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13"/>
  </p:notesMasterIdLst>
  <p:handoutMasterIdLst>
    <p:handoutMasterId r:id="rId14"/>
  </p:handoutMasterIdLst>
  <p:sldIdLst>
    <p:sldId id="298" r:id="rId7"/>
    <p:sldId id="323" r:id="rId8"/>
    <p:sldId id="340" r:id="rId9"/>
    <p:sldId id="341" r:id="rId10"/>
    <p:sldId id="338" r:id="rId11"/>
    <p:sldId id="33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1728" userDrawn="1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E9"/>
    <a:srgbClr val="33338F"/>
    <a:srgbClr val="1E90FF"/>
    <a:srgbClr val="004070"/>
    <a:srgbClr val="0083E6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2" autoAdjust="0"/>
    <p:restoredTop sz="9392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512" y="184"/>
      </p:cViewPr>
      <p:guideLst>
        <p:guide orient="horz" pos="4298"/>
        <p:guide pos="2880"/>
        <p:guide pos="5616"/>
        <p:guide orient="horz" pos="1728"/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9/4/17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9/4/17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12, 2015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lvl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dirty="0">
                <a:latin typeface="Arial"/>
                <a:cs typeface="Arial"/>
              </a:rPr>
              <a:t>Automatic Seizure Detection on TUH EEG Corpus </a:t>
            </a:r>
            <a:r>
              <a:rPr lang="en-US" sz="1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May 12, 2017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Seizure Detection </a:t>
            </a: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TUH </a:t>
            </a: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EEG </a:t>
            </a: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 Corpus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25,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2017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1541899"/>
            <a:ext cx="6100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AUTOMATIC SEIZURE DETECTION ON </a:t>
            </a:r>
            <a:r>
              <a:rPr lang="en-US" sz="3200" b="1" dirty="0" smtClean="0">
                <a:latin typeface="Arial"/>
                <a:cs typeface="Arial"/>
              </a:rPr>
              <a:t>THE</a:t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smtClean="0">
                <a:latin typeface="Arial"/>
                <a:cs typeface="Arial"/>
              </a:rPr>
              <a:t>TUH EEG</a:t>
            </a:r>
            <a:br>
              <a:rPr lang="en-US" sz="3200" b="1" smtClean="0">
                <a:latin typeface="Arial"/>
                <a:cs typeface="Arial"/>
              </a:rPr>
            </a:br>
            <a:r>
              <a:rPr lang="en-US" sz="3200" b="1" smtClean="0">
                <a:latin typeface="Arial"/>
                <a:cs typeface="Arial"/>
              </a:rPr>
              <a:t>SEIZURE CORPUS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College of Engineering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</a:t>
            </a:r>
            <a:r>
              <a:rPr lang="en-US" sz="1800" b="1" dirty="0">
                <a:latin typeface="Arial"/>
                <a:cs typeface="Arial"/>
              </a:rPr>
              <a:t>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868" y="634521"/>
            <a:ext cx="2275031" cy="166399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9295" y="2663236"/>
            <a:ext cx="2124287" cy="2060295"/>
            <a:chOff x="217521" y="2898724"/>
            <a:chExt cx="2386009" cy="2336202"/>
          </a:xfrm>
        </p:grpSpPr>
        <p:sp>
          <p:nvSpPr>
            <p:cNvPr id="9" name="Rectangle 8"/>
            <p:cNvSpPr/>
            <p:nvPr/>
          </p:nvSpPr>
          <p:spPr>
            <a:xfrm>
              <a:off x="217521" y="2898724"/>
              <a:ext cx="2234905" cy="222848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531" y="3011330"/>
              <a:ext cx="2227999" cy="2223596"/>
            </a:xfrm>
            <a:prstGeom prst="rect">
              <a:avLst/>
            </a:prstGeom>
          </p:spPr>
        </p:pic>
      </p:grpSp>
      <p:pic>
        <p:nvPicPr>
          <p:cNvPr id="14" name="Picture 2" descr="C:\Users\saeedeh\Downloads\term_sei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24" y="724873"/>
            <a:ext cx="2180558" cy="171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179387" y="703385"/>
            <a:ext cx="8723819" cy="57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/>
              <a:t>The TUH EEG </a:t>
            </a:r>
            <a:r>
              <a:rPr lang="en-US" sz="1800" b="1" dirty="0" smtClean="0"/>
              <a:t>Seizure Corpus </a:t>
            </a:r>
            <a:r>
              <a:rPr lang="en-US" sz="1800" b="1" dirty="0"/>
              <a:t>is </a:t>
            </a:r>
            <a:r>
              <a:rPr lang="en-US" sz="1800" b="1" dirty="0" smtClean="0"/>
              <a:t>a subset of the TUH EEG Corpus that focuses on the problem of seizure detection.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/>
              <a:t>Natural language processing was used to identify sessions likely to have seizures based on the EEG reports.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/>
              <a:t>Two </a:t>
            </a:r>
            <a:r>
              <a:rPr lang="en-US" sz="1800" b="1" dirty="0"/>
              <a:t>commercially-available automatic seizure detection tools were </a:t>
            </a:r>
            <a:r>
              <a:rPr lang="en-US" sz="1800" b="1" dirty="0" smtClean="0"/>
              <a:t>also used </a:t>
            </a:r>
            <a:r>
              <a:rPr lang="en-US" sz="1800" b="1" dirty="0"/>
              <a:t>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find sessions that most likely have seizures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intersection of this data was identified as “high yield” data and manually annotated by a team of highly-skilled and well-trained undergraduates.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 community of neurologists were used to annotate portions of the data.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Comparisons between the two groups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were extremely favorable – kappa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statistic was 0.89 – better than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agreement amongst the neurologists.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 FAQ is being used to further discuss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and resolve ambiguous cases.</a:t>
            </a:r>
          </a:p>
          <a:p>
            <a:pPr marL="241300" indent="-228600" defTabSz="853303">
              <a:spcAft>
                <a:spcPts val="12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corpus (v1.0.3) was released to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community.</a:t>
            </a:r>
            <a:endParaRPr lang="en-US" sz="1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The TUH </a:t>
            </a:r>
            <a:r>
              <a:rPr lang="en-US" dirty="0" smtClean="0">
                <a:solidFill>
                  <a:prstClr val="black"/>
                </a:solidFill>
              </a:rPr>
              <a:t>EEG Seizure Corpus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44143"/>
              </p:ext>
            </p:extLst>
          </p:nvPr>
        </p:nvGraphicFramePr>
        <p:xfrm>
          <a:off x="4886324" y="4209314"/>
          <a:ext cx="4016882" cy="2283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363">
                  <a:extLst>
                    <a:ext uri="{9D8B030D-6E8A-4147-A177-3AD203B41FA5}">
                      <a16:colId xmlns="" xmlns:a16="http://schemas.microsoft.com/office/drawing/2014/main" val="1951075802"/>
                    </a:ext>
                  </a:extLst>
                </a:gridCol>
                <a:gridCol w="1096733">
                  <a:extLst>
                    <a:ext uri="{9D8B030D-6E8A-4147-A177-3AD203B41FA5}">
                      <a16:colId xmlns="" xmlns:a16="http://schemas.microsoft.com/office/drawing/2014/main" val="648112975"/>
                    </a:ext>
                  </a:extLst>
                </a:gridCol>
                <a:gridCol w="999786">
                  <a:extLst>
                    <a:ext uri="{9D8B030D-6E8A-4147-A177-3AD203B41FA5}">
                      <a16:colId xmlns="" xmlns:a16="http://schemas.microsoft.com/office/drawing/2014/main" val="2290444073"/>
                    </a:ext>
                  </a:extLst>
                </a:gridCol>
              </a:tblGrid>
              <a:tr h="25969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Train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latin typeface="Arial" charset="0"/>
                          <a:ea typeface="Arial" charset="0"/>
                          <a:cs typeface="Arial" charset="0"/>
                        </a:rPr>
                        <a:t>Eval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5146391"/>
                  </a:ext>
                </a:extLst>
              </a:tr>
              <a:tr h="25969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Patients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64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3611792938"/>
                  </a:ext>
                </a:extLst>
              </a:tr>
              <a:tr h="25969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latin typeface="Arial" charset="0"/>
                          <a:ea typeface="Arial" charset="0"/>
                          <a:cs typeface="Arial" charset="0"/>
                        </a:rPr>
                        <a:t>Sessions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281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229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1160473344"/>
                  </a:ext>
                </a:extLst>
              </a:tr>
              <a:tr h="25969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latin typeface="Arial" charset="0"/>
                          <a:ea typeface="Arial" charset="0"/>
                          <a:cs typeface="Arial" charset="0"/>
                        </a:rPr>
                        <a:t>Files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1,028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985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3291678992"/>
                  </a:ext>
                </a:extLst>
              </a:tr>
              <a:tr h="25969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Seizure (secs)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17,686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45,649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1960530845"/>
                  </a:ext>
                </a:extLst>
              </a:tr>
              <a:tr h="454472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Non-Seizure (secs)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596,696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556,033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69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latin typeface="Arial" charset="0"/>
                          <a:ea typeface="Arial" charset="0"/>
                          <a:cs typeface="Arial" charset="0"/>
                        </a:rPr>
                        <a:t>Total (secs)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614,382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601,682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Performance Metrics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53987" y="673099"/>
            <a:ext cx="8723819" cy="58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41300" indent="-228600" defTabSz="853303">
              <a:spcAft>
                <a:spcPts val="6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solidFill>
                  <a:srgbClr val="33338F"/>
                </a:solidFill>
              </a:rPr>
              <a:t>NIST FD4E Keyword Search Evaluations: </a:t>
            </a:r>
            <a:r>
              <a:rPr lang="en-US" sz="1800" b="1" dirty="0"/>
              <a:t>m</a:t>
            </a:r>
            <a:r>
              <a:rPr lang="en-US" sz="1800" b="1" dirty="0" smtClean="0"/>
              <a:t>easures hits and misses on each search term using time-aligned annotations by assessing the degree of overlap in time between the hypothesis and reference.</a:t>
            </a:r>
          </a:p>
          <a:p>
            <a:pPr marL="514350" lvl="1" indent="-285750" defTabSz="853303"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 smtClean="0"/>
              <a:t>Actual Term-Weighted Value (ATWV): industry-accepted metric that balances penalties for correct recognition and false alarms (for a system that is useable.</a:t>
            </a:r>
          </a:p>
          <a:p>
            <a:pPr marL="514350" lvl="1" indent="-285750" defTabSz="853303"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 smtClean="0"/>
              <a:t>ATWV = 1.0: implies no false alarms; ATWV &gt; 0.5: useable system.</a:t>
            </a:r>
          </a:p>
          <a:p>
            <a:pPr marL="241300" indent="-228600" defTabSz="85330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>
                <a:solidFill>
                  <a:srgbClr val="33338F"/>
                </a:solidFill>
              </a:rPr>
              <a:t>Any Overlap </a:t>
            </a:r>
            <a:r>
              <a:rPr lang="en-US" sz="1800" b="1" dirty="0" smtClean="0">
                <a:solidFill>
                  <a:srgbClr val="33338F"/>
                </a:solidFill>
              </a:rPr>
              <a:t>Method: </a:t>
            </a:r>
            <a:r>
              <a:rPr lang="en-US" sz="1800" b="1" dirty="0" smtClean="0"/>
              <a:t>permissive scoring that counts a hit any time there is any overlap between the reference and hypothesis and ignores multiple hypotheses mapping to the same reference event.</a:t>
            </a:r>
          </a:p>
          <a:p>
            <a:pPr marL="514350" lvl="1" indent="-285750" defTabSz="853303"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 smtClean="0"/>
              <a:t>Typically reported in terms of sensitivity and specificity.</a:t>
            </a:r>
          </a:p>
          <a:p>
            <a:pPr marL="514350" lvl="1" indent="-285750" defTabSz="853303"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 smtClean="0"/>
              <a:t>Tends to report low false alarm rates.</a:t>
            </a:r>
            <a:endParaRPr lang="en-US" sz="1400" b="1" dirty="0"/>
          </a:p>
          <a:p>
            <a:pPr marL="241300" indent="-228600" defTabSz="85330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>
                <a:solidFill>
                  <a:srgbClr val="33338F"/>
                </a:solidFill>
              </a:rPr>
              <a:t>NEDC Time-Aligned Scoring</a:t>
            </a:r>
            <a:r>
              <a:rPr lang="en-US" sz="1800" b="1" dirty="0" smtClean="0">
                <a:solidFill>
                  <a:srgbClr val="33338F"/>
                </a:solidFill>
              </a:rPr>
              <a:t>: s</a:t>
            </a:r>
            <a:r>
              <a:rPr lang="en-US" sz="1800" b="1" dirty="0" smtClean="0"/>
              <a:t>cores based on the percentage of time the hypothesis matches the reference. Uses fractional scores for partial and overlapping hypotheses.</a:t>
            </a:r>
          </a:p>
          <a:p>
            <a:pPr marL="514350" lvl="1" indent="-285750" defTabSz="853303"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/>
              <a:t>Reports adjusted sensitivity, specificity and false alarm rate per 24 hours.</a:t>
            </a:r>
          </a:p>
          <a:p>
            <a:pPr marL="514350" lvl="1" indent="-285750" defTabSz="853303"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  <a:defRPr/>
            </a:pPr>
            <a:r>
              <a:rPr lang="en-US" sz="1400" b="1" dirty="0" smtClean="0"/>
              <a:t>Typically reports a lower sensitivity and higher false alarm rate.</a:t>
            </a:r>
            <a:endParaRPr lang="en-US" sz="1400" b="1" dirty="0"/>
          </a:p>
          <a:p>
            <a:pPr marL="241300" indent="-228600" defTabSz="85330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7013" algn="l"/>
              </a:tabLst>
              <a:defRPr/>
            </a:pPr>
            <a:r>
              <a:rPr lang="en-US" sz="1800" b="1" dirty="0" smtClean="0">
                <a:solidFill>
                  <a:srgbClr val="33338F"/>
                </a:solidFill>
              </a:rPr>
              <a:t>Inter-Rater Agreement: </a:t>
            </a:r>
            <a:r>
              <a:rPr lang="en-US" sz="1800" b="1" dirty="0" smtClean="0"/>
              <a:t>Cohen’s kappa statistic used to </a:t>
            </a:r>
            <a:r>
              <a:rPr lang="en-US" sz="1800" b="1" dirty="0"/>
              <a:t>assess annotator agreement </a:t>
            </a:r>
            <a:r>
              <a:rPr lang="en-US" sz="1800" b="1" dirty="0" smtClean="0"/>
              <a:t>by taking into account the probability a match could have occurred by chance (values </a:t>
            </a:r>
            <a:r>
              <a:rPr lang="en-US" sz="1800" b="1" dirty="0"/>
              <a:t>of 0.6 are typical for </a:t>
            </a:r>
            <a:r>
              <a:rPr lang="en-US" sz="1800" b="1" dirty="0" smtClean="0"/>
              <a:t>EEGs).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733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87800" y="4225531"/>
          <a:ext cx="4735513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1571">
                <a:tc>
                  <a:txBody>
                    <a:bodyPr/>
                    <a:lstStyle/>
                    <a:p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Persyst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Baseline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38.9%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29.2%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31.3%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74.7%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66.7%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69.8%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FAs/24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35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08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ATWV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0.1197 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-0.4200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0.1485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480" y="1067766"/>
            <a:ext cx="6421437" cy="3145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Persyst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(version 13, Rev. B Build 2016.04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saeedeh\Downloads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917" y="686766"/>
            <a:ext cx="2145381" cy="107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saeedeh\Downloads\term_sei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2234178"/>
            <a:ext cx="2552700" cy="136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Performance Comparison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7161" y="1992879"/>
            <a:ext cx="5338239" cy="18298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AutoEEG employs a variety of state of the art deep learning technologies.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AutoEEG identifies critical EEG signal events such as seizures.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Adaptation to other relevant neurology tasks is underway.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81" y="4040344"/>
            <a:ext cx="3546620" cy="22207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The sensitivity of both systems is low (target: 75%).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The false alarm rates are too high (target: 1/24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hrs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Actual Term-Weighted Value (ATWV) below 0.5 are problematic.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0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08534"/>
              </p:ext>
            </p:extLst>
          </p:nvPr>
        </p:nvGraphicFramePr>
        <p:xfrm>
          <a:off x="207963" y="2209800"/>
          <a:ext cx="8707437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2337"/>
                <a:gridCol w="111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1250"/>
                <a:gridCol w="1111250"/>
                <a:gridCol w="1111250"/>
              </a:tblGrid>
              <a:tr h="428941">
                <a:tc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Metric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HMM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Baseline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HMM/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SdA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HMM/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LSTM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IPCA/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LSTM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CNN/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MLP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CNN/</a:t>
                      </a:r>
                      <a:b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LSTM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94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NIST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Correct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31.37%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29.18%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29.36%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31.23%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32.05%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31.48%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Error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77.40%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66.69%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68.24%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73.26%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72.10%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68.52%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FAs/24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hrs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618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78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70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98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ATWV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-6.010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-0.5214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-0.4829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-0.6843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-0.6539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0.1989</a:t>
                      </a:r>
                    </a:p>
                  </a:txBody>
                  <a:tcPr/>
                </a:tc>
              </a:tr>
              <a:tr h="23794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Overlap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Sensitivity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78.71%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34.12%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34.58%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42.46%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43.22%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31.78%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Specificity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24.75%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78.96%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79.85%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78.21%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77.22%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92.33%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FAs/24 </a:t>
                      </a:r>
                      <a:r>
                        <a:rPr lang="en-US" sz="14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hrs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549.18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58.14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56.59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67.24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65.32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18.23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Kappa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Time-Aligned</a:t>
                      </a:r>
                      <a:r>
                        <a:rPr lang="en-US" sz="14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Scoring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Sensitivity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45.58%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23.81%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24.18%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28.84%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29.34%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14.69%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Specificity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11.43%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69.72%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70.51%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67.13%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66.64%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89.35%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FAs/24 hrs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610.54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70.14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66.09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66.14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65.32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19.69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948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Kappa</a:t>
                      </a:r>
                      <a:endParaRPr lang="en-US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-0.05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-0.04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-0.04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saeedeh\Downloads\term_sei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50420"/>
            <a:ext cx="2100436" cy="112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Performance Comparison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101" y="650420"/>
            <a:ext cx="5956300" cy="1241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AutoEEG identifies critical EEG signal events such as seizures.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AutoEEG employs a variety of state of the art deep learning technologies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0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63" y="709788"/>
            <a:ext cx="8648047" cy="58434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228600" lvl="1" indent="-228600" defTabSz="893979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recently released TUH </a:t>
            </a:r>
            <a:r>
              <a:rPr lang="en-US" dirty="0">
                <a:latin typeface="Arial" pitchFamily="34" charset="0"/>
                <a:cs typeface="Arial" pitchFamily="34" charset="0"/>
              </a:rPr>
              <a:t>EEG Seizure Corpus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presents an opportunity to advance technology using state of the art “big data” machine learning.</a:t>
            </a:r>
          </a:p>
          <a:p>
            <a:pPr marL="228600" lvl="1" indent="-228600" defTabSz="893979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corpus is an </a:t>
            </a:r>
            <a:r>
              <a:rPr lang="en-US" dirty="0">
                <a:latin typeface="Arial" pitchFamily="34" charset="0"/>
                <a:cs typeface="Arial" pitchFamily="34" charset="0"/>
              </a:rPr>
              <a:t>ongoing effort that includes:</a:t>
            </a:r>
          </a:p>
          <a:p>
            <a:pPr marL="457200" lvl="2" indent="-228600" defTabSz="893979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identifying and annotating the remaining sessions with seizures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TUH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EEG Corpus;</a:t>
            </a:r>
          </a:p>
          <a:p>
            <a:pPr marL="457200" lvl="2" indent="-228600" defTabSz="893979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manual review of annotations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by a panel of at least three expert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neurologists and through a community-wide FAQ;</a:t>
            </a:r>
          </a:p>
          <a:p>
            <a:pPr marL="457200" lvl="2" indent="-228600" defTabSz="893979">
              <a:buFont typeface="Wingdings" charset="2"/>
              <a:buChar char="§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integrating other publicly available sources of data.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89397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 advanced deep learning system is providing promising results. Improvements are under development with a goal to reach 75% sensitivity and 10 FAs/24hrs by July 1, 2017.</a:t>
            </a:r>
          </a:p>
          <a:p>
            <a:pPr marL="228600" lvl="1" indent="-228600" defTabSz="893979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Future extensions include:</a:t>
            </a:r>
          </a:p>
          <a:p>
            <a:pPr marL="457200" lvl="2" indent="-228600" defTabSz="893979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Cohort Retrieval: useful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as a decision-support tool and and for training medical students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2" indent="-228600" defTabSz="893979">
              <a:buFont typeface="Wingdings" charset="2"/>
              <a:buChar char="§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Normal/Abnormal/Sleep Detection.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89397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 smtClean="0"/>
              <a:t>are searching for </a:t>
            </a:r>
            <a:r>
              <a:rPr lang="en-US" dirty="0"/>
              <a:t>industry partners to collaborate on a NSF STTR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II grant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6898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10793</TotalTime>
  <Words>680</Words>
  <Application>Microsoft Macintosh PowerPoint</Application>
  <PresentationFormat>On-screen Show (4:3)</PresentationFormat>
  <Paragraphs>180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ＭＳ Ｐゴシック</vt:lpstr>
      <vt:lpstr>Times New Roman</vt:lpstr>
      <vt:lpstr>Wingdings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607</cp:revision>
  <dcterms:created xsi:type="dcterms:W3CDTF">2012-05-05T20:20:58Z</dcterms:created>
  <dcterms:modified xsi:type="dcterms:W3CDTF">2017-09-04T16:42:01Z</dcterms:modified>
</cp:coreProperties>
</file>