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0"/>
  </p:notesMasterIdLst>
  <p:handoutMasterIdLst>
    <p:handoutMasterId r:id="rId31"/>
  </p:handoutMasterIdLst>
  <p:sldIdLst>
    <p:sldId id="298" r:id="rId7"/>
    <p:sldId id="369" r:id="rId8"/>
    <p:sldId id="364" r:id="rId9"/>
    <p:sldId id="365" r:id="rId10"/>
    <p:sldId id="346" r:id="rId11"/>
    <p:sldId id="345" r:id="rId12"/>
    <p:sldId id="347" r:id="rId13"/>
    <p:sldId id="350" r:id="rId14"/>
    <p:sldId id="352" r:id="rId15"/>
    <p:sldId id="351" r:id="rId16"/>
    <p:sldId id="370" r:id="rId17"/>
    <p:sldId id="367" r:id="rId18"/>
    <p:sldId id="353" r:id="rId19"/>
    <p:sldId id="368" r:id="rId20"/>
    <p:sldId id="366" r:id="rId21"/>
    <p:sldId id="372" r:id="rId22"/>
    <p:sldId id="374" r:id="rId23"/>
    <p:sldId id="355" r:id="rId24"/>
    <p:sldId id="357" r:id="rId25"/>
    <p:sldId id="358" r:id="rId26"/>
    <p:sldId id="361" r:id="rId27"/>
    <p:sldId id="375" r:id="rId28"/>
    <p:sldId id="3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504"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145" autoAdjust="0"/>
    <p:restoredTop sz="84588" autoAdjust="0"/>
  </p:normalViewPr>
  <p:slideViewPr>
    <p:cSldViewPr snapToGrid="0" snapToObjects="1" showGuides="1">
      <p:cViewPr>
        <p:scale>
          <a:sx n="66" d="100"/>
          <a:sy n="66" d="100"/>
        </p:scale>
        <p:origin x="-1758" y="0"/>
      </p:cViewPr>
      <p:guideLst>
        <p:guide orient="horz" pos="4298"/>
        <p:guide orient="horz" pos="2415"/>
        <p:guide orient="horz" pos="504"/>
        <p:guide orient="horz" pos="2822"/>
        <p:guide pos="5606"/>
        <p:guide pos="5731"/>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2/24/2016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2/24/2016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 xmlns:p14="http://schemas.microsoft.com/office/powerpoint/2010/main" val="8653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here we have an interesting tables which</a:t>
            </a:r>
            <a:r>
              <a:rPr lang="en-US" baseline="0" dirty="0" smtClean="0"/>
              <a:t> the compares the performance of different deep learning structures with each other.</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IBM research group have been focused on IBM recently.</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it will be trained.</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12</a:t>
            </a:fld>
            <a:endParaRPr lang="en-US"/>
          </a:p>
        </p:txBody>
      </p:sp>
    </p:spTree>
    <p:extLst>
      <p:ext uri="{BB962C8B-B14F-4D97-AF65-F5344CB8AC3E}">
        <p14:creationId xmlns="" xmlns:p14="http://schemas.microsoft.com/office/powerpoint/2010/main" val="157931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As the electroencephalographic (EEG) data is high dimensional and multichannel, </a:t>
            </a:r>
            <a:r>
              <a:rPr lang="en-US" sz="1200" dirty="0" err="1" smtClean="0">
                <a:solidFill>
                  <a:srgbClr val="FF0000"/>
                </a:solidFill>
              </a:rPr>
              <a:t>convolutional</a:t>
            </a:r>
            <a:r>
              <a:rPr lang="en-US" sz="1200" dirty="0" smtClean="0">
                <a:solidFill>
                  <a:srgbClr val="FF0000"/>
                </a:solidFill>
              </a:rPr>
              <a:t> deep belief network is applied to the feature learning of EEG data.</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instance what class the input belongs to or make it more easier to make prediction about our data what we may interested to know. </a:t>
            </a:r>
          </a:p>
          <a:p>
            <a:r>
              <a:rPr lang="en-US" baseline="0" dirty="0" smtClean="0"/>
              <a:t>Add a data-dependent regularization to training.</a:t>
            </a:r>
          </a:p>
          <a:p>
            <a:r>
              <a:rPr lang="en-US" baseline="0" dirty="0" smtClean="0"/>
              <a:t>Modeling of distribution over x involves some </a:t>
            </a:r>
            <a:r>
              <a:rPr lang="en-US" baseline="0" dirty="0" err="1" smtClean="0"/>
              <a:t>some</a:t>
            </a:r>
            <a:r>
              <a:rPr lang="en-US" baseline="0" dirty="0" smtClean="0"/>
              <a:t> latent </a:t>
            </a:r>
            <a:r>
              <a:rPr lang="en-US" baseline="0" dirty="0" err="1" smtClean="0"/>
              <a:t>varibales</a:t>
            </a:r>
            <a:r>
              <a:rPr lang="en-US" baseline="0" dirty="0" smtClean="0"/>
              <a:t> in hidden units.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a:t>
            </a:r>
            <a:r>
              <a:rPr lang="en-US" baseline="0" dirty="0" smtClean="0"/>
              <a:t> the double expectation should be calculated that it hard to compute so the alternative solution was proposed by </a:t>
            </a:r>
            <a:r>
              <a:rPr lang="en-US" baseline="0" dirty="0" err="1" smtClean="0"/>
              <a:t>hinton</a:t>
            </a:r>
            <a:r>
              <a:rPr lang="en-US" baseline="0" dirty="0" smtClean="0"/>
              <a:t> on 2002 which is called contrastive divergence</a:t>
            </a:r>
          </a:p>
          <a:p>
            <a:r>
              <a:rPr lang="en-US" baseline="0" dirty="0" smtClean="0"/>
              <a:t>P(</a:t>
            </a:r>
            <a:r>
              <a:rPr lang="en-US" baseline="0" dirty="0" err="1" smtClean="0"/>
              <a:t>hj</a:t>
            </a:r>
            <a:r>
              <a:rPr lang="en-US" baseline="0" dirty="0" smtClean="0"/>
              <a:t>=1|x)&gt;u[0,1]-&gt; 1 otherwise 0</a:t>
            </a:r>
          </a:p>
          <a:p>
            <a:pPr lvl="1"/>
            <a:r>
              <a:rPr lang="en-US" sz="2400" i="1" dirty="0" smtClean="0"/>
              <a:t>P</a:t>
            </a:r>
            <a:r>
              <a:rPr lang="en-US" sz="2400" dirty="0" smtClean="0"/>
              <a:t>(</a:t>
            </a:r>
            <a:r>
              <a:rPr lang="en-US" sz="2400" i="1" dirty="0" err="1" smtClean="0"/>
              <a:t>h</a:t>
            </a:r>
            <a:r>
              <a:rPr lang="en-US" sz="2400" i="1" baseline="-25000" dirty="0" err="1" smtClean="0"/>
              <a:t>j</a:t>
            </a:r>
            <a:r>
              <a:rPr lang="en-US" sz="2400" i="1" baseline="-25000" dirty="0" smtClean="0"/>
              <a:t> </a:t>
            </a:r>
            <a:r>
              <a:rPr lang="en-US" sz="2400" dirty="0" smtClean="0"/>
              <a:t>= 1|</a:t>
            </a:r>
            <a:r>
              <a:rPr lang="en-US" sz="2400" b="1" dirty="0" smtClean="0"/>
              <a:t>x</a:t>
            </a:r>
            <a:r>
              <a:rPr lang="en-US" sz="2400" dirty="0" smtClean="0"/>
              <a:t>) = sigmoid(</a:t>
            </a:r>
            <a:r>
              <a:rPr lang="en-US" sz="2400" i="1" dirty="0" err="1" smtClean="0"/>
              <a:t>W’</a:t>
            </a:r>
            <a:r>
              <a:rPr lang="en-US" sz="2400" i="1" baseline="-25000" dirty="0" err="1" smtClean="0"/>
              <a:t>j</a:t>
            </a:r>
            <a:r>
              <a:rPr lang="en-US" sz="2400" i="1" baseline="-25000" dirty="0" smtClean="0"/>
              <a:t> </a:t>
            </a:r>
            <a:r>
              <a:rPr lang="en-US" sz="2400" b="1" dirty="0" smtClean="0"/>
              <a:t>x</a:t>
            </a:r>
            <a:r>
              <a:rPr lang="en-US" sz="2400" dirty="0" smtClean="0"/>
              <a:t> + </a:t>
            </a:r>
            <a:r>
              <a:rPr lang="en-US" sz="2400" i="1" dirty="0" err="1" smtClean="0"/>
              <a:t>b</a:t>
            </a:r>
            <a:r>
              <a:rPr lang="en-US" sz="2400" i="1" baseline="-25000" dirty="0" err="1" smtClean="0"/>
              <a:t>j</a:t>
            </a:r>
            <a:r>
              <a:rPr lang="en-US" sz="2400" dirty="0" smtClean="0"/>
              <a:t>) = 1/(1+e</a:t>
            </a:r>
            <a:r>
              <a:rPr lang="en-US" sz="2400" baseline="30000" dirty="0" smtClean="0"/>
              <a:t>-net(</a:t>
            </a:r>
            <a:r>
              <a:rPr lang="en-US" sz="2400" i="1" baseline="30000" dirty="0" smtClean="0"/>
              <a:t>h</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b</a:t>
            </a:r>
            <a:r>
              <a:rPr lang="en-US" sz="2000" i="1" baseline="-25000" dirty="0" smtClean="0"/>
              <a:t>i</a:t>
            </a:r>
            <a:r>
              <a:rPr lang="en-US" sz="2000" dirty="0" smtClean="0"/>
              <a:t> : hidden node bias</a:t>
            </a:r>
          </a:p>
          <a:p>
            <a:pPr lvl="1"/>
            <a:r>
              <a:rPr lang="en-US" sz="2400" i="1" dirty="0" smtClean="0"/>
              <a:t>P</a:t>
            </a:r>
            <a:r>
              <a:rPr lang="en-US" sz="2400" dirty="0" smtClean="0"/>
              <a:t>(</a:t>
            </a:r>
            <a:r>
              <a:rPr lang="en-US" sz="2400" i="1" dirty="0" err="1" smtClean="0"/>
              <a:t>x</a:t>
            </a:r>
            <a:r>
              <a:rPr lang="en-US" sz="2400" i="1" baseline="-25000" dirty="0" err="1" smtClean="0"/>
              <a:t>k</a:t>
            </a:r>
            <a:r>
              <a:rPr lang="en-US" sz="2400" i="1" baseline="-25000" dirty="0" smtClean="0"/>
              <a:t> </a:t>
            </a:r>
            <a:r>
              <a:rPr lang="en-US" sz="2400" dirty="0" smtClean="0"/>
              <a:t>= 1|</a:t>
            </a:r>
            <a:r>
              <a:rPr lang="en-US" sz="2400" b="1" dirty="0" smtClean="0"/>
              <a:t>h</a:t>
            </a:r>
            <a:r>
              <a:rPr lang="en-US" sz="2400" dirty="0" smtClean="0"/>
              <a:t>) = sigmoid(</a:t>
            </a:r>
            <a:r>
              <a:rPr lang="en-US" sz="2400" i="1" dirty="0" err="1" smtClean="0"/>
              <a:t>W‘</a:t>
            </a:r>
            <a:r>
              <a:rPr lang="en-US" sz="2400" i="1" baseline="-25000" dirty="0" err="1" smtClean="0"/>
              <a:t>k</a:t>
            </a:r>
            <a:r>
              <a:rPr lang="en-US" sz="2400" i="1" baseline="-25000" dirty="0" smtClean="0"/>
              <a:t> </a:t>
            </a:r>
            <a:r>
              <a:rPr lang="en-US" sz="2400" b="1" dirty="0" smtClean="0"/>
              <a:t>h</a:t>
            </a:r>
            <a:r>
              <a:rPr lang="en-US" sz="2400" dirty="0" smtClean="0"/>
              <a:t> + </a:t>
            </a:r>
            <a:r>
              <a:rPr lang="en-US" sz="2400" i="1" dirty="0" smtClean="0"/>
              <a:t>c</a:t>
            </a:r>
            <a:r>
              <a:rPr lang="en-US" sz="2400" i="1" baseline="-25000" dirty="0" smtClean="0"/>
              <a:t>k</a:t>
            </a:r>
            <a:r>
              <a:rPr lang="en-US" sz="2400" dirty="0" smtClean="0"/>
              <a:t>) = 1/(1+e</a:t>
            </a:r>
            <a:r>
              <a:rPr lang="en-US" sz="2400" baseline="30000" dirty="0" smtClean="0"/>
              <a:t>-net(</a:t>
            </a:r>
            <a:r>
              <a:rPr lang="en-US" sz="2400" i="1" baseline="30000" dirty="0" smtClean="0"/>
              <a:t>x</a:t>
            </a:r>
            <a:r>
              <a:rPr lang="en-US" sz="2400" i="1" baseline="12000" dirty="0" smtClean="0"/>
              <a:t>i</a:t>
            </a:r>
            <a:r>
              <a:rPr lang="en-US" sz="2400" baseline="30000" dirty="0" smtClean="0"/>
              <a:t>)</a:t>
            </a:r>
            <a:r>
              <a:rPr lang="en-US" sz="2400" dirty="0" smtClean="0"/>
              <a:t>)   </a:t>
            </a:r>
          </a:p>
          <a:p>
            <a:pPr lvl="2"/>
            <a:r>
              <a:rPr lang="en-US" sz="2000" dirty="0" smtClean="0"/>
              <a:t> </a:t>
            </a:r>
            <a:r>
              <a:rPr lang="en-US" sz="2000" i="1" dirty="0" smtClean="0"/>
              <a:t>c</a:t>
            </a:r>
            <a:r>
              <a:rPr lang="en-US" sz="2000" i="1" baseline="-25000" dirty="0" smtClean="0"/>
              <a:t>k</a:t>
            </a:r>
            <a:r>
              <a:rPr lang="en-US" sz="2000" dirty="0" smtClean="0"/>
              <a:t> : visible node bias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2.Then freeze the first layer parameters and start training the second layer using the output of the first layer as the unsupervised input to the second layer</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3Use the outputs of the final layer as inputs to a supervised layer/model and train the last supervised layer(s) (leave early weights frozen)</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Unfreeze all weights and fine tune the full network by training with a supervised approach, given the pre-processed weight settings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IBM Speech Recognition Approaches:</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activation</a:t>
            </a:r>
            <a:r>
              <a:rPr lang="en-US" baseline="0" dirty="0" smtClean="0"/>
              <a:t> function is a </a:t>
            </a:r>
            <a:r>
              <a:rPr lang="en-US" baseline="0" dirty="0" err="1" smtClean="0"/>
              <a:t>nonliear</a:t>
            </a:r>
            <a:r>
              <a:rPr lang="en-US" baseline="0" dirty="0" smtClean="0"/>
              <a:t> function which maps input to output.</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 will be update according to the difference</a:t>
            </a:r>
            <a:r>
              <a:rPr lang="en-US" baseline="0" dirty="0" smtClean="0"/>
              <a:t> value between actual value and the desire target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DNN are train to optimize a objective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Training is optimizing</a:t>
            </a:r>
            <a:r>
              <a:rPr lang="en-US" baseline="0" dirty="0" smtClean="0"/>
              <a:t> the a given objective function.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mn-lt"/>
                <a:ea typeface="+mn-ea"/>
                <a:cs typeface="+mn-cs"/>
              </a:rPr>
              <a:t>Pooling reduce the spectral variance .</a:t>
            </a:r>
          </a:p>
          <a:p>
            <a:r>
              <a:rPr lang="en-US" dirty="0" smtClean="0"/>
              <a:t>Neural network with specialized connectivity structure </a:t>
            </a:r>
          </a:p>
          <a:p>
            <a:r>
              <a:rPr lang="en-US" dirty="0" smtClean="0"/>
              <a:t>•Stack multiple stages of feature extractors </a:t>
            </a:r>
          </a:p>
          <a:p>
            <a:r>
              <a:rPr lang="en-US" dirty="0" smtClean="0"/>
              <a:t>•Higher stages compute more global, more invariant features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FMLLR</a:t>
            </a:r>
            <a:r>
              <a:rPr lang="en-US" baseline="0" dirty="0" smtClean="0"/>
              <a:t> is a popular speaker-adoption technique used to reduced variability of speech due to different speakers. </a:t>
            </a:r>
            <a:endParaRPr lang="en-US" baseline="0" dirty="0" smtClean="0"/>
          </a:p>
          <a:p>
            <a:r>
              <a:rPr lang="en-US" sz="1200" dirty="0" smtClean="0">
                <a:latin typeface="Arial" pitchFamily="34" charset="0"/>
                <a:cs typeface="Arial" pitchFamily="34" charset="0"/>
              </a:rPr>
              <a:t>is commonly used features for speaker verification and speaker recognition applications as they encapsulate relevant information about speaker’s identity in a low-dimensional feature vector.</a:t>
            </a:r>
            <a:endParaRPr lang="en-US" baseline="0" dirty="0" smtClean="0"/>
          </a:p>
          <a:p>
            <a:endParaRPr lang="en-US" baseline="0" dirty="0" smtClean="0"/>
          </a:p>
          <a:p>
            <a:r>
              <a:rPr lang="en-US" baseline="0" dirty="0" smtClean="0"/>
              <a:t>The performance of system will be increase by using speaker adopted features which do not display locality in frequency. </a:t>
            </a:r>
          </a:p>
          <a:p>
            <a:endParaRPr lang="en-US" baseline="0" dirty="0" smtClean="0"/>
          </a:p>
          <a:p>
            <a:r>
              <a:rPr lang="en-US" baseline="0" dirty="0" smtClean="0"/>
              <a:t>I-vector is commonly used features for speaker verification and speaker recognition applications as they encapsulate relevant information about speaker’s identity in a low-dimensional feature vector.</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8</a:t>
            </a:fld>
            <a:endParaRPr lang="en-US"/>
          </a:p>
        </p:txBody>
      </p:sp>
    </p:spTree>
    <p:extLst>
      <p:ext uri="{BB962C8B-B14F-4D97-AF65-F5344CB8AC3E}">
        <p14:creationId xmlns="" xmlns:p14="http://schemas.microsoft.com/office/powerpoint/2010/main" val="62787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 and</a:t>
            </a:r>
            <a:r>
              <a:rPr lang="en-US" baseline="0" dirty="0" smtClean="0"/>
              <a:t> full weight sharing:</a:t>
            </a:r>
          </a:p>
          <a:p>
            <a:r>
              <a:rPr lang="en-US" baseline="0" dirty="0" smtClean="0"/>
              <a:t>As behavior of speech feature in Low and high frequency is different. They chose two different weight for a signal.</a:t>
            </a:r>
          </a:p>
          <a:p>
            <a:r>
              <a:rPr lang="en-US" baseline="0" dirty="0" smtClean="0"/>
              <a:t>It can not work well for many layer of </a:t>
            </a:r>
            <a:r>
              <a:rPr lang="en-US" baseline="0" dirty="0" err="1" smtClean="0"/>
              <a:t>convolutional</a:t>
            </a:r>
            <a:r>
              <a:rPr lang="en-US" baseline="0" dirty="0" smtClean="0"/>
              <a:t> layers.</a:t>
            </a:r>
          </a:p>
          <a:p>
            <a:pPr marL="228600" indent="-228600">
              <a:buAutoNum type="arabicParenR"/>
            </a:pPr>
            <a:r>
              <a:rPr lang="en-US" baseline="0" dirty="0" smtClean="0"/>
              <a:t>Each limited filter spans is small so extra convolution on the output of this region would not helpful. </a:t>
            </a:r>
          </a:p>
          <a:p>
            <a:pPr marL="228600" indent="-228600">
              <a:buAutoNum type="arabicParenR"/>
            </a:pPr>
            <a:r>
              <a:rPr lang="en-US" baseline="0" dirty="0" smtClean="0"/>
              <a:t>As the locality between the these regions are removed we can not perform convolution with filter output across different local region. </a:t>
            </a:r>
          </a:p>
          <a:p>
            <a:pPr marL="228600" indent="-228600">
              <a:buAutoNum type="arabicParen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D813F9-4750-426F-82D4-24D668086026}" type="slidenum">
              <a:rPr lang="en-US" smtClean="0"/>
              <a:pPr/>
              <a:t>9</a:t>
            </a:fld>
            <a:endParaRPr lang="en-US"/>
          </a:p>
        </p:txBody>
      </p:sp>
    </p:spTree>
    <p:extLst>
      <p:ext uri="{BB962C8B-B14F-4D97-AF65-F5344CB8AC3E}">
        <p14:creationId xmlns="" xmlns:p14="http://schemas.microsoft.com/office/powerpoint/2010/main" val="2201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609416"/>
            <a:ext cx="7239000" cy="484632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2/24/2016</a:t>
            </a:fld>
            <a:endParaRPr lang="en-US"/>
          </a:p>
        </p:txBody>
      </p:sp>
      <p:sp>
        <p:nvSpPr>
          <p:cNvPr id="5" name="Footer Placeholder 4"/>
          <p:cNvSpPr>
            <a:spLocks noGrp="1"/>
          </p:cNvSpPr>
          <p:nvPr>
            <p:ph type="ftr" sz="quarter" idx="11"/>
          </p:nvPr>
        </p:nvSpPr>
        <p:spPr>
          <a:xfrm>
            <a:off x="457200" y="6557946"/>
            <a:ext cx="3657600" cy="228600"/>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94280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a:prstGeom prst="rect">
            <a:avLst/>
          </a:prstGeo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245936" y="6557946"/>
            <a:ext cx="2002464" cy="226902"/>
          </a:xfrm>
          <a:prstGeom prst="rect">
            <a:avLst/>
          </a:prstGeom>
        </p:spPr>
        <p:txBody>
          <a:bodyPr/>
          <a:lstStyle>
            <a:extLst/>
          </a:lstStyle>
          <a:p>
            <a:fld id="{B2AF7D13-6DBC-4C4E-AE68-16B531F73F9C}" type="datetimeFigureOut">
              <a:rPr lang="en-US" smtClean="0"/>
              <a:pPr/>
              <a:t>2/24/2016</a:t>
            </a:fld>
            <a:endParaRPr lang="en-US"/>
          </a:p>
        </p:txBody>
      </p:sp>
      <p:sp>
        <p:nvSpPr>
          <p:cNvPr id="6" name="Footer Placeholder 5"/>
          <p:cNvSpPr>
            <a:spLocks noGrp="1"/>
          </p:cNvSpPr>
          <p:nvPr>
            <p:ph type="ftr" sz="quarter" idx="11"/>
          </p:nvPr>
        </p:nvSpPr>
        <p:spPr>
          <a:xfrm>
            <a:off x="457200" y="6557946"/>
            <a:ext cx="3657600" cy="22860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6251448" y="6556248"/>
            <a:ext cx="588336" cy="228600"/>
          </a:xfrm>
          <a:prstGeom prst="rect">
            <a:avLst/>
          </a:prstGeom>
        </p:spPr>
        <p:txBody>
          <a:bodyPr/>
          <a:lstStyle>
            <a:extLst/>
          </a:lstStyle>
          <a:p>
            <a:fld id="{7A6FCD10-2ADA-4F52-AEA9-1C547679E4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S. Khoshgoftar: </a:t>
            </a:r>
            <a:r>
              <a:rPr lang="en-US" sz="1000" b="1" dirty="0" smtClean="0"/>
              <a:t>Signal Modeling Using Deep Neural Networks </a:t>
            </a:r>
            <a:r>
              <a:rPr lang="en-US" sz="1000" b="1" dirty="0" smtClean="0">
                <a:solidFill>
                  <a:srgbClr val="1F497D">
                    <a:lumMod val="50000"/>
                  </a:srgbClr>
                </a:solidFill>
                <a:latin typeface="Calibri"/>
              </a:rPr>
              <a:t>	February 25,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5"/>
          <a:stretch>
            <a:fillRect/>
          </a:stretch>
        </p:blipFill>
        <p:spPr>
          <a:xfrm>
            <a:off x="39093" y="6594644"/>
            <a:ext cx="320040" cy="220717"/>
          </a:xfrm>
          <a:prstGeom prst="rect">
            <a:avLst/>
          </a:prstGeom>
        </p:spPr>
      </p:pic>
    </p:spTree>
    <p:extLst>
      <p:ext uri="{BB962C8B-B14F-4D97-AF65-F5344CB8AC3E}">
        <p14:creationId xmlns=""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7115" y="1735737"/>
            <a:ext cx="5770002" cy="1077218"/>
          </a:xfrm>
          <a:prstGeom prst="rect">
            <a:avLst/>
          </a:prstGeom>
          <a:noFill/>
        </p:spPr>
        <p:txBody>
          <a:bodyPr wrap="square" rtlCol="0">
            <a:spAutoFit/>
          </a:bodyPr>
          <a:lstStyle/>
          <a:p>
            <a:pPr algn="r"/>
            <a:r>
              <a:rPr lang="en-US" sz="3200" b="1" dirty="0" smtClean="0"/>
              <a:t>Signal Modeling Using Deep Neural Networks</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None/>
            </a:pPr>
            <a:r>
              <a:rPr lang="en-US" sz="1800" b="1" dirty="0" err="1" smtClean="0">
                <a:latin typeface="Arial"/>
                <a:cs typeface="Arial"/>
              </a:rPr>
              <a:t>Seyedeh</a:t>
            </a:r>
            <a:r>
              <a:rPr lang="en-US" sz="1800" b="1" dirty="0" smtClean="0">
                <a:latin typeface="Arial"/>
                <a:cs typeface="Arial"/>
              </a:rPr>
              <a:t> Saeedeh Khoshgoftar </a:t>
            </a:r>
            <a:r>
              <a:rPr lang="en-US" sz="1800" b="1" dirty="0" err="1" smtClean="0">
                <a:latin typeface="Arial"/>
                <a:cs typeface="Arial"/>
              </a:rPr>
              <a:t>Ziyabari</a:t>
            </a:r>
            <a:endParaRPr lang="en-US" sz="1800" b="1" dirty="0" smtClean="0">
              <a:latin typeface="Arial"/>
              <a:cs typeface="Arial"/>
            </a:endParaRPr>
          </a:p>
          <a:p>
            <a:pPr>
              <a:spcBef>
                <a:spcPts val="0"/>
              </a:spcBef>
              <a:buNone/>
            </a:pPr>
            <a:r>
              <a:rPr lang="en-US" sz="1800" b="1" dirty="0" smtClean="0">
                <a:latin typeface="Arial"/>
                <a:cs typeface="Arial"/>
              </a:rPr>
              <a:t>saeedeh@temple.edu</a:t>
            </a: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buNone/>
            </a:pPr>
            <a:r>
              <a:rPr lang="en-US" sz="1800" b="1" dirty="0" smtClean="0">
                <a:latin typeface="Arial"/>
                <a:cs typeface="Arial"/>
              </a:rPr>
              <a:t>College of Engineering </a:t>
            </a:r>
          </a:p>
          <a:p>
            <a:pPr marL="0" indent="0">
              <a:spcBef>
                <a:spcPts val="0"/>
              </a:spcBef>
              <a:buNone/>
            </a:pPr>
            <a:r>
              <a:rPr lang="en-US" sz="1800" b="1" dirty="0" smtClean="0">
                <a:latin typeface="Arial"/>
                <a:cs typeface="Arial"/>
              </a:rPr>
              <a:t>Temple University </a:t>
            </a:r>
          </a:p>
          <a:p>
            <a:pPr marL="0" indent="0">
              <a:spcBef>
                <a:spcPts val="0"/>
              </a:spcBef>
              <a:buNone/>
            </a:pPr>
            <a:r>
              <a:rPr lang="en-US" sz="1800" b="1" dirty="0" smtClean="0">
                <a:latin typeface="Arial"/>
                <a:cs typeface="Arial"/>
              </a:rPr>
              <a:t>February 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descr="C:\Users\saeedeh\Desktop\full_network4.png"/>
          <p:cNvPicPr/>
          <p:nvPr/>
        </p:nvPicPr>
        <p:blipFill>
          <a:blip r:embed="rId6"/>
          <a:srcRect/>
          <a:stretch>
            <a:fillRect/>
          </a:stretch>
        </p:blipFill>
        <p:spPr bwMode="auto">
          <a:xfrm>
            <a:off x="1519555" y="2490357"/>
            <a:ext cx="2314434" cy="1738591"/>
          </a:xfrm>
          <a:prstGeom prst="rect">
            <a:avLst/>
          </a:prstGeom>
          <a:noFill/>
          <a:ln w="9525">
            <a:noFill/>
            <a:miter lim="800000"/>
            <a:headEnd/>
            <a:tailEnd/>
          </a:ln>
        </p:spPr>
      </p:pic>
    </p:spTree>
    <p:extLst>
      <p:ext uri="{BB962C8B-B14F-4D97-AF65-F5344CB8AC3E}">
        <p14:creationId xmlns=""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1" y="0"/>
            <a:ext cx="7242048" cy="508000"/>
          </a:xfrm>
        </p:spPr>
        <p:txBody>
          <a:bodyPr/>
          <a:lstStyle/>
          <a:p>
            <a:r>
              <a:rPr lang="en-US" dirty="0" smtClean="0"/>
              <a:t>Joint DNN/CNN Structure</a:t>
            </a:r>
            <a:endParaRPr lang="en-US" dirty="0"/>
          </a:p>
        </p:txBody>
      </p:sp>
      <p:sp>
        <p:nvSpPr>
          <p:cNvPr id="10" name="Content Placeholder 9"/>
          <p:cNvSpPr>
            <a:spLocks noGrp="1"/>
          </p:cNvSpPr>
          <p:nvPr>
            <p:ph sz="half" idx="2"/>
          </p:nvPr>
        </p:nvSpPr>
        <p:spPr>
          <a:xfrm>
            <a:off x="4178808" y="1600201"/>
            <a:ext cx="3520440" cy="3483864"/>
          </a:xfrm>
        </p:spPr>
        <p:txBody>
          <a:bodyPr>
            <a:normAutofit fontScale="77500" lnSpcReduction="20000"/>
          </a:bodyPr>
          <a:lstStyle/>
          <a:p>
            <a:r>
              <a:rPr lang="en-US" dirty="0" smtClean="0"/>
              <a:t>The </a:t>
            </a:r>
            <a:r>
              <a:rPr lang="en-US" dirty="0" smtClean="0"/>
              <a:t>joint CNN/DNN </a:t>
            </a:r>
            <a:r>
              <a:rPr lang="en-US" dirty="0" smtClean="0"/>
              <a:t>uses full weight sharing (FWS) with 2 </a:t>
            </a:r>
            <a:r>
              <a:rPr lang="en-US" dirty="0" err="1" smtClean="0"/>
              <a:t>convolutional</a:t>
            </a:r>
            <a:r>
              <a:rPr lang="en-US" dirty="0" smtClean="0"/>
              <a:t> </a:t>
            </a:r>
            <a:r>
              <a:rPr lang="en-US" dirty="0" smtClean="0"/>
              <a:t>layers with </a:t>
            </a:r>
            <a:r>
              <a:rPr lang="en-US" dirty="0" smtClean="0"/>
              <a:t>filter </a:t>
            </a:r>
            <a:r>
              <a:rPr lang="en-US" dirty="0" smtClean="0"/>
              <a:t>size for the first layer is 9*9 and 4*3 for the second layer</a:t>
            </a:r>
            <a:r>
              <a:rPr lang="en-US" dirty="0" smtClean="0"/>
              <a:t>.</a:t>
            </a:r>
            <a:endParaRPr lang="en-US" dirty="0" smtClean="0"/>
          </a:p>
          <a:p>
            <a:endParaRPr lang="en-US" dirty="0" smtClean="0"/>
          </a:p>
          <a:p>
            <a:r>
              <a:rPr lang="en-US" dirty="0" smtClean="0"/>
              <a:t>4 fully connected </a:t>
            </a:r>
            <a:r>
              <a:rPr lang="en-US" dirty="0" smtClean="0"/>
              <a:t>neuron network with </a:t>
            </a:r>
            <a:r>
              <a:rPr lang="en-US" dirty="0" smtClean="0"/>
              <a:t>1024 units </a:t>
            </a:r>
            <a:r>
              <a:rPr lang="en-US" dirty="0" smtClean="0"/>
              <a:t>and 512 output. </a:t>
            </a:r>
            <a:endParaRPr lang="en-US" dirty="0" smtClean="0"/>
          </a:p>
          <a:p>
            <a:endParaRPr lang="en-US" dirty="0"/>
          </a:p>
        </p:txBody>
      </p:sp>
      <p:pic>
        <p:nvPicPr>
          <p:cNvPr id="4" name="Picture 3"/>
          <p:cNvPicPr/>
          <p:nvPr/>
        </p:nvPicPr>
        <p:blipFill>
          <a:blip r:embed="rId3"/>
          <a:srcRect/>
          <a:stretch>
            <a:fillRect/>
          </a:stretch>
        </p:blipFill>
        <p:spPr bwMode="auto">
          <a:xfrm>
            <a:off x="457200" y="1447800"/>
            <a:ext cx="3657600" cy="4343400"/>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33400" y="6096000"/>
            <a:ext cx="3199915" cy="369332"/>
          </a:xfrm>
          <a:prstGeom prst="rect">
            <a:avLst/>
          </a:prstGeom>
        </p:spPr>
        <p:txBody>
          <a:bodyPr wrap="none">
            <a:spAutoFit/>
          </a:bodyPr>
          <a:lstStyle/>
          <a:p>
            <a:r>
              <a:rPr lang="en-US" dirty="0" smtClean="0"/>
              <a:t>Joint CNN/DNN architecture.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Joint CNN/DNN performance</a:t>
            </a:r>
            <a:endParaRPr lang="en-US" dirty="0"/>
          </a:p>
        </p:txBody>
      </p:sp>
      <p:pic>
        <p:nvPicPr>
          <p:cNvPr id="65539" name="Picture 3"/>
          <p:cNvPicPr>
            <a:picLocks noChangeAspect="1" noChangeArrowheads="1"/>
          </p:cNvPicPr>
          <p:nvPr/>
        </p:nvPicPr>
        <p:blipFill>
          <a:blip r:embed="rId3"/>
          <a:srcRect/>
          <a:stretch>
            <a:fillRect/>
          </a:stretch>
        </p:blipFill>
        <p:spPr bwMode="auto">
          <a:xfrm>
            <a:off x="457200" y="815031"/>
            <a:ext cx="5495925" cy="1819275"/>
          </a:xfrm>
          <a:prstGeom prst="rect">
            <a:avLst/>
          </a:prstGeom>
          <a:noFill/>
          <a:ln w="9525">
            <a:noFill/>
            <a:miter lim="800000"/>
            <a:headEnd/>
            <a:tailEnd/>
          </a:ln>
          <a:effectLst/>
        </p:spPr>
      </p:pic>
      <p:pic>
        <p:nvPicPr>
          <p:cNvPr id="65540" name="Picture 4"/>
          <p:cNvPicPr>
            <a:picLocks noGrp="1" noChangeAspect="1" noChangeArrowheads="1"/>
          </p:cNvPicPr>
          <p:nvPr>
            <p:ph idx="1"/>
          </p:nvPr>
        </p:nvPicPr>
        <p:blipFill>
          <a:blip r:embed="rId4"/>
          <a:srcRect/>
          <a:stretch>
            <a:fillRect/>
          </a:stretch>
        </p:blipFill>
        <p:spPr bwMode="auto">
          <a:xfrm>
            <a:off x="457200" y="2883495"/>
            <a:ext cx="5572125" cy="1438275"/>
          </a:xfrm>
          <a:prstGeom prst="rect">
            <a:avLst/>
          </a:prstGeom>
          <a:noFill/>
          <a:ln w="9525">
            <a:noFill/>
            <a:miter lim="800000"/>
            <a:headEnd/>
            <a:tailEnd/>
          </a:ln>
          <a:effectLst/>
        </p:spPr>
      </p:pic>
      <p:pic>
        <p:nvPicPr>
          <p:cNvPr id="65541" name="Picture 5"/>
          <p:cNvPicPr>
            <a:picLocks noChangeAspect="1" noChangeArrowheads="1"/>
          </p:cNvPicPr>
          <p:nvPr/>
        </p:nvPicPr>
        <p:blipFill>
          <a:blip r:embed="rId5"/>
          <a:srcRect/>
          <a:stretch>
            <a:fillRect/>
          </a:stretch>
        </p:blipFill>
        <p:spPr bwMode="auto">
          <a:xfrm>
            <a:off x="514350" y="4394922"/>
            <a:ext cx="5514975" cy="142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0"/>
            <a:ext cx="7242048" cy="585216"/>
          </a:xfrm>
        </p:spPr>
        <p:txBody>
          <a:bodyPr/>
          <a:lstStyle/>
          <a:p>
            <a:r>
              <a:rPr lang="en-US" dirty="0" smtClean="0"/>
              <a:t>Joint DNN/CNN introduced by IBM </a:t>
            </a:r>
            <a:endParaRPr lang="en-US" dirty="0"/>
          </a:p>
        </p:txBody>
      </p:sp>
      <p:pic>
        <p:nvPicPr>
          <p:cNvPr id="4" name="Content Placeholder 3"/>
          <p:cNvPicPr>
            <a:picLocks noGrp="1"/>
          </p:cNvPicPr>
          <p:nvPr>
            <p:ph sz="half" idx="1"/>
          </p:nvPr>
        </p:nvPicPr>
        <p:blipFill>
          <a:blip r:embed="rId3"/>
          <a:stretch>
            <a:fillRect/>
          </a:stretch>
        </p:blipFill>
        <p:spPr bwMode="auto">
          <a:xfrm>
            <a:off x="533400" y="1676400"/>
            <a:ext cx="3352800" cy="4147189"/>
          </a:xfrm>
          <a:prstGeom prst="rect">
            <a:avLst/>
          </a:prstGeom>
          <a:noFill/>
          <a:ln w="9525">
            <a:noFill/>
            <a:miter lim="800000"/>
            <a:headEnd/>
            <a:tailEnd/>
          </a:ln>
        </p:spPr>
      </p:pic>
      <p:sp>
        <p:nvSpPr>
          <p:cNvPr id="5" name="Content Placeholder 4"/>
          <p:cNvSpPr>
            <a:spLocks noGrp="1"/>
          </p:cNvSpPr>
          <p:nvPr>
            <p:ph sz="half" idx="2"/>
          </p:nvPr>
        </p:nvSpPr>
        <p:spPr>
          <a:xfrm>
            <a:off x="4657780" y="1600200"/>
            <a:ext cx="3520440" cy="4913531"/>
          </a:xfrm>
        </p:spPr>
        <p:txBody>
          <a:bodyPr/>
          <a:lstStyle/>
          <a:p>
            <a:r>
              <a:rPr lang="en-US" sz="2400" dirty="0" smtClean="0">
                <a:latin typeface="Arial" pitchFamily="34" charset="0"/>
                <a:cs typeface="Arial" pitchFamily="34" charset="0"/>
              </a:rPr>
              <a:t>The </a:t>
            </a:r>
            <a:r>
              <a:rPr lang="en-US" sz="2400" dirty="0" smtClean="0">
                <a:latin typeface="Arial" pitchFamily="34" charset="0"/>
                <a:cs typeface="Arial" pitchFamily="34" charset="0"/>
              </a:rPr>
              <a:t>first layer of method is specific (CNN or DNN</a:t>
            </a:r>
            <a:r>
              <a:rPr lang="en-US" sz="2400" dirty="0" smtClean="0">
                <a:latin typeface="Arial" pitchFamily="34" charset="0"/>
                <a:cs typeface="Arial" pitchFamily="34" charset="0"/>
              </a:rPr>
              <a:t>), </a:t>
            </a:r>
            <a:r>
              <a:rPr lang="en-US" sz="2400" dirty="0" smtClean="0">
                <a:latin typeface="Arial" pitchFamily="34" charset="0"/>
                <a:cs typeface="Arial" pitchFamily="34" charset="0"/>
              </a:rPr>
              <a:t>the remaining </a:t>
            </a:r>
            <a:r>
              <a:rPr lang="en-US" sz="2400" dirty="0" smtClean="0">
                <a:latin typeface="Arial" pitchFamily="34" charset="0"/>
                <a:cs typeface="Arial" pitchFamily="34" charset="0"/>
              </a:rPr>
              <a:t>layers </a:t>
            </a:r>
            <a:r>
              <a:rPr lang="en-US" sz="2400" dirty="0" smtClean="0">
                <a:latin typeface="Arial" pitchFamily="34" charset="0"/>
                <a:cs typeface="Arial" pitchFamily="34" charset="0"/>
              </a:rPr>
              <a:t>are shared.  </a:t>
            </a:r>
          </a:p>
          <a:p>
            <a:r>
              <a:rPr lang="en-US" sz="2400" dirty="0" smtClean="0">
                <a:latin typeface="Arial" pitchFamily="34" charset="0"/>
                <a:cs typeface="Arial" pitchFamily="34" charset="0"/>
              </a:rPr>
              <a:t>WER 10.5 % on a Switchboard 300 hours</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sp>
        <p:nvSpPr>
          <p:cNvPr id="6" name="Rectangle 5"/>
          <p:cNvSpPr/>
          <p:nvPr/>
        </p:nvSpPr>
        <p:spPr>
          <a:xfrm>
            <a:off x="265176" y="5823589"/>
            <a:ext cx="3189226" cy="338554"/>
          </a:xfrm>
          <a:prstGeom prst="rect">
            <a:avLst/>
          </a:prstGeom>
        </p:spPr>
        <p:txBody>
          <a:bodyPr wrap="square">
            <a:spAutoFit/>
          </a:bodyPr>
          <a:lstStyle/>
          <a:p>
            <a:r>
              <a:rPr lang="en-US" sz="1100" dirty="0" smtClean="0"/>
              <a:t>Joint CNN/DNN model proposed by IBM group</a:t>
            </a:r>
            <a:r>
              <a:rPr lang="en-US" sz="1600" dirty="0" smtClean="0"/>
              <a:t>.</a:t>
            </a:r>
            <a:endParaRPr lang="en-US" sz="1600" dirty="0"/>
          </a:p>
        </p:txBody>
      </p:sp>
      <p:sp>
        <p:nvSpPr>
          <p:cNvPr id="7" name="Left Brace 6"/>
          <p:cNvSpPr/>
          <p:nvPr/>
        </p:nvSpPr>
        <p:spPr>
          <a:xfrm>
            <a:off x="533400" y="4470400"/>
            <a:ext cx="395514" cy="943429"/>
          </a:xfrm>
          <a:prstGeom prst="lef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 name="Straight Arrow Connector 8"/>
          <p:cNvCxnSpPr/>
          <p:nvPr/>
        </p:nvCxnSpPr>
        <p:spPr>
          <a:xfrm rot="16200000" flipV="1">
            <a:off x="3394530" y="4327074"/>
            <a:ext cx="551543" cy="4317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3566233" y="4818745"/>
            <a:ext cx="639935" cy="4209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DNN</a:t>
            </a:r>
            <a:endParaRPr lang="en-US" sz="1400" dirty="0">
              <a:solidFill>
                <a:schemeClr val="tx1"/>
              </a:solidFill>
            </a:endParaRPr>
          </a:p>
        </p:txBody>
      </p:sp>
      <p:sp>
        <p:nvSpPr>
          <p:cNvPr id="11" name="Rectangle 10"/>
          <p:cNvSpPr/>
          <p:nvPr/>
        </p:nvSpPr>
        <p:spPr>
          <a:xfrm>
            <a:off x="0" y="4695368"/>
            <a:ext cx="533400" cy="5370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CNN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Recurrent Neural Network (RNN)</a:t>
            </a:r>
            <a:endParaRPr lang="en-US" dirty="0"/>
          </a:p>
        </p:txBody>
      </p:sp>
      <p:sp>
        <p:nvSpPr>
          <p:cNvPr id="3" name="Content Placeholder 2"/>
          <p:cNvSpPr>
            <a:spLocks noGrp="1"/>
          </p:cNvSpPr>
          <p:nvPr>
            <p:ph idx="1"/>
          </p:nvPr>
        </p:nvSpPr>
        <p:spPr>
          <a:xfrm>
            <a:off x="457200" y="1078992"/>
            <a:ext cx="7239000" cy="5105400"/>
          </a:xfrm>
        </p:spPr>
        <p:txBody>
          <a:bodyPr>
            <a:normAutofit/>
          </a:bodyPr>
          <a:lstStyle/>
          <a:p>
            <a:r>
              <a:rPr lang="en-US" sz="2000" dirty="0" smtClean="0"/>
              <a:t>RNN are called Recurrent </a:t>
            </a:r>
            <a:r>
              <a:rPr lang="en-US" sz="2000" dirty="0" smtClean="0"/>
              <a:t>since they receive inputs, update the hidden states  depended on the previous computations, and make predictions for  every element of a sequence.</a:t>
            </a:r>
          </a:p>
          <a:p>
            <a:r>
              <a:rPr lang="en-US" sz="2000" dirty="0" smtClean="0"/>
              <a:t>Neural networks with memory as they keep information of what has been processed so far.</a:t>
            </a:r>
          </a:p>
          <a:p>
            <a:r>
              <a:rPr lang="en-US" sz="2000" dirty="0" smtClean="0"/>
              <a:t>Powerful dynamic systems for sequence tasks .</a:t>
            </a:r>
          </a:p>
          <a:p>
            <a:r>
              <a:rPr lang="en-US" sz="2000" dirty="0" smtClean="0"/>
              <a:t>They </a:t>
            </a:r>
            <a:r>
              <a:rPr lang="en-US" sz="2000" dirty="0" smtClean="0"/>
              <a:t>can maintain a state vector that implicitly contains information about the history of all the past elements of the sequence. </a:t>
            </a:r>
          </a:p>
          <a:p>
            <a:endParaRPr lang="en-US" dirty="0" smtClean="0"/>
          </a:p>
          <a:p>
            <a:endParaRPr lang="en-US" dirty="0"/>
          </a:p>
        </p:txBody>
      </p:sp>
      <p:pic>
        <p:nvPicPr>
          <p:cNvPr id="5" name="Picture 6" descr="http://blog.josephwilk.net/images/blog/2012/10/recurrent_neural_network1.png"/>
          <p:cNvPicPr>
            <a:picLocks noChangeAspect="1" noChangeArrowheads="1"/>
          </p:cNvPicPr>
          <p:nvPr/>
        </p:nvPicPr>
        <p:blipFill>
          <a:blip r:embed="rId3"/>
          <a:srcRect/>
          <a:stretch>
            <a:fillRect/>
          </a:stretch>
        </p:blipFill>
        <p:spPr bwMode="auto">
          <a:xfrm>
            <a:off x="3200400" y="4082481"/>
            <a:ext cx="3429000" cy="21019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616" y="0"/>
            <a:ext cx="7242048" cy="658368"/>
          </a:xfrm>
        </p:spPr>
        <p:txBody>
          <a:bodyPr/>
          <a:lstStyle/>
          <a:p>
            <a:r>
              <a:rPr lang="en-US" dirty="0" smtClean="0"/>
              <a:t>Joint </a:t>
            </a:r>
            <a:r>
              <a:rPr lang="en-US" dirty="0" smtClean="0"/>
              <a:t>RNN/CNN</a:t>
            </a:r>
            <a:endParaRPr lang="en-US" dirty="0"/>
          </a:p>
        </p:txBody>
      </p:sp>
      <p:sp>
        <p:nvSpPr>
          <p:cNvPr id="7" name="Content Placeholder 6"/>
          <p:cNvSpPr>
            <a:spLocks noGrp="1"/>
          </p:cNvSpPr>
          <p:nvPr>
            <p:ph sz="half" idx="2"/>
          </p:nvPr>
        </p:nvSpPr>
        <p:spPr>
          <a:xfrm>
            <a:off x="390144" y="996696"/>
            <a:ext cx="4218432" cy="2210961"/>
          </a:xfrm>
        </p:spPr>
        <p:txBody>
          <a:bodyPr/>
          <a:lstStyle/>
          <a:p>
            <a:r>
              <a:rPr lang="en-US" dirty="0" smtClean="0"/>
              <a:t>First layer is recurrent neural network </a:t>
            </a:r>
            <a:r>
              <a:rPr lang="en-US" dirty="0" smtClean="0"/>
              <a:t>(RNN)and </a:t>
            </a:r>
            <a:r>
              <a:rPr lang="en-US" dirty="0" smtClean="0"/>
              <a:t>is followed by 4 non-recurrent hidden layers.  </a:t>
            </a:r>
            <a:endParaRPr lang="en-US" dirty="0"/>
          </a:p>
        </p:txBody>
      </p:sp>
      <p:pic>
        <p:nvPicPr>
          <p:cNvPr id="10" name="Content Placeholder 3"/>
          <p:cNvPicPr>
            <a:picLocks noGrp="1"/>
          </p:cNvPicPr>
          <p:nvPr>
            <p:ph sz="half" idx="1"/>
          </p:nvPr>
        </p:nvPicPr>
        <p:blipFill>
          <a:blip r:embed="rId2"/>
          <a:stretch>
            <a:fillRect/>
          </a:stretch>
        </p:blipFill>
        <p:spPr bwMode="auto">
          <a:xfrm>
            <a:off x="4608576" y="996696"/>
            <a:ext cx="3352800" cy="4147189"/>
          </a:xfrm>
          <a:prstGeom prst="rect">
            <a:avLst/>
          </a:prstGeom>
          <a:noFill/>
          <a:ln w="9525">
            <a:noFill/>
            <a:miter lim="800000"/>
            <a:headEnd/>
            <a:tailEnd/>
          </a:ln>
        </p:spPr>
      </p:pic>
      <p:sp>
        <p:nvSpPr>
          <p:cNvPr id="12" name="Rectangle 11"/>
          <p:cNvSpPr/>
          <p:nvPr/>
        </p:nvSpPr>
        <p:spPr>
          <a:xfrm>
            <a:off x="4782744" y="5143885"/>
            <a:ext cx="3352800" cy="261610"/>
          </a:xfrm>
          <a:prstGeom prst="rect">
            <a:avLst/>
          </a:prstGeom>
        </p:spPr>
        <p:txBody>
          <a:bodyPr wrap="square">
            <a:spAutoFit/>
          </a:bodyPr>
          <a:lstStyle/>
          <a:p>
            <a:r>
              <a:rPr lang="en-US" sz="1100" dirty="0" smtClean="0"/>
              <a:t>Joint RNN/CNN model proposed by IBM group.</a:t>
            </a:r>
            <a:endParaRPr lang="en-US" sz="1100" dirty="0"/>
          </a:p>
        </p:txBody>
      </p:sp>
      <p:cxnSp>
        <p:nvCxnSpPr>
          <p:cNvPr id="9" name="Straight Arrow Connector 8"/>
          <p:cNvCxnSpPr>
            <a:stCxn id="16" idx="0"/>
          </p:cNvCxnSpPr>
          <p:nvPr/>
        </p:nvCxnSpPr>
        <p:spPr>
          <a:xfrm rot="16200000" flipV="1">
            <a:off x="7553164" y="3645046"/>
            <a:ext cx="769256" cy="678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7961376" y="4368799"/>
            <a:ext cx="631081" cy="3628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RNN</a:t>
            </a:r>
            <a:endParaRPr lang="en-US" dirty="0">
              <a:solidFill>
                <a:schemeClr val="tx1"/>
              </a:solidFill>
            </a:endParaRPr>
          </a:p>
        </p:txBody>
      </p:sp>
      <p:pic>
        <p:nvPicPr>
          <p:cNvPr id="8" name="Picture 6"/>
          <p:cNvPicPr>
            <a:picLocks noChangeAspect="1" noChangeArrowheads="1"/>
          </p:cNvPicPr>
          <p:nvPr/>
        </p:nvPicPr>
        <p:blipFill>
          <a:blip r:embed="rId3"/>
          <a:srcRect/>
          <a:stretch>
            <a:fillRect/>
          </a:stretch>
        </p:blipFill>
        <p:spPr bwMode="auto">
          <a:xfrm>
            <a:off x="838635" y="3309529"/>
            <a:ext cx="3428565" cy="2118539"/>
          </a:xfrm>
          <a:prstGeom prst="rect">
            <a:avLst/>
          </a:prstGeom>
          <a:noFill/>
          <a:ln w="9525">
            <a:noFill/>
            <a:miter lim="800000"/>
            <a:headEnd/>
            <a:tailEnd/>
          </a:ln>
          <a:effectLst/>
        </p:spPr>
      </p:pic>
      <p:sp>
        <p:nvSpPr>
          <p:cNvPr id="11" name="Rectangle 10"/>
          <p:cNvSpPr/>
          <p:nvPr/>
        </p:nvSpPr>
        <p:spPr>
          <a:xfrm>
            <a:off x="1053301" y="5428068"/>
            <a:ext cx="3039727" cy="430887"/>
          </a:xfrm>
          <a:prstGeom prst="rect">
            <a:avLst/>
          </a:prstGeom>
        </p:spPr>
        <p:txBody>
          <a:bodyPr wrap="square">
            <a:spAutoFit/>
          </a:bodyPr>
          <a:lstStyle/>
          <a:p>
            <a:pPr lvl="0" algn="ctr" defTabSz="914400" fontAlgn="base">
              <a:spcBef>
                <a:spcPct val="0"/>
              </a:spcBef>
              <a:spcAft>
                <a:spcPct val="0"/>
              </a:spcAft>
            </a:pPr>
            <a:r>
              <a:rPr lang="en-US" sz="1100" dirty="0" smtClean="0">
                <a:latin typeface="Arial" pitchFamily="34" charset="0"/>
                <a:ea typeface="Times New Roman" pitchFamily="18" charset="0"/>
                <a:cs typeface="NimbusRomNo9L-Regu"/>
              </a:rPr>
              <a:t>Comparison of word error rates for CNN, DNN, RNN and joint models.</a:t>
            </a:r>
            <a:endParaRPr lang="en-US" sz="1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0"/>
            <a:ext cx="7242048" cy="658368"/>
          </a:xfrm>
        </p:spPr>
        <p:txBody>
          <a:bodyPr>
            <a:normAutofit/>
          </a:bodyPr>
          <a:lstStyle/>
          <a:p>
            <a:r>
              <a:rPr lang="en-US" dirty="0" smtClean="0"/>
              <a:t>Joint </a:t>
            </a:r>
            <a:r>
              <a:rPr lang="en-US" dirty="0" smtClean="0"/>
              <a:t>RNN/CNN </a:t>
            </a:r>
            <a:r>
              <a:rPr lang="en-US" dirty="0" smtClean="0"/>
              <a:t>System Result</a:t>
            </a:r>
            <a:endParaRPr lang="en-US" dirty="0"/>
          </a:p>
        </p:txBody>
      </p:sp>
      <p:sp>
        <p:nvSpPr>
          <p:cNvPr id="3" name="Content Placeholder 2"/>
          <p:cNvSpPr>
            <a:spLocks noGrp="1"/>
          </p:cNvSpPr>
          <p:nvPr>
            <p:ph sz="half" idx="1"/>
          </p:nvPr>
        </p:nvSpPr>
        <p:spPr>
          <a:xfrm>
            <a:off x="457200" y="1600200"/>
            <a:ext cx="4143194" cy="4956048"/>
          </a:xfrm>
        </p:spPr>
        <p:txBody>
          <a:bodyPr/>
          <a:lstStyle/>
          <a:p>
            <a:pPr algn="just">
              <a:buFont typeface="Arial" pitchFamily="34" charset="0"/>
              <a:buChar char="•"/>
            </a:pPr>
            <a:r>
              <a:rPr lang="en-US" sz="2000" dirty="0" smtClean="0">
                <a:latin typeface="Arial" pitchFamily="34" charset="0"/>
                <a:cs typeface="Arial" pitchFamily="34" charset="0"/>
              </a:rPr>
              <a:t>Class-base </a:t>
            </a:r>
            <a:r>
              <a:rPr lang="en-US" sz="2000" dirty="0" smtClean="0">
                <a:latin typeface="Arial" pitchFamily="34" charset="0"/>
                <a:cs typeface="Arial" pitchFamily="34" charset="0"/>
              </a:rPr>
              <a:t>language </a:t>
            </a:r>
            <a:r>
              <a:rPr lang="en-US" sz="2000" dirty="0" smtClean="0">
                <a:latin typeface="Arial" pitchFamily="34" charset="0"/>
                <a:cs typeface="Arial" pitchFamily="34" charset="0"/>
              </a:rPr>
              <a:t>model which consists </a:t>
            </a:r>
            <a:r>
              <a:rPr lang="en-US" sz="2000" dirty="0" smtClean="0">
                <a:latin typeface="Arial" pitchFamily="34" charset="0"/>
                <a:cs typeface="Arial" pitchFamily="34" charset="0"/>
              </a:rPr>
              <a:t>of two separate components. The first is a n -gram which models the sequence of classes </a:t>
            </a:r>
            <a:r>
              <a:rPr lang="en-US" sz="2000" dirty="0" smtClean="0">
                <a:latin typeface="Arial" pitchFamily="34" charset="0"/>
                <a:cs typeface="Arial" pitchFamily="34" charset="0"/>
              </a:rPr>
              <a:t>and</a:t>
            </a:r>
            <a:r>
              <a:rPr lang="en-US" sz="2000" dirty="0" smtClean="0">
                <a:latin typeface="Arial" pitchFamily="34" charset="0"/>
                <a:cs typeface="Arial" pitchFamily="34" charset="0"/>
              </a:rPr>
              <a:t> </a:t>
            </a:r>
            <a:r>
              <a:rPr lang="en-US" sz="2000" dirty="0" smtClean="0">
                <a:latin typeface="Arial" pitchFamily="34" charset="0"/>
                <a:cs typeface="Arial" pitchFamily="34" charset="0"/>
              </a:rPr>
              <a:t>the second is a class map with associated word </a:t>
            </a:r>
            <a:r>
              <a:rPr lang="en-US" sz="2000" dirty="0" smtClean="0">
                <a:latin typeface="Arial" pitchFamily="34" charset="0"/>
                <a:cs typeface="Arial" pitchFamily="34" charset="0"/>
              </a:rPr>
              <a:t>counts. </a:t>
            </a:r>
            <a:r>
              <a:rPr lang="en-US"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The error rate of the proposed RNN/CNN model reaches to 8% and 14.1% on SWB and CH after using the class-based exponential model. </a:t>
            </a:r>
          </a:p>
          <a:p>
            <a:pPr algn="just">
              <a:buFont typeface="Arial" pitchFamily="34" charset="0"/>
              <a:buChar char="•"/>
            </a:pP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A6FCD10-2ADA-4F52-AEA9-1C547679E457}" type="slidenum">
              <a:rPr lang="en-US" smtClean="0"/>
              <a:pPr/>
              <a:t>14</a:t>
            </a:fld>
            <a:endParaRPr lang="en-US"/>
          </a:p>
        </p:txBody>
      </p:sp>
      <p:pic>
        <p:nvPicPr>
          <p:cNvPr id="63490" name="Picture 2"/>
          <p:cNvPicPr>
            <a:picLocks noChangeAspect="1" noChangeArrowheads="1"/>
          </p:cNvPicPr>
          <p:nvPr/>
        </p:nvPicPr>
        <p:blipFill>
          <a:blip r:embed="rId2"/>
          <a:srcRect/>
          <a:stretch>
            <a:fillRect/>
          </a:stretch>
        </p:blipFill>
        <p:spPr bwMode="auto">
          <a:xfrm>
            <a:off x="4600394" y="1956816"/>
            <a:ext cx="4214421" cy="2571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Electroencephalograms (EEGs)</a:t>
            </a:r>
            <a:endParaRPr lang="en-US" dirty="0"/>
          </a:p>
        </p:txBody>
      </p:sp>
      <p:sp>
        <p:nvSpPr>
          <p:cNvPr id="7" name="Content Placeholder 6"/>
          <p:cNvSpPr>
            <a:spLocks noGrp="1"/>
          </p:cNvSpPr>
          <p:nvPr>
            <p:ph idx="1"/>
          </p:nvPr>
        </p:nvSpPr>
        <p:spPr>
          <a:xfrm>
            <a:off x="239486" y="1204686"/>
            <a:ext cx="8367486" cy="4846320"/>
          </a:xfrm>
        </p:spPr>
        <p:txBody>
          <a:bodyPr/>
          <a:lstStyle/>
          <a:p>
            <a:pPr marL="182563" indent="-182563">
              <a:spcBef>
                <a:spcPts val="0"/>
              </a:spcBef>
              <a:spcAft>
                <a:spcPts val="1200"/>
              </a:spcAft>
              <a:buFont typeface="Arial" charset="0"/>
            </a:pPr>
            <a:r>
              <a:rPr lang="en-US" sz="2000" dirty="0" smtClean="0">
                <a:latin typeface="Arial" pitchFamily="34" charset="0"/>
                <a:ea typeface="Arial" charset="0"/>
                <a:cs typeface="Arial" pitchFamily="34" charset="0"/>
              </a:rPr>
              <a:t>Electroencephalograms (EEGs) are used in a wide range of clinical settings to record electrical activity along the scalp. </a:t>
            </a:r>
          </a:p>
          <a:p>
            <a:pPr marL="182563" indent="-182563">
              <a:spcBef>
                <a:spcPts val="0"/>
              </a:spcBef>
              <a:spcAft>
                <a:spcPts val="1200"/>
              </a:spcAft>
              <a:buFont typeface="Arial" charset="0"/>
            </a:pPr>
            <a:r>
              <a:rPr lang="en-US" sz="2000" dirty="0" smtClean="0">
                <a:latin typeface="Arial" pitchFamily="34" charset="0"/>
                <a:ea typeface="Arial" charset="0"/>
                <a:cs typeface="Arial" pitchFamily="34" charset="0"/>
              </a:rPr>
              <a:t>EEGs are the primary means by which neurologists diagnose brain-related illnesses such as epilepsy and seizures. </a:t>
            </a:r>
          </a:p>
          <a:p>
            <a:pPr marL="182563" indent="-182563">
              <a:spcBef>
                <a:spcPts val="0"/>
              </a:spcBef>
              <a:spcAft>
                <a:spcPts val="1200"/>
              </a:spcAft>
              <a:buFont typeface="Arial" charset="0"/>
            </a:pPr>
            <a:r>
              <a:rPr lang="en-US" sz="2000" dirty="0" smtClean="0">
                <a:latin typeface="Arial" pitchFamily="34" charset="0"/>
                <a:ea typeface="Arial" charset="0"/>
                <a:cs typeface="Arial" pitchFamily="34" charset="0"/>
              </a:rPr>
              <a:t>Manual review of an EEG by a neurologist is time-consuming and tedious. </a:t>
            </a:r>
          </a:p>
          <a:p>
            <a:pPr marL="182563" indent="-182563">
              <a:spcBef>
                <a:spcPts val="0"/>
              </a:spcBef>
              <a:spcAft>
                <a:spcPts val="1200"/>
              </a:spcAft>
              <a:buFont typeface="Arial" charset="0"/>
            </a:pPr>
            <a:r>
              <a:rPr lang="en-US" sz="2000" dirty="0" smtClean="0">
                <a:latin typeface="Arial" pitchFamily="34" charset="0"/>
                <a:ea typeface="Arial" charset="0"/>
                <a:cs typeface="Arial" pitchFamily="34" charset="0"/>
              </a:rPr>
              <a:t>A clinical decision support tool that automatically interprets EEGs can reduce time to diagnosis, reduce error and enhance real-time applications such as ICU monitoring.</a:t>
            </a:r>
          </a:p>
          <a:p>
            <a:pPr marL="182563" indent="-182563">
              <a:spcBef>
                <a:spcPts val="0"/>
              </a:spcBef>
              <a:spcAft>
                <a:spcPts val="600"/>
              </a:spcAft>
              <a:buFont typeface="Arial" charset="0"/>
            </a:pPr>
            <a:r>
              <a:rPr lang="en-US" sz="2000" dirty="0" smtClean="0">
                <a:latin typeface="Arial" pitchFamily="34" charset="0"/>
                <a:ea typeface="Arial" charset="0"/>
                <a:cs typeface="Arial" pitchFamily="34" charset="0"/>
              </a:rPr>
              <a:t>EEG classification using Convolutional Deep Belief Network (CDBN) and </a:t>
            </a:r>
            <a:r>
              <a:rPr lang="en-US" sz="2000" dirty="0" smtClean="0">
                <a:latin typeface="Arial" pitchFamily="34" charset="0"/>
                <a:cs typeface="Arial" pitchFamily="34" charset="0"/>
              </a:rPr>
              <a:t>Compare the result with the other state- of- art feature extraction methods</a:t>
            </a:r>
            <a:r>
              <a:rPr lang="en-US" sz="2000" dirty="0" smtClean="0">
                <a:latin typeface="Arial" pitchFamily="34" charset="0"/>
                <a:cs typeface="Arial" pitchFamily="34" charset="0"/>
              </a:rPr>
              <a:t>.</a:t>
            </a:r>
            <a:endParaRPr lang="en-US" sz="2000" dirty="0" smtClean="0">
              <a:latin typeface="Arial" pitchFamily="34" charset="0"/>
              <a:ea typeface="Arial" charset="0"/>
              <a:cs typeface="Arial" pitchFamily="34" charset="0"/>
            </a:endParaRPr>
          </a:p>
        </p:txBody>
      </p:sp>
      <p:sp>
        <p:nvSpPr>
          <p:cNvPr id="5" name="Slide Number Placeholder 4"/>
          <p:cNvSpPr>
            <a:spLocks noGrp="1"/>
          </p:cNvSpPr>
          <p:nvPr>
            <p:ph type="sldNum" sz="quarter" idx="12"/>
          </p:nvPr>
        </p:nvSpPr>
        <p:spPr/>
        <p:txBody>
          <a:bodyPr/>
          <a:lstStyle/>
          <a:p>
            <a:fld id="{7A6FCD10-2ADA-4F52-AEA9-1C547679E457}" type="slidenum">
              <a:rPr lang="en-US" smtClean="0"/>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Restricted Boltzmann machine(RBM)</a:t>
            </a:r>
            <a:endParaRPr lang="en-US" dirty="0"/>
          </a:p>
        </p:txBody>
      </p:sp>
      <p:sp>
        <p:nvSpPr>
          <p:cNvPr id="3" name="Content Placeholder 2"/>
          <p:cNvSpPr>
            <a:spLocks noGrp="1"/>
          </p:cNvSpPr>
          <p:nvPr>
            <p:ph idx="1"/>
          </p:nvPr>
        </p:nvSpPr>
        <p:spPr>
          <a:xfrm>
            <a:off x="457200" y="885371"/>
            <a:ext cx="5538754" cy="5670877"/>
          </a:xfrm>
        </p:spPr>
        <p:txBody>
          <a:bodyPr/>
          <a:lstStyle/>
          <a:p>
            <a:pPr algn="just"/>
            <a:r>
              <a:rPr lang="en-US" sz="2400" dirty="0" smtClean="0">
                <a:latin typeface="Arial" pitchFamily="34" charset="0"/>
                <a:cs typeface="Arial" pitchFamily="34" charset="0"/>
              </a:rPr>
              <a:t>It is one type of unsupervised learning neural network.</a:t>
            </a:r>
          </a:p>
          <a:p>
            <a:pPr algn="just"/>
            <a:r>
              <a:rPr lang="en-US" sz="2400" dirty="0" smtClean="0">
                <a:latin typeface="Arial" pitchFamily="34" charset="0"/>
                <a:cs typeface="Arial" pitchFamily="34" charset="0"/>
              </a:rPr>
              <a:t>Unsupervised learning means only use input (training set) for learning.</a:t>
            </a:r>
          </a:p>
          <a:p>
            <a:pPr algn="just"/>
            <a:r>
              <a:rPr lang="en-US" sz="2400" dirty="0" smtClean="0">
                <a:latin typeface="Arial" pitchFamily="34" charset="0"/>
                <a:cs typeface="Arial" pitchFamily="34" charset="0"/>
              </a:rPr>
              <a:t>Automatically extract meaningful features for your data which is more explicit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It is non-direction graphical model</a:t>
            </a:r>
          </a:p>
          <a:p>
            <a:pPr lvl="1" algn="just"/>
            <a:r>
              <a:rPr lang="en-US" sz="2000" dirty="0" smtClean="0">
                <a:latin typeface="Arial" pitchFamily="34" charset="0"/>
                <a:cs typeface="Arial" pitchFamily="34" charset="0"/>
              </a:rPr>
              <a:t>Consisting of visible and hidden layers  </a:t>
            </a:r>
          </a:p>
          <a:p>
            <a:pPr lvl="1" algn="just"/>
            <a:r>
              <a:rPr lang="en-US" sz="2000" dirty="0" smtClean="0">
                <a:latin typeface="Arial" pitchFamily="34" charset="0"/>
                <a:cs typeface="Arial" pitchFamily="34" charset="0"/>
              </a:rPr>
              <a:t> finding the distribution over input vector (x) and model the distribution of those vectors of the training data using the hidden layer (h) . </a:t>
            </a:r>
            <a:endParaRPr lang="en-US" sz="2000"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7A6FCD10-2ADA-4F52-AEA9-1C547679E457}" type="slidenum">
              <a:rPr lang="en-US" smtClean="0"/>
              <a:pPr/>
              <a:t>16</a:t>
            </a:fld>
            <a:endParaRPr lang="en-US"/>
          </a:p>
        </p:txBody>
      </p:sp>
      <p:pic>
        <p:nvPicPr>
          <p:cNvPr id="108547" name="Picture 3"/>
          <p:cNvPicPr>
            <a:picLocks noChangeAspect="1" noChangeArrowheads="1"/>
          </p:cNvPicPr>
          <p:nvPr/>
        </p:nvPicPr>
        <p:blipFill>
          <a:blip r:embed="rId3"/>
          <a:srcRect/>
          <a:stretch>
            <a:fillRect/>
          </a:stretch>
        </p:blipFill>
        <p:spPr bwMode="auto">
          <a:xfrm>
            <a:off x="5995954" y="885371"/>
            <a:ext cx="2889055"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713232"/>
          </a:xfrm>
        </p:spPr>
        <p:txBody>
          <a:bodyPr>
            <a:normAutofit/>
          </a:bodyPr>
          <a:lstStyle/>
          <a:p>
            <a:r>
              <a:rPr lang="en-US" dirty="0" smtClean="0"/>
              <a:t>Restricted Boltzmann machine(RBM)</a:t>
            </a:r>
            <a:endParaRPr lang="en-US" dirty="0"/>
          </a:p>
        </p:txBody>
      </p:sp>
      <p:sp>
        <p:nvSpPr>
          <p:cNvPr id="8" name="Content Placeholder 7"/>
          <p:cNvSpPr>
            <a:spLocks noGrp="1"/>
          </p:cNvSpPr>
          <p:nvPr>
            <p:ph sz="half" idx="2"/>
          </p:nvPr>
        </p:nvSpPr>
        <p:spPr>
          <a:xfrm>
            <a:off x="4049486" y="1600200"/>
            <a:ext cx="4637314" cy="4525963"/>
          </a:xfrm>
        </p:spPr>
        <p:txBody>
          <a:bodyPr/>
          <a:lstStyle/>
          <a:p>
            <a:r>
              <a:rPr lang="en-US" sz="2400" dirty="0" smtClean="0">
                <a:latin typeface="Arial" pitchFamily="34" charset="0"/>
                <a:cs typeface="Arial" pitchFamily="34" charset="0"/>
              </a:rPr>
              <a:t>Energy of configuration: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lvl="2">
              <a:buFont typeface="Wingdings" pitchFamily="2" charset="2"/>
              <a:buChar char="Ø"/>
            </a:pPr>
            <a:r>
              <a:rPr lang="en-US" dirty="0" err="1" smtClean="0">
                <a:latin typeface="Arial" pitchFamily="34" charset="0"/>
                <a:cs typeface="Arial" pitchFamily="34" charset="0"/>
              </a:rPr>
              <a:t>h</a:t>
            </a:r>
            <a:r>
              <a:rPr lang="en-US" sz="1200" dirty="0" err="1" smtClean="0">
                <a:latin typeface="Arial" pitchFamily="34" charset="0"/>
                <a:cs typeface="Arial" pitchFamily="34" charset="0"/>
              </a:rPr>
              <a:t>j</a:t>
            </a:r>
            <a:r>
              <a:rPr lang="en-US" dirty="0" smtClean="0">
                <a:latin typeface="Arial" pitchFamily="34" charset="0"/>
                <a:cs typeface="Arial" pitchFamily="34" charset="0"/>
              </a:rPr>
              <a:t>: Hidden unit</a:t>
            </a:r>
            <a:endParaRPr lang="en-US" dirty="0" smtClean="0">
              <a:latin typeface="Arial" pitchFamily="34" charset="0"/>
              <a:cs typeface="Arial" pitchFamily="34" charset="0"/>
            </a:endParaRPr>
          </a:p>
          <a:p>
            <a:pPr lvl="2">
              <a:buFont typeface="Wingdings" pitchFamily="2" charset="2"/>
              <a:buChar char="Ø"/>
            </a:pPr>
            <a:r>
              <a:rPr lang="en-US" dirty="0" smtClean="0">
                <a:latin typeface="Arial" pitchFamily="34" charset="0"/>
                <a:cs typeface="Arial" pitchFamily="34" charset="0"/>
              </a:rPr>
              <a:t> </a:t>
            </a:r>
            <a:r>
              <a:rPr lang="en-US" dirty="0" err="1" smtClean="0">
                <a:latin typeface="Arial" pitchFamily="34" charset="0"/>
                <a:cs typeface="Arial" pitchFamily="34" charset="0"/>
              </a:rPr>
              <a:t>x</a:t>
            </a:r>
            <a:r>
              <a:rPr lang="en-US" sz="1200" dirty="0" err="1" smtClean="0">
                <a:latin typeface="Arial" pitchFamily="34" charset="0"/>
                <a:cs typeface="Arial" pitchFamily="34" charset="0"/>
              </a:rPr>
              <a:t>k</a:t>
            </a:r>
            <a:r>
              <a:rPr lang="en-US" dirty="0" smtClean="0">
                <a:latin typeface="Arial" pitchFamily="34" charset="0"/>
                <a:cs typeface="Arial" pitchFamily="34" charset="0"/>
              </a:rPr>
              <a:t> :visible unit</a:t>
            </a:r>
          </a:p>
          <a:p>
            <a:pPr lvl="2">
              <a:buFont typeface="Wingdings" pitchFamily="2" charset="2"/>
              <a:buChar char="Ø"/>
            </a:pPr>
            <a:r>
              <a:rPr lang="en-US" dirty="0" smtClean="0">
                <a:latin typeface="Arial" pitchFamily="34" charset="0"/>
                <a:cs typeface="Arial" pitchFamily="34" charset="0"/>
              </a:rPr>
              <a:t>c</a:t>
            </a:r>
            <a:r>
              <a:rPr lang="en-US" sz="1200" dirty="0" smtClean="0">
                <a:latin typeface="Arial" pitchFamily="34" charset="0"/>
                <a:cs typeface="Arial" pitchFamily="34" charset="0"/>
              </a:rPr>
              <a:t>k</a:t>
            </a:r>
            <a:r>
              <a:rPr lang="en-US" dirty="0" smtClean="0">
                <a:latin typeface="Arial" pitchFamily="34" charset="0"/>
                <a:cs typeface="Arial" pitchFamily="34" charset="0"/>
              </a:rPr>
              <a:t>: </a:t>
            </a:r>
            <a:r>
              <a:rPr lang="en-US" dirty="0" smtClean="0">
                <a:latin typeface="Arial" pitchFamily="34" charset="0"/>
                <a:cs typeface="Arial" pitchFamily="34" charset="0"/>
              </a:rPr>
              <a:t>hidden node </a:t>
            </a:r>
            <a:r>
              <a:rPr lang="en-US" dirty="0" smtClean="0">
                <a:latin typeface="Arial" pitchFamily="34" charset="0"/>
                <a:cs typeface="Arial" pitchFamily="34" charset="0"/>
              </a:rPr>
              <a:t>bias</a:t>
            </a:r>
          </a:p>
          <a:p>
            <a:pPr lvl="2">
              <a:buFont typeface="Wingdings" pitchFamily="2" charset="2"/>
              <a:buChar char="Ø"/>
            </a:pPr>
            <a:r>
              <a:rPr lang="en-US" dirty="0" err="1" smtClean="0">
                <a:latin typeface="Arial" pitchFamily="34" charset="0"/>
                <a:cs typeface="Arial" pitchFamily="34" charset="0"/>
              </a:rPr>
              <a:t>b</a:t>
            </a:r>
            <a:r>
              <a:rPr lang="en-US" sz="1200" dirty="0" err="1" smtClean="0">
                <a:latin typeface="Arial" pitchFamily="34" charset="0"/>
                <a:cs typeface="Arial" pitchFamily="34" charset="0"/>
              </a:rPr>
              <a:t>j</a:t>
            </a:r>
            <a:r>
              <a:rPr lang="en-US" dirty="0" smtClean="0">
                <a:latin typeface="Arial" pitchFamily="34" charset="0"/>
                <a:cs typeface="Arial" pitchFamily="34" charset="0"/>
              </a:rPr>
              <a:t>: Visible node bias</a:t>
            </a:r>
          </a:p>
          <a:p>
            <a:pPr lvl="2">
              <a:buFont typeface="Wingdings" pitchFamily="2" charset="2"/>
              <a:buChar char="Ø"/>
            </a:pPr>
            <a:r>
              <a:rPr lang="en-US" dirty="0" smtClean="0">
                <a:latin typeface="Arial" pitchFamily="34" charset="0"/>
                <a:cs typeface="Arial" pitchFamily="34" charset="0"/>
              </a:rPr>
              <a:t>W: connection matrix</a:t>
            </a:r>
            <a:endParaRPr lang="en-US" dirty="0" smtClean="0">
              <a:latin typeface="Arial" pitchFamily="34" charset="0"/>
              <a:cs typeface="Arial" pitchFamily="34" charset="0"/>
            </a:endParaRPr>
          </a:p>
        </p:txBody>
      </p:sp>
      <p:graphicFrame>
        <p:nvGraphicFramePr>
          <p:cNvPr id="9" name="Object 8"/>
          <p:cNvGraphicFramePr>
            <a:graphicFrameLocks noChangeAspect="1"/>
          </p:cNvGraphicFramePr>
          <p:nvPr/>
        </p:nvGraphicFramePr>
        <p:xfrm>
          <a:off x="0" y="4859812"/>
          <a:ext cx="4336208" cy="844233"/>
        </p:xfrm>
        <a:graphic>
          <a:graphicData uri="http://schemas.openxmlformats.org/presentationml/2006/ole">
            <p:oleObj spid="_x0000_s2050" name="Equation" r:id="rId4" imgW="1574640" imgH="393480" progId="Equation.3">
              <p:embed/>
            </p:oleObj>
          </a:graphicData>
        </a:graphic>
      </p:graphicFrame>
      <p:graphicFrame>
        <p:nvGraphicFramePr>
          <p:cNvPr id="2051" name="Object 3"/>
          <p:cNvGraphicFramePr>
            <a:graphicFrameLocks noChangeAspect="1"/>
          </p:cNvGraphicFramePr>
          <p:nvPr/>
        </p:nvGraphicFramePr>
        <p:xfrm>
          <a:off x="3713733" y="2264229"/>
          <a:ext cx="5430267" cy="965260"/>
        </p:xfrm>
        <a:graphic>
          <a:graphicData uri="http://schemas.openxmlformats.org/presentationml/2006/ole">
            <p:oleObj spid="_x0000_s2051" name="Equation" r:id="rId5" imgW="2489040" imgH="355320" progId="Equation.3">
              <p:embed/>
            </p:oleObj>
          </a:graphicData>
        </a:graphic>
      </p:graphicFrame>
      <p:pic>
        <p:nvPicPr>
          <p:cNvPr id="2053" name="Picture 5"/>
          <p:cNvPicPr>
            <a:picLocks noChangeAspect="1" noChangeArrowheads="1"/>
          </p:cNvPicPr>
          <p:nvPr/>
        </p:nvPicPr>
        <p:blipFill>
          <a:blip r:embed="rId6"/>
          <a:srcRect/>
          <a:stretch>
            <a:fillRect/>
          </a:stretch>
        </p:blipFill>
        <p:spPr bwMode="auto">
          <a:xfrm>
            <a:off x="341883" y="1391920"/>
            <a:ext cx="3371850" cy="2336800"/>
          </a:xfrm>
          <a:prstGeom prst="rect">
            <a:avLst/>
          </a:prstGeom>
          <a:noFill/>
          <a:ln w="9525">
            <a:noFill/>
            <a:miter lim="800000"/>
            <a:headEnd/>
            <a:tailEnd/>
          </a:ln>
          <a:effectLst/>
        </p:spPr>
      </p:pic>
      <p:sp>
        <p:nvSpPr>
          <p:cNvPr id="11" name="Rectangle 10"/>
          <p:cNvSpPr/>
          <p:nvPr/>
        </p:nvSpPr>
        <p:spPr>
          <a:xfrm>
            <a:off x="198494" y="4165599"/>
            <a:ext cx="4214423" cy="523220"/>
          </a:xfrm>
          <a:prstGeom prst="rect">
            <a:avLst/>
          </a:prstGeom>
        </p:spPr>
        <p:txBody>
          <a:bodyPr wrap="square">
            <a:spAutoFit/>
          </a:bodyPr>
          <a:lstStyle/>
          <a:p>
            <a:pPr>
              <a:buFont typeface="Arial" pitchFamily="34" charset="0"/>
              <a:buChar char="•"/>
            </a:pPr>
            <a:r>
              <a:rPr lang="en-US" sz="2800" dirty="0" smtClean="0"/>
              <a:t> </a:t>
            </a:r>
            <a:r>
              <a:rPr lang="en-US" sz="2400" dirty="0" smtClean="0"/>
              <a:t>Probability of distribution:</a:t>
            </a:r>
            <a:endParaRPr lang="en-US" sz="2400" dirty="0" smtClean="0"/>
          </a:p>
        </p:txBody>
      </p:sp>
      <p:sp>
        <p:nvSpPr>
          <p:cNvPr id="12" name="Rectangle 11"/>
          <p:cNvSpPr/>
          <p:nvPr/>
        </p:nvSpPr>
        <p:spPr>
          <a:xfrm>
            <a:off x="198494" y="5941497"/>
            <a:ext cx="4174541" cy="400110"/>
          </a:xfrm>
          <a:prstGeom prst="rect">
            <a:avLst/>
          </a:prstGeom>
        </p:spPr>
        <p:txBody>
          <a:bodyPr wrap="none">
            <a:spAutoFit/>
          </a:bodyPr>
          <a:lstStyle/>
          <a:p>
            <a:pPr lvl="2">
              <a:buFont typeface="Wingdings" pitchFamily="2" charset="2"/>
              <a:buChar char="Ø"/>
            </a:pPr>
            <a:r>
              <a:rPr lang="en-US" sz="2000" dirty="0" smtClean="0">
                <a:latin typeface="Arial" pitchFamily="34" charset="0"/>
                <a:cs typeface="Arial" pitchFamily="34" charset="0"/>
              </a:rPr>
              <a:t>Z: normalization function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72" y="0"/>
            <a:ext cx="7242048" cy="551543"/>
          </a:xfrm>
        </p:spPr>
        <p:txBody>
          <a:bodyPr>
            <a:normAutofit/>
          </a:bodyPr>
          <a:lstStyle/>
          <a:p>
            <a:r>
              <a:rPr lang="en-US" dirty="0" smtClean="0"/>
              <a:t>Deep belief network (DBN)</a:t>
            </a:r>
            <a:endParaRPr lang="en-US" dirty="0"/>
          </a:p>
        </p:txBody>
      </p:sp>
      <p:pic>
        <p:nvPicPr>
          <p:cNvPr id="25602" name="Picture 2"/>
          <p:cNvPicPr>
            <a:picLocks noGrp="1" noChangeAspect="1" noChangeArrowheads="1"/>
          </p:cNvPicPr>
          <p:nvPr>
            <p:ph sz="half" idx="1"/>
          </p:nvPr>
        </p:nvPicPr>
        <p:blipFill>
          <a:blip r:embed="rId3"/>
          <a:stretch>
            <a:fillRect/>
          </a:stretch>
        </p:blipFill>
        <p:spPr bwMode="auto">
          <a:xfrm>
            <a:off x="5914571" y="1988457"/>
            <a:ext cx="2857500" cy="2819400"/>
          </a:xfrm>
          <a:prstGeom prst="rect">
            <a:avLst/>
          </a:prstGeom>
          <a:noFill/>
          <a:ln w="9525">
            <a:noFill/>
            <a:miter lim="800000"/>
            <a:headEnd/>
            <a:tailEnd/>
          </a:ln>
          <a:effectLst/>
        </p:spPr>
      </p:pic>
      <p:sp>
        <p:nvSpPr>
          <p:cNvPr id="5" name="Content Placeholder 4"/>
          <p:cNvSpPr>
            <a:spLocks noGrp="1"/>
          </p:cNvSpPr>
          <p:nvPr>
            <p:ph sz="half" idx="2"/>
          </p:nvPr>
        </p:nvSpPr>
        <p:spPr>
          <a:xfrm>
            <a:off x="457200" y="1600200"/>
            <a:ext cx="5210628" cy="4742543"/>
          </a:xfrm>
          <a:prstGeom prst="rect">
            <a:avLst/>
          </a:prstGeom>
        </p:spPr>
        <p:txBody>
          <a:bodyPr>
            <a:normAutofit fontScale="25000" lnSpcReduction="20000"/>
          </a:bodyPr>
          <a:lstStyle/>
          <a:p>
            <a:r>
              <a:rPr lang="en-US" sz="9600" dirty="0" smtClean="0">
                <a:latin typeface="Arial" pitchFamily="34" charset="0"/>
                <a:cs typeface="Arial" pitchFamily="34" charset="0"/>
              </a:rPr>
              <a:t>Deep belief network  (DBN) </a:t>
            </a:r>
            <a:r>
              <a:rPr lang="en-US" sz="9600" dirty="0" smtClean="0">
                <a:latin typeface="Arial" pitchFamily="34" charset="0"/>
                <a:cs typeface="Arial" pitchFamily="34" charset="0"/>
              </a:rPr>
              <a:t>Stack several RBMs </a:t>
            </a:r>
            <a:r>
              <a:rPr lang="en-US" sz="9600" dirty="0" smtClean="0">
                <a:latin typeface="Arial" pitchFamily="34" charset="0"/>
                <a:cs typeface="Arial" pitchFamily="34" charset="0"/>
              </a:rPr>
              <a:t>together.</a:t>
            </a:r>
          </a:p>
          <a:p>
            <a:r>
              <a:rPr lang="en-US" sz="9600" dirty="0" smtClean="0">
                <a:latin typeface="Arial" pitchFamily="34" charset="0"/>
                <a:cs typeface="Arial" pitchFamily="34" charset="0"/>
              </a:rPr>
              <a:t>They can be trained by greedy </a:t>
            </a:r>
            <a:r>
              <a:rPr lang="en-US" sz="9600" dirty="0" smtClean="0">
                <a:latin typeface="Arial" pitchFamily="34" charset="0"/>
                <a:cs typeface="Arial" pitchFamily="34" charset="0"/>
              </a:rPr>
              <a:t>layer-wise </a:t>
            </a:r>
            <a:r>
              <a:rPr lang="en-US" sz="9600" dirty="0" smtClean="0">
                <a:latin typeface="Arial" pitchFamily="34" charset="0"/>
                <a:cs typeface="Arial" pitchFamily="34" charset="0"/>
              </a:rPr>
              <a:t>approach: </a:t>
            </a:r>
          </a:p>
          <a:p>
            <a:pPr lvl="1"/>
            <a:r>
              <a:rPr lang="en-US" sz="7200" dirty="0" smtClean="0">
                <a:latin typeface="Arial" pitchFamily="34" charset="0"/>
                <a:cs typeface="Arial" pitchFamily="34" charset="0"/>
              </a:rPr>
              <a:t>Train first layer using your data without the labels (unsupervised</a:t>
            </a:r>
            <a:r>
              <a:rPr lang="en-US" sz="7200" dirty="0" smtClean="0">
                <a:latin typeface="Arial" pitchFamily="34" charset="0"/>
                <a:cs typeface="Arial" pitchFamily="34" charset="0"/>
              </a:rPr>
              <a:t>).</a:t>
            </a:r>
            <a:endParaRPr lang="en-US" sz="7200" dirty="0" smtClean="0">
              <a:latin typeface="Arial" pitchFamily="34" charset="0"/>
              <a:cs typeface="Arial" pitchFamily="34" charset="0"/>
            </a:endParaRPr>
          </a:p>
          <a:p>
            <a:pPr lvl="1"/>
            <a:r>
              <a:rPr lang="en-US" sz="7200" dirty="0" smtClean="0">
                <a:latin typeface="Arial" pitchFamily="34" charset="0"/>
                <a:cs typeface="Arial" pitchFamily="34" charset="0"/>
              </a:rPr>
              <a:t>freeze the first layer parameters and start training the second layer using the output of the first layer as the unsupervised input to the second </a:t>
            </a:r>
            <a:r>
              <a:rPr lang="en-US" sz="7200" dirty="0" smtClean="0">
                <a:latin typeface="Arial" pitchFamily="34" charset="0"/>
                <a:cs typeface="Arial" pitchFamily="34" charset="0"/>
              </a:rPr>
              <a:t>layer.</a:t>
            </a:r>
          </a:p>
          <a:p>
            <a:pPr lvl="1"/>
            <a:r>
              <a:rPr lang="en-US" sz="7200" dirty="0" smtClean="0">
                <a:latin typeface="Arial" pitchFamily="34" charset="0"/>
                <a:cs typeface="Arial" pitchFamily="34" charset="0"/>
              </a:rPr>
              <a:t>Use the outputs of the final layer as inputs to a supervised layer/model and train the last supervised layer(s) (leave early weights frozen</a:t>
            </a:r>
            <a:r>
              <a:rPr lang="en-US" sz="7200" dirty="0" smtClean="0">
                <a:latin typeface="Arial" pitchFamily="34" charset="0"/>
                <a:cs typeface="Arial" pitchFamily="34" charset="0"/>
              </a:rPr>
              <a:t>)</a:t>
            </a:r>
          </a:p>
          <a:p>
            <a:pPr lvl="1"/>
            <a:r>
              <a:rPr lang="en-US" sz="7200" dirty="0" smtClean="0">
                <a:latin typeface="Arial" pitchFamily="34" charset="0"/>
                <a:cs typeface="Arial" pitchFamily="34" charset="0"/>
              </a:rPr>
              <a:t>Unfreeze all weights and fine tune the full network by training with a supervised approach, given the pre-processed weight </a:t>
            </a:r>
            <a:r>
              <a:rPr lang="en-US" sz="7200" dirty="0" smtClean="0">
                <a:latin typeface="Arial" pitchFamily="34" charset="0"/>
                <a:cs typeface="Arial" pitchFamily="34" charset="0"/>
              </a:rPr>
              <a:t>settings.</a:t>
            </a:r>
            <a:endParaRPr lang="en-US" sz="7200" dirty="0" smtClean="0">
              <a:latin typeface="Arial" pitchFamily="34" charset="0"/>
              <a:cs typeface="Arial" pitchFamily="34" charset="0"/>
            </a:endParaRPr>
          </a:p>
          <a:p>
            <a:pPr lvl="1">
              <a:buNone/>
            </a:pPr>
            <a:endParaRPr lang="en-US" sz="6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a:t>
            </a:r>
            <a:endParaRPr lang="en-US" dirty="0"/>
          </a:p>
        </p:txBody>
      </p:sp>
      <p:sp>
        <p:nvSpPr>
          <p:cNvPr id="3" name="Content Placeholder 2"/>
          <p:cNvSpPr>
            <a:spLocks noGrp="1"/>
          </p:cNvSpPr>
          <p:nvPr>
            <p:ph idx="1"/>
          </p:nvPr>
        </p:nvSpPr>
        <p:spPr>
          <a:xfrm>
            <a:off x="457200" y="1175656"/>
            <a:ext cx="7239000" cy="5380591"/>
          </a:xfrm>
        </p:spPr>
        <p:txBody>
          <a:bodyPr/>
          <a:lstStyle/>
          <a:p>
            <a:r>
              <a:rPr lang="en-US" sz="2400" dirty="0" smtClean="0"/>
              <a:t>Deep neural networks are becoming a fundamental component of high performance speech recognition systems. </a:t>
            </a:r>
            <a:endParaRPr lang="en-US" sz="2400" dirty="0" smtClean="0"/>
          </a:p>
          <a:p>
            <a:r>
              <a:rPr lang="en-US" sz="2400" dirty="0" smtClean="0"/>
              <a:t>Performance </a:t>
            </a:r>
            <a:r>
              <a:rPr lang="en-US" sz="2400" dirty="0" smtClean="0"/>
              <a:t>of deep learning based systems (DNN) has recently exceeded that of their Gaussian mixture model (GMM) counterparts in acoustic modeling. </a:t>
            </a:r>
            <a:endParaRPr lang="en-US" sz="2400" dirty="0" smtClean="0"/>
          </a:p>
          <a:p>
            <a:r>
              <a:rPr lang="en-US" sz="2400" dirty="0" smtClean="0"/>
              <a:t>In </a:t>
            </a:r>
            <a:r>
              <a:rPr lang="en-US" sz="2400" dirty="0" smtClean="0"/>
              <a:t>this talk, we will </a:t>
            </a:r>
            <a:r>
              <a:rPr lang="en-US" sz="2400" dirty="0" smtClean="0"/>
              <a:t>review high performance deep </a:t>
            </a:r>
            <a:r>
              <a:rPr lang="en-US" sz="2400" dirty="0" smtClean="0"/>
              <a:t>learning systems that are used for signal </a:t>
            </a:r>
            <a:r>
              <a:rPr lang="en-US" sz="2400" dirty="0" smtClean="0"/>
              <a:t>modeling:</a:t>
            </a:r>
            <a:endParaRPr lang="en-US" sz="2400" dirty="0" smtClean="0"/>
          </a:p>
          <a:p>
            <a:pPr lvl="1"/>
            <a:r>
              <a:rPr lang="en-US" sz="1800" dirty="0" smtClean="0"/>
              <a:t>Deep Neural Network(DNN)</a:t>
            </a:r>
          </a:p>
          <a:p>
            <a:pPr lvl="1"/>
            <a:r>
              <a:rPr lang="en-US" sz="1800" dirty="0" smtClean="0"/>
              <a:t>Convolutional Neural Network(CNN)</a:t>
            </a:r>
          </a:p>
          <a:p>
            <a:pPr lvl="1"/>
            <a:r>
              <a:rPr lang="en-US" sz="1800" dirty="0" smtClean="0"/>
              <a:t>Joint DNN/CNN</a:t>
            </a:r>
          </a:p>
          <a:p>
            <a:pPr lvl="1"/>
            <a:r>
              <a:rPr lang="en-US" sz="1800" dirty="0" smtClean="0"/>
              <a:t>Recurrent Neural Network(RNN)</a:t>
            </a:r>
          </a:p>
          <a:p>
            <a:pPr lvl="1"/>
            <a:r>
              <a:rPr lang="en-US" sz="1800" dirty="0" smtClean="0"/>
              <a:t>Joint RNN/CNN</a:t>
            </a:r>
          </a:p>
          <a:p>
            <a:pPr lvl="1"/>
            <a:r>
              <a:rPr lang="en-US" sz="1800" dirty="0" smtClean="0"/>
              <a:t>Using Deep Learning for analysis of EEG data </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551543"/>
          </a:xfrm>
        </p:spPr>
        <p:txBody>
          <a:bodyPr>
            <a:normAutofit/>
          </a:bodyPr>
          <a:lstStyle/>
          <a:p>
            <a:r>
              <a:rPr lang="en-US" dirty="0" smtClean="0"/>
              <a:t>Convolutional </a:t>
            </a:r>
            <a:r>
              <a:rPr lang="en-US" dirty="0" smtClean="0"/>
              <a:t>deep belief network(CDBN)</a:t>
            </a:r>
            <a:endParaRPr lang="en-US" dirty="0"/>
          </a:p>
        </p:txBody>
      </p:sp>
      <p:sp>
        <p:nvSpPr>
          <p:cNvPr id="5" name="Content Placeholder 4"/>
          <p:cNvSpPr>
            <a:spLocks noGrp="1"/>
          </p:cNvSpPr>
          <p:nvPr>
            <p:ph sz="half" idx="1"/>
          </p:nvPr>
        </p:nvSpPr>
        <p:spPr>
          <a:xfrm>
            <a:off x="457199" y="1600200"/>
            <a:ext cx="4724401" cy="4525963"/>
          </a:xfrm>
        </p:spPr>
        <p:txBody>
          <a:bodyPr/>
          <a:lstStyle/>
          <a:p>
            <a:r>
              <a:rPr lang="en-US" sz="2000" dirty="0" err="1" smtClean="0">
                <a:latin typeface="Arial" pitchFamily="34" charset="0"/>
                <a:cs typeface="Arial" pitchFamily="34" charset="0"/>
              </a:rPr>
              <a:t>Covolutional</a:t>
            </a:r>
            <a:r>
              <a:rPr lang="en-US" sz="2000" dirty="0" smtClean="0">
                <a:latin typeface="Arial" pitchFamily="34" charset="0"/>
                <a:cs typeface="Arial" pitchFamily="34" charset="0"/>
              </a:rPr>
              <a:t> deep belief network (CDBN) is composed of </a:t>
            </a:r>
            <a:r>
              <a:rPr lang="en-US" sz="2000" dirty="0" smtClean="0">
                <a:latin typeface="Arial" pitchFamily="34" charset="0"/>
                <a:cs typeface="Arial" pitchFamily="34" charset="0"/>
              </a:rPr>
              <a:t>multiple layers </a:t>
            </a:r>
            <a:r>
              <a:rPr lang="en-US" sz="2000" dirty="0" smtClean="0">
                <a:latin typeface="Arial" pitchFamily="34" charset="0"/>
                <a:cs typeface="Arial" pitchFamily="34" charset="0"/>
              </a:rPr>
              <a:t>of </a:t>
            </a:r>
            <a:r>
              <a:rPr lang="en-US" sz="2000" dirty="0" err="1" smtClean="0">
                <a:latin typeface="Arial" pitchFamily="34" charset="0"/>
                <a:cs typeface="Arial" pitchFamily="34" charset="0"/>
              </a:rPr>
              <a:t>convolutional</a:t>
            </a:r>
            <a:r>
              <a:rPr lang="en-US" sz="2000" dirty="0" smtClean="0">
                <a:latin typeface="Arial" pitchFamily="34" charset="0"/>
                <a:cs typeface="Arial" pitchFamily="34" charset="0"/>
              </a:rPr>
              <a:t> restricted Boltzmann </a:t>
            </a:r>
            <a:r>
              <a:rPr lang="en-US" sz="2000" dirty="0" smtClean="0">
                <a:latin typeface="Arial" pitchFamily="34" charset="0"/>
                <a:cs typeface="Arial" pitchFamily="34" charset="0"/>
              </a:rPr>
              <a:t>machine.</a:t>
            </a:r>
          </a:p>
          <a:p>
            <a:r>
              <a:rPr lang="en-US" sz="2000" dirty="0" smtClean="0">
                <a:latin typeface="Arial" pitchFamily="34" charset="0"/>
                <a:cs typeface="Arial" pitchFamily="34" charset="0"/>
              </a:rPr>
              <a:t>Convolutional restricted </a:t>
            </a:r>
            <a:r>
              <a:rPr lang="en-US" sz="2000" dirty="0" smtClean="0">
                <a:latin typeface="Arial" pitchFamily="34" charset="0"/>
                <a:cs typeface="Arial" pitchFamily="34" charset="0"/>
              </a:rPr>
              <a:t> Boltzmann machine(CRBM) is combination  restricted Boltzman</a:t>
            </a:r>
            <a:r>
              <a:rPr lang="en-US" sz="2000" dirty="0" smtClean="0">
                <a:latin typeface="Arial" pitchFamily="34" charset="0"/>
                <a:cs typeface="Arial" pitchFamily="34" charset="0"/>
              </a:rPr>
              <a:t>n machine </a:t>
            </a:r>
            <a:r>
              <a:rPr lang="en-US" sz="2000" dirty="0" smtClean="0">
                <a:latin typeface="Arial" pitchFamily="34" charset="0"/>
                <a:cs typeface="Arial" pitchFamily="34" charset="0"/>
              </a:rPr>
              <a:t>(RBM) and </a:t>
            </a:r>
            <a:r>
              <a:rPr lang="en-US" sz="2000" dirty="0" err="1" smtClean="0">
                <a:latin typeface="Arial" pitchFamily="34" charset="0"/>
                <a:cs typeface="Arial" pitchFamily="34" charset="0"/>
              </a:rPr>
              <a:t>convolutional</a:t>
            </a:r>
            <a:r>
              <a:rPr lang="en-US" sz="2000" dirty="0" smtClean="0">
                <a:latin typeface="Arial" pitchFamily="34" charset="0"/>
                <a:cs typeface="Arial" pitchFamily="34" charset="0"/>
              </a:rPr>
              <a:t> neural network concepts. </a:t>
            </a:r>
          </a:p>
          <a:p>
            <a:r>
              <a:rPr lang="en-US" sz="2000" dirty="0" smtClean="0">
                <a:latin typeface="Arial" pitchFamily="34" charset="0"/>
                <a:cs typeface="Arial" pitchFamily="34" charset="0"/>
              </a:rPr>
              <a:t>It composes of L and K groups in visible and hidden layers respectively.</a:t>
            </a:r>
            <a:endParaRPr lang="en-US" dirty="0"/>
          </a:p>
        </p:txBody>
      </p:sp>
      <p:pic>
        <p:nvPicPr>
          <p:cNvPr id="4" name="Content Placeholder 3"/>
          <p:cNvPicPr>
            <a:picLocks/>
          </p:cNvPicPr>
          <p:nvPr/>
        </p:nvPicPr>
        <p:blipFill>
          <a:blip r:embed="rId2"/>
          <a:srcRect/>
          <a:stretch>
            <a:fillRect/>
          </a:stretch>
        </p:blipFill>
        <p:spPr bwMode="auto">
          <a:xfrm>
            <a:off x="5834743" y="3733800"/>
            <a:ext cx="3193145" cy="2071914"/>
          </a:xfrm>
          <a:prstGeom prst="rect">
            <a:avLst/>
          </a:prstGeom>
          <a:noFill/>
          <a:ln w="9525">
            <a:noFill/>
            <a:miter lim="800000"/>
            <a:headEnd/>
            <a:tailEnd/>
          </a:ln>
        </p:spPr>
      </p:pic>
      <p:pic>
        <p:nvPicPr>
          <p:cNvPr id="7" name="Content Placeholder 3"/>
          <p:cNvPicPr>
            <a:picLocks noGrp="1"/>
          </p:cNvPicPr>
          <p:nvPr>
            <p:ph sz="half" idx="1"/>
          </p:nvPr>
        </p:nvPicPr>
        <p:blipFill>
          <a:blip r:embed="rId3"/>
          <a:stretch>
            <a:fillRect/>
          </a:stretch>
        </p:blipFill>
        <p:spPr bwMode="auto">
          <a:xfrm>
            <a:off x="5722926" y="1600200"/>
            <a:ext cx="1468325" cy="1626984"/>
          </a:xfrm>
          <a:prstGeom prst="rect">
            <a:avLst/>
          </a:prstGeom>
          <a:noFill/>
          <a:ln w="9525">
            <a:noFill/>
            <a:miter lim="800000"/>
            <a:headEnd/>
            <a:tailEnd/>
          </a:ln>
        </p:spPr>
      </p:pic>
      <p:sp>
        <p:nvSpPr>
          <p:cNvPr id="8" name="Left Brace 7"/>
          <p:cNvSpPr/>
          <p:nvPr/>
        </p:nvSpPr>
        <p:spPr>
          <a:xfrm flipH="1">
            <a:off x="6875560" y="2808516"/>
            <a:ext cx="188686" cy="68330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Left Brace 8"/>
          <p:cNvSpPr/>
          <p:nvPr/>
        </p:nvSpPr>
        <p:spPr>
          <a:xfrm flipH="1">
            <a:off x="7064246" y="2572659"/>
            <a:ext cx="177801" cy="47171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Rectangle 9"/>
          <p:cNvSpPr/>
          <p:nvPr/>
        </p:nvSpPr>
        <p:spPr>
          <a:xfrm>
            <a:off x="7191251" y="3044372"/>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
        <p:nvSpPr>
          <p:cNvPr id="11" name="Rectangle 10"/>
          <p:cNvSpPr/>
          <p:nvPr/>
        </p:nvSpPr>
        <p:spPr>
          <a:xfrm>
            <a:off x="7242048" y="2656115"/>
            <a:ext cx="798285" cy="3048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CRBM</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Convolutional deep belief network(CDBN)</a:t>
            </a:r>
            <a:endParaRPr lang="en-US" dirty="0"/>
          </a:p>
        </p:txBody>
      </p:sp>
      <p:sp>
        <p:nvSpPr>
          <p:cNvPr id="6" name="Content Placeholder 5"/>
          <p:cNvSpPr>
            <a:spLocks noGrp="1"/>
          </p:cNvSpPr>
          <p:nvPr>
            <p:ph idx="1"/>
          </p:nvPr>
        </p:nvSpPr>
        <p:spPr/>
        <p:txBody>
          <a:bodyPr/>
          <a:lstStyle/>
          <a:p>
            <a:pPr algn="just"/>
            <a:r>
              <a:rPr lang="en-US" sz="2800" dirty="0" smtClean="0">
                <a:latin typeface="Arial" pitchFamily="34" charset="0"/>
                <a:cs typeface="Arial" pitchFamily="34" charset="0"/>
              </a:rPr>
              <a:t>Convolutional deep belief network has  the best performance in feature learning in EEG signal over the other techniques. </a:t>
            </a:r>
            <a:endParaRPr lang="en-US" sz="2800" dirty="0" smtClean="0">
              <a:latin typeface="Arial" pitchFamily="34" charset="0"/>
              <a:cs typeface="Arial" pitchFamily="34" charset="0"/>
            </a:endParaRPr>
          </a:p>
          <a:p>
            <a:endParaRPr lang="en-US" dirty="0" smtClean="0"/>
          </a:p>
          <a:p>
            <a:endParaRPr lang="en-US" dirty="0"/>
          </a:p>
        </p:txBody>
      </p:sp>
      <p:sp>
        <p:nvSpPr>
          <p:cNvPr id="8" name="Rectangle 7"/>
          <p:cNvSpPr/>
          <p:nvPr/>
        </p:nvSpPr>
        <p:spPr>
          <a:xfrm>
            <a:off x="1696811" y="6019800"/>
            <a:ext cx="4854983" cy="369332"/>
          </a:xfrm>
          <a:prstGeom prst="rect">
            <a:avLst/>
          </a:prstGeom>
        </p:spPr>
        <p:txBody>
          <a:bodyPr wrap="none">
            <a:spAutoFit/>
          </a:bodyPr>
          <a:lstStyle/>
          <a:p>
            <a:r>
              <a:rPr lang="en-US" dirty="0" smtClean="0"/>
              <a:t>Mean classification </a:t>
            </a:r>
            <a:r>
              <a:rPr lang="en-US" dirty="0" smtClean="0"/>
              <a:t>accuracy for different features</a:t>
            </a:r>
            <a:endParaRPr lang="en-US" dirty="0"/>
          </a:p>
        </p:txBody>
      </p:sp>
      <p:pic>
        <p:nvPicPr>
          <p:cNvPr id="109571" name="Picture 3"/>
          <p:cNvPicPr>
            <a:picLocks noChangeAspect="1" noChangeArrowheads="1"/>
          </p:cNvPicPr>
          <p:nvPr/>
        </p:nvPicPr>
        <p:blipFill>
          <a:blip r:embed="rId2"/>
          <a:srcRect/>
          <a:stretch>
            <a:fillRect/>
          </a:stretch>
        </p:blipFill>
        <p:spPr bwMode="auto">
          <a:xfrm>
            <a:off x="2146754" y="3563262"/>
            <a:ext cx="409575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and Future work:</a:t>
            </a:r>
            <a:endParaRPr lang="en-US" dirty="0"/>
          </a:p>
        </p:txBody>
      </p:sp>
      <p:sp>
        <p:nvSpPr>
          <p:cNvPr id="3" name="Content Placeholder 2"/>
          <p:cNvSpPr>
            <a:spLocks noGrp="1"/>
          </p:cNvSpPr>
          <p:nvPr>
            <p:ph idx="1"/>
          </p:nvPr>
        </p:nvSpPr>
        <p:spPr>
          <a:xfrm>
            <a:off x="457200" y="1364343"/>
            <a:ext cx="7239000" cy="4846320"/>
          </a:xfrm>
        </p:spPr>
        <p:txBody>
          <a:bodyPr/>
          <a:lstStyle/>
          <a:p>
            <a:pPr algn="just"/>
            <a:r>
              <a:rPr lang="en-US" sz="2400" dirty="0" smtClean="0">
                <a:latin typeface="Arial" pitchFamily="34" charset="0"/>
                <a:cs typeface="Arial" pitchFamily="34" charset="0"/>
              </a:rPr>
              <a:t>The different types of feed forward neural network like </a:t>
            </a:r>
            <a:r>
              <a:rPr lang="en-US" sz="2400" dirty="0" err="1" smtClean="0">
                <a:latin typeface="Arial" pitchFamily="34" charset="0"/>
                <a:cs typeface="Arial" pitchFamily="34" charset="0"/>
              </a:rPr>
              <a:t>convolutional</a:t>
            </a:r>
            <a:r>
              <a:rPr lang="en-US" sz="2400" dirty="0" smtClean="0">
                <a:latin typeface="Arial" pitchFamily="34" charset="0"/>
                <a:cs typeface="Arial" pitchFamily="34" charset="0"/>
              </a:rPr>
              <a:t> neural network(CNN) and deep belief network (DBN)and joint models (CNN/DNN) was investigated. </a:t>
            </a:r>
          </a:p>
          <a:p>
            <a:pPr algn="just"/>
            <a:r>
              <a:rPr lang="en-US" sz="2400" dirty="0" smtClean="0">
                <a:latin typeface="Arial" pitchFamily="34" charset="0"/>
                <a:cs typeface="Arial" pitchFamily="34" charset="0"/>
              </a:rPr>
              <a:t>The recurrent neural network(RNN) and joint model (RNN/CNN) was introduced. </a:t>
            </a:r>
          </a:p>
          <a:p>
            <a:pPr algn="just"/>
            <a:r>
              <a:rPr lang="en-US" sz="2400" dirty="0" smtClean="0">
                <a:latin typeface="Arial" pitchFamily="34" charset="0"/>
                <a:cs typeface="Arial" pitchFamily="34" charset="0"/>
              </a:rPr>
              <a:t>Future work</a:t>
            </a:r>
          </a:p>
          <a:p>
            <a:pPr lvl="1" algn="just">
              <a:buFont typeface="Wingdings" pitchFamily="2" charset="2"/>
              <a:buChar char="Ø"/>
            </a:pPr>
            <a:r>
              <a:rPr lang="en-US" sz="2000" dirty="0" smtClean="0">
                <a:latin typeface="Arial" pitchFamily="34" charset="0"/>
                <a:cs typeface="Arial" pitchFamily="34" charset="0"/>
              </a:rPr>
              <a:t>Some deep learning architectures that are discussed in this study such as CNN and DBN will be implemented.</a:t>
            </a:r>
          </a:p>
          <a:p>
            <a:pPr lvl="1" algn="just">
              <a:buFont typeface="Wingdings" pitchFamily="2" charset="2"/>
              <a:buChar char="Ø"/>
            </a:pPr>
            <a:r>
              <a:rPr lang="en-US" sz="2000" dirty="0" smtClean="0">
                <a:latin typeface="Arial" pitchFamily="34" charset="0"/>
                <a:cs typeface="Arial" pitchFamily="34" charset="0"/>
              </a:rPr>
              <a:t>The performance of join structures such as joint CNN/RNN  and CNN/DNN on both of the speech recognition and EEG classification task will be explored.</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A6FCD10-2ADA-4F52-AEA9-1C547679E457}" type="slidenum">
              <a:rPr lang="en-US" smtClean="0"/>
              <a:pPr/>
              <a:t>21</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Bibliography</a:t>
            </a:r>
            <a:endParaRPr lang="en-US" dirty="0"/>
          </a:p>
        </p:txBody>
      </p:sp>
      <p:sp>
        <p:nvSpPr>
          <p:cNvPr id="3" name="Content Placeholder 2"/>
          <p:cNvSpPr>
            <a:spLocks noGrp="1"/>
          </p:cNvSpPr>
          <p:nvPr>
            <p:ph idx="1"/>
          </p:nvPr>
        </p:nvSpPr>
        <p:spPr>
          <a:xfrm>
            <a:off x="457200" y="713232"/>
            <a:ext cx="8010144" cy="5742504"/>
          </a:xfrm>
        </p:spPr>
        <p:txBody>
          <a:bodyPr/>
          <a:lstStyle/>
          <a:p>
            <a:pPr hangingPunct="0">
              <a:buNone/>
            </a:pPr>
            <a:r>
              <a:rPr lang="en-US" sz="1200" dirty="0" smtClean="0"/>
              <a:t>[1]	G. Hinton, L. Deng, D. Yu, G. E. Dahl, A. Mohamed, N. </a:t>
            </a:r>
            <a:r>
              <a:rPr lang="en-US" sz="1200" dirty="0" err="1" smtClean="0"/>
              <a:t>Jaitly</a:t>
            </a:r>
            <a:r>
              <a:rPr lang="en-US" sz="1200" dirty="0" smtClean="0"/>
              <a:t>, A. Senior, V. </a:t>
            </a:r>
            <a:r>
              <a:rPr lang="en-US" sz="1200" dirty="0" err="1" smtClean="0"/>
              <a:t>Vanhoucke</a:t>
            </a:r>
            <a:r>
              <a:rPr lang="en-US" sz="1200" dirty="0" smtClean="0"/>
              <a:t>, P. Nguyen, T. N. </a:t>
            </a:r>
            <a:r>
              <a:rPr lang="en-US" sz="1200" dirty="0" err="1" smtClean="0"/>
              <a:t>Sainath</a:t>
            </a:r>
            <a:r>
              <a:rPr lang="en-US" sz="1200" dirty="0" smtClean="0"/>
              <a:t>, and B. Kingsbury, “Deep Neural Networks for Acoustic Modeling in Speech Recognition,” </a:t>
            </a:r>
            <a:r>
              <a:rPr lang="en-US" sz="1200" i="1" dirty="0" smtClean="0"/>
              <a:t>IEEE Signal Process. Mag.</a:t>
            </a:r>
            <a:r>
              <a:rPr lang="en-US" sz="1200" dirty="0" smtClean="0"/>
              <a:t>, no. November, pp. 82–97, 2012.</a:t>
            </a:r>
          </a:p>
          <a:p>
            <a:pPr hangingPunct="0">
              <a:buNone/>
            </a:pPr>
            <a:r>
              <a:rPr lang="en-US" sz="1200" dirty="0" smtClean="0"/>
              <a:t>[2]	O. Abdel-</a:t>
            </a:r>
            <a:r>
              <a:rPr lang="en-US" sz="1200" dirty="0" err="1" smtClean="0"/>
              <a:t>Hamid</a:t>
            </a:r>
            <a:r>
              <a:rPr lang="en-US" sz="1200" dirty="0" smtClean="0"/>
              <a:t>, A. R. Mohamed, H. Jiang, and G. Penn, “Applying </a:t>
            </a:r>
            <a:r>
              <a:rPr lang="en-US" sz="1200" dirty="0" err="1" smtClean="0"/>
              <a:t>convolutional</a:t>
            </a:r>
            <a:r>
              <a:rPr lang="en-US" sz="1200" dirty="0" smtClean="0"/>
              <a:t> neural networks concepts to hybrid NN-HMM model for speech recognition,” in </a:t>
            </a:r>
            <a:r>
              <a:rPr lang="en-US" sz="1200" i="1" dirty="0" smtClean="0"/>
              <a:t>ICASSP, IEEE International Conference on Acoustics, Speech and Signal Processing - Proceedings</a:t>
            </a:r>
            <a:r>
              <a:rPr lang="en-US" sz="1200" dirty="0" smtClean="0"/>
              <a:t>, 2012, pp. 4277–4280.</a:t>
            </a:r>
          </a:p>
          <a:p>
            <a:pPr hangingPunct="0">
              <a:buNone/>
            </a:pPr>
            <a:r>
              <a:rPr lang="en-US" sz="1200" dirty="0" smtClean="0"/>
              <a:t>[3]	Y. </a:t>
            </a:r>
            <a:r>
              <a:rPr lang="en-US" sz="1200" dirty="0" err="1" smtClean="0"/>
              <a:t>LeCun</a:t>
            </a:r>
            <a:r>
              <a:rPr lang="en-US" sz="1200" dirty="0" smtClean="0"/>
              <a:t> and Y. </a:t>
            </a:r>
            <a:r>
              <a:rPr lang="en-US" sz="1200" dirty="0" err="1" smtClean="0"/>
              <a:t>Bengio</a:t>
            </a:r>
            <a:r>
              <a:rPr lang="en-US" sz="1200" dirty="0" smtClean="0"/>
              <a:t>, “Convolutional Networks for Images, Speech, and Time-Series,” </a:t>
            </a:r>
            <a:r>
              <a:rPr lang="en-US" sz="1200" i="1" dirty="0" err="1" smtClean="0"/>
              <a:t>Handb</a:t>
            </a:r>
            <a:r>
              <a:rPr lang="en-US" sz="1200" i="1" dirty="0" smtClean="0"/>
              <a:t>. brain theory neural networks</a:t>
            </a:r>
            <a:r>
              <a:rPr lang="en-US" sz="1200" dirty="0" smtClean="0"/>
              <a:t>, p. 255, 1995.</a:t>
            </a:r>
          </a:p>
          <a:p>
            <a:pPr hangingPunct="0">
              <a:buNone/>
            </a:pPr>
            <a:r>
              <a:rPr lang="en-US" sz="1200" dirty="0" smtClean="0"/>
              <a:t>[4]	Y. </a:t>
            </a:r>
            <a:r>
              <a:rPr lang="en-US" sz="1200" dirty="0" err="1" smtClean="0"/>
              <a:t>LeCun</a:t>
            </a:r>
            <a:r>
              <a:rPr lang="en-US" sz="1200" dirty="0" smtClean="0"/>
              <a:t>, L. </a:t>
            </a:r>
            <a:r>
              <a:rPr lang="en-US" sz="1200" dirty="0" err="1" smtClean="0"/>
              <a:t>Bottou</a:t>
            </a:r>
            <a:r>
              <a:rPr lang="en-US" sz="1200" dirty="0" smtClean="0"/>
              <a:t>, Y. </a:t>
            </a:r>
            <a:r>
              <a:rPr lang="en-US" sz="1200" dirty="0" err="1" smtClean="0"/>
              <a:t>Bengio</a:t>
            </a:r>
            <a:r>
              <a:rPr lang="en-US" sz="1200" dirty="0" smtClean="0"/>
              <a:t>, and P. </a:t>
            </a:r>
            <a:r>
              <a:rPr lang="en-US" sz="1200" dirty="0" err="1" smtClean="0"/>
              <a:t>Haffner</a:t>
            </a:r>
            <a:r>
              <a:rPr lang="en-US" sz="1200" dirty="0" smtClean="0"/>
              <a:t>, “Gradient-based learning applied to document recognition,” </a:t>
            </a:r>
            <a:r>
              <a:rPr lang="en-US" sz="1200" i="1" dirty="0" smtClean="0"/>
              <a:t>Proc. IEEE</a:t>
            </a:r>
            <a:r>
              <a:rPr lang="en-US" sz="1200" dirty="0" smtClean="0"/>
              <a:t>, vol. 86, no. 11, pp. 2278–2323, 1998.</a:t>
            </a:r>
          </a:p>
          <a:p>
            <a:pPr hangingPunct="0">
              <a:buNone/>
            </a:pPr>
            <a:r>
              <a:rPr lang="en-US" sz="1200" dirty="0" smtClean="0"/>
              <a:t>[5]	Y. </a:t>
            </a:r>
            <a:r>
              <a:rPr lang="en-US" sz="1200" dirty="0" err="1" smtClean="0"/>
              <a:t>LeCun</a:t>
            </a:r>
            <a:r>
              <a:rPr lang="en-US" sz="1200" dirty="0" smtClean="0"/>
              <a:t>, F. J. Huang, and L. </a:t>
            </a:r>
            <a:r>
              <a:rPr lang="en-US" sz="1200" dirty="0" err="1" smtClean="0"/>
              <a:t>Bottou</a:t>
            </a:r>
            <a:r>
              <a:rPr lang="en-US" sz="1200" dirty="0" smtClean="0"/>
              <a:t>, “Learning methods for generic object recognition with invariance to pose and lighting,” </a:t>
            </a:r>
            <a:r>
              <a:rPr lang="en-US" sz="1200" i="1" dirty="0" smtClean="0"/>
              <a:t>Proc. 2004 IEEE </a:t>
            </a:r>
            <a:r>
              <a:rPr lang="en-US" sz="1200" i="1" dirty="0" err="1" smtClean="0"/>
              <a:t>Comput</a:t>
            </a:r>
            <a:r>
              <a:rPr lang="en-US" sz="1200" i="1" dirty="0" smtClean="0"/>
              <a:t>. Soc. Conf. </a:t>
            </a:r>
            <a:r>
              <a:rPr lang="en-US" sz="1200" i="1" dirty="0" err="1" smtClean="0"/>
              <a:t>Comput</a:t>
            </a:r>
            <a:r>
              <a:rPr lang="en-US" sz="1200" i="1" dirty="0" smtClean="0"/>
              <a:t>. Vis. Pattern Recognition, 2004. CVPR 2004.</a:t>
            </a:r>
            <a:r>
              <a:rPr lang="en-US" sz="1200" dirty="0" smtClean="0"/>
              <a:t>, vol. 2, pp. 97–104, 2004.</a:t>
            </a:r>
          </a:p>
          <a:p>
            <a:pPr hangingPunct="0">
              <a:buNone/>
            </a:pPr>
            <a:r>
              <a:rPr lang="en-US" sz="1200" dirty="0" smtClean="0"/>
              <a:t>[6]	T. N. </a:t>
            </a:r>
            <a:r>
              <a:rPr lang="en-US" sz="1200" dirty="0" err="1" smtClean="0"/>
              <a:t>Sainath</a:t>
            </a:r>
            <a:r>
              <a:rPr lang="en-US" sz="1200" dirty="0" smtClean="0"/>
              <a:t>, B. Kingsbury, G. </a:t>
            </a:r>
            <a:r>
              <a:rPr lang="en-US" sz="1200" dirty="0" err="1" smtClean="0"/>
              <a:t>Saon</a:t>
            </a:r>
            <a:r>
              <a:rPr lang="en-US" sz="1200" dirty="0" smtClean="0"/>
              <a:t>, H. </a:t>
            </a:r>
            <a:r>
              <a:rPr lang="en-US" sz="1200" dirty="0" err="1" smtClean="0"/>
              <a:t>Soltau</a:t>
            </a:r>
            <a:r>
              <a:rPr lang="en-US" sz="1200" dirty="0" smtClean="0"/>
              <a:t>, A. </a:t>
            </a:r>
            <a:r>
              <a:rPr lang="en-US" sz="1200" dirty="0" err="1" smtClean="0"/>
              <a:t>rahman</a:t>
            </a:r>
            <a:r>
              <a:rPr lang="en-US" sz="1200" dirty="0" smtClean="0"/>
              <a:t> Mohamed, G. Dahl, and B. </a:t>
            </a:r>
            <a:r>
              <a:rPr lang="en-US" sz="1200" dirty="0" err="1" smtClean="0"/>
              <a:t>Ramabhadran</a:t>
            </a:r>
            <a:r>
              <a:rPr lang="en-US" sz="1200" dirty="0" smtClean="0"/>
              <a:t>, “Deep Convolutional Neural Networks for Large-scale Speech Tasks,” </a:t>
            </a:r>
            <a:r>
              <a:rPr lang="en-US" sz="1200" i="1" dirty="0" smtClean="0"/>
              <a:t>Neural Networks</a:t>
            </a:r>
            <a:r>
              <a:rPr lang="en-US" sz="1200" dirty="0" smtClean="0"/>
              <a:t>, vol. 64, pp. 39–48, 2015.</a:t>
            </a:r>
          </a:p>
          <a:p>
            <a:pPr hangingPunct="0">
              <a:buNone/>
            </a:pPr>
            <a:r>
              <a:rPr lang="en-US" sz="1200" dirty="0" smtClean="0"/>
              <a:t>[7]	B. Kingsbury, T. </a:t>
            </a:r>
            <a:r>
              <a:rPr lang="en-US" sz="1200" dirty="0" err="1" smtClean="0"/>
              <a:t>Sainath</a:t>
            </a:r>
            <a:r>
              <a:rPr lang="en-US" sz="1200" dirty="0" smtClean="0"/>
              <a:t>, and H. </a:t>
            </a:r>
            <a:r>
              <a:rPr lang="en-US" sz="1200" dirty="0" err="1" smtClean="0"/>
              <a:t>Soltau</a:t>
            </a:r>
            <a:r>
              <a:rPr lang="en-US" sz="1200" dirty="0" smtClean="0"/>
              <a:t>, “Scalable minimum </a:t>
            </a:r>
            <a:r>
              <a:rPr lang="en-US" sz="1200" dirty="0" err="1" smtClean="0"/>
              <a:t>Bayes</a:t>
            </a:r>
            <a:r>
              <a:rPr lang="en-US" sz="1200" dirty="0" smtClean="0"/>
              <a:t> risk training of deep neural network acoustic models using distributed hessian-free optimization,” </a:t>
            </a:r>
            <a:r>
              <a:rPr lang="en-US" sz="1200" i="1" dirty="0" smtClean="0"/>
              <a:t>Proc. </a:t>
            </a:r>
            <a:r>
              <a:rPr lang="en-US" sz="1200" i="1" dirty="0" err="1" smtClean="0"/>
              <a:t>Interspeech</a:t>
            </a:r>
            <a:r>
              <a:rPr lang="en-US" sz="1200" dirty="0" smtClean="0"/>
              <a:t>, pp. 1–4, 2012.</a:t>
            </a:r>
          </a:p>
          <a:p>
            <a:pPr hangingPunct="0">
              <a:buNone/>
            </a:pPr>
            <a:r>
              <a:rPr lang="en-US" sz="1200" dirty="0" smtClean="0"/>
              <a:t>[8]	T. N. </a:t>
            </a:r>
            <a:r>
              <a:rPr lang="en-US" sz="1200" dirty="0" err="1" smtClean="0"/>
              <a:t>Sainath</a:t>
            </a:r>
            <a:r>
              <a:rPr lang="en-US" sz="1200" dirty="0" smtClean="0"/>
              <a:t>, B. Kingsbury, A. R. Mohamed, G. E. Dahl, G. </a:t>
            </a:r>
            <a:r>
              <a:rPr lang="en-US" sz="1200" dirty="0" err="1" smtClean="0"/>
              <a:t>Saon</a:t>
            </a:r>
            <a:r>
              <a:rPr lang="en-US" sz="1200" dirty="0" smtClean="0"/>
              <a:t>, H. </a:t>
            </a:r>
            <a:r>
              <a:rPr lang="en-US" sz="1200" dirty="0" err="1" smtClean="0"/>
              <a:t>Soltau</a:t>
            </a:r>
            <a:r>
              <a:rPr lang="en-US" sz="1200" dirty="0" smtClean="0"/>
              <a:t>, T. </a:t>
            </a:r>
            <a:r>
              <a:rPr lang="en-US" sz="1200" dirty="0" err="1" smtClean="0"/>
              <a:t>Beran</a:t>
            </a:r>
            <a:r>
              <a:rPr lang="en-US" sz="1200" dirty="0" smtClean="0"/>
              <a:t>, A. Y. </a:t>
            </a:r>
            <a:r>
              <a:rPr lang="en-US" sz="1200" dirty="0" err="1" smtClean="0"/>
              <a:t>Aravkin</a:t>
            </a:r>
            <a:r>
              <a:rPr lang="en-US" sz="1200" dirty="0" smtClean="0"/>
              <a:t>, and B. </a:t>
            </a:r>
            <a:r>
              <a:rPr lang="en-US" sz="1200" dirty="0" err="1" smtClean="0"/>
              <a:t>Ramabhadran</a:t>
            </a:r>
            <a:r>
              <a:rPr lang="en-US" sz="1200" dirty="0" smtClean="0"/>
              <a:t>, “Improvements to deep </a:t>
            </a:r>
            <a:r>
              <a:rPr lang="en-US" sz="1200" dirty="0" err="1" smtClean="0"/>
              <a:t>convolutional</a:t>
            </a:r>
            <a:r>
              <a:rPr lang="en-US" sz="1200" dirty="0" smtClean="0"/>
              <a:t> neural networks for LVCSR,” in </a:t>
            </a:r>
            <a:r>
              <a:rPr lang="en-US" sz="1200" i="1" dirty="0" smtClean="0"/>
              <a:t>2013 IEEE Workshop on Automatic Speech Recognition and Understanding, ASRU 2013 - Proceedings</a:t>
            </a:r>
            <a:r>
              <a:rPr lang="en-US" sz="1200" dirty="0" smtClean="0"/>
              <a:t>, 2013, pp. 315–320.</a:t>
            </a:r>
          </a:p>
          <a:p>
            <a:pPr hangingPunct="0">
              <a:buNone/>
            </a:pPr>
            <a:r>
              <a:rPr lang="en-US" sz="1200" dirty="0" smtClean="0"/>
              <a:t>[9]	G. E. Dahl, T. N. </a:t>
            </a:r>
            <a:r>
              <a:rPr lang="en-US" sz="1200" dirty="0" err="1" smtClean="0"/>
              <a:t>Sainath</a:t>
            </a:r>
            <a:r>
              <a:rPr lang="en-US" sz="1200" dirty="0" smtClean="0"/>
              <a:t>, and G. E. Hinton, “Improving deep neural networks for LVCSR using rectified linear units and dropout,” in </a:t>
            </a:r>
            <a:r>
              <a:rPr lang="en-US" sz="1200" i="1" dirty="0" smtClean="0"/>
              <a:t>ICASSP, IEEE International Conference on Acoustics, Speech and Signal Processing - Proceedings</a:t>
            </a:r>
            <a:r>
              <a:rPr lang="en-US" sz="1200" dirty="0" smtClean="0"/>
              <a:t>, 2013, pp. 8609–8613.</a:t>
            </a:r>
          </a:p>
          <a:p>
            <a:pPr hangingPunct="0">
              <a:buNone/>
            </a:pPr>
            <a:r>
              <a:rPr lang="en-US" sz="1200" dirty="0" smtClean="0"/>
              <a:t>[10]	G. </a:t>
            </a:r>
            <a:r>
              <a:rPr lang="en-US" sz="1200" dirty="0" err="1" smtClean="0"/>
              <a:t>Saon</a:t>
            </a:r>
            <a:r>
              <a:rPr lang="en-US" sz="1200" dirty="0" smtClean="0"/>
              <a:t>, H.-K. J. </a:t>
            </a:r>
            <a:r>
              <a:rPr lang="en-US" sz="1200" dirty="0" err="1" smtClean="0"/>
              <a:t>Kuo</a:t>
            </a:r>
            <a:r>
              <a:rPr lang="en-US" sz="1200" dirty="0" smtClean="0"/>
              <a:t>, S. </a:t>
            </a:r>
            <a:r>
              <a:rPr lang="en-US" sz="1200" dirty="0" err="1" smtClean="0"/>
              <a:t>Rennie</a:t>
            </a:r>
            <a:r>
              <a:rPr lang="en-US" sz="1200" dirty="0" smtClean="0"/>
              <a:t>, and M. </a:t>
            </a:r>
            <a:r>
              <a:rPr lang="en-US" sz="1200" dirty="0" err="1" smtClean="0"/>
              <a:t>Picheny</a:t>
            </a:r>
            <a:r>
              <a:rPr lang="en-US" sz="1200" dirty="0" smtClean="0"/>
              <a:t>, “The IBM 2015 English Conversational Telephone Speech Recognition System,” </a:t>
            </a:r>
            <a:r>
              <a:rPr lang="en-US" sz="1200" i="1" dirty="0" err="1" smtClean="0"/>
              <a:t>Interspeech</a:t>
            </a:r>
            <a:r>
              <a:rPr lang="en-US" sz="1200" i="1" dirty="0" smtClean="0"/>
              <a:t> 2015</a:t>
            </a:r>
            <a:r>
              <a:rPr lang="en-US" sz="1200" dirty="0" smtClean="0"/>
              <a:t>, pp. 3–7, 2015.</a:t>
            </a:r>
          </a:p>
          <a:p>
            <a:pPr hangingPunct="0">
              <a:buNone/>
            </a:pPr>
            <a:r>
              <a:rPr lang="en-US" sz="1200" dirty="0" smtClean="0"/>
              <a:t>[11]	Y. </a:t>
            </a:r>
            <a:r>
              <a:rPr lang="en-US" sz="1200" dirty="0" err="1" smtClean="0"/>
              <a:t>Ren</a:t>
            </a:r>
            <a:r>
              <a:rPr lang="en-US" sz="1200" dirty="0" smtClean="0"/>
              <a:t> and Y. Wu, “Convolutional deep belief networks for feature extraction of EEG signal,” </a:t>
            </a:r>
            <a:r>
              <a:rPr lang="en-US" sz="1200" i="1" dirty="0" smtClean="0"/>
              <a:t>2014 Int. Jt. Conf. Neural Networks</a:t>
            </a:r>
            <a:r>
              <a:rPr lang="en-US" sz="1200" dirty="0" smtClean="0"/>
              <a:t>, pp. 2850–2853, 2014.</a:t>
            </a:r>
          </a:p>
          <a:p>
            <a:pPr hangingPunct="0">
              <a:buNone/>
            </a:pPr>
            <a:r>
              <a:rPr lang="en-US" sz="1200" dirty="0" smtClean="0"/>
              <a:t>[12]	H. Lee, R. Grosse, R. </a:t>
            </a:r>
            <a:r>
              <a:rPr lang="en-US" sz="1200" dirty="0" err="1" smtClean="0"/>
              <a:t>Ranganath</a:t>
            </a:r>
            <a:r>
              <a:rPr lang="en-US" sz="1200" dirty="0" smtClean="0"/>
              <a:t>, and A. Y. Ng, “Convolutional deep belief networks for scalable unsupervised learning of hierarchical representations,” </a:t>
            </a:r>
            <a:r>
              <a:rPr lang="en-US" sz="1200" i="1" dirty="0" smtClean="0"/>
              <a:t>Proc. 26th </a:t>
            </a:r>
            <a:r>
              <a:rPr lang="en-US" sz="1200" i="1" dirty="0" err="1" smtClean="0"/>
              <a:t>Annu</a:t>
            </a:r>
            <a:r>
              <a:rPr lang="en-US" sz="1200" i="1" dirty="0" smtClean="0"/>
              <a:t>. Int. Conf. Mach. Learn. ICML 09</a:t>
            </a:r>
            <a:r>
              <a:rPr lang="en-US" sz="1200" dirty="0" smtClean="0"/>
              <a:t>, vol. 2008, pp. 1–8, 2009.</a:t>
            </a:r>
          </a:p>
          <a:p>
            <a:pPr>
              <a:buNone/>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251" y="0"/>
            <a:ext cx="7242048" cy="466344"/>
          </a:xfrm>
        </p:spPr>
        <p:txBody>
          <a:bodyPr/>
          <a:lstStyle/>
          <a:p>
            <a:r>
              <a:rPr lang="en-US" dirty="0" smtClean="0"/>
              <a:t>Artificial Neural Network</a:t>
            </a:r>
            <a:endParaRPr lang="en-US" dirty="0"/>
          </a:p>
        </p:txBody>
      </p:sp>
      <p:graphicFrame>
        <p:nvGraphicFramePr>
          <p:cNvPr id="51202" name="Object 2"/>
          <p:cNvGraphicFramePr>
            <a:graphicFrameLocks noChangeAspect="1"/>
          </p:cNvGraphicFramePr>
          <p:nvPr>
            <p:ph sz="half" idx="1"/>
          </p:nvPr>
        </p:nvGraphicFramePr>
        <p:xfrm>
          <a:off x="357251" y="2713113"/>
          <a:ext cx="3521075" cy="3464608"/>
        </p:xfrm>
        <a:graphic>
          <a:graphicData uri="http://schemas.openxmlformats.org/presentationml/2006/ole">
            <p:oleObj spid="_x0000_s51202" name="Visio" r:id="rId4" imgW="5417922" imgH="6555254" progId="">
              <p:embed/>
            </p:oleObj>
          </a:graphicData>
        </a:graphic>
      </p:graphicFrame>
      <p:graphicFrame>
        <p:nvGraphicFramePr>
          <p:cNvPr id="51204" name="Object 4"/>
          <p:cNvGraphicFramePr>
            <a:graphicFrameLocks noChangeAspect="1"/>
          </p:cNvGraphicFramePr>
          <p:nvPr>
            <p:ph sz="half" idx="2"/>
          </p:nvPr>
        </p:nvGraphicFramePr>
        <p:xfrm>
          <a:off x="4403826" y="2713113"/>
          <a:ext cx="3521075" cy="1679049"/>
        </p:xfrm>
        <a:graphic>
          <a:graphicData uri="http://schemas.openxmlformats.org/presentationml/2006/ole">
            <p:oleObj spid="_x0000_s51204" name="Visio" r:id="rId5" imgW="7962595" imgH="4433250" progId="">
              <p:embed/>
            </p:oleObj>
          </a:graphicData>
        </a:graphic>
      </p:graphicFrame>
      <p:sp>
        <p:nvSpPr>
          <p:cNvPr id="11" name="AutoShape 6"/>
          <p:cNvSpPr>
            <a:spLocks noChangeArrowheads="1"/>
          </p:cNvSpPr>
          <p:nvPr/>
        </p:nvSpPr>
        <p:spPr bwMode="auto">
          <a:xfrm>
            <a:off x="2974171" y="4692345"/>
            <a:ext cx="2743200" cy="705145"/>
          </a:xfrm>
          <a:prstGeom prst="curvedUpArrow">
            <a:avLst>
              <a:gd name="adj1" fmla="val 60189"/>
              <a:gd name="adj2" fmla="val 124296"/>
              <a:gd name="adj3" fmla="val 37292"/>
            </a:avLst>
          </a:prstGeom>
          <a:solidFill>
            <a:schemeClr val="accent1"/>
          </a:solidFill>
          <a:ln w="12700">
            <a:solidFill>
              <a:schemeClr val="tx1"/>
            </a:solidFill>
            <a:miter lim="800000"/>
            <a:headEnd/>
            <a:tailEnd/>
          </a:ln>
          <a:effectLst/>
        </p:spPr>
        <p:txBody>
          <a:bodyPr wrap="none" anchor="ctr"/>
          <a:lstStyle/>
          <a:p>
            <a:endParaRPr lang="en-US"/>
          </a:p>
        </p:txBody>
      </p:sp>
      <p:sp>
        <p:nvSpPr>
          <p:cNvPr id="8" name="Rectangle 7"/>
          <p:cNvSpPr/>
          <p:nvPr/>
        </p:nvSpPr>
        <p:spPr>
          <a:xfrm>
            <a:off x="653143" y="466344"/>
            <a:ext cx="8026400" cy="2246769"/>
          </a:xfrm>
          <a:prstGeom prst="rect">
            <a:avLst/>
          </a:prstGeom>
        </p:spPr>
        <p:txBody>
          <a:bodyPr wrap="square">
            <a:spAutoFit/>
          </a:bodyPr>
          <a:lstStyle/>
          <a:p>
            <a:pPr algn="just">
              <a:buFont typeface="Arial" pitchFamily="34" charset="0"/>
              <a:buChar char="•"/>
            </a:pPr>
            <a:r>
              <a:rPr lang="en-US" sz="2000" dirty="0" smtClean="0"/>
              <a:t> </a:t>
            </a:r>
            <a:r>
              <a:rPr lang="en-US" sz="2000" dirty="0" smtClean="0">
                <a:latin typeface="Arial" pitchFamily="34" charset="0"/>
                <a:cs typeface="Arial" pitchFamily="34" charset="0"/>
              </a:rPr>
              <a:t>Artificial </a:t>
            </a:r>
            <a:r>
              <a:rPr lang="en-US" sz="2000" dirty="0" smtClean="0">
                <a:latin typeface="Arial" pitchFamily="34" charset="0"/>
                <a:cs typeface="Arial" pitchFamily="34" charset="0"/>
              </a:rPr>
              <a:t>neural network inspired by biological neural </a:t>
            </a:r>
            <a:r>
              <a:rPr lang="en-US" sz="2000" dirty="0" smtClean="0">
                <a:latin typeface="Arial" pitchFamily="34" charset="0"/>
                <a:cs typeface="Arial" pitchFamily="34" charset="0"/>
              </a:rPr>
              <a:t>network. </a:t>
            </a:r>
            <a:r>
              <a:rPr lang="en-US"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 Artificial </a:t>
            </a:r>
            <a:r>
              <a:rPr lang="en-US" sz="2000" dirty="0" smtClean="0">
                <a:latin typeface="Arial" pitchFamily="34" charset="0"/>
                <a:cs typeface="Arial" pitchFamily="34" charset="0"/>
              </a:rPr>
              <a:t>neural networks are generally presented as systems of interconnected </a:t>
            </a:r>
            <a:r>
              <a:rPr lang="en-US" sz="2000" dirty="0" smtClean="0">
                <a:latin typeface="Arial" pitchFamily="34" charset="0"/>
                <a:cs typeface="Arial" pitchFamily="34" charset="0"/>
              </a:rPr>
              <a:t>neurons </a:t>
            </a:r>
            <a:r>
              <a:rPr lang="en-US" sz="2000" dirty="0" smtClean="0">
                <a:latin typeface="Arial" pitchFamily="34" charset="0"/>
                <a:cs typeface="Arial" pitchFamily="34" charset="0"/>
              </a:rPr>
              <a:t>which exchange messages between each other. </a:t>
            </a:r>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The </a:t>
            </a:r>
            <a:r>
              <a:rPr lang="en-US" sz="2000" dirty="0" smtClean="0">
                <a:latin typeface="Arial" pitchFamily="34" charset="0"/>
                <a:cs typeface="Arial" pitchFamily="34" charset="0"/>
              </a:rPr>
              <a:t>connections have numeric </a:t>
            </a:r>
            <a:r>
              <a:rPr lang="en-US" sz="2000" dirty="0" smtClean="0">
                <a:latin typeface="Arial" pitchFamily="34" charset="0"/>
                <a:cs typeface="Arial" pitchFamily="34" charset="0"/>
              </a:rPr>
              <a:t>weights (W) </a:t>
            </a:r>
            <a:r>
              <a:rPr lang="en-US" sz="2000" dirty="0" smtClean="0">
                <a:latin typeface="Arial" pitchFamily="34" charset="0"/>
                <a:cs typeface="Arial" pitchFamily="34" charset="0"/>
              </a:rPr>
              <a:t>that can be tuned based on experience, making neural nets adaptive to inputs and capable of learning.</a:t>
            </a:r>
            <a:endParaRPr lang="en-US" sz="1600" dirty="0">
              <a:latin typeface="Arial" pitchFamily="34" charset="0"/>
              <a:cs typeface="Arial" pitchFamily="34" charset="0"/>
            </a:endParaRPr>
          </a:p>
        </p:txBody>
      </p:sp>
      <p:sp>
        <p:nvSpPr>
          <p:cNvPr id="9" name="Rectangle 8"/>
          <p:cNvSpPr/>
          <p:nvPr/>
        </p:nvSpPr>
        <p:spPr>
          <a:xfrm>
            <a:off x="3640955" y="5946888"/>
            <a:ext cx="5503045" cy="461665"/>
          </a:xfrm>
          <a:prstGeom prst="rect">
            <a:avLst/>
          </a:prstGeom>
        </p:spPr>
        <p:txBody>
          <a:bodyPr wrap="none">
            <a:spAutoFit/>
          </a:bodyPr>
          <a:lstStyle/>
          <a:p>
            <a:pPr>
              <a:buFont typeface="Wingdings" pitchFamily="2" charset="2"/>
              <a:buChar char="Ø"/>
            </a:pPr>
            <a:r>
              <a:rPr lang="en-US" sz="2400" dirty="0" smtClean="0"/>
              <a:t> </a:t>
            </a:r>
            <a:r>
              <a:rPr lang="en-US" sz="2000" dirty="0" smtClean="0"/>
              <a:t>g:</a:t>
            </a:r>
            <a:r>
              <a:rPr lang="en-US" sz="2000" dirty="0" smtClean="0"/>
              <a:t> </a:t>
            </a:r>
            <a:r>
              <a:rPr lang="en-US" sz="2000" dirty="0" smtClean="0"/>
              <a:t>activation function (</a:t>
            </a:r>
            <a:r>
              <a:rPr lang="en-US" sz="2000" dirty="0" err="1" smtClean="0"/>
              <a:t>ReLU</a:t>
            </a:r>
            <a:r>
              <a:rPr lang="en-US" sz="2000" dirty="0" smtClean="0"/>
              <a:t>, Sigmoid, and  </a:t>
            </a:r>
            <a:r>
              <a:rPr lang="en-US" sz="2000" dirty="0" err="1" smtClean="0"/>
              <a:t>tanh</a:t>
            </a:r>
            <a:r>
              <a:rPr lang="en-US" sz="2000" dirty="0" smtClean="0"/>
              <a:t>)</a:t>
            </a:r>
            <a:endParaRPr lang="en-US" sz="2000" dirty="0"/>
          </a:p>
        </p:txBody>
      </p:sp>
      <p:cxnSp>
        <p:nvCxnSpPr>
          <p:cNvPr id="13" name="Straight Arrow Connector 12"/>
          <p:cNvCxnSpPr/>
          <p:nvPr/>
        </p:nvCxnSpPr>
        <p:spPr>
          <a:xfrm rot="5400000">
            <a:off x="4824036" y="4565453"/>
            <a:ext cx="2136273" cy="3496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Neural network (DNN)</a:t>
            </a:r>
            <a:endParaRPr lang="en-US" dirty="0"/>
          </a:p>
        </p:txBody>
      </p:sp>
      <p:pic>
        <p:nvPicPr>
          <p:cNvPr id="52227" name="Picture 3"/>
          <p:cNvPicPr>
            <a:picLocks noGrp="1" noChangeAspect="1" noChangeArrowheads="1"/>
          </p:cNvPicPr>
          <p:nvPr>
            <p:ph idx="1"/>
          </p:nvPr>
        </p:nvPicPr>
        <p:blipFill>
          <a:blip r:embed="rId3"/>
          <a:srcRect/>
          <a:stretch>
            <a:fillRect/>
          </a:stretch>
        </p:blipFill>
        <p:spPr bwMode="auto">
          <a:xfrm>
            <a:off x="1754039" y="1814286"/>
            <a:ext cx="4497409" cy="3441614"/>
          </a:xfrm>
          <a:prstGeom prst="rect">
            <a:avLst/>
          </a:prstGeom>
          <a:noFill/>
          <a:ln w="9525">
            <a:noFill/>
            <a:miter lim="800000"/>
            <a:headEnd/>
            <a:tailEnd/>
          </a:ln>
          <a:effectLst/>
        </p:spPr>
      </p:pic>
      <p:sp>
        <p:nvSpPr>
          <p:cNvPr id="5" name="Rectangle 4"/>
          <p:cNvSpPr/>
          <p:nvPr/>
        </p:nvSpPr>
        <p:spPr>
          <a:xfrm>
            <a:off x="1078513" y="718938"/>
            <a:ext cx="6889829" cy="830997"/>
          </a:xfrm>
          <a:prstGeom prst="rect">
            <a:avLst/>
          </a:prstGeom>
        </p:spPr>
        <p:txBody>
          <a:bodyPr wrap="square">
            <a:spAutoFit/>
          </a:bodyPr>
          <a:lstStyle/>
          <a:p>
            <a:pPr>
              <a:buFont typeface="Arial" pitchFamily="34" charset="0"/>
              <a:buChar char="•"/>
            </a:pPr>
            <a:r>
              <a:rPr lang="en-US" sz="2400" dirty="0" smtClean="0">
                <a:latin typeface="Arial" pitchFamily="34" charset="0"/>
                <a:cs typeface="Arial" pitchFamily="34" charset="0"/>
              </a:rPr>
              <a:t> Deep neural networks are a network with two or more hidden layers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Deep Neural network</a:t>
            </a:r>
            <a:endParaRPr lang="en-US" dirty="0"/>
          </a:p>
        </p:txBody>
      </p:sp>
      <p:sp>
        <p:nvSpPr>
          <p:cNvPr id="3" name="Content Placeholder 2"/>
          <p:cNvSpPr>
            <a:spLocks noGrp="1"/>
          </p:cNvSpPr>
          <p:nvPr>
            <p:ph idx="1"/>
          </p:nvPr>
        </p:nvSpPr>
        <p:spPr>
          <a:xfrm>
            <a:off x="457199" y="768095"/>
            <a:ext cx="8038325" cy="5687641"/>
          </a:xfrm>
        </p:spPr>
        <p:txBody>
          <a:bodyPr>
            <a:normAutofit fontScale="62500" lnSpcReduction="20000"/>
          </a:bodyPr>
          <a:lstStyle/>
          <a:p>
            <a:r>
              <a:rPr lang="en-US" dirty="0" smtClean="0">
                <a:latin typeface="Arial" pitchFamily="34" charset="0"/>
                <a:cs typeface="Arial" pitchFamily="34" charset="0"/>
              </a:rPr>
              <a:t>Feed forward Neural </a:t>
            </a:r>
            <a:r>
              <a:rPr lang="en-US" dirty="0" smtClean="0">
                <a:latin typeface="Arial" pitchFamily="34" charset="0"/>
                <a:cs typeface="Arial" pitchFamily="34" charset="0"/>
              </a:rPr>
              <a:t>network:</a:t>
            </a:r>
          </a:p>
          <a:p>
            <a:pPr lvl="1"/>
            <a:r>
              <a:rPr lang="en-US" dirty="0" smtClean="0">
                <a:latin typeface="Arial" panose="020B0604020202020204" pitchFamily="34" charset="0"/>
                <a:cs typeface="Arial" panose="020B0604020202020204" pitchFamily="34" charset="0"/>
              </a:rPr>
              <a:t>Connections </a:t>
            </a:r>
            <a:r>
              <a:rPr lang="en-US" dirty="0" smtClean="0">
                <a:latin typeface="Arial" panose="020B0604020202020204" pitchFamily="34" charset="0"/>
                <a:cs typeface="Arial" panose="020B0604020202020204" pitchFamily="34" charset="0"/>
              </a:rPr>
              <a:t>between the units do not form a </a:t>
            </a:r>
            <a:r>
              <a:rPr lang="en-US" dirty="0" smtClean="0">
                <a:latin typeface="Arial" panose="020B0604020202020204" pitchFamily="34" charset="0"/>
                <a:cs typeface="Arial" panose="020B0604020202020204" pitchFamily="34" charset="0"/>
              </a:rPr>
              <a:t>cycle</a:t>
            </a:r>
            <a:r>
              <a:rPr lang="en-US" b="1" dirty="0" smtClean="0">
                <a:latin typeface="Arial" panose="020B0604020202020204" pitchFamily="34" charset="0"/>
                <a:cs typeface="Arial" panose="020B0604020202020204" pitchFamily="34" charset="0"/>
              </a:rPr>
              <a:t>.</a:t>
            </a:r>
          </a:p>
          <a:p>
            <a:pPr lvl="1">
              <a:buNone/>
            </a:pPr>
            <a:endParaRPr lang="en-US" b="1" dirty="0" smtClean="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pPr lvl="1"/>
            <a:endParaRPr lang="en-US" dirty="0" smtClean="0">
              <a:latin typeface="Arial" pitchFamily="34" charset="0"/>
              <a:cs typeface="Arial" pitchFamily="34" charset="0"/>
            </a:endParaRPr>
          </a:p>
          <a:p>
            <a:pPr lvl="1" algn="just">
              <a:buFont typeface="Wingdings" pitchFamily="2" charset="2"/>
              <a:buChar char="Ø"/>
            </a:pPr>
            <a:r>
              <a:rPr lang="en-US" dirty="0" smtClean="0">
                <a:latin typeface="Arial" pitchFamily="34" charset="0"/>
                <a:cs typeface="Arial" pitchFamily="34" charset="0"/>
              </a:rPr>
              <a:t>	</a:t>
            </a:r>
            <a:r>
              <a:rPr lang="en-US" dirty="0" smtClean="0">
                <a:latin typeface="Arial" pitchFamily="34" charset="0"/>
                <a:cs typeface="Arial" pitchFamily="34" charset="0"/>
              </a:rPr>
              <a:t>Convolutional neuron network (CNN</a:t>
            </a:r>
            <a:r>
              <a:rPr lang="en-US" dirty="0" smtClean="0">
                <a:latin typeface="Arial" pitchFamily="34" charset="0"/>
                <a:cs typeface="Arial" pitchFamily="34" charset="0"/>
              </a:rPr>
              <a:t>): </a:t>
            </a:r>
            <a:r>
              <a:rPr lang="en-US" dirty="0" smtClean="0">
                <a:latin typeface="Arial" pitchFamily="34" charset="0"/>
                <a:cs typeface="Arial" pitchFamily="34" charset="0"/>
              </a:rPr>
              <a:t>is </a:t>
            </a:r>
            <a:r>
              <a:rPr lang="en-US" dirty="0" smtClean="0">
                <a:latin typeface="Arial" pitchFamily="34" charset="0"/>
                <a:cs typeface="Arial" pitchFamily="34" charset="0"/>
              </a:rPr>
              <a:t>formed by a stack of distinct layers that transform the input volume into an output volume through a differentiable function in order to find the set of locally connected neurons </a:t>
            </a:r>
            <a:r>
              <a:rPr lang="en-US" dirty="0" smtClean="0">
                <a:latin typeface="Arial" pitchFamily="34" charset="0"/>
                <a:cs typeface="Arial" pitchFamily="34" charset="0"/>
              </a:rPr>
              <a:t>.</a:t>
            </a:r>
            <a:r>
              <a:rPr lang="en-US" dirty="0" smtClean="0">
                <a:latin typeface="Arial" pitchFamily="34" charset="0"/>
                <a:cs typeface="Arial" pitchFamily="34" charset="0"/>
              </a:rPr>
              <a:t>	</a:t>
            </a:r>
          </a:p>
          <a:p>
            <a:pPr lvl="1" algn="just">
              <a:buFont typeface="Wingdings" pitchFamily="2" charset="2"/>
              <a:buChar char="Ø"/>
            </a:pPr>
            <a:r>
              <a:rPr lang="en-US" dirty="0" smtClean="0">
                <a:latin typeface="Arial" pitchFamily="34" charset="0"/>
                <a:cs typeface="Arial" pitchFamily="34" charset="0"/>
              </a:rPr>
              <a:t>	</a:t>
            </a:r>
            <a:r>
              <a:rPr lang="en-US" dirty="0" smtClean="0">
                <a:latin typeface="Arial" pitchFamily="34" charset="0"/>
                <a:cs typeface="Arial" pitchFamily="34" charset="0"/>
              </a:rPr>
              <a:t>Deep belief network (DBN): </a:t>
            </a:r>
            <a:r>
              <a:rPr lang="en-US" dirty="0" smtClean="0">
                <a:latin typeface="Arial" pitchFamily="34" charset="0"/>
                <a:cs typeface="Arial" pitchFamily="34" charset="0"/>
              </a:rPr>
              <a:t>  is graphical models which learn to extract a deep hierarchical representation of the training data. </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Recurrent Neural network:</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lvl="1" algn="just">
              <a:buFont typeface="Wingdings" pitchFamily="2" charset="2"/>
              <a:buChar char="Ø"/>
            </a:pPr>
            <a:r>
              <a:rPr lang="en-US" dirty="0" smtClean="0">
                <a:latin typeface="Arial" pitchFamily="34" charset="0"/>
                <a:cs typeface="Arial" pitchFamily="34" charset="0"/>
              </a:rPr>
              <a:t>	</a:t>
            </a:r>
            <a:r>
              <a:rPr lang="en-US" dirty="0" smtClean="0">
                <a:latin typeface="Arial" pitchFamily="34" charset="0"/>
                <a:cs typeface="Arial" pitchFamily="34" charset="0"/>
              </a:rPr>
              <a:t>Recurrent neural </a:t>
            </a:r>
            <a:r>
              <a:rPr lang="en-US" dirty="0" smtClean="0">
                <a:latin typeface="Arial" pitchFamily="34" charset="0"/>
                <a:cs typeface="Arial" pitchFamily="34" charset="0"/>
              </a:rPr>
              <a:t>network (RNN)</a:t>
            </a:r>
            <a:r>
              <a:rPr lang="en-US" dirty="0" smtClean="0">
                <a:latin typeface="Arial" pitchFamily="34" charset="0"/>
                <a:cs typeface="Arial" pitchFamily="34" charset="0"/>
              </a:rPr>
              <a:t>: </a:t>
            </a:r>
            <a:r>
              <a:rPr lang="en-US" dirty="0" smtClean="0">
                <a:latin typeface="Arial" pitchFamily="34" charset="0"/>
                <a:cs typeface="Arial" pitchFamily="34" charset="0"/>
              </a:rPr>
              <a:t>connections between units form a  direction cycle. This creates an internal state of the network which allows it to exhibit dynamic temporal behavior.</a:t>
            </a:r>
          </a:p>
          <a:p>
            <a:pPr>
              <a:buNone/>
            </a:pPr>
            <a:endParaRPr lang="en-US" dirty="0" smtClean="0"/>
          </a:p>
          <a:p>
            <a:pPr>
              <a:buNone/>
            </a:pPr>
            <a:endParaRPr lang="en-US" dirty="0"/>
          </a:p>
        </p:txBody>
      </p:sp>
      <p:pic>
        <p:nvPicPr>
          <p:cNvPr id="16386" name="Picture 2" descr="Image result for feed forward network and recurrent network"/>
          <p:cNvPicPr>
            <a:picLocks noChangeAspect="1" noChangeArrowheads="1"/>
          </p:cNvPicPr>
          <p:nvPr/>
        </p:nvPicPr>
        <p:blipFill>
          <a:blip r:embed="rId3"/>
          <a:srcRect/>
          <a:stretch>
            <a:fillRect/>
          </a:stretch>
        </p:blipFill>
        <p:spPr bwMode="auto">
          <a:xfrm>
            <a:off x="5822381" y="1377694"/>
            <a:ext cx="2014324" cy="1217715"/>
          </a:xfrm>
          <a:prstGeom prst="rect">
            <a:avLst/>
          </a:prstGeom>
          <a:noFill/>
        </p:spPr>
      </p:pic>
      <p:pic>
        <p:nvPicPr>
          <p:cNvPr id="16390" name="Picture 6" descr="http://blog.josephwilk.net/images/blog/2012/10/recurrent_neural_network1.png"/>
          <p:cNvPicPr>
            <a:picLocks noChangeAspect="1" noChangeArrowheads="1"/>
          </p:cNvPicPr>
          <p:nvPr/>
        </p:nvPicPr>
        <p:blipFill>
          <a:blip r:embed="rId4"/>
          <a:srcRect/>
          <a:stretch>
            <a:fillRect/>
          </a:stretch>
        </p:blipFill>
        <p:spPr bwMode="auto">
          <a:xfrm>
            <a:off x="5632705" y="4252679"/>
            <a:ext cx="2395325" cy="124306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DNN Training</a:t>
            </a:r>
            <a:endParaRPr lang="en-US" dirty="0"/>
          </a:p>
        </p:txBody>
      </p:sp>
      <p:sp>
        <p:nvSpPr>
          <p:cNvPr id="3" name="Content Placeholder 2"/>
          <p:cNvSpPr>
            <a:spLocks noGrp="1"/>
          </p:cNvSpPr>
          <p:nvPr>
            <p:ph idx="1"/>
          </p:nvPr>
        </p:nvSpPr>
        <p:spPr>
          <a:xfrm>
            <a:off x="457200" y="1221740"/>
            <a:ext cx="7239000" cy="5280660"/>
          </a:xfrm>
        </p:spPr>
        <p:txBody>
          <a:bodyPr>
            <a:noAutofit/>
          </a:bodyPr>
          <a:lstStyle/>
          <a:p>
            <a:r>
              <a:rPr lang="en-US" sz="2000" dirty="0" smtClean="0">
                <a:latin typeface="Arial" pitchFamily="34" charset="0"/>
                <a:cs typeface="Arial" pitchFamily="34" charset="0"/>
              </a:rPr>
              <a:t>Feed Forward Training:</a:t>
            </a:r>
          </a:p>
          <a:p>
            <a:pPr lvl="1"/>
            <a:r>
              <a:rPr lang="en-US" sz="1800" dirty="0" smtClean="0">
                <a:latin typeface="Arial" pitchFamily="34" charset="0"/>
                <a:cs typeface="Arial" pitchFamily="34" charset="0"/>
              </a:rPr>
              <a:t>Back-Propagation:</a:t>
            </a:r>
          </a:p>
          <a:p>
            <a:pPr lvl="2"/>
            <a:r>
              <a:rPr lang="en-US" sz="1600" dirty="0" smtClean="0">
                <a:latin typeface="Arial" pitchFamily="34" charset="0"/>
                <a:cs typeface="Arial" pitchFamily="34" charset="0"/>
              </a:rPr>
              <a:t>minimizing loss function with respects to network parameters </a:t>
            </a:r>
            <a:r>
              <a:rPr lang="en-US" sz="1600" dirty="0" smtClean="0">
                <a:latin typeface="Arial" pitchFamily="34" charset="0"/>
                <a:cs typeface="Arial" pitchFamily="34" charset="0"/>
              </a:rPr>
              <a:t> </a:t>
            </a:r>
            <a:r>
              <a:rPr lang="en-US" sz="1600" dirty="0" smtClean="0">
                <a:latin typeface="Arial" pitchFamily="34" charset="0"/>
                <a:cs typeface="Arial" pitchFamily="34" charset="0"/>
              </a:rPr>
              <a:t>by </a:t>
            </a:r>
            <a:r>
              <a:rPr lang="en-US" sz="1600" dirty="0" smtClean="0">
                <a:latin typeface="Arial" pitchFamily="34" charset="0"/>
                <a:cs typeface="Arial" pitchFamily="34" charset="0"/>
              </a:rPr>
              <a:t>using optimization methods like stochastic gradient decent (SGD), gradient decent(GD) and hessian free.</a:t>
            </a:r>
            <a:endParaRPr lang="en-US" sz="1600" dirty="0" smtClean="0">
              <a:latin typeface="Arial" pitchFamily="34" charset="0"/>
              <a:cs typeface="Arial" pitchFamily="34" charset="0"/>
            </a:endParaRPr>
          </a:p>
          <a:p>
            <a:pPr lvl="2"/>
            <a:r>
              <a:rPr lang="en-US" sz="1600" dirty="0" smtClean="0">
                <a:latin typeface="Arial" pitchFamily="34" charset="0"/>
                <a:cs typeface="Arial" pitchFamily="34" charset="0"/>
              </a:rPr>
              <a:t>Common use of loss function is cross-entropy which is given by:</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a:buNone/>
            </a:pP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latin typeface="Arial" pitchFamily="34" charset="0"/>
                <a:cs typeface="Arial" pitchFamily="34" charset="0"/>
              </a:rPr>
              <a:t>     N  :  </a:t>
            </a:r>
            <a:r>
              <a:rPr lang="en-US" sz="1600" dirty="0" smtClean="0">
                <a:latin typeface="Arial" pitchFamily="34" charset="0"/>
                <a:cs typeface="Arial" pitchFamily="34" charset="0"/>
              </a:rPr>
              <a:t>the number of training examples.</a:t>
            </a:r>
          </a:p>
          <a:p>
            <a:pPr>
              <a:buNone/>
            </a:pPr>
            <a:r>
              <a:rPr lang="en-US" sz="1600" dirty="0" smtClean="0">
                <a:latin typeface="Arial" pitchFamily="34" charset="0"/>
                <a:cs typeface="Arial" pitchFamily="34" charset="0"/>
              </a:rPr>
              <a:t>			                                             </a:t>
            </a:r>
            <a:r>
              <a:rPr lang="en-US" sz="1600" dirty="0" smtClean="0">
                <a:latin typeface="Arial" pitchFamily="34" charset="0"/>
                <a:cs typeface="Arial" pitchFamily="34" charset="0"/>
              </a:rPr>
              <a:t>  :  </a:t>
            </a:r>
            <a:r>
              <a:rPr lang="en-US" sz="1600" dirty="0" smtClean="0">
                <a:latin typeface="Arial" pitchFamily="34" charset="0"/>
                <a:cs typeface="Arial" pitchFamily="34" charset="0"/>
              </a:rPr>
              <a:t>the prediction of the network.</a:t>
            </a:r>
          </a:p>
          <a:p>
            <a:pPr>
              <a:buNone/>
            </a:pPr>
            <a:r>
              <a:rPr lang="en-US" sz="1600" dirty="0" smtClean="0">
                <a:latin typeface="Arial" pitchFamily="34" charset="0"/>
                <a:cs typeface="Arial" pitchFamily="34" charset="0"/>
              </a:rPr>
              <a:t>                                                               :  true </a:t>
            </a:r>
            <a:r>
              <a:rPr lang="en-US" sz="1600" dirty="0" smtClean="0">
                <a:latin typeface="Arial" pitchFamily="34" charset="0"/>
                <a:cs typeface="Arial" pitchFamily="34" charset="0"/>
              </a:rPr>
              <a:t>label.</a:t>
            </a:r>
            <a:endParaRPr lang="en-US" sz="14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Recurrent </a:t>
            </a:r>
            <a:r>
              <a:rPr lang="en-US" sz="2000" dirty="0" smtClean="0">
                <a:latin typeface="Arial" pitchFamily="34" charset="0"/>
                <a:cs typeface="Arial" pitchFamily="34" charset="0"/>
              </a:rPr>
              <a:t>Neural </a:t>
            </a:r>
            <a:r>
              <a:rPr lang="en-US" sz="2000" dirty="0" smtClean="0">
                <a:latin typeface="Arial" pitchFamily="34" charset="0"/>
                <a:cs typeface="Arial" pitchFamily="34" charset="0"/>
              </a:rPr>
              <a:t>network:</a:t>
            </a:r>
          </a:p>
          <a:p>
            <a:pPr lvl="1">
              <a:buNone/>
            </a:pPr>
            <a:r>
              <a:rPr lang="en-US" sz="1800" dirty="0" smtClean="0">
                <a:latin typeface="Arial" pitchFamily="34" charset="0"/>
                <a:cs typeface="Arial" pitchFamily="34" charset="0"/>
              </a:rPr>
              <a:t>- Back-propagation </a:t>
            </a:r>
            <a:r>
              <a:rPr lang="en-US" sz="1800" dirty="0" smtClean="0">
                <a:latin typeface="Arial" pitchFamily="34" charset="0"/>
                <a:cs typeface="Arial" pitchFamily="34" charset="0"/>
              </a:rPr>
              <a:t>Through Time:</a:t>
            </a:r>
            <a:r>
              <a:rPr lang="en-US" sz="1400" dirty="0" smtClean="0">
                <a:latin typeface="Arial" pitchFamily="34" charset="0"/>
                <a:cs typeface="Arial" pitchFamily="34" charset="0"/>
              </a:rPr>
              <a:t> As the parameters that are supposed to be </a:t>
            </a:r>
            <a:r>
              <a:rPr lang="en-US" sz="1400" dirty="0" smtClean="0">
                <a:latin typeface="Arial" pitchFamily="34" charset="0"/>
                <a:cs typeface="Arial" pitchFamily="34" charset="0"/>
              </a:rPr>
              <a:t>learnt (U</a:t>
            </a:r>
            <a:r>
              <a:rPr lang="en-US" sz="1400" dirty="0" smtClean="0">
                <a:latin typeface="Arial" pitchFamily="34" charset="0"/>
                <a:cs typeface="Arial" pitchFamily="34" charset="0"/>
              </a:rPr>
              <a:t>, V and W) are shared by all time steps in the network, the gradient at each output depends not only on the calculations of the current time step, but also the previous time steps.</a:t>
            </a:r>
          </a:p>
          <a:p>
            <a:pPr lvl="2"/>
            <a:endParaRPr lang="en-US" sz="1800" dirty="0" smtClean="0"/>
          </a:p>
        </p:txBody>
      </p:sp>
      <p:graphicFrame>
        <p:nvGraphicFramePr>
          <p:cNvPr id="1028" name="Object 4"/>
          <p:cNvGraphicFramePr>
            <a:graphicFrameLocks noChangeAspect="1"/>
          </p:cNvGraphicFramePr>
          <p:nvPr/>
        </p:nvGraphicFramePr>
        <p:xfrm>
          <a:off x="2759275" y="2928842"/>
          <a:ext cx="4468840" cy="670705"/>
        </p:xfrm>
        <a:graphic>
          <a:graphicData uri="http://schemas.openxmlformats.org/presentationml/2006/ole">
            <p:oleObj spid="_x0000_s1028" name="Equation" r:id="rId4" imgW="1688760" imgH="431640" progId="Equation.3">
              <p:embed/>
            </p:oleObj>
          </a:graphicData>
        </a:graphic>
      </p:graphicFrame>
      <p:graphicFrame>
        <p:nvGraphicFramePr>
          <p:cNvPr id="4" name="Object 5"/>
          <p:cNvGraphicFramePr>
            <a:graphicFrameLocks noChangeAspect="1"/>
          </p:cNvGraphicFramePr>
          <p:nvPr/>
        </p:nvGraphicFramePr>
        <p:xfrm>
          <a:off x="3760391" y="4214203"/>
          <a:ext cx="429473" cy="323981"/>
        </p:xfrm>
        <a:graphic>
          <a:graphicData uri="http://schemas.openxmlformats.org/presentationml/2006/ole">
            <p:oleObj spid="_x0000_s1029" name="Equation" r:id="rId5" imgW="164880" imgH="228600" progId="Equation.3">
              <p:embed/>
            </p:oleObj>
          </a:graphicData>
        </a:graphic>
      </p:graphicFrame>
      <p:graphicFrame>
        <p:nvGraphicFramePr>
          <p:cNvPr id="1030" name="Object 6"/>
          <p:cNvGraphicFramePr>
            <a:graphicFrameLocks noChangeAspect="1"/>
          </p:cNvGraphicFramePr>
          <p:nvPr/>
        </p:nvGraphicFramePr>
        <p:xfrm>
          <a:off x="3803933" y="4034966"/>
          <a:ext cx="303604" cy="251807"/>
        </p:xfrm>
        <a:graphic>
          <a:graphicData uri="http://schemas.openxmlformats.org/presentationml/2006/ole">
            <p:oleObj spid="_x0000_s1030" name="Equation" r:id="rId6" imgW="139680" imgH="164880" progId="Equation.3">
              <p:embed/>
            </p:oleObj>
          </a:graphicData>
        </a:graphic>
      </p:graphicFrame>
      <p:sp>
        <p:nvSpPr>
          <p:cNvPr id="8" name="Rectangle 7"/>
          <p:cNvSpPr/>
          <p:nvPr/>
        </p:nvSpPr>
        <p:spPr>
          <a:xfrm>
            <a:off x="457200" y="508000"/>
            <a:ext cx="7554686" cy="769441"/>
          </a:xfrm>
          <a:prstGeom prst="rect">
            <a:avLst/>
          </a:prstGeom>
        </p:spPr>
        <p:txBody>
          <a:bodyPr wrap="square">
            <a:spAutoFit/>
          </a:bodyPr>
          <a:lstStyle/>
          <a:p>
            <a:r>
              <a:rPr lang="en-US" sz="2200" dirty="0" smtClean="0">
                <a:latin typeface="Arial" pitchFamily="34" charset="0"/>
                <a:cs typeface="Arial" pitchFamily="34" charset="0"/>
              </a:rPr>
              <a:t>Training: find network </a:t>
            </a:r>
            <a:r>
              <a:rPr lang="en-US" sz="2200" dirty="0" smtClean="0">
                <a:latin typeface="Arial" pitchFamily="34" charset="0"/>
                <a:cs typeface="Arial" pitchFamily="34" charset="0"/>
              </a:rPr>
              <a:t>parameters  to </a:t>
            </a:r>
            <a:r>
              <a:rPr lang="en-US" sz="2200" dirty="0" smtClean="0">
                <a:latin typeface="Arial" pitchFamily="34" charset="0"/>
                <a:cs typeface="Arial" pitchFamily="34" charset="0"/>
              </a:rPr>
              <a:t>minimize the error between true training labels and estimated </a:t>
            </a:r>
            <a:r>
              <a:rPr lang="en-US" sz="2200" dirty="0" smtClean="0">
                <a:latin typeface="Arial" pitchFamily="34" charset="0"/>
                <a:cs typeface="Arial" pitchFamily="34" charset="0"/>
              </a:rPr>
              <a:t>labels.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621792"/>
          </a:xfrm>
        </p:spPr>
        <p:txBody>
          <a:bodyPr>
            <a:normAutofit/>
          </a:bodyPr>
          <a:lstStyle/>
          <a:p>
            <a:r>
              <a:rPr lang="en-US" dirty="0" smtClean="0"/>
              <a:t>Convolutional Neural Network (CNN)</a:t>
            </a:r>
            <a:endParaRPr lang="en-US" dirty="0"/>
          </a:p>
        </p:txBody>
      </p:sp>
      <p:pic>
        <p:nvPicPr>
          <p:cNvPr id="4" name="Content Placeholder 3"/>
          <p:cNvPicPr>
            <a:picLocks noGrp="1"/>
          </p:cNvPicPr>
          <p:nvPr>
            <p:ph sz="half" idx="1"/>
          </p:nvPr>
        </p:nvPicPr>
        <p:blipFill>
          <a:blip r:embed="rId3"/>
          <a:stretch>
            <a:fillRect/>
          </a:stretch>
        </p:blipFill>
        <p:spPr bwMode="auto">
          <a:xfrm>
            <a:off x="969264" y="4528443"/>
            <a:ext cx="6553200" cy="2082787"/>
          </a:xfrm>
          <a:prstGeom prst="rect">
            <a:avLst/>
          </a:prstGeom>
          <a:noFill/>
          <a:ln w="9525">
            <a:noFill/>
            <a:miter lim="800000"/>
            <a:headEnd/>
            <a:tailEnd/>
          </a:ln>
        </p:spPr>
      </p:pic>
      <p:sp>
        <p:nvSpPr>
          <p:cNvPr id="6" name="Rectangle 5"/>
          <p:cNvSpPr/>
          <p:nvPr/>
        </p:nvSpPr>
        <p:spPr>
          <a:xfrm>
            <a:off x="685800" y="621792"/>
            <a:ext cx="6556248" cy="5124480"/>
          </a:xfrm>
          <a:prstGeom prst="rect">
            <a:avLst/>
          </a:prstGeom>
        </p:spPr>
        <p:txBody>
          <a:bodyPr wrap="square">
            <a:spAutoFit/>
          </a:bodyPr>
          <a:lstStyle/>
          <a:p>
            <a:r>
              <a:rPr lang="en-US" sz="1700" dirty="0" smtClean="0">
                <a:latin typeface="Arial" pitchFamily="34" charset="0"/>
                <a:cs typeface="Arial" pitchFamily="34" charset="0"/>
              </a:rPr>
              <a:t>A CNN architecture is formed by a stack of distinct layers that transform the input volume into an output volume through a differentiable function in order to find the set of locally connected neurons. A few distinct types of layers are commonly used. </a:t>
            </a:r>
          </a:p>
          <a:p>
            <a:pPr lvl="1">
              <a:buFont typeface="Arial" pitchFamily="34" charset="0"/>
              <a:buChar char="•"/>
            </a:pPr>
            <a:r>
              <a:rPr lang="en-US" sz="1700" dirty="0" smtClean="0">
                <a:latin typeface="Arial" pitchFamily="34" charset="0"/>
                <a:cs typeface="Arial" pitchFamily="34" charset="0"/>
              </a:rPr>
              <a:t>Convolutional layer:</a:t>
            </a:r>
          </a:p>
          <a:p>
            <a:pPr lvl="2">
              <a:buFont typeface="Arial" pitchFamily="34" charset="0"/>
              <a:buChar char="•"/>
            </a:pPr>
            <a:r>
              <a:rPr lang="en-US" sz="1700" dirty="0" smtClean="0">
                <a:latin typeface="Arial" pitchFamily="34" charset="0"/>
                <a:cs typeface="Arial" pitchFamily="34" charset="0"/>
              </a:rPr>
              <a:t>The layer's parameters consist of a set of filters (weight).</a:t>
            </a:r>
          </a:p>
          <a:p>
            <a:pPr lvl="2">
              <a:buFont typeface="Arial" pitchFamily="34" charset="0"/>
              <a:buChar char="•"/>
            </a:pPr>
            <a:r>
              <a:rPr lang="en-US" sz="1700" dirty="0" smtClean="0">
                <a:latin typeface="Arial" pitchFamily="34" charset="0"/>
                <a:cs typeface="Arial" pitchFamily="34" charset="0"/>
              </a:rPr>
              <a:t>During the forward pass, each filter is convolved across the input, computing the dot product between the entries of the filter and the input </a:t>
            </a:r>
            <a:r>
              <a:rPr lang="en-US" sz="1700" dirty="0" smtClean="0">
                <a:latin typeface="Arial" pitchFamily="34" charset="0"/>
                <a:cs typeface="Arial" pitchFamily="34" charset="0"/>
              </a:rPr>
              <a:t>is</a:t>
            </a:r>
            <a:r>
              <a:rPr lang="en-US" sz="1700" dirty="0" smtClean="0">
                <a:latin typeface="Arial" pitchFamily="34" charset="0"/>
                <a:cs typeface="Arial" pitchFamily="34" charset="0"/>
              </a:rPr>
              <a:t> </a:t>
            </a:r>
            <a:r>
              <a:rPr lang="en-US" sz="1700" dirty="0" smtClean="0">
                <a:latin typeface="Arial" pitchFamily="34" charset="0"/>
                <a:cs typeface="Arial" pitchFamily="34" charset="0"/>
              </a:rPr>
              <a:t>producing an activation map of that filter.</a:t>
            </a:r>
          </a:p>
          <a:p>
            <a:pPr lvl="1">
              <a:buFont typeface="Arial" pitchFamily="34" charset="0"/>
              <a:buChar char="•"/>
            </a:pPr>
            <a:r>
              <a:rPr lang="en-US" sz="1700" dirty="0" smtClean="0">
                <a:latin typeface="Arial" pitchFamily="34" charset="0"/>
                <a:cs typeface="Arial" pitchFamily="34" charset="0"/>
              </a:rPr>
              <a:t>Pooling layer: It is a form of non-linear down-sampling. Pooling partitions the input into a set of non-overlapping rectangles and, for each such sub-region, outputs the maximum/average value.</a:t>
            </a:r>
          </a:p>
          <a:p>
            <a:pPr lvl="1">
              <a:buFont typeface="Arial" pitchFamily="34" charset="0"/>
              <a:buChar char="•"/>
            </a:pPr>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DNN VS CNN</a:t>
            </a:r>
            <a:endParaRPr lang="en-US" dirty="0"/>
          </a:p>
        </p:txBody>
      </p:sp>
      <p:sp>
        <p:nvSpPr>
          <p:cNvPr id="3" name="Content Placeholder 2"/>
          <p:cNvSpPr>
            <a:spLocks noGrp="1"/>
          </p:cNvSpPr>
          <p:nvPr>
            <p:ph idx="1"/>
          </p:nvPr>
        </p:nvSpPr>
        <p:spPr>
          <a:xfrm>
            <a:off x="457200" y="859644"/>
            <a:ext cx="7239000" cy="1404585"/>
          </a:xfrm>
        </p:spPr>
        <p:txBody>
          <a:bodyPr/>
          <a:lstStyle/>
          <a:p>
            <a:pPr>
              <a:buFont typeface="Arial" pitchFamily="34" charset="0"/>
              <a:buChar char="•"/>
            </a:pPr>
            <a:r>
              <a:rPr lang="en-US" sz="2400" dirty="0" smtClean="0">
                <a:latin typeface="Arial" pitchFamily="34" charset="0"/>
                <a:cs typeface="Arial" pitchFamily="34" charset="0"/>
              </a:rPr>
              <a:t>DNN forgets input topology while CNN does not.</a:t>
            </a:r>
          </a:p>
          <a:p>
            <a:pPr>
              <a:buFont typeface="Arial" pitchFamily="34" charset="0"/>
              <a:buChar char="•"/>
            </a:pPr>
            <a:r>
              <a:rPr lang="en-US" sz="2400" dirty="0" smtClean="0">
                <a:latin typeface="Arial" pitchFamily="34" charset="0"/>
                <a:cs typeface="Arial" pitchFamily="34" charset="0"/>
              </a:rPr>
              <a:t>Unlike DNN, CNN reduces </a:t>
            </a:r>
            <a:r>
              <a:rPr lang="en-US" sz="2400" dirty="0" smtClean="0">
                <a:latin typeface="Arial" pitchFamily="34" charset="0"/>
                <a:cs typeface="Arial" pitchFamily="34" charset="0"/>
              </a:rPr>
              <a:t>translation </a:t>
            </a:r>
            <a:r>
              <a:rPr lang="en-US" sz="2400" dirty="0" smtClean="0">
                <a:latin typeface="Arial" pitchFamily="34" charset="0"/>
                <a:cs typeface="Arial" pitchFamily="34" charset="0"/>
              </a:rPr>
              <a:t>variance with fewer parameters. </a:t>
            </a:r>
            <a:endParaRPr lang="en-US" sz="2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7A6FCD10-2ADA-4F52-AEA9-1C547679E457}" type="slidenum">
              <a:rPr lang="en-US" smtClean="0"/>
              <a:pPr/>
              <a:t>7</a:t>
            </a:fld>
            <a:endParaRPr lang="en-US"/>
          </a:p>
        </p:txBody>
      </p:sp>
      <p:pic>
        <p:nvPicPr>
          <p:cNvPr id="5" name="Picture 2"/>
          <p:cNvPicPr>
            <a:picLocks noChangeAspect="1" noChangeArrowheads="1"/>
          </p:cNvPicPr>
          <p:nvPr/>
        </p:nvPicPr>
        <p:blipFill>
          <a:blip r:embed="rId2"/>
          <a:srcRect/>
          <a:stretch>
            <a:fillRect/>
          </a:stretch>
        </p:blipFill>
        <p:spPr bwMode="auto">
          <a:xfrm>
            <a:off x="990600" y="2451036"/>
            <a:ext cx="5362575" cy="571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219200" y="2984436"/>
            <a:ext cx="5105400" cy="371475"/>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990600" y="3517836"/>
            <a:ext cx="5334000" cy="504825"/>
          </a:xfrm>
          <a:prstGeom prst="rect">
            <a:avLst/>
          </a:prstGeom>
          <a:noFill/>
          <a:ln w="9525">
            <a:noFill/>
            <a:miter lim="800000"/>
            <a:headEnd/>
            <a:tailEnd/>
          </a:ln>
          <a:effectLst/>
        </p:spPr>
      </p:pic>
      <p:pic>
        <p:nvPicPr>
          <p:cNvPr id="8" name="Picture 6"/>
          <p:cNvPicPr>
            <a:picLocks noChangeAspect="1" noChangeArrowheads="1"/>
          </p:cNvPicPr>
          <p:nvPr/>
        </p:nvPicPr>
        <p:blipFill>
          <a:blip r:embed="rId5"/>
          <a:srcRect/>
          <a:stretch>
            <a:fillRect/>
          </a:stretch>
        </p:blipFill>
        <p:spPr bwMode="auto">
          <a:xfrm>
            <a:off x="1066800" y="4051236"/>
            <a:ext cx="5153025" cy="323799"/>
          </a:xfrm>
          <a:prstGeom prst="rect">
            <a:avLst/>
          </a:prstGeom>
          <a:noFill/>
          <a:ln w="9525">
            <a:noFill/>
            <a:miter lim="800000"/>
            <a:headEnd/>
            <a:tailEnd/>
          </a:ln>
          <a:effectLst/>
        </p:spPr>
      </p:pic>
      <p:pic>
        <p:nvPicPr>
          <p:cNvPr id="9" name="Picture 7"/>
          <p:cNvPicPr>
            <a:picLocks noChangeAspect="1" noChangeArrowheads="1"/>
          </p:cNvPicPr>
          <p:nvPr/>
        </p:nvPicPr>
        <p:blipFill>
          <a:blip r:embed="rId6"/>
          <a:srcRect/>
          <a:stretch>
            <a:fillRect/>
          </a:stretch>
        </p:blipFill>
        <p:spPr bwMode="auto">
          <a:xfrm>
            <a:off x="990600" y="4508436"/>
            <a:ext cx="5334000" cy="504825"/>
          </a:xfrm>
          <a:prstGeom prst="rect">
            <a:avLst/>
          </a:prstGeom>
          <a:noFill/>
          <a:ln w="9525">
            <a:noFill/>
            <a:miter lim="800000"/>
            <a:headEnd/>
            <a:tailEnd/>
          </a:ln>
          <a:effectLst/>
        </p:spPr>
      </p:pic>
      <p:pic>
        <p:nvPicPr>
          <p:cNvPr id="10" name="Picture 8"/>
          <p:cNvPicPr>
            <a:picLocks noChangeAspect="1" noChangeArrowheads="1"/>
          </p:cNvPicPr>
          <p:nvPr/>
        </p:nvPicPr>
        <p:blipFill>
          <a:blip r:embed="rId7"/>
          <a:srcRect/>
          <a:stretch>
            <a:fillRect/>
          </a:stretch>
        </p:blipFill>
        <p:spPr bwMode="auto">
          <a:xfrm>
            <a:off x="1066800" y="5041836"/>
            <a:ext cx="522922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Joint CNN/DNN:</a:t>
            </a:r>
            <a:endParaRPr lang="en-US" dirty="0"/>
          </a:p>
        </p:txBody>
      </p:sp>
      <p:sp>
        <p:nvSpPr>
          <p:cNvPr id="6" name="Content Placeholder 5"/>
          <p:cNvSpPr>
            <a:spLocks noGrp="1"/>
          </p:cNvSpPr>
          <p:nvPr>
            <p:ph idx="1"/>
          </p:nvPr>
        </p:nvSpPr>
        <p:spPr>
          <a:xfrm>
            <a:off x="457200" y="621792"/>
            <a:ext cx="7239000" cy="3253522"/>
          </a:xfrm>
        </p:spPr>
        <p:txBody>
          <a:bodyPr/>
          <a:lstStyle/>
          <a:p>
            <a:pPr algn="just"/>
            <a:r>
              <a:rPr lang="en-US" sz="2300" dirty="0" smtClean="0">
                <a:latin typeface="Arial" pitchFamily="34" charset="0"/>
                <a:cs typeface="Arial" pitchFamily="34" charset="0"/>
              </a:rPr>
              <a:t>To improve speech recognition performance of </a:t>
            </a:r>
            <a:r>
              <a:rPr lang="en-US" sz="2300" dirty="0" smtClean="0">
                <a:solidFill>
                  <a:schemeClr val="tx1">
                    <a:lumMod val="95000"/>
                    <a:lumOff val="5000"/>
                  </a:schemeClr>
                </a:solidFill>
                <a:latin typeface="Arial" pitchFamily="34" charset="0"/>
                <a:cs typeface="Arial" pitchFamily="34" charset="0"/>
              </a:rPr>
              <a:t>DNN </a:t>
            </a:r>
            <a:r>
              <a:rPr lang="en-US" sz="2300" dirty="0" smtClean="0">
                <a:latin typeface="Arial" pitchFamily="34" charset="0"/>
                <a:cs typeface="Arial" pitchFamily="34" charset="0"/>
              </a:rPr>
              <a:t>we usually use these </a:t>
            </a:r>
            <a:r>
              <a:rPr lang="en-US" sz="2300" dirty="0" smtClean="0">
                <a:latin typeface="Arial" pitchFamily="34" charset="0"/>
                <a:cs typeface="Arial" pitchFamily="34" charset="0"/>
              </a:rPr>
              <a:t>techniques:</a:t>
            </a:r>
          </a:p>
          <a:p>
            <a:pPr lvl="1" algn="just">
              <a:buFont typeface="Wingdings" pitchFamily="2" charset="2"/>
              <a:buChar char="Ø"/>
            </a:pPr>
            <a:r>
              <a:rPr lang="en-US" sz="1900" dirty="0" smtClean="0">
                <a:latin typeface="Arial" pitchFamily="34" charset="0"/>
                <a:cs typeface="Arial" pitchFamily="34" charset="0"/>
              </a:rPr>
              <a:t>Feature-space </a:t>
            </a:r>
            <a:r>
              <a:rPr lang="en-US" sz="1900" dirty="0" smtClean="0">
                <a:latin typeface="Arial" pitchFamily="34" charset="0"/>
                <a:cs typeface="Arial" pitchFamily="34" charset="0"/>
              </a:rPr>
              <a:t>maximum </a:t>
            </a:r>
            <a:r>
              <a:rPr lang="en-US" sz="1900" dirty="0" smtClean="0">
                <a:latin typeface="Arial" pitchFamily="34" charset="0"/>
                <a:cs typeface="Arial" pitchFamily="34" charset="0"/>
              </a:rPr>
              <a:t>likelihood linear </a:t>
            </a:r>
            <a:r>
              <a:rPr lang="en-US" sz="1900" dirty="0" smtClean="0">
                <a:latin typeface="Arial" pitchFamily="34" charset="0"/>
                <a:cs typeface="Arial" pitchFamily="34" charset="0"/>
              </a:rPr>
              <a:t>regression features (</a:t>
            </a:r>
            <a:r>
              <a:rPr lang="en-US" sz="1900" dirty="0" err="1" smtClean="0">
                <a:latin typeface="Arial" pitchFamily="34" charset="0"/>
                <a:cs typeface="Arial" pitchFamily="34" charset="0"/>
              </a:rPr>
              <a:t>fMLLR</a:t>
            </a:r>
            <a:r>
              <a:rPr lang="en-US" sz="1900" dirty="0" smtClean="0">
                <a:latin typeface="Arial" pitchFamily="34" charset="0"/>
                <a:cs typeface="Arial" pitchFamily="34" charset="0"/>
              </a:rPr>
              <a:t>) : is popular speaker- adoption technique that </a:t>
            </a:r>
            <a:r>
              <a:rPr lang="en-US" sz="1900" dirty="0" smtClean="0">
                <a:latin typeface="Arial" pitchFamily="34" charset="0"/>
                <a:cs typeface="Arial" pitchFamily="34" charset="0"/>
              </a:rPr>
              <a:t>is </a:t>
            </a:r>
            <a:r>
              <a:rPr lang="en-US" sz="1900" dirty="0" smtClean="0">
                <a:latin typeface="Arial" pitchFamily="34" charset="0"/>
                <a:cs typeface="Arial" pitchFamily="34" charset="0"/>
              </a:rPr>
              <a:t>set of linear transformation </a:t>
            </a:r>
            <a:r>
              <a:rPr lang="en-US" sz="1900" dirty="0" smtClean="0">
                <a:latin typeface="Arial" pitchFamily="34" charset="0"/>
                <a:cs typeface="Arial" pitchFamily="34" charset="0"/>
              </a:rPr>
              <a:t>matrices </a:t>
            </a:r>
            <a:r>
              <a:rPr lang="en-US" sz="1900" dirty="0" smtClean="0">
                <a:latin typeface="Arial" pitchFamily="34" charset="0"/>
                <a:cs typeface="Arial" pitchFamily="34" charset="0"/>
              </a:rPr>
              <a:t>to transform the model parameters and maximize the likelihood on thread adaptation data. </a:t>
            </a:r>
            <a:endParaRPr lang="en-US" sz="1900" dirty="0" smtClean="0">
              <a:latin typeface="Arial" pitchFamily="34" charset="0"/>
              <a:cs typeface="Arial" pitchFamily="34" charset="0"/>
            </a:endParaRPr>
          </a:p>
          <a:p>
            <a:pPr lvl="1" algn="just">
              <a:buFont typeface="Wingdings" pitchFamily="2" charset="2"/>
              <a:buChar char="Ø"/>
            </a:pPr>
            <a:r>
              <a:rPr lang="en-US" sz="1900" dirty="0" smtClean="0">
                <a:latin typeface="Arial" pitchFamily="34" charset="0"/>
                <a:cs typeface="Arial" pitchFamily="34" charset="0"/>
              </a:rPr>
              <a:t>Speaker </a:t>
            </a:r>
            <a:r>
              <a:rPr lang="en-US" sz="1900" dirty="0" smtClean="0">
                <a:latin typeface="Arial" pitchFamily="34" charset="0"/>
                <a:cs typeface="Arial" pitchFamily="34" charset="0"/>
              </a:rPr>
              <a:t>identity vector (</a:t>
            </a:r>
            <a:r>
              <a:rPr lang="en-US" sz="1900" dirty="0" err="1" smtClean="0">
                <a:latin typeface="Arial" pitchFamily="34" charset="0"/>
                <a:cs typeface="Arial" pitchFamily="34" charset="0"/>
              </a:rPr>
              <a:t>i</a:t>
            </a:r>
            <a:r>
              <a:rPr lang="en-US" sz="1900" dirty="0" smtClean="0">
                <a:latin typeface="Arial" pitchFamily="34" charset="0"/>
                <a:cs typeface="Arial" pitchFamily="34" charset="0"/>
              </a:rPr>
              <a:t>-vector</a:t>
            </a:r>
            <a:r>
              <a:rPr lang="en-US" sz="1900" dirty="0" smtClean="0">
                <a:latin typeface="Arial" pitchFamily="34" charset="0"/>
                <a:cs typeface="Arial" pitchFamily="34" charset="0"/>
              </a:rPr>
              <a:t>): is encapsulating </a:t>
            </a:r>
            <a:r>
              <a:rPr lang="en-US" sz="1900" dirty="0" smtClean="0">
                <a:latin typeface="Arial" pitchFamily="34" charset="0"/>
                <a:cs typeface="Arial" pitchFamily="34" charset="0"/>
              </a:rPr>
              <a:t>relevant information about speaker’s identity in a low-dimensional feature vector.</a:t>
            </a:r>
          </a:p>
          <a:p>
            <a:pPr algn="just"/>
            <a:r>
              <a:rPr lang="en-US" sz="2300" dirty="0" smtClean="0">
                <a:latin typeface="Arial" pitchFamily="34" charset="0"/>
                <a:cs typeface="Arial" pitchFamily="34" charset="0"/>
              </a:rPr>
              <a:t>These techniques cannot be applied on CNN as it require features which obey a frequency (and time) locality property which FMLLR and </a:t>
            </a:r>
            <a:r>
              <a:rPr lang="en-US" sz="2300" dirty="0" err="1" smtClean="0">
                <a:latin typeface="Arial" pitchFamily="34" charset="0"/>
                <a:cs typeface="Arial" pitchFamily="34" charset="0"/>
              </a:rPr>
              <a:t>i</a:t>
            </a:r>
            <a:r>
              <a:rPr lang="en-US" sz="2300" dirty="0" smtClean="0">
                <a:latin typeface="Arial" pitchFamily="34" charset="0"/>
                <a:cs typeface="Arial" pitchFamily="34" charset="0"/>
              </a:rPr>
              <a:t>-vector </a:t>
            </a:r>
            <a:r>
              <a:rPr lang="en-US" sz="2300" dirty="0" smtClean="0">
                <a:latin typeface="Arial" pitchFamily="34" charset="0"/>
                <a:cs typeface="Arial" pitchFamily="34" charset="0"/>
              </a:rPr>
              <a:t>do not </a:t>
            </a:r>
            <a:r>
              <a:rPr lang="en-US" sz="2300" dirty="0" smtClean="0">
                <a:latin typeface="Arial" pitchFamily="34" charset="0"/>
                <a:cs typeface="Arial" pitchFamily="34" charset="0"/>
              </a:rPr>
              <a:t>have .</a:t>
            </a:r>
          </a:p>
          <a:p>
            <a:pPr algn="just"/>
            <a:r>
              <a:rPr lang="en-US" sz="2300" dirty="0" smtClean="0">
                <a:latin typeface="Arial" pitchFamily="34" charset="0"/>
                <a:cs typeface="Arial" pitchFamily="34" charset="0"/>
              </a:rPr>
              <a:t>As these techniques cannot be applied on CNN </a:t>
            </a:r>
            <a:r>
              <a:rPr lang="en-US" sz="2300" dirty="0" smtClean="0">
                <a:latin typeface="Arial" pitchFamily="34" charset="0"/>
                <a:cs typeface="Arial" pitchFamily="34" charset="0"/>
              </a:rPr>
              <a:t>, </a:t>
            </a:r>
            <a:r>
              <a:rPr lang="en-US" sz="2300" dirty="0" smtClean="0">
                <a:latin typeface="Arial" pitchFamily="34" charset="0"/>
                <a:cs typeface="Arial" pitchFamily="34" charset="0"/>
              </a:rPr>
              <a:t>a joint CNN/ </a:t>
            </a:r>
            <a:r>
              <a:rPr lang="en-US" sz="2300" dirty="0" smtClean="0">
                <a:latin typeface="Arial" pitchFamily="34" charset="0"/>
                <a:cs typeface="Arial" pitchFamily="34" charset="0"/>
              </a:rPr>
              <a:t>DNN is introduced</a:t>
            </a:r>
            <a:endParaRPr lang="en-US" sz="2300" dirty="0" smtClean="0">
              <a:latin typeface="Arial" pitchFamily="34" charset="0"/>
              <a:cs typeface="Arial" pitchFamily="34" charset="0"/>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000" dirty="0" smtClean="0"/>
          </a:p>
          <a:p>
            <a:pPr>
              <a:buNone/>
            </a:pPr>
            <a:r>
              <a:rPr lang="en-US" sz="3000" dirty="0" smtClean="0"/>
              <a:t>Issue: They do not have frequency and time locality property.</a:t>
            </a:r>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10799</TotalTime>
  <Words>1705</Words>
  <Application>Microsoft Office PowerPoint</Application>
  <PresentationFormat>On-screen Show (4:3)</PresentationFormat>
  <Paragraphs>225</Paragraphs>
  <Slides>23</Slides>
  <Notes>16</Notes>
  <HiddenSlides>0</HiddenSlides>
  <MMClips>0</MMClips>
  <ScaleCrop>false</ScaleCrop>
  <HeadingPairs>
    <vt:vector size="6" baseType="variant">
      <vt:variant>
        <vt:lpstr>Theme</vt:lpstr>
      </vt:variant>
      <vt:variant>
        <vt:i4>6</vt:i4>
      </vt:variant>
      <vt:variant>
        <vt:lpstr>Embedded OLE Servers</vt:lpstr>
      </vt:variant>
      <vt:variant>
        <vt:i4>3</vt:i4>
      </vt:variant>
      <vt:variant>
        <vt:lpstr>Slide Titles</vt:lpstr>
      </vt:variant>
      <vt:variant>
        <vt:i4>23</vt:i4>
      </vt:variant>
    </vt:vector>
  </HeadingPairs>
  <TitlesOfParts>
    <vt:vector size="32" baseType="lpstr">
      <vt:lpstr>ISIP Content Slide</vt:lpstr>
      <vt:lpstr>ISIP Title Slide</vt:lpstr>
      <vt:lpstr>1_ISIP Content Slide</vt:lpstr>
      <vt:lpstr>Custom Design</vt:lpstr>
      <vt:lpstr>1_ISIP Title Slide</vt:lpstr>
      <vt:lpstr>2_ISIP Content Slide</vt:lpstr>
      <vt:lpstr>Visio</vt:lpstr>
      <vt:lpstr>Equation</vt:lpstr>
      <vt:lpstr>Microsoft Equation 3.0</vt:lpstr>
      <vt:lpstr>Slide 0</vt:lpstr>
      <vt:lpstr>Abstract</vt:lpstr>
      <vt:lpstr>Artificial Neural Network</vt:lpstr>
      <vt:lpstr>Deep Neural network (DNN)</vt:lpstr>
      <vt:lpstr>Types of Deep Neural network</vt:lpstr>
      <vt:lpstr>DNN Training</vt:lpstr>
      <vt:lpstr>Convolutional Neural Network (CNN)</vt:lpstr>
      <vt:lpstr>DNN VS CNN</vt:lpstr>
      <vt:lpstr>Joint CNN/DNN:</vt:lpstr>
      <vt:lpstr>Joint DNN/CNN Structure</vt:lpstr>
      <vt:lpstr>Joint CNN/DNN performance</vt:lpstr>
      <vt:lpstr>Joint DNN/CNN introduced by IBM </vt:lpstr>
      <vt:lpstr>Recurrent Neural Network (RNN)</vt:lpstr>
      <vt:lpstr>Joint RNN/CNN</vt:lpstr>
      <vt:lpstr>Joint RNN/CNN System Result</vt:lpstr>
      <vt:lpstr>Electroencephalograms (EEGs)</vt:lpstr>
      <vt:lpstr>Restricted Boltzmann machine(RBM)</vt:lpstr>
      <vt:lpstr>Restricted Boltzmann machine(RBM)</vt:lpstr>
      <vt:lpstr>Deep belief network (DBN)</vt:lpstr>
      <vt:lpstr>Convolutional deep belief network(CDBN)</vt:lpstr>
      <vt:lpstr>Convolutional deep belief network(CDBN)</vt:lpstr>
      <vt:lpstr>Conclusion and Future work:</vt:lpstr>
      <vt:lpstr>Brief Bibliography</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saeedeh khoshgoftar</cp:lastModifiedBy>
  <cp:revision>527</cp:revision>
  <dcterms:created xsi:type="dcterms:W3CDTF">2012-05-05T20:20:58Z</dcterms:created>
  <dcterms:modified xsi:type="dcterms:W3CDTF">2016-02-25T02:14:29Z</dcterms:modified>
</cp:coreProperties>
</file>