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18.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5.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media/image4.png" ContentType="image/png"/>
  <Override PartName="/ppt/media/image3.png" ContentType="image/png"/>
  <Override PartName="/ppt/media/image2.png" ContentType="image/png"/>
  <Override PartName="/ppt/media/image1.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Lst>
  <p:sldSz cx="12192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p>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29" name="PlaceHolder 4"/>
          <p:cNvSpPr>
            <a:spLocks noGrp="1"/>
          </p:cNvSpPr>
          <p:nvPr>
            <p:ph type="body"/>
          </p:nvPr>
        </p:nvSpPr>
        <p:spPr>
          <a:xfrm>
            <a:off x="6231960" y="3682080"/>
            <a:ext cx="5354280" cy="1896840"/>
          </a:xfrm>
          <a:prstGeom prst="rect">
            <a:avLst/>
          </a:prstGeom>
        </p:spPr>
        <p:txBody>
          <a:bodyPr lIns="0" rIns="0" tIns="0" bIns="0"/>
          <a:p>
            <a:endParaRPr/>
          </a:p>
        </p:txBody>
      </p:sp>
      <p:sp>
        <p:nvSpPr>
          <p:cNvPr id="30" name="PlaceHolder 5"/>
          <p:cNvSpPr>
            <a:spLocks noGrp="1"/>
          </p:cNvSpPr>
          <p:nvPr>
            <p:ph type="body"/>
          </p:nvPr>
        </p:nvSpPr>
        <p:spPr>
          <a:xfrm>
            <a:off x="609480" y="3682080"/>
            <a:ext cx="535428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
        <p:nvSpPr>
          <p:cNvPr id="32" name="PlaceHolder 2"/>
          <p:cNvSpPr>
            <a:spLocks noGrp="1"/>
          </p:cNvSpPr>
          <p:nvPr>
            <p:ph type="body"/>
          </p:nvPr>
        </p:nvSpPr>
        <p:spPr>
          <a:xfrm>
            <a:off x="609480" y="1604520"/>
            <a:ext cx="10972440" cy="3977280"/>
          </a:xfrm>
          <a:prstGeom prst="rect">
            <a:avLst/>
          </a:prstGeom>
        </p:spPr>
        <p:txBody>
          <a:bodyPr lIns="0" rIns="0" tIns="0" bIns="0"/>
          <a:p>
            <a:endParaRPr/>
          </a:p>
        </p:txBody>
      </p:sp>
      <p:sp>
        <p:nvSpPr>
          <p:cNvPr id="33" name="PlaceHolder 3"/>
          <p:cNvSpPr>
            <a:spLocks noGrp="1"/>
          </p:cNvSpPr>
          <p:nvPr>
            <p:ph type="body"/>
          </p:nvPr>
        </p:nvSpPr>
        <p:spPr>
          <a:xfrm>
            <a:off x="609480" y="1604520"/>
            <a:ext cx="10972440" cy="3977280"/>
          </a:xfrm>
          <a:prstGeom prst="rect">
            <a:avLst/>
          </a:prstGeom>
        </p:spPr>
        <p:txBody>
          <a:bodyPr lIns="0" rIns="0" tIns="0" bIns="0"/>
          <a:p>
            <a:endParaRPr/>
          </a:p>
        </p:txBody>
      </p:sp>
      <p:pic>
        <p:nvPicPr>
          <p:cNvPr id="34" name="" descr=""/>
          <p:cNvPicPr/>
          <p:nvPr/>
        </p:nvPicPr>
        <p:blipFill>
          <a:blip r:embed="rId2"/>
          <a:stretch>
            <a:fillRect/>
          </a:stretch>
        </p:blipFill>
        <p:spPr>
          <a:xfrm>
            <a:off x="3602880" y="1604520"/>
            <a:ext cx="4984920" cy="3977280"/>
          </a:xfrm>
          <a:prstGeom prst="rect">
            <a:avLst/>
          </a:prstGeom>
          <a:ln>
            <a:noFill/>
          </a:ln>
        </p:spPr>
      </p:pic>
      <p:pic>
        <p:nvPicPr>
          <p:cNvPr id="35" name="" descr=""/>
          <p:cNvPicPr/>
          <p:nvPr/>
        </p:nvPicPr>
        <p:blipFill>
          <a:blip r:embed="rId3"/>
          <a:stretch>
            <a:fillRect/>
          </a:stretch>
        </p:blipFill>
        <p:spPr>
          <a:xfrm>
            <a:off x="360288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
        <p:nvSpPr>
          <p:cNvPr id="39" name="PlaceHolder 2"/>
          <p:cNvSpPr>
            <a:spLocks noGrp="1"/>
          </p:cNvSpPr>
          <p:nvPr>
            <p:ph type="subTitle"/>
          </p:nvPr>
        </p:nvSpPr>
        <p:spPr>
          <a:xfrm>
            <a:off x="609480" y="1604520"/>
            <a:ext cx="10972440" cy="397764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
        <p:nvSpPr>
          <p:cNvPr id="41" name="PlaceHolder 2"/>
          <p:cNvSpPr>
            <a:spLocks noGrp="1"/>
          </p:cNvSpPr>
          <p:nvPr>
            <p:ph type="body"/>
          </p:nvPr>
        </p:nvSpPr>
        <p:spPr>
          <a:xfrm>
            <a:off x="609480" y="1604520"/>
            <a:ext cx="109724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
        <p:nvSpPr>
          <p:cNvPr id="43"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44" name="PlaceHolder 3"/>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609480" y="273600"/>
            <a:ext cx="10972440" cy="530820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
        <p:nvSpPr>
          <p:cNvPr id="48"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49" name="PlaceHolder 3"/>
          <p:cNvSpPr>
            <a:spLocks noGrp="1"/>
          </p:cNvSpPr>
          <p:nvPr>
            <p:ph type="body"/>
          </p:nvPr>
        </p:nvSpPr>
        <p:spPr>
          <a:xfrm>
            <a:off x="609480" y="3682080"/>
            <a:ext cx="5354280" cy="1896840"/>
          </a:xfrm>
          <a:prstGeom prst="rect">
            <a:avLst/>
          </a:prstGeom>
        </p:spPr>
        <p:txBody>
          <a:bodyPr lIns="0" rIns="0" tIns="0" bIns="0"/>
          <a:p>
            <a:endParaRPr/>
          </a:p>
        </p:txBody>
      </p:sp>
      <p:sp>
        <p:nvSpPr>
          <p:cNvPr id="50" name="PlaceHolder 4"/>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
        <p:nvSpPr>
          <p:cNvPr id="3" name="PlaceHolder 2"/>
          <p:cNvSpPr>
            <a:spLocks noGrp="1"/>
          </p:cNvSpPr>
          <p:nvPr>
            <p:ph type="subTitle"/>
          </p:nvPr>
        </p:nvSpPr>
        <p:spPr>
          <a:xfrm>
            <a:off x="609480" y="1604520"/>
            <a:ext cx="10972440" cy="397764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
        <p:nvSpPr>
          <p:cNvPr id="52"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53"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54" name="PlaceHolder 4"/>
          <p:cNvSpPr>
            <a:spLocks noGrp="1"/>
          </p:cNvSpPr>
          <p:nvPr>
            <p:ph type="body"/>
          </p:nvPr>
        </p:nvSpPr>
        <p:spPr>
          <a:xfrm>
            <a:off x="6231960" y="3682080"/>
            <a:ext cx="535428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
        <p:nvSpPr>
          <p:cNvPr id="56"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57"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58" name="PlaceHolder 4"/>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
        <p:nvSpPr>
          <p:cNvPr id="60" name="PlaceHolder 2"/>
          <p:cNvSpPr>
            <a:spLocks noGrp="1"/>
          </p:cNvSpPr>
          <p:nvPr>
            <p:ph type="body"/>
          </p:nvPr>
        </p:nvSpPr>
        <p:spPr>
          <a:xfrm>
            <a:off x="609480" y="1604520"/>
            <a:ext cx="10972440" cy="1896840"/>
          </a:xfrm>
          <a:prstGeom prst="rect">
            <a:avLst/>
          </a:prstGeom>
        </p:spPr>
        <p:txBody>
          <a:bodyPr lIns="0" rIns="0" tIns="0" bIns="0"/>
          <a:p>
            <a:endParaRPr/>
          </a:p>
        </p:txBody>
      </p:sp>
      <p:sp>
        <p:nvSpPr>
          <p:cNvPr id="61" name="PlaceHolder 3"/>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
        <p:nvSpPr>
          <p:cNvPr id="63"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64"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65" name="PlaceHolder 4"/>
          <p:cNvSpPr>
            <a:spLocks noGrp="1"/>
          </p:cNvSpPr>
          <p:nvPr>
            <p:ph type="body"/>
          </p:nvPr>
        </p:nvSpPr>
        <p:spPr>
          <a:xfrm>
            <a:off x="6231960" y="3682080"/>
            <a:ext cx="5354280" cy="1896840"/>
          </a:xfrm>
          <a:prstGeom prst="rect">
            <a:avLst/>
          </a:prstGeom>
        </p:spPr>
        <p:txBody>
          <a:bodyPr lIns="0" rIns="0" tIns="0" bIns="0"/>
          <a:p>
            <a:endParaRPr/>
          </a:p>
        </p:txBody>
      </p:sp>
      <p:sp>
        <p:nvSpPr>
          <p:cNvPr id="66" name="PlaceHolder 5"/>
          <p:cNvSpPr>
            <a:spLocks noGrp="1"/>
          </p:cNvSpPr>
          <p:nvPr>
            <p:ph type="body"/>
          </p:nvPr>
        </p:nvSpPr>
        <p:spPr>
          <a:xfrm>
            <a:off x="609480" y="3682080"/>
            <a:ext cx="535428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
        <p:nvSpPr>
          <p:cNvPr id="68" name="PlaceHolder 2"/>
          <p:cNvSpPr>
            <a:spLocks noGrp="1"/>
          </p:cNvSpPr>
          <p:nvPr>
            <p:ph type="body"/>
          </p:nvPr>
        </p:nvSpPr>
        <p:spPr>
          <a:xfrm>
            <a:off x="609480" y="1604520"/>
            <a:ext cx="10972440" cy="3977280"/>
          </a:xfrm>
          <a:prstGeom prst="rect">
            <a:avLst/>
          </a:prstGeom>
        </p:spPr>
        <p:txBody>
          <a:bodyPr lIns="0" rIns="0" tIns="0" bIns="0"/>
          <a:p>
            <a:endParaRPr/>
          </a:p>
        </p:txBody>
      </p:sp>
      <p:sp>
        <p:nvSpPr>
          <p:cNvPr id="69" name="PlaceHolder 3"/>
          <p:cNvSpPr>
            <a:spLocks noGrp="1"/>
          </p:cNvSpPr>
          <p:nvPr>
            <p:ph type="body"/>
          </p:nvPr>
        </p:nvSpPr>
        <p:spPr>
          <a:xfrm>
            <a:off x="609480" y="1604520"/>
            <a:ext cx="10972440" cy="3977280"/>
          </a:xfrm>
          <a:prstGeom prst="rect">
            <a:avLst/>
          </a:prstGeom>
        </p:spPr>
        <p:txBody>
          <a:bodyPr lIns="0" rIns="0" tIns="0" bIns="0"/>
          <a:p>
            <a:endParaRPr/>
          </a:p>
        </p:txBody>
      </p:sp>
      <p:pic>
        <p:nvPicPr>
          <p:cNvPr id="70" name="" descr=""/>
          <p:cNvPicPr/>
          <p:nvPr/>
        </p:nvPicPr>
        <p:blipFill>
          <a:blip r:embed="rId2"/>
          <a:stretch>
            <a:fillRect/>
          </a:stretch>
        </p:blipFill>
        <p:spPr>
          <a:xfrm>
            <a:off x="3602880" y="1604520"/>
            <a:ext cx="4984920" cy="3977280"/>
          </a:xfrm>
          <a:prstGeom prst="rect">
            <a:avLst/>
          </a:prstGeom>
          <a:ln>
            <a:noFill/>
          </a:ln>
        </p:spPr>
      </p:pic>
      <p:pic>
        <p:nvPicPr>
          <p:cNvPr id="71" name="" descr=""/>
          <p:cNvPicPr/>
          <p:nvPr/>
        </p:nvPicPr>
        <p:blipFill>
          <a:blip r:embed="rId3"/>
          <a:stretch>
            <a:fillRect/>
          </a:stretch>
        </p:blipFill>
        <p:spPr>
          <a:xfrm>
            <a:off x="3602880" y="1604520"/>
            <a:ext cx="498492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82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13" name="PlaceHolder 3"/>
          <p:cNvSpPr>
            <a:spLocks noGrp="1"/>
          </p:cNvSpPr>
          <p:nvPr>
            <p:ph type="body"/>
          </p:nvPr>
        </p:nvSpPr>
        <p:spPr>
          <a:xfrm>
            <a:off x="609480" y="3682080"/>
            <a:ext cx="5354280" cy="1896840"/>
          </a:xfrm>
          <a:prstGeom prst="rect">
            <a:avLst/>
          </a:prstGeom>
        </p:spPr>
        <p:txBody>
          <a:bodyPr lIns="0" rIns="0" tIns="0" bIns="0"/>
          <a:p>
            <a:endParaRPr/>
          </a:p>
        </p:txBody>
      </p:sp>
      <p:sp>
        <p:nvSpPr>
          <p:cNvPr id="14" name="PlaceHolder 4"/>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5160"/>
          </a:xfrm>
          <a:prstGeom prst="rect">
            <a:avLst/>
          </a:prstGeom>
        </p:spPr>
        <p:txBody>
          <a:bodyPr lIns="0" rIns="0" tIns="0" bIns="0" anchor="ctr"/>
          <a:p>
            <a:pPr algn="ctr"/>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365040"/>
            <a:ext cx="10514880" cy="1325160"/>
          </a:xfrm>
          <a:prstGeom prst="rect">
            <a:avLst/>
          </a:prstGeom>
        </p:spPr>
        <p:txBody>
          <a:bodyPr lIns="0" rIns="0" tIns="0" bIns="0" anchor="ctr"/>
          <a:p>
            <a:r>
              <a:rPr lang="en-US">
                <a:latin typeface="Arial"/>
              </a:rPr>
              <a:t>Click to edit the title text format</a:t>
            </a:r>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609480" y="273600"/>
            <a:ext cx="10972440" cy="1144800"/>
          </a:xfrm>
          <a:prstGeom prst="rect">
            <a:avLst/>
          </a:prstGeom>
        </p:spPr>
        <p:txBody>
          <a:bodyPr lIns="0" rIns="0" tIns="0" bIns="0" anchor="ctr"/>
          <a:p>
            <a:pPr algn="ctr"/>
            <a:r>
              <a:rPr lang="en-US" sz="4400">
                <a:latin typeface="Arial"/>
              </a:rPr>
              <a:t>Click to edit the title text format</a:t>
            </a:r>
            <a:endParaRPr/>
          </a:p>
        </p:txBody>
      </p:sp>
      <p:sp>
        <p:nvSpPr>
          <p:cNvPr id="37" name="PlaceHolder 2"/>
          <p:cNvSpPr>
            <a:spLocks noGrp="1"/>
          </p:cNvSpPr>
          <p:nvPr>
            <p:ph type="body"/>
          </p:nvPr>
        </p:nvSpPr>
        <p:spPr>
          <a:xfrm>
            <a:off x="609480" y="1604520"/>
            <a:ext cx="10972440" cy="397728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CustomShape 1"/>
          <p:cNvSpPr/>
          <p:nvPr/>
        </p:nvSpPr>
        <p:spPr>
          <a:xfrm>
            <a:off x="2341800" y="4779000"/>
            <a:ext cx="7524360" cy="638640"/>
          </a:xfrm>
          <a:prstGeom prst="rect">
            <a:avLst/>
          </a:prstGeom>
          <a:noFill/>
          <a:ln>
            <a:noFill/>
          </a:ln>
        </p:spPr>
        <p:txBody>
          <a:bodyPr lIns="90000" rIns="90000" tIns="45000" bIns="45000"/>
          <a:p>
            <a:pPr algn="ctr">
              <a:lnSpc>
                <a:spcPct val="100000"/>
              </a:lnSpc>
            </a:pPr>
            <a:r>
              <a:rPr lang="en-US">
                <a:solidFill>
                  <a:srgbClr val="000000"/>
                </a:solidFill>
                <a:latin typeface="Calibri"/>
              </a:rPr>
              <a:t>Pedro Henrique da Rocha Garrit</a:t>
            </a:r>
            <a:endParaRPr/>
          </a:p>
          <a:p>
            <a:pPr algn="ctr">
              <a:lnSpc>
                <a:spcPct val="100000"/>
              </a:lnSpc>
            </a:pPr>
            <a:r>
              <a:rPr lang="en-US">
                <a:solidFill>
                  <a:srgbClr val="000000"/>
                </a:solidFill>
                <a:latin typeface="Calibri"/>
              </a:rPr>
              <a:t>07/06/2015</a:t>
            </a:r>
            <a:endParaRPr/>
          </a:p>
        </p:txBody>
      </p:sp>
      <p:sp>
        <p:nvSpPr>
          <p:cNvPr id="73" name="CustomShape 2"/>
          <p:cNvSpPr/>
          <p:nvPr/>
        </p:nvSpPr>
        <p:spPr>
          <a:xfrm>
            <a:off x="826200" y="2572920"/>
            <a:ext cx="10555920" cy="1310400"/>
          </a:xfrm>
          <a:prstGeom prst="rect">
            <a:avLst/>
          </a:prstGeom>
          <a:noFill/>
          <a:ln>
            <a:noFill/>
          </a:ln>
        </p:spPr>
        <p:txBody>
          <a:bodyPr wrap="none" lIns="90000" rIns="90000" tIns="45000" bIns="45000"/>
          <a:p>
            <a:pPr algn="ctr">
              <a:lnSpc>
                <a:spcPct val="100000"/>
              </a:lnSpc>
            </a:pPr>
            <a:r>
              <a:rPr lang="en-US" sz="8000">
                <a:solidFill>
                  <a:srgbClr val="000000"/>
                </a:solidFill>
                <a:latin typeface="Calibri"/>
              </a:rPr>
              <a:t>Weekly Presentation</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CustomShape 1"/>
          <p:cNvSpPr/>
          <p:nvPr/>
        </p:nvSpPr>
        <p:spPr>
          <a:xfrm>
            <a:off x="0" y="0"/>
            <a:ext cx="9905400" cy="1477800"/>
          </a:xfrm>
          <a:prstGeom prst="rect">
            <a:avLst/>
          </a:prstGeom>
          <a:noFill/>
          <a:ln>
            <a:noFill/>
          </a:ln>
        </p:spPr>
        <p:txBody>
          <a:bodyPr lIns="90000" rIns="90000" tIns="45000" bIns="45000" anchor="ctr"/>
          <a:p>
            <a:pPr>
              <a:lnSpc>
                <a:spcPct val="90000"/>
              </a:lnSpc>
            </a:pPr>
            <a:r>
              <a:rPr lang="en-US" sz="4400">
                <a:solidFill>
                  <a:srgbClr val="000000"/>
                </a:solidFill>
                <a:latin typeface="Calibri Light"/>
              </a:rPr>
              <a:t>	</a:t>
            </a:r>
            <a:r>
              <a:rPr lang="en-US" sz="4400">
                <a:solidFill>
                  <a:srgbClr val="000000"/>
                </a:solidFill>
                <a:latin typeface="Calibri Light"/>
              </a:rPr>
              <a:t>Goals:</a:t>
            </a:r>
            <a:endParaRPr/>
          </a:p>
        </p:txBody>
      </p:sp>
      <p:sp>
        <p:nvSpPr>
          <p:cNvPr id="75" name="CustomShape 2"/>
          <p:cNvSpPr/>
          <p:nvPr/>
        </p:nvSpPr>
        <p:spPr>
          <a:xfrm>
            <a:off x="1017000" y="1645920"/>
            <a:ext cx="10595520" cy="2656080"/>
          </a:xfrm>
          <a:prstGeom prst="rect">
            <a:avLst/>
          </a:prstGeom>
          <a:noFill/>
          <a:ln>
            <a:noFill/>
          </a:ln>
        </p:spPr>
        <p:txBody>
          <a:bodyPr lIns="90000" rIns="90000" tIns="45000" bIns="45000"/>
          <a:p>
            <a:pPr>
              <a:lnSpc>
                <a:spcPct val="90000"/>
              </a:lnSpc>
            </a:pPr>
            <a:r>
              <a:rPr lang="en-US" sz="2800">
                <a:solidFill>
                  <a:srgbClr val="000000"/>
                </a:solidFill>
                <a:latin typeface="Calibri"/>
              </a:rPr>
              <a:t>        </a:t>
            </a:r>
            <a:r>
              <a:rPr lang="en-US" sz="2800">
                <a:solidFill>
                  <a:srgbClr val="000000"/>
                </a:solidFill>
                <a:latin typeface="Calibri"/>
              </a:rPr>
              <a:t>- Finish the work on the MATLAB codes and have hopefully the last code revision session.</a:t>
            </a:r>
            <a:endParaRPr/>
          </a:p>
          <a:p>
            <a:pPr>
              <a:lnSpc>
                <a:spcPct val="90000"/>
              </a:lnSpc>
            </a:pPr>
            <a:endParaRPr/>
          </a:p>
          <a:p>
            <a:pPr>
              <a:lnSpc>
                <a:spcPct val="90000"/>
              </a:lnSpc>
            </a:pPr>
            <a:r>
              <a:rPr lang="en-US" sz="2800">
                <a:solidFill>
                  <a:srgbClr val="000000"/>
                </a:solidFill>
                <a:latin typeface="Calibri"/>
              </a:rPr>
              <a:t>        </a:t>
            </a:r>
            <a:r>
              <a:rPr lang="en-US" sz="2800">
                <a:solidFill>
                  <a:srgbClr val="000000"/>
                </a:solidFill>
                <a:latin typeface="Calibri"/>
              </a:rPr>
              <a:t>- Run the wavelet experiment under the experiment 14 data set.</a:t>
            </a:r>
            <a:endParaRPr/>
          </a:p>
          <a:p>
            <a:pPr>
              <a:lnSpc>
                <a:spcPct val="90000"/>
              </a:lnSpc>
            </a:pPr>
            <a:endParaRPr/>
          </a:p>
          <a:p>
            <a:pPr>
              <a:lnSpc>
                <a:spcPct val="90000"/>
              </a:lnSpc>
            </a:pPr>
            <a:r>
              <a:rPr lang="en-US" sz="2800">
                <a:solidFill>
                  <a:srgbClr val="000000"/>
                </a:solidFill>
                <a:latin typeface="Calibri"/>
              </a:rPr>
              <a:t>        </a:t>
            </a:r>
            <a:r>
              <a:rPr lang="en-US" sz="2800">
                <a:solidFill>
                  <a:srgbClr val="000000"/>
                </a:solidFill>
                <a:latin typeface="Calibri"/>
              </a:rPr>
              <a:t>- Analyse the results and start plotting the next experiment on wavelets.</a:t>
            </a:r>
            <a:endParaRPr/>
          </a:p>
          <a:p>
            <a:pPr>
              <a:lnSpc>
                <a:spcPct val="90000"/>
              </a:lnSpc>
            </a:pPr>
            <a:endParaRPr/>
          </a:p>
          <a:p>
            <a:pPr>
              <a:lnSpc>
                <a:spcPct val="90000"/>
              </a:lnSpc>
            </a:pPr>
            <a:endParaRPr/>
          </a:p>
          <a:p>
            <a:pPr>
              <a:lnSpc>
                <a:spcPct val="90000"/>
              </a:lnSpc>
            </a:pP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CustomShape 1"/>
          <p:cNvSpPr/>
          <p:nvPr/>
        </p:nvSpPr>
        <p:spPr>
          <a:xfrm>
            <a:off x="-250200" y="-112320"/>
            <a:ext cx="9905400" cy="1477800"/>
          </a:xfrm>
          <a:prstGeom prst="rect">
            <a:avLst/>
          </a:prstGeom>
          <a:noFill/>
          <a:ln>
            <a:noFill/>
          </a:ln>
        </p:spPr>
        <p:txBody>
          <a:bodyPr lIns="90000" rIns="90000" tIns="45000" bIns="45000" anchor="ctr"/>
          <a:p>
            <a:pPr>
              <a:lnSpc>
                <a:spcPct val="90000"/>
              </a:lnSpc>
            </a:pPr>
            <a:r>
              <a:rPr lang="en-US" sz="4400">
                <a:solidFill>
                  <a:srgbClr val="000000"/>
                </a:solidFill>
                <a:latin typeface="Calibri Light"/>
              </a:rPr>
              <a:t>	</a:t>
            </a:r>
            <a:r>
              <a:rPr lang="en-US" sz="4400">
                <a:solidFill>
                  <a:srgbClr val="000000"/>
                </a:solidFill>
                <a:latin typeface="Calibri Light"/>
              </a:rPr>
              <a:t>Accomplishments:</a:t>
            </a:r>
            <a:endParaRPr/>
          </a:p>
        </p:txBody>
      </p:sp>
      <p:sp>
        <p:nvSpPr>
          <p:cNvPr id="77" name="CustomShape 2"/>
          <p:cNvSpPr/>
          <p:nvPr/>
        </p:nvSpPr>
        <p:spPr>
          <a:xfrm>
            <a:off x="312480" y="1097280"/>
            <a:ext cx="11757240" cy="4937400"/>
          </a:xfrm>
          <a:prstGeom prst="rect">
            <a:avLst/>
          </a:prstGeom>
          <a:noFill/>
          <a:ln>
            <a:noFill/>
          </a:ln>
        </p:spPr>
        <p:txBody>
          <a:bodyPr lIns="90000" rIns="90000" tIns="45000" bIns="45000"/>
          <a:p>
            <a:pPr>
              <a:lnSpc>
                <a:spcPct val="90000"/>
              </a:lnSpc>
            </a:pPr>
            <a:r>
              <a:rPr lang="en-US" sz="2800">
                <a:solidFill>
                  <a:srgbClr val="000000"/>
                </a:solidFill>
                <a:latin typeface="Calibri"/>
              </a:rPr>
              <a:t>        </a:t>
            </a:r>
            <a:r>
              <a:rPr lang="en-US" sz="2800">
                <a:solidFill>
                  <a:srgbClr val="000000"/>
                </a:solidFill>
                <a:latin typeface="Calibri"/>
              </a:rPr>
              <a:t>- I've run the wavelet experiment under the set of data from experiment 14 under experiment 19, we trained the modules successfully, therefore the results were disappointing. The bad performance even when evaluated with the training data set indicates that the cause might be the way we are generating features.</a:t>
            </a:r>
            <a:endParaRPr/>
          </a:p>
          <a:p>
            <a:pPr>
              <a:lnSpc>
                <a:spcPct val="90000"/>
              </a:lnSpc>
            </a:pPr>
            <a:endParaRPr/>
          </a:p>
          <a:p>
            <a:pPr>
              <a:lnSpc>
                <a:spcPct val="90000"/>
              </a:lnSpc>
            </a:pPr>
            <a:r>
              <a:rPr lang="en-US" sz="2800">
                <a:solidFill>
                  <a:srgbClr val="000000"/>
                </a:solidFill>
                <a:latin typeface="Calibri"/>
              </a:rPr>
              <a:t>        </a:t>
            </a:r>
            <a:r>
              <a:rPr lang="en-US" sz="2800">
                <a:solidFill>
                  <a:srgbClr val="000000"/>
                </a:solidFill>
                <a:latin typeface="Calibri"/>
              </a:rPr>
              <a:t>- The MATLAB passed on another revision this week and as some problems remained. The new version of the codes will be on Owns Nest by no more than this afternoon for the next revision. </a:t>
            </a:r>
            <a:endParaRPr/>
          </a:p>
          <a:p>
            <a:pPr>
              <a:lnSpc>
                <a:spcPct val="90000"/>
              </a:lnSpc>
            </a:pPr>
            <a:endParaRPr/>
          </a:p>
          <a:p>
            <a:pPr>
              <a:lnSpc>
                <a:spcPct val="90000"/>
              </a:lnSpc>
            </a:pPr>
            <a:endParaRPr/>
          </a:p>
          <a:p>
            <a:pPr>
              <a:lnSpc>
                <a:spcPct val="90000"/>
              </a:lnSpc>
            </a:pPr>
            <a:endParaRPr/>
          </a:p>
          <a:p>
            <a:pPr>
              <a:lnSpc>
                <a:spcPct val="90000"/>
              </a:lnSpc>
            </a:pPr>
            <a:endParaRPr/>
          </a:p>
          <a:p>
            <a:pPr>
              <a:lnSpc>
                <a:spcPct val="90000"/>
              </a:lnSpc>
            </a:pP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CustomShape 1"/>
          <p:cNvSpPr/>
          <p:nvPr/>
        </p:nvSpPr>
        <p:spPr>
          <a:xfrm>
            <a:off x="838080" y="365040"/>
            <a:ext cx="10514880" cy="1324800"/>
          </a:xfrm>
          <a:prstGeom prst="rect">
            <a:avLst/>
          </a:prstGeom>
          <a:noFill/>
          <a:ln>
            <a:noFill/>
          </a:ln>
        </p:spPr>
        <p:txBody>
          <a:bodyPr lIns="90000" rIns="90000" tIns="45000" bIns="45000" anchor="ctr"/>
          <a:p>
            <a:pPr>
              <a:lnSpc>
                <a:spcPct val="90000"/>
              </a:lnSpc>
            </a:pPr>
            <a:r>
              <a:rPr lang="en-US" sz="4400">
                <a:solidFill>
                  <a:srgbClr val="000000"/>
                </a:solidFill>
                <a:latin typeface="Calibri Light"/>
              </a:rPr>
              <a:t>Plans:</a:t>
            </a:r>
            <a:endParaRPr/>
          </a:p>
        </p:txBody>
      </p:sp>
      <p:sp>
        <p:nvSpPr>
          <p:cNvPr id="79" name="CustomShape 2"/>
          <p:cNvSpPr/>
          <p:nvPr/>
        </p:nvSpPr>
        <p:spPr>
          <a:xfrm>
            <a:off x="1017000" y="1554480"/>
            <a:ext cx="10595520" cy="4023000"/>
          </a:xfrm>
          <a:prstGeom prst="rect">
            <a:avLst/>
          </a:prstGeom>
          <a:noFill/>
          <a:ln>
            <a:noFill/>
          </a:ln>
        </p:spPr>
        <p:txBody>
          <a:bodyPr lIns="90000" rIns="90000" tIns="45000" bIns="45000"/>
          <a:p>
            <a:pPr>
              <a:lnSpc>
                <a:spcPct val="90000"/>
              </a:lnSpc>
            </a:pPr>
            <a:r>
              <a:rPr lang="en-US" sz="2800">
                <a:solidFill>
                  <a:srgbClr val="000000"/>
                </a:solidFill>
                <a:latin typeface="Calibri"/>
              </a:rPr>
              <a:t>       </a:t>
            </a:r>
            <a:r>
              <a:rPr lang="en-US" sz="2800">
                <a:solidFill>
                  <a:srgbClr val="000000"/>
                </a:solidFill>
                <a:latin typeface="Calibri"/>
              </a:rPr>
              <a:t>-Debug the wavelet experiment by running it on a small data set under experiment 23, and them run a 2 event based experiment on the same scale under experiment 24;</a:t>
            </a:r>
            <a:endParaRPr/>
          </a:p>
          <a:p>
            <a:pPr>
              <a:lnSpc>
                <a:spcPct val="90000"/>
              </a:lnSpc>
            </a:pPr>
            <a:endParaRPr/>
          </a:p>
          <a:p>
            <a:pPr>
              <a:lnSpc>
                <a:spcPct val="90000"/>
              </a:lnSpc>
            </a:pPr>
            <a:r>
              <a:rPr lang="en-US" sz="2800">
                <a:solidFill>
                  <a:srgbClr val="000000"/>
                </a:solidFill>
                <a:latin typeface="Calibri"/>
              </a:rPr>
              <a:t>       </a:t>
            </a:r>
            <a:r>
              <a:rPr lang="en-US" sz="2800">
                <a:solidFill>
                  <a:srgbClr val="000000"/>
                </a:solidFill>
                <a:latin typeface="Calibri"/>
              </a:rPr>
              <a:t>-Work on the parallel implementation of the experiment 22;</a:t>
            </a:r>
            <a:endParaRPr/>
          </a:p>
          <a:p>
            <a:pPr>
              <a:lnSpc>
                <a:spcPct val="90000"/>
              </a:lnSpc>
            </a:pPr>
            <a:endParaRPr/>
          </a:p>
          <a:p>
            <a:pPr>
              <a:lnSpc>
                <a:spcPct val="90000"/>
              </a:lnSpc>
            </a:pPr>
            <a:r>
              <a:rPr lang="en-US" sz="2800">
                <a:solidFill>
                  <a:srgbClr val="000000"/>
                </a:solidFill>
                <a:latin typeface="Calibri"/>
              </a:rPr>
              <a:t>       </a:t>
            </a:r>
            <a:r>
              <a:rPr lang="en-US" sz="2800">
                <a:solidFill>
                  <a:srgbClr val="000000"/>
                </a:solidFill>
                <a:latin typeface="Calibri"/>
              </a:rPr>
              <a:t>-Pass the MATLAB code on the next, and hopefully the last, revision before release.</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