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Picture 33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Picture 69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2880" cy="13258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1685520" y="1392840"/>
            <a:ext cx="9000720" cy="2386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en-US" sz="4800" b="1" dirty="0" smtClean="0">
                <a:solidFill>
                  <a:srgbClr val="FFFFFF"/>
                </a:solidFill>
                <a:latin typeface="Bookman Old Style"/>
              </a:rPr>
              <a:t>       Summer </a:t>
            </a:r>
            <a:r>
              <a:rPr lang="en-US" sz="4800" b="1" dirty="0">
                <a:solidFill>
                  <a:srgbClr val="FFFFFF"/>
                </a:solidFill>
                <a:latin typeface="Bookman Old Style"/>
              </a:rPr>
              <a:t>R</a:t>
            </a:r>
            <a:r>
              <a:rPr lang="en-US" sz="4800" b="1" dirty="0" smtClean="0">
                <a:solidFill>
                  <a:srgbClr val="FFFFFF"/>
                </a:solidFill>
                <a:latin typeface="Bookman Old Style"/>
              </a:rPr>
              <a:t>esearch</a:t>
            </a:r>
            <a:r>
              <a:rPr lang="en-US" sz="4800" b="1" dirty="0">
                <a:solidFill>
                  <a:srgbClr val="FFFFFF"/>
                </a:solidFill>
                <a:latin typeface="Bookman Old Style"/>
              </a:rPr>
              <a:t>:</a:t>
            </a:r>
            <a:endParaRPr dirty="0"/>
          </a:p>
          <a:p>
            <a:endParaRPr dirty="0"/>
          </a:p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FFFFFF"/>
                </a:solidFill>
                <a:latin typeface="Bookman Old Style"/>
              </a:rPr>
              <a:t>Weekly Meeting</a:t>
            </a:r>
            <a:endParaRPr dirty="0"/>
          </a:p>
        </p:txBody>
      </p:sp>
      <p:sp>
        <p:nvSpPr>
          <p:cNvPr id="73" name="CustomShape 2"/>
          <p:cNvSpPr/>
          <p:nvPr/>
        </p:nvSpPr>
        <p:spPr>
          <a:xfrm>
            <a:off x="1595160" y="5202360"/>
            <a:ext cx="9000720" cy="1654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FFFFFF"/>
                </a:solidFill>
                <a:latin typeface="Rockwell"/>
              </a:rPr>
              <a:t>Francisco Parente, May 29</a:t>
            </a:r>
            <a:r>
              <a:rPr lang="en-US" sz="2400" baseline="30000">
                <a:solidFill>
                  <a:srgbClr val="FFFFFF"/>
                </a:solidFill>
                <a:latin typeface="Rockwell"/>
              </a:rPr>
              <a:t>th</a:t>
            </a:r>
            <a:r>
              <a:rPr lang="en-US" sz="2400">
                <a:solidFill>
                  <a:srgbClr val="FFFFFF"/>
                </a:solidFill>
                <a:latin typeface="Rockwell"/>
              </a:rPr>
              <a:t> 2015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913680" y="609480"/>
            <a:ext cx="10352880" cy="1325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en-US" sz="3400" b="1" dirty="0" smtClean="0">
                <a:solidFill>
                  <a:srgbClr val="FFFFFF"/>
                </a:solidFill>
                <a:latin typeface="Bookman Old Style"/>
              </a:rPr>
              <a:t>GOALS</a:t>
            </a:r>
            <a:endParaRPr lang="en-US" dirty="0"/>
          </a:p>
        </p:txBody>
      </p:sp>
      <p:sp>
        <p:nvSpPr>
          <p:cNvPr id="75" name="CustomShape 2"/>
          <p:cNvSpPr/>
          <p:nvPr/>
        </p:nvSpPr>
        <p:spPr>
          <a:xfrm>
            <a:off x="985320" y="1974600"/>
            <a:ext cx="10352880" cy="369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Rockwell"/>
              </a:rPr>
              <a:t>Know the basic concepts of sleep spindles in EEG signals and how to identify their occurrences and characteristics</a:t>
            </a:r>
            <a:r>
              <a:rPr lang="en-US" sz="2000" dirty="0" smtClean="0">
                <a:solidFill>
                  <a:srgbClr val="FFFFFF"/>
                </a:solidFill>
                <a:latin typeface="Rockwell"/>
              </a:rPr>
              <a:t>;</a:t>
            </a:r>
          </a:p>
          <a:p>
            <a:pPr>
              <a:lnSpc>
                <a:spcPct val="120000"/>
              </a:lnSpc>
              <a:buSzPct val="45000"/>
            </a:pPr>
            <a:r>
              <a:rPr lang="en-US" sz="2000" dirty="0" smtClean="0">
                <a:solidFill>
                  <a:srgbClr val="FFFFFF"/>
                </a:solidFill>
                <a:latin typeface="Rockwell"/>
              </a:rPr>
              <a:t> </a:t>
            </a:r>
            <a:endParaRPr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dirty="0"/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Rockwell"/>
              </a:rPr>
              <a:t>Be familiar with the </a:t>
            </a:r>
            <a:r>
              <a:rPr lang="en-US" sz="2000" dirty="0" err="1">
                <a:solidFill>
                  <a:srgbClr val="FFFFFF"/>
                </a:solidFill>
                <a:latin typeface="Rockwell"/>
              </a:rPr>
              <a:t>AutoEEG</a:t>
            </a:r>
            <a:r>
              <a:rPr lang="en-US" sz="2000" dirty="0">
                <a:solidFill>
                  <a:srgbClr val="FFFFFF"/>
                </a:solidFill>
                <a:latin typeface="Rockwell"/>
              </a:rPr>
              <a:t> system (replicate exp_0014</a:t>
            </a:r>
            <a:r>
              <a:rPr lang="en-US" sz="2000" dirty="0" smtClean="0">
                <a:solidFill>
                  <a:srgbClr val="FFFFFF"/>
                </a:solidFill>
                <a:latin typeface="Rockwell"/>
              </a:rPr>
              <a:t>);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</a:pPr>
            <a:endParaRPr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dirty="0"/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Rockwell"/>
              </a:rPr>
              <a:t>Use scripting to filter .</a:t>
            </a:r>
            <a:r>
              <a:rPr lang="en-US" sz="2000" dirty="0" err="1">
                <a:solidFill>
                  <a:srgbClr val="FFFFFF"/>
                </a:solidFill>
                <a:latin typeface="Rockwell"/>
              </a:rPr>
              <a:t>edf</a:t>
            </a:r>
            <a:r>
              <a:rPr lang="en-US" sz="2000" dirty="0">
                <a:solidFill>
                  <a:srgbClr val="FFFFFF"/>
                </a:solidFill>
                <a:latin typeface="Rockwell"/>
              </a:rPr>
              <a:t> files of 100 random patients whose reports contain spindles on them.</a:t>
            </a:r>
            <a:endParaRPr dirty="0"/>
          </a:p>
          <a:p>
            <a:pPr>
              <a:lnSpc>
                <a:spcPct val="120000"/>
              </a:lnSpc>
            </a:pPr>
            <a:endParaRPr dirty="0"/>
          </a:p>
          <a:p>
            <a:pPr>
              <a:lnSpc>
                <a:spcPct val="120000"/>
              </a:lnSpc>
            </a:pPr>
            <a:endParaRPr dirty="0"/>
          </a:p>
          <a:p>
            <a:pPr>
              <a:lnSpc>
                <a:spcPct val="120000"/>
              </a:lnSpc>
            </a:pPr>
            <a:endParaRPr dirty="0"/>
          </a:p>
          <a:p>
            <a:pPr>
              <a:lnSpc>
                <a:spcPct val="120000"/>
              </a:lnSpc>
            </a:pPr>
            <a:endParaRPr dirty="0"/>
          </a:p>
          <a:p>
            <a:pPr>
              <a:lnSpc>
                <a:spcPct val="120000"/>
              </a:lnSpc>
            </a:pPr>
            <a:endParaRPr dirty="0"/>
          </a:p>
        </p:txBody>
      </p:sp>
      <p:sp>
        <p:nvSpPr>
          <p:cNvPr id="76" name="CustomShape 3"/>
          <p:cNvSpPr/>
          <p:nvPr/>
        </p:nvSpPr>
        <p:spPr>
          <a:xfrm>
            <a:off x="5163840" y="5989680"/>
            <a:ext cx="667224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000">
                <a:solidFill>
                  <a:srgbClr val="FFFFFF"/>
                </a:solidFill>
                <a:latin typeface="Rockwell"/>
              </a:rPr>
              <a:t>Francisco Parente, May 29</a:t>
            </a:r>
            <a:r>
              <a:rPr lang="en-US" sz="1000" baseline="30000">
                <a:solidFill>
                  <a:srgbClr val="FFFFFF"/>
                </a:solidFill>
                <a:latin typeface="Rockwell"/>
              </a:rPr>
              <a:t>th</a:t>
            </a:r>
            <a:r>
              <a:rPr lang="en-US" sz="1000">
                <a:solidFill>
                  <a:srgbClr val="FFFFFF"/>
                </a:solidFill>
                <a:latin typeface="Rockwell"/>
              </a:rPr>
              <a:t> 2015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913680" y="609480"/>
            <a:ext cx="10352880" cy="1325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en-US" sz="3400" b="1" dirty="0" smtClean="0">
                <a:solidFill>
                  <a:srgbClr val="FFFFFF"/>
                </a:solidFill>
                <a:latin typeface="Bookman Old Style"/>
              </a:rPr>
              <a:t>ACCOMPLISHMENTS</a:t>
            </a:r>
            <a:endParaRPr lang="en-US" dirty="0"/>
          </a:p>
        </p:txBody>
      </p:sp>
      <p:sp>
        <p:nvSpPr>
          <p:cNvPr id="78" name="CustomShape 2"/>
          <p:cNvSpPr/>
          <p:nvPr/>
        </p:nvSpPr>
        <p:spPr>
          <a:xfrm>
            <a:off x="913680" y="2095920"/>
            <a:ext cx="10352880" cy="369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Rockwell"/>
              </a:rPr>
              <a:t>Studied basic concepts of sleep spindles in EEG signals and their characteristics; </a:t>
            </a:r>
            <a:endParaRPr lang="en-US" sz="2000" dirty="0" smtClean="0">
              <a:solidFill>
                <a:srgbClr val="FFFFFF"/>
              </a:solidFill>
              <a:latin typeface="Rockwell"/>
            </a:endParaRP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</a:pPr>
            <a:endParaRPr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dirty="0"/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Rockwell"/>
              </a:rPr>
              <a:t>Became familiar with the </a:t>
            </a:r>
            <a:r>
              <a:rPr lang="en-US" sz="2000" dirty="0" err="1">
                <a:solidFill>
                  <a:srgbClr val="FFFFFF"/>
                </a:solidFill>
                <a:latin typeface="Rockwell"/>
              </a:rPr>
              <a:t>AutoEEG</a:t>
            </a:r>
            <a:r>
              <a:rPr lang="en-US" sz="2000" dirty="0">
                <a:solidFill>
                  <a:srgbClr val="FFFFFF"/>
                </a:solidFill>
                <a:latin typeface="Rockwell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Rockwell"/>
              </a:rPr>
              <a:t>system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</a:pPr>
            <a:endParaRPr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dirty="0"/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Rockwell"/>
              </a:rPr>
              <a:t>Filtered and organized .</a:t>
            </a:r>
            <a:r>
              <a:rPr lang="en-US" sz="2000" dirty="0" err="1">
                <a:solidFill>
                  <a:srgbClr val="FFFFFF"/>
                </a:solidFill>
                <a:latin typeface="Rockwell"/>
              </a:rPr>
              <a:t>edf</a:t>
            </a:r>
            <a:r>
              <a:rPr lang="en-US" sz="2000" dirty="0">
                <a:solidFill>
                  <a:srgbClr val="FFFFFF"/>
                </a:solidFill>
                <a:latin typeface="Rockwell"/>
              </a:rPr>
              <a:t> files of 100 random patients </a:t>
            </a:r>
            <a:endParaRPr dirty="0"/>
          </a:p>
          <a:p>
            <a:pPr>
              <a:lnSpc>
                <a:spcPct val="120000"/>
              </a:lnSpc>
            </a:pPr>
            <a:endParaRPr dirty="0"/>
          </a:p>
          <a:p>
            <a:pPr>
              <a:lnSpc>
                <a:spcPct val="120000"/>
              </a:lnSpc>
            </a:pPr>
            <a:endParaRPr dirty="0"/>
          </a:p>
          <a:p>
            <a:pPr>
              <a:lnSpc>
                <a:spcPct val="120000"/>
              </a:lnSpc>
            </a:pPr>
            <a:endParaRPr dirty="0"/>
          </a:p>
          <a:p>
            <a:pPr>
              <a:lnSpc>
                <a:spcPct val="120000"/>
              </a:lnSpc>
            </a:pPr>
            <a:endParaRPr dirty="0"/>
          </a:p>
          <a:p>
            <a:pPr>
              <a:lnSpc>
                <a:spcPct val="120000"/>
              </a:lnSpc>
            </a:pPr>
            <a:endParaRPr dirty="0"/>
          </a:p>
        </p:txBody>
      </p:sp>
      <p:sp>
        <p:nvSpPr>
          <p:cNvPr id="79" name="CustomShape 3"/>
          <p:cNvSpPr/>
          <p:nvPr/>
        </p:nvSpPr>
        <p:spPr>
          <a:xfrm>
            <a:off x="5164200" y="5990040"/>
            <a:ext cx="667224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000">
                <a:solidFill>
                  <a:srgbClr val="FFFFFF"/>
                </a:solidFill>
                <a:latin typeface="Rockwell"/>
              </a:rPr>
              <a:t>Francisco Parente, May 29</a:t>
            </a:r>
            <a:r>
              <a:rPr lang="en-US" sz="1000" baseline="30000">
                <a:solidFill>
                  <a:srgbClr val="FFFFFF"/>
                </a:solidFill>
                <a:latin typeface="Rockwell"/>
              </a:rPr>
              <a:t>th</a:t>
            </a:r>
            <a:r>
              <a:rPr lang="en-US" sz="1000">
                <a:solidFill>
                  <a:srgbClr val="FFFFFF"/>
                </a:solidFill>
                <a:latin typeface="Rockwell"/>
              </a:rPr>
              <a:t> 2015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913680" y="609480"/>
            <a:ext cx="10352880" cy="1325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en-US" sz="3400" b="1" dirty="0" smtClean="0">
                <a:solidFill>
                  <a:srgbClr val="FFFFFF"/>
                </a:solidFill>
                <a:latin typeface="Bookman Old Style"/>
              </a:rPr>
              <a:t>ACCOMPLISHMENTS</a:t>
            </a:r>
            <a:endParaRPr lang="en-US" dirty="0"/>
          </a:p>
        </p:txBody>
      </p:sp>
      <p:sp>
        <p:nvSpPr>
          <p:cNvPr id="81" name="CustomShape 2"/>
          <p:cNvSpPr/>
          <p:nvPr/>
        </p:nvSpPr>
        <p:spPr>
          <a:xfrm>
            <a:off x="913680" y="1700280"/>
            <a:ext cx="10352880" cy="369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Rockwell"/>
              </a:rPr>
              <a:t>Filtering .</a:t>
            </a:r>
            <a:r>
              <a:rPr lang="en-US" sz="1600" dirty="0" err="1">
                <a:solidFill>
                  <a:srgbClr val="FFFFFF"/>
                </a:solidFill>
                <a:latin typeface="Rockwell"/>
              </a:rPr>
              <a:t>edf</a:t>
            </a:r>
            <a:r>
              <a:rPr lang="en-US" sz="1600" dirty="0">
                <a:solidFill>
                  <a:srgbClr val="FFFFFF"/>
                </a:solidFill>
                <a:latin typeface="Rockwell"/>
              </a:rPr>
              <a:t> files of random </a:t>
            </a:r>
            <a:r>
              <a:rPr lang="en-US" sz="1600" dirty="0" smtClean="0">
                <a:solidFill>
                  <a:srgbClr val="FFFFFF"/>
                </a:solidFill>
                <a:latin typeface="Rockwell"/>
              </a:rPr>
              <a:t>patients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lnSpc>
                <a:spcPct val="120000"/>
              </a:lnSpc>
              <a:buSzPct val="45000"/>
            </a:pPr>
            <a:r>
              <a:rPr lang="en-US" sz="1600" dirty="0" smtClean="0">
                <a:solidFill>
                  <a:srgbClr val="FFFFFF"/>
                </a:solidFill>
                <a:latin typeface="Rockwell"/>
              </a:rPr>
              <a:t># </a:t>
            </a:r>
            <a:r>
              <a:rPr lang="en-US" sz="1600" dirty="0">
                <a:solidFill>
                  <a:srgbClr val="FFFFFF"/>
                </a:solidFill>
                <a:latin typeface="Rockwell"/>
              </a:rPr>
              <a:t>Search strings and save paths</a:t>
            </a:r>
            <a:endParaRPr sz="1600" dirty="0"/>
          </a:p>
          <a:p>
            <a:pPr lvl="1">
              <a:lnSpc>
                <a:spcPct val="100000"/>
              </a:lnSpc>
              <a:buSzPct val="45000"/>
            </a:pPr>
            <a:r>
              <a:rPr lang="en-US" sz="1600" dirty="0">
                <a:solidFill>
                  <a:srgbClr val="FFFFFF"/>
                </a:solidFill>
                <a:latin typeface="Rockwell"/>
              </a:rPr>
              <a:t>$ </a:t>
            </a:r>
            <a:r>
              <a:rPr lang="en-US" sz="1600" dirty="0" err="1">
                <a:solidFill>
                  <a:srgbClr val="FFFFFF"/>
                </a:solidFill>
                <a:latin typeface="Rockwell"/>
              </a:rPr>
              <a:t>egrep</a:t>
            </a:r>
            <a:r>
              <a:rPr lang="en-US" sz="1600" dirty="0">
                <a:solidFill>
                  <a:srgbClr val="FFFFFF"/>
                </a:solidFill>
                <a:latin typeface="Rockwell"/>
              </a:rPr>
              <a:t> -</a:t>
            </a:r>
            <a:r>
              <a:rPr lang="en-US" sz="1600" dirty="0" err="1">
                <a:solidFill>
                  <a:srgbClr val="FFFFFF"/>
                </a:solidFill>
                <a:latin typeface="Rockwell"/>
              </a:rPr>
              <a:t>lri</a:t>
            </a:r>
            <a:r>
              <a:rPr lang="en-US" sz="1600" dirty="0">
                <a:solidFill>
                  <a:srgbClr val="FFFFFF"/>
                </a:solidFill>
                <a:latin typeface="Rockwell"/>
              </a:rPr>
              <a:t> &lt;"</a:t>
            </a:r>
            <a:r>
              <a:rPr lang="en-US" sz="1600" dirty="0" err="1">
                <a:solidFill>
                  <a:srgbClr val="FFFFFF"/>
                </a:solidFill>
                <a:latin typeface="Rockwell"/>
              </a:rPr>
              <a:t>stringname</a:t>
            </a:r>
            <a:r>
              <a:rPr lang="en-US" sz="1600" dirty="0">
                <a:solidFill>
                  <a:srgbClr val="FFFFFF"/>
                </a:solidFill>
                <a:latin typeface="Rockwell"/>
              </a:rPr>
              <a:t>"&gt; &lt;</a:t>
            </a:r>
            <a:r>
              <a:rPr lang="en-US" sz="1600" dirty="0" err="1">
                <a:solidFill>
                  <a:srgbClr val="FFFFFF"/>
                </a:solidFill>
                <a:latin typeface="Rockwell"/>
              </a:rPr>
              <a:t>folderpath</a:t>
            </a:r>
            <a:r>
              <a:rPr lang="en-US" sz="1600" dirty="0">
                <a:solidFill>
                  <a:srgbClr val="FFFFFF"/>
                </a:solidFill>
                <a:latin typeface="Rockwell"/>
              </a:rPr>
              <a:t>&gt; &gt; &lt;output_filename.txt</a:t>
            </a:r>
            <a:r>
              <a:rPr lang="en-US" sz="1600" dirty="0" smtClean="0">
                <a:solidFill>
                  <a:srgbClr val="FFFFFF"/>
                </a:solidFill>
                <a:latin typeface="Rockwell"/>
              </a:rPr>
              <a:t>&gt;</a:t>
            </a:r>
          </a:p>
          <a:p>
            <a:pPr lvl="1">
              <a:lnSpc>
                <a:spcPct val="100000"/>
              </a:lnSpc>
              <a:buSzPct val="45000"/>
            </a:pPr>
            <a:endParaRPr sz="1600" dirty="0"/>
          </a:p>
          <a:p>
            <a:pPr>
              <a:lnSpc>
                <a:spcPct val="120000"/>
              </a:lnSpc>
              <a:buSzPct val="45000"/>
            </a:pPr>
            <a:r>
              <a:rPr lang="en-US" sz="1600" dirty="0">
                <a:solidFill>
                  <a:srgbClr val="FFFFFF"/>
                </a:solidFill>
                <a:latin typeface="Rockwell"/>
              </a:rPr>
              <a:t># Save files</a:t>
            </a:r>
            <a:endParaRPr sz="1600" dirty="0"/>
          </a:p>
          <a:p>
            <a:pPr lvl="1">
              <a:lnSpc>
                <a:spcPct val="100000"/>
              </a:lnSpc>
              <a:buSzPct val="45000"/>
            </a:pPr>
            <a:r>
              <a:rPr lang="en-US" sz="1600" dirty="0">
                <a:solidFill>
                  <a:srgbClr val="FFFFFF"/>
                </a:solidFill>
                <a:latin typeface="Rockwell"/>
              </a:rPr>
              <a:t>$ </a:t>
            </a:r>
            <a:r>
              <a:rPr lang="en-US" sz="1600" dirty="0" err="1">
                <a:solidFill>
                  <a:srgbClr val="FFFFFF"/>
                </a:solidFill>
                <a:latin typeface="Rockwell"/>
              </a:rPr>
              <a:t>xargs</a:t>
            </a:r>
            <a:r>
              <a:rPr lang="en-US" sz="1600" dirty="0">
                <a:solidFill>
                  <a:srgbClr val="FFFFFF"/>
                </a:solidFill>
                <a:latin typeface="Rockwell"/>
              </a:rPr>
              <a:t> -a &lt;input_filename.txt&gt; </a:t>
            </a:r>
            <a:r>
              <a:rPr lang="en-US" sz="1600" dirty="0" err="1">
                <a:solidFill>
                  <a:srgbClr val="FFFFFF"/>
                </a:solidFill>
                <a:latin typeface="Rockwell"/>
              </a:rPr>
              <a:t>cp</a:t>
            </a:r>
            <a:r>
              <a:rPr lang="en-US" sz="1600" dirty="0">
                <a:solidFill>
                  <a:srgbClr val="FFFFFF"/>
                </a:solidFill>
                <a:latin typeface="Rockwell"/>
              </a:rPr>
              <a:t> -t &lt;</a:t>
            </a:r>
            <a:r>
              <a:rPr lang="en-US" sz="1600" dirty="0" err="1">
                <a:solidFill>
                  <a:srgbClr val="FFFFFF"/>
                </a:solidFill>
                <a:latin typeface="Rockwell"/>
              </a:rPr>
              <a:t>output_foldername</a:t>
            </a:r>
            <a:r>
              <a:rPr lang="en-US" sz="1600" dirty="0" smtClean="0">
                <a:solidFill>
                  <a:srgbClr val="FFFFFF"/>
                </a:solidFill>
                <a:latin typeface="Rockwell"/>
              </a:rPr>
              <a:t>&gt;</a:t>
            </a:r>
          </a:p>
          <a:p>
            <a:pPr lvl="1">
              <a:lnSpc>
                <a:spcPct val="100000"/>
              </a:lnSpc>
              <a:buSzPct val="45000"/>
            </a:pPr>
            <a:endParaRPr sz="1600" dirty="0"/>
          </a:p>
          <a:p>
            <a:pPr>
              <a:lnSpc>
                <a:spcPct val="120000"/>
              </a:lnSpc>
              <a:buSzPct val="45000"/>
            </a:pPr>
            <a:r>
              <a:rPr lang="en-US" sz="1600" dirty="0">
                <a:solidFill>
                  <a:srgbClr val="FFFFFF"/>
                </a:solidFill>
                <a:latin typeface="Rockwell"/>
              </a:rPr>
              <a:t># Script</a:t>
            </a:r>
            <a:endParaRPr sz="1600" dirty="0"/>
          </a:p>
          <a:p>
            <a:pPr lvl="1">
              <a:lnSpc>
                <a:spcPct val="100000"/>
              </a:lnSpc>
              <a:buSzPct val="45000"/>
            </a:pPr>
            <a:r>
              <a:rPr lang="en-US" sz="1600" dirty="0">
                <a:solidFill>
                  <a:srgbClr val="FFFFFF"/>
                </a:solidFill>
                <a:latin typeface="Rockwell"/>
              </a:rPr>
              <a:t>$ tar_files.sh outputName.tar </a:t>
            </a:r>
            <a:r>
              <a:rPr lang="en-US" sz="1600" dirty="0" smtClean="0">
                <a:solidFill>
                  <a:srgbClr val="FFFFFF"/>
                </a:solidFill>
                <a:latin typeface="Rockwell"/>
              </a:rPr>
              <a:t>fileList.txt</a:t>
            </a:r>
          </a:p>
          <a:p>
            <a:pPr lvl="1">
              <a:lnSpc>
                <a:spcPct val="100000"/>
              </a:lnSpc>
              <a:buSzPct val="45000"/>
            </a:pPr>
            <a:endParaRPr sz="1600" dirty="0"/>
          </a:p>
          <a:p>
            <a:pPr>
              <a:lnSpc>
                <a:spcPct val="120000"/>
              </a:lnSpc>
              <a:buSzPct val="45000"/>
            </a:pPr>
            <a:r>
              <a:rPr lang="en-US" sz="1600" dirty="0">
                <a:solidFill>
                  <a:srgbClr val="FFFFFF"/>
                </a:solidFill>
                <a:latin typeface="Rockwell"/>
              </a:rPr>
              <a:t># Code to rename files</a:t>
            </a:r>
            <a:endParaRPr sz="1600" dirty="0"/>
          </a:p>
          <a:p>
            <a:pPr lvl="1">
              <a:lnSpc>
                <a:spcPct val="100000"/>
              </a:lnSpc>
              <a:buSzPct val="75000"/>
            </a:pPr>
            <a:r>
              <a:rPr lang="en-US" sz="1600" dirty="0">
                <a:solidFill>
                  <a:srgbClr val="FFFFFF"/>
                </a:solidFill>
                <a:latin typeface="Rockwell"/>
              </a:rPr>
              <a:t>$ for f in *.</a:t>
            </a:r>
            <a:r>
              <a:rPr lang="en-US" sz="1600" dirty="0" err="1">
                <a:solidFill>
                  <a:srgbClr val="FFFFFF"/>
                </a:solidFill>
                <a:latin typeface="Rockwell"/>
              </a:rPr>
              <a:t>edf</a:t>
            </a:r>
            <a:r>
              <a:rPr lang="en-US" sz="1600" dirty="0">
                <a:solidFill>
                  <a:srgbClr val="FFFFFF"/>
                </a:solidFill>
                <a:latin typeface="Rockwell"/>
              </a:rPr>
              <a:t>; do mv $f ${f/${f: 2: 3}/.}; </a:t>
            </a:r>
            <a:r>
              <a:rPr lang="en-US" sz="1600" dirty="0" smtClean="0">
                <a:solidFill>
                  <a:srgbClr val="FFFFFF"/>
                </a:solidFill>
                <a:latin typeface="Rockwell"/>
              </a:rPr>
              <a:t>done</a:t>
            </a:r>
          </a:p>
          <a:p>
            <a:pPr lvl="1">
              <a:lnSpc>
                <a:spcPct val="100000"/>
              </a:lnSpc>
              <a:buSzPct val="75000"/>
            </a:pPr>
            <a:endParaRPr sz="1600" dirty="0"/>
          </a:p>
          <a:p>
            <a:pPr>
              <a:lnSpc>
                <a:spcPct val="100000"/>
              </a:lnSpc>
              <a:buSzPct val="45000"/>
            </a:pPr>
            <a:r>
              <a:rPr lang="en-US" sz="1600" dirty="0">
                <a:solidFill>
                  <a:srgbClr val="FFFFFF"/>
                </a:solidFill>
                <a:latin typeface="Rockwell"/>
              </a:rPr>
              <a:t># </a:t>
            </a:r>
            <a:r>
              <a:rPr lang="en-US" sz="1600" dirty="0" smtClean="0">
                <a:solidFill>
                  <a:srgbClr val="FFFFFF"/>
                </a:solidFill>
                <a:latin typeface="Rockwell"/>
              </a:rPr>
              <a:t>Use </a:t>
            </a:r>
            <a:r>
              <a:rPr lang="en-US" sz="1600" dirty="0">
                <a:solidFill>
                  <a:srgbClr val="FFFFFF"/>
                </a:solidFill>
                <a:latin typeface="Rockwell"/>
              </a:rPr>
              <a:t>random.org </a:t>
            </a:r>
            <a:r>
              <a:rPr lang="en-US" sz="1600" dirty="0" smtClean="0">
                <a:solidFill>
                  <a:srgbClr val="FFFFFF"/>
                </a:solidFill>
                <a:latin typeface="Rockwell"/>
              </a:rPr>
              <a:t>website in order to randomize the data</a:t>
            </a:r>
            <a:endParaRPr sz="16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dirty="0"/>
          </a:p>
          <a:p>
            <a:pPr>
              <a:lnSpc>
                <a:spcPct val="120000"/>
              </a:lnSpc>
            </a:pPr>
            <a:endParaRPr dirty="0"/>
          </a:p>
          <a:p>
            <a:pPr>
              <a:lnSpc>
                <a:spcPct val="120000"/>
              </a:lnSpc>
            </a:pPr>
            <a:endParaRPr dirty="0"/>
          </a:p>
          <a:p>
            <a:pPr>
              <a:lnSpc>
                <a:spcPct val="120000"/>
              </a:lnSpc>
            </a:pPr>
            <a:endParaRPr dirty="0"/>
          </a:p>
          <a:p>
            <a:pPr>
              <a:lnSpc>
                <a:spcPct val="120000"/>
              </a:lnSpc>
            </a:pPr>
            <a:endParaRPr dirty="0"/>
          </a:p>
          <a:p>
            <a:pPr>
              <a:lnSpc>
                <a:spcPct val="120000"/>
              </a:lnSpc>
            </a:pPr>
            <a:endParaRPr dirty="0"/>
          </a:p>
          <a:p>
            <a:pPr>
              <a:lnSpc>
                <a:spcPct val="120000"/>
              </a:lnSpc>
            </a:pPr>
            <a:endParaRPr dirty="0"/>
          </a:p>
          <a:p>
            <a:pPr>
              <a:lnSpc>
                <a:spcPct val="120000"/>
              </a:lnSpc>
            </a:pPr>
            <a:endParaRPr dirty="0"/>
          </a:p>
        </p:txBody>
      </p:sp>
      <p:sp>
        <p:nvSpPr>
          <p:cNvPr id="82" name="CustomShape 3"/>
          <p:cNvSpPr/>
          <p:nvPr/>
        </p:nvSpPr>
        <p:spPr>
          <a:xfrm>
            <a:off x="5164200" y="5990040"/>
            <a:ext cx="667224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000">
                <a:solidFill>
                  <a:srgbClr val="FFFFFF"/>
                </a:solidFill>
                <a:latin typeface="Rockwell"/>
              </a:rPr>
              <a:t>Francisco Parente, May 29</a:t>
            </a:r>
            <a:r>
              <a:rPr lang="en-US" sz="1000" baseline="30000">
                <a:solidFill>
                  <a:srgbClr val="FFFFFF"/>
                </a:solidFill>
                <a:latin typeface="Rockwell"/>
              </a:rPr>
              <a:t>th</a:t>
            </a:r>
            <a:r>
              <a:rPr lang="en-US" sz="1000">
                <a:solidFill>
                  <a:srgbClr val="FFFFFF"/>
                </a:solidFill>
                <a:latin typeface="Rockwell"/>
              </a:rPr>
              <a:t> 2015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913680" y="609480"/>
            <a:ext cx="10352880" cy="1325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en-US" sz="3400" b="1" dirty="0" smtClean="0">
                <a:solidFill>
                  <a:srgbClr val="FFFFFF"/>
                </a:solidFill>
                <a:latin typeface="Bookman Old Style"/>
              </a:rPr>
              <a:t>PLANS FOR NEXT WEEK</a:t>
            </a:r>
            <a:endParaRPr lang="en-US" dirty="0"/>
          </a:p>
        </p:txBody>
      </p:sp>
      <p:sp>
        <p:nvSpPr>
          <p:cNvPr id="84" name="CustomShape 2"/>
          <p:cNvSpPr/>
          <p:nvPr/>
        </p:nvSpPr>
        <p:spPr>
          <a:xfrm>
            <a:off x="913680" y="2095920"/>
            <a:ext cx="10352880" cy="369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lnSpc>
                <a:spcPct val="10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Rockwell"/>
              </a:rPr>
              <a:t>Sleep spindle</a:t>
            </a:r>
            <a:endParaRPr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dirty="0">
              <a:solidFill>
                <a:schemeClr val="bg1"/>
              </a:solidFill>
            </a:endParaRPr>
          </a:p>
          <a:p>
            <a:pPr lvl="1">
              <a:lnSpc>
                <a:spcPct val="100000"/>
              </a:lnSpc>
              <a:buSzPct val="75000"/>
            </a:pPr>
            <a:r>
              <a:rPr lang="en-US" dirty="0">
                <a:solidFill>
                  <a:schemeClr val="bg1"/>
                </a:solidFill>
                <a:latin typeface="Rockwell"/>
              </a:rPr>
              <a:t>Waiting for annotations in order to continue next steps</a:t>
            </a:r>
            <a:r>
              <a:rPr lang="en-US" dirty="0" smtClean="0">
                <a:solidFill>
                  <a:schemeClr val="bg1"/>
                </a:solidFill>
                <a:latin typeface="Rockwell"/>
              </a:rPr>
              <a:t>.</a:t>
            </a:r>
          </a:p>
          <a:p>
            <a:pPr lvl="1">
              <a:lnSpc>
                <a:spcPct val="100000"/>
              </a:lnSpc>
              <a:buSzPct val="75000"/>
            </a:pPr>
            <a:endParaRPr lang="pt-BR" dirty="0">
              <a:solidFill>
                <a:schemeClr val="bg1"/>
              </a:solidFill>
              <a:latin typeface="Rockwell"/>
            </a:endParaRPr>
          </a:p>
          <a:p>
            <a:pPr lvl="1">
              <a:lnSpc>
                <a:spcPct val="100000"/>
              </a:lnSpc>
              <a:buSzPct val="75000"/>
            </a:pPr>
            <a:endParaRPr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dirty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Rockwell"/>
              </a:rPr>
              <a:t>Ontologies for EEGs</a:t>
            </a:r>
            <a:endParaRPr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SzPct val="45000"/>
            </a:pPr>
            <a:r>
              <a:rPr lang="en-US" dirty="0">
                <a:solidFill>
                  <a:schemeClr val="bg1"/>
                </a:solidFill>
                <a:latin typeface="Rockwell"/>
              </a:rPr>
              <a:t>   </a:t>
            </a:r>
            <a:endParaRPr dirty="0">
              <a:solidFill>
                <a:schemeClr val="bg1"/>
              </a:solidFill>
            </a:endParaRPr>
          </a:p>
          <a:p>
            <a:pPr lvl="1">
              <a:lnSpc>
                <a:spcPct val="100000"/>
              </a:lnSpc>
              <a:buSzPct val="75000"/>
            </a:pPr>
            <a:r>
              <a:rPr lang="en-US" dirty="0">
                <a:solidFill>
                  <a:schemeClr val="bg1"/>
                </a:solidFill>
                <a:latin typeface="Rockwell"/>
              </a:rPr>
              <a:t>Look at the resources available on the internet, such as nitrc.org and biocaddie.org .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5164200" y="5990040"/>
            <a:ext cx="667224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000">
                <a:solidFill>
                  <a:srgbClr val="FFFFFF"/>
                </a:solidFill>
                <a:latin typeface="Rockwell"/>
              </a:rPr>
              <a:t>Francisco Parente, May 29</a:t>
            </a:r>
            <a:r>
              <a:rPr lang="en-US" sz="1000" baseline="30000">
                <a:solidFill>
                  <a:srgbClr val="FFFFFF"/>
                </a:solidFill>
                <a:latin typeface="Rockwell"/>
              </a:rPr>
              <a:t>th</a:t>
            </a:r>
            <a:r>
              <a:rPr lang="en-US" sz="1000">
                <a:solidFill>
                  <a:srgbClr val="FFFFFF"/>
                </a:solidFill>
                <a:latin typeface="Rockwell"/>
              </a:rPr>
              <a:t> 2015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236</Words>
  <Application>Microsoft Office PowerPoint</Application>
  <PresentationFormat>Widescreen</PresentationFormat>
  <Paragraphs>62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Bookman Old Style</vt:lpstr>
      <vt:lpstr>DejaVu Sans</vt:lpstr>
      <vt:lpstr>Rockwell</vt:lpstr>
      <vt:lpstr>StarSymbol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Raimundo</cp:lastModifiedBy>
  <cp:revision>2</cp:revision>
  <dcterms:modified xsi:type="dcterms:W3CDTF">2015-05-29T12:13:21Z</dcterms:modified>
</cp:coreProperties>
</file>