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7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120"/>
      </p:cViewPr>
      <p:guideLst>
        <p:guide orient="horz" pos="2160"/>
        <p:guide pos="3840"/>
        <p:guide orient="horz" pos="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D48E-BA93-4B26-B6F9-9A4910D2340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C4F3-1711-4AB4-A90C-7EB761A3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837" y="2288572"/>
            <a:ext cx="56491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Wavelets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2876" y="4218972"/>
            <a:ext cx="358303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Pedro H. R. Garrit</a:t>
            </a:r>
          </a:p>
          <a:p>
            <a:pPr algn="ctr"/>
            <a:endParaRPr lang="en-US" sz="2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05/209/2015</a:t>
            </a: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1" y="91440"/>
            <a:ext cx="10982960" cy="1995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6959" y="2186477"/>
            <a:ext cx="113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MODWPT (Maximum </a:t>
            </a:r>
            <a:r>
              <a:rPr lang="en-US" dirty="0"/>
              <a:t>Overlap Discrete  </a:t>
            </a:r>
            <a:r>
              <a:rPr lang="en-US" dirty="0" smtClean="0"/>
              <a:t>Wavelet Packet Transform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2559" y="2648142"/>
            <a:ext cx="11318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Non-Orthogonal;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a Higher computational cost than DWT;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have a down sampling step;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Supports any sample size;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Produces </a:t>
            </a:r>
            <a:r>
              <a:rPr lang="en-US" dirty="0"/>
              <a:t>a more asymptotically efficient wavelet variance estimator than the </a:t>
            </a:r>
            <a:r>
              <a:rPr lang="en-US" dirty="0" smtClean="0"/>
              <a:t>DWT;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7" y="75234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new algorithm for wavelet-based heart rate variability analysis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55" t="1936" r="20626" b="24739"/>
          <a:stretch/>
        </p:blipFill>
        <p:spPr>
          <a:xfrm>
            <a:off x="768924" y="993372"/>
            <a:ext cx="4355870" cy="2385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773" t="3351" r="12102" b="28550"/>
          <a:stretch/>
        </p:blipFill>
        <p:spPr>
          <a:xfrm>
            <a:off x="736441" y="4135386"/>
            <a:ext cx="4420835" cy="1274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588" y="3483274"/>
            <a:ext cx="5910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Fig.1 MODWPT decomposition tree with the nodes selected to cover the band [0,7/16] Hz (Fs=2Hz).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263" y="5784482"/>
            <a:ext cx="5101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Fig.2 Pruned MODWPT decomposition tree (PMODWPT) with the nodes selected</a:t>
            </a:r>
          </a:p>
          <a:p>
            <a:r>
              <a:rPr lang="en-US" sz="1100" dirty="0" smtClean="0"/>
              <a:t> to cover the band [0,3/8] Hz (Fs=2Hz).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195753" y="1091525"/>
            <a:ext cx="5666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Differences between MODWPT (fig.1) and is variation with the pruning algorithm PMODWPT (fig.2).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5752" y="1742284"/>
            <a:ext cx="5666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difference on the number of calculated coefficients shows a decrease on the execution time for PMODWPT in relation to MODWPT being even comparable to the execution time of the typical Fourier transform (Fig 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04" y="2895173"/>
            <a:ext cx="4173968" cy="30683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752" y="6135953"/>
            <a:ext cx="591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 3 graph drawing a comparison between the execution time of the wavelets algorithm and the Fourier transform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7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750" t="1542" r="6364"/>
          <a:stretch/>
        </p:blipFill>
        <p:spPr>
          <a:xfrm>
            <a:off x="6939047" y="876300"/>
            <a:ext cx="4821382" cy="4573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477" y="876300"/>
            <a:ext cx="6218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fig.4 we can see the superior time resolution showed by the wavelet based algorithm I’m comparison with the Fourier (STFT) and the parametric estimation methods on a analysis of a simulated RR series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Table 1 shows the relative power values for each of the bands and zones, for this experiment the ideal ratios for the distribution, if the perfect time-frequency discrimination was obtained, are: VLF = [ 0 0.5 0 0.5 0] LF = [1/3 0 1/3 0 1/3]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75018" y="5629210"/>
            <a:ext cx="5910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 4 Spectrogram analysis of a simulated RR series 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63" y="3614053"/>
            <a:ext cx="4611150" cy="2870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7" y="75234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new algorithm for wavelet-based heart rate variability analysis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8698" y="6207294"/>
            <a:ext cx="5910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Table .1  Relative power per frequency band and zone for each method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62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76225"/>
            <a:ext cx="935355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1" y="1841391"/>
            <a:ext cx="4399280" cy="2783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1" y="4672698"/>
            <a:ext cx="528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 5 </a:t>
            </a:r>
            <a:r>
              <a:rPr lang="en-US" sz="1100" dirty="0"/>
              <a:t>Procedure for the extraction of </a:t>
            </a:r>
            <a:r>
              <a:rPr lang="en-US" sz="1100" dirty="0" err="1"/>
              <a:t>sEMG</a:t>
            </a:r>
            <a:r>
              <a:rPr lang="en-US" sz="1100" dirty="0"/>
              <a:t> features from the raw wavelet coefficients and the reconstructed </a:t>
            </a:r>
            <a:r>
              <a:rPr lang="en-US" sz="1100" dirty="0" err="1"/>
              <a:t>sEMG</a:t>
            </a:r>
            <a:r>
              <a:rPr lang="en-US" sz="1100" dirty="0"/>
              <a:t> signals.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880" y="1611546"/>
            <a:ext cx="6135683" cy="4951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4395" y="6562735"/>
            <a:ext cx="9758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 6 Mathematical definition of the 25 Feature extraction Methods tested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9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3302"/>
            <a:ext cx="110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Feature Extraction and Reduction of Wavelet Transform Coefficients for EMG Pattern Classification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3740"/>
            <a:ext cx="6004560" cy="2940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0" y="876300"/>
            <a:ext cx="596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data was recorded for six different hand motions </a:t>
            </a:r>
            <a:r>
              <a:rPr lang="en-US" dirty="0"/>
              <a:t>(classes</a:t>
            </a:r>
            <a:r>
              <a:rPr lang="en-US" dirty="0" smtClean="0"/>
              <a:t>): </a:t>
            </a:r>
            <a:r>
              <a:rPr lang="en-US" dirty="0"/>
              <a:t>wrist flexion (WF), wrist extension (WE), hand close (HC), hand open (HO), forearm pronation (FP) and forearm supination (FS).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On Fig .8 we can see a scatter plot for the MAV feature extraction showing the differences on </a:t>
            </a:r>
            <a:r>
              <a:rPr lang="en-US" dirty="0"/>
              <a:t>class </a:t>
            </a:r>
            <a:r>
              <a:rPr lang="en-US" dirty="0" smtClean="0"/>
              <a:t>separability when applied to the different sets of coefficients and the raw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00480" y="3124231"/>
            <a:ext cx="3048000" cy="2560457"/>
            <a:chOff x="195811" y="1430912"/>
            <a:chExt cx="5561759" cy="52730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11" y="3556921"/>
              <a:ext cx="3219879" cy="31470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2363" t="1262" r="7743"/>
            <a:stretch/>
          </p:blipFill>
          <p:spPr>
            <a:xfrm>
              <a:off x="3131210" y="3556921"/>
              <a:ext cx="2626360" cy="31470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5750" y="1430912"/>
              <a:ext cx="2314575" cy="191452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15883" y="6039491"/>
            <a:ext cx="6166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 Fig. 7 decomposition tree from decomposition level 4 and inverse transform of each subset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4654" y="5069533"/>
            <a:ext cx="49469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 Fig. 7 </a:t>
            </a:r>
            <a:r>
              <a:rPr lang="en-US" sz="1100" dirty="0"/>
              <a:t>Scatter plots of the MAV feature calculated from the raw </a:t>
            </a:r>
            <a:r>
              <a:rPr lang="en-US" sz="1100" dirty="0" err="1"/>
              <a:t>sEMG</a:t>
            </a:r>
            <a:r>
              <a:rPr lang="en-US" sz="1100" dirty="0"/>
              <a:t> signal (S), the wavelet’s detail coefficient subset at the first level (cD1), the reconstructed </a:t>
            </a:r>
            <a:r>
              <a:rPr lang="en-US" sz="1100" dirty="0" err="1"/>
              <a:t>sEMG</a:t>
            </a:r>
            <a:r>
              <a:rPr lang="en-US" sz="1100" dirty="0"/>
              <a:t> signal from the cD2 (D2), and the reconstructed </a:t>
            </a:r>
            <a:r>
              <a:rPr lang="en-US" sz="1100" dirty="0" err="1"/>
              <a:t>sEMG</a:t>
            </a:r>
            <a:r>
              <a:rPr lang="en-US" sz="1100" dirty="0"/>
              <a:t> signal from cA4 (A4) 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562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25" y="618371"/>
            <a:ext cx="4843549" cy="55547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" y="91542"/>
            <a:ext cx="110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Feature Extraction and Reduction of Wavelet Transform Coefficients for EMG Pattern Classification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32480" y="6217524"/>
            <a:ext cx="552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Table 2. The optimal wavelet component and wavelet function for the 25 </a:t>
            </a:r>
            <a:r>
              <a:rPr lang="en-US" sz="1100" dirty="0" err="1"/>
              <a:t>sEMG</a:t>
            </a:r>
            <a:r>
              <a:rPr lang="en-US" sz="1100" dirty="0"/>
              <a:t> features considered in this study with their RES indices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7855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169325" y="2066528"/>
            <a:ext cx="2369126" cy="632577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Import .</a:t>
            </a:r>
            <a:r>
              <a:rPr lang="en-US" sz="1400" dirty="0" err="1" smtClean="0">
                <a:solidFill>
                  <a:schemeClr val="tx1"/>
                </a:solidFill>
              </a:rPr>
              <a:t>edf</a:t>
            </a:r>
            <a:r>
              <a:rPr lang="en-US" sz="1400" dirty="0" smtClean="0">
                <a:solidFill>
                  <a:schemeClr val="tx1"/>
                </a:solidFill>
              </a:rPr>
              <a:t> file to MatLab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69325" y="2868472"/>
            <a:ext cx="2369126" cy="632577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Execute Montage on the signal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69325" y="3670416"/>
            <a:ext cx="2369126" cy="632577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Calculate wavelet coefficients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169325" y="4443382"/>
            <a:ext cx="2369126" cy="632577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Execute feature extraction based on RMS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169325" y="5216348"/>
            <a:ext cx="2369126" cy="708659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Export the Feature vectors to Files there are compatible with HTK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2353888" y="2699105"/>
            <a:ext cx="0" cy="169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53888" y="3501049"/>
            <a:ext cx="0" cy="169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2353888" y="4302993"/>
            <a:ext cx="0" cy="140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2353888" y="5075959"/>
            <a:ext cx="0" cy="140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84103" y="6065396"/>
            <a:ext cx="2339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Fig.9 simplified flowchart of the code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" y="211098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Code under development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" y="1046480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Wavelet type: </a:t>
            </a:r>
            <a:r>
              <a:rPr lang="en-US" dirty="0" err="1" smtClean="0"/>
              <a:t>Daubechies</a:t>
            </a:r>
            <a:r>
              <a:rPr lang="en-US" dirty="0" smtClean="0"/>
              <a:t> </a:t>
            </a:r>
            <a:r>
              <a:rPr lang="en-US" dirty="0"/>
              <a:t>4 </a:t>
            </a:r>
            <a:r>
              <a:rPr lang="en-US" b="1" dirty="0"/>
              <a:t>wavelet</a:t>
            </a:r>
            <a:r>
              <a:rPr lang="en-US" dirty="0"/>
              <a:t> (</a:t>
            </a:r>
            <a:r>
              <a:rPr lang="en-US" b="1" dirty="0"/>
              <a:t>db4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 Extraction Method: RMS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7607" y="152400"/>
            <a:ext cx="1045464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[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feat,features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] =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wFeat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File,filename,WinTime,WinFrame,Montage_T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%[ feat ] =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wFeat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(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File,WinTime,WinFrame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,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Montage_T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)</a:t>
            </a:r>
          </a:p>
          <a:p>
            <a:r>
              <a:rPr lang="en-US" sz="9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   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feat = feature vector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   filename = name of the output .txt file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   File =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edf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file name within the work space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  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WinTime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= Windows size in seconds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  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WinFrame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= frame time in seconds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  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Montage_T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= montage matrix</a:t>
            </a:r>
          </a:p>
          <a:p>
            <a:endParaRPr lang="en-US" sz="9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struc,Data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]=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edfread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(File); 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%reading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edf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file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%applying Montage to waveforms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Time=floor(size(Data,2)/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struc.samples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(1));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window=floor(size(Data,2)/Time);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K=Montage_Ver_0_1(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Data,Montage_T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Signal = K'; </a:t>
            </a:r>
            <a:r>
              <a:rPr lang="en-US" sz="9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endParaRPr lang="en-US" sz="9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SF =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struc.samples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(1); 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%sampling frequency </a:t>
            </a:r>
          </a:p>
          <a:p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winsize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=floor(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WinTime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*SF); 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%windows size</a:t>
            </a:r>
          </a:p>
          <a:p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wininc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=floor(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WinFrame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*SF); 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%frame size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%feature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extration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using wavelets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feat =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getmswpfeat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(Signal,winsize,wininc,SF,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matlab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%Calculate the Wavelet 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coeficients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and </a:t>
            </a:r>
            <a:endParaRPr lang="en-US" sz="900" dirty="0" smtClean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executes 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the feature extraction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%crop the concatenated Feature vectors for each channel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K=size(feat,2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)/size(Montage_T,1);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Calaculates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vector size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features=zeros(size(feat,1),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K,size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(Montage_T,1));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900" dirty="0" err="1">
                <a:solidFill>
                  <a:srgbClr val="228B22"/>
                </a:solidFill>
                <a:latin typeface="Courier New" panose="02070309020205020404" pitchFamily="49" charset="0"/>
              </a:rPr>
              <a:t>prealocation</a:t>
            </a:r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 the matrix of feature vectors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I=0:(size(Montage_T,1)-1)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features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(:,:,I+1)=feat(:,(1+K*I):(K+K*I));     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900" dirty="0">
                <a:solidFill>
                  <a:srgbClr val="228B22"/>
                </a:solidFill>
                <a:latin typeface="Courier New" panose="02070309020205020404" pitchFamily="49" charset="0"/>
              </a:rPr>
              <a:t>%Writing to Features.txt file</a:t>
            </a:r>
          </a:p>
          <a:p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H=1:(size(Montage_T,1))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	for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k = 1:size(features,2)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s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 cat(2,s,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'%f 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	end</a:t>
            </a:r>
            <a:endParaRPr lang="en-US" sz="9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s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strcat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(s,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'\n'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subs=cat(2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'_'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,num2str(H));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file=cat(2,filename,subs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file=cat(2,file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'.txt'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fid=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'w</a:t>
            </a:r>
            <a:r>
              <a:rPr lang="en-US" sz="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Kstrac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=features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(:,:,H);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fid,s,Kstrac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'); </a:t>
            </a:r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9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9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sz="900" dirty="0"/>
          </a:p>
        </p:txBody>
      </p:sp>
      <p:cxnSp>
        <p:nvCxnSpPr>
          <p:cNvPr id="32" name="Straight Connector 31"/>
          <p:cNvCxnSpPr>
            <a:stCxn id="4" idx="3"/>
          </p:cNvCxnSpPr>
          <p:nvPr/>
        </p:nvCxnSpPr>
        <p:spPr>
          <a:xfrm flipV="1">
            <a:off x="3538451" y="2382816"/>
            <a:ext cx="7287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3"/>
          </p:cNvCxnSpPr>
          <p:nvPr/>
        </p:nvCxnSpPr>
        <p:spPr>
          <a:xfrm flipV="1">
            <a:off x="3538451" y="4759670"/>
            <a:ext cx="7287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67200" y="2382816"/>
            <a:ext cx="0" cy="2376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267200" y="3571243"/>
            <a:ext cx="10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3"/>
          </p:cNvCxnSpPr>
          <p:nvPr/>
        </p:nvCxnSpPr>
        <p:spPr>
          <a:xfrm flipV="1">
            <a:off x="3538451" y="3184760"/>
            <a:ext cx="7287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3"/>
          </p:cNvCxnSpPr>
          <p:nvPr/>
        </p:nvCxnSpPr>
        <p:spPr>
          <a:xfrm flipV="1">
            <a:off x="3538451" y="3986704"/>
            <a:ext cx="7287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750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garrit</dc:creator>
  <cp:lastModifiedBy>pedro garrit</cp:lastModifiedBy>
  <cp:revision>36</cp:revision>
  <dcterms:created xsi:type="dcterms:W3CDTF">2015-05-26T15:05:40Z</dcterms:created>
  <dcterms:modified xsi:type="dcterms:W3CDTF">2015-05-29T13:56:11Z</dcterms:modified>
</cp:coreProperties>
</file>