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57" r:id="rId4"/>
    <p:sldId id="266" r:id="rId5"/>
    <p:sldId id="261" r:id="rId6"/>
    <p:sldId id="262" r:id="rId7"/>
    <p:sldId id="263" r:id="rId8"/>
    <p:sldId id="264" r:id="rId9"/>
    <p:sldId id="265" r:id="rId1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erson"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0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5-29T02:30:40.043" idx="1">
    <p:pos x="1513" y="1711"/>
    <p:text>FT and STFT multiplies the signal with an exponential that represents a complex sum of cosines and sines
FT gives only frequency information;
STFT segments the signal in time windows, so it still provides some time resolution, but it assumes the frequencies present in the window exist for all time (stationary signals) therefore its not a good tool to analyze local properties such as edges and trasients, this happensbecause this transform is very window-size dependent which means in order to get a good resolution in time we need to lower the window size and that is going to make the frequency resolution worse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5-29T05:45:41.482" idx="3">
    <p:pos x="4264" y="3344"/>
    <p:text>T - Shifting is determined by how much time of signal we have
S - Compressing in time means stretching and shifting in frequency, using this we can cover the desired spectrum
SF - Is basically a low-pass filter in order to cover the spectrum from 0 to the start of the wavelet spectrum</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50B696-F566-46AD-B978-4C6C31FDE2C9}" type="datetimeFigureOut">
              <a:rPr lang="en-US" smtClean="0"/>
              <a:t>5/29/2015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0AC0DC-01C1-4A6F-ACF8-4F88883CBA78}" type="slidenum">
              <a:rPr lang="en-US" smtClean="0"/>
              <a:t>‹#›</a:t>
            </a:fld>
            <a:endParaRPr lang="en-US"/>
          </a:p>
        </p:txBody>
      </p:sp>
    </p:spTree>
    <p:extLst>
      <p:ext uri="{BB962C8B-B14F-4D97-AF65-F5344CB8AC3E}">
        <p14:creationId xmlns:p14="http://schemas.microsoft.com/office/powerpoint/2010/main" val="1693421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0AC0DC-01C1-4A6F-ACF8-4F88883CBA78}" type="slidenum">
              <a:rPr lang="en-US" smtClean="0"/>
              <a:t>7</a:t>
            </a:fld>
            <a:endParaRPr lang="en-US"/>
          </a:p>
        </p:txBody>
      </p:sp>
    </p:spTree>
    <p:extLst>
      <p:ext uri="{BB962C8B-B14F-4D97-AF65-F5344CB8AC3E}">
        <p14:creationId xmlns:p14="http://schemas.microsoft.com/office/powerpoint/2010/main" val="950937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0AC0DC-01C1-4A6F-ACF8-4F88883CBA78}" type="slidenum">
              <a:rPr lang="en-US" smtClean="0"/>
              <a:t>8</a:t>
            </a:fld>
            <a:endParaRPr lang="en-US"/>
          </a:p>
        </p:txBody>
      </p:sp>
    </p:spTree>
    <p:extLst>
      <p:ext uri="{BB962C8B-B14F-4D97-AF65-F5344CB8AC3E}">
        <p14:creationId xmlns:p14="http://schemas.microsoft.com/office/powerpoint/2010/main" val="950937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B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1E776C36-A43C-48DF-9F73-46CAB3E0E262}" type="datetimeFigureOut">
              <a:rPr lang="pt-BR" smtClean="0"/>
              <a:t>29/05/2015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39F7391-DBF7-459A-B776-22C4BACFCC13}" type="slidenum">
              <a:rPr lang="pt-BR" smtClean="0"/>
              <a:t>‹#›</a:t>
            </a:fld>
            <a:endParaRPr lang="pt-BR"/>
          </a:p>
        </p:txBody>
      </p:sp>
    </p:spTree>
    <p:extLst>
      <p:ext uri="{BB962C8B-B14F-4D97-AF65-F5344CB8AC3E}">
        <p14:creationId xmlns:p14="http://schemas.microsoft.com/office/powerpoint/2010/main" val="204959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1E776C36-A43C-48DF-9F73-46CAB3E0E262}" type="datetimeFigureOut">
              <a:rPr lang="pt-BR" smtClean="0"/>
              <a:t>29/05/2015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39F7391-DBF7-459A-B776-22C4BACFCC13}" type="slidenum">
              <a:rPr lang="pt-BR" smtClean="0"/>
              <a:t>‹#›</a:t>
            </a:fld>
            <a:endParaRPr lang="pt-BR"/>
          </a:p>
        </p:txBody>
      </p:sp>
    </p:spTree>
    <p:extLst>
      <p:ext uri="{BB962C8B-B14F-4D97-AF65-F5344CB8AC3E}">
        <p14:creationId xmlns:p14="http://schemas.microsoft.com/office/powerpoint/2010/main" val="620836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1E776C36-A43C-48DF-9F73-46CAB3E0E262}" type="datetimeFigureOut">
              <a:rPr lang="pt-BR" smtClean="0"/>
              <a:t>29/05/2015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39F7391-DBF7-459A-B776-22C4BACFCC13}" type="slidenum">
              <a:rPr lang="pt-BR" smtClean="0"/>
              <a:t>‹#›</a:t>
            </a:fld>
            <a:endParaRPr lang="pt-BR"/>
          </a:p>
        </p:txBody>
      </p:sp>
    </p:spTree>
    <p:extLst>
      <p:ext uri="{BB962C8B-B14F-4D97-AF65-F5344CB8AC3E}">
        <p14:creationId xmlns:p14="http://schemas.microsoft.com/office/powerpoint/2010/main" val="369623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1E776C36-A43C-48DF-9F73-46CAB3E0E262}" type="datetimeFigureOut">
              <a:rPr lang="pt-BR" smtClean="0"/>
              <a:t>29/05/2015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39F7391-DBF7-459A-B776-22C4BACFCC13}" type="slidenum">
              <a:rPr lang="pt-BR" smtClean="0"/>
              <a:t>‹#›</a:t>
            </a:fld>
            <a:endParaRPr lang="pt-BR"/>
          </a:p>
        </p:txBody>
      </p:sp>
    </p:spTree>
    <p:extLst>
      <p:ext uri="{BB962C8B-B14F-4D97-AF65-F5344CB8AC3E}">
        <p14:creationId xmlns:p14="http://schemas.microsoft.com/office/powerpoint/2010/main" val="4099178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B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776C36-A43C-48DF-9F73-46CAB3E0E262}" type="datetimeFigureOut">
              <a:rPr lang="pt-BR" smtClean="0"/>
              <a:t>29/05/2015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39F7391-DBF7-459A-B776-22C4BACFCC13}" type="slidenum">
              <a:rPr lang="pt-BR" smtClean="0"/>
              <a:t>‹#›</a:t>
            </a:fld>
            <a:endParaRPr lang="pt-BR"/>
          </a:p>
        </p:txBody>
      </p:sp>
    </p:spTree>
    <p:extLst>
      <p:ext uri="{BB962C8B-B14F-4D97-AF65-F5344CB8AC3E}">
        <p14:creationId xmlns:p14="http://schemas.microsoft.com/office/powerpoint/2010/main" val="3282274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1E776C36-A43C-48DF-9F73-46CAB3E0E262}" type="datetimeFigureOut">
              <a:rPr lang="pt-BR" smtClean="0"/>
              <a:t>29/05/2015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39F7391-DBF7-459A-B776-22C4BACFCC13}" type="slidenum">
              <a:rPr lang="pt-BR" smtClean="0"/>
              <a:t>‹#›</a:t>
            </a:fld>
            <a:endParaRPr lang="pt-BR"/>
          </a:p>
        </p:txBody>
      </p:sp>
    </p:spTree>
    <p:extLst>
      <p:ext uri="{BB962C8B-B14F-4D97-AF65-F5344CB8AC3E}">
        <p14:creationId xmlns:p14="http://schemas.microsoft.com/office/powerpoint/2010/main" val="2916947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B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1E776C36-A43C-48DF-9F73-46CAB3E0E262}" type="datetimeFigureOut">
              <a:rPr lang="pt-BR" smtClean="0"/>
              <a:t>29/05/2015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839F7391-DBF7-459A-B776-22C4BACFCC13}" type="slidenum">
              <a:rPr lang="pt-BR" smtClean="0"/>
              <a:t>‹#›</a:t>
            </a:fld>
            <a:endParaRPr lang="pt-BR"/>
          </a:p>
        </p:txBody>
      </p:sp>
    </p:spTree>
    <p:extLst>
      <p:ext uri="{BB962C8B-B14F-4D97-AF65-F5344CB8AC3E}">
        <p14:creationId xmlns:p14="http://schemas.microsoft.com/office/powerpoint/2010/main" val="3566815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1E776C36-A43C-48DF-9F73-46CAB3E0E262}" type="datetimeFigureOut">
              <a:rPr lang="pt-BR" smtClean="0"/>
              <a:t>29/05/2015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839F7391-DBF7-459A-B776-22C4BACFCC13}" type="slidenum">
              <a:rPr lang="pt-BR" smtClean="0"/>
              <a:t>‹#›</a:t>
            </a:fld>
            <a:endParaRPr lang="pt-BR"/>
          </a:p>
        </p:txBody>
      </p:sp>
    </p:spTree>
    <p:extLst>
      <p:ext uri="{BB962C8B-B14F-4D97-AF65-F5344CB8AC3E}">
        <p14:creationId xmlns:p14="http://schemas.microsoft.com/office/powerpoint/2010/main" val="4154134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76C36-A43C-48DF-9F73-46CAB3E0E262}" type="datetimeFigureOut">
              <a:rPr lang="pt-BR" smtClean="0"/>
              <a:t>29/05/2015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839F7391-DBF7-459A-B776-22C4BACFCC13}" type="slidenum">
              <a:rPr lang="pt-BR" smtClean="0"/>
              <a:t>‹#›</a:t>
            </a:fld>
            <a:endParaRPr lang="pt-BR"/>
          </a:p>
        </p:txBody>
      </p:sp>
    </p:spTree>
    <p:extLst>
      <p:ext uri="{BB962C8B-B14F-4D97-AF65-F5344CB8AC3E}">
        <p14:creationId xmlns:p14="http://schemas.microsoft.com/office/powerpoint/2010/main" val="1986338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B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76C36-A43C-48DF-9F73-46CAB3E0E262}" type="datetimeFigureOut">
              <a:rPr lang="pt-BR" smtClean="0"/>
              <a:t>29/05/2015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39F7391-DBF7-459A-B776-22C4BACFCC13}" type="slidenum">
              <a:rPr lang="pt-BR" smtClean="0"/>
              <a:t>‹#›</a:t>
            </a:fld>
            <a:endParaRPr lang="pt-BR"/>
          </a:p>
        </p:txBody>
      </p:sp>
    </p:spTree>
    <p:extLst>
      <p:ext uri="{BB962C8B-B14F-4D97-AF65-F5344CB8AC3E}">
        <p14:creationId xmlns:p14="http://schemas.microsoft.com/office/powerpoint/2010/main" val="1954356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B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76C36-A43C-48DF-9F73-46CAB3E0E262}" type="datetimeFigureOut">
              <a:rPr lang="pt-BR" smtClean="0"/>
              <a:t>29/05/2015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39F7391-DBF7-459A-B776-22C4BACFCC13}" type="slidenum">
              <a:rPr lang="pt-BR" smtClean="0"/>
              <a:t>‹#›</a:t>
            </a:fld>
            <a:endParaRPr lang="pt-BR"/>
          </a:p>
        </p:txBody>
      </p:sp>
    </p:spTree>
    <p:extLst>
      <p:ext uri="{BB962C8B-B14F-4D97-AF65-F5344CB8AC3E}">
        <p14:creationId xmlns:p14="http://schemas.microsoft.com/office/powerpoint/2010/main" val="162701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76C36-A43C-48DF-9F73-46CAB3E0E262}" type="datetimeFigureOut">
              <a:rPr lang="pt-BR" smtClean="0"/>
              <a:t>29/05/2015</a:t>
            </a:fld>
            <a:endParaRPr lang="pt-B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F7391-DBF7-459A-B776-22C4BACFCC13}" type="slidenum">
              <a:rPr lang="pt-BR" smtClean="0"/>
              <a:t>‹#›</a:t>
            </a:fld>
            <a:endParaRPr lang="pt-BR"/>
          </a:p>
        </p:txBody>
      </p:sp>
    </p:spTree>
    <p:extLst>
      <p:ext uri="{BB962C8B-B14F-4D97-AF65-F5344CB8AC3E}">
        <p14:creationId xmlns:p14="http://schemas.microsoft.com/office/powerpoint/2010/main" val="262962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ath.ucdavis.edu/~saito/courses/ACHA.suppl/wavelet_faq.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BR" smtClean="0"/>
              <a:t>Wavelets</a:t>
            </a:r>
            <a:endParaRPr lang="pt-BR"/>
          </a:p>
        </p:txBody>
      </p:sp>
      <p:sp>
        <p:nvSpPr>
          <p:cNvPr id="3" name="Subtitle 2"/>
          <p:cNvSpPr>
            <a:spLocks noGrp="1"/>
          </p:cNvSpPr>
          <p:nvPr>
            <p:ph type="subTitle" idx="1"/>
          </p:nvPr>
        </p:nvSpPr>
        <p:spPr/>
        <p:txBody>
          <a:bodyPr/>
          <a:lstStyle/>
          <a:p>
            <a:r>
              <a:rPr lang="pt-BR" dirty="0" smtClean="0"/>
              <a:t>Anderson G </a:t>
            </a:r>
            <a:r>
              <a:rPr lang="pt-BR" dirty="0" smtClean="0"/>
              <a:t>Moura</a:t>
            </a:r>
          </a:p>
          <a:p>
            <a:endParaRPr lang="pt-BR" dirty="0"/>
          </a:p>
          <a:p>
            <a:r>
              <a:rPr lang="pt-BR" dirty="0" smtClean="0"/>
              <a:t>05/29/2015</a:t>
            </a:r>
            <a:endParaRPr lang="pt-BR" dirty="0"/>
          </a:p>
        </p:txBody>
      </p:sp>
    </p:spTree>
    <p:extLst>
      <p:ext uri="{BB962C8B-B14F-4D97-AF65-F5344CB8AC3E}">
        <p14:creationId xmlns:p14="http://schemas.microsoft.com/office/powerpoint/2010/main" val="167718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Introduction</a:t>
            </a:r>
            <a:endParaRPr lang="pt-BR"/>
          </a:p>
        </p:txBody>
      </p:sp>
      <p:sp>
        <p:nvSpPr>
          <p:cNvPr id="3" name="Content Placeholder 2"/>
          <p:cNvSpPr>
            <a:spLocks noGrp="1"/>
          </p:cNvSpPr>
          <p:nvPr>
            <p:ph idx="1"/>
          </p:nvPr>
        </p:nvSpPr>
        <p:spPr>
          <a:xfrm>
            <a:off x="457200" y="1412776"/>
            <a:ext cx="8229600" cy="5184576"/>
          </a:xfrm>
        </p:spPr>
        <p:txBody>
          <a:bodyPr>
            <a:normAutofit fontScale="77500" lnSpcReduction="20000"/>
          </a:bodyPr>
          <a:lstStyle/>
          <a:p>
            <a:r>
              <a:rPr lang="en-US" sz="2800" dirty="0"/>
              <a:t>Biomedical signals usually consist of brief </a:t>
            </a:r>
            <a:r>
              <a:rPr lang="en-US" sz="2800" dirty="0" smtClean="0"/>
              <a:t>high-frequency components </a:t>
            </a:r>
            <a:r>
              <a:rPr lang="en-US" sz="2800" dirty="0"/>
              <a:t>closely spaced in time, accompanied by </a:t>
            </a:r>
            <a:r>
              <a:rPr lang="en-US" sz="2800" dirty="0" smtClean="0"/>
              <a:t>long-lasting, </a:t>
            </a:r>
            <a:r>
              <a:rPr lang="en-US" sz="2800" dirty="0"/>
              <a:t>low-frequency components closely spaced in </a:t>
            </a:r>
            <a:r>
              <a:rPr lang="en-US" sz="2800" dirty="0" smtClean="0"/>
              <a:t>frequency[1]</a:t>
            </a:r>
          </a:p>
          <a:p>
            <a:r>
              <a:rPr lang="pt-BR" sz="2800" dirty="0" smtClean="0"/>
              <a:t>Objective</a:t>
            </a:r>
            <a:r>
              <a:rPr lang="pt-BR" sz="2800" dirty="0" smtClean="0"/>
              <a:t>: Detect events and locate them in time</a:t>
            </a:r>
          </a:p>
          <a:p>
            <a:r>
              <a:rPr lang="pt-BR" sz="2800" dirty="0" smtClean="0"/>
              <a:t>FT and STFT</a:t>
            </a:r>
          </a:p>
          <a:p>
            <a:endParaRPr lang="pt-BR" sz="2800" dirty="0"/>
          </a:p>
          <a:p>
            <a:endParaRPr lang="pt-BR" sz="2800" dirty="0" smtClean="0"/>
          </a:p>
          <a:p>
            <a:endParaRPr lang="pt-BR" sz="2800" dirty="0"/>
          </a:p>
          <a:p>
            <a:endParaRPr lang="pt-BR" sz="2800" dirty="0" smtClean="0"/>
          </a:p>
          <a:p>
            <a:endParaRPr lang="pt-BR" sz="2800" dirty="0"/>
          </a:p>
          <a:p>
            <a:endParaRPr lang="pt-BR" sz="2800" dirty="0" smtClean="0"/>
          </a:p>
          <a:p>
            <a:endParaRPr lang="pt-BR" sz="2800" dirty="0" smtClean="0"/>
          </a:p>
          <a:p>
            <a:r>
              <a:rPr lang="pt-BR" sz="2800" dirty="0" smtClean="0"/>
              <a:t>A state of the art </a:t>
            </a:r>
            <a:r>
              <a:rPr lang="pt-BR" sz="2800" dirty="0" smtClean="0"/>
              <a:t>Wavelet Transform is a better tool to analyse time and frequency </a:t>
            </a:r>
            <a:r>
              <a:rPr lang="pt-BR" sz="2800" dirty="0" smtClean="0"/>
              <a:t>information </a:t>
            </a:r>
            <a:r>
              <a:rPr lang="en-US" sz="2800" dirty="0"/>
              <a:t>simultaneously </a:t>
            </a:r>
            <a:r>
              <a:rPr lang="en-US" sz="2800" dirty="0" smtClean="0"/>
              <a:t>because it </a:t>
            </a:r>
            <a:r>
              <a:rPr lang="en-US" sz="2800" dirty="0"/>
              <a:t>partitions the frequency axis smoothly and </a:t>
            </a:r>
            <a:r>
              <a:rPr lang="en-US" sz="2800" dirty="0" smtClean="0"/>
              <a:t>recursively analyzing </a:t>
            </a:r>
            <a:r>
              <a:rPr lang="en-US" sz="2800" dirty="0"/>
              <a:t>each segment </a:t>
            </a:r>
            <a:r>
              <a:rPr lang="en-US" sz="2800" dirty="0" smtClean="0"/>
              <a:t>with </a:t>
            </a:r>
            <a:r>
              <a:rPr lang="en-US" sz="2800" dirty="0"/>
              <a:t>a resolution matched to its </a:t>
            </a:r>
            <a:r>
              <a:rPr lang="en-US" sz="2800" dirty="0" smtClean="0"/>
              <a:t>scale[2]</a:t>
            </a:r>
            <a:endParaRPr lang="pt-BR" sz="2800"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978" y="3096986"/>
            <a:ext cx="3116982" cy="1988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5156" y="3096986"/>
            <a:ext cx="2841220" cy="1988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1708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Definition</a:t>
            </a:r>
            <a:endParaRPr lang="pt-BR"/>
          </a:p>
        </p:txBody>
      </p:sp>
      <p:sp>
        <p:nvSpPr>
          <p:cNvPr id="3" name="Content Placeholder 2"/>
          <p:cNvSpPr>
            <a:spLocks noGrp="1"/>
          </p:cNvSpPr>
          <p:nvPr>
            <p:ph idx="1"/>
          </p:nvPr>
        </p:nvSpPr>
        <p:spPr>
          <a:xfrm>
            <a:off x="457200" y="1340768"/>
            <a:ext cx="8229600" cy="5112568"/>
          </a:xfrm>
        </p:spPr>
        <p:txBody>
          <a:bodyPr>
            <a:normAutofit fontScale="92500" lnSpcReduction="20000"/>
          </a:bodyPr>
          <a:lstStyle/>
          <a:p>
            <a:r>
              <a:rPr lang="en-US" sz="2400" dirty="0" smtClean="0"/>
              <a:t>Wavelet is a waveform oscillation limited in time with </a:t>
            </a:r>
            <a:r>
              <a:rPr lang="en-US" sz="2400" dirty="0" err="1" smtClean="0"/>
              <a:t>RMS</a:t>
            </a:r>
            <a:r>
              <a:rPr lang="en-US" sz="2400" dirty="0" smtClean="0"/>
              <a:t>=0 (Mother wavelet)</a:t>
            </a:r>
          </a:p>
          <a:p>
            <a:endParaRPr lang="pt-BR" sz="2400" dirty="0" smtClean="0"/>
          </a:p>
          <a:p>
            <a:endParaRPr lang="pt-BR" sz="2400" dirty="0"/>
          </a:p>
          <a:p>
            <a:endParaRPr lang="pt-BR" sz="2400" dirty="0" smtClean="0"/>
          </a:p>
          <a:p>
            <a:endParaRPr lang="en-US" sz="2400" dirty="0" smtClean="0"/>
          </a:p>
          <a:p>
            <a:pPr marL="0" indent="0">
              <a:buNone/>
            </a:pPr>
            <a:endParaRPr lang="pt-BR" sz="2400" dirty="0" smtClean="0"/>
          </a:p>
          <a:p>
            <a:r>
              <a:rPr lang="en-US" sz="2400" dirty="0" smtClean="0"/>
              <a:t>The </a:t>
            </a:r>
            <a:r>
              <a:rPr lang="en-US" sz="2400" dirty="0" err="1"/>
              <a:t>WT</a:t>
            </a:r>
            <a:r>
              <a:rPr lang="en-US" sz="2400" dirty="0"/>
              <a:t> decomposes a signal </a:t>
            </a:r>
            <a:r>
              <a:rPr lang="en-US" sz="2400" dirty="0" smtClean="0"/>
              <a:t>in </a:t>
            </a:r>
            <a:r>
              <a:rPr lang="en-US" sz="2400" dirty="0"/>
              <a:t>a </a:t>
            </a:r>
            <a:r>
              <a:rPr lang="en-US" sz="2400" dirty="0" smtClean="0"/>
              <a:t>set of scaled and shifted wavelets</a:t>
            </a:r>
            <a:r>
              <a:rPr lang="en-US" sz="2400" dirty="0"/>
              <a:t> </a:t>
            </a:r>
            <a:r>
              <a:rPr lang="en-US" sz="2400" dirty="0" smtClean="0"/>
              <a:t>leading to a 2-dimensional representation of the </a:t>
            </a:r>
            <a:r>
              <a:rPr lang="en-US" sz="2400" dirty="0"/>
              <a:t>signal </a:t>
            </a:r>
            <a:r>
              <a:rPr lang="en-US" sz="2400" dirty="0" smtClean="0"/>
              <a:t>based on scale(a) and translation(b)</a:t>
            </a:r>
          </a:p>
          <a:p>
            <a:endParaRPr lang="pt-BR" sz="2400" dirty="0"/>
          </a:p>
          <a:p>
            <a:endParaRPr lang="pt-BR" sz="2400" dirty="0" smtClean="0"/>
          </a:p>
          <a:p>
            <a:endParaRPr lang="pt-BR" sz="2400" dirty="0" smtClean="0"/>
          </a:p>
          <a:p>
            <a:r>
              <a:rPr lang="en-US" sz="2400" dirty="0" smtClean="0"/>
              <a:t>The </a:t>
            </a:r>
            <a:r>
              <a:rPr lang="en-US" sz="2400" dirty="0"/>
              <a:t>signal can be </a:t>
            </a:r>
            <a:r>
              <a:rPr lang="en-US" sz="2400" dirty="0" smtClean="0"/>
              <a:t>reconstructed by </a:t>
            </a:r>
            <a:r>
              <a:rPr lang="en-US" sz="2400" dirty="0"/>
              <a:t>an integration of all the projections of the signal onto the wavelet basis </a:t>
            </a:r>
            <a:r>
              <a:rPr lang="en-US" sz="2400" dirty="0" smtClean="0"/>
              <a:t>[5]</a:t>
            </a:r>
            <a:endParaRPr lang="en-US" sz="2400" dirty="0" smtClean="0"/>
          </a:p>
        </p:txBody>
      </p:sp>
      <p:pic>
        <p:nvPicPr>
          <p:cNvPr id="1026" name="Picture 2" descr="http://upload.wikimedia.org/wikipedia/commons/thumb/e/eb/MeyerMathematica.svg/360px-MeyerMathematica.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990360"/>
            <a:ext cx="2376264" cy="146536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upload.wikimedia.org/wikipedia/commons/thumb/0/0a/MorletWaveletMathematica.svg/360px-MorletWaveletMathematica.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1990360"/>
            <a:ext cx="2358264" cy="14542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commons/thumb/0/08/MexicanHatMathematica.svg/360px-MexicanHatMathematica.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6" y="1988840"/>
            <a:ext cx="2250248" cy="138765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4933" y="4528542"/>
            <a:ext cx="4428139" cy="844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7871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Discrete Wavelet Transform</a:t>
            </a:r>
            <a:endParaRPr lang="en-US" dirty="0"/>
          </a:p>
        </p:txBody>
      </p:sp>
      <p:sp>
        <p:nvSpPr>
          <p:cNvPr id="3" name="Content Placeholder 2"/>
          <p:cNvSpPr>
            <a:spLocks noGrp="1"/>
          </p:cNvSpPr>
          <p:nvPr>
            <p:ph idx="1"/>
          </p:nvPr>
        </p:nvSpPr>
        <p:spPr/>
        <p:txBody>
          <a:bodyPr>
            <a:normAutofit fontScale="92500" lnSpcReduction="10000"/>
          </a:bodyPr>
          <a:lstStyle/>
          <a:p>
            <a:r>
              <a:rPr lang="pt-BR" dirty="0" smtClean="0"/>
              <a:t>Make it practical:</a:t>
            </a:r>
          </a:p>
          <a:p>
            <a:pPr lvl="1"/>
            <a:r>
              <a:rPr lang="en-US" dirty="0" err="1" smtClean="0"/>
              <a:t>CWT</a:t>
            </a:r>
            <a:r>
              <a:rPr lang="en-US" dirty="0" smtClean="0"/>
              <a:t> permits </a:t>
            </a:r>
            <a:r>
              <a:rPr lang="en-US" dirty="0"/>
              <a:t>to analyze a signal at arbitrary </a:t>
            </a:r>
            <a:r>
              <a:rPr lang="en-US" dirty="0" smtClean="0"/>
              <a:t>scales[4]</a:t>
            </a:r>
          </a:p>
          <a:p>
            <a:pPr lvl="1"/>
            <a:endParaRPr lang="en-US" dirty="0" smtClean="0"/>
          </a:p>
          <a:p>
            <a:pPr lvl="1"/>
            <a:r>
              <a:rPr lang="en-US" dirty="0" err="1" smtClean="0"/>
              <a:t>DWT</a:t>
            </a:r>
            <a:r>
              <a:rPr lang="en-US" dirty="0" smtClean="0"/>
              <a:t> utilizes </a:t>
            </a:r>
            <a:r>
              <a:rPr lang="en-US" dirty="0"/>
              <a:t>orthogonal wavelets at fixed frequencies, allowing the reduction of the </a:t>
            </a:r>
            <a:r>
              <a:rPr lang="en-US" dirty="0" smtClean="0"/>
              <a:t>redundancy </a:t>
            </a:r>
            <a:r>
              <a:rPr lang="en-US" dirty="0"/>
              <a:t>of </a:t>
            </a:r>
            <a:r>
              <a:rPr lang="en-US" dirty="0" smtClean="0"/>
              <a:t>coefficients[4]</a:t>
            </a:r>
          </a:p>
          <a:p>
            <a:pPr lvl="1"/>
            <a:endParaRPr lang="en-US" dirty="0" smtClean="0"/>
          </a:p>
          <a:p>
            <a:pPr lvl="1"/>
            <a:r>
              <a:rPr lang="pt-BR" dirty="0" smtClean="0"/>
              <a:t>Reducing the amount of scalings and translations</a:t>
            </a:r>
          </a:p>
          <a:p>
            <a:pPr lvl="1"/>
            <a:endParaRPr lang="pt-BR" dirty="0" smtClean="0"/>
          </a:p>
          <a:p>
            <a:pPr lvl="1"/>
            <a:r>
              <a:rPr lang="pt-BR" dirty="0" smtClean="0"/>
              <a:t>The Scaling Function(Father Wavelet)</a:t>
            </a:r>
            <a:endParaRPr lang="en-US" dirty="0" smtClean="0"/>
          </a:p>
        </p:txBody>
      </p:sp>
    </p:spTree>
    <p:extLst>
      <p:ext uri="{BB962C8B-B14F-4D97-AF65-F5344CB8AC3E}">
        <p14:creationId xmlns:p14="http://schemas.microsoft.com/office/powerpoint/2010/main" val="4065513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229600" cy="4209331"/>
          </a:xfrm>
        </p:spPr>
        <p:txBody>
          <a:bodyPr>
            <a:normAutofit fontScale="92500" lnSpcReduction="20000"/>
          </a:bodyPr>
          <a:lstStyle/>
          <a:p>
            <a:r>
              <a:rPr lang="pt-BR" smtClean="0"/>
              <a:t>Normal or Epileptic</a:t>
            </a:r>
            <a:endParaRPr lang="pt-BR"/>
          </a:p>
          <a:p>
            <a:endParaRPr lang="pt-BR" smtClean="0"/>
          </a:p>
          <a:p>
            <a:r>
              <a:rPr lang="pt-BR" smtClean="0"/>
              <a:t>Used Data:</a:t>
            </a:r>
          </a:p>
          <a:p>
            <a:pPr lvl="1"/>
            <a:r>
              <a:rPr lang="pt-BR" smtClean="0"/>
              <a:t>EEG Recordings carried out on five healthy volunteers(set A) </a:t>
            </a:r>
          </a:p>
          <a:p>
            <a:pPr lvl="2"/>
            <a:r>
              <a:rPr lang="pt-BR" smtClean="0"/>
              <a:t>(10-20 International System of Electrode placement)</a:t>
            </a:r>
          </a:p>
          <a:p>
            <a:pPr lvl="2"/>
            <a:r>
              <a:rPr lang="pt-BR" smtClean="0"/>
              <a:t>23.6 seconds – 4096 samples at 173.6 Hz</a:t>
            </a:r>
          </a:p>
          <a:p>
            <a:pPr lvl="1"/>
            <a:r>
              <a:rPr lang="pt-BR" smtClean="0"/>
              <a:t>EEG archive of five pre-surgical diagnosis of five patients that have achieved complete seizure control </a:t>
            </a:r>
            <a:r>
              <a:rPr lang="pt-BR"/>
              <a:t>from MIT-BIH </a:t>
            </a:r>
            <a:r>
              <a:rPr lang="pt-BR" smtClean="0"/>
              <a:t>database containing only seizure activity(set E)</a:t>
            </a:r>
          </a:p>
          <a:p>
            <a:endParaRPr lang="pt-B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32656"/>
            <a:ext cx="6571397"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6468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229600" cy="4209331"/>
          </a:xfrm>
        </p:spPr>
        <p:txBody>
          <a:bodyPr>
            <a:normAutofit lnSpcReduction="10000"/>
          </a:bodyPr>
          <a:lstStyle/>
          <a:p>
            <a:r>
              <a:rPr lang="pt-BR" dirty="0" smtClean="0"/>
              <a:t>Wavelet transform:</a:t>
            </a:r>
          </a:p>
          <a:p>
            <a:pPr lvl="1"/>
            <a:r>
              <a:rPr lang="pt-BR" dirty="0" smtClean="0"/>
              <a:t>4 levels</a:t>
            </a:r>
          </a:p>
          <a:p>
            <a:pPr lvl="1"/>
            <a:r>
              <a:rPr lang="pt-BR" dirty="0" smtClean="0"/>
              <a:t>Daubechies of order 4</a:t>
            </a:r>
          </a:p>
          <a:p>
            <a:endParaRPr lang="pt-BR" dirty="0" smtClean="0"/>
          </a:p>
          <a:p>
            <a:endParaRPr lang="pt-BR" dirty="0"/>
          </a:p>
          <a:p>
            <a:r>
              <a:rPr lang="pt-BR" dirty="0" smtClean="0"/>
              <a:t>Feature Extraction:</a:t>
            </a:r>
          </a:p>
          <a:p>
            <a:pPr lvl="1"/>
            <a:r>
              <a:rPr lang="pt-BR" dirty="0" smtClean="0"/>
              <a:t>Max, Min, Mean</a:t>
            </a:r>
          </a:p>
          <a:p>
            <a:pPr marL="457200" lvl="1" indent="0">
              <a:buNone/>
            </a:pPr>
            <a:r>
              <a:rPr lang="pt-BR" dirty="0" smtClean="0"/>
              <a:t>	Std Deviation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1792216"/>
            <a:ext cx="3534009" cy="242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9087" y="4254626"/>
            <a:ext cx="4653393" cy="2414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332656"/>
            <a:ext cx="6571397"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2573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229600" cy="4209331"/>
          </a:xfrm>
        </p:spPr>
        <p:txBody>
          <a:bodyPr>
            <a:normAutofit lnSpcReduction="10000"/>
          </a:bodyPr>
          <a:lstStyle/>
          <a:p>
            <a:r>
              <a:rPr lang="pt-BR" smtClean="0"/>
              <a:t>Neural Networks:</a:t>
            </a:r>
          </a:p>
          <a:p>
            <a:pPr lvl="1"/>
            <a:r>
              <a:rPr lang="pt-BR"/>
              <a:t>Multilayer Perceptron Network(MLP</a:t>
            </a:r>
            <a:r>
              <a:rPr lang="pt-BR" smtClean="0"/>
              <a:t>)</a:t>
            </a:r>
          </a:p>
          <a:p>
            <a:pPr lvl="2"/>
            <a:r>
              <a:rPr lang="pt-BR"/>
              <a:t>Most common</a:t>
            </a:r>
          </a:p>
          <a:p>
            <a:pPr lvl="2"/>
            <a:r>
              <a:rPr lang="pt-BR" smtClean="0"/>
              <a:t>Smaller training set requirements</a:t>
            </a:r>
          </a:p>
          <a:p>
            <a:pPr lvl="2"/>
            <a:r>
              <a:rPr lang="pt-BR" smtClean="0"/>
              <a:t>Ease of implementation</a:t>
            </a:r>
          </a:p>
          <a:p>
            <a:pPr lvl="1"/>
            <a:r>
              <a:rPr lang="en-US" smtClean="0"/>
              <a:t>Radial </a:t>
            </a:r>
            <a:r>
              <a:rPr lang="en-US"/>
              <a:t>Basis Function Network (RBF</a:t>
            </a:r>
            <a:r>
              <a:rPr lang="en-US" smtClean="0"/>
              <a:t>)</a:t>
            </a:r>
          </a:p>
          <a:p>
            <a:pPr lvl="2"/>
            <a:r>
              <a:rPr lang="pt-BR" smtClean="0"/>
              <a:t>Most powerfull</a:t>
            </a:r>
            <a:endParaRPr lang="en-US" smtClean="0"/>
          </a:p>
          <a:p>
            <a:pPr lvl="2"/>
            <a:r>
              <a:rPr lang="pt-BR" smtClean="0"/>
              <a:t>Fast network training</a:t>
            </a:r>
            <a:endParaRPr lang="en-US" smtClean="0"/>
          </a:p>
          <a:p>
            <a:pPr lvl="2"/>
            <a:r>
              <a:rPr lang="en-US" smtClean="0"/>
              <a:t>Orthogonal </a:t>
            </a:r>
            <a:r>
              <a:rPr lang="en-US"/>
              <a:t>least squares (OLS) method</a:t>
            </a:r>
            <a:endParaRPr lang="pt-BR" smtClean="0"/>
          </a:p>
          <a:p>
            <a:endParaRPr lang="pt-B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332656"/>
            <a:ext cx="6571397"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3650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229600" cy="4209331"/>
          </a:xfrm>
        </p:spPr>
        <p:txBody>
          <a:bodyPr>
            <a:normAutofit/>
          </a:bodyPr>
          <a:lstStyle/>
          <a:p>
            <a:r>
              <a:rPr lang="pt-BR" smtClean="0"/>
              <a:t>Results:</a:t>
            </a:r>
          </a:p>
          <a:p>
            <a:pPr lvl="1"/>
            <a:r>
              <a:rPr lang="pt-BR" smtClean="0"/>
              <a:t>MLP</a:t>
            </a:r>
          </a:p>
          <a:p>
            <a:pPr lvl="2"/>
            <a:r>
              <a:rPr lang="pt-BR" smtClean="0"/>
              <a:t>97% accuracy (96 out of 3200 signals were misclassified between sets A and E)</a:t>
            </a:r>
          </a:p>
          <a:p>
            <a:endParaRPr lang="pt-BR" smtClean="0"/>
          </a:p>
          <a:p>
            <a:pPr lvl="1"/>
            <a:r>
              <a:rPr lang="pt-BR" smtClean="0"/>
              <a:t>RBF</a:t>
            </a:r>
          </a:p>
          <a:p>
            <a:pPr lvl="2"/>
            <a:r>
              <a:rPr lang="pt-BR" smtClean="0"/>
              <a:t>98% accuracy</a:t>
            </a:r>
          </a:p>
          <a:p>
            <a:pPr lvl="2"/>
            <a:r>
              <a:rPr lang="pt-BR" smtClean="0"/>
              <a:t>Extremely fast</a:t>
            </a:r>
            <a:endParaRPr lang="pt-B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332656"/>
            <a:ext cx="6571397"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5486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References</a:t>
            </a:r>
            <a:endParaRPr lang="en-US" dirty="0"/>
          </a:p>
        </p:txBody>
      </p:sp>
      <p:sp>
        <p:nvSpPr>
          <p:cNvPr id="3" name="Content Placeholder 2"/>
          <p:cNvSpPr>
            <a:spLocks noGrp="1"/>
          </p:cNvSpPr>
          <p:nvPr>
            <p:ph idx="1"/>
          </p:nvPr>
        </p:nvSpPr>
        <p:spPr/>
        <p:txBody>
          <a:bodyPr>
            <a:noAutofit/>
          </a:bodyPr>
          <a:lstStyle/>
          <a:p>
            <a:pPr marL="0" indent="0">
              <a:buNone/>
            </a:pPr>
            <a:r>
              <a:rPr lang="pt-BR" sz="1600" dirty="0" smtClean="0"/>
              <a:t>[1] </a:t>
            </a:r>
            <a:r>
              <a:rPr lang="en-US" sz="1600" dirty="0" err="1"/>
              <a:t>Khushaba</a:t>
            </a:r>
            <a:r>
              <a:rPr lang="en-US" sz="1600" dirty="0"/>
              <a:t>, R N, S. </a:t>
            </a:r>
            <a:r>
              <a:rPr lang="en-US" sz="1600" dirty="0" err="1"/>
              <a:t>Kodagoda</a:t>
            </a:r>
            <a:r>
              <a:rPr lang="en-US" sz="1600" dirty="0"/>
              <a:t>, S. </a:t>
            </a:r>
            <a:r>
              <a:rPr lang="en-US" sz="1600" dirty="0" err="1"/>
              <a:t>Lal</a:t>
            </a:r>
            <a:r>
              <a:rPr lang="en-US" sz="1600" dirty="0"/>
              <a:t>, and G. </a:t>
            </a:r>
            <a:r>
              <a:rPr lang="en-US" sz="1600" dirty="0" err="1"/>
              <a:t>Dissanayake</a:t>
            </a:r>
            <a:r>
              <a:rPr lang="en-US" sz="1600" dirty="0"/>
              <a:t>. "Driver Drowsiness Classification Using Fuzzy Wavelet-Packet-Based Feature-Extraction Algorithm." IEEE Transactions on Biomedical Engineering IEEE Trans. Biomed. Eng.: 121-31</a:t>
            </a:r>
            <a:r>
              <a:rPr lang="en-US" sz="1600" dirty="0" smtClean="0"/>
              <a:t>.</a:t>
            </a:r>
            <a:endParaRPr lang="pt-BR" sz="1600" dirty="0" smtClean="0"/>
          </a:p>
          <a:p>
            <a:pPr marL="0" indent="0">
              <a:buNone/>
            </a:pPr>
            <a:endParaRPr lang="pt-BR" sz="1600" dirty="0" smtClean="0"/>
          </a:p>
          <a:p>
            <a:pPr marL="0" indent="0">
              <a:buNone/>
            </a:pPr>
            <a:r>
              <a:rPr lang="pt-BR" sz="1600" dirty="0" smtClean="0"/>
              <a:t>[2] </a:t>
            </a:r>
            <a:r>
              <a:rPr lang="en-US" sz="1600" dirty="0"/>
              <a:t>Saito, Naoki. "Frequently Asked Questions on Wavelets." Web. 29 May 2015. </a:t>
            </a:r>
            <a:r>
              <a:rPr lang="en-US" sz="1600" dirty="0">
                <a:hlinkClick r:id="rId2"/>
              </a:rPr>
              <a:t>https://www.math.ucdavis.edu/~</a:t>
            </a:r>
            <a:r>
              <a:rPr lang="en-US" sz="1600" dirty="0" smtClean="0">
                <a:hlinkClick r:id="rId2"/>
              </a:rPr>
              <a:t>saito/courses/ACHA.suppl/wavelet_faq.pdf</a:t>
            </a:r>
            <a:endParaRPr lang="en-US" sz="1600" dirty="0" smtClean="0"/>
          </a:p>
          <a:p>
            <a:pPr marL="0" indent="0">
              <a:buNone/>
            </a:pPr>
            <a:endParaRPr lang="pt-BR" sz="1600" dirty="0" smtClean="0"/>
          </a:p>
          <a:p>
            <a:pPr marL="0" indent="0">
              <a:buNone/>
            </a:pPr>
            <a:r>
              <a:rPr lang="pt-BR" sz="1600" dirty="0" smtClean="0"/>
              <a:t>[3] </a:t>
            </a:r>
            <a:r>
              <a:rPr lang="en-US" sz="1600" dirty="0" err="1"/>
              <a:t>Jahankhani</a:t>
            </a:r>
            <a:r>
              <a:rPr lang="en-US" sz="1600" dirty="0"/>
              <a:t>, </a:t>
            </a:r>
            <a:r>
              <a:rPr lang="en-US" sz="1600" dirty="0" err="1"/>
              <a:t>Pari</a:t>
            </a:r>
            <a:r>
              <a:rPr lang="en-US" sz="1600" dirty="0"/>
              <a:t>, </a:t>
            </a:r>
            <a:r>
              <a:rPr lang="en-US" sz="1600" dirty="0" err="1"/>
              <a:t>Vassilis</a:t>
            </a:r>
            <a:r>
              <a:rPr lang="en-US" sz="1600" dirty="0"/>
              <a:t> </a:t>
            </a:r>
            <a:r>
              <a:rPr lang="en-US" sz="1600" dirty="0" err="1"/>
              <a:t>Kodogiannis</a:t>
            </a:r>
            <a:r>
              <a:rPr lang="en-US" sz="1600" dirty="0"/>
              <a:t>, and Kenneth </a:t>
            </a:r>
            <a:r>
              <a:rPr lang="en-US" sz="1600" dirty="0" err="1"/>
              <a:t>Revett</a:t>
            </a:r>
            <a:r>
              <a:rPr lang="en-US" sz="1600" dirty="0"/>
              <a:t>. "EEG Signal </a:t>
            </a:r>
            <a:r>
              <a:rPr lang="en-US" sz="1600" dirty="0" smtClean="0"/>
              <a:t>Classification </a:t>
            </a:r>
            <a:r>
              <a:rPr lang="en-US" sz="1600" dirty="0"/>
              <a:t>Using Wavelet Feature Extraction and Neural Networks." IEEE John </a:t>
            </a:r>
            <a:r>
              <a:rPr lang="en-US" sz="1600" dirty="0" smtClean="0"/>
              <a:t>Vincent </a:t>
            </a:r>
            <a:r>
              <a:rPr lang="en-US" sz="1600" dirty="0" err="1"/>
              <a:t>Atanasoff</a:t>
            </a:r>
            <a:r>
              <a:rPr lang="en-US" sz="1600" dirty="0"/>
              <a:t> 2006 </a:t>
            </a:r>
            <a:r>
              <a:rPr lang="en-US" sz="1600" dirty="0" smtClean="0"/>
              <a:t>International </a:t>
            </a:r>
            <a:r>
              <a:rPr lang="en-US" sz="1600" dirty="0"/>
              <a:t>Symposium on Modern Computing (</a:t>
            </a:r>
            <a:r>
              <a:rPr lang="en-US" sz="1600" dirty="0" err="1"/>
              <a:t>JVA'06</a:t>
            </a:r>
            <a:r>
              <a:rPr lang="en-US" sz="1600" dirty="0" smtClean="0"/>
              <a:t>).</a:t>
            </a:r>
          </a:p>
          <a:p>
            <a:pPr marL="0" indent="0">
              <a:buNone/>
            </a:pPr>
            <a:endParaRPr lang="pt-BR" sz="1600" dirty="0"/>
          </a:p>
          <a:p>
            <a:pPr marL="0" indent="0">
              <a:buNone/>
            </a:pPr>
            <a:r>
              <a:rPr lang="pt-BR" sz="1600" dirty="0" smtClean="0"/>
              <a:t>[4] </a:t>
            </a:r>
            <a:r>
              <a:rPr lang="en-US" sz="1600" dirty="0" err="1" smtClean="0"/>
              <a:t>D’Avanzo</a:t>
            </a:r>
            <a:r>
              <a:rPr lang="en-US" sz="1600" dirty="0" smtClean="0"/>
              <a:t>, C, V. Tarantino, P. </a:t>
            </a:r>
            <a:r>
              <a:rPr lang="en-US" sz="1600" dirty="0" err="1" smtClean="0"/>
              <a:t>Bisiacchi</a:t>
            </a:r>
            <a:r>
              <a:rPr lang="en-US" sz="1600" dirty="0" smtClean="0"/>
              <a:t>, </a:t>
            </a:r>
            <a:r>
              <a:rPr lang="en-US" sz="1600" dirty="0"/>
              <a:t>and G. </a:t>
            </a:r>
            <a:r>
              <a:rPr lang="en-US" sz="1600" dirty="0" err="1" smtClean="0"/>
              <a:t>Sparacino</a:t>
            </a:r>
            <a:r>
              <a:rPr lang="en-US" sz="1600" dirty="0"/>
              <a:t>. " A wavelet Methodology for EEG Time-frequency Analysis in a Time Discrimination Task." International Journal of </a:t>
            </a:r>
            <a:r>
              <a:rPr lang="en-US" sz="1600" dirty="0" err="1" smtClean="0"/>
              <a:t>Bioelectromagnetism</a:t>
            </a:r>
            <a:r>
              <a:rPr lang="en-US" sz="1600" dirty="0" smtClean="0"/>
              <a:t>.: </a:t>
            </a:r>
            <a:r>
              <a:rPr lang="en-US" sz="1600" dirty="0"/>
              <a:t>Vol. 11, No. 4, </a:t>
            </a:r>
            <a:r>
              <a:rPr lang="en-US" sz="1600" dirty="0" err="1"/>
              <a:t>pp.185</a:t>
            </a:r>
            <a:r>
              <a:rPr lang="en-US" sz="1600" dirty="0"/>
              <a:t>-188, </a:t>
            </a:r>
            <a:r>
              <a:rPr lang="en-US" sz="1600" dirty="0" smtClean="0"/>
              <a:t>2009.</a:t>
            </a:r>
          </a:p>
          <a:p>
            <a:pPr marL="0" indent="0">
              <a:buNone/>
            </a:pPr>
            <a:endParaRPr lang="pt-BR" sz="1600" dirty="0"/>
          </a:p>
          <a:p>
            <a:pPr marL="0" indent="0">
              <a:buNone/>
            </a:pPr>
            <a:r>
              <a:rPr lang="pt-BR" sz="1600" dirty="0" smtClean="0"/>
              <a:t>[5] Valens,C. “A Really Friendly Guide to Wavelets”. 1999</a:t>
            </a:r>
            <a:endParaRPr lang="pt-BR" sz="1600" dirty="0"/>
          </a:p>
          <a:p>
            <a:pPr marL="0" indent="0">
              <a:buNone/>
            </a:pPr>
            <a:endParaRPr lang="en-US" sz="1800" dirty="0"/>
          </a:p>
        </p:txBody>
      </p:sp>
    </p:spTree>
    <p:extLst>
      <p:ext uri="{BB962C8B-B14F-4D97-AF65-F5344CB8AC3E}">
        <p14:creationId xmlns:p14="http://schemas.microsoft.com/office/powerpoint/2010/main" val="2464633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2764</TotalTime>
  <Words>502</Words>
  <Application>Microsoft Office PowerPoint</Application>
  <PresentationFormat>On-screen Show (4:3)</PresentationFormat>
  <Paragraphs>80</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Wavelets</vt:lpstr>
      <vt:lpstr>Introduction</vt:lpstr>
      <vt:lpstr>Definition</vt:lpstr>
      <vt:lpstr>Discrete Wavelet Transform</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Wavelets</dc:title>
  <dc:creator>Anderson</dc:creator>
  <cp:lastModifiedBy>Anderson</cp:lastModifiedBy>
  <cp:revision>53</cp:revision>
  <dcterms:created xsi:type="dcterms:W3CDTF">2015-05-26T18:15:20Z</dcterms:created>
  <dcterms:modified xsi:type="dcterms:W3CDTF">2015-05-29T10:13:55Z</dcterms:modified>
</cp:coreProperties>
</file>