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25" r:id="rId5"/>
    <p:sldMasterId id="2147486737" r:id="rId6"/>
    <p:sldMasterId id="2147486739" r:id="rId7"/>
  </p:sldMasterIdLst>
  <p:notesMasterIdLst>
    <p:notesMasterId r:id="rId16"/>
  </p:notesMasterIdLst>
  <p:handoutMasterIdLst>
    <p:handoutMasterId r:id="rId17"/>
  </p:handoutMasterIdLst>
  <p:sldIdLst>
    <p:sldId id="1483" r:id="rId8"/>
    <p:sldId id="1482" r:id="rId9"/>
    <p:sldId id="1481" r:id="rId10"/>
    <p:sldId id="1500" r:id="rId11"/>
    <p:sldId id="1499" r:id="rId12"/>
    <p:sldId id="1501" r:id="rId13"/>
    <p:sldId id="1502" r:id="rId14"/>
    <p:sldId id="1503" r:id="rId1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l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AF"/>
    <a:srgbClr val="B39D9E"/>
    <a:srgbClr val="FF6C76"/>
    <a:srgbClr val="9BACAF"/>
    <a:srgbClr val="FFD5D3"/>
    <a:srgbClr val="D9FAFC"/>
    <a:srgbClr val="F1434A"/>
    <a:srgbClr val="F10000"/>
    <a:srgbClr val="E10000"/>
    <a:srgbClr val="001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2" autoAdjust="0"/>
    <p:restoredTop sz="88997" autoAdjust="0"/>
  </p:normalViewPr>
  <p:slideViewPr>
    <p:cSldViewPr snapToGrid="0">
      <p:cViewPr>
        <p:scale>
          <a:sx n="100" d="100"/>
          <a:sy n="100" d="100"/>
        </p:scale>
        <p:origin x="-608" y="-64"/>
      </p:cViewPr>
      <p:guideLst>
        <p:guide orient="horz" pos="433"/>
        <p:guide pos="5600"/>
      </p:guideLst>
    </p:cSldViewPr>
  </p:slideViewPr>
  <p:outlineViewPr>
    <p:cViewPr>
      <p:scale>
        <a:sx n="33" d="100"/>
        <a:sy n="33" d="100"/>
      </p:scale>
      <p:origin x="48" y="5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80" d="100"/>
          <a:sy n="80" d="100"/>
        </p:scale>
        <p:origin x="-2808" y="-10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5" y="4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5" y="8829676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5E842D-7D15-429C-8470-08294ABF4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7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5" y="4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3738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5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5" y="8829676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4AC154-0E2B-4F61-B0C1-BE3CEA749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9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399D9360-4773-444E-B9E0-EF7DCFBF0044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76DC6A0C-0D40-114E-883B-8154B8FB755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E844F14-7E7C-E448-BC29-0766BE54777F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20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1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91C3C1D7-C644-4242-AEA9-AEB58743D7DC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7374E6AE-95CA-4746-8240-C2B492A51F44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07B0C41-0016-7747-9673-0149E547F4EA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264EB936-38C4-114A-9699-E529124D075D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4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BD337FB4-2DFB-D14D-A96F-FBAA0F6BFA0B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209672B3-9736-4C43-B4F3-B9F21DE16C3E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00262F03-9801-694E-9E3D-850D23F0190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4D6AAA5-58E0-764E-B473-F60A4B57469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6" r:id="rId1"/>
    <p:sldLayoutId id="2147486727" r:id="rId2"/>
    <p:sldLayoutId id="2147486728" r:id="rId3"/>
    <p:sldLayoutId id="2147486729" r:id="rId4"/>
    <p:sldLayoutId id="2147486730" r:id="rId5"/>
    <p:sldLayoutId id="2147486731" r:id="rId6"/>
    <p:sldLayoutId id="2147486732" r:id="rId7"/>
    <p:sldLayoutId id="2147486733" r:id="rId8"/>
    <p:sldLayoutId id="2147486734" r:id="rId9"/>
    <p:sldLayoutId id="2147486735" r:id="rId10"/>
    <p:sldLayoutId id="21474867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5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algn="l" defTabSz="45720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tabLst>
                <a:tab pos="8513763" algn="r"/>
              </a:tabLst>
            </a:pPr>
            <a:r>
              <a:rPr lang="en-US" sz="1000" baseline="0" dirty="0" smtClean="0">
                <a:solidFill>
                  <a:schemeClr val="tx1"/>
                </a:solidFill>
                <a:latin typeface="Calibri"/>
              </a:rPr>
              <a:t>TUH Department of Neurology</a:t>
            </a:r>
            <a:r>
              <a:rPr lang="en-US" sz="10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11, 2014</a:t>
            </a:r>
            <a:endParaRPr lang="en-US" sz="1000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smtClean="0">
                <a:solidFill>
                  <a:srgbClr val="000000"/>
                </a:solidFill>
                <a:latin typeface="Arial"/>
                <a:cs typeface="Arial"/>
              </a:rPr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0" r:id="rId1"/>
    <p:sldLayoutId id="2147486742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887"/>
            <a:ext cx="914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Automatic Labeling of EEGs</a:t>
            </a:r>
            <a:b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Using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Deep Learning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0" y="4989242"/>
            <a:ext cx="4567238" cy="221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Golmohammadi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A.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Harati, S. Lopez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I. Obeid and J. Picone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Neural Engineering Data Consortium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College of Engineering</a:t>
            </a:r>
            <a:b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Temple University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Philadelphia, Pennsylvania, USA</a:t>
            </a:r>
          </a:p>
          <a:p>
            <a:pPr>
              <a:spcBef>
                <a:spcPct val="0"/>
              </a:spcBef>
            </a:pPr>
            <a:endParaRPr lang="en-US" sz="1800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9" name="Rectangle 16"/>
          <p:cNvSpPr txBox="1">
            <a:spLocks noChangeArrowheads="1"/>
          </p:cNvSpPr>
          <p:nvPr/>
        </p:nvSpPr>
        <p:spPr bwMode="auto">
          <a:xfrm>
            <a:off x="4567238" y="4981425"/>
            <a:ext cx="4576762" cy="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1800" b="1" dirty="0">
                <a:cs typeface="Arial" charset="0"/>
              </a:rPr>
              <a:t>Mercedes Jacobson, </a:t>
            </a:r>
            <a:r>
              <a:rPr lang="en-US" sz="1800" b="1" dirty="0" smtClean="0">
                <a:cs typeface="Arial" charset="0"/>
              </a:rPr>
              <a:t>MD</a:t>
            </a:r>
          </a:p>
          <a:p>
            <a:pPr algn="ctr">
              <a:buFont typeface="Arial" charset="0"/>
              <a:buNone/>
            </a:pPr>
            <a:r>
              <a:rPr lang="en-US" sz="1800" b="1" dirty="0" smtClean="0">
                <a:cs typeface="Arial" charset="0"/>
              </a:rPr>
              <a:t>Steven Tobochnik </a:t>
            </a:r>
            <a:endParaRPr lang="en-US" sz="1800" b="1" dirty="0"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sz="1800" b="1" dirty="0">
                <a:cs typeface="Arial" charset="0"/>
              </a:rPr>
              <a:t>Department of Neurology</a:t>
            </a:r>
          </a:p>
          <a:p>
            <a:pPr algn="ctr">
              <a:buFont typeface="Arial" charset="0"/>
              <a:buNone/>
            </a:pPr>
            <a:r>
              <a:rPr lang="en-US" sz="1800" b="1" dirty="0">
                <a:cs typeface="Arial" charset="0"/>
              </a:rPr>
              <a:t>School of Medicine</a:t>
            </a:r>
          </a:p>
          <a:p>
            <a:pPr algn="ctr">
              <a:buFont typeface="Arial" charset="0"/>
              <a:buNone/>
            </a:pPr>
            <a:r>
              <a:rPr lang="en-US" sz="1800" b="1" dirty="0">
                <a:cs typeface="Arial" charset="0"/>
              </a:rPr>
              <a:t>Temple University</a:t>
            </a:r>
          </a:p>
          <a:p>
            <a:pPr algn="ctr">
              <a:buFont typeface="Arial" charset="0"/>
              <a:buNone/>
            </a:pPr>
            <a:r>
              <a:rPr lang="en-US" sz="1800" b="1" dirty="0">
                <a:cs typeface="Arial" charset="0"/>
              </a:rPr>
              <a:t>Philadelphia, Pennsylvania, USA</a:t>
            </a:r>
          </a:p>
          <a:p>
            <a:pPr algn="ctr">
              <a:spcAft>
                <a:spcPts val="1200"/>
              </a:spcAft>
              <a:buFont typeface="Arial" charset="0"/>
              <a:buNone/>
            </a:pPr>
            <a:endParaRPr lang="en-US" sz="1800" b="1" dirty="0">
              <a:solidFill>
                <a:srgbClr val="CD1E26"/>
              </a:solidFill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8435" y="2982256"/>
            <a:ext cx="8267130" cy="1371600"/>
            <a:chOff x="598034" y="2552700"/>
            <a:chExt cx="826713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 descr="Screen Shot 2013-07-09 at 12.27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4" y="2552700"/>
              <a:ext cx="3027066" cy="13716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741" y="2552700"/>
              <a:ext cx="2854536" cy="13716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8124" y="2552700"/>
              <a:ext cx="1117467" cy="13716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3475" y="2552700"/>
              <a:ext cx="1221689" cy="13716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nedcFinal_hires_2400x1600_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0"/>
            <a:ext cx="1828800" cy="1221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981592" y="156956"/>
            <a:ext cx="908408" cy="10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1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5" y="4159250"/>
            <a:ext cx="2106613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76775" y="4184650"/>
            <a:ext cx="4137025" cy="4889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72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Temple University Hospital EEG Corpus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Synopsis: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The world’s largest publicly available EEG corpus consisting of 20,000+ EEGs collected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from 15,000 patients, collected over 12 years. Includes physician’s diagnoses and patient medical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histories. Number of channels varies from 24 to 36. Signal data distributed in an EDF format.</a:t>
            </a:r>
            <a:endParaRPr lang="en-US" smtClean="0">
              <a:latin typeface="Calibri" charset="0"/>
              <a:cs typeface="Times New Roman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Sufficient data to support application of state of the art machine learning algorithms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 medical histories, particularly drug treatments, supports statistical analysis of correlations between signals and treatments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Historical archive also supports investigation of EEG changes over time for a given patient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Enables the development of real-time monitoring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Database Overview: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21,000+ EEGs collected at Temple University Hospital from 2002 to 2013 (an ongoing process)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Recordings vary from 24 to 36 channels of signal data sampled at 250 Hz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Patients range in age from 18 to 90 with an average of 1.4 EEGs per patient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Data includes a test report generated by a technician, an impedance report and a physician’s report; data from 2009 forward inlcudes ICD-9 codes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A total of 1.8 TBytes of data</a:t>
            </a: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438400" y="2057400"/>
            <a:ext cx="1908175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76775" y="4673600"/>
            <a:ext cx="4137025" cy="639763"/>
          </a:xfrm>
          <a:prstGeom prst="rect">
            <a:avLst/>
          </a:prstGeom>
          <a:solidFill>
            <a:srgbClr val="8B8B8B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6775" y="5313363"/>
            <a:ext cx="4137025" cy="1209675"/>
          </a:xfrm>
          <a:prstGeom prst="rect">
            <a:avLst/>
          </a:prstGeom>
          <a:solidFill>
            <a:srgbClr val="2C2C2C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80" name="TextBox 5"/>
          <p:cNvSpPr txBox="1">
            <a:spLocks noChangeArrowheads="1"/>
          </p:cNvSpPr>
          <p:nvPr/>
        </p:nvSpPr>
        <p:spPr bwMode="auto">
          <a:xfrm>
            <a:off x="6858000" y="4241800"/>
            <a:ext cx="1955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9063" indent="-1190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Aft>
                <a:spcPts val="10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Personal information</a:t>
            </a:r>
            <a:br>
              <a:rPr lang="en-US" sz="1200" smtClean="0">
                <a:cs typeface="ＭＳ Ｐゴシック" charset="0"/>
              </a:rPr>
            </a:br>
            <a:r>
              <a:rPr lang="en-US" sz="1200" smtClean="0">
                <a:cs typeface="ＭＳ Ｐゴシック" charset="0"/>
              </a:rPr>
              <a:t>has been redacted</a:t>
            </a:r>
          </a:p>
          <a:p>
            <a:pPr lvl="1" algn="l" eaLnBrk="1" hangingPunct="1">
              <a:spcAft>
                <a:spcPts val="24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Clinical history and medication history are included</a:t>
            </a:r>
          </a:p>
          <a:p>
            <a:pPr lvl="1" algn="l" eaLnBrk="1" hangingPunct="1">
              <a:spcAft>
                <a:spcPts val="12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Physician notes are captured in three fields: description,  impression and correlation fields.</a:t>
            </a:r>
          </a:p>
        </p:txBody>
      </p:sp>
      <p:pic>
        <p:nvPicPr>
          <p:cNvPr id="30" name="Picture 29" descr="Eeg_Machine.jpg"/>
          <p:cNvPicPr>
            <a:picLocks noChangeAspect="1"/>
          </p:cNvPicPr>
          <p:nvPr/>
        </p:nvPicPr>
        <p:blipFill rotWithShape="1">
          <a:blip r:embed="rId4"/>
          <a:srcRect l="4068" t="5946" b="4778"/>
          <a:stretch/>
        </p:blipFill>
        <p:spPr>
          <a:xfrm>
            <a:off x="548842" y="2057400"/>
            <a:ext cx="1514757" cy="1879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nedcFinal_hires_2400x1600_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6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Automated Interpretation of EEGs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Goals: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(1) To assist healthcare professionals in interpreting electroencephalography (EEG) tests,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thereby improving the quality and efficiency of a physician’s diagnostic capabilities; (2) Provide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a real-time alerting capability that addresses a critical gap in long-term monitoring technology.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Patients and technicians will receive immediate feedback rather than waiting days or weeks for results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Physicians receive decision-making support that reduces their time spent interpreting EEGs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Medical students can be trained with the system and use search tools make it easy to view patient histories and comparable conditions in other patients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Uniform diagnostic techniques can be developed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Milestones: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Develop an enhanced set of features based on temporal and spectral measures (1Q’2014)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Statistical modeling of time-varying data sources in bioengineering using deep learning (2Q’2014)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Label events at an accuracy of 95% measured on the held-out data from the TUH EEG Corpus (3Q’2014)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Predict diagnoses with an F-score (a weighted average of precision and recall) of 0.95 (4Q’2014)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Demonstrate a clinically-relevant system and assess the impact on physician workflow (4Q’2014)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Picture 21" descr="Screen Shot 2013-07-09 at 12.2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062163"/>
            <a:ext cx="191293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2965450"/>
            <a:ext cx="191293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25" y="2073275"/>
            <a:ext cx="984250" cy="12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375" y="2884488"/>
            <a:ext cx="866775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438" y="4192588"/>
            <a:ext cx="3946525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nedcFinal_hires_2400x1600_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3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8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algn="l" defTabSz="457200" eaLnBrk="1" fontAlgn="auto" hangingPunct="1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Real-Time Automatic Interpretation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 descr="Screensho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6" y="687388"/>
            <a:ext cx="8929122" cy="50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5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0" y="793234"/>
            <a:ext cx="866775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algn="l" eaLnBrk="1" hangingPunct="1"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Three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classes of events:</a:t>
            </a:r>
          </a:p>
          <a:p>
            <a:pPr marL="687388" lvl="1" indent="-352425" algn="l" eaLnBrk="1" hangingPunct="1">
              <a:spcAft>
                <a:spcPts val="600"/>
              </a:spcAft>
              <a:buFont typeface="+mj-lt"/>
              <a:buAutoNum type="arabicParenR"/>
            </a:pPr>
            <a:r>
              <a:rPr lang="en-US" sz="1800" dirty="0" smtClean="0"/>
              <a:t>SPSW: spike </a:t>
            </a:r>
            <a:r>
              <a:rPr lang="en-US" sz="1800" dirty="0" smtClean="0"/>
              <a:t>and sharp </a:t>
            </a:r>
            <a:r>
              <a:rPr lang="en-US" sz="1800" dirty="0" smtClean="0"/>
              <a:t>wave</a:t>
            </a:r>
            <a:endParaRPr lang="en-US" sz="1800" dirty="0" smtClean="0"/>
          </a:p>
          <a:p>
            <a:pPr marL="687388" lvl="1" indent="-352425" algn="l" eaLnBrk="1" hangingPunct="1">
              <a:spcAft>
                <a:spcPts val="600"/>
              </a:spcAft>
              <a:buFont typeface="+mj-lt"/>
              <a:buAutoNum type="arabicParenR"/>
            </a:pPr>
            <a:r>
              <a:rPr lang="en-US" sz="1800" dirty="0" smtClean="0"/>
              <a:t>GPED: generalized </a:t>
            </a:r>
            <a:r>
              <a:rPr lang="en-US" sz="1800" dirty="0"/>
              <a:t>periodic epileptiform discharges (GPED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1800" dirty="0" smtClean="0"/>
              <a:t>(includes triphasic)</a:t>
            </a:r>
            <a:endParaRPr lang="en-US" sz="1800" dirty="0" smtClean="0"/>
          </a:p>
          <a:p>
            <a:pPr marL="687388" lvl="1" indent="-352425" algn="l" eaLnBrk="1" hangingPunct="1">
              <a:spcAft>
                <a:spcPts val="600"/>
              </a:spcAft>
              <a:buFont typeface="+mj-lt"/>
              <a:buAutoNum type="arabicParenR"/>
            </a:pPr>
            <a:r>
              <a:rPr lang="en-US" sz="1800" dirty="0" smtClean="0"/>
              <a:t>PLED: periodic </a:t>
            </a:r>
            <a:r>
              <a:rPr lang="en-US" sz="1800" dirty="0"/>
              <a:t>lateralized epileptiform </a:t>
            </a:r>
            <a:r>
              <a:rPr lang="en-US" sz="1800" dirty="0" smtClean="0"/>
              <a:t>discharges</a:t>
            </a:r>
          </a:p>
          <a:p>
            <a:pPr marL="0" lvl="1" indent="0" algn="l"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Three classes of background models:</a:t>
            </a:r>
          </a:p>
          <a:p>
            <a:pPr marL="687388" lvl="1" indent="-352425" algn="l" eaLnBrk="1" hangingPunct="1">
              <a:spcAft>
                <a:spcPts val="600"/>
              </a:spcAft>
              <a:buFont typeface="+mj-lt"/>
              <a:buAutoNum type="arabicParenR"/>
            </a:pPr>
            <a:r>
              <a:rPr lang="en-US" sz="1800" dirty="0" smtClean="0"/>
              <a:t>EYBL: eye </a:t>
            </a:r>
            <a:r>
              <a:rPr lang="en-US" sz="1800" dirty="0"/>
              <a:t>blink </a:t>
            </a:r>
            <a:r>
              <a:rPr lang="en-US" sz="1800" dirty="0" smtClean="0"/>
              <a:t>(and other eye artifacts)</a:t>
            </a:r>
            <a:endParaRPr lang="en-US" sz="1800" dirty="0" smtClean="0"/>
          </a:p>
          <a:p>
            <a:pPr marL="687388" lvl="1" indent="-352425" algn="l" eaLnBrk="1" hangingPunct="1">
              <a:spcAft>
                <a:spcPts val="600"/>
              </a:spcAft>
              <a:buFont typeface="+mj-lt"/>
              <a:buAutoNum type="arabicParenR"/>
            </a:pPr>
            <a:r>
              <a:rPr lang="en-US" sz="1800" dirty="0" smtClean="0"/>
              <a:t>ARTF: Artifact</a:t>
            </a:r>
            <a:endParaRPr lang="en-US" sz="1800" dirty="0" smtClean="0"/>
          </a:p>
          <a:p>
            <a:pPr marL="687388" lvl="1" indent="-352425" algn="l" eaLnBrk="1" hangingPunct="1">
              <a:spcAft>
                <a:spcPts val="600"/>
              </a:spcAft>
              <a:buFont typeface="+mj-lt"/>
              <a:buAutoNum type="arabicParenR"/>
            </a:pPr>
            <a:r>
              <a:rPr lang="en-US" sz="1800" dirty="0" smtClean="0"/>
              <a:t>BCKG: Background</a:t>
            </a:r>
          </a:p>
          <a:p>
            <a:pPr marL="0" lvl="1" indent="0" algn="l"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Other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classifications (eventually):</a:t>
            </a:r>
            <a:endParaRPr lang="en-US" dirty="0">
              <a:solidFill>
                <a:schemeClr val="accent2"/>
              </a:solidFill>
              <a:cs typeface="Arial" charset="0"/>
            </a:endParaRPr>
          </a:p>
          <a:p>
            <a:pPr marL="635000" lvl="1" indent="-300038" algn="l" eaLnBrk="1" hangingPunct="1">
              <a:spcAft>
                <a:spcPts val="600"/>
              </a:spcAft>
              <a:buFont typeface="+mj-lt"/>
              <a:buAutoNum type="arabicParenR"/>
            </a:pPr>
            <a:r>
              <a:rPr lang="en-US" sz="1800" dirty="0" smtClean="0"/>
              <a:t>Focal: occurs on a subset of the channels</a:t>
            </a:r>
            <a:br>
              <a:rPr lang="en-US" sz="1800" dirty="0" smtClean="0"/>
            </a:br>
            <a:r>
              <a:rPr lang="en-US" sz="1800" dirty="0" smtClean="0"/>
              <a:t>Generalized: occurs </a:t>
            </a:r>
            <a:r>
              <a:rPr lang="en-US" sz="1800" dirty="0"/>
              <a:t>on all </a:t>
            </a:r>
            <a:r>
              <a:rPr lang="en-US" sz="1800" dirty="0" smtClean="0"/>
              <a:t>channels</a:t>
            </a:r>
            <a:endParaRPr lang="en-US" sz="1800" dirty="0"/>
          </a:p>
          <a:p>
            <a:pPr marL="635000" lvl="1" indent="-300038" algn="l" eaLnBrk="1" hangingPunct="1">
              <a:spcAft>
                <a:spcPts val="600"/>
              </a:spcAft>
              <a:buFont typeface="+mj-lt"/>
              <a:buAutoNum type="arabicParenR"/>
            </a:pPr>
            <a:r>
              <a:rPr lang="en-US" sz="1800" dirty="0"/>
              <a:t>Continuous (CONT</a:t>
            </a:r>
            <a:r>
              <a:rPr lang="en-US" sz="1800" dirty="0" smtClean="0"/>
              <a:t>): occurs continuously throughout the data</a:t>
            </a:r>
            <a:br>
              <a:rPr lang="en-US" sz="1800" dirty="0" smtClean="0"/>
            </a:br>
            <a:r>
              <a:rPr lang="en-US" sz="1800" dirty="0" smtClean="0"/>
              <a:t>Intermittent </a:t>
            </a:r>
            <a:r>
              <a:rPr lang="en-US" sz="1800" dirty="0"/>
              <a:t>(INTM): occurs </a:t>
            </a:r>
            <a:r>
              <a:rPr lang="en-US" sz="1800" dirty="0" smtClean="0"/>
              <a:t>sporadically</a:t>
            </a:r>
            <a:endParaRPr lang="en-US" sz="1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algn="l" defTabSz="457200" eaLnBrk="1" fontAlgn="auto" hangingPunct="1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Current Classification System For TUH EEG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6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0" y="793234"/>
            <a:ext cx="8667750" cy="500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indent="-342900" algn="l" eaLnBrk="1" hangingPunct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State of the Art on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the CHB-MIT Scalp EEG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Database:</a:t>
            </a:r>
            <a:endParaRPr lang="en-US" dirty="0" smtClean="0">
              <a:solidFill>
                <a:schemeClr val="accent2"/>
              </a:solidFill>
              <a:cs typeface="Arial" charset="0"/>
            </a:endParaRPr>
          </a:p>
          <a:p>
            <a:pPr marL="687388" lvl="1" indent="-352425" algn="l" eaLnBrk="1" hangingPunct="1">
              <a:spcAft>
                <a:spcPts val="600"/>
              </a:spcAft>
              <a:buFont typeface="Wingdings" charset="2"/>
              <a:buChar char="q"/>
              <a:tabLst>
                <a:tab pos="3436938" algn="l"/>
              </a:tabLst>
            </a:pPr>
            <a:r>
              <a:rPr lang="en-US" sz="1800" dirty="0" smtClean="0"/>
              <a:t>Sensitivity: </a:t>
            </a:r>
            <a:r>
              <a:rPr lang="en-US" sz="1800" dirty="0" smtClean="0"/>
              <a:t>96.5%	False </a:t>
            </a:r>
            <a:r>
              <a:rPr lang="en-US" sz="1800" dirty="0"/>
              <a:t>A</a:t>
            </a:r>
            <a:r>
              <a:rPr lang="en-US" sz="1800" dirty="0" smtClean="0"/>
              <a:t>larm Rate: 3.8</a:t>
            </a:r>
            <a:r>
              <a:rPr lang="en-US" sz="1800" dirty="0"/>
              <a:t>/</a:t>
            </a:r>
            <a:r>
              <a:rPr lang="en-US" sz="1800" dirty="0" err="1" smtClean="0"/>
              <a:t>hr</a:t>
            </a:r>
            <a:endParaRPr lang="en-US" sz="1800" dirty="0" smtClean="0"/>
          </a:p>
          <a:p>
            <a:pPr marL="342900" lvl="1" indent="-342900" algn="l" eaLnBrk="1" hangingPunct="1">
              <a:spcBef>
                <a:spcPts val="1800"/>
              </a:spcBef>
              <a:spcAft>
                <a:spcPts val="198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TUH EEG Corpus:</a:t>
            </a:r>
          </a:p>
          <a:p>
            <a:pPr marL="687388" lvl="1" indent="-344488" algn="l" eaLnBrk="1" hangingPunct="1"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smtClean="0"/>
              <a:t>DET</a:t>
            </a:r>
            <a:r>
              <a:rPr lang="en-US" sz="1800" dirty="0"/>
              <a:t>: Detection </a:t>
            </a:r>
            <a:r>
              <a:rPr lang="en-US" sz="1800" dirty="0" smtClean="0"/>
              <a:t>rate</a:t>
            </a:r>
            <a:r>
              <a:rPr lang="en-US" sz="1800" dirty="0"/>
              <a:t> </a:t>
            </a:r>
            <a:r>
              <a:rPr lang="en-US" sz="1800" dirty="0" smtClean="0"/>
              <a:t>– % </a:t>
            </a:r>
            <a:r>
              <a:rPr lang="en-US" sz="1800" dirty="0"/>
              <a:t>(spike/</a:t>
            </a:r>
            <a:r>
              <a:rPr lang="en-US" sz="1800" dirty="0" err="1"/>
              <a:t>gped</a:t>
            </a:r>
            <a:r>
              <a:rPr lang="en-US" sz="1800" dirty="0"/>
              <a:t>/pled) detected as (</a:t>
            </a:r>
            <a:r>
              <a:rPr lang="en-US" sz="1800" dirty="0" err="1"/>
              <a:t>bckg</a:t>
            </a:r>
            <a:r>
              <a:rPr lang="en-US" sz="1800" dirty="0"/>
              <a:t>/</a:t>
            </a:r>
            <a:r>
              <a:rPr lang="en-US" sz="1800" dirty="0" err="1"/>
              <a:t>ar</a:t>
            </a:r>
            <a:r>
              <a:rPr lang="en-US" sz="1800" dirty="0"/>
              <a:t>/</a:t>
            </a:r>
            <a:r>
              <a:rPr lang="en-US" sz="1800" dirty="0" err="1"/>
              <a:t>eb</a:t>
            </a:r>
            <a:r>
              <a:rPr lang="en-US" sz="1800" dirty="0" smtClean="0"/>
              <a:t>)</a:t>
            </a:r>
          </a:p>
          <a:p>
            <a:pPr marL="687388" lvl="1" indent="-344488" algn="l" eaLnBrk="1" hangingPunct="1"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smtClean="0"/>
              <a:t>FA</a:t>
            </a:r>
            <a:r>
              <a:rPr lang="en-US" sz="1800" dirty="0"/>
              <a:t>:  False </a:t>
            </a:r>
            <a:r>
              <a:rPr lang="en-US" sz="1800" dirty="0" smtClean="0"/>
              <a:t>alarm </a:t>
            </a:r>
            <a:r>
              <a:rPr lang="en-US" sz="1800" dirty="0"/>
              <a:t>r</a:t>
            </a:r>
            <a:r>
              <a:rPr lang="en-US" sz="1800" dirty="0" smtClean="0"/>
              <a:t>ate – % </a:t>
            </a:r>
            <a:r>
              <a:rPr lang="en-US" sz="1800" dirty="0"/>
              <a:t>(</a:t>
            </a:r>
            <a:r>
              <a:rPr lang="en-US" sz="1800" dirty="0" err="1"/>
              <a:t>bckg</a:t>
            </a:r>
            <a:r>
              <a:rPr lang="en-US" sz="1800" dirty="0"/>
              <a:t>/</a:t>
            </a:r>
            <a:r>
              <a:rPr lang="en-US" sz="1800" dirty="0" err="1"/>
              <a:t>ar</a:t>
            </a:r>
            <a:r>
              <a:rPr lang="en-US" sz="1800" dirty="0"/>
              <a:t>/</a:t>
            </a:r>
            <a:r>
              <a:rPr lang="en-US" sz="1800" dirty="0" err="1"/>
              <a:t>eb</a:t>
            </a:r>
            <a:r>
              <a:rPr lang="en-US" sz="1800" dirty="0"/>
              <a:t>) detected as (spike/</a:t>
            </a:r>
            <a:r>
              <a:rPr lang="en-US" sz="1800" dirty="0" err="1"/>
              <a:t>gped</a:t>
            </a:r>
            <a:r>
              <a:rPr lang="en-US" sz="1800" dirty="0"/>
              <a:t>/pled</a:t>
            </a:r>
            <a:r>
              <a:rPr lang="en-US" sz="1800" dirty="0" smtClean="0"/>
              <a:t>)</a:t>
            </a:r>
          </a:p>
          <a:p>
            <a:pPr marL="687388" lvl="1" indent="-344488" algn="l" eaLnBrk="1" hangingPunct="1"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smtClean="0"/>
              <a:t>ERR</a:t>
            </a:r>
            <a:r>
              <a:rPr lang="en-US" sz="1800" dirty="0"/>
              <a:t>: Traditional e</a:t>
            </a:r>
            <a:r>
              <a:rPr lang="en-US" sz="1800" dirty="0" smtClean="0"/>
              <a:t>rror rate – % </a:t>
            </a:r>
            <a:r>
              <a:rPr lang="en-US" sz="1800" dirty="0"/>
              <a:t>incorrect guesses for all 6 </a:t>
            </a:r>
            <a:r>
              <a:rPr lang="en-US" sz="1800" dirty="0" smtClean="0"/>
              <a:t>classes</a:t>
            </a:r>
            <a:endParaRPr lang="en-US" sz="1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algn="l" defTabSz="457200" eaLnBrk="1" fontAlgn="auto" hangingPunct="1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Performance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86075"/>
              </p:ext>
            </p:extLst>
          </p:nvPr>
        </p:nvGraphicFramePr>
        <p:xfrm>
          <a:off x="636494" y="2368176"/>
          <a:ext cx="515470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278"/>
                <a:gridCol w="880071"/>
                <a:gridCol w="969875"/>
                <a:gridCol w="114948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System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DET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FA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ERR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rial"/>
                          <a:cs typeface="Arial"/>
                        </a:rPr>
                        <a:t>Simple Heuristics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99%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64%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74%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rial"/>
                          <a:cs typeface="Arial"/>
                        </a:rPr>
                        <a:t>Random Forest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85%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6%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37%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rial"/>
                          <a:cs typeface="Arial"/>
                        </a:rPr>
                        <a:t>System 3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84%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4%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37%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rial"/>
                          <a:cs typeface="Arial"/>
                        </a:rPr>
                        <a:t>System 4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82%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4%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39%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rial"/>
                          <a:cs typeface="Arial"/>
                        </a:rPr>
                        <a:t>System</a:t>
                      </a:r>
                      <a:r>
                        <a:rPr lang="en-US" b="1" i="0" baseline="0" dirty="0" smtClean="0">
                          <a:latin typeface="Arial"/>
                          <a:cs typeface="Arial"/>
                        </a:rPr>
                        <a:t> 5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89%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4%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latin typeface="Arial"/>
                          <a:cs typeface="Arial"/>
                        </a:rPr>
                        <a:t>36%</a:t>
                      </a:r>
                      <a:endParaRPr lang="en-US" b="1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3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algn="l" defTabSz="457200" eaLnBrk="1" fontAlgn="auto" hangingPunct="1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Live Input Demonstration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6" y="687388"/>
            <a:ext cx="8929122" cy="50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8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algn="l" defTabSz="457200" eaLnBrk="1" fontAlgn="auto" hangingPunct="1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Summary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0" y="793234"/>
            <a:ext cx="866775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indent="-342900" algn="l" eaLnBrk="1" hangingPunct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Arial" charset="0"/>
              </a:rPr>
              <a:t>Performance at a level where the system is clinically relevant – need your input</a:t>
            </a:r>
          </a:p>
          <a:p>
            <a:pPr marL="342900" lvl="1" indent="-342900" algn="l" eaLnBrk="1" hangingPunct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Arial" charset="0"/>
              </a:rPr>
              <a:t>Commercialization process is underway</a:t>
            </a:r>
          </a:p>
          <a:p>
            <a:pPr marL="342900" lvl="1" indent="-342900" algn="l" eaLnBrk="1" hangingPunct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Arial" charset="0"/>
              </a:rPr>
              <a:t>DARPA / NIH / NSF funding is critical</a:t>
            </a:r>
          </a:p>
          <a:p>
            <a:pPr marL="342900" lvl="1" indent="-342900" algn="l" eaLnBrk="1" hangingPunct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Arial" charset="0"/>
              </a:rPr>
              <a:t>Sustainable data collection process</a:t>
            </a:r>
          </a:p>
          <a:p>
            <a:pPr marL="342900" lvl="1" indent="-342900" algn="l" eaLnBrk="1" hangingPunct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Arial" charset="0"/>
              </a:rPr>
              <a:t>New opportunities (e.g., EEG + MRI?)</a:t>
            </a:r>
          </a:p>
        </p:txBody>
      </p:sp>
    </p:spTree>
    <p:extLst>
      <p:ext uri="{BB962C8B-B14F-4D97-AF65-F5344CB8AC3E}">
        <p14:creationId xmlns:p14="http://schemas.microsoft.com/office/powerpoint/2010/main" val="137922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4F6E9609FFA48A49AF397541005F7" ma:contentTypeVersion="0" ma:contentTypeDescription="Create a new document." ma:contentTypeScope="" ma:versionID="71e1f5a5d6e167bf45b4a3cc2448dd25">
  <xsd:schema xmlns:xsd="http://www.w3.org/2001/XMLSchema" xmlns:xs="http://www.w3.org/2001/XMLSchema" xmlns:p="http://schemas.microsoft.com/office/2006/metadata/properties" xmlns:ns2="db53dd2b-c220-43db-af5d-d622701bb54a" targetNamespace="http://schemas.microsoft.com/office/2006/metadata/properties" ma:root="true" ma:fieldsID="633f7f0f02d115620620fbe9eca188d5" ns2:_="">
    <xsd:import namespace="db53dd2b-c220-43db-af5d-d622701bb5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3dd2b-c220-43db-af5d-d622701bb5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53dd2b-c220-43db-af5d-d622701bb54a">362JJHU2A77U-217-11</_dlc_DocId>
    <_dlc_DocIdUrl xmlns="db53dd2b-c220-43db-af5d-d622701bb54a">
      <Url>https://sharepoint.extranet.darpa.mil/sites/mto/RE-NET/_layouts/DocIdRedir.aspx?ID=362JJHU2A77U-217-11</Url>
      <Description>362JJHU2A77U-217-11</Description>
    </_dlc_DocIdUrl>
  </documentManagement>
</p:properties>
</file>

<file path=customXml/itemProps1.xml><?xml version="1.0" encoding="utf-8"?>
<ds:datastoreItem xmlns:ds="http://schemas.openxmlformats.org/officeDocument/2006/customXml" ds:itemID="{3D40FACB-A1F1-4F65-945C-A942486CC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3dd2b-c220-43db-af5d-d622701bb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922F5-A7A0-47A9-93DF-ED33B1EAE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7C763-257E-4657-91A5-990E7EAC224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55ADFE-E94E-44E2-BD29-2EE2DC70F612}">
  <ds:schemaRefs>
    <ds:schemaRef ds:uri="http://schemas.microsoft.com/office/2006/metadata/properties"/>
    <ds:schemaRef ds:uri="http://schemas.microsoft.com/office/infopath/2007/PartnerControls"/>
    <ds:schemaRef ds:uri="db53dd2b-c220-43db-af5d-d622701bb5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43848</TotalTime>
  <Words>502</Words>
  <Application>Microsoft Macintosh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Custom Design</vt:lpstr>
      <vt:lpstr>ISIP Title Slide</vt:lpstr>
      <vt:lpstr>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Microsystems Technology Office DIRO Review</dc:title>
  <dc:subject>141213 Future Warfighting</dc:subject>
  <dc:creator>Zach Lemnios / John Zolper</dc:creator>
  <dc:description>2004 Winter DIRO Review</dc:description>
  <cp:lastModifiedBy>Joseph Picone</cp:lastModifiedBy>
  <cp:revision>1274</cp:revision>
  <cp:lastPrinted>2013-11-22T15:20:59Z</cp:lastPrinted>
  <dcterms:created xsi:type="dcterms:W3CDTF">2011-05-04T16:12:59Z</dcterms:created>
  <dcterms:modified xsi:type="dcterms:W3CDTF">2014-12-18T15:29:31Z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lect?">
    <vt:lpwstr>No</vt:lpwstr>
  </property>
  <property fmtid="{D5CDD505-2E9C-101B-9397-08002B2CF9AE}" pid="3" name="_dlc_DocIdItemGuid">
    <vt:lpwstr>fc3bbbf8-1f9e-4ebf-9db4-d3f2bb791bc0</vt:lpwstr>
  </property>
  <property fmtid="{D5CDD505-2E9C-101B-9397-08002B2CF9AE}" pid="4" name="ContentTypeId">
    <vt:lpwstr>0x01010057F4F6E9609FFA48A49AF397541005F7</vt:lpwstr>
  </property>
</Properties>
</file>