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B00DD4-E7DB-41C8-9EA2-34AA22B68D69}" type="doc">
      <dgm:prSet loTypeId="urn:microsoft.com/office/officeart/2005/8/layout/StepDownProcess" loCatId="process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BD9CACD-8605-4165-A952-0F55E929A78D}">
      <dgm:prSet phldrT="[Text]"/>
      <dgm:spPr/>
      <dgm:t>
        <a:bodyPr/>
        <a:lstStyle/>
        <a:p>
          <a:r>
            <a:rPr lang="en-US" dirty="0" smtClean="0"/>
            <a:t>Archived CD/DVD</a:t>
          </a:r>
          <a:endParaRPr lang="en-US" dirty="0"/>
        </a:p>
      </dgm:t>
    </dgm:pt>
    <dgm:pt modelId="{199EC2B5-F26D-47BF-A182-EF133418C388}" type="parTrans" cxnId="{E9E24646-BA33-4F2A-81B2-64F9C8710465}">
      <dgm:prSet/>
      <dgm:spPr/>
      <dgm:t>
        <a:bodyPr/>
        <a:lstStyle/>
        <a:p>
          <a:endParaRPr lang="en-US"/>
        </a:p>
      </dgm:t>
    </dgm:pt>
    <dgm:pt modelId="{2CD1AF2F-27F7-4408-9E09-282893716F56}" type="sibTrans" cxnId="{E9E24646-BA33-4F2A-81B2-64F9C8710465}">
      <dgm:prSet/>
      <dgm:spPr/>
      <dgm:t>
        <a:bodyPr/>
        <a:lstStyle/>
        <a:p>
          <a:endParaRPr lang="en-US"/>
        </a:p>
      </dgm:t>
    </dgm:pt>
    <dgm:pt modelId="{06B813C9-10A7-4035-97FE-400EAA5F057F}">
      <dgm:prSet phldrT="[Text]" custT="1"/>
      <dgm:spPr/>
      <dgm:t>
        <a:bodyPr/>
        <a:lstStyle/>
        <a:p>
          <a:r>
            <a:rPr lang="en-US" sz="2400" dirty="0" smtClean="0"/>
            <a:t>Sampled EEG by EEG technician</a:t>
          </a:r>
          <a:endParaRPr lang="en-US" sz="2400" dirty="0"/>
        </a:p>
      </dgm:t>
    </dgm:pt>
    <dgm:pt modelId="{15669E2A-26AA-4F97-90B6-D6081C8C73E6}" type="parTrans" cxnId="{264E5CD5-5854-457A-96BD-8F760261E719}">
      <dgm:prSet/>
      <dgm:spPr/>
      <dgm:t>
        <a:bodyPr/>
        <a:lstStyle/>
        <a:p>
          <a:endParaRPr lang="en-US"/>
        </a:p>
      </dgm:t>
    </dgm:pt>
    <dgm:pt modelId="{A1550963-9883-4887-9194-BBD513FF8E69}" type="sibTrans" cxnId="{264E5CD5-5854-457A-96BD-8F760261E719}">
      <dgm:prSet/>
      <dgm:spPr/>
      <dgm:t>
        <a:bodyPr/>
        <a:lstStyle/>
        <a:p>
          <a:endParaRPr lang="en-US"/>
        </a:p>
      </dgm:t>
    </dgm:pt>
    <dgm:pt modelId="{3ED4DFF6-9A7C-4E86-B393-B98EF6E98985}">
      <dgm:prSet phldrT="[Text]"/>
      <dgm:spPr/>
      <dgm:t>
        <a:bodyPr/>
        <a:lstStyle/>
        <a:p>
          <a:r>
            <a:rPr lang="en-US" dirty="0" smtClean="0"/>
            <a:t>EEG </a:t>
          </a:r>
        </a:p>
        <a:p>
          <a:r>
            <a:rPr lang="en-US" dirty="0" smtClean="0"/>
            <a:t>0000</a:t>
          </a:r>
          <a:endParaRPr lang="en-US" dirty="0"/>
        </a:p>
      </dgm:t>
    </dgm:pt>
    <dgm:pt modelId="{021D4C83-1654-4BE0-AE12-C2C5436EE81F}" type="parTrans" cxnId="{92602C42-16E6-4283-9B00-2D60BB68E5A8}">
      <dgm:prSet/>
      <dgm:spPr/>
      <dgm:t>
        <a:bodyPr/>
        <a:lstStyle/>
        <a:p>
          <a:endParaRPr lang="en-US"/>
        </a:p>
      </dgm:t>
    </dgm:pt>
    <dgm:pt modelId="{FEB8F0FF-7BF3-4AEE-9126-D4F954B69F7C}" type="sibTrans" cxnId="{92602C42-16E6-4283-9B00-2D60BB68E5A8}">
      <dgm:prSet/>
      <dgm:spPr/>
      <dgm:t>
        <a:bodyPr/>
        <a:lstStyle/>
        <a:p>
          <a:endParaRPr lang="en-US"/>
        </a:p>
      </dgm:t>
    </dgm:pt>
    <dgm:pt modelId="{F65764CD-DB80-49CD-A821-1D260B9E0A6A}">
      <dgm:prSet phldrT="[Text]" custT="1"/>
      <dgm:spPr/>
      <dgm:t>
        <a:bodyPr/>
        <a:lstStyle/>
        <a:p>
          <a:r>
            <a:rPr lang="en-US" sz="2400" b="0" dirty="0" smtClean="0"/>
            <a:t>TUH Reserve contains the original data file  *.e  &amp;  *.edf+c</a:t>
          </a:r>
          <a:endParaRPr lang="en-US" sz="1800" b="0" dirty="0"/>
        </a:p>
      </dgm:t>
    </dgm:pt>
    <dgm:pt modelId="{6CFE97B5-08D0-4918-ABBA-D9E5FB856E4A}" type="parTrans" cxnId="{E64058FC-2DA0-47D9-B401-29001A24A669}">
      <dgm:prSet/>
      <dgm:spPr/>
      <dgm:t>
        <a:bodyPr/>
        <a:lstStyle/>
        <a:p>
          <a:endParaRPr lang="en-US"/>
        </a:p>
      </dgm:t>
    </dgm:pt>
    <dgm:pt modelId="{FF79C8AE-7115-4A42-A8F2-090EE6BC15B5}" type="sibTrans" cxnId="{E64058FC-2DA0-47D9-B401-29001A24A669}">
      <dgm:prSet/>
      <dgm:spPr/>
      <dgm:t>
        <a:bodyPr/>
        <a:lstStyle/>
        <a:p>
          <a:endParaRPr lang="en-US"/>
        </a:p>
      </dgm:t>
    </dgm:pt>
    <dgm:pt modelId="{E58A2081-A7CF-4BB0-80D0-4CFE4F5478F5}">
      <dgm:prSet phldrT="[Text]"/>
      <dgm:spPr/>
      <dgm:t>
        <a:bodyPr/>
        <a:lstStyle/>
        <a:p>
          <a:r>
            <a:rPr lang="en-US" dirty="0" smtClean="0"/>
            <a:t>EEG </a:t>
          </a:r>
        </a:p>
        <a:p>
          <a:r>
            <a:rPr lang="en-US" dirty="0" smtClean="0"/>
            <a:t>0001</a:t>
          </a:r>
          <a:endParaRPr lang="en-US" dirty="0"/>
        </a:p>
      </dgm:t>
    </dgm:pt>
    <dgm:pt modelId="{5A27AF35-6E30-40B6-8DFE-19FEAEB38E39}" type="parTrans" cxnId="{DC8F6F95-BC1A-456C-B644-12A856853093}">
      <dgm:prSet/>
      <dgm:spPr/>
      <dgm:t>
        <a:bodyPr/>
        <a:lstStyle/>
        <a:p>
          <a:endParaRPr lang="en-US"/>
        </a:p>
      </dgm:t>
    </dgm:pt>
    <dgm:pt modelId="{BF513C0F-0941-422D-809D-340E18BCF037}" type="sibTrans" cxnId="{DC8F6F95-BC1A-456C-B644-12A856853093}">
      <dgm:prSet/>
      <dgm:spPr/>
      <dgm:t>
        <a:bodyPr/>
        <a:lstStyle/>
        <a:p>
          <a:endParaRPr lang="en-US"/>
        </a:p>
      </dgm:t>
    </dgm:pt>
    <dgm:pt modelId="{7B0576AB-A501-4B91-BE6C-A339A95B4B57}">
      <dgm:prSet phldrT="[Text]" custT="1"/>
      <dgm:spPr/>
      <dgm:t>
        <a:bodyPr/>
        <a:lstStyle/>
        <a:p>
          <a:r>
            <a:rPr lang="en-US" sz="2400" dirty="0" smtClean="0"/>
            <a:t>NEDC reserve contains de-identified data file *.edf+c</a:t>
          </a:r>
          <a:endParaRPr lang="en-US" sz="1700" dirty="0"/>
        </a:p>
      </dgm:t>
    </dgm:pt>
    <dgm:pt modelId="{4F1AEB6C-C6D9-42FE-957D-3279E2CEAE77}" type="parTrans" cxnId="{7109A7FE-16DF-48E9-8090-68BA054F2366}">
      <dgm:prSet/>
      <dgm:spPr/>
      <dgm:t>
        <a:bodyPr/>
        <a:lstStyle/>
        <a:p>
          <a:endParaRPr lang="en-US"/>
        </a:p>
      </dgm:t>
    </dgm:pt>
    <dgm:pt modelId="{9C835A38-6438-4CC4-936D-ABC4B6D4AF21}" type="sibTrans" cxnId="{7109A7FE-16DF-48E9-8090-68BA054F2366}">
      <dgm:prSet/>
      <dgm:spPr/>
      <dgm:t>
        <a:bodyPr/>
        <a:lstStyle/>
        <a:p>
          <a:endParaRPr lang="en-US"/>
        </a:p>
      </dgm:t>
    </dgm:pt>
    <dgm:pt modelId="{C8B75A54-3A6F-4F0D-BBC4-7BB0E26F0B7B}" type="pres">
      <dgm:prSet presAssocID="{EFB00DD4-E7DB-41C8-9EA2-34AA22B68D6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8509127-5AAA-4BFD-8A04-D81A20398E07}" type="pres">
      <dgm:prSet presAssocID="{7BD9CACD-8605-4165-A952-0F55E929A78D}" presName="composite" presStyleCnt="0"/>
      <dgm:spPr/>
    </dgm:pt>
    <dgm:pt modelId="{ABB70D64-A552-485D-9C8F-E204B6C15F8B}" type="pres">
      <dgm:prSet presAssocID="{7BD9CACD-8605-4165-A952-0F55E929A78D}" presName="bentUpArrow1" presStyleLbl="alignImgPlace1" presStyleIdx="0" presStyleCnt="2" custLinFactNeighborX="-70887" custLinFactNeighborY="-42749"/>
      <dgm:spPr/>
      <dgm:t>
        <a:bodyPr/>
        <a:lstStyle/>
        <a:p>
          <a:endParaRPr lang="en-US"/>
        </a:p>
      </dgm:t>
    </dgm:pt>
    <dgm:pt modelId="{785B8BC4-2043-473D-A268-9BCDFABF3DDE}" type="pres">
      <dgm:prSet presAssocID="{7BD9CACD-8605-4165-A952-0F55E929A78D}" presName="ParentText" presStyleLbl="node1" presStyleIdx="0" presStyleCnt="3" custScaleX="145086" custScaleY="214691" custLinFactY="-26747" custLinFactNeighborX="-49218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53728-AAD9-4C7D-A69F-D3973641ABAE}" type="pres">
      <dgm:prSet presAssocID="{7BD9CACD-8605-4165-A952-0F55E929A78D}" presName="ChildText" presStyleLbl="revTx" presStyleIdx="0" presStyleCnt="3" custScaleX="653712" custScaleY="163210" custLinFactX="100000" custLinFactY="-71954" custLinFactNeighborX="15764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3E7B7-9C31-486D-9F0C-46635E57DA07}" type="pres">
      <dgm:prSet presAssocID="{2CD1AF2F-27F7-4408-9E09-282893716F56}" presName="sibTrans" presStyleCnt="0"/>
      <dgm:spPr/>
    </dgm:pt>
    <dgm:pt modelId="{52AF3345-C851-4314-BEE9-5EF3FEA0A55D}" type="pres">
      <dgm:prSet presAssocID="{3ED4DFF6-9A7C-4E86-B393-B98EF6E98985}" presName="composite" presStyleCnt="0"/>
      <dgm:spPr/>
    </dgm:pt>
    <dgm:pt modelId="{E834E28A-11A6-460D-AB4C-0C35F2BC0E65}" type="pres">
      <dgm:prSet presAssocID="{3ED4DFF6-9A7C-4E86-B393-B98EF6E98985}" presName="bentUpArrow1" presStyleLbl="alignImgPlace1" presStyleIdx="1" presStyleCnt="2" custLinFactX="-100000" custLinFactY="6133" custLinFactNeighborX="-178894" custLinFactNeighborY="100000"/>
      <dgm:spPr/>
    </dgm:pt>
    <dgm:pt modelId="{62AF49FB-8072-4235-8F9A-DA752899CC1D}" type="pres">
      <dgm:prSet presAssocID="{3ED4DFF6-9A7C-4E86-B393-B98EF6E98985}" presName="ParentText" presStyleLbl="node1" presStyleIdx="1" presStyleCnt="3" custScaleX="148336" custScaleY="200570" custLinFactX="-82873" custLinFactNeighborX="-100000" custLinFactNeighborY="-65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47179-B3C2-4312-BA1D-1F18C0D99C09}" type="pres">
      <dgm:prSet presAssocID="{3ED4DFF6-9A7C-4E86-B393-B98EF6E98985}" presName="ChildText" presStyleLbl="revTx" presStyleIdx="1" presStyleCnt="3" custScaleX="708087" custScaleY="127299" custLinFactX="7964" custLinFactNeighborX="100000" custLinFactNeighborY="-153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CD611-4675-420B-96A1-4B3F78F5D406}" type="pres">
      <dgm:prSet presAssocID="{FEB8F0FF-7BF3-4AEE-9126-D4F954B69F7C}" presName="sibTrans" presStyleCnt="0"/>
      <dgm:spPr/>
    </dgm:pt>
    <dgm:pt modelId="{9A5EECC0-BAF8-4BFC-8D1A-92C53A436473}" type="pres">
      <dgm:prSet presAssocID="{E58A2081-A7CF-4BB0-80D0-4CFE4F5478F5}" presName="composite" presStyleCnt="0"/>
      <dgm:spPr/>
    </dgm:pt>
    <dgm:pt modelId="{54FDCE77-F189-4D23-AEF9-58C30DEDE482}" type="pres">
      <dgm:prSet presAssocID="{E58A2081-A7CF-4BB0-80D0-4CFE4F5478F5}" presName="ParentText" presStyleLbl="node1" presStyleIdx="2" presStyleCnt="3" custScaleX="145297" custScaleY="197836" custLinFactX="-100000" custLinFactY="31361" custLinFactNeighborX="-149535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26652-7DB0-4D6E-8A1D-B49DBCB808F5}" type="pres">
      <dgm:prSet presAssocID="{E58A2081-A7CF-4BB0-80D0-4CFE4F5478F5}" presName="FinalChildText" presStyleLbl="revTx" presStyleIdx="2" presStyleCnt="3" custScaleX="569592" custLinFactY="69891" custLinFactNeighborX="-49648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E24646-BA33-4F2A-81B2-64F9C8710465}" srcId="{EFB00DD4-E7DB-41C8-9EA2-34AA22B68D69}" destId="{7BD9CACD-8605-4165-A952-0F55E929A78D}" srcOrd="0" destOrd="0" parTransId="{199EC2B5-F26D-47BF-A182-EF133418C388}" sibTransId="{2CD1AF2F-27F7-4408-9E09-282893716F56}"/>
    <dgm:cxn modelId="{747F2141-628A-4B63-B106-6870E9DC9399}" type="presOf" srcId="{F65764CD-DB80-49CD-A821-1D260B9E0A6A}" destId="{58547179-B3C2-4312-BA1D-1F18C0D99C09}" srcOrd="0" destOrd="0" presId="urn:microsoft.com/office/officeart/2005/8/layout/StepDownProcess"/>
    <dgm:cxn modelId="{92602C42-16E6-4283-9B00-2D60BB68E5A8}" srcId="{EFB00DD4-E7DB-41C8-9EA2-34AA22B68D69}" destId="{3ED4DFF6-9A7C-4E86-B393-B98EF6E98985}" srcOrd="1" destOrd="0" parTransId="{021D4C83-1654-4BE0-AE12-C2C5436EE81F}" sibTransId="{FEB8F0FF-7BF3-4AEE-9126-D4F954B69F7C}"/>
    <dgm:cxn modelId="{2E417107-B664-434C-A086-93BEB481B17F}" type="presOf" srcId="{06B813C9-10A7-4035-97FE-400EAA5F057F}" destId="{47B53728-AAD9-4C7D-A69F-D3973641ABAE}" srcOrd="0" destOrd="0" presId="urn:microsoft.com/office/officeart/2005/8/layout/StepDownProcess"/>
    <dgm:cxn modelId="{52CDCA2C-1374-494A-BFA7-F72A2C0617AB}" type="presOf" srcId="{EFB00DD4-E7DB-41C8-9EA2-34AA22B68D69}" destId="{C8B75A54-3A6F-4F0D-BBC4-7BB0E26F0B7B}" srcOrd="0" destOrd="0" presId="urn:microsoft.com/office/officeart/2005/8/layout/StepDownProcess"/>
    <dgm:cxn modelId="{8404B7DE-6CB6-40A1-A6A6-AE5AE8A08CA3}" type="presOf" srcId="{7BD9CACD-8605-4165-A952-0F55E929A78D}" destId="{785B8BC4-2043-473D-A268-9BCDFABF3DDE}" srcOrd="0" destOrd="0" presId="urn:microsoft.com/office/officeart/2005/8/layout/StepDownProcess"/>
    <dgm:cxn modelId="{DC8F6F95-BC1A-456C-B644-12A856853093}" srcId="{EFB00DD4-E7DB-41C8-9EA2-34AA22B68D69}" destId="{E58A2081-A7CF-4BB0-80D0-4CFE4F5478F5}" srcOrd="2" destOrd="0" parTransId="{5A27AF35-6E30-40B6-8DFE-19FEAEB38E39}" sibTransId="{BF513C0F-0941-422D-809D-340E18BCF037}"/>
    <dgm:cxn modelId="{0AD5D71F-0590-4600-A426-D0294B678B6B}" type="presOf" srcId="{E58A2081-A7CF-4BB0-80D0-4CFE4F5478F5}" destId="{54FDCE77-F189-4D23-AEF9-58C30DEDE482}" srcOrd="0" destOrd="0" presId="urn:microsoft.com/office/officeart/2005/8/layout/StepDownProcess"/>
    <dgm:cxn modelId="{3D3FE275-7046-438E-9FA8-3660DC833306}" type="presOf" srcId="{3ED4DFF6-9A7C-4E86-B393-B98EF6E98985}" destId="{62AF49FB-8072-4235-8F9A-DA752899CC1D}" srcOrd="0" destOrd="0" presId="urn:microsoft.com/office/officeart/2005/8/layout/StepDownProcess"/>
    <dgm:cxn modelId="{E70170A4-9130-4B81-AF0F-A9F66974D39F}" type="presOf" srcId="{7B0576AB-A501-4B91-BE6C-A339A95B4B57}" destId="{D6426652-7DB0-4D6E-8A1D-B49DBCB808F5}" srcOrd="0" destOrd="0" presId="urn:microsoft.com/office/officeart/2005/8/layout/StepDownProcess"/>
    <dgm:cxn modelId="{264E5CD5-5854-457A-96BD-8F760261E719}" srcId="{7BD9CACD-8605-4165-A952-0F55E929A78D}" destId="{06B813C9-10A7-4035-97FE-400EAA5F057F}" srcOrd="0" destOrd="0" parTransId="{15669E2A-26AA-4F97-90B6-D6081C8C73E6}" sibTransId="{A1550963-9883-4887-9194-BBD513FF8E69}"/>
    <dgm:cxn modelId="{E64058FC-2DA0-47D9-B401-29001A24A669}" srcId="{3ED4DFF6-9A7C-4E86-B393-B98EF6E98985}" destId="{F65764CD-DB80-49CD-A821-1D260B9E0A6A}" srcOrd="0" destOrd="0" parTransId="{6CFE97B5-08D0-4918-ABBA-D9E5FB856E4A}" sibTransId="{FF79C8AE-7115-4A42-A8F2-090EE6BC15B5}"/>
    <dgm:cxn modelId="{7109A7FE-16DF-48E9-8090-68BA054F2366}" srcId="{E58A2081-A7CF-4BB0-80D0-4CFE4F5478F5}" destId="{7B0576AB-A501-4B91-BE6C-A339A95B4B57}" srcOrd="0" destOrd="0" parTransId="{4F1AEB6C-C6D9-42FE-957D-3279E2CEAE77}" sibTransId="{9C835A38-6438-4CC4-936D-ABC4B6D4AF21}"/>
    <dgm:cxn modelId="{309DFB96-39EF-45AC-95C7-76C86885A64D}" type="presParOf" srcId="{C8B75A54-3A6F-4F0D-BBC4-7BB0E26F0B7B}" destId="{18509127-5AAA-4BFD-8A04-D81A20398E07}" srcOrd="0" destOrd="0" presId="urn:microsoft.com/office/officeart/2005/8/layout/StepDownProcess"/>
    <dgm:cxn modelId="{D287165F-6EA6-4BD8-AB98-CA2198B87A7A}" type="presParOf" srcId="{18509127-5AAA-4BFD-8A04-D81A20398E07}" destId="{ABB70D64-A552-485D-9C8F-E204B6C15F8B}" srcOrd="0" destOrd="0" presId="urn:microsoft.com/office/officeart/2005/8/layout/StepDownProcess"/>
    <dgm:cxn modelId="{9E120FBC-BC49-427E-9FBE-139C06573E12}" type="presParOf" srcId="{18509127-5AAA-4BFD-8A04-D81A20398E07}" destId="{785B8BC4-2043-473D-A268-9BCDFABF3DDE}" srcOrd="1" destOrd="0" presId="urn:microsoft.com/office/officeart/2005/8/layout/StepDownProcess"/>
    <dgm:cxn modelId="{6EE79137-0532-426F-8B87-282F0E295456}" type="presParOf" srcId="{18509127-5AAA-4BFD-8A04-D81A20398E07}" destId="{47B53728-AAD9-4C7D-A69F-D3973641ABAE}" srcOrd="2" destOrd="0" presId="urn:microsoft.com/office/officeart/2005/8/layout/StepDownProcess"/>
    <dgm:cxn modelId="{9FDE8D71-5D04-472B-84DE-879DEEE0D5AE}" type="presParOf" srcId="{C8B75A54-3A6F-4F0D-BBC4-7BB0E26F0B7B}" destId="{D683E7B7-9C31-486D-9F0C-46635E57DA07}" srcOrd="1" destOrd="0" presId="urn:microsoft.com/office/officeart/2005/8/layout/StepDownProcess"/>
    <dgm:cxn modelId="{7FFFADF9-E405-4456-B7AD-51F8A33E5FED}" type="presParOf" srcId="{C8B75A54-3A6F-4F0D-BBC4-7BB0E26F0B7B}" destId="{52AF3345-C851-4314-BEE9-5EF3FEA0A55D}" srcOrd="2" destOrd="0" presId="urn:microsoft.com/office/officeart/2005/8/layout/StepDownProcess"/>
    <dgm:cxn modelId="{15EF4E15-5804-4259-BE82-B1196F79CA6D}" type="presParOf" srcId="{52AF3345-C851-4314-BEE9-5EF3FEA0A55D}" destId="{E834E28A-11A6-460D-AB4C-0C35F2BC0E65}" srcOrd="0" destOrd="0" presId="urn:microsoft.com/office/officeart/2005/8/layout/StepDownProcess"/>
    <dgm:cxn modelId="{E3FD355A-7E5C-4E72-B70F-E6A01DD6D1F4}" type="presParOf" srcId="{52AF3345-C851-4314-BEE9-5EF3FEA0A55D}" destId="{62AF49FB-8072-4235-8F9A-DA752899CC1D}" srcOrd="1" destOrd="0" presId="urn:microsoft.com/office/officeart/2005/8/layout/StepDownProcess"/>
    <dgm:cxn modelId="{F7B7132B-CA73-42B1-BF5B-04FA26F6BC4E}" type="presParOf" srcId="{52AF3345-C851-4314-BEE9-5EF3FEA0A55D}" destId="{58547179-B3C2-4312-BA1D-1F18C0D99C09}" srcOrd="2" destOrd="0" presId="urn:microsoft.com/office/officeart/2005/8/layout/StepDownProcess"/>
    <dgm:cxn modelId="{E4978C29-A9EB-4AF9-81B9-8F7551C3B5FD}" type="presParOf" srcId="{C8B75A54-3A6F-4F0D-BBC4-7BB0E26F0B7B}" destId="{EF4CD611-4675-420B-96A1-4B3F78F5D406}" srcOrd="3" destOrd="0" presId="urn:microsoft.com/office/officeart/2005/8/layout/StepDownProcess"/>
    <dgm:cxn modelId="{937FA78E-4DA3-4440-BD3A-0CFFD6E33D9C}" type="presParOf" srcId="{C8B75A54-3A6F-4F0D-BBC4-7BB0E26F0B7B}" destId="{9A5EECC0-BAF8-4BFC-8D1A-92C53A436473}" srcOrd="4" destOrd="0" presId="urn:microsoft.com/office/officeart/2005/8/layout/StepDownProcess"/>
    <dgm:cxn modelId="{0B06DEAC-F76A-4BE9-9544-22AD682CF6BE}" type="presParOf" srcId="{9A5EECC0-BAF8-4BFC-8D1A-92C53A436473}" destId="{54FDCE77-F189-4D23-AEF9-58C30DEDE482}" srcOrd="0" destOrd="0" presId="urn:microsoft.com/office/officeart/2005/8/layout/StepDownProcess"/>
    <dgm:cxn modelId="{04FBAFDC-5240-432F-9B55-7FBF7C77AC52}" type="presParOf" srcId="{9A5EECC0-BAF8-4BFC-8D1A-92C53A436473}" destId="{D6426652-7DB0-4D6E-8A1D-B49DBCB808F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70D64-A552-485D-9C8F-E204B6C15F8B}">
      <dsp:nvSpPr>
        <dsp:cNvPr id="0" name=""/>
        <dsp:cNvSpPr/>
      </dsp:nvSpPr>
      <dsp:spPr>
        <a:xfrm rot="5400000">
          <a:off x="705984" y="1793258"/>
          <a:ext cx="602419" cy="68583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B8BC4-2043-473D-A268-9BCDFABF3DDE}">
      <dsp:nvSpPr>
        <dsp:cNvPr id="0" name=""/>
        <dsp:cNvSpPr/>
      </dsp:nvSpPr>
      <dsp:spPr>
        <a:xfrm>
          <a:off x="304804" y="76211"/>
          <a:ext cx="1471344" cy="152398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Archived CD/DVD</a:t>
          </a:r>
          <a:endParaRPr lang="en-US" sz="2500" kern="1200" dirty="0"/>
        </a:p>
      </dsp:txBody>
      <dsp:txXfrm>
        <a:off x="376642" y="148049"/>
        <a:ext cx="1327668" cy="1380309"/>
      </dsp:txXfrm>
    </dsp:sp>
    <dsp:sp modelId="{47B53728-AAD9-4C7D-A69F-D3973641ABAE}">
      <dsp:nvSpPr>
        <dsp:cNvPr id="0" name=""/>
        <dsp:cNvSpPr/>
      </dsp:nvSpPr>
      <dsp:spPr>
        <a:xfrm>
          <a:off x="1904999" y="282809"/>
          <a:ext cx="4821606" cy="936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Sampled EEG by EEG technician</a:t>
          </a:r>
          <a:endParaRPr lang="en-US" sz="2400" kern="1200" dirty="0"/>
        </a:p>
      </dsp:txBody>
      <dsp:txXfrm>
        <a:off x="1904999" y="282809"/>
        <a:ext cx="4821606" cy="936388"/>
      </dsp:txXfrm>
    </dsp:sp>
    <dsp:sp modelId="{E834E28A-11A6-460D-AB4C-0C35F2BC0E65}">
      <dsp:nvSpPr>
        <dsp:cNvPr id="0" name=""/>
        <dsp:cNvSpPr/>
      </dsp:nvSpPr>
      <dsp:spPr>
        <a:xfrm rot="5400000">
          <a:off x="1794303" y="3844496"/>
          <a:ext cx="602419" cy="68583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AF49FB-8072-4235-8F9A-DA752899CC1D}">
      <dsp:nvSpPr>
        <dsp:cNvPr id="0" name=""/>
        <dsp:cNvSpPr/>
      </dsp:nvSpPr>
      <dsp:spPr>
        <a:xfrm>
          <a:off x="1447803" y="2133603"/>
          <a:ext cx="1504303" cy="142374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EEG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0000</a:t>
          </a:r>
          <a:endParaRPr lang="en-US" sz="2500" kern="1200" dirty="0"/>
        </a:p>
      </dsp:txBody>
      <dsp:txXfrm>
        <a:off x="1517317" y="2203117"/>
        <a:ext cx="1365275" cy="1284719"/>
      </dsp:txXfrm>
    </dsp:sp>
    <dsp:sp modelId="{58547179-B3C2-4312-BA1D-1F18C0D99C09}">
      <dsp:nvSpPr>
        <dsp:cNvPr id="0" name=""/>
        <dsp:cNvSpPr/>
      </dsp:nvSpPr>
      <dsp:spPr>
        <a:xfrm>
          <a:off x="3115333" y="2438400"/>
          <a:ext cx="5222662" cy="730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kern="1200" dirty="0" smtClean="0"/>
            <a:t>TUH Reserve contains the original data file  *.e  &amp;  *.edf+c</a:t>
          </a:r>
          <a:endParaRPr lang="en-US" sz="1800" b="0" kern="1200" dirty="0"/>
        </a:p>
      </dsp:txBody>
      <dsp:txXfrm>
        <a:off x="3115333" y="2438400"/>
        <a:ext cx="5222662" cy="730355"/>
      </dsp:txXfrm>
    </dsp:sp>
    <dsp:sp modelId="{54FDCE77-F189-4D23-AEF9-58C30DEDE482}">
      <dsp:nvSpPr>
        <dsp:cNvPr id="0" name=""/>
        <dsp:cNvSpPr/>
      </dsp:nvSpPr>
      <dsp:spPr>
        <a:xfrm>
          <a:off x="2590800" y="4267200"/>
          <a:ext cx="1473484" cy="140433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EEG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0001</a:t>
          </a:r>
          <a:endParaRPr lang="en-US" sz="2500" kern="1200" dirty="0"/>
        </a:p>
      </dsp:txBody>
      <dsp:txXfrm>
        <a:off x="2659367" y="4335767"/>
        <a:ext cx="1336350" cy="1267205"/>
      </dsp:txXfrm>
    </dsp:sp>
    <dsp:sp modelId="{D6426652-7DB0-4D6E-8A1D-B49DBCB808F5}">
      <dsp:nvSpPr>
        <dsp:cNvPr id="0" name=""/>
        <dsp:cNvSpPr/>
      </dsp:nvSpPr>
      <dsp:spPr>
        <a:xfrm>
          <a:off x="4267200" y="4724399"/>
          <a:ext cx="4201160" cy="573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NEDC reserve contains de-identified data file *.edf+c</a:t>
          </a:r>
          <a:endParaRPr lang="en-US" sz="1700" kern="1200" dirty="0"/>
        </a:p>
      </dsp:txBody>
      <dsp:txXfrm>
        <a:off x="4267200" y="4724399"/>
        <a:ext cx="4201160" cy="573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011E-5E9F-43ED-86F5-45A47BBA5B5B}" type="datetimeFigureOut">
              <a:rPr lang="en-US" smtClean="0"/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6F45-9702-429F-ADF6-E63BE6FE4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011E-5E9F-43ED-86F5-45A47BBA5B5B}" type="datetimeFigureOut">
              <a:rPr lang="en-US" smtClean="0"/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6F45-9702-429F-ADF6-E63BE6FE4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7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011E-5E9F-43ED-86F5-45A47BBA5B5B}" type="datetimeFigureOut">
              <a:rPr lang="en-US" smtClean="0"/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6F45-9702-429F-ADF6-E63BE6FE4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93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011E-5E9F-43ED-86F5-45A47BBA5B5B}" type="datetimeFigureOut">
              <a:rPr lang="en-US" smtClean="0"/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6F45-9702-429F-ADF6-E63BE6FE4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9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011E-5E9F-43ED-86F5-45A47BBA5B5B}" type="datetimeFigureOut">
              <a:rPr lang="en-US" smtClean="0"/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6F45-9702-429F-ADF6-E63BE6FE4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9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011E-5E9F-43ED-86F5-45A47BBA5B5B}" type="datetimeFigureOut">
              <a:rPr lang="en-US" smtClean="0"/>
              <a:t>5/31/2013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6F45-9702-429F-ADF6-E63BE6FE4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4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011E-5E9F-43ED-86F5-45A47BBA5B5B}" type="datetimeFigureOut">
              <a:rPr lang="en-US" smtClean="0"/>
              <a:t>5/31/2013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6F45-9702-429F-ADF6-E63BE6FE4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1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011E-5E9F-43ED-86F5-45A47BBA5B5B}" type="datetimeFigureOut">
              <a:rPr lang="en-US" smtClean="0"/>
              <a:t>5/31/2013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6F45-9702-429F-ADF6-E63BE6FE4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0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011E-5E9F-43ED-86F5-45A47BBA5B5B}" type="datetimeFigureOut">
              <a:rPr lang="en-US" smtClean="0"/>
              <a:t>5/31/2013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6F45-9702-429F-ADF6-E63BE6FE4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3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011E-5E9F-43ED-86F5-45A47BBA5B5B}" type="datetimeFigureOut">
              <a:rPr lang="en-US" smtClean="0"/>
              <a:t>5/31/2013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6F45-9702-429F-ADF6-E63BE6FE4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0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011E-5E9F-43ED-86F5-45A47BBA5B5B}" type="datetimeFigureOut">
              <a:rPr lang="en-US" smtClean="0"/>
              <a:t>5/31/2013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6F45-9702-429F-ADF6-E63BE6FE4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3011E-5E9F-43ED-86F5-45A47BBA5B5B}" type="datetimeFigureOut">
              <a:rPr lang="en-US" smtClean="0"/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46F45-9702-429F-ADF6-E63BE6FE4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1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348" y="3733800"/>
            <a:ext cx="7519652" cy="2133600"/>
          </a:xfrm>
        </p:spPr>
        <p:txBody>
          <a:bodyPr>
            <a:normAutofit/>
          </a:bodyPr>
          <a:lstStyle/>
          <a:p>
            <a:pPr algn="r"/>
            <a:endParaRPr lang="en-US" dirty="0" smtClean="0"/>
          </a:p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Temple University Hospital System </a:t>
            </a:r>
          </a:p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Clinical EEG Database Project</a:t>
            </a:r>
          </a:p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Presented by Sung In Choi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7620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762000"/>
            <a:ext cx="5538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NEDC College of Engineering, Temple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151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sz="40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C</a:t>
            </a:r>
            <a:r>
              <a:rPr lang="en-US" sz="36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ONTENT</a:t>
            </a:r>
            <a:r>
              <a:rPr lang="en-US" sz="40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S</a:t>
            </a:r>
            <a:endParaRPr lang="en-US" b="1" cap="all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EEG Data Processing Steps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D</a:t>
            </a:r>
            <a:r>
              <a:rPr lang="en-US" dirty="0" smtClean="0"/>
              <a:t>irectory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sz="3600" b="1" cap="all" dirty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E</a:t>
            </a:r>
            <a:r>
              <a:rPr lang="en-US" sz="32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EG </a:t>
            </a:r>
            <a:r>
              <a:rPr lang="en-US" sz="3200" b="1" cap="all" dirty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Data Processing </a:t>
            </a:r>
            <a:r>
              <a:rPr lang="en-US" sz="32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Step</a:t>
            </a:r>
            <a:r>
              <a:rPr lang="en-US" sz="36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s</a:t>
            </a:r>
            <a:endParaRPr lang="en-US" sz="3600" b="1" cap="all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Baskerville Old Face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ANALYSIS OF EEG DATA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47287386"/>
              </p:ext>
            </p:extLst>
          </p:nvPr>
        </p:nvGraphicFramePr>
        <p:xfrm>
          <a:off x="457200" y="2286000"/>
          <a:ext cx="8153400" cy="367855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57400"/>
                <a:gridCol w="3124200"/>
                <a:gridCol w="2971800"/>
              </a:tblGrid>
              <a:tr h="5251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Original</a:t>
                      </a:r>
                      <a:r>
                        <a:rPr lang="en-US" sz="2400" baseline="0" dirty="0" smtClean="0"/>
                        <a:t> 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Processed Data</a:t>
                      </a:r>
                      <a:endParaRPr lang="en-US" sz="2400" dirty="0"/>
                    </a:p>
                  </a:txBody>
                  <a:tcPr/>
                </a:tc>
              </a:tr>
              <a:tr h="525145">
                <a:tc>
                  <a:txBody>
                    <a:bodyPr/>
                    <a:lstStyle/>
                    <a:p>
                      <a:r>
                        <a:rPr lang="en-US" dirty="0" smtClean="0"/>
                        <a:t>File</a:t>
                      </a:r>
                      <a:r>
                        <a:rPr lang="en-US" baseline="0" dirty="0" smtClean="0"/>
                        <a:t> Format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 . e</a:t>
                      </a:r>
                      <a:r>
                        <a:rPr lang="en-US" baseline="0" dirty="0" smtClean="0"/>
                        <a:t> and *.edf+c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 . edf+c</a:t>
                      </a:r>
                      <a:endParaRPr lang="en-US" dirty="0"/>
                    </a:p>
                  </a:txBody>
                  <a:tcPr/>
                </a:tc>
              </a:tr>
              <a:tr h="525145">
                <a:tc>
                  <a:txBody>
                    <a:bodyPr/>
                    <a:lstStyle/>
                    <a:p>
                      <a:r>
                        <a:rPr lang="en-US" dirty="0" smtClean="0"/>
                        <a:t>View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Nicolet</a:t>
                      </a:r>
                      <a:r>
                        <a:rPr lang="en-US" baseline="0" dirty="0" smtClean="0"/>
                        <a:t>e EEG viewer version 5.71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Nicolete EEG viewer</a:t>
                      </a:r>
                      <a:r>
                        <a:rPr lang="en-US" baseline="0" dirty="0" smtClean="0"/>
                        <a:t> version 5.71</a:t>
                      </a:r>
                    </a:p>
                    <a:p>
                      <a:r>
                        <a:rPr lang="en-US" baseline="0" dirty="0" smtClean="0"/>
                        <a:t>MATLAB</a:t>
                      </a:r>
                      <a:endParaRPr lang="en-US" dirty="0"/>
                    </a:p>
                  </a:txBody>
                  <a:tcPr/>
                </a:tc>
              </a:tr>
              <a:tr h="525145"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Patient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 Information</a:t>
                      </a:r>
                    </a:p>
                    <a:p>
                      <a:r>
                        <a:rPr lang="en-US" baseline="0" dirty="0" smtClean="0"/>
                        <a:t>Test information</a:t>
                      </a:r>
                    </a:p>
                    <a:p>
                      <a:r>
                        <a:rPr lang="en-US" baseline="0" dirty="0" smtClean="0"/>
                        <a:t>EEG signal</a:t>
                      </a:r>
                    </a:p>
                    <a:p>
                      <a:r>
                        <a:rPr lang="en-US" baseline="0" dirty="0" smtClean="0"/>
                        <a:t>Diagnostic tags (Annotation)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information</a:t>
                      </a:r>
                    </a:p>
                    <a:p>
                      <a:r>
                        <a:rPr lang="en-US" dirty="0" smtClean="0"/>
                        <a:t>EEG signal </a:t>
                      </a:r>
                    </a:p>
                    <a:p>
                      <a:r>
                        <a:rPr lang="en-US" dirty="0" smtClean="0"/>
                        <a:t>Diagnostic tags (Annotations)</a:t>
                      </a:r>
                      <a:endParaRPr lang="en-US" dirty="0"/>
                    </a:p>
                  </a:txBody>
                  <a:tcPr/>
                </a:tc>
              </a:tr>
              <a:tr h="525145"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</a:t>
                      </a:r>
                      <a:r>
                        <a:rPr lang="en-US" baseline="0" dirty="0" smtClean="0"/>
                        <a:t> Format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CD/DVD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Portable Drive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84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199588"/>
              </p:ext>
            </p:extLst>
          </p:nvPr>
        </p:nvGraphicFramePr>
        <p:xfrm>
          <a:off x="152400" y="914400"/>
          <a:ext cx="8839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-32198" y="0"/>
            <a:ext cx="9176197" cy="685800"/>
          </a:xfr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sz="3600" b="1" cap="all" dirty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E</a:t>
            </a:r>
            <a:r>
              <a:rPr lang="en-US" sz="32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EG </a:t>
            </a:r>
            <a:r>
              <a:rPr lang="en-US" sz="3200" b="1" cap="all" dirty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Data Processing </a:t>
            </a:r>
            <a:r>
              <a:rPr lang="en-US" sz="32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Step</a:t>
            </a:r>
            <a:r>
              <a:rPr lang="en-US" sz="36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s</a:t>
            </a:r>
            <a:endParaRPr lang="en-US" sz="3600" b="1" cap="all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Baskerville Old Face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77741" y="4267200"/>
            <a:ext cx="4461457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Patient </a:t>
            </a:r>
            <a:r>
              <a:rPr lang="en-US" sz="2000" b="1" dirty="0" smtClean="0">
                <a:solidFill>
                  <a:srgbClr val="0070C0"/>
                </a:solidFill>
              </a:rPr>
              <a:t>ID Mapping </a:t>
            </a:r>
            <a:r>
              <a:rPr lang="en-US" dirty="0" smtClean="0"/>
              <a:t>Required</a:t>
            </a:r>
          </a:p>
          <a:p>
            <a:r>
              <a:rPr lang="en-US" dirty="0" smtClean="0"/>
              <a:t>Run script to generate ID map through .</a:t>
            </a:r>
            <a:r>
              <a:rPr lang="en-US" dirty="0" err="1" smtClean="0"/>
              <a:t>edf+c</a:t>
            </a:r>
            <a:r>
              <a:rPr lang="en-US" dirty="0" smtClean="0"/>
              <a:t> file in original data folder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2116428"/>
            <a:ext cx="4604197" cy="6771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Copy and covert files (run script in each folder)</a:t>
            </a:r>
          </a:p>
          <a:p>
            <a:r>
              <a:rPr lang="en-US" dirty="0" smtClean="0"/>
              <a:t>Generate </a:t>
            </a:r>
            <a:r>
              <a:rPr lang="en-US" sz="2000" b="1" dirty="0">
                <a:solidFill>
                  <a:srgbClr val="0070C0"/>
                </a:solidFill>
              </a:rPr>
              <a:t>T</a:t>
            </a:r>
            <a:r>
              <a:rPr lang="en-US" sz="2000" b="1" dirty="0" smtClean="0">
                <a:solidFill>
                  <a:srgbClr val="0070C0"/>
                </a:solidFill>
              </a:rPr>
              <a:t>est and Impedance report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4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38" y="-55808"/>
            <a:ext cx="9137561" cy="817808"/>
          </a:xfr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sz="3600" b="1" cap="all" dirty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E</a:t>
            </a:r>
            <a:r>
              <a:rPr lang="en-US" sz="32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EG </a:t>
            </a:r>
            <a:r>
              <a:rPr lang="en-US" sz="3200" b="1" cap="all" dirty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Data Processing </a:t>
            </a:r>
            <a:r>
              <a:rPr lang="en-US" sz="32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Step</a:t>
            </a:r>
            <a:r>
              <a:rPr lang="en-US" sz="36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s</a:t>
            </a:r>
            <a:endParaRPr lang="en-US" sz="3600" b="1" cap="all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Baskerville Old Fac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57879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Quick Steps of Transferring Data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Save .e file from CD/DVD to TUH reserve EEG0000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Open .e file with Nicolet viewer 5.71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Generate reports from the tool </a:t>
            </a:r>
          </a:p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option (.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html format)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 Generate EDF+ file using the option 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of Nicolet software</a:t>
            </a:r>
          </a:p>
          <a:p>
            <a:endParaRPr lang="en-US" sz="2400" dirty="0" smtClean="0"/>
          </a:p>
          <a:p>
            <a:r>
              <a:rPr lang="en-US" sz="2400" dirty="0" smtClean="0"/>
              <a:t>5. Run script to de-identify the EDF+ files and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save in EEG0001</a:t>
            </a:r>
            <a:endParaRPr lang="en-US" sz="24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3195935"/>
            <a:ext cx="1981200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Automated by the key simulation program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81800" y="5029200"/>
            <a:ext cx="2130380" cy="92333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Automated by the de-identification python script 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53200" y="3048000"/>
            <a:ext cx="0" cy="12192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924282" y="3810000"/>
            <a:ext cx="6096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38800" y="3048000"/>
            <a:ext cx="9144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943600" y="4267200"/>
            <a:ext cx="6096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72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Test report</a:t>
            </a:r>
          </a:p>
          <a:p>
            <a:pPr marL="0" indent="0">
              <a:buNone/>
            </a:pPr>
            <a:r>
              <a:rPr lang="en-US" sz="2800" dirty="0" smtClean="0"/>
              <a:t>Patient information </a:t>
            </a:r>
          </a:p>
          <a:p>
            <a:pPr marL="0" indent="0">
              <a:buNone/>
            </a:pPr>
            <a:r>
              <a:rPr lang="en-US" sz="2800" dirty="0" smtClean="0"/>
              <a:t>Physician’s note</a:t>
            </a:r>
          </a:p>
          <a:p>
            <a:pPr marL="0" indent="0">
              <a:buNone/>
            </a:pPr>
            <a:r>
              <a:rPr lang="en-US" sz="2800" dirty="0" smtClean="0"/>
              <a:t>EEG technician and equipment information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Impedance </a:t>
            </a:r>
            <a:r>
              <a:rPr lang="en-US" b="1" dirty="0">
                <a:solidFill>
                  <a:srgbClr val="002060"/>
                </a:solidFill>
              </a:rPr>
              <a:t>report</a:t>
            </a:r>
          </a:p>
          <a:p>
            <a:pPr marL="0" indent="0">
              <a:buNone/>
            </a:pPr>
            <a:r>
              <a:rPr lang="en-US" sz="2800" dirty="0" smtClean="0"/>
              <a:t>Impedance value of electrodes </a:t>
            </a:r>
          </a:p>
          <a:p>
            <a:pPr marL="0" indent="0">
              <a:buNone/>
            </a:pPr>
            <a:r>
              <a:rPr lang="en-US" sz="2800" dirty="0" smtClean="0"/>
              <a:t>Annotation location information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b="1" dirty="0" smtClean="0">
                <a:solidFill>
                  <a:srgbClr val="002060"/>
                </a:solidFill>
              </a:rPr>
              <a:t>EEG report</a:t>
            </a:r>
          </a:p>
          <a:p>
            <a:pPr marL="0" indent="0">
              <a:buNone/>
            </a:pPr>
            <a:r>
              <a:rPr lang="en-US" sz="2800" dirty="0"/>
              <a:t>Clinical History and Diagnosis</a:t>
            </a:r>
          </a:p>
          <a:p>
            <a:pPr marL="0" indent="0">
              <a:buNone/>
            </a:pPr>
            <a:r>
              <a:rPr lang="en-US" sz="2800" dirty="0" smtClean="0"/>
              <a:t>Formal EEG report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6975"/>
          </a:xfr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sz="3600" b="1" cap="all" dirty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E</a:t>
            </a:r>
            <a:r>
              <a:rPr lang="en-US" sz="32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EG REPORT DATA</a:t>
            </a:r>
            <a:endParaRPr lang="en-US" sz="3600" b="1" cap="all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5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72499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Converting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Re-assigning</a:t>
            </a:r>
          </a:p>
          <a:p>
            <a:pPr marL="0" indent="0">
              <a:buNone/>
            </a:pPr>
            <a:r>
              <a:rPr lang="en-US" sz="2800" dirty="0" smtClean="0"/>
              <a:t>	Medical Record Number is replaced by NEDC patient ID </a:t>
            </a:r>
          </a:p>
          <a:p>
            <a:pPr marL="0" indent="0">
              <a:buNone/>
            </a:pPr>
            <a:r>
              <a:rPr lang="en-US" sz="2800" dirty="0" smtClean="0"/>
              <a:t>	and subject ID (eg.12345678 </a:t>
            </a:r>
            <a:r>
              <a:rPr lang="en-US" sz="2800" dirty="0" smtClean="0">
                <a:sym typeface="Wingdings" pitchFamily="2" charset="2"/>
              </a:rPr>
              <a:t> tuh000000001123456789a)</a:t>
            </a:r>
            <a:endParaRPr lang="en-US" sz="2800" dirty="0" smtClean="0"/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Generating</a:t>
            </a:r>
          </a:p>
          <a:p>
            <a:pPr marL="0" indent="0">
              <a:buNone/>
            </a:pPr>
            <a:r>
              <a:rPr lang="en-US" sz="3000" dirty="0" smtClean="0"/>
              <a:t>	Master sheet of the patient ID mapping </a:t>
            </a:r>
          </a:p>
          <a:p>
            <a:pPr marL="0" indent="0">
              <a:buNone/>
            </a:pPr>
            <a:r>
              <a:rPr lang="en-US" sz="3000" dirty="0" smtClean="0"/>
              <a:t>	Separate folder for each patient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24686" y="0"/>
            <a:ext cx="9168685" cy="762000"/>
          </a:xfr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sz="36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K</a:t>
            </a:r>
            <a:r>
              <a:rPr lang="en-US" sz="32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eY</a:t>
            </a:r>
            <a:r>
              <a:rPr lang="en-US" sz="3200" b="1" cap="all" dirty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-</a:t>
            </a:r>
            <a:r>
              <a:rPr lang="en-US" sz="32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feature of automatic Process</a:t>
            </a:r>
            <a:endParaRPr lang="en-US" sz="3600" b="1" cap="all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Baskerville Old Face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056490"/>
              </p:ext>
            </p:extLst>
          </p:nvPr>
        </p:nvGraphicFramePr>
        <p:xfrm>
          <a:off x="762000" y="1752600"/>
          <a:ext cx="7696200" cy="1219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3000"/>
                <a:gridCol w="2413000"/>
                <a:gridCol w="2870200"/>
              </a:tblGrid>
              <a:tr h="4269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.e</a:t>
                      </a:r>
                      <a:endParaRPr lang="en-US" sz="2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400" b="1" dirty="0" smtClean="0"/>
                        <a:t>TO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.edf</a:t>
                      </a:r>
                      <a:endParaRPr lang="en-US" sz="2000" dirty="0"/>
                    </a:p>
                  </a:txBody>
                  <a:tcPr/>
                </a:tc>
              </a:tr>
              <a:tr h="3580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.mhtml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.xlsx</a:t>
                      </a:r>
                      <a:endParaRPr lang="en-US" sz="2000" dirty="0"/>
                    </a:p>
                  </a:txBody>
                  <a:tcPr/>
                </a:tc>
              </a:tr>
              <a:tr h="3580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word or pdf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.xlsx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94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7172" y="0"/>
            <a:ext cx="9161172" cy="685800"/>
          </a:xfr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sz="36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D</a:t>
            </a:r>
            <a:r>
              <a:rPr lang="en-US" sz="3200" b="1" cap="all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skerville Old Face" pitchFamily="18" charset="0"/>
              </a:rPr>
              <a:t>ata directory  </a:t>
            </a:r>
            <a:endParaRPr lang="en-US" sz="3600" b="1" cap="all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Baskerville Old Face" pitchFamily="18" charset="0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98166"/>
              </p:ext>
            </p:extLst>
          </p:nvPr>
        </p:nvGraphicFramePr>
        <p:xfrm>
          <a:off x="152400" y="1397000"/>
          <a:ext cx="8839200" cy="5302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4276"/>
                <a:gridCol w="2571404"/>
                <a:gridCol w="2620191"/>
                <a:gridCol w="2683329"/>
              </a:tblGrid>
              <a:tr h="6386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Drive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EEG 0000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EEG 0001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8629">
                <a:tc>
                  <a:txBody>
                    <a:bodyPr/>
                    <a:lstStyle/>
                    <a:p>
                      <a:r>
                        <a:rPr lang="en-US" dirty="0" smtClean="0"/>
                        <a:t>Folder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eeg_tuh_original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eeg_tuh_product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Utilize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 for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Patient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 Map</a:t>
                      </a:r>
                      <a:endParaRPr lang="en-US" sz="1600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eeg_tuh_product_deid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38629">
                <a:tc>
                  <a:txBody>
                    <a:bodyPr/>
                    <a:lstStyle/>
                    <a:p>
                      <a:r>
                        <a:rPr lang="en-US" dirty="0" smtClean="0"/>
                        <a:t>Sub-Folder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last_first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last_first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tuh123456789</a:t>
                      </a:r>
                      <a:endParaRPr lang="en-US" dirty="0"/>
                    </a:p>
                  </a:txBody>
                  <a:tcPr/>
                </a:tc>
              </a:tr>
              <a:tr h="638629">
                <a:tc>
                  <a:txBody>
                    <a:bodyPr/>
                    <a:lstStyle/>
                    <a:p>
                      <a:r>
                        <a:rPr lang="en-US" dirty="0" smtClean="0"/>
                        <a:t>File</a:t>
                      </a:r>
                    </a:p>
                    <a:p>
                      <a:r>
                        <a:rPr lang="en-US" dirty="0" smtClean="0"/>
                        <a:t>(eeg)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last_first_date_eeg#_study#.edf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last_first_date_</a:t>
                      </a:r>
                      <a:r>
                        <a:rPr lang="en-US" dirty="0" err="1" smtClean="0"/>
                        <a:t>eeg</a:t>
                      </a:r>
                      <a:r>
                        <a:rPr lang="en-US" dirty="0" smtClean="0"/>
                        <a:t>#_part#.</a:t>
                      </a:r>
                      <a:r>
                        <a:rPr lang="en-US" dirty="0" smtClean="0"/>
                        <a:t>edf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tuh123456789_date_session</a:t>
                      </a:r>
                      <a:r>
                        <a:rPr lang="en-US" baseline="0" dirty="0" smtClean="0"/>
                        <a:t>#_part#.</a:t>
                      </a:r>
                      <a:r>
                        <a:rPr lang="en-US" baseline="0" dirty="0" smtClean="0"/>
                        <a:t>edf</a:t>
                      </a:r>
                      <a:endParaRPr lang="en-US" dirty="0"/>
                    </a:p>
                  </a:txBody>
                  <a:tcPr/>
                </a:tc>
              </a:tr>
              <a:tr h="768531">
                <a:tc>
                  <a:txBody>
                    <a:bodyPr/>
                    <a:lstStyle/>
                    <a:p>
                      <a:r>
                        <a:rPr lang="en-US" dirty="0" smtClean="0"/>
                        <a:t>File(test report)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last_first_date_</a:t>
                      </a:r>
                      <a:r>
                        <a:rPr lang="en-US" dirty="0" err="1" smtClean="0"/>
                        <a:t>eeg</a:t>
                      </a:r>
                      <a:r>
                        <a:rPr lang="en-US" dirty="0" smtClean="0"/>
                        <a:t>#.mhtml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last_first_date_eeg</a:t>
                      </a:r>
                      <a:r>
                        <a:rPr lang="en-US" dirty="0" smtClean="0"/>
                        <a:t>#.xlsx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tuh123456789_date_session</a:t>
                      </a:r>
                      <a:r>
                        <a:rPr lang="en-US" baseline="0" dirty="0" smtClean="0"/>
                        <a:t>#.xlsx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6386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File(impedt.</a:t>
                      </a:r>
                      <a:r>
                        <a:rPr lang="en-US" baseline="0" dirty="0" smtClean="0"/>
                        <a:t> r</a:t>
                      </a:r>
                      <a:r>
                        <a:rPr lang="en-US" dirty="0" smtClean="0"/>
                        <a:t>eport)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last_first_date_</a:t>
                      </a:r>
                      <a:r>
                        <a:rPr lang="en-US" dirty="0" err="1" smtClean="0"/>
                        <a:t>eeg</a:t>
                      </a:r>
                      <a:r>
                        <a:rPr lang="en-US" dirty="0" smtClean="0"/>
                        <a:t>#.mhtml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last_first_date_eeg</a:t>
                      </a:r>
                      <a:r>
                        <a:rPr lang="en-US" dirty="0" smtClean="0"/>
                        <a:t>#.xlsx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tuh123456789_date_session</a:t>
                      </a:r>
                      <a:r>
                        <a:rPr lang="en-US" baseline="0" dirty="0" smtClean="0"/>
                        <a:t>#.edf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6386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File(eeg report)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last_first_date_</a:t>
                      </a:r>
                      <a:r>
                        <a:rPr lang="en-US" dirty="0" err="1" smtClean="0"/>
                        <a:t>eeg</a:t>
                      </a:r>
                      <a:r>
                        <a:rPr lang="en-US" smtClean="0"/>
                        <a:t>#.doc </a:t>
                      </a:r>
                      <a:r>
                        <a:rPr lang="en-US" dirty="0" smtClean="0"/>
                        <a:t>or pdf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last_first_date_eeg</a:t>
                      </a:r>
                      <a:r>
                        <a:rPr lang="en-US" dirty="0" smtClean="0"/>
                        <a:t>#.xlsx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tuh123456789_date_session</a:t>
                      </a:r>
                      <a:r>
                        <a:rPr lang="en-US" baseline="0" dirty="0" smtClean="0"/>
                        <a:t>#.edf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44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366</Words>
  <Application>Microsoft Office PowerPoint</Application>
  <PresentationFormat>On-screen Show (4:3)</PresentationFormat>
  <Paragraphs>123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CONTENTS</vt:lpstr>
      <vt:lpstr>EEG Data Processing Steps</vt:lpstr>
      <vt:lpstr>EEG Data Processing Steps</vt:lpstr>
      <vt:lpstr>EEG Data Processing Steps</vt:lpstr>
      <vt:lpstr>EEG REPORT DATA</vt:lpstr>
      <vt:lpstr>KeY-feature of automatic Process</vt:lpstr>
      <vt:lpstr>Data directory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30</cp:revision>
  <dcterms:created xsi:type="dcterms:W3CDTF">2013-05-31T02:30:49Z</dcterms:created>
  <dcterms:modified xsi:type="dcterms:W3CDTF">2013-05-31T14:03:44Z</dcterms:modified>
</cp:coreProperties>
</file>