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0" r:id="rId1"/>
    <p:sldMasterId id="2147483652" r:id="rId2"/>
    <p:sldMasterId id="2147483655" r:id="rId3"/>
  </p:sldMasterIdLst>
  <p:notesMasterIdLst>
    <p:notesMasterId r:id="rId32"/>
  </p:notesMasterIdLst>
  <p:handoutMasterIdLst>
    <p:handoutMasterId r:id="rId33"/>
  </p:handoutMasterIdLst>
  <p:sldIdLst>
    <p:sldId id="259" r:id="rId4"/>
    <p:sldId id="282" r:id="rId5"/>
    <p:sldId id="311" r:id="rId6"/>
    <p:sldId id="304" r:id="rId7"/>
    <p:sldId id="284" r:id="rId8"/>
    <p:sldId id="296" r:id="rId9"/>
    <p:sldId id="258" r:id="rId10"/>
    <p:sldId id="286" r:id="rId11"/>
    <p:sldId id="310" r:id="rId12"/>
    <p:sldId id="306" r:id="rId13"/>
    <p:sldId id="316" r:id="rId14"/>
    <p:sldId id="288" r:id="rId15"/>
    <p:sldId id="320" r:id="rId16"/>
    <p:sldId id="303" r:id="rId17"/>
    <p:sldId id="291" r:id="rId18"/>
    <p:sldId id="309" r:id="rId19"/>
    <p:sldId id="317" r:id="rId20"/>
    <p:sldId id="295" r:id="rId21"/>
    <p:sldId id="322" r:id="rId22"/>
    <p:sldId id="321" r:id="rId23"/>
    <p:sldId id="297" r:id="rId24"/>
    <p:sldId id="324" r:id="rId25"/>
    <p:sldId id="318" r:id="rId26"/>
    <p:sldId id="325" r:id="rId27"/>
    <p:sldId id="326" r:id="rId28"/>
    <p:sldId id="307" r:id="rId29"/>
    <p:sldId id="327" r:id="rId30"/>
    <p:sldId id="278" r:id="rId31"/>
  </p:sldIdLst>
  <p:sldSz cx="9144000" cy="6858000" type="screen4x3"/>
  <p:notesSz cx="6858000" cy="9312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AFE9C"/>
    <a:srgbClr val="333399"/>
    <a:srgbClr val="B4CFFC"/>
    <a:srgbClr val="B6D6FC"/>
    <a:srgbClr val="E3F0FE"/>
    <a:srgbClr val="1E90FF"/>
    <a:srgbClr val="1E9099"/>
    <a:srgbClr val="DFEBFE"/>
    <a:srgbClr val="70A5FB"/>
    <a:srgbClr val="344B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70" autoAdjust="0"/>
    <p:restoredTop sz="86813" autoAdjust="0"/>
  </p:normalViewPr>
  <p:slideViewPr>
    <p:cSldViewPr showGuides="1">
      <p:cViewPr varScale="1">
        <p:scale>
          <a:sx n="60" d="100"/>
          <a:sy n="60" d="100"/>
        </p:scale>
        <p:origin x="-1914" y="-66"/>
      </p:cViewPr>
      <p:guideLst>
        <p:guide orient="horz" pos="4020"/>
        <p:guide pos="3727"/>
      </p:guideLst>
    </p:cSldViewPr>
  </p:slideViewPr>
  <p:notesTextViewPr>
    <p:cViewPr>
      <p:scale>
        <a:sx n="75" d="100"/>
        <a:sy n="75" d="100"/>
      </p:scale>
      <p:origin x="0" y="0"/>
    </p:cViewPr>
  </p:notesTextViewPr>
  <p:sorterViewPr>
    <p:cViewPr>
      <p:scale>
        <a:sx n="66" d="100"/>
        <a:sy n="66" d="100"/>
      </p:scale>
      <p:origin x="0" y="0"/>
    </p:cViewPr>
  </p:sorterViewPr>
  <p:notesViewPr>
    <p:cSldViewPr>
      <p:cViewPr varScale="1">
        <p:scale>
          <a:sx n="51" d="100"/>
          <a:sy n="51" d="100"/>
        </p:scale>
        <p:origin x="-2862" y="-114"/>
      </p:cViewPr>
      <p:guideLst>
        <p:guide orient="horz" pos="293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3CB281-9260-497B-B7F5-0783F12DE47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8D9C833-0B63-4F43-8F5F-1EE6D3D2E84F}">
      <dgm:prSet phldrT="[Text]"/>
      <dgm:spPr/>
      <dgm:t>
        <a:bodyPr/>
        <a:lstStyle/>
        <a:p>
          <a:r>
            <a:rPr lang="en-US" dirty="0" smtClean="0"/>
            <a:t>A, B, C, D, E, F, G</a:t>
          </a:r>
          <a:endParaRPr lang="en-US" dirty="0"/>
        </a:p>
      </dgm:t>
    </dgm:pt>
    <dgm:pt modelId="{6758C131-227C-47A5-AD87-CD1A73FE9B8F}" type="parTrans" cxnId="{26D30B27-319A-4FF5-A4C7-3548484A785A}">
      <dgm:prSet/>
      <dgm:spPr/>
      <dgm:t>
        <a:bodyPr/>
        <a:lstStyle/>
        <a:p>
          <a:endParaRPr lang="en-US"/>
        </a:p>
      </dgm:t>
    </dgm:pt>
    <dgm:pt modelId="{C1193AF5-59BC-45C4-AB94-75DBECAB99A2}" type="sibTrans" cxnId="{26D30B27-319A-4FF5-A4C7-3548484A785A}">
      <dgm:prSet/>
      <dgm:spPr/>
      <dgm:t>
        <a:bodyPr/>
        <a:lstStyle/>
        <a:p>
          <a:endParaRPr lang="en-US"/>
        </a:p>
      </dgm:t>
    </dgm:pt>
    <dgm:pt modelId="{41CF6161-CB76-4046-A0E3-0CDE585161C2}">
      <dgm:prSet phldrT="[Text]"/>
      <dgm:spPr/>
      <dgm:t>
        <a:bodyPr/>
        <a:lstStyle/>
        <a:p>
          <a:r>
            <a:rPr lang="en-US" dirty="0" smtClean="0"/>
            <a:t>A, B, D, F</a:t>
          </a:r>
          <a:endParaRPr lang="en-US" dirty="0"/>
        </a:p>
      </dgm:t>
    </dgm:pt>
    <dgm:pt modelId="{DCD9EA9C-C493-4529-94D4-C7FDFF06A226}" type="parTrans" cxnId="{844973A6-3347-432D-9515-8367018B3FA6}">
      <dgm:prSet/>
      <dgm:spPr/>
      <dgm:t>
        <a:bodyPr/>
        <a:lstStyle/>
        <a:p>
          <a:endParaRPr lang="en-US" dirty="0"/>
        </a:p>
      </dgm:t>
    </dgm:pt>
    <dgm:pt modelId="{E63D7A1B-1457-4F39-BFCA-C717A26F9B5B}" type="sibTrans" cxnId="{844973A6-3347-432D-9515-8367018B3FA6}">
      <dgm:prSet/>
      <dgm:spPr/>
      <dgm:t>
        <a:bodyPr/>
        <a:lstStyle/>
        <a:p>
          <a:endParaRPr lang="en-US"/>
        </a:p>
      </dgm:t>
    </dgm:pt>
    <dgm:pt modelId="{7FD7F461-A81C-43F5-8EB0-3F8B8A1B98B0}">
      <dgm:prSet phldrT="[Text]"/>
      <dgm:spPr/>
      <dgm:t>
        <a:bodyPr/>
        <a:lstStyle/>
        <a:p>
          <a:r>
            <a:rPr lang="en-US" dirty="0" smtClean="0"/>
            <a:t>A, D</a:t>
          </a:r>
          <a:endParaRPr lang="en-US" dirty="0"/>
        </a:p>
      </dgm:t>
    </dgm:pt>
    <dgm:pt modelId="{B313AF02-8CDB-4A01-A409-2468972604D3}" type="parTrans" cxnId="{622EBFE1-636A-4C86-BAE8-2648DBA777EE}">
      <dgm:prSet/>
      <dgm:spPr/>
      <dgm:t>
        <a:bodyPr/>
        <a:lstStyle/>
        <a:p>
          <a:endParaRPr lang="en-US" dirty="0"/>
        </a:p>
      </dgm:t>
    </dgm:pt>
    <dgm:pt modelId="{65E94DD7-483E-42D9-BAA2-255FAF2D6414}" type="sibTrans" cxnId="{622EBFE1-636A-4C86-BAE8-2648DBA777EE}">
      <dgm:prSet/>
      <dgm:spPr/>
      <dgm:t>
        <a:bodyPr/>
        <a:lstStyle/>
        <a:p>
          <a:endParaRPr lang="en-US"/>
        </a:p>
      </dgm:t>
    </dgm:pt>
    <dgm:pt modelId="{88B64048-82DB-443E-A778-657CFDBA10B8}">
      <dgm:prSet phldrT="[Text]"/>
      <dgm:spPr/>
      <dgm:t>
        <a:bodyPr/>
        <a:lstStyle/>
        <a:p>
          <a:r>
            <a:rPr lang="en-US" dirty="0" smtClean="0"/>
            <a:t>B</a:t>
          </a:r>
          <a:endParaRPr lang="en-US" dirty="0"/>
        </a:p>
      </dgm:t>
    </dgm:pt>
    <dgm:pt modelId="{41661ACB-96B6-4D3B-83EA-C192AD515994}" type="parTrans" cxnId="{6310C541-B497-4D05-BB5F-A243C3CB3999}">
      <dgm:prSet/>
      <dgm:spPr/>
      <dgm:t>
        <a:bodyPr/>
        <a:lstStyle/>
        <a:p>
          <a:endParaRPr lang="en-US" dirty="0"/>
        </a:p>
      </dgm:t>
    </dgm:pt>
    <dgm:pt modelId="{8F740265-B738-4CD5-96CF-D04A86693EBF}" type="sibTrans" cxnId="{6310C541-B497-4D05-BB5F-A243C3CB3999}">
      <dgm:prSet/>
      <dgm:spPr/>
      <dgm:t>
        <a:bodyPr/>
        <a:lstStyle/>
        <a:p>
          <a:endParaRPr lang="en-US"/>
        </a:p>
      </dgm:t>
    </dgm:pt>
    <dgm:pt modelId="{62E8934C-09A3-493C-B57B-1B3A9A155978}">
      <dgm:prSet phldrT="[Text]"/>
      <dgm:spPr/>
      <dgm:t>
        <a:bodyPr/>
        <a:lstStyle/>
        <a:p>
          <a:r>
            <a:rPr lang="en-US" dirty="0" smtClean="0"/>
            <a:t>C, E, G</a:t>
          </a:r>
          <a:endParaRPr lang="en-US" dirty="0"/>
        </a:p>
      </dgm:t>
    </dgm:pt>
    <dgm:pt modelId="{FAD59262-E785-4991-9586-82554E23D312}" type="parTrans" cxnId="{4CEA86F0-9830-4840-88C8-9F54D7B9138E}">
      <dgm:prSet/>
      <dgm:spPr/>
      <dgm:t>
        <a:bodyPr/>
        <a:lstStyle/>
        <a:p>
          <a:endParaRPr lang="en-US" dirty="0"/>
        </a:p>
      </dgm:t>
    </dgm:pt>
    <dgm:pt modelId="{C2FC324D-63F1-4DDF-A93C-11BC77F48979}" type="sibTrans" cxnId="{4CEA86F0-9830-4840-88C8-9F54D7B9138E}">
      <dgm:prSet/>
      <dgm:spPr/>
      <dgm:t>
        <a:bodyPr/>
        <a:lstStyle/>
        <a:p>
          <a:endParaRPr lang="en-US"/>
        </a:p>
      </dgm:t>
    </dgm:pt>
    <dgm:pt modelId="{A40ED9F3-673D-463D-8C8D-8666197D72C0}">
      <dgm:prSet phldrT="[Text]"/>
      <dgm:spPr/>
      <dgm:t>
        <a:bodyPr/>
        <a:lstStyle/>
        <a:p>
          <a:r>
            <a:rPr lang="en-US" dirty="0" smtClean="0"/>
            <a:t>C, G</a:t>
          </a:r>
          <a:endParaRPr lang="en-US" dirty="0"/>
        </a:p>
      </dgm:t>
    </dgm:pt>
    <dgm:pt modelId="{665CEACB-1E25-437C-952B-A2C5DC1D9213}" type="parTrans" cxnId="{1B529419-7B3F-4E76-9085-C24CE850FA41}">
      <dgm:prSet/>
      <dgm:spPr/>
      <dgm:t>
        <a:bodyPr/>
        <a:lstStyle/>
        <a:p>
          <a:endParaRPr lang="en-US" dirty="0"/>
        </a:p>
      </dgm:t>
    </dgm:pt>
    <dgm:pt modelId="{534A8C25-3C07-4100-8C24-A09301794A9F}" type="sibTrans" cxnId="{1B529419-7B3F-4E76-9085-C24CE850FA41}">
      <dgm:prSet/>
      <dgm:spPr/>
      <dgm:t>
        <a:bodyPr/>
        <a:lstStyle/>
        <a:p>
          <a:endParaRPr lang="en-US"/>
        </a:p>
      </dgm:t>
    </dgm:pt>
    <dgm:pt modelId="{08A32132-7B5E-4EDD-94C6-DAE7C07D73F5}">
      <dgm:prSet/>
      <dgm:spPr/>
      <dgm:t>
        <a:bodyPr/>
        <a:lstStyle/>
        <a:p>
          <a:r>
            <a:rPr lang="en-US" dirty="0" smtClean="0"/>
            <a:t>E</a:t>
          </a:r>
          <a:endParaRPr lang="en-US" dirty="0"/>
        </a:p>
      </dgm:t>
    </dgm:pt>
    <dgm:pt modelId="{4BDCD408-C64E-44F8-9973-277AA430373B}" type="parTrans" cxnId="{700DC2A3-75A4-49D5-B7AE-F205E1B2D2B7}">
      <dgm:prSet/>
      <dgm:spPr/>
      <dgm:t>
        <a:bodyPr/>
        <a:lstStyle/>
        <a:p>
          <a:endParaRPr lang="en-US" dirty="0"/>
        </a:p>
      </dgm:t>
    </dgm:pt>
    <dgm:pt modelId="{B9064BD7-CEAA-4B0E-BBD5-89034CE194FD}" type="sibTrans" cxnId="{700DC2A3-75A4-49D5-B7AE-F205E1B2D2B7}">
      <dgm:prSet/>
      <dgm:spPr/>
      <dgm:t>
        <a:bodyPr/>
        <a:lstStyle/>
        <a:p>
          <a:endParaRPr lang="en-US"/>
        </a:p>
      </dgm:t>
    </dgm:pt>
    <dgm:pt modelId="{C84E8E08-C898-49FA-8A1C-F52A5DBD092C}">
      <dgm:prSet/>
      <dgm:spPr/>
      <dgm:t>
        <a:bodyPr/>
        <a:lstStyle/>
        <a:p>
          <a:r>
            <a:rPr lang="en-US" dirty="0" smtClean="0"/>
            <a:t>F</a:t>
          </a:r>
          <a:endParaRPr lang="en-US" dirty="0"/>
        </a:p>
      </dgm:t>
    </dgm:pt>
    <dgm:pt modelId="{0BB00779-E9F6-41A0-B3A9-F64234329059}" type="parTrans" cxnId="{87220D30-F0D0-4FD8-893D-A14F1ECE6CDD}">
      <dgm:prSet/>
      <dgm:spPr/>
      <dgm:t>
        <a:bodyPr/>
        <a:lstStyle/>
        <a:p>
          <a:endParaRPr lang="en-US" dirty="0"/>
        </a:p>
      </dgm:t>
    </dgm:pt>
    <dgm:pt modelId="{A1B47269-3BC7-4900-A82F-9AF7F5656973}" type="sibTrans" cxnId="{87220D30-F0D0-4FD8-893D-A14F1ECE6CDD}">
      <dgm:prSet/>
      <dgm:spPr/>
      <dgm:t>
        <a:bodyPr/>
        <a:lstStyle/>
        <a:p>
          <a:endParaRPr lang="en-US"/>
        </a:p>
      </dgm:t>
    </dgm:pt>
    <dgm:pt modelId="{FE477DE4-29E8-4A14-B921-DF277144CF8F}" type="pres">
      <dgm:prSet presAssocID="{783CB281-9260-497B-B7F5-0783F12DE476}" presName="hierChild1" presStyleCnt="0">
        <dgm:presLayoutVars>
          <dgm:chPref val="1"/>
          <dgm:dir/>
          <dgm:animOne val="branch"/>
          <dgm:animLvl val="lvl"/>
          <dgm:resizeHandles/>
        </dgm:presLayoutVars>
      </dgm:prSet>
      <dgm:spPr/>
      <dgm:t>
        <a:bodyPr/>
        <a:lstStyle/>
        <a:p>
          <a:endParaRPr lang="en-US"/>
        </a:p>
      </dgm:t>
    </dgm:pt>
    <dgm:pt modelId="{96A5B0C1-8C3E-4C87-AE3E-7F759157CAA9}" type="pres">
      <dgm:prSet presAssocID="{68D9C833-0B63-4F43-8F5F-1EE6D3D2E84F}" presName="hierRoot1" presStyleCnt="0"/>
      <dgm:spPr/>
    </dgm:pt>
    <dgm:pt modelId="{A4005949-DCE2-44BD-9C9C-EB43A3417ABC}" type="pres">
      <dgm:prSet presAssocID="{68D9C833-0B63-4F43-8F5F-1EE6D3D2E84F}" presName="composite" presStyleCnt="0"/>
      <dgm:spPr/>
    </dgm:pt>
    <dgm:pt modelId="{AD41071F-D7D2-42F8-ABFB-5D4D24C4F50F}" type="pres">
      <dgm:prSet presAssocID="{68D9C833-0B63-4F43-8F5F-1EE6D3D2E84F}" presName="background" presStyleLbl="node0" presStyleIdx="0" presStyleCnt="1"/>
      <dgm:spPr/>
    </dgm:pt>
    <dgm:pt modelId="{5BD2CE57-DCE1-4859-B2A9-DD1C2C122114}" type="pres">
      <dgm:prSet presAssocID="{68D9C833-0B63-4F43-8F5F-1EE6D3D2E84F}" presName="text" presStyleLbl="fgAcc0" presStyleIdx="0" presStyleCnt="1" custScaleX="156281">
        <dgm:presLayoutVars>
          <dgm:chPref val="3"/>
        </dgm:presLayoutVars>
      </dgm:prSet>
      <dgm:spPr/>
      <dgm:t>
        <a:bodyPr/>
        <a:lstStyle/>
        <a:p>
          <a:endParaRPr lang="en-US"/>
        </a:p>
      </dgm:t>
    </dgm:pt>
    <dgm:pt modelId="{F769BA58-9BF9-4084-AFAC-E080BACA29C4}" type="pres">
      <dgm:prSet presAssocID="{68D9C833-0B63-4F43-8F5F-1EE6D3D2E84F}" presName="hierChild2" presStyleCnt="0"/>
      <dgm:spPr/>
    </dgm:pt>
    <dgm:pt modelId="{CF4B2F3E-584E-449E-957F-BBEFA08A2AE0}" type="pres">
      <dgm:prSet presAssocID="{DCD9EA9C-C493-4529-94D4-C7FDFF06A226}" presName="Name10" presStyleLbl="parChTrans1D2" presStyleIdx="0" presStyleCnt="2"/>
      <dgm:spPr/>
      <dgm:t>
        <a:bodyPr/>
        <a:lstStyle/>
        <a:p>
          <a:endParaRPr lang="en-US"/>
        </a:p>
      </dgm:t>
    </dgm:pt>
    <dgm:pt modelId="{72D7692F-F0FD-4EFB-A04F-5AE16575B6E8}" type="pres">
      <dgm:prSet presAssocID="{41CF6161-CB76-4046-A0E3-0CDE585161C2}" presName="hierRoot2" presStyleCnt="0"/>
      <dgm:spPr/>
    </dgm:pt>
    <dgm:pt modelId="{97312DAC-E887-4B67-967E-151A51F783B0}" type="pres">
      <dgm:prSet presAssocID="{41CF6161-CB76-4046-A0E3-0CDE585161C2}" presName="composite2" presStyleCnt="0"/>
      <dgm:spPr/>
    </dgm:pt>
    <dgm:pt modelId="{75C663E9-2AEE-4781-9838-D2EF5DA05E23}" type="pres">
      <dgm:prSet presAssocID="{41CF6161-CB76-4046-A0E3-0CDE585161C2}" presName="background2" presStyleLbl="node2" presStyleIdx="0" presStyleCnt="2"/>
      <dgm:spPr/>
    </dgm:pt>
    <dgm:pt modelId="{50A40823-9273-434B-9131-64F8FF17599C}" type="pres">
      <dgm:prSet presAssocID="{41CF6161-CB76-4046-A0E3-0CDE585161C2}" presName="text2" presStyleLbl="fgAcc2" presStyleIdx="0" presStyleCnt="2">
        <dgm:presLayoutVars>
          <dgm:chPref val="3"/>
        </dgm:presLayoutVars>
      </dgm:prSet>
      <dgm:spPr/>
      <dgm:t>
        <a:bodyPr/>
        <a:lstStyle/>
        <a:p>
          <a:endParaRPr lang="en-US"/>
        </a:p>
      </dgm:t>
    </dgm:pt>
    <dgm:pt modelId="{BA85557F-7D3F-4ED6-9A32-E19878186EE0}" type="pres">
      <dgm:prSet presAssocID="{41CF6161-CB76-4046-A0E3-0CDE585161C2}" presName="hierChild3" presStyleCnt="0"/>
      <dgm:spPr/>
    </dgm:pt>
    <dgm:pt modelId="{40B7B7D0-FA3F-4C71-8F2D-EE74CA0710E9}" type="pres">
      <dgm:prSet presAssocID="{B313AF02-8CDB-4A01-A409-2468972604D3}" presName="Name17" presStyleLbl="parChTrans1D3" presStyleIdx="0" presStyleCnt="5"/>
      <dgm:spPr/>
      <dgm:t>
        <a:bodyPr/>
        <a:lstStyle/>
        <a:p>
          <a:endParaRPr lang="en-US"/>
        </a:p>
      </dgm:t>
    </dgm:pt>
    <dgm:pt modelId="{89A8666A-3A96-40FC-A077-46BA7BC275FB}" type="pres">
      <dgm:prSet presAssocID="{7FD7F461-A81C-43F5-8EB0-3F8B8A1B98B0}" presName="hierRoot3" presStyleCnt="0"/>
      <dgm:spPr/>
    </dgm:pt>
    <dgm:pt modelId="{A5A16D45-68E9-4AF5-AB93-B3D5DA1C49A1}" type="pres">
      <dgm:prSet presAssocID="{7FD7F461-A81C-43F5-8EB0-3F8B8A1B98B0}" presName="composite3" presStyleCnt="0"/>
      <dgm:spPr/>
    </dgm:pt>
    <dgm:pt modelId="{FBC39AF6-442E-4627-B31A-0EB27F5F3FFE}" type="pres">
      <dgm:prSet presAssocID="{7FD7F461-A81C-43F5-8EB0-3F8B8A1B98B0}" presName="background3" presStyleLbl="node3" presStyleIdx="0" presStyleCnt="5"/>
      <dgm:spPr/>
    </dgm:pt>
    <dgm:pt modelId="{AFCFE150-55BF-4055-95E0-0F2419365BA9}" type="pres">
      <dgm:prSet presAssocID="{7FD7F461-A81C-43F5-8EB0-3F8B8A1B98B0}" presName="text3" presStyleLbl="fgAcc3" presStyleIdx="0" presStyleCnt="5">
        <dgm:presLayoutVars>
          <dgm:chPref val="3"/>
        </dgm:presLayoutVars>
      </dgm:prSet>
      <dgm:spPr/>
      <dgm:t>
        <a:bodyPr/>
        <a:lstStyle/>
        <a:p>
          <a:endParaRPr lang="en-US"/>
        </a:p>
      </dgm:t>
    </dgm:pt>
    <dgm:pt modelId="{D37A1C0B-9466-44A8-A7CC-5E1302BE0A65}" type="pres">
      <dgm:prSet presAssocID="{7FD7F461-A81C-43F5-8EB0-3F8B8A1B98B0}" presName="hierChild4" presStyleCnt="0"/>
      <dgm:spPr/>
    </dgm:pt>
    <dgm:pt modelId="{BEEADFA5-437C-45AF-AB29-AF55AF5843D2}" type="pres">
      <dgm:prSet presAssocID="{41661ACB-96B6-4D3B-83EA-C192AD515994}" presName="Name17" presStyleLbl="parChTrans1D3" presStyleIdx="1" presStyleCnt="5"/>
      <dgm:spPr/>
      <dgm:t>
        <a:bodyPr/>
        <a:lstStyle/>
        <a:p>
          <a:endParaRPr lang="en-US"/>
        </a:p>
      </dgm:t>
    </dgm:pt>
    <dgm:pt modelId="{98C41EC6-3051-4F9B-92CE-B4C0864F5B28}" type="pres">
      <dgm:prSet presAssocID="{88B64048-82DB-443E-A778-657CFDBA10B8}" presName="hierRoot3" presStyleCnt="0"/>
      <dgm:spPr/>
    </dgm:pt>
    <dgm:pt modelId="{3E696E6C-6E12-4128-892A-D4E84779F244}" type="pres">
      <dgm:prSet presAssocID="{88B64048-82DB-443E-A778-657CFDBA10B8}" presName="composite3" presStyleCnt="0"/>
      <dgm:spPr/>
    </dgm:pt>
    <dgm:pt modelId="{32CE174D-FC9A-4415-809B-309C11B5A60E}" type="pres">
      <dgm:prSet presAssocID="{88B64048-82DB-443E-A778-657CFDBA10B8}" presName="background3" presStyleLbl="node3" presStyleIdx="1" presStyleCnt="5"/>
      <dgm:spPr/>
    </dgm:pt>
    <dgm:pt modelId="{45BC1794-E11D-4303-B69E-4A28D2DF1A94}" type="pres">
      <dgm:prSet presAssocID="{88B64048-82DB-443E-A778-657CFDBA10B8}" presName="text3" presStyleLbl="fgAcc3" presStyleIdx="1" presStyleCnt="5">
        <dgm:presLayoutVars>
          <dgm:chPref val="3"/>
        </dgm:presLayoutVars>
      </dgm:prSet>
      <dgm:spPr/>
      <dgm:t>
        <a:bodyPr/>
        <a:lstStyle/>
        <a:p>
          <a:endParaRPr lang="en-US"/>
        </a:p>
      </dgm:t>
    </dgm:pt>
    <dgm:pt modelId="{2072CCBB-024E-4259-922D-160D39323D30}" type="pres">
      <dgm:prSet presAssocID="{88B64048-82DB-443E-A778-657CFDBA10B8}" presName="hierChild4" presStyleCnt="0"/>
      <dgm:spPr/>
    </dgm:pt>
    <dgm:pt modelId="{8ECC5177-FF48-4F3F-BF75-0DB144EE409E}" type="pres">
      <dgm:prSet presAssocID="{0BB00779-E9F6-41A0-B3A9-F64234329059}" presName="Name17" presStyleLbl="parChTrans1D3" presStyleIdx="2" presStyleCnt="5"/>
      <dgm:spPr/>
      <dgm:t>
        <a:bodyPr/>
        <a:lstStyle/>
        <a:p>
          <a:endParaRPr lang="en-US"/>
        </a:p>
      </dgm:t>
    </dgm:pt>
    <dgm:pt modelId="{9624EA3B-71E4-4084-875B-4198BF292DFB}" type="pres">
      <dgm:prSet presAssocID="{C84E8E08-C898-49FA-8A1C-F52A5DBD092C}" presName="hierRoot3" presStyleCnt="0"/>
      <dgm:spPr/>
    </dgm:pt>
    <dgm:pt modelId="{02124E66-CC2F-4250-9090-514BD25A9255}" type="pres">
      <dgm:prSet presAssocID="{C84E8E08-C898-49FA-8A1C-F52A5DBD092C}" presName="composite3" presStyleCnt="0"/>
      <dgm:spPr/>
    </dgm:pt>
    <dgm:pt modelId="{850D098F-F074-47FC-B58E-C4DFB75119F7}" type="pres">
      <dgm:prSet presAssocID="{C84E8E08-C898-49FA-8A1C-F52A5DBD092C}" presName="background3" presStyleLbl="node3" presStyleIdx="2" presStyleCnt="5"/>
      <dgm:spPr/>
    </dgm:pt>
    <dgm:pt modelId="{C5261E9A-C0F3-44DD-A598-B144FE64FEA8}" type="pres">
      <dgm:prSet presAssocID="{C84E8E08-C898-49FA-8A1C-F52A5DBD092C}" presName="text3" presStyleLbl="fgAcc3" presStyleIdx="2" presStyleCnt="5">
        <dgm:presLayoutVars>
          <dgm:chPref val="3"/>
        </dgm:presLayoutVars>
      </dgm:prSet>
      <dgm:spPr/>
      <dgm:t>
        <a:bodyPr/>
        <a:lstStyle/>
        <a:p>
          <a:endParaRPr lang="en-US"/>
        </a:p>
      </dgm:t>
    </dgm:pt>
    <dgm:pt modelId="{8F443C7E-F3AD-4CCA-A81F-B5508AB9C5AC}" type="pres">
      <dgm:prSet presAssocID="{C84E8E08-C898-49FA-8A1C-F52A5DBD092C}" presName="hierChild4" presStyleCnt="0"/>
      <dgm:spPr/>
    </dgm:pt>
    <dgm:pt modelId="{9B2DA93F-E44A-40E5-92B9-A78424D850B8}" type="pres">
      <dgm:prSet presAssocID="{FAD59262-E785-4991-9586-82554E23D312}" presName="Name10" presStyleLbl="parChTrans1D2" presStyleIdx="1" presStyleCnt="2"/>
      <dgm:spPr/>
      <dgm:t>
        <a:bodyPr/>
        <a:lstStyle/>
        <a:p>
          <a:endParaRPr lang="en-US"/>
        </a:p>
      </dgm:t>
    </dgm:pt>
    <dgm:pt modelId="{43CCDC9D-45FF-4A17-B596-047448619658}" type="pres">
      <dgm:prSet presAssocID="{62E8934C-09A3-493C-B57B-1B3A9A155978}" presName="hierRoot2" presStyleCnt="0"/>
      <dgm:spPr/>
    </dgm:pt>
    <dgm:pt modelId="{1ED121AF-2F54-44A8-A4A5-95AA6F982FE3}" type="pres">
      <dgm:prSet presAssocID="{62E8934C-09A3-493C-B57B-1B3A9A155978}" presName="composite2" presStyleCnt="0"/>
      <dgm:spPr/>
    </dgm:pt>
    <dgm:pt modelId="{BB107032-F793-4EA7-828E-C77F0A5D6EE2}" type="pres">
      <dgm:prSet presAssocID="{62E8934C-09A3-493C-B57B-1B3A9A155978}" presName="background2" presStyleLbl="node2" presStyleIdx="1" presStyleCnt="2"/>
      <dgm:spPr/>
    </dgm:pt>
    <dgm:pt modelId="{59349A06-2F58-4881-97ED-508DC0B19AF4}" type="pres">
      <dgm:prSet presAssocID="{62E8934C-09A3-493C-B57B-1B3A9A155978}" presName="text2" presStyleLbl="fgAcc2" presStyleIdx="1" presStyleCnt="2">
        <dgm:presLayoutVars>
          <dgm:chPref val="3"/>
        </dgm:presLayoutVars>
      </dgm:prSet>
      <dgm:spPr/>
      <dgm:t>
        <a:bodyPr/>
        <a:lstStyle/>
        <a:p>
          <a:endParaRPr lang="en-US"/>
        </a:p>
      </dgm:t>
    </dgm:pt>
    <dgm:pt modelId="{2D325E1D-2016-4D7C-92D0-E16A5BC10F00}" type="pres">
      <dgm:prSet presAssocID="{62E8934C-09A3-493C-B57B-1B3A9A155978}" presName="hierChild3" presStyleCnt="0"/>
      <dgm:spPr/>
    </dgm:pt>
    <dgm:pt modelId="{557B629F-438F-4D0F-A168-4AC22E86AFCE}" type="pres">
      <dgm:prSet presAssocID="{665CEACB-1E25-437C-952B-A2C5DC1D9213}" presName="Name17" presStyleLbl="parChTrans1D3" presStyleIdx="3" presStyleCnt="5"/>
      <dgm:spPr/>
      <dgm:t>
        <a:bodyPr/>
        <a:lstStyle/>
        <a:p>
          <a:endParaRPr lang="en-US"/>
        </a:p>
      </dgm:t>
    </dgm:pt>
    <dgm:pt modelId="{A32421E4-89C1-45A6-9784-E298EE3C3F68}" type="pres">
      <dgm:prSet presAssocID="{A40ED9F3-673D-463D-8C8D-8666197D72C0}" presName="hierRoot3" presStyleCnt="0"/>
      <dgm:spPr/>
    </dgm:pt>
    <dgm:pt modelId="{AB81EF0C-8C3D-4F63-B70E-180A39725176}" type="pres">
      <dgm:prSet presAssocID="{A40ED9F3-673D-463D-8C8D-8666197D72C0}" presName="composite3" presStyleCnt="0"/>
      <dgm:spPr/>
    </dgm:pt>
    <dgm:pt modelId="{D4FF300C-A1B6-4A18-87AB-EC1CF16D74B7}" type="pres">
      <dgm:prSet presAssocID="{A40ED9F3-673D-463D-8C8D-8666197D72C0}" presName="background3" presStyleLbl="node3" presStyleIdx="3" presStyleCnt="5"/>
      <dgm:spPr/>
    </dgm:pt>
    <dgm:pt modelId="{AADB2FBA-43CA-4B10-B96F-6059E349F7D0}" type="pres">
      <dgm:prSet presAssocID="{A40ED9F3-673D-463D-8C8D-8666197D72C0}" presName="text3" presStyleLbl="fgAcc3" presStyleIdx="3" presStyleCnt="5">
        <dgm:presLayoutVars>
          <dgm:chPref val="3"/>
        </dgm:presLayoutVars>
      </dgm:prSet>
      <dgm:spPr/>
      <dgm:t>
        <a:bodyPr/>
        <a:lstStyle/>
        <a:p>
          <a:endParaRPr lang="en-US"/>
        </a:p>
      </dgm:t>
    </dgm:pt>
    <dgm:pt modelId="{07271E4F-2343-4140-B5F0-2352CB5C0264}" type="pres">
      <dgm:prSet presAssocID="{A40ED9F3-673D-463D-8C8D-8666197D72C0}" presName="hierChild4" presStyleCnt="0"/>
      <dgm:spPr/>
    </dgm:pt>
    <dgm:pt modelId="{ACBD3CFF-BA18-4D07-B0AC-12DBDFCEE6B0}" type="pres">
      <dgm:prSet presAssocID="{4BDCD408-C64E-44F8-9973-277AA430373B}" presName="Name17" presStyleLbl="parChTrans1D3" presStyleIdx="4" presStyleCnt="5"/>
      <dgm:spPr/>
      <dgm:t>
        <a:bodyPr/>
        <a:lstStyle/>
        <a:p>
          <a:endParaRPr lang="en-US"/>
        </a:p>
      </dgm:t>
    </dgm:pt>
    <dgm:pt modelId="{F276A64D-4AE7-4A37-B69F-CE9D49BF1772}" type="pres">
      <dgm:prSet presAssocID="{08A32132-7B5E-4EDD-94C6-DAE7C07D73F5}" presName="hierRoot3" presStyleCnt="0"/>
      <dgm:spPr/>
    </dgm:pt>
    <dgm:pt modelId="{DA88D2E1-5365-43B0-9510-701CE1D780A1}" type="pres">
      <dgm:prSet presAssocID="{08A32132-7B5E-4EDD-94C6-DAE7C07D73F5}" presName="composite3" presStyleCnt="0"/>
      <dgm:spPr/>
    </dgm:pt>
    <dgm:pt modelId="{A6957A63-61E5-449C-B329-DCA16BA803C7}" type="pres">
      <dgm:prSet presAssocID="{08A32132-7B5E-4EDD-94C6-DAE7C07D73F5}" presName="background3" presStyleLbl="node3" presStyleIdx="4" presStyleCnt="5"/>
      <dgm:spPr/>
    </dgm:pt>
    <dgm:pt modelId="{59AF21F1-3F82-4513-A850-D2659E5A1A6A}" type="pres">
      <dgm:prSet presAssocID="{08A32132-7B5E-4EDD-94C6-DAE7C07D73F5}" presName="text3" presStyleLbl="fgAcc3" presStyleIdx="4" presStyleCnt="5">
        <dgm:presLayoutVars>
          <dgm:chPref val="3"/>
        </dgm:presLayoutVars>
      </dgm:prSet>
      <dgm:spPr/>
      <dgm:t>
        <a:bodyPr/>
        <a:lstStyle/>
        <a:p>
          <a:endParaRPr lang="en-US"/>
        </a:p>
      </dgm:t>
    </dgm:pt>
    <dgm:pt modelId="{9AACB117-0601-4861-BDFD-F20B23288691}" type="pres">
      <dgm:prSet presAssocID="{08A32132-7B5E-4EDD-94C6-DAE7C07D73F5}" presName="hierChild4" presStyleCnt="0"/>
      <dgm:spPr/>
    </dgm:pt>
  </dgm:ptLst>
  <dgm:cxnLst>
    <dgm:cxn modelId="{700DC2A3-75A4-49D5-B7AE-F205E1B2D2B7}" srcId="{62E8934C-09A3-493C-B57B-1B3A9A155978}" destId="{08A32132-7B5E-4EDD-94C6-DAE7C07D73F5}" srcOrd="1" destOrd="0" parTransId="{4BDCD408-C64E-44F8-9973-277AA430373B}" sibTransId="{B9064BD7-CEAA-4B0E-BBD5-89034CE194FD}"/>
    <dgm:cxn modelId="{4CD37C47-9EE4-47CD-870D-162CAEBD3A57}" type="presOf" srcId="{C84E8E08-C898-49FA-8A1C-F52A5DBD092C}" destId="{C5261E9A-C0F3-44DD-A598-B144FE64FEA8}" srcOrd="0" destOrd="0" presId="urn:microsoft.com/office/officeart/2005/8/layout/hierarchy1"/>
    <dgm:cxn modelId="{B6A09CF7-31B5-40EC-A269-563774F6B4BC}" type="presOf" srcId="{DCD9EA9C-C493-4529-94D4-C7FDFF06A226}" destId="{CF4B2F3E-584E-449E-957F-BBEFA08A2AE0}" srcOrd="0" destOrd="0" presId="urn:microsoft.com/office/officeart/2005/8/layout/hierarchy1"/>
    <dgm:cxn modelId="{89107EB0-C4A1-42E0-AB9C-E18A7F38E046}" type="presOf" srcId="{A40ED9F3-673D-463D-8C8D-8666197D72C0}" destId="{AADB2FBA-43CA-4B10-B96F-6059E349F7D0}" srcOrd="0" destOrd="0" presId="urn:microsoft.com/office/officeart/2005/8/layout/hierarchy1"/>
    <dgm:cxn modelId="{054B334D-2AD9-402D-AA9D-714EEAA8B376}" type="presOf" srcId="{08A32132-7B5E-4EDD-94C6-DAE7C07D73F5}" destId="{59AF21F1-3F82-4513-A850-D2659E5A1A6A}" srcOrd="0" destOrd="0" presId="urn:microsoft.com/office/officeart/2005/8/layout/hierarchy1"/>
    <dgm:cxn modelId="{1B529419-7B3F-4E76-9085-C24CE850FA41}" srcId="{62E8934C-09A3-493C-B57B-1B3A9A155978}" destId="{A40ED9F3-673D-463D-8C8D-8666197D72C0}" srcOrd="0" destOrd="0" parTransId="{665CEACB-1E25-437C-952B-A2C5DC1D9213}" sibTransId="{534A8C25-3C07-4100-8C24-A09301794A9F}"/>
    <dgm:cxn modelId="{41ACC118-3859-402E-B5AF-FE96E1B850DD}" type="presOf" srcId="{FAD59262-E785-4991-9586-82554E23D312}" destId="{9B2DA93F-E44A-40E5-92B9-A78424D850B8}" srcOrd="0" destOrd="0" presId="urn:microsoft.com/office/officeart/2005/8/layout/hierarchy1"/>
    <dgm:cxn modelId="{0A754814-9175-480F-8AED-D23449DE1358}" type="presOf" srcId="{0BB00779-E9F6-41A0-B3A9-F64234329059}" destId="{8ECC5177-FF48-4F3F-BF75-0DB144EE409E}" srcOrd="0" destOrd="0" presId="urn:microsoft.com/office/officeart/2005/8/layout/hierarchy1"/>
    <dgm:cxn modelId="{6310C541-B497-4D05-BB5F-A243C3CB3999}" srcId="{41CF6161-CB76-4046-A0E3-0CDE585161C2}" destId="{88B64048-82DB-443E-A778-657CFDBA10B8}" srcOrd="1" destOrd="0" parTransId="{41661ACB-96B6-4D3B-83EA-C192AD515994}" sibTransId="{8F740265-B738-4CD5-96CF-D04A86693EBF}"/>
    <dgm:cxn modelId="{844973A6-3347-432D-9515-8367018B3FA6}" srcId="{68D9C833-0B63-4F43-8F5F-1EE6D3D2E84F}" destId="{41CF6161-CB76-4046-A0E3-0CDE585161C2}" srcOrd="0" destOrd="0" parTransId="{DCD9EA9C-C493-4529-94D4-C7FDFF06A226}" sibTransId="{E63D7A1B-1457-4F39-BFCA-C717A26F9B5B}"/>
    <dgm:cxn modelId="{06AC016D-858B-4B4B-87EB-A729BBF00BA5}" type="presOf" srcId="{88B64048-82DB-443E-A778-657CFDBA10B8}" destId="{45BC1794-E11D-4303-B69E-4A28D2DF1A94}" srcOrd="0" destOrd="0" presId="urn:microsoft.com/office/officeart/2005/8/layout/hierarchy1"/>
    <dgm:cxn modelId="{6F405F33-FC33-43BB-AD76-2589C61DAA21}" type="presOf" srcId="{665CEACB-1E25-437C-952B-A2C5DC1D9213}" destId="{557B629F-438F-4D0F-A168-4AC22E86AFCE}" srcOrd="0" destOrd="0" presId="urn:microsoft.com/office/officeart/2005/8/layout/hierarchy1"/>
    <dgm:cxn modelId="{083BBDFF-9C71-4B5F-8977-3A0AD9F79FE3}" type="presOf" srcId="{41661ACB-96B6-4D3B-83EA-C192AD515994}" destId="{BEEADFA5-437C-45AF-AB29-AF55AF5843D2}" srcOrd="0" destOrd="0" presId="urn:microsoft.com/office/officeart/2005/8/layout/hierarchy1"/>
    <dgm:cxn modelId="{87220D30-F0D0-4FD8-893D-A14F1ECE6CDD}" srcId="{41CF6161-CB76-4046-A0E3-0CDE585161C2}" destId="{C84E8E08-C898-49FA-8A1C-F52A5DBD092C}" srcOrd="2" destOrd="0" parTransId="{0BB00779-E9F6-41A0-B3A9-F64234329059}" sibTransId="{A1B47269-3BC7-4900-A82F-9AF7F5656973}"/>
    <dgm:cxn modelId="{4EAACDA5-5413-4299-9C25-91F4CAD624A0}" type="presOf" srcId="{783CB281-9260-497B-B7F5-0783F12DE476}" destId="{FE477DE4-29E8-4A14-B921-DF277144CF8F}" srcOrd="0" destOrd="0" presId="urn:microsoft.com/office/officeart/2005/8/layout/hierarchy1"/>
    <dgm:cxn modelId="{622EBFE1-636A-4C86-BAE8-2648DBA777EE}" srcId="{41CF6161-CB76-4046-A0E3-0CDE585161C2}" destId="{7FD7F461-A81C-43F5-8EB0-3F8B8A1B98B0}" srcOrd="0" destOrd="0" parTransId="{B313AF02-8CDB-4A01-A409-2468972604D3}" sibTransId="{65E94DD7-483E-42D9-BAA2-255FAF2D6414}"/>
    <dgm:cxn modelId="{94BC4DF5-7F15-4C7E-B153-0666D5CAE1B0}" type="presOf" srcId="{4BDCD408-C64E-44F8-9973-277AA430373B}" destId="{ACBD3CFF-BA18-4D07-B0AC-12DBDFCEE6B0}" srcOrd="0" destOrd="0" presId="urn:microsoft.com/office/officeart/2005/8/layout/hierarchy1"/>
    <dgm:cxn modelId="{62EAADC3-F1C0-4359-8C49-C4401E6EDD66}" type="presOf" srcId="{68D9C833-0B63-4F43-8F5F-1EE6D3D2E84F}" destId="{5BD2CE57-DCE1-4859-B2A9-DD1C2C122114}" srcOrd="0" destOrd="0" presId="urn:microsoft.com/office/officeart/2005/8/layout/hierarchy1"/>
    <dgm:cxn modelId="{79F62BAD-58F3-483E-9AF2-57AD763D3012}" type="presOf" srcId="{62E8934C-09A3-493C-B57B-1B3A9A155978}" destId="{59349A06-2F58-4881-97ED-508DC0B19AF4}" srcOrd="0" destOrd="0" presId="urn:microsoft.com/office/officeart/2005/8/layout/hierarchy1"/>
    <dgm:cxn modelId="{4CEA86F0-9830-4840-88C8-9F54D7B9138E}" srcId="{68D9C833-0B63-4F43-8F5F-1EE6D3D2E84F}" destId="{62E8934C-09A3-493C-B57B-1B3A9A155978}" srcOrd="1" destOrd="0" parTransId="{FAD59262-E785-4991-9586-82554E23D312}" sibTransId="{C2FC324D-63F1-4DDF-A93C-11BC77F48979}"/>
    <dgm:cxn modelId="{F47AB5E8-E57F-4495-A4E8-63C965E681FC}" type="presOf" srcId="{41CF6161-CB76-4046-A0E3-0CDE585161C2}" destId="{50A40823-9273-434B-9131-64F8FF17599C}" srcOrd="0" destOrd="0" presId="urn:microsoft.com/office/officeart/2005/8/layout/hierarchy1"/>
    <dgm:cxn modelId="{26D30B27-319A-4FF5-A4C7-3548484A785A}" srcId="{783CB281-9260-497B-B7F5-0783F12DE476}" destId="{68D9C833-0B63-4F43-8F5F-1EE6D3D2E84F}" srcOrd="0" destOrd="0" parTransId="{6758C131-227C-47A5-AD87-CD1A73FE9B8F}" sibTransId="{C1193AF5-59BC-45C4-AB94-75DBECAB99A2}"/>
    <dgm:cxn modelId="{E0F4BDD5-A05E-4D13-A949-9AA2B106C4C4}" type="presOf" srcId="{B313AF02-8CDB-4A01-A409-2468972604D3}" destId="{40B7B7D0-FA3F-4C71-8F2D-EE74CA0710E9}" srcOrd="0" destOrd="0" presId="urn:microsoft.com/office/officeart/2005/8/layout/hierarchy1"/>
    <dgm:cxn modelId="{D5CB07D3-C6B7-4455-AE92-D99DFA66ABA2}" type="presOf" srcId="{7FD7F461-A81C-43F5-8EB0-3F8B8A1B98B0}" destId="{AFCFE150-55BF-4055-95E0-0F2419365BA9}" srcOrd="0" destOrd="0" presId="urn:microsoft.com/office/officeart/2005/8/layout/hierarchy1"/>
    <dgm:cxn modelId="{18C0B9E3-DF81-40C3-8A04-7C2F5A3A8CA0}" type="presParOf" srcId="{FE477DE4-29E8-4A14-B921-DF277144CF8F}" destId="{96A5B0C1-8C3E-4C87-AE3E-7F759157CAA9}" srcOrd="0" destOrd="0" presId="urn:microsoft.com/office/officeart/2005/8/layout/hierarchy1"/>
    <dgm:cxn modelId="{11EAB0E0-C052-4FF4-B1ED-ECD5E6596472}" type="presParOf" srcId="{96A5B0C1-8C3E-4C87-AE3E-7F759157CAA9}" destId="{A4005949-DCE2-44BD-9C9C-EB43A3417ABC}" srcOrd="0" destOrd="0" presId="urn:microsoft.com/office/officeart/2005/8/layout/hierarchy1"/>
    <dgm:cxn modelId="{35E55320-5C52-4A4F-86C5-FCB8F18EA731}" type="presParOf" srcId="{A4005949-DCE2-44BD-9C9C-EB43A3417ABC}" destId="{AD41071F-D7D2-42F8-ABFB-5D4D24C4F50F}" srcOrd="0" destOrd="0" presId="urn:microsoft.com/office/officeart/2005/8/layout/hierarchy1"/>
    <dgm:cxn modelId="{3C600517-E51F-4EA2-800A-02FC285D8824}" type="presParOf" srcId="{A4005949-DCE2-44BD-9C9C-EB43A3417ABC}" destId="{5BD2CE57-DCE1-4859-B2A9-DD1C2C122114}" srcOrd="1" destOrd="0" presId="urn:microsoft.com/office/officeart/2005/8/layout/hierarchy1"/>
    <dgm:cxn modelId="{FF9EA638-A7B6-4BA4-A92A-813AB65B43DD}" type="presParOf" srcId="{96A5B0C1-8C3E-4C87-AE3E-7F759157CAA9}" destId="{F769BA58-9BF9-4084-AFAC-E080BACA29C4}" srcOrd="1" destOrd="0" presId="urn:microsoft.com/office/officeart/2005/8/layout/hierarchy1"/>
    <dgm:cxn modelId="{11CBFF6D-6A55-4DB7-89FC-76C25BDEC4DE}" type="presParOf" srcId="{F769BA58-9BF9-4084-AFAC-E080BACA29C4}" destId="{CF4B2F3E-584E-449E-957F-BBEFA08A2AE0}" srcOrd="0" destOrd="0" presId="urn:microsoft.com/office/officeart/2005/8/layout/hierarchy1"/>
    <dgm:cxn modelId="{E932EAFA-FD6F-4C06-A263-514437E5F311}" type="presParOf" srcId="{F769BA58-9BF9-4084-AFAC-E080BACA29C4}" destId="{72D7692F-F0FD-4EFB-A04F-5AE16575B6E8}" srcOrd="1" destOrd="0" presId="urn:microsoft.com/office/officeart/2005/8/layout/hierarchy1"/>
    <dgm:cxn modelId="{77AC1D88-19EB-4013-A3D4-A74DDF8739C1}" type="presParOf" srcId="{72D7692F-F0FD-4EFB-A04F-5AE16575B6E8}" destId="{97312DAC-E887-4B67-967E-151A51F783B0}" srcOrd="0" destOrd="0" presId="urn:microsoft.com/office/officeart/2005/8/layout/hierarchy1"/>
    <dgm:cxn modelId="{A379D91B-B14E-41C3-96FE-6C4261089EE1}" type="presParOf" srcId="{97312DAC-E887-4B67-967E-151A51F783B0}" destId="{75C663E9-2AEE-4781-9838-D2EF5DA05E23}" srcOrd="0" destOrd="0" presId="urn:microsoft.com/office/officeart/2005/8/layout/hierarchy1"/>
    <dgm:cxn modelId="{933C564B-05CF-4148-8E8C-C5DA5499E6F5}" type="presParOf" srcId="{97312DAC-E887-4B67-967E-151A51F783B0}" destId="{50A40823-9273-434B-9131-64F8FF17599C}" srcOrd="1" destOrd="0" presId="urn:microsoft.com/office/officeart/2005/8/layout/hierarchy1"/>
    <dgm:cxn modelId="{AF5AEE51-0052-4DAF-A870-CFF2B91DD4C3}" type="presParOf" srcId="{72D7692F-F0FD-4EFB-A04F-5AE16575B6E8}" destId="{BA85557F-7D3F-4ED6-9A32-E19878186EE0}" srcOrd="1" destOrd="0" presId="urn:microsoft.com/office/officeart/2005/8/layout/hierarchy1"/>
    <dgm:cxn modelId="{A063D52A-9434-46ED-9BFE-06CED3FFE43E}" type="presParOf" srcId="{BA85557F-7D3F-4ED6-9A32-E19878186EE0}" destId="{40B7B7D0-FA3F-4C71-8F2D-EE74CA0710E9}" srcOrd="0" destOrd="0" presId="urn:microsoft.com/office/officeart/2005/8/layout/hierarchy1"/>
    <dgm:cxn modelId="{287D9ACD-DE75-48C7-B52C-C07DCD0A3969}" type="presParOf" srcId="{BA85557F-7D3F-4ED6-9A32-E19878186EE0}" destId="{89A8666A-3A96-40FC-A077-46BA7BC275FB}" srcOrd="1" destOrd="0" presId="urn:microsoft.com/office/officeart/2005/8/layout/hierarchy1"/>
    <dgm:cxn modelId="{31FEFCC5-997C-4A67-890F-92C45F322A71}" type="presParOf" srcId="{89A8666A-3A96-40FC-A077-46BA7BC275FB}" destId="{A5A16D45-68E9-4AF5-AB93-B3D5DA1C49A1}" srcOrd="0" destOrd="0" presId="urn:microsoft.com/office/officeart/2005/8/layout/hierarchy1"/>
    <dgm:cxn modelId="{D94FA3D5-165B-4935-B744-4543BC9EF92E}" type="presParOf" srcId="{A5A16D45-68E9-4AF5-AB93-B3D5DA1C49A1}" destId="{FBC39AF6-442E-4627-B31A-0EB27F5F3FFE}" srcOrd="0" destOrd="0" presId="urn:microsoft.com/office/officeart/2005/8/layout/hierarchy1"/>
    <dgm:cxn modelId="{F222FAD6-30B7-4E8D-824E-8E3A8207B604}" type="presParOf" srcId="{A5A16D45-68E9-4AF5-AB93-B3D5DA1C49A1}" destId="{AFCFE150-55BF-4055-95E0-0F2419365BA9}" srcOrd="1" destOrd="0" presId="urn:microsoft.com/office/officeart/2005/8/layout/hierarchy1"/>
    <dgm:cxn modelId="{508655B0-A3E5-4896-A94A-965855CB6ADA}" type="presParOf" srcId="{89A8666A-3A96-40FC-A077-46BA7BC275FB}" destId="{D37A1C0B-9466-44A8-A7CC-5E1302BE0A65}" srcOrd="1" destOrd="0" presId="urn:microsoft.com/office/officeart/2005/8/layout/hierarchy1"/>
    <dgm:cxn modelId="{B583D650-88AC-47CE-9A93-6170C401EE31}" type="presParOf" srcId="{BA85557F-7D3F-4ED6-9A32-E19878186EE0}" destId="{BEEADFA5-437C-45AF-AB29-AF55AF5843D2}" srcOrd="2" destOrd="0" presId="urn:microsoft.com/office/officeart/2005/8/layout/hierarchy1"/>
    <dgm:cxn modelId="{475CC05B-2F3D-4F49-B141-31F03A01E82F}" type="presParOf" srcId="{BA85557F-7D3F-4ED6-9A32-E19878186EE0}" destId="{98C41EC6-3051-4F9B-92CE-B4C0864F5B28}" srcOrd="3" destOrd="0" presId="urn:microsoft.com/office/officeart/2005/8/layout/hierarchy1"/>
    <dgm:cxn modelId="{5AAD08EC-1EE3-484E-99A5-D68F102F8B3F}" type="presParOf" srcId="{98C41EC6-3051-4F9B-92CE-B4C0864F5B28}" destId="{3E696E6C-6E12-4128-892A-D4E84779F244}" srcOrd="0" destOrd="0" presId="urn:microsoft.com/office/officeart/2005/8/layout/hierarchy1"/>
    <dgm:cxn modelId="{52ECFFDA-9871-4561-8269-3A99C48B286D}" type="presParOf" srcId="{3E696E6C-6E12-4128-892A-D4E84779F244}" destId="{32CE174D-FC9A-4415-809B-309C11B5A60E}" srcOrd="0" destOrd="0" presId="urn:microsoft.com/office/officeart/2005/8/layout/hierarchy1"/>
    <dgm:cxn modelId="{2E3BDDF5-5BE0-422E-AF01-94241A154530}" type="presParOf" srcId="{3E696E6C-6E12-4128-892A-D4E84779F244}" destId="{45BC1794-E11D-4303-B69E-4A28D2DF1A94}" srcOrd="1" destOrd="0" presId="urn:microsoft.com/office/officeart/2005/8/layout/hierarchy1"/>
    <dgm:cxn modelId="{9285E560-AC83-4935-B3F7-5E49E40AD83A}" type="presParOf" srcId="{98C41EC6-3051-4F9B-92CE-B4C0864F5B28}" destId="{2072CCBB-024E-4259-922D-160D39323D30}" srcOrd="1" destOrd="0" presId="urn:microsoft.com/office/officeart/2005/8/layout/hierarchy1"/>
    <dgm:cxn modelId="{EA4F3EAD-4C4B-4C6F-9D9E-8095262BDFD0}" type="presParOf" srcId="{BA85557F-7D3F-4ED6-9A32-E19878186EE0}" destId="{8ECC5177-FF48-4F3F-BF75-0DB144EE409E}" srcOrd="4" destOrd="0" presId="urn:microsoft.com/office/officeart/2005/8/layout/hierarchy1"/>
    <dgm:cxn modelId="{2B619AA8-33B8-4B14-B151-0FAD08388649}" type="presParOf" srcId="{BA85557F-7D3F-4ED6-9A32-E19878186EE0}" destId="{9624EA3B-71E4-4084-875B-4198BF292DFB}" srcOrd="5" destOrd="0" presId="urn:microsoft.com/office/officeart/2005/8/layout/hierarchy1"/>
    <dgm:cxn modelId="{C08CD495-2641-44FC-8CB7-D2EF65ADB246}" type="presParOf" srcId="{9624EA3B-71E4-4084-875B-4198BF292DFB}" destId="{02124E66-CC2F-4250-9090-514BD25A9255}" srcOrd="0" destOrd="0" presId="urn:microsoft.com/office/officeart/2005/8/layout/hierarchy1"/>
    <dgm:cxn modelId="{B506AAB3-1398-47EE-8F83-0B852F9FA8DE}" type="presParOf" srcId="{02124E66-CC2F-4250-9090-514BD25A9255}" destId="{850D098F-F074-47FC-B58E-C4DFB75119F7}" srcOrd="0" destOrd="0" presId="urn:microsoft.com/office/officeart/2005/8/layout/hierarchy1"/>
    <dgm:cxn modelId="{FEF2D65D-5DAA-4B95-813A-CD36383C2501}" type="presParOf" srcId="{02124E66-CC2F-4250-9090-514BD25A9255}" destId="{C5261E9A-C0F3-44DD-A598-B144FE64FEA8}" srcOrd="1" destOrd="0" presId="urn:microsoft.com/office/officeart/2005/8/layout/hierarchy1"/>
    <dgm:cxn modelId="{0CC3F7AB-E4F5-47D3-8907-01D488F85A3A}" type="presParOf" srcId="{9624EA3B-71E4-4084-875B-4198BF292DFB}" destId="{8F443C7E-F3AD-4CCA-A81F-B5508AB9C5AC}" srcOrd="1" destOrd="0" presId="urn:microsoft.com/office/officeart/2005/8/layout/hierarchy1"/>
    <dgm:cxn modelId="{AA3465EA-A2CA-47E3-B55F-4CC695E2E3E7}" type="presParOf" srcId="{F769BA58-9BF9-4084-AFAC-E080BACA29C4}" destId="{9B2DA93F-E44A-40E5-92B9-A78424D850B8}" srcOrd="2" destOrd="0" presId="urn:microsoft.com/office/officeart/2005/8/layout/hierarchy1"/>
    <dgm:cxn modelId="{857094EB-B499-4428-8D2A-70E9BF1DDA18}" type="presParOf" srcId="{F769BA58-9BF9-4084-AFAC-E080BACA29C4}" destId="{43CCDC9D-45FF-4A17-B596-047448619658}" srcOrd="3" destOrd="0" presId="urn:microsoft.com/office/officeart/2005/8/layout/hierarchy1"/>
    <dgm:cxn modelId="{82C23D61-542F-4671-962F-6E5F92DE2BEB}" type="presParOf" srcId="{43CCDC9D-45FF-4A17-B596-047448619658}" destId="{1ED121AF-2F54-44A8-A4A5-95AA6F982FE3}" srcOrd="0" destOrd="0" presId="urn:microsoft.com/office/officeart/2005/8/layout/hierarchy1"/>
    <dgm:cxn modelId="{F5C979C5-9214-4BD6-A00B-535634EDC644}" type="presParOf" srcId="{1ED121AF-2F54-44A8-A4A5-95AA6F982FE3}" destId="{BB107032-F793-4EA7-828E-C77F0A5D6EE2}" srcOrd="0" destOrd="0" presId="urn:microsoft.com/office/officeart/2005/8/layout/hierarchy1"/>
    <dgm:cxn modelId="{7EF4E881-35A2-4F23-A2A7-9A8C9C318ADD}" type="presParOf" srcId="{1ED121AF-2F54-44A8-A4A5-95AA6F982FE3}" destId="{59349A06-2F58-4881-97ED-508DC0B19AF4}" srcOrd="1" destOrd="0" presId="urn:microsoft.com/office/officeart/2005/8/layout/hierarchy1"/>
    <dgm:cxn modelId="{C3961CE4-44A8-4003-9B08-689D544FF1EC}" type="presParOf" srcId="{43CCDC9D-45FF-4A17-B596-047448619658}" destId="{2D325E1D-2016-4D7C-92D0-E16A5BC10F00}" srcOrd="1" destOrd="0" presId="urn:microsoft.com/office/officeart/2005/8/layout/hierarchy1"/>
    <dgm:cxn modelId="{74CE2FEF-3DE0-4B53-9969-DE8A9041594E}" type="presParOf" srcId="{2D325E1D-2016-4D7C-92D0-E16A5BC10F00}" destId="{557B629F-438F-4D0F-A168-4AC22E86AFCE}" srcOrd="0" destOrd="0" presId="urn:microsoft.com/office/officeart/2005/8/layout/hierarchy1"/>
    <dgm:cxn modelId="{BE7E7D0E-E265-4D16-884E-FCA856E1F8C6}" type="presParOf" srcId="{2D325E1D-2016-4D7C-92D0-E16A5BC10F00}" destId="{A32421E4-89C1-45A6-9784-E298EE3C3F68}" srcOrd="1" destOrd="0" presId="urn:microsoft.com/office/officeart/2005/8/layout/hierarchy1"/>
    <dgm:cxn modelId="{4E9B58CB-053E-49CD-ABBE-0D2D4DC04273}" type="presParOf" srcId="{A32421E4-89C1-45A6-9784-E298EE3C3F68}" destId="{AB81EF0C-8C3D-4F63-B70E-180A39725176}" srcOrd="0" destOrd="0" presId="urn:microsoft.com/office/officeart/2005/8/layout/hierarchy1"/>
    <dgm:cxn modelId="{08B12F32-888B-49C9-B245-9841BCC74C6B}" type="presParOf" srcId="{AB81EF0C-8C3D-4F63-B70E-180A39725176}" destId="{D4FF300C-A1B6-4A18-87AB-EC1CF16D74B7}" srcOrd="0" destOrd="0" presId="urn:microsoft.com/office/officeart/2005/8/layout/hierarchy1"/>
    <dgm:cxn modelId="{E8191D61-4C5D-4B14-BB86-0B7D36618A16}" type="presParOf" srcId="{AB81EF0C-8C3D-4F63-B70E-180A39725176}" destId="{AADB2FBA-43CA-4B10-B96F-6059E349F7D0}" srcOrd="1" destOrd="0" presId="urn:microsoft.com/office/officeart/2005/8/layout/hierarchy1"/>
    <dgm:cxn modelId="{AB2B600E-1F1B-472C-98F6-F145622DBE26}" type="presParOf" srcId="{A32421E4-89C1-45A6-9784-E298EE3C3F68}" destId="{07271E4F-2343-4140-B5F0-2352CB5C0264}" srcOrd="1" destOrd="0" presId="urn:microsoft.com/office/officeart/2005/8/layout/hierarchy1"/>
    <dgm:cxn modelId="{68E34F6D-F323-4BC2-BF2E-04F3F51884E4}" type="presParOf" srcId="{2D325E1D-2016-4D7C-92D0-E16A5BC10F00}" destId="{ACBD3CFF-BA18-4D07-B0AC-12DBDFCEE6B0}" srcOrd="2" destOrd="0" presId="urn:microsoft.com/office/officeart/2005/8/layout/hierarchy1"/>
    <dgm:cxn modelId="{6816F557-EE2C-414D-91E1-5D487B9D03BB}" type="presParOf" srcId="{2D325E1D-2016-4D7C-92D0-E16A5BC10F00}" destId="{F276A64D-4AE7-4A37-B69F-CE9D49BF1772}" srcOrd="3" destOrd="0" presId="urn:microsoft.com/office/officeart/2005/8/layout/hierarchy1"/>
    <dgm:cxn modelId="{497AC92D-7E9B-4F87-A446-69A0F3D595BA}" type="presParOf" srcId="{F276A64D-4AE7-4A37-B69F-CE9D49BF1772}" destId="{DA88D2E1-5365-43B0-9510-701CE1D780A1}" srcOrd="0" destOrd="0" presId="urn:microsoft.com/office/officeart/2005/8/layout/hierarchy1"/>
    <dgm:cxn modelId="{8227027A-F64A-4D83-84DD-A27851413A62}" type="presParOf" srcId="{DA88D2E1-5365-43B0-9510-701CE1D780A1}" destId="{A6957A63-61E5-449C-B329-DCA16BA803C7}" srcOrd="0" destOrd="0" presId="urn:microsoft.com/office/officeart/2005/8/layout/hierarchy1"/>
    <dgm:cxn modelId="{4E3D9D8E-F2B3-4369-AC27-ECC1BE4F8F2C}" type="presParOf" srcId="{DA88D2E1-5365-43B0-9510-701CE1D780A1}" destId="{59AF21F1-3F82-4513-A850-D2659E5A1A6A}" srcOrd="1" destOrd="0" presId="urn:microsoft.com/office/officeart/2005/8/layout/hierarchy1"/>
    <dgm:cxn modelId="{EB3C934D-5BCC-46F5-B731-6FA5880CF9C5}" type="presParOf" srcId="{F276A64D-4AE7-4A37-B69F-CE9D49BF1772}" destId="{9AACB117-0601-4861-BDFD-F20B2328869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D3CFF-BA18-4D07-B0AC-12DBDFCEE6B0}">
      <dsp:nvSpPr>
        <dsp:cNvPr id="0" name=""/>
        <dsp:cNvSpPr/>
      </dsp:nvSpPr>
      <dsp:spPr>
        <a:xfrm>
          <a:off x="4577667" y="1677878"/>
          <a:ext cx="585264" cy="278532"/>
        </a:xfrm>
        <a:custGeom>
          <a:avLst/>
          <a:gdLst/>
          <a:ahLst/>
          <a:cxnLst/>
          <a:rect l="0" t="0" r="0" b="0"/>
          <a:pathLst>
            <a:path>
              <a:moveTo>
                <a:pt x="0" y="0"/>
              </a:moveTo>
              <a:lnTo>
                <a:pt x="0" y="189811"/>
              </a:lnTo>
              <a:lnTo>
                <a:pt x="585264" y="189811"/>
              </a:lnTo>
              <a:lnTo>
                <a:pt x="585264" y="278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7B629F-438F-4D0F-A168-4AC22E86AFCE}">
      <dsp:nvSpPr>
        <dsp:cNvPr id="0" name=""/>
        <dsp:cNvSpPr/>
      </dsp:nvSpPr>
      <dsp:spPr>
        <a:xfrm>
          <a:off x="3992403" y="1677878"/>
          <a:ext cx="585264" cy="278532"/>
        </a:xfrm>
        <a:custGeom>
          <a:avLst/>
          <a:gdLst/>
          <a:ahLst/>
          <a:cxnLst/>
          <a:rect l="0" t="0" r="0" b="0"/>
          <a:pathLst>
            <a:path>
              <a:moveTo>
                <a:pt x="585264" y="0"/>
              </a:moveTo>
              <a:lnTo>
                <a:pt x="585264" y="189811"/>
              </a:lnTo>
              <a:lnTo>
                <a:pt x="0" y="189811"/>
              </a:lnTo>
              <a:lnTo>
                <a:pt x="0" y="278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2DA93F-E44A-40E5-92B9-A78424D850B8}">
      <dsp:nvSpPr>
        <dsp:cNvPr id="0" name=""/>
        <dsp:cNvSpPr/>
      </dsp:nvSpPr>
      <dsp:spPr>
        <a:xfrm>
          <a:off x="3114506" y="791203"/>
          <a:ext cx="1463160" cy="278532"/>
        </a:xfrm>
        <a:custGeom>
          <a:avLst/>
          <a:gdLst/>
          <a:ahLst/>
          <a:cxnLst/>
          <a:rect l="0" t="0" r="0" b="0"/>
          <a:pathLst>
            <a:path>
              <a:moveTo>
                <a:pt x="0" y="0"/>
              </a:moveTo>
              <a:lnTo>
                <a:pt x="0" y="189811"/>
              </a:lnTo>
              <a:lnTo>
                <a:pt x="1463160" y="189811"/>
              </a:lnTo>
              <a:lnTo>
                <a:pt x="1463160" y="27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CC5177-FF48-4F3F-BF75-0DB144EE409E}">
      <dsp:nvSpPr>
        <dsp:cNvPr id="0" name=""/>
        <dsp:cNvSpPr/>
      </dsp:nvSpPr>
      <dsp:spPr>
        <a:xfrm>
          <a:off x="1651346" y="1677878"/>
          <a:ext cx="1170528" cy="278532"/>
        </a:xfrm>
        <a:custGeom>
          <a:avLst/>
          <a:gdLst/>
          <a:ahLst/>
          <a:cxnLst/>
          <a:rect l="0" t="0" r="0" b="0"/>
          <a:pathLst>
            <a:path>
              <a:moveTo>
                <a:pt x="0" y="0"/>
              </a:moveTo>
              <a:lnTo>
                <a:pt x="0" y="189811"/>
              </a:lnTo>
              <a:lnTo>
                <a:pt x="1170528" y="189811"/>
              </a:lnTo>
              <a:lnTo>
                <a:pt x="1170528" y="278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EADFA5-437C-45AF-AB29-AF55AF5843D2}">
      <dsp:nvSpPr>
        <dsp:cNvPr id="0" name=""/>
        <dsp:cNvSpPr/>
      </dsp:nvSpPr>
      <dsp:spPr>
        <a:xfrm>
          <a:off x="1605626" y="1677878"/>
          <a:ext cx="91440" cy="278532"/>
        </a:xfrm>
        <a:custGeom>
          <a:avLst/>
          <a:gdLst/>
          <a:ahLst/>
          <a:cxnLst/>
          <a:rect l="0" t="0" r="0" b="0"/>
          <a:pathLst>
            <a:path>
              <a:moveTo>
                <a:pt x="45720" y="0"/>
              </a:moveTo>
              <a:lnTo>
                <a:pt x="45720" y="278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B7B7D0-FA3F-4C71-8F2D-EE74CA0710E9}">
      <dsp:nvSpPr>
        <dsp:cNvPr id="0" name=""/>
        <dsp:cNvSpPr/>
      </dsp:nvSpPr>
      <dsp:spPr>
        <a:xfrm>
          <a:off x="480817" y="1677878"/>
          <a:ext cx="1170528" cy="278532"/>
        </a:xfrm>
        <a:custGeom>
          <a:avLst/>
          <a:gdLst/>
          <a:ahLst/>
          <a:cxnLst/>
          <a:rect l="0" t="0" r="0" b="0"/>
          <a:pathLst>
            <a:path>
              <a:moveTo>
                <a:pt x="1170528" y="0"/>
              </a:moveTo>
              <a:lnTo>
                <a:pt x="1170528" y="189811"/>
              </a:lnTo>
              <a:lnTo>
                <a:pt x="0" y="189811"/>
              </a:lnTo>
              <a:lnTo>
                <a:pt x="0" y="278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F4B2F3E-584E-449E-957F-BBEFA08A2AE0}">
      <dsp:nvSpPr>
        <dsp:cNvPr id="0" name=""/>
        <dsp:cNvSpPr/>
      </dsp:nvSpPr>
      <dsp:spPr>
        <a:xfrm>
          <a:off x="1651346" y="791203"/>
          <a:ext cx="1463160" cy="278532"/>
        </a:xfrm>
        <a:custGeom>
          <a:avLst/>
          <a:gdLst/>
          <a:ahLst/>
          <a:cxnLst/>
          <a:rect l="0" t="0" r="0" b="0"/>
          <a:pathLst>
            <a:path>
              <a:moveTo>
                <a:pt x="1463160" y="0"/>
              </a:moveTo>
              <a:lnTo>
                <a:pt x="1463160" y="189811"/>
              </a:lnTo>
              <a:lnTo>
                <a:pt x="0" y="189811"/>
              </a:lnTo>
              <a:lnTo>
                <a:pt x="0" y="278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41071F-D7D2-42F8-ABFB-5D4D24C4F50F}">
      <dsp:nvSpPr>
        <dsp:cNvPr id="0" name=""/>
        <dsp:cNvSpPr/>
      </dsp:nvSpPr>
      <dsp:spPr>
        <a:xfrm>
          <a:off x="2366151" y="183060"/>
          <a:ext cx="1496711"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D2CE57-DCE1-4859-B2A9-DD1C2C122114}">
      <dsp:nvSpPr>
        <dsp:cNvPr id="0" name=""/>
        <dsp:cNvSpPr/>
      </dsp:nvSpPr>
      <dsp:spPr>
        <a:xfrm>
          <a:off x="2472562" y="284151"/>
          <a:ext cx="1496711"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 B, C, D, E, F, G</a:t>
          </a:r>
          <a:endParaRPr lang="en-US" sz="1600" kern="1200" dirty="0"/>
        </a:p>
      </dsp:txBody>
      <dsp:txXfrm>
        <a:off x="2490374" y="301963"/>
        <a:ext cx="1461087" cy="572518"/>
      </dsp:txXfrm>
    </dsp:sp>
    <dsp:sp modelId="{75C663E9-2AEE-4781-9838-D2EF5DA05E23}">
      <dsp:nvSpPr>
        <dsp:cNvPr id="0" name=""/>
        <dsp:cNvSpPr/>
      </dsp:nvSpPr>
      <dsp:spPr>
        <a:xfrm>
          <a:off x="1172493" y="1069736"/>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A40823-9273-434B-9131-64F8FF17599C}">
      <dsp:nvSpPr>
        <dsp:cNvPr id="0" name=""/>
        <dsp:cNvSpPr/>
      </dsp:nvSpPr>
      <dsp:spPr>
        <a:xfrm>
          <a:off x="1278905" y="1170827"/>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 B, D, F</a:t>
          </a:r>
          <a:endParaRPr lang="en-US" sz="1600" kern="1200" dirty="0"/>
        </a:p>
      </dsp:txBody>
      <dsp:txXfrm>
        <a:off x="1296717" y="1188639"/>
        <a:ext cx="922081" cy="572518"/>
      </dsp:txXfrm>
    </dsp:sp>
    <dsp:sp modelId="{FBC39AF6-442E-4627-B31A-0EB27F5F3FFE}">
      <dsp:nvSpPr>
        <dsp:cNvPr id="0" name=""/>
        <dsp:cNvSpPr/>
      </dsp:nvSpPr>
      <dsp:spPr>
        <a:xfrm>
          <a:off x="1965" y="1956411"/>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CFE150-55BF-4055-95E0-0F2419365BA9}">
      <dsp:nvSpPr>
        <dsp:cNvPr id="0" name=""/>
        <dsp:cNvSpPr/>
      </dsp:nvSpPr>
      <dsp:spPr>
        <a:xfrm>
          <a:off x="108377" y="2057502"/>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 D</a:t>
          </a:r>
          <a:endParaRPr lang="en-US" sz="1600" kern="1200" dirty="0"/>
        </a:p>
      </dsp:txBody>
      <dsp:txXfrm>
        <a:off x="126189" y="2075314"/>
        <a:ext cx="922081" cy="572518"/>
      </dsp:txXfrm>
    </dsp:sp>
    <dsp:sp modelId="{32CE174D-FC9A-4415-809B-309C11B5A60E}">
      <dsp:nvSpPr>
        <dsp:cNvPr id="0" name=""/>
        <dsp:cNvSpPr/>
      </dsp:nvSpPr>
      <dsp:spPr>
        <a:xfrm>
          <a:off x="1172493" y="1956411"/>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BC1794-E11D-4303-B69E-4A28D2DF1A94}">
      <dsp:nvSpPr>
        <dsp:cNvPr id="0" name=""/>
        <dsp:cNvSpPr/>
      </dsp:nvSpPr>
      <dsp:spPr>
        <a:xfrm>
          <a:off x="1278905" y="2057502"/>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B</a:t>
          </a:r>
          <a:endParaRPr lang="en-US" sz="1600" kern="1200" dirty="0"/>
        </a:p>
      </dsp:txBody>
      <dsp:txXfrm>
        <a:off x="1296717" y="2075314"/>
        <a:ext cx="922081" cy="572518"/>
      </dsp:txXfrm>
    </dsp:sp>
    <dsp:sp modelId="{850D098F-F074-47FC-B58E-C4DFB75119F7}">
      <dsp:nvSpPr>
        <dsp:cNvPr id="0" name=""/>
        <dsp:cNvSpPr/>
      </dsp:nvSpPr>
      <dsp:spPr>
        <a:xfrm>
          <a:off x="2343022" y="1956411"/>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261E9A-C0F3-44DD-A598-B144FE64FEA8}">
      <dsp:nvSpPr>
        <dsp:cNvPr id="0" name=""/>
        <dsp:cNvSpPr/>
      </dsp:nvSpPr>
      <dsp:spPr>
        <a:xfrm>
          <a:off x="2449433" y="2057502"/>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F</a:t>
          </a:r>
          <a:endParaRPr lang="en-US" sz="1600" kern="1200" dirty="0"/>
        </a:p>
      </dsp:txBody>
      <dsp:txXfrm>
        <a:off x="2467245" y="2075314"/>
        <a:ext cx="922081" cy="572518"/>
      </dsp:txXfrm>
    </dsp:sp>
    <dsp:sp modelId="{BB107032-F793-4EA7-828E-C77F0A5D6EE2}">
      <dsp:nvSpPr>
        <dsp:cNvPr id="0" name=""/>
        <dsp:cNvSpPr/>
      </dsp:nvSpPr>
      <dsp:spPr>
        <a:xfrm>
          <a:off x="4098814" y="1069736"/>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349A06-2F58-4881-97ED-508DC0B19AF4}">
      <dsp:nvSpPr>
        <dsp:cNvPr id="0" name=""/>
        <dsp:cNvSpPr/>
      </dsp:nvSpPr>
      <dsp:spPr>
        <a:xfrm>
          <a:off x="4205226" y="1170827"/>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 E, G</a:t>
          </a:r>
          <a:endParaRPr lang="en-US" sz="1600" kern="1200" dirty="0"/>
        </a:p>
      </dsp:txBody>
      <dsp:txXfrm>
        <a:off x="4223038" y="1188639"/>
        <a:ext cx="922081" cy="572518"/>
      </dsp:txXfrm>
    </dsp:sp>
    <dsp:sp modelId="{D4FF300C-A1B6-4A18-87AB-EC1CF16D74B7}">
      <dsp:nvSpPr>
        <dsp:cNvPr id="0" name=""/>
        <dsp:cNvSpPr/>
      </dsp:nvSpPr>
      <dsp:spPr>
        <a:xfrm>
          <a:off x="3513550" y="1956411"/>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DB2FBA-43CA-4B10-B96F-6059E349F7D0}">
      <dsp:nvSpPr>
        <dsp:cNvPr id="0" name=""/>
        <dsp:cNvSpPr/>
      </dsp:nvSpPr>
      <dsp:spPr>
        <a:xfrm>
          <a:off x="3619962" y="2057502"/>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 G</a:t>
          </a:r>
          <a:endParaRPr lang="en-US" sz="1600" kern="1200" dirty="0"/>
        </a:p>
      </dsp:txBody>
      <dsp:txXfrm>
        <a:off x="3637774" y="2075314"/>
        <a:ext cx="922081" cy="572518"/>
      </dsp:txXfrm>
    </dsp:sp>
    <dsp:sp modelId="{A6957A63-61E5-449C-B329-DCA16BA803C7}">
      <dsp:nvSpPr>
        <dsp:cNvPr id="0" name=""/>
        <dsp:cNvSpPr/>
      </dsp:nvSpPr>
      <dsp:spPr>
        <a:xfrm>
          <a:off x="4684078" y="1956411"/>
          <a:ext cx="957705" cy="6081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AF21F1-3F82-4513-A850-D2659E5A1A6A}">
      <dsp:nvSpPr>
        <dsp:cNvPr id="0" name=""/>
        <dsp:cNvSpPr/>
      </dsp:nvSpPr>
      <dsp:spPr>
        <a:xfrm>
          <a:off x="4790490" y="2057502"/>
          <a:ext cx="957705" cy="6081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a:t>
          </a:r>
          <a:endParaRPr lang="en-US" sz="1600" kern="1200" dirty="0"/>
        </a:p>
      </dsp:txBody>
      <dsp:txXfrm>
        <a:off x="4808302" y="2075314"/>
        <a:ext cx="922081" cy="57251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6.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1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614"/>
          </a:xfrm>
          <a:prstGeom prst="rect">
            <a:avLst/>
          </a:prstGeom>
        </p:spPr>
        <p:txBody>
          <a:bodyPr vert="horz" lIns="91440" tIns="45720" rIns="91440" bIns="45720" rtlCol="0"/>
          <a:lstStyle>
            <a:lvl1pPr algn="r">
              <a:defRPr sz="1200"/>
            </a:lvl1pPr>
          </a:lstStyle>
          <a:p>
            <a:fld id="{E3AED787-B5FC-244B-9B6F-4A480A5609BC}" type="datetimeFigureOut">
              <a:rPr lang="en-US" smtClean="0"/>
              <a:pPr/>
              <a:t>2/28/2013</a:t>
            </a:fld>
            <a:endParaRPr lang="en-US" dirty="0"/>
          </a:p>
        </p:txBody>
      </p:sp>
      <p:sp>
        <p:nvSpPr>
          <p:cNvPr id="4" name="Footer Placeholder 3"/>
          <p:cNvSpPr>
            <a:spLocks noGrp="1"/>
          </p:cNvSpPr>
          <p:nvPr>
            <p:ph type="ftr" sz="quarter" idx="2"/>
          </p:nvPr>
        </p:nvSpPr>
        <p:spPr>
          <a:xfrm>
            <a:off x="0" y="8845045"/>
            <a:ext cx="2971800" cy="465614"/>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45045"/>
            <a:ext cx="2971800" cy="465614"/>
          </a:xfrm>
          <a:prstGeom prst="rect">
            <a:avLst/>
          </a:prstGeom>
        </p:spPr>
        <p:txBody>
          <a:bodyPr vert="horz" lIns="91440" tIns="45720" rIns="91440" bIns="45720" rtlCol="0" anchor="b"/>
          <a:lstStyle>
            <a:lvl1pPr algn="r">
              <a:defRPr sz="1200"/>
            </a:lvl1pPr>
          </a:lstStyle>
          <a:p>
            <a:fld id="{8E55A4DA-CB6B-D043-8375-311F45E01637}" type="slidenum">
              <a:rPr lang="en-US" smtClean="0"/>
              <a:pPr/>
              <a:t>‹#›</a:t>
            </a:fld>
            <a:endParaRPr lang="en-US" dirty="0"/>
          </a:p>
        </p:txBody>
      </p:sp>
    </p:spTree>
    <p:extLst>
      <p:ext uri="{BB962C8B-B14F-4D97-AF65-F5344CB8AC3E}">
        <p14:creationId xmlns:p14="http://schemas.microsoft.com/office/powerpoint/2010/main" val="3593341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1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614"/>
          </a:xfrm>
          <a:prstGeom prst="rect">
            <a:avLst/>
          </a:prstGeom>
        </p:spPr>
        <p:txBody>
          <a:bodyPr vert="horz" lIns="91440" tIns="45720" rIns="91440" bIns="45720" rtlCol="0"/>
          <a:lstStyle>
            <a:lvl1pPr algn="r">
              <a:defRPr sz="1200"/>
            </a:lvl1pPr>
          </a:lstStyle>
          <a:p>
            <a:fld id="{A031CF6E-A7CC-034C-AA3C-9F1A6DDD080D}" type="datetimeFigureOut">
              <a:rPr lang="en-US" smtClean="0"/>
              <a:pPr/>
              <a:t>2/28/2013</a:t>
            </a:fld>
            <a:endParaRPr lang="en-US" dirty="0"/>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23331"/>
            <a:ext cx="5486400" cy="419052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2971800" cy="46561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5045"/>
            <a:ext cx="2971800" cy="465614"/>
          </a:xfrm>
          <a:prstGeom prst="rect">
            <a:avLst/>
          </a:prstGeom>
        </p:spPr>
        <p:txBody>
          <a:bodyPr vert="horz" lIns="91440" tIns="45720" rIns="91440" bIns="45720" rtlCol="0" anchor="b"/>
          <a:lstStyle>
            <a:lvl1pPr algn="r">
              <a:defRPr sz="1200"/>
            </a:lvl1pPr>
          </a:lstStyle>
          <a:p>
            <a:fld id="{5A67CBD4-C074-5945-B4D9-C20F0CA68938}" type="slidenum">
              <a:rPr lang="en-US" smtClean="0"/>
              <a:pPr/>
              <a:t>‹#›</a:t>
            </a:fld>
            <a:endParaRPr lang="en-US" dirty="0"/>
          </a:p>
        </p:txBody>
      </p:sp>
    </p:spTree>
    <p:extLst>
      <p:ext uri="{BB962C8B-B14F-4D97-AF65-F5344CB8AC3E}">
        <p14:creationId xmlns:p14="http://schemas.microsoft.com/office/powerpoint/2010/main" val="42048219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 3 hidden dice to model probability of (1,2,</a:t>
            </a:r>
            <a:r>
              <a:rPr lang="en-US" baseline="0" dirty="0" smtClean="0"/>
              <a:t> …, 6)</a:t>
            </a:r>
            <a:endParaRPr lang="en-US" dirty="0" smtClean="0"/>
          </a:p>
          <a:p>
            <a:r>
              <a:rPr lang="en-US" dirty="0" smtClean="0"/>
              <a:t>-Dirichlet Dist. are</a:t>
            </a:r>
            <a:r>
              <a:rPr lang="en-US" baseline="0" dirty="0" smtClean="0"/>
              <a:t> distributions over pmf</a:t>
            </a:r>
            <a:r>
              <a:rPr lang="en-US" b="0" baseline="0" dirty="0" smtClean="0"/>
              <a:t>s</a:t>
            </a:r>
          </a:p>
          <a:p>
            <a:r>
              <a:rPr lang="en-US" b="0" baseline="0" dirty="0" smtClean="0"/>
              <a:t>-</a:t>
            </a:r>
            <a:r>
              <a:rPr lang="el-GR" sz="1200" b="0" dirty="0" smtClean="0">
                <a:latin typeface="Arial" pitchFamily="34" charset="0"/>
                <a:cs typeface="Arial" pitchFamily="34" charset="0"/>
              </a:rPr>
              <a:t>α</a:t>
            </a:r>
            <a:r>
              <a:rPr lang="en-US" sz="1200" b="0" dirty="0" smtClean="0">
                <a:latin typeface="Arial" pitchFamily="34" charset="0"/>
                <a:cs typeface="Arial" pitchFamily="34" charset="0"/>
              </a:rPr>
              <a:t> is similar</a:t>
            </a:r>
            <a:r>
              <a:rPr lang="en-US" sz="1200" b="0" baseline="0" dirty="0" smtClean="0">
                <a:latin typeface="Arial" pitchFamily="34" charset="0"/>
                <a:cs typeface="Arial" pitchFamily="34" charset="0"/>
              </a:rPr>
              <a:t> to inverse variance</a:t>
            </a:r>
            <a:endParaRPr lang="en-US" b="0"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corner represents a die, alpha</a:t>
            </a:r>
            <a:r>
              <a:rPr lang="en-US" baseline="0" dirty="0" smtClean="0"/>
              <a:t> represents how often each dice is rolled</a:t>
            </a:r>
            <a:endParaRPr lang="en-US" b="0"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0"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-kd tree partitions data into similar subclasses prior to training.</a:t>
            </a:r>
          </a:p>
          <a:p>
            <a:r>
              <a:rPr lang="en-US" baseline="0" dirty="0" smtClean="0"/>
              <a:t>-</a:t>
            </a:r>
            <a:r>
              <a:rPr lang="en-US" baseline="0" dirty="0" smtClean="0"/>
              <a:t>splits in kd-trees can be controlled (can control balance of computation/accuracy)</a:t>
            </a:r>
          </a:p>
          <a:p>
            <a:r>
              <a:rPr lang="en-US" baseline="0" dirty="0" smtClean="0"/>
              <a:t>-each node shares a common distribution, q, which is used to optimize calculations of child nodes’ q’s</a:t>
            </a:r>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Both truncate clusters (everything beyond T =0)</a:t>
            </a:r>
          </a:p>
          <a:p>
            <a:r>
              <a:rPr lang="en-US" baseline="0" dirty="0" smtClean="0"/>
              <a:t>CDP assigns cluster size, uses large number of small clusters, and can be later collapsed into bigger clusters</a:t>
            </a:r>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TIMIT</a:t>
            </a:r>
            <a:r>
              <a:rPr lang="en-US" baseline="0" dirty="0" smtClean="0"/>
              <a:t> is a well calibrated corpus (i.e. many publications on phone classification) </a:t>
            </a:r>
            <a:endParaRPr lang="en-US" dirty="0" smtClean="0"/>
          </a:p>
          <a:p>
            <a:r>
              <a:rPr lang="en-US" dirty="0" smtClean="0"/>
              <a:t>Data was formatted to only include single speakers</a:t>
            </a:r>
          </a:p>
          <a:p>
            <a:r>
              <a:rPr lang="en-US" dirty="0" smtClean="0"/>
              <a:t>CTS is much more difficult to model</a:t>
            </a:r>
            <a:r>
              <a:rPr lang="en-US" baseline="0" dirty="0" smtClean="0"/>
              <a:t> than read speech</a:t>
            </a:r>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5A67CBD4-C074-5945-B4D9-C20F0CA68938}"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Breiman paper for RF</a:t>
            </a:r>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Used Full training set from TIMIT</a:t>
            </a:r>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5D758C2-C356-43B3-AAFA-040681F9914C}" type="slidenum">
              <a:rPr lang="en-US" smtClean="0"/>
              <a:pPr/>
              <a:t>26</a:t>
            </a:fld>
            <a:endParaRPr lang="en-US" dirty="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387628" y="4423332"/>
            <a:ext cx="6151328" cy="4190524"/>
          </a:xfrm>
          <a:noFill/>
          <a:ln/>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5D758C2-C356-43B3-AAFA-040681F9914C}" type="slidenum">
              <a:rPr lang="en-US" smtClean="0"/>
              <a:pPr/>
              <a:t>27</a:t>
            </a:fld>
            <a:endParaRPr lang="en-US" dirty="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387628" y="4423332"/>
            <a:ext cx="6151328" cy="4190524"/>
          </a:xfrm>
          <a:noFill/>
          <a:ln/>
        </p:spPr>
        <p:txBody>
          <a:bodyPr/>
          <a:lstStyle/>
          <a:p>
            <a:pPr eaLnBrk="1" hangingPunct="1"/>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5D758C2-C356-43B3-AAFA-040681F9914C}" type="slidenum">
              <a:rPr lang="en-US" smtClean="0"/>
              <a:pPr/>
              <a:t>28</a:t>
            </a:fld>
            <a:endParaRPr lang="en-US" dirty="0"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387628" y="4423332"/>
            <a:ext cx="6151328" cy="4190524"/>
          </a:xfrm>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Don’t discuss parametric and non-parametric methods here</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5A67CBD4-C074-5945-B4D9-C20F0CA68938}"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-phone classification is used to better</a:t>
            </a:r>
            <a:r>
              <a:rPr lang="en-US" baseline="0" dirty="0" smtClean="0"/>
              <a:t> assess efficacy (full scale speech recognition has many variables that affect output, i.e. language and acoustic models)</a:t>
            </a:r>
          </a:p>
          <a:p>
            <a:endParaRPr lang="en-US" baseline="0" dirty="0" smtClean="0"/>
          </a:p>
          <a:p>
            <a:r>
              <a:rPr lang="en-US" baseline="0" dirty="0" smtClean="0"/>
              <a:t>-Mandarin and English are on opposite ends of language spectrum – we use these as a sanity check to verify that the algorithms over/underperform on a particular language.</a:t>
            </a:r>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67CBD4-C074-5945-B4D9-C20F0CA6893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t>
            </a:r>
            <a:r>
              <a:rPr lang="en-US" b="1" baseline="0" dirty="0" smtClean="0"/>
              <a:t>We don’t run a complete recognition experiment but we do train monophone models in order to generate a phone alignment</a:t>
            </a:r>
            <a:endParaRPr lang="en-US" baseline="0" dirty="0" smtClean="0"/>
          </a:p>
          <a:p>
            <a:r>
              <a:rPr lang="en-US" baseline="0" dirty="0" smtClean="0"/>
              <a:t>-Parametric models are most common</a:t>
            </a:r>
          </a:p>
        </p:txBody>
      </p:sp>
      <p:sp>
        <p:nvSpPr>
          <p:cNvPr id="4" name="Slide Number Placeholder 3"/>
          <p:cNvSpPr>
            <a:spLocks noGrp="1"/>
          </p:cNvSpPr>
          <p:nvPr>
            <p:ph type="sldNum" sz="quarter" idx="10"/>
          </p:nvPr>
        </p:nvSpPr>
        <p:spPr/>
        <p:txBody>
          <a:bodyPr/>
          <a:lstStyle/>
          <a:p>
            <a:fld id="{5A67CBD4-C074-5945-B4D9-C20F0CA6893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-Averaging across distributions is ok for capturing</a:t>
            </a:r>
            <a:r>
              <a:rPr lang="en-US" baseline="0" dirty="0" smtClean="0"/>
              <a:t> </a:t>
            </a:r>
            <a:r>
              <a:rPr lang="en-US" dirty="0" smtClean="0"/>
              <a:t>general acoustic features for phone identification but can’t capture unique acoustic traits</a:t>
            </a:r>
            <a:r>
              <a:rPr lang="en-US" baseline="0" dirty="0" smtClean="0"/>
              <a:t>.</a:t>
            </a:r>
          </a:p>
        </p:txBody>
      </p:sp>
      <p:sp>
        <p:nvSpPr>
          <p:cNvPr id="4" name="Slide Number Placeholder 3"/>
          <p:cNvSpPr>
            <a:spLocks noGrp="1"/>
          </p:cNvSpPr>
          <p:nvPr>
            <p:ph type="sldNum" sz="quarter" idx="10"/>
          </p:nvPr>
        </p:nvSpPr>
        <p:spPr/>
        <p:txBody>
          <a:bodyPr/>
          <a:lstStyle/>
          <a:p>
            <a:fld id="{5A67CBD4-C074-5945-B4D9-C20F0CA6893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-survival analysis </a:t>
            </a:r>
            <a:r>
              <a:rPr lang="en-US" baseline="0" dirty="0" smtClean="0"/>
              <a:t>focuses on modeling time before an event</a:t>
            </a:r>
          </a:p>
          <a:p>
            <a:endParaRPr lang="en-US" baseline="0" dirty="0" smtClean="0"/>
          </a:p>
        </p:txBody>
      </p:sp>
      <p:sp>
        <p:nvSpPr>
          <p:cNvPr id="4" name="Slide Number Placeholder 3"/>
          <p:cNvSpPr>
            <a:spLocks noGrp="1"/>
          </p:cNvSpPr>
          <p:nvPr>
            <p:ph type="sldNum" sz="quarter" idx="10"/>
          </p:nvPr>
        </p:nvSpPr>
        <p:spPr/>
        <p:txBody>
          <a:bodyPr/>
          <a:lstStyle/>
          <a:p>
            <a:fld id="{5A67CBD4-C074-5945-B4D9-C20F0CA6893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3" name="Slide Number Placeholder 14"/>
          <p:cNvSpPr>
            <a:spLocks noGrp="1"/>
          </p:cNvSpPr>
          <p:nvPr>
            <p:ph type="sldNum" sz="quarter" idx="4"/>
          </p:nvPr>
        </p:nvSpPr>
        <p:spPr>
          <a:xfrm>
            <a:off x="8719644" y="6547620"/>
            <a:ext cx="446252" cy="365125"/>
          </a:xfrm>
          <a:prstGeom prst="rect">
            <a:avLst/>
          </a:prstGeom>
        </p:spPr>
        <p:txBody>
          <a:bodyPr vert="horz" wrap="none" lIns="0" tIns="0" rIns="0" bIns="0" rtlCol="0" anchor="ctr"/>
          <a:lstStyle>
            <a:lvl1pPr algn="ctr">
              <a:defRPr sz="1000" b="1">
                <a:solidFill>
                  <a:schemeClr val="tx1"/>
                </a:solidFill>
                <a:latin typeface="Arial"/>
                <a:cs typeface="Arial"/>
              </a:defRPr>
            </a:lvl1pPr>
          </a:lstStyle>
          <a:p>
            <a:fld id="{01273EB3-0C8F-EF4B-B631-4F6FC052770E}" type="slidenum">
              <a:rPr lang="en-US" smtClean="0"/>
              <a:pPr/>
              <a:t>‹#›</a:t>
            </a:fld>
            <a:endParaRPr lang="en-US" dirty="0"/>
          </a:p>
        </p:txBody>
      </p:sp>
      <p:sp>
        <p:nvSpPr>
          <p:cNvPr id="15" name="Title Placeholder 17"/>
          <p:cNvSpPr>
            <a:spLocks noGrp="1"/>
          </p:cNvSpPr>
          <p:nvPr>
            <p:ph type="title"/>
          </p:nvPr>
        </p:nvSpPr>
        <p:spPr>
          <a:xfrm>
            <a:off x="0" y="920"/>
            <a:ext cx="9144000" cy="393234"/>
          </a:xfrm>
          <a:prstGeom prst="rect">
            <a:avLst/>
          </a:prstGeom>
        </p:spPr>
        <p:txBody>
          <a:bodyPr vert="horz" lIns="91440" tIns="45720" rIns="91440" bIns="45720" rtlCol="0" anchor="ctr">
            <a:normAutofit/>
          </a:bodyPr>
          <a:lstStyle>
            <a:lvl1pPr>
              <a:defRPr b="1"/>
            </a:lvl1pPr>
          </a:lstStyle>
          <a:p>
            <a:r>
              <a:rPr lang="en-US" dirty="0" smtClean="0"/>
              <a:t>Click to edit Master title style</a:t>
            </a:r>
            <a:endParaRPr lang="en-US" dirty="0"/>
          </a:p>
        </p:txBody>
      </p:sp>
    </p:spTree>
    <p:extLst>
      <p:ext uri="{BB962C8B-B14F-4D97-AF65-F5344CB8AC3E}">
        <p14:creationId xmlns:p14="http://schemas.microsoft.com/office/powerpoint/2010/main" val="1743416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4280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383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ocument 6"/>
          <p:cNvSpPr/>
          <p:nvPr userDrawn="1"/>
        </p:nvSpPr>
        <p:spPr>
          <a:xfrm>
            <a:off x="0" y="0"/>
            <a:ext cx="9155545" cy="533400"/>
          </a:xfrm>
          <a:prstGeom prst="flowChartDocument">
            <a:avLst/>
          </a:prstGeom>
          <a:gradFill flip="none" rotWithShape="1">
            <a:gsLst>
              <a:gs pos="0">
                <a:srgbClr val="1E90FF"/>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endParaRPr>
          </a:p>
        </p:txBody>
      </p:sp>
      <p:sp>
        <p:nvSpPr>
          <p:cNvPr id="11" name="Rectangle 10"/>
          <p:cNvSpPr/>
          <p:nvPr userDrawn="1"/>
        </p:nvSpPr>
        <p:spPr bwMode="auto">
          <a:xfrm>
            <a:off x="8697748" y="6624263"/>
            <a:ext cx="457200" cy="241558"/>
          </a:xfrm>
          <a:prstGeom prst="rect">
            <a:avLst/>
          </a:prstGeom>
          <a:solidFill>
            <a:srgbClr val="1E90FF"/>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effectLst/>
              <a:uLnTx/>
              <a:uFillTx/>
            </a:endParaRPr>
          </a:p>
        </p:txBody>
      </p:sp>
      <p:pic>
        <p:nvPicPr>
          <p:cNvPr id="12" name="Picture 11" descr="isip_logo_small_transparent.gif"/>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4365" y="6556210"/>
            <a:ext cx="280435" cy="272346"/>
          </a:xfrm>
          <a:prstGeom prst="rect">
            <a:avLst/>
          </a:prstGeom>
        </p:spPr>
      </p:pic>
      <p:sp>
        <p:nvSpPr>
          <p:cNvPr id="13" name="TextBox 12"/>
          <p:cNvSpPr txBox="1"/>
          <p:nvPr userDrawn="1"/>
        </p:nvSpPr>
        <p:spPr bwMode="auto">
          <a:xfrm>
            <a:off x="39093" y="6612962"/>
            <a:ext cx="9115855" cy="239809"/>
          </a:xfrm>
          <a:prstGeom prst="rect">
            <a:avLst/>
          </a:prstGeom>
          <a:noFill/>
          <a:ln w="12700" cap="sq" algn="ctr">
            <a:noFill/>
            <a:miter lim="800000"/>
            <a:headEnd/>
            <a:tailEnd/>
          </a:ln>
          <a:effectLst/>
        </p:spPr>
        <p:txBody>
          <a:bodyPr wrap="square" rtlCol="0">
            <a:spAutoFit/>
          </a:bodyPr>
          <a:lstStyle/>
          <a:p>
            <a:pPr marL="285750">
              <a:lnSpc>
                <a:spcPct val="95000"/>
              </a:lnSpc>
              <a:spcBef>
                <a:spcPts val="1200"/>
              </a:spcBef>
              <a:tabLst>
                <a:tab pos="8513763" algn="r"/>
              </a:tabLst>
            </a:pPr>
            <a:r>
              <a:rPr lang="en-US" sz="1000" b="1" dirty="0" smtClean="0">
                <a:solidFill>
                  <a:schemeClr val="tx2">
                    <a:lumMod val="50000"/>
                  </a:schemeClr>
                </a:solidFill>
              </a:rPr>
              <a:t>Temple University	December 4, 2012</a:t>
            </a:r>
          </a:p>
        </p:txBody>
      </p:sp>
      <p:cxnSp>
        <p:nvCxnSpPr>
          <p:cNvPr id="10" name="Straight Connector 9"/>
          <p:cNvCxnSpPr/>
          <p:nvPr userDrawn="1"/>
        </p:nvCxnSpPr>
        <p:spPr bwMode="auto">
          <a:xfrm>
            <a:off x="392405" y="6629400"/>
            <a:ext cx="8751595" cy="0"/>
          </a:xfrm>
          <a:prstGeom prst="line">
            <a:avLst/>
          </a:prstGeom>
          <a:solidFill>
            <a:schemeClr val="accent2"/>
          </a:solidFill>
          <a:ln w="19050" cap="sq" cmpd="sng" algn="ctr">
            <a:solidFill>
              <a:srgbClr val="1E90FF"/>
            </a:solidFill>
            <a:prstDash val="solid"/>
            <a:round/>
            <a:headEnd type="none" w="med" len="med"/>
            <a:tailEnd type="none" w="med" len="med"/>
          </a:ln>
          <a:effectLst/>
        </p:spPr>
      </p:cxnSp>
      <p:sp>
        <p:nvSpPr>
          <p:cNvPr id="16" name="TextBox 15"/>
          <p:cNvSpPr txBox="1"/>
          <p:nvPr userDrawn="1"/>
        </p:nvSpPr>
        <p:spPr>
          <a:xfrm>
            <a:off x="8741540" y="6657110"/>
            <a:ext cx="364736" cy="153888"/>
          </a:xfrm>
          <a:prstGeom prst="rect">
            <a:avLst/>
          </a:prstGeom>
          <a:noFill/>
        </p:spPr>
        <p:txBody>
          <a:bodyPr wrap="square" lIns="0" tIns="0" rIns="0" bIns="0" rtlCol="0" anchor="ctr" anchorCtr="1">
            <a:spAutoFit/>
          </a:bodyPr>
          <a:lstStyle/>
          <a:p>
            <a:fld id="{7004E5E3-C477-F742-9645-5285663234E5}" type="slidenum">
              <a:rPr lang="en-US" sz="1000" b="1" i="0" smtClean="0">
                <a:latin typeface="Arial"/>
                <a:cs typeface="Arial"/>
              </a:rPr>
              <a:pPr/>
              <a:t>‹#›</a:t>
            </a:fld>
            <a:endParaRPr lang="en-US" sz="1000" b="1" i="0" dirty="0">
              <a:latin typeface="Arial"/>
              <a:cs typeface="Arial"/>
            </a:endParaRPr>
          </a:p>
        </p:txBody>
      </p:sp>
      <p:sp>
        <p:nvSpPr>
          <p:cNvPr id="18" name="Title Placeholder 17"/>
          <p:cNvSpPr>
            <a:spLocks noGrp="1"/>
          </p:cNvSpPr>
          <p:nvPr>
            <p:ph type="title"/>
          </p:nvPr>
        </p:nvSpPr>
        <p:spPr>
          <a:xfrm>
            <a:off x="-1" y="0"/>
            <a:ext cx="9155545" cy="328461"/>
          </a:xfrm>
          <a:prstGeom prst="rect">
            <a:avLst/>
          </a:prstGeom>
        </p:spPr>
        <p:txBody>
          <a:bodyPr vert="horz" wrap="none" lIns="91440" tIns="0" rIns="0" bIns="0" rtlCol="0" anchor="ctr" anchorCtr="0">
            <a:normAutofit/>
          </a:bodyPr>
          <a:lstStyle/>
          <a:p>
            <a:endParaRPr lang="en-US" dirty="0"/>
          </a:p>
        </p:txBody>
      </p:sp>
    </p:spTree>
    <p:extLst>
      <p:ext uri="{BB962C8B-B14F-4D97-AF65-F5344CB8AC3E}">
        <p14:creationId xmlns:p14="http://schemas.microsoft.com/office/powerpoint/2010/main" val="1521350337"/>
      </p:ext>
    </p:extLst>
  </p:cSld>
  <p:clrMap bg1="lt1" tx1="dk1" bg2="lt2" tx2="dk2" accent1="accent1" accent2="accent2" accent3="accent3" accent4="accent4" accent5="accent5" accent6="accent6" hlink="hlink" folHlink="folHlink"/>
  <p:sldLayoutIdLst>
    <p:sldLayoutId id="2147483651" r:id="rId1"/>
    <p:sldLayoutId id="2147483654" r:id="rId2"/>
  </p:sldLayoutIdLst>
  <p:hf sldNum="0" hdr="0" dt="0"/>
  <p:txStyles>
    <p:titleStyle>
      <a:lvl1pPr algn="l" defTabSz="457200" rtl="0" eaLnBrk="1" latinLnBrk="0" hangingPunct="1">
        <a:spcBef>
          <a:spcPct val="0"/>
        </a:spcBef>
        <a:buNone/>
        <a:defRPr sz="2400" b="1" kern="1200" baseline="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gradFill flip="none" rotWithShape="1">
            <a:gsLst>
              <a:gs pos="0">
                <a:srgbClr val="B6D6FC"/>
              </a:gs>
              <a:gs pos="100000">
                <a:srgbClr val="FFFFFF"/>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66512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7" name="Document 6"/>
          <p:cNvSpPr/>
          <p:nvPr userDrawn="1"/>
        </p:nvSpPr>
        <p:spPr>
          <a:xfrm flipV="1">
            <a:off x="-11545" y="4335690"/>
            <a:ext cx="9155545" cy="2522310"/>
          </a:xfrm>
          <a:prstGeom prst="flowChartDocument">
            <a:avLst/>
          </a:prstGeom>
          <a:gradFill flip="none" rotWithShape="1">
            <a:gsLst>
              <a:gs pos="0">
                <a:srgbClr val="1E90FF"/>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endParaRPr>
          </a:p>
        </p:txBody>
      </p:sp>
    </p:spTree>
    <p:extLst>
      <p:ext uri="{BB962C8B-B14F-4D97-AF65-F5344CB8AC3E}">
        <p14:creationId xmlns:p14="http://schemas.microsoft.com/office/powerpoint/2010/main" val="3337940000"/>
      </p:ext>
    </p:extLst>
  </p:cSld>
  <p:clrMap bg1="lt1" tx1="dk1" bg2="lt2" tx2="dk2" accent1="accent1" accent2="accent2" accent3="accent3" accent4="accent4" accent5="accent5" accent6="accent6" hlink="hlink" folHlink="folHlink"/>
  <p:sldLayoutIdLst>
    <p:sldLayoutId id="2147483653" r:id="rId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gradFill flip="none" rotWithShape="1">
            <a:gsLst>
              <a:gs pos="0">
                <a:srgbClr val="B6D6FC"/>
              </a:gs>
              <a:gs pos="100000">
                <a:srgbClr val="FFFFFF"/>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665124"/>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7" name="Document 6"/>
          <p:cNvSpPr/>
          <p:nvPr userDrawn="1"/>
        </p:nvSpPr>
        <p:spPr>
          <a:xfrm flipV="1">
            <a:off x="-11545" y="4335690"/>
            <a:ext cx="9155545" cy="2522310"/>
          </a:xfrm>
          <a:prstGeom prst="flowChartDocument">
            <a:avLst/>
          </a:prstGeom>
          <a:gradFill flip="none" rotWithShape="1">
            <a:gsLst>
              <a:gs pos="0">
                <a:srgbClr val="1E90FF"/>
              </a:gs>
              <a:gs pos="100000">
                <a:srgbClr val="FFFFFF"/>
              </a:gs>
            </a:gsLst>
            <a:lin ang="3300000" scaled="0"/>
            <a:tileRect/>
          </a:gradFill>
          <a:ln>
            <a:noFill/>
          </a:ln>
          <a:effectLst>
            <a:outerShdw blurRad="40000" dist="23000" dir="5400000" rotWithShape="0">
              <a:schemeClr val="bg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333399"/>
              </a:solidFill>
            </a:endParaRPr>
          </a:p>
        </p:txBody>
      </p:sp>
    </p:spTree>
    <p:extLst>
      <p:ext uri="{BB962C8B-B14F-4D97-AF65-F5344CB8AC3E}">
        <p14:creationId xmlns:p14="http://schemas.microsoft.com/office/powerpoint/2010/main" val="3337940000"/>
      </p:ext>
    </p:extLst>
  </p:cSld>
  <p:clrMap bg1="lt1" tx1="dk1" bg2="lt2" tx2="dk2" accent1="accent1" accent2="accent2" accent3="accent3" accent4="accent4" accent5="accent5" accent6="accent6" hlink="hlink" folHlink="folHlink"/>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wmf"/><Relationship Id="rId3" Type="http://schemas.openxmlformats.org/officeDocument/2006/relationships/notesSlide" Target="../notesSlides/notesSlide10.xml"/><Relationship Id="rId7" Type="http://schemas.openxmlformats.org/officeDocument/2006/relationships/image" Target="../media/image7.wmf"/><Relationship Id="rId12" Type="http://schemas.openxmlformats.org/officeDocument/2006/relationships/oleObject" Target="../embeddings/oleObject5.bin"/><Relationship Id="rId17" Type="http://schemas.openxmlformats.org/officeDocument/2006/relationships/image" Target="../media/image12.wmf"/><Relationship Id="rId2" Type="http://schemas.openxmlformats.org/officeDocument/2006/relationships/slideLayout" Target="../slideLayouts/slideLayout1.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wmf"/><Relationship Id="rId1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0.bin"/><Relationship Id="rId13" Type="http://schemas.openxmlformats.org/officeDocument/2006/relationships/image" Target="../media/image16.wmf"/><Relationship Id="rId3" Type="http://schemas.openxmlformats.org/officeDocument/2006/relationships/notesSlide" Target="../notesSlides/notesSlide11.xml"/><Relationship Id="rId7" Type="http://schemas.openxmlformats.org/officeDocument/2006/relationships/image" Target="../media/image13.wmf"/><Relationship Id="rId12" Type="http://schemas.openxmlformats.org/officeDocument/2006/relationships/oleObject" Target="../embeddings/oleObject12.bin"/><Relationship Id="rId2" Type="http://schemas.openxmlformats.org/officeDocument/2006/relationships/slideLayout" Target="../slideLayouts/slideLayout1.xml"/><Relationship Id="rId16" Type="http://schemas.openxmlformats.org/officeDocument/2006/relationships/image" Target="../media/image17.wmf"/><Relationship Id="rId1" Type="http://schemas.openxmlformats.org/officeDocument/2006/relationships/vmlDrawing" Target="../drawings/vmlDrawing2.vml"/><Relationship Id="rId6" Type="http://schemas.openxmlformats.org/officeDocument/2006/relationships/oleObject" Target="../embeddings/oleObject9.bin"/><Relationship Id="rId11" Type="http://schemas.openxmlformats.org/officeDocument/2006/relationships/image" Target="../media/image15.wmf"/><Relationship Id="rId5" Type="http://schemas.openxmlformats.org/officeDocument/2006/relationships/image" Target="../media/image6.wmf"/><Relationship Id="rId15" Type="http://schemas.openxmlformats.org/officeDocument/2006/relationships/oleObject" Target="../embeddings/oleObject13.bin"/><Relationship Id="rId10" Type="http://schemas.openxmlformats.org/officeDocument/2006/relationships/oleObject" Target="../embeddings/oleObject11.bin"/><Relationship Id="rId4" Type="http://schemas.openxmlformats.org/officeDocument/2006/relationships/oleObject" Target="../embeddings/oleObject8.bin"/><Relationship Id="rId9" Type="http://schemas.openxmlformats.org/officeDocument/2006/relationships/image" Target="../media/image14.wmf"/><Relationship Id="rId14" Type="http://schemas.openxmlformats.org/officeDocument/2006/relationships/image" Target="../media/image18.png"/></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image" Target="../media/image23.wmf"/><Relationship Id="rId3" Type="http://schemas.openxmlformats.org/officeDocument/2006/relationships/notesSlide" Target="../notesSlides/notesSlide12.xml"/><Relationship Id="rId7" Type="http://schemas.openxmlformats.org/officeDocument/2006/relationships/image" Target="../media/image20.wmf"/><Relationship Id="rId12"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oleObject" Target="../embeddings/oleObject15.bin"/><Relationship Id="rId11" Type="http://schemas.openxmlformats.org/officeDocument/2006/relationships/image" Target="../media/image22.wmf"/><Relationship Id="rId5" Type="http://schemas.openxmlformats.org/officeDocument/2006/relationships/image" Target="../media/image19.wmf"/><Relationship Id="rId10" Type="http://schemas.openxmlformats.org/officeDocument/2006/relationships/oleObject" Target="../embeddings/oleObject17.bin"/><Relationship Id="rId4" Type="http://schemas.openxmlformats.org/officeDocument/2006/relationships/oleObject" Target="../embeddings/oleObject14.bin"/><Relationship Id="rId9" Type="http://schemas.openxmlformats.org/officeDocument/2006/relationships/image" Target="../media/image21.wmf"/></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File:3dRosenbrock.p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cslu.ogi.edu/toolkit/old/old/version2.0a/documentation/csluc/node3.ht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bostonvcblog.typepad.com/vc/2012/05/forget-plastics-its-all-about-machine-learning.htm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en.wikipedia.org/wiki/File:3dRosenbrock.png" TargetMode="External"/><Relationship Id="rId5" Type="http://schemas.openxmlformats.org/officeDocument/2006/relationships/hyperlink" Target="http://www.isip.piconepress.com/projects/htk_tutorials/" TargetMode="External"/><Relationship Id="rId4" Type="http://schemas.openxmlformats.org/officeDocument/2006/relationships/hyperlink" Target="https://www.coursera.org/course/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bostonvcblog.typepad.com/vc/2012/05/forget-plastics-its-all-about-machine-learning.html"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98821" y="1579999"/>
            <a:ext cx="6447852" cy="2062103"/>
          </a:xfrm>
          <a:prstGeom prst="rect">
            <a:avLst/>
          </a:prstGeom>
          <a:noFill/>
        </p:spPr>
        <p:txBody>
          <a:bodyPr wrap="square" rtlCol="0">
            <a:spAutoFit/>
          </a:bodyPr>
          <a:lstStyle/>
          <a:p>
            <a:pPr algn="r"/>
            <a:r>
              <a:rPr lang="en-US" sz="3200" b="1" dirty="0" smtClean="0">
                <a:latin typeface="Arial"/>
                <a:cs typeface="Arial"/>
              </a:rPr>
              <a:t>A Comparative Analysis of Bayesian Nonparametric Variational Inference Algorithms for </a:t>
            </a:r>
            <a:r>
              <a:rPr lang="en-US" sz="3200" b="1" dirty="0" smtClean="0">
                <a:latin typeface="Arial"/>
                <a:cs typeface="Arial"/>
              </a:rPr>
              <a:t>Phoneme Recognition</a:t>
            </a:r>
            <a:endParaRPr lang="en-US" sz="3200" b="1" dirty="0">
              <a:latin typeface="Arial"/>
              <a:cs typeface="Arial"/>
            </a:endParaRPr>
          </a:p>
        </p:txBody>
      </p:sp>
      <p:sp>
        <p:nvSpPr>
          <p:cNvPr id="4" name="Rectangle 16"/>
          <p:cNvSpPr txBox="1">
            <a:spLocks noChangeArrowheads="1"/>
          </p:cNvSpPr>
          <p:nvPr/>
        </p:nvSpPr>
        <p:spPr>
          <a:xfrm>
            <a:off x="0" y="4822128"/>
            <a:ext cx="5470525" cy="1434285"/>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spcAft>
                <a:spcPts val="1200"/>
              </a:spcAft>
              <a:buNone/>
            </a:pPr>
            <a:r>
              <a:rPr lang="en-US" sz="2000" b="1" dirty="0" smtClean="0">
                <a:latin typeface="Arial" pitchFamily="34" charset="0"/>
                <a:cs typeface="Arial" pitchFamily="34" charset="0"/>
              </a:rPr>
              <a:t>A Thesis Proposal By:</a:t>
            </a:r>
            <a:endParaRPr lang="en-US" sz="2000" b="1" dirty="0" smtClean="0">
              <a:latin typeface="Arial"/>
              <a:cs typeface="Arial"/>
            </a:endParaRPr>
          </a:p>
          <a:p>
            <a:pPr marL="0" indent="0">
              <a:spcBef>
                <a:spcPts val="0"/>
              </a:spcBef>
              <a:spcAft>
                <a:spcPts val="1200"/>
              </a:spcAft>
              <a:buNone/>
            </a:pPr>
            <a:r>
              <a:rPr lang="en-US" sz="2400" b="1" dirty="0" smtClean="0">
                <a:latin typeface="Arial"/>
                <a:cs typeface="Arial"/>
              </a:rPr>
              <a:t>John Steinberg</a:t>
            </a:r>
          </a:p>
          <a:p>
            <a:pPr marL="0" indent="0">
              <a:spcBef>
                <a:spcPts val="0"/>
              </a:spcBef>
              <a:buNone/>
            </a:pPr>
            <a:r>
              <a:rPr lang="en-US" sz="1800" b="1" dirty="0" smtClean="0">
                <a:latin typeface="Arial"/>
                <a:cs typeface="Arial"/>
              </a:rPr>
              <a:t>Institute for Signal and Information Processing</a:t>
            </a:r>
          </a:p>
          <a:p>
            <a:pPr marL="0" indent="0">
              <a:spcBef>
                <a:spcPts val="0"/>
              </a:spcBef>
              <a:buNone/>
            </a:pPr>
            <a:r>
              <a:rPr lang="en-US" sz="1800" b="1" dirty="0" smtClean="0">
                <a:latin typeface="Arial"/>
                <a:cs typeface="Arial"/>
              </a:rPr>
              <a:t>Temple University</a:t>
            </a:r>
          </a:p>
          <a:p>
            <a:pPr marL="0" indent="0">
              <a:spcBef>
                <a:spcPts val="0"/>
              </a:spcBef>
              <a:buNone/>
            </a:pPr>
            <a:r>
              <a:rPr lang="en-US" sz="1800" b="1" dirty="0" smtClean="0">
                <a:latin typeface="Arial"/>
                <a:cs typeface="Arial"/>
              </a:rPr>
              <a:t>Philadelphia, Pennsylvania, USA</a:t>
            </a:r>
          </a:p>
          <a:p>
            <a:pPr marL="0" indent="0">
              <a:spcBef>
                <a:spcPts val="0"/>
              </a:spcBef>
              <a:buNone/>
            </a:pPr>
            <a:endParaRPr lang="en-US" sz="1800" b="1" dirty="0">
              <a:latin typeface="Arial"/>
              <a:cs typeface="Arial"/>
            </a:endParaRPr>
          </a:p>
        </p:txBody>
      </p:sp>
      <p:pic>
        <p:nvPicPr>
          <p:cNvPr id="7" name="Picture 6" descr="isip_logo_transparent.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9843" y="5123998"/>
            <a:ext cx="1532616" cy="1532616"/>
          </a:xfrm>
          <a:prstGeom prst="rect">
            <a:avLst/>
          </a:prstGeom>
        </p:spPr>
      </p:pic>
      <p:pic>
        <p:nvPicPr>
          <p:cNvPr id="20482" name="Picture 2" descr="http://upload.wikimedia.org/wikipedia/commons/thumb/1/17/Temple_T_logo.svg/500px-Temple_T_logo.svg.png"/>
          <p:cNvPicPr>
            <a:picLocks noChangeAspect="1" noChangeArrowheads="1"/>
          </p:cNvPicPr>
          <p:nvPr/>
        </p:nvPicPr>
        <p:blipFill>
          <a:blip r:embed="rId4"/>
          <a:srcRect/>
          <a:stretch>
            <a:fillRect/>
          </a:stretch>
        </p:blipFill>
        <p:spPr bwMode="auto">
          <a:xfrm>
            <a:off x="274320" y="274320"/>
            <a:ext cx="934754" cy="1071229"/>
          </a:xfrm>
          <a:prstGeom prst="rect">
            <a:avLst/>
          </a:prstGeom>
          <a:noFill/>
        </p:spPr>
      </p:pic>
    </p:spTree>
    <p:extLst>
      <p:ext uri="{BB962C8B-B14F-4D97-AF65-F5344CB8AC3E}">
        <p14:creationId xmlns:p14="http://schemas.microsoft.com/office/powerpoint/2010/main" val="3182738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5" y="795096"/>
            <a:ext cx="8640270" cy="5386090"/>
          </a:xfrm>
          <a:prstGeom prst="rect">
            <a:avLst/>
          </a:prstGeom>
          <a:noFill/>
        </p:spPr>
        <p:txBody>
          <a:bodyPr wrap="square" lIns="0" tIns="0" rIns="0" bIns="0" rtlCol="0">
            <a:spAutoFit/>
          </a:bodyPr>
          <a:lstStyle/>
          <a:p>
            <a:pPr marL="293688" indent="-293688">
              <a:spcAft>
                <a:spcPts val="25200"/>
              </a:spcAft>
              <a:buFont typeface="Arial"/>
              <a:buChar char="•"/>
            </a:pPr>
            <a:r>
              <a:rPr lang="en-US" sz="2400" b="1" dirty="0" smtClean="0">
                <a:latin typeface="Arial"/>
                <a:cs typeface="Arial"/>
              </a:rPr>
              <a:t>Dirichlet Distribution pdf:</a:t>
            </a:r>
          </a:p>
          <a:p>
            <a:pPr marL="800100" lvl="1" indent="-342900">
              <a:spcAft>
                <a:spcPts val="1200"/>
              </a:spcAft>
              <a:buFont typeface="Wingdings" charset="2"/>
              <a:buChar char="§"/>
            </a:pPr>
            <a:r>
              <a:rPr lang="en-US" sz="2400" b="1" i="1" dirty="0" smtClean="0">
                <a:latin typeface="Arial" pitchFamily="34" charset="0"/>
                <a:cs typeface="Arial" pitchFamily="34" charset="0"/>
              </a:rPr>
              <a:t>q </a:t>
            </a:r>
            <a:r>
              <a:rPr lang="el-GR" sz="2400" b="1" i="1" dirty="0" smtClean="0">
                <a:latin typeface="Arial" pitchFamily="34" charset="0"/>
                <a:cs typeface="Arial" pitchFamily="34" charset="0"/>
              </a:rPr>
              <a:t>ϵ</a:t>
            </a:r>
            <a:r>
              <a:rPr lang="en-US" sz="2400" b="1" i="1" dirty="0" smtClean="0">
                <a:latin typeface="Arial" pitchFamily="34" charset="0"/>
                <a:cs typeface="Arial" pitchFamily="34" charset="0"/>
              </a:rPr>
              <a:t> </a:t>
            </a:r>
            <a:r>
              <a:rPr lang="en-US" sz="2400" b="1" dirty="0" smtClean="0">
                <a:latin typeface="Arial" pitchFamily="34" charset="0"/>
                <a:cs typeface="Arial" pitchFamily="34" charset="0"/>
              </a:rPr>
              <a:t>ℝ</a:t>
            </a:r>
            <a:r>
              <a:rPr lang="en-US" sz="2400" b="1" i="1" baseline="30000" dirty="0" smtClean="0">
                <a:latin typeface="Arial" pitchFamily="34" charset="0"/>
                <a:cs typeface="Arial" pitchFamily="34" charset="0"/>
              </a:rPr>
              <a:t>k </a:t>
            </a:r>
            <a:r>
              <a:rPr lang="en-US" sz="2400" b="1" dirty="0" smtClean="0">
                <a:latin typeface="Arial"/>
                <a:cs typeface="Arial"/>
              </a:rPr>
              <a:t>: a probability mass function (pmf)</a:t>
            </a:r>
            <a:endParaRPr lang="en-US" sz="2400" b="1" dirty="0" smtClean="0">
              <a:latin typeface="Arial" pitchFamily="34" charset="0"/>
              <a:cs typeface="Arial" pitchFamily="34" charset="0"/>
            </a:endParaRPr>
          </a:p>
          <a:p>
            <a:pPr marL="800100" lvl="1" indent="-342900">
              <a:spcAft>
                <a:spcPts val="1200"/>
              </a:spcAft>
              <a:buFont typeface="Wingdings" charset="2"/>
              <a:buChar char="§"/>
            </a:pPr>
            <a:r>
              <a:rPr lang="el-GR" sz="2400" b="1" dirty="0" smtClean="0">
                <a:latin typeface="Arial" pitchFamily="34" charset="0"/>
                <a:cs typeface="Arial" pitchFamily="34" charset="0"/>
              </a:rPr>
              <a:t>α</a:t>
            </a:r>
            <a:r>
              <a:rPr lang="en-US" sz="2400" b="1" dirty="0" smtClean="0">
                <a:latin typeface="Arial" pitchFamily="34" charset="0"/>
                <a:cs typeface="Arial" pitchFamily="34" charset="0"/>
              </a:rPr>
              <a:t>: a concentration parameter</a:t>
            </a:r>
          </a:p>
          <a:p>
            <a:pPr marL="293688" indent="-293688"/>
            <a:endParaRPr lang="en-US" sz="2400" b="1" dirty="0" smtClean="0">
              <a:latin typeface="Arial" pitchFamily="34" charset="0"/>
              <a:cs typeface="Arial" pitchFamily="34" charset="0"/>
            </a:endParaRPr>
          </a:p>
          <a:p>
            <a:pPr marL="293688" indent="-293688">
              <a:buFont typeface="Arial"/>
              <a:buChar char="•"/>
            </a:pPr>
            <a:endParaRPr lang="en-US" sz="2400" b="1" dirty="0" smtClean="0">
              <a:latin typeface="Arial"/>
              <a:cs typeface="Arial"/>
            </a:endParaRPr>
          </a:p>
        </p:txBody>
      </p:sp>
      <p:sp>
        <p:nvSpPr>
          <p:cNvPr id="2" name="Title 1"/>
          <p:cNvSpPr>
            <a:spLocks noGrp="1"/>
          </p:cNvSpPr>
          <p:nvPr>
            <p:ph type="title"/>
          </p:nvPr>
        </p:nvSpPr>
        <p:spPr/>
        <p:txBody>
          <a:bodyPr>
            <a:noAutofit/>
          </a:bodyPr>
          <a:lstStyle/>
          <a:p>
            <a:r>
              <a:rPr lang="en-US" dirty="0" smtClean="0"/>
              <a:t>Dirichlet Distributions</a:t>
            </a:r>
            <a:endParaRPr lang="en-US" dirty="0"/>
          </a:p>
        </p:txBody>
      </p:sp>
      <p:graphicFrame>
        <p:nvGraphicFramePr>
          <p:cNvPr id="5" name="Object 4"/>
          <p:cNvGraphicFramePr>
            <a:graphicFrameLocks noChangeAspect="1"/>
          </p:cNvGraphicFramePr>
          <p:nvPr/>
        </p:nvGraphicFramePr>
        <p:xfrm>
          <a:off x="2351088" y="1419677"/>
          <a:ext cx="4068762" cy="844550"/>
        </p:xfrm>
        <a:graphic>
          <a:graphicData uri="http://schemas.openxmlformats.org/presentationml/2006/ole">
            <mc:AlternateContent xmlns:mc="http://schemas.openxmlformats.org/markup-compatibility/2006">
              <mc:Choice xmlns:v="urn:schemas-microsoft-com:vml" Requires="v">
                <p:oleObj spid="_x0000_s76957" name="Equation" r:id="rId4" imgW="2387141" imgH="494956" progId="Equation.3">
                  <p:embed/>
                </p:oleObj>
              </mc:Choice>
              <mc:Fallback>
                <p:oleObj name="Equation" r:id="rId4" imgW="2387141" imgH="494956" progId="Equation.3">
                  <p:embed/>
                  <p:pic>
                    <p:nvPicPr>
                      <p:cNvPr id="0"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1088" y="1419677"/>
                        <a:ext cx="4068762" cy="84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1855788" y="2425700"/>
          <a:ext cx="2055812" cy="444500"/>
        </p:xfrm>
        <a:graphic>
          <a:graphicData uri="http://schemas.openxmlformats.org/presentationml/2006/ole">
            <mc:AlternateContent xmlns:mc="http://schemas.openxmlformats.org/markup-compatibility/2006">
              <mc:Choice xmlns:v="urn:schemas-microsoft-com:vml" Requires="v">
                <p:oleObj spid="_x0000_s76958" name="Equation" r:id="rId6" imgW="1041120" imgH="228600" progId="Equation.3">
                  <p:embed/>
                </p:oleObj>
              </mc:Choice>
              <mc:Fallback>
                <p:oleObj name="Equation" r:id="rId6" imgW="1041120" imgH="228600" progId="Equation.3">
                  <p:embed/>
                  <p:pic>
                    <p:nvPicPr>
                      <p:cNvPr id="0" name="Picture 3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55788" y="2425700"/>
                        <a:ext cx="2055812"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4" name="Object 4"/>
          <p:cNvGraphicFramePr>
            <a:graphicFrameLocks noChangeAspect="1"/>
          </p:cNvGraphicFramePr>
          <p:nvPr/>
        </p:nvGraphicFramePr>
        <p:xfrm>
          <a:off x="2439042" y="2948721"/>
          <a:ext cx="777875" cy="450850"/>
        </p:xfrm>
        <a:graphic>
          <a:graphicData uri="http://schemas.openxmlformats.org/presentationml/2006/ole">
            <mc:AlternateContent xmlns:mc="http://schemas.openxmlformats.org/markup-compatibility/2006">
              <mc:Choice xmlns:v="urn:schemas-microsoft-com:vml" Requires="v">
                <p:oleObj spid="_x0000_s76959" name="Equation" r:id="rId8" imgW="393302" imgH="228600" progId="Equation.3">
                  <p:embed/>
                </p:oleObj>
              </mc:Choice>
              <mc:Fallback>
                <p:oleObj name="Equation" r:id="rId8" imgW="393302" imgH="228600" progId="Equation.3">
                  <p:embed/>
                  <p:pic>
                    <p:nvPicPr>
                      <p:cNvPr id="0" name="Picture 4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39042" y="2948721"/>
                        <a:ext cx="777875"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5" name="Object 5"/>
          <p:cNvGraphicFramePr>
            <a:graphicFrameLocks noChangeAspect="1"/>
          </p:cNvGraphicFramePr>
          <p:nvPr/>
        </p:nvGraphicFramePr>
        <p:xfrm>
          <a:off x="2175150" y="3462314"/>
          <a:ext cx="1304925" cy="576263"/>
        </p:xfrm>
        <a:graphic>
          <a:graphicData uri="http://schemas.openxmlformats.org/presentationml/2006/ole">
            <mc:AlternateContent xmlns:mc="http://schemas.openxmlformats.org/markup-compatibility/2006">
              <mc:Choice xmlns:v="urn:schemas-microsoft-com:vml" Requires="v">
                <p:oleObj spid="_x0000_s76960" name="Equation" r:id="rId10" imgW="660308" imgH="292123" progId="Equation.3">
                  <p:embed/>
                </p:oleObj>
              </mc:Choice>
              <mc:Fallback>
                <p:oleObj name="Equation" r:id="rId10" imgW="660308" imgH="292123" progId="Equation.3">
                  <p:embed/>
                  <p:pic>
                    <p:nvPicPr>
                      <p:cNvPr id="0" name="Picture 4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75150" y="3462314"/>
                        <a:ext cx="1304925" cy="576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6" name="Object 6"/>
          <p:cNvGraphicFramePr>
            <a:graphicFrameLocks noChangeAspect="1"/>
          </p:cNvGraphicFramePr>
          <p:nvPr/>
        </p:nvGraphicFramePr>
        <p:xfrm>
          <a:off x="4764088" y="2413000"/>
          <a:ext cx="2195512" cy="444500"/>
        </p:xfrm>
        <a:graphic>
          <a:graphicData uri="http://schemas.openxmlformats.org/presentationml/2006/ole">
            <mc:AlternateContent xmlns:mc="http://schemas.openxmlformats.org/markup-compatibility/2006">
              <mc:Choice xmlns:v="urn:schemas-microsoft-com:vml" Requires="v">
                <p:oleObj spid="_x0000_s76961" name="Equation" r:id="rId12" imgW="1117440" imgH="228600" progId="Equation.3">
                  <p:embed/>
                </p:oleObj>
              </mc:Choice>
              <mc:Fallback>
                <p:oleObj name="Equation" r:id="rId12" imgW="1117440" imgH="228600" progId="Equation.3">
                  <p:embed/>
                  <p:pic>
                    <p:nvPicPr>
                      <p:cNvPr id="0" name="Picture 4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64088" y="2413000"/>
                        <a:ext cx="2195512"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7" name="Object 7"/>
          <p:cNvGraphicFramePr>
            <a:graphicFrameLocks noChangeAspect="1"/>
          </p:cNvGraphicFramePr>
          <p:nvPr/>
        </p:nvGraphicFramePr>
        <p:xfrm>
          <a:off x="5486675" y="2918231"/>
          <a:ext cx="803275" cy="450850"/>
        </p:xfrm>
        <a:graphic>
          <a:graphicData uri="http://schemas.openxmlformats.org/presentationml/2006/ole">
            <mc:AlternateContent xmlns:mc="http://schemas.openxmlformats.org/markup-compatibility/2006">
              <mc:Choice xmlns:v="urn:schemas-microsoft-com:vml" Requires="v">
                <p:oleObj spid="_x0000_s76962" name="Equation" r:id="rId14" imgW="405972" imgH="228600" progId="Equation.3">
                  <p:embed/>
                </p:oleObj>
              </mc:Choice>
              <mc:Fallback>
                <p:oleObj name="Equation" r:id="rId14" imgW="405972" imgH="228600" progId="Equation.3">
                  <p:embed/>
                  <p:pic>
                    <p:nvPicPr>
                      <p:cNvPr id="0" name="Picture 4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486675" y="2918231"/>
                        <a:ext cx="803275" cy="45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8" name="Object 8"/>
          <p:cNvGraphicFramePr>
            <a:graphicFrameLocks noChangeAspect="1"/>
          </p:cNvGraphicFramePr>
          <p:nvPr/>
        </p:nvGraphicFramePr>
        <p:xfrm>
          <a:off x="5110438" y="3412612"/>
          <a:ext cx="1555750" cy="576262"/>
        </p:xfrm>
        <a:graphic>
          <a:graphicData uri="http://schemas.openxmlformats.org/presentationml/2006/ole">
            <mc:AlternateContent xmlns:mc="http://schemas.openxmlformats.org/markup-compatibility/2006">
              <mc:Choice xmlns:v="urn:schemas-microsoft-com:vml" Requires="v">
                <p:oleObj spid="_x0000_s76963" name="Equation" r:id="rId16" imgW="787078" imgH="292123" progId="Equation.3">
                  <p:embed/>
                </p:oleObj>
              </mc:Choice>
              <mc:Fallback>
                <p:oleObj name="Equation" r:id="rId16" imgW="787078" imgH="292123" progId="Equation.3">
                  <p:embed/>
                  <p:pic>
                    <p:nvPicPr>
                      <p:cNvPr id="0" name="Picture 4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110438" y="3412612"/>
                        <a:ext cx="1555750" cy="576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799014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28336" y="4057611"/>
            <a:ext cx="8868875" cy="2215991"/>
          </a:xfrm>
          <a:prstGeom prst="rect">
            <a:avLst/>
          </a:prstGeom>
          <a:noFill/>
        </p:spPr>
        <p:txBody>
          <a:bodyPr wrap="square" rtlCol="0">
            <a:spAutoFit/>
          </a:bodyPr>
          <a:lstStyle/>
          <a:p>
            <a:pPr marL="293688" indent="-293688">
              <a:buFont typeface="Arial"/>
              <a:buChar char="•"/>
            </a:pPr>
            <a:r>
              <a:rPr lang="en-US" sz="2400" b="1" dirty="0" smtClean="0">
                <a:latin typeface="Arial"/>
                <a:cs typeface="Arial"/>
              </a:rPr>
              <a:t>Properties of Dirichlet Distributions</a:t>
            </a:r>
          </a:p>
          <a:p>
            <a:pPr marL="750888" lvl="1" indent="-293688">
              <a:buFont typeface="Arial"/>
              <a:buChar char="•"/>
            </a:pPr>
            <a:r>
              <a:rPr lang="en-US" sz="2400" b="1" dirty="0" smtClean="0">
                <a:latin typeface="Arial"/>
                <a:cs typeface="Arial"/>
              </a:rPr>
              <a:t>Agglomerative Property (Joining)</a:t>
            </a:r>
          </a:p>
          <a:p>
            <a:pPr marL="750888" lvl="1" indent="-293688">
              <a:buFont typeface="Arial"/>
              <a:buChar char="•"/>
            </a:pPr>
            <a:endParaRPr lang="en-US" sz="2400" b="1" dirty="0" smtClean="0">
              <a:latin typeface="Arial"/>
              <a:cs typeface="Arial"/>
            </a:endParaRPr>
          </a:p>
          <a:p>
            <a:pPr marL="750888" lvl="1" indent="-293688">
              <a:buFont typeface="Arial"/>
              <a:buChar char="•"/>
            </a:pPr>
            <a:endParaRPr lang="en-US" sz="2400" b="1" dirty="0" smtClean="0">
              <a:latin typeface="Arial"/>
              <a:cs typeface="Arial"/>
            </a:endParaRPr>
          </a:p>
          <a:p>
            <a:pPr marL="750888" lvl="1" indent="-293688">
              <a:buFont typeface="Arial"/>
              <a:buChar char="•"/>
            </a:pPr>
            <a:r>
              <a:rPr lang="en-US" sz="2400" b="1" dirty="0" smtClean="0">
                <a:latin typeface="Arial"/>
                <a:cs typeface="Arial"/>
              </a:rPr>
              <a:t>Decimative Property (Splitting)</a:t>
            </a:r>
          </a:p>
          <a:p>
            <a:endParaRPr lang="en-US" dirty="0"/>
          </a:p>
        </p:txBody>
      </p:sp>
      <p:sp>
        <p:nvSpPr>
          <p:cNvPr id="3" name="TextBox 2"/>
          <p:cNvSpPr txBox="1"/>
          <p:nvPr/>
        </p:nvSpPr>
        <p:spPr>
          <a:xfrm>
            <a:off x="228605" y="795096"/>
            <a:ext cx="8640270" cy="3323987"/>
          </a:xfrm>
          <a:prstGeom prst="rect">
            <a:avLst/>
          </a:prstGeom>
          <a:noFill/>
          <a:ln w="9525">
            <a:noFill/>
          </a:ln>
        </p:spPr>
        <p:txBody>
          <a:bodyPr wrap="square" lIns="0" tIns="0" rIns="0" bIns="0" rtlCol="0">
            <a:spAutoFit/>
          </a:bodyPr>
          <a:lstStyle/>
          <a:p>
            <a:pPr marL="293688" indent="-293688">
              <a:buFont typeface="Arial"/>
              <a:buChar char="•"/>
            </a:pPr>
            <a:r>
              <a:rPr lang="en-US" sz="2400" b="1" dirty="0" smtClean="0">
                <a:latin typeface="Arial"/>
                <a:cs typeface="Arial"/>
              </a:rPr>
              <a:t>Dirichlet Distribution</a:t>
            </a:r>
          </a:p>
          <a:p>
            <a:pPr marL="293688" indent="-293688"/>
            <a:endParaRPr lang="en-US" sz="2400" b="1" dirty="0" smtClean="0">
              <a:latin typeface="Arial"/>
              <a:cs typeface="Arial"/>
            </a:endParaRPr>
          </a:p>
          <a:p>
            <a:pPr marL="293688" indent="-293688">
              <a:buFont typeface="Arial"/>
              <a:buChar char="•"/>
            </a:pPr>
            <a:endParaRPr lang="en-US" sz="2400" b="1" dirty="0" smtClean="0">
              <a:latin typeface="Arial"/>
              <a:cs typeface="Arial"/>
            </a:endParaRPr>
          </a:p>
          <a:p>
            <a:pPr marL="293688" indent="-293688">
              <a:buFont typeface="Arial"/>
              <a:buChar char="•"/>
            </a:pPr>
            <a:endParaRPr lang="en-US" sz="2400" b="1" dirty="0" smtClean="0">
              <a:latin typeface="Arial"/>
              <a:cs typeface="Arial"/>
            </a:endParaRPr>
          </a:p>
          <a:p>
            <a:pPr marL="293688" indent="-293688">
              <a:buFont typeface="Arial"/>
              <a:buChar char="•"/>
            </a:pPr>
            <a:endParaRPr lang="en-US" sz="2400" b="1" dirty="0" smtClean="0">
              <a:latin typeface="Arial"/>
              <a:cs typeface="Arial"/>
            </a:endParaRPr>
          </a:p>
          <a:p>
            <a:pPr marL="293688" indent="-293688">
              <a:buFont typeface="Arial"/>
              <a:buChar char="•"/>
            </a:pPr>
            <a:endParaRPr lang="en-US" sz="2400" b="1" dirty="0" smtClean="0">
              <a:latin typeface="Arial"/>
              <a:cs typeface="Arial"/>
            </a:endParaRPr>
          </a:p>
          <a:p>
            <a:pPr marL="293688" indent="-293688">
              <a:buFont typeface="Arial"/>
              <a:buChar char="•"/>
            </a:pPr>
            <a:endParaRPr lang="en-US" sz="2400" b="1" dirty="0" smtClean="0">
              <a:latin typeface="Arial"/>
              <a:cs typeface="Arial"/>
            </a:endParaRPr>
          </a:p>
          <a:p>
            <a:pPr marL="293688" indent="-293688">
              <a:buFont typeface="Arial"/>
              <a:buChar char="•"/>
            </a:pPr>
            <a:endParaRPr lang="en-US" sz="2400" b="1" dirty="0" smtClean="0">
              <a:latin typeface="Arial"/>
              <a:cs typeface="Arial"/>
            </a:endParaRPr>
          </a:p>
          <a:p>
            <a:pPr marL="293688" indent="-293688"/>
            <a:endParaRPr lang="en-US" sz="2400" b="1" dirty="0" smtClean="0">
              <a:latin typeface="Arial"/>
              <a:cs typeface="Arial"/>
            </a:endParaRPr>
          </a:p>
        </p:txBody>
      </p:sp>
      <p:sp>
        <p:nvSpPr>
          <p:cNvPr id="2" name="Title 1"/>
          <p:cNvSpPr>
            <a:spLocks noGrp="1"/>
          </p:cNvSpPr>
          <p:nvPr>
            <p:ph type="title"/>
          </p:nvPr>
        </p:nvSpPr>
        <p:spPr/>
        <p:txBody>
          <a:bodyPr>
            <a:noAutofit/>
          </a:bodyPr>
          <a:lstStyle/>
          <a:p>
            <a:r>
              <a:rPr lang="en-US" dirty="0" smtClean="0"/>
              <a:t>Dirichlet Distributions</a:t>
            </a:r>
            <a:endParaRPr lang="en-US" dirty="0"/>
          </a:p>
        </p:txBody>
      </p:sp>
      <p:graphicFrame>
        <p:nvGraphicFramePr>
          <p:cNvPr id="111625" name="Object 2"/>
          <p:cNvGraphicFramePr>
            <a:graphicFrameLocks noChangeAspect="1"/>
          </p:cNvGraphicFramePr>
          <p:nvPr/>
        </p:nvGraphicFramePr>
        <p:xfrm>
          <a:off x="453703" y="1339503"/>
          <a:ext cx="3327269" cy="690639"/>
        </p:xfrm>
        <a:graphic>
          <a:graphicData uri="http://schemas.openxmlformats.org/presentationml/2006/ole">
            <mc:AlternateContent xmlns:mc="http://schemas.openxmlformats.org/markup-compatibility/2006">
              <mc:Choice xmlns:v="urn:schemas-microsoft-com:vml" Requires="v">
                <p:oleObj spid="_x0000_s111750" name="Equation" r:id="rId4" imgW="2387141" imgH="494956" progId="Equation.3">
                  <p:embed/>
                </p:oleObj>
              </mc:Choice>
              <mc:Fallback>
                <p:oleObj name="Equation" r:id="rId4" imgW="2387141" imgH="494956" progId="Equation.3">
                  <p:embed/>
                  <p:pic>
                    <p:nvPicPr>
                      <p:cNvPr id="0" name="Picture 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3703" y="1339503"/>
                        <a:ext cx="3327269" cy="6906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28" name="Object 6"/>
          <p:cNvGraphicFramePr>
            <a:graphicFrameLocks noChangeAspect="1"/>
          </p:cNvGraphicFramePr>
          <p:nvPr/>
        </p:nvGraphicFramePr>
        <p:xfrm>
          <a:off x="970362" y="2687348"/>
          <a:ext cx="2085044" cy="460295"/>
        </p:xfrm>
        <a:graphic>
          <a:graphicData uri="http://schemas.openxmlformats.org/presentationml/2006/ole">
            <mc:AlternateContent xmlns:mc="http://schemas.openxmlformats.org/markup-compatibility/2006">
              <mc:Choice xmlns:v="urn:schemas-microsoft-com:vml" Requires="v">
                <p:oleObj spid="_x0000_s111751" name="Equation" r:id="rId6" imgW="1053847" imgH="228738" progId="Equation.3">
                  <p:embed/>
                </p:oleObj>
              </mc:Choice>
              <mc:Fallback>
                <p:oleObj name="Equation" r:id="rId6" imgW="1053847" imgH="228738" progId="Equation.3">
                  <p:embed/>
                  <p:pic>
                    <p:nvPicPr>
                      <p:cNvPr id="0"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0362" y="2687348"/>
                        <a:ext cx="2085044" cy="46029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30" name="Object 3"/>
          <p:cNvGraphicFramePr>
            <a:graphicFrameLocks noChangeAspect="1"/>
          </p:cNvGraphicFramePr>
          <p:nvPr/>
        </p:nvGraphicFramePr>
        <p:xfrm>
          <a:off x="1480307" y="4988047"/>
          <a:ext cx="4885319" cy="382710"/>
        </p:xfrm>
        <a:graphic>
          <a:graphicData uri="http://schemas.openxmlformats.org/presentationml/2006/ole">
            <mc:AlternateContent xmlns:mc="http://schemas.openxmlformats.org/markup-compatibility/2006">
              <mc:Choice xmlns:v="urn:schemas-microsoft-com:vml" Requires="v">
                <p:oleObj spid="_x0000_s111752" name="Equation" r:id="rId8" imgW="2920678" imgH="228738" progId="Equation.3">
                  <p:embed/>
                </p:oleObj>
              </mc:Choice>
              <mc:Fallback>
                <p:oleObj name="Equation" r:id="rId8" imgW="2920678" imgH="228738" progId="Equation.3">
                  <p:embed/>
                  <p:pic>
                    <p:nvPicPr>
                      <p:cNvPr id="0" name="Picture 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80307" y="4988047"/>
                        <a:ext cx="4885319" cy="3827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32" name="Object 3"/>
          <p:cNvGraphicFramePr>
            <a:graphicFrameLocks noChangeAspect="1"/>
          </p:cNvGraphicFramePr>
          <p:nvPr/>
        </p:nvGraphicFramePr>
        <p:xfrm>
          <a:off x="1497013" y="6000750"/>
          <a:ext cx="5205412" cy="382588"/>
        </p:xfrm>
        <a:graphic>
          <a:graphicData uri="http://schemas.openxmlformats.org/presentationml/2006/ole">
            <mc:AlternateContent xmlns:mc="http://schemas.openxmlformats.org/markup-compatibility/2006">
              <mc:Choice xmlns:v="urn:schemas-microsoft-com:vml" Requires="v">
                <p:oleObj spid="_x0000_s111753" name="Equation" r:id="rId10" imgW="3110834" imgH="228738" progId="Equation.3">
                  <p:embed/>
                </p:oleObj>
              </mc:Choice>
              <mc:Fallback>
                <p:oleObj name="Equation" r:id="rId10" imgW="3110834" imgH="228738" progId="Equation.3">
                  <p:embed/>
                  <p:pic>
                    <p:nvPicPr>
                      <p:cNvPr id="0" name="Picture 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97013" y="6000750"/>
                        <a:ext cx="5205412"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1633" name="Object 3"/>
          <p:cNvGraphicFramePr>
            <a:graphicFrameLocks noChangeAspect="1"/>
          </p:cNvGraphicFramePr>
          <p:nvPr/>
        </p:nvGraphicFramePr>
        <p:xfrm>
          <a:off x="7036776" y="6000750"/>
          <a:ext cx="1147763" cy="361950"/>
        </p:xfrm>
        <a:graphic>
          <a:graphicData uri="http://schemas.openxmlformats.org/presentationml/2006/ole">
            <mc:AlternateContent xmlns:mc="http://schemas.openxmlformats.org/markup-compatibility/2006">
              <mc:Choice xmlns:v="urn:schemas-microsoft-com:vml" Requires="v">
                <p:oleObj spid="_x0000_s111754" name="Equation" r:id="rId12" imgW="685249" imgH="215931" progId="Equation.3">
                  <p:embed/>
                </p:oleObj>
              </mc:Choice>
              <mc:Fallback>
                <p:oleObj name="Equation" r:id="rId12" imgW="685249" imgH="215931" progId="Equation.3">
                  <p:embed/>
                  <p:pic>
                    <p:nvPicPr>
                      <p:cNvPr id="0" name="Picture 3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036776" y="6000750"/>
                        <a:ext cx="1147763"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1" name="Picture 5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49970" y="808886"/>
            <a:ext cx="4718906" cy="3186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11634" name="Object 6"/>
          <p:cNvGraphicFramePr>
            <a:graphicFrameLocks noChangeAspect="1"/>
          </p:cNvGraphicFramePr>
          <p:nvPr/>
        </p:nvGraphicFramePr>
        <p:xfrm>
          <a:off x="959633" y="2151063"/>
          <a:ext cx="2095773" cy="460375"/>
        </p:xfrm>
        <a:graphic>
          <a:graphicData uri="http://schemas.openxmlformats.org/presentationml/2006/ole">
            <mc:AlternateContent xmlns:mc="http://schemas.openxmlformats.org/markup-compatibility/2006">
              <mc:Choice xmlns:v="urn:schemas-microsoft-com:vml" Requires="v">
                <p:oleObj spid="_x0000_s111755" name="Equation" r:id="rId15" imgW="977785" imgH="228738" progId="Equation.3">
                  <p:embed/>
                </p:oleObj>
              </mc:Choice>
              <mc:Fallback>
                <p:oleObj name="Equation" r:id="rId15" imgW="977785" imgH="228738" progId="Equation.3">
                  <p:embed/>
                  <p:pic>
                    <p:nvPicPr>
                      <p:cNvPr id="0" name="Picture 3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59633" y="2151063"/>
                        <a:ext cx="2095773"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Rectangle 23"/>
          <p:cNvSpPr/>
          <p:nvPr/>
        </p:nvSpPr>
        <p:spPr>
          <a:xfrm>
            <a:off x="453703" y="5388342"/>
            <a:ext cx="8057251" cy="1097280"/>
          </a:xfrm>
          <a:prstGeom prst="rect">
            <a:avLst/>
          </a:prstGeom>
          <a:noFill/>
          <a:ln w="25400">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990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par>
                                <p:cTn id="8" presetID="3" presetClass="entr" presetSubtype="10" fill="hold" nodeType="withEffect">
                                  <p:stCondLst>
                                    <p:cond delay="0"/>
                                  </p:stCondLst>
                                  <p:childTnLst>
                                    <p:set>
                                      <p:cBhvr>
                                        <p:cTn id="9" dur="1" fill="hold">
                                          <p:stCondLst>
                                            <p:cond delay="0"/>
                                          </p:stCondLst>
                                        </p:cTn>
                                        <p:tgtEl>
                                          <p:spTgt spid="111625"/>
                                        </p:tgtEl>
                                        <p:attrNameLst>
                                          <p:attrName>style.visibility</p:attrName>
                                        </p:attrNameLst>
                                      </p:cBhvr>
                                      <p:to>
                                        <p:strVal val="visible"/>
                                      </p:to>
                                    </p:set>
                                    <p:animEffect transition="in" filter="blinds(horizontal)">
                                      <p:cBhvr>
                                        <p:cTn id="10" dur="500"/>
                                        <p:tgtEl>
                                          <p:spTgt spid="111625"/>
                                        </p:tgtEl>
                                      </p:cBhvr>
                                    </p:animEffect>
                                  </p:childTnLst>
                                </p:cTn>
                              </p:par>
                              <p:par>
                                <p:cTn id="11" presetID="3" presetClass="entr" presetSubtype="10" fill="hold" nodeType="withEffect">
                                  <p:stCondLst>
                                    <p:cond delay="0"/>
                                  </p:stCondLst>
                                  <p:childTnLst>
                                    <p:set>
                                      <p:cBhvr>
                                        <p:cTn id="12" dur="1" fill="hold">
                                          <p:stCondLst>
                                            <p:cond delay="0"/>
                                          </p:stCondLst>
                                        </p:cTn>
                                        <p:tgtEl>
                                          <p:spTgt spid="111634"/>
                                        </p:tgtEl>
                                        <p:attrNameLst>
                                          <p:attrName>style.visibility</p:attrName>
                                        </p:attrNameLst>
                                      </p:cBhvr>
                                      <p:to>
                                        <p:strVal val="visible"/>
                                      </p:to>
                                    </p:set>
                                    <p:animEffect transition="in" filter="blinds(horizontal)">
                                      <p:cBhvr>
                                        <p:cTn id="13" dur="500"/>
                                        <p:tgtEl>
                                          <p:spTgt spid="111634"/>
                                        </p:tgtEl>
                                      </p:cBhvr>
                                    </p:animEffect>
                                  </p:childTnLst>
                                </p:cTn>
                              </p:par>
                              <p:par>
                                <p:cTn id="14" presetID="3" presetClass="entr" presetSubtype="10" fill="hold" nodeType="withEffect">
                                  <p:stCondLst>
                                    <p:cond delay="0"/>
                                  </p:stCondLst>
                                  <p:childTnLst>
                                    <p:set>
                                      <p:cBhvr>
                                        <p:cTn id="15" dur="1" fill="hold">
                                          <p:stCondLst>
                                            <p:cond delay="0"/>
                                          </p:stCondLst>
                                        </p:cTn>
                                        <p:tgtEl>
                                          <p:spTgt spid="111628"/>
                                        </p:tgtEl>
                                        <p:attrNameLst>
                                          <p:attrName>style.visibility</p:attrName>
                                        </p:attrNameLst>
                                      </p:cBhvr>
                                      <p:to>
                                        <p:strVal val="visible"/>
                                      </p:to>
                                    </p:set>
                                    <p:animEffect transition="in" filter="blinds(horizontal)">
                                      <p:cBhvr>
                                        <p:cTn id="16" dur="500"/>
                                        <p:tgtEl>
                                          <p:spTgt spid="111628"/>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111630"/>
                                        </p:tgtEl>
                                        <p:attrNameLst>
                                          <p:attrName>style.visibility</p:attrName>
                                        </p:attrNameLst>
                                      </p:cBhvr>
                                      <p:to>
                                        <p:strVal val="visible"/>
                                      </p:to>
                                    </p:set>
                                    <p:animEffect transition="in" filter="blinds(horizontal)">
                                      <p:cBhvr>
                                        <p:cTn id="21" dur="500"/>
                                        <p:tgtEl>
                                          <p:spTgt spid="111630"/>
                                        </p:tgtEl>
                                      </p:cBhvr>
                                    </p:animEffect>
                                  </p:childTnLst>
                                </p:cTn>
                              </p:par>
                              <p:par>
                                <p:cTn id="22" presetID="3" presetClass="entr" presetSubtype="10" fill="hold" nodeType="withEffect">
                                  <p:stCondLst>
                                    <p:cond delay="0"/>
                                  </p:stCondLst>
                                  <p:childTnLst>
                                    <p:set>
                                      <p:cBhvr>
                                        <p:cTn id="23" dur="1" fill="hold">
                                          <p:stCondLst>
                                            <p:cond delay="0"/>
                                          </p:stCondLst>
                                        </p:cTn>
                                        <p:tgtEl>
                                          <p:spTgt spid="111632"/>
                                        </p:tgtEl>
                                        <p:attrNameLst>
                                          <p:attrName>style.visibility</p:attrName>
                                        </p:attrNameLst>
                                      </p:cBhvr>
                                      <p:to>
                                        <p:strVal val="visible"/>
                                      </p:to>
                                    </p:set>
                                    <p:animEffect transition="in" filter="blinds(horizontal)">
                                      <p:cBhvr>
                                        <p:cTn id="24" dur="500"/>
                                        <p:tgtEl>
                                          <p:spTgt spid="111632"/>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blinds(horizontal)">
                                      <p:cBhvr>
                                        <p:cTn id="27" dur="500"/>
                                        <p:tgtEl>
                                          <p:spTgt spid="25"/>
                                        </p:tgtEl>
                                      </p:cBhvr>
                                    </p:animEffect>
                                  </p:childTnLst>
                                </p:cTn>
                              </p:par>
                              <p:par>
                                <p:cTn id="28" presetID="3" presetClass="entr" presetSubtype="10" fill="hold" nodeType="withEffect">
                                  <p:stCondLst>
                                    <p:cond delay="0"/>
                                  </p:stCondLst>
                                  <p:childTnLst>
                                    <p:set>
                                      <p:cBhvr>
                                        <p:cTn id="29" dur="1" fill="hold">
                                          <p:stCondLst>
                                            <p:cond delay="0"/>
                                          </p:stCondLst>
                                        </p:cTn>
                                        <p:tgtEl>
                                          <p:spTgt spid="111633"/>
                                        </p:tgtEl>
                                        <p:attrNameLst>
                                          <p:attrName>style.visibility</p:attrName>
                                        </p:attrNameLst>
                                      </p:cBhvr>
                                      <p:to>
                                        <p:strVal val="visible"/>
                                      </p:to>
                                    </p:set>
                                    <p:animEffect transition="in" filter="blinds(horizontal)">
                                      <p:cBhvr>
                                        <p:cTn id="30" dur="500"/>
                                        <p:tgtEl>
                                          <p:spTgt spid="111633"/>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blinds(horizontal)">
                                      <p:cBhvr>
                                        <p:cTn id="3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 grpId="0"/>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5" y="795096"/>
            <a:ext cx="8640270" cy="738664"/>
          </a:xfrm>
          <a:prstGeom prst="rect">
            <a:avLst/>
          </a:prstGeom>
          <a:noFill/>
        </p:spPr>
        <p:txBody>
          <a:bodyPr wrap="square" lIns="0" tIns="0" rIns="0" bIns="0" rtlCol="0">
            <a:spAutoFit/>
          </a:bodyPr>
          <a:lstStyle/>
          <a:p>
            <a:pPr marL="293688" indent="-293688">
              <a:buFont typeface="Arial"/>
              <a:buChar char="•"/>
            </a:pPr>
            <a:r>
              <a:rPr lang="en-US" sz="2400" b="1" dirty="0" smtClean="0">
                <a:latin typeface="Arial"/>
                <a:cs typeface="Arial"/>
              </a:rPr>
              <a:t>A Dirichlet Process is a Dirichlet distribution split infinitely many times</a:t>
            </a:r>
          </a:p>
        </p:txBody>
      </p:sp>
      <p:sp>
        <p:nvSpPr>
          <p:cNvPr id="2" name="Title 1"/>
          <p:cNvSpPr>
            <a:spLocks noGrp="1"/>
          </p:cNvSpPr>
          <p:nvPr>
            <p:ph type="title"/>
          </p:nvPr>
        </p:nvSpPr>
        <p:spPr/>
        <p:txBody>
          <a:bodyPr>
            <a:noAutofit/>
          </a:bodyPr>
          <a:lstStyle/>
          <a:p>
            <a:r>
              <a:rPr lang="en-US" dirty="0" smtClean="0"/>
              <a:t>Dirichlet Processes (DPs)</a:t>
            </a:r>
            <a:endParaRPr lang="en-US" dirty="0"/>
          </a:p>
        </p:txBody>
      </p:sp>
      <p:graphicFrame>
        <p:nvGraphicFramePr>
          <p:cNvPr id="16" name="Object 15"/>
          <p:cNvGraphicFramePr>
            <a:graphicFrameLocks noChangeAspect="1"/>
          </p:cNvGraphicFramePr>
          <p:nvPr/>
        </p:nvGraphicFramePr>
        <p:xfrm>
          <a:off x="1545715" y="2047088"/>
          <a:ext cx="3967163" cy="452437"/>
        </p:xfrm>
        <a:graphic>
          <a:graphicData uri="http://schemas.openxmlformats.org/presentationml/2006/ole">
            <mc:AlternateContent xmlns:mc="http://schemas.openxmlformats.org/markup-compatibility/2006">
              <mc:Choice xmlns:v="urn:schemas-microsoft-com:vml" Requires="v">
                <p:oleObj spid="_x0000_s42095" name="Equation" r:id="rId4" imgW="1892185" imgH="216061" progId="Equation.3">
                  <p:embed/>
                </p:oleObj>
              </mc:Choice>
              <mc:Fallback>
                <p:oleObj name="Equation" r:id="rId4" imgW="1892185" imgH="216061" progId="Equation.3">
                  <p:embed/>
                  <p:pic>
                    <p:nvPicPr>
                      <p:cNvPr id="0"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5715" y="2047088"/>
                        <a:ext cx="3967163" cy="452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995" name="Object 11"/>
          <p:cNvGraphicFramePr>
            <a:graphicFrameLocks noChangeAspect="1"/>
          </p:cNvGraphicFramePr>
          <p:nvPr/>
        </p:nvGraphicFramePr>
        <p:xfrm>
          <a:off x="2342028" y="1621638"/>
          <a:ext cx="2157412" cy="425450"/>
        </p:xfrm>
        <a:graphic>
          <a:graphicData uri="http://schemas.openxmlformats.org/presentationml/2006/ole">
            <mc:AlternateContent xmlns:mc="http://schemas.openxmlformats.org/markup-compatibility/2006">
              <mc:Choice xmlns:v="urn:schemas-microsoft-com:vml" Requires="v">
                <p:oleObj spid="_x0000_s42096" name="Equation" r:id="rId6" imgW="1028493" imgH="203384" progId="Equation.3">
                  <p:embed/>
                </p:oleObj>
              </mc:Choice>
              <mc:Fallback>
                <p:oleObj name="Equation" r:id="rId6" imgW="1028493" imgH="203384" progId="Equation.3">
                  <p:embed/>
                  <p:pic>
                    <p:nvPicPr>
                      <p:cNvPr id="0" name="Picture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42028" y="1621638"/>
                        <a:ext cx="2157412"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7"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41999"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1996" name="Object 12"/>
          <p:cNvGraphicFramePr>
            <a:graphicFrameLocks noChangeAspect="1"/>
          </p:cNvGraphicFramePr>
          <p:nvPr/>
        </p:nvGraphicFramePr>
        <p:xfrm>
          <a:off x="383053" y="2482620"/>
          <a:ext cx="6469062" cy="904875"/>
        </p:xfrm>
        <a:graphic>
          <a:graphicData uri="http://schemas.openxmlformats.org/presentationml/2006/ole">
            <mc:AlternateContent xmlns:mc="http://schemas.openxmlformats.org/markup-compatibility/2006">
              <mc:Choice xmlns:v="urn:schemas-microsoft-com:vml" Requires="v">
                <p:oleObj spid="_x0000_s42097" name="Equation" r:id="rId8" imgW="3085480" imgH="431570" progId="Equation.3">
                  <p:embed/>
                </p:oleObj>
              </mc:Choice>
              <mc:Fallback>
                <p:oleObj name="Equation" r:id="rId8" imgW="3085480" imgH="431570" progId="Equation.3">
                  <p:embed/>
                  <p:pic>
                    <p:nvPicPr>
                      <p:cNvPr id="0" name="Picture 2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3053" y="2482620"/>
                        <a:ext cx="6469062"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13"/>
          <p:cNvGraphicFramePr>
            <a:graphicFrameLocks noChangeAspect="1"/>
          </p:cNvGraphicFramePr>
          <p:nvPr/>
        </p:nvGraphicFramePr>
        <p:xfrm>
          <a:off x="7035307" y="2412280"/>
          <a:ext cx="1868738" cy="512396"/>
        </p:xfrm>
        <a:graphic>
          <a:graphicData uri="http://schemas.openxmlformats.org/presentationml/2006/ole">
            <mc:AlternateContent xmlns:mc="http://schemas.openxmlformats.org/markup-compatibility/2006">
              <mc:Choice xmlns:v="urn:schemas-microsoft-com:vml" Requires="v">
                <p:oleObj spid="_x0000_s42098" name="Equation" r:id="rId10" imgW="787078" imgH="216061" progId="Equation.3">
                  <p:embed/>
                </p:oleObj>
              </mc:Choice>
              <mc:Fallback>
                <p:oleObj name="Equation" r:id="rId10" imgW="787078" imgH="216061" progId="Equation.3">
                  <p:embed/>
                  <p:pic>
                    <p:nvPicPr>
                      <p:cNvPr id="0" name="Picture 2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35307" y="2412280"/>
                        <a:ext cx="1868738" cy="512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graphicFrame>
        <p:nvGraphicFramePr>
          <p:cNvPr id="41998" name="Object 14"/>
          <p:cNvGraphicFramePr>
            <a:graphicFrameLocks noChangeAspect="1"/>
          </p:cNvGraphicFramePr>
          <p:nvPr/>
        </p:nvGraphicFramePr>
        <p:xfrm>
          <a:off x="7218730" y="1911080"/>
          <a:ext cx="1536700" cy="512763"/>
        </p:xfrm>
        <a:graphic>
          <a:graphicData uri="http://schemas.openxmlformats.org/presentationml/2006/ole">
            <mc:AlternateContent xmlns:mc="http://schemas.openxmlformats.org/markup-compatibility/2006">
              <mc:Choice xmlns:v="urn:schemas-microsoft-com:vml" Requires="v">
                <p:oleObj spid="_x0000_s42099" name="Equation" r:id="rId12" imgW="647241" imgH="215931" progId="Equation.3">
                  <p:embed/>
                </p:oleObj>
              </mc:Choice>
              <mc:Fallback>
                <p:oleObj name="Equation" r:id="rId12" imgW="647241" imgH="215931" progId="Equation.3">
                  <p:embed/>
                  <p:pic>
                    <p:nvPicPr>
                      <p:cNvPr id="0" name="Picture 3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218730" y="1911080"/>
                        <a:ext cx="1536700"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cxnSp>
        <p:nvCxnSpPr>
          <p:cNvPr id="13" name="Straight Arrow Connector 12"/>
          <p:cNvCxnSpPr/>
          <p:nvPr/>
        </p:nvCxnSpPr>
        <p:spPr>
          <a:xfrm flipH="1" flipV="1">
            <a:off x="1315453" y="3387495"/>
            <a:ext cx="16042" cy="214702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a:off x="1331495" y="5534523"/>
            <a:ext cx="2695073"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Elbow Connector 19"/>
          <p:cNvCxnSpPr/>
          <p:nvPr/>
        </p:nvCxnSpPr>
        <p:spPr>
          <a:xfrm>
            <a:off x="1331495" y="4948986"/>
            <a:ext cx="2194560" cy="585537"/>
          </a:xfrm>
          <a:prstGeom prst="bentConnector3">
            <a:avLst>
              <a:gd name="adj1" fmla="val 100735"/>
            </a:avLst>
          </a:prstGeom>
        </p:spPr>
        <p:style>
          <a:lnRef idx="2">
            <a:schemeClr val="accent1"/>
          </a:lnRef>
          <a:fillRef idx="0">
            <a:schemeClr val="accent1"/>
          </a:fillRef>
          <a:effectRef idx="1">
            <a:schemeClr val="accent1"/>
          </a:effectRef>
          <a:fontRef idx="minor">
            <a:schemeClr val="tx1"/>
          </a:fontRef>
        </p:style>
      </p:cxnSp>
      <p:sp>
        <p:nvSpPr>
          <p:cNvPr id="45" name="Rectangle 44"/>
          <p:cNvSpPr/>
          <p:nvPr/>
        </p:nvSpPr>
        <p:spPr>
          <a:xfrm>
            <a:off x="2444817" y="4628145"/>
            <a:ext cx="1097280" cy="899962"/>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q</a:t>
            </a:r>
            <a:r>
              <a:rPr lang="en-US" baseline="-25000" dirty="0" smtClean="0"/>
              <a:t>2</a:t>
            </a:r>
            <a:endParaRPr lang="en-US" baseline="-25000" dirty="0"/>
          </a:p>
        </p:txBody>
      </p:sp>
      <p:sp>
        <p:nvSpPr>
          <p:cNvPr id="46" name="Rectangle 45"/>
          <p:cNvSpPr/>
          <p:nvPr/>
        </p:nvSpPr>
        <p:spPr>
          <a:xfrm>
            <a:off x="1331495" y="5173577"/>
            <a:ext cx="1097280" cy="354530"/>
          </a:xfrm>
          <a:prstGeom prst="rect">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q</a:t>
            </a:r>
            <a:r>
              <a:rPr lang="en-US" baseline="-25000" dirty="0" smtClean="0"/>
              <a:t>1</a:t>
            </a:r>
            <a:endParaRPr lang="en-US" baseline="-25000" dirty="0"/>
          </a:p>
        </p:txBody>
      </p:sp>
      <p:sp>
        <p:nvSpPr>
          <p:cNvPr id="47" name="Rectangle 46"/>
          <p:cNvSpPr/>
          <p:nvPr/>
        </p:nvSpPr>
        <p:spPr>
          <a:xfrm>
            <a:off x="2452839" y="4892839"/>
            <a:ext cx="548640" cy="64008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q</a:t>
            </a:r>
            <a:r>
              <a:rPr lang="en-US" baseline="-25000" dirty="0" smtClean="0"/>
              <a:t>21</a:t>
            </a:r>
            <a:endParaRPr lang="en-US" baseline="-25000" dirty="0"/>
          </a:p>
        </p:txBody>
      </p:sp>
      <p:sp>
        <p:nvSpPr>
          <p:cNvPr id="48" name="Rectangle 47"/>
          <p:cNvSpPr/>
          <p:nvPr/>
        </p:nvSpPr>
        <p:spPr>
          <a:xfrm>
            <a:off x="1323475" y="5085343"/>
            <a:ext cx="548640" cy="45720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q</a:t>
            </a:r>
            <a:r>
              <a:rPr lang="en-US" baseline="-25000" dirty="0" smtClean="0"/>
              <a:t>11</a:t>
            </a:r>
            <a:endParaRPr lang="en-US" baseline="-25000" dirty="0"/>
          </a:p>
        </p:txBody>
      </p:sp>
      <p:sp>
        <p:nvSpPr>
          <p:cNvPr id="49" name="Rectangle 48"/>
          <p:cNvSpPr/>
          <p:nvPr/>
        </p:nvSpPr>
        <p:spPr>
          <a:xfrm>
            <a:off x="3022331" y="4339391"/>
            <a:ext cx="548640" cy="118872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q</a:t>
            </a:r>
            <a:r>
              <a:rPr lang="en-US" baseline="-25000" dirty="0" smtClean="0"/>
              <a:t>22</a:t>
            </a:r>
            <a:endParaRPr lang="en-US" baseline="-25000" dirty="0"/>
          </a:p>
        </p:txBody>
      </p:sp>
      <p:sp>
        <p:nvSpPr>
          <p:cNvPr id="50" name="Rectangle 49"/>
          <p:cNvSpPr/>
          <p:nvPr/>
        </p:nvSpPr>
        <p:spPr>
          <a:xfrm>
            <a:off x="1876925" y="5253789"/>
            <a:ext cx="548640" cy="274320"/>
          </a:xfrm>
          <a:prstGeom prst="rect">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q</a:t>
            </a:r>
            <a:r>
              <a:rPr lang="en-US" baseline="-25000" dirty="0" smtClean="0"/>
              <a:t>12</a:t>
            </a:r>
            <a:endParaRPr lang="en-US" baseline="-25000" dirty="0"/>
          </a:p>
        </p:txBody>
      </p:sp>
      <p:sp>
        <p:nvSpPr>
          <p:cNvPr id="51" name="Rectangle 50"/>
          <p:cNvSpPr/>
          <p:nvPr/>
        </p:nvSpPr>
        <p:spPr>
          <a:xfrm>
            <a:off x="2467275" y="4519861"/>
            <a:ext cx="274320" cy="100584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2" name="Rectangle 51"/>
          <p:cNvSpPr/>
          <p:nvPr/>
        </p:nvSpPr>
        <p:spPr>
          <a:xfrm>
            <a:off x="1305827" y="5434255"/>
            <a:ext cx="274320" cy="9144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3" name="Rectangle 52"/>
          <p:cNvSpPr/>
          <p:nvPr/>
        </p:nvSpPr>
        <p:spPr>
          <a:xfrm>
            <a:off x="3036767" y="3693699"/>
            <a:ext cx="274320" cy="182880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4" name="Rectangle 53"/>
          <p:cNvSpPr/>
          <p:nvPr/>
        </p:nvSpPr>
        <p:spPr>
          <a:xfrm>
            <a:off x="1891361" y="5297903"/>
            <a:ext cx="274320" cy="22860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5" name="Rectangle 54"/>
          <p:cNvSpPr/>
          <p:nvPr/>
        </p:nvSpPr>
        <p:spPr>
          <a:xfrm>
            <a:off x="1602605" y="4704345"/>
            <a:ext cx="274320" cy="82296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6" name="Rectangle 55"/>
          <p:cNvSpPr/>
          <p:nvPr/>
        </p:nvSpPr>
        <p:spPr>
          <a:xfrm>
            <a:off x="2172097" y="5482387"/>
            <a:ext cx="274320" cy="4572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7" name="Rectangle 56"/>
          <p:cNvSpPr/>
          <p:nvPr/>
        </p:nvSpPr>
        <p:spPr>
          <a:xfrm>
            <a:off x="2748011" y="5249773"/>
            <a:ext cx="274320" cy="27432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58" name="Rectangle 57"/>
          <p:cNvSpPr/>
          <p:nvPr/>
        </p:nvSpPr>
        <p:spPr>
          <a:xfrm>
            <a:off x="3333545" y="4969039"/>
            <a:ext cx="274320" cy="548640"/>
          </a:xfrm>
          <a:prstGeom prst="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aseline="-25000" dirty="0"/>
          </a:p>
        </p:txBody>
      </p:sp>
      <p:sp>
        <p:nvSpPr>
          <p:cNvPr id="60" name="Right Arrow 59"/>
          <p:cNvSpPr/>
          <p:nvPr/>
        </p:nvSpPr>
        <p:spPr>
          <a:xfrm>
            <a:off x="4451314" y="4628145"/>
            <a:ext cx="1013438" cy="26469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61" name="Straight Arrow Connector 60"/>
          <p:cNvCxnSpPr/>
          <p:nvPr/>
        </p:nvCxnSpPr>
        <p:spPr>
          <a:xfrm flipH="1" flipV="1">
            <a:off x="5791200" y="3395517"/>
            <a:ext cx="16042" cy="214702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a:off x="5807242" y="5542545"/>
            <a:ext cx="2695073"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p:nvCxnSpPr>
        <p:spPr>
          <a:xfrm flipH="1" flipV="1">
            <a:off x="8005011" y="3693699"/>
            <a:ext cx="16042" cy="1840824"/>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flipH="1" flipV="1">
            <a:off x="7611983" y="4904871"/>
            <a:ext cx="16042" cy="621632"/>
          </a:xfrm>
          <a:prstGeom prst="line">
            <a:avLst/>
          </a:prstGeom>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p:nvCxnSpPr>
        <p:spPr>
          <a:xfrm flipV="1">
            <a:off x="7275101" y="5233731"/>
            <a:ext cx="0" cy="308814"/>
          </a:xfrm>
          <a:prstGeom prst="line">
            <a:avLst/>
          </a:prstGeom>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p:nvCxnSpPr>
        <p:spPr>
          <a:xfrm flipH="1" flipV="1">
            <a:off x="6914157" y="4912893"/>
            <a:ext cx="16042" cy="621632"/>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flipV="1">
            <a:off x="6577275" y="5434255"/>
            <a:ext cx="0" cy="84228"/>
          </a:xfrm>
          <a:prstGeom prst="line">
            <a:avLst/>
          </a:prstGeom>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220585" y="5744054"/>
            <a:ext cx="8640270" cy="738664"/>
          </a:xfrm>
          <a:prstGeom prst="rect">
            <a:avLst/>
          </a:prstGeom>
          <a:noFill/>
        </p:spPr>
        <p:txBody>
          <a:bodyPr wrap="square" lIns="0" tIns="0" rIns="0" bIns="0" rtlCol="0">
            <a:spAutoFit/>
          </a:bodyPr>
          <a:lstStyle/>
          <a:p>
            <a:pPr marL="293688" indent="-293688">
              <a:buFont typeface="Arial"/>
              <a:buChar char="•"/>
            </a:pPr>
            <a:r>
              <a:rPr lang="en-US" sz="2400" b="1" dirty="0" smtClean="0">
                <a:latin typeface="Arial"/>
                <a:cs typeface="Arial"/>
              </a:rPr>
              <a:t>These discrete probabilities are used as a prior for our infinite mixture model</a:t>
            </a:r>
          </a:p>
        </p:txBody>
      </p:sp>
    </p:spTree>
    <p:extLst>
      <p:ext uri="{BB962C8B-B14F-4D97-AF65-F5344CB8AC3E}">
        <p14:creationId xmlns:p14="http://schemas.microsoft.com/office/powerpoint/2010/main" val="307990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par>
                                <p:cTn id="8" presetID="3" presetClass="entr" presetSubtype="1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linds(horizontal)">
                                      <p:cBhvr>
                                        <p:cTn id="10" dur="500"/>
                                        <p:tgtEl>
                                          <p:spTgt spid="13"/>
                                        </p:tgtEl>
                                      </p:cBhvr>
                                    </p:animEffect>
                                  </p:childTnLst>
                                </p:cTn>
                              </p:par>
                              <p:par>
                                <p:cTn id="11" presetID="3" presetClass="entr" presetSubtype="1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blinds(horizontal)">
                                      <p:cBhvr>
                                        <p:cTn id="13" dur="500"/>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blinds(horizontal)">
                                      <p:cBhvr>
                                        <p:cTn id="18" dur="500"/>
                                        <p:tgtEl>
                                          <p:spTgt spid="4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45"/>
                                        </p:tgtEl>
                                        <p:attrNameLst>
                                          <p:attrName>style.visibility</p:attrName>
                                        </p:attrNameLst>
                                      </p:cBhvr>
                                      <p:to>
                                        <p:strVal val="visible"/>
                                      </p:to>
                                    </p:set>
                                    <p:animEffect transition="in" filter="blinds(horizontal)">
                                      <p:cBhvr>
                                        <p:cTn id="21" dur="500"/>
                                        <p:tgtEl>
                                          <p:spTgt spid="45"/>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49"/>
                                        </p:tgtEl>
                                        <p:attrNameLst>
                                          <p:attrName>style.visibility</p:attrName>
                                        </p:attrNameLst>
                                      </p:cBhvr>
                                      <p:to>
                                        <p:strVal val="visible"/>
                                      </p:to>
                                    </p:set>
                                    <p:animEffect transition="in" filter="blinds(horizontal)">
                                      <p:cBhvr>
                                        <p:cTn id="26" dur="500"/>
                                        <p:tgtEl>
                                          <p:spTgt spid="49"/>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blinds(horizontal)">
                                      <p:cBhvr>
                                        <p:cTn id="29" dur="500"/>
                                        <p:tgtEl>
                                          <p:spTgt spid="47"/>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50"/>
                                        </p:tgtEl>
                                        <p:attrNameLst>
                                          <p:attrName>style.visibility</p:attrName>
                                        </p:attrNameLst>
                                      </p:cBhvr>
                                      <p:to>
                                        <p:strVal val="visible"/>
                                      </p:to>
                                    </p:set>
                                    <p:animEffect transition="in" filter="blinds(horizontal)">
                                      <p:cBhvr>
                                        <p:cTn id="32" dur="500"/>
                                        <p:tgtEl>
                                          <p:spTgt spid="50"/>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animEffect transition="in" filter="blinds(horizontal)">
                                      <p:cBhvr>
                                        <p:cTn id="35" dur="500"/>
                                        <p:tgtEl>
                                          <p:spTgt spid="48"/>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blinds(horizontal)">
                                      <p:cBhvr>
                                        <p:cTn id="40" dur="500"/>
                                        <p:tgtEl>
                                          <p:spTgt spid="58"/>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blinds(horizontal)">
                                      <p:cBhvr>
                                        <p:cTn id="43" dur="500"/>
                                        <p:tgtEl>
                                          <p:spTgt spid="53"/>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57"/>
                                        </p:tgtEl>
                                        <p:attrNameLst>
                                          <p:attrName>style.visibility</p:attrName>
                                        </p:attrNameLst>
                                      </p:cBhvr>
                                      <p:to>
                                        <p:strVal val="visible"/>
                                      </p:to>
                                    </p:set>
                                    <p:animEffect transition="in" filter="blinds(horizontal)">
                                      <p:cBhvr>
                                        <p:cTn id="46" dur="500"/>
                                        <p:tgtEl>
                                          <p:spTgt spid="57"/>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51"/>
                                        </p:tgtEl>
                                        <p:attrNameLst>
                                          <p:attrName>style.visibility</p:attrName>
                                        </p:attrNameLst>
                                      </p:cBhvr>
                                      <p:to>
                                        <p:strVal val="visible"/>
                                      </p:to>
                                    </p:set>
                                    <p:animEffect transition="in" filter="blinds(horizontal)">
                                      <p:cBhvr>
                                        <p:cTn id="49" dur="500"/>
                                        <p:tgtEl>
                                          <p:spTgt spid="51"/>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blinds(horizontal)">
                                      <p:cBhvr>
                                        <p:cTn id="52" dur="500"/>
                                        <p:tgtEl>
                                          <p:spTgt spid="56"/>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blinds(horizontal)">
                                      <p:cBhvr>
                                        <p:cTn id="55" dur="500"/>
                                        <p:tgtEl>
                                          <p:spTgt spid="54"/>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55"/>
                                        </p:tgtEl>
                                        <p:attrNameLst>
                                          <p:attrName>style.visibility</p:attrName>
                                        </p:attrNameLst>
                                      </p:cBhvr>
                                      <p:to>
                                        <p:strVal val="visible"/>
                                      </p:to>
                                    </p:set>
                                    <p:animEffect transition="in" filter="blinds(horizontal)">
                                      <p:cBhvr>
                                        <p:cTn id="58" dur="500"/>
                                        <p:tgtEl>
                                          <p:spTgt spid="55"/>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52"/>
                                        </p:tgtEl>
                                        <p:attrNameLst>
                                          <p:attrName>style.visibility</p:attrName>
                                        </p:attrNameLst>
                                      </p:cBhvr>
                                      <p:to>
                                        <p:strVal val="visible"/>
                                      </p:to>
                                    </p:set>
                                    <p:animEffect transition="in" filter="blinds(horizontal)">
                                      <p:cBhvr>
                                        <p:cTn id="61" dur="500"/>
                                        <p:tgtEl>
                                          <p:spTgt spid="52"/>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nodeType="clickEffect">
                                  <p:stCondLst>
                                    <p:cond delay="0"/>
                                  </p:stCondLst>
                                  <p:childTnLst>
                                    <p:set>
                                      <p:cBhvr>
                                        <p:cTn id="65" dur="1" fill="hold">
                                          <p:stCondLst>
                                            <p:cond delay="0"/>
                                          </p:stCondLst>
                                        </p:cTn>
                                        <p:tgtEl>
                                          <p:spTgt spid="62"/>
                                        </p:tgtEl>
                                        <p:attrNameLst>
                                          <p:attrName>style.visibility</p:attrName>
                                        </p:attrNameLst>
                                      </p:cBhvr>
                                      <p:to>
                                        <p:strVal val="visible"/>
                                      </p:to>
                                    </p:set>
                                    <p:animEffect transition="in" filter="blinds(horizontal)">
                                      <p:cBhvr>
                                        <p:cTn id="66" dur="500"/>
                                        <p:tgtEl>
                                          <p:spTgt spid="62"/>
                                        </p:tgtEl>
                                      </p:cBhvr>
                                    </p:animEffect>
                                  </p:childTnLst>
                                </p:cTn>
                              </p:par>
                              <p:par>
                                <p:cTn id="67" presetID="3" presetClass="entr" presetSubtype="10" fill="hold" nodeType="withEffect">
                                  <p:stCondLst>
                                    <p:cond delay="0"/>
                                  </p:stCondLst>
                                  <p:childTnLst>
                                    <p:set>
                                      <p:cBhvr>
                                        <p:cTn id="68" dur="1" fill="hold">
                                          <p:stCondLst>
                                            <p:cond delay="0"/>
                                          </p:stCondLst>
                                        </p:cTn>
                                        <p:tgtEl>
                                          <p:spTgt spid="61"/>
                                        </p:tgtEl>
                                        <p:attrNameLst>
                                          <p:attrName>style.visibility</p:attrName>
                                        </p:attrNameLst>
                                      </p:cBhvr>
                                      <p:to>
                                        <p:strVal val="visible"/>
                                      </p:to>
                                    </p:set>
                                    <p:animEffect transition="in" filter="blinds(horizontal)">
                                      <p:cBhvr>
                                        <p:cTn id="69" dur="500"/>
                                        <p:tgtEl>
                                          <p:spTgt spid="61"/>
                                        </p:tgtEl>
                                      </p:cBhvr>
                                    </p:animEffect>
                                  </p:childTnLst>
                                </p:cTn>
                              </p:par>
                              <p:par>
                                <p:cTn id="70" presetID="3" presetClass="entr" presetSubtype="10" fill="hold" nodeType="withEffect">
                                  <p:stCondLst>
                                    <p:cond delay="0"/>
                                  </p:stCondLst>
                                  <p:childTnLst>
                                    <p:set>
                                      <p:cBhvr>
                                        <p:cTn id="71" dur="1" fill="hold">
                                          <p:stCondLst>
                                            <p:cond delay="0"/>
                                          </p:stCondLst>
                                        </p:cTn>
                                        <p:tgtEl>
                                          <p:spTgt spid="64"/>
                                        </p:tgtEl>
                                        <p:attrNameLst>
                                          <p:attrName>style.visibility</p:attrName>
                                        </p:attrNameLst>
                                      </p:cBhvr>
                                      <p:to>
                                        <p:strVal val="visible"/>
                                      </p:to>
                                    </p:set>
                                    <p:animEffect transition="in" filter="blinds(horizontal)">
                                      <p:cBhvr>
                                        <p:cTn id="72" dur="500"/>
                                        <p:tgtEl>
                                          <p:spTgt spid="64"/>
                                        </p:tgtEl>
                                      </p:cBhvr>
                                    </p:animEffect>
                                  </p:childTnLst>
                                </p:cTn>
                              </p:par>
                              <p:par>
                                <p:cTn id="73" presetID="3" presetClass="entr" presetSubtype="10" fill="hold" nodeType="withEffect">
                                  <p:stCondLst>
                                    <p:cond delay="0"/>
                                  </p:stCondLst>
                                  <p:childTnLst>
                                    <p:set>
                                      <p:cBhvr>
                                        <p:cTn id="74" dur="1" fill="hold">
                                          <p:stCondLst>
                                            <p:cond delay="0"/>
                                          </p:stCondLst>
                                        </p:cTn>
                                        <p:tgtEl>
                                          <p:spTgt spid="65"/>
                                        </p:tgtEl>
                                        <p:attrNameLst>
                                          <p:attrName>style.visibility</p:attrName>
                                        </p:attrNameLst>
                                      </p:cBhvr>
                                      <p:to>
                                        <p:strVal val="visible"/>
                                      </p:to>
                                    </p:set>
                                    <p:animEffect transition="in" filter="blinds(horizontal)">
                                      <p:cBhvr>
                                        <p:cTn id="75" dur="500"/>
                                        <p:tgtEl>
                                          <p:spTgt spid="65"/>
                                        </p:tgtEl>
                                      </p:cBhvr>
                                    </p:animEffect>
                                  </p:childTnLst>
                                </p:cTn>
                              </p:par>
                              <p:par>
                                <p:cTn id="76" presetID="3" presetClass="entr" presetSubtype="10" fill="hold" nodeType="withEffect">
                                  <p:stCondLst>
                                    <p:cond delay="0"/>
                                  </p:stCondLst>
                                  <p:childTnLst>
                                    <p:set>
                                      <p:cBhvr>
                                        <p:cTn id="77" dur="1" fill="hold">
                                          <p:stCondLst>
                                            <p:cond delay="0"/>
                                          </p:stCondLst>
                                        </p:cTn>
                                        <p:tgtEl>
                                          <p:spTgt spid="67"/>
                                        </p:tgtEl>
                                        <p:attrNameLst>
                                          <p:attrName>style.visibility</p:attrName>
                                        </p:attrNameLst>
                                      </p:cBhvr>
                                      <p:to>
                                        <p:strVal val="visible"/>
                                      </p:to>
                                    </p:set>
                                    <p:animEffect transition="in" filter="blinds(horizontal)">
                                      <p:cBhvr>
                                        <p:cTn id="78" dur="500"/>
                                        <p:tgtEl>
                                          <p:spTgt spid="67"/>
                                        </p:tgtEl>
                                      </p:cBhvr>
                                    </p:animEffect>
                                  </p:childTnLst>
                                </p:cTn>
                              </p:par>
                              <p:par>
                                <p:cTn id="79" presetID="3" presetClass="entr" presetSubtype="10" fill="hold" nodeType="withEffect">
                                  <p:stCondLst>
                                    <p:cond delay="0"/>
                                  </p:stCondLst>
                                  <p:childTnLst>
                                    <p:set>
                                      <p:cBhvr>
                                        <p:cTn id="80" dur="1" fill="hold">
                                          <p:stCondLst>
                                            <p:cond delay="0"/>
                                          </p:stCondLst>
                                        </p:cTn>
                                        <p:tgtEl>
                                          <p:spTgt spid="69"/>
                                        </p:tgtEl>
                                        <p:attrNameLst>
                                          <p:attrName>style.visibility</p:attrName>
                                        </p:attrNameLst>
                                      </p:cBhvr>
                                      <p:to>
                                        <p:strVal val="visible"/>
                                      </p:to>
                                    </p:set>
                                    <p:animEffect transition="in" filter="blinds(horizontal)">
                                      <p:cBhvr>
                                        <p:cTn id="81" dur="500"/>
                                        <p:tgtEl>
                                          <p:spTgt spid="69"/>
                                        </p:tgtEl>
                                      </p:cBhvr>
                                    </p:animEffect>
                                  </p:childTnLst>
                                </p:cTn>
                              </p:par>
                              <p:par>
                                <p:cTn id="82" presetID="3" presetClass="entr" presetSubtype="10" fill="hold"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blinds(horizontal)">
                                      <p:cBhvr>
                                        <p:cTn id="84" dur="500"/>
                                        <p:tgtEl>
                                          <p:spTgt spid="70"/>
                                        </p:tgtEl>
                                      </p:cBhvr>
                                    </p:animEffect>
                                  </p:childTnLst>
                                </p:cTn>
                              </p:par>
                              <p:par>
                                <p:cTn id="85" presetID="3" presetClass="entr" presetSubtype="10" fill="hold" grpId="0" nodeType="withEffect">
                                  <p:stCondLst>
                                    <p:cond delay="0"/>
                                  </p:stCondLst>
                                  <p:childTnLst>
                                    <p:set>
                                      <p:cBhvr>
                                        <p:cTn id="86" dur="1" fill="hold">
                                          <p:stCondLst>
                                            <p:cond delay="0"/>
                                          </p:stCondLst>
                                        </p:cTn>
                                        <p:tgtEl>
                                          <p:spTgt spid="60"/>
                                        </p:tgtEl>
                                        <p:attrNameLst>
                                          <p:attrName>style.visibility</p:attrName>
                                        </p:attrNameLst>
                                      </p:cBhvr>
                                      <p:to>
                                        <p:strVal val="visible"/>
                                      </p:to>
                                    </p:set>
                                    <p:animEffect transition="in" filter="blinds(horizontal)">
                                      <p:cBhvr>
                                        <p:cTn id="87" dur="500"/>
                                        <p:tgtEl>
                                          <p:spTgt spid="60"/>
                                        </p:tgtEl>
                                      </p:cBhvr>
                                    </p:animEffect>
                                  </p:childTnLst>
                                </p:cTn>
                              </p:par>
                              <p:par>
                                <p:cTn id="88" presetID="3" presetClass="entr" presetSubtype="10" fill="hold" grpId="0" nodeType="withEffect">
                                  <p:stCondLst>
                                    <p:cond delay="0"/>
                                  </p:stCondLst>
                                  <p:childTnLst>
                                    <p:set>
                                      <p:cBhvr>
                                        <p:cTn id="89" dur="1" fill="hold">
                                          <p:stCondLst>
                                            <p:cond delay="0"/>
                                          </p:stCondLst>
                                        </p:cTn>
                                        <p:tgtEl>
                                          <p:spTgt spid="74"/>
                                        </p:tgtEl>
                                        <p:attrNameLst>
                                          <p:attrName>style.visibility</p:attrName>
                                        </p:attrNameLst>
                                      </p:cBhvr>
                                      <p:to>
                                        <p:strVal val="visible"/>
                                      </p:to>
                                    </p:set>
                                    <p:animEffect transition="in" filter="blinds(horizontal)">
                                      <p:cBhvr>
                                        <p:cTn id="90"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60" grpId="0" animBg="1"/>
      <p:bldP spid="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7012" y="744996"/>
            <a:ext cx="8702586" cy="5539977"/>
          </a:xfrm>
          <a:prstGeom prst="rect">
            <a:avLst/>
          </a:prstGeom>
        </p:spPr>
        <p:txBody>
          <a:bodyPr wrap="square" lIns="0" tIns="0" rIns="0" bIns="0">
            <a:spAutoFit/>
          </a:bodyPr>
          <a:lstStyle/>
          <a:p>
            <a:pPr marL="228600" indent="-228600">
              <a:spcAft>
                <a:spcPts val="1200"/>
              </a:spcAft>
              <a:buFont typeface="Arial" pitchFamily="34" charset="0"/>
              <a:buChar char="•"/>
            </a:pPr>
            <a:r>
              <a:rPr lang="en-US" sz="2400" b="1" dirty="0" smtClean="0">
                <a:latin typeface="Arial"/>
                <a:cs typeface="Arial"/>
              </a:rPr>
              <a:t>Parameter estimation is computationally difficult </a:t>
            </a:r>
          </a:p>
          <a:p>
            <a:pPr marL="455613" lvl="1" indent="-227013">
              <a:spcAft>
                <a:spcPts val="1200"/>
              </a:spcAft>
              <a:buFont typeface="Wingdings" charset="2"/>
              <a:buChar char="§"/>
            </a:pPr>
            <a:r>
              <a:rPr lang="en-US" sz="2400" b="1" dirty="0" smtClean="0">
                <a:latin typeface="Arial"/>
                <a:cs typeface="Arial"/>
              </a:rPr>
              <a:t>Distributions of distributions		 </a:t>
            </a:r>
            <a:r>
              <a:rPr lang="en-US" sz="2400" b="1" dirty="0" smtClean="0">
                <a:latin typeface="+mj-lt"/>
                <a:cs typeface="Times New Roman" pitchFamily="18" charset="0"/>
              </a:rPr>
              <a:t>∞</a:t>
            </a:r>
            <a:r>
              <a:rPr lang="en-US" sz="2400" b="1" dirty="0" smtClean="0">
                <a:latin typeface="Arial"/>
                <a:cs typeface="Arial"/>
              </a:rPr>
              <a:t> parameters </a:t>
            </a:r>
          </a:p>
          <a:p>
            <a:pPr marL="455613" lvl="1" indent="-227013">
              <a:spcAft>
                <a:spcPts val="4800"/>
              </a:spcAft>
              <a:buFont typeface="Wingdings" charset="2"/>
              <a:buChar char="§"/>
            </a:pPr>
            <a:r>
              <a:rPr lang="en-US" sz="2400" b="1" dirty="0" smtClean="0">
                <a:latin typeface="Arial"/>
                <a:cs typeface="Arial"/>
              </a:rPr>
              <a:t>Posteriors, </a:t>
            </a:r>
            <a:r>
              <a:rPr lang="en-US" sz="2400" b="1" i="1" dirty="0" smtClean="0">
                <a:latin typeface="Arial"/>
                <a:cs typeface="Arial"/>
              </a:rPr>
              <a:t>p(y|x), </a:t>
            </a:r>
            <a:r>
              <a:rPr lang="en-US" sz="2400" b="1" dirty="0" smtClean="0">
                <a:latin typeface="Arial"/>
                <a:cs typeface="Arial"/>
              </a:rPr>
              <a:t>can’t be analytically solved</a:t>
            </a:r>
          </a:p>
          <a:p>
            <a:pPr marL="228600" indent="-228600">
              <a:spcAft>
                <a:spcPts val="1200"/>
              </a:spcAft>
              <a:buFont typeface="Arial" pitchFamily="34" charset="0"/>
              <a:buChar char="•"/>
            </a:pPr>
            <a:r>
              <a:rPr lang="en-US" sz="2400" b="1" dirty="0">
                <a:latin typeface="Arial"/>
                <a:cs typeface="Arial"/>
              </a:rPr>
              <a:t>Sampling methods </a:t>
            </a:r>
            <a:r>
              <a:rPr lang="en-US" sz="2400" b="1" dirty="0" smtClean="0">
                <a:latin typeface="Arial"/>
                <a:cs typeface="Arial"/>
              </a:rPr>
              <a:t>are most common</a:t>
            </a:r>
            <a:endParaRPr lang="en-US" sz="2400" b="1" dirty="0">
              <a:latin typeface="Arial"/>
              <a:cs typeface="Arial"/>
            </a:endParaRPr>
          </a:p>
          <a:p>
            <a:pPr marL="455613" lvl="1" indent="-227013">
              <a:spcAft>
                <a:spcPts val="1200"/>
              </a:spcAft>
              <a:buFont typeface="Wingdings" charset="2"/>
              <a:buChar char="§"/>
            </a:pPr>
            <a:r>
              <a:rPr lang="en-US" sz="2400" b="1" dirty="0">
                <a:latin typeface="Arial"/>
                <a:cs typeface="Arial"/>
              </a:rPr>
              <a:t>Markov Chain Monte Carlo (MCMC)</a:t>
            </a:r>
          </a:p>
          <a:p>
            <a:pPr marL="455613" lvl="1" indent="-227013">
              <a:spcAft>
                <a:spcPts val="1200"/>
              </a:spcAft>
              <a:buFont typeface="Wingdings" charset="2"/>
              <a:buChar char="§"/>
            </a:pPr>
            <a:r>
              <a:rPr lang="en-US" sz="2400" b="1" dirty="0">
                <a:latin typeface="Arial"/>
                <a:cs typeface="Arial"/>
              </a:rPr>
              <a:t>Samples estimate true distribution</a:t>
            </a:r>
          </a:p>
          <a:p>
            <a:pPr marL="455613" lvl="1" indent="-227013">
              <a:spcAft>
                <a:spcPts val="1200"/>
              </a:spcAft>
              <a:buFont typeface="Wingdings" charset="2"/>
              <a:buChar char="§"/>
            </a:pPr>
            <a:r>
              <a:rPr lang="en-US" sz="2400" b="1" dirty="0">
                <a:latin typeface="Arial"/>
                <a:cs typeface="Arial"/>
              </a:rPr>
              <a:t>Drawbacks</a:t>
            </a:r>
          </a:p>
          <a:p>
            <a:pPr marL="798513" lvl="2" indent="-342900">
              <a:spcAft>
                <a:spcPts val="1200"/>
              </a:spcAft>
              <a:buFont typeface="Wingdings" charset="2"/>
              <a:buChar char="Ø"/>
            </a:pPr>
            <a:r>
              <a:rPr lang="en-US" sz="2400" b="1" dirty="0" smtClean="0">
                <a:latin typeface="Arial"/>
                <a:cs typeface="Arial"/>
              </a:rPr>
              <a:t>Needs large number of samples for accuracy</a:t>
            </a:r>
          </a:p>
          <a:p>
            <a:pPr marL="798513" lvl="2" indent="-342900">
              <a:spcAft>
                <a:spcPts val="1200"/>
              </a:spcAft>
              <a:buFont typeface="Wingdings" charset="2"/>
              <a:buChar char="Ø"/>
            </a:pPr>
            <a:r>
              <a:rPr lang="en-US" sz="2400" b="1" dirty="0" smtClean="0">
                <a:latin typeface="Arial"/>
                <a:cs typeface="Arial"/>
              </a:rPr>
              <a:t>Step size must be chosen carefully</a:t>
            </a:r>
          </a:p>
          <a:p>
            <a:pPr marL="798513" lvl="2" indent="-342900">
              <a:spcAft>
                <a:spcPts val="1200"/>
              </a:spcAft>
              <a:buFont typeface="Wingdings" charset="2"/>
              <a:buChar char="Ø"/>
            </a:pPr>
            <a:r>
              <a:rPr lang="en-US" sz="2400" b="1" dirty="0" smtClean="0">
                <a:latin typeface="Arial"/>
                <a:cs typeface="Arial"/>
              </a:rPr>
              <a:t>“Burn in” phase must be monitored/controlled</a:t>
            </a:r>
          </a:p>
        </p:txBody>
      </p:sp>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Inference: An Approximation</a:t>
            </a:r>
            <a:endParaRPr lang="en-US" dirty="0"/>
          </a:p>
        </p:txBody>
      </p:sp>
      <p:sp>
        <p:nvSpPr>
          <p:cNvPr id="12" name="Notched Right Arrow 11"/>
          <p:cNvSpPr/>
          <p:nvPr/>
        </p:nvSpPr>
        <p:spPr>
          <a:xfrm>
            <a:off x="5029200" y="1322760"/>
            <a:ext cx="668215" cy="281354"/>
          </a:xfrm>
          <a:prstGeom prst="notched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5175" name="Picture 55" descr="File:3dRosenbrock.png">
            <a:hlinkClick r:id="rId3"/>
          </p:cNvPr>
          <p:cNvPicPr>
            <a:picLocks noChangeAspect="1" noChangeArrowheads="1"/>
          </p:cNvPicPr>
          <p:nvPr/>
        </p:nvPicPr>
        <p:blipFill>
          <a:blip r:embed="rId4"/>
          <a:srcRect/>
          <a:stretch>
            <a:fillRect/>
          </a:stretch>
        </p:blipFill>
        <p:spPr bwMode="auto">
          <a:xfrm>
            <a:off x="6629400" y="2831840"/>
            <a:ext cx="2300197" cy="1492253"/>
          </a:xfrm>
          <a:prstGeom prst="rect">
            <a:avLst/>
          </a:prstGeom>
          <a:noFill/>
        </p:spPr>
      </p:pic>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7012" y="744996"/>
            <a:ext cx="8702586" cy="3570208"/>
          </a:xfrm>
          <a:prstGeom prst="rect">
            <a:avLst/>
          </a:prstGeom>
        </p:spPr>
        <p:txBody>
          <a:bodyPr wrap="square" lIns="0" tIns="0" rIns="0" bIns="0">
            <a:spAutoFit/>
          </a:bodyPr>
          <a:lstStyle/>
          <a:p>
            <a:pPr marL="228600" indent="-228600">
              <a:spcAft>
                <a:spcPts val="1200"/>
              </a:spcAft>
              <a:buFont typeface="Arial" pitchFamily="34" charset="0"/>
              <a:buChar char="•"/>
            </a:pPr>
            <a:r>
              <a:rPr lang="en-US" sz="2400" b="1" dirty="0" smtClean="0">
                <a:latin typeface="Arial"/>
                <a:cs typeface="Arial"/>
              </a:rPr>
              <a:t>Converts sampling problem to an optimization problem</a:t>
            </a:r>
          </a:p>
          <a:p>
            <a:pPr marL="455613" lvl="1" indent="-227013">
              <a:spcAft>
                <a:spcPts val="1200"/>
              </a:spcAft>
              <a:buFont typeface="Wingdings" charset="2"/>
              <a:buChar char="§"/>
            </a:pPr>
            <a:r>
              <a:rPr lang="en-US" sz="2400" b="1" dirty="0">
                <a:latin typeface="Arial"/>
                <a:cs typeface="Arial"/>
              </a:rPr>
              <a:t>Avoids need for careful monitoring of sampling</a:t>
            </a:r>
          </a:p>
          <a:p>
            <a:pPr marL="455613" lvl="1" indent="-227013">
              <a:spcAft>
                <a:spcPts val="1200"/>
              </a:spcAft>
              <a:buFont typeface="Wingdings" charset="2"/>
              <a:buChar char="§"/>
            </a:pPr>
            <a:r>
              <a:rPr lang="en-US" sz="2400" b="1" dirty="0" smtClean="0">
                <a:latin typeface="Arial"/>
                <a:cs typeface="Arial"/>
              </a:rPr>
              <a:t>Use </a:t>
            </a:r>
            <a:r>
              <a:rPr lang="en-US" sz="2400" b="1" dirty="0">
                <a:latin typeface="Arial"/>
                <a:cs typeface="Arial"/>
              </a:rPr>
              <a:t>independence assumptions to create </a:t>
            </a:r>
            <a:r>
              <a:rPr lang="en-US" sz="2400" b="1" dirty="0" smtClean="0">
                <a:latin typeface="Arial"/>
                <a:cs typeface="Arial"/>
              </a:rPr>
              <a:t>simpler variational </a:t>
            </a:r>
            <a:r>
              <a:rPr lang="en-US" sz="2400" b="1" dirty="0">
                <a:latin typeface="Arial"/>
                <a:cs typeface="Arial"/>
              </a:rPr>
              <a:t>distributions, </a:t>
            </a:r>
            <a:r>
              <a:rPr lang="en-US" sz="2400" b="1" i="1" dirty="0">
                <a:latin typeface="Arial"/>
                <a:cs typeface="Arial"/>
              </a:rPr>
              <a:t>q(y)</a:t>
            </a:r>
            <a:r>
              <a:rPr lang="en-US" sz="2400" b="1" dirty="0">
                <a:latin typeface="Arial"/>
                <a:cs typeface="Arial"/>
              </a:rPr>
              <a:t>, to approximate </a:t>
            </a:r>
            <a:r>
              <a:rPr lang="en-US" sz="2400" b="1" i="1" dirty="0">
                <a:latin typeface="Arial"/>
                <a:cs typeface="Arial"/>
              </a:rPr>
              <a:t>p(y|x)</a:t>
            </a:r>
            <a:r>
              <a:rPr lang="en-US" sz="2400" b="1" dirty="0">
                <a:latin typeface="Arial"/>
                <a:cs typeface="Arial"/>
              </a:rPr>
              <a:t>.</a:t>
            </a:r>
          </a:p>
          <a:p>
            <a:pPr marL="455613" lvl="1" indent="-227013">
              <a:spcAft>
                <a:spcPts val="1200"/>
              </a:spcAft>
              <a:buFont typeface="Wingdings" charset="2"/>
              <a:buChar char="§"/>
            </a:pPr>
            <a:r>
              <a:rPr lang="en-US" sz="2400" b="1" dirty="0">
                <a:latin typeface="Arial"/>
                <a:cs typeface="Arial"/>
              </a:rPr>
              <a:t>Optimize </a:t>
            </a:r>
            <a:r>
              <a:rPr lang="en-US" sz="2400" b="1" i="1" dirty="0">
                <a:latin typeface="Arial"/>
                <a:cs typeface="Arial"/>
              </a:rPr>
              <a:t>q</a:t>
            </a:r>
            <a:r>
              <a:rPr lang="en-US" sz="2400" b="1" dirty="0">
                <a:latin typeface="Arial"/>
                <a:cs typeface="Arial"/>
              </a:rPr>
              <a:t> from </a:t>
            </a:r>
            <a:r>
              <a:rPr lang="en-US" sz="2400" b="1" i="1" dirty="0" smtClean="0">
                <a:latin typeface="Arial"/>
                <a:cs typeface="Arial"/>
              </a:rPr>
              <a:t>Q = {</a:t>
            </a:r>
            <a:r>
              <a:rPr lang="en-US" sz="2400" b="1" i="1" dirty="0">
                <a:latin typeface="Arial"/>
                <a:cs typeface="Arial"/>
              </a:rPr>
              <a:t>q1, q2, …, q</a:t>
            </a:r>
            <a:r>
              <a:rPr lang="en-US" sz="2400" b="1" i="1" baseline="-25000" dirty="0">
                <a:latin typeface="Arial"/>
                <a:cs typeface="Arial"/>
              </a:rPr>
              <a:t>m</a:t>
            </a:r>
            <a:r>
              <a:rPr lang="en-US" sz="2400" b="1" i="1" dirty="0">
                <a:latin typeface="Arial"/>
                <a:cs typeface="Arial"/>
              </a:rPr>
              <a:t>} </a:t>
            </a:r>
            <a:r>
              <a:rPr lang="en-US" sz="2400" b="1" dirty="0">
                <a:latin typeface="Arial"/>
                <a:cs typeface="Arial"/>
              </a:rPr>
              <a:t>using an objective function, e.g. Kullbach-Liebler divergence</a:t>
            </a:r>
          </a:p>
          <a:p>
            <a:pPr marL="455613" lvl="1" indent="-227013">
              <a:spcAft>
                <a:spcPts val="1200"/>
              </a:spcAft>
              <a:buFont typeface="Wingdings" charset="2"/>
              <a:buChar char="§"/>
            </a:pPr>
            <a:r>
              <a:rPr lang="en-US" sz="2400" b="1" dirty="0">
                <a:latin typeface="Arial"/>
                <a:cs typeface="Arial"/>
              </a:rPr>
              <a:t>Constraints can be added to </a:t>
            </a:r>
            <a:r>
              <a:rPr lang="en-US" sz="2400" b="1" i="1" dirty="0">
                <a:latin typeface="Arial"/>
                <a:cs typeface="Arial"/>
              </a:rPr>
              <a:t>Q</a:t>
            </a:r>
            <a:r>
              <a:rPr lang="en-US" sz="2400" b="1" dirty="0">
                <a:latin typeface="Arial"/>
                <a:cs typeface="Arial"/>
              </a:rPr>
              <a:t> to improve computational efficiency</a:t>
            </a:r>
          </a:p>
        </p:txBody>
      </p:sp>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Variational Inference</a:t>
            </a:r>
            <a:endParaRPr lang="en-US" dirty="0"/>
          </a:p>
        </p:txBody>
      </p:sp>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7012" y="744996"/>
            <a:ext cx="8702586" cy="2677656"/>
          </a:xfrm>
          <a:prstGeom prst="rect">
            <a:avLst/>
          </a:prstGeom>
        </p:spPr>
        <p:txBody>
          <a:bodyPr wrap="square" lIns="0" tIns="0" rIns="0" bIns="0">
            <a:spAutoFit/>
          </a:bodyPr>
          <a:lstStyle/>
          <a:p>
            <a:pPr marL="228600" indent="-228600">
              <a:spcAft>
                <a:spcPts val="1200"/>
              </a:spcAft>
              <a:buFont typeface="Arial" pitchFamily="34" charset="0"/>
              <a:buChar char="•"/>
            </a:pPr>
            <a:r>
              <a:rPr lang="en-US" sz="2400" b="1" dirty="0" smtClean="0">
                <a:latin typeface="Arial"/>
                <a:cs typeface="Arial"/>
              </a:rPr>
              <a:t>Accelerated Variational Dirichlet Process Mixtures (AVDPMs)</a:t>
            </a:r>
          </a:p>
          <a:p>
            <a:pPr marL="571500" lvl="1" indent="-342900">
              <a:spcAft>
                <a:spcPts val="1200"/>
              </a:spcAft>
              <a:buFont typeface="Wingdings" charset="2"/>
              <a:buChar char="§"/>
            </a:pPr>
            <a:r>
              <a:rPr lang="en-US" sz="2400" b="1" dirty="0" smtClean="0">
                <a:latin typeface="Arial"/>
                <a:cs typeface="Arial"/>
              </a:rPr>
              <a:t>Limits computation of </a:t>
            </a:r>
            <a:r>
              <a:rPr lang="en-US" sz="2400" b="1" i="1" dirty="0" smtClean="0">
                <a:latin typeface="Arial"/>
                <a:cs typeface="Arial"/>
              </a:rPr>
              <a:t>Q</a:t>
            </a:r>
            <a:r>
              <a:rPr lang="en-US" sz="2400" b="1" dirty="0" smtClean="0">
                <a:latin typeface="Arial"/>
                <a:cs typeface="Arial"/>
              </a:rPr>
              <a:t>: For </a:t>
            </a:r>
            <a:r>
              <a:rPr lang="en-US" sz="2400" b="1" i="1" dirty="0" smtClean="0">
                <a:latin typeface="Arial"/>
                <a:cs typeface="Arial"/>
              </a:rPr>
              <a:t> i &gt; T,</a:t>
            </a:r>
            <a:r>
              <a:rPr lang="en-US" sz="2400" b="1" dirty="0" smtClean="0">
                <a:latin typeface="Arial"/>
                <a:cs typeface="Arial"/>
              </a:rPr>
              <a:t> </a:t>
            </a:r>
            <a:r>
              <a:rPr lang="en-US" sz="2400" b="1" i="1" dirty="0" smtClean="0">
                <a:latin typeface="Arial"/>
                <a:cs typeface="Arial"/>
              </a:rPr>
              <a:t>q</a:t>
            </a:r>
            <a:r>
              <a:rPr lang="en-US" sz="2400" b="1" i="1" baseline="-25000" dirty="0" smtClean="0">
                <a:latin typeface="Arial"/>
                <a:cs typeface="Arial"/>
              </a:rPr>
              <a:t>i</a:t>
            </a:r>
            <a:r>
              <a:rPr lang="en-US" sz="2400" b="1" dirty="0" smtClean="0">
                <a:latin typeface="Arial"/>
                <a:cs typeface="Arial"/>
              </a:rPr>
              <a:t> is set to its prior</a:t>
            </a:r>
          </a:p>
          <a:p>
            <a:pPr marL="571500" lvl="1" indent="-342900">
              <a:spcAft>
                <a:spcPts val="1200"/>
              </a:spcAft>
              <a:buFont typeface="Wingdings" charset="2"/>
              <a:buChar char="§"/>
            </a:pPr>
            <a:r>
              <a:rPr lang="en-US" sz="2400" b="1" dirty="0" smtClean="0">
                <a:latin typeface="Arial"/>
                <a:cs typeface="Arial"/>
              </a:rPr>
              <a:t>Incorporates kd-trees to improve efficiency</a:t>
            </a:r>
          </a:p>
          <a:p>
            <a:pPr marL="798513" lvl="2" indent="-342900">
              <a:spcAft>
                <a:spcPts val="1200"/>
              </a:spcAft>
              <a:buFont typeface="Wingdings" charset="2"/>
              <a:buChar char="Ø"/>
            </a:pPr>
            <a:r>
              <a:rPr lang="en-US" sz="2400" b="1" dirty="0" smtClean="0">
                <a:latin typeface="Arial"/>
                <a:cs typeface="Arial"/>
              </a:rPr>
              <a:t>number of splits is controlled to balance</a:t>
            </a:r>
            <a:br>
              <a:rPr lang="en-US" sz="2400" b="1" dirty="0" smtClean="0">
                <a:latin typeface="Arial"/>
                <a:cs typeface="Arial"/>
              </a:rPr>
            </a:br>
            <a:r>
              <a:rPr lang="en-US" sz="2400" b="1" dirty="0" smtClean="0">
                <a:latin typeface="Arial"/>
                <a:cs typeface="Arial"/>
              </a:rPr>
              <a:t>computation and accuracy</a:t>
            </a:r>
          </a:p>
        </p:txBody>
      </p:sp>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Variational Inference Algorithms</a:t>
            </a:r>
            <a:endParaRPr lang="en-US" dirty="0">
              <a:solidFill>
                <a:srgbClr val="FFFF00"/>
              </a:solidFill>
            </a:endParaRPr>
          </a:p>
        </p:txBody>
      </p:sp>
      <p:graphicFrame>
        <p:nvGraphicFramePr>
          <p:cNvPr id="4" name="Diagram 3"/>
          <p:cNvGraphicFramePr/>
          <p:nvPr/>
        </p:nvGraphicFramePr>
        <p:xfrm>
          <a:off x="1441916" y="3516920"/>
          <a:ext cx="5750161" cy="2848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744996"/>
            <a:ext cx="8700998" cy="5647700"/>
          </a:xfrm>
          <a:prstGeom prst="rect">
            <a:avLst/>
          </a:prstGeom>
        </p:spPr>
        <p:txBody>
          <a:bodyPr wrap="square" lIns="0" tIns="0" rIns="0" bIns="0">
            <a:spAutoFit/>
          </a:bodyPr>
          <a:lstStyle/>
          <a:p>
            <a:pPr marL="228600" indent="-228600">
              <a:spcAft>
                <a:spcPts val="1200"/>
              </a:spcAft>
              <a:buFont typeface="Arial" pitchFamily="34" charset="0"/>
              <a:buChar char="•"/>
            </a:pPr>
            <a:r>
              <a:rPr lang="en-US" sz="2400" b="1" dirty="0">
                <a:latin typeface="Arial"/>
                <a:cs typeface="Arial"/>
              </a:rPr>
              <a:t>Collapsed Variational Stick Breaking (CVSB)</a:t>
            </a:r>
          </a:p>
          <a:p>
            <a:pPr marL="455613" lvl="1" indent="-227013">
              <a:spcAft>
                <a:spcPts val="600"/>
              </a:spcAft>
              <a:buFont typeface="Wingdings" charset="2"/>
              <a:buChar char="§"/>
            </a:pPr>
            <a:r>
              <a:rPr lang="en-US" sz="2400" b="1" dirty="0" smtClean="0">
                <a:latin typeface="Arial"/>
                <a:cs typeface="Arial"/>
              </a:rPr>
              <a:t>Truncates the DPM to a maximum</a:t>
            </a:r>
            <a:br>
              <a:rPr lang="en-US" sz="2400" b="1" dirty="0" smtClean="0">
                <a:latin typeface="Arial"/>
                <a:cs typeface="Arial"/>
              </a:rPr>
            </a:br>
            <a:r>
              <a:rPr lang="en-US" sz="2400" b="1" dirty="0" smtClean="0">
                <a:latin typeface="Arial"/>
                <a:cs typeface="Arial"/>
              </a:rPr>
              <a:t>of </a:t>
            </a:r>
            <a:r>
              <a:rPr lang="en-US" sz="2400" b="1" i="1" dirty="0" smtClean="0">
                <a:latin typeface="Arial"/>
                <a:cs typeface="Arial"/>
              </a:rPr>
              <a:t>K</a:t>
            </a:r>
            <a:r>
              <a:rPr lang="en-US" sz="2400" b="1" dirty="0" smtClean="0">
                <a:latin typeface="Arial"/>
                <a:cs typeface="Arial"/>
              </a:rPr>
              <a:t> clusters and marginalizes </a:t>
            </a:r>
            <a:br>
              <a:rPr lang="en-US" sz="2400" b="1" dirty="0" smtClean="0">
                <a:latin typeface="Arial"/>
                <a:cs typeface="Arial"/>
              </a:rPr>
            </a:br>
            <a:r>
              <a:rPr lang="en-US" sz="2400" b="1" dirty="0" smtClean="0">
                <a:latin typeface="Arial"/>
                <a:cs typeface="Arial"/>
              </a:rPr>
              <a:t>out mixture weights</a:t>
            </a:r>
          </a:p>
          <a:p>
            <a:pPr marL="455613" lvl="1" indent="-227013">
              <a:spcAft>
                <a:spcPts val="600"/>
              </a:spcAft>
              <a:buFont typeface="Wingdings" charset="2"/>
              <a:buChar char="§"/>
            </a:pPr>
            <a:r>
              <a:rPr lang="en-US" sz="2400" b="1" dirty="0" smtClean="0">
                <a:latin typeface="Arial"/>
                <a:cs typeface="Arial"/>
              </a:rPr>
              <a:t>Creates a finite DP</a:t>
            </a:r>
          </a:p>
          <a:p>
            <a:pPr marL="228600" indent="-228600">
              <a:spcBef>
                <a:spcPts val="1200"/>
              </a:spcBef>
              <a:spcAft>
                <a:spcPts val="1200"/>
              </a:spcAft>
              <a:buFont typeface="Arial" pitchFamily="34" charset="0"/>
              <a:buChar char="•"/>
            </a:pPr>
            <a:r>
              <a:rPr lang="en-US" sz="2400" b="1" dirty="0">
                <a:latin typeface="Arial"/>
                <a:cs typeface="Arial"/>
              </a:rPr>
              <a:t>Collapsed Dirichlet Priors (CDP)</a:t>
            </a:r>
          </a:p>
          <a:p>
            <a:pPr marL="455613" lvl="1" indent="-227013">
              <a:spcAft>
                <a:spcPts val="600"/>
              </a:spcAft>
              <a:buFont typeface="Wingdings" charset="2"/>
              <a:buChar char="§"/>
            </a:pPr>
            <a:r>
              <a:rPr lang="en-US" sz="2400" b="1" dirty="0" smtClean="0">
                <a:latin typeface="Arial"/>
                <a:cs typeface="Arial"/>
              </a:rPr>
              <a:t>Truncates the DPM to a maximum</a:t>
            </a:r>
            <a:br>
              <a:rPr lang="en-US" sz="2400" b="1" dirty="0" smtClean="0">
                <a:latin typeface="Arial"/>
                <a:cs typeface="Arial"/>
              </a:rPr>
            </a:br>
            <a:r>
              <a:rPr lang="en-US" sz="2400" b="1" dirty="0" smtClean="0">
                <a:latin typeface="Arial"/>
                <a:cs typeface="Arial"/>
              </a:rPr>
              <a:t>of </a:t>
            </a:r>
            <a:r>
              <a:rPr lang="en-US" sz="2400" b="1" i="1" dirty="0" smtClean="0">
                <a:latin typeface="Arial"/>
                <a:cs typeface="Arial"/>
              </a:rPr>
              <a:t>K</a:t>
            </a:r>
            <a:r>
              <a:rPr lang="en-US" sz="2400" b="1" dirty="0" smtClean="0">
                <a:latin typeface="Arial"/>
                <a:cs typeface="Arial"/>
              </a:rPr>
              <a:t> clusters and marginalizes </a:t>
            </a:r>
            <a:br>
              <a:rPr lang="en-US" sz="2400" b="1" dirty="0" smtClean="0">
                <a:latin typeface="Arial"/>
                <a:cs typeface="Arial"/>
              </a:rPr>
            </a:br>
            <a:r>
              <a:rPr lang="en-US" sz="2400" b="1" dirty="0" smtClean="0">
                <a:latin typeface="Arial"/>
                <a:cs typeface="Arial"/>
              </a:rPr>
              <a:t>out mixture weights</a:t>
            </a:r>
          </a:p>
          <a:p>
            <a:pPr marL="455613" lvl="1" indent="-227013">
              <a:spcAft>
                <a:spcPts val="600"/>
              </a:spcAft>
              <a:buFont typeface="Wingdings" charset="2"/>
              <a:buChar char="§"/>
            </a:pPr>
            <a:r>
              <a:rPr lang="en-US" sz="2400" b="1" dirty="0" smtClean="0">
                <a:latin typeface="Arial"/>
                <a:cs typeface="Arial"/>
              </a:rPr>
              <a:t>Assigns cluster size with a </a:t>
            </a:r>
          </a:p>
          <a:p>
            <a:pPr marL="455613" lvl="1" indent="-227013">
              <a:spcAft>
                <a:spcPts val="600"/>
              </a:spcAft>
            </a:pPr>
            <a:r>
              <a:rPr lang="en-US" sz="2400" b="1" dirty="0" smtClean="0">
                <a:latin typeface="Arial"/>
                <a:cs typeface="Arial"/>
              </a:rPr>
              <a:t>	symmetric prior</a:t>
            </a:r>
          </a:p>
          <a:p>
            <a:pPr marL="455613" lvl="1" indent="-227013">
              <a:spcAft>
                <a:spcPts val="600"/>
              </a:spcAft>
              <a:buFont typeface="Wingdings" charset="2"/>
              <a:buChar char="§"/>
            </a:pPr>
            <a:r>
              <a:rPr lang="en-US" sz="2400" b="1" dirty="0" smtClean="0">
                <a:latin typeface="Arial"/>
                <a:cs typeface="Arial"/>
              </a:rPr>
              <a:t>Creates many small clusters </a:t>
            </a:r>
            <a:br>
              <a:rPr lang="en-US" sz="2400" b="1" dirty="0" smtClean="0">
                <a:latin typeface="Arial"/>
                <a:cs typeface="Arial"/>
              </a:rPr>
            </a:br>
            <a:r>
              <a:rPr lang="en-US" sz="2400" b="1" dirty="0" smtClean="0">
                <a:latin typeface="Arial"/>
                <a:cs typeface="Arial"/>
              </a:rPr>
              <a:t>that can later be collapsed</a:t>
            </a:r>
            <a:endParaRPr lang="en-US" sz="2400" b="1" dirty="0">
              <a:latin typeface="Arial"/>
              <a:cs typeface="Arial"/>
            </a:endParaRPr>
          </a:p>
        </p:txBody>
      </p:sp>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Variational Inference Algorithms</a:t>
            </a:r>
            <a:endParaRPr lang="en-US" dirty="0">
              <a:solidFill>
                <a:srgbClr val="FFFF00"/>
              </a:solidFill>
            </a:endParaRPr>
          </a:p>
        </p:txBody>
      </p:sp>
      <p:pic>
        <p:nvPicPr>
          <p:cNvPr id="4" name="Picture 2"/>
          <p:cNvPicPr>
            <a:picLocks noChangeAspect="1" noChangeArrowheads="1"/>
          </p:cNvPicPr>
          <p:nvPr/>
        </p:nvPicPr>
        <p:blipFill rotWithShape="1">
          <a:blip r:embed="rId3"/>
          <a:srcRect l="50197"/>
          <a:stretch/>
        </p:blipFill>
        <p:spPr bwMode="auto">
          <a:xfrm>
            <a:off x="5943600" y="3962400"/>
            <a:ext cx="2907781" cy="2353722"/>
          </a:xfrm>
          <a:prstGeom prst="rect">
            <a:avLst/>
          </a:prstGeom>
          <a:noFill/>
          <a:ln w="9525">
            <a:noFill/>
            <a:miter lim="800000"/>
            <a:headEnd/>
            <a:tailEnd/>
          </a:ln>
        </p:spPr>
      </p:pic>
      <p:sp>
        <p:nvSpPr>
          <p:cNvPr id="5" name="TextBox 4"/>
          <p:cNvSpPr txBox="1"/>
          <p:nvPr/>
        </p:nvSpPr>
        <p:spPr>
          <a:xfrm>
            <a:off x="7162800" y="6248400"/>
            <a:ext cx="595035" cy="369332"/>
          </a:xfrm>
          <a:prstGeom prst="rect">
            <a:avLst/>
          </a:prstGeom>
          <a:noFill/>
        </p:spPr>
        <p:txBody>
          <a:bodyPr wrap="none" rtlCol="0">
            <a:spAutoFit/>
          </a:bodyPr>
          <a:lstStyle/>
          <a:p>
            <a:r>
              <a:rPr lang="en-US" b="1" dirty="0" smtClean="0">
                <a:latin typeface="Arial" pitchFamily="34" charset="0"/>
                <a:cs typeface="Arial" pitchFamily="34" charset="0"/>
              </a:rPr>
              <a:t>[ 4 ]</a:t>
            </a:r>
            <a:endParaRPr lang="en-US" b="1" dirty="0">
              <a:latin typeface="Arial" pitchFamily="34" charset="0"/>
              <a:cs typeface="Arial" pitchFamily="34" charset="0"/>
            </a:endParaRPr>
          </a:p>
        </p:txBody>
      </p:sp>
      <p:pic>
        <p:nvPicPr>
          <p:cNvPr id="6" name="Picture 2"/>
          <p:cNvPicPr>
            <a:picLocks noChangeAspect="1" noChangeArrowheads="1"/>
          </p:cNvPicPr>
          <p:nvPr/>
        </p:nvPicPr>
        <p:blipFill rotWithShape="1">
          <a:blip r:embed="rId3"/>
          <a:srcRect r="49250"/>
          <a:stretch/>
        </p:blipFill>
        <p:spPr bwMode="auto">
          <a:xfrm>
            <a:off x="5867400" y="1295400"/>
            <a:ext cx="2963032" cy="2353722"/>
          </a:xfrm>
          <a:prstGeom prst="rect">
            <a:avLst/>
          </a:prstGeom>
          <a:noFill/>
          <a:ln w="9525">
            <a:noFill/>
            <a:miter lim="800000"/>
            <a:headEnd/>
            <a:tailEnd/>
          </a:ln>
        </p:spPr>
      </p:pic>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609600"/>
            <a:ext cx="8686800" cy="5801588"/>
          </a:xfrm>
          <a:prstGeom prst="rect">
            <a:avLst/>
          </a:prstGeom>
        </p:spPr>
        <p:txBody>
          <a:bodyPr wrap="square" lIns="0" tIns="0" rIns="0" bIns="0">
            <a:spAutoFit/>
          </a:bodyPr>
          <a:lstStyle/>
          <a:p>
            <a:pPr marL="236538" indent="-236538">
              <a:spcAft>
                <a:spcPts val="1200"/>
              </a:spcAft>
              <a:buFont typeface="Arial" pitchFamily="34" charset="0"/>
              <a:buChar char="•"/>
            </a:pPr>
            <a:r>
              <a:rPr lang="en-US" sz="2400" b="1" dirty="0" smtClean="0">
                <a:latin typeface="Arial"/>
                <a:cs typeface="Arial"/>
              </a:rPr>
              <a:t>DPs can be used as a prior to select statistically meaningful distributions for our model. </a:t>
            </a:r>
          </a:p>
          <a:p>
            <a:pPr marL="236538" indent="-236538">
              <a:spcAft>
                <a:spcPts val="1200"/>
              </a:spcAft>
              <a:buFont typeface="Arial" pitchFamily="34" charset="0"/>
              <a:buChar char="•"/>
            </a:pPr>
            <a:r>
              <a:rPr lang="en-US" sz="2400" b="1" dirty="0" smtClean="0">
                <a:latin typeface="Arial"/>
                <a:cs typeface="Arial"/>
              </a:rPr>
              <a:t>Distributions of distributions (DPs) require an infinite number of parameters.</a:t>
            </a:r>
          </a:p>
          <a:p>
            <a:pPr lvl="1" indent="-220663">
              <a:spcAft>
                <a:spcPts val="1200"/>
              </a:spcAft>
              <a:buFont typeface="Wingdings" charset="2"/>
              <a:buChar char="§"/>
            </a:pPr>
            <a:r>
              <a:rPr lang="en-US" sz="2400" b="1" dirty="0" smtClean="0">
                <a:latin typeface="Arial"/>
                <a:cs typeface="Arial"/>
              </a:rPr>
              <a:t>Complex Models </a:t>
            </a:r>
            <a:r>
              <a:rPr lang="en-US" sz="2400" b="1" dirty="0" smtClean="0">
                <a:latin typeface="Wingdings"/>
                <a:ea typeface="Wingdings"/>
                <a:cs typeface="Wingdings"/>
                <a:sym typeface="Wingdings"/>
              </a:rPr>
              <a:t></a:t>
            </a:r>
            <a:r>
              <a:rPr lang="en-US" sz="2400" b="1" dirty="0">
                <a:latin typeface="Arial"/>
                <a:cs typeface="Arial"/>
                <a:sym typeface="Wingdings"/>
              </a:rPr>
              <a:t> </a:t>
            </a:r>
            <a:r>
              <a:rPr lang="en-US" sz="2400" b="1" dirty="0" smtClean="0">
                <a:latin typeface="Arial"/>
                <a:cs typeface="Arial"/>
              </a:rPr>
              <a:t>Inference Algorithms</a:t>
            </a:r>
          </a:p>
          <a:p>
            <a:pPr marL="236538" indent="-236538">
              <a:spcAft>
                <a:spcPts val="600"/>
              </a:spcAft>
              <a:buFont typeface="Arial" pitchFamily="34" charset="0"/>
              <a:buChar char="•"/>
            </a:pPr>
            <a:r>
              <a:rPr lang="en-US" sz="2400" b="1" dirty="0" smtClean="0">
                <a:latin typeface="Arial"/>
                <a:cs typeface="Arial"/>
              </a:rPr>
              <a:t>Speech data is complex and we don’t know </a:t>
            </a:r>
            <a:br>
              <a:rPr lang="en-US" sz="2400" b="1" dirty="0" smtClean="0">
                <a:latin typeface="Arial"/>
                <a:cs typeface="Arial"/>
              </a:rPr>
            </a:br>
            <a:r>
              <a:rPr lang="en-US" sz="2400" b="1" dirty="0" smtClean="0">
                <a:latin typeface="Arial"/>
                <a:cs typeface="Arial"/>
              </a:rPr>
              <a:t>the underlying structure.</a:t>
            </a:r>
          </a:p>
          <a:p>
            <a:pPr lvl="1" indent="-220663">
              <a:spcAft>
                <a:spcPts val="1200"/>
              </a:spcAft>
              <a:buFont typeface="Wingdings" charset="2"/>
              <a:buChar char="§"/>
            </a:pPr>
            <a:r>
              <a:rPr lang="en-US" sz="2400" b="1" dirty="0" smtClean="0">
                <a:latin typeface="Arial"/>
                <a:cs typeface="Arial"/>
              </a:rPr>
              <a:t>Nonparametric models automatically find structure.</a:t>
            </a:r>
          </a:p>
          <a:p>
            <a:pPr marL="342900" indent="-342900">
              <a:spcAft>
                <a:spcPts val="1200"/>
              </a:spcAft>
              <a:buFont typeface="Arial" pitchFamily="34" charset="0"/>
              <a:buChar char="•"/>
            </a:pPr>
            <a:r>
              <a:rPr lang="en-US" sz="2400" b="1" dirty="0" smtClean="0">
                <a:latin typeface="Arial"/>
                <a:cs typeface="Arial"/>
              </a:rPr>
              <a:t>Approach: Apply variational inference algorithms </a:t>
            </a:r>
            <a:br>
              <a:rPr lang="en-US" sz="2400" b="1" dirty="0" smtClean="0">
                <a:latin typeface="Arial"/>
                <a:cs typeface="Arial"/>
              </a:rPr>
            </a:br>
            <a:r>
              <a:rPr lang="en-US" sz="2400" b="1" dirty="0" smtClean="0">
                <a:latin typeface="Arial"/>
                <a:cs typeface="Arial"/>
              </a:rPr>
              <a:t>for DPs to a speech recognition task.</a:t>
            </a:r>
          </a:p>
          <a:p>
            <a:pPr lvl="1" indent="-222250">
              <a:spcAft>
                <a:spcPts val="1200"/>
              </a:spcAft>
              <a:buFont typeface="Wingdings" charset="2"/>
              <a:buChar char="§"/>
            </a:pPr>
            <a:r>
              <a:rPr lang="en-US" sz="2400" b="1" dirty="0" smtClean="0">
                <a:latin typeface="Arial"/>
                <a:cs typeface="Arial"/>
              </a:rPr>
              <a:t>A complete speech recognition experiment has too many performance altering variables.</a:t>
            </a:r>
          </a:p>
          <a:p>
            <a:pPr lvl="1" indent="-222250">
              <a:spcAft>
                <a:spcPts val="1200"/>
              </a:spcAft>
              <a:buFont typeface="Wingdings" charset="2"/>
              <a:buChar char="§"/>
            </a:pPr>
            <a:r>
              <a:rPr lang="en-US" sz="2400" b="1" dirty="0" smtClean="0">
                <a:latin typeface="Arial"/>
                <a:cs typeface="Arial"/>
              </a:rPr>
              <a:t>Phoneme </a:t>
            </a:r>
            <a:r>
              <a:rPr lang="en-US" sz="2400" b="1" dirty="0" smtClean="0">
                <a:latin typeface="Arial"/>
                <a:cs typeface="Arial"/>
              </a:rPr>
              <a:t>classification is more controlled.</a:t>
            </a:r>
          </a:p>
        </p:txBody>
      </p:sp>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The Story So Far…</a:t>
            </a:r>
            <a:endParaRPr lang="en-US" dirty="0"/>
          </a:p>
        </p:txBody>
      </p:sp>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4267" y="1579999"/>
            <a:ext cx="5812406" cy="584775"/>
          </a:xfrm>
          <a:prstGeom prst="rect">
            <a:avLst/>
          </a:prstGeom>
          <a:noFill/>
        </p:spPr>
        <p:txBody>
          <a:bodyPr wrap="square" rtlCol="0">
            <a:spAutoFit/>
          </a:bodyPr>
          <a:lstStyle/>
          <a:p>
            <a:pPr algn="r"/>
            <a:r>
              <a:rPr lang="en-US" sz="3200" b="1" dirty="0" smtClean="0">
                <a:latin typeface="Arial"/>
                <a:cs typeface="Arial"/>
              </a:rPr>
              <a:t>Experimental Setup</a:t>
            </a:r>
            <a:endParaRPr lang="en-US" sz="3200" b="1" dirty="0">
              <a:latin typeface="Arial"/>
              <a:cs typeface="Arial"/>
            </a:endParaRPr>
          </a:p>
        </p:txBody>
      </p:sp>
      <p:pic>
        <p:nvPicPr>
          <p:cNvPr id="7" name="Picture 6" descr="isip_logo_transparent.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9843" y="5123998"/>
            <a:ext cx="1532616" cy="1532616"/>
          </a:xfrm>
          <a:prstGeom prst="rect">
            <a:avLst/>
          </a:prstGeom>
        </p:spPr>
      </p:pic>
      <p:pic>
        <p:nvPicPr>
          <p:cNvPr id="4" name="Picture 2" descr="http://upload.wikimedia.org/wikipedia/commons/thumb/1/17/Temple_T_logo.svg/500px-Temple_T_logo.svg.png"/>
          <p:cNvPicPr>
            <a:picLocks noChangeAspect="1" noChangeArrowheads="1"/>
          </p:cNvPicPr>
          <p:nvPr/>
        </p:nvPicPr>
        <p:blipFill>
          <a:blip r:embed="rId4"/>
          <a:srcRect/>
          <a:stretch>
            <a:fillRect/>
          </a:stretch>
        </p:blipFill>
        <p:spPr bwMode="auto">
          <a:xfrm>
            <a:off x="274320" y="274320"/>
            <a:ext cx="934754" cy="1071229"/>
          </a:xfrm>
          <a:prstGeom prst="rect">
            <a:avLst/>
          </a:prstGeom>
          <a:noFill/>
        </p:spPr>
      </p:pic>
    </p:spTree>
    <p:extLst>
      <p:ext uri="{BB962C8B-B14F-4D97-AF65-F5344CB8AC3E}">
        <p14:creationId xmlns:p14="http://schemas.microsoft.com/office/powerpoint/2010/main" val="3182738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7012" y="744996"/>
            <a:ext cx="8702586" cy="2462213"/>
          </a:xfrm>
          <a:prstGeom prst="rect">
            <a:avLst/>
          </a:prstGeom>
        </p:spPr>
        <p:txBody>
          <a:bodyPr wrap="square" lIns="0" tIns="0" rIns="0" bIns="0">
            <a:spAutoFit/>
          </a:bodyPr>
          <a:lstStyle/>
          <a:p>
            <a:pPr marL="236538" indent="-236538">
              <a:spcAft>
                <a:spcPts val="1200"/>
              </a:spcAft>
              <a:buFont typeface="Arial" pitchFamily="34" charset="0"/>
              <a:buChar char="•"/>
            </a:pPr>
            <a:r>
              <a:rPr lang="en-US" sz="2400" b="1" dirty="0">
                <a:latin typeface="Arial"/>
                <a:cs typeface="Arial"/>
              </a:rPr>
              <a:t>Phoneme Classification (TIMIT)</a:t>
            </a:r>
          </a:p>
          <a:p>
            <a:pPr marL="455613" lvl="1" indent="-227013">
              <a:spcAft>
                <a:spcPts val="1200"/>
              </a:spcAft>
              <a:buFont typeface="Wingdings" charset="2"/>
              <a:buChar char="§"/>
            </a:pPr>
            <a:r>
              <a:rPr lang="en-US" sz="2400" b="1" dirty="0">
                <a:latin typeface="Arial"/>
                <a:cs typeface="Arial"/>
              </a:rPr>
              <a:t>Manual alignments</a:t>
            </a:r>
          </a:p>
          <a:p>
            <a:pPr marL="236538" indent="-236538">
              <a:spcAft>
                <a:spcPts val="1200"/>
              </a:spcAft>
              <a:buFont typeface="Arial" pitchFamily="34" charset="0"/>
              <a:buChar char="•"/>
            </a:pPr>
            <a:r>
              <a:rPr lang="en-US" sz="2400" b="1" dirty="0">
                <a:latin typeface="Arial"/>
                <a:cs typeface="Arial"/>
              </a:rPr>
              <a:t>Phoneme Recognition (TIMIT, CH-E, CH-M)</a:t>
            </a:r>
          </a:p>
          <a:p>
            <a:pPr marL="455613" lvl="1" indent="-227013">
              <a:spcAft>
                <a:spcPts val="1200"/>
              </a:spcAft>
              <a:buFont typeface="Wingdings" charset="2"/>
              <a:buChar char="§"/>
            </a:pPr>
            <a:r>
              <a:rPr lang="en-US" sz="2400" b="1" dirty="0">
                <a:latin typeface="Arial"/>
                <a:cs typeface="Arial"/>
              </a:rPr>
              <a:t>Acoustic models trained for phoneme alignment</a:t>
            </a:r>
          </a:p>
          <a:p>
            <a:pPr marL="455613" lvl="1" indent="-227013">
              <a:spcAft>
                <a:spcPts val="1200"/>
              </a:spcAft>
              <a:buFont typeface="Wingdings" charset="2"/>
              <a:buChar char="§"/>
            </a:pPr>
            <a:r>
              <a:rPr lang="en-US" sz="2400" b="1" dirty="0">
                <a:latin typeface="Arial"/>
                <a:cs typeface="Arial"/>
              </a:rPr>
              <a:t>Phoneme alignments generated using </a:t>
            </a:r>
            <a:r>
              <a:rPr lang="en-US" sz="2400" b="1" dirty="0" smtClean="0">
                <a:latin typeface="Arial"/>
                <a:cs typeface="Arial"/>
              </a:rPr>
              <a:t>HTK</a:t>
            </a:r>
          </a:p>
        </p:txBody>
      </p:sp>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Experimental </a:t>
            </a:r>
            <a:r>
              <a:rPr lang="en-US" dirty="0" smtClean="0"/>
              <a:t>Design &amp; Data</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465121549"/>
              </p:ext>
            </p:extLst>
          </p:nvPr>
        </p:nvGraphicFramePr>
        <p:xfrm>
          <a:off x="304597" y="3276599"/>
          <a:ext cx="8534603" cy="3200400"/>
        </p:xfrm>
        <a:graphic>
          <a:graphicData uri="http://schemas.openxmlformats.org/drawingml/2006/table">
            <a:tbl>
              <a:tblPr firstRow="1" bandRow="1">
                <a:tableStyleId>{5C22544A-7EE6-4342-B048-85BDC9FD1C3A}</a:tableStyleId>
              </a:tblPr>
              <a:tblGrid>
                <a:gridCol w="2667348"/>
                <a:gridCol w="5867255"/>
              </a:tblGrid>
              <a:tr h="423492">
                <a:tc>
                  <a:txBody>
                    <a:bodyPr/>
                    <a:lstStyle/>
                    <a:p>
                      <a:pPr algn="ctr"/>
                      <a:r>
                        <a:rPr lang="en-US" sz="1800" b="1" dirty="0" smtClean="0">
                          <a:latin typeface="Arial" pitchFamily="34" charset="0"/>
                          <a:cs typeface="Arial" pitchFamily="34" charset="0"/>
                        </a:rPr>
                        <a:t>Corpus</a:t>
                      </a:r>
                      <a:endParaRPr lang="en-US" sz="1800" b="1" dirty="0">
                        <a:latin typeface="Arial" pitchFamily="34" charset="0"/>
                        <a:cs typeface="Arial" pitchFamily="34" charset="0"/>
                      </a:endParaRPr>
                    </a:p>
                  </a:txBody>
                  <a:tcPr/>
                </a:tc>
                <a:tc>
                  <a:txBody>
                    <a:bodyPr/>
                    <a:lstStyle/>
                    <a:p>
                      <a:pPr algn="ctr"/>
                      <a:r>
                        <a:rPr lang="en-US" sz="1800" b="1" dirty="0" smtClean="0">
                          <a:latin typeface="Arial" pitchFamily="34" charset="0"/>
                          <a:cs typeface="Arial" pitchFamily="34" charset="0"/>
                        </a:rPr>
                        <a:t>Description</a:t>
                      </a:r>
                      <a:endParaRPr lang="en-US" sz="1800" b="1" dirty="0">
                        <a:latin typeface="Arial" pitchFamily="34" charset="0"/>
                        <a:cs typeface="Arial" pitchFamily="34" charset="0"/>
                      </a:endParaRPr>
                    </a:p>
                  </a:txBody>
                  <a:tcPr/>
                </a:tc>
              </a:tr>
              <a:tr h="539536">
                <a:tc>
                  <a:txBody>
                    <a:bodyPr/>
                    <a:lstStyle/>
                    <a:p>
                      <a:pPr algn="ctr"/>
                      <a:r>
                        <a:rPr lang="en-US" sz="1800" b="1" dirty="0" smtClean="0">
                          <a:latin typeface="Arial" pitchFamily="34" charset="0"/>
                          <a:cs typeface="Arial" pitchFamily="34" charset="0"/>
                        </a:rPr>
                        <a:t>TIMIT</a:t>
                      </a:r>
                      <a:endParaRPr lang="en-US" sz="1800" b="1" dirty="0">
                        <a:latin typeface="Arial" pitchFamily="34" charset="0"/>
                        <a:cs typeface="Arial" pitchFamily="34" charset="0"/>
                      </a:endParaRPr>
                    </a:p>
                  </a:txBody>
                  <a:tcPr anchor="ctr"/>
                </a:tc>
                <a:tc>
                  <a:txBody>
                    <a:bodyPr/>
                    <a:lstStyle/>
                    <a:p>
                      <a:pPr marL="0" indent="236538">
                        <a:buFont typeface="Arial" pitchFamily="34" charset="0"/>
                        <a:buChar char="•"/>
                      </a:pPr>
                      <a:r>
                        <a:rPr lang="en-US" sz="1800" b="0" dirty="0" smtClean="0">
                          <a:latin typeface="Arial" pitchFamily="34" charset="0"/>
                          <a:cs typeface="Arial" pitchFamily="34" charset="0"/>
                        </a:rPr>
                        <a:t>Studio recorded, read speech</a:t>
                      </a:r>
                    </a:p>
                    <a:p>
                      <a:pPr marL="0" marR="0" lvl="1" indent="2365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800" b="0" dirty="0" smtClean="0">
                          <a:latin typeface="Arial" pitchFamily="34" charset="0"/>
                          <a:cs typeface="Arial" pitchFamily="34" charset="0"/>
                        </a:rPr>
                        <a:t>630 speakers, ~130,000 phones </a:t>
                      </a:r>
                    </a:p>
                    <a:p>
                      <a:pPr marL="0" marR="0" lvl="1" indent="2365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800" b="0" dirty="0" smtClean="0">
                          <a:latin typeface="Arial" pitchFamily="34" charset="0"/>
                          <a:cs typeface="Arial" pitchFamily="34" charset="0"/>
                        </a:rPr>
                        <a:t>39 phoneme labels</a:t>
                      </a:r>
                    </a:p>
                  </a:txBody>
                  <a:tcPr/>
                </a:tc>
              </a:tr>
              <a:tr h="931254">
                <a:tc>
                  <a:txBody>
                    <a:bodyPr/>
                    <a:lstStyle/>
                    <a:p>
                      <a:pPr algn="ctr"/>
                      <a:r>
                        <a:rPr lang="en-US" b="1" dirty="0" smtClean="0"/>
                        <a:t>CALLHOME </a:t>
                      </a:r>
                    </a:p>
                    <a:p>
                      <a:pPr algn="ctr"/>
                      <a:r>
                        <a:rPr lang="en-US" b="1" dirty="0" smtClean="0"/>
                        <a:t>English (CH-E)</a:t>
                      </a:r>
                      <a:endParaRPr lang="en-US" b="1" dirty="0"/>
                    </a:p>
                  </a:txBody>
                  <a:tcPr anchor="ctr"/>
                </a:tc>
                <a:tc>
                  <a:txBody>
                    <a:bodyPr/>
                    <a:lstStyle/>
                    <a:p>
                      <a:pPr marL="0" lvl="1" indent="228600">
                        <a:spcAft>
                          <a:spcPts val="0"/>
                        </a:spcAft>
                        <a:buFont typeface="Arial" pitchFamily="34" charset="0"/>
                        <a:buChar char="•"/>
                      </a:pPr>
                      <a:r>
                        <a:rPr lang="en-US" sz="1800" b="0" dirty="0" smtClean="0">
                          <a:latin typeface="Arial"/>
                          <a:cs typeface="Arial"/>
                        </a:rPr>
                        <a:t>Spontaneous, conversational telephone speech</a:t>
                      </a:r>
                    </a:p>
                    <a:p>
                      <a:pPr marL="0" lvl="1" indent="228600">
                        <a:spcAft>
                          <a:spcPts val="0"/>
                        </a:spcAft>
                        <a:buFont typeface="Arial" pitchFamily="34" charset="0"/>
                        <a:buChar char="•"/>
                      </a:pPr>
                      <a:r>
                        <a:rPr lang="en-US" sz="1800" b="0" dirty="0" smtClean="0">
                          <a:latin typeface="Arial"/>
                          <a:cs typeface="Arial"/>
                        </a:rPr>
                        <a:t>120 conversations, ~293,000 training samples </a:t>
                      </a:r>
                    </a:p>
                    <a:p>
                      <a:pPr marL="0" lvl="1" indent="228600">
                        <a:spcAft>
                          <a:spcPts val="0"/>
                        </a:spcAft>
                        <a:buFont typeface="Arial" pitchFamily="34" charset="0"/>
                        <a:buChar char="•"/>
                      </a:pPr>
                      <a:r>
                        <a:rPr lang="en-US" sz="1800" b="0" dirty="0" smtClean="0">
                          <a:latin typeface="Arial"/>
                          <a:cs typeface="Arial"/>
                        </a:rPr>
                        <a:t>42 phoneme labels</a:t>
                      </a:r>
                    </a:p>
                  </a:txBody>
                  <a:tcPr/>
                </a:tc>
              </a:tr>
              <a:tr h="931254">
                <a:tc>
                  <a:txBody>
                    <a:bodyPr/>
                    <a:lstStyle/>
                    <a:p>
                      <a:pPr algn="ctr"/>
                      <a:r>
                        <a:rPr lang="en-US" b="1" dirty="0" smtClean="0"/>
                        <a:t>CALLHOME </a:t>
                      </a:r>
                    </a:p>
                    <a:p>
                      <a:pPr algn="ctr"/>
                      <a:r>
                        <a:rPr lang="en-US" b="1" dirty="0" smtClean="0"/>
                        <a:t>Mandarin</a:t>
                      </a:r>
                      <a:r>
                        <a:rPr lang="en-US" b="1" baseline="0" dirty="0" smtClean="0"/>
                        <a:t> (CH-M)</a:t>
                      </a:r>
                      <a:endParaRPr lang="en-US" b="1" dirty="0"/>
                    </a:p>
                  </a:txBody>
                  <a:tcPr anchor="ctr"/>
                </a:tc>
                <a:tc>
                  <a:txBody>
                    <a:bodyPr/>
                    <a:lstStyle/>
                    <a:p>
                      <a:pPr marL="0" lvl="1" indent="236538">
                        <a:spcAft>
                          <a:spcPts val="0"/>
                        </a:spcAft>
                        <a:buFont typeface="Arial" pitchFamily="34" charset="0"/>
                        <a:buChar char="•"/>
                      </a:pPr>
                      <a:r>
                        <a:rPr lang="en-US" sz="1800" b="0" dirty="0" smtClean="0">
                          <a:latin typeface="Arial"/>
                          <a:cs typeface="Arial"/>
                        </a:rPr>
                        <a:t>Spontaneous,</a:t>
                      </a:r>
                      <a:r>
                        <a:rPr lang="en-US" sz="1800" b="0" baseline="0" dirty="0" smtClean="0">
                          <a:latin typeface="Arial"/>
                          <a:cs typeface="Arial"/>
                        </a:rPr>
                        <a:t> c</a:t>
                      </a:r>
                      <a:r>
                        <a:rPr lang="en-US" sz="1800" b="0" dirty="0" smtClean="0">
                          <a:latin typeface="Arial"/>
                          <a:cs typeface="Arial"/>
                        </a:rPr>
                        <a:t>onversational telephone speech</a:t>
                      </a:r>
                    </a:p>
                    <a:p>
                      <a:pPr marL="0" lvl="1" indent="236538">
                        <a:spcAft>
                          <a:spcPts val="0"/>
                        </a:spcAft>
                        <a:buFont typeface="Arial" pitchFamily="34" charset="0"/>
                        <a:buChar char="•"/>
                      </a:pPr>
                      <a:r>
                        <a:rPr lang="en-US" sz="1800" b="0" dirty="0" smtClean="0">
                          <a:latin typeface="Arial"/>
                          <a:cs typeface="Arial"/>
                        </a:rPr>
                        <a:t>120 conversations, ~250,000 training samples </a:t>
                      </a:r>
                    </a:p>
                    <a:p>
                      <a:pPr marL="0" lvl="1" indent="236538">
                        <a:spcAft>
                          <a:spcPts val="0"/>
                        </a:spcAft>
                        <a:buFont typeface="Arial" pitchFamily="34" charset="0"/>
                        <a:buChar char="•"/>
                      </a:pPr>
                      <a:r>
                        <a:rPr lang="en-US" sz="1800" b="0" dirty="0" smtClean="0">
                          <a:latin typeface="Arial"/>
                          <a:cs typeface="Arial"/>
                        </a:rPr>
                        <a:t>92 phoneme labels</a:t>
                      </a:r>
                      <a:endParaRPr lang="en-US" dirty="0"/>
                    </a:p>
                  </a:txBody>
                  <a:tcPr/>
                </a:tc>
              </a:tr>
            </a:tbl>
          </a:graphicData>
        </a:graphic>
      </p:graphicFrame>
    </p:spTree>
    <p:extLst>
      <p:ext uri="{BB962C8B-B14F-4D97-AF65-F5344CB8AC3E}">
        <p14:creationId xmlns:p14="http://schemas.microsoft.com/office/powerpoint/2010/main" val="955341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Abstract</a:t>
            </a:r>
            <a:endParaRPr lang="en-US" dirty="0"/>
          </a:p>
        </p:txBody>
      </p:sp>
      <p:sp>
        <p:nvSpPr>
          <p:cNvPr id="3" name="TextBox 2"/>
          <p:cNvSpPr txBox="1"/>
          <p:nvPr/>
        </p:nvSpPr>
        <p:spPr>
          <a:xfrm>
            <a:off x="248772" y="798736"/>
            <a:ext cx="8680826" cy="6232475"/>
          </a:xfrm>
          <a:prstGeom prst="rect">
            <a:avLst/>
          </a:prstGeom>
          <a:noFill/>
        </p:spPr>
        <p:txBody>
          <a:bodyPr wrap="square" lIns="0" tIns="0" rIns="0" bIns="0" rtlCol="0">
            <a:spAutoFit/>
          </a:bodyPr>
          <a:lstStyle/>
          <a:p>
            <a:r>
              <a:rPr lang="en-US" sz="1500" b="1" dirty="0" smtClean="0">
                <a:latin typeface="Arial" pitchFamily="34" charset="0"/>
                <a:cs typeface="Arial" pitchFamily="34" charset="0"/>
              </a:rPr>
              <a:t>Nonparametric Bayesian models have become increasingly popular in speech recognition tasks such as language and acoustic modeling due to their ability to discover underlying structure in an iterative manner. Nonparametric methods do not require a priori assumptions about the structure of the data, such as the number of mixture components, and can learn this structure directly from the data. Dirichlet process mixtures (DPMs) are a widely used nonparametric method. These processes are an extension of the Dirichlet distribution which spans non-negative numbers that sum to one. Thus, DPMs are particularly useful for modeling distributions of distributions. Because DPMs potentially require infinite parameters, inference algorithms are needed to approximate these models for sampling purposes. The focus of this work is an evaluation of three of these Bayesian inference algorithms, which have only recently become computationally viable: Accelerated Variational Dirichlet Process Mixtures (AVDPM), Collapsed Variational Stick Breaking (CVSB), and Collapsed Dirichlet Priors (CDP). </a:t>
            </a:r>
          </a:p>
          <a:p>
            <a:endParaRPr lang="en-US" sz="1500" b="1" dirty="0" smtClean="0">
              <a:latin typeface="Arial" pitchFamily="34" charset="0"/>
              <a:cs typeface="Arial" pitchFamily="34" charset="0"/>
            </a:endParaRPr>
          </a:p>
          <a:p>
            <a:r>
              <a:rPr lang="en-US" sz="1500" b="1" dirty="0" smtClean="0">
                <a:latin typeface="Arial" pitchFamily="34" charset="0"/>
                <a:cs typeface="Arial" pitchFamily="34" charset="0"/>
              </a:rPr>
              <a:t>Rather than conducting a complete speech recognition experiment where classification is affected by several factors (i.e. language and acoustic modeling), a simple phone classification task is chosen to more clearly assess the efficacy of these algorithms. Furthermore, this evaluation is conducted using the CALLHOME Mandarin and English corpora, two languages that, from a human perspective, are phonologically very different. This serves two purposes: (1) Artifacts from either language that influence classification will be identified. (2) If no such artifacts exist, then these algorithms will have strongly supported their use for future multi-language recognition tasks. Finally, Mandarin misclassification error rates have consistently been much higher than those from comparable English experiments. Thus the last goal of this work is to show whether these three inference algorithms can help reduce this gap while maintaining reasonable computational complexity.</a:t>
            </a:r>
          </a:p>
          <a:p>
            <a:pPr>
              <a:buFont typeface="Arial" pitchFamily="34" charset="0"/>
              <a:buChar char="•"/>
            </a:pPr>
            <a:endParaRPr lang="en-US" sz="1500" b="1" dirty="0" smtClean="0">
              <a:latin typeface="Arial" pitchFamily="34" charset="0"/>
              <a:cs typeface="Arial" pitchFamily="34" charset="0"/>
            </a:endParaRPr>
          </a:p>
          <a:p>
            <a:pPr lvl="1"/>
            <a:endParaRPr lang="en-US" sz="1500" b="1" dirty="0" smtClean="0">
              <a:latin typeface="Arial" pitchFamily="34" charset="0"/>
              <a:cs typeface="Arial" pitchFamily="34" charset="0"/>
            </a:endParaRPr>
          </a:p>
          <a:p>
            <a:r>
              <a:rPr lang="en-US" sz="1500" b="1" dirty="0" smtClean="0">
                <a:latin typeface="Arial" pitchFamily="34" charset="0"/>
                <a:cs typeface="Arial" pitchFamily="34" charset="0"/>
              </a:rPr>
              <a:t> </a:t>
            </a:r>
            <a:endParaRPr lang="en-US" sz="1500" b="1" dirty="0">
              <a:latin typeface="Arial" pitchFamily="34" charset="0"/>
              <a:cs typeface="Arial" pitchFamily="34" charset="0"/>
            </a:endParaRPr>
          </a:p>
        </p:txBody>
      </p:sp>
    </p:spTree>
    <p:extLst>
      <p:ext uri="{BB962C8B-B14F-4D97-AF65-F5344CB8AC3E}">
        <p14:creationId xmlns:p14="http://schemas.microsoft.com/office/powerpoint/2010/main" val="2325529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Experimental Setup: Feature Extraction</a:t>
            </a:r>
            <a:endParaRPr lang="en-US" dirty="0"/>
          </a:p>
        </p:txBody>
      </p:sp>
      <p:graphicFrame>
        <p:nvGraphicFramePr>
          <p:cNvPr id="66" name="Table 65"/>
          <p:cNvGraphicFramePr>
            <a:graphicFrameLocks noGrp="1"/>
          </p:cNvGraphicFramePr>
          <p:nvPr/>
        </p:nvGraphicFramePr>
        <p:xfrm>
          <a:off x="1669695" y="4328160"/>
          <a:ext cx="6210060" cy="853440"/>
        </p:xfrm>
        <a:graphic>
          <a:graphicData uri="http://schemas.openxmlformats.org/drawingml/2006/table">
            <a:tbl>
              <a:tblPr firstRow="1" bandRow="1">
                <a:tableStyleId>{69012ECD-51FC-41F1-AA8D-1B2483CD663E}</a:tableStyleId>
              </a:tblPr>
              <a:tblGrid>
                <a:gridCol w="860017"/>
                <a:gridCol w="5350043"/>
              </a:tblGrid>
              <a:tr h="142593">
                <a:tc>
                  <a:txBody>
                    <a:bodyPr/>
                    <a:lstStyle/>
                    <a:p>
                      <a:pPr algn="ctr"/>
                      <a:r>
                        <a:rPr lang="en-US" sz="800" b="1" dirty="0" smtClean="0"/>
                        <a:t>Window</a:t>
                      </a:r>
                      <a:endParaRPr lang="en-US"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b="1" dirty="0" smtClean="0"/>
                        <a:t>39 MFCC</a:t>
                      </a:r>
                      <a:r>
                        <a:rPr lang="en-US" sz="800" b="1" baseline="0" dirty="0" smtClean="0"/>
                        <a:t> Features + Duration</a:t>
                      </a:r>
                      <a:endParaRPr lang="en-US"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2593">
                <a:tc>
                  <a:txBody>
                    <a:bodyPr/>
                    <a:lstStyle/>
                    <a:p>
                      <a:pPr algn="ctr"/>
                      <a:r>
                        <a:rPr lang="en-US" sz="800" b="1" dirty="0" smtClean="0"/>
                        <a:t>F</a:t>
                      </a:r>
                      <a:r>
                        <a:rPr lang="en-US" sz="800" b="1" baseline="-25000" dirty="0" smtClean="0"/>
                        <a:t>1AVG</a:t>
                      </a:r>
                      <a:endParaRPr lang="en-US" sz="800" b="1"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800" b="1" dirty="0" smtClean="0"/>
                        <a:t>40 Features</a:t>
                      </a:r>
                      <a:endParaRPr lang="en-US"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2593">
                <a:tc>
                  <a:txBody>
                    <a:bodyPr/>
                    <a:lstStyle/>
                    <a:p>
                      <a:pPr algn="ctr"/>
                      <a:r>
                        <a:rPr lang="en-US" sz="800" b="1" dirty="0" smtClean="0"/>
                        <a:t>F</a:t>
                      </a:r>
                      <a:r>
                        <a:rPr lang="en-US" sz="800" b="1" baseline="-25000" dirty="0" smtClean="0"/>
                        <a:t>2AVG</a:t>
                      </a:r>
                      <a:endParaRPr lang="en-US" sz="800" b="1"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800" b="1" dirty="0" smtClean="0"/>
                        <a:t>40 Features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42593">
                <a:tc>
                  <a:txBody>
                    <a:bodyPr/>
                    <a:lstStyle/>
                    <a:p>
                      <a:pPr algn="ctr"/>
                      <a:r>
                        <a:rPr lang="en-US" sz="800" b="1" dirty="0" smtClean="0"/>
                        <a:t>F</a:t>
                      </a:r>
                      <a:r>
                        <a:rPr lang="en-US" sz="800" b="1" baseline="-25000" dirty="0" smtClean="0"/>
                        <a:t>3AVG</a:t>
                      </a:r>
                      <a:endParaRPr lang="en-US" sz="800" b="1" baseline="-25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800" b="1" dirty="0" smtClean="0"/>
                        <a:t>40 Features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3" name="Group 77"/>
          <p:cNvGrpSpPr/>
          <p:nvPr/>
        </p:nvGrpSpPr>
        <p:grpSpPr>
          <a:xfrm>
            <a:off x="2895600" y="3752488"/>
            <a:ext cx="4132905" cy="499472"/>
            <a:chOff x="2907574" y="4428590"/>
            <a:chExt cx="4132905" cy="499472"/>
          </a:xfrm>
        </p:grpSpPr>
        <p:sp>
          <p:nvSpPr>
            <p:cNvPr id="64" name="TextBox 63"/>
            <p:cNvSpPr txBox="1"/>
            <p:nvPr/>
          </p:nvSpPr>
          <p:spPr>
            <a:xfrm>
              <a:off x="2907574" y="4494562"/>
              <a:ext cx="1898725" cy="369332"/>
            </a:xfrm>
            <a:prstGeom prst="rect">
              <a:avLst/>
            </a:prstGeom>
            <a:noFill/>
          </p:spPr>
          <p:txBody>
            <a:bodyPr wrap="none" rtlCol="0">
              <a:spAutoFit/>
            </a:bodyPr>
            <a:lstStyle/>
            <a:p>
              <a:r>
                <a:rPr lang="en-US" b="1" dirty="0" smtClean="0">
                  <a:latin typeface="Arial" pitchFamily="34" charset="0"/>
                  <a:cs typeface="Arial" pitchFamily="34" charset="0"/>
                </a:rPr>
                <a:t>3-4-3 Averaging</a:t>
              </a:r>
              <a:endParaRPr lang="en-US" b="1" dirty="0">
                <a:latin typeface="Arial" pitchFamily="34" charset="0"/>
                <a:cs typeface="Arial" pitchFamily="34" charset="0"/>
              </a:endParaRPr>
            </a:p>
          </p:txBody>
        </p:sp>
        <p:sp>
          <p:nvSpPr>
            <p:cNvPr id="71" name="TextBox 70"/>
            <p:cNvSpPr txBox="1"/>
            <p:nvPr/>
          </p:nvSpPr>
          <p:spPr>
            <a:xfrm>
              <a:off x="5099701" y="4562649"/>
              <a:ext cx="1940778" cy="276999"/>
            </a:xfrm>
            <a:prstGeom prst="rect">
              <a:avLst/>
            </a:prstGeom>
            <a:noFill/>
          </p:spPr>
          <p:txBody>
            <a:bodyPr wrap="square" rtlCol="0">
              <a:spAutoFit/>
            </a:bodyPr>
            <a:lstStyle/>
            <a:p>
              <a:r>
                <a:rPr lang="en-US" sz="1200" b="1" dirty="0" smtClean="0">
                  <a:latin typeface="Arial" pitchFamily="34" charset="0"/>
                  <a:cs typeface="Arial" pitchFamily="34" charset="0"/>
                </a:rPr>
                <a:t>3x40 Feature Matrix</a:t>
              </a:r>
              <a:endParaRPr lang="en-US" sz="1200" b="1" dirty="0">
                <a:latin typeface="Arial" pitchFamily="34" charset="0"/>
                <a:cs typeface="Arial" pitchFamily="34" charset="0"/>
              </a:endParaRPr>
            </a:p>
          </p:txBody>
        </p:sp>
        <p:sp>
          <p:nvSpPr>
            <p:cNvPr id="72" name="Down Arrow 71"/>
            <p:cNvSpPr/>
            <p:nvPr/>
          </p:nvSpPr>
          <p:spPr>
            <a:xfrm>
              <a:off x="4817321" y="4428590"/>
              <a:ext cx="202252" cy="49947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65" name="Left Brace 64"/>
          <p:cNvSpPr/>
          <p:nvPr/>
        </p:nvSpPr>
        <p:spPr>
          <a:xfrm rot="16200000">
            <a:off x="2209800" y="2057400"/>
            <a:ext cx="381000" cy="1447800"/>
          </a:xfrm>
          <a:prstGeom prst="leftBrace">
            <a:avLst>
              <a:gd name="adj1" fmla="val 38333"/>
              <a:gd name="adj2" fmla="val 50000"/>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67" name="Left Brace 66"/>
          <p:cNvSpPr/>
          <p:nvPr/>
        </p:nvSpPr>
        <p:spPr>
          <a:xfrm rot="16200000">
            <a:off x="4343400" y="1371600"/>
            <a:ext cx="381000" cy="2819400"/>
          </a:xfrm>
          <a:prstGeom prst="leftBrace">
            <a:avLst>
              <a:gd name="adj1" fmla="val 50833"/>
              <a:gd name="adj2" fmla="val 50000"/>
            </a:avLst>
          </a:prstGeom>
          <a:ln>
            <a:solidFill>
              <a:srgbClr val="7030A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68" name="Left Brace 67"/>
          <p:cNvSpPr/>
          <p:nvPr/>
        </p:nvSpPr>
        <p:spPr>
          <a:xfrm rot="16200000">
            <a:off x="6705600" y="1828800"/>
            <a:ext cx="381000" cy="1905000"/>
          </a:xfrm>
          <a:prstGeom prst="leftBrace">
            <a:avLst>
              <a:gd name="adj1" fmla="val 42000"/>
              <a:gd name="adj2" fmla="val 50000"/>
            </a:avLst>
          </a:prstGeom>
          <a:ln>
            <a:solidFill>
              <a:schemeClr val="accent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69" name="TextBox 68"/>
          <p:cNvSpPr txBox="1"/>
          <p:nvPr/>
        </p:nvSpPr>
        <p:spPr>
          <a:xfrm>
            <a:off x="2057400" y="3048000"/>
            <a:ext cx="640625" cy="656590"/>
          </a:xfrm>
          <a:prstGeom prst="rect">
            <a:avLst/>
          </a:prstGeom>
          <a:noFill/>
        </p:spPr>
        <p:txBody>
          <a:bodyPr wrap="none" rtlCol="0">
            <a:spAutoFit/>
          </a:bodyPr>
          <a:lstStyle/>
          <a:p>
            <a:pPr algn="ctr"/>
            <a:r>
              <a:rPr lang="en-US" b="1" dirty="0" smtClean="0"/>
              <a:t>F</a:t>
            </a:r>
            <a:r>
              <a:rPr lang="en-US" b="1" baseline="-25000" dirty="0" smtClean="0"/>
              <a:t>1AVG</a:t>
            </a:r>
          </a:p>
          <a:p>
            <a:pPr algn="ctr"/>
            <a:r>
              <a:rPr lang="en-US" sz="1400" b="1" baseline="-25000" dirty="0" smtClean="0"/>
              <a:t>Round</a:t>
            </a:r>
          </a:p>
          <a:p>
            <a:pPr algn="ctr"/>
            <a:r>
              <a:rPr lang="en-US" sz="1400" b="1" baseline="-25000" dirty="0" smtClean="0"/>
              <a:t>Down</a:t>
            </a:r>
          </a:p>
        </p:txBody>
      </p:sp>
      <p:sp>
        <p:nvSpPr>
          <p:cNvPr id="70" name="Rectangle 69"/>
          <p:cNvSpPr/>
          <p:nvPr/>
        </p:nvSpPr>
        <p:spPr>
          <a:xfrm>
            <a:off x="4236175" y="3048000"/>
            <a:ext cx="640625" cy="656590"/>
          </a:xfrm>
          <a:prstGeom prst="rect">
            <a:avLst/>
          </a:prstGeom>
        </p:spPr>
        <p:txBody>
          <a:bodyPr wrap="none">
            <a:spAutoFit/>
          </a:bodyPr>
          <a:lstStyle/>
          <a:p>
            <a:pPr algn="ctr"/>
            <a:r>
              <a:rPr lang="en-US" b="1" dirty="0" smtClean="0"/>
              <a:t>F</a:t>
            </a:r>
            <a:r>
              <a:rPr lang="en-US" b="1" baseline="-25000" dirty="0" smtClean="0"/>
              <a:t>2AVG</a:t>
            </a:r>
          </a:p>
          <a:p>
            <a:pPr algn="ctr"/>
            <a:r>
              <a:rPr lang="en-US" sz="1400" b="1" baseline="-25000" dirty="0" smtClean="0"/>
              <a:t>Round</a:t>
            </a:r>
          </a:p>
          <a:p>
            <a:pPr algn="ctr"/>
            <a:r>
              <a:rPr lang="en-US" sz="1400" b="1" baseline="-25000" dirty="0" smtClean="0"/>
              <a:t>Up</a:t>
            </a:r>
          </a:p>
        </p:txBody>
      </p:sp>
      <p:sp>
        <p:nvSpPr>
          <p:cNvPr id="73" name="Rectangle 72"/>
          <p:cNvSpPr/>
          <p:nvPr/>
        </p:nvSpPr>
        <p:spPr>
          <a:xfrm>
            <a:off x="6629400" y="3124200"/>
            <a:ext cx="729559" cy="512961"/>
          </a:xfrm>
          <a:prstGeom prst="rect">
            <a:avLst/>
          </a:prstGeom>
        </p:spPr>
        <p:txBody>
          <a:bodyPr wrap="none">
            <a:spAutoFit/>
          </a:bodyPr>
          <a:lstStyle/>
          <a:p>
            <a:pPr algn="ctr"/>
            <a:r>
              <a:rPr lang="en-US" b="1" dirty="0" smtClean="0"/>
              <a:t>F</a:t>
            </a:r>
            <a:r>
              <a:rPr lang="en-US" b="1" baseline="-25000" dirty="0" smtClean="0"/>
              <a:t>3AVG</a:t>
            </a:r>
          </a:p>
          <a:p>
            <a:pPr algn="ctr"/>
            <a:r>
              <a:rPr lang="en-US" sz="1400" b="1" baseline="-25000" dirty="0" smtClean="0"/>
              <a:t>Remainder</a:t>
            </a:r>
            <a:endParaRPr lang="en-US" sz="1400" b="1" baseline="-25000" dirty="0"/>
          </a:p>
        </p:txBody>
      </p:sp>
      <p:sp>
        <p:nvSpPr>
          <p:cNvPr id="74" name="TextBox 73"/>
          <p:cNvSpPr txBox="1"/>
          <p:nvPr/>
        </p:nvSpPr>
        <p:spPr>
          <a:xfrm>
            <a:off x="304800" y="1295400"/>
            <a:ext cx="1102931" cy="523220"/>
          </a:xfrm>
          <a:prstGeom prst="rect">
            <a:avLst/>
          </a:prstGeom>
          <a:noFill/>
        </p:spPr>
        <p:txBody>
          <a:bodyPr wrap="none" rtlCol="0">
            <a:spAutoFit/>
          </a:bodyPr>
          <a:lstStyle/>
          <a:p>
            <a:pPr algn="ctr"/>
            <a:r>
              <a:rPr lang="en-US" sz="1400" b="1" dirty="0" smtClean="0">
                <a:latin typeface="Arial" pitchFamily="34" charset="0"/>
                <a:cs typeface="Arial" pitchFamily="34" charset="0"/>
              </a:rPr>
              <a:t>Raw Audio</a:t>
            </a:r>
          </a:p>
          <a:p>
            <a:pPr algn="ctr"/>
            <a:r>
              <a:rPr lang="en-US" sz="1400" b="1" dirty="0" smtClean="0">
                <a:latin typeface="Arial" pitchFamily="34" charset="0"/>
                <a:cs typeface="Arial" pitchFamily="34" charset="0"/>
              </a:rPr>
              <a:t>Data</a:t>
            </a:r>
            <a:endParaRPr lang="en-US" sz="1400" b="1" dirty="0">
              <a:latin typeface="Arial" pitchFamily="34" charset="0"/>
              <a:cs typeface="Arial" pitchFamily="34" charset="0"/>
            </a:endParaRPr>
          </a:p>
        </p:txBody>
      </p:sp>
      <p:sp>
        <p:nvSpPr>
          <p:cNvPr id="75" name="TextBox 74"/>
          <p:cNvSpPr txBox="1"/>
          <p:nvPr/>
        </p:nvSpPr>
        <p:spPr>
          <a:xfrm>
            <a:off x="423046" y="1981200"/>
            <a:ext cx="872354" cy="523220"/>
          </a:xfrm>
          <a:prstGeom prst="rect">
            <a:avLst/>
          </a:prstGeom>
          <a:noFill/>
        </p:spPr>
        <p:txBody>
          <a:bodyPr wrap="none" rtlCol="0">
            <a:spAutoFit/>
          </a:bodyPr>
          <a:lstStyle/>
          <a:p>
            <a:pPr algn="ctr"/>
            <a:r>
              <a:rPr lang="en-US" sz="1400" b="1" dirty="0" smtClean="0">
                <a:latin typeface="Arial" pitchFamily="34" charset="0"/>
                <a:cs typeface="Arial" pitchFamily="34" charset="0"/>
              </a:rPr>
              <a:t>Frames/</a:t>
            </a:r>
          </a:p>
          <a:p>
            <a:pPr algn="ctr"/>
            <a:r>
              <a:rPr lang="en-US" sz="1400" b="1" dirty="0" smtClean="0">
                <a:latin typeface="Arial" pitchFamily="34" charset="0"/>
                <a:cs typeface="Arial" pitchFamily="34" charset="0"/>
              </a:rPr>
              <a:t>MFCCs</a:t>
            </a:r>
            <a:endParaRPr lang="en-US" sz="1400" b="1" dirty="0">
              <a:latin typeface="Arial" pitchFamily="34" charset="0"/>
              <a:cs typeface="Arial" pitchFamily="34" charset="0"/>
            </a:endParaRPr>
          </a:p>
        </p:txBody>
      </p:sp>
      <p:pic>
        <p:nvPicPr>
          <p:cNvPr id="114690" name="Picture 2">
            <a:hlinkClick r:id="rId3"/>
          </p:cNvPr>
          <p:cNvPicPr>
            <a:picLocks noChangeAspect="1" noChangeArrowheads="1"/>
          </p:cNvPicPr>
          <p:nvPr/>
        </p:nvPicPr>
        <p:blipFill>
          <a:blip r:embed="rId4"/>
          <a:srcRect l="20299" r="25970"/>
          <a:stretch>
            <a:fillRect/>
          </a:stretch>
        </p:blipFill>
        <p:spPr bwMode="auto">
          <a:xfrm>
            <a:off x="1676400" y="1143000"/>
            <a:ext cx="6172200" cy="838200"/>
          </a:xfrm>
          <a:prstGeom prst="rect">
            <a:avLst/>
          </a:prstGeom>
          <a:noFill/>
          <a:ln w="9525">
            <a:noFill/>
            <a:miter lim="800000"/>
            <a:headEnd/>
            <a:tailEnd/>
          </a:ln>
        </p:spPr>
      </p:pic>
      <p:grpSp>
        <p:nvGrpSpPr>
          <p:cNvPr id="146" name="Group 145"/>
          <p:cNvGrpSpPr/>
          <p:nvPr/>
        </p:nvGrpSpPr>
        <p:grpSpPr>
          <a:xfrm>
            <a:off x="1645920" y="2225040"/>
            <a:ext cx="6202680" cy="220129"/>
            <a:chOff x="1645920" y="2225040"/>
            <a:chExt cx="6202680" cy="220129"/>
          </a:xfrm>
        </p:grpSpPr>
        <p:cxnSp>
          <p:nvCxnSpPr>
            <p:cNvPr id="128" name="Straight Connector 9"/>
            <p:cNvCxnSpPr/>
            <p:nvPr/>
          </p:nvCxnSpPr>
          <p:spPr>
            <a:xfrm flipV="1">
              <a:off x="1645920" y="2225040"/>
              <a:ext cx="0" cy="220129"/>
            </a:xfrm>
            <a:prstGeom prst="line">
              <a:avLst/>
            </a:prstGeom>
          </p:spPr>
          <p:style>
            <a:lnRef idx="2">
              <a:schemeClr val="accent1"/>
            </a:lnRef>
            <a:fillRef idx="0">
              <a:schemeClr val="accent1"/>
            </a:fillRef>
            <a:effectRef idx="1">
              <a:schemeClr val="accent1"/>
            </a:effectRef>
            <a:fontRef idx="minor">
              <a:schemeClr val="tx1"/>
            </a:fontRef>
          </p:style>
        </p:cxnSp>
        <p:cxnSp>
          <p:nvCxnSpPr>
            <p:cNvPr id="129" name="Straight Connector 12"/>
            <p:cNvCxnSpPr/>
            <p:nvPr/>
          </p:nvCxnSpPr>
          <p:spPr>
            <a:xfrm flipV="1">
              <a:off x="2167007" y="2225040"/>
              <a:ext cx="0" cy="220129"/>
            </a:xfrm>
            <a:prstGeom prst="line">
              <a:avLst/>
            </a:prstGeom>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flipV="1">
              <a:off x="2640473" y="2225040"/>
              <a:ext cx="0" cy="220129"/>
            </a:xfrm>
            <a:prstGeom prst="line">
              <a:avLst/>
            </a:prstGeom>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flipV="1">
              <a:off x="3113939" y="2225040"/>
              <a:ext cx="0" cy="220129"/>
            </a:xfrm>
            <a:prstGeom prst="line">
              <a:avLst/>
            </a:prstGeom>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flipV="1">
              <a:off x="3587405" y="2225040"/>
              <a:ext cx="0" cy="220129"/>
            </a:xfrm>
            <a:prstGeom prst="line">
              <a:avLst/>
            </a:prstGeom>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flipV="1">
              <a:off x="4060871" y="2225040"/>
              <a:ext cx="0" cy="220129"/>
            </a:xfrm>
            <a:prstGeom prst="line">
              <a:avLst/>
            </a:prstGeom>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rot="10800000" flipV="1">
              <a:off x="6428202"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rot="10800000" flipV="1">
              <a:off x="5937594"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rot="10800000" flipV="1">
              <a:off x="5464128"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rot="10800000" flipV="1">
              <a:off x="4990661"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rot="10800000" flipV="1">
              <a:off x="4517195"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rot="10800000" flipV="1">
              <a:off x="6901668"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rot="10800000" flipV="1">
              <a:off x="7375134"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p:nvCxnSpPr>
          <p:spPr>
            <a:xfrm rot="10800000" flipV="1">
              <a:off x="7848600" y="2225040"/>
              <a:ext cx="0" cy="200374"/>
            </a:xfrm>
            <a:prstGeom prst="line">
              <a:avLst/>
            </a:prstGeom>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p:nvCxnSpPr>
          <p:spPr>
            <a:xfrm>
              <a:off x="1645920" y="2325624"/>
              <a:ext cx="6190488"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23199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additive="base">
                                        <p:cTn id="7" dur="500" fill="hold"/>
                                        <p:tgtEl>
                                          <p:spTgt spid="114690"/>
                                        </p:tgtEl>
                                        <p:attrNameLst>
                                          <p:attrName>ppt_x</p:attrName>
                                        </p:attrNameLst>
                                      </p:cBhvr>
                                      <p:tavLst>
                                        <p:tav tm="0">
                                          <p:val>
                                            <p:strVal val="#ppt_x"/>
                                          </p:val>
                                        </p:tav>
                                        <p:tav tm="100000">
                                          <p:val>
                                            <p:strVal val="#ppt_x"/>
                                          </p:val>
                                        </p:tav>
                                      </p:tavLst>
                                    </p:anim>
                                    <p:anim calcmode="lin" valueType="num">
                                      <p:cBhvr additive="base">
                                        <p:cTn id="8" dur="500" fill="hold"/>
                                        <p:tgtEl>
                                          <p:spTgt spid="11469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additive="base">
                                        <p:cTn id="11" dur="500" fill="hold"/>
                                        <p:tgtEl>
                                          <p:spTgt spid="74"/>
                                        </p:tgtEl>
                                        <p:attrNameLst>
                                          <p:attrName>ppt_x</p:attrName>
                                        </p:attrNameLst>
                                      </p:cBhvr>
                                      <p:tavLst>
                                        <p:tav tm="0">
                                          <p:val>
                                            <p:strVal val="#ppt_x"/>
                                          </p:val>
                                        </p:tav>
                                        <p:tav tm="100000">
                                          <p:val>
                                            <p:strVal val="#ppt_x"/>
                                          </p:val>
                                        </p:tav>
                                      </p:tavLst>
                                    </p:anim>
                                    <p:anim calcmode="lin" valueType="num">
                                      <p:cBhvr additive="base">
                                        <p:cTn id="12" dur="500" fill="hold"/>
                                        <p:tgtEl>
                                          <p:spTgt spid="7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additive="base">
                                        <p:cTn id="17" dur="500" fill="hold"/>
                                        <p:tgtEl>
                                          <p:spTgt spid="75"/>
                                        </p:tgtEl>
                                        <p:attrNameLst>
                                          <p:attrName>ppt_x</p:attrName>
                                        </p:attrNameLst>
                                      </p:cBhvr>
                                      <p:tavLst>
                                        <p:tav tm="0">
                                          <p:val>
                                            <p:strVal val="#ppt_x"/>
                                          </p:val>
                                        </p:tav>
                                        <p:tav tm="100000">
                                          <p:val>
                                            <p:strVal val="#ppt_x"/>
                                          </p:val>
                                        </p:tav>
                                      </p:tavLst>
                                    </p:anim>
                                    <p:anim calcmode="lin" valueType="num">
                                      <p:cBhvr additive="base">
                                        <p:cTn id="18" dur="500" fill="hold"/>
                                        <p:tgtEl>
                                          <p:spTgt spid="75"/>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46"/>
                                        </p:tgtEl>
                                        <p:attrNameLst>
                                          <p:attrName>style.visibility</p:attrName>
                                        </p:attrNameLst>
                                      </p:cBhvr>
                                      <p:to>
                                        <p:strVal val="visible"/>
                                      </p:to>
                                    </p:set>
                                    <p:anim calcmode="lin" valueType="num">
                                      <p:cBhvr additive="base">
                                        <p:cTn id="21" dur="500" fill="hold"/>
                                        <p:tgtEl>
                                          <p:spTgt spid="146"/>
                                        </p:tgtEl>
                                        <p:attrNameLst>
                                          <p:attrName>ppt_x</p:attrName>
                                        </p:attrNameLst>
                                      </p:cBhvr>
                                      <p:tavLst>
                                        <p:tav tm="0">
                                          <p:val>
                                            <p:strVal val="#ppt_x"/>
                                          </p:val>
                                        </p:tav>
                                        <p:tav tm="100000">
                                          <p:val>
                                            <p:strVal val="#ppt_x"/>
                                          </p:val>
                                        </p:tav>
                                      </p:tavLst>
                                    </p:anim>
                                    <p:anim calcmode="lin" valueType="num">
                                      <p:cBhvr additive="base">
                                        <p:cTn id="22" dur="500" fill="hold"/>
                                        <p:tgtEl>
                                          <p:spTgt spid="14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5"/>
                                        </p:tgtEl>
                                        <p:attrNameLst>
                                          <p:attrName>style.visibility</p:attrName>
                                        </p:attrNameLst>
                                      </p:cBhvr>
                                      <p:to>
                                        <p:strVal val="visible"/>
                                      </p:to>
                                    </p:set>
                                    <p:anim calcmode="lin" valueType="num">
                                      <p:cBhvr additive="base">
                                        <p:cTn id="27" dur="500" fill="hold"/>
                                        <p:tgtEl>
                                          <p:spTgt spid="65"/>
                                        </p:tgtEl>
                                        <p:attrNameLst>
                                          <p:attrName>ppt_x</p:attrName>
                                        </p:attrNameLst>
                                      </p:cBhvr>
                                      <p:tavLst>
                                        <p:tav tm="0">
                                          <p:val>
                                            <p:strVal val="#ppt_x"/>
                                          </p:val>
                                        </p:tav>
                                        <p:tav tm="100000">
                                          <p:val>
                                            <p:strVal val="#ppt_x"/>
                                          </p:val>
                                        </p:tav>
                                      </p:tavLst>
                                    </p:anim>
                                    <p:anim calcmode="lin" valueType="num">
                                      <p:cBhvr additive="base">
                                        <p:cTn id="28" dur="500" fill="hold"/>
                                        <p:tgtEl>
                                          <p:spTgt spid="6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69"/>
                                        </p:tgtEl>
                                        <p:attrNameLst>
                                          <p:attrName>style.visibility</p:attrName>
                                        </p:attrNameLst>
                                      </p:cBhvr>
                                      <p:to>
                                        <p:strVal val="visible"/>
                                      </p:to>
                                    </p:set>
                                    <p:anim calcmode="lin" valueType="num">
                                      <p:cBhvr additive="base">
                                        <p:cTn id="31" dur="500" fill="hold"/>
                                        <p:tgtEl>
                                          <p:spTgt spid="69"/>
                                        </p:tgtEl>
                                        <p:attrNameLst>
                                          <p:attrName>ppt_x</p:attrName>
                                        </p:attrNameLst>
                                      </p:cBhvr>
                                      <p:tavLst>
                                        <p:tav tm="0">
                                          <p:val>
                                            <p:strVal val="#ppt_x"/>
                                          </p:val>
                                        </p:tav>
                                        <p:tav tm="100000">
                                          <p:val>
                                            <p:strVal val="#ppt_x"/>
                                          </p:val>
                                        </p:tav>
                                      </p:tavLst>
                                    </p:anim>
                                    <p:anim calcmode="lin" valueType="num">
                                      <p:cBhvr additive="base">
                                        <p:cTn id="32" dur="500" fill="hold"/>
                                        <p:tgtEl>
                                          <p:spTgt spid="6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7"/>
                                        </p:tgtEl>
                                        <p:attrNameLst>
                                          <p:attrName>style.visibility</p:attrName>
                                        </p:attrNameLst>
                                      </p:cBhvr>
                                      <p:to>
                                        <p:strVal val="visible"/>
                                      </p:to>
                                    </p:set>
                                    <p:anim calcmode="lin" valueType="num">
                                      <p:cBhvr additive="base">
                                        <p:cTn id="35" dur="500" fill="hold"/>
                                        <p:tgtEl>
                                          <p:spTgt spid="67"/>
                                        </p:tgtEl>
                                        <p:attrNameLst>
                                          <p:attrName>ppt_x</p:attrName>
                                        </p:attrNameLst>
                                      </p:cBhvr>
                                      <p:tavLst>
                                        <p:tav tm="0">
                                          <p:val>
                                            <p:strVal val="#ppt_x"/>
                                          </p:val>
                                        </p:tav>
                                        <p:tav tm="100000">
                                          <p:val>
                                            <p:strVal val="#ppt_x"/>
                                          </p:val>
                                        </p:tav>
                                      </p:tavLst>
                                    </p:anim>
                                    <p:anim calcmode="lin" valueType="num">
                                      <p:cBhvr additive="base">
                                        <p:cTn id="36" dur="500" fill="hold"/>
                                        <p:tgtEl>
                                          <p:spTgt spid="6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 calcmode="lin" valueType="num">
                                      <p:cBhvr additive="base">
                                        <p:cTn id="39" dur="500" fill="hold"/>
                                        <p:tgtEl>
                                          <p:spTgt spid="70"/>
                                        </p:tgtEl>
                                        <p:attrNameLst>
                                          <p:attrName>ppt_x</p:attrName>
                                        </p:attrNameLst>
                                      </p:cBhvr>
                                      <p:tavLst>
                                        <p:tav tm="0">
                                          <p:val>
                                            <p:strVal val="#ppt_x"/>
                                          </p:val>
                                        </p:tav>
                                        <p:tav tm="100000">
                                          <p:val>
                                            <p:strVal val="#ppt_x"/>
                                          </p:val>
                                        </p:tav>
                                      </p:tavLst>
                                    </p:anim>
                                    <p:anim calcmode="lin" valueType="num">
                                      <p:cBhvr additive="base">
                                        <p:cTn id="40" dur="500" fill="hold"/>
                                        <p:tgtEl>
                                          <p:spTgt spid="7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additive="base">
                                        <p:cTn id="43" dur="500" fill="hold"/>
                                        <p:tgtEl>
                                          <p:spTgt spid="68"/>
                                        </p:tgtEl>
                                        <p:attrNameLst>
                                          <p:attrName>ppt_x</p:attrName>
                                        </p:attrNameLst>
                                      </p:cBhvr>
                                      <p:tavLst>
                                        <p:tav tm="0">
                                          <p:val>
                                            <p:strVal val="#ppt_x"/>
                                          </p:val>
                                        </p:tav>
                                        <p:tav tm="100000">
                                          <p:val>
                                            <p:strVal val="#ppt_x"/>
                                          </p:val>
                                        </p:tav>
                                      </p:tavLst>
                                    </p:anim>
                                    <p:anim calcmode="lin" valueType="num">
                                      <p:cBhvr additive="base">
                                        <p:cTn id="44" dur="500" fill="hold"/>
                                        <p:tgtEl>
                                          <p:spTgt spid="6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73"/>
                                        </p:tgtEl>
                                        <p:attrNameLst>
                                          <p:attrName>style.visibility</p:attrName>
                                        </p:attrNameLst>
                                      </p:cBhvr>
                                      <p:to>
                                        <p:strVal val="visible"/>
                                      </p:to>
                                    </p:set>
                                    <p:anim calcmode="lin" valueType="num">
                                      <p:cBhvr additive="base">
                                        <p:cTn id="47" dur="500" fill="hold"/>
                                        <p:tgtEl>
                                          <p:spTgt spid="73"/>
                                        </p:tgtEl>
                                        <p:attrNameLst>
                                          <p:attrName>ppt_x</p:attrName>
                                        </p:attrNameLst>
                                      </p:cBhvr>
                                      <p:tavLst>
                                        <p:tav tm="0">
                                          <p:val>
                                            <p:strVal val="#ppt_x"/>
                                          </p:val>
                                        </p:tav>
                                        <p:tav tm="100000">
                                          <p:val>
                                            <p:strVal val="#ppt_x"/>
                                          </p:val>
                                        </p:tav>
                                      </p:tavLst>
                                    </p:anim>
                                    <p:anim calcmode="lin" valueType="num">
                                      <p:cBhvr additive="base">
                                        <p:cTn id="48" dur="500" fill="hold"/>
                                        <p:tgtEl>
                                          <p:spTgt spid="73"/>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ppt_x"/>
                                          </p:val>
                                        </p:tav>
                                        <p:tav tm="100000">
                                          <p:val>
                                            <p:strVal val="#ppt_x"/>
                                          </p:val>
                                        </p:tav>
                                      </p:tavLst>
                                    </p:anim>
                                    <p:anim calcmode="lin" valueType="num">
                                      <p:cBhvr additive="base">
                                        <p:cTn id="52" dur="500" fill="hold"/>
                                        <p:tgtEl>
                                          <p:spTgt spid="3"/>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66"/>
                                        </p:tgtEl>
                                        <p:attrNameLst>
                                          <p:attrName>style.visibility</p:attrName>
                                        </p:attrNameLst>
                                      </p:cBhvr>
                                      <p:to>
                                        <p:strVal val="visible"/>
                                      </p:to>
                                    </p:set>
                                    <p:anim calcmode="lin" valueType="num">
                                      <p:cBhvr additive="base">
                                        <p:cTn id="55" dur="500" fill="hold"/>
                                        <p:tgtEl>
                                          <p:spTgt spid="66"/>
                                        </p:tgtEl>
                                        <p:attrNameLst>
                                          <p:attrName>ppt_x</p:attrName>
                                        </p:attrNameLst>
                                      </p:cBhvr>
                                      <p:tavLst>
                                        <p:tav tm="0">
                                          <p:val>
                                            <p:strVal val="#ppt_x"/>
                                          </p:val>
                                        </p:tav>
                                        <p:tav tm="100000">
                                          <p:val>
                                            <p:strVal val="#ppt_x"/>
                                          </p:val>
                                        </p:tav>
                                      </p:tavLst>
                                    </p:anim>
                                    <p:anim calcmode="lin" valueType="num">
                                      <p:cBhvr additive="base">
                                        <p:cTn id="56" dur="500" fill="hold"/>
                                        <p:tgtEl>
                                          <p:spTgt spid="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7" grpId="0" animBg="1"/>
      <p:bldP spid="68" grpId="0" animBg="1"/>
      <p:bldP spid="69" grpId="0"/>
      <p:bldP spid="70" grpId="0"/>
      <p:bldP spid="73" grpId="0"/>
      <p:bldP spid="74" grpId="0"/>
      <p:bldP spid="7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Baseline Algorithms: GMMs</a:t>
            </a:r>
            <a:endParaRPr lang="en-US" dirty="0"/>
          </a:p>
        </p:txBody>
      </p:sp>
      <p:sp>
        <p:nvSpPr>
          <p:cNvPr id="12" name="Rectangle 11"/>
          <p:cNvSpPr/>
          <p:nvPr/>
        </p:nvSpPr>
        <p:spPr>
          <a:xfrm>
            <a:off x="3124200" y="1083746"/>
            <a:ext cx="2725971" cy="369332"/>
          </a:xfrm>
          <a:prstGeom prst="rect">
            <a:avLst/>
          </a:prstGeom>
        </p:spPr>
        <p:txBody>
          <a:bodyPr wrap="square" lIns="0" tIns="0" rIns="0" bIns="0">
            <a:spAutoFit/>
          </a:bodyPr>
          <a:lstStyle/>
          <a:p>
            <a:pPr marL="342900" indent="-342900" algn="ctr">
              <a:spcAft>
                <a:spcPts val="1200"/>
              </a:spcAft>
            </a:pPr>
            <a:r>
              <a:rPr lang="en-US" sz="2400" b="1" dirty="0" smtClean="0">
                <a:latin typeface="Arial"/>
                <a:cs typeface="Arial"/>
              </a:rPr>
              <a:t>CH-E</a:t>
            </a:r>
          </a:p>
        </p:txBody>
      </p:sp>
      <p:graphicFrame>
        <p:nvGraphicFramePr>
          <p:cNvPr id="13" name="Table 12"/>
          <p:cNvGraphicFramePr>
            <a:graphicFrameLocks noGrp="1"/>
          </p:cNvGraphicFramePr>
          <p:nvPr>
            <p:extLst>
              <p:ext uri="{D42A27DB-BD31-4B8C-83A1-F6EECF244321}">
                <p14:modId xmlns:p14="http://schemas.microsoft.com/office/powerpoint/2010/main" val="3967946146"/>
              </p:ext>
            </p:extLst>
          </p:nvPr>
        </p:nvGraphicFramePr>
        <p:xfrm>
          <a:off x="3124200" y="1540946"/>
          <a:ext cx="2667001" cy="3107254"/>
        </p:xfrm>
        <a:graphic>
          <a:graphicData uri="http://schemas.openxmlformats.org/drawingml/2006/table">
            <a:tbl>
              <a:tblPr/>
              <a:tblGrid>
                <a:gridCol w="533400"/>
                <a:gridCol w="2133601"/>
              </a:tblGrid>
              <a:tr h="576485">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K</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chemeClr val="tx1"/>
                          </a:solidFill>
                          <a:latin typeface="Times New Roman" pitchFamily="18" charset="0"/>
                          <a:ea typeface="Calibri"/>
                          <a:cs typeface="Times New Roman" pitchFamily="18" charset="0"/>
                        </a:rPr>
                        <a:t>Misclassification Error </a:t>
                      </a:r>
                      <a:r>
                        <a:rPr lang="en-US" sz="1600" b="1" dirty="0" smtClean="0">
                          <a:solidFill>
                            <a:schemeClr val="tx1"/>
                          </a:solidFill>
                          <a:latin typeface="Times New Roman" pitchFamily="18" charset="0"/>
                          <a:ea typeface="Calibri"/>
                          <a:cs typeface="Times New Roman" pitchFamily="18" charset="0"/>
                        </a:rPr>
                        <a:t>(%)  (Val / Evl)</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935">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smtClean="0">
                          <a:latin typeface="Times New Roman" pitchFamily="18" charset="0"/>
                          <a:cs typeface="Times New Roman" pitchFamily="18" charset="0"/>
                        </a:rPr>
                        <a:t>63.23% / 63.28%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8</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61.00% / 60.62%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16</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64.19% / 63.55%</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32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smtClean="0">
                          <a:latin typeface="Times New Roman" pitchFamily="18" charset="0"/>
                          <a:cs typeface="Times New Roman" pitchFamily="18" charset="0"/>
                        </a:rPr>
                        <a:t>62.00% / 61.74%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64</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smtClean="0">
                          <a:latin typeface="Times New Roman" pitchFamily="18" charset="0"/>
                          <a:cs typeface="Times New Roman" pitchFamily="18" charset="0"/>
                        </a:rPr>
                        <a:t>59.41% / 59.69%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128</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FE9C"/>
                    </a:solidFill>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58.36% / 58.41%</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FE9C"/>
                    </a:solid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192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58.72% / 58.37%</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256</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59.10%</a:t>
                      </a:r>
                      <a:r>
                        <a:rPr lang="en-US" sz="1600" b="1" baseline="0" dirty="0" smtClean="0">
                          <a:solidFill>
                            <a:schemeClr val="tx1"/>
                          </a:solidFill>
                          <a:latin typeface="Times New Roman" pitchFamily="18" charset="0"/>
                          <a:ea typeface="Calibri"/>
                          <a:cs typeface="Times New Roman" pitchFamily="18" charset="0"/>
                        </a:rPr>
                        <a:t> / 58.84%</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Rectangle 13"/>
          <p:cNvSpPr/>
          <p:nvPr/>
        </p:nvSpPr>
        <p:spPr>
          <a:xfrm>
            <a:off x="245829" y="1108683"/>
            <a:ext cx="2725971" cy="369332"/>
          </a:xfrm>
          <a:prstGeom prst="rect">
            <a:avLst/>
          </a:prstGeom>
        </p:spPr>
        <p:txBody>
          <a:bodyPr wrap="square" lIns="0" tIns="0" rIns="0" bIns="0">
            <a:spAutoFit/>
          </a:bodyPr>
          <a:lstStyle/>
          <a:p>
            <a:pPr marL="342900" indent="-342900" algn="ctr">
              <a:spcAft>
                <a:spcPts val="1200"/>
              </a:spcAft>
            </a:pPr>
            <a:r>
              <a:rPr lang="en-US" sz="2400" b="1" dirty="0" smtClean="0">
                <a:latin typeface="Arial"/>
                <a:cs typeface="Arial"/>
              </a:rPr>
              <a:t>TIMIT</a:t>
            </a:r>
          </a:p>
        </p:txBody>
      </p:sp>
      <p:graphicFrame>
        <p:nvGraphicFramePr>
          <p:cNvPr id="15" name="Table 14"/>
          <p:cNvGraphicFramePr>
            <a:graphicFrameLocks noGrp="1"/>
          </p:cNvGraphicFramePr>
          <p:nvPr>
            <p:extLst>
              <p:ext uri="{D42A27DB-BD31-4B8C-83A1-F6EECF244321}">
                <p14:modId xmlns:p14="http://schemas.microsoft.com/office/powerpoint/2010/main" val="2146090452"/>
              </p:ext>
            </p:extLst>
          </p:nvPr>
        </p:nvGraphicFramePr>
        <p:xfrm>
          <a:off x="228600" y="1532016"/>
          <a:ext cx="2667001" cy="3107254"/>
        </p:xfrm>
        <a:graphic>
          <a:graphicData uri="http://schemas.openxmlformats.org/drawingml/2006/table">
            <a:tbl>
              <a:tblPr/>
              <a:tblGrid>
                <a:gridCol w="533400"/>
                <a:gridCol w="2133601"/>
              </a:tblGrid>
              <a:tr h="576485">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K</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chemeClr val="tx1"/>
                          </a:solidFill>
                          <a:latin typeface="Times New Roman" pitchFamily="18" charset="0"/>
                          <a:ea typeface="Calibri"/>
                          <a:cs typeface="Times New Roman" pitchFamily="18" charset="0"/>
                        </a:rPr>
                        <a:t>Misclassification Error </a:t>
                      </a:r>
                      <a:r>
                        <a:rPr lang="en-US" sz="1600" b="1" dirty="0" smtClean="0">
                          <a:solidFill>
                            <a:schemeClr val="tx1"/>
                          </a:solidFill>
                          <a:latin typeface="Times New Roman" pitchFamily="18" charset="0"/>
                          <a:ea typeface="Calibri"/>
                          <a:cs typeface="Times New Roman" pitchFamily="18" charset="0"/>
                        </a:rPr>
                        <a:t>(%)  (Val / Evl)</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935">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36.38% / 36.80%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33.97% / 34.80%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4</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FE9C"/>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31.26% / 31.56%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FE9C"/>
                    </a:solid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8</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35.55% / 36.02%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16</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36.08% / 36.56%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32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38.16% / 39.00%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64</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39.94% / 40.40%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128</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i="0" u="none" strike="noStrike" kern="1200" baseline="0" dirty="0" smtClean="0">
                          <a:solidFill>
                            <a:schemeClr val="tx1"/>
                          </a:solidFill>
                          <a:latin typeface="Times New Roman" pitchFamily="18" charset="0"/>
                          <a:ea typeface="+mn-ea"/>
                          <a:cs typeface="Times New Roman" pitchFamily="18" charset="0"/>
                        </a:rPr>
                        <a:t>36.76% / 37.82%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p:nvPr/>
        </p:nvSpPr>
        <p:spPr>
          <a:xfrm>
            <a:off x="6037029" y="1083746"/>
            <a:ext cx="2725971" cy="369332"/>
          </a:xfrm>
          <a:prstGeom prst="rect">
            <a:avLst/>
          </a:prstGeom>
        </p:spPr>
        <p:txBody>
          <a:bodyPr wrap="square" lIns="0" tIns="0" rIns="0" bIns="0">
            <a:spAutoFit/>
          </a:bodyPr>
          <a:lstStyle/>
          <a:p>
            <a:pPr marL="342900" indent="-342900" algn="ctr">
              <a:spcAft>
                <a:spcPts val="1200"/>
              </a:spcAft>
            </a:pPr>
            <a:r>
              <a:rPr lang="en-US" sz="2400" b="1" dirty="0" smtClean="0">
                <a:latin typeface="Arial"/>
                <a:cs typeface="Arial"/>
              </a:rPr>
              <a:t>CH-M</a:t>
            </a:r>
          </a:p>
        </p:txBody>
      </p:sp>
      <p:graphicFrame>
        <p:nvGraphicFramePr>
          <p:cNvPr id="17" name="Table 16"/>
          <p:cNvGraphicFramePr>
            <a:graphicFrameLocks noGrp="1"/>
          </p:cNvGraphicFramePr>
          <p:nvPr>
            <p:extLst>
              <p:ext uri="{D42A27DB-BD31-4B8C-83A1-F6EECF244321}">
                <p14:modId xmlns:p14="http://schemas.microsoft.com/office/powerpoint/2010/main" val="3108586349"/>
              </p:ext>
            </p:extLst>
          </p:nvPr>
        </p:nvGraphicFramePr>
        <p:xfrm>
          <a:off x="6037029" y="1540946"/>
          <a:ext cx="2667001" cy="3107254"/>
        </p:xfrm>
        <a:graphic>
          <a:graphicData uri="http://schemas.openxmlformats.org/drawingml/2006/table">
            <a:tbl>
              <a:tblPr/>
              <a:tblGrid>
                <a:gridCol w="533400"/>
                <a:gridCol w="2133601"/>
              </a:tblGrid>
              <a:tr h="576485">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K</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solidFill>
                            <a:schemeClr val="tx1"/>
                          </a:solidFill>
                          <a:latin typeface="Times New Roman" pitchFamily="18" charset="0"/>
                          <a:ea typeface="Calibri"/>
                          <a:cs typeface="Times New Roman" pitchFamily="18" charset="0"/>
                        </a:rPr>
                        <a:t>Misclassification Error </a:t>
                      </a:r>
                      <a:r>
                        <a:rPr lang="en-US" sz="1600" b="1" dirty="0" smtClean="0">
                          <a:solidFill>
                            <a:schemeClr val="tx1"/>
                          </a:solidFill>
                          <a:latin typeface="Times New Roman" pitchFamily="18" charset="0"/>
                          <a:ea typeface="Calibri"/>
                          <a:cs typeface="Times New Roman" pitchFamily="18" charset="0"/>
                        </a:rPr>
                        <a:t>(%)  (Val / Evl)</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935">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smtClean="0">
                          <a:latin typeface="Times New Roman" pitchFamily="18" charset="0"/>
                          <a:cs typeface="Times New Roman" pitchFamily="18" charset="0"/>
                        </a:rPr>
                        <a:t>66.83% / 68.63%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8</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64.97% / 66.32%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16</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67.74%</a:t>
                      </a:r>
                      <a:r>
                        <a:rPr lang="en-US" sz="1600" b="1" baseline="0" dirty="0" smtClean="0">
                          <a:solidFill>
                            <a:schemeClr val="tx1"/>
                          </a:solidFill>
                          <a:latin typeface="Times New Roman" pitchFamily="18" charset="0"/>
                          <a:ea typeface="Calibri"/>
                          <a:cs typeface="Times New Roman" pitchFamily="18" charset="0"/>
                        </a:rPr>
                        <a:t> / 68.27%</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32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smtClean="0">
                          <a:latin typeface="Times New Roman" pitchFamily="18" charset="0"/>
                          <a:cs typeface="Times New Roman" pitchFamily="18" charset="0"/>
                        </a:rPr>
                        <a:t>63.64%</a:t>
                      </a:r>
                      <a:r>
                        <a:rPr lang="en-US" sz="1600" b="1" baseline="0" dirty="0" smtClean="0">
                          <a:latin typeface="Times New Roman" pitchFamily="18" charset="0"/>
                          <a:cs typeface="Times New Roman" pitchFamily="18" charset="0"/>
                        </a:rPr>
                        <a:t> / 65.30%</a:t>
                      </a:r>
                      <a:endParaRPr lang="en-US" sz="1600" b="1" dirty="0" smtClean="0">
                        <a:latin typeface="Times New Roman" pitchFamily="18" charset="0"/>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64</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FE9C"/>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b="1" dirty="0" smtClean="0">
                          <a:latin typeface="Times New Roman" pitchFamily="18" charset="0"/>
                          <a:cs typeface="Times New Roman" pitchFamily="18" charset="0"/>
                        </a:rPr>
                        <a:t>60.71% / 62.65%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AFE9C"/>
                    </a:solid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128</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61.95% / 63.53%</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192</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62.13% / 63.57%</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13262">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256</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solidFill>
                            <a:schemeClr val="tx1"/>
                          </a:solidFill>
                          <a:latin typeface="Times New Roman" pitchFamily="18" charset="0"/>
                          <a:ea typeface="Calibri"/>
                          <a:cs typeface="Times New Roman" pitchFamily="18" charset="0"/>
                        </a:rPr>
                        <a:t>--</a:t>
                      </a:r>
                      <a:endParaRPr lang="en-US" sz="1600" b="1" dirty="0">
                        <a:solidFill>
                          <a:schemeClr val="tx1"/>
                        </a:solidFill>
                        <a:latin typeface="Times New Roman" pitchFamily="18" charset="0"/>
                        <a:ea typeface="Calibri"/>
                        <a:cs typeface="Times New Roman"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Inference Algorithm Tuning: CH-E &amp; CH-M</a:t>
            </a:r>
            <a:endParaRPr lang="en-US" dirty="0"/>
          </a:p>
        </p:txBody>
      </p:sp>
      <p:pic>
        <p:nvPicPr>
          <p:cNvPr id="11264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3581400"/>
            <a:ext cx="4572000"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4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143000"/>
            <a:ext cx="4678138"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0" y="697468"/>
            <a:ext cx="5099345" cy="461665"/>
          </a:xfrm>
          <a:prstGeom prst="rect">
            <a:avLst/>
          </a:prstGeom>
          <a:noFill/>
        </p:spPr>
        <p:txBody>
          <a:bodyPr wrap="none" rtlCol="0">
            <a:spAutoFit/>
          </a:bodyPr>
          <a:lstStyle/>
          <a:p>
            <a:r>
              <a:rPr lang="en-US" sz="2400" b="1" dirty="0" smtClean="0">
                <a:latin typeface="Arial" pitchFamily="34" charset="0"/>
                <a:cs typeface="Arial" pitchFamily="34" charset="0"/>
              </a:rPr>
              <a:t>AVDPM: KD Tree Depth v. Error %</a:t>
            </a:r>
            <a:endParaRPr lang="en-US" sz="2400" b="1" dirty="0">
              <a:latin typeface="Arial" pitchFamily="34" charset="0"/>
              <a:cs typeface="Arial" pitchFamily="34" charset="0"/>
            </a:endParaRPr>
          </a:p>
        </p:txBody>
      </p:sp>
      <p:sp>
        <p:nvSpPr>
          <p:cNvPr id="18" name="TextBox 17"/>
          <p:cNvSpPr txBox="1"/>
          <p:nvPr/>
        </p:nvSpPr>
        <p:spPr>
          <a:xfrm>
            <a:off x="4564117" y="5798403"/>
            <a:ext cx="4144340" cy="830997"/>
          </a:xfrm>
          <a:prstGeom prst="rect">
            <a:avLst/>
          </a:prstGeom>
          <a:noFill/>
        </p:spPr>
        <p:txBody>
          <a:bodyPr wrap="none" rtlCol="0">
            <a:spAutoFit/>
          </a:bodyPr>
          <a:lstStyle/>
          <a:p>
            <a:pPr algn="ctr"/>
            <a:r>
              <a:rPr lang="en-US" sz="2400" b="1" dirty="0" smtClean="0">
                <a:latin typeface="Arial" pitchFamily="34" charset="0"/>
                <a:cs typeface="Arial" pitchFamily="34" charset="0"/>
              </a:rPr>
              <a:t>CVSB &amp; CDP: </a:t>
            </a:r>
          </a:p>
          <a:p>
            <a:pPr algn="ctr"/>
            <a:r>
              <a:rPr lang="en-US" sz="2400" b="1" dirty="0" smtClean="0">
                <a:latin typeface="Arial" pitchFamily="34" charset="0"/>
                <a:cs typeface="Arial" pitchFamily="34" charset="0"/>
              </a:rPr>
              <a:t>Truncation Level v. Error %</a:t>
            </a:r>
            <a:endParaRPr lang="en-US" sz="2400" b="1" dirty="0">
              <a:latin typeface="Arial" pitchFamily="34" charset="0"/>
              <a:cs typeface="Arial" pitchFamily="34" charset="0"/>
            </a:endParaRPr>
          </a:p>
        </p:txBody>
      </p:sp>
      <p:sp>
        <p:nvSpPr>
          <p:cNvPr id="10" name="Right Arrow 9"/>
          <p:cNvSpPr/>
          <p:nvPr/>
        </p:nvSpPr>
        <p:spPr>
          <a:xfrm>
            <a:off x="4800600" y="1981200"/>
            <a:ext cx="381000" cy="457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0" name="Right Arrow 19"/>
          <p:cNvSpPr/>
          <p:nvPr/>
        </p:nvSpPr>
        <p:spPr>
          <a:xfrm flipH="1">
            <a:off x="3657600" y="4419600"/>
            <a:ext cx="381000" cy="4572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5029200" y="1133832"/>
            <a:ext cx="3505200" cy="2523768"/>
          </a:xfrm>
          <a:prstGeom prst="rect">
            <a:avLst/>
          </a:prstGeom>
        </p:spPr>
        <p:txBody>
          <a:bodyPr wrap="square" lIns="0" tIns="0" rIns="0" bIns="0">
            <a:spAutoFit/>
          </a:bodyPr>
          <a:lstStyle/>
          <a:p>
            <a:pPr>
              <a:spcAft>
                <a:spcPts val="1200"/>
              </a:spcAft>
            </a:pPr>
            <a:endParaRPr lang="en-US" sz="2400" b="1" dirty="0">
              <a:latin typeface="Arial"/>
              <a:cs typeface="Arial"/>
            </a:endParaRPr>
          </a:p>
          <a:p>
            <a:pPr marL="455613" lvl="1" indent="-227013">
              <a:spcAft>
                <a:spcPts val="600"/>
              </a:spcAft>
              <a:buFont typeface="Wingdings" charset="2"/>
              <a:buChar char="§"/>
            </a:pPr>
            <a:r>
              <a:rPr lang="en-US" sz="2400" b="1" dirty="0" smtClean="0">
                <a:latin typeface="Arial"/>
                <a:cs typeface="Arial"/>
              </a:rPr>
              <a:t>Generally improves with increased depth</a:t>
            </a:r>
            <a:endParaRPr lang="en-US" sz="2400" b="1" dirty="0" smtClean="0">
              <a:latin typeface="Arial"/>
              <a:cs typeface="Arial"/>
            </a:endParaRPr>
          </a:p>
          <a:p>
            <a:pPr marL="455613" lvl="1" indent="-227013">
              <a:spcAft>
                <a:spcPts val="600"/>
              </a:spcAft>
              <a:buFont typeface="Wingdings" charset="2"/>
              <a:buChar char="§"/>
            </a:pPr>
            <a:r>
              <a:rPr lang="en-US" sz="2400" b="1" dirty="0" smtClean="0">
                <a:latin typeface="Arial"/>
                <a:cs typeface="Arial"/>
              </a:rPr>
              <a:t>Requires additional iterations</a:t>
            </a:r>
          </a:p>
          <a:p>
            <a:pPr marL="455613" lvl="1" indent="-227013">
              <a:spcAft>
                <a:spcPts val="600"/>
              </a:spcAft>
              <a:buFont typeface="Wingdings" charset="2"/>
              <a:buChar char="§"/>
            </a:pPr>
            <a:endParaRPr lang="en-US" sz="2400" b="1" dirty="0" smtClean="0">
              <a:latin typeface="Arial"/>
              <a:cs typeface="Arial"/>
            </a:endParaRPr>
          </a:p>
        </p:txBody>
      </p:sp>
      <p:sp>
        <p:nvSpPr>
          <p:cNvPr id="22" name="Rectangle 21"/>
          <p:cNvSpPr/>
          <p:nvPr/>
        </p:nvSpPr>
        <p:spPr>
          <a:xfrm>
            <a:off x="174455" y="3505200"/>
            <a:ext cx="4008662" cy="2831544"/>
          </a:xfrm>
          <a:prstGeom prst="rect">
            <a:avLst/>
          </a:prstGeom>
        </p:spPr>
        <p:txBody>
          <a:bodyPr wrap="square" lIns="0" tIns="0" rIns="0" bIns="0">
            <a:spAutoFit/>
          </a:bodyPr>
          <a:lstStyle/>
          <a:p>
            <a:pPr marL="236538" indent="-236538">
              <a:spcAft>
                <a:spcPts val="1200"/>
              </a:spcAft>
              <a:buFont typeface="Arial" pitchFamily="34" charset="0"/>
              <a:buChar char="•"/>
            </a:pPr>
            <a:r>
              <a:rPr lang="en-US" sz="2400" b="1" dirty="0" smtClean="0">
                <a:latin typeface="Arial"/>
                <a:cs typeface="Arial"/>
              </a:rPr>
              <a:t>CVSB</a:t>
            </a:r>
            <a:endParaRPr lang="en-US" sz="2400" b="1" dirty="0">
              <a:latin typeface="Arial"/>
              <a:cs typeface="Arial"/>
            </a:endParaRPr>
          </a:p>
          <a:p>
            <a:pPr marL="455613" lvl="1" indent="-227013">
              <a:spcAft>
                <a:spcPts val="1200"/>
              </a:spcAft>
              <a:buFont typeface="Wingdings" charset="2"/>
              <a:buChar char="§"/>
            </a:pPr>
            <a:r>
              <a:rPr lang="en-US" sz="2400" b="1" dirty="0">
                <a:latin typeface="Arial"/>
                <a:cs typeface="Arial"/>
              </a:rPr>
              <a:t>Optimal # mixtures &lt; 8 </a:t>
            </a:r>
          </a:p>
          <a:p>
            <a:pPr marL="236538" indent="-236538">
              <a:spcAft>
                <a:spcPts val="1200"/>
              </a:spcAft>
              <a:buFont typeface="Arial" pitchFamily="34" charset="0"/>
              <a:buChar char="•"/>
            </a:pPr>
            <a:r>
              <a:rPr lang="en-US" sz="2400" b="1" dirty="0" smtClean="0">
                <a:latin typeface="Arial"/>
                <a:cs typeface="Arial"/>
              </a:rPr>
              <a:t>CDP</a:t>
            </a:r>
            <a:endParaRPr lang="en-US" sz="2400" b="1" dirty="0">
              <a:latin typeface="Arial"/>
              <a:cs typeface="Arial"/>
            </a:endParaRPr>
          </a:p>
          <a:p>
            <a:pPr marL="455613" lvl="1" indent="-227013">
              <a:spcAft>
                <a:spcPts val="1200"/>
              </a:spcAft>
              <a:buFont typeface="Wingdings" charset="2"/>
              <a:buChar char="§"/>
            </a:pPr>
            <a:r>
              <a:rPr lang="en-US" sz="2400" b="1" dirty="0" smtClean="0">
                <a:latin typeface="Arial"/>
                <a:cs typeface="Arial"/>
              </a:rPr>
              <a:t>Optimal # mixtures &lt; 32</a:t>
            </a:r>
          </a:p>
          <a:p>
            <a:pPr marL="236538" indent="-236538">
              <a:spcAft>
                <a:spcPts val="1200"/>
              </a:spcAft>
              <a:buFont typeface="Arial" pitchFamily="34" charset="0"/>
              <a:buChar char="•"/>
            </a:pPr>
            <a:r>
              <a:rPr lang="en-US" sz="2400" b="1" dirty="0" smtClean="0">
                <a:latin typeface="Arial"/>
                <a:cs typeface="Arial"/>
              </a:rPr>
              <a:t>Requires additional iterations</a:t>
            </a:r>
            <a:endParaRPr lang="en-US" sz="2400" b="1" dirty="0">
              <a:latin typeface="Arial"/>
              <a:cs typeface="Arial"/>
            </a:endParaRPr>
          </a:p>
        </p:txBody>
      </p:sp>
    </p:spTree>
    <p:extLst>
      <p:ext uri="{BB962C8B-B14F-4D97-AF65-F5344CB8AC3E}">
        <p14:creationId xmlns:p14="http://schemas.microsoft.com/office/powerpoint/2010/main" val="439771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Error Rate Comparison</a:t>
            </a:r>
            <a:endParaRPr lang="en-US" dirty="0"/>
          </a:p>
        </p:txBody>
      </p:sp>
      <p:graphicFrame>
        <p:nvGraphicFramePr>
          <p:cNvPr id="15" name="Table 14"/>
          <p:cNvGraphicFramePr>
            <a:graphicFrameLocks noGrp="1"/>
          </p:cNvGraphicFramePr>
          <p:nvPr>
            <p:extLst>
              <p:ext uri="{D42A27DB-BD31-4B8C-83A1-F6EECF244321}">
                <p14:modId xmlns:p14="http://schemas.microsoft.com/office/powerpoint/2010/main" val="1208290527"/>
              </p:ext>
            </p:extLst>
          </p:nvPr>
        </p:nvGraphicFramePr>
        <p:xfrm>
          <a:off x="152400" y="1481316"/>
          <a:ext cx="4326171" cy="2209799"/>
        </p:xfrm>
        <a:graphic>
          <a:graphicData uri="http://schemas.openxmlformats.org/drawingml/2006/table">
            <a:tbl>
              <a:tblPr firstRow="1" bandRow="1">
                <a:tableStyleId>{5C22544A-7EE6-4342-B048-85BDC9FD1C3A}</a:tableStyleId>
              </a:tblPr>
              <a:tblGrid>
                <a:gridCol w="1442057"/>
                <a:gridCol w="1442057"/>
                <a:gridCol w="1442057"/>
              </a:tblGrid>
              <a:tr h="571319">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Algorithm</a:t>
                      </a:r>
                      <a:endParaRPr lang="en-US" sz="1800" b="1" dirty="0">
                        <a:solidFill>
                          <a:schemeClr val="tx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Best Error Rate: CH-E</a:t>
                      </a: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Avg. k</a:t>
                      </a:r>
                      <a:r>
                        <a:rPr lang="en-US" sz="1800" b="1" baseline="0" dirty="0" smtClean="0">
                          <a:solidFill>
                            <a:schemeClr val="tx1"/>
                          </a:solidFill>
                          <a:latin typeface="Arial" pitchFamily="34" charset="0"/>
                          <a:ea typeface="Calibri"/>
                          <a:cs typeface="Arial" pitchFamily="34" charset="0"/>
                        </a:rPr>
                        <a:t> per Phoneme</a:t>
                      </a:r>
                      <a:endParaRPr lang="en-US" sz="1800" b="1" dirty="0">
                        <a:solidFill>
                          <a:schemeClr val="tx1"/>
                        </a:solidFill>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GMM</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58.41%</a:t>
                      </a:r>
                    </a:p>
                  </a:txBody>
                  <a:tcPr marL="68580" marR="68580"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128</a:t>
                      </a:r>
                    </a:p>
                  </a:txBody>
                  <a:tcPr marL="68580" marR="68580" marT="0" marB="0" anchor="ctr">
                    <a:lnR w="12700" cap="flat" cmpd="sng" algn="ctr">
                      <a:solidFill>
                        <a:schemeClr val="tx1"/>
                      </a:solidFill>
                      <a:prstDash val="solid"/>
                      <a:round/>
                      <a:headEnd type="none" w="med" len="med"/>
                      <a:tailEnd type="none" w="med" len="med"/>
                    </a:lnR>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AVDPM</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56.65%</a:t>
                      </a:r>
                      <a:endParaRPr lang="en-US" sz="1800" b="1" dirty="0">
                        <a:solidFill>
                          <a:schemeClr val="tx1"/>
                        </a:solidFill>
                        <a:latin typeface="Arial" pitchFamily="34" charset="0"/>
                        <a:ea typeface="Calibri"/>
                        <a:cs typeface="Arial" pitchFamily="34" charset="0"/>
                      </a:endParaRPr>
                    </a:p>
                  </a:txBody>
                  <a:tcPr marL="68580" marR="68580" marT="0" marB="0" anchor="ct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3.45</a:t>
                      </a:r>
                      <a:endParaRPr lang="en-US" sz="1800" b="1" dirty="0">
                        <a:solidFill>
                          <a:schemeClr val="tx1"/>
                        </a:solidFill>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CVSB</a:t>
                      </a:r>
                      <a:endParaRPr lang="en-US" sz="1800" b="1" dirty="0">
                        <a:solidFill>
                          <a:schemeClr val="tx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56.54%</a:t>
                      </a:r>
                      <a:endParaRPr lang="en-US" sz="1800" b="1" dirty="0">
                        <a:solidFill>
                          <a:schemeClr val="tx1"/>
                        </a:solidFill>
                        <a:latin typeface="Arial" pitchFamily="34" charset="0"/>
                        <a:ea typeface="Calibri"/>
                        <a:cs typeface="Arial" pitchFamily="34" charset="0"/>
                      </a:endParaRPr>
                    </a:p>
                  </a:txBody>
                  <a:tcPr marL="68580" marR="68580" marT="0" marB="0" anchor="ct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11.60</a:t>
                      </a:r>
                      <a:endParaRPr lang="en-US" sz="1800" b="1" dirty="0">
                        <a:solidFill>
                          <a:schemeClr val="tx1"/>
                        </a:solidFill>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CDP</a:t>
                      </a:r>
                      <a:endParaRPr lang="en-US" sz="1800" b="1" dirty="0">
                        <a:solidFill>
                          <a:schemeClr val="tx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57.14%</a:t>
                      </a: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27.93</a:t>
                      </a:r>
                      <a:endParaRPr lang="en-US" sz="1800" b="1" dirty="0" smtClean="0">
                        <a:latin typeface="Arial" pitchFamily="34" charset="0"/>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16" name="Rectangle 15"/>
          <p:cNvSpPr/>
          <p:nvPr/>
        </p:nvSpPr>
        <p:spPr>
          <a:xfrm>
            <a:off x="914400" y="1035784"/>
            <a:ext cx="2725971" cy="369332"/>
          </a:xfrm>
          <a:prstGeom prst="rect">
            <a:avLst/>
          </a:prstGeom>
        </p:spPr>
        <p:txBody>
          <a:bodyPr wrap="square" lIns="0" tIns="0" rIns="0" bIns="0">
            <a:spAutoFit/>
          </a:bodyPr>
          <a:lstStyle/>
          <a:p>
            <a:pPr marL="342900" indent="-342900" algn="ctr">
              <a:spcAft>
                <a:spcPts val="1200"/>
              </a:spcAft>
            </a:pPr>
            <a:r>
              <a:rPr lang="en-US" sz="2400" b="1" dirty="0" smtClean="0">
                <a:latin typeface="Arial"/>
                <a:cs typeface="Arial"/>
              </a:rPr>
              <a:t>CH-E</a:t>
            </a:r>
          </a:p>
        </p:txBody>
      </p:sp>
      <p:graphicFrame>
        <p:nvGraphicFramePr>
          <p:cNvPr id="19" name="Table 18"/>
          <p:cNvGraphicFramePr>
            <a:graphicFrameLocks noGrp="1"/>
          </p:cNvGraphicFramePr>
          <p:nvPr>
            <p:extLst>
              <p:ext uri="{D42A27DB-BD31-4B8C-83A1-F6EECF244321}">
                <p14:modId xmlns:p14="http://schemas.microsoft.com/office/powerpoint/2010/main" val="954506425"/>
              </p:ext>
            </p:extLst>
          </p:nvPr>
        </p:nvGraphicFramePr>
        <p:xfrm>
          <a:off x="4665429" y="1481316"/>
          <a:ext cx="4326171" cy="2209799"/>
        </p:xfrm>
        <a:graphic>
          <a:graphicData uri="http://schemas.openxmlformats.org/drawingml/2006/table">
            <a:tbl>
              <a:tblPr firstRow="1" bandRow="1">
                <a:tableStyleId>{5C22544A-7EE6-4342-B048-85BDC9FD1C3A}</a:tableStyleId>
              </a:tblPr>
              <a:tblGrid>
                <a:gridCol w="1442057"/>
                <a:gridCol w="1442057"/>
                <a:gridCol w="1442057"/>
              </a:tblGrid>
              <a:tr h="571319">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Algorithm</a:t>
                      </a:r>
                      <a:endParaRPr lang="en-US" sz="1800" b="1" dirty="0">
                        <a:solidFill>
                          <a:schemeClr val="tx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Best Error Rate: CH-E</a:t>
                      </a:r>
                    </a:p>
                  </a:txBody>
                  <a:tcPr marL="68580" marR="68580" marT="0" marB="0" anchor="ctr">
                    <a:lnT w="1270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Avg. k</a:t>
                      </a:r>
                      <a:r>
                        <a:rPr lang="en-US" sz="1800" b="1" baseline="0" dirty="0" smtClean="0">
                          <a:solidFill>
                            <a:schemeClr val="tx1"/>
                          </a:solidFill>
                          <a:latin typeface="Arial" pitchFamily="34" charset="0"/>
                          <a:ea typeface="Calibri"/>
                          <a:cs typeface="Arial" pitchFamily="34" charset="0"/>
                        </a:rPr>
                        <a:t> per Phoneme</a:t>
                      </a:r>
                      <a:endParaRPr lang="en-US" sz="1800" b="1" dirty="0">
                        <a:solidFill>
                          <a:schemeClr val="tx1"/>
                        </a:solidFill>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GMM</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62.65%</a:t>
                      </a:r>
                    </a:p>
                  </a:txBody>
                  <a:tcPr marL="68580" marR="68580" marT="0" marB="0"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64</a:t>
                      </a:r>
                    </a:p>
                  </a:txBody>
                  <a:tcPr marL="68580" marR="68580" marT="0" marB="0" anchor="ctr">
                    <a:lnR w="12700" cap="flat" cmpd="sng" algn="ctr">
                      <a:solidFill>
                        <a:schemeClr val="tx1"/>
                      </a:solidFill>
                      <a:prstDash val="solid"/>
                      <a:round/>
                      <a:headEnd type="none" w="med" len="med"/>
                      <a:tailEnd type="none" w="med" len="med"/>
                    </a:lnR>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AVDPM</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62.59%</a:t>
                      </a:r>
                      <a:endParaRPr lang="en-US" sz="1800" b="1" dirty="0">
                        <a:solidFill>
                          <a:schemeClr val="tx1"/>
                        </a:solidFill>
                        <a:latin typeface="Arial" pitchFamily="34" charset="0"/>
                        <a:ea typeface="Calibri"/>
                        <a:cs typeface="Arial" pitchFamily="34" charset="0"/>
                      </a:endParaRPr>
                    </a:p>
                  </a:txBody>
                  <a:tcPr marL="68580" marR="68580" marT="0" marB="0" anchor="ct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2.15</a:t>
                      </a:r>
                      <a:endParaRPr lang="en-US" sz="1800" b="1" dirty="0">
                        <a:solidFill>
                          <a:schemeClr val="tx1"/>
                        </a:solidFill>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CVSB</a:t>
                      </a:r>
                      <a:endParaRPr lang="en-US" sz="1800" b="1" dirty="0">
                        <a:solidFill>
                          <a:schemeClr val="tx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63.08%</a:t>
                      </a:r>
                      <a:endParaRPr lang="en-US" sz="1800" b="1" dirty="0">
                        <a:solidFill>
                          <a:schemeClr val="tx1"/>
                        </a:solidFill>
                        <a:latin typeface="Arial" pitchFamily="34" charset="0"/>
                        <a:ea typeface="Calibri"/>
                        <a:cs typeface="Arial" pitchFamily="34" charset="0"/>
                      </a:endParaRPr>
                    </a:p>
                  </a:txBody>
                  <a:tcPr marL="68580" marR="68580" marT="0" marB="0" anchor="ctr"/>
                </a:tc>
                <a:tc>
                  <a:txBody>
                    <a:body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3.86</a:t>
                      </a:r>
                      <a:endParaRPr lang="en-US" sz="1800" b="1" dirty="0">
                        <a:solidFill>
                          <a:schemeClr val="tx1"/>
                        </a:solidFill>
                        <a:latin typeface="Arial" pitchFamily="34" charset="0"/>
                        <a:ea typeface="Calibri"/>
                        <a:cs typeface="Arial" pitchFamily="34" charset="0"/>
                      </a:endParaRPr>
                    </a:p>
                  </a:txBody>
                  <a:tcPr marL="68580" marR="68580" marT="0" marB="0" anchor="ctr">
                    <a:lnR w="12700" cap="flat" cmpd="sng" algn="ctr">
                      <a:solidFill>
                        <a:schemeClr val="tx1"/>
                      </a:solidFill>
                      <a:prstDash val="solid"/>
                      <a:round/>
                      <a:headEnd type="none" w="med" len="med"/>
                      <a:tailEnd type="none" w="med" len="med"/>
                    </a:lnR>
                  </a:tcPr>
                </a:tc>
              </a:tr>
              <a:tr h="409620">
                <a:tc>
                  <a:txBody>
                    <a:bodyPr/>
                    <a:lstStyle>
                      <a:lvl1pPr marL="0" algn="l" defTabSz="457200" rtl="0" eaLnBrk="1" latinLnBrk="0" hangingPunct="1">
                        <a:defRPr sz="1800" kern="1200">
                          <a:solidFill>
                            <a:schemeClr val="tx1"/>
                          </a:solidFill>
                          <a:latin typeface="Calibri"/>
                        </a:defRPr>
                      </a:lvl1pPr>
                      <a:lvl2pPr marL="457200" algn="l" defTabSz="457200" rtl="0" eaLnBrk="1" latinLnBrk="0" hangingPunct="1">
                        <a:defRPr sz="1800" kern="1200">
                          <a:solidFill>
                            <a:schemeClr val="tx1"/>
                          </a:solidFill>
                          <a:latin typeface="Calibri"/>
                        </a:defRPr>
                      </a:lvl2pPr>
                      <a:lvl3pPr marL="914400" algn="l" defTabSz="457200" rtl="0" eaLnBrk="1" latinLnBrk="0" hangingPunct="1">
                        <a:defRPr sz="1800" kern="1200">
                          <a:solidFill>
                            <a:schemeClr val="tx1"/>
                          </a:solidFill>
                          <a:latin typeface="Calibri"/>
                        </a:defRPr>
                      </a:lvl3pPr>
                      <a:lvl4pPr marL="1371600" algn="l" defTabSz="457200" rtl="0" eaLnBrk="1" latinLnBrk="0" hangingPunct="1">
                        <a:defRPr sz="1800" kern="1200">
                          <a:solidFill>
                            <a:schemeClr val="tx1"/>
                          </a:solidFill>
                          <a:latin typeface="Calibri"/>
                        </a:defRPr>
                      </a:lvl4pPr>
                      <a:lvl5pPr marL="1828800" algn="l" defTabSz="457200" rtl="0" eaLnBrk="1" latinLnBrk="0" hangingPunct="1">
                        <a:defRPr sz="1800" kern="1200">
                          <a:solidFill>
                            <a:schemeClr val="tx1"/>
                          </a:solidFill>
                          <a:latin typeface="Calibri"/>
                        </a:defRPr>
                      </a:lvl5pPr>
                      <a:lvl6pPr marL="2286000" algn="l" defTabSz="457200" rtl="0" eaLnBrk="1" latinLnBrk="0" hangingPunct="1">
                        <a:defRPr sz="1800" kern="1200">
                          <a:solidFill>
                            <a:schemeClr val="tx1"/>
                          </a:solidFill>
                          <a:latin typeface="Calibri"/>
                        </a:defRPr>
                      </a:lvl6pPr>
                      <a:lvl7pPr marL="2743200" algn="l" defTabSz="457200" rtl="0" eaLnBrk="1" latinLnBrk="0" hangingPunct="1">
                        <a:defRPr sz="1800" kern="1200">
                          <a:solidFill>
                            <a:schemeClr val="tx1"/>
                          </a:solidFill>
                          <a:latin typeface="Calibri"/>
                        </a:defRPr>
                      </a:lvl7pPr>
                      <a:lvl8pPr marL="3200400" algn="l" defTabSz="457200" rtl="0" eaLnBrk="1" latinLnBrk="0" hangingPunct="1">
                        <a:defRPr sz="1800" kern="1200">
                          <a:solidFill>
                            <a:schemeClr val="tx1"/>
                          </a:solidFill>
                          <a:latin typeface="Calibri"/>
                        </a:defRPr>
                      </a:lvl8pPr>
                      <a:lvl9pPr marL="3657600" algn="l" defTabSz="457200" rtl="0" eaLnBrk="1" latinLnBrk="0" hangingPunct="1">
                        <a:defRPr sz="1800" kern="1200">
                          <a:solidFill>
                            <a:schemeClr val="tx1"/>
                          </a:solidFill>
                          <a:latin typeface="Calibri"/>
                        </a:defRPr>
                      </a:lvl9pPr>
                    </a:lstStyle>
                    <a:p>
                      <a:pPr marL="0" marR="0" algn="ctr">
                        <a:spcBef>
                          <a:spcPts val="0"/>
                        </a:spcBef>
                        <a:spcAft>
                          <a:spcPts val="0"/>
                        </a:spcAft>
                      </a:pPr>
                      <a:r>
                        <a:rPr lang="en-US" sz="1800" b="1" dirty="0" smtClean="0">
                          <a:solidFill>
                            <a:schemeClr val="tx1"/>
                          </a:solidFill>
                          <a:latin typeface="Arial" pitchFamily="34" charset="0"/>
                          <a:ea typeface="Calibri"/>
                          <a:cs typeface="Arial" pitchFamily="34" charset="0"/>
                        </a:rPr>
                        <a:t>CDP</a:t>
                      </a:r>
                      <a:endParaRPr lang="en-US" sz="1800" b="1" dirty="0">
                        <a:solidFill>
                          <a:schemeClr val="tx1"/>
                        </a:solidFill>
                        <a:latin typeface="Arial" pitchFamily="34" charset="0"/>
                        <a:ea typeface="Calibri"/>
                        <a:cs typeface="Arial"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62.89%</a:t>
                      </a:r>
                    </a:p>
                  </a:txBody>
                  <a:tcPr marL="68580" marR="68580" marT="0" marB="0" anchor="ctr">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latin typeface="Arial" pitchFamily="34" charset="0"/>
                          <a:cs typeface="Arial" pitchFamily="34" charset="0"/>
                        </a:rPr>
                        <a:t>9.45</a:t>
                      </a: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20" name="Rectangle 19"/>
          <p:cNvSpPr/>
          <p:nvPr/>
        </p:nvSpPr>
        <p:spPr>
          <a:xfrm>
            <a:off x="5427429" y="1024116"/>
            <a:ext cx="2725971" cy="369332"/>
          </a:xfrm>
          <a:prstGeom prst="rect">
            <a:avLst/>
          </a:prstGeom>
        </p:spPr>
        <p:txBody>
          <a:bodyPr wrap="square" lIns="0" tIns="0" rIns="0" bIns="0">
            <a:spAutoFit/>
          </a:bodyPr>
          <a:lstStyle/>
          <a:p>
            <a:pPr marL="342900" indent="-342900" algn="ctr">
              <a:spcAft>
                <a:spcPts val="1200"/>
              </a:spcAft>
            </a:pPr>
            <a:r>
              <a:rPr lang="en-US" sz="2400" b="1" dirty="0" smtClean="0">
                <a:latin typeface="Arial"/>
                <a:cs typeface="Arial"/>
              </a:rPr>
              <a:t>CH-M</a:t>
            </a:r>
            <a:endParaRPr lang="en-US" sz="2400" b="1" dirty="0" smtClean="0">
              <a:latin typeface="Arial"/>
              <a:cs typeface="Arial"/>
            </a:endParaRPr>
          </a:p>
        </p:txBody>
      </p:sp>
      <p:sp>
        <p:nvSpPr>
          <p:cNvPr id="21" name="Rectangle 20"/>
          <p:cNvSpPr/>
          <p:nvPr/>
        </p:nvSpPr>
        <p:spPr>
          <a:xfrm>
            <a:off x="227012" y="3919716"/>
            <a:ext cx="8702586" cy="1261884"/>
          </a:xfrm>
          <a:prstGeom prst="rect">
            <a:avLst/>
          </a:prstGeom>
        </p:spPr>
        <p:txBody>
          <a:bodyPr wrap="square" lIns="0" tIns="0" rIns="0" bIns="0">
            <a:spAutoFit/>
          </a:bodyPr>
          <a:lstStyle/>
          <a:p>
            <a:pPr marL="236538" indent="-236538">
              <a:spcAft>
                <a:spcPts val="1200"/>
              </a:spcAft>
              <a:buFont typeface="Arial" pitchFamily="34" charset="0"/>
              <a:buChar char="•"/>
            </a:pPr>
            <a:r>
              <a:rPr lang="en-US" sz="2400" b="1" dirty="0" smtClean="0">
                <a:latin typeface="Arial"/>
                <a:cs typeface="Arial"/>
              </a:rPr>
              <a:t>AVDPM, CVSB, &amp; CDP have comparable results to GMMs</a:t>
            </a:r>
          </a:p>
          <a:p>
            <a:pPr marL="236538" indent="-236538">
              <a:spcAft>
                <a:spcPts val="1200"/>
              </a:spcAft>
              <a:buFont typeface="Arial" pitchFamily="34" charset="0"/>
              <a:buChar char="•"/>
            </a:pPr>
            <a:r>
              <a:rPr lang="en-US" sz="2400" b="1" dirty="0" smtClean="0">
                <a:latin typeface="Arial"/>
                <a:cs typeface="Arial"/>
              </a:rPr>
              <a:t>AVDPM, CVSB, &amp; CDP require significantly fewer parameters than GMMs</a:t>
            </a:r>
            <a:endParaRPr lang="en-US" sz="2400" b="1" dirty="0">
              <a:latin typeface="Arial"/>
              <a:cs typeface="Arial"/>
            </a:endParaRPr>
          </a:p>
        </p:txBody>
      </p:sp>
    </p:spTree>
    <p:extLst>
      <p:ext uri="{BB962C8B-B14F-4D97-AF65-F5344CB8AC3E}">
        <p14:creationId xmlns:p14="http://schemas.microsoft.com/office/powerpoint/2010/main" val="1523199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Complexity: AVDPM</a:t>
            </a:r>
            <a:endParaRPr lang="en-US" dirty="0"/>
          </a:p>
        </p:txBody>
      </p:sp>
      <p:sp>
        <p:nvSpPr>
          <p:cNvPr id="21" name="Rectangle 20"/>
          <p:cNvSpPr/>
          <p:nvPr/>
        </p:nvSpPr>
        <p:spPr>
          <a:xfrm>
            <a:off x="838200" y="1100006"/>
            <a:ext cx="799057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AVDPM: CPU Time v. KD Tree Depth</a:t>
            </a:r>
            <a:endParaRPr lang="en-US" sz="2400" b="1" dirty="0">
              <a:latin typeface="Arial"/>
              <a:cs typeface="Arial"/>
            </a:endParaRPr>
          </a:p>
        </p:txBody>
      </p:sp>
      <p:pic>
        <p:nvPicPr>
          <p:cNvPr id="1136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469338"/>
            <a:ext cx="8665941" cy="41694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8245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0" y="920"/>
            <a:ext cx="9144000" cy="393234"/>
          </a:xfrm>
          <a:prstGeom prst="rect">
            <a:avLst/>
          </a:prstGeom>
        </p:spPr>
        <p:txBody>
          <a:bodyPr>
            <a:noAutofit/>
          </a:bodyPr>
          <a:lstStyle>
            <a:lvl1pPr algn="l" defTabSz="457200" rtl="0" eaLnBrk="1" latinLnBrk="0" hangingPunct="1">
              <a:spcBef>
                <a:spcPct val="0"/>
              </a:spcBef>
              <a:buNone/>
              <a:defRPr sz="2400" b="1" kern="1200" baseline="0">
                <a:solidFill>
                  <a:schemeClr val="tx1"/>
                </a:solidFill>
                <a:latin typeface="Arial"/>
                <a:ea typeface="+mj-ea"/>
                <a:cs typeface="Arial"/>
              </a:defRPr>
            </a:lvl1pPr>
          </a:lstStyle>
          <a:p>
            <a:r>
              <a:rPr lang="en-US" dirty="0" smtClean="0"/>
              <a:t>Complexity: CVSB &amp; CDP</a:t>
            </a:r>
            <a:endParaRPr lang="en-US" dirty="0"/>
          </a:p>
        </p:txBody>
      </p:sp>
      <p:sp>
        <p:nvSpPr>
          <p:cNvPr id="21" name="Rectangle 20"/>
          <p:cNvSpPr/>
          <p:nvPr/>
        </p:nvSpPr>
        <p:spPr>
          <a:xfrm>
            <a:off x="2438400" y="999994"/>
            <a:ext cx="449580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CPU Time v. Truncation Level</a:t>
            </a:r>
            <a:endParaRPr lang="en-US" sz="2400" b="1" dirty="0">
              <a:latin typeface="Arial"/>
              <a:cs typeface="Arial"/>
            </a:endParaRPr>
          </a:p>
        </p:txBody>
      </p:sp>
      <p:sp>
        <p:nvSpPr>
          <p:cNvPr id="8" name="Rectangle 7"/>
          <p:cNvSpPr/>
          <p:nvPr/>
        </p:nvSpPr>
        <p:spPr>
          <a:xfrm>
            <a:off x="2514600" y="3897868"/>
            <a:ext cx="449580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CPU Time v. Training Samples</a:t>
            </a:r>
            <a:endParaRPr lang="en-US" sz="2400" b="1" dirty="0">
              <a:latin typeface="Arial"/>
              <a:cs typeface="Arial"/>
            </a:endParaRPr>
          </a:p>
        </p:txBody>
      </p:sp>
      <p:grpSp>
        <p:nvGrpSpPr>
          <p:cNvPr id="4" name="Group 3"/>
          <p:cNvGrpSpPr/>
          <p:nvPr/>
        </p:nvGrpSpPr>
        <p:grpSpPr>
          <a:xfrm>
            <a:off x="609601" y="1369326"/>
            <a:ext cx="3505199" cy="2234787"/>
            <a:chOff x="609601" y="1369326"/>
            <a:chExt cx="3505199" cy="2234787"/>
          </a:xfrm>
        </p:grpSpPr>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1" y="1369326"/>
              <a:ext cx="3505199" cy="2234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1143000" y="1688068"/>
              <a:ext cx="106680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CVSB</a:t>
              </a:r>
              <a:endParaRPr lang="en-US" sz="2400" b="1" dirty="0">
                <a:latin typeface="Arial"/>
                <a:cs typeface="Arial"/>
              </a:endParaRPr>
            </a:p>
          </p:txBody>
        </p:sp>
      </p:grpSp>
      <p:grpSp>
        <p:nvGrpSpPr>
          <p:cNvPr id="5" name="Group 4"/>
          <p:cNvGrpSpPr/>
          <p:nvPr/>
        </p:nvGrpSpPr>
        <p:grpSpPr>
          <a:xfrm>
            <a:off x="609600" y="4343400"/>
            <a:ext cx="3502152" cy="2231136"/>
            <a:chOff x="609600" y="4343400"/>
            <a:chExt cx="3502152" cy="2231136"/>
          </a:xfrm>
        </p:grpSpPr>
        <p:pic>
          <p:nvPicPr>
            <p:cNvPr id="114691" name="Picture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343400"/>
              <a:ext cx="3502152" cy="2231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9"/>
            <p:cNvSpPr/>
            <p:nvPr/>
          </p:nvSpPr>
          <p:spPr>
            <a:xfrm>
              <a:off x="1143000" y="4659868"/>
              <a:ext cx="106680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CVSB</a:t>
              </a:r>
              <a:endParaRPr lang="en-US" sz="2400" b="1" dirty="0">
                <a:latin typeface="Arial"/>
                <a:cs typeface="Arial"/>
              </a:endParaRPr>
            </a:p>
          </p:txBody>
        </p:sp>
      </p:grpSp>
      <p:grpSp>
        <p:nvGrpSpPr>
          <p:cNvPr id="3" name="Group 2"/>
          <p:cNvGrpSpPr/>
          <p:nvPr/>
        </p:nvGrpSpPr>
        <p:grpSpPr>
          <a:xfrm>
            <a:off x="4956048" y="4339033"/>
            <a:ext cx="3502152" cy="2231136"/>
            <a:chOff x="4956048" y="4339033"/>
            <a:chExt cx="3502152" cy="2231136"/>
          </a:xfrm>
        </p:grpSpPr>
        <p:pic>
          <p:nvPicPr>
            <p:cNvPr id="114692"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6048" y="4339033"/>
              <a:ext cx="3502152" cy="2231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p:nvSpPr>
          <p:spPr>
            <a:xfrm>
              <a:off x="5486400" y="4663653"/>
              <a:ext cx="106680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CDP</a:t>
              </a:r>
              <a:endParaRPr lang="en-US" sz="2400" b="1" dirty="0">
                <a:latin typeface="Arial"/>
                <a:cs typeface="Arial"/>
              </a:endParaRPr>
            </a:p>
          </p:txBody>
        </p:sp>
      </p:grpSp>
      <p:grpSp>
        <p:nvGrpSpPr>
          <p:cNvPr id="2" name="Group 1"/>
          <p:cNvGrpSpPr/>
          <p:nvPr/>
        </p:nvGrpSpPr>
        <p:grpSpPr>
          <a:xfrm>
            <a:off x="4879848" y="1371600"/>
            <a:ext cx="3502152" cy="2231136"/>
            <a:chOff x="4879848" y="1371600"/>
            <a:chExt cx="3502152" cy="2231136"/>
          </a:xfrm>
        </p:grpSpPr>
        <p:pic>
          <p:nvPicPr>
            <p:cNvPr id="12" name="Picture 2"/>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9848" y="1371600"/>
              <a:ext cx="3502152" cy="2231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14"/>
            <p:cNvSpPr/>
            <p:nvPr/>
          </p:nvSpPr>
          <p:spPr>
            <a:xfrm>
              <a:off x="5486400" y="1676400"/>
              <a:ext cx="1066800" cy="369332"/>
            </a:xfrm>
            <a:prstGeom prst="rect">
              <a:avLst/>
            </a:prstGeom>
          </p:spPr>
          <p:txBody>
            <a:bodyPr wrap="square" lIns="0" tIns="0" rIns="0" bIns="0">
              <a:spAutoFit/>
            </a:bodyPr>
            <a:lstStyle/>
            <a:p>
              <a:pPr algn="ctr">
                <a:spcAft>
                  <a:spcPts val="1200"/>
                </a:spcAft>
              </a:pPr>
              <a:r>
                <a:rPr lang="en-US" sz="2400" b="1" dirty="0" smtClean="0">
                  <a:latin typeface="Arial"/>
                  <a:cs typeface="Arial"/>
                </a:rPr>
                <a:t>CDP</a:t>
              </a:r>
              <a:endParaRPr lang="en-US" sz="2400" b="1" dirty="0">
                <a:latin typeface="Arial"/>
                <a:cs typeface="Arial"/>
              </a:endParaRPr>
            </a:p>
          </p:txBody>
        </p:sp>
      </p:grpSp>
    </p:spTree>
    <p:extLst>
      <p:ext uri="{BB962C8B-B14F-4D97-AF65-F5344CB8AC3E}">
        <p14:creationId xmlns:p14="http://schemas.microsoft.com/office/powerpoint/2010/main" val="18876086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dirty="0"/>
          </a:p>
        </p:txBody>
      </p:sp>
      <p:sp>
        <p:nvSpPr>
          <p:cNvPr id="24579" name="Rectangle 4"/>
          <p:cNvSpPr>
            <a:spLocks noChangeArrowheads="1"/>
          </p:cNvSpPr>
          <p:nvPr/>
        </p:nvSpPr>
        <p:spPr bwMode="auto">
          <a:xfrm>
            <a:off x="0" y="295275"/>
            <a:ext cx="9144000" cy="0"/>
          </a:xfrm>
          <a:prstGeom prst="rect">
            <a:avLst/>
          </a:prstGeom>
          <a:noFill/>
          <a:ln w="9525">
            <a:noFill/>
            <a:miter lim="800000"/>
            <a:headEnd/>
            <a:tailEnd/>
          </a:ln>
        </p:spPr>
        <p:txBody>
          <a:bodyPr>
            <a:spAutoFit/>
          </a:bodyPr>
          <a:lstStyle/>
          <a:p>
            <a:endParaRPr lang="en-US" dirty="0"/>
          </a:p>
        </p:txBody>
      </p:sp>
      <p:sp>
        <p:nvSpPr>
          <p:cNvPr id="24580" name="Rectangle 6"/>
          <p:cNvSpPr>
            <a:spLocks noChangeArrowheads="1"/>
          </p:cNvSpPr>
          <p:nvPr/>
        </p:nvSpPr>
        <p:spPr bwMode="auto">
          <a:xfrm>
            <a:off x="3157538" y="2381250"/>
            <a:ext cx="9144000" cy="0"/>
          </a:xfrm>
          <a:prstGeom prst="rect">
            <a:avLst/>
          </a:prstGeom>
          <a:noFill/>
          <a:ln w="9525">
            <a:noFill/>
            <a:miter lim="800000"/>
            <a:headEnd/>
            <a:tailEnd/>
          </a:ln>
        </p:spPr>
        <p:txBody>
          <a:bodyPr>
            <a:spAutoFit/>
          </a:bodyPr>
          <a:lstStyle/>
          <a:p>
            <a:endParaRPr lang="en-US" dirty="0"/>
          </a:p>
        </p:txBody>
      </p:sp>
      <p:sp>
        <p:nvSpPr>
          <p:cNvPr id="24581" name="Text Box 10"/>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sz="2400" b="1" dirty="0" smtClean="0">
                <a:solidFill>
                  <a:srgbClr val="000000"/>
                </a:solidFill>
                <a:latin typeface="Arial"/>
                <a:cs typeface="Arial"/>
              </a:rPr>
              <a:t>Conclusions</a:t>
            </a:r>
            <a:endParaRPr lang="en-US" sz="2400" b="1" dirty="0">
              <a:solidFill>
                <a:srgbClr val="000000"/>
              </a:solidFill>
              <a:latin typeface="Arial"/>
              <a:cs typeface="Arial"/>
            </a:endParaRPr>
          </a:p>
        </p:txBody>
      </p:sp>
      <p:sp>
        <p:nvSpPr>
          <p:cNvPr id="6" name="Rectangle 109"/>
          <p:cNvSpPr txBox="1">
            <a:spLocks noChangeArrowheads="1"/>
          </p:cNvSpPr>
          <p:nvPr/>
        </p:nvSpPr>
        <p:spPr>
          <a:xfrm>
            <a:off x="208192" y="702129"/>
            <a:ext cx="8694738" cy="5335302"/>
          </a:xfrm>
          <a:prstGeom prst="rect">
            <a:avLst/>
          </a:prstGeom>
          <a:noFill/>
          <a:ln/>
        </p:spPr>
        <p:txBody>
          <a:bodyPr lIns="0" tIns="0" rIns="0" bIns="0"/>
          <a:lstStyle/>
          <a:p>
            <a:pPr marL="228600" indent="-228600">
              <a:spcAft>
                <a:spcPts val="600"/>
              </a:spcAft>
              <a:buFont typeface="Arial" pitchFamily="34" charset="0"/>
              <a:buChar char="•"/>
              <a:defRPr/>
            </a:pPr>
            <a:r>
              <a:rPr lang="en-US" sz="2400" b="1" dirty="0" smtClean="0">
                <a:latin typeface="Arial" pitchFamily="34" charset="0"/>
                <a:cs typeface="Arial" pitchFamily="34" charset="0"/>
              </a:rPr>
              <a:t>AVDPM, CVSB, and CDP slightly outperform standard GMM error rates for both CH-E and CH-M</a:t>
            </a:r>
          </a:p>
          <a:p>
            <a:pPr marL="228600" indent="-228600">
              <a:spcAft>
                <a:spcPts val="600"/>
              </a:spcAft>
              <a:buFont typeface="Arial" pitchFamily="34" charset="0"/>
              <a:buChar char="•"/>
              <a:defRPr/>
            </a:pPr>
            <a:r>
              <a:rPr lang="en-US" sz="2400" b="1" dirty="0">
                <a:latin typeface="Arial" pitchFamily="34" charset="0"/>
                <a:cs typeface="Arial" pitchFamily="34" charset="0"/>
              </a:rPr>
              <a:t>AVDPM, CVSB, and </a:t>
            </a:r>
            <a:r>
              <a:rPr lang="en-US" sz="2400" b="1" dirty="0" smtClean="0">
                <a:latin typeface="Arial" pitchFamily="34" charset="0"/>
                <a:cs typeface="Arial" pitchFamily="34" charset="0"/>
              </a:rPr>
              <a:t>CDP all generate much fewer #’s of mixtures per phoneme label than standard GMM systems</a:t>
            </a:r>
            <a:endParaRPr lang="en-US" sz="2400" b="1" dirty="0" smtClean="0">
              <a:latin typeface="Arial" pitchFamily="34" charset="0"/>
              <a:cs typeface="Arial" pitchFamily="34" charset="0"/>
            </a:endParaRPr>
          </a:p>
          <a:p>
            <a:pPr marL="228600" indent="-228600">
              <a:spcAft>
                <a:spcPts val="600"/>
              </a:spcAft>
              <a:buFont typeface="Arial" pitchFamily="34" charset="0"/>
              <a:buChar char="•"/>
              <a:defRPr/>
            </a:pPr>
            <a:r>
              <a:rPr lang="en-US" sz="2400" b="1" dirty="0" smtClean="0">
                <a:latin typeface="Arial" pitchFamily="34" charset="0"/>
                <a:cs typeface="Arial" pitchFamily="34" charset="0"/>
              </a:rPr>
              <a:t>AVDPM’s complexity is exponential as KD tree depth increases</a:t>
            </a:r>
          </a:p>
          <a:p>
            <a:pPr marL="228600" indent="-228600">
              <a:spcAft>
                <a:spcPts val="600"/>
              </a:spcAft>
              <a:buFont typeface="Arial" pitchFamily="34" charset="0"/>
              <a:buChar char="•"/>
              <a:defRPr/>
            </a:pPr>
            <a:r>
              <a:rPr lang="en-US" sz="2400" b="1" dirty="0" smtClean="0">
                <a:latin typeface="Arial" pitchFamily="34" charset="0"/>
                <a:cs typeface="Arial" pitchFamily="34" charset="0"/>
              </a:rPr>
              <a:t>CDP’s and CVSB’s complexity is linear with # training samples and truncation level</a:t>
            </a:r>
          </a:p>
          <a:p>
            <a:pPr marL="228600" indent="-228600">
              <a:spcAft>
                <a:spcPts val="600"/>
              </a:spcAft>
              <a:buFont typeface="Arial" pitchFamily="34" charset="0"/>
              <a:buChar char="•"/>
              <a:defRPr/>
            </a:pPr>
            <a:r>
              <a:rPr lang="en-US" sz="2400" b="1" dirty="0" smtClean="0">
                <a:latin typeface="Arial" pitchFamily="34" charset="0"/>
                <a:cs typeface="Arial" pitchFamily="34" charset="0"/>
              </a:rPr>
              <a:t>Performance </a:t>
            </a:r>
            <a:r>
              <a:rPr lang="en-US" sz="2400" b="1" dirty="0" smtClean="0">
                <a:latin typeface="Arial" pitchFamily="34" charset="0"/>
                <a:cs typeface="Arial" pitchFamily="34" charset="0"/>
              </a:rPr>
              <a:t>gap between CH-E and CH-M can easily be attributed to # of labels</a:t>
            </a:r>
            <a:endParaRPr lang="en-US" sz="2400" b="1" dirty="0" smtClean="0">
              <a:latin typeface="Arial" pitchFamily="34" charset="0"/>
              <a:cs typeface="Arial" pitchFamily="34" charset="0"/>
            </a:endParaRPr>
          </a:p>
        </p:txBody>
      </p:sp>
    </p:spTree>
    <p:extLst>
      <p:ext uri="{BB962C8B-B14F-4D97-AF65-F5344CB8AC3E}">
        <p14:creationId xmlns:p14="http://schemas.microsoft.com/office/powerpoint/2010/main" val="40195456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dirty="0"/>
          </a:p>
        </p:txBody>
      </p:sp>
      <p:sp>
        <p:nvSpPr>
          <p:cNvPr id="24579" name="Rectangle 4"/>
          <p:cNvSpPr>
            <a:spLocks noChangeArrowheads="1"/>
          </p:cNvSpPr>
          <p:nvPr/>
        </p:nvSpPr>
        <p:spPr bwMode="auto">
          <a:xfrm>
            <a:off x="0" y="295275"/>
            <a:ext cx="9144000" cy="0"/>
          </a:xfrm>
          <a:prstGeom prst="rect">
            <a:avLst/>
          </a:prstGeom>
          <a:noFill/>
          <a:ln w="9525">
            <a:noFill/>
            <a:miter lim="800000"/>
            <a:headEnd/>
            <a:tailEnd/>
          </a:ln>
        </p:spPr>
        <p:txBody>
          <a:bodyPr>
            <a:spAutoFit/>
          </a:bodyPr>
          <a:lstStyle/>
          <a:p>
            <a:endParaRPr lang="en-US" dirty="0"/>
          </a:p>
        </p:txBody>
      </p:sp>
      <p:sp>
        <p:nvSpPr>
          <p:cNvPr id="24580" name="Rectangle 6"/>
          <p:cNvSpPr>
            <a:spLocks noChangeArrowheads="1"/>
          </p:cNvSpPr>
          <p:nvPr/>
        </p:nvSpPr>
        <p:spPr bwMode="auto">
          <a:xfrm>
            <a:off x="3157538" y="2381250"/>
            <a:ext cx="9144000" cy="0"/>
          </a:xfrm>
          <a:prstGeom prst="rect">
            <a:avLst/>
          </a:prstGeom>
          <a:noFill/>
          <a:ln w="9525">
            <a:noFill/>
            <a:miter lim="800000"/>
            <a:headEnd/>
            <a:tailEnd/>
          </a:ln>
        </p:spPr>
        <p:txBody>
          <a:bodyPr>
            <a:spAutoFit/>
          </a:bodyPr>
          <a:lstStyle/>
          <a:p>
            <a:endParaRPr lang="en-US" dirty="0"/>
          </a:p>
        </p:txBody>
      </p:sp>
      <p:sp>
        <p:nvSpPr>
          <p:cNvPr id="24581" name="Text Box 10"/>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sz="2400" b="1" dirty="0" smtClean="0">
                <a:solidFill>
                  <a:srgbClr val="000000"/>
                </a:solidFill>
                <a:latin typeface="Arial"/>
                <a:cs typeface="Arial"/>
              </a:rPr>
              <a:t>Acknowledgements</a:t>
            </a:r>
            <a:endParaRPr lang="en-US" sz="2400" b="1" dirty="0">
              <a:solidFill>
                <a:srgbClr val="000000"/>
              </a:solidFill>
              <a:latin typeface="Arial"/>
              <a:cs typeface="Arial"/>
            </a:endParaRPr>
          </a:p>
        </p:txBody>
      </p:sp>
      <p:sp>
        <p:nvSpPr>
          <p:cNvPr id="6" name="Rectangle 109"/>
          <p:cNvSpPr txBox="1">
            <a:spLocks noChangeArrowheads="1"/>
          </p:cNvSpPr>
          <p:nvPr/>
        </p:nvSpPr>
        <p:spPr>
          <a:xfrm>
            <a:off x="208192" y="702129"/>
            <a:ext cx="8694738" cy="5335302"/>
          </a:xfrm>
          <a:prstGeom prst="rect">
            <a:avLst/>
          </a:prstGeom>
          <a:noFill/>
          <a:ln/>
        </p:spPr>
        <p:txBody>
          <a:bodyPr lIns="0" tIns="0" rIns="0" bIns="0"/>
          <a:lstStyle/>
          <a:p>
            <a:pPr marL="228600" indent="-228600">
              <a:spcAft>
                <a:spcPts val="600"/>
              </a:spcAft>
              <a:buFont typeface="Arial" pitchFamily="34" charset="0"/>
              <a:buChar char="•"/>
              <a:defRPr/>
            </a:pPr>
            <a:r>
              <a:rPr lang="en-US" sz="2000" b="1" dirty="0" smtClean="0">
                <a:latin typeface="Arial" pitchFamily="34" charset="0"/>
                <a:cs typeface="Arial" pitchFamily="34" charset="0"/>
              </a:rPr>
              <a:t>Thanks to my committee for all of the help and support:</a:t>
            </a:r>
          </a:p>
          <a:p>
            <a:pPr marL="455613" lvl="1" indent="-227013">
              <a:spcAft>
                <a:spcPts val="600"/>
              </a:spcAft>
              <a:buFont typeface="Wingdings" charset="2"/>
              <a:buChar char="§"/>
              <a:defRPr/>
            </a:pPr>
            <a:r>
              <a:rPr lang="en-US" sz="2000" b="1" dirty="0" smtClean="0">
                <a:latin typeface="Arial" pitchFamily="34" charset="0"/>
                <a:cs typeface="Arial" pitchFamily="34" charset="0"/>
              </a:rPr>
              <a:t>Dr. Iyad Obeid</a:t>
            </a:r>
          </a:p>
          <a:p>
            <a:pPr marL="455613" lvl="1" indent="-227013">
              <a:spcAft>
                <a:spcPts val="600"/>
              </a:spcAft>
              <a:buFont typeface="Wingdings" charset="2"/>
              <a:buChar char="§"/>
              <a:defRPr/>
            </a:pPr>
            <a:r>
              <a:rPr lang="en-US" sz="2000" b="1" dirty="0" smtClean="0">
                <a:latin typeface="Arial" pitchFamily="34" charset="0"/>
                <a:cs typeface="Arial" pitchFamily="34" charset="0"/>
              </a:rPr>
              <a:t>Dr. Joseph Picone</a:t>
            </a:r>
          </a:p>
          <a:p>
            <a:pPr marL="455613" lvl="1" indent="-227013">
              <a:spcAft>
                <a:spcPts val="600"/>
              </a:spcAft>
              <a:buFont typeface="Wingdings" charset="2"/>
              <a:buChar char="§"/>
              <a:defRPr/>
            </a:pPr>
            <a:r>
              <a:rPr lang="en-US" sz="2000" b="1" dirty="0" smtClean="0">
                <a:latin typeface="Arial" pitchFamily="34" charset="0"/>
                <a:cs typeface="Arial" pitchFamily="34" charset="0"/>
              </a:rPr>
              <a:t>Dr. Marc Sobel</a:t>
            </a:r>
          </a:p>
          <a:p>
            <a:pPr marL="455613" lvl="1" indent="-227013">
              <a:spcAft>
                <a:spcPts val="600"/>
              </a:spcAft>
              <a:buFont typeface="Wingdings" charset="2"/>
              <a:buChar char="§"/>
              <a:defRPr/>
            </a:pPr>
            <a:r>
              <a:rPr lang="en-US" sz="2000" b="1" dirty="0" smtClean="0">
                <a:latin typeface="Arial" pitchFamily="34" charset="0"/>
                <a:cs typeface="Arial" pitchFamily="34" charset="0"/>
              </a:rPr>
              <a:t>Dr. Chang-Hee Won </a:t>
            </a:r>
          </a:p>
          <a:p>
            <a:pPr marL="455613" lvl="1" indent="-227013">
              <a:spcAft>
                <a:spcPts val="600"/>
              </a:spcAft>
              <a:buFont typeface="Wingdings" charset="2"/>
              <a:buChar char="§"/>
              <a:defRPr/>
            </a:pPr>
            <a:r>
              <a:rPr lang="en-US" sz="2000" b="1" dirty="0" smtClean="0">
                <a:latin typeface="Arial" pitchFamily="34" charset="0"/>
                <a:cs typeface="Arial" pitchFamily="34" charset="0"/>
              </a:rPr>
              <a:t>Dr. Alexander Yates </a:t>
            </a:r>
          </a:p>
          <a:p>
            <a:pPr marL="228600" indent="-228600">
              <a:spcBef>
                <a:spcPts val="600"/>
              </a:spcBef>
              <a:spcAft>
                <a:spcPts val="600"/>
              </a:spcAft>
              <a:buFont typeface="Arial" pitchFamily="34" charset="0"/>
              <a:buChar char="•"/>
              <a:tabLst>
                <a:tab pos="454025" algn="l"/>
              </a:tabLst>
              <a:defRPr/>
            </a:pPr>
            <a:r>
              <a:rPr lang="en-US" sz="2000" b="1" dirty="0">
                <a:latin typeface="Arial" pitchFamily="34" charset="0"/>
                <a:cs typeface="Arial" pitchFamily="34" charset="0"/>
              </a:rPr>
              <a:t>Thanks to my research group for all of their patience and </a:t>
            </a:r>
            <a:r>
              <a:rPr lang="en-US" sz="2000" b="1" dirty="0" smtClean="0">
                <a:latin typeface="Arial" pitchFamily="34" charset="0"/>
                <a:cs typeface="Arial" pitchFamily="34" charset="0"/>
              </a:rPr>
              <a:t>support:</a:t>
            </a:r>
            <a:endParaRPr lang="en-US" sz="2000" b="1" dirty="0">
              <a:latin typeface="Arial" pitchFamily="34" charset="0"/>
              <a:cs typeface="Arial" pitchFamily="34" charset="0"/>
            </a:endParaRPr>
          </a:p>
          <a:p>
            <a:pPr marL="455613" lvl="1" indent="-227013">
              <a:spcAft>
                <a:spcPts val="600"/>
              </a:spcAft>
              <a:buFont typeface="Wingdings" charset="2"/>
              <a:buChar char="§"/>
              <a:defRPr/>
            </a:pPr>
            <a:r>
              <a:rPr lang="en-US" sz="2000" b="1" dirty="0" smtClean="0">
                <a:latin typeface="Arial" pitchFamily="34" charset="0"/>
                <a:cs typeface="Arial" pitchFamily="34" charset="0"/>
              </a:rPr>
              <a:t>Amir Harati </a:t>
            </a:r>
          </a:p>
          <a:p>
            <a:pPr marL="455613" lvl="1" indent="-227013">
              <a:spcAft>
                <a:spcPts val="600"/>
              </a:spcAft>
              <a:buFont typeface="Wingdings" charset="2"/>
              <a:buChar char="§"/>
              <a:defRPr/>
            </a:pPr>
            <a:r>
              <a:rPr lang="en-US" sz="2000" b="1" dirty="0" smtClean="0">
                <a:latin typeface="Arial" pitchFamily="34" charset="0"/>
                <a:cs typeface="Arial" pitchFamily="34" charset="0"/>
              </a:rPr>
              <a:t>Shuang Lu</a:t>
            </a:r>
          </a:p>
          <a:p>
            <a:pPr marL="228600" indent="-228600">
              <a:spcAft>
                <a:spcPts val="1200"/>
              </a:spcAft>
              <a:buFont typeface="Arial" pitchFamily="34" charset="0"/>
              <a:buChar char="•"/>
              <a:tabLst>
                <a:tab pos="454025" algn="l"/>
              </a:tabLst>
              <a:defRPr/>
            </a:pPr>
            <a:r>
              <a:rPr lang="en-US" sz="2000" b="1" dirty="0">
                <a:latin typeface="Arial" pitchFamily="34" charset="0"/>
                <a:cs typeface="Arial" pitchFamily="34" charset="0"/>
              </a:rPr>
              <a:t>The Linguistic Data Consortium (LDC) for awarding a data scholarship to this project and providing the lexicon and transcripts for </a:t>
            </a:r>
            <a:r>
              <a:rPr lang="en-US" sz="2000" b="1" dirty="0" smtClean="0">
                <a:latin typeface="Arial" pitchFamily="34" charset="0"/>
                <a:cs typeface="Arial" pitchFamily="34" charset="0"/>
              </a:rPr>
              <a:t>CALLHOME Mandarin</a:t>
            </a:r>
            <a:r>
              <a:rPr lang="en-US" sz="2000" b="1" dirty="0" smtClean="0">
                <a:latin typeface="Arial" pitchFamily="34" charset="0"/>
                <a:cs typeface="Arial" pitchFamily="34" charset="0"/>
              </a:rPr>
              <a:t>.</a:t>
            </a:r>
            <a:endParaRPr lang="en-US" sz="2000" b="1" dirty="0">
              <a:latin typeface="Arial" pitchFamily="34" charset="0"/>
              <a:cs typeface="Arial" pitchFamily="34" charset="0"/>
            </a:endParaRPr>
          </a:p>
          <a:p>
            <a:pPr marL="228600" indent="-228600">
              <a:spcAft>
                <a:spcPts val="1200"/>
              </a:spcAft>
              <a:buFont typeface="Arial" pitchFamily="34" charset="0"/>
              <a:buChar char="•"/>
              <a:tabLst>
                <a:tab pos="454025" algn="l"/>
              </a:tabLst>
              <a:defRPr/>
            </a:pPr>
            <a:r>
              <a:rPr lang="en-US" sz="2000" b="1" dirty="0">
                <a:latin typeface="Arial" pitchFamily="34" charset="0"/>
                <a:cs typeface="Arial" pitchFamily="34" charset="0"/>
              </a:rPr>
              <a:t>Owlsnest</a:t>
            </a:r>
            <a:r>
              <a:rPr lang="en-US" sz="2000" b="1" baseline="30000" dirty="0">
                <a:latin typeface="Arial" pitchFamily="34" charset="0"/>
                <a:cs typeface="Arial" pitchFamily="34" charset="0"/>
              </a:rPr>
              <a:t>1</a:t>
            </a:r>
          </a:p>
        </p:txBody>
      </p:sp>
      <p:sp>
        <p:nvSpPr>
          <p:cNvPr id="7" name="TextBox 6"/>
          <p:cNvSpPr txBox="1"/>
          <p:nvPr/>
        </p:nvSpPr>
        <p:spPr>
          <a:xfrm>
            <a:off x="304800" y="5791200"/>
            <a:ext cx="8325414" cy="646331"/>
          </a:xfrm>
          <a:prstGeom prst="rect">
            <a:avLst/>
          </a:prstGeom>
          <a:noFill/>
        </p:spPr>
        <p:txBody>
          <a:bodyPr wrap="square" rtlCol="0">
            <a:spAutoFit/>
          </a:bodyPr>
          <a:lstStyle/>
          <a:p>
            <a:r>
              <a:rPr lang="en-US" b="1" baseline="30000" dirty="0" smtClean="0">
                <a:latin typeface="Arial" pitchFamily="34" charset="0"/>
                <a:cs typeface="Arial" pitchFamily="34" charset="0"/>
              </a:rPr>
              <a:t>1</a:t>
            </a:r>
            <a:r>
              <a:rPr lang="en-US" b="1" dirty="0" smtClean="0">
                <a:latin typeface="Arial" pitchFamily="34" charset="0"/>
                <a:cs typeface="Arial" pitchFamily="34" charset="0"/>
              </a:rPr>
              <a:t>This </a:t>
            </a:r>
            <a:r>
              <a:rPr lang="en-US" b="1" dirty="0" smtClean="0">
                <a:latin typeface="Arial" pitchFamily="34" charset="0"/>
                <a:cs typeface="Arial" pitchFamily="34" charset="0"/>
              </a:rPr>
              <a:t>research was supported in part by the National Science Foundation through Major Research Instrumentation Grant No. CNS-09-58854.</a:t>
            </a:r>
            <a:endParaRPr lang="en-US" b="1" dirty="0">
              <a:latin typeface="Arial" pitchFamily="34" charset="0"/>
              <a:cs typeface="Arial" pitchFamily="34" charset="0"/>
            </a:endParaRPr>
          </a:p>
        </p:txBody>
      </p:sp>
    </p:spTree>
    <p:extLst>
      <p:ext uri="{BB962C8B-B14F-4D97-AF65-F5344CB8AC3E}">
        <p14:creationId xmlns:p14="http://schemas.microsoft.com/office/powerpoint/2010/main" val="6321889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588" y="-206375"/>
            <a:ext cx="9144000" cy="0"/>
          </a:xfrm>
          <a:prstGeom prst="rect">
            <a:avLst/>
          </a:prstGeom>
          <a:noFill/>
          <a:ln w="9525">
            <a:noFill/>
            <a:miter lim="800000"/>
            <a:headEnd/>
            <a:tailEnd/>
          </a:ln>
        </p:spPr>
        <p:txBody>
          <a:bodyPr>
            <a:spAutoFit/>
          </a:bodyPr>
          <a:lstStyle/>
          <a:p>
            <a:endParaRPr lang="en-US" dirty="0"/>
          </a:p>
        </p:txBody>
      </p:sp>
      <p:sp>
        <p:nvSpPr>
          <p:cNvPr id="24579" name="Rectangle 4"/>
          <p:cNvSpPr>
            <a:spLocks noChangeArrowheads="1"/>
          </p:cNvSpPr>
          <p:nvPr/>
        </p:nvSpPr>
        <p:spPr bwMode="auto">
          <a:xfrm>
            <a:off x="0" y="295275"/>
            <a:ext cx="9144000" cy="0"/>
          </a:xfrm>
          <a:prstGeom prst="rect">
            <a:avLst/>
          </a:prstGeom>
          <a:noFill/>
          <a:ln w="9525">
            <a:noFill/>
            <a:miter lim="800000"/>
            <a:headEnd/>
            <a:tailEnd/>
          </a:ln>
        </p:spPr>
        <p:txBody>
          <a:bodyPr>
            <a:spAutoFit/>
          </a:bodyPr>
          <a:lstStyle/>
          <a:p>
            <a:endParaRPr lang="en-US" dirty="0"/>
          </a:p>
        </p:txBody>
      </p:sp>
      <p:sp>
        <p:nvSpPr>
          <p:cNvPr id="24580" name="Rectangle 6"/>
          <p:cNvSpPr>
            <a:spLocks noChangeArrowheads="1"/>
          </p:cNvSpPr>
          <p:nvPr/>
        </p:nvSpPr>
        <p:spPr bwMode="auto">
          <a:xfrm>
            <a:off x="3157538" y="2381250"/>
            <a:ext cx="9144000" cy="0"/>
          </a:xfrm>
          <a:prstGeom prst="rect">
            <a:avLst/>
          </a:prstGeom>
          <a:noFill/>
          <a:ln w="9525">
            <a:noFill/>
            <a:miter lim="800000"/>
            <a:headEnd/>
            <a:tailEnd/>
          </a:ln>
        </p:spPr>
        <p:txBody>
          <a:bodyPr>
            <a:spAutoFit/>
          </a:bodyPr>
          <a:lstStyle/>
          <a:p>
            <a:endParaRPr lang="en-US" dirty="0"/>
          </a:p>
        </p:txBody>
      </p:sp>
      <p:sp>
        <p:nvSpPr>
          <p:cNvPr id="24581" name="Text Box 10"/>
          <p:cNvSpPr txBox="1">
            <a:spLocks noChangeArrowheads="1"/>
          </p:cNvSpPr>
          <p:nvPr/>
        </p:nvSpPr>
        <p:spPr bwMode="auto">
          <a:xfrm>
            <a:off x="227013" y="57150"/>
            <a:ext cx="6858000" cy="369332"/>
          </a:xfrm>
          <a:prstGeom prst="rect">
            <a:avLst/>
          </a:prstGeom>
          <a:noFill/>
          <a:ln w="9525">
            <a:noFill/>
            <a:miter lim="800000"/>
            <a:headEnd/>
            <a:tailEnd/>
          </a:ln>
        </p:spPr>
        <p:txBody>
          <a:bodyPr lIns="0" tIns="0" rIns="0" bIns="0">
            <a:spAutoFit/>
          </a:bodyPr>
          <a:lstStyle/>
          <a:p>
            <a:pPr>
              <a:spcBef>
                <a:spcPct val="50000"/>
              </a:spcBef>
            </a:pPr>
            <a:r>
              <a:rPr lang="en-US" sz="2400" b="1" dirty="0">
                <a:solidFill>
                  <a:srgbClr val="000000"/>
                </a:solidFill>
                <a:latin typeface="Arial"/>
                <a:cs typeface="Arial"/>
              </a:rPr>
              <a:t>Brief </a:t>
            </a:r>
            <a:r>
              <a:rPr lang="en-US" sz="2400" b="1" dirty="0" smtClean="0">
                <a:solidFill>
                  <a:srgbClr val="000000"/>
                </a:solidFill>
                <a:latin typeface="Arial"/>
                <a:cs typeface="Arial"/>
              </a:rPr>
              <a:t>Bibliography of Related Research</a:t>
            </a:r>
            <a:endParaRPr lang="en-US" sz="2400" b="1" dirty="0">
              <a:solidFill>
                <a:srgbClr val="000000"/>
              </a:solidFill>
              <a:latin typeface="Arial"/>
              <a:cs typeface="Arial"/>
            </a:endParaRPr>
          </a:p>
        </p:txBody>
      </p:sp>
      <p:sp>
        <p:nvSpPr>
          <p:cNvPr id="6" name="Rectangle 109"/>
          <p:cNvSpPr txBox="1">
            <a:spLocks noChangeArrowheads="1"/>
          </p:cNvSpPr>
          <p:nvPr/>
        </p:nvSpPr>
        <p:spPr>
          <a:xfrm>
            <a:off x="208192" y="702128"/>
            <a:ext cx="8694738" cy="5769009"/>
          </a:xfrm>
          <a:prstGeom prst="rect">
            <a:avLst/>
          </a:prstGeom>
          <a:noFill/>
          <a:ln/>
        </p:spPr>
        <p:txBody>
          <a:bodyPr lIns="0" tIns="0" rIns="0" bIns="0"/>
          <a:lstStyle/>
          <a:p>
            <a:pPr marL="454025" indent="-454025">
              <a:spcAft>
                <a:spcPts val="1200"/>
              </a:spcAft>
              <a:tabLst>
                <a:tab pos="454025" algn="l"/>
              </a:tabLst>
              <a:defRPr/>
            </a:pPr>
            <a:r>
              <a:rPr lang="en-US" sz="1000" b="1" dirty="0" smtClean="0">
                <a:latin typeface="Arial" pitchFamily="34" charset="0"/>
                <a:cs typeface="Arial" pitchFamily="34" charset="0"/>
              </a:rPr>
              <a:t>[1] 	Bussgang, J. (2012). Seeing Both Sides. Retrieved November 27, 2012 from </a:t>
            </a:r>
            <a:r>
              <a:rPr lang="en-US" sz="1000" b="1" dirty="0" smtClean="0">
                <a:latin typeface="Arial" pitchFamily="34" charset="0"/>
                <a:cs typeface="Arial" pitchFamily="34" charset="0"/>
                <a:hlinkClick r:id="rId3"/>
              </a:rPr>
              <a:t>http://bostonvcblog.typepad.com/vc/2012/05/forget-plastics-its-all-about-machine-learning.html</a:t>
            </a:r>
            <a:endParaRPr lang="en-US" sz="1000" b="1" dirty="0" smtClean="0">
              <a:latin typeface="Arial" pitchFamily="34" charset="0"/>
              <a:cs typeface="Arial" pitchFamily="34" charset="0"/>
            </a:endParaRPr>
          </a:p>
          <a:p>
            <a:pPr marL="454025" indent="-454025">
              <a:spcAft>
                <a:spcPts val="1200"/>
              </a:spcAft>
              <a:tabLst>
                <a:tab pos="454025" algn="l"/>
              </a:tabLst>
              <a:defRPr/>
            </a:pPr>
            <a:r>
              <a:rPr lang="en-US" sz="1000" b="1" dirty="0" smtClean="0">
                <a:latin typeface="Arial" pitchFamily="34" charset="0"/>
                <a:cs typeface="Arial" pitchFamily="34" charset="0"/>
              </a:rPr>
              <a:t>[2] 	Ng, A. (2012). Machine Learning. Retrieved November 27, 2012 from </a:t>
            </a:r>
            <a:r>
              <a:rPr lang="en-US" sz="1000" b="1" dirty="0" smtClean="0">
                <a:latin typeface="Arial" pitchFamily="34" charset="0"/>
                <a:cs typeface="Arial" pitchFamily="34" charset="0"/>
                <a:hlinkClick r:id="rId4"/>
              </a:rPr>
              <a:t>https://www.coursera.org/course/ml</a:t>
            </a:r>
            <a:endParaRPr lang="en-US" sz="1000" b="1" dirty="0" smtClean="0">
              <a:latin typeface="Arial" pitchFamily="34" charset="0"/>
              <a:cs typeface="Arial" pitchFamily="34" charset="0"/>
            </a:endParaRPr>
          </a:p>
          <a:p>
            <a:pPr marL="454025" indent="-454025">
              <a:spcBef>
                <a:spcPts val="0"/>
              </a:spcBef>
              <a:spcAft>
                <a:spcPts val="1200"/>
              </a:spcAft>
              <a:tabLst>
                <a:tab pos="454025" algn="l"/>
              </a:tabLst>
              <a:defRPr/>
            </a:pPr>
            <a:r>
              <a:rPr lang="en-US" sz="1000" b="1" dirty="0" smtClean="0">
                <a:latin typeface="Arial"/>
                <a:cs typeface="Arial"/>
              </a:rPr>
              <a:t>[3]	K. Kurihara, M. Welling, and N. Vlassis, “Accelerated variational Dirichlet process    mixtures,” </a:t>
            </a:r>
            <a:r>
              <a:rPr lang="en-US" sz="1000" b="1" i="1" dirty="0" smtClean="0">
                <a:latin typeface="Arial"/>
                <a:cs typeface="Arial"/>
              </a:rPr>
              <a:t>Advances in Neural Information Processing Systems</a:t>
            </a:r>
            <a:r>
              <a:rPr lang="en-US" sz="1000" b="1" dirty="0" smtClean="0">
                <a:latin typeface="Arial"/>
                <a:cs typeface="Arial"/>
              </a:rPr>
              <a:t>, MIT Press, Cambridge, Massachusetts, USA, 2007 (editors: B. Schölkopf and J.C. Hofmann).</a:t>
            </a:r>
          </a:p>
          <a:p>
            <a:pPr marL="454025" indent="-454025">
              <a:spcBef>
                <a:spcPts val="0"/>
              </a:spcBef>
              <a:spcAft>
                <a:spcPts val="1200"/>
              </a:spcAft>
              <a:tabLst>
                <a:tab pos="454025" algn="l"/>
              </a:tabLst>
              <a:defRPr/>
            </a:pPr>
            <a:r>
              <a:rPr lang="en-US" sz="1000" b="1" dirty="0" smtClean="0">
                <a:latin typeface="Arial"/>
                <a:cs typeface="Arial"/>
              </a:rPr>
              <a:t>[4]	K. Kurihara, M. Welling, and Y. W. Teh, “Collapsed variational Dirichlet process mixture models,” </a:t>
            </a:r>
            <a:r>
              <a:rPr lang="en-US" sz="1000" b="1" i="1" dirty="0" smtClean="0">
                <a:latin typeface="Arial"/>
                <a:cs typeface="Arial"/>
              </a:rPr>
              <a:t>Proceedings of the 20th International Joint Conference on Artificial Intelligence</a:t>
            </a:r>
            <a:r>
              <a:rPr lang="en-US" sz="1000" b="1" dirty="0" smtClean="0">
                <a:latin typeface="Arial"/>
                <a:cs typeface="Arial"/>
              </a:rPr>
              <a:t>, Hyderabad, India, Jan. 2007.</a:t>
            </a:r>
          </a:p>
          <a:p>
            <a:pPr marL="454025" indent="-454025">
              <a:spcBef>
                <a:spcPts val="0"/>
              </a:spcBef>
              <a:spcAft>
                <a:spcPts val="1200"/>
              </a:spcAft>
              <a:tabLst>
                <a:tab pos="454025" algn="l"/>
              </a:tabLst>
              <a:defRPr/>
            </a:pPr>
            <a:r>
              <a:rPr lang="en-US" sz="1000" b="1" dirty="0" smtClean="0">
                <a:latin typeface="Arial"/>
                <a:cs typeface="Arial"/>
              </a:rPr>
              <a:t>[5]</a:t>
            </a:r>
            <a:r>
              <a:rPr lang="en-US" sz="1000" dirty="0" smtClean="0"/>
              <a:t> 	</a:t>
            </a:r>
            <a:r>
              <a:rPr lang="en-US" sz="1000" b="1" dirty="0" smtClean="0">
                <a:latin typeface="Arial" pitchFamily="34" charset="0"/>
                <a:cs typeface="Arial" pitchFamily="34" charset="0"/>
              </a:rPr>
              <a:t>Picone, J. (2012). HTK Tutorials. Retrieved from </a:t>
            </a:r>
            <a:r>
              <a:rPr lang="en-US" sz="1000" b="1" dirty="0" smtClean="0">
                <a:latin typeface="Arial" pitchFamily="34" charset="0"/>
                <a:cs typeface="Arial" pitchFamily="34" charset="0"/>
                <a:hlinkClick r:id="rId5"/>
              </a:rPr>
              <a:t>http://www.isip.piconepress.com/projects/htk_tutorials/</a:t>
            </a:r>
            <a:endParaRPr lang="en-US" sz="1000" b="1" dirty="0" smtClean="0">
              <a:latin typeface="Arial" pitchFamily="34" charset="0"/>
              <a:cs typeface="Arial" pitchFamily="34" charset="0"/>
            </a:endParaRPr>
          </a:p>
          <a:p>
            <a:pPr marL="454025" indent="-454025">
              <a:spcAft>
                <a:spcPts val="1200"/>
              </a:spcAft>
              <a:tabLst>
                <a:tab pos="454025" algn="l"/>
              </a:tabLst>
              <a:defRPr/>
            </a:pPr>
            <a:r>
              <a:rPr lang="en-US" sz="1000" b="1" dirty="0" smtClean="0">
                <a:latin typeface="Arial" pitchFamily="34" charset="0"/>
                <a:cs typeface="Arial" pitchFamily="34" charset="0"/>
              </a:rPr>
              <a:t>[6]	Harati Nejad Torbati, A. H., Picone, J., &amp; Sobel, M. (2012). Applications of Dirichlet Process Mixtures to speaker adaptation. </a:t>
            </a:r>
            <a:r>
              <a:rPr lang="en-US" sz="1000" b="1" i="1" dirty="0" smtClean="0">
                <a:latin typeface="Arial" pitchFamily="34" charset="0"/>
                <a:cs typeface="Arial" pitchFamily="34" charset="0"/>
              </a:rPr>
              <a:t>2012 IEEE International Conference on Acoustics, Speech and Signal Processing (ICASSP)</a:t>
            </a:r>
            <a:r>
              <a:rPr lang="en-US" sz="1000" b="1" dirty="0" smtClean="0">
                <a:latin typeface="Arial" pitchFamily="34" charset="0"/>
                <a:cs typeface="Arial" pitchFamily="34" charset="0"/>
              </a:rPr>
              <a:t> (pp. 4321–4324). Philadelphia, Pennsylvania, USA: IEEE. doi:10.1109/ICASSP.2012.6288875</a:t>
            </a:r>
          </a:p>
          <a:p>
            <a:pPr marL="454025" indent="-454025">
              <a:spcAft>
                <a:spcPts val="1200"/>
              </a:spcAft>
              <a:tabLst>
                <a:tab pos="454025" algn="l"/>
              </a:tabLst>
              <a:defRPr/>
            </a:pPr>
            <a:r>
              <a:rPr lang="en-US" sz="1000" b="1" dirty="0" smtClean="0">
                <a:latin typeface="Arial"/>
                <a:cs typeface="Arial"/>
              </a:rPr>
              <a:t>[7]	</a:t>
            </a:r>
            <a:r>
              <a:rPr lang="en-US" sz="1000" b="1" dirty="0" smtClean="0">
                <a:latin typeface="Arial" pitchFamily="34" charset="0"/>
                <a:cs typeface="Arial" pitchFamily="34" charset="0"/>
              </a:rPr>
              <a:t>Frigyik, B., Kapila, A., &amp; Gupta, M. (2010). Introduction to the Dirichlet Distribution and Related Processes. Seattle, Washington, USA. Retrieved from https://www.ee.washington.edu/techsite/papers/refer/UWEETR-2010-0006.html</a:t>
            </a:r>
          </a:p>
          <a:p>
            <a:pPr marL="454025" indent="-454025">
              <a:spcBef>
                <a:spcPts val="0"/>
              </a:spcBef>
              <a:spcAft>
                <a:spcPts val="1200"/>
              </a:spcAft>
              <a:tabLst>
                <a:tab pos="454025" algn="l"/>
              </a:tabLst>
              <a:defRPr/>
            </a:pPr>
            <a:r>
              <a:rPr lang="en-US" sz="1000" b="1" dirty="0" smtClean="0">
                <a:latin typeface="Arial"/>
                <a:cs typeface="Arial"/>
              </a:rPr>
              <a:t>[8]	D</a:t>
            </a:r>
            <a:r>
              <a:rPr lang="en-US" sz="1000" b="1" dirty="0">
                <a:latin typeface="Arial"/>
                <a:cs typeface="Arial"/>
              </a:rPr>
              <a:t>. M. Blei and M. I. Jordan, “Variational inference for Dirichlet process mixtures,” </a:t>
            </a:r>
            <a:r>
              <a:rPr lang="en-US" sz="1000" b="1" i="1" dirty="0">
                <a:latin typeface="Arial"/>
                <a:cs typeface="Arial"/>
              </a:rPr>
              <a:t>Bayesian Analysis</a:t>
            </a:r>
            <a:r>
              <a:rPr lang="en-US" sz="1000" b="1" dirty="0">
                <a:latin typeface="Arial"/>
                <a:cs typeface="Arial"/>
              </a:rPr>
              <a:t>, vol. 1, pp. 121–144, 2005</a:t>
            </a:r>
            <a:r>
              <a:rPr lang="en-US" sz="1000" b="1" dirty="0" smtClean="0">
                <a:latin typeface="Arial"/>
                <a:cs typeface="Arial"/>
              </a:rPr>
              <a:t>.</a:t>
            </a:r>
          </a:p>
          <a:p>
            <a:pPr marL="454025" indent="-454025">
              <a:spcBef>
                <a:spcPts val="0"/>
              </a:spcBef>
              <a:spcAft>
                <a:spcPts val="1200"/>
              </a:spcAft>
              <a:tabLst>
                <a:tab pos="454025" algn="l"/>
              </a:tabLst>
              <a:defRPr/>
            </a:pPr>
            <a:r>
              <a:rPr lang="en-US" sz="1000" b="1" dirty="0" smtClean="0">
                <a:latin typeface="Arial"/>
                <a:cs typeface="Arial"/>
              </a:rPr>
              <a:t>[9]	Zografos, V. Wikipedia. Retrieved November 27, 2012 from </a:t>
            </a:r>
            <a:r>
              <a:rPr lang="en-US" sz="1000" b="1" dirty="0" smtClean="0">
                <a:latin typeface="Arial"/>
                <a:cs typeface="Arial"/>
                <a:hlinkClick r:id="rId6"/>
              </a:rPr>
              <a:t>http://en.wikipedia.org/wiki/File:3dRosenbrock.png</a:t>
            </a:r>
            <a:endParaRPr lang="en-US" sz="1000" b="1" dirty="0" smtClean="0">
              <a:latin typeface="Arial"/>
              <a:cs typeface="Arial"/>
            </a:endParaRPr>
          </a:p>
          <a:p>
            <a:pPr marL="454025" indent="-454025">
              <a:spcAft>
                <a:spcPts val="1200"/>
              </a:spcAft>
              <a:tabLst>
                <a:tab pos="454025" algn="l"/>
              </a:tabLst>
              <a:defRPr/>
            </a:pPr>
            <a:r>
              <a:rPr lang="en-US" sz="1000" b="1" dirty="0" smtClean="0">
                <a:latin typeface="Arial"/>
                <a:cs typeface="Arial"/>
              </a:rPr>
              <a:t>[10]	</a:t>
            </a:r>
            <a:r>
              <a:rPr lang="en-US" sz="1000" b="1" dirty="0" smtClean="0">
                <a:latin typeface="Arial" pitchFamily="34" charset="0"/>
                <a:cs typeface="Arial" pitchFamily="34" charset="0"/>
              </a:rPr>
              <a:t>Rabiner, L. (1989). A Tutorial on Hidden Markov Models and Selected Applications in Speech Recognition. </a:t>
            </a:r>
            <a:r>
              <a:rPr lang="en-US" sz="1000" b="1" i="1" dirty="0" smtClean="0">
                <a:latin typeface="Arial" pitchFamily="34" charset="0"/>
                <a:cs typeface="Arial" pitchFamily="34" charset="0"/>
              </a:rPr>
              <a:t>Proceedings of the IEEE</a:t>
            </a:r>
            <a:r>
              <a:rPr lang="en-US" sz="1000" b="1" dirty="0" smtClean="0">
                <a:latin typeface="Arial" pitchFamily="34" charset="0"/>
                <a:cs typeface="Arial" pitchFamily="34" charset="0"/>
              </a:rPr>
              <a:t>, 77(2), 879–893. doi:10.1109/5.18626</a:t>
            </a:r>
          </a:p>
          <a:p>
            <a:pPr marL="454025" indent="-454025">
              <a:spcAft>
                <a:spcPts val="1200"/>
              </a:spcAft>
              <a:tabLst>
                <a:tab pos="454025" algn="l"/>
              </a:tabLst>
              <a:defRPr/>
            </a:pPr>
            <a:r>
              <a:rPr lang="en-US" sz="1000" b="1" dirty="0" smtClean="0">
                <a:latin typeface="Arial" pitchFamily="34" charset="0"/>
                <a:cs typeface="Arial" pitchFamily="34" charset="0"/>
              </a:rPr>
              <a:t>[11]	Schalkwyk, J. Overview of the Recognition Process Retrieved December 2, 2012 from http://www.cslu.ogi.edu/toolkit/old/old/version2.0a/documentation/csluc/node3.html</a:t>
            </a:r>
          </a:p>
          <a:p>
            <a:pPr marL="454025" lvl="1" indent="-454025">
              <a:spcAft>
                <a:spcPts val="1200"/>
              </a:spcAft>
              <a:tabLst>
                <a:tab pos="454025" algn="l"/>
              </a:tabLst>
              <a:defRPr/>
            </a:pPr>
            <a:r>
              <a:rPr lang="en-US" sz="1000" b="1" dirty="0" smtClean="0">
                <a:latin typeface="Arial" pitchFamily="34" charset="0"/>
                <a:cs typeface="Arial" pitchFamily="34" charset="0"/>
              </a:rPr>
              <a:t>[12]	Quintana, F. A., &amp; Muller, P. (2004). Nonparametric Bayesian Data Analysis. </a:t>
            </a:r>
            <a:r>
              <a:rPr lang="en-US" sz="1000" b="1" i="1" dirty="0" smtClean="0">
                <a:latin typeface="Arial" pitchFamily="34" charset="0"/>
                <a:cs typeface="Arial" pitchFamily="34" charset="0"/>
              </a:rPr>
              <a:t>Statistical Science</a:t>
            </a:r>
            <a:r>
              <a:rPr lang="en-US" sz="1000" b="1" dirty="0" smtClean="0">
                <a:latin typeface="Arial" pitchFamily="34" charset="0"/>
                <a:cs typeface="Arial" pitchFamily="34" charset="0"/>
              </a:rPr>
              <a:t>, </a:t>
            </a:r>
            <a:r>
              <a:rPr lang="en-US" sz="1000" b="1" i="1" dirty="0" smtClean="0">
                <a:latin typeface="Arial" pitchFamily="34" charset="0"/>
                <a:cs typeface="Arial" pitchFamily="34" charset="0"/>
              </a:rPr>
              <a:t>19</a:t>
            </a:r>
            <a:r>
              <a:rPr lang="en-US" sz="1000" b="1" dirty="0" smtClean="0">
                <a:latin typeface="Arial" pitchFamily="34" charset="0"/>
                <a:cs typeface="Arial" pitchFamily="34" charset="0"/>
              </a:rPr>
              <a:t>(1), 95–110. doi:10.1214/088342304000000017</a:t>
            </a:r>
          </a:p>
          <a:p>
            <a:pPr marL="454025" lvl="1" indent="-454025">
              <a:spcAft>
                <a:spcPts val="1200"/>
              </a:spcAft>
              <a:tabLst>
                <a:tab pos="454025" algn="l"/>
              </a:tabLst>
              <a:defRPr/>
            </a:pPr>
            <a:r>
              <a:rPr lang="en-US" sz="1000" b="1" dirty="0" smtClean="0">
                <a:latin typeface="Arial" pitchFamily="34" charset="0"/>
                <a:cs typeface="Arial" pitchFamily="34" charset="0"/>
              </a:rPr>
              <a:t>[13]	Picone, J., Harati, A. (2012). </a:t>
            </a:r>
            <a:r>
              <a:rPr lang="en-US" sz="1000" b="1" i="1" dirty="0" smtClean="0">
                <a:latin typeface="Arial"/>
                <a:cs typeface="Arial"/>
              </a:rPr>
              <a:t>Applications of Dirichlet Process Models to Speech Processing and Machine Learning.</a:t>
            </a:r>
            <a:r>
              <a:rPr lang="en-US" sz="1000" b="1" dirty="0" smtClean="0">
                <a:latin typeface="Arial"/>
                <a:cs typeface="Arial"/>
              </a:rPr>
              <a:t> Presentation given at IEEE Nova. Virginia</a:t>
            </a:r>
            <a:endParaRPr lang="en-US" sz="1000" b="1" i="1" dirty="0" smtClean="0">
              <a:latin typeface="Arial"/>
              <a:cs typeface="Arial"/>
            </a:endParaRPr>
          </a:p>
          <a:p>
            <a:pPr marL="454025" lvl="1" indent="-454025">
              <a:spcAft>
                <a:spcPts val="1200"/>
              </a:spcAft>
              <a:tabLst>
                <a:tab pos="454025" algn="l"/>
              </a:tabLst>
              <a:defRPr/>
            </a:pPr>
            <a:r>
              <a:rPr lang="en-US" sz="1000" b="1" dirty="0" smtClean="0">
                <a:latin typeface="Arial" pitchFamily="34" charset="0"/>
                <a:cs typeface="Arial" pitchFamily="34" charset="0"/>
              </a:rPr>
              <a:t> [14]	Teh, Y. W. (2007) Dirichlet Processes: Tutorial and Practical Course. Retrieved November 30, 2012 from http://videolectures.net/mlss07_teh_dp/</a:t>
            </a:r>
          </a:p>
          <a:p>
            <a:pPr marL="454025" indent="-454025">
              <a:spcAft>
                <a:spcPts val="1200"/>
              </a:spcAft>
              <a:tabLst>
                <a:tab pos="454025" algn="l"/>
              </a:tabLst>
              <a:defRPr/>
            </a:pPr>
            <a:endParaRPr lang="en-US" sz="1000" b="1" dirty="0" smtClean="0">
              <a:latin typeface="Arial" pitchFamily="34" charset="0"/>
              <a:cs typeface="Arial" pitchFamily="34" charset="0"/>
            </a:endParaRPr>
          </a:p>
          <a:p>
            <a:pPr marL="454025" indent="-454025">
              <a:spcBef>
                <a:spcPts val="0"/>
              </a:spcBef>
              <a:spcAft>
                <a:spcPts val="1200"/>
              </a:spcAft>
              <a:tabLst>
                <a:tab pos="454025" algn="l"/>
              </a:tabLst>
              <a:defRPr/>
            </a:pPr>
            <a:endParaRPr lang="en-US" sz="1000" b="1" dirty="0" smtClean="0">
              <a:latin typeface="Arial"/>
              <a:cs typeface="Arial"/>
            </a:endParaRPr>
          </a:p>
        </p:txBody>
      </p:sp>
    </p:spTree>
    <p:extLst>
      <p:ext uri="{BB962C8B-B14F-4D97-AF65-F5344CB8AC3E}">
        <p14:creationId xmlns:p14="http://schemas.microsoft.com/office/powerpoint/2010/main" val="4019545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4267" y="1579999"/>
            <a:ext cx="5812406" cy="584775"/>
          </a:xfrm>
          <a:prstGeom prst="rect">
            <a:avLst/>
          </a:prstGeom>
          <a:noFill/>
        </p:spPr>
        <p:txBody>
          <a:bodyPr wrap="square" rtlCol="0">
            <a:spAutoFit/>
          </a:bodyPr>
          <a:lstStyle/>
          <a:p>
            <a:pPr algn="r"/>
            <a:r>
              <a:rPr lang="en-US" sz="3200" b="1" dirty="0" smtClean="0">
                <a:latin typeface="Arial"/>
                <a:cs typeface="Arial"/>
              </a:rPr>
              <a:t>Introduction</a:t>
            </a:r>
            <a:endParaRPr lang="en-US" sz="3200" b="1" dirty="0">
              <a:latin typeface="Arial"/>
              <a:cs typeface="Arial"/>
            </a:endParaRPr>
          </a:p>
        </p:txBody>
      </p:sp>
      <p:pic>
        <p:nvPicPr>
          <p:cNvPr id="7" name="Picture 6" descr="isip_logo_transparent.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9843" y="5123998"/>
            <a:ext cx="1532616" cy="1532616"/>
          </a:xfrm>
          <a:prstGeom prst="rect">
            <a:avLst/>
          </a:prstGeom>
        </p:spPr>
      </p:pic>
      <p:pic>
        <p:nvPicPr>
          <p:cNvPr id="4" name="Picture 2" descr="http://upload.wikimedia.org/wikipedia/commons/thumb/1/17/Temple_T_logo.svg/500px-Temple_T_logo.svg.png"/>
          <p:cNvPicPr>
            <a:picLocks noChangeAspect="1" noChangeArrowheads="1"/>
          </p:cNvPicPr>
          <p:nvPr/>
        </p:nvPicPr>
        <p:blipFill>
          <a:blip r:embed="rId4"/>
          <a:srcRect/>
          <a:stretch>
            <a:fillRect/>
          </a:stretch>
        </p:blipFill>
        <p:spPr bwMode="auto">
          <a:xfrm>
            <a:off x="274320" y="274320"/>
            <a:ext cx="934754" cy="1071229"/>
          </a:xfrm>
          <a:prstGeom prst="rect">
            <a:avLst/>
          </a:prstGeom>
          <a:noFill/>
        </p:spPr>
      </p:pic>
    </p:spTree>
    <p:extLst>
      <p:ext uri="{BB962C8B-B14F-4D97-AF65-F5344CB8AC3E}">
        <p14:creationId xmlns:p14="http://schemas.microsoft.com/office/powerpoint/2010/main" val="31827387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830" y="743664"/>
            <a:ext cx="8680826" cy="6032420"/>
          </a:xfrm>
          <a:prstGeom prst="rect">
            <a:avLst/>
          </a:prstGeom>
          <a:noFill/>
        </p:spPr>
        <p:txBody>
          <a:bodyPr wrap="square" lIns="0" tIns="0" rIns="0" bIns="0" rtlCol="0">
            <a:spAutoFit/>
          </a:bodyPr>
          <a:lstStyle/>
          <a:p>
            <a:pPr marL="228600" indent="-228600">
              <a:spcAft>
                <a:spcPts val="21600"/>
              </a:spcAft>
              <a:buFont typeface="Arial" pitchFamily="34" charset="0"/>
              <a:buChar char="•"/>
            </a:pPr>
            <a:r>
              <a:rPr lang="en-US" sz="2400" b="1" dirty="0" smtClean="0">
                <a:latin typeface="Arial"/>
                <a:cs typeface="Arial"/>
              </a:rPr>
              <a:t>A set of data is generated from multiple distributions but it is unclear how many.</a:t>
            </a:r>
          </a:p>
          <a:p>
            <a:pPr marL="465138" lvl="2" indent="-241300">
              <a:spcAft>
                <a:spcPts val="1200"/>
              </a:spcAft>
              <a:buFont typeface="Wingdings" pitchFamily="2" charset="2"/>
              <a:buChar char="§"/>
            </a:pPr>
            <a:r>
              <a:rPr lang="en-US" sz="2400" b="1" dirty="0" smtClean="0">
                <a:latin typeface="Arial"/>
                <a:cs typeface="Arial"/>
              </a:rPr>
              <a:t>Parametric methods assume the number of distributions is known a priori</a:t>
            </a:r>
          </a:p>
          <a:p>
            <a:pPr marL="465138" lvl="4" indent="-241300">
              <a:spcAft>
                <a:spcPts val="1200"/>
              </a:spcAft>
              <a:buFont typeface="Wingdings" pitchFamily="2" charset="2"/>
              <a:buChar char="§"/>
            </a:pPr>
            <a:r>
              <a:rPr lang="en-US" sz="2400" b="1" dirty="0" smtClean="0">
                <a:latin typeface="Arial"/>
                <a:cs typeface="Arial"/>
              </a:rPr>
              <a:t>Nonparametric methods learn the number of distributions from the data, e.g. a model of a distribution of distributions</a:t>
            </a:r>
          </a:p>
          <a:p>
            <a:pPr marL="292608" lvl="2" indent="-292608">
              <a:spcAft>
                <a:spcPts val="1200"/>
              </a:spcAft>
              <a:buFont typeface="Arial" pitchFamily="34" charset="0"/>
              <a:buChar char="•"/>
            </a:pPr>
            <a:endParaRPr lang="en-US" sz="2400" b="1" dirty="0" smtClean="0">
              <a:latin typeface="Arial"/>
              <a:cs typeface="Arial"/>
            </a:endParaRPr>
          </a:p>
        </p:txBody>
      </p:sp>
      <p:sp>
        <p:nvSpPr>
          <p:cNvPr id="2" name="Title 1"/>
          <p:cNvSpPr>
            <a:spLocks noGrp="1"/>
          </p:cNvSpPr>
          <p:nvPr>
            <p:ph type="title"/>
          </p:nvPr>
        </p:nvSpPr>
        <p:spPr/>
        <p:txBody>
          <a:bodyPr>
            <a:noAutofit/>
          </a:bodyPr>
          <a:lstStyle/>
          <a:p>
            <a:r>
              <a:rPr lang="en-US" dirty="0" smtClean="0"/>
              <a:t>The Motivating Problem</a:t>
            </a:r>
            <a:endParaRPr lang="en-US" dirty="0"/>
          </a:p>
        </p:txBody>
      </p:sp>
      <p:pic>
        <p:nvPicPr>
          <p:cNvPr id="16386" name="Picture 2" descr="http://withfriendship.com/images/h/38896/cs-434-machine-learning.gif">
            <a:hlinkClick r:id="rId3"/>
          </p:cNvPr>
          <p:cNvPicPr>
            <a:picLocks noChangeAspect="1" noChangeArrowheads="1"/>
          </p:cNvPicPr>
          <p:nvPr/>
        </p:nvPicPr>
        <p:blipFill>
          <a:blip r:embed="rId4"/>
          <a:srcRect/>
          <a:stretch>
            <a:fillRect/>
          </a:stretch>
        </p:blipFill>
        <p:spPr bwMode="auto">
          <a:xfrm>
            <a:off x="3419841" y="1511966"/>
            <a:ext cx="2329136" cy="2225582"/>
          </a:xfrm>
          <a:prstGeom prst="rect">
            <a:avLst/>
          </a:prstGeom>
          <a:noFill/>
        </p:spPr>
      </p:pic>
    </p:spTree>
    <p:extLst>
      <p:ext uri="{BB962C8B-B14F-4D97-AF65-F5344CB8AC3E}">
        <p14:creationId xmlns:p14="http://schemas.microsoft.com/office/powerpoint/2010/main" val="2325529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Goals</a:t>
            </a:r>
            <a:endParaRPr lang="en-US" dirty="0"/>
          </a:p>
        </p:txBody>
      </p:sp>
      <p:sp>
        <p:nvSpPr>
          <p:cNvPr id="3" name="TextBox 2"/>
          <p:cNvSpPr txBox="1"/>
          <p:nvPr/>
        </p:nvSpPr>
        <p:spPr>
          <a:xfrm>
            <a:off x="228600" y="798736"/>
            <a:ext cx="8686800" cy="5062924"/>
          </a:xfrm>
          <a:prstGeom prst="rect">
            <a:avLst/>
          </a:prstGeom>
          <a:noFill/>
        </p:spPr>
        <p:txBody>
          <a:bodyPr wrap="square" lIns="0" tIns="0" rIns="0" bIns="0" rtlCol="0">
            <a:spAutoFit/>
          </a:bodyPr>
          <a:lstStyle/>
          <a:p>
            <a:pPr marL="228600" indent="-228600">
              <a:spcAft>
                <a:spcPts val="1200"/>
              </a:spcAft>
              <a:buFont typeface="Arial" pitchFamily="34" charset="0"/>
              <a:buChar char="•"/>
            </a:pPr>
            <a:r>
              <a:rPr lang="en-US" sz="2400" b="1" dirty="0" smtClean="0">
                <a:latin typeface="Arial"/>
                <a:cs typeface="Arial"/>
              </a:rPr>
              <a:t>Investigate </a:t>
            </a:r>
            <a:r>
              <a:rPr lang="en-US" sz="2400" b="1" dirty="0" smtClean="0">
                <a:latin typeface="Arial"/>
                <a:cs typeface="Arial"/>
              </a:rPr>
              <a:t>viability of three </a:t>
            </a:r>
            <a:r>
              <a:rPr lang="en-US" sz="2400" b="1" dirty="0" smtClean="0">
                <a:latin typeface="Arial"/>
                <a:cs typeface="Arial"/>
              </a:rPr>
              <a:t>variational inference algorithms </a:t>
            </a:r>
            <a:r>
              <a:rPr lang="en-US" sz="2400" b="1" dirty="0" smtClean="0">
                <a:latin typeface="Arial"/>
                <a:cs typeface="Arial"/>
              </a:rPr>
              <a:t>for acoustic modeling:</a:t>
            </a:r>
            <a:endParaRPr lang="en-US" sz="2400" b="1" dirty="0" smtClean="0">
              <a:latin typeface="Arial"/>
              <a:cs typeface="Arial"/>
            </a:endParaRPr>
          </a:p>
          <a:p>
            <a:pPr marL="455613" lvl="3" indent="-227013">
              <a:spcAft>
                <a:spcPts val="600"/>
              </a:spcAft>
              <a:buFont typeface="Wingdings" charset="2"/>
              <a:buChar char="§"/>
            </a:pPr>
            <a:r>
              <a:rPr lang="en-US" sz="2400" b="1" dirty="0" smtClean="0">
                <a:latin typeface="Arial"/>
                <a:cs typeface="Arial"/>
              </a:rPr>
              <a:t>Accelerated Variational Dirichlet Process Mixtures (AVDPM)</a:t>
            </a:r>
          </a:p>
          <a:p>
            <a:pPr marL="455613" lvl="3" indent="-227013">
              <a:spcAft>
                <a:spcPts val="600"/>
              </a:spcAft>
              <a:buFont typeface="Wingdings" charset="2"/>
              <a:buChar char="§"/>
            </a:pPr>
            <a:r>
              <a:rPr lang="en-US" sz="2400" b="1" dirty="0" smtClean="0">
                <a:latin typeface="Arial"/>
                <a:cs typeface="Arial"/>
              </a:rPr>
              <a:t>Collapsed Variational Stick Breaking (CVSB)</a:t>
            </a:r>
          </a:p>
          <a:p>
            <a:pPr marL="455613" lvl="3" indent="-227013">
              <a:spcAft>
                <a:spcPts val="2400"/>
              </a:spcAft>
              <a:buFont typeface="Wingdings" charset="2"/>
              <a:buChar char="§"/>
            </a:pPr>
            <a:r>
              <a:rPr lang="en-US" sz="2400" b="1" dirty="0" smtClean="0">
                <a:latin typeface="Arial"/>
                <a:cs typeface="Arial"/>
              </a:rPr>
              <a:t>Collapsed Dirichlet Priors (CDP)</a:t>
            </a:r>
          </a:p>
          <a:p>
            <a:pPr marL="228600" indent="-228600">
              <a:spcAft>
                <a:spcPts val="1200"/>
              </a:spcAft>
              <a:buFont typeface="Arial" pitchFamily="34" charset="0"/>
              <a:buChar char="•"/>
            </a:pPr>
            <a:r>
              <a:rPr lang="en-US" sz="2400" b="1" dirty="0" smtClean="0">
                <a:latin typeface="Arial"/>
                <a:cs typeface="Arial"/>
              </a:rPr>
              <a:t>Assess Performance: </a:t>
            </a:r>
          </a:p>
          <a:p>
            <a:pPr marL="455613" lvl="3" indent="-227013">
              <a:spcAft>
                <a:spcPts val="600"/>
              </a:spcAft>
              <a:buFont typeface="Wingdings" charset="2"/>
              <a:buChar char="§"/>
            </a:pPr>
            <a:r>
              <a:rPr lang="en-US" sz="2400" b="1" dirty="0" smtClean="0">
                <a:latin typeface="Arial"/>
                <a:cs typeface="Arial"/>
              </a:rPr>
              <a:t>Compare error rates to standard GMM models</a:t>
            </a:r>
          </a:p>
          <a:p>
            <a:pPr marL="455613" lvl="3" indent="-227013">
              <a:spcAft>
                <a:spcPts val="600"/>
              </a:spcAft>
              <a:buFont typeface="Wingdings" charset="2"/>
              <a:buChar char="§"/>
            </a:pPr>
            <a:r>
              <a:rPr lang="en-US" sz="2400" b="1" dirty="0" smtClean="0">
                <a:latin typeface="Arial"/>
                <a:cs typeface="Arial"/>
              </a:rPr>
              <a:t>Understand </a:t>
            </a:r>
            <a:r>
              <a:rPr lang="en-US" sz="2400" b="1" dirty="0" smtClean="0">
                <a:latin typeface="Arial"/>
                <a:cs typeface="Arial"/>
              </a:rPr>
              <a:t>computational complexity</a:t>
            </a:r>
          </a:p>
          <a:p>
            <a:pPr marL="455613" lvl="3" indent="-227013">
              <a:spcAft>
                <a:spcPts val="600"/>
              </a:spcAft>
              <a:buFont typeface="Wingdings" charset="2"/>
              <a:buChar char="§"/>
            </a:pPr>
            <a:r>
              <a:rPr lang="en-US" sz="2400" b="1" dirty="0" smtClean="0">
                <a:latin typeface="Arial"/>
                <a:cs typeface="Arial"/>
              </a:rPr>
              <a:t>Identify </a:t>
            </a:r>
            <a:r>
              <a:rPr lang="en-US" sz="2400" b="1" dirty="0">
                <a:latin typeface="Arial"/>
                <a:cs typeface="Arial"/>
              </a:rPr>
              <a:t>any </a:t>
            </a:r>
            <a:r>
              <a:rPr lang="en-US" sz="2400" b="1" dirty="0" smtClean="0">
                <a:latin typeface="Arial"/>
                <a:cs typeface="Arial"/>
              </a:rPr>
              <a:t>language-specific artifacts</a:t>
            </a:r>
            <a:endParaRPr lang="en-US" sz="2400" b="1" dirty="0">
              <a:latin typeface="Arial"/>
              <a:cs typeface="Arial"/>
            </a:endParaRPr>
          </a:p>
          <a:p>
            <a:pPr marL="457200" lvl="4">
              <a:tabLst>
                <a:tab pos="465138" algn="l"/>
                <a:tab pos="914400" algn="l"/>
              </a:tabLst>
            </a:pPr>
            <a:endParaRPr lang="en-US" sz="2400" b="1" dirty="0" smtClean="0">
              <a:latin typeface="Arial"/>
              <a:cs typeface="Arial"/>
            </a:endParaRPr>
          </a:p>
        </p:txBody>
      </p:sp>
    </p:spTree>
    <p:extLst>
      <p:ext uri="{BB962C8B-B14F-4D97-AF65-F5344CB8AC3E}">
        <p14:creationId xmlns:p14="http://schemas.microsoft.com/office/powerpoint/2010/main" val="2325529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138015" y="1756461"/>
            <a:ext cx="5812406" cy="584775"/>
          </a:xfrm>
          <a:prstGeom prst="rect">
            <a:avLst/>
          </a:prstGeom>
          <a:noFill/>
        </p:spPr>
        <p:txBody>
          <a:bodyPr wrap="square" rtlCol="0">
            <a:spAutoFit/>
          </a:bodyPr>
          <a:lstStyle/>
          <a:p>
            <a:pPr algn="r"/>
            <a:r>
              <a:rPr lang="en-US" sz="3200" b="1" dirty="0" smtClean="0">
                <a:latin typeface="Arial"/>
                <a:cs typeface="Arial"/>
              </a:rPr>
              <a:t>Background</a:t>
            </a:r>
            <a:endParaRPr lang="en-US" sz="3200" b="1" dirty="0">
              <a:latin typeface="Arial"/>
              <a:cs typeface="Arial"/>
            </a:endParaRPr>
          </a:p>
        </p:txBody>
      </p:sp>
      <p:pic>
        <p:nvPicPr>
          <p:cNvPr id="7" name="Picture 6" descr="isip_logo_transparent.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9843" y="5123998"/>
            <a:ext cx="1532616" cy="1532616"/>
          </a:xfrm>
          <a:prstGeom prst="rect">
            <a:avLst/>
          </a:prstGeom>
        </p:spPr>
      </p:pic>
      <p:pic>
        <p:nvPicPr>
          <p:cNvPr id="4" name="Picture 2" descr="http://upload.wikimedia.org/wikipedia/commons/thumb/1/17/Temple_T_logo.svg/500px-Temple_T_logo.svg.png"/>
          <p:cNvPicPr>
            <a:picLocks noChangeAspect="1" noChangeArrowheads="1"/>
          </p:cNvPicPr>
          <p:nvPr/>
        </p:nvPicPr>
        <p:blipFill>
          <a:blip r:embed="rId4"/>
          <a:srcRect/>
          <a:stretch>
            <a:fillRect/>
          </a:stretch>
        </p:blipFill>
        <p:spPr bwMode="auto">
          <a:xfrm>
            <a:off x="274320" y="274320"/>
            <a:ext cx="934754" cy="1071229"/>
          </a:xfrm>
          <a:prstGeom prst="rect">
            <a:avLst/>
          </a:prstGeom>
          <a:noFill/>
        </p:spPr>
      </p:pic>
    </p:spTree>
    <p:extLst>
      <p:ext uri="{BB962C8B-B14F-4D97-AF65-F5344CB8AC3E}">
        <p14:creationId xmlns:p14="http://schemas.microsoft.com/office/powerpoint/2010/main" val="3182738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Speech Recognition Overview</a:t>
            </a:r>
            <a:endParaRPr lang="en-US" dirty="0"/>
          </a:p>
        </p:txBody>
      </p:sp>
      <p:grpSp>
        <p:nvGrpSpPr>
          <p:cNvPr id="20" name="Group 19"/>
          <p:cNvGrpSpPr/>
          <p:nvPr/>
        </p:nvGrpSpPr>
        <p:grpSpPr>
          <a:xfrm>
            <a:off x="1639381" y="791308"/>
            <a:ext cx="5566091" cy="5574323"/>
            <a:chOff x="1639381" y="791308"/>
            <a:chExt cx="5566091" cy="5574323"/>
          </a:xfrm>
        </p:grpSpPr>
        <p:pic>
          <p:nvPicPr>
            <p:cNvPr id="15" name="Picture 14"/>
            <p:cNvPicPr/>
            <p:nvPr/>
          </p:nvPicPr>
          <p:blipFill>
            <a:blip r:embed="rId3"/>
            <a:srcRect/>
            <a:stretch>
              <a:fillRect/>
            </a:stretch>
          </p:blipFill>
          <p:spPr bwMode="auto">
            <a:xfrm>
              <a:off x="1639381" y="791308"/>
              <a:ext cx="5169877" cy="5574323"/>
            </a:xfrm>
            <a:prstGeom prst="rect">
              <a:avLst/>
            </a:prstGeom>
            <a:noFill/>
            <a:ln w="9525">
              <a:noFill/>
              <a:miter lim="800000"/>
              <a:headEnd/>
              <a:tailEnd/>
            </a:ln>
          </p:spPr>
        </p:pic>
        <p:sp>
          <p:nvSpPr>
            <p:cNvPr id="18" name="Oval 17"/>
            <p:cNvSpPr/>
            <p:nvPr/>
          </p:nvSpPr>
          <p:spPr>
            <a:xfrm>
              <a:off x="3675888" y="2983511"/>
              <a:ext cx="3529584" cy="1167865"/>
            </a:xfrm>
            <a:prstGeom prst="ellipse">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079901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Parametric vs. Nonparametric Models</a:t>
            </a:r>
            <a:endParaRPr lang="en-US" dirty="0"/>
          </a:p>
        </p:txBody>
      </p:sp>
      <p:sp>
        <p:nvSpPr>
          <p:cNvPr id="33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3380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14" name="Table 13"/>
          <p:cNvGraphicFramePr>
            <a:graphicFrameLocks noGrp="1"/>
          </p:cNvGraphicFramePr>
          <p:nvPr>
            <p:extLst>
              <p:ext uri="{D42A27DB-BD31-4B8C-83A1-F6EECF244321}">
                <p14:modId xmlns:p14="http://schemas.microsoft.com/office/powerpoint/2010/main" val="3660478180"/>
              </p:ext>
            </p:extLst>
          </p:nvPr>
        </p:nvGraphicFramePr>
        <p:xfrm>
          <a:off x="228600" y="914400"/>
          <a:ext cx="8704438" cy="3652496"/>
        </p:xfrm>
        <a:graphic>
          <a:graphicData uri="http://schemas.openxmlformats.org/drawingml/2006/table">
            <a:tbl>
              <a:tblPr firstRow="1" bandRow="1">
                <a:tableStyleId>{5C22544A-7EE6-4342-B048-85BDC9FD1C3A}</a:tableStyleId>
              </a:tblPr>
              <a:tblGrid>
                <a:gridCol w="4352219"/>
                <a:gridCol w="4352219"/>
              </a:tblGrid>
              <a:tr h="911848">
                <a:tc>
                  <a:txBody>
                    <a:bodyPr/>
                    <a:lstStyle/>
                    <a:p>
                      <a:pPr algn="ctr"/>
                      <a:r>
                        <a:rPr lang="en-US" sz="2400" dirty="0" smtClean="0">
                          <a:latin typeface="Arial" pitchFamily="34" charset="0"/>
                          <a:cs typeface="Arial" pitchFamily="34" charset="0"/>
                        </a:rPr>
                        <a:t>Parametric</a:t>
                      </a:r>
                      <a:endParaRPr lang="en-US" sz="2400" dirty="0">
                        <a:latin typeface="Arial" pitchFamily="34" charset="0"/>
                        <a:cs typeface="Arial" pitchFamily="34" charset="0"/>
                      </a:endParaRPr>
                    </a:p>
                  </a:txBody>
                  <a:tcPr anchor="ctr"/>
                </a:tc>
                <a:tc>
                  <a:txBody>
                    <a:bodyPr/>
                    <a:lstStyle/>
                    <a:p>
                      <a:pPr algn="ctr"/>
                      <a:r>
                        <a:rPr lang="en-US" sz="2400" dirty="0" smtClean="0">
                          <a:latin typeface="Arial" pitchFamily="34" charset="0"/>
                          <a:cs typeface="Arial" pitchFamily="34" charset="0"/>
                        </a:rPr>
                        <a:t>Nonparametric</a:t>
                      </a:r>
                      <a:endParaRPr lang="en-US" sz="2400" dirty="0">
                        <a:latin typeface="Arial" pitchFamily="34" charset="0"/>
                        <a:cs typeface="Arial" pitchFamily="34" charset="0"/>
                      </a:endParaRPr>
                    </a:p>
                  </a:txBody>
                  <a:tcPr anchor="ctr"/>
                </a:tc>
              </a:tr>
              <a:tr h="911848">
                <a:tc>
                  <a:txBody>
                    <a:bodyPr/>
                    <a:lstStyle/>
                    <a:p>
                      <a:pPr marL="228600" indent="-228600" algn="l">
                        <a:buFont typeface="Arial" pitchFamily="34" charset="0"/>
                        <a:buChar char="•"/>
                      </a:pPr>
                      <a:r>
                        <a:rPr lang="en-US" b="1" dirty="0" smtClean="0">
                          <a:latin typeface="Arial" pitchFamily="34" charset="0"/>
                          <a:cs typeface="Arial" pitchFamily="34" charset="0"/>
                        </a:rPr>
                        <a:t>Requires a</a:t>
                      </a:r>
                      <a:r>
                        <a:rPr lang="en-US" b="1" baseline="0" dirty="0" smtClean="0">
                          <a:latin typeface="Arial" pitchFamily="34" charset="0"/>
                          <a:cs typeface="Arial" pitchFamily="34" charset="0"/>
                        </a:rPr>
                        <a:t> priori assumptions about data structure</a:t>
                      </a:r>
                    </a:p>
                  </a:txBody>
                  <a:tcPr anchor="ctr"/>
                </a:tc>
                <a:tc>
                  <a:txBody>
                    <a:bodyPr/>
                    <a:lstStyle/>
                    <a:p>
                      <a:pPr marL="228600" indent="-228600" algn="l">
                        <a:buFont typeface="Arial" pitchFamily="34" charset="0"/>
                        <a:buChar char="•"/>
                      </a:pPr>
                      <a:r>
                        <a:rPr lang="en-US" b="1" dirty="0" smtClean="0">
                          <a:latin typeface="Arial" pitchFamily="34" charset="0"/>
                          <a:cs typeface="Arial" pitchFamily="34" charset="0"/>
                        </a:rPr>
                        <a:t>Do not</a:t>
                      </a:r>
                      <a:r>
                        <a:rPr lang="en-US" b="1" baseline="0" dirty="0" smtClean="0">
                          <a:latin typeface="Arial" pitchFamily="34" charset="0"/>
                          <a:cs typeface="Arial" pitchFamily="34" charset="0"/>
                        </a:rPr>
                        <a:t> require a priori assumptions about data structure</a:t>
                      </a:r>
                    </a:p>
                  </a:txBody>
                  <a:tcPr anchor="ctr"/>
                </a:tc>
              </a:tr>
              <a:tr h="911848">
                <a:tc>
                  <a:txBody>
                    <a:bodyPr/>
                    <a:lstStyle/>
                    <a:p>
                      <a:pPr marL="228600" indent="-228600" algn="l">
                        <a:buFont typeface="Arial" pitchFamily="34" charset="0"/>
                        <a:buChar char="•"/>
                      </a:pPr>
                      <a:r>
                        <a:rPr lang="en-US" b="1" dirty="0" smtClean="0">
                          <a:latin typeface="Arial" pitchFamily="34" charset="0"/>
                          <a:cs typeface="Arial" pitchFamily="34" charset="0"/>
                        </a:rPr>
                        <a:t>Underlying structure is approximated with a limited number of </a:t>
                      </a:r>
                      <a:r>
                        <a:rPr lang="en-US" sz="1800" b="1" kern="1200" dirty="0" smtClean="0">
                          <a:solidFill>
                            <a:schemeClr val="dk1"/>
                          </a:solidFill>
                          <a:latin typeface="Arial" pitchFamily="34" charset="0"/>
                          <a:ea typeface="+mn-ea"/>
                          <a:cs typeface="Arial" pitchFamily="34" charset="0"/>
                        </a:rPr>
                        <a:t>mixtures</a:t>
                      </a:r>
                    </a:p>
                  </a:txBody>
                  <a:tcPr anchor="ctr"/>
                </a:tc>
                <a:tc>
                  <a:txBody>
                    <a:bodyPr/>
                    <a:lstStyle/>
                    <a:p>
                      <a:pPr marL="228600" indent="-228600" algn="l">
                        <a:buFont typeface="Arial" pitchFamily="34" charset="0"/>
                        <a:buChar char="•"/>
                      </a:pPr>
                      <a:r>
                        <a:rPr lang="en-US" b="1" baseline="0" dirty="0" smtClean="0">
                          <a:latin typeface="Arial" pitchFamily="34" charset="0"/>
                          <a:cs typeface="Arial" pitchFamily="34" charset="0"/>
                        </a:rPr>
                        <a:t>Underlying structure is learned from data</a:t>
                      </a:r>
                    </a:p>
                  </a:txBody>
                  <a:tcPr anchor="ctr"/>
                </a:tc>
              </a:tr>
              <a:tr h="911848">
                <a:tc>
                  <a:txBody>
                    <a:bodyPr/>
                    <a:lstStyle/>
                    <a:p>
                      <a:pPr marL="228600" marR="0" indent="-228600" algn="l" defTabSz="457200" rtl="0" eaLnBrk="1" fontAlgn="auto" latinLnBrk="0" hangingPunct="1">
                        <a:lnSpc>
                          <a:spcPct val="100000"/>
                        </a:lnSpc>
                        <a:spcBef>
                          <a:spcPts val="0"/>
                        </a:spcBef>
                        <a:spcAft>
                          <a:spcPts val="0"/>
                        </a:spcAft>
                        <a:buClrTx/>
                        <a:buSzTx/>
                        <a:buFont typeface="Arial" pitchFamily="34" charset="0"/>
                        <a:buChar char="•"/>
                        <a:tabLst/>
                        <a:defRPr/>
                      </a:pPr>
                      <a:r>
                        <a:rPr lang="en-US" b="1" dirty="0" smtClean="0">
                          <a:latin typeface="Arial" pitchFamily="34" charset="0"/>
                          <a:cs typeface="Arial" pitchFamily="34" charset="0"/>
                        </a:rPr>
                        <a:t>Number of mixtures is rigidly set</a:t>
                      </a:r>
                    </a:p>
                  </a:txBody>
                  <a:tcPr anchor="ctr"/>
                </a:tc>
                <a:tc>
                  <a:txBody>
                    <a:bodyPr/>
                    <a:lstStyle/>
                    <a:p>
                      <a:pPr marL="228600" indent="-228600" algn="l">
                        <a:buFont typeface="Arial" pitchFamily="34" charset="0"/>
                        <a:buChar char="•"/>
                      </a:pPr>
                      <a:r>
                        <a:rPr lang="en-US" b="1" baseline="0" dirty="0" smtClean="0">
                          <a:latin typeface="Arial" pitchFamily="34" charset="0"/>
                          <a:cs typeface="Arial" pitchFamily="34" charset="0"/>
                        </a:rPr>
                        <a:t>Number of mixtures can evolve</a:t>
                      </a:r>
                      <a:endParaRPr lang="en-US" b="1" baseline="0" dirty="0" smtClean="0">
                        <a:latin typeface="Arial" pitchFamily="34" charset="0"/>
                        <a:cs typeface="Arial" pitchFamily="34" charset="0"/>
                        <a:sym typeface="Wingdings" pitchFamily="2" charset="2"/>
                      </a:endParaRPr>
                    </a:p>
                    <a:p>
                      <a:pPr marL="465138" indent="-241300" algn="l">
                        <a:buFont typeface="Wingdings"/>
                        <a:buChar char="à"/>
                      </a:pPr>
                      <a:r>
                        <a:rPr lang="en-US" b="1" baseline="0" dirty="0" smtClean="0">
                          <a:latin typeface="Arial" pitchFamily="34" charset="0"/>
                          <a:cs typeface="Arial" pitchFamily="34" charset="0"/>
                          <a:sym typeface="Wingdings" pitchFamily="2" charset="2"/>
                        </a:rPr>
                        <a:t> Distributions of distributions</a:t>
                      </a:r>
                    </a:p>
                    <a:p>
                      <a:pPr marL="465138" indent="-241300" algn="l">
                        <a:buFont typeface="Wingdings"/>
                        <a:buChar char="à"/>
                      </a:pPr>
                      <a:r>
                        <a:rPr lang="en-US" b="1" baseline="0" dirty="0" smtClean="0">
                          <a:latin typeface="Arial" pitchFamily="34" charset="0"/>
                          <a:cs typeface="Arial" pitchFamily="34" charset="0"/>
                          <a:sym typeface="Wingdings" pitchFamily="2" charset="2"/>
                        </a:rPr>
                        <a:t> Needs a prior!</a:t>
                      </a:r>
                      <a:endParaRPr lang="en-US" b="1" baseline="0" dirty="0" smtClean="0">
                        <a:latin typeface="Arial" pitchFamily="34" charset="0"/>
                        <a:cs typeface="Arial" pitchFamily="34" charset="0"/>
                      </a:endParaRPr>
                    </a:p>
                  </a:txBody>
                  <a:tcPr anchor="ctr"/>
                </a:tc>
              </a:tr>
            </a:tbl>
          </a:graphicData>
        </a:graphic>
      </p:graphicFrame>
      <p:sp>
        <p:nvSpPr>
          <p:cNvPr id="15" name="TextBox 14"/>
          <p:cNvSpPr txBox="1"/>
          <p:nvPr/>
        </p:nvSpPr>
        <p:spPr>
          <a:xfrm>
            <a:off x="228600" y="4724400"/>
            <a:ext cx="8640270" cy="738664"/>
          </a:xfrm>
          <a:prstGeom prst="rect">
            <a:avLst/>
          </a:prstGeom>
          <a:noFill/>
        </p:spPr>
        <p:txBody>
          <a:bodyPr wrap="square" lIns="0" tIns="0" rIns="0" bIns="0" rtlCol="0">
            <a:spAutoFit/>
          </a:bodyPr>
          <a:lstStyle/>
          <a:p>
            <a:pPr marL="228600" indent="-228600">
              <a:buFont typeface="Arial"/>
              <a:buChar char="•"/>
            </a:pPr>
            <a:r>
              <a:rPr lang="en-US" sz="2400" b="1" dirty="0" smtClean="0">
                <a:latin typeface="Arial"/>
                <a:cs typeface="Arial"/>
              </a:rPr>
              <a:t>Complex models frequently require inference algorithms for approximation!</a:t>
            </a:r>
          </a:p>
        </p:txBody>
      </p:sp>
    </p:spTree>
    <p:extLst>
      <p:ext uri="{BB962C8B-B14F-4D97-AF65-F5344CB8AC3E}">
        <p14:creationId xmlns:p14="http://schemas.microsoft.com/office/powerpoint/2010/main" val="3079901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Taxonomy of Nonparametric Models</a:t>
            </a:r>
            <a:endParaRPr lang="en-US" dirty="0"/>
          </a:p>
        </p:txBody>
      </p:sp>
      <p:sp>
        <p:nvSpPr>
          <p:cNvPr id="3" name="TextBox 2"/>
          <p:cNvSpPr txBox="1"/>
          <p:nvPr/>
        </p:nvSpPr>
        <p:spPr>
          <a:xfrm>
            <a:off x="-80211" y="4812631"/>
            <a:ext cx="8680826" cy="1846659"/>
          </a:xfrm>
          <a:prstGeom prst="rect">
            <a:avLst/>
          </a:prstGeom>
          <a:noFill/>
        </p:spPr>
        <p:txBody>
          <a:bodyPr wrap="square" lIns="0" tIns="0" rIns="0" bIns="0" rtlCol="0">
            <a:spAutoFit/>
          </a:bodyPr>
          <a:lstStyle/>
          <a:p>
            <a:pPr algn="ctr">
              <a:buFont typeface="Arial" pitchFamily="34" charset="0"/>
              <a:buChar char="•"/>
            </a:pPr>
            <a:endParaRPr lang="en-US" sz="2000" b="1" dirty="0" smtClean="0">
              <a:latin typeface="Arial"/>
              <a:cs typeface="Arial"/>
            </a:endParaRPr>
          </a:p>
          <a:p>
            <a:pPr algn="ctr">
              <a:buFont typeface="Arial" pitchFamily="34" charset="0"/>
              <a:buChar char="•"/>
            </a:pPr>
            <a:endParaRPr lang="en-US" sz="2000" b="1" dirty="0" smtClean="0">
              <a:latin typeface="Arial"/>
              <a:cs typeface="Arial"/>
            </a:endParaRPr>
          </a:p>
          <a:p>
            <a:pPr algn="ctr">
              <a:buFont typeface="Arial" pitchFamily="34" charset="0"/>
              <a:buChar char="•"/>
            </a:pPr>
            <a:endParaRPr lang="en-US" sz="2000" b="1" dirty="0" smtClean="0">
              <a:latin typeface="Arial"/>
              <a:cs typeface="Arial"/>
            </a:endParaRPr>
          </a:p>
          <a:p>
            <a:pPr algn="ctr">
              <a:buFont typeface="Arial" pitchFamily="34" charset="0"/>
              <a:buChar char="•"/>
            </a:pPr>
            <a:endParaRPr lang="en-US" sz="2000" b="1" dirty="0" smtClean="0">
              <a:latin typeface="Arial"/>
              <a:cs typeface="Arial"/>
            </a:endParaRPr>
          </a:p>
          <a:p>
            <a:pPr lvl="1" algn="ctr"/>
            <a:endParaRPr lang="en-US" sz="2000" b="1" dirty="0" smtClean="0">
              <a:latin typeface="Arial"/>
              <a:cs typeface="Arial"/>
            </a:endParaRPr>
          </a:p>
          <a:p>
            <a:pPr algn="ctr"/>
            <a:r>
              <a:rPr lang="en-US" sz="2000" b="1" dirty="0" smtClean="0">
                <a:latin typeface="Arial"/>
                <a:cs typeface="Arial"/>
              </a:rPr>
              <a:t> </a:t>
            </a:r>
            <a:endParaRPr lang="en-US" sz="2000" b="1" dirty="0">
              <a:latin typeface="Arial"/>
              <a:cs typeface="Arial"/>
            </a:endParaRPr>
          </a:p>
        </p:txBody>
      </p:sp>
      <p:grpSp>
        <p:nvGrpSpPr>
          <p:cNvPr id="61" name="Group 60"/>
          <p:cNvGrpSpPr/>
          <p:nvPr/>
        </p:nvGrpSpPr>
        <p:grpSpPr>
          <a:xfrm>
            <a:off x="188200" y="1041130"/>
            <a:ext cx="8833441" cy="3947325"/>
            <a:chOff x="188200" y="1041130"/>
            <a:chExt cx="8833441" cy="3947325"/>
          </a:xfrm>
        </p:grpSpPr>
        <p:grpSp>
          <p:nvGrpSpPr>
            <p:cNvPr id="59" name="Group 58"/>
            <p:cNvGrpSpPr/>
            <p:nvPr/>
          </p:nvGrpSpPr>
          <p:grpSpPr>
            <a:xfrm>
              <a:off x="188200" y="1041130"/>
              <a:ext cx="8833441" cy="3947325"/>
              <a:chOff x="188200" y="672164"/>
              <a:chExt cx="8833441" cy="3947325"/>
            </a:xfrm>
          </p:grpSpPr>
          <p:sp>
            <p:nvSpPr>
              <p:cNvPr id="10" name="Rectangle 9"/>
              <p:cNvSpPr/>
              <p:nvPr/>
            </p:nvSpPr>
            <p:spPr>
              <a:xfrm>
                <a:off x="1723507" y="672164"/>
                <a:ext cx="5696332" cy="615142"/>
              </a:xfrm>
              <a:prstGeom prst="rect">
                <a:avLst/>
              </a:prstGeom>
              <a:gradFill>
                <a:gsLst>
                  <a:gs pos="0">
                    <a:srgbClr val="5E9EFF"/>
                  </a:gs>
                  <a:gs pos="39999">
                    <a:srgbClr val="85C2FF"/>
                  </a:gs>
                  <a:gs pos="70000">
                    <a:srgbClr val="C4D6EB"/>
                  </a:gs>
                  <a:gs pos="100000">
                    <a:srgbClr val="FFEBFA"/>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i="1" dirty="0" smtClean="0"/>
                  <a:t>Nonparametric Bayesian Models</a:t>
                </a:r>
                <a:endParaRPr lang="en-US" sz="2400" b="1" i="1" dirty="0"/>
              </a:p>
            </p:txBody>
          </p:sp>
          <p:sp>
            <p:nvSpPr>
              <p:cNvPr id="11" name="Rectangle 10"/>
              <p:cNvSpPr/>
              <p:nvPr/>
            </p:nvSpPr>
            <p:spPr>
              <a:xfrm>
                <a:off x="820518" y="1651025"/>
                <a:ext cx="1828800" cy="6151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Regression</a:t>
                </a:r>
                <a:endParaRPr lang="en-US" b="1" dirty="0"/>
              </a:p>
            </p:txBody>
          </p:sp>
          <p:sp>
            <p:nvSpPr>
              <p:cNvPr id="12" name="Rectangle 11"/>
              <p:cNvSpPr/>
              <p:nvPr/>
            </p:nvSpPr>
            <p:spPr>
              <a:xfrm>
                <a:off x="3653735" y="1638975"/>
                <a:ext cx="1828800" cy="6151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Model Selection</a:t>
                </a:r>
                <a:endParaRPr lang="en-US" b="1" dirty="0"/>
              </a:p>
            </p:txBody>
          </p:sp>
          <p:sp>
            <p:nvSpPr>
              <p:cNvPr id="13" name="Rectangle 12"/>
              <p:cNvSpPr/>
              <p:nvPr/>
            </p:nvSpPr>
            <p:spPr>
              <a:xfrm>
                <a:off x="6676650" y="1651025"/>
                <a:ext cx="1828800" cy="61514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t>Survival Analysis</a:t>
                </a:r>
                <a:endParaRPr lang="en-US" b="1" dirty="0"/>
              </a:p>
            </p:txBody>
          </p:sp>
          <p:sp>
            <p:nvSpPr>
              <p:cNvPr id="14" name="Rectangle 13"/>
              <p:cNvSpPr/>
              <p:nvPr/>
            </p:nvSpPr>
            <p:spPr>
              <a:xfrm>
                <a:off x="188200" y="2574957"/>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Neural Networks</a:t>
                </a:r>
                <a:endParaRPr lang="en-US" sz="1600" dirty="0">
                  <a:solidFill>
                    <a:schemeClr val="tx1"/>
                  </a:solidFill>
                </a:endParaRPr>
              </a:p>
            </p:txBody>
          </p:sp>
          <p:sp>
            <p:nvSpPr>
              <p:cNvPr id="15" name="Rectangle 14"/>
              <p:cNvSpPr/>
              <p:nvPr/>
            </p:nvSpPr>
            <p:spPr>
              <a:xfrm>
                <a:off x="1989221" y="2590999"/>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solidFill>
                      <a:schemeClr val="tx1"/>
                    </a:solidFill>
                  </a:rPr>
                  <a:t>Wavelet-Based Modeling</a:t>
                </a:r>
                <a:endParaRPr lang="en-US" sz="1600" dirty="0">
                  <a:solidFill>
                    <a:schemeClr val="tx1"/>
                  </a:solidFill>
                </a:endParaRPr>
              </a:p>
            </p:txBody>
          </p:sp>
          <p:sp>
            <p:nvSpPr>
              <p:cNvPr id="16" name="Rectangle 15"/>
              <p:cNvSpPr/>
              <p:nvPr/>
            </p:nvSpPr>
            <p:spPr>
              <a:xfrm>
                <a:off x="220285" y="3687005"/>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Multivariate Regression</a:t>
                </a:r>
                <a:endParaRPr lang="en-US" sz="1600" dirty="0">
                  <a:solidFill>
                    <a:schemeClr val="tx1"/>
                  </a:solidFill>
                </a:endParaRPr>
              </a:p>
            </p:txBody>
          </p:sp>
          <p:sp>
            <p:nvSpPr>
              <p:cNvPr id="17" name="Rectangle 16"/>
              <p:cNvSpPr/>
              <p:nvPr/>
            </p:nvSpPr>
            <p:spPr>
              <a:xfrm>
                <a:off x="2000960" y="3678692"/>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Spline Models</a:t>
                </a:r>
                <a:endParaRPr lang="en-US" sz="1600" dirty="0">
                  <a:solidFill>
                    <a:schemeClr val="tx1"/>
                  </a:solidFill>
                </a:endParaRPr>
              </a:p>
            </p:txBody>
          </p:sp>
          <p:sp>
            <p:nvSpPr>
              <p:cNvPr id="18" name="Rectangle 17"/>
              <p:cNvSpPr/>
              <p:nvPr/>
            </p:nvSpPr>
            <p:spPr>
              <a:xfrm>
                <a:off x="3932575" y="2997595"/>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Dirichlet Processes</a:t>
                </a:r>
                <a:endParaRPr lang="en-US" sz="1600" dirty="0">
                  <a:solidFill>
                    <a:schemeClr val="tx1"/>
                  </a:solidFill>
                </a:endParaRPr>
              </a:p>
            </p:txBody>
          </p:sp>
          <p:sp>
            <p:nvSpPr>
              <p:cNvPr id="19" name="Rectangle 18"/>
              <p:cNvSpPr/>
              <p:nvPr/>
            </p:nvSpPr>
            <p:spPr>
              <a:xfrm>
                <a:off x="5976849" y="3796529"/>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Neutral to the Right Processes</a:t>
                </a:r>
                <a:endParaRPr lang="en-US" sz="1600" dirty="0">
                  <a:solidFill>
                    <a:schemeClr val="tx1"/>
                  </a:solidFill>
                </a:endParaRPr>
              </a:p>
            </p:txBody>
          </p:sp>
          <p:sp>
            <p:nvSpPr>
              <p:cNvPr id="20" name="Rectangle 19"/>
              <p:cNvSpPr/>
              <p:nvPr/>
            </p:nvSpPr>
            <p:spPr>
              <a:xfrm>
                <a:off x="7741481" y="3764352"/>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Dependent Increments</a:t>
                </a:r>
                <a:endParaRPr lang="en-US" sz="1600" dirty="0">
                  <a:solidFill>
                    <a:schemeClr val="tx1"/>
                  </a:solidFill>
                </a:endParaRPr>
              </a:p>
            </p:txBody>
          </p:sp>
          <p:sp>
            <p:nvSpPr>
              <p:cNvPr id="21" name="Rectangle 20"/>
              <p:cNvSpPr/>
              <p:nvPr/>
            </p:nvSpPr>
            <p:spPr>
              <a:xfrm>
                <a:off x="7741481" y="2544953"/>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Competing Risks</a:t>
                </a:r>
                <a:endParaRPr lang="en-US" sz="1600" dirty="0">
                  <a:solidFill>
                    <a:schemeClr val="tx1"/>
                  </a:solidFill>
                </a:endParaRPr>
              </a:p>
            </p:txBody>
          </p:sp>
          <p:sp>
            <p:nvSpPr>
              <p:cNvPr id="22" name="Rectangle 21"/>
              <p:cNvSpPr/>
              <p:nvPr/>
            </p:nvSpPr>
            <p:spPr>
              <a:xfrm>
                <a:off x="5985090" y="2558915"/>
                <a:ext cx="1280160" cy="822960"/>
              </a:xfrm>
              <a:prstGeom prst="rect">
                <a:avLst/>
              </a:prstGeom>
              <a:solidFill>
                <a:srgbClr val="AAFE9C"/>
              </a:solidFill>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US" sz="1600" dirty="0" smtClean="0">
                    <a:solidFill>
                      <a:schemeClr val="tx1"/>
                    </a:solidFill>
                  </a:rPr>
                  <a:t>Proportional Hazards</a:t>
                </a:r>
                <a:endParaRPr lang="en-US" sz="1600" dirty="0">
                  <a:solidFill>
                    <a:schemeClr val="tx1"/>
                  </a:solidFill>
                </a:endParaRPr>
              </a:p>
            </p:txBody>
          </p:sp>
          <p:cxnSp>
            <p:nvCxnSpPr>
              <p:cNvPr id="24" name="Straight Connector 23"/>
              <p:cNvCxnSpPr>
                <a:stCxn id="11" idx="2"/>
                <a:endCxn id="14" idx="0"/>
              </p:cNvCxnSpPr>
              <p:nvPr/>
            </p:nvCxnSpPr>
            <p:spPr>
              <a:xfrm flipH="1">
                <a:off x="828280" y="2266167"/>
                <a:ext cx="906638" cy="308790"/>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1" idx="2"/>
                <a:endCxn id="15" idx="0"/>
              </p:cNvCxnSpPr>
              <p:nvPr/>
            </p:nvCxnSpPr>
            <p:spPr>
              <a:xfrm>
                <a:off x="1734918" y="2266167"/>
                <a:ext cx="894383" cy="324832"/>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a:stCxn id="11" idx="2"/>
                <a:endCxn id="16" idx="3"/>
              </p:cNvCxnSpPr>
              <p:nvPr/>
            </p:nvCxnSpPr>
            <p:spPr>
              <a:xfrm flipH="1">
                <a:off x="1500445" y="2266167"/>
                <a:ext cx="234473" cy="1832318"/>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11" idx="2"/>
                <a:endCxn id="17" idx="1"/>
              </p:cNvCxnSpPr>
              <p:nvPr/>
            </p:nvCxnSpPr>
            <p:spPr>
              <a:xfrm>
                <a:off x="1734918" y="2266167"/>
                <a:ext cx="266042" cy="1824005"/>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a:stCxn id="13" idx="2"/>
                <a:endCxn id="22" idx="0"/>
              </p:cNvCxnSpPr>
              <p:nvPr/>
            </p:nvCxnSpPr>
            <p:spPr>
              <a:xfrm flipH="1">
                <a:off x="6625170" y="2266167"/>
                <a:ext cx="965880" cy="292748"/>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a:stCxn id="13" idx="2"/>
                <a:endCxn id="21" idx="0"/>
              </p:cNvCxnSpPr>
              <p:nvPr/>
            </p:nvCxnSpPr>
            <p:spPr>
              <a:xfrm>
                <a:off x="7591050" y="2266167"/>
                <a:ext cx="790511" cy="278786"/>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a:stCxn id="13" idx="2"/>
                <a:endCxn id="19" idx="3"/>
              </p:cNvCxnSpPr>
              <p:nvPr/>
            </p:nvCxnSpPr>
            <p:spPr>
              <a:xfrm flipH="1">
                <a:off x="7257009" y="2266167"/>
                <a:ext cx="334041" cy="1941842"/>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a:stCxn id="13" idx="2"/>
                <a:endCxn id="20" idx="1"/>
              </p:cNvCxnSpPr>
              <p:nvPr/>
            </p:nvCxnSpPr>
            <p:spPr>
              <a:xfrm>
                <a:off x="7591050" y="2266167"/>
                <a:ext cx="150431" cy="1909665"/>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47" name="Straight Connector 46"/>
              <p:cNvCxnSpPr>
                <a:stCxn id="12" idx="2"/>
                <a:endCxn id="18" idx="0"/>
              </p:cNvCxnSpPr>
              <p:nvPr/>
            </p:nvCxnSpPr>
            <p:spPr>
              <a:xfrm>
                <a:off x="4568135" y="2254117"/>
                <a:ext cx="4520" cy="743478"/>
              </a:xfrm>
              <a:prstGeom prst="line">
                <a:avLst/>
              </a:prstGeom>
              <a:ln>
                <a:solidFill>
                  <a:srgbClr val="AAFE9C"/>
                </a:solidFill>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a:stCxn id="10" idx="2"/>
                <a:endCxn id="11" idx="0"/>
              </p:cNvCxnSpPr>
              <p:nvPr/>
            </p:nvCxnSpPr>
            <p:spPr>
              <a:xfrm flipH="1">
                <a:off x="1734918" y="1287306"/>
                <a:ext cx="2836755" cy="363719"/>
              </a:xfrm>
              <a:prstGeom prst="line">
                <a:avLst/>
              </a:prstGeom>
            </p:spPr>
            <p:style>
              <a:lnRef idx="2">
                <a:schemeClr val="accent1"/>
              </a:lnRef>
              <a:fillRef idx="0">
                <a:schemeClr val="accent1"/>
              </a:fillRef>
              <a:effectRef idx="1">
                <a:schemeClr val="accent1"/>
              </a:effectRef>
              <a:fontRef idx="minor">
                <a:schemeClr val="tx1"/>
              </a:fontRef>
            </p:style>
          </p:cxnSp>
          <p:cxnSp>
            <p:nvCxnSpPr>
              <p:cNvPr id="53" name="Straight Connector 52"/>
              <p:cNvCxnSpPr>
                <a:stCxn id="10" idx="2"/>
                <a:endCxn id="12" idx="0"/>
              </p:cNvCxnSpPr>
              <p:nvPr/>
            </p:nvCxnSpPr>
            <p:spPr>
              <a:xfrm flipH="1">
                <a:off x="4568135" y="1287306"/>
                <a:ext cx="3538" cy="351669"/>
              </a:xfrm>
              <a:prstGeom prst="line">
                <a:avLst/>
              </a:prstGeom>
            </p:spPr>
            <p:style>
              <a:lnRef idx="2">
                <a:schemeClr val="accent1"/>
              </a:lnRef>
              <a:fillRef idx="0">
                <a:schemeClr val="accent1"/>
              </a:fillRef>
              <a:effectRef idx="1">
                <a:schemeClr val="accent1"/>
              </a:effectRef>
              <a:fontRef idx="minor">
                <a:schemeClr val="tx1"/>
              </a:fontRef>
            </p:style>
          </p:cxnSp>
          <p:cxnSp>
            <p:nvCxnSpPr>
              <p:cNvPr id="56" name="Straight Connector 55"/>
              <p:cNvCxnSpPr>
                <a:stCxn id="10" idx="2"/>
                <a:endCxn id="13" idx="0"/>
              </p:cNvCxnSpPr>
              <p:nvPr/>
            </p:nvCxnSpPr>
            <p:spPr>
              <a:xfrm>
                <a:off x="4571673" y="1287306"/>
                <a:ext cx="3019377" cy="363719"/>
              </a:xfrm>
              <a:prstGeom prst="line">
                <a:avLst/>
              </a:prstGeom>
            </p:spPr>
            <p:style>
              <a:lnRef idx="2">
                <a:schemeClr val="accent1"/>
              </a:lnRef>
              <a:fillRef idx="0">
                <a:schemeClr val="accent1"/>
              </a:fillRef>
              <a:effectRef idx="1">
                <a:schemeClr val="accent1"/>
              </a:effectRef>
              <a:fontRef idx="minor">
                <a:schemeClr val="tx1"/>
              </a:fontRef>
            </p:style>
          </p:cxnSp>
        </p:grpSp>
        <p:sp>
          <p:nvSpPr>
            <p:cNvPr id="60" name="Oval 59"/>
            <p:cNvSpPr/>
            <p:nvPr/>
          </p:nvSpPr>
          <p:spPr>
            <a:xfrm>
              <a:off x="3721768" y="3096126"/>
              <a:ext cx="1668379" cy="1443790"/>
            </a:xfrm>
            <a:prstGeom prst="ellipse">
              <a:avLst/>
            </a:prstGeom>
            <a:noFill/>
            <a:ln>
              <a:solidFill>
                <a:srgbClr val="FF0000"/>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33" name="TextBox 32"/>
          <p:cNvSpPr txBox="1"/>
          <p:nvPr/>
        </p:nvSpPr>
        <p:spPr>
          <a:xfrm>
            <a:off x="228600" y="5261813"/>
            <a:ext cx="8686800" cy="830997"/>
          </a:xfrm>
          <a:prstGeom prst="rect">
            <a:avLst/>
          </a:prstGeom>
          <a:noFill/>
        </p:spPr>
        <p:txBody>
          <a:bodyPr wrap="square" rtlCol="0">
            <a:spAutoFit/>
          </a:bodyPr>
          <a:lstStyle/>
          <a:p>
            <a:pPr algn="ctr"/>
            <a:r>
              <a:rPr lang="en-US" sz="2400" b="1" dirty="0" smtClean="0">
                <a:latin typeface="Arial" pitchFamily="34" charset="0"/>
                <a:cs typeface="Arial" pitchFamily="34" charset="0"/>
              </a:rPr>
              <a:t>Inference algorithms are needed to approximate</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these infinitely complex models</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325529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ISIP Conten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SIP 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section_brea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10460</TotalTime>
  <Words>1533</Words>
  <Application>Microsoft Office PowerPoint</Application>
  <PresentationFormat>On-screen Show (4:3)</PresentationFormat>
  <Paragraphs>381</Paragraphs>
  <Slides>28</Slides>
  <Notes>28</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28</vt:i4>
      </vt:variant>
    </vt:vector>
  </HeadingPairs>
  <TitlesOfParts>
    <vt:vector size="32" baseType="lpstr">
      <vt:lpstr>ISIP Content Slide</vt:lpstr>
      <vt:lpstr>ISIP Title Slide</vt:lpstr>
      <vt:lpstr>section_break</vt:lpstr>
      <vt:lpstr>Equation</vt:lpstr>
      <vt:lpstr>PowerPoint Presentation</vt:lpstr>
      <vt:lpstr>Abstract</vt:lpstr>
      <vt:lpstr>PowerPoint Presentation</vt:lpstr>
      <vt:lpstr>The Motivating Problem</vt:lpstr>
      <vt:lpstr>Goals</vt:lpstr>
      <vt:lpstr>PowerPoint Presentation</vt:lpstr>
      <vt:lpstr>Speech Recognition Overview</vt:lpstr>
      <vt:lpstr>Parametric vs. Nonparametric Models</vt:lpstr>
      <vt:lpstr>Taxonomy of Nonparametric Models</vt:lpstr>
      <vt:lpstr>Dirichlet Distributions</vt:lpstr>
      <vt:lpstr>Dirichlet Distributions</vt:lpstr>
      <vt:lpstr>Dirichlet Processes (DPs)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Temple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 Picone</dc:creator>
  <cp:lastModifiedBy>jesteinbe</cp:lastModifiedBy>
  <cp:revision>232</cp:revision>
  <dcterms:created xsi:type="dcterms:W3CDTF">2012-05-05T20:20:58Z</dcterms:created>
  <dcterms:modified xsi:type="dcterms:W3CDTF">2013-02-28T22:48:32Z</dcterms:modified>
</cp:coreProperties>
</file>