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8"/>
  </p:notesMasterIdLst>
  <p:handoutMasterIdLst>
    <p:handoutMasterId r:id="rId9"/>
  </p:handoutMasterIdLst>
  <p:sldIdLst>
    <p:sldId id="325" r:id="rId3"/>
    <p:sldId id="452" r:id="rId4"/>
    <p:sldId id="643" r:id="rId5"/>
    <p:sldId id="638" r:id="rId6"/>
    <p:sldId id="642" r:id="rId7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00FF99"/>
    <a:srgbClr val="F7F7F7"/>
    <a:srgbClr val="F1C1CA"/>
    <a:srgbClr val="C0C0C0"/>
    <a:srgbClr val="E99FAD"/>
    <a:srgbClr val="FAEAED"/>
    <a:srgbClr val="E2E2F6"/>
    <a:srgbClr val="FFFFFF"/>
    <a:srgbClr val="D1D1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21739" autoAdjust="0"/>
    <p:restoredTop sz="96226" autoAdjust="0"/>
  </p:normalViewPr>
  <p:slideViewPr>
    <p:cSldViewPr snapToGrid="0">
      <p:cViewPr varScale="1">
        <p:scale>
          <a:sx n="76" d="100"/>
          <a:sy n="76" d="100"/>
        </p:scale>
        <p:origin x="-1446" y="-90"/>
      </p:cViewPr>
      <p:guideLst>
        <p:guide orient="horz" pos="1928"/>
        <p:guide orient="horz" pos="3319"/>
        <p:guide orient="horz" pos="428"/>
        <p:guide pos="5616"/>
        <p:guide pos="2884"/>
        <p:guide pos="143"/>
        <p:guide pos="148"/>
        <p:guide pos="150"/>
        <p:guide pos="2872"/>
        <p:guide pos="1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421" y="4560571"/>
            <a:ext cx="53623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6/11/2010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BE0F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47844" y="174810"/>
            <a:ext cx="28465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91440" rtlCol="0">
            <a:spAutoFit/>
          </a:bodyPr>
          <a:lstStyle/>
          <a:p>
            <a:pPr marL="512763" indent="0" algn="l"/>
            <a:r>
              <a:rPr lang="en-US" sz="1400" b="1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rPr>
              <a:t>Temple</a:t>
            </a:r>
            <a:r>
              <a:rPr lang="en-US" sz="1400" b="1" kern="1200" baseline="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rPr>
              <a:t> University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pic>
        <p:nvPicPr>
          <p:cNvPr id="12" name="Picture 5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88394" y="6317146"/>
            <a:ext cx="533400" cy="514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5270" y="97850"/>
            <a:ext cx="4592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BE0F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BE0F34"/>
                </a:solidFill>
              </a:rPr>
              <a:t>Temple University: Slide </a:t>
            </a:r>
            <a:fld id="{56D32A91-0AE1-4806-AC33-D8959F4B7E0D}" type="slidenum">
              <a:rPr lang="en-US" sz="1200" b="1">
                <a:solidFill>
                  <a:srgbClr val="BE0F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BE0F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piconepress.com/publications/conferences/temple/2010/ks_predictio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675494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  <a:tab pos="405130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Training Acoustic model using Sphinx Train 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6099" y="4899058"/>
            <a:ext cx="84171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err="1" smtClean="0">
                <a:solidFill>
                  <a:schemeClr val="bg1"/>
                </a:solidFill>
              </a:rPr>
              <a:t>Jaykrishna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shukla,Mubin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smtClean="0">
                <a:solidFill>
                  <a:schemeClr val="bg1"/>
                </a:solidFill>
              </a:rPr>
              <a:t>Amehed&amp; </a:t>
            </a:r>
            <a:r>
              <a:rPr lang="en-US" sz="1800" b="1" dirty="0" err="1" smtClean="0">
                <a:solidFill>
                  <a:schemeClr val="bg1"/>
                </a:solidFill>
              </a:rPr>
              <a:t>cara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Santin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Department of Electrical and Computer Engineering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Temple University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52580" name="Picture 4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9357" y="1281436"/>
            <a:ext cx="5005323" cy="325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</a:t>
            </a:r>
            <a:r>
              <a:rPr lang="en-US" b="1" dirty="0" smtClean="0">
                <a:solidFill>
                  <a:schemeClr val="accent2"/>
                </a:solidFill>
              </a:rPr>
              <a:t>Feature generation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3838" y="653143"/>
            <a:ext cx="8456699" cy="329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dirty="0" smtClean="0"/>
              <a:t>The system does not directly work with acoustic signals. The signals are first transformed into a sequence of feature vectors, which are used in place of the actual acoustic signals</a:t>
            </a:r>
            <a:r>
              <a:rPr lang="en-US" sz="1800" dirty="0" smtClean="0"/>
              <a:t>. Therefore, we run a process called Feature extraction.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dirty="0" smtClean="0"/>
              <a:t>process of measuring certain attributes of speech needed by the speech recognizer to differentiate phonemes of a word. It is also known as front-end processing and signal processing</a:t>
            </a:r>
            <a:r>
              <a:rPr lang="en-US" sz="1800" dirty="0" smtClean="0"/>
              <a:t>.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dirty="0" smtClean="0"/>
              <a:t>A feature vector is </a:t>
            </a:r>
            <a:r>
              <a:rPr lang="en-US" sz="1800" dirty="0" smtClean="0"/>
              <a:t>nothing but a list of numerical measurements of speech attributes</a:t>
            </a:r>
            <a:endParaRPr lang="en-US" sz="1800" dirty="0" smtClean="0"/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The feature vectors that </a:t>
            </a:r>
            <a:r>
              <a:rPr lang="en-US" sz="1800" b="1" dirty="0" err="1" smtClean="0">
                <a:cs typeface="Times New Roman" pitchFamily="18" charset="0"/>
              </a:rPr>
              <a:t>SphinxTrain</a:t>
            </a:r>
            <a:r>
              <a:rPr lang="en-US" sz="1800" b="1" dirty="0" smtClean="0">
                <a:cs typeface="Times New Roman" pitchFamily="18" charset="0"/>
              </a:rPr>
              <a:t> 1.0 generates </a:t>
            </a:r>
            <a:r>
              <a:rPr lang="en-US" sz="1800" b="1" dirty="0" smtClean="0">
                <a:cs typeface="Times New Roman" pitchFamily="18" charset="0"/>
              </a:rPr>
              <a:t>are 13 dimensional vectors by default. 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8821" y="4058432"/>
            <a:ext cx="5884165" cy="248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Feature Generation with </a:t>
            </a:r>
            <a:r>
              <a:rPr lang="en-US" b="1" dirty="0" err="1" smtClean="0">
                <a:solidFill>
                  <a:schemeClr val="accent2"/>
                </a:solidFill>
              </a:rPr>
              <a:t>SphinxTrain</a:t>
            </a:r>
            <a:r>
              <a:rPr lang="en-US" b="1" dirty="0" smtClean="0">
                <a:solidFill>
                  <a:schemeClr val="accent2"/>
                </a:solidFill>
              </a:rPr>
              <a:t> 1.0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3838" y="653143"/>
            <a:ext cx="8456699" cy="329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This week we decided to Switch from windows to Linux so first thing that we compiled </a:t>
            </a:r>
            <a:r>
              <a:rPr lang="en-US" sz="1800" b="1" dirty="0" err="1" smtClean="0">
                <a:cs typeface="Times New Roman" pitchFamily="18" charset="0"/>
              </a:rPr>
              <a:t>SphinxTrain</a:t>
            </a:r>
            <a:r>
              <a:rPr lang="en-US" sz="1800" b="1" dirty="0" smtClean="0">
                <a:cs typeface="Times New Roman" pitchFamily="18" charset="0"/>
              </a:rPr>
              <a:t> 1.0 in Euler and got the bin files.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b="1" dirty="0" err="1" smtClean="0">
                <a:cs typeface="Times New Roman" pitchFamily="18" charset="0"/>
              </a:rPr>
              <a:t>SphinxTrain</a:t>
            </a:r>
            <a:r>
              <a:rPr lang="en-US" sz="1800" b="1" dirty="0" smtClean="0">
                <a:cs typeface="Times New Roman" pitchFamily="18" charset="0"/>
              </a:rPr>
              <a:t> has a Perl script called make_feats.pl, this scripts acts like a environment setter for the bin file called wav2feet.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To generate feature vector for audio data, one has to </a:t>
            </a:r>
            <a:r>
              <a:rPr lang="en-US" sz="1800" b="1" dirty="0" err="1" smtClean="0">
                <a:cs typeface="Times New Roman" pitchFamily="18" charset="0"/>
              </a:rPr>
              <a:t>creat</a:t>
            </a:r>
            <a:r>
              <a:rPr lang="en-US" sz="1800" b="1" dirty="0" smtClean="0">
                <a:cs typeface="Times New Roman" pitchFamily="18" charset="0"/>
              </a:rPr>
              <a:t> a file called </a:t>
            </a:r>
            <a:r>
              <a:rPr lang="en-US" sz="1800" b="1" dirty="0" err="1" smtClean="0">
                <a:cs typeface="Times New Roman" pitchFamily="18" charset="0"/>
              </a:rPr>
              <a:t>fileids</a:t>
            </a:r>
            <a:r>
              <a:rPr lang="en-US" sz="1800" b="1" dirty="0" smtClean="0">
                <a:cs typeface="Times New Roman" pitchFamily="18" charset="0"/>
              </a:rPr>
              <a:t> which is a text file with a list of all the audio files for which the user wants to generate feature.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The  parameters for the </a:t>
            </a:r>
            <a:r>
              <a:rPr lang="en-US" sz="1800" b="1" dirty="0" err="1" smtClean="0">
                <a:cs typeface="Times New Roman" pitchFamily="18" charset="0"/>
              </a:rPr>
              <a:t>make_feats</a:t>
            </a:r>
            <a:r>
              <a:rPr lang="en-US" sz="1800" b="1" dirty="0" smtClean="0">
                <a:cs typeface="Times New Roman" pitchFamily="18" charset="0"/>
              </a:rPr>
              <a:t> file are fed in through a configuration file.</a:t>
            </a: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 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815" y="3612585"/>
            <a:ext cx="7691633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50521" y="57150"/>
            <a:ext cx="6834492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This week’s accomplishment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3838" y="653143"/>
            <a:ext cx="7993236" cy="197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3838" y="653143"/>
            <a:ext cx="8456699" cy="289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This week we learned Linux shell commands, Perl and other countless debugging skills using </a:t>
            </a:r>
            <a:r>
              <a:rPr lang="en-US" sz="1800" b="1" dirty="0" err="1" smtClean="0">
                <a:cs typeface="Times New Roman" pitchFamily="18" charset="0"/>
              </a:rPr>
              <a:t>perl</a:t>
            </a:r>
            <a:r>
              <a:rPr lang="en-US" sz="1800" b="1" dirty="0" smtClean="0">
                <a:cs typeface="Times New Roman" pitchFamily="18" charset="0"/>
              </a:rPr>
              <a:t> </a:t>
            </a:r>
            <a:r>
              <a:rPr lang="en-US" sz="1800" b="1" dirty="0" err="1" smtClean="0">
                <a:cs typeface="Times New Roman" pitchFamily="18" charset="0"/>
              </a:rPr>
              <a:t>debuger</a:t>
            </a:r>
            <a:r>
              <a:rPr lang="en-US" sz="1800" b="1" dirty="0" smtClean="0">
                <a:cs typeface="Times New Roman" pitchFamily="18" charset="0"/>
              </a:rPr>
              <a:t> in Euler.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We also got feature vectors generated for </a:t>
            </a:r>
            <a:r>
              <a:rPr lang="en-US" sz="1800" b="1" dirty="0" err="1" smtClean="0">
                <a:cs typeface="Times New Roman" pitchFamily="18" charset="0"/>
              </a:rPr>
              <a:t>TIDigits</a:t>
            </a:r>
            <a:r>
              <a:rPr lang="en-US" sz="1800" b="1" dirty="0" smtClean="0">
                <a:cs typeface="Times New Roman" pitchFamily="18" charset="0"/>
              </a:rPr>
              <a:t> short test and train 8kHz here is the sample output.</a:t>
            </a:r>
            <a:endParaRPr lang="en-US" sz="1800" b="1" dirty="0" smtClean="0">
              <a:cs typeface="Times New Roman" pitchFamily="18" charset="0"/>
            </a:endParaRP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407" y="1954060"/>
            <a:ext cx="6764903" cy="4634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50521" y="57150"/>
            <a:ext cx="6834492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Conclusion and Future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8273" y="719749"/>
            <a:ext cx="8209321" cy="3739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3038" indent="-173038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1" dirty="0" smtClean="0"/>
              <a:t>This was the first step in training next week we will generating the </a:t>
            </a:r>
            <a:r>
              <a:rPr lang="en-US" sz="1800" b="1" dirty="0" err="1" smtClean="0"/>
              <a:t>ci</a:t>
            </a:r>
            <a:r>
              <a:rPr lang="en-US" sz="1800" b="1" dirty="0" smtClean="0"/>
              <a:t> phone models  for </a:t>
            </a:r>
            <a:r>
              <a:rPr lang="en-US" sz="1800" b="1" dirty="0" err="1" smtClean="0"/>
              <a:t>TIDigits</a:t>
            </a:r>
            <a:r>
              <a:rPr lang="en-US" sz="1800" b="1" dirty="0" smtClean="0"/>
              <a:t> short 8KHZ.</a:t>
            </a:r>
          </a:p>
          <a:p>
            <a:pPr marL="173038" indent="-173038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1" dirty="0" smtClean="0"/>
              <a:t>It will include the following highlighted steps </a:t>
            </a:r>
            <a:endParaRPr lang="en-US" sz="1800" b="1" dirty="0" smtClean="0"/>
          </a:p>
          <a:p>
            <a:pPr marL="173038" indent="-173038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1" dirty="0" smtClean="0"/>
          </a:p>
          <a:p>
            <a:pPr marL="173038" indent="-173038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1" dirty="0" smtClean="0"/>
          </a:p>
          <a:p>
            <a:pPr marL="173038" indent="-173038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800" b="1" dirty="0" smtClean="0"/>
          </a:p>
          <a:p>
            <a:pPr marL="173038" indent="-173038">
              <a:spcBef>
                <a:spcPts val="600"/>
              </a:spcBef>
              <a:spcAft>
                <a:spcPts val="0"/>
              </a:spcAft>
            </a:pPr>
            <a:endParaRPr lang="en-US" sz="1800" b="1" dirty="0" smtClean="0"/>
          </a:p>
          <a:p>
            <a:pPr marL="173038" indent="-173038">
              <a:spcBef>
                <a:spcPts val="600"/>
              </a:spcBef>
              <a:spcAft>
                <a:spcPts val="0"/>
              </a:spcAft>
            </a:pPr>
            <a:endParaRPr lang="en-US" sz="1800" b="1" dirty="0" smtClean="0"/>
          </a:p>
          <a:p>
            <a:pPr marL="173038" indent="-173038">
              <a:spcBef>
                <a:spcPts val="600"/>
              </a:spcBef>
              <a:spcAft>
                <a:spcPts val="0"/>
              </a:spcAft>
            </a:pPr>
            <a:r>
              <a:rPr lang="en-US" sz="1800" b="1" dirty="0" smtClean="0"/>
              <a:t>  </a:t>
            </a:r>
            <a:endParaRPr lang="en-US" sz="1800" dirty="0" smtClean="0"/>
          </a:p>
          <a:p>
            <a:pPr marL="173038" indent="-173038">
              <a:spcBef>
                <a:spcPts val="600"/>
              </a:spcBef>
              <a:spcAft>
                <a:spcPts val="0"/>
              </a:spcAft>
            </a:pPr>
            <a:endParaRPr lang="en-US" sz="1800" dirty="0" smtClean="0"/>
          </a:p>
          <a:p>
            <a:pPr marL="173038" indent="-173038">
              <a:spcBef>
                <a:spcPts val="600"/>
              </a:spcBef>
              <a:spcAft>
                <a:spcPts val="0"/>
              </a:spcAft>
            </a:pPr>
            <a:r>
              <a:rPr lang="en-US" sz="1800" b="1" dirty="0" smtClean="0"/>
              <a:t>  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015" y="1876099"/>
            <a:ext cx="78105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27196</TotalTime>
  <Words>310</Words>
  <Application>Microsoft Office PowerPoint</Application>
  <PresentationFormat>Letter Paper (8.5x11 in)</PresentationFormat>
  <Paragraphs>32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lecture_title</vt:lpstr>
      <vt:lpstr>lecture_default</vt:lpstr>
      <vt:lpstr>Slide 0</vt:lpstr>
      <vt:lpstr>Slide 1</vt:lpstr>
      <vt:lpstr>Slide 2</vt:lpstr>
      <vt:lpstr>Slide 3</vt:lpstr>
      <vt:lpstr>Slide 4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jaykrishna</cp:lastModifiedBy>
  <cp:revision>2393</cp:revision>
  <dcterms:created xsi:type="dcterms:W3CDTF">2002-09-12T17:13:32Z</dcterms:created>
  <dcterms:modified xsi:type="dcterms:W3CDTF">2010-06-11T12:50:35Z</dcterms:modified>
</cp:coreProperties>
</file>