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png" ContentType="image/pn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tiff" ContentType="image/tiff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657" r:id="rId4"/>
    <p:sldId id="659" r:id="rId5"/>
    <p:sldId id="660" r:id="rId6"/>
    <p:sldId id="661" r:id="rId7"/>
    <p:sldId id="662" r:id="rId8"/>
    <p:sldId id="548" r:id="rId9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00FF99"/>
    <a:srgbClr val="F7F7F7"/>
    <a:srgbClr val="F1C1CA"/>
    <a:srgbClr val="C0C0C0"/>
    <a:srgbClr val="E99FAD"/>
    <a:srgbClr val="FAEAED"/>
    <a:srgbClr val="E2E2F6"/>
    <a:srgbClr val="FFFFFF"/>
    <a:srgbClr val="D1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21739" autoAdjust="0"/>
    <p:restoredTop sz="96226" autoAdjust="0"/>
  </p:normalViewPr>
  <p:slideViewPr>
    <p:cSldViewPr snapToGrid="0">
      <p:cViewPr varScale="1">
        <p:scale>
          <a:sx n="103" d="100"/>
          <a:sy n="103" d="100"/>
        </p:scale>
        <p:origin x="-864" y="-104"/>
      </p:cViewPr>
      <p:guideLst>
        <p:guide orient="horz" pos="1928"/>
        <p:guide orient="horz" pos="3319"/>
        <p:guide orient="horz" pos="428"/>
        <p:guide pos="5616"/>
        <p:guide pos="2884"/>
        <p:guide pos="143"/>
        <p:guide pos="148"/>
        <p:guide pos="150"/>
        <p:guide pos="2872"/>
        <p:guide pos="1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tableStyles" Target="tableStyles.xml"/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469" y="4560571"/>
            <a:ext cx="6561417" cy="432054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png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7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4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10" Type="http://schemas.openxmlformats.org/officeDocument/2006/relationships/slideLayout" Target="../slideLayouts/slideLayout13.xml"/><Relationship Id="rId5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9" Type="http://schemas.openxmlformats.org/officeDocument/2006/relationships/slideLayout" Target="../slideLayouts/slideLayout12.xml"/><Relationship Id="rId3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28465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12763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Temple University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270" y="97850"/>
            <a:ext cx="459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Temple University: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tif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tiff"/><Relationship Id="rId3" Type="http://schemas.openxmlformats.org/officeDocument/2006/relationships/image" Target="../media/image8.tiff"/><Relationship Id="rId5" Type="http://schemas.openxmlformats.org/officeDocument/2006/relationships/image" Target="../media/image10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MASS SPECTROMETRY</a:t>
            </a:r>
          </a:p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MATLAB SIMULATION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099" y="4886532"/>
            <a:ext cx="841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>
                <a:solidFill>
                  <a:schemeClr val="bg1"/>
                </a:solidFill>
              </a:rPr>
              <a:t>Ilyana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Mushaeva</a:t>
            </a:r>
            <a:r>
              <a:rPr lang="en-US" sz="1800" b="1" dirty="0" smtClean="0">
                <a:solidFill>
                  <a:schemeClr val="bg1"/>
                </a:solidFill>
              </a:rPr>
              <a:t> and Amber Moscato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0002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 Correlation Issues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2902" y="900016"/>
            <a:ext cx="4081124" cy="553997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created the database using matrices,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column 1 is the mass to charge ratio and column 2 is the intensity percentage.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baseline="0" dirty="0" smtClean="0">
                <a:latin typeface="+mn-lt"/>
              </a:rPr>
              <a:t>Cross</a:t>
            </a:r>
            <a:r>
              <a:rPr lang="en-US" sz="1800" b="1" kern="0" dirty="0" smtClean="0">
                <a:latin typeface="+mn-lt"/>
              </a:rPr>
              <a:t> correlation (xcorr2) correlates the entire matrix, and we needed it to correlate specific peaks.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were showing us multiple peaks, even though we are only comparing five.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Our variables are discrete in this case, so </a:t>
            </a:r>
            <a:r>
              <a:rPr lang="en-US" sz="1800" b="1" kern="0" dirty="0" err="1" smtClean="0">
                <a:latin typeface="+mn-lt"/>
              </a:rPr>
              <a:t>xcorr</a:t>
            </a:r>
            <a:r>
              <a:rPr lang="en-US" sz="1800" b="1" kern="0" dirty="0" smtClean="0">
                <a:latin typeface="+mn-lt"/>
              </a:rPr>
              <a:t> functions are unnecessary.</a:t>
            </a: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baseline="0" dirty="0" smtClean="0">
                <a:latin typeface="+mn-lt"/>
              </a:rPr>
              <a:t>Discovered</a:t>
            </a:r>
            <a:r>
              <a:rPr lang="en-US" sz="1800" b="1" kern="0" dirty="0" smtClean="0">
                <a:latin typeface="+mn-lt"/>
              </a:rPr>
              <a:t> this method will not work (with this simple simulation), and attempted a different approach.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158" y="1097280"/>
            <a:ext cx="3366003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Resulting Spectrum using this method:</a:t>
            </a:r>
          </a:p>
        </p:txBody>
      </p:sp>
      <p:pic>
        <p:nvPicPr>
          <p:cNvPr id="6" name="Picture 5" descr="fig1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641" y="1824690"/>
            <a:ext cx="4557359" cy="36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Possible Resolution?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242" y="986319"/>
            <a:ext cx="3464641" cy="48197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created an experimental spectrum and a database of theoretical spectra.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Use a distance formula to measure distances between each peak of experimental and database spectra.</a:t>
            </a: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baseline="0" dirty="0" smtClean="0">
                <a:latin typeface="+mn-lt"/>
              </a:rPr>
              <a:t>The</a:t>
            </a:r>
            <a:r>
              <a:rPr lang="en-US" sz="1800" b="1" kern="0" dirty="0" smtClean="0">
                <a:latin typeface="+mn-lt"/>
              </a:rPr>
              <a:t> experimental spectrum is compared with a theoretical spectrum by finding the closest distance between the (</a:t>
            </a:r>
            <a:r>
              <a:rPr lang="en-US" sz="1800" b="1" kern="0" dirty="0" err="1" smtClean="0">
                <a:latin typeface="+mn-lt"/>
              </a:rPr>
              <a:t>x,y</a:t>
            </a:r>
            <a:r>
              <a:rPr lang="en-US" sz="1800" b="1" kern="0" dirty="0" smtClean="0">
                <a:latin typeface="+mn-lt"/>
              </a:rPr>
              <a:t>) pairs, adding the total distance, and comparing, at the end, which gives the least distance overall.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ig1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222" y="1394888"/>
            <a:ext cx="5240115" cy="4042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Protein Database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10" descr="fig2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97" y="641962"/>
            <a:ext cx="3870475" cy="2764149"/>
          </a:xfrm>
          <a:prstGeom prst="rect">
            <a:avLst/>
          </a:prstGeom>
        </p:spPr>
      </p:pic>
      <p:pic>
        <p:nvPicPr>
          <p:cNvPr id="13" name="Picture 12" descr="figC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42" y="592648"/>
            <a:ext cx="3911257" cy="2760837"/>
          </a:xfrm>
          <a:prstGeom prst="rect">
            <a:avLst/>
          </a:prstGeom>
        </p:spPr>
      </p:pic>
      <p:pic>
        <p:nvPicPr>
          <p:cNvPr id="14" name="Picture 13" descr="figD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605" y="3662565"/>
            <a:ext cx="3796497" cy="2773167"/>
          </a:xfrm>
          <a:prstGeom prst="rect">
            <a:avLst/>
          </a:prstGeom>
        </p:spPr>
      </p:pic>
      <p:pic>
        <p:nvPicPr>
          <p:cNvPr id="15" name="Picture 14" descr="figE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1664" y="3661710"/>
            <a:ext cx="4124960" cy="27986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5983" y="949332"/>
            <a:ext cx="1516551" cy="138499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</a:t>
            </a:r>
            <a:r>
              <a:rPr lang="en-US" sz="1800" b="1" kern="0" dirty="0" smtClean="0">
                <a:latin typeface="+mn-lt"/>
              </a:rPr>
              <a:t>one is a perfect match. Distance of zero!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Results Using Distance Method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561" y="838371"/>
            <a:ext cx="8482821" cy="116339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each spectrum is compared to the experimental,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b="1" kern="0" dirty="0" smtClean="0">
                <a:latin typeface="+mn-lt"/>
              </a:rPr>
              <a:t>the total distance is calculated by eliminating the pairs and incrementing the distance counter by that value.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XOequalaxis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31" y="1935650"/>
            <a:ext cx="5494529" cy="42411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31939" y="1984967"/>
            <a:ext cx="3045432" cy="37671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lang="en-US" sz="1800" b="1" kern="0" dirty="0" smtClean="0">
                <a:latin typeface="+mn-lt"/>
              </a:rPr>
              <a:t>program finds the shortest distance between </a:t>
            </a:r>
            <a:r>
              <a:rPr lang="en-US" sz="1800" b="1" kern="0" dirty="0" err="1" smtClean="0">
                <a:latin typeface="+mn-lt"/>
              </a:rPr>
              <a:t>x</a:t>
            </a:r>
            <a:r>
              <a:rPr lang="en-US" sz="1800" b="1" kern="0" dirty="0" smtClean="0">
                <a:latin typeface="+mn-lt"/>
              </a:rPr>
              <a:t> and </a:t>
            </a:r>
            <a:r>
              <a:rPr lang="en-US" sz="1800" b="1" kern="0" dirty="0" err="1" smtClean="0">
                <a:latin typeface="+mn-lt"/>
              </a:rPr>
              <a:t>o</a:t>
            </a:r>
            <a:r>
              <a:rPr lang="en-US" sz="1800" b="1" kern="0" dirty="0" smtClean="0">
                <a:latin typeface="+mn-lt"/>
              </a:rPr>
              <a:t>.  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pdist2 function calculates that distance.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baseline="0" dirty="0" smtClean="0">
                <a:latin typeface="+mn-lt"/>
              </a:rPr>
              <a:t>Eliminate</a:t>
            </a:r>
            <a:r>
              <a:rPr lang="en-US" sz="1800" b="1" kern="0" dirty="0" smtClean="0">
                <a:latin typeface="+mn-lt"/>
              </a:rPr>
              <a:t> the </a:t>
            </a:r>
            <a:r>
              <a:rPr lang="en-US" sz="1800" b="1" kern="0" dirty="0" err="1" smtClean="0">
                <a:latin typeface="+mn-lt"/>
              </a:rPr>
              <a:t>i</a:t>
            </a:r>
            <a:r>
              <a:rPr lang="en-US" sz="1800" b="1" kern="0" dirty="0" smtClean="0">
                <a:latin typeface="+mn-lt"/>
              </a:rPr>
              <a:t> (experimental) and </a:t>
            </a:r>
            <a:r>
              <a:rPr lang="en-US" sz="1800" b="1" kern="0" dirty="0" err="1" smtClean="0">
                <a:latin typeface="+mn-lt"/>
              </a:rPr>
              <a:t>j</a:t>
            </a:r>
            <a:r>
              <a:rPr lang="en-US" sz="1800" b="1" kern="0" dirty="0" smtClean="0">
                <a:latin typeface="+mn-lt"/>
              </a:rPr>
              <a:t> (database) variables.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a new matrix with the pairs remaining, and the process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continues for the length of matrix (peaks).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Issues and Concerns with Approach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198" y="912345"/>
            <a:ext cx="8359524" cy="17173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smallest distance </a:t>
            </a:r>
            <a:r>
              <a:rPr lang="en-US" sz="1800" b="1" kern="0" dirty="0" smtClean="0">
                <a:latin typeface="+mn-lt"/>
              </a:rPr>
              <a:t>is selected by both the mass to charge ratio and intensity.  However, the range on each axis is different.  Two points close in </a:t>
            </a:r>
            <a:r>
              <a:rPr lang="en-US" sz="1800" b="1" kern="0" dirty="0" err="1" smtClean="0">
                <a:latin typeface="+mn-lt"/>
              </a:rPr>
              <a:t>m/z</a:t>
            </a:r>
            <a:r>
              <a:rPr lang="en-US" sz="1800" b="1" kern="0" dirty="0" smtClean="0">
                <a:latin typeface="+mn-lt"/>
              </a:rPr>
              <a:t> value may have an extremely different intensity.  Does this matter?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create a </a:t>
            </a:r>
            <a:r>
              <a:rPr lang="en-US" sz="1800" b="1" kern="0" dirty="0" smtClean="0">
                <a:latin typeface="+mn-lt"/>
              </a:rPr>
              <a:t>database with any number of peaks, will the process still work?  In each case, we only have 5 peaks, but what if the experimental spectrum has 10 and the database spectra have a range from 10 to 100?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Brief </a:t>
            </a:r>
            <a:r>
              <a:rPr lang="en-US" b="1" dirty="0" smtClean="0">
                <a:solidFill>
                  <a:schemeClr val="accent2"/>
                </a:solidFill>
              </a:rPr>
              <a:t>Bibliography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190939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Pascal </a:t>
            </a:r>
            <a:r>
              <a:rPr lang="en-US" sz="1800" b="1" dirty="0" err="1" smtClean="0"/>
              <a:t>Wallisch</a:t>
            </a:r>
            <a:r>
              <a:rPr lang="en-US" sz="1800" b="1" dirty="0" smtClean="0"/>
              <a:t>, M. </a:t>
            </a:r>
            <a:r>
              <a:rPr lang="en-US" sz="1800" b="1" dirty="0" err="1" smtClean="0"/>
              <a:t>Lusignan</a:t>
            </a:r>
            <a:r>
              <a:rPr lang="en-US" sz="1800" b="1" dirty="0" smtClean="0"/>
              <a:t>, M. </a:t>
            </a:r>
            <a:r>
              <a:rPr lang="en-US" sz="1800" b="1" dirty="0" err="1" smtClean="0"/>
              <a:t>Benayoun</a:t>
            </a:r>
            <a:r>
              <a:rPr lang="en-US" sz="1800" b="1" dirty="0" smtClean="0"/>
              <a:t>, T.I. Baker, A.S. Dickey, and N.G. </a:t>
            </a:r>
            <a:r>
              <a:rPr lang="en-US" sz="1800" b="1" dirty="0" err="1" smtClean="0"/>
              <a:t>Hatsopoulos</a:t>
            </a:r>
            <a:r>
              <a:rPr lang="en-US" sz="1800" b="1" dirty="0" smtClean="0"/>
              <a:t>.  </a:t>
            </a:r>
            <a:r>
              <a:rPr lang="en-US" sz="1800" b="1" i="1" dirty="0" smtClean="0"/>
              <a:t>MATLAB for Neuroscientists: An Introduction to Scientific Computing in MATLAB.  </a:t>
            </a:r>
            <a:r>
              <a:rPr lang="en-US" sz="1800" b="1" dirty="0" smtClean="0"/>
              <a:t>Elsevier Inc.  2009.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Math Works.  Available at: http://</a:t>
            </a:r>
            <a:r>
              <a:rPr lang="en-US" sz="1800" b="1" dirty="0" err="1" smtClean="0"/>
              <a:t>www.mathworks.com/access/helpdesk/help/techdoc</a:t>
            </a:r>
            <a:r>
              <a:rPr lang="en-US" sz="1800" b="1" dirty="0" smtClean="0"/>
              <a:t>/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28669</TotalTime>
  <Words>469</Words>
  <Application>Microsoft Macintosh PowerPoint</Application>
  <PresentationFormat>Letter Paper (8.5x11 in)</PresentationFormat>
  <Paragraphs>34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Amber Moscato</cp:lastModifiedBy>
  <cp:revision>2381</cp:revision>
  <dcterms:created xsi:type="dcterms:W3CDTF">2010-06-04T13:09:58Z</dcterms:created>
  <dcterms:modified xsi:type="dcterms:W3CDTF">2010-06-04T13:26:49Z</dcterms:modified>
</cp:coreProperties>
</file>