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1"/>
  </p:notesMasterIdLst>
  <p:handoutMasterIdLst>
    <p:handoutMasterId r:id="rId12"/>
  </p:handoutMasterIdLst>
  <p:sldIdLst>
    <p:sldId id="325" r:id="rId3"/>
    <p:sldId id="452" r:id="rId4"/>
    <p:sldId id="634" r:id="rId5"/>
    <p:sldId id="635" r:id="rId6"/>
    <p:sldId id="636" r:id="rId7"/>
    <p:sldId id="639" r:id="rId8"/>
    <p:sldId id="637" r:id="rId9"/>
    <p:sldId id="638" r:id="rId10"/>
  </p:sldIdLst>
  <p:sldSz cx="9144000" cy="6858000" type="letter"/>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00FF99"/>
    <a:srgbClr val="F7F7F7"/>
    <a:srgbClr val="F1C1CA"/>
    <a:srgbClr val="C0C0C0"/>
    <a:srgbClr val="E99FAD"/>
    <a:srgbClr val="FAEAED"/>
    <a:srgbClr val="E2E2F6"/>
    <a:srgbClr val="FFFFFF"/>
    <a:srgbClr val="D1D1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1739" autoAdjust="0"/>
    <p:restoredTop sz="96226" autoAdjust="0"/>
  </p:normalViewPr>
  <p:slideViewPr>
    <p:cSldViewPr snapToGrid="0">
      <p:cViewPr varScale="1">
        <p:scale>
          <a:sx n="75" d="100"/>
          <a:sy n="75" d="100"/>
        </p:scale>
        <p:origin x="-1476" y="-84"/>
      </p:cViewPr>
      <p:guideLst>
        <p:guide orient="horz" pos="1928"/>
        <p:guide orient="horz" pos="3319"/>
        <p:guide orient="horz" pos="428"/>
        <p:guide pos="5616"/>
        <p:guide pos="2884"/>
        <p:guide pos="143"/>
        <p:guide pos="148"/>
        <p:guide pos="150"/>
        <p:guide pos="2872"/>
        <p:guide pos="1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3023"/>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44220"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algn="r" defTabSz="963381">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44220"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algn="r" defTabSz="963381">
              <a:defRPr sz="12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44220"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algn="r" defTabSz="963381">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6421" y="4560571"/>
            <a:ext cx="5362360" cy="432054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44220"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algn="r" defTabSz="963381">
              <a:defRPr sz="12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5/28/2010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BE0F34"/>
            </a:outerShdw>
          </a:effectLst>
        </p:spPr>
        <p:txBody>
          <a:bodyPr wrap="none" anchor="ctr"/>
          <a:lstStyle/>
          <a:p>
            <a:pPr algn="ctr">
              <a:defRPr/>
            </a:pPr>
            <a:endParaRPr lang="en-US" dirty="0">
              <a:solidFill>
                <a:schemeClr val="hlink"/>
              </a:solidFill>
              <a:latin typeface="Times New Roman" pitchFamily="18" charset="0"/>
            </a:endParaRPr>
          </a:p>
        </p:txBody>
      </p:sp>
      <p:sp>
        <p:nvSpPr>
          <p:cNvPr id="9" name="TextBox 8"/>
          <p:cNvSpPr txBox="1"/>
          <p:nvPr userDrawn="1"/>
        </p:nvSpPr>
        <p:spPr>
          <a:xfrm>
            <a:off x="547844" y="174810"/>
            <a:ext cx="2846520" cy="307777"/>
          </a:xfrm>
          <a:prstGeom prst="rect">
            <a:avLst/>
          </a:prstGeom>
          <a:solidFill>
            <a:srgbClr val="FFFFFF"/>
          </a:solidFill>
        </p:spPr>
        <p:txBody>
          <a:bodyPr wrap="square" lIns="91440" rtlCol="0">
            <a:spAutoFit/>
          </a:bodyPr>
          <a:lstStyle/>
          <a:p>
            <a:pPr marL="512763" indent="0" algn="l"/>
            <a:r>
              <a:rPr lang="en-US" sz="1400" b="1" kern="1200" dirty="0" smtClean="0">
                <a:solidFill>
                  <a:schemeClr val="accent1"/>
                </a:solidFill>
                <a:latin typeface="Arial" charset="0"/>
                <a:ea typeface="+mn-ea"/>
                <a:cs typeface="+mn-cs"/>
              </a:rPr>
              <a:t>Temple</a:t>
            </a:r>
            <a:r>
              <a:rPr lang="en-US" sz="1400" b="1" kern="1200" baseline="0" dirty="0" smtClean="0">
                <a:solidFill>
                  <a:schemeClr val="accent1"/>
                </a:solidFill>
                <a:latin typeface="Arial" charset="0"/>
                <a:ea typeface="+mn-ea"/>
                <a:cs typeface="+mn-cs"/>
              </a:rPr>
              <a:t> University</a:t>
            </a:r>
            <a:endParaRPr lang="en-US" sz="1400" b="1" dirty="0">
              <a:solidFill>
                <a:schemeClr val="accent1"/>
              </a:solidFill>
            </a:endParaRPr>
          </a:p>
        </p:txBody>
      </p:sp>
      <p:pic>
        <p:nvPicPr>
          <p:cNvPr id="12" name="Picture 51"/>
          <p:cNvPicPr>
            <a:picLocks noChangeAspect="1" noChangeArrowheads="1"/>
          </p:cNvPicPr>
          <p:nvPr userDrawn="1"/>
        </p:nvPicPr>
        <p:blipFill>
          <a:blip r:embed="rId6" cstate="print"/>
          <a:srcRect/>
          <a:stretch>
            <a:fillRect/>
          </a:stretch>
        </p:blipFill>
        <p:spPr bwMode="auto">
          <a:xfrm>
            <a:off x="8188394" y="6317146"/>
            <a:ext cx="533400" cy="514350"/>
          </a:xfrm>
          <a:prstGeom prst="rect">
            <a:avLst/>
          </a:prstGeom>
          <a:noFill/>
          <a:ln w="9525" algn="ctr">
            <a:noFill/>
            <a:miter lim="800000"/>
            <a:headEnd/>
            <a:tailEnd/>
          </a:ln>
          <a:effectLst/>
        </p:spPr>
      </p:pic>
      <p:pic>
        <p:nvPicPr>
          <p:cNvPr id="1026" name="Picture 2"/>
          <p:cNvPicPr>
            <a:picLocks noChangeAspect="1" noChangeArrowheads="1"/>
          </p:cNvPicPr>
          <p:nvPr userDrawn="1"/>
        </p:nvPicPr>
        <p:blipFill>
          <a:blip r:embed="rId7" cstate="print"/>
          <a:srcRect/>
          <a:stretch>
            <a:fillRect/>
          </a:stretch>
        </p:blipFill>
        <p:spPr bwMode="auto">
          <a:xfrm>
            <a:off x="605270" y="97850"/>
            <a:ext cx="459268"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BE0F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cstate="print"/>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smtClean="0">
                <a:solidFill>
                  <a:srgbClr val="BE0F34"/>
                </a:solidFill>
              </a:rPr>
              <a:t>Temple University: Slide </a:t>
            </a:r>
            <a:fld id="{56D32A91-0AE1-4806-AC33-D8959F4B7E0D}" type="slidenum">
              <a:rPr lang="en-US" sz="1200" b="1">
                <a:solidFill>
                  <a:srgbClr val="BE0F34"/>
                </a:solidFill>
              </a:rPr>
              <a:pPr>
                <a:spcBef>
                  <a:spcPct val="50000"/>
                </a:spcBef>
                <a:defRPr/>
              </a:pPr>
              <a:t>‹#›</a:t>
            </a:fld>
            <a:endParaRPr lang="en-US" sz="1200" b="1" dirty="0">
              <a:solidFill>
                <a:srgbClr val="BE0F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ip.piconepress.com/publications/conferences/temple/2010/ks_predic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en.wikipedia.org/wiki/Software_testing" TargetMode="Externa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9"/>
          <p:cNvSpPr txBox="1">
            <a:spLocks noChangeArrowheads="1"/>
          </p:cNvSpPr>
          <p:nvPr/>
        </p:nvSpPr>
        <p:spPr bwMode="auto">
          <a:xfrm>
            <a:off x="409575" y="675494"/>
            <a:ext cx="8467725" cy="461665"/>
          </a:xfrm>
          <a:prstGeom prst="rect">
            <a:avLst/>
          </a:prstGeom>
          <a:noFill/>
          <a:ln w="9525">
            <a:noFill/>
            <a:miter lim="800000"/>
            <a:headEnd/>
            <a:tailEnd/>
          </a:ln>
        </p:spPr>
        <p:txBody>
          <a:bodyPr>
            <a:spAutoFit/>
          </a:bodyPr>
          <a:lstStyle/>
          <a:p>
            <a:pPr algn="ctr">
              <a:spcBef>
                <a:spcPct val="50000"/>
              </a:spcBef>
              <a:tabLst>
                <a:tab pos="2908300" algn="l"/>
                <a:tab pos="4051300" algn="l"/>
              </a:tabLst>
            </a:pPr>
            <a:r>
              <a:rPr lang="en-US" b="1" dirty="0" smtClean="0">
                <a:solidFill>
                  <a:schemeClr val="accent2"/>
                </a:solidFill>
              </a:rPr>
              <a:t>Speech Recognition using Sphinx 4 (Ti Digits test)</a:t>
            </a:r>
            <a:endParaRPr lang="en-US" b="1" dirty="0">
              <a:solidFill>
                <a:schemeClr val="accent1"/>
              </a:solidFill>
            </a:endParaRPr>
          </a:p>
        </p:txBody>
      </p:sp>
      <p:sp>
        <p:nvSpPr>
          <p:cNvPr id="8" name="Rectangle 7"/>
          <p:cNvSpPr/>
          <p:nvPr/>
        </p:nvSpPr>
        <p:spPr>
          <a:xfrm>
            <a:off x="436099" y="4899058"/>
            <a:ext cx="8417169" cy="923330"/>
          </a:xfrm>
          <a:prstGeom prst="rect">
            <a:avLst/>
          </a:prstGeom>
        </p:spPr>
        <p:txBody>
          <a:bodyPr wrap="square">
            <a:spAutoFit/>
          </a:bodyPr>
          <a:lstStyle/>
          <a:p>
            <a:pPr algn="ctr"/>
            <a:r>
              <a:rPr lang="en-US" sz="1800" b="1" dirty="0" err="1" smtClean="0">
                <a:solidFill>
                  <a:schemeClr val="bg1"/>
                </a:solidFill>
              </a:rPr>
              <a:t>Jaykrishna</a:t>
            </a:r>
            <a:r>
              <a:rPr lang="en-US" sz="1800" b="1" dirty="0" smtClean="0">
                <a:solidFill>
                  <a:schemeClr val="bg1"/>
                </a:solidFill>
              </a:rPr>
              <a:t> </a:t>
            </a:r>
            <a:r>
              <a:rPr lang="en-US" sz="1800" b="1" dirty="0" err="1" smtClean="0">
                <a:solidFill>
                  <a:schemeClr val="bg1"/>
                </a:solidFill>
              </a:rPr>
              <a:t>shukla</a:t>
            </a:r>
            <a:r>
              <a:rPr lang="en-US" sz="1800" b="1" dirty="0" smtClean="0">
                <a:solidFill>
                  <a:schemeClr val="bg1"/>
                </a:solidFill>
              </a:rPr>
              <a:t> ,Amir </a:t>
            </a:r>
            <a:r>
              <a:rPr lang="en-US" sz="1800" b="1" dirty="0" err="1" smtClean="0">
                <a:solidFill>
                  <a:schemeClr val="bg1"/>
                </a:solidFill>
              </a:rPr>
              <a:t>Harati,Mubin</a:t>
            </a:r>
            <a:r>
              <a:rPr lang="en-US" sz="1800" b="1" dirty="0" smtClean="0">
                <a:solidFill>
                  <a:schemeClr val="bg1"/>
                </a:solidFill>
              </a:rPr>
              <a:t> </a:t>
            </a:r>
            <a:r>
              <a:rPr lang="en-US" sz="1800" b="1" dirty="0" err="1" smtClean="0">
                <a:solidFill>
                  <a:schemeClr val="bg1"/>
                </a:solidFill>
              </a:rPr>
              <a:t>Amehed</a:t>
            </a:r>
            <a:r>
              <a:rPr lang="en-US" sz="1800" b="1" dirty="0" smtClean="0">
                <a:solidFill>
                  <a:schemeClr val="bg1"/>
                </a:solidFill>
              </a:rPr>
              <a:t>,&amp; </a:t>
            </a:r>
            <a:r>
              <a:rPr lang="en-US" sz="1800" b="1" dirty="0" err="1" smtClean="0">
                <a:solidFill>
                  <a:schemeClr val="bg1"/>
                </a:solidFill>
              </a:rPr>
              <a:t>cara</a:t>
            </a:r>
            <a:r>
              <a:rPr lang="en-US" sz="1800" b="1" dirty="0" smtClean="0">
                <a:solidFill>
                  <a:schemeClr val="bg1"/>
                </a:solidFill>
              </a:rPr>
              <a:t> </a:t>
            </a:r>
            <a:r>
              <a:rPr lang="en-US" sz="1800" b="1" dirty="0" err="1" smtClean="0">
                <a:solidFill>
                  <a:schemeClr val="bg1"/>
                </a:solidFill>
              </a:rPr>
              <a:t>Santin</a:t>
            </a:r>
            <a:endParaRPr lang="en-US" sz="1800" b="1" dirty="0" smtClean="0">
              <a:solidFill>
                <a:schemeClr val="bg1"/>
              </a:solidFill>
            </a:endParaRPr>
          </a:p>
          <a:p>
            <a:pPr algn="ctr"/>
            <a:r>
              <a:rPr lang="en-US" sz="1800" b="1" dirty="0" smtClean="0">
                <a:solidFill>
                  <a:schemeClr val="accent2"/>
                </a:solidFill>
              </a:rPr>
              <a:t>Department of Electrical and Computer Engineering</a:t>
            </a:r>
          </a:p>
          <a:p>
            <a:pPr algn="ctr"/>
            <a:r>
              <a:rPr lang="en-US" sz="1800" b="1" dirty="0" smtClean="0">
                <a:solidFill>
                  <a:schemeClr val="accent2"/>
                </a:solidFill>
              </a:rPr>
              <a:t>Temple University</a:t>
            </a:r>
            <a:endParaRPr lang="en-US" sz="1800" b="1" dirty="0">
              <a:solidFill>
                <a:schemeClr val="accent2"/>
              </a:solidFill>
            </a:endParaRPr>
          </a:p>
        </p:txBody>
      </p:sp>
      <p:grpSp>
        <p:nvGrpSpPr>
          <p:cNvPr id="17" name="Group 16"/>
          <p:cNvGrpSpPr/>
          <p:nvPr/>
        </p:nvGrpSpPr>
        <p:grpSpPr>
          <a:xfrm>
            <a:off x="434857" y="6165787"/>
            <a:ext cx="885361" cy="279514"/>
            <a:chOff x="5231962" y="6231988"/>
            <a:chExt cx="885361" cy="279514"/>
          </a:xfrm>
        </p:grpSpPr>
        <p:pic>
          <p:nvPicPr>
            <p:cNvPr id="152580" name="Picture 4">
              <a:hlinkClick r:id="rId3"/>
            </p:cNvPr>
            <p:cNvPicPr>
              <a:picLocks noChangeAspect="1" noChangeArrowheads="1"/>
            </p:cNvPicPr>
            <p:nvPr/>
          </p:nvPicPr>
          <p:blipFill>
            <a:blip r:embed="rId4" cstate="print"/>
            <a:srcRect/>
            <a:stretch>
              <a:fillRect/>
            </a:stretch>
          </p:blipFill>
          <p:spPr bwMode="auto">
            <a:xfrm>
              <a:off x="5745659" y="6237182"/>
              <a:ext cx="371664" cy="274320"/>
            </a:xfrm>
            <a:prstGeom prst="rect">
              <a:avLst/>
            </a:prstGeom>
            <a:noFill/>
            <a:ln w="9525">
              <a:noFill/>
              <a:miter lim="800000"/>
              <a:headEnd/>
              <a:tailEnd/>
            </a:ln>
            <a:effectLst/>
          </p:spPr>
        </p:pic>
        <p:sp>
          <p:nvSpPr>
            <p:cNvPr id="16"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pic>
        <p:nvPicPr>
          <p:cNvPr id="4098" name="Picture 2"/>
          <p:cNvPicPr>
            <a:picLocks noChangeAspect="1" noChangeArrowheads="1"/>
          </p:cNvPicPr>
          <p:nvPr/>
        </p:nvPicPr>
        <p:blipFill>
          <a:blip r:embed="rId5" cstate="print"/>
          <a:srcRect/>
          <a:stretch>
            <a:fillRect/>
          </a:stretch>
        </p:blipFill>
        <p:spPr bwMode="auto">
          <a:xfrm>
            <a:off x="2059357" y="1281436"/>
            <a:ext cx="5005323" cy="325204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Introduction &amp; Goals  </a:t>
            </a:r>
            <a:endParaRPr lang="en-US" b="1" dirty="0">
              <a:solidFill>
                <a:schemeClr val="accent2"/>
              </a:solidFill>
            </a:endParaRPr>
          </a:p>
        </p:txBody>
      </p:sp>
      <p:sp>
        <p:nvSpPr>
          <p:cNvPr id="12" name="Rectangle 11"/>
          <p:cNvSpPr/>
          <p:nvPr/>
        </p:nvSpPr>
        <p:spPr>
          <a:xfrm>
            <a:off x="258275" y="719749"/>
            <a:ext cx="6389914" cy="2246769"/>
          </a:xfrm>
          <a:prstGeom prst="rect">
            <a:avLst/>
          </a:prstGeom>
        </p:spPr>
        <p:txBody>
          <a:bodyPr wrap="square" lIns="0" tIns="0" rIns="0" bIns="0">
            <a:spAutoFit/>
          </a:bodyPr>
          <a:lstStyle/>
          <a:p>
            <a:pPr marL="173038" indent="-173038">
              <a:spcBef>
                <a:spcPts val="600"/>
              </a:spcBef>
              <a:spcAft>
                <a:spcPts val="0"/>
              </a:spcAft>
            </a:pPr>
            <a:r>
              <a:rPr lang="en-US" sz="1800" b="1" dirty="0" smtClean="0"/>
              <a:t>There were two main goals for the week</a:t>
            </a:r>
          </a:p>
          <a:p>
            <a:pPr marL="342900" indent="-342900">
              <a:spcBef>
                <a:spcPts val="600"/>
              </a:spcBef>
              <a:spcAft>
                <a:spcPts val="0"/>
              </a:spcAft>
              <a:buAutoNum type="arabicPeriod"/>
            </a:pPr>
            <a:r>
              <a:rPr lang="en-US" sz="1800" b="1" dirty="0" smtClean="0"/>
              <a:t>To run the short Ti digit test data through the </a:t>
            </a:r>
            <a:r>
              <a:rPr lang="en-US" sz="1800" b="1" dirty="0" err="1" smtClean="0"/>
              <a:t>cmu</a:t>
            </a:r>
            <a:r>
              <a:rPr lang="en-US" sz="1800" b="1" dirty="0" smtClean="0"/>
              <a:t> sphinx 4’s Regression test and get the results</a:t>
            </a:r>
            <a:r>
              <a:rPr lang="en-US" sz="1800" b="1" dirty="0" smtClean="0"/>
              <a:t>.</a:t>
            </a:r>
          </a:p>
          <a:p>
            <a:pPr marL="342900" indent="-342900">
              <a:spcBef>
                <a:spcPts val="600"/>
              </a:spcBef>
              <a:spcAft>
                <a:spcPts val="0"/>
              </a:spcAft>
              <a:buAutoNum type="arabicPeriod"/>
            </a:pPr>
            <a:r>
              <a:rPr lang="en-US" sz="1800" b="1" dirty="0" smtClean="0"/>
              <a:t>Compare the % error </a:t>
            </a:r>
            <a:r>
              <a:rPr lang="en-US" sz="1800" b="1" dirty="0" smtClean="0"/>
              <a:t>results for the Sphinx-4 with ISIP recognizer. </a:t>
            </a:r>
            <a:endParaRPr lang="en-US" sz="1800" b="1" dirty="0" smtClean="0"/>
          </a:p>
          <a:p>
            <a:pPr marL="342900" indent="-342900">
              <a:spcBef>
                <a:spcPts val="600"/>
              </a:spcBef>
              <a:spcAft>
                <a:spcPts val="0"/>
              </a:spcAft>
              <a:buAutoNum type="arabicPeriod"/>
            </a:pPr>
            <a:r>
              <a:rPr lang="en-US" sz="1800" b="1" dirty="0" smtClean="0"/>
              <a:t> To train a new acoustic model using </a:t>
            </a:r>
            <a:r>
              <a:rPr lang="en-US" sz="1800" b="1" dirty="0" err="1" smtClean="0"/>
              <a:t>SphinxTrain</a:t>
            </a:r>
            <a:r>
              <a:rPr lang="en-US" sz="1800" b="1" dirty="0" smtClean="0"/>
              <a:t> 1.0</a:t>
            </a:r>
          </a:p>
          <a:p>
            <a:pPr marL="173038" indent="-173038">
              <a:spcBef>
                <a:spcPts val="600"/>
              </a:spcBef>
              <a:spcAft>
                <a:spcPts val="0"/>
              </a:spcAft>
            </a:pPr>
            <a:r>
              <a:rPr lang="en-US" sz="1800" b="1" dirty="0" smtClean="0"/>
              <a:t>   </a:t>
            </a:r>
          </a:p>
        </p:txBody>
      </p:sp>
      <p:pic>
        <p:nvPicPr>
          <p:cNvPr id="3074" name="Picture 2"/>
          <p:cNvPicPr>
            <a:picLocks noChangeAspect="1" noChangeArrowheads="1"/>
          </p:cNvPicPr>
          <p:nvPr/>
        </p:nvPicPr>
        <p:blipFill>
          <a:blip r:embed="rId3" cstate="print"/>
          <a:srcRect/>
          <a:stretch>
            <a:fillRect/>
          </a:stretch>
        </p:blipFill>
        <p:spPr bwMode="auto">
          <a:xfrm>
            <a:off x="609730" y="2791477"/>
            <a:ext cx="7569765" cy="31709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Concept of Regression test</a:t>
            </a:r>
            <a:endParaRPr lang="en-US" b="1" dirty="0">
              <a:solidFill>
                <a:schemeClr val="accent2"/>
              </a:solidFill>
            </a:endParaRPr>
          </a:p>
        </p:txBody>
      </p:sp>
      <p:sp>
        <p:nvSpPr>
          <p:cNvPr id="41" name="Text Box 3"/>
          <p:cNvSpPr txBox="1">
            <a:spLocks noChangeArrowheads="1"/>
          </p:cNvSpPr>
          <p:nvPr/>
        </p:nvSpPr>
        <p:spPr bwMode="auto">
          <a:xfrm>
            <a:off x="223838" y="653143"/>
            <a:ext cx="4924359" cy="4257059"/>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r>
              <a:rPr lang="en-US" sz="1800" b="1" dirty="0" smtClean="0"/>
              <a:t>Regression testing</a:t>
            </a:r>
            <a:r>
              <a:rPr lang="en-US" sz="1800" dirty="0" smtClean="0"/>
              <a:t> is any type of </a:t>
            </a:r>
            <a:r>
              <a:rPr lang="en-US" sz="1800" dirty="0" smtClean="0">
                <a:hlinkClick r:id="rId2" tooltip="Software testing"/>
              </a:rPr>
              <a:t>software testing</a:t>
            </a:r>
            <a:r>
              <a:rPr lang="en-US" sz="1800" dirty="0" smtClean="0"/>
              <a:t> that seeks to uncover software errors by partially retesting a modified program. The intent of regression testing is to provide a general assurance that no additional errors were introduced in the process of fixing other problems. Regression testing is commonly used to efficiently test the system by systematically selecting the appropriate minimum suite of tests needed to adequately cover the affected change. </a:t>
            </a:r>
            <a:r>
              <a:rPr lang="en-US" sz="1800" i="1" dirty="0" smtClean="0"/>
              <a:t>Common methods</a:t>
            </a:r>
            <a:r>
              <a:rPr lang="en-US" sz="1800" dirty="0" smtClean="0"/>
              <a:t> of regression testing include rerunning previously run tests and checking whether previously fixed faults have re-emerged.</a:t>
            </a:r>
            <a:endParaRPr lang="en-US" sz="1800" b="1" dirty="0" smtClean="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5143174" y="1007562"/>
            <a:ext cx="3812936" cy="3439178"/>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5015499" y="4475575"/>
            <a:ext cx="3371850" cy="2190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50521" y="57150"/>
            <a:ext cx="8242126"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Steps for initiating the regression test in sphinx 4</a:t>
            </a:r>
            <a:endParaRPr lang="en-US" b="1" dirty="0">
              <a:solidFill>
                <a:schemeClr val="accent2"/>
              </a:solidFill>
            </a:endParaRPr>
          </a:p>
        </p:txBody>
      </p:sp>
      <p:sp>
        <p:nvSpPr>
          <p:cNvPr id="3" name="Text Box 3"/>
          <p:cNvSpPr txBox="1">
            <a:spLocks noChangeArrowheads="1"/>
          </p:cNvSpPr>
          <p:nvPr/>
        </p:nvSpPr>
        <p:spPr bwMode="auto">
          <a:xfrm>
            <a:off x="223838" y="653143"/>
            <a:ext cx="8456699" cy="2891723"/>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r>
              <a:rPr lang="en-US" sz="1800" b="1" dirty="0" smtClean="0">
                <a:cs typeface="Times New Roman" pitchFamily="18" charset="0"/>
              </a:rPr>
              <a:t>The first step was to create our own batch file from the provided  Ti digits short test data. This was done manually by referencing each raw file one by one (it was time taking)</a:t>
            </a:r>
          </a:p>
          <a:p>
            <a:pPr marL="231775" indent="-231775">
              <a:spcAft>
                <a:spcPts val="1200"/>
              </a:spcAft>
              <a:buFont typeface="Arial" pitchFamily="34" charset="0"/>
              <a:buChar char="•"/>
              <a:tabLst>
                <a:tab pos="3374136" algn="r"/>
              </a:tabLst>
            </a:pPr>
            <a:r>
              <a:rPr lang="en-US" sz="1800" b="1" dirty="0" smtClean="0">
                <a:cs typeface="Times New Roman" pitchFamily="18" charset="0"/>
              </a:rPr>
              <a:t> the second step was to initiate the test from the command line. In this case we choose to do the flat unigram test</a:t>
            </a:r>
          </a:p>
          <a:p>
            <a:pPr marL="231775" indent="-231775">
              <a:spcAft>
                <a:spcPts val="1200"/>
              </a:spcAft>
              <a:buFont typeface="Arial" pitchFamily="34" charset="0"/>
              <a:buChar char="•"/>
              <a:tabLst>
                <a:tab pos="3374136" algn="r"/>
              </a:tabLst>
            </a:pPr>
            <a:r>
              <a:rPr lang="en-US" sz="1800" b="1" dirty="0" smtClean="0">
                <a:cs typeface="Times New Roman" pitchFamily="18" charset="0"/>
              </a:rPr>
              <a:t>A user can run the test on 10 different parameters. To get the menu for the parameter list </a:t>
            </a:r>
            <a:r>
              <a:rPr lang="en-US" sz="1800" dirty="0" smtClean="0"/>
              <a:t>ant -</a:t>
            </a:r>
            <a:r>
              <a:rPr lang="en-US" sz="1800" dirty="0" err="1" smtClean="0"/>
              <a:t>projecthelp</a:t>
            </a:r>
            <a:r>
              <a:rPr lang="en-US" sz="1800" dirty="0" smtClean="0"/>
              <a:t> </a:t>
            </a:r>
          </a:p>
          <a:p>
            <a:pPr marL="231775" indent="-231775">
              <a:spcAft>
                <a:spcPts val="1200"/>
              </a:spcAft>
              <a:buFont typeface="Arial" pitchFamily="34" charset="0"/>
              <a:buChar char="•"/>
              <a:tabLst>
                <a:tab pos="3374136" algn="r"/>
              </a:tabLst>
            </a:pPr>
            <a:r>
              <a:rPr lang="en-US" sz="1800" b="1" dirty="0" smtClean="0">
                <a:cs typeface="Times New Roman" pitchFamily="18" charset="0"/>
              </a:rPr>
              <a:t>The user than can initiate the test by typing: ant followed by the type of test of their choice </a:t>
            </a:r>
          </a:p>
        </p:txBody>
      </p:sp>
      <p:sp>
        <p:nvSpPr>
          <p:cNvPr id="8" name="TextBox 7"/>
          <p:cNvSpPr txBox="1"/>
          <p:nvPr/>
        </p:nvSpPr>
        <p:spPr>
          <a:xfrm>
            <a:off x="576197" y="3995803"/>
            <a:ext cx="3970751" cy="2271391"/>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lang="en-US" sz="1800" b="1" kern="0" dirty="0" smtClean="0">
              <a:latin typeface="+mn-lt"/>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lang="en-US" sz="1800" b="1" kern="0" dirty="0" smtClean="0">
              <a:latin typeface="+mn-lt"/>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lang="en-US" sz="1800" b="1" kern="0" dirty="0" smtClean="0">
              <a:latin typeface="+mn-lt"/>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TextBox 8"/>
          <p:cNvSpPr txBox="1"/>
          <p:nvPr/>
        </p:nvSpPr>
        <p:spPr>
          <a:xfrm>
            <a:off x="751562" y="4183693"/>
            <a:ext cx="3419605" cy="1606594"/>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lang="en-US" sz="1800" b="1" kern="0" dirty="0" smtClean="0">
              <a:latin typeface="+mn-lt"/>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lang="en-US" sz="1800" b="1" kern="0" dirty="0" smtClean="0">
              <a:latin typeface="+mn-lt"/>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2" cstate="print"/>
          <a:srcRect/>
          <a:stretch>
            <a:fillRect/>
          </a:stretch>
        </p:blipFill>
        <p:spPr bwMode="auto">
          <a:xfrm>
            <a:off x="625324" y="3592491"/>
            <a:ext cx="7742062" cy="3105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50521" y="57150"/>
            <a:ext cx="6834492" cy="332399"/>
          </a:xfrm>
          <a:prstGeom prst="rect">
            <a:avLst/>
          </a:prstGeom>
          <a:noFill/>
          <a:ln w="9525">
            <a:noFill/>
            <a:miter lim="800000"/>
            <a:headEnd/>
            <a:tailEnd/>
          </a:ln>
        </p:spPr>
        <p:txBody>
          <a:bodyPr wrap="square" lIns="0" tIns="0" rIns="0" bIns="0">
            <a:spAutoFit/>
          </a:bodyPr>
          <a:lstStyle/>
          <a:p>
            <a:pPr marL="342900" indent="-342900" algn="ctr">
              <a:lnSpc>
                <a:spcPct val="90000"/>
              </a:lnSpc>
              <a:spcBef>
                <a:spcPct val="20000"/>
              </a:spcBef>
            </a:pPr>
            <a:r>
              <a:rPr lang="en-US" b="1" dirty="0" smtClean="0">
                <a:solidFill>
                  <a:schemeClr val="accent2"/>
                </a:solidFill>
              </a:rPr>
              <a:t>Sample out put of a regression test </a:t>
            </a:r>
            <a:endParaRPr lang="en-US" b="1" dirty="0">
              <a:solidFill>
                <a:schemeClr val="accent2"/>
              </a:solidFill>
            </a:endParaRPr>
          </a:p>
        </p:txBody>
      </p:sp>
      <p:sp>
        <p:nvSpPr>
          <p:cNvPr id="3" name="Text Box 3"/>
          <p:cNvSpPr txBox="1">
            <a:spLocks noChangeArrowheads="1"/>
          </p:cNvSpPr>
          <p:nvPr/>
        </p:nvSpPr>
        <p:spPr bwMode="auto">
          <a:xfrm>
            <a:off x="223838" y="653143"/>
            <a:ext cx="7316830" cy="2891723"/>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p:txBody>
      </p:sp>
      <p:sp>
        <p:nvSpPr>
          <p:cNvPr id="5" name="Text Box 3"/>
          <p:cNvSpPr txBox="1">
            <a:spLocks noChangeArrowheads="1"/>
          </p:cNvSpPr>
          <p:nvPr/>
        </p:nvSpPr>
        <p:spPr bwMode="auto">
          <a:xfrm>
            <a:off x="223838" y="653143"/>
            <a:ext cx="8456699" cy="373991"/>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r>
              <a:rPr lang="en-US" sz="1800" b="1" dirty="0" smtClean="0">
                <a:cs typeface="Times New Roman" pitchFamily="18" charset="0"/>
              </a:rPr>
              <a:t>Sample output for the word list test</a:t>
            </a:r>
          </a:p>
          <a:p>
            <a:pPr marL="231775" indent="-231775">
              <a:spcAft>
                <a:spcPts val="1200"/>
              </a:spcAft>
              <a:tabLst>
                <a:tab pos="3374136" algn="r"/>
              </a:tabLst>
            </a:pPr>
            <a:endParaRPr lang="en-US" sz="1800" b="1" dirty="0" smtClean="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326329" y="969659"/>
            <a:ext cx="6762750" cy="5419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7800" y="0"/>
            <a:ext cx="7912100" cy="424732"/>
          </a:xfrm>
          <a:prstGeom prst="rect">
            <a:avLst/>
          </a:prstGeom>
        </p:spPr>
        <p:txBody>
          <a:bodyPr wrap="square">
            <a:spAutoFit/>
          </a:bodyPr>
          <a:lstStyle/>
          <a:p>
            <a:pPr marL="342900" indent="-342900" algn="ctr">
              <a:lnSpc>
                <a:spcPct val="90000"/>
              </a:lnSpc>
              <a:spcBef>
                <a:spcPct val="20000"/>
              </a:spcBef>
            </a:pPr>
            <a:r>
              <a:rPr lang="en-US" b="1" dirty="0" smtClean="0">
                <a:solidFill>
                  <a:schemeClr val="accent2"/>
                </a:solidFill>
              </a:rPr>
              <a:t>Sample out put of a regression test </a:t>
            </a:r>
            <a:r>
              <a:rPr lang="en-US" b="1" dirty="0" smtClean="0">
                <a:solidFill>
                  <a:schemeClr val="accent2"/>
                </a:solidFill>
              </a:rPr>
              <a:t>(cont)</a:t>
            </a:r>
            <a:endParaRPr lang="en-US" b="1" dirty="0">
              <a:solidFill>
                <a:schemeClr val="accent2"/>
              </a:solidFill>
            </a:endParaRPr>
          </a:p>
        </p:txBody>
      </p:sp>
      <p:sp>
        <p:nvSpPr>
          <p:cNvPr id="4" name="TextBox 3"/>
          <p:cNvSpPr txBox="1"/>
          <p:nvPr/>
        </p:nvSpPr>
        <p:spPr>
          <a:xfrm>
            <a:off x="165100" y="901700"/>
            <a:ext cx="9040937" cy="609398"/>
          </a:xfrm>
          <a:prstGeom prst="rect">
            <a:avLst/>
          </a:prstGeom>
        </p:spPr>
        <p:txBody>
          <a:bodyPr wrap="non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buFontTx/>
              <a:buChar char="•"/>
              <a:tabLst/>
            </a:pPr>
            <a:r>
              <a:rPr lang="en-US" sz="1800" b="1" kern="0" dirty="0" smtClean="0">
                <a:latin typeface="+mn-lt"/>
              </a:rPr>
              <a:t>The summary of the results from running 10 sample data from </a:t>
            </a:r>
            <a:r>
              <a:rPr lang="en-US" sz="1800" b="1" kern="0" dirty="0" err="1" smtClean="0">
                <a:latin typeface="+mn-lt"/>
              </a:rPr>
              <a:t>TIDigit_short</a:t>
            </a:r>
            <a:r>
              <a:rPr lang="en-US" sz="1800" b="1" kern="0" dirty="0" smtClean="0">
                <a:latin typeface="+mn-lt"/>
              </a:rPr>
              <a:t> file</a:t>
            </a:r>
          </a:p>
          <a:p>
            <a:pPr marL="342900" marR="0" indent="-34290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In Sphinx</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TextBox 4"/>
          <p:cNvSpPr txBox="1"/>
          <p:nvPr/>
        </p:nvSpPr>
        <p:spPr>
          <a:xfrm>
            <a:off x="508000" y="1778000"/>
            <a:ext cx="8117607" cy="3268587"/>
          </a:xfrm>
          <a:prstGeom prst="rect">
            <a:avLst/>
          </a:prstGeom>
        </p:spPr>
        <p:txBody>
          <a:bodyPr wrap="none" lIns="0" tIns="0" rIns="0" bIns="0" rtlCol="0">
            <a:spAutoFit/>
          </a:bodyPr>
          <a:lstStyle/>
          <a:p>
            <a:pPr marL="342900" indent="-342900">
              <a:spcBef>
                <a:spcPct val="20000"/>
              </a:spcBef>
              <a:buFontTx/>
              <a:buChar char="•"/>
            </a:pPr>
            <a:r>
              <a:rPr lang="en-US" sz="1800" b="1" kern="0" dirty="0" smtClean="0">
                <a:latin typeface="+mn-lt"/>
              </a:rPr>
              <a:t>[java] # --------------- Summary statistics ---------</a:t>
            </a:r>
          </a:p>
          <a:p>
            <a:pPr marL="342900" indent="-342900">
              <a:spcBef>
                <a:spcPct val="20000"/>
              </a:spcBef>
              <a:buFontTx/>
              <a:buChar char="•"/>
            </a:pPr>
            <a:r>
              <a:rPr lang="en-US" sz="1800" b="1" kern="0" dirty="0" smtClean="0">
                <a:latin typeface="+mn-lt"/>
              </a:rPr>
              <a:t>     [java]    Accuracy: 4.348%    Errors: 22  (Sub: 4  Ins: 0  Del: 18)</a:t>
            </a:r>
          </a:p>
          <a:p>
            <a:pPr marL="342900" indent="-342900">
              <a:spcBef>
                <a:spcPct val="20000"/>
              </a:spcBef>
              <a:buFontTx/>
              <a:buChar char="•"/>
            </a:pPr>
            <a:r>
              <a:rPr lang="en-US" sz="1800" b="1" kern="0" dirty="0" smtClean="0">
                <a:latin typeface="+mn-lt"/>
              </a:rPr>
              <a:t>     [java]    Words: 23   Matches: 1    WER: 95.652%</a:t>
            </a:r>
          </a:p>
          <a:p>
            <a:pPr marL="342900" indent="-342900">
              <a:spcBef>
                <a:spcPct val="20000"/>
              </a:spcBef>
              <a:buFontTx/>
              <a:buChar char="•"/>
            </a:pPr>
            <a:r>
              <a:rPr lang="en-US" sz="1800" b="1" kern="0" dirty="0" smtClean="0">
                <a:latin typeface="+mn-lt"/>
              </a:rPr>
              <a:t>     [java]    Sentences: 11   Matches: 0   </a:t>
            </a:r>
            <a:r>
              <a:rPr lang="en-US" sz="1800" b="1" kern="0" dirty="0" err="1" smtClean="0">
                <a:latin typeface="+mn-lt"/>
              </a:rPr>
              <a:t>SentenceAcc</a:t>
            </a:r>
            <a:r>
              <a:rPr lang="en-US" sz="1800" b="1" kern="0" dirty="0" smtClean="0">
                <a:latin typeface="+mn-lt"/>
              </a:rPr>
              <a:t>: 0.000%</a:t>
            </a:r>
          </a:p>
          <a:p>
            <a:pPr marL="342900" indent="-342900">
              <a:spcBef>
                <a:spcPct val="20000"/>
              </a:spcBef>
              <a:buFontTx/>
              <a:buChar char="•"/>
            </a:pPr>
            <a:r>
              <a:rPr lang="en-US" sz="1800" b="1" kern="0" dirty="0" smtClean="0">
                <a:latin typeface="+mn-lt"/>
              </a:rPr>
              <a:t>     [java]    Total Time Audio: 6.55s  Proc: 2.15s  Speed: 0.33 X real time</a:t>
            </a:r>
          </a:p>
          <a:p>
            <a:pPr marL="342900" indent="-342900">
              <a:spcBef>
                <a:spcPct val="20000"/>
              </a:spcBef>
              <a:buFontTx/>
              <a:buChar char="•"/>
            </a:pPr>
            <a:r>
              <a:rPr lang="en-US" sz="1800" b="1" kern="0" dirty="0" smtClean="0">
                <a:latin typeface="+mn-lt"/>
              </a:rPr>
              <a:t>     [java]    </a:t>
            </a:r>
            <a:r>
              <a:rPr lang="en-US" sz="1800" b="1" kern="0" dirty="0" err="1" smtClean="0">
                <a:latin typeface="+mn-lt"/>
              </a:rPr>
              <a:t>Mem</a:t>
            </a:r>
            <a:r>
              <a:rPr lang="en-US" sz="1800" b="1" kern="0" dirty="0" smtClean="0">
                <a:latin typeface="+mn-lt"/>
              </a:rPr>
              <a:t>  Total: 122.69 Mb  Free: 113.46 Mb</a:t>
            </a:r>
          </a:p>
          <a:p>
            <a:pPr marL="342900" indent="-342900">
              <a:spcBef>
                <a:spcPct val="20000"/>
              </a:spcBef>
              <a:buFontTx/>
              <a:buChar char="•"/>
            </a:pPr>
            <a:r>
              <a:rPr lang="en-US" sz="1800" b="1" kern="0" dirty="0" smtClean="0">
                <a:latin typeface="+mn-lt"/>
              </a:rPr>
              <a:t>     [java]    Used: This: 9.23 Mb  </a:t>
            </a:r>
            <a:r>
              <a:rPr lang="en-US" sz="1800" b="1" kern="0" dirty="0" err="1" smtClean="0">
                <a:latin typeface="+mn-lt"/>
              </a:rPr>
              <a:t>Avg</a:t>
            </a:r>
            <a:r>
              <a:rPr lang="en-US" sz="1800" b="1" kern="0" dirty="0" smtClean="0">
                <a:latin typeface="+mn-lt"/>
              </a:rPr>
              <a:t>: 18.53 Mb  Max: 31.38 </a:t>
            </a:r>
            <a:r>
              <a:rPr lang="en-US" sz="1800" b="1" kern="0" dirty="0" smtClean="0">
                <a:latin typeface="+mn-lt"/>
              </a:rPr>
              <a:t>Mb</a:t>
            </a:r>
          </a:p>
          <a:p>
            <a:pPr marL="342900" indent="-342900">
              <a:spcBef>
                <a:spcPct val="20000"/>
              </a:spcBef>
              <a:buFontTx/>
              <a:buChar cha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indent="-342900">
              <a:spcBef>
                <a:spcPct val="20000"/>
              </a:spcBef>
              <a:buFontTx/>
              <a:buChar char="•"/>
            </a:pPr>
            <a:r>
              <a:rPr lang="en-US" sz="1800" b="1" kern="0" dirty="0" smtClean="0">
                <a:latin typeface="+mn-lt"/>
              </a:rPr>
              <a:t>Error rate is way high..is this due to Small data base</a:t>
            </a:r>
          </a:p>
          <a:p>
            <a:pPr marL="342900" indent="-342900">
              <a:spcBef>
                <a:spcPct val="20000"/>
              </a:spcBef>
              <a:buFontTx/>
              <a:buChar cha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23838" y="653144"/>
            <a:ext cx="6252118" cy="499252"/>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p:txBody>
      </p:sp>
      <p:sp>
        <p:nvSpPr>
          <p:cNvPr id="4" name="Text Box 3"/>
          <p:cNvSpPr txBox="1">
            <a:spLocks noChangeArrowheads="1"/>
          </p:cNvSpPr>
          <p:nvPr/>
        </p:nvSpPr>
        <p:spPr bwMode="auto">
          <a:xfrm>
            <a:off x="376238" y="805544"/>
            <a:ext cx="7039170" cy="409482"/>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r>
              <a:rPr lang="en-US" sz="1800" b="1" dirty="0" smtClean="0">
                <a:cs typeface="Times New Roman" pitchFamily="18" charset="0"/>
              </a:rPr>
              <a:t>The Flow chart for the Training Procedure </a:t>
            </a:r>
          </a:p>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p:txBody>
      </p:sp>
      <p:sp>
        <p:nvSpPr>
          <p:cNvPr id="5" name="Text Box 3"/>
          <p:cNvSpPr txBox="1">
            <a:spLocks noChangeArrowheads="1"/>
          </p:cNvSpPr>
          <p:nvPr/>
        </p:nvSpPr>
        <p:spPr bwMode="auto">
          <a:xfrm>
            <a:off x="250521" y="57150"/>
            <a:ext cx="8242126"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Training acoustic model using </a:t>
            </a:r>
            <a:r>
              <a:rPr lang="en-US" b="1" dirty="0" err="1" smtClean="0">
                <a:solidFill>
                  <a:schemeClr val="accent2"/>
                </a:solidFill>
              </a:rPr>
              <a:t>SphinxTrain</a:t>
            </a:r>
            <a:r>
              <a:rPr lang="en-US" b="1" dirty="0" smtClean="0">
                <a:solidFill>
                  <a:schemeClr val="accent2"/>
                </a:solidFill>
              </a:rPr>
              <a:t> 1.0 </a:t>
            </a:r>
            <a:endParaRPr lang="en-US" b="1" dirty="0">
              <a:solidFill>
                <a:schemeClr val="accent2"/>
              </a:solidFill>
            </a:endParaRPr>
          </a:p>
        </p:txBody>
      </p:sp>
      <p:pic>
        <p:nvPicPr>
          <p:cNvPr id="3074" name="Picture 2"/>
          <p:cNvPicPr>
            <a:picLocks noChangeAspect="1" noChangeArrowheads="1"/>
          </p:cNvPicPr>
          <p:nvPr/>
        </p:nvPicPr>
        <p:blipFill>
          <a:blip r:embed="rId2" cstate="print"/>
          <a:srcRect/>
          <a:stretch>
            <a:fillRect/>
          </a:stretch>
        </p:blipFill>
        <p:spPr bwMode="auto">
          <a:xfrm>
            <a:off x="694411" y="1152330"/>
            <a:ext cx="7647923" cy="54864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50521" y="57150"/>
            <a:ext cx="6834492" cy="332399"/>
          </a:xfrm>
          <a:prstGeom prst="rect">
            <a:avLst/>
          </a:prstGeom>
          <a:noFill/>
          <a:ln w="9525">
            <a:noFill/>
            <a:miter lim="800000"/>
            <a:headEnd/>
            <a:tailEnd/>
          </a:ln>
        </p:spPr>
        <p:txBody>
          <a:bodyPr wrap="square" lIns="0" tIns="0" rIns="0" bIns="0">
            <a:spAutoFit/>
          </a:bodyPr>
          <a:lstStyle/>
          <a:p>
            <a:pPr marL="342900" indent="-342900" algn="ctr">
              <a:lnSpc>
                <a:spcPct val="90000"/>
              </a:lnSpc>
              <a:spcBef>
                <a:spcPct val="20000"/>
              </a:spcBef>
            </a:pPr>
            <a:r>
              <a:rPr lang="en-US" b="1" dirty="0" smtClean="0">
                <a:solidFill>
                  <a:schemeClr val="accent2"/>
                </a:solidFill>
              </a:rPr>
              <a:t>Detailed Training procedure </a:t>
            </a:r>
            <a:endParaRPr lang="en-US" b="1" dirty="0">
              <a:solidFill>
                <a:schemeClr val="accent2"/>
              </a:solidFill>
            </a:endParaRPr>
          </a:p>
        </p:txBody>
      </p:sp>
      <p:sp>
        <p:nvSpPr>
          <p:cNvPr id="3" name="Text Box 3"/>
          <p:cNvSpPr txBox="1">
            <a:spLocks noChangeArrowheads="1"/>
          </p:cNvSpPr>
          <p:nvPr/>
        </p:nvSpPr>
        <p:spPr bwMode="auto">
          <a:xfrm>
            <a:off x="223838" y="653143"/>
            <a:ext cx="7993236" cy="1977323"/>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p:txBody>
      </p:sp>
      <p:sp>
        <p:nvSpPr>
          <p:cNvPr id="4" name="Text Box 3"/>
          <p:cNvSpPr txBox="1">
            <a:spLocks noChangeArrowheads="1"/>
          </p:cNvSpPr>
          <p:nvPr/>
        </p:nvSpPr>
        <p:spPr bwMode="auto">
          <a:xfrm>
            <a:off x="223838" y="653143"/>
            <a:ext cx="8456699" cy="2891723"/>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r>
              <a:rPr lang="en-US" sz="1800" b="1" dirty="0" smtClean="0">
                <a:cs typeface="Times New Roman" pitchFamily="18" charset="0"/>
              </a:rPr>
              <a:t>The </a:t>
            </a:r>
            <a:r>
              <a:rPr lang="en-US" sz="1800" b="1" dirty="0" err="1" smtClean="0">
                <a:cs typeface="Times New Roman" pitchFamily="18" charset="0"/>
              </a:rPr>
              <a:t>sphinxTrain</a:t>
            </a:r>
            <a:r>
              <a:rPr lang="en-US" sz="1800" b="1" dirty="0" smtClean="0">
                <a:cs typeface="Times New Roman" pitchFamily="18" charset="0"/>
              </a:rPr>
              <a:t> 1.0 has a total of 12 steps</a:t>
            </a:r>
          </a:p>
          <a:p>
            <a:pPr marL="231775" indent="-231775">
              <a:spcAft>
                <a:spcPts val="1200"/>
              </a:spcAft>
              <a:buFont typeface="Arial" pitchFamily="34" charset="0"/>
              <a:buChar char="•"/>
              <a:tabLst>
                <a:tab pos="3374136" algn="r"/>
              </a:tabLst>
            </a:pPr>
            <a:r>
              <a:rPr lang="en-US" sz="1800" b="1" dirty="0" smtClean="0">
                <a:cs typeface="Times New Roman" pitchFamily="18" charset="0"/>
              </a:rPr>
              <a:t>The fire </a:t>
            </a:r>
          </a:p>
          <a:p>
            <a:pPr marL="231775" indent="-231775">
              <a:spcAft>
                <a:spcPts val="1200"/>
              </a:spcAft>
              <a:buFont typeface="Arial" pitchFamily="34" charset="0"/>
              <a:buChar char="•"/>
              <a:tabLst>
                <a:tab pos="3374136" algn="r"/>
              </a:tabLst>
            </a:pPr>
            <a:r>
              <a:rPr lang="en-US" sz="1800" b="1" dirty="0" smtClean="0">
                <a:cs typeface="Times New Roman" pitchFamily="18" charset="0"/>
              </a:rPr>
              <a:t>The to step we covered this week were</a:t>
            </a:r>
          </a:p>
          <a:p>
            <a:pPr marL="231775" indent="-231775">
              <a:spcAft>
                <a:spcPts val="1200"/>
              </a:spcAft>
              <a:buFont typeface="Arial" pitchFamily="34" charset="0"/>
              <a:buChar char="•"/>
              <a:tabLst>
                <a:tab pos="3374136" algn="r"/>
              </a:tabLst>
            </a:pPr>
            <a:r>
              <a:rPr lang="en-US" sz="1800" b="1" dirty="0" smtClean="0">
                <a:cs typeface="Times New Roman" pitchFamily="18" charset="0"/>
              </a:rPr>
              <a:t>1.  creating the </a:t>
            </a:r>
            <a:r>
              <a:rPr lang="en-US" sz="1800" b="1" dirty="0" smtClean="0"/>
              <a:t>model definition file</a:t>
            </a:r>
          </a:p>
          <a:p>
            <a:pPr marL="231775" indent="-231775">
              <a:spcAft>
                <a:spcPts val="1200"/>
              </a:spcAft>
              <a:buFont typeface="Arial" pitchFamily="34" charset="0"/>
              <a:buChar char="•"/>
              <a:tabLst>
                <a:tab pos="3374136" algn="r"/>
              </a:tabLst>
            </a:pPr>
            <a:r>
              <a:rPr lang="en-US" sz="1800" b="1" dirty="0" smtClean="0">
                <a:cs typeface="Times New Roman" pitchFamily="18" charset="0"/>
              </a:rPr>
              <a:t>2. creating the HMM topology file.</a:t>
            </a:r>
          </a:p>
          <a:p>
            <a:pPr marL="231775" indent="-231775">
              <a:spcAft>
                <a:spcPts val="1200"/>
              </a:spcAft>
              <a:buFont typeface="Arial" pitchFamily="34" charset="0"/>
              <a:buChar char="•"/>
              <a:tabLst>
                <a:tab pos="3374136" algn="r"/>
              </a:tabLst>
            </a:pPr>
            <a:r>
              <a:rPr lang="en-US" sz="1800" b="1" dirty="0" smtClean="0">
                <a:cs typeface="Times New Roman" pitchFamily="18" charset="0"/>
              </a:rPr>
              <a:t>The major problem was that the documentation for </a:t>
            </a:r>
            <a:r>
              <a:rPr lang="en-US" sz="1800" b="1" dirty="0" err="1" smtClean="0">
                <a:cs typeface="Times New Roman" pitchFamily="18" charset="0"/>
              </a:rPr>
              <a:t>SphinxTrain</a:t>
            </a:r>
            <a:r>
              <a:rPr lang="en-US" sz="1800" b="1" dirty="0" smtClean="0">
                <a:cs typeface="Times New Roman" pitchFamily="18" charset="0"/>
              </a:rPr>
              <a:t>. The web documentation was out dated and did not match with their software.   </a:t>
            </a:r>
          </a:p>
        </p:txBody>
      </p:sp>
      <p:pic>
        <p:nvPicPr>
          <p:cNvPr id="2050" name="Picture 2"/>
          <p:cNvPicPr>
            <a:picLocks noChangeAspect="1" noChangeArrowheads="1"/>
          </p:cNvPicPr>
          <p:nvPr/>
        </p:nvPicPr>
        <p:blipFill>
          <a:blip r:embed="rId2" cstate="print"/>
          <a:srcRect/>
          <a:stretch>
            <a:fillRect/>
          </a:stretch>
        </p:blipFill>
        <p:spPr bwMode="auto">
          <a:xfrm>
            <a:off x="235253" y="3507940"/>
            <a:ext cx="3960965" cy="1207954"/>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244909" y="4797469"/>
            <a:ext cx="7290785" cy="12705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27049</TotalTime>
  <Words>527</Words>
  <Application>Microsoft Office PowerPoint</Application>
  <PresentationFormat>Letter Paper (8.5x11 in)</PresentationFormat>
  <Paragraphs>51</Paragraphs>
  <Slides>8</Slides>
  <Notes>2</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lecture_title</vt:lpstr>
      <vt:lpstr>lecture_default</vt:lpstr>
      <vt:lpstr>Slide 0</vt:lpstr>
      <vt:lpstr>Slide 1</vt:lpstr>
      <vt:lpstr>Slide 2</vt:lpstr>
      <vt:lpstr>Slide 3</vt:lpstr>
      <vt:lpstr>Slide 4</vt:lpstr>
      <vt:lpstr>Slide 5</vt:lpstr>
      <vt:lpstr>Slide 6</vt:lpstr>
      <vt:lpstr>Slide 7</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mubin</cp:lastModifiedBy>
  <cp:revision>2372</cp:revision>
  <dcterms:created xsi:type="dcterms:W3CDTF">2002-09-12T17:13:32Z</dcterms:created>
  <dcterms:modified xsi:type="dcterms:W3CDTF">2010-05-28T18:12:36Z</dcterms:modified>
</cp:coreProperties>
</file>