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656" r:id="rId4"/>
    <p:sldId id="452" r:id="rId5"/>
    <p:sldId id="634" r:id="rId6"/>
    <p:sldId id="653" r:id="rId7"/>
    <p:sldId id="655" r:id="rId8"/>
    <p:sldId id="654" r:id="rId9"/>
    <p:sldId id="548" r:id="rId10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00FF99"/>
    <a:srgbClr val="F7F7F7"/>
    <a:srgbClr val="F1C1CA"/>
    <a:srgbClr val="C0C0C0"/>
    <a:srgbClr val="E99FAD"/>
    <a:srgbClr val="FAEAED"/>
    <a:srgbClr val="E2E2F6"/>
    <a:srgbClr val="FFFFFF"/>
    <a:srgbClr val="D1D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21739" autoAdjust="0"/>
    <p:restoredTop sz="96226" autoAdjust="0"/>
  </p:normalViewPr>
  <p:slideViewPr>
    <p:cSldViewPr snapToGrid="0">
      <p:cViewPr varScale="1">
        <p:scale>
          <a:sx n="103" d="100"/>
          <a:sy n="103" d="100"/>
        </p:scale>
        <p:origin x="-864" y="-104"/>
      </p:cViewPr>
      <p:guideLst>
        <p:guide orient="horz" pos="1928"/>
        <p:guide orient="horz" pos="3319"/>
        <p:guide orient="horz" pos="428"/>
        <p:guide pos="5616"/>
        <p:guide pos="2884"/>
        <p:guide pos="143"/>
        <p:guide pos="148"/>
        <p:guide pos="150"/>
        <p:guide pos="2872"/>
        <p:guide pos="1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theme" Target="theme/theme1.xml"/><Relationship Id="rId8" Type="http://schemas.openxmlformats.org/officeDocument/2006/relationships/slide" Target="slides/slide6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58C2-C356-43B3-AAFA-040681F9914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469" y="4560571"/>
            <a:ext cx="6561417" cy="432054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F341285-6F3A-5A47-B25C-F51EB1F1C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7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5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5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9" Type="http://schemas.openxmlformats.org/officeDocument/2006/relationships/slideLayout" Target="../slideLayouts/slideLayout13.xml"/><Relationship Id="rId3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47844" y="174810"/>
            <a:ext cx="28465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91440" rtlCol="0">
            <a:spAutoFit/>
          </a:bodyPr>
          <a:lstStyle/>
          <a:p>
            <a:pPr marL="512763" indent="0" algn="l"/>
            <a:r>
              <a:rPr lang="en-US" sz="1400" b="1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Temple University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88394" y="6317146"/>
            <a:ext cx="533400" cy="51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5270" y="97850"/>
            <a:ext cx="459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Temple University: Slide </a:t>
            </a:r>
            <a:fld id="{56D32A91-0AE1-4806-AC33-D8959F4B7E0D}" type="slidenum">
              <a:rPr lang="en-US" sz="1200" b="1">
                <a:solidFill>
                  <a:srgbClr val="BE0F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BE0F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5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hem.arizona.edu/massspec/intro_html/intro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75494"/>
            <a:ext cx="8467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MASS SPECTROMETRY</a:t>
            </a:r>
          </a:p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099" y="4886532"/>
            <a:ext cx="8417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>
                <a:solidFill>
                  <a:schemeClr val="bg1"/>
                </a:solidFill>
              </a:rPr>
              <a:t>Ilyana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Mushaeva</a:t>
            </a:r>
            <a:r>
              <a:rPr lang="en-US" sz="1800" b="1" dirty="0" smtClean="0">
                <a:solidFill>
                  <a:schemeClr val="bg1"/>
                </a:solidFill>
              </a:rPr>
              <a:t> and Amber Moscato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00025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696" y="881784"/>
            <a:ext cx="7947932" cy="293618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/>
              <a:t>Mass </a:t>
            </a:r>
            <a:r>
              <a:rPr lang="en-US" sz="1800" i="1" dirty="0" smtClean="0"/>
              <a:t>spectroscopy</a:t>
            </a:r>
            <a:r>
              <a:rPr lang="en-US" sz="1800" dirty="0" smtClean="0"/>
              <a:t> is an out of date term for mass spectrometry. Spectroscopy describes measurements involving electromagnetic radiation, such as infrared </a:t>
            </a:r>
            <a:r>
              <a:rPr lang="en-US" sz="1800" dirty="0" smtClean="0"/>
              <a:t>spectroscopy or </a:t>
            </a:r>
            <a:r>
              <a:rPr lang="en-US" sz="1800" dirty="0" smtClean="0"/>
              <a:t>ultraviolet </a:t>
            </a:r>
            <a:r>
              <a:rPr lang="en-US" sz="1800" dirty="0" smtClean="0"/>
              <a:t>spectroscopy. </a:t>
            </a:r>
            <a:endParaRPr lang="en-US" sz="1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/>
              <a:t>Mass </a:t>
            </a:r>
            <a:r>
              <a:rPr lang="en-US" sz="1800" i="1" dirty="0" smtClean="0"/>
              <a:t>spectrometry</a:t>
            </a:r>
            <a:r>
              <a:rPr lang="en-US" sz="1800" dirty="0" smtClean="0"/>
              <a:t> involves molecules being analyzed by their fragmentation patterns, not by their interaction with EM radiation.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/>
              <a:t>The reason the term mass spectroscopy</a:t>
            </a:r>
            <a:r>
              <a:rPr lang="en-US" sz="1800" dirty="0" smtClean="0"/>
              <a:t> was used </a:t>
            </a:r>
            <a:r>
              <a:rPr lang="en-US" sz="1800" dirty="0" smtClean="0"/>
              <a:t>is that the fragmentation patterns of the molecules were originally recorded on a photographic </a:t>
            </a:r>
            <a:r>
              <a:rPr lang="en-US" sz="1800" dirty="0" smtClean="0"/>
              <a:t>plate</a:t>
            </a:r>
            <a:r>
              <a:rPr lang="en-US" sz="1800" dirty="0" smtClean="0"/>
              <a:t>, which</a:t>
            </a:r>
            <a:r>
              <a:rPr lang="en-US" sz="1800" dirty="0" smtClean="0"/>
              <a:t> </a:t>
            </a:r>
            <a:r>
              <a:rPr lang="en-US" sz="1800" dirty="0" smtClean="0"/>
              <a:t>involved electromagnetic radiation.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/>
              <a:t>However, modern mass spectrometers do not use this output method, and so the term mass spectroscopy is no longer</a:t>
            </a:r>
            <a:r>
              <a:rPr lang="en-US" sz="1800" dirty="0" smtClean="0"/>
              <a:t> correct</a:t>
            </a:r>
            <a:r>
              <a:rPr lang="en-US" sz="1800" dirty="0" smtClean="0"/>
              <a:t>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945" y="160277"/>
            <a:ext cx="4475675" cy="6093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800" b="1" dirty="0" smtClean="0">
                <a:solidFill>
                  <a:schemeClr val="accent2"/>
                </a:solidFill>
              </a:rPr>
              <a:t>Spectrometry vs. Spectroscopy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What is Mass Spectrometry?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242" y="694500"/>
            <a:ext cx="8607158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/>
              <a:t>Measures characteristics of a molecule by converting into ions.</a:t>
            </a:r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/>
              <a:t>A sample is first ionized (proteins in this case).</a:t>
            </a:r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/>
              <a:t>Specific ions are separated according to their mass-to-charge ratio (</a:t>
            </a:r>
            <a:r>
              <a:rPr lang="en-US" sz="1800" b="1" dirty="0" err="1" smtClean="0"/>
              <a:t>m/z</a:t>
            </a:r>
            <a:r>
              <a:rPr lang="en-US" sz="1800" b="1" dirty="0" smtClean="0"/>
              <a:t>).</a:t>
            </a:r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/>
              <a:t>Each ion is counted using a detector.</a:t>
            </a:r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056" y="2251227"/>
            <a:ext cx="3635874" cy="18542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218905" y="2467274"/>
            <a:ext cx="4189707" cy="8863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b="1" kern="0" dirty="0" smtClean="0">
                <a:latin typeface="+mn-lt"/>
              </a:rPr>
              <a:t>are a long sequence of 20 Amino Acids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6163" y="3282549"/>
            <a:ext cx="3810000" cy="23368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13128" y="4423574"/>
            <a:ext cx="3678767" cy="116339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Ionization removes charged particles from the molecule.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molecular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ion and fragments are formed.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Mass Spectrum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778" y="4411029"/>
            <a:ext cx="8750300" cy="1854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0137" y="1021950"/>
            <a:ext cx="7926868" cy="260379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“bar” represents an ion with specific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m/z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an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abundance.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The highest mass ion is the Molecular Ion.</a:t>
            </a:r>
            <a:endParaRPr kumimoji="0" 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The B</a:t>
            </a:r>
            <a:r>
              <a:rPr lang="en-US" sz="1800" b="1" kern="0" noProof="0" dirty="0" err="1" smtClean="0">
                <a:latin typeface="+mn-lt"/>
              </a:rPr>
              <a:t>ase</a:t>
            </a:r>
            <a:r>
              <a:rPr lang="en-US" sz="1800" b="1" kern="0" noProof="0" dirty="0" smtClean="0">
                <a:latin typeface="+mn-lt"/>
              </a:rPr>
              <a:t> Peak is the most abundant ion, assigned 100%.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other fragments are percentages of the Base Peak.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y-axis: signal intensity of ions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x</a:t>
            </a:r>
            <a:r>
              <a:rPr kumimoji="0" 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-axis: </a:t>
            </a:r>
            <a:r>
              <a:rPr kumimoji="0" lang="en-US" sz="1800" b="1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m/z</a:t>
            </a:r>
            <a:endParaRPr kumimoji="0" lang="en-US" sz="1800" b="1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1076" y="3883402"/>
            <a:ext cx="391234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are simple 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8445" y="0"/>
            <a:ext cx="5451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Tandem Mass Spectrometry MS/MS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145" y="905154"/>
            <a:ext cx="8102048" cy="29915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steps of Mass Spectrometry selection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some form of fragmentation </a:t>
            </a:r>
            <a:r>
              <a:rPr lang="en-US" sz="1800" b="1" kern="0" dirty="0" smtClean="0">
                <a:latin typeface="+mn-lt"/>
              </a:rPr>
              <a:t>occurring in between the stages.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Precursor Ion Scan: monitoring for a specific loss from the precursor ion.  The first and second mass analyzers can scan across the spectrum as partitioned by a user defined </a:t>
            </a:r>
            <a:r>
              <a:rPr lang="en-US" sz="1800" b="1" kern="0" dirty="0" err="1" smtClean="0">
                <a:latin typeface="+mn-lt"/>
              </a:rPr>
              <a:t>m/z</a:t>
            </a:r>
            <a:r>
              <a:rPr lang="en-US" sz="1800" b="1" kern="0" dirty="0" smtClean="0">
                <a:latin typeface="+mn-lt"/>
              </a:rPr>
              <a:t> value.  The experiment is used to detect specific parts within unknown molecules.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The first scanned is considered the Precursor Ion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The second scanned is considered the Product Ion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Can be performed in either time or space.  For our case, we are dealing with time, which utilizes an Ion Trap (counts/second).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718" y="4102100"/>
            <a:ext cx="7445124" cy="2511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0172"/>
            <a:ext cx="9144000" cy="632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800600" y="609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Scan 2221 – precursor to 2222</a:t>
            </a: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743200" y="42672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446" y="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Data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13168"/>
            <a:ext cx="9144000" cy="6244831"/>
          </a:xfrm>
          <a:noFill/>
          <a:ln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943600" y="9144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ms/ms fragment scan 2222 of mass 747.48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596" y="0"/>
            <a:ext cx="1484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Data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Brief </a:t>
            </a:r>
            <a:r>
              <a:rPr lang="en-US" b="1" dirty="0" smtClean="0">
                <a:solidFill>
                  <a:schemeClr val="accent2"/>
                </a:solidFill>
              </a:rPr>
              <a:t>Bibliography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190939" y="702129"/>
            <a:ext cx="8694738" cy="5335302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233363" indent="-233363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D. </a:t>
            </a:r>
            <a:r>
              <a:rPr lang="en-US" sz="1800" b="1" dirty="0" err="1" smtClean="0"/>
              <a:t>Anastassiou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Genomic Signal Processing</a:t>
            </a:r>
            <a:r>
              <a:rPr lang="en-US" sz="1800" b="1" dirty="0" smtClean="0"/>
              <a:t>, IEEE Signal Processing Magazine, 2001.</a:t>
            </a: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“Introduction to Mass Spectrometry,” available at                                         </a:t>
            </a:r>
            <a:r>
              <a:rPr lang="en-US" sz="1800" b="1" dirty="0" smtClean="0">
                <a:hlinkClick r:id="rId3"/>
              </a:rPr>
              <a:t>http://www.chem.arizona.edu/massspec/intro_html/intro.html</a:t>
            </a:r>
            <a:endParaRPr lang="en-US" sz="1800" b="1" dirty="0" smtClean="0"/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P.P. </a:t>
            </a:r>
            <a:r>
              <a:rPr lang="en-US" sz="1800" b="1" dirty="0" err="1" smtClean="0"/>
              <a:t>Vaidyanathan</a:t>
            </a:r>
            <a:r>
              <a:rPr lang="en-US" sz="1800" b="1" dirty="0" smtClean="0"/>
              <a:t> and </a:t>
            </a:r>
            <a:r>
              <a:rPr lang="en-US" sz="1800" b="1" dirty="0" err="1" smtClean="0"/>
              <a:t>Byung</a:t>
            </a:r>
            <a:r>
              <a:rPr lang="en-US" sz="1800" b="1" dirty="0" smtClean="0"/>
              <a:t>-Jun Yoon, </a:t>
            </a:r>
            <a:r>
              <a:rPr lang="en-US" sz="1800" b="1" i="1" dirty="0" smtClean="0"/>
              <a:t>The role of signal-processing concepts in genomics and proteomics, </a:t>
            </a:r>
            <a:r>
              <a:rPr lang="en-US" sz="1800" b="1" dirty="0" smtClean="0"/>
              <a:t>Journal of the Franklin Institute,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27040</TotalTime>
  <Words>488</Words>
  <Application>Microsoft Macintosh PowerPoint</Application>
  <PresentationFormat>Letter Paper (8.5x11 in)</PresentationFormat>
  <Paragraphs>46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lecture_title</vt:lpstr>
      <vt:lpstr>lecture_default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Amber Moscato</cp:lastModifiedBy>
  <cp:revision>2340</cp:revision>
  <dcterms:created xsi:type="dcterms:W3CDTF">2010-05-25T15:56:01Z</dcterms:created>
  <dcterms:modified xsi:type="dcterms:W3CDTF">2010-05-25T15:57:21Z</dcterms:modified>
</cp:coreProperties>
</file>