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7" r:id="rId1"/>
    <p:sldMasterId id="2147483681" r:id="rId2"/>
    <p:sldMasterId id="2147483687" r:id="rId3"/>
    <p:sldMasterId id="2147483690" r:id="rId4"/>
    <p:sldMasterId id="2147483692" r:id="rId5"/>
  </p:sldMasterIdLst>
  <p:notesMasterIdLst>
    <p:notesMasterId r:id="rId28"/>
  </p:notesMasterIdLst>
  <p:handoutMasterIdLst>
    <p:handoutMasterId r:id="rId29"/>
  </p:handoutMasterIdLst>
  <p:sldIdLst>
    <p:sldId id="303" r:id="rId6"/>
    <p:sldId id="343" r:id="rId7"/>
    <p:sldId id="371" r:id="rId8"/>
    <p:sldId id="419" r:id="rId9"/>
    <p:sldId id="420" r:id="rId10"/>
    <p:sldId id="372" r:id="rId11"/>
    <p:sldId id="379" r:id="rId12"/>
    <p:sldId id="383" r:id="rId13"/>
    <p:sldId id="384" r:id="rId14"/>
    <p:sldId id="414" r:id="rId15"/>
    <p:sldId id="415" r:id="rId16"/>
    <p:sldId id="394" r:id="rId17"/>
    <p:sldId id="418" r:id="rId18"/>
    <p:sldId id="416" r:id="rId19"/>
    <p:sldId id="417" r:id="rId20"/>
    <p:sldId id="405" r:id="rId21"/>
    <p:sldId id="406" r:id="rId22"/>
    <p:sldId id="413" r:id="rId23"/>
    <p:sldId id="398" r:id="rId24"/>
    <p:sldId id="374" r:id="rId25"/>
    <p:sldId id="375" r:id="rId26"/>
    <p:sldId id="3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1728" userDrawn="1">
          <p15:clr>
            <a:srgbClr val="A4A3A4"/>
          </p15:clr>
        </p15:guide>
        <p15:guide id="3" pos="7584" userDrawn="1">
          <p15:clr>
            <a:srgbClr val="A4A3A4"/>
          </p15:clr>
        </p15:guide>
        <p15:guide id="4" pos="96" userDrawn="1">
          <p15:clr>
            <a:srgbClr val="A4A3A4"/>
          </p15:clr>
        </p15:guide>
        <p15:guide id="6" pos="360" userDrawn="1">
          <p15:clr>
            <a:srgbClr val="A4A3A4"/>
          </p15:clr>
        </p15:guide>
        <p15:guide id="7" pos="5712" userDrawn="1">
          <p15:clr>
            <a:srgbClr val="A4A3A4"/>
          </p15:clr>
        </p15:guide>
        <p15:guide id="8" orient="horz" pos="408" userDrawn="1">
          <p15:clr>
            <a:srgbClr val="A4A3A4"/>
          </p15:clr>
        </p15:guide>
        <p15:guide id="9" orient="horz" pos="39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585"/>
    <a:srgbClr val="EE4460"/>
    <a:srgbClr val="F4E9E9"/>
    <a:srgbClr val="E8D0D0"/>
    <a:srgbClr val="C0504D"/>
    <a:srgbClr val="6262A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18" autoAdjust="0"/>
    <p:restoredTop sz="87808" autoAdjust="0"/>
  </p:normalViewPr>
  <p:slideViewPr>
    <p:cSldViewPr snapToGrid="0">
      <p:cViewPr varScale="1">
        <p:scale>
          <a:sx n="106" d="100"/>
          <a:sy n="106" d="100"/>
        </p:scale>
        <p:origin x="448" y="184"/>
      </p:cViewPr>
      <p:guideLst>
        <p:guide pos="3840"/>
        <p:guide orient="horz" pos="1728"/>
        <p:guide pos="7584"/>
        <p:guide pos="96"/>
        <p:guide pos="360"/>
        <p:guide pos="5712"/>
        <p:guide orient="horz" pos="408"/>
        <p:guide orient="horz" pos="3936"/>
      </p:guideLst>
    </p:cSldViewPr>
  </p:slideViewPr>
  <p:outlineViewPr>
    <p:cViewPr>
      <p:scale>
        <a:sx n="33" d="100"/>
        <a:sy n="33" d="100"/>
      </p:scale>
      <p:origin x="0" y="-1304"/>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51" d="100"/>
          <a:sy n="51" d="100"/>
        </p:scale>
        <p:origin x="3379"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8352D2-0FA2-164A-A13C-DB7219AFE3E7}" type="doc">
      <dgm:prSet loTypeId="urn:microsoft.com/office/officeart/2005/8/layout/process2" loCatId="process" qsTypeId="urn:microsoft.com/office/officeart/2005/8/quickstyle/simple1" qsCatId="simple" csTypeId="urn:microsoft.com/office/officeart/2005/8/colors/accent1_2" csCatId="accent1" phldr="1"/>
      <dgm:spPr/>
    </dgm:pt>
    <dgm:pt modelId="{C33B847A-36C4-FB48-BC76-B21BC3AE8BE5}">
      <dgm:prSet phldrT="[Text]" custT="1"/>
      <dgm:spPr/>
      <dgm:t>
        <a:bodyPr/>
        <a:lstStyle/>
        <a:p>
          <a:pPr>
            <a:lnSpc>
              <a:spcPct val="100000"/>
            </a:lnSpc>
          </a:pPr>
          <a:r>
            <a:rPr lang="en-US" sz="2400" dirty="0">
              <a:latin typeface="Arial" panose="020B0604020202020204" pitchFamily="34" charset="0"/>
              <a:cs typeface="Arial" panose="020B0604020202020204" pitchFamily="34" charset="0"/>
            </a:rPr>
            <a:t>Data Sourcing:</a:t>
          </a:r>
          <a:br>
            <a:rPr lang="en-US" sz="24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ingestion, selection. annotation</a:t>
          </a:r>
        </a:p>
      </dgm:t>
    </dgm:pt>
    <dgm:pt modelId="{678CD7B2-C5F7-9047-B8F8-FEB302276D37}" type="parTrans" cxnId="{D0B70FC6-96B5-F445-BAB0-5BDA760F3E2A}">
      <dgm:prSet/>
      <dgm:spPr/>
      <dgm:t>
        <a:bodyPr/>
        <a:lstStyle/>
        <a:p>
          <a:endParaRPr lang="en-US" sz="1200">
            <a:latin typeface="Arial" panose="020B0604020202020204" pitchFamily="34" charset="0"/>
            <a:cs typeface="Arial" panose="020B0604020202020204" pitchFamily="34" charset="0"/>
          </a:endParaRPr>
        </a:p>
      </dgm:t>
    </dgm:pt>
    <dgm:pt modelId="{33616866-B995-CD4B-9EE9-7745D8C3291E}" type="sibTrans" cxnId="{D0B70FC6-96B5-F445-BAB0-5BDA760F3E2A}">
      <dgm:prSet custT="1"/>
      <dgm:spPr/>
      <dgm:t>
        <a:bodyPr/>
        <a:lstStyle/>
        <a:p>
          <a:endParaRPr lang="en-US" sz="1200">
            <a:latin typeface="Arial" panose="020B0604020202020204" pitchFamily="34" charset="0"/>
            <a:cs typeface="Arial" panose="020B0604020202020204" pitchFamily="34" charset="0"/>
          </a:endParaRPr>
        </a:p>
      </dgm:t>
    </dgm:pt>
    <dgm:pt modelId="{7B0D8AA3-1186-6D45-88D8-F1211BD2FD31}">
      <dgm:prSet phldrT="[Text]" custT="1"/>
      <dgm:spPr/>
      <dgm:t>
        <a:bodyPr/>
        <a:lstStyle/>
        <a:p>
          <a:pPr>
            <a:lnSpc>
              <a:spcPct val="100000"/>
            </a:lnSpc>
          </a:pPr>
          <a:r>
            <a:rPr lang="en-US" sz="2400" dirty="0">
              <a:latin typeface="Arial" panose="020B0604020202020204" pitchFamily="34" charset="0"/>
              <a:cs typeface="Arial" panose="020B0604020202020204" pitchFamily="34" charset="0"/>
            </a:rPr>
            <a:t>Basic Science:</a:t>
          </a:r>
          <a:br>
            <a:rPr lang="en-US" sz="24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advancement of fundamental laws and theory</a:t>
          </a:r>
        </a:p>
      </dgm:t>
    </dgm:pt>
    <dgm:pt modelId="{C0D9F2BB-FF69-8747-BC96-1F999864249A}" type="parTrans" cxnId="{FE01552E-3ABF-8C40-B8F6-291C4AF499E4}">
      <dgm:prSet/>
      <dgm:spPr/>
      <dgm:t>
        <a:bodyPr/>
        <a:lstStyle/>
        <a:p>
          <a:endParaRPr lang="en-US" sz="1200">
            <a:latin typeface="Arial" panose="020B0604020202020204" pitchFamily="34" charset="0"/>
            <a:cs typeface="Arial" panose="020B0604020202020204" pitchFamily="34" charset="0"/>
          </a:endParaRPr>
        </a:p>
      </dgm:t>
    </dgm:pt>
    <dgm:pt modelId="{A7055479-91B6-2D46-B49C-3334336FE784}" type="sibTrans" cxnId="{FE01552E-3ABF-8C40-B8F6-291C4AF499E4}">
      <dgm:prSet/>
      <dgm:spPr/>
      <dgm:t>
        <a:bodyPr/>
        <a:lstStyle/>
        <a:p>
          <a:endParaRPr lang="en-US" sz="1200">
            <a:latin typeface="Arial" panose="020B0604020202020204" pitchFamily="34" charset="0"/>
            <a:cs typeface="Arial" panose="020B0604020202020204" pitchFamily="34" charset="0"/>
          </a:endParaRPr>
        </a:p>
      </dgm:t>
    </dgm:pt>
    <dgm:pt modelId="{5BAE40BB-5B02-924A-8CB8-CDF35DB9B622}" type="pres">
      <dgm:prSet presAssocID="{E78352D2-0FA2-164A-A13C-DB7219AFE3E7}" presName="linearFlow" presStyleCnt="0">
        <dgm:presLayoutVars>
          <dgm:resizeHandles val="exact"/>
        </dgm:presLayoutVars>
      </dgm:prSet>
      <dgm:spPr/>
    </dgm:pt>
    <dgm:pt modelId="{14F932CF-5696-3B40-8A9B-C8E402F390EF}" type="pres">
      <dgm:prSet presAssocID="{C33B847A-36C4-FB48-BC76-B21BC3AE8BE5}" presName="node" presStyleLbl="node1" presStyleIdx="0" presStyleCnt="2" custScaleX="152039" custScaleY="64512">
        <dgm:presLayoutVars>
          <dgm:bulletEnabled val="1"/>
        </dgm:presLayoutVars>
      </dgm:prSet>
      <dgm:spPr/>
    </dgm:pt>
    <dgm:pt modelId="{34AC86F2-1AD2-264D-96D9-8094F014039A}" type="pres">
      <dgm:prSet presAssocID="{33616866-B995-CD4B-9EE9-7745D8C3291E}" presName="sibTrans" presStyleLbl="sibTrans2D1" presStyleIdx="0" presStyleCnt="1"/>
      <dgm:spPr/>
    </dgm:pt>
    <dgm:pt modelId="{4C7AA376-64A5-824E-A45B-E20A5AB25A2A}" type="pres">
      <dgm:prSet presAssocID="{33616866-B995-CD4B-9EE9-7745D8C3291E}" presName="connectorText" presStyleLbl="sibTrans2D1" presStyleIdx="0" presStyleCnt="1"/>
      <dgm:spPr/>
    </dgm:pt>
    <dgm:pt modelId="{60F91033-47A9-5740-9CAA-7AFD4C5C3D9C}" type="pres">
      <dgm:prSet presAssocID="{7B0D8AA3-1186-6D45-88D8-F1211BD2FD31}" presName="node" presStyleLbl="node1" presStyleIdx="1" presStyleCnt="2" custScaleX="136236" custScaleY="59896">
        <dgm:presLayoutVars>
          <dgm:bulletEnabled val="1"/>
        </dgm:presLayoutVars>
      </dgm:prSet>
      <dgm:spPr/>
    </dgm:pt>
  </dgm:ptLst>
  <dgm:cxnLst>
    <dgm:cxn modelId="{F39A9307-3594-3944-ABBA-09B6B0B6D0B2}" type="presOf" srcId="{33616866-B995-CD4B-9EE9-7745D8C3291E}" destId="{4C7AA376-64A5-824E-A45B-E20A5AB25A2A}" srcOrd="1" destOrd="0" presId="urn:microsoft.com/office/officeart/2005/8/layout/process2"/>
    <dgm:cxn modelId="{EC1B8721-D08B-3447-AF90-3467DF1A4B0F}" type="presOf" srcId="{C33B847A-36C4-FB48-BC76-B21BC3AE8BE5}" destId="{14F932CF-5696-3B40-8A9B-C8E402F390EF}" srcOrd="0" destOrd="0" presId="urn:microsoft.com/office/officeart/2005/8/layout/process2"/>
    <dgm:cxn modelId="{FE01552E-3ABF-8C40-B8F6-291C4AF499E4}" srcId="{E78352D2-0FA2-164A-A13C-DB7219AFE3E7}" destId="{7B0D8AA3-1186-6D45-88D8-F1211BD2FD31}" srcOrd="1" destOrd="0" parTransId="{C0D9F2BB-FF69-8747-BC96-1F999864249A}" sibTransId="{A7055479-91B6-2D46-B49C-3334336FE784}"/>
    <dgm:cxn modelId="{36B1C731-BEEB-B643-ACD8-E3B05D7CD632}" type="presOf" srcId="{E78352D2-0FA2-164A-A13C-DB7219AFE3E7}" destId="{5BAE40BB-5B02-924A-8CB8-CDF35DB9B622}" srcOrd="0" destOrd="0" presId="urn:microsoft.com/office/officeart/2005/8/layout/process2"/>
    <dgm:cxn modelId="{D0B70FC6-96B5-F445-BAB0-5BDA760F3E2A}" srcId="{E78352D2-0FA2-164A-A13C-DB7219AFE3E7}" destId="{C33B847A-36C4-FB48-BC76-B21BC3AE8BE5}" srcOrd="0" destOrd="0" parTransId="{678CD7B2-C5F7-9047-B8F8-FEB302276D37}" sibTransId="{33616866-B995-CD4B-9EE9-7745D8C3291E}"/>
    <dgm:cxn modelId="{B8A3C2E2-848F-CE41-95D0-0AE26C4EB69E}" type="presOf" srcId="{33616866-B995-CD4B-9EE9-7745D8C3291E}" destId="{34AC86F2-1AD2-264D-96D9-8094F014039A}" srcOrd="0" destOrd="0" presId="urn:microsoft.com/office/officeart/2005/8/layout/process2"/>
    <dgm:cxn modelId="{DDF569EE-6C04-DC44-B214-6544CC711923}" type="presOf" srcId="{7B0D8AA3-1186-6D45-88D8-F1211BD2FD31}" destId="{60F91033-47A9-5740-9CAA-7AFD4C5C3D9C}" srcOrd="0" destOrd="0" presId="urn:microsoft.com/office/officeart/2005/8/layout/process2"/>
    <dgm:cxn modelId="{0A11F050-CAC6-1E45-B511-73697522BECC}" type="presParOf" srcId="{5BAE40BB-5B02-924A-8CB8-CDF35DB9B622}" destId="{14F932CF-5696-3B40-8A9B-C8E402F390EF}" srcOrd="0" destOrd="0" presId="urn:microsoft.com/office/officeart/2005/8/layout/process2"/>
    <dgm:cxn modelId="{5B655507-C4D7-1943-BE48-AF5647F8E2B2}" type="presParOf" srcId="{5BAE40BB-5B02-924A-8CB8-CDF35DB9B622}" destId="{34AC86F2-1AD2-264D-96D9-8094F014039A}" srcOrd="1" destOrd="0" presId="urn:microsoft.com/office/officeart/2005/8/layout/process2"/>
    <dgm:cxn modelId="{EE95B097-A167-D746-8ACD-5FD45459E66D}" type="presParOf" srcId="{34AC86F2-1AD2-264D-96D9-8094F014039A}" destId="{4C7AA376-64A5-824E-A45B-E20A5AB25A2A}" srcOrd="0" destOrd="0" presId="urn:microsoft.com/office/officeart/2005/8/layout/process2"/>
    <dgm:cxn modelId="{7B4A31F8-429F-7C42-A1B5-B99D16A287D1}" type="presParOf" srcId="{5BAE40BB-5B02-924A-8CB8-CDF35DB9B622}" destId="{60F91033-47A9-5740-9CAA-7AFD4C5C3D9C}"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8352D2-0FA2-164A-A13C-DB7219AFE3E7}" type="doc">
      <dgm:prSet loTypeId="urn:microsoft.com/office/officeart/2005/8/layout/process2" loCatId="process" qsTypeId="urn:microsoft.com/office/officeart/2005/8/quickstyle/simple1" qsCatId="simple" csTypeId="urn:microsoft.com/office/officeart/2005/8/colors/accent1_2" csCatId="accent1" phldr="1"/>
      <dgm:spPr/>
    </dgm:pt>
    <dgm:pt modelId="{C33B847A-36C4-FB48-BC76-B21BC3AE8BE5}">
      <dgm:prSet phldrT="[Text]" custT="1"/>
      <dgm:spPr/>
      <dgm:t>
        <a:bodyPr/>
        <a:lstStyle/>
        <a:p>
          <a:r>
            <a:rPr lang="en-US" sz="1200" dirty="0">
              <a:latin typeface="Arial" panose="020B0604020202020204" pitchFamily="34" charset="0"/>
              <a:cs typeface="Arial" panose="020B0604020202020204" pitchFamily="34" charset="0"/>
            </a:rPr>
            <a:t>Data Sourcing:</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sensors, ingestion, selection</a:t>
          </a:r>
        </a:p>
      </dgm:t>
    </dgm:pt>
    <dgm:pt modelId="{678CD7B2-C5F7-9047-B8F8-FEB302276D37}" type="parTrans" cxnId="{D0B70FC6-96B5-F445-BAB0-5BDA760F3E2A}">
      <dgm:prSet/>
      <dgm:spPr/>
      <dgm:t>
        <a:bodyPr/>
        <a:lstStyle/>
        <a:p>
          <a:endParaRPr lang="en-US" sz="1200">
            <a:latin typeface="Arial" panose="020B0604020202020204" pitchFamily="34" charset="0"/>
            <a:cs typeface="Arial" panose="020B0604020202020204" pitchFamily="34" charset="0"/>
          </a:endParaRPr>
        </a:p>
      </dgm:t>
    </dgm:pt>
    <dgm:pt modelId="{33616866-B995-CD4B-9EE9-7745D8C3291E}" type="sibTrans" cxnId="{D0B70FC6-96B5-F445-BAB0-5BDA760F3E2A}">
      <dgm:prSet custT="1"/>
      <dgm:spPr/>
      <dgm:t>
        <a:bodyPr/>
        <a:lstStyle/>
        <a:p>
          <a:endParaRPr lang="en-US" sz="1200">
            <a:latin typeface="Arial" panose="020B0604020202020204" pitchFamily="34" charset="0"/>
            <a:cs typeface="Arial" panose="020B0604020202020204" pitchFamily="34" charset="0"/>
          </a:endParaRPr>
        </a:p>
      </dgm:t>
    </dgm:pt>
    <dgm:pt modelId="{49C7ADF9-241C-5649-9E8A-2894B601A3FA}">
      <dgm:prSet phldrT="[Text]" custT="1"/>
      <dgm:spPr/>
      <dgm:t>
        <a:bodyPr/>
        <a:lstStyle/>
        <a:p>
          <a:r>
            <a:rPr lang="en-US" sz="1200" dirty="0">
              <a:latin typeface="Arial" panose="020B0604020202020204" pitchFamily="34" charset="0"/>
              <a:cs typeface="Arial" panose="020B0604020202020204" pitchFamily="34" charset="0"/>
            </a:rPr>
            <a:t>Signal Processing:</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denoising, artifact removal, conditioning</a:t>
          </a:r>
        </a:p>
      </dgm:t>
    </dgm:pt>
    <dgm:pt modelId="{C574AFBE-BCDB-9D4A-95BC-CA28A4A74239}" type="parTrans" cxnId="{966E288C-5080-0246-B43D-1B9AEAB0BF8F}">
      <dgm:prSet/>
      <dgm:spPr/>
      <dgm:t>
        <a:bodyPr/>
        <a:lstStyle/>
        <a:p>
          <a:endParaRPr lang="en-US" sz="1200">
            <a:latin typeface="Arial" panose="020B0604020202020204" pitchFamily="34" charset="0"/>
            <a:cs typeface="Arial" panose="020B0604020202020204" pitchFamily="34" charset="0"/>
          </a:endParaRPr>
        </a:p>
      </dgm:t>
    </dgm:pt>
    <dgm:pt modelId="{6943AF75-CC79-0943-B476-737643063A5C}" type="sibTrans" cxnId="{966E288C-5080-0246-B43D-1B9AEAB0BF8F}">
      <dgm:prSet custT="1"/>
      <dgm:spPr/>
      <dgm:t>
        <a:bodyPr/>
        <a:lstStyle/>
        <a:p>
          <a:endParaRPr lang="en-US" sz="1200">
            <a:latin typeface="Arial" panose="020B0604020202020204" pitchFamily="34" charset="0"/>
            <a:cs typeface="Arial" panose="020B0604020202020204" pitchFamily="34" charset="0"/>
          </a:endParaRPr>
        </a:p>
      </dgm:t>
    </dgm:pt>
    <dgm:pt modelId="{5C6BD350-F518-E34A-87B7-251BC027A8E2}">
      <dgm:prSet phldrT="[Text]" custT="1"/>
      <dgm:spPr/>
      <dgm:t>
        <a:bodyPr/>
        <a:lstStyle/>
        <a:p>
          <a:r>
            <a:rPr lang="en-US" sz="1200" dirty="0">
              <a:latin typeface="Arial" panose="020B0604020202020204" pitchFamily="34" charset="0"/>
              <a:cs typeface="Arial" panose="020B0604020202020204" pitchFamily="34" charset="0"/>
            </a:rPr>
            <a:t>Feature Engineering: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identifying mathematical invariants</a:t>
          </a:r>
        </a:p>
      </dgm:t>
    </dgm:pt>
    <dgm:pt modelId="{9B71B30D-D698-1943-B5B8-BCEA61658D3E}" type="parTrans" cxnId="{175134AD-269E-9C43-9B5B-97E47DC9931C}">
      <dgm:prSet/>
      <dgm:spPr/>
      <dgm:t>
        <a:bodyPr/>
        <a:lstStyle/>
        <a:p>
          <a:endParaRPr lang="en-US" sz="1200">
            <a:latin typeface="Arial" panose="020B0604020202020204" pitchFamily="34" charset="0"/>
            <a:cs typeface="Arial" panose="020B0604020202020204" pitchFamily="34" charset="0"/>
          </a:endParaRPr>
        </a:p>
      </dgm:t>
    </dgm:pt>
    <dgm:pt modelId="{A3C49A53-C93B-E44D-BE75-BEB65496FAA1}" type="sibTrans" cxnId="{175134AD-269E-9C43-9B5B-97E47DC9931C}">
      <dgm:prSet custT="1"/>
      <dgm:spPr/>
      <dgm:t>
        <a:bodyPr/>
        <a:lstStyle/>
        <a:p>
          <a:endParaRPr lang="en-US" sz="1200">
            <a:latin typeface="Arial" panose="020B0604020202020204" pitchFamily="34" charset="0"/>
            <a:cs typeface="Arial" panose="020B0604020202020204" pitchFamily="34" charset="0"/>
          </a:endParaRPr>
        </a:p>
      </dgm:t>
    </dgm:pt>
    <dgm:pt modelId="{536A53C6-3E86-5043-AD8C-3C74FABFF2C8}">
      <dgm:prSet phldrT="[Text]" custT="1"/>
      <dgm:spPr/>
      <dgm:t>
        <a:bodyPr/>
        <a:lstStyle/>
        <a:p>
          <a:r>
            <a:rPr lang="en-US" sz="1200" dirty="0">
              <a:latin typeface="Arial" panose="020B0604020202020204" pitchFamily="34" charset="0"/>
              <a:cs typeface="Arial" panose="020B0604020202020204" pitchFamily="34" charset="0"/>
            </a:rPr>
            <a:t>Modeling and Training:</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algorithm design and optimization</a:t>
          </a:r>
        </a:p>
      </dgm:t>
    </dgm:pt>
    <dgm:pt modelId="{D428FE14-EF8C-3D4F-82BD-AECD3A6A1332}" type="parTrans" cxnId="{C9AAF13B-39AE-8B4D-9EA4-A1AACC2D0204}">
      <dgm:prSet/>
      <dgm:spPr/>
      <dgm:t>
        <a:bodyPr/>
        <a:lstStyle/>
        <a:p>
          <a:endParaRPr lang="en-US" sz="1200">
            <a:latin typeface="Arial" panose="020B0604020202020204" pitchFamily="34" charset="0"/>
            <a:cs typeface="Arial" panose="020B0604020202020204" pitchFamily="34" charset="0"/>
          </a:endParaRPr>
        </a:p>
      </dgm:t>
    </dgm:pt>
    <dgm:pt modelId="{8DC06BB4-3C50-2942-B55B-1E2AA451125E}" type="sibTrans" cxnId="{C9AAF13B-39AE-8B4D-9EA4-A1AACC2D0204}">
      <dgm:prSet custT="1"/>
      <dgm:spPr/>
      <dgm:t>
        <a:bodyPr/>
        <a:lstStyle/>
        <a:p>
          <a:endParaRPr lang="en-US" sz="1200">
            <a:latin typeface="Arial" panose="020B0604020202020204" pitchFamily="34" charset="0"/>
            <a:cs typeface="Arial" panose="020B0604020202020204" pitchFamily="34" charset="0"/>
          </a:endParaRPr>
        </a:p>
      </dgm:t>
    </dgm:pt>
    <dgm:pt modelId="{B72B50A8-F936-634D-8DE7-560A958EF0D5}">
      <dgm:prSet phldrT="[Text]" custT="1"/>
      <dgm:spPr/>
      <dgm:t>
        <a:bodyPr/>
        <a:lstStyle/>
        <a:p>
          <a:r>
            <a:rPr lang="en-US" sz="1200" dirty="0">
              <a:latin typeface="Arial" panose="020B0604020202020204" pitchFamily="34" charset="0"/>
              <a:cs typeface="Arial" panose="020B0604020202020204" pitchFamily="34" charset="0"/>
            </a:rPr>
            <a:t>Hypothesis Synthesis:</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evaluation, analysis, diagnosis</a:t>
          </a:r>
        </a:p>
      </dgm:t>
    </dgm:pt>
    <dgm:pt modelId="{27252E88-78DC-4C43-A3E0-93CA287A5FDD}" type="parTrans" cxnId="{6026B9C3-3DA6-5048-A45E-47C9A350B450}">
      <dgm:prSet/>
      <dgm:spPr/>
      <dgm:t>
        <a:bodyPr/>
        <a:lstStyle/>
        <a:p>
          <a:endParaRPr lang="en-US" sz="1200">
            <a:latin typeface="Arial" panose="020B0604020202020204" pitchFamily="34" charset="0"/>
            <a:cs typeface="Arial" panose="020B0604020202020204" pitchFamily="34" charset="0"/>
          </a:endParaRPr>
        </a:p>
      </dgm:t>
    </dgm:pt>
    <dgm:pt modelId="{90522913-289F-4F4B-86F1-9CE1EB2A3E28}" type="sibTrans" cxnId="{6026B9C3-3DA6-5048-A45E-47C9A350B450}">
      <dgm:prSet custT="1"/>
      <dgm:spPr/>
      <dgm:t>
        <a:bodyPr/>
        <a:lstStyle/>
        <a:p>
          <a:endParaRPr lang="en-US" sz="1200">
            <a:latin typeface="Arial" panose="020B0604020202020204" pitchFamily="34" charset="0"/>
            <a:cs typeface="Arial" panose="020B0604020202020204" pitchFamily="34" charset="0"/>
          </a:endParaRPr>
        </a:p>
      </dgm:t>
    </dgm:pt>
    <dgm:pt modelId="{7B0D8AA3-1186-6D45-88D8-F1211BD2FD31}">
      <dgm:prSet phldrT="[Text]" custT="1"/>
      <dgm:spPr/>
      <dgm:t>
        <a:bodyPr/>
        <a:lstStyle/>
        <a:p>
          <a:r>
            <a:rPr lang="en-US" sz="1200" dirty="0">
              <a:latin typeface="Arial" panose="020B0604020202020204" pitchFamily="34" charset="0"/>
              <a:cs typeface="Arial" panose="020B0604020202020204" pitchFamily="34" charset="0"/>
            </a:rPr>
            <a:t>Basic Science:</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Advancement of fundamental laws ad theory</a:t>
          </a:r>
        </a:p>
      </dgm:t>
    </dgm:pt>
    <dgm:pt modelId="{C0D9F2BB-FF69-8747-BC96-1F999864249A}" type="parTrans" cxnId="{FE01552E-3ABF-8C40-B8F6-291C4AF499E4}">
      <dgm:prSet/>
      <dgm:spPr/>
      <dgm:t>
        <a:bodyPr/>
        <a:lstStyle/>
        <a:p>
          <a:endParaRPr lang="en-US" sz="1200">
            <a:latin typeface="Arial" panose="020B0604020202020204" pitchFamily="34" charset="0"/>
            <a:cs typeface="Arial" panose="020B0604020202020204" pitchFamily="34" charset="0"/>
          </a:endParaRPr>
        </a:p>
      </dgm:t>
    </dgm:pt>
    <dgm:pt modelId="{A7055479-91B6-2D46-B49C-3334336FE784}" type="sibTrans" cxnId="{FE01552E-3ABF-8C40-B8F6-291C4AF499E4}">
      <dgm:prSet/>
      <dgm:spPr/>
      <dgm:t>
        <a:bodyPr/>
        <a:lstStyle/>
        <a:p>
          <a:endParaRPr lang="en-US" sz="1200">
            <a:latin typeface="Arial" panose="020B0604020202020204" pitchFamily="34" charset="0"/>
            <a:cs typeface="Arial" panose="020B0604020202020204" pitchFamily="34" charset="0"/>
          </a:endParaRPr>
        </a:p>
      </dgm:t>
    </dgm:pt>
    <dgm:pt modelId="{5BAE40BB-5B02-924A-8CB8-CDF35DB9B622}" type="pres">
      <dgm:prSet presAssocID="{E78352D2-0FA2-164A-A13C-DB7219AFE3E7}" presName="linearFlow" presStyleCnt="0">
        <dgm:presLayoutVars>
          <dgm:resizeHandles val="exact"/>
        </dgm:presLayoutVars>
      </dgm:prSet>
      <dgm:spPr/>
    </dgm:pt>
    <dgm:pt modelId="{14F932CF-5696-3B40-8A9B-C8E402F390EF}" type="pres">
      <dgm:prSet presAssocID="{C33B847A-36C4-FB48-BC76-B21BC3AE8BE5}" presName="node" presStyleLbl="node1" presStyleIdx="0" presStyleCnt="6" custScaleX="169640" custScaleY="65040">
        <dgm:presLayoutVars>
          <dgm:bulletEnabled val="1"/>
        </dgm:presLayoutVars>
      </dgm:prSet>
      <dgm:spPr/>
    </dgm:pt>
    <dgm:pt modelId="{34AC86F2-1AD2-264D-96D9-8094F014039A}" type="pres">
      <dgm:prSet presAssocID="{33616866-B995-CD4B-9EE9-7745D8C3291E}" presName="sibTrans" presStyleLbl="sibTrans2D1" presStyleIdx="0" presStyleCnt="5"/>
      <dgm:spPr/>
    </dgm:pt>
    <dgm:pt modelId="{4C7AA376-64A5-824E-A45B-E20A5AB25A2A}" type="pres">
      <dgm:prSet presAssocID="{33616866-B995-CD4B-9EE9-7745D8C3291E}" presName="connectorText" presStyleLbl="sibTrans2D1" presStyleIdx="0" presStyleCnt="5"/>
      <dgm:spPr/>
    </dgm:pt>
    <dgm:pt modelId="{79F9CBE5-A2E2-1146-BC03-407F12597DE1}" type="pres">
      <dgm:prSet presAssocID="{49C7ADF9-241C-5649-9E8A-2894B601A3FA}" presName="node" presStyleLbl="node1" presStyleIdx="1" presStyleCnt="6" custScaleX="169640" custScaleY="62017">
        <dgm:presLayoutVars>
          <dgm:bulletEnabled val="1"/>
        </dgm:presLayoutVars>
      </dgm:prSet>
      <dgm:spPr/>
    </dgm:pt>
    <dgm:pt modelId="{B77BAED4-2430-E045-9271-92E4BB6F4363}" type="pres">
      <dgm:prSet presAssocID="{6943AF75-CC79-0943-B476-737643063A5C}" presName="sibTrans" presStyleLbl="sibTrans2D1" presStyleIdx="1" presStyleCnt="5"/>
      <dgm:spPr/>
    </dgm:pt>
    <dgm:pt modelId="{C715C3E8-6004-FF47-9B19-9B2C24C01F3E}" type="pres">
      <dgm:prSet presAssocID="{6943AF75-CC79-0943-B476-737643063A5C}" presName="connectorText" presStyleLbl="sibTrans2D1" presStyleIdx="1" presStyleCnt="5"/>
      <dgm:spPr/>
    </dgm:pt>
    <dgm:pt modelId="{2A5B6AB0-BCA9-B549-80DF-AAE98E84B087}" type="pres">
      <dgm:prSet presAssocID="{5C6BD350-F518-E34A-87B7-251BC027A8E2}" presName="node" presStyleLbl="node1" presStyleIdx="2" presStyleCnt="6" custScaleX="169640" custScaleY="58839">
        <dgm:presLayoutVars>
          <dgm:bulletEnabled val="1"/>
        </dgm:presLayoutVars>
      </dgm:prSet>
      <dgm:spPr/>
    </dgm:pt>
    <dgm:pt modelId="{44C93D0D-75CE-124F-B8A6-614A3409BE77}" type="pres">
      <dgm:prSet presAssocID="{A3C49A53-C93B-E44D-BE75-BEB65496FAA1}" presName="sibTrans" presStyleLbl="sibTrans2D1" presStyleIdx="2" presStyleCnt="5"/>
      <dgm:spPr/>
    </dgm:pt>
    <dgm:pt modelId="{9CFF37A7-7ACE-5B4D-B665-917BEA165AB7}" type="pres">
      <dgm:prSet presAssocID="{A3C49A53-C93B-E44D-BE75-BEB65496FAA1}" presName="connectorText" presStyleLbl="sibTrans2D1" presStyleIdx="2" presStyleCnt="5"/>
      <dgm:spPr/>
    </dgm:pt>
    <dgm:pt modelId="{3850ABBA-1146-6146-AD6E-6A95FEC553BB}" type="pres">
      <dgm:prSet presAssocID="{536A53C6-3E86-5043-AD8C-3C74FABFF2C8}" presName="node" presStyleLbl="node1" presStyleIdx="3" presStyleCnt="6" custScaleX="169640" custScaleY="55261">
        <dgm:presLayoutVars>
          <dgm:bulletEnabled val="1"/>
        </dgm:presLayoutVars>
      </dgm:prSet>
      <dgm:spPr/>
    </dgm:pt>
    <dgm:pt modelId="{26FC844B-8190-2F4C-AE67-481F6E8D7D85}" type="pres">
      <dgm:prSet presAssocID="{8DC06BB4-3C50-2942-B55B-1E2AA451125E}" presName="sibTrans" presStyleLbl="sibTrans2D1" presStyleIdx="3" presStyleCnt="5"/>
      <dgm:spPr/>
    </dgm:pt>
    <dgm:pt modelId="{529BC08F-259A-354E-B4F3-6BCC3CDEBD8D}" type="pres">
      <dgm:prSet presAssocID="{8DC06BB4-3C50-2942-B55B-1E2AA451125E}" presName="connectorText" presStyleLbl="sibTrans2D1" presStyleIdx="3" presStyleCnt="5"/>
      <dgm:spPr/>
    </dgm:pt>
    <dgm:pt modelId="{89E915B4-19A1-CD43-A06A-C85221A7492F}" type="pres">
      <dgm:prSet presAssocID="{B72B50A8-F936-634D-8DE7-560A958EF0D5}" presName="node" presStyleLbl="node1" presStyleIdx="4" presStyleCnt="6" custScaleX="169640" custScaleY="51307">
        <dgm:presLayoutVars>
          <dgm:bulletEnabled val="1"/>
        </dgm:presLayoutVars>
      </dgm:prSet>
      <dgm:spPr/>
    </dgm:pt>
    <dgm:pt modelId="{63A45647-1696-6343-B6F5-1CAB89EAE40E}" type="pres">
      <dgm:prSet presAssocID="{90522913-289F-4F4B-86F1-9CE1EB2A3E28}" presName="sibTrans" presStyleLbl="sibTrans2D1" presStyleIdx="4" presStyleCnt="5"/>
      <dgm:spPr/>
    </dgm:pt>
    <dgm:pt modelId="{0779A5E8-6736-2044-8064-7347EF02B2AC}" type="pres">
      <dgm:prSet presAssocID="{90522913-289F-4F4B-86F1-9CE1EB2A3E28}" presName="connectorText" presStyleLbl="sibTrans2D1" presStyleIdx="4" presStyleCnt="5"/>
      <dgm:spPr/>
    </dgm:pt>
    <dgm:pt modelId="{60F91033-47A9-5740-9CAA-7AFD4C5C3D9C}" type="pres">
      <dgm:prSet presAssocID="{7B0D8AA3-1186-6D45-88D8-F1211BD2FD31}" presName="node" presStyleLbl="node1" presStyleIdx="5" presStyleCnt="6" custScaleX="169675" custScaleY="47093">
        <dgm:presLayoutVars>
          <dgm:bulletEnabled val="1"/>
        </dgm:presLayoutVars>
      </dgm:prSet>
      <dgm:spPr/>
    </dgm:pt>
  </dgm:ptLst>
  <dgm:cxnLst>
    <dgm:cxn modelId="{F39A9307-3594-3944-ABBA-09B6B0B6D0B2}" type="presOf" srcId="{33616866-B995-CD4B-9EE9-7745D8C3291E}" destId="{4C7AA376-64A5-824E-A45B-E20A5AB25A2A}" srcOrd="1" destOrd="0" presId="urn:microsoft.com/office/officeart/2005/8/layout/process2"/>
    <dgm:cxn modelId="{D7313D08-A214-844B-9665-0A3D094753C3}" type="presOf" srcId="{90522913-289F-4F4B-86F1-9CE1EB2A3E28}" destId="{63A45647-1696-6343-B6F5-1CAB89EAE40E}" srcOrd="0" destOrd="0" presId="urn:microsoft.com/office/officeart/2005/8/layout/process2"/>
    <dgm:cxn modelId="{82D4C409-2026-804D-8B54-4D89CAD67B79}" type="presOf" srcId="{6943AF75-CC79-0943-B476-737643063A5C}" destId="{B77BAED4-2430-E045-9271-92E4BB6F4363}" srcOrd="0" destOrd="0" presId="urn:microsoft.com/office/officeart/2005/8/layout/process2"/>
    <dgm:cxn modelId="{EC1B8721-D08B-3447-AF90-3467DF1A4B0F}" type="presOf" srcId="{C33B847A-36C4-FB48-BC76-B21BC3AE8BE5}" destId="{14F932CF-5696-3B40-8A9B-C8E402F390EF}" srcOrd="0" destOrd="0" presId="urn:microsoft.com/office/officeart/2005/8/layout/process2"/>
    <dgm:cxn modelId="{FE01552E-3ABF-8C40-B8F6-291C4AF499E4}" srcId="{E78352D2-0FA2-164A-A13C-DB7219AFE3E7}" destId="{7B0D8AA3-1186-6D45-88D8-F1211BD2FD31}" srcOrd="5" destOrd="0" parTransId="{C0D9F2BB-FF69-8747-BC96-1F999864249A}" sibTransId="{A7055479-91B6-2D46-B49C-3334336FE784}"/>
    <dgm:cxn modelId="{36B1C731-BEEB-B643-ACD8-E3B05D7CD632}" type="presOf" srcId="{E78352D2-0FA2-164A-A13C-DB7219AFE3E7}" destId="{5BAE40BB-5B02-924A-8CB8-CDF35DB9B622}" srcOrd="0" destOrd="0" presId="urn:microsoft.com/office/officeart/2005/8/layout/process2"/>
    <dgm:cxn modelId="{C9AAF13B-39AE-8B4D-9EA4-A1AACC2D0204}" srcId="{E78352D2-0FA2-164A-A13C-DB7219AFE3E7}" destId="{536A53C6-3E86-5043-AD8C-3C74FABFF2C8}" srcOrd="3" destOrd="0" parTransId="{D428FE14-EF8C-3D4F-82BD-AECD3A6A1332}" sibTransId="{8DC06BB4-3C50-2942-B55B-1E2AA451125E}"/>
    <dgm:cxn modelId="{E4DF7D55-2912-4442-BB41-A3E4B2F3ADBF}" type="presOf" srcId="{6943AF75-CC79-0943-B476-737643063A5C}" destId="{C715C3E8-6004-FF47-9B19-9B2C24C01F3E}" srcOrd="1" destOrd="0" presId="urn:microsoft.com/office/officeart/2005/8/layout/process2"/>
    <dgm:cxn modelId="{C5436957-B0CA-AE44-8C80-7CCF8D7ED30B}" type="presOf" srcId="{A3C49A53-C93B-E44D-BE75-BEB65496FAA1}" destId="{44C93D0D-75CE-124F-B8A6-614A3409BE77}" srcOrd="0" destOrd="0" presId="urn:microsoft.com/office/officeart/2005/8/layout/process2"/>
    <dgm:cxn modelId="{1C2C5E74-F302-3E4D-BB55-E7D89B868597}" type="presOf" srcId="{8DC06BB4-3C50-2942-B55B-1E2AA451125E}" destId="{529BC08F-259A-354E-B4F3-6BCC3CDEBD8D}" srcOrd="1" destOrd="0" presId="urn:microsoft.com/office/officeart/2005/8/layout/process2"/>
    <dgm:cxn modelId="{81E2977D-A5E5-F944-8DB9-B50598C8FF1C}" type="presOf" srcId="{A3C49A53-C93B-E44D-BE75-BEB65496FAA1}" destId="{9CFF37A7-7ACE-5B4D-B665-917BEA165AB7}" srcOrd="1" destOrd="0" presId="urn:microsoft.com/office/officeart/2005/8/layout/process2"/>
    <dgm:cxn modelId="{AF225D87-E6D3-C34E-9B72-90E6FEBA8892}" type="presOf" srcId="{49C7ADF9-241C-5649-9E8A-2894B601A3FA}" destId="{79F9CBE5-A2E2-1146-BC03-407F12597DE1}" srcOrd="0" destOrd="0" presId="urn:microsoft.com/office/officeart/2005/8/layout/process2"/>
    <dgm:cxn modelId="{966E288C-5080-0246-B43D-1B9AEAB0BF8F}" srcId="{E78352D2-0FA2-164A-A13C-DB7219AFE3E7}" destId="{49C7ADF9-241C-5649-9E8A-2894B601A3FA}" srcOrd="1" destOrd="0" parTransId="{C574AFBE-BCDB-9D4A-95BC-CA28A4A74239}" sibTransId="{6943AF75-CC79-0943-B476-737643063A5C}"/>
    <dgm:cxn modelId="{B8AA2296-C8D3-B346-8DAC-9EF1588230EA}" type="presOf" srcId="{90522913-289F-4F4B-86F1-9CE1EB2A3E28}" destId="{0779A5E8-6736-2044-8064-7347EF02B2AC}" srcOrd="1" destOrd="0" presId="urn:microsoft.com/office/officeart/2005/8/layout/process2"/>
    <dgm:cxn modelId="{175134AD-269E-9C43-9B5B-97E47DC9931C}" srcId="{E78352D2-0FA2-164A-A13C-DB7219AFE3E7}" destId="{5C6BD350-F518-E34A-87B7-251BC027A8E2}" srcOrd="2" destOrd="0" parTransId="{9B71B30D-D698-1943-B5B8-BCEA61658D3E}" sibTransId="{A3C49A53-C93B-E44D-BE75-BEB65496FAA1}"/>
    <dgm:cxn modelId="{6026B9C3-3DA6-5048-A45E-47C9A350B450}" srcId="{E78352D2-0FA2-164A-A13C-DB7219AFE3E7}" destId="{B72B50A8-F936-634D-8DE7-560A958EF0D5}" srcOrd="4" destOrd="0" parTransId="{27252E88-78DC-4C43-A3E0-93CA287A5FDD}" sibTransId="{90522913-289F-4F4B-86F1-9CE1EB2A3E28}"/>
    <dgm:cxn modelId="{D0B70FC6-96B5-F445-BAB0-5BDA760F3E2A}" srcId="{E78352D2-0FA2-164A-A13C-DB7219AFE3E7}" destId="{C33B847A-36C4-FB48-BC76-B21BC3AE8BE5}" srcOrd="0" destOrd="0" parTransId="{678CD7B2-C5F7-9047-B8F8-FEB302276D37}" sibTransId="{33616866-B995-CD4B-9EE9-7745D8C3291E}"/>
    <dgm:cxn modelId="{85B622E2-7EE1-1C46-8F0E-C070300F76BB}" type="presOf" srcId="{B72B50A8-F936-634D-8DE7-560A958EF0D5}" destId="{89E915B4-19A1-CD43-A06A-C85221A7492F}" srcOrd="0" destOrd="0" presId="urn:microsoft.com/office/officeart/2005/8/layout/process2"/>
    <dgm:cxn modelId="{B8A3C2E2-848F-CE41-95D0-0AE26C4EB69E}" type="presOf" srcId="{33616866-B995-CD4B-9EE9-7745D8C3291E}" destId="{34AC86F2-1AD2-264D-96D9-8094F014039A}" srcOrd="0" destOrd="0" presId="urn:microsoft.com/office/officeart/2005/8/layout/process2"/>
    <dgm:cxn modelId="{DE69B3E8-EC55-DD4E-AAF7-42CDCAD2A8E8}" type="presOf" srcId="{536A53C6-3E86-5043-AD8C-3C74FABFF2C8}" destId="{3850ABBA-1146-6146-AD6E-6A95FEC553BB}" srcOrd="0" destOrd="0" presId="urn:microsoft.com/office/officeart/2005/8/layout/process2"/>
    <dgm:cxn modelId="{2BEA2EED-E40D-0C47-9D68-DE541D6AB325}" type="presOf" srcId="{5C6BD350-F518-E34A-87B7-251BC027A8E2}" destId="{2A5B6AB0-BCA9-B549-80DF-AAE98E84B087}" srcOrd="0" destOrd="0" presId="urn:microsoft.com/office/officeart/2005/8/layout/process2"/>
    <dgm:cxn modelId="{DDF569EE-6C04-DC44-B214-6544CC711923}" type="presOf" srcId="{7B0D8AA3-1186-6D45-88D8-F1211BD2FD31}" destId="{60F91033-47A9-5740-9CAA-7AFD4C5C3D9C}" srcOrd="0" destOrd="0" presId="urn:microsoft.com/office/officeart/2005/8/layout/process2"/>
    <dgm:cxn modelId="{0EF334F1-3B23-2645-872C-9799C8A84B3A}" type="presOf" srcId="{8DC06BB4-3C50-2942-B55B-1E2AA451125E}" destId="{26FC844B-8190-2F4C-AE67-481F6E8D7D85}" srcOrd="0" destOrd="0" presId="urn:microsoft.com/office/officeart/2005/8/layout/process2"/>
    <dgm:cxn modelId="{0A11F050-CAC6-1E45-B511-73697522BECC}" type="presParOf" srcId="{5BAE40BB-5B02-924A-8CB8-CDF35DB9B622}" destId="{14F932CF-5696-3B40-8A9B-C8E402F390EF}" srcOrd="0" destOrd="0" presId="urn:microsoft.com/office/officeart/2005/8/layout/process2"/>
    <dgm:cxn modelId="{5B655507-C4D7-1943-BE48-AF5647F8E2B2}" type="presParOf" srcId="{5BAE40BB-5B02-924A-8CB8-CDF35DB9B622}" destId="{34AC86F2-1AD2-264D-96D9-8094F014039A}" srcOrd="1" destOrd="0" presId="urn:microsoft.com/office/officeart/2005/8/layout/process2"/>
    <dgm:cxn modelId="{EE95B097-A167-D746-8ACD-5FD45459E66D}" type="presParOf" srcId="{34AC86F2-1AD2-264D-96D9-8094F014039A}" destId="{4C7AA376-64A5-824E-A45B-E20A5AB25A2A}" srcOrd="0" destOrd="0" presId="urn:microsoft.com/office/officeart/2005/8/layout/process2"/>
    <dgm:cxn modelId="{18B9B687-CE91-7648-A98F-82B7A7102E5B}" type="presParOf" srcId="{5BAE40BB-5B02-924A-8CB8-CDF35DB9B622}" destId="{79F9CBE5-A2E2-1146-BC03-407F12597DE1}" srcOrd="2" destOrd="0" presId="urn:microsoft.com/office/officeart/2005/8/layout/process2"/>
    <dgm:cxn modelId="{924D11CA-6BB2-F548-A8F4-CAF23E8DC96A}" type="presParOf" srcId="{5BAE40BB-5B02-924A-8CB8-CDF35DB9B622}" destId="{B77BAED4-2430-E045-9271-92E4BB6F4363}" srcOrd="3" destOrd="0" presId="urn:microsoft.com/office/officeart/2005/8/layout/process2"/>
    <dgm:cxn modelId="{96454C33-C892-2940-9FB5-DD8E7235497F}" type="presParOf" srcId="{B77BAED4-2430-E045-9271-92E4BB6F4363}" destId="{C715C3E8-6004-FF47-9B19-9B2C24C01F3E}" srcOrd="0" destOrd="0" presId="urn:microsoft.com/office/officeart/2005/8/layout/process2"/>
    <dgm:cxn modelId="{A7A9A042-7E29-734A-8D7D-3B139B04AEB0}" type="presParOf" srcId="{5BAE40BB-5B02-924A-8CB8-CDF35DB9B622}" destId="{2A5B6AB0-BCA9-B549-80DF-AAE98E84B087}" srcOrd="4" destOrd="0" presId="urn:microsoft.com/office/officeart/2005/8/layout/process2"/>
    <dgm:cxn modelId="{0BB9C671-09E4-6F45-8F75-EE0E69896FB7}" type="presParOf" srcId="{5BAE40BB-5B02-924A-8CB8-CDF35DB9B622}" destId="{44C93D0D-75CE-124F-B8A6-614A3409BE77}" srcOrd="5" destOrd="0" presId="urn:microsoft.com/office/officeart/2005/8/layout/process2"/>
    <dgm:cxn modelId="{06548515-A783-DC44-A535-27A2079DB1EE}" type="presParOf" srcId="{44C93D0D-75CE-124F-B8A6-614A3409BE77}" destId="{9CFF37A7-7ACE-5B4D-B665-917BEA165AB7}" srcOrd="0" destOrd="0" presId="urn:microsoft.com/office/officeart/2005/8/layout/process2"/>
    <dgm:cxn modelId="{DF70F782-D51A-0345-B4A8-7DF87F4AD9D5}" type="presParOf" srcId="{5BAE40BB-5B02-924A-8CB8-CDF35DB9B622}" destId="{3850ABBA-1146-6146-AD6E-6A95FEC553BB}" srcOrd="6" destOrd="0" presId="urn:microsoft.com/office/officeart/2005/8/layout/process2"/>
    <dgm:cxn modelId="{D160080C-DB6F-3344-966A-C363A510E60A}" type="presParOf" srcId="{5BAE40BB-5B02-924A-8CB8-CDF35DB9B622}" destId="{26FC844B-8190-2F4C-AE67-481F6E8D7D85}" srcOrd="7" destOrd="0" presId="urn:microsoft.com/office/officeart/2005/8/layout/process2"/>
    <dgm:cxn modelId="{2569FF41-53E1-E04B-8C84-76ADDB566852}" type="presParOf" srcId="{26FC844B-8190-2F4C-AE67-481F6E8D7D85}" destId="{529BC08F-259A-354E-B4F3-6BCC3CDEBD8D}" srcOrd="0" destOrd="0" presId="urn:microsoft.com/office/officeart/2005/8/layout/process2"/>
    <dgm:cxn modelId="{3E07931E-E319-D140-8629-EFFCF76A974C}" type="presParOf" srcId="{5BAE40BB-5B02-924A-8CB8-CDF35DB9B622}" destId="{89E915B4-19A1-CD43-A06A-C85221A7492F}" srcOrd="8" destOrd="0" presId="urn:microsoft.com/office/officeart/2005/8/layout/process2"/>
    <dgm:cxn modelId="{94CB7E39-60D6-9349-9F86-B91C2574EE14}" type="presParOf" srcId="{5BAE40BB-5B02-924A-8CB8-CDF35DB9B622}" destId="{63A45647-1696-6343-B6F5-1CAB89EAE40E}" srcOrd="9" destOrd="0" presId="urn:microsoft.com/office/officeart/2005/8/layout/process2"/>
    <dgm:cxn modelId="{1C56EDA0-7151-C14E-82AB-FD9F07F00C27}" type="presParOf" srcId="{63A45647-1696-6343-B6F5-1CAB89EAE40E}" destId="{0779A5E8-6736-2044-8064-7347EF02B2AC}" srcOrd="0" destOrd="0" presId="urn:microsoft.com/office/officeart/2005/8/layout/process2"/>
    <dgm:cxn modelId="{7B4A31F8-429F-7C42-A1B5-B99D16A287D1}" type="presParOf" srcId="{5BAE40BB-5B02-924A-8CB8-CDF35DB9B622}" destId="{60F91033-47A9-5740-9CAA-7AFD4C5C3D9C}" srcOrd="10" destOrd="0" presId="urn:microsoft.com/office/officeart/2005/8/layout/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7C6C82-962C-4662-A0BE-9AA54ECC18F3}"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8C85E1F1-879F-4FAD-98AF-5DCCFE4C0596}">
      <dgm:prSet phldrT="[Text]" phldr="0" custT="1"/>
      <dgm:spPr/>
      <dgm:t>
        <a:bodyPr/>
        <a:lstStyle/>
        <a:p>
          <a:r>
            <a:rPr lang="en-US" sz="1800" b="1" i="0" noProof="1">
              <a:latin typeface="Arial" panose="020B0604020202020204" pitchFamily="34" charset="0"/>
              <a:cs typeface="Arial" panose="020B0604020202020204" pitchFamily="34" charset="0"/>
            </a:rPr>
            <a:t>dcis</a:t>
          </a:r>
        </a:p>
      </dgm:t>
    </dgm:pt>
    <dgm:pt modelId="{4A0240AA-539A-47DE-AB1B-DE7335457EBC}" type="parTrans" cxnId="{6DF426ED-7743-4002-AC3B-90BB6331C443}">
      <dgm:prSet/>
      <dgm:spPr/>
      <dgm:t>
        <a:bodyPr/>
        <a:lstStyle/>
        <a:p>
          <a:endParaRPr lang="en-US" b="1" i="0">
            <a:latin typeface="Arial" panose="020B0604020202020204" pitchFamily="34" charset="0"/>
            <a:cs typeface="Arial" panose="020B0604020202020204" pitchFamily="34" charset="0"/>
          </a:endParaRPr>
        </a:p>
      </dgm:t>
    </dgm:pt>
    <dgm:pt modelId="{D8A7672F-0F23-424A-A2F3-2B2EA6171C40}" type="sibTrans" cxnId="{6DF426ED-7743-4002-AC3B-90BB6331C443}">
      <dgm:prSet/>
      <dgm:spPr/>
      <dgm:t>
        <a:bodyPr/>
        <a:lstStyle/>
        <a:p>
          <a:endParaRPr lang="en-US" b="1" i="0">
            <a:latin typeface="Arial" panose="020B0604020202020204" pitchFamily="34" charset="0"/>
            <a:cs typeface="Arial" panose="020B0604020202020204" pitchFamily="34" charset="0"/>
          </a:endParaRPr>
        </a:p>
      </dgm:t>
    </dgm:pt>
    <dgm:pt modelId="{310A48E1-0CA6-4AF1-A3DB-672A0896BBB5}">
      <dgm:prSet phldrT="[Text]" phldr="0" custT="1"/>
      <dgm:spPr/>
      <dgm:t>
        <a:bodyPr/>
        <a:lstStyle/>
        <a:p>
          <a:r>
            <a:rPr lang="en-US" sz="1800" b="1" i="0" noProof="1">
              <a:latin typeface="Arial" panose="020B0604020202020204" pitchFamily="34" charset="0"/>
              <a:cs typeface="Arial" panose="020B0604020202020204" pitchFamily="34" charset="0"/>
            </a:rPr>
            <a:t>indc</a:t>
          </a:r>
        </a:p>
      </dgm:t>
    </dgm:pt>
    <dgm:pt modelId="{45D3FF6B-AA3D-4ED4-A60D-3DE61AC1DAA2}" type="parTrans" cxnId="{F22CC6F2-E1F9-4480-8056-2BC38FA5F976}">
      <dgm:prSet/>
      <dgm:spPr/>
      <dgm:t>
        <a:bodyPr/>
        <a:lstStyle/>
        <a:p>
          <a:endParaRPr lang="en-US" b="1" i="0">
            <a:latin typeface="Arial" panose="020B0604020202020204" pitchFamily="34" charset="0"/>
            <a:cs typeface="Arial" panose="020B0604020202020204" pitchFamily="34" charset="0"/>
          </a:endParaRPr>
        </a:p>
      </dgm:t>
    </dgm:pt>
    <dgm:pt modelId="{53316BB4-DD65-43A7-BC39-A733AD984075}" type="sibTrans" cxnId="{F22CC6F2-E1F9-4480-8056-2BC38FA5F976}">
      <dgm:prSet/>
      <dgm:spPr/>
      <dgm:t>
        <a:bodyPr/>
        <a:lstStyle/>
        <a:p>
          <a:endParaRPr lang="en-US" b="1" i="0">
            <a:latin typeface="Arial" panose="020B0604020202020204" pitchFamily="34" charset="0"/>
            <a:cs typeface="Arial" panose="020B0604020202020204" pitchFamily="34" charset="0"/>
          </a:endParaRPr>
        </a:p>
      </dgm:t>
    </dgm:pt>
    <dgm:pt modelId="{F11ECE3F-3BB9-4002-B0FB-FC52761AF647}">
      <dgm:prSet phldrT="[Text]" phldr="0" custT="1"/>
      <dgm:spPr/>
      <dgm:t>
        <a:bodyPr/>
        <a:lstStyle/>
        <a:p>
          <a:r>
            <a:rPr lang="en-US" sz="1800" b="1" i="0" noProof="1">
              <a:latin typeface="Arial" panose="020B0604020202020204" pitchFamily="34" charset="0"/>
              <a:cs typeface="Arial" panose="020B0604020202020204" pitchFamily="34" charset="0"/>
            </a:rPr>
            <a:t>nneo</a:t>
          </a:r>
        </a:p>
      </dgm:t>
    </dgm:pt>
    <dgm:pt modelId="{5240D49D-F8A4-464D-AF98-F40111AF7939}" type="parTrans" cxnId="{ECFEA5A2-4C53-462B-B574-0E449E3A5A96}">
      <dgm:prSet/>
      <dgm:spPr/>
      <dgm:t>
        <a:bodyPr/>
        <a:lstStyle/>
        <a:p>
          <a:endParaRPr lang="en-US" b="1" i="0">
            <a:latin typeface="Arial" panose="020B0604020202020204" pitchFamily="34" charset="0"/>
            <a:cs typeface="Arial" panose="020B0604020202020204" pitchFamily="34" charset="0"/>
          </a:endParaRPr>
        </a:p>
      </dgm:t>
    </dgm:pt>
    <dgm:pt modelId="{AFB7B33D-6530-4B8D-8A26-D109D021DDF8}" type="sibTrans" cxnId="{ECFEA5A2-4C53-462B-B574-0E449E3A5A96}">
      <dgm:prSet/>
      <dgm:spPr/>
      <dgm:t>
        <a:bodyPr/>
        <a:lstStyle/>
        <a:p>
          <a:endParaRPr lang="en-US" b="1" i="0">
            <a:latin typeface="Arial" panose="020B0604020202020204" pitchFamily="34" charset="0"/>
            <a:cs typeface="Arial" panose="020B0604020202020204" pitchFamily="34" charset="0"/>
          </a:endParaRPr>
        </a:p>
      </dgm:t>
    </dgm:pt>
    <dgm:pt modelId="{2894C644-2C48-436C-9156-09B25C373F6B}">
      <dgm:prSet phldrT="[Text]" phldr="0" custT="1"/>
      <dgm:spPr/>
      <dgm:t>
        <a:bodyPr/>
        <a:lstStyle/>
        <a:p>
          <a:r>
            <a:rPr lang="en-US" sz="1800" b="1" i="0" noProof="1">
              <a:latin typeface="Arial" panose="020B0604020202020204" pitchFamily="34" charset="0"/>
              <a:cs typeface="Arial" panose="020B0604020202020204" pitchFamily="34" charset="0"/>
            </a:rPr>
            <a:t>infl</a:t>
          </a:r>
        </a:p>
      </dgm:t>
    </dgm:pt>
    <dgm:pt modelId="{47AFF326-6D00-4B7E-B392-4E74E0E5CE85}" type="parTrans" cxnId="{92DFEB0F-F5C3-4710-95F5-AC24C037CF94}">
      <dgm:prSet/>
      <dgm:spPr/>
      <dgm:t>
        <a:bodyPr/>
        <a:lstStyle/>
        <a:p>
          <a:endParaRPr lang="en-US" b="1" i="0">
            <a:latin typeface="Arial" panose="020B0604020202020204" pitchFamily="34" charset="0"/>
            <a:cs typeface="Arial" panose="020B0604020202020204" pitchFamily="34" charset="0"/>
          </a:endParaRPr>
        </a:p>
      </dgm:t>
    </dgm:pt>
    <dgm:pt modelId="{08B305D4-6DF5-47C8-8EB2-5317758A4523}" type="sibTrans" cxnId="{92DFEB0F-F5C3-4710-95F5-AC24C037CF94}">
      <dgm:prSet/>
      <dgm:spPr/>
      <dgm:t>
        <a:bodyPr/>
        <a:lstStyle/>
        <a:p>
          <a:endParaRPr lang="en-US" b="1" i="0">
            <a:latin typeface="Arial" panose="020B0604020202020204" pitchFamily="34" charset="0"/>
            <a:cs typeface="Arial" panose="020B0604020202020204" pitchFamily="34" charset="0"/>
          </a:endParaRPr>
        </a:p>
      </dgm:t>
    </dgm:pt>
    <dgm:pt modelId="{2BC550BA-72B1-42C2-8496-3F72AD98E56D}">
      <dgm:prSet custT="1"/>
      <dgm:spPr/>
      <dgm:t>
        <a:bodyPr/>
        <a:lstStyle/>
        <a:p>
          <a:r>
            <a:rPr lang="en-US" sz="1800" b="1" i="0" noProof="1">
              <a:latin typeface="Arial" panose="020B0604020202020204" pitchFamily="34" charset="0"/>
              <a:cs typeface="Arial" panose="020B0604020202020204" pitchFamily="34" charset="0"/>
            </a:rPr>
            <a:t>norm</a:t>
          </a:r>
        </a:p>
      </dgm:t>
    </dgm:pt>
    <dgm:pt modelId="{52AB7001-1557-45DB-A83E-C2B5EA919494}" type="parTrans" cxnId="{E8BAE2DC-FF49-41CA-84C7-26671B479930}">
      <dgm:prSet/>
      <dgm:spPr/>
      <dgm:t>
        <a:bodyPr/>
        <a:lstStyle/>
        <a:p>
          <a:endParaRPr lang="en-US" b="1" i="0">
            <a:latin typeface="Arial" panose="020B0604020202020204" pitchFamily="34" charset="0"/>
            <a:cs typeface="Arial" panose="020B0604020202020204" pitchFamily="34" charset="0"/>
          </a:endParaRPr>
        </a:p>
      </dgm:t>
    </dgm:pt>
    <dgm:pt modelId="{44B0E2EC-E1CB-462F-B5B0-9E8E26BDBF4E}" type="sibTrans" cxnId="{E8BAE2DC-FF49-41CA-84C7-26671B479930}">
      <dgm:prSet/>
      <dgm:spPr/>
      <dgm:t>
        <a:bodyPr/>
        <a:lstStyle/>
        <a:p>
          <a:endParaRPr lang="en-US" b="1" i="0">
            <a:latin typeface="Arial" panose="020B0604020202020204" pitchFamily="34" charset="0"/>
            <a:cs typeface="Arial" panose="020B0604020202020204" pitchFamily="34" charset="0"/>
          </a:endParaRPr>
        </a:p>
      </dgm:t>
    </dgm:pt>
    <dgm:pt modelId="{760FA33C-05B4-4DAD-B046-5489CC279A31}">
      <dgm:prSet custT="1"/>
      <dgm:spPr/>
      <dgm:t>
        <a:bodyPr/>
        <a:lstStyle/>
        <a:p>
          <a:r>
            <a:rPr lang="en-US" sz="1800" b="1" i="0" noProof="1">
              <a:latin typeface="Arial" panose="020B0604020202020204" pitchFamily="34" charset="0"/>
              <a:cs typeface="Arial" panose="020B0604020202020204" pitchFamily="34" charset="0"/>
            </a:rPr>
            <a:t>susp</a:t>
          </a:r>
        </a:p>
      </dgm:t>
    </dgm:pt>
    <dgm:pt modelId="{62E431AB-E522-47E1-8A0A-A08753FD7D1C}" type="parTrans" cxnId="{FF21C062-4242-46BB-94B4-FE4B685D5A02}">
      <dgm:prSet/>
      <dgm:spPr/>
      <dgm:t>
        <a:bodyPr/>
        <a:lstStyle/>
        <a:p>
          <a:endParaRPr lang="en-US" b="1" i="0">
            <a:latin typeface="Arial" panose="020B0604020202020204" pitchFamily="34" charset="0"/>
            <a:cs typeface="Arial" panose="020B0604020202020204" pitchFamily="34" charset="0"/>
          </a:endParaRPr>
        </a:p>
      </dgm:t>
    </dgm:pt>
    <dgm:pt modelId="{530AEFA9-10B9-410B-AB3B-AE1E29D77465}" type="sibTrans" cxnId="{FF21C062-4242-46BB-94B4-FE4B685D5A02}">
      <dgm:prSet/>
      <dgm:spPr/>
      <dgm:t>
        <a:bodyPr/>
        <a:lstStyle/>
        <a:p>
          <a:endParaRPr lang="en-US" b="1" i="0">
            <a:latin typeface="Arial" panose="020B0604020202020204" pitchFamily="34" charset="0"/>
            <a:cs typeface="Arial" panose="020B0604020202020204" pitchFamily="34" charset="0"/>
          </a:endParaRPr>
        </a:p>
      </dgm:t>
    </dgm:pt>
    <dgm:pt modelId="{B685477A-1614-4F38-8FFB-9E25E6674078}" type="pres">
      <dgm:prSet presAssocID="{487C6C82-962C-4662-A0BE-9AA54ECC18F3}" presName="Name0" presStyleCnt="0">
        <dgm:presLayoutVars>
          <dgm:dir/>
          <dgm:resizeHandles val="exact"/>
        </dgm:presLayoutVars>
      </dgm:prSet>
      <dgm:spPr/>
    </dgm:pt>
    <dgm:pt modelId="{855228F2-9458-441D-8EEF-D54BD1FE6D89}" type="pres">
      <dgm:prSet presAssocID="{8C85E1F1-879F-4FAD-98AF-5DCCFE4C0596}" presName="compNode" presStyleCnt="0"/>
      <dgm:spPr/>
    </dgm:pt>
    <dgm:pt modelId="{6C517599-3A8D-4753-A4B0-077870141C60}" type="pres">
      <dgm:prSet presAssocID="{8C85E1F1-879F-4FAD-98AF-5DCCFE4C0596}" presName="pictRect" presStyleLbl="node1" presStyleIdx="0" presStyleCnt="6"/>
      <dgm:spPr>
        <a:blipFill>
          <a:blip xmlns:r="http://schemas.openxmlformats.org/officeDocument/2006/relationships" r:embed="rId1"/>
          <a:srcRect/>
          <a:stretch>
            <a:fillRect t="-23000" b="-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examples of each type of annotation event that was used in our breast tissue corpora."/>
        </a:ext>
      </dgm:extLst>
    </dgm:pt>
    <dgm:pt modelId="{5F676158-7ED2-49CF-9EF3-FC3745FC3BAC}" type="pres">
      <dgm:prSet presAssocID="{8C85E1F1-879F-4FAD-98AF-5DCCFE4C0596}" presName="textRect" presStyleLbl="revTx" presStyleIdx="0" presStyleCnt="6">
        <dgm:presLayoutVars>
          <dgm:bulletEnabled val="1"/>
        </dgm:presLayoutVars>
      </dgm:prSet>
      <dgm:spPr/>
    </dgm:pt>
    <dgm:pt modelId="{6C23C25C-64C6-4DA6-9524-56C036771FA3}" type="pres">
      <dgm:prSet presAssocID="{D8A7672F-0F23-424A-A2F3-2B2EA6171C40}" presName="sibTrans" presStyleLbl="sibTrans2D1" presStyleIdx="0" presStyleCnt="0"/>
      <dgm:spPr/>
    </dgm:pt>
    <dgm:pt modelId="{7BE44D6C-D72B-43C5-A464-9BFA09BE82CB}" type="pres">
      <dgm:prSet presAssocID="{310A48E1-0CA6-4AF1-A3DB-672A0896BBB5}" presName="compNode" presStyleCnt="0"/>
      <dgm:spPr/>
    </dgm:pt>
    <dgm:pt modelId="{DB91EBC6-C044-4CEC-8DA0-1460EC9C169C}" type="pres">
      <dgm:prSet presAssocID="{310A48E1-0CA6-4AF1-A3DB-672A0896BBB5}" presName="pictRect" presStyleLbl="node1" presStyleIdx="1" presStyleCnt="6"/>
      <dgm:spPr>
        <a:blipFill>
          <a:blip xmlns:r="http://schemas.openxmlformats.org/officeDocument/2006/relationships" r:embed="rId2"/>
          <a:srcRect/>
          <a:stretch>
            <a:fillRect t="-23000" b="-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examples of each type of annotation event that was used in our breast tissue corpora."/>
        </a:ext>
      </dgm:extLst>
    </dgm:pt>
    <dgm:pt modelId="{B05C8D5B-911E-46C9-A34F-3A7C8B367867}" type="pres">
      <dgm:prSet presAssocID="{310A48E1-0CA6-4AF1-A3DB-672A0896BBB5}" presName="textRect" presStyleLbl="revTx" presStyleIdx="1" presStyleCnt="6">
        <dgm:presLayoutVars>
          <dgm:bulletEnabled val="1"/>
        </dgm:presLayoutVars>
      </dgm:prSet>
      <dgm:spPr/>
    </dgm:pt>
    <dgm:pt modelId="{69E20C96-7658-4321-B243-CA521A192BBD}" type="pres">
      <dgm:prSet presAssocID="{53316BB4-DD65-43A7-BC39-A733AD984075}" presName="sibTrans" presStyleLbl="sibTrans2D1" presStyleIdx="0" presStyleCnt="0"/>
      <dgm:spPr/>
    </dgm:pt>
    <dgm:pt modelId="{B59F10FC-6088-43E1-818B-D214433A7050}" type="pres">
      <dgm:prSet presAssocID="{F11ECE3F-3BB9-4002-B0FB-FC52761AF647}" presName="compNode" presStyleCnt="0"/>
      <dgm:spPr/>
    </dgm:pt>
    <dgm:pt modelId="{47FD840E-1FF2-46E3-BBA9-9857C644A369}" type="pres">
      <dgm:prSet presAssocID="{F11ECE3F-3BB9-4002-B0FB-FC52761AF647}" presName="pictRect" presStyleLbl="node1" presStyleIdx="2" presStyleCnt="6"/>
      <dgm:spPr>
        <a:blipFill>
          <a:blip xmlns:r="http://schemas.openxmlformats.org/officeDocument/2006/relationships" r:embed="rId3"/>
          <a:srcRect/>
          <a:stretch>
            <a:fillRect t="-23000" b="-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examples of each type of annotation event that was used in our breast tissue corpora."/>
        </a:ext>
      </dgm:extLst>
    </dgm:pt>
    <dgm:pt modelId="{E7F340B2-2A59-4AE8-BDAA-5C5D7EF820AC}" type="pres">
      <dgm:prSet presAssocID="{F11ECE3F-3BB9-4002-B0FB-FC52761AF647}" presName="textRect" presStyleLbl="revTx" presStyleIdx="2" presStyleCnt="6">
        <dgm:presLayoutVars>
          <dgm:bulletEnabled val="1"/>
        </dgm:presLayoutVars>
      </dgm:prSet>
      <dgm:spPr/>
    </dgm:pt>
    <dgm:pt modelId="{351DDFDB-2289-4D63-B637-458D2E176FA5}" type="pres">
      <dgm:prSet presAssocID="{AFB7B33D-6530-4B8D-8A26-D109D021DDF8}" presName="sibTrans" presStyleLbl="sibTrans2D1" presStyleIdx="0" presStyleCnt="0"/>
      <dgm:spPr/>
    </dgm:pt>
    <dgm:pt modelId="{2216BDA4-ADD3-496F-A438-82F1E78B9242}" type="pres">
      <dgm:prSet presAssocID="{2894C644-2C48-436C-9156-09B25C373F6B}" presName="compNode" presStyleCnt="0"/>
      <dgm:spPr/>
    </dgm:pt>
    <dgm:pt modelId="{C89AE104-058A-4214-BAA0-A227BD732007}" type="pres">
      <dgm:prSet presAssocID="{2894C644-2C48-436C-9156-09B25C373F6B}" presName="pictRect" presStyleLbl="node1" presStyleIdx="3" presStyleCnt="6"/>
      <dgm:spPr>
        <a:blipFill>
          <a:blip xmlns:r="http://schemas.openxmlformats.org/officeDocument/2006/relationships" r:embed="rId4"/>
          <a:srcRect/>
          <a:stretch>
            <a:fillRect t="-23000" b="-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examples of each type of annotation event that was used in our breast tissue corpora."/>
        </a:ext>
      </dgm:extLst>
    </dgm:pt>
    <dgm:pt modelId="{733709A4-C46B-441C-A9E2-CDD7D8B09447}" type="pres">
      <dgm:prSet presAssocID="{2894C644-2C48-436C-9156-09B25C373F6B}" presName="textRect" presStyleLbl="revTx" presStyleIdx="3" presStyleCnt="6">
        <dgm:presLayoutVars>
          <dgm:bulletEnabled val="1"/>
        </dgm:presLayoutVars>
      </dgm:prSet>
      <dgm:spPr/>
    </dgm:pt>
    <dgm:pt modelId="{F65C2EBE-09E2-4528-9236-F7F243D2FEDA}" type="pres">
      <dgm:prSet presAssocID="{08B305D4-6DF5-47C8-8EB2-5317758A4523}" presName="sibTrans" presStyleLbl="sibTrans2D1" presStyleIdx="0" presStyleCnt="0"/>
      <dgm:spPr/>
    </dgm:pt>
    <dgm:pt modelId="{7F7DF305-63DB-433B-9638-3A91FE6636A7}" type="pres">
      <dgm:prSet presAssocID="{2BC550BA-72B1-42C2-8496-3F72AD98E56D}" presName="compNode" presStyleCnt="0"/>
      <dgm:spPr/>
    </dgm:pt>
    <dgm:pt modelId="{3955B052-084E-4AD1-9137-1AF58C790B7F}" type="pres">
      <dgm:prSet presAssocID="{2BC550BA-72B1-42C2-8496-3F72AD98E56D}" presName="pictRect" presStyleLbl="node1" presStyleIdx="4" presStyleCnt="6"/>
      <dgm:spPr>
        <a:blipFill>
          <a:blip xmlns:r="http://schemas.openxmlformats.org/officeDocument/2006/relationships" r:embed="rId5"/>
          <a:srcRect/>
          <a:stretch>
            <a:fillRect t="-23000" b="-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examples of each type of annotation event that was used in our breast tissue corpora."/>
        </a:ext>
      </dgm:extLst>
    </dgm:pt>
    <dgm:pt modelId="{636D398E-53C4-4923-8538-E6A86BDFDC30}" type="pres">
      <dgm:prSet presAssocID="{2BC550BA-72B1-42C2-8496-3F72AD98E56D}" presName="textRect" presStyleLbl="revTx" presStyleIdx="4" presStyleCnt="6">
        <dgm:presLayoutVars>
          <dgm:bulletEnabled val="1"/>
        </dgm:presLayoutVars>
      </dgm:prSet>
      <dgm:spPr/>
    </dgm:pt>
    <dgm:pt modelId="{FE2D851B-7B54-45DC-9D7D-9ED3B216407B}" type="pres">
      <dgm:prSet presAssocID="{44B0E2EC-E1CB-462F-B5B0-9E8E26BDBF4E}" presName="sibTrans" presStyleLbl="sibTrans2D1" presStyleIdx="0" presStyleCnt="0"/>
      <dgm:spPr/>
    </dgm:pt>
    <dgm:pt modelId="{3A55EAA9-15AE-4C51-950F-6E6B3BB6D3E8}" type="pres">
      <dgm:prSet presAssocID="{760FA33C-05B4-4DAD-B046-5489CC279A31}" presName="compNode" presStyleCnt="0"/>
      <dgm:spPr/>
    </dgm:pt>
    <dgm:pt modelId="{B2EC881F-C4BE-4585-A45B-0D969CEAB236}" type="pres">
      <dgm:prSet presAssocID="{760FA33C-05B4-4DAD-B046-5489CC279A31}" presName="pictRect" presStyleLbl="node1" presStyleIdx="5" presStyleCnt="6"/>
      <dgm:spPr>
        <a:blipFill>
          <a:blip xmlns:r="http://schemas.openxmlformats.org/officeDocument/2006/relationships" r:embed="rId6"/>
          <a:srcRect/>
          <a:stretch>
            <a:fillRect t="-23000" b="-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examples of each type of annotation event that was used in our breast tissue corpora."/>
        </a:ext>
      </dgm:extLst>
    </dgm:pt>
    <dgm:pt modelId="{71D9F451-BE02-4DF7-9DCE-A4CC10E844BF}" type="pres">
      <dgm:prSet presAssocID="{760FA33C-05B4-4DAD-B046-5489CC279A31}" presName="textRect" presStyleLbl="revTx" presStyleIdx="5" presStyleCnt="6">
        <dgm:presLayoutVars>
          <dgm:bulletEnabled val="1"/>
        </dgm:presLayoutVars>
      </dgm:prSet>
      <dgm:spPr/>
    </dgm:pt>
  </dgm:ptLst>
  <dgm:cxnLst>
    <dgm:cxn modelId="{92DFEB0F-F5C3-4710-95F5-AC24C037CF94}" srcId="{487C6C82-962C-4662-A0BE-9AA54ECC18F3}" destId="{2894C644-2C48-436C-9156-09B25C373F6B}" srcOrd="3" destOrd="0" parTransId="{47AFF326-6D00-4B7E-B392-4E74E0E5CE85}" sibTransId="{08B305D4-6DF5-47C8-8EB2-5317758A4523}"/>
    <dgm:cxn modelId="{B63A1D1B-60CD-4BDA-BC6B-FA0B291DF36F}" type="presOf" srcId="{487C6C82-962C-4662-A0BE-9AA54ECC18F3}" destId="{B685477A-1614-4F38-8FFB-9E25E6674078}" srcOrd="0" destOrd="0" presId="urn:microsoft.com/office/officeart/2005/8/layout/pList1"/>
    <dgm:cxn modelId="{A2528928-1A08-4DD7-A90A-AD58B095A80B}" type="presOf" srcId="{760FA33C-05B4-4DAD-B046-5489CC279A31}" destId="{71D9F451-BE02-4DF7-9DCE-A4CC10E844BF}" srcOrd="0" destOrd="0" presId="urn:microsoft.com/office/officeart/2005/8/layout/pList1"/>
    <dgm:cxn modelId="{4841AB4B-8A30-4057-B683-287DDE4F609F}" type="presOf" srcId="{2894C644-2C48-436C-9156-09B25C373F6B}" destId="{733709A4-C46B-441C-A9E2-CDD7D8B09447}" srcOrd="0" destOrd="0" presId="urn:microsoft.com/office/officeart/2005/8/layout/pList1"/>
    <dgm:cxn modelId="{998FB652-CADC-4A3F-B498-A2BFF3694CC8}" type="presOf" srcId="{08B305D4-6DF5-47C8-8EB2-5317758A4523}" destId="{F65C2EBE-09E2-4528-9236-F7F243D2FEDA}" srcOrd="0" destOrd="0" presId="urn:microsoft.com/office/officeart/2005/8/layout/pList1"/>
    <dgm:cxn modelId="{314A695B-D429-4FAB-AB2B-D9B1157FC280}" type="presOf" srcId="{2BC550BA-72B1-42C2-8496-3F72AD98E56D}" destId="{636D398E-53C4-4923-8538-E6A86BDFDC30}" srcOrd="0" destOrd="0" presId="urn:microsoft.com/office/officeart/2005/8/layout/pList1"/>
    <dgm:cxn modelId="{CCE5DB61-2E5B-496B-A3FD-E010CB045234}" type="presOf" srcId="{53316BB4-DD65-43A7-BC39-A733AD984075}" destId="{69E20C96-7658-4321-B243-CA521A192BBD}" srcOrd="0" destOrd="0" presId="urn:microsoft.com/office/officeart/2005/8/layout/pList1"/>
    <dgm:cxn modelId="{FF21C062-4242-46BB-94B4-FE4B685D5A02}" srcId="{487C6C82-962C-4662-A0BE-9AA54ECC18F3}" destId="{760FA33C-05B4-4DAD-B046-5489CC279A31}" srcOrd="5" destOrd="0" parTransId="{62E431AB-E522-47E1-8A0A-A08753FD7D1C}" sibTransId="{530AEFA9-10B9-410B-AB3B-AE1E29D77465}"/>
    <dgm:cxn modelId="{9B32F48E-CE93-40D4-9A39-51FB7D5652E8}" type="presOf" srcId="{8C85E1F1-879F-4FAD-98AF-5DCCFE4C0596}" destId="{5F676158-7ED2-49CF-9EF3-FC3745FC3BAC}" srcOrd="0" destOrd="0" presId="urn:microsoft.com/office/officeart/2005/8/layout/pList1"/>
    <dgm:cxn modelId="{ECFEA5A2-4C53-462B-B574-0E449E3A5A96}" srcId="{487C6C82-962C-4662-A0BE-9AA54ECC18F3}" destId="{F11ECE3F-3BB9-4002-B0FB-FC52761AF647}" srcOrd="2" destOrd="0" parTransId="{5240D49D-F8A4-464D-AF98-F40111AF7939}" sibTransId="{AFB7B33D-6530-4B8D-8A26-D109D021DDF8}"/>
    <dgm:cxn modelId="{CE5B73A3-D68E-47E0-ACAF-A5C1194BE067}" type="presOf" srcId="{F11ECE3F-3BB9-4002-B0FB-FC52761AF647}" destId="{E7F340B2-2A59-4AE8-BDAA-5C5D7EF820AC}" srcOrd="0" destOrd="0" presId="urn:microsoft.com/office/officeart/2005/8/layout/pList1"/>
    <dgm:cxn modelId="{41161DBB-AC0B-4402-81E0-76F9FDB6142D}" type="presOf" srcId="{AFB7B33D-6530-4B8D-8A26-D109D021DDF8}" destId="{351DDFDB-2289-4D63-B637-458D2E176FA5}" srcOrd="0" destOrd="0" presId="urn:microsoft.com/office/officeart/2005/8/layout/pList1"/>
    <dgm:cxn modelId="{92892FC2-E56D-42F6-9CCE-B5784561C847}" type="presOf" srcId="{44B0E2EC-E1CB-462F-B5B0-9E8E26BDBF4E}" destId="{FE2D851B-7B54-45DC-9D7D-9ED3B216407B}" srcOrd="0" destOrd="0" presId="urn:microsoft.com/office/officeart/2005/8/layout/pList1"/>
    <dgm:cxn modelId="{3AE99EDB-08DE-4AC3-8A41-7AAF4816974A}" type="presOf" srcId="{D8A7672F-0F23-424A-A2F3-2B2EA6171C40}" destId="{6C23C25C-64C6-4DA6-9524-56C036771FA3}" srcOrd="0" destOrd="0" presId="urn:microsoft.com/office/officeart/2005/8/layout/pList1"/>
    <dgm:cxn modelId="{E8BAE2DC-FF49-41CA-84C7-26671B479930}" srcId="{487C6C82-962C-4662-A0BE-9AA54ECC18F3}" destId="{2BC550BA-72B1-42C2-8496-3F72AD98E56D}" srcOrd="4" destOrd="0" parTransId="{52AB7001-1557-45DB-A83E-C2B5EA919494}" sibTransId="{44B0E2EC-E1CB-462F-B5B0-9E8E26BDBF4E}"/>
    <dgm:cxn modelId="{6DF426ED-7743-4002-AC3B-90BB6331C443}" srcId="{487C6C82-962C-4662-A0BE-9AA54ECC18F3}" destId="{8C85E1F1-879F-4FAD-98AF-5DCCFE4C0596}" srcOrd="0" destOrd="0" parTransId="{4A0240AA-539A-47DE-AB1B-DE7335457EBC}" sibTransId="{D8A7672F-0F23-424A-A2F3-2B2EA6171C40}"/>
    <dgm:cxn modelId="{F22CC6F2-E1F9-4480-8056-2BC38FA5F976}" srcId="{487C6C82-962C-4662-A0BE-9AA54ECC18F3}" destId="{310A48E1-0CA6-4AF1-A3DB-672A0896BBB5}" srcOrd="1" destOrd="0" parTransId="{45D3FF6B-AA3D-4ED4-A60D-3DE61AC1DAA2}" sibTransId="{53316BB4-DD65-43A7-BC39-A733AD984075}"/>
    <dgm:cxn modelId="{BC8664F5-7F91-41E6-8332-6F4CE798AD33}" type="presOf" srcId="{310A48E1-0CA6-4AF1-A3DB-672A0896BBB5}" destId="{B05C8D5B-911E-46C9-A34F-3A7C8B367867}" srcOrd="0" destOrd="0" presId="urn:microsoft.com/office/officeart/2005/8/layout/pList1"/>
    <dgm:cxn modelId="{04802766-F3F8-4178-A558-88446B2BADF8}" type="presParOf" srcId="{B685477A-1614-4F38-8FFB-9E25E6674078}" destId="{855228F2-9458-441D-8EEF-D54BD1FE6D89}" srcOrd="0" destOrd="0" presId="urn:microsoft.com/office/officeart/2005/8/layout/pList1"/>
    <dgm:cxn modelId="{E320D626-FDA1-4773-9ABC-C4D42F0A448B}" type="presParOf" srcId="{855228F2-9458-441D-8EEF-D54BD1FE6D89}" destId="{6C517599-3A8D-4753-A4B0-077870141C60}" srcOrd="0" destOrd="0" presId="urn:microsoft.com/office/officeart/2005/8/layout/pList1"/>
    <dgm:cxn modelId="{C8F5824E-929D-42AB-A330-6E42EA0C25E0}" type="presParOf" srcId="{855228F2-9458-441D-8EEF-D54BD1FE6D89}" destId="{5F676158-7ED2-49CF-9EF3-FC3745FC3BAC}" srcOrd="1" destOrd="0" presId="urn:microsoft.com/office/officeart/2005/8/layout/pList1"/>
    <dgm:cxn modelId="{9C851100-D234-445E-8D3F-AA9F4FE44C5E}" type="presParOf" srcId="{B685477A-1614-4F38-8FFB-9E25E6674078}" destId="{6C23C25C-64C6-4DA6-9524-56C036771FA3}" srcOrd="1" destOrd="0" presId="urn:microsoft.com/office/officeart/2005/8/layout/pList1"/>
    <dgm:cxn modelId="{C5490BB5-7CF7-4789-8EA8-813243AD49A0}" type="presParOf" srcId="{B685477A-1614-4F38-8FFB-9E25E6674078}" destId="{7BE44D6C-D72B-43C5-A464-9BFA09BE82CB}" srcOrd="2" destOrd="0" presId="urn:microsoft.com/office/officeart/2005/8/layout/pList1"/>
    <dgm:cxn modelId="{21393263-08E8-4706-89A5-78F1EE982946}" type="presParOf" srcId="{7BE44D6C-D72B-43C5-A464-9BFA09BE82CB}" destId="{DB91EBC6-C044-4CEC-8DA0-1460EC9C169C}" srcOrd="0" destOrd="0" presId="urn:microsoft.com/office/officeart/2005/8/layout/pList1"/>
    <dgm:cxn modelId="{455A9A81-10BE-43BF-A657-B491A227B29C}" type="presParOf" srcId="{7BE44D6C-D72B-43C5-A464-9BFA09BE82CB}" destId="{B05C8D5B-911E-46C9-A34F-3A7C8B367867}" srcOrd="1" destOrd="0" presId="urn:microsoft.com/office/officeart/2005/8/layout/pList1"/>
    <dgm:cxn modelId="{1E73DFB9-00E6-43C0-B7C8-EB62E546406E}" type="presParOf" srcId="{B685477A-1614-4F38-8FFB-9E25E6674078}" destId="{69E20C96-7658-4321-B243-CA521A192BBD}" srcOrd="3" destOrd="0" presId="urn:microsoft.com/office/officeart/2005/8/layout/pList1"/>
    <dgm:cxn modelId="{A55EB681-9267-40A6-B856-FF7C72914293}" type="presParOf" srcId="{B685477A-1614-4F38-8FFB-9E25E6674078}" destId="{B59F10FC-6088-43E1-818B-D214433A7050}" srcOrd="4" destOrd="0" presId="urn:microsoft.com/office/officeart/2005/8/layout/pList1"/>
    <dgm:cxn modelId="{A78B181C-3AC7-45D8-B0F4-074DBE9D9F27}" type="presParOf" srcId="{B59F10FC-6088-43E1-818B-D214433A7050}" destId="{47FD840E-1FF2-46E3-BBA9-9857C644A369}" srcOrd="0" destOrd="0" presId="urn:microsoft.com/office/officeart/2005/8/layout/pList1"/>
    <dgm:cxn modelId="{8539D01B-A057-4C51-AC03-BE58B86B1BA0}" type="presParOf" srcId="{B59F10FC-6088-43E1-818B-D214433A7050}" destId="{E7F340B2-2A59-4AE8-BDAA-5C5D7EF820AC}" srcOrd="1" destOrd="0" presId="urn:microsoft.com/office/officeart/2005/8/layout/pList1"/>
    <dgm:cxn modelId="{B2B5E885-24D1-416B-B900-38952393806F}" type="presParOf" srcId="{B685477A-1614-4F38-8FFB-9E25E6674078}" destId="{351DDFDB-2289-4D63-B637-458D2E176FA5}" srcOrd="5" destOrd="0" presId="urn:microsoft.com/office/officeart/2005/8/layout/pList1"/>
    <dgm:cxn modelId="{C368F757-1F2E-46E1-8D88-5CE13C22A8A8}" type="presParOf" srcId="{B685477A-1614-4F38-8FFB-9E25E6674078}" destId="{2216BDA4-ADD3-496F-A438-82F1E78B9242}" srcOrd="6" destOrd="0" presId="urn:microsoft.com/office/officeart/2005/8/layout/pList1"/>
    <dgm:cxn modelId="{4B0DE624-4969-475F-89DB-524362A91DF5}" type="presParOf" srcId="{2216BDA4-ADD3-496F-A438-82F1E78B9242}" destId="{C89AE104-058A-4214-BAA0-A227BD732007}" srcOrd="0" destOrd="0" presId="urn:microsoft.com/office/officeart/2005/8/layout/pList1"/>
    <dgm:cxn modelId="{C71D5C94-3405-4006-B755-F69F1A78C8EF}" type="presParOf" srcId="{2216BDA4-ADD3-496F-A438-82F1E78B9242}" destId="{733709A4-C46B-441C-A9E2-CDD7D8B09447}" srcOrd="1" destOrd="0" presId="urn:microsoft.com/office/officeart/2005/8/layout/pList1"/>
    <dgm:cxn modelId="{629E6558-DD0D-42D2-8CBD-881A0F39954A}" type="presParOf" srcId="{B685477A-1614-4F38-8FFB-9E25E6674078}" destId="{F65C2EBE-09E2-4528-9236-F7F243D2FEDA}" srcOrd="7" destOrd="0" presId="urn:microsoft.com/office/officeart/2005/8/layout/pList1"/>
    <dgm:cxn modelId="{B22615F5-AD03-43FD-BA0A-DD31E1AE83F9}" type="presParOf" srcId="{B685477A-1614-4F38-8FFB-9E25E6674078}" destId="{7F7DF305-63DB-433B-9638-3A91FE6636A7}" srcOrd="8" destOrd="0" presId="urn:microsoft.com/office/officeart/2005/8/layout/pList1"/>
    <dgm:cxn modelId="{DBEDC07F-61BF-4984-AA50-653CD85522C4}" type="presParOf" srcId="{7F7DF305-63DB-433B-9638-3A91FE6636A7}" destId="{3955B052-084E-4AD1-9137-1AF58C790B7F}" srcOrd="0" destOrd="0" presId="urn:microsoft.com/office/officeart/2005/8/layout/pList1"/>
    <dgm:cxn modelId="{4C4C9495-C3AC-4EC0-8501-5AF6DE4C30F2}" type="presParOf" srcId="{7F7DF305-63DB-433B-9638-3A91FE6636A7}" destId="{636D398E-53C4-4923-8538-E6A86BDFDC30}" srcOrd="1" destOrd="0" presId="urn:microsoft.com/office/officeart/2005/8/layout/pList1"/>
    <dgm:cxn modelId="{B494C419-6037-4CF0-8BC0-DD42A0D7C9AF}" type="presParOf" srcId="{B685477A-1614-4F38-8FFB-9E25E6674078}" destId="{FE2D851B-7B54-45DC-9D7D-9ED3B216407B}" srcOrd="9" destOrd="0" presId="urn:microsoft.com/office/officeart/2005/8/layout/pList1"/>
    <dgm:cxn modelId="{06071A43-C0A3-4A14-B3C7-F53B566F3D7B}" type="presParOf" srcId="{B685477A-1614-4F38-8FFB-9E25E6674078}" destId="{3A55EAA9-15AE-4C51-950F-6E6B3BB6D3E8}" srcOrd="10" destOrd="0" presId="urn:microsoft.com/office/officeart/2005/8/layout/pList1"/>
    <dgm:cxn modelId="{745519E1-E8C5-407F-A66A-A6DBD77E43E1}" type="presParOf" srcId="{3A55EAA9-15AE-4C51-950F-6E6B3BB6D3E8}" destId="{B2EC881F-C4BE-4585-A45B-0D969CEAB236}" srcOrd="0" destOrd="0" presId="urn:microsoft.com/office/officeart/2005/8/layout/pList1"/>
    <dgm:cxn modelId="{5F13C2B8-99DD-44C4-A92D-F2C60DACFECB}" type="presParOf" srcId="{3A55EAA9-15AE-4C51-950F-6E6B3BB6D3E8}" destId="{71D9F451-BE02-4DF7-9DCE-A4CC10E844BF}"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932CF-5696-3B40-8A9B-C8E402F390EF}">
      <dsp:nvSpPr>
        <dsp:cNvPr id="0" name=""/>
        <dsp:cNvSpPr/>
      </dsp:nvSpPr>
      <dsp:spPr>
        <a:xfrm>
          <a:off x="0" y="585"/>
          <a:ext cx="5102352" cy="19697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Data Sourcing:</a:t>
          </a:r>
          <a:br>
            <a:rPr lang="en-US" sz="2400" kern="1200" dirty="0">
              <a:latin typeface="Arial" panose="020B0604020202020204" pitchFamily="34" charset="0"/>
              <a:cs typeface="Arial" panose="020B0604020202020204" pitchFamily="34" charset="0"/>
            </a:rPr>
          </a:br>
          <a:r>
            <a:rPr lang="en-US" sz="1800" kern="1200" dirty="0">
              <a:latin typeface="Arial" panose="020B0604020202020204" pitchFamily="34" charset="0"/>
              <a:cs typeface="Arial" panose="020B0604020202020204" pitchFamily="34" charset="0"/>
            </a:rPr>
            <a:t>ingestion, selection. annotation</a:t>
          </a:r>
        </a:p>
      </dsp:txBody>
      <dsp:txXfrm>
        <a:off x="57692" y="58277"/>
        <a:ext cx="4986968" cy="1854364"/>
      </dsp:txXfrm>
    </dsp:sp>
    <dsp:sp modelId="{34AC86F2-1AD2-264D-96D9-8094F014039A}">
      <dsp:nvSpPr>
        <dsp:cNvPr id="0" name=""/>
        <dsp:cNvSpPr/>
      </dsp:nvSpPr>
      <dsp:spPr>
        <a:xfrm rot="5400000">
          <a:off x="1978681" y="2046666"/>
          <a:ext cx="1144989" cy="13739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rot="-5400000">
        <a:off x="2138980" y="2161165"/>
        <a:ext cx="824393" cy="801492"/>
      </dsp:txXfrm>
    </dsp:sp>
    <dsp:sp modelId="{60F91033-47A9-5740-9CAA-7AFD4C5C3D9C}">
      <dsp:nvSpPr>
        <dsp:cNvPr id="0" name=""/>
        <dsp:cNvSpPr/>
      </dsp:nvSpPr>
      <dsp:spPr>
        <a:xfrm>
          <a:off x="265170" y="3496986"/>
          <a:ext cx="4572011" cy="18288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Basic Science:</a:t>
          </a:r>
          <a:br>
            <a:rPr lang="en-US" sz="2400" kern="1200" dirty="0">
              <a:latin typeface="Arial" panose="020B0604020202020204" pitchFamily="34" charset="0"/>
              <a:cs typeface="Arial" panose="020B0604020202020204" pitchFamily="34" charset="0"/>
            </a:rPr>
          </a:br>
          <a:r>
            <a:rPr lang="en-US" sz="1800" kern="1200" dirty="0">
              <a:latin typeface="Arial" panose="020B0604020202020204" pitchFamily="34" charset="0"/>
              <a:cs typeface="Arial" panose="020B0604020202020204" pitchFamily="34" charset="0"/>
            </a:rPr>
            <a:t>advancement of fundamental laws and theory</a:t>
          </a:r>
        </a:p>
      </dsp:txBody>
      <dsp:txXfrm>
        <a:off x="318734" y="3550550"/>
        <a:ext cx="4464883" cy="17216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932CF-5696-3B40-8A9B-C8E402F390EF}">
      <dsp:nvSpPr>
        <dsp:cNvPr id="0" name=""/>
        <dsp:cNvSpPr/>
      </dsp:nvSpPr>
      <dsp:spPr>
        <a:xfrm>
          <a:off x="0" y="5924"/>
          <a:ext cx="3551936" cy="63081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Data Sourcing:</a:t>
          </a:r>
          <a:br>
            <a:rPr lang="en-US" sz="1200" kern="1200" dirty="0">
              <a:latin typeface="Arial" panose="020B0604020202020204" pitchFamily="34" charset="0"/>
              <a:cs typeface="Arial" panose="020B0604020202020204" pitchFamily="34" charset="0"/>
            </a:rPr>
          </a:br>
          <a:r>
            <a:rPr lang="en-US" sz="1200" kern="1200" dirty="0">
              <a:latin typeface="Arial" panose="020B0604020202020204" pitchFamily="34" charset="0"/>
              <a:cs typeface="Arial" panose="020B0604020202020204" pitchFamily="34" charset="0"/>
            </a:rPr>
            <a:t>sensors, ingestion, selection</a:t>
          </a:r>
        </a:p>
      </dsp:txBody>
      <dsp:txXfrm>
        <a:off x="18476" y="24400"/>
        <a:ext cx="3514984" cy="593864"/>
      </dsp:txXfrm>
    </dsp:sp>
    <dsp:sp modelId="{34AC86F2-1AD2-264D-96D9-8094F014039A}">
      <dsp:nvSpPr>
        <dsp:cNvPr id="0" name=""/>
        <dsp:cNvSpPr/>
      </dsp:nvSpPr>
      <dsp:spPr>
        <a:xfrm rot="5400000">
          <a:off x="1594113" y="660987"/>
          <a:ext cx="363708" cy="4364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rot="-5400000">
        <a:off x="1645032" y="697358"/>
        <a:ext cx="261870" cy="254596"/>
      </dsp:txXfrm>
    </dsp:sp>
    <dsp:sp modelId="{79F9CBE5-A2E2-1146-BC03-407F12597DE1}">
      <dsp:nvSpPr>
        <dsp:cNvPr id="0" name=""/>
        <dsp:cNvSpPr/>
      </dsp:nvSpPr>
      <dsp:spPr>
        <a:xfrm>
          <a:off x="0" y="1121685"/>
          <a:ext cx="3551936" cy="6014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Signal Processing:</a:t>
          </a:r>
          <a:br>
            <a:rPr lang="en-US" sz="1200" kern="1200" dirty="0">
              <a:latin typeface="Arial" panose="020B0604020202020204" pitchFamily="34" charset="0"/>
              <a:cs typeface="Arial" panose="020B0604020202020204" pitchFamily="34" charset="0"/>
            </a:rPr>
          </a:br>
          <a:r>
            <a:rPr lang="en-US" sz="1200" kern="1200" dirty="0">
              <a:latin typeface="Arial" panose="020B0604020202020204" pitchFamily="34" charset="0"/>
              <a:cs typeface="Arial" panose="020B0604020202020204" pitchFamily="34" charset="0"/>
            </a:rPr>
            <a:t>denoising, artifact removal, conditioning</a:t>
          </a:r>
        </a:p>
      </dsp:txBody>
      <dsp:txXfrm>
        <a:off x="17617" y="1139302"/>
        <a:ext cx="3516702" cy="566262"/>
      </dsp:txXfrm>
    </dsp:sp>
    <dsp:sp modelId="{B77BAED4-2430-E045-9271-92E4BB6F4363}">
      <dsp:nvSpPr>
        <dsp:cNvPr id="0" name=""/>
        <dsp:cNvSpPr/>
      </dsp:nvSpPr>
      <dsp:spPr>
        <a:xfrm rot="5400000">
          <a:off x="1594113" y="1747429"/>
          <a:ext cx="363708" cy="4364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rot="-5400000">
        <a:off x="1645032" y="1783800"/>
        <a:ext cx="261870" cy="254596"/>
      </dsp:txXfrm>
    </dsp:sp>
    <dsp:sp modelId="{2A5B6AB0-BCA9-B549-80DF-AAE98E84B087}">
      <dsp:nvSpPr>
        <dsp:cNvPr id="0" name=""/>
        <dsp:cNvSpPr/>
      </dsp:nvSpPr>
      <dsp:spPr>
        <a:xfrm>
          <a:off x="0" y="2208127"/>
          <a:ext cx="3551936" cy="5706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Feature Engineering: </a:t>
          </a:r>
          <a:br>
            <a:rPr lang="en-US" sz="1200" kern="1200" dirty="0">
              <a:latin typeface="Arial" panose="020B0604020202020204" pitchFamily="34" charset="0"/>
              <a:cs typeface="Arial" panose="020B0604020202020204" pitchFamily="34" charset="0"/>
            </a:rPr>
          </a:br>
          <a:r>
            <a:rPr lang="en-US" sz="1200" kern="1200" dirty="0">
              <a:latin typeface="Arial" panose="020B0604020202020204" pitchFamily="34" charset="0"/>
              <a:cs typeface="Arial" panose="020B0604020202020204" pitchFamily="34" charset="0"/>
            </a:rPr>
            <a:t>identifying mathematical invariants</a:t>
          </a:r>
        </a:p>
      </dsp:txBody>
      <dsp:txXfrm>
        <a:off x="16714" y="2224841"/>
        <a:ext cx="3518508" cy="537245"/>
      </dsp:txXfrm>
    </dsp:sp>
    <dsp:sp modelId="{44C93D0D-75CE-124F-B8A6-614A3409BE77}">
      <dsp:nvSpPr>
        <dsp:cNvPr id="0" name=""/>
        <dsp:cNvSpPr/>
      </dsp:nvSpPr>
      <dsp:spPr>
        <a:xfrm rot="5400000">
          <a:off x="1594113" y="2803047"/>
          <a:ext cx="363708" cy="4364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rot="-5400000">
        <a:off x="1645032" y="2839418"/>
        <a:ext cx="261870" cy="254596"/>
      </dsp:txXfrm>
    </dsp:sp>
    <dsp:sp modelId="{3850ABBA-1146-6146-AD6E-6A95FEC553BB}">
      <dsp:nvSpPr>
        <dsp:cNvPr id="0" name=""/>
        <dsp:cNvSpPr/>
      </dsp:nvSpPr>
      <dsp:spPr>
        <a:xfrm>
          <a:off x="0" y="3263745"/>
          <a:ext cx="3551936" cy="5359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Modeling and Training:</a:t>
          </a:r>
          <a:br>
            <a:rPr lang="en-US" sz="1200" kern="1200" dirty="0">
              <a:latin typeface="Arial" panose="020B0604020202020204" pitchFamily="34" charset="0"/>
              <a:cs typeface="Arial" panose="020B0604020202020204" pitchFamily="34" charset="0"/>
            </a:rPr>
          </a:br>
          <a:r>
            <a:rPr lang="en-US" sz="1200" kern="1200" dirty="0">
              <a:latin typeface="Arial" panose="020B0604020202020204" pitchFamily="34" charset="0"/>
              <a:cs typeface="Arial" panose="020B0604020202020204" pitchFamily="34" charset="0"/>
            </a:rPr>
            <a:t>algorithm design and optimization</a:t>
          </a:r>
        </a:p>
      </dsp:txBody>
      <dsp:txXfrm>
        <a:off x="15698" y="3279443"/>
        <a:ext cx="3520540" cy="504574"/>
      </dsp:txXfrm>
    </dsp:sp>
    <dsp:sp modelId="{26FC844B-8190-2F4C-AE67-481F6E8D7D85}">
      <dsp:nvSpPr>
        <dsp:cNvPr id="0" name=""/>
        <dsp:cNvSpPr/>
      </dsp:nvSpPr>
      <dsp:spPr>
        <a:xfrm rot="5400000">
          <a:off x="1594113" y="3823963"/>
          <a:ext cx="363708" cy="4364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rot="-5400000">
        <a:off x="1645032" y="3860334"/>
        <a:ext cx="261870" cy="254596"/>
      </dsp:txXfrm>
    </dsp:sp>
    <dsp:sp modelId="{89E915B4-19A1-CD43-A06A-C85221A7492F}">
      <dsp:nvSpPr>
        <dsp:cNvPr id="0" name=""/>
        <dsp:cNvSpPr/>
      </dsp:nvSpPr>
      <dsp:spPr>
        <a:xfrm>
          <a:off x="0" y="4284661"/>
          <a:ext cx="3551936" cy="4976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Hypothesis Synthesis:</a:t>
          </a:r>
          <a:br>
            <a:rPr lang="en-US" sz="1200" kern="1200" dirty="0">
              <a:latin typeface="Arial" panose="020B0604020202020204" pitchFamily="34" charset="0"/>
              <a:cs typeface="Arial" panose="020B0604020202020204" pitchFamily="34" charset="0"/>
            </a:rPr>
          </a:br>
          <a:r>
            <a:rPr lang="en-US" sz="1200" kern="1200" dirty="0">
              <a:latin typeface="Arial" panose="020B0604020202020204" pitchFamily="34" charset="0"/>
              <a:cs typeface="Arial" panose="020B0604020202020204" pitchFamily="34" charset="0"/>
            </a:rPr>
            <a:t>evaluation, analysis, diagnosis</a:t>
          </a:r>
        </a:p>
      </dsp:txBody>
      <dsp:txXfrm>
        <a:off x="14575" y="4299236"/>
        <a:ext cx="3522786" cy="468471"/>
      </dsp:txXfrm>
    </dsp:sp>
    <dsp:sp modelId="{63A45647-1696-6343-B6F5-1CAB89EAE40E}">
      <dsp:nvSpPr>
        <dsp:cNvPr id="0" name=""/>
        <dsp:cNvSpPr/>
      </dsp:nvSpPr>
      <dsp:spPr>
        <a:xfrm rot="5400000">
          <a:off x="1594113" y="4806529"/>
          <a:ext cx="363708" cy="4364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rot="-5400000">
        <a:off x="1645032" y="4842900"/>
        <a:ext cx="261870" cy="254596"/>
      </dsp:txXfrm>
    </dsp:sp>
    <dsp:sp modelId="{60F91033-47A9-5740-9CAA-7AFD4C5C3D9C}">
      <dsp:nvSpPr>
        <dsp:cNvPr id="0" name=""/>
        <dsp:cNvSpPr/>
      </dsp:nvSpPr>
      <dsp:spPr>
        <a:xfrm>
          <a:off x="-366" y="5267227"/>
          <a:ext cx="3552668" cy="4567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Basic Science:</a:t>
          </a:r>
          <a:br>
            <a:rPr lang="en-US" sz="1200" kern="1200" dirty="0">
              <a:latin typeface="Arial" panose="020B0604020202020204" pitchFamily="34" charset="0"/>
              <a:cs typeface="Arial" panose="020B0604020202020204" pitchFamily="34" charset="0"/>
            </a:rPr>
          </a:br>
          <a:r>
            <a:rPr lang="en-US" sz="1200" kern="1200" dirty="0">
              <a:latin typeface="Arial" panose="020B0604020202020204" pitchFamily="34" charset="0"/>
              <a:cs typeface="Arial" panose="020B0604020202020204" pitchFamily="34" charset="0"/>
            </a:rPr>
            <a:t>Advancement of fundamental laws ad theory</a:t>
          </a:r>
        </a:p>
      </dsp:txBody>
      <dsp:txXfrm>
        <a:off x="13012" y="5280605"/>
        <a:ext cx="3525912" cy="4299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17599-3A8D-4753-A4B0-077870141C60}">
      <dsp:nvSpPr>
        <dsp:cNvPr id="0" name=""/>
        <dsp:cNvSpPr/>
      </dsp:nvSpPr>
      <dsp:spPr>
        <a:xfrm>
          <a:off x="3094" y="449503"/>
          <a:ext cx="1506107" cy="1037708"/>
        </a:xfrm>
        <a:prstGeom prst="roundRect">
          <a:avLst/>
        </a:prstGeom>
        <a:blipFill>
          <a:blip xmlns:r="http://schemas.openxmlformats.org/officeDocument/2006/relationships" r:embed="rId1"/>
          <a:srcRect/>
          <a:stretch>
            <a:fillRect t="-23000" b="-2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5F676158-7ED2-49CF-9EF3-FC3745FC3BAC}">
      <dsp:nvSpPr>
        <dsp:cNvPr id="0" name=""/>
        <dsp:cNvSpPr/>
      </dsp:nvSpPr>
      <dsp:spPr>
        <a:xfrm>
          <a:off x="3094" y="1487212"/>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i="0" kern="1200" noProof="1">
              <a:latin typeface="Arial" panose="020B0604020202020204" pitchFamily="34" charset="0"/>
              <a:cs typeface="Arial" panose="020B0604020202020204" pitchFamily="34" charset="0"/>
            </a:rPr>
            <a:t>dcis</a:t>
          </a:r>
        </a:p>
      </dsp:txBody>
      <dsp:txXfrm>
        <a:off x="3094" y="1487212"/>
        <a:ext cx="1506107" cy="558766"/>
      </dsp:txXfrm>
    </dsp:sp>
    <dsp:sp modelId="{DB91EBC6-C044-4CEC-8DA0-1460EC9C169C}">
      <dsp:nvSpPr>
        <dsp:cNvPr id="0" name=""/>
        <dsp:cNvSpPr/>
      </dsp:nvSpPr>
      <dsp:spPr>
        <a:xfrm>
          <a:off x="1659876" y="449503"/>
          <a:ext cx="1506107" cy="1037708"/>
        </a:xfrm>
        <a:prstGeom prst="roundRect">
          <a:avLst/>
        </a:prstGeom>
        <a:blipFill>
          <a:blip xmlns:r="http://schemas.openxmlformats.org/officeDocument/2006/relationships" r:embed="rId2"/>
          <a:srcRect/>
          <a:stretch>
            <a:fillRect t="-23000" b="-2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B05C8D5B-911E-46C9-A34F-3A7C8B367867}">
      <dsp:nvSpPr>
        <dsp:cNvPr id="0" name=""/>
        <dsp:cNvSpPr/>
      </dsp:nvSpPr>
      <dsp:spPr>
        <a:xfrm>
          <a:off x="1659876" y="1487212"/>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i="0" kern="1200" noProof="1">
              <a:latin typeface="Arial" panose="020B0604020202020204" pitchFamily="34" charset="0"/>
              <a:cs typeface="Arial" panose="020B0604020202020204" pitchFamily="34" charset="0"/>
            </a:rPr>
            <a:t>indc</a:t>
          </a:r>
        </a:p>
      </dsp:txBody>
      <dsp:txXfrm>
        <a:off x="1659876" y="1487212"/>
        <a:ext cx="1506107" cy="558766"/>
      </dsp:txXfrm>
    </dsp:sp>
    <dsp:sp modelId="{47FD840E-1FF2-46E3-BBA9-9857C644A369}">
      <dsp:nvSpPr>
        <dsp:cNvPr id="0" name=""/>
        <dsp:cNvSpPr/>
      </dsp:nvSpPr>
      <dsp:spPr>
        <a:xfrm>
          <a:off x="3316658" y="449503"/>
          <a:ext cx="1506107" cy="1037708"/>
        </a:xfrm>
        <a:prstGeom prst="roundRect">
          <a:avLst/>
        </a:prstGeom>
        <a:blipFill>
          <a:blip xmlns:r="http://schemas.openxmlformats.org/officeDocument/2006/relationships" r:embed="rId3"/>
          <a:srcRect/>
          <a:stretch>
            <a:fillRect t="-23000" b="-2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E7F340B2-2A59-4AE8-BDAA-5C5D7EF820AC}">
      <dsp:nvSpPr>
        <dsp:cNvPr id="0" name=""/>
        <dsp:cNvSpPr/>
      </dsp:nvSpPr>
      <dsp:spPr>
        <a:xfrm>
          <a:off x="3316658" y="1487212"/>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i="0" kern="1200" noProof="1">
              <a:latin typeface="Arial" panose="020B0604020202020204" pitchFamily="34" charset="0"/>
              <a:cs typeface="Arial" panose="020B0604020202020204" pitchFamily="34" charset="0"/>
            </a:rPr>
            <a:t>nneo</a:t>
          </a:r>
        </a:p>
      </dsp:txBody>
      <dsp:txXfrm>
        <a:off x="3316658" y="1487212"/>
        <a:ext cx="1506107" cy="558766"/>
      </dsp:txXfrm>
    </dsp:sp>
    <dsp:sp modelId="{C89AE104-058A-4214-BAA0-A227BD732007}">
      <dsp:nvSpPr>
        <dsp:cNvPr id="0" name=""/>
        <dsp:cNvSpPr/>
      </dsp:nvSpPr>
      <dsp:spPr>
        <a:xfrm>
          <a:off x="4973440" y="449503"/>
          <a:ext cx="1506107" cy="1037708"/>
        </a:xfrm>
        <a:prstGeom prst="roundRect">
          <a:avLst/>
        </a:prstGeom>
        <a:blipFill>
          <a:blip xmlns:r="http://schemas.openxmlformats.org/officeDocument/2006/relationships" r:embed="rId4"/>
          <a:srcRect/>
          <a:stretch>
            <a:fillRect t="-23000" b="-2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733709A4-C46B-441C-A9E2-CDD7D8B09447}">
      <dsp:nvSpPr>
        <dsp:cNvPr id="0" name=""/>
        <dsp:cNvSpPr/>
      </dsp:nvSpPr>
      <dsp:spPr>
        <a:xfrm>
          <a:off x="4973440" y="1487212"/>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i="0" kern="1200" noProof="1">
              <a:latin typeface="Arial" panose="020B0604020202020204" pitchFamily="34" charset="0"/>
              <a:cs typeface="Arial" panose="020B0604020202020204" pitchFamily="34" charset="0"/>
            </a:rPr>
            <a:t>infl</a:t>
          </a:r>
        </a:p>
      </dsp:txBody>
      <dsp:txXfrm>
        <a:off x="4973440" y="1487212"/>
        <a:ext cx="1506107" cy="558766"/>
      </dsp:txXfrm>
    </dsp:sp>
    <dsp:sp modelId="{3955B052-084E-4AD1-9137-1AF58C790B7F}">
      <dsp:nvSpPr>
        <dsp:cNvPr id="0" name=""/>
        <dsp:cNvSpPr/>
      </dsp:nvSpPr>
      <dsp:spPr>
        <a:xfrm>
          <a:off x="6630222" y="449503"/>
          <a:ext cx="1506107" cy="1037708"/>
        </a:xfrm>
        <a:prstGeom prst="roundRect">
          <a:avLst/>
        </a:prstGeom>
        <a:blipFill>
          <a:blip xmlns:r="http://schemas.openxmlformats.org/officeDocument/2006/relationships" r:embed="rId5"/>
          <a:srcRect/>
          <a:stretch>
            <a:fillRect t="-23000" b="-2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636D398E-53C4-4923-8538-E6A86BDFDC30}">
      <dsp:nvSpPr>
        <dsp:cNvPr id="0" name=""/>
        <dsp:cNvSpPr/>
      </dsp:nvSpPr>
      <dsp:spPr>
        <a:xfrm>
          <a:off x="6630222" y="1487212"/>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i="0" kern="1200" noProof="1">
              <a:latin typeface="Arial" panose="020B0604020202020204" pitchFamily="34" charset="0"/>
              <a:cs typeface="Arial" panose="020B0604020202020204" pitchFamily="34" charset="0"/>
            </a:rPr>
            <a:t>norm</a:t>
          </a:r>
        </a:p>
      </dsp:txBody>
      <dsp:txXfrm>
        <a:off x="6630222" y="1487212"/>
        <a:ext cx="1506107" cy="558766"/>
      </dsp:txXfrm>
    </dsp:sp>
    <dsp:sp modelId="{B2EC881F-C4BE-4585-A45B-0D969CEAB236}">
      <dsp:nvSpPr>
        <dsp:cNvPr id="0" name=""/>
        <dsp:cNvSpPr/>
      </dsp:nvSpPr>
      <dsp:spPr>
        <a:xfrm>
          <a:off x="8287004" y="449503"/>
          <a:ext cx="1506107" cy="1037708"/>
        </a:xfrm>
        <a:prstGeom prst="roundRect">
          <a:avLst/>
        </a:prstGeom>
        <a:blipFill>
          <a:blip xmlns:r="http://schemas.openxmlformats.org/officeDocument/2006/relationships" r:embed="rId6"/>
          <a:srcRect/>
          <a:stretch>
            <a:fillRect t="-23000" b="-2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71D9F451-BE02-4DF7-9DCE-A4CC10E844BF}">
      <dsp:nvSpPr>
        <dsp:cNvPr id="0" name=""/>
        <dsp:cNvSpPr/>
      </dsp:nvSpPr>
      <dsp:spPr>
        <a:xfrm>
          <a:off x="8287004" y="1487212"/>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i="0" kern="1200" noProof="1">
              <a:latin typeface="Arial" panose="020B0604020202020204" pitchFamily="34" charset="0"/>
              <a:cs typeface="Arial" panose="020B0604020202020204" pitchFamily="34" charset="0"/>
            </a:rPr>
            <a:t>susp</a:t>
          </a:r>
        </a:p>
      </dsp:txBody>
      <dsp:txXfrm>
        <a:off x="8287004" y="1487212"/>
        <a:ext cx="1506107" cy="558766"/>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4613F2-7A4B-1DBC-15A9-C99B15FD10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6184E14-B4B3-F616-6812-30FDA0FAA9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C63A1C-2626-C246-86F2-B4105D67646F}" type="datetimeFigureOut">
              <a:rPr lang="en-US" smtClean="0"/>
              <a:t>7/6/26</a:t>
            </a:fld>
            <a:endParaRPr lang="en-US"/>
          </a:p>
        </p:txBody>
      </p:sp>
      <p:sp>
        <p:nvSpPr>
          <p:cNvPr id="4" name="Footer Placeholder 3">
            <a:extLst>
              <a:ext uri="{FF2B5EF4-FFF2-40B4-BE49-F238E27FC236}">
                <a16:creationId xmlns:a16="http://schemas.microsoft.com/office/drawing/2014/main" id="{8B06B8E1-A221-486C-265D-B0F772865D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DB091B-A022-D971-990D-DB18C3DEE7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0A272F-E11C-0D49-A1EE-813733CACB17}" type="slidenum">
              <a:rPr lang="en-US" smtClean="0"/>
              <a:t>‹#›</a:t>
            </a:fld>
            <a:endParaRPr lang="en-US"/>
          </a:p>
        </p:txBody>
      </p:sp>
    </p:spTree>
    <p:extLst>
      <p:ext uri="{BB962C8B-B14F-4D97-AF65-F5344CB8AC3E}">
        <p14:creationId xmlns:p14="http://schemas.microsoft.com/office/powerpoint/2010/main" val="237959366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A63F-A652-A941-943E-42655CBE92DD}" type="datetimeFigureOut">
              <a:rPr lang="en-US" smtClean="0"/>
              <a:t>7/6/26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B6984-104E-F74E-AFCE-72849C323162}" type="slidenum">
              <a:rPr lang="en-US" smtClean="0"/>
              <a:t>‹#›</a:t>
            </a:fld>
            <a:endParaRPr lang="en-US"/>
          </a:p>
        </p:txBody>
      </p:sp>
    </p:spTree>
    <p:extLst>
      <p:ext uri="{BB962C8B-B14F-4D97-AF65-F5344CB8AC3E}">
        <p14:creationId xmlns:p14="http://schemas.microsoft.com/office/powerpoint/2010/main" val="58783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054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18</a:t>
            </a:fld>
            <a:endParaRPr lang="en-US"/>
          </a:p>
        </p:txBody>
      </p:sp>
    </p:spTree>
    <p:extLst>
      <p:ext uri="{BB962C8B-B14F-4D97-AF65-F5344CB8AC3E}">
        <p14:creationId xmlns:p14="http://schemas.microsoft.com/office/powerpoint/2010/main" val="3676825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B6984-104E-F74E-AFCE-72849C323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141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1</a:t>
            </a:fld>
            <a:endParaRPr lang="en-US"/>
          </a:p>
        </p:txBody>
      </p:sp>
    </p:spTree>
    <p:extLst>
      <p:ext uri="{BB962C8B-B14F-4D97-AF65-F5344CB8AC3E}">
        <p14:creationId xmlns:p14="http://schemas.microsoft.com/office/powerpoint/2010/main" val="127384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2</a:t>
            </a:fld>
            <a:endParaRPr lang="en-US"/>
          </a:p>
        </p:txBody>
      </p:sp>
    </p:spTree>
    <p:extLst>
      <p:ext uri="{BB962C8B-B14F-4D97-AF65-F5344CB8AC3E}">
        <p14:creationId xmlns:p14="http://schemas.microsoft.com/office/powerpoint/2010/main" val="1887207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E0C7B-C30E-F859-EDDE-8ACA32365E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CAE66-9B82-D902-C883-90524FC33F7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F875CA4-EFC8-EADD-FF69-7C9C014DA9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BAA72D-167F-DCE7-1A9B-3F00E40D9070}"/>
              </a:ext>
            </a:extLst>
          </p:cNvPr>
          <p:cNvSpPr>
            <a:spLocks noGrp="1"/>
          </p:cNvSpPr>
          <p:nvPr>
            <p:ph type="sldNum" sz="quarter" idx="5"/>
          </p:nvPr>
        </p:nvSpPr>
        <p:spPr/>
        <p:txBody>
          <a:bodyPr/>
          <a:lstStyle/>
          <a:p>
            <a:fld id="{8C2B6984-104E-F74E-AFCE-72849C323162}" type="slidenum">
              <a:rPr lang="en-US" smtClean="0"/>
              <a:t>3</a:t>
            </a:fld>
            <a:endParaRPr lang="en-US"/>
          </a:p>
        </p:txBody>
      </p:sp>
    </p:spTree>
    <p:extLst>
      <p:ext uri="{BB962C8B-B14F-4D97-AF65-F5344CB8AC3E}">
        <p14:creationId xmlns:p14="http://schemas.microsoft.com/office/powerpoint/2010/main" val="3550132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4FD9D-EB24-047B-442C-CCD8B9424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0B8B3C-BBAD-30CB-8FE7-36EA05DCDC1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69D5E5-90F3-2481-0827-379699A747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BA84BE-9180-58CB-13D0-33D8F24D8133}"/>
              </a:ext>
            </a:extLst>
          </p:cNvPr>
          <p:cNvSpPr>
            <a:spLocks noGrp="1"/>
          </p:cNvSpPr>
          <p:nvPr>
            <p:ph type="sldNum" sz="quarter" idx="5"/>
          </p:nvPr>
        </p:nvSpPr>
        <p:spPr/>
        <p:txBody>
          <a:bodyPr/>
          <a:lstStyle/>
          <a:p>
            <a:fld id="{8C2B6984-104E-F74E-AFCE-72849C323162}" type="slidenum">
              <a:rPr lang="en-US" smtClean="0"/>
              <a:t>4</a:t>
            </a:fld>
            <a:endParaRPr lang="en-US"/>
          </a:p>
        </p:txBody>
      </p:sp>
    </p:spTree>
    <p:extLst>
      <p:ext uri="{BB962C8B-B14F-4D97-AF65-F5344CB8AC3E}">
        <p14:creationId xmlns:p14="http://schemas.microsoft.com/office/powerpoint/2010/main" val="1706211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5</a:t>
            </a:fld>
            <a:endParaRPr lang="en-US"/>
          </a:p>
        </p:txBody>
      </p:sp>
    </p:spTree>
    <p:extLst>
      <p:ext uri="{BB962C8B-B14F-4D97-AF65-F5344CB8AC3E}">
        <p14:creationId xmlns:p14="http://schemas.microsoft.com/office/powerpoint/2010/main" val="843407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6</a:t>
            </a:fld>
            <a:endParaRPr lang="en-US"/>
          </a:p>
        </p:txBody>
      </p:sp>
    </p:spTree>
    <p:extLst>
      <p:ext uri="{BB962C8B-B14F-4D97-AF65-F5344CB8AC3E}">
        <p14:creationId xmlns:p14="http://schemas.microsoft.com/office/powerpoint/2010/main" val="714353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13</a:t>
            </a:fld>
            <a:endParaRPr lang="en-US"/>
          </a:p>
        </p:txBody>
      </p:sp>
    </p:spTree>
    <p:extLst>
      <p:ext uri="{BB962C8B-B14F-4D97-AF65-F5344CB8AC3E}">
        <p14:creationId xmlns:p14="http://schemas.microsoft.com/office/powerpoint/2010/main" val="1541803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14</a:t>
            </a:fld>
            <a:endParaRPr lang="en-US"/>
          </a:p>
        </p:txBody>
      </p:sp>
    </p:spTree>
    <p:extLst>
      <p:ext uri="{BB962C8B-B14F-4D97-AF65-F5344CB8AC3E}">
        <p14:creationId xmlns:p14="http://schemas.microsoft.com/office/powerpoint/2010/main" val="1086030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itle Placeholder 17"/>
          <p:cNvSpPr>
            <a:spLocks noGrp="1"/>
          </p:cNvSpPr>
          <p:nvPr>
            <p:ph type="title"/>
          </p:nvPr>
        </p:nvSpPr>
        <p:spPr>
          <a:xfrm>
            <a:off x="0" y="920"/>
            <a:ext cx="12192000" cy="393234"/>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Tree>
    <p:extLst>
      <p:ext uri="{BB962C8B-B14F-4D97-AF65-F5344CB8AC3E}">
        <p14:creationId xmlns:p14="http://schemas.microsoft.com/office/powerpoint/2010/main" val="13078603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62560" y="685800"/>
            <a:ext cx="11826240" cy="5669280"/>
          </a:xfrm>
          <a:prstGeom prst="rect">
            <a:avLst/>
          </a:prstGeom>
        </p:spPr>
        <p:txBody>
          <a:bodyPr/>
          <a:lstStyle>
            <a:lvl1pPr marL="182880" indent="-182880">
              <a:defRPr sz="2400"/>
            </a:lvl1pPr>
            <a:lvl2pPr marL="548640" indent="-182880">
              <a:defRPr sz="2000"/>
            </a:lvl2pPr>
            <a:lvl3pPr marL="1097280" indent="-182880">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121362"/>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840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963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itle Placeholder 17"/>
          <p:cNvSpPr>
            <a:spLocks noGrp="1"/>
          </p:cNvSpPr>
          <p:nvPr>
            <p:ph type="title"/>
          </p:nvPr>
        </p:nvSpPr>
        <p:spPr>
          <a:xfrm>
            <a:off x="0" y="920"/>
            <a:ext cx="12192000" cy="393234"/>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Tree>
    <p:extLst>
      <p:ext uri="{BB962C8B-B14F-4D97-AF65-F5344CB8AC3E}">
        <p14:creationId xmlns:p14="http://schemas.microsoft.com/office/powerpoint/2010/main" val="4047559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62560" y="685800"/>
            <a:ext cx="11826240" cy="5669280"/>
          </a:xfrm>
          <a:prstGeom prst="rect">
            <a:avLst/>
          </a:prstGeom>
        </p:spPr>
        <p:txBody>
          <a:bodyPr/>
          <a:lstStyle>
            <a:lvl1pPr marL="182880" indent="-182880">
              <a:defRPr sz="2400"/>
            </a:lvl1pPr>
            <a:lvl2pPr marL="548640" indent="-182880">
              <a:defRPr sz="2000"/>
            </a:lvl2pPr>
            <a:lvl3pPr marL="1097280" indent="-182880">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2615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latin typeface="Calibri"/>
            </a:endParaRPr>
          </a:p>
        </p:txBody>
      </p:sp>
      <p:sp>
        <p:nvSpPr>
          <p:cNvPr id="2" name="Title Placeholder 1"/>
          <p:cNvSpPr>
            <a:spLocks noGrp="1"/>
          </p:cNvSpPr>
          <p:nvPr>
            <p:ph type="title"/>
          </p:nvPr>
        </p:nvSpPr>
        <p:spPr>
          <a:xfrm>
            <a:off x="609600" y="1665124"/>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5393" y="4335690"/>
            <a:ext cx="12207393"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Tree>
    <p:extLst>
      <p:ext uri="{BB962C8B-B14F-4D97-AF65-F5344CB8AC3E}">
        <p14:creationId xmlns:p14="http://schemas.microsoft.com/office/powerpoint/2010/main" val="4204019904"/>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1" y="0"/>
            <a:ext cx="12191998"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
        <p:nvSpPr>
          <p:cNvPr id="11" name="Rectangle 10"/>
          <p:cNvSpPr/>
          <p:nvPr userDrawn="1"/>
        </p:nvSpPr>
        <p:spPr bwMode="auto">
          <a:xfrm>
            <a:off x="11588371" y="6624263"/>
            <a:ext cx="6096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userDrawn="1"/>
        </p:nvSpPr>
        <p:spPr bwMode="auto">
          <a:xfrm>
            <a:off x="1" y="6636789"/>
            <a:ext cx="12191998" cy="238527"/>
          </a:xfrm>
          <a:prstGeom prst="rect">
            <a:avLst/>
          </a:prstGeom>
          <a:noFill/>
          <a:ln w="12700" cap="sq" algn="ctr">
            <a:noFill/>
            <a:miter lim="800000"/>
            <a:headEnd/>
            <a:tailEnd/>
          </a:ln>
          <a:effectLst/>
        </p:spPr>
        <p:txBody>
          <a:bodyPr wrap="square" rtlCol="0">
            <a:spAutoFit/>
          </a:bodyPr>
          <a:lstStyle/>
          <a:p>
            <a:pPr marL="466725" indent="0">
              <a:lnSpc>
                <a:spcPct val="95000"/>
              </a:lnSpc>
              <a:spcBef>
                <a:spcPts val="1200"/>
              </a:spcBef>
              <a:tabLst>
                <a:tab pos="11368088" algn="r"/>
              </a:tabLst>
            </a:pPr>
            <a:r>
              <a:rPr lang="en-US" sz="1000" b="1" i="0" cap="none" baseline="0" dirty="0">
                <a:solidFill>
                  <a:srgbClr val="1F497D">
                    <a:lumMod val="50000"/>
                  </a:srgbClr>
                </a:solidFill>
                <a:latin typeface="Arial" panose="020B0604020202020204" pitchFamily="34" charset="0"/>
                <a:cs typeface="Arial" panose="020B0604020202020204" pitchFamily="34" charset="0"/>
              </a:rPr>
              <a:t>J. Picone et </a:t>
            </a:r>
            <a:r>
              <a:rPr lang="en-US" sz="1000" b="1" i="0" kern="1200" cap="none" baseline="0" dirty="0">
                <a:solidFill>
                  <a:srgbClr val="1F497D">
                    <a:lumMod val="50000"/>
                  </a:srgbClr>
                </a:solidFill>
                <a:latin typeface="Arial" panose="020B0604020202020204" pitchFamily="34" charset="0"/>
                <a:ea typeface="+mn-ea"/>
                <a:cs typeface="Arial" panose="020B0604020202020204" pitchFamily="34" charset="0"/>
              </a:rPr>
              <a:t>al.: Machine Learning Challenges in Biofilm Engineering</a:t>
            </a:r>
            <a:r>
              <a:rPr lang="en-US" sz="1000" b="1" dirty="0">
                <a:solidFill>
                  <a:srgbClr val="1F497D">
                    <a:lumMod val="50000"/>
                  </a:srgbClr>
                </a:solidFill>
                <a:latin typeface="Calibri"/>
              </a:rPr>
              <a:t>	</a:t>
            </a:r>
            <a:r>
              <a:rPr lang="en-US" sz="1000" b="1" i="0" dirty="0">
                <a:solidFill>
                  <a:srgbClr val="1F497D">
                    <a:lumMod val="50000"/>
                  </a:srgbClr>
                </a:solidFill>
                <a:latin typeface="Arial" panose="020B0604020202020204" pitchFamily="34" charset="0"/>
                <a:cs typeface="Arial" panose="020B0604020202020204" pitchFamily="34" charset="0"/>
              </a:rPr>
              <a:t>July 15, 2026</a:t>
            </a:r>
            <a:endParaRPr lang="en-US" sz="1000" b="1" i="0" dirty="0">
              <a:solidFill>
                <a:srgbClr val="000000"/>
              </a:solidFill>
              <a:latin typeface="Arial" panose="020B0604020202020204" pitchFamily="34" charset="0"/>
              <a:cs typeface="Arial" panose="020B0604020202020204" pitchFamily="34" charset="0"/>
            </a:endParaRPr>
          </a:p>
        </p:txBody>
      </p:sp>
      <p:cxnSp>
        <p:nvCxnSpPr>
          <p:cNvPr id="10" name="Straight Connector 9"/>
          <p:cNvCxnSpPr>
            <a:cxnSpLocks/>
          </p:cNvCxnSpPr>
          <p:nvPr userDrawn="1"/>
        </p:nvCxnSpPr>
        <p:spPr bwMode="auto">
          <a:xfrm flipV="1">
            <a:off x="523208" y="6624263"/>
            <a:ext cx="11668791" cy="5137"/>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userDrawn="1"/>
        </p:nvSpPr>
        <p:spPr>
          <a:xfrm>
            <a:off x="11655387" y="6657110"/>
            <a:ext cx="486315"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1"/>
            <a:ext cx="12191998" cy="328461"/>
          </a:xfrm>
          <a:prstGeom prst="rect">
            <a:avLst/>
          </a:prstGeom>
        </p:spPr>
        <p:txBody>
          <a:bodyPr vert="horz" wrap="none" lIns="155448" tIns="0" rIns="0" bIns="0" rtlCol="0" anchor="ctr" anchorCtr="0">
            <a:noAutofit/>
          </a:bodyPr>
          <a:lstStyle/>
          <a:p>
            <a:endParaRPr lang="en-US" dirty="0"/>
          </a:p>
        </p:txBody>
      </p:sp>
      <p:pic>
        <p:nvPicPr>
          <p:cNvPr id="9" name="Picture 8"/>
          <p:cNvPicPr>
            <a:picLocks noChangeAspect="1"/>
          </p:cNvPicPr>
          <p:nvPr userDrawn="1"/>
        </p:nvPicPr>
        <p:blipFill>
          <a:blip r:embed="rId4"/>
          <a:stretch>
            <a:fillRect/>
          </a:stretch>
        </p:blipFill>
        <p:spPr>
          <a:xfrm>
            <a:off x="41964" y="6492245"/>
            <a:ext cx="456488" cy="333278"/>
          </a:xfrm>
          <a:prstGeom prst="rect">
            <a:avLst/>
          </a:prstGeom>
        </p:spPr>
      </p:pic>
    </p:spTree>
    <p:extLst>
      <p:ext uri="{BB962C8B-B14F-4D97-AF65-F5344CB8AC3E}">
        <p14:creationId xmlns:p14="http://schemas.microsoft.com/office/powerpoint/2010/main" val="3703161762"/>
      </p:ext>
    </p:extLst>
  </p:cSld>
  <p:clrMap bg1="lt1" tx1="dk1" bg2="lt2" tx2="dk2" accent1="accent1" accent2="accent2" accent3="accent3" accent4="accent4" accent5="accent5" accent6="accent6" hlink="hlink" folHlink="folHlink"/>
  <p:sldLayoutIdLst>
    <p:sldLayoutId id="2147483682" r:id="rId1"/>
    <p:sldLayoutId id="2147483686" r:id="rId2"/>
  </p:sldLayoutIdLst>
  <p:hf hdr="0" ftr="0" dt="0"/>
  <p:txStyles>
    <p:titleStyle>
      <a:lvl1pPr marL="103188" indent="-11113" algn="l" defTabSz="457200" rtl="0" eaLnBrk="1" latinLnBrk="0" hangingPunct="1">
        <a:spcBef>
          <a:spcPct val="0"/>
        </a:spcBef>
        <a:buNone/>
        <a:tabLst/>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latin typeface="Calibri"/>
            </a:endParaRPr>
          </a:p>
        </p:txBody>
      </p:sp>
      <p:sp>
        <p:nvSpPr>
          <p:cNvPr id="2" name="Title Placeholder 1"/>
          <p:cNvSpPr>
            <a:spLocks noGrp="1"/>
          </p:cNvSpPr>
          <p:nvPr>
            <p:ph type="title"/>
          </p:nvPr>
        </p:nvSpPr>
        <p:spPr>
          <a:xfrm>
            <a:off x="609600" y="1665124"/>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5393" y="4335690"/>
            <a:ext cx="12207393"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Tree>
    <p:extLst>
      <p:ext uri="{BB962C8B-B14F-4D97-AF65-F5344CB8AC3E}">
        <p14:creationId xmlns:p14="http://schemas.microsoft.com/office/powerpoint/2010/main" val="595275983"/>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551400"/>
      </p:ext>
    </p:extLst>
  </p:cSld>
  <p:clrMap bg1="lt1" tx1="dk1" bg2="lt2" tx2="dk2" accent1="accent1" accent2="accent2" accent3="accent3" accent4="accent4" accent5="accent5" accent6="accent6" hlink="hlink" folHlink="folHlink"/>
  <p:sldLayoutIdLst>
    <p:sldLayoutId id="2147483691"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1" y="0"/>
            <a:ext cx="12191998"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
        <p:nvSpPr>
          <p:cNvPr id="11" name="Rectangle 10"/>
          <p:cNvSpPr/>
          <p:nvPr userDrawn="1"/>
        </p:nvSpPr>
        <p:spPr bwMode="auto">
          <a:xfrm>
            <a:off x="11588371" y="6624263"/>
            <a:ext cx="6096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userDrawn="1"/>
        </p:nvSpPr>
        <p:spPr bwMode="auto">
          <a:xfrm>
            <a:off x="1" y="6636789"/>
            <a:ext cx="12191998" cy="238527"/>
          </a:xfrm>
          <a:prstGeom prst="rect">
            <a:avLst/>
          </a:prstGeom>
          <a:noFill/>
          <a:ln w="12700" cap="sq" algn="ctr">
            <a:noFill/>
            <a:miter lim="800000"/>
            <a:headEnd/>
            <a:tailEnd/>
          </a:ln>
          <a:effectLst/>
        </p:spPr>
        <p:txBody>
          <a:bodyPr wrap="square" rtlCol="0">
            <a:spAutoFit/>
          </a:bodyPr>
          <a:lstStyle/>
          <a:p>
            <a:pPr marL="466725" indent="0">
              <a:lnSpc>
                <a:spcPct val="95000"/>
              </a:lnSpc>
              <a:spcBef>
                <a:spcPts val="1200"/>
              </a:spcBef>
              <a:tabLst>
                <a:tab pos="11368088" algn="r"/>
              </a:tabLst>
            </a:pPr>
            <a:r>
              <a:rPr lang="en-US" sz="1000" b="1" cap="none" baseline="0" dirty="0">
                <a:solidFill>
                  <a:srgbClr val="1F497D">
                    <a:lumMod val="50000"/>
                  </a:srgbClr>
                </a:solidFill>
                <a:latin typeface="Times New Roman" panose="02020603050405020304" pitchFamily="18" charset="0"/>
                <a:cs typeface="Times New Roman" panose="02020603050405020304" pitchFamily="18" charset="0"/>
              </a:rPr>
              <a:t>J. Picone et al.: </a:t>
            </a:r>
            <a:r>
              <a:rPr lang="en-US" sz="1000" b="1" kern="1200" cap="none" baseline="0" dirty="0">
                <a:solidFill>
                  <a:srgbClr val="1F497D">
                    <a:lumMod val="50000"/>
                  </a:srgbClr>
                </a:solidFill>
                <a:latin typeface="Times New Roman" panose="02020603050405020304" pitchFamily="18" charset="0"/>
                <a:ea typeface="+mn-ea"/>
                <a:cs typeface="Times New Roman" panose="02020603050405020304" pitchFamily="18" charset="0"/>
              </a:rPr>
              <a:t>Rapid and Inexpensive Precision Breast Cancer Screening </a:t>
            </a:r>
            <a:r>
              <a:rPr lang="en-US" sz="1000" b="1" dirty="0">
                <a:solidFill>
                  <a:srgbClr val="1F497D">
                    <a:lumMod val="50000"/>
                  </a:srgbClr>
                </a:solidFill>
                <a:latin typeface="Calibri"/>
              </a:rPr>
              <a:t>	March 17</a:t>
            </a:r>
            <a:r>
              <a:rPr lang="en-US" sz="1000" b="1" i="0" dirty="0">
                <a:solidFill>
                  <a:srgbClr val="1F497D">
                    <a:lumMod val="50000"/>
                  </a:srgbClr>
                </a:solidFill>
                <a:latin typeface="Arial" panose="020B0604020202020204" pitchFamily="34" charset="0"/>
                <a:cs typeface="Arial" panose="020B0604020202020204" pitchFamily="34" charset="0"/>
              </a:rPr>
              <a:t>, 2026</a:t>
            </a:r>
            <a:endParaRPr lang="en-US" sz="1000" b="1" i="0" dirty="0">
              <a:solidFill>
                <a:srgbClr val="000000"/>
              </a:solidFill>
              <a:latin typeface="Arial" panose="020B0604020202020204" pitchFamily="34" charset="0"/>
              <a:cs typeface="Arial" panose="020B0604020202020204" pitchFamily="34" charset="0"/>
            </a:endParaRPr>
          </a:p>
        </p:txBody>
      </p:sp>
      <p:cxnSp>
        <p:nvCxnSpPr>
          <p:cNvPr id="10" name="Straight Connector 9"/>
          <p:cNvCxnSpPr>
            <a:cxnSpLocks/>
          </p:cNvCxnSpPr>
          <p:nvPr userDrawn="1"/>
        </p:nvCxnSpPr>
        <p:spPr bwMode="auto">
          <a:xfrm flipV="1">
            <a:off x="523208" y="6624263"/>
            <a:ext cx="11668791" cy="5137"/>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userDrawn="1"/>
        </p:nvSpPr>
        <p:spPr>
          <a:xfrm>
            <a:off x="11655387" y="6657110"/>
            <a:ext cx="486315"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1"/>
            <a:ext cx="12191998" cy="328461"/>
          </a:xfrm>
          <a:prstGeom prst="rect">
            <a:avLst/>
          </a:prstGeom>
        </p:spPr>
        <p:txBody>
          <a:bodyPr vert="horz" wrap="none" lIns="155448" tIns="0" rIns="0" bIns="0" rtlCol="0" anchor="ctr" anchorCtr="0">
            <a:noAutofit/>
          </a:bodyPr>
          <a:lstStyle/>
          <a:p>
            <a:r>
              <a:rPr lang="en-US" dirty="0"/>
              <a:t>AA</a:t>
            </a:r>
          </a:p>
        </p:txBody>
      </p:sp>
      <p:pic>
        <p:nvPicPr>
          <p:cNvPr id="9" name="Picture 8"/>
          <p:cNvPicPr>
            <a:picLocks noChangeAspect="1"/>
          </p:cNvPicPr>
          <p:nvPr userDrawn="1"/>
        </p:nvPicPr>
        <p:blipFill>
          <a:blip r:embed="rId4"/>
          <a:stretch>
            <a:fillRect/>
          </a:stretch>
        </p:blipFill>
        <p:spPr>
          <a:xfrm>
            <a:off x="41964" y="6492245"/>
            <a:ext cx="456488" cy="333278"/>
          </a:xfrm>
          <a:prstGeom prst="rect">
            <a:avLst/>
          </a:prstGeom>
        </p:spPr>
      </p:pic>
    </p:spTree>
    <p:extLst>
      <p:ext uri="{BB962C8B-B14F-4D97-AF65-F5344CB8AC3E}">
        <p14:creationId xmlns:p14="http://schemas.microsoft.com/office/powerpoint/2010/main" val="1126817373"/>
      </p:ext>
    </p:extLst>
  </p:cSld>
  <p:clrMap bg1="lt1" tx1="dk1" bg2="lt2" tx2="dk2" accent1="accent1" accent2="accent2" accent3="accent3" accent4="accent4" accent5="accent5" accent6="accent6" hlink="hlink" folHlink="folHlink"/>
  <p:sldLayoutIdLst>
    <p:sldLayoutId id="2147483693" r:id="rId1"/>
    <p:sldLayoutId id="2147483694" r:id="rId2"/>
  </p:sldLayoutIdLst>
  <p:hf hdr="0" ftr="0" dt="0"/>
  <p:txStyles>
    <p:titleStyle>
      <a:lvl1pPr marL="103188" indent="-11113" algn="l" defTabSz="457200" rtl="0" eaLnBrk="1" latinLnBrk="0" hangingPunct="1">
        <a:spcBef>
          <a:spcPct val="0"/>
        </a:spcBef>
        <a:buNone/>
        <a:tabLst/>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isip.piconepress.com/projects/biofilm_image_librar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7.jpe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jpe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p1">
            <a:extLst>
              <a:ext uri="{FF2B5EF4-FFF2-40B4-BE49-F238E27FC236}">
                <a16:creationId xmlns:a16="http://schemas.microsoft.com/office/drawing/2014/main" id="{0178A366-C0CA-69EC-8B5D-A4B127D833CA}"/>
              </a:ext>
            </a:extLst>
          </p:cNvPr>
          <p:cNvSpPr/>
          <p:nvPr/>
        </p:nvSpPr>
        <p:spPr>
          <a:xfrm>
            <a:off x="152400" y="1409700"/>
            <a:ext cx="11887200" cy="984885"/>
          </a:xfrm>
          <a:prstGeom prst="rect">
            <a:avLst/>
          </a:prstGeom>
          <a:noFill/>
          <a:ln>
            <a:noFill/>
          </a:ln>
        </p:spPr>
        <p:txBody>
          <a:bodyPr spcFirstLastPara="1" wrap="square" lIns="0" tIns="0" rIns="0" bIns="0" anchor="t" anchorCtr="0">
            <a:spAutoFit/>
          </a:bodyPr>
          <a:lstStyle/>
          <a:p>
            <a:pPr lvl="0" algn="ctr">
              <a:buClr>
                <a:srgbClr val="000000"/>
              </a:buClr>
              <a:buSzPts val="2400"/>
            </a:pPr>
            <a:r>
              <a:rPr lang="en-US" sz="3200" b="1" dirty="0">
                <a:latin typeface="Arial" panose="020B0604020202020204" pitchFamily="34" charset="0"/>
                <a:cs typeface="Arial" panose="020B0604020202020204" pitchFamily="34" charset="0"/>
              </a:rPr>
              <a:t>Machine Learning Challenges</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in Biofilm Engineering</a:t>
            </a:r>
            <a:endParaRPr lang="en-US" sz="3200" b="1" noProof="1">
              <a:latin typeface="Arial" panose="020B0604020202020204" pitchFamily="34" charset="0"/>
              <a:cs typeface="Arial" panose="020B0604020202020204" pitchFamily="34" charset="0"/>
              <a:sym typeface="Arial"/>
            </a:endParaRPr>
          </a:p>
        </p:txBody>
      </p:sp>
      <p:pic>
        <p:nvPicPr>
          <p:cNvPr id="5" name="Google Shape;126;p1">
            <a:extLst>
              <a:ext uri="{FF2B5EF4-FFF2-40B4-BE49-F238E27FC236}">
                <a16:creationId xmlns:a16="http://schemas.microsoft.com/office/drawing/2014/main" id="{BD09FCE2-34BE-0162-2773-6DB151C2BEA3}"/>
              </a:ext>
            </a:extLst>
          </p:cNvPr>
          <p:cNvPicPr preferRelativeResize="0">
            <a:picLocks noChangeAspect="1"/>
          </p:cNvPicPr>
          <p:nvPr/>
        </p:nvPicPr>
        <p:blipFill rotWithShape="1">
          <a:blip r:embed="rId3">
            <a:alphaModFix/>
          </a:blip>
          <a:stretch/>
        </p:blipFill>
        <p:spPr>
          <a:xfrm>
            <a:off x="152400" y="88899"/>
            <a:ext cx="1369885" cy="914400"/>
          </a:xfrm>
          <a:prstGeom prst="rect">
            <a:avLst/>
          </a:prstGeom>
          <a:noFill/>
          <a:ln>
            <a:noFill/>
          </a:ln>
        </p:spPr>
      </p:pic>
      <p:sp>
        <p:nvSpPr>
          <p:cNvPr id="10" name="Google Shape;125;p1">
            <a:extLst>
              <a:ext uri="{FF2B5EF4-FFF2-40B4-BE49-F238E27FC236}">
                <a16:creationId xmlns:a16="http://schemas.microsoft.com/office/drawing/2014/main" id="{B8FDE63F-8F7D-D813-2E62-FB371CA58ED0}"/>
              </a:ext>
            </a:extLst>
          </p:cNvPr>
          <p:cNvSpPr/>
          <p:nvPr/>
        </p:nvSpPr>
        <p:spPr>
          <a:xfrm>
            <a:off x="152400" y="5390146"/>
            <a:ext cx="11887200" cy="1236595"/>
          </a:xfrm>
          <a:prstGeom prst="rect">
            <a:avLst/>
          </a:prstGeom>
          <a:noFill/>
          <a:ln>
            <a:noFill/>
          </a:ln>
        </p:spPr>
        <p:txBody>
          <a:bodyPr spcFirstLastPara="1" wrap="square" lIns="90000" tIns="45000" rIns="90000" bIns="45000" anchor="t" anchorCtr="0">
            <a:noAutofit/>
          </a:bodyPr>
          <a:lstStyle/>
          <a:p>
            <a:pPr marL="14288" indent="-14288">
              <a:spcBef>
                <a:spcPts val="0"/>
              </a:spcBef>
              <a:buNone/>
              <a:tabLst>
                <a:tab pos="2851150" algn="ctr"/>
                <a:tab pos="8793163" algn="ctr"/>
              </a:tabLst>
            </a:pPr>
            <a:r>
              <a:rPr lang="en-US" b="1" noProof="1">
                <a:solidFill>
                  <a:srgbClr val="FF0000"/>
                </a:solidFill>
                <a:latin typeface="Arial"/>
                <a:cs typeface="Arial"/>
              </a:rPr>
              <a:t>		J. Picone</a:t>
            </a:r>
            <a:r>
              <a:rPr lang="en-US" b="1" baseline="30000" noProof="1">
                <a:solidFill>
                  <a:srgbClr val="FF0000"/>
                </a:solidFill>
                <a:latin typeface="Arial"/>
                <a:cs typeface="Arial"/>
              </a:rPr>
              <a:t>1</a:t>
            </a:r>
            <a:r>
              <a:rPr lang="en-US" b="1" noProof="1">
                <a:solidFill>
                  <a:srgbClr val="FF0000"/>
                </a:solidFill>
                <a:latin typeface="Arial"/>
                <a:cs typeface="Arial"/>
              </a:rPr>
              <a:t> </a:t>
            </a:r>
            <a:r>
              <a:rPr lang="en-US" b="1" noProof="1">
                <a:latin typeface="Arial"/>
                <a:cs typeface="Arial"/>
              </a:rPr>
              <a:t>and B. Buttaro</a:t>
            </a:r>
            <a:r>
              <a:rPr lang="en-US" b="1" baseline="30000" noProof="1">
                <a:latin typeface="Arial"/>
                <a:cs typeface="Arial"/>
              </a:rPr>
              <a:t>2</a:t>
            </a:r>
            <a:r>
              <a:rPr lang="en-US" b="1" noProof="1">
                <a:latin typeface="Arial"/>
                <a:cs typeface="Arial"/>
              </a:rPr>
              <a:t>	A. Parker</a:t>
            </a:r>
            <a:r>
              <a:rPr lang="en-US" b="1" baseline="30000" noProof="1">
                <a:latin typeface="Arial"/>
                <a:cs typeface="Arial"/>
              </a:rPr>
              <a:t>3</a:t>
            </a:r>
            <a:r>
              <a:rPr lang="en-US" b="1" noProof="1">
                <a:latin typeface="Arial"/>
                <a:cs typeface="Arial"/>
              </a:rPr>
              <a:t> and H. Smith</a:t>
            </a:r>
            <a:r>
              <a:rPr lang="en-US" b="1" baseline="30000" noProof="1">
                <a:latin typeface="Arial"/>
                <a:cs typeface="Arial"/>
              </a:rPr>
              <a:t>3</a:t>
            </a:r>
          </a:p>
          <a:p>
            <a:pPr marL="115888" indent="-115888">
              <a:spcBef>
                <a:spcPts val="0"/>
              </a:spcBef>
              <a:buNone/>
              <a:tabLst>
                <a:tab pos="2851150" algn="ctr"/>
                <a:tab pos="8793163" algn="ctr"/>
              </a:tabLst>
            </a:pPr>
            <a:r>
              <a:rPr lang="en-US" sz="1800" b="1" noProof="1">
                <a:latin typeface="Arial"/>
                <a:cs typeface="Arial"/>
              </a:rPr>
              <a:t>		1. The Neural Engineering Data Consortium	3. The Center for Biofilm Engineering</a:t>
            </a:r>
          </a:p>
          <a:p>
            <a:pPr marL="11113" indent="-11113">
              <a:spcBef>
                <a:spcPts val="0"/>
              </a:spcBef>
              <a:buNone/>
              <a:tabLst>
                <a:tab pos="2851150" algn="ctr"/>
                <a:tab pos="8793163" algn="ctr"/>
              </a:tabLst>
            </a:pPr>
            <a:r>
              <a:rPr lang="en-US" b="1" noProof="1">
                <a:latin typeface="Arial"/>
                <a:cs typeface="Arial"/>
              </a:rPr>
              <a:t>		2. The Lewis Katz School of Medicine	Montana State Univerisity</a:t>
            </a:r>
          </a:p>
          <a:p>
            <a:pPr marL="115888" indent="-115888">
              <a:spcBef>
                <a:spcPts val="0"/>
              </a:spcBef>
              <a:buNone/>
            </a:pPr>
            <a:r>
              <a:rPr lang="en-US" b="1" noProof="1">
                <a:latin typeface="Arial"/>
                <a:cs typeface="Arial"/>
              </a:rPr>
              <a:t>			Temple University</a:t>
            </a:r>
          </a:p>
          <a:p>
            <a:pPr marL="0" marR="0" lvl="0" indent="0" algn="l" rtl="0">
              <a:lnSpc>
                <a:spcPct val="100000"/>
              </a:lnSpc>
              <a:spcBef>
                <a:spcPts val="0"/>
              </a:spcBef>
              <a:spcAft>
                <a:spcPts val="0"/>
              </a:spcAft>
              <a:buSzPts val="1800"/>
              <a:buFont typeface="Arial"/>
              <a:buNone/>
            </a:pPr>
            <a:endParaRPr lang="en-US" sz="1800" b="0" i="0" u="none" strike="noStrike" cap="none" noProof="1">
              <a:latin typeface="Arial"/>
              <a:ea typeface="Arial"/>
              <a:cs typeface="Arial"/>
              <a:sym typeface="Arial"/>
            </a:endParaRPr>
          </a:p>
        </p:txBody>
      </p:sp>
      <p:pic>
        <p:nvPicPr>
          <p:cNvPr id="6" name="Graphic 5" descr="Temple University cherry &quot;T&quot; logo">
            <a:extLst>
              <a:ext uri="{FF2B5EF4-FFF2-40B4-BE49-F238E27FC236}">
                <a16:creationId xmlns:a16="http://schemas.microsoft.com/office/drawing/2014/main" id="{8E6C52CA-163A-965E-D386-05B89DFC72F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624742" y="152400"/>
            <a:ext cx="914400" cy="914400"/>
          </a:xfrm>
          <a:prstGeom prst="rect">
            <a:avLst/>
          </a:prstGeom>
        </p:spPr>
      </p:pic>
      <p:pic>
        <p:nvPicPr>
          <p:cNvPr id="12" name="Picture 4" descr="About - Center for Biofilm Engineering | Montana State University">
            <a:extLst>
              <a:ext uri="{FF2B5EF4-FFF2-40B4-BE49-F238E27FC236}">
                <a16:creationId xmlns:a16="http://schemas.microsoft.com/office/drawing/2014/main" id="{43E1ADE9-C820-F362-A8BA-F885524565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1452" y="152400"/>
            <a:ext cx="88933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56FE9A9-3D5B-3088-4D37-1AF1723C16BD}"/>
              </a:ext>
            </a:extLst>
          </p:cNvPr>
          <p:cNvPicPr>
            <a:picLocks noChangeAspect="1"/>
          </p:cNvPicPr>
          <p:nvPr/>
        </p:nvPicPr>
        <p:blipFill>
          <a:blip r:embed="rId6">
            <a:extLst>
              <a:ext uri="{28A0092B-C50C-407E-A947-70E740481C1C}">
                <a14:useLocalDpi xmlns:a14="http://schemas.microsoft.com/office/drawing/2010/main" val="0"/>
              </a:ext>
            </a:extLst>
          </a:blip>
          <a:srcRect l="17334" r="17667" b="35778"/>
          <a:stretch>
            <a:fillRect/>
          </a:stretch>
        </p:blipFill>
        <p:spPr>
          <a:xfrm>
            <a:off x="10805635" y="152400"/>
            <a:ext cx="1233965" cy="914400"/>
          </a:xfrm>
          <a:prstGeom prst="rect">
            <a:avLst/>
          </a:prstGeom>
        </p:spPr>
      </p:pic>
      <p:pic>
        <p:nvPicPr>
          <p:cNvPr id="16" name="Picture 15">
            <a:extLst>
              <a:ext uri="{FF2B5EF4-FFF2-40B4-BE49-F238E27FC236}">
                <a16:creationId xmlns:a16="http://schemas.microsoft.com/office/drawing/2014/main" id="{CDA85701-58C4-F359-5BE7-622756E2B0B2}"/>
              </a:ext>
            </a:extLst>
          </p:cNvPr>
          <p:cNvPicPr>
            <a:picLocks noChangeAspect="1"/>
          </p:cNvPicPr>
          <p:nvPr/>
        </p:nvPicPr>
        <p:blipFill>
          <a:blip r:embed="rId7"/>
          <a:stretch>
            <a:fillRect/>
          </a:stretch>
        </p:blipFill>
        <p:spPr>
          <a:xfrm>
            <a:off x="1096102" y="2649378"/>
            <a:ext cx="9999795" cy="2041843"/>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67539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063D6-3B95-A82D-0466-357A2B124A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A49198-9FDB-9F9D-309D-F3551B5A7FB4}"/>
              </a:ext>
            </a:extLst>
          </p:cNvPr>
          <p:cNvSpPr>
            <a:spLocks noGrp="1"/>
          </p:cNvSpPr>
          <p:nvPr>
            <p:ph type="title"/>
          </p:nvPr>
        </p:nvSpPr>
        <p:spPr>
          <a:xfrm>
            <a:off x="155448" y="0"/>
            <a:ext cx="11887200" cy="457200"/>
          </a:xfrm>
        </p:spPr>
        <p:txBody>
          <a:bodyPr lIns="0">
            <a:normAutofit/>
          </a:bodyPr>
          <a:lstStyle/>
          <a:p>
            <a:r>
              <a:rPr lang="en-US" noProof="1"/>
              <a:t>A Comparison of Performance of Leading Deep Learning Systems</a:t>
            </a:r>
          </a:p>
        </p:txBody>
      </p:sp>
      <p:graphicFrame>
        <p:nvGraphicFramePr>
          <p:cNvPr id="7" name="Table 6">
            <a:extLst>
              <a:ext uri="{FF2B5EF4-FFF2-40B4-BE49-F238E27FC236}">
                <a16:creationId xmlns:a16="http://schemas.microsoft.com/office/drawing/2014/main" id="{87E97F5D-CB27-071D-C74B-C15BC43252EA}"/>
              </a:ext>
            </a:extLst>
          </p:cNvPr>
          <p:cNvGraphicFramePr>
            <a:graphicFrameLocks noGrp="1"/>
          </p:cNvGraphicFramePr>
          <p:nvPr>
            <p:extLst>
              <p:ext uri="{D42A27DB-BD31-4B8C-83A1-F6EECF244321}">
                <p14:modId xmlns:p14="http://schemas.microsoft.com/office/powerpoint/2010/main" val="615438359"/>
              </p:ext>
            </p:extLst>
          </p:nvPr>
        </p:nvGraphicFramePr>
        <p:xfrm>
          <a:off x="152400" y="962891"/>
          <a:ext cx="6248398" cy="2226977"/>
        </p:xfrm>
        <a:graphic>
          <a:graphicData uri="http://schemas.openxmlformats.org/drawingml/2006/table">
            <a:tbl>
              <a:tblPr firstRow="1" firstCol="1" bandRow="1">
                <a:tableStyleId>{5C22544A-7EE6-4342-B048-85BDC9FD1C3A}</a:tableStyleId>
              </a:tblPr>
              <a:tblGrid>
                <a:gridCol w="1205344">
                  <a:extLst>
                    <a:ext uri="{9D8B030D-6E8A-4147-A177-3AD203B41FA5}">
                      <a16:colId xmlns:a16="http://schemas.microsoft.com/office/drawing/2014/main" val="138947893"/>
                    </a:ext>
                  </a:extLst>
                </a:gridCol>
                <a:gridCol w="728504">
                  <a:extLst>
                    <a:ext uri="{9D8B030D-6E8A-4147-A177-3AD203B41FA5}">
                      <a16:colId xmlns:a16="http://schemas.microsoft.com/office/drawing/2014/main" val="3603851688"/>
                    </a:ext>
                  </a:extLst>
                </a:gridCol>
                <a:gridCol w="862910">
                  <a:extLst>
                    <a:ext uri="{9D8B030D-6E8A-4147-A177-3AD203B41FA5}">
                      <a16:colId xmlns:a16="http://schemas.microsoft.com/office/drawing/2014/main" val="1927202660"/>
                    </a:ext>
                  </a:extLst>
                </a:gridCol>
                <a:gridCol w="862910">
                  <a:extLst>
                    <a:ext uri="{9D8B030D-6E8A-4147-A177-3AD203B41FA5}">
                      <a16:colId xmlns:a16="http://schemas.microsoft.com/office/drawing/2014/main" val="3958559916"/>
                    </a:ext>
                  </a:extLst>
                </a:gridCol>
                <a:gridCol w="862910">
                  <a:extLst>
                    <a:ext uri="{9D8B030D-6E8A-4147-A177-3AD203B41FA5}">
                      <a16:colId xmlns:a16="http://schemas.microsoft.com/office/drawing/2014/main" val="1283202696"/>
                    </a:ext>
                  </a:extLst>
                </a:gridCol>
                <a:gridCol w="862910">
                  <a:extLst>
                    <a:ext uri="{9D8B030D-6E8A-4147-A177-3AD203B41FA5}">
                      <a16:colId xmlns:a16="http://schemas.microsoft.com/office/drawing/2014/main" val="3292050311"/>
                    </a:ext>
                  </a:extLst>
                </a:gridCol>
                <a:gridCol w="862910">
                  <a:extLst>
                    <a:ext uri="{9D8B030D-6E8A-4147-A177-3AD203B41FA5}">
                      <a16:colId xmlns:a16="http://schemas.microsoft.com/office/drawing/2014/main" val="4088311224"/>
                    </a:ext>
                  </a:extLst>
                </a:gridCol>
              </a:tblGrid>
              <a:tr h="272180">
                <a:tc rowSpan="2">
                  <a:txBody>
                    <a:bodyPr/>
                    <a:lstStyle/>
                    <a:p>
                      <a:pPr marL="0" marR="0" algn="ctr">
                        <a:lnSpc>
                          <a:spcPct val="115000"/>
                        </a:lnSpc>
                        <a:buNone/>
                      </a:pPr>
                      <a:r>
                        <a:rPr lang="en-US" sz="1400" b="1" i="0" dirty="0">
                          <a:solidFill>
                            <a:schemeClr val="bg1"/>
                          </a:solidFill>
                          <a:effectLst/>
                          <a:latin typeface="Arial" panose="020B0604020202020204" pitchFamily="34" charset="0"/>
                          <a:cs typeface="Arial" panose="020B0604020202020204" pitchFamily="34" charset="0"/>
                        </a:rPr>
                        <a:t>Arch</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gridSpan="3">
                  <a:txBody>
                    <a:bodyPr/>
                    <a:lstStyle/>
                    <a:p>
                      <a:pPr marL="0" marR="0" algn="ctr">
                        <a:lnSpc>
                          <a:spcPct val="115000"/>
                        </a:lnSpc>
                        <a:buNone/>
                      </a:pPr>
                      <a:r>
                        <a:rPr lang="en-US" sz="1400" b="1" i="0" dirty="0">
                          <a:solidFill>
                            <a:schemeClr val="bg1"/>
                          </a:solidFill>
                          <a:effectLst/>
                          <a:latin typeface="Arial" panose="020B0604020202020204" pitchFamily="34" charset="0"/>
                          <a:cs typeface="Arial" panose="020B0604020202020204" pitchFamily="34" charset="0"/>
                        </a:rPr>
                        <a:t>TUBR</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en-US"/>
                    </a:p>
                  </a:txBody>
                  <a:tcPr/>
                </a:tc>
                <a:tc hMerge="1">
                  <a:txBody>
                    <a:bodyPr/>
                    <a:lstStyle/>
                    <a:p>
                      <a:endParaRPr lang="en-US"/>
                    </a:p>
                  </a:txBody>
                  <a:tcPr/>
                </a:tc>
                <a:tc gridSpan="3">
                  <a:txBody>
                    <a:bodyPr/>
                    <a:lstStyle/>
                    <a:p>
                      <a:pPr marL="0" marR="0" algn="ctr">
                        <a:lnSpc>
                          <a:spcPct val="115000"/>
                        </a:lnSpc>
                        <a:buNone/>
                      </a:pPr>
                      <a:r>
                        <a:rPr lang="en-US" sz="1400" b="1" i="0" dirty="0">
                          <a:solidFill>
                            <a:schemeClr val="bg1"/>
                          </a:solidFill>
                          <a:effectLst/>
                          <a:latin typeface="Arial" panose="020B0604020202020204" pitchFamily="34" charset="0"/>
                          <a:cs typeface="Arial" panose="020B0604020202020204" pitchFamily="34" charset="0"/>
                        </a:rPr>
                        <a:t>FCBR</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65533845"/>
                  </a:ext>
                </a:extLst>
              </a:tr>
              <a:tr h="272180">
                <a:tc vMerge="1">
                  <a:txBody>
                    <a:bodyPr/>
                    <a:lstStyle/>
                    <a:p>
                      <a:endParaRPr lang="en-US"/>
                    </a:p>
                  </a:txBody>
                  <a:tcPr/>
                </a:tc>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Train</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Dev</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Eval</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Train</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Dev</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Eval</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984623504"/>
                  </a:ext>
                </a:extLst>
              </a:tr>
              <a:tr h="272180">
                <a:tc>
                  <a:txBody>
                    <a:bodyPr/>
                    <a:lstStyle/>
                    <a:p>
                      <a:pPr marL="0" marR="0" algn="ct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ResNet18</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40.87</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37.42</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33.28</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44.40</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44.34</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42.11</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338461320"/>
                  </a:ext>
                </a:extLst>
              </a:tr>
              <a:tr h="272180">
                <a:tc>
                  <a:txBody>
                    <a:bodyPr/>
                    <a:lstStyle/>
                    <a:p>
                      <a:pPr marL="0" marR="0" algn="ct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EB0</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62.32</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55.31</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51.10</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66.83</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49.49</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46.02</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251894907"/>
                  </a:ext>
                </a:extLst>
              </a:tr>
              <a:tr h="272180">
                <a:tc>
                  <a:txBody>
                    <a:bodyPr/>
                    <a:lstStyle/>
                    <a:p>
                      <a:pPr marL="0" marR="0" algn="ct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EB7</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56.03</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47.10</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43.81</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31.53</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31.31</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32.41</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708116587"/>
                  </a:ext>
                </a:extLst>
              </a:tr>
              <a:tr h="272180">
                <a:tc>
                  <a:txBody>
                    <a:bodyPr/>
                    <a:lstStyle/>
                    <a:p>
                      <a:pPr marL="0" marR="0" algn="ct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ViT-16</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62.68</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48.32</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44.72</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26.11</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24.44</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25.07</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4492620"/>
                  </a:ext>
                </a:extLst>
              </a:tr>
              <a:tr h="438179">
                <a:tc>
                  <a:txBody>
                    <a:bodyPr/>
                    <a:lstStyle/>
                    <a:p>
                      <a:pPr marL="0" marR="0" algn="ct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ViT-32</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a:effectLst/>
                          <a:latin typeface="Arial" panose="020B0604020202020204" pitchFamily="34" charset="0"/>
                          <a:cs typeface="Arial" panose="020B0604020202020204" pitchFamily="34" charset="0"/>
                        </a:rPr>
                        <a:t>57.12</a:t>
                      </a:r>
                      <a:endParaRPr lang="en-US" sz="1400" b="1" i="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46.34</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41.39</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29.58</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26.11</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28.06</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61309684"/>
                  </a:ext>
                </a:extLst>
              </a:tr>
            </a:tbl>
          </a:graphicData>
        </a:graphic>
      </p:graphicFrame>
      <p:graphicFrame>
        <p:nvGraphicFramePr>
          <p:cNvPr id="11" name="Table 10">
            <a:extLst>
              <a:ext uri="{FF2B5EF4-FFF2-40B4-BE49-F238E27FC236}">
                <a16:creationId xmlns:a16="http://schemas.microsoft.com/office/drawing/2014/main" id="{72CF13FB-A0AA-01B9-2BE8-D6893DC748E0}"/>
              </a:ext>
            </a:extLst>
          </p:cNvPr>
          <p:cNvGraphicFramePr>
            <a:graphicFrameLocks noGrp="1"/>
          </p:cNvGraphicFramePr>
          <p:nvPr>
            <p:extLst>
              <p:ext uri="{D42A27DB-BD31-4B8C-83A1-F6EECF244321}">
                <p14:modId xmlns:p14="http://schemas.microsoft.com/office/powerpoint/2010/main" val="670226018"/>
              </p:ext>
            </p:extLst>
          </p:nvPr>
        </p:nvGraphicFramePr>
        <p:xfrm>
          <a:off x="7384474" y="3960152"/>
          <a:ext cx="4655126" cy="2152762"/>
        </p:xfrm>
        <a:graphic>
          <a:graphicData uri="http://schemas.openxmlformats.org/drawingml/2006/table">
            <a:tbl>
              <a:tblPr firstRow="1" firstCol="1" bandRow="1">
                <a:tableStyleId>{5C22544A-7EE6-4342-B048-85BDC9FD1C3A}</a:tableStyleId>
              </a:tblPr>
              <a:tblGrid>
                <a:gridCol w="1108363">
                  <a:extLst>
                    <a:ext uri="{9D8B030D-6E8A-4147-A177-3AD203B41FA5}">
                      <a16:colId xmlns:a16="http://schemas.microsoft.com/office/drawing/2014/main" val="3749226508"/>
                    </a:ext>
                  </a:extLst>
                </a:gridCol>
                <a:gridCol w="1122219">
                  <a:extLst>
                    <a:ext uri="{9D8B030D-6E8A-4147-A177-3AD203B41FA5}">
                      <a16:colId xmlns:a16="http://schemas.microsoft.com/office/drawing/2014/main" val="1608682810"/>
                    </a:ext>
                  </a:extLst>
                </a:gridCol>
                <a:gridCol w="1212272">
                  <a:extLst>
                    <a:ext uri="{9D8B030D-6E8A-4147-A177-3AD203B41FA5}">
                      <a16:colId xmlns:a16="http://schemas.microsoft.com/office/drawing/2014/main" val="32574873"/>
                    </a:ext>
                  </a:extLst>
                </a:gridCol>
                <a:gridCol w="1212272">
                  <a:extLst>
                    <a:ext uri="{9D8B030D-6E8A-4147-A177-3AD203B41FA5}">
                      <a16:colId xmlns:a16="http://schemas.microsoft.com/office/drawing/2014/main" val="114437678"/>
                    </a:ext>
                  </a:extLst>
                </a:gridCol>
              </a:tblGrid>
              <a:tr h="493674">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Arch</a:t>
                      </a:r>
                    </a:p>
                  </a:txBody>
                  <a:tcPr marL="36830" marR="36830" marT="36830" marB="3683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No. Parameters</a:t>
                      </a:r>
                    </a:p>
                  </a:txBody>
                  <a:tcPr marL="36830" marR="36830" marT="36830" marB="3683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Training</a:t>
                      </a:r>
                      <a:br>
                        <a:rPr lang="en-US" sz="1400" b="1" i="0" kern="1200" dirty="0">
                          <a:solidFill>
                            <a:schemeClr val="bg1"/>
                          </a:solidFill>
                          <a:effectLst/>
                          <a:latin typeface="Arial" panose="020B0604020202020204" pitchFamily="34" charset="0"/>
                          <a:ea typeface="+mn-ea"/>
                          <a:cs typeface="Arial" panose="020B0604020202020204" pitchFamily="34" charset="0"/>
                        </a:rPr>
                      </a:br>
                      <a:r>
                        <a:rPr lang="en-US" sz="1400" b="1" i="0" kern="1200" dirty="0">
                          <a:solidFill>
                            <a:schemeClr val="bg1"/>
                          </a:solidFill>
                          <a:effectLst/>
                          <a:latin typeface="Arial" panose="020B0604020202020204" pitchFamily="34" charset="0"/>
                          <a:ea typeface="+mn-ea"/>
                          <a:cs typeface="Arial" panose="020B0604020202020204" pitchFamily="34" charset="0"/>
                        </a:rPr>
                        <a:t>Time</a:t>
                      </a:r>
                    </a:p>
                  </a:txBody>
                  <a:tcPr marL="36830" marR="36830" marT="36830" marB="3683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Decoding</a:t>
                      </a:r>
                      <a:br>
                        <a:rPr lang="en-US" sz="1400" b="1" i="0" kern="1200" dirty="0">
                          <a:solidFill>
                            <a:schemeClr val="bg1"/>
                          </a:solidFill>
                          <a:effectLst/>
                          <a:latin typeface="Arial" panose="020B0604020202020204" pitchFamily="34" charset="0"/>
                          <a:ea typeface="+mn-ea"/>
                          <a:cs typeface="Arial" panose="020B0604020202020204" pitchFamily="34" charset="0"/>
                        </a:rPr>
                      </a:br>
                      <a:r>
                        <a:rPr lang="en-US" sz="1400" b="1" i="0" kern="1200" dirty="0">
                          <a:solidFill>
                            <a:schemeClr val="bg1"/>
                          </a:solidFill>
                          <a:effectLst/>
                          <a:latin typeface="Arial" panose="020B0604020202020204" pitchFamily="34" charset="0"/>
                          <a:ea typeface="+mn-ea"/>
                          <a:cs typeface="Arial" panose="020B0604020202020204" pitchFamily="34" charset="0"/>
                        </a:rPr>
                        <a:t>Time</a:t>
                      </a:r>
                    </a:p>
                  </a:txBody>
                  <a:tcPr marL="36830" marR="36830" marT="36830" marB="3683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494345785"/>
                  </a:ext>
                </a:extLst>
              </a:tr>
              <a:tr h="270803">
                <a:tc>
                  <a:txBody>
                    <a:bodyPr/>
                    <a:lstStyle/>
                    <a:p>
                      <a:pPr marL="0" marR="0" algn="ctr" defTabSz="457200" rtl="0" eaLnBrk="1" latinLnBrk="0" hangingPunct="1">
                        <a:lnSpc>
                          <a:spcPct val="115000"/>
                        </a:lnSpc>
                        <a:buNone/>
                      </a:pPr>
                      <a:r>
                        <a:rPr lang="en-US" sz="1400" b="1" i="0" kern="1200" dirty="0">
                          <a:solidFill>
                            <a:schemeClr val="tx1"/>
                          </a:solidFill>
                          <a:effectLst/>
                          <a:latin typeface="Arial" panose="020B0604020202020204" pitchFamily="34" charset="0"/>
                          <a:ea typeface="+mn-ea"/>
                          <a:cs typeface="Arial" panose="020B0604020202020204" pitchFamily="34" charset="0"/>
                        </a:rPr>
                        <a:t>ResNet-18</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r" defTabSz="457200" rtl="0" eaLnBrk="1" latinLnBrk="0" hangingPunct="1">
                        <a:lnSpc>
                          <a:spcPct val="115000"/>
                        </a:lnSpc>
                        <a:buNone/>
                      </a:pPr>
                      <a:r>
                        <a:rPr lang="en-US" sz="1400" b="1" i="0" kern="1200" dirty="0">
                          <a:solidFill>
                            <a:schemeClr val="tx1"/>
                          </a:solidFill>
                          <a:effectLst/>
                          <a:latin typeface="Arial" panose="020B0604020202020204" pitchFamily="34" charset="0"/>
                          <a:ea typeface="+mn-ea"/>
                          <a:cs typeface="Arial" panose="020B0604020202020204" pitchFamily="34" charset="0"/>
                        </a:rPr>
                        <a:t>11.69M</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r" defTabSz="457200" rtl="0" eaLnBrk="1" latinLnBrk="0" hangingPunct="1">
                        <a:lnSpc>
                          <a:spcPct val="115000"/>
                        </a:lnSpc>
                        <a:buNone/>
                      </a:pPr>
                      <a:r>
                        <a:rPr lang="en-US" sz="1400" b="1" i="0" kern="1200" dirty="0">
                          <a:solidFill>
                            <a:schemeClr val="tx1"/>
                          </a:solidFill>
                          <a:effectLst/>
                          <a:latin typeface="Arial" panose="020B0604020202020204" pitchFamily="34" charset="0"/>
                          <a:ea typeface="+mn-ea"/>
                          <a:cs typeface="Arial" panose="020B0604020202020204" pitchFamily="34" charset="0"/>
                        </a:rPr>
                        <a:t>2,356 (1.0x)</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r" defTabSz="457200" rtl="0" eaLnBrk="1" latinLnBrk="0" hangingPunct="1">
                        <a:lnSpc>
                          <a:spcPct val="115000"/>
                        </a:lnSpc>
                        <a:buNone/>
                      </a:pPr>
                      <a:r>
                        <a:rPr lang="en-US" sz="1400" b="1" i="0" kern="1200" dirty="0">
                          <a:solidFill>
                            <a:schemeClr val="tx1"/>
                          </a:solidFill>
                          <a:effectLst/>
                          <a:latin typeface="Arial" panose="020B0604020202020204" pitchFamily="34" charset="0"/>
                          <a:ea typeface="+mn-ea"/>
                          <a:cs typeface="Arial" panose="020B0604020202020204" pitchFamily="34" charset="0"/>
                        </a:rPr>
                        <a:t>1,597 (1.0x)</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864768657"/>
                  </a:ext>
                </a:extLst>
              </a:tr>
              <a:tr h="270803">
                <a:tc>
                  <a:txBody>
                    <a:bodyPr/>
                    <a:lstStyle/>
                    <a:p>
                      <a:pPr marL="0" marR="0" algn="ct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EB0</a:t>
                      </a:r>
                      <a:endParaRPr lang="en-US" sz="1400" b="1" i="0" dirty="0">
                        <a:solidFill>
                          <a:schemeClr val="tx1"/>
                        </a:solidFill>
                        <a:effectLst/>
                        <a:latin typeface="Arial" panose="020B0604020202020204" pitchFamily="34" charset="0"/>
                        <a:ea typeface="+mn-ea"/>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5.30M</a:t>
                      </a:r>
                      <a:endParaRPr lang="en-US" sz="1400" b="1" i="0" dirty="0">
                        <a:solidFill>
                          <a:schemeClr val="tx1"/>
                        </a:solidFill>
                        <a:effectLst/>
                        <a:latin typeface="Arial" panose="020B0604020202020204" pitchFamily="34" charset="0"/>
                        <a:ea typeface="+mn-ea"/>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3,900 (1.7x)</a:t>
                      </a:r>
                      <a:endParaRPr lang="en-US" sz="1400" b="1" i="0" dirty="0">
                        <a:solidFill>
                          <a:schemeClr val="tx1"/>
                        </a:solidFill>
                        <a:effectLst/>
                        <a:latin typeface="Arial" panose="020B0604020202020204" pitchFamily="34" charset="0"/>
                        <a:ea typeface="+mn-ea"/>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1,520 (1.0x)</a:t>
                      </a:r>
                      <a:endParaRPr lang="en-US" sz="1400" b="1" i="0" dirty="0">
                        <a:solidFill>
                          <a:schemeClr val="tx1"/>
                        </a:solidFill>
                        <a:effectLst/>
                        <a:latin typeface="Arial" panose="020B0604020202020204" pitchFamily="34" charset="0"/>
                        <a:ea typeface="+mn-ea"/>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461299148"/>
                  </a:ext>
                </a:extLst>
              </a:tr>
              <a:tr h="286092">
                <a:tc>
                  <a:txBody>
                    <a:bodyPr/>
                    <a:lstStyle/>
                    <a:p>
                      <a:pPr marL="0" marR="0" algn="ct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EB7</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66.35M</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4,883 (2.1x)</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1,735 (1.1x)</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205241466"/>
                  </a:ext>
                </a:extLst>
              </a:tr>
              <a:tr h="270803">
                <a:tc>
                  <a:txBody>
                    <a:bodyPr/>
                    <a:lstStyle/>
                    <a:p>
                      <a:pPr marL="0" marR="0" algn="ct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ViT-16</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86.60M</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3,713 (1.6x)</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1,726 (1.1x)</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6461651"/>
                  </a:ext>
                </a:extLst>
              </a:tr>
              <a:tr h="416733">
                <a:tc>
                  <a:txBody>
                    <a:bodyPr/>
                    <a:lstStyle/>
                    <a:p>
                      <a:pPr marL="0" marR="0" algn="ct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ViT-32</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a:solidFill>
                            <a:schemeClr val="tx1"/>
                          </a:solidFill>
                          <a:effectLst/>
                          <a:latin typeface="Arial" panose="020B0604020202020204" pitchFamily="34" charset="0"/>
                          <a:cs typeface="Arial" panose="020B0604020202020204" pitchFamily="34" charset="0"/>
                        </a:rPr>
                        <a:t>88.20M</a:t>
                      </a:r>
                      <a:endParaRPr lang="en-US" sz="1400" b="1" i="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a:solidFill>
                            <a:schemeClr val="tx1"/>
                          </a:solidFill>
                          <a:effectLst/>
                          <a:latin typeface="Arial" panose="020B0604020202020204" pitchFamily="34" charset="0"/>
                          <a:cs typeface="Arial" panose="020B0604020202020204" pitchFamily="34" charset="0"/>
                        </a:rPr>
                        <a:t>3,869 (1.6x)</a:t>
                      </a:r>
                      <a:endParaRPr lang="en-US" sz="1400" b="1" i="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1,623 (1.0x)</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61654692"/>
                  </a:ext>
                </a:extLst>
              </a:tr>
            </a:tbl>
          </a:graphicData>
        </a:graphic>
      </p:graphicFrame>
      <p:sp>
        <p:nvSpPr>
          <p:cNvPr id="12" name="TextBox 11">
            <a:extLst>
              <a:ext uri="{FF2B5EF4-FFF2-40B4-BE49-F238E27FC236}">
                <a16:creationId xmlns:a16="http://schemas.microsoft.com/office/drawing/2014/main" id="{ED002D95-DE8D-4925-A5C6-672103D9AD86}"/>
              </a:ext>
            </a:extLst>
          </p:cNvPr>
          <p:cNvSpPr txBox="1"/>
          <p:nvPr/>
        </p:nvSpPr>
        <p:spPr>
          <a:xfrm>
            <a:off x="6697683" y="685800"/>
            <a:ext cx="5341917" cy="2743200"/>
          </a:xfrm>
          <a:prstGeom prst="rect">
            <a:avLst/>
          </a:prstGeom>
          <a:noFill/>
        </p:spPr>
        <p:txBody>
          <a:bodyPr wrap="square" lIns="0" tIns="0" rIns="0" bIns="0">
            <a:noAutofit/>
          </a:bodyPr>
          <a:lstStyle>
            <a:defPPr>
              <a:defRPr lang="en-US"/>
            </a:defPPr>
            <a:lvl1pPr marL="228600" indent="-228600">
              <a:spcAft>
                <a:spcPts val="12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stStyle>
          <a:p>
            <a:r>
              <a:rPr lang="en-US" dirty="0">
                <a:solidFill>
                  <a:schemeClr val="tx1"/>
                </a:solidFill>
              </a:rPr>
              <a:t>MDICE measures the percentage of an annotated region that was correctly classified, and ignores background.</a:t>
            </a:r>
          </a:p>
          <a:p>
            <a:r>
              <a:rPr lang="en-US" dirty="0">
                <a:solidFill>
                  <a:schemeClr val="tx1"/>
                </a:solidFill>
              </a:rPr>
              <a:t>MDICE scores are shown for TUBR and FCBR.</a:t>
            </a:r>
          </a:p>
          <a:p>
            <a:r>
              <a:rPr lang="en-US" noProof="1">
                <a:solidFill>
                  <a:schemeClr val="tx1"/>
                </a:solidFill>
              </a:rPr>
              <a:t>EB0, which is a smaller and more computationally efficient, is the highest performing model.</a:t>
            </a:r>
          </a:p>
          <a:p>
            <a:r>
              <a:rPr lang="en-US" noProof="1">
                <a:solidFill>
                  <a:schemeClr val="tx1"/>
                </a:solidFill>
              </a:rPr>
              <a:t>Results are statistically significant.</a:t>
            </a:r>
          </a:p>
        </p:txBody>
      </p:sp>
      <p:sp>
        <p:nvSpPr>
          <p:cNvPr id="13" name="TextBox 12">
            <a:extLst>
              <a:ext uri="{FF2B5EF4-FFF2-40B4-BE49-F238E27FC236}">
                <a16:creationId xmlns:a16="http://schemas.microsoft.com/office/drawing/2014/main" id="{844A4951-F98C-1FC1-4A1B-9365CBB5A726}"/>
              </a:ext>
            </a:extLst>
          </p:cNvPr>
          <p:cNvSpPr txBox="1"/>
          <p:nvPr/>
        </p:nvSpPr>
        <p:spPr>
          <a:xfrm>
            <a:off x="152400" y="3722990"/>
            <a:ext cx="6788727" cy="2599990"/>
          </a:xfrm>
          <a:prstGeom prst="rect">
            <a:avLst/>
          </a:prstGeom>
          <a:noFill/>
        </p:spPr>
        <p:txBody>
          <a:bodyPr wrap="square" lIns="0" tIns="0" rIns="0" bIns="0">
            <a:noAutofit/>
          </a:bodyPr>
          <a:lstStyle>
            <a:defPPr>
              <a:defRPr lang="en-US"/>
            </a:defPPr>
            <a:lvl1pPr marL="228600" indent="-228600">
              <a:spcAft>
                <a:spcPts val="12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stStyle>
          <a:p>
            <a:r>
              <a:rPr lang="en-US" noProof="1">
                <a:solidFill>
                  <a:schemeClr val="tx1"/>
                </a:solidFill>
              </a:rPr>
              <a:t>The complexity of each algorithm in terms of memory (no. of parameters) and compute times (secs) is shown.</a:t>
            </a:r>
          </a:p>
          <a:p>
            <a:r>
              <a:rPr lang="en-US" noProof="1">
                <a:solidFill>
                  <a:schemeClr val="tx1"/>
                </a:solidFill>
              </a:rPr>
              <a:t>EB0 has the smallest memory footprint and yet delivers the best performance. Its decoding time is comparable to ResNet18 while training time is reasonably close.</a:t>
            </a:r>
          </a:p>
          <a:p>
            <a:r>
              <a:rPr lang="en-US" noProof="1">
                <a:solidFill>
                  <a:schemeClr val="tx1"/>
                </a:solidFill>
              </a:rPr>
              <a:t>The ViT models are our most complex models, and expected to deliver best performance. However, on DPATH data they did not exceed the performance of EB0. </a:t>
            </a:r>
          </a:p>
        </p:txBody>
      </p:sp>
    </p:spTree>
    <p:extLst>
      <p:ext uri="{BB962C8B-B14F-4D97-AF65-F5344CB8AC3E}">
        <p14:creationId xmlns:p14="http://schemas.microsoft.com/office/powerpoint/2010/main" val="271578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8E4EB-5FBA-2293-539E-45920BA31A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B60FC4-5792-FE67-0618-C9B06FF62B23}"/>
              </a:ext>
            </a:extLst>
          </p:cNvPr>
          <p:cNvSpPr>
            <a:spLocks noGrp="1"/>
          </p:cNvSpPr>
          <p:nvPr>
            <p:ph type="title"/>
          </p:nvPr>
        </p:nvSpPr>
        <p:spPr>
          <a:xfrm>
            <a:off x="155448" y="0"/>
            <a:ext cx="11887200" cy="457200"/>
          </a:xfrm>
        </p:spPr>
        <p:txBody>
          <a:bodyPr lIns="0">
            <a:normAutofit/>
          </a:bodyPr>
          <a:lstStyle/>
          <a:p>
            <a:r>
              <a:rPr lang="en-US" noProof="1"/>
              <a:t>Annotation of Images and Supervised Learning</a:t>
            </a:r>
          </a:p>
        </p:txBody>
      </p:sp>
      <p:sp>
        <p:nvSpPr>
          <p:cNvPr id="3" name="Text Box 170490771">
            <a:extLst>
              <a:ext uri="{FF2B5EF4-FFF2-40B4-BE49-F238E27FC236}">
                <a16:creationId xmlns:a16="http://schemas.microsoft.com/office/drawing/2014/main" id="{FDA67B99-7B7D-7DDA-A483-84285534BBAF}"/>
              </a:ext>
            </a:extLst>
          </p:cNvPr>
          <p:cNvSpPr txBox="1"/>
          <p:nvPr/>
        </p:nvSpPr>
        <p:spPr>
          <a:xfrm>
            <a:off x="161925" y="4669536"/>
            <a:ext cx="11877675" cy="1781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228600" indent="-228600">
              <a:spcBef>
                <a:spcPts val="0"/>
              </a:spcBef>
              <a:spcAft>
                <a:spcPts val="1200"/>
              </a:spcAft>
              <a:buFont typeface="Arial" panose="020B0604020202020204" pitchFamily="34" charset="0"/>
              <a:buChar char="•"/>
            </a:pPr>
            <a:r>
              <a:rPr lang="en-US" b="1" noProof="1">
                <a:latin typeface="Arial" panose="020B0604020202020204" pitchFamily="34" charset="0"/>
                <a:cs typeface="Arial" panose="020B0604020202020204" pitchFamily="34" charset="0"/>
              </a:rPr>
              <a:t>Partially annotated data is providing results comparable to fully annotated data at significantly reduced cost and time.</a:t>
            </a:r>
          </a:p>
          <a:p>
            <a:pPr marL="228600" indent="-228600">
              <a:spcBef>
                <a:spcPts val="0"/>
              </a:spcBef>
              <a:spcAft>
                <a:spcPts val="1200"/>
              </a:spcAft>
              <a:buFont typeface="Arial" panose="020B0604020202020204" pitchFamily="34" charset="0"/>
              <a:buChar char="•"/>
            </a:pPr>
            <a:r>
              <a:rPr lang="en-US" b="1" noProof="1">
                <a:latin typeface="Arial" panose="020B0604020202020204" pitchFamily="34" charset="0"/>
                <a:cs typeface="Arial" panose="020B0604020202020204" pitchFamily="34" charset="0"/>
              </a:rPr>
              <a:t>Due to the limitations with StarDist doing multi-class segmentation, we preprocess the partially annotated images to produce fully annotated images that consist of a collage of subimages.</a:t>
            </a:r>
          </a:p>
          <a:p>
            <a:pPr marL="228600" indent="-228600">
              <a:spcBef>
                <a:spcPts val="0"/>
              </a:spcBef>
              <a:spcAft>
                <a:spcPts val="1200"/>
              </a:spcAft>
              <a:buFont typeface="Arial" panose="020B0604020202020204" pitchFamily="34" charset="0"/>
              <a:buChar char="•"/>
            </a:pPr>
            <a:r>
              <a:rPr lang="en-US" b="1" noProof="1">
                <a:latin typeface="Arial" panose="020B0604020202020204" pitchFamily="34" charset="0"/>
                <a:cs typeface="Arial" panose="020B0604020202020204" pitchFamily="34" charset="0"/>
              </a:rPr>
              <a:t>Adaption of StarDist segmentation models appears to be working well.</a:t>
            </a:r>
            <a:endParaRPr lang="en-US"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FAF4730-4336-1CB0-C64C-1B8F57614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543" y="694944"/>
            <a:ext cx="6666913" cy="3753754"/>
          </a:xfrm>
          <a:prstGeom prst="rect">
            <a:avLst/>
          </a:prstGeom>
        </p:spPr>
      </p:pic>
      <p:sp>
        <p:nvSpPr>
          <p:cNvPr id="5" name="TextBox 4">
            <a:extLst>
              <a:ext uri="{FF2B5EF4-FFF2-40B4-BE49-F238E27FC236}">
                <a16:creationId xmlns:a16="http://schemas.microsoft.com/office/drawing/2014/main" id="{B76D345E-28B4-8764-1076-84F63849C3A9}"/>
              </a:ext>
            </a:extLst>
          </p:cNvPr>
          <p:cNvSpPr txBox="1"/>
          <p:nvPr/>
        </p:nvSpPr>
        <p:spPr>
          <a:xfrm>
            <a:off x="524256" y="707136"/>
            <a:ext cx="2121407" cy="1877568"/>
          </a:xfrm>
          <a:prstGeom prst="rect">
            <a:avLst/>
          </a:prstGeom>
          <a:noFill/>
        </p:spPr>
        <p:txBody>
          <a:bodyPr wrap="square" lIns="0" tIns="0" rIns="0" bIns="0" anchor="ctr" anchorCtr="0">
            <a:noAutofit/>
          </a:bodyPr>
          <a:lstStyle>
            <a:defPPr>
              <a:defRPr lang="en-US"/>
            </a:defPPr>
            <a:lvl1pPr marL="228600" indent="-228600">
              <a:spcAft>
                <a:spcPts val="12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stStyle>
          <a:p>
            <a:r>
              <a:rPr lang="en-US" dirty="0">
                <a:solidFill>
                  <a:schemeClr val="tx1"/>
                </a:solidFill>
              </a:rPr>
              <a:t>Original image</a:t>
            </a:r>
          </a:p>
        </p:txBody>
      </p:sp>
      <p:sp>
        <p:nvSpPr>
          <p:cNvPr id="6" name="TextBox 5">
            <a:extLst>
              <a:ext uri="{FF2B5EF4-FFF2-40B4-BE49-F238E27FC236}">
                <a16:creationId xmlns:a16="http://schemas.microsoft.com/office/drawing/2014/main" id="{D506B465-2894-DB20-9543-A667D3FD08A2}"/>
              </a:ext>
            </a:extLst>
          </p:cNvPr>
          <p:cNvSpPr txBox="1"/>
          <p:nvPr/>
        </p:nvSpPr>
        <p:spPr>
          <a:xfrm>
            <a:off x="9509760" y="706438"/>
            <a:ext cx="2529840" cy="1866074"/>
          </a:xfrm>
          <a:prstGeom prst="rect">
            <a:avLst/>
          </a:prstGeom>
          <a:noFill/>
        </p:spPr>
        <p:txBody>
          <a:bodyPr wrap="square" lIns="0" tIns="0" rIns="0" bIns="0" anchor="ctr" anchorCtr="0">
            <a:noAutofit/>
          </a:bodyPr>
          <a:lstStyle>
            <a:defPPr>
              <a:defRPr lang="en-US"/>
            </a:defPPr>
            <a:lvl1pPr marL="228600" indent="-228600">
              <a:spcAft>
                <a:spcPts val="12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stStyle>
          <a:p>
            <a:r>
              <a:rPr lang="en-US" dirty="0">
                <a:solidFill>
                  <a:schemeClr val="tx1"/>
                </a:solidFill>
              </a:rPr>
              <a:t>Manually annotated image</a:t>
            </a:r>
          </a:p>
        </p:txBody>
      </p:sp>
      <p:sp>
        <p:nvSpPr>
          <p:cNvPr id="8" name="TextBox 7">
            <a:extLst>
              <a:ext uri="{FF2B5EF4-FFF2-40B4-BE49-F238E27FC236}">
                <a16:creationId xmlns:a16="http://schemas.microsoft.com/office/drawing/2014/main" id="{16E90FDD-A782-BCB7-8C9A-FE6F605F6615}"/>
              </a:ext>
            </a:extLst>
          </p:cNvPr>
          <p:cNvSpPr txBox="1"/>
          <p:nvPr/>
        </p:nvSpPr>
        <p:spPr>
          <a:xfrm>
            <a:off x="533400" y="2584704"/>
            <a:ext cx="2087880" cy="1853184"/>
          </a:xfrm>
          <a:prstGeom prst="rect">
            <a:avLst/>
          </a:prstGeom>
          <a:noFill/>
        </p:spPr>
        <p:txBody>
          <a:bodyPr wrap="square" lIns="0" tIns="0" rIns="0" bIns="0" anchor="ctr" anchorCtr="0">
            <a:noAutofit/>
          </a:bodyPr>
          <a:lstStyle>
            <a:defPPr>
              <a:defRPr lang="en-US"/>
            </a:defPPr>
            <a:lvl1pPr marL="228600" indent="-228600">
              <a:spcAft>
                <a:spcPts val="12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stStyle>
          <a:p>
            <a:r>
              <a:rPr lang="en-US" dirty="0">
                <a:solidFill>
                  <a:schemeClr val="tx1"/>
                </a:solidFill>
              </a:rPr>
              <a:t>Automatically annotated image using fully annotated data</a:t>
            </a:r>
          </a:p>
        </p:txBody>
      </p:sp>
      <p:sp>
        <p:nvSpPr>
          <p:cNvPr id="9" name="TextBox 8">
            <a:extLst>
              <a:ext uri="{FF2B5EF4-FFF2-40B4-BE49-F238E27FC236}">
                <a16:creationId xmlns:a16="http://schemas.microsoft.com/office/drawing/2014/main" id="{3FAF1540-F70C-B5A9-F949-00D8132C68C3}"/>
              </a:ext>
            </a:extLst>
          </p:cNvPr>
          <p:cNvSpPr txBox="1"/>
          <p:nvPr/>
        </p:nvSpPr>
        <p:spPr>
          <a:xfrm>
            <a:off x="9509760" y="2743200"/>
            <a:ext cx="2529840" cy="1706880"/>
          </a:xfrm>
          <a:prstGeom prst="rect">
            <a:avLst/>
          </a:prstGeom>
          <a:noFill/>
        </p:spPr>
        <p:txBody>
          <a:bodyPr wrap="square" lIns="0" tIns="0" rIns="0" bIns="0" anchor="ctr" anchorCtr="0">
            <a:noAutofit/>
          </a:bodyPr>
          <a:lstStyle>
            <a:defPPr>
              <a:defRPr lang="en-US"/>
            </a:defPPr>
            <a:lvl1pPr marL="228600" indent="-228600">
              <a:spcAft>
                <a:spcPts val="12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stStyle>
          <a:p>
            <a:r>
              <a:rPr lang="en-US" dirty="0">
                <a:solidFill>
                  <a:schemeClr val="tx1"/>
                </a:solidFill>
              </a:rPr>
              <a:t>Automatically annotated image using partially annotated data</a:t>
            </a:r>
          </a:p>
        </p:txBody>
      </p:sp>
    </p:spTree>
    <p:extLst>
      <p:ext uri="{BB962C8B-B14F-4D97-AF65-F5344CB8AC3E}">
        <p14:creationId xmlns:p14="http://schemas.microsoft.com/office/powerpoint/2010/main" val="192254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F9E8F-CAC6-5C7B-117F-EEF83605EC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640486-E9FF-319A-0AC4-958BD60139ED}"/>
              </a:ext>
            </a:extLst>
          </p:cNvPr>
          <p:cNvSpPr>
            <a:spLocks noGrp="1"/>
          </p:cNvSpPr>
          <p:nvPr>
            <p:ph type="title"/>
          </p:nvPr>
        </p:nvSpPr>
        <p:spPr>
          <a:xfrm>
            <a:off x="155448" y="0"/>
            <a:ext cx="11887200" cy="457200"/>
          </a:xfrm>
        </p:spPr>
        <p:txBody>
          <a:bodyPr lIns="0">
            <a:normAutofit/>
          </a:bodyPr>
          <a:lstStyle/>
          <a:p>
            <a:r>
              <a:rPr lang="en-US" noProof="1"/>
              <a:t>The Biofilm Imaging Library Founded in 2025</a:t>
            </a:r>
          </a:p>
        </p:txBody>
      </p:sp>
      <p:pic>
        <p:nvPicPr>
          <p:cNvPr id="6" name="Picture 5">
            <a:extLst>
              <a:ext uri="{FF2B5EF4-FFF2-40B4-BE49-F238E27FC236}">
                <a16:creationId xmlns:a16="http://schemas.microsoft.com/office/drawing/2014/main" id="{3FE099DC-7925-0B1D-897A-29C2E03870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90688" y="652272"/>
            <a:ext cx="4259626"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9038FAF-DDB0-04AB-EAB7-2091566F6733}"/>
              </a:ext>
            </a:extLst>
          </p:cNvPr>
          <p:cNvPicPr>
            <a:picLocks noChangeAspect="1"/>
          </p:cNvPicPr>
          <p:nvPr/>
        </p:nvPicPr>
        <p:blipFill>
          <a:blip r:embed="rId3"/>
          <a:stretch>
            <a:fillRect/>
          </a:stretch>
        </p:blipFill>
        <p:spPr>
          <a:xfrm>
            <a:off x="164592" y="659892"/>
            <a:ext cx="73152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730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26EFF-050F-F5FE-416F-084A4B6A8B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4AC2F6-7766-DFD4-6BF4-AB7427209B98}"/>
              </a:ext>
            </a:extLst>
          </p:cNvPr>
          <p:cNvSpPr>
            <a:spLocks noGrp="1"/>
          </p:cNvSpPr>
          <p:nvPr>
            <p:ph type="title"/>
          </p:nvPr>
        </p:nvSpPr>
        <p:spPr>
          <a:xfrm>
            <a:off x="155448" y="0"/>
            <a:ext cx="11887200" cy="457200"/>
          </a:xfrm>
        </p:spPr>
        <p:txBody>
          <a:bodyPr lIns="0">
            <a:normAutofit/>
          </a:bodyPr>
          <a:lstStyle/>
          <a:p>
            <a:r>
              <a:rPr lang="en-US" noProof="1"/>
              <a:t>The Biofilm Imaging Library Distributes Data, Software and Models</a:t>
            </a:r>
          </a:p>
        </p:txBody>
      </p:sp>
      <p:pic>
        <p:nvPicPr>
          <p:cNvPr id="6" name="Picture 5">
            <a:hlinkClick r:id="rId2"/>
            <a:extLst>
              <a:ext uri="{FF2B5EF4-FFF2-40B4-BE49-F238E27FC236}">
                <a16:creationId xmlns:a16="http://schemas.microsoft.com/office/drawing/2014/main" id="{9952702A-DADD-5AE3-30CD-FFDE53EED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398" y="647700"/>
            <a:ext cx="8295203" cy="59115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7659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EB642-B209-58D6-E9D2-84B8409C85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2A9968-4C5F-62C7-562B-4CB4796FB7E4}"/>
              </a:ext>
            </a:extLst>
          </p:cNvPr>
          <p:cNvSpPr>
            <a:spLocks noGrp="1"/>
          </p:cNvSpPr>
          <p:nvPr>
            <p:ph type="title"/>
          </p:nvPr>
        </p:nvSpPr>
        <p:spPr>
          <a:xfrm>
            <a:off x="155448" y="0"/>
            <a:ext cx="11887200" cy="457200"/>
          </a:xfrm>
        </p:spPr>
        <p:txBody>
          <a:bodyPr lIns="0">
            <a:normAutofit/>
          </a:bodyPr>
          <a:lstStyle/>
          <a:p>
            <a:r>
              <a:rPr lang="en-US" noProof="1"/>
              <a:t>Vibe Research Is Coming</a:t>
            </a:r>
          </a:p>
        </p:txBody>
      </p:sp>
      <p:sp>
        <p:nvSpPr>
          <p:cNvPr id="5" name="TextBox 4">
            <a:extLst>
              <a:ext uri="{FF2B5EF4-FFF2-40B4-BE49-F238E27FC236}">
                <a16:creationId xmlns:a16="http://schemas.microsoft.com/office/drawing/2014/main" id="{6FC0D46A-4A26-F893-D2A7-771A792D9AC8}"/>
              </a:ext>
            </a:extLst>
          </p:cNvPr>
          <p:cNvSpPr txBox="1"/>
          <p:nvPr/>
        </p:nvSpPr>
        <p:spPr>
          <a:xfrm>
            <a:off x="152400" y="647700"/>
            <a:ext cx="5687568" cy="5728716"/>
          </a:xfrm>
          <a:prstGeom prst="rect">
            <a:avLst/>
          </a:prstGeom>
          <a:noFill/>
        </p:spPr>
        <p:txBody>
          <a:bodyPr wrap="square" lIns="0" tIns="0" rIns="0" bIns="0" rtlCol="0">
            <a:noAutofit/>
          </a:bodyPr>
          <a:lstStyle/>
          <a:p>
            <a:pPr marL="180975" indent="-180975">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Conceptual Experiment: </a:t>
            </a:r>
            <a:r>
              <a:rPr lang="en-US" b="1" noProof="1">
                <a:latin typeface="Arial" panose="020B0604020202020204" pitchFamily="34" charset="0"/>
                <a:cs typeface="Arial" panose="020B0604020202020204" pitchFamily="34" charset="0"/>
              </a:rPr>
              <a:t>Ask Claude Code to improve a state of the art machine learning system (EEG seizure detection).</a:t>
            </a:r>
          </a:p>
          <a:p>
            <a:pPr marL="180975" indent="-180975">
              <a:spcAft>
                <a:spcPts val="6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A Complex System:</a:t>
            </a:r>
          </a:p>
          <a:p>
            <a:pPr marL="458788" indent="-277813">
              <a:spcAft>
                <a:spcPts val="600"/>
              </a:spcAft>
              <a:buFont typeface="Wingdings" pitchFamily="2" charset="2"/>
              <a:buChar char="Ø"/>
            </a:pPr>
            <a:r>
              <a:rPr lang="en-US" b="1" noProof="1">
                <a:latin typeface="Arial" panose="020B0604020202020204" pitchFamily="34" charset="0"/>
                <a:cs typeface="Arial" panose="020B0604020202020204" pitchFamily="34" charset="0"/>
              </a:rPr>
              <a:t>many years of development</a:t>
            </a:r>
          </a:p>
          <a:p>
            <a:pPr marL="458788" indent="-277813">
              <a:spcAft>
                <a:spcPts val="600"/>
              </a:spcAft>
              <a:buFont typeface="Wingdings" pitchFamily="2" charset="2"/>
              <a:buChar char="Ø"/>
            </a:pPr>
            <a:r>
              <a:rPr lang="en-US" b="1" noProof="1">
                <a:latin typeface="Arial" panose="020B0604020202020204" pitchFamily="34" charset="0"/>
                <a:cs typeface="Arial" panose="020B0604020202020204" pitchFamily="34" charset="0"/>
              </a:rPr>
              <a:t>used state of the art models (e.g., ResNet18)</a:t>
            </a:r>
          </a:p>
          <a:p>
            <a:pPr marL="458788" indent="-277813">
              <a:spcAft>
                <a:spcPts val="600"/>
              </a:spcAft>
              <a:buFont typeface="Wingdings" pitchFamily="2" charset="2"/>
              <a:buChar char="Ø"/>
            </a:pPr>
            <a:r>
              <a:rPr lang="en-US" b="1" noProof="1">
                <a:latin typeface="Arial" panose="020B0604020202020204" pitchFamily="34" charset="0"/>
                <a:cs typeface="Arial" panose="020B0604020202020204" pitchFamily="34" charset="0"/>
              </a:rPr>
              <a:t>involved numerous scripts (e.g., training, evaluation, optimization)</a:t>
            </a:r>
          </a:p>
          <a:p>
            <a:pPr marL="458788" indent="-277813">
              <a:spcAft>
                <a:spcPts val="1200"/>
              </a:spcAft>
              <a:buFont typeface="Wingdings" pitchFamily="2" charset="2"/>
              <a:buChar char="Ø"/>
            </a:pPr>
            <a:r>
              <a:rPr lang="en-US" b="1" noProof="1">
                <a:latin typeface="Arial" panose="020B0604020202020204" pitchFamily="34" charset="0"/>
                <a:cs typeface="Arial" panose="020B0604020202020204" pitchFamily="34" charset="0"/>
              </a:rPr>
              <a:t>many custom file formats (e.g., models, hypothesis files, parameter files).</a:t>
            </a:r>
          </a:p>
          <a:p>
            <a:pPr marL="180975" indent="-180975">
              <a:spcAft>
                <a:spcPts val="1200"/>
              </a:spcAft>
              <a:buFont typeface="Arial" panose="020B0604020202020204" pitchFamily="34" charset="0"/>
              <a:buChar char="•"/>
            </a:pPr>
            <a:r>
              <a:rPr lang="en-US" b="1" noProof="1">
                <a:latin typeface="Arial" panose="020B0604020202020204" pitchFamily="34" charset="0"/>
                <a:cs typeface="Arial" panose="020B0604020202020204" pitchFamily="34" charset="0"/>
              </a:rPr>
              <a:t>Claude was able to create a fully working system and make minor optimizations.</a:t>
            </a:r>
          </a:p>
          <a:p>
            <a:pPr marL="180975" indent="-180975">
              <a:spcAft>
                <a:spcPts val="1200"/>
              </a:spcAft>
              <a:buFont typeface="Arial" panose="020B0604020202020204" pitchFamily="34" charset="0"/>
              <a:buChar char="•"/>
            </a:pPr>
            <a:r>
              <a:rPr lang="en-US" b="1" noProof="1">
                <a:latin typeface="Arial" panose="020B0604020202020204" pitchFamily="34" charset="0"/>
                <a:cs typeface="Arial" panose="020B0604020202020204" pitchFamily="34" charset="0"/>
              </a:rPr>
              <a:t>Did not improve on state of the art, but came very close in a matter of minutes.</a:t>
            </a:r>
          </a:p>
          <a:p>
            <a:pPr marL="180975" indent="-180975">
              <a:spcAft>
                <a:spcPts val="1200"/>
              </a:spcAft>
              <a:buFont typeface="Arial" panose="020B0604020202020204" pitchFamily="34" charset="0"/>
              <a:buChar char="•"/>
            </a:pPr>
            <a:r>
              <a:rPr lang="en-US" b="1" noProof="1">
                <a:latin typeface="Arial" panose="020B0604020202020204" pitchFamily="34" charset="0"/>
                <a:cs typeface="Arial" panose="020B0604020202020204" pitchFamily="34" charset="0"/>
              </a:rPr>
              <a:t>Ongoing experiments to understand the impact of providing auxiliary information and evaluate its ability to reason about previously unseen data.</a:t>
            </a:r>
          </a:p>
        </p:txBody>
      </p:sp>
      <p:sp>
        <p:nvSpPr>
          <p:cNvPr id="3" name="TextBox 2">
            <a:extLst>
              <a:ext uri="{FF2B5EF4-FFF2-40B4-BE49-F238E27FC236}">
                <a16:creationId xmlns:a16="http://schemas.microsoft.com/office/drawing/2014/main" id="{175CFCC6-7314-6722-3947-F501E9085416}"/>
              </a:ext>
            </a:extLst>
          </p:cNvPr>
          <p:cNvSpPr txBox="1"/>
          <p:nvPr/>
        </p:nvSpPr>
        <p:spPr>
          <a:xfrm>
            <a:off x="6096000" y="647700"/>
            <a:ext cx="5943600" cy="5789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wrap="square" lIns="0" tIns="0" rIns="0" bIns="0" rtlCol="0">
            <a:noAutofit/>
          </a:bodyPr>
          <a:lstStyle/>
          <a:p>
            <a:r>
              <a:rPr lang="en-US" sz="1400" b="1" noProof="1">
                <a:solidFill>
                  <a:srgbClr val="353585"/>
                </a:solidFill>
                <a:latin typeface="Arial" panose="020B0604020202020204" pitchFamily="34" charset="0"/>
                <a:cs typeface="Arial" panose="020B0604020202020204" pitchFamily="34" charset="0"/>
              </a:rPr>
              <a:t># </a:t>
            </a:r>
            <a:r>
              <a:rPr lang="en-US" sz="1400" b="1" noProof="1">
                <a:latin typeface="Arial" panose="020B0604020202020204" pitchFamily="34" charset="0"/>
                <a:cs typeface="Arial" panose="020B0604020202020204" pitchFamily="34" charset="0"/>
              </a:rPr>
              <a:t>Seizure Detector — Findings Report (v2.0.3, study #3: new approaches)</a:t>
            </a:r>
          </a:p>
          <a:p>
            <a:pPr>
              <a:spcAft>
                <a:spcPts val="600"/>
              </a:spcAft>
            </a:pPr>
            <a:r>
              <a:rPr lang="en-US" sz="1400" b="1" noProof="1">
                <a:latin typeface="Arial" panose="020B0604020202020204" pitchFamily="34" charset="0"/>
                <a:cs typeface="Arial" panose="020B0604020202020204" pitchFamily="34" charset="0"/>
              </a:rPr>
              <a:t>...</a:t>
            </a:r>
          </a:p>
          <a:p>
            <a:pPr marL="228600" indent="-228600">
              <a:spcAft>
                <a:spcPts val="600"/>
              </a:spcAft>
              <a:buAutoNum type="arabicPeriod"/>
            </a:pPr>
            <a:r>
              <a:rPr lang="en-US" sz="1400" b="1" noProof="1">
                <a:latin typeface="Arial" panose="020B0604020202020204" pitchFamily="34" charset="0"/>
                <a:cs typeface="Arial" panose="020B0604020202020204" pitchFamily="34" charset="0"/>
              </a:rPr>
              <a:t>**No approach beats the incumbent at the strict 2.77 FA/24h budget...</a:t>
            </a:r>
          </a:p>
          <a:p>
            <a:pPr marL="228600" indent="-228600">
              <a:spcAft>
                <a:spcPts val="600"/>
              </a:spcAft>
              <a:buAutoNum type="arabicPeriod"/>
            </a:pPr>
            <a:r>
              <a:rPr lang="en-US" sz="1400" b="1" noProof="1">
                <a:latin typeface="Arial" panose="020B0604020202020204" pitchFamily="34" charset="0"/>
                <a:cs typeface="Arial" panose="020B0604020202020204" pitchFamily="34" charset="0"/>
              </a:rPr>
              <a:t>**The binding constraint is the evaluation granularity, not the model.** At slightly looser FA (5–14/24h) the new models clearly pull ahead (up to ~70% vs the baseline's ~64%), but the tiny eval set can't resolve that at budget.</a:t>
            </a:r>
          </a:p>
          <a:p>
            <a:pPr marL="228600" indent="-228600">
              <a:buAutoNum type="arabicPeriod"/>
            </a:pPr>
            <a:r>
              <a:rPr lang="en-US" sz="1400" b="1" noProof="1">
                <a:latin typeface="Arial" panose="020B0604020202020204" pitchFamily="34" charset="0"/>
                <a:cs typeface="Arial" panose="020B0604020202020204" pitchFamily="34" charset="0"/>
              </a:rPr>
              <a:t>**The temporal sequence model is the strongest detector built** (best dev, best frontier) and is the right foundation *if* the FA budget is relaxed or the eval/dev sets are enlarged. The highest-leverage next step is **more data**, not another architecture.</a:t>
            </a:r>
          </a:p>
          <a:p>
            <a:pPr>
              <a:spcAft>
                <a:spcPts val="600"/>
              </a:spcAft>
            </a:pPr>
            <a:r>
              <a:rPr lang="en-US" sz="1400" b="1" noProof="1">
                <a:latin typeface="Arial" panose="020B0604020202020204" pitchFamily="34" charset="0"/>
                <a:cs typeface="Arial" panose="020B0604020202020204" pitchFamily="34" charset="0"/>
              </a:rPr>
              <a:t>...</a:t>
            </a:r>
          </a:p>
          <a:p>
            <a:r>
              <a:rPr lang="en-US" sz="1400" b="1" noProof="1">
                <a:latin typeface="Arial" panose="020B0604020202020204" pitchFamily="34" charset="0"/>
                <a:cs typeface="Arial" panose="020B0604020202020204" pitchFamily="34" charset="0"/>
              </a:rPr>
              <a:t>## 4. The real bottleneck: evaluation granularity</a:t>
            </a:r>
          </a:p>
          <a:p>
            <a:r>
              <a:rPr lang="en-US" sz="1400" b="1" noProof="1">
                <a:latin typeface="Arial" panose="020B0604020202020204" pitchFamily="34" charset="0"/>
                <a:cs typeface="Arial" panose="020B0604020202020204" pitchFamily="34" charset="0"/>
              </a:rPr>
              <a:t>The decisive observation: **baseline+post-processing, the sequence model, and the blend all give ~59.45% at 2.77 FA/24h.** ... The eval set is simply **too small to resolve the differences between models at the strict budget** — and the dev set (same size) is too small to *calibrate* the operating point, which is why v01, v02, and the</a:t>
            </a:r>
          </a:p>
          <a:p>
            <a:r>
              <a:rPr lang="en-US" sz="1400" b="1" noProof="1">
                <a:latin typeface="Arial" panose="020B0604020202020204" pitchFamily="34" charset="0"/>
                <a:cs typeface="Arial" panose="020B0604020202020204" pitchFamily="34" charset="0"/>
              </a:rPr>
              <a:t>sequence model all mis-mapped dev→eval.</a:t>
            </a:r>
          </a:p>
          <a:p>
            <a:pPr>
              <a:spcAft>
                <a:spcPts val="600"/>
              </a:spcAft>
            </a:pPr>
            <a:r>
              <a:rPr lang="en-US" sz="1400" b="1" noProof="1">
                <a:latin typeface="Arial" panose="020B0604020202020204" pitchFamily="34" charset="0"/>
                <a:cs typeface="Arial" panose="020B0604020202020204" pitchFamily="34" charset="0"/>
              </a:rPr>
              <a:t>...</a:t>
            </a:r>
          </a:p>
          <a:p>
            <a:r>
              <a:rPr lang="en-US" sz="1400" b="1" noProof="1">
                <a:latin typeface="Arial" panose="020B0604020202020204" pitchFamily="34" charset="0"/>
                <a:cs typeface="Arial" panose="020B0604020202020204" pitchFamily="34" charset="0"/>
              </a:rPr>
              <a:t>This is the same wall that sank the earlier retrains, now shown to also cap what is *demonstrable* on eval... there is no room to prove it at 1-FA granularity.</a:t>
            </a:r>
          </a:p>
        </p:txBody>
      </p:sp>
    </p:spTree>
    <p:extLst>
      <p:ext uri="{BB962C8B-B14F-4D97-AF65-F5344CB8AC3E}">
        <p14:creationId xmlns:p14="http://schemas.microsoft.com/office/powerpoint/2010/main" val="357122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D6311-C09E-B138-FA82-CA656E482371}"/>
            </a:ext>
          </a:extLst>
        </p:cNvPr>
        <p:cNvGrpSpPr/>
        <p:nvPr/>
      </p:nvGrpSpPr>
      <p:grpSpPr>
        <a:xfrm>
          <a:off x="0" y="0"/>
          <a:ext cx="0" cy="0"/>
          <a:chOff x="0" y="0"/>
          <a:chExt cx="0" cy="0"/>
        </a:xfrm>
      </p:grpSpPr>
      <p:pic>
        <p:nvPicPr>
          <p:cNvPr id="4" name="Picture 3" descr="A diagram depicting machine learning as an iterative workflow involving a variety of steps including data collection, preprocessing, training and evaluation and optimization.">
            <a:extLst>
              <a:ext uri="{FF2B5EF4-FFF2-40B4-BE49-F238E27FC236}">
                <a16:creationId xmlns:a16="http://schemas.microsoft.com/office/drawing/2014/main" id="{6C7856CE-59C1-4EF5-E385-BDA79A63C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674" y="659892"/>
            <a:ext cx="5664926" cy="56649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Diagram 17">
            <a:extLst>
              <a:ext uri="{FF2B5EF4-FFF2-40B4-BE49-F238E27FC236}">
                <a16:creationId xmlns:a16="http://schemas.microsoft.com/office/drawing/2014/main" id="{17606643-3840-71C5-8C43-083E57A2411E}"/>
              </a:ext>
            </a:extLst>
          </p:cNvPr>
          <p:cNvGraphicFramePr/>
          <p:nvPr>
            <p:extLst>
              <p:ext uri="{D42A27DB-BD31-4B8C-83A1-F6EECF244321}">
                <p14:modId xmlns:p14="http://schemas.microsoft.com/office/powerpoint/2010/main" val="2652921253"/>
              </p:ext>
            </p:extLst>
          </p:nvPr>
        </p:nvGraphicFramePr>
        <p:xfrm>
          <a:off x="6516624" y="922020"/>
          <a:ext cx="5102352" cy="53263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20AEEA9D-9719-E891-E605-FF3BECFFCA11}"/>
              </a:ext>
            </a:extLst>
          </p:cNvPr>
          <p:cNvSpPr>
            <a:spLocks noGrp="1"/>
          </p:cNvSpPr>
          <p:nvPr>
            <p:ph type="title"/>
          </p:nvPr>
        </p:nvSpPr>
        <p:spPr>
          <a:xfrm>
            <a:off x="155448" y="0"/>
            <a:ext cx="11887200" cy="457200"/>
          </a:xfrm>
        </p:spPr>
        <p:txBody>
          <a:bodyPr lIns="0">
            <a:normAutofit/>
          </a:bodyPr>
          <a:lstStyle/>
          <a:p>
            <a:r>
              <a:rPr lang="en-US" noProof="1"/>
              <a:t>The Research Pipeline is Changing</a:t>
            </a:r>
          </a:p>
        </p:txBody>
      </p:sp>
      <p:sp>
        <p:nvSpPr>
          <p:cNvPr id="9" name="TextBox 8">
            <a:extLst>
              <a:ext uri="{FF2B5EF4-FFF2-40B4-BE49-F238E27FC236}">
                <a16:creationId xmlns:a16="http://schemas.microsoft.com/office/drawing/2014/main" id="{D4DFB41F-F49F-17BE-248B-FFB34D9B8B15}"/>
              </a:ext>
            </a:extLst>
          </p:cNvPr>
          <p:cNvSpPr txBox="1"/>
          <p:nvPr/>
        </p:nvSpPr>
        <p:spPr>
          <a:xfrm>
            <a:off x="152400" y="647700"/>
            <a:ext cx="5943600" cy="5600700"/>
          </a:xfrm>
          <a:prstGeom prst="rect">
            <a:avLst/>
          </a:prstGeom>
          <a:noFill/>
        </p:spPr>
        <p:txBody>
          <a:bodyPr wrap="square" lIns="0" tIns="0" rIns="0" bIns="0" rtlCol="0" anchor="ctr" anchorCtr="0">
            <a:noAutofit/>
          </a:bodyPr>
          <a:lstStyle/>
          <a:p>
            <a:pPr marL="180975" indent="-180975">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Yesterday:</a:t>
            </a:r>
          </a:p>
          <a:p>
            <a:pPr marL="579438" indent="-350838">
              <a:spcAft>
                <a:spcPts val="1200"/>
              </a:spcAft>
              <a:buFont typeface="Wingdings" pitchFamily="2" charset="2"/>
              <a:buChar char="Ø"/>
            </a:pPr>
            <a:r>
              <a:rPr lang="en-US" b="1" noProof="1">
                <a:latin typeface="Arial" panose="020B0604020202020204" pitchFamily="34" charset="0"/>
                <a:cs typeface="Arial" panose="020B0604020202020204" pitchFamily="34" charset="0"/>
              </a:rPr>
              <a:t>We started with an iterative process that can require years of development.</a:t>
            </a:r>
          </a:p>
          <a:p>
            <a:pPr marL="579438" indent="-350838">
              <a:spcAft>
                <a:spcPts val="1200"/>
              </a:spcAft>
              <a:buFont typeface="Wingdings" pitchFamily="2" charset="2"/>
              <a:buChar char="Ø"/>
            </a:pPr>
            <a:r>
              <a:rPr lang="en-US" b="1" noProof="1">
                <a:latin typeface="Arial" panose="020B0604020202020204" pitchFamily="34" charset="0"/>
                <a:cs typeface="Arial" panose="020B0604020202020204" pitchFamily="34" charset="0"/>
              </a:rPr>
              <a:t>Researchers were constrained by ‘programming’: what algorithms could be implemented with local software engineers.</a:t>
            </a:r>
          </a:p>
          <a:p>
            <a:pPr marL="579438" indent="-350838">
              <a:spcAft>
                <a:spcPts val="1200"/>
              </a:spcAft>
              <a:buFont typeface="Wingdings" pitchFamily="2" charset="2"/>
              <a:buChar char="Ø"/>
            </a:pPr>
            <a:r>
              <a:rPr lang="en-US" b="1" noProof="1">
                <a:latin typeface="Arial" panose="020B0604020202020204" pitchFamily="34" charset="0"/>
                <a:cs typeface="Arial" panose="020B0604020202020204" pitchFamily="34" charset="0"/>
              </a:rPr>
              <a:t>Research was framed around what programming solutions were accessible.</a:t>
            </a:r>
          </a:p>
          <a:p>
            <a:pPr marL="180975" indent="-180975">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Today:</a:t>
            </a:r>
          </a:p>
          <a:p>
            <a:pPr marL="579438" indent="-350838">
              <a:spcAft>
                <a:spcPts val="1200"/>
              </a:spcAft>
              <a:buFont typeface="Wingdings" pitchFamily="2" charset="2"/>
              <a:buChar char="Ø"/>
            </a:pPr>
            <a:r>
              <a:rPr lang="en-US" b="1" noProof="1">
                <a:latin typeface="Arial" panose="020B0604020202020204" pitchFamily="34" charset="0"/>
                <a:cs typeface="Arial" panose="020B0604020202020204" pitchFamily="34" charset="0"/>
              </a:rPr>
              <a:t>There is only data and basic science – everything else in between can be automated.</a:t>
            </a:r>
          </a:p>
        </p:txBody>
      </p:sp>
      <p:graphicFrame>
        <p:nvGraphicFramePr>
          <p:cNvPr id="14" name="Diagram 13">
            <a:extLst>
              <a:ext uri="{FF2B5EF4-FFF2-40B4-BE49-F238E27FC236}">
                <a16:creationId xmlns:a16="http://schemas.microsoft.com/office/drawing/2014/main" id="{D9154E2B-C4A3-2A28-8A0C-40F6A96B7A78}"/>
              </a:ext>
            </a:extLst>
          </p:cNvPr>
          <p:cNvGraphicFramePr/>
          <p:nvPr>
            <p:extLst>
              <p:ext uri="{D42A27DB-BD31-4B8C-83A1-F6EECF244321}">
                <p14:modId xmlns:p14="http://schemas.microsoft.com/office/powerpoint/2010/main" val="3509326261"/>
              </p:ext>
            </p:extLst>
          </p:nvPr>
        </p:nvGraphicFramePr>
        <p:xfrm>
          <a:off x="7156704" y="818388"/>
          <a:ext cx="3551936" cy="572990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63425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par>
                                <p:cTn id="19" presetID="9"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childTnLst>
                                </p:cTn>
                              </p:par>
                              <p:par>
                                <p:cTn id="28" presetID="9"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Graphic spid="1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6F220-7BE3-899A-BDB0-8E688E5325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D4BE48-6355-76FC-6520-E7BCF3D2040D}"/>
              </a:ext>
            </a:extLst>
          </p:cNvPr>
          <p:cNvSpPr>
            <a:spLocks noGrp="1"/>
          </p:cNvSpPr>
          <p:nvPr>
            <p:ph type="title"/>
          </p:nvPr>
        </p:nvSpPr>
        <p:spPr>
          <a:xfrm>
            <a:off x="155448" y="0"/>
            <a:ext cx="11887200" cy="457200"/>
          </a:xfrm>
        </p:spPr>
        <p:txBody>
          <a:bodyPr lIns="0">
            <a:normAutofit/>
          </a:bodyPr>
          <a:lstStyle/>
          <a:p>
            <a:r>
              <a:rPr lang="en-US" noProof="1"/>
              <a:t>Summary, Conclusions and Future Work</a:t>
            </a:r>
          </a:p>
        </p:txBody>
      </p:sp>
      <p:sp>
        <p:nvSpPr>
          <p:cNvPr id="5" name="TextBox 4">
            <a:extLst>
              <a:ext uri="{FF2B5EF4-FFF2-40B4-BE49-F238E27FC236}">
                <a16:creationId xmlns:a16="http://schemas.microsoft.com/office/drawing/2014/main" id="{CB90CDDF-717E-BCC4-0CCF-CA1B8F5FCC8F}"/>
              </a:ext>
            </a:extLst>
          </p:cNvPr>
          <p:cNvSpPr txBox="1"/>
          <p:nvPr/>
        </p:nvSpPr>
        <p:spPr>
          <a:xfrm>
            <a:off x="171448" y="780288"/>
            <a:ext cx="11868152" cy="7683747"/>
          </a:xfrm>
          <a:prstGeom prst="rect">
            <a:avLst/>
          </a:prstGeom>
          <a:noFill/>
        </p:spPr>
        <p:txBody>
          <a:bodyPr wrap="square" lIns="0" tIns="0" rIns="0" bIns="0">
            <a:noAutofit/>
          </a:bodyPr>
          <a:lstStyle>
            <a:defPPr>
              <a:defRPr lang="en-US"/>
            </a:defPPr>
            <a:lvl1pPr marL="228600" indent="-228600">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stStyle>
          <a:p>
            <a:pPr>
              <a:spcAft>
                <a:spcPts val="1200"/>
              </a:spcAft>
            </a:pPr>
            <a:r>
              <a:rPr lang="en-US" noProof="1"/>
              <a:t>Research Foundation: </a:t>
            </a:r>
            <a:r>
              <a:rPr lang="en-US" noProof="1">
                <a:solidFill>
                  <a:schemeClr val="tx1"/>
                </a:solidFill>
              </a:rPr>
              <a:t>By releasing open, standardized corpora with rigorously defined baselines, we significantly lower the barrier to entry for new technologists and researchers, and accelerate innovation.</a:t>
            </a:r>
          </a:p>
          <a:p>
            <a:pPr>
              <a:spcAft>
                <a:spcPts val="1200"/>
              </a:spcAft>
            </a:pPr>
            <a:r>
              <a:rPr lang="en-US" noProof="1"/>
              <a:t>Image Segmentation: </a:t>
            </a:r>
            <a:r>
              <a:rPr lang="en-US" noProof="1">
                <a:solidFill>
                  <a:schemeClr val="tx1"/>
                </a:solidFill>
              </a:rPr>
              <a:t>The ability to generate accurate microsegmentation of high resolution images enables new research into modeling and understanding of biofilms.</a:t>
            </a:r>
          </a:p>
          <a:p>
            <a:pPr>
              <a:spcAft>
                <a:spcPts val="1200"/>
              </a:spcAft>
            </a:pPr>
            <a:r>
              <a:rPr lang="en-US" noProof="1"/>
              <a:t>Automated Segmentation: </a:t>
            </a:r>
            <a:r>
              <a:rPr lang="en-US" noProof="1">
                <a:solidFill>
                  <a:schemeClr val="tx1"/>
                </a:solidFill>
              </a:rPr>
              <a:t>The ability to generate large amounts of data cost-effectively will enable new science and technology development in biofilms.</a:t>
            </a:r>
          </a:p>
          <a:p>
            <a:pPr>
              <a:spcAft>
                <a:spcPts val="1200"/>
              </a:spcAft>
            </a:pPr>
            <a:r>
              <a:rPr lang="en-US" noProof="1"/>
              <a:t>Future Directions:</a:t>
            </a:r>
          </a:p>
          <a:p>
            <a:pPr marL="519113" indent="-290513">
              <a:spcAft>
                <a:spcPts val="1200"/>
              </a:spcAft>
              <a:buFont typeface="Wingdings" pitchFamily="2" charset="2"/>
              <a:buChar char="Ø"/>
            </a:pPr>
            <a:r>
              <a:rPr lang="en-US" noProof="1">
                <a:solidFill>
                  <a:schemeClr val="tx1"/>
                </a:solidFill>
              </a:rPr>
              <a:t>We need your data!</a:t>
            </a:r>
          </a:p>
          <a:p>
            <a:pPr marL="519113" indent="-290513">
              <a:spcAft>
                <a:spcPts val="1200"/>
              </a:spcAft>
              <a:buFont typeface="Wingdings" pitchFamily="2" charset="2"/>
              <a:buChar char="Ø"/>
            </a:pPr>
            <a:r>
              <a:rPr lang="en-US" noProof="1">
                <a:solidFill>
                  <a:schemeClr val="tx1"/>
                </a:solidFill>
              </a:rPr>
              <a:t>Evaluating the impact of vibe coding, fine-tuning of large language models (LLMs), reasoning will be crucial in accelerating the pace of innovation.</a:t>
            </a:r>
          </a:p>
          <a:p>
            <a:pPr marL="519113" indent="-290513">
              <a:spcAft>
                <a:spcPts val="1200"/>
              </a:spcAft>
              <a:buFont typeface="Wingdings" pitchFamily="2" charset="2"/>
              <a:buChar char="Ø"/>
            </a:pPr>
            <a:r>
              <a:rPr lang="en-US" noProof="1">
                <a:solidFill>
                  <a:schemeClr val="tx1"/>
                </a:solidFill>
              </a:rPr>
              <a:t>Renewed appreciation (and funding) for large amounts of annotated data.</a:t>
            </a:r>
          </a:p>
          <a:p>
            <a:pPr marL="519113" indent="-290513">
              <a:spcAft>
                <a:spcPts val="1200"/>
              </a:spcAft>
              <a:buFont typeface="Wingdings" pitchFamily="2" charset="2"/>
              <a:buChar char="Ø"/>
            </a:pPr>
            <a:r>
              <a:rPr lang="en-US" noProof="1">
                <a:solidFill>
                  <a:schemeClr val="tx1"/>
                </a:solidFill>
              </a:rPr>
              <a:t>A central repository of best practices with supporting tools can make research significant more efficient and cost-effective.</a:t>
            </a:r>
          </a:p>
        </p:txBody>
      </p:sp>
    </p:spTree>
    <p:extLst>
      <p:ext uri="{BB962C8B-B14F-4D97-AF65-F5344CB8AC3E}">
        <p14:creationId xmlns:p14="http://schemas.microsoft.com/office/powerpoint/2010/main" val="81546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6E450-6CAC-C454-D2BA-94630DF71C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D567E7-D512-8FF2-5031-548A34227C11}"/>
              </a:ext>
            </a:extLst>
          </p:cNvPr>
          <p:cNvSpPr>
            <a:spLocks noGrp="1"/>
          </p:cNvSpPr>
          <p:nvPr>
            <p:ph type="title"/>
          </p:nvPr>
        </p:nvSpPr>
        <p:spPr>
          <a:xfrm>
            <a:off x="155448" y="0"/>
            <a:ext cx="11887200" cy="457200"/>
          </a:xfrm>
        </p:spPr>
        <p:txBody>
          <a:bodyPr lIns="0">
            <a:normAutofit/>
          </a:bodyPr>
          <a:lstStyle/>
          <a:p>
            <a:r>
              <a:rPr lang="en-US" noProof="1"/>
              <a:t>Acknowledgements</a:t>
            </a:r>
          </a:p>
        </p:txBody>
      </p:sp>
      <p:sp>
        <p:nvSpPr>
          <p:cNvPr id="4" name="TextBox 3">
            <a:extLst>
              <a:ext uri="{FF2B5EF4-FFF2-40B4-BE49-F238E27FC236}">
                <a16:creationId xmlns:a16="http://schemas.microsoft.com/office/drawing/2014/main" id="{24410C7F-E1ED-9D38-98C5-ABF937DFB9DE}"/>
              </a:ext>
            </a:extLst>
          </p:cNvPr>
          <p:cNvSpPr txBox="1"/>
          <p:nvPr/>
        </p:nvSpPr>
        <p:spPr>
          <a:xfrm>
            <a:off x="152400" y="685801"/>
            <a:ext cx="11887200" cy="5629656"/>
          </a:xfrm>
          <a:prstGeom prst="rect">
            <a:avLst/>
          </a:prstGeom>
          <a:noFill/>
        </p:spPr>
        <p:txBody>
          <a:bodyPr wrap="square" lIns="0" tIns="0" rIns="0" bIns="0">
            <a:noAutofit/>
          </a:bodyPr>
          <a:lstStyle>
            <a:defPPr>
              <a:defRPr lang="en-US"/>
            </a:defPPr>
            <a:lvl1pPr marL="228600" indent="-228600">
              <a:spcAft>
                <a:spcPts val="12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stStyle>
          <a:p>
            <a:pPr marL="0" indent="0">
              <a:buNone/>
            </a:pPr>
            <a:r>
              <a:rPr lang="en-US" dirty="0">
                <a:solidFill>
                  <a:schemeClr val="tx1"/>
                </a:solidFill>
              </a:rPr>
              <a:t>This material is based on work supported by several organizations over the years, including:</a:t>
            </a:r>
          </a:p>
          <a:p>
            <a:pPr marL="411163" indent="-182563"/>
            <a:r>
              <a:rPr lang="en-US" dirty="0">
                <a:solidFill>
                  <a:schemeClr val="tx1"/>
                </a:solidFill>
              </a:rPr>
              <a:t>The National Science Foundation (grant no. 2450549)</a:t>
            </a:r>
          </a:p>
          <a:p>
            <a:pPr marL="411163" indent="-182563"/>
            <a:r>
              <a:rPr lang="en-US" dirty="0">
                <a:solidFill>
                  <a:schemeClr val="tx1"/>
                </a:solidFill>
              </a:rPr>
              <a:t>The Center for Biofilm Engineering, Montana State University</a:t>
            </a:r>
          </a:p>
          <a:p>
            <a:pPr marL="411163" indent="-182563"/>
            <a:r>
              <a:rPr lang="en-US" dirty="0">
                <a:solidFill>
                  <a:schemeClr val="tx1"/>
                </a:solidFill>
              </a:rPr>
              <a:t>The Temple University Catalytic Collaborative Funding Initiative</a:t>
            </a:r>
          </a:p>
          <a:p>
            <a:pPr marL="411163" indent="-182563"/>
            <a:r>
              <a:rPr lang="en-US" dirty="0">
                <a:solidFill>
                  <a:schemeClr val="tx1"/>
                </a:solidFill>
              </a:rPr>
              <a:t>The Sol Sherry Thrombosis Research Center in the Lewis Katz School of Medicine at Temple University</a:t>
            </a:r>
          </a:p>
          <a:p>
            <a:pPr marL="411163" indent="-182563"/>
            <a:r>
              <a:rPr lang="en-US" dirty="0">
                <a:solidFill>
                  <a:schemeClr val="tx1"/>
                </a:solidFill>
              </a:rPr>
              <a:t>The Neural Engineering Data Consortium in the College of Engineering at Temple University</a:t>
            </a:r>
          </a:p>
          <a:p>
            <a:pPr marL="0" indent="0">
              <a:buNone/>
            </a:pPr>
            <a:r>
              <a:rPr lang="en-US" dirty="0">
                <a:solidFill>
                  <a:schemeClr val="tx1"/>
                </a:solidFill>
              </a:rPr>
              <a:t>Any opinions, findings, and conclusions or recommendations expressed in this material are those of the author(s) and do not necessarily reflect the views of these organizations.</a:t>
            </a:r>
          </a:p>
        </p:txBody>
      </p:sp>
    </p:spTree>
    <p:extLst>
      <p:ext uri="{BB962C8B-B14F-4D97-AF65-F5344CB8AC3E}">
        <p14:creationId xmlns:p14="http://schemas.microsoft.com/office/powerpoint/2010/main" val="2421040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C1F2E"/>
        </a:solidFill>
        <a:effectLst/>
      </p:bgPr>
    </p:bg>
    <p:spTree>
      <p:nvGrpSpPr>
        <p:cNvPr id="1" name=""/>
        <p:cNvGrpSpPr/>
        <p:nvPr/>
      </p:nvGrpSpPr>
      <p:grpSpPr>
        <a:xfrm>
          <a:off x="0" y="0"/>
          <a:ext cx="0" cy="0"/>
          <a:chOff x="0" y="0"/>
          <a:chExt cx="0" cy="0"/>
        </a:xfrm>
      </p:grpSpPr>
      <p:sp>
        <p:nvSpPr>
          <p:cNvPr id="2" name="Shape 0"/>
          <p:cNvSpPr/>
          <p:nvPr/>
        </p:nvSpPr>
        <p:spPr>
          <a:xfrm>
            <a:off x="0" y="0"/>
            <a:ext cx="219456" cy="6858000"/>
          </a:xfrm>
          <a:prstGeom prst="rect">
            <a:avLst/>
          </a:prstGeom>
          <a:solidFill>
            <a:srgbClr val="C8A96E"/>
          </a:solidFill>
          <a:ln w="12700">
            <a:solidFill>
              <a:srgbClr val="C8A96E"/>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0"/>
            <a:ext cx="12192000" cy="85344"/>
          </a:xfrm>
          <a:prstGeom prst="rect">
            <a:avLst/>
          </a:prstGeom>
          <a:solidFill>
            <a:srgbClr val="C8A96E"/>
          </a:solidFill>
          <a:ln w="12700">
            <a:solidFill>
              <a:srgbClr val="C8A96E"/>
            </a:solidFill>
            <a:prstDash val="solid"/>
          </a:ln>
        </p:spPr>
        <p:txBody>
          <a:bodyPr/>
          <a:lstStyle/>
          <a:p>
            <a:pPr defTabSz="1219170"/>
            <a:endParaRPr lang="en-US" sz="2400">
              <a:solidFill>
                <a:prstClr val="black"/>
              </a:solidFill>
              <a:latin typeface="Calibri" panose="020F0502020204030204"/>
            </a:endParaRPr>
          </a:p>
        </p:txBody>
      </p:sp>
      <p:sp>
        <p:nvSpPr>
          <p:cNvPr id="4" name="Shape 2"/>
          <p:cNvSpPr/>
          <p:nvPr/>
        </p:nvSpPr>
        <p:spPr>
          <a:xfrm>
            <a:off x="0" y="6772656"/>
            <a:ext cx="12192000" cy="85344"/>
          </a:xfrm>
          <a:prstGeom prst="rect">
            <a:avLst/>
          </a:prstGeom>
          <a:solidFill>
            <a:srgbClr val="C8A96E"/>
          </a:solidFill>
          <a:ln w="12700">
            <a:solidFill>
              <a:srgbClr val="C8A96E"/>
            </a:solidFill>
            <a:prstDash val="solid"/>
          </a:ln>
        </p:spPr>
        <p:txBody>
          <a:bodyPr/>
          <a:lstStyle/>
          <a:p>
            <a:pPr defTabSz="1219170"/>
            <a:endParaRPr lang="en-US" sz="2400">
              <a:solidFill>
                <a:prstClr val="black"/>
              </a:solidFill>
              <a:latin typeface="Calibri" panose="020F0502020204030204"/>
            </a:endParaRPr>
          </a:p>
        </p:txBody>
      </p:sp>
      <p:sp>
        <p:nvSpPr>
          <p:cNvPr id="5" name="Text 3"/>
          <p:cNvSpPr/>
          <p:nvPr/>
        </p:nvSpPr>
        <p:spPr>
          <a:xfrm>
            <a:off x="5486400" y="365760"/>
            <a:ext cx="6096000" cy="6096000"/>
          </a:xfrm>
          <a:prstGeom prst="rect">
            <a:avLst/>
          </a:prstGeom>
          <a:noFill/>
          <a:ln/>
        </p:spPr>
        <p:txBody>
          <a:bodyPr wrap="square" lIns="0" tIns="0" rIns="0" bIns="0" rtlCol="0" anchor="ctr"/>
          <a:lstStyle/>
          <a:p>
            <a:pPr algn="ctr" defTabSz="1219170"/>
            <a:r>
              <a:rPr lang="en-US" sz="42666" b="1" dirty="0">
                <a:solidFill>
                  <a:srgbClr val="FFFFFF">
                    <a:alpha val="8000"/>
                  </a:srgbClr>
                </a:solidFill>
                <a:latin typeface="Georgia" pitchFamily="34" charset="0"/>
                <a:ea typeface="Georgia" pitchFamily="34" charset="-122"/>
                <a:cs typeface="Georgia" pitchFamily="34" charset="-120"/>
              </a:rPr>
              <a:t>A</a:t>
            </a:r>
            <a:endParaRPr lang="en-US" sz="42666" dirty="0">
              <a:solidFill>
                <a:prstClr val="black"/>
              </a:solidFill>
              <a:latin typeface="Calibri" panose="020F0502020204030204"/>
            </a:endParaRPr>
          </a:p>
        </p:txBody>
      </p:sp>
      <p:sp>
        <p:nvSpPr>
          <p:cNvPr id="6" name="Text 4"/>
          <p:cNvSpPr/>
          <p:nvPr/>
        </p:nvSpPr>
        <p:spPr>
          <a:xfrm>
            <a:off x="548640" y="1706880"/>
            <a:ext cx="7315200" cy="548640"/>
          </a:xfrm>
          <a:prstGeom prst="rect">
            <a:avLst/>
          </a:prstGeom>
          <a:noFill/>
          <a:ln/>
        </p:spPr>
        <p:txBody>
          <a:bodyPr wrap="square" lIns="0" tIns="0" rIns="0" bIns="0" rtlCol="0" anchor="ctr"/>
          <a:lstStyle/>
          <a:p>
            <a:pPr defTabSz="1219170"/>
            <a:r>
              <a:rPr lang="en-US" sz="1467" kern="0" spc="1067" dirty="0">
                <a:solidFill>
                  <a:srgbClr val="C8A96E"/>
                </a:solidFill>
                <a:latin typeface="Calibri" pitchFamily="34" charset="0"/>
                <a:ea typeface="Calibri" pitchFamily="34" charset="-122"/>
                <a:cs typeface="Calibri" pitchFamily="34" charset="-120"/>
              </a:rPr>
              <a:t>APPENDIX</a:t>
            </a:r>
            <a:endParaRPr lang="en-US" sz="1467" dirty="0">
              <a:solidFill>
                <a:prstClr val="black"/>
              </a:solidFill>
              <a:latin typeface="Calibri" panose="020F0502020204030204"/>
            </a:endParaRPr>
          </a:p>
        </p:txBody>
      </p:sp>
      <p:sp>
        <p:nvSpPr>
          <p:cNvPr id="7" name="Text 5"/>
          <p:cNvSpPr/>
          <p:nvPr/>
        </p:nvSpPr>
        <p:spPr>
          <a:xfrm>
            <a:off x="487680" y="2194560"/>
            <a:ext cx="3048000" cy="2438400"/>
          </a:xfrm>
          <a:prstGeom prst="rect">
            <a:avLst/>
          </a:prstGeom>
          <a:noFill/>
          <a:ln/>
        </p:spPr>
        <p:txBody>
          <a:bodyPr wrap="square" lIns="0" tIns="0" rIns="0" bIns="0" rtlCol="0" anchor="ctr"/>
          <a:lstStyle/>
          <a:p>
            <a:pPr defTabSz="1219170"/>
            <a:r>
              <a:rPr lang="en-US" sz="19200" dirty="0">
                <a:solidFill>
                  <a:srgbClr val="FFFFFF"/>
                </a:solidFill>
                <a:latin typeface="Georgia" pitchFamily="34" charset="0"/>
                <a:ea typeface="Georgia" pitchFamily="34" charset="-122"/>
                <a:cs typeface="Georgia" pitchFamily="34" charset="-120"/>
              </a:rPr>
              <a:t>A</a:t>
            </a:r>
            <a:endParaRPr lang="en-US" sz="19200" dirty="0">
              <a:solidFill>
                <a:prstClr val="black"/>
              </a:solidFill>
              <a:latin typeface="Calibri" panose="020F0502020204030204"/>
            </a:endParaRPr>
          </a:p>
        </p:txBody>
      </p:sp>
      <p:sp>
        <p:nvSpPr>
          <p:cNvPr id="8" name="Shape 6"/>
          <p:cNvSpPr/>
          <p:nvPr/>
        </p:nvSpPr>
        <p:spPr>
          <a:xfrm>
            <a:off x="548640" y="4657344"/>
            <a:ext cx="6705600" cy="24384"/>
          </a:xfrm>
          <a:prstGeom prst="rect">
            <a:avLst/>
          </a:prstGeom>
          <a:solidFill>
            <a:srgbClr val="C8A96E">
              <a:alpha val="70000"/>
            </a:srgbClr>
          </a:solidFill>
          <a:ln w="12700">
            <a:solidFill>
              <a:srgbClr val="C8A96E">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9" name="Text 7"/>
          <p:cNvSpPr/>
          <p:nvPr/>
        </p:nvSpPr>
        <p:spPr>
          <a:xfrm>
            <a:off x="548640" y="4754880"/>
            <a:ext cx="9144000" cy="792480"/>
          </a:xfrm>
          <a:prstGeom prst="rect">
            <a:avLst/>
          </a:prstGeom>
          <a:noFill/>
          <a:ln/>
        </p:spPr>
        <p:txBody>
          <a:bodyPr wrap="square" lIns="0" tIns="0" rIns="0" bIns="0" rtlCol="0" anchor="ctr"/>
          <a:lstStyle/>
          <a:p>
            <a:pPr defTabSz="1219170"/>
            <a:r>
              <a:rPr lang="en-US" sz="3733" dirty="0">
                <a:solidFill>
                  <a:srgbClr val="FFFFFF"/>
                </a:solidFill>
                <a:latin typeface="Georgia" pitchFamily="34" charset="0"/>
                <a:ea typeface="Georgia" pitchFamily="34" charset="-122"/>
                <a:cs typeface="Georgia" pitchFamily="34" charset="-120"/>
              </a:rPr>
              <a:t>Supplementary Materials</a:t>
            </a:r>
            <a:endParaRPr lang="en-US" sz="3733" dirty="0">
              <a:solidFill>
                <a:prstClr val="black"/>
              </a:solidFill>
              <a:latin typeface="Calibri" panose="020F0502020204030204"/>
            </a:endParaRPr>
          </a:p>
        </p:txBody>
      </p:sp>
      <p:sp>
        <p:nvSpPr>
          <p:cNvPr id="10" name="Text 8"/>
          <p:cNvSpPr/>
          <p:nvPr/>
        </p:nvSpPr>
        <p:spPr>
          <a:xfrm>
            <a:off x="548640" y="5547360"/>
            <a:ext cx="9144000" cy="487680"/>
          </a:xfrm>
          <a:prstGeom prst="rect">
            <a:avLst/>
          </a:prstGeom>
          <a:noFill/>
          <a:ln/>
        </p:spPr>
        <p:txBody>
          <a:bodyPr wrap="square" lIns="0" tIns="0" rIns="0" bIns="0" rtlCol="0" anchor="t"/>
          <a:lstStyle/>
          <a:p>
            <a:pPr defTabSz="1219170"/>
            <a:r>
              <a:rPr lang="en-US" sz="1600" kern="0" spc="133" dirty="0">
                <a:solidFill>
                  <a:srgbClr val="C8A96E"/>
                </a:solidFill>
                <a:latin typeface="Calibri" pitchFamily="34" charset="0"/>
                <a:ea typeface="Calibri" pitchFamily="34" charset="-122"/>
                <a:cs typeface="Calibri" pitchFamily="34" charset="-120"/>
              </a:rPr>
              <a:t>Supporting data, figures, and extended analysis</a:t>
            </a:r>
            <a:endParaRPr lang="en-US" sz="1600" dirty="0">
              <a:solidFill>
                <a:prstClr val="black"/>
              </a:solidFill>
              <a:latin typeface="Calibri" panose="020F0502020204030204"/>
            </a:endParaRPr>
          </a:p>
        </p:txBody>
      </p:sp>
      <p:sp>
        <p:nvSpPr>
          <p:cNvPr id="11" name="Shape 9"/>
          <p:cNvSpPr/>
          <p:nvPr/>
        </p:nvSpPr>
        <p:spPr>
          <a:xfrm>
            <a:off x="548640" y="6278880"/>
            <a:ext cx="73152" cy="73152"/>
          </a:xfrm>
          <a:prstGeom prst="ellipse">
            <a:avLst/>
          </a:prstGeom>
          <a:solidFill>
            <a:srgbClr val="C8A96E">
              <a:alpha val="60000"/>
            </a:srgbClr>
          </a:solidFill>
          <a:ln w="12700">
            <a:solidFill>
              <a:srgbClr val="C8A96E">
                <a:alpha val="60000"/>
              </a:srgbClr>
            </a:solidFill>
            <a:prstDash val="solid"/>
          </a:ln>
        </p:spPr>
        <p:txBody>
          <a:bodyPr/>
          <a:lstStyle/>
          <a:p>
            <a:pPr defTabSz="1219170"/>
            <a:endParaRPr lang="en-US" sz="2400">
              <a:solidFill>
                <a:prstClr val="black"/>
              </a:solidFill>
              <a:latin typeface="Calibri" panose="020F0502020204030204"/>
            </a:endParaRPr>
          </a:p>
        </p:txBody>
      </p:sp>
      <p:sp>
        <p:nvSpPr>
          <p:cNvPr id="12" name="Shape 10"/>
          <p:cNvSpPr/>
          <p:nvPr/>
        </p:nvSpPr>
        <p:spPr>
          <a:xfrm>
            <a:off x="731520" y="6278880"/>
            <a:ext cx="73152" cy="73152"/>
          </a:xfrm>
          <a:prstGeom prst="ellipse">
            <a:avLst/>
          </a:prstGeom>
          <a:solidFill>
            <a:srgbClr val="C8A96E">
              <a:alpha val="40000"/>
            </a:srgbClr>
          </a:solidFill>
          <a:ln w="12700">
            <a:solidFill>
              <a:srgbClr val="C8A96E">
                <a:alpha val="40000"/>
              </a:srgbClr>
            </a:solidFill>
            <a:prstDash val="solid"/>
          </a:ln>
        </p:spPr>
        <p:txBody>
          <a:bodyPr/>
          <a:lstStyle/>
          <a:p>
            <a:pPr defTabSz="1219170"/>
            <a:endParaRPr lang="en-US" sz="2400">
              <a:solidFill>
                <a:prstClr val="black"/>
              </a:solidFill>
              <a:latin typeface="Calibri" panose="020F0502020204030204"/>
            </a:endParaRPr>
          </a:p>
        </p:txBody>
      </p:sp>
      <p:sp>
        <p:nvSpPr>
          <p:cNvPr id="13" name="Shape 11"/>
          <p:cNvSpPr/>
          <p:nvPr/>
        </p:nvSpPr>
        <p:spPr>
          <a:xfrm>
            <a:off x="914400" y="6278880"/>
            <a:ext cx="73152" cy="73152"/>
          </a:xfrm>
          <a:prstGeom prst="ellipse">
            <a:avLst/>
          </a:prstGeom>
          <a:solidFill>
            <a:srgbClr val="C8A96E">
              <a:alpha val="25000"/>
            </a:srgbClr>
          </a:solidFill>
          <a:ln w="12700">
            <a:solidFill>
              <a:srgbClr val="C8A96E">
                <a:alpha val="25000"/>
              </a:srgbClr>
            </a:solidFill>
            <a:prstDash val="solid"/>
          </a:ln>
        </p:spPr>
        <p:txBody>
          <a:bodyPr/>
          <a:lstStyle/>
          <a:p>
            <a:pPr defTabSz="1219170"/>
            <a:endParaRPr lang="en-US" sz="2400">
              <a:solidFill>
                <a:prstClr val="black"/>
              </a:solidFill>
              <a:latin typeface="Calibri" panose="020F050202020403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68AAB-9122-8353-9334-491A2BAD7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A0459A-C256-ABBA-D71D-8099CAAB8908}"/>
              </a:ext>
            </a:extLst>
          </p:cNvPr>
          <p:cNvSpPr>
            <a:spLocks noGrp="1"/>
          </p:cNvSpPr>
          <p:nvPr>
            <p:ph type="title"/>
          </p:nvPr>
        </p:nvSpPr>
        <p:spPr>
          <a:xfrm>
            <a:off x="155448" y="0"/>
            <a:ext cx="11887200" cy="457200"/>
          </a:xfrm>
        </p:spPr>
        <p:txBody>
          <a:bodyPr lIns="0">
            <a:normAutofit/>
          </a:bodyPr>
          <a:lstStyle/>
          <a:p>
            <a:r>
              <a:rPr lang="en-US" noProof="1"/>
              <a:t>Book Chapter </a:t>
            </a:r>
          </a:p>
        </p:txBody>
      </p:sp>
      <p:sp>
        <p:nvSpPr>
          <p:cNvPr id="5" name="TextBox 4">
            <a:extLst>
              <a:ext uri="{FF2B5EF4-FFF2-40B4-BE49-F238E27FC236}">
                <a16:creationId xmlns:a16="http://schemas.microsoft.com/office/drawing/2014/main" id="{D1E33597-3F6B-D57F-54FB-EE0A18C38E90}"/>
              </a:ext>
            </a:extLst>
          </p:cNvPr>
          <p:cNvSpPr txBox="1"/>
          <p:nvPr/>
        </p:nvSpPr>
        <p:spPr>
          <a:xfrm>
            <a:off x="1" y="773287"/>
            <a:ext cx="7741919" cy="560153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Title:</a:t>
            </a:r>
          </a:p>
          <a:p>
            <a:pPr marL="458788">
              <a:spcAft>
                <a:spcPts val="1200"/>
              </a:spcAft>
            </a:pPr>
            <a:r>
              <a:rPr lang="en-US" b="1" dirty="0"/>
              <a:t>The Biofilm Image Library: Enabling Machine Learning for 3D Biofilm Analysis</a:t>
            </a:r>
          </a:p>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Publication: </a:t>
            </a:r>
          </a:p>
          <a:p>
            <a:pPr marL="458788">
              <a:spcAft>
                <a:spcPts val="1200"/>
              </a:spcAft>
            </a:pPr>
            <a:r>
              <a:rPr lang="en-US" b="1" noProof="1"/>
              <a:t>Signal Processing in Medicine and Biology: Applications of Artificial Intelligence in Medicine and Biology</a:t>
            </a:r>
            <a:br>
              <a:rPr lang="en-US" b="1" noProof="1"/>
            </a:br>
            <a:r>
              <a:rPr lang="en-US" b="1" noProof="1"/>
              <a:t>Springer (2027)</a:t>
            </a:r>
          </a:p>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Authors:</a:t>
            </a:r>
          </a:p>
          <a:p>
            <a:pPr marL="458788">
              <a:spcAft>
                <a:spcPts val="1200"/>
              </a:spcAft>
            </a:pPr>
            <a:r>
              <a:rPr lang="en-US" b="1" noProof="1"/>
              <a:t>Al Parket, Heidi Smith, Bettina Buttaro and Joseph Picone</a:t>
            </a:r>
          </a:p>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Contribution:</a:t>
            </a:r>
          </a:p>
          <a:p>
            <a:pPr marL="458788">
              <a:spcAft>
                <a:spcPts val="1200"/>
              </a:spcAft>
            </a:pPr>
            <a:r>
              <a:rPr lang="en-US" b="1" dirty="0"/>
              <a:t>Microbial biofilms are complex, spatially heterogeneous, three-dimensional (3D) communities that play critical roles in medicine, industry, environmental systems, and space exploration. This chapter introduces the Biofilm Image Library (BIL), an open-access, community-driven infrastructure designed to support the development of next-generation computational tools for biofilm analysis.</a:t>
            </a:r>
            <a:endParaRPr lang="en-US" b="1" noProof="1"/>
          </a:p>
        </p:txBody>
      </p:sp>
      <p:pic>
        <p:nvPicPr>
          <p:cNvPr id="3076" name="Picture 4" descr="Lightbox view of the cover for Signal Processing in Medicine and Biology">
            <a:extLst>
              <a:ext uri="{FF2B5EF4-FFF2-40B4-BE49-F238E27FC236}">
                <a16:creationId xmlns:a16="http://schemas.microsoft.com/office/drawing/2014/main" id="{2C076AAE-40E2-33A6-F4F6-ACA7A26CC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1560" y="1053702"/>
            <a:ext cx="3368040" cy="5074969"/>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674371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3ECA25E-C552-9587-251C-98D98E9B9E81}"/>
              </a:ext>
            </a:extLst>
          </p:cNvPr>
          <p:cNvSpPr>
            <a:spLocks noGrp="1"/>
          </p:cNvSpPr>
          <p:nvPr>
            <p:ph idx="1"/>
          </p:nvPr>
        </p:nvSpPr>
        <p:spPr>
          <a:xfrm>
            <a:off x="152400" y="609601"/>
            <a:ext cx="5943600" cy="16439496"/>
          </a:xfrm>
        </p:spPr>
        <p:txBody>
          <a:bodyPr wrap="square" lIns="0" tIns="0" rIns="0" bIns="0">
            <a:noAutofit/>
          </a:bodyPr>
          <a:lstStyle/>
          <a:p>
            <a:pPr marL="228600" indent="-228600">
              <a:spcBef>
                <a:spcPts val="0"/>
              </a:spcBef>
              <a:spcAft>
                <a:spcPts val="1200"/>
              </a:spcAft>
            </a:pPr>
            <a:r>
              <a:rPr lang="en-US" sz="1800" b="1" dirty="0">
                <a:solidFill>
                  <a:srgbClr val="353585"/>
                </a:solidFill>
                <a:latin typeface="Arial" panose="020B0604020202020204" pitchFamily="34" charset="0"/>
                <a:cs typeface="Arial" panose="020B0604020202020204" pitchFamily="34" charset="0"/>
              </a:rPr>
              <a:t>Research Purpose:</a:t>
            </a:r>
          </a:p>
          <a:p>
            <a:pPr marL="228600" indent="0">
              <a:spcBef>
                <a:spcPts val="0"/>
              </a:spcBef>
              <a:spcAft>
                <a:spcPts val="1800"/>
              </a:spcAft>
              <a:buNone/>
            </a:pPr>
            <a:r>
              <a:rPr lang="en-US" sz="1800" b="1" dirty="0">
                <a:latin typeface="Arial" panose="020B0604020202020204" pitchFamily="34" charset="0"/>
                <a:cs typeface="Arial" panose="020B0604020202020204" pitchFamily="34" charset="0"/>
              </a:rPr>
              <a:t>Automated analysis of biofilm images has the potential to accelerate scientific discovery by enabling the quantitative analysis of large image datasets. In this work, we describe the challenges in applying deep-learning-based approaches to the quantitative characterization of biofilm structure and properties.</a:t>
            </a:r>
          </a:p>
          <a:p>
            <a:pPr marL="228600" indent="-228600">
              <a:spcBef>
                <a:spcPts val="0"/>
              </a:spcBef>
              <a:spcAft>
                <a:spcPts val="1200"/>
              </a:spcAft>
            </a:pPr>
            <a:r>
              <a:rPr lang="en-US" sz="1800" b="1" dirty="0">
                <a:solidFill>
                  <a:srgbClr val="353585"/>
                </a:solidFill>
                <a:latin typeface="Arial" panose="020B0604020202020204" pitchFamily="34" charset="0"/>
                <a:cs typeface="Arial" panose="020B0604020202020204" pitchFamily="34" charset="0"/>
              </a:rPr>
              <a:t>Methods and Results:</a:t>
            </a:r>
          </a:p>
          <a:p>
            <a:pPr marL="228600" indent="0">
              <a:spcBef>
                <a:spcPts val="0"/>
              </a:spcBef>
              <a:spcAft>
                <a:spcPts val="1200"/>
              </a:spcAft>
              <a:buNone/>
            </a:pPr>
            <a:r>
              <a:rPr lang="en-US" sz="1800" b="1" dirty="0">
                <a:latin typeface="Arial" panose="020B0604020202020204" pitchFamily="34" charset="0"/>
                <a:cs typeface="Arial" panose="020B0604020202020204" pitchFamily="34" charset="0"/>
              </a:rPr>
              <a:t>Achieving high-performance image segmentation with deep learning  methods requires large, carefully annotated training datasets. To address this need, we are developing a comprehensive library of manually annotated biofilm images to support the training and evaluation of advanced machine learning models. We will present our progress in demonstrating the feasibility of this approach and establishing proof of concept. </a:t>
            </a:r>
            <a:endParaRPr lang="en-US" sz="1800" b="1" noProof="1">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DFE16F6A-C02F-AC60-E34F-E18E3C1FAC16}"/>
              </a:ext>
            </a:extLst>
          </p:cNvPr>
          <p:cNvSpPr>
            <a:spLocks noGrp="1"/>
          </p:cNvSpPr>
          <p:nvPr>
            <p:ph type="title"/>
          </p:nvPr>
        </p:nvSpPr>
        <p:spPr>
          <a:xfrm>
            <a:off x="155448" y="1"/>
            <a:ext cx="11887200" cy="457200"/>
          </a:xfrm>
        </p:spPr>
        <p:txBody>
          <a:bodyPr lIns="0"/>
          <a:lstStyle/>
          <a:p>
            <a:r>
              <a:rPr lang="en-US" noProof="1"/>
              <a:t>Abstract</a:t>
            </a:r>
          </a:p>
        </p:txBody>
      </p:sp>
      <p:sp>
        <p:nvSpPr>
          <p:cNvPr id="2" name="Content Placeholder 2">
            <a:extLst>
              <a:ext uri="{FF2B5EF4-FFF2-40B4-BE49-F238E27FC236}">
                <a16:creationId xmlns:a16="http://schemas.microsoft.com/office/drawing/2014/main" id="{A150C325-4E8D-CC0B-D66D-7F248F2A8849}"/>
              </a:ext>
            </a:extLst>
          </p:cNvPr>
          <p:cNvSpPr txBox="1">
            <a:spLocks/>
          </p:cNvSpPr>
          <p:nvPr/>
        </p:nvSpPr>
        <p:spPr>
          <a:xfrm>
            <a:off x="6096000" y="609600"/>
            <a:ext cx="5943600" cy="16325196"/>
          </a:xfrm>
          <a:prstGeom prst="rect">
            <a:avLst/>
          </a:prstGeom>
        </p:spPr>
        <p:txBody>
          <a:bodyPr wrap="square" lIns="0" tIns="0" rIns="0" bIns="0">
            <a:noAutofit/>
          </a:bodyPr>
          <a:lstStyle>
            <a:lvl1pPr marL="228600" indent="-228600" defTabSz="457200">
              <a:spcBef>
                <a:spcPts val="0"/>
              </a:spcBef>
              <a:spcAft>
                <a:spcPts val="16800"/>
              </a:spcAft>
              <a:buFont typeface="Arial"/>
              <a:buChar char="•"/>
              <a:defRPr b="1">
                <a:latin typeface="Arial" panose="020B0604020202020204" pitchFamily="34" charset="0"/>
                <a:cs typeface="Arial" panose="020B0604020202020204" pitchFamily="34" charset="0"/>
              </a:defRPr>
            </a:lvl1pPr>
            <a:lvl2pPr marL="548640" indent="-182880" defTabSz="457200">
              <a:spcBef>
                <a:spcPct val="20000"/>
              </a:spcBef>
              <a:buFont typeface="Arial"/>
              <a:buChar char="–"/>
              <a:defRPr sz="2000"/>
            </a:lvl2pPr>
            <a:lvl3pPr marL="1097280" indent="-182880" defTabSz="457200">
              <a:spcBef>
                <a:spcPct val="20000"/>
              </a:spcBef>
              <a:buFont typeface="Arial"/>
              <a:buChar char="•"/>
            </a:lvl3pPr>
            <a:lvl4pPr marL="1600200" indent="-228600" defTabSz="457200">
              <a:spcBef>
                <a:spcPct val="20000"/>
              </a:spcBef>
              <a:buFont typeface="Arial"/>
              <a:buChar char="–"/>
              <a:defRPr sz="1600"/>
            </a:lvl4pPr>
            <a:lvl5pPr marL="2057400" indent="-228600" defTabSz="457200">
              <a:spcBef>
                <a:spcPct val="20000"/>
              </a:spcBef>
              <a:buFont typeface="Arial"/>
              <a:buChar char="»"/>
              <a:defRPr sz="16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spcAft>
                <a:spcPts val="1200"/>
              </a:spcAft>
            </a:pPr>
            <a:r>
              <a:rPr lang="en-US" dirty="0">
                <a:solidFill>
                  <a:srgbClr val="353585"/>
                </a:solidFill>
              </a:rPr>
              <a:t>Industrial Relevance:</a:t>
            </a:r>
          </a:p>
          <a:p>
            <a:pPr indent="0">
              <a:spcAft>
                <a:spcPts val="1800"/>
              </a:spcAft>
              <a:buNone/>
            </a:pPr>
            <a:r>
              <a:rPr lang="en-US" dirty="0"/>
              <a:t>The industrial relevance of this work lies in its potential to improve the monitoring, control, and optimization of biofilms across a wide range of sectors. By enabling automated, high-throughput, and quantitative analysis of biofilm images, we can provide more rapid and objective assessments than traditional manual methods.</a:t>
            </a:r>
          </a:p>
          <a:p>
            <a:pPr>
              <a:spcAft>
                <a:spcPts val="1200"/>
              </a:spcAft>
            </a:pPr>
            <a:r>
              <a:rPr lang="en-US" dirty="0">
                <a:solidFill>
                  <a:srgbClr val="353585"/>
                </a:solidFill>
              </a:rPr>
              <a:t>Keywords:</a:t>
            </a:r>
          </a:p>
          <a:p>
            <a:pPr indent="0">
              <a:spcAft>
                <a:spcPts val="1200"/>
              </a:spcAft>
              <a:buNone/>
            </a:pPr>
            <a:r>
              <a:rPr lang="en-US" dirty="0"/>
              <a:t>biofilm imaging, image segmentation, deep learning, quantitative microscopy, artificial intelligence </a:t>
            </a:r>
            <a:endParaRPr lang="en-US" noProof="1"/>
          </a:p>
        </p:txBody>
      </p:sp>
    </p:spTree>
    <p:extLst>
      <p:ext uri="{BB962C8B-B14F-4D97-AF65-F5344CB8AC3E}">
        <p14:creationId xmlns:p14="http://schemas.microsoft.com/office/powerpoint/2010/main" val="513713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055CAA-FCD9-2F1A-F363-1C01B1022B88}"/>
              </a:ext>
            </a:extLst>
          </p:cNvPr>
          <p:cNvSpPr>
            <a:spLocks noGrp="1"/>
          </p:cNvSpPr>
          <p:nvPr>
            <p:ph idx="1"/>
          </p:nvPr>
        </p:nvSpPr>
        <p:spPr>
          <a:xfrm>
            <a:off x="162560" y="685800"/>
            <a:ext cx="8498840" cy="5270500"/>
          </a:xfrm>
        </p:spPr>
        <p:txBody>
          <a:bodyPr lIns="0" tIns="0" rIns="0" bIns="0"/>
          <a:lstStyle/>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Establish explicit label definitions, annotation guidelines, and class ontologies collaboratively with pathologists to ensure clinical relevance and reduce ambiguity in region boundary decisions.</a:t>
            </a:r>
          </a:p>
          <a:p>
            <a:pPr marL="228600" indent="-228600">
              <a:spcBef>
                <a:spcPts val="0"/>
              </a:spcBef>
              <a:spcAft>
                <a:spcPts val="600"/>
              </a:spcAft>
            </a:pPr>
            <a:r>
              <a:rPr lang="en-US" sz="1800" b="1" noProof="1">
                <a:latin typeface="Arial" panose="020B0604020202020204" pitchFamily="34" charset="0"/>
                <a:cs typeface="Arial" panose="020B0604020202020204" pitchFamily="34" charset="0"/>
              </a:rPr>
              <a:t>Define annotation granularity: </a:t>
            </a:r>
          </a:p>
          <a:p>
            <a:pPr marL="571500" indent="-342900">
              <a:spcBef>
                <a:spcPts val="0"/>
              </a:spcBef>
              <a:spcAft>
                <a:spcPts val="600"/>
              </a:spcAft>
              <a:buFont typeface="Wingdings" pitchFamily="2" charset="2"/>
              <a:buChar char="q"/>
            </a:pPr>
            <a:r>
              <a:rPr lang="en-US" sz="1800" b="1" noProof="1">
                <a:latin typeface="Arial" panose="020B0604020202020204" pitchFamily="34" charset="0"/>
                <a:cs typeface="Arial" panose="020B0604020202020204" pitchFamily="34" charset="0"/>
              </a:rPr>
              <a:t>full pixel-level segmentation for core regions of interest</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(e.g., tumors, significant lesions)</a:t>
            </a:r>
          </a:p>
          <a:p>
            <a:pPr marL="571500" indent="-342900">
              <a:spcBef>
                <a:spcPts val="0"/>
              </a:spcBef>
              <a:spcAft>
                <a:spcPts val="1200"/>
              </a:spcAft>
              <a:buFont typeface="Wingdings" pitchFamily="2" charset="2"/>
              <a:buChar char="q"/>
            </a:pPr>
            <a:r>
              <a:rPr lang="en-US" sz="1800" b="1" noProof="1">
                <a:latin typeface="Arial" panose="020B0604020202020204" pitchFamily="34" charset="0"/>
                <a:cs typeface="Arial" panose="020B0604020202020204" pitchFamily="34" charset="0"/>
              </a:rPr>
              <a:t>slide-level tags for global diagnoses to support weak supervision</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(e.g., cancer severity, tissue site, tumor site).</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Use multi-rater annotation in which each case receives annotations from at least two independent annotators, with an adjudication step by a senior annotator in consultation with TUH and FCCC pathologists.</a:t>
            </a:r>
            <a:endParaRPr lang="en-US" sz="1200" b="1" noProof="1">
              <a:latin typeface="Arial" panose="020B0604020202020204" pitchFamily="34" charset="0"/>
              <a:cs typeface="Arial" panose="020B0604020202020204" pitchFamily="34" charset="0"/>
            </a:endParaRP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Train undergraduate (UG) students with backgrounds in relevant disciplines like bioengineering and biochemistry.</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Provide annotator training materials and calibration tasks (example cases with feedback), plus routine inter-rater reliability assessments. Annotators train for about 6 months before they reach an expert level of accuracy.</a:t>
            </a:r>
          </a:p>
        </p:txBody>
      </p:sp>
      <p:grpSp>
        <p:nvGrpSpPr>
          <p:cNvPr id="14" name="Group 13" descr="Two annotated images demonstating how pathology images are manually annotated. Examples of DCIS (upper) and NNEO (lower) are given.">
            <a:extLst>
              <a:ext uri="{FF2B5EF4-FFF2-40B4-BE49-F238E27FC236}">
                <a16:creationId xmlns:a16="http://schemas.microsoft.com/office/drawing/2014/main" id="{357993BA-833D-1F8D-E8A7-FC107EF68C63}"/>
              </a:ext>
            </a:extLst>
          </p:cNvPr>
          <p:cNvGrpSpPr/>
          <p:nvPr/>
        </p:nvGrpSpPr>
        <p:grpSpPr>
          <a:xfrm>
            <a:off x="9019085" y="844000"/>
            <a:ext cx="3010355" cy="4948737"/>
            <a:chOff x="9029245" y="613336"/>
            <a:chExt cx="3010355" cy="4948737"/>
          </a:xfrm>
        </p:grpSpPr>
        <p:pic>
          <p:nvPicPr>
            <p:cNvPr id="4" name="Picture 3">
              <a:extLst>
                <a:ext uri="{FF2B5EF4-FFF2-40B4-BE49-F238E27FC236}">
                  <a16:creationId xmlns:a16="http://schemas.microsoft.com/office/drawing/2014/main" id="{C3556788-4950-C65B-C489-978DD2284D16}"/>
                </a:ext>
              </a:extLst>
            </p:cNvPr>
            <p:cNvPicPr>
              <a:picLocks noChangeAspect="1"/>
            </p:cNvPicPr>
            <p:nvPr/>
          </p:nvPicPr>
          <p:blipFill>
            <a:blip r:embed="rId2"/>
            <a:srcRect l="6715"/>
            <a:stretch/>
          </p:blipFill>
          <p:spPr>
            <a:xfrm>
              <a:off x="9039404" y="3202004"/>
              <a:ext cx="3000196" cy="2360069"/>
            </a:xfrm>
            <a:prstGeom prst="rect">
              <a:avLst/>
            </a:prstGeom>
            <a:ln>
              <a:noFill/>
            </a:ln>
            <a:effectLst>
              <a:outerShdw blurRad="292100" dist="139700" dir="2700000" algn="tl" rotWithShape="0">
                <a:srgbClr val="333333">
                  <a:alpha val="65000"/>
                </a:srgbClr>
              </a:outerShdw>
            </a:effectLst>
          </p:spPr>
        </p:pic>
        <p:pic>
          <p:nvPicPr>
            <p:cNvPr id="5" name="Picture 4" descr="A close up of a cell&#10;&#10;Description automatically generated">
              <a:extLst>
                <a:ext uri="{FF2B5EF4-FFF2-40B4-BE49-F238E27FC236}">
                  <a16:creationId xmlns:a16="http://schemas.microsoft.com/office/drawing/2014/main" id="{52977AFF-7C93-61AB-6A6F-68D38119BFC6}"/>
                </a:ext>
              </a:extLst>
            </p:cNvPr>
            <p:cNvPicPr>
              <a:picLocks noChangeAspect="1"/>
            </p:cNvPicPr>
            <p:nvPr/>
          </p:nvPicPr>
          <p:blipFill>
            <a:blip r:embed="rId3"/>
            <a:srcRect l="-608" t="5998" r="890" b="6986"/>
            <a:stretch/>
          </p:blipFill>
          <p:spPr>
            <a:xfrm>
              <a:off x="9029245" y="613336"/>
              <a:ext cx="3000196" cy="2432533"/>
            </a:xfrm>
            <a:prstGeom prst="rect">
              <a:avLst/>
            </a:prstGeom>
            <a:ln>
              <a:noFill/>
            </a:ln>
            <a:effectLst>
              <a:outerShdw blurRad="292100" dist="139700" dir="2700000" algn="tl" rotWithShape="0">
                <a:srgbClr val="333333">
                  <a:alpha val="65000"/>
                </a:srgbClr>
              </a:outerShdw>
            </a:effectLst>
          </p:spPr>
        </p:pic>
      </p:grpSp>
      <p:sp>
        <p:nvSpPr>
          <p:cNvPr id="9" name="Title 1">
            <a:extLst>
              <a:ext uri="{FF2B5EF4-FFF2-40B4-BE49-F238E27FC236}">
                <a16:creationId xmlns:a16="http://schemas.microsoft.com/office/drawing/2014/main" id="{037A51AC-572F-24B8-0448-65869473A100}"/>
              </a:ext>
            </a:extLst>
          </p:cNvPr>
          <p:cNvSpPr txBox="1">
            <a:spLocks/>
          </p:cNvSpPr>
          <p:nvPr/>
        </p:nvSpPr>
        <p:spPr>
          <a:xfrm>
            <a:off x="152399" y="1"/>
            <a:ext cx="11887200" cy="457200"/>
          </a:xfrm>
          <a:prstGeom prst="rect">
            <a:avLst/>
          </a:prstGeom>
        </p:spPr>
        <p:txBody>
          <a:bodyPr vert="horz" wrap="none" lIns="0" tIns="0" rIns="0" bIns="0" rtlCol="0" anchor="ctr" anchorCtr="0">
            <a:noAutofit/>
          </a:bodyPr>
          <a:lstStyle>
            <a:lvl1pPr marL="0" indent="-11113" algn="l" defTabSz="457200" rtl="0" eaLnBrk="1" latinLnBrk="0" hangingPunct="1">
              <a:spcBef>
                <a:spcPct val="0"/>
              </a:spcBef>
              <a:buNone/>
              <a:tabLst/>
              <a:defRPr sz="2400" b="1" kern="1200" baseline="0">
                <a:solidFill>
                  <a:schemeClr val="tx1"/>
                </a:solidFill>
                <a:latin typeface="Arial"/>
                <a:ea typeface="+mj-ea"/>
                <a:cs typeface="Arial"/>
              </a:defRPr>
            </a:lvl1pPr>
          </a:lstStyle>
          <a:p>
            <a:pPr marL="0" marR="0" lvl="0" indent="-11113"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Arial"/>
                <a:ea typeface="+mj-ea"/>
                <a:cs typeface="Arial"/>
              </a:rPr>
              <a:t>Annotation Protocol</a:t>
            </a:r>
          </a:p>
        </p:txBody>
      </p:sp>
    </p:spTree>
    <p:extLst>
      <p:ext uri="{BB962C8B-B14F-4D97-AF65-F5344CB8AC3E}">
        <p14:creationId xmlns:p14="http://schemas.microsoft.com/office/powerpoint/2010/main" val="164687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5CB604-BA51-224D-6673-3371191BF800}"/>
              </a:ext>
            </a:extLst>
          </p:cNvPr>
          <p:cNvSpPr>
            <a:spLocks noGrp="1"/>
          </p:cNvSpPr>
          <p:nvPr>
            <p:ph idx="1"/>
          </p:nvPr>
        </p:nvSpPr>
        <p:spPr>
          <a:xfrm>
            <a:off x="152400" y="731025"/>
            <a:ext cx="11887200" cy="3701276"/>
          </a:xfrm>
        </p:spPr>
        <p:txBody>
          <a:bodyPr lIns="0" tIns="0" rIns="0" bIns="0"/>
          <a:lstStyle/>
          <a:p>
            <a:pPr>
              <a:spcBef>
                <a:spcPts val="0"/>
              </a:spcBef>
              <a:spcAft>
                <a:spcPts val="1200"/>
              </a:spcAft>
            </a:pPr>
            <a:r>
              <a:rPr lang="en-US" sz="1800" b="1" noProof="1">
                <a:solidFill>
                  <a:srgbClr val="353585"/>
                </a:solidFill>
                <a:latin typeface="Arial" panose="020B0604020202020204" pitchFamily="34" charset="0"/>
                <a:cs typeface="Arial" panose="020B0604020202020204" pitchFamily="34" charset="0"/>
              </a:rPr>
              <a:t>Data Acquisition: </a:t>
            </a:r>
            <a:r>
              <a:rPr lang="en-US" sz="1800" b="1" noProof="1">
                <a:latin typeface="Arial" panose="020B0604020202020204" pitchFamily="34" charset="0"/>
                <a:cs typeface="Arial" panose="020B0604020202020204" pitchFamily="34" charset="0"/>
              </a:rPr>
              <a:t>Leica Biosystems Aperio AT2 high-volume scanner </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(400 slides per tray, 50K x 50K pixel resolution)</a:t>
            </a:r>
          </a:p>
          <a:p>
            <a:pPr>
              <a:spcBef>
                <a:spcPts val="0"/>
              </a:spcBef>
              <a:spcAft>
                <a:spcPts val="1200"/>
              </a:spcAft>
            </a:pPr>
            <a:r>
              <a:rPr lang="en-US" sz="1800" b="1" noProof="1">
                <a:solidFill>
                  <a:srgbClr val="353585"/>
                </a:solidFill>
                <a:latin typeface="Arial" panose="020B0604020202020204" pitchFamily="34" charset="0"/>
                <a:cs typeface="Arial" panose="020B0604020202020204" pitchFamily="34" charset="0"/>
              </a:rPr>
              <a:t>Data Annotation: </a:t>
            </a:r>
            <a:r>
              <a:rPr lang="en-US" sz="1800" b="1" noProof="1">
                <a:latin typeface="Arial" panose="020B0604020202020204" pitchFamily="34" charset="0"/>
                <a:cs typeface="Arial" panose="020B0604020202020204" pitchFamily="34" charset="0"/>
              </a:rPr>
              <a:t>Leica ImageScope (freely available)</a:t>
            </a:r>
          </a:p>
          <a:p>
            <a:pPr>
              <a:spcBef>
                <a:spcPts val="0"/>
              </a:spcBef>
              <a:spcAft>
                <a:spcPts val="600"/>
              </a:spcAft>
            </a:pPr>
            <a:r>
              <a:rPr lang="en-US" sz="1800" b="1" noProof="1">
                <a:solidFill>
                  <a:srgbClr val="353585"/>
                </a:solidFill>
                <a:latin typeface="Arial" panose="020B0604020202020204" pitchFamily="34" charset="0"/>
                <a:cs typeface="Arial" panose="020B0604020202020204" pitchFamily="34" charset="0"/>
              </a:rPr>
              <a:t>Data Formats: </a:t>
            </a:r>
          </a:p>
          <a:p>
            <a:pPr marL="577850" indent="-341313">
              <a:spcBef>
                <a:spcPts val="0"/>
              </a:spcBef>
              <a:spcAft>
                <a:spcPts val="600"/>
              </a:spcAft>
              <a:buFont typeface="Wingdings" pitchFamily="2" charset="2"/>
              <a:buChar char="q"/>
            </a:pPr>
            <a:r>
              <a:rPr lang="en-US" sz="1800" b="1" noProof="1">
                <a:latin typeface="Arial" panose="020B0604020202020204" pitchFamily="34" charset="0"/>
                <a:cs typeface="Arial" panose="020B0604020202020204" pitchFamily="34" charset="0"/>
              </a:rPr>
              <a:t>svs is used for images (a layered tiff format)</a:t>
            </a:r>
          </a:p>
          <a:p>
            <a:pPr marL="577850" indent="-341313">
              <a:spcBef>
                <a:spcPts val="0"/>
              </a:spcBef>
              <a:spcAft>
                <a:spcPts val="1200"/>
              </a:spcAft>
              <a:buFont typeface="Wingdings" pitchFamily="2" charset="2"/>
              <a:buChar char="q"/>
            </a:pPr>
            <a:r>
              <a:rPr lang="en-US" sz="1800" b="1" noProof="1">
                <a:latin typeface="Arial" panose="020B0604020202020204" pitchFamily="34" charset="0"/>
                <a:cs typeface="Arial" panose="020B0604020202020204" pitchFamily="34" charset="0"/>
              </a:rPr>
              <a:t>xml (defined by Leica/Aperio) and csv (an NEDC format) for annotations</a:t>
            </a:r>
          </a:p>
          <a:p>
            <a:pPr algn="just">
              <a:spcBef>
                <a:spcPts val="0"/>
              </a:spcBef>
              <a:spcAft>
                <a:spcPts val="600"/>
              </a:spcAft>
            </a:pPr>
            <a:r>
              <a:rPr lang="en-US" sz="1800" b="1" noProof="1">
                <a:solidFill>
                  <a:srgbClr val="353585"/>
                </a:solidFill>
                <a:latin typeface="Arial" panose="020B0604020202020204" pitchFamily="34" charset="0"/>
                <a:cs typeface="Arial" panose="020B0604020202020204" pitchFamily="34" charset="0"/>
              </a:rPr>
              <a:t>Label Taxonomy:</a:t>
            </a:r>
          </a:p>
          <a:p>
            <a:pPr marL="461963" lvl="1" indent="-284163" algn="just">
              <a:spcBef>
                <a:spcPts val="0"/>
              </a:spcBef>
              <a:spcAft>
                <a:spcPts val="600"/>
              </a:spcAft>
              <a:buSzPct val="75000"/>
              <a:buFont typeface="Wingdings" pitchFamily="2" charset="2"/>
              <a:buChar char="q"/>
            </a:pPr>
            <a:r>
              <a:rPr lang="en-US" sz="1800" b="1" noProof="1">
                <a:latin typeface="Arial" panose="020B0604020202020204" pitchFamily="34" charset="0"/>
                <a:cs typeface="Arial" panose="020B0604020202020204" pitchFamily="34" charset="0"/>
              </a:rPr>
              <a:t>Non-cancerous: normal (</a:t>
            </a:r>
            <a:r>
              <a:rPr lang="en-US" sz="1800" b="1" noProof="1">
                <a:solidFill>
                  <a:srgbClr val="353585"/>
                </a:solidFill>
                <a:latin typeface="Arial" panose="020B0604020202020204" pitchFamily="34" charset="0"/>
                <a:cs typeface="Arial" panose="020B0604020202020204" pitchFamily="34" charset="0"/>
              </a:rPr>
              <a:t>norm</a:t>
            </a:r>
            <a:r>
              <a:rPr lang="en-US" sz="1800" b="1" noProof="1">
                <a:latin typeface="Arial" panose="020B0604020202020204" pitchFamily="34" charset="0"/>
                <a:cs typeface="Arial" panose="020B0604020202020204" pitchFamily="34" charset="0"/>
              </a:rPr>
              <a:t>), background (</a:t>
            </a:r>
            <a:r>
              <a:rPr lang="en-US" sz="1800" b="1" noProof="1">
                <a:solidFill>
                  <a:srgbClr val="353585"/>
                </a:solidFill>
                <a:latin typeface="Arial" panose="020B0604020202020204" pitchFamily="34" charset="0"/>
                <a:cs typeface="Arial" panose="020B0604020202020204" pitchFamily="34" charset="0"/>
              </a:rPr>
              <a:t>bckg</a:t>
            </a:r>
            <a:r>
              <a:rPr lang="en-US" sz="1800" b="1" noProof="1">
                <a:latin typeface="Arial" panose="020B0604020202020204" pitchFamily="34" charset="0"/>
                <a:cs typeface="Arial" panose="020B0604020202020204" pitchFamily="34" charset="0"/>
              </a:rPr>
              <a:t>), null, artifacts (</a:t>
            </a:r>
            <a:r>
              <a:rPr lang="en-US" sz="1800" b="1" noProof="1">
                <a:solidFill>
                  <a:srgbClr val="353585"/>
                </a:solidFill>
                <a:latin typeface="Arial" panose="020B0604020202020204" pitchFamily="34" charset="0"/>
                <a:cs typeface="Arial" panose="020B0604020202020204" pitchFamily="34" charset="0"/>
              </a:rPr>
              <a:t>artf</a:t>
            </a:r>
            <a:r>
              <a:rPr lang="en-US" sz="1800" b="1" noProof="1">
                <a:latin typeface="Arial" panose="020B0604020202020204" pitchFamily="34" charset="0"/>
                <a:cs typeface="Arial" panose="020B0604020202020204" pitchFamily="34" charset="0"/>
              </a:rPr>
              <a:t>)</a:t>
            </a:r>
          </a:p>
          <a:p>
            <a:pPr marL="461963" lvl="1" indent="-284163" algn="just">
              <a:spcBef>
                <a:spcPts val="0"/>
              </a:spcBef>
              <a:spcAft>
                <a:spcPts val="600"/>
              </a:spcAft>
              <a:buSzPct val="75000"/>
              <a:buFont typeface="Wingdings" pitchFamily="2" charset="2"/>
              <a:buChar char="q"/>
            </a:pPr>
            <a:r>
              <a:rPr lang="en-US" sz="1800" b="1" noProof="1">
                <a:latin typeface="Arial" panose="020B0604020202020204" pitchFamily="34" charset="0"/>
                <a:cs typeface="Arial" panose="020B0604020202020204" pitchFamily="34" charset="0"/>
              </a:rPr>
              <a:t>Cancerous: ductal carcinoma in situ (</a:t>
            </a:r>
            <a:r>
              <a:rPr lang="en-US" sz="1800" b="1" noProof="1">
                <a:solidFill>
                  <a:srgbClr val="353585"/>
                </a:solidFill>
                <a:latin typeface="Arial" panose="020B0604020202020204" pitchFamily="34" charset="0"/>
                <a:cs typeface="Arial" panose="020B0604020202020204" pitchFamily="34" charset="0"/>
              </a:rPr>
              <a:t>dcis</a:t>
            </a:r>
            <a:r>
              <a:rPr lang="en-US" sz="1800" b="1" noProof="1">
                <a:latin typeface="Arial" panose="020B0604020202020204" pitchFamily="34" charset="0"/>
                <a:cs typeface="Arial" panose="020B0604020202020204" pitchFamily="34" charset="0"/>
              </a:rPr>
              <a:t>), invasive ductal carcinoma (</a:t>
            </a:r>
            <a:r>
              <a:rPr lang="en-US" sz="1800" b="1" noProof="1">
                <a:solidFill>
                  <a:srgbClr val="353585"/>
                </a:solidFill>
                <a:latin typeface="Arial" panose="020B0604020202020204" pitchFamily="34" charset="0"/>
                <a:cs typeface="Arial" panose="020B0604020202020204" pitchFamily="34" charset="0"/>
              </a:rPr>
              <a:t>indc</a:t>
            </a:r>
            <a:r>
              <a:rPr lang="en-US" sz="1800" b="1" noProof="1">
                <a:latin typeface="Arial" panose="020B0604020202020204" pitchFamily="34" charset="0"/>
                <a:cs typeface="Arial" panose="020B0604020202020204" pitchFamily="34" charset="0"/>
              </a:rPr>
              <a:t>)</a:t>
            </a:r>
          </a:p>
          <a:p>
            <a:pPr marL="461963" lvl="1" indent="-284163" algn="just">
              <a:spcBef>
                <a:spcPts val="0"/>
              </a:spcBef>
              <a:spcAft>
                <a:spcPts val="1200"/>
              </a:spcAft>
              <a:buSzPct val="75000"/>
              <a:buFont typeface="Wingdings" pitchFamily="2" charset="2"/>
              <a:buChar char="q"/>
            </a:pPr>
            <a:r>
              <a:rPr lang="en-US" sz="1800" b="1" noProof="1">
                <a:latin typeface="Arial" panose="020B0604020202020204" pitchFamily="34" charset="0"/>
                <a:cs typeface="Arial" panose="020B0604020202020204" pitchFamily="34" charset="0"/>
              </a:rPr>
              <a:t>Neoplastic-associated/benign: non-neoplastic (</a:t>
            </a:r>
            <a:r>
              <a:rPr lang="en-US" sz="1800" b="1" noProof="1">
                <a:solidFill>
                  <a:srgbClr val="353585"/>
                </a:solidFill>
                <a:latin typeface="Arial" panose="020B0604020202020204" pitchFamily="34" charset="0"/>
                <a:cs typeface="Arial" panose="020B0604020202020204" pitchFamily="34" charset="0"/>
              </a:rPr>
              <a:t>nneo</a:t>
            </a:r>
            <a:r>
              <a:rPr lang="en-US" sz="1800" b="1" noProof="1">
                <a:latin typeface="Arial" panose="020B0604020202020204" pitchFamily="34" charset="0"/>
                <a:cs typeface="Arial" panose="020B0604020202020204" pitchFamily="34" charset="0"/>
              </a:rPr>
              <a:t>), inflammation (</a:t>
            </a:r>
            <a:r>
              <a:rPr lang="en-US" sz="1800" b="1" noProof="1">
                <a:solidFill>
                  <a:srgbClr val="353585"/>
                </a:solidFill>
                <a:latin typeface="Arial" panose="020B0604020202020204" pitchFamily="34" charset="0"/>
                <a:cs typeface="Arial" panose="020B0604020202020204" pitchFamily="34" charset="0"/>
              </a:rPr>
              <a:t>infl</a:t>
            </a:r>
            <a:r>
              <a:rPr lang="en-US" sz="1800" b="1" noProof="1">
                <a:latin typeface="Arial" panose="020B0604020202020204" pitchFamily="34" charset="0"/>
                <a:cs typeface="Arial" panose="020B0604020202020204" pitchFamily="34" charset="0"/>
              </a:rPr>
              <a:t>), suspicious (</a:t>
            </a:r>
            <a:r>
              <a:rPr lang="en-US" sz="1800" b="1" noProof="1">
                <a:solidFill>
                  <a:srgbClr val="353585"/>
                </a:solidFill>
                <a:latin typeface="Arial" panose="020B0604020202020204" pitchFamily="34" charset="0"/>
                <a:cs typeface="Arial" panose="020B0604020202020204" pitchFamily="34" charset="0"/>
              </a:rPr>
              <a:t>susp</a:t>
            </a:r>
            <a:r>
              <a:rPr lang="en-US" sz="1800" b="1" noProof="1">
                <a:latin typeface="Arial" panose="020B0604020202020204" pitchFamily="34" charset="0"/>
                <a:cs typeface="Arial" panose="020B0604020202020204" pitchFamily="34" charset="0"/>
              </a:rPr>
              <a:t>)</a:t>
            </a:r>
          </a:p>
        </p:txBody>
      </p:sp>
      <p:pic>
        <p:nvPicPr>
          <p:cNvPr id="6" name="Picture 5" descr="an image of an Aperio AT2 high volumn scanner&#10;">
            <a:extLst>
              <a:ext uri="{FF2B5EF4-FFF2-40B4-BE49-F238E27FC236}">
                <a16:creationId xmlns:a16="http://schemas.microsoft.com/office/drawing/2014/main" id="{5FEAD913-7AE2-6A84-357F-FDB873E55693}"/>
              </a:ext>
            </a:extLst>
          </p:cNvPr>
          <p:cNvPicPr>
            <a:picLocks noChangeAspect="1"/>
          </p:cNvPicPr>
          <p:nvPr/>
        </p:nvPicPr>
        <p:blipFill>
          <a:blip r:embed="rId3"/>
          <a:stretch>
            <a:fillRect/>
          </a:stretch>
        </p:blipFill>
        <p:spPr>
          <a:xfrm>
            <a:off x="8851899" y="837140"/>
            <a:ext cx="2921001" cy="2245751"/>
          </a:xfrm>
          <a:prstGeom prst="flowChartAlternateProcess">
            <a:avLst/>
          </a:prstGeom>
        </p:spPr>
      </p:pic>
      <p:graphicFrame>
        <p:nvGraphicFramePr>
          <p:cNvPr id="14" name="Diagram 13" descr="examples of each type of annotation event that was used in our breast tissue corpora.">
            <a:extLst>
              <a:ext uri="{FF2B5EF4-FFF2-40B4-BE49-F238E27FC236}">
                <a16:creationId xmlns:a16="http://schemas.microsoft.com/office/drawing/2014/main" id="{EA11DA07-94B1-6B50-E776-CC1939622F1C}"/>
              </a:ext>
            </a:extLst>
          </p:cNvPr>
          <p:cNvGraphicFramePr/>
          <p:nvPr/>
        </p:nvGraphicFramePr>
        <p:xfrm>
          <a:off x="1197896" y="4432301"/>
          <a:ext cx="9796207" cy="24954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Content Placeholder 2">
            <a:extLst>
              <a:ext uri="{FF2B5EF4-FFF2-40B4-BE49-F238E27FC236}">
                <a16:creationId xmlns:a16="http://schemas.microsoft.com/office/drawing/2014/main" id="{49407642-AA65-A1BB-2DF7-050FD5A45CD8}"/>
              </a:ext>
            </a:extLst>
          </p:cNvPr>
          <p:cNvSpPr txBox="1">
            <a:spLocks/>
          </p:cNvSpPr>
          <p:nvPr/>
        </p:nvSpPr>
        <p:spPr>
          <a:xfrm>
            <a:off x="480060" y="3581400"/>
            <a:ext cx="11826240" cy="1485900"/>
          </a:xfrm>
          <a:prstGeom prst="rect">
            <a:avLst/>
          </a:prstGeom>
        </p:spPr>
        <p:txBody>
          <a:bodyPr/>
          <a:lstStyle>
            <a:lvl1pPr marL="182880" indent="-182880" algn="l" defTabSz="457200" rtl="0" eaLnBrk="1" latinLnBrk="0" hangingPunct="1">
              <a:spcBef>
                <a:spcPct val="20000"/>
              </a:spcBef>
              <a:buFont typeface="Arial"/>
              <a:buChar char="•"/>
              <a:defRPr sz="2400" kern="1200">
                <a:solidFill>
                  <a:schemeClr val="tx1"/>
                </a:solidFill>
                <a:latin typeface="+mn-lt"/>
                <a:ea typeface="+mn-ea"/>
                <a:cs typeface="+mn-cs"/>
              </a:defRPr>
            </a:lvl1pPr>
            <a:lvl2pPr marL="548640" indent="-18288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097280" indent="-18288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0" marR="0" lvl="0" indent="-182880" algn="just" defTabSz="457200" rtl="0" eaLnBrk="1" fontAlgn="auto" latinLnBrk="0" hangingPunct="1">
              <a:lnSpc>
                <a:spcPct val="100000"/>
              </a:lnSpc>
              <a:spcBef>
                <a:spcPts val="0"/>
              </a:spcBef>
              <a:spcAft>
                <a:spcPts val="600"/>
              </a:spcAft>
              <a:buClrTx/>
              <a:buSzTx/>
              <a:buFont typeface="Arial"/>
              <a:buChar char="•"/>
              <a:tabLst/>
              <a:defRPr/>
            </a:pPr>
            <a:endParaRPr kumimoji="0" lang="en-US" sz="1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itle 1">
            <a:extLst>
              <a:ext uri="{FF2B5EF4-FFF2-40B4-BE49-F238E27FC236}">
                <a16:creationId xmlns:a16="http://schemas.microsoft.com/office/drawing/2014/main" id="{02EAE516-64A6-9E45-ED6C-57D04442B0D5}"/>
              </a:ext>
            </a:extLst>
          </p:cNvPr>
          <p:cNvSpPr txBox="1">
            <a:spLocks/>
          </p:cNvSpPr>
          <p:nvPr/>
        </p:nvSpPr>
        <p:spPr>
          <a:xfrm>
            <a:off x="152399" y="1"/>
            <a:ext cx="11887200" cy="457200"/>
          </a:xfrm>
          <a:prstGeom prst="rect">
            <a:avLst/>
          </a:prstGeom>
        </p:spPr>
        <p:txBody>
          <a:bodyPr vert="horz" wrap="none" lIns="0" tIns="0" rIns="0" bIns="0" rtlCol="0" anchor="ctr" anchorCtr="0">
            <a:noAutofit/>
          </a:bodyPr>
          <a:lstStyle>
            <a:lvl1pPr marL="0" indent="-11113" algn="l" defTabSz="457200" rtl="0" eaLnBrk="1" latinLnBrk="0" hangingPunct="1">
              <a:spcBef>
                <a:spcPct val="0"/>
              </a:spcBef>
              <a:buNone/>
              <a:tabLst/>
              <a:defRPr sz="2400" b="1" kern="1200" baseline="0">
                <a:solidFill>
                  <a:schemeClr val="tx1"/>
                </a:solidFill>
                <a:latin typeface="Arial"/>
                <a:ea typeface="+mj-ea"/>
                <a:cs typeface="Arial"/>
              </a:defRPr>
            </a:lvl1pPr>
          </a:lstStyle>
          <a:p>
            <a:pPr marL="0" marR="0" lvl="0" indent="-11113"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Arial"/>
                <a:ea typeface="+mj-ea"/>
                <a:cs typeface="Arial"/>
              </a:rPr>
              <a:t>Annotation Workflow</a:t>
            </a:r>
          </a:p>
        </p:txBody>
      </p:sp>
    </p:spTree>
    <p:extLst>
      <p:ext uri="{BB962C8B-B14F-4D97-AF65-F5344CB8AC3E}">
        <p14:creationId xmlns:p14="http://schemas.microsoft.com/office/powerpoint/2010/main" val="183124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4AF7D-CFEE-20F2-B126-F260C9F0E10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B8F43B-4D21-54CA-F8C8-BB4184A2926D}"/>
              </a:ext>
            </a:extLst>
          </p:cNvPr>
          <p:cNvSpPr>
            <a:spLocks noGrp="1"/>
          </p:cNvSpPr>
          <p:nvPr>
            <p:ph idx="1"/>
          </p:nvPr>
        </p:nvSpPr>
        <p:spPr>
          <a:xfrm>
            <a:off x="162560" y="977900"/>
            <a:ext cx="9126099" cy="1905000"/>
          </a:xfrm>
        </p:spPr>
        <p:txBody>
          <a:bodyPr lIns="0" tIns="0" rIns="0" bIns="0"/>
          <a:lstStyle/>
          <a:p>
            <a:pPr marL="238125" indent="-238125">
              <a:spcBef>
                <a:spcPts val="0"/>
              </a:spcBef>
              <a:spcAft>
                <a:spcPts val="1200"/>
              </a:spcAft>
            </a:pPr>
            <a:r>
              <a:rPr lang="en-US" sz="1800" b="1" noProof="1">
                <a:latin typeface="Arial" panose="020B0604020202020204" pitchFamily="34" charset="0"/>
                <a:cs typeface="Arial" panose="020B0604020202020204" pitchFamily="34" charset="0"/>
              </a:rPr>
              <a:t>Temple University Hospital Digital Pathology Corpus (TUDP): </a:t>
            </a:r>
          </a:p>
          <a:p>
            <a:pPr marL="577850" lvl="1" indent="-339725">
              <a:spcBef>
                <a:spcPts val="0"/>
              </a:spcBef>
              <a:spcAft>
                <a:spcPts val="1200"/>
              </a:spcAft>
              <a:buFont typeface="Wingdings" panose="05000000000000000000" pitchFamily="2" charset="2"/>
              <a:buChar char="q"/>
            </a:pPr>
            <a:r>
              <a:rPr lang="en-US" sz="1800" b="1" noProof="1">
                <a:latin typeface="Arial" panose="020B0604020202020204" pitchFamily="34" charset="0"/>
                <a:cs typeface="Arial" panose="020B0604020202020204" pitchFamily="34" charset="0"/>
              </a:rPr>
              <a:t>~100K WSIs (45TB) from Temple University Hospital</a:t>
            </a:r>
          </a:p>
          <a:p>
            <a:pPr marL="577850" lvl="1" indent="-339725">
              <a:spcBef>
                <a:spcPts val="0"/>
              </a:spcBef>
              <a:spcAft>
                <a:spcPts val="1200"/>
              </a:spcAft>
              <a:buFont typeface="Wingdings" panose="05000000000000000000" pitchFamily="2" charset="2"/>
              <a:buChar char="q"/>
            </a:pPr>
            <a:r>
              <a:rPr lang="en-US" sz="1800" b="1" noProof="1">
                <a:latin typeface="Arial" panose="020B0604020202020204" pitchFamily="34" charset="0"/>
                <a:cs typeface="Arial" panose="020B0604020202020204" pitchFamily="34" charset="0"/>
              </a:rPr>
              <a:t>Slides are H&amp;E‑stained (plus some IHC) and scanned at 0.2 μm/pixel</a:t>
            </a:r>
          </a:p>
          <a:p>
            <a:pPr marL="577850" lvl="1" indent="-339725">
              <a:spcBef>
                <a:spcPts val="0"/>
              </a:spcBef>
              <a:spcAft>
                <a:spcPts val="1200"/>
              </a:spcAft>
              <a:buFont typeface="Wingdings" panose="05000000000000000000" pitchFamily="2" charset="2"/>
              <a:buChar char="q"/>
            </a:pPr>
            <a:r>
              <a:rPr lang="en-US" sz="1800" b="1" noProof="1">
                <a:latin typeface="Arial" panose="020B0604020202020204" pitchFamily="34" charset="0"/>
                <a:cs typeface="Arial" panose="020B0604020202020204" pitchFamily="34" charset="0"/>
              </a:rPr>
              <a:t>Tissue samples span a broad range of organs: 16% kidney, 13% prostate,</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10% lung, and 10% breast.</a:t>
            </a:r>
          </a:p>
        </p:txBody>
      </p:sp>
      <p:pic>
        <p:nvPicPr>
          <p:cNvPr id="6" name="Picture 5" descr="a decorative image showing the TUDP Corpus">
            <a:extLst>
              <a:ext uri="{FF2B5EF4-FFF2-40B4-BE49-F238E27FC236}">
                <a16:creationId xmlns:a16="http://schemas.microsoft.com/office/drawing/2014/main" id="{E4108BDE-B176-9CF7-C7E0-F0FE98082364}"/>
              </a:ext>
            </a:extLst>
          </p:cNvPr>
          <p:cNvPicPr>
            <a:picLocks noChangeAspect="1"/>
          </p:cNvPicPr>
          <p:nvPr/>
        </p:nvPicPr>
        <p:blipFill>
          <a:blip r:embed="rId2">
            <a:extLst>
              <a:ext uri="{28A0092B-C50C-407E-A947-70E740481C1C}">
                <a14:useLocalDpi xmlns:a14="http://schemas.microsoft.com/office/drawing/2010/main" val="0"/>
              </a:ext>
            </a:extLst>
          </a:blip>
          <a:srcRect t="5611" r="48449" b="7591"/>
          <a:stretch>
            <a:fillRect/>
          </a:stretch>
        </p:blipFill>
        <p:spPr>
          <a:xfrm>
            <a:off x="9251575" y="606198"/>
            <a:ext cx="2740781" cy="3076508"/>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sp>
        <p:nvSpPr>
          <p:cNvPr id="5" name="Title 1">
            <a:extLst>
              <a:ext uri="{FF2B5EF4-FFF2-40B4-BE49-F238E27FC236}">
                <a16:creationId xmlns:a16="http://schemas.microsoft.com/office/drawing/2014/main" id="{D83B060A-4715-83FA-7972-6B2D164B39F4}"/>
              </a:ext>
            </a:extLst>
          </p:cNvPr>
          <p:cNvSpPr txBox="1">
            <a:spLocks/>
          </p:cNvSpPr>
          <p:nvPr/>
        </p:nvSpPr>
        <p:spPr>
          <a:xfrm>
            <a:off x="152399" y="1"/>
            <a:ext cx="11887200" cy="457200"/>
          </a:xfrm>
          <a:prstGeom prst="rect">
            <a:avLst/>
          </a:prstGeom>
        </p:spPr>
        <p:txBody>
          <a:bodyPr vert="horz" wrap="none" lIns="0" tIns="0" rIns="0" bIns="0" rtlCol="0" anchor="ctr" anchorCtr="0">
            <a:noAutofit/>
          </a:bodyPr>
          <a:lstStyle>
            <a:lvl1pPr marL="0" indent="-11113" algn="l" defTabSz="457200" rtl="0" eaLnBrk="1" latinLnBrk="0" hangingPunct="1">
              <a:spcBef>
                <a:spcPct val="0"/>
              </a:spcBef>
              <a:buNone/>
              <a:tabLst/>
              <a:defRPr sz="2400" b="1" kern="1200" baseline="0">
                <a:solidFill>
                  <a:schemeClr val="tx1"/>
                </a:solidFill>
                <a:latin typeface="Arial"/>
                <a:ea typeface="+mj-ea"/>
                <a:cs typeface="Arial"/>
              </a:defRPr>
            </a:lvl1pPr>
          </a:lstStyle>
          <a:p>
            <a:pPr marL="0" marR="0" lvl="0" indent="-11113"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Arial"/>
                <a:ea typeface="+mj-ea"/>
                <a:cs typeface="Arial"/>
              </a:rPr>
              <a:t>Publicly Available Datasets</a:t>
            </a:r>
          </a:p>
        </p:txBody>
      </p:sp>
      <p:sp>
        <p:nvSpPr>
          <p:cNvPr id="11" name="Content Placeholder 2">
            <a:extLst>
              <a:ext uri="{FF2B5EF4-FFF2-40B4-BE49-F238E27FC236}">
                <a16:creationId xmlns:a16="http://schemas.microsoft.com/office/drawing/2014/main" id="{966BFEEE-B5D8-CDC3-9F52-AA13557A784F}"/>
              </a:ext>
            </a:extLst>
          </p:cNvPr>
          <p:cNvSpPr txBox="1">
            <a:spLocks/>
          </p:cNvSpPr>
          <p:nvPr/>
        </p:nvSpPr>
        <p:spPr>
          <a:xfrm>
            <a:off x="2895600" y="3670301"/>
            <a:ext cx="9126099" cy="2654689"/>
          </a:xfrm>
          <a:prstGeom prst="rect">
            <a:avLst/>
          </a:prstGeom>
        </p:spPr>
        <p:txBody>
          <a:bodyPr/>
          <a:lstStyle>
            <a:lvl1pPr marL="182880" indent="-182880" algn="l" defTabSz="457200" rtl="0" eaLnBrk="1" latinLnBrk="0" hangingPunct="1">
              <a:spcBef>
                <a:spcPct val="20000"/>
              </a:spcBef>
              <a:buFont typeface="Arial"/>
              <a:buChar char="•"/>
              <a:defRPr sz="2400" kern="1200">
                <a:solidFill>
                  <a:schemeClr val="tx1"/>
                </a:solidFill>
                <a:latin typeface="+mn-lt"/>
                <a:ea typeface="+mn-ea"/>
                <a:cs typeface="+mn-cs"/>
              </a:defRPr>
            </a:lvl1pPr>
            <a:lvl2pPr marL="548640" indent="-18288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097280" indent="-18288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0" marR="0" lvl="0" indent="-182880" algn="l" defTabSz="457200" rtl="0" eaLnBrk="1" fontAlgn="auto" latinLnBrk="0" hangingPunct="1">
              <a:lnSpc>
                <a:spcPct val="100000"/>
              </a:lnSpc>
              <a:spcBef>
                <a:spcPts val="0"/>
              </a:spcBef>
              <a:spcAft>
                <a:spcPts val="600"/>
              </a:spcAft>
              <a:buClrTx/>
              <a:buSzTx/>
              <a:buFont typeface="Arial"/>
              <a:buChar char="•"/>
              <a:tabLst/>
              <a:defRPr/>
            </a:pPr>
            <a:r>
              <a:rPr kumimoji="0" lang="en-US" sz="1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Fox Chase Digital Pathology Corpus (FCDP): </a:t>
            </a:r>
          </a:p>
          <a:p>
            <a:pPr marL="681038" marR="0" lvl="1" indent="-315913" algn="l"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~14,300 WSIs (3.5 TB) from from the Biosample Repository at Fox Chase Cancer Center (FCCC), focused on cancer cases</a:t>
            </a:r>
          </a:p>
          <a:p>
            <a:pPr marL="681038" marR="0" lvl="1" indent="-315913" algn="l"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Slides cover ~18 organ sites (39% prostate, 21% breast, 18% gastro and, 8% gyneco, and 14% other</a:t>
            </a:r>
          </a:p>
          <a:p>
            <a:pPr marL="681038" marR="0" lvl="1" indent="-315913" algn="l"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scanned identically (0.2 μm/pixel on a Leica Aperio AT2, SVS format). </a:t>
            </a:r>
          </a:p>
          <a:p>
            <a:pPr marL="681038" marR="0" lvl="1" indent="-315913" algn="l" defTabSz="4572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n-US" sz="1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metadata (Excel) includes slide/specimen IDs, anonymized patient ID, ICD-O tissue/tumor codes, stain, grade, etc. for each image</a:t>
            </a:r>
          </a:p>
          <a:p>
            <a:pPr marL="681038" marR="0" lvl="1" indent="-315913" algn="l" defTabSz="457200" rtl="0" eaLnBrk="1" fontAlgn="auto" latinLnBrk="0" hangingPunct="1">
              <a:lnSpc>
                <a:spcPct val="100000"/>
              </a:lnSpc>
              <a:spcBef>
                <a:spcPct val="20000"/>
              </a:spcBef>
              <a:spcAft>
                <a:spcPts val="0"/>
              </a:spcAft>
              <a:buClrTx/>
              <a:buSzTx/>
              <a:buFont typeface="Wingdings" panose="05000000000000000000" pitchFamily="2" charset="2"/>
              <a:buChar char="q"/>
              <a:tabLst/>
              <a:defRPr/>
            </a:pPr>
            <a:endParaRPr kumimoji="0" lang="en-US" sz="1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descr="A screenshot of a cell phone&#10;&#10;AI-generated content may be incorrect.">
            <a:extLst>
              <a:ext uri="{FF2B5EF4-FFF2-40B4-BE49-F238E27FC236}">
                <a16:creationId xmlns:a16="http://schemas.microsoft.com/office/drawing/2014/main" id="{217B89EC-14DD-B8D7-D865-FB841232F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01" y="3682706"/>
            <a:ext cx="2551207" cy="2551207"/>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7550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A diagram depicting machine learning as an iterative workflow involving a variety of steps including data collection, preprocessing, training and evaluation and optimization.">
            <a:extLst>
              <a:ext uri="{FF2B5EF4-FFF2-40B4-BE49-F238E27FC236}">
                <a16:creationId xmlns:a16="http://schemas.microsoft.com/office/drawing/2014/main" id="{213D59FC-1C81-7C40-64B3-6AD3459C4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6049" y="891112"/>
            <a:ext cx="5386251" cy="53862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BD57FA6-EF8C-FB4E-6AFF-66E02153492D}"/>
              </a:ext>
            </a:extLst>
          </p:cNvPr>
          <p:cNvSpPr>
            <a:spLocks noGrp="1"/>
          </p:cNvSpPr>
          <p:nvPr>
            <p:ph idx="1"/>
          </p:nvPr>
        </p:nvSpPr>
        <p:spPr>
          <a:xfrm>
            <a:off x="162560" y="685800"/>
            <a:ext cx="6682740" cy="5816600"/>
          </a:xfrm>
        </p:spPr>
        <p:txBody>
          <a:bodyPr lIns="0" tIns="0" rIns="0" bIns="0"/>
          <a:lstStyle/>
          <a:p>
            <a:pPr marL="228600" indent="-228600">
              <a:spcBef>
                <a:spcPts val="0"/>
              </a:spcBef>
              <a:spcAft>
                <a:spcPts val="600"/>
              </a:spcAft>
            </a:pPr>
            <a:r>
              <a:rPr lang="en-US" sz="1800" b="1" noProof="1">
                <a:latin typeface="Arial" panose="020B0604020202020204" pitchFamily="34" charset="0"/>
                <a:cs typeface="Arial" panose="020B0604020202020204" pitchFamily="34" charset="0"/>
              </a:rPr>
              <a:t>Machine learning (ML) develops algorithms to infer predictive or descriptive models from data. </a:t>
            </a:r>
          </a:p>
          <a:p>
            <a:pPr marL="228600" indent="-228600">
              <a:spcBef>
                <a:spcPts val="0"/>
              </a:spcBef>
              <a:spcAft>
                <a:spcPts val="600"/>
              </a:spcAft>
            </a:pPr>
            <a:r>
              <a:rPr lang="en-US" sz="1800" b="1" noProof="1">
                <a:latin typeface="Arial" panose="020B0604020202020204" pitchFamily="34" charset="0"/>
                <a:cs typeface="Arial" panose="020B0604020202020204" pitchFamily="34" charset="0"/>
              </a:rPr>
              <a:t>ML formalizes learning as the estimation of functions or distributions under explicit loss functions and inductive biases.</a:t>
            </a:r>
          </a:p>
          <a:p>
            <a:pPr marL="228600" indent="-228600">
              <a:spcBef>
                <a:spcPts val="0"/>
              </a:spcBef>
              <a:spcAft>
                <a:spcPts val="600"/>
              </a:spcAft>
            </a:pPr>
            <a:r>
              <a:rPr lang="en-US" sz="1800" b="1" noProof="1">
                <a:latin typeface="Arial" panose="020B0604020202020204" pitchFamily="34" charset="0"/>
                <a:cs typeface="Arial" panose="020B0604020202020204" pitchFamily="34" charset="0"/>
              </a:rPr>
              <a:t>Learning paradigms relevant to computational pathology:</a:t>
            </a:r>
          </a:p>
          <a:p>
            <a:pPr marL="571500" lvl="1" indent="-342900">
              <a:spcBef>
                <a:spcPts val="0"/>
              </a:spcBef>
              <a:spcAft>
                <a:spcPts val="600"/>
              </a:spcAft>
              <a:buFont typeface="Wingdings" panose="05000000000000000000" pitchFamily="2" charset="2"/>
              <a:buChar char="q"/>
            </a:pPr>
            <a:r>
              <a:rPr lang="en-US" sz="1400" b="1" noProof="1">
                <a:solidFill>
                  <a:srgbClr val="353585"/>
                </a:solidFill>
                <a:latin typeface="Arial" panose="020B0604020202020204" pitchFamily="34" charset="0"/>
                <a:cs typeface="Arial" panose="020B0604020202020204" pitchFamily="34" charset="0"/>
              </a:rPr>
              <a:t>Supervised: </a:t>
            </a:r>
            <a:r>
              <a:rPr lang="en-US" sz="1400" b="1" noProof="1">
                <a:latin typeface="Arial" panose="020B0604020202020204" pitchFamily="34" charset="0"/>
                <a:cs typeface="Arial" panose="020B0604020202020204" pitchFamily="34" charset="0"/>
              </a:rPr>
              <a:t>estimate mappings from image pixels or patches to labels (region masks, classes) using risk minimization from labelled data.</a:t>
            </a:r>
          </a:p>
          <a:p>
            <a:pPr marL="571500" lvl="1" indent="-342900">
              <a:spcBef>
                <a:spcPts val="0"/>
              </a:spcBef>
              <a:spcAft>
                <a:spcPts val="600"/>
              </a:spcAft>
              <a:buFont typeface="Wingdings" panose="05000000000000000000" pitchFamily="2" charset="2"/>
              <a:buChar char="q"/>
            </a:pPr>
            <a:r>
              <a:rPr lang="en-US" sz="1400" b="1" noProof="1">
                <a:solidFill>
                  <a:srgbClr val="353585"/>
                </a:solidFill>
                <a:latin typeface="Arial" panose="020B0604020202020204" pitchFamily="34" charset="0"/>
                <a:cs typeface="Arial" panose="020B0604020202020204" pitchFamily="34" charset="0"/>
              </a:rPr>
              <a:t>Weakly-/semi-supervised: </a:t>
            </a:r>
            <a:r>
              <a:rPr lang="en-US" sz="1400" b="1" noProof="1">
                <a:latin typeface="Arial" panose="020B0604020202020204" pitchFamily="34" charset="0"/>
                <a:cs typeface="Arial" panose="020B0604020202020204" pitchFamily="34" charset="0"/>
              </a:rPr>
              <a:t>learn from coarse, incomplete, or noisy labels (slide-level annotations), often via multiple-instance learning, pseudo-labeling, or consistency regularization.</a:t>
            </a:r>
          </a:p>
          <a:p>
            <a:pPr marL="571500" lvl="1" indent="-342900">
              <a:spcBef>
                <a:spcPts val="0"/>
              </a:spcBef>
              <a:spcAft>
                <a:spcPts val="600"/>
              </a:spcAft>
              <a:buFont typeface="Wingdings" panose="05000000000000000000" pitchFamily="2" charset="2"/>
              <a:buChar char="q"/>
            </a:pPr>
            <a:r>
              <a:rPr lang="en-US" sz="1400" b="1" noProof="1">
                <a:solidFill>
                  <a:srgbClr val="353585"/>
                </a:solidFill>
                <a:latin typeface="Arial" panose="020B0604020202020204" pitchFamily="34" charset="0"/>
                <a:cs typeface="Arial" panose="020B0604020202020204" pitchFamily="34" charset="0"/>
              </a:rPr>
              <a:t>Unsupervised and self-supervised: </a:t>
            </a:r>
            <a:r>
              <a:rPr lang="en-US" sz="1400" b="1" noProof="1">
                <a:latin typeface="Arial" panose="020B0604020202020204" pitchFamily="34" charset="0"/>
                <a:cs typeface="Arial" panose="020B0604020202020204" pitchFamily="34" charset="0"/>
              </a:rPr>
              <a:t>discover structure in unlabeled images by optimizing proxy tasks (contrastive objectives, masked prediction, rotation/patch-prediction), which yield transferable features for downstream segmentation or detection.</a:t>
            </a:r>
          </a:p>
          <a:p>
            <a:pPr marL="571500" lvl="1" indent="-342900">
              <a:spcBef>
                <a:spcPts val="0"/>
              </a:spcBef>
              <a:spcAft>
                <a:spcPts val="600"/>
              </a:spcAft>
              <a:buFont typeface="Wingdings" panose="05000000000000000000" pitchFamily="2" charset="2"/>
              <a:buChar char="q"/>
            </a:pPr>
            <a:r>
              <a:rPr lang="en-US" sz="1400" b="1" noProof="1">
                <a:solidFill>
                  <a:srgbClr val="353585"/>
                </a:solidFill>
                <a:latin typeface="Arial" panose="020B0604020202020204" pitchFamily="34" charset="0"/>
                <a:cs typeface="Arial" panose="020B0604020202020204" pitchFamily="34" charset="0"/>
              </a:rPr>
              <a:t>Domain adaptation and transfer learning: </a:t>
            </a:r>
            <a:r>
              <a:rPr lang="en-US" sz="1400" b="1" noProof="1">
                <a:latin typeface="Arial" panose="020B0604020202020204" pitchFamily="34" charset="0"/>
                <a:cs typeface="Arial" panose="020B0604020202020204" pitchFamily="34" charset="0"/>
              </a:rPr>
              <a:t>adapt models trained on one distribution (scanner, stain, institution) to perform robustly on another by minimizing distributional discrepancy or aligning feature spaces.</a:t>
            </a:r>
          </a:p>
          <a:p>
            <a:pPr marL="228600" indent="-228600">
              <a:spcBef>
                <a:spcPts val="0"/>
              </a:spcBef>
              <a:spcAft>
                <a:spcPts val="600"/>
              </a:spcAft>
            </a:pPr>
            <a:r>
              <a:rPr lang="en-US" sz="1800" b="1" noProof="1">
                <a:latin typeface="Arial" panose="020B0604020202020204" pitchFamily="34" charset="0"/>
                <a:cs typeface="Arial" panose="020B0604020202020204" pitchFamily="34" charset="0"/>
              </a:rPr>
              <a:t>Modern architectures (convolutional networks, vision transformers) combine hierarchical representation learning with attention mechanisms to encode rich spatial context. </a:t>
            </a:r>
            <a:endParaRPr lang="en-US" sz="1400" b="1" noProof="1">
              <a:latin typeface="Arial" panose="020B0604020202020204" pitchFamily="34" charset="0"/>
              <a:cs typeface="Arial" panose="020B0604020202020204" pitchFamily="34" charset="0"/>
            </a:endParaRPr>
          </a:p>
        </p:txBody>
      </p:sp>
      <p:sp>
        <p:nvSpPr>
          <p:cNvPr id="7" name="Title 3">
            <a:extLst>
              <a:ext uri="{FF2B5EF4-FFF2-40B4-BE49-F238E27FC236}">
                <a16:creationId xmlns:a16="http://schemas.microsoft.com/office/drawing/2014/main" id="{EC8B18AD-E01B-4F7B-8120-ACD97818226F}"/>
              </a:ext>
            </a:extLst>
          </p:cNvPr>
          <p:cNvSpPr txBox="1">
            <a:spLocks/>
          </p:cNvSpPr>
          <p:nvPr/>
        </p:nvSpPr>
        <p:spPr>
          <a:xfrm>
            <a:off x="155448" y="0"/>
            <a:ext cx="11887200" cy="460763"/>
          </a:xfrm>
          <a:prstGeom prst="rect">
            <a:avLst/>
          </a:prstGeom>
        </p:spPr>
        <p:txBody>
          <a:bodyPr vert="horz" wrap="none" lIns="0" tIns="0" rIns="0" bIns="0" rtlCol="0" anchor="ctr" anchorCtr="0">
            <a:noAutofit/>
          </a:bodyPr>
          <a:lstStyle>
            <a:defPPr>
              <a:defRPr lang="en-US"/>
            </a:defPPr>
            <a:lvl1pPr indent="-11113" defTabSz="457200">
              <a:spcBef>
                <a:spcPct val="0"/>
              </a:spcBef>
              <a:buNone/>
              <a:tabLst/>
              <a:defRPr sz="2400" b="1" baseline="0">
                <a:latin typeface="Arial"/>
                <a:ea typeface="+mj-ea"/>
                <a:cs typeface="Arial"/>
              </a:defRPr>
            </a:lvl1pPr>
          </a:lstStyle>
          <a:p>
            <a:r>
              <a:rPr lang="en-US" noProof="1"/>
              <a:t>What is Machine Learning?</a:t>
            </a:r>
          </a:p>
        </p:txBody>
      </p:sp>
    </p:spTree>
    <p:extLst>
      <p:ext uri="{BB962C8B-B14F-4D97-AF65-F5344CB8AC3E}">
        <p14:creationId xmlns:p14="http://schemas.microsoft.com/office/powerpoint/2010/main" val="1428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5AB4D-E6D6-1D9F-5016-E350EBE5611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B8C3F7-625B-E18D-7F7E-715A48722BB3}"/>
              </a:ext>
            </a:extLst>
          </p:cNvPr>
          <p:cNvSpPr>
            <a:spLocks noGrp="1"/>
          </p:cNvSpPr>
          <p:nvPr>
            <p:ph idx="1"/>
          </p:nvPr>
        </p:nvSpPr>
        <p:spPr>
          <a:xfrm>
            <a:off x="162560" y="685800"/>
            <a:ext cx="5640832" cy="2801112"/>
          </a:xfrm>
        </p:spPr>
        <p:txBody>
          <a:bodyPr lIns="0" tIns="0" rIns="0" bIns="0" anchor="ctr" anchorCtr="0"/>
          <a:lstStyle/>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Word error rates on the Switchboard Corpus have been systematically reduced for 35 years.</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Speech recognition was not an overnight success.</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The introduction of deep learning in 2005 accelerated progress.</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We normally expect error rates to decline over time.</a:t>
            </a:r>
          </a:p>
        </p:txBody>
      </p:sp>
      <p:sp>
        <p:nvSpPr>
          <p:cNvPr id="7" name="Title 3">
            <a:extLst>
              <a:ext uri="{FF2B5EF4-FFF2-40B4-BE49-F238E27FC236}">
                <a16:creationId xmlns:a16="http://schemas.microsoft.com/office/drawing/2014/main" id="{76CD5EB7-04CC-C052-CBB1-8A6F3E5A0BFF}"/>
              </a:ext>
            </a:extLst>
          </p:cNvPr>
          <p:cNvSpPr txBox="1">
            <a:spLocks/>
          </p:cNvSpPr>
          <p:nvPr/>
        </p:nvSpPr>
        <p:spPr>
          <a:xfrm>
            <a:off x="155448" y="0"/>
            <a:ext cx="11887200" cy="460763"/>
          </a:xfrm>
          <a:prstGeom prst="rect">
            <a:avLst/>
          </a:prstGeom>
        </p:spPr>
        <p:txBody>
          <a:bodyPr vert="horz" wrap="none" lIns="0" tIns="0" rIns="0" bIns="0" rtlCol="0" anchor="ctr" anchorCtr="0">
            <a:noAutofit/>
          </a:bodyPr>
          <a:lstStyle>
            <a:defPPr>
              <a:defRPr lang="en-US"/>
            </a:defPPr>
            <a:lvl1pPr indent="-11113" defTabSz="457200">
              <a:spcBef>
                <a:spcPct val="0"/>
              </a:spcBef>
              <a:buNone/>
              <a:tabLst/>
              <a:defRPr sz="2400" b="1" baseline="0">
                <a:latin typeface="Arial"/>
                <a:ea typeface="+mj-ea"/>
                <a:cs typeface="Arial"/>
              </a:defRPr>
            </a:lvl1pPr>
          </a:lstStyle>
          <a:p>
            <a:r>
              <a:rPr lang="en-US" noProof="1"/>
              <a:t>Progress in Machine Learning Has Accelerated Since 2005</a:t>
            </a:r>
          </a:p>
        </p:txBody>
      </p:sp>
      <p:pic>
        <p:nvPicPr>
          <p:cNvPr id="2" name="Picture 1">
            <a:extLst>
              <a:ext uri="{FF2B5EF4-FFF2-40B4-BE49-F238E27FC236}">
                <a16:creationId xmlns:a16="http://schemas.microsoft.com/office/drawing/2014/main" id="{24870ED2-3968-95FE-4783-96C3701C70B1}"/>
              </a:ext>
            </a:extLst>
          </p:cNvPr>
          <p:cNvPicPr>
            <a:picLocks noChangeAspect="1"/>
          </p:cNvPicPr>
          <p:nvPr/>
        </p:nvPicPr>
        <p:blipFill>
          <a:blip r:embed="rId3"/>
          <a:stretch>
            <a:fillRect/>
          </a:stretch>
        </p:blipFill>
        <p:spPr>
          <a:xfrm>
            <a:off x="6096000" y="739818"/>
            <a:ext cx="5943600" cy="2806700"/>
          </a:xfrm>
          <a:prstGeom prst="rect">
            <a:avLst/>
          </a:prstGeom>
        </p:spPr>
      </p:pic>
      <p:sp>
        <p:nvSpPr>
          <p:cNvPr id="6" name="Content Placeholder 2">
            <a:extLst>
              <a:ext uri="{FF2B5EF4-FFF2-40B4-BE49-F238E27FC236}">
                <a16:creationId xmlns:a16="http://schemas.microsoft.com/office/drawing/2014/main" id="{4084206E-41D6-D550-047B-6238DEE55BDA}"/>
              </a:ext>
            </a:extLst>
          </p:cNvPr>
          <p:cNvSpPr txBox="1">
            <a:spLocks/>
          </p:cNvSpPr>
          <p:nvPr/>
        </p:nvSpPr>
        <p:spPr>
          <a:xfrm>
            <a:off x="6096000" y="3913632"/>
            <a:ext cx="5943600" cy="2596896"/>
          </a:xfrm>
          <a:prstGeom prst="rect">
            <a:avLst/>
          </a:prstGeom>
        </p:spPr>
        <p:txBody>
          <a:bodyPr lIns="0" tIns="0" rIns="0" bIns="0" anchor="t" anchorCtr="0"/>
          <a:lstStyle>
            <a:lvl1pPr marL="182880" indent="-182880" algn="l" defTabSz="457200" rtl="0" eaLnBrk="1" latinLnBrk="0" hangingPunct="1">
              <a:spcBef>
                <a:spcPct val="20000"/>
              </a:spcBef>
              <a:buFont typeface="Arial"/>
              <a:buChar char="•"/>
              <a:defRPr sz="2400" kern="1200">
                <a:solidFill>
                  <a:schemeClr val="tx1"/>
                </a:solidFill>
                <a:latin typeface="+mn-lt"/>
                <a:ea typeface="+mn-ea"/>
                <a:cs typeface="+mn-cs"/>
              </a:defRPr>
            </a:lvl1pPr>
            <a:lvl2pPr marL="548640" indent="-18288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097280" indent="-18288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But a key catalyst in the development of machine learning technology was the introduction of the graphics processing unit (GPU) chip and the advancement of cloud computing frameworks.</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Compute power has grown faster than algorithm performance.</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State of the art systems use tremendous amounts of compute power.</a:t>
            </a:r>
          </a:p>
        </p:txBody>
      </p:sp>
      <p:pic>
        <p:nvPicPr>
          <p:cNvPr id="8" name="Picture 7">
            <a:extLst>
              <a:ext uri="{FF2B5EF4-FFF2-40B4-BE49-F238E27FC236}">
                <a16:creationId xmlns:a16="http://schemas.microsoft.com/office/drawing/2014/main" id="{7B7F6B9A-6F86-ECB5-E801-B5B10007992E}"/>
              </a:ext>
            </a:extLst>
          </p:cNvPr>
          <p:cNvPicPr>
            <a:picLocks noChangeAspect="1"/>
          </p:cNvPicPr>
          <p:nvPr/>
        </p:nvPicPr>
        <p:blipFill>
          <a:blip r:embed="rId4"/>
          <a:stretch>
            <a:fillRect/>
          </a:stretch>
        </p:blipFill>
        <p:spPr>
          <a:xfrm>
            <a:off x="249936" y="3687402"/>
            <a:ext cx="5553456" cy="2622466"/>
          </a:xfrm>
          <a:prstGeom prst="rect">
            <a:avLst/>
          </a:prstGeom>
        </p:spPr>
      </p:pic>
    </p:spTree>
    <p:extLst>
      <p:ext uri="{BB962C8B-B14F-4D97-AF65-F5344CB8AC3E}">
        <p14:creationId xmlns:p14="http://schemas.microsoft.com/office/powerpoint/2010/main" val="395875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0BAC9-586D-3CAF-7E0C-CEF9B752A98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EE087A-4F30-62AE-D6CF-BA90D1D0D18C}"/>
              </a:ext>
            </a:extLst>
          </p:cNvPr>
          <p:cNvSpPr>
            <a:spLocks noGrp="1"/>
          </p:cNvSpPr>
          <p:nvPr>
            <p:ph idx="1"/>
          </p:nvPr>
        </p:nvSpPr>
        <p:spPr>
          <a:xfrm>
            <a:off x="162560" y="816864"/>
            <a:ext cx="3885184" cy="5498592"/>
          </a:xfrm>
        </p:spPr>
        <p:txBody>
          <a:bodyPr lIns="0" tIns="0" rIns="0" bIns="0" anchor="ctr" anchorCtr="0"/>
          <a:lstStyle/>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An overview of the so-called common evaluation paradigm.</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Researchers evaluated their technology on the same data using the same evaluation metrics.</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Annual workshops were hosted to share information and discuss progress.</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Tasks were made successively more difficult.</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The Linguistic Data Consortium was founded in 1992 to develop and distribute resources.</a:t>
            </a:r>
            <a:endParaRPr lang="en-US" sz="1400" b="1" noProof="1">
              <a:latin typeface="Arial" panose="020B0604020202020204" pitchFamily="34" charset="0"/>
              <a:cs typeface="Arial" panose="020B0604020202020204" pitchFamily="34" charset="0"/>
            </a:endParaRPr>
          </a:p>
        </p:txBody>
      </p:sp>
      <p:sp>
        <p:nvSpPr>
          <p:cNvPr id="7" name="Title 3">
            <a:extLst>
              <a:ext uri="{FF2B5EF4-FFF2-40B4-BE49-F238E27FC236}">
                <a16:creationId xmlns:a16="http://schemas.microsoft.com/office/drawing/2014/main" id="{226AB58D-F03B-1BDD-4F80-F089143A9286}"/>
              </a:ext>
            </a:extLst>
          </p:cNvPr>
          <p:cNvSpPr txBox="1">
            <a:spLocks/>
          </p:cNvSpPr>
          <p:nvPr/>
        </p:nvSpPr>
        <p:spPr>
          <a:xfrm>
            <a:off x="155448" y="0"/>
            <a:ext cx="11887200" cy="460763"/>
          </a:xfrm>
          <a:prstGeom prst="rect">
            <a:avLst/>
          </a:prstGeom>
        </p:spPr>
        <p:txBody>
          <a:bodyPr vert="horz" wrap="none" lIns="0" tIns="0" rIns="0" bIns="0" rtlCol="0" anchor="ctr" anchorCtr="0">
            <a:noAutofit/>
          </a:bodyPr>
          <a:lstStyle>
            <a:defPPr>
              <a:defRPr lang="en-US"/>
            </a:defPPr>
            <a:lvl1pPr indent="-11113" defTabSz="457200">
              <a:spcBef>
                <a:spcPct val="0"/>
              </a:spcBef>
              <a:buNone/>
              <a:tabLst/>
              <a:defRPr sz="2400" b="1" baseline="0">
                <a:latin typeface="Arial"/>
                <a:ea typeface="+mj-ea"/>
                <a:cs typeface="Arial"/>
              </a:defRPr>
            </a:lvl1pPr>
          </a:lstStyle>
          <a:p>
            <a:r>
              <a:rPr lang="en-US" noProof="1"/>
              <a:t>But Data Has Played An Important Role</a:t>
            </a:r>
          </a:p>
        </p:txBody>
      </p:sp>
      <p:pic>
        <p:nvPicPr>
          <p:cNvPr id="4" name="Picture 3" descr="ASR history graph">
            <a:extLst>
              <a:ext uri="{FF2B5EF4-FFF2-40B4-BE49-F238E27FC236}">
                <a16:creationId xmlns:a16="http://schemas.microsoft.com/office/drawing/2014/main" id="{69F36194-5405-B470-451E-FF602EF33693}"/>
              </a:ext>
            </a:extLst>
          </p:cNvPr>
          <p:cNvPicPr>
            <a:picLocks noChangeAspect="1"/>
          </p:cNvPicPr>
          <p:nvPr/>
        </p:nvPicPr>
        <p:blipFill>
          <a:blip r:embed="rId3"/>
          <a:stretch>
            <a:fillRect/>
          </a:stretch>
        </p:blipFill>
        <p:spPr>
          <a:xfrm>
            <a:off x="4125976" y="647700"/>
            <a:ext cx="7735824" cy="5801868"/>
          </a:xfrm>
          <a:prstGeom prst="rect">
            <a:avLst/>
          </a:prstGeom>
        </p:spPr>
      </p:pic>
    </p:spTree>
    <p:extLst>
      <p:ext uri="{BB962C8B-B14F-4D97-AF65-F5344CB8AC3E}">
        <p14:creationId xmlns:p14="http://schemas.microsoft.com/office/powerpoint/2010/main" val="351756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B0F2-E4C9-055D-2D4D-3F96D8E7339B}"/>
              </a:ext>
            </a:extLst>
          </p:cNvPr>
          <p:cNvSpPr>
            <a:spLocks noGrp="1"/>
          </p:cNvSpPr>
          <p:nvPr>
            <p:ph type="title"/>
          </p:nvPr>
        </p:nvSpPr>
        <p:spPr>
          <a:xfrm>
            <a:off x="152399" y="1"/>
            <a:ext cx="11887200" cy="457200"/>
          </a:xfrm>
        </p:spPr>
        <p:txBody>
          <a:bodyPr vert="horz" wrap="none" lIns="0" tIns="0" rIns="0" bIns="0" rtlCol="0" anchor="ctr" anchorCtr="0">
            <a:noAutofit/>
          </a:bodyPr>
          <a:lstStyle/>
          <a:p>
            <a:r>
              <a:rPr lang="en-US" noProof="1"/>
              <a:t>Why is Data Important?</a:t>
            </a:r>
          </a:p>
        </p:txBody>
      </p:sp>
      <p:sp>
        <p:nvSpPr>
          <p:cNvPr id="3" name="Content Placeholder 2">
            <a:extLst>
              <a:ext uri="{FF2B5EF4-FFF2-40B4-BE49-F238E27FC236}">
                <a16:creationId xmlns:a16="http://schemas.microsoft.com/office/drawing/2014/main" id="{389B36D0-5631-0C38-8BCA-C6951DDFA143}"/>
              </a:ext>
            </a:extLst>
          </p:cNvPr>
          <p:cNvSpPr>
            <a:spLocks noGrp="1"/>
          </p:cNvSpPr>
          <p:nvPr>
            <p:ph idx="1"/>
          </p:nvPr>
        </p:nvSpPr>
        <p:spPr/>
        <p:txBody>
          <a:bodyPr lIns="0" tIns="0" rIns="0" bIns="0"/>
          <a:lstStyle/>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High-quality, well-documented annotations are the substrate of rigorous ML research. </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Annotation protocols (label definition, inter-rater training, adjudication, and QA checks) directly affect attainable model performance and interpretability.</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A dataset must capture biologically and technically relevant variability (e.g., multiple tissue types, stains, scanners, slide preparation protocols, and disease presentations) to enable models to generalize. </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Large labeled corpora increase statistical power for supervised tasks, while very large unlabeled collections are indispensable for pretraining representations via self-supervision; both reduce variance and mitigate overfitting to narrow cohorts.</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Hybrid strategies (limited expert annotations, augmented by student annotators under adjudication, plus weak labels) can optimize the label-effort vs. performance frontier.</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Standardized training/validation/test splits, cross-validation across institutions, pre-registered evaluation metrics, and reporting of confidence intervals are critical to reproduce and compare results.</a:t>
            </a:r>
          </a:p>
        </p:txBody>
      </p:sp>
      <p:pic>
        <p:nvPicPr>
          <p:cNvPr id="7" name="Picture 6" descr="A decorative graphic that shows data flowing left to right, suggesting that data is very important to machine learning.">
            <a:extLst>
              <a:ext uri="{FF2B5EF4-FFF2-40B4-BE49-F238E27FC236}">
                <a16:creationId xmlns:a16="http://schemas.microsoft.com/office/drawing/2014/main" id="{E9FF04CD-08E8-114D-4E7D-790834D91428}"/>
              </a:ext>
            </a:extLst>
          </p:cNvPr>
          <p:cNvPicPr>
            <a:picLocks noChangeAspect="1"/>
          </p:cNvPicPr>
          <p:nvPr/>
        </p:nvPicPr>
        <p:blipFill>
          <a:blip r:embed="rId3"/>
          <a:stretch>
            <a:fillRect/>
          </a:stretch>
        </p:blipFill>
        <p:spPr>
          <a:xfrm>
            <a:off x="303475" y="4944139"/>
            <a:ext cx="11585050" cy="1610833"/>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7089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86103-698C-6433-6498-46DA462F74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542FE5-1549-65EA-4D0E-52A275F519B9}"/>
              </a:ext>
            </a:extLst>
          </p:cNvPr>
          <p:cNvSpPr>
            <a:spLocks noGrp="1"/>
          </p:cNvSpPr>
          <p:nvPr>
            <p:ph type="title"/>
          </p:nvPr>
        </p:nvSpPr>
        <p:spPr>
          <a:xfrm>
            <a:off x="152401" y="0"/>
            <a:ext cx="11887200" cy="457200"/>
          </a:xfrm>
        </p:spPr>
        <p:txBody>
          <a:bodyPr lIns="0">
            <a:noAutofit/>
          </a:bodyPr>
          <a:lstStyle/>
          <a:p>
            <a:r>
              <a:rPr lang="en-US" noProof="1"/>
              <a:t>What Can Machine Learning Do For Biofilm Engineering?</a:t>
            </a:r>
          </a:p>
        </p:txBody>
      </p:sp>
      <p:sp>
        <p:nvSpPr>
          <p:cNvPr id="12" name="TextBox 11">
            <a:extLst>
              <a:ext uri="{FF2B5EF4-FFF2-40B4-BE49-F238E27FC236}">
                <a16:creationId xmlns:a16="http://schemas.microsoft.com/office/drawing/2014/main" id="{99F4CF77-663A-D99B-CD21-4C0BCD1384DC}"/>
              </a:ext>
            </a:extLst>
          </p:cNvPr>
          <p:cNvSpPr txBox="1"/>
          <p:nvPr/>
        </p:nvSpPr>
        <p:spPr>
          <a:xfrm>
            <a:off x="152401" y="657225"/>
            <a:ext cx="6431280" cy="5016758"/>
          </a:xfrm>
          <a:prstGeom prst="rect">
            <a:avLst/>
          </a:prstGeom>
          <a:noFill/>
        </p:spPr>
        <p:txBody>
          <a:bodyPr wrap="square" lIns="0" tIns="0" rIns="0" bIns="0" rtlCol="0">
            <a:spAutoFit/>
          </a:bodyPr>
          <a:lstStyle/>
          <a:p>
            <a:pPr marL="228600" indent="-22860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Evolution of Capabilities: </a:t>
            </a:r>
            <a:r>
              <a:rPr lang="en-US" b="1" noProof="1">
                <a:latin typeface="Arial" panose="020B0604020202020204" pitchFamily="34" charset="0"/>
                <a:cs typeface="Arial" panose="020B0604020202020204" pitchFamily="34" charset="0"/>
              </a:rPr>
              <a:t>Machine learning (ML) based analysis of biofilm images has progressed from simple binary classification (e.g., cell vs. background) to the detection of multiple types of image patterns.</a:t>
            </a:r>
          </a:p>
          <a:p>
            <a:pPr marL="228600" indent="-22860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Microsegmentation at Full Resolution: </a:t>
            </a:r>
            <a:r>
              <a:rPr lang="en-US" b="1" noProof="1">
                <a:latin typeface="Arial" panose="020B0604020202020204" pitchFamily="34" charset="0"/>
                <a:cs typeface="Arial" panose="020B0604020202020204" pitchFamily="34" charset="0"/>
              </a:rPr>
              <a:t>A key challenge is microsegmentation: accurately identifying individual cell structure at whole-slide resolution, and then aggregating these individual cells into groups. This task is computationally demanding due to extreme class imbalance, as only a small fraction (~2%) of image regions are typically annotated.</a:t>
            </a:r>
          </a:p>
          <a:p>
            <a:pPr marL="228600" indent="-22860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Advanced Diagnostic Insights: </a:t>
            </a:r>
            <a:r>
              <a:rPr lang="en-US" b="1" noProof="1">
                <a:latin typeface="Arial" panose="020B0604020202020204" pitchFamily="34" charset="0"/>
                <a:cs typeface="Arial" panose="020B0604020202020204" pitchFamily="34" charset="0"/>
              </a:rPr>
              <a:t>Beyond classification and segmentation, ML enables the discovery of subtle features and research relevant biomarkers. These approaches support more precise modeling and open pathways toward more application-specific treatment, with potential integration of multimodal information.</a:t>
            </a:r>
          </a:p>
        </p:txBody>
      </p:sp>
      <p:sp>
        <p:nvSpPr>
          <p:cNvPr id="13" name="TextBox 12">
            <a:extLst>
              <a:ext uri="{FF2B5EF4-FFF2-40B4-BE49-F238E27FC236}">
                <a16:creationId xmlns:a16="http://schemas.microsoft.com/office/drawing/2014/main" id="{FB3FC58E-9E39-B473-BD73-CF53023A9F57}"/>
              </a:ext>
            </a:extLst>
          </p:cNvPr>
          <p:cNvSpPr txBox="1"/>
          <p:nvPr/>
        </p:nvSpPr>
        <p:spPr>
          <a:xfrm>
            <a:off x="6766560" y="657225"/>
            <a:ext cx="5273040" cy="4893647"/>
          </a:xfrm>
          <a:prstGeom prst="rect">
            <a:avLst/>
          </a:prstGeom>
          <a:noFill/>
        </p:spPr>
        <p:txBody>
          <a:bodyPr wrap="square" lIns="0" tIns="0" rIns="0" bIns="0" rtlCol="0">
            <a:spAutoFit/>
          </a:bodyPr>
          <a:lstStyle/>
          <a:p>
            <a:pPr marL="228600" indent="-22860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Systems Explored: </a:t>
            </a:r>
            <a:r>
              <a:rPr lang="en-US" b="1" noProof="1">
                <a:latin typeface="Arial" panose="020B0604020202020204" pitchFamily="34" charset="0"/>
                <a:cs typeface="Arial" panose="020B0604020202020204" pitchFamily="34" charset="0"/>
              </a:rPr>
              <a:t>We</a:t>
            </a:r>
            <a:r>
              <a:rPr lang="en-US" b="1" noProof="1">
                <a:solidFill>
                  <a:srgbClr val="353585"/>
                </a:solidFill>
                <a:latin typeface="Arial" panose="020B0604020202020204" pitchFamily="34" charset="0"/>
                <a:cs typeface="Arial" panose="020B0604020202020204" pitchFamily="34" charset="0"/>
              </a:rPr>
              <a:t> </a:t>
            </a:r>
            <a:r>
              <a:rPr lang="en-US" b="1" noProof="1">
                <a:latin typeface="Arial" panose="020B0604020202020204" pitchFamily="34" charset="0"/>
                <a:cs typeface="Arial" panose="020B0604020202020204" pitchFamily="34" charset="0"/>
              </a:rPr>
              <a:t>explored a range of Common-Off-The-Shelf (COTS) technology to establish baseline performance benchmarks:</a:t>
            </a:r>
          </a:p>
          <a:p>
            <a:pPr marL="579438" lvl="1" indent="-350838">
              <a:spcAft>
                <a:spcPts val="12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Napari: </a:t>
            </a:r>
            <a:r>
              <a:rPr lang="en-US" b="1" noProof="1">
                <a:latin typeface="Arial" panose="020B0604020202020204" pitchFamily="34" charset="0"/>
                <a:cs typeface="Arial" panose="020B0604020202020204" pitchFamily="34" charset="0"/>
              </a:rPr>
              <a:t>A</a:t>
            </a:r>
            <a:r>
              <a:rPr lang="en-US" b="1" dirty="0">
                <a:latin typeface="Arial" panose="020B0604020202020204" pitchFamily="34" charset="0"/>
                <a:cs typeface="Arial" panose="020B0604020202020204" pitchFamily="34" charset="0"/>
              </a:rPr>
              <a:t> free, open-source Python application for interactive visualization, annotation, and analysis of large multidimensional biological images.</a:t>
            </a:r>
            <a:endParaRPr lang="en-US" b="1" noProof="1">
              <a:latin typeface="Arial" panose="020B0604020202020204" pitchFamily="34" charset="0"/>
              <a:cs typeface="Arial" panose="020B0604020202020204" pitchFamily="34" charset="0"/>
            </a:endParaRPr>
          </a:p>
          <a:p>
            <a:pPr marL="579438" lvl="1" indent="-350838">
              <a:spcAft>
                <a:spcPts val="12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StarDist OPP: </a:t>
            </a:r>
            <a:r>
              <a:rPr lang="en-US" b="1" dirty="0">
                <a:latin typeface="Arial" panose="020B0604020202020204" pitchFamily="34" charset="0"/>
                <a:cs typeface="Arial" panose="020B0604020202020204" pitchFamily="34" charset="0"/>
              </a:rPr>
              <a:t>StarDist integrated into the OPP (Open Pixel Processing) platform. A deep learning algorithm designed to segment individual cells or nuclei in microscopy images.</a:t>
            </a:r>
            <a:endParaRPr lang="en-US" b="1" noProof="1">
              <a:latin typeface="Arial" panose="020B0604020202020204" pitchFamily="34" charset="0"/>
              <a:cs typeface="Arial" panose="020B0604020202020204" pitchFamily="34" charset="0"/>
            </a:endParaRPr>
          </a:p>
          <a:p>
            <a:pPr marL="579438" lvl="1" indent="-350838">
              <a:spcAft>
                <a:spcPts val="6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Assorted Deep Learning Tools: </a:t>
            </a:r>
            <a:r>
              <a:rPr lang="en-US" b="1" noProof="1">
                <a:latin typeface="Arial" panose="020B0604020202020204" pitchFamily="34" charset="0"/>
                <a:cs typeface="Arial" panose="020B0604020202020204" pitchFamily="34" charset="0"/>
              </a:rPr>
              <a:t>ResNet18 (CNN-based), EfficientNet (EB0/EB7: CNN-based), Vision Transformers (ViT-16/ViT-32: Transformer-based).</a:t>
            </a:r>
          </a:p>
        </p:txBody>
      </p:sp>
    </p:spTree>
    <p:extLst>
      <p:ext uri="{BB962C8B-B14F-4D97-AF65-F5344CB8AC3E}">
        <p14:creationId xmlns:p14="http://schemas.microsoft.com/office/powerpoint/2010/main" val="113231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D0918-5BC0-EE0F-FF0D-13D9CCB161D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796590A-1093-3E80-D128-7335FFAED7DC}"/>
              </a:ext>
            </a:extLst>
          </p:cNvPr>
          <p:cNvSpPr txBox="1"/>
          <p:nvPr/>
        </p:nvSpPr>
        <p:spPr>
          <a:xfrm>
            <a:off x="152400" y="685800"/>
            <a:ext cx="11887200" cy="5763768"/>
          </a:xfrm>
          <a:prstGeom prst="rect">
            <a:avLst/>
          </a:prstGeom>
          <a:noFill/>
        </p:spPr>
        <p:txBody>
          <a:bodyPr wrap="square" lIns="0" tIns="0" rIns="0" bIns="0" rtlCol="0">
            <a:noAutofit/>
          </a:bodyPr>
          <a:lstStyle/>
          <a:p>
            <a:pPr>
              <a:spcAft>
                <a:spcPts val="1200"/>
              </a:spcAft>
            </a:pPr>
            <a:r>
              <a:rPr lang="en-US" b="1" noProof="1">
                <a:solidFill>
                  <a:srgbClr val="353585"/>
                </a:solidFill>
                <a:latin typeface="Arial" panose="020B0604020202020204" pitchFamily="34" charset="0"/>
                <a:cs typeface="Arial" panose="020B0604020202020204" pitchFamily="34" charset="0"/>
              </a:rPr>
              <a:t>Model Selection Criteria: e</a:t>
            </a:r>
            <a:r>
              <a:rPr lang="en-US" b="1" noProof="1"/>
              <a:t>valuated</a:t>
            </a:r>
            <a:r>
              <a:rPr lang="en-US" b="1" noProof="1">
                <a:solidFill>
                  <a:srgbClr val="353585"/>
                </a:solidFill>
                <a:latin typeface="Arial" panose="020B0604020202020204" pitchFamily="34" charset="0"/>
                <a:cs typeface="Arial" panose="020B0604020202020204" pitchFamily="34" charset="0"/>
              </a:rPr>
              <a:t> </a:t>
            </a:r>
            <a:r>
              <a:rPr lang="en-US" b="1" noProof="1"/>
              <a:t>a small set of </a:t>
            </a:r>
            <a:br>
              <a:rPr lang="en-US" b="1" noProof="1"/>
            </a:br>
            <a:r>
              <a:rPr lang="en-US" b="1" noProof="1"/>
              <a:t>robust and widely adopted common off-the-shelf (COTS) </a:t>
            </a:r>
            <a:br>
              <a:rPr lang="en-US" b="1" noProof="1"/>
            </a:br>
            <a:r>
              <a:rPr lang="en-US" b="1" noProof="1"/>
              <a:t>models to establish strong baseline performance.</a:t>
            </a:r>
          </a:p>
          <a:p>
            <a:pPr marL="228600" indent="-228600">
              <a:spcAft>
                <a:spcPts val="6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Convolutional Neural Networks (CNNs)</a:t>
            </a:r>
          </a:p>
          <a:p>
            <a:pPr marL="579438" lvl="1" indent="-350838">
              <a:spcAft>
                <a:spcPts val="6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ResNet-18:</a:t>
            </a:r>
            <a:r>
              <a:rPr lang="en-US" b="1" noProof="1"/>
              <a:t> a residual network that leverages skip </a:t>
            </a:r>
            <a:br>
              <a:rPr lang="en-US" b="1" noProof="1"/>
            </a:br>
            <a:r>
              <a:rPr lang="en-US" b="1" noProof="1"/>
              <a:t>connections to mitigate vanishing gradients, enabling </a:t>
            </a:r>
            <a:br>
              <a:rPr lang="en-US" b="1" noProof="1"/>
            </a:br>
            <a:r>
              <a:rPr lang="en-US" b="1" noProof="1"/>
              <a:t>stable training of deeper models.</a:t>
            </a:r>
          </a:p>
          <a:p>
            <a:pPr marL="579438" lvl="1" indent="-350838">
              <a:spcAft>
                <a:spcPts val="12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EfficientNet (B0 / B7):</a:t>
            </a:r>
            <a:r>
              <a:rPr lang="en-US" b="1" noProof="1"/>
              <a:t> a family of models that </a:t>
            </a:r>
            <a:br>
              <a:rPr lang="en-US" b="1" noProof="1"/>
            </a:br>
            <a:r>
              <a:rPr lang="en-US" b="1" noProof="1"/>
              <a:t>jointly scale network depth, width, and input </a:t>
            </a:r>
            <a:br>
              <a:rPr lang="en-US" b="1" noProof="1"/>
            </a:br>
            <a:r>
              <a:rPr lang="en-US" b="1" noProof="1"/>
              <a:t>resolution to tradeoff accuracy and efficiency.</a:t>
            </a:r>
            <a:endParaRPr lang="en-US" sz="600" b="1" noProof="1"/>
          </a:p>
          <a:p>
            <a:pPr marL="285750" indent="-285750">
              <a:spcAft>
                <a:spcPts val="6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Transformer-Based Models</a:t>
            </a:r>
          </a:p>
          <a:p>
            <a:pPr marL="579438" lvl="1" indent="-350838">
              <a:spcAft>
                <a:spcPts val="6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Vision Transformer (ViT-16 / ViT-32): </a:t>
            </a:r>
            <a:r>
              <a:rPr lang="en-US" b="1" noProof="1"/>
              <a:t>processes images as sequences of fixed-size patches and applies self-attention to capture global context and long-range spatial dependencies.</a:t>
            </a:r>
          </a:p>
          <a:p>
            <a:pPr marL="579438" lvl="1" indent="-350838">
              <a:spcAft>
                <a:spcPts val="12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Swin Transformer V2 </a:t>
            </a:r>
            <a:r>
              <a:rPr lang="en-US" b="1" noProof="1"/>
              <a:t> a hierarchical, window-based Transformer that introduces shifted windows and improved normalization, enabling efficient modeling of both local and global structure while scaling effectively to high-resolution images.</a:t>
            </a:r>
          </a:p>
          <a:p>
            <a:pPr marL="11112" lvl="1">
              <a:spcAft>
                <a:spcPts val="600"/>
              </a:spcAft>
            </a:pPr>
            <a:r>
              <a:rPr lang="en-US" b="1" noProof="1">
                <a:solidFill>
                  <a:srgbClr val="353585"/>
                </a:solidFill>
                <a:latin typeface="Arial" panose="020B0604020202020204" pitchFamily="34" charset="0"/>
                <a:cs typeface="Arial" panose="020B0604020202020204" pitchFamily="34" charset="0"/>
              </a:rPr>
              <a:t>Implementation Details: </a:t>
            </a:r>
            <a:r>
              <a:rPr lang="en-US" b="1" noProof="1"/>
              <a:t>All models were fine-tuned from pretrained weights using standard PyTorch implementations. To reduce overfitting, we applied common data augmentation techniques.</a:t>
            </a:r>
            <a:endParaRPr lang="en-US" noProof="1"/>
          </a:p>
          <a:p>
            <a:pPr marL="742950" lvl="1" indent="-285750">
              <a:buFont typeface="Wingdings" panose="05000000000000000000" pitchFamily="2" charset="2"/>
              <a:buChar char="q"/>
            </a:pPr>
            <a:endParaRPr lang="en-US" b="1" noProof="1"/>
          </a:p>
          <a:p>
            <a:endParaRPr lang="en-US" noProof="1"/>
          </a:p>
        </p:txBody>
      </p:sp>
      <p:pic>
        <p:nvPicPr>
          <p:cNvPr id="6" name="Picture 5" descr="An overview of an image recognition system based on convolutional neural networks.">
            <a:extLst>
              <a:ext uri="{FF2B5EF4-FFF2-40B4-BE49-F238E27FC236}">
                <a16:creationId xmlns:a16="http://schemas.microsoft.com/office/drawing/2014/main" id="{DB2AF9C1-73DB-A49D-E4F0-750CE72BD045}"/>
              </a:ext>
            </a:extLst>
          </p:cNvPr>
          <p:cNvPicPr>
            <a:picLocks noChangeAspect="1"/>
          </p:cNvPicPr>
          <p:nvPr/>
        </p:nvPicPr>
        <p:blipFill>
          <a:blip r:embed="rId2">
            <a:extLst>
              <a:ext uri="{28A0092B-C50C-407E-A947-70E740481C1C}">
                <a14:useLocalDpi xmlns:a14="http://schemas.microsoft.com/office/drawing/2010/main" val="0"/>
              </a:ext>
            </a:extLst>
          </a:blip>
          <a:srcRect l="11255" t="18060" r="10889" b="23885"/>
          <a:stretch>
            <a:fillRect/>
          </a:stretch>
        </p:blipFill>
        <p:spPr>
          <a:xfrm>
            <a:off x="6135085" y="685800"/>
            <a:ext cx="5904515" cy="2935224"/>
          </a:xfrm>
          <a:prstGeom prst="rect">
            <a:avLst/>
          </a:prstGeom>
        </p:spPr>
      </p:pic>
      <p:sp>
        <p:nvSpPr>
          <p:cNvPr id="4" name="Title 1">
            <a:extLst>
              <a:ext uri="{FF2B5EF4-FFF2-40B4-BE49-F238E27FC236}">
                <a16:creationId xmlns:a16="http://schemas.microsoft.com/office/drawing/2014/main" id="{FEBBE8C6-AB7F-601E-5187-812818397C01}"/>
              </a:ext>
            </a:extLst>
          </p:cNvPr>
          <p:cNvSpPr txBox="1">
            <a:spLocks/>
          </p:cNvSpPr>
          <p:nvPr/>
        </p:nvSpPr>
        <p:spPr>
          <a:xfrm>
            <a:off x="152401" y="28"/>
            <a:ext cx="11887200" cy="457200"/>
          </a:xfrm>
          <a:prstGeom prst="rect">
            <a:avLst/>
          </a:prstGeom>
        </p:spPr>
        <p:txBody>
          <a:bodyPr vert="horz" wrap="none" lIns="0" tIns="0" rIns="0" bIns="0" rtlCol="0" anchor="ctr" anchorCtr="0">
            <a:normAutofit/>
          </a:bodyPr>
          <a:lstStyle>
            <a:lvl1pPr marL="0" indent="-11113" algn="l" defTabSz="457200" rtl="0" eaLnBrk="1" latinLnBrk="0" hangingPunct="1">
              <a:spcBef>
                <a:spcPct val="0"/>
              </a:spcBef>
              <a:buNone/>
              <a:tabLst/>
              <a:defRPr sz="2400" b="1" kern="1200" baseline="0">
                <a:solidFill>
                  <a:schemeClr val="tx1"/>
                </a:solidFill>
                <a:latin typeface="Arial"/>
                <a:ea typeface="+mj-ea"/>
                <a:cs typeface="Arial"/>
              </a:defRPr>
            </a:lvl1pPr>
          </a:lstStyle>
          <a:p>
            <a:r>
              <a:rPr lang="en-US" noProof="1"/>
              <a:t>Deep Learning Models</a:t>
            </a:r>
          </a:p>
        </p:txBody>
      </p:sp>
    </p:spTree>
    <p:extLst>
      <p:ext uri="{BB962C8B-B14F-4D97-AF65-F5344CB8AC3E}">
        <p14:creationId xmlns:p14="http://schemas.microsoft.com/office/powerpoint/2010/main" val="288980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9D186-CBF8-4130-A7BE-2CD267B29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D7B762-7CA5-3D15-0E19-2C1251ED420F}"/>
              </a:ext>
            </a:extLst>
          </p:cNvPr>
          <p:cNvSpPr>
            <a:spLocks noGrp="1"/>
          </p:cNvSpPr>
          <p:nvPr>
            <p:ph type="title"/>
          </p:nvPr>
        </p:nvSpPr>
        <p:spPr>
          <a:xfrm>
            <a:off x="152401" y="0"/>
            <a:ext cx="11887200" cy="457200"/>
          </a:xfrm>
        </p:spPr>
        <p:txBody>
          <a:bodyPr lIns="0">
            <a:normAutofit/>
          </a:bodyPr>
          <a:lstStyle/>
          <a:p>
            <a:r>
              <a:rPr lang="en-US" noProof="1"/>
              <a:t>Deep Residual Networks (ResNet-18)</a:t>
            </a:r>
          </a:p>
        </p:txBody>
      </p:sp>
      <p:sp>
        <p:nvSpPr>
          <p:cNvPr id="3" name="TextBox 2">
            <a:extLst>
              <a:ext uri="{FF2B5EF4-FFF2-40B4-BE49-F238E27FC236}">
                <a16:creationId xmlns:a16="http://schemas.microsoft.com/office/drawing/2014/main" id="{2CEDAA51-1402-30CE-9050-D0E01BD6191B}"/>
              </a:ext>
            </a:extLst>
          </p:cNvPr>
          <p:cNvSpPr txBox="1"/>
          <p:nvPr/>
        </p:nvSpPr>
        <p:spPr>
          <a:xfrm>
            <a:off x="152401" y="685799"/>
            <a:ext cx="5833872" cy="2971801"/>
          </a:xfrm>
          <a:prstGeom prst="rect">
            <a:avLst/>
          </a:prstGeom>
          <a:noFill/>
        </p:spPr>
        <p:txBody>
          <a:bodyPr wrap="square" lIns="0" tIns="0" rIns="0" bIns="0" rtlCol="0">
            <a:noAutofit/>
          </a:bodyPr>
          <a:lstStyle/>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Architecture: </a:t>
            </a:r>
            <a:r>
              <a:rPr lang="en-US" b="1" noProof="1">
                <a:latin typeface="Arial" panose="020B0604020202020204" pitchFamily="34" charset="0"/>
                <a:cs typeface="Arial" panose="020B0604020202020204" pitchFamily="34" charset="0"/>
              </a:rPr>
              <a:t>ResNet-18 is a convolutional neural network that introduced residual (skip) connections, allowing gradients to bypass intermediate layers. Mitigates the vanishing gradient problem and enables stable training of deeper networks.</a:t>
            </a:r>
          </a:p>
          <a:p>
            <a:pPr marL="285750" indent="-285750">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Impact: </a:t>
            </a:r>
            <a:r>
              <a:rPr lang="en-US" b="1" noProof="1">
                <a:latin typeface="Arial" panose="020B0604020202020204" pitchFamily="34" charset="0"/>
                <a:cs typeface="Arial" panose="020B0604020202020204" pitchFamily="34" charset="0"/>
              </a:rPr>
              <a:t>ResNet-18 is effective at capturing local texture patterns. However, modeling broader tissue architecture typically requires deeper networks, which can be less efficient.</a:t>
            </a:r>
          </a:p>
        </p:txBody>
      </p:sp>
      <p:pic>
        <p:nvPicPr>
          <p:cNvPr id="1026" name="Picture 2" descr="A block diagram overview of the ResNet-18 architecture that shows each major processing step.">
            <a:extLst>
              <a:ext uri="{FF2B5EF4-FFF2-40B4-BE49-F238E27FC236}">
                <a16:creationId xmlns:a16="http://schemas.microsoft.com/office/drawing/2014/main" id="{1299B9D5-2DF0-D18A-EDB9-E080FC528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96368" y="3796861"/>
            <a:ext cx="10814656" cy="26999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1E9F94-22F6-6EEE-DF8E-F9D9631C6585}"/>
              </a:ext>
            </a:extLst>
          </p:cNvPr>
          <p:cNvSpPr txBox="1"/>
          <p:nvPr/>
        </p:nvSpPr>
        <p:spPr>
          <a:xfrm>
            <a:off x="6205729" y="703706"/>
            <a:ext cx="5849264" cy="2953893"/>
          </a:xfrm>
          <a:prstGeom prst="rect">
            <a:avLst/>
          </a:prstGeom>
          <a:noFill/>
        </p:spPr>
        <p:txBody>
          <a:bodyPr wrap="square" lIns="0" tIns="0" rIns="0" bIns="0" rtlCol="0">
            <a:noAutofit/>
          </a:bodyPr>
          <a:lstStyle/>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Performance Summary: </a:t>
            </a:r>
            <a:r>
              <a:rPr lang="en-US" b="1" noProof="1">
                <a:latin typeface="Arial" panose="020B0604020202020204" pitchFamily="34" charset="0"/>
                <a:cs typeface="Arial" panose="020B0604020202020204" pitchFamily="34" charset="0"/>
              </a:rPr>
              <a:t>In baseline experiments, ResNet-18 provided stable and reproducible results but was generally outperformed by EfficientNet variants.</a:t>
            </a:r>
            <a:endParaRPr lang="en-US" b="1" noProof="1">
              <a:solidFill>
                <a:srgbClr val="353585"/>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Performance (MDICE): </a:t>
            </a:r>
            <a:r>
              <a:rPr lang="en-US" b="1" noProof="1">
                <a:latin typeface="Arial" panose="020B0604020202020204" pitchFamily="34" charset="0"/>
                <a:cs typeface="Arial" panose="020B0604020202020204" pitchFamily="34" charset="0"/>
              </a:rPr>
              <a:t>33.28 (TUBR) / 42.11 (FCBR)</a:t>
            </a:r>
          </a:p>
          <a:p>
            <a:pPr marL="288925"/>
            <a:r>
              <a:rPr lang="en-US" b="1" noProof="1">
                <a:solidFill>
                  <a:srgbClr val="353585"/>
                </a:solidFill>
                <a:latin typeface="Arial" panose="020B0604020202020204" pitchFamily="34" charset="0"/>
                <a:cs typeface="Arial" panose="020B0604020202020204" pitchFamily="34" charset="0"/>
              </a:rPr>
              <a:t>Size: </a:t>
            </a:r>
            <a:r>
              <a:rPr lang="en-US" b="1" noProof="1">
                <a:latin typeface="Arial" panose="020B0604020202020204" pitchFamily="34" charset="0"/>
                <a:cs typeface="Arial" panose="020B0604020202020204" pitchFamily="34" charset="0"/>
              </a:rPr>
              <a:t>11.69M parameters</a:t>
            </a:r>
          </a:p>
          <a:p>
            <a:pPr marL="288925"/>
            <a:r>
              <a:rPr lang="en-US" b="1" noProof="1">
                <a:solidFill>
                  <a:srgbClr val="353585"/>
                </a:solidFill>
                <a:latin typeface="Arial" panose="020B0604020202020204" pitchFamily="34" charset="0"/>
                <a:cs typeface="Arial" panose="020B0604020202020204" pitchFamily="34" charset="0"/>
              </a:rPr>
              <a:t>Training: </a:t>
            </a:r>
            <a:r>
              <a:rPr lang="en-US" b="1" noProof="1">
                <a:latin typeface="Arial" panose="020B0604020202020204" pitchFamily="34" charset="0"/>
                <a:cs typeface="Arial" panose="020B0604020202020204" pitchFamily="34" charset="0"/>
              </a:rPr>
              <a:t>2,356 secs/epoch</a:t>
            </a:r>
          </a:p>
          <a:p>
            <a:pPr marL="288925">
              <a:spcAft>
                <a:spcPts val="600"/>
              </a:spcAft>
            </a:pPr>
            <a:r>
              <a:rPr lang="en-US" b="1" noProof="1">
                <a:solidFill>
                  <a:srgbClr val="353585"/>
                </a:solidFill>
                <a:latin typeface="Arial" panose="020B0604020202020204" pitchFamily="34" charset="0"/>
                <a:cs typeface="Arial" panose="020B0604020202020204" pitchFamily="34" charset="0"/>
              </a:rPr>
              <a:t>Decoding:</a:t>
            </a:r>
            <a:r>
              <a:rPr lang="en-US" b="1" noProof="1">
                <a:latin typeface="Arial" panose="020B0604020202020204" pitchFamily="34" charset="0"/>
                <a:cs typeface="Arial" panose="020B0604020202020204" pitchFamily="34" charset="0"/>
              </a:rPr>
              <a:t> 1,597 secs/image</a:t>
            </a:r>
          </a:p>
        </p:txBody>
      </p:sp>
    </p:spTree>
    <p:extLst>
      <p:ext uri="{BB962C8B-B14F-4D97-AF65-F5344CB8AC3E}">
        <p14:creationId xmlns:p14="http://schemas.microsoft.com/office/powerpoint/2010/main" val="374868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26797</TotalTime>
  <Words>3009</Words>
  <Application>Microsoft Macintosh PowerPoint</Application>
  <PresentationFormat>Widescreen</PresentationFormat>
  <Paragraphs>268</Paragraphs>
  <Slides>22</Slides>
  <Notes>12</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22</vt:i4>
      </vt:variant>
    </vt:vector>
  </HeadingPairs>
  <TitlesOfParts>
    <vt:vector size="33" baseType="lpstr">
      <vt:lpstr>Aptos</vt:lpstr>
      <vt:lpstr>Arial</vt:lpstr>
      <vt:lpstr>Calibri</vt:lpstr>
      <vt:lpstr>Georgia</vt:lpstr>
      <vt:lpstr>Times New Roman</vt:lpstr>
      <vt:lpstr>Wingdings</vt:lpstr>
      <vt:lpstr>1_ISIP Title Slide</vt:lpstr>
      <vt:lpstr>2_ISIP Content Slide</vt:lpstr>
      <vt:lpstr>2_ISIP Title Slide</vt:lpstr>
      <vt:lpstr>Office Theme</vt:lpstr>
      <vt:lpstr>3_ISIP Content Slide</vt:lpstr>
      <vt:lpstr>PowerPoint Presentation</vt:lpstr>
      <vt:lpstr>Abstract</vt:lpstr>
      <vt:lpstr>PowerPoint Presentation</vt:lpstr>
      <vt:lpstr>PowerPoint Presentation</vt:lpstr>
      <vt:lpstr>PowerPoint Presentation</vt:lpstr>
      <vt:lpstr>Why is Data Important?</vt:lpstr>
      <vt:lpstr>What Can Machine Learning Do For Biofilm Engineering?</vt:lpstr>
      <vt:lpstr>PowerPoint Presentation</vt:lpstr>
      <vt:lpstr>Deep Residual Networks (ResNet-18)</vt:lpstr>
      <vt:lpstr>A Comparison of Performance of Leading Deep Learning Systems</vt:lpstr>
      <vt:lpstr>Annotation of Images and Supervised Learning</vt:lpstr>
      <vt:lpstr>The Biofilm Imaging Library Founded in 2025</vt:lpstr>
      <vt:lpstr>The Biofilm Imaging Library Distributes Data, Software and Models</vt:lpstr>
      <vt:lpstr>Vibe Research Is Coming</vt:lpstr>
      <vt:lpstr>The Research Pipeline is Changing</vt:lpstr>
      <vt:lpstr>Summary, Conclusions and Future Work</vt:lpstr>
      <vt:lpstr>Acknowledgements</vt:lpstr>
      <vt:lpstr>PowerPoint Presentation</vt:lpstr>
      <vt:lpstr>Book Chapter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Approaches to Automate Seizure Detection</dc:title>
  <dc:creator>Vinit Shah</dc:creator>
  <cp:lastModifiedBy>Joseph Picone</cp:lastModifiedBy>
  <cp:revision>877</cp:revision>
  <cp:lastPrinted>2025-12-06T13:24:58Z</cp:lastPrinted>
  <dcterms:created xsi:type="dcterms:W3CDTF">2017-04-23T05:30:39Z</dcterms:created>
  <dcterms:modified xsi:type="dcterms:W3CDTF">2026-07-06T18:36:02Z</dcterms:modified>
</cp:coreProperties>
</file>