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7" r:id="rId1"/>
    <p:sldMasterId id="2147483681" r:id="rId2"/>
  </p:sldMasterIdLst>
  <p:notesMasterIdLst>
    <p:notesMasterId r:id="rId4"/>
  </p:notesMasterIdLst>
  <p:handoutMasterIdLst>
    <p:handoutMasterId r:id="rId5"/>
  </p:handoutMasterIdLst>
  <p:sldIdLst>
    <p:sldId id="34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120" userDrawn="1">
          <p15:clr>
            <a:srgbClr val="A4A3A4"/>
          </p15:clr>
        </p15:guide>
        <p15:guide id="3" pos="7584" userDrawn="1">
          <p15:clr>
            <a:srgbClr val="A4A3A4"/>
          </p15:clr>
        </p15:guide>
        <p15:guide id="4" pos="96" userDrawn="1">
          <p15:clr>
            <a:srgbClr val="A4A3A4"/>
          </p15:clr>
        </p15:guide>
        <p15:guide id="5" orient="horz" pos="4176" userDrawn="1">
          <p15:clr>
            <a:srgbClr val="A4A3A4"/>
          </p15:clr>
        </p15:guide>
        <p15:guide id="6" pos="912" userDrawn="1">
          <p15:clr>
            <a:srgbClr val="A4A3A4"/>
          </p15:clr>
        </p15:guide>
        <p15:guide id="7" pos="67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7" autoAdjust="0"/>
    <p:restoredTop sz="92109" autoAdjust="0"/>
  </p:normalViewPr>
  <p:slideViewPr>
    <p:cSldViewPr snapToGrid="0">
      <p:cViewPr varScale="1">
        <p:scale>
          <a:sx n="113" d="100"/>
          <a:sy n="113" d="100"/>
        </p:scale>
        <p:origin x="336" y="176"/>
      </p:cViewPr>
      <p:guideLst>
        <p:guide pos="3840"/>
        <p:guide orient="horz" pos="120"/>
        <p:guide pos="7584"/>
        <p:guide pos="96"/>
        <p:guide orient="horz" pos="4176"/>
        <p:guide pos="912"/>
        <p:guide pos="6768"/>
      </p:guideLst>
    </p:cSldViewPr>
  </p:slideViewPr>
  <p:outlineViewPr>
    <p:cViewPr>
      <p:scale>
        <a:sx n="33" d="100"/>
        <a:sy n="33" d="100"/>
      </p:scale>
      <p:origin x="0" y="-13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4613F2-7A4B-1DBC-15A9-C99B15FD10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184E14-B4B3-F616-6812-30FDA0FAA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63A1C-2626-C246-86F2-B4105D67646F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6B8E1-A221-486C-265D-B0F772865D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B091B-A022-D971-990D-DB18C3DEE7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A272F-E11C-0D49-A1EE-813733CAC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9366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A63F-A652-A941-943E-42655CBE92DD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6984-104E-F74E-AFCE-72849C323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3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4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11626192" y="6547621"/>
            <a:ext cx="595003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12192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860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" y="685800"/>
            <a:ext cx="11826240" cy="5669280"/>
          </a:xfrm>
          <a:prstGeom prst="rect">
            <a:avLst/>
          </a:prstGeom>
        </p:spPr>
        <p:txBody>
          <a:bodyPr/>
          <a:lstStyle>
            <a:lvl1pPr marL="182880" indent="-182880">
              <a:defRPr sz="2400"/>
            </a:lvl1pPr>
            <a:lvl2pPr marL="548640" indent="-182880">
              <a:defRPr sz="2000"/>
            </a:lvl2pPr>
            <a:lvl3pPr marL="1097280" indent="-182880"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121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66512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5393" y="4335690"/>
            <a:ext cx="12207393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01990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1" y="0"/>
            <a:ext cx="12207393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1596997" y="6624263"/>
            <a:ext cx="6096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52125" y="6612963"/>
            <a:ext cx="12154473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466725" indent="0">
              <a:lnSpc>
                <a:spcPct val="95000"/>
              </a:lnSpc>
              <a:spcBef>
                <a:spcPts val="1200"/>
              </a:spcBef>
              <a:tabLst>
                <a:tab pos="11307763" algn="r"/>
              </a:tabLst>
            </a:pP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Picone: QIST Symposium – Quantum Machine Learning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October 28,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523208" y="6629400"/>
            <a:ext cx="11668793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1655387" y="6657110"/>
            <a:ext cx="48631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0" y="1"/>
            <a:ext cx="12207393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964" y="6492245"/>
            <a:ext cx="456488" cy="33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6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6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eksforgeeks.org/machine-learning/introduction-to-quantum-machine-learning/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iflscience.com/quantum-entangled-photons-visualized-in-real-time-7036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207393" cy="328461"/>
          </a:xfrm>
        </p:spPr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Is There a Quantum Advantage for Machine Learning?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ECA25E-C552-9587-251C-98D98E9B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06161"/>
            <a:ext cx="11887200" cy="5816977"/>
          </a:xfrm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latin typeface="Arial"/>
                <a:cs typeface="Arial"/>
              </a:rPr>
              <a:t>Though recent theoretical advances suggest improved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machine learning (ML) performance is possible, results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on many practical problems of scale have been inconclusive.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latin typeface="Arial"/>
                <a:cs typeface="Arial"/>
              </a:rPr>
              <a:t>We have recently been focused on data sets, such as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electroencephalography (EEG), that show evidence of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quantum entanglement (QE):</a:t>
            </a:r>
          </a:p>
          <a:p>
            <a:pPr marL="2978150" indent="-4048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b="1" dirty="0">
                <a:latin typeface="Arial"/>
                <a:cs typeface="Arial"/>
              </a:rPr>
              <a:t>Mutual information (on which many ML systems are based) and QE provide alternate views of correlation in the data.</a:t>
            </a:r>
          </a:p>
          <a:p>
            <a:pPr marL="2978150" indent="-404813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800" b="1" dirty="0">
                <a:latin typeface="Arial"/>
                <a:cs typeface="Arial"/>
              </a:rPr>
              <a:t>Potential for new features and algorithms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Arial"/>
                <a:cs typeface="Arial"/>
              </a:rPr>
              <a:t>Applications that exhibit entanglement are promising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for demonstration of a quantum advantage (QA) on existing 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quantum hardware.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Arial"/>
                <a:cs typeface="Arial"/>
              </a:rPr>
              <a:t>Also exploring parameter reduction and acceleration of training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for classical machine learning systems.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34CED6-4546-6999-C640-4ADAAEC5B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0643" y="606741"/>
            <a:ext cx="2628957" cy="1752638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3d illustration of quantum entanglement particles">
            <a:hlinkClick r:id="rId4"/>
            <a:extLst>
              <a:ext uri="{FF2B5EF4-FFF2-40B4-BE49-F238E27FC236}">
                <a16:creationId xmlns:a16="http://schemas.microsoft.com/office/drawing/2014/main" id="{1739F9FA-8601-93FA-342C-D61F7FCD6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67" y="3342819"/>
            <a:ext cx="1578265" cy="946959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antum-machine-learning-1">
            <a:hlinkClick r:id="rId6"/>
            <a:extLst>
              <a:ext uri="{FF2B5EF4-FFF2-40B4-BE49-F238E27FC236}">
                <a16:creationId xmlns:a16="http://schemas.microsoft.com/office/drawing/2014/main" id="{A11A24D6-15DD-C0C9-7695-6FCBB8C23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553" y="4598381"/>
            <a:ext cx="1995293" cy="190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71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6443</TotalTime>
  <Words>129</Words>
  <Application>Microsoft Macintosh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Times New Roman</vt:lpstr>
      <vt:lpstr>Wingdings</vt:lpstr>
      <vt:lpstr>1_ISIP Title Slide</vt:lpstr>
      <vt:lpstr>2_ISIP Content Slide</vt:lpstr>
      <vt:lpstr>Is There a Quantum Advantage for Machine Learning?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Approaches to Automate Seizure Detection</dc:title>
  <dc:creator>Vinit Shah</dc:creator>
  <cp:lastModifiedBy>Joseph Picone</cp:lastModifiedBy>
  <cp:revision>535</cp:revision>
  <dcterms:created xsi:type="dcterms:W3CDTF">2017-04-23T05:30:39Z</dcterms:created>
  <dcterms:modified xsi:type="dcterms:W3CDTF">2025-10-27T22:17:55Z</dcterms:modified>
</cp:coreProperties>
</file>