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7" r:id="rId1"/>
    <p:sldMasterId id="2147483681" r:id="rId2"/>
    <p:sldMasterId id="2147483683" r:id="rId3"/>
  </p:sldMasterIdLst>
  <p:notesMasterIdLst>
    <p:notesMasterId r:id="rId16"/>
  </p:notesMasterIdLst>
  <p:sldIdLst>
    <p:sldId id="303" r:id="rId4"/>
    <p:sldId id="407" r:id="rId5"/>
    <p:sldId id="319" r:id="rId6"/>
    <p:sldId id="390" r:id="rId7"/>
    <p:sldId id="408" r:id="rId8"/>
    <p:sldId id="346" r:id="rId9"/>
    <p:sldId id="394" r:id="rId10"/>
    <p:sldId id="360" r:id="rId11"/>
    <p:sldId id="409" r:id="rId12"/>
    <p:sldId id="405" r:id="rId13"/>
    <p:sldId id="400" r:id="rId14"/>
    <p:sldId id="40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20" userDrawn="1">
          <p15:clr>
            <a:srgbClr val="A4A3A4"/>
          </p15:clr>
        </p15:guide>
        <p15:guide id="3" pos="5616" userDrawn="1">
          <p15:clr>
            <a:srgbClr val="A4A3A4"/>
          </p15:clr>
        </p15:guide>
        <p15:guide id="4" pos="144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1440" userDrawn="1">
          <p15:clr>
            <a:srgbClr val="A4A3A4"/>
          </p15:clr>
        </p15:guide>
        <p15:guide id="7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2109" autoAdjust="0"/>
  </p:normalViewPr>
  <p:slideViewPr>
    <p:cSldViewPr snapToGrid="0">
      <p:cViewPr varScale="1">
        <p:scale>
          <a:sx n="113" d="100"/>
          <a:sy n="113" d="100"/>
        </p:scale>
        <p:origin x="512" y="184"/>
      </p:cViewPr>
      <p:guideLst>
        <p:guide pos="2880"/>
        <p:guide orient="horz" pos="120"/>
        <p:guide pos="5616"/>
        <p:guide pos="144"/>
        <p:guide orient="horz" pos="4183"/>
        <p:guide pos="14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9A63F-A652-A941-943E-42655CBE92D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B6984-104E-F74E-AFCE-72849C32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3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5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6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835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1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38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94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2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58C2-C356-43B3-AAFA-040681F991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28" y="4343401"/>
            <a:ext cx="6151328" cy="411480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40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71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4" y="6547620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786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16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ACAF">
                  <a:alpha val="5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651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ocument 6"/>
          <p:cNvSpPr/>
          <p:nvPr/>
        </p:nvSpPr>
        <p:spPr>
          <a:xfrm flipV="1">
            <a:off x="-11545" y="4335690"/>
            <a:ext cx="9155545" cy="2522310"/>
          </a:xfrm>
          <a:prstGeom prst="flowChartDocument">
            <a:avLst/>
          </a:prstGeom>
          <a:gradFill flip="none" rotWithShape="1">
            <a:gsLst>
              <a:gs pos="0">
                <a:srgbClr val="FF6C76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33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01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0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3" y="6612962"/>
            <a:ext cx="9115855" cy="239809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>
              <a:lnSpc>
                <a:spcPct val="95000"/>
              </a:lnSpc>
              <a:spcBef>
                <a:spcPts val="1200"/>
              </a:spcBef>
              <a:tabLst>
                <a:tab pos="8513763" algn="r"/>
              </a:tabLst>
            </a:pPr>
            <a:r>
              <a:rPr lang="en-US" sz="1000" b="1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Picone: Unencumbered EEG Corpora</a:t>
            </a:r>
            <a:r>
              <a:rPr lang="en-US" sz="1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September 13, 2022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5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0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1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0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93" y="6594644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6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80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ip.piconepress.com/projects/tuh_eeg/downloads/" TargetMode="External"/><Relationship Id="rId2" Type="http://schemas.openxmlformats.org/officeDocument/2006/relationships/hyperlink" Target="https://www.isip.piconepress.com/projects/tuh_eeg/html/downloads.s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1" y="1001610"/>
            <a:ext cx="8686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Unencumbered Electroencephalogram (EEG) Corpora: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Advancing Technology Using Big Data Resources</a:t>
            </a:r>
          </a:p>
        </p:txBody>
      </p:sp>
      <p:sp>
        <p:nvSpPr>
          <p:cNvPr id="4" name="Rectangle 16"/>
          <p:cNvSpPr txBox="1">
            <a:spLocks noChangeArrowheads="1"/>
          </p:cNvSpPr>
          <p:nvPr/>
        </p:nvSpPr>
        <p:spPr>
          <a:xfrm>
            <a:off x="228601" y="5590577"/>
            <a:ext cx="4343399" cy="10499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-14288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J. Picone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 algn="ctr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Neural Engineering Data Consortium</a:t>
            </a:r>
          </a:p>
          <a:p>
            <a:pPr marL="115888" indent="-115888" algn="ctr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Temple University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DD0A8F-F279-0C48-8CB5-0F4DBF6FB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52" y="2784279"/>
            <a:ext cx="1710825" cy="2281099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2A3B40-85ED-4E46-90AE-432B63D8F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186" y="2784279"/>
            <a:ext cx="1790623" cy="2281099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D3B5A2-613E-9446-8A7A-F9E967EFC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74649"/>
            <a:ext cx="1004757" cy="671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31A6B6-1807-DD47-BF76-7860EF5B0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76" y="2784279"/>
            <a:ext cx="3490046" cy="2281099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5EF3E0C2-8035-FA1C-325E-DDA7488859D5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5590577"/>
            <a:ext cx="4343401" cy="10499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-14288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Samuel McKenzie and Masoom Desai</a:t>
            </a:r>
          </a:p>
          <a:p>
            <a:pPr marL="115888" indent="-115888" algn="ctr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UNM Health Sciences Center</a:t>
            </a:r>
          </a:p>
          <a:p>
            <a:pPr marL="115888" indent="-115888" algn="ctr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University of New Mexico</a:t>
            </a:r>
          </a:p>
        </p:txBody>
      </p:sp>
      <p:pic>
        <p:nvPicPr>
          <p:cNvPr id="1030" name="Picture 6" descr="Updated UNM Health Sciences logo standards">
            <a:extLst>
              <a:ext uri="{FF2B5EF4-FFF2-40B4-BE49-F238E27FC236}">
                <a16:creationId xmlns:a16="http://schemas.microsoft.com/office/drawing/2014/main" id="{522CCD96-4423-112C-572E-CE7034FCD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17952" r="65025" b="54914"/>
          <a:stretch/>
        </p:blipFill>
        <p:spPr bwMode="auto">
          <a:xfrm>
            <a:off x="8246569" y="188134"/>
            <a:ext cx="668831" cy="6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9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dirty="0"/>
              <a:t>Related Resources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138708" y="80590"/>
            <a:ext cx="5344645" cy="62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707596"/>
            <a:ext cx="8686800" cy="5678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34950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Data: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Abnormal: Over 2,000 EEGs classified as normal or abnormal. The eval set includes about 150 patients with normal EEGs and 105 patients with abnormal EEGs.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Artifact: Over 300 EEGs that have been carefully annotated for artifacts (e.g., chewing, slowing) appearing during non-seizure intervals. Used to train deep learning background models. 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Epilepsy: Over 100 patients with a confirmed patient history of epilepsy and 100 ‘normal’ patients (no history of epilepsy).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Events:  A small corpus that has been labeled for events such as SPWS, PLED and GPED. Over 150 files in eval and over 350 files in train.</a:t>
            </a:r>
          </a:p>
          <a:p>
            <a:pPr marL="635000" indent="-339725">
              <a:spcAft>
                <a:spcPts val="12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Seizure: A very large dataset (over 6,000 files) manually annotated for seizure events. Includes train, dev_test and a blind eval set. This data was used for several Kaggle-style challenges.</a:t>
            </a:r>
          </a:p>
          <a:p>
            <a:pPr marL="234950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Software Resources: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Our web site also contains standardized scoring software, a Python visualization and annotation tool, and various libraries to support manipulation of annotation files.</a:t>
            </a:r>
          </a:p>
        </p:txBody>
      </p:sp>
    </p:spTree>
    <p:extLst>
      <p:ext uri="{BB962C8B-B14F-4D97-AF65-F5344CB8AC3E}">
        <p14:creationId xmlns:p14="http://schemas.microsoft.com/office/powerpoint/2010/main" val="145151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012" y="747889"/>
            <a:ext cx="8688387" cy="58926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>
              <a:defRPr lang="en-US"/>
            </a:defPPr>
            <a:lvl2pPr marL="223838" lvl="1" indent="-223838">
              <a:spcAft>
                <a:spcPts val="1200"/>
              </a:spcAft>
              <a:buFont typeface="Arial" charset="0"/>
              <a:buChar char="•"/>
              <a:defRPr b="1">
                <a:solidFill>
                  <a:srgbClr val="000000"/>
                </a:solidFill>
                <a:latin typeface="Arial"/>
                <a:cs typeface="Arial"/>
              </a:defRPr>
            </a:lvl2pPr>
          </a:lstStyle>
          <a:p>
            <a:pPr marL="169863" indent="-169863" defTabSz="4572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The TUH EEG Corpus:</a:t>
            </a:r>
          </a:p>
          <a:p>
            <a:pPr marL="508000" marR="0" lvl="1" indent="-2841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Represents a unique opportunity to advance EEG analysis using state of the art machine learning.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Coming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Soon:</a:t>
            </a:r>
          </a:p>
          <a:p>
            <a:pPr marL="508000" lvl="1" indent="-284163" defTabSz="457200">
              <a:buFont typeface="Wingdings" charset="2"/>
              <a:buChar char="q"/>
              <a:defRPr/>
            </a:pPr>
            <a:r>
              <a:rPr lang="en-US" dirty="0"/>
              <a:t>A large corpus of continuous clinical recordings collected at University of New Mexico.</a:t>
            </a:r>
          </a:p>
          <a:p>
            <a:pPr marL="508000" lvl="1" indent="-284163" defTabSz="457200">
              <a:buFont typeface="Wingdings" charset="2"/>
              <a:buChar char="q"/>
              <a:defRPr/>
            </a:pPr>
            <a:r>
              <a:rPr lang="en-US" dirty="0"/>
              <a:t>This data will be instrumental in reducing the false alarm rate, evaluating seizure prediction technology and reducing the latency of real-time systems.</a:t>
            </a:r>
          </a:p>
          <a:p>
            <a:pPr marL="169863" marR="0" lvl="0" indent="-169863" defTabSz="457200" fontAlgn="auto">
              <a:lnSpc>
                <a:spcPct val="100000"/>
              </a:lnSpc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To access our resources:</a:t>
            </a:r>
          </a:p>
          <a:p>
            <a:pPr marL="508000" lvl="1" indent="-284163" defTabSz="457200">
              <a:spcAft>
                <a:spcPts val="600"/>
              </a:spcAft>
              <a:buFont typeface="Wingdings" charset="2"/>
              <a:buChar char="q"/>
            </a:pPr>
            <a:r>
              <a:rPr lang="en-US" dirty="0"/>
              <a:t>Sign up:</a:t>
            </a:r>
          </a:p>
          <a:p>
            <a:pPr marL="515938" lvl="1" indent="0" defTabSz="457200">
              <a:spcAft>
                <a:spcPts val="600"/>
              </a:spcAft>
              <a:buNone/>
            </a:pPr>
            <a:r>
              <a:rPr lang="en-US" dirty="0">
                <a:hlinkClick r:id="rId2"/>
              </a:rPr>
              <a:t>https://www.isip.piconepress.com/projects/tuh_eeg/html/downloads.shtml</a:t>
            </a:r>
            <a:endParaRPr lang="en-US" dirty="0"/>
          </a:p>
          <a:p>
            <a:pPr marL="508000" lvl="1" indent="-284163" defTabSz="457200">
              <a:spcAft>
                <a:spcPts val="600"/>
              </a:spcAft>
              <a:buFont typeface="Wingdings" charset="2"/>
              <a:buChar char="q"/>
            </a:pPr>
            <a:r>
              <a:rPr lang="en-US" dirty="0"/>
              <a:t>Receive a username and password via an email.</a:t>
            </a:r>
          </a:p>
          <a:p>
            <a:pPr marL="508000" lvl="1" indent="-284163" defTabSz="457200">
              <a:spcAft>
                <a:spcPts val="600"/>
              </a:spcAft>
              <a:buFont typeface="Wingdings" charset="2"/>
              <a:buChar char="q"/>
            </a:pPr>
            <a:r>
              <a:rPr lang="en-US" dirty="0"/>
              <a:t>Access resources at:</a:t>
            </a:r>
          </a:p>
          <a:p>
            <a:pPr marL="515938" lvl="1" indent="0" defTabSz="457200">
              <a:spcAft>
                <a:spcPts val="600"/>
              </a:spcAft>
              <a:buNone/>
            </a:pPr>
            <a:r>
              <a:rPr lang="en-US" dirty="0">
                <a:hlinkClick r:id="rId3"/>
              </a:rPr>
              <a:t>https://www.isip.piconepress.com/projects/tuh_eeg/downloads/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27012" y="0"/>
            <a:ext cx="8688387" cy="39323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4655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228600" y="0"/>
            <a:ext cx="8686800" cy="39323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defTabSz="457200"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Brief Bibliography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88" y="-20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157538" y="2381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09"/>
          <p:cNvSpPr txBox="1">
            <a:spLocks noChangeArrowheads="1"/>
          </p:cNvSpPr>
          <p:nvPr/>
        </p:nvSpPr>
        <p:spPr>
          <a:xfrm>
            <a:off x="228599" y="702128"/>
            <a:ext cx="8686801" cy="5938385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400" b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Khalkhali, V., Shawki, N., Shah, V., Golmohammadi, M., Obeid, I., &amp; Picone, J. (2021). Low Latency Real-Time Seizure Detection Using Transfer Deep Learning. In I. Obeid, I. Selesnick, &amp; J. Picone (Eds.), </a:t>
            </a:r>
            <a:r>
              <a:rPr lang="en-US" sz="1400" b="1" i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Proceedings of the IEEE Signal Processing in Medicine and Biology Symposium </a:t>
            </a:r>
            <a:r>
              <a:rPr lang="en-US" sz="1400" b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(SPMB) (pp. 1–7). Philadelphia, Pennsylvania, USA.</a:t>
            </a:r>
            <a:endParaRPr lang="en-US" sz="1400" b="1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400" b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Shah, V., Golmohammadi, M., Obeid, I., &amp; Picone, J. (2021). Objective Evaluation Metrics for Automatic Classification of EEG Events. In I. Obeid, I. Selesnick, &amp; J. Picone (Eds.), </a:t>
            </a:r>
            <a:r>
              <a:rPr lang="en-US" sz="1400" b="1" i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Biomedical Signal Processing: Innovation and Applications</a:t>
            </a:r>
            <a:r>
              <a:rPr lang="en-US" sz="1400" b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(1st ed., pp. 223–256).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Buckwalter, G., Chhin, S., Rahman, S., Obeid, I., &amp; Picone, J. (2021). Recent Advances in the TUH EEG Corpus: Improving the Interrater Agreement for Artifacts and Epileptiform Events. In I. Obeid, I. Selesnick, &amp; J. Picone (Eds.), 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the IEEE Signal Processing in Medicine and Biology Symposium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(SPMB) (pp. 1–3). Philadelphia, Pennsylvania, USA.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Hamid, A., Gagliano, K., Rahman, S., Tulin, N., Tchiong, V., Obeid, I., &amp; Picone, J. (2020). The Temple University Artifact Corpus: An Annotated Corpus of EEG Artifacts. 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the IEEE Signal Processing in Medicine and Biology Symposium 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(SPMB) (pp. 1–3). Philadelphia, Pennsylvania, USA.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Golmohammadi, M., Shah, V., Obeid, I., &amp; Picone, J. (2019). Deep Learning Approaches for Automatic Analysis of EEGs. In S.-M. Chan &amp; W.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Pedrycz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(Eds.),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Learning: Algorithms and Applications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(1st ed., p. 45). New York, New York, USA: Springer-Verlag.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Obeid, I., &amp; Picone, J. (2018). The Temple University Hospital EEG Data Corpus. In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of Brain Function: Facts, Fiction and Controversy. Volume I: Brain-Machine Interfaces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(1st ed., pp. 394–398). Lausanne, Switzerland: Frontiers Media S.A.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Shah, V., von Weltin, E., Lopez, S., McHugh, J. R., Veloso, L</a:t>
            </a:r>
            <a:r>
              <a:rPr lang="en-US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… Picone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(2018). The Temple University Hospital Seizure Detection Corpus. 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Frontiers in Neuroinformatics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12, 1-83.</a:t>
            </a:r>
          </a:p>
        </p:txBody>
      </p:sp>
    </p:spTree>
    <p:extLst>
      <p:ext uri="{BB962C8B-B14F-4D97-AF65-F5344CB8AC3E}">
        <p14:creationId xmlns:p14="http://schemas.microsoft.com/office/powerpoint/2010/main" val="265122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599" y="0"/>
            <a:ext cx="8686801" cy="4572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defTabSz="457200"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The Classic Machine Learning Paradigm</a:t>
            </a:r>
          </a:p>
        </p:txBody>
      </p:sp>
      <p:sp>
        <p:nvSpPr>
          <p:cNvPr id="4" name="Text Box 43">
            <a:extLst>
              <a:ext uri="{FF2B5EF4-FFF2-40B4-BE49-F238E27FC236}">
                <a16:creationId xmlns:a16="http://schemas.microsoft.com/office/drawing/2014/main" id="{417B7EF4-E529-D9AB-B362-01387539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922" y="672519"/>
            <a:ext cx="3292427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14300" indent="-11430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E10000"/>
                </a:solidFill>
                <a:latin typeface="Arial" charset="0"/>
                <a:ea typeface="Arial" charset="0"/>
                <a:cs typeface="Arial" charset="0"/>
              </a:rPr>
              <a:t>Key issues:</a:t>
            </a:r>
          </a:p>
          <a:p>
            <a:pPr marL="400050" lvl="1" indent="-17145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Is the data representative of the problem?</a:t>
            </a:r>
          </a:p>
          <a:p>
            <a:pPr marL="400050" lvl="1" indent="-17145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Do the features capture meaningful differences between patterns?</a:t>
            </a:r>
          </a:p>
          <a:p>
            <a:pPr marL="400050" lvl="1" indent="-17145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How do we find the best model?</a:t>
            </a:r>
          </a:p>
          <a:p>
            <a:pPr marL="400050" lvl="1" indent="-17145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How do we estimate the parameters of the model?</a:t>
            </a:r>
          </a:p>
          <a:p>
            <a:pPr marL="400050" lvl="1" indent="-17145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How do we evaluate performance?</a:t>
            </a:r>
          </a:p>
        </p:txBody>
      </p:sp>
      <p:sp>
        <p:nvSpPr>
          <p:cNvPr id="5" name="Circular Arrow 4">
            <a:extLst>
              <a:ext uri="{FF2B5EF4-FFF2-40B4-BE49-F238E27FC236}">
                <a16:creationId xmlns:a16="http://schemas.microsoft.com/office/drawing/2014/main" id="{BE66343D-7157-70D6-D7B9-DDCA9316F5D0}"/>
              </a:ext>
            </a:extLst>
          </p:cNvPr>
          <p:cNvSpPr/>
          <p:nvPr/>
        </p:nvSpPr>
        <p:spPr>
          <a:xfrm>
            <a:off x="764444" y="900339"/>
            <a:ext cx="3751184" cy="3751184"/>
          </a:xfrm>
          <a:prstGeom prst="circularArrow">
            <a:avLst>
              <a:gd name="adj1" fmla="val 5544"/>
              <a:gd name="adj2" fmla="val 330680"/>
              <a:gd name="adj3" fmla="val 13835616"/>
              <a:gd name="adj4" fmla="val 17349742"/>
              <a:gd name="adj5" fmla="val 5757"/>
            </a:avLst>
          </a:prstGeom>
          <a:gradFill rotWithShape="0">
            <a:gsLst>
              <a:gs pos="0">
                <a:srgbClr val="FFACAF"/>
              </a:gs>
              <a:gs pos="100000">
                <a:schemeClr val="bg1"/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chemeClr>
              </a:gs>
            </a:gsLst>
            <a:lin ang="3300000" scaled="0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B926B52-9352-DD8B-49B0-004577E4B2F7}"/>
              </a:ext>
            </a:extLst>
          </p:cNvPr>
          <p:cNvSpPr/>
          <p:nvPr/>
        </p:nvSpPr>
        <p:spPr>
          <a:xfrm>
            <a:off x="1784481" y="836967"/>
            <a:ext cx="1711111" cy="855555"/>
          </a:xfrm>
          <a:custGeom>
            <a:avLst/>
            <a:gdLst>
              <a:gd name="connsiteX0" fmla="*/ 0 w 1711111"/>
              <a:gd name="connsiteY0" fmla="*/ 142595 h 855555"/>
              <a:gd name="connsiteX1" fmla="*/ 142595 w 1711111"/>
              <a:gd name="connsiteY1" fmla="*/ 0 h 855555"/>
              <a:gd name="connsiteX2" fmla="*/ 1568516 w 1711111"/>
              <a:gd name="connsiteY2" fmla="*/ 0 h 855555"/>
              <a:gd name="connsiteX3" fmla="*/ 1711111 w 1711111"/>
              <a:gd name="connsiteY3" fmla="*/ 142595 h 855555"/>
              <a:gd name="connsiteX4" fmla="*/ 1711111 w 1711111"/>
              <a:gd name="connsiteY4" fmla="*/ 712960 h 855555"/>
              <a:gd name="connsiteX5" fmla="*/ 1568516 w 1711111"/>
              <a:gd name="connsiteY5" fmla="*/ 855555 h 855555"/>
              <a:gd name="connsiteX6" fmla="*/ 142595 w 1711111"/>
              <a:gd name="connsiteY6" fmla="*/ 855555 h 855555"/>
              <a:gd name="connsiteX7" fmla="*/ 0 w 1711111"/>
              <a:gd name="connsiteY7" fmla="*/ 712960 h 855555"/>
              <a:gd name="connsiteX8" fmla="*/ 0 w 1711111"/>
              <a:gd name="connsiteY8" fmla="*/ 142595 h 85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111" h="855555">
                <a:moveTo>
                  <a:pt x="0" y="142595"/>
                </a:moveTo>
                <a:cubicBezTo>
                  <a:pt x="0" y="63842"/>
                  <a:pt x="63842" y="0"/>
                  <a:pt x="142595" y="0"/>
                </a:cubicBezTo>
                <a:lnTo>
                  <a:pt x="1568516" y="0"/>
                </a:lnTo>
                <a:cubicBezTo>
                  <a:pt x="1647269" y="0"/>
                  <a:pt x="1711111" y="63842"/>
                  <a:pt x="1711111" y="142595"/>
                </a:cubicBezTo>
                <a:lnTo>
                  <a:pt x="1711111" y="712960"/>
                </a:lnTo>
                <a:cubicBezTo>
                  <a:pt x="1711111" y="791713"/>
                  <a:pt x="1647269" y="855555"/>
                  <a:pt x="1568516" y="855555"/>
                </a:cubicBezTo>
                <a:lnTo>
                  <a:pt x="142595" y="855555"/>
                </a:lnTo>
                <a:cubicBezTo>
                  <a:pt x="63842" y="855555"/>
                  <a:pt x="0" y="791713"/>
                  <a:pt x="0" y="712960"/>
                </a:cubicBezTo>
                <a:lnTo>
                  <a:pt x="0" y="142595"/>
                </a:lnTo>
                <a:close/>
              </a:path>
            </a:pathLst>
          </a:custGeom>
          <a:gradFill rotWithShape="0">
            <a:gsLst>
              <a:gs pos="0">
                <a:srgbClr val="FFACAF"/>
              </a:gs>
              <a:gs pos="100000">
                <a:schemeClr val="bg1"/>
              </a:gs>
            </a:gsLst>
            <a:lin ang="3300000" scaled="0"/>
          </a:gra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10345" tIns="110345" rIns="110345" bIns="11034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Collect Data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205E363-F31B-DD9E-FE2C-FEE05119F8E0}"/>
              </a:ext>
            </a:extLst>
          </p:cNvPr>
          <p:cNvSpPr/>
          <p:nvPr/>
        </p:nvSpPr>
        <p:spPr>
          <a:xfrm>
            <a:off x="3305841" y="1942299"/>
            <a:ext cx="1711111" cy="855555"/>
          </a:xfrm>
          <a:custGeom>
            <a:avLst/>
            <a:gdLst>
              <a:gd name="connsiteX0" fmla="*/ 0 w 1711111"/>
              <a:gd name="connsiteY0" fmla="*/ 142595 h 855555"/>
              <a:gd name="connsiteX1" fmla="*/ 142595 w 1711111"/>
              <a:gd name="connsiteY1" fmla="*/ 0 h 855555"/>
              <a:gd name="connsiteX2" fmla="*/ 1568516 w 1711111"/>
              <a:gd name="connsiteY2" fmla="*/ 0 h 855555"/>
              <a:gd name="connsiteX3" fmla="*/ 1711111 w 1711111"/>
              <a:gd name="connsiteY3" fmla="*/ 142595 h 855555"/>
              <a:gd name="connsiteX4" fmla="*/ 1711111 w 1711111"/>
              <a:gd name="connsiteY4" fmla="*/ 712960 h 855555"/>
              <a:gd name="connsiteX5" fmla="*/ 1568516 w 1711111"/>
              <a:gd name="connsiteY5" fmla="*/ 855555 h 855555"/>
              <a:gd name="connsiteX6" fmla="*/ 142595 w 1711111"/>
              <a:gd name="connsiteY6" fmla="*/ 855555 h 855555"/>
              <a:gd name="connsiteX7" fmla="*/ 0 w 1711111"/>
              <a:gd name="connsiteY7" fmla="*/ 712960 h 855555"/>
              <a:gd name="connsiteX8" fmla="*/ 0 w 1711111"/>
              <a:gd name="connsiteY8" fmla="*/ 142595 h 85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111" h="855555">
                <a:moveTo>
                  <a:pt x="0" y="142595"/>
                </a:moveTo>
                <a:cubicBezTo>
                  <a:pt x="0" y="63842"/>
                  <a:pt x="63842" y="0"/>
                  <a:pt x="142595" y="0"/>
                </a:cubicBezTo>
                <a:lnTo>
                  <a:pt x="1568516" y="0"/>
                </a:lnTo>
                <a:cubicBezTo>
                  <a:pt x="1647269" y="0"/>
                  <a:pt x="1711111" y="63842"/>
                  <a:pt x="1711111" y="142595"/>
                </a:cubicBezTo>
                <a:lnTo>
                  <a:pt x="1711111" y="712960"/>
                </a:lnTo>
                <a:cubicBezTo>
                  <a:pt x="1711111" y="791713"/>
                  <a:pt x="1647269" y="855555"/>
                  <a:pt x="1568516" y="855555"/>
                </a:cubicBezTo>
                <a:lnTo>
                  <a:pt x="142595" y="855555"/>
                </a:lnTo>
                <a:cubicBezTo>
                  <a:pt x="63842" y="855555"/>
                  <a:pt x="0" y="791713"/>
                  <a:pt x="0" y="712960"/>
                </a:cubicBezTo>
                <a:lnTo>
                  <a:pt x="0" y="142595"/>
                </a:lnTo>
                <a:close/>
              </a:path>
            </a:pathLst>
          </a:custGeom>
          <a:gradFill rotWithShape="0">
            <a:gsLst>
              <a:gs pos="0">
                <a:srgbClr val="FFACAF"/>
              </a:gs>
              <a:gs pos="100000">
                <a:schemeClr val="bg1"/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chemeClr>
              </a:gs>
            </a:gsLst>
            <a:lin ang="3300000" scaled="0"/>
          </a:gra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10345" tIns="110345" rIns="110345" bIns="11034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Select Features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5EEC4AB-1C01-BD34-CC00-04A9C4CBA4D4}"/>
              </a:ext>
            </a:extLst>
          </p:cNvPr>
          <p:cNvSpPr/>
          <p:nvPr/>
        </p:nvSpPr>
        <p:spPr>
          <a:xfrm>
            <a:off x="3011076" y="3306055"/>
            <a:ext cx="1711111" cy="855555"/>
          </a:xfrm>
          <a:custGeom>
            <a:avLst/>
            <a:gdLst>
              <a:gd name="connsiteX0" fmla="*/ 0 w 1711111"/>
              <a:gd name="connsiteY0" fmla="*/ 142595 h 855555"/>
              <a:gd name="connsiteX1" fmla="*/ 142595 w 1711111"/>
              <a:gd name="connsiteY1" fmla="*/ 0 h 855555"/>
              <a:gd name="connsiteX2" fmla="*/ 1568516 w 1711111"/>
              <a:gd name="connsiteY2" fmla="*/ 0 h 855555"/>
              <a:gd name="connsiteX3" fmla="*/ 1711111 w 1711111"/>
              <a:gd name="connsiteY3" fmla="*/ 142595 h 855555"/>
              <a:gd name="connsiteX4" fmla="*/ 1711111 w 1711111"/>
              <a:gd name="connsiteY4" fmla="*/ 712960 h 855555"/>
              <a:gd name="connsiteX5" fmla="*/ 1568516 w 1711111"/>
              <a:gd name="connsiteY5" fmla="*/ 855555 h 855555"/>
              <a:gd name="connsiteX6" fmla="*/ 142595 w 1711111"/>
              <a:gd name="connsiteY6" fmla="*/ 855555 h 855555"/>
              <a:gd name="connsiteX7" fmla="*/ 0 w 1711111"/>
              <a:gd name="connsiteY7" fmla="*/ 712960 h 855555"/>
              <a:gd name="connsiteX8" fmla="*/ 0 w 1711111"/>
              <a:gd name="connsiteY8" fmla="*/ 142595 h 85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111" h="855555">
                <a:moveTo>
                  <a:pt x="0" y="142595"/>
                </a:moveTo>
                <a:cubicBezTo>
                  <a:pt x="0" y="63842"/>
                  <a:pt x="63842" y="0"/>
                  <a:pt x="142595" y="0"/>
                </a:cubicBezTo>
                <a:lnTo>
                  <a:pt x="1568516" y="0"/>
                </a:lnTo>
                <a:cubicBezTo>
                  <a:pt x="1647269" y="0"/>
                  <a:pt x="1711111" y="63842"/>
                  <a:pt x="1711111" y="142595"/>
                </a:cubicBezTo>
                <a:lnTo>
                  <a:pt x="1711111" y="712960"/>
                </a:lnTo>
                <a:cubicBezTo>
                  <a:pt x="1711111" y="791713"/>
                  <a:pt x="1647269" y="855555"/>
                  <a:pt x="1568516" y="855555"/>
                </a:cubicBezTo>
                <a:lnTo>
                  <a:pt x="142595" y="855555"/>
                </a:lnTo>
                <a:cubicBezTo>
                  <a:pt x="63842" y="855555"/>
                  <a:pt x="0" y="791713"/>
                  <a:pt x="0" y="712960"/>
                </a:cubicBezTo>
                <a:lnTo>
                  <a:pt x="0" y="142595"/>
                </a:lnTo>
                <a:close/>
              </a:path>
            </a:pathLst>
          </a:custGeom>
          <a:gradFill rotWithShape="0">
            <a:gsLst>
              <a:gs pos="0">
                <a:srgbClr val="FFACAF"/>
              </a:gs>
              <a:gs pos="100000">
                <a:schemeClr val="bg1"/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chemeClr>
              </a:gs>
            </a:gsLst>
            <a:lin ang="3300000" scaled="0"/>
          </a:gra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10345" tIns="110345" rIns="110345" bIns="11034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Choose Model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F277EB5-CCC3-D94A-BF0A-2531BCEF9157}"/>
              </a:ext>
            </a:extLst>
          </p:cNvPr>
          <p:cNvSpPr/>
          <p:nvPr/>
        </p:nvSpPr>
        <p:spPr>
          <a:xfrm>
            <a:off x="531865" y="3306063"/>
            <a:ext cx="1711111" cy="855555"/>
          </a:xfrm>
          <a:custGeom>
            <a:avLst/>
            <a:gdLst>
              <a:gd name="connsiteX0" fmla="*/ 0 w 1711111"/>
              <a:gd name="connsiteY0" fmla="*/ 142595 h 855555"/>
              <a:gd name="connsiteX1" fmla="*/ 142595 w 1711111"/>
              <a:gd name="connsiteY1" fmla="*/ 0 h 855555"/>
              <a:gd name="connsiteX2" fmla="*/ 1568516 w 1711111"/>
              <a:gd name="connsiteY2" fmla="*/ 0 h 855555"/>
              <a:gd name="connsiteX3" fmla="*/ 1711111 w 1711111"/>
              <a:gd name="connsiteY3" fmla="*/ 142595 h 855555"/>
              <a:gd name="connsiteX4" fmla="*/ 1711111 w 1711111"/>
              <a:gd name="connsiteY4" fmla="*/ 712960 h 855555"/>
              <a:gd name="connsiteX5" fmla="*/ 1568516 w 1711111"/>
              <a:gd name="connsiteY5" fmla="*/ 855555 h 855555"/>
              <a:gd name="connsiteX6" fmla="*/ 142595 w 1711111"/>
              <a:gd name="connsiteY6" fmla="*/ 855555 h 855555"/>
              <a:gd name="connsiteX7" fmla="*/ 0 w 1711111"/>
              <a:gd name="connsiteY7" fmla="*/ 712960 h 855555"/>
              <a:gd name="connsiteX8" fmla="*/ 0 w 1711111"/>
              <a:gd name="connsiteY8" fmla="*/ 142595 h 85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111" h="855555">
                <a:moveTo>
                  <a:pt x="0" y="142595"/>
                </a:moveTo>
                <a:cubicBezTo>
                  <a:pt x="0" y="63842"/>
                  <a:pt x="63842" y="0"/>
                  <a:pt x="142595" y="0"/>
                </a:cubicBezTo>
                <a:lnTo>
                  <a:pt x="1568516" y="0"/>
                </a:lnTo>
                <a:cubicBezTo>
                  <a:pt x="1647269" y="0"/>
                  <a:pt x="1711111" y="63842"/>
                  <a:pt x="1711111" y="142595"/>
                </a:cubicBezTo>
                <a:lnTo>
                  <a:pt x="1711111" y="712960"/>
                </a:lnTo>
                <a:cubicBezTo>
                  <a:pt x="1711111" y="791713"/>
                  <a:pt x="1647269" y="855555"/>
                  <a:pt x="1568516" y="855555"/>
                </a:cubicBezTo>
                <a:lnTo>
                  <a:pt x="142595" y="855555"/>
                </a:lnTo>
                <a:cubicBezTo>
                  <a:pt x="63842" y="855555"/>
                  <a:pt x="0" y="791713"/>
                  <a:pt x="0" y="712960"/>
                </a:cubicBezTo>
                <a:lnTo>
                  <a:pt x="0" y="142595"/>
                </a:lnTo>
                <a:close/>
              </a:path>
            </a:pathLst>
          </a:custGeom>
          <a:gradFill rotWithShape="0">
            <a:gsLst>
              <a:gs pos="0">
                <a:srgbClr val="FFACAF"/>
              </a:gs>
              <a:gs pos="100000">
                <a:schemeClr val="bg1"/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chemeClr>
              </a:gs>
            </a:gsLst>
            <a:lin ang="3300000" scaled="0"/>
          </a:gra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10345" tIns="110345" rIns="110345" bIns="11034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Train Classifier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AF099D0-65EA-5DC2-DD4F-4F5ABEE0A876}"/>
              </a:ext>
            </a:extLst>
          </p:cNvPr>
          <p:cNvSpPr/>
          <p:nvPr/>
        </p:nvSpPr>
        <p:spPr>
          <a:xfrm>
            <a:off x="263121" y="1942299"/>
            <a:ext cx="1711111" cy="855555"/>
          </a:xfrm>
          <a:custGeom>
            <a:avLst/>
            <a:gdLst>
              <a:gd name="connsiteX0" fmla="*/ 0 w 1711111"/>
              <a:gd name="connsiteY0" fmla="*/ 142595 h 855555"/>
              <a:gd name="connsiteX1" fmla="*/ 142595 w 1711111"/>
              <a:gd name="connsiteY1" fmla="*/ 0 h 855555"/>
              <a:gd name="connsiteX2" fmla="*/ 1568516 w 1711111"/>
              <a:gd name="connsiteY2" fmla="*/ 0 h 855555"/>
              <a:gd name="connsiteX3" fmla="*/ 1711111 w 1711111"/>
              <a:gd name="connsiteY3" fmla="*/ 142595 h 855555"/>
              <a:gd name="connsiteX4" fmla="*/ 1711111 w 1711111"/>
              <a:gd name="connsiteY4" fmla="*/ 712960 h 855555"/>
              <a:gd name="connsiteX5" fmla="*/ 1568516 w 1711111"/>
              <a:gd name="connsiteY5" fmla="*/ 855555 h 855555"/>
              <a:gd name="connsiteX6" fmla="*/ 142595 w 1711111"/>
              <a:gd name="connsiteY6" fmla="*/ 855555 h 855555"/>
              <a:gd name="connsiteX7" fmla="*/ 0 w 1711111"/>
              <a:gd name="connsiteY7" fmla="*/ 712960 h 855555"/>
              <a:gd name="connsiteX8" fmla="*/ 0 w 1711111"/>
              <a:gd name="connsiteY8" fmla="*/ 142595 h 85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111" h="855555">
                <a:moveTo>
                  <a:pt x="0" y="142595"/>
                </a:moveTo>
                <a:cubicBezTo>
                  <a:pt x="0" y="63842"/>
                  <a:pt x="63842" y="0"/>
                  <a:pt x="142595" y="0"/>
                </a:cubicBezTo>
                <a:lnTo>
                  <a:pt x="1568516" y="0"/>
                </a:lnTo>
                <a:cubicBezTo>
                  <a:pt x="1647269" y="0"/>
                  <a:pt x="1711111" y="63842"/>
                  <a:pt x="1711111" y="142595"/>
                </a:cubicBezTo>
                <a:lnTo>
                  <a:pt x="1711111" y="712960"/>
                </a:lnTo>
                <a:cubicBezTo>
                  <a:pt x="1711111" y="791713"/>
                  <a:pt x="1647269" y="855555"/>
                  <a:pt x="1568516" y="855555"/>
                </a:cubicBezTo>
                <a:lnTo>
                  <a:pt x="142595" y="855555"/>
                </a:lnTo>
                <a:cubicBezTo>
                  <a:pt x="63842" y="855555"/>
                  <a:pt x="0" y="791713"/>
                  <a:pt x="0" y="712960"/>
                </a:cubicBezTo>
                <a:lnTo>
                  <a:pt x="0" y="142595"/>
                </a:lnTo>
                <a:close/>
              </a:path>
            </a:pathLst>
          </a:custGeom>
          <a:gradFill rotWithShape="0">
            <a:gsLst>
              <a:gs pos="0">
                <a:srgbClr val="FFACAF"/>
              </a:gs>
              <a:gs pos="100000">
                <a:schemeClr val="bg1"/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chemeClr>
              </a:gs>
            </a:gsLst>
            <a:lin ang="3300000" scaled="0"/>
          </a:gra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10345" tIns="110345" rIns="110345" bIns="11034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Evaluate Classifier</a:t>
            </a:r>
          </a:p>
        </p:txBody>
      </p:sp>
      <p:sp>
        <p:nvSpPr>
          <p:cNvPr id="11" name="Text Box 43">
            <a:extLst>
              <a:ext uri="{FF2B5EF4-FFF2-40B4-BE49-F238E27FC236}">
                <a16:creationId xmlns:a16="http://schemas.microsoft.com/office/drawing/2014/main" id="{8DB46BA8-C753-13D4-0116-58D5B60F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21" y="4901300"/>
            <a:ext cx="8739033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E10000"/>
                </a:solidFill>
                <a:latin typeface="Arial" charset="0"/>
                <a:ea typeface="Arial" charset="0"/>
                <a:cs typeface="Arial" charset="0"/>
              </a:rPr>
              <a:t>Other considerations:</a:t>
            </a:r>
            <a:endParaRPr lang="en-US" b="1" dirty="0">
              <a:solidFill>
                <a:srgbClr val="E10000"/>
              </a:solidFill>
              <a:latin typeface="Arial" charset="0"/>
              <a:ea typeface="Arial" charset="0"/>
              <a:cs typeface="Arial" charset="0"/>
            </a:endParaRPr>
          </a:p>
          <a:p>
            <a:pPr indent="-2286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The answers are often application specific and data dependent.</a:t>
            </a:r>
          </a:p>
          <a:p>
            <a:pPr indent="-2286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Customers/users don’t often completely understand their requirements.</a:t>
            </a:r>
          </a:p>
          <a:p>
            <a:pPr indent="-2286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Data collection is often an on-going process that drives the technology.</a:t>
            </a:r>
          </a:p>
        </p:txBody>
      </p:sp>
    </p:spTree>
    <p:extLst>
      <p:ext uri="{BB962C8B-B14F-4D97-AF65-F5344CB8AC3E}">
        <p14:creationId xmlns:p14="http://schemas.microsoft.com/office/powerpoint/2010/main" val="1306023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599" y="0"/>
            <a:ext cx="8686801" cy="4572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defTabSz="457200"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The Importance of Driving Research Using Big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628EB-D652-93FD-FE9B-72146827C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963" y="4152900"/>
            <a:ext cx="266903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37596-E6D4-D31D-1250-0E24A1BAC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014" y="4152900"/>
            <a:ext cx="256274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F71673-537C-DDE6-ABC2-501165BC3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38" y="4152900"/>
            <a:ext cx="2417274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87A62D-8DD5-A07E-B76B-84EE165EE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789816"/>
            <a:ext cx="86677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33363" indent="-2333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0975" indent="-180975" algn="l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i="1" dirty="0"/>
              <a:t>Bob Mercer</a:t>
            </a:r>
            <a:r>
              <a:rPr lang="en-US" sz="1800" b="1" dirty="0"/>
              <a:t>, IBM Speech Research (1985):</a:t>
            </a:r>
          </a:p>
          <a:p>
            <a:pPr marL="241300" indent="0">
              <a:spcAft>
                <a:spcPts val="300"/>
              </a:spcAft>
            </a:pPr>
            <a:r>
              <a:rPr lang="en-US" sz="1800" b="1" dirty="0"/>
              <a:t>“There is no data like more data.”</a:t>
            </a:r>
          </a:p>
          <a:p>
            <a:pPr marL="180975" indent="-180975" algn="l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i="1" dirty="0"/>
              <a:t>Dan </a:t>
            </a:r>
            <a:r>
              <a:rPr lang="en-US" sz="1800" b="1" i="1" dirty="0" err="1"/>
              <a:t>Ariely</a:t>
            </a:r>
            <a:r>
              <a:rPr lang="en-US" sz="1800" b="1" dirty="0"/>
              <a:t>, Duke University (2013):</a:t>
            </a:r>
          </a:p>
          <a:p>
            <a:pPr marL="241300" indent="0">
              <a:spcAft>
                <a:spcPts val="300"/>
              </a:spcAft>
            </a:pPr>
            <a:r>
              <a:rPr lang="en-US" sz="1800" b="1" dirty="0"/>
              <a:t>“Big Data is like teenage sex: everyone talks about it,</a:t>
            </a:r>
            <a:br>
              <a:rPr lang="en-US" sz="1800" b="1" dirty="0"/>
            </a:br>
            <a:r>
              <a:rPr lang="en-US" sz="1800" b="1" dirty="0"/>
              <a:t>nobody really knows how to do it,</a:t>
            </a:r>
            <a:br>
              <a:rPr lang="en-US" sz="1800" b="1" dirty="0"/>
            </a:br>
            <a:r>
              <a:rPr lang="en-US" sz="1800" b="1" dirty="0"/>
              <a:t>everyone thinks everyone else is doing it,</a:t>
            </a:r>
            <a:br>
              <a:rPr lang="en-US" sz="1800" b="1" dirty="0"/>
            </a:br>
            <a:r>
              <a:rPr lang="en-US" sz="1800" b="1" dirty="0"/>
              <a:t>so everyone claims they are doing it.”</a:t>
            </a:r>
          </a:p>
          <a:p>
            <a:pPr marL="180975" indent="-180975" algn="l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i="1" dirty="0"/>
              <a:t>Douglas Merrill</a:t>
            </a:r>
            <a:r>
              <a:rPr lang="en-US" sz="1800" b="1" dirty="0"/>
              <a:t>, </a:t>
            </a:r>
            <a:r>
              <a:rPr lang="en-US" sz="1800" b="1" dirty="0" err="1"/>
              <a:t>Zestfinance.com</a:t>
            </a:r>
            <a:r>
              <a:rPr lang="en-US" sz="1800" b="1" dirty="0"/>
              <a:t> (2013):</a:t>
            </a:r>
          </a:p>
          <a:p>
            <a:pPr marL="241300" indent="0">
              <a:spcAft>
                <a:spcPts val="300"/>
              </a:spcAft>
            </a:pPr>
            <a:r>
              <a:rPr lang="en-US" sz="1800" b="1" dirty="0"/>
              <a:t>“Given enough data, everything is statistically significant.”</a:t>
            </a:r>
          </a:p>
        </p:txBody>
      </p:sp>
    </p:spTree>
    <p:extLst>
      <p:ext uri="{BB962C8B-B14F-4D97-AF65-F5344CB8AC3E}">
        <p14:creationId xmlns:p14="http://schemas.microsoft.com/office/powerpoint/2010/main" val="37642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Speech Recognition Did Not Happen Overnight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5EC779-F9DC-841C-ABA3-43EF8BB4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472" y="3837195"/>
            <a:ext cx="4544338" cy="239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: Historic performance in terms of WER of speech recognition in... |  Download Scientific Diagram">
            <a:extLst>
              <a:ext uri="{FF2B5EF4-FFF2-40B4-BE49-F238E27FC236}">
                <a16:creationId xmlns:a16="http://schemas.microsoft.com/office/drawing/2014/main" id="{9E84FA47-A22D-0A4B-E853-1C4D004C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10" y="3520261"/>
            <a:ext cx="3970867" cy="298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93835-91FA-6B25-0CEC-DDE39267C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789816"/>
            <a:ext cx="866775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33363" indent="-2333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0975" indent="-180975" algn="l"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/>
              <a:t>Services like Siri and Alexa were overnight successes that were 50 years in the making…</a:t>
            </a:r>
          </a:p>
          <a:p>
            <a:pPr marL="180975" indent="-180975" algn="l"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/>
              <a:t>The common evaluation paradigm in speech recognition dates back to the 1980’s when the first industry-wide speech recognition evaluation results were published.</a:t>
            </a:r>
          </a:p>
          <a:p>
            <a:pPr marL="180975" indent="-180975" algn="l"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/>
              <a:t>The Linguistic Data Consortium was established by DoD in 1992 to provide human language technology data and resources to the community to drive research and standardize evaluation.</a:t>
            </a:r>
          </a:p>
        </p:txBody>
      </p:sp>
    </p:spTree>
    <p:extLst>
      <p:ext uri="{BB962C8B-B14F-4D97-AF65-F5344CB8AC3E}">
        <p14:creationId xmlns:p14="http://schemas.microsoft.com/office/powerpoint/2010/main" val="37684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Data Must Be Unencumbered and Freely Available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52F8B0A-4871-AA61-1B36-DE22C25C568E}"/>
              </a:ext>
            </a:extLst>
          </p:cNvPr>
          <p:cNvGrpSpPr/>
          <p:nvPr/>
        </p:nvGrpSpPr>
        <p:grpSpPr>
          <a:xfrm>
            <a:off x="471108" y="544687"/>
            <a:ext cx="8294714" cy="5362220"/>
            <a:chOff x="1916086" y="1066800"/>
            <a:chExt cx="8294714" cy="5362220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694AAD2A-F3B2-CE21-2858-97CD830E0738}"/>
                </a:ext>
              </a:extLst>
            </p:cNvPr>
            <p:cNvSpPr txBox="1">
              <a:spLocks/>
            </p:cNvSpPr>
            <p:nvPr/>
          </p:nvSpPr>
          <p:spPr>
            <a:xfrm>
              <a:off x="1916086" y="1095020"/>
              <a:ext cx="1676400" cy="53340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 marL="0" indent="0">
                <a:lnSpc>
                  <a:spcPts val="4100"/>
                </a:lnSpc>
                <a:spcBef>
                  <a:spcPts val="0"/>
                </a:spcBef>
                <a:buFont typeface="Arial"/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Provider</a:t>
              </a:r>
            </a:p>
            <a:p>
              <a:pPr>
                <a:defRPr/>
              </a:pPr>
              <a:endParaRPr lang="en-US" dirty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" name="Straight Arrow Connector 37">
              <a:extLst>
                <a:ext uri="{FF2B5EF4-FFF2-40B4-BE49-F238E27FC236}">
                  <a16:creationId xmlns:a16="http://schemas.microsoft.com/office/drawing/2014/main" id="{4054329B-2382-0A68-C8B5-5D7CBBD365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D846DB07-EE4D-5F28-C4F8-5EDB0659354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34400" y="1066800"/>
              <a:ext cx="1676400" cy="53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/>
            <a:lstStyle>
              <a:lvl1pPr marL="285750" indent="-285750" algn="l" rtl="0" eaLnBrk="0" fontAlgn="base" hangingPunct="0">
                <a:spcBef>
                  <a:spcPts val="800"/>
                </a:spcBef>
                <a:spcAft>
                  <a:spcPct val="0"/>
                </a:spcAft>
                <a:buClr>
                  <a:srgbClr val="FF0000"/>
                </a:buClr>
                <a:buSzPct val="60000"/>
                <a:buFont typeface="Wingdings" charset="0"/>
                <a:buChar char="u"/>
                <a:tabLst>
                  <a:tab pos="1657350" algn="l"/>
                </a:tabLst>
                <a:defRPr sz="23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  <a:sym typeface="Arial" charset="0"/>
                </a:defRPr>
              </a:lvl1pPr>
              <a:lvl2pPr marL="504825" indent="-217488" algn="l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Wingdings" charset="0"/>
                <a:buChar char="l"/>
                <a:tabLst>
                  <a:tab pos="1657350" algn="l"/>
                </a:tabLst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sym typeface="Arial" charset="0"/>
                </a:defRPr>
              </a:lvl2pPr>
              <a:lvl3pPr marL="685800" indent="-1714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FF0000"/>
                </a:buClr>
                <a:buSzPct val="50000"/>
                <a:buFont typeface="Wingdings" charset="0"/>
                <a:buChar char="n"/>
                <a:tabLst>
                  <a:tab pos="1657350" algn="l"/>
                </a:tabLst>
                <a:defRPr>
                  <a:solidFill>
                    <a:schemeClr val="tx1"/>
                  </a:solidFill>
                  <a:latin typeface="+mn-lt"/>
                  <a:ea typeface="ＭＳ Ｐゴシック" charset="-128"/>
                  <a:sym typeface="Arial" charset="0"/>
                </a:defRPr>
              </a:lvl3pPr>
              <a:lvl4pPr marL="846138" indent="-152400" algn="l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tabLst>
                  <a:tab pos="1657350" algn="l"/>
                </a:tabLst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  <a:sym typeface="Arial" charset="0"/>
                </a:defRPr>
              </a:lvl4pPr>
              <a:lvl5pPr marL="1000125" indent="-1524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tabLst>
                  <a:tab pos="1657350" algn="l"/>
                </a:tabLst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  <a:sym typeface="Arial" charset="0"/>
                </a:defRPr>
              </a:lvl5pPr>
              <a:lvl6pPr marL="1457325" indent="-152400" algn="l" rtl="0" fontAlgn="base">
                <a:spcBef>
                  <a:spcPts val="4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tabLst>
                  <a:tab pos="1657350" algn="l"/>
                </a:tabLst>
                <a:defRPr sz="1400">
                  <a:solidFill>
                    <a:schemeClr val="tx1"/>
                  </a:solidFill>
                  <a:latin typeface="+mn-lt"/>
                  <a:sym typeface="Arial" charset="0"/>
                </a:defRPr>
              </a:lvl6pPr>
              <a:lvl7pPr marL="1914525" indent="-152400" algn="l" rtl="0" fontAlgn="base">
                <a:spcBef>
                  <a:spcPts val="4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tabLst>
                  <a:tab pos="1657350" algn="l"/>
                </a:tabLst>
                <a:defRPr sz="1400">
                  <a:solidFill>
                    <a:schemeClr val="tx1"/>
                  </a:solidFill>
                  <a:latin typeface="+mn-lt"/>
                  <a:sym typeface="Arial" charset="0"/>
                </a:defRPr>
              </a:lvl7pPr>
              <a:lvl8pPr marL="2371725" indent="-152400" algn="l" rtl="0" fontAlgn="base">
                <a:spcBef>
                  <a:spcPts val="4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tabLst>
                  <a:tab pos="1657350" algn="l"/>
                </a:tabLst>
                <a:defRPr sz="1400">
                  <a:solidFill>
                    <a:schemeClr val="tx1"/>
                  </a:solidFill>
                  <a:latin typeface="+mn-lt"/>
                  <a:sym typeface="Arial" charset="0"/>
                </a:defRPr>
              </a:lvl8pPr>
              <a:lvl9pPr marL="2828925" indent="-152400" algn="l" rtl="0" fontAlgn="base">
                <a:spcBef>
                  <a:spcPts val="4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tabLst>
                  <a:tab pos="1657350" algn="l"/>
                </a:tabLst>
                <a:defRPr sz="1400">
                  <a:solidFill>
                    <a:schemeClr val="tx1"/>
                  </a:solidFill>
                  <a:latin typeface="+mn-lt"/>
                  <a:sym typeface="Arial" charset="0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 marL="0" indent="0">
                <a:buNone/>
                <a:defRPr/>
              </a:pPr>
              <a:r>
                <a:rPr lang="en-US" sz="2800" dirty="0">
                  <a:latin typeface="Arial" charset="0"/>
                  <a:ea typeface="ＭＳ Ｐゴシック" charset="0"/>
                  <a:cs typeface="ＭＳ Ｐゴシック" charset="0"/>
                </a:rPr>
                <a:t>User</a:t>
              </a:r>
            </a:p>
            <a:p>
              <a:pPr>
                <a:defRPr/>
              </a:pPr>
              <a:endParaRPr lang="en-US" sz="2800" dirty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6" name="Straight Arrow Connector 64">
              <a:extLst>
                <a:ext uri="{FF2B5EF4-FFF2-40B4-BE49-F238E27FC236}">
                  <a16:creationId xmlns:a16="http://schemas.microsoft.com/office/drawing/2014/main" id="{334165DE-4389-4205-9154-0AB73E81F3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" name="Straight Arrow Connector 65">
              <a:extLst>
                <a:ext uri="{FF2B5EF4-FFF2-40B4-BE49-F238E27FC236}">
                  <a16:creationId xmlns:a16="http://schemas.microsoft.com/office/drawing/2014/main" id="{B8DD752F-576E-DD0C-DC30-6692D3888C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4384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Straight Arrow Connector 66">
              <a:extLst>
                <a:ext uri="{FF2B5EF4-FFF2-40B4-BE49-F238E27FC236}">
                  <a16:creationId xmlns:a16="http://schemas.microsoft.com/office/drawing/2014/main" id="{B69E6FF0-4DB6-BCED-B020-EB9DAE6A6E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9718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" name="Straight Arrow Connector 67">
              <a:extLst>
                <a:ext uri="{FF2B5EF4-FFF2-40B4-BE49-F238E27FC236}">
                  <a16:creationId xmlns:a16="http://schemas.microsoft.com/office/drawing/2014/main" id="{2D86DEEE-C18F-15D8-08F6-17628118AD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35052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Straight Arrow Connector 68">
              <a:extLst>
                <a:ext uri="{FF2B5EF4-FFF2-40B4-BE49-F238E27FC236}">
                  <a16:creationId xmlns:a16="http://schemas.microsoft.com/office/drawing/2014/main" id="{56B214FE-9253-C7D8-8668-D81B9DE029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0386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Straight Arrow Connector 69">
              <a:extLst>
                <a:ext uri="{FF2B5EF4-FFF2-40B4-BE49-F238E27FC236}">
                  <a16:creationId xmlns:a16="http://schemas.microsoft.com/office/drawing/2014/main" id="{5256BAEA-E26E-3784-BE17-9A625140FF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5720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" name="Straight Arrow Connector 70">
              <a:extLst>
                <a:ext uri="{FF2B5EF4-FFF2-40B4-BE49-F238E27FC236}">
                  <a16:creationId xmlns:a16="http://schemas.microsoft.com/office/drawing/2014/main" id="{F2BFB89F-31C6-D16F-9133-0635AB6271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51054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Straight Arrow Connector 71">
              <a:extLst>
                <a:ext uri="{FF2B5EF4-FFF2-40B4-BE49-F238E27FC236}">
                  <a16:creationId xmlns:a16="http://schemas.microsoft.com/office/drawing/2014/main" id="{3392218B-2A4A-24CF-5385-874B932EF1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56388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" name="Straight Arrow Connector 72">
              <a:extLst>
                <a:ext uri="{FF2B5EF4-FFF2-40B4-BE49-F238E27FC236}">
                  <a16:creationId xmlns:a16="http://schemas.microsoft.com/office/drawing/2014/main" id="{69956A71-D95B-BAB8-B9A8-C7574B7D72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6172200"/>
              <a:ext cx="50292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" name="Straight Arrow Connector 16">
              <a:extLst>
                <a:ext uri="{FF2B5EF4-FFF2-40B4-BE49-F238E27FC236}">
                  <a16:creationId xmlns:a16="http://schemas.microsoft.com/office/drawing/2014/main" id="{6C55080C-7764-5FAD-F297-3EB307B51E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traight Arrow Connector 18">
              <a:extLst>
                <a:ext uri="{FF2B5EF4-FFF2-40B4-BE49-F238E27FC236}">
                  <a16:creationId xmlns:a16="http://schemas.microsoft.com/office/drawing/2014/main" id="{C60BD7EE-865F-2154-9D55-C11640859C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Straight Arrow Connector 19">
              <a:extLst>
                <a:ext uri="{FF2B5EF4-FFF2-40B4-BE49-F238E27FC236}">
                  <a16:creationId xmlns:a16="http://schemas.microsoft.com/office/drawing/2014/main" id="{517470AF-163A-1C2B-66DD-CD4669139C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4384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" name="Straight Arrow Connector 20">
              <a:extLst>
                <a:ext uri="{FF2B5EF4-FFF2-40B4-BE49-F238E27FC236}">
                  <a16:creationId xmlns:a16="http://schemas.microsoft.com/office/drawing/2014/main" id="{3E039C11-F541-E393-4400-64144D1323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9718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Straight Arrow Connector 21">
              <a:extLst>
                <a:ext uri="{FF2B5EF4-FFF2-40B4-BE49-F238E27FC236}">
                  <a16:creationId xmlns:a16="http://schemas.microsoft.com/office/drawing/2014/main" id="{7126C4E3-CBBC-369E-6990-6980E8E7D5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35052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" name="Straight Arrow Connector 22">
              <a:extLst>
                <a:ext uri="{FF2B5EF4-FFF2-40B4-BE49-F238E27FC236}">
                  <a16:creationId xmlns:a16="http://schemas.microsoft.com/office/drawing/2014/main" id="{ECA67C9E-7CDC-F69B-A9C5-A31E5E8155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0386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Straight Arrow Connector 23">
              <a:extLst>
                <a:ext uri="{FF2B5EF4-FFF2-40B4-BE49-F238E27FC236}">
                  <a16:creationId xmlns:a16="http://schemas.microsoft.com/office/drawing/2014/main" id="{EBE4083D-7229-C921-1CA7-132882B28C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5720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Straight Arrow Connector 24">
              <a:extLst>
                <a:ext uri="{FF2B5EF4-FFF2-40B4-BE49-F238E27FC236}">
                  <a16:creationId xmlns:a16="http://schemas.microsoft.com/office/drawing/2014/main" id="{2BE29F81-1A43-8978-F2C8-769E51316E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51054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traight Arrow Connector 25">
              <a:extLst>
                <a:ext uri="{FF2B5EF4-FFF2-40B4-BE49-F238E27FC236}">
                  <a16:creationId xmlns:a16="http://schemas.microsoft.com/office/drawing/2014/main" id="{6CE5E697-5DED-7D3E-E3DB-937AD488DB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56388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Straight Arrow Connector 26">
              <a:extLst>
                <a:ext uri="{FF2B5EF4-FFF2-40B4-BE49-F238E27FC236}">
                  <a16:creationId xmlns:a16="http://schemas.microsoft.com/office/drawing/2014/main" id="{FB24B228-1A05-8030-032A-4306878940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Straight Arrow Connector 27">
              <a:extLst>
                <a:ext uri="{FF2B5EF4-FFF2-40B4-BE49-F238E27FC236}">
                  <a16:creationId xmlns:a16="http://schemas.microsoft.com/office/drawing/2014/main" id="{02C19C10-6A33-1AC2-D927-14EBD2DF85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Straight Arrow Connector 28">
              <a:extLst>
                <a:ext uri="{FF2B5EF4-FFF2-40B4-BE49-F238E27FC236}">
                  <a16:creationId xmlns:a16="http://schemas.microsoft.com/office/drawing/2014/main" id="{6C064169-661D-A782-6EE9-8E55822E4B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4384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Straight Arrow Connector 29">
              <a:extLst>
                <a:ext uri="{FF2B5EF4-FFF2-40B4-BE49-F238E27FC236}">
                  <a16:creationId xmlns:a16="http://schemas.microsoft.com/office/drawing/2014/main" id="{A9D3C61D-C7E9-4ECE-B509-CCBE7579F5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9718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Straight Arrow Connector 30">
              <a:extLst>
                <a:ext uri="{FF2B5EF4-FFF2-40B4-BE49-F238E27FC236}">
                  <a16:creationId xmlns:a16="http://schemas.microsoft.com/office/drawing/2014/main" id="{40C57CE1-FA57-7D33-94CC-956FF74BF5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35052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Straight Arrow Connector 31">
              <a:extLst>
                <a:ext uri="{FF2B5EF4-FFF2-40B4-BE49-F238E27FC236}">
                  <a16:creationId xmlns:a16="http://schemas.microsoft.com/office/drawing/2014/main" id="{A4914501-2C94-807C-076F-23660EB39A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0386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Straight Arrow Connector 32">
              <a:extLst>
                <a:ext uri="{FF2B5EF4-FFF2-40B4-BE49-F238E27FC236}">
                  <a16:creationId xmlns:a16="http://schemas.microsoft.com/office/drawing/2014/main" id="{2CFCBFBA-D0F0-FA75-A944-FF82DDF7C8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5720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Straight Arrow Connector 33">
              <a:extLst>
                <a:ext uri="{FF2B5EF4-FFF2-40B4-BE49-F238E27FC236}">
                  <a16:creationId xmlns:a16="http://schemas.microsoft.com/office/drawing/2014/main" id="{7498B4E4-D3F8-C557-13D7-31F00DC855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51054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Straight Arrow Connector 34">
              <a:extLst>
                <a:ext uri="{FF2B5EF4-FFF2-40B4-BE49-F238E27FC236}">
                  <a16:creationId xmlns:a16="http://schemas.microsoft.com/office/drawing/2014/main" id="{4B0DA9F9-2D94-B433-0A70-4F8C098430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traight Arrow Connector 35">
              <a:extLst>
                <a:ext uri="{FF2B5EF4-FFF2-40B4-BE49-F238E27FC236}">
                  <a16:creationId xmlns:a16="http://schemas.microsoft.com/office/drawing/2014/main" id="{A6C1C1CE-6740-A34C-83AE-E54283A9DC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traight Arrow Connector 36">
              <a:extLst>
                <a:ext uri="{FF2B5EF4-FFF2-40B4-BE49-F238E27FC236}">
                  <a16:creationId xmlns:a16="http://schemas.microsoft.com/office/drawing/2014/main" id="{653A40C5-D699-0711-5E83-E3F8465FA8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4384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" name="Straight Arrow Connector 38">
              <a:extLst>
                <a:ext uri="{FF2B5EF4-FFF2-40B4-BE49-F238E27FC236}">
                  <a16:creationId xmlns:a16="http://schemas.microsoft.com/office/drawing/2014/main" id="{03475E68-DB23-0E17-3A03-AA96901341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9718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Straight Arrow Connector 39">
              <a:extLst>
                <a:ext uri="{FF2B5EF4-FFF2-40B4-BE49-F238E27FC236}">
                  <a16:creationId xmlns:a16="http://schemas.microsoft.com/office/drawing/2014/main" id="{A70F6282-D4DC-56AD-AF55-1A8CBAFB51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35052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Straight Arrow Connector 40">
              <a:extLst>
                <a:ext uri="{FF2B5EF4-FFF2-40B4-BE49-F238E27FC236}">
                  <a16:creationId xmlns:a16="http://schemas.microsoft.com/office/drawing/2014/main" id="{0BAC89E2-F4CE-1996-D6D8-806594B9D9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0386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Straight Arrow Connector 41">
              <a:extLst>
                <a:ext uri="{FF2B5EF4-FFF2-40B4-BE49-F238E27FC236}">
                  <a16:creationId xmlns:a16="http://schemas.microsoft.com/office/drawing/2014/main" id="{DAB1F35B-C417-BDA3-58C5-5BFBB3491D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5720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Straight Arrow Connector 42">
              <a:extLst>
                <a:ext uri="{FF2B5EF4-FFF2-40B4-BE49-F238E27FC236}">
                  <a16:creationId xmlns:a16="http://schemas.microsoft.com/office/drawing/2014/main" id="{1F26BCB3-A28A-7E0B-AACD-8C83B870F7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" name="Straight Arrow Connector 43">
              <a:extLst>
                <a:ext uri="{FF2B5EF4-FFF2-40B4-BE49-F238E27FC236}">
                  <a16:creationId xmlns:a16="http://schemas.microsoft.com/office/drawing/2014/main" id="{A9173318-D4B7-5412-D345-DA886F843C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" name="Straight Arrow Connector 44">
              <a:extLst>
                <a:ext uri="{FF2B5EF4-FFF2-40B4-BE49-F238E27FC236}">
                  <a16:creationId xmlns:a16="http://schemas.microsoft.com/office/drawing/2014/main" id="{2B17DBF4-96C3-4652-9FA7-D36A1436CB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4384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Straight Arrow Connector 45">
              <a:extLst>
                <a:ext uri="{FF2B5EF4-FFF2-40B4-BE49-F238E27FC236}">
                  <a16:creationId xmlns:a16="http://schemas.microsoft.com/office/drawing/2014/main" id="{8ACAA2E5-86BD-53AE-E8A1-8FEE1C9A13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9718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Straight Arrow Connector 46">
              <a:extLst>
                <a:ext uri="{FF2B5EF4-FFF2-40B4-BE49-F238E27FC236}">
                  <a16:creationId xmlns:a16="http://schemas.microsoft.com/office/drawing/2014/main" id="{1F3EADCB-9913-A82A-B502-BBD6772B87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35052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Arrow Connector 47">
              <a:extLst>
                <a:ext uri="{FF2B5EF4-FFF2-40B4-BE49-F238E27FC236}">
                  <a16:creationId xmlns:a16="http://schemas.microsoft.com/office/drawing/2014/main" id="{DC620577-F77F-C130-9E5F-1A6859006F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40386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Straight Arrow Connector 48">
              <a:extLst>
                <a:ext uri="{FF2B5EF4-FFF2-40B4-BE49-F238E27FC236}">
                  <a16:creationId xmlns:a16="http://schemas.microsoft.com/office/drawing/2014/main" id="{CC81649E-A7DB-0ADB-F909-EF8DDB9C9E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Straight Arrow Connector 49">
              <a:extLst>
                <a:ext uri="{FF2B5EF4-FFF2-40B4-BE49-F238E27FC236}">
                  <a16:creationId xmlns:a16="http://schemas.microsoft.com/office/drawing/2014/main" id="{414BD35C-0469-2BF5-17F7-4936F8F7F7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Arrow Connector 50">
              <a:extLst>
                <a:ext uri="{FF2B5EF4-FFF2-40B4-BE49-F238E27FC236}">
                  <a16:creationId xmlns:a16="http://schemas.microsoft.com/office/drawing/2014/main" id="{823AEFF0-1CDD-FDCB-E6C9-65FCC905AF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438400"/>
              <a:ext cx="50292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9" name="Straight Arrow Connector 51">
              <a:extLst>
                <a:ext uri="{FF2B5EF4-FFF2-40B4-BE49-F238E27FC236}">
                  <a16:creationId xmlns:a16="http://schemas.microsoft.com/office/drawing/2014/main" id="{A7489A97-F8FC-6D0A-6C9B-30E7792137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971800"/>
              <a:ext cx="50292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0" name="Straight Arrow Connector 52">
              <a:extLst>
                <a:ext uri="{FF2B5EF4-FFF2-40B4-BE49-F238E27FC236}">
                  <a16:creationId xmlns:a16="http://schemas.microsoft.com/office/drawing/2014/main" id="{62019DCC-E48D-AD3F-864B-46D96A83FF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3505200"/>
              <a:ext cx="50292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Straight Arrow Connector 53">
              <a:extLst>
                <a:ext uri="{FF2B5EF4-FFF2-40B4-BE49-F238E27FC236}">
                  <a16:creationId xmlns:a16="http://schemas.microsoft.com/office/drawing/2014/main" id="{A40D23C8-2D01-2E91-606F-DA86987EF7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3200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2" name="Straight Arrow Connector 54">
              <a:extLst>
                <a:ext uri="{FF2B5EF4-FFF2-40B4-BE49-F238E27FC236}">
                  <a16:creationId xmlns:a16="http://schemas.microsoft.com/office/drawing/2014/main" id="{F6825176-B642-6ED3-6EF4-5A13071845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3200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Straight Arrow Connector 55">
              <a:extLst>
                <a:ext uri="{FF2B5EF4-FFF2-40B4-BE49-F238E27FC236}">
                  <a16:creationId xmlns:a16="http://schemas.microsoft.com/office/drawing/2014/main" id="{52DBCD54-0CAF-9C19-331E-38F01C6489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438400"/>
              <a:ext cx="5029200" cy="3200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Straight Arrow Connector 56">
              <a:extLst>
                <a:ext uri="{FF2B5EF4-FFF2-40B4-BE49-F238E27FC236}">
                  <a16:creationId xmlns:a16="http://schemas.microsoft.com/office/drawing/2014/main" id="{AC3518DE-8860-5A2D-5785-B99D11B831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971800"/>
              <a:ext cx="5029200" cy="3200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Straight Arrow Connector 57">
              <a:extLst>
                <a:ext uri="{FF2B5EF4-FFF2-40B4-BE49-F238E27FC236}">
                  <a16:creationId xmlns:a16="http://schemas.microsoft.com/office/drawing/2014/main" id="{064D0A20-A739-343B-B4DE-F3C97D5905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3733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" name="Straight Arrow Connector 58">
              <a:extLst>
                <a:ext uri="{FF2B5EF4-FFF2-40B4-BE49-F238E27FC236}">
                  <a16:creationId xmlns:a16="http://schemas.microsoft.com/office/drawing/2014/main" id="{D8B22DA4-F8A4-62AE-7A7E-14CCC6AFA5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3733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Straight Arrow Connector 59">
              <a:extLst>
                <a:ext uri="{FF2B5EF4-FFF2-40B4-BE49-F238E27FC236}">
                  <a16:creationId xmlns:a16="http://schemas.microsoft.com/office/drawing/2014/main" id="{EC4C7688-9B88-C281-7BF9-C319E77CAF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2438400"/>
              <a:ext cx="5029200" cy="3733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" name="Straight Arrow Connector 60">
              <a:extLst>
                <a:ext uri="{FF2B5EF4-FFF2-40B4-BE49-F238E27FC236}">
                  <a16:creationId xmlns:a16="http://schemas.microsoft.com/office/drawing/2014/main" id="{9C0E51C8-E633-7F6F-A858-4BCCA76F600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371600"/>
              <a:ext cx="5029200" cy="426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" name="Straight Arrow Connector 61">
              <a:extLst>
                <a:ext uri="{FF2B5EF4-FFF2-40B4-BE49-F238E27FC236}">
                  <a16:creationId xmlns:a16="http://schemas.microsoft.com/office/drawing/2014/main" id="{077054C6-7939-9334-9C40-CABD18DB56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5200" y="1905000"/>
              <a:ext cx="5029200" cy="426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" name="Straight Arrow Connector 73">
              <a:extLst>
                <a:ext uri="{FF2B5EF4-FFF2-40B4-BE49-F238E27FC236}">
                  <a16:creationId xmlns:a16="http://schemas.microsoft.com/office/drawing/2014/main" id="{6E65604D-9063-CA49-45B1-92E94D01D5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56388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" name="Straight Arrow Connector 74">
              <a:extLst>
                <a:ext uri="{FF2B5EF4-FFF2-40B4-BE49-F238E27FC236}">
                  <a16:creationId xmlns:a16="http://schemas.microsoft.com/office/drawing/2014/main" id="{93ABBF2F-CE58-E101-37D5-4890ED49B1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51054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2" name="Straight Arrow Connector 75">
              <a:extLst>
                <a:ext uri="{FF2B5EF4-FFF2-40B4-BE49-F238E27FC236}">
                  <a16:creationId xmlns:a16="http://schemas.microsoft.com/office/drawing/2014/main" id="{DE659C27-88D5-DE2E-5AEA-2C109653D8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45720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Straight Arrow Connector 76">
              <a:extLst>
                <a:ext uri="{FF2B5EF4-FFF2-40B4-BE49-F238E27FC236}">
                  <a16:creationId xmlns:a16="http://schemas.microsoft.com/office/drawing/2014/main" id="{5C44BABC-C379-672F-49AE-7E3F58F760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40386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4" name="Straight Arrow Connector 77">
              <a:extLst>
                <a:ext uri="{FF2B5EF4-FFF2-40B4-BE49-F238E27FC236}">
                  <a16:creationId xmlns:a16="http://schemas.microsoft.com/office/drawing/2014/main" id="{158DCC83-C969-1487-CFBC-CE52D9214D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35052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5" name="Straight Arrow Connector 78">
              <a:extLst>
                <a:ext uri="{FF2B5EF4-FFF2-40B4-BE49-F238E27FC236}">
                  <a16:creationId xmlns:a16="http://schemas.microsoft.com/office/drawing/2014/main" id="{5D935E16-8BC9-C2B5-65FB-C1D519D2B6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9718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6" name="Straight Arrow Connector 79">
              <a:extLst>
                <a:ext uri="{FF2B5EF4-FFF2-40B4-BE49-F238E27FC236}">
                  <a16:creationId xmlns:a16="http://schemas.microsoft.com/office/drawing/2014/main" id="{BB94F853-DA65-4E6E-BDCA-9430181076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4384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7" name="Straight Arrow Connector 80">
              <a:extLst>
                <a:ext uri="{FF2B5EF4-FFF2-40B4-BE49-F238E27FC236}">
                  <a16:creationId xmlns:a16="http://schemas.microsoft.com/office/drawing/2014/main" id="{2CB28761-F5F9-3821-372B-BBD141F588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9050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8" name="Straight Arrow Connector 81">
              <a:extLst>
                <a:ext uri="{FF2B5EF4-FFF2-40B4-BE49-F238E27FC236}">
                  <a16:creationId xmlns:a16="http://schemas.microsoft.com/office/drawing/2014/main" id="{8A2B0529-9D4D-F9C2-4ECD-98E8683B29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371600"/>
              <a:ext cx="5029200" cy="533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9" name="Straight Arrow Connector 82">
              <a:extLst>
                <a:ext uri="{FF2B5EF4-FFF2-40B4-BE49-F238E27FC236}">
                  <a16:creationId xmlns:a16="http://schemas.microsoft.com/office/drawing/2014/main" id="{EF6EAEEF-E9FB-179D-C785-D04D698ED9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51054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0" name="Straight Arrow Connector 83">
              <a:extLst>
                <a:ext uri="{FF2B5EF4-FFF2-40B4-BE49-F238E27FC236}">
                  <a16:creationId xmlns:a16="http://schemas.microsoft.com/office/drawing/2014/main" id="{D7393284-7389-64D2-18DA-43E80DBEE5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45720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1" name="Straight Arrow Connector 84">
              <a:extLst>
                <a:ext uri="{FF2B5EF4-FFF2-40B4-BE49-F238E27FC236}">
                  <a16:creationId xmlns:a16="http://schemas.microsoft.com/office/drawing/2014/main" id="{B4F0D6CF-48AB-EF21-1F2B-B457F1534F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40386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2" name="Straight Arrow Connector 85">
              <a:extLst>
                <a:ext uri="{FF2B5EF4-FFF2-40B4-BE49-F238E27FC236}">
                  <a16:creationId xmlns:a16="http://schemas.microsoft.com/office/drawing/2014/main" id="{41201C83-AB1A-B2B9-4C4A-8134352DE2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35052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3" name="Straight Arrow Connector 86">
              <a:extLst>
                <a:ext uri="{FF2B5EF4-FFF2-40B4-BE49-F238E27FC236}">
                  <a16:creationId xmlns:a16="http://schemas.microsoft.com/office/drawing/2014/main" id="{BA163F7B-0473-8E2F-370E-872076C5E9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9718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4" name="Straight Arrow Connector 87">
              <a:extLst>
                <a:ext uri="{FF2B5EF4-FFF2-40B4-BE49-F238E27FC236}">
                  <a16:creationId xmlns:a16="http://schemas.microsoft.com/office/drawing/2014/main" id="{9A0C08ED-E610-8834-40DC-B11D4E79CD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4384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" name="Straight Arrow Connector 88">
              <a:extLst>
                <a:ext uri="{FF2B5EF4-FFF2-40B4-BE49-F238E27FC236}">
                  <a16:creationId xmlns:a16="http://schemas.microsoft.com/office/drawing/2014/main" id="{ECBF23EF-84CE-A657-899C-753BB5A8D27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9050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6" name="Straight Arrow Connector 89">
              <a:extLst>
                <a:ext uri="{FF2B5EF4-FFF2-40B4-BE49-F238E27FC236}">
                  <a16:creationId xmlns:a16="http://schemas.microsoft.com/office/drawing/2014/main" id="{E54B8302-CB47-0E56-5F08-D0C9CB957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371600"/>
              <a:ext cx="5029200" cy="1066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7" name="Straight Arrow Connector 90">
              <a:extLst>
                <a:ext uri="{FF2B5EF4-FFF2-40B4-BE49-F238E27FC236}">
                  <a16:creationId xmlns:a16="http://schemas.microsoft.com/office/drawing/2014/main" id="{8FC74405-FC17-2DBF-BB1C-6ACFA2029A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45720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8" name="Straight Arrow Connector 91">
              <a:extLst>
                <a:ext uri="{FF2B5EF4-FFF2-40B4-BE49-F238E27FC236}">
                  <a16:creationId xmlns:a16="http://schemas.microsoft.com/office/drawing/2014/main" id="{A251A2D4-00B5-271C-8889-D647255D08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40386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" name="Straight Arrow Connector 92">
              <a:extLst>
                <a:ext uri="{FF2B5EF4-FFF2-40B4-BE49-F238E27FC236}">
                  <a16:creationId xmlns:a16="http://schemas.microsoft.com/office/drawing/2014/main" id="{950C1767-3FD0-4997-C667-B9111CC447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35052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" name="Straight Arrow Connector 93">
              <a:extLst>
                <a:ext uri="{FF2B5EF4-FFF2-40B4-BE49-F238E27FC236}">
                  <a16:creationId xmlns:a16="http://schemas.microsoft.com/office/drawing/2014/main" id="{33DD1CC7-094B-7B8E-9E4F-EDDE6F7F96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9718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1" name="Straight Arrow Connector 94">
              <a:extLst>
                <a:ext uri="{FF2B5EF4-FFF2-40B4-BE49-F238E27FC236}">
                  <a16:creationId xmlns:a16="http://schemas.microsoft.com/office/drawing/2014/main" id="{45F1B2F1-6841-3045-345B-08E6136D1E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4384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Straight Arrow Connector 95">
              <a:extLst>
                <a:ext uri="{FF2B5EF4-FFF2-40B4-BE49-F238E27FC236}">
                  <a16:creationId xmlns:a16="http://schemas.microsoft.com/office/drawing/2014/main" id="{2D6D6752-2925-7AC1-E7DA-15C46B3977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9050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3" name="Straight Arrow Connector 96">
              <a:extLst>
                <a:ext uri="{FF2B5EF4-FFF2-40B4-BE49-F238E27FC236}">
                  <a16:creationId xmlns:a16="http://schemas.microsoft.com/office/drawing/2014/main" id="{8FDAB332-57A0-E5A7-48D8-FF8FDD08E4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371600"/>
              <a:ext cx="5029200" cy="1600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4" name="Straight Arrow Connector 97">
              <a:extLst>
                <a:ext uri="{FF2B5EF4-FFF2-40B4-BE49-F238E27FC236}">
                  <a16:creationId xmlns:a16="http://schemas.microsoft.com/office/drawing/2014/main" id="{64EA537A-2C25-44AA-D8B1-6497C087F9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40386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Straight Arrow Connector 98">
              <a:extLst>
                <a:ext uri="{FF2B5EF4-FFF2-40B4-BE49-F238E27FC236}">
                  <a16:creationId xmlns:a16="http://schemas.microsoft.com/office/drawing/2014/main" id="{A2FBCD2D-F027-9E8B-970F-B7C665EF18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35052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6" name="Straight Arrow Connector 99">
              <a:extLst>
                <a:ext uri="{FF2B5EF4-FFF2-40B4-BE49-F238E27FC236}">
                  <a16:creationId xmlns:a16="http://schemas.microsoft.com/office/drawing/2014/main" id="{9E608A3D-C044-D5BE-5851-0C540ACB25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9718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7" name="Straight Arrow Connector 100">
              <a:extLst>
                <a:ext uri="{FF2B5EF4-FFF2-40B4-BE49-F238E27FC236}">
                  <a16:creationId xmlns:a16="http://schemas.microsoft.com/office/drawing/2014/main" id="{A865C207-3A97-00E8-88F1-B7B901B1FE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4384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8" name="Straight Arrow Connector 101">
              <a:extLst>
                <a:ext uri="{FF2B5EF4-FFF2-40B4-BE49-F238E27FC236}">
                  <a16:creationId xmlns:a16="http://schemas.microsoft.com/office/drawing/2014/main" id="{8C01790A-2136-D341-514B-51A82EBFBE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9050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9" name="Straight Arrow Connector 102">
              <a:extLst>
                <a:ext uri="{FF2B5EF4-FFF2-40B4-BE49-F238E27FC236}">
                  <a16:creationId xmlns:a16="http://schemas.microsoft.com/office/drawing/2014/main" id="{A0C63CCF-D2AE-71C3-85BE-5C977B1DF5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371600"/>
              <a:ext cx="5029200" cy="2133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0" name="Straight Arrow Connector 103">
              <a:extLst>
                <a:ext uri="{FF2B5EF4-FFF2-40B4-BE49-F238E27FC236}">
                  <a16:creationId xmlns:a16="http://schemas.microsoft.com/office/drawing/2014/main" id="{4FA396B3-C665-9E9D-AE1D-4E826F44F4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3505200"/>
              <a:ext cx="49530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Straight Arrow Connector 104">
              <a:extLst>
                <a:ext uri="{FF2B5EF4-FFF2-40B4-BE49-F238E27FC236}">
                  <a16:creationId xmlns:a16="http://schemas.microsoft.com/office/drawing/2014/main" id="{B6F1BEE3-0D8B-00C8-2C2C-CD37DD0A8A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971800"/>
              <a:ext cx="49530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2" name="Straight Arrow Connector 105">
              <a:extLst>
                <a:ext uri="{FF2B5EF4-FFF2-40B4-BE49-F238E27FC236}">
                  <a16:creationId xmlns:a16="http://schemas.microsoft.com/office/drawing/2014/main" id="{FA3FFBA2-CD4E-854F-EEE7-13FF903363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438400"/>
              <a:ext cx="49530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3" name="Straight Arrow Connector 106">
              <a:extLst>
                <a:ext uri="{FF2B5EF4-FFF2-40B4-BE49-F238E27FC236}">
                  <a16:creationId xmlns:a16="http://schemas.microsoft.com/office/drawing/2014/main" id="{11ABC935-5D94-F90E-7740-CC1D35B84A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905000"/>
              <a:ext cx="49530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4" name="Straight Arrow Connector 107">
              <a:extLst>
                <a:ext uri="{FF2B5EF4-FFF2-40B4-BE49-F238E27FC236}">
                  <a16:creationId xmlns:a16="http://schemas.microsoft.com/office/drawing/2014/main" id="{A45F7A07-487B-9AF9-97D0-B10E89C644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371600"/>
              <a:ext cx="4953000" cy="2667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5" name="Straight Arrow Connector 108">
              <a:extLst>
                <a:ext uri="{FF2B5EF4-FFF2-40B4-BE49-F238E27FC236}">
                  <a16:creationId xmlns:a16="http://schemas.microsoft.com/office/drawing/2014/main" id="{A080CED1-3138-E92B-355E-D066919646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971800"/>
              <a:ext cx="5029200" cy="3200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6" name="Straight Arrow Connector 109">
              <a:extLst>
                <a:ext uri="{FF2B5EF4-FFF2-40B4-BE49-F238E27FC236}">
                  <a16:creationId xmlns:a16="http://schemas.microsoft.com/office/drawing/2014/main" id="{4A3E787F-88A7-7A45-AF1E-983A6EB0D3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438400"/>
              <a:ext cx="5029200" cy="3200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7" name="Straight Arrow Connector 110">
              <a:extLst>
                <a:ext uri="{FF2B5EF4-FFF2-40B4-BE49-F238E27FC236}">
                  <a16:creationId xmlns:a16="http://schemas.microsoft.com/office/drawing/2014/main" id="{07CAAFD4-608A-F476-A35E-DE82D500CD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905000"/>
              <a:ext cx="5029200" cy="3200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8" name="Straight Arrow Connector 111">
              <a:extLst>
                <a:ext uri="{FF2B5EF4-FFF2-40B4-BE49-F238E27FC236}">
                  <a16:creationId xmlns:a16="http://schemas.microsoft.com/office/drawing/2014/main" id="{5CC2450F-D2B8-9C95-BAEF-55A659FA9F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371600"/>
              <a:ext cx="5029200" cy="32004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9" name="Straight Arrow Connector 112">
              <a:extLst>
                <a:ext uri="{FF2B5EF4-FFF2-40B4-BE49-F238E27FC236}">
                  <a16:creationId xmlns:a16="http://schemas.microsoft.com/office/drawing/2014/main" id="{F5A3406D-B513-6266-5241-0754D41D1D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2438400"/>
              <a:ext cx="5029200" cy="3733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0" name="Straight Arrow Connector 113">
              <a:extLst>
                <a:ext uri="{FF2B5EF4-FFF2-40B4-BE49-F238E27FC236}">
                  <a16:creationId xmlns:a16="http://schemas.microsoft.com/office/drawing/2014/main" id="{AD3D8316-E751-2FA1-6A75-8FB50D5918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905000"/>
              <a:ext cx="5029200" cy="3733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1" name="Straight Arrow Connector 114">
              <a:extLst>
                <a:ext uri="{FF2B5EF4-FFF2-40B4-BE49-F238E27FC236}">
                  <a16:creationId xmlns:a16="http://schemas.microsoft.com/office/drawing/2014/main" id="{56244078-DCF5-7167-7BB3-D50A117876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371600"/>
              <a:ext cx="5029200" cy="37338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Straight Arrow Connector 115">
              <a:extLst>
                <a:ext uri="{FF2B5EF4-FFF2-40B4-BE49-F238E27FC236}">
                  <a16:creationId xmlns:a16="http://schemas.microsoft.com/office/drawing/2014/main" id="{10A41664-D4CA-3C99-DA85-81725E7D5D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905000"/>
              <a:ext cx="5029200" cy="426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3" name="Straight Arrow Connector 116">
              <a:extLst>
                <a:ext uri="{FF2B5EF4-FFF2-40B4-BE49-F238E27FC236}">
                  <a16:creationId xmlns:a16="http://schemas.microsoft.com/office/drawing/2014/main" id="{98E0F4CD-E365-013F-35C1-E9DF657E69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5200" y="1371600"/>
              <a:ext cx="5029200" cy="426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774423DC-F35D-DED3-AC5F-3D2440D69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6029220"/>
            <a:ext cx="866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33363" indent="-2333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600"/>
              </a:spcAft>
            </a:pPr>
            <a:r>
              <a:rPr lang="en-US" sz="1400" b="1" dirty="0"/>
              <a:t>Adapted from Chris Cieri and Mark Liberman,</a:t>
            </a:r>
            <a:br>
              <a:rPr lang="en-US" sz="1400" b="1" dirty="0"/>
            </a:br>
            <a:r>
              <a:rPr lang="en-US" sz="1400" b="1" dirty="0"/>
              <a:t>The Linguistic Data Consortium, University of Pennsylvania</a:t>
            </a:r>
          </a:p>
        </p:txBody>
      </p:sp>
    </p:spTree>
    <p:extLst>
      <p:ext uri="{BB962C8B-B14F-4D97-AF65-F5344CB8AC3E}">
        <p14:creationId xmlns:p14="http://schemas.microsoft.com/office/powerpoint/2010/main" val="606873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775" y="4159250"/>
            <a:ext cx="2106613" cy="236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76775" y="4184650"/>
            <a:ext cx="4137025" cy="48895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72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The Temple University Hospital EEG Corpus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Synopsis: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The world’s largest publicly available EEG corpus consisting of 60,000+ EEGs collected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from 37,500+ patients, collected over 20 years. Curated data includes EEG signal data, physician’s diagnoses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and patient medical histories. A total of 16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Tbytes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of data.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Outcomes: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See: https://isip.piconepress.com/projects/tuh_eeg/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Over 7,000 subscribers to our resources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 Neureka 2020 Epilepsy Challenge (https://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neureka-challenge.com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/)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Manually annotated subsets include seizure (TUSZ), artifacts (TUAR) and abnormal (TUAB)</a:t>
            </a:r>
          </a:p>
          <a:p>
            <a:pPr marL="234950" marR="0" lvl="1" indent="-1206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Real-time seizure detection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isip.piconepress.com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/projects/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nsf_pfi_tt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Database Overview: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Collected at Temple University Hospital from 2002 to Present in a variety of clinical settings. Recordings vary from 24 to 36 channels of signal data sampled at 250 Hz or greater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Patients range in age from 6 months to 90+ with an average of 1.6 EEGs per patient. Most patients are adults in the range 18 to 65 years old.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Recordings are not contiguous but are “pruned” by technicians (removal of uninteresting parts)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Data includes a test report, an impedance report, a video in some cases, and a physician’s report</a:t>
            </a:r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7"/>
          <a:stretch/>
        </p:blipFill>
        <p:spPr bwMode="auto">
          <a:xfrm>
            <a:off x="2438400" y="2057400"/>
            <a:ext cx="1908175" cy="17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676775" y="4673600"/>
            <a:ext cx="4137025" cy="639763"/>
          </a:xfrm>
          <a:prstGeom prst="rect">
            <a:avLst/>
          </a:prstGeom>
          <a:solidFill>
            <a:srgbClr val="8B8B8B">
              <a:alpha val="20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76775" y="5313363"/>
            <a:ext cx="4137025" cy="1209675"/>
          </a:xfrm>
          <a:prstGeom prst="rect">
            <a:avLst/>
          </a:prstGeom>
          <a:solidFill>
            <a:srgbClr val="2C2C2C">
              <a:alpha val="20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0" name="TextBox 5"/>
          <p:cNvSpPr txBox="1">
            <a:spLocks noChangeArrowheads="1"/>
          </p:cNvSpPr>
          <p:nvPr/>
        </p:nvSpPr>
        <p:spPr bwMode="auto">
          <a:xfrm>
            <a:off x="6858000" y="4241800"/>
            <a:ext cx="1955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9063" indent="-119063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119063" marR="0" lvl="1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Personal information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has been redacted</a:t>
            </a:r>
          </a:p>
          <a:p>
            <a:pPr marL="119063" marR="0" lvl="1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Clinical history and medication history are included</a:t>
            </a:r>
          </a:p>
          <a:p>
            <a:pPr marL="119063" marR="0" lvl="1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Physician notes are captured in three fields: description,  impression and correlation fields.</a:t>
            </a:r>
          </a:p>
        </p:txBody>
      </p:sp>
      <p:pic>
        <p:nvPicPr>
          <p:cNvPr id="30" name="Picture 29" descr="Eeg_Machine.jpg"/>
          <p:cNvPicPr>
            <a:picLocks noChangeAspect="1"/>
          </p:cNvPicPr>
          <p:nvPr/>
        </p:nvPicPr>
        <p:blipFill rotWithShape="1">
          <a:blip r:embed="rId4"/>
          <a:srcRect l="4068" t="5946" b="4778"/>
          <a:stretch/>
        </p:blipFill>
        <p:spPr>
          <a:xfrm>
            <a:off x="548842" y="2057400"/>
            <a:ext cx="1514757" cy="1879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stA="51000" endPos="20000" dist="63500" dir="5400000" sy="-100000" algn="bl" rotWithShape="0"/>
          </a:effectLst>
          <a:scene3d>
            <a:camera prst="orthographicFront">
              <a:rot lat="1800006" lon="21599991" rev="299984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nedcFinal_hires_2400x1600_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6837" r="18512" b="29217"/>
          <a:stretch/>
        </p:blipFill>
        <p:spPr>
          <a:xfrm>
            <a:off x="7620870" y="189166"/>
            <a:ext cx="1254189" cy="84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8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dirty="0"/>
              <a:t>Manual Annotations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98245" y="-24002"/>
            <a:ext cx="8686800" cy="625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defTabSz="457200"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9ED42-2CA9-2145-B054-9C5754FA7D71}"/>
              </a:ext>
            </a:extLst>
          </p:cNvPr>
          <p:cNvSpPr txBox="1"/>
          <p:nvPr/>
        </p:nvSpPr>
        <p:spPr>
          <a:xfrm>
            <a:off x="228600" y="645074"/>
            <a:ext cx="8686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1" indent="-1793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distribute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powerful Python-based visualization and annotation tool: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B9B53-2F31-9942-AD48-05F30C14B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5" y="1264348"/>
            <a:ext cx="4206240" cy="236601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0B628F-AF5B-8E41-A012-1FECB52A0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15" y="1134342"/>
            <a:ext cx="4206240" cy="2626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3126BE-F024-1C42-B416-AB6DCF016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5" y="3932044"/>
            <a:ext cx="4206240" cy="23660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F62262-B15D-D741-9324-56CA0F173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1"/>
          <a:stretch/>
        </p:blipFill>
        <p:spPr>
          <a:xfrm>
            <a:off x="4757315" y="3945295"/>
            <a:ext cx="4206240" cy="23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22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1587" y="0"/>
            <a:ext cx="9144000" cy="457200"/>
          </a:xfrm>
          <a:prstGeom prst="rect">
            <a:avLst/>
          </a:prstGeom>
        </p:spPr>
        <p:txBody>
          <a:bodyPr vert="horz" wrap="none" lIns="274320" tIns="0" rIns="0" bIns="0" rtlCol="0" anchor="ctr" anchorCtr="0">
            <a:noAutofit/>
          </a:bodyPr>
          <a:lstStyle>
            <a:lvl1pPr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Cohort Retrieval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073" y="609600"/>
            <a:ext cx="6163415" cy="32783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62" y="4040344"/>
            <a:ext cx="4514141" cy="24127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207962" y="1034008"/>
            <a:ext cx="2198352" cy="2429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Queries can be submitted that search signals and reports.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A simple query building interface is supported.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5005136" y="4200764"/>
            <a:ext cx="3910263" cy="22802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Search results are displayed in a way that link signals and reports.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Users can easily review and select the top-ranked results.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The user interface is being co-developed with feedback from expert neurologists.</a:t>
            </a:r>
          </a:p>
        </p:txBody>
      </p:sp>
    </p:spTree>
    <p:extLst>
      <p:ext uri="{BB962C8B-B14F-4D97-AF65-F5344CB8AC3E}">
        <p14:creationId xmlns:p14="http://schemas.microsoft.com/office/powerpoint/2010/main" val="378029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1587" y="0"/>
            <a:ext cx="9144000" cy="457200"/>
          </a:xfrm>
          <a:prstGeom prst="rect">
            <a:avLst/>
          </a:prstGeom>
        </p:spPr>
        <p:txBody>
          <a:bodyPr vert="horz" wrap="none" lIns="274320" tIns="0" rIns="0" bIns="0" rtlCol="0" anchor="ctr" anchorCtr="0">
            <a:noAutofit/>
          </a:bodyPr>
          <a:lstStyle>
            <a:lvl1pPr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Future Directions in EEG Corpora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28600" y="736043"/>
            <a:ext cx="3878616" cy="28425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The clinical recordings for TUH EEG were pruned at the time of data collection.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Technicians mark interesting portions of the signals, while the remaining portions were discarded.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Segments are stored in separate files.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5AD4D-2B78-22AE-3C27-94667945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312" y="1053572"/>
            <a:ext cx="4253088" cy="2207475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8E2F68D-34A5-D5F9-2F1F-1370280EAF2B}"/>
              </a:ext>
            </a:extLst>
          </p:cNvPr>
          <p:cNvSpPr txBox="1">
            <a:spLocks/>
          </p:cNvSpPr>
          <p:nvPr/>
        </p:nvSpPr>
        <p:spPr bwMode="auto">
          <a:xfrm>
            <a:off x="228600" y="3857421"/>
            <a:ext cx="8686800" cy="39488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This make it difficult to do ‘real-time’ experiments such as seizure prediction, patient adaptation, artifact detection, latency reduction, etc.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In a collaboration between University of New Mexico and Temple University, we are proposing the development and release, as open source data, ~15,000 patients who sought treatment over the last decade at the Comprehensive Epilepsy Center at the University of New Mexico Hospital.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These will be continuous recordings that will accelerate the development of a new generation of deep learning technology.</a:t>
            </a:r>
          </a:p>
        </p:txBody>
      </p:sp>
    </p:spTree>
    <p:extLst>
      <p:ext uri="{BB962C8B-B14F-4D97-AF65-F5344CB8AC3E}">
        <p14:creationId xmlns:p14="http://schemas.microsoft.com/office/powerpoint/2010/main" val="722844595"/>
      </p:ext>
    </p:extLst>
  </p:cSld>
  <p:clrMapOvr>
    <a:masterClrMapping/>
  </p:clrMapOvr>
</p:sld>
</file>

<file path=ppt/theme/theme1.xml><?xml version="1.0" encoding="utf-8"?>
<a:theme xmlns:a="http://schemas.openxmlformats.org/drawingml/2006/main" name="1_ISIP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5093</TotalTime>
  <Words>1585</Words>
  <Application>Microsoft Macintosh PowerPoint</Application>
  <PresentationFormat>On-screen Show (4:3)</PresentationFormat>
  <Paragraphs>124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Wingdings</vt:lpstr>
      <vt:lpstr>1_ISIP Title Slide</vt:lpstr>
      <vt:lpstr>2_ISIP Content Slide</vt:lpstr>
      <vt:lpstr>Custom Design</vt:lpstr>
      <vt:lpstr>PowerPoint Presentation</vt:lpstr>
      <vt:lpstr>PowerPoint Presentation</vt:lpstr>
      <vt:lpstr>PowerPoint Presentation</vt:lpstr>
      <vt:lpstr>Speech Recognition Did Not Happen Overnight </vt:lpstr>
      <vt:lpstr>Data Must Be Unencumbered and Freely Available</vt:lpstr>
      <vt:lpstr>PowerPoint Presentation</vt:lpstr>
      <vt:lpstr>Manual Annotations</vt:lpstr>
      <vt:lpstr>PowerPoint Presentation</vt:lpstr>
      <vt:lpstr>PowerPoint Presentation</vt:lpstr>
      <vt:lpstr>Related 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Approaches to Automate Seizure Detection</dc:title>
  <dc:creator>Vinit Shah</dc:creator>
  <cp:lastModifiedBy>Joseph Picone</cp:lastModifiedBy>
  <cp:revision>502</cp:revision>
  <dcterms:created xsi:type="dcterms:W3CDTF">2017-04-23T05:30:39Z</dcterms:created>
  <dcterms:modified xsi:type="dcterms:W3CDTF">2022-09-13T16:35:41Z</dcterms:modified>
</cp:coreProperties>
</file>