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50" r:id="rId1"/>
    <p:sldMasterId id="2147483657" r:id="rId2"/>
    <p:sldMasterId id="2147483659" r:id="rId3"/>
    <p:sldMasterId id="2147483662" r:id="rId4"/>
    <p:sldMasterId id="2147483674" r:id="rId5"/>
    <p:sldMasterId id="2147483676" r:id="rId6"/>
    <p:sldMasterId id="2147483681" r:id="rId7"/>
  </p:sldMasterIdLst>
  <p:notesMasterIdLst>
    <p:notesMasterId r:id="rId38"/>
  </p:notesMasterIdLst>
  <p:handoutMasterIdLst>
    <p:handoutMasterId r:id="rId39"/>
  </p:handoutMasterIdLst>
  <p:sldIdLst>
    <p:sldId id="361" r:id="rId8"/>
    <p:sldId id="362" r:id="rId9"/>
    <p:sldId id="319" r:id="rId10"/>
    <p:sldId id="358" r:id="rId11"/>
    <p:sldId id="323" r:id="rId12"/>
    <p:sldId id="327" r:id="rId13"/>
    <p:sldId id="325" r:id="rId14"/>
    <p:sldId id="329" r:id="rId15"/>
    <p:sldId id="330" r:id="rId16"/>
    <p:sldId id="331" r:id="rId17"/>
    <p:sldId id="332" r:id="rId18"/>
    <p:sldId id="335" r:id="rId19"/>
    <p:sldId id="353" r:id="rId20"/>
    <p:sldId id="336" r:id="rId21"/>
    <p:sldId id="337" r:id="rId22"/>
    <p:sldId id="355" r:id="rId23"/>
    <p:sldId id="356" r:id="rId24"/>
    <p:sldId id="357" r:id="rId25"/>
    <p:sldId id="354" r:id="rId26"/>
    <p:sldId id="360" r:id="rId27"/>
    <p:sldId id="359" r:id="rId28"/>
    <p:sldId id="350" r:id="rId29"/>
    <p:sldId id="340" r:id="rId30"/>
    <p:sldId id="351" r:id="rId31"/>
    <p:sldId id="343" r:id="rId32"/>
    <p:sldId id="344" r:id="rId33"/>
    <p:sldId id="278" r:id="rId34"/>
    <p:sldId id="346" r:id="rId35"/>
    <p:sldId id="347" r:id="rId36"/>
    <p:sldId id="348"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98">
          <p15:clr>
            <a:srgbClr val="A4A3A4"/>
          </p15:clr>
        </p15:guide>
        <p15:guide id="2" pos="5592" userDrawn="1">
          <p15:clr>
            <a:srgbClr val="A4A3A4"/>
          </p15:clr>
        </p15:guide>
        <p15:guide id="3" pos="2880" userDrawn="1">
          <p15:clr>
            <a:srgbClr val="A4A3A4"/>
          </p15:clr>
        </p15:guide>
        <p15:guide id="4" orient="horz" pos="2424" userDrawn="1">
          <p15:clr>
            <a:srgbClr val="A4A3A4"/>
          </p15:clr>
        </p15:guide>
        <p15:guide id="5" orient="horz" pos="336" userDrawn="1">
          <p15:clr>
            <a:srgbClr val="A4A3A4"/>
          </p15:clr>
        </p15:guide>
        <p15:guide id="6" orient="horz" pos="1656" userDrawn="1">
          <p15:clr>
            <a:srgbClr val="A4A3A4"/>
          </p15:clr>
        </p15:guide>
        <p15:guide id="7" pos="1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CAF"/>
    <a:srgbClr val="004070"/>
    <a:srgbClr val="0083E6"/>
    <a:srgbClr val="8F600B"/>
    <a:srgbClr val="F0AE38"/>
    <a:srgbClr val="C0504D"/>
    <a:srgbClr val="333399"/>
    <a:srgbClr val="B4CFFC"/>
    <a:srgbClr val="B6D6FC"/>
    <a:srgbClr val="E3F0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64" autoAdjust="0"/>
    <p:restoredTop sz="95377" autoAdjust="0"/>
  </p:normalViewPr>
  <p:slideViewPr>
    <p:cSldViewPr snapToGrid="0" snapToObjects="1" showGuides="1">
      <p:cViewPr varScale="1">
        <p:scale>
          <a:sx n="91" d="100"/>
          <a:sy n="91" d="100"/>
        </p:scale>
        <p:origin x="784" y="176"/>
      </p:cViewPr>
      <p:guideLst>
        <p:guide orient="horz" pos="4298"/>
        <p:guide pos="5592"/>
        <p:guide pos="2880"/>
        <p:guide orient="horz" pos="2424"/>
        <p:guide orient="horz" pos="336"/>
        <p:guide orient="horz" pos="1656"/>
        <p:guide pos="131"/>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slide" Target="slides/slide30.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6.GIF"/><Relationship Id="rId1" Type="http://schemas.openxmlformats.org/officeDocument/2006/relationships/image" Target="../media/image14.GIF"/><Relationship Id="rId2" Type="http://schemas.openxmlformats.org/officeDocument/2006/relationships/image" Target="../media/image15.GIF"/></Relationships>
</file>

<file path=ppt/diagrams/_rels/drawing1.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6.GIF"/><Relationship Id="rId1" Type="http://schemas.openxmlformats.org/officeDocument/2006/relationships/image" Target="../media/image14.GIF"/><Relationship Id="rId2" Type="http://schemas.openxmlformats.org/officeDocument/2006/relationships/image" Target="../media/image15.GIF"/></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8F18E9-12A7-49DB-B94D-9335B78AE7EB}" type="doc">
      <dgm:prSet loTypeId="urn:microsoft.com/office/officeart/2005/8/layout/hProcess10" loCatId="process" qsTypeId="urn:microsoft.com/office/officeart/2005/8/quickstyle/simple1" qsCatId="simple" csTypeId="urn:microsoft.com/office/officeart/2005/8/colors/accent2_2" csCatId="accent2" phldr="1"/>
      <dgm:spPr/>
      <dgm:t>
        <a:bodyPr/>
        <a:lstStyle/>
        <a:p>
          <a:endParaRPr lang="en-US"/>
        </a:p>
      </dgm:t>
    </dgm:pt>
    <dgm:pt modelId="{C2B71E97-37D2-4744-8658-313AD4A19545}">
      <dgm:prSet phldrT="[Text]"/>
      <dgm:spPr/>
      <dgm:t>
        <a:bodyPr/>
        <a:lstStyle/>
        <a:p>
          <a:pPr algn="ctr"/>
          <a:r>
            <a:rPr lang="en-US" dirty="0" smtClean="0"/>
            <a:t>Patient Preparation</a:t>
          </a:r>
          <a:endParaRPr lang="en-US" dirty="0"/>
        </a:p>
      </dgm:t>
    </dgm:pt>
    <dgm:pt modelId="{9791DE47-A6CE-4C01-A2B7-4EB107CFADB9}" type="parTrans" cxnId="{19F5E6D0-A62F-4FE9-A91C-1D7C5AFA526B}">
      <dgm:prSet/>
      <dgm:spPr/>
      <dgm:t>
        <a:bodyPr/>
        <a:lstStyle/>
        <a:p>
          <a:endParaRPr lang="en-US"/>
        </a:p>
      </dgm:t>
    </dgm:pt>
    <dgm:pt modelId="{4D210F42-8226-437F-A83E-4322D2925424}" type="sibTrans" cxnId="{19F5E6D0-A62F-4FE9-A91C-1D7C5AFA526B}">
      <dgm:prSet/>
      <dgm:spPr/>
      <dgm:t>
        <a:bodyPr/>
        <a:lstStyle/>
        <a:p>
          <a:endParaRPr lang="en-US"/>
        </a:p>
      </dgm:t>
    </dgm:pt>
    <dgm:pt modelId="{E99C8E3E-6F09-4400-A227-075D5670D304}">
      <dgm:prSet phldrT="[Text]"/>
      <dgm:spPr/>
      <dgm:t>
        <a:bodyPr/>
        <a:lstStyle/>
        <a:p>
          <a:pPr algn="ctr"/>
          <a:r>
            <a:rPr lang="en-US" dirty="0" smtClean="0"/>
            <a:t>EEG Recording</a:t>
          </a:r>
          <a:endParaRPr lang="en-US" dirty="0"/>
        </a:p>
      </dgm:t>
    </dgm:pt>
    <dgm:pt modelId="{FA24B3B7-124F-4030-8FEE-867AB92B107C}" type="parTrans" cxnId="{27A22AEC-9DDC-409D-B29E-BCB99E4EA446}">
      <dgm:prSet/>
      <dgm:spPr/>
      <dgm:t>
        <a:bodyPr/>
        <a:lstStyle/>
        <a:p>
          <a:endParaRPr lang="en-US"/>
        </a:p>
      </dgm:t>
    </dgm:pt>
    <dgm:pt modelId="{098529FA-B134-4A67-B066-21402FB3507D}" type="sibTrans" cxnId="{27A22AEC-9DDC-409D-B29E-BCB99E4EA446}">
      <dgm:prSet/>
      <dgm:spPr/>
      <dgm:t>
        <a:bodyPr/>
        <a:lstStyle/>
        <a:p>
          <a:endParaRPr lang="en-US"/>
        </a:p>
      </dgm:t>
    </dgm:pt>
    <dgm:pt modelId="{A5821725-2CC1-47A0-A75B-1260FC02D9CC}">
      <dgm:prSet phldrT="[Text]"/>
      <dgm:spPr/>
      <dgm:t>
        <a:bodyPr/>
        <a:lstStyle/>
        <a:p>
          <a:pPr algn="l"/>
          <a:r>
            <a:rPr lang="en-US" dirty="0" smtClean="0"/>
            <a:t>EEG ranging from 22 minutes to several days is recorded</a:t>
          </a:r>
          <a:endParaRPr lang="en-US" dirty="0"/>
        </a:p>
      </dgm:t>
    </dgm:pt>
    <dgm:pt modelId="{649DAD2D-9A5F-4F67-8A2D-E9C0884C37E6}" type="parTrans" cxnId="{50B8E9CC-9222-4017-AEC1-1C937DD34CAD}">
      <dgm:prSet/>
      <dgm:spPr/>
      <dgm:t>
        <a:bodyPr/>
        <a:lstStyle/>
        <a:p>
          <a:endParaRPr lang="en-US"/>
        </a:p>
      </dgm:t>
    </dgm:pt>
    <dgm:pt modelId="{376F541F-3717-4D5D-9EB9-55714AF2FF92}" type="sibTrans" cxnId="{50B8E9CC-9222-4017-AEC1-1C937DD34CAD}">
      <dgm:prSet/>
      <dgm:spPr/>
      <dgm:t>
        <a:bodyPr/>
        <a:lstStyle/>
        <a:p>
          <a:endParaRPr lang="en-US"/>
        </a:p>
      </dgm:t>
    </dgm:pt>
    <dgm:pt modelId="{CFD3AA75-8D31-43CD-A2DE-E8FE35B6B67E}">
      <dgm:prSet phldrT="[Text]"/>
      <dgm:spPr/>
      <dgm:t>
        <a:bodyPr/>
        <a:lstStyle/>
        <a:p>
          <a:pPr algn="ctr"/>
          <a:r>
            <a:rPr lang="en-US" dirty="0" smtClean="0"/>
            <a:t>EEG is Interpreted</a:t>
          </a:r>
          <a:endParaRPr lang="en-US" dirty="0"/>
        </a:p>
      </dgm:t>
    </dgm:pt>
    <dgm:pt modelId="{F3357A22-2BB3-4B7C-872D-7F5F2D90063D}" type="parTrans" cxnId="{15E538BC-2D59-47EA-AD70-3D1862B54E7C}">
      <dgm:prSet/>
      <dgm:spPr/>
      <dgm:t>
        <a:bodyPr/>
        <a:lstStyle/>
        <a:p>
          <a:endParaRPr lang="en-US"/>
        </a:p>
      </dgm:t>
    </dgm:pt>
    <dgm:pt modelId="{AA7C345A-F9B8-47DE-9B05-35989F41A912}" type="sibTrans" cxnId="{15E538BC-2D59-47EA-AD70-3D1862B54E7C}">
      <dgm:prSet/>
      <dgm:spPr/>
      <dgm:t>
        <a:bodyPr/>
        <a:lstStyle/>
        <a:p>
          <a:endParaRPr lang="en-US"/>
        </a:p>
      </dgm:t>
    </dgm:pt>
    <dgm:pt modelId="{F12845C6-08C3-4538-A31F-30D655081E04}">
      <dgm:prSet phldrT="[Text]"/>
      <dgm:spPr/>
      <dgm:t>
        <a:bodyPr/>
        <a:lstStyle/>
        <a:p>
          <a:pPr algn="l"/>
          <a:r>
            <a:rPr lang="en-US" dirty="0" smtClean="0"/>
            <a:t>Certified physicians </a:t>
          </a:r>
          <a:r>
            <a:rPr lang="en-US" smtClean="0"/>
            <a:t>interpret EEG</a:t>
          </a:r>
          <a:endParaRPr lang="en-US" dirty="0"/>
        </a:p>
      </dgm:t>
    </dgm:pt>
    <dgm:pt modelId="{3DFE81E5-1638-4538-86E6-16706E6626A8}" type="parTrans" cxnId="{5FEEA4B9-C366-49CF-9C51-CFDCDD21A58D}">
      <dgm:prSet/>
      <dgm:spPr/>
      <dgm:t>
        <a:bodyPr/>
        <a:lstStyle/>
        <a:p>
          <a:endParaRPr lang="en-US"/>
        </a:p>
      </dgm:t>
    </dgm:pt>
    <dgm:pt modelId="{0048AD78-1D5B-4E86-B9FA-1B2BFCF1819A}" type="sibTrans" cxnId="{5FEEA4B9-C366-49CF-9C51-CFDCDD21A58D}">
      <dgm:prSet/>
      <dgm:spPr/>
      <dgm:t>
        <a:bodyPr/>
        <a:lstStyle/>
        <a:p>
          <a:endParaRPr lang="en-US"/>
        </a:p>
      </dgm:t>
    </dgm:pt>
    <dgm:pt modelId="{1728F28F-7EAB-4DF9-A729-2ECC9F3A314C}">
      <dgm:prSet phldrT="[Text]"/>
      <dgm:spPr/>
      <dgm:t>
        <a:bodyPr/>
        <a:lstStyle/>
        <a:p>
          <a:pPr algn="l"/>
          <a:r>
            <a:rPr lang="en-US" dirty="0" smtClean="0"/>
            <a:t>Patients are prepared for the test</a:t>
          </a:r>
          <a:endParaRPr lang="en-US" dirty="0"/>
        </a:p>
      </dgm:t>
    </dgm:pt>
    <dgm:pt modelId="{F5FB0604-010E-4D1B-8920-1A74F4E3822C}" type="sibTrans" cxnId="{FAAB01CB-6AD0-4CD5-99E6-6CA72DF782ED}">
      <dgm:prSet/>
      <dgm:spPr/>
      <dgm:t>
        <a:bodyPr/>
        <a:lstStyle/>
        <a:p>
          <a:endParaRPr lang="en-US"/>
        </a:p>
      </dgm:t>
    </dgm:pt>
    <dgm:pt modelId="{03B0069D-CB6E-411B-85FA-C05E396CE1B1}" type="parTrans" cxnId="{FAAB01CB-6AD0-4CD5-99E6-6CA72DF782ED}">
      <dgm:prSet/>
      <dgm:spPr/>
      <dgm:t>
        <a:bodyPr/>
        <a:lstStyle/>
        <a:p>
          <a:endParaRPr lang="en-US"/>
        </a:p>
      </dgm:t>
    </dgm:pt>
    <dgm:pt modelId="{9D9CC952-9DBF-4A93-8830-3E7F7510C898}">
      <dgm:prSet phldrT="[Text]"/>
      <dgm:spPr/>
      <dgm:t>
        <a:bodyPr/>
        <a:lstStyle/>
        <a:p>
          <a:pPr algn="l"/>
          <a:r>
            <a:rPr lang="en-US" dirty="0" smtClean="0"/>
            <a:t>EEG Report is Produced</a:t>
          </a:r>
          <a:endParaRPr lang="en-US" dirty="0"/>
        </a:p>
      </dgm:t>
    </dgm:pt>
    <dgm:pt modelId="{6FB9ADB1-F404-4C45-8751-15BD0D7D3F95}" type="sibTrans" cxnId="{57CEA96A-E2C8-40E4-A377-BFE9D3877F0D}">
      <dgm:prSet/>
      <dgm:spPr/>
      <dgm:t>
        <a:bodyPr/>
        <a:lstStyle/>
        <a:p>
          <a:endParaRPr lang="en-US"/>
        </a:p>
      </dgm:t>
    </dgm:pt>
    <dgm:pt modelId="{AA80116E-41EF-499E-834B-11CD3514320C}" type="parTrans" cxnId="{57CEA96A-E2C8-40E4-A377-BFE9D3877F0D}">
      <dgm:prSet/>
      <dgm:spPr/>
      <dgm:t>
        <a:bodyPr/>
        <a:lstStyle/>
        <a:p>
          <a:endParaRPr lang="en-US"/>
        </a:p>
      </dgm:t>
    </dgm:pt>
    <dgm:pt modelId="{04F5F27C-9B87-4789-BE55-BB16F886B4F3}">
      <dgm:prSet/>
      <dgm:spPr/>
      <dgm:t>
        <a:bodyPr/>
        <a:lstStyle/>
        <a:p>
          <a:r>
            <a:rPr lang="en-US" dirty="0" smtClean="0"/>
            <a:t>Report of findings (e.g. abnormality) is prepared</a:t>
          </a:r>
          <a:endParaRPr lang="en-US" dirty="0"/>
        </a:p>
      </dgm:t>
    </dgm:pt>
    <dgm:pt modelId="{D8B434B7-FD5D-408F-929E-BD8861DA88CA}" type="parTrans" cxnId="{B290F09B-8C2A-44FB-B1B2-0EDEA5FF57F6}">
      <dgm:prSet/>
      <dgm:spPr/>
      <dgm:t>
        <a:bodyPr/>
        <a:lstStyle/>
        <a:p>
          <a:endParaRPr lang="en-US"/>
        </a:p>
      </dgm:t>
    </dgm:pt>
    <dgm:pt modelId="{AB0C04A0-0FC4-4E90-891F-5686CBECC2B7}" type="sibTrans" cxnId="{B290F09B-8C2A-44FB-B1B2-0EDEA5FF57F6}">
      <dgm:prSet/>
      <dgm:spPr/>
      <dgm:t>
        <a:bodyPr/>
        <a:lstStyle/>
        <a:p>
          <a:endParaRPr lang="en-US"/>
        </a:p>
      </dgm:t>
    </dgm:pt>
    <dgm:pt modelId="{542922DF-7A88-4B47-90CC-877A175B660F}" type="pres">
      <dgm:prSet presAssocID="{D88F18E9-12A7-49DB-B94D-9335B78AE7EB}" presName="Name0" presStyleCnt="0">
        <dgm:presLayoutVars>
          <dgm:dir/>
          <dgm:resizeHandles val="exact"/>
        </dgm:presLayoutVars>
      </dgm:prSet>
      <dgm:spPr/>
      <dgm:t>
        <a:bodyPr/>
        <a:lstStyle/>
        <a:p>
          <a:endParaRPr lang="en-US"/>
        </a:p>
      </dgm:t>
    </dgm:pt>
    <dgm:pt modelId="{B9EEAA7E-5F6A-43B2-BDB3-0BA0BE4F2EB0}" type="pres">
      <dgm:prSet presAssocID="{C2B71E97-37D2-4744-8658-313AD4A19545}" presName="composite" presStyleCnt="0"/>
      <dgm:spPr/>
    </dgm:pt>
    <dgm:pt modelId="{483EDAAC-BB4E-4B1C-8A57-B59ECED3B366}" type="pres">
      <dgm:prSet presAssocID="{C2B71E97-37D2-4744-8658-313AD4A19545}" presName="imagSh" presStyleLbl="bgImgPlace1" presStyleIdx="0" presStyleCnt="4" custLinFactNeighborX="-212" custLinFactNeighborY="-14006"/>
      <dgm:spPr>
        <a:blipFill>
          <a:blip xmlns:r="http://schemas.openxmlformats.org/officeDocument/2006/relationships" r:embed="rId1">
            <a:extLst>
              <a:ext uri="{28A0092B-C50C-407E-A947-70E740481C1C}">
                <a14:useLocalDpi xmlns:a14="http://schemas.microsoft.com/office/drawing/2010/main"/>
              </a:ext>
            </a:extLst>
          </a:blip>
          <a:srcRect/>
          <a:stretch>
            <a:fillRect t="-4000" b="-4000"/>
          </a:stretch>
        </a:blipFill>
      </dgm:spPr>
      <dgm:t>
        <a:bodyPr/>
        <a:lstStyle/>
        <a:p>
          <a:endParaRPr lang="en-US"/>
        </a:p>
      </dgm:t>
    </dgm:pt>
    <dgm:pt modelId="{B8710508-9CF5-48AF-B026-F06337A6BADE}" type="pres">
      <dgm:prSet presAssocID="{C2B71E97-37D2-4744-8658-313AD4A19545}" presName="txNode" presStyleLbl="node1" presStyleIdx="0" presStyleCnt="4" custLinFactNeighborX="13850" custLinFactNeighborY="14006">
        <dgm:presLayoutVars>
          <dgm:bulletEnabled val="1"/>
        </dgm:presLayoutVars>
      </dgm:prSet>
      <dgm:spPr/>
      <dgm:t>
        <a:bodyPr/>
        <a:lstStyle/>
        <a:p>
          <a:endParaRPr lang="en-US"/>
        </a:p>
      </dgm:t>
    </dgm:pt>
    <dgm:pt modelId="{47DF2819-1438-493F-BF93-BB3E79636FBC}" type="pres">
      <dgm:prSet presAssocID="{4D210F42-8226-437F-A83E-4322D2925424}" presName="sibTrans" presStyleLbl="sibTrans2D1" presStyleIdx="0" presStyleCnt="3" custAng="21316112"/>
      <dgm:spPr/>
      <dgm:t>
        <a:bodyPr/>
        <a:lstStyle/>
        <a:p>
          <a:endParaRPr lang="en-US"/>
        </a:p>
      </dgm:t>
    </dgm:pt>
    <dgm:pt modelId="{A069A01A-1081-4408-ACDC-AE056548C0F0}" type="pres">
      <dgm:prSet presAssocID="{4D210F42-8226-437F-A83E-4322D2925424}" presName="connTx" presStyleLbl="sibTrans2D1" presStyleIdx="0" presStyleCnt="3"/>
      <dgm:spPr/>
      <dgm:t>
        <a:bodyPr/>
        <a:lstStyle/>
        <a:p>
          <a:endParaRPr lang="en-US"/>
        </a:p>
      </dgm:t>
    </dgm:pt>
    <dgm:pt modelId="{9ACF5033-E902-47A7-B998-6655ECF62728}" type="pres">
      <dgm:prSet presAssocID="{E99C8E3E-6F09-4400-A227-075D5670D304}" presName="composite" presStyleCnt="0"/>
      <dgm:spPr/>
    </dgm:pt>
    <dgm:pt modelId="{5BC93E37-738B-4058-90A9-1FC272FAFFF9}" type="pres">
      <dgm:prSet presAssocID="{E99C8E3E-6F09-4400-A227-075D5670D304}" presName="imagSh" presStyleLbl="bgImgPlace1" presStyleIdx="1" presStyleCnt="4" custLinFactNeighborX="-1787" custLinFactNeighborY="-3128"/>
      <dgm:spPr>
        <a:blipFill>
          <a:blip xmlns:r="http://schemas.openxmlformats.org/officeDocument/2006/relationships" r:embed="rId2" cstate="print">
            <a:extLst>
              <a:ext uri="{28A0092B-C50C-407E-A947-70E740481C1C}">
                <a14:useLocalDpi xmlns:a14="http://schemas.microsoft.com/office/drawing/2010/main"/>
              </a:ext>
            </a:extLst>
          </a:blip>
          <a:srcRect/>
          <a:stretch>
            <a:fillRect l="-8000" r="-8000"/>
          </a:stretch>
        </a:blipFill>
      </dgm:spPr>
      <dgm:t>
        <a:bodyPr/>
        <a:lstStyle/>
        <a:p>
          <a:endParaRPr lang="en-US"/>
        </a:p>
      </dgm:t>
    </dgm:pt>
    <dgm:pt modelId="{AD42660B-3BEF-4823-B1C0-F5C8C8EA9F36}" type="pres">
      <dgm:prSet presAssocID="{E99C8E3E-6F09-4400-A227-075D5670D304}" presName="txNode" presStyleLbl="node1" presStyleIdx="1" presStyleCnt="4" custLinFactNeighborX="6255" custLinFactNeighborY="14005">
        <dgm:presLayoutVars>
          <dgm:bulletEnabled val="1"/>
        </dgm:presLayoutVars>
      </dgm:prSet>
      <dgm:spPr/>
      <dgm:t>
        <a:bodyPr/>
        <a:lstStyle/>
        <a:p>
          <a:endParaRPr lang="en-US"/>
        </a:p>
      </dgm:t>
    </dgm:pt>
    <dgm:pt modelId="{F9DABFCB-1797-4E87-A33C-34341DF42195}" type="pres">
      <dgm:prSet presAssocID="{098529FA-B134-4A67-B066-21402FB3507D}" presName="sibTrans" presStyleLbl="sibTrans2D1" presStyleIdx="1" presStyleCnt="3"/>
      <dgm:spPr/>
      <dgm:t>
        <a:bodyPr/>
        <a:lstStyle/>
        <a:p>
          <a:endParaRPr lang="en-US"/>
        </a:p>
      </dgm:t>
    </dgm:pt>
    <dgm:pt modelId="{D0593AC3-E0B4-4BA3-80DE-1C77B1A66911}" type="pres">
      <dgm:prSet presAssocID="{098529FA-B134-4A67-B066-21402FB3507D}" presName="connTx" presStyleLbl="sibTrans2D1" presStyleIdx="1" presStyleCnt="3"/>
      <dgm:spPr/>
      <dgm:t>
        <a:bodyPr/>
        <a:lstStyle/>
        <a:p>
          <a:endParaRPr lang="en-US"/>
        </a:p>
      </dgm:t>
    </dgm:pt>
    <dgm:pt modelId="{3DC3E9A6-96B8-42CB-8981-72DCAC00D01A}" type="pres">
      <dgm:prSet presAssocID="{CFD3AA75-8D31-43CD-A2DE-E8FE35B6B67E}" presName="composite" presStyleCnt="0"/>
      <dgm:spPr/>
    </dgm:pt>
    <dgm:pt modelId="{BC903708-AABC-4DC6-947F-C2371A7E4C51}" type="pres">
      <dgm:prSet presAssocID="{CFD3AA75-8D31-43CD-A2DE-E8FE35B6B67E}" presName="imagSh" presStyleLbl="bgImgPlace1" presStyleIdx="2" presStyleCnt="4"/>
      <dgm:spPr>
        <a:blipFill>
          <a:blip xmlns:r="http://schemas.openxmlformats.org/officeDocument/2006/relationships" r:embed="rId3" cstate="print">
            <a:extLst>
              <a:ext uri="{28A0092B-C50C-407E-A947-70E740481C1C}">
                <a14:useLocalDpi xmlns:a14="http://schemas.microsoft.com/office/drawing/2010/main"/>
              </a:ext>
            </a:extLst>
          </a:blip>
          <a:srcRect/>
          <a:stretch>
            <a:fillRect l="-58000" r="-58000"/>
          </a:stretch>
        </a:blipFill>
      </dgm:spPr>
      <dgm:t>
        <a:bodyPr/>
        <a:lstStyle/>
        <a:p>
          <a:endParaRPr lang="en-US"/>
        </a:p>
      </dgm:t>
    </dgm:pt>
    <dgm:pt modelId="{3A099894-CD74-4923-8F89-6C421BAF6383}" type="pres">
      <dgm:prSet presAssocID="{CFD3AA75-8D31-43CD-A2DE-E8FE35B6B67E}" presName="txNode" presStyleLbl="node1" presStyleIdx="2" presStyleCnt="4" custLinFactNeighborX="212" custLinFactNeighborY="14006">
        <dgm:presLayoutVars>
          <dgm:bulletEnabled val="1"/>
        </dgm:presLayoutVars>
      </dgm:prSet>
      <dgm:spPr/>
      <dgm:t>
        <a:bodyPr/>
        <a:lstStyle/>
        <a:p>
          <a:endParaRPr lang="en-US"/>
        </a:p>
      </dgm:t>
    </dgm:pt>
    <dgm:pt modelId="{CE923F3E-D388-48F7-BFE2-407E21D2EFD4}" type="pres">
      <dgm:prSet presAssocID="{AA7C345A-F9B8-47DE-9B05-35989F41A912}" presName="sibTrans" presStyleLbl="sibTrans2D1" presStyleIdx="2" presStyleCnt="3"/>
      <dgm:spPr/>
      <dgm:t>
        <a:bodyPr/>
        <a:lstStyle/>
        <a:p>
          <a:endParaRPr lang="en-US"/>
        </a:p>
      </dgm:t>
    </dgm:pt>
    <dgm:pt modelId="{647EBDD2-2B74-485A-81FC-C3FAC6FE7D06}" type="pres">
      <dgm:prSet presAssocID="{AA7C345A-F9B8-47DE-9B05-35989F41A912}" presName="connTx" presStyleLbl="sibTrans2D1" presStyleIdx="2" presStyleCnt="3"/>
      <dgm:spPr/>
      <dgm:t>
        <a:bodyPr/>
        <a:lstStyle/>
        <a:p>
          <a:endParaRPr lang="en-US"/>
        </a:p>
      </dgm:t>
    </dgm:pt>
    <dgm:pt modelId="{0492ED03-91B6-405D-ADCC-2D86531F933B}" type="pres">
      <dgm:prSet presAssocID="{9D9CC952-9DBF-4A93-8830-3E7F7510C898}" presName="composite" presStyleCnt="0"/>
      <dgm:spPr/>
    </dgm:pt>
    <dgm:pt modelId="{6BA9C065-B80B-404D-B2A6-FE1C662900EF}" type="pres">
      <dgm:prSet presAssocID="{9D9CC952-9DBF-4A93-8830-3E7F7510C898}" presName="imagSh" presStyleLbl="bgImgPlace1" presStyleIdx="3" presStyleCnt="4"/>
      <dgm:spPr>
        <a:blipFill>
          <a:blip xmlns:r="http://schemas.openxmlformats.org/officeDocument/2006/relationships" r:embed="rId4" cstate="print">
            <a:extLst>
              <a:ext uri="{28A0092B-C50C-407E-A947-70E740481C1C}">
                <a14:useLocalDpi xmlns:a14="http://schemas.microsoft.com/office/drawing/2010/main"/>
              </a:ext>
            </a:extLst>
          </a:blip>
          <a:srcRect/>
          <a:stretch>
            <a:fillRect t="-7000" b="-7000"/>
          </a:stretch>
        </a:blipFill>
      </dgm:spPr>
      <dgm:t>
        <a:bodyPr/>
        <a:lstStyle/>
        <a:p>
          <a:endParaRPr lang="en-US"/>
        </a:p>
      </dgm:t>
    </dgm:pt>
    <dgm:pt modelId="{2037CACE-6A3F-4E7C-B4A9-C6571B767702}" type="pres">
      <dgm:prSet presAssocID="{9D9CC952-9DBF-4A93-8830-3E7F7510C898}" presName="txNode" presStyleLbl="node1" presStyleIdx="3" presStyleCnt="4" custLinFactNeighborX="77" custLinFactNeighborY="11831">
        <dgm:presLayoutVars>
          <dgm:bulletEnabled val="1"/>
        </dgm:presLayoutVars>
      </dgm:prSet>
      <dgm:spPr/>
      <dgm:t>
        <a:bodyPr/>
        <a:lstStyle/>
        <a:p>
          <a:endParaRPr lang="en-US"/>
        </a:p>
      </dgm:t>
    </dgm:pt>
  </dgm:ptLst>
  <dgm:cxnLst>
    <dgm:cxn modelId="{19F5E6D0-A62F-4FE9-A91C-1D7C5AFA526B}" srcId="{D88F18E9-12A7-49DB-B94D-9335B78AE7EB}" destId="{C2B71E97-37D2-4744-8658-313AD4A19545}" srcOrd="0" destOrd="0" parTransId="{9791DE47-A6CE-4C01-A2B7-4EB107CFADB9}" sibTransId="{4D210F42-8226-437F-A83E-4322D2925424}"/>
    <dgm:cxn modelId="{B290F09B-8C2A-44FB-B1B2-0EDEA5FF57F6}" srcId="{9D9CC952-9DBF-4A93-8830-3E7F7510C898}" destId="{04F5F27C-9B87-4789-BE55-BB16F886B4F3}" srcOrd="0" destOrd="0" parTransId="{D8B434B7-FD5D-408F-929E-BD8861DA88CA}" sibTransId="{AB0C04A0-0FC4-4E90-891F-5686CBECC2B7}"/>
    <dgm:cxn modelId="{50B8E9CC-9222-4017-AEC1-1C937DD34CAD}" srcId="{E99C8E3E-6F09-4400-A227-075D5670D304}" destId="{A5821725-2CC1-47A0-A75B-1260FC02D9CC}" srcOrd="0" destOrd="0" parTransId="{649DAD2D-9A5F-4F67-8A2D-E9C0884C37E6}" sibTransId="{376F541F-3717-4D5D-9EB9-55714AF2FF92}"/>
    <dgm:cxn modelId="{707D9BB0-D893-D746-9158-8AB4DF753510}" type="presOf" srcId="{098529FA-B134-4A67-B066-21402FB3507D}" destId="{D0593AC3-E0B4-4BA3-80DE-1C77B1A66911}" srcOrd="1" destOrd="0" presId="urn:microsoft.com/office/officeart/2005/8/layout/hProcess10"/>
    <dgm:cxn modelId="{318039E3-D4A5-D248-AD8E-DE0D052BA1F3}" type="presOf" srcId="{AA7C345A-F9B8-47DE-9B05-35989F41A912}" destId="{647EBDD2-2B74-485A-81FC-C3FAC6FE7D06}" srcOrd="1" destOrd="0" presId="urn:microsoft.com/office/officeart/2005/8/layout/hProcess10"/>
    <dgm:cxn modelId="{CC55926C-7E75-A549-8DCF-3865521F2784}" type="presOf" srcId="{A5821725-2CC1-47A0-A75B-1260FC02D9CC}" destId="{AD42660B-3BEF-4823-B1C0-F5C8C8EA9F36}" srcOrd="0" destOrd="1" presId="urn:microsoft.com/office/officeart/2005/8/layout/hProcess10"/>
    <dgm:cxn modelId="{041889D4-4B46-6F44-A1AD-82383D125EAF}" type="presOf" srcId="{C2B71E97-37D2-4744-8658-313AD4A19545}" destId="{B8710508-9CF5-48AF-B026-F06337A6BADE}" srcOrd="0" destOrd="0" presId="urn:microsoft.com/office/officeart/2005/8/layout/hProcess10"/>
    <dgm:cxn modelId="{EC3961A6-26C3-5F43-A29B-232D629B3A59}" type="presOf" srcId="{AA7C345A-F9B8-47DE-9B05-35989F41A912}" destId="{CE923F3E-D388-48F7-BFE2-407E21D2EFD4}" srcOrd="0" destOrd="0" presId="urn:microsoft.com/office/officeart/2005/8/layout/hProcess10"/>
    <dgm:cxn modelId="{F46ADCEA-4660-A544-B318-41A68924D18A}" type="presOf" srcId="{4D210F42-8226-437F-A83E-4322D2925424}" destId="{47DF2819-1438-493F-BF93-BB3E79636FBC}" srcOrd="0" destOrd="0" presId="urn:microsoft.com/office/officeart/2005/8/layout/hProcess10"/>
    <dgm:cxn modelId="{15E538BC-2D59-47EA-AD70-3D1862B54E7C}" srcId="{D88F18E9-12A7-49DB-B94D-9335B78AE7EB}" destId="{CFD3AA75-8D31-43CD-A2DE-E8FE35B6B67E}" srcOrd="2" destOrd="0" parTransId="{F3357A22-2BB3-4B7C-872D-7F5F2D90063D}" sibTransId="{AA7C345A-F9B8-47DE-9B05-35989F41A912}"/>
    <dgm:cxn modelId="{40B4D335-B3E3-A748-A971-CF12BB8E7353}" type="presOf" srcId="{D88F18E9-12A7-49DB-B94D-9335B78AE7EB}" destId="{542922DF-7A88-4B47-90CC-877A175B660F}" srcOrd="0" destOrd="0" presId="urn:microsoft.com/office/officeart/2005/8/layout/hProcess10"/>
    <dgm:cxn modelId="{27A22AEC-9DDC-409D-B29E-BCB99E4EA446}" srcId="{D88F18E9-12A7-49DB-B94D-9335B78AE7EB}" destId="{E99C8E3E-6F09-4400-A227-075D5670D304}" srcOrd="1" destOrd="0" parTransId="{FA24B3B7-124F-4030-8FEE-867AB92B107C}" sibTransId="{098529FA-B134-4A67-B066-21402FB3507D}"/>
    <dgm:cxn modelId="{966ED74F-C3DC-2C45-B781-A8CD302545D8}" type="presOf" srcId="{04F5F27C-9B87-4789-BE55-BB16F886B4F3}" destId="{2037CACE-6A3F-4E7C-B4A9-C6571B767702}" srcOrd="0" destOrd="1" presId="urn:microsoft.com/office/officeart/2005/8/layout/hProcess10"/>
    <dgm:cxn modelId="{AEBEE721-BDA8-2141-BD38-A06911F92B4B}" type="presOf" srcId="{4D210F42-8226-437F-A83E-4322D2925424}" destId="{A069A01A-1081-4408-ACDC-AE056548C0F0}" srcOrd="1" destOrd="0" presId="urn:microsoft.com/office/officeart/2005/8/layout/hProcess10"/>
    <dgm:cxn modelId="{197F0F76-4FFB-874C-AE7E-B2ACDB293F2F}" type="presOf" srcId="{1728F28F-7EAB-4DF9-A729-2ECC9F3A314C}" destId="{B8710508-9CF5-48AF-B026-F06337A6BADE}" srcOrd="0" destOrd="1" presId="urn:microsoft.com/office/officeart/2005/8/layout/hProcess10"/>
    <dgm:cxn modelId="{5FEEA4B9-C366-49CF-9C51-CFDCDD21A58D}" srcId="{CFD3AA75-8D31-43CD-A2DE-E8FE35B6B67E}" destId="{F12845C6-08C3-4538-A31F-30D655081E04}" srcOrd="0" destOrd="0" parTransId="{3DFE81E5-1638-4538-86E6-16706E6626A8}" sibTransId="{0048AD78-1D5B-4E86-B9FA-1B2BFCF1819A}"/>
    <dgm:cxn modelId="{57CEA96A-E2C8-40E4-A377-BFE9D3877F0D}" srcId="{D88F18E9-12A7-49DB-B94D-9335B78AE7EB}" destId="{9D9CC952-9DBF-4A93-8830-3E7F7510C898}" srcOrd="3" destOrd="0" parTransId="{AA80116E-41EF-499E-834B-11CD3514320C}" sibTransId="{6FB9ADB1-F404-4C45-8751-15BD0D7D3F95}"/>
    <dgm:cxn modelId="{7706B4E0-33AB-5348-80AE-00216F383244}" type="presOf" srcId="{F12845C6-08C3-4538-A31F-30D655081E04}" destId="{3A099894-CD74-4923-8F89-6C421BAF6383}" srcOrd="0" destOrd="1" presId="urn:microsoft.com/office/officeart/2005/8/layout/hProcess10"/>
    <dgm:cxn modelId="{FDC7DCF1-5EA2-044A-B732-F7DE350A426A}" type="presOf" srcId="{E99C8E3E-6F09-4400-A227-075D5670D304}" destId="{AD42660B-3BEF-4823-B1C0-F5C8C8EA9F36}" srcOrd="0" destOrd="0" presId="urn:microsoft.com/office/officeart/2005/8/layout/hProcess10"/>
    <dgm:cxn modelId="{402C998B-30D1-CF46-86A5-A0F6F9776B1E}" type="presOf" srcId="{CFD3AA75-8D31-43CD-A2DE-E8FE35B6B67E}" destId="{3A099894-CD74-4923-8F89-6C421BAF6383}" srcOrd="0" destOrd="0" presId="urn:microsoft.com/office/officeart/2005/8/layout/hProcess10"/>
    <dgm:cxn modelId="{B211BBAE-30B7-A54D-81C6-0D0CABBAAF1D}" type="presOf" srcId="{9D9CC952-9DBF-4A93-8830-3E7F7510C898}" destId="{2037CACE-6A3F-4E7C-B4A9-C6571B767702}" srcOrd="0" destOrd="0" presId="urn:microsoft.com/office/officeart/2005/8/layout/hProcess10"/>
    <dgm:cxn modelId="{FAAB01CB-6AD0-4CD5-99E6-6CA72DF782ED}" srcId="{C2B71E97-37D2-4744-8658-313AD4A19545}" destId="{1728F28F-7EAB-4DF9-A729-2ECC9F3A314C}" srcOrd="0" destOrd="0" parTransId="{03B0069D-CB6E-411B-85FA-C05E396CE1B1}" sibTransId="{F5FB0604-010E-4D1B-8920-1A74F4E3822C}"/>
    <dgm:cxn modelId="{FECCC68B-D07D-3E46-BC57-05E532F86FE3}" type="presOf" srcId="{098529FA-B134-4A67-B066-21402FB3507D}" destId="{F9DABFCB-1797-4E87-A33C-34341DF42195}" srcOrd="0" destOrd="0" presId="urn:microsoft.com/office/officeart/2005/8/layout/hProcess10"/>
    <dgm:cxn modelId="{730BD8EB-B91F-9147-A59D-BC0BCAC6DA57}" type="presParOf" srcId="{542922DF-7A88-4B47-90CC-877A175B660F}" destId="{B9EEAA7E-5F6A-43B2-BDB3-0BA0BE4F2EB0}" srcOrd="0" destOrd="0" presId="urn:microsoft.com/office/officeart/2005/8/layout/hProcess10"/>
    <dgm:cxn modelId="{BD28F24B-0B1B-034B-BF0C-90351EE0A8D5}" type="presParOf" srcId="{B9EEAA7E-5F6A-43B2-BDB3-0BA0BE4F2EB0}" destId="{483EDAAC-BB4E-4B1C-8A57-B59ECED3B366}" srcOrd="0" destOrd="0" presId="urn:microsoft.com/office/officeart/2005/8/layout/hProcess10"/>
    <dgm:cxn modelId="{989A3376-85EC-1B49-9022-8C3E4CACBE31}" type="presParOf" srcId="{B9EEAA7E-5F6A-43B2-BDB3-0BA0BE4F2EB0}" destId="{B8710508-9CF5-48AF-B026-F06337A6BADE}" srcOrd="1" destOrd="0" presId="urn:microsoft.com/office/officeart/2005/8/layout/hProcess10"/>
    <dgm:cxn modelId="{B8A20CC9-EAB8-8840-A3F5-FF411FC76F3A}" type="presParOf" srcId="{542922DF-7A88-4B47-90CC-877A175B660F}" destId="{47DF2819-1438-493F-BF93-BB3E79636FBC}" srcOrd="1" destOrd="0" presId="urn:microsoft.com/office/officeart/2005/8/layout/hProcess10"/>
    <dgm:cxn modelId="{E0B31BED-29DD-FC49-8CD6-09CADBC14367}" type="presParOf" srcId="{47DF2819-1438-493F-BF93-BB3E79636FBC}" destId="{A069A01A-1081-4408-ACDC-AE056548C0F0}" srcOrd="0" destOrd="0" presId="urn:microsoft.com/office/officeart/2005/8/layout/hProcess10"/>
    <dgm:cxn modelId="{02E04425-059F-DB41-A168-9396C34330A8}" type="presParOf" srcId="{542922DF-7A88-4B47-90CC-877A175B660F}" destId="{9ACF5033-E902-47A7-B998-6655ECF62728}" srcOrd="2" destOrd="0" presId="urn:microsoft.com/office/officeart/2005/8/layout/hProcess10"/>
    <dgm:cxn modelId="{4D6B8801-3FF6-D34A-ADF0-6F3118463D22}" type="presParOf" srcId="{9ACF5033-E902-47A7-B998-6655ECF62728}" destId="{5BC93E37-738B-4058-90A9-1FC272FAFFF9}" srcOrd="0" destOrd="0" presId="urn:microsoft.com/office/officeart/2005/8/layout/hProcess10"/>
    <dgm:cxn modelId="{CCFF3FBA-C68F-784E-99D9-FBF0CBE106AA}" type="presParOf" srcId="{9ACF5033-E902-47A7-B998-6655ECF62728}" destId="{AD42660B-3BEF-4823-B1C0-F5C8C8EA9F36}" srcOrd="1" destOrd="0" presId="urn:microsoft.com/office/officeart/2005/8/layout/hProcess10"/>
    <dgm:cxn modelId="{7AAA465F-C3D6-9641-AEA0-03D01B99D3DF}" type="presParOf" srcId="{542922DF-7A88-4B47-90CC-877A175B660F}" destId="{F9DABFCB-1797-4E87-A33C-34341DF42195}" srcOrd="3" destOrd="0" presId="urn:microsoft.com/office/officeart/2005/8/layout/hProcess10"/>
    <dgm:cxn modelId="{EFC6FC02-D53C-C04C-8585-D0CD6F76B837}" type="presParOf" srcId="{F9DABFCB-1797-4E87-A33C-34341DF42195}" destId="{D0593AC3-E0B4-4BA3-80DE-1C77B1A66911}" srcOrd="0" destOrd="0" presId="urn:microsoft.com/office/officeart/2005/8/layout/hProcess10"/>
    <dgm:cxn modelId="{A1F8B3C9-B048-1E4F-B804-59476AD8A7B8}" type="presParOf" srcId="{542922DF-7A88-4B47-90CC-877A175B660F}" destId="{3DC3E9A6-96B8-42CB-8981-72DCAC00D01A}" srcOrd="4" destOrd="0" presId="urn:microsoft.com/office/officeart/2005/8/layout/hProcess10"/>
    <dgm:cxn modelId="{602499FD-4444-7141-A23B-49202B8B2DE2}" type="presParOf" srcId="{3DC3E9A6-96B8-42CB-8981-72DCAC00D01A}" destId="{BC903708-AABC-4DC6-947F-C2371A7E4C51}" srcOrd="0" destOrd="0" presId="urn:microsoft.com/office/officeart/2005/8/layout/hProcess10"/>
    <dgm:cxn modelId="{93D34E68-9064-574C-B1B8-119DF9D1A872}" type="presParOf" srcId="{3DC3E9A6-96B8-42CB-8981-72DCAC00D01A}" destId="{3A099894-CD74-4923-8F89-6C421BAF6383}" srcOrd="1" destOrd="0" presId="urn:microsoft.com/office/officeart/2005/8/layout/hProcess10"/>
    <dgm:cxn modelId="{CEF18F6F-B86F-8147-BFFF-8770C3C16B6F}" type="presParOf" srcId="{542922DF-7A88-4B47-90CC-877A175B660F}" destId="{CE923F3E-D388-48F7-BFE2-407E21D2EFD4}" srcOrd="5" destOrd="0" presId="urn:microsoft.com/office/officeart/2005/8/layout/hProcess10"/>
    <dgm:cxn modelId="{DE0A6943-2C2B-2C44-A140-23DE9E9F89DE}" type="presParOf" srcId="{CE923F3E-D388-48F7-BFE2-407E21D2EFD4}" destId="{647EBDD2-2B74-485A-81FC-C3FAC6FE7D06}" srcOrd="0" destOrd="0" presId="urn:microsoft.com/office/officeart/2005/8/layout/hProcess10"/>
    <dgm:cxn modelId="{827944CF-7643-E74F-9725-E60A6F33C8FD}" type="presParOf" srcId="{542922DF-7A88-4B47-90CC-877A175B660F}" destId="{0492ED03-91B6-405D-ADCC-2D86531F933B}" srcOrd="6" destOrd="0" presId="urn:microsoft.com/office/officeart/2005/8/layout/hProcess10"/>
    <dgm:cxn modelId="{169E814D-9321-9D48-9B31-0F742B162E9E}" type="presParOf" srcId="{0492ED03-91B6-405D-ADCC-2D86531F933B}" destId="{6BA9C065-B80B-404D-B2A6-FE1C662900EF}" srcOrd="0" destOrd="0" presId="urn:microsoft.com/office/officeart/2005/8/layout/hProcess10"/>
    <dgm:cxn modelId="{49C6AF48-424B-FF43-BC7D-61928B4E67D9}" type="presParOf" srcId="{0492ED03-91B6-405D-ADCC-2D86531F933B}" destId="{2037CACE-6A3F-4E7C-B4A9-C6571B767702}"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EDAAC-BB4E-4B1C-8A57-B59ECED3B366}">
      <dsp:nvSpPr>
        <dsp:cNvPr id="0" name=""/>
        <dsp:cNvSpPr/>
      </dsp:nvSpPr>
      <dsp:spPr>
        <a:xfrm>
          <a:off x="0" y="563962"/>
          <a:ext cx="1501117" cy="15011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710508-9CF5-48AF-B026-F06337A6BADE}">
      <dsp:nvSpPr>
        <dsp:cNvPr id="0" name=""/>
        <dsp:cNvSpPr/>
      </dsp:nvSpPr>
      <dsp:spPr>
        <a:xfrm>
          <a:off x="453425" y="1885126"/>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en-US" sz="1600" kern="1200" dirty="0" smtClean="0"/>
            <a:t>Patient Preparation</a:t>
          </a:r>
          <a:endParaRPr lang="en-US" sz="1600" kern="1200" dirty="0"/>
        </a:p>
        <a:p>
          <a:pPr marL="114300" lvl="1" indent="-114300" algn="l" defTabSz="533400">
            <a:lnSpc>
              <a:spcPct val="90000"/>
            </a:lnSpc>
            <a:spcBef>
              <a:spcPct val="0"/>
            </a:spcBef>
            <a:spcAft>
              <a:spcPct val="15000"/>
            </a:spcAft>
            <a:buChar char="••"/>
          </a:pPr>
          <a:r>
            <a:rPr lang="en-US" sz="1200" kern="1200" dirty="0" smtClean="0"/>
            <a:t>Patients are prepared for the test</a:t>
          </a:r>
          <a:endParaRPr lang="en-US" sz="1200" kern="1200" dirty="0"/>
        </a:p>
      </dsp:txBody>
      <dsp:txXfrm>
        <a:off x="497391" y="1929092"/>
        <a:ext cx="1413185" cy="1413185"/>
      </dsp:txXfrm>
    </dsp:sp>
    <dsp:sp modelId="{47DF2819-1438-493F-BF93-BB3E79636FBC}">
      <dsp:nvSpPr>
        <dsp:cNvPr id="0" name=""/>
        <dsp:cNvSpPr/>
      </dsp:nvSpPr>
      <dsp:spPr>
        <a:xfrm rot="21559603">
          <a:off x="1780928" y="1217237"/>
          <a:ext cx="280867" cy="3606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780931" y="1289871"/>
        <a:ext cx="196607" cy="216419"/>
      </dsp:txXfrm>
    </dsp:sp>
    <dsp:sp modelId="{5BC93E37-738B-4058-90A9-1FC272FAFFF9}">
      <dsp:nvSpPr>
        <dsp:cNvPr id="0" name=""/>
        <dsp:cNvSpPr/>
      </dsp:nvSpPr>
      <dsp:spPr>
        <a:xfrm>
          <a:off x="2301583" y="727253"/>
          <a:ext cx="1501117" cy="1501117"/>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42660B-3BEF-4823-B1C0-F5C8C8EA9F36}">
      <dsp:nvSpPr>
        <dsp:cNvPr id="0" name=""/>
        <dsp:cNvSpPr/>
      </dsp:nvSpPr>
      <dsp:spPr>
        <a:xfrm>
          <a:off x="2666671" y="1885111"/>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en-US" sz="1600" kern="1200" dirty="0" smtClean="0"/>
            <a:t>EEG Recording</a:t>
          </a:r>
          <a:endParaRPr lang="en-US" sz="1600" kern="1200" dirty="0"/>
        </a:p>
        <a:p>
          <a:pPr marL="114300" lvl="1" indent="-114300" algn="l" defTabSz="533400">
            <a:lnSpc>
              <a:spcPct val="90000"/>
            </a:lnSpc>
            <a:spcBef>
              <a:spcPct val="0"/>
            </a:spcBef>
            <a:spcAft>
              <a:spcPct val="15000"/>
            </a:spcAft>
            <a:buChar char="••"/>
          </a:pPr>
          <a:r>
            <a:rPr lang="en-US" sz="1200" kern="1200" dirty="0" smtClean="0"/>
            <a:t>EEG ranging from 22 minutes to several days is recorded</a:t>
          </a:r>
          <a:endParaRPr lang="en-US" sz="1200" kern="1200" dirty="0"/>
        </a:p>
      </dsp:txBody>
      <dsp:txXfrm>
        <a:off x="2710637" y="1929077"/>
        <a:ext cx="1413185" cy="1413185"/>
      </dsp:txXfrm>
    </dsp:sp>
    <dsp:sp modelId="{F9DABFCB-1797-4E87-A33C-34341DF42195}">
      <dsp:nvSpPr>
        <dsp:cNvPr id="0" name=""/>
        <dsp:cNvSpPr/>
      </dsp:nvSpPr>
      <dsp:spPr>
        <a:xfrm rot="68561">
          <a:off x="4101208" y="1321366"/>
          <a:ext cx="298596" cy="3606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101217" y="1392612"/>
        <a:ext cx="209017" cy="216419"/>
      </dsp:txXfrm>
    </dsp:sp>
    <dsp:sp modelId="{BC903708-AABC-4DC6-947F-C2371A7E4C51}">
      <dsp:nvSpPr>
        <dsp:cNvPr id="0" name=""/>
        <dsp:cNvSpPr/>
      </dsp:nvSpPr>
      <dsp:spPr>
        <a:xfrm>
          <a:off x="4655664" y="774208"/>
          <a:ext cx="1501117" cy="1501117"/>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l="-58000" r="-5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99894-CD74-4923-8F89-6C421BAF6383}">
      <dsp:nvSpPr>
        <dsp:cNvPr id="0" name=""/>
        <dsp:cNvSpPr/>
      </dsp:nvSpPr>
      <dsp:spPr>
        <a:xfrm>
          <a:off x="4903215" y="1885126"/>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en-US" sz="1600" kern="1200" dirty="0" smtClean="0"/>
            <a:t>EEG is Interpreted</a:t>
          </a:r>
          <a:endParaRPr lang="en-US" sz="1600" kern="1200" dirty="0"/>
        </a:p>
        <a:p>
          <a:pPr marL="114300" lvl="1" indent="-114300" algn="l" defTabSz="533400">
            <a:lnSpc>
              <a:spcPct val="90000"/>
            </a:lnSpc>
            <a:spcBef>
              <a:spcPct val="0"/>
            </a:spcBef>
            <a:spcAft>
              <a:spcPct val="15000"/>
            </a:spcAft>
            <a:buChar char="••"/>
          </a:pPr>
          <a:r>
            <a:rPr lang="en-US" sz="1200" kern="1200" dirty="0" smtClean="0"/>
            <a:t>Certified physicians </a:t>
          </a:r>
          <a:r>
            <a:rPr lang="en-US" sz="1200" kern="1200" smtClean="0"/>
            <a:t>interpret EEG</a:t>
          </a:r>
          <a:endParaRPr lang="en-US" sz="1200" kern="1200" dirty="0"/>
        </a:p>
      </dsp:txBody>
      <dsp:txXfrm>
        <a:off x="4947181" y="1929092"/>
        <a:ext cx="1413185" cy="1413185"/>
      </dsp:txXfrm>
    </dsp:sp>
    <dsp:sp modelId="{CE923F3E-D388-48F7-BFE2-407E21D2EFD4}">
      <dsp:nvSpPr>
        <dsp:cNvPr id="0" name=""/>
        <dsp:cNvSpPr/>
      </dsp:nvSpPr>
      <dsp:spPr>
        <a:xfrm>
          <a:off x="6445930" y="1344418"/>
          <a:ext cx="289148" cy="3606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6445930" y="1416557"/>
        <a:ext cx="202404" cy="216419"/>
      </dsp:txXfrm>
    </dsp:sp>
    <dsp:sp modelId="{6BA9C065-B80B-404D-B2A6-FE1C662900EF}">
      <dsp:nvSpPr>
        <dsp:cNvPr id="0" name=""/>
        <dsp:cNvSpPr/>
      </dsp:nvSpPr>
      <dsp:spPr>
        <a:xfrm>
          <a:off x="6982920" y="774208"/>
          <a:ext cx="1501117" cy="1501117"/>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a:ext>
            </a:extLst>
          </a:blip>
          <a:srcRect/>
          <a:stretch>
            <a:fillRect t="-7000" b="-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37CACE-6A3F-4E7C-B4A9-C6571B767702}">
      <dsp:nvSpPr>
        <dsp:cNvPr id="0" name=""/>
        <dsp:cNvSpPr/>
      </dsp:nvSpPr>
      <dsp:spPr>
        <a:xfrm>
          <a:off x="7228441" y="1852476"/>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EEG Report is Produced</a:t>
          </a:r>
          <a:endParaRPr lang="en-US" sz="1600" kern="1200" dirty="0"/>
        </a:p>
        <a:p>
          <a:pPr marL="114300" lvl="1" indent="-114300" algn="l" defTabSz="533400">
            <a:lnSpc>
              <a:spcPct val="90000"/>
            </a:lnSpc>
            <a:spcBef>
              <a:spcPct val="0"/>
            </a:spcBef>
            <a:spcAft>
              <a:spcPct val="15000"/>
            </a:spcAft>
            <a:buChar char="••"/>
          </a:pPr>
          <a:r>
            <a:rPr lang="en-US" sz="1200" kern="1200" dirty="0" smtClean="0"/>
            <a:t>Report of findings (e.g. abnormality) is prepared</a:t>
          </a:r>
          <a:endParaRPr lang="en-US" sz="1200" kern="1200" dirty="0"/>
        </a:p>
      </dsp:txBody>
      <dsp:txXfrm>
        <a:off x="7272407" y="1896442"/>
        <a:ext cx="1413185" cy="141318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AED787-B5FC-244B-9B6F-4A480A5609BC}" type="datetimeFigureOut">
              <a:rPr lang="en-US" smtClean="0"/>
              <a:pPr/>
              <a:t>11/18/16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55A4DA-CB6B-D043-8375-311F45E01637}" type="slidenum">
              <a:rPr lang="en-US" smtClean="0"/>
              <a:pPr/>
              <a:t>‹#›</a:t>
            </a:fld>
            <a:endParaRPr lang="en-US" dirty="0"/>
          </a:p>
        </p:txBody>
      </p:sp>
    </p:spTree>
    <p:extLst>
      <p:ext uri="{BB962C8B-B14F-4D97-AF65-F5344CB8AC3E}">
        <p14:creationId xmlns:p14="http://schemas.microsoft.com/office/powerpoint/2010/main" val="3593341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31CF6E-A7CC-034C-AA3C-9F1A6DDD080D}" type="datetimeFigureOut">
              <a:rPr lang="en-US" smtClean="0"/>
              <a:pPr/>
              <a:t>11/18/16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67CBD4-C074-5945-B4D9-C20F0CA68938}" type="slidenum">
              <a:rPr lang="en-US" smtClean="0"/>
              <a:pPr/>
              <a:t>‹#›</a:t>
            </a:fld>
            <a:endParaRPr lang="en-US" dirty="0"/>
          </a:p>
        </p:txBody>
      </p:sp>
    </p:spTree>
    <p:extLst>
      <p:ext uri="{BB962C8B-B14F-4D97-AF65-F5344CB8AC3E}">
        <p14:creationId xmlns:p14="http://schemas.microsoft.com/office/powerpoint/2010/main" val="42048219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1818AA-83EB-44C3-A230-3C4EF50B69C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062484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14</a:t>
            </a:fld>
            <a:endParaRPr lang="en-US" dirty="0"/>
          </a:p>
        </p:txBody>
      </p:sp>
    </p:spTree>
    <p:extLst>
      <p:ext uri="{BB962C8B-B14F-4D97-AF65-F5344CB8AC3E}">
        <p14:creationId xmlns:p14="http://schemas.microsoft.com/office/powerpoint/2010/main" val="99497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35D758C2-C356-43B3-AAFA-040681F9914C}" type="slidenum">
              <a:rPr lang="en-US" smtClean="0"/>
              <a:pPr/>
              <a:t>26</a:t>
            </a:fld>
            <a:endParaRPr lang="en-US" dirty="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387628" y="4343401"/>
            <a:ext cx="6151328" cy="4114800"/>
          </a:xfrm>
          <a:noFill/>
          <a:ln/>
        </p:spPr>
        <p:txBody>
          <a:bodyPr/>
          <a:lstStyle/>
          <a:p>
            <a:pPr eaLnBrk="1" hangingPunct="1"/>
            <a:endParaRPr lang="en-US" dirty="0" smtClean="0"/>
          </a:p>
        </p:txBody>
      </p:sp>
    </p:spTree>
    <p:extLst>
      <p:ext uri="{BB962C8B-B14F-4D97-AF65-F5344CB8AC3E}">
        <p14:creationId xmlns:p14="http://schemas.microsoft.com/office/powerpoint/2010/main" val="3660949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2</a:t>
            </a:fld>
            <a:endParaRPr lang="en-US" dirty="0"/>
          </a:p>
        </p:txBody>
      </p:sp>
    </p:spTree>
    <p:extLst>
      <p:ext uri="{BB962C8B-B14F-4D97-AF65-F5344CB8AC3E}">
        <p14:creationId xmlns:p14="http://schemas.microsoft.com/office/powerpoint/2010/main" val="3050278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6DAA630F-ABD7-4694-8D3C-FB713558476C}" type="slidenum">
              <a:rPr lang="en-US"/>
              <a:pPr/>
              <a:t>3</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412750" y="4554538"/>
            <a:ext cx="6550025" cy="4314825"/>
          </a:xfrm>
          <a:noFill/>
          <a:ln/>
        </p:spPr>
        <p:txBody>
          <a:bodyPr/>
          <a:lstStyle/>
          <a:p>
            <a:pPr eaLnBrk="1" hangingPunct="1"/>
            <a:endParaRPr lang="en-US" smtClean="0"/>
          </a:p>
        </p:txBody>
      </p:sp>
    </p:spTree>
    <p:extLst>
      <p:ext uri="{BB962C8B-B14F-4D97-AF65-F5344CB8AC3E}">
        <p14:creationId xmlns:p14="http://schemas.microsoft.com/office/powerpoint/2010/main" val="1809511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4</a:t>
            </a:fld>
            <a:endParaRPr lang="en-US" dirty="0"/>
          </a:p>
        </p:txBody>
      </p:sp>
    </p:spTree>
    <p:extLst>
      <p:ext uri="{BB962C8B-B14F-4D97-AF65-F5344CB8AC3E}">
        <p14:creationId xmlns:p14="http://schemas.microsoft.com/office/powerpoint/2010/main" val="70372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6</a:t>
            </a:fld>
            <a:endParaRPr lang="en-US" dirty="0"/>
          </a:p>
        </p:txBody>
      </p:sp>
    </p:spTree>
    <p:extLst>
      <p:ext uri="{BB962C8B-B14F-4D97-AF65-F5344CB8AC3E}">
        <p14:creationId xmlns:p14="http://schemas.microsoft.com/office/powerpoint/2010/main" val="718460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8</a:t>
            </a:fld>
            <a:endParaRPr lang="en-US" dirty="0"/>
          </a:p>
        </p:txBody>
      </p:sp>
    </p:spTree>
    <p:extLst>
      <p:ext uri="{BB962C8B-B14F-4D97-AF65-F5344CB8AC3E}">
        <p14:creationId xmlns:p14="http://schemas.microsoft.com/office/powerpoint/2010/main" val="1882410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features are: </a:t>
            </a:r>
            <a:r>
              <a:rPr lang="en-US" dirty="0" err="1" smtClean="0"/>
              <a:t>acinar</a:t>
            </a:r>
            <a:r>
              <a:rPr lang="en-US" dirty="0" smtClean="0"/>
              <a:t> forming cells with high nuclear/cytoplasmic ratio with large nucleoli; it even shows bright red crystals and blue </a:t>
            </a:r>
            <a:r>
              <a:rPr lang="en-US" dirty="0" err="1" smtClean="0"/>
              <a:t>mucin</a:t>
            </a:r>
            <a:r>
              <a:rPr lang="en-US" dirty="0" smtClean="0"/>
              <a:t>. )</a:t>
            </a:r>
          </a:p>
          <a:p>
            <a:endParaRPr lang="en-US" dirty="0" smtClean="0"/>
          </a:p>
          <a:p>
            <a:r>
              <a:rPr lang="en-US" dirty="0" smtClean="0"/>
              <a:t>When it is this classic, a first year resident with 2 months in training can diagnose it. Except it is not always this easy. There are many different grades, variants and sometimes there are only a few glands, hence biopsies are like 1 mm threads of tissue.</a:t>
            </a:r>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10</a:t>
            </a:fld>
            <a:endParaRPr lang="en-US" dirty="0"/>
          </a:p>
        </p:txBody>
      </p:sp>
    </p:spTree>
    <p:extLst>
      <p:ext uri="{BB962C8B-B14F-4D97-AF65-F5344CB8AC3E}">
        <p14:creationId xmlns:p14="http://schemas.microsoft.com/office/powerpoint/2010/main" val="1866729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12</a:t>
            </a:fld>
            <a:endParaRPr lang="en-US" dirty="0"/>
          </a:p>
        </p:txBody>
      </p:sp>
    </p:spTree>
    <p:extLst>
      <p:ext uri="{BB962C8B-B14F-4D97-AF65-F5344CB8AC3E}">
        <p14:creationId xmlns:p14="http://schemas.microsoft.com/office/powerpoint/2010/main" val="1759921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13</a:t>
            </a:fld>
            <a:endParaRPr lang="en-US" dirty="0"/>
          </a:p>
        </p:txBody>
      </p:sp>
    </p:spTree>
    <p:extLst>
      <p:ext uri="{BB962C8B-B14F-4D97-AF65-F5344CB8AC3E}">
        <p14:creationId xmlns:p14="http://schemas.microsoft.com/office/powerpoint/2010/main" val="1902737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pPr/>
              <a:t>‹#›</a:t>
            </a:fld>
            <a:endParaRPr lang="en-US" dirty="0"/>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174341637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fld id="{264EB936-38C4-114A-9699-E529124D075D}" type="slidenum">
              <a:rPr lang="en-US">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215891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fld id="{BD337FB4-2DFB-D14D-A96F-FBAA0F6BFA0B}" type="slidenum">
              <a:rPr lang="en-US">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610156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fld id="{209672B3-9736-4C43-B4F3-B9F21DE16C3E}" type="slidenum">
              <a:rPr lang="en-US">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188477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fld id="{00262F03-9801-694E-9E3D-850D23F01900}" type="slidenum">
              <a:rPr lang="en-US">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2698737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fld id="{64D6AAA5-58E0-764E-B473-F60A4B574690}" type="slidenum">
              <a:rPr lang="en-US">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3718101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fld id="{76DC6A0C-0D40-114E-883B-8154B8FB7550}" type="slidenum">
              <a:rPr lang="en-US">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3092815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fld id="{6E844F14-7E7C-E448-BC29-0766BE54777F}" type="slidenum">
              <a:rPr lang="en-US">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2338187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22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algn="l" eaLnBrk="1" hangingPunct="1">
              <a:defRPr/>
            </a:pPr>
            <a:fld id="{209672B3-9736-4C43-B4F3-B9F21DE16C3E}" type="slidenum">
              <a:rPr lang="en-US"/>
              <a:pPr algn="l" eaLnBrk="1" hangingPunct="1">
                <a:defRPr/>
              </a:pPr>
              <a:t>‹#›</a:t>
            </a:fld>
            <a:endParaRPr lang="en-US"/>
          </a:p>
        </p:txBody>
      </p:sp>
    </p:spTree>
    <p:extLst>
      <p:ext uri="{BB962C8B-B14F-4D97-AF65-F5344CB8AC3E}">
        <p14:creationId xmlns:p14="http://schemas.microsoft.com/office/powerpoint/2010/main" val="153683021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solidFill>
                  <a:prstClr val="black"/>
                </a:solidFill>
              </a:rPr>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26775519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42807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6D2E3246-7AB8-7043-980D-57B72E5ED9CE}" type="datetimeFigureOut">
              <a:rPr lang="en-US" smtClean="0">
                <a:solidFill>
                  <a:prstClr val="white">
                    <a:tint val="75000"/>
                  </a:prstClr>
                </a:solidFill>
              </a:rPr>
              <a:pPr/>
              <a:t>11/18/16</a:t>
            </a:fld>
            <a:endParaRPr lang="en-US">
              <a:solidFill>
                <a:prstClr val="white">
                  <a:tint val="75000"/>
                </a:prstClr>
              </a:solidFill>
            </a:endParaRPr>
          </a:p>
        </p:txBody>
      </p:sp>
      <p:sp>
        <p:nvSpPr>
          <p:cNvPr id="5" name="Footer Placeholder 4"/>
          <p:cNvSpPr>
            <a:spLocks noGrp="1"/>
          </p:cNvSpPr>
          <p:nvPr>
            <p:ph type="ftr" sz="quarter" idx="11"/>
          </p:nvPr>
        </p:nvSpPr>
        <p:spPr>
          <a:xfrm>
            <a:off x="1900237" y="5410202"/>
            <a:ext cx="3843665"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7915603" y="5410200"/>
            <a:ext cx="578317" cy="365125"/>
          </a:xfrm>
        </p:spPr>
        <p:txBody>
          <a:bodyPr/>
          <a:lstStyle/>
          <a:p>
            <a:fld id="{886BB73A-582F-4420-9A14-CB10A2B2E5E8}"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en-US" smtClean="0"/>
              <a:t>Click to edit Master title style</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6D2E3246-7AB8-7043-980D-57B72E5ED9CE}" type="datetimeFigureOut">
              <a:rPr lang="en-US" smtClean="0">
                <a:solidFill>
                  <a:prstClr val="white">
                    <a:tint val="75000"/>
                  </a:prstClr>
                </a:solidFill>
              </a:rPr>
              <a:pPr/>
              <a:t>11/18/16</a:t>
            </a:fld>
            <a:endParaRPr lang="en-US">
              <a:solidFill>
                <a:prstClr val="white">
                  <a:tint val="75000"/>
                </a:prstClr>
              </a:solidFill>
            </a:endParaRPr>
          </a:p>
        </p:txBody>
      </p:sp>
      <p:sp>
        <p:nvSpPr>
          <p:cNvPr id="50" name="Footer Placeholder 4"/>
          <p:cNvSpPr>
            <a:spLocks noGrp="1"/>
          </p:cNvSpPr>
          <p:nvPr>
            <p:ph type="ftr" sz="quarter" idx="11"/>
          </p:nvPr>
        </p:nvSpPr>
        <p:spPr>
          <a:xfrm>
            <a:off x="856059" y="5883276"/>
            <a:ext cx="4679482" cy="365125"/>
          </a:xfrm>
        </p:spPr>
        <p:txBody>
          <a:bodyPr/>
          <a:lstStyle/>
          <a:p>
            <a:endParaRPr lang="en-US">
              <a:solidFill>
                <a:prstClr val="white">
                  <a:tint val="75000"/>
                </a:prstClr>
              </a:solidFill>
            </a:endParaRPr>
          </a:p>
        </p:txBody>
      </p:sp>
      <p:sp>
        <p:nvSpPr>
          <p:cNvPr id="51" name="Slide Number Placeholder 5"/>
          <p:cNvSpPr>
            <a:spLocks noGrp="1"/>
          </p:cNvSpPr>
          <p:nvPr>
            <p:ph type="sldNum" sz="quarter" idx="12"/>
          </p:nvPr>
        </p:nvSpPr>
        <p:spPr>
          <a:xfrm>
            <a:off x="7707241" y="5883275"/>
            <a:ext cx="578317" cy="365125"/>
          </a:xfrm>
        </p:spPr>
        <p:txBody>
          <a:bodyPr/>
          <a:lstStyle/>
          <a:p>
            <a:fld id="{408F304C-DB71-644C-846D-4F1680458CCD}"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2E3246-7AB8-7043-980D-57B72E5ED9CE}" type="datetimeFigureOut">
              <a:rPr lang="en-US" smtClean="0">
                <a:solidFill>
                  <a:prstClr val="white">
                    <a:tint val="75000"/>
                  </a:prstClr>
                </a:solidFill>
              </a:rPr>
              <a:pPr/>
              <a:t>11/18/16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08F304C-DB71-644C-846D-4F1680458CCD}"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D2E3246-7AB8-7043-980D-57B72E5ED9CE}" type="datetimeFigureOut">
              <a:rPr lang="en-US" smtClean="0">
                <a:solidFill>
                  <a:prstClr val="white">
                    <a:tint val="75000"/>
                  </a:prstClr>
                </a:solidFill>
              </a:rPr>
              <a:pPr/>
              <a:t>11/18/16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08F304C-DB71-644C-846D-4F1680458CCD}"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56058" y="3073398"/>
            <a:ext cx="3658793"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3073398"/>
            <a:ext cx="3656408"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2E3246-7AB8-7043-980D-57B72E5ED9CE}" type="datetimeFigureOut">
              <a:rPr lang="en-US" smtClean="0">
                <a:solidFill>
                  <a:prstClr val="white">
                    <a:tint val="75000"/>
                  </a:prstClr>
                </a:solidFill>
              </a:rPr>
              <a:pPr/>
              <a:t>11/18/16</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08F304C-DB71-644C-846D-4F1680458CCD}"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D2E3246-7AB8-7043-980D-57B72E5ED9CE}" type="datetimeFigureOut">
              <a:rPr lang="en-US" smtClean="0">
                <a:solidFill>
                  <a:prstClr val="white">
                    <a:tint val="75000"/>
                  </a:prstClr>
                </a:solidFill>
              </a:rPr>
              <a:pPr/>
              <a:t>11/18/16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08F304C-DB71-644C-846D-4F1680458CCD}"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2E3246-7AB8-7043-980D-57B72E5ED9CE}" type="datetimeFigureOut">
              <a:rPr lang="en-US" smtClean="0">
                <a:solidFill>
                  <a:prstClr val="white">
                    <a:tint val="75000"/>
                  </a:prstClr>
                </a:solidFill>
              </a:rPr>
              <a:pPr/>
              <a:t>11/18/16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08F304C-DB71-644C-846D-4F1680458CCD}"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2E3246-7AB8-7043-980D-57B72E5ED9CE}" type="datetimeFigureOut">
              <a:rPr lang="en-US" smtClean="0">
                <a:solidFill>
                  <a:prstClr val="white">
                    <a:tint val="75000"/>
                  </a:prstClr>
                </a:solidFill>
              </a:rPr>
              <a:pPr/>
              <a:t>11/18/16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2E3246-7AB8-7043-980D-57B72E5ED9CE}" type="datetimeFigureOut">
              <a:rPr lang="en-US" smtClean="0">
                <a:solidFill>
                  <a:prstClr val="white">
                    <a:tint val="75000"/>
                  </a:prstClr>
                </a:solidFill>
              </a:rPr>
              <a:pPr/>
              <a:t>11/18/16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08F304C-DB71-644C-846D-4F1680458CCD}"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2E3246-7AB8-7043-980D-57B72E5ED9CE}" type="datetimeFigureOut">
              <a:rPr lang="en-US" smtClean="0">
                <a:solidFill>
                  <a:prstClr val="white">
                    <a:tint val="75000"/>
                  </a:prstClr>
                </a:solidFill>
              </a:rPr>
              <a:pPr/>
              <a:t>11/18/16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08F304C-DB71-644C-846D-4F1680458CCD}"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8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2E3246-7AB8-7043-980D-57B72E5ED9CE}" type="datetimeFigureOut">
              <a:rPr lang="en-US" smtClean="0">
                <a:solidFill>
                  <a:prstClr val="white">
                    <a:tint val="75000"/>
                  </a:prstClr>
                </a:solidFill>
              </a:rPr>
              <a:pPr/>
              <a:t>11/18/16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08F304C-DB71-644C-846D-4F1680458CCD}"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2E3246-7AB8-7043-980D-57B72E5ED9CE}" type="datetimeFigureOut">
              <a:rPr lang="en-US" smtClean="0">
                <a:solidFill>
                  <a:prstClr val="white">
                    <a:tint val="75000"/>
                  </a:prstClr>
                </a:solidFill>
              </a:rPr>
              <a:pPr/>
              <a:t>11/18/16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08F304C-DB71-644C-846D-4F1680458CCD}" type="slidenum">
              <a:rPr lang="en-US" smtClean="0">
                <a:solidFill>
                  <a:prstClr val="white">
                    <a:tint val="75000"/>
                  </a:prstClr>
                </a:solidFill>
              </a:rPr>
              <a:pPr/>
              <a:t>‹#›</a:t>
            </a:fld>
            <a:endParaRPr lang="en-US">
              <a:solidFill>
                <a:prstClr val="white">
                  <a:tint val="75000"/>
                </a:prstClr>
              </a:solidFill>
            </a:endParaRPr>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2E3246-7AB8-7043-980D-57B72E5ED9CE}" type="datetimeFigureOut">
              <a:rPr lang="en-US" smtClean="0">
                <a:solidFill>
                  <a:prstClr val="white">
                    <a:tint val="75000"/>
                  </a:prstClr>
                </a:solidFill>
              </a:rPr>
              <a:pPr/>
              <a:t>11/18/16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08F304C-DB71-644C-846D-4F1680458CCD}"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6D2E3246-7AB8-7043-980D-57B72E5ED9CE}" type="datetimeFigureOut">
              <a:rPr lang="en-US" smtClean="0">
                <a:solidFill>
                  <a:prstClr val="white">
                    <a:tint val="75000"/>
                  </a:prstClr>
                </a:solidFill>
              </a:rPr>
              <a:pPr/>
              <a:t>11/18/16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08F304C-DB71-644C-846D-4F1680458CCD}"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6D2E3246-7AB8-7043-980D-57B72E5ED9CE}" type="datetimeFigureOut">
              <a:rPr lang="en-US" smtClean="0">
                <a:solidFill>
                  <a:prstClr val="white">
                    <a:tint val="75000"/>
                  </a:prstClr>
                </a:solidFill>
              </a:rPr>
              <a:pPr/>
              <a:t>11/18/16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lvl1pPr>
              <a:defRPr cap="all" baseline="0"/>
            </a:lvl1p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08F304C-DB71-644C-846D-4F1680458CCD}"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2E3246-7AB8-7043-980D-57B72E5ED9CE}" type="datetimeFigureOut">
              <a:rPr lang="en-US" smtClean="0">
                <a:solidFill>
                  <a:prstClr val="white">
                    <a:tint val="75000"/>
                  </a:prstClr>
                </a:solidFill>
              </a:rPr>
              <a:pPr/>
              <a:t>11/18/16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08F304C-DB71-644C-846D-4F1680458CCD}"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2E3246-7AB8-7043-980D-57B72E5ED9CE}" type="datetimeFigureOut">
              <a:rPr lang="en-US" smtClean="0">
                <a:solidFill>
                  <a:prstClr val="white">
                    <a:tint val="75000"/>
                  </a:prstClr>
                </a:solidFill>
              </a:rPr>
              <a:pPr/>
              <a:t>11/18/16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08F304C-DB71-644C-846D-4F1680458CCD}" type="slidenum">
              <a:rPr lang="en-US" smtClean="0">
                <a:solidFill>
                  <a:prstClr val="white">
                    <a:tint val="75000"/>
                  </a:prstClr>
                </a:solidFill>
              </a:rPr>
              <a:pPr/>
              <a:t>‹#›</a:t>
            </a:fld>
            <a:endParaRPr lang="en-US">
              <a:solidFill>
                <a:prstClr val="white">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solidFill>
                  <a:prstClr val="black"/>
                </a:solidFill>
              </a:rPr>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7499880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0521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fld id="{399D9360-4773-444E-B9E0-EF7DCFBF0044}" type="slidenum">
              <a:rPr lang="en-US">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13702001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fld id="{91C3C1D7-C644-4242-AEA9-AEB58743D7DC}" type="slidenum">
              <a:rPr lang="en-US">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3968678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fld id="{7374E6AE-95CA-4746-8240-C2B492A51F44}" type="slidenum">
              <a:rPr lang="en-US">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173295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endParaRPr lang="en-US">
              <a:latin typeface="Arial"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914400">
              <a:defRPr sz="2400" b="0">
                <a:solidFill>
                  <a:prstClr val="black"/>
                </a:solidFill>
                <a:ea typeface="+mn-ea"/>
                <a:cs typeface="+mn-cs"/>
              </a:defRPr>
            </a:lvl1pPr>
          </a:lstStyle>
          <a:p>
            <a:pPr fontAlgn="base">
              <a:spcBef>
                <a:spcPct val="0"/>
              </a:spcBef>
              <a:spcAft>
                <a:spcPct val="0"/>
              </a:spcAft>
              <a:defRPr/>
            </a:pPr>
            <a:fld id="{607B0C41-0016-7747-9673-0149E547F4EA}" type="slidenum">
              <a:rPr lang="en-US">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11252974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16.xml"/><Relationship Id="rId12" Type="http://schemas.openxmlformats.org/officeDocument/2006/relationships/theme" Target="../theme/theme4.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4" Type="http://schemas.openxmlformats.org/officeDocument/2006/relationships/image" Target="../media/image1.png"/><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slideLayout" Target="../slideLayouts/slideLayout31.xml"/><Relationship Id="rId13" Type="http://schemas.openxmlformats.org/officeDocument/2006/relationships/slideLayout" Target="../slideLayouts/slideLayout32.xml"/><Relationship Id="rId14" Type="http://schemas.openxmlformats.org/officeDocument/2006/relationships/slideLayout" Target="../slideLayouts/slideLayout33.xml"/><Relationship Id="rId15" Type="http://schemas.openxmlformats.org/officeDocument/2006/relationships/slideLayout" Target="../slideLayouts/slideLayout34.xml"/><Relationship Id="rId16" Type="http://schemas.openxmlformats.org/officeDocument/2006/relationships/slideLayout" Target="../slideLayouts/slideLayout35.xml"/><Relationship Id="rId17" Type="http://schemas.openxmlformats.org/officeDocument/2006/relationships/slideLayout" Target="../slideLayouts/slideLayout36.xml"/><Relationship Id="rId18" Type="http://schemas.openxmlformats.org/officeDocument/2006/relationships/theme" Target="../theme/theme7.xml"/><Relationship Id="rId19" Type="http://schemas.openxmlformats.org/officeDocument/2006/relationships/image" Target="../media/image3.png"/><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0" y="0"/>
            <a:ext cx="9155545" cy="53340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endParaRPr>
          </a:p>
        </p:txBody>
      </p:sp>
      <p:sp>
        <p:nvSpPr>
          <p:cNvPr id="11" name="Rectangle 10"/>
          <p:cNvSpPr/>
          <p:nvPr userDrawn="1"/>
        </p:nvSpPr>
        <p:spPr bwMode="auto">
          <a:xfrm>
            <a:off x="8697748" y="6624263"/>
            <a:ext cx="457200" cy="241558"/>
          </a:xfrm>
          <a:prstGeom prst="rect">
            <a:avLst/>
          </a:prstGeom>
          <a:solidFill>
            <a:srgbClr val="1E90F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effectLst/>
              <a:uLnTx/>
              <a:uFillTx/>
            </a:endParaRPr>
          </a:p>
        </p:txBody>
      </p:sp>
      <p:sp>
        <p:nvSpPr>
          <p:cNvPr id="13" name="TextBox 12"/>
          <p:cNvSpPr txBox="1"/>
          <p:nvPr userDrawn="1"/>
        </p:nvSpPr>
        <p:spPr bwMode="auto">
          <a:xfrm>
            <a:off x="39093" y="6626795"/>
            <a:ext cx="9115855" cy="238527"/>
          </a:xfrm>
          <a:prstGeom prst="rect">
            <a:avLst/>
          </a:prstGeom>
          <a:noFill/>
          <a:ln w="12700" cap="sq" algn="ctr">
            <a:noFill/>
            <a:miter lim="800000"/>
            <a:headEnd/>
            <a:tailEnd/>
          </a:ln>
          <a:effectLst/>
        </p:spPr>
        <p:txBody>
          <a:bodyPr wrap="square" rtlCol="0">
            <a:noAutofit/>
          </a:bodyPr>
          <a:lstStyle/>
          <a:p>
            <a:pPr marL="285750" marR="0" indent="0" algn="l" defTabSz="457200" rtl="0" eaLnBrk="1" fontAlgn="auto" latinLnBrk="0" hangingPunct="1">
              <a:lnSpc>
                <a:spcPct val="95000"/>
              </a:lnSpc>
              <a:spcBef>
                <a:spcPts val="1200"/>
              </a:spcBef>
              <a:spcAft>
                <a:spcPts val="0"/>
              </a:spcAft>
              <a:buClrTx/>
              <a:buSzTx/>
              <a:buFontTx/>
              <a:buNone/>
              <a:tabLst>
                <a:tab pos="8513763" algn="r"/>
              </a:tabLst>
              <a:defRPr/>
            </a:pPr>
            <a:r>
              <a:rPr lang="en-US" sz="1000" b="1" cap="none" baseline="0" dirty="0" smtClean="0">
                <a:latin typeface="Times New Roman" panose="02020603050405020304" pitchFamily="18" charset="0"/>
                <a:cs typeface="Times New Roman" panose="02020603050405020304" pitchFamily="18" charset="0"/>
              </a:rPr>
              <a:t>G. Suarez: Normal/Abnormal Classification</a:t>
            </a:r>
            <a:r>
              <a:rPr lang="en-US" sz="1000" b="0" cap="all" dirty="0" smtClean="0">
                <a:latin typeface="Times New Roman" panose="02020603050405020304" pitchFamily="18" charset="0"/>
                <a:cs typeface="Times New Roman" panose="02020603050405020304" pitchFamily="18" charset="0"/>
              </a:rPr>
              <a:t>	</a:t>
            </a:r>
            <a:r>
              <a:rPr lang="en-US" sz="1000" b="1" cap="none" dirty="0" smtClean="0">
                <a:solidFill>
                  <a:schemeClr val="tx2">
                    <a:lumMod val="50000"/>
                  </a:schemeClr>
                </a:solidFill>
                <a:latin typeface="+mn-lt"/>
                <a:cs typeface="+mn-cs"/>
              </a:rPr>
              <a:t>December</a:t>
            </a:r>
            <a:r>
              <a:rPr lang="en-US" sz="1000" b="1" cap="none" baseline="0" dirty="0" smtClean="0">
                <a:solidFill>
                  <a:schemeClr val="tx2">
                    <a:lumMod val="50000"/>
                  </a:schemeClr>
                </a:solidFill>
                <a:latin typeface="+mn-lt"/>
                <a:cs typeface="+mn-cs"/>
              </a:rPr>
              <a:t> 12, 2015</a:t>
            </a:r>
            <a:endParaRPr lang="en-US" sz="1000" b="1" dirty="0" smtClean="0">
              <a:solidFill>
                <a:schemeClr val="tx2">
                  <a:lumMod val="50000"/>
                </a:schemeClr>
              </a:solidFill>
            </a:endParaRPr>
          </a:p>
        </p:txBody>
      </p:sp>
      <p:cxnSp>
        <p:nvCxnSpPr>
          <p:cNvPr id="10" name="Straight Connector 9"/>
          <p:cNvCxnSpPr/>
          <p:nvPr userDrawn="1"/>
        </p:nvCxnSpPr>
        <p:spPr bwMode="auto">
          <a:xfrm>
            <a:off x="392405" y="6629400"/>
            <a:ext cx="8751595" cy="0"/>
          </a:xfrm>
          <a:prstGeom prst="line">
            <a:avLst/>
          </a:prstGeom>
          <a:solidFill>
            <a:schemeClr val="accent2"/>
          </a:solidFill>
          <a:ln w="19050" cap="sq" cmpd="sng" algn="ctr">
            <a:solidFill>
              <a:srgbClr val="1E90FF"/>
            </a:solidFill>
            <a:prstDash val="solid"/>
            <a:round/>
            <a:headEnd type="none" w="med" len="med"/>
            <a:tailEnd type="none" w="med" len="med"/>
          </a:ln>
          <a:effectLst/>
        </p:spPr>
      </p:cxnSp>
      <p:sp>
        <p:nvSpPr>
          <p:cNvPr id="16" name="TextBox 15"/>
          <p:cNvSpPr txBox="1"/>
          <p:nvPr userDrawn="1"/>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i="0" smtClean="0">
                <a:latin typeface="Arial"/>
                <a:cs typeface="Arial"/>
              </a:rPr>
              <a:pPr/>
              <a:t>‹#›</a:t>
            </a:fld>
            <a:endParaRPr lang="en-US" sz="1000" b="1" i="0" dirty="0">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9093" y="6594644"/>
            <a:ext cx="320040" cy="220717"/>
          </a:xfrm>
          <a:prstGeom prst="rect">
            <a:avLst/>
          </a:prstGeom>
        </p:spPr>
      </p:pic>
    </p:spTree>
    <p:extLst>
      <p:ext uri="{BB962C8B-B14F-4D97-AF65-F5344CB8AC3E}">
        <p14:creationId xmlns:p14="http://schemas.microsoft.com/office/powerpoint/2010/main" val="1521350337"/>
      </p:ext>
    </p:extLst>
  </p:cSld>
  <p:clrMap bg1="lt1" tx1="dk1" bg2="lt2" tx2="dk2" accent1="accent1" accent2="accent2" accent3="accent3" accent4="accent4" accent5="accent5" accent6="accent6" hlink="hlink" folHlink="folHlink"/>
  <p:sldLayoutIdLst>
    <p:sldLayoutId id="2147483651" r:id="rId1"/>
    <p:sldLayoutId id="2147483654" r:id="rId2"/>
  </p:sldLayoutIdLst>
  <p:timing>
    <p:tnLst>
      <p:par>
        <p:cTn id="1" dur="indefinite" restart="never" nodeType="tmRoot"/>
      </p:par>
    </p:tnLst>
  </p:timing>
  <p:hf sldNum="0" hdr="0" ftr="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gradFill flip="none" rotWithShape="1">
            <a:gsLst>
              <a:gs pos="0">
                <a:srgbClr val="B6D6FC"/>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7" name="Document 6"/>
          <p:cNvSpPr/>
          <p:nvPr userDrawn="1"/>
        </p:nvSpPr>
        <p:spPr>
          <a:xfrm flipV="1">
            <a:off x="-11545" y="4335690"/>
            <a:ext cx="9155545" cy="252231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2250359067"/>
      </p:ext>
    </p:extLst>
  </p:cSld>
  <p:clrMap bg1="lt1" tx1="dk1" bg2="lt2" tx2="dk2" accent1="accent1" accent2="accent2" accent3="accent3" accent4="accent4" accent5="accent5" accent6="accent6" hlink="hlink" folHlink="folHlink"/>
  <p:sldLayoutIdLst>
    <p:sldLayoutId id="214748365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0" y="0"/>
            <a:ext cx="9155545" cy="53340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1E90F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userDrawn="1"/>
        </p:nvSpPr>
        <p:spPr bwMode="auto">
          <a:xfrm>
            <a:off x="39093" y="6626795"/>
            <a:ext cx="9115855" cy="238527"/>
          </a:xfrm>
          <a:prstGeom prst="rect">
            <a:avLst/>
          </a:prstGeom>
          <a:noFill/>
          <a:ln w="12700" cap="sq" algn="ctr">
            <a:noFill/>
            <a:miter lim="800000"/>
            <a:headEnd/>
            <a:tailEnd/>
          </a:ln>
          <a:effectLst/>
        </p:spPr>
        <p:txBody>
          <a:bodyPr wrap="square" rtlCol="0">
            <a:noAutofit/>
          </a:bodyPr>
          <a:lstStyle/>
          <a:p>
            <a:pPr marL="285750">
              <a:lnSpc>
                <a:spcPct val="95000"/>
              </a:lnSpc>
              <a:spcBef>
                <a:spcPts val="1200"/>
              </a:spcBef>
              <a:tabLst>
                <a:tab pos="8513763" algn="r"/>
              </a:tabLst>
              <a:defRPr/>
            </a:pPr>
            <a:r>
              <a:rPr lang="en-US" sz="1000" b="1" cap="none" baseline="0" dirty="0" smtClean="0">
                <a:latin typeface="Times New Roman" panose="02020603050405020304" pitchFamily="18" charset="0"/>
                <a:cs typeface="Times New Roman" panose="02020603050405020304" pitchFamily="18" charset="0"/>
              </a:rPr>
              <a:t>G. Suarez: Normal/Abnormal Classification </a:t>
            </a:r>
            <a:r>
              <a:rPr lang="en-US" sz="1000" cap="all" dirty="0" smtClean="0">
                <a:solidFill>
                  <a:prstClr val="black"/>
                </a:solidFill>
                <a:latin typeface="Times New Roman" panose="02020603050405020304" pitchFamily="18" charset="0"/>
                <a:cs typeface="Times New Roman" panose="02020603050405020304" pitchFamily="18" charset="0"/>
              </a:rPr>
              <a:t>	</a:t>
            </a:r>
            <a:r>
              <a:rPr lang="en-US" sz="1000" b="1" dirty="0" smtClean="0">
                <a:solidFill>
                  <a:srgbClr val="1F497D">
                    <a:lumMod val="50000"/>
                  </a:srgbClr>
                </a:solidFill>
                <a:latin typeface="Calibri"/>
              </a:rPr>
              <a:t>December 12, 2015</a:t>
            </a:r>
          </a:p>
        </p:txBody>
      </p:sp>
      <p:cxnSp>
        <p:nvCxnSpPr>
          <p:cNvPr id="10" name="Straight Connector 9"/>
          <p:cNvCxnSpPr/>
          <p:nvPr userDrawn="1"/>
        </p:nvCxnSpPr>
        <p:spPr bwMode="auto">
          <a:xfrm>
            <a:off x="392405" y="6629400"/>
            <a:ext cx="8751595" cy="0"/>
          </a:xfrm>
          <a:prstGeom prst="line">
            <a:avLst/>
          </a:prstGeom>
          <a:solidFill>
            <a:schemeClr val="accent2"/>
          </a:solidFill>
          <a:ln w="19050" cap="sq" cmpd="sng" algn="ctr">
            <a:solidFill>
              <a:srgbClr val="1E90FF"/>
            </a:solidFill>
            <a:prstDash val="solid"/>
            <a:round/>
            <a:headEnd type="none" w="med" len="med"/>
            <a:tailEnd type="none" w="med" len="med"/>
          </a:ln>
          <a:effectLst/>
        </p:spPr>
      </p:cxnSp>
      <p:sp>
        <p:nvSpPr>
          <p:cNvPr id="16" name="TextBox 15"/>
          <p:cNvSpPr txBox="1"/>
          <p:nvPr userDrawn="1"/>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prstClr val="black"/>
                </a:solidFill>
                <a:latin typeface="Arial"/>
                <a:cs typeface="Arial"/>
              </a:rPr>
              <a:pPr/>
              <a:t>‹#›</a:t>
            </a:fld>
            <a:endParaRPr lang="en-US" sz="1000" b="1" dirty="0">
              <a:solidFill>
                <a:prstClr val="black"/>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9093" y="6594644"/>
            <a:ext cx="320040" cy="220717"/>
          </a:xfrm>
          <a:prstGeom prst="rect">
            <a:avLst/>
          </a:prstGeom>
        </p:spPr>
      </p:pic>
    </p:spTree>
    <p:extLst>
      <p:ext uri="{BB962C8B-B14F-4D97-AF65-F5344CB8AC3E}">
        <p14:creationId xmlns:p14="http://schemas.microsoft.com/office/powerpoint/2010/main" val="1609013424"/>
      </p:ext>
    </p:extLst>
  </p:cSld>
  <p:clrMap bg1="lt1" tx1="dk1" bg2="lt2" tx2="dk2" accent1="accent1" accent2="accent2" accent3="accent3" accent4="accent4" accent5="accent5" accent6="accent6" hlink="hlink" folHlink="folHlink"/>
  <p:sldLayoutIdLst>
    <p:sldLayoutId id="2147483660" r:id="rId1"/>
    <p:sldLayoutId id="2147483661" r:id="rId2"/>
  </p:sldLayoutIdLst>
  <p:timing>
    <p:tnLst>
      <p:par>
        <p:cTn id="1" dur="indefinite" restart="never" nodeType="tmRoot"/>
      </p:par>
    </p:tnLst>
  </p:timing>
  <p:hf sldNum="0" hdr="0" ftr="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95255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7" name="Document 6"/>
          <p:cNvSpPr/>
          <p:nvPr userDrawn="1"/>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2433974970"/>
      </p:ext>
    </p:extLst>
  </p:cSld>
  <p:clrMap bg1="lt1" tx1="dk1" bg2="lt2" tx2="dk2" accent1="accent1" accent2="accent2" accent3="accent3" accent4="accent4" accent5="accent5" accent6="accent6" hlink="hlink" folHlink="folHlink"/>
  <p:sldLayoutIdLst>
    <p:sldLayoutId id="2147483675"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userDrawn="1"/>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smtClean="0">
                <a:latin typeface="Times New Roman" panose="02020603050405020304" pitchFamily="18" charset="0"/>
                <a:cs typeface="Times New Roman" panose="02020603050405020304" pitchFamily="18" charset="0"/>
              </a:rPr>
              <a:t>J. Picone: Data Wrangling, Normalization and Preprocessing </a:t>
            </a:r>
            <a:r>
              <a:rPr lang="en-US" sz="1000" b="1" dirty="0" smtClean="0">
                <a:solidFill>
                  <a:srgbClr val="1F497D">
                    <a:lumMod val="50000"/>
                  </a:srgbClr>
                </a:solidFill>
                <a:latin typeface="Calibri"/>
              </a:rPr>
              <a:t>	November 18, 2016</a:t>
            </a:r>
            <a:endParaRPr lang="en-US" sz="1000" b="1" dirty="0" smtClean="0">
              <a:solidFill>
                <a:srgbClr val="000000"/>
              </a:solidFill>
              <a:latin typeface="Calibri"/>
            </a:endParaRPr>
          </a:p>
        </p:txBody>
      </p:sp>
      <p:cxnSp>
        <p:nvCxnSpPr>
          <p:cNvPr id="10" name="Straight Connector 9"/>
          <p:cNvCxnSpPr/>
          <p:nvPr userDrawn="1"/>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userDrawn="1"/>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9093" y="6594644"/>
            <a:ext cx="320040" cy="220717"/>
          </a:xfrm>
          <a:prstGeom prst="rect">
            <a:avLst/>
          </a:prstGeom>
        </p:spPr>
      </p:pic>
    </p:spTree>
    <p:extLst>
      <p:ext uri="{BB962C8B-B14F-4D97-AF65-F5344CB8AC3E}">
        <p14:creationId xmlns:p14="http://schemas.microsoft.com/office/powerpoint/2010/main" val="285398639"/>
      </p:ext>
    </p:extLst>
  </p:cSld>
  <p:clrMap bg1="lt1" tx1="dk1" bg2="lt2" tx2="dk2" accent1="accent1" accent2="accent2" accent3="accent3" accent4="accent4" accent5="accent5" accent6="accent6" hlink="hlink" folHlink="folHlink"/>
  <p:sldLayoutIdLst>
    <p:sldLayoutId id="2147483680" r:id="rId1"/>
    <p:sldLayoutId id="2147483677" r:id="rId2"/>
  </p:sldLayoutIdLst>
  <p:timing>
    <p:tnLst>
      <p:par>
        <p:cTn id="1" dur="indefinite" restart="never" nodeType="tmRoot"/>
      </p:par>
    </p:tnLst>
  </p:timing>
  <p:hf hdr="0" ftr="0" dt="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9041774" cy="6858001"/>
            <a:chOff x="-14288" y="0"/>
            <a:chExt cx="9041774"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E3246-7AB8-7043-980D-57B72E5ED9CE}" type="datetimeFigureOut">
              <a:rPr lang="en-US" smtClean="0">
                <a:solidFill>
                  <a:prstClr val="white">
                    <a:tint val="75000"/>
                  </a:prstClr>
                </a:solidFill>
              </a:rPr>
              <a:pPr/>
              <a:t>11/18/16</a:t>
            </a:fld>
            <a:endParaRPr lang="en-US">
              <a:solidFill>
                <a:prstClr val="white">
                  <a:tint val="75000"/>
                </a:prstClr>
              </a:solidFill>
            </a:endParaRPr>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08F304C-DB71-644C-846D-4F1680458CC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88069131"/>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0.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7.png"/><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2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www2.ed.gov/policy/gen/guid/fpco/ferpa/index.html" TargetMode="External"/><Relationship Id="rId4" Type="http://schemas.openxmlformats.org/officeDocument/2006/relationships/image" Target="../media/image24.tiff"/><Relationship Id="rId1" Type="http://schemas.openxmlformats.org/officeDocument/2006/relationships/slideLayout" Target="../slideLayouts/slideLayout19.xml"/><Relationship Id="rId2" Type="http://schemas.openxmlformats.org/officeDocument/2006/relationships/hyperlink" Target="http://www.hhs.gov/hipaa/for-professionals/privacy/"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tiff"/><Relationship Id="rId1" Type="http://schemas.openxmlformats.org/officeDocument/2006/relationships/slideLayout" Target="../slideLayouts/slideLayout19.xml"/><Relationship Id="rId2" Type="http://schemas.openxmlformats.org/officeDocument/2006/relationships/image" Target="../media/image26.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0.png"/><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2.png"/><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5.png"/><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hyperlink" Target="https://www.semanticscholar.org/paper/Ensemble-speaker-modeling-using-speaker-adaptive-Li-Lu/e331b24a2343eec31af6027fff46bbb498a8d128" TargetMode="Externa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https://www.coursera.org/learn/machine-learning" TargetMode="External"/><Relationship Id="rId4" Type="http://schemas.openxmlformats.org/officeDocument/2006/relationships/hyperlink" Target="http://www.asimovinstitute.org/neural-network-zoo/" TargetMode="External"/><Relationship Id="rId5" Type="http://schemas.openxmlformats.org/officeDocument/2006/relationships/hyperlink" Target="https://www.isip.piconepress.com/projects/tuh_eeg/" TargetMode="External"/><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image" Target="../media/image41.png"/><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hyperlink" Target="http://www.nedcdata.org/" TargetMode="External"/><Relationship Id="rId6" Type="http://schemas.openxmlformats.org/officeDocument/2006/relationships/image" Target="../media/image45.png"/><Relationship Id="rId7" Type="http://schemas.openxmlformats.org/officeDocument/2006/relationships/image" Target="../media/image41.png"/><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hyperlink" Target="https://engineering.purdue.edu/EngineeringImpact/Issues/2007_2/CoE_Articles/remakingEE.png" TargetMode="External"/><Relationship Id="rId6" Type="http://schemas.openxmlformats.org/officeDocument/2006/relationships/image" Target="../media/image48.jpeg"/><Relationship Id="rId7" Type="http://schemas.openxmlformats.org/officeDocument/2006/relationships/image" Target="../media/image49.emf"/><Relationship Id="rId8" Type="http://schemas.openxmlformats.org/officeDocument/2006/relationships/image" Target="../media/image50.png"/><Relationship Id="rId9" Type="http://schemas.openxmlformats.org/officeDocument/2006/relationships/image" Target="../media/image51.jpeg"/><Relationship Id="rId1" Type="http://schemas.openxmlformats.org/officeDocument/2006/relationships/slideLayout" Target="../slideLayouts/slideLayout12.xml"/><Relationship Id="rId2" Type="http://schemas.openxmlformats.org/officeDocument/2006/relationships/hyperlink" Target="http://www.isip.piconepress.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9.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tiff"/><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6021" y="1545251"/>
            <a:ext cx="6902907" cy="1927225"/>
          </a:xfrm>
        </p:spPr>
        <p:txBody>
          <a:bodyPr>
            <a:normAutofit fontScale="90000"/>
          </a:bodyPr>
          <a:lstStyle/>
          <a:p>
            <a:r>
              <a:rPr lang="en-US" dirty="0" smtClean="0"/>
              <a:t>Data Wrangling, normalization </a:t>
            </a:r>
            <a:r>
              <a:rPr lang="en-US" smtClean="0"/>
              <a:t>&amp; preprocessing: Signals</a:t>
            </a:r>
            <a:endParaRPr lang="en-US" sz="3100" dirty="0">
              <a:latin typeface="+mn-lt"/>
            </a:endParaRPr>
          </a:p>
        </p:txBody>
      </p:sp>
      <p:sp>
        <p:nvSpPr>
          <p:cNvPr id="3" name="Subtitle 2"/>
          <p:cNvSpPr>
            <a:spLocks noGrp="1"/>
          </p:cNvSpPr>
          <p:nvPr>
            <p:ph type="subTitle" idx="1"/>
          </p:nvPr>
        </p:nvSpPr>
        <p:spPr>
          <a:xfrm>
            <a:off x="2030276" y="3700817"/>
            <a:ext cx="6758651" cy="1066800"/>
          </a:xfrm>
        </p:spPr>
        <p:txBody>
          <a:bodyPr>
            <a:noAutofit/>
          </a:bodyPr>
          <a:lstStyle/>
          <a:p>
            <a:r>
              <a:rPr lang="en-US" dirty="0" smtClean="0"/>
              <a:t>Speaker:      Dr. Joseph </a:t>
            </a:r>
            <a:r>
              <a:rPr lang="en-US" dirty="0" err="1" smtClean="0"/>
              <a:t>Picone</a:t>
            </a:r>
            <a:r>
              <a:rPr lang="en-US" dirty="0" smtClean="0"/>
              <a:t>, Temple University</a:t>
            </a:r>
          </a:p>
          <a:p>
            <a:r>
              <a:rPr lang="en-US" dirty="0" smtClean="0"/>
              <a:t>November 18, 2016</a:t>
            </a:r>
            <a:endParaRPr lang="en-US" dirty="0"/>
          </a:p>
        </p:txBody>
      </p:sp>
      <p:sp>
        <p:nvSpPr>
          <p:cNvPr id="4" name="TextBox 3"/>
          <p:cNvSpPr txBox="1"/>
          <p:nvPr/>
        </p:nvSpPr>
        <p:spPr>
          <a:xfrm>
            <a:off x="637199" y="214862"/>
            <a:ext cx="8048013"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smtClean="0">
                <a:solidFill>
                  <a:prstClr val="black"/>
                </a:solidFill>
              </a:rPr>
              <a:t>The Big Data to Knowledge (BD2K) </a:t>
            </a:r>
          </a:p>
          <a:p>
            <a:pPr algn="ctr"/>
            <a:r>
              <a:rPr lang="en-US" sz="2800" dirty="0" smtClean="0">
                <a:solidFill>
                  <a:prstClr val="black"/>
                </a:solidFill>
              </a:rPr>
              <a:t>Guide to the Fundamentals of Data Science </a:t>
            </a:r>
            <a:endParaRPr lang="en-US" sz="2800" dirty="0">
              <a:solidFill>
                <a:prstClr val="black"/>
              </a:solidFill>
            </a:endParaRPr>
          </a:p>
        </p:txBody>
      </p:sp>
      <p:pic>
        <p:nvPicPr>
          <p:cNvPr id="5" name="Picture 4" descr="Screen Shot 2016-09-08 at 9.36.39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94051" y="5895900"/>
            <a:ext cx="2051416" cy="523555"/>
          </a:xfrm>
          <a:prstGeom prst="rect">
            <a:avLst/>
          </a:prstGeom>
        </p:spPr>
      </p:pic>
      <p:pic>
        <p:nvPicPr>
          <p:cNvPr id="6" name="Picture 5" descr="Screen Shot 2016-09-08 at 9.36.04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5336" y="5922979"/>
            <a:ext cx="2032623" cy="523554"/>
          </a:xfrm>
          <a:prstGeom prst="rect">
            <a:avLst/>
          </a:prstGeom>
        </p:spPr>
      </p:pic>
      <p:pic>
        <p:nvPicPr>
          <p:cNvPr id="7" name="Picture 6" descr="Screen Shot 2016-09-08 at 9.35.21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4483" y="5775008"/>
            <a:ext cx="1894761" cy="819497"/>
          </a:xfrm>
          <a:prstGeom prst="rect">
            <a:avLst/>
          </a:prstGeom>
        </p:spPr>
      </p:pic>
    </p:spTree>
    <p:extLst>
      <p:ext uri="{BB962C8B-B14F-4D97-AF65-F5344CB8AC3E}">
        <p14:creationId xmlns:p14="http://schemas.microsoft.com/office/powerpoint/2010/main" val="125443"/>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defTabSz="457200" eaLnBrk="1" fontAlgn="auto" hangingPunct="1">
              <a:spcAft>
                <a:spcPts val="0"/>
              </a:spcAft>
            </a:pPr>
            <a:r>
              <a:rPr lang="en-US" dirty="0" smtClean="0">
                <a:solidFill>
                  <a:prstClr val="black"/>
                </a:solidFill>
              </a:rPr>
              <a:t>EEG Signals Are Challenging To Interpret</a:t>
            </a:r>
            <a:endParaRPr lang="en-US" dirty="0">
              <a:solidFill>
                <a:prstClr val="black"/>
              </a:solidFill>
            </a:endParaRPr>
          </a:p>
        </p:txBody>
      </p:sp>
      <p:grpSp>
        <p:nvGrpSpPr>
          <p:cNvPr id="4" name="Group 3"/>
          <p:cNvGrpSpPr/>
          <p:nvPr/>
        </p:nvGrpSpPr>
        <p:grpSpPr>
          <a:xfrm>
            <a:off x="146036" y="686554"/>
            <a:ext cx="8758252" cy="5487276"/>
            <a:chOff x="146036" y="686554"/>
            <a:chExt cx="8758252" cy="5487276"/>
          </a:xfrm>
        </p:grpSpPr>
        <p:sp>
          <p:nvSpPr>
            <p:cNvPr id="17" name="TextBox 16"/>
            <p:cNvSpPr txBox="1">
              <a:spLocks noChangeArrowheads="1"/>
            </p:cNvSpPr>
            <p:nvPr/>
          </p:nvSpPr>
          <p:spPr bwMode="auto">
            <a:xfrm>
              <a:off x="236538" y="5619832"/>
              <a:ext cx="866775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lvl="1" indent="-180975" algn="just" eaLnBrk="1" hangingPunct="1">
                <a:spcAft>
                  <a:spcPts val="600"/>
                </a:spcAft>
                <a:buFont typeface="Arial" charset="0"/>
                <a:buChar char="•"/>
              </a:pPr>
              <a:r>
                <a:rPr lang="en-US" sz="1800" b="1" dirty="0" smtClean="0"/>
                <a:t>Neurologists visually inspect waveforms looking for </a:t>
              </a:r>
              <a:r>
                <a:rPr lang="en-US" sz="1800" b="1" dirty="0" err="1" smtClean="0"/>
                <a:t>epileptiform</a:t>
              </a:r>
              <a:r>
                <a:rPr lang="en-US" sz="1800" b="1" dirty="0" smtClean="0"/>
                <a:t> discharges (e.g., spikes) that are an indication of abnormalities.</a:t>
              </a:r>
              <a:endParaRPr lang="en-US" sz="1800" b="1" dirty="0"/>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036" y="686554"/>
              <a:ext cx="8743964" cy="4669458"/>
            </a:xfrm>
            <a:prstGeom prst="rect">
              <a:avLst/>
            </a:prstGeom>
          </p:spPr>
        </p:pic>
      </p:grpSp>
      <p:grpSp>
        <p:nvGrpSpPr>
          <p:cNvPr id="5" name="Group 4"/>
          <p:cNvGrpSpPr/>
          <p:nvPr/>
        </p:nvGrpSpPr>
        <p:grpSpPr>
          <a:xfrm>
            <a:off x="146036" y="721020"/>
            <a:ext cx="8818724" cy="5452810"/>
            <a:chOff x="146036" y="721020"/>
            <a:chExt cx="8818724" cy="5452810"/>
          </a:xfrm>
        </p:grpSpPr>
        <p:sp>
          <p:nvSpPr>
            <p:cNvPr id="7" name="TextBox 6"/>
            <p:cNvSpPr txBox="1">
              <a:spLocks noChangeArrowheads="1"/>
            </p:cNvSpPr>
            <p:nvPr/>
          </p:nvSpPr>
          <p:spPr bwMode="auto">
            <a:xfrm>
              <a:off x="238125" y="5619832"/>
              <a:ext cx="866775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lvl="1" indent="-180975" algn="just" eaLnBrk="1" hangingPunct="1">
                <a:spcAft>
                  <a:spcPts val="600"/>
                </a:spcAft>
                <a:buFont typeface="Arial" charset="0"/>
                <a:buChar char="•"/>
              </a:pPr>
              <a:r>
                <a:rPr lang="en-US" sz="1800" b="1" dirty="0" smtClean="0"/>
                <a:t>Though there is general agreement on a diagnosis, </a:t>
              </a:r>
              <a:r>
                <a:rPr lang="en-US" sz="1800" b="1" dirty="0" err="1" smtClean="0"/>
                <a:t>interrater</a:t>
              </a:r>
              <a:r>
                <a:rPr lang="en-US" sz="1800" b="1" dirty="0" smtClean="0"/>
                <a:t> agreement on annotation of local events is low.</a:t>
              </a:r>
              <a:endParaRPr lang="en-US" sz="1800" b="1"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036" y="721020"/>
              <a:ext cx="8818724" cy="4703924"/>
            </a:xfrm>
            <a:prstGeom prst="rect">
              <a:avLst/>
            </a:prstGeom>
          </p:spPr>
        </p:pic>
      </p:grpSp>
    </p:spTree>
    <p:extLst>
      <p:ext uri="{BB962C8B-B14F-4D97-AF65-F5344CB8AC3E}">
        <p14:creationId xmlns:p14="http://schemas.microsoft.com/office/powerpoint/2010/main" val="94497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4831080" y="664697"/>
            <a:ext cx="4058920" cy="34008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lgn="l">
              <a:spcAft>
                <a:spcPts val="1200"/>
              </a:spcAft>
              <a:buFont typeface="Arial" charset="0"/>
              <a:buChar char="•"/>
            </a:pPr>
            <a:r>
              <a:rPr lang="en-US" sz="1800" b="1" dirty="0" smtClean="0">
                <a:solidFill>
                  <a:srgbClr val="000000"/>
                </a:solidFill>
                <a:cs typeface="Arial" charset="0"/>
              </a:rPr>
              <a:t>Pathology laboratories provide 7/24 support by providing an analysis of various samples (e.g., surgical biopsies) in real-time.</a:t>
            </a:r>
          </a:p>
          <a:p>
            <a:pPr lvl="1" algn="l">
              <a:spcAft>
                <a:spcPts val="1200"/>
              </a:spcAft>
              <a:buFont typeface="Arial" charset="0"/>
              <a:buChar char="•"/>
            </a:pPr>
            <a:r>
              <a:rPr lang="en-US" sz="1800" b="1" dirty="0" smtClean="0">
                <a:solidFill>
                  <a:srgbClr val="000000"/>
                </a:solidFill>
                <a:cs typeface="Arial" charset="0"/>
              </a:rPr>
              <a:t>Interpretation skills take years to develop (</a:t>
            </a:r>
            <a:r>
              <a:rPr lang="en-US" sz="1800" b="1" dirty="0"/>
              <a:t>4 years of </a:t>
            </a:r>
            <a:r>
              <a:rPr lang="en-US" sz="1800" b="1" dirty="0" smtClean="0"/>
              <a:t>college, 4 years of medical school, 4 </a:t>
            </a:r>
            <a:r>
              <a:rPr lang="en-US" sz="1800" b="1" dirty="0"/>
              <a:t>years of residency followed by another 1-2 years of </a:t>
            </a:r>
            <a:r>
              <a:rPr lang="en-US" sz="1800" b="1" dirty="0" smtClean="0"/>
              <a:t>fellowship).</a:t>
            </a:r>
          </a:p>
          <a:p>
            <a:pPr lvl="1" algn="l">
              <a:spcAft>
                <a:spcPts val="1200"/>
              </a:spcAft>
              <a:buFont typeface="Arial" charset="0"/>
              <a:buChar char="•"/>
            </a:pPr>
            <a:r>
              <a:rPr lang="en-US" sz="1800" b="1" dirty="0">
                <a:solidFill>
                  <a:srgbClr val="000000"/>
                </a:solidFill>
                <a:cs typeface="Arial" charset="0"/>
              </a:rPr>
              <a:t>Machine learning </a:t>
            </a:r>
            <a:r>
              <a:rPr lang="en-US" sz="1800" b="1" dirty="0" smtClean="0">
                <a:solidFill>
                  <a:srgbClr val="000000"/>
                </a:solidFill>
                <a:cs typeface="Arial" charset="0"/>
              </a:rPr>
              <a:t>aided </a:t>
            </a:r>
            <a:r>
              <a:rPr lang="en-US" sz="1800" b="1" dirty="0">
                <a:solidFill>
                  <a:srgbClr val="000000"/>
                </a:solidFill>
                <a:cs typeface="Arial" charset="0"/>
              </a:rPr>
              <a:t>diagnosis only exists in </a:t>
            </a:r>
            <a:r>
              <a:rPr lang="en-US" sz="1800" b="1" dirty="0" smtClean="0">
                <a:solidFill>
                  <a:srgbClr val="000000"/>
                </a:solidFill>
                <a:cs typeface="Arial" charset="0"/>
              </a:rPr>
              <a:t>cytology.</a:t>
            </a:r>
            <a:endParaRPr lang="en-US" sz="1800" b="1" dirty="0">
              <a:solidFill>
                <a:srgbClr val="000000"/>
              </a:solidFill>
              <a:cs typeface="Arial" charset="0"/>
            </a:endParaRPr>
          </a:p>
          <a:p>
            <a:pPr lvl="1" algn="l">
              <a:spcAft>
                <a:spcPts val="1200"/>
              </a:spcAft>
              <a:buFont typeface="Arial" charset="0"/>
              <a:buChar char="•"/>
            </a:pPr>
            <a:endParaRPr lang="en-US" sz="1800" dirty="0" smtClean="0">
              <a:solidFill>
                <a:srgbClr val="000000"/>
              </a:solidFill>
              <a:cs typeface="Arial" charset="0"/>
            </a:endParaRP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smtClean="0">
                <a:solidFill>
                  <a:prstClr val="black"/>
                </a:solidFill>
              </a:rPr>
              <a:t>Case Study: Surgical Pathology</a:t>
            </a:r>
            <a:endParaRPr lang="en-US" dirty="0">
              <a:solidFill>
                <a:prstClr val="black"/>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755483"/>
            <a:ext cx="4282440" cy="3192044"/>
          </a:xfrm>
          <a:prstGeom prst="rect">
            <a:avLst/>
          </a:prstGeom>
          <a:ln>
            <a:noFill/>
          </a:ln>
          <a:effectLst>
            <a:outerShdw blurRad="292100" dist="139700" dir="2700000" algn="tl" rotWithShape="0">
              <a:srgbClr val="333333">
                <a:alpha val="65000"/>
              </a:srgbClr>
            </a:outerShdw>
          </a:effectLst>
        </p:spPr>
      </p:pic>
      <p:sp>
        <p:nvSpPr>
          <p:cNvPr id="6" name="Rectangle 3"/>
          <p:cNvSpPr txBox="1">
            <a:spLocks/>
          </p:cNvSpPr>
          <p:nvPr/>
        </p:nvSpPr>
        <p:spPr bwMode="auto">
          <a:xfrm>
            <a:off x="304800" y="4282440"/>
            <a:ext cx="8585200" cy="215646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lgn="l">
              <a:spcAft>
                <a:spcPts val="1200"/>
              </a:spcAft>
              <a:buFont typeface="Arial" charset="0"/>
              <a:buChar char="•"/>
            </a:pPr>
            <a:r>
              <a:rPr lang="en-US" sz="1800" b="1" dirty="0" smtClean="0">
                <a:solidFill>
                  <a:srgbClr val="000000"/>
                </a:solidFill>
                <a:cs typeface="Arial" charset="0"/>
              </a:rPr>
              <a:t>Slide digitization enabling remote diagnosis and consulting is still very expensive and not pervasive. However, in certain applications (e.g., military) it is more common.</a:t>
            </a:r>
          </a:p>
          <a:p>
            <a:pPr lvl="1" algn="l">
              <a:spcAft>
                <a:spcPts val="1200"/>
              </a:spcAft>
              <a:buFont typeface="Arial" charset="0"/>
              <a:buChar char="•"/>
            </a:pPr>
            <a:r>
              <a:rPr lang="en-US" sz="1800" b="1" dirty="0" smtClean="0">
                <a:solidFill>
                  <a:srgbClr val="000000"/>
                </a:solidFill>
                <a:cs typeface="Arial" charset="0"/>
              </a:rPr>
              <a:t>Above image is a textbook case of low-grade prostrate cancer. When it is simple, a first-year resident with 2 months of training can diagnose it. But there are many different grades, variants and sometimes only a few glands.</a:t>
            </a:r>
          </a:p>
          <a:p>
            <a:pPr lvl="1" algn="l">
              <a:spcAft>
                <a:spcPts val="1200"/>
              </a:spcAft>
              <a:buFont typeface="Arial" charset="0"/>
              <a:buChar char="•"/>
            </a:pPr>
            <a:r>
              <a:rPr lang="en-US" sz="1800" b="1" dirty="0" smtClean="0">
                <a:solidFill>
                  <a:srgbClr val="000000"/>
                </a:solidFill>
                <a:cs typeface="Arial" charset="0"/>
              </a:rPr>
              <a:t>Each diagnosis can be life-altering, so accuracy is critical.</a:t>
            </a:r>
            <a:endParaRPr lang="en-US" sz="1800" b="1" dirty="0">
              <a:solidFill>
                <a:srgbClr val="000000"/>
              </a:solidFill>
              <a:cs typeface="Arial" charset="0"/>
            </a:endParaRPr>
          </a:p>
        </p:txBody>
      </p:sp>
    </p:spTree>
    <p:extLst>
      <p:ext uri="{BB962C8B-B14F-4D97-AF65-F5344CB8AC3E}">
        <p14:creationId xmlns:p14="http://schemas.microsoft.com/office/powerpoint/2010/main" val="156712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defTabSz="457200" eaLnBrk="1" fontAlgn="auto" hangingPunct="1">
              <a:spcAft>
                <a:spcPts val="0"/>
              </a:spcAft>
            </a:pPr>
            <a:r>
              <a:rPr lang="en-US" dirty="0" smtClean="0">
                <a:solidFill>
                  <a:prstClr val="black"/>
                </a:solidFill>
              </a:rPr>
              <a:t>AutoEEG: Real-Time Automatic Interpretation</a:t>
            </a:r>
            <a:endParaRPr lang="en-US" dirty="0">
              <a:solidFill>
                <a:prstClr val="black"/>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166" y="687388"/>
            <a:ext cx="8929122" cy="5020179"/>
          </a:xfrm>
          <a:prstGeom prst="rect">
            <a:avLst/>
          </a:prstGeom>
        </p:spPr>
      </p:pic>
    </p:spTree>
    <p:extLst>
      <p:ext uri="{BB962C8B-B14F-4D97-AF65-F5344CB8AC3E}">
        <p14:creationId xmlns:p14="http://schemas.microsoft.com/office/powerpoint/2010/main" val="15928227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8125" y="687629"/>
            <a:ext cx="8667750" cy="7094250"/>
          </a:xfrm>
          <a:prstGeom prst="rect">
            <a:avLst/>
          </a:prstGeom>
        </p:spPr>
        <p:txBody>
          <a:bodyPr wrap="square" lIns="0" tIns="0" rIns="0" bIns="0">
            <a:spAutoFit/>
          </a:bodyPr>
          <a:lstStyle/>
          <a:p>
            <a:pPr marL="180975" indent="-180975" algn="l">
              <a:spcAft>
                <a:spcPts val="22800"/>
              </a:spcAft>
              <a:buFont typeface="Arial" panose="020B0604020202020204" pitchFamily="34" charset="0"/>
              <a:buChar char="•"/>
            </a:pPr>
            <a:r>
              <a:rPr lang="en-US" sz="1800" b="1" dirty="0" smtClean="0">
                <a:solidFill>
                  <a:srgbClr val="000000"/>
                </a:solidFill>
                <a:latin typeface="Arial" charset="0"/>
                <a:ea typeface="ＭＳ Ｐゴシック" charset="0"/>
                <a:cs typeface="Arial" charset="0"/>
              </a:rPr>
              <a:t>Detecting the onset and type of seizure:</a:t>
            </a:r>
          </a:p>
          <a:p>
            <a:pPr marL="292100" indent="-292100">
              <a:spcAft>
                <a:spcPts val="600"/>
              </a:spcAft>
              <a:buFont typeface="Arial" panose="020B0604020202020204" pitchFamily="34" charset="0"/>
              <a:buChar char="•"/>
            </a:pPr>
            <a:r>
              <a:rPr lang="en-US" b="1" dirty="0">
                <a:solidFill>
                  <a:srgbClr val="000000"/>
                </a:solidFill>
                <a:latin typeface="Arial" charset="0"/>
                <a:ea typeface="ＭＳ Ｐゴシック" charset="0"/>
                <a:cs typeface="Arial" charset="0"/>
              </a:rPr>
              <a:t>Time Localization: start time and stop time.</a:t>
            </a:r>
          </a:p>
          <a:p>
            <a:pPr marL="292100" indent="-292100">
              <a:spcAft>
                <a:spcPts val="600"/>
              </a:spcAft>
              <a:buFont typeface="Arial" panose="020B0604020202020204" pitchFamily="34" charset="0"/>
              <a:buChar char="•"/>
            </a:pPr>
            <a:r>
              <a:rPr lang="en-US" b="1" dirty="0">
                <a:solidFill>
                  <a:srgbClr val="000000"/>
                </a:solidFill>
                <a:latin typeface="Arial" charset="0"/>
                <a:ea typeface="ＭＳ Ｐゴシック" charset="0"/>
                <a:cs typeface="Arial" charset="0"/>
              </a:rPr>
              <a:t>Spatial Localization: focal, generalized, hemispheric.</a:t>
            </a:r>
          </a:p>
          <a:p>
            <a:pPr marL="292100" indent="-292100">
              <a:spcAft>
                <a:spcPts val="600"/>
              </a:spcAft>
              <a:buFont typeface="Arial" panose="020B0604020202020204" pitchFamily="34" charset="0"/>
              <a:buChar char="•"/>
            </a:pPr>
            <a:r>
              <a:rPr lang="en-US" b="1" dirty="0">
                <a:solidFill>
                  <a:srgbClr val="000000"/>
                </a:solidFill>
                <a:latin typeface="Arial" charset="0"/>
                <a:ea typeface="ＭＳ Ｐゴシック" charset="0"/>
                <a:cs typeface="Arial" charset="0"/>
              </a:rPr>
              <a:t>State: non-convulsive or convulsive.</a:t>
            </a:r>
          </a:p>
          <a:p>
            <a:pPr marL="292100" indent="-292100">
              <a:spcAft>
                <a:spcPts val="600"/>
              </a:spcAft>
              <a:buFont typeface="Arial" panose="020B0604020202020204" pitchFamily="34" charset="0"/>
              <a:buChar char="•"/>
            </a:pPr>
            <a:r>
              <a:rPr lang="en-US" b="1" dirty="0">
                <a:solidFill>
                  <a:srgbClr val="000000"/>
                </a:solidFill>
                <a:latin typeface="Arial" charset="0"/>
                <a:ea typeface="ＭＳ Ｐゴシック" charset="0"/>
                <a:cs typeface="Arial" charset="0"/>
              </a:rPr>
              <a:t>Artifacts: psychomotor variant, ventilatory artifact and lead artifacts, prominent Mu/Breach rhythm, </a:t>
            </a:r>
            <a:r>
              <a:rPr lang="en-US" b="1" dirty="0" smtClean="0">
                <a:solidFill>
                  <a:srgbClr val="000000"/>
                </a:solidFill>
                <a:latin typeface="Arial" charset="0"/>
                <a:ea typeface="ＭＳ Ｐゴシック" charset="0"/>
                <a:cs typeface="Arial" charset="0"/>
              </a:rPr>
              <a:t>POSTs.</a:t>
            </a:r>
          </a:p>
          <a:p>
            <a:pPr marL="285750" lvl="0" indent="-285750">
              <a:spcBef>
                <a:spcPts val="1200"/>
              </a:spcBef>
              <a:spcAft>
                <a:spcPts val="600"/>
              </a:spcAft>
              <a:buFont typeface="Wingdings" charset="2"/>
              <a:buChar char="Ø"/>
            </a:pPr>
            <a:r>
              <a:rPr lang="en-US" b="1" dirty="0">
                <a:solidFill>
                  <a:schemeClr val="dk1"/>
                </a:solidFill>
                <a:latin typeface="Arial" charset="0"/>
                <a:ea typeface="Arial" charset="0"/>
                <a:cs typeface="Arial" charset="0"/>
              </a:rPr>
              <a:t>Seizure detection using surface EEG recordings is an extremely challenging task. Real-time clinical applications demand extremely low false alarm rates (e.g., less than 1 false alarm every 8 hours).</a:t>
            </a:r>
          </a:p>
          <a:p>
            <a:pPr marL="180975" indent="-180975">
              <a:spcBef>
                <a:spcPts val="1200"/>
              </a:spcBef>
              <a:spcAft>
                <a:spcPts val="600"/>
              </a:spcAft>
              <a:buFont typeface="Arial" panose="020B0604020202020204" pitchFamily="34" charset="0"/>
              <a:buChar char="•"/>
            </a:pPr>
            <a:endParaRPr lang="en-US" b="1" dirty="0" smtClean="0">
              <a:solidFill>
                <a:srgbClr val="000000"/>
              </a:solidFill>
              <a:latin typeface="Arial" charset="0"/>
              <a:ea typeface="ＭＳ Ｐゴシック" charset="0"/>
              <a:cs typeface="Arial" charset="0"/>
            </a:endParaRPr>
          </a:p>
          <a:p>
            <a:pPr marL="180975" indent="-180975">
              <a:spcAft>
                <a:spcPts val="600"/>
              </a:spcAft>
              <a:buFont typeface="Arial" panose="020B0604020202020204" pitchFamily="34" charset="0"/>
              <a:buChar char="•"/>
            </a:pPr>
            <a:endParaRPr lang="en-US" b="1" dirty="0">
              <a:solidFill>
                <a:srgbClr val="000000"/>
              </a:solidFill>
              <a:latin typeface="Arial" charset="0"/>
              <a:ea typeface="ＭＳ Ｐゴシック" charset="0"/>
              <a:cs typeface="Arial" charset="0"/>
            </a:endParaRPr>
          </a:p>
          <a:p>
            <a:pPr marL="285750" indent="-285750">
              <a:buFont typeface="Arial" panose="020B0604020202020204" pitchFamily="34" charset="0"/>
              <a:buChar char="•"/>
            </a:pPr>
            <a:endParaRPr lang="en-US" b="1" dirty="0">
              <a:solidFill>
                <a:srgbClr val="000000"/>
              </a:solidFill>
              <a:latin typeface="Arial" charset="0"/>
              <a:ea typeface="ＭＳ Ｐゴシック" charset="0"/>
              <a:cs typeface="Arial" charset="0"/>
            </a:endParaRP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smtClean="0">
                <a:solidFill>
                  <a:prstClr val="black"/>
                </a:solidFill>
              </a:rPr>
              <a:t>AutoEEG: Real-Time Seizure Detection</a:t>
            </a:r>
            <a:endParaRPr lang="en-US" dirty="0">
              <a:solidFill>
                <a:prstClr val="black"/>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5268" y="1134396"/>
            <a:ext cx="6710289" cy="2639380"/>
          </a:xfrm>
          <a:prstGeom prst="rect">
            <a:avLst/>
          </a:prstGeom>
        </p:spPr>
      </p:pic>
    </p:spTree>
    <p:extLst>
      <p:ext uri="{BB962C8B-B14F-4D97-AF65-F5344CB8AC3E}">
        <p14:creationId xmlns:p14="http://schemas.microsoft.com/office/powerpoint/2010/main" val="182381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dissolve">
                                      <p:cBhvr>
                                        <p:cTn id="1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2250" y="615357"/>
            <a:ext cx="8667750" cy="6355586"/>
          </a:xfrm>
          <a:prstGeom prst="rect">
            <a:avLst/>
          </a:prstGeom>
        </p:spPr>
        <p:txBody>
          <a:bodyPr wrap="square" lIns="0" tIns="0" rIns="0" bIns="0">
            <a:spAutoFit/>
          </a:bodyPr>
          <a:lstStyle/>
          <a:p>
            <a:pPr marL="180975" indent="-180975" algn="l">
              <a:spcAft>
                <a:spcPts val="17400"/>
              </a:spcAft>
              <a:buFont typeface="Arial" panose="020B0604020202020204" pitchFamily="34" charset="0"/>
              <a:buChar char="•"/>
            </a:pPr>
            <a:r>
              <a:rPr lang="en-US" sz="1800" b="1" dirty="0">
                <a:solidFill>
                  <a:srgbClr val="000000"/>
                </a:solidFill>
                <a:latin typeface="Arial" charset="0"/>
                <a:ea typeface="ＭＳ Ｐゴシック" charset="0"/>
                <a:cs typeface="Arial" charset="0"/>
              </a:rPr>
              <a:t>Six events of interest based on multiple iterations with board certified neurologists:</a:t>
            </a:r>
          </a:p>
          <a:p>
            <a:pPr marL="180975" indent="-180975" algn="l">
              <a:spcAft>
                <a:spcPts val="1200"/>
              </a:spcAft>
              <a:buFont typeface="Arial" panose="020B0604020202020204" pitchFamily="34" charset="0"/>
              <a:buChar char="•"/>
            </a:pPr>
            <a:r>
              <a:rPr lang="en-US" sz="1800" b="1" dirty="0" smtClean="0">
                <a:solidFill>
                  <a:srgbClr val="000000"/>
                </a:solidFill>
                <a:latin typeface="Arial" charset="0"/>
                <a:ea typeface="ＭＳ Ｐゴシック" charset="0"/>
                <a:cs typeface="Arial" charset="0"/>
              </a:rPr>
              <a:t>Clinical data contains many </a:t>
            </a:r>
            <a:r>
              <a:rPr lang="en-US" sz="1800" b="1" dirty="0">
                <a:solidFill>
                  <a:srgbClr val="000000"/>
                </a:solidFill>
                <a:latin typeface="Arial" charset="0"/>
                <a:ea typeface="ＭＳ Ｐゴシック" charset="0"/>
                <a:cs typeface="Arial" charset="0"/>
              </a:rPr>
              <a:t>artifacts that can easily be interpreted as </a:t>
            </a:r>
            <a:r>
              <a:rPr lang="en-US" sz="1800" b="1" dirty="0" smtClean="0">
                <a:solidFill>
                  <a:srgbClr val="000000"/>
                </a:solidFill>
                <a:latin typeface="Arial" charset="0"/>
                <a:ea typeface="ＭＳ Ｐゴシック" charset="0"/>
                <a:cs typeface="Arial" charset="0"/>
              </a:rPr>
              <a:t>spikes, such as patient movement.</a:t>
            </a:r>
          </a:p>
          <a:p>
            <a:pPr marL="180975" indent="-180975" algn="l">
              <a:spcAft>
                <a:spcPts val="1200"/>
              </a:spcAft>
              <a:buFont typeface="Arial" panose="020B0604020202020204" pitchFamily="34" charset="0"/>
              <a:buChar char="•"/>
            </a:pPr>
            <a:r>
              <a:rPr lang="en-US" sz="1800" b="1" dirty="0" smtClean="0">
                <a:solidFill>
                  <a:srgbClr val="000000"/>
                </a:solidFill>
                <a:latin typeface="Arial" charset="0"/>
                <a:ea typeface="ＭＳ Ｐゴシック" charset="0"/>
                <a:cs typeface="Arial" charset="0"/>
              </a:rPr>
              <a:t>Manual </a:t>
            </a:r>
            <a:r>
              <a:rPr lang="en-US" sz="1800" b="1" dirty="0">
                <a:solidFill>
                  <a:srgbClr val="000000"/>
                </a:solidFill>
                <a:latin typeface="Arial" charset="0"/>
                <a:ea typeface="ＭＳ Ｐゴシック" charset="0"/>
                <a:cs typeface="Arial" charset="0"/>
              </a:rPr>
              <a:t>review of </a:t>
            </a:r>
            <a:r>
              <a:rPr lang="en-US" sz="1800" b="1" dirty="0" smtClean="0">
                <a:solidFill>
                  <a:srgbClr val="000000"/>
                </a:solidFill>
                <a:latin typeface="Arial" charset="0"/>
                <a:ea typeface="ＭＳ Ｐゴシック" charset="0"/>
                <a:cs typeface="Arial" charset="0"/>
              </a:rPr>
              <a:t>the data is a time-consuming process, especially for long-term EEG recordings.</a:t>
            </a:r>
          </a:p>
          <a:p>
            <a:pPr marL="180975" indent="-180975" algn="l">
              <a:spcAft>
                <a:spcPts val="1200"/>
              </a:spcAft>
              <a:buFont typeface="Arial" panose="020B0604020202020204" pitchFamily="34" charset="0"/>
              <a:buChar char="•"/>
            </a:pPr>
            <a:r>
              <a:rPr lang="en-US" sz="1800" b="1" dirty="0" smtClean="0">
                <a:solidFill>
                  <a:srgbClr val="000000"/>
                </a:solidFill>
                <a:latin typeface="Arial" charset="0"/>
                <a:ea typeface="ＭＳ Ｐゴシック" charset="0"/>
                <a:cs typeface="Arial" charset="0"/>
              </a:rPr>
              <a:t>In ICU applications, real-time response is critical.</a:t>
            </a:r>
          </a:p>
          <a:p>
            <a:pPr marL="180975" indent="-180975" algn="l">
              <a:spcAft>
                <a:spcPts val="1200"/>
              </a:spcAft>
              <a:buFont typeface="Arial" panose="020B0604020202020204" pitchFamily="34" charset="0"/>
              <a:buChar char="•"/>
            </a:pPr>
            <a:r>
              <a:rPr lang="en-US" sz="1800" b="1" dirty="0" smtClean="0">
                <a:solidFill>
                  <a:srgbClr val="000000"/>
                </a:solidFill>
                <a:latin typeface="Arial" charset="0"/>
                <a:ea typeface="ＭＳ Ｐゴシック" charset="0"/>
                <a:cs typeface="Arial" charset="0"/>
              </a:rPr>
              <a:t>Performance </a:t>
            </a:r>
            <a:r>
              <a:rPr lang="en-US" sz="1800" b="1" dirty="0">
                <a:solidFill>
                  <a:srgbClr val="000000"/>
                </a:solidFill>
                <a:latin typeface="Arial" charset="0"/>
                <a:ea typeface="ＭＳ Ｐゴシック" charset="0"/>
                <a:cs typeface="Arial" charset="0"/>
              </a:rPr>
              <a:t>requirements for this application </a:t>
            </a:r>
            <a:r>
              <a:rPr lang="en-US" sz="1800" b="1" dirty="0" smtClean="0">
                <a:solidFill>
                  <a:srgbClr val="000000"/>
                </a:solidFill>
                <a:latin typeface="Arial" charset="0"/>
                <a:ea typeface="ＭＳ Ｐゴシック" charset="0"/>
                <a:cs typeface="Arial" charset="0"/>
              </a:rPr>
              <a:t>is a detection rate above </a:t>
            </a:r>
            <a:r>
              <a:rPr lang="en-US" sz="1800" b="1" dirty="0">
                <a:solidFill>
                  <a:srgbClr val="000000"/>
                </a:solidFill>
                <a:latin typeface="Arial" charset="0"/>
                <a:ea typeface="ＭＳ Ｐゴシック" charset="0"/>
                <a:cs typeface="Arial" charset="0"/>
              </a:rPr>
              <a:t>95% with a false alarm rate below 5</a:t>
            </a:r>
            <a:r>
              <a:rPr lang="en-US" sz="1800" b="1" dirty="0" smtClean="0">
                <a:solidFill>
                  <a:srgbClr val="000000"/>
                </a:solidFill>
                <a:latin typeface="Arial" charset="0"/>
                <a:ea typeface="ＭＳ Ｐゴシック" charset="0"/>
                <a:cs typeface="Arial" charset="0"/>
              </a:rPr>
              <a:t>%.</a:t>
            </a:r>
          </a:p>
          <a:p>
            <a:pPr marL="180975" indent="-180975" algn="l">
              <a:spcAft>
                <a:spcPts val="1200"/>
              </a:spcAft>
              <a:buFont typeface="Arial" panose="020B0604020202020204" pitchFamily="34" charset="0"/>
              <a:buChar char="•"/>
            </a:pPr>
            <a:r>
              <a:rPr lang="en-US" sz="1800" b="1" dirty="0" smtClean="0">
                <a:solidFill>
                  <a:srgbClr val="000000"/>
                </a:solidFill>
                <a:latin typeface="Arial" charset="0"/>
                <a:ea typeface="ＭＳ Ｐゴシック" charset="0"/>
                <a:cs typeface="Arial" charset="0"/>
              </a:rPr>
              <a:t>For ICU applications, the false alarm rate must be extremely low</a:t>
            </a:r>
            <a:br>
              <a:rPr lang="en-US" sz="1800" b="1" dirty="0" smtClean="0">
                <a:solidFill>
                  <a:srgbClr val="000000"/>
                </a:solidFill>
                <a:latin typeface="Arial" charset="0"/>
                <a:ea typeface="ＭＳ Ｐゴシック" charset="0"/>
                <a:cs typeface="Arial" charset="0"/>
              </a:rPr>
            </a:br>
            <a:r>
              <a:rPr lang="en-US" sz="1800" b="1" dirty="0" smtClean="0">
                <a:solidFill>
                  <a:srgbClr val="000000"/>
                </a:solidFill>
                <a:latin typeface="Arial" charset="0"/>
                <a:ea typeface="ＭＳ Ｐゴシック" charset="0"/>
                <a:cs typeface="Arial" charset="0"/>
              </a:rPr>
              <a:t>(e.g., 1/8 FA/hr.)</a:t>
            </a:r>
            <a:r>
              <a:rPr lang="en-US" sz="1800" b="1" dirty="0">
                <a:solidFill>
                  <a:srgbClr val="000000"/>
                </a:solidFill>
                <a:latin typeface="Arial" charset="0"/>
                <a:ea typeface="ＭＳ Ｐゴシック" charset="0"/>
                <a:cs typeface="Arial" charset="0"/>
              </a:rPr>
              <a:t>.</a:t>
            </a:r>
          </a:p>
          <a:p>
            <a:pPr marL="285750" indent="-285750">
              <a:buFont typeface="Arial" panose="020B0604020202020204" pitchFamily="34" charset="0"/>
              <a:buChar char="•"/>
            </a:pPr>
            <a:endParaRPr lang="en-US" b="1" dirty="0">
              <a:solidFill>
                <a:srgbClr val="000000"/>
              </a:solidFill>
              <a:latin typeface="Arial" charset="0"/>
              <a:ea typeface="ＭＳ Ｐゴシック" charset="0"/>
              <a:cs typeface="Arial" charset="0"/>
            </a:endParaRP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smtClean="0">
                <a:solidFill>
                  <a:prstClr val="black"/>
                </a:solidFill>
              </a:rPr>
              <a:t>AutoEEG: Clinically-Relevant Signal Events</a:t>
            </a:r>
            <a:endParaRPr lang="en-US" dirty="0">
              <a:solidFill>
                <a:prstClr val="black"/>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797" y="1363897"/>
            <a:ext cx="7571232" cy="1854179"/>
          </a:xfrm>
          <a:prstGeom prst="rect">
            <a:avLst/>
          </a:prstGeom>
        </p:spPr>
      </p:pic>
    </p:spTree>
    <p:extLst>
      <p:ext uri="{BB962C8B-B14F-4D97-AF65-F5344CB8AC3E}">
        <p14:creationId xmlns:p14="http://schemas.microsoft.com/office/powerpoint/2010/main" val="4100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6478" y="1579742"/>
            <a:ext cx="8575288" cy="3051742"/>
          </a:xfrm>
          <a:prstGeom prst="rect">
            <a:avLst/>
          </a:prstGeom>
        </p:spPr>
      </p:pic>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smtClean="0">
                <a:solidFill>
                  <a:prstClr val="black"/>
                </a:solidFill>
              </a:rPr>
              <a:t>AutoEEG: Automatic Interpretation of EEGs</a:t>
            </a:r>
            <a:endParaRPr lang="en-US" dirty="0">
              <a:solidFill>
                <a:prstClr val="black"/>
              </a:solidFill>
            </a:endParaRPr>
          </a:p>
        </p:txBody>
      </p:sp>
      <p:sp>
        <p:nvSpPr>
          <p:cNvPr id="3" name="Rectangle 2"/>
          <p:cNvSpPr/>
          <p:nvPr/>
        </p:nvSpPr>
        <p:spPr>
          <a:xfrm>
            <a:off x="211873" y="788882"/>
            <a:ext cx="8664498" cy="553998"/>
          </a:xfrm>
          <a:prstGeom prst="rect">
            <a:avLst/>
          </a:prstGeom>
        </p:spPr>
        <p:txBody>
          <a:bodyPr wrap="square" lIns="0" tIns="0" rIns="0" bIns="0">
            <a:spAutoFit/>
          </a:bodyPr>
          <a:lstStyle/>
          <a:p>
            <a:pPr marL="180975" lvl="1" indent="-180975" algn="l">
              <a:buFont typeface="Arial" charset="0"/>
              <a:buChar char="•"/>
            </a:pPr>
            <a:r>
              <a:rPr lang="en-US" sz="1800" b="1" dirty="0" smtClean="0">
                <a:solidFill>
                  <a:srgbClr val="000000"/>
                </a:solidFill>
                <a:latin typeface="Arial" charset="0"/>
                <a:ea typeface="ＭＳ Ｐゴシック" charset="0"/>
                <a:cs typeface="Arial" charset="0"/>
              </a:rPr>
              <a:t>AutoEEG </a:t>
            </a:r>
            <a:r>
              <a:rPr lang="en-US" sz="1800" b="1" dirty="0">
                <a:solidFill>
                  <a:srgbClr val="000000"/>
                </a:solidFill>
                <a:latin typeface="Arial" charset="0"/>
                <a:ea typeface="ＭＳ Ｐゴシック" charset="0"/>
                <a:cs typeface="Arial" charset="0"/>
              </a:rPr>
              <a:t>is a hybrid system </a:t>
            </a:r>
            <a:r>
              <a:rPr lang="en-US" sz="1800" b="1" dirty="0" smtClean="0">
                <a:solidFill>
                  <a:srgbClr val="000000"/>
                </a:solidFill>
                <a:latin typeface="Arial" charset="0"/>
                <a:ea typeface="ＭＳ Ｐゴシック" charset="0"/>
                <a:cs typeface="Arial" charset="0"/>
              </a:rPr>
              <a:t>that uses three levels of processing to achieve high performance event detection on clinical </a:t>
            </a:r>
            <a:r>
              <a:rPr lang="en-US" sz="1800" b="1" dirty="0" smtClean="0">
                <a:ea typeface="ＭＳ Ｐゴシック" charset="0"/>
                <a:cs typeface="Arial" charset="0"/>
              </a:rPr>
              <a:t>data:</a:t>
            </a:r>
            <a:endParaRPr lang="en-US" sz="1800" b="1" dirty="0" smtClean="0">
              <a:solidFill>
                <a:srgbClr val="000000"/>
              </a:solidFill>
              <a:latin typeface="Arial" charset="0"/>
              <a:ea typeface="ＭＳ Ｐゴシック" charset="0"/>
              <a:cs typeface="Arial" charset="0"/>
            </a:endParaRPr>
          </a:p>
        </p:txBody>
      </p:sp>
      <p:sp>
        <p:nvSpPr>
          <p:cNvPr id="5" name="Rectangle 4"/>
          <p:cNvSpPr/>
          <p:nvPr/>
        </p:nvSpPr>
        <p:spPr>
          <a:xfrm>
            <a:off x="210758" y="4905804"/>
            <a:ext cx="8664498" cy="1538883"/>
          </a:xfrm>
          <a:prstGeom prst="rect">
            <a:avLst/>
          </a:prstGeom>
        </p:spPr>
        <p:txBody>
          <a:bodyPr wrap="square" lIns="0" tIns="0" rIns="0" bIns="0">
            <a:spAutoFit/>
          </a:bodyPr>
          <a:lstStyle/>
          <a:p>
            <a:pPr marL="180975" lvl="1" indent="-180975" algn="l">
              <a:spcAft>
                <a:spcPts val="600"/>
              </a:spcAft>
              <a:buFont typeface="Arial" charset="0"/>
              <a:buChar char="•"/>
            </a:pPr>
            <a:r>
              <a:rPr lang="en-US" sz="1800" b="1" dirty="0" smtClean="0">
                <a:ea typeface="ＭＳ Ｐゴシック" charset="0"/>
                <a:cs typeface="Arial" charset="0"/>
              </a:rPr>
              <a:t>Pass 1 (P1): sequential decoding of each channel using channel-independent hidden </a:t>
            </a:r>
            <a:r>
              <a:rPr lang="en-US" sz="1800" b="1" dirty="0">
                <a:ea typeface="ＭＳ Ｐゴシック" charset="0"/>
                <a:cs typeface="Arial" charset="0"/>
              </a:rPr>
              <a:t>Markov models </a:t>
            </a:r>
          </a:p>
          <a:p>
            <a:pPr marL="180975" lvl="1" indent="-180975" algn="l">
              <a:spcAft>
                <a:spcPts val="600"/>
              </a:spcAft>
              <a:buFont typeface="Arial" charset="0"/>
              <a:buChar char="•"/>
            </a:pPr>
            <a:r>
              <a:rPr lang="en-US" sz="1800" b="1" dirty="0" smtClean="0">
                <a:ea typeface="ＭＳ Ｐゴシック" charset="0"/>
                <a:cs typeface="Arial" charset="0"/>
              </a:rPr>
              <a:t>Pass 2 (P2): </a:t>
            </a:r>
            <a:r>
              <a:rPr lang="en-US" sz="1800" b="1" dirty="0">
                <a:ea typeface="ＭＳ Ｐゴシック" charset="0"/>
                <a:cs typeface="Arial" charset="0"/>
              </a:rPr>
              <a:t>Deep </a:t>
            </a:r>
            <a:r>
              <a:rPr lang="en-US" sz="1800" b="1" dirty="0" smtClean="0">
                <a:ea typeface="ＭＳ Ｐゴシック" charset="0"/>
                <a:cs typeface="Arial" charset="0"/>
              </a:rPr>
              <a:t>learning is used to add spatial and temporal context to differentiate between periodic events (e.g., PLEDs) and isolated spikes</a:t>
            </a:r>
            <a:endParaRPr lang="en-US" sz="1800" b="1" dirty="0">
              <a:ea typeface="ＭＳ Ｐゴシック" charset="0"/>
              <a:cs typeface="Arial" charset="0"/>
            </a:endParaRPr>
          </a:p>
          <a:p>
            <a:pPr marL="180975" lvl="1" indent="-180975" algn="l">
              <a:spcAft>
                <a:spcPts val="600"/>
              </a:spcAft>
              <a:buFont typeface="Arial" charset="0"/>
              <a:buChar char="•"/>
            </a:pPr>
            <a:r>
              <a:rPr lang="en-US" sz="1800" b="1" dirty="0" smtClean="0">
                <a:ea typeface="ＭＳ Ｐゴシック" charset="0"/>
                <a:cs typeface="Arial" charset="0"/>
              </a:rPr>
              <a:t>Pass 3 (P3): A statistical language model is used to model event sequences</a:t>
            </a:r>
            <a:endParaRPr lang="en-US" sz="1800" b="1" dirty="0">
              <a:ea typeface="ＭＳ Ｐゴシック" charset="0"/>
              <a:cs typeface="Arial" charset="0"/>
            </a:endParaRPr>
          </a:p>
        </p:txBody>
      </p:sp>
      <p:sp>
        <p:nvSpPr>
          <p:cNvPr id="6" name="Rectangle 5"/>
          <p:cNvSpPr/>
          <p:nvPr/>
        </p:nvSpPr>
        <p:spPr>
          <a:xfrm>
            <a:off x="2148840" y="1579742"/>
            <a:ext cx="2987040" cy="3051742"/>
          </a:xfrm>
          <a:prstGeom prst="rect">
            <a:avLst/>
          </a:prstGeom>
          <a:noFill/>
          <a:ln w="25400">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382293" y="1579742"/>
            <a:ext cx="1507173" cy="3051742"/>
          </a:xfrm>
          <a:prstGeom prst="rect">
            <a:avLst/>
          </a:prstGeom>
          <a:noFill/>
          <a:ln w="25400">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521069" y="1579742"/>
            <a:ext cx="3368931" cy="3051742"/>
          </a:xfrm>
          <a:prstGeom prst="rect">
            <a:avLst/>
          </a:prstGeom>
          <a:noFill/>
          <a:ln w="25400">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40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defTabSz="457200" eaLnBrk="1" fontAlgn="auto" hangingPunct="1">
              <a:spcAft>
                <a:spcPts val="0"/>
              </a:spcAft>
            </a:pPr>
            <a:r>
              <a:rPr lang="en-US" dirty="0" smtClean="0">
                <a:solidFill>
                  <a:prstClr val="black"/>
                </a:solidFill>
              </a:rPr>
              <a:t>Dismissing the “Easy” Stuff: Anonymization</a:t>
            </a:r>
            <a:endParaRPr lang="en-US" dirty="0">
              <a:solidFill>
                <a:prstClr val="black"/>
              </a:solidFill>
            </a:endParaRPr>
          </a:p>
        </p:txBody>
      </p:sp>
      <p:sp>
        <p:nvSpPr>
          <p:cNvPr id="17" name="TextBox 16"/>
          <p:cNvSpPr txBox="1">
            <a:spLocks noChangeArrowheads="1"/>
          </p:cNvSpPr>
          <p:nvPr/>
        </p:nvSpPr>
        <p:spPr bwMode="auto">
          <a:xfrm>
            <a:off x="222250" y="680690"/>
            <a:ext cx="8667750" cy="580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indent="0" algn="l" eaLnBrk="1" hangingPunct="1">
              <a:spcAft>
                <a:spcPts val="1200"/>
              </a:spcAft>
            </a:pPr>
            <a:r>
              <a:rPr lang="en-US" sz="1800" b="1" dirty="0"/>
              <a:t>The Health Insurance Portability </a:t>
            </a:r>
            <a:r>
              <a:rPr lang="en-US" sz="1800" b="1" dirty="0" smtClean="0"/>
              <a:t>and</a:t>
            </a:r>
            <a:br>
              <a:rPr lang="en-US" sz="1800" b="1" dirty="0" smtClean="0"/>
            </a:br>
            <a:r>
              <a:rPr lang="en-US" sz="1800" b="1" dirty="0" smtClean="0"/>
              <a:t>Accountability Act (HIPAA), 1996:</a:t>
            </a:r>
          </a:p>
          <a:p>
            <a:pPr marL="241300" lvl="1" indent="0" algn="l" eaLnBrk="1" hangingPunct="1">
              <a:spcAft>
                <a:spcPts val="1200"/>
              </a:spcAft>
            </a:pPr>
            <a:r>
              <a:rPr lang="en-US" sz="1800" b="1" dirty="0" smtClean="0"/>
              <a:t>“The </a:t>
            </a:r>
            <a:r>
              <a:rPr lang="en-US" sz="1800" b="1" dirty="0"/>
              <a:t>HIPAA Privacy Rule </a:t>
            </a:r>
            <a:r>
              <a:rPr lang="en-US" sz="1800" b="1" dirty="0" smtClean="0"/>
              <a:t>establishes</a:t>
            </a:r>
            <a:br>
              <a:rPr lang="en-US" sz="1800" b="1" dirty="0" smtClean="0"/>
            </a:br>
            <a:r>
              <a:rPr lang="en-US" sz="1800" b="1" dirty="0" smtClean="0"/>
              <a:t> </a:t>
            </a:r>
            <a:r>
              <a:rPr lang="en-US" sz="1800" b="1" dirty="0"/>
              <a:t>national standards to </a:t>
            </a:r>
            <a:r>
              <a:rPr lang="en-US" sz="1800" b="1" i="1" dirty="0">
                <a:solidFill>
                  <a:srgbClr val="FF0000"/>
                </a:solidFill>
              </a:rPr>
              <a:t>protect </a:t>
            </a:r>
            <a:r>
              <a:rPr lang="en-US" sz="1800" b="1" i="1" dirty="0" smtClean="0">
                <a:solidFill>
                  <a:srgbClr val="FF0000"/>
                </a:solidFill>
              </a:rPr>
              <a:t>individuals’</a:t>
            </a:r>
            <a:br>
              <a:rPr lang="en-US" sz="1800" b="1" i="1" dirty="0" smtClean="0">
                <a:solidFill>
                  <a:srgbClr val="FF0000"/>
                </a:solidFill>
              </a:rPr>
            </a:br>
            <a:r>
              <a:rPr lang="en-US" sz="1800" b="1" i="1" dirty="0" smtClean="0">
                <a:solidFill>
                  <a:srgbClr val="FF0000"/>
                </a:solidFill>
              </a:rPr>
              <a:t>medical </a:t>
            </a:r>
            <a:r>
              <a:rPr lang="en-US" sz="1800" b="1" i="1" dirty="0">
                <a:solidFill>
                  <a:srgbClr val="FF0000"/>
                </a:solidFill>
              </a:rPr>
              <a:t>records</a:t>
            </a:r>
            <a:r>
              <a:rPr lang="en-US" sz="1800" b="1" dirty="0"/>
              <a:t> and other personal </a:t>
            </a:r>
            <a:r>
              <a:rPr lang="en-US" sz="1800" b="1" dirty="0" smtClean="0"/>
              <a:t>health</a:t>
            </a:r>
            <a:br>
              <a:rPr lang="en-US" sz="1800" b="1" dirty="0" smtClean="0"/>
            </a:br>
            <a:r>
              <a:rPr lang="en-US" sz="1800" b="1" dirty="0" smtClean="0"/>
              <a:t>information </a:t>
            </a:r>
            <a:r>
              <a:rPr lang="en-US" sz="1800" b="1" dirty="0"/>
              <a:t>and applies to health </a:t>
            </a:r>
            <a:r>
              <a:rPr lang="en-US" sz="1800" b="1" dirty="0" smtClean="0"/>
              <a:t>plans,</a:t>
            </a:r>
            <a:br>
              <a:rPr lang="en-US" sz="1800" b="1" dirty="0" smtClean="0"/>
            </a:br>
            <a:r>
              <a:rPr lang="en-US" sz="1800" b="1" dirty="0" smtClean="0"/>
              <a:t>health </a:t>
            </a:r>
            <a:r>
              <a:rPr lang="en-US" sz="1800" b="1" dirty="0"/>
              <a:t>care clearinghouses, and </a:t>
            </a:r>
            <a:r>
              <a:rPr lang="en-US" sz="1800" b="1" dirty="0" smtClean="0"/>
              <a:t>those</a:t>
            </a:r>
            <a:br>
              <a:rPr lang="en-US" sz="1800" b="1" dirty="0" smtClean="0"/>
            </a:br>
            <a:r>
              <a:rPr lang="en-US" sz="1800" b="1" dirty="0" smtClean="0"/>
              <a:t>health </a:t>
            </a:r>
            <a:r>
              <a:rPr lang="en-US" sz="1800" b="1" dirty="0"/>
              <a:t>care providers that conduct </a:t>
            </a:r>
            <a:r>
              <a:rPr lang="en-US" sz="1800" b="1" dirty="0" smtClean="0"/>
              <a:t>certain</a:t>
            </a:r>
            <a:br>
              <a:rPr lang="en-US" sz="1800" b="1" dirty="0" smtClean="0"/>
            </a:br>
            <a:r>
              <a:rPr lang="en-US" sz="1800" b="1" dirty="0" smtClean="0"/>
              <a:t>health </a:t>
            </a:r>
            <a:r>
              <a:rPr lang="en-US" sz="1800" b="1" dirty="0"/>
              <a:t>care transactions electronically. </a:t>
            </a:r>
            <a:r>
              <a:rPr lang="en-US" sz="1800" b="1" dirty="0" smtClean="0"/>
              <a:t/>
            </a:r>
            <a:br>
              <a:rPr lang="en-US" sz="1800" b="1" dirty="0" smtClean="0"/>
            </a:br>
            <a:r>
              <a:rPr lang="en-US" sz="1800" b="1" dirty="0" smtClean="0"/>
              <a:t>The </a:t>
            </a:r>
            <a:r>
              <a:rPr lang="en-US" sz="1800" b="1" dirty="0"/>
              <a:t>Rule requires </a:t>
            </a:r>
            <a:r>
              <a:rPr lang="en-US" sz="1800" b="1" i="1" dirty="0">
                <a:solidFill>
                  <a:srgbClr val="FF0000"/>
                </a:solidFill>
              </a:rPr>
              <a:t>appropriate </a:t>
            </a:r>
            <a:r>
              <a:rPr lang="en-US" sz="1800" b="1" i="1" dirty="0" smtClean="0">
                <a:solidFill>
                  <a:srgbClr val="FF0000"/>
                </a:solidFill>
              </a:rPr>
              <a:t>safeguards</a:t>
            </a:r>
            <a:br>
              <a:rPr lang="en-US" sz="1800" b="1" i="1" dirty="0" smtClean="0">
                <a:solidFill>
                  <a:srgbClr val="FF0000"/>
                </a:solidFill>
              </a:rPr>
            </a:br>
            <a:r>
              <a:rPr lang="en-US" sz="1800" b="1" dirty="0" smtClean="0"/>
              <a:t>to </a:t>
            </a:r>
            <a:r>
              <a:rPr lang="en-US" sz="1800" b="1" dirty="0"/>
              <a:t>protect the privacy of personal </a:t>
            </a:r>
            <a:r>
              <a:rPr lang="en-US" sz="1800" b="1" dirty="0" smtClean="0"/>
              <a:t>health</a:t>
            </a:r>
            <a:br>
              <a:rPr lang="en-US" sz="1800" b="1" dirty="0" smtClean="0"/>
            </a:br>
            <a:r>
              <a:rPr lang="en-US" sz="1800" b="1" dirty="0" smtClean="0"/>
              <a:t>information</a:t>
            </a:r>
            <a:r>
              <a:rPr lang="en-US" sz="1800" b="1" dirty="0"/>
              <a:t>, and sets limits and </a:t>
            </a:r>
            <a:r>
              <a:rPr lang="en-US" sz="1800" b="1" dirty="0" smtClean="0"/>
              <a:t>conditions</a:t>
            </a:r>
            <a:br>
              <a:rPr lang="en-US" sz="1800" b="1" dirty="0" smtClean="0"/>
            </a:br>
            <a:r>
              <a:rPr lang="en-US" sz="1800" b="1" dirty="0" smtClean="0"/>
              <a:t>on </a:t>
            </a:r>
            <a:r>
              <a:rPr lang="en-US" sz="1800" b="1" dirty="0"/>
              <a:t>the uses and disclosures that may be made of such information without patient authorization. The Rule also </a:t>
            </a:r>
            <a:r>
              <a:rPr lang="en-US" sz="1800" b="1" i="1" dirty="0">
                <a:solidFill>
                  <a:srgbClr val="FF0000"/>
                </a:solidFill>
              </a:rPr>
              <a:t>gives patients rights over their health information</a:t>
            </a:r>
            <a:r>
              <a:rPr lang="en-US" sz="1800" b="1" dirty="0"/>
              <a:t>, including rights to examine and obtain a copy of their health records, and to request corrections</a:t>
            </a:r>
            <a:r>
              <a:rPr lang="en-US" sz="1800" b="1" dirty="0" smtClean="0"/>
              <a:t>.”</a:t>
            </a:r>
          </a:p>
          <a:p>
            <a:pPr marL="0" lvl="1" indent="0" algn="just" eaLnBrk="1" hangingPunct="1">
              <a:spcAft>
                <a:spcPts val="1800"/>
              </a:spcAft>
            </a:pPr>
            <a:r>
              <a:rPr lang="en-US" sz="1800" b="1" dirty="0" smtClean="0">
                <a:hlinkClick r:id="rId2"/>
              </a:rPr>
              <a:t>Health Information Privacy</a:t>
            </a:r>
            <a:r>
              <a:rPr lang="en-US" sz="1800" b="1" dirty="0" smtClean="0"/>
              <a:t>, Department of Health and Human Services</a:t>
            </a:r>
            <a:endParaRPr lang="en-US" sz="1800" b="1" dirty="0"/>
          </a:p>
          <a:p>
            <a:pPr marL="0" lvl="1" indent="0" algn="just" eaLnBrk="1" hangingPunct="1">
              <a:spcAft>
                <a:spcPts val="600"/>
              </a:spcAft>
            </a:pPr>
            <a:r>
              <a:rPr lang="en-US" sz="1800" b="1" dirty="0" smtClean="0"/>
              <a:t>Note: A similar act exists for education – Family </a:t>
            </a:r>
            <a:r>
              <a:rPr lang="en-US" sz="1800" b="1" dirty="0"/>
              <a:t>Educational Rights and Privacy Act (</a:t>
            </a:r>
            <a:r>
              <a:rPr lang="en-US" sz="1800" b="1" dirty="0">
                <a:hlinkClick r:id="rId3"/>
              </a:rPr>
              <a:t>FERPA</a:t>
            </a:r>
            <a:r>
              <a:rPr lang="en-US" sz="1800" b="1" dirty="0" smtClean="0"/>
              <a:t>), 1974.</a:t>
            </a:r>
            <a:endParaRPr lang="en-US" sz="1800" b="1" dirty="0"/>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35431" y="793234"/>
            <a:ext cx="3906982" cy="3069771"/>
          </a:xfrm>
          <a:prstGeom prst="rect">
            <a:avLst/>
          </a:prstGeom>
        </p:spPr>
      </p:pic>
    </p:spTree>
    <p:extLst>
      <p:ext uri="{BB962C8B-B14F-4D97-AF65-F5344CB8AC3E}">
        <p14:creationId xmlns:p14="http://schemas.microsoft.com/office/powerpoint/2010/main" val="7963669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defTabSz="457200" eaLnBrk="1" fontAlgn="auto" hangingPunct="1">
              <a:spcAft>
                <a:spcPts val="0"/>
              </a:spcAft>
            </a:pPr>
            <a:r>
              <a:rPr lang="en-US" dirty="0" smtClean="0">
                <a:solidFill>
                  <a:prstClr val="black"/>
                </a:solidFill>
              </a:rPr>
              <a:t>Dismissing the “Easy” Stuff: Channels and Montages</a:t>
            </a:r>
            <a:endParaRPr lang="en-US" dirty="0">
              <a:solidFill>
                <a:prstClr val="black"/>
              </a:solidFill>
            </a:endParaRPr>
          </a:p>
        </p:txBody>
      </p:sp>
      <p:sp>
        <p:nvSpPr>
          <p:cNvPr id="17" name="TextBox 16"/>
          <p:cNvSpPr txBox="1">
            <a:spLocks noChangeArrowheads="1"/>
          </p:cNvSpPr>
          <p:nvPr/>
        </p:nvSpPr>
        <p:spPr bwMode="auto">
          <a:xfrm>
            <a:off x="179827" y="933909"/>
            <a:ext cx="4532850" cy="3631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lvl="1" indent="-285750" eaLnBrk="1" hangingPunct="1">
              <a:spcAft>
                <a:spcPts val="1200"/>
              </a:spcAft>
              <a:buFont typeface="Arial" charset="0"/>
              <a:buChar char="•"/>
            </a:pPr>
            <a:r>
              <a:rPr lang="en-US" sz="1800" b="1" dirty="0"/>
              <a:t>Clinical </a:t>
            </a:r>
            <a:r>
              <a:rPr lang="en-US" sz="1800" b="1" dirty="0" smtClean="0"/>
              <a:t>EEG data </a:t>
            </a:r>
            <a:r>
              <a:rPr lang="en-US" sz="1800" b="1" dirty="0"/>
              <a:t>varies significantly depending on a number of operational conditions (e.g., the type and placement of electrodes, the type of electrical grounding used</a:t>
            </a:r>
            <a:r>
              <a:rPr lang="en-US" sz="1800" b="1" dirty="0" smtClean="0"/>
              <a:t>).</a:t>
            </a:r>
          </a:p>
          <a:p>
            <a:pPr marL="285750" lvl="1" indent="-285750" eaLnBrk="1" hangingPunct="1">
              <a:spcAft>
                <a:spcPts val="1200"/>
              </a:spcAft>
              <a:buFont typeface="Arial" charset="0"/>
              <a:buChar char="•"/>
            </a:pPr>
            <a:r>
              <a:rPr lang="en-US" sz="1800" b="1" dirty="0" smtClean="0"/>
              <a:t>Montages: neurologists often prefer a differential view of the channels so noise is reduced (e.g., Temporal </a:t>
            </a:r>
            <a:r>
              <a:rPr lang="en-US" sz="1800" b="1" dirty="0"/>
              <a:t>Central </a:t>
            </a:r>
            <a:r>
              <a:rPr lang="en-US" sz="1800" b="1" dirty="0" smtClean="0"/>
              <a:t>Parasagittal, or TCP, montage).</a:t>
            </a:r>
          </a:p>
          <a:p>
            <a:pPr marL="285750" lvl="1" indent="-285750" eaLnBrk="1" hangingPunct="1">
              <a:spcAft>
                <a:spcPts val="1200"/>
              </a:spcAft>
              <a:buFont typeface="Arial" charset="0"/>
              <a:buChar char="•"/>
            </a:pPr>
            <a:r>
              <a:rPr lang="en-US" sz="1800" b="1" dirty="0" smtClean="0"/>
              <a:t>Channel Labels: Even the channel labels are not standard across institutions</a:t>
            </a:r>
            <a:r>
              <a:rPr lang="en-US" sz="1800" b="1" dirty="0"/>
              <a:t> (e.g. T2, FP1</a:t>
            </a:r>
            <a:r>
              <a:rPr lang="en-US" sz="1800" b="1" dirty="0" smtClean="0"/>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27748" y="733179"/>
            <a:ext cx="3587883" cy="3016445"/>
          </a:xfrm>
          <a:prstGeom prst="rect">
            <a:avLst/>
          </a:prstGeom>
        </p:spPr>
      </p:pic>
      <p:sp>
        <p:nvSpPr>
          <p:cNvPr id="7" name="TextBox 6"/>
          <p:cNvSpPr txBox="1">
            <a:spLocks noChangeArrowheads="1"/>
          </p:cNvSpPr>
          <p:nvPr/>
        </p:nvSpPr>
        <p:spPr bwMode="auto">
          <a:xfrm>
            <a:off x="5190978" y="3880222"/>
            <a:ext cx="3686322"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indent="0" eaLnBrk="1" hangingPunct="1"/>
            <a:r>
              <a:rPr lang="en-US" sz="1400" b="1" dirty="0"/>
              <a:t>Three common referential </a:t>
            </a:r>
            <a:r>
              <a:rPr lang="en-US" sz="1400" b="1" dirty="0" smtClean="0"/>
              <a:t>montages:</a:t>
            </a:r>
          </a:p>
          <a:p>
            <a:pPr marL="180975" lvl="1" indent="-55563" eaLnBrk="1" hangingPunct="1"/>
            <a:r>
              <a:rPr lang="en-US" sz="1400" b="1" dirty="0" smtClean="0"/>
              <a:t>a</a:t>
            </a:r>
            <a:r>
              <a:rPr lang="en-US" sz="1400" b="1" dirty="0"/>
              <a:t>) the Common Vertex </a:t>
            </a:r>
            <a:r>
              <a:rPr lang="en-US" sz="1400" b="1" dirty="0" smtClean="0"/>
              <a:t>Reference</a:t>
            </a:r>
            <a:r>
              <a:rPr lang="en-US" sz="1400" b="1" dirty="0"/>
              <a:t> </a:t>
            </a:r>
            <a:r>
              <a:rPr lang="en-US" sz="1400" b="1" dirty="0" smtClean="0"/>
              <a:t>(CVR),</a:t>
            </a:r>
            <a:endParaRPr lang="en-US" sz="1400" b="1" dirty="0"/>
          </a:p>
          <a:p>
            <a:pPr marL="180975" lvl="1" indent="-55563" eaLnBrk="1" hangingPunct="1"/>
            <a:r>
              <a:rPr lang="en-US" sz="1400" b="1" dirty="0" smtClean="0"/>
              <a:t>b</a:t>
            </a:r>
            <a:r>
              <a:rPr lang="en-US" sz="1400" b="1" dirty="0"/>
              <a:t>) the Average </a:t>
            </a:r>
            <a:r>
              <a:rPr lang="en-US" sz="1400" b="1" dirty="0" smtClean="0"/>
              <a:t>Reference (REF),</a:t>
            </a:r>
          </a:p>
          <a:p>
            <a:pPr marL="180975" lvl="1" indent="-55563" eaLnBrk="1" hangingPunct="1"/>
            <a:r>
              <a:rPr lang="en-US" sz="1400" b="1" dirty="0" smtClean="0"/>
              <a:t>c</a:t>
            </a:r>
            <a:r>
              <a:rPr lang="en-US" sz="1400" b="1" dirty="0"/>
              <a:t>) the Linked Ears </a:t>
            </a:r>
            <a:r>
              <a:rPr lang="en-US" sz="1400" b="1" dirty="0" smtClean="0"/>
              <a:t>Reference</a:t>
            </a:r>
            <a:r>
              <a:rPr lang="en-US" sz="1400" b="1" dirty="0"/>
              <a:t> </a:t>
            </a:r>
            <a:r>
              <a:rPr lang="en-US" sz="1400" b="1" dirty="0" smtClean="0"/>
              <a:t>(LE).</a:t>
            </a:r>
            <a:endParaRPr lang="en-US" sz="1400" b="1" dirty="0"/>
          </a:p>
        </p:txBody>
      </p:sp>
      <p:sp>
        <p:nvSpPr>
          <p:cNvPr id="8" name="TextBox 7"/>
          <p:cNvSpPr txBox="1">
            <a:spLocks noChangeArrowheads="1"/>
          </p:cNvSpPr>
          <p:nvPr/>
        </p:nvSpPr>
        <p:spPr bwMode="auto">
          <a:xfrm>
            <a:off x="207962" y="4906877"/>
            <a:ext cx="8632419" cy="1415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lvl="1" indent="-285750" eaLnBrk="1" hangingPunct="1">
              <a:spcAft>
                <a:spcPts val="1200"/>
              </a:spcAft>
              <a:buFont typeface="Wingdings" charset="2"/>
              <a:buChar char="Ø"/>
            </a:pPr>
            <a:r>
              <a:rPr lang="en-US" sz="1800" b="1" dirty="0" smtClean="0"/>
              <a:t>Channel identity, which allows us to spatially localize events, is important in determining key signal events such as seizures.</a:t>
            </a:r>
          </a:p>
          <a:p>
            <a:pPr marL="285750" lvl="1" indent="-285750" eaLnBrk="1" hangingPunct="1">
              <a:spcAft>
                <a:spcPts val="1200"/>
              </a:spcAft>
              <a:buFont typeface="Wingdings" charset="2"/>
              <a:buChar char="Ø"/>
            </a:pPr>
            <a:r>
              <a:rPr lang="en-US" sz="1800" b="1" dirty="0" smtClean="0"/>
              <a:t>Technology must be robust to these types of operational variations.</a:t>
            </a:r>
          </a:p>
          <a:p>
            <a:pPr marL="285750" lvl="1" indent="-285750" eaLnBrk="1" hangingPunct="1">
              <a:spcAft>
                <a:spcPts val="1200"/>
              </a:spcAft>
              <a:buFont typeface="Wingdings" charset="2"/>
              <a:buChar char="Ø"/>
            </a:pPr>
            <a:r>
              <a:rPr lang="en-US" sz="1800" b="1" dirty="0" smtClean="0"/>
              <a:t>Intelligent signal processing based on deep learning can provide solutions.</a:t>
            </a:r>
          </a:p>
        </p:txBody>
      </p:sp>
    </p:spTree>
    <p:extLst>
      <p:ext uri="{BB962C8B-B14F-4D97-AF65-F5344CB8AC3E}">
        <p14:creationId xmlns:p14="http://schemas.microsoft.com/office/powerpoint/2010/main" val="142040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dissolv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dissolv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dissolve">
                                      <p:cBhvr>
                                        <p:cTn id="2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defTabSz="457200" eaLnBrk="1" fontAlgn="auto" hangingPunct="1">
              <a:spcAft>
                <a:spcPts val="0"/>
              </a:spcAft>
            </a:pPr>
            <a:r>
              <a:rPr lang="en-US" dirty="0" smtClean="0">
                <a:solidFill>
                  <a:prstClr val="black"/>
                </a:solidFill>
              </a:rPr>
              <a:t>Dismissing the “Easy” Stuff: Artifacts</a:t>
            </a:r>
            <a:endParaRPr lang="en-US" dirty="0">
              <a:solidFill>
                <a:prstClr val="black"/>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77994" y="4782778"/>
            <a:ext cx="2869590" cy="16994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7963" y="4767664"/>
            <a:ext cx="2929132" cy="1714614"/>
          </a:xfrm>
          <a:prstGeom prst="rect">
            <a:avLst/>
          </a:prstGeom>
        </p:spPr>
      </p:pic>
      <p:sp>
        <p:nvSpPr>
          <p:cNvPr id="8" name="TextBox 7"/>
          <p:cNvSpPr txBox="1">
            <a:spLocks noChangeArrowheads="1"/>
          </p:cNvSpPr>
          <p:nvPr/>
        </p:nvSpPr>
        <p:spPr bwMode="auto">
          <a:xfrm>
            <a:off x="181853" y="731454"/>
            <a:ext cx="8667750"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lvl="1" indent="-285750" algn="l" eaLnBrk="1" hangingPunct="1">
              <a:spcAft>
                <a:spcPts val="1200"/>
              </a:spcAft>
              <a:buFont typeface="Arial" charset="0"/>
              <a:buChar char="•"/>
            </a:pPr>
            <a:r>
              <a:rPr lang="en-US" sz="1800" b="1" dirty="0" smtClean="0"/>
              <a:t>Artifact removal is an essential part of dealing with physiological signals.</a:t>
            </a:r>
          </a:p>
          <a:p>
            <a:pPr marL="285750" lvl="1" indent="-285750" algn="l" eaLnBrk="1" hangingPunct="1">
              <a:spcAft>
                <a:spcPts val="1200"/>
              </a:spcAft>
              <a:buFont typeface="Arial" charset="0"/>
              <a:buChar char="•"/>
            </a:pPr>
            <a:r>
              <a:rPr lang="en-US" sz="1800" b="1" dirty="0" smtClean="0"/>
              <a:t>EEGs are extremely low-voltage signals (microvolts). Many electrical phenomena (e.g., grounding, movement) impact the quality of the signals.</a:t>
            </a:r>
          </a:p>
          <a:p>
            <a:pPr marL="285750" lvl="1" indent="-285750" algn="l" eaLnBrk="1" hangingPunct="1">
              <a:spcAft>
                <a:spcPts val="1200"/>
              </a:spcAft>
              <a:buFont typeface="Arial" charset="0"/>
              <a:buChar char="•"/>
            </a:pPr>
            <a:r>
              <a:rPr lang="en-US" sz="1800" b="1" dirty="0" smtClean="0"/>
              <a:t>Clinical data tends to be much more complex than research data collected under controlled conditions.</a:t>
            </a:r>
          </a:p>
          <a:p>
            <a:pPr marL="285750" lvl="1" indent="-285750" algn="l" eaLnBrk="1" hangingPunct="1">
              <a:spcAft>
                <a:spcPts val="1200"/>
              </a:spcAft>
              <a:buFont typeface="Wingdings" charset="2"/>
              <a:buChar char="Ø"/>
            </a:pPr>
            <a:r>
              <a:rPr lang="en-US" sz="1800" b="1" dirty="0" smtClean="0"/>
              <a:t>Neurologists typically apply various filters (e.g., 60 Hz notch) to remove noise and enhance the signals of interest.</a:t>
            </a:r>
          </a:p>
          <a:p>
            <a:pPr marL="285750" lvl="1" indent="-285750" algn="l" eaLnBrk="1" hangingPunct="1">
              <a:spcAft>
                <a:spcPts val="1200"/>
              </a:spcAft>
              <a:buFont typeface="Wingdings" charset="2"/>
              <a:buChar char="Ø"/>
            </a:pPr>
            <a:r>
              <a:rPr lang="en-US" sz="1800" b="1" dirty="0" smtClean="0"/>
              <a:t>The best way to deal with artifact removal is to develop explicit models of these events (e.g., background models).</a:t>
            </a:r>
          </a:p>
        </p:txBody>
      </p:sp>
      <p:sp>
        <p:nvSpPr>
          <p:cNvPr id="10" name="TextBox 9"/>
          <p:cNvSpPr txBox="1">
            <a:spLocks noChangeArrowheads="1"/>
          </p:cNvSpPr>
          <p:nvPr/>
        </p:nvSpPr>
        <p:spPr bwMode="auto">
          <a:xfrm>
            <a:off x="207963" y="4397697"/>
            <a:ext cx="292913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indent="0" algn="ctr" eaLnBrk="1" hangingPunct="1">
              <a:spcAft>
                <a:spcPts val="1200"/>
              </a:spcAft>
            </a:pPr>
            <a:r>
              <a:rPr lang="en-US" sz="1800" b="1" dirty="0" smtClean="0"/>
              <a:t>(a) electrode impedance</a:t>
            </a:r>
          </a:p>
        </p:txBody>
      </p:sp>
      <p:sp>
        <p:nvSpPr>
          <p:cNvPr id="11" name="TextBox 10"/>
          <p:cNvSpPr txBox="1">
            <a:spLocks noChangeArrowheads="1"/>
          </p:cNvSpPr>
          <p:nvPr/>
        </p:nvSpPr>
        <p:spPr bwMode="auto">
          <a:xfrm>
            <a:off x="3277993" y="4397697"/>
            <a:ext cx="286959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indent="0" algn="ctr" eaLnBrk="1" hangingPunct="1">
              <a:spcAft>
                <a:spcPts val="1200"/>
              </a:spcAft>
            </a:pPr>
            <a:r>
              <a:rPr lang="en-US" sz="1800" b="1" dirty="0" smtClean="0"/>
              <a:t>(b) grounding artifact</a:t>
            </a:r>
          </a:p>
        </p:txBody>
      </p:sp>
      <p:sp>
        <p:nvSpPr>
          <p:cNvPr id="12" name="TextBox 11"/>
          <p:cNvSpPr txBox="1">
            <a:spLocks noChangeArrowheads="1"/>
          </p:cNvSpPr>
          <p:nvPr/>
        </p:nvSpPr>
        <p:spPr bwMode="auto">
          <a:xfrm>
            <a:off x="6219645" y="4397697"/>
            <a:ext cx="265765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indent="0" algn="ctr" eaLnBrk="1" hangingPunct="1">
              <a:spcAft>
                <a:spcPts val="1200"/>
              </a:spcAft>
            </a:pPr>
            <a:r>
              <a:rPr lang="en-US" sz="1800" b="1" dirty="0" smtClean="0"/>
              <a:t>(c) eye movement</a:t>
            </a:r>
          </a:p>
        </p:txBody>
      </p:sp>
      <p:pic>
        <p:nvPicPr>
          <p:cNvPr id="6" name="Picture 5"/>
          <p:cNvPicPr>
            <a:picLocks noChangeAspect="1"/>
          </p:cNvPicPr>
          <p:nvPr/>
        </p:nvPicPr>
        <p:blipFill>
          <a:blip r:embed="rId4"/>
          <a:stretch>
            <a:fillRect/>
          </a:stretch>
        </p:blipFill>
        <p:spPr>
          <a:xfrm>
            <a:off x="6219646" y="4782777"/>
            <a:ext cx="2657653" cy="1699499"/>
          </a:xfrm>
          <a:prstGeom prst="rect">
            <a:avLst/>
          </a:prstGeom>
        </p:spPr>
      </p:pic>
    </p:spTree>
    <p:extLst>
      <p:ext uri="{BB962C8B-B14F-4D97-AF65-F5344CB8AC3E}">
        <p14:creationId xmlns:p14="http://schemas.microsoft.com/office/powerpoint/2010/main" val="123787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defTabSz="457200" eaLnBrk="1" fontAlgn="auto" hangingPunct="1">
              <a:spcAft>
                <a:spcPts val="0"/>
              </a:spcAft>
            </a:pPr>
            <a:r>
              <a:rPr lang="en-US" dirty="0" smtClean="0">
                <a:solidFill>
                  <a:prstClr val="black"/>
                </a:solidFill>
              </a:rPr>
              <a:t>Feature Selection: Standard Visualizations</a:t>
            </a:r>
            <a:endParaRPr lang="en-US" dirty="0">
              <a:solidFill>
                <a:prstClr val="black"/>
              </a:solidFill>
            </a:endParaRPr>
          </a:p>
        </p:txBody>
      </p:sp>
      <p:pic>
        <p:nvPicPr>
          <p:cNvPr id="4" name="Picture 3"/>
          <p:cNvPicPr>
            <a:picLocks noChangeAspect="1"/>
          </p:cNvPicPr>
          <p:nvPr/>
        </p:nvPicPr>
        <p:blipFill>
          <a:blip r:embed="rId2"/>
          <a:stretch>
            <a:fillRect/>
          </a:stretch>
        </p:blipFill>
        <p:spPr>
          <a:xfrm>
            <a:off x="441606" y="1367661"/>
            <a:ext cx="8260788" cy="5157829"/>
          </a:xfrm>
          <a:prstGeom prst="rect">
            <a:avLst/>
          </a:prstGeom>
        </p:spPr>
      </p:pic>
      <p:sp>
        <p:nvSpPr>
          <p:cNvPr id="5" name="TextBox 4"/>
          <p:cNvSpPr txBox="1">
            <a:spLocks noChangeArrowheads="1"/>
          </p:cNvSpPr>
          <p:nvPr/>
        </p:nvSpPr>
        <p:spPr bwMode="auto">
          <a:xfrm>
            <a:off x="181852" y="632977"/>
            <a:ext cx="8686521" cy="557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indent="0" algn="l" eaLnBrk="1" hangingPunct="1">
              <a:spcAft>
                <a:spcPts val="1200"/>
              </a:spcAft>
            </a:pPr>
            <a:r>
              <a:rPr lang="en-US" sz="1800" b="1" dirty="0" smtClean="0"/>
              <a:t>Most EEGs are analyzed based on waveforms, but there is growing use of frequency domain visualizations:</a:t>
            </a:r>
          </a:p>
        </p:txBody>
      </p:sp>
    </p:spTree>
    <p:extLst>
      <p:ext uri="{BB962C8B-B14F-4D97-AF65-F5344CB8AC3E}">
        <p14:creationId xmlns:p14="http://schemas.microsoft.com/office/powerpoint/2010/main" val="1045769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80" y="607333"/>
            <a:ext cx="7429499" cy="1478570"/>
          </a:xfrm>
        </p:spPr>
        <p:txBody>
          <a:bodyPr/>
          <a:lstStyle/>
          <a:p>
            <a:pPr algn="ctr"/>
            <a:r>
              <a:rPr lang="en-US" dirty="0" smtClean="0"/>
              <a:t>Joseph </a:t>
            </a:r>
            <a:r>
              <a:rPr lang="en-US" dirty="0" err="1" smtClean="0"/>
              <a:t>Picone</a:t>
            </a:r>
            <a:r>
              <a:rPr lang="en-US" dirty="0" smtClean="0"/>
              <a:t>, PhD</a:t>
            </a:r>
            <a:br>
              <a:rPr lang="en-US" dirty="0" smtClean="0"/>
            </a:br>
            <a:endParaRPr lang="en-US" dirty="0"/>
          </a:p>
        </p:txBody>
      </p:sp>
      <p:sp>
        <p:nvSpPr>
          <p:cNvPr id="15" name="TextBox 14"/>
          <p:cNvSpPr txBox="1"/>
          <p:nvPr/>
        </p:nvSpPr>
        <p:spPr>
          <a:xfrm>
            <a:off x="3325057" y="1954386"/>
            <a:ext cx="5004358" cy="2800766"/>
          </a:xfrm>
          <a:prstGeom prst="rect">
            <a:avLst/>
          </a:prstGeom>
          <a:noFill/>
        </p:spPr>
        <p:txBody>
          <a:bodyPr wrap="square" rtlCol="0">
            <a:spAutoFit/>
          </a:bodyPr>
          <a:lstStyle/>
          <a:p>
            <a:pPr algn="just"/>
            <a:endParaRPr lang="en-US" sz="1600" dirty="0" smtClean="0">
              <a:solidFill>
                <a:prstClr val="white"/>
              </a:solidFill>
              <a:latin typeface="Century Gothic" panose="020B0502020202020204" pitchFamily="34" charset="0"/>
            </a:endParaRPr>
          </a:p>
          <a:p>
            <a:pPr marL="285750" indent="-285750">
              <a:buFont typeface="Arial"/>
              <a:buChar char="•"/>
            </a:pPr>
            <a:r>
              <a:rPr lang="en-US" sz="1600" dirty="0" smtClean="0">
                <a:solidFill>
                  <a:prstClr val="white"/>
                </a:solidFill>
                <a:latin typeface="Century Gothic" panose="020B0502020202020204" pitchFamily="34" charset="0"/>
              </a:rPr>
              <a:t>Professor, Department </a:t>
            </a:r>
            <a:r>
              <a:rPr lang="en-US" sz="1600" dirty="0">
                <a:solidFill>
                  <a:prstClr val="white"/>
                </a:solidFill>
                <a:latin typeface="Century Gothic" panose="020B0502020202020204" pitchFamily="34" charset="0"/>
              </a:rPr>
              <a:t>of </a:t>
            </a:r>
            <a:r>
              <a:rPr lang="en-US" sz="1600" dirty="0" smtClean="0">
                <a:solidFill>
                  <a:prstClr val="white"/>
                </a:solidFill>
                <a:latin typeface="Century Gothic" panose="020B0502020202020204" pitchFamily="34" charset="0"/>
              </a:rPr>
              <a:t>Electrical and </a:t>
            </a:r>
            <a:r>
              <a:rPr lang="en-US" sz="1600" dirty="0">
                <a:solidFill>
                  <a:prstClr val="white"/>
                </a:solidFill>
                <a:latin typeface="Century Gothic" panose="020B0502020202020204" pitchFamily="34" charset="0"/>
              </a:rPr>
              <a:t>Computer </a:t>
            </a:r>
            <a:r>
              <a:rPr lang="en-US" sz="1600" dirty="0" smtClean="0">
                <a:solidFill>
                  <a:prstClr val="white"/>
                </a:solidFill>
                <a:latin typeface="Century Gothic" panose="020B0502020202020204" pitchFamily="34" charset="0"/>
              </a:rPr>
              <a:t>Engineering, Temple University</a:t>
            </a:r>
          </a:p>
          <a:p>
            <a:pPr marL="285750" indent="-285750">
              <a:buFont typeface="Arial"/>
              <a:buChar char="•"/>
            </a:pPr>
            <a:r>
              <a:rPr lang="en-US" sz="1600" dirty="0">
                <a:solidFill>
                  <a:prstClr val="white"/>
                </a:solidFill>
                <a:latin typeface="Century Gothic" panose="020B0502020202020204" pitchFamily="34" charset="0"/>
              </a:rPr>
              <a:t>R</a:t>
            </a:r>
            <a:r>
              <a:rPr lang="en-US" sz="1600" dirty="0" smtClean="0">
                <a:solidFill>
                  <a:prstClr val="white"/>
                </a:solidFill>
                <a:latin typeface="Century Gothic" panose="020B0502020202020204" pitchFamily="34" charset="0"/>
              </a:rPr>
              <a:t>esearch interests:</a:t>
            </a:r>
          </a:p>
          <a:p>
            <a:pPr marL="742950" lvl="1" indent="-285750">
              <a:buFont typeface="Arial"/>
              <a:buChar char="•"/>
            </a:pPr>
            <a:r>
              <a:rPr lang="en-US" sz="1600" dirty="0" smtClean="0">
                <a:solidFill>
                  <a:prstClr val="white"/>
                </a:solidFill>
                <a:latin typeface="Century Gothic" panose="020B0502020202020204" pitchFamily="34" charset="0"/>
              </a:rPr>
              <a:t>machine </a:t>
            </a:r>
            <a:r>
              <a:rPr lang="en-US" sz="1600" dirty="0">
                <a:solidFill>
                  <a:prstClr val="white"/>
                </a:solidFill>
                <a:latin typeface="Century Gothic" panose="020B0502020202020204" pitchFamily="34" charset="0"/>
              </a:rPr>
              <a:t>learning </a:t>
            </a:r>
            <a:r>
              <a:rPr lang="en-US" sz="1600" dirty="0" smtClean="0">
                <a:solidFill>
                  <a:prstClr val="white"/>
                </a:solidFill>
                <a:latin typeface="Century Gothic" panose="020B0502020202020204" pitchFamily="34" charset="0"/>
              </a:rPr>
              <a:t>approaches </a:t>
            </a:r>
            <a:r>
              <a:rPr lang="en-US" sz="1600" dirty="0">
                <a:solidFill>
                  <a:prstClr val="white"/>
                </a:solidFill>
                <a:latin typeface="Century Gothic" panose="020B0502020202020204" pitchFamily="34" charset="0"/>
              </a:rPr>
              <a:t>to acoustic modeling in speech </a:t>
            </a:r>
            <a:r>
              <a:rPr lang="en-US" sz="1600" dirty="0" smtClean="0">
                <a:solidFill>
                  <a:prstClr val="white"/>
                </a:solidFill>
                <a:latin typeface="Century Gothic" panose="020B0502020202020204" pitchFamily="34" charset="0"/>
              </a:rPr>
              <a:t>recognition</a:t>
            </a:r>
          </a:p>
          <a:p>
            <a:pPr marL="742950" lvl="1" indent="-285750">
              <a:buFont typeface="Arial"/>
              <a:buChar char="•"/>
            </a:pPr>
            <a:r>
              <a:rPr lang="en-US" sz="1600" dirty="0" smtClean="0">
                <a:solidFill>
                  <a:prstClr val="white"/>
                </a:solidFill>
                <a:latin typeface="Century Gothic" panose="020B0502020202020204" pitchFamily="34" charset="0"/>
              </a:rPr>
              <a:t>technology to automatically </a:t>
            </a:r>
            <a:r>
              <a:rPr lang="en-US" sz="1600" dirty="0">
                <a:solidFill>
                  <a:prstClr val="white"/>
                </a:solidFill>
                <a:latin typeface="Century Gothic" panose="020B0502020202020204" pitchFamily="34" charset="0"/>
              </a:rPr>
              <a:t>interpret </a:t>
            </a:r>
            <a:r>
              <a:rPr lang="en-US" sz="1600" dirty="0" smtClean="0">
                <a:solidFill>
                  <a:prstClr val="white"/>
                </a:solidFill>
                <a:latin typeface="Century Gothic" panose="020B0502020202020204" pitchFamily="34" charset="0"/>
              </a:rPr>
              <a:t>EEGs</a:t>
            </a:r>
          </a:p>
          <a:p>
            <a:pPr marL="285750" indent="-285750">
              <a:buFont typeface="Arial"/>
              <a:buChar char="•"/>
            </a:pPr>
            <a:r>
              <a:rPr lang="en-US" sz="1600" dirty="0" smtClean="0">
                <a:solidFill>
                  <a:prstClr val="white"/>
                </a:solidFill>
                <a:latin typeface="Century Gothic" panose="020B0502020202020204" pitchFamily="34" charset="0"/>
              </a:rPr>
              <a:t>PI </a:t>
            </a:r>
            <a:r>
              <a:rPr lang="en-US" sz="1600" dirty="0">
                <a:solidFill>
                  <a:prstClr val="white"/>
                </a:solidFill>
                <a:latin typeface="Century Gothic" panose="020B0502020202020204" pitchFamily="34" charset="0"/>
              </a:rPr>
              <a:t>on an NIH BD2K grant titled “Automatic discovery and processing of EEG cohorts from clinical records</a:t>
            </a:r>
            <a:r>
              <a:rPr lang="en-US" sz="1600" dirty="0" smtClean="0">
                <a:solidFill>
                  <a:prstClr val="white"/>
                </a:solidFill>
                <a:latin typeface="Century Gothic" panose="020B0502020202020204" pitchFamily="34" charset="0"/>
              </a:rPr>
              <a:t>”</a:t>
            </a:r>
            <a:endParaRPr lang="en-US" sz="1600" dirty="0">
              <a:solidFill>
                <a:prstClr val="white"/>
              </a:solidFill>
              <a:latin typeface="Century Gothic" panose="020B0502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5880" y="2085903"/>
            <a:ext cx="2791742" cy="2559324"/>
          </a:xfrm>
          <a:prstGeom prst="rect">
            <a:avLst/>
          </a:prstGeom>
        </p:spPr>
      </p:pic>
    </p:spTree>
    <p:extLst>
      <p:ext uri="{BB962C8B-B14F-4D97-AF65-F5344CB8AC3E}">
        <p14:creationId xmlns:p14="http://schemas.microsoft.com/office/powerpoint/2010/main" val="2108320501"/>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defTabSz="457200" eaLnBrk="1" fontAlgn="auto" hangingPunct="1">
              <a:spcAft>
                <a:spcPts val="0"/>
              </a:spcAft>
            </a:pPr>
            <a:r>
              <a:rPr lang="en-US" dirty="0" smtClean="0">
                <a:solidFill>
                  <a:prstClr val="black"/>
                </a:solidFill>
              </a:rPr>
              <a:t>Feature Selection: Classic Approaches</a:t>
            </a:r>
            <a:endParaRPr lang="en-US" dirty="0">
              <a:solidFill>
                <a:prstClr val="black"/>
              </a:solidFill>
            </a:endParaRPr>
          </a:p>
        </p:txBody>
      </p:sp>
      <p:grpSp>
        <p:nvGrpSpPr>
          <p:cNvPr id="2" name="Group 1"/>
          <p:cNvGrpSpPr/>
          <p:nvPr/>
        </p:nvGrpSpPr>
        <p:grpSpPr>
          <a:xfrm>
            <a:off x="207963" y="661114"/>
            <a:ext cx="8641640" cy="2646879"/>
            <a:chOff x="207963" y="661114"/>
            <a:chExt cx="8641640" cy="2646879"/>
          </a:xfrm>
        </p:grpSpPr>
        <p:pic>
          <p:nvPicPr>
            <p:cNvPr id="7" name="Picture 4"/>
            <p:cNvPicPr>
              <a:picLocks noChangeAspect="1" noChangeArrowheads="1"/>
            </p:cNvPicPr>
            <p:nvPr/>
          </p:nvPicPr>
          <p:blipFill>
            <a:blip r:embed="rId2"/>
            <a:srcRect l="24512" t="18484" r="13496" b="40942"/>
            <a:stretch>
              <a:fillRect/>
            </a:stretch>
          </p:blipFill>
          <p:spPr bwMode="auto">
            <a:xfrm>
              <a:off x="207963" y="701521"/>
              <a:ext cx="4674001" cy="2606472"/>
            </a:xfrm>
            <a:prstGeom prst="rect">
              <a:avLst/>
            </a:prstGeom>
            <a:noFill/>
            <a:ln w="9525">
              <a:noFill/>
              <a:miter lim="800000"/>
              <a:headEnd/>
              <a:tailEnd/>
            </a:ln>
          </p:spPr>
        </p:pic>
        <p:sp>
          <p:nvSpPr>
            <p:cNvPr id="5" name="TextBox 4"/>
            <p:cNvSpPr txBox="1">
              <a:spLocks noChangeArrowheads="1"/>
            </p:cNvSpPr>
            <p:nvPr/>
          </p:nvSpPr>
          <p:spPr bwMode="auto">
            <a:xfrm>
              <a:off x="5070768" y="661114"/>
              <a:ext cx="3778835" cy="2646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lvl="1" indent="-285750" algn="l" eaLnBrk="1" hangingPunct="1">
                <a:spcAft>
                  <a:spcPts val="1200"/>
                </a:spcAft>
                <a:buFont typeface="Arial" charset="0"/>
                <a:buChar char="•"/>
              </a:pPr>
              <a:r>
                <a:rPr lang="en-US" sz="1800" b="1" dirty="0" smtClean="0"/>
                <a:t>Designing feature extraction and selection approaches used to be a big part of signal processing research.</a:t>
              </a:r>
            </a:p>
            <a:p>
              <a:pPr marL="285750" lvl="1" indent="-285750" algn="l" eaLnBrk="1" hangingPunct="1">
                <a:spcAft>
                  <a:spcPts val="1200"/>
                </a:spcAft>
                <a:buFont typeface="Arial" charset="0"/>
                <a:buChar char="•"/>
              </a:pPr>
              <a:r>
                <a:rPr lang="en-US" sz="1800" b="1" dirty="0" smtClean="0"/>
                <a:t>Most systems use a combination of frequency domain (e.g., cepstral) and time domain (e.g., energy) features, along with derivatives.</a:t>
              </a:r>
            </a:p>
          </p:txBody>
        </p:sp>
      </p:grpSp>
      <p:grpSp>
        <p:nvGrpSpPr>
          <p:cNvPr id="3" name="Group 2"/>
          <p:cNvGrpSpPr/>
          <p:nvPr/>
        </p:nvGrpSpPr>
        <p:grpSpPr>
          <a:xfrm>
            <a:off x="179827" y="3657599"/>
            <a:ext cx="8697473" cy="2923877"/>
            <a:chOff x="179827" y="3657599"/>
            <a:chExt cx="8697473" cy="2923877"/>
          </a:xfrm>
        </p:grpSpPr>
        <p:pic>
          <p:nvPicPr>
            <p:cNvPr id="9" name="Picture 8"/>
            <p:cNvPicPr/>
            <p:nvPr/>
          </p:nvPicPr>
          <p:blipFill>
            <a:blip r:embed="rId3"/>
            <a:stretch>
              <a:fillRect/>
            </a:stretch>
          </p:blipFill>
          <p:spPr>
            <a:xfrm>
              <a:off x="4122421" y="3657599"/>
              <a:ext cx="4754879" cy="2799911"/>
            </a:xfrm>
            <a:prstGeom prst="rect">
              <a:avLst/>
            </a:prstGeom>
          </p:spPr>
        </p:pic>
        <p:sp>
          <p:nvSpPr>
            <p:cNvPr id="6" name="TextBox 5"/>
            <p:cNvSpPr txBox="1">
              <a:spLocks noChangeArrowheads="1"/>
            </p:cNvSpPr>
            <p:nvPr/>
          </p:nvSpPr>
          <p:spPr bwMode="auto">
            <a:xfrm>
              <a:off x="179827" y="3657599"/>
              <a:ext cx="3778835" cy="2923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lvl="1" indent="-285750" algn="l" eaLnBrk="1" hangingPunct="1">
                <a:spcAft>
                  <a:spcPts val="1200"/>
                </a:spcAft>
                <a:buFont typeface="Arial" charset="0"/>
                <a:buChar char="•"/>
              </a:pPr>
              <a:r>
                <a:rPr lang="en-US" sz="1800" b="1" dirty="0" smtClean="0"/>
                <a:t>More advanced approaches, such as wavelets, do not provide much of a performance improvement on EEG signals.</a:t>
              </a:r>
            </a:p>
            <a:p>
              <a:pPr marL="285750" lvl="1" indent="-285750" algn="l" eaLnBrk="1" hangingPunct="1">
                <a:spcAft>
                  <a:spcPts val="1200"/>
                </a:spcAft>
                <a:buFont typeface="Arial" charset="0"/>
                <a:buChar char="•"/>
              </a:pPr>
              <a:r>
                <a:rPr lang="en-US" sz="1800" b="1" dirty="0" smtClean="0"/>
                <a:t>Deep learning systems are increasingly performing feature analysis within the neural network framework, allowing the optimal feature set to be automatically learned.</a:t>
              </a:r>
            </a:p>
          </p:txBody>
        </p:sp>
      </p:grpSp>
    </p:spTree>
    <p:extLst>
      <p:ext uri="{BB962C8B-B14F-4D97-AF65-F5344CB8AC3E}">
        <p14:creationId xmlns:p14="http://schemas.microsoft.com/office/powerpoint/2010/main" val="89922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defTabSz="457200" eaLnBrk="1" fontAlgn="auto" hangingPunct="1">
              <a:spcAft>
                <a:spcPts val="0"/>
              </a:spcAft>
            </a:pPr>
            <a:r>
              <a:rPr lang="en-US" dirty="0" smtClean="0">
                <a:solidFill>
                  <a:prstClr val="black"/>
                </a:solidFill>
              </a:rPr>
              <a:t>Feature Selection: Stacked </a:t>
            </a:r>
            <a:r>
              <a:rPr lang="en-US" dirty="0" err="1" smtClean="0">
                <a:solidFill>
                  <a:prstClr val="black"/>
                </a:solidFill>
              </a:rPr>
              <a:t>Autoencoders</a:t>
            </a:r>
            <a:endParaRPr lang="en-US" dirty="0">
              <a:solidFill>
                <a:prstClr val="black"/>
              </a:solidFill>
            </a:endParaRPr>
          </a:p>
        </p:txBody>
      </p:sp>
      <p:sp>
        <p:nvSpPr>
          <p:cNvPr id="17" name="TextBox 16"/>
          <p:cNvSpPr txBox="1">
            <a:spLocks noChangeArrowheads="1"/>
          </p:cNvSpPr>
          <p:nvPr/>
        </p:nvSpPr>
        <p:spPr bwMode="auto">
          <a:xfrm>
            <a:off x="222031" y="655045"/>
            <a:ext cx="8655269" cy="1415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lvl="1" indent="-180975" algn="l" eaLnBrk="1" hangingPunct="1">
              <a:spcAft>
                <a:spcPts val="1200"/>
              </a:spcAft>
              <a:buFont typeface="Arial" charset="0"/>
              <a:buChar char="•"/>
            </a:pPr>
            <a:r>
              <a:rPr lang="en-US" sz="1800" b="1" dirty="0" smtClean="0"/>
              <a:t>Using a hierarchy of artificial neural networks, systems are able to learn important features for a problem (e.g., frequency domain mappings).</a:t>
            </a:r>
          </a:p>
          <a:p>
            <a:pPr marL="180975" lvl="1" indent="-180975" algn="l" eaLnBrk="1" hangingPunct="1">
              <a:spcAft>
                <a:spcPts val="1200"/>
              </a:spcAft>
              <a:buFont typeface="Arial" charset="0"/>
              <a:buChar char="•"/>
            </a:pPr>
            <a:r>
              <a:rPr lang="en-US" sz="1800" b="1" dirty="0" smtClean="0"/>
              <a:t>Advantage: features are optimized as part of the training process.</a:t>
            </a:r>
          </a:p>
          <a:p>
            <a:pPr marL="180975" lvl="1" indent="-180975" algn="l" eaLnBrk="1" hangingPunct="1">
              <a:spcAft>
                <a:spcPts val="1200"/>
              </a:spcAft>
              <a:buFont typeface="Arial" charset="0"/>
              <a:buChar char="•"/>
            </a:pPr>
            <a:r>
              <a:rPr lang="en-US" sz="1800" b="1" dirty="0" smtClean="0"/>
              <a:t>The learning process is unsupervised, so annotated data is not needed.</a:t>
            </a:r>
            <a:endParaRPr lang="en-US" sz="1800" b="1" dirty="0"/>
          </a:p>
        </p:txBody>
      </p:sp>
      <p:pic>
        <p:nvPicPr>
          <p:cNvPr id="10" name="Picture 9"/>
          <p:cNvPicPr>
            <a:picLocks noChangeAspect="1"/>
          </p:cNvPicPr>
          <p:nvPr/>
        </p:nvPicPr>
        <p:blipFill>
          <a:blip r:embed="rId2"/>
          <a:stretch>
            <a:fillRect/>
          </a:stretch>
        </p:blipFill>
        <p:spPr>
          <a:xfrm>
            <a:off x="152401" y="2822912"/>
            <a:ext cx="3377046" cy="2971800"/>
          </a:xfrm>
          <a:prstGeom prst="rect">
            <a:avLst/>
          </a:prstGeom>
        </p:spPr>
      </p:pic>
      <p:pic>
        <p:nvPicPr>
          <p:cNvPr id="11" name="Picture 10"/>
          <p:cNvPicPr>
            <a:picLocks noChangeAspect="1"/>
          </p:cNvPicPr>
          <p:nvPr/>
        </p:nvPicPr>
        <p:blipFill>
          <a:blip r:embed="rId3"/>
          <a:stretch>
            <a:fillRect/>
          </a:stretch>
        </p:blipFill>
        <p:spPr>
          <a:xfrm>
            <a:off x="3962400" y="2208029"/>
            <a:ext cx="5097792" cy="4424883"/>
          </a:xfrm>
          <a:prstGeom prst="rect">
            <a:avLst/>
          </a:prstGeom>
        </p:spPr>
      </p:pic>
    </p:spTree>
    <p:extLst>
      <p:ext uri="{BB962C8B-B14F-4D97-AF65-F5344CB8AC3E}">
        <p14:creationId xmlns:p14="http://schemas.microsoft.com/office/powerpoint/2010/main" val="141763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defTabSz="457200" eaLnBrk="1" fontAlgn="auto" hangingPunct="1">
              <a:spcAft>
                <a:spcPts val="0"/>
              </a:spcAft>
            </a:pPr>
            <a:r>
              <a:rPr lang="en-US" dirty="0" smtClean="0">
                <a:solidFill>
                  <a:prstClr val="black"/>
                </a:solidFill>
              </a:rPr>
              <a:t>Classification: Bidirectional Long Short-Term Memory Nets</a:t>
            </a:r>
            <a:endParaRPr lang="en-US" dirty="0">
              <a:solidFill>
                <a:prstClr val="black"/>
              </a:solidFill>
            </a:endParaRPr>
          </a:p>
        </p:txBody>
      </p:sp>
      <p:sp>
        <p:nvSpPr>
          <p:cNvPr id="17" name="TextBox 16"/>
          <p:cNvSpPr txBox="1">
            <a:spLocks noChangeArrowheads="1"/>
          </p:cNvSpPr>
          <p:nvPr/>
        </p:nvSpPr>
        <p:spPr bwMode="auto">
          <a:xfrm>
            <a:off x="180046" y="749299"/>
            <a:ext cx="8692174" cy="984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lvl="1" indent="-180975" algn="l" eaLnBrk="1" hangingPunct="1">
              <a:spcAft>
                <a:spcPts val="1200"/>
              </a:spcAft>
              <a:buFont typeface="Arial" charset="0"/>
              <a:buChar char="•"/>
            </a:pPr>
            <a:r>
              <a:rPr lang="en-US" sz="1800" b="1" dirty="0" smtClean="0"/>
              <a:t>There are many proposed architectures for deep learning systems.</a:t>
            </a:r>
          </a:p>
          <a:p>
            <a:pPr marL="180975" lvl="1" indent="-180975" algn="l" eaLnBrk="1" hangingPunct="1">
              <a:spcAft>
                <a:spcPts val="1200"/>
              </a:spcAft>
              <a:buFont typeface="Arial" charset="0"/>
              <a:buChar char="•"/>
            </a:pPr>
            <a:r>
              <a:rPr lang="en-US" sz="1800" b="1" dirty="0" smtClean="0"/>
              <a:t>The distinguishing feature of these systems are that they contain many levels and many nodes.</a:t>
            </a:r>
            <a:endParaRPr lang="en-US" sz="1800" b="1" dirty="0"/>
          </a:p>
        </p:txBody>
      </p:sp>
      <p:sp>
        <p:nvSpPr>
          <p:cNvPr id="30" name="TextBox 29"/>
          <p:cNvSpPr txBox="1">
            <a:spLocks noChangeArrowheads="1"/>
          </p:cNvSpPr>
          <p:nvPr/>
        </p:nvSpPr>
        <p:spPr bwMode="auto">
          <a:xfrm>
            <a:off x="179827" y="1859458"/>
            <a:ext cx="3892550" cy="449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lvl="1" indent="-180975" algn="l" eaLnBrk="1" hangingPunct="1">
              <a:spcAft>
                <a:spcPts val="1200"/>
              </a:spcAft>
              <a:buFont typeface="Arial" charset="0"/>
              <a:buChar char="•"/>
            </a:pPr>
            <a:r>
              <a:rPr lang="en-US" sz="1800" b="1" dirty="0" smtClean="0"/>
              <a:t>Only in the past decade have techniques emerged that allow these networks to be trained.</a:t>
            </a:r>
          </a:p>
          <a:p>
            <a:pPr marL="180975" lvl="1" indent="-180975" algn="l" eaLnBrk="1" hangingPunct="1">
              <a:spcAft>
                <a:spcPts val="1200"/>
              </a:spcAft>
              <a:buFont typeface="Arial" charset="0"/>
              <a:buChar char="•"/>
            </a:pPr>
            <a:r>
              <a:rPr lang="en-US" sz="1800" b="1" dirty="0" smtClean="0"/>
              <a:t>An iterative, or gradient descent approach is used for training.</a:t>
            </a:r>
          </a:p>
          <a:p>
            <a:pPr marL="180975" lvl="1" indent="-180975" algn="l" eaLnBrk="1" hangingPunct="1">
              <a:spcAft>
                <a:spcPts val="1200"/>
              </a:spcAft>
              <a:buFont typeface="Arial" charset="0"/>
              <a:buChar char="•"/>
            </a:pPr>
            <a:r>
              <a:rPr lang="en-US" sz="1800" b="1" dirty="0" smtClean="0"/>
              <a:t>Maintaining good generalization is very challenging.</a:t>
            </a:r>
          </a:p>
          <a:p>
            <a:pPr marL="180975" lvl="1" indent="-180975" algn="l" eaLnBrk="1" hangingPunct="1">
              <a:spcAft>
                <a:spcPts val="1200"/>
              </a:spcAft>
              <a:buFont typeface="Arial" charset="0"/>
              <a:buChar char="•"/>
            </a:pPr>
            <a:r>
              <a:rPr lang="en-US" sz="1800" b="1" dirty="0" smtClean="0">
                <a:solidFill>
                  <a:srgbClr val="C00000"/>
                </a:solidFill>
              </a:rPr>
              <a:t>Advantage:</a:t>
            </a:r>
            <a:r>
              <a:rPr lang="en-US" sz="1800" b="1" dirty="0" smtClean="0"/>
              <a:t> self-organization of data can lead to new scientific insights.</a:t>
            </a:r>
          </a:p>
          <a:p>
            <a:pPr marL="180975" lvl="1" indent="-180975" algn="l" eaLnBrk="1" hangingPunct="1">
              <a:spcAft>
                <a:spcPts val="1200"/>
              </a:spcAft>
              <a:buFont typeface="Arial" charset="0"/>
              <a:buChar char="•"/>
            </a:pPr>
            <a:r>
              <a:rPr lang="en-US" sz="1800" b="1" dirty="0" smtClean="0">
                <a:solidFill>
                  <a:srgbClr val="C00000"/>
                </a:solidFill>
              </a:rPr>
              <a:t>Disadvantage:</a:t>
            </a:r>
            <a:r>
              <a:rPr lang="en-US" sz="1800" b="1" dirty="0" smtClean="0"/>
              <a:t> computationally very intensive, requiring highly optimized code and special processors (e.g., GPUs).</a:t>
            </a:r>
          </a:p>
        </p:txBody>
      </p:sp>
      <p:pic>
        <p:nvPicPr>
          <p:cNvPr id="2" name="Picture 1"/>
          <p:cNvPicPr>
            <a:picLocks noChangeAspect="1"/>
          </p:cNvPicPr>
          <p:nvPr/>
        </p:nvPicPr>
        <p:blipFill>
          <a:blip r:embed="rId2"/>
          <a:stretch>
            <a:fillRect/>
          </a:stretch>
        </p:blipFill>
        <p:spPr>
          <a:xfrm>
            <a:off x="3855720" y="1817091"/>
            <a:ext cx="5016500" cy="4635500"/>
          </a:xfrm>
          <a:prstGeom prst="rect">
            <a:avLst/>
          </a:prstGeom>
        </p:spPr>
      </p:pic>
    </p:spTree>
    <p:extLst>
      <p:ext uri="{BB962C8B-B14F-4D97-AF65-F5344CB8AC3E}">
        <p14:creationId xmlns:p14="http://schemas.microsoft.com/office/powerpoint/2010/main" val="102572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defTabSz="457200" eaLnBrk="1" fontAlgn="auto" hangingPunct="1">
              <a:spcAft>
                <a:spcPts val="0"/>
              </a:spcAft>
            </a:pPr>
            <a:r>
              <a:rPr lang="en-US" dirty="0" smtClean="0">
                <a:solidFill>
                  <a:prstClr val="black"/>
                </a:solidFill>
              </a:rPr>
              <a:t>Big Data: Unsupervised Training Is Critical</a:t>
            </a:r>
            <a:endParaRPr lang="en-US" dirty="0">
              <a:solidFill>
                <a:prstClr val="black"/>
              </a:solidFill>
            </a:endParaRPr>
          </a:p>
        </p:txBody>
      </p:sp>
      <p:sp>
        <p:nvSpPr>
          <p:cNvPr id="17" name="TextBox 16"/>
          <p:cNvSpPr txBox="1">
            <a:spLocks noChangeArrowheads="1"/>
          </p:cNvSpPr>
          <p:nvPr/>
        </p:nvSpPr>
        <p:spPr bwMode="auto">
          <a:xfrm>
            <a:off x="4114800" y="1013281"/>
            <a:ext cx="4775200" cy="3385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lvl="1" indent="-180975" algn="l" eaLnBrk="1" hangingPunct="1">
              <a:spcAft>
                <a:spcPts val="1200"/>
              </a:spcAft>
              <a:buFont typeface="Arial" charset="0"/>
              <a:buChar char="•"/>
            </a:pPr>
            <a:r>
              <a:rPr lang="en-US" sz="1800" b="1" dirty="0" smtClean="0"/>
              <a:t>Medical reports are essentially unstructured text.</a:t>
            </a:r>
          </a:p>
          <a:p>
            <a:pPr marL="180975" lvl="1" indent="-180975" algn="l" eaLnBrk="1" hangingPunct="1">
              <a:spcAft>
                <a:spcPts val="1200"/>
              </a:spcAft>
              <a:buFont typeface="Arial" charset="0"/>
              <a:buChar char="•"/>
            </a:pPr>
            <a:r>
              <a:rPr lang="en-US" sz="1800" b="1" dirty="0" smtClean="0"/>
              <a:t>The language used is indirect and purposefully defensive.</a:t>
            </a:r>
          </a:p>
          <a:p>
            <a:pPr marL="180975" lvl="1" indent="-180975" algn="l" eaLnBrk="1" hangingPunct="1">
              <a:spcAft>
                <a:spcPts val="1200"/>
              </a:spcAft>
              <a:buFont typeface="Arial" charset="0"/>
              <a:buChar char="•"/>
            </a:pPr>
            <a:r>
              <a:rPr lang="en-US" sz="1800" b="1" dirty="0" smtClean="0"/>
              <a:t>The report structure evolves over time (TUH EEG contains at least 6 different report formats).</a:t>
            </a:r>
          </a:p>
          <a:p>
            <a:pPr marL="180975" lvl="1" indent="-180975" algn="l" eaLnBrk="1" hangingPunct="1">
              <a:spcAft>
                <a:spcPts val="1200"/>
              </a:spcAft>
              <a:buFont typeface="Arial" charset="0"/>
              <a:buChar char="•"/>
            </a:pPr>
            <a:r>
              <a:rPr lang="en-US" sz="1800" b="1" dirty="0" smtClean="0"/>
              <a:t>Temporal events are not annotated or localized in the signal.</a:t>
            </a:r>
          </a:p>
          <a:p>
            <a:pPr marL="180975" lvl="1" indent="-180975" algn="l" eaLnBrk="1" hangingPunct="1">
              <a:spcAft>
                <a:spcPts val="1200"/>
              </a:spcAft>
              <a:buFont typeface="Arial" charset="0"/>
              <a:buChar char="•"/>
            </a:pPr>
            <a:r>
              <a:rPr lang="en-US" sz="1800" b="1" dirty="0" smtClean="0"/>
              <a:t>Fully supervised training is not possible.</a:t>
            </a:r>
            <a:endParaRPr lang="en-US" sz="1800" b="1" dirty="0"/>
          </a:p>
        </p:txBody>
      </p:sp>
      <p:pic>
        <p:nvPicPr>
          <p:cNvPr id="28" name="Picture 2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81805" y="4954905"/>
            <a:ext cx="4608195" cy="1483995"/>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466090" y="749299"/>
            <a:ext cx="3389630" cy="3805901"/>
          </a:xfrm>
          <a:prstGeom prst="rect">
            <a:avLst/>
          </a:prstGeom>
          <a:ln w="25400">
            <a:solidFill>
              <a:srgbClr val="CD1E26"/>
            </a:solid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30" name="TextBox 29"/>
          <p:cNvSpPr txBox="1">
            <a:spLocks noChangeArrowheads="1"/>
          </p:cNvSpPr>
          <p:nvPr/>
        </p:nvSpPr>
        <p:spPr bwMode="auto">
          <a:xfrm>
            <a:off x="222250" y="4927460"/>
            <a:ext cx="3892550"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lvl="1" indent="-180975" algn="l" eaLnBrk="1" hangingPunct="1">
              <a:spcAft>
                <a:spcPts val="1200"/>
              </a:spcAft>
              <a:buFont typeface="Arial" charset="0"/>
              <a:buChar char="•"/>
            </a:pPr>
            <a:r>
              <a:rPr lang="en-US" sz="1800" b="1" dirty="0" smtClean="0"/>
              <a:t>An active learning strategy is used to automatically label data.</a:t>
            </a:r>
          </a:p>
          <a:p>
            <a:pPr marL="180975" lvl="1" indent="-180975" algn="l" eaLnBrk="1" hangingPunct="1">
              <a:spcAft>
                <a:spcPts val="1200"/>
              </a:spcAft>
              <a:buFont typeface="Arial" charset="0"/>
              <a:buChar char="•"/>
            </a:pPr>
            <a:r>
              <a:rPr lang="en-US" sz="1800" b="1" dirty="0" smtClean="0"/>
              <a:t>The process is bootstrapped from a small amount of manually labeled data.</a:t>
            </a:r>
          </a:p>
        </p:txBody>
      </p:sp>
    </p:spTree>
    <p:extLst>
      <p:ext uri="{BB962C8B-B14F-4D97-AF65-F5344CB8AC3E}">
        <p14:creationId xmlns:p14="http://schemas.microsoft.com/office/powerpoint/2010/main" val="104999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defTabSz="457200" eaLnBrk="1" fontAlgn="auto" hangingPunct="1">
              <a:spcAft>
                <a:spcPts val="0"/>
              </a:spcAft>
            </a:pPr>
            <a:r>
              <a:rPr lang="en-US" dirty="0" smtClean="0">
                <a:solidFill>
                  <a:prstClr val="black"/>
                </a:solidFill>
              </a:rPr>
              <a:t>Big Data: Channel Normalization and Adaptation</a:t>
            </a:r>
            <a:endParaRPr lang="en-US" dirty="0">
              <a:solidFill>
                <a:prstClr val="black"/>
              </a:solidFill>
            </a:endParaRPr>
          </a:p>
        </p:txBody>
      </p:sp>
      <p:sp>
        <p:nvSpPr>
          <p:cNvPr id="17" name="TextBox 16"/>
          <p:cNvSpPr txBox="1">
            <a:spLocks noChangeArrowheads="1"/>
          </p:cNvSpPr>
          <p:nvPr/>
        </p:nvSpPr>
        <p:spPr bwMode="auto">
          <a:xfrm>
            <a:off x="180046" y="660012"/>
            <a:ext cx="8697254"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92100" lvl="1" indent="-292100" algn="l" eaLnBrk="1" hangingPunct="1">
              <a:spcAft>
                <a:spcPts val="1200"/>
              </a:spcAft>
              <a:buFont typeface="Arial" charset="0"/>
              <a:buChar char="•"/>
            </a:pPr>
            <a:r>
              <a:rPr lang="en-US" sz="1800" b="1" dirty="0" smtClean="0"/>
              <a:t>Some physiological signals are collected under controlled conditions so that channel variations are minimal (e.g., EEGs, pathology, MRIs).</a:t>
            </a:r>
          </a:p>
          <a:p>
            <a:pPr marL="292100" lvl="1" indent="-292100" algn="l" eaLnBrk="1" hangingPunct="1">
              <a:spcAft>
                <a:spcPts val="1200"/>
              </a:spcAft>
              <a:buFont typeface="Arial" charset="0"/>
              <a:buChar char="•"/>
            </a:pPr>
            <a:r>
              <a:rPr lang="en-US" sz="1800" b="1" dirty="0" smtClean="0"/>
              <a:t>However, even within a specific application like EEGs, electrodes, electrical wiring and even technician “art” can cause systematic variations.</a:t>
            </a:r>
          </a:p>
          <a:p>
            <a:pPr marL="292100" lvl="1" indent="-292100" algn="l" eaLnBrk="1" hangingPunct="1">
              <a:spcAft>
                <a:spcPts val="1200"/>
              </a:spcAft>
              <a:buFont typeface="Arial" charset="0"/>
              <a:buChar char="•"/>
            </a:pPr>
            <a:r>
              <a:rPr lang="en-US" sz="1800" b="1" dirty="0" smtClean="0"/>
              <a:t>These can be very damaging to statistical learning systems.</a:t>
            </a:r>
          </a:p>
        </p:txBody>
      </p:sp>
      <p:pic>
        <p:nvPicPr>
          <p:cNvPr id="4" name="Picture 3">
            <a:hlinkClick r:id="rId2"/>
          </p:cNvPr>
          <p:cNvPicPr>
            <a:picLocks noChangeAspect="1"/>
          </p:cNvPicPr>
          <p:nvPr/>
        </p:nvPicPr>
        <p:blipFill rotWithShape="1">
          <a:blip r:embed="rId3">
            <a:extLst>
              <a:ext uri="{28A0092B-C50C-407E-A947-70E740481C1C}">
                <a14:useLocalDpi xmlns:a14="http://schemas.microsoft.com/office/drawing/2010/main"/>
              </a:ext>
            </a:extLst>
          </a:blip>
          <a:srcRect t="6159" r="2752"/>
          <a:stretch/>
        </p:blipFill>
        <p:spPr>
          <a:xfrm>
            <a:off x="3918278" y="3137095"/>
            <a:ext cx="4959021" cy="3292700"/>
          </a:xfrm>
          <a:prstGeom prst="rect">
            <a:avLst/>
          </a:prstGeom>
        </p:spPr>
      </p:pic>
      <p:sp>
        <p:nvSpPr>
          <p:cNvPr id="10" name="TextBox 9"/>
          <p:cNvSpPr txBox="1">
            <a:spLocks noChangeArrowheads="1"/>
          </p:cNvSpPr>
          <p:nvPr/>
        </p:nvSpPr>
        <p:spPr bwMode="auto">
          <a:xfrm>
            <a:off x="207962" y="2659875"/>
            <a:ext cx="3266757" cy="3631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92100" lvl="1" indent="-292100" algn="l" eaLnBrk="1" hangingPunct="1">
              <a:spcAft>
                <a:spcPts val="1200"/>
              </a:spcAft>
              <a:buFont typeface="Arial" charset="0"/>
              <a:buChar char="•"/>
            </a:pPr>
            <a:r>
              <a:rPr lang="en-US" sz="1800" b="1" dirty="0" smtClean="0"/>
              <a:t>Adaptation approaches attempt to separate these differences, or biases, from variations in the signal.</a:t>
            </a:r>
          </a:p>
          <a:p>
            <a:pPr marL="292100" lvl="1" indent="-292100" algn="l" eaLnBrk="1" hangingPunct="1">
              <a:spcAft>
                <a:spcPts val="1200"/>
              </a:spcAft>
              <a:buFont typeface="Arial" charset="0"/>
              <a:buChar char="•"/>
            </a:pPr>
            <a:r>
              <a:rPr lang="en-US" sz="1800" b="1" dirty="0" smtClean="0"/>
              <a:t>A mapping function is estimated and used to transform the data.</a:t>
            </a:r>
          </a:p>
          <a:p>
            <a:pPr marL="292100" lvl="1" indent="-292100" algn="l" eaLnBrk="1" hangingPunct="1">
              <a:spcAft>
                <a:spcPts val="1200"/>
              </a:spcAft>
              <a:buFont typeface="Arial" charset="0"/>
              <a:buChar char="•"/>
            </a:pPr>
            <a:r>
              <a:rPr lang="en-US" sz="1800" b="1" dirty="0" smtClean="0"/>
              <a:t>In some applications, detecting changes in the nominal behavior can be meaningful (e.g., epilepsy).</a:t>
            </a:r>
          </a:p>
        </p:txBody>
      </p:sp>
    </p:spTree>
    <p:extLst>
      <p:ext uri="{BB962C8B-B14F-4D97-AF65-F5344CB8AC3E}">
        <p14:creationId xmlns:p14="http://schemas.microsoft.com/office/powerpoint/2010/main" val="152168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par>
                                <p:cTn id="19" presetID="22" presetClass="entr" presetSubtype="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1"/>
          <p:cNvSpPr>
            <a:spLocks noGrp="1"/>
          </p:cNvSpPr>
          <p:nvPr>
            <p:ph type="sldNum" sz="quarter" idx="4294967295"/>
          </p:nvPr>
        </p:nvSpPr>
        <p:spPr bwMode="auto">
          <a:xfrm>
            <a:off x="7010400" y="6492875"/>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D37392-7B1F-1D4A-896F-98C111D98C4B}" type="slidenum">
              <a:rPr lang="en-US" sz="1200">
                <a:solidFill>
                  <a:srgbClr val="898989"/>
                </a:solidFill>
              </a:rPr>
              <a:pPr eaLnBrk="1" hangingPunct="1"/>
              <a:t>24</a:t>
            </a:fld>
            <a:endParaRPr lang="en-US" sz="1200">
              <a:solidFill>
                <a:srgbClr val="898989"/>
              </a:solidFill>
            </a:endParaRPr>
          </a:p>
        </p:txBody>
      </p:sp>
      <p:sp>
        <p:nvSpPr>
          <p:cNvPr id="3" name="Text Box 3"/>
          <p:cNvSpPr txBox="1">
            <a:spLocks noChangeArrowheads="1"/>
          </p:cNvSpPr>
          <p:nvPr/>
        </p:nvSpPr>
        <p:spPr bwMode="auto">
          <a:xfrm>
            <a:off x="222250" y="754697"/>
            <a:ext cx="8667750" cy="5738177"/>
          </a:xfrm>
          <a:prstGeom prst="rect">
            <a:avLst/>
          </a:prstGeom>
          <a:noFill/>
          <a:ln w="9525">
            <a:noFill/>
            <a:miter lim="800000"/>
            <a:headEnd/>
            <a:tailEnd/>
          </a:ln>
          <a:effectLst/>
        </p:spPr>
        <p:txBody>
          <a:bodyPr lIns="0" tIns="0" rIns="0" bIns="0"/>
          <a:lstStyle/>
          <a:p>
            <a:pPr algn="l" fontAlgn="auto">
              <a:spcBef>
                <a:spcPts val="0"/>
              </a:spcBef>
              <a:spcAft>
                <a:spcPts val="1200"/>
              </a:spcAft>
              <a:tabLst>
                <a:tab pos="3376613" algn="r"/>
              </a:tabLst>
              <a:defRPr/>
            </a:pPr>
            <a:r>
              <a:rPr lang="en-US" sz="1800" b="1" dirty="0" smtClean="0">
                <a:solidFill>
                  <a:srgbClr val="E10000"/>
                </a:solidFill>
                <a:latin typeface="Arial"/>
                <a:cs typeface="Arial"/>
              </a:rPr>
              <a:t>Big Data Can Be Transformative:</a:t>
            </a:r>
          </a:p>
          <a:p>
            <a:pPr marL="285750" indent="-285750" algn="l" fontAlgn="auto">
              <a:spcBef>
                <a:spcPts val="0"/>
              </a:spcBef>
              <a:spcAft>
                <a:spcPts val="1200"/>
              </a:spcAft>
              <a:buFont typeface="Arial" charset="0"/>
              <a:buChar char="•"/>
              <a:tabLst>
                <a:tab pos="3376613" algn="r"/>
              </a:tabLst>
              <a:defRPr/>
            </a:pPr>
            <a:r>
              <a:rPr lang="en-US" sz="1800" b="1" dirty="0" smtClean="0">
                <a:solidFill>
                  <a:prstClr val="black"/>
                </a:solidFill>
                <a:latin typeface="Arial"/>
                <a:cs typeface="Arial"/>
              </a:rPr>
              <a:t>The artisan mentality can be informed by science based on statistically significant outcomes validated on scales never before investigated.</a:t>
            </a:r>
          </a:p>
          <a:p>
            <a:pPr marL="285750" indent="-285750" algn="l" fontAlgn="auto">
              <a:spcBef>
                <a:spcPts val="0"/>
              </a:spcBef>
              <a:spcAft>
                <a:spcPts val="1200"/>
              </a:spcAft>
              <a:buFont typeface="Arial" charset="0"/>
              <a:buChar char="•"/>
              <a:tabLst>
                <a:tab pos="3376613" algn="r"/>
              </a:tabLst>
              <a:defRPr/>
            </a:pPr>
            <a:r>
              <a:rPr lang="en-US" sz="1800" b="1" dirty="0" smtClean="0">
                <a:solidFill>
                  <a:prstClr val="black"/>
                </a:solidFill>
                <a:latin typeface="Arial"/>
                <a:cs typeface="Arial"/>
              </a:rPr>
              <a:t>Patient care can be personalized and yet informed by best practices validated over worldwide data resources.</a:t>
            </a:r>
          </a:p>
          <a:p>
            <a:pPr marL="285750" indent="-285750" algn="l" fontAlgn="auto">
              <a:spcBef>
                <a:spcPts val="0"/>
              </a:spcBef>
              <a:spcAft>
                <a:spcPts val="1200"/>
              </a:spcAft>
              <a:buFont typeface="Arial" charset="0"/>
              <a:buChar char="•"/>
              <a:tabLst>
                <a:tab pos="3376613" algn="r"/>
              </a:tabLst>
              <a:defRPr/>
            </a:pPr>
            <a:r>
              <a:rPr lang="en-US" sz="1800" b="1" dirty="0" smtClean="0">
                <a:solidFill>
                  <a:prstClr val="black"/>
                </a:solidFill>
                <a:latin typeface="Arial"/>
                <a:cs typeface="Arial"/>
              </a:rPr>
              <a:t>Training and certification can be accelerated and enriched by providing students with searchable data.</a:t>
            </a:r>
          </a:p>
          <a:p>
            <a:pPr algn="l" fontAlgn="auto">
              <a:spcBef>
                <a:spcPts val="0"/>
              </a:spcBef>
              <a:spcAft>
                <a:spcPts val="1200"/>
              </a:spcAft>
              <a:tabLst>
                <a:tab pos="3376613" algn="r"/>
              </a:tabLst>
              <a:defRPr/>
            </a:pPr>
            <a:r>
              <a:rPr lang="en-US" sz="1800" b="1" dirty="0" smtClean="0">
                <a:solidFill>
                  <a:srgbClr val="E10000"/>
                </a:solidFill>
                <a:latin typeface="Arial"/>
                <a:cs typeface="Arial"/>
              </a:rPr>
              <a:t>Deep Learning Can Play An Important Role:</a:t>
            </a:r>
          </a:p>
          <a:p>
            <a:pPr marL="285750" indent="-285750" algn="l" fontAlgn="auto">
              <a:spcBef>
                <a:spcPts val="0"/>
              </a:spcBef>
              <a:spcAft>
                <a:spcPts val="1200"/>
              </a:spcAft>
              <a:buFont typeface="Arial" charset="0"/>
              <a:buChar char="•"/>
              <a:tabLst>
                <a:tab pos="3376613" algn="r"/>
              </a:tabLst>
              <a:defRPr/>
            </a:pPr>
            <a:r>
              <a:rPr lang="en-US" sz="1800" b="1" dirty="0" smtClean="0">
                <a:solidFill>
                  <a:prstClr val="black"/>
                </a:solidFill>
                <a:latin typeface="Arial"/>
                <a:cs typeface="Arial"/>
              </a:rPr>
              <a:t>Data wrangling is critical because there is a lack of adequately annotated data, and many applications will not support the development of annotated big data resources.</a:t>
            </a:r>
          </a:p>
          <a:p>
            <a:pPr marL="285750" indent="-285750" algn="l" fontAlgn="auto">
              <a:spcBef>
                <a:spcPts val="0"/>
              </a:spcBef>
              <a:spcAft>
                <a:spcPts val="1200"/>
              </a:spcAft>
              <a:buFont typeface="Arial" charset="0"/>
              <a:buChar char="•"/>
              <a:tabLst>
                <a:tab pos="3376613" algn="r"/>
              </a:tabLst>
              <a:defRPr/>
            </a:pPr>
            <a:r>
              <a:rPr lang="en-US" sz="1800" b="1" dirty="0" smtClean="0">
                <a:solidFill>
                  <a:prstClr val="black"/>
                </a:solidFill>
                <a:latin typeface="Arial"/>
                <a:cs typeface="Arial"/>
              </a:rPr>
              <a:t>Robust parsing of unstructured data is critical since diagnoses and reports are still largely entered as unstructured text (see you on December 2).</a:t>
            </a:r>
          </a:p>
          <a:p>
            <a:pPr algn="l" fontAlgn="auto">
              <a:spcBef>
                <a:spcPts val="0"/>
              </a:spcBef>
              <a:spcAft>
                <a:spcPts val="1200"/>
              </a:spcAft>
              <a:tabLst>
                <a:tab pos="3376613" algn="r"/>
              </a:tabLst>
              <a:defRPr/>
            </a:pPr>
            <a:r>
              <a:rPr lang="en-US" sz="1800" b="1" dirty="0" smtClean="0">
                <a:solidFill>
                  <a:prstClr val="black"/>
                </a:solidFill>
                <a:latin typeface="Arial"/>
                <a:cs typeface="Arial"/>
              </a:rPr>
              <a:t>But... it is also important that technology positively impacts quality of care, efficiency and cost. Usability engineering still plays a major role in motivating engineers and scientists to solve the most meaningful problems.</a:t>
            </a:r>
          </a:p>
        </p:txBody>
      </p:sp>
      <p:sp>
        <p:nvSpPr>
          <p:cNvPr id="10"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defTabSz="457200" eaLnBrk="1" fontAlgn="auto" hangingPunct="1">
              <a:spcAft>
                <a:spcPts val="0"/>
              </a:spcAft>
            </a:pPr>
            <a:r>
              <a:rPr lang="en-US" dirty="0" smtClean="0">
                <a:solidFill>
                  <a:prstClr val="black"/>
                </a:solidFill>
              </a:rPr>
              <a:t>Summary</a:t>
            </a:r>
            <a:endParaRPr lang="en-US" dirty="0">
              <a:solidFill>
                <a:prstClr val="black"/>
              </a:solidFill>
            </a:endParaRPr>
          </a:p>
        </p:txBody>
      </p:sp>
    </p:spTree>
    <p:extLst>
      <p:ext uri="{BB962C8B-B14F-4D97-AF65-F5344CB8AC3E}">
        <p14:creationId xmlns:p14="http://schemas.microsoft.com/office/powerpoint/2010/main" val="42854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1"/>
          <p:cNvSpPr>
            <a:spLocks noGrp="1"/>
          </p:cNvSpPr>
          <p:nvPr>
            <p:ph type="sldNum" sz="quarter" idx="4294967295"/>
          </p:nvPr>
        </p:nvSpPr>
        <p:spPr bwMode="auto">
          <a:xfrm>
            <a:off x="7010400" y="6492875"/>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D37392-7B1F-1D4A-896F-98C111D98C4B}" type="slidenum">
              <a:rPr lang="en-US" sz="1200">
                <a:solidFill>
                  <a:srgbClr val="898989"/>
                </a:solidFill>
              </a:rPr>
              <a:pPr eaLnBrk="1" hangingPunct="1"/>
              <a:t>25</a:t>
            </a:fld>
            <a:endParaRPr lang="en-US" sz="1200">
              <a:solidFill>
                <a:srgbClr val="898989"/>
              </a:solidFill>
            </a:endParaRPr>
          </a:p>
        </p:txBody>
      </p:sp>
      <p:sp>
        <p:nvSpPr>
          <p:cNvPr id="3" name="Text Box 3"/>
          <p:cNvSpPr txBox="1">
            <a:spLocks noChangeArrowheads="1"/>
          </p:cNvSpPr>
          <p:nvPr/>
        </p:nvSpPr>
        <p:spPr bwMode="auto">
          <a:xfrm>
            <a:off x="222250" y="754697"/>
            <a:ext cx="8667750" cy="5738177"/>
          </a:xfrm>
          <a:prstGeom prst="rect">
            <a:avLst/>
          </a:prstGeom>
          <a:noFill/>
          <a:ln w="9525">
            <a:noFill/>
            <a:miter lim="800000"/>
            <a:headEnd/>
            <a:tailEnd/>
          </a:ln>
          <a:effectLst/>
        </p:spPr>
        <p:txBody>
          <a:bodyPr lIns="0" tIns="0" rIns="0" bIns="0"/>
          <a:lstStyle/>
          <a:p>
            <a:pPr>
              <a:spcAft>
                <a:spcPts val="600"/>
              </a:spcAft>
              <a:tabLst>
                <a:tab pos="3376613" algn="r"/>
              </a:tabLst>
              <a:defRPr/>
            </a:pPr>
            <a:r>
              <a:rPr lang="en-US" b="1" dirty="0">
                <a:solidFill>
                  <a:srgbClr val="E10000"/>
                </a:solidFill>
                <a:latin typeface="Arial" charset="0"/>
                <a:ea typeface="Arial" charset="0"/>
                <a:cs typeface="Arial" charset="0"/>
              </a:rPr>
              <a:t>Automatic Discovery of EEG Cohorts:</a:t>
            </a:r>
          </a:p>
          <a:p>
            <a:pPr marL="285750" indent="-285750">
              <a:spcAft>
                <a:spcPts val="600"/>
              </a:spcAft>
              <a:buFont typeface="Arial" charset="0"/>
              <a:buChar char="•"/>
              <a:tabLst>
                <a:tab pos="3376613" algn="r"/>
              </a:tabLst>
              <a:defRPr/>
            </a:pPr>
            <a:r>
              <a:rPr lang="en-US" sz="1400" b="1" dirty="0">
                <a:latin typeface="Arial" charset="0"/>
                <a:ea typeface="Arial" charset="0"/>
                <a:cs typeface="Arial" charset="0"/>
              </a:rPr>
              <a:t>Research reported in this poster was supported by  National Human Genome Research Institute of the National Institutes of Health under award number </a:t>
            </a:r>
            <a:r>
              <a:rPr lang="is-IS" sz="1400" b="1" dirty="0">
                <a:latin typeface="Arial" charset="0"/>
                <a:ea typeface="Arial" charset="0"/>
                <a:cs typeface="Arial" charset="0"/>
              </a:rPr>
              <a:t>1U01HG008468.</a:t>
            </a:r>
          </a:p>
          <a:p>
            <a:pPr algn="l" fontAlgn="auto">
              <a:spcBef>
                <a:spcPts val="0"/>
              </a:spcBef>
              <a:spcAft>
                <a:spcPts val="600"/>
              </a:spcAft>
              <a:tabLst>
                <a:tab pos="3376613" algn="r"/>
              </a:tabLst>
              <a:defRPr/>
            </a:pPr>
            <a:r>
              <a:rPr lang="en-US" b="1" dirty="0" smtClean="0">
                <a:solidFill>
                  <a:srgbClr val="E10000"/>
                </a:solidFill>
                <a:latin typeface="Arial" charset="0"/>
                <a:ea typeface="Arial" charset="0"/>
                <a:cs typeface="Arial" charset="0"/>
              </a:rPr>
              <a:t>The TUH EEG Corpus:</a:t>
            </a:r>
          </a:p>
          <a:p>
            <a:pPr marL="285750" indent="-285750" algn="l" fontAlgn="auto">
              <a:spcBef>
                <a:spcPts val="0"/>
              </a:spcBef>
              <a:spcAft>
                <a:spcPts val="600"/>
              </a:spcAft>
              <a:buFont typeface="Arial" charset="0"/>
              <a:buChar char="•"/>
              <a:tabLst>
                <a:tab pos="3376613" algn="r"/>
              </a:tabLst>
              <a:defRPr/>
            </a:pPr>
            <a:r>
              <a:rPr lang="en-US" sz="1400" b="1" dirty="0">
                <a:latin typeface="Arial" charset="0"/>
                <a:ea typeface="Arial" charset="0"/>
                <a:cs typeface="Arial" charset="0"/>
              </a:rPr>
              <a:t>Portions of this work were sponsored by the Defense Advanced Research Projects Agency (DARPA) MTO under the auspices of Dr. Doug Weber through the Contract No. D13AP00065, Temple University’s College of Engineering and Office of the Senior Vice-Provost for Research, and the National Science Foundation through Major Research Instrumentation Grant No. CNS-09-58854 and Grant No. </a:t>
            </a:r>
            <a:r>
              <a:rPr lang="en-US" sz="1400" b="1" dirty="0" smtClean="0">
                <a:latin typeface="Arial" charset="0"/>
                <a:ea typeface="Arial" charset="0"/>
                <a:cs typeface="Arial" charset="0"/>
              </a:rPr>
              <a:t>CNS-1305190.</a:t>
            </a:r>
          </a:p>
          <a:p>
            <a:pPr>
              <a:spcAft>
                <a:spcPts val="600"/>
              </a:spcAft>
              <a:tabLst>
                <a:tab pos="3376613" algn="r"/>
              </a:tabLst>
              <a:defRPr/>
            </a:pPr>
            <a:r>
              <a:rPr lang="en-US" b="1" dirty="0" smtClean="0">
                <a:solidFill>
                  <a:srgbClr val="E10000"/>
                </a:solidFill>
                <a:latin typeface="Arial" charset="0"/>
                <a:ea typeface="Arial" charset="0"/>
                <a:cs typeface="Arial" charset="0"/>
              </a:rPr>
              <a:t>AutoEEG </a:t>
            </a:r>
            <a:r>
              <a:rPr lang="en-US" b="1" dirty="0">
                <a:solidFill>
                  <a:srgbClr val="E10000"/>
                </a:solidFill>
                <a:latin typeface="Arial" charset="0"/>
                <a:ea typeface="Arial" charset="0"/>
                <a:cs typeface="Arial" charset="0"/>
              </a:rPr>
              <a:t>Commercialization:</a:t>
            </a:r>
            <a:endParaRPr lang="en-US" b="1" dirty="0">
              <a:latin typeface="Arial" charset="0"/>
              <a:ea typeface="Arial" charset="0"/>
              <a:cs typeface="Arial" charset="0"/>
            </a:endParaRPr>
          </a:p>
          <a:p>
            <a:pPr marL="285750" indent="-285750">
              <a:spcAft>
                <a:spcPts val="600"/>
              </a:spcAft>
              <a:buFont typeface="Arial" charset="0"/>
              <a:buChar char="•"/>
              <a:tabLst>
                <a:tab pos="3376613" algn="r"/>
              </a:tabLst>
              <a:defRPr/>
            </a:pPr>
            <a:r>
              <a:rPr lang="en-US" sz="1400" b="1" dirty="0">
                <a:latin typeface="Arial" charset="0"/>
                <a:ea typeface="Arial" charset="0"/>
                <a:cs typeface="Arial" charset="0"/>
              </a:rPr>
              <a:t>This effort is a collaboration between the University City Science Center (Grant No. S1313), Temple University, the National Science Foundation’s Innovation Corps Program (Grant No. IIP-</a:t>
            </a:r>
            <a:r>
              <a:rPr lang="ru-RU" sz="1400" b="1" dirty="0">
                <a:latin typeface="Arial" charset="0"/>
                <a:ea typeface="Arial" charset="0"/>
                <a:cs typeface="Arial" charset="0"/>
              </a:rPr>
              <a:t>1545814</a:t>
            </a:r>
            <a:r>
              <a:rPr lang="en-US" sz="1400" b="1" dirty="0">
                <a:latin typeface="Arial" charset="0"/>
                <a:ea typeface="Arial" charset="0"/>
                <a:cs typeface="Arial" charset="0"/>
              </a:rPr>
              <a:t>), and the National Science Foundation’s Small Business Technology Transfer Program (STTR) </a:t>
            </a:r>
            <a:r>
              <a:rPr lang="en-US" sz="1400" b="1" dirty="0" smtClean="0">
                <a:latin typeface="Arial" charset="0"/>
                <a:ea typeface="Arial" charset="0"/>
                <a:cs typeface="Arial" charset="0"/>
              </a:rPr>
              <a:t>Phase I </a:t>
            </a:r>
            <a:r>
              <a:rPr lang="en-US" sz="1400" b="1" dirty="0">
                <a:latin typeface="Arial" charset="0"/>
                <a:ea typeface="Arial" charset="0"/>
                <a:cs typeface="Arial" charset="0"/>
              </a:rPr>
              <a:t>(Grant No. IIP-</a:t>
            </a:r>
            <a:r>
              <a:rPr lang="is-IS" sz="1400" b="1" dirty="0">
                <a:latin typeface="Arial" charset="0"/>
                <a:ea typeface="Arial" charset="0"/>
                <a:cs typeface="Arial" charset="0"/>
              </a:rPr>
              <a:t>1622765)</a:t>
            </a:r>
            <a:r>
              <a:rPr lang="en-US" sz="1400" b="1" dirty="0">
                <a:latin typeface="Arial" charset="0"/>
                <a:ea typeface="Arial" charset="0"/>
                <a:cs typeface="Arial" charset="0"/>
              </a:rPr>
              <a:t>.</a:t>
            </a:r>
            <a:endParaRPr lang="is-IS" sz="1400" b="1" dirty="0">
              <a:latin typeface="Arial" charset="0"/>
              <a:ea typeface="Arial" charset="0"/>
              <a:cs typeface="Arial" charset="0"/>
            </a:endParaRPr>
          </a:p>
          <a:p>
            <a:pPr fontAlgn="auto">
              <a:spcBef>
                <a:spcPts val="0"/>
              </a:spcBef>
              <a:spcAft>
                <a:spcPts val="600"/>
              </a:spcAft>
              <a:tabLst>
                <a:tab pos="3376613" algn="r"/>
              </a:tabLst>
              <a:defRPr/>
            </a:pPr>
            <a:r>
              <a:rPr lang="en-US" b="1" dirty="0">
                <a:solidFill>
                  <a:srgbClr val="E10000"/>
                </a:solidFill>
                <a:latin typeface="Arial" charset="0"/>
                <a:ea typeface="Arial" charset="0"/>
                <a:cs typeface="Arial" charset="0"/>
              </a:rPr>
              <a:t>Disclaimers:</a:t>
            </a:r>
          </a:p>
          <a:p>
            <a:pPr marL="285750" indent="-285750" algn="l" fontAlgn="auto">
              <a:spcBef>
                <a:spcPts val="0"/>
              </a:spcBef>
              <a:spcAft>
                <a:spcPts val="600"/>
              </a:spcAft>
              <a:buFont typeface="Arial" charset="0"/>
              <a:buChar char="•"/>
              <a:tabLst>
                <a:tab pos="3376613" algn="r"/>
              </a:tabLst>
              <a:defRPr/>
            </a:pPr>
            <a:r>
              <a:rPr lang="en-US" sz="1400" b="1" dirty="0" smtClean="0">
                <a:latin typeface="Arial" charset="0"/>
                <a:ea typeface="Arial" charset="0"/>
                <a:cs typeface="Arial" charset="0"/>
              </a:rPr>
              <a:t>Any </a:t>
            </a:r>
            <a:r>
              <a:rPr lang="en-US" sz="1400" b="1" dirty="0">
                <a:latin typeface="Arial" charset="0"/>
                <a:ea typeface="Arial" charset="0"/>
                <a:cs typeface="Arial" charset="0"/>
              </a:rPr>
              <a:t>opinions, findings, and conclusions or recommendations expressed in this material are those of the author(s) and do not </a:t>
            </a:r>
            <a:r>
              <a:rPr lang="en-US" sz="1400" b="1" dirty="0" smtClean="0">
                <a:latin typeface="Arial" charset="0"/>
                <a:ea typeface="Arial" charset="0"/>
                <a:cs typeface="Arial" charset="0"/>
              </a:rPr>
              <a:t>necessarily</a:t>
            </a:r>
            <a:r>
              <a:rPr lang="en-US" sz="1400" b="1" dirty="0">
                <a:latin typeface="Arial" charset="0"/>
                <a:ea typeface="Arial" charset="0"/>
                <a:cs typeface="Arial" charset="0"/>
              </a:rPr>
              <a:t> </a:t>
            </a:r>
            <a:r>
              <a:rPr lang="en-US" sz="1400" b="1" dirty="0" smtClean="0">
                <a:latin typeface="Arial" charset="0"/>
                <a:ea typeface="Arial" charset="0"/>
                <a:cs typeface="Arial" charset="0"/>
              </a:rPr>
              <a:t>reflect </a:t>
            </a:r>
            <a:r>
              <a:rPr lang="en-US" sz="1400" b="1" dirty="0">
                <a:latin typeface="Arial" charset="0"/>
                <a:ea typeface="Arial" charset="0"/>
                <a:cs typeface="Arial" charset="0"/>
              </a:rPr>
              <a:t>the views of the National Science Foundation</a:t>
            </a:r>
            <a:r>
              <a:rPr lang="en-US" sz="1400" b="1" dirty="0" smtClean="0">
                <a:latin typeface="Arial" charset="0"/>
                <a:ea typeface="Arial" charset="0"/>
                <a:cs typeface="Arial" charset="0"/>
              </a:rPr>
              <a:t>.</a:t>
            </a:r>
          </a:p>
          <a:p>
            <a:pPr marL="285750" indent="-285750" algn="l" fontAlgn="auto">
              <a:spcBef>
                <a:spcPts val="0"/>
              </a:spcBef>
              <a:spcAft>
                <a:spcPts val="600"/>
              </a:spcAft>
              <a:buFont typeface="Arial" charset="0"/>
              <a:buChar char="•"/>
              <a:tabLst>
                <a:tab pos="3376613" algn="r"/>
              </a:tabLst>
              <a:defRPr/>
            </a:pPr>
            <a:r>
              <a:rPr lang="en-US" sz="1400" b="1" dirty="0">
                <a:latin typeface="Arial" charset="0"/>
                <a:ea typeface="Arial" charset="0"/>
                <a:cs typeface="Arial" charset="0"/>
              </a:rPr>
              <a:t>The content is solely the responsibility of the authors and does not necessarily represent the official views of the National Institutes of </a:t>
            </a:r>
            <a:r>
              <a:rPr lang="en-US" sz="1400" b="1" dirty="0" smtClean="0">
                <a:latin typeface="Arial" charset="0"/>
                <a:ea typeface="Arial" charset="0"/>
                <a:cs typeface="Arial" charset="0"/>
              </a:rPr>
              <a:t>Health</a:t>
            </a:r>
            <a:r>
              <a:rPr lang="en-US" sz="1400" b="1" dirty="0">
                <a:latin typeface="Arial" charset="0"/>
                <a:ea typeface="Arial" charset="0"/>
                <a:cs typeface="Arial" charset="0"/>
              </a:rPr>
              <a:t>.</a:t>
            </a:r>
            <a:r>
              <a:rPr lang="en-US" sz="1400" b="1" dirty="0" smtClean="0">
                <a:latin typeface="Arial" charset="0"/>
                <a:ea typeface="Arial" charset="0"/>
                <a:cs typeface="Arial" charset="0"/>
              </a:rPr>
              <a:t> </a:t>
            </a:r>
            <a:endParaRPr lang="en-US" sz="1400" b="1" dirty="0">
              <a:solidFill>
                <a:srgbClr val="E10000"/>
              </a:solidFill>
              <a:latin typeface="Arial" charset="0"/>
              <a:ea typeface="Arial" charset="0"/>
              <a:cs typeface="Arial" charset="0"/>
            </a:endParaRPr>
          </a:p>
        </p:txBody>
      </p:sp>
      <p:sp>
        <p:nvSpPr>
          <p:cNvPr id="10"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defTabSz="457200" eaLnBrk="1" fontAlgn="auto" hangingPunct="1">
              <a:spcAft>
                <a:spcPts val="0"/>
              </a:spcAft>
            </a:pPr>
            <a:r>
              <a:rPr lang="en-US" dirty="0" smtClean="0">
                <a:solidFill>
                  <a:prstClr val="black"/>
                </a:solidFill>
              </a:rPr>
              <a:t>Acknowledgements</a:t>
            </a:r>
            <a:endParaRPr lang="en-US" dirty="0">
              <a:solidFill>
                <a:prstClr val="black"/>
              </a:solidFill>
            </a:endParaRPr>
          </a:p>
        </p:txBody>
      </p:sp>
    </p:spTree>
    <p:extLst>
      <p:ext uri="{BB962C8B-B14F-4D97-AF65-F5344CB8AC3E}">
        <p14:creationId xmlns:p14="http://schemas.microsoft.com/office/powerpoint/2010/main" val="19684563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0" y="0"/>
            <a:ext cx="9144000" cy="393234"/>
          </a:xfrm>
          <a:prstGeom prst="rect">
            <a:avLst/>
          </a:prstGeom>
        </p:spPr>
        <p:txBody>
          <a:bodyPr vert="horz" wrap="none" lIns="91440" tIns="0" rIns="91440" bIns="0" rtlCol="0" anchor="ctr" anchorCtr="0">
            <a:noAutofit/>
          </a:bodyPr>
          <a:lstStyle>
            <a:lvl1pPr>
              <a:spcBef>
                <a:spcPct val="0"/>
              </a:spcBef>
              <a:buNone/>
              <a:defRPr sz="2400" b="1" baseline="0">
                <a:latin typeface="Arial"/>
                <a:ea typeface="+mj-ea"/>
                <a:cs typeface="Arial"/>
              </a:defRPr>
            </a:lvl1pPr>
          </a:lstStyle>
          <a:p>
            <a:r>
              <a:rPr lang="en-US" dirty="0" smtClean="0"/>
              <a:t>Brief Bibliography</a:t>
            </a:r>
            <a:endParaRPr lang="en-US" dirty="0"/>
          </a:p>
        </p:txBody>
      </p:sp>
      <p:sp>
        <p:nvSpPr>
          <p:cNvPr id="24578" name="Rectangle 2"/>
          <p:cNvSpPr>
            <a:spLocks noChangeArrowheads="1"/>
          </p:cNvSpPr>
          <p:nvPr/>
        </p:nvSpPr>
        <p:spPr bwMode="auto">
          <a:xfrm>
            <a:off x="1588" y="-206375"/>
            <a:ext cx="9144000" cy="0"/>
          </a:xfrm>
          <a:prstGeom prst="rect">
            <a:avLst/>
          </a:prstGeom>
          <a:noFill/>
          <a:ln w="9525">
            <a:noFill/>
            <a:miter lim="800000"/>
            <a:headEnd/>
            <a:tailEnd/>
          </a:ln>
        </p:spPr>
        <p:txBody>
          <a:bodyPr>
            <a:spAutoFit/>
          </a:bodyPr>
          <a:lstStyle/>
          <a:p>
            <a:endParaRPr lang="en-US" dirty="0"/>
          </a:p>
        </p:txBody>
      </p:sp>
      <p:sp>
        <p:nvSpPr>
          <p:cNvPr id="24580" name="Rectangle 6"/>
          <p:cNvSpPr>
            <a:spLocks noChangeArrowheads="1"/>
          </p:cNvSpPr>
          <p:nvPr/>
        </p:nvSpPr>
        <p:spPr bwMode="auto">
          <a:xfrm>
            <a:off x="3157538" y="2381250"/>
            <a:ext cx="9144000" cy="0"/>
          </a:xfrm>
          <a:prstGeom prst="rect">
            <a:avLst/>
          </a:prstGeom>
          <a:noFill/>
          <a:ln w="9525">
            <a:noFill/>
            <a:miter lim="800000"/>
            <a:headEnd/>
            <a:tailEnd/>
          </a:ln>
        </p:spPr>
        <p:txBody>
          <a:bodyPr>
            <a:spAutoFit/>
          </a:bodyPr>
          <a:lstStyle/>
          <a:p>
            <a:endParaRPr lang="en-US" dirty="0"/>
          </a:p>
        </p:txBody>
      </p:sp>
      <p:sp>
        <p:nvSpPr>
          <p:cNvPr id="6" name="Rectangle 109"/>
          <p:cNvSpPr txBox="1">
            <a:spLocks noChangeArrowheads="1"/>
          </p:cNvSpPr>
          <p:nvPr/>
        </p:nvSpPr>
        <p:spPr>
          <a:xfrm>
            <a:off x="190939" y="702128"/>
            <a:ext cx="8694738" cy="5901871"/>
          </a:xfrm>
          <a:prstGeom prst="rect">
            <a:avLst/>
          </a:prstGeom>
          <a:noFill/>
          <a:ln>
            <a:noFill/>
          </a:ln>
        </p:spPr>
        <p:txBody>
          <a:bodyPr lIns="0" tIns="0" rIns="0" bIns="0"/>
          <a:lstStyle>
            <a:defPPr>
              <a:defRPr lang="en-US"/>
            </a:defPPr>
            <a:lvl1pPr marL="169863" indent="-169863">
              <a:spcAft>
                <a:spcPts val="1200"/>
              </a:spcAft>
              <a:buFont typeface="Arial"/>
              <a:buChar char="•"/>
              <a:defRPr b="1">
                <a:latin typeface="Arial"/>
                <a:cs typeface="Arial"/>
              </a:defRPr>
            </a:lvl1pPr>
            <a:lvl2pPr marL="508000" lvl="1" indent="-284163">
              <a:spcAft>
                <a:spcPts val="1200"/>
              </a:spcAft>
              <a:buFont typeface="Wingdings" charset="2"/>
              <a:buChar char="q"/>
              <a:defRPr b="1">
                <a:solidFill>
                  <a:srgbClr val="000000"/>
                </a:solidFill>
                <a:latin typeface="Arial"/>
                <a:cs typeface="Arial"/>
              </a:defRPr>
            </a:lvl2pPr>
          </a:lstStyle>
          <a:p>
            <a:pPr marL="460375" indent="-460375">
              <a:buNone/>
            </a:pPr>
            <a:r>
              <a:rPr lang="en-US" dirty="0" smtClean="0"/>
              <a:t>[1]</a:t>
            </a:r>
            <a:r>
              <a:rPr lang="en-US" dirty="0"/>
              <a:t>	Ng, A. </a:t>
            </a:r>
            <a:r>
              <a:rPr lang="en-US" dirty="0" smtClean="0"/>
              <a:t>Machine Learning. A Coursera course available at </a:t>
            </a:r>
            <a:r>
              <a:rPr lang="en-US" i="1" dirty="0" smtClean="0">
                <a:hlinkClick r:id="rId3"/>
              </a:rPr>
              <a:t>https</a:t>
            </a:r>
            <a:r>
              <a:rPr lang="en-US" i="1" dirty="0">
                <a:hlinkClick r:id="rId3"/>
              </a:rPr>
              <a:t>://</a:t>
            </a:r>
            <a:r>
              <a:rPr lang="en-US" i="1" dirty="0" smtClean="0">
                <a:hlinkClick r:id="rId3"/>
              </a:rPr>
              <a:t>www.coursera.org/learn/machine-learning</a:t>
            </a:r>
            <a:r>
              <a:rPr lang="en-US" dirty="0" smtClean="0"/>
              <a:t>.</a:t>
            </a:r>
          </a:p>
          <a:p>
            <a:pPr marL="515938" indent="-515938">
              <a:buNone/>
            </a:pPr>
            <a:r>
              <a:rPr lang="en-US" dirty="0" smtClean="0"/>
              <a:t>[2]	Van Veen, F. (2016). The </a:t>
            </a:r>
            <a:r>
              <a:rPr lang="en-US" dirty="0"/>
              <a:t>Neural Network </a:t>
            </a:r>
            <a:r>
              <a:rPr lang="en-US" dirty="0" smtClean="0"/>
              <a:t>Zoo. Available at </a:t>
            </a:r>
            <a:r>
              <a:rPr lang="en-US" i="1" dirty="0" smtClean="0">
                <a:hlinkClick r:id="rId4"/>
              </a:rPr>
              <a:t>http</a:t>
            </a:r>
            <a:r>
              <a:rPr lang="en-US" i="1" dirty="0">
                <a:hlinkClick r:id="rId4"/>
              </a:rPr>
              <a:t>://www.asimovinstitute.org/neural-network-zoo</a:t>
            </a:r>
            <a:r>
              <a:rPr lang="en-US" i="1" dirty="0" smtClean="0">
                <a:hlinkClick r:id="rId4"/>
              </a:rPr>
              <a:t>/</a:t>
            </a:r>
            <a:r>
              <a:rPr lang="en-US" dirty="0" smtClean="0"/>
              <a:t>.</a:t>
            </a:r>
          </a:p>
          <a:p>
            <a:pPr marL="515938" indent="-515938">
              <a:buNone/>
            </a:pPr>
            <a:r>
              <a:rPr lang="en-US" dirty="0" smtClean="0"/>
              <a:t>[3]	</a:t>
            </a:r>
            <a:r>
              <a:rPr lang="en-US" dirty="0" err="1" smtClean="0"/>
              <a:t>Ebersole</a:t>
            </a:r>
            <a:r>
              <a:rPr lang="en-US" dirty="0"/>
              <a:t>, J. S. and </a:t>
            </a:r>
            <a:r>
              <a:rPr lang="en-US" dirty="0" err="1"/>
              <a:t>Pedley</a:t>
            </a:r>
            <a:r>
              <a:rPr lang="en-US" dirty="0"/>
              <a:t>, T. A. </a:t>
            </a:r>
            <a:r>
              <a:rPr lang="en-US" i="1" dirty="0"/>
              <a:t>Current Practice of Clinical </a:t>
            </a:r>
            <a:r>
              <a:rPr lang="en-US" i="1" dirty="0" smtClean="0"/>
              <a:t>Electroencephalography</a:t>
            </a:r>
            <a:r>
              <a:rPr lang="en-US" dirty="0"/>
              <a:t>, 4th ed. Philadelphia, Pennsylvania, USA: Wolters </a:t>
            </a:r>
            <a:r>
              <a:rPr lang="en-US" dirty="0" smtClean="0"/>
              <a:t>Kluwer</a:t>
            </a:r>
            <a:r>
              <a:rPr lang="en-US" dirty="0"/>
              <a:t>, 2014.</a:t>
            </a:r>
          </a:p>
          <a:p>
            <a:pPr marL="460375" indent="-460375">
              <a:buNone/>
            </a:pPr>
            <a:r>
              <a:rPr lang="en-US" dirty="0" smtClean="0"/>
              <a:t>[</a:t>
            </a:r>
            <a:r>
              <a:rPr lang="en-US" dirty="0"/>
              <a:t>4</a:t>
            </a:r>
            <a:r>
              <a:rPr lang="en-US" dirty="0" smtClean="0"/>
              <a:t>]</a:t>
            </a:r>
            <a:r>
              <a:rPr lang="en-US" dirty="0"/>
              <a:t>	Obeid, I., &amp; Picone, J. (2016). The Temple University Hospital EEG </a:t>
            </a:r>
            <a:r>
              <a:rPr lang="en-US" dirty="0" smtClean="0"/>
              <a:t>Data Corpus</a:t>
            </a:r>
            <a:r>
              <a:rPr lang="en-US" dirty="0"/>
              <a:t>. </a:t>
            </a:r>
            <a:r>
              <a:rPr lang="en-US" i="1" dirty="0"/>
              <a:t>Frontiers in Neuroscience, Section Neural Technology</a:t>
            </a:r>
            <a:r>
              <a:rPr lang="en-US" dirty="0"/>
              <a:t>, 10, 00196</a:t>
            </a:r>
            <a:r>
              <a:rPr lang="en-US" dirty="0" smtClean="0"/>
              <a:t>. Data </a:t>
            </a:r>
            <a:r>
              <a:rPr lang="en-US" dirty="0"/>
              <a:t>is available at </a:t>
            </a:r>
            <a:r>
              <a:rPr lang="en-US" i="1" dirty="0">
                <a:hlinkClick r:id="rId5"/>
              </a:rPr>
              <a:t>https://www.isip.piconepress.com/projects/tuh_eeg</a:t>
            </a:r>
            <a:r>
              <a:rPr lang="en-US" i="1" dirty="0" smtClean="0">
                <a:hlinkClick r:id="rId5"/>
              </a:rPr>
              <a:t>/</a:t>
            </a:r>
            <a:r>
              <a:rPr lang="en-US" dirty="0" smtClean="0"/>
              <a:t>.</a:t>
            </a:r>
          </a:p>
          <a:p>
            <a:pPr marL="460375" indent="-460375">
              <a:buNone/>
            </a:pPr>
            <a:r>
              <a:rPr lang="en-US" dirty="0" smtClean="0"/>
              <a:t>[5]	</a:t>
            </a:r>
            <a:r>
              <a:rPr lang="en-US" dirty="0" err="1" smtClean="0"/>
              <a:t>Golmohamaddi</a:t>
            </a:r>
            <a:r>
              <a:rPr lang="en-US" dirty="0" smtClean="0"/>
              <a:t> et al. (2017). The TUH EEG Seizure Corpus. Submitted to the Annual Meeting of the </a:t>
            </a:r>
            <a:r>
              <a:rPr lang="en-US" dirty="0"/>
              <a:t>American Clinical Neurophysiology Society</a:t>
            </a:r>
            <a:r>
              <a:rPr lang="en-US" dirty="0" smtClean="0"/>
              <a:t>. Phoenix, Arizona, USA. </a:t>
            </a:r>
          </a:p>
          <a:p>
            <a:pPr marL="460375" indent="-460375">
              <a:buNone/>
            </a:pPr>
            <a:r>
              <a:rPr lang="en-US" dirty="0" smtClean="0"/>
              <a:t>[6]	Yang</a:t>
            </a:r>
            <a:r>
              <a:rPr lang="en-US" dirty="0"/>
              <a:t>, </a:t>
            </a:r>
            <a:r>
              <a:rPr lang="en-US" dirty="0" smtClean="0"/>
              <a:t>S., López, S., Golmohammadi, M., </a:t>
            </a:r>
            <a:r>
              <a:rPr lang="en-US" dirty="0" err="1" smtClean="0"/>
              <a:t>Obied</a:t>
            </a:r>
            <a:r>
              <a:rPr lang="en-US" dirty="0" smtClean="0"/>
              <a:t>, I. and Picone, J. (2016). Semi-Automated </a:t>
            </a:r>
            <a:r>
              <a:rPr lang="en-US" dirty="0"/>
              <a:t>Annotation of Signal Events in Clinical EEG </a:t>
            </a:r>
            <a:r>
              <a:rPr lang="en-US" dirty="0" smtClean="0"/>
              <a:t>Data. </a:t>
            </a:r>
            <a:r>
              <a:rPr lang="en-US" i="1" dirty="0" smtClean="0"/>
              <a:t>Proceedings of the IEEE Signal Processing in Medicine and Biology Symposium</a:t>
            </a:r>
            <a:r>
              <a:rPr lang="en-US" dirty="0" smtClean="0"/>
              <a:t>. Philadelphia, Pennsylvania, USA.</a:t>
            </a:r>
          </a:p>
          <a:p>
            <a:pPr marL="460375" indent="-460375">
              <a:buNone/>
            </a:pPr>
            <a:endParaRPr lang="en-US" dirty="0" smtClean="0"/>
          </a:p>
          <a:p>
            <a:pPr marL="460375" indent="-460375">
              <a:buNone/>
            </a:pPr>
            <a:endParaRPr lang="en-US" dirty="0"/>
          </a:p>
        </p:txBody>
      </p:sp>
    </p:spTree>
    <p:extLst>
      <p:ext uri="{BB962C8B-B14F-4D97-AF65-F5344CB8AC3E}">
        <p14:creationId xmlns:p14="http://schemas.microsoft.com/office/powerpoint/2010/main" val="40195456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4676775" y="4159250"/>
            <a:ext cx="2106613" cy="236378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
        <p:nvSpPr>
          <p:cNvPr id="25" name="Rectangle 24"/>
          <p:cNvSpPr/>
          <p:nvPr/>
        </p:nvSpPr>
        <p:spPr>
          <a:xfrm>
            <a:off x="4676775" y="4184650"/>
            <a:ext cx="4137025" cy="488950"/>
          </a:xfrm>
          <a:prstGeom prst="rect">
            <a:avLst/>
          </a:prstGeom>
          <a:solidFill>
            <a:schemeClr val="bg1">
              <a:lumMod val="85000"/>
              <a:alpha val="20000"/>
            </a:schemeClr>
          </a:solidFill>
          <a:ln w="12700">
            <a:noFill/>
            <a:prstDash val="soli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8372" name="Rectangle 2"/>
          <p:cNvSpPr txBox="1">
            <a:spLocks noChangeArrowheads="1"/>
          </p:cNvSpPr>
          <p:nvPr/>
        </p:nvSpPr>
        <p:spPr bwMode="auto">
          <a:xfrm>
            <a:off x="228600" y="152400"/>
            <a:ext cx="8686800" cy="1524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1400" b="1">
                <a:solidFill>
                  <a:srgbClr val="000000"/>
                </a:solidFill>
                <a:latin typeface="Arial" charset="0"/>
                <a:ea typeface="ＭＳ Ｐゴシック" charset="0"/>
                <a:cs typeface="ＭＳ Ｐゴシック" charset="0"/>
              </a:defRPr>
            </a:lvl1pPr>
            <a:lvl2pPr marL="742950" indent="-285750" eaLnBrk="0" hangingPunct="0">
              <a:defRPr sz="1400" b="1">
                <a:solidFill>
                  <a:srgbClr val="000000"/>
                </a:solidFill>
                <a:latin typeface="Arial" charset="0"/>
                <a:ea typeface="ＭＳ Ｐゴシック" charset="0"/>
              </a:defRPr>
            </a:lvl2pPr>
            <a:lvl3pPr marL="1143000" indent="-228600" eaLnBrk="0" hangingPunct="0">
              <a:defRPr sz="1400" b="1">
                <a:solidFill>
                  <a:srgbClr val="000000"/>
                </a:solidFill>
                <a:latin typeface="Arial" charset="0"/>
                <a:ea typeface="ＭＳ Ｐゴシック" charset="0"/>
              </a:defRPr>
            </a:lvl3pPr>
            <a:lvl4pPr marL="1600200" indent="-228600" eaLnBrk="0" hangingPunct="0">
              <a:defRPr sz="1400" b="1">
                <a:solidFill>
                  <a:srgbClr val="000000"/>
                </a:solidFill>
                <a:latin typeface="Arial" charset="0"/>
                <a:ea typeface="ＭＳ Ｐゴシック" charset="0"/>
              </a:defRPr>
            </a:lvl4pPr>
            <a:lvl5pPr marL="2057400" indent="-228600" eaLnBrk="0" hangingPunct="0">
              <a:defRPr sz="1400" b="1">
                <a:solidFill>
                  <a:srgbClr val="000000"/>
                </a:solidFill>
                <a:latin typeface="Arial" charset="0"/>
                <a:ea typeface="ＭＳ Ｐゴシック" charset="0"/>
              </a:defRPr>
            </a:lvl5pPr>
            <a:lvl6pPr marL="2514600" indent="-228600" eaLnBrk="0" fontAlgn="base" hangingPunct="0">
              <a:spcBef>
                <a:spcPct val="0"/>
              </a:spcBef>
              <a:spcAft>
                <a:spcPct val="0"/>
              </a:spcAft>
              <a:defRPr sz="1400" b="1">
                <a:solidFill>
                  <a:srgbClr val="000000"/>
                </a:solidFill>
                <a:latin typeface="Arial" charset="0"/>
                <a:ea typeface="ＭＳ Ｐゴシック" charset="0"/>
              </a:defRPr>
            </a:lvl6pPr>
            <a:lvl7pPr marL="2971800" indent="-228600" eaLnBrk="0" fontAlgn="base" hangingPunct="0">
              <a:spcBef>
                <a:spcPct val="0"/>
              </a:spcBef>
              <a:spcAft>
                <a:spcPct val="0"/>
              </a:spcAft>
              <a:defRPr sz="1400" b="1">
                <a:solidFill>
                  <a:srgbClr val="000000"/>
                </a:solidFill>
                <a:latin typeface="Arial" charset="0"/>
                <a:ea typeface="ＭＳ Ｐゴシック" charset="0"/>
              </a:defRPr>
            </a:lvl7pPr>
            <a:lvl8pPr marL="3429000" indent="-228600" eaLnBrk="0" fontAlgn="base" hangingPunct="0">
              <a:spcBef>
                <a:spcPct val="0"/>
              </a:spcBef>
              <a:spcAft>
                <a:spcPct val="0"/>
              </a:spcAft>
              <a:defRPr sz="1400" b="1">
                <a:solidFill>
                  <a:srgbClr val="000000"/>
                </a:solidFill>
                <a:latin typeface="Arial" charset="0"/>
                <a:ea typeface="ＭＳ Ｐゴシック" charset="0"/>
              </a:defRPr>
            </a:lvl8pPr>
            <a:lvl9pPr marL="3886200" indent="-228600" eaLnBrk="0" fontAlgn="base" hangingPunct="0">
              <a:spcBef>
                <a:spcPct val="0"/>
              </a:spcBef>
              <a:spcAft>
                <a:spcPct val="0"/>
              </a:spcAft>
              <a:defRPr sz="1400" b="1">
                <a:solidFill>
                  <a:srgbClr val="000000"/>
                </a:solidFill>
                <a:latin typeface="Arial" charset="0"/>
                <a:ea typeface="ＭＳ Ｐゴシック" charset="0"/>
              </a:defRPr>
            </a:lvl9pPr>
          </a:lstStyle>
          <a:p>
            <a:pPr defTabSz="914400" eaLnBrk="1" fontAlgn="base" hangingPunct="1">
              <a:spcBef>
                <a:spcPct val="50000"/>
              </a:spcBef>
              <a:spcAft>
                <a:spcPct val="50000"/>
              </a:spcAft>
            </a:pPr>
            <a:r>
              <a:rPr lang="en-US" sz="2800" dirty="0" smtClean="0">
                <a:solidFill>
                  <a:srgbClr val="892034"/>
                </a:solidFill>
                <a:latin typeface="Calibri" charset="0"/>
              </a:rPr>
              <a:t>The Temple University Hospital EEG Corpus</a:t>
            </a:r>
            <a:r>
              <a:rPr lang="en-US" sz="2800" dirty="0" smtClean="0">
                <a:latin typeface="Calibri" charset="0"/>
              </a:rPr>
              <a:t/>
            </a:r>
            <a:br>
              <a:rPr lang="en-US" sz="2800" dirty="0" smtClean="0">
                <a:latin typeface="Calibri" charset="0"/>
              </a:rPr>
            </a:br>
            <a:r>
              <a:rPr lang="en-US" sz="900" dirty="0" smtClean="0">
                <a:latin typeface="Calibri" charset="0"/>
              </a:rPr>
              <a:t/>
            </a:r>
            <a:br>
              <a:rPr lang="en-US" sz="900" dirty="0" smtClean="0">
                <a:latin typeface="Calibri" charset="0"/>
              </a:rPr>
            </a:br>
            <a:r>
              <a:rPr lang="en-US" sz="900" dirty="0" smtClean="0">
                <a:latin typeface="Calibri" charset="0"/>
              </a:rPr>
              <a:t/>
            </a:r>
            <a:br>
              <a:rPr lang="en-US" sz="900" dirty="0" smtClean="0">
                <a:latin typeface="Calibri" charset="0"/>
              </a:rPr>
            </a:br>
            <a:r>
              <a:rPr lang="en-US" dirty="0" smtClean="0">
                <a:solidFill>
                  <a:srgbClr val="333399"/>
                </a:solidFill>
                <a:latin typeface="Calibri" charset="0"/>
              </a:rPr>
              <a:t>Synopsis:</a:t>
            </a:r>
            <a:r>
              <a:rPr lang="en-US" dirty="0" smtClean="0">
                <a:latin typeface="Calibri" charset="0"/>
              </a:rPr>
              <a:t> </a:t>
            </a:r>
            <a:r>
              <a:rPr lang="en-US" dirty="0" smtClean="0">
                <a:solidFill>
                  <a:srgbClr val="892034"/>
                </a:solidFill>
                <a:latin typeface="Calibri" charset="0"/>
              </a:rPr>
              <a:t>The world’s largest publicly available EEG corpus consisting of 28,000+ EEGs collected</a:t>
            </a:r>
            <a:br>
              <a:rPr lang="en-US" dirty="0" smtClean="0">
                <a:solidFill>
                  <a:srgbClr val="892034"/>
                </a:solidFill>
                <a:latin typeface="Calibri" charset="0"/>
              </a:rPr>
            </a:br>
            <a:r>
              <a:rPr lang="en-US" dirty="0" smtClean="0">
                <a:solidFill>
                  <a:srgbClr val="892034"/>
                </a:solidFill>
                <a:latin typeface="Calibri" charset="0"/>
              </a:rPr>
              <a:t>from 15,000 patients, collected over 14 years. Includes EEG signal data, physician’s diagnoses</a:t>
            </a:r>
            <a:br>
              <a:rPr lang="en-US" dirty="0" smtClean="0">
                <a:solidFill>
                  <a:srgbClr val="892034"/>
                </a:solidFill>
                <a:latin typeface="Calibri" charset="0"/>
              </a:rPr>
            </a:br>
            <a:r>
              <a:rPr lang="en-US" dirty="0" smtClean="0">
                <a:solidFill>
                  <a:srgbClr val="892034"/>
                </a:solidFill>
                <a:latin typeface="Calibri" charset="0"/>
              </a:rPr>
              <a:t>and patient medical histories. A total of 1.4 </a:t>
            </a:r>
            <a:r>
              <a:rPr lang="en-US" dirty="0" err="1" smtClean="0">
                <a:solidFill>
                  <a:srgbClr val="892034"/>
                </a:solidFill>
                <a:latin typeface="Calibri" charset="0"/>
              </a:rPr>
              <a:t>Tbytes</a:t>
            </a:r>
            <a:r>
              <a:rPr lang="en-US" dirty="0" smtClean="0">
                <a:solidFill>
                  <a:srgbClr val="892034"/>
                </a:solidFill>
                <a:latin typeface="Calibri" charset="0"/>
              </a:rPr>
              <a:t> of data.</a:t>
            </a:r>
            <a:endParaRPr lang="en-US" dirty="0" smtClean="0">
              <a:latin typeface="Calibri" charset="0"/>
              <a:cs typeface="Times New Roman" charset="0"/>
            </a:endParaRPr>
          </a:p>
        </p:txBody>
      </p:sp>
      <p:sp>
        <p:nvSpPr>
          <p:cNvPr id="5837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ts val="600"/>
              </a:spcAft>
            </a:pPr>
            <a:r>
              <a:rPr lang="en-US" sz="1600" b="1" smtClean="0">
                <a:solidFill>
                  <a:srgbClr val="333399"/>
                </a:solidFill>
                <a:latin typeface="Arial" charset="0"/>
                <a:ea typeface="ＭＳ Ｐゴシック" charset="0"/>
                <a:cs typeface="ＭＳ Ｐゴシック" charset="0"/>
              </a:rPr>
              <a:t>Impact:</a:t>
            </a:r>
          </a:p>
          <a:p>
            <a:pPr marL="230188" lvl="1" indent="-115888" defTabSz="914400" fontAlgn="base">
              <a:spcBef>
                <a:spcPct val="0"/>
              </a:spcBef>
              <a:spcAft>
                <a:spcPts val="600"/>
              </a:spcAft>
              <a:buFontTx/>
              <a:buChar char="•"/>
            </a:pPr>
            <a:r>
              <a:rPr lang="en-US" sz="1200" b="1" smtClean="0">
                <a:solidFill>
                  <a:srgbClr val="000000"/>
                </a:solidFill>
                <a:latin typeface="Arial" charset="0"/>
                <a:ea typeface="ＭＳ Ｐゴシック" charset="0"/>
                <a:cs typeface="ＭＳ Ｐゴシック" charset="0"/>
              </a:rPr>
              <a:t>Sufficient data to support application of state of the art machine learning algorithms</a:t>
            </a:r>
          </a:p>
          <a:p>
            <a:pPr marL="230188" lvl="1" indent="-115888" defTabSz="914400" fontAlgn="base">
              <a:spcBef>
                <a:spcPct val="0"/>
              </a:spcBef>
              <a:spcAft>
                <a:spcPts val="600"/>
              </a:spcAft>
              <a:buFontTx/>
              <a:buChar char="•"/>
            </a:pPr>
            <a:r>
              <a:rPr lang="en-US" sz="1200" b="1" smtClean="0">
                <a:solidFill>
                  <a:srgbClr val="000000"/>
                </a:solidFill>
                <a:latin typeface="Arial" charset="0"/>
                <a:ea typeface="ＭＳ Ｐゴシック" charset="0"/>
                <a:cs typeface="ＭＳ Ｐゴシック" charset="0"/>
              </a:rPr>
              <a:t>Patient medical histories, particularly drug treatments, supports statistical analysis of correlations between signals and treatments</a:t>
            </a:r>
          </a:p>
          <a:p>
            <a:pPr marL="230188" lvl="1" indent="-115888" defTabSz="914400" fontAlgn="base">
              <a:spcBef>
                <a:spcPct val="0"/>
              </a:spcBef>
              <a:spcAft>
                <a:spcPts val="600"/>
              </a:spcAft>
              <a:buFontTx/>
              <a:buChar char="•"/>
            </a:pPr>
            <a:r>
              <a:rPr lang="en-US" sz="1200" b="1" smtClean="0">
                <a:solidFill>
                  <a:srgbClr val="000000"/>
                </a:solidFill>
                <a:latin typeface="Arial" charset="0"/>
                <a:ea typeface="ＭＳ Ｐゴシック" charset="0"/>
                <a:cs typeface="ＭＳ Ｐゴシック" charset="0"/>
              </a:rPr>
              <a:t>Historical archive also supports investigation of EEG changes over time for a given patient</a:t>
            </a:r>
          </a:p>
          <a:p>
            <a:pPr marL="230188" lvl="1" indent="-115888" defTabSz="914400" fontAlgn="base">
              <a:spcBef>
                <a:spcPct val="0"/>
              </a:spcBef>
              <a:spcAft>
                <a:spcPts val="600"/>
              </a:spcAft>
              <a:buFontTx/>
              <a:buChar char="•"/>
            </a:pPr>
            <a:r>
              <a:rPr lang="en-US" sz="1200" b="1" smtClean="0">
                <a:solidFill>
                  <a:srgbClr val="000000"/>
                </a:solidFill>
                <a:latin typeface="Arial" charset="0"/>
                <a:ea typeface="ＭＳ Ｐゴシック" charset="0"/>
                <a:cs typeface="ＭＳ Ｐゴシック" charset="0"/>
              </a:rPr>
              <a:t>Enables the development of real-time monitoring</a:t>
            </a:r>
          </a:p>
          <a:p>
            <a:pPr marL="230188" lvl="1" indent="-115888" defTabSz="914400" fontAlgn="base">
              <a:spcBef>
                <a:spcPct val="0"/>
              </a:spcBef>
              <a:spcAft>
                <a:spcPts val="600"/>
              </a:spcAft>
              <a:buFontTx/>
              <a:buChar char="•"/>
            </a:pPr>
            <a:endParaRPr lang="en-US" sz="1200" b="1" smtClean="0">
              <a:solidFill>
                <a:srgbClr val="892034"/>
              </a:solidFill>
              <a:latin typeface="Arial" charset="0"/>
              <a:ea typeface="ＭＳ Ｐゴシック" charset="0"/>
              <a:cs typeface="ＭＳ Ｐゴシック" charset="0"/>
            </a:endParaRPr>
          </a:p>
        </p:txBody>
      </p:sp>
      <p:sp>
        <p:nvSpPr>
          <p:cNvPr id="5837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ts val="600"/>
              </a:spcAft>
            </a:pPr>
            <a:r>
              <a:rPr lang="en-US" sz="1200" dirty="0" smtClean="0">
                <a:solidFill>
                  <a:srgbClr val="000000"/>
                </a:solidFill>
                <a:latin typeface="Arial" charset="0"/>
                <a:ea typeface="ＭＳ Ｐゴシック" charset="0"/>
                <a:cs typeface="ＭＳ Ｐゴシック" charset="0"/>
              </a:rPr>
              <a:t> </a:t>
            </a:r>
            <a:r>
              <a:rPr lang="en-US" sz="1600" b="1" dirty="0" smtClean="0">
                <a:solidFill>
                  <a:srgbClr val="333399"/>
                </a:solidFill>
                <a:latin typeface="Arial" charset="0"/>
                <a:ea typeface="ＭＳ Ｐゴシック" charset="0"/>
                <a:cs typeface="ＭＳ Ｐゴシック" charset="0"/>
              </a:rPr>
              <a:t>Database Overview:</a:t>
            </a:r>
          </a:p>
          <a:p>
            <a:pPr marL="230188" lvl="1" indent="-115888" defTabSz="914400" fontAlgn="base">
              <a:spcBef>
                <a:spcPct val="0"/>
              </a:spcBef>
              <a:spcAft>
                <a:spcPts val="600"/>
              </a:spcAft>
              <a:buFontTx/>
              <a:buChar char="•"/>
            </a:pPr>
            <a:r>
              <a:rPr lang="en-US" sz="1200" b="1" dirty="0" smtClean="0">
                <a:solidFill>
                  <a:srgbClr val="000000"/>
                </a:solidFill>
                <a:latin typeface="Arial" charset="0"/>
                <a:ea typeface="ＭＳ Ｐゴシック" charset="0"/>
                <a:cs typeface="ＭＳ Ｐゴシック" charset="0"/>
              </a:rPr>
              <a:t>28,000+ EEGs collected at Temple University Hospital from 2002 to 2016 (an ongoing process)</a:t>
            </a:r>
          </a:p>
          <a:p>
            <a:pPr marL="230188" lvl="1" indent="-115888" defTabSz="914400" fontAlgn="base">
              <a:spcBef>
                <a:spcPct val="0"/>
              </a:spcBef>
              <a:spcAft>
                <a:spcPts val="600"/>
              </a:spcAft>
              <a:buFontTx/>
              <a:buChar char="•"/>
            </a:pPr>
            <a:r>
              <a:rPr lang="en-US" sz="1200" b="1" dirty="0" smtClean="0">
                <a:solidFill>
                  <a:srgbClr val="000000"/>
                </a:solidFill>
                <a:latin typeface="Arial" charset="0"/>
                <a:ea typeface="ＭＳ Ｐゴシック" charset="0"/>
                <a:cs typeface="ＭＳ Ｐゴシック" charset="0"/>
              </a:rPr>
              <a:t>Recordings vary from 24 to 36 channels of signal data sampled at 250 Hz</a:t>
            </a:r>
          </a:p>
          <a:p>
            <a:pPr marL="230188" lvl="1" indent="-115888" defTabSz="914400" fontAlgn="base">
              <a:spcBef>
                <a:spcPct val="0"/>
              </a:spcBef>
              <a:spcAft>
                <a:spcPts val="600"/>
              </a:spcAft>
              <a:buFontTx/>
              <a:buChar char="•"/>
            </a:pPr>
            <a:r>
              <a:rPr lang="en-US" sz="1200" b="1" dirty="0" smtClean="0">
                <a:solidFill>
                  <a:srgbClr val="000000"/>
                </a:solidFill>
                <a:latin typeface="Arial" charset="0"/>
                <a:ea typeface="ＭＳ Ｐゴシック" charset="0"/>
                <a:cs typeface="ＭＳ Ｐゴシック" charset="0"/>
              </a:rPr>
              <a:t>Patients range in age from 18 to 90+ with an average of 1.6 EEGs per patient</a:t>
            </a:r>
          </a:p>
          <a:p>
            <a:pPr marL="230188" lvl="1" indent="-115888" defTabSz="914400" fontAlgn="base">
              <a:spcBef>
                <a:spcPct val="0"/>
              </a:spcBef>
              <a:spcAft>
                <a:spcPts val="600"/>
              </a:spcAft>
              <a:buFontTx/>
              <a:buChar char="•"/>
            </a:pPr>
            <a:r>
              <a:rPr lang="en-US" sz="1200" b="1" dirty="0" smtClean="0">
                <a:solidFill>
                  <a:srgbClr val="000000"/>
                </a:solidFill>
                <a:latin typeface="Arial" charset="0"/>
                <a:ea typeface="ＭＳ Ｐゴシック" charset="0"/>
                <a:cs typeface="ＭＳ Ｐゴシック" charset="0"/>
              </a:rPr>
              <a:t>72% of the patients have one session; 16% have two sessions; 12% have three or more sessions</a:t>
            </a:r>
          </a:p>
          <a:p>
            <a:pPr marL="230188" lvl="1" indent="-115888" defTabSz="914400" fontAlgn="base">
              <a:spcBef>
                <a:spcPct val="0"/>
              </a:spcBef>
              <a:spcAft>
                <a:spcPts val="600"/>
              </a:spcAft>
              <a:buFontTx/>
              <a:buChar char="•"/>
            </a:pPr>
            <a:r>
              <a:rPr lang="en-US" sz="1200" b="1" dirty="0" smtClean="0">
                <a:solidFill>
                  <a:srgbClr val="000000"/>
                </a:solidFill>
                <a:latin typeface="Arial" charset="0"/>
                <a:ea typeface="ＭＳ Ｐゴシック" charset="0"/>
                <a:cs typeface="ＭＳ Ｐゴシック" charset="0"/>
              </a:rPr>
              <a:t>Data includes a test report generated by a technician, an impedance report and a physician’s report</a:t>
            </a:r>
          </a:p>
        </p:txBody>
      </p:sp>
      <p:sp>
        <p:nvSpPr>
          <p:cNvPr id="58375"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ts val="1200"/>
              </a:spcAft>
            </a:pPr>
            <a:endParaRPr lang="en-US" sz="1200" b="1" smtClean="0">
              <a:solidFill>
                <a:srgbClr val="892034"/>
              </a:solidFill>
              <a:latin typeface="Arial" charset="0"/>
              <a:ea typeface="ＭＳ Ｐゴシック" charset="0"/>
              <a:cs typeface="ＭＳ Ｐゴシック" charset="0"/>
            </a:endParaRPr>
          </a:p>
        </p:txBody>
      </p:sp>
      <p:sp>
        <p:nvSpPr>
          <p:cNvPr id="58376" name="Rectangle 5"/>
          <p:cNvSpPr>
            <a:spLocks noChangeArrowheads="1"/>
          </p:cNvSpPr>
          <p:nvPr/>
        </p:nvSpPr>
        <p:spPr bwMode="auto">
          <a:xfrm>
            <a:off x="4570413" y="4068763"/>
            <a:ext cx="4343400" cy="26066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ts val="1200"/>
              </a:spcAft>
            </a:pPr>
            <a:endParaRPr lang="en-US" sz="1200" b="1" smtClean="0">
              <a:solidFill>
                <a:srgbClr val="892034"/>
              </a:solidFill>
              <a:latin typeface="Arial" charset="0"/>
              <a:ea typeface="ＭＳ Ｐゴシック" charset="0"/>
              <a:cs typeface="ＭＳ Ｐゴシック" charset="0"/>
            </a:endParaRPr>
          </a:p>
        </p:txBody>
      </p:sp>
      <p:pic>
        <p:nvPicPr>
          <p:cNvPr id="17" name="Picture 16"/>
          <p:cNvPicPr/>
          <p:nvPr/>
        </p:nvPicPr>
        <p:blipFill rotWithShape="1">
          <a:blip r:embed="rId3" cstate="print">
            <a:extLst>
              <a:ext uri="{28A0092B-C50C-407E-A947-70E740481C1C}">
                <a14:useLocalDpi xmlns:a14="http://schemas.microsoft.com/office/drawing/2010/main"/>
              </a:ext>
            </a:extLst>
          </a:blip>
          <a:srcRect b="4207"/>
          <a:stretch/>
        </p:blipFill>
        <p:spPr bwMode="auto">
          <a:xfrm>
            <a:off x="2438400" y="2057400"/>
            <a:ext cx="1908175" cy="17399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
        <p:nvSpPr>
          <p:cNvPr id="27" name="Rectangle 26"/>
          <p:cNvSpPr/>
          <p:nvPr/>
        </p:nvSpPr>
        <p:spPr>
          <a:xfrm>
            <a:off x="4676775" y="4673600"/>
            <a:ext cx="4137025" cy="639763"/>
          </a:xfrm>
          <a:prstGeom prst="rect">
            <a:avLst/>
          </a:prstGeom>
          <a:solidFill>
            <a:srgbClr val="8B8B8B">
              <a:alpha val="20000"/>
            </a:srgbClr>
          </a:solidFill>
          <a:ln w="12700">
            <a:noFill/>
            <a:prstDash val="soli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8" name="Rectangle 27"/>
          <p:cNvSpPr/>
          <p:nvPr/>
        </p:nvSpPr>
        <p:spPr>
          <a:xfrm>
            <a:off x="4676775" y="5313363"/>
            <a:ext cx="4137025" cy="1209675"/>
          </a:xfrm>
          <a:prstGeom prst="rect">
            <a:avLst/>
          </a:prstGeom>
          <a:solidFill>
            <a:srgbClr val="2C2C2C">
              <a:alpha val="20000"/>
            </a:srgbClr>
          </a:solidFill>
          <a:ln w="12700">
            <a:noFill/>
            <a:prstDash val="soli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8380" name="TextBox 5"/>
          <p:cNvSpPr txBox="1">
            <a:spLocks noChangeArrowheads="1"/>
          </p:cNvSpPr>
          <p:nvPr/>
        </p:nvSpPr>
        <p:spPr bwMode="auto">
          <a:xfrm>
            <a:off x="6858000" y="4241800"/>
            <a:ext cx="1955800" cy="209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marL="342900" indent="-342900" eaLnBrk="0" hangingPunct="0">
              <a:defRPr sz="1400" b="1">
                <a:solidFill>
                  <a:srgbClr val="000000"/>
                </a:solidFill>
                <a:latin typeface="Arial" charset="0"/>
                <a:ea typeface="ＭＳ Ｐゴシック" charset="0"/>
                <a:cs typeface="ＭＳ Ｐゴシック" charset="0"/>
              </a:defRPr>
            </a:lvl1pPr>
            <a:lvl2pPr marL="119063" indent="-119063" eaLnBrk="0" hangingPunct="0">
              <a:defRPr sz="1400" b="1">
                <a:solidFill>
                  <a:srgbClr val="000000"/>
                </a:solidFill>
                <a:latin typeface="Arial" charset="0"/>
                <a:ea typeface="ＭＳ Ｐゴシック" charset="0"/>
              </a:defRPr>
            </a:lvl2pPr>
            <a:lvl3pPr marL="1143000" indent="-228600" eaLnBrk="0" hangingPunct="0">
              <a:defRPr sz="1400" b="1">
                <a:solidFill>
                  <a:srgbClr val="000000"/>
                </a:solidFill>
                <a:latin typeface="Arial" charset="0"/>
                <a:ea typeface="ＭＳ Ｐゴシック" charset="0"/>
              </a:defRPr>
            </a:lvl3pPr>
            <a:lvl4pPr marL="1600200" indent="-228600" eaLnBrk="0" hangingPunct="0">
              <a:defRPr sz="1400" b="1">
                <a:solidFill>
                  <a:srgbClr val="000000"/>
                </a:solidFill>
                <a:latin typeface="Arial" charset="0"/>
                <a:ea typeface="ＭＳ Ｐゴシック" charset="0"/>
              </a:defRPr>
            </a:lvl4pPr>
            <a:lvl5pPr marL="2057400" indent="-228600" eaLnBrk="0" hangingPunct="0">
              <a:defRPr sz="1400" b="1">
                <a:solidFill>
                  <a:srgbClr val="000000"/>
                </a:solidFill>
                <a:latin typeface="Arial" charset="0"/>
                <a:ea typeface="ＭＳ Ｐゴシック" charset="0"/>
              </a:defRPr>
            </a:lvl5pPr>
            <a:lvl6pPr marL="2514600" indent="-228600" eaLnBrk="0" fontAlgn="base" hangingPunct="0">
              <a:spcBef>
                <a:spcPct val="0"/>
              </a:spcBef>
              <a:spcAft>
                <a:spcPct val="0"/>
              </a:spcAft>
              <a:defRPr sz="1400" b="1">
                <a:solidFill>
                  <a:srgbClr val="000000"/>
                </a:solidFill>
                <a:latin typeface="Arial" charset="0"/>
                <a:ea typeface="ＭＳ Ｐゴシック" charset="0"/>
              </a:defRPr>
            </a:lvl6pPr>
            <a:lvl7pPr marL="2971800" indent="-228600" eaLnBrk="0" fontAlgn="base" hangingPunct="0">
              <a:spcBef>
                <a:spcPct val="0"/>
              </a:spcBef>
              <a:spcAft>
                <a:spcPct val="0"/>
              </a:spcAft>
              <a:defRPr sz="1400" b="1">
                <a:solidFill>
                  <a:srgbClr val="000000"/>
                </a:solidFill>
                <a:latin typeface="Arial" charset="0"/>
                <a:ea typeface="ＭＳ Ｐゴシック" charset="0"/>
              </a:defRPr>
            </a:lvl7pPr>
            <a:lvl8pPr marL="3429000" indent="-228600" eaLnBrk="0" fontAlgn="base" hangingPunct="0">
              <a:spcBef>
                <a:spcPct val="0"/>
              </a:spcBef>
              <a:spcAft>
                <a:spcPct val="0"/>
              </a:spcAft>
              <a:defRPr sz="1400" b="1">
                <a:solidFill>
                  <a:srgbClr val="000000"/>
                </a:solidFill>
                <a:latin typeface="Arial" charset="0"/>
                <a:ea typeface="ＭＳ Ｐゴシック" charset="0"/>
              </a:defRPr>
            </a:lvl8pPr>
            <a:lvl9pPr marL="3886200" indent="-228600" eaLnBrk="0" fontAlgn="base" hangingPunct="0">
              <a:spcBef>
                <a:spcPct val="0"/>
              </a:spcBef>
              <a:spcAft>
                <a:spcPct val="0"/>
              </a:spcAft>
              <a:defRPr sz="1400" b="1">
                <a:solidFill>
                  <a:srgbClr val="000000"/>
                </a:solidFill>
                <a:latin typeface="Arial" charset="0"/>
                <a:ea typeface="ＭＳ Ｐゴシック" charset="0"/>
              </a:defRPr>
            </a:lvl9pPr>
          </a:lstStyle>
          <a:p>
            <a:pPr lvl="1" defTabSz="914400" eaLnBrk="1" fontAlgn="base" hangingPunct="1">
              <a:spcBef>
                <a:spcPct val="0"/>
              </a:spcBef>
              <a:spcAft>
                <a:spcPts val="1000"/>
              </a:spcAft>
              <a:buFontTx/>
              <a:buChar char="•"/>
            </a:pPr>
            <a:r>
              <a:rPr lang="en-US" sz="1200" smtClean="0">
                <a:cs typeface="ＭＳ Ｐゴシック" charset="0"/>
              </a:rPr>
              <a:t>Personal information</a:t>
            </a:r>
            <a:br>
              <a:rPr lang="en-US" sz="1200" smtClean="0">
                <a:cs typeface="ＭＳ Ｐゴシック" charset="0"/>
              </a:rPr>
            </a:br>
            <a:r>
              <a:rPr lang="en-US" sz="1200" smtClean="0">
                <a:cs typeface="ＭＳ Ｐゴシック" charset="0"/>
              </a:rPr>
              <a:t>has been redacted</a:t>
            </a:r>
          </a:p>
          <a:p>
            <a:pPr lvl="1" defTabSz="914400" eaLnBrk="1" fontAlgn="base" hangingPunct="1">
              <a:spcBef>
                <a:spcPct val="0"/>
              </a:spcBef>
              <a:spcAft>
                <a:spcPts val="2400"/>
              </a:spcAft>
              <a:buFontTx/>
              <a:buChar char="•"/>
            </a:pPr>
            <a:r>
              <a:rPr lang="en-US" sz="1200" smtClean="0">
                <a:cs typeface="ＭＳ Ｐゴシック" charset="0"/>
              </a:rPr>
              <a:t>Clinical history and medication history are included</a:t>
            </a:r>
          </a:p>
          <a:p>
            <a:pPr lvl="1" defTabSz="914400" eaLnBrk="1" fontAlgn="base" hangingPunct="1">
              <a:spcBef>
                <a:spcPct val="0"/>
              </a:spcBef>
              <a:spcAft>
                <a:spcPts val="1200"/>
              </a:spcAft>
              <a:buFontTx/>
              <a:buChar char="•"/>
            </a:pPr>
            <a:r>
              <a:rPr lang="en-US" sz="1200" smtClean="0">
                <a:cs typeface="ＭＳ Ｐゴシック" charset="0"/>
              </a:rPr>
              <a:t>Physician notes are captured in three fields: description,  impression and correlation fields.</a:t>
            </a:r>
          </a:p>
        </p:txBody>
      </p:sp>
      <p:pic>
        <p:nvPicPr>
          <p:cNvPr id="30" name="Picture 29" descr="Eeg_Machine.jpg"/>
          <p:cNvPicPr>
            <a:picLocks noChangeAspect="1"/>
          </p:cNvPicPr>
          <p:nvPr/>
        </p:nvPicPr>
        <p:blipFill rotWithShape="1">
          <a:blip r:embed="rId4" cstate="print">
            <a:extLst>
              <a:ext uri="{28A0092B-C50C-407E-A947-70E740481C1C}">
                <a14:useLocalDpi xmlns:a14="http://schemas.microsoft.com/office/drawing/2010/main"/>
              </a:ext>
            </a:extLst>
          </a:blip>
          <a:srcRect l="4068" t="5946" b="4778"/>
          <a:stretch/>
        </p:blipFill>
        <p:spPr>
          <a:xfrm>
            <a:off x="548842" y="2057400"/>
            <a:ext cx="1514757" cy="1879535"/>
          </a:xfrm>
          <a:prstGeom prst="roundRect">
            <a:avLst>
              <a:gd name="adj" fmla="val 16667"/>
            </a:avLst>
          </a:prstGeom>
          <a:ln>
            <a:noFill/>
          </a:ln>
          <a:effectLst>
            <a:outerShdw blurRad="76200" dist="38100" dir="7800000" algn="tl" rotWithShape="0">
              <a:srgbClr val="000000">
                <a:alpha val="40000"/>
              </a:srgbClr>
            </a:outerShdw>
            <a:reflection stA="51000" endPos="20000" dist="63500" dir="5400000" sy="-100000" algn="bl" rotWithShape="0"/>
          </a:effectLst>
          <a:scene3d>
            <a:camera prst="orthographicFront">
              <a:rot lat="1800006" lon="21599991" rev="299984"/>
            </a:camera>
            <a:lightRig rig="contrasting" dir="t">
              <a:rot lat="0" lon="0" rev="4200000"/>
            </a:lightRig>
          </a:scene3d>
          <a:sp3d prstMaterial="plastic">
            <a:bevelT w="381000" h="114300" prst="relaxedInset"/>
            <a:contourClr>
              <a:srgbClr val="969696"/>
            </a:contourClr>
          </a:sp3d>
        </p:spPr>
      </p:pic>
      <p:pic>
        <p:nvPicPr>
          <p:cNvPr id="15" name="Picture 14" descr="nedcFinal_hires_2400x1600_t.png"/>
          <p:cNvPicPr>
            <a:picLocks noChangeAspect="1"/>
          </p:cNvPicPr>
          <p:nvPr/>
        </p:nvPicPr>
        <p:blipFill rotWithShape="1">
          <a:blip r:embed="rId5" cstate="print">
            <a:extLst>
              <a:ext uri="{28A0092B-C50C-407E-A947-70E740481C1C}">
                <a14:useLocalDpi xmlns:a14="http://schemas.microsoft.com/office/drawing/2010/main"/>
              </a:ext>
            </a:extLst>
          </a:blip>
          <a:srcRect l="17989" t="6837" r="18512" b="29217"/>
          <a:stretch/>
        </p:blipFill>
        <p:spPr>
          <a:xfrm>
            <a:off x="7620870" y="189166"/>
            <a:ext cx="1254189" cy="843585"/>
          </a:xfrm>
          <a:prstGeom prst="rect">
            <a:avLst/>
          </a:prstGeom>
        </p:spPr>
      </p:pic>
    </p:spTree>
    <p:extLst>
      <p:ext uri="{BB962C8B-B14F-4D97-AF65-F5344CB8AC3E}">
        <p14:creationId xmlns:p14="http://schemas.microsoft.com/office/powerpoint/2010/main" val="2503344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txBox="1">
            <a:spLocks noChangeArrowheads="1"/>
          </p:cNvSpPr>
          <p:nvPr/>
        </p:nvSpPr>
        <p:spPr bwMode="auto">
          <a:xfrm>
            <a:off x="228600" y="152400"/>
            <a:ext cx="8686800" cy="1524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1400" b="1">
                <a:solidFill>
                  <a:srgbClr val="000000"/>
                </a:solidFill>
                <a:latin typeface="Arial" charset="0"/>
                <a:ea typeface="ＭＳ Ｐゴシック" charset="0"/>
                <a:cs typeface="ＭＳ Ｐゴシック" charset="0"/>
              </a:defRPr>
            </a:lvl1pPr>
            <a:lvl2pPr marL="742950" indent="-285750" eaLnBrk="0" hangingPunct="0">
              <a:defRPr sz="1400" b="1">
                <a:solidFill>
                  <a:srgbClr val="000000"/>
                </a:solidFill>
                <a:latin typeface="Arial" charset="0"/>
                <a:ea typeface="ＭＳ Ｐゴシック" charset="0"/>
              </a:defRPr>
            </a:lvl2pPr>
            <a:lvl3pPr marL="1143000" indent="-228600" eaLnBrk="0" hangingPunct="0">
              <a:defRPr sz="1400" b="1">
                <a:solidFill>
                  <a:srgbClr val="000000"/>
                </a:solidFill>
                <a:latin typeface="Arial" charset="0"/>
                <a:ea typeface="ＭＳ Ｐゴシック" charset="0"/>
              </a:defRPr>
            </a:lvl3pPr>
            <a:lvl4pPr marL="1600200" indent="-228600" eaLnBrk="0" hangingPunct="0">
              <a:defRPr sz="1400" b="1">
                <a:solidFill>
                  <a:srgbClr val="000000"/>
                </a:solidFill>
                <a:latin typeface="Arial" charset="0"/>
                <a:ea typeface="ＭＳ Ｐゴシック" charset="0"/>
              </a:defRPr>
            </a:lvl4pPr>
            <a:lvl5pPr marL="2057400" indent="-228600" eaLnBrk="0" hangingPunct="0">
              <a:defRPr sz="1400" b="1">
                <a:solidFill>
                  <a:srgbClr val="000000"/>
                </a:solidFill>
                <a:latin typeface="Arial" charset="0"/>
                <a:ea typeface="ＭＳ Ｐゴシック" charset="0"/>
              </a:defRPr>
            </a:lvl5pPr>
            <a:lvl6pPr marL="2514600" indent="-228600" eaLnBrk="0" fontAlgn="base" hangingPunct="0">
              <a:spcBef>
                <a:spcPct val="0"/>
              </a:spcBef>
              <a:spcAft>
                <a:spcPct val="0"/>
              </a:spcAft>
              <a:defRPr sz="1400" b="1">
                <a:solidFill>
                  <a:srgbClr val="000000"/>
                </a:solidFill>
                <a:latin typeface="Arial" charset="0"/>
                <a:ea typeface="ＭＳ Ｐゴシック" charset="0"/>
              </a:defRPr>
            </a:lvl6pPr>
            <a:lvl7pPr marL="2971800" indent="-228600" eaLnBrk="0" fontAlgn="base" hangingPunct="0">
              <a:spcBef>
                <a:spcPct val="0"/>
              </a:spcBef>
              <a:spcAft>
                <a:spcPct val="0"/>
              </a:spcAft>
              <a:defRPr sz="1400" b="1">
                <a:solidFill>
                  <a:srgbClr val="000000"/>
                </a:solidFill>
                <a:latin typeface="Arial" charset="0"/>
                <a:ea typeface="ＭＳ Ｐゴシック" charset="0"/>
              </a:defRPr>
            </a:lvl7pPr>
            <a:lvl8pPr marL="3429000" indent="-228600" eaLnBrk="0" fontAlgn="base" hangingPunct="0">
              <a:spcBef>
                <a:spcPct val="0"/>
              </a:spcBef>
              <a:spcAft>
                <a:spcPct val="0"/>
              </a:spcAft>
              <a:defRPr sz="1400" b="1">
                <a:solidFill>
                  <a:srgbClr val="000000"/>
                </a:solidFill>
                <a:latin typeface="Arial" charset="0"/>
                <a:ea typeface="ＭＳ Ｐゴシック" charset="0"/>
              </a:defRPr>
            </a:lvl8pPr>
            <a:lvl9pPr marL="3886200" indent="-228600" eaLnBrk="0" fontAlgn="base" hangingPunct="0">
              <a:spcBef>
                <a:spcPct val="0"/>
              </a:spcBef>
              <a:spcAft>
                <a:spcPct val="0"/>
              </a:spcAft>
              <a:defRPr sz="1400" b="1">
                <a:solidFill>
                  <a:srgbClr val="000000"/>
                </a:solidFill>
                <a:latin typeface="Arial" charset="0"/>
                <a:ea typeface="ＭＳ Ｐゴシック" charset="0"/>
              </a:defRPr>
            </a:lvl9pPr>
          </a:lstStyle>
          <a:p>
            <a:pPr defTabSz="914400" eaLnBrk="1" fontAlgn="base" hangingPunct="1">
              <a:spcBef>
                <a:spcPct val="50000"/>
              </a:spcBef>
              <a:spcAft>
                <a:spcPct val="50000"/>
              </a:spcAft>
            </a:pPr>
            <a:r>
              <a:rPr lang="en-US" sz="2800" dirty="0" smtClean="0">
                <a:solidFill>
                  <a:srgbClr val="892034"/>
                </a:solidFill>
                <a:latin typeface="Calibri" charset="0"/>
              </a:rPr>
              <a:t>The Neural Engineering Data Consortium</a:t>
            </a:r>
            <a:r>
              <a:rPr lang="en-US" sz="2800" dirty="0" smtClean="0">
                <a:latin typeface="Calibri" charset="0"/>
              </a:rPr>
              <a:t/>
            </a:r>
            <a:br>
              <a:rPr lang="en-US" sz="2800" dirty="0" smtClean="0">
                <a:latin typeface="Calibri" charset="0"/>
              </a:rPr>
            </a:br>
            <a:r>
              <a:rPr lang="en-US" sz="900" dirty="0" smtClean="0">
                <a:latin typeface="Calibri" charset="0"/>
              </a:rPr>
              <a:t/>
            </a:r>
            <a:br>
              <a:rPr lang="en-US" sz="900" dirty="0" smtClean="0">
                <a:latin typeface="Calibri" charset="0"/>
              </a:rPr>
            </a:br>
            <a:r>
              <a:rPr lang="en-US" sz="900" dirty="0" smtClean="0">
                <a:latin typeface="Calibri" charset="0"/>
              </a:rPr>
              <a:t/>
            </a:r>
            <a:br>
              <a:rPr lang="en-US" sz="900" dirty="0" smtClean="0">
                <a:latin typeface="Calibri" charset="0"/>
              </a:rPr>
            </a:br>
            <a:r>
              <a:rPr lang="en-US" dirty="0" smtClean="0">
                <a:solidFill>
                  <a:srgbClr val="333399"/>
                </a:solidFill>
                <a:latin typeface="Calibri" charset="0"/>
              </a:rPr>
              <a:t>Mission:</a:t>
            </a:r>
            <a:r>
              <a:rPr lang="en-US" dirty="0" smtClean="0">
                <a:latin typeface="Calibri" charset="0"/>
              </a:rPr>
              <a:t> </a:t>
            </a:r>
            <a:r>
              <a:rPr lang="en-US" dirty="0" smtClean="0">
                <a:solidFill>
                  <a:srgbClr val="892034"/>
                </a:solidFill>
                <a:latin typeface="Calibri" charset="0"/>
              </a:rPr>
              <a:t>To focus the research community on a progression of research questions and to </a:t>
            </a:r>
            <a:br>
              <a:rPr lang="en-US" dirty="0" smtClean="0">
                <a:solidFill>
                  <a:srgbClr val="892034"/>
                </a:solidFill>
                <a:latin typeface="Calibri" charset="0"/>
              </a:rPr>
            </a:br>
            <a:r>
              <a:rPr lang="en-US" dirty="0" smtClean="0">
                <a:solidFill>
                  <a:srgbClr val="892034"/>
                </a:solidFill>
                <a:latin typeface="Calibri" charset="0"/>
              </a:rPr>
              <a:t>generate massive data sets used to address those questions. To broaden participation by making</a:t>
            </a:r>
            <a:br>
              <a:rPr lang="en-US" dirty="0" smtClean="0">
                <a:solidFill>
                  <a:srgbClr val="892034"/>
                </a:solidFill>
                <a:latin typeface="Calibri" charset="0"/>
              </a:rPr>
            </a:br>
            <a:r>
              <a:rPr lang="en-US" dirty="0" smtClean="0">
                <a:solidFill>
                  <a:srgbClr val="892034"/>
                </a:solidFill>
                <a:latin typeface="Calibri" charset="0"/>
              </a:rPr>
              <a:t>data available to research groups who have significant expertise but lack capacity for data generation. </a:t>
            </a:r>
          </a:p>
        </p:txBody>
      </p:sp>
      <p:sp>
        <p:nvSpPr>
          <p:cNvPr id="61442"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ts val="600"/>
              </a:spcAft>
            </a:pPr>
            <a:r>
              <a:rPr lang="en-US" sz="1600" b="1" dirty="0" smtClean="0">
                <a:solidFill>
                  <a:srgbClr val="333399"/>
                </a:solidFill>
                <a:latin typeface="Arial" charset="0"/>
                <a:ea typeface="ＭＳ Ｐゴシック" charset="0"/>
                <a:cs typeface="ＭＳ Ｐゴシック" charset="0"/>
              </a:rPr>
              <a:t>Impact:</a:t>
            </a:r>
          </a:p>
          <a:p>
            <a:pPr marL="230188" lvl="1" indent="-115888" defTabSz="914400" fontAlgn="base">
              <a:spcBef>
                <a:spcPct val="0"/>
              </a:spcBef>
              <a:spcAft>
                <a:spcPts val="600"/>
              </a:spcAft>
              <a:buFontTx/>
              <a:buChar char="•"/>
            </a:pPr>
            <a:r>
              <a:rPr lang="en-US" sz="1200" b="1" dirty="0" smtClean="0">
                <a:solidFill>
                  <a:srgbClr val="000000"/>
                </a:solidFill>
                <a:latin typeface="Arial" charset="0"/>
                <a:ea typeface="ＭＳ Ｐゴシック" charset="0"/>
                <a:cs typeface="ＭＳ Ｐゴシック" charset="0"/>
              </a:rPr>
              <a:t>Big data resources enables application of state of the art machine-learning algorithms</a:t>
            </a:r>
          </a:p>
          <a:p>
            <a:pPr marL="230188" lvl="1" indent="-115888" defTabSz="914400" fontAlgn="base">
              <a:spcBef>
                <a:spcPct val="0"/>
              </a:spcBef>
              <a:spcAft>
                <a:spcPts val="600"/>
              </a:spcAft>
              <a:buFontTx/>
              <a:buChar char="•"/>
            </a:pPr>
            <a:r>
              <a:rPr lang="en-US" sz="1200" b="1" dirty="0" smtClean="0">
                <a:solidFill>
                  <a:srgbClr val="000000"/>
                </a:solidFill>
                <a:latin typeface="Arial" charset="0"/>
                <a:ea typeface="ＭＳ Ｐゴシック" charset="0"/>
                <a:cs typeface="ＭＳ Ｐゴシック" charset="0"/>
              </a:rPr>
              <a:t>A common evaluation paradigm ensures consistent progress towards long-term research goals</a:t>
            </a:r>
          </a:p>
          <a:p>
            <a:pPr marL="230188" lvl="1" indent="-115888" defTabSz="914400" fontAlgn="base">
              <a:spcBef>
                <a:spcPct val="0"/>
              </a:spcBef>
              <a:spcAft>
                <a:spcPts val="600"/>
              </a:spcAft>
              <a:buFontTx/>
              <a:buChar char="•"/>
            </a:pPr>
            <a:r>
              <a:rPr lang="en-US" sz="1200" b="1" dirty="0" smtClean="0">
                <a:solidFill>
                  <a:srgbClr val="000000"/>
                </a:solidFill>
                <a:latin typeface="Arial" charset="0"/>
                <a:ea typeface="ＭＳ Ｐゴシック" charset="0"/>
                <a:cs typeface="ＭＳ Ｐゴシック" charset="0"/>
              </a:rPr>
              <a:t>Publicly available data and performance baselines eliminate specious claims</a:t>
            </a:r>
          </a:p>
          <a:p>
            <a:pPr marL="230188" lvl="1" indent="-115888" defTabSz="914400" fontAlgn="base">
              <a:spcBef>
                <a:spcPct val="0"/>
              </a:spcBef>
              <a:spcAft>
                <a:spcPts val="600"/>
              </a:spcAft>
              <a:buFontTx/>
              <a:buChar char="•"/>
            </a:pPr>
            <a:r>
              <a:rPr lang="en-US" sz="1200" b="1" dirty="0" smtClean="0">
                <a:solidFill>
                  <a:srgbClr val="000000"/>
                </a:solidFill>
                <a:latin typeface="Arial" charset="0"/>
                <a:ea typeface="ＭＳ Ｐゴシック" charset="0"/>
                <a:cs typeface="ＭＳ Ｐゴシック" charset="0"/>
              </a:rPr>
              <a:t>Technology can leverage advances in data collection to produce more robust solutions</a:t>
            </a:r>
          </a:p>
        </p:txBody>
      </p:sp>
      <p:sp>
        <p:nvSpPr>
          <p:cNvPr id="61443"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ts val="600"/>
              </a:spcAft>
            </a:pPr>
            <a:r>
              <a:rPr lang="en-US" sz="1200" smtClean="0">
                <a:solidFill>
                  <a:srgbClr val="000000"/>
                </a:solidFill>
                <a:latin typeface="Arial" charset="0"/>
                <a:ea typeface="ＭＳ Ｐゴシック" charset="0"/>
                <a:cs typeface="ＭＳ Ｐゴシック" charset="0"/>
              </a:rPr>
              <a:t> </a:t>
            </a:r>
            <a:r>
              <a:rPr lang="en-US" sz="1600" b="1" smtClean="0">
                <a:solidFill>
                  <a:srgbClr val="333399"/>
                </a:solidFill>
                <a:latin typeface="Arial" charset="0"/>
                <a:ea typeface="ＭＳ Ｐゴシック" charset="0"/>
                <a:cs typeface="ＭＳ Ｐゴシック" charset="0"/>
              </a:rPr>
              <a:t>Expertise:</a:t>
            </a:r>
          </a:p>
          <a:p>
            <a:pPr marL="230188" lvl="1" indent="-115888" defTabSz="914400" fontAlgn="base">
              <a:spcBef>
                <a:spcPct val="0"/>
              </a:spcBef>
              <a:spcAft>
                <a:spcPts val="600"/>
              </a:spcAft>
              <a:buFontTx/>
              <a:buChar char="•"/>
            </a:pPr>
            <a:r>
              <a:rPr lang="en-US" sz="1200" b="1" smtClean="0">
                <a:solidFill>
                  <a:srgbClr val="000000"/>
                </a:solidFill>
                <a:latin typeface="Arial" charset="0"/>
                <a:ea typeface="ＭＳ Ｐゴシック" charset="0"/>
                <a:cs typeface="ＭＳ Ｐゴシック" charset="0"/>
              </a:rPr>
              <a:t>Experimental design and instrumentation of bioengineering-related data collection</a:t>
            </a:r>
          </a:p>
          <a:p>
            <a:pPr marL="230188" lvl="1" indent="-115888" defTabSz="914400" fontAlgn="base">
              <a:spcBef>
                <a:spcPct val="0"/>
              </a:spcBef>
              <a:spcAft>
                <a:spcPts val="600"/>
              </a:spcAft>
              <a:buFontTx/>
              <a:buChar char="•"/>
            </a:pPr>
            <a:r>
              <a:rPr lang="en-US" sz="1200" b="1" smtClean="0">
                <a:solidFill>
                  <a:srgbClr val="000000"/>
                </a:solidFill>
                <a:latin typeface="Arial" charset="0"/>
                <a:ea typeface="ＭＳ Ｐゴシック" charset="0"/>
                <a:cs typeface="ＭＳ Ｐゴシック" charset="0"/>
              </a:rPr>
              <a:t>Signal processing and noise reduction</a:t>
            </a:r>
          </a:p>
          <a:p>
            <a:pPr marL="230188" lvl="1" indent="-115888" defTabSz="914400" fontAlgn="base">
              <a:spcBef>
                <a:spcPct val="0"/>
              </a:spcBef>
              <a:spcAft>
                <a:spcPts val="600"/>
              </a:spcAft>
              <a:buFontTx/>
              <a:buChar char="•"/>
            </a:pPr>
            <a:r>
              <a:rPr lang="en-US" sz="1200" b="1" smtClean="0">
                <a:solidFill>
                  <a:srgbClr val="000000"/>
                </a:solidFill>
                <a:latin typeface="Arial" charset="0"/>
                <a:ea typeface="ＭＳ Ｐゴシック" charset="0"/>
                <a:cs typeface="ＭＳ Ｐゴシック" charset="0"/>
              </a:rPr>
              <a:t>Preprocessing and preparation of data for distribution and research experimentation</a:t>
            </a:r>
          </a:p>
          <a:p>
            <a:pPr marL="230188" lvl="1" indent="-115888" defTabSz="914400" fontAlgn="base">
              <a:spcBef>
                <a:spcPct val="0"/>
              </a:spcBef>
              <a:spcAft>
                <a:spcPts val="600"/>
              </a:spcAft>
              <a:buFontTx/>
              <a:buChar char="•"/>
            </a:pPr>
            <a:r>
              <a:rPr lang="en-US" sz="1200" b="1" smtClean="0">
                <a:solidFill>
                  <a:srgbClr val="000000"/>
                </a:solidFill>
                <a:latin typeface="Arial" charset="0"/>
                <a:ea typeface="ＭＳ Ｐゴシック" charset="0"/>
                <a:cs typeface="ＭＳ Ｐゴシック" charset="0"/>
              </a:rPr>
              <a:t>Automatic labeling, alignment and sorting of data</a:t>
            </a:r>
          </a:p>
          <a:p>
            <a:pPr marL="230188" lvl="1" indent="-115888" defTabSz="914400" fontAlgn="base">
              <a:spcBef>
                <a:spcPct val="0"/>
              </a:spcBef>
              <a:spcAft>
                <a:spcPts val="600"/>
              </a:spcAft>
              <a:buFontTx/>
              <a:buChar char="•"/>
            </a:pPr>
            <a:r>
              <a:rPr lang="en-US" sz="1200" b="1" smtClean="0">
                <a:solidFill>
                  <a:srgbClr val="000000"/>
                </a:solidFill>
                <a:latin typeface="Arial" charset="0"/>
                <a:ea typeface="ＭＳ Ｐゴシック" charset="0"/>
                <a:cs typeface="ＭＳ Ｐゴシック" charset="0"/>
              </a:rPr>
              <a:t>Metadata extraction for enhancing machine learning applications for the data</a:t>
            </a:r>
          </a:p>
          <a:p>
            <a:pPr marL="230188" lvl="1" indent="-115888" defTabSz="914400" fontAlgn="base">
              <a:spcBef>
                <a:spcPct val="0"/>
              </a:spcBef>
              <a:spcAft>
                <a:spcPts val="600"/>
              </a:spcAft>
              <a:buFontTx/>
              <a:buChar char="•"/>
            </a:pPr>
            <a:r>
              <a:rPr lang="en-US" sz="1200" b="1" smtClean="0">
                <a:solidFill>
                  <a:srgbClr val="000000"/>
                </a:solidFill>
                <a:latin typeface="Arial" charset="0"/>
                <a:ea typeface="ＭＳ Ｐゴシック" charset="0"/>
                <a:cs typeface="ＭＳ Ｐゴシック" charset="0"/>
              </a:rPr>
              <a:t>Statistical modeling, mining and automated interpretation of big data</a:t>
            </a:r>
          </a:p>
        </p:txBody>
      </p:sp>
      <p:sp>
        <p:nvSpPr>
          <p:cNvPr id="61444"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ts val="1200"/>
              </a:spcAft>
            </a:pPr>
            <a:endParaRPr lang="en-US" sz="1200" b="1" smtClean="0">
              <a:solidFill>
                <a:srgbClr val="892034"/>
              </a:solidFill>
              <a:latin typeface="Arial" charset="0"/>
              <a:ea typeface="ＭＳ Ｐゴシック" charset="0"/>
              <a:cs typeface="ＭＳ Ｐゴシック" charset="0"/>
            </a:endParaRPr>
          </a:p>
        </p:txBody>
      </p:sp>
      <p:sp>
        <p:nvSpPr>
          <p:cNvPr id="61445" name="Rectangle 5"/>
          <p:cNvSpPr>
            <a:spLocks noChangeArrowheads="1"/>
          </p:cNvSpPr>
          <p:nvPr/>
        </p:nvSpPr>
        <p:spPr bwMode="auto">
          <a:xfrm>
            <a:off x="4570413" y="4068763"/>
            <a:ext cx="4343400" cy="26066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ts val="1200"/>
              </a:spcAft>
            </a:pPr>
            <a:r>
              <a:rPr lang="en-US" sz="1200" b="1" smtClean="0">
                <a:solidFill>
                  <a:srgbClr val="892034"/>
                </a:solidFill>
                <a:latin typeface="Arial" charset="0"/>
                <a:ea typeface="ＭＳ Ｐゴシック" charset="0"/>
                <a:cs typeface="ＭＳ Ｐゴシック" charset="0"/>
              </a:rPr>
              <a:t> </a:t>
            </a: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a:ext>
            </a:extLst>
          </a:blip>
          <a:srcRect t="3355"/>
          <a:stretch/>
        </p:blipFill>
        <p:spPr>
          <a:xfrm>
            <a:off x="336550" y="1966913"/>
            <a:ext cx="1182688" cy="1528762"/>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2300" y="2119313"/>
            <a:ext cx="1036638" cy="1497012"/>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49613" y="2479675"/>
            <a:ext cx="1073150" cy="1393825"/>
          </a:xfrm>
          <a:prstGeom prst="rect">
            <a:avLst/>
          </a:prstGeom>
          <a:ln>
            <a:noFill/>
          </a:ln>
          <a:effectLst>
            <a:outerShdw blurRad="292100" dist="139700" dir="2700000" algn="tl" rotWithShape="0">
              <a:srgbClr val="333333">
                <a:alpha val="65000"/>
              </a:srgbClr>
            </a:outerShdw>
          </a:effectLst>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67313" y="4198938"/>
            <a:ext cx="3140075" cy="2036762"/>
          </a:xfrm>
          <a:prstGeom prst="rect">
            <a:avLst/>
          </a:prstGeom>
          <a:ln>
            <a:noFill/>
          </a:ln>
          <a:effectLst>
            <a:outerShdw blurRad="292100" dist="139700" dir="2700000" algn="tl" rotWithShape="0">
              <a:srgbClr val="333333">
                <a:alpha val="65000"/>
              </a:srgbClr>
            </a:outerShdw>
          </a:effectLst>
        </p:spPr>
      </p:pic>
      <p:sp>
        <p:nvSpPr>
          <p:cNvPr id="61451" name="Rectangle 5"/>
          <p:cNvSpPr>
            <a:spLocks noChangeArrowheads="1"/>
          </p:cNvSpPr>
          <p:nvPr/>
        </p:nvSpPr>
        <p:spPr bwMode="auto">
          <a:xfrm>
            <a:off x="4570413" y="6335713"/>
            <a:ext cx="43434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30188" lvl="1" indent="-115888" algn="ctr" defTabSz="914400" fontAlgn="base">
              <a:spcBef>
                <a:spcPct val="0"/>
              </a:spcBef>
              <a:spcAft>
                <a:spcPct val="50000"/>
              </a:spcAft>
              <a:buFontTx/>
              <a:buChar char="•"/>
            </a:pPr>
            <a:r>
              <a:rPr lang="en-US" sz="1200" b="1" smtClean="0">
                <a:solidFill>
                  <a:srgbClr val="892034"/>
                </a:solidFill>
                <a:latin typeface="Arial" charset="0"/>
                <a:ea typeface="ＭＳ Ｐゴシック" charset="0"/>
                <a:cs typeface="ＭＳ Ｐゴシック" charset="0"/>
              </a:rPr>
              <a:t>To learn more, visit </a:t>
            </a:r>
            <a:r>
              <a:rPr lang="en-US" sz="1200" b="1" smtClean="0">
                <a:solidFill>
                  <a:srgbClr val="892034"/>
                </a:solidFill>
                <a:latin typeface="Arial" charset="0"/>
                <a:ea typeface="ＭＳ Ｐゴシック" charset="0"/>
                <a:cs typeface="ＭＳ Ｐゴシック" charset="0"/>
                <a:hlinkClick r:id="rId5"/>
              </a:rPr>
              <a:t>www.nedcdata.org</a:t>
            </a:r>
            <a:endParaRPr lang="en-US" sz="1200" b="1" smtClean="0">
              <a:solidFill>
                <a:srgbClr val="892034"/>
              </a:solidFill>
              <a:latin typeface="Arial" charset="0"/>
              <a:ea typeface="ＭＳ Ｐゴシック" charset="0"/>
              <a:cs typeface="ＭＳ Ｐゴシック" charset="0"/>
            </a:endParaRPr>
          </a:p>
        </p:txBody>
      </p:sp>
      <p:pic>
        <p:nvPicPr>
          <p:cNvPr id="13" name="Picture 12" descr="nedcFinal_hires_2400x1600_t.png"/>
          <p:cNvPicPr>
            <a:picLocks noChangeAspect="1"/>
          </p:cNvPicPr>
          <p:nvPr/>
        </p:nvPicPr>
        <p:blipFill rotWithShape="1">
          <a:blip r:embed="rId7" cstate="print">
            <a:extLst>
              <a:ext uri="{28A0092B-C50C-407E-A947-70E740481C1C}">
                <a14:useLocalDpi xmlns:a14="http://schemas.microsoft.com/office/drawing/2010/main"/>
              </a:ext>
            </a:extLst>
          </a:blip>
          <a:srcRect l="17989" t="6837" r="18512" b="29217"/>
          <a:stretch/>
        </p:blipFill>
        <p:spPr>
          <a:xfrm>
            <a:off x="7620870" y="189163"/>
            <a:ext cx="1254189" cy="843585"/>
          </a:xfrm>
          <a:prstGeom prst="rect">
            <a:avLst/>
          </a:prstGeom>
        </p:spPr>
      </p:pic>
    </p:spTree>
    <p:extLst>
      <p:ext uri="{BB962C8B-B14F-4D97-AF65-F5344CB8AC3E}">
        <p14:creationId xmlns:p14="http://schemas.microsoft.com/office/powerpoint/2010/main" val="4500316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207963" y="633046"/>
            <a:ext cx="8691562" cy="323435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indent="-180975">
              <a:spcAft>
                <a:spcPts val="600"/>
              </a:spcAft>
              <a:buFont typeface="Arial" charset="0"/>
              <a:buChar char="•"/>
            </a:pPr>
            <a:r>
              <a:rPr lang="en-US" sz="1800" b="1" dirty="0"/>
              <a:t>Data wrangling is defined as the process of mapping data from an unstructured format to another format that enables automated processing</a:t>
            </a:r>
            <a:r>
              <a:rPr lang="en-US" sz="1800" b="1" dirty="0" smtClean="0"/>
              <a:t>.</a:t>
            </a:r>
          </a:p>
          <a:p>
            <a:pPr marL="180975" indent="-180975">
              <a:spcAft>
                <a:spcPts val="600"/>
              </a:spcAft>
              <a:buFont typeface="Arial" charset="0"/>
              <a:buChar char="•"/>
            </a:pPr>
            <a:r>
              <a:rPr lang="en-US" sz="1800" b="1" dirty="0" smtClean="0"/>
              <a:t>Many </a:t>
            </a:r>
            <a:r>
              <a:rPr lang="en-US" sz="1800" b="1" dirty="0"/>
              <a:t>decision support systems in healthcare can be successfully automated if such big data resources </a:t>
            </a:r>
            <a:r>
              <a:rPr lang="en-US" sz="1800" b="1" dirty="0" smtClean="0"/>
              <a:t>existed.</a:t>
            </a:r>
          </a:p>
          <a:p>
            <a:pPr marL="180975" indent="-180975">
              <a:spcAft>
                <a:spcPts val="600"/>
              </a:spcAft>
              <a:buFont typeface="Arial" charset="0"/>
              <a:buChar char="•"/>
            </a:pPr>
            <a:r>
              <a:rPr lang="en-US" sz="1800" b="1" dirty="0" smtClean="0"/>
              <a:t>Automated </a:t>
            </a:r>
            <a:r>
              <a:rPr lang="en-US" sz="1800" b="1" dirty="0"/>
              <a:t>data wrangling is crucial to the application of deep learning to </a:t>
            </a:r>
            <a:r>
              <a:rPr lang="en-US" sz="1800" b="1" dirty="0" smtClean="0"/>
              <a:t>healthcare.</a:t>
            </a:r>
          </a:p>
          <a:p>
            <a:pPr marL="180975" indent="-180975">
              <a:spcAft>
                <a:spcPts val="600"/>
              </a:spcAft>
              <a:buFont typeface="Arial" charset="0"/>
              <a:buChar char="•"/>
            </a:pPr>
            <a:r>
              <a:rPr lang="en-US" sz="1800" b="1" dirty="0" smtClean="0"/>
              <a:t>In </a:t>
            </a:r>
            <a:r>
              <a:rPr lang="en-US" sz="1800" b="1" dirty="0"/>
              <a:t>this talk, we will discuss data wrangling challenges for physiological signals commonly found in healthcare, such as electroencephalography (EEG) </a:t>
            </a:r>
            <a:r>
              <a:rPr lang="en-US" sz="1800" b="1" dirty="0" smtClean="0"/>
              <a:t>signals.</a:t>
            </a:r>
          </a:p>
          <a:p>
            <a:pPr marL="180975" indent="-180975">
              <a:spcAft>
                <a:spcPts val="600"/>
              </a:spcAft>
              <a:buFont typeface="Arial" charset="0"/>
              <a:buChar char="•"/>
            </a:pPr>
            <a:r>
              <a:rPr lang="en-US" sz="1800" b="1" dirty="0" smtClean="0"/>
              <a:t>For </a:t>
            </a:r>
            <a:r>
              <a:rPr lang="en-US" sz="1800" b="1" dirty="0"/>
              <a:t>signal and image data to be useful in the development of machine learning systems, identification and localization of events in time and/or space plays an important </a:t>
            </a:r>
            <a:r>
              <a:rPr lang="en-US" sz="1800" b="1" dirty="0" smtClean="0"/>
              <a:t>role.</a:t>
            </a:r>
          </a:p>
          <a:p>
            <a:pPr marL="180975" indent="-180975">
              <a:spcAft>
                <a:spcPts val="600"/>
              </a:spcAft>
              <a:buFont typeface="Arial" charset="0"/>
              <a:buChar char="•"/>
            </a:pPr>
            <a:r>
              <a:rPr lang="en-US" sz="1800" b="1" dirty="0" smtClean="0"/>
              <a:t>Normalization </a:t>
            </a:r>
            <a:r>
              <a:rPr lang="en-US" sz="1800" b="1" dirty="0"/>
              <a:t>of data with respect to annotation standards, recording environments, equipment manufacturers and even standards for clinical practice, must be accomplished for technology to be clinically </a:t>
            </a:r>
            <a:r>
              <a:rPr lang="en-US" sz="1800" b="1" dirty="0" smtClean="0"/>
              <a:t>relevant.</a:t>
            </a:r>
          </a:p>
          <a:p>
            <a:pPr marL="180975" indent="-180975">
              <a:spcAft>
                <a:spcPts val="600"/>
              </a:spcAft>
              <a:buFont typeface="Arial" charset="0"/>
              <a:buChar char="•"/>
            </a:pPr>
            <a:r>
              <a:rPr lang="en-US" sz="1800" b="1" dirty="0" smtClean="0"/>
              <a:t>We </a:t>
            </a:r>
            <a:r>
              <a:rPr lang="en-US" sz="1800" b="1" dirty="0"/>
              <a:t>will specifically discuss our experiences in the development of a large clinical corpus of EEG data, the annotation of key events for which there is low inter-rater agreement (such as seizures), and the development of technology that can mitigate the variability found in such clinical data resources</a:t>
            </a:r>
            <a:r>
              <a:rPr lang="en-US" sz="1800" b="1" dirty="0" smtClean="0"/>
              <a:t>.</a:t>
            </a:r>
            <a:endParaRPr lang="en-US" sz="1800" b="1" dirty="0">
              <a:solidFill>
                <a:srgbClr val="000000"/>
              </a:solidFill>
              <a:cs typeface="Arial" charset="0"/>
            </a:endParaRP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r>
              <a:rPr lang="en-US" dirty="0" smtClean="0">
                <a:solidFill>
                  <a:prstClr val="black"/>
                </a:solidFill>
              </a:rPr>
              <a:t>Abstract</a:t>
            </a:r>
            <a:endParaRPr lang="en-US" dirty="0">
              <a:solidFill>
                <a:prstClr val="black"/>
              </a:solidFill>
            </a:endParaRPr>
          </a:p>
        </p:txBody>
      </p:sp>
    </p:spTree>
    <p:extLst>
      <p:ext uri="{BB962C8B-B14F-4D97-AF65-F5344CB8AC3E}">
        <p14:creationId xmlns:p14="http://schemas.microsoft.com/office/powerpoint/2010/main" val="164351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1" end="1"/>
                                            </p:txEl>
                                          </p:spTgt>
                                        </p:tgtEl>
                                        <p:attrNameLst>
                                          <p:attrName>ppt_c</p:attrName>
                                        </p:attrNameLst>
                                      </p:cBhvr>
                                      <p:to>
                                        <a:srgbClr val="CBCBCB"/>
                                      </p:to>
                                    </p:animClr>
                                  </p:sub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2" end="2"/>
                                            </p:txEl>
                                          </p:spTgt>
                                        </p:tgtEl>
                                        <p:attrNameLst>
                                          <p:attrName>ppt_c</p:attrName>
                                        </p:attrNameLst>
                                      </p:cBhvr>
                                      <p:to>
                                        <a:srgbClr val="CBCBCB"/>
                                      </p:to>
                                    </p:animClr>
                                  </p:sub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3" end="3"/>
                                            </p:txEl>
                                          </p:spTgt>
                                        </p:tgtEl>
                                        <p:attrNameLst>
                                          <p:attrName>ppt_c</p:attrName>
                                        </p:attrNameLst>
                                      </p:cBhvr>
                                      <p:to>
                                        <a:srgbClr val="CBCBCB"/>
                                      </p:to>
                                    </p:animClr>
                                  </p:subTnLst>
                                </p:cTn>
                              </p:par>
                              <p:par>
                                <p:cTn id="11" presetID="1"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4" end="4"/>
                                            </p:txEl>
                                          </p:spTgt>
                                        </p:tgtEl>
                                        <p:attrNameLst>
                                          <p:attrName>ppt_c</p:attrName>
                                        </p:attrNameLst>
                                      </p:cBhvr>
                                      <p:to>
                                        <a:srgbClr val="CBCBCB"/>
                                      </p:to>
                                    </p:animClr>
                                  </p:sub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5" end="5"/>
                                            </p:txEl>
                                          </p:spTgt>
                                        </p:tgtEl>
                                        <p:attrNameLst>
                                          <p:attrName>ppt_c</p:attrName>
                                        </p:attrNameLst>
                                      </p:cBhvr>
                                      <p:to>
                                        <a:srgbClr val="CBCBCB"/>
                                      </p:to>
                                    </p:animClr>
                                  </p:subTnLst>
                                </p:cTn>
                              </p:par>
                              <p:par>
                                <p:cTn id="15" presetID="1" presetClass="entr" presetSubtype="0" fill="hold" nodeType="with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6" end="6"/>
                                            </p:txEl>
                                          </p:spTgt>
                                        </p:tgtEl>
                                        <p:attrNameLst>
                                          <p:attrName>ppt_c</p:attrName>
                                        </p:attrNameLst>
                                      </p:cBhvr>
                                      <p:to>
                                        <a:srgbClr val="CBCBCB"/>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defTabSz="914400" eaLnBrk="0" fontAlgn="base" hangingPunct="0">
              <a:spcBef>
                <a:spcPct val="50000"/>
              </a:spcBef>
              <a:spcAft>
                <a:spcPct val="50000"/>
              </a:spcAft>
              <a:defRPr/>
            </a:pPr>
            <a:r>
              <a:rPr lang="en-US" sz="2800" b="1" dirty="0" smtClean="0">
                <a:solidFill>
                  <a:srgbClr val="892034"/>
                </a:solidFill>
              </a:rPr>
              <a:t>Institute for Signal and Information Processing</a:t>
            </a:r>
            <a:r>
              <a:rPr lang="en-US" sz="2800" b="1" dirty="0" smtClean="0">
                <a:solidFill>
                  <a:prstClr val="black"/>
                </a:solidFill>
              </a:rPr>
              <a:t/>
            </a:r>
            <a:br>
              <a:rPr lang="en-US" sz="2800" b="1" dirty="0" smtClean="0">
                <a:solidFill>
                  <a:prstClr val="black"/>
                </a:solidFill>
              </a:rPr>
            </a:br>
            <a:r>
              <a:rPr lang="en-US" sz="900" b="1" dirty="0" smtClean="0">
                <a:solidFill>
                  <a:prstClr val="black"/>
                </a:solidFill>
              </a:rPr>
              <a:t/>
            </a:r>
            <a:br>
              <a:rPr lang="en-US" sz="900" b="1" dirty="0" smtClean="0">
                <a:solidFill>
                  <a:prstClr val="black"/>
                </a:solidFill>
              </a:rPr>
            </a:br>
            <a:r>
              <a:rPr lang="en-US" sz="900" b="1" dirty="0" smtClean="0">
                <a:solidFill>
                  <a:prstClr val="black"/>
                </a:solidFill>
              </a:rPr>
              <a:t/>
            </a:r>
            <a:br>
              <a:rPr lang="en-US" sz="900" b="1" dirty="0" smtClean="0">
                <a:solidFill>
                  <a:prstClr val="black"/>
                </a:solidFill>
              </a:rPr>
            </a:br>
            <a:r>
              <a:rPr lang="en-US" sz="1400" b="1" dirty="0" smtClean="0">
                <a:solidFill>
                  <a:srgbClr val="333399"/>
                </a:solidFill>
              </a:rPr>
              <a:t>Mission:</a:t>
            </a:r>
            <a:r>
              <a:rPr lang="en-US" sz="1400" b="1" dirty="0" smtClean="0">
                <a:solidFill>
                  <a:prstClr val="black"/>
                </a:solidFill>
              </a:rPr>
              <a:t> </a:t>
            </a:r>
            <a:r>
              <a:rPr lang="en-US" sz="1400" b="1" dirty="0" smtClean="0">
                <a:solidFill>
                  <a:srgbClr val="892034"/>
                </a:solidFill>
              </a:rPr>
              <a:t>Automated extraction and organization of information using advanced statistical</a:t>
            </a:r>
            <a:br>
              <a:rPr lang="en-US" sz="1400" b="1" dirty="0" smtClean="0">
                <a:solidFill>
                  <a:srgbClr val="892034"/>
                </a:solidFill>
              </a:rPr>
            </a:br>
            <a:r>
              <a:rPr lang="en-US" sz="1400" b="1" dirty="0" smtClean="0">
                <a:solidFill>
                  <a:srgbClr val="892034"/>
                </a:solidFill>
              </a:rPr>
              <a:t>models t</a:t>
            </a:r>
            <a:r>
              <a:rPr lang="en-US" sz="1400" b="1" dirty="0" smtClean="0">
                <a:solidFill>
                  <a:srgbClr val="892034"/>
                </a:solidFill>
                <a:cs typeface="Times New Roman" pitchFamily="18" charset="0"/>
              </a:rPr>
              <a:t>o fundamentally advance the level of integration, density, intelligence and performance </a:t>
            </a:r>
            <a:br>
              <a:rPr lang="en-US" sz="1400" b="1" dirty="0" smtClean="0">
                <a:solidFill>
                  <a:srgbClr val="892034"/>
                </a:solidFill>
                <a:cs typeface="Times New Roman" pitchFamily="18" charset="0"/>
              </a:rPr>
            </a:br>
            <a:r>
              <a:rPr lang="en-US" sz="1400" b="1" dirty="0" smtClean="0">
                <a:solidFill>
                  <a:srgbClr val="892034"/>
                </a:solidFill>
                <a:cs typeface="Times New Roman" pitchFamily="18" charset="0"/>
              </a:rPr>
              <a:t>of electronic systems. Application areas include speech recognition, speech enhancement and biological systems.</a:t>
            </a:r>
            <a:r>
              <a:rPr lang="en-US" sz="1400" b="1" dirty="0" smtClean="0">
                <a:solidFill>
                  <a:prstClr val="black"/>
                </a:solidFill>
                <a:cs typeface="Times New Roman" pitchFamily="18" charset="0"/>
              </a:rPr>
              <a:t> </a:t>
            </a:r>
            <a:br>
              <a:rPr lang="en-US" sz="1400" b="1" dirty="0" smtClean="0">
                <a:solidFill>
                  <a:prstClr val="black"/>
                </a:solidFill>
                <a:cs typeface="Times New Roman" pitchFamily="18" charset="0"/>
              </a:rPr>
            </a:br>
            <a:endParaRPr lang="en-US" sz="1400" b="1" dirty="0" smtClean="0">
              <a:solidFill>
                <a:prstClr val="black"/>
              </a:solidFill>
              <a:cs typeface="Times New Roman" pitchFamily="18" charset="0"/>
            </a:endParaRP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algn="ctr" defTabSz="914400" eaLnBrk="0" fontAlgn="base" hangingPunct="0">
              <a:spcBef>
                <a:spcPct val="0"/>
              </a:spcBef>
              <a:spcAft>
                <a:spcPts val="600"/>
              </a:spcAft>
            </a:pPr>
            <a:r>
              <a:rPr lang="en-US" sz="1600" b="1" dirty="0">
                <a:solidFill>
                  <a:srgbClr val="333399"/>
                </a:solidFill>
                <a:latin typeface="Arial" charset="0"/>
              </a:rPr>
              <a:t>Impact:</a:t>
            </a:r>
          </a:p>
          <a:p>
            <a:pPr marL="230188" lvl="1" indent="-115888" defTabSz="914400" eaLnBrk="0" fontAlgn="base" hangingPunct="0">
              <a:spcBef>
                <a:spcPct val="0"/>
              </a:spcBef>
              <a:spcAft>
                <a:spcPct val="50000"/>
              </a:spcAft>
              <a:buFontTx/>
              <a:buChar char="•"/>
            </a:pPr>
            <a:r>
              <a:rPr lang="en-US" sz="1200" b="1" dirty="0">
                <a:solidFill>
                  <a:srgbClr val="000000"/>
                </a:solidFill>
                <a:latin typeface="Arial" charset="0"/>
              </a:rPr>
              <a:t>Real-time information extraction from large audio resources such as the Internet</a:t>
            </a:r>
          </a:p>
          <a:p>
            <a:pPr marL="230188" lvl="1" indent="-115888" defTabSz="914400" eaLnBrk="0" fontAlgn="base" hangingPunct="0">
              <a:spcBef>
                <a:spcPct val="0"/>
              </a:spcBef>
              <a:spcAft>
                <a:spcPct val="50000"/>
              </a:spcAft>
              <a:buFontTx/>
              <a:buChar char="•"/>
            </a:pPr>
            <a:r>
              <a:rPr lang="en-US" sz="1200" b="1" dirty="0">
                <a:solidFill>
                  <a:srgbClr val="000000"/>
                </a:solidFill>
                <a:latin typeface="Arial" charset="0"/>
              </a:rPr>
              <a:t>Intelligence gathering and automated processing</a:t>
            </a:r>
          </a:p>
          <a:p>
            <a:pPr marL="230188" lvl="1" indent="-115888" defTabSz="914400" eaLnBrk="0" fontAlgn="base" hangingPunct="0">
              <a:spcBef>
                <a:spcPct val="0"/>
              </a:spcBef>
              <a:spcAft>
                <a:spcPct val="50000"/>
              </a:spcAft>
              <a:buFontTx/>
              <a:buChar char="•"/>
            </a:pPr>
            <a:r>
              <a:rPr lang="en-US" sz="1200" b="1" dirty="0" smtClean="0">
                <a:solidFill>
                  <a:srgbClr val="000000"/>
                </a:solidFill>
                <a:latin typeface="Arial" charset="0"/>
              </a:rPr>
              <a:t>Next </a:t>
            </a:r>
            <a:r>
              <a:rPr lang="en-US" sz="1200" b="1" dirty="0">
                <a:solidFill>
                  <a:srgbClr val="000000"/>
                </a:solidFill>
                <a:latin typeface="Arial" charset="0"/>
              </a:rPr>
              <a:t>generation biometrics based on </a:t>
            </a:r>
            <a:r>
              <a:rPr lang="en-US" sz="1200" b="1" dirty="0" smtClean="0">
                <a:solidFill>
                  <a:srgbClr val="000000"/>
                </a:solidFill>
                <a:latin typeface="Arial" charset="0"/>
              </a:rPr>
              <a:t>nonparametric statistical models</a:t>
            </a:r>
          </a:p>
          <a:p>
            <a:pPr marL="230188" lvl="1" indent="-115888" defTabSz="914400" eaLnBrk="0" fontAlgn="base" hangingPunct="0">
              <a:spcBef>
                <a:spcPct val="0"/>
              </a:spcBef>
              <a:spcAft>
                <a:spcPct val="50000"/>
              </a:spcAft>
              <a:buFontTx/>
              <a:buChar char="•"/>
            </a:pPr>
            <a:r>
              <a:rPr lang="en-US" sz="1200" b="1" dirty="0" smtClean="0">
                <a:solidFill>
                  <a:srgbClr val="000000"/>
                </a:solidFill>
                <a:latin typeface="Arial" charset="0"/>
              </a:rPr>
              <a:t>Rapid generation of high performance systems in new domains involving untranscribed big data using models that self-organize information</a:t>
            </a:r>
            <a:endParaRPr lang="en-US" sz="1200" b="1" dirty="0">
              <a:solidFill>
                <a:srgbClr val="000000"/>
              </a:solidFill>
              <a:latin typeface="Arial" charset="0"/>
            </a:endParaRP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algn="ctr" defTabSz="914400" eaLnBrk="0" fontAlgn="base" hangingPunct="0">
              <a:spcBef>
                <a:spcPct val="0"/>
              </a:spcBef>
              <a:spcAft>
                <a:spcPts val="600"/>
              </a:spcAft>
            </a:pPr>
            <a:r>
              <a:rPr lang="en-US" sz="1200" b="1" dirty="0">
                <a:solidFill>
                  <a:prstClr val="black"/>
                </a:solidFill>
                <a:latin typeface="Arial" charset="0"/>
              </a:rPr>
              <a:t> </a:t>
            </a:r>
            <a:r>
              <a:rPr lang="en-US" sz="1600" b="1" dirty="0">
                <a:solidFill>
                  <a:srgbClr val="333399"/>
                </a:solidFill>
                <a:latin typeface="Arial" charset="0"/>
              </a:rPr>
              <a:t>Expertise:</a:t>
            </a:r>
          </a:p>
          <a:p>
            <a:pPr marL="230188" lvl="1" indent="-115888" defTabSz="914400" eaLnBrk="0" fontAlgn="base" hangingPunct="0">
              <a:spcBef>
                <a:spcPct val="0"/>
              </a:spcBef>
              <a:spcAft>
                <a:spcPts val="600"/>
              </a:spcAft>
              <a:buFontTx/>
              <a:buChar char="•"/>
            </a:pPr>
            <a:r>
              <a:rPr lang="en-US" sz="1200" b="1" dirty="0" smtClean="0">
                <a:solidFill>
                  <a:srgbClr val="000000"/>
                </a:solidFill>
                <a:latin typeface="Arial" charset="0"/>
              </a:rPr>
              <a:t>Statistical modeling of time-varying data sources in human language, imaging and bioinformatics</a:t>
            </a:r>
          </a:p>
          <a:p>
            <a:pPr marL="230188" lvl="1" indent="-115888" defTabSz="914400" eaLnBrk="0" fontAlgn="base" hangingPunct="0">
              <a:spcBef>
                <a:spcPct val="0"/>
              </a:spcBef>
              <a:spcAft>
                <a:spcPts val="600"/>
              </a:spcAft>
              <a:buFontTx/>
              <a:buChar char="•"/>
            </a:pPr>
            <a:r>
              <a:rPr lang="en-US" sz="1200" b="1" dirty="0" smtClean="0">
                <a:solidFill>
                  <a:srgbClr val="000000"/>
                </a:solidFill>
                <a:latin typeface="Arial" charset="0"/>
              </a:rPr>
              <a:t>Speech, speaker and language identification for defense and commercial applications</a:t>
            </a:r>
            <a:endParaRPr lang="en-US" sz="1200" b="1" dirty="0">
              <a:solidFill>
                <a:srgbClr val="000000"/>
              </a:solidFill>
              <a:latin typeface="Arial" charset="0"/>
            </a:endParaRPr>
          </a:p>
          <a:p>
            <a:pPr marL="230188" lvl="1" indent="-115888" defTabSz="914400" eaLnBrk="0" fontAlgn="base" hangingPunct="0">
              <a:spcBef>
                <a:spcPct val="0"/>
              </a:spcBef>
              <a:spcAft>
                <a:spcPts val="600"/>
              </a:spcAft>
              <a:buFontTx/>
              <a:buChar char="•"/>
            </a:pPr>
            <a:r>
              <a:rPr lang="en-US" sz="1200" b="1" dirty="0">
                <a:solidFill>
                  <a:srgbClr val="000000"/>
                </a:solidFill>
                <a:latin typeface="Arial" charset="0"/>
              </a:rPr>
              <a:t>Metadata extraction for enhanced </a:t>
            </a:r>
            <a:r>
              <a:rPr lang="en-US" sz="1200" b="1" dirty="0" smtClean="0">
                <a:solidFill>
                  <a:srgbClr val="000000"/>
                </a:solidFill>
                <a:latin typeface="Arial" charset="0"/>
              </a:rPr>
              <a:t>understanding</a:t>
            </a:r>
            <a:br>
              <a:rPr lang="en-US" sz="1200" b="1" dirty="0" smtClean="0">
                <a:solidFill>
                  <a:srgbClr val="000000"/>
                </a:solidFill>
                <a:latin typeface="Arial" charset="0"/>
              </a:rPr>
            </a:br>
            <a:r>
              <a:rPr lang="en-US" sz="1200" b="1" dirty="0" smtClean="0">
                <a:solidFill>
                  <a:srgbClr val="000000"/>
                </a:solidFill>
                <a:latin typeface="Arial" charset="0"/>
              </a:rPr>
              <a:t>and improved semantic representations</a:t>
            </a:r>
            <a:endParaRPr lang="en-US" sz="1200" b="1" dirty="0">
              <a:solidFill>
                <a:srgbClr val="000000"/>
              </a:solidFill>
              <a:latin typeface="Arial" charset="0"/>
            </a:endParaRPr>
          </a:p>
          <a:p>
            <a:pPr marL="230188" lvl="1" indent="-115888" defTabSz="914400" eaLnBrk="0" fontAlgn="base" hangingPunct="0">
              <a:spcBef>
                <a:spcPct val="0"/>
              </a:spcBef>
              <a:spcAft>
                <a:spcPts val="600"/>
              </a:spcAft>
              <a:buFontTx/>
              <a:buChar char="•"/>
            </a:pPr>
            <a:r>
              <a:rPr lang="en-US" sz="1200" b="1" dirty="0">
                <a:solidFill>
                  <a:srgbClr val="000000"/>
                </a:solidFill>
                <a:latin typeface="Arial" charset="0"/>
              </a:rPr>
              <a:t>Intelligent systems and machine learning</a:t>
            </a:r>
          </a:p>
          <a:p>
            <a:pPr marL="230188" lvl="1" indent="-115888" defTabSz="914400" eaLnBrk="0" fontAlgn="base" hangingPunct="0">
              <a:spcBef>
                <a:spcPct val="0"/>
              </a:spcBef>
              <a:spcAft>
                <a:spcPts val="600"/>
              </a:spcAft>
              <a:buFontTx/>
              <a:buChar char="•"/>
            </a:pPr>
            <a:r>
              <a:rPr lang="en-US" sz="1200" b="1" dirty="0" smtClean="0">
                <a:solidFill>
                  <a:srgbClr val="000000"/>
                </a:solidFill>
                <a:latin typeface="Arial" charset="0"/>
              </a:rPr>
              <a:t>Data-driven and corpus-based methodologies utilizing big data resources have been proven to result in consistent incremental progress</a:t>
            </a:r>
            <a:endParaRPr lang="en-US" sz="1200" b="1" dirty="0">
              <a:solidFill>
                <a:srgbClr val="000000"/>
              </a:solidFill>
              <a:latin typeface="Arial" charset="0"/>
            </a:endParaRPr>
          </a:p>
        </p:txBody>
      </p:sp>
      <p:pic>
        <p:nvPicPr>
          <p:cNvPr id="250882" name="Picture 2">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80218" y="249382"/>
            <a:ext cx="838257" cy="838257"/>
          </a:xfrm>
          <a:prstGeom prst="rect">
            <a:avLst/>
          </a:prstGeom>
          <a:noFill/>
          <a:ln w="9525">
            <a:noFill/>
            <a:miter lim="800000"/>
            <a:headEnd/>
            <a:tailEnd/>
          </a:ln>
        </p:spPr>
      </p:pic>
      <p:sp>
        <p:nvSpPr>
          <p:cNvPr id="9"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ffectLst/>
        </p:spPr>
        <p:txBody>
          <a:bodyPr/>
          <a:lstStyle/>
          <a:p>
            <a:pPr algn="ctr" defTabSz="914400" eaLnBrk="0" fontAlgn="base" hangingPunct="0">
              <a:spcBef>
                <a:spcPct val="0"/>
              </a:spcBef>
              <a:spcAft>
                <a:spcPts val="1200"/>
              </a:spcAft>
            </a:pPr>
            <a:endParaRPr lang="en-US" sz="1200" b="1" dirty="0">
              <a:solidFill>
                <a:srgbClr val="892034"/>
              </a:solidFill>
              <a:latin typeface="Arial" charset="0"/>
            </a:endParaRPr>
          </a:p>
        </p:txBody>
      </p:sp>
      <p:pic>
        <p:nvPicPr>
          <p:cNvPr id="10" name="Picture 50" descr="x"/>
          <p:cNvPicPr>
            <a:picLocks noChangeArrowheads="1"/>
          </p:cNvPicPr>
          <p:nvPr/>
        </p:nvPicPr>
        <p:blipFill>
          <a:blip r:embed="rId4" cstate="print">
            <a:extLst>
              <a:ext uri="{28A0092B-C50C-407E-A947-70E740481C1C}">
                <a14:useLocalDpi xmlns:a14="http://schemas.microsoft.com/office/drawing/2010/main"/>
              </a:ext>
            </a:extLst>
          </a:blip>
          <a:srcRect l="9944" t="4834" r="10153" b="3784"/>
          <a:stretch>
            <a:fillRect/>
          </a:stretch>
        </p:blipFill>
        <p:spPr bwMode="auto">
          <a:xfrm>
            <a:off x="320266" y="1989139"/>
            <a:ext cx="1343117" cy="1541461"/>
          </a:xfrm>
          <a:prstGeom prst="rect">
            <a:avLst/>
          </a:prstGeom>
          <a:ln>
            <a:noFill/>
          </a:ln>
          <a:effectLst>
            <a:outerShdw blurRad="292100" dist="139700" dir="2700000" algn="tl" rotWithShape="0">
              <a:srgbClr val="333333">
                <a:alpha val="65000"/>
              </a:srgbClr>
            </a:outerShdw>
          </a:effectLst>
        </p:spPr>
      </p:pic>
      <p:pic>
        <p:nvPicPr>
          <p:cNvPr id="11" name="Picture 3">
            <a:hlinkClick r:id="rId5"/>
          </p:cNvPr>
          <p:cNvPicPr>
            <a:picLocks noChangeArrowheads="1"/>
          </p:cNvPicPr>
          <p:nvPr/>
        </p:nvPicPr>
        <p:blipFill>
          <a:blip r:embed="rId6"/>
          <a:srcRect/>
          <a:stretch>
            <a:fillRect/>
          </a:stretch>
        </p:blipFill>
        <p:spPr bwMode="auto">
          <a:xfrm>
            <a:off x="1663383" y="2192339"/>
            <a:ext cx="1397317" cy="1541461"/>
          </a:xfrm>
          <a:prstGeom prst="rect">
            <a:avLst/>
          </a:prstGeom>
          <a:ln>
            <a:noFill/>
          </a:ln>
          <a:effectLst>
            <a:outerShdw blurRad="292100" dist="139700" dir="2700000" algn="tl" rotWithShape="0">
              <a:srgbClr val="333333">
                <a:alpha val="65000"/>
              </a:srgbClr>
            </a:outerShdw>
          </a:effectLst>
        </p:spPr>
      </p:pic>
      <p:pic>
        <p:nvPicPr>
          <p:cNvPr id="14" name="Picture 3"/>
          <p:cNvPicPr>
            <a:picLocks noChangeArrowheads="1"/>
          </p:cNvPicPr>
          <p:nvPr/>
        </p:nvPicPr>
        <p:blipFill>
          <a:blip r:embed="rId7"/>
          <a:srcRect l="2394" r="2839" b="1461"/>
          <a:stretch>
            <a:fillRect/>
          </a:stretch>
        </p:blipFill>
        <p:spPr bwMode="auto">
          <a:xfrm>
            <a:off x="3060700" y="2382839"/>
            <a:ext cx="1400046" cy="1541461"/>
          </a:xfrm>
          <a:prstGeom prst="rect">
            <a:avLst/>
          </a:prstGeom>
          <a:ln>
            <a:noFill/>
          </a:ln>
          <a:effectLst>
            <a:outerShdw blurRad="292100" dist="139700" dir="2700000" algn="tl" rotWithShape="0">
              <a:srgbClr val="333333">
                <a:alpha val="65000"/>
              </a:srgbClr>
            </a:outerShdw>
          </a:effectLst>
        </p:spPr>
      </p:pic>
      <p:pic>
        <p:nvPicPr>
          <p:cNvPr id="13" name="Picture 12" descr="Screen Shot 2013-03-03 at 1.59.17 P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665575" y="4159558"/>
            <a:ext cx="2882900" cy="1591528"/>
          </a:xfrm>
          <a:prstGeom prst="rect">
            <a:avLst/>
          </a:prstGeom>
          <a:ln>
            <a:noFill/>
          </a:ln>
          <a:effectLst>
            <a:outerShdw blurRad="292100" dist="139700" dir="2700000" algn="tl" rotWithShape="0">
              <a:srgbClr val="333333">
                <a:alpha val="65000"/>
              </a:srgbClr>
            </a:outerShdw>
          </a:effectLst>
        </p:spPr>
      </p:pic>
      <p:sp>
        <p:nvSpPr>
          <p:cNvPr id="16" name="Rectangle 5"/>
          <p:cNvSpPr>
            <a:spLocks noChangeArrowheads="1"/>
          </p:cNvSpPr>
          <p:nvPr/>
        </p:nvSpPr>
        <p:spPr bwMode="auto">
          <a:xfrm>
            <a:off x="4570413" y="4068762"/>
            <a:ext cx="4343400" cy="2606675"/>
          </a:xfrm>
          <a:prstGeom prst="rect">
            <a:avLst/>
          </a:prstGeom>
          <a:noFill/>
          <a:ln w="9525">
            <a:solidFill>
              <a:schemeClr val="tx1"/>
            </a:solidFill>
            <a:miter lim="800000"/>
            <a:headEnd/>
            <a:tailEnd/>
          </a:ln>
          <a:effectLst/>
        </p:spPr>
        <p:txBody>
          <a:bodyPr/>
          <a:lstStyle/>
          <a:p>
            <a:pPr algn="ctr" defTabSz="914400" eaLnBrk="0" fontAlgn="base" hangingPunct="0">
              <a:spcBef>
                <a:spcPct val="0"/>
              </a:spcBef>
              <a:spcAft>
                <a:spcPts val="1200"/>
              </a:spcAft>
            </a:pPr>
            <a:endParaRPr lang="en-US" sz="1200" b="1" dirty="0">
              <a:solidFill>
                <a:srgbClr val="892034"/>
              </a:solidFill>
              <a:latin typeface="Arial" charset="0"/>
            </a:endParaRPr>
          </a:p>
        </p:txBody>
      </p:sp>
      <p:pic>
        <p:nvPicPr>
          <p:cNvPr id="8" name="Picture 36" descr="screen1"/>
          <p:cNvPicPr>
            <a:picLocks noChangeAspect="1" noChangeArrowheads="1"/>
          </p:cNvPicPr>
          <p:nvPr/>
        </p:nvPicPr>
        <p:blipFill>
          <a:blip r:embed="rId9" cstate="print">
            <a:extLst>
              <a:ext uri="{28A0092B-C50C-407E-A947-70E740481C1C}">
                <a14:useLocalDpi xmlns:a14="http://schemas.microsoft.com/office/drawing/2010/main"/>
              </a:ext>
            </a:extLst>
          </a:blip>
          <a:srcRect b="12000"/>
          <a:stretch>
            <a:fillRect/>
          </a:stretch>
        </p:blipFill>
        <p:spPr bwMode="auto">
          <a:xfrm>
            <a:off x="6120716" y="4846459"/>
            <a:ext cx="2677718" cy="1694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1166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588" y="-206375"/>
            <a:ext cx="9144000" cy="0"/>
          </a:xfrm>
          <a:prstGeom prst="rect">
            <a:avLst/>
          </a:prstGeom>
          <a:noFill/>
          <a:ln w="9525">
            <a:noFill/>
            <a:miter lim="800000"/>
            <a:headEnd/>
            <a:tailEnd/>
          </a:ln>
        </p:spPr>
        <p:txBody>
          <a:bodyPr>
            <a:spAutoFit/>
          </a:bodyPr>
          <a:lstStyle/>
          <a:p>
            <a:endParaRPr lang="en-US"/>
          </a:p>
        </p:txBody>
      </p:sp>
      <p:sp>
        <p:nvSpPr>
          <p:cNvPr id="9220" name="Rectangle 4"/>
          <p:cNvSpPr>
            <a:spLocks noChangeArrowheads="1"/>
          </p:cNvSpPr>
          <p:nvPr/>
        </p:nvSpPr>
        <p:spPr bwMode="auto">
          <a:xfrm>
            <a:off x="0" y="295275"/>
            <a:ext cx="9144000" cy="0"/>
          </a:xfrm>
          <a:prstGeom prst="rect">
            <a:avLst/>
          </a:prstGeom>
          <a:noFill/>
          <a:ln w="9525">
            <a:noFill/>
            <a:miter lim="800000"/>
            <a:headEnd/>
            <a:tailEnd/>
          </a:ln>
        </p:spPr>
        <p:txBody>
          <a:bodyPr>
            <a:spAutoFit/>
          </a:bodyPr>
          <a:lstStyle/>
          <a:p>
            <a:endParaRPr lang="en-US"/>
          </a:p>
        </p:txBody>
      </p:sp>
      <p:sp>
        <p:nvSpPr>
          <p:cNvPr id="9223" name="Text Box 44"/>
          <p:cNvSpPr txBox="1">
            <a:spLocks noChangeArrowheads="1"/>
          </p:cNvSpPr>
          <p:nvPr/>
        </p:nvSpPr>
        <p:spPr bwMode="auto">
          <a:xfrm>
            <a:off x="227012" y="57150"/>
            <a:ext cx="8669337" cy="369332"/>
          </a:xfrm>
          <a:prstGeom prst="rect">
            <a:avLst/>
          </a:prstGeom>
          <a:noFill/>
          <a:ln w="9525">
            <a:noFill/>
            <a:miter lim="800000"/>
            <a:headEnd/>
            <a:tailEnd/>
          </a:ln>
        </p:spPr>
        <p:txBody>
          <a:bodyPr wrap="square" lIns="0" tIns="0" rIns="0" bIns="0">
            <a:spAutoFit/>
          </a:bodyPr>
          <a:lstStyle/>
          <a:p>
            <a:pPr>
              <a:spcBef>
                <a:spcPct val="50000"/>
              </a:spcBef>
            </a:pPr>
            <a:r>
              <a:rPr lang="en-US" sz="2400" b="1" dirty="0">
                <a:latin typeface="Arial" charset="0"/>
                <a:ea typeface="Arial" charset="0"/>
                <a:cs typeface="Arial" charset="0"/>
              </a:rPr>
              <a:t>The </a:t>
            </a:r>
            <a:r>
              <a:rPr lang="en-US" sz="2400" b="1" dirty="0" smtClean="0">
                <a:latin typeface="Arial" charset="0"/>
                <a:ea typeface="Arial" charset="0"/>
                <a:cs typeface="Arial" charset="0"/>
              </a:rPr>
              <a:t>Classic Machine Learning Paradigm</a:t>
            </a:r>
            <a:endParaRPr lang="en-US" sz="2400" b="1" dirty="0">
              <a:latin typeface="Arial" charset="0"/>
              <a:ea typeface="Arial" charset="0"/>
              <a:cs typeface="Arial" charset="0"/>
            </a:endParaRPr>
          </a:p>
        </p:txBody>
      </p:sp>
      <p:sp>
        <p:nvSpPr>
          <p:cNvPr id="152" name="Text Box 43"/>
          <p:cNvSpPr txBox="1">
            <a:spLocks noChangeArrowheads="1"/>
          </p:cNvSpPr>
          <p:nvPr/>
        </p:nvSpPr>
        <p:spPr bwMode="auto">
          <a:xfrm>
            <a:off x="5603922" y="672519"/>
            <a:ext cx="3292427" cy="4016484"/>
          </a:xfrm>
          <a:prstGeom prst="rect">
            <a:avLst/>
          </a:prstGeom>
          <a:noFill/>
          <a:ln w="9525">
            <a:noFill/>
            <a:miter lim="800000"/>
            <a:headEnd/>
            <a:tailEnd/>
          </a:ln>
        </p:spPr>
        <p:txBody>
          <a:bodyPr wrap="square" lIns="0" tIns="0" rIns="0" bIns="0">
            <a:spAutoFit/>
          </a:bodyPr>
          <a:lstStyle/>
          <a:p>
            <a:pPr marL="114300" indent="-114300" defTabSz="914400" fontAlgn="base">
              <a:spcBef>
                <a:spcPct val="50000"/>
              </a:spcBef>
              <a:spcAft>
                <a:spcPct val="0"/>
              </a:spcAft>
            </a:pPr>
            <a:r>
              <a:rPr lang="en-US" b="1" dirty="0">
                <a:solidFill>
                  <a:srgbClr val="E10000"/>
                </a:solidFill>
                <a:latin typeface="Arial" charset="0"/>
                <a:ea typeface="Arial" charset="0"/>
                <a:cs typeface="Arial" charset="0"/>
              </a:rPr>
              <a:t>Key issues:</a:t>
            </a:r>
          </a:p>
          <a:p>
            <a:pPr marL="400050" lvl="1" indent="-171450" defTabSz="914400" fontAlgn="base">
              <a:spcBef>
                <a:spcPct val="50000"/>
              </a:spcBef>
              <a:spcAft>
                <a:spcPct val="0"/>
              </a:spcAft>
              <a:buFontTx/>
              <a:buChar char="•"/>
            </a:pPr>
            <a:r>
              <a:rPr lang="en-US" b="1" dirty="0" smtClean="0">
                <a:solidFill>
                  <a:srgbClr val="000000"/>
                </a:solidFill>
                <a:latin typeface="Arial" charset="0"/>
              </a:rPr>
              <a:t>Is the data representative of the problem?</a:t>
            </a:r>
            <a:endParaRPr lang="en-US" b="1" dirty="0">
              <a:solidFill>
                <a:srgbClr val="000000"/>
              </a:solidFill>
              <a:latin typeface="Arial" charset="0"/>
            </a:endParaRPr>
          </a:p>
          <a:p>
            <a:pPr marL="400050" lvl="1" indent="-171450" defTabSz="914400" fontAlgn="base">
              <a:spcBef>
                <a:spcPct val="50000"/>
              </a:spcBef>
              <a:spcAft>
                <a:spcPct val="0"/>
              </a:spcAft>
              <a:buFontTx/>
              <a:buChar char="•"/>
            </a:pPr>
            <a:r>
              <a:rPr lang="en-US" b="1" dirty="0" smtClean="0">
                <a:solidFill>
                  <a:srgbClr val="000000"/>
                </a:solidFill>
                <a:latin typeface="Arial" charset="0"/>
              </a:rPr>
              <a:t>Do the features capture meaningful differences between patterns?</a:t>
            </a:r>
            <a:endParaRPr lang="en-US" b="1" dirty="0">
              <a:solidFill>
                <a:srgbClr val="000000"/>
              </a:solidFill>
              <a:latin typeface="Arial" charset="0"/>
            </a:endParaRPr>
          </a:p>
          <a:p>
            <a:pPr marL="400050" lvl="1" indent="-171450" defTabSz="914400" fontAlgn="base">
              <a:spcBef>
                <a:spcPct val="50000"/>
              </a:spcBef>
              <a:spcAft>
                <a:spcPct val="0"/>
              </a:spcAft>
              <a:buFontTx/>
              <a:buChar char="•"/>
            </a:pPr>
            <a:r>
              <a:rPr lang="en-US" b="1" dirty="0">
                <a:solidFill>
                  <a:srgbClr val="000000"/>
                </a:solidFill>
                <a:latin typeface="Arial" charset="0"/>
              </a:rPr>
              <a:t>How do we find the best model?</a:t>
            </a:r>
          </a:p>
          <a:p>
            <a:pPr marL="400050" lvl="1" indent="-171450" defTabSz="914400" fontAlgn="base">
              <a:spcBef>
                <a:spcPct val="50000"/>
              </a:spcBef>
              <a:spcAft>
                <a:spcPct val="0"/>
              </a:spcAft>
              <a:buFontTx/>
              <a:buChar char="•"/>
            </a:pPr>
            <a:r>
              <a:rPr lang="en-US" b="1" dirty="0">
                <a:solidFill>
                  <a:srgbClr val="000000"/>
                </a:solidFill>
                <a:latin typeface="Arial" charset="0"/>
              </a:rPr>
              <a:t>How do we estimate </a:t>
            </a:r>
            <a:r>
              <a:rPr lang="en-US" b="1" dirty="0" smtClean="0">
                <a:solidFill>
                  <a:srgbClr val="000000"/>
                </a:solidFill>
                <a:latin typeface="Arial" charset="0"/>
              </a:rPr>
              <a:t>the parameters of the model?</a:t>
            </a:r>
            <a:endParaRPr lang="en-US" b="1" dirty="0">
              <a:solidFill>
                <a:srgbClr val="000000"/>
              </a:solidFill>
              <a:latin typeface="Arial" charset="0"/>
            </a:endParaRPr>
          </a:p>
          <a:p>
            <a:pPr marL="400050" lvl="1" indent="-171450" defTabSz="914400" fontAlgn="base">
              <a:spcBef>
                <a:spcPct val="50000"/>
              </a:spcBef>
              <a:spcAft>
                <a:spcPct val="0"/>
              </a:spcAft>
              <a:buFontTx/>
              <a:buChar char="•"/>
            </a:pPr>
            <a:r>
              <a:rPr lang="en-US" b="1" dirty="0">
                <a:solidFill>
                  <a:srgbClr val="000000"/>
                </a:solidFill>
                <a:latin typeface="Arial" charset="0"/>
              </a:rPr>
              <a:t>How do we evaluate performance</a:t>
            </a:r>
            <a:r>
              <a:rPr lang="en-US" b="1" dirty="0" smtClean="0">
                <a:solidFill>
                  <a:srgbClr val="000000"/>
                </a:solidFill>
                <a:latin typeface="Arial" charset="0"/>
              </a:rPr>
              <a:t>?</a:t>
            </a:r>
            <a:endParaRPr lang="en-US" b="1" dirty="0">
              <a:solidFill>
                <a:srgbClr val="000000"/>
              </a:solidFill>
              <a:latin typeface="Arial" charset="0"/>
            </a:endParaRPr>
          </a:p>
        </p:txBody>
      </p:sp>
      <p:sp>
        <p:nvSpPr>
          <p:cNvPr id="7" name="Circular Arrow 6"/>
          <p:cNvSpPr/>
          <p:nvPr/>
        </p:nvSpPr>
        <p:spPr>
          <a:xfrm>
            <a:off x="764444" y="900339"/>
            <a:ext cx="3751184" cy="3751184"/>
          </a:xfrm>
          <a:prstGeom prst="circularArrow">
            <a:avLst>
              <a:gd name="adj1" fmla="val 5544"/>
              <a:gd name="adj2" fmla="val 330680"/>
              <a:gd name="adj3" fmla="val 13835616"/>
              <a:gd name="adj4" fmla="val 17349742"/>
              <a:gd name="adj5" fmla="val 5757"/>
            </a:avLst>
          </a:pr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1784481" y="836967"/>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charset="0"/>
                <a:ea typeface="Arial" charset="0"/>
                <a:cs typeface="Arial" charset="0"/>
              </a:rPr>
              <a:t>Collect Data</a:t>
            </a:r>
            <a:endParaRPr lang="en-US" sz="1800" b="1" kern="1200" dirty="0">
              <a:solidFill>
                <a:schemeClr val="tx1"/>
              </a:solidFill>
              <a:latin typeface="Arial" charset="0"/>
              <a:ea typeface="Arial" charset="0"/>
              <a:cs typeface="Arial" charset="0"/>
            </a:endParaRPr>
          </a:p>
        </p:txBody>
      </p:sp>
      <p:sp>
        <p:nvSpPr>
          <p:cNvPr id="9" name="Freeform 8"/>
          <p:cNvSpPr/>
          <p:nvPr/>
        </p:nvSpPr>
        <p:spPr>
          <a:xfrm>
            <a:off x="3305841" y="1942299"/>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charset="0"/>
                <a:ea typeface="Arial" charset="0"/>
                <a:cs typeface="Arial" charset="0"/>
              </a:rPr>
              <a:t>Select Features</a:t>
            </a:r>
            <a:endParaRPr lang="en-US" sz="1800" b="1" kern="1200" dirty="0">
              <a:solidFill>
                <a:schemeClr val="tx1"/>
              </a:solidFill>
              <a:latin typeface="Arial" charset="0"/>
              <a:ea typeface="Arial" charset="0"/>
              <a:cs typeface="Arial" charset="0"/>
            </a:endParaRPr>
          </a:p>
        </p:txBody>
      </p:sp>
      <p:sp>
        <p:nvSpPr>
          <p:cNvPr id="10" name="Freeform 9"/>
          <p:cNvSpPr/>
          <p:nvPr/>
        </p:nvSpPr>
        <p:spPr>
          <a:xfrm>
            <a:off x="3011076" y="3306055"/>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charset="0"/>
                <a:ea typeface="Arial" charset="0"/>
                <a:cs typeface="Arial" charset="0"/>
              </a:rPr>
              <a:t>Choose Model</a:t>
            </a:r>
            <a:endParaRPr lang="en-US" sz="1800" b="1" kern="1200" dirty="0">
              <a:solidFill>
                <a:schemeClr val="tx1"/>
              </a:solidFill>
              <a:latin typeface="Arial" charset="0"/>
              <a:ea typeface="Arial" charset="0"/>
              <a:cs typeface="Arial" charset="0"/>
            </a:endParaRPr>
          </a:p>
        </p:txBody>
      </p:sp>
      <p:sp>
        <p:nvSpPr>
          <p:cNvPr id="11" name="Freeform 10"/>
          <p:cNvSpPr/>
          <p:nvPr/>
        </p:nvSpPr>
        <p:spPr>
          <a:xfrm>
            <a:off x="531865" y="3306063"/>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charset="0"/>
                <a:ea typeface="Arial" charset="0"/>
                <a:cs typeface="Arial" charset="0"/>
              </a:rPr>
              <a:t>Train Classifier</a:t>
            </a:r>
            <a:endParaRPr lang="en-US" sz="1800" b="1" kern="1200" dirty="0">
              <a:solidFill>
                <a:schemeClr val="tx1"/>
              </a:solidFill>
              <a:latin typeface="Arial" charset="0"/>
              <a:ea typeface="Arial" charset="0"/>
              <a:cs typeface="Arial" charset="0"/>
            </a:endParaRPr>
          </a:p>
        </p:txBody>
      </p:sp>
      <p:sp>
        <p:nvSpPr>
          <p:cNvPr id="12" name="Freeform 11"/>
          <p:cNvSpPr/>
          <p:nvPr/>
        </p:nvSpPr>
        <p:spPr>
          <a:xfrm>
            <a:off x="263121" y="1942299"/>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charset="0"/>
                <a:ea typeface="Arial" charset="0"/>
                <a:cs typeface="Arial" charset="0"/>
              </a:rPr>
              <a:t>Evaluate Classifier</a:t>
            </a:r>
            <a:endParaRPr lang="en-US" sz="1800" b="1" kern="1200" dirty="0">
              <a:solidFill>
                <a:schemeClr val="tx1"/>
              </a:solidFill>
              <a:latin typeface="Arial" charset="0"/>
              <a:ea typeface="Arial" charset="0"/>
              <a:cs typeface="Arial" charset="0"/>
            </a:endParaRPr>
          </a:p>
        </p:txBody>
      </p:sp>
      <p:sp>
        <p:nvSpPr>
          <p:cNvPr id="177" name="Text Box 43"/>
          <p:cNvSpPr txBox="1">
            <a:spLocks noChangeArrowheads="1"/>
          </p:cNvSpPr>
          <p:nvPr/>
        </p:nvSpPr>
        <p:spPr bwMode="auto">
          <a:xfrm>
            <a:off x="263121" y="4901300"/>
            <a:ext cx="8739033" cy="1523494"/>
          </a:xfrm>
          <a:prstGeom prst="rect">
            <a:avLst/>
          </a:prstGeom>
          <a:noFill/>
          <a:ln w="9525">
            <a:noFill/>
            <a:miter lim="800000"/>
            <a:headEnd/>
            <a:tailEnd/>
          </a:ln>
        </p:spPr>
        <p:txBody>
          <a:bodyPr wrap="square" lIns="0" tIns="0" rIns="0" bIns="0">
            <a:spAutoFit/>
          </a:bodyPr>
          <a:lstStyle/>
          <a:p>
            <a:pPr defTabSz="914400" fontAlgn="base">
              <a:spcBef>
                <a:spcPct val="50000"/>
              </a:spcBef>
              <a:spcAft>
                <a:spcPct val="0"/>
              </a:spcAft>
            </a:pPr>
            <a:r>
              <a:rPr lang="en-US" b="1" smtClean="0">
                <a:solidFill>
                  <a:srgbClr val="E10000"/>
                </a:solidFill>
                <a:latin typeface="Arial" charset="0"/>
                <a:ea typeface="Arial" charset="0"/>
                <a:cs typeface="Arial" charset="0"/>
              </a:rPr>
              <a:t>Other considerations:</a:t>
            </a:r>
            <a:endParaRPr lang="en-US" b="1" dirty="0">
              <a:solidFill>
                <a:srgbClr val="E10000"/>
              </a:solidFill>
              <a:latin typeface="Arial" charset="0"/>
              <a:ea typeface="Arial" charset="0"/>
              <a:cs typeface="Arial" charset="0"/>
            </a:endParaRPr>
          </a:p>
          <a:p>
            <a:pPr indent="-228600" defTabSz="914400" fontAlgn="base">
              <a:spcBef>
                <a:spcPct val="50000"/>
              </a:spcBef>
              <a:spcAft>
                <a:spcPct val="0"/>
              </a:spcAft>
              <a:buFontTx/>
              <a:buChar char="•"/>
            </a:pPr>
            <a:r>
              <a:rPr lang="en-US" b="1" dirty="0" smtClean="0">
                <a:solidFill>
                  <a:srgbClr val="000000"/>
                </a:solidFill>
                <a:latin typeface="Arial" charset="0"/>
              </a:rPr>
              <a:t>The answers are often application specific and data dependent.</a:t>
            </a:r>
          </a:p>
          <a:p>
            <a:pPr indent="-228600" defTabSz="914400" fontAlgn="base">
              <a:spcBef>
                <a:spcPct val="50000"/>
              </a:spcBef>
              <a:spcAft>
                <a:spcPct val="0"/>
              </a:spcAft>
              <a:buFontTx/>
              <a:buChar char="•"/>
            </a:pPr>
            <a:r>
              <a:rPr lang="en-US" b="1" dirty="0" smtClean="0">
                <a:solidFill>
                  <a:srgbClr val="000000"/>
                </a:solidFill>
                <a:latin typeface="Arial" charset="0"/>
              </a:rPr>
              <a:t>Customers/users don’t often completely understand their requirements.</a:t>
            </a:r>
          </a:p>
          <a:p>
            <a:pPr indent="-228600" defTabSz="914400" fontAlgn="base">
              <a:spcBef>
                <a:spcPct val="50000"/>
              </a:spcBef>
              <a:spcAft>
                <a:spcPct val="0"/>
              </a:spcAft>
              <a:buFontTx/>
              <a:buChar char="•"/>
            </a:pPr>
            <a:r>
              <a:rPr lang="en-US" b="1" dirty="0" smtClean="0">
                <a:solidFill>
                  <a:srgbClr val="000000"/>
                </a:solidFill>
                <a:latin typeface="Arial" charset="0"/>
              </a:rPr>
              <a:t>Data collection is often an on-going process that drives the technology.</a:t>
            </a:r>
            <a:endParaRPr lang="en-US" b="1" dirty="0">
              <a:solidFill>
                <a:srgbClr val="000000"/>
              </a:solidFill>
              <a:latin typeface="Arial" charset="0"/>
            </a:endParaRPr>
          </a:p>
        </p:txBody>
      </p:sp>
    </p:spTree>
    <p:extLst>
      <p:ext uri="{BB962C8B-B14F-4D97-AF65-F5344CB8AC3E}">
        <p14:creationId xmlns:p14="http://schemas.microsoft.com/office/powerpoint/2010/main" val="173705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2">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77"/>
                                        </p:tgtEl>
                                        <p:attrNameLst>
                                          <p:attrName>style.visibility</p:attrName>
                                        </p:attrNameLst>
                                      </p:cBhvr>
                                      <p:to>
                                        <p:strVal val="visible"/>
                                      </p:to>
                                    </p:set>
                                    <p:animEffect transition="in" filter="dissolve">
                                      <p:cBhvr>
                                        <p:cTn id="41"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uiExpand="1" build="p" bldLvl="2"/>
      <p:bldP spid="8" grpId="0" animBg="1"/>
      <p:bldP spid="9" grpId="0" animBg="1"/>
      <p:bldP spid="10" grpId="0" animBg="1"/>
      <p:bldP spid="11" grpId="0" animBg="1"/>
      <p:bldP spid="12" grpId="0" animBg="1"/>
      <p:bldP spid="1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179827" y="1055080"/>
            <a:ext cx="3463705" cy="218486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defTabSz="914400" fontAlgn="base">
              <a:spcBef>
                <a:spcPct val="0"/>
              </a:spcBef>
              <a:spcAft>
                <a:spcPts val="1200"/>
              </a:spcAft>
              <a:buFont typeface="Arial" charset="0"/>
              <a:buChar char="•"/>
            </a:pPr>
            <a:r>
              <a:rPr lang="en-US" sz="1800" b="1" dirty="0" smtClean="0">
                <a:solidFill>
                  <a:srgbClr val="000000"/>
                </a:solidFill>
                <a:cs typeface="Arial" charset="0"/>
              </a:rPr>
              <a:t>Deep learning systems have contributed to reductions in error rates in speech recognition from 80% in the 1990’s to 6.9% in 2016.</a:t>
            </a:r>
          </a:p>
          <a:p>
            <a:pPr lvl="1" defTabSz="914400" fontAlgn="base">
              <a:spcBef>
                <a:spcPct val="0"/>
              </a:spcBef>
              <a:spcAft>
                <a:spcPts val="1200"/>
              </a:spcAft>
              <a:buFont typeface="Arial" charset="0"/>
              <a:buChar char="•"/>
            </a:pPr>
            <a:r>
              <a:rPr lang="en-US" sz="1800" b="1" dirty="0" smtClean="0">
                <a:solidFill>
                  <a:srgbClr val="000000"/>
                </a:solidFill>
                <a:cs typeface="Arial" charset="0"/>
              </a:rPr>
              <a:t>Progress in the last 5 years alone has been significant.</a:t>
            </a:r>
            <a:endParaRPr lang="en-US" sz="1800" b="1" dirty="0">
              <a:solidFill>
                <a:srgbClr val="000000"/>
              </a:solidFill>
              <a:cs typeface="Arial" charset="0"/>
            </a:endParaRP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r>
              <a:rPr lang="en-US" dirty="0" smtClean="0">
                <a:solidFill>
                  <a:prstClr val="black"/>
                </a:solidFill>
              </a:rPr>
              <a:t>Why Is Big Data So Important?</a:t>
            </a:r>
            <a:endParaRPr lang="en-US" dirty="0">
              <a:solidFill>
                <a:prstClr val="black"/>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3886" y="839216"/>
            <a:ext cx="5063414" cy="2475912"/>
          </a:xfrm>
          <a:prstGeom prst="rect">
            <a:avLst/>
          </a:prstGeom>
          <a:effectLst>
            <a:outerShdw blurRad="50800" dist="76200" dir="2700000" algn="tl" rotWithShape="0">
              <a:prstClr val="black">
                <a:alpha val="40000"/>
              </a:prstClr>
            </a:outerShdw>
          </a:effectLst>
        </p:spPr>
      </p:pic>
      <p:sp>
        <p:nvSpPr>
          <p:cNvPr id="19" name="Rectangle 3"/>
          <p:cNvSpPr txBox="1">
            <a:spLocks/>
          </p:cNvSpPr>
          <p:nvPr/>
        </p:nvSpPr>
        <p:spPr bwMode="auto">
          <a:xfrm>
            <a:off x="179827" y="3913008"/>
            <a:ext cx="8691562" cy="41030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defTabSz="914400" fontAlgn="base">
              <a:spcBef>
                <a:spcPct val="0"/>
              </a:spcBef>
              <a:spcAft>
                <a:spcPts val="1200"/>
              </a:spcAft>
              <a:buFont typeface="Arial" charset="0"/>
              <a:buChar char="•"/>
            </a:pPr>
            <a:r>
              <a:rPr lang="en-US" sz="1800" b="1" dirty="0" smtClean="0">
                <a:solidFill>
                  <a:srgbClr val="000000"/>
                </a:solidFill>
                <a:cs typeface="Arial" charset="0"/>
              </a:rPr>
              <a:t>Deep learning systems require large amounts of </a:t>
            </a:r>
            <a:r>
              <a:rPr lang="en-US" sz="1800" b="1" err="1" smtClean="0">
                <a:solidFill>
                  <a:srgbClr val="000000"/>
                </a:solidFill>
                <a:cs typeface="Arial" charset="0"/>
              </a:rPr>
              <a:t>data</a:t>
            </a:r>
            <a:r>
              <a:rPr lang="en-US" sz="1800" b="1" smtClean="0">
                <a:solidFill>
                  <a:srgbClr val="000000"/>
                </a:solidFill>
                <a:cs typeface="Arial" charset="0"/>
              </a:rPr>
              <a:t>:</a:t>
            </a:r>
            <a:endParaRPr lang="en-US" sz="1800" b="1" dirty="0" smtClean="0">
              <a:solidFill>
                <a:srgbClr val="000000"/>
              </a:solidFill>
              <a:cs typeface="Arial"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247583338"/>
              </p:ext>
            </p:extLst>
          </p:nvPr>
        </p:nvGraphicFramePr>
        <p:xfrm>
          <a:off x="635455" y="4509809"/>
          <a:ext cx="7901225" cy="1708928"/>
        </p:xfrm>
        <a:graphic>
          <a:graphicData uri="http://schemas.openxmlformats.org/drawingml/2006/table">
            <a:tbl>
              <a:tblPr firstRow="1" bandRow="1">
                <a:tableStyleId>{5C22544A-7EE6-4342-B048-85BDC9FD1C3A}</a:tableStyleId>
              </a:tblPr>
              <a:tblGrid>
                <a:gridCol w="2427204"/>
                <a:gridCol w="2146749"/>
                <a:gridCol w="1663636"/>
                <a:gridCol w="1663636"/>
              </a:tblGrid>
              <a:tr h="427232">
                <a:tc>
                  <a:txBody>
                    <a:bodyPr/>
                    <a:lstStyle/>
                    <a:p>
                      <a:r>
                        <a:rPr lang="en-US" b="1" dirty="0" smtClean="0">
                          <a:latin typeface="Arial" charset="0"/>
                          <a:ea typeface="Arial" charset="0"/>
                          <a:cs typeface="Arial" charset="0"/>
                        </a:rPr>
                        <a:t>Corpus</a:t>
                      </a:r>
                      <a:endParaRPr lang="en-US" b="1" dirty="0">
                        <a:latin typeface="Arial" charset="0"/>
                        <a:ea typeface="Arial" charset="0"/>
                        <a:cs typeface="Arial" charset="0"/>
                      </a:endParaRPr>
                    </a:p>
                  </a:txBody>
                  <a:tcPr/>
                </a:tc>
                <a:tc>
                  <a:txBody>
                    <a:bodyPr/>
                    <a:lstStyle/>
                    <a:p>
                      <a:pPr algn="r"/>
                      <a:r>
                        <a:rPr lang="en-US" b="1" dirty="0" smtClean="0">
                          <a:latin typeface="Arial" charset="0"/>
                          <a:ea typeface="Arial" charset="0"/>
                          <a:cs typeface="Arial" charset="0"/>
                        </a:rPr>
                        <a:t>Training Speech</a:t>
                      </a:r>
                      <a:endParaRPr lang="en-US" b="1" dirty="0">
                        <a:latin typeface="Arial" charset="0"/>
                        <a:ea typeface="Arial" charset="0"/>
                        <a:cs typeface="Arial" charset="0"/>
                      </a:endParaRPr>
                    </a:p>
                  </a:txBody>
                  <a:tcPr/>
                </a:tc>
                <a:tc>
                  <a:txBody>
                    <a:bodyPr/>
                    <a:lstStyle/>
                    <a:p>
                      <a:pPr algn="ctr"/>
                      <a:r>
                        <a:rPr lang="en-US" b="1" dirty="0" smtClean="0">
                          <a:latin typeface="Arial" charset="0"/>
                          <a:ea typeface="Arial" charset="0"/>
                          <a:cs typeface="Arial" charset="0"/>
                        </a:rPr>
                        <a:t>SGMM WER</a:t>
                      </a:r>
                      <a:endParaRPr lang="en-US" b="1" dirty="0">
                        <a:latin typeface="Arial" charset="0"/>
                        <a:ea typeface="Arial" charset="0"/>
                        <a:cs typeface="Arial" charset="0"/>
                      </a:endParaRPr>
                    </a:p>
                  </a:txBody>
                  <a:tcPr/>
                </a:tc>
                <a:tc>
                  <a:txBody>
                    <a:bodyPr/>
                    <a:lstStyle/>
                    <a:p>
                      <a:pPr algn="ctr"/>
                      <a:r>
                        <a:rPr lang="en-US" b="1" dirty="0" smtClean="0">
                          <a:latin typeface="Arial" charset="0"/>
                          <a:ea typeface="Arial" charset="0"/>
                          <a:cs typeface="Arial" charset="0"/>
                        </a:rPr>
                        <a:t>DNN WER</a:t>
                      </a:r>
                      <a:endParaRPr lang="en-US" b="1" dirty="0">
                        <a:latin typeface="Arial" charset="0"/>
                        <a:ea typeface="Arial" charset="0"/>
                        <a:cs typeface="Arial" charset="0"/>
                      </a:endParaRPr>
                    </a:p>
                  </a:txBody>
                  <a:tcPr/>
                </a:tc>
              </a:tr>
              <a:tr h="427232">
                <a:tc>
                  <a:txBody>
                    <a:bodyPr/>
                    <a:lstStyle/>
                    <a:p>
                      <a:r>
                        <a:rPr lang="en-US" b="1" dirty="0" smtClean="0">
                          <a:latin typeface="Arial" charset="0"/>
                          <a:ea typeface="Arial" charset="0"/>
                          <a:cs typeface="Arial" charset="0"/>
                        </a:rPr>
                        <a:t>BABEL Pashto</a:t>
                      </a:r>
                      <a:endParaRPr lang="en-US" b="1" dirty="0">
                        <a:latin typeface="Arial" charset="0"/>
                        <a:ea typeface="Arial" charset="0"/>
                        <a:cs typeface="Arial" charset="0"/>
                      </a:endParaRPr>
                    </a:p>
                  </a:txBody>
                  <a:tcPr/>
                </a:tc>
                <a:tc>
                  <a:txBody>
                    <a:bodyPr/>
                    <a:lstStyle/>
                    <a:p>
                      <a:pPr algn="r"/>
                      <a:r>
                        <a:rPr lang="en-US" b="1" dirty="0" smtClean="0">
                          <a:latin typeface="Arial" charset="0"/>
                          <a:ea typeface="Arial" charset="0"/>
                          <a:cs typeface="Arial" charset="0"/>
                        </a:rPr>
                        <a:t>10 hours</a:t>
                      </a:r>
                      <a:endParaRPr lang="en-US" b="1" dirty="0">
                        <a:latin typeface="Arial" charset="0"/>
                        <a:ea typeface="Arial" charset="0"/>
                        <a:cs typeface="Arial" charset="0"/>
                      </a:endParaRPr>
                    </a:p>
                  </a:txBody>
                  <a:tcPr/>
                </a:tc>
                <a:tc>
                  <a:txBody>
                    <a:bodyPr/>
                    <a:lstStyle/>
                    <a:p>
                      <a:pPr algn="ctr"/>
                      <a:r>
                        <a:rPr lang="en-US" b="1" dirty="0" smtClean="0">
                          <a:latin typeface="Arial" charset="0"/>
                          <a:ea typeface="Arial" charset="0"/>
                          <a:cs typeface="Arial" charset="0"/>
                        </a:rPr>
                        <a:t>69.2%</a:t>
                      </a:r>
                      <a:endParaRPr lang="en-US" b="1" dirty="0">
                        <a:latin typeface="Arial" charset="0"/>
                        <a:ea typeface="Arial" charset="0"/>
                        <a:cs typeface="Arial" charset="0"/>
                      </a:endParaRPr>
                    </a:p>
                  </a:txBody>
                  <a:tcPr/>
                </a:tc>
                <a:tc>
                  <a:txBody>
                    <a:bodyPr/>
                    <a:lstStyle/>
                    <a:p>
                      <a:pPr algn="ctr"/>
                      <a:r>
                        <a:rPr lang="en-US" b="1" dirty="0" smtClean="0">
                          <a:latin typeface="Arial" charset="0"/>
                          <a:ea typeface="Arial" charset="0"/>
                          <a:cs typeface="Arial" charset="0"/>
                        </a:rPr>
                        <a:t>67.6%</a:t>
                      </a:r>
                      <a:endParaRPr lang="en-US" b="1" dirty="0">
                        <a:latin typeface="Arial" charset="0"/>
                        <a:ea typeface="Arial" charset="0"/>
                        <a:cs typeface="Arial" charset="0"/>
                      </a:endParaRPr>
                    </a:p>
                  </a:txBody>
                  <a:tcPr/>
                </a:tc>
              </a:tr>
              <a:tr h="427232">
                <a:tc>
                  <a:txBody>
                    <a:bodyPr/>
                    <a:lstStyle/>
                    <a:p>
                      <a:r>
                        <a:rPr lang="en-US" b="1" dirty="0" smtClean="0">
                          <a:latin typeface="Arial" charset="0"/>
                          <a:ea typeface="Arial" charset="0"/>
                          <a:cs typeface="Arial" charset="0"/>
                        </a:rPr>
                        <a:t>BABEL Pashto</a:t>
                      </a:r>
                      <a:endParaRPr lang="en-US" b="1" dirty="0">
                        <a:latin typeface="Arial" charset="0"/>
                        <a:ea typeface="Arial" charset="0"/>
                        <a:cs typeface="Arial" charset="0"/>
                      </a:endParaRPr>
                    </a:p>
                  </a:txBody>
                  <a:tcPr/>
                </a:tc>
                <a:tc>
                  <a:txBody>
                    <a:bodyPr/>
                    <a:lstStyle/>
                    <a:p>
                      <a:pPr algn="r"/>
                      <a:r>
                        <a:rPr lang="en-US" b="1" dirty="0" smtClean="0">
                          <a:latin typeface="Arial" charset="0"/>
                          <a:ea typeface="Arial" charset="0"/>
                          <a:cs typeface="Arial" charset="0"/>
                        </a:rPr>
                        <a:t>80 hours</a:t>
                      </a:r>
                      <a:endParaRPr lang="en-US" b="1" dirty="0">
                        <a:latin typeface="Arial" charset="0"/>
                        <a:ea typeface="Arial" charset="0"/>
                        <a:cs typeface="Arial" charset="0"/>
                      </a:endParaRPr>
                    </a:p>
                  </a:txBody>
                  <a:tcPr/>
                </a:tc>
                <a:tc>
                  <a:txBody>
                    <a:bodyPr/>
                    <a:lstStyle/>
                    <a:p>
                      <a:pPr algn="ctr"/>
                      <a:r>
                        <a:rPr lang="en-US" b="1" dirty="0" smtClean="0">
                          <a:latin typeface="Arial" charset="0"/>
                          <a:ea typeface="Arial" charset="0"/>
                          <a:cs typeface="Arial" charset="0"/>
                        </a:rPr>
                        <a:t>50.2%</a:t>
                      </a:r>
                      <a:endParaRPr lang="en-US" b="1" dirty="0">
                        <a:latin typeface="Arial" charset="0"/>
                        <a:ea typeface="Arial" charset="0"/>
                        <a:cs typeface="Arial" charset="0"/>
                      </a:endParaRPr>
                    </a:p>
                  </a:txBody>
                  <a:tcPr/>
                </a:tc>
                <a:tc>
                  <a:txBody>
                    <a:bodyPr/>
                    <a:lstStyle/>
                    <a:p>
                      <a:pPr algn="ctr"/>
                      <a:r>
                        <a:rPr lang="en-US" b="1" dirty="0" smtClean="0">
                          <a:latin typeface="Arial" charset="0"/>
                          <a:ea typeface="Arial" charset="0"/>
                          <a:cs typeface="Arial" charset="0"/>
                        </a:rPr>
                        <a:t>42.3%</a:t>
                      </a:r>
                      <a:endParaRPr lang="en-US" b="1" dirty="0">
                        <a:latin typeface="Arial" charset="0"/>
                        <a:ea typeface="Arial" charset="0"/>
                        <a:cs typeface="Arial" charset="0"/>
                      </a:endParaRPr>
                    </a:p>
                  </a:txBody>
                  <a:tcPr/>
                </a:tc>
              </a:tr>
              <a:tr h="427232">
                <a:tc>
                  <a:txBody>
                    <a:bodyPr/>
                    <a:lstStyle/>
                    <a:p>
                      <a:r>
                        <a:rPr lang="en-US" b="1" dirty="0" smtClean="0">
                          <a:latin typeface="Arial" charset="0"/>
                          <a:ea typeface="Arial" charset="0"/>
                          <a:cs typeface="Arial" charset="0"/>
                        </a:rPr>
                        <a:t>Fisher English</a:t>
                      </a:r>
                      <a:endParaRPr lang="en-US" b="1" dirty="0">
                        <a:latin typeface="Arial" charset="0"/>
                        <a:ea typeface="Arial" charset="0"/>
                        <a:cs typeface="Arial" charset="0"/>
                      </a:endParaRPr>
                    </a:p>
                  </a:txBody>
                  <a:tcPr/>
                </a:tc>
                <a:tc>
                  <a:txBody>
                    <a:bodyPr/>
                    <a:lstStyle/>
                    <a:p>
                      <a:pPr algn="r"/>
                      <a:r>
                        <a:rPr lang="en-US" b="1" dirty="0" smtClean="0">
                          <a:latin typeface="Arial" charset="0"/>
                          <a:ea typeface="Arial" charset="0"/>
                          <a:cs typeface="Arial" charset="0"/>
                        </a:rPr>
                        <a:t>2000 hours</a:t>
                      </a:r>
                      <a:endParaRPr lang="en-US" b="1" dirty="0">
                        <a:latin typeface="Arial" charset="0"/>
                        <a:ea typeface="Arial" charset="0"/>
                        <a:cs typeface="Arial" charset="0"/>
                      </a:endParaRPr>
                    </a:p>
                  </a:txBody>
                  <a:tcPr/>
                </a:tc>
                <a:tc>
                  <a:txBody>
                    <a:bodyPr/>
                    <a:lstStyle/>
                    <a:p>
                      <a:pPr algn="ctr"/>
                      <a:r>
                        <a:rPr lang="en-US" b="1" dirty="0" smtClean="0">
                          <a:latin typeface="Arial" charset="0"/>
                          <a:ea typeface="Arial" charset="0"/>
                          <a:cs typeface="Arial" charset="0"/>
                        </a:rPr>
                        <a:t>15.4%</a:t>
                      </a:r>
                      <a:endParaRPr lang="en-US" b="1" dirty="0">
                        <a:latin typeface="Arial" charset="0"/>
                        <a:ea typeface="Arial" charset="0"/>
                        <a:cs typeface="Arial" charset="0"/>
                      </a:endParaRPr>
                    </a:p>
                  </a:txBody>
                  <a:tcPr/>
                </a:tc>
                <a:tc>
                  <a:txBody>
                    <a:bodyPr/>
                    <a:lstStyle/>
                    <a:p>
                      <a:pPr algn="ctr"/>
                      <a:r>
                        <a:rPr lang="en-US" b="1" dirty="0" smtClean="0">
                          <a:latin typeface="Arial" charset="0"/>
                          <a:ea typeface="Arial" charset="0"/>
                          <a:cs typeface="Arial" charset="0"/>
                        </a:rPr>
                        <a:t>10.3%</a:t>
                      </a:r>
                      <a:endParaRPr lang="en-US" b="1" dirty="0">
                        <a:latin typeface="Arial" charset="0"/>
                        <a:ea typeface="Arial" charset="0"/>
                        <a:cs typeface="Arial" charset="0"/>
                      </a:endParaRPr>
                    </a:p>
                  </a:txBody>
                  <a:tcPr/>
                </a:tc>
              </a:tr>
            </a:tbl>
          </a:graphicData>
        </a:graphic>
      </p:graphicFrame>
      <p:grpSp>
        <p:nvGrpSpPr>
          <p:cNvPr id="28" name="Group 27"/>
          <p:cNvGrpSpPr/>
          <p:nvPr/>
        </p:nvGrpSpPr>
        <p:grpSpPr>
          <a:xfrm>
            <a:off x="7693435" y="3460652"/>
            <a:ext cx="1266094" cy="1005205"/>
            <a:chOff x="7693435" y="3460652"/>
            <a:chExt cx="1266094" cy="1005205"/>
          </a:xfrm>
        </p:grpSpPr>
        <p:sp>
          <p:nvSpPr>
            <p:cNvPr id="24" name="Oval Callout 23"/>
            <p:cNvSpPr/>
            <p:nvPr/>
          </p:nvSpPr>
          <p:spPr>
            <a:xfrm>
              <a:off x="7707504" y="3460652"/>
              <a:ext cx="1252025" cy="1005205"/>
            </a:xfrm>
            <a:prstGeom prst="wedgeEllipseCallou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693435" y="3590839"/>
              <a:ext cx="1252025" cy="646331"/>
            </a:xfrm>
            <a:prstGeom prst="rect">
              <a:avLst/>
            </a:prstGeom>
            <a:noFill/>
          </p:spPr>
          <p:txBody>
            <a:bodyPr wrap="square" rtlCol="0">
              <a:spAutoFit/>
            </a:bodyPr>
            <a:lstStyle/>
            <a:p>
              <a:pPr algn="ctr"/>
              <a:r>
                <a:rPr lang="en-US" b="1" smtClean="0">
                  <a:latin typeface="Arial" charset="0"/>
                  <a:ea typeface="Arial" charset="0"/>
                  <a:cs typeface="Arial" charset="0"/>
                </a:rPr>
                <a:t>Deep Learning</a:t>
              </a:r>
              <a:endParaRPr lang="en-US" b="1">
                <a:latin typeface="Arial" charset="0"/>
                <a:ea typeface="Arial" charset="0"/>
                <a:cs typeface="Arial" charset="0"/>
              </a:endParaRPr>
            </a:p>
          </p:txBody>
        </p:sp>
      </p:grpSp>
      <p:grpSp>
        <p:nvGrpSpPr>
          <p:cNvPr id="29" name="Group 28"/>
          <p:cNvGrpSpPr/>
          <p:nvPr/>
        </p:nvGrpSpPr>
        <p:grpSpPr>
          <a:xfrm>
            <a:off x="6323854" y="3454733"/>
            <a:ext cx="1252026" cy="1005205"/>
            <a:chOff x="6323854" y="3454733"/>
            <a:chExt cx="1252026" cy="1005205"/>
          </a:xfrm>
        </p:grpSpPr>
        <p:sp>
          <p:nvSpPr>
            <p:cNvPr id="26" name="Oval Callout 25"/>
            <p:cNvSpPr/>
            <p:nvPr/>
          </p:nvSpPr>
          <p:spPr>
            <a:xfrm>
              <a:off x="6323855" y="3454733"/>
              <a:ext cx="1252025" cy="1005205"/>
            </a:xfrm>
            <a:prstGeom prst="wedgeEllipseCallou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6323854" y="3593043"/>
              <a:ext cx="1252025" cy="646331"/>
            </a:xfrm>
            <a:prstGeom prst="rect">
              <a:avLst/>
            </a:prstGeom>
            <a:noFill/>
          </p:spPr>
          <p:txBody>
            <a:bodyPr wrap="square" rtlCol="0">
              <a:spAutoFit/>
            </a:bodyPr>
            <a:lstStyle/>
            <a:p>
              <a:pPr algn="ctr"/>
              <a:r>
                <a:rPr lang="en-US" b="1" dirty="0" smtClean="0">
                  <a:latin typeface="Arial" charset="0"/>
                  <a:ea typeface="Arial" charset="0"/>
                  <a:cs typeface="Arial" charset="0"/>
                </a:rPr>
                <a:t>Markov</a:t>
              </a:r>
              <a:br>
                <a:rPr lang="en-US" b="1" dirty="0" smtClean="0">
                  <a:latin typeface="Arial" charset="0"/>
                  <a:ea typeface="Arial" charset="0"/>
                  <a:cs typeface="Arial" charset="0"/>
                </a:rPr>
              </a:br>
              <a:r>
                <a:rPr lang="en-US" b="1" dirty="0" smtClean="0">
                  <a:latin typeface="Arial" charset="0"/>
                  <a:ea typeface="Arial" charset="0"/>
                  <a:cs typeface="Arial" charset="0"/>
                </a:rPr>
                <a:t>Model</a:t>
              </a:r>
              <a:endParaRPr lang="en-US" b="1" dirty="0">
                <a:latin typeface="Arial" charset="0"/>
                <a:ea typeface="Arial" charset="0"/>
                <a:cs typeface="Arial" charset="0"/>
              </a:endParaRPr>
            </a:p>
          </p:txBody>
        </p:sp>
      </p:grpSp>
      <p:sp>
        <p:nvSpPr>
          <p:cNvPr id="31" name="Rectangle 30"/>
          <p:cNvSpPr/>
          <p:nvPr/>
        </p:nvSpPr>
        <p:spPr>
          <a:xfrm>
            <a:off x="5233182" y="4937759"/>
            <a:ext cx="3303498" cy="398378"/>
          </a:xfrm>
          <a:prstGeom prst="rect">
            <a:avLst/>
          </a:prstGeom>
          <a:solidFill>
            <a:schemeClr val="accent3">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233182" y="5798454"/>
            <a:ext cx="3303498" cy="398378"/>
          </a:xfrm>
          <a:prstGeom prst="rect">
            <a:avLst/>
          </a:prstGeom>
          <a:solidFill>
            <a:schemeClr val="accent3">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87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wipe(left)">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defTabSz="457200" eaLnBrk="1" fontAlgn="auto" hangingPunct="1">
              <a:spcAft>
                <a:spcPts val="0"/>
              </a:spcAft>
            </a:pPr>
            <a:r>
              <a:rPr lang="en-US" dirty="0" smtClean="0">
                <a:solidFill>
                  <a:prstClr val="black"/>
                </a:solidFill>
              </a:rPr>
              <a:t>Big Data is Everywhere</a:t>
            </a:r>
            <a:endParaRPr lang="en-US"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20963" y="4152900"/>
            <a:ext cx="2669037" cy="22860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56014" y="4152900"/>
            <a:ext cx="2562746" cy="2286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6538" y="4152900"/>
            <a:ext cx="2417274" cy="2286000"/>
          </a:xfrm>
          <a:prstGeom prst="rect">
            <a:avLst/>
          </a:prstGeom>
          <a:ln>
            <a:noFill/>
          </a:ln>
          <a:effectLst>
            <a:outerShdw blurRad="292100" dist="139700" dir="2700000" algn="tl" rotWithShape="0">
              <a:srgbClr val="333333">
                <a:alpha val="65000"/>
              </a:srgbClr>
            </a:outerShdw>
          </a:effectLst>
        </p:spPr>
      </p:pic>
      <p:sp>
        <p:nvSpPr>
          <p:cNvPr id="17" name="TextBox 16"/>
          <p:cNvSpPr txBox="1">
            <a:spLocks noChangeArrowheads="1"/>
          </p:cNvSpPr>
          <p:nvPr/>
        </p:nvSpPr>
        <p:spPr bwMode="auto">
          <a:xfrm>
            <a:off x="236538" y="789816"/>
            <a:ext cx="8667750"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indent="-180975" algn="l">
              <a:spcBef>
                <a:spcPts val="1200"/>
              </a:spcBef>
              <a:spcAft>
                <a:spcPts val="600"/>
              </a:spcAft>
              <a:buFont typeface="Arial" charset="0"/>
              <a:buChar char="•"/>
            </a:pPr>
            <a:r>
              <a:rPr lang="en-US" sz="1800" b="1" i="1" dirty="0"/>
              <a:t>Bob Mercer</a:t>
            </a:r>
            <a:r>
              <a:rPr lang="en-US" sz="1800" b="1" dirty="0"/>
              <a:t>, IBM Speech </a:t>
            </a:r>
            <a:r>
              <a:rPr lang="en-US" sz="1800" b="1" dirty="0" smtClean="0"/>
              <a:t>Research</a:t>
            </a:r>
            <a:r>
              <a:rPr lang="en-US" sz="1800" b="1" dirty="0"/>
              <a:t> </a:t>
            </a:r>
            <a:r>
              <a:rPr lang="en-US" sz="1800" b="1" dirty="0" smtClean="0"/>
              <a:t>(1985):</a:t>
            </a:r>
            <a:endParaRPr lang="en-US" sz="1800" b="1" dirty="0"/>
          </a:p>
          <a:p>
            <a:pPr marL="241300" indent="0">
              <a:spcAft>
                <a:spcPts val="300"/>
              </a:spcAft>
            </a:pPr>
            <a:r>
              <a:rPr lang="en-US" sz="1800" b="1" dirty="0" smtClean="0"/>
              <a:t>“There is no data like more data.”</a:t>
            </a:r>
          </a:p>
          <a:p>
            <a:pPr marL="180975" indent="-180975" algn="l">
              <a:spcBef>
                <a:spcPts val="1200"/>
              </a:spcBef>
              <a:spcAft>
                <a:spcPts val="600"/>
              </a:spcAft>
              <a:buFont typeface="Arial" charset="0"/>
              <a:buChar char="•"/>
            </a:pPr>
            <a:r>
              <a:rPr lang="en-US" sz="1800" b="1" i="1" dirty="0"/>
              <a:t>Dan </a:t>
            </a:r>
            <a:r>
              <a:rPr lang="en-US" sz="1800" b="1" i="1" dirty="0" err="1"/>
              <a:t>Ariely</a:t>
            </a:r>
            <a:r>
              <a:rPr lang="en-US" sz="1800" b="1" dirty="0"/>
              <a:t>, </a:t>
            </a:r>
            <a:r>
              <a:rPr lang="en-US" sz="1800" b="1" dirty="0" smtClean="0"/>
              <a:t>Duke University</a:t>
            </a:r>
            <a:r>
              <a:rPr lang="en-US" sz="1800" b="1" dirty="0"/>
              <a:t> </a:t>
            </a:r>
            <a:r>
              <a:rPr lang="en-US" sz="1800" b="1" dirty="0" smtClean="0"/>
              <a:t>(2013):</a:t>
            </a:r>
            <a:endParaRPr lang="en-US" sz="1800" b="1" dirty="0"/>
          </a:p>
          <a:p>
            <a:pPr marL="241300" indent="0">
              <a:spcAft>
                <a:spcPts val="300"/>
              </a:spcAft>
            </a:pPr>
            <a:r>
              <a:rPr lang="en-US" sz="1800" b="1" dirty="0"/>
              <a:t>“Big Data is like teenage sex: everyone talks about it</a:t>
            </a:r>
            <a:r>
              <a:rPr lang="en-US" sz="1800" b="1" dirty="0" smtClean="0"/>
              <a:t>,</a:t>
            </a:r>
            <a:br>
              <a:rPr lang="en-US" sz="1800" b="1" dirty="0" smtClean="0"/>
            </a:br>
            <a:r>
              <a:rPr lang="en-US" sz="1800" b="1" dirty="0" smtClean="0"/>
              <a:t>nobody </a:t>
            </a:r>
            <a:r>
              <a:rPr lang="en-US" sz="1800" b="1" dirty="0"/>
              <a:t>really knows how to do </a:t>
            </a:r>
            <a:r>
              <a:rPr lang="en-US" sz="1800" b="1" dirty="0" smtClean="0"/>
              <a:t>it,</a:t>
            </a:r>
            <a:br>
              <a:rPr lang="en-US" sz="1800" b="1" dirty="0" smtClean="0"/>
            </a:br>
            <a:r>
              <a:rPr lang="en-US" sz="1800" b="1" dirty="0" smtClean="0"/>
              <a:t>everyone </a:t>
            </a:r>
            <a:r>
              <a:rPr lang="en-US" sz="1800" b="1" dirty="0"/>
              <a:t>thinks everyone else is doing </a:t>
            </a:r>
            <a:r>
              <a:rPr lang="en-US" sz="1800" b="1" dirty="0" smtClean="0"/>
              <a:t>it,</a:t>
            </a:r>
            <a:br>
              <a:rPr lang="en-US" sz="1800" b="1" dirty="0" smtClean="0"/>
            </a:br>
            <a:r>
              <a:rPr lang="en-US" sz="1800" b="1" dirty="0" smtClean="0"/>
              <a:t>so </a:t>
            </a:r>
            <a:r>
              <a:rPr lang="en-US" sz="1800" b="1" dirty="0"/>
              <a:t>everyone claims they are doing it.”</a:t>
            </a:r>
          </a:p>
          <a:p>
            <a:pPr marL="180975" indent="-180975" algn="l">
              <a:spcBef>
                <a:spcPts val="1200"/>
              </a:spcBef>
              <a:spcAft>
                <a:spcPts val="600"/>
              </a:spcAft>
              <a:buFont typeface="Arial" charset="0"/>
              <a:buChar char="•"/>
            </a:pPr>
            <a:r>
              <a:rPr lang="en-US" sz="1800" b="1" i="1" dirty="0"/>
              <a:t>Douglas Merrill</a:t>
            </a:r>
            <a:r>
              <a:rPr lang="en-US" sz="1800" b="1" dirty="0"/>
              <a:t>, </a:t>
            </a:r>
            <a:r>
              <a:rPr lang="en-US" sz="1800" b="1" dirty="0" err="1" smtClean="0"/>
              <a:t>Zestfinance.com</a:t>
            </a:r>
            <a:r>
              <a:rPr lang="en-US" sz="1800" b="1" dirty="0" smtClean="0"/>
              <a:t> (2013):</a:t>
            </a:r>
            <a:endParaRPr lang="en-US" sz="1800" b="1" dirty="0"/>
          </a:p>
          <a:p>
            <a:pPr marL="241300" indent="0">
              <a:spcAft>
                <a:spcPts val="300"/>
              </a:spcAft>
            </a:pPr>
            <a:r>
              <a:rPr lang="en-US" sz="1800" b="1" dirty="0"/>
              <a:t>“Given enough data, everything is statistically </a:t>
            </a:r>
            <a:r>
              <a:rPr lang="en-US" sz="1800" b="1" dirty="0" smtClean="0"/>
              <a:t>significant.”</a:t>
            </a:r>
            <a:endParaRPr lang="en-US" sz="1800" b="1" dirty="0"/>
          </a:p>
        </p:txBody>
      </p:sp>
    </p:spTree>
    <p:extLst>
      <p:ext uri="{BB962C8B-B14F-4D97-AF65-F5344CB8AC3E}">
        <p14:creationId xmlns:p14="http://schemas.microsoft.com/office/powerpoint/2010/main" val="78455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up)">
                                      <p:cBhvr>
                                        <p:cTn id="7" dur="1000"/>
                                        <p:tgtEl>
                                          <p:spTgt spid="17">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wipe(up)">
                                      <p:cBhvr>
                                        <p:cTn id="10" dur="1000"/>
                                        <p:tgtEl>
                                          <p:spTgt spid="1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wipe(up)">
                                      <p:cBhvr>
                                        <p:cTn id="15" dur="1000"/>
                                        <p:tgtEl>
                                          <p:spTgt spid="17">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7">
                                            <p:txEl>
                                              <p:pRg st="3" end="3"/>
                                            </p:txEl>
                                          </p:spTgt>
                                        </p:tgtEl>
                                        <p:attrNameLst>
                                          <p:attrName>style.visibility</p:attrName>
                                        </p:attrNameLst>
                                      </p:cBhvr>
                                      <p:to>
                                        <p:strVal val="visible"/>
                                      </p:to>
                                    </p:set>
                                    <p:animEffect transition="in" filter="wipe(up)">
                                      <p:cBhvr>
                                        <p:cTn id="18" dur="1000"/>
                                        <p:tgtEl>
                                          <p:spTgt spid="1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animEffect transition="in" filter="wipe(up)">
                                      <p:cBhvr>
                                        <p:cTn id="23" dur="1000"/>
                                        <p:tgtEl>
                                          <p:spTgt spid="17">
                                            <p:txEl>
                                              <p:pRg st="4" end="4"/>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17">
                                            <p:txEl>
                                              <p:pRg st="5" end="5"/>
                                            </p:txEl>
                                          </p:spTgt>
                                        </p:tgtEl>
                                        <p:attrNameLst>
                                          <p:attrName>style.visibility</p:attrName>
                                        </p:attrNameLst>
                                      </p:cBhvr>
                                      <p:to>
                                        <p:strVal val="visible"/>
                                      </p:to>
                                    </p:set>
                                    <p:animEffect transition="in" filter="wipe(up)">
                                      <p:cBhvr>
                                        <p:cTn id="26" dur="1000"/>
                                        <p:tgtEl>
                                          <p:spTgt spid="1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tgtEl>
                                          <p:spTgt spid="6"/>
                                        </p:tgtEl>
                                      </p:cBhvr>
                                    </p:animEffect>
                                  </p:childTnLst>
                                </p:cTn>
                              </p:par>
                              <p:par>
                                <p:cTn id="32" presetID="9" presetClass="entr" presetSubtype="0" fill="hold" nodeType="withEffect">
                                  <p:stCondLst>
                                    <p:cond delay="50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1000"/>
                                        <p:tgtEl>
                                          <p:spTgt spid="4"/>
                                        </p:tgtEl>
                                      </p:cBhvr>
                                    </p:animEffect>
                                  </p:childTnLst>
                                </p:cTn>
                              </p:par>
                              <p:par>
                                <p:cTn id="35" presetID="9" presetClass="entr" presetSubtype="0" fill="hold" nodeType="withEffect">
                                  <p:stCondLst>
                                    <p:cond delay="100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207963" y="728670"/>
            <a:ext cx="8669337" cy="222554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defTabSz="914400" fontAlgn="base">
              <a:spcBef>
                <a:spcPct val="0"/>
              </a:spcBef>
              <a:spcAft>
                <a:spcPts val="1200"/>
              </a:spcAft>
              <a:buFont typeface="Arial" charset="0"/>
              <a:buChar char="•"/>
            </a:pPr>
            <a:r>
              <a:rPr lang="en-US" sz="1800" b="1" dirty="0" smtClean="0">
                <a:solidFill>
                  <a:srgbClr val="000000"/>
                </a:solidFill>
                <a:cs typeface="Arial" charset="0"/>
              </a:rPr>
              <a:t>In commercially viable applications, there are significant economic motivations to develop large data resources.</a:t>
            </a:r>
          </a:p>
          <a:p>
            <a:pPr lvl="1" defTabSz="914400" fontAlgn="base">
              <a:spcBef>
                <a:spcPct val="0"/>
              </a:spcBef>
              <a:spcAft>
                <a:spcPts val="1200"/>
              </a:spcAft>
              <a:buFont typeface="Arial" charset="0"/>
              <a:buChar char="•"/>
            </a:pPr>
            <a:r>
              <a:rPr lang="en-US" sz="1800" b="1" dirty="0" smtClean="0">
                <a:solidFill>
                  <a:srgbClr val="000000"/>
                </a:solidFill>
                <a:cs typeface="Arial" charset="0"/>
              </a:rPr>
              <a:t>In many bioengineering applications, the commercial opportunities are not as significant, so the development of data resources is lagging.</a:t>
            </a:r>
          </a:p>
          <a:p>
            <a:pPr lvl="1" defTabSz="914400" fontAlgn="base">
              <a:spcBef>
                <a:spcPct val="0"/>
              </a:spcBef>
              <a:spcAft>
                <a:spcPts val="1200"/>
              </a:spcAft>
              <a:buFont typeface="Arial" charset="0"/>
              <a:buChar char="•"/>
            </a:pPr>
            <a:r>
              <a:rPr lang="en-US" sz="1800" b="1" dirty="0" smtClean="0">
                <a:solidFill>
                  <a:srgbClr val="000000"/>
                </a:solidFill>
                <a:cs typeface="Arial" charset="0"/>
              </a:rPr>
              <a:t>However, the healthcare industry is awash in vast amounts of unstructured data:</a:t>
            </a:r>
            <a:endParaRPr lang="en-US" sz="1800" b="1" dirty="0">
              <a:solidFill>
                <a:srgbClr val="000000"/>
              </a:solidFill>
              <a:cs typeface="Arial" charset="0"/>
            </a:endParaRP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r>
              <a:rPr lang="en-US" dirty="0" smtClean="0">
                <a:solidFill>
                  <a:prstClr val="black"/>
                </a:solidFill>
              </a:rPr>
              <a:t>Where Does This Data Come From?</a:t>
            </a:r>
            <a:endParaRPr lang="en-US" dirty="0">
              <a:solidFill>
                <a:prstClr val="black"/>
              </a:solidFill>
            </a:endParaRPr>
          </a:p>
        </p:txBody>
      </p:sp>
      <p:sp>
        <p:nvSpPr>
          <p:cNvPr id="19" name="Rectangle 3"/>
          <p:cNvSpPr txBox="1">
            <a:spLocks/>
          </p:cNvSpPr>
          <p:nvPr/>
        </p:nvSpPr>
        <p:spPr bwMode="auto">
          <a:xfrm>
            <a:off x="2646929" y="3017308"/>
            <a:ext cx="5864025" cy="151275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defTabSz="914400" fontAlgn="base">
              <a:spcBef>
                <a:spcPct val="0"/>
              </a:spcBef>
              <a:spcAft>
                <a:spcPts val="1200"/>
              </a:spcAft>
              <a:buFont typeface="Arial" charset="0"/>
              <a:buChar char="•"/>
            </a:pPr>
            <a:r>
              <a:rPr lang="en-US" sz="1800" b="1" dirty="0" smtClean="0">
                <a:solidFill>
                  <a:srgbClr val="000000"/>
                </a:solidFill>
                <a:cs typeface="Arial" charset="0"/>
              </a:rPr>
              <a:t>The TUH EEG Corpus: over 30,000 EEGs from over 16,000 patients in the last 14 years collected in a clinical setting at an urban public hospital.</a:t>
            </a:r>
          </a:p>
          <a:p>
            <a:pPr lvl="1" defTabSz="914400" fontAlgn="base">
              <a:spcBef>
                <a:spcPct val="0"/>
              </a:spcBef>
              <a:spcAft>
                <a:spcPts val="1200"/>
              </a:spcAft>
              <a:buFont typeface="Arial" charset="0"/>
              <a:buChar char="•"/>
            </a:pPr>
            <a:r>
              <a:rPr lang="en-US" sz="1800" b="1" dirty="0" smtClean="0">
                <a:solidFill>
                  <a:srgbClr val="000000"/>
                </a:solidFill>
                <a:cs typeface="Arial" charset="0"/>
              </a:rPr>
              <a:t>At least 4 Petabytes of data including raw EEGs and video.</a:t>
            </a:r>
          </a:p>
        </p:txBody>
      </p:sp>
      <p:grpSp>
        <p:nvGrpSpPr>
          <p:cNvPr id="2" name="Group 1"/>
          <p:cNvGrpSpPr/>
          <p:nvPr/>
        </p:nvGrpSpPr>
        <p:grpSpPr>
          <a:xfrm>
            <a:off x="431127" y="2884519"/>
            <a:ext cx="1657925" cy="1694516"/>
            <a:chOff x="431127" y="2884519"/>
            <a:chExt cx="1657925" cy="1694516"/>
          </a:xfrm>
        </p:grpSpPr>
        <p:sp>
          <p:nvSpPr>
            <p:cNvPr id="10" name="Rounded Rectangle 9"/>
            <p:cNvSpPr/>
            <p:nvPr/>
          </p:nvSpPr>
          <p:spPr>
            <a:xfrm>
              <a:off x="431127" y="28845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1" name="Rounded Rectangle 10"/>
            <p:cNvSpPr/>
            <p:nvPr/>
          </p:nvSpPr>
          <p:spPr>
            <a:xfrm>
              <a:off x="583527" y="30369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3" name="Rounded Rectangle 12"/>
            <p:cNvSpPr/>
            <p:nvPr/>
          </p:nvSpPr>
          <p:spPr>
            <a:xfrm>
              <a:off x="735927" y="31893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4" name="Rounded Rectangle 13"/>
            <p:cNvSpPr/>
            <p:nvPr/>
          </p:nvSpPr>
          <p:spPr>
            <a:xfrm>
              <a:off x="888327" y="33417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pic>
        <p:nvPicPr>
          <p:cNvPr id="15" name="Picture 14"/>
          <p:cNvPicPr>
            <a:picLocks noChangeAspect="1"/>
          </p:cNvPicPr>
          <p:nvPr/>
        </p:nvPicPr>
        <p:blipFill>
          <a:blip r:embed="rId4"/>
          <a:stretch>
            <a:fillRect/>
          </a:stretch>
        </p:blipFill>
        <p:spPr>
          <a:xfrm>
            <a:off x="6105374" y="4656673"/>
            <a:ext cx="2560906" cy="1809707"/>
          </a:xfrm>
          <a:prstGeom prst="roundRect">
            <a:avLst/>
          </a:prstGeom>
          <a:blipFill>
            <a:blip r:embed="rId3">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pic>
      <p:sp>
        <p:nvSpPr>
          <p:cNvPr id="16" name="Rectangle 3"/>
          <p:cNvSpPr txBox="1">
            <a:spLocks/>
          </p:cNvSpPr>
          <p:nvPr/>
        </p:nvSpPr>
        <p:spPr bwMode="auto">
          <a:xfrm>
            <a:off x="207963" y="4966539"/>
            <a:ext cx="5864025" cy="13281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defTabSz="914400" fontAlgn="base">
              <a:spcBef>
                <a:spcPct val="0"/>
              </a:spcBef>
              <a:spcAft>
                <a:spcPts val="1200"/>
              </a:spcAft>
              <a:buFont typeface="Arial" charset="0"/>
              <a:buChar char="•"/>
            </a:pPr>
            <a:r>
              <a:rPr lang="en-US" sz="1800" b="1" dirty="0" smtClean="0">
                <a:solidFill>
                  <a:srgbClr val="000000"/>
                </a:solidFill>
                <a:cs typeface="Arial" charset="0"/>
              </a:rPr>
              <a:t>At least 1M pathology slides are read and interpreted daily across the U.S.</a:t>
            </a:r>
          </a:p>
          <a:p>
            <a:pPr lvl="1" defTabSz="914400" fontAlgn="base">
              <a:spcBef>
                <a:spcPct val="0"/>
              </a:spcBef>
              <a:spcAft>
                <a:spcPts val="1200"/>
              </a:spcAft>
              <a:buFont typeface="Arial" charset="0"/>
              <a:buChar char="•"/>
            </a:pPr>
            <a:r>
              <a:rPr lang="en-US" sz="1800" b="1" dirty="0" smtClean="0">
                <a:solidFill>
                  <a:srgbClr val="000000"/>
                </a:solidFill>
                <a:cs typeface="Arial" charset="0"/>
              </a:rPr>
              <a:t>Little of this data is being captured for research purposes due to IRB and HIPAA concerns.</a:t>
            </a:r>
          </a:p>
        </p:txBody>
      </p:sp>
    </p:spTree>
    <p:extLst>
      <p:ext uri="{BB962C8B-B14F-4D97-AF65-F5344CB8AC3E}">
        <p14:creationId xmlns:p14="http://schemas.microsoft.com/office/powerpoint/2010/main" val="111793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P spid="19" grpId="0"/>
      <p:bldP spid="16" grpId="0" uiExpand="1"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defTabSz="457200" eaLnBrk="1" fontAlgn="auto" hangingPunct="1">
              <a:spcAft>
                <a:spcPts val="0"/>
              </a:spcAft>
            </a:pPr>
            <a:r>
              <a:rPr lang="en-US" dirty="0" smtClean="0">
                <a:solidFill>
                  <a:prstClr val="black"/>
                </a:solidFill>
              </a:rPr>
              <a:t>Why Big Data Is Critical</a:t>
            </a:r>
            <a:endParaRPr lang="en-US" dirty="0">
              <a:solidFill>
                <a:prstClr val="black"/>
              </a:solidFill>
            </a:endParaRPr>
          </a:p>
        </p:txBody>
      </p:sp>
      <p:sp>
        <p:nvSpPr>
          <p:cNvPr id="17" name="TextBox 16"/>
          <p:cNvSpPr txBox="1">
            <a:spLocks noChangeArrowheads="1"/>
          </p:cNvSpPr>
          <p:nvPr/>
        </p:nvSpPr>
        <p:spPr bwMode="auto">
          <a:xfrm>
            <a:off x="222250" y="717034"/>
            <a:ext cx="8667750" cy="69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lvl="1" indent="-180975" algn="l" eaLnBrk="1" hangingPunct="1">
              <a:spcAft>
                <a:spcPts val="1200"/>
              </a:spcAft>
              <a:buFont typeface="Arial" charset="0"/>
              <a:buChar char="•"/>
            </a:pPr>
            <a:r>
              <a:rPr lang="en-US" sz="1800" b="1" dirty="0" smtClean="0"/>
              <a:t>Medicine by its nature deals with statistical outliers and rare events. Rare diseases are often hard to diagnose yet are critical to effective healthcare:</a:t>
            </a:r>
          </a:p>
          <a:p>
            <a:pPr marL="466725" lvl="1" indent="-285750" algn="l" eaLnBrk="1" hangingPunct="1">
              <a:spcAft>
                <a:spcPts val="1200"/>
              </a:spcAft>
              <a:buFont typeface="Wingdings" charset="2"/>
              <a:buChar char="§"/>
            </a:pPr>
            <a:r>
              <a:rPr lang="en-US" sz="1800" b="1" dirty="0" smtClean="0"/>
              <a:t>Example: Temple </a:t>
            </a:r>
            <a:r>
              <a:rPr lang="en-US" sz="1800" b="1" dirty="0"/>
              <a:t>Hospital’s Department of Neurology conducts about 3,000 EEGs per year, and less than 1% of these patients are diagnosed with p</a:t>
            </a:r>
            <a:r>
              <a:rPr lang="en-US" sz="1800" b="1" dirty="0" smtClean="0"/>
              <a:t>osterior </a:t>
            </a:r>
            <a:r>
              <a:rPr lang="en-US" sz="1800" b="1" dirty="0"/>
              <a:t>reversible encephalopathy syndrome (PRES</a:t>
            </a:r>
            <a:r>
              <a:rPr lang="en-US" sz="1800" b="1" dirty="0" smtClean="0"/>
              <a:t>).</a:t>
            </a:r>
          </a:p>
          <a:p>
            <a:pPr marL="466725" lvl="1" indent="-285750" algn="l" eaLnBrk="1" hangingPunct="1">
              <a:spcAft>
                <a:spcPts val="1200"/>
              </a:spcAft>
              <a:buFont typeface="Wingdings" charset="2"/>
              <a:buChar char="§"/>
            </a:pPr>
            <a:r>
              <a:rPr lang="en-US" sz="1800" b="1" dirty="0" smtClean="0"/>
              <a:t>It is difficult to build powerful analytics with such small sample sizes.</a:t>
            </a:r>
            <a:endParaRPr lang="en-US" sz="1800" b="1" dirty="0"/>
          </a:p>
          <a:p>
            <a:pPr marL="180975" lvl="1" indent="-180975" algn="l" eaLnBrk="1" hangingPunct="1">
              <a:spcAft>
                <a:spcPts val="1200"/>
              </a:spcAft>
              <a:buFont typeface="Arial" charset="0"/>
              <a:buChar char="•"/>
            </a:pPr>
            <a:r>
              <a:rPr lang="en-US" sz="1800" b="1" dirty="0" smtClean="0"/>
              <a:t>Every patient seems to be unique in some way:</a:t>
            </a:r>
          </a:p>
          <a:p>
            <a:pPr marL="527050" lvl="1" indent="-285750" algn="l" eaLnBrk="1" hangingPunct="1">
              <a:spcAft>
                <a:spcPts val="1200"/>
              </a:spcAft>
              <a:buFont typeface="Wingdings" charset="2"/>
              <a:buChar char="§"/>
            </a:pPr>
            <a:r>
              <a:rPr lang="en-US" sz="1800" b="1" dirty="0" smtClean="0"/>
              <a:t>“CLINICAL </a:t>
            </a:r>
            <a:r>
              <a:rPr lang="en-US" sz="1800" b="1" dirty="0"/>
              <a:t>HISTORY: This is a 50-year-old male with previous surgery for a left frontal </a:t>
            </a:r>
            <a:r>
              <a:rPr lang="en-US" sz="1800" b="1" dirty="0" err="1"/>
              <a:t>glioma</a:t>
            </a:r>
            <a:r>
              <a:rPr lang="en-US" sz="1800" b="1" dirty="0"/>
              <a:t> now with accelerating complex partial seizures.</a:t>
            </a:r>
          </a:p>
          <a:p>
            <a:pPr marL="468313" lvl="1" indent="0" algn="l" eaLnBrk="1" hangingPunct="1">
              <a:spcAft>
                <a:spcPts val="1200"/>
              </a:spcAft>
            </a:pPr>
            <a:r>
              <a:rPr lang="en-US" sz="1800" b="1" dirty="0"/>
              <a:t> </a:t>
            </a:r>
            <a:r>
              <a:rPr lang="en-US" sz="1800" b="1" dirty="0" smtClean="0"/>
              <a:t>MEDICATIONS</a:t>
            </a:r>
            <a:r>
              <a:rPr lang="en-US" sz="1800" b="1" dirty="0"/>
              <a:t>: Dilantin, Ativan, and others</a:t>
            </a:r>
            <a:r>
              <a:rPr lang="en-US" sz="1800" b="1" dirty="0" smtClean="0"/>
              <a:t>.”</a:t>
            </a:r>
          </a:p>
          <a:p>
            <a:pPr marL="527050" lvl="1" indent="-285750" algn="l" eaLnBrk="1" hangingPunct="1">
              <a:spcAft>
                <a:spcPts val="1200"/>
              </a:spcAft>
              <a:buFont typeface="Wingdings" charset="2"/>
              <a:buChar char="§"/>
            </a:pPr>
            <a:r>
              <a:rPr lang="en-US" sz="1800" b="1" dirty="0" smtClean="0"/>
              <a:t>“CLINICAL </a:t>
            </a:r>
            <a:r>
              <a:rPr lang="en-US" sz="1800" b="1" dirty="0"/>
              <a:t>HISTORY:  A 69-year-old male with known ascending arch aneurysm, recent worsening after GI </a:t>
            </a:r>
            <a:r>
              <a:rPr lang="en-US" sz="1800" b="1"/>
              <a:t>bleed</a:t>
            </a:r>
            <a:r>
              <a:rPr lang="en-US" sz="1800" b="1" smtClean="0"/>
              <a:t>.”</a:t>
            </a:r>
            <a:endParaRPr lang="en-US" sz="1800" b="1" dirty="0"/>
          </a:p>
          <a:p>
            <a:pPr marL="468313" lvl="1" indent="0" algn="l" eaLnBrk="1" hangingPunct="1">
              <a:spcAft>
                <a:spcPts val="1200"/>
              </a:spcAft>
            </a:pPr>
            <a:r>
              <a:rPr lang="en-US" sz="1800" b="1" dirty="0" smtClean="0"/>
              <a:t>MEDICATIONS: </a:t>
            </a:r>
            <a:r>
              <a:rPr lang="en-US" sz="1800" b="1" dirty="0" err="1" smtClean="0"/>
              <a:t>Etomidate</a:t>
            </a:r>
            <a:r>
              <a:rPr lang="en-US" sz="1800" b="1" dirty="0"/>
              <a:t>, midazolam fentanyl, </a:t>
            </a:r>
            <a:r>
              <a:rPr lang="en-US" sz="1800" b="1" dirty="0" err="1"/>
              <a:t>vecuronium</a:t>
            </a:r>
            <a:r>
              <a:rPr lang="en-US" sz="1800" b="1" dirty="0"/>
              <a:t>, </a:t>
            </a:r>
            <a:r>
              <a:rPr lang="en-US" sz="1800" b="1" dirty="0" smtClean="0"/>
              <a:t>protamine, </a:t>
            </a:r>
            <a:r>
              <a:rPr lang="en-US" sz="1800" b="1" dirty="0"/>
              <a:t>gabapentin, scopolamine patch, others</a:t>
            </a:r>
            <a:r>
              <a:rPr lang="en-US" sz="1800" b="1" dirty="0" smtClean="0"/>
              <a:t>.”</a:t>
            </a:r>
          </a:p>
          <a:p>
            <a:pPr marL="180975" lvl="1" indent="-180975" algn="l" eaLnBrk="1" hangingPunct="1">
              <a:spcAft>
                <a:spcPts val="1200"/>
              </a:spcAft>
              <a:buFont typeface="Arial" charset="0"/>
              <a:buChar char="•"/>
            </a:pPr>
            <a:r>
              <a:rPr lang="en-US" sz="1800" b="1" dirty="0"/>
              <a:t>Clinicians see a small percentage of the total population throughout their career, and must stay current through continuing education.</a:t>
            </a:r>
          </a:p>
          <a:p>
            <a:pPr marL="241300" lvl="1" indent="0" algn="l" eaLnBrk="1" hangingPunct="1">
              <a:spcAft>
                <a:spcPts val="1200"/>
              </a:spcAft>
            </a:pPr>
            <a:endParaRPr lang="en-US" sz="1800" dirty="0"/>
          </a:p>
          <a:p>
            <a:pPr marL="14288" lvl="1" indent="0" algn="l" eaLnBrk="1" hangingPunct="1">
              <a:spcAft>
                <a:spcPts val="1200"/>
              </a:spcAft>
            </a:pPr>
            <a:endParaRPr lang="en-US" sz="1800" dirty="0"/>
          </a:p>
          <a:p>
            <a:pPr marL="0" lvl="1" indent="0" algn="l" eaLnBrk="1" hangingPunct="1">
              <a:spcAft>
                <a:spcPts val="1200"/>
              </a:spcAft>
            </a:pPr>
            <a:endParaRPr lang="en-US" sz="1800" dirty="0"/>
          </a:p>
        </p:txBody>
      </p:sp>
    </p:spTree>
    <p:extLst>
      <p:ext uri="{BB962C8B-B14F-4D97-AF65-F5344CB8AC3E}">
        <p14:creationId xmlns:p14="http://schemas.microsoft.com/office/powerpoint/2010/main" val="88911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222250" y="703386"/>
            <a:ext cx="8667750" cy="316401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lgn="l">
              <a:spcAft>
                <a:spcPts val="1200"/>
              </a:spcAft>
              <a:buFont typeface="Arial" charset="0"/>
              <a:buChar char="•"/>
            </a:pPr>
            <a:r>
              <a:rPr lang="en-US" sz="1800" b="1" dirty="0" smtClean="0">
                <a:solidFill>
                  <a:srgbClr val="000000"/>
                </a:solidFill>
                <a:cs typeface="Arial" charset="0"/>
              </a:rPr>
              <a:t>EEGs are used to diagnose a variety of brain-related illnesses including seizures and epilepsy.</a:t>
            </a:r>
          </a:p>
          <a:p>
            <a:pPr lvl="1" algn="l">
              <a:spcAft>
                <a:spcPts val="1200"/>
              </a:spcAft>
              <a:buFont typeface="Arial" charset="0"/>
              <a:buChar char="•"/>
            </a:pPr>
            <a:r>
              <a:rPr lang="en-US" sz="1800" b="1" dirty="0" smtClean="0">
                <a:solidFill>
                  <a:srgbClr val="000000"/>
                </a:solidFill>
                <a:cs typeface="Arial" charset="0"/>
              </a:rPr>
              <a:t>EEG </a:t>
            </a:r>
            <a:r>
              <a:rPr lang="en-US" sz="1800" b="1" dirty="0">
                <a:solidFill>
                  <a:srgbClr val="000000"/>
                </a:solidFill>
                <a:cs typeface="Arial" charset="0"/>
              </a:rPr>
              <a:t>data is recorded for a period of time ranging from 20 minutes (short-term, outpatient) to several days (long-term, inpatient).</a:t>
            </a:r>
          </a:p>
          <a:p>
            <a:pPr lvl="1" algn="l" defTabSz="914400" fontAlgn="base">
              <a:spcBef>
                <a:spcPct val="0"/>
              </a:spcBef>
              <a:spcAft>
                <a:spcPts val="1200"/>
              </a:spcAft>
              <a:buFont typeface="Arial" charset="0"/>
              <a:buChar char="•"/>
            </a:pPr>
            <a:r>
              <a:rPr lang="en-US" sz="1800" b="1" dirty="0" smtClean="0">
                <a:solidFill>
                  <a:srgbClr val="000000"/>
                </a:solidFill>
                <a:cs typeface="Arial" charset="0"/>
              </a:rPr>
              <a:t>Approximately 93% of short-term EEGs are inconclusive. It is very difficult to replicate the conditions under which a patient seizes.</a:t>
            </a:r>
          </a:p>
          <a:p>
            <a:pPr lvl="1" algn="l">
              <a:spcAft>
                <a:spcPts val="1200"/>
              </a:spcAft>
              <a:buFont typeface="Arial" charset="0"/>
              <a:buChar char="•"/>
            </a:pPr>
            <a:r>
              <a:rPr lang="en-US" sz="1800" b="1" dirty="0" smtClean="0">
                <a:solidFill>
                  <a:srgbClr val="000000"/>
                </a:solidFill>
                <a:cs typeface="Arial" charset="0"/>
              </a:rPr>
              <a:t>Manual </a:t>
            </a:r>
            <a:r>
              <a:rPr lang="en-US" sz="1800" b="1" dirty="0">
                <a:solidFill>
                  <a:srgbClr val="000000"/>
                </a:solidFill>
                <a:cs typeface="Arial" charset="0"/>
              </a:rPr>
              <a:t>interpretation of an EEG is performed by a board-certified neurologist. It takes several years to receive this </a:t>
            </a:r>
            <a:r>
              <a:rPr lang="en-US" sz="1800" b="1" dirty="0" smtClean="0">
                <a:solidFill>
                  <a:srgbClr val="000000"/>
                </a:solidFill>
                <a:cs typeface="Arial" charset="0"/>
              </a:rPr>
              <a:t>certification</a:t>
            </a:r>
            <a:r>
              <a:rPr lang="en-US" sz="1800" b="1" dirty="0">
                <a:solidFill>
                  <a:srgbClr val="000000"/>
                </a:solidFill>
                <a:cs typeface="Arial" charset="0"/>
              </a:rPr>
              <a:t>.</a:t>
            </a:r>
            <a:endParaRPr lang="en-US" sz="1800" b="1" dirty="0" smtClean="0">
              <a:solidFill>
                <a:srgbClr val="000000"/>
              </a:solidFill>
              <a:cs typeface="Arial" charset="0"/>
            </a:endParaRPr>
          </a:p>
          <a:p>
            <a:pPr lvl="1" algn="l" defTabSz="914400" fontAlgn="base">
              <a:spcBef>
                <a:spcPct val="0"/>
              </a:spcBef>
              <a:spcAft>
                <a:spcPts val="1200"/>
              </a:spcAft>
              <a:buFont typeface="Arial" charset="0"/>
              <a:buChar char="•"/>
            </a:pPr>
            <a:endParaRPr lang="en-US" sz="1800" b="1" dirty="0" smtClean="0">
              <a:solidFill>
                <a:srgbClr val="000000"/>
              </a:solidFill>
              <a:cs typeface="Arial" charset="0"/>
            </a:endParaRP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smtClean="0">
                <a:solidFill>
                  <a:prstClr val="black"/>
                </a:solidFill>
              </a:rPr>
              <a:t>Case Study: Manual </a:t>
            </a:r>
            <a:r>
              <a:rPr lang="en-US" dirty="0">
                <a:solidFill>
                  <a:prstClr val="black"/>
                </a:solidFill>
              </a:rPr>
              <a:t>Interpretation of </a:t>
            </a:r>
            <a:r>
              <a:rPr lang="en-US" dirty="0" smtClean="0">
                <a:solidFill>
                  <a:prstClr val="black"/>
                </a:solidFill>
              </a:rPr>
              <a:t>EEGs</a:t>
            </a:r>
            <a:endParaRPr lang="en-US" dirty="0">
              <a:solidFill>
                <a:prstClr val="black"/>
              </a:solidFill>
            </a:endParaRPr>
          </a:p>
        </p:txBody>
      </p:sp>
      <p:graphicFrame>
        <p:nvGraphicFramePr>
          <p:cNvPr id="2" name="Diagram 1"/>
          <p:cNvGraphicFramePr/>
          <p:nvPr>
            <p:extLst/>
          </p:nvPr>
        </p:nvGraphicFramePr>
        <p:xfrm>
          <a:off x="194733" y="3024294"/>
          <a:ext cx="8729559" cy="3950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848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9354</TotalTime>
  <Words>2494</Words>
  <Application>Microsoft Macintosh PowerPoint</Application>
  <PresentationFormat>On-screen Show (4:3)</PresentationFormat>
  <Paragraphs>271</Paragraphs>
  <Slides>30</Slides>
  <Notes>11</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30</vt:i4>
      </vt:variant>
    </vt:vector>
  </HeadingPairs>
  <TitlesOfParts>
    <vt:vector size="45" baseType="lpstr">
      <vt:lpstr>Calibri</vt:lpstr>
      <vt:lpstr>Century Gothic</vt:lpstr>
      <vt:lpstr>ＭＳ Ｐゴシック</vt:lpstr>
      <vt:lpstr>Times New Roman</vt:lpstr>
      <vt:lpstr>Trebuchet MS</vt:lpstr>
      <vt:lpstr>Tw Cen MT</vt:lpstr>
      <vt:lpstr>Wingdings</vt:lpstr>
      <vt:lpstr>Arial</vt:lpstr>
      <vt:lpstr>ISIP Content Slide</vt:lpstr>
      <vt:lpstr>ISIP Title Slide</vt:lpstr>
      <vt:lpstr>1_ISIP Content Slide</vt:lpstr>
      <vt:lpstr>Custom Design</vt:lpstr>
      <vt:lpstr>1_ISIP Title Slide</vt:lpstr>
      <vt:lpstr>2_ISIP Content Slide</vt:lpstr>
      <vt:lpstr>Circuit</vt:lpstr>
      <vt:lpstr>Data Wrangling, normalization &amp; preprocessing: Signals</vt:lpstr>
      <vt:lpstr>Joseph Picone, PhD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Temple University</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Masih Tabrizi</dc:creator>
  <cp:lastModifiedBy>Joseph Picone</cp:lastModifiedBy>
  <cp:revision>531</cp:revision>
  <dcterms:created xsi:type="dcterms:W3CDTF">2012-05-05T20:20:58Z</dcterms:created>
  <dcterms:modified xsi:type="dcterms:W3CDTF">2016-11-18T16:29:46Z</dcterms:modified>
</cp:coreProperties>
</file>