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2" r:id="rId2"/>
  </p:sldMasterIdLst>
  <p:notesMasterIdLst>
    <p:notesMasterId r:id="rId4"/>
  </p:notesMasterIdLst>
  <p:handoutMasterIdLst>
    <p:handoutMasterId r:id="rId5"/>
  </p:handoutMasterIdLst>
  <p:sldIdLst>
    <p:sldId id="285"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B4CFFC"/>
    <a:srgbClr val="B6D6FC"/>
    <a:srgbClr val="E3F0FE"/>
    <a:srgbClr val="1E90FF"/>
    <a:srgbClr val="1E9099"/>
    <a:srgbClr val="DFEBFE"/>
    <a:srgbClr val="70A5FB"/>
    <a:srgbClr val="344B6B"/>
    <a:srgbClr val="74B2F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70" autoAdjust="0"/>
    <p:restoredTop sz="97228" autoAdjust="0"/>
  </p:normalViewPr>
  <p:slideViewPr>
    <p:cSldViewPr snapToGrid="0" snapToObjects="1" showGuides="1">
      <p:cViewPr>
        <p:scale>
          <a:sx n="100" d="100"/>
          <a:sy n="100" d="100"/>
        </p:scale>
        <p:origin x="-664" y="-96"/>
      </p:cViewPr>
      <p:guideLst>
        <p:guide orient="horz" pos="4020"/>
        <p:guide pos="372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AED787-B5FC-244B-9B6F-4A480A5609BC}" type="datetimeFigureOut">
              <a:rPr lang="en-US" smtClean="0"/>
              <a:t>5/18/13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55A4DA-CB6B-D043-8375-311F45E01637}" type="slidenum">
              <a:rPr lang="en-US" smtClean="0"/>
              <a:t>‹#›</a:t>
            </a:fld>
            <a:endParaRPr lang="en-US"/>
          </a:p>
        </p:txBody>
      </p:sp>
    </p:spTree>
    <p:extLst>
      <p:ext uri="{BB962C8B-B14F-4D97-AF65-F5344CB8AC3E}">
        <p14:creationId xmlns:p14="http://schemas.microsoft.com/office/powerpoint/2010/main" val="3593341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31CF6E-A7CC-034C-AA3C-9F1A6DDD080D}" type="datetimeFigureOut">
              <a:rPr lang="en-US" smtClean="0"/>
              <a:t>5/18/13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67CBD4-C074-5945-B4D9-C20F0CA68938}" type="slidenum">
              <a:rPr lang="en-US" smtClean="0"/>
              <a:t>‹#›</a:t>
            </a:fld>
            <a:endParaRPr lang="en-US"/>
          </a:p>
        </p:txBody>
      </p:sp>
    </p:spTree>
    <p:extLst>
      <p:ext uri="{BB962C8B-B14F-4D97-AF65-F5344CB8AC3E}">
        <p14:creationId xmlns:p14="http://schemas.microsoft.com/office/powerpoint/2010/main" val="42048219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Slide Number Placeholder 14"/>
          <p:cNvSpPr>
            <a:spLocks noGrp="1"/>
          </p:cNvSpPr>
          <p:nvPr>
            <p:ph type="sldNum" sz="quarter" idx="4"/>
          </p:nvPr>
        </p:nvSpPr>
        <p:spPr>
          <a:xfrm>
            <a:off x="8719644" y="6547620"/>
            <a:ext cx="446252" cy="365125"/>
          </a:xfrm>
          <a:prstGeom prst="rect">
            <a:avLst/>
          </a:prstGeom>
        </p:spPr>
        <p:txBody>
          <a:bodyPr vert="horz" wrap="none" lIns="0" tIns="0" rIns="0" bIns="0" rtlCol="0" anchor="ctr"/>
          <a:lstStyle>
            <a:lvl1pPr algn="ctr">
              <a:defRPr sz="1000" b="1">
                <a:solidFill>
                  <a:schemeClr val="tx1"/>
                </a:solidFill>
                <a:latin typeface="Arial"/>
                <a:cs typeface="Arial"/>
              </a:defRPr>
            </a:lvl1pPr>
          </a:lstStyle>
          <a:p>
            <a:fld id="{01273EB3-0C8F-EF4B-B631-4F6FC052770E}" type="slidenum">
              <a:rPr lang="en-US" smtClean="0"/>
              <a:pPr/>
              <a:t>‹#›</a:t>
            </a:fld>
            <a:endParaRPr lang="en-US" dirty="0"/>
          </a:p>
        </p:txBody>
      </p:sp>
      <p:sp>
        <p:nvSpPr>
          <p:cNvPr id="15" name="Title Placeholder 17"/>
          <p:cNvSpPr>
            <a:spLocks noGrp="1"/>
          </p:cNvSpPr>
          <p:nvPr>
            <p:ph type="title"/>
          </p:nvPr>
        </p:nvSpPr>
        <p:spPr>
          <a:xfrm>
            <a:off x="0" y="920"/>
            <a:ext cx="9144000" cy="393234"/>
          </a:xfrm>
          <a:prstGeom prst="rect">
            <a:avLst/>
          </a:prstGeom>
        </p:spPr>
        <p:txBody>
          <a:bodyPr vert="horz" lIns="91440" tIns="45720" rIns="91440" bIns="45720" rtlCol="0" anchor="ctr">
            <a:normAutofit/>
          </a:bodyPr>
          <a:lstStyle>
            <a:lvl1pPr>
              <a:defRPr b="1"/>
            </a:lvl1pPr>
          </a:lstStyle>
          <a:p>
            <a:r>
              <a:rPr lang="en-US" dirty="0" smtClean="0"/>
              <a:t>Click to edit Master title style</a:t>
            </a:r>
            <a:endParaRPr lang="en-US" dirty="0"/>
          </a:p>
        </p:txBody>
      </p:sp>
    </p:spTree>
    <p:extLst>
      <p:ext uri="{BB962C8B-B14F-4D97-AF65-F5344CB8AC3E}">
        <p14:creationId xmlns:p14="http://schemas.microsoft.com/office/powerpoint/2010/main" val="174341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383991"/>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gif"/></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ocument 6"/>
          <p:cNvSpPr/>
          <p:nvPr userDrawn="1"/>
        </p:nvSpPr>
        <p:spPr>
          <a:xfrm>
            <a:off x="0" y="0"/>
            <a:ext cx="9155545" cy="53340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
        <p:nvSpPr>
          <p:cNvPr id="11" name="Rectangle 10"/>
          <p:cNvSpPr/>
          <p:nvPr userDrawn="1"/>
        </p:nvSpPr>
        <p:spPr bwMode="auto">
          <a:xfrm>
            <a:off x="8697748" y="6624263"/>
            <a:ext cx="457200" cy="241558"/>
          </a:xfrm>
          <a:prstGeom prst="rect">
            <a:avLst/>
          </a:prstGeom>
          <a:solidFill>
            <a:srgbClr val="1E90FF"/>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effectLst/>
              <a:uLnTx/>
              <a:uFillTx/>
            </a:endParaRPr>
          </a:p>
        </p:txBody>
      </p:sp>
      <p:pic>
        <p:nvPicPr>
          <p:cNvPr id="12" name="Picture 11" descr="isip_logo_small_transparen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365" y="6556210"/>
            <a:ext cx="280435" cy="272346"/>
          </a:xfrm>
          <a:prstGeom prst="rect">
            <a:avLst/>
          </a:prstGeom>
        </p:spPr>
      </p:pic>
      <p:sp>
        <p:nvSpPr>
          <p:cNvPr id="13" name="TextBox 12"/>
          <p:cNvSpPr txBox="1"/>
          <p:nvPr userDrawn="1"/>
        </p:nvSpPr>
        <p:spPr bwMode="auto">
          <a:xfrm>
            <a:off x="39093" y="6612962"/>
            <a:ext cx="9115855" cy="239809"/>
          </a:xfrm>
          <a:prstGeom prst="rect">
            <a:avLst/>
          </a:prstGeom>
          <a:noFill/>
          <a:ln w="12700" cap="sq" algn="ctr">
            <a:noFill/>
            <a:miter lim="800000"/>
            <a:headEnd/>
            <a:tailEnd/>
          </a:ln>
          <a:effectLst/>
        </p:spPr>
        <p:txBody>
          <a:bodyPr wrap="square" rtlCol="0">
            <a:spAutoFit/>
          </a:bodyPr>
          <a:lstStyle/>
          <a:p>
            <a:pPr marL="285750">
              <a:lnSpc>
                <a:spcPct val="95000"/>
              </a:lnSpc>
              <a:spcBef>
                <a:spcPts val="1200"/>
              </a:spcBef>
              <a:tabLst>
                <a:tab pos="8513763" algn="r"/>
              </a:tabLst>
            </a:pPr>
            <a:r>
              <a:rPr lang="en-US" sz="1000" b="1" dirty="0" smtClean="0">
                <a:solidFill>
                  <a:schemeClr val="tx2">
                    <a:lumMod val="50000"/>
                  </a:schemeClr>
                </a:solidFill>
              </a:rPr>
              <a:t>IEEE Northern Virginia Section	May 9, 2012</a:t>
            </a:r>
          </a:p>
        </p:txBody>
      </p:sp>
      <p:cxnSp>
        <p:nvCxnSpPr>
          <p:cNvPr id="10" name="Straight Connector 9"/>
          <p:cNvCxnSpPr/>
          <p:nvPr userDrawn="1"/>
        </p:nvCxnSpPr>
        <p:spPr bwMode="auto">
          <a:xfrm>
            <a:off x="392405" y="6629400"/>
            <a:ext cx="8751595" cy="0"/>
          </a:xfrm>
          <a:prstGeom prst="line">
            <a:avLst/>
          </a:prstGeom>
          <a:solidFill>
            <a:schemeClr val="accent2"/>
          </a:solidFill>
          <a:ln w="19050" cap="sq" cmpd="sng" algn="ctr">
            <a:solidFill>
              <a:srgbClr val="1E90FF"/>
            </a:solidFill>
            <a:prstDash val="solid"/>
            <a:round/>
            <a:headEnd type="none" w="med" len="med"/>
            <a:tailEnd type="none" w="med" len="med"/>
          </a:ln>
          <a:effectLst/>
        </p:spPr>
      </p:cxnSp>
      <p:sp>
        <p:nvSpPr>
          <p:cNvPr id="16" name="TextBox 15"/>
          <p:cNvSpPr txBox="1"/>
          <p:nvPr userDrawn="1"/>
        </p:nvSpPr>
        <p:spPr>
          <a:xfrm>
            <a:off x="8741540" y="6657110"/>
            <a:ext cx="364736" cy="153888"/>
          </a:xfrm>
          <a:prstGeom prst="rect">
            <a:avLst/>
          </a:prstGeom>
          <a:noFill/>
        </p:spPr>
        <p:txBody>
          <a:bodyPr wrap="square" lIns="0" tIns="0" rIns="0" bIns="0" rtlCol="0" anchor="ctr" anchorCtr="1">
            <a:spAutoFit/>
          </a:bodyPr>
          <a:lstStyle/>
          <a:p>
            <a:fld id="{7004E5E3-C477-F742-9645-5285663234E5}" type="slidenum">
              <a:rPr lang="en-US" sz="1000" b="1" i="0" smtClean="0">
                <a:latin typeface="Arial"/>
                <a:cs typeface="Arial"/>
              </a:rPr>
              <a:t>‹#›</a:t>
            </a:fld>
            <a:endParaRPr lang="en-US" sz="1000" b="1" i="0" dirty="0">
              <a:latin typeface="Arial"/>
              <a:cs typeface="Arial"/>
            </a:endParaRPr>
          </a:p>
        </p:txBody>
      </p:sp>
      <p:sp>
        <p:nvSpPr>
          <p:cNvPr id="18" name="Title Placeholder 17"/>
          <p:cNvSpPr>
            <a:spLocks noGrp="1"/>
          </p:cNvSpPr>
          <p:nvPr>
            <p:ph type="title"/>
          </p:nvPr>
        </p:nvSpPr>
        <p:spPr>
          <a:xfrm>
            <a:off x="-1" y="0"/>
            <a:ext cx="9155545" cy="328461"/>
          </a:xfrm>
          <a:prstGeom prst="rect">
            <a:avLst/>
          </a:prstGeom>
        </p:spPr>
        <p:txBody>
          <a:bodyPr vert="horz" wrap="none" lIns="91440" tIns="0" rIns="0" bIns="0" rtlCol="0" anchor="ctr" anchorCtr="0">
            <a:normAutofit/>
          </a:bodyPr>
          <a:lstStyle/>
          <a:p>
            <a:endParaRPr lang="en-US" dirty="0"/>
          </a:p>
        </p:txBody>
      </p:sp>
    </p:spTree>
    <p:extLst>
      <p:ext uri="{BB962C8B-B14F-4D97-AF65-F5344CB8AC3E}">
        <p14:creationId xmlns:p14="http://schemas.microsoft.com/office/powerpoint/2010/main" val="152135033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0">
                <a:srgbClr val="B6D6FC"/>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7" name="Document 6"/>
          <p:cNvSpPr/>
          <p:nvPr userDrawn="1"/>
        </p:nvSpPr>
        <p:spPr>
          <a:xfrm flipV="1">
            <a:off x="-11545" y="4335690"/>
            <a:ext cx="9155545" cy="252231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Tree>
    <p:extLst>
      <p:ext uri="{BB962C8B-B14F-4D97-AF65-F5344CB8AC3E}">
        <p14:creationId xmlns:p14="http://schemas.microsoft.com/office/powerpoint/2010/main" val="3337940000"/>
      </p:ext>
    </p:extLst>
  </p:cSld>
  <p:clrMap bg1="lt1" tx1="dk1" bg2="lt2" tx2="dk2" accent1="accent1" accent2="accent2" accent3="accent3" accent4="accent4" accent5="accent5" accent6="accent6" hlink="hlink" folHlink="folHlink"/>
  <p:sldLayoutIdLst>
    <p:sldLayoutId id="214748365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222" y="154178"/>
            <a:ext cx="8836377" cy="1231106"/>
          </a:xfrm>
          <a:prstGeom prst="rect">
            <a:avLst/>
          </a:prstGeom>
          <a:noFill/>
        </p:spPr>
        <p:txBody>
          <a:bodyPr wrap="square" rtlCol="0">
            <a:spAutoFit/>
          </a:bodyPr>
          <a:lstStyle/>
          <a:p>
            <a:pPr algn="ctr">
              <a:spcAft>
                <a:spcPts val="1200"/>
              </a:spcAft>
            </a:pPr>
            <a:r>
              <a:rPr lang="en-US" sz="1200" b="1" dirty="0" smtClean="0">
                <a:latin typeface="Arial"/>
                <a:cs typeface="Arial"/>
              </a:rPr>
              <a:t>IEEE NOVA Seminar: 7 PM, Wednesday, May 29, 2013</a:t>
            </a:r>
          </a:p>
          <a:p>
            <a:pPr algn="ctr">
              <a:spcAft>
                <a:spcPts val="1200"/>
              </a:spcAft>
            </a:pPr>
            <a:r>
              <a:rPr lang="en-US" b="1" dirty="0" smtClean="0">
                <a:latin typeface="Arial"/>
                <a:cs typeface="Arial"/>
              </a:rPr>
              <a:t>Hand </a:t>
            </a:r>
            <a:r>
              <a:rPr lang="en-US" b="1" dirty="0">
                <a:latin typeface="Arial"/>
                <a:cs typeface="Arial"/>
              </a:rPr>
              <a:t>Gesture </a:t>
            </a:r>
            <a:r>
              <a:rPr lang="en-US" b="1" dirty="0" smtClean="0">
                <a:latin typeface="Arial"/>
                <a:cs typeface="Arial"/>
              </a:rPr>
              <a:t>Recognition Using </a:t>
            </a:r>
            <a:r>
              <a:rPr lang="en-US" b="1" dirty="0">
                <a:latin typeface="Arial"/>
                <a:cs typeface="Arial"/>
              </a:rPr>
              <a:t>Hidden Markov </a:t>
            </a:r>
            <a:r>
              <a:rPr lang="en-US" b="1" dirty="0" smtClean="0">
                <a:latin typeface="Arial"/>
                <a:cs typeface="Arial"/>
              </a:rPr>
              <a:t>Models</a:t>
            </a:r>
          </a:p>
          <a:p>
            <a:pPr algn="ctr">
              <a:spcAft>
                <a:spcPts val="600"/>
              </a:spcAft>
            </a:pPr>
            <a:r>
              <a:rPr lang="en-US" sz="1200" b="1" dirty="0" smtClean="0">
                <a:solidFill>
                  <a:srgbClr val="1F497D"/>
                </a:solidFill>
                <a:latin typeface="Arial"/>
                <a:cs typeface="Arial"/>
              </a:rPr>
              <a:t>Joseph Picone, </a:t>
            </a:r>
            <a:r>
              <a:rPr lang="en-US" sz="1200" b="1" dirty="0">
                <a:latin typeface="Arial"/>
                <a:cs typeface="Arial"/>
              </a:rPr>
              <a:t>Shuang Lu and Amir Harati</a:t>
            </a:r>
            <a:br>
              <a:rPr lang="en-US" sz="1200" b="1" dirty="0">
                <a:latin typeface="Arial"/>
                <a:cs typeface="Arial"/>
              </a:rPr>
            </a:br>
            <a:r>
              <a:rPr lang="en-US" sz="1200" b="1" dirty="0">
                <a:latin typeface="Arial"/>
                <a:cs typeface="Arial"/>
              </a:rPr>
              <a:t>Institute for Signal </a:t>
            </a:r>
            <a:r>
              <a:rPr lang="en-US" sz="1200" b="1" dirty="0" smtClean="0">
                <a:latin typeface="Arial"/>
                <a:cs typeface="Arial"/>
              </a:rPr>
              <a:t>and </a:t>
            </a:r>
            <a:r>
              <a:rPr lang="en-US" sz="1200" b="1" dirty="0">
                <a:latin typeface="Arial"/>
                <a:cs typeface="Arial"/>
              </a:rPr>
              <a:t>Information </a:t>
            </a:r>
            <a:r>
              <a:rPr lang="en-US" sz="1200" b="1" dirty="0" smtClean="0">
                <a:latin typeface="Arial"/>
                <a:cs typeface="Arial"/>
              </a:rPr>
              <a:t>Processing, Temple University</a:t>
            </a:r>
            <a:endParaRPr lang="en-US" sz="1200" b="1" dirty="0">
              <a:latin typeface="Arial"/>
              <a:cs typeface="Arial"/>
            </a:endParaRPr>
          </a:p>
        </p:txBody>
      </p:sp>
      <p:sp>
        <p:nvSpPr>
          <p:cNvPr id="4" name="TextBox 3"/>
          <p:cNvSpPr txBox="1"/>
          <p:nvPr/>
        </p:nvSpPr>
        <p:spPr>
          <a:xfrm>
            <a:off x="155223" y="1538478"/>
            <a:ext cx="6575777" cy="2569934"/>
          </a:xfrm>
          <a:prstGeom prst="rect">
            <a:avLst/>
          </a:prstGeom>
          <a:noFill/>
        </p:spPr>
        <p:txBody>
          <a:bodyPr wrap="square" rtlCol="0">
            <a:spAutoFit/>
          </a:bodyPr>
          <a:lstStyle/>
          <a:p>
            <a:pPr algn="just">
              <a:spcAft>
                <a:spcPts val="600"/>
              </a:spcAft>
            </a:pPr>
            <a:r>
              <a:rPr lang="en-US" sz="1200" b="1" cap="all" dirty="0" smtClean="0">
                <a:latin typeface="Arial"/>
                <a:cs typeface="Arial"/>
              </a:rPr>
              <a:t>Abstract:</a:t>
            </a:r>
            <a:endParaRPr lang="en-US" sz="1200" b="1" cap="all" dirty="0">
              <a:latin typeface="Arial"/>
              <a:cs typeface="Arial"/>
            </a:endParaRPr>
          </a:p>
          <a:p>
            <a:pPr algn="just"/>
            <a:r>
              <a:rPr lang="en-US" sz="1200" dirty="0" smtClean="0">
                <a:latin typeface="Arial"/>
                <a:cs typeface="Arial"/>
              </a:rPr>
              <a:t>Advanced </a:t>
            </a:r>
            <a:r>
              <a:rPr lang="en-US" sz="1200" dirty="0">
                <a:latin typeface="Arial"/>
                <a:cs typeface="Arial"/>
              </a:rPr>
              <a:t>gaming interfaces such as Microsoft's </a:t>
            </a:r>
            <a:r>
              <a:rPr lang="en-US" sz="1200" dirty="0" err="1">
                <a:latin typeface="Arial"/>
                <a:cs typeface="Arial"/>
              </a:rPr>
              <a:t>Kinect</a:t>
            </a:r>
            <a:r>
              <a:rPr lang="en-US" sz="1200" dirty="0">
                <a:latin typeface="Arial"/>
                <a:cs typeface="Arial"/>
              </a:rPr>
              <a:t> have generated renewed interest in hand gesture recognition as an ideal interface for human computer interaction. In this talk, we will discuss a specific application of gesture recognition - fingerspelling in American Sign Language. Fingerspelling is widely used for communication amongst signers. Signer-independent (SI) fingerspelling alphabet recognition is a very challenging task due to a number of factors including the large number of similar gestures, hand orientation and cluttered background. We propose a novel framework that uses a two-level hidden Markov model (HMM) that can recognize each gesture as a sequence of sub-units and performs integrated segmentation and recognition. We present results on signer-dependent (SD) and signer-independent (SI) tasks for the ASL Fingerspelling Dataset: error rates of 2.0% and 46.8% respectively. The SI results improved the best previously published results by 18.2% absolute (28.0% relative). A live demo will also be </a:t>
            </a:r>
            <a:r>
              <a:rPr lang="en-US" sz="1200" dirty="0" smtClean="0">
                <a:latin typeface="Arial"/>
                <a:cs typeface="Arial"/>
              </a:rPr>
              <a:t>presented.</a:t>
            </a:r>
            <a:endParaRPr lang="en-US" sz="1200" b="1" dirty="0" smtClean="0">
              <a:latin typeface="Arial"/>
              <a:cs typeface="Arial"/>
            </a:endParaRPr>
          </a:p>
        </p:txBody>
      </p:sp>
      <p:sp>
        <p:nvSpPr>
          <p:cNvPr id="6" name="TextBox 5"/>
          <p:cNvSpPr txBox="1"/>
          <p:nvPr/>
        </p:nvSpPr>
        <p:spPr>
          <a:xfrm>
            <a:off x="155223" y="4319778"/>
            <a:ext cx="8836377" cy="2431435"/>
          </a:xfrm>
          <a:prstGeom prst="rect">
            <a:avLst/>
          </a:prstGeom>
          <a:noFill/>
        </p:spPr>
        <p:txBody>
          <a:bodyPr wrap="square" rtlCol="0">
            <a:spAutoFit/>
          </a:bodyPr>
          <a:lstStyle/>
          <a:p>
            <a:pPr algn="just">
              <a:spcBef>
                <a:spcPts val="1200"/>
              </a:spcBef>
              <a:spcAft>
                <a:spcPts val="600"/>
              </a:spcAft>
            </a:pPr>
            <a:r>
              <a:rPr lang="en-US" sz="1200" b="1" cap="all" dirty="0" smtClean="0">
                <a:latin typeface="Arial"/>
                <a:cs typeface="Arial"/>
              </a:rPr>
              <a:t>Biography:</a:t>
            </a:r>
            <a:endParaRPr lang="en-US" sz="1200" b="1" cap="all" dirty="0">
              <a:latin typeface="Arial"/>
              <a:cs typeface="Arial"/>
            </a:endParaRPr>
          </a:p>
          <a:p>
            <a:pPr algn="just"/>
            <a:r>
              <a:rPr lang="en-US" sz="1200" dirty="0" smtClean="0">
                <a:latin typeface="Arial"/>
                <a:cs typeface="Arial"/>
              </a:rPr>
              <a:t>Joseph </a:t>
            </a:r>
            <a:r>
              <a:rPr lang="en-US" sz="1200" dirty="0">
                <a:latin typeface="Arial"/>
                <a:cs typeface="Arial"/>
              </a:rPr>
              <a:t>Picone received his Ph.D. in Electrical Engineering in 1983 </a:t>
            </a:r>
            <a:r>
              <a:rPr lang="en-US" sz="1200" dirty="0" smtClean="0">
                <a:latin typeface="Arial"/>
                <a:cs typeface="Arial"/>
              </a:rPr>
              <a:t>from the </a:t>
            </a:r>
            <a:r>
              <a:rPr lang="en-US" sz="1200" dirty="0">
                <a:latin typeface="Arial"/>
                <a:cs typeface="Arial"/>
              </a:rPr>
              <a:t>Illinois Institute of Technology. He is currently a Professor in the Department of Electrical and Computer Engineering at Temple University. His primary research interests are currently machine learning approaches to acoustic modeling in speech recognition. His research group   is known for producing many innovative open source materials for signal processing including a public domain speech recognition system. He is a Senior Member of the IEEE and has been active in several professional societies related to human language technology. He has authored numerous papers on the subject and holds several patents in this field</a:t>
            </a:r>
            <a:r>
              <a:rPr lang="en-US" sz="1200" dirty="0" smtClean="0">
                <a:latin typeface="Arial"/>
                <a:cs typeface="Arial"/>
              </a:rPr>
              <a:t>.</a:t>
            </a:r>
          </a:p>
          <a:p>
            <a:pPr algn="just">
              <a:spcBef>
                <a:spcPts val="1200"/>
              </a:spcBef>
              <a:spcAft>
                <a:spcPts val="600"/>
              </a:spcAft>
            </a:pPr>
            <a:r>
              <a:rPr lang="en-US" sz="1200" b="1" cap="all" dirty="0" smtClean="0">
                <a:latin typeface="Arial"/>
                <a:cs typeface="Arial"/>
              </a:rPr>
              <a:t>LOCATION:</a:t>
            </a:r>
          </a:p>
          <a:p>
            <a:r>
              <a:rPr lang="en-US" sz="1200" dirty="0" smtClean="0"/>
              <a:t>Integrity Applications Incorporated (IAI), 15020 </a:t>
            </a:r>
            <a:r>
              <a:rPr lang="en-US" sz="1200" dirty="0"/>
              <a:t>Conference Center </a:t>
            </a:r>
            <a:r>
              <a:rPr lang="en-US" sz="1200" dirty="0" smtClean="0"/>
              <a:t>Drive, </a:t>
            </a:r>
            <a:r>
              <a:rPr lang="fr-FR" sz="1200" dirty="0" smtClean="0"/>
              <a:t>Suite 100, Chantilly</a:t>
            </a:r>
            <a:r>
              <a:rPr lang="fr-FR" sz="1200" dirty="0"/>
              <a:t>, VA </a:t>
            </a:r>
            <a:r>
              <a:rPr lang="fr-FR" sz="1200" dirty="0" smtClean="0"/>
              <a:t>20151</a:t>
            </a:r>
          </a:p>
          <a:p>
            <a:r>
              <a:rPr lang="en-US" sz="1200" dirty="0" smtClean="0"/>
              <a:t>Check</a:t>
            </a:r>
            <a:r>
              <a:rPr lang="en-US" sz="1200" dirty="0"/>
              <a:t>-in:  IAI 1st Floor Suite 100 Reception Desk  </a:t>
            </a:r>
            <a:br>
              <a:rPr lang="en-US" sz="1200" dirty="0"/>
            </a:br>
            <a:r>
              <a:rPr lang="en-US" sz="1200" dirty="0"/>
              <a:t>Location:  IAI 4th Floor Suite 400 (Room number 4156</a:t>
            </a:r>
            <a:r>
              <a:rPr lang="en-US" sz="1200" dirty="0" smtClean="0"/>
              <a:t>)</a:t>
            </a:r>
            <a:endParaRPr lang="en-US" sz="1200" dirty="0"/>
          </a:p>
        </p:txBody>
      </p:sp>
      <p:pic>
        <p:nvPicPr>
          <p:cNvPr id="7" name="Picture 105" descr="logo_ieees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9790" y="6074577"/>
            <a:ext cx="2664210" cy="614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rotWithShape="1">
          <a:blip r:embed="rId3"/>
          <a:srcRect l="23047" t="17187" r="25390" b="12500"/>
          <a:stretch/>
        </p:blipFill>
        <p:spPr>
          <a:xfrm>
            <a:off x="7045958" y="1841500"/>
            <a:ext cx="1564640" cy="2133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4490962"/>
      </p:ext>
    </p:extLst>
  </p:cSld>
  <p:clrMapOvr>
    <a:masterClrMapping/>
  </p:clrMapOvr>
</p:sld>
</file>

<file path=ppt/theme/theme1.xml><?xml version="1.0" encoding="utf-8"?>
<a:theme xmlns:a="http://schemas.openxmlformats.org/drawingml/2006/main" name="ISIP 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SIP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558</TotalTime>
  <Words>249</Words>
  <Application>Microsoft Macintosh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ISIP Content Slide</vt:lpstr>
      <vt:lpstr>ISIP Title Slide</vt:lpstr>
      <vt:lpstr>PowerPoint Presentation</vt:lpstr>
    </vt:vector>
  </TitlesOfParts>
  <Company>Temple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Picone</dc:creator>
  <cp:lastModifiedBy>Joseph Picone</cp:lastModifiedBy>
  <cp:revision>57</cp:revision>
  <dcterms:created xsi:type="dcterms:W3CDTF">2012-05-05T20:20:58Z</dcterms:created>
  <dcterms:modified xsi:type="dcterms:W3CDTF">2013-05-18T20:37:55Z</dcterms:modified>
</cp:coreProperties>
</file>