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tiff" ContentType="image/tiff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5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77" r:id="rId18"/>
    <p:sldId id="278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083E6"/>
    <a:srgbClr val="8F600B"/>
    <a:srgbClr val="F0AE38"/>
    <a:srgbClr val="C0504D"/>
    <a:srgbClr val="333399"/>
    <a:srgbClr val="B4CFFC"/>
    <a:srgbClr val="B6D6FC"/>
    <a:srgbClr val="E3F0FE"/>
    <a:srgbClr val="1E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7422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-1320" y="-112"/>
      </p:cViewPr>
      <p:guideLst>
        <p:guide orient="horz" pos="4298"/>
        <p:guide pos="3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e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5/28/13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3.xml"/><Relationship Id="rId5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IEEE Northern Virginia Section	May 29,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NJIT Department of Electrical and Computer Engineering	March 5,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hyperlink" Target="http://www.uaa.alaska.edu/languages/language-programs/asl/images/American_Sign_Language.JPG" TargetMode="External"/><Relationship Id="rId5" Type="http://schemas.openxmlformats.org/officeDocument/2006/relationships/image" Target="../media/image4.jpg"/><Relationship Id="rId6" Type="http://schemas.openxmlformats.org/officeDocument/2006/relationships/hyperlink" Target="http://cache.gizmodo.com/assets/images/4/2010/07/500x_tonystark2.jpg" TargetMode="External"/><Relationship Id="rId7" Type="http://schemas.openxmlformats.org/officeDocument/2006/relationships/image" Target="../media/image5.jpg"/><Relationship Id="rId8" Type="http://schemas.openxmlformats.org/officeDocument/2006/relationships/hyperlink" Target="http://www.start-american-sign-language.com/image-files/free_sign_language_chart.jpg" TargetMode="External"/><Relationship Id="rId9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rojects/asl_fs/html/downloads.html" TargetMode="External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ip.piconepress.com/publications/conference_proceedings/2013/ipcv/asl_hm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://www.isip.piconepress.com" TargetMode="External"/><Relationship Id="rId5" Type="http://schemas.openxmlformats.org/officeDocument/2006/relationships/image" Target="../media/image33.png"/><Relationship Id="rId6" Type="http://schemas.openxmlformats.org/officeDocument/2006/relationships/hyperlink" Target="http://www.isip.piconepress.com/drupal/publications" TargetMode="External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sip.piconepress.com/drupal/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www.isip.piconepress.com/publications/presentations_invited/2012/ieee_nova/dpm/" TargetMode="External"/><Relationship Id="rId5" Type="http://schemas.openxmlformats.org/officeDocument/2006/relationships/image" Target="../media/image8.png"/><Relationship Id="rId6" Type="http://schemas.openxmlformats.org/officeDocument/2006/relationships/hyperlink" Target="http://www.isip.piconepress.com/publications/presentations_invited/2013/ieee_nova/asl_fs/" TargetMode="External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ip.piconepress.com/publications/presentations_invited/2009/ieee_nova/nonlinea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hyperlink" Target="http://www.youtube.com/watch?feature=player_detailpage&amp;v=mbj3XSvDyw8%23t=347s" TargetMode="Externa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feature=player_detailpage&amp;v=xMtUVcOHPtw%23t=12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tart-american-sign-language.com/image-files/free_sign_language_chart.jpg" TargetMode="Externa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2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5" descr="logo_ieees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63" y="140512"/>
            <a:ext cx="2664210" cy="61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467" y="1635383"/>
            <a:ext cx="3120752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/>
                <a:cs typeface="Arial"/>
              </a:rPr>
              <a:t>Hand Gesture Recognition</a:t>
            </a:r>
            <a:r>
              <a:rPr lang="en-US" sz="3200" b="1" dirty="0">
                <a:latin typeface="Arial"/>
                <a:cs typeface="Arial"/>
              </a:rPr>
              <a:t> </a:t>
            </a:r>
            <a:r>
              <a:rPr lang="en-US" sz="3200" b="1" dirty="0" smtClean="0">
                <a:latin typeface="Arial"/>
                <a:cs typeface="Arial"/>
              </a:rPr>
              <a:t>Using Hidden </a:t>
            </a:r>
            <a:r>
              <a:rPr lang="en-US" sz="3200" b="1" dirty="0">
                <a:latin typeface="Arial"/>
                <a:cs typeface="Arial"/>
              </a:rPr>
              <a:t>Markov </a:t>
            </a:r>
            <a:r>
              <a:rPr lang="en-US" sz="3200" b="1" dirty="0" smtClean="0">
                <a:latin typeface="Arial"/>
                <a:cs typeface="Arial"/>
              </a:rPr>
              <a:t>Models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85856" y="5211587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latin typeface="Arial"/>
                <a:cs typeface="Arial"/>
              </a:rPr>
              <a:t>Shuang Lu and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Joseph Picone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43" y="5123998"/>
            <a:ext cx="1532616" cy="15326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7931" y="1214078"/>
            <a:ext cx="5360817" cy="2795834"/>
            <a:chOff x="277931" y="1214078"/>
            <a:chExt cx="5360817" cy="2795834"/>
          </a:xfrm>
        </p:grpSpPr>
        <p:pic>
          <p:nvPicPr>
            <p:cNvPr id="10" name="Picture 9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2" y="1214078"/>
              <a:ext cx="3200397" cy="990808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12" name="Picture 11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31" y="2204886"/>
              <a:ext cx="3200400" cy="1805025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pic>
          <p:nvPicPr>
            <p:cNvPr id="6" name="Picture 5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331" y="1214078"/>
              <a:ext cx="2160417" cy="2795834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69239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Solution: transcribed data?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ASL Fingerspelling Corpus</a:t>
            </a:r>
            <a:endParaRPr lang="en-US" dirty="0"/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82" y="857718"/>
            <a:ext cx="6337698" cy="47863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1100" y="5920824"/>
            <a:ext cx="269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Recognition result</a:t>
            </a:r>
            <a:endParaRPr lang="en-US" sz="2400" b="1" dirty="0"/>
          </a:p>
        </p:txBody>
      </p:sp>
      <p:sp>
        <p:nvSpPr>
          <p:cNvPr id="8" name="矩形 7"/>
          <p:cNvSpPr/>
          <p:nvPr/>
        </p:nvSpPr>
        <p:spPr>
          <a:xfrm>
            <a:off x="2471928" y="2272284"/>
            <a:ext cx="1243584" cy="2183714"/>
          </a:xfrm>
          <a:prstGeom prst="rect">
            <a:avLst/>
          </a:prstGeom>
          <a:noFill/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直接箭头连接符 9"/>
          <p:cNvCxnSpPr>
            <a:stCxn id="11" idx="0"/>
          </p:cNvCxnSpPr>
          <p:nvPr/>
        </p:nvCxnSpPr>
        <p:spPr>
          <a:xfrm flipV="1">
            <a:off x="2712576" y="4591050"/>
            <a:ext cx="0" cy="13297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3460" y="5920824"/>
            <a:ext cx="261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Region of interest</a:t>
            </a:r>
          </a:p>
        </p:txBody>
      </p:sp>
      <p:cxnSp>
        <p:nvCxnSpPr>
          <p:cNvPr id="13" name="直接箭头连接符 12"/>
          <p:cNvCxnSpPr>
            <a:stCxn id="7" idx="0"/>
          </p:cNvCxnSpPr>
          <p:nvPr/>
        </p:nvCxnSpPr>
        <p:spPr>
          <a:xfrm flipV="1">
            <a:off x="6068316" y="5255937"/>
            <a:ext cx="0" cy="664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Lu</a:t>
            </a:r>
            <a:r>
              <a:rPr lang="en-US" b="1" dirty="0">
                <a:latin typeface="Arial"/>
                <a:cs typeface="Arial"/>
              </a:rPr>
              <a:t>, S., &amp; Picone, J. (2013). </a:t>
            </a:r>
            <a:r>
              <a:rPr lang="en-US" b="1" dirty="0" smtClean="0">
                <a:latin typeface="Arial"/>
                <a:cs typeface="Arial"/>
              </a:rPr>
              <a:t>Fingerspelling </a:t>
            </a:r>
            <a:r>
              <a:rPr lang="en-US" b="1" dirty="0">
                <a:latin typeface="Arial"/>
                <a:cs typeface="Arial"/>
              </a:rPr>
              <a:t>Gesture Recognition Using Two Level Hidden Markov </a:t>
            </a:r>
            <a:r>
              <a:rPr lang="en-US" b="1" dirty="0" smtClean="0">
                <a:latin typeface="Arial"/>
                <a:cs typeface="Arial"/>
              </a:rPr>
              <a:t>Model. </a:t>
            </a:r>
            <a:r>
              <a:rPr lang="en-US" b="1" i="1" dirty="0" smtClean="0">
                <a:latin typeface="Arial"/>
                <a:cs typeface="Arial"/>
              </a:rPr>
              <a:t>Proceedings </a:t>
            </a:r>
            <a:r>
              <a:rPr lang="en-US" b="1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b="1" i="1" dirty="0" smtClean="0">
                <a:latin typeface="Arial"/>
                <a:cs typeface="Arial"/>
              </a:rPr>
              <a:t>Reco</a:t>
            </a:r>
            <a:r>
              <a:rPr lang="en-US" b="1" dirty="0" smtClean="0">
                <a:latin typeface="Arial"/>
                <a:cs typeface="Arial"/>
              </a:rPr>
              <a:t>gnition. </a:t>
            </a:r>
            <a:r>
              <a:rPr lang="en-US" b="1" dirty="0">
                <a:latin typeface="Arial"/>
                <a:cs typeface="Arial"/>
              </a:rPr>
              <a:t>Las Vegas, </a:t>
            </a:r>
            <a:r>
              <a:rPr lang="en-US" b="1" dirty="0" smtClean="0">
                <a:latin typeface="Arial"/>
                <a:cs typeface="Arial"/>
              </a:rPr>
              <a:t>USA. (</a:t>
            </a:r>
            <a:r>
              <a:rPr lang="en-US" b="1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23838" y="703386"/>
            <a:ext cx="7269162" cy="197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Joseph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Picone received his Ph.D. in Electrical 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1983</a:t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from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the Illinois Institute of Technology. He is currently a professor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in the Department of Electrical and Computer Engineering at </a:t>
            </a:r>
            <a:br>
              <a:rPr lang="en-US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Temple University.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 has spent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significant portions of his career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academia (MS State), research (Texas Instruments, AT&amp;T)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the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government (NSA),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giving him a very balanced perspective on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the challenges of building sustainable 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 programs. </a:t>
            </a:r>
            <a:endParaRPr lang="en-US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75" y="817685"/>
            <a:ext cx="1144588" cy="171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451099" y="3060701"/>
            <a:ext cx="6469063" cy="173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His primary research interests are machine learning approaches to acoustic modeling in speech recognition.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For almost 20 years, his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research group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has been known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for producing many innovative open source materials for signal processing including a public domain speech recognition system (see </a:t>
            </a:r>
            <a:r>
              <a:rPr lang="en-US" b="1" i="1" dirty="0" smtClean="0">
                <a:solidFill>
                  <a:prstClr val="black"/>
                </a:solidFill>
                <a:latin typeface="Arial"/>
                <a:cs typeface="Arial"/>
              </a:rPr>
              <a:t>www.isip.piconepress.com).</a:t>
            </a:r>
            <a:endParaRPr lang="en-US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3-03 at 12.18.35 PM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24200"/>
            <a:ext cx="1703943" cy="153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7013" y="5065484"/>
            <a:ext cx="6376987" cy="132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Dr. </a:t>
            </a:r>
            <a:r>
              <a:rPr lang="en-US" b="1" dirty="0" err="1" smtClean="0">
                <a:solidFill>
                  <a:prstClr val="black"/>
                </a:solidFill>
                <a:latin typeface="Arial"/>
                <a:cs typeface="Arial"/>
              </a:rPr>
              <a:t>Picone’s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 research funding sources over the years have included NSF, DoD, DARPA as well as the private sector. Dr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Picone is a Senior Member of the IEEE, holds several patents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human language technology,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and has been active in several professional societies related to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HLT.</a:t>
            </a:r>
          </a:p>
        </p:txBody>
      </p:sp>
      <p:pic>
        <p:nvPicPr>
          <p:cNvPr id="6" name="Picture 5" descr="Screen Shot 2013-03-03 at 12.39.39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86" y="5200650"/>
            <a:ext cx="1848377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84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8772" y="643836"/>
            <a:ext cx="8680826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1" dirty="0">
                <a:latin typeface="Arial"/>
                <a:cs typeface="Arial"/>
              </a:rPr>
              <a:t>Advanced gaming interfaces </a:t>
            </a:r>
            <a:r>
              <a:rPr lang="en-US" b="1" dirty="0" smtClean="0">
                <a:latin typeface="Arial"/>
                <a:cs typeface="Arial"/>
              </a:rPr>
              <a:t>have </a:t>
            </a:r>
            <a:r>
              <a:rPr lang="en-US" b="1" dirty="0">
                <a:latin typeface="Arial"/>
                <a:cs typeface="Arial"/>
              </a:rPr>
              <a:t>generated renewed interest in hand gesture recognition as an ideal interface for human computer interaction. In this talk, we will discuss a specific application of gesture recognition - fingerspelling in American Sign Language. </a:t>
            </a:r>
            <a:r>
              <a:rPr lang="en-US" b="1" dirty="0" smtClean="0">
                <a:latin typeface="Arial"/>
                <a:cs typeface="Arial"/>
              </a:rPr>
              <a:t>Signer</a:t>
            </a:r>
            <a:r>
              <a:rPr lang="en-US" b="1" dirty="0">
                <a:latin typeface="Arial"/>
                <a:cs typeface="Arial"/>
              </a:rPr>
              <a:t>-independent (SI) fingerspelling alphabet recognition is a very challenging task due to a number of factors including the large number of similar gestures, hand orientation and cluttered background. We propose a novel framework that uses a two-level hidden Markov model (HMM) that can recognize each gesture as a sequence of sub-units and performs integrated segmentation and recognition. We present results on signer-dependent (SD) and signer-independent (SI) tasks for the ASL Fingerspelling Dataset: error rates of 2.0% and 46.8% respectively.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6899" y="4011756"/>
            <a:ext cx="2534551" cy="2598594"/>
            <a:chOff x="305315" y="4011756"/>
            <a:chExt cx="2534551" cy="2598594"/>
          </a:xfrm>
        </p:grpSpPr>
        <p:pic>
          <p:nvPicPr>
            <p:cNvPr id="4" name="Picture 3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315" y="4552950"/>
              <a:ext cx="2534551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11118" y="4011756"/>
              <a:ext cx="199801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Nonlinear Stats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March 25, 2009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05353" y="4009071"/>
            <a:ext cx="2580729" cy="2614083"/>
            <a:chOff x="3401965" y="4009071"/>
            <a:chExt cx="2580729" cy="2614083"/>
          </a:xfrm>
        </p:grpSpPr>
        <p:pic>
          <p:nvPicPr>
            <p:cNvPr id="6" name="Picture 5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65" y="4565754"/>
              <a:ext cx="2580729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577834" y="4009071"/>
              <a:ext cx="204447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The Sequel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9, 2012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59986" y="4009071"/>
            <a:ext cx="2575598" cy="2614083"/>
            <a:chOff x="6568402" y="4009071"/>
            <a:chExt cx="2575598" cy="2614083"/>
          </a:xfrm>
        </p:grpSpPr>
        <p:sp>
          <p:nvSpPr>
            <p:cNvPr id="9" name="TextBox 8"/>
            <p:cNvSpPr txBox="1"/>
            <p:nvPr/>
          </p:nvSpPr>
          <p:spPr>
            <a:xfrm>
              <a:off x="6706503" y="4009071"/>
              <a:ext cx="207554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b="1" dirty="0" smtClean="0">
                  <a:latin typeface="Arial"/>
                  <a:cs typeface="Arial"/>
                </a:rPr>
                <a:t>Part III – Image</a:t>
              </a:r>
              <a:br>
                <a:rPr lang="en-US" b="1" dirty="0" smtClean="0">
                  <a:latin typeface="Arial"/>
                  <a:cs typeface="Arial"/>
                </a:rPr>
              </a:br>
              <a:r>
                <a:rPr lang="en-US" b="1" dirty="0" smtClean="0">
                  <a:latin typeface="Arial"/>
                  <a:cs typeface="Arial"/>
                </a:rPr>
                <a:t>May 29, 2013</a:t>
              </a:r>
              <a:endParaRPr lang="en-US" b="1" dirty="0">
                <a:latin typeface="Arial"/>
                <a:cs typeface="Arial"/>
              </a:endParaRPr>
            </a:p>
          </p:txBody>
        </p:sp>
        <p:pic>
          <p:nvPicPr>
            <p:cNvPr id="10" name="Picture 9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02" y="4565754"/>
              <a:ext cx="2575598" cy="2057400"/>
            </a:xfrm>
            <a:prstGeom prst="rect">
              <a:avLst/>
            </a:prstGeom>
            <a:ln w="12700">
              <a:noFill/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Recognition… In The Movies…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32141" y="851417"/>
            <a:ext cx="8149909" cy="2008613"/>
            <a:chOff x="632141" y="851417"/>
            <a:chExt cx="8149909" cy="2008613"/>
          </a:xfrm>
        </p:grpSpPr>
        <p:pic>
          <p:nvPicPr>
            <p:cNvPr id="4" name="Picture 3" descr="Tom-Cruise-Minority-Report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8324">
              <a:off x="632141" y="939690"/>
              <a:ext cx="2842103" cy="19203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4034336" y="851417"/>
              <a:ext cx="474771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Emphasized the use of wireless data gloves to better localize hand positions.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Manipulated data on a 2D screen.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Relatively simple inventory of gestures focused on window manipulations.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8719" y="3748765"/>
            <a:ext cx="8102682" cy="2109765"/>
            <a:chOff x="378719" y="3748765"/>
            <a:chExt cx="8102682" cy="2109765"/>
          </a:xfrm>
        </p:grpSpPr>
        <p:pic>
          <p:nvPicPr>
            <p:cNvPr id="5" name="Picture 4" descr="Screen Shot 2013-05-25 at 7.16.11 PM.pn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94863">
              <a:off x="4994545" y="3748765"/>
              <a:ext cx="3486856" cy="19158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  <a:reflection stA="51000" endPos="20000" dist="63500" dir="5400000" sy="-100000" algn="bl" rotWithShape="0"/>
            </a:effectLst>
            <a:scene3d>
              <a:camera prst="orthographicFront">
                <a:rot lat="1800006" lon="21599991" rev="299984"/>
              </a:camera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378719" y="3888760"/>
              <a:ext cx="3803165" cy="19697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Integrated gestures and speech recognition to provide a very natural dialog.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Introduced 3D visualization and object manipulation</a:t>
              </a:r>
              <a:r>
                <a:rPr lang="en-US" b="1" dirty="0" smtClean="0">
                  <a:latin typeface="Arial"/>
                  <a:cs typeface="Arial"/>
                </a:rPr>
                <a:t>.</a:t>
              </a:r>
            </a:p>
            <a:p>
              <a:pPr marL="231775" indent="-231775" algn="just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Virtual reality-style CAD.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9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50" y="731591"/>
            <a:ext cx="5959192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Microsoft </a:t>
            </a:r>
            <a:r>
              <a:rPr lang="en-US" b="1" dirty="0" err="1" smtClean="0">
                <a:latin typeface="Arial"/>
                <a:cs typeface="Arial"/>
              </a:rPr>
              <a:t>Kinect</a:t>
            </a:r>
            <a:endParaRPr lang="en-US" b="1" dirty="0" smtClean="0">
              <a:latin typeface="Arial"/>
              <a:cs typeface="Arial"/>
            </a:endParaRP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Motion sensing input device for Xbox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(and Windows in 2014)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8-bit RGB camera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11-bit infrared depth sensor</a:t>
            </a:r>
            <a:br>
              <a:rPr lang="en-US" b="1" dirty="0">
                <a:latin typeface="Arial"/>
                <a:cs typeface="Arial"/>
              </a:rPr>
            </a:br>
            <a:r>
              <a:rPr lang="en-US" b="1" dirty="0">
                <a:latin typeface="Arial"/>
                <a:cs typeface="Arial"/>
              </a:rPr>
              <a:t>(infrared laser projector and CMOS sensor)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Multi-array microphone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Frame rate of 9 to 30 Hz</a:t>
            </a:r>
          </a:p>
          <a:p>
            <a:pPr marL="465138" lvl="1" indent="-233363">
              <a:spcAft>
                <a:spcPts val="1200"/>
              </a:spcAft>
              <a:buFont typeface="Wingdings" charset="2"/>
              <a:buChar char="§"/>
            </a:pPr>
            <a:r>
              <a:rPr lang="en-US" b="1" dirty="0">
                <a:latin typeface="Arial"/>
                <a:cs typeface="Arial"/>
              </a:rPr>
              <a:t>Resolution from 640x480 to 1280x1024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Improved Sensors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95382" y="3168227"/>
            <a:ext cx="11616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latin typeface="Arial"/>
                <a:cs typeface="Arial"/>
              </a:defRPr>
            </a:lvl1pPr>
          </a:lstStyle>
          <a:p>
            <a:pPr algn="ctr"/>
            <a:r>
              <a:rPr lang="en-US" dirty="0"/>
              <a:t>3D Depth Sensors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882425" y="1084269"/>
            <a:ext cx="0" cy="35195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4780" y="73159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RGB Camera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7465" y="3262381"/>
            <a:ext cx="15488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Motorized Tilt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6823" y="3864357"/>
            <a:ext cx="22613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b="1">
                <a:latin typeface="Arial"/>
                <a:cs typeface="Arial"/>
              </a:defRPr>
            </a:lvl1pPr>
          </a:lstStyle>
          <a:p>
            <a:r>
              <a:rPr lang="en-US" dirty="0"/>
              <a:t>Microphone Array</a:t>
            </a:r>
          </a:p>
        </p:txBody>
      </p:sp>
      <p:pic>
        <p:nvPicPr>
          <p:cNvPr id="24" name="Picture 23" descr="A9R6P1LC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23" y="1345439"/>
            <a:ext cx="3389488" cy="1580878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6381246" y="2215006"/>
            <a:ext cx="758934" cy="882905"/>
          </a:xfrm>
          <a:custGeom>
            <a:avLst/>
            <a:gdLst>
              <a:gd name="connsiteX0" fmla="*/ 0 w 758934"/>
              <a:gd name="connsiteY0" fmla="*/ 0 h 882905"/>
              <a:gd name="connsiteX1" fmla="*/ 15488 w 758934"/>
              <a:gd name="connsiteY1" fmla="*/ 867415 h 882905"/>
              <a:gd name="connsiteX2" fmla="*/ 758934 w 758934"/>
              <a:gd name="connsiteY2" fmla="*/ 882905 h 882905"/>
              <a:gd name="connsiteX3" fmla="*/ 758934 w 758934"/>
              <a:gd name="connsiteY3" fmla="*/ 123917 h 88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934" h="882905">
                <a:moveTo>
                  <a:pt x="0" y="0"/>
                </a:moveTo>
                <a:lnTo>
                  <a:pt x="15488" y="867415"/>
                </a:lnTo>
                <a:lnTo>
                  <a:pt x="758934" y="882905"/>
                </a:lnTo>
                <a:lnTo>
                  <a:pt x="758934" y="123917"/>
                </a:lnTo>
              </a:path>
            </a:pathLst>
          </a:custGeom>
          <a:ln>
            <a:solidFill>
              <a:srgbClr val="333399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932080" y="2060111"/>
            <a:ext cx="0" cy="1662114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630841" y="2844700"/>
            <a:ext cx="0" cy="408107"/>
          </a:xfrm>
          <a:prstGeom prst="line">
            <a:avLst/>
          </a:prstGeom>
          <a:ln>
            <a:solidFill>
              <a:srgbClr val="333399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9538" y="4472760"/>
            <a:ext cx="8095627" cy="2044470"/>
            <a:chOff x="619538" y="4472760"/>
            <a:chExt cx="8095627" cy="2044470"/>
          </a:xfrm>
        </p:grpSpPr>
        <p:pic>
          <p:nvPicPr>
            <p:cNvPr id="38" name="Picture 37" descr="Screen Shot 2013-05-25 at 7.58.4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538" y="4472760"/>
              <a:ext cx="2440973" cy="2044470"/>
            </a:xfrm>
            <a:prstGeom prst="rect">
              <a:avLst/>
            </a:prstGeom>
            <a:ln w="12700">
              <a:solidFill>
                <a:schemeClr val="accent2"/>
              </a:solidFill>
            </a:ln>
            <a:effectLst>
              <a:outerShdw blurRad="292100" dist="139700" dir="2700000" algn="tl" rotWithShape="0">
                <a:srgbClr val="B4CFFC">
                  <a:alpha val="99000"/>
                </a:srgbClr>
              </a:outerShdw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3520719" y="4676639"/>
              <a:ext cx="5194446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Depth images are useful for separating the image from the background</a:t>
              </a:r>
            </a:p>
            <a:p>
              <a:pPr marL="230188" indent="-230188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Wireframe modeling and other on-board signal processing provides high quality image tracking</a:t>
              </a:r>
              <a:endParaRPr lang="en-US" b="1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62" y="685121"/>
            <a:ext cx="4115142" cy="5755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Primary </a:t>
            </a:r>
            <a:r>
              <a:rPr lang="en-US" b="1" dirty="0">
                <a:latin typeface="Arial"/>
                <a:cs typeface="Arial"/>
              </a:rPr>
              <a:t>mode of communication for </a:t>
            </a:r>
            <a:r>
              <a:rPr lang="en-US" b="1" dirty="0" smtClean="0">
                <a:latin typeface="Arial"/>
                <a:cs typeface="Arial"/>
              </a:rPr>
              <a:t>over </a:t>
            </a:r>
            <a:r>
              <a:rPr lang="en-US" b="1" i="1" dirty="0" smtClean="0">
                <a:latin typeface="Arial"/>
                <a:cs typeface="Arial"/>
              </a:rPr>
              <a:t>500,000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people </a:t>
            </a:r>
            <a:r>
              <a:rPr lang="en-US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Approximately </a:t>
            </a:r>
            <a:r>
              <a:rPr lang="en-US" b="1" i="1" dirty="0">
                <a:latin typeface="Arial"/>
                <a:cs typeface="Arial"/>
              </a:rPr>
              <a:t>6,000</a:t>
            </a:r>
            <a:r>
              <a:rPr lang="en-US" b="1" dirty="0">
                <a:latin typeface="Arial"/>
                <a:cs typeface="Arial"/>
              </a:rPr>
              <a:t> words with unique </a:t>
            </a:r>
            <a:r>
              <a:rPr lang="en-US" b="1" dirty="0" smtClean="0">
                <a:latin typeface="Arial"/>
                <a:cs typeface="Arial"/>
              </a:rPr>
              <a:t>signs.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Additional </a:t>
            </a:r>
            <a:r>
              <a:rPr lang="en-US" b="1" dirty="0">
                <a:latin typeface="Arial"/>
                <a:cs typeface="Arial"/>
              </a:rPr>
              <a:t>words are spelled using </a:t>
            </a:r>
            <a:r>
              <a:rPr lang="en-US" b="1" dirty="0" smtClean="0">
                <a:latin typeface="Arial"/>
                <a:cs typeface="Arial"/>
              </a:rPr>
              <a:t>fingerspelling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of </a:t>
            </a:r>
            <a:r>
              <a:rPr lang="en-US" b="1" dirty="0">
                <a:latin typeface="Arial"/>
                <a:cs typeface="Arial"/>
              </a:rPr>
              <a:t>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a typical communication, </a:t>
            </a:r>
            <a:r>
              <a:rPr lang="en-US" b="1" i="1" dirty="0">
                <a:latin typeface="Arial"/>
                <a:cs typeface="Arial"/>
              </a:rPr>
              <a:t>10%</a:t>
            </a:r>
            <a:r>
              <a:rPr lang="en-US" b="1" dirty="0">
                <a:latin typeface="Arial"/>
                <a:cs typeface="Arial"/>
              </a:rPr>
              <a:t> to </a:t>
            </a:r>
            <a:r>
              <a:rPr lang="en-US" b="1" i="1" dirty="0">
                <a:latin typeface="Arial"/>
                <a:cs typeface="Arial"/>
              </a:rPr>
              <a:t>15%</a:t>
            </a:r>
            <a:r>
              <a:rPr lang="en-US" b="1" dirty="0">
                <a:latin typeface="Arial"/>
                <a:cs typeface="Arial"/>
              </a:rPr>
              <a:t> of the words are signed by fingerspelling of alphabet signs. 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</a:t>
            </a:r>
            <a:r>
              <a:rPr lang="en-US" b="1" dirty="0">
                <a:latin typeface="Arial"/>
                <a:cs typeface="Arial"/>
              </a:rPr>
              <a:t>to written English, the one-handed Latin alphabet in ASL consists of </a:t>
            </a:r>
            <a:r>
              <a:rPr lang="en-US" b="1" i="1" dirty="0">
                <a:latin typeface="Arial"/>
                <a:cs typeface="Arial"/>
              </a:rPr>
              <a:t>26</a:t>
            </a:r>
            <a:r>
              <a:rPr lang="en-US" b="1" dirty="0">
                <a:latin typeface="Arial"/>
                <a:cs typeface="Arial"/>
              </a:rPr>
              <a:t> hand gestures</a:t>
            </a:r>
            <a:r>
              <a:rPr lang="en-US" b="1" dirty="0" smtClean="0">
                <a:latin typeface="Arial"/>
                <a:cs typeface="Arial"/>
              </a:rPr>
              <a:t>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The </a:t>
            </a:r>
            <a:r>
              <a:rPr lang="en-US" b="1" dirty="0">
                <a:latin typeface="Arial"/>
                <a:cs typeface="Arial"/>
              </a:rPr>
              <a:t>objective of </a:t>
            </a:r>
            <a:r>
              <a:rPr lang="en-US" b="1" dirty="0" smtClean="0">
                <a:latin typeface="Arial"/>
                <a:cs typeface="Arial"/>
              </a:rPr>
              <a:t>our work is to classify </a:t>
            </a:r>
            <a:r>
              <a:rPr lang="en-US" b="1" i="1" dirty="0">
                <a:latin typeface="Arial"/>
                <a:cs typeface="Arial"/>
              </a:rPr>
              <a:t>24</a:t>
            </a:r>
            <a:r>
              <a:rPr lang="en-US" b="1" dirty="0">
                <a:latin typeface="Arial"/>
                <a:cs typeface="Arial"/>
              </a:rPr>
              <a:t> ASL alphabet signs from a </a:t>
            </a:r>
            <a:r>
              <a:rPr lang="en-US" b="1" dirty="0">
                <a:solidFill>
                  <a:srgbClr val="333399"/>
                </a:solidFill>
                <a:latin typeface="Arial"/>
                <a:cs typeface="Arial"/>
              </a:rPr>
              <a:t>static 2D </a:t>
            </a:r>
            <a:r>
              <a:rPr lang="en-US" b="1" dirty="0" smtClean="0">
                <a:solidFill>
                  <a:srgbClr val="333399"/>
                </a:solidFill>
                <a:latin typeface="Arial"/>
                <a:cs typeface="Arial"/>
              </a:rPr>
              <a:t>image </a:t>
            </a:r>
            <a:r>
              <a:rPr lang="en-US" b="1" dirty="0" smtClean="0">
                <a:latin typeface="Arial"/>
                <a:cs typeface="Arial"/>
              </a:rPr>
              <a:t>(we exclude </a:t>
            </a:r>
            <a:r>
              <a:rPr lang="en-US" b="1" i="1" dirty="0" smtClean="0">
                <a:latin typeface="Arial"/>
                <a:cs typeface="Arial"/>
              </a:rPr>
              <a:t>“J”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>
                <a:latin typeface="Arial"/>
                <a:cs typeface="Arial"/>
              </a:rPr>
              <a:t>and </a:t>
            </a:r>
            <a:r>
              <a:rPr lang="en-US" b="1" i="1" dirty="0">
                <a:latin typeface="Arial"/>
                <a:cs typeface="Arial"/>
              </a:rPr>
              <a:t>“Z”</a:t>
            </a:r>
            <a:r>
              <a:rPr lang="en-US" b="1" dirty="0">
                <a:latin typeface="Arial"/>
                <a:cs typeface="Arial"/>
              </a:rPr>
              <a:t> because they are dynamic hand </a:t>
            </a:r>
            <a:r>
              <a:rPr lang="en-US" b="1" dirty="0" smtClean="0">
                <a:latin typeface="Arial"/>
                <a:cs typeface="Arial"/>
              </a:rPr>
              <a:t>gestures).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American Sign Language (ASL)</a:t>
            </a:r>
            <a:endParaRPr lang="en-US" dirty="0"/>
          </a:p>
        </p:txBody>
      </p:sp>
      <p:pic>
        <p:nvPicPr>
          <p:cNvPr id="5" name="Picture 4" descr="A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58" y="1192696"/>
            <a:ext cx="4331804" cy="4770782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4" b="53675"/>
          <a:stretch/>
        </p:blipFill>
        <p:spPr>
          <a:xfrm>
            <a:off x="4104442" y="731590"/>
            <a:ext cx="4710989" cy="5453667"/>
          </a:xfrm>
          <a:prstGeom prst="rect">
            <a:avLst/>
          </a:prstGeom>
          <a:ln w="12700">
            <a:solidFill>
              <a:schemeClr val="accent2"/>
            </a:solidFill>
          </a:ln>
          <a:effectLst>
            <a:outerShdw blurRad="292100" dist="139700" dir="2700000" algn="tl" rotWithShape="0">
              <a:srgbClr val="B4CFFC">
                <a:alpha val="99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509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 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Left-handed vs. right-handed signs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Gesture Recognition: ASL still a challenging problem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409537" y="1676452"/>
            <a:ext cx="4168894" cy="387239"/>
            <a:chOff x="3453927" y="1727085"/>
            <a:chExt cx="4168894" cy="387239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453927" y="1920704"/>
              <a:ext cx="3639790" cy="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533465"/>
            <a:ext cx="1535856" cy="1115250"/>
            <a:chOff x="3606327" y="1533465"/>
            <a:chExt cx="1535856" cy="1115250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92163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3392212"/>
            <a:ext cx="4433447" cy="1745328"/>
            <a:chOff x="3606327" y="3392212"/>
            <a:chExt cx="4433447" cy="1745328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3392212"/>
              <a:ext cx="3904343" cy="1551709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  <a:endParaRPr lang="en-US" b="1" dirty="0" smtClean="0">
              <a:latin typeface="Arial"/>
              <a:cs typeface="Arial"/>
            </a:endParaRP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</a:t>
            </a:r>
            <a:r>
              <a:rPr lang="en-US" b="1" dirty="0" smtClean="0">
                <a:latin typeface="Arial"/>
                <a:cs typeface="Arial"/>
              </a:rPr>
              <a:t>:</a:t>
            </a:r>
            <a:endParaRPr lang="en-US" b="1" dirty="0" smtClean="0">
              <a:latin typeface="Arial"/>
              <a:cs typeface="Arial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48" y="4008635"/>
            <a:ext cx="220276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1187</Words>
  <Application>Microsoft Macintosh PowerPoint</Application>
  <PresentationFormat>On-screen Show (4:3)</PresentationFormat>
  <Paragraphs>179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ISIP Content Slide</vt:lpstr>
      <vt:lpstr>ISIP Title Slide</vt:lpstr>
      <vt:lpstr>1_ISIP Content Slide</vt:lpstr>
      <vt:lpstr>Equation</vt:lpstr>
      <vt:lpstr>MathType 6.0 Equation</vt:lpstr>
      <vt:lpstr>PowerPoint Presentation</vt:lpstr>
      <vt:lpstr>Abstract</vt:lpstr>
      <vt:lpstr>Gesture Recognition… In The Movies…</vt:lpstr>
      <vt:lpstr>Gesture Recognition: Improved Sensors</vt:lpstr>
      <vt:lpstr>Gesture Recognition: American Sign Language (ASL)</vt:lpstr>
      <vt:lpstr>Gesture Recognition: 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Experiments: Error Analysis</vt:lpstr>
      <vt:lpstr>Analysis: ASL Fingerspelling Corpus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135</cp:revision>
  <dcterms:created xsi:type="dcterms:W3CDTF">2012-05-05T20:20:58Z</dcterms:created>
  <dcterms:modified xsi:type="dcterms:W3CDTF">2013-05-28T20:02:46Z</dcterms:modified>
</cp:coreProperties>
</file>