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4" r:id="rId1"/>
    <p:sldMasterId id="2147483701" r:id="rId2"/>
  </p:sldMasterIdLst>
  <p:notesMasterIdLst>
    <p:notesMasterId r:id="rId43"/>
  </p:notesMasterIdLst>
  <p:handoutMasterIdLst>
    <p:handoutMasterId r:id="rId44"/>
  </p:handoutMasterIdLst>
  <p:sldIdLst>
    <p:sldId id="325" r:id="rId3"/>
    <p:sldId id="452" r:id="rId4"/>
    <p:sldId id="576" r:id="rId5"/>
    <p:sldId id="577" r:id="rId6"/>
    <p:sldId id="578" r:id="rId7"/>
    <p:sldId id="539" r:id="rId8"/>
    <p:sldId id="579" r:id="rId9"/>
    <p:sldId id="582" r:id="rId10"/>
    <p:sldId id="583" r:id="rId11"/>
    <p:sldId id="607" r:id="rId12"/>
    <p:sldId id="584" r:id="rId13"/>
    <p:sldId id="616" r:id="rId14"/>
    <p:sldId id="612" r:id="rId15"/>
    <p:sldId id="613" r:id="rId16"/>
    <p:sldId id="614" r:id="rId17"/>
    <p:sldId id="615" r:id="rId18"/>
    <p:sldId id="629" r:id="rId19"/>
    <p:sldId id="586" r:id="rId20"/>
    <p:sldId id="597" r:id="rId21"/>
    <p:sldId id="617" r:id="rId22"/>
    <p:sldId id="605" r:id="rId23"/>
    <p:sldId id="604" r:id="rId24"/>
    <p:sldId id="630" r:id="rId25"/>
    <p:sldId id="619" r:id="rId26"/>
    <p:sldId id="633" r:id="rId27"/>
    <p:sldId id="620" r:id="rId28"/>
    <p:sldId id="631" r:id="rId29"/>
    <p:sldId id="621" r:id="rId30"/>
    <p:sldId id="624" r:id="rId31"/>
    <p:sldId id="625" r:id="rId32"/>
    <p:sldId id="632" r:id="rId33"/>
    <p:sldId id="609" r:id="rId34"/>
    <p:sldId id="626" r:id="rId35"/>
    <p:sldId id="627" r:id="rId36"/>
    <p:sldId id="610" r:id="rId37"/>
    <p:sldId id="611" r:id="rId38"/>
    <p:sldId id="478" r:id="rId39"/>
    <p:sldId id="585" r:id="rId40"/>
    <p:sldId id="548" r:id="rId41"/>
    <p:sldId id="568" r:id="rId42"/>
  </p:sldIdLst>
  <p:sldSz cx="9144000" cy="6858000" type="letter"/>
  <p:notesSz cx="7315200" cy="96012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E2F6"/>
    <a:srgbClr val="FFFFFF"/>
    <a:srgbClr val="D1D1FF"/>
    <a:srgbClr val="6666FF"/>
    <a:srgbClr val="BE0F34"/>
    <a:srgbClr val="000000"/>
    <a:srgbClr val="892034"/>
    <a:srgbClr val="FFFFD5"/>
    <a:srgbClr val="EFF755"/>
    <a:srgbClr val="CC66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24" autoAdjust="0"/>
    <p:restoredTop sz="96226" autoAdjust="0"/>
  </p:normalViewPr>
  <p:slideViewPr>
    <p:cSldViewPr snapToGrid="0">
      <p:cViewPr varScale="1">
        <p:scale>
          <a:sx n="66" d="100"/>
          <a:sy n="66" d="100"/>
        </p:scale>
        <p:origin x="-702" y="-96"/>
      </p:cViewPr>
      <p:guideLst>
        <p:guide orient="horz" pos="3538"/>
        <p:guide orient="horz" pos="18"/>
        <p:guide pos="5616"/>
        <p:guide pos="2875"/>
        <p:guide pos="152"/>
        <p:guide pos="148"/>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1734" y="-108"/>
      </p:cViewPr>
      <p:guideLst>
        <p:guide orient="horz" pos="3023"/>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3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1" y="1"/>
            <a:ext cx="3170980" cy="480060"/>
          </a:xfrm>
          <a:prstGeom prst="rect">
            <a:avLst/>
          </a:prstGeom>
          <a:noFill/>
          <a:ln w="9525">
            <a:noFill/>
            <a:miter lim="800000"/>
            <a:headEnd/>
            <a:tailEnd/>
          </a:ln>
          <a:effectLst/>
        </p:spPr>
        <p:txBody>
          <a:bodyPr vert="horz" wrap="square" lIns="96367" tIns="48182" rIns="96367" bIns="48182" numCol="1" anchor="t" anchorCtr="0" compatLnSpc="1">
            <a:prstTxWarp prst="textNoShape">
              <a:avLst/>
            </a:prstTxWarp>
          </a:bodyPr>
          <a:lstStyle>
            <a:lvl1pPr defTabSz="963381">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44220" y="1"/>
            <a:ext cx="3170980" cy="480060"/>
          </a:xfrm>
          <a:prstGeom prst="rect">
            <a:avLst/>
          </a:prstGeom>
          <a:noFill/>
          <a:ln w="9525">
            <a:noFill/>
            <a:miter lim="800000"/>
            <a:headEnd/>
            <a:tailEnd/>
          </a:ln>
          <a:effectLst/>
        </p:spPr>
        <p:txBody>
          <a:bodyPr vert="horz" wrap="square" lIns="96367" tIns="48182" rIns="96367" bIns="48182" numCol="1" anchor="t" anchorCtr="0" compatLnSpc="1">
            <a:prstTxWarp prst="textNoShape">
              <a:avLst/>
            </a:prstTxWarp>
          </a:bodyPr>
          <a:lstStyle>
            <a:lvl1pPr algn="r" defTabSz="963381">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1" y="9121141"/>
            <a:ext cx="3170980" cy="480060"/>
          </a:xfrm>
          <a:prstGeom prst="rect">
            <a:avLst/>
          </a:prstGeom>
          <a:noFill/>
          <a:ln w="9525">
            <a:noFill/>
            <a:miter lim="800000"/>
            <a:headEnd/>
            <a:tailEnd/>
          </a:ln>
          <a:effectLst/>
        </p:spPr>
        <p:txBody>
          <a:bodyPr vert="horz" wrap="square" lIns="96367" tIns="48182" rIns="96367" bIns="48182" numCol="1" anchor="b" anchorCtr="0" compatLnSpc="1">
            <a:prstTxWarp prst="textNoShape">
              <a:avLst/>
            </a:prstTxWarp>
          </a:bodyPr>
          <a:lstStyle>
            <a:lvl1pPr defTabSz="963381">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44220" y="9121141"/>
            <a:ext cx="3170980" cy="480060"/>
          </a:xfrm>
          <a:prstGeom prst="rect">
            <a:avLst/>
          </a:prstGeom>
          <a:noFill/>
          <a:ln w="9525">
            <a:noFill/>
            <a:miter lim="800000"/>
            <a:headEnd/>
            <a:tailEnd/>
          </a:ln>
          <a:effectLst/>
        </p:spPr>
        <p:txBody>
          <a:bodyPr vert="horz" wrap="square" lIns="96367" tIns="48182" rIns="96367" bIns="48182" numCol="1" anchor="b" anchorCtr="0" compatLnSpc="1">
            <a:prstTxWarp prst="textNoShape">
              <a:avLst/>
            </a:prstTxWarp>
          </a:bodyPr>
          <a:lstStyle>
            <a:lvl1pPr algn="r" defTabSz="963381">
              <a:defRPr sz="1200" smtClean="0">
                <a:latin typeface="Times New Roman" pitchFamily="18" charset="0"/>
              </a:defRPr>
            </a:lvl1pPr>
          </a:lstStyle>
          <a:p>
            <a:pPr>
              <a:defRPr/>
            </a:pPr>
            <a:fld id="{66158826-EADE-4792-AB13-43381F09BFE3}"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1" y="1"/>
            <a:ext cx="3170980" cy="480060"/>
          </a:xfrm>
          <a:prstGeom prst="rect">
            <a:avLst/>
          </a:prstGeom>
          <a:noFill/>
          <a:ln w="9525">
            <a:noFill/>
            <a:miter lim="800000"/>
            <a:headEnd/>
            <a:tailEnd/>
          </a:ln>
          <a:effectLst/>
        </p:spPr>
        <p:txBody>
          <a:bodyPr vert="horz" wrap="square" lIns="96367" tIns="48182" rIns="96367" bIns="48182" numCol="1" anchor="t" anchorCtr="0" compatLnSpc="1">
            <a:prstTxWarp prst="textNoShape">
              <a:avLst/>
            </a:prstTxWarp>
          </a:bodyPr>
          <a:lstStyle>
            <a:lvl1pPr defTabSz="963381">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44220" y="1"/>
            <a:ext cx="3170980" cy="480060"/>
          </a:xfrm>
          <a:prstGeom prst="rect">
            <a:avLst/>
          </a:prstGeom>
          <a:noFill/>
          <a:ln w="9525">
            <a:noFill/>
            <a:miter lim="800000"/>
            <a:headEnd/>
            <a:tailEnd/>
          </a:ln>
          <a:effectLst/>
        </p:spPr>
        <p:txBody>
          <a:bodyPr vert="horz" wrap="square" lIns="96367" tIns="48182" rIns="96367" bIns="48182" numCol="1" anchor="t" anchorCtr="0" compatLnSpc="1">
            <a:prstTxWarp prst="textNoShape">
              <a:avLst/>
            </a:prstTxWarp>
          </a:bodyPr>
          <a:lstStyle>
            <a:lvl1pPr algn="r" defTabSz="963381">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6421" y="4560571"/>
            <a:ext cx="5362360" cy="4320540"/>
          </a:xfrm>
          <a:prstGeom prst="rect">
            <a:avLst/>
          </a:prstGeom>
          <a:noFill/>
          <a:ln w="9525">
            <a:noFill/>
            <a:miter lim="800000"/>
            <a:headEnd/>
            <a:tailEnd/>
          </a:ln>
          <a:effectLst/>
        </p:spPr>
        <p:txBody>
          <a:bodyPr vert="horz" wrap="square" lIns="96367" tIns="48182" rIns="96367" bIns="4818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1" y="9121141"/>
            <a:ext cx="3170980" cy="480060"/>
          </a:xfrm>
          <a:prstGeom prst="rect">
            <a:avLst/>
          </a:prstGeom>
          <a:noFill/>
          <a:ln w="9525">
            <a:noFill/>
            <a:miter lim="800000"/>
            <a:headEnd/>
            <a:tailEnd/>
          </a:ln>
          <a:effectLst/>
        </p:spPr>
        <p:txBody>
          <a:bodyPr vert="horz" wrap="square" lIns="96367" tIns="48182" rIns="96367" bIns="48182" numCol="1" anchor="b" anchorCtr="0" compatLnSpc="1">
            <a:prstTxWarp prst="textNoShape">
              <a:avLst/>
            </a:prstTxWarp>
          </a:bodyPr>
          <a:lstStyle>
            <a:lvl1pPr defTabSz="963381">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44220" y="9121141"/>
            <a:ext cx="3170980" cy="480060"/>
          </a:xfrm>
          <a:prstGeom prst="rect">
            <a:avLst/>
          </a:prstGeom>
          <a:noFill/>
          <a:ln w="9525">
            <a:noFill/>
            <a:miter lim="800000"/>
            <a:headEnd/>
            <a:tailEnd/>
          </a:ln>
          <a:effectLst/>
        </p:spPr>
        <p:txBody>
          <a:bodyPr vert="horz" wrap="square" lIns="96367" tIns="48182" rIns="96367" bIns="48182" numCol="1" anchor="b" anchorCtr="0" compatLnSpc="1">
            <a:prstTxWarp prst="textNoShape">
              <a:avLst/>
            </a:prstTxWarp>
          </a:bodyPr>
          <a:lstStyle>
            <a:lvl1pPr algn="r" defTabSz="963381">
              <a:defRPr sz="1200" smtClean="0">
                <a:latin typeface="Times New Roman" pitchFamily="18" charset="0"/>
              </a:defRPr>
            </a:lvl1pPr>
          </a:lstStyle>
          <a:p>
            <a:pPr>
              <a:defRPr/>
            </a:pPr>
            <a:fld id="{ECC53042-5A96-4DBC-B738-B843823BA6D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CC53042-5A96-4DBC-B738-B843823BA6D7}" type="slidenum">
              <a:rPr lang="en-US" smtClean="0"/>
              <a:pPr>
                <a:defRPr/>
              </a:pPr>
              <a:t>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35D758C2-C356-43B3-AAFA-040681F9914C}" type="slidenum">
              <a:rPr lang="en-US" smtClean="0"/>
              <a:pPr/>
              <a:t>38</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413469" y="4560571"/>
            <a:ext cx="6561417" cy="4320540"/>
          </a:xfrm>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F734984-DA9D-46F7-86D2-46DD45087FB0}" type="datetimeFigureOut">
              <a:rPr lang="en-US" smtClean="0"/>
              <a:pPr/>
              <a:t>3/31/2010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05E26D1-1274-47BB-A1DA-3B76A596BD1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685800"/>
          </a:xfrm>
          <a:prstGeom prst="rect">
            <a:avLst/>
          </a:prstGeom>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xfrm>
            <a:off x="0" y="6629400"/>
            <a:ext cx="5638800" cy="228600"/>
          </a:xfrm>
          <a:prstGeom prst="rect">
            <a:avLst/>
          </a:prstGeom>
          <a:ln/>
        </p:spPr>
        <p:txBody>
          <a:bodyPr/>
          <a:lstStyle>
            <a:lvl1pPr>
              <a:defRPr/>
            </a:lvl1pPr>
          </a:lstStyle>
          <a:p>
            <a:pPr>
              <a:defRPr/>
            </a:pPr>
            <a:r>
              <a:rPr lang="en-US" altLang="en-US" dirty="0"/>
              <a:t>R. S. Sutton and A. G. </a:t>
            </a:r>
            <a:r>
              <a:rPr lang="en-US" altLang="en-US" dirty="0" err="1"/>
              <a:t>Barto</a:t>
            </a:r>
            <a:r>
              <a:rPr lang="en-US" altLang="en-US" dirty="0"/>
              <a:t>: Reinforcement Learning: An Introduction</a:t>
            </a:r>
            <a:endParaRPr lang="en-US" altLang="en-US" sz="1400" dirty="0"/>
          </a:p>
        </p:txBody>
      </p:sp>
      <p:sp>
        <p:nvSpPr>
          <p:cNvPr id="4" name="Rectangle 6"/>
          <p:cNvSpPr>
            <a:spLocks noGrp="1" noChangeArrowheads="1"/>
          </p:cNvSpPr>
          <p:nvPr>
            <p:ph type="sldNum" sz="quarter" idx="11"/>
          </p:nvPr>
        </p:nvSpPr>
        <p:spPr>
          <a:xfrm>
            <a:off x="7239000" y="6629400"/>
            <a:ext cx="1905000" cy="228600"/>
          </a:xfrm>
          <a:prstGeom prst="rect">
            <a:avLst/>
          </a:prstGeom>
          <a:ln/>
        </p:spPr>
        <p:txBody>
          <a:bodyPr/>
          <a:lstStyle>
            <a:lvl1pPr>
              <a:defRPr/>
            </a:lvl1pPr>
          </a:lstStyle>
          <a:p>
            <a:pPr>
              <a:defRPr/>
            </a:pPr>
            <a:fld id="{2A9A9A9B-D817-4253-85CF-175FAC8E63AC}"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6858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447800"/>
            <a:ext cx="38100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447800"/>
            <a:ext cx="3810000" cy="4876800"/>
          </a:xfrm>
          <a:prstGeom prst="rect">
            <a:avLst/>
          </a:prstGeom>
        </p:spPr>
        <p:txBody>
          <a:bodyPr/>
          <a:lstStyle/>
          <a:p>
            <a:pPr lvl="0"/>
            <a:endParaRPr lang="en-US" noProof="0" smtClean="0"/>
          </a:p>
        </p:txBody>
      </p:sp>
      <p:sp>
        <p:nvSpPr>
          <p:cNvPr id="5" name="Rectangle 5"/>
          <p:cNvSpPr>
            <a:spLocks noGrp="1" noChangeArrowheads="1"/>
          </p:cNvSpPr>
          <p:nvPr>
            <p:ph type="ftr" sz="quarter" idx="10"/>
          </p:nvPr>
        </p:nvSpPr>
        <p:spPr>
          <a:xfrm>
            <a:off x="0" y="6629400"/>
            <a:ext cx="5638800" cy="228600"/>
          </a:xfrm>
          <a:prstGeom prst="rect">
            <a:avLst/>
          </a:prstGeom>
          <a:ln/>
        </p:spPr>
        <p:txBody>
          <a:bodyPr/>
          <a:lstStyle>
            <a:lvl1pPr>
              <a:defRPr/>
            </a:lvl1pPr>
          </a:lstStyle>
          <a:p>
            <a:pPr>
              <a:defRPr/>
            </a:pPr>
            <a:r>
              <a:rPr lang="en-US" altLang="en-US"/>
              <a:t>R. S. Sutton and A. G. Barto: Reinforcement Learning: An Introduction</a:t>
            </a:r>
            <a:endParaRPr lang="en-US" altLang="en-US" sz="1400"/>
          </a:p>
        </p:txBody>
      </p:sp>
      <p:sp>
        <p:nvSpPr>
          <p:cNvPr id="6" name="Rectangle 6"/>
          <p:cNvSpPr>
            <a:spLocks noGrp="1" noChangeArrowheads="1"/>
          </p:cNvSpPr>
          <p:nvPr>
            <p:ph type="sldNum" sz="quarter" idx="11"/>
          </p:nvPr>
        </p:nvSpPr>
        <p:spPr>
          <a:xfrm>
            <a:off x="7239000" y="6629400"/>
            <a:ext cx="1905000" cy="228600"/>
          </a:xfrm>
          <a:prstGeom prst="rect">
            <a:avLst/>
          </a:prstGeom>
          <a:ln/>
        </p:spPr>
        <p:txBody>
          <a:bodyPr/>
          <a:lstStyle>
            <a:lvl1pPr>
              <a:defRPr/>
            </a:lvl1pPr>
          </a:lstStyle>
          <a:p>
            <a:pPr>
              <a:defRPr/>
            </a:pPr>
            <a:fld id="{1EE89630-ECFE-46C4-8DDC-33331FDD31C1}"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dirty="0">
              <a:solidFill>
                <a:schemeClr val="hlink"/>
              </a:solidFill>
              <a:latin typeface="Times New Roman" pitchFamily="18" charset="0"/>
            </a:endParaRPr>
          </a:p>
        </p:txBody>
      </p:sp>
      <p:sp>
        <p:nvSpPr>
          <p:cNvPr id="4"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BE0F34"/>
            </a:outerShdw>
          </a:effectLst>
        </p:spPr>
        <p:txBody>
          <a:bodyPr wrap="none" anchor="ctr"/>
          <a:lstStyle/>
          <a:p>
            <a:pPr algn="ctr">
              <a:defRPr/>
            </a:pPr>
            <a:endParaRPr lang="en-US" dirty="0">
              <a:solidFill>
                <a:schemeClr val="hlink"/>
              </a:solidFill>
              <a:latin typeface="Times New Roman" pitchFamily="18" charset="0"/>
            </a:endParaRPr>
          </a:p>
        </p:txBody>
      </p:sp>
      <p:sp>
        <p:nvSpPr>
          <p:cNvPr id="9" name="TextBox 8"/>
          <p:cNvSpPr txBox="1"/>
          <p:nvPr userDrawn="1"/>
        </p:nvSpPr>
        <p:spPr>
          <a:xfrm>
            <a:off x="547844" y="174810"/>
            <a:ext cx="4247994" cy="307777"/>
          </a:xfrm>
          <a:prstGeom prst="rect">
            <a:avLst/>
          </a:prstGeom>
          <a:solidFill>
            <a:srgbClr val="FFFFFF"/>
          </a:solidFill>
        </p:spPr>
        <p:txBody>
          <a:bodyPr wrap="square" lIns="91440" rtlCol="0">
            <a:spAutoFit/>
          </a:bodyPr>
          <a:lstStyle/>
          <a:p>
            <a:pPr marL="568325" indent="0" algn="l"/>
            <a:r>
              <a:rPr lang="en-US" sz="1400" b="1" kern="1200" dirty="0" smtClean="0">
                <a:solidFill>
                  <a:schemeClr val="accent1"/>
                </a:solidFill>
                <a:latin typeface="Arial" charset="0"/>
                <a:ea typeface="+mn-ea"/>
                <a:cs typeface="+mn-cs"/>
              </a:rPr>
              <a:t>Neuroscience Program's Seminar Series</a:t>
            </a:r>
            <a:endParaRPr lang="en-US" sz="1400" b="1" dirty="0">
              <a:solidFill>
                <a:schemeClr val="accent1"/>
              </a:solidFill>
            </a:endParaRPr>
          </a:p>
        </p:txBody>
      </p:sp>
      <p:pic>
        <p:nvPicPr>
          <p:cNvPr id="12" name="Picture 51"/>
          <p:cNvPicPr>
            <a:picLocks noChangeAspect="1" noChangeArrowheads="1"/>
          </p:cNvPicPr>
          <p:nvPr userDrawn="1"/>
        </p:nvPicPr>
        <p:blipFill>
          <a:blip r:embed="rId6" cstate="print"/>
          <a:srcRect/>
          <a:stretch>
            <a:fillRect/>
          </a:stretch>
        </p:blipFill>
        <p:spPr bwMode="auto">
          <a:xfrm>
            <a:off x="8188394" y="6317146"/>
            <a:ext cx="533400" cy="514350"/>
          </a:xfrm>
          <a:prstGeom prst="rect">
            <a:avLst/>
          </a:prstGeom>
          <a:noFill/>
          <a:ln w="9525" algn="ctr">
            <a:noFill/>
            <a:miter lim="800000"/>
            <a:headEnd/>
            <a:tailEnd/>
          </a:ln>
          <a:effectLst/>
        </p:spPr>
      </p:pic>
      <p:pic>
        <p:nvPicPr>
          <p:cNvPr id="203778" name="Picture 2"/>
          <p:cNvPicPr>
            <a:picLocks noChangeAspect="1" noChangeArrowheads="1"/>
          </p:cNvPicPr>
          <p:nvPr userDrawn="1"/>
        </p:nvPicPr>
        <p:blipFill>
          <a:blip r:embed="rId7" cstate="print"/>
          <a:srcRect/>
          <a:stretch>
            <a:fillRect/>
          </a:stretch>
        </p:blipFill>
        <p:spPr bwMode="auto">
          <a:xfrm>
            <a:off x="541634" y="0"/>
            <a:ext cx="590550" cy="6191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5" r:id="rId1"/>
    <p:sldLayoutId id="2147483687" r:id="rId2"/>
    <p:sldLayoutId id="2147483713" r:id="rId3"/>
    <p:sldLayoutId id="2147483714"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BE0F34"/>
              </a:gs>
              <a:gs pos="100000">
                <a:srgbClr val="95CAFF"/>
              </a:gs>
            </a:gsLst>
            <a:lin ang="0" scaled="1"/>
          </a:gradFill>
          <a:ln w="9525">
            <a:noFill/>
            <a:miter lim="800000"/>
            <a:headEnd/>
            <a:tailEnd/>
          </a:ln>
          <a:effectLst/>
        </p:spPr>
        <p:txBody>
          <a:bodyPr wrap="none" anchor="ctr"/>
          <a:lstStyle/>
          <a:p>
            <a:pPr>
              <a:defRPr/>
            </a:pPr>
            <a:endParaRPr lang="en-US" dirty="0"/>
          </a:p>
        </p:txBody>
      </p:sp>
      <p:pic>
        <p:nvPicPr>
          <p:cNvPr id="1027" name="Picture 37" descr="isip_logo_plain"/>
          <p:cNvPicPr>
            <a:picLocks noChangeAspect="1" noChangeArrowheads="1"/>
          </p:cNvPicPr>
          <p:nvPr/>
        </p:nvPicPr>
        <p:blipFill>
          <a:blip r:embed="rId13" cstate="print"/>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err="1" smtClean="0">
                <a:solidFill>
                  <a:srgbClr val="BE0F34"/>
                </a:solidFill>
              </a:rPr>
              <a:t>NeuroSci</a:t>
            </a:r>
            <a:r>
              <a:rPr lang="en-US" sz="1200" b="1" dirty="0" smtClean="0">
                <a:solidFill>
                  <a:srgbClr val="BE0F34"/>
                </a:solidFill>
              </a:rPr>
              <a:t>: Slide </a:t>
            </a:r>
            <a:fld id="{56D32A91-0AE1-4806-AC33-D8959F4B7E0D}" type="slidenum">
              <a:rPr lang="en-US" sz="1200" b="1">
                <a:solidFill>
                  <a:srgbClr val="BE0F34"/>
                </a:solidFill>
              </a:rPr>
              <a:pPr>
                <a:spcBef>
                  <a:spcPct val="50000"/>
                </a:spcBef>
                <a:defRPr/>
              </a:pPr>
              <a:t>‹#›</a:t>
            </a:fld>
            <a:endParaRPr lang="en-US" sz="1200" b="1" dirty="0">
              <a:solidFill>
                <a:srgbClr val="BE0F34"/>
              </a:solidFill>
            </a:endParaRPr>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www.isip.piconepress.com/publications/seminars/external/2010/neuroscience" TargetMode="External"/><Relationship Id="rId7" Type="http://schemas.openxmlformats.org/officeDocument/2006/relationships/hyperlink" Target="https://engineering.purdue.edu/EngineeringImpact/Issues/2007_2/CoE_Articles/remakingEE.pn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hyperlink" Target="http://www.zompist.com/Langmaps.html" TargetMode="External"/><Relationship Id="rId2" Type="http://schemas.openxmlformats.org/officeDocument/2006/relationships/hyperlink" Target="http://www.ethnologue.com/" TargetMode="Externa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hendrix2.uoregon.edu/~dlivelyb/phys152/images/HumanEar.jpg" TargetMode="Externa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hyperlink" Target="http://www.eecs.umich.edu/~radev/namclo/Ambiguous.pdf" TargetMode="External"/><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hyperlink" Target="http://www.amazon.com/" TargetMode="External"/><Relationship Id="rId2" Type="http://schemas.openxmlformats.org/officeDocument/2006/relationships/hyperlink" Target="http://en.wikipedia.org/wiki/Analytics" TargetMode="Externa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hyperlink" Target="http://www.pandora.com/" TargetMode="External"/><Relationship Id="rId4" Type="http://schemas.openxmlformats.org/officeDocument/2006/relationships/hyperlink" Target="http://www.netflix.com/"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images.google.com/imgres?imgurl=http://www.defence.gov.au/digo/images/careers.jpg&amp;imgrefurl=http://www.defence.gov.au/digo/careers.htm&amp;h=170&amp;w=150&amp;sz=33&amp;hl=en&amp;start=150&amp;tbnid=YVmL3UVxFm-6mM:&amp;tbnh=99&amp;tbnw=87&amp;prev=/images?q=intelligence+analyst&amp;start=144&amp;ndsp=18&amp;svnum=10&amp;hl=en&amp;lr=&amp;sa=N" TargetMode="External"/><Relationship Id="rId2" Type="http://schemas.openxmlformats.org/officeDocument/2006/relationships/image" Target="../media/image36.jpeg"/><Relationship Id="rId1" Type="http://schemas.openxmlformats.org/officeDocument/2006/relationships/slideLayout" Target="../slideLayouts/slideLayout11.xml"/><Relationship Id="rId4" Type="http://schemas.openxmlformats.org/officeDocument/2006/relationships/image" Target="../media/image37.jpeg"/></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www.ask.com/" TargetMode="External"/><Relationship Id="rId1" Type="http://schemas.openxmlformats.org/officeDocument/2006/relationships/slideLayout" Target="../slideLayouts/slideLayout11.xml"/><Relationship Id="rId5" Type="http://schemas.openxmlformats.org/officeDocument/2006/relationships/image" Target="../media/image42.png"/><Relationship Id="rId4" Type="http://schemas.openxmlformats.org/officeDocument/2006/relationships/hyperlink" Target="http://www.cuil.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1.xml"/><Relationship Id="rId4" Type="http://schemas.openxmlformats.org/officeDocument/2006/relationships/image" Target="../media/image45.png"/></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hyperlink" Target="http://www.duke.edu/~pk10/language/neuro.htm"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hyperlink" Target="http://www.isip.piconepress.com/"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isip.piconepress.com/projects/speech/software/demonstrations/audio_demos/phonetic_units/" TargetMode="Externa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hyperlink" Target="http://www.rehab.research.va.gov/jour/08/45/5/images/clarkf32.jpg" TargetMode="External"/><Relationship Id="rId2" Type="http://schemas.openxmlformats.org/officeDocument/2006/relationships/image" Target="../media/image13.jpeg"/><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9"/>
          <p:cNvSpPr txBox="1">
            <a:spLocks noChangeArrowheads="1"/>
          </p:cNvSpPr>
          <p:nvPr/>
        </p:nvSpPr>
        <p:spPr bwMode="auto">
          <a:xfrm>
            <a:off x="409575" y="675494"/>
            <a:ext cx="8467725" cy="830997"/>
          </a:xfrm>
          <a:prstGeom prst="rect">
            <a:avLst/>
          </a:prstGeom>
          <a:noFill/>
          <a:ln w="9525">
            <a:noFill/>
            <a:miter lim="800000"/>
            <a:headEnd/>
            <a:tailEnd/>
          </a:ln>
        </p:spPr>
        <p:txBody>
          <a:bodyPr>
            <a:spAutoFit/>
          </a:bodyPr>
          <a:lstStyle/>
          <a:p>
            <a:pPr algn="ctr">
              <a:spcBef>
                <a:spcPct val="50000"/>
              </a:spcBef>
              <a:tabLst>
                <a:tab pos="2908300" algn="l"/>
                <a:tab pos="4051300" algn="l"/>
              </a:tabLst>
            </a:pPr>
            <a:r>
              <a:rPr lang="en-US" b="1" dirty="0" smtClean="0">
                <a:solidFill>
                  <a:schemeClr val="accent2"/>
                </a:solidFill>
              </a:rPr>
              <a:t>HUMAN LANGUAGE TECHNOLOGY:</a:t>
            </a:r>
            <a:br>
              <a:rPr lang="en-US" b="1" dirty="0" smtClean="0">
                <a:solidFill>
                  <a:schemeClr val="accent2"/>
                </a:solidFill>
              </a:rPr>
            </a:br>
            <a:r>
              <a:rPr lang="en-US" b="1" dirty="0" smtClean="0">
                <a:solidFill>
                  <a:schemeClr val="accent1"/>
                </a:solidFill>
              </a:rPr>
              <a:t>From Bits to Blogs</a:t>
            </a:r>
            <a:endParaRPr lang="en-US" b="1" dirty="0">
              <a:solidFill>
                <a:schemeClr val="accent1"/>
              </a:solidFill>
            </a:endParaRPr>
          </a:p>
        </p:txBody>
      </p:sp>
      <p:sp>
        <p:nvSpPr>
          <p:cNvPr id="8" name="Rectangle 7"/>
          <p:cNvSpPr/>
          <p:nvPr/>
        </p:nvSpPr>
        <p:spPr>
          <a:xfrm>
            <a:off x="436099" y="4886532"/>
            <a:ext cx="8417169" cy="1200329"/>
          </a:xfrm>
          <a:prstGeom prst="rect">
            <a:avLst/>
          </a:prstGeom>
        </p:spPr>
        <p:txBody>
          <a:bodyPr wrap="square">
            <a:spAutoFit/>
          </a:bodyPr>
          <a:lstStyle/>
          <a:p>
            <a:pPr algn="ctr"/>
            <a:r>
              <a:rPr lang="en-US" sz="1800" b="1" dirty="0" smtClean="0">
                <a:solidFill>
                  <a:schemeClr val="accent1"/>
                </a:solidFill>
              </a:rPr>
              <a:t>Joseph Picone, PhD</a:t>
            </a:r>
          </a:p>
          <a:p>
            <a:pPr algn="ctr"/>
            <a:r>
              <a:rPr lang="en-US" sz="1800" b="1" dirty="0" smtClean="0">
                <a:solidFill>
                  <a:schemeClr val="accent2"/>
                </a:solidFill>
              </a:rPr>
              <a:t>Professor and Chair</a:t>
            </a:r>
          </a:p>
          <a:p>
            <a:pPr algn="ctr"/>
            <a:r>
              <a:rPr lang="en-US" sz="1800" b="1" dirty="0" smtClean="0">
                <a:solidFill>
                  <a:schemeClr val="accent2"/>
                </a:solidFill>
              </a:rPr>
              <a:t>Department of Electrical and Computer Engineering</a:t>
            </a:r>
          </a:p>
          <a:p>
            <a:pPr algn="ctr"/>
            <a:r>
              <a:rPr lang="en-US" sz="1800" b="1" dirty="0" smtClean="0">
                <a:solidFill>
                  <a:schemeClr val="accent2"/>
                </a:solidFill>
              </a:rPr>
              <a:t>Temple University</a:t>
            </a:r>
            <a:endParaRPr lang="en-US" sz="1800" b="1" dirty="0">
              <a:solidFill>
                <a:schemeClr val="accent2"/>
              </a:solidFill>
            </a:endParaRPr>
          </a:p>
        </p:txBody>
      </p:sp>
      <p:grpSp>
        <p:nvGrpSpPr>
          <p:cNvPr id="17" name="Group 16"/>
          <p:cNvGrpSpPr/>
          <p:nvPr/>
        </p:nvGrpSpPr>
        <p:grpSpPr>
          <a:xfrm>
            <a:off x="434857" y="6165787"/>
            <a:ext cx="885361" cy="279514"/>
            <a:chOff x="5231962" y="6231988"/>
            <a:chExt cx="885361" cy="279514"/>
          </a:xfrm>
        </p:grpSpPr>
        <p:pic>
          <p:nvPicPr>
            <p:cNvPr id="152580" name="Picture 4">
              <a:hlinkClick r:id="rId3"/>
            </p:cNvPr>
            <p:cNvPicPr>
              <a:picLocks noChangeAspect="1" noChangeArrowheads="1"/>
            </p:cNvPicPr>
            <p:nvPr/>
          </p:nvPicPr>
          <p:blipFill>
            <a:blip r:embed="rId4" cstate="print"/>
            <a:srcRect/>
            <a:stretch>
              <a:fillRect/>
            </a:stretch>
          </p:blipFill>
          <p:spPr bwMode="auto">
            <a:xfrm>
              <a:off x="5745659" y="6237182"/>
              <a:ext cx="371664" cy="274320"/>
            </a:xfrm>
            <a:prstGeom prst="rect">
              <a:avLst/>
            </a:prstGeom>
            <a:noFill/>
            <a:ln w="9525">
              <a:noFill/>
              <a:miter lim="800000"/>
              <a:headEnd/>
              <a:tailEnd/>
            </a:ln>
            <a:effectLst/>
          </p:spPr>
        </p:pic>
        <p:sp>
          <p:nvSpPr>
            <p:cNvPr id="16" name="Text Box 7"/>
            <p:cNvSpPr txBox="1">
              <a:spLocks noChangeArrowheads="1"/>
            </p:cNvSpPr>
            <p:nvPr/>
          </p:nvSpPr>
          <p:spPr bwMode="auto">
            <a:xfrm>
              <a:off x="5231962" y="6231988"/>
              <a:ext cx="648333" cy="258520"/>
            </a:xfrm>
            <a:prstGeom prst="rect">
              <a:avLst/>
            </a:prstGeom>
            <a:noFill/>
            <a:ln w="9525">
              <a:noFill/>
              <a:miter lim="800000"/>
              <a:headEnd/>
              <a:tailEnd/>
            </a:ln>
          </p:spPr>
          <p:txBody>
            <a:bodyPr wrap="square" lIns="91429" tIns="45714" rIns="91429" bIns="45714">
              <a:spAutoFit/>
            </a:bodyPr>
            <a:lstStyle/>
            <a:p>
              <a:pPr marL="176213" indent="-176213">
                <a:lnSpc>
                  <a:spcPct val="90000"/>
                </a:lnSpc>
                <a:spcBef>
                  <a:spcPct val="20000"/>
                </a:spcBef>
                <a:tabLst>
                  <a:tab pos="6864350" algn="r"/>
                </a:tabLst>
              </a:pPr>
              <a:r>
                <a:rPr lang="en-US" sz="1200" b="1" dirty="0" smtClean="0">
                  <a:solidFill>
                    <a:schemeClr val="accent2"/>
                  </a:solidFill>
                </a:rPr>
                <a:t>URL:</a:t>
              </a:r>
            </a:p>
          </p:txBody>
        </p:sp>
      </p:grpSp>
      <p:grpSp>
        <p:nvGrpSpPr>
          <p:cNvPr id="10" name="Group 9"/>
          <p:cNvGrpSpPr/>
          <p:nvPr/>
        </p:nvGrpSpPr>
        <p:grpSpPr>
          <a:xfrm>
            <a:off x="2031996" y="2217003"/>
            <a:ext cx="4847772" cy="1888218"/>
            <a:chOff x="1843314" y="2278063"/>
            <a:chExt cx="4847772" cy="1888218"/>
          </a:xfrm>
        </p:grpSpPr>
        <p:pic>
          <p:nvPicPr>
            <p:cNvPr id="18" name="Picture 50" descr="x"/>
            <p:cNvPicPr>
              <a:picLocks noChangeArrowheads="1"/>
            </p:cNvPicPr>
            <p:nvPr/>
          </p:nvPicPr>
          <p:blipFill>
            <a:blip r:embed="rId5" cstate="print"/>
            <a:srcRect l="9944" t="4834" r="10153" b="3784"/>
            <a:stretch>
              <a:fillRect/>
            </a:stretch>
          </p:blipFill>
          <p:spPr bwMode="auto">
            <a:xfrm>
              <a:off x="1843314" y="2278063"/>
              <a:ext cx="1458742" cy="1828800"/>
            </a:xfrm>
            <a:prstGeom prst="rect">
              <a:avLst/>
            </a:prstGeom>
            <a:noFill/>
            <a:ln w="38100">
              <a:solidFill>
                <a:srgbClr val="892034"/>
              </a:solidFill>
              <a:miter lim="800000"/>
              <a:headEnd/>
              <a:tailEnd/>
            </a:ln>
          </p:spPr>
        </p:pic>
        <p:pic>
          <p:nvPicPr>
            <p:cNvPr id="152579" name="Picture 3"/>
            <p:cNvPicPr>
              <a:picLocks noChangeArrowheads="1"/>
            </p:cNvPicPr>
            <p:nvPr/>
          </p:nvPicPr>
          <p:blipFill>
            <a:blip r:embed="rId6" cstate="print"/>
            <a:srcRect l="2394" r="2839" b="1461"/>
            <a:stretch>
              <a:fillRect/>
            </a:stretch>
          </p:blipFill>
          <p:spPr bwMode="auto">
            <a:xfrm>
              <a:off x="5459416" y="2337481"/>
              <a:ext cx="1231670" cy="1828800"/>
            </a:xfrm>
            <a:prstGeom prst="rect">
              <a:avLst/>
            </a:prstGeom>
            <a:noFill/>
            <a:ln w="38100">
              <a:solidFill>
                <a:schemeClr val="accent2"/>
              </a:solidFill>
              <a:miter lim="800000"/>
              <a:headEnd/>
              <a:tailEnd/>
            </a:ln>
            <a:effectLst/>
          </p:spPr>
        </p:pic>
      </p:grpSp>
      <p:pic>
        <p:nvPicPr>
          <p:cNvPr id="13" name="Picture 3">
            <a:hlinkClick r:id="rId7"/>
          </p:cNvPr>
          <p:cNvPicPr>
            <a:picLocks noChangeAspect="1" noChangeArrowheads="1"/>
          </p:cNvPicPr>
          <p:nvPr/>
        </p:nvPicPr>
        <p:blipFill>
          <a:blip r:embed="rId8" cstate="print"/>
          <a:stretch>
            <a:fillRect/>
          </a:stretch>
        </p:blipFill>
        <p:spPr bwMode="auto">
          <a:xfrm>
            <a:off x="3533120" y="2018112"/>
            <a:ext cx="2053293" cy="2286000"/>
          </a:xfrm>
          <a:prstGeom prst="rect">
            <a:avLst/>
          </a:prstGeom>
          <a:noFill/>
          <a:ln w="38100">
            <a:solidFill>
              <a:schemeClr val="accent2"/>
            </a:solid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2" y="57150"/>
            <a:ext cx="8663769"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The World’s Languages</a:t>
            </a:r>
            <a:endParaRPr lang="en-US" b="1" dirty="0">
              <a:solidFill>
                <a:schemeClr val="accent2"/>
              </a:solidFill>
            </a:endParaRPr>
          </a:p>
        </p:txBody>
      </p:sp>
      <p:sp>
        <p:nvSpPr>
          <p:cNvPr id="10" name="Text Box 3"/>
          <p:cNvSpPr txBox="1">
            <a:spLocks noChangeArrowheads="1"/>
          </p:cNvSpPr>
          <p:nvPr/>
        </p:nvSpPr>
        <p:spPr bwMode="auto">
          <a:xfrm>
            <a:off x="186394" y="628360"/>
            <a:ext cx="4258997" cy="4400840"/>
          </a:xfrm>
          <a:prstGeom prst="rect">
            <a:avLst/>
          </a:prstGeom>
          <a:noFill/>
          <a:ln w="9525">
            <a:noFill/>
            <a:miter lim="800000"/>
            <a:headEnd/>
            <a:tailEnd/>
          </a:ln>
          <a:effectLst/>
        </p:spPr>
        <p:txBody>
          <a:bodyPr lIns="0" tIns="0" rIns="0" bIns="0"/>
          <a:lstStyle/>
          <a:p>
            <a:pPr marL="165100" indent="-165100">
              <a:spcAft>
                <a:spcPts val="1200"/>
              </a:spcAft>
              <a:buFont typeface="Arial" pitchFamily="34" charset="0"/>
              <a:buChar char="•"/>
            </a:pPr>
            <a:r>
              <a:rPr lang="en-US" sz="1800" b="1" dirty="0" smtClean="0"/>
              <a:t>There are over </a:t>
            </a:r>
            <a:r>
              <a:rPr lang="en-US" sz="1800" b="1" dirty="0" smtClean="0">
                <a:hlinkClick r:id="rId2"/>
              </a:rPr>
              <a:t>6,000 known languages</a:t>
            </a:r>
            <a:r>
              <a:rPr lang="en-US" sz="1800" b="1" dirty="0" smtClean="0"/>
              <a:t> in the world.</a:t>
            </a:r>
          </a:p>
          <a:p>
            <a:pPr marL="165100" indent="-165100">
              <a:spcAft>
                <a:spcPts val="1200"/>
              </a:spcAft>
              <a:buFont typeface="Arial" pitchFamily="34" charset="0"/>
              <a:buChar char="•"/>
            </a:pPr>
            <a:r>
              <a:rPr lang="en-US" sz="1800" b="1" dirty="0" smtClean="0"/>
              <a:t>The dominance of English is being challenged by growth in Asian and Arabic languages.</a:t>
            </a:r>
          </a:p>
          <a:p>
            <a:pPr marL="165100" indent="-165100">
              <a:spcAft>
                <a:spcPts val="1200"/>
              </a:spcAft>
              <a:buFont typeface="Arial" pitchFamily="34" charset="0"/>
              <a:buChar char="•"/>
            </a:pPr>
            <a:r>
              <a:rPr lang="en-US" sz="1800" b="1" dirty="0" smtClean="0"/>
              <a:t>Common languages are used to facilitate communication; native languages are often used for covert communications.</a:t>
            </a:r>
          </a:p>
          <a:p>
            <a:pPr marL="165100" indent="-165100">
              <a:spcAft>
                <a:spcPts val="1200"/>
              </a:spcAft>
            </a:pPr>
            <a:endParaRPr lang="en-US" sz="1800" b="1" dirty="0" smtClean="0"/>
          </a:p>
        </p:txBody>
      </p:sp>
      <p:pic>
        <p:nvPicPr>
          <p:cNvPr id="8" name="Picture 2">
            <a:hlinkClick r:id="rId3"/>
          </p:cNvPr>
          <p:cNvPicPr>
            <a:picLocks noChangeAspect="1" noChangeArrowheads="1"/>
          </p:cNvPicPr>
          <p:nvPr/>
        </p:nvPicPr>
        <p:blipFill>
          <a:blip r:embed="rId4" cstate="print"/>
          <a:srcRect/>
          <a:stretch>
            <a:fillRect/>
          </a:stretch>
        </p:blipFill>
        <p:spPr bwMode="auto">
          <a:xfrm>
            <a:off x="429895" y="3657600"/>
            <a:ext cx="3945389" cy="2869029"/>
          </a:xfrm>
          <a:prstGeom prst="rect">
            <a:avLst/>
          </a:prstGeom>
          <a:noFill/>
          <a:ln w="38100">
            <a:solidFill>
              <a:schemeClr val="accent1"/>
            </a:solidFill>
            <a:miter lim="800000"/>
            <a:headEnd/>
            <a:tailEnd/>
          </a:ln>
          <a:effectLst/>
        </p:spPr>
      </p:pic>
      <p:sp>
        <p:nvSpPr>
          <p:cNvPr id="15" name="Text Box 3"/>
          <p:cNvSpPr txBox="1">
            <a:spLocks noChangeArrowheads="1"/>
          </p:cNvSpPr>
          <p:nvPr/>
        </p:nvSpPr>
        <p:spPr bwMode="auto">
          <a:xfrm>
            <a:off x="3604980" y="3182864"/>
            <a:ext cx="4258997" cy="2433711"/>
          </a:xfrm>
          <a:prstGeom prst="rect">
            <a:avLst/>
          </a:prstGeom>
          <a:noFill/>
          <a:ln w="9525">
            <a:noFill/>
            <a:miter lim="800000"/>
            <a:headEnd/>
            <a:tailEnd/>
          </a:ln>
          <a:effectLst/>
        </p:spPr>
        <p:txBody>
          <a:bodyPr lIns="0" tIns="0" rIns="0" bIns="0"/>
          <a:lstStyle/>
          <a:p>
            <a:pPr marL="165100" indent="-165100">
              <a:spcAft>
                <a:spcPts val="1200"/>
              </a:spcAft>
              <a:buFont typeface="Arial" pitchFamily="34" charset="0"/>
              <a:buChar char="•"/>
            </a:pPr>
            <a:endParaRPr lang="en-US" sz="1800" b="1" dirty="0" smtClean="0"/>
          </a:p>
        </p:txBody>
      </p:sp>
      <p:grpSp>
        <p:nvGrpSpPr>
          <p:cNvPr id="18" name="Group 17"/>
          <p:cNvGrpSpPr/>
          <p:nvPr/>
        </p:nvGrpSpPr>
        <p:grpSpPr>
          <a:xfrm>
            <a:off x="5045896" y="699770"/>
            <a:ext cx="3558174" cy="5642024"/>
            <a:chOff x="5045896" y="699770"/>
            <a:chExt cx="3558174" cy="5642024"/>
          </a:xfrm>
        </p:grpSpPr>
        <p:pic>
          <p:nvPicPr>
            <p:cNvPr id="184321" name="Picture 1"/>
            <p:cNvPicPr>
              <a:picLocks noChangeAspect="1" noChangeArrowheads="1"/>
            </p:cNvPicPr>
            <p:nvPr/>
          </p:nvPicPr>
          <p:blipFill>
            <a:blip r:embed="rId5" cstate="print"/>
            <a:srcRect l="24374" t="27484" r="28461" b="25826"/>
            <a:stretch>
              <a:fillRect/>
            </a:stretch>
          </p:blipFill>
          <p:spPr bwMode="auto">
            <a:xfrm>
              <a:off x="5125858" y="699770"/>
              <a:ext cx="3478212" cy="1935812"/>
            </a:xfrm>
            <a:prstGeom prst="rect">
              <a:avLst/>
            </a:prstGeom>
            <a:noFill/>
            <a:ln w="9525">
              <a:noFill/>
              <a:miter lim="800000"/>
              <a:headEnd/>
              <a:tailEnd/>
            </a:ln>
          </p:spPr>
        </p:pic>
        <p:sp>
          <p:nvSpPr>
            <p:cNvPr id="9" name="TextBox 8"/>
            <p:cNvSpPr txBox="1"/>
            <p:nvPr/>
          </p:nvSpPr>
          <p:spPr>
            <a:xfrm>
              <a:off x="5045896" y="2864395"/>
              <a:ext cx="3207657" cy="276999"/>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800" b="1" i="0" u="none" strike="noStrike" kern="0" cap="none" spc="0" normalizeH="0" baseline="0" noProof="0" dirty="0" smtClean="0">
                  <a:ln>
                    <a:noFill/>
                  </a:ln>
                  <a:solidFill>
                    <a:schemeClr val="tx1"/>
                  </a:solidFill>
                  <a:effectLst/>
                  <a:uLnTx/>
                  <a:uFillTx/>
                  <a:latin typeface="+mn-lt"/>
                  <a:ea typeface="+mn-ea"/>
                  <a:cs typeface="+mn-cs"/>
                </a:rPr>
                <a:t>U.S.</a:t>
              </a:r>
              <a:r>
                <a:rPr kumimoji="0" lang="en-US" sz="1800" b="1" i="0" u="none" strike="noStrike" kern="0" cap="none" spc="0" normalizeH="0" noProof="0" dirty="0" smtClean="0">
                  <a:ln>
                    <a:noFill/>
                  </a:ln>
                  <a:solidFill>
                    <a:schemeClr val="tx1"/>
                  </a:solidFill>
                  <a:effectLst/>
                  <a:uLnTx/>
                  <a:uFillTx/>
                  <a:latin typeface="+mn-lt"/>
                  <a:ea typeface="+mn-ea"/>
                  <a:cs typeface="+mn-cs"/>
                </a:rPr>
                <a:t> 2000 Census</a:t>
              </a:r>
              <a:endParaRPr kumimoji="0" lang="en-US" sz="1800" b="1" i="0" u="none" strike="noStrike" kern="0" cap="none" spc="0" normalizeH="0" baseline="0" noProof="0" dirty="0" smtClean="0">
                <a:ln>
                  <a:noFill/>
                </a:ln>
                <a:solidFill>
                  <a:schemeClr val="tx1"/>
                </a:solidFill>
                <a:effectLst/>
                <a:uLnTx/>
                <a:uFillTx/>
                <a:latin typeface="+mn-lt"/>
                <a:ea typeface="+mn-ea"/>
                <a:cs typeface="+mn-cs"/>
              </a:endParaRPr>
            </a:p>
          </p:txBody>
        </p:sp>
        <p:pic>
          <p:nvPicPr>
            <p:cNvPr id="184323" name="Picture 3"/>
            <p:cNvPicPr>
              <a:picLocks noChangeAspect="1" noChangeArrowheads="1"/>
            </p:cNvPicPr>
            <p:nvPr/>
          </p:nvPicPr>
          <p:blipFill>
            <a:blip r:embed="rId6" cstate="print"/>
            <a:srcRect l="21654" t="30417" r="27394" b="15208"/>
            <a:stretch>
              <a:fillRect/>
            </a:stretch>
          </p:blipFill>
          <p:spPr bwMode="auto">
            <a:xfrm>
              <a:off x="5105400" y="3703956"/>
              <a:ext cx="3467098" cy="2080259"/>
            </a:xfrm>
            <a:prstGeom prst="rect">
              <a:avLst/>
            </a:prstGeom>
            <a:noFill/>
            <a:ln w="9525">
              <a:noFill/>
              <a:miter lim="800000"/>
              <a:headEnd/>
              <a:tailEnd/>
            </a:ln>
          </p:spPr>
        </p:pic>
        <p:sp>
          <p:nvSpPr>
            <p:cNvPr id="17" name="TextBox 16"/>
            <p:cNvSpPr txBox="1"/>
            <p:nvPr/>
          </p:nvSpPr>
          <p:spPr>
            <a:xfrm>
              <a:off x="5183056" y="6064795"/>
              <a:ext cx="3207657" cy="276999"/>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800" b="1" i="0" u="none" strike="noStrike" kern="0" cap="none" spc="0" normalizeH="0" baseline="0" noProof="0" dirty="0" smtClean="0">
                  <a:ln>
                    <a:noFill/>
                  </a:ln>
                  <a:solidFill>
                    <a:schemeClr val="tx1"/>
                  </a:solidFill>
                  <a:effectLst/>
                  <a:uLnTx/>
                  <a:uFillTx/>
                  <a:latin typeface="+mn-lt"/>
                  <a:ea typeface="+mn-ea"/>
                  <a:cs typeface="+mn-cs"/>
                </a:rPr>
                <a:t>Non-English</a:t>
              </a:r>
              <a:r>
                <a:rPr kumimoji="0" lang="en-US" sz="1800" b="1" i="0" u="none" strike="noStrike" kern="0" cap="none" spc="0" normalizeH="0" noProof="0" dirty="0" smtClean="0">
                  <a:ln>
                    <a:noFill/>
                  </a:ln>
                  <a:solidFill>
                    <a:schemeClr val="tx1"/>
                  </a:solidFill>
                  <a:effectLst/>
                  <a:uLnTx/>
                  <a:uFillTx/>
                  <a:latin typeface="+mn-lt"/>
                  <a:ea typeface="+mn-ea"/>
                  <a:cs typeface="+mn-cs"/>
                </a:rPr>
                <a:t> Languages</a:t>
              </a:r>
              <a:endParaRPr kumimoji="0" lang="en-US" sz="1800" b="1" i="0" u="none" strike="noStrike" kern="0" cap="none" spc="0" normalizeH="0" baseline="0" noProof="0" dirty="0" smtClean="0">
                <a:ln>
                  <a:noFill/>
                </a:ln>
                <a:solidFill>
                  <a:schemeClr val="tx1"/>
                </a:solidFill>
                <a:effectLst/>
                <a:uLnTx/>
                <a:uFillTx/>
                <a:latin typeface="+mn-lt"/>
                <a:ea typeface="+mn-ea"/>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Basic Hardware: Acoustic to Electrical Transducer</a:t>
            </a:r>
            <a:endParaRPr lang="en-US" b="1" dirty="0">
              <a:solidFill>
                <a:schemeClr val="accent2"/>
              </a:solidFill>
            </a:endParaRPr>
          </a:p>
        </p:txBody>
      </p:sp>
      <p:pic>
        <p:nvPicPr>
          <p:cNvPr id="252930" name="Picture 2">
            <a:hlinkClick r:id="rId2"/>
          </p:cNvPr>
          <p:cNvPicPr>
            <a:picLocks noChangeAspect="1" noChangeArrowheads="1"/>
          </p:cNvPicPr>
          <p:nvPr/>
        </p:nvPicPr>
        <p:blipFill>
          <a:blip r:embed="rId3" cstate="print"/>
          <a:srcRect/>
          <a:stretch>
            <a:fillRect/>
          </a:stretch>
        </p:blipFill>
        <p:spPr bwMode="auto">
          <a:xfrm>
            <a:off x="1011465" y="827088"/>
            <a:ext cx="7124246" cy="54229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383314" y="1422402"/>
            <a:ext cx="4254274" cy="1074055"/>
            <a:chOff x="4149497" y="1886859"/>
            <a:chExt cx="4254274" cy="1074055"/>
          </a:xfrm>
        </p:grpSpPr>
        <p:sp>
          <p:nvSpPr>
            <p:cNvPr id="8" name="Freeform 7"/>
            <p:cNvSpPr/>
            <p:nvPr/>
          </p:nvSpPr>
          <p:spPr>
            <a:xfrm>
              <a:off x="6691086" y="1886859"/>
              <a:ext cx="1712685" cy="891536"/>
            </a:xfrm>
            <a:custGeom>
              <a:avLst/>
              <a:gdLst>
                <a:gd name="connsiteX0" fmla="*/ 0 w 8468751"/>
                <a:gd name="connsiteY0" fmla="*/ 759655 h 1209821"/>
                <a:gd name="connsiteX1" fmla="*/ 4712677 w 8468751"/>
                <a:gd name="connsiteY1" fmla="*/ 759655 h 1209821"/>
                <a:gd name="connsiteX2" fmla="*/ 4712677 w 8468751"/>
                <a:gd name="connsiteY2" fmla="*/ 14068 h 1209821"/>
                <a:gd name="connsiteX3" fmla="*/ 8468751 w 8468751"/>
                <a:gd name="connsiteY3" fmla="*/ 0 h 1209821"/>
                <a:gd name="connsiteX4" fmla="*/ 8468751 w 8468751"/>
                <a:gd name="connsiteY4" fmla="*/ 1209821 h 1209821"/>
                <a:gd name="connsiteX5" fmla="*/ 14068 w 8468751"/>
                <a:gd name="connsiteY5" fmla="*/ 1153551 h 1209821"/>
                <a:gd name="connsiteX6" fmla="*/ 0 w 8468751"/>
                <a:gd name="connsiteY6" fmla="*/ 759655 h 120982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0410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0410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14068 h 1153551"/>
                <a:gd name="connsiteX2" fmla="*/ 8468751 w 8468751"/>
                <a:gd name="connsiteY2" fmla="*/ 0 h 1153551"/>
                <a:gd name="connsiteX3" fmla="*/ 8468751 w 8468751"/>
                <a:gd name="connsiteY3" fmla="*/ 1117209 h 1153551"/>
                <a:gd name="connsiteX4" fmla="*/ 14068 w 8468751"/>
                <a:gd name="connsiteY4" fmla="*/ 1153551 h 1153551"/>
                <a:gd name="connsiteX5" fmla="*/ 0 w 8468751"/>
                <a:gd name="connsiteY5" fmla="*/ 759655 h 1153551"/>
                <a:gd name="connsiteX0" fmla="*/ 0 w 8468751"/>
                <a:gd name="connsiteY0" fmla="*/ 759655 h 1153551"/>
                <a:gd name="connsiteX1" fmla="*/ 4712677 w 8468751"/>
                <a:gd name="connsiteY1" fmla="*/ 14068 h 1153551"/>
                <a:gd name="connsiteX2" fmla="*/ 8468751 w 8468751"/>
                <a:gd name="connsiteY2" fmla="*/ 0 h 1153551"/>
                <a:gd name="connsiteX3" fmla="*/ 8468751 w 8468751"/>
                <a:gd name="connsiteY3" fmla="*/ 1117209 h 1153551"/>
                <a:gd name="connsiteX4" fmla="*/ 14068 w 8468751"/>
                <a:gd name="connsiteY4" fmla="*/ 1153551 h 1153551"/>
                <a:gd name="connsiteX5" fmla="*/ 0 w 8468751"/>
                <a:gd name="connsiteY5" fmla="*/ 759655 h 1153551"/>
                <a:gd name="connsiteX0" fmla="*/ 0 w 8454683"/>
                <a:gd name="connsiteY0" fmla="*/ 1153551 h 1153551"/>
                <a:gd name="connsiteX1" fmla="*/ 4698609 w 8454683"/>
                <a:gd name="connsiteY1" fmla="*/ 14068 h 1153551"/>
                <a:gd name="connsiteX2" fmla="*/ 8454683 w 8454683"/>
                <a:gd name="connsiteY2" fmla="*/ 0 h 1153551"/>
                <a:gd name="connsiteX3" fmla="*/ 8454683 w 8454683"/>
                <a:gd name="connsiteY3" fmla="*/ 1117209 h 1153551"/>
                <a:gd name="connsiteX4" fmla="*/ 0 w 8454683"/>
                <a:gd name="connsiteY4" fmla="*/ 1153551 h 1153551"/>
                <a:gd name="connsiteX0" fmla="*/ 4447 w 3756074"/>
                <a:gd name="connsiteY0" fmla="*/ 1107410 h 1117209"/>
                <a:gd name="connsiteX1" fmla="*/ 0 w 3756074"/>
                <a:gd name="connsiteY1" fmla="*/ 14068 h 1117209"/>
                <a:gd name="connsiteX2" fmla="*/ 3756074 w 3756074"/>
                <a:gd name="connsiteY2" fmla="*/ 0 h 1117209"/>
                <a:gd name="connsiteX3" fmla="*/ 3756074 w 3756074"/>
                <a:gd name="connsiteY3" fmla="*/ 1117209 h 1117209"/>
                <a:gd name="connsiteX4" fmla="*/ 4447 w 3756074"/>
                <a:gd name="connsiteY4" fmla="*/ 1107410 h 1117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6074" h="1117209">
                  <a:moveTo>
                    <a:pt x="4447" y="1107410"/>
                  </a:moveTo>
                  <a:cubicBezTo>
                    <a:pt x="2965" y="742963"/>
                    <a:pt x="1482" y="378515"/>
                    <a:pt x="0" y="14068"/>
                  </a:cubicBezTo>
                  <a:lnTo>
                    <a:pt x="3756074" y="0"/>
                  </a:lnTo>
                  <a:lnTo>
                    <a:pt x="3756074" y="1117209"/>
                  </a:lnTo>
                  <a:lnTo>
                    <a:pt x="4447" y="1107410"/>
                  </a:lnTo>
                  <a:close/>
                </a:path>
              </a:pathLst>
            </a:custGeom>
            <a:solidFill>
              <a:srgbClr val="D1D1FF"/>
            </a:solidFill>
            <a:ln w="254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Arrow Connector 11"/>
            <p:cNvCxnSpPr/>
            <p:nvPr/>
          </p:nvCxnSpPr>
          <p:spPr>
            <a:xfrm flipV="1">
              <a:off x="4149497" y="2322288"/>
              <a:ext cx="2541589" cy="638626"/>
            </a:xfrm>
            <a:prstGeom prst="straightConnector1">
              <a:avLst/>
            </a:prstGeom>
            <a:ln w="25400">
              <a:solidFill>
                <a:schemeClr val="accent1"/>
              </a:solidFill>
              <a:prstDash val="dash"/>
              <a:tailEnd type="none"/>
            </a:ln>
          </p:spPr>
          <p:style>
            <a:lnRef idx="1">
              <a:schemeClr val="accent1"/>
            </a:lnRef>
            <a:fillRef idx="0">
              <a:schemeClr val="accent1"/>
            </a:fillRef>
            <a:effectRef idx="0">
              <a:schemeClr val="accent1"/>
            </a:effectRef>
            <a:fontRef idx="minor">
              <a:schemeClr val="tx1"/>
            </a:fontRef>
          </p:style>
        </p:cxnSp>
      </p:grpSp>
      <p:sp>
        <p:nvSpPr>
          <p:cNvPr id="122885" name="Rectangle 5"/>
          <p:cNvSpPr>
            <a:spLocks noChangeArrowheads="1"/>
          </p:cNvSpPr>
          <p:nvPr/>
        </p:nvSpPr>
        <p:spPr bwMode="auto">
          <a:xfrm>
            <a:off x="231096" y="681947"/>
            <a:ext cx="4038600" cy="5733369"/>
          </a:xfrm>
          <a:prstGeom prst="rect">
            <a:avLst/>
          </a:prstGeom>
          <a:noFill/>
          <a:ln w="9525">
            <a:noFill/>
            <a:miter lim="800000"/>
            <a:headEnd/>
            <a:tailEnd/>
          </a:ln>
          <a:effectLst/>
        </p:spPr>
        <p:txBody>
          <a:bodyPr lIns="0" tIns="0" rIns="0" bIns="0"/>
          <a:lstStyle/>
          <a:p>
            <a:pPr eaLnBrk="1" hangingPunct="1">
              <a:spcAft>
                <a:spcPts val="1200"/>
              </a:spcAft>
            </a:pPr>
            <a:r>
              <a:rPr lang="en-US" sz="1800" b="1" dirty="0">
                <a:latin typeface="Arial" charset="0"/>
              </a:rPr>
              <a:t>Core </a:t>
            </a:r>
            <a:r>
              <a:rPr lang="en-US" sz="1800" b="1" dirty="0" smtClean="0">
                <a:latin typeface="Arial" charset="0"/>
              </a:rPr>
              <a:t>components of modern speech recognition systems:</a:t>
            </a:r>
            <a:endParaRPr lang="en-US" sz="1800" b="1" dirty="0">
              <a:latin typeface="Arial" charset="0"/>
            </a:endParaRPr>
          </a:p>
          <a:p>
            <a:pPr marL="465138" indent="-233363" eaLnBrk="1" hangingPunct="1">
              <a:spcAft>
                <a:spcPts val="1200"/>
              </a:spcAft>
              <a:buFontTx/>
              <a:buChar char="•"/>
            </a:pPr>
            <a:r>
              <a:rPr lang="en-US" sz="1800" b="1" dirty="0" smtClean="0">
                <a:latin typeface="Arial" charset="0"/>
              </a:rPr>
              <a:t>Transduction: conversion of an electrical or acoustic signal to a digital signal;</a:t>
            </a:r>
            <a:endParaRPr lang="en-US" sz="1800" b="1" dirty="0">
              <a:latin typeface="Arial" charset="0"/>
            </a:endParaRPr>
          </a:p>
          <a:p>
            <a:pPr marL="465138" indent="-233363" eaLnBrk="1" hangingPunct="1">
              <a:spcAft>
                <a:spcPts val="1200"/>
              </a:spcAft>
              <a:buFontTx/>
              <a:buChar char="•"/>
            </a:pPr>
            <a:r>
              <a:rPr lang="en-US" sz="1800" b="1" dirty="0"/>
              <a:t>F</a:t>
            </a:r>
            <a:r>
              <a:rPr lang="en-US" sz="1800" b="1" dirty="0" smtClean="0">
                <a:latin typeface="Arial" charset="0"/>
              </a:rPr>
              <a:t>eature </a:t>
            </a:r>
            <a:r>
              <a:rPr lang="en-US" sz="1800" b="1" dirty="0" smtClean="0"/>
              <a:t>E</a:t>
            </a:r>
            <a:r>
              <a:rPr lang="en-US" sz="1800" b="1" dirty="0" smtClean="0">
                <a:latin typeface="Arial" charset="0"/>
              </a:rPr>
              <a:t>xtraction: conversion of samples to vectors containing the salient information;</a:t>
            </a:r>
            <a:endParaRPr lang="en-US" sz="1800" b="1" dirty="0">
              <a:latin typeface="Arial" charset="0"/>
            </a:endParaRPr>
          </a:p>
          <a:p>
            <a:pPr marL="465138" indent="-233363" eaLnBrk="1" hangingPunct="1">
              <a:spcAft>
                <a:spcPts val="1200"/>
              </a:spcAft>
              <a:buFontTx/>
              <a:buChar char="•"/>
            </a:pPr>
            <a:r>
              <a:rPr lang="en-US" sz="1800" b="1" dirty="0"/>
              <a:t>A</a:t>
            </a:r>
            <a:r>
              <a:rPr lang="en-US" sz="1800" b="1" dirty="0" smtClean="0">
                <a:latin typeface="Arial" charset="0"/>
              </a:rPr>
              <a:t>coustic </a:t>
            </a:r>
            <a:r>
              <a:rPr lang="en-US" sz="1800" b="1" dirty="0" smtClean="0"/>
              <a:t>M</a:t>
            </a:r>
            <a:r>
              <a:rPr lang="en-US" sz="1800" b="1" dirty="0" smtClean="0">
                <a:latin typeface="Arial" charset="0"/>
              </a:rPr>
              <a:t>odel: statistical representation of basic sound patterns (e.g., hidden </a:t>
            </a:r>
            <a:r>
              <a:rPr lang="en-US" sz="1800" b="1" dirty="0">
                <a:latin typeface="Arial" charset="0"/>
              </a:rPr>
              <a:t>Markov models</a:t>
            </a:r>
            <a:r>
              <a:rPr lang="en-US" sz="1800" b="1" dirty="0" smtClean="0">
                <a:latin typeface="Arial" charset="0"/>
              </a:rPr>
              <a:t>);</a:t>
            </a:r>
            <a:endParaRPr lang="en-US" sz="1800" b="1" dirty="0">
              <a:latin typeface="Arial" charset="0"/>
            </a:endParaRPr>
          </a:p>
          <a:p>
            <a:pPr marL="465138" indent="-233363" eaLnBrk="1" hangingPunct="1">
              <a:spcAft>
                <a:spcPts val="1200"/>
              </a:spcAft>
              <a:buFontTx/>
              <a:buChar char="•"/>
            </a:pPr>
            <a:r>
              <a:rPr lang="en-US" sz="1800" b="1" dirty="0"/>
              <a:t>L</a:t>
            </a:r>
            <a:r>
              <a:rPr lang="en-US" sz="1800" b="1" dirty="0" smtClean="0">
                <a:latin typeface="Arial" charset="0"/>
              </a:rPr>
              <a:t>anguage Model: statistical model of </a:t>
            </a:r>
            <a:r>
              <a:rPr lang="en-US" sz="1800" b="1" dirty="0" smtClean="0"/>
              <a:t>common words or phrases (e.g., </a:t>
            </a:r>
            <a:r>
              <a:rPr lang="en-US" sz="1800" b="1" dirty="0" smtClean="0">
                <a:latin typeface="Arial" charset="0"/>
              </a:rPr>
              <a:t>N-grams);</a:t>
            </a:r>
            <a:endParaRPr lang="en-US" sz="1800" b="1" dirty="0">
              <a:latin typeface="Arial" charset="0"/>
            </a:endParaRPr>
          </a:p>
          <a:p>
            <a:pPr marL="465138" indent="-233363" eaLnBrk="1" hangingPunct="1">
              <a:spcAft>
                <a:spcPts val="1200"/>
              </a:spcAft>
              <a:buFontTx/>
              <a:buChar char="•"/>
            </a:pPr>
            <a:r>
              <a:rPr lang="en-US" sz="1800" b="1" dirty="0" smtClean="0"/>
              <a:t>S</a:t>
            </a:r>
            <a:r>
              <a:rPr lang="en-US" sz="1800" b="1" dirty="0" smtClean="0">
                <a:latin typeface="Arial" charset="0"/>
              </a:rPr>
              <a:t>earch: finding the best hypothesis for the data using an optimization procedure.</a:t>
            </a:r>
          </a:p>
        </p:txBody>
      </p:sp>
      <p:sp>
        <p:nvSpPr>
          <p:cNvPr id="122886" name="Rectangle 6"/>
          <p:cNvSpPr>
            <a:spLocks noChangeArrowheads="1"/>
          </p:cNvSpPr>
          <p:nvPr/>
        </p:nvSpPr>
        <p:spPr bwMode="auto">
          <a:xfrm>
            <a:off x="228600" y="161925"/>
            <a:ext cx="8686800" cy="352425"/>
          </a:xfrm>
          <a:prstGeom prst="rect">
            <a:avLst/>
          </a:prstGeom>
          <a:noFill/>
          <a:ln w="9525">
            <a:noFill/>
            <a:miter lim="800000"/>
            <a:headEnd/>
            <a:tailEnd/>
          </a:ln>
          <a:effectLst/>
        </p:spPr>
        <p:txBody>
          <a:bodyPr lIns="0" tIns="0" rIns="0" bIns="0"/>
          <a:lstStyle/>
          <a:p>
            <a:pPr marL="342900" indent="-342900" eaLnBrk="1" hangingPunct="1">
              <a:lnSpc>
                <a:spcPct val="90000"/>
              </a:lnSpc>
              <a:spcBef>
                <a:spcPct val="20000"/>
              </a:spcBef>
              <a:spcAft>
                <a:spcPct val="0"/>
              </a:spcAft>
            </a:pPr>
            <a:endParaRPr lang="en-US" sz="2400" dirty="0">
              <a:latin typeface="Arial" charset="0"/>
            </a:endParaRPr>
          </a:p>
        </p:txBody>
      </p:sp>
      <p:sp>
        <p:nvSpPr>
          <p:cNvPr id="122887" name="Rectangle 7"/>
          <p:cNvSpPr>
            <a:spLocks noChangeArrowheads="1"/>
          </p:cNvSpPr>
          <p:nvPr/>
        </p:nvSpPr>
        <p:spPr bwMode="auto">
          <a:xfrm>
            <a:off x="3962400" y="5867400"/>
            <a:ext cx="914400" cy="381000"/>
          </a:xfrm>
          <a:prstGeom prst="rect">
            <a:avLst/>
          </a:prstGeom>
          <a:noFill/>
          <a:ln w="9525" algn="ctr">
            <a:noFill/>
            <a:miter lim="800000"/>
            <a:headEnd/>
            <a:tailEnd/>
          </a:ln>
          <a:effectLst/>
        </p:spPr>
        <p:txBody>
          <a:bodyPr wrap="none" lIns="0" tIns="0" rIns="0" bIns="0" anchor="ctr"/>
          <a:lstStyle/>
          <a:p>
            <a:endParaRPr lang="en-US"/>
          </a:p>
        </p:txBody>
      </p:sp>
      <p:sp>
        <p:nvSpPr>
          <p:cNvPr id="11" name="Text Box 3"/>
          <p:cNvSpPr txBox="1">
            <a:spLocks noChangeArrowheads="1"/>
          </p:cNvSpPr>
          <p:nvPr/>
        </p:nvSpPr>
        <p:spPr bwMode="auto">
          <a:xfrm>
            <a:off x="227013" y="57150"/>
            <a:ext cx="6858000" cy="332399"/>
          </a:xfrm>
          <a:prstGeom prst="rect">
            <a:avLst/>
          </a:prstGeom>
          <a:noFill/>
          <a:ln w="9525">
            <a:noFill/>
            <a:miter lim="800000"/>
            <a:headEnd/>
            <a:tailEnd/>
          </a:ln>
        </p:spPr>
        <p:txBody>
          <a:bodyPr lIns="0" tIns="0" rIns="0" bIns="0">
            <a:spAutoFit/>
          </a:bodyPr>
          <a:lstStyle/>
          <a:p>
            <a:pPr marL="342900" indent="-342900">
              <a:lnSpc>
                <a:spcPct val="90000"/>
              </a:lnSpc>
              <a:spcBef>
                <a:spcPct val="20000"/>
              </a:spcBef>
            </a:pPr>
            <a:r>
              <a:rPr lang="en-US" b="1" dirty="0" smtClean="0">
                <a:solidFill>
                  <a:schemeClr val="accent2"/>
                </a:solidFill>
              </a:rPr>
              <a:t>Speech Recognition Architectures</a:t>
            </a:r>
            <a:endParaRPr lang="en-US" b="1" dirty="0">
              <a:solidFill>
                <a:schemeClr val="accent2"/>
              </a:solidFill>
            </a:endParaRPr>
          </a:p>
        </p:txBody>
      </p:sp>
      <p:grpSp>
        <p:nvGrpSpPr>
          <p:cNvPr id="15" name="Group 36"/>
          <p:cNvGrpSpPr/>
          <p:nvPr/>
        </p:nvGrpSpPr>
        <p:grpSpPr>
          <a:xfrm>
            <a:off x="4709581" y="634577"/>
            <a:ext cx="4335950" cy="4899986"/>
            <a:chOff x="-175845" y="633046"/>
            <a:chExt cx="4335950" cy="4899986"/>
          </a:xfrm>
        </p:grpSpPr>
        <p:pic>
          <p:nvPicPr>
            <p:cNvPr id="16" name="Picture 2"/>
            <p:cNvPicPr>
              <a:picLocks noChangeAspect="1" noChangeArrowheads="1"/>
            </p:cNvPicPr>
            <p:nvPr/>
          </p:nvPicPr>
          <p:blipFill>
            <a:blip r:embed="rId2" cstate="print"/>
            <a:srcRect l="13590" t="8176" r="50935" b="12332"/>
            <a:stretch>
              <a:fillRect/>
            </a:stretch>
          </p:blipFill>
          <p:spPr bwMode="auto">
            <a:xfrm>
              <a:off x="2006271" y="652657"/>
              <a:ext cx="1775484" cy="402420"/>
            </a:xfrm>
            <a:prstGeom prst="rect">
              <a:avLst/>
            </a:prstGeom>
            <a:noFill/>
            <a:ln w="9525">
              <a:noFill/>
              <a:miter lim="800000"/>
              <a:headEnd/>
              <a:tailEnd/>
            </a:ln>
            <a:effectLst/>
          </p:spPr>
        </p:pic>
        <p:grpSp>
          <p:nvGrpSpPr>
            <p:cNvPr id="17" name="Group 30"/>
            <p:cNvGrpSpPr/>
            <p:nvPr/>
          </p:nvGrpSpPr>
          <p:grpSpPr>
            <a:xfrm>
              <a:off x="2218763" y="1602414"/>
              <a:ext cx="1350498" cy="479604"/>
              <a:chOff x="2218763" y="1700890"/>
              <a:chExt cx="1350498" cy="479604"/>
            </a:xfrm>
          </p:grpSpPr>
          <p:sp>
            <p:nvSpPr>
              <p:cNvPr id="34" name="Rectangle 4"/>
              <p:cNvSpPr/>
              <p:nvPr/>
            </p:nvSpPr>
            <p:spPr>
              <a:xfrm>
                <a:off x="2230865" y="1700890"/>
                <a:ext cx="1326295" cy="479604"/>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5"/>
              <p:cNvSpPr txBox="1"/>
              <p:nvPr/>
            </p:nvSpPr>
            <p:spPr>
              <a:xfrm>
                <a:off x="2218763" y="1725249"/>
                <a:ext cx="1350498"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rgbClr val="FFFFFF"/>
                    </a:solidFill>
                    <a:effectLst/>
                    <a:uLnTx/>
                    <a:uFillTx/>
                    <a:latin typeface="+mn-lt"/>
                    <a:ea typeface="+mn-ea"/>
                    <a:cs typeface="+mn-cs"/>
                  </a:rPr>
                  <a:t>Acoustic</a:t>
                </a:r>
                <a:br>
                  <a:rPr kumimoji="0" lang="en-US" sz="1400" b="1" i="0" u="none" strike="noStrike" kern="0" cap="none" spc="0" normalizeH="0" baseline="0" noProof="0" dirty="0" smtClean="0">
                    <a:ln>
                      <a:noFill/>
                    </a:ln>
                    <a:solidFill>
                      <a:srgbClr val="FFFFFF"/>
                    </a:solidFill>
                    <a:effectLst/>
                    <a:uLnTx/>
                    <a:uFillTx/>
                    <a:latin typeface="+mn-lt"/>
                    <a:ea typeface="+mn-ea"/>
                    <a:cs typeface="+mn-cs"/>
                  </a:rPr>
                </a:br>
                <a:r>
                  <a:rPr kumimoji="0" lang="en-US" sz="1400" b="1" i="0" u="none" strike="noStrike" kern="0" cap="none" spc="0" normalizeH="0" baseline="0" noProof="0" dirty="0" smtClean="0">
                    <a:ln>
                      <a:noFill/>
                    </a:ln>
                    <a:solidFill>
                      <a:srgbClr val="FFFFFF"/>
                    </a:solidFill>
                    <a:effectLst/>
                    <a:uLnTx/>
                    <a:uFillTx/>
                    <a:latin typeface="+mn-lt"/>
                    <a:ea typeface="+mn-ea"/>
                    <a:cs typeface="+mn-cs"/>
                  </a:rPr>
                  <a:t>Front-end</a:t>
                </a:r>
              </a:p>
            </p:txBody>
          </p:sp>
        </p:grpSp>
        <p:grpSp>
          <p:nvGrpSpPr>
            <p:cNvPr id="18" name="Group 31"/>
            <p:cNvGrpSpPr/>
            <p:nvPr/>
          </p:nvGrpSpPr>
          <p:grpSpPr>
            <a:xfrm>
              <a:off x="1873800" y="2746717"/>
              <a:ext cx="2040426" cy="633046"/>
              <a:chOff x="3551787" y="3112477"/>
              <a:chExt cx="2040426" cy="633046"/>
            </a:xfrm>
          </p:grpSpPr>
          <p:sp>
            <p:nvSpPr>
              <p:cNvPr id="32" name="Rectangle 31"/>
              <p:cNvSpPr/>
              <p:nvPr/>
            </p:nvSpPr>
            <p:spPr>
              <a:xfrm>
                <a:off x="3551787" y="3112477"/>
                <a:ext cx="2040426" cy="633046"/>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3558821" y="3213557"/>
                <a:ext cx="2026358"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rgbClr val="FFFFFF"/>
                    </a:solidFill>
                    <a:effectLst/>
                    <a:uLnTx/>
                    <a:uFillTx/>
                    <a:latin typeface="+mn-lt"/>
                    <a:ea typeface="+mn-ea"/>
                    <a:cs typeface="+mn-cs"/>
                  </a:rPr>
                  <a:t>Acoustic Models</a:t>
                </a:r>
                <a:br>
                  <a:rPr kumimoji="0" lang="en-US" sz="1400" b="1" i="0" u="none" strike="noStrike" kern="0" cap="none" spc="0" normalizeH="0" baseline="0" noProof="0" dirty="0" smtClean="0">
                    <a:ln>
                      <a:noFill/>
                    </a:ln>
                    <a:solidFill>
                      <a:srgbClr val="FFFFFF"/>
                    </a:solidFill>
                    <a:effectLst/>
                    <a:uLnTx/>
                    <a:uFillTx/>
                    <a:latin typeface="+mn-lt"/>
                    <a:ea typeface="+mn-ea"/>
                    <a:cs typeface="+mn-cs"/>
                  </a:rPr>
                </a:br>
                <a:r>
                  <a:rPr kumimoji="0" lang="en-US" sz="1400" b="1" i="0" u="none" strike="noStrike" kern="0" cap="none" spc="0" normalizeH="0" baseline="0" noProof="0" dirty="0" smtClean="0">
                    <a:ln>
                      <a:noFill/>
                    </a:ln>
                    <a:solidFill>
                      <a:srgbClr val="FFFFFF"/>
                    </a:solidFill>
                    <a:effectLst/>
                    <a:uLnTx/>
                    <a:uFillTx/>
                    <a:latin typeface="+mn-lt"/>
                    <a:ea typeface="+mn-ea"/>
                    <a:cs typeface="+mn-cs"/>
                  </a:rPr>
                  <a:t>P(A/W)</a:t>
                </a:r>
              </a:p>
            </p:txBody>
          </p:sp>
        </p:grpSp>
        <p:grpSp>
          <p:nvGrpSpPr>
            <p:cNvPr id="19" name="Group 35"/>
            <p:cNvGrpSpPr/>
            <p:nvPr/>
          </p:nvGrpSpPr>
          <p:grpSpPr>
            <a:xfrm>
              <a:off x="-175845" y="4059776"/>
              <a:ext cx="1674055" cy="568495"/>
              <a:chOff x="-175845" y="4031640"/>
              <a:chExt cx="1674055" cy="568495"/>
            </a:xfrm>
          </p:grpSpPr>
          <p:sp>
            <p:nvSpPr>
              <p:cNvPr id="30" name="Rectangle 29"/>
              <p:cNvSpPr/>
              <p:nvPr/>
            </p:nvSpPr>
            <p:spPr>
              <a:xfrm>
                <a:off x="-140677" y="4031640"/>
                <a:ext cx="1603718" cy="568495"/>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175845" y="4100444"/>
                <a:ext cx="1674055"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rgbClr val="FFFFFF"/>
                    </a:solidFill>
                    <a:effectLst/>
                    <a:uLnTx/>
                    <a:uFillTx/>
                    <a:latin typeface="+mn-lt"/>
                    <a:ea typeface="+mn-ea"/>
                    <a:cs typeface="+mn-cs"/>
                  </a:rPr>
                  <a:t>Language Model</a:t>
                </a:r>
                <a:br>
                  <a:rPr kumimoji="0" lang="en-US" sz="1400" b="1" i="0" u="none" strike="noStrike" kern="0" cap="none" spc="0" normalizeH="0" baseline="0" noProof="0" dirty="0" smtClean="0">
                    <a:ln>
                      <a:noFill/>
                    </a:ln>
                    <a:solidFill>
                      <a:srgbClr val="FFFFFF"/>
                    </a:solidFill>
                    <a:effectLst/>
                    <a:uLnTx/>
                    <a:uFillTx/>
                    <a:latin typeface="+mn-lt"/>
                    <a:ea typeface="+mn-ea"/>
                    <a:cs typeface="+mn-cs"/>
                  </a:rPr>
                </a:br>
                <a:r>
                  <a:rPr kumimoji="0" lang="en-US" sz="1400" b="1" i="0" u="none" strike="noStrike" kern="0" cap="none" spc="0" normalizeH="0" baseline="0" noProof="0" dirty="0" smtClean="0">
                    <a:ln>
                      <a:noFill/>
                    </a:ln>
                    <a:solidFill>
                      <a:srgbClr val="FFFFFF"/>
                    </a:solidFill>
                    <a:effectLst/>
                    <a:uLnTx/>
                    <a:uFillTx/>
                    <a:latin typeface="+mn-lt"/>
                    <a:ea typeface="+mn-ea"/>
                    <a:cs typeface="+mn-cs"/>
                  </a:rPr>
                  <a:t>P(W)</a:t>
                </a:r>
              </a:p>
            </p:txBody>
          </p:sp>
        </p:grpSp>
        <p:grpSp>
          <p:nvGrpSpPr>
            <p:cNvPr id="20" name="Group 34"/>
            <p:cNvGrpSpPr/>
            <p:nvPr/>
          </p:nvGrpSpPr>
          <p:grpSpPr>
            <a:xfrm>
              <a:off x="2264484" y="4090049"/>
              <a:ext cx="1259058" cy="566928"/>
              <a:chOff x="2264484" y="4090049"/>
              <a:chExt cx="1259058" cy="566928"/>
            </a:xfrm>
          </p:grpSpPr>
          <p:sp>
            <p:nvSpPr>
              <p:cNvPr id="28" name="Rectangle 27"/>
              <p:cNvSpPr/>
              <p:nvPr/>
            </p:nvSpPr>
            <p:spPr>
              <a:xfrm>
                <a:off x="2264484" y="4090049"/>
                <a:ext cx="1259058" cy="566928"/>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p:nvPr/>
            </p:nvSpPr>
            <p:spPr>
              <a:xfrm>
                <a:off x="2313721" y="4265791"/>
                <a:ext cx="1160585" cy="215444"/>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rgbClr val="FFFFFF"/>
                    </a:solidFill>
                    <a:effectLst/>
                    <a:uLnTx/>
                    <a:uFillTx/>
                    <a:latin typeface="+mn-lt"/>
                    <a:ea typeface="+mn-ea"/>
                    <a:cs typeface="+mn-cs"/>
                  </a:rPr>
                  <a:t>Search</a:t>
                </a:r>
              </a:p>
            </p:txBody>
          </p:sp>
        </p:grpSp>
        <p:sp>
          <p:nvSpPr>
            <p:cNvPr id="21" name="TextBox 20"/>
            <p:cNvSpPr txBox="1"/>
            <p:nvPr/>
          </p:nvSpPr>
          <p:spPr>
            <a:xfrm>
              <a:off x="938146" y="633046"/>
              <a:ext cx="1294228"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chemeClr val="tx1"/>
                  </a:solidFill>
                  <a:effectLst/>
                  <a:uLnTx/>
                  <a:uFillTx/>
                  <a:latin typeface="+mn-lt"/>
                  <a:ea typeface="+mn-ea"/>
                  <a:cs typeface="+mn-cs"/>
                </a:rPr>
                <a:t>Input</a:t>
              </a:r>
              <a:br>
                <a:rPr kumimoji="0" lang="en-US" sz="1400" b="1" i="0" u="none" strike="noStrike" kern="0" cap="none" spc="0" normalizeH="0" baseline="0" noProof="0" dirty="0" smtClean="0">
                  <a:ln>
                    <a:noFill/>
                  </a:ln>
                  <a:solidFill>
                    <a:schemeClr val="tx1"/>
                  </a:solidFill>
                  <a:effectLst/>
                  <a:uLnTx/>
                  <a:uFillTx/>
                  <a:latin typeface="+mn-lt"/>
                  <a:ea typeface="+mn-ea"/>
                  <a:cs typeface="+mn-cs"/>
                </a:rPr>
              </a:br>
              <a:r>
                <a:rPr kumimoji="0" lang="en-US" sz="1400" b="1" i="0" u="none" strike="noStrike" kern="0" cap="none" spc="0" normalizeH="0" baseline="0" noProof="0" dirty="0" smtClean="0">
                  <a:ln>
                    <a:noFill/>
                  </a:ln>
                  <a:solidFill>
                    <a:schemeClr val="tx1"/>
                  </a:solidFill>
                  <a:effectLst/>
                  <a:uLnTx/>
                  <a:uFillTx/>
                  <a:latin typeface="+mn-lt"/>
                  <a:ea typeface="+mn-ea"/>
                  <a:cs typeface="+mn-cs"/>
                </a:rPr>
                <a:t>Speech</a:t>
              </a:r>
            </a:p>
          </p:txBody>
        </p:sp>
        <p:sp>
          <p:nvSpPr>
            <p:cNvPr id="22" name="Down Arrow 21"/>
            <p:cNvSpPr>
              <a:spLocks noChangeAspect="1"/>
            </p:cNvSpPr>
            <p:nvPr/>
          </p:nvSpPr>
          <p:spPr>
            <a:xfrm>
              <a:off x="2764656" y="1111352"/>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Down Arrow 22"/>
            <p:cNvSpPr>
              <a:spLocks noChangeAspect="1"/>
            </p:cNvSpPr>
            <p:nvPr/>
          </p:nvSpPr>
          <p:spPr>
            <a:xfrm>
              <a:off x="2764656" y="2266999"/>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Down Arrow 23"/>
            <p:cNvSpPr>
              <a:spLocks noChangeAspect="1"/>
            </p:cNvSpPr>
            <p:nvPr/>
          </p:nvSpPr>
          <p:spPr>
            <a:xfrm>
              <a:off x="2764656" y="3584921"/>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Down Arrow 24"/>
            <p:cNvSpPr>
              <a:spLocks noChangeAspect="1"/>
            </p:cNvSpPr>
            <p:nvPr/>
          </p:nvSpPr>
          <p:spPr>
            <a:xfrm rot="16200000">
              <a:off x="1771332" y="4164789"/>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Down Arrow 25"/>
            <p:cNvSpPr>
              <a:spLocks noChangeAspect="1"/>
            </p:cNvSpPr>
            <p:nvPr/>
          </p:nvSpPr>
          <p:spPr>
            <a:xfrm>
              <a:off x="2764656" y="4792398"/>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p:cNvSpPr txBox="1"/>
            <p:nvPr/>
          </p:nvSpPr>
          <p:spPr>
            <a:xfrm>
              <a:off x="1627920" y="5317588"/>
              <a:ext cx="2532185" cy="215444"/>
            </a:xfrm>
            <a:prstGeom prst="rect">
              <a:avLst/>
            </a:prstGeom>
          </p:spPr>
          <p:txBody>
            <a:bodyPr wrap="square" lIns="0" tIns="0" rIns="0" bIns="0" rtlCol="0">
              <a:spAutoFit/>
            </a:bodyPr>
            <a:lstStyle/>
            <a:p>
              <a:pPr marL="342900" marR="0" indent="-342900" algn="ctr" defTabSz="914400" rtl="0" eaLnBrk="1" fontAlgn="base" latinLnBrk="0" hangingPunct="1">
                <a:lnSpc>
                  <a:spcPct val="100000"/>
                </a:lnSpc>
                <a:spcBef>
                  <a:spcPct val="20000"/>
                </a:spcBef>
                <a:spcAft>
                  <a:spcPct val="0"/>
                </a:spcAft>
                <a:buClrTx/>
                <a:buSzTx/>
                <a:tabLst/>
              </a:pPr>
              <a:r>
                <a:rPr lang="en-US" sz="1400" b="1" kern="0" noProof="0" dirty="0" smtClean="0">
                  <a:latin typeface="+mn-lt"/>
                </a:rPr>
                <a:t>Recognized Utterance</a:t>
              </a:r>
              <a:endParaRPr kumimoji="0" lang="en-US" sz="1400" b="1" i="0" u="none" strike="noStrike" kern="0" cap="none" spc="0" normalizeH="0" baseline="0" noProof="0" dirty="0" smtClean="0">
                <a:ln>
                  <a:noFill/>
                </a:ln>
                <a:solidFill>
                  <a:schemeClr val="tx1"/>
                </a:solidFill>
                <a:effectLst/>
                <a:uLnTx/>
                <a:uFillTx/>
                <a:latin typeface="+mn-lt"/>
                <a:ea typeface="+mn-ea"/>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88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88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88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88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288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2885">
                                            <p:txEl>
                                              <p:pRg st="2" end="2"/>
                                            </p:txEl>
                                          </p:spTgt>
                                        </p:tgtEl>
                                        <p:attrNameLst>
                                          <p:attrName>style.visibility</p:attrName>
                                        </p:attrNameLst>
                                      </p:cBhvr>
                                      <p:to>
                                        <p:strVal val="visible"/>
                                      </p:to>
                                    </p:set>
                                    <p:animEffect transition="in" filter="wipe(left)">
                                      <p:cBhvr>
                                        <p:cTn id="27" dur="500"/>
                                        <p:tgtEl>
                                          <p:spTgt spid="122885">
                                            <p:txEl>
                                              <p:pRg st="2" end="2"/>
                                            </p:txEl>
                                          </p:spTgt>
                                        </p:tgtEl>
                                      </p:cBhvr>
                                    </p:animEffect>
                                  </p:childTnLst>
                                  <p:subTnLst>
                                    <p:animClr>
                                      <p:cBhvr override="childStyle">
                                        <p:cTn dur="1" fill="hold" display="0" masterRel="nextClick" afterEffect="1"/>
                                        <p:tgtEl>
                                          <p:spTgt spid="122885">
                                            <p:txEl>
                                              <p:pRg st="2" end="2"/>
                                            </p:txEl>
                                          </p:spTgt>
                                        </p:tgtEl>
                                        <p:attrNameLst>
                                          <p:attrName>ppt_c</p:attrName>
                                        </p:attrNameLst>
                                      </p:cBhvr>
                                      <p:to>
                                        <a:srgbClr val="333399"/>
                                      </p:to>
                                    </p:animClr>
                                  </p:sub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5"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4" name="Picture 4"/>
          <p:cNvPicPr>
            <a:picLocks noChangeAspect="1" noChangeArrowheads="1"/>
          </p:cNvPicPr>
          <p:nvPr/>
        </p:nvPicPr>
        <p:blipFill>
          <a:blip r:embed="rId2" cstate="print"/>
          <a:srcRect l="5142" t="15237" r="5142" b="10095"/>
          <a:stretch>
            <a:fillRect/>
          </a:stretch>
        </p:blipFill>
        <p:spPr bwMode="auto">
          <a:xfrm>
            <a:off x="228600" y="762000"/>
            <a:ext cx="8686800" cy="5422900"/>
          </a:xfrm>
          <a:prstGeom prst="rect">
            <a:avLst/>
          </a:prstGeom>
          <a:noFill/>
          <a:ln w="9525" algn="ctr">
            <a:noFill/>
            <a:miter lim="800000"/>
            <a:headEnd/>
            <a:tailEnd/>
          </a:ln>
          <a:effectLst/>
        </p:spPr>
      </p:pic>
      <p:sp>
        <p:nvSpPr>
          <p:cNvPr id="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Signal Processing in Speech Recognition</a:t>
            </a:r>
            <a:endParaRPr lang="en-US" b="1" dirty="0">
              <a:solidFill>
                <a:schemeClr val="accent2"/>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10" name="Picture 6"/>
          <p:cNvPicPr>
            <a:picLocks noChangeAspect="1" noChangeArrowheads="1"/>
          </p:cNvPicPr>
          <p:nvPr/>
        </p:nvPicPr>
        <p:blipFill>
          <a:blip r:embed="rId2" cstate="print"/>
          <a:srcRect l="5714" t="16000" r="6285" b="11620"/>
          <a:stretch>
            <a:fillRect/>
          </a:stretch>
        </p:blipFill>
        <p:spPr bwMode="auto">
          <a:xfrm>
            <a:off x="228600" y="762000"/>
            <a:ext cx="8686800" cy="5357813"/>
          </a:xfrm>
          <a:prstGeom prst="rect">
            <a:avLst/>
          </a:prstGeom>
          <a:noFill/>
          <a:ln w="9525" algn="ctr">
            <a:noFill/>
            <a:miter lim="800000"/>
            <a:headEnd/>
            <a:tailEnd/>
          </a:ln>
          <a:effectLst/>
        </p:spPr>
      </p:pic>
      <p:sp>
        <p:nvSpPr>
          <p:cNvPr id="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Feature Extraction in Speech Recognition</a:t>
            </a:r>
            <a:endParaRPr lang="en-US" b="1" dirty="0">
              <a:solidFill>
                <a:schemeClr val="accent2"/>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6" name="Picture 4"/>
          <p:cNvPicPr>
            <a:picLocks noChangeAspect="1" noChangeArrowheads="1"/>
          </p:cNvPicPr>
          <p:nvPr/>
        </p:nvPicPr>
        <p:blipFill>
          <a:blip r:embed="rId2" cstate="print"/>
          <a:srcRect l="4572" t="16000" r="9143" b="10857"/>
          <a:stretch>
            <a:fillRect/>
          </a:stretch>
        </p:blipFill>
        <p:spPr bwMode="auto">
          <a:xfrm>
            <a:off x="228600" y="762000"/>
            <a:ext cx="8686800" cy="5522913"/>
          </a:xfrm>
          <a:prstGeom prst="rect">
            <a:avLst/>
          </a:prstGeom>
          <a:noFill/>
          <a:ln w="9525" algn="ctr">
            <a:noFill/>
            <a:miter lim="800000"/>
            <a:headEnd/>
            <a:tailEnd/>
          </a:ln>
          <a:effectLst/>
        </p:spPr>
      </p:pic>
      <p:sp>
        <p:nvSpPr>
          <p:cNvPr id="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Adding More Knowledge to the Front End</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80" name="Picture 4"/>
          <p:cNvPicPr>
            <a:picLocks noChangeAspect="1" noChangeArrowheads="1"/>
          </p:cNvPicPr>
          <p:nvPr/>
        </p:nvPicPr>
        <p:blipFill>
          <a:blip r:embed="rId2" cstate="print"/>
          <a:srcRect l="4572" t="16000" b="5524"/>
          <a:stretch>
            <a:fillRect/>
          </a:stretch>
        </p:blipFill>
        <p:spPr bwMode="auto">
          <a:xfrm>
            <a:off x="228600" y="762000"/>
            <a:ext cx="8686800" cy="5357813"/>
          </a:xfrm>
          <a:prstGeom prst="rect">
            <a:avLst/>
          </a:prstGeom>
          <a:noFill/>
          <a:ln w="9525" algn="ctr">
            <a:noFill/>
            <a:miter lim="800000"/>
            <a:headEnd/>
            <a:tailEnd/>
          </a:ln>
          <a:effectLst/>
        </p:spPr>
      </p:pic>
      <p:sp>
        <p:nvSpPr>
          <p:cNvPr id="126982" name="Rectangle 6"/>
          <p:cNvSpPr>
            <a:spLocks noChangeArrowheads="1"/>
          </p:cNvSpPr>
          <p:nvPr/>
        </p:nvSpPr>
        <p:spPr bwMode="auto">
          <a:xfrm>
            <a:off x="8534400" y="609600"/>
            <a:ext cx="457200" cy="5562600"/>
          </a:xfrm>
          <a:prstGeom prst="rect">
            <a:avLst/>
          </a:prstGeom>
          <a:solidFill>
            <a:srgbClr val="FFFFFF"/>
          </a:solidFill>
          <a:ln w="9525" algn="ctr">
            <a:noFill/>
            <a:miter lim="800000"/>
            <a:headEnd/>
            <a:tailEnd/>
          </a:ln>
          <a:effectLst/>
        </p:spPr>
        <p:txBody>
          <a:bodyPr wrap="none" lIns="0" tIns="0" rIns="0" bIns="0" anchor="ctr"/>
          <a:lstStyle/>
          <a:p>
            <a:endParaRPr lang="en-US"/>
          </a:p>
        </p:txBody>
      </p:sp>
      <p:sp>
        <p:nvSpPr>
          <p:cNvPr id="5"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Noise Compensation Techniques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4209143" y="2641602"/>
            <a:ext cx="4782457" cy="1074055"/>
            <a:chOff x="3975326" y="3106059"/>
            <a:chExt cx="4782457" cy="1074055"/>
          </a:xfrm>
        </p:grpSpPr>
        <p:sp>
          <p:nvSpPr>
            <p:cNvPr id="8" name="Freeform 7"/>
            <p:cNvSpPr/>
            <p:nvPr/>
          </p:nvSpPr>
          <p:spPr>
            <a:xfrm>
              <a:off x="6342743" y="3106059"/>
              <a:ext cx="2415040" cy="891536"/>
            </a:xfrm>
            <a:custGeom>
              <a:avLst/>
              <a:gdLst>
                <a:gd name="connsiteX0" fmla="*/ 0 w 8468751"/>
                <a:gd name="connsiteY0" fmla="*/ 759655 h 1209821"/>
                <a:gd name="connsiteX1" fmla="*/ 4712677 w 8468751"/>
                <a:gd name="connsiteY1" fmla="*/ 759655 h 1209821"/>
                <a:gd name="connsiteX2" fmla="*/ 4712677 w 8468751"/>
                <a:gd name="connsiteY2" fmla="*/ 14068 h 1209821"/>
                <a:gd name="connsiteX3" fmla="*/ 8468751 w 8468751"/>
                <a:gd name="connsiteY3" fmla="*/ 0 h 1209821"/>
                <a:gd name="connsiteX4" fmla="*/ 8468751 w 8468751"/>
                <a:gd name="connsiteY4" fmla="*/ 1209821 h 1209821"/>
                <a:gd name="connsiteX5" fmla="*/ 14068 w 8468751"/>
                <a:gd name="connsiteY5" fmla="*/ 1153551 h 1209821"/>
                <a:gd name="connsiteX6" fmla="*/ 0 w 8468751"/>
                <a:gd name="connsiteY6" fmla="*/ 759655 h 120982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0410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0410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14068 h 1153551"/>
                <a:gd name="connsiteX2" fmla="*/ 8468751 w 8468751"/>
                <a:gd name="connsiteY2" fmla="*/ 0 h 1153551"/>
                <a:gd name="connsiteX3" fmla="*/ 8468751 w 8468751"/>
                <a:gd name="connsiteY3" fmla="*/ 1117209 h 1153551"/>
                <a:gd name="connsiteX4" fmla="*/ 14068 w 8468751"/>
                <a:gd name="connsiteY4" fmla="*/ 1153551 h 1153551"/>
                <a:gd name="connsiteX5" fmla="*/ 0 w 8468751"/>
                <a:gd name="connsiteY5" fmla="*/ 759655 h 1153551"/>
                <a:gd name="connsiteX0" fmla="*/ 0 w 8468751"/>
                <a:gd name="connsiteY0" fmla="*/ 759655 h 1153551"/>
                <a:gd name="connsiteX1" fmla="*/ 4712677 w 8468751"/>
                <a:gd name="connsiteY1" fmla="*/ 14068 h 1153551"/>
                <a:gd name="connsiteX2" fmla="*/ 8468751 w 8468751"/>
                <a:gd name="connsiteY2" fmla="*/ 0 h 1153551"/>
                <a:gd name="connsiteX3" fmla="*/ 8468751 w 8468751"/>
                <a:gd name="connsiteY3" fmla="*/ 1117209 h 1153551"/>
                <a:gd name="connsiteX4" fmla="*/ 14068 w 8468751"/>
                <a:gd name="connsiteY4" fmla="*/ 1153551 h 1153551"/>
                <a:gd name="connsiteX5" fmla="*/ 0 w 8468751"/>
                <a:gd name="connsiteY5" fmla="*/ 759655 h 1153551"/>
                <a:gd name="connsiteX0" fmla="*/ 0 w 8454683"/>
                <a:gd name="connsiteY0" fmla="*/ 1153551 h 1153551"/>
                <a:gd name="connsiteX1" fmla="*/ 4698609 w 8454683"/>
                <a:gd name="connsiteY1" fmla="*/ 14068 h 1153551"/>
                <a:gd name="connsiteX2" fmla="*/ 8454683 w 8454683"/>
                <a:gd name="connsiteY2" fmla="*/ 0 h 1153551"/>
                <a:gd name="connsiteX3" fmla="*/ 8454683 w 8454683"/>
                <a:gd name="connsiteY3" fmla="*/ 1117209 h 1153551"/>
                <a:gd name="connsiteX4" fmla="*/ 0 w 8454683"/>
                <a:gd name="connsiteY4" fmla="*/ 1153551 h 1153551"/>
                <a:gd name="connsiteX0" fmla="*/ 4447 w 3756074"/>
                <a:gd name="connsiteY0" fmla="*/ 1107410 h 1117209"/>
                <a:gd name="connsiteX1" fmla="*/ 0 w 3756074"/>
                <a:gd name="connsiteY1" fmla="*/ 14068 h 1117209"/>
                <a:gd name="connsiteX2" fmla="*/ 3756074 w 3756074"/>
                <a:gd name="connsiteY2" fmla="*/ 0 h 1117209"/>
                <a:gd name="connsiteX3" fmla="*/ 3756074 w 3756074"/>
                <a:gd name="connsiteY3" fmla="*/ 1117209 h 1117209"/>
                <a:gd name="connsiteX4" fmla="*/ 4447 w 3756074"/>
                <a:gd name="connsiteY4" fmla="*/ 1107410 h 1117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6074" h="1117209">
                  <a:moveTo>
                    <a:pt x="4447" y="1107410"/>
                  </a:moveTo>
                  <a:cubicBezTo>
                    <a:pt x="2965" y="742963"/>
                    <a:pt x="1482" y="378515"/>
                    <a:pt x="0" y="14068"/>
                  </a:cubicBezTo>
                  <a:lnTo>
                    <a:pt x="3756074" y="0"/>
                  </a:lnTo>
                  <a:lnTo>
                    <a:pt x="3756074" y="1117209"/>
                  </a:lnTo>
                  <a:lnTo>
                    <a:pt x="4447" y="1107410"/>
                  </a:lnTo>
                  <a:close/>
                </a:path>
              </a:pathLst>
            </a:custGeom>
            <a:solidFill>
              <a:srgbClr val="D1D1FF"/>
            </a:solidFill>
            <a:ln w="254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Arrow Connector 11"/>
            <p:cNvCxnSpPr/>
            <p:nvPr/>
          </p:nvCxnSpPr>
          <p:spPr>
            <a:xfrm flipV="1">
              <a:off x="3975326" y="3599545"/>
              <a:ext cx="2351314" cy="580569"/>
            </a:xfrm>
            <a:prstGeom prst="straightConnector1">
              <a:avLst/>
            </a:prstGeom>
            <a:ln w="25400">
              <a:solidFill>
                <a:schemeClr val="accent1"/>
              </a:solidFill>
              <a:prstDash val="dash"/>
              <a:tailEnd type="none"/>
            </a:ln>
          </p:spPr>
          <p:style>
            <a:lnRef idx="1">
              <a:schemeClr val="accent1"/>
            </a:lnRef>
            <a:fillRef idx="0">
              <a:schemeClr val="accent1"/>
            </a:fillRef>
            <a:effectRef idx="0">
              <a:schemeClr val="accent1"/>
            </a:effectRef>
            <a:fontRef idx="minor">
              <a:schemeClr val="tx1"/>
            </a:fontRef>
          </p:style>
        </p:cxnSp>
      </p:grpSp>
      <p:sp>
        <p:nvSpPr>
          <p:cNvPr id="122885" name="Rectangle 5"/>
          <p:cNvSpPr>
            <a:spLocks noChangeArrowheads="1"/>
          </p:cNvSpPr>
          <p:nvPr/>
        </p:nvSpPr>
        <p:spPr bwMode="auto">
          <a:xfrm>
            <a:off x="231096" y="681947"/>
            <a:ext cx="4038600" cy="5747883"/>
          </a:xfrm>
          <a:prstGeom prst="rect">
            <a:avLst/>
          </a:prstGeom>
          <a:noFill/>
          <a:ln w="9525">
            <a:noFill/>
            <a:miter lim="800000"/>
            <a:headEnd/>
            <a:tailEnd/>
          </a:ln>
          <a:effectLst/>
        </p:spPr>
        <p:txBody>
          <a:bodyPr lIns="0" tIns="0" rIns="0" bIns="0"/>
          <a:lstStyle/>
          <a:p>
            <a:pPr eaLnBrk="1" hangingPunct="1">
              <a:spcAft>
                <a:spcPts val="1200"/>
              </a:spcAft>
            </a:pPr>
            <a:r>
              <a:rPr lang="en-US" sz="1800" b="1" dirty="0">
                <a:latin typeface="Arial" charset="0"/>
              </a:rPr>
              <a:t>Core </a:t>
            </a:r>
            <a:r>
              <a:rPr lang="en-US" sz="1800" b="1" dirty="0" smtClean="0">
                <a:latin typeface="Arial" charset="0"/>
              </a:rPr>
              <a:t>components of modern speech recognition systems:</a:t>
            </a:r>
            <a:endParaRPr lang="en-US" sz="1800" b="1" dirty="0">
              <a:latin typeface="Arial" charset="0"/>
            </a:endParaRPr>
          </a:p>
          <a:p>
            <a:pPr marL="465138" indent="-233363" eaLnBrk="1" hangingPunct="1">
              <a:spcAft>
                <a:spcPts val="1200"/>
              </a:spcAft>
              <a:buFontTx/>
              <a:buChar char="•"/>
            </a:pPr>
            <a:r>
              <a:rPr lang="en-US" sz="1800" b="1" dirty="0" smtClean="0">
                <a:latin typeface="Arial" charset="0"/>
              </a:rPr>
              <a:t>Transduction: conversion of an electrical or acoustic signal to a digital signal;</a:t>
            </a:r>
            <a:endParaRPr lang="en-US" sz="1800" b="1" dirty="0">
              <a:latin typeface="Arial" charset="0"/>
            </a:endParaRPr>
          </a:p>
          <a:p>
            <a:pPr marL="465138" indent="-233363" eaLnBrk="1" hangingPunct="1">
              <a:spcAft>
                <a:spcPts val="1200"/>
              </a:spcAft>
              <a:buFontTx/>
              <a:buChar char="•"/>
            </a:pPr>
            <a:r>
              <a:rPr lang="en-US" sz="1800" b="1" dirty="0"/>
              <a:t>F</a:t>
            </a:r>
            <a:r>
              <a:rPr lang="en-US" sz="1800" b="1" dirty="0" smtClean="0">
                <a:latin typeface="Arial" charset="0"/>
              </a:rPr>
              <a:t>eature </a:t>
            </a:r>
            <a:r>
              <a:rPr lang="en-US" sz="1800" b="1" dirty="0" smtClean="0"/>
              <a:t>E</a:t>
            </a:r>
            <a:r>
              <a:rPr lang="en-US" sz="1800" b="1" dirty="0" smtClean="0">
                <a:latin typeface="Arial" charset="0"/>
              </a:rPr>
              <a:t>xtraction: conversion of samples to vectors containing the salient information;</a:t>
            </a:r>
            <a:endParaRPr lang="en-US" sz="1800" b="1" dirty="0">
              <a:latin typeface="Arial" charset="0"/>
            </a:endParaRPr>
          </a:p>
          <a:p>
            <a:pPr marL="465138" indent="-233363" eaLnBrk="1" hangingPunct="1">
              <a:spcAft>
                <a:spcPts val="1200"/>
              </a:spcAft>
              <a:buFontTx/>
              <a:buChar char="•"/>
            </a:pPr>
            <a:r>
              <a:rPr lang="en-US" sz="1800" b="1" dirty="0"/>
              <a:t>A</a:t>
            </a:r>
            <a:r>
              <a:rPr lang="en-US" sz="1800" b="1" dirty="0" smtClean="0">
                <a:latin typeface="Arial" charset="0"/>
              </a:rPr>
              <a:t>coustic </a:t>
            </a:r>
            <a:r>
              <a:rPr lang="en-US" sz="1800" b="1" dirty="0" smtClean="0"/>
              <a:t>M</a:t>
            </a:r>
            <a:r>
              <a:rPr lang="en-US" sz="1800" b="1" dirty="0" smtClean="0">
                <a:latin typeface="Arial" charset="0"/>
              </a:rPr>
              <a:t>odel: statistical representation of basic sound patterns (e.g., hidden </a:t>
            </a:r>
            <a:r>
              <a:rPr lang="en-US" sz="1800" b="1" dirty="0">
                <a:latin typeface="Arial" charset="0"/>
              </a:rPr>
              <a:t>Markov models</a:t>
            </a:r>
            <a:r>
              <a:rPr lang="en-US" sz="1800" b="1" dirty="0" smtClean="0">
                <a:latin typeface="Arial" charset="0"/>
              </a:rPr>
              <a:t>);</a:t>
            </a:r>
            <a:endParaRPr lang="en-US" sz="1800" b="1" dirty="0">
              <a:latin typeface="Arial" charset="0"/>
            </a:endParaRPr>
          </a:p>
          <a:p>
            <a:pPr marL="465138" indent="-233363" eaLnBrk="1" hangingPunct="1">
              <a:spcAft>
                <a:spcPts val="1200"/>
              </a:spcAft>
              <a:buFontTx/>
              <a:buChar char="•"/>
            </a:pPr>
            <a:r>
              <a:rPr lang="en-US" sz="1800" b="1" dirty="0"/>
              <a:t>L</a:t>
            </a:r>
            <a:r>
              <a:rPr lang="en-US" sz="1800" b="1" dirty="0" smtClean="0">
                <a:latin typeface="Arial" charset="0"/>
              </a:rPr>
              <a:t>anguage Model: statistical model of </a:t>
            </a:r>
            <a:r>
              <a:rPr lang="en-US" sz="1800" b="1" dirty="0" smtClean="0"/>
              <a:t>common words or phrases (e.g., </a:t>
            </a:r>
            <a:r>
              <a:rPr lang="en-US" sz="1800" b="1" dirty="0" smtClean="0">
                <a:latin typeface="Arial" charset="0"/>
              </a:rPr>
              <a:t>N-grams);</a:t>
            </a:r>
            <a:endParaRPr lang="en-US" sz="1800" b="1" dirty="0">
              <a:latin typeface="Arial" charset="0"/>
            </a:endParaRPr>
          </a:p>
          <a:p>
            <a:pPr marL="465138" indent="-233363" eaLnBrk="1" hangingPunct="1">
              <a:spcAft>
                <a:spcPts val="1200"/>
              </a:spcAft>
              <a:buFontTx/>
              <a:buChar char="•"/>
            </a:pPr>
            <a:r>
              <a:rPr lang="en-US" sz="1800" b="1" dirty="0" smtClean="0"/>
              <a:t>S</a:t>
            </a:r>
            <a:r>
              <a:rPr lang="en-US" sz="1800" b="1" dirty="0" smtClean="0">
                <a:latin typeface="Arial" charset="0"/>
              </a:rPr>
              <a:t>earch: finding the best hypothesis for the data using an optimization procedure.</a:t>
            </a:r>
          </a:p>
        </p:txBody>
      </p:sp>
      <p:sp>
        <p:nvSpPr>
          <p:cNvPr id="122886" name="Rectangle 6"/>
          <p:cNvSpPr>
            <a:spLocks noChangeArrowheads="1"/>
          </p:cNvSpPr>
          <p:nvPr/>
        </p:nvSpPr>
        <p:spPr bwMode="auto">
          <a:xfrm>
            <a:off x="228600" y="161925"/>
            <a:ext cx="8686800" cy="352425"/>
          </a:xfrm>
          <a:prstGeom prst="rect">
            <a:avLst/>
          </a:prstGeom>
          <a:noFill/>
          <a:ln w="9525">
            <a:noFill/>
            <a:miter lim="800000"/>
            <a:headEnd/>
            <a:tailEnd/>
          </a:ln>
          <a:effectLst/>
        </p:spPr>
        <p:txBody>
          <a:bodyPr lIns="0" tIns="0" rIns="0" bIns="0"/>
          <a:lstStyle/>
          <a:p>
            <a:pPr marL="342900" indent="-342900" eaLnBrk="1" hangingPunct="1">
              <a:lnSpc>
                <a:spcPct val="90000"/>
              </a:lnSpc>
              <a:spcBef>
                <a:spcPct val="20000"/>
              </a:spcBef>
              <a:spcAft>
                <a:spcPct val="0"/>
              </a:spcAft>
            </a:pPr>
            <a:endParaRPr lang="en-US" sz="2400" dirty="0">
              <a:latin typeface="Arial" charset="0"/>
            </a:endParaRPr>
          </a:p>
        </p:txBody>
      </p:sp>
      <p:sp>
        <p:nvSpPr>
          <p:cNvPr id="122887" name="Rectangle 7"/>
          <p:cNvSpPr>
            <a:spLocks noChangeArrowheads="1"/>
          </p:cNvSpPr>
          <p:nvPr/>
        </p:nvSpPr>
        <p:spPr bwMode="auto">
          <a:xfrm>
            <a:off x="3962400" y="5867400"/>
            <a:ext cx="914400" cy="381000"/>
          </a:xfrm>
          <a:prstGeom prst="rect">
            <a:avLst/>
          </a:prstGeom>
          <a:noFill/>
          <a:ln w="9525" algn="ctr">
            <a:noFill/>
            <a:miter lim="800000"/>
            <a:headEnd/>
            <a:tailEnd/>
          </a:ln>
          <a:effectLst/>
        </p:spPr>
        <p:txBody>
          <a:bodyPr wrap="none" lIns="0" tIns="0" rIns="0" bIns="0" anchor="ctr"/>
          <a:lstStyle/>
          <a:p>
            <a:endParaRPr lang="en-US"/>
          </a:p>
        </p:txBody>
      </p:sp>
      <p:sp>
        <p:nvSpPr>
          <p:cNvPr id="11" name="Text Box 3"/>
          <p:cNvSpPr txBox="1">
            <a:spLocks noChangeArrowheads="1"/>
          </p:cNvSpPr>
          <p:nvPr/>
        </p:nvSpPr>
        <p:spPr bwMode="auto">
          <a:xfrm>
            <a:off x="227013" y="57150"/>
            <a:ext cx="6858000" cy="332399"/>
          </a:xfrm>
          <a:prstGeom prst="rect">
            <a:avLst/>
          </a:prstGeom>
          <a:noFill/>
          <a:ln w="9525">
            <a:noFill/>
            <a:miter lim="800000"/>
            <a:headEnd/>
            <a:tailEnd/>
          </a:ln>
        </p:spPr>
        <p:txBody>
          <a:bodyPr lIns="0" tIns="0" rIns="0" bIns="0">
            <a:spAutoFit/>
          </a:bodyPr>
          <a:lstStyle/>
          <a:p>
            <a:pPr marL="342900" indent="-342900">
              <a:lnSpc>
                <a:spcPct val="90000"/>
              </a:lnSpc>
              <a:spcBef>
                <a:spcPct val="20000"/>
              </a:spcBef>
            </a:pPr>
            <a:r>
              <a:rPr lang="en-US" b="1" dirty="0" smtClean="0">
                <a:solidFill>
                  <a:schemeClr val="accent2"/>
                </a:solidFill>
              </a:rPr>
              <a:t>Speech Recognition Architectures</a:t>
            </a:r>
            <a:endParaRPr lang="en-US" b="1" dirty="0">
              <a:solidFill>
                <a:schemeClr val="accent2"/>
              </a:solidFill>
            </a:endParaRPr>
          </a:p>
        </p:txBody>
      </p:sp>
      <p:grpSp>
        <p:nvGrpSpPr>
          <p:cNvPr id="3" name="Group 36"/>
          <p:cNvGrpSpPr/>
          <p:nvPr/>
        </p:nvGrpSpPr>
        <p:grpSpPr>
          <a:xfrm>
            <a:off x="4709581" y="634577"/>
            <a:ext cx="4335950" cy="4899986"/>
            <a:chOff x="-175845" y="633046"/>
            <a:chExt cx="4335950" cy="4899986"/>
          </a:xfrm>
        </p:grpSpPr>
        <p:pic>
          <p:nvPicPr>
            <p:cNvPr id="16" name="Picture 2"/>
            <p:cNvPicPr>
              <a:picLocks noChangeAspect="1" noChangeArrowheads="1"/>
            </p:cNvPicPr>
            <p:nvPr/>
          </p:nvPicPr>
          <p:blipFill>
            <a:blip r:embed="rId2" cstate="print"/>
            <a:srcRect l="13590" t="8176" r="50935" b="12332"/>
            <a:stretch>
              <a:fillRect/>
            </a:stretch>
          </p:blipFill>
          <p:spPr bwMode="auto">
            <a:xfrm>
              <a:off x="2006271" y="652657"/>
              <a:ext cx="1775484" cy="402420"/>
            </a:xfrm>
            <a:prstGeom prst="rect">
              <a:avLst/>
            </a:prstGeom>
            <a:noFill/>
            <a:ln w="9525">
              <a:noFill/>
              <a:miter lim="800000"/>
              <a:headEnd/>
              <a:tailEnd/>
            </a:ln>
            <a:effectLst/>
          </p:spPr>
        </p:pic>
        <p:grpSp>
          <p:nvGrpSpPr>
            <p:cNvPr id="4" name="Group 30"/>
            <p:cNvGrpSpPr/>
            <p:nvPr/>
          </p:nvGrpSpPr>
          <p:grpSpPr>
            <a:xfrm>
              <a:off x="2218763" y="1602414"/>
              <a:ext cx="1350498" cy="479604"/>
              <a:chOff x="2218763" y="1700890"/>
              <a:chExt cx="1350498" cy="479604"/>
            </a:xfrm>
          </p:grpSpPr>
          <p:sp>
            <p:nvSpPr>
              <p:cNvPr id="34" name="Rectangle 4"/>
              <p:cNvSpPr/>
              <p:nvPr/>
            </p:nvSpPr>
            <p:spPr>
              <a:xfrm>
                <a:off x="2230865" y="1700890"/>
                <a:ext cx="1326295" cy="479604"/>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5"/>
              <p:cNvSpPr txBox="1"/>
              <p:nvPr/>
            </p:nvSpPr>
            <p:spPr>
              <a:xfrm>
                <a:off x="2218763" y="1725249"/>
                <a:ext cx="1350498"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rgbClr val="FFFFFF"/>
                    </a:solidFill>
                    <a:effectLst/>
                    <a:uLnTx/>
                    <a:uFillTx/>
                    <a:latin typeface="+mn-lt"/>
                    <a:ea typeface="+mn-ea"/>
                    <a:cs typeface="+mn-cs"/>
                  </a:rPr>
                  <a:t>Acoustic</a:t>
                </a:r>
                <a:br>
                  <a:rPr kumimoji="0" lang="en-US" sz="1400" b="1" i="0" u="none" strike="noStrike" kern="0" cap="none" spc="0" normalizeH="0" baseline="0" noProof="0" dirty="0" smtClean="0">
                    <a:ln>
                      <a:noFill/>
                    </a:ln>
                    <a:solidFill>
                      <a:srgbClr val="FFFFFF"/>
                    </a:solidFill>
                    <a:effectLst/>
                    <a:uLnTx/>
                    <a:uFillTx/>
                    <a:latin typeface="+mn-lt"/>
                    <a:ea typeface="+mn-ea"/>
                    <a:cs typeface="+mn-cs"/>
                  </a:rPr>
                </a:br>
                <a:r>
                  <a:rPr kumimoji="0" lang="en-US" sz="1400" b="1" i="0" u="none" strike="noStrike" kern="0" cap="none" spc="0" normalizeH="0" baseline="0" noProof="0" dirty="0" smtClean="0">
                    <a:ln>
                      <a:noFill/>
                    </a:ln>
                    <a:solidFill>
                      <a:srgbClr val="FFFFFF"/>
                    </a:solidFill>
                    <a:effectLst/>
                    <a:uLnTx/>
                    <a:uFillTx/>
                    <a:latin typeface="+mn-lt"/>
                    <a:ea typeface="+mn-ea"/>
                    <a:cs typeface="+mn-cs"/>
                  </a:rPr>
                  <a:t>Front-end</a:t>
                </a:r>
              </a:p>
            </p:txBody>
          </p:sp>
        </p:grpSp>
        <p:grpSp>
          <p:nvGrpSpPr>
            <p:cNvPr id="5" name="Group 31"/>
            <p:cNvGrpSpPr/>
            <p:nvPr/>
          </p:nvGrpSpPr>
          <p:grpSpPr>
            <a:xfrm>
              <a:off x="1873800" y="2746717"/>
              <a:ext cx="2040426" cy="633046"/>
              <a:chOff x="3551787" y="3112477"/>
              <a:chExt cx="2040426" cy="633046"/>
            </a:xfrm>
          </p:grpSpPr>
          <p:sp>
            <p:nvSpPr>
              <p:cNvPr id="32" name="Rectangle 31"/>
              <p:cNvSpPr/>
              <p:nvPr/>
            </p:nvSpPr>
            <p:spPr>
              <a:xfrm>
                <a:off x="3551787" y="3112477"/>
                <a:ext cx="2040426" cy="633046"/>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3558821" y="3213557"/>
                <a:ext cx="2026358"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rgbClr val="FFFFFF"/>
                    </a:solidFill>
                    <a:effectLst/>
                    <a:uLnTx/>
                    <a:uFillTx/>
                    <a:latin typeface="+mn-lt"/>
                    <a:ea typeface="+mn-ea"/>
                    <a:cs typeface="+mn-cs"/>
                  </a:rPr>
                  <a:t>Acoustic Models</a:t>
                </a:r>
                <a:br>
                  <a:rPr kumimoji="0" lang="en-US" sz="1400" b="1" i="0" u="none" strike="noStrike" kern="0" cap="none" spc="0" normalizeH="0" baseline="0" noProof="0" dirty="0" smtClean="0">
                    <a:ln>
                      <a:noFill/>
                    </a:ln>
                    <a:solidFill>
                      <a:srgbClr val="FFFFFF"/>
                    </a:solidFill>
                    <a:effectLst/>
                    <a:uLnTx/>
                    <a:uFillTx/>
                    <a:latin typeface="+mn-lt"/>
                    <a:ea typeface="+mn-ea"/>
                    <a:cs typeface="+mn-cs"/>
                  </a:rPr>
                </a:br>
                <a:r>
                  <a:rPr kumimoji="0" lang="en-US" sz="1400" b="1" i="0" u="none" strike="noStrike" kern="0" cap="none" spc="0" normalizeH="0" baseline="0" noProof="0" dirty="0" smtClean="0">
                    <a:ln>
                      <a:noFill/>
                    </a:ln>
                    <a:solidFill>
                      <a:srgbClr val="FFFFFF"/>
                    </a:solidFill>
                    <a:effectLst/>
                    <a:uLnTx/>
                    <a:uFillTx/>
                    <a:latin typeface="+mn-lt"/>
                    <a:ea typeface="+mn-ea"/>
                    <a:cs typeface="+mn-cs"/>
                  </a:rPr>
                  <a:t>P(A/W)</a:t>
                </a:r>
              </a:p>
            </p:txBody>
          </p:sp>
        </p:grpSp>
        <p:grpSp>
          <p:nvGrpSpPr>
            <p:cNvPr id="6" name="Group 35"/>
            <p:cNvGrpSpPr/>
            <p:nvPr/>
          </p:nvGrpSpPr>
          <p:grpSpPr>
            <a:xfrm>
              <a:off x="-175845" y="4059776"/>
              <a:ext cx="1674055" cy="568495"/>
              <a:chOff x="-175845" y="4031640"/>
              <a:chExt cx="1674055" cy="568495"/>
            </a:xfrm>
          </p:grpSpPr>
          <p:sp>
            <p:nvSpPr>
              <p:cNvPr id="30" name="Rectangle 29"/>
              <p:cNvSpPr/>
              <p:nvPr/>
            </p:nvSpPr>
            <p:spPr>
              <a:xfrm>
                <a:off x="-140677" y="4031640"/>
                <a:ext cx="1603718" cy="568495"/>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175845" y="4100444"/>
                <a:ext cx="1674055"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rgbClr val="FFFFFF"/>
                    </a:solidFill>
                    <a:effectLst/>
                    <a:uLnTx/>
                    <a:uFillTx/>
                    <a:latin typeface="+mn-lt"/>
                    <a:ea typeface="+mn-ea"/>
                    <a:cs typeface="+mn-cs"/>
                  </a:rPr>
                  <a:t>Language Model</a:t>
                </a:r>
                <a:br>
                  <a:rPr kumimoji="0" lang="en-US" sz="1400" b="1" i="0" u="none" strike="noStrike" kern="0" cap="none" spc="0" normalizeH="0" baseline="0" noProof="0" dirty="0" smtClean="0">
                    <a:ln>
                      <a:noFill/>
                    </a:ln>
                    <a:solidFill>
                      <a:srgbClr val="FFFFFF"/>
                    </a:solidFill>
                    <a:effectLst/>
                    <a:uLnTx/>
                    <a:uFillTx/>
                    <a:latin typeface="+mn-lt"/>
                    <a:ea typeface="+mn-ea"/>
                    <a:cs typeface="+mn-cs"/>
                  </a:rPr>
                </a:br>
                <a:r>
                  <a:rPr kumimoji="0" lang="en-US" sz="1400" b="1" i="0" u="none" strike="noStrike" kern="0" cap="none" spc="0" normalizeH="0" baseline="0" noProof="0" dirty="0" smtClean="0">
                    <a:ln>
                      <a:noFill/>
                    </a:ln>
                    <a:solidFill>
                      <a:srgbClr val="FFFFFF"/>
                    </a:solidFill>
                    <a:effectLst/>
                    <a:uLnTx/>
                    <a:uFillTx/>
                    <a:latin typeface="+mn-lt"/>
                    <a:ea typeface="+mn-ea"/>
                    <a:cs typeface="+mn-cs"/>
                  </a:rPr>
                  <a:t>P(W)</a:t>
                </a:r>
              </a:p>
            </p:txBody>
          </p:sp>
        </p:grpSp>
        <p:grpSp>
          <p:nvGrpSpPr>
            <p:cNvPr id="7" name="Group 34"/>
            <p:cNvGrpSpPr/>
            <p:nvPr/>
          </p:nvGrpSpPr>
          <p:grpSpPr>
            <a:xfrm>
              <a:off x="2264484" y="4090049"/>
              <a:ext cx="1259058" cy="566928"/>
              <a:chOff x="2264484" y="4090049"/>
              <a:chExt cx="1259058" cy="566928"/>
            </a:xfrm>
          </p:grpSpPr>
          <p:sp>
            <p:nvSpPr>
              <p:cNvPr id="28" name="Rectangle 27"/>
              <p:cNvSpPr/>
              <p:nvPr/>
            </p:nvSpPr>
            <p:spPr>
              <a:xfrm>
                <a:off x="2264484" y="4090049"/>
                <a:ext cx="1259058" cy="566928"/>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p:nvPr/>
            </p:nvSpPr>
            <p:spPr>
              <a:xfrm>
                <a:off x="2313721" y="4265791"/>
                <a:ext cx="1160585" cy="215444"/>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rgbClr val="FFFFFF"/>
                    </a:solidFill>
                    <a:effectLst/>
                    <a:uLnTx/>
                    <a:uFillTx/>
                    <a:latin typeface="+mn-lt"/>
                    <a:ea typeface="+mn-ea"/>
                    <a:cs typeface="+mn-cs"/>
                  </a:rPr>
                  <a:t>Search</a:t>
                </a:r>
              </a:p>
            </p:txBody>
          </p:sp>
        </p:grpSp>
        <p:sp>
          <p:nvSpPr>
            <p:cNvPr id="21" name="TextBox 20"/>
            <p:cNvSpPr txBox="1"/>
            <p:nvPr/>
          </p:nvSpPr>
          <p:spPr>
            <a:xfrm>
              <a:off x="938146" y="633046"/>
              <a:ext cx="1294228"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chemeClr val="tx1"/>
                  </a:solidFill>
                  <a:effectLst/>
                  <a:uLnTx/>
                  <a:uFillTx/>
                  <a:latin typeface="+mn-lt"/>
                  <a:ea typeface="+mn-ea"/>
                  <a:cs typeface="+mn-cs"/>
                </a:rPr>
                <a:t>Input</a:t>
              </a:r>
              <a:br>
                <a:rPr kumimoji="0" lang="en-US" sz="1400" b="1" i="0" u="none" strike="noStrike" kern="0" cap="none" spc="0" normalizeH="0" baseline="0" noProof="0" dirty="0" smtClean="0">
                  <a:ln>
                    <a:noFill/>
                  </a:ln>
                  <a:solidFill>
                    <a:schemeClr val="tx1"/>
                  </a:solidFill>
                  <a:effectLst/>
                  <a:uLnTx/>
                  <a:uFillTx/>
                  <a:latin typeface="+mn-lt"/>
                  <a:ea typeface="+mn-ea"/>
                  <a:cs typeface="+mn-cs"/>
                </a:rPr>
              </a:br>
              <a:r>
                <a:rPr kumimoji="0" lang="en-US" sz="1400" b="1" i="0" u="none" strike="noStrike" kern="0" cap="none" spc="0" normalizeH="0" baseline="0" noProof="0" dirty="0" smtClean="0">
                  <a:ln>
                    <a:noFill/>
                  </a:ln>
                  <a:solidFill>
                    <a:schemeClr val="tx1"/>
                  </a:solidFill>
                  <a:effectLst/>
                  <a:uLnTx/>
                  <a:uFillTx/>
                  <a:latin typeface="+mn-lt"/>
                  <a:ea typeface="+mn-ea"/>
                  <a:cs typeface="+mn-cs"/>
                </a:rPr>
                <a:t>Speech</a:t>
              </a:r>
            </a:p>
          </p:txBody>
        </p:sp>
        <p:sp>
          <p:nvSpPr>
            <p:cNvPr id="22" name="Down Arrow 21"/>
            <p:cNvSpPr>
              <a:spLocks noChangeAspect="1"/>
            </p:cNvSpPr>
            <p:nvPr/>
          </p:nvSpPr>
          <p:spPr>
            <a:xfrm>
              <a:off x="2764656" y="1111352"/>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Down Arrow 22"/>
            <p:cNvSpPr>
              <a:spLocks noChangeAspect="1"/>
            </p:cNvSpPr>
            <p:nvPr/>
          </p:nvSpPr>
          <p:spPr>
            <a:xfrm>
              <a:off x="2764656" y="2266999"/>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Down Arrow 23"/>
            <p:cNvSpPr>
              <a:spLocks noChangeAspect="1"/>
            </p:cNvSpPr>
            <p:nvPr/>
          </p:nvSpPr>
          <p:spPr>
            <a:xfrm>
              <a:off x="2764656" y="3584921"/>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Down Arrow 24"/>
            <p:cNvSpPr>
              <a:spLocks noChangeAspect="1"/>
            </p:cNvSpPr>
            <p:nvPr/>
          </p:nvSpPr>
          <p:spPr>
            <a:xfrm rot="16200000">
              <a:off x="1771332" y="4164789"/>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Down Arrow 25"/>
            <p:cNvSpPr>
              <a:spLocks noChangeAspect="1"/>
            </p:cNvSpPr>
            <p:nvPr/>
          </p:nvSpPr>
          <p:spPr>
            <a:xfrm>
              <a:off x="2764656" y="4792398"/>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p:cNvSpPr txBox="1"/>
            <p:nvPr/>
          </p:nvSpPr>
          <p:spPr>
            <a:xfrm>
              <a:off x="1627920" y="5317588"/>
              <a:ext cx="2532185" cy="215444"/>
            </a:xfrm>
            <a:prstGeom prst="rect">
              <a:avLst/>
            </a:prstGeom>
          </p:spPr>
          <p:txBody>
            <a:bodyPr wrap="square" lIns="0" tIns="0" rIns="0" bIns="0" rtlCol="0">
              <a:spAutoFit/>
            </a:bodyPr>
            <a:lstStyle/>
            <a:p>
              <a:pPr marL="342900" marR="0" indent="-342900" algn="ctr" defTabSz="914400" rtl="0" eaLnBrk="1" fontAlgn="base" latinLnBrk="0" hangingPunct="1">
                <a:lnSpc>
                  <a:spcPct val="100000"/>
                </a:lnSpc>
                <a:spcBef>
                  <a:spcPct val="20000"/>
                </a:spcBef>
                <a:spcAft>
                  <a:spcPct val="0"/>
                </a:spcAft>
                <a:buClrTx/>
                <a:buSzTx/>
                <a:tabLst/>
              </a:pPr>
              <a:r>
                <a:rPr lang="en-US" sz="1400" b="1" kern="0" noProof="0" dirty="0" smtClean="0">
                  <a:latin typeface="+mn-lt"/>
                </a:rPr>
                <a:t>Recognized Utterance</a:t>
              </a:r>
              <a:endParaRPr kumimoji="0" lang="en-US" sz="1400" b="1" i="0" u="none" strike="noStrike" kern="0" cap="none" spc="0" normalizeH="0" baseline="0" noProof="0" dirty="0" smtClean="0">
                <a:ln>
                  <a:noFill/>
                </a:ln>
                <a:solidFill>
                  <a:schemeClr val="tx1"/>
                </a:solidFill>
                <a:effectLst/>
                <a:uLnTx/>
                <a:uFillTx/>
                <a:latin typeface="+mn-lt"/>
                <a:ea typeface="+mn-ea"/>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2885">
                                            <p:txEl>
                                              <p:pRg st="3" end="3"/>
                                            </p:txEl>
                                          </p:spTgt>
                                        </p:tgtEl>
                                        <p:attrNameLst>
                                          <p:attrName>style.visibility</p:attrName>
                                        </p:attrNameLst>
                                      </p:cBhvr>
                                      <p:to>
                                        <p:strVal val="visible"/>
                                      </p:to>
                                    </p:set>
                                    <p:animEffect transition="in" filter="wipe(left)">
                                      <p:cBhvr>
                                        <p:cTn id="7" dur="500"/>
                                        <p:tgtEl>
                                          <p:spTgt spid="122885">
                                            <p:txEl>
                                              <p:pRg st="3" end="3"/>
                                            </p:txEl>
                                          </p:spTgt>
                                        </p:tgtEl>
                                      </p:cBhvr>
                                    </p:animEffect>
                                  </p:childTnLst>
                                  <p:subTnLst>
                                    <p:animClr>
                                      <p:cBhvr override="childStyle">
                                        <p:cTn dur="1" fill="hold" display="0" masterRel="nextClick" afterEffect="1"/>
                                        <p:tgtEl>
                                          <p:spTgt spid="122885">
                                            <p:txEl>
                                              <p:pRg st="3" end="3"/>
                                            </p:txEl>
                                          </p:spTgt>
                                        </p:tgtEl>
                                        <p:attrNameLst>
                                          <p:attrName>ppt_c</p:attrName>
                                        </p:attrNameLst>
                                      </p:cBhvr>
                                      <p:to>
                                        <a:schemeClr val="accent1"/>
                                      </p:to>
                                    </p:animClr>
                                  </p:sub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40" name="Picture 4"/>
          <p:cNvPicPr>
            <a:picLocks noChangeAspect="1" noChangeArrowheads="1"/>
          </p:cNvPicPr>
          <p:nvPr/>
        </p:nvPicPr>
        <p:blipFill>
          <a:blip r:embed="rId2" cstate="print"/>
          <a:srcRect l="6168" t="31398" r="6282" b="7071"/>
          <a:stretch>
            <a:fillRect/>
          </a:stretch>
        </p:blipFill>
        <p:spPr bwMode="auto">
          <a:xfrm>
            <a:off x="287338" y="862013"/>
            <a:ext cx="8636000" cy="5170487"/>
          </a:xfrm>
          <a:prstGeom prst="rect">
            <a:avLst/>
          </a:prstGeom>
          <a:noFill/>
          <a:ln w="9525">
            <a:noFill/>
            <a:miter lim="800000"/>
            <a:headEnd/>
            <a:tailEnd/>
          </a:ln>
          <a:effectLst/>
        </p:spPr>
      </p:pic>
      <p:sp>
        <p:nvSpPr>
          <p:cNvPr id="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Statistical Approach: Noisy Communication Channel Model</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20" name="Picture 8" descr="lecture_22_03_00"/>
          <p:cNvPicPr>
            <a:picLocks noChangeAspect="1" noChangeArrowheads="1"/>
          </p:cNvPicPr>
          <p:nvPr/>
        </p:nvPicPr>
        <p:blipFill>
          <a:blip r:embed="rId2" cstate="print"/>
          <a:srcRect t="17021"/>
          <a:stretch>
            <a:fillRect/>
          </a:stretch>
        </p:blipFill>
        <p:spPr bwMode="auto">
          <a:xfrm>
            <a:off x="228600" y="762000"/>
            <a:ext cx="4972050" cy="5200650"/>
          </a:xfrm>
          <a:prstGeom prst="rect">
            <a:avLst/>
          </a:prstGeom>
          <a:noFill/>
        </p:spPr>
      </p:pic>
      <p:sp>
        <p:nvSpPr>
          <p:cNvPr id="141323" name="Text Box 11"/>
          <p:cNvSpPr txBox="1">
            <a:spLocks noChangeArrowheads="1"/>
          </p:cNvSpPr>
          <p:nvPr/>
        </p:nvSpPr>
        <p:spPr bwMode="auto">
          <a:xfrm>
            <a:off x="5290457" y="710974"/>
            <a:ext cx="3581400" cy="5955476"/>
          </a:xfrm>
          <a:prstGeom prst="rect">
            <a:avLst/>
          </a:prstGeom>
          <a:noFill/>
          <a:ln w="9525" algn="ctr">
            <a:noFill/>
            <a:miter lim="800000"/>
            <a:headEnd/>
            <a:tailEnd/>
          </a:ln>
          <a:effectLst/>
        </p:spPr>
        <p:txBody>
          <a:bodyPr lIns="0" tIns="0" rIns="0" bIns="0">
            <a:spAutoFit/>
          </a:bodyPr>
          <a:lstStyle/>
          <a:p>
            <a:pPr marL="228600" indent="-228600">
              <a:spcBef>
                <a:spcPct val="50000"/>
              </a:spcBef>
              <a:buFontTx/>
              <a:buChar char="•"/>
            </a:pPr>
            <a:r>
              <a:rPr lang="en-US" sz="1800" b="1" dirty="0" smtClean="0">
                <a:latin typeface="Arial" charset="0"/>
              </a:rPr>
              <a:t>Modeling acoustics in speech involves using models with hidden parameters that self-organize information.</a:t>
            </a:r>
          </a:p>
          <a:p>
            <a:pPr marL="228600" indent="-228600">
              <a:spcBef>
                <a:spcPct val="50000"/>
              </a:spcBef>
              <a:buFontTx/>
              <a:buChar char="•"/>
            </a:pPr>
            <a:r>
              <a:rPr lang="en-US" sz="1800" b="1" dirty="0" smtClean="0">
                <a:latin typeface="Arial" charset="0"/>
              </a:rPr>
              <a:t>The </a:t>
            </a:r>
            <a:r>
              <a:rPr lang="en-US" sz="1800" b="1" dirty="0">
                <a:latin typeface="Arial" charset="0"/>
              </a:rPr>
              <a:t>1-coin model </a:t>
            </a:r>
            <a:r>
              <a:rPr lang="en-US" sz="1800" b="1" dirty="0" smtClean="0"/>
              <a:t> to the left i</a:t>
            </a:r>
            <a:r>
              <a:rPr lang="en-US" sz="1800" b="1" dirty="0" smtClean="0">
                <a:latin typeface="Arial" charset="0"/>
              </a:rPr>
              <a:t>s </a:t>
            </a:r>
            <a:r>
              <a:rPr lang="en-US" sz="1800" b="1" dirty="0">
                <a:latin typeface="Arial" charset="0"/>
              </a:rPr>
              <a:t>observable because the output sequence can be mapped to a specific sequence of state </a:t>
            </a:r>
            <a:r>
              <a:rPr lang="en-US" sz="1800" b="1" dirty="0" smtClean="0">
                <a:latin typeface="Arial" charset="0"/>
              </a:rPr>
              <a:t>transitions.</a:t>
            </a:r>
            <a:endParaRPr lang="en-US" sz="1800" b="1" dirty="0">
              <a:latin typeface="Arial" charset="0"/>
            </a:endParaRPr>
          </a:p>
          <a:p>
            <a:pPr marL="228600" indent="-228600">
              <a:spcBef>
                <a:spcPct val="50000"/>
              </a:spcBef>
              <a:buFontTx/>
              <a:buChar char="•"/>
            </a:pPr>
            <a:r>
              <a:rPr lang="en-US" sz="1800" b="1" dirty="0">
                <a:latin typeface="Arial" charset="0"/>
              </a:rPr>
              <a:t>The remaining models are hidden because the underlying state sequence cannot be directly inferred from the output </a:t>
            </a:r>
            <a:r>
              <a:rPr lang="en-US" sz="1800" b="1" dirty="0" smtClean="0">
                <a:latin typeface="Arial" charset="0"/>
              </a:rPr>
              <a:t>sequence.</a:t>
            </a:r>
          </a:p>
          <a:p>
            <a:pPr marL="228600" indent="-228600">
              <a:spcBef>
                <a:spcPct val="50000"/>
              </a:spcBef>
              <a:buFontTx/>
              <a:buChar char="•"/>
            </a:pPr>
            <a:r>
              <a:rPr lang="en-US" sz="1800" b="1" dirty="0" smtClean="0"/>
              <a:t>With hidden Markov models, we can learn the parameters of these models from data. One approach is to maximize the likelihood of the data given the model.</a:t>
            </a:r>
            <a:endParaRPr lang="en-US" sz="1800" b="1" dirty="0">
              <a:latin typeface="Arial" charset="0"/>
            </a:endParaRPr>
          </a:p>
        </p:txBody>
      </p:sp>
      <p:sp>
        <p:nvSpPr>
          <p:cNvPr id="5"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Doubly Stochastic Systems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13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13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13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13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2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Abstract</a:t>
            </a:r>
            <a:endParaRPr lang="en-US" b="1" dirty="0">
              <a:solidFill>
                <a:schemeClr val="accent2"/>
              </a:solidFill>
            </a:endParaRPr>
          </a:p>
        </p:txBody>
      </p:sp>
      <p:sp>
        <p:nvSpPr>
          <p:cNvPr id="41" name="Text Box 3"/>
          <p:cNvSpPr txBox="1">
            <a:spLocks noChangeArrowheads="1"/>
          </p:cNvSpPr>
          <p:nvPr/>
        </p:nvSpPr>
        <p:spPr bwMode="auto">
          <a:xfrm>
            <a:off x="223838" y="798287"/>
            <a:ext cx="8693150" cy="5630648"/>
          </a:xfrm>
          <a:prstGeom prst="rect">
            <a:avLst/>
          </a:prstGeom>
          <a:noFill/>
          <a:ln w="9525">
            <a:noFill/>
            <a:miter lim="800000"/>
            <a:headEnd/>
            <a:tailEnd/>
          </a:ln>
          <a:effectLst/>
        </p:spPr>
        <p:txBody>
          <a:bodyPr lIns="0" tIns="0" rIns="0" bIns="0"/>
          <a:lstStyle/>
          <a:p>
            <a:pPr marL="231775" indent="-231775" algn="just">
              <a:spcAft>
                <a:spcPts val="1200"/>
              </a:spcAft>
              <a:buFont typeface="Arial" pitchFamily="34" charset="0"/>
              <a:buChar char="•"/>
              <a:tabLst>
                <a:tab pos="3374136" algn="r"/>
              </a:tabLst>
            </a:pPr>
            <a:r>
              <a:rPr lang="en-US" sz="1800" b="1" dirty="0" smtClean="0">
                <a:cs typeface="Times New Roman" pitchFamily="18" charset="0"/>
              </a:rPr>
              <a:t>What makes machine understanding of human language so difficult?</a:t>
            </a:r>
          </a:p>
          <a:p>
            <a:pPr marL="465138" indent="-233363">
              <a:spcAft>
                <a:spcPts val="1200"/>
              </a:spcAft>
              <a:buFont typeface="Wingdings" pitchFamily="2" charset="2"/>
              <a:buChar char="§"/>
              <a:tabLst>
                <a:tab pos="3374136" algn="r"/>
              </a:tabLst>
            </a:pPr>
            <a:r>
              <a:rPr lang="en-US" sz="1800" b="1" dirty="0" smtClean="0">
                <a:cs typeface="Times New Roman" pitchFamily="18" charset="0"/>
              </a:rPr>
              <a:t>“</a:t>
            </a:r>
            <a:r>
              <a:rPr lang="en-US" sz="1800" b="1" dirty="0" smtClean="0"/>
              <a:t>In any natural history of the human species, language would stand out as </a:t>
            </a:r>
            <a:r>
              <a:rPr lang="en-US" sz="1800" b="1" dirty="0" smtClean="0">
                <a:solidFill>
                  <a:schemeClr val="accent1"/>
                </a:solidFill>
              </a:rPr>
              <a:t>the preeminent trait</a:t>
            </a:r>
            <a:r>
              <a:rPr lang="en-US" sz="1800" b="1" dirty="0" smtClean="0"/>
              <a:t>.”</a:t>
            </a:r>
          </a:p>
          <a:p>
            <a:pPr marL="465138" indent="-233363">
              <a:spcAft>
                <a:spcPts val="1200"/>
              </a:spcAft>
              <a:buFont typeface="Wingdings" pitchFamily="2" charset="2"/>
              <a:buChar char="§"/>
              <a:tabLst>
                <a:tab pos="3374136" algn="r"/>
              </a:tabLst>
            </a:pPr>
            <a:r>
              <a:rPr lang="en-US" sz="1800" b="1" dirty="0" smtClean="0">
                <a:cs typeface="Times New Roman" pitchFamily="18" charset="0"/>
              </a:rPr>
              <a:t>“For you and I belong to a species with a remarkable trait: we can shape events in each other’s brains </a:t>
            </a:r>
            <a:r>
              <a:rPr lang="en-US" sz="1800" b="1" dirty="0" smtClean="0">
                <a:solidFill>
                  <a:schemeClr val="accent1"/>
                </a:solidFill>
                <a:cs typeface="Times New Roman" pitchFamily="18" charset="0"/>
              </a:rPr>
              <a:t>with exquisite precision</a:t>
            </a:r>
            <a:r>
              <a:rPr lang="en-US" sz="1800" b="1" dirty="0" smtClean="0">
                <a:cs typeface="Times New Roman" pitchFamily="18" charset="0"/>
              </a:rPr>
              <a:t>.”</a:t>
            </a:r>
          </a:p>
          <a:p>
            <a:pPr marL="231775" algn="just">
              <a:spcAft>
                <a:spcPts val="1200"/>
              </a:spcAft>
              <a:tabLst>
                <a:tab pos="3374136" algn="r"/>
              </a:tabLst>
            </a:pPr>
            <a:r>
              <a:rPr lang="en-US" sz="1800" b="1" dirty="0" smtClean="0">
                <a:cs typeface="Times New Roman" pitchFamily="18" charset="0"/>
              </a:rPr>
              <a:t>	S. Pinker, </a:t>
            </a:r>
            <a:r>
              <a:rPr lang="en-US" sz="1800" b="1" i="1" dirty="0" smtClean="0">
                <a:cs typeface="Times New Roman" pitchFamily="18" charset="0"/>
              </a:rPr>
              <a:t>The Language Instinct: How the Mind Creates Language</a:t>
            </a:r>
            <a:r>
              <a:rPr lang="en-US" sz="1800" b="1" dirty="0" smtClean="0">
                <a:cs typeface="Times New Roman" pitchFamily="18" charset="0"/>
              </a:rPr>
              <a:t>, 1994</a:t>
            </a:r>
          </a:p>
          <a:p>
            <a:pPr marL="231775" indent="-231775" algn="just">
              <a:spcBef>
                <a:spcPts val="2400"/>
              </a:spcBef>
              <a:spcAft>
                <a:spcPts val="1200"/>
              </a:spcAft>
              <a:buFont typeface="Arial" pitchFamily="34" charset="0"/>
              <a:buChar char="•"/>
              <a:tabLst>
                <a:tab pos="3376613" algn="r"/>
              </a:tabLst>
            </a:pPr>
            <a:r>
              <a:rPr lang="en-US" sz="1800" b="1" dirty="0" smtClean="0">
                <a:cs typeface="Times New Roman" pitchFamily="18" charset="0"/>
              </a:rPr>
              <a:t>In this presentation, we will:</a:t>
            </a:r>
          </a:p>
          <a:p>
            <a:pPr marL="465138" indent="-233363">
              <a:spcAft>
                <a:spcPts val="1200"/>
              </a:spcAft>
              <a:buFont typeface="Wingdings" pitchFamily="2" charset="2"/>
              <a:buChar char="§"/>
              <a:tabLst>
                <a:tab pos="3376613" algn="r"/>
              </a:tabLst>
            </a:pPr>
            <a:r>
              <a:rPr lang="en-US" sz="1800" b="1" dirty="0" smtClean="0">
                <a:cs typeface="Times New Roman" pitchFamily="18" charset="0"/>
              </a:rPr>
              <a:t>Discuss the complexity of the language problem in terms of three key </a:t>
            </a:r>
            <a:r>
              <a:rPr lang="en-US" sz="1800" b="1" dirty="0" smtClean="0">
                <a:solidFill>
                  <a:schemeClr val="accent1"/>
                </a:solidFill>
                <a:cs typeface="Times New Roman" pitchFamily="18" charset="0"/>
              </a:rPr>
              <a:t>engineering approaches</a:t>
            </a:r>
            <a:r>
              <a:rPr lang="en-US" sz="1800" b="1" dirty="0" smtClean="0">
                <a:cs typeface="Times New Roman" pitchFamily="18" charset="0"/>
              </a:rPr>
              <a:t>: statistics, signal processing and machine learning.</a:t>
            </a:r>
          </a:p>
          <a:p>
            <a:pPr marL="465138" indent="-233363">
              <a:spcAft>
                <a:spcPts val="1200"/>
              </a:spcAft>
              <a:buFont typeface="Wingdings" pitchFamily="2" charset="2"/>
              <a:buChar char="§"/>
              <a:tabLst>
                <a:tab pos="3376613" algn="r"/>
              </a:tabLst>
            </a:pPr>
            <a:r>
              <a:rPr lang="en-US" sz="1800" b="1" dirty="0" smtClean="0">
                <a:cs typeface="Times New Roman" pitchFamily="18" charset="0"/>
              </a:rPr>
              <a:t>Introduce the basic ways in which we </a:t>
            </a:r>
            <a:r>
              <a:rPr lang="en-US" sz="1800" b="1" dirty="0" smtClean="0">
                <a:solidFill>
                  <a:schemeClr val="accent1"/>
                </a:solidFill>
                <a:cs typeface="Times New Roman" pitchFamily="18" charset="0"/>
              </a:rPr>
              <a:t>process language by computer</a:t>
            </a:r>
            <a:r>
              <a:rPr lang="en-US" sz="1800" b="1" dirty="0" smtClean="0">
                <a:cs typeface="Times New Roman" pitchFamily="18" charset="0"/>
              </a:rPr>
              <a:t>.</a:t>
            </a:r>
          </a:p>
          <a:p>
            <a:pPr marL="465138" indent="-233363">
              <a:spcAft>
                <a:spcPts val="1200"/>
              </a:spcAft>
              <a:buFont typeface="Wingdings" pitchFamily="2" charset="2"/>
              <a:buChar char="§"/>
              <a:tabLst>
                <a:tab pos="3376613" algn="r"/>
              </a:tabLst>
            </a:pPr>
            <a:r>
              <a:rPr lang="en-US" sz="1800" b="1" dirty="0" smtClean="0">
                <a:cs typeface="Times New Roman" pitchFamily="18" charset="0"/>
              </a:rPr>
              <a:t>Discuss some important </a:t>
            </a:r>
            <a:r>
              <a:rPr lang="en-US" sz="1800" b="1" dirty="0" smtClean="0">
                <a:solidFill>
                  <a:schemeClr val="accent1"/>
                </a:solidFill>
                <a:cs typeface="Times New Roman" pitchFamily="18" charset="0"/>
              </a:rPr>
              <a:t>applications</a:t>
            </a:r>
            <a:r>
              <a:rPr lang="en-US" sz="1800" b="1" dirty="0" smtClean="0">
                <a:cs typeface="Times New Roman" pitchFamily="18" charset="0"/>
              </a:rPr>
              <a:t> that continue to drive the field (commercial and defense/homeland security).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1">
                                            <p:txEl>
                                              <p:pRg st="1" end="1"/>
                                            </p:txEl>
                                          </p:spTgt>
                                        </p:tgtEl>
                                        <p:attrNameLst>
                                          <p:attrName>style.visibility</p:attrName>
                                        </p:attrNameLst>
                                      </p:cBhvr>
                                      <p:to>
                                        <p:strVal val="visible"/>
                                      </p:to>
                                    </p:set>
                                    <p:animEffect transition="in" filter="wipe(up)">
                                      <p:cBhvr>
                                        <p:cTn id="7" dur="1000"/>
                                        <p:tgtEl>
                                          <p:spTgt spid="41">
                                            <p:txEl>
                                              <p:pRg st="1" end="1"/>
                                            </p:txEl>
                                          </p:spTgt>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41">
                                            <p:txEl>
                                              <p:pRg st="2" end="2"/>
                                            </p:txEl>
                                          </p:spTgt>
                                        </p:tgtEl>
                                        <p:attrNameLst>
                                          <p:attrName>style.visibility</p:attrName>
                                        </p:attrNameLst>
                                      </p:cBhvr>
                                      <p:to>
                                        <p:strVal val="visible"/>
                                      </p:to>
                                    </p:set>
                                    <p:animEffect transition="in" filter="wipe(up)">
                                      <p:cBhvr>
                                        <p:cTn id="11" dur="1000"/>
                                        <p:tgtEl>
                                          <p:spTgt spid="41">
                                            <p:txEl>
                                              <p:pRg st="2" end="2"/>
                                            </p:txEl>
                                          </p:spTgt>
                                        </p:tgtEl>
                                      </p:cBhvr>
                                    </p:animEffect>
                                  </p:childTnLst>
                                </p:cTn>
                              </p:par>
                            </p:childTnLst>
                          </p:cTn>
                        </p:par>
                        <p:par>
                          <p:cTn id="12" fill="hold">
                            <p:stCondLst>
                              <p:cond delay="2000"/>
                            </p:stCondLst>
                            <p:childTnLst>
                              <p:par>
                                <p:cTn id="13" presetID="22" presetClass="entr" presetSubtype="1" fill="hold" nodeType="afterEffect">
                                  <p:stCondLst>
                                    <p:cond delay="0"/>
                                  </p:stCondLst>
                                  <p:childTnLst>
                                    <p:set>
                                      <p:cBhvr>
                                        <p:cTn id="14" dur="1" fill="hold">
                                          <p:stCondLst>
                                            <p:cond delay="0"/>
                                          </p:stCondLst>
                                        </p:cTn>
                                        <p:tgtEl>
                                          <p:spTgt spid="41">
                                            <p:txEl>
                                              <p:pRg st="3" end="3"/>
                                            </p:txEl>
                                          </p:spTgt>
                                        </p:tgtEl>
                                        <p:attrNameLst>
                                          <p:attrName>style.visibility</p:attrName>
                                        </p:attrNameLst>
                                      </p:cBhvr>
                                      <p:to>
                                        <p:strVal val="visible"/>
                                      </p:to>
                                    </p:set>
                                    <p:animEffect transition="in" filter="wipe(up)">
                                      <p:cBhvr>
                                        <p:cTn id="15" dur="1000"/>
                                        <p:tgtEl>
                                          <p:spTgt spid="41">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41">
                                            <p:txEl>
                                              <p:pRg st="4" end="4"/>
                                            </p:txEl>
                                          </p:spTgt>
                                        </p:tgtEl>
                                        <p:attrNameLst>
                                          <p:attrName>style.visibility</p:attrName>
                                        </p:attrNameLst>
                                      </p:cBhvr>
                                      <p:to>
                                        <p:strVal val="visible"/>
                                      </p:to>
                                    </p:set>
                                    <p:animEffect transition="in" filter="wipe(up)">
                                      <p:cBhvr>
                                        <p:cTn id="20" dur="1000"/>
                                        <p:tgtEl>
                                          <p:spTgt spid="41">
                                            <p:txEl>
                                              <p:pRg st="4" end="4"/>
                                            </p:txEl>
                                          </p:spTgt>
                                        </p:tgtEl>
                                      </p:cBhvr>
                                    </p:animEffect>
                                  </p:childTnLst>
                                </p:cTn>
                              </p:par>
                            </p:childTnLst>
                          </p:cTn>
                        </p:par>
                        <p:par>
                          <p:cTn id="21" fill="hold">
                            <p:stCondLst>
                              <p:cond delay="1000"/>
                            </p:stCondLst>
                            <p:childTnLst>
                              <p:par>
                                <p:cTn id="22" presetID="22" presetClass="entr" presetSubtype="1" fill="hold" nodeType="afterEffect">
                                  <p:stCondLst>
                                    <p:cond delay="0"/>
                                  </p:stCondLst>
                                  <p:childTnLst>
                                    <p:set>
                                      <p:cBhvr>
                                        <p:cTn id="23" dur="1" fill="hold">
                                          <p:stCondLst>
                                            <p:cond delay="0"/>
                                          </p:stCondLst>
                                        </p:cTn>
                                        <p:tgtEl>
                                          <p:spTgt spid="41">
                                            <p:txEl>
                                              <p:pRg st="5" end="5"/>
                                            </p:txEl>
                                          </p:spTgt>
                                        </p:tgtEl>
                                        <p:attrNameLst>
                                          <p:attrName>style.visibility</p:attrName>
                                        </p:attrNameLst>
                                      </p:cBhvr>
                                      <p:to>
                                        <p:strVal val="visible"/>
                                      </p:to>
                                    </p:set>
                                    <p:animEffect transition="in" filter="wipe(up)">
                                      <p:cBhvr>
                                        <p:cTn id="24" dur="1000"/>
                                        <p:tgtEl>
                                          <p:spTgt spid="41">
                                            <p:txEl>
                                              <p:pRg st="5" end="5"/>
                                            </p:txEl>
                                          </p:spTgt>
                                        </p:tgtEl>
                                      </p:cBhvr>
                                    </p:animEffect>
                                  </p:childTnLst>
                                </p:cTn>
                              </p:par>
                            </p:childTnLst>
                          </p:cTn>
                        </p:par>
                        <p:par>
                          <p:cTn id="25" fill="hold">
                            <p:stCondLst>
                              <p:cond delay="2000"/>
                            </p:stCondLst>
                            <p:childTnLst>
                              <p:par>
                                <p:cTn id="26" presetID="22" presetClass="entr" presetSubtype="1" fill="hold" nodeType="afterEffect">
                                  <p:stCondLst>
                                    <p:cond delay="0"/>
                                  </p:stCondLst>
                                  <p:childTnLst>
                                    <p:set>
                                      <p:cBhvr>
                                        <p:cTn id="27" dur="1" fill="hold">
                                          <p:stCondLst>
                                            <p:cond delay="0"/>
                                          </p:stCondLst>
                                        </p:cTn>
                                        <p:tgtEl>
                                          <p:spTgt spid="41">
                                            <p:txEl>
                                              <p:pRg st="6" end="6"/>
                                            </p:txEl>
                                          </p:spTgt>
                                        </p:tgtEl>
                                        <p:attrNameLst>
                                          <p:attrName>style.visibility</p:attrName>
                                        </p:attrNameLst>
                                      </p:cBhvr>
                                      <p:to>
                                        <p:strVal val="visible"/>
                                      </p:to>
                                    </p:set>
                                    <p:animEffect transition="in" filter="wipe(up)">
                                      <p:cBhvr>
                                        <p:cTn id="28" dur="1000"/>
                                        <p:tgtEl>
                                          <p:spTgt spid="41">
                                            <p:txEl>
                                              <p:pRg st="6" end="6"/>
                                            </p:txEl>
                                          </p:spTgt>
                                        </p:tgtEl>
                                      </p:cBhvr>
                                    </p:animEffect>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41">
                                            <p:txEl>
                                              <p:pRg st="7" end="7"/>
                                            </p:txEl>
                                          </p:spTgt>
                                        </p:tgtEl>
                                        <p:attrNameLst>
                                          <p:attrName>style.visibility</p:attrName>
                                        </p:attrNameLst>
                                      </p:cBhvr>
                                      <p:to>
                                        <p:strVal val="visible"/>
                                      </p:to>
                                    </p:set>
                                    <p:animEffect transition="in" filter="wipe(up)">
                                      <p:cBhvr>
                                        <p:cTn id="32" dur="1000"/>
                                        <p:tgtEl>
                                          <p:spTgt spid="4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2" name="Picture 4"/>
          <p:cNvPicPr>
            <a:picLocks noChangeAspect="1" noChangeArrowheads="1"/>
          </p:cNvPicPr>
          <p:nvPr/>
        </p:nvPicPr>
        <p:blipFill>
          <a:blip r:embed="rId2" cstate="print"/>
          <a:srcRect l="56198" t="18939" r="16910" b="39865"/>
          <a:stretch>
            <a:fillRect/>
          </a:stretch>
        </p:blipFill>
        <p:spPr bwMode="auto">
          <a:xfrm>
            <a:off x="4573588" y="696913"/>
            <a:ext cx="4298950" cy="5610225"/>
          </a:xfrm>
          <a:prstGeom prst="rect">
            <a:avLst/>
          </a:prstGeom>
          <a:noFill/>
          <a:ln w="9525">
            <a:noFill/>
            <a:miter lim="800000"/>
            <a:headEnd/>
            <a:tailEnd/>
          </a:ln>
          <a:effectLst/>
        </p:spPr>
      </p:pic>
      <p:sp>
        <p:nvSpPr>
          <p:cNvPr id="4" name="Text Box 3"/>
          <p:cNvSpPr txBox="1">
            <a:spLocks noChangeArrowheads="1"/>
          </p:cNvSpPr>
          <p:nvPr/>
        </p:nvSpPr>
        <p:spPr bwMode="auto">
          <a:xfrm>
            <a:off x="227013" y="57150"/>
            <a:ext cx="6858000" cy="332399"/>
          </a:xfrm>
          <a:prstGeom prst="rect">
            <a:avLst/>
          </a:prstGeom>
          <a:noFill/>
          <a:ln w="9525">
            <a:noFill/>
            <a:miter lim="800000"/>
            <a:headEnd/>
            <a:tailEnd/>
          </a:ln>
        </p:spPr>
        <p:txBody>
          <a:bodyPr lIns="0" tIns="0" rIns="0" bIns="0">
            <a:spAutoFit/>
          </a:bodyPr>
          <a:lstStyle/>
          <a:p>
            <a:pPr marL="342900" indent="-342900">
              <a:lnSpc>
                <a:spcPct val="90000"/>
              </a:lnSpc>
              <a:spcBef>
                <a:spcPct val="20000"/>
              </a:spcBef>
            </a:pPr>
            <a:r>
              <a:rPr lang="en-US" b="1" dirty="0" smtClean="0">
                <a:solidFill>
                  <a:schemeClr val="accent2"/>
                </a:solidFill>
              </a:rPr>
              <a:t>Acoustic Modeling: Hidden Markov Models</a:t>
            </a:r>
            <a:endParaRPr lang="en-US" b="1" dirty="0">
              <a:solidFill>
                <a:schemeClr val="accent2"/>
              </a:solidFill>
            </a:endParaRPr>
          </a:p>
        </p:txBody>
      </p:sp>
      <p:sp>
        <p:nvSpPr>
          <p:cNvPr id="5" name="TextBox 4"/>
          <p:cNvSpPr txBox="1"/>
          <p:nvPr/>
        </p:nvSpPr>
        <p:spPr>
          <a:xfrm>
            <a:off x="235405" y="711198"/>
            <a:ext cx="4136572" cy="5755422"/>
          </a:xfrm>
          <a:prstGeom prst="rect">
            <a:avLst/>
          </a:prstGeom>
        </p:spPr>
        <p:txBody>
          <a:bodyPr wrap="square" lIns="0" tIns="0" rIns="0" bIns="0" rtlCol="0">
            <a:spAutoFit/>
          </a:bodyPr>
          <a:lstStyle/>
          <a:p>
            <a:pPr marL="231775" marR="0" indent="-231775" algn="l" defTabSz="914400" rtl="0" eaLnBrk="1" fontAlgn="base" latinLnBrk="0" hangingPunct="1">
              <a:lnSpc>
                <a:spcPct val="100000"/>
              </a:lnSpc>
              <a:spcBef>
                <a:spcPts val="0"/>
              </a:spcBef>
              <a:spcAft>
                <a:spcPts val="1200"/>
              </a:spcAft>
              <a:buClrTx/>
              <a:buSzTx/>
              <a:buFontTx/>
              <a:buChar char="•"/>
              <a:tabLst/>
            </a:pPr>
            <a:r>
              <a:rPr kumimoji="0" lang="en-US" sz="1800" b="1" i="0" u="none" strike="noStrike" kern="0" cap="none" spc="0" normalizeH="0" baseline="0" noProof="0" dirty="0" smtClean="0">
                <a:ln>
                  <a:noFill/>
                </a:ln>
                <a:solidFill>
                  <a:schemeClr val="tx1"/>
                </a:solidFill>
                <a:effectLst/>
                <a:uLnTx/>
                <a:uFillTx/>
                <a:latin typeface="+mn-lt"/>
                <a:ea typeface="+mn-ea"/>
                <a:cs typeface="+mn-cs"/>
              </a:rPr>
              <a:t>Acoustic models encode the temporal</a:t>
            </a:r>
            <a:r>
              <a:rPr kumimoji="0" lang="en-US" sz="1800" b="1" i="0" u="none" strike="noStrike" kern="0" cap="none" spc="0" normalizeH="0" noProof="0" dirty="0" smtClean="0">
                <a:ln>
                  <a:noFill/>
                </a:ln>
                <a:solidFill>
                  <a:schemeClr val="tx1"/>
                </a:solidFill>
                <a:effectLst/>
                <a:uLnTx/>
                <a:uFillTx/>
                <a:latin typeface="+mn-lt"/>
                <a:ea typeface="+mn-ea"/>
                <a:cs typeface="+mn-cs"/>
              </a:rPr>
              <a:t> evolution of the features (spectrum).</a:t>
            </a:r>
          </a:p>
          <a:p>
            <a:pPr marL="231775" marR="0" indent="-231775" algn="l" defTabSz="914400" rtl="0" eaLnBrk="1" fontAlgn="base" latinLnBrk="0" hangingPunct="1">
              <a:lnSpc>
                <a:spcPct val="100000"/>
              </a:lnSpc>
              <a:spcBef>
                <a:spcPts val="0"/>
              </a:spcBef>
              <a:spcAft>
                <a:spcPts val="1200"/>
              </a:spcAft>
              <a:buClrTx/>
              <a:buSzTx/>
              <a:buFontTx/>
              <a:buChar char="•"/>
              <a:tabLst/>
            </a:pPr>
            <a:r>
              <a:rPr lang="en-US" sz="1800" b="1" kern="0" baseline="0" dirty="0" smtClean="0">
                <a:latin typeface="+mn-lt"/>
              </a:rPr>
              <a:t>Gaussian</a:t>
            </a:r>
            <a:r>
              <a:rPr lang="en-US" sz="1800" b="1" kern="0" dirty="0" smtClean="0">
                <a:latin typeface="+mn-lt"/>
              </a:rPr>
              <a:t> mixture distributions are used to account for variations in speaker, accent and pronunciation.</a:t>
            </a:r>
          </a:p>
          <a:p>
            <a:pPr marL="231775" marR="0" indent="-231775" algn="l" defTabSz="914400" rtl="0" eaLnBrk="1" fontAlgn="base" latinLnBrk="0" hangingPunct="1">
              <a:lnSpc>
                <a:spcPct val="100000"/>
              </a:lnSpc>
              <a:spcBef>
                <a:spcPts val="0"/>
              </a:spcBef>
              <a:spcAft>
                <a:spcPts val="1200"/>
              </a:spcAft>
              <a:buClrTx/>
              <a:buSzTx/>
              <a:buFontTx/>
              <a:buChar char="•"/>
              <a:tabLst/>
            </a:pPr>
            <a:r>
              <a:rPr kumimoji="0" lang="en-US" sz="1800" b="1" i="0" u="none" strike="noStrike" kern="0" cap="none" spc="0" normalizeH="0" baseline="0" noProof="0" dirty="0" smtClean="0">
                <a:ln>
                  <a:noFill/>
                </a:ln>
                <a:solidFill>
                  <a:schemeClr val="tx1"/>
                </a:solidFill>
                <a:effectLst/>
                <a:uLnTx/>
                <a:uFillTx/>
                <a:latin typeface="+mn-lt"/>
                <a:ea typeface="+mn-ea"/>
                <a:cs typeface="+mn-cs"/>
              </a:rPr>
              <a:t>Phonetic</a:t>
            </a:r>
            <a:r>
              <a:rPr kumimoji="0" lang="en-US" sz="1800" b="1" i="0" u="none" strike="noStrike" kern="0" cap="none" spc="0" normalizeH="0" noProof="0" dirty="0" smtClean="0">
                <a:ln>
                  <a:noFill/>
                </a:ln>
                <a:solidFill>
                  <a:schemeClr val="tx1"/>
                </a:solidFill>
                <a:effectLst/>
                <a:uLnTx/>
                <a:uFillTx/>
                <a:latin typeface="+mn-lt"/>
                <a:ea typeface="+mn-ea"/>
                <a:cs typeface="+mn-cs"/>
              </a:rPr>
              <a:t> model topologies are simple left-to-right structures.</a:t>
            </a:r>
          </a:p>
          <a:p>
            <a:pPr marL="231775" marR="0" indent="-231775" algn="l" defTabSz="914400" rtl="0" eaLnBrk="1" fontAlgn="base" latinLnBrk="0" hangingPunct="1">
              <a:lnSpc>
                <a:spcPct val="100000"/>
              </a:lnSpc>
              <a:spcBef>
                <a:spcPts val="0"/>
              </a:spcBef>
              <a:spcAft>
                <a:spcPts val="1200"/>
              </a:spcAft>
              <a:buClrTx/>
              <a:buSzTx/>
              <a:buFontTx/>
              <a:buChar char="•"/>
              <a:tabLst/>
            </a:pPr>
            <a:r>
              <a:rPr lang="en-US" sz="1800" b="1" kern="0" baseline="0" dirty="0" smtClean="0">
                <a:latin typeface="+mn-lt"/>
              </a:rPr>
              <a:t>Skip</a:t>
            </a:r>
            <a:r>
              <a:rPr lang="en-US" sz="1800" b="1" kern="0" dirty="0" smtClean="0">
                <a:latin typeface="+mn-lt"/>
              </a:rPr>
              <a:t> states (time-warping) and multiple paths (alternate pronunciations) are also common features of models.</a:t>
            </a:r>
          </a:p>
          <a:p>
            <a:pPr marL="231775" marR="0" indent="-231775" algn="l" defTabSz="914400" rtl="0" eaLnBrk="1" fontAlgn="base" latinLnBrk="0" hangingPunct="1">
              <a:lnSpc>
                <a:spcPct val="100000"/>
              </a:lnSpc>
              <a:spcBef>
                <a:spcPts val="0"/>
              </a:spcBef>
              <a:spcAft>
                <a:spcPts val="1200"/>
              </a:spcAft>
              <a:buClrTx/>
              <a:buSzTx/>
              <a:buFontTx/>
              <a:buChar char="•"/>
              <a:tabLst/>
            </a:pPr>
            <a:r>
              <a:rPr kumimoji="0" lang="en-US" sz="1800" b="1" i="0" u="none" strike="noStrike" kern="0" cap="none" spc="0" normalizeH="0" baseline="0" noProof="0" dirty="0" smtClean="0">
                <a:ln>
                  <a:noFill/>
                </a:ln>
                <a:solidFill>
                  <a:schemeClr val="tx1"/>
                </a:solidFill>
                <a:effectLst/>
                <a:uLnTx/>
                <a:uFillTx/>
                <a:latin typeface="+mn-lt"/>
                <a:ea typeface="+mn-ea"/>
                <a:cs typeface="+mn-cs"/>
              </a:rPr>
              <a:t>Sharing</a:t>
            </a:r>
            <a:r>
              <a:rPr kumimoji="0" lang="en-US" sz="1800" b="1" i="0" u="none" strike="noStrike" kern="0" cap="none" spc="0" normalizeH="0" noProof="0" dirty="0" smtClean="0">
                <a:ln>
                  <a:noFill/>
                </a:ln>
                <a:solidFill>
                  <a:schemeClr val="tx1"/>
                </a:solidFill>
                <a:effectLst/>
                <a:uLnTx/>
                <a:uFillTx/>
                <a:latin typeface="+mn-lt"/>
                <a:ea typeface="+mn-ea"/>
                <a:cs typeface="+mn-cs"/>
              </a:rPr>
              <a:t> model parameters is a common strategy to reduce complexity.</a:t>
            </a:r>
          </a:p>
          <a:p>
            <a:pPr marL="231775" marR="0" indent="-231775" algn="l" defTabSz="914400" rtl="0" eaLnBrk="1" fontAlgn="base" latinLnBrk="0" hangingPunct="1">
              <a:lnSpc>
                <a:spcPct val="100000"/>
              </a:lnSpc>
              <a:spcBef>
                <a:spcPts val="0"/>
              </a:spcBef>
              <a:spcAft>
                <a:spcPts val="1200"/>
              </a:spcAft>
              <a:buClrTx/>
              <a:buSzTx/>
              <a:buFontTx/>
              <a:buChar char="•"/>
              <a:tabLst/>
            </a:pPr>
            <a:r>
              <a:rPr lang="en-US" sz="1800" b="1" kern="0" baseline="0" dirty="0" smtClean="0">
                <a:latin typeface="+mn-lt"/>
              </a:rPr>
              <a:t>Model parameters</a:t>
            </a:r>
            <a:r>
              <a:rPr lang="en-US" sz="1800" b="1" kern="0" dirty="0" smtClean="0">
                <a:latin typeface="+mn-lt"/>
              </a:rPr>
              <a:t> are optimized using data-driven training techniques.</a:t>
            </a:r>
            <a:endParaRPr kumimoji="0" lang="en-US" sz="1800" b="1"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4" name="Picture 4"/>
          <p:cNvPicPr>
            <a:picLocks noChangeAspect="1" noChangeArrowheads="1"/>
          </p:cNvPicPr>
          <p:nvPr/>
        </p:nvPicPr>
        <p:blipFill>
          <a:blip r:embed="rId2" cstate="print"/>
          <a:srcRect l="5142" t="15237" r="4572" b="7048"/>
          <a:stretch>
            <a:fillRect/>
          </a:stretch>
        </p:blipFill>
        <p:spPr bwMode="auto">
          <a:xfrm>
            <a:off x="200025" y="628650"/>
            <a:ext cx="8715375" cy="5627688"/>
          </a:xfrm>
          <a:prstGeom prst="rect">
            <a:avLst/>
          </a:prstGeom>
          <a:noFill/>
          <a:ln w="9525" algn="ctr">
            <a:noFill/>
            <a:miter lim="800000"/>
            <a:headEnd/>
            <a:tailEnd/>
          </a:ln>
          <a:effectLst/>
        </p:spPr>
      </p:pic>
      <p:sp>
        <p:nvSpPr>
          <p:cNvPr id="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Context-Dependent Acoustic Units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8" name="Picture 4"/>
          <p:cNvPicPr>
            <a:picLocks noChangeAspect="1" noChangeArrowheads="1"/>
          </p:cNvPicPr>
          <p:nvPr/>
        </p:nvPicPr>
        <p:blipFill>
          <a:blip r:embed="rId2" cstate="print"/>
          <a:srcRect l="6285" t="16000" r="10286" b="5333"/>
          <a:stretch>
            <a:fillRect/>
          </a:stretch>
        </p:blipFill>
        <p:spPr bwMode="auto">
          <a:xfrm>
            <a:off x="638175" y="695325"/>
            <a:ext cx="7848600" cy="5551488"/>
          </a:xfrm>
          <a:prstGeom prst="rect">
            <a:avLst/>
          </a:prstGeom>
          <a:noFill/>
          <a:ln w="9525" algn="ctr">
            <a:noFill/>
            <a:miter lim="800000"/>
            <a:headEnd/>
            <a:tailEnd/>
          </a:ln>
          <a:effectLst/>
        </p:spPr>
      </p:pic>
      <p:sp>
        <p:nvSpPr>
          <p:cNvPr id="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Data-Driven Parameter Sharing Is Crucial</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3933370" y="3918860"/>
            <a:ext cx="2598059" cy="957940"/>
            <a:chOff x="3857396" y="4383317"/>
            <a:chExt cx="2516985" cy="957940"/>
          </a:xfrm>
        </p:grpSpPr>
        <p:sp>
          <p:nvSpPr>
            <p:cNvPr id="8" name="Freeform 7"/>
            <p:cNvSpPr/>
            <p:nvPr/>
          </p:nvSpPr>
          <p:spPr>
            <a:xfrm>
              <a:off x="4477636" y="4383317"/>
              <a:ext cx="1896745" cy="891536"/>
            </a:xfrm>
            <a:custGeom>
              <a:avLst/>
              <a:gdLst>
                <a:gd name="connsiteX0" fmla="*/ 0 w 8468751"/>
                <a:gd name="connsiteY0" fmla="*/ 759655 h 1209821"/>
                <a:gd name="connsiteX1" fmla="*/ 4712677 w 8468751"/>
                <a:gd name="connsiteY1" fmla="*/ 759655 h 1209821"/>
                <a:gd name="connsiteX2" fmla="*/ 4712677 w 8468751"/>
                <a:gd name="connsiteY2" fmla="*/ 14068 h 1209821"/>
                <a:gd name="connsiteX3" fmla="*/ 8468751 w 8468751"/>
                <a:gd name="connsiteY3" fmla="*/ 0 h 1209821"/>
                <a:gd name="connsiteX4" fmla="*/ 8468751 w 8468751"/>
                <a:gd name="connsiteY4" fmla="*/ 1209821 h 1209821"/>
                <a:gd name="connsiteX5" fmla="*/ 14068 w 8468751"/>
                <a:gd name="connsiteY5" fmla="*/ 1153551 h 1209821"/>
                <a:gd name="connsiteX6" fmla="*/ 0 w 8468751"/>
                <a:gd name="connsiteY6" fmla="*/ 759655 h 120982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0410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0410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14068 h 1153551"/>
                <a:gd name="connsiteX2" fmla="*/ 8468751 w 8468751"/>
                <a:gd name="connsiteY2" fmla="*/ 0 h 1153551"/>
                <a:gd name="connsiteX3" fmla="*/ 8468751 w 8468751"/>
                <a:gd name="connsiteY3" fmla="*/ 1117209 h 1153551"/>
                <a:gd name="connsiteX4" fmla="*/ 14068 w 8468751"/>
                <a:gd name="connsiteY4" fmla="*/ 1153551 h 1153551"/>
                <a:gd name="connsiteX5" fmla="*/ 0 w 8468751"/>
                <a:gd name="connsiteY5" fmla="*/ 759655 h 1153551"/>
                <a:gd name="connsiteX0" fmla="*/ 0 w 8468751"/>
                <a:gd name="connsiteY0" fmla="*/ 759655 h 1153551"/>
                <a:gd name="connsiteX1" fmla="*/ 4712677 w 8468751"/>
                <a:gd name="connsiteY1" fmla="*/ 14068 h 1153551"/>
                <a:gd name="connsiteX2" fmla="*/ 8468751 w 8468751"/>
                <a:gd name="connsiteY2" fmla="*/ 0 h 1153551"/>
                <a:gd name="connsiteX3" fmla="*/ 8468751 w 8468751"/>
                <a:gd name="connsiteY3" fmla="*/ 1117209 h 1153551"/>
                <a:gd name="connsiteX4" fmla="*/ 14068 w 8468751"/>
                <a:gd name="connsiteY4" fmla="*/ 1153551 h 1153551"/>
                <a:gd name="connsiteX5" fmla="*/ 0 w 8468751"/>
                <a:gd name="connsiteY5" fmla="*/ 759655 h 1153551"/>
                <a:gd name="connsiteX0" fmla="*/ 0 w 8454683"/>
                <a:gd name="connsiteY0" fmla="*/ 1153551 h 1153551"/>
                <a:gd name="connsiteX1" fmla="*/ 4698609 w 8454683"/>
                <a:gd name="connsiteY1" fmla="*/ 14068 h 1153551"/>
                <a:gd name="connsiteX2" fmla="*/ 8454683 w 8454683"/>
                <a:gd name="connsiteY2" fmla="*/ 0 h 1153551"/>
                <a:gd name="connsiteX3" fmla="*/ 8454683 w 8454683"/>
                <a:gd name="connsiteY3" fmla="*/ 1117209 h 1153551"/>
                <a:gd name="connsiteX4" fmla="*/ 0 w 8454683"/>
                <a:gd name="connsiteY4" fmla="*/ 1153551 h 1153551"/>
                <a:gd name="connsiteX0" fmla="*/ 4447 w 3756074"/>
                <a:gd name="connsiteY0" fmla="*/ 1107410 h 1117209"/>
                <a:gd name="connsiteX1" fmla="*/ 0 w 3756074"/>
                <a:gd name="connsiteY1" fmla="*/ 14068 h 1117209"/>
                <a:gd name="connsiteX2" fmla="*/ 3756074 w 3756074"/>
                <a:gd name="connsiteY2" fmla="*/ 0 h 1117209"/>
                <a:gd name="connsiteX3" fmla="*/ 3756074 w 3756074"/>
                <a:gd name="connsiteY3" fmla="*/ 1117209 h 1117209"/>
                <a:gd name="connsiteX4" fmla="*/ 4447 w 3756074"/>
                <a:gd name="connsiteY4" fmla="*/ 1107410 h 1117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6074" h="1117209">
                  <a:moveTo>
                    <a:pt x="4447" y="1107410"/>
                  </a:moveTo>
                  <a:cubicBezTo>
                    <a:pt x="2965" y="742963"/>
                    <a:pt x="1482" y="378515"/>
                    <a:pt x="0" y="14068"/>
                  </a:cubicBezTo>
                  <a:lnTo>
                    <a:pt x="3756074" y="0"/>
                  </a:lnTo>
                  <a:lnTo>
                    <a:pt x="3756074" y="1117209"/>
                  </a:lnTo>
                  <a:lnTo>
                    <a:pt x="4447" y="1107410"/>
                  </a:lnTo>
                  <a:close/>
                </a:path>
              </a:pathLst>
            </a:custGeom>
            <a:solidFill>
              <a:srgbClr val="D1D1FF"/>
            </a:solidFill>
            <a:ln w="254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Arrow Connector 11"/>
            <p:cNvCxnSpPr/>
            <p:nvPr/>
          </p:nvCxnSpPr>
          <p:spPr>
            <a:xfrm flipV="1">
              <a:off x="3857396" y="4862286"/>
              <a:ext cx="620239" cy="478971"/>
            </a:xfrm>
            <a:prstGeom prst="straightConnector1">
              <a:avLst/>
            </a:prstGeom>
            <a:ln w="25400">
              <a:solidFill>
                <a:schemeClr val="accent1"/>
              </a:solidFill>
              <a:prstDash val="dash"/>
              <a:tailEnd type="none"/>
            </a:ln>
          </p:spPr>
          <p:style>
            <a:lnRef idx="1">
              <a:schemeClr val="accent1"/>
            </a:lnRef>
            <a:fillRef idx="0">
              <a:schemeClr val="accent1"/>
            </a:fillRef>
            <a:effectRef idx="0">
              <a:schemeClr val="accent1"/>
            </a:effectRef>
            <a:fontRef idx="minor">
              <a:schemeClr val="tx1"/>
            </a:fontRef>
          </p:style>
        </p:cxnSp>
      </p:grpSp>
      <p:sp>
        <p:nvSpPr>
          <p:cNvPr id="122885" name="Rectangle 5"/>
          <p:cNvSpPr>
            <a:spLocks noChangeArrowheads="1"/>
          </p:cNvSpPr>
          <p:nvPr/>
        </p:nvSpPr>
        <p:spPr bwMode="auto">
          <a:xfrm>
            <a:off x="231096" y="638406"/>
            <a:ext cx="4038600" cy="5762398"/>
          </a:xfrm>
          <a:prstGeom prst="rect">
            <a:avLst/>
          </a:prstGeom>
          <a:noFill/>
          <a:ln w="9525">
            <a:noFill/>
            <a:miter lim="800000"/>
            <a:headEnd/>
            <a:tailEnd/>
          </a:ln>
          <a:effectLst/>
        </p:spPr>
        <p:txBody>
          <a:bodyPr lIns="0" tIns="0" rIns="0" bIns="0"/>
          <a:lstStyle/>
          <a:p>
            <a:pPr eaLnBrk="1" hangingPunct="1">
              <a:spcAft>
                <a:spcPts val="1200"/>
              </a:spcAft>
            </a:pPr>
            <a:r>
              <a:rPr lang="en-US" sz="1800" b="1" dirty="0">
                <a:latin typeface="Arial" charset="0"/>
              </a:rPr>
              <a:t>Core </a:t>
            </a:r>
            <a:r>
              <a:rPr lang="en-US" sz="1800" b="1" dirty="0" smtClean="0">
                <a:latin typeface="Arial" charset="0"/>
              </a:rPr>
              <a:t>components of modern speech recognition systems:</a:t>
            </a:r>
            <a:endParaRPr lang="en-US" sz="1800" b="1" dirty="0">
              <a:latin typeface="Arial" charset="0"/>
            </a:endParaRPr>
          </a:p>
          <a:p>
            <a:pPr marL="465138" indent="-233363" eaLnBrk="1" hangingPunct="1">
              <a:spcAft>
                <a:spcPts val="1200"/>
              </a:spcAft>
              <a:buFontTx/>
              <a:buChar char="•"/>
            </a:pPr>
            <a:r>
              <a:rPr lang="en-US" sz="1800" b="1" dirty="0" smtClean="0">
                <a:latin typeface="Arial" charset="0"/>
              </a:rPr>
              <a:t>Transduction: conversion of an electrical or acoustic signal to a digital signal;</a:t>
            </a:r>
            <a:endParaRPr lang="en-US" sz="1800" b="1" dirty="0">
              <a:latin typeface="Arial" charset="0"/>
            </a:endParaRPr>
          </a:p>
          <a:p>
            <a:pPr marL="465138" indent="-233363" eaLnBrk="1" hangingPunct="1">
              <a:spcAft>
                <a:spcPts val="1200"/>
              </a:spcAft>
              <a:buFontTx/>
              <a:buChar char="•"/>
            </a:pPr>
            <a:r>
              <a:rPr lang="en-US" sz="1800" b="1" dirty="0"/>
              <a:t>F</a:t>
            </a:r>
            <a:r>
              <a:rPr lang="en-US" sz="1800" b="1" dirty="0" smtClean="0">
                <a:latin typeface="Arial" charset="0"/>
              </a:rPr>
              <a:t>eature </a:t>
            </a:r>
            <a:r>
              <a:rPr lang="en-US" sz="1800" b="1" dirty="0" smtClean="0"/>
              <a:t>E</a:t>
            </a:r>
            <a:r>
              <a:rPr lang="en-US" sz="1800" b="1" dirty="0" smtClean="0">
                <a:latin typeface="Arial" charset="0"/>
              </a:rPr>
              <a:t>xtraction: conversion of samples to vectors containing the salient information;</a:t>
            </a:r>
            <a:endParaRPr lang="en-US" sz="1800" b="1" dirty="0">
              <a:latin typeface="Arial" charset="0"/>
            </a:endParaRPr>
          </a:p>
          <a:p>
            <a:pPr marL="465138" indent="-233363" eaLnBrk="1" hangingPunct="1">
              <a:spcAft>
                <a:spcPts val="1200"/>
              </a:spcAft>
              <a:buFontTx/>
              <a:buChar char="•"/>
            </a:pPr>
            <a:r>
              <a:rPr lang="en-US" sz="1800" b="1" dirty="0"/>
              <a:t>A</a:t>
            </a:r>
            <a:r>
              <a:rPr lang="en-US" sz="1800" b="1" dirty="0" smtClean="0">
                <a:latin typeface="Arial" charset="0"/>
              </a:rPr>
              <a:t>coustic </a:t>
            </a:r>
            <a:r>
              <a:rPr lang="en-US" sz="1800" b="1" dirty="0" smtClean="0"/>
              <a:t>M</a:t>
            </a:r>
            <a:r>
              <a:rPr lang="en-US" sz="1800" b="1" dirty="0" smtClean="0">
                <a:latin typeface="Arial" charset="0"/>
              </a:rPr>
              <a:t>odel: statistical representation of basic sound patterns (e.g., hidden </a:t>
            </a:r>
            <a:r>
              <a:rPr lang="en-US" sz="1800" b="1" dirty="0">
                <a:latin typeface="Arial" charset="0"/>
              </a:rPr>
              <a:t>Markov models</a:t>
            </a:r>
            <a:r>
              <a:rPr lang="en-US" sz="1800" b="1" dirty="0" smtClean="0">
                <a:latin typeface="Arial" charset="0"/>
              </a:rPr>
              <a:t>);</a:t>
            </a:r>
            <a:endParaRPr lang="en-US" sz="1800" b="1" dirty="0">
              <a:latin typeface="Arial" charset="0"/>
            </a:endParaRPr>
          </a:p>
          <a:p>
            <a:pPr marL="465138" indent="-233363" eaLnBrk="1" hangingPunct="1">
              <a:spcAft>
                <a:spcPts val="1200"/>
              </a:spcAft>
              <a:buFontTx/>
              <a:buChar char="•"/>
            </a:pPr>
            <a:r>
              <a:rPr lang="en-US" sz="1800" b="1" dirty="0"/>
              <a:t>L</a:t>
            </a:r>
            <a:r>
              <a:rPr lang="en-US" sz="1800" b="1" dirty="0" smtClean="0">
                <a:latin typeface="Arial" charset="0"/>
              </a:rPr>
              <a:t>anguage Model: statistical model of </a:t>
            </a:r>
            <a:r>
              <a:rPr lang="en-US" sz="1800" b="1" dirty="0" smtClean="0"/>
              <a:t>common words or phrases (e.g., </a:t>
            </a:r>
            <a:r>
              <a:rPr lang="en-US" sz="1800" b="1" dirty="0" smtClean="0">
                <a:latin typeface="Arial" charset="0"/>
              </a:rPr>
              <a:t>N-grams);</a:t>
            </a:r>
            <a:endParaRPr lang="en-US" sz="1800" b="1" dirty="0">
              <a:latin typeface="Arial" charset="0"/>
            </a:endParaRPr>
          </a:p>
          <a:p>
            <a:pPr marL="465138" indent="-233363" eaLnBrk="1" hangingPunct="1">
              <a:spcAft>
                <a:spcPts val="1200"/>
              </a:spcAft>
              <a:buFontTx/>
              <a:buChar char="•"/>
            </a:pPr>
            <a:r>
              <a:rPr lang="en-US" sz="1800" b="1" dirty="0" smtClean="0"/>
              <a:t>S</a:t>
            </a:r>
            <a:r>
              <a:rPr lang="en-US" sz="1800" b="1" dirty="0" smtClean="0">
                <a:latin typeface="Arial" charset="0"/>
              </a:rPr>
              <a:t>earch: finding the best hypothesis for the data using an optimization procedure.</a:t>
            </a:r>
          </a:p>
        </p:txBody>
      </p:sp>
      <p:sp>
        <p:nvSpPr>
          <p:cNvPr id="122886" name="Rectangle 6"/>
          <p:cNvSpPr>
            <a:spLocks noChangeArrowheads="1"/>
          </p:cNvSpPr>
          <p:nvPr/>
        </p:nvSpPr>
        <p:spPr bwMode="auto">
          <a:xfrm>
            <a:off x="228600" y="161925"/>
            <a:ext cx="8686800" cy="352425"/>
          </a:xfrm>
          <a:prstGeom prst="rect">
            <a:avLst/>
          </a:prstGeom>
          <a:noFill/>
          <a:ln w="9525">
            <a:noFill/>
            <a:miter lim="800000"/>
            <a:headEnd/>
            <a:tailEnd/>
          </a:ln>
          <a:effectLst/>
        </p:spPr>
        <p:txBody>
          <a:bodyPr lIns="0" tIns="0" rIns="0" bIns="0"/>
          <a:lstStyle/>
          <a:p>
            <a:pPr marL="342900" indent="-342900" eaLnBrk="1" hangingPunct="1">
              <a:lnSpc>
                <a:spcPct val="90000"/>
              </a:lnSpc>
              <a:spcBef>
                <a:spcPct val="20000"/>
              </a:spcBef>
              <a:spcAft>
                <a:spcPct val="0"/>
              </a:spcAft>
            </a:pPr>
            <a:endParaRPr lang="en-US" sz="2400" dirty="0">
              <a:latin typeface="Arial" charset="0"/>
            </a:endParaRPr>
          </a:p>
        </p:txBody>
      </p:sp>
      <p:sp>
        <p:nvSpPr>
          <p:cNvPr id="122887" name="Rectangle 7"/>
          <p:cNvSpPr>
            <a:spLocks noChangeArrowheads="1"/>
          </p:cNvSpPr>
          <p:nvPr/>
        </p:nvSpPr>
        <p:spPr bwMode="auto">
          <a:xfrm>
            <a:off x="3962400" y="5867400"/>
            <a:ext cx="914400" cy="381000"/>
          </a:xfrm>
          <a:prstGeom prst="rect">
            <a:avLst/>
          </a:prstGeom>
          <a:noFill/>
          <a:ln w="9525" algn="ctr">
            <a:noFill/>
            <a:miter lim="800000"/>
            <a:headEnd/>
            <a:tailEnd/>
          </a:ln>
          <a:effectLst/>
        </p:spPr>
        <p:txBody>
          <a:bodyPr wrap="none" lIns="0" tIns="0" rIns="0" bIns="0" anchor="ctr"/>
          <a:lstStyle/>
          <a:p>
            <a:endParaRPr lang="en-US"/>
          </a:p>
        </p:txBody>
      </p:sp>
      <p:sp>
        <p:nvSpPr>
          <p:cNvPr id="11" name="Text Box 3"/>
          <p:cNvSpPr txBox="1">
            <a:spLocks noChangeArrowheads="1"/>
          </p:cNvSpPr>
          <p:nvPr/>
        </p:nvSpPr>
        <p:spPr bwMode="auto">
          <a:xfrm>
            <a:off x="227013" y="57150"/>
            <a:ext cx="6858000" cy="332399"/>
          </a:xfrm>
          <a:prstGeom prst="rect">
            <a:avLst/>
          </a:prstGeom>
          <a:noFill/>
          <a:ln w="9525">
            <a:noFill/>
            <a:miter lim="800000"/>
            <a:headEnd/>
            <a:tailEnd/>
          </a:ln>
        </p:spPr>
        <p:txBody>
          <a:bodyPr lIns="0" tIns="0" rIns="0" bIns="0">
            <a:spAutoFit/>
          </a:bodyPr>
          <a:lstStyle/>
          <a:p>
            <a:pPr marL="342900" indent="-342900">
              <a:lnSpc>
                <a:spcPct val="90000"/>
              </a:lnSpc>
              <a:spcBef>
                <a:spcPct val="20000"/>
              </a:spcBef>
            </a:pPr>
            <a:r>
              <a:rPr lang="en-US" b="1" dirty="0" smtClean="0">
                <a:solidFill>
                  <a:schemeClr val="accent2"/>
                </a:solidFill>
              </a:rPr>
              <a:t>Speech Recognition Architectures</a:t>
            </a:r>
            <a:endParaRPr lang="en-US" b="1" dirty="0">
              <a:solidFill>
                <a:schemeClr val="accent2"/>
              </a:solidFill>
            </a:endParaRPr>
          </a:p>
        </p:txBody>
      </p:sp>
      <p:grpSp>
        <p:nvGrpSpPr>
          <p:cNvPr id="3" name="Group 36"/>
          <p:cNvGrpSpPr/>
          <p:nvPr/>
        </p:nvGrpSpPr>
        <p:grpSpPr>
          <a:xfrm>
            <a:off x="4709581" y="634577"/>
            <a:ext cx="4335950" cy="4899986"/>
            <a:chOff x="-175845" y="633046"/>
            <a:chExt cx="4335950" cy="4899986"/>
          </a:xfrm>
        </p:grpSpPr>
        <p:pic>
          <p:nvPicPr>
            <p:cNvPr id="16" name="Picture 2"/>
            <p:cNvPicPr>
              <a:picLocks noChangeAspect="1" noChangeArrowheads="1"/>
            </p:cNvPicPr>
            <p:nvPr/>
          </p:nvPicPr>
          <p:blipFill>
            <a:blip r:embed="rId2" cstate="print"/>
            <a:srcRect l="13590" t="8176" r="50935" b="12332"/>
            <a:stretch>
              <a:fillRect/>
            </a:stretch>
          </p:blipFill>
          <p:spPr bwMode="auto">
            <a:xfrm>
              <a:off x="2006271" y="652657"/>
              <a:ext cx="1775484" cy="402420"/>
            </a:xfrm>
            <a:prstGeom prst="rect">
              <a:avLst/>
            </a:prstGeom>
            <a:noFill/>
            <a:ln w="9525">
              <a:noFill/>
              <a:miter lim="800000"/>
              <a:headEnd/>
              <a:tailEnd/>
            </a:ln>
            <a:effectLst/>
          </p:spPr>
        </p:pic>
        <p:grpSp>
          <p:nvGrpSpPr>
            <p:cNvPr id="4" name="Group 30"/>
            <p:cNvGrpSpPr/>
            <p:nvPr/>
          </p:nvGrpSpPr>
          <p:grpSpPr>
            <a:xfrm>
              <a:off x="2218763" y="1602414"/>
              <a:ext cx="1350498" cy="479604"/>
              <a:chOff x="2218763" y="1700890"/>
              <a:chExt cx="1350498" cy="479604"/>
            </a:xfrm>
          </p:grpSpPr>
          <p:sp>
            <p:nvSpPr>
              <p:cNvPr id="34" name="Rectangle 4"/>
              <p:cNvSpPr/>
              <p:nvPr/>
            </p:nvSpPr>
            <p:spPr>
              <a:xfrm>
                <a:off x="2230865" y="1700890"/>
                <a:ext cx="1326295" cy="479604"/>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5"/>
              <p:cNvSpPr txBox="1"/>
              <p:nvPr/>
            </p:nvSpPr>
            <p:spPr>
              <a:xfrm>
                <a:off x="2218763" y="1725249"/>
                <a:ext cx="1350498"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rgbClr val="FFFFFF"/>
                    </a:solidFill>
                    <a:effectLst/>
                    <a:uLnTx/>
                    <a:uFillTx/>
                    <a:latin typeface="+mn-lt"/>
                    <a:ea typeface="+mn-ea"/>
                    <a:cs typeface="+mn-cs"/>
                  </a:rPr>
                  <a:t>Acoustic</a:t>
                </a:r>
                <a:br>
                  <a:rPr kumimoji="0" lang="en-US" sz="1400" b="1" i="0" u="none" strike="noStrike" kern="0" cap="none" spc="0" normalizeH="0" baseline="0" noProof="0" dirty="0" smtClean="0">
                    <a:ln>
                      <a:noFill/>
                    </a:ln>
                    <a:solidFill>
                      <a:srgbClr val="FFFFFF"/>
                    </a:solidFill>
                    <a:effectLst/>
                    <a:uLnTx/>
                    <a:uFillTx/>
                    <a:latin typeface="+mn-lt"/>
                    <a:ea typeface="+mn-ea"/>
                    <a:cs typeface="+mn-cs"/>
                  </a:rPr>
                </a:br>
                <a:r>
                  <a:rPr kumimoji="0" lang="en-US" sz="1400" b="1" i="0" u="none" strike="noStrike" kern="0" cap="none" spc="0" normalizeH="0" baseline="0" noProof="0" dirty="0" smtClean="0">
                    <a:ln>
                      <a:noFill/>
                    </a:ln>
                    <a:solidFill>
                      <a:srgbClr val="FFFFFF"/>
                    </a:solidFill>
                    <a:effectLst/>
                    <a:uLnTx/>
                    <a:uFillTx/>
                    <a:latin typeface="+mn-lt"/>
                    <a:ea typeface="+mn-ea"/>
                    <a:cs typeface="+mn-cs"/>
                  </a:rPr>
                  <a:t>Front-end</a:t>
                </a:r>
              </a:p>
            </p:txBody>
          </p:sp>
        </p:grpSp>
        <p:grpSp>
          <p:nvGrpSpPr>
            <p:cNvPr id="5" name="Group 31"/>
            <p:cNvGrpSpPr/>
            <p:nvPr/>
          </p:nvGrpSpPr>
          <p:grpSpPr>
            <a:xfrm>
              <a:off x="1873800" y="2746717"/>
              <a:ext cx="2040426" cy="633046"/>
              <a:chOff x="3551787" y="3112477"/>
              <a:chExt cx="2040426" cy="633046"/>
            </a:xfrm>
          </p:grpSpPr>
          <p:sp>
            <p:nvSpPr>
              <p:cNvPr id="32" name="Rectangle 31"/>
              <p:cNvSpPr/>
              <p:nvPr/>
            </p:nvSpPr>
            <p:spPr>
              <a:xfrm>
                <a:off x="3551787" y="3112477"/>
                <a:ext cx="2040426" cy="633046"/>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3558821" y="3213557"/>
                <a:ext cx="2026358"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rgbClr val="FFFFFF"/>
                    </a:solidFill>
                    <a:effectLst/>
                    <a:uLnTx/>
                    <a:uFillTx/>
                    <a:latin typeface="+mn-lt"/>
                    <a:ea typeface="+mn-ea"/>
                    <a:cs typeface="+mn-cs"/>
                  </a:rPr>
                  <a:t>Acoustic Models</a:t>
                </a:r>
                <a:br>
                  <a:rPr kumimoji="0" lang="en-US" sz="1400" b="1" i="0" u="none" strike="noStrike" kern="0" cap="none" spc="0" normalizeH="0" baseline="0" noProof="0" dirty="0" smtClean="0">
                    <a:ln>
                      <a:noFill/>
                    </a:ln>
                    <a:solidFill>
                      <a:srgbClr val="FFFFFF"/>
                    </a:solidFill>
                    <a:effectLst/>
                    <a:uLnTx/>
                    <a:uFillTx/>
                    <a:latin typeface="+mn-lt"/>
                    <a:ea typeface="+mn-ea"/>
                    <a:cs typeface="+mn-cs"/>
                  </a:rPr>
                </a:br>
                <a:r>
                  <a:rPr kumimoji="0" lang="en-US" sz="1400" b="1" i="0" u="none" strike="noStrike" kern="0" cap="none" spc="0" normalizeH="0" baseline="0" noProof="0" dirty="0" smtClean="0">
                    <a:ln>
                      <a:noFill/>
                    </a:ln>
                    <a:solidFill>
                      <a:srgbClr val="FFFFFF"/>
                    </a:solidFill>
                    <a:effectLst/>
                    <a:uLnTx/>
                    <a:uFillTx/>
                    <a:latin typeface="+mn-lt"/>
                    <a:ea typeface="+mn-ea"/>
                    <a:cs typeface="+mn-cs"/>
                  </a:rPr>
                  <a:t>P(A/W)</a:t>
                </a:r>
              </a:p>
            </p:txBody>
          </p:sp>
        </p:grpSp>
        <p:grpSp>
          <p:nvGrpSpPr>
            <p:cNvPr id="6" name="Group 35"/>
            <p:cNvGrpSpPr/>
            <p:nvPr/>
          </p:nvGrpSpPr>
          <p:grpSpPr>
            <a:xfrm>
              <a:off x="-175845" y="4059776"/>
              <a:ext cx="1674055" cy="568495"/>
              <a:chOff x="-175845" y="4031640"/>
              <a:chExt cx="1674055" cy="568495"/>
            </a:xfrm>
          </p:grpSpPr>
          <p:sp>
            <p:nvSpPr>
              <p:cNvPr id="30" name="Rectangle 29"/>
              <p:cNvSpPr/>
              <p:nvPr/>
            </p:nvSpPr>
            <p:spPr>
              <a:xfrm>
                <a:off x="-140677" y="4031640"/>
                <a:ext cx="1603718" cy="568495"/>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175845" y="4100444"/>
                <a:ext cx="1674055"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rgbClr val="FFFFFF"/>
                    </a:solidFill>
                    <a:effectLst/>
                    <a:uLnTx/>
                    <a:uFillTx/>
                    <a:latin typeface="+mn-lt"/>
                    <a:ea typeface="+mn-ea"/>
                    <a:cs typeface="+mn-cs"/>
                  </a:rPr>
                  <a:t>Language Model</a:t>
                </a:r>
                <a:br>
                  <a:rPr kumimoji="0" lang="en-US" sz="1400" b="1" i="0" u="none" strike="noStrike" kern="0" cap="none" spc="0" normalizeH="0" baseline="0" noProof="0" dirty="0" smtClean="0">
                    <a:ln>
                      <a:noFill/>
                    </a:ln>
                    <a:solidFill>
                      <a:srgbClr val="FFFFFF"/>
                    </a:solidFill>
                    <a:effectLst/>
                    <a:uLnTx/>
                    <a:uFillTx/>
                    <a:latin typeface="+mn-lt"/>
                    <a:ea typeface="+mn-ea"/>
                    <a:cs typeface="+mn-cs"/>
                  </a:rPr>
                </a:br>
                <a:r>
                  <a:rPr kumimoji="0" lang="en-US" sz="1400" b="1" i="0" u="none" strike="noStrike" kern="0" cap="none" spc="0" normalizeH="0" baseline="0" noProof="0" dirty="0" smtClean="0">
                    <a:ln>
                      <a:noFill/>
                    </a:ln>
                    <a:solidFill>
                      <a:srgbClr val="FFFFFF"/>
                    </a:solidFill>
                    <a:effectLst/>
                    <a:uLnTx/>
                    <a:uFillTx/>
                    <a:latin typeface="+mn-lt"/>
                    <a:ea typeface="+mn-ea"/>
                    <a:cs typeface="+mn-cs"/>
                  </a:rPr>
                  <a:t>P(W)</a:t>
                </a:r>
              </a:p>
            </p:txBody>
          </p:sp>
        </p:grpSp>
        <p:grpSp>
          <p:nvGrpSpPr>
            <p:cNvPr id="7" name="Group 34"/>
            <p:cNvGrpSpPr/>
            <p:nvPr/>
          </p:nvGrpSpPr>
          <p:grpSpPr>
            <a:xfrm>
              <a:off x="2264484" y="4090049"/>
              <a:ext cx="1259058" cy="566928"/>
              <a:chOff x="2264484" y="4090049"/>
              <a:chExt cx="1259058" cy="566928"/>
            </a:xfrm>
          </p:grpSpPr>
          <p:sp>
            <p:nvSpPr>
              <p:cNvPr id="28" name="Rectangle 27"/>
              <p:cNvSpPr/>
              <p:nvPr/>
            </p:nvSpPr>
            <p:spPr>
              <a:xfrm>
                <a:off x="2264484" y="4090049"/>
                <a:ext cx="1259058" cy="566928"/>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p:nvPr/>
            </p:nvSpPr>
            <p:spPr>
              <a:xfrm>
                <a:off x="2313721" y="4265791"/>
                <a:ext cx="1160585" cy="215444"/>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rgbClr val="FFFFFF"/>
                    </a:solidFill>
                    <a:effectLst/>
                    <a:uLnTx/>
                    <a:uFillTx/>
                    <a:latin typeface="+mn-lt"/>
                    <a:ea typeface="+mn-ea"/>
                    <a:cs typeface="+mn-cs"/>
                  </a:rPr>
                  <a:t>Search</a:t>
                </a:r>
              </a:p>
            </p:txBody>
          </p:sp>
        </p:grpSp>
        <p:sp>
          <p:nvSpPr>
            <p:cNvPr id="21" name="TextBox 20"/>
            <p:cNvSpPr txBox="1"/>
            <p:nvPr/>
          </p:nvSpPr>
          <p:spPr>
            <a:xfrm>
              <a:off x="938146" y="633046"/>
              <a:ext cx="1294228"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chemeClr val="tx1"/>
                  </a:solidFill>
                  <a:effectLst/>
                  <a:uLnTx/>
                  <a:uFillTx/>
                  <a:latin typeface="+mn-lt"/>
                  <a:ea typeface="+mn-ea"/>
                  <a:cs typeface="+mn-cs"/>
                </a:rPr>
                <a:t>Input</a:t>
              </a:r>
              <a:br>
                <a:rPr kumimoji="0" lang="en-US" sz="1400" b="1" i="0" u="none" strike="noStrike" kern="0" cap="none" spc="0" normalizeH="0" baseline="0" noProof="0" dirty="0" smtClean="0">
                  <a:ln>
                    <a:noFill/>
                  </a:ln>
                  <a:solidFill>
                    <a:schemeClr val="tx1"/>
                  </a:solidFill>
                  <a:effectLst/>
                  <a:uLnTx/>
                  <a:uFillTx/>
                  <a:latin typeface="+mn-lt"/>
                  <a:ea typeface="+mn-ea"/>
                  <a:cs typeface="+mn-cs"/>
                </a:rPr>
              </a:br>
              <a:r>
                <a:rPr kumimoji="0" lang="en-US" sz="1400" b="1" i="0" u="none" strike="noStrike" kern="0" cap="none" spc="0" normalizeH="0" baseline="0" noProof="0" dirty="0" smtClean="0">
                  <a:ln>
                    <a:noFill/>
                  </a:ln>
                  <a:solidFill>
                    <a:schemeClr val="tx1"/>
                  </a:solidFill>
                  <a:effectLst/>
                  <a:uLnTx/>
                  <a:uFillTx/>
                  <a:latin typeface="+mn-lt"/>
                  <a:ea typeface="+mn-ea"/>
                  <a:cs typeface="+mn-cs"/>
                </a:rPr>
                <a:t>Speech</a:t>
              </a:r>
            </a:p>
          </p:txBody>
        </p:sp>
        <p:sp>
          <p:nvSpPr>
            <p:cNvPr id="22" name="Down Arrow 21"/>
            <p:cNvSpPr>
              <a:spLocks noChangeAspect="1"/>
            </p:cNvSpPr>
            <p:nvPr/>
          </p:nvSpPr>
          <p:spPr>
            <a:xfrm>
              <a:off x="2764656" y="1111352"/>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Down Arrow 22"/>
            <p:cNvSpPr>
              <a:spLocks noChangeAspect="1"/>
            </p:cNvSpPr>
            <p:nvPr/>
          </p:nvSpPr>
          <p:spPr>
            <a:xfrm>
              <a:off x="2764656" y="2266999"/>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Down Arrow 23"/>
            <p:cNvSpPr>
              <a:spLocks noChangeAspect="1"/>
            </p:cNvSpPr>
            <p:nvPr/>
          </p:nvSpPr>
          <p:spPr>
            <a:xfrm>
              <a:off x="2764656" y="3584921"/>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Down Arrow 24"/>
            <p:cNvSpPr>
              <a:spLocks noChangeAspect="1"/>
            </p:cNvSpPr>
            <p:nvPr/>
          </p:nvSpPr>
          <p:spPr>
            <a:xfrm rot="16200000">
              <a:off x="1771332" y="4164789"/>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Down Arrow 25"/>
            <p:cNvSpPr>
              <a:spLocks noChangeAspect="1"/>
            </p:cNvSpPr>
            <p:nvPr/>
          </p:nvSpPr>
          <p:spPr>
            <a:xfrm>
              <a:off x="2764656" y="4792398"/>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p:cNvSpPr txBox="1"/>
            <p:nvPr/>
          </p:nvSpPr>
          <p:spPr>
            <a:xfrm>
              <a:off x="1627920" y="5317588"/>
              <a:ext cx="2532185" cy="215444"/>
            </a:xfrm>
            <a:prstGeom prst="rect">
              <a:avLst/>
            </a:prstGeom>
          </p:spPr>
          <p:txBody>
            <a:bodyPr wrap="square" lIns="0" tIns="0" rIns="0" bIns="0" rtlCol="0">
              <a:spAutoFit/>
            </a:bodyPr>
            <a:lstStyle/>
            <a:p>
              <a:pPr marL="342900" marR="0" indent="-342900" algn="ctr" defTabSz="914400" rtl="0" eaLnBrk="1" fontAlgn="base" latinLnBrk="0" hangingPunct="1">
                <a:lnSpc>
                  <a:spcPct val="100000"/>
                </a:lnSpc>
                <a:spcBef>
                  <a:spcPct val="20000"/>
                </a:spcBef>
                <a:spcAft>
                  <a:spcPct val="0"/>
                </a:spcAft>
                <a:buClrTx/>
                <a:buSzTx/>
                <a:tabLst/>
              </a:pPr>
              <a:r>
                <a:rPr lang="en-US" sz="1400" b="1" kern="0" noProof="0" dirty="0" smtClean="0">
                  <a:latin typeface="+mn-lt"/>
                </a:rPr>
                <a:t>Recognized Utterance</a:t>
              </a:r>
              <a:endParaRPr kumimoji="0" lang="en-US" sz="1400" b="1" i="0" u="none" strike="noStrike" kern="0" cap="none" spc="0" normalizeH="0" baseline="0" noProof="0" dirty="0" smtClean="0">
                <a:ln>
                  <a:noFill/>
                </a:ln>
                <a:solidFill>
                  <a:schemeClr val="tx1"/>
                </a:solidFill>
                <a:effectLst/>
                <a:uLnTx/>
                <a:uFillTx/>
                <a:latin typeface="+mn-lt"/>
                <a:ea typeface="+mn-ea"/>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2885">
                                            <p:txEl>
                                              <p:pRg st="4" end="4"/>
                                            </p:txEl>
                                          </p:spTgt>
                                        </p:tgtEl>
                                        <p:attrNameLst>
                                          <p:attrName>style.visibility</p:attrName>
                                        </p:attrNameLst>
                                      </p:cBhvr>
                                      <p:to>
                                        <p:strVal val="visible"/>
                                      </p:to>
                                    </p:set>
                                    <p:animEffect transition="in" filter="wipe(left)">
                                      <p:cBhvr>
                                        <p:cTn id="7" dur="500"/>
                                        <p:tgtEl>
                                          <p:spTgt spid="122885">
                                            <p:txEl>
                                              <p:pRg st="4" end="4"/>
                                            </p:txEl>
                                          </p:spTgt>
                                        </p:tgtEl>
                                      </p:cBhvr>
                                    </p:animEffect>
                                  </p:childTnLst>
                                  <p:subTnLst>
                                    <p:animClr>
                                      <p:cBhvr override="childStyle">
                                        <p:cTn dur="1" fill="hold" display="0" masterRel="nextClick" afterEffect="1"/>
                                        <p:tgtEl>
                                          <p:spTgt spid="122885">
                                            <p:txEl>
                                              <p:pRg st="4" end="4"/>
                                            </p:txEl>
                                          </p:spTgt>
                                        </p:tgtEl>
                                        <p:attrNameLst>
                                          <p:attrName>ppt_c</p:attrName>
                                        </p:attrNameLst>
                                      </p:cBhvr>
                                      <p:to>
                                        <a:schemeClr val="accent1"/>
                                      </p:to>
                                    </p:animClr>
                                  </p:sub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Language is Redundant</a:t>
            </a:r>
            <a:endParaRPr lang="en-US" b="1" dirty="0">
              <a:solidFill>
                <a:schemeClr val="accent2"/>
              </a:solidFill>
            </a:endParaRPr>
          </a:p>
        </p:txBody>
      </p:sp>
      <p:pic>
        <p:nvPicPr>
          <p:cNvPr id="265217" name="Picture 1"/>
          <p:cNvPicPr>
            <a:picLocks noChangeAspect="1" noChangeArrowheads="1"/>
          </p:cNvPicPr>
          <p:nvPr/>
        </p:nvPicPr>
        <p:blipFill>
          <a:blip r:embed="rId2" cstate="print"/>
          <a:srcRect/>
          <a:stretch>
            <a:fillRect/>
          </a:stretch>
        </p:blipFill>
        <p:spPr bwMode="auto">
          <a:xfrm>
            <a:off x="4536925" y="678544"/>
            <a:ext cx="4378475" cy="3283856"/>
          </a:xfrm>
          <a:prstGeom prst="rect">
            <a:avLst/>
          </a:prstGeom>
          <a:ln w="12700">
            <a:solidFill>
              <a:schemeClr val="accent2"/>
            </a:solidFill>
          </a:ln>
          <a:effectLst>
            <a:outerShdw blurRad="292100" dist="139700" dir="2700000" algn="tl" rotWithShape="0">
              <a:schemeClr val="accent2">
                <a:alpha val="65000"/>
              </a:schemeClr>
            </a:outerShdw>
          </a:effectLst>
        </p:spPr>
      </p:pic>
      <p:sp>
        <p:nvSpPr>
          <p:cNvPr id="5" name="Rectangle 5"/>
          <p:cNvSpPr>
            <a:spLocks noChangeArrowheads="1"/>
          </p:cNvSpPr>
          <p:nvPr/>
        </p:nvSpPr>
        <p:spPr bwMode="auto">
          <a:xfrm>
            <a:off x="197758" y="681948"/>
            <a:ext cx="4054928" cy="3541709"/>
          </a:xfrm>
          <a:prstGeom prst="rect">
            <a:avLst/>
          </a:prstGeom>
          <a:noFill/>
          <a:ln w="9525">
            <a:noFill/>
            <a:miter lim="800000"/>
            <a:headEnd/>
            <a:tailEnd/>
          </a:ln>
          <a:effectLst/>
        </p:spPr>
        <p:txBody>
          <a:bodyPr lIns="0" tIns="0" rIns="0" bIns="0"/>
          <a:lstStyle/>
          <a:p>
            <a:pPr marL="231775" indent="-231775" eaLnBrk="1" hangingPunct="1">
              <a:spcAft>
                <a:spcPts val="1200"/>
              </a:spcAft>
              <a:buFontTx/>
              <a:buChar char="•"/>
            </a:pPr>
            <a:r>
              <a:rPr lang="en-US" sz="1800" b="1" dirty="0" smtClean="0">
                <a:latin typeface="Arial" charset="0"/>
              </a:rPr>
              <a:t>Written languages such as English are redundant – words and phrases can be </a:t>
            </a:r>
            <a:r>
              <a:rPr lang="en-US" sz="1800" b="1" dirty="0" smtClean="0"/>
              <a:t>guessed even when many letters are missing.</a:t>
            </a:r>
          </a:p>
          <a:p>
            <a:pPr marL="231775" indent="-231775" eaLnBrk="1" hangingPunct="1">
              <a:spcAft>
                <a:spcPts val="1200"/>
              </a:spcAft>
              <a:buFontTx/>
              <a:buChar char="•"/>
            </a:pPr>
            <a:r>
              <a:rPr lang="en-US" sz="1800" b="1" dirty="0" smtClean="0">
                <a:latin typeface="Arial" charset="0"/>
              </a:rPr>
              <a:t>Logographic languages do not share this property.</a:t>
            </a:r>
          </a:p>
          <a:p>
            <a:pPr marL="231775" indent="-231775" eaLnBrk="1" hangingPunct="1">
              <a:spcAft>
                <a:spcPts val="1200"/>
              </a:spcAft>
              <a:buFontTx/>
              <a:buChar char="•"/>
            </a:pPr>
            <a:r>
              <a:rPr lang="en-US" sz="1800" b="1" dirty="0" smtClean="0"/>
              <a:t>Some languages are inflected (words change according to grammatical function).</a:t>
            </a:r>
          </a:p>
          <a:p>
            <a:pPr marL="231775" indent="-231775" eaLnBrk="1" hangingPunct="1">
              <a:spcAft>
                <a:spcPts val="1200"/>
              </a:spcAft>
              <a:buFontTx/>
              <a:buChar char="•"/>
            </a:pPr>
            <a:r>
              <a:rPr lang="en-US" sz="1800" b="1" dirty="0" smtClean="0"/>
              <a:t>Some languages do not have word boundaries (e.g., spaces) in text.</a:t>
            </a:r>
          </a:p>
        </p:txBody>
      </p:sp>
      <p:sp>
        <p:nvSpPr>
          <p:cNvPr id="6" name="Rectangle 5"/>
          <p:cNvSpPr>
            <a:spLocks noChangeArrowheads="1"/>
          </p:cNvSpPr>
          <p:nvPr/>
        </p:nvSpPr>
        <p:spPr bwMode="auto">
          <a:xfrm>
            <a:off x="241300" y="4818738"/>
            <a:ext cx="8674100" cy="1335314"/>
          </a:xfrm>
          <a:prstGeom prst="rect">
            <a:avLst/>
          </a:prstGeom>
          <a:noFill/>
          <a:ln w="9525">
            <a:noFill/>
            <a:miter lim="800000"/>
            <a:headEnd/>
            <a:tailEnd/>
          </a:ln>
          <a:effectLst/>
        </p:spPr>
        <p:txBody>
          <a:bodyPr lIns="0" tIns="0" rIns="0" bIns="0"/>
          <a:lstStyle/>
          <a:p>
            <a:pPr marL="231775" indent="-231775" eaLnBrk="1" hangingPunct="1">
              <a:spcAft>
                <a:spcPts val="1200"/>
              </a:spcAft>
              <a:buFontTx/>
              <a:buChar char="•"/>
            </a:pPr>
            <a:r>
              <a:rPr lang="en-US" sz="1800" b="1" dirty="0" smtClean="0">
                <a:latin typeface="Arial" charset="0"/>
              </a:rPr>
              <a:t>English as a spoken language is considered to be of average difficulty for automated speech recognition.</a:t>
            </a:r>
          </a:p>
          <a:p>
            <a:pPr marL="231775" indent="-231775" eaLnBrk="1" hangingPunct="1">
              <a:spcAft>
                <a:spcPts val="1200"/>
              </a:spcAft>
              <a:buFontTx/>
              <a:buChar char="•"/>
            </a:pPr>
            <a:r>
              <a:rPr lang="en-US" sz="1800" b="1" dirty="0" smtClean="0"/>
              <a:t>Combinations of words, known as N-grams, are a simple yet powerful, yet imperfect, way to model spoken English.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7758" y="624116"/>
            <a:ext cx="8717642" cy="1163395"/>
          </a:xfrm>
          <a:prstGeom prst="rect">
            <a:avLst/>
          </a:prstGeom>
        </p:spPr>
        <p:txBody>
          <a:bodyPr wrap="square" lIns="0" tIns="0" rIns="0" bIns="0" rtlCol="0">
            <a:spAutoFit/>
          </a:bodyPr>
          <a:lstStyle/>
          <a:p>
            <a:pPr marL="231775" indent="-231775">
              <a:spcBef>
                <a:spcPct val="20000"/>
              </a:spcBef>
              <a:buFontTx/>
              <a:buChar char="•"/>
            </a:pPr>
            <a:r>
              <a:rPr lang="en-US" sz="1800" b="1" dirty="0" smtClean="0"/>
              <a:t>Finite state machines are one of many types of grammar formalisms that can be used to process language. We categorize these formalisms by their generative capacity (the Chomsky hierarchy).</a:t>
            </a:r>
          </a:p>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1800" b="1" i="0" u="none" strike="noStrike" kern="0" cap="none" spc="0" normalizeH="0" baseline="0" noProof="0" dirty="0" smtClean="0">
              <a:ln>
                <a:noFill/>
              </a:ln>
              <a:solidFill>
                <a:schemeClr val="tx1"/>
              </a:solidFill>
              <a:effectLst/>
              <a:uLnTx/>
              <a:uFillTx/>
              <a:latin typeface="+mn-lt"/>
              <a:ea typeface="+mn-ea"/>
              <a:cs typeface="+mn-cs"/>
            </a:endParaRPr>
          </a:p>
        </p:txBody>
      </p:sp>
      <p:graphicFrame>
        <p:nvGraphicFramePr>
          <p:cNvPr id="5" name="Table 4"/>
          <p:cNvGraphicFramePr>
            <a:graphicFrameLocks noGrp="1"/>
          </p:cNvGraphicFramePr>
          <p:nvPr/>
        </p:nvGraphicFramePr>
        <p:xfrm>
          <a:off x="637949" y="1846938"/>
          <a:ext cx="7852227" cy="2931160"/>
        </p:xfrm>
        <a:graphic>
          <a:graphicData uri="http://schemas.openxmlformats.org/drawingml/2006/table">
            <a:tbl>
              <a:tblPr firstRow="1" bandRow="1">
                <a:tableStyleId>{00A15C55-8517-42AA-B614-E9B94910E393}</a:tableStyleId>
              </a:tblPr>
              <a:tblGrid>
                <a:gridCol w="2177142"/>
                <a:gridCol w="1901371"/>
                <a:gridCol w="3773714"/>
              </a:tblGrid>
              <a:tr h="370840">
                <a:tc>
                  <a:txBody>
                    <a:bodyPr/>
                    <a:lstStyle/>
                    <a:p>
                      <a:pPr algn="ctr"/>
                      <a:r>
                        <a:rPr lang="en-US" dirty="0" smtClean="0"/>
                        <a:t>Type of Grammar</a:t>
                      </a:r>
                      <a:endParaRPr lang="en-US"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E2E2F6"/>
                    </a:solidFill>
                  </a:tcPr>
                </a:tc>
                <a:tc>
                  <a:txBody>
                    <a:bodyPr/>
                    <a:lstStyle/>
                    <a:p>
                      <a:pPr algn="ctr"/>
                      <a:r>
                        <a:rPr lang="en-US" dirty="0" smtClean="0"/>
                        <a:t>Constraints</a:t>
                      </a:r>
                      <a:endParaRPr lang="en-US"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E2E2F6"/>
                    </a:solidFill>
                  </a:tcPr>
                </a:tc>
                <a:tc>
                  <a:txBody>
                    <a:bodyPr/>
                    <a:lstStyle/>
                    <a:p>
                      <a:pPr algn="ctr"/>
                      <a:r>
                        <a:rPr lang="en-US" dirty="0" smtClean="0"/>
                        <a:t>Automata</a:t>
                      </a:r>
                      <a:endParaRPr lang="en-US"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E2E2F6"/>
                    </a:solidFill>
                  </a:tcPr>
                </a:tc>
              </a:tr>
              <a:tr h="370840">
                <a:tc>
                  <a:txBody>
                    <a:bodyPr/>
                    <a:lstStyle/>
                    <a:p>
                      <a:r>
                        <a:rPr lang="en-US" b="1" dirty="0" smtClean="0"/>
                        <a:t>Phrase Structure</a:t>
                      </a:r>
                      <a:endParaRPr lang="en-US" b="1"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lang="en-US" b="1" dirty="0" smtClean="0"/>
                        <a:t>A -&gt; B</a:t>
                      </a:r>
                      <a:endParaRPr lang="en-US" b="1"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r>
                        <a:rPr lang="en-US" b="1" dirty="0" smtClean="0"/>
                        <a:t>Turing Machine</a:t>
                      </a:r>
                    </a:p>
                    <a:p>
                      <a:pPr algn="ctr"/>
                      <a:r>
                        <a:rPr lang="en-US" b="1" dirty="0" smtClean="0"/>
                        <a:t>(unrestricted)</a:t>
                      </a:r>
                      <a:endParaRPr lang="en-US" b="1"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r>
              <a:tr h="370840">
                <a:tc>
                  <a:txBody>
                    <a:bodyPr/>
                    <a:lstStyle/>
                    <a:p>
                      <a:r>
                        <a:rPr lang="en-US" b="1" dirty="0" smtClean="0"/>
                        <a:t>Context-Sensitive</a:t>
                      </a:r>
                      <a:endParaRPr lang="en-US" b="1"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lang="en-US" b="1" dirty="0" err="1" smtClean="0"/>
                        <a:t>aAc</a:t>
                      </a:r>
                      <a:r>
                        <a:rPr lang="en-US" b="1" dirty="0" smtClean="0"/>
                        <a:t> -&gt; </a:t>
                      </a:r>
                      <a:r>
                        <a:rPr lang="en-US" b="1" dirty="0" err="1" smtClean="0"/>
                        <a:t>aBc</a:t>
                      </a:r>
                      <a:endParaRPr lang="en-US" b="1"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r>
                        <a:rPr lang="en-US" b="1" dirty="0" smtClean="0"/>
                        <a:t>Linear Bounded</a:t>
                      </a:r>
                      <a:r>
                        <a:rPr lang="en-US" b="1" baseline="0" dirty="0" smtClean="0"/>
                        <a:t> Automata</a:t>
                      </a:r>
                    </a:p>
                    <a:p>
                      <a:pPr algn="ctr"/>
                      <a:r>
                        <a:rPr lang="en-US" b="1" baseline="0" dirty="0" smtClean="0"/>
                        <a:t>(N-grams, Unification)</a:t>
                      </a:r>
                      <a:endParaRPr lang="en-US" b="1"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r>
              <a:tr h="370840">
                <a:tc>
                  <a:txBody>
                    <a:bodyPr/>
                    <a:lstStyle/>
                    <a:p>
                      <a:r>
                        <a:rPr lang="en-US" b="1" dirty="0" smtClean="0"/>
                        <a:t>Context-Free</a:t>
                      </a:r>
                      <a:endParaRPr lang="en-US" b="1"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lang="en-US" b="1" dirty="0" smtClean="0"/>
                        <a:t>A -&gt; w</a:t>
                      </a:r>
                    </a:p>
                    <a:p>
                      <a:r>
                        <a:rPr lang="en-US" b="1" dirty="0" smtClean="0"/>
                        <a:t>A -&gt; BC</a:t>
                      </a:r>
                      <a:endParaRPr lang="en-US" b="1"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r>
                        <a:rPr lang="en-US" b="1" dirty="0" smtClean="0"/>
                        <a:t>Push down automata</a:t>
                      </a:r>
                      <a:br>
                        <a:rPr lang="en-US" b="1" dirty="0" smtClean="0"/>
                      </a:br>
                      <a:r>
                        <a:rPr lang="en-US" b="1" dirty="0" smtClean="0"/>
                        <a:t>(CFG, BNF, JSGF, RTN)</a:t>
                      </a:r>
                      <a:endParaRPr lang="en-US" b="1"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r>
              <a:tr h="370840">
                <a:tc>
                  <a:txBody>
                    <a:bodyPr/>
                    <a:lstStyle/>
                    <a:p>
                      <a:r>
                        <a:rPr lang="en-US" b="1" dirty="0" smtClean="0"/>
                        <a:t>Regular</a:t>
                      </a:r>
                      <a:endParaRPr lang="en-US" b="1"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lang="en-US" b="1" dirty="0" smtClean="0"/>
                        <a:t>A -&gt; w</a:t>
                      </a:r>
                    </a:p>
                    <a:p>
                      <a:r>
                        <a:rPr lang="en-US" b="1" dirty="0" smtClean="0"/>
                        <a:t>A -&gt; </a:t>
                      </a:r>
                      <a:r>
                        <a:rPr lang="en-US" b="1" dirty="0" err="1" smtClean="0"/>
                        <a:t>wB</a:t>
                      </a:r>
                      <a:endParaRPr lang="en-US" b="1"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r>
                        <a:rPr lang="en-US" b="1" dirty="0" smtClean="0"/>
                        <a:t>Finite State Automata</a:t>
                      </a:r>
                    </a:p>
                    <a:p>
                      <a:pPr algn="ctr"/>
                      <a:r>
                        <a:rPr lang="en-US" b="1" dirty="0" smtClean="0"/>
                        <a:t>(transducers)</a:t>
                      </a:r>
                      <a:endParaRPr lang="en-US" b="1"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r>
            </a:tbl>
          </a:graphicData>
        </a:graphic>
      </p:graphicFrame>
      <p:sp>
        <p:nvSpPr>
          <p:cNvPr id="6" name="TextBox 5"/>
          <p:cNvSpPr txBox="1"/>
          <p:nvPr/>
        </p:nvSpPr>
        <p:spPr>
          <a:xfrm>
            <a:off x="197758" y="5132897"/>
            <a:ext cx="8674100" cy="1163395"/>
          </a:xfrm>
          <a:prstGeom prst="rect">
            <a:avLst/>
          </a:prstGeom>
        </p:spPr>
        <p:txBody>
          <a:bodyPr wrap="square" lIns="0" tIns="0" rIns="0" bIns="0" rtlCol="0">
            <a:spAutoFit/>
          </a:bodyPr>
          <a:lstStyle/>
          <a:p>
            <a:pPr marL="231775" indent="-231775">
              <a:buFont typeface="Arial" pitchFamily="34" charset="0"/>
              <a:buChar char="•"/>
            </a:pPr>
            <a:r>
              <a:rPr lang="en-US" sz="1800" b="1" dirty="0" smtClean="0"/>
              <a:t>CFGs offer a good compromise between parsing efficiency and representational power, and provide a natural bridge between speech recognition and natural language processing.</a:t>
            </a:r>
          </a:p>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1800" b="1" i="0" u="none" strike="noStrike" kern="0" cap="none" spc="0" normalizeH="0" baseline="0" noProof="0" dirty="0" smtClean="0">
              <a:ln>
                <a:noFill/>
              </a:ln>
              <a:solidFill>
                <a:schemeClr val="tx1"/>
              </a:solidFill>
              <a:effectLst/>
              <a:uLnTx/>
              <a:uFillTx/>
              <a:latin typeface="+mn-lt"/>
              <a:ea typeface="+mn-ea"/>
              <a:cs typeface="+mn-cs"/>
            </a:endParaRPr>
          </a:p>
        </p:txBody>
      </p:sp>
      <p:sp>
        <p:nvSpPr>
          <p:cNvPr id="8"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Language Defies a Mathematical Description</a:t>
            </a:r>
            <a:endParaRPr lang="en-US" b="1" dirty="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The Best and Worst of N-grams</a:t>
            </a:r>
            <a:endParaRPr lang="en-US" b="1" dirty="0">
              <a:solidFill>
                <a:schemeClr val="accent2"/>
              </a:solidFill>
            </a:endParaRPr>
          </a:p>
        </p:txBody>
      </p:sp>
      <p:pic>
        <p:nvPicPr>
          <p:cNvPr id="264193" name="Picture 1"/>
          <p:cNvPicPr>
            <a:picLocks noChangeAspect="1" noChangeArrowheads="1"/>
          </p:cNvPicPr>
          <p:nvPr/>
        </p:nvPicPr>
        <p:blipFill>
          <a:blip r:embed="rId2" cstate="print"/>
          <a:srcRect/>
          <a:stretch>
            <a:fillRect/>
          </a:stretch>
        </p:blipFill>
        <p:spPr bwMode="auto">
          <a:xfrm>
            <a:off x="1154566" y="716870"/>
            <a:ext cx="6818994" cy="4527635"/>
          </a:xfrm>
          <a:prstGeom prst="rect">
            <a:avLst/>
          </a:prstGeom>
          <a:noFill/>
          <a:ln w="9525">
            <a:noFill/>
            <a:miter lim="800000"/>
            <a:headEnd/>
            <a:tailEnd/>
          </a:ln>
        </p:spPr>
      </p:pic>
      <p:sp>
        <p:nvSpPr>
          <p:cNvPr id="4" name="Text Box 3"/>
          <p:cNvSpPr txBox="1">
            <a:spLocks noChangeArrowheads="1"/>
          </p:cNvSpPr>
          <p:nvPr/>
        </p:nvSpPr>
        <p:spPr bwMode="auto">
          <a:xfrm>
            <a:off x="234950" y="5616575"/>
            <a:ext cx="8680450" cy="797626"/>
          </a:xfrm>
          <a:prstGeom prst="rect">
            <a:avLst/>
          </a:prstGeom>
          <a:noFill/>
          <a:ln w="9525">
            <a:noFill/>
            <a:miter lim="800000"/>
            <a:headEnd/>
            <a:tailEnd/>
          </a:ln>
          <a:effectLst/>
        </p:spPr>
        <p:txBody>
          <a:bodyPr lIns="0" tIns="0" rIns="0" bIns="0"/>
          <a:lstStyle/>
          <a:p>
            <a:pPr marL="168275" indent="-168275">
              <a:spcAft>
                <a:spcPts val="1200"/>
              </a:spcAft>
              <a:buFont typeface="Arial" pitchFamily="34" charset="0"/>
              <a:buChar char="•"/>
            </a:pPr>
            <a:r>
              <a:rPr lang="en-US" sz="1800" b="1" dirty="0" smtClean="0">
                <a:solidFill>
                  <a:schemeClr val="accent1"/>
                </a:solidFill>
              </a:rPr>
              <a:t>Bigram Language Model</a:t>
            </a:r>
            <a:r>
              <a:rPr lang="en-US" sz="1800" b="1" dirty="0" smtClean="0"/>
              <a:t>: the probability of a word sequence is factored into a product of its bigrams.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4419600" y="3933374"/>
            <a:ext cx="4376058" cy="1934027"/>
            <a:chOff x="4328451" y="4397831"/>
            <a:chExt cx="4239498" cy="1934027"/>
          </a:xfrm>
        </p:grpSpPr>
        <p:sp>
          <p:nvSpPr>
            <p:cNvPr id="8" name="Freeform 7"/>
            <p:cNvSpPr/>
            <p:nvPr/>
          </p:nvSpPr>
          <p:spPr>
            <a:xfrm>
              <a:off x="6671205" y="4397831"/>
              <a:ext cx="1896744" cy="891536"/>
            </a:xfrm>
            <a:custGeom>
              <a:avLst/>
              <a:gdLst>
                <a:gd name="connsiteX0" fmla="*/ 0 w 8468751"/>
                <a:gd name="connsiteY0" fmla="*/ 759655 h 1209821"/>
                <a:gd name="connsiteX1" fmla="*/ 4712677 w 8468751"/>
                <a:gd name="connsiteY1" fmla="*/ 759655 h 1209821"/>
                <a:gd name="connsiteX2" fmla="*/ 4712677 w 8468751"/>
                <a:gd name="connsiteY2" fmla="*/ 14068 h 1209821"/>
                <a:gd name="connsiteX3" fmla="*/ 8468751 w 8468751"/>
                <a:gd name="connsiteY3" fmla="*/ 0 h 1209821"/>
                <a:gd name="connsiteX4" fmla="*/ 8468751 w 8468751"/>
                <a:gd name="connsiteY4" fmla="*/ 1209821 h 1209821"/>
                <a:gd name="connsiteX5" fmla="*/ 14068 w 8468751"/>
                <a:gd name="connsiteY5" fmla="*/ 1153551 h 1209821"/>
                <a:gd name="connsiteX6" fmla="*/ 0 w 8468751"/>
                <a:gd name="connsiteY6" fmla="*/ 759655 h 120982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0410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0410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14068 h 1153551"/>
                <a:gd name="connsiteX2" fmla="*/ 8468751 w 8468751"/>
                <a:gd name="connsiteY2" fmla="*/ 0 h 1153551"/>
                <a:gd name="connsiteX3" fmla="*/ 8468751 w 8468751"/>
                <a:gd name="connsiteY3" fmla="*/ 1117209 h 1153551"/>
                <a:gd name="connsiteX4" fmla="*/ 14068 w 8468751"/>
                <a:gd name="connsiteY4" fmla="*/ 1153551 h 1153551"/>
                <a:gd name="connsiteX5" fmla="*/ 0 w 8468751"/>
                <a:gd name="connsiteY5" fmla="*/ 759655 h 1153551"/>
                <a:gd name="connsiteX0" fmla="*/ 0 w 8468751"/>
                <a:gd name="connsiteY0" fmla="*/ 759655 h 1153551"/>
                <a:gd name="connsiteX1" fmla="*/ 4712677 w 8468751"/>
                <a:gd name="connsiteY1" fmla="*/ 14068 h 1153551"/>
                <a:gd name="connsiteX2" fmla="*/ 8468751 w 8468751"/>
                <a:gd name="connsiteY2" fmla="*/ 0 h 1153551"/>
                <a:gd name="connsiteX3" fmla="*/ 8468751 w 8468751"/>
                <a:gd name="connsiteY3" fmla="*/ 1117209 h 1153551"/>
                <a:gd name="connsiteX4" fmla="*/ 14068 w 8468751"/>
                <a:gd name="connsiteY4" fmla="*/ 1153551 h 1153551"/>
                <a:gd name="connsiteX5" fmla="*/ 0 w 8468751"/>
                <a:gd name="connsiteY5" fmla="*/ 759655 h 1153551"/>
                <a:gd name="connsiteX0" fmla="*/ 0 w 8454683"/>
                <a:gd name="connsiteY0" fmla="*/ 1153551 h 1153551"/>
                <a:gd name="connsiteX1" fmla="*/ 4698609 w 8454683"/>
                <a:gd name="connsiteY1" fmla="*/ 14068 h 1153551"/>
                <a:gd name="connsiteX2" fmla="*/ 8454683 w 8454683"/>
                <a:gd name="connsiteY2" fmla="*/ 0 h 1153551"/>
                <a:gd name="connsiteX3" fmla="*/ 8454683 w 8454683"/>
                <a:gd name="connsiteY3" fmla="*/ 1117209 h 1153551"/>
                <a:gd name="connsiteX4" fmla="*/ 0 w 8454683"/>
                <a:gd name="connsiteY4" fmla="*/ 1153551 h 1153551"/>
                <a:gd name="connsiteX0" fmla="*/ 4447 w 3756074"/>
                <a:gd name="connsiteY0" fmla="*/ 1107410 h 1117209"/>
                <a:gd name="connsiteX1" fmla="*/ 0 w 3756074"/>
                <a:gd name="connsiteY1" fmla="*/ 14068 h 1117209"/>
                <a:gd name="connsiteX2" fmla="*/ 3756074 w 3756074"/>
                <a:gd name="connsiteY2" fmla="*/ 0 h 1117209"/>
                <a:gd name="connsiteX3" fmla="*/ 3756074 w 3756074"/>
                <a:gd name="connsiteY3" fmla="*/ 1117209 h 1117209"/>
                <a:gd name="connsiteX4" fmla="*/ 4447 w 3756074"/>
                <a:gd name="connsiteY4" fmla="*/ 1107410 h 1117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6074" h="1117209">
                  <a:moveTo>
                    <a:pt x="4447" y="1107410"/>
                  </a:moveTo>
                  <a:cubicBezTo>
                    <a:pt x="2965" y="742963"/>
                    <a:pt x="1482" y="378515"/>
                    <a:pt x="0" y="14068"/>
                  </a:cubicBezTo>
                  <a:lnTo>
                    <a:pt x="3756074" y="0"/>
                  </a:lnTo>
                  <a:lnTo>
                    <a:pt x="3756074" y="1117209"/>
                  </a:lnTo>
                  <a:lnTo>
                    <a:pt x="4447" y="1107410"/>
                  </a:lnTo>
                  <a:close/>
                </a:path>
              </a:pathLst>
            </a:custGeom>
            <a:solidFill>
              <a:srgbClr val="D1D1FF"/>
            </a:solidFill>
            <a:ln w="254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Arrow Connector 11"/>
            <p:cNvCxnSpPr>
              <a:stCxn id="122887" idx="0"/>
              <a:endCxn id="25" idx="1"/>
            </p:cNvCxnSpPr>
            <p:nvPr/>
          </p:nvCxnSpPr>
          <p:spPr>
            <a:xfrm rot="5400000" flipH="1" flipV="1">
              <a:off x="4806774" y="4465185"/>
              <a:ext cx="1388350" cy="2344996"/>
            </a:xfrm>
            <a:prstGeom prst="straightConnector1">
              <a:avLst/>
            </a:prstGeom>
            <a:ln w="25400">
              <a:solidFill>
                <a:schemeClr val="accent1"/>
              </a:solidFill>
              <a:prstDash val="dash"/>
              <a:tailEnd type="none"/>
            </a:ln>
          </p:spPr>
          <p:style>
            <a:lnRef idx="1">
              <a:schemeClr val="accent1"/>
            </a:lnRef>
            <a:fillRef idx="0">
              <a:schemeClr val="accent1"/>
            </a:fillRef>
            <a:effectRef idx="0">
              <a:schemeClr val="accent1"/>
            </a:effectRef>
            <a:fontRef idx="minor">
              <a:schemeClr val="tx1"/>
            </a:fontRef>
          </p:style>
        </p:cxnSp>
      </p:grpSp>
      <p:sp>
        <p:nvSpPr>
          <p:cNvPr id="122885" name="Rectangle 5"/>
          <p:cNvSpPr>
            <a:spLocks noChangeArrowheads="1"/>
          </p:cNvSpPr>
          <p:nvPr/>
        </p:nvSpPr>
        <p:spPr bwMode="auto">
          <a:xfrm>
            <a:off x="231096" y="623891"/>
            <a:ext cx="4038600" cy="5747883"/>
          </a:xfrm>
          <a:prstGeom prst="rect">
            <a:avLst/>
          </a:prstGeom>
          <a:noFill/>
          <a:ln w="9525">
            <a:noFill/>
            <a:miter lim="800000"/>
            <a:headEnd/>
            <a:tailEnd/>
          </a:ln>
          <a:effectLst/>
        </p:spPr>
        <p:txBody>
          <a:bodyPr lIns="0" tIns="0" rIns="0" bIns="0"/>
          <a:lstStyle/>
          <a:p>
            <a:pPr eaLnBrk="1" hangingPunct="1">
              <a:spcAft>
                <a:spcPts val="1200"/>
              </a:spcAft>
            </a:pPr>
            <a:r>
              <a:rPr lang="en-US" sz="1800" b="1" dirty="0">
                <a:latin typeface="Arial" charset="0"/>
              </a:rPr>
              <a:t>Core </a:t>
            </a:r>
            <a:r>
              <a:rPr lang="en-US" sz="1800" b="1" dirty="0" smtClean="0">
                <a:latin typeface="Arial" charset="0"/>
              </a:rPr>
              <a:t>components of modern speech recognition systems:</a:t>
            </a:r>
            <a:endParaRPr lang="en-US" sz="1800" b="1" dirty="0">
              <a:latin typeface="Arial" charset="0"/>
            </a:endParaRPr>
          </a:p>
          <a:p>
            <a:pPr marL="465138" indent="-233363" eaLnBrk="1" hangingPunct="1">
              <a:spcAft>
                <a:spcPts val="1200"/>
              </a:spcAft>
              <a:buFontTx/>
              <a:buChar char="•"/>
            </a:pPr>
            <a:r>
              <a:rPr lang="en-US" sz="1800" b="1" dirty="0" smtClean="0">
                <a:latin typeface="Arial" charset="0"/>
              </a:rPr>
              <a:t>Transduction: conversion of an electrical or acoustic signal to a digital signal;</a:t>
            </a:r>
            <a:endParaRPr lang="en-US" sz="1800" b="1" dirty="0">
              <a:latin typeface="Arial" charset="0"/>
            </a:endParaRPr>
          </a:p>
          <a:p>
            <a:pPr marL="465138" indent="-233363" eaLnBrk="1" hangingPunct="1">
              <a:spcAft>
                <a:spcPts val="1200"/>
              </a:spcAft>
              <a:buFontTx/>
              <a:buChar char="•"/>
            </a:pPr>
            <a:r>
              <a:rPr lang="en-US" sz="1800" b="1" dirty="0"/>
              <a:t>F</a:t>
            </a:r>
            <a:r>
              <a:rPr lang="en-US" sz="1800" b="1" dirty="0" smtClean="0">
                <a:latin typeface="Arial" charset="0"/>
              </a:rPr>
              <a:t>eature </a:t>
            </a:r>
            <a:r>
              <a:rPr lang="en-US" sz="1800" b="1" dirty="0" smtClean="0"/>
              <a:t>E</a:t>
            </a:r>
            <a:r>
              <a:rPr lang="en-US" sz="1800" b="1" dirty="0" smtClean="0">
                <a:latin typeface="Arial" charset="0"/>
              </a:rPr>
              <a:t>xtraction: conversion of samples to vectors containing the salient information;</a:t>
            </a:r>
            <a:endParaRPr lang="en-US" sz="1800" b="1" dirty="0">
              <a:latin typeface="Arial" charset="0"/>
            </a:endParaRPr>
          </a:p>
          <a:p>
            <a:pPr marL="465138" indent="-233363" eaLnBrk="1" hangingPunct="1">
              <a:spcAft>
                <a:spcPts val="1200"/>
              </a:spcAft>
              <a:buFontTx/>
              <a:buChar char="•"/>
            </a:pPr>
            <a:r>
              <a:rPr lang="en-US" sz="1800" b="1" dirty="0"/>
              <a:t>A</a:t>
            </a:r>
            <a:r>
              <a:rPr lang="en-US" sz="1800" b="1" dirty="0" smtClean="0">
                <a:latin typeface="Arial" charset="0"/>
              </a:rPr>
              <a:t>coustic </a:t>
            </a:r>
            <a:r>
              <a:rPr lang="en-US" sz="1800" b="1" dirty="0" smtClean="0"/>
              <a:t>M</a:t>
            </a:r>
            <a:r>
              <a:rPr lang="en-US" sz="1800" b="1" dirty="0" smtClean="0">
                <a:latin typeface="Arial" charset="0"/>
              </a:rPr>
              <a:t>odel: statistical representation of basic sound patterns (e.g., hidden </a:t>
            </a:r>
            <a:r>
              <a:rPr lang="en-US" sz="1800" b="1" dirty="0">
                <a:latin typeface="Arial" charset="0"/>
              </a:rPr>
              <a:t>Markov models</a:t>
            </a:r>
            <a:r>
              <a:rPr lang="en-US" sz="1800" b="1" dirty="0" smtClean="0">
                <a:latin typeface="Arial" charset="0"/>
              </a:rPr>
              <a:t>);</a:t>
            </a:r>
            <a:endParaRPr lang="en-US" sz="1800" b="1" dirty="0">
              <a:latin typeface="Arial" charset="0"/>
            </a:endParaRPr>
          </a:p>
          <a:p>
            <a:pPr marL="465138" indent="-233363" eaLnBrk="1" hangingPunct="1">
              <a:spcAft>
                <a:spcPts val="1200"/>
              </a:spcAft>
              <a:buFontTx/>
              <a:buChar char="•"/>
            </a:pPr>
            <a:r>
              <a:rPr lang="en-US" sz="1800" b="1" dirty="0"/>
              <a:t>L</a:t>
            </a:r>
            <a:r>
              <a:rPr lang="en-US" sz="1800" b="1" dirty="0" smtClean="0">
                <a:latin typeface="Arial" charset="0"/>
              </a:rPr>
              <a:t>anguage Model: statistical model of </a:t>
            </a:r>
            <a:r>
              <a:rPr lang="en-US" sz="1800" b="1" dirty="0" smtClean="0"/>
              <a:t>common words or phrases (e.g., </a:t>
            </a:r>
            <a:r>
              <a:rPr lang="en-US" sz="1800" b="1" dirty="0" smtClean="0">
                <a:latin typeface="Arial" charset="0"/>
              </a:rPr>
              <a:t>N-grams);</a:t>
            </a:r>
            <a:endParaRPr lang="en-US" sz="1800" b="1" dirty="0">
              <a:latin typeface="Arial" charset="0"/>
            </a:endParaRPr>
          </a:p>
          <a:p>
            <a:pPr marL="465138" indent="-233363" eaLnBrk="1" hangingPunct="1">
              <a:spcAft>
                <a:spcPts val="1200"/>
              </a:spcAft>
              <a:buFontTx/>
              <a:buChar char="•"/>
            </a:pPr>
            <a:r>
              <a:rPr lang="en-US" sz="1800" b="1" dirty="0" smtClean="0"/>
              <a:t>S</a:t>
            </a:r>
            <a:r>
              <a:rPr lang="en-US" sz="1800" b="1" dirty="0" smtClean="0">
                <a:latin typeface="Arial" charset="0"/>
              </a:rPr>
              <a:t>earch: finding the best hypothesis for the data using an optimization procedure.</a:t>
            </a:r>
          </a:p>
        </p:txBody>
      </p:sp>
      <p:sp>
        <p:nvSpPr>
          <p:cNvPr id="122886" name="Rectangle 6"/>
          <p:cNvSpPr>
            <a:spLocks noChangeArrowheads="1"/>
          </p:cNvSpPr>
          <p:nvPr/>
        </p:nvSpPr>
        <p:spPr bwMode="auto">
          <a:xfrm>
            <a:off x="228600" y="161925"/>
            <a:ext cx="8686800" cy="352425"/>
          </a:xfrm>
          <a:prstGeom prst="rect">
            <a:avLst/>
          </a:prstGeom>
          <a:noFill/>
          <a:ln w="9525">
            <a:noFill/>
            <a:miter lim="800000"/>
            <a:headEnd/>
            <a:tailEnd/>
          </a:ln>
          <a:effectLst/>
        </p:spPr>
        <p:txBody>
          <a:bodyPr lIns="0" tIns="0" rIns="0" bIns="0"/>
          <a:lstStyle/>
          <a:p>
            <a:pPr marL="342900" indent="-342900" eaLnBrk="1" hangingPunct="1">
              <a:lnSpc>
                <a:spcPct val="90000"/>
              </a:lnSpc>
              <a:spcBef>
                <a:spcPct val="20000"/>
              </a:spcBef>
              <a:spcAft>
                <a:spcPct val="0"/>
              </a:spcAft>
            </a:pPr>
            <a:endParaRPr lang="en-US" sz="2400" dirty="0">
              <a:latin typeface="Arial" charset="0"/>
            </a:endParaRPr>
          </a:p>
        </p:txBody>
      </p:sp>
      <p:sp>
        <p:nvSpPr>
          <p:cNvPr id="122887" name="Rectangle 7"/>
          <p:cNvSpPr>
            <a:spLocks noChangeArrowheads="1"/>
          </p:cNvSpPr>
          <p:nvPr/>
        </p:nvSpPr>
        <p:spPr bwMode="auto">
          <a:xfrm>
            <a:off x="3962400" y="5867400"/>
            <a:ext cx="914400" cy="381000"/>
          </a:xfrm>
          <a:prstGeom prst="rect">
            <a:avLst/>
          </a:prstGeom>
          <a:noFill/>
          <a:ln w="9525" algn="ctr">
            <a:noFill/>
            <a:miter lim="800000"/>
            <a:headEnd/>
            <a:tailEnd/>
          </a:ln>
          <a:effectLst/>
        </p:spPr>
        <p:txBody>
          <a:bodyPr wrap="none" lIns="0" tIns="0" rIns="0" bIns="0" anchor="ctr"/>
          <a:lstStyle/>
          <a:p>
            <a:endParaRPr lang="en-US"/>
          </a:p>
        </p:txBody>
      </p:sp>
      <p:sp>
        <p:nvSpPr>
          <p:cNvPr id="11" name="Text Box 3"/>
          <p:cNvSpPr txBox="1">
            <a:spLocks noChangeArrowheads="1"/>
          </p:cNvSpPr>
          <p:nvPr/>
        </p:nvSpPr>
        <p:spPr bwMode="auto">
          <a:xfrm>
            <a:off x="227013" y="57150"/>
            <a:ext cx="6858000" cy="332399"/>
          </a:xfrm>
          <a:prstGeom prst="rect">
            <a:avLst/>
          </a:prstGeom>
          <a:noFill/>
          <a:ln w="9525">
            <a:noFill/>
            <a:miter lim="800000"/>
            <a:headEnd/>
            <a:tailEnd/>
          </a:ln>
        </p:spPr>
        <p:txBody>
          <a:bodyPr lIns="0" tIns="0" rIns="0" bIns="0">
            <a:spAutoFit/>
          </a:bodyPr>
          <a:lstStyle/>
          <a:p>
            <a:pPr marL="342900" indent="-342900">
              <a:lnSpc>
                <a:spcPct val="90000"/>
              </a:lnSpc>
              <a:spcBef>
                <a:spcPct val="20000"/>
              </a:spcBef>
            </a:pPr>
            <a:r>
              <a:rPr lang="en-US" b="1" dirty="0" smtClean="0">
                <a:solidFill>
                  <a:schemeClr val="accent2"/>
                </a:solidFill>
              </a:rPr>
              <a:t>Speech Recognition Architectures</a:t>
            </a:r>
            <a:endParaRPr lang="en-US" b="1" dirty="0">
              <a:solidFill>
                <a:schemeClr val="accent2"/>
              </a:solidFill>
            </a:endParaRPr>
          </a:p>
        </p:txBody>
      </p:sp>
      <p:grpSp>
        <p:nvGrpSpPr>
          <p:cNvPr id="3" name="Group 36"/>
          <p:cNvGrpSpPr/>
          <p:nvPr/>
        </p:nvGrpSpPr>
        <p:grpSpPr>
          <a:xfrm>
            <a:off x="4709581" y="634577"/>
            <a:ext cx="4335950" cy="4899986"/>
            <a:chOff x="-175845" y="633046"/>
            <a:chExt cx="4335950" cy="4899986"/>
          </a:xfrm>
        </p:grpSpPr>
        <p:pic>
          <p:nvPicPr>
            <p:cNvPr id="16" name="Picture 2"/>
            <p:cNvPicPr>
              <a:picLocks noChangeAspect="1" noChangeArrowheads="1"/>
            </p:cNvPicPr>
            <p:nvPr/>
          </p:nvPicPr>
          <p:blipFill>
            <a:blip r:embed="rId2" cstate="print"/>
            <a:srcRect l="13590" t="8176" r="50935" b="12332"/>
            <a:stretch>
              <a:fillRect/>
            </a:stretch>
          </p:blipFill>
          <p:spPr bwMode="auto">
            <a:xfrm>
              <a:off x="2006271" y="652657"/>
              <a:ext cx="1775484" cy="402420"/>
            </a:xfrm>
            <a:prstGeom prst="rect">
              <a:avLst/>
            </a:prstGeom>
            <a:noFill/>
            <a:ln w="9525">
              <a:noFill/>
              <a:miter lim="800000"/>
              <a:headEnd/>
              <a:tailEnd/>
            </a:ln>
            <a:effectLst/>
          </p:spPr>
        </p:pic>
        <p:grpSp>
          <p:nvGrpSpPr>
            <p:cNvPr id="4" name="Group 30"/>
            <p:cNvGrpSpPr/>
            <p:nvPr/>
          </p:nvGrpSpPr>
          <p:grpSpPr>
            <a:xfrm>
              <a:off x="2218763" y="1602414"/>
              <a:ext cx="1350498" cy="479604"/>
              <a:chOff x="2218763" y="1700890"/>
              <a:chExt cx="1350498" cy="479604"/>
            </a:xfrm>
          </p:grpSpPr>
          <p:sp>
            <p:nvSpPr>
              <p:cNvPr id="34" name="Rectangle 4"/>
              <p:cNvSpPr/>
              <p:nvPr/>
            </p:nvSpPr>
            <p:spPr>
              <a:xfrm>
                <a:off x="2230865" y="1700890"/>
                <a:ext cx="1326295" cy="479604"/>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5"/>
              <p:cNvSpPr txBox="1"/>
              <p:nvPr/>
            </p:nvSpPr>
            <p:spPr>
              <a:xfrm>
                <a:off x="2218763" y="1725249"/>
                <a:ext cx="1350498"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rgbClr val="FFFFFF"/>
                    </a:solidFill>
                    <a:effectLst/>
                    <a:uLnTx/>
                    <a:uFillTx/>
                    <a:latin typeface="+mn-lt"/>
                    <a:ea typeface="+mn-ea"/>
                    <a:cs typeface="+mn-cs"/>
                  </a:rPr>
                  <a:t>Acoustic</a:t>
                </a:r>
                <a:br>
                  <a:rPr kumimoji="0" lang="en-US" sz="1400" b="1" i="0" u="none" strike="noStrike" kern="0" cap="none" spc="0" normalizeH="0" baseline="0" noProof="0" dirty="0" smtClean="0">
                    <a:ln>
                      <a:noFill/>
                    </a:ln>
                    <a:solidFill>
                      <a:srgbClr val="FFFFFF"/>
                    </a:solidFill>
                    <a:effectLst/>
                    <a:uLnTx/>
                    <a:uFillTx/>
                    <a:latin typeface="+mn-lt"/>
                    <a:ea typeface="+mn-ea"/>
                    <a:cs typeface="+mn-cs"/>
                  </a:rPr>
                </a:br>
                <a:r>
                  <a:rPr kumimoji="0" lang="en-US" sz="1400" b="1" i="0" u="none" strike="noStrike" kern="0" cap="none" spc="0" normalizeH="0" baseline="0" noProof="0" dirty="0" smtClean="0">
                    <a:ln>
                      <a:noFill/>
                    </a:ln>
                    <a:solidFill>
                      <a:srgbClr val="FFFFFF"/>
                    </a:solidFill>
                    <a:effectLst/>
                    <a:uLnTx/>
                    <a:uFillTx/>
                    <a:latin typeface="+mn-lt"/>
                    <a:ea typeface="+mn-ea"/>
                    <a:cs typeface="+mn-cs"/>
                  </a:rPr>
                  <a:t>Front-end</a:t>
                </a:r>
              </a:p>
            </p:txBody>
          </p:sp>
        </p:grpSp>
        <p:grpSp>
          <p:nvGrpSpPr>
            <p:cNvPr id="5" name="Group 31"/>
            <p:cNvGrpSpPr/>
            <p:nvPr/>
          </p:nvGrpSpPr>
          <p:grpSpPr>
            <a:xfrm>
              <a:off x="1873800" y="2746717"/>
              <a:ext cx="2040426" cy="633046"/>
              <a:chOff x="3551787" y="3112477"/>
              <a:chExt cx="2040426" cy="633046"/>
            </a:xfrm>
          </p:grpSpPr>
          <p:sp>
            <p:nvSpPr>
              <p:cNvPr id="32" name="Rectangle 31"/>
              <p:cNvSpPr/>
              <p:nvPr/>
            </p:nvSpPr>
            <p:spPr>
              <a:xfrm>
                <a:off x="3551787" y="3112477"/>
                <a:ext cx="2040426" cy="633046"/>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3558821" y="3213557"/>
                <a:ext cx="2026358"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rgbClr val="FFFFFF"/>
                    </a:solidFill>
                    <a:effectLst/>
                    <a:uLnTx/>
                    <a:uFillTx/>
                    <a:latin typeface="+mn-lt"/>
                    <a:ea typeface="+mn-ea"/>
                    <a:cs typeface="+mn-cs"/>
                  </a:rPr>
                  <a:t>Acoustic Models</a:t>
                </a:r>
                <a:br>
                  <a:rPr kumimoji="0" lang="en-US" sz="1400" b="1" i="0" u="none" strike="noStrike" kern="0" cap="none" spc="0" normalizeH="0" baseline="0" noProof="0" dirty="0" smtClean="0">
                    <a:ln>
                      <a:noFill/>
                    </a:ln>
                    <a:solidFill>
                      <a:srgbClr val="FFFFFF"/>
                    </a:solidFill>
                    <a:effectLst/>
                    <a:uLnTx/>
                    <a:uFillTx/>
                    <a:latin typeface="+mn-lt"/>
                    <a:ea typeface="+mn-ea"/>
                    <a:cs typeface="+mn-cs"/>
                  </a:rPr>
                </a:br>
                <a:r>
                  <a:rPr kumimoji="0" lang="en-US" sz="1400" b="1" i="0" u="none" strike="noStrike" kern="0" cap="none" spc="0" normalizeH="0" baseline="0" noProof="0" dirty="0" smtClean="0">
                    <a:ln>
                      <a:noFill/>
                    </a:ln>
                    <a:solidFill>
                      <a:srgbClr val="FFFFFF"/>
                    </a:solidFill>
                    <a:effectLst/>
                    <a:uLnTx/>
                    <a:uFillTx/>
                    <a:latin typeface="+mn-lt"/>
                    <a:ea typeface="+mn-ea"/>
                    <a:cs typeface="+mn-cs"/>
                  </a:rPr>
                  <a:t>P(A/W)</a:t>
                </a:r>
              </a:p>
            </p:txBody>
          </p:sp>
        </p:grpSp>
        <p:grpSp>
          <p:nvGrpSpPr>
            <p:cNvPr id="6" name="Group 35"/>
            <p:cNvGrpSpPr/>
            <p:nvPr/>
          </p:nvGrpSpPr>
          <p:grpSpPr>
            <a:xfrm>
              <a:off x="-175845" y="4059776"/>
              <a:ext cx="1674055" cy="568495"/>
              <a:chOff x="-175845" y="4031640"/>
              <a:chExt cx="1674055" cy="568495"/>
            </a:xfrm>
          </p:grpSpPr>
          <p:sp>
            <p:nvSpPr>
              <p:cNvPr id="30" name="Rectangle 29"/>
              <p:cNvSpPr/>
              <p:nvPr/>
            </p:nvSpPr>
            <p:spPr>
              <a:xfrm>
                <a:off x="-140677" y="4031640"/>
                <a:ext cx="1603718" cy="568495"/>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175845" y="4100444"/>
                <a:ext cx="1674055"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rgbClr val="FFFFFF"/>
                    </a:solidFill>
                    <a:effectLst/>
                    <a:uLnTx/>
                    <a:uFillTx/>
                    <a:latin typeface="+mn-lt"/>
                    <a:ea typeface="+mn-ea"/>
                    <a:cs typeface="+mn-cs"/>
                  </a:rPr>
                  <a:t>Language Model</a:t>
                </a:r>
                <a:br>
                  <a:rPr kumimoji="0" lang="en-US" sz="1400" b="1" i="0" u="none" strike="noStrike" kern="0" cap="none" spc="0" normalizeH="0" baseline="0" noProof="0" dirty="0" smtClean="0">
                    <a:ln>
                      <a:noFill/>
                    </a:ln>
                    <a:solidFill>
                      <a:srgbClr val="FFFFFF"/>
                    </a:solidFill>
                    <a:effectLst/>
                    <a:uLnTx/>
                    <a:uFillTx/>
                    <a:latin typeface="+mn-lt"/>
                    <a:ea typeface="+mn-ea"/>
                    <a:cs typeface="+mn-cs"/>
                  </a:rPr>
                </a:br>
                <a:r>
                  <a:rPr kumimoji="0" lang="en-US" sz="1400" b="1" i="0" u="none" strike="noStrike" kern="0" cap="none" spc="0" normalizeH="0" baseline="0" noProof="0" dirty="0" smtClean="0">
                    <a:ln>
                      <a:noFill/>
                    </a:ln>
                    <a:solidFill>
                      <a:srgbClr val="FFFFFF"/>
                    </a:solidFill>
                    <a:effectLst/>
                    <a:uLnTx/>
                    <a:uFillTx/>
                    <a:latin typeface="+mn-lt"/>
                    <a:ea typeface="+mn-ea"/>
                    <a:cs typeface="+mn-cs"/>
                  </a:rPr>
                  <a:t>P(W)</a:t>
                </a:r>
              </a:p>
            </p:txBody>
          </p:sp>
        </p:grpSp>
        <p:grpSp>
          <p:nvGrpSpPr>
            <p:cNvPr id="7" name="Group 34"/>
            <p:cNvGrpSpPr/>
            <p:nvPr/>
          </p:nvGrpSpPr>
          <p:grpSpPr>
            <a:xfrm>
              <a:off x="2264484" y="4090049"/>
              <a:ext cx="1259058" cy="566928"/>
              <a:chOff x="2264484" y="4090049"/>
              <a:chExt cx="1259058" cy="566928"/>
            </a:xfrm>
          </p:grpSpPr>
          <p:sp>
            <p:nvSpPr>
              <p:cNvPr id="28" name="Rectangle 27"/>
              <p:cNvSpPr/>
              <p:nvPr/>
            </p:nvSpPr>
            <p:spPr>
              <a:xfrm>
                <a:off x="2264484" y="4090049"/>
                <a:ext cx="1259058" cy="566928"/>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p:nvPr/>
            </p:nvSpPr>
            <p:spPr>
              <a:xfrm>
                <a:off x="2313721" y="4265791"/>
                <a:ext cx="1160585" cy="215444"/>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rgbClr val="FFFFFF"/>
                    </a:solidFill>
                    <a:effectLst/>
                    <a:uLnTx/>
                    <a:uFillTx/>
                    <a:latin typeface="+mn-lt"/>
                    <a:ea typeface="+mn-ea"/>
                    <a:cs typeface="+mn-cs"/>
                  </a:rPr>
                  <a:t>Search</a:t>
                </a:r>
              </a:p>
            </p:txBody>
          </p:sp>
        </p:grpSp>
        <p:sp>
          <p:nvSpPr>
            <p:cNvPr id="21" name="TextBox 20"/>
            <p:cNvSpPr txBox="1"/>
            <p:nvPr/>
          </p:nvSpPr>
          <p:spPr>
            <a:xfrm>
              <a:off x="938146" y="633046"/>
              <a:ext cx="1294228"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chemeClr val="tx1"/>
                  </a:solidFill>
                  <a:effectLst/>
                  <a:uLnTx/>
                  <a:uFillTx/>
                  <a:latin typeface="+mn-lt"/>
                  <a:ea typeface="+mn-ea"/>
                  <a:cs typeface="+mn-cs"/>
                </a:rPr>
                <a:t>Input</a:t>
              </a:r>
              <a:br>
                <a:rPr kumimoji="0" lang="en-US" sz="1400" b="1" i="0" u="none" strike="noStrike" kern="0" cap="none" spc="0" normalizeH="0" baseline="0" noProof="0" dirty="0" smtClean="0">
                  <a:ln>
                    <a:noFill/>
                  </a:ln>
                  <a:solidFill>
                    <a:schemeClr val="tx1"/>
                  </a:solidFill>
                  <a:effectLst/>
                  <a:uLnTx/>
                  <a:uFillTx/>
                  <a:latin typeface="+mn-lt"/>
                  <a:ea typeface="+mn-ea"/>
                  <a:cs typeface="+mn-cs"/>
                </a:rPr>
              </a:br>
              <a:r>
                <a:rPr kumimoji="0" lang="en-US" sz="1400" b="1" i="0" u="none" strike="noStrike" kern="0" cap="none" spc="0" normalizeH="0" baseline="0" noProof="0" dirty="0" smtClean="0">
                  <a:ln>
                    <a:noFill/>
                  </a:ln>
                  <a:solidFill>
                    <a:schemeClr val="tx1"/>
                  </a:solidFill>
                  <a:effectLst/>
                  <a:uLnTx/>
                  <a:uFillTx/>
                  <a:latin typeface="+mn-lt"/>
                  <a:ea typeface="+mn-ea"/>
                  <a:cs typeface="+mn-cs"/>
                </a:rPr>
                <a:t>Speech</a:t>
              </a:r>
            </a:p>
          </p:txBody>
        </p:sp>
        <p:sp>
          <p:nvSpPr>
            <p:cNvPr id="22" name="Down Arrow 21"/>
            <p:cNvSpPr>
              <a:spLocks noChangeAspect="1"/>
            </p:cNvSpPr>
            <p:nvPr/>
          </p:nvSpPr>
          <p:spPr>
            <a:xfrm>
              <a:off x="2764656" y="1111352"/>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Down Arrow 22"/>
            <p:cNvSpPr>
              <a:spLocks noChangeAspect="1"/>
            </p:cNvSpPr>
            <p:nvPr/>
          </p:nvSpPr>
          <p:spPr>
            <a:xfrm>
              <a:off x="2764656" y="2266999"/>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Down Arrow 23"/>
            <p:cNvSpPr>
              <a:spLocks noChangeAspect="1"/>
            </p:cNvSpPr>
            <p:nvPr/>
          </p:nvSpPr>
          <p:spPr>
            <a:xfrm>
              <a:off x="2764656" y="3584921"/>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Down Arrow 24"/>
            <p:cNvSpPr>
              <a:spLocks noChangeAspect="1"/>
            </p:cNvSpPr>
            <p:nvPr/>
          </p:nvSpPr>
          <p:spPr>
            <a:xfrm rot="16200000">
              <a:off x="1771332" y="4164789"/>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Down Arrow 25"/>
            <p:cNvSpPr>
              <a:spLocks noChangeAspect="1"/>
            </p:cNvSpPr>
            <p:nvPr/>
          </p:nvSpPr>
          <p:spPr>
            <a:xfrm>
              <a:off x="2764656" y="4792398"/>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p:cNvSpPr txBox="1"/>
            <p:nvPr/>
          </p:nvSpPr>
          <p:spPr>
            <a:xfrm>
              <a:off x="1627920" y="5317588"/>
              <a:ext cx="2532185" cy="215444"/>
            </a:xfrm>
            <a:prstGeom prst="rect">
              <a:avLst/>
            </a:prstGeom>
          </p:spPr>
          <p:txBody>
            <a:bodyPr wrap="square" lIns="0" tIns="0" rIns="0" bIns="0" rtlCol="0">
              <a:spAutoFit/>
            </a:bodyPr>
            <a:lstStyle/>
            <a:p>
              <a:pPr marL="342900" marR="0" indent="-342900" algn="ctr" defTabSz="914400" rtl="0" eaLnBrk="1" fontAlgn="base" latinLnBrk="0" hangingPunct="1">
                <a:lnSpc>
                  <a:spcPct val="100000"/>
                </a:lnSpc>
                <a:spcBef>
                  <a:spcPct val="20000"/>
                </a:spcBef>
                <a:spcAft>
                  <a:spcPct val="0"/>
                </a:spcAft>
                <a:buClrTx/>
                <a:buSzTx/>
                <a:tabLst/>
              </a:pPr>
              <a:r>
                <a:rPr lang="en-US" sz="1400" b="1" kern="0" noProof="0" dirty="0" smtClean="0">
                  <a:latin typeface="+mn-lt"/>
                </a:rPr>
                <a:t>Recognized Utterance</a:t>
              </a:r>
              <a:endParaRPr kumimoji="0" lang="en-US" sz="1400" b="1" i="0" u="none" strike="noStrike" kern="0" cap="none" spc="0" normalizeH="0" baseline="0" noProof="0" dirty="0" smtClean="0">
                <a:ln>
                  <a:noFill/>
                </a:ln>
                <a:solidFill>
                  <a:schemeClr val="tx1"/>
                </a:solidFill>
                <a:effectLst/>
                <a:uLnTx/>
                <a:uFillTx/>
                <a:latin typeface="+mn-lt"/>
                <a:ea typeface="+mn-ea"/>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2885">
                                            <p:txEl>
                                              <p:pRg st="5" end="5"/>
                                            </p:txEl>
                                          </p:spTgt>
                                        </p:tgtEl>
                                        <p:attrNameLst>
                                          <p:attrName>style.visibility</p:attrName>
                                        </p:attrNameLst>
                                      </p:cBhvr>
                                      <p:to>
                                        <p:strVal val="visible"/>
                                      </p:to>
                                    </p:set>
                                    <p:animEffect transition="in" filter="wipe(left)">
                                      <p:cBhvr>
                                        <p:cTn id="7" dur="500"/>
                                        <p:tgtEl>
                                          <p:spTgt spid="122885">
                                            <p:txEl>
                                              <p:pRg st="5" end="5"/>
                                            </p:txEl>
                                          </p:spTgt>
                                        </p:tgtEl>
                                      </p:cBhvr>
                                    </p:animEffect>
                                  </p:childTnLst>
                                  <p:subTnLst>
                                    <p:animClr>
                                      <p:cBhvr override="childStyle">
                                        <p:cTn dur="1" fill="hold" display="0" masterRel="nextClick" afterEffect="1"/>
                                        <p:tgtEl>
                                          <p:spTgt spid="122885">
                                            <p:txEl>
                                              <p:pRg st="5" end="5"/>
                                            </p:txEl>
                                          </p:spTgt>
                                        </p:tgtEl>
                                        <p:attrNameLst>
                                          <p:attrName>ppt_c</p:attrName>
                                        </p:attrNameLst>
                                      </p:cBhvr>
                                      <p:to>
                                        <a:schemeClr val="accent1"/>
                                      </p:to>
                                    </p:animClr>
                                  </p:sub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Search Algorithms are Based on Dynamic Programming</a:t>
            </a:r>
            <a:endParaRPr lang="en-US" b="1" dirty="0">
              <a:solidFill>
                <a:schemeClr val="accent2"/>
              </a:solidFill>
            </a:endParaRPr>
          </a:p>
        </p:txBody>
      </p:sp>
      <p:grpSp>
        <p:nvGrpSpPr>
          <p:cNvPr id="16" name="Group 15"/>
          <p:cNvGrpSpPr/>
          <p:nvPr/>
        </p:nvGrpSpPr>
        <p:grpSpPr>
          <a:xfrm>
            <a:off x="480105" y="4005943"/>
            <a:ext cx="8435295" cy="2486706"/>
            <a:chOff x="480105" y="4005943"/>
            <a:chExt cx="8435295" cy="2486706"/>
          </a:xfrm>
        </p:grpSpPr>
        <p:pic>
          <p:nvPicPr>
            <p:cNvPr id="257027" name="Picture 3"/>
            <p:cNvPicPr>
              <a:picLocks noChangeAspect="1" noChangeArrowheads="1"/>
            </p:cNvPicPr>
            <p:nvPr/>
          </p:nvPicPr>
          <p:blipFill>
            <a:blip r:embed="rId2" cstate="print"/>
            <a:srcRect t="45038" r="44066"/>
            <a:stretch>
              <a:fillRect/>
            </a:stretch>
          </p:blipFill>
          <p:spPr bwMode="auto">
            <a:xfrm>
              <a:off x="480105" y="4005943"/>
              <a:ext cx="3830637" cy="2486706"/>
            </a:xfrm>
            <a:prstGeom prst="rect">
              <a:avLst/>
            </a:prstGeom>
            <a:noFill/>
            <a:ln w="9525">
              <a:noFill/>
              <a:miter lim="800000"/>
              <a:headEnd/>
              <a:tailEnd/>
            </a:ln>
            <a:effectLst/>
          </p:spPr>
        </p:pic>
        <p:sp>
          <p:nvSpPr>
            <p:cNvPr id="12" name="TextBox 11"/>
            <p:cNvSpPr txBox="1"/>
            <p:nvPr/>
          </p:nvSpPr>
          <p:spPr>
            <a:xfrm>
              <a:off x="4564063" y="4105181"/>
              <a:ext cx="4351337" cy="2369880"/>
            </a:xfrm>
            <a:prstGeom prst="rect">
              <a:avLst/>
            </a:prstGeom>
          </p:spPr>
          <p:txBody>
            <a:bodyPr wrap="square" lIns="0" tIns="0" rIns="0" bIns="0" rtlCol="0">
              <a:spAutoFit/>
            </a:bodyPr>
            <a:lstStyle/>
            <a:p>
              <a:pPr marL="231775" indent="-231775">
                <a:spcAft>
                  <a:spcPts val="600"/>
                </a:spcAft>
                <a:buFont typeface="Arial" pitchFamily="34" charset="0"/>
                <a:buChar char="•"/>
              </a:pPr>
              <a:r>
                <a:rPr lang="en-US" sz="1800" b="1" dirty="0" smtClean="0"/>
                <a:t>Search is time synchronous and </a:t>
              </a:r>
              <a:br>
                <a:rPr lang="en-US" sz="1800" b="1" dirty="0" smtClean="0"/>
              </a:br>
              <a:r>
                <a:rPr lang="en-US" sz="1800" b="1" dirty="0" smtClean="0"/>
                <a:t>“left-to-right.”</a:t>
              </a:r>
            </a:p>
            <a:p>
              <a:pPr marL="231775" indent="-231775">
                <a:spcAft>
                  <a:spcPts val="600"/>
                </a:spcAft>
                <a:buFont typeface="Arial" pitchFamily="34" charset="0"/>
                <a:buChar char="•"/>
              </a:pPr>
              <a:r>
                <a:rPr lang="en-US" sz="1800" b="1" dirty="0" smtClean="0"/>
                <a:t>Arbitrary amounts of silence must be permitted between each word.</a:t>
              </a:r>
            </a:p>
            <a:p>
              <a:pPr marL="231775" indent="-231775">
                <a:spcAft>
                  <a:spcPts val="600"/>
                </a:spcAft>
                <a:buFont typeface="Arial" pitchFamily="34" charset="0"/>
                <a:buChar char="•"/>
              </a:pPr>
              <a:r>
                <a:rPr lang="en-US" sz="1800" b="1" dirty="0" smtClean="0"/>
                <a:t>Words are hypothesized many times with different start/stop times, which significantly increases search complexity.</a:t>
              </a:r>
              <a:endParaRPr kumimoji="0" lang="en-US" sz="1800" b="1" i="0" u="none" strike="noStrike" kern="0" cap="none" spc="0" normalizeH="0" baseline="0" noProof="0" dirty="0" smtClean="0">
                <a:ln>
                  <a:noFill/>
                </a:ln>
                <a:solidFill>
                  <a:schemeClr val="tx1"/>
                </a:solidFill>
                <a:effectLst/>
                <a:uLnTx/>
                <a:uFillTx/>
                <a:latin typeface="+mn-lt"/>
                <a:ea typeface="+mn-ea"/>
                <a:cs typeface="+mn-cs"/>
              </a:endParaRPr>
            </a:p>
          </p:txBody>
        </p:sp>
      </p:grpSp>
      <p:grpSp>
        <p:nvGrpSpPr>
          <p:cNvPr id="7" name="Group 6"/>
          <p:cNvGrpSpPr/>
          <p:nvPr/>
        </p:nvGrpSpPr>
        <p:grpSpPr>
          <a:xfrm>
            <a:off x="5086567" y="773794"/>
            <a:ext cx="4251098" cy="2041979"/>
            <a:chOff x="4036559" y="1035050"/>
            <a:chExt cx="4251098" cy="2041979"/>
          </a:xfrm>
        </p:grpSpPr>
        <p:pic>
          <p:nvPicPr>
            <p:cNvPr id="257028" name="Picture 4"/>
            <p:cNvPicPr>
              <a:picLocks noChangeAspect="1" noChangeArrowheads="1"/>
            </p:cNvPicPr>
            <p:nvPr/>
          </p:nvPicPr>
          <p:blipFill>
            <a:blip r:embed="rId3" cstate="print"/>
            <a:srcRect/>
            <a:stretch>
              <a:fillRect/>
            </a:stretch>
          </p:blipFill>
          <p:spPr bwMode="auto">
            <a:xfrm>
              <a:off x="4196216" y="1248002"/>
              <a:ext cx="3714750" cy="1628775"/>
            </a:xfrm>
            <a:prstGeom prst="rect">
              <a:avLst/>
            </a:prstGeom>
            <a:noFill/>
            <a:ln w="9525">
              <a:noFill/>
              <a:miter lim="800000"/>
              <a:headEnd/>
              <a:tailEnd/>
            </a:ln>
            <a:effectLst/>
          </p:spPr>
        </p:pic>
        <p:sp>
          <p:nvSpPr>
            <p:cNvPr id="5" name="Rectangle 4"/>
            <p:cNvSpPr/>
            <p:nvPr/>
          </p:nvSpPr>
          <p:spPr>
            <a:xfrm>
              <a:off x="7213600" y="1035050"/>
              <a:ext cx="1074057" cy="50346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036559" y="2634117"/>
              <a:ext cx="1609498" cy="44291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197758" y="595086"/>
            <a:ext cx="4533900" cy="2523768"/>
          </a:xfrm>
          <a:prstGeom prst="rect">
            <a:avLst/>
          </a:prstGeom>
        </p:spPr>
        <p:txBody>
          <a:bodyPr wrap="square" lIns="0" tIns="0" rIns="0" bIns="0" rtlCol="0">
            <a:spAutoFit/>
          </a:bodyPr>
          <a:lstStyle/>
          <a:p>
            <a:pPr marL="231775" indent="-231775">
              <a:spcAft>
                <a:spcPts val="600"/>
              </a:spcAft>
              <a:buFont typeface="Arial" pitchFamily="34" charset="0"/>
              <a:buChar char="•"/>
            </a:pPr>
            <a:r>
              <a:rPr lang="en-US" sz="1800" b="1" dirty="0" smtClean="0"/>
              <a:t>Finding optimal solutions is expensive.</a:t>
            </a:r>
          </a:p>
          <a:p>
            <a:pPr marL="231775" indent="-231775">
              <a:spcAft>
                <a:spcPts val="600"/>
              </a:spcAft>
              <a:buFont typeface="Arial" pitchFamily="34" charset="0"/>
              <a:buChar char="•"/>
            </a:pPr>
            <a:r>
              <a:rPr lang="en-US" sz="1800" b="1" dirty="0" smtClean="0"/>
              <a:t>Suboptimal solutions work well.</a:t>
            </a:r>
          </a:p>
          <a:p>
            <a:pPr marL="231775" indent="-231775">
              <a:spcAft>
                <a:spcPts val="600"/>
              </a:spcAft>
              <a:buFont typeface="Arial" pitchFamily="34" charset="0"/>
              <a:buChar char="•"/>
            </a:pPr>
            <a:r>
              <a:rPr lang="en-US" sz="1800" b="1" dirty="0" smtClean="0"/>
              <a:t>Search complexity must be linear </a:t>
            </a:r>
            <a:r>
              <a:rPr lang="en-US" sz="1800" b="1" dirty="0" err="1" smtClean="0"/>
              <a:t>w.r.t</a:t>
            </a:r>
            <a:r>
              <a:rPr lang="en-US" sz="1800" b="1" dirty="0" smtClean="0"/>
              <a:t>. length/duration to be practical.</a:t>
            </a:r>
          </a:p>
          <a:p>
            <a:pPr marL="231775" indent="-231775">
              <a:spcAft>
                <a:spcPts val="600"/>
              </a:spcAft>
              <a:buFont typeface="Arial" pitchFamily="34" charset="0"/>
              <a:buChar char="•"/>
            </a:pPr>
            <a:r>
              <a:rPr lang="en-US" sz="1800" b="1" dirty="0" smtClean="0"/>
              <a:t>Most systems use multiple passes and invoke several search algorithms.</a:t>
            </a:r>
          </a:p>
          <a:p>
            <a:pPr marL="231775" indent="-231775">
              <a:spcAft>
                <a:spcPts val="600"/>
              </a:spcAft>
              <a:buFont typeface="Arial" pitchFamily="34" charset="0"/>
              <a:buChar char="•"/>
            </a:pPr>
            <a:r>
              <a:rPr lang="en-US" sz="1800" b="1" dirty="0" err="1" smtClean="0"/>
              <a:t>Lookahead</a:t>
            </a:r>
            <a:r>
              <a:rPr lang="en-US" sz="1800" b="1" dirty="0" smtClean="0"/>
              <a:t> and pruning are essential parts of search</a:t>
            </a:r>
          </a:p>
        </p:txBody>
      </p:sp>
      <p:sp>
        <p:nvSpPr>
          <p:cNvPr id="13" name="Rectangle 12"/>
          <p:cNvSpPr>
            <a:spLocks noChangeArrowheads="1"/>
          </p:cNvSpPr>
          <p:nvPr/>
        </p:nvSpPr>
        <p:spPr bwMode="auto">
          <a:xfrm>
            <a:off x="1363663" y="3532640"/>
            <a:ext cx="6400800" cy="27432"/>
          </a:xfrm>
          <a:prstGeom prst="rect">
            <a:avLst/>
          </a:prstGeom>
          <a:gradFill rotWithShape="0">
            <a:gsLst>
              <a:gs pos="0">
                <a:srgbClr val="BE0F34"/>
              </a:gs>
              <a:gs pos="100000">
                <a:srgbClr val="95CAFF"/>
              </a:gs>
            </a:gsLst>
            <a:lin ang="0" scaled="1"/>
          </a:gradFill>
          <a:ln w="9525">
            <a:noFill/>
            <a:miter lim="800000"/>
            <a:headEnd/>
            <a:tailEnd/>
          </a:ln>
          <a:effectLst/>
        </p:spPr>
        <p:txBody>
          <a:bodyPr wrap="none" anchor="ctr"/>
          <a:lstStyle/>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0098" name="Picture 2"/>
          <p:cNvPicPr>
            <a:picLocks noChangeAspect="1" noChangeArrowheads="1"/>
          </p:cNvPicPr>
          <p:nvPr/>
        </p:nvPicPr>
        <p:blipFill>
          <a:blip r:embed="rId2" cstate="print"/>
          <a:srcRect/>
          <a:stretch>
            <a:fillRect/>
          </a:stretch>
        </p:blipFill>
        <p:spPr bwMode="auto">
          <a:xfrm>
            <a:off x="5903984" y="972456"/>
            <a:ext cx="2898703" cy="2064919"/>
          </a:xfrm>
          <a:prstGeom prst="rect">
            <a:avLst/>
          </a:prstGeom>
          <a:ln w="12700">
            <a:solidFill>
              <a:schemeClr val="accent2"/>
            </a:solidFill>
          </a:ln>
          <a:effectLst>
            <a:outerShdw blurRad="292100" dist="139700" dir="2700000" algn="tl" rotWithShape="0">
              <a:srgbClr val="333333">
                <a:alpha val="65000"/>
              </a:srgbClr>
            </a:outerShdw>
          </a:effectLst>
        </p:spPr>
      </p:pic>
      <p:sp>
        <p:nvSpPr>
          <p:cNvPr id="3"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Hierarchical Search vs. Finite State Transducers</a:t>
            </a:r>
            <a:endParaRPr lang="en-US" b="1" dirty="0">
              <a:solidFill>
                <a:schemeClr val="accent2"/>
              </a:solidFill>
            </a:endParaRPr>
          </a:p>
        </p:txBody>
      </p:sp>
      <p:sp>
        <p:nvSpPr>
          <p:cNvPr id="4" name="TextBox 3"/>
          <p:cNvSpPr txBox="1"/>
          <p:nvPr/>
        </p:nvSpPr>
        <p:spPr>
          <a:xfrm>
            <a:off x="197758" y="812799"/>
            <a:ext cx="8717642" cy="5601533"/>
          </a:xfrm>
          <a:prstGeom prst="rect">
            <a:avLst/>
          </a:prstGeom>
        </p:spPr>
        <p:txBody>
          <a:bodyPr wrap="square" lIns="0" tIns="0" rIns="0" bIns="0" rtlCol="0">
            <a:spAutoFit/>
          </a:bodyPr>
          <a:lstStyle/>
          <a:p>
            <a:pPr marL="231775" indent="-231775">
              <a:spcAft>
                <a:spcPts val="1200"/>
              </a:spcAft>
              <a:buFont typeface="Arial" pitchFamily="34" charset="0"/>
              <a:buChar char="•"/>
            </a:pPr>
            <a:r>
              <a:rPr lang="en-US" sz="1800" b="1" dirty="0" smtClean="0"/>
              <a:t>Breadth-first </a:t>
            </a:r>
            <a:r>
              <a:rPr lang="en-US" sz="1800" b="1" dirty="0" err="1" smtClean="0"/>
              <a:t>time‑synchronous</a:t>
            </a:r>
            <a:r>
              <a:rPr lang="en-US" sz="1800" b="1" dirty="0" smtClean="0"/>
              <a:t> hierarchical </a:t>
            </a:r>
            <a:br>
              <a:rPr lang="en-US" sz="1800" b="1" dirty="0" smtClean="0"/>
            </a:br>
            <a:r>
              <a:rPr lang="en-US" sz="1800" b="1" dirty="0" smtClean="0"/>
              <a:t>search </a:t>
            </a:r>
            <a:r>
              <a:rPr lang="en-US" sz="1800" b="1" dirty="0" smtClean="0"/>
              <a:t>is very </a:t>
            </a:r>
            <a:r>
              <a:rPr lang="en-US" sz="1800" b="1" dirty="0" smtClean="0"/>
              <a:t>convenient </a:t>
            </a:r>
            <a:r>
              <a:rPr lang="en-US" sz="1800" b="1" dirty="0" smtClean="0"/>
              <a:t>for integrating </a:t>
            </a:r>
            <a:br>
              <a:rPr lang="en-US" sz="1800" b="1" dirty="0" smtClean="0"/>
            </a:br>
            <a:r>
              <a:rPr lang="en-US" sz="1800" b="1" dirty="0" smtClean="0"/>
              <a:t>linguistic constraints.</a:t>
            </a:r>
          </a:p>
          <a:p>
            <a:pPr marL="231775" indent="-231775">
              <a:spcAft>
                <a:spcPts val="1200"/>
              </a:spcAft>
              <a:buFont typeface="Arial" pitchFamily="34" charset="0"/>
              <a:buChar char="•"/>
            </a:pPr>
            <a:r>
              <a:rPr lang="en-US" sz="1800" b="1" dirty="0" smtClean="0"/>
              <a:t>Efficient </a:t>
            </a:r>
            <a:r>
              <a:rPr lang="en-US" sz="1800" b="1" dirty="0" err="1" smtClean="0"/>
              <a:t>Viterbi</a:t>
            </a:r>
            <a:r>
              <a:rPr lang="en-US" sz="1800" b="1" dirty="0" smtClean="0"/>
              <a:t> search of </a:t>
            </a:r>
            <a:r>
              <a:rPr lang="en-US" sz="1800" b="1" dirty="0" smtClean="0"/>
              <a:t>a hierarchical </a:t>
            </a:r>
            <a:br>
              <a:rPr lang="en-US" sz="1800" b="1" dirty="0" smtClean="0"/>
            </a:br>
            <a:r>
              <a:rPr lang="en-US" sz="1800" b="1" dirty="0" smtClean="0"/>
              <a:t>network </a:t>
            </a:r>
            <a:r>
              <a:rPr lang="en-US" sz="1800" b="1" dirty="0" smtClean="0"/>
              <a:t>is a much </a:t>
            </a:r>
            <a:r>
              <a:rPr lang="en-US" sz="1800" b="1" dirty="0" smtClean="0"/>
              <a:t>more </a:t>
            </a:r>
            <a:r>
              <a:rPr lang="en-US" sz="1800" b="1" dirty="0" smtClean="0"/>
              <a:t>complicated </a:t>
            </a:r>
            <a:r>
              <a:rPr lang="en-US" sz="1800" b="1" dirty="0" smtClean="0"/>
              <a:t/>
            </a:r>
            <a:br>
              <a:rPr lang="en-US" sz="1800" b="1" dirty="0" smtClean="0"/>
            </a:br>
            <a:r>
              <a:rPr lang="en-US" sz="1800" b="1" dirty="0" smtClean="0"/>
              <a:t>problem because of </a:t>
            </a:r>
            <a:r>
              <a:rPr lang="en-US" sz="1800" b="1" dirty="0" smtClean="0"/>
              <a:t>ambiguity in the network </a:t>
            </a:r>
            <a:r>
              <a:rPr lang="en-US" sz="1800" b="1" dirty="0" smtClean="0"/>
              <a:t/>
            </a:r>
            <a:br>
              <a:rPr lang="en-US" sz="1800" b="1" dirty="0" smtClean="0"/>
            </a:br>
            <a:r>
              <a:rPr lang="en-US" sz="1800" b="1" dirty="0" smtClean="0"/>
              <a:t>(</a:t>
            </a:r>
            <a:r>
              <a:rPr lang="en-US" sz="1800" b="1" dirty="0" smtClean="0"/>
              <a:t>e.g., the </a:t>
            </a:r>
            <a:r>
              <a:rPr lang="en-US" sz="1800" b="1" dirty="0" smtClean="0"/>
              <a:t>same </a:t>
            </a:r>
            <a:r>
              <a:rPr lang="en-US" sz="1800" b="1" dirty="0" smtClean="0"/>
              <a:t>word sequence can </a:t>
            </a:r>
            <a:r>
              <a:rPr lang="en-US" sz="1800" b="1" dirty="0" smtClean="0"/>
              <a:t>appear </a:t>
            </a:r>
            <a:br>
              <a:rPr lang="en-US" sz="1800" b="1" dirty="0" smtClean="0"/>
            </a:br>
            <a:r>
              <a:rPr lang="en-US" sz="1800" b="1" dirty="0" smtClean="0"/>
              <a:t>multiple places </a:t>
            </a:r>
            <a:r>
              <a:rPr lang="en-US" sz="1800" b="1" dirty="0" smtClean="0"/>
              <a:t>in the </a:t>
            </a:r>
            <a:r>
              <a:rPr lang="en-US" sz="1800" b="1" dirty="0" smtClean="0"/>
              <a:t>network</a:t>
            </a:r>
            <a:r>
              <a:rPr lang="en-US" sz="1800" b="1" dirty="0" smtClean="0"/>
              <a:t>.</a:t>
            </a:r>
          </a:p>
          <a:p>
            <a:pPr marL="231775" indent="-231775">
              <a:spcAft>
                <a:spcPts val="1200"/>
              </a:spcAft>
              <a:buFont typeface="Arial" pitchFamily="34" charset="0"/>
              <a:buChar char="•"/>
            </a:pPr>
            <a:r>
              <a:rPr lang="en-US" sz="1800" b="1" dirty="0" smtClean="0"/>
              <a:t>Special care must be taken to synchronize </a:t>
            </a:r>
            <a:r>
              <a:rPr lang="en-US" sz="1800" b="1" dirty="0" smtClean="0"/>
              <a:t/>
            </a:r>
            <a:br>
              <a:rPr lang="en-US" sz="1800" b="1" dirty="0" smtClean="0"/>
            </a:br>
            <a:r>
              <a:rPr lang="en-US" sz="1800" b="1" dirty="0" smtClean="0"/>
              <a:t>all hypotheses </a:t>
            </a:r>
            <a:r>
              <a:rPr lang="en-US" sz="1800" b="1" dirty="0" smtClean="0"/>
              <a:t>so each acoustic model is </a:t>
            </a:r>
            <a:r>
              <a:rPr lang="en-US" sz="1800" b="1" dirty="0" smtClean="0"/>
              <a:t/>
            </a:r>
            <a:br>
              <a:rPr lang="en-US" sz="1800" b="1" dirty="0" smtClean="0"/>
            </a:br>
            <a:r>
              <a:rPr lang="en-US" sz="1800" b="1" dirty="0" smtClean="0"/>
              <a:t>evaluated </a:t>
            </a:r>
            <a:r>
              <a:rPr lang="en-US" sz="1800" b="1" dirty="0" smtClean="0"/>
              <a:t>as few times as possible.</a:t>
            </a:r>
          </a:p>
          <a:p>
            <a:pPr marL="231775" indent="-231775">
              <a:spcAft>
                <a:spcPts val="1200"/>
              </a:spcAft>
              <a:buFont typeface="Arial" pitchFamily="34" charset="0"/>
              <a:buChar char="•"/>
            </a:pPr>
            <a:r>
              <a:rPr lang="en-US" sz="1800" b="1" dirty="0" smtClean="0"/>
              <a:t>Since many hypothesis might need the </a:t>
            </a:r>
            <a:r>
              <a:rPr lang="en-US" sz="1800" b="1" dirty="0" smtClean="0"/>
              <a:t/>
            </a:r>
            <a:br>
              <a:rPr lang="en-US" sz="1800" b="1" dirty="0" smtClean="0"/>
            </a:br>
            <a:r>
              <a:rPr lang="en-US" sz="1800" b="1" dirty="0" smtClean="0"/>
              <a:t>same </a:t>
            </a:r>
            <a:r>
              <a:rPr lang="en-US" sz="1800" b="1" dirty="0" smtClean="0"/>
              <a:t>phone at the same time, coordinating </a:t>
            </a:r>
            <a:r>
              <a:rPr lang="en-US" sz="1800" b="1" dirty="0" smtClean="0"/>
              <a:t/>
            </a:r>
            <a:br>
              <a:rPr lang="en-US" sz="1800" b="1" dirty="0" smtClean="0"/>
            </a:br>
            <a:r>
              <a:rPr lang="en-US" sz="1800" b="1" dirty="0" smtClean="0"/>
              <a:t>this </a:t>
            </a:r>
            <a:r>
              <a:rPr lang="en-US" sz="1800" b="1" dirty="0" smtClean="0"/>
              <a:t>search becomes a nontrivial problem.</a:t>
            </a:r>
          </a:p>
          <a:p>
            <a:pPr marL="231775" indent="-231775">
              <a:spcAft>
                <a:spcPts val="1200"/>
              </a:spcAft>
              <a:buFont typeface="Arial" pitchFamily="34" charset="0"/>
              <a:buChar char="•"/>
            </a:pPr>
            <a:r>
              <a:rPr lang="en-US" sz="1800" b="1" dirty="0" smtClean="0">
                <a:solidFill>
                  <a:schemeClr val="accent1"/>
                </a:solidFill>
              </a:rPr>
              <a:t>Finite state transducers which compile the </a:t>
            </a:r>
            <a:r>
              <a:rPr lang="en-US" sz="1800" b="1" dirty="0" smtClean="0">
                <a:solidFill>
                  <a:schemeClr val="accent1"/>
                </a:solidFill>
              </a:rPr>
              <a:t/>
            </a:r>
            <a:br>
              <a:rPr lang="en-US" sz="1800" b="1" dirty="0" smtClean="0">
                <a:solidFill>
                  <a:schemeClr val="accent1"/>
                </a:solidFill>
              </a:rPr>
            </a:br>
            <a:r>
              <a:rPr lang="en-US" sz="1800" b="1" dirty="0" smtClean="0">
                <a:solidFill>
                  <a:schemeClr val="accent1"/>
                </a:solidFill>
              </a:rPr>
              <a:t>hierarchical </a:t>
            </a:r>
            <a:r>
              <a:rPr lang="en-US" sz="1800" b="1" dirty="0" smtClean="0">
                <a:solidFill>
                  <a:schemeClr val="accent1"/>
                </a:solidFill>
              </a:rPr>
              <a:t>network into one large, flat </a:t>
            </a:r>
            <a:r>
              <a:rPr lang="en-US" sz="1800" b="1" dirty="0" smtClean="0">
                <a:solidFill>
                  <a:schemeClr val="accent1"/>
                </a:solidFill>
              </a:rPr>
              <a:t/>
            </a:r>
            <a:br>
              <a:rPr lang="en-US" sz="1800" b="1" dirty="0" smtClean="0">
                <a:solidFill>
                  <a:schemeClr val="accent1"/>
                </a:solidFill>
              </a:rPr>
            </a:br>
            <a:r>
              <a:rPr lang="en-US" sz="1800" b="1" dirty="0" smtClean="0">
                <a:solidFill>
                  <a:schemeClr val="accent1"/>
                </a:solidFill>
              </a:rPr>
              <a:t>network are </a:t>
            </a:r>
            <a:r>
              <a:rPr lang="en-US" sz="1800" b="1" dirty="0" smtClean="0">
                <a:solidFill>
                  <a:schemeClr val="accent1"/>
                </a:solidFill>
              </a:rPr>
              <a:t>now commonly used, trading </a:t>
            </a:r>
            <a:r>
              <a:rPr lang="en-US" sz="1800" b="1" dirty="0" smtClean="0">
                <a:solidFill>
                  <a:schemeClr val="accent1"/>
                </a:solidFill>
              </a:rPr>
              <a:t/>
            </a:r>
            <a:br>
              <a:rPr lang="en-US" sz="1800" b="1" dirty="0" smtClean="0">
                <a:solidFill>
                  <a:schemeClr val="accent1"/>
                </a:solidFill>
              </a:rPr>
            </a:br>
            <a:r>
              <a:rPr lang="en-US" sz="1800" b="1" dirty="0" smtClean="0">
                <a:solidFill>
                  <a:schemeClr val="accent1"/>
                </a:solidFill>
              </a:rPr>
              <a:t>memory </a:t>
            </a:r>
            <a:r>
              <a:rPr lang="en-US" sz="1800" b="1" dirty="0" smtClean="0">
                <a:solidFill>
                  <a:schemeClr val="accent1"/>
                </a:solidFill>
              </a:rPr>
              <a:t>for speed.</a:t>
            </a:r>
          </a:p>
        </p:txBody>
      </p:sp>
      <p:pic>
        <p:nvPicPr>
          <p:cNvPr id="1026" name="Picture 2"/>
          <p:cNvPicPr>
            <a:picLocks noChangeAspect="1" noChangeArrowheads="1"/>
          </p:cNvPicPr>
          <p:nvPr/>
        </p:nvPicPr>
        <p:blipFill>
          <a:blip r:embed="rId3" cstate="print"/>
          <a:srcRect l="35725" t="36667" r="25154" b="17292"/>
          <a:stretch>
            <a:fillRect/>
          </a:stretch>
        </p:blipFill>
        <p:spPr bwMode="auto">
          <a:xfrm>
            <a:off x="5907318" y="3993129"/>
            <a:ext cx="2877456" cy="1903946"/>
          </a:xfrm>
          <a:prstGeom prst="rect">
            <a:avLst/>
          </a:prstGeom>
          <a:ln w="12700">
            <a:solidFill>
              <a:schemeClr val="accent2"/>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4" name="Rectangle 10"/>
          <p:cNvSpPr>
            <a:spLocks noChangeArrowheads="1"/>
          </p:cNvSpPr>
          <p:nvPr/>
        </p:nvSpPr>
        <p:spPr bwMode="auto">
          <a:xfrm>
            <a:off x="349250" y="3755797"/>
            <a:ext cx="3557588" cy="698500"/>
          </a:xfrm>
          <a:prstGeom prst="rect">
            <a:avLst/>
          </a:prstGeom>
          <a:noFill/>
          <a:ln w="9525">
            <a:noFill/>
            <a:miter lim="800000"/>
            <a:headEnd/>
            <a:tailEnd/>
          </a:ln>
          <a:effectLst/>
        </p:spPr>
        <p:txBody>
          <a:bodyPr lIns="91429" tIns="45714" rIns="91429" bIns="45714"/>
          <a:lstStyle/>
          <a:p>
            <a:pPr marL="342900" indent="-342900" algn="l" eaLnBrk="1" hangingPunct="1">
              <a:spcBef>
                <a:spcPct val="0"/>
              </a:spcBef>
            </a:pPr>
            <a:endParaRPr lang="en-US" sz="2400" b="0">
              <a:solidFill>
                <a:srgbClr val="FFFFCC"/>
              </a:solidFill>
            </a:endParaRPr>
          </a:p>
        </p:txBody>
      </p:sp>
      <p:sp>
        <p:nvSpPr>
          <p:cNvPr id="118818" name="Text Box 34"/>
          <p:cNvSpPr txBox="1">
            <a:spLocks noChangeArrowheads="1"/>
          </p:cNvSpPr>
          <p:nvPr/>
        </p:nvSpPr>
        <p:spPr bwMode="auto">
          <a:xfrm>
            <a:off x="185224" y="619125"/>
            <a:ext cx="8716524" cy="1224915"/>
          </a:xfrm>
          <a:prstGeom prst="rect">
            <a:avLst/>
          </a:prstGeom>
          <a:noFill/>
          <a:ln w="9525">
            <a:noFill/>
            <a:miter lim="800000"/>
            <a:headEnd/>
            <a:tailEnd/>
          </a:ln>
          <a:effectLst/>
        </p:spPr>
        <p:txBody>
          <a:bodyPr lIns="0" tIns="0" rIns="0" bIns="0"/>
          <a:lstStyle/>
          <a:p>
            <a:pPr marL="168275" indent="-168275">
              <a:spcAft>
                <a:spcPts val="0"/>
              </a:spcAft>
              <a:buFontTx/>
              <a:buChar char="•"/>
            </a:pPr>
            <a:r>
              <a:rPr lang="en-US" sz="1800" b="1" dirty="0" smtClean="0"/>
              <a:t>According to the Oxford English Dictionary, the 500 words used most in the English language each have an average of 23 different meanings. The word “round,” for instance, has 70 distinctly different meanings.</a:t>
            </a:r>
          </a:p>
          <a:p>
            <a:pPr marL="231775" indent="-231775">
              <a:spcAft>
                <a:spcPts val="2400"/>
              </a:spcAft>
            </a:pPr>
            <a:r>
              <a:rPr lang="en-US" sz="1800" b="1" dirty="0" smtClean="0">
                <a:solidFill>
                  <a:srgbClr val="333399"/>
                </a:solidFill>
              </a:rPr>
              <a:t>	</a:t>
            </a:r>
            <a:r>
              <a:rPr lang="en-US" sz="1400" b="1" dirty="0" smtClean="0">
                <a:solidFill>
                  <a:schemeClr val="bg1"/>
                </a:solidFill>
              </a:rPr>
              <a:t>(J. Gray, http://www.gray-area.org/Research/Ambig/#SILLY )</a:t>
            </a:r>
          </a:p>
        </p:txBody>
      </p:sp>
      <p:sp>
        <p:nvSpPr>
          <p:cNvPr id="2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Language Defies Conventional Mathematical Descriptions</a:t>
            </a:r>
            <a:endParaRPr lang="en-US" b="1" dirty="0">
              <a:solidFill>
                <a:schemeClr val="accent2"/>
              </a:solidFill>
            </a:endParaRPr>
          </a:p>
        </p:txBody>
      </p:sp>
      <p:sp>
        <p:nvSpPr>
          <p:cNvPr id="7" name="Text Box 34"/>
          <p:cNvSpPr txBox="1">
            <a:spLocks noChangeArrowheads="1"/>
          </p:cNvSpPr>
          <p:nvPr/>
        </p:nvSpPr>
        <p:spPr bwMode="auto">
          <a:xfrm>
            <a:off x="189230" y="2037895"/>
            <a:ext cx="8716524" cy="822869"/>
          </a:xfrm>
          <a:prstGeom prst="rect">
            <a:avLst/>
          </a:prstGeom>
          <a:noFill/>
          <a:ln w="9525">
            <a:noFill/>
            <a:miter lim="800000"/>
            <a:headEnd/>
            <a:tailEnd/>
          </a:ln>
          <a:effectLst/>
        </p:spPr>
        <p:txBody>
          <a:bodyPr lIns="0" tIns="0" rIns="0" bIns="0"/>
          <a:lstStyle/>
          <a:p>
            <a:pPr marL="168275" indent="-168275" algn="l" eaLnBrk="1" hangingPunct="1">
              <a:spcBef>
                <a:spcPct val="0"/>
              </a:spcBef>
              <a:spcAft>
                <a:spcPts val="1200"/>
              </a:spcAft>
              <a:buFontTx/>
              <a:buChar char="•"/>
            </a:pPr>
            <a:r>
              <a:rPr lang="en-US" sz="1800" b="1" dirty="0" smtClean="0">
                <a:solidFill>
                  <a:schemeClr val="bg1"/>
                </a:solidFill>
              </a:rPr>
              <a:t>Are you smarter than a 5</a:t>
            </a:r>
            <a:r>
              <a:rPr lang="en-US" sz="1800" b="1" baseline="30000" dirty="0" smtClean="0">
                <a:solidFill>
                  <a:schemeClr val="bg1"/>
                </a:solidFill>
              </a:rPr>
              <a:t>th</a:t>
            </a:r>
            <a:r>
              <a:rPr lang="en-US" sz="1800" b="1" dirty="0" smtClean="0">
                <a:solidFill>
                  <a:schemeClr val="bg1"/>
                </a:solidFill>
              </a:rPr>
              <a:t> grader?</a:t>
            </a:r>
            <a:endParaRPr lang="en-US" sz="1800" b="1" dirty="0">
              <a:solidFill>
                <a:schemeClr val="bg1"/>
              </a:solidFill>
            </a:endParaRPr>
          </a:p>
          <a:p>
            <a:pPr marL="338138" indent="-169863" algn="l" eaLnBrk="1" hangingPunct="1">
              <a:spcBef>
                <a:spcPct val="0"/>
              </a:spcBef>
              <a:spcAft>
                <a:spcPts val="9600"/>
              </a:spcAft>
            </a:pPr>
            <a:r>
              <a:rPr lang="en-US" sz="1800" b="1" dirty="0" smtClean="0">
                <a:solidFill>
                  <a:schemeClr val="accent1"/>
                </a:solidFill>
              </a:rPr>
              <a:t>“The tourist saw the astronomer on the hill with a telescope.”</a:t>
            </a:r>
          </a:p>
        </p:txBody>
      </p:sp>
      <p:sp>
        <p:nvSpPr>
          <p:cNvPr id="8" name="Text Box 34"/>
          <p:cNvSpPr txBox="1">
            <a:spLocks noChangeArrowheads="1"/>
          </p:cNvSpPr>
          <p:nvPr/>
        </p:nvSpPr>
        <p:spPr bwMode="auto">
          <a:xfrm>
            <a:off x="4992914" y="3119844"/>
            <a:ext cx="3922486" cy="2366554"/>
          </a:xfrm>
          <a:prstGeom prst="rect">
            <a:avLst/>
          </a:prstGeom>
          <a:noFill/>
          <a:ln w="9525">
            <a:noFill/>
            <a:miter lim="800000"/>
            <a:headEnd/>
            <a:tailEnd/>
          </a:ln>
          <a:effectLst/>
        </p:spPr>
        <p:txBody>
          <a:bodyPr lIns="0" tIns="0" rIns="0" bIns="0"/>
          <a:lstStyle/>
          <a:p>
            <a:pPr marL="168275" indent="-168275">
              <a:spcAft>
                <a:spcPts val="1200"/>
              </a:spcAft>
              <a:buFontTx/>
              <a:buChar char="•"/>
            </a:pPr>
            <a:r>
              <a:rPr lang="en-US" sz="1800" b="1" dirty="0" smtClean="0"/>
              <a:t>Hundreds of linguistic phenomena we must take into account to understand written language.</a:t>
            </a:r>
          </a:p>
          <a:p>
            <a:pPr marL="168275" indent="-168275">
              <a:spcAft>
                <a:spcPts val="1200"/>
              </a:spcAft>
              <a:buFontTx/>
              <a:buChar char="•"/>
            </a:pPr>
            <a:r>
              <a:rPr lang="en-US" sz="1800" b="1" dirty="0" smtClean="0"/>
              <a:t>Each can not always be perfectly identified (e.g., Microsoft Word)</a:t>
            </a:r>
          </a:p>
          <a:p>
            <a:pPr marL="168275" indent="-168275">
              <a:spcAft>
                <a:spcPts val="1200"/>
              </a:spcAft>
              <a:buFontTx/>
              <a:buChar char="•"/>
            </a:pPr>
            <a:r>
              <a:rPr lang="en-US" sz="1800" b="1" dirty="0" smtClean="0"/>
              <a:t>95% x 95% x … = a small number</a:t>
            </a:r>
          </a:p>
        </p:txBody>
      </p:sp>
      <p:sp>
        <p:nvSpPr>
          <p:cNvPr id="9" name="Text Box 34"/>
          <p:cNvSpPr txBox="1">
            <a:spLocks noChangeArrowheads="1"/>
          </p:cNvSpPr>
          <p:nvPr/>
        </p:nvSpPr>
        <p:spPr bwMode="auto">
          <a:xfrm>
            <a:off x="189230" y="6092364"/>
            <a:ext cx="8716524" cy="439057"/>
          </a:xfrm>
          <a:prstGeom prst="rect">
            <a:avLst/>
          </a:prstGeom>
          <a:noFill/>
          <a:ln w="9525">
            <a:noFill/>
            <a:miter lim="800000"/>
            <a:headEnd/>
            <a:tailEnd/>
          </a:ln>
          <a:effectLst/>
        </p:spPr>
        <p:txBody>
          <a:bodyPr lIns="0" tIns="0" rIns="0" bIns="0"/>
          <a:lstStyle/>
          <a:p>
            <a:pPr marL="168275" indent="-168275" algn="l" eaLnBrk="1" hangingPunct="1">
              <a:spcBef>
                <a:spcPct val="0"/>
              </a:spcBef>
              <a:spcAft>
                <a:spcPts val="1200"/>
              </a:spcAft>
              <a:buFontTx/>
              <a:buChar char="•"/>
              <a:tabLst>
                <a:tab pos="4687888" algn="l"/>
              </a:tabLst>
            </a:pPr>
            <a:r>
              <a:rPr lang="en-US" sz="1800" b="1" dirty="0" smtClean="0">
                <a:solidFill>
                  <a:schemeClr val="bg1"/>
                </a:solidFill>
              </a:rPr>
              <a:t>Is SMS messaging even a language?	 </a:t>
            </a:r>
            <a:r>
              <a:rPr lang="en-US" sz="1800" b="1" dirty="0" smtClean="0">
                <a:solidFill>
                  <a:schemeClr val="accent1"/>
                </a:solidFill>
              </a:rPr>
              <a:t>“y do </a:t>
            </a:r>
            <a:r>
              <a:rPr lang="en-US" sz="1800" b="1" dirty="0" err="1" smtClean="0">
                <a:solidFill>
                  <a:schemeClr val="accent1"/>
                </a:solidFill>
              </a:rPr>
              <a:t>tngrs</a:t>
            </a:r>
            <a:r>
              <a:rPr lang="en-US" sz="1800" b="1" dirty="0" smtClean="0">
                <a:solidFill>
                  <a:schemeClr val="accent1"/>
                </a:solidFill>
              </a:rPr>
              <a:t> </a:t>
            </a:r>
            <a:r>
              <a:rPr lang="en-US" sz="1800" b="1" dirty="0" err="1" smtClean="0">
                <a:solidFill>
                  <a:schemeClr val="accent1"/>
                </a:solidFill>
              </a:rPr>
              <a:t>luv</a:t>
            </a:r>
            <a:r>
              <a:rPr lang="en-US" sz="1800" b="1" dirty="0" smtClean="0">
                <a:solidFill>
                  <a:schemeClr val="accent1"/>
                </a:solidFill>
              </a:rPr>
              <a:t> 2 txt </a:t>
            </a:r>
            <a:r>
              <a:rPr lang="en-US" sz="1800" b="1" dirty="0" err="1" smtClean="0">
                <a:solidFill>
                  <a:schemeClr val="accent1"/>
                </a:solidFill>
              </a:rPr>
              <a:t>msg</a:t>
            </a:r>
            <a:r>
              <a:rPr lang="en-US" sz="1800" b="1" dirty="0" smtClean="0">
                <a:solidFill>
                  <a:schemeClr val="accent1"/>
                </a:solidFill>
              </a:rPr>
              <a:t>?”</a:t>
            </a:r>
          </a:p>
        </p:txBody>
      </p:sp>
      <p:grpSp>
        <p:nvGrpSpPr>
          <p:cNvPr id="12" name="Group 11"/>
          <p:cNvGrpSpPr/>
          <p:nvPr/>
        </p:nvGrpSpPr>
        <p:grpSpPr>
          <a:xfrm>
            <a:off x="234950" y="2839765"/>
            <a:ext cx="4338637" cy="2777263"/>
            <a:chOff x="234950" y="2752681"/>
            <a:chExt cx="4338637" cy="2777263"/>
          </a:xfrm>
        </p:grpSpPr>
        <p:pic>
          <p:nvPicPr>
            <p:cNvPr id="178177" name="Picture 1"/>
            <p:cNvPicPr>
              <a:picLocks noChangeAspect="1" noChangeArrowheads="1"/>
            </p:cNvPicPr>
            <p:nvPr/>
          </p:nvPicPr>
          <p:blipFill>
            <a:blip r:embed="rId2" cstate="print"/>
            <a:srcRect l="13898" t="22359" r="23400" b="15538"/>
            <a:stretch>
              <a:fillRect/>
            </a:stretch>
          </p:blipFill>
          <p:spPr bwMode="auto">
            <a:xfrm>
              <a:off x="234950" y="2752681"/>
              <a:ext cx="4338637" cy="2416012"/>
            </a:xfrm>
            <a:prstGeom prst="rect">
              <a:avLst/>
            </a:prstGeom>
            <a:noFill/>
            <a:ln w="9525">
              <a:noFill/>
              <a:miter lim="800000"/>
              <a:headEnd/>
              <a:tailEnd/>
            </a:ln>
          </p:spPr>
        </p:pic>
        <p:sp>
          <p:nvSpPr>
            <p:cNvPr id="11" name="Text Box 34"/>
            <p:cNvSpPr txBox="1">
              <a:spLocks noChangeArrowheads="1"/>
            </p:cNvSpPr>
            <p:nvPr/>
          </p:nvSpPr>
          <p:spPr bwMode="auto">
            <a:xfrm>
              <a:off x="568772" y="5231674"/>
              <a:ext cx="3117857" cy="298270"/>
            </a:xfrm>
            <a:prstGeom prst="rect">
              <a:avLst/>
            </a:prstGeom>
            <a:noFill/>
            <a:ln w="9525">
              <a:noFill/>
              <a:miter lim="800000"/>
              <a:headEnd/>
              <a:tailEnd/>
            </a:ln>
            <a:effectLst/>
          </p:spPr>
          <p:txBody>
            <a:bodyPr lIns="0" tIns="0" rIns="0" bIns="0"/>
            <a:lstStyle/>
            <a:p>
              <a:pPr marL="168275" indent="-168275">
                <a:spcAft>
                  <a:spcPts val="1200"/>
                </a:spcAft>
              </a:pPr>
              <a:r>
                <a:rPr lang="en-US" sz="1200" b="1" kern="0" dirty="0" smtClean="0">
                  <a:solidFill>
                    <a:schemeClr val="bg1"/>
                  </a:solidFill>
                </a:rPr>
                <a:t>	D. </a:t>
              </a:r>
              <a:r>
                <a:rPr lang="en-US" sz="1200" b="1" kern="0" dirty="0" err="1" smtClean="0">
                  <a:solidFill>
                    <a:schemeClr val="bg1"/>
                  </a:solidFill>
                </a:rPr>
                <a:t>Radev</a:t>
              </a:r>
              <a:r>
                <a:rPr lang="en-US" sz="1200" b="1" kern="0" dirty="0" smtClean="0">
                  <a:solidFill>
                    <a:schemeClr val="bg1"/>
                  </a:solidFill>
                </a:rPr>
                <a:t>, </a:t>
              </a:r>
              <a:r>
                <a:rPr lang="en-US" sz="1200" b="1" kern="0" dirty="0" smtClean="0">
                  <a:solidFill>
                    <a:schemeClr val="bg1"/>
                  </a:solidFill>
                  <a:hlinkClick r:id="rId3"/>
                </a:rPr>
                <a:t>Ambiguity of Language</a:t>
              </a:r>
              <a:endParaRPr lang="en-US" sz="1200" b="1" kern="0" dirty="0" smtClean="0">
                <a:solidFill>
                  <a:schemeClr val="bg1"/>
                </a:solidFill>
              </a:endParaRPr>
            </a:p>
          </p:txBody>
        </p:sp>
      </p:grpSp>
      <p:sp>
        <p:nvSpPr>
          <p:cNvPr id="13" name="Rectangle 12"/>
          <p:cNvSpPr>
            <a:spLocks noChangeArrowheads="1"/>
          </p:cNvSpPr>
          <p:nvPr/>
        </p:nvSpPr>
        <p:spPr bwMode="auto">
          <a:xfrm>
            <a:off x="1373188" y="1892513"/>
            <a:ext cx="6400800" cy="27432"/>
          </a:xfrm>
          <a:prstGeom prst="rect">
            <a:avLst/>
          </a:prstGeom>
          <a:gradFill rotWithShape="0">
            <a:gsLst>
              <a:gs pos="0">
                <a:srgbClr val="BE0F34"/>
              </a:gs>
              <a:gs pos="100000">
                <a:srgbClr val="95CAFF"/>
              </a:gs>
            </a:gsLst>
            <a:lin ang="0" scaled="1"/>
          </a:gradFill>
          <a:ln w="9525">
            <a:noFill/>
            <a:miter lim="800000"/>
            <a:headEnd/>
            <a:tailEnd/>
          </a:ln>
          <a:effectLst/>
        </p:spPr>
        <p:txBody>
          <a:bodyPr wrap="none" anchor="ctr"/>
          <a:lstStyle/>
          <a:p>
            <a:pPr>
              <a:defRPr/>
            </a:pPr>
            <a:endParaRPr lang="en-US" dirty="0"/>
          </a:p>
        </p:txBody>
      </p:sp>
      <p:sp>
        <p:nvSpPr>
          <p:cNvPr id="14" name="Rectangle 12"/>
          <p:cNvSpPr>
            <a:spLocks noChangeArrowheads="1"/>
          </p:cNvSpPr>
          <p:nvPr/>
        </p:nvSpPr>
        <p:spPr bwMode="auto">
          <a:xfrm>
            <a:off x="1373188" y="5836339"/>
            <a:ext cx="6400800" cy="27432"/>
          </a:xfrm>
          <a:prstGeom prst="rect">
            <a:avLst/>
          </a:prstGeom>
          <a:gradFill rotWithShape="0">
            <a:gsLst>
              <a:gs pos="0">
                <a:srgbClr val="BE0F34"/>
              </a:gs>
              <a:gs pos="100000">
                <a:srgbClr val="95CAFF"/>
              </a:gs>
            </a:gsLst>
            <a:lin ang="0" scaled="1"/>
          </a:gradFill>
          <a:ln w="9525">
            <a:noFill/>
            <a:miter lim="800000"/>
            <a:headEnd/>
            <a:tailEnd/>
          </a:ln>
          <a:effectLst/>
        </p:spPr>
        <p:txBody>
          <a:bodyPr wrap="none" anchor="ctr"/>
          <a:lstStyle/>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8818">
                                            <p:txEl>
                                              <p:pRg st="1" end="1"/>
                                            </p:txEl>
                                          </p:spTgt>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wipe(left)">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childTnLst>
                                </p:cTn>
                              </p:par>
                              <p:par>
                                <p:cTn id="22" presetID="22" presetClass="entr" presetSubtype="8"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1122" name="Picture 2"/>
          <p:cNvPicPr>
            <a:picLocks noChangeAspect="1" noChangeArrowheads="1"/>
          </p:cNvPicPr>
          <p:nvPr/>
        </p:nvPicPr>
        <p:blipFill>
          <a:blip r:embed="rId2" cstate="print"/>
          <a:srcRect/>
          <a:stretch>
            <a:fillRect/>
          </a:stretch>
        </p:blipFill>
        <p:spPr bwMode="auto">
          <a:xfrm>
            <a:off x="407081" y="2473132"/>
            <a:ext cx="8313964" cy="4011124"/>
          </a:xfrm>
          <a:prstGeom prst="rect">
            <a:avLst/>
          </a:prstGeom>
          <a:noFill/>
          <a:ln w="9525">
            <a:noFill/>
            <a:miter lim="800000"/>
            <a:headEnd/>
            <a:tailEnd/>
          </a:ln>
          <a:effectLst/>
        </p:spPr>
      </p:pic>
      <p:sp>
        <p:nvSpPr>
          <p:cNvPr id="3"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Cross-Word Decoding Using Lexical Trees</a:t>
            </a:r>
            <a:endParaRPr lang="en-US" b="1" dirty="0">
              <a:solidFill>
                <a:schemeClr val="accent2"/>
              </a:solidFill>
            </a:endParaRPr>
          </a:p>
        </p:txBody>
      </p:sp>
      <p:sp>
        <p:nvSpPr>
          <p:cNvPr id="4" name="TextBox 3"/>
          <p:cNvSpPr txBox="1"/>
          <p:nvPr/>
        </p:nvSpPr>
        <p:spPr>
          <a:xfrm>
            <a:off x="205922" y="696685"/>
            <a:ext cx="8709478" cy="1538883"/>
          </a:xfrm>
          <a:prstGeom prst="rect">
            <a:avLst/>
          </a:prstGeom>
        </p:spPr>
        <p:txBody>
          <a:bodyPr wrap="square" lIns="0" tIns="0" rIns="0" bIns="0" rtlCol="0">
            <a:spAutoFit/>
          </a:bodyPr>
          <a:lstStyle/>
          <a:p>
            <a:pPr marL="231775" indent="-231775">
              <a:spcAft>
                <a:spcPts val="1200"/>
              </a:spcAft>
              <a:buFont typeface="Arial" pitchFamily="34" charset="0"/>
              <a:buChar char="•"/>
            </a:pPr>
            <a:r>
              <a:rPr lang="en-US" sz="1800" b="1" dirty="0" smtClean="0">
                <a:solidFill>
                  <a:schemeClr val="accent1"/>
                </a:solidFill>
              </a:rPr>
              <a:t>Cross-word decoding: </a:t>
            </a:r>
            <a:r>
              <a:rPr lang="en-US" sz="1800" b="1" dirty="0" smtClean="0"/>
              <a:t>since word boundaries don’t occur in spontaneous speech, we must allow for sequences of sounds that span word boundaries.</a:t>
            </a:r>
          </a:p>
          <a:p>
            <a:pPr marL="231775" indent="-231775">
              <a:buFont typeface="Arial" pitchFamily="34" charset="0"/>
              <a:buChar char="•"/>
            </a:pPr>
            <a:r>
              <a:rPr lang="en-US" sz="1800" b="1" dirty="0" smtClean="0"/>
              <a:t>Cross-word decoding significantly increases memory requirements. The lexicon can be converted to a tree structure (lexical trees) to improve efficiency.</a:t>
            </a:r>
            <a:endParaRPr kumimoji="0" lang="en-US" sz="1800" b="1"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5" name="Rectangle 5"/>
          <p:cNvSpPr>
            <a:spLocks noChangeArrowheads="1"/>
          </p:cNvSpPr>
          <p:nvPr/>
        </p:nvSpPr>
        <p:spPr bwMode="auto">
          <a:xfrm>
            <a:off x="231096" y="580349"/>
            <a:ext cx="4038600" cy="5747883"/>
          </a:xfrm>
          <a:prstGeom prst="rect">
            <a:avLst/>
          </a:prstGeom>
          <a:noFill/>
          <a:ln w="9525">
            <a:noFill/>
            <a:miter lim="800000"/>
            <a:headEnd/>
            <a:tailEnd/>
          </a:ln>
          <a:effectLst/>
        </p:spPr>
        <p:txBody>
          <a:bodyPr lIns="0" tIns="0" rIns="0" bIns="0"/>
          <a:lstStyle/>
          <a:p>
            <a:pPr eaLnBrk="1" hangingPunct="1">
              <a:spcAft>
                <a:spcPts val="1200"/>
              </a:spcAft>
            </a:pPr>
            <a:r>
              <a:rPr lang="en-US" sz="1800" b="1" dirty="0">
                <a:latin typeface="Arial" charset="0"/>
              </a:rPr>
              <a:t>Core </a:t>
            </a:r>
            <a:r>
              <a:rPr lang="en-US" sz="1800" b="1" dirty="0" smtClean="0">
                <a:latin typeface="Arial" charset="0"/>
              </a:rPr>
              <a:t>components of modern speech recognition systems:</a:t>
            </a:r>
            <a:endParaRPr lang="en-US" sz="1800" b="1" dirty="0">
              <a:latin typeface="Arial" charset="0"/>
            </a:endParaRPr>
          </a:p>
          <a:p>
            <a:pPr marL="465138" indent="-233363" eaLnBrk="1" hangingPunct="1">
              <a:spcAft>
                <a:spcPts val="1200"/>
              </a:spcAft>
              <a:buFontTx/>
              <a:buChar char="•"/>
            </a:pPr>
            <a:r>
              <a:rPr lang="en-US" sz="1800" b="1" dirty="0" smtClean="0">
                <a:latin typeface="Arial" charset="0"/>
              </a:rPr>
              <a:t>Transduction: conversion of an electrical or acoustic signal to a digital signal;</a:t>
            </a:r>
            <a:endParaRPr lang="en-US" sz="1800" b="1" dirty="0">
              <a:latin typeface="Arial" charset="0"/>
            </a:endParaRPr>
          </a:p>
          <a:p>
            <a:pPr marL="465138" indent="-233363" eaLnBrk="1" hangingPunct="1">
              <a:spcAft>
                <a:spcPts val="1200"/>
              </a:spcAft>
              <a:buFontTx/>
              <a:buChar char="•"/>
            </a:pPr>
            <a:r>
              <a:rPr lang="en-US" sz="1800" b="1" dirty="0"/>
              <a:t>F</a:t>
            </a:r>
            <a:r>
              <a:rPr lang="en-US" sz="1800" b="1" dirty="0" smtClean="0">
                <a:latin typeface="Arial" charset="0"/>
              </a:rPr>
              <a:t>eature </a:t>
            </a:r>
            <a:r>
              <a:rPr lang="en-US" sz="1800" b="1" dirty="0" smtClean="0"/>
              <a:t>E</a:t>
            </a:r>
            <a:r>
              <a:rPr lang="en-US" sz="1800" b="1" dirty="0" smtClean="0">
                <a:latin typeface="Arial" charset="0"/>
              </a:rPr>
              <a:t>xtraction: conversion of samples to vectors containing the salient information;</a:t>
            </a:r>
            <a:endParaRPr lang="en-US" sz="1800" b="1" dirty="0">
              <a:latin typeface="Arial" charset="0"/>
            </a:endParaRPr>
          </a:p>
          <a:p>
            <a:pPr marL="465138" indent="-233363" eaLnBrk="1" hangingPunct="1">
              <a:spcAft>
                <a:spcPts val="1200"/>
              </a:spcAft>
              <a:buFontTx/>
              <a:buChar char="•"/>
            </a:pPr>
            <a:r>
              <a:rPr lang="en-US" sz="1800" b="1" dirty="0"/>
              <a:t>A</a:t>
            </a:r>
            <a:r>
              <a:rPr lang="en-US" sz="1800" b="1" dirty="0" smtClean="0">
                <a:latin typeface="Arial" charset="0"/>
              </a:rPr>
              <a:t>coustic </a:t>
            </a:r>
            <a:r>
              <a:rPr lang="en-US" sz="1800" b="1" dirty="0" smtClean="0"/>
              <a:t>M</a:t>
            </a:r>
            <a:r>
              <a:rPr lang="en-US" sz="1800" b="1" dirty="0" smtClean="0">
                <a:latin typeface="Arial" charset="0"/>
              </a:rPr>
              <a:t>odel: statistical representation of basic sound patterns (e.g., hidden </a:t>
            </a:r>
            <a:r>
              <a:rPr lang="en-US" sz="1800" b="1" dirty="0">
                <a:latin typeface="Arial" charset="0"/>
              </a:rPr>
              <a:t>Markov models</a:t>
            </a:r>
            <a:r>
              <a:rPr lang="en-US" sz="1800" b="1" dirty="0" smtClean="0">
                <a:latin typeface="Arial" charset="0"/>
              </a:rPr>
              <a:t>);</a:t>
            </a:r>
            <a:endParaRPr lang="en-US" sz="1800" b="1" dirty="0">
              <a:latin typeface="Arial" charset="0"/>
            </a:endParaRPr>
          </a:p>
          <a:p>
            <a:pPr marL="465138" indent="-233363" eaLnBrk="1" hangingPunct="1">
              <a:spcAft>
                <a:spcPts val="1200"/>
              </a:spcAft>
              <a:buFontTx/>
              <a:buChar char="•"/>
            </a:pPr>
            <a:r>
              <a:rPr lang="en-US" sz="1800" b="1" dirty="0"/>
              <a:t>L</a:t>
            </a:r>
            <a:r>
              <a:rPr lang="en-US" sz="1800" b="1" dirty="0" smtClean="0">
                <a:latin typeface="Arial" charset="0"/>
              </a:rPr>
              <a:t>anguage Model: statistical model of </a:t>
            </a:r>
            <a:r>
              <a:rPr lang="en-US" sz="1800" b="1" dirty="0" smtClean="0"/>
              <a:t>common words or phrases (e.g., </a:t>
            </a:r>
            <a:r>
              <a:rPr lang="en-US" sz="1800" b="1" dirty="0" smtClean="0">
                <a:latin typeface="Arial" charset="0"/>
              </a:rPr>
              <a:t>N-grams);</a:t>
            </a:r>
            <a:endParaRPr lang="en-US" sz="1800" b="1" dirty="0">
              <a:latin typeface="Arial" charset="0"/>
            </a:endParaRPr>
          </a:p>
          <a:p>
            <a:pPr marL="465138" indent="-233363" eaLnBrk="1" hangingPunct="1">
              <a:spcAft>
                <a:spcPts val="1200"/>
              </a:spcAft>
              <a:buFontTx/>
              <a:buChar char="•"/>
            </a:pPr>
            <a:r>
              <a:rPr lang="en-US" sz="1800" b="1" dirty="0" smtClean="0"/>
              <a:t>S</a:t>
            </a:r>
            <a:r>
              <a:rPr lang="en-US" sz="1800" b="1" dirty="0" smtClean="0">
                <a:latin typeface="Arial" charset="0"/>
              </a:rPr>
              <a:t>earch: finding the best hypothesis for the data using an optimization procedure.</a:t>
            </a:r>
          </a:p>
        </p:txBody>
      </p:sp>
      <p:grpSp>
        <p:nvGrpSpPr>
          <p:cNvPr id="42" name="Group 41"/>
          <p:cNvGrpSpPr/>
          <p:nvPr/>
        </p:nvGrpSpPr>
        <p:grpSpPr>
          <a:xfrm>
            <a:off x="4165599" y="1335314"/>
            <a:ext cx="4586515" cy="4281261"/>
            <a:chOff x="4165599" y="1335314"/>
            <a:chExt cx="4586515" cy="4281261"/>
          </a:xfrm>
        </p:grpSpPr>
        <p:sp>
          <p:nvSpPr>
            <p:cNvPr id="8" name="Freeform 7"/>
            <p:cNvSpPr/>
            <p:nvPr/>
          </p:nvSpPr>
          <p:spPr>
            <a:xfrm>
              <a:off x="6794273" y="5214349"/>
              <a:ext cx="1957841" cy="402226"/>
            </a:xfrm>
            <a:custGeom>
              <a:avLst/>
              <a:gdLst>
                <a:gd name="connsiteX0" fmla="*/ 0 w 8468751"/>
                <a:gd name="connsiteY0" fmla="*/ 759655 h 1209821"/>
                <a:gd name="connsiteX1" fmla="*/ 4712677 w 8468751"/>
                <a:gd name="connsiteY1" fmla="*/ 759655 h 1209821"/>
                <a:gd name="connsiteX2" fmla="*/ 4712677 w 8468751"/>
                <a:gd name="connsiteY2" fmla="*/ 14068 h 1209821"/>
                <a:gd name="connsiteX3" fmla="*/ 8468751 w 8468751"/>
                <a:gd name="connsiteY3" fmla="*/ 0 h 1209821"/>
                <a:gd name="connsiteX4" fmla="*/ 8468751 w 8468751"/>
                <a:gd name="connsiteY4" fmla="*/ 1209821 h 1209821"/>
                <a:gd name="connsiteX5" fmla="*/ 14068 w 8468751"/>
                <a:gd name="connsiteY5" fmla="*/ 1153551 h 1209821"/>
                <a:gd name="connsiteX6" fmla="*/ 0 w 8468751"/>
                <a:gd name="connsiteY6" fmla="*/ 759655 h 120982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0410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0410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14068 h 1153551"/>
                <a:gd name="connsiteX2" fmla="*/ 8468751 w 8468751"/>
                <a:gd name="connsiteY2" fmla="*/ 0 h 1153551"/>
                <a:gd name="connsiteX3" fmla="*/ 8468751 w 8468751"/>
                <a:gd name="connsiteY3" fmla="*/ 1117209 h 1153551"/>
                <a:gd name="connsiteX4" fmla="*/ 14068 w 8468751"/>
                <a:gd name="connsiteY4" fmla="*/ 1153551 h 1153551"/>
                <a:gd name="connsiteX5" fmla="*/ 0 w 8468751"/>
                <a:gd name="connsiteY5" fmla="*/ 759655 h 1153551"/>
                <a:gd name="connsiteX0" fmla="*/ 0 w 8468751"/>
                <a:gd name="connsiteY0" fmla="*/ 759655 h 1153551"/>
                <a:gd name="connsiteX1" fmla="*/ 4712677 w 8468751"/>
                <a:gd name="connsiteY1" fmla="*/ 14068 h 1153551"/>
                <a:gd name="connsiteX2" fmla="*/ 8468751 w 8468751"/>
                <a:gd name="connsiteY2" fmla="*/ 0 h 1153551"/>
                <a:gd name="connsiteX3" fmla="*/ 8468751 w 8468751"/>
                <a:gd name="connsiteY3" fmla="*/ 1117209 h 1153551"/>
                <a:gd name="connsiteX4" fmla="*/ 14068 w 8468751"/>
                <a:gd name="connsiteY4" fmla="*/ 1153551 h 1153551"/>
                <a:gd name="connsiteX5" fmla="*/ 0 w 8468751"/>
                <a:gd name="connsiteY5" fmla="*/ 759655 h 1153551"/>
                <a:gd name="connsiteX0" fmla="*/ 0 w 8454683"/>
                <a:gd name="connsiteY0" fmla="*/ 1153551 h 1153551"/>
                <a:gd name="connsiteX1" fmla="*/ 4698609 w 8454683"/>
                <a:gd name="connsiteY1" fmla="*/ 14068 h 1153551"/>
                <a:gd name="connsiteX2" fmla="*/ 8454683 w 8454683"/>
                <a:gd name="connsiteY2" fmla="*/ 0 h 1153551"/>
                <a:gd name="connsiteX3" fmla="*/ 8454683 w 8454683"/>
                <a:gd name="connsiteY3" fmla="*/ 1117209 h 1153551"/>
                <a:gd name="connsiteX4" fmla="*/ 0 w 8454683"/>
                <a:gd name="connsiteY4" fmla="*/ 1153551 h 1153551"/>
                <a:gd name="connsiteX0" fmla="*/ 4447 w 3756074"/>
                <a:gd name="connsiteY0" fmla="*/ 1107410 h 1117209"/>
                <a:gd name="connsiteX1" fmla="*/ 0 w 3756074"/>
                <a:gd name="connsiteY1" fmla="*/ 14068 h 1117209"/>
                <a:gd name="connsiteX2" fmla="*/ 3756074 w 3756074"/>
                <a:gd name="connsiteY2" fmla="*/ 0 h 1117209"/>
                <a:gd name="connsiteX3" fmla="*/ 3756074 w 3756074"/>
                <a:gd name="connsiteY3" fmla="*/ 1117209 h 1117209"/>
                <a:gd name="connsiteX4" fmla="*/ 4447 w 3756074"/>
                <a:gd name="connsiteY4" fmla="*/ 1107410 h 1117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6074" h="1117209">
                  <a:moveTo>
                    <a:pt x="4447" y="1107410"/>
                  </a:moveTo>
                  <a:cubicBezTo>
                    <a:pt x="2965" y="742963"/>
                    <a:pt x="1482" y="378515"/>
                    <a:pt x="0" y="14068"/>
                  </a:cubicBezTo>
                  <a:lnTo>
                    <a:pt x="3756074" y="0"/>
                  </a:lnTo>
                  <a:lnTo>
                    <a:pt x="3756074" y="1117209"/>
                  </a:lnTo>
                  <a:lnTo>
                    <a:pt x="4447" y="1107410"/>
                  </a:lnTo>
                  <a:close/>
                </a:path>
              </a:pathLst>
            </a:custGeom>
            <a:solidFill>
              <a:srgbClr val="D1D1FF"/>
            </a:solidFill>
            <a:ln w="254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7" name="Straight Arrow Connector 36"/>
            <p:cNvCxnSpPr/>
            <p:nvPr/>
          </p:nvCxnSpPr>
          <p:spPr>
            <a:xfrm rot="16200000" flipH="1">
              <a:off x="3425370" y="2075543"/>
              <a:ext cx="4093030" cy="2612571"/>
            </a:xfrm>
            <a:prstGeom prst="straightConnector1">
              <a:avLst/>
            </a:prstGeom>
            <a:ln w="25400">
              <a:solidFill>
                <a:schemeClr val="accent1"/>
              </a:solidFill>
              <a:prstDash val="dash"/>
              <a:tailEnd type="none"/>
            </a:ln>
          </p:spPr>
          <p:style>
            <a:lnRef idx="1">
              <a:schemeClr val="accent1"/>
            </a:lnRef>
            <a:fillRef idx="0">
              <a:schemeClr val="accent1"/>
            </a:fillRef>
            <a:effectRef idx="0">
              <a:schemeClr val="accent1"/>
            </a:effectRef>
            <a:fontRef idx="minor">
              <a:schemeClr val="tx1"/>
            </a:fontRef>
          </p:style>
        </p:cxnSp>
      </p:grpSp>
      <p:sp>
        <p:nvSpPr>
          <p:cNvPr id="122886" name="Rectangle 6"/>
          <p:cNvSpPr>
            <a:spLocks noChangeArrowheads="1"/>
          </p:cNvSpPr>
          <p:nvPr/>
        </p:nvSpPr>
        <p:spPr bwMode="auto">
          <a:xfrm>
            <a:off x="228600" y="161925"/>
            <a:ext cx="8686800" cy="352425"/>
          </a:xfrm>
          <a:prstGeom prst="rect">
            <a:avLst/>
          </a:prstGeom>
          <a:noFill/>
          <a:ln w="9525">
            <a:noFill/>
            <a:miter lim="800000"/>
            <a:headEnd/>
            <a:tailEnd/>
          </a:ln>
          <a:effectLst/>
        </p:spPr>
        <p:txBody>
          <a:bodyPr lIns="0" tIns="0" rIns="0" bIns="0"/>
          <a:lstStyle/>
          <a:p>
            <a:pPr marL="342900" indent="-342900" eaLnBrk="1" hangingPunct="1">
              <a:lnSpc>
                <a:spcPct val="90000"/>
              </a:lnSpc>
              <a:spcBef>
                <a:spcPct val="20000"/>
              </a:spcBef>
              <a:spcAft>
                <a:spcPct val="0"/>
              </a:spcAft>
            </a:pPr>
            <a:endParaRPr lang="en-US" sz="2400" dirty="0">
              <a:latin typeface="Arial" charset="0"/>
            </a:endParaRPr>
          </a:p>
        </p:txBody>
      </p:sp>
      <p:sp>
        <p:nvSpPr>
          <p:cNvPr id="122887" name="Rectangle 7"/>
          <p:cNvSpPr>
            <a:spLocks noChangeArrowheads="1"/>
          </p:cNvSpPr>
          <p:nvPr/>
        </p:nvSpPr>
        <p:spPr bwMode="auto">
          <a:xfrm>
            <a:off x="3962400" y="5867400"/>
            <a:ext cx="914400" cy="381000"/>
          </a:xfrm>
          <a:prstGeom prst="rect">
            <a:avLst/>
          </a:prstGeom>
          <a:noFill/>
          <a:ln w="9525" algn="ctr">
            <a:noFill/>
            <a:miter lim="800000"/>
            <a:headEnd/>
            <a:tailEnd/>
          </a:ln>
          <a:effectLst/>
        </p:spPr>
        <p:txBody>
          <a:bodyPr wrap="none" lIns="0" tIns="0" rIns="0" bIns="0" anchor="ctr"/>
          <a:lstStyle/>
          <a:p>
            <a:endParaRPr lang="en-US"/>
          </a:p>
        </p:txBody>
      </p:sp>
      <p:sp>
        <p:nvSpPr>
          <p:cNvPr id="11" name="Text Box 3"/>
          <p:cNvSpPr txBox="1">
            <a:spLocks noChangeArrowheads="1"/>
          </p:cNvSpPr>
          <p:nvPr/>
        </p:nvSpPr>
        <p:spPr bwMode="auto">
          <a:xfrm>
            <a:off x="227013" y="57150"/>
            <a:ext cx="6858000" cy="332399"/>
          </a:xfrm>
          <a:prstGeom prst="rect">
            <a:avLst/>
          </a:prstGeom>
          <a:noFill/>
          <a:ln w="9525">
            <a:noFill/>
            <a:miter lim="800000"/>
            <a:headEnd/>
            <a:tailEnd/>
          </a:ln>
        </p:spPr>
        <p:txBody>
          <a:bodyPr lIns="0" tIns="0" rIns="0" bIns="0">
            <a:spAutoFit/>
          </a:bodyPr>
          <a:lstStyle/>
          <a:p>
            <a:pPr marL="342900" indent="-342900">
              <a:lnSpc>
                <a:spcPct val="90000"/>
              </a:lnSpc>
              <a:spcBef>
                <a:spcPct val="20000"/>
              </a:spcBef>
            </a:pPr>
            <a:r>
              <a:rPr lang="en-US" b="1" dirty="0" smtClean="0">
                <a:solidFill>
                  <a:schemeClr val="accent2"/>
                </a:solidFill>
              </a:rPr>
              <a:t>Speech Recognition Architectures</a:t>
            </a:r>
            <a:endParaRPr lang="en-US" b="1" dirty="0">
              <a:solidFill>
                <a:schemeClr val="accent2"/>
              </a:solidFill>
            </a:endParaRPr>
          </a:p>
        </p:txBody>
      </p:sp>
      <p:sp>
        <p:nvSpPr>
          <p:cNvPr id="40" name="Rectangle 5"/>
          <p:cNvSpPr>
            <a:spLocks noChangeArrowheads="1"/>
          </p:cNvSpPr>
          <p:nvPr/>
        </p:nvSpPr>
        <p:spPr bwMode="auto">
          <a:xfrm>
            <a:off x="231096" y="819830"/>
            <a:ext cx="4038600" cy="1908855"/>
          </a:xfrm>
          <a:prstGeom prst="rect">
            <a:avLst/>
          </a:prstGeom>
          <a:noFill/>
          <a:ln w="9525">
            <a:noFill/>
            <a:miter lim="800000"/>
            <a:headEnd/>
            <a:tailEnd/>
          </a:ln>
          <a:effectLst/>
        </p:spPr>
        <p:txBody>
          <a:bodyPr lIns="0" tIns="0" rIns="0" bIns="0"/>
          <a:lstStyle/>
          <a:p>
            <a:pPr marL="231775" indent="-231775" eaLnBrk="1" hangingPunct="1">
              <a:spcAft>
                <a:spcPts val="1200"/>
              </a:spcAft>
              <a:buFont typeface="Arial" pitchFamily="34" charset="0"/>
              <a:buChar char="•"/>
            </a:pPr>
            <a:r>
              <a:rPr lang="en-US" sz="1800" b="1" dirty="0" smtClean="0"/>
              <a:t>What applications can be built from this type of technology?</a:t>
            </a:r>
          </a:p>
          <a:p>
            <a:pPr marL="231775" indent="-231775" eaLnBrk="1" hangingPunct="1">
              <a:spcAft>
                <a:spcPts val="1200"/>
              </a:spcAft>
              <a:buFont typeface="Arial" pitchFamily="34" charset="0"/>
              <a:buChar char="•"/>
            </a:pPr>
            <a:r>
              <a:rPr lang="en-US" sz="1800" b="1" dirty="0" smtClean="0">
                <a:latin typeface="Arial" charset="0"/>
              </a:rPr>
              <a:t>Speech recognition applications continue to evolve from simple speech to text to complex information retrieval tasks.</a:t>
            </a:r>
          </a:p>
        </p:txBody>
      </p:sp>
      <p:grpSp>
        <p:nvGrpSpPr>
          <p:cNvPr id="3" name="Group 36"/>
          <p:cNvGrpSpPr/>
          <p:nvPr/>
        </p:nvGrpSpPr>
        <p:grpSpPr>
          <a:xfrm>
            <a:off x="4709581" y="634577"/>
            <a:ext cx="4335950" cy="4899986"/>
            <a:chOff x="-175845" y="633046"/>
            <a:chExt cx="4335950" cy="4899986"/>
          </a:xfrm>
        </p:grpSpPr>
        <p:pic>
          <p:nvPicPr>
            <p:cNvPr id="16" name="Picture 2"/>
            <p:cNvPicPr>
              <a:picLocks noChangeAspect="1" noChangeArrowheads="1"/>
            </p:cNvPicPr>
            <p:nvPr/>
          </p:nvPicPr>
          <p:blipFill>
            <a:blip r:embed="rId2" cstate="print"/>
            <a:srcRect l="13590" t="8176" r="50935" b="12332"/>
            <a:stretch>
              <a:fillRect/>
            </a:stretch>
          </p:blipFill>
          <p:spPr bwMode="auto">
            <a:xfrm>
              <a:off x="2006271" y="652657"/>
              <a:ext cx="1775484" cy="402420"/>
            </a:xfrm>
            <a:prstGeom prst="rect">
              <a:avLst/>
            </a:prstGeom>
            <a:noFill/>
            <a:ln w="9525">
              <a:noFill/>
              <a:miter lim="800000"/>
              <a:headEnd/>
              <a:tailEnd/>
            </a:ln>
            <a:effectLst/>
          </p:spPr>
        </p:pic>
        <p:grpSp>
          <p:nvGrpSpPr>
            <p:cNvPr id="4" name="Group 30"/>
            <p:cNvGrpSpPr/>
            <p:nvPr/>
          </p:nvGrpSpPr>
          <p:grpSpPr>
            <a:xfrm>
              <a:off x="2218763" y="1602414"/>
              <a:ext cx="1350498" cy="479604"/>
              <a:chOff x="2218763" y="1700890"/>
              <a:chExt cx="1350498" cy="479604"/>
            </a:xfrm>
          </p:grpSpPr>
          <p:sp>
            <p:nvSpPr>
              <p:cNvPr id="34" name="Rectangle 4"/>
              <p:cNvSpPr/>
              <p:nvPr/>
            </p:nvSpPr>
            <p:spPr>
              <a:xfrm>
                <a:off x="2230865" y="1700890"/>
                <a:ext cx="1326295" cy="479604"/>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5"/>
              <p:cNvSpPr txBox="1"/>
              <p:nvPr/>
            </p:nvSpPr>
            <p:spPr>
              <a:xfrm>
                <a:off x="2218763" y="1725249"/>
                <a:ext cx="1350498"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rgbClr val="FFFFFF"/>
                    </a:solidFill>
                    <a:effectLst/>
                    <a:uLnTx/>
                    <a:uFillTx/>
                    <a:latin typeface="+mn-lt"/>
                    <a:ea typeface="+mn-ea"/>
                    <a:cs typeface="+mn-cs"/>
                  </a:rPr>
                  <a:t>Acoustic</a:t>
                </a:r>
                <a:br>
                  <a:rPr kumimoji="0" lang="en-US" sz="1400" b="1" i="0" u="none" strike="noStrike" kern="0" cap="none" spc="0" normalizeH="0" baseline="0" noProof="0" dirty="0" smtClean="0">
                    <a:ln>
                      <a:noFill/>
                    </a:ln>
                    <a:solidFill>
                      <a:srgbClr val="FFFFFF"/>
                    </a:solidFill>
                    <a:effectLst/>
                    <a:uLnTx/>
                    <a:uFillTx/>
                    <a:latin typeface="+mn-lt"/>
                    <a:ea typeface="+mn-ea"/>
                    <a:cs typeface="+mn-cs"/>
                  </a:rPr>
                </a:br>
                <a:r>
                  <a:rPr kumimoji="0" lang="en-US" sz="1400" b="1" i="0" u="none" strike="noStrike" kern="0" cap="none" spc="0" normalizeH="0" baseline="0" noProof="0" dirty="0" smtClean="0">
                    <a:ln>
                      <a:noFill/>
                    </a:ln>
                    <a:solidFill>
                      <a:srgbClr val="FFFFFF"/>
                    </a:solidFill>
                    <a:effectLst/>
                    <a:uLnTx/>
                    <a:uFillTx/>
                    <a:latin typeface="+mn-lt"/>
                    <a:ea typeface="+mn-ea"/>
                    <a:cs typeface="+mn-cs"/>
                  </a:rPr>
                  <a:t>Front-end</a:t>
                </a:r>
              </a:p>
            </p:txBody>
          </p:sp>
        </p:grpSp>
        <p:grpSp>
          <p:nvGrpSpPr>
            <p:cNvPr id="5" name="Group 31"/>
            <p:cNvGrpSpPr/>
            <p:nvPr/>
          </p:nvGrpSpPr>
          <p:grpSpPr>
            <a:xfrm>
              <a:off x="1873800" y="2746717"/>
              <a:ext cx="2040426" cy="633046"/>
              <a:chOff x="3551787" y="3112477"/>
              <a:chExt cx="2040426" cy="633046"/>
            </a:xfrm>
          </p:grpSpPr>
          <p:sp>
            <p:nvSpPr>
              <p:cNvPr id="32" name="Rectangle 31"/>
              <p:cNvSpPr/>
              <p:nvPr/>
            </p:nvSpPr>
            <p:spPr>
              <a:xfrm>
                <a:off x="3551787" y="3112477"/>
                <a:ext cx="2040426" cy="633046"/>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3558821" y="3213557"/>
                <a:ext cx="2026358"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rgbClr val="FFFFFF"/>
                    </a:solidFill>
                    <a:effectLst/>
                    <a:uLnTx/>
                    <a:uFillTx/>
                    <a:latin typeface="+mn-lt"/>
                    <a:ea typeface="+mn-ea"/>
                    <a:cs typeface="+mn-cs"/>
                  </a:rPr>
                  <a:t>Acoustic Models</a:t>
                </a:r>
                <a:br>
                  <a:rPr kumimoji="0" lang="en-US" sz="1400" b="1" i="0" u="none" strike="noStrike" kern="0" cap="none" spc="0" normalizeH="0" baseline="0" noProof="0" dirty="0" smtClean="0">
                    <a:ln>
                      <a:noFill/>
                    </a:ln>
                    <a:solidFill>
                      <a:srgbClr val="FFFFFF"/>
                    </a:solidFill>
                    <a:effectLst/>
                    <a:uLnTx/>
                    <a:uFillTx/>
                    <a:latin typeface="+mn-lt"/>
                    <a:ea typeface="+mn-ea"/>
                    <a:cs typeface="+mn-cs"/>
                  </a:rPr>
                </a:br>
                <a:r>
                  <a:rPr kumimoji="0" lang="en-US" sz="1400" b="1" i="0" u="none" strike="noStrike" kern="0" cap="none" spc="0" normalizeH="0" baseline="0" noProof="0" dirty="0" smtClean="0">
                    <a:ln>
                      <a:noFill/>
                    </a:ln>
                    <a:solidFill>
                      <a:srgbClr val="FFFFFF"/>
                    </a:solidFill>
                    <a:effectLst/>
                    <a:uLnTx/>
                    <a:uFillTx/>
                    <a:latin typeface="+mn-lt"/>
                    <a:ea typeface="+mn-ea"/>
                    <a:cs typeface="+mn-cs"/>
                  </a:rPr>
                  <a:t>P(A/W)</a:t>
                </a:r>
              </a:p>
            </p:txBody>
          </p:sp>
        </p:grpSp>
        <p:grpSp>
          <p:nvGrpSpPr>
            <p:cNvPr id="6" name="Group 35"/>
            <p:cNvGrpSpPr/>
            <p:nvPr/>
          </p:nvGrpSpPr>
          <p:grpSpPr>
            <a:xfrm>
              <a:off x="-175845" y="4059776"/>
              <a:ext cx="1674055" cy="568495"/>
              <a:chOff x="-175845" y="4031640"/>
              <a:chExt cx="1674055" cy="568495"/>
            </a:xfrm>
          </p:grpSpPr>
          <p:sp>
            <p:nvSpPr>
              <p:cNvPr id="30" name="Rectangle 29"/>
              <p:cNvSpPr/>
              <p:nvPr/>
            </p:nvSpPr>
            <p:spPr>
              <a:xfrm>
                <a:off x="-140677" y="4031640"/>
                <a:ext cx="1603718" cy="568495"/>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175845" y="4100444"/>
                <a:ext cx="1674055"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rgbClr val="FFFFFF"/>
                    </a:solidFill>
                    <a:effectLst/>
                    <a:uLnTx/>
                    <a:uFillTx/>
                    <a:latin typeface="+mn-lt"/>
                    <a:ea typeface="+mn-ea"/>
                    <a:cs typeface="+mn-cs"/>
                  </a:rPr>
                  <a:t>Language Model</a:t>
                </a:r>
                <a:br>
                  <a:rPr kumimoji="0" lang="en-US" sz="1400" b="1" i="0" u="none" strike="noStrike" kern="0" cap="none" spc="0" normalizeH="0" baseline="0" noProof="0" dirty="0" smtClean="0">
                    <a:ln>
                      <a:noFill/>
                    </a:ln>
                    <a:solidFill>
                      <a:srgbClr val="FFFFFF"/>
                    </a:solidFill>
                    <a:effectLst/>
                    <a:uLnTx/>
                    <a:uFillTx/>
                    <a:latin typeface="+mn-lt"/>
                    <a:ea typeface="+mn-ea"/>
                    <a:cs typeface="+mn-cs"/>
                  </a:rPr>
                </a:br>
                <a:r>
                  <a:rPr kumimoji="0" lang="en-US" sz="1400" b="1" i="0" u="none" strike="noStrike" kern="0" cap="none" spc="0" normalizeH="0" baseline="0" noProof="0" dirty="0" smtClean="0">
                    <a:ln>
                      <a:noFill/>
                    </a:ln>
                    <a:solidFill>
                      <a:srgbClr val="FFFFFF"/>
                    </a:solidFill>
                    <a:effectLst/>
                    <a:uLnTx/>
                    <a:uFillTx/>
                    <a:latin typeface="+mn-lt"/>
                    <a:ea typeface="+mn-ea"/>
                    <a:cs typeface="+mn-cs"/>
                  </a:rPr>
                  <a:t>P(W)</a:t>
                </a:r>
              </a:p>
            </p:txBody>
          </p:sp>
        </p:grpSp>
        <p:grpSp>
          <p:nvGrpSpPr>
            <p:cNvPr id="7" name="Group 34"/>
            <p:cNvGrpSpPr/>
            <p:nvPr/>
          </p:nvGrpSpPr>
          <p:grpSpPr>
            <a:xfrm>
              <a:off x="2264484" y="4090049"/>
              <a:ext cx="1259058" cy="566928"/>
              <a:chOff x="2264484" y="4090049"/>
              <a:chExt cx="1259058" cy="566928"/>
            </a:xfrm>
          </p:grpSpPr>
          <p:sp>
            <p:nvSpPr>
              <p:cNvPr id="28" name="Rectangle 27"/>
              <p:cNvSpPr/>
              <p:nvPr/>
            </p:nvSpPr>
            <p:spPr>
              <a:xfrm>
                <a:off x="2264484" y="4090049"/>
                <a:ext cx="1259058" cy="566928"/>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p:nvPr/>
            </p:nvSpPr>
            <p:spPr>
              <a:xfrm>
                <a:off x="2313721" y="4265791"/>
                <a:ext cx="1160585" cy="215444"/>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rgbClr val="FFFFFF"/>
                    </a:solidFill>
                    <a:effectLst/>
                    <a:uLnTx/>
                    <a:uFillTx/>
                    <a:latin typeface="+mn-lt"/>
                    <a:ea typeface="+mn-ea"/>
                    <a:cs typeface="+mn-cs"/>
                  </a:rPr>
                  <a:t>Search</a:t>
                </a:r>
              </a:p>
            </p:txBody>
          </p:sp>
        </p:grpSp>
        <p:sp>
          <p:nvSpPr>
            <p:cNvPr id="21" name="TextBox 20"/>
            <p:cNvSpPr txBox="1"/>
            <p:nvPr/>
          </p:nvSpPr>
          <p:spPr>
            <a:xfrm>
              <a:off x="938146" y="633046"/>
              <a:ext cx="1294228"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chemeClr val="tx1"/>
                  </a:solidFill>
                  <a:effectLst/>
                  <a:uLnTx/>
                  <a:uFillTx/>
                  <a:latin typeface="+mn-lt"/>
                  <a:ea typeface="+mn-ea"/>
                  <a:cs typeface="+mn-cs"/>
                </a:rPr>
                <a:t>Input</a:t>
              </a:r>
              <a:br>
                <a:rPr kumimoji="0" lang="en-US" sz="1400" b="1" i="0" u="none" strike="noStrike" kern="0" cap="none" spc="0" normalizeH="0" baseline="0" noProof="0" dirty="0" smtClean="0">
                  <a:ln>
                    <a:noFill/>
                  </a:ln>
                  <a:solidFill>
                    <a:schemeClr val="tx1"/>
                  </a:solidFill>
                  <a:effectLst/>
                  <a:uLnTx/>
                  <a:uFillTx/>
                  <a:latin typeface="+mn-lt"/>
                  <a:ea typeface="+mn-ea"/>
                  <a:cs typeface="+mn-cs"/>
                </a:rPr>
              </a:br>
              <a:r>
                <a:rPr kumimoji="0" lang="en-US" sz="1400" b="1" i="0" u="none" strike="noStrike" kern="0" cap="none" spc="0" normalizeH="0" baseline="0" noProof="0" dirty="0" smtClean="0">
                  <a:ln>
                    <a:noFill/>
                  </a:ln>
                  <a:solidFill>
                    <a:schemeClr val="tx1"/>
                  </a:solidFill>
                  <a:effectLst/>
                  <a:uLnTx/>
                  <a:uFillTx/>
                  <a:latin typeface="+mn-lt"/>
                  <a:ea typeface="+mn-ea"/>
                  <a:cs typeface="+mn-cs"/>
                </a:rPr>
                <a:t>Speech</a:t>
              </a:r>
            </a:p>
          </p:txBody>
        </p:sp>
        <p:sp>
          <p:nvSpPr>
            <p:cNvPr id="22" name="Down Arrow 21"/>
            <p:cNvSpPr>
              <a:spLocks noChangeAspect="1"/>
            </p:cNvSpPr>
            <p:nvPr/>
          </p:nvSpPr>
          <p:spPr>
            <a:xfrm>
              <a:off x="2764656" y="1111352"/>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Down Arrow 22"/>
            <p:cNvSpPr>
              <a:spLocks noChangeAspect="1"/>
            </p:cNvSpPr>
            <p:nvPr/>
          </p:nvSpPr>
          <p:spPr>
            <a:xfrm>
              <a:off x="2764656" y="2266999"/>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Down Arrow 23"/>
            <p:cNvSpPr>
              <a:spLocks noChangeAspect="1"/>
            </p:cNvSpPr>
            <p:nvPr/>
          </p:nvSpPr>
          <p:spPr>
            <a:xfrm>
              <a:off x="2764656" y="3584921"/>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Down Arrow 24"/>
            <p:cNvSpPr>
              <a:spLocks noChangeAspect="1"/>
            </p:cNvSpPr>
            <p:nvPr/>
          </p:nvSpPr>
          <p:spPr>
            <a:xfrm rot="16200000">
              <a:off x="1771332" y="4164789"/>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Down Arrow 25"/>
            <p:cNvSpPr>
              <a:spLocks noChangeAspect="1"/>
            </p:cNvSpPr>
            <p:nvPr/>
          </p:nvSpPr>
          <p:spPr>
            <a:xfrm>
              <a:off x="2764656" y="4792398"/>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p:cNvSpPr txBox="1"/>
            <p:nvPr/>
          </p:nvSpPr>
          <p:spPr>
            <a:xfrm>
              <a:off x="1627920" y="5317588"/>
              <a:ext cx="2532185" cy="215444"/>
            </a:xfrm>
            <a:prstGeom prst="rect">
              <a:avLst/>
            </a:prstGeom>
          </p:spPr>
          <p:txBody>
            <a:bodyPr wrap="square" lIns="0" tIns="0" rIns="0" bIns="0" rtlCol="0">
              <a:spAutoFit/>
            </a:bodyPr>
            <a:lstStyle/>
            <a:p>
              <a:pPr marL="342900" marR="0" indent="-342900" algn="ctr" defTabSz="914400" rtl="0" eaLnBrk="1" fontAlgn="base" latinLnBrk="0" hangingPunct="1">
                <a:lnSpc>
                  <a:spcPct val="100000"/>
                </a:lnSpc>
                <a:spcBef>
                  <a:spcPct val="20000"/>
                </a:spcBef>
                <a:spcAft>
                  <a:spcPct val="0"/>
                </a:spcAft>
                <a:buClrTx/>
                <a:buSzTx/>
                <a:tabLst/>
              </a:pPr>
              <a:r>
                <a:rPr lang="en-US" sz="1400" b="1" kern="0" noProof="0" dirty="0" smtClean="0">
                  <a:latin typeface="+mn-lt"/>
                </a:rPr>
                <a:t>Recognized Utterance</a:t>
              </a:r>
              <a:endParaRPr kumimoji="0" lang="en-US" sz="1400" b="1" i="0" u="none" strike="noStrike" kern="0" cap="none" spc="0" normalizeH="0" baseline="0" noProof="0" dirty="0" smtClean="0">
                <a:ln>
                  <a:noFill/>
                </a:ln>
                <a:solidFill>
                  <a:schemeClr val="tx1"/>
                </a:solidFill>
                <a:effectLst/>
                <a:uLnTx/>
                <a:uFillTx/>
                <a:latin typeface="+mn-lt"/>
                <a:ea typeface="+mn-ea"/>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withEffect">
                                  <p:stCondLst>
                                    <p:cond delay="0"/>
                                  </p:stCondLst>
                                  <p:childTnLst>
                                    <p:animEffect transition="out" filter="dissolve">
                                      <p:cBhvr>
                                        <p:cTn id="6" dur="1000"/>
                                        <p:tgtEl>
                                          <p:spTgt spid="122885">
                                            <p:txEl>
                                              <p:pRg st="0" end="0"/>
                                            </p:txEl>
                                          </p:spTgt>
                                        </p:tgtEl>
                                      </p:cBhvr>
                                    </p:animEffect>
                                    <p:set>
                                      <p:cBhvr>
                                        <p:cTn id="7" dur="1" fill="hold">
                                          <p:stCondLst>
                                            <p:cond delay="999"/>
                                          </p:stCondLst>
                                        </p:cTn>
                                        <p:tgtEl>
                                          <p:spTgt spid="122885">
                                            <p:txEl>
                                              <p:pRg st="0" end="0"/>
                                            </p:txEl>
                                          </p:spTgt>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1000"/>
                                        <p:tgtEl>
                                          <p:spTgt spid="122885">
                                            <p:txEl>
                                              <p:pRg st="1" end="1"/>
                                            </p:txEl>
                                          </p:spTgt>
                                        </p:tgtEl>
                                      </p:cBhvr>
                                    </p:animEffect>
                                    <p:set>
                                      <p:cBhvr>
                                        <p:cTn id="10" dur="1" fill="hold">
                                          <p:stCondLst>
                                            <p:cond delay="999"/>
                                          </p:stCondLst>
                                        </p:cTn>
                                        <p:tgtEl>
                                          <p:spTgt spid="122885">
                                            <p:txEl>
                                              <p:pRg st="1" end="1"/>
                                            </p:txEl>
                                          </p:spTgt>
                                        </p:tgtEl>
                                        <p:attrNameLst>
                                          <p:attrName>style.visibility</p:attrName>
                                        </p:attrNameLst>
                                      </p:cBhvr>
                                      <p:to>
                                        <p:strVal val="hidden"/>
                                      </p:to>
                                    </p:set>
                                  </p:childTnLst>
                                </p:cTn>
                              </p:par>
                              <p:par>
                                <p:cTn id="11" presetID="9" presetClass="exit" presetSubtype="0" fill="hold" grpId="0" nodeType="withEffect">
                                  <p:stCondLst>
                                    <p:cond delay="0"/>
                                  </p:stCondLst>
                                  <p:childTnLst>
                                    <p:animEffect transition="out" filter="dissolve">
                                      <p:cBhvr>
                                        <p:cTn id="12" dur="1000"/>
                                        <p:tgtEl>
                                          <p:spTgt spid="122885">
                                            <p:txEl>
                                              <p:pRg st="2" end="2"/>
                                            </p:txEl>
                                          </p:spTgt>
                                        </p:tgtEl>
                                      </p:cBhvr>
                                    </p:animEffect>
                                    <p:set>
                                      <p:cBhvr>
                                        <p:cTn id="13" dur="1" fill="hold">
                                          <p:stCondLst>
                                            <p:cond delay="999"/>
                                          </p:stCondLst>
                                        </p:cTn>
                                        <p:tgtEl>
                                          <p:spTgt spid="122885">
                                            <p:txEl>
                                              <p:pRg st="2" end="2"/>
                                            </p:txEl>
                                          </p:spTgt>
                                        </p:tgtEl>
                                        <p:attrNameLst>
                                          <p:attrName>style.visibility</p:attrName>
                                        </p:attrNameLst>
                                      </p:cBhvr>
                                      <p:to>
                                        <p:strVal val="hidden"/>
                                      </p:to>
                                    </p:set>
                                  </p:childTnLst>
                                </p:cTn>
                              </p:par>
                              <p:par>
                                <p:cTn id="14" presetID="9" presetClass="exit" presetSubtype="0" fill="hold" grpId="0" nodeType="withEffect">
                                  <p:stCondLst>
                                    <p:cond delay="0"/>
                                  </p:stCondLst>
                                  <p:childTnLst>
                                    <p:animEffect transition="out" filter="dissolve">
                                      <p:cBhvr>
                                        <p:cTn id="15" dur="1000"/>
                                        <p:tgtEl>
                                          <p:spTgt spid="122885">
                                            <p:txEl>
                                              <p:pRg st="3" end="3"/>
                                            </p:txEl>
                                          </p:spTgt>
                                        </p:tgtEl>
                                      </p:cBhvr>
                                    </p:animEffect>
                                    <p:set>
                                      <p:cBhvr>
                                        <p:cTn id="16" dur="1" fill="hold">
                                          <p:stCondLst>
                                            <p:cond delay="999"/>
                                          </p:stCondLst>
                                        </p:cTn>
                                        <p:tgtEl>
                                          <p:spTgt spid="122885">
                                            <p:txEl>
                                              <p:pRg st="3" end="3"/>
                                            </p:txEl>
                                          </p:spTgt>
                                        </p:tgtEl>
                                        <p:attrNameLst>
                                          <p:attrName>style.visibility</p:attrName>
                                        </p:attrNameLst>
                                      </p:cBhvr>
                                      <p:to>
                                        <p:strVal val="hidden"/>
                                      </p:to>
                                    </p:set>
                                  </p:childTnLst>
                                </p:cTn>
                              </p:par>
                              <p:par>
                                <p:cTn id="17" presetID="9" presetClass="exit" presetSubtype="0" fill="hold" grpId="0" nodeType="withEffect">
                                  <p:stCondLst>
                                    <p:cond delay="0"/>
                                  </p:stCondLst>
                                  <p:childTnLst>
                                    <p:animEffect transition="out" filter="dissolve">
                                      <p:cBhvr>
                                        <p:cTn id="18" dur="1000"/>
                                        <p:tgtEl>
                                          <p:spTgt spid="122885">
                                            <p:txEl>
                                              <p:pRg st="4" end="4"/>
                                            </p:txEl>
                                          </p:spTgt>
                                        </p:tgtEl>
                                      </p:cBhvr>
                                    </p:animEffect>
                                    <p:set>
                                      <p:cBhvr>
                                        <p:cTn id="19" dur="1" fill="hold">
                                          <p:stCondLst>
                                            <p:cond delay="999"/>
                                          </p:stCondLst>
                                        </p:cTn>
                                        <p:tgtEl>
                                          <p:spTgt spid="122885">
                                            <p:txEl>
                                              <p:pRg st="4" end="4"/>
                                            </p:txEl>
                                          </p:spTgt>
                                        </p:tgtEl>
                                        <p:attrNameLst>
                                          <p:attrName>style.visibility</p:attrName>
                                        </p:attrNameLst>
                                      </p:cBhvr>
                                      <p:to>
                                        <p:strVal val="hidden"/>
                                      </p:to>
                                    </p:set>
                                  </p:childTnLst>
                                </p:cTn>
                              </p:par>
                              <p:par>
                                <p:cTn id="20" presetID="9" presetClass="exit" presetSubtype="0" fill="hold" grpId="0" nodeType="withEffect">
                                  <p:stCondLst>
                                    <p:cond delay="0"/>
                                  </p:stCondLst>
                                  <p:childTnLst>
                                    <p:animEffect transition="out" filter="dissolve">
                                      <p:cBhvr>
                                        <p:cTn id="21" dur="1000"/>
                                        <p:tgtEl>
                                          <p:spTgt spid="122885">
                                            <p:txEl>
                                              <p:pRg st="5" end="5"/>
                                            </p:txEl>
                                          </p:spTgt>
                                        </p:tgtEl>
                                      </p:cBhvr>
                                    </p:animEffect>
                                    <p:set>
                                      <p:cBhvr>
                                        <p:cTn id="22" dur="1" fill="hold">
                                          <p:stCondLst>
                                            <p:cond delay="999"/>
                                          </p:stCondLst>
                                        </p:cTn>
                                        <p:tgtEl>
                                          <p:spTgt spid="122885">
                                            <p:txEl>
                                              <p:pRg st="5" end="5"/>
                                            </p:txEl>
                                          </p:spTgt>
                                        </p:tgtEl>
                                        <p:attrNameLst>
                                          <p:attrName>style.visibility</p:attrName>
                                        </p:attrNameLst>
                                      </p:cBhvr>
                                      <p:to>
                                        <p:strVal val="hidden"/>
                                      </p:to>
                                    </p:set>
                                  </p:childTnLst>
                                </p:cTn>
                              </p:par>
                            </p:childTnLst>
                          </p:cTn>
                        </p:par>
                        <p:par>
                          <p:cTn id="23" fill="hold">
                            <p:stCondLst>
                              <p:cond delay="1000"/>
                            </p:stCondLst>
                            <p:childTnLst>
                              <p:par>
                                <p:cTn id="24" presetID="9" presetClass="entr" presetSubtype="0" fill="hold" nodeType="after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dissolve">
                                      <p:cBhvr>
                                        <p:cTn id="26" dur="500"/>
                                        <p:tgtEl>
                                          <p:spTgt spid="42"/>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40">
                                            <p:txEl>
                                              <p:pRg st="0" end="0"/>
                                            </p:txEl>
                                          </p:spTgt>
                                        </p:tgtEl>
                                        <p:attrNameLst>
                                          <p:attrName>style.visibility</p:attrName>
                                        </p:attrNameLst>
                                      </p:cBhvr>
                                      <p:to>
                                        <p:strVal val="visible"/>
                                      </p:to>
                                    </p:set>
                                    <p:animEffect transition="in" filter="dissolve">
                                      <p:cBhvr>
                                        <p:cTn id="29" dur="500"/>
                                        <p:tgtEl>
                                          <p:spTgt spid="40">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40">
                                            <p:txEl>
                                              <p:pRg st="1" end="1"/>
                                            </p:txEl>
                                          </p:spTgt>
                                        </p:tgtEl>
                                        <p:attrNameLst>
                                          <p:attrName>style.visibility</p:attrName>
                                        </p:attrNameLst>
                                      </p:cBhvr>
                                      <p:to>
                                        <p:strVal val="visible"/>
                                      </p:to>
                                    </p:set>
                                    <p:animEffect transition="in" filter="dissolve">
                                      <p:cBhvr>
                                        <p:cTn id="34" dur="500"/>
                                        <p:tgtEl>
                                          <p:spTgt spid="4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5" grpId="0" build="allAtOnce"/>
      <p:bldP spid="40"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2" y="57150"/>
            <a:ext cx="8663769"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Analytics</a:t>
            </a:r>
            <a:endParaRPr lang="en-US" b="1" dirty="0">
              <a:solidFill>
                <a:schemeClr val="accent2"/>
              </a:solidFill>
            </a:endParaRPr>
          </a:p>
        </p:txBody>
      </p:sp>
      <p:sp>
        <p:nvSpPr>
          <p:cNvPr id="7" name="Text Box 3"/>
          <p:cNvSpPr txBox="1">
            <a:spLocks noChangeArrowheads="1"/>
          </p:cNvSpPr>
          <p:nvPr/>
        </p:nvSpPr>
        <p:spPr bwMode="auto">
          <a:xfrm>
            <a:off x="178458" y="634199"/>
            <a:ext cx="8684188" cy="6027858"/>
          </a:xfrm>
          <a:prstGeom prst="rect">
            <a:avLst/>
          </a:prstGeom>
          <a:noFill/>
          <a:ln w="9525">
            <a:noFill/>
            <a:miter lim="800000"/>
            <a:headEnd/>
            <a:tailEnd/>
          </a:ln>
          <a:effectLst/>
        </p:spPr>
        <p:txBody>
          <a:bodyPr lIns="0" tIns="0" rIns="0" bIns="0"/>
          <a:lstStyle/>
          <a:p>
            <a:pPr marL="168275" indent="-168275">
              <a:spcAft>
                <a:spcPts val="1200"/>
              </a:spcAft>
              <a:buFont typeface="Arial" pitchFamily="34" charset="0"/>
              <a:buChar char="•"/>
            </a:pPr>
            <a:r>
              <a:rPr lang="en-US" sz="1800" b="1" dirty="0" smtClean="0"/>
              <a:t>Definition: A tool or process that allows an entity (i.e., business) arrive at an optimal or realistic decision based on existing data. (</a:t>
            </a:r>
            <a:r>
              <a:rPr lang="en-US" sz="1800" b="1" dirty="0" smtClean="0">
                <a:hlinkClick r:id="rId2"/>
              </a:rPr>
              <a:t>Wiki</a:t>
            </a:r>
            <a:r>
              <a:rPr lang="en-US" sz="1800" b="1" dirty="0" smtClean="0"/>
              <a:t>).</a:t>
            </a:r>
          </a:p>
          <a:p>
            <a:pPr marL="168275" indent="-168275">
              <a:spcAft>
                <a:spcPts val="1200"/>
              </a:spcAft>
              <a:buFont typeface="Arial" pitchFamily="34" charset="0"/>
              <a:buChar char="•"/>
            </a:pPr>
            <a:r>
              <a:rPr lang="en-US" sz="1800" b="1" dirty="0" smtClean="0"/>
              <a:t>Google is building a highly </a:t>
            </a:r>
            <a:br>
              <a:rPr lang="en-US" sz="1800" b="1" dirty="0" smtClean="0"/>
            </a:br>
            <a:r>
              <a:rPr lang="en-US" sz="1800" b="1" dirty="0" smtClean="0"/>
              <a:t>profitable business around </a:t>
            </a:r>
            <a:br>
              <a:rPr lang="en-US" sz="1800" b="1" dirty="0" smtClean="0"/>
            </a:br>
            <a:r>
              <a:rPr lang="en-US" sz="1800" b="1" dirty="0" smtClean="0"/>
              <a:t>analytics derived from people</a:t>
            </a:r>
            <a:br>
              <a:rPr lang="en-US" sz="1800" b="1" dirty="0" smtClean="0"/>
            </a:br>
            <a:r>
              <a:rPr lang="en-US" sz="1800" b="1" dirty="0" smtClean="0"/>
              <a:t>using its search engine.</a:t>
            </a:r>
          </a:p>
          <a:p>
            <a:pPr marL="168275" indent="-168275">
              <a:spcAft>
                <a:spcPts val="1200"/>
              </a:spcAft>
              <a:buFont typeface="Arial" pitchFamily="34" charset="0"/>
              <a:buChar char="•"/>
            </a:pPr>
            <a:r>
              <a:rPr lang="en-US" sz="1800" b="1" dirty="0" smtClean="0"/>
              <a:t>Any time you access a web page,</a:t>
            </a:r>
            <a:br>
              <a:rPr lang="en-US" sz="1800" b="1" dirty="0" smtClean="0"/>
            </a:br>
            <a:r>
              <a:rPr lang="en-US" sz="1800" b="1" dirty="0" smtClean="0"/>
              <a:t>you are leaving a footprint of</a:t>
            </a:r>
            <a:br>
              <a:rPr lang="en-US" sz="1800" b="1" dirty="0" smtClean="0"/>
            </a:br>
            <a:r>
              <a:rPr lang="en-US" sz="1800" b="1" dirty="0" smtClean="0"/>
              <a:t>yourself, particularly with respect</a:t>
            </a:r>
            <a:br>
              <a:rPr lang="en-US" sz="1800" b="1" dirty="0" smtClean="0"/>
            </a:br>
            <a:r>
              <a:rPr lang="en-US" sz="1800" b="1" dirty="0" smtClean="0"/>
              <a:t>to what you like to look at.</a:t>
            </a:r>
          </a:p>
          <a:p>
            <a:pPr marL="168275" indent="-168275">
              <a:spcAft>
                <a:spcPts val="1200"/>
              </a:spcAft>
              <a:buFont typeface="Arial" pitchFamily="34" charset="0"/>
              <a:buChar char="•"/>
            </a:pPr>
            <a:r>
              <a:rPr lang="en-US" sz="1800" b="1" dirty="0" smtClean="0"/>
              <a:t>This has allows advertisers to tailor</a:t>
            </a:r>
            <a:br>
              <a:rPr lang="en-US" sz="1800" b="1" dirty="0" smtClean="0"/>
            </a:br>
            <a:r>
              <a:rPr lang="en-US" sz="1800" b="1" dirty="0" smtClean="0"/>
              <a:t>their ads to your personal interests</a:t>
            </a:r>
            <a:br>
              <a:rPr lang="en-US" sz="1800" b="1" dirty="0" smtClean="0"/>
            </a:br>
            <a:r>
              <a:rPr lang="en-US" sz="1800" b="1" dirty="0" smtClean="0"/>
              <a:t>by adapting web pages to your</a:t>
            </a:r>
            <a:br>
              <a:rPr lang="en-US" sz="1800" b="1" dirty="0" smtClean="0"/>
            </a:br>
            <a:r>
              <a:rPr lang="en-US" sz="1800" b="1" dirty="0" smtClean="0"/>
              <a:t>habits.</a:t>
            </a:r>
          </a:p>
          <a:p>
            <a:pPr marL="168275" indent="-168275">
              <a:spcAft>
                <a:spcPts val="1200"/>
              </a:spcAft>
              <a:buFont typeface="Arial" pitchFamily="34" charset="0"/>
              <a:buChar char="•"/>
            </a:pPr>
            <a:r>
              <a:rPr lang="en-US" sz="1800" b="1" dirty="0" smtClean="0"/>
              <a:t>Web sites such as </a:t>
            </a:r>
            <a:r>
              <a:rPr lang="en-US" sz="1800" b="1" dirty="0" smtClean="0">
                <a:hlinkClick r:id="rId3"/>
              </a:rPr>
              <a:t>amazon.com</a:t>
            </a:r>
            <a:r>
              <a:rPr lang="en-US" sz="1800" b="1" dirty="0" smtClean="0"/>
              <a:t>, </a:t>
            </a:r>
            <a:r>
              <a:rPr lang="en-US" sz="1800" b="1" dirty="0" smtClean="0">
                <a:hlinkClick r:id="rId4"/>
              </a:rPr>
              <a:t>netflix.com</a:t>
            </a:r>
            <a:r>
              <a:rPr lang="en-US" sz="1800" b="1" dirty="0" smtClean="0"/>
              <a:t> and </a:t>
            </a:r>
            <a:r>
              <a:rPr lang="en-US" sz="1800" b="1" dirty="0" smtClean="0">
                <a:hlinkClick r:id="rId5"/>
              </a:rPr>
              <a:t>pandora.com</a:t>
            </a:r>
            <a:r>
              <a:rPr lang="en-US" sz="1800" b="1" dirty="0" smtClean="0"/>
              <a:t> have taken this concept of personalization to the next level.</a:t>
            </a:r>
          </a:p>
          <a:p>
            <a:pPr marL="168275" indent="-168275">
              <a:spcAft>
                <a:spcPts val="1200"/>
              </a:spcAft>
              <a:buFont typeface="Arial" pitchFamily="34" charset="0"/>
              <a:buChar char="•"/>
            </a:pPr>
            <a:r>
              <a:rPr lang="en-US" sz="1800" b="1" dirty="0" smtClean="0"/>
              <a:t>As people do more browsing from their telephones, which are now GPS enabled, an entirely new class of applications is emerging that can track your location, your interests and your network of “friends.”</a:t>
            </a:r>
          </a:p>
        </p:txBody>
      </p:sp>
      <p:pic>
        <p:nvPicPr>
          <p:cNvPr id="97319" name="Picture 39"/>
          <p:cNvPicPr>
            <a:picLocks noChangeAspect="1" noChangeArrowheads="1"/>
          </p:cNvPicPr>
          <p:nvPr/>
        </p:nvPicPr>
        <p:blipFill>
          <a:blip r:embed="rId6" cstate="print"/>
          <a:srcRect/>
          <a:stretch>
            <a:fillRect/>
          </a:stretch>
        </p:blipFill>
        <p:spPr bwMode="auto">
          <a:xfrm>
            <a:off x="4341714" y="1356076"/>
            <a:ext cx="4573686" cy="33783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527" name="Rectangle 95"/>
          <p:cNvSpPr>
            <a:spLocks noChangeArrowheads="1"/>
          </p:cNvSpPr>
          <p:nvPr/>
        </p:nvSpPr>
        <p:spPr bwMode="auto">
          <a:xfrm>
            <a:off x="228600" y="1905000"/>
            <a:ext cx="5334000" cy="4191000"/>
          </a:xfrm>
          <a:prstGeom prst="rect">
            <a:avLst/>
          </a:prstGeom>
          <a:solidFill>
            <a:srgbClr val="892034">
              <a:alpha val="14999"/>
            </a:srgbClr>
          </a:solidFill>
          <a:ln w="38100" algn="ctr">
            <a:solidFill>
              <a:srgbClr val="892034">
                <a:alpha val="50000"/>
              </a:srgbClr>
            </a:solidFill>
            <a:miter lim="800000"/>
            <a:headEnd/>
            <a:tailEnd/>
          </a:ln>
          <a:effectLst/>
        </p:spPr>
        <p:txBody>
          <a:bodyPr wrap="none" lIns="0" tIns="0" rIns="0" bIns="0" anchor="ctr"/>
          <a:lstStyle/>
          <a:p>
            <a:endParaRPr lang="en-US" sz="1800" b="1"/>
          </a:p>
        </p:txBody>
      </p:sp>
      <p:sp>
        <p:nvSpPr>
          <p:cNvPr id="146436" name="Rectangle 4"/>
          <p:cNvSpPr>
            <a:spLocks noChangeArrowheads="1"/>
          </p:cNvSpPr>
          <p:nvPr/>
        </p:nvSpPr>
        <p:spPr bwMode="auto">
          <a:xfrm>
            <a:off x="228600" y="95682"/>
            <a:ext cx="8686800" cy="352425"/>
          </a:xfrm>
          <a:prstGeom prst="rect">
            <a:avLst/>
          </a:prstGeom>
          <a:noFill/>
          <a:ln w="9525">
            <a:noFill/>
            <a:miter lim="800000"/>
            <a:headEnd/>
            <a:tailEnd/>
          </a:ln>
          <a:effectLst/>
        </p:spPr>
        <p:txBody>
          <a:bodyPr lIns="0" tIns="0" rIns="0" bIns="0"/>
          <a:lstStyle/>
          <a:p>
            <a:pPr marL="342900" indent="-342900" eaLnBrk="1" hangingPunct="1">
              <a:lnSpc>
                <a:spcPct val="90000"/>
              </a:lnSpc>
              <a:spcBef>
                <a:spcPct val="20000"/>
              </a:spcBef>
              <a:spcAft>
                <a:spcPct val="0"/>
              </a:spcAft>
            </a:pPr>
            <a:r>
              <a:rPr lang="en-US" sz="2400" b="1" dirty="0" smtClean="0">
                <a:solidFill>
                  <a:schemeClr val="accent2"/>
                </a:solidFill>
                <a:latin typeface="Arial" charset="0"/>
              </a:rPr>
              <a:t>Information </a:t>
            </a:r>
            <a:r>
              <a:rPr lang="en-US" sz="2400" b="1" dirty="0">
                <a:solidFill>
                  <a:schemeClr val="accent2"/>
                </a:solidFill>
                <a:latin typeface="Arial" charset="0"/>
              </a:rPr>
              <a:t>Retrieval From </a:t>
            </a:r>
            <a:r>
              <a:rPr lang="en-US" sz="2400" b="1" dirty="0" smtClean="0">
                <a:solidFill>
                  <a:schemeClr val="accent2"/>
                </a:solidFill>
                <a:latin typeface="Arial" charset="0"/>
              </a:rPr>
              <a:t>Voice Enables Analytics</a:t>
            </a:r>
            <a:endParaRPr lang="en-US" sz="2400" b="1" dirty="0">
              <a:solidFill>
                <a:schemeClr val="accent2"/>
              </a:solidFill>
              <a:latin typeface="Arial" charset="0"/>
            </a:endParaRPr>
          </a:p>
        </p:txBody>
      </p:sp>
      <p:pic>
        <p:nvPicPr>
          <p:cNvPr id="146437" name="Picture 5"/>
          <p:cNvPicPr preferRelativeResize="0">
            <a:picLocks noChangeAspect="1" noChangeArrowheads="1"/>
          </p:cNvPicPr>
          <p:nvPr/>
        </p:nvPicPr>
        <p:blipFill>
          <a:blip r:embed="rId2" cstate="print"/>
          <a:srcRect t="13336" r="28856"/>
          <a:stretch>
            <a:fillRect/>
          </a:stretch>
        </p:blipFill>
        <p:spPr bwMode="auto">
          <a:xfrm>
            <a:off x="457200" y="919163"/>
            <a:ext cx="739775" cy="600075"/>
          </a:xfrm>
          <a:prstGeom prst="rect">
            <a:avLst/>
          </a:prstGeom>
          <a:noFill/>
          <a:ln w="12700" algn="ctr">
            <a:solidFill>
              <a:srgbClr val="892034"/>
            </a:solidFill>
            <a:miter lim="800000"/>
            <a:headEnd/>
            <a:tailEnd/>
          </a:ln>
          <a:effectLst>
            <a:outerShdw dist="35921" dir="2700000" algn="ctr" rotWithShape="0">
              <a:srgbClr val="000000"/>
            </a:outerShdw>
          </a:effectLst>
        </p:spPr>
      </p:pic>
      <p:grpSp>
        <p:nvGrpSpPr>
          <p:cNvPr id="2" name="Group 30"/>
          <p:cNvGrpSpPr>
            <a:grpSpLocks noChangeAspect="1"/>
          </p:cNvGrpSpPr>
          <p:nvPr/>
        </p:nvGrpSpPr>
        <p:grpSpPr bwMode="auto">
          <a:xfrm>
            <a:off x="2019300" y="914400"/>
            <a:ext cx="1600200" cy="600075"/>
            <a:chOff x="1296" y="624"/>
            <a:chExt cx="1152" cy="432"/>
          </a:xfrm>
        </p:grpSpPr>
        <p:sp>
          <p:nvSpPr>
            <p:cNvPr id="146441" name="Rectangle 9"/>
            <p:cNvSpPr>
              <a:spLocks noChangeAspect="1" noChangeArrowheads="1"/>
            </p:cNvSpPr>
            <p:nvPr/>
          </p:nvSpPr>
          <p:spPr bwMode="auto">
            <a:xfrm>
              <a:off x="1296" y="624"/>
              <a:ext cx="1152" cy="432"/>
            </a:xfrm>
            <a:prstGeom prst="rect">
              <a:avLst/>
            </a:prstGeom>
            <a:solidFill>
              <a:srgbClr val="892034"/>
            </a:solidFill>
            <a:ln w="9525" algn="ctr">
              <a:noFill/>
              <a:miter lim="800000"/>
              <a:headEnd/>
              <a:tailEnd/>
            </a:ln>
            <a:effectLst>
              <a:outerShdw dist="35921" dir="2700000" algn="ctr" rotWithShape="0">
                <a:srgbClr val="000000"/>
              </a:outerShdw>
            </a:effectLst>
          </p:spPr>
          <p:txBody>
            <a:bodyPr wrap="none" lIns="0" tIns="0" rIns="0" bIns="0" anchor="ctr"/>
            <a:lstStyle/>
            <a:p>
              <a:endParaRPr lang="en-US" sz="1400" b="1">
                <a:solidFill>
                  <a:srgbClr val="FFFFFF"/>
                </a:solidFill>
              </a:endParaRPr>
            </a:p>
          </p:txBody>
        </p:sp>
        <p:sp>
          <p:nvSpPr>
            <p:cNvPr id="146440" name="Text Box 8"/>
            <p:cNvSpPr txBox="1">
              <a:spLocks noChangeAspect="1" noChangeArrowheads="1"/>
            </p:cNvSpPr>
            <p:nvPr/>
          </p:nvSpPr>
          <p:spPr bwMode="auto">
            <a:xfrm>
              <a:off x="1344" y="686"/>
              <a:ext cx="1056" cy="310"/>
            </a:xfrm>
            <a:prstGeom prst="rect">
              <a:avLst/>
            </a:prstGeom>
            <a:noFill/>
            <a:ln w="9525" algn="ctr">
              <a:noFill/>
              <a:miter lim="800000"/>
              <a:headEnd/>
              <a:tailEnd/>
            </a:ln>
            <a:effectLst/>
          </p:spPr>
          <p:txBody>
            <a:bodyPr lIns="0" tIns="0" rIns="0" bIns="0" anchor="ctr" anchorCtr="1">
              <a:spAutoFit/>
            </a:bodyPr>
            <a:lstStyle/>
            <a:p>
              <a:pPr algn="ctr">
                <a:spcBef>
                  <a:spcPct val="50000"/>
                </a:spcBef>
              </a:pPr>
              <a:r>
                <a:rPr lang="en-US" sz="1400" b="1">
                  <a:solidFill>
                    <a:srgbClr val="FFFFFF"/>
                  </a:solidFill>
                  <a:latin typeface="Arial" charset="0"/>
                </a:rPr>
                <a:t>Speech Activity Detection</a:t>
              </a:r>
            </a:p>
          </p:txBody>
        </p:sp>
      </p:grpSp>
      <p:grpSp>
        <p:nvGrpSpPr>
          <p:cNvPr id="3" name="Group 73"/>
          <p:cNvGrpSpPr>
            <a:grpSpLocks/>
          </p:cNvGrpSpPr>
          <p:nvPr/>
        </p:nvGrpSpPr>
        <p:grpSpPr bwMode="auto">
          <a:xfrm>
            <a:off x="304800" y="2281238"/>
            <a:ext cx="5029200" cy="600075"/>
            <a:chOff x="144" y="1341"/>
            <a:chExt cx="3168" cy="378"/>
          </a:xfrm>
        </p:grpSpPr>
        <p:grpSp>
          <p:nvGrpSpPr>
            <p:cNvPr id="4" name="Group 34"/>
            <p:cNvGrpSpPr>
              <a:grpSpLocks noChangeAspect="1"/>
            </p:cNvGrpSpPr>
            <p:nvPr/>
          </p:nvGrpSpPr>
          <p:grpSpPr bwMode="auto">
            <a:xfrm>
              <a:off x="1224" y="1341"/>
              <a:ext cx="1008" cy="378"/>
              <a:chOff x="1296" y="624"/>
              <a:chExt cx="1152" cy="432"/>
            </a:xfrm>
          </p:grpSpPr>
          <p:sp>
            <p:nvSpPr>
              <p:cNvPr id="146467" name="Rectangle 35"/>
              <p:cNvSpPr>
                <a:spLocks noChangeAspect="1" noChangeArrowheads="1"/>
              </p:cNvSpPr>
              <p:nvPr/>
            </p:nvSpPr>
            <p:spPr bwMode="auto">
              <a:xfrm>
                <a:off x="1296" y="624"/>
                <a:ext cx="1152" cy="432"/>
              </a:xfrm>
              <a:prstGeom prst="rect">
                <a:avLst/>
              </a:prstGeom>
              <a:solidFill>
                <a:srgbClr val="892034"/>
              </a:solidFill>
              <a:ln w="9525" algn="ctr">
                <a:noFill/>
                <a:miter lim="800000"/>
                <a:headEnd/>
                <a:tailEnd/>
              </a:ln>
              <a:effectLst>
                <a:outerShdw dist="35921" dir="2700000" algn="ctr" rotWithShape="0">
                  <a:srgbClr val="000000"/>
                </a:outerShdw>
              </a:effectLst>
            </p:spPr>
            <p:txBody>
              <a:bodyPr wrap="none" lIns="0" tIns="0" rIns="0" bIns="0" anchor="ctr"/>
              <a:lstStyle/>
              <a:p>
                <a:endParaRPr lang="en-US" sz="1400" b="1">
                  <a:solidFill>
                    <a:srgbClr val="FFFFFF"/>
                  </a:solidFill>
                </a:endParaRPr>
              </a:p>
            </p:txBody>
          </p:sp>
          <p:sp>
            <p:nvSpPr>
              <p:cNvPr id="146468" name="Text Box 36"/>
              <p:cNvSpPr txBox="1">
                <a:spLocks noChangeAspect="1" noChangeArrowheads="1"/>
              </p:cNvSpPr>
              <p:nvPr/>
            </p:nvSpPr>
            <p:spPr bwMode="auto">
              <a:xfrm>
                <a:off x="1344" y="687"/>
                <a:ext cx="1056" cy="310"/>
              </a:xfrm>
              <a:prstGeom prst="rect">
                <a:avLst/>
              </a:prstGeom>
              <a:noFill/>
              <a:ln w="9525" algn="ctr">
                <a:noFill/>
                <a:miter lim="800000"/>
                <a:headEnd/>
                <a:tailEnd/>
              </a:ln>
              <a:effectLst/>
            </p:spPr>
            <p:txBody>
              <a:bodyPr lIns="0" tIns="0" rIns="0" bIns="0" anchor="ctr" anchorCtr="1">
                <a:spAutoFit/>
              </a:bodyPr>
              <a:lstStyle/>
              <a:p>
                <a:pPr algn="ctr">
                  <a:spcBef>
                    <a:spcPct val="50000"/>
                  </a:spcBef>
                </a:pPr>
                <a:r>
                  <a:rPr lang="en-US" sz="1400" b="1">
                    <a:solidFill>
                      <a:srgbClr val="FFFFFF"/>
                    </a:solidFill>
                    <a:latin typeface="Arial" charset="0"/>
                  </a:rPr>
                  <a:t>Language Identification</a:t>
                </a:r>
              </a:p>
            </p:txBody>
          </p:sp>
        </p:grpSp>
        <p:grpSp>
          <p:nvGrpSpPr>
            <p:cNvPr id="5" name="Group 37"/>
            <p:cNvGrpSpPr>
              <a:grpSpLocks noChangeAspect="1"/>
            </p:cNvGrpSpPr>
            <p:nvPr/>
          </p:nvGrpSpPr>
          <p:grpSpPr bwMode="auto">
            <a:xfrm>
              <a:off x="144" y="1341"/>
              <a:ext cx="1008" cy="377"/>
              <a:chOff x="1296" y="624"/>
              <a:chExt cx="1152" cy="432"/>
            </a:xfrm>
          </p:grpSpPr>
          <p:sp>
            <p:nvSpPr>
              <p:cNvPr id="146470" name="Rectangle 38"/>
              <p:cNvSpPr>
                <a:spLocks noChangeAspect="1" noChangeArrowheads="1"/>
              </p:cNvSpPr>
              <p:nvPr/>
            </p:nvSpPr>
            <p:spPr bwMode="auto">
              <a:xfrm>
                <a:off x="1296" y="624"/>
                <a:ext cx="1152" cy="432"/>
              </a:xfrm>
              <a:prstGeom prst="rect">
                <a:avLst/>
              </a:prstGeom>
              <a:solidFill>
                <a:srgbClr val="892034"/>
              </a:solidFill>
              <a:ln w="9525" algn="ctr">
                <a:noFill/>
                <a:miter lim="800000"/>
                <a:headEnd/>
                <a:tailEnd/>
              </a:ln>
              <a:effectLst>
                <a:outerShdw dist="35921" dir="2700000" algn="ctr" rotWithShape="0">
                  <a:srgbClr val="000000"/>
                </a:outerShdw>
              </a:effectLst>
            </p:spPr>
            <p:txBody>
              <a:bodyPr wrap="none" lIns="0" tIns="0" rIns="0" bIns="0" anchor="ctr"/>
              <a:lstStyle/>
              <a:p>
                <a:endParaRPr lang="en-US" sz="1400" b="1">
                  <a:solidFill>
                    <a:srgbClr val="FFFFFF"/>
                  </a:solidFill>
                </a:endParaRPr>
              </a:p>
            </p:txBody>
          </p:sp>
          <p:sp>
            <p:nvSpPr>
              <p:cNvPr id="146471" name="Text Box 39"/>
              <p:cNvSpPr txBox="1">
                <a:spLocks noChangeAspect="1" noChangeArrowheads="1"/>
              </p:cNvSpPr>
              <p:nvPr/>
            </p:nvSpPr>
            <p:spPr bwMode="auto">
              <a:xfrm>
                <a:off x="1344" y="686"/>
                <a:ext cx="1056" cy="311"/>
              </a:xfrm>
              <a:prstGeom prst="rect">
                <a:avLst/>
              </a:prstGeom>
              <a:noFill/>
              <a:ln w="9525" algn="ctr">
                <a:noFill/>
                <a:miter lim="800000"/>
                <a:headEnd/>
                <a:tailEnd/>
              </a:ln>
              <a:effectLst/>
            </p:spPr>
            <p:txBody>
              <a:bodyPr lIns="0" tIns="0" rIns="0" bIns="0" anchor="ctr" anchorCtr="1">
                <a:spAutoFit/>
              </a:bodyPr>
              <a:lstStyle/>
              <a:p>
                <a:pPr algn="ctr">
                  <a:spcBef>
                    <a:spcPct val="50000"/>
                  </a:spcBef>
                </a:pPr>
                <a:r>
                  <a:rPr lang="en-US" sz="1400" b="1">
                    <a:solidFill>
                      <a:srgbClr val="FFFFFF"/>
                    </a:solidFill>
                    <a:latin typeface="Arial" charset="0"/>
                  </a:rPr>
                  <a:t>Gender Identification</a:t>
                </a:r>
              </a:p>
            </p:txBody>
          </p:sp>
        </p:grpSp>
        <p:grpSp>
          <p:nvGrpSpPr>
            <p:cNvPr id="6" name="Group 40"/>
            <p:cNvGrpSpPr>
              <a:grpSpLocks noChangeAspect="1"/>
            </p:cNvGrpSpPr>
            <p:nvPr/>
          </p:nvGrpSpPr>
          <p:grpSpPr bwMode="auto">
            <a:xfrm>
              <a:off x="2304" y="1341"/>
              <a:ext cx="1008" cy="378"/>
              <a:chOff x="1296" y="624"/>
              <a:chExt cx="1152" cy="432"/>
            </a:xfrm>
          </p:grpSpPr>
          <p:sp>
            <p:nvSpPr>
              <p:cNvPr id="146473" name="Rectangle 41"/>
              <p:cNvSpPr>
                <a:spLocks noChangeAspect="1" noChangeArrowheads="1"/>
              </p:cNvSpPr>
              <p:nvPr/>
            </p:nvSpPr>
            <p:spPr bwMode="auto">
              <a:xfrm>
                <a:off x="1296" y="624"/>
                <a:ext cx="1152" cy="432"/>
              </a:xfrm>
              <a:prstGeom prst="rect">
                <a:avLst/>
              </a:prstGeom>
              <a:solidFill>
                <a:srgbClr val="892034"/>
              </a:solidFill>
              <a:ln w="9525" algn="ctr">
                <a:noFill/>
                <a:miter lim="800000"/>
                <a:headEnd/>
                <a:tailEnd/>
              </a:ln>
              <a:effectLst>
                <a:outerShdw dist="35921" dir="2700000" algn="ctr" rotWithShape="0">
                  <a:srgbClr val="000000"/>
                </a:outerShdw>
              </a:effectLst>
            </p:spPr>
            <p:txBody>
              <a:bodyPr wrap="none" lIns="0" tIns="0" rIns="0" bIns="0" anchor="ctr"/>
              <a:lstStyle/>
              <a:p>
                <a:endParaRPr lang="en-US" sz="1400" b="1">
                  <a:solidFill>
                    <a:srgbClr val="FFFFFF"/>
                  </a:solidFill>
                </a:endParaRPr>
              </a:p>
            </p:txBody>
          </p:sp>
          <p:sp>
            <p:nvSpPr>
              <p:cNvPr id="146474" name="Text Box 42"/>
              <p:cNvSpPr txBox="1">
                <a:spLocks noChangeAspect="1" noChangeArrowheads="1"/>
              </p:cNvSpPr>
              <p:nvPr/>
            </p:nvSpPr>
            <p:spPr bwMode="auto">
              <a:xfrm>
                <a:off x="1344" y="687"/>
                <a:ext cx="1056" cy="310"/>
              </a:xfrm>
              <a:prstGeom prst="rect">
                <a:avLst/>
              </a:prstGeom>
              <a:noFill/>
              <a:ln w="9525" algn="ctr">
                <a:noFill/>
                <a:miter lim="800000"/>
                <a:headEnd/>
                <a:tailEnd/>
              </a:ln>
              <a:effectLst/>
            </p:spPr>
            <p:txBody>
              <a:bodyPr lIns="0" tIns="0" rIns="0" bIns="0" anchor="ctr" anchorCtr="1">
                <a:spAutoFit/>
              </a:bodyPr>
              <a:lstStyle/>
              <a:p>
                <a:pPr algn="ctr">
                  <a:spcBef>
                    <a:spcPct val="50000"/>
                  </a:spcBef>
                </a:pPr>
                <a:r>
                  <a:rPr lang="en-US" sz="1400" b="1">
                    <a:solidFill>
                      <a:srgbClr val="FFFFFF"/>
                    </a:solidFill>
                    <a:latin typeface="Arial" charset="0"/>
                  </a:rPr>
                  <a:t>Speaker Identification</a:t>
                </a:r>
              </a:p>
            </p:txBody>
          </p:sp>
        </p:grpSp>
      </p:grpSp>
      <p:grpSp>
        <p:nvGrpSpPr>
          <p:cNvPr id="7" name="Group 74"/>
          <p:cNvGrpSpPr>
            <a:grpSpLocks/>
          </p:cNvGrpSpPr>
          <p:nvPr/>
        </p:nvGrpSpPr>
        <p:grpSpPr bwMode="auto">
          <a:xfrm>
            <a:off x="1162050" y="3667125"/>
            <a:ext cx="3314700" cy="600075"/>
            <a:chOff x="144" y="1776"/>
            <a:chExt cx="2088" cy="378"/>
          </a:xfrm>
        </p:grpSpPr>
        <p:grpSp>
          <p:nvGrpSpPr>
            <p:cNvPr id="8" name="Group 43"/>
            <p:cNvGrpSpPr>
              <a:grpSpLocks noChangeAspect="1"/>
            </p:cNvGrpSpPr>
            <p:nvPr/>
          </p:nvGrpSpPr>
          <p:grpSpPr bwMode="auto">
            <a:xfrm>
              <a:off x="1224" y="1776"/>
              <a:ext cx="1008" cy="378"/>
              <a:chOff x="1296" y="624"/>
              <a:chExt cx="1152" cy="432"/>
            </a:xfrm>
          </p:grpSpPr>
          <p:sp>
            <p:nvSpPr>
              <p:cNvPr id="146476" name="Rectangle 44"/>
              <p:cNvSpPr>
                <a:spLocks noChangeAspect="1" noChangeArrowheads="1"/>
              </p:cNvSpPr>
              <p:nvPr/>
            </p:nvSpPr>
            <p:spPr bwMode="auto">
              <a:xfrm>
                <a:off x="1296" y="624"/>
                <a:ext cx="1152" cy="432"/>
              </a:xfrm>
              <a:prstGeom prst="rect">
                <a:avLst/>
              </a:prstGeom>
              <a:solidFill>
                <a:srgbClr val="892034"/>
              </a:solidFill>
              <a:ln w="9525" algn="ctr">
                <a:noFill/>
                <a:miter lim="800000"/>
                <a:headEnd/>
                <a:tailEnd/>
              </a:ln>
              <a:effectLst>
                <a:outerShdw dist="35921" dir="2700000" algn="ctr" rotWithShape="0">
                  <a:srgbClr val="000000"/>
                </a:outerShdw>
              </a:effectLst>
            </p:spPr>
            <p:txBody>
              <a:bodyPr wrap="none" lIns="0" tIns="0" rIns="0" bIns="0" anchor="ctr"/>
              <a:lstStyle/>
              <a:p>
                <a:endParaRPr lang="en-US" sz="1400" b="1">
                  <a:solidFill>
                    <a:srgbClr val="FFFFFF"/>
                  </a:solidFill>
                </a:endParaRPr>
              </a:p>
            </p:txBody>
          </p:sp>
          <p:sp>
            <p:nvSpPr>
              <p:cNvPr id="146477" name="Text Box 45"/>
              <p:cNvSpPr txBox="1">
                <a:spLocks noChangeAspect="1" noChangeArrowheads="1"/>
              </p:cNvSpPr>
              <p:nvPr/>
            </p:nvSpPr>
            <p:spPr bwMode="auto">
              <a:xfrm>
                <a:off x="1344" y="762"/>
                <a:ext cx="1056" cy="155"/>
              </a:xfrm>
              <a:prstGeom prst="rect">
                <a:avLst/>
              </a:prstGeom>
              <a:noFill/>
              <a:ln w="9525" algn="ctr">
                <a:noFill/>
                <a:miter lim="800000"/>
                <a:headEnd/>
                <a:tailEnd/>
              </a:ln>
              <a:effectLst/>
            </p:spPr>
            <p:txBody>
              <a:bodyPr lIns="0" tIns="0" rIns="0" bIns="0" anchor="ctr" anchorCtr="1">
                <a:spAutoFit/>
              </a:bodyPr>
              <a:lstStyle/>
              <a:p>
                <a:pPr algn="ctr">
                  <a:spcBef>
                    <a:spcPct val="50000"/>
                  </a:spcBef>
                </a:pPr>
                <a:r>
                  <a:rPr lang="en-US" sz="1400" b="1">
                    <a:solidFill>
                      <a:srgbClr val="FFFFFF"/>
                    </a:solidFill>
                    <a:latin typeface="Arial" charset="0"/>
                  </a:rPr>
                  <a:t>Speech to Text</a:t>
                </a:r>
              </a:p>
            </p:txBody>
          </p:sp>
        </p:grpSp>
        <p:grpSp>
          <p:nvGrpSpPr>
            <p:cNvPr id="9" name="Group 46"/>
            <p:cNvGrpSpPr>
              <a:grpSpLocks noChangeAspect="1"/>
            </p:cNvGrpSpPr>
            <p:nvPr/>
          </p:nvGrpSpPr>
          <p:grpSpPr bwMode="auto">
            <a:xfrm>
              <a:off x="144" y="1776"/>
              <a:ext cx="1008" cy="378"/>
              <a:chOff x="1296" y="624"/>
              <a:chExt cx="1152" cy="432"/>
            </a:xfrm>
          </p:grpSpPr>
          <p:sp>
            <p:nvSpPr>
              <p:cNvPr id="146479" name="Rectangle 47"/>
              <p:cNvSpPr>
                <a:spLocks noChangeAspect="1" noChangeArrowheads="1"/>
              </p:cNvSpPr>
              <p:nvPr/>
            </p:nvSpPr>
            <p:spPr bwMode="auto">
              <a:xfrm>
                <a:off x="1296" y="624"/>
                <a:ext cx="1152" cy="432"/>
              </a:xfrm>
              <a:prstGeom prst="rect">
                <a:avLst/>
              </a:prstGeom>
              <a:solidFill>
                <a:srgbClr val="892034"/>
              </a:solidFill>
              <a:ln w="9525" algn="ctr">
                <a:noFill/>
                <a:miter lim="800000"/>
                <a:headEnd/>
                <a:tailEnd/>
              </a:ln>
              <a:effectLst>
                <a:outerShdw dist="35921" dir="2700000" algn="ctr" rotWithShape="0">
                  <a:srgbClr val="000000"/>
                </a:outerShdw>
              </a:effectLst>
            </p:spPr>
            <p:txBody>
              <a:bodyPr wrap="none" lIns="0" tIns="0" rIns="0" bIns="0" anchor="ctr"/>
              <a:lstStyle/>
              <a:p>
                <a:endParaRPr lang="en-US" sz="1400" b="1">
                  <a:solidFill>
                    <a:srgbClr val="FFFFFF"/>
                  </a:solidFill>
                </a:endParaRPr>
              </a:p>
            </p:txBody>
          </p:sp>
          <p:sp>
            <p:nvSpPr>
              <p:cNvPr id="146480" name="Text Box 48"/>
              <p:cNvSpPr txBox="1">
                <a:spLocks noChangeAspect="1" noChangeArrowheads="1"/>
              </p:cNvSpPr>
              <p:nvPr/>
            </p:nvSpPr>
            <p:spPr bwMode="auto">
              <a:xfrm>
                <a:off x="1344" y="762"/>
                <a:ext cx="1056" cy="155"/>
              </a:xfrm>
              <a:prstGeom prst="rect">
                <a:avLst/>
              </a:prstGeom>
              <a:noFill/>
              <a:ln w="9525" algn="ctr">
                <a:noFill/>
                <a:miter lim="800000"/>
                <a:headEnd/>
                <a:tailEnd/>
              </a:ln>
              <a:effectLst/>
            </p:spPr>
            <p:txBody>
              <a:bodyPr lIns="0" tIns="0" rIns="0" bIns="0" anchor="ctr" anchorCtr="1">
                <a:spAutoFit/>
              </a:bodyPr>
              <a:lstStyle/>
              <a:p>
                <a:pPr algn="ctr">
                  <a:spcBef>
                    <a:spcPct val="50000"/>
                  </a:spcBef>
                </a:pPr>
                <a:r>
                  <a:rPr lang="en-US" sz="1400" b="1">
                    <a:solidFill>
                      <a:srgbClr val="FFFFFF"/>
                    </a:solidFill>
                    <a:latin typeface="Arial" charset="0"/>
                  </a:rPr>
                  <a:t>Keyword Search</a:t>
                </a:r>
              </a:p>
            </p:txBody>
          </p:sp>
        </p:grpSp>
      </p:grpSp>
      <p:grpSp>
        <p:nvGrpSpPr>
          <p:cNvPr id="10" name="Group 76"/>
          <p:cNvGrpSpPr>
            <a:grpSpLocks/>
          </p:cNvGrpSpPr>
          <p:nvPr/>
        </p:nvGrpSpPr>
        <p:grpSpPr bwMode="auto">
          <a:xfrm>
            <a:off x="6276975" y="3962400"/>
            <a:ext cx="2209800" cy="1219200"/>
            <a:chOff x="960" y="3072"/>
            <a:chExt cx="1392" cy="768"/>
          </a:xfrm>
        </p:grpSpPr>
        <p:grpSp>
          <p:nvGrpSpPr>
            <p:cNvPr id="11" name="Group 57"/>
            <p:cNvGrpSpPr>
              <a:grpSpLocks/>
            </p:cNvGrpSpPr>
            <p:nvPr/>
          </p:nvGrpSpPr>
          <p:grpSpPr bwMode="auto">
            <a:xfrm>
              <a:off x="1776" y="3072"/>
              <a:ext cx="576" cy="720"/>
              <a:chOff x="768" y="3120"/>
              <a:chExt cx="576" cy="720"/>
            </a:xfrm>
          </p:grpSpPr>
          <p:sp>
            <p:nvSpPr>
              <p:cNvPr id="146490" name="AutoShape 58"/>
              <p:cNvSpPr>
                <a:spLocks noChangeArrowheads="1"/>
              </p:cNvSpPr>
              <p:nvPr/>
            </p:nvSpPr>
            <p:spPr bwMode="auto">
              <a:xfrm>
                <a:off x="768" y="3120"/>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sp>
            <p:nvSpPr>
              <p:cNvPr id="146491" name="AutoShape 59"/>
              <p:cNvSpPr>
                <a:spLocks noChangeArrowheads="1"/>
              </p:cNvSpPr>
              <p:nvPr/>
            </p:nvSpPr>
            <p:spPr bwMode="auto">
              <a:xfrm>
                <a:off x="864" y="3216"/>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sp>
            <p:nvSpPr>
              <p:cNvPr id="146492" name="AutoShape 60"/>
              <p:cNvSpPr>
                <a:spLocks noChangeArrowheads="1"/>
              </p:cNvSpPr>
              <p:nvPr/>
            </p:nvSpPr>
            <p:spPr bwMode="auto">
              <a:xfrm>
                <a:off x="960" y="3312"/>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sp>
            <p:nvSpPr>
              <p:cNvPr id="146493" name="AutoShape 61"/>
              <p:cNvSpPr>
                <a:spLocks noChangeArrowheads="1"/>
              </p:cNvSpPr>
              <p:nvPr/>
            </p:nvSpPr>
            <p:spPr bwMode="auto">
              <a:xfrm>
                <a:off x="1056" y="3408"/>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grpSp>
        <p:grpSp>
          <p:nvGrpSpPr>
            <p:cNvPr id="12" name="Group 62"/>
            <p:cNvGrpSpPr>
              <a:grpSpLocks/>
            </p:cNvGrpSpPr>
            <p:nvPr/>
          </p:nvGrpSpPr>
          <p:grpSpPr bwMode="auto">
            <a:xfrm>
              <a:off x="1344" y="3072"/>
              <a:ext cx="576" cy="720"/>
              <a:chOff x="768" y="3120"/>
              <a:chExt cx="576" cy="720"/>
            </a:xfrm>
          </p:grpSpPr>
          <p:sp>
            <p:nvSpPr>
              <p:cNvPr id="146495" name="AutoShape 63"/>
              <p:cNvSpPr>
                <a:spLocks noChangeArrowheads="1"/>
              </p:cNvSpPr>
              <p:nvPr/>
            </p:nvSpPr>
            <p:spPr bwMode="auto">
              <a:xfrm>
                <a:off x="768" y="3120"/>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sp>
            <p:nvSpPr>
              <p:cNvPr id="146496" name="AutoShape 64"/>
              <p:cNvSpPr>
                <a:spLocks noChangeArrowheads="1"/>
              </p:cNvSpPr>
              <p:nvPr/>
            </p:nvSpPr>
            <p:spPr bwMode="auto">
              <a:xfrm>
                <a:off x="864" y="3216"/>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sp>
            <p:nvSpPr>
              <p:cNvPr id="146497" name="AutoShape 65"/>
              <p:cNvSpPr>
                <a:spLocks noChangeArrowheads="1"/>
              </p:cNvSpPr>
              <p:nvPr/>
            </p:nvSpPr>
            <p:spPr bwMode="auto">
              <a:xfrm>
                <a:off x="960" y="3312"/>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sp>
            <p:nvSpPr>
              <p:cNvPr id="146498" name="AutoShape 66"/>
              <p:cNvSpPr>
                <a:spLocks noChangeArrowheads="1"/>
              </p:cNvSpPr>
              <p:nvPr/>
            </p:nvSpPr>
            <p:spPr bwMode="auto">
              <a:xfrm>
                <a:off x="1056" y="3408"/>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grpSp>
        <p:grpSp>
          <p:nvGrpSpPr>
            <p:cNvPr id="13" name="Group 56"/>
            <p:cNvGrpSpPr>
              <a:grpSpLocks/>
            </p:cNvGrpSpPr>
            <p:nvPr/>
          </p:nvGrpSpPr>
          <p:grpSpPr bwMode="auto">
            <a:xfrm>
              <a:off x="960" y="3120"/>
              <a:ext cx="576" cy="720"/>
              <a:chOff x="768" y="3120"/>
              <a:chExt cx="576" cy="720"/>
            </a:xfrm>
          </p:grpSpPr>
          <p:sp>
            <p:nvSpPr>
              <p:cNvPr id="146484" name="AutoShape 52"/>
              <p:cNvSpPr>
                <a:spLocks noChangeArrowheads="1"/>
              </p:cNvSpPr>
              <p:nvPr/>
            </p:nvSpPr>
            <p:spPr bwMode="auto">
              <a:xfrm>
                <a:off x="768" y="3120"/>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sp>
            <p:nvSpPr>
              <p:cNvPr id="146485" name="AutoShape 53"/>
              <p:cNvSpPr>
                <a:spLocks noChangeArrowheads="1"/>
              </p:cNvSpPr>
              <p:nvPr/>
            </p:nvSpPr>
            <p:spPr bwMode="auto">
              <a:xfrm>
                <a:off x="864" y="3216"/>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sp>
            <p:nvSpPr>
              <p:cNvPr id="146486" name="AutoShape 54"/>
              <p:cNvSpPr>
                <a:spLocks noChangeArrowheads="1"/>
              </p:cNvSpPr>
              <p:nvPr/>
            </p:nvSpPr>
            <p:spPr bwMode="auto">
              <a:xfrm>
                <a:off x="960" y="3312"/>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sp>
            <p:nvSpPr>
              <p:cNvPr id="146487" name="AutoShape 55"/>
              <p:cNvSpPr>
                <a:spLocks noChangeArrowheads="1"/>
              </p:cNvSpPr>
              <p:nvPr/>
            </p:nvSpPr>
            <p:spPr bwMode="auto">
              <a:xfrm>
                <a:off x="1056" y="3408"/>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grpSp>
      </p:grpSp>
      <p:grpSp>
        <p:nvGrpSpPr>
          <p:cNvPr id="14" name="Group 97"/>
          <p:cNvGrpSpPr>
            <a:grpSpLocks/>
          </p:cNvGrpSpPr>
          <p:nvPr/>
        </p:nvGrpSpPr>
        <p:grpSpPr bwMode="auto">
          <a:xfrm>
            <a:off x="6324600" y="1536700"/>
            <a:ext cx="2743200" cy="2197100"/>
            <a:chOff x="3984" y="968"/>
            <a:chExt cx="1728" cy="1384"/>
          </a:xfrm>
        </p:grpSpPr>
        <p:sp>
          <p:nvSpPr>
            <p:cNvPr id="146499" name="AutoShape 67"/>
            <p:cNvSpPr>
              <a:spLocks noChangeArrowheads="1"/>
            </p:cNvSpPr>
            <p:nvPr/>
          </p:nvSpPr>
          <p:spPr bwMode="auto">
            <a:xfrm rot="-5400000" flipH="1" flipV="1">
              <a:off x="4392" y="1992"/>
              <a:ext cx="528" cy="19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892034"/>
            </a:solidFill>
            <a:ln w="9525" algn="ctr">
              <a:solidFill>
                <a:srgbClr val="000000"/>
              </a:solidFill>
              <a:miter lim="800000"/>
              <a:headEnd/>
              <a:tailEnd/>
            </a:ln>
            <a:effectLst/>
          </p:spPr>
          <p:txBody>
            <a:bodyPr wrap="none" lIns="0" tIns="0" rIns="0" bIns="0" anchor="ctr"/>
            <a:lstStyle/>
            <a:p>
              <a:endParaRPr lang="en-US"/>
            </a:p>
          </p:txBody>
        </p:sp>
        <p:pic>
          <p:nvPicPr>
            <p:cNvPr id="146501" name="Picture 69" descr="careers">
              <a:hlinkClick r:id="rId3"/>
            </p:cNvPr>
            <p:cNvPicPr>
              <a:picLocks noChangeAspect="1" noChangeArrowheads="1"/>
            </p:cNvPicPr>
            <p:nvPr/>
          </p:nvPicPr>
          <p:blipFill>
            <a:blip r:embed="rId4" cstate="print"/>
            <a:srcRect/>
            <a:stretch>
              <a:fillRect/>
            </a:stretch>
          </p:blipFill>
          <p:spPr bwMode="auto">
            <a:xfrm>
              <a:off x="3984" y="990"/>
              <a:ext cx="522" cy="594"/>
            </a:xfrm>
            <a:prstGeom prst="rect">
              <a:avLst/>
            </a:prstGeom>
            <a:noFill/>
            <a:ln w="12700">
              <a:solidFill>
                <a:srgbClr val="333399"/>
              </a:solidFill>
              <a:miter lim="800000"/>
              <a:headEnd/>
              <a:tailEnd/>
            </a:ln>
            <a:effectLst>
              <a:outerShdw dist="35921" dir="2700000" algn="ctr" rotWithShape="0">
                <a:srgbClr val="808080"/>
              </a:outerShdw>
            </a:effectLst>
          </p:spPr>
        </p:pic>
        <p:sp>
          <p:nvSpPr>
            <p:cNvPr id="146502" name="Text Box 70"/>
            <p:cNvSpPr txBox="1">
              <a:spLocks noChangeArrowheads="1"/>
            </p:cNvSpPr>
            <p:nvPr/>
          </p:nvSpPr>
          <p:spPr bwMode="auto">
            <a:xfrm>
              <a:off x="4656" y="968"/>
              <a:ext cx="1056" cy="616"/>
            </a:xfrm>
            <a:prstGeom prst="rect">
              <a:avLst/>
            </a:prstGeom>
            <a:noFill/>
            <a:ln w="9525" algn="ctr">
              <a:noFill/>
              <a:miter lim="800000"/>
              <a:headEnd/>
              <a:tailEnd/>
            </a:ln>
            <a:effectLst/>
          </p:spPr>
          <p:txBody>
            <a:bodyPr lIns="0" tIns="0" rIns="0" bIns="0">
              <a:spAutoFit/>
            </a:bodyPr>
            <a:lstStyle/>
            <a:p>
              <a:pPr>
                <a:spcBef>
                  <a:spcPct val="50000"/>
                </a:spcBef>
              </a:pPr>
              <a:r>
                <a:rPr lang="en-US" sz="1600" dirty="0">
                  <a:latin typeface="Arial" charset="0"/>
                </a:rPr>
                <a:t>“</a:t>
              </a:r>
              <a:r>
                <a:rPr lang="en-US" sz="1600" b="1" dirty="0">
                  <a:latin typeface="Arial" charset="0"/>
                </a:rPr>
                <a:t>What is the number one complaint of my customers?”</a:t>
              </a:r>
            </a:p>
          </p:txBody>
        </p:sp>
      </p:grpSp>
      <p:sp>
        <p:nvSpPr>
          <p:cNvPr id="146503" name="AutoShape 71"/>
          <p:cNvSpPr>
            <a:spLocks noChangeArrowheads="1"/>
          </p:cNvSpPr>
          <p:nvPr/>
        </p:nvSpPr>
        <p:spPr bwMode="auto">
          <a:xfrm>
            <a:off x="1371600" y="1104900"/>
            <a:ext cx="4572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892034"/>
          </a:solidFill>
          <a:ln w="9525" algn="ctr">
            <a:solidFill>
              <a:srgbClr val="000000"/>
            </a:solidFill>
            <a:miter lim="800000"/>
            <a:headEnd/>
            <a:tailEnd/>
          </a:ln>
          <a:effectLst>
            <a:outerShdw dist="35921" dir="2700000" algn="ctr" rotWithShape="0">
              <a:srgbClr val="000000"/>
            </a:outerShdw>
          </a:effectLst>
        </p:spPr>
        <p:txBody>
          <a:bodyPr wrap="none" lIns="0" tIns="0" rIns="0" bIns="0" anchor="ctr"/>
          <a:lstStyle/>
          <a:p>
            <a:endParaRPr lang="en-US" sz="1400" b="1">
              <a:solidFill>
                <a:srgbClr val="FFFFFF"/>
              </a:solidFill>
            </a:endParaRPr>
          </a:p>
        </p:txBody>
      </p:sp>
      <p:sp>
        <p:nvSpPr>
          <p:cNvPr id="146504" name="AutoShape 72"/>
          <p:cNvSpPr>
            <a:spLocks noChangeArrowheads="1"/>
          </p:cNvSpPr>
          <p:nvPr/>
        </p:nvSpPr>
        <p:spPr bwMode="auto">
          <a:xfrm rot="5400000">
            <a:off x="2590800" y="1790700"/>
            <a:ext cx="4572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892034"/>
          </a:solidFill>
          <a:ln w="9525" algn="ctr">
            <a:solidFill>
              <a:srgbClr val="000000"/>
            </a:solidFill>
            <a:miter lim="800000"/>
            <a:headEnd/>
            <a:tailEnd/>
          </a:ln>
          <a:effectLst>
            <a:outerShdw dist="35921" dir="2700000" algn="ctr" rotWithShape="0">
              <a:srgbClr val="000000"/>
            </a:outerShdw>
          </a:effectLst>
        </p:spPr>
        <p:txBody>
          <a:bodyPr wrap="none" lIns="0" tIns="0" rIns="0" bIns="0" anchor="ctr"/>
          <a:lstStyle/>
          <a:p>
            <a:endParaRPr lang="en-US" sz="1400" b="1">
              <a:solidFill>
                <a:srgbClr val="FFFFFF"/>
              </a:solidFill>
            </a:endParaRPr>
          </a:p>
        </p:txBody>
      </p:sp>
      <p:sp>
        <p:nvSpPr>
          <p:cNvPr id="146507" name="AutoShape 75"/>
          <p:cNvSpPr>
            <a:spLocks noChangeArrowheads="1"/>
          </p:cNvSpPr>
          <p:nvPr/>
        </p:nvSpPr>
        <p:spPr bwMode="auto">
          <a:xfrm rot="5400000">
            <a:off x="2590800" y="3162300"/>
            <a:ext cx="4572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892034"/>
          </a:solidFill>
          <a:ln w="9525" algn="ctr">
            <a:solidFill>
              <a:srgbClr val="000000"/>
            </a:solidFill>
            <a:miter lim="800000"/>
            <a:headEnd/>
            <a:tailEnd/>
          </a:ln>
          <a:effectLst>
            <a:outerShdw dist="35921" dir="2700000" algn="ctr" rotWithShape="0">
              <a:srgbClr val="000000"/>
            </a:outerShdw>
          </a:effectLst>
        </p:spPr>
        <p:txBody>
          <a:bodyPr wrap="none" lIns="0" tIns="0" rIns="0" bIns="0" anchor="ctr"/>
          <a:lstStyle/>
          <a:p>
            <a:endParaRPr lang="en-US" sz="1400" b="1">
              <a:solidFill>
                <a:srgbClr val="FFFFFF"/>
              </a:solidFill>
            </a:endParaRPr>
          </a:p>
        </p:txBody>
      </p:sp>
      <p:sp>
        <p:nvSpPr>
          <p:cNvPr id="146509" name="AutoShape 77"/>
          <p:cNvSpPr>
            <a:spLocks noChangeArrowheads="1"/>
          </p:cNvSpPr>
          <p:nvPr/>
        </p:nvSpPr>
        <p:spPr bwMode="auto">
          <a:xfrm rot="5400000">
            <a:off x="2590800" y="4610100"/>
            <a:ext cx="4572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892034"/>
          </a:solidFill>
          <a:ln w="9525" algn="ctr">
            <a:solidFill>
              <a:srgbClr val="000000"/>
            </a:solidFill>
            <a:miter lim="800000"/>
            <a:headEnd/>
            <a:tailEnd/>
          </a:ln>
          <a:effectLst>
            <a:outerShdw dist="35921" dir="2700000" algn="ctr" rotWithShape="0">
              <a:srgbClr val="000000"/>
            </a:outerShdw>
          </a:effectLst>
        </p:spPr>
        <p:txBody>
          <a:bodyPr wrap="none" lIns="0" tIns="0" rIns="0" bIns="0" anchor="ctr"/>
          <a:lstStyle/>
          <a:p>
            <a:endParaRPr lang="en-US" sz="1400" b="1">
              <a:solidFill>
                <a:srgbClr val="FFFFFF"/>
              </a:solidFill>
            </a:endParaRPr>
          </a:p>
        </p:txBody>
      </p:sp>
      <p:grpSp>
        <p:nvGrpSpPr>
          <p:cNvPr id="15" name="Group 86"/>
          <p:cNvGrpSpPr>
            <a:grpSpLocks/>
          </p:cNvGrpSpPr>
          <p:nvPr/>
        </p:nvGrpSpPr>
        <p:grpSpPr bwMode="auto">
          <a:xfrm>
            <a:off x="1152525" y="5191125"/>
            <a:ext cx="3314700" cy="600075"/>
            <a:chOff x="144" y="1776"/>
            <a:chExt cx="2088" cy="378"/>
          </a:xfrm>
        </p:grpSpPr>
        <p:grpSp>
          <p:nvGrpSpPr>
            <p:cNvPr id="16" name="Group 87"/>
            <p:cNvGrpSpPr>
              <a:grpSpLocks noChangeAspect="1"/>
            </p:cNvGrpSpPr>
            <p:nvPr/>
          </p:nvGrpSpPr>
          <p:grpSpPr bwMode="auto">
            <a:xfrm>
              <a:off x="1224" y="1776"/>
              <a:ext cx="1008" cy="378"/>
              <a:chOff x="1296" y="624"/>
              <a:chExt cx="1152" cy="432"/>
            </a:xfrm>
          </p:grpSpPr>
          <p:sp>
            <p:nvSpPr>
              <p:cNvPr id="146520" name="Rectangle 88"/>
              <p:cNvSpPr>
                <a:spLocks noChangeAspect="1" noChangeArrowheads="1"/>
              </p:cNvSpPr>
              <p:nvPr/>
            </p:nvSpPr>
            <p:spPr bwMode="auto">
              <a:xfrm>
                <a:off x="1296" y="624"/>
                <a:ext cx="1152" cy="432"/>
              </a:xfrm>
              <a:prstGeom prst="rect">
                <a:avLst/>
              </a:prstGeom>
              <a:solidFill>
                <a:srgbClr val="892034"/>
              </a:solidFill>
              <a:ln w="9525" algn="ctr">
                <a:noFill/>
                <a:miter lim="800000"/>
                <a:headEnd/>
                <a:tailEnd/>
              </a:ln>
              <a:effectLst>
                <a:outerShdw dist="35921" dir="2700000" algn="ctr" rotWithShape="0">
                  <a:srgbClr val="000000"/>
                </a:outerShdw>
              </a:effectLst>
            </p:spPr>
            <p:txBody>
              <a:bodyPr wrap="none" lIns="0" tIns="0" rIns="0" bIns="0" anchor="ctr"/>
              <a:lstStyle/>
              <a:p>
                <a:endParaRPr lang="en-US" sz="1400" b="1">
                  <a:solidFill>
                    <a:srgbClr val="FFFFFF"/>
                  </a:solidFill>
                </a:endParaRPr>
              </a:p>
            </p:txBody>
          </p:sp>
          <p:sp>
            <p:nvSpPr>
              <p:cNvPr id="146521" name="Text Box 89"/>
              <p:cNvSpPr txBox="1">
                <a:spLocks noChangeAspect="1" noChangeArrowheads="1"/>
              </p:cNvSpPr>
              <p:nvPr/>
            </p:nvSpPr>
            <p:spPr bwMode="auto">
              <a:xfrm>
                <a:off x="1344" y="687"/>
                <a:ext cx="1056" cy="310"/>
              </a:xfrm>
              <a:prstGeom prst="rect">
                <a:avLst/>
              </a:prstGeom>
              <a:noFill/>
              <a:ln w="9525" algn="ctr">
                <a:noFill/>
                <a:miter lim="800000"/>
                <a:headEnd/>
                <a:tailEnd/>
              </a:ln>
              <a:effectLst/>
            </p:spPr>
            <p:txBody>
              <a:bodyPr lIns="0" tIns="0" rIns="0" bIns="0" anchor="ctr" anchorCtr="1">
                <a:spAutoFit/>
              </a:bodyPr>
              <a:lstStyle/>
              <a:p>
                <a:pPr algn="ctr">
                  <a:spcBef>
                    <a:spcPct val="50000"/>
                  </a:spcBef>
                </a:pPr>
                <a:r>
                  <a:rPr lang="en-US" sz="1400" b="1">
                    <a:solidFill>
                      <a:srgbClr val="FFFFFF"/>
                    </a:solidFill>
                    <a:latin typeface="Arial" charset="0"/>
                  </a:rPr>
                  <a:t>Entity</a:t>
                </a:r>
                <a:br>
                  <a:rPr lang="en-US" sz="1400" b="1">
                    <a:solidFill>
                      <a:srgbClr val="FFFFFF"/>
                    </a:solidFill>
                    <a:latin typeface="Arial" charset="0"/>
                  </a:rPr>
                </a:br>
                <a:r>
                  <a:rPr lang="en-US" sz="1400" b="1">
                    <a:solidFill>
                      <a:srgbClr val="FFFFFF"/>
                    </a:solidFill>
                    <a:latin typeface="Arial" charset="0"/>
                  </a:rPr>
                  <a:t>Extraction</a:t>
                </a:r>
              </a:p>
            </p:txBody>
          </p:sp>
        </p:grpSp>
        <p:grpSp>
          <p:nvGrpSpPr>
            <p:cNvPr id="17" name="Group 90"/>
            <p:cNvGrpSpPr>
              <a:grpSpLocks noChangeAspect="1"/>
            </p:cNvGrpSpPr>
            <p:nvPr/>
          </p:nvGrpSpPr>
          <p:grpSpPr bwMode="auto">
            <a:xfrm>
              <a:off x="144" y="1776"/>
              <a:ext cx="1008" cy="378"/>
              <a:chOff x="1296" y="624"/>
              <a:chExt cx="1152" cy="432"/>
            </a:xfrm>
          </p:grpSpPr>
          <p:sp>
            <p:nvSpPr>
              <p:cNvPr id="146523" name="Rectangle 91"/>
              <p:cNvSpPr>
                <a:spLocks noChangeAspect="1" noChangeArrowheads="1"/>
              </p:cNvSpPr>
              <p:nvPr/>
            </p:nvSpPr>
            <p:spPr bwMode="auto">
              <a:xfrm>
                <a:off x="1296" y="624"/>
                <a:ext cx="1152" cy="432"/>
              </a:xfrm>
              <a:prstGeom prst="rect">
                <a:avLst/>
              </a:prstGeom>
              <a:solidFill>
                <a:srgbClr val="892034"/>
              </a:solidFill>
              <a:ln w="9525" algn="ctr">
                <a:noFill/>
                <a:miter lim="800000"/>
                <a:headEnd/>
                <a:tailEnd/>
              </a:ln>
              <a:effectLst>
                <a:outerShdw dist="35921" dir="2700000" algn="ctr" rotWithShape="0">
                  <a:srgbClr val="000000"/>
                </a:outerShdw>
              </a:effectLst>
            </p:spPr>
            <p:txBody>
              <a:bodyPr wrap="none" lIns="0" tIns="0" rIns="0" bIns="0" anchor="ctr"/>
              <a:lstStyle/>
              <a:p>
                <a:endParaRPr lang="en-US" sz="1400" b="1">
                  <a:solidFill>
                    <a:srgbClr val="FFFFFF"/>
                  </a:solidFill>
                </a:endParaRPr>
              </a:p>
            </p:txBody>
          </p:sp>
          <p:sp>
            <p:nvSpPr>
              <p:cNvPr id="146524" name="Text Box 92"/>
              <p:cNvSpPr txBox="1">
                <a:spLocks noChangeAspect="1" noChangeArrowheads="1"/>
              </p:cNvSpPr>
              <p:nvPr/>
            </p:nvSpPr>
            <p:spPr bwMode="auto">
              <a:xfrm>
                <a:off x="1344" y="687"/>
                <a:ext cx="1056" cy="310"/>
              </a:xfrm>
              <a:prstGeom prst="rect">
                <a:avLst/>
              </a:prstGeom>
              <a:noFill/>
              <a:ln w="9525" algn="ctr">
                <a:noFill/>
                <a:miter lim="800000"/>
                <a:headEnd/>
                <a:tailEnd/>
              </a:ln>
              <a:effectLst/>
            </p:spPr>
            <p:txBody>
              <a:bodyPr lIns="0" tIns="0" rIns="0" bIns="0" anchor="ctr" anchorCtr="1">
                <a:spAutoFit/>
              </a:bodyPr>
              <a:lstStyle/>
              <a:p>
                <a:pPr algn="ctr">
                  <a:spcBef>
                    <a:spcPct val="50000"/>
                  </a:spcBef>
                </a:pPr>
                <a:r>
                  <a:rPr lang="en-US" sz="1400" b="1">
                    <a:solidFill>
                      <a:srgbClr val="FFFFFF"/>
                    </a:solidFill>
                    <a:latin typeface="Arial" charset="0"/>
                  </a:rPr>
                  <a:t>Relationship</a:t>
                </a:r>
                <a:br>
                  <a:rPr lang="en-US" sz="1400" b="1">
                    <a:solidFill>
                      <a:srgbClr val="FFFFFF"/>
                    </a:solidFill>
                    <a:latin typeface="Arial" charset="0"/>
                  </a:rPr>
                </a:br>
                <a:r>
                  <a:rPr lang="en-US" sz="1400" b="1">
                    <a:solidFill>
                      <a:srgbClr val="FFFFFF"/>
                    </a:solidFill>
                    <a:latin typeface="Arial" charset="0"/>
                  </a:rPr>
                  <a:t>Analysis</a:t>
                </a:r>
              </a:p>
            </p:txBody>
          </p:sp>
        </p:grpSp>
      </p:grpSp>
      <p:sp>
        <p:nvSpPr>
          <p:cNvPr id="146526" name="AutoShape 94"/>
          <p:cNvSpPr>
            <a:spLocks noChangeArrowheads="1"/>
          </p:cNvSpPr>
          <p:nvPr/>
        </p:nvSpPr>
        <p:spPr bwMode="auto">
          <a:xfrm>
            <a:off x="5334000" y="4343400"/>
            <a:ext cx="4572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892034"/>
          </a:solidFill>
          <a:ln w="9525" algn="ctr">
            <a:solidFill>
              <a:srgbClr val="000000"/>
            </a:solidFill>
            <a:miter lim="800000"/>
            <a:headEnd/>
            <a:tailEnd/>
          </a:ln>
          <a:effectLst>
            <a:outerShdw dist="35921" dir="2700000" algn="ctr" rotWithShape="0">
              <a:srgbClr val="000000"/>
            </a:outerShdw>
          </a:effectLst>
        </p:spPr>
        <p:txBody>
          <a:bodyPr wrap="none" lIns="0" tIns="0" rIns="0" bIns="0" anchor="ctr"/>
          <a:lstStyle/>
          <a:p>
            <a:endParaRPr lang="en-US" sz="1800" b="1"/>
          </a:p>
        </p:txBody>
      </p:sp>
      <p:sp>
        <p:nvSpPr>
          <p:cNvPr id="146528" name="Text Box 96"/>
          <p:cNvSpPr txBox="1">
            <a:spLocks noChangeArrowheads="1"/>
          </p:cNvSpPr>
          <p:nvPr/>
        </p:nvSpPr>
        <p:spPr bwMode="auto">
          <a:xfrm>
            <a:off x="6248400" y="5486400"/>
            <a:ext cx="2286000" cy="274638"/>
          </a:xfrm>
          <a:prstGeom prst="rect">
            <a:avLst/>
          </a:prstGeom>
          <a:noFill/>
          <a:ln w="9525" algn="ctr">
            <a:noFill/>
            <a:miter lim="800000"/>
            <a:headEnd/>
            <a:tailEnd/>
          </a:ln>
          <a:effectLst/>
        </p:spPr>
        <p:txBody>
          <a:bodyPr lIns="0" tIns="0" rIns="0" bIns="0" anchor="ctr" anchorCtr="1">
            <a:spAutoFit/>
          </a:bodyPr>
          <a:lstStyle/>
          <a:p>
            <a:pPr>
              <a:spcBef>
                <a:spcPct val="50000"/>
              </a:spcBef>
            </a:pPr>
            <a:r>
              <a:rPr lang="en-US" sz="1800" b="1" dirty="0">
                <a:latin typeface="Arial" charset="0"/>
              </a:rPr>
              <a:t>Relational Database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4" name="Rectangle 10"/>
          <p:cNvSpPr>
            <a:spLocks noChangeArrowheads="1"/>
          </p:cNvSpPr>
          <p:nvPr/>
        </p:nvSpPr>
        <p:spPr bwMode="auto">
          <a:xfrm>
            <a:off x="349250" y="3668713"/>
            <a:ext cx="3557588" cy="698500"/>
          </a:xfrm>
          <a:prstGeom prst="rect">
            <a:avLst/>
          </a:prstGeom>
          <a:noFill/>
          <a:ln w="9525">
            <a:noFill/>
            <a:miter lim="800000"/>
            <a:headEnd/>
            <a:tailEnd/>
          </a:ln>
          <a:effectLst/>
        </p:spPr>
        <p:txBody>
          <a:bodyPr lIns="91429" tIns="45714" rIns="91429" bIns="45714"/>
          <a:lstStyle/>
          <a:p>
            <a:pPr marL="342900" indent="-342900" algn="l" eaLnBrk="1" hangingPunct="1">
              <a:spcBef>
                <a:spcPct val="0"/>
              </a:spcBef>
            </a:pPr>
            <a:endParaRPr lang="en-US" sz="2400" b="0">
              <a:solidFill>
                <a:srgbClr val="FFFFCC"/>
              </a:solidFill>
            </a:endParaRPr>
          </a:p>
        </p:txBody>
      </p:sp>
      <p:sp>
        <p:nvSpPr>
          <p:cNvPr id="2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Speech Recognition is Information Extraction</a:t>
            </a:r>
            <a:endParaRPr lang="en-US" b="1" dirty="0">
              <a:solidFill>
                <a:schemeClr val="accent2"/>
              </a:solidFill>
            </a:endParaRPr>
          </a:p>
        </p:txBody>
      </p:sp>
      <p:pic>
        <p:nvPicPr>
          <p:cNvPr id="4" name="Picture 3"/>
          <p:cNvPicPr>
            <a:picLocks noChangeAspect="1" noChangeArrowheads="1"/>
          </p:cNvPicPr>
          <p:nvPr/>
        </p:nvPicPr>
        <p:blipFill>
          <a:blip r:embed="rId2" cstate="print"/>
          <a:srcRect l="31059" t="19585" r="21643" b="16774"/>
          <a:stretch>
            <a:fillRect/>
          </a:stretch>
        </p:blipFill>
        <p:spPr bwMode="auto">
          <a:xfrm>
            <a:off x="4191000" y="762000"/>
            <a:ext cx="4700588" cy="5391150"/>
          </a:xfrm>
          <a:prstGeom prst="rect">
            <a:avLst/>
          </a:prstGeom>
          <a:noFill/>
          <a:ln w="38100">
            <a:solidFill>
              <a:srgbClr val="000080"/>
            </a:solidFill>
            <a:miter lim="800000"/>
            <a:headEnd/>
            <a:tailEnd/>
          </a:ln>
          <a:effectLst/>
        </p:spPr>
      </p:pic>
      <p:sp>
        <p:nvSpPr>
          <p:cNvPr id="5" name="Rectangle 4"/>
          <p:cNvSpPr>
            <a:spLocks noChangeArrowheads="1"/>
          </p:cNvSpPr>
          <p:nvPr/>
        </p:nvSpPr>
        <p:spPr bwMode="auto">
          <a:xfrm>
            <a:off x="228600" y="790575"/>
            <a:ext cx="3706813" cy="5334000"/>
          </a:xfrm>
          <a:prstGeom prst="rect">
            <a:avLst/>
          </a:prstGeom>
          <a:noFill/>
          <a:ln w="9525">
            <a:noFill/>
            <a:miter lim="800000"/>
            <a:headEnd/>
            <a:tailEnd/>
          </a:ln>
          <a:effectLst/>
        </p:spPr>
        <p:txBody>
          <a:bodyPr lIns="0" tIns="0" rIns="0" bIns="0"/>
          <a:lstStyle/>
          <a:p>
            <a:pPr marL="171450" indent="-171450" eaLnBrk="1" hangingPunct="1">
              <a:spcAft>
                <a:spcPct val="25000"/>
              </a:spcAft>
              <a:buFontTx/>
              <a:buChar char="•"/>
            </a:pPr>
            <a:r>
              <a:rPr lang="en-US" sz="2400" b="1" dirty="0">
                <a:solidFill>
                  <a:schemeClr val="accent1"/>
                </a:solidFill>
                <a:latin typeface="Arial" charset="0"/>
              </a:rPr>
              <a:t>Traditional Output:</a:t>
            </a:r>
          </a:p>
          <a:p>
            <a:pPr lvl="1" indent="-171450" eaLnBrk="1" hangingPunct="1">
              <a:spcAft>
                <a:spcPct val="0"/>
              </a:spcAft>
              <a:buFont typeface="Wingdings" pitchFamily="2" charset="2"/>
              <a:buChar char="§"/>
            </a:pPr>
            <a:r>
              <a:rPr lang="en-US" sz="1800" b="1" dirty="0">
                <a:latin typeface="Arial" charset="0"/>
              </a:rPr>
              <a:t>best word sequence</a:t>
            </a:r>
          </a:p>
          <a:p>
            <a:pPr lvl="1" indent="-171450" eaLnBrk="1" hangingPunct="1">
              <a:spcAft>
                <a:spcPct val="0"/>
              </a:spcAft>
              <a:buFont typeface="Wingdings" pitchFamily="2" charset="2"/>
              <a:buChar char="§"/>
            </a:pPr>
            <a:r>
              <a:rPr lang="en-US" sz="1800" b="1" dirty="0">
                <a:latin typeface="Arial" charset="0"/>
              </a:rPr>
              <a:t>time alignment of information</a:t>
            </a:r>
          </a:p>
          <a:p>
            <a:pPr marL="171450" indent="-171450" eaLnBrk="1" hangingPunct="1">
              <a:spcBef>
                <a:spcPct val="50000"/>
              </a:spcBef>
              <a:spcAft>
                <a:spcPct val="25000"/>
              </a:spcAft>
              <a:buFontTx/>
              <a:buChar char="•"/>
            </a:pPr>
            <a:r>
              <a:rPr lang="en-US" sz="2400" b="1" dirty="0">
                <a:solidFill>
                  <a:schemeClr val="accent1"/>
                </a:solidFill>
                <a:latin typeface="Arial" charset="0"/>
              </a:rPr>
              <a:t>Other Outputs:</a:t>
            </a:r>
          </a:p>
          <a:p>
            <a:pPr lvl="1" indent="-171450" eaLnBrk="1" hangingPunct="1">
              <a:spcAft>
                <a:spcPct val="25000"/>
              </a:spcAft>
              <a:buFont typeface="Wingdings" pitchFamily="2" charset="2"/>
              <a:buChar char="§"/>
            </a:pPr>
            <a:r>
              <a:rPr lang="en-US" sz="1800" b="1" dirty="0">
                <a:latin typeface="Arial" charset="0"/>
              </a:rPr>
              <a:t>word graphs</a:t>
            </a:r>
          </a:p>
          <a:p>
            <a:pPr lvl="1" indent="-171450" eaLnBrk="1" hangingPunct="1">
              <a:spcAft>
                <a:spcPct val="25000"/>
              </a:spcAft>
              <a:buFont typeface="Wingdings" pitchFamily="2" charset="2"/>
              <a:buChar char="§"/>
            </a:pPr>
            <a:r>
              <a:rPr lang="en-US" sz="1800" b="1" dirty="0">
                <a:latin typeface="Arial" charset="0"/>
              </a:rPr>
              <a:t>N-best sentences</a:t>
            </a:r>
          </a:p>
          <a:p>
            <a:pPr lvl="1" indent="-171450" eaLnBrk="1" hangingPunct="1">
              <a:spcAft>
                <a:spcPct val="25000"/>
              </a:spcAft>
              <a:buFont typeface="Wingdings" pitchFamily="2" charset="2"/>
              <a:buChar char="§"/>
            </a:pPr>
            <a:r>
              <a:rPr lang="en-US" sz="1800" b="1" dirty="0">
                <a:latin typeface="Arial" charset="0"/>
              </a:rPr>
              <a:t>confidence measures</a:t>
            </a:r>
          </a:p>
          <a:p>
            <a:pPr lvl="1" indent="-171450" eaLnBrk="1" hangingPunct="1">
              <a:spcAft>
                <a:spcPct val="25000"/>
              </a:spcAft>
              <a:buFont typeface="Wingdings" pitchFamily="2" charset="2"/>
              <a:buChar char="§"/>
            </a:pPr>
            <a:r>
              <a:rPr lang="en-US" sz="1800" b="1" dirty="0">
                <a:latin typeface="Arial" charset="0"/>
              </a:rPr>
              <a:t>metadata such as speaker identity, accent, and prosody</a:t>
            </a:r>
          </a:p>
          <a:p>
            <a:pPr marL="171450" indent="-171450" eaLnBrk="1" hangingPunct="1">
              <a:spcBef>
                <a:spcPct val="50000"/>
              </a:spcBef>
              <a:spcAft>
                <a:spcPct val="25000"/>
              </a:spcAft>
              <a:buFontTx/>
              <a:buChar char="•"/>
            </a:pPr>
            <a:r>
              <a:rPr lang="en-US" sz="2400" b="1" dirty="0">
                <a:solidFill>
                  <a:schemeClr val="accent1"/>
                </a:solidFill>
                <a:latin typeface="Arial" charset="0"/>
              </a:rPr>
              <a:t>Applications:</a:t>
            </a:r>
          </a:p>
          <a:p>
            <a:pPr lvl="1" indent="-171450" eaLnBrk="1" hangingPunct="1">
              <a:spcAft>
                <a:spcPct val="25000"/>
              </a:spcAft>
              <a:buFont typeface="Wingdings" pitchFamily="2" charset="2"/>
              <a:buChar char="§"/>
            </a:pPr>
            <a:r>
              <a:rPr lang="en-US" sz="1800" b="1" dirty="0">
                <a:latin typeface="Arial" charset="0"/>
              </a:rPr>
              <a:t>Information localization</a:t>
            </a:r>
          </a:p>
          <a:p>
            <a:pPr lvl="1" indent="-171450" eaLnBrk="1" hangingPunct="1">
              <a:spcAft>
                <a:spcPct val="25000"/>
              </a:spcAft>
              <a:buFont typeface="Wingdings" pitchFamily="2" charset="2"/>
              <a:buChar char="§"/>
            </a:pPr>
            <a:r>
              <a:rPr lang="en-US" sz="1800" b="1" dirty="0">
                <a:latin typeface="Arial" charset="0"/>
              </a:rPr>
              <a:t>data mining</a:t>
            </a:r>
          </a:p>
          <a:p>
            <a:pPr lvl="1" indent="-171450" eaLnBrk="1" hangingPunct="1">
              <a:spcAft>
                <a:spcPct val="25000"/>
              </a:spcAft>
              <a:buFont typeface="Wingdings" pitchFamily="2" charset="2"/>
              <a:buChar char="§"/>
            </a:pPr>
            <a:r>
              <a:rPr lang="en-US" sz="1800" b="1" dirty="0">
                <a:latin typeface="Arial" charset="0"/>
              </a:rPr>
              <a:t>emotional state</a:t>
            </a:r>
          </a:p>
          <a:p>
            <a:pPr lvl="1" indent="-171450" eaLnBrk="1" hangingPunct="1">
              <a:spcAft>
                <a:spcPct val="25000"/>
              </a:spcAft>
              <a:buFont typeface="Wingdings" pitchFamily="2" charset="2"/>
              <a:buChar char="§"/>
            </a:pPr>
            <a:r>
              <a:rPr lang="en-US" sz="1800" b="1" dirty="0">
                <a:latin typeface="Arial" charset="0"/>
              </a:rPr>
              <a:t>stress, fatigue, deception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2" y="57150"/>
            <a:ext cx="8663769"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Predicting User Preferences</a:t>
            </a:r>
            <a:endParaRPr lang="en-US" b="1" dirty="0">
              <a:solidFill>
                <a:schemeClr val="accent2"/>
              </a:solidFill>
            </a:endParaRPr>
          </a:p>
        </p:txBody>
      </p:sp>
      <p:sp>
        <p:nvSpPr>
          <p:cNvPr id="7" name="Text Box 3"/>
          <p:cNvSpPr txBox="1">
            <a:spLocks noChangeArrowheads="1"/>
          </p:cNvSpPr>
          <p:nvPr/>
        </p:nvSpPr>
        <p:spPr bwMode="auto">
          <a:xfrm>
            <a:off x="196945" y="549790"/>
            <a:ext cx="4586068" cy="4008139"/>
          </a:xfrm>
          <a:prstGeom prst="rect">
            <a:avLst/>
          </a:prstGeom>
          <a:noFill/>
          <a:ln w="9525">
            <a:noFill/>
            <a:miter lim="800000"/>
            <a:headEnd/>
            <a:tailEnd/>
          </a:ln>
          <a:effectLst/>
        </p:spPr>
        <p:txBody>
          <a:bodyPr lIns="0" tIns="0" rIns="0" bIns="0"/>
          <a:lstStyle/>
          <a:p>
            <a:pPr marL="165100" indent="-165100">
              <a:spcAft>
                <a:spcPts val="1200"/>
              </a:spcAft>
              <a:buFont typeface="Arial" pitchFamily="34" charset="0"/>
              <a:buChar char="•"/>
              <a:tabLst>
                <a:tab pos="3376613" algn="r"/>
              </a:tabLst>
            </a:pPr>
            <a:r>
              <a:rPr lang="en-US" sz="1800" b="1" dirty="0" smtClean="0"/>
              <a:t>These models can be used to generate alternatives for you that are consistent with your previous choices (or the choices of people like you).</a:t>
            </a:r>
          </a:p>
          <a:p>
            <a:pPr marL="165100" indent="-165100">
              <a:spcAft>
                <a:spcPts val="1200"/>
              </a:spcAft>
              <a:buFont typeface="Arial" pitchFamily="34" charset="0"/>
              <a:buChar char="•"/>
              <a:tabLst>
                <a:tab pos="3376613" algn="r"/>
              </a:tabLst>
            </a:pPr>
            <a:r>
              <a:rPr lang="en-US" sz="1800" b="1" dirty="0" smtClean="0"/>
              <a:t>Such models are referred to as generative models because they can generate new data spontaneously that is statistically consistent with previously collected data.</a:t>
            </a:r>
          </a:p>
          <a:p>
            <a:pPr marL="165100" indent="-165100">
              <a:spcAft>
                <a:spcPts val="1200"/>
              </a:spcAft>
              <a:buFont typeface="Arial" pitchFamily="34" charset="0"/>
              <a:buChar char="•"/>
              <a:tabLst>
                <a:tab pos="3376613" algn="r"/>
              </a:tabLst>
            </a:pPr>
            <a:r>
              <a:rPr lang="en-US" sz="1800" b="1" dirty="0" smtClean="0"/>
              <a:t>Alternately, you can build graphs in which movies are nodes and links represent connections between movies judged to be similar.</a:t>
            </a:r>
          </a:p>
        </p:txBody>
      </p:sp>
      <p:pic>
        <p:nvPicPr>
          <p:cNvPr id="144387" name="Picture 3"/>
          <p:cNvPicPr>
            <a:picLocks noChangeAspect="1" noChangeArrowheads="1"/>
          </p:cNvPicPr>
          <p:nvPr/>
        </p:nvPicPr>
        <p:blipFill>
          <a:blip r:embed="rId2" cstate="print"/>
          <a:srcRect/>
          <a:stretch>
            <a:fillRect/>
          </a:stretch>
        </p:blipFill>
        <p:spPr bwMode="auto">
          <a:xfrm>
            <a:off x="5145821" y="623670"/>
            <a:ext cx="3772754" cy="3585010"/>
          </a:xfrm>
          <a:prstGeom prst="rect">
            <a:avLst/>
          </a:prstGeom>
          <a:noFill/>
          <a:ln w="38100">
            <a:solidFill>
              <a:schemeClr val="accent1"/>
            </a:solidFill>
            <a:miter lim="800000"/>
            <a:headEnd/>
            <a:tailEnd/>
          </a:ln>
          <a:effectLst/>
        </p:spPr>
      </p:pic>
      <p:pic>
        <p:nvPicPr>
          <p:cNvPr id="144388" name="Picture 4"/>
          <p:cNvPicPr>
            <a:picLocks noChangeAspect="1" noChangeArrowheads="1"/>
          </p:cNvPicPr>
          <p:nvPr/>
        </p:nvPicPr>
        <p:blipFill>
          <a:blip r:embed="rId3" cstate="print"/>
          <a:srcRect l="3324" t="13797" r="33119" b="37194"/>
          <a:stretch>
            <a:fillRect/>
          </a:stretch>
        </p:blipFill>
        <p:spPr bwMode="auto">
          <a:xfrm>
            <a:off x="225426" y="4591210"/>
            <a:ext cx="3488446" cy="1945803"/>
          </a:xfrm>
          <a:prstGeom prst="rect">
            <a:avLst/>
          </a:prstGeom>
          <a:noFill/>
          <a:ln w="38100">
            <a:solidFill>
              <a:schemeClr val="accent1"/>
            </a:solidFill>
            <a:miter lim="800000"/>
            <a:headEnd/>
            <a:tailEnd/>
          </a:ln>
          <a:effectLst/>
        </p:spPr>
      </p:pic>
      <p:sp>
        <p:nvSpPr>
          <p:cNvPr id="10" name="Text Box 3"/>
          <p:cNvSpPr txBox="1">
            <a:spLocks noChangeArrowheads="1"/>
          </p:cNvSpPr>
          <p:nvPr/>
        </p:nvSpPr>
        <p:spPr bwMode="auto">
          <a:xfrm>
            <a:off x="4121834" y="4543866"/>
            <a:ext cx="4794736" cy="2124222"/>
          </a:xfrm>
          <a:prstGeom prst="rect">
            <a:avLst/>
          </a:prstGeom>
          <a:noFill/>
          <a:ln w="9525">
            <a:noFill/>
            <a:miter lim="800000"/>
            <a:headEnd/>
            <a:tailEnd/>
          </a:ln>
          <a:effectLst/>
        </p:spPr>
        <p:txBody>
          <a:bodyPr lIns="0" tIns="0" rIns="0" bIns="0"/>
          <a:lstStyle/>
          <a:p>
            <a:pPr marL="165100" indent="-165100">
              <a:spcAft>
                <a:spcPts val="1200"/>
              </a:spcAft>
              <a:buFont typeface="Arial" pitchFamily="34" charset="0"/>
              <a:buChar char="•"/>
              <a:tabLst>
                <a:tab pos="3376613" algn="r"/>
              </a:tabLst>
            </a:pPr>
            <a:r>
              <a:rPr lang="en-US" sz="1800" b="1" dirty="0" smtClean="0"/>
              <a:t>Some sites, such as Pandora, allow you to continuously rate choices, and adapt the mathematical models of your preferences in real time.</a:t>
            </a:r>
          </a:p>
          <a:p>
            <a:pPr marL="165100" indent="-165100">
              <a:spcAft>
                <a:spcPts val="1200"/>
              </a:spcAft>
              <a:buFont typeface="Arial" pitchFamily="34" charset="0"/>
              <a:buChar char="•"/>
              <a:tabLst>
                <a:tab pos="3376613" algn="r"/>
              </a:tabLst>
            </a:pPr>
            <a:r>
              <a:rPr lang="en-US" sz="1800" b="1" dirty="0" smtClean="0"/>
              <a:t>This area of science is known as adaptive systems, dealing with algorithms for rapidly adjusting to new data.</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2" name="Picture 4">
            <a:hlinkClick r:id="rId2"/>
          </p:cNvPr>
          <p:cNvPicPr>
            <a:picLocks noChangeAspect="1" noChangeArrowheads="1"/>
          </p:cNvPicPr>
          <p:nvPr/>
        </p:nvPicPr>
        <p:blipFill>
          <a:blip r:embed="rId3" cstate="print"/>
          <a:srcRect/>
          <a:stretch>
            <a:fillRect/>
          </a:stretch>
        </p:blipFill>
        <p:spPr bwMode="auto">
          <a:xfrm>
            <a:off x="179086" y="3000002"/>
            <a:ext cx="4262285" cy="3247841"/>
          </a:xfrm>
          <a:prstGeom prst="rect">
            <a:avLst/>
          </a:prstGeom>
          <a:noFill/>
          <a:ln w="9525">
            <a:noFill/>
            <a:miter lim="800000"/>
            <a:headEnd/>
            <a:tailEnd/>
          </a:ln>
          <a:effectLst/>
        </p:spPr>
      </p:pic>
      <p:sp>
        <p:nvSpPr>
          <p:cNvPr id="7" name="Text Box 3"/>
          <p:cNvSpPr txBox="1">
            <a:spLocks noChangeArrowheads="1"/>
          </p:cNvSpPr>
          <p:nvPr/>
        </p:nvSpPr>
        <p:spPr bwMode="auto">
          <a:xfrm>
            <a:off x="196945" y="636874"/>
            <a:ext cx="8721630" cy="2135355"/>
          </a:xfrm>
          <a:prstGeom prst="rect">
            <a:avLst/>
          </a:prstGeom>
          <a:noFill/>
          <a:ln w="9525">
            <a:noFill/>
            <a:miter lim="800000"/>
            <a:headEnd/>
            <a:tailEnd/>
          </a:ln>
          <a:effectLst/>
        </p:spPr>
        <p:txBody>
          <a:bodyPr lIns="0" tIns="0" rIns="0" bIns="0"/>
          <a:lstStyle/>
          <a:p>
            <a:pPr marL="165100" indent="-165100">
              <a:spcAft>
                <a:spcPts val="1200"/>
              </a:spcAft>
              <a:buFont typeface="Arial" pitchFamily="34" charset="0"/>
              <a:buChar char="•"/>
              <a:tabLst>
                <a:tab pos="3376613" algn="r"/>
              </a:tabLst>
            </a:pPr>
            <a:r>
              <a:rPr lang="en-US" sz="1800" b="1" dirty="0" smtClean="0"/>
              <a:t>Once the underlying data is analyzed and “marked up” with metadata that reveals content such as language and topic, search engines can match based on meaning. </a:t>
            </a:r>
          </a:p>
          <a:p>
            <a:pPr marL="165100" indent="-165100">
              <a:spcAft>
                <a:spcPts val="1200"/>
              </a:spcAft>
              <a:buFont typeface="Arial" pitchFamily="34" charset="0"/>
              <a:buChar char="•"/>
              <a:tabLst>
                <a:tab pos="3376613" algn="r"/>
              </a:tabLst>
            </a:pPr>
            <a:r>
              <a:rPr lang="en-US" sz="1800" b="1" dirty="0" smtClean="0"/>
              <a:t>Such sites make use several human language technologies and allow you to search multiple types of media (e.g., audio tracks of broadcast news).</a:t>
            </a:r>
          </a:p>
          <a:p>
            <a:pPr marL="165100" indent="-165100">
              <a:spcAft>
                <a:spcPts val="1200"/>
              </a:spcAft>
              <a:buFont typeface="Arial" pitchFamily="34" charset="0"/>
              <a:buChar char="•"/>
              <a:tabLst>
                <a:tab pos="3376613" algn="r"/>
              </a:tabLst>
            </a:pPr>
            <a:r>
              <a:rPr lang="en-US" sz="1800" b="1" dirty="0" smtClean="0"/>
              <a:t>This is an emerging area for the next generation Internet.</a:t>
            </a:r>
          </a:p>
        </p:txBody>
      </p:sp>
      <p:pic>
        <p:nvPicPr>
          <p:cNvPr id="140290" name="Picture 2">
            <a:hlinkClick r:id="rId4"/>
          </p:cNvPr>
          <p:cNvPicPr>
            <a:picLocks noChangeArrowheads="1"/>
          </p:cNvPicPr>
          <p:nvPr/>
        </p:nvPicPr>
        <p:blipFill>
          <a:blip r:embed="rId5" cstate="print"/>
          <a:stretch>
            <a:fillRect/>
          </a:stretch>
        </p:blipFill>
        <p:spPr bwMode="auto">
          <a:xfrm>
            <a:off x="4717143" y="3000863"/>
            <a:ext cx="4201431" cy="3246120"/>
          </a:xfrm>
          <a:prstGeom prst="rect">
            <a:avLst/>
          </a:prstGeom>
          <a:noFill/>
          <a:ln>
            <a:noFill/>
          </a:ln>
        </p:spPr>
      </p:pic>
      <p:sp>
        <p:nvSpPr>
          <p:cNvPr id="8" name="Text Box 3"/>
          <p:cNvSpPr txBox="1">
            <a:spLocks noChangeArrowheads="1"/>
          </p:cNvSpPr>
          <p:nvPr/>
        </p:nvSpPr>
        <p:spPr bwMode="auto">
          <a:xfrm>
            <a:off x="227012" y="57150"/>
            <a:ext cx="8663769"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Content-Based Searching</a:t>
            </a:r>
            <a:endParaRPr lang="en-US" b="1" dirty="0">
              <a:solidFill>
                <a:schemeClr val="accent2"/>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2" y="57150"/>
            <a:ext cx="8688387"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Applications Continually Find New Uses for the Technology</a:t>
            </a:r>
            <a:endParaRPr lang="en-US" b="1" dirty="0">
              <a:solidFill>
                <a:schemeClr val="accent2"/>
              </a:solidFill>
            </a:endParaRPr>
          </a:p>
        </p:txBody>
      </p:sp>
      <p:grpSp>
        <p:nvGrpSpPr>
          <p:cNvPr id="9" name="Group 8"/>
          <p:cNvGrpSpPr/>
          <p:nvPr/>
        </p:nvGrpSpPr>
        <p:grpSpPr>
          <a:xfrm>
            <a:off x="467178" y="696462"/>
            <a:ext cx="8448222" cy="2519323"/>
            <a:chOff x="467178" y="696462"/>
            <a:chExt cx="8448222" cy="2519323"/>
          </a:xfrm>
        </p:grpSpPr>
        <p:sp>
          <p:nvSpPr>
            <p:cNvPr id="114691" name="Text Box 3"/>
            <p:cNvSpPr txBox="1">
              <a:spLocks noChangeArrowheads="1"/>
            </p:cNvSpPr>
            <p:nvPr/>
          </p:nvSpPr>
          <p:spPr bwMode="auto">
            <a:xfrm>
              <a:off x="467178" y="1538516"/>
              <a:ext cx="3712936" cy="830997"/>
            </a:xfrm>
            <a:prstGeom prst="rect">
              <a:avLst/>
            </a:prstGeom>
            <a:noFill/>
            <a:ln w="9525">
              <a:noFill/>
              <a:miter lim="800000"/>
              <a:headEnd/>
              <a:tailEnd/>
            </a:ln>
            <a:effectLst/>
          </p:spPr>
          <p:txBody>
            <a:bodyPr wrap="square" lIns="0" tIns="0" rIns="0" bIns="0">
              <a:spAutoFit/>
            </a:bodyPr>
            <a:lstStyle/>
            <a:p>
              <a:pPr marL="168275" indent="-168275">
                <a:spcAft>
                  <a:spcPts val="1200"/>
                </a:spcAft>
                <a:buFont typeface="Arial" pitchFamily="34" charset="0"/>
                <a:buChar char="•"/>
              </a:pPr>
              <a:r>
                <a:rPr lang="en-US" sz="1800" b="1" dirty="0" smtClean="0"/>
                <a:t>Real-time translation of news broadcasts in multiple languages (DARPA GALE)</a:t>
              </a:r>
            </a:p>
          </p:txBody>
        </p:sp>
        <p:pic>
          <p:nvPicPr>
            <p:cNvPr id="234497" name="Picture 1"/>
            <p:cNvPicPr>
              <a:picLocks noChangeAspect="1" noChangeArrowheads="1"/>
            </p:cNvPicPr>
            <p:nvPr/>
          </p:nvPicPr>
          <p:blipFill>
            <a:blip r:embed="rId2" cstate="print"/>
            <a:srcRect/>
            <a:stretch>
              <a:fillRect/>
            </a:stretch>
          </p:blipFill>
          <p:spPr bwMode="auto">
            <a:xfrm>
              <a:off x="4573588" y="696462"/>
              <a:ext cx="4341812" cy="2519323"/>
            </a:xfrm>
            <a:prstGeom prst="rect">
              <a:avLst/>
            </a:prstGeom>
            <a:ln w="12700">
              <a:solidFill>
                <a:schemeClr val="accent2"/>
              </a:solidFill>
            </a:ln>
            <a:effectLst>
              <a:outerShdw blurRad="292100" dist="139700" dir="2700000" algn="tl" rotWithShape="0">
                <a:schemeClr val="accent2">
                  <a:alpha val="65000"/>
                </a:schemeClr>
              </a:outerShdw>
            </a:effectLst>
          </p:spPr>
        </p:pic>
      </p:grpSp>
      <p:grpSp>
        <p:nvGrpSpPr>
          <p:cNvPr id="10" name="Group 9"/>
          <p:cNvGrpSpPr/>
          <p:nvPr/>
        </p:nvGrpSpPr>
        <p:grpSpPr>
          <a:xfrm>
            <a:off x="234950" y="3904344"/>
            <a:ext cx="4338638" cy="2496458"/>
            <a:chOff x="234950" y="3904344"/>
            <a:chExt cx="4338638" cy="2496458"/>
          </a:xfrm>
        </p:grpSpPr>
        <p:pic>
          <p:nvPicPr>
            <p:cNvPr id="234498" name="Picture 2"/>
            <p:cNvPicPr>
              <a:picLocks noChangeAspect="1" noChangeArrowheads="1"/>
            </p:cNvPicPr>
            <p:nvPr/>
          </p:nvPicPr>
          <p:blipFill>
            <a:blip r:embed="rId3" cstate="print"/>
            <a:srcRect/>
            <a:stretch>
              <a:fillRect/>
            </a:stretch>
          </p:blipFill>
          <p:spPr bwMode="auto">
            <a:xfrm>
              <a:off x="234950" y="3904344"/>
              <a:ext cx="1758638" cy="2496458"/>
            </a:xfrm>
            <a:prstGeom prst="rect">
              <a:avLst/>
            </a:prstGeom>
            <a:ln w="12700">
              <a:solidFill>
                <a:schemeClr val="accent2"/>
              </a:solidFill>
            </a:ln>
            <a:effectLst>
              <a:outerShdw blurRad="292100" dist="139700" dir="2700000" algn="tl" rotWithShape="0">
                <a:schemeClr val="accent2">
                  <a:alpha val="65000"/>
                </a:schemeClr>
              </a:outerShdw>
            </a:effectLst>
          </p:spPr>
        </p:pic>
        <p:sp>
          <p:nvSpPr>
            <p:cNvPr id="7" name="Text Box 3"/>
            <p:cNvSpPr txBox="1">
              <a:spLocks noChangeArrowheads="1"/>
            </p:cNvSpPr>
            <p:nvPr/>
          </p:nvSpPr>
          <p:spPr bwMode="auto">
            <a:xfrm>
              <a:off x="2216149" y="3955145"/>
              <a:ext cx="2357439" cy="2246769"/>
            </a:xfrm>
            <a:prstGeom prst="rect">
              <a:avLst/>
            </a:prstGeom>
            <a:noFill/>
            <a:ln w="9525">
              <a:noFill/>
              <a:miter lim="800000"/>
              <a:headEnd/>
              <a:tailEnd/>
            </a:ln>
            <a:effectLst/>
          </p:spPr>
          <p:txBody>
            <a:bodyPr wrap="square" lIns="0" tIns="0" rIns="0" bIns="0">
              <a:spAutoFit/>
            </a:bodyPr>
            <a:lstStyle/>
            <a:p>
              <a:pPr marL="168275" indent="-168275">
                <a:spcAft>
                  <a:spcPts val="1200"/>
                </a:spcAft>
                <a:buFont typeface="Arial" pitchFamily="34" charset="0"/>
                <a:buChar char="•"/>
              </a:pPr>
              <a:r>
                <a:rPr lang="en-US" sz="1800" b="1" dirty="0" smtClean="0"/>
                <a:t>Google search using voice queries</a:t>
              </a:r>
            </a:p>
            <a:p>
              <a:pPr marL="168275" indent="-168275">
                <a:spcAft>
                  <a:spcPts val="1200"/>
                </a:spcAft>
                <a:buFont typeface="Arial" pitchFamily="34" charset="0"/>
                <a:buChar char="•"/>
              </a:pPr>
              <a:r>
                <a:rPr lang="en-US" sz="1800" b="1" dirty="0" smtClean="0"/>
                <a:t>Keyword search of audio and video</a:t>
              </a:r>
            </a:p>
            <a:p>
              <a:pPr marL="168275" indent="-168275">
                <a:spcAft>
                  <a:spcPts val="1200"/>
                </a:spcAft>
                <a:buFont typeface="Arial" pitchFamily="34" charset="0"/>
                <a:buChar char="•"/>
              </a:pPr>
              <a:r>
                <a:rPr lang="en-US" sz="1800" b="1" dirty="0" smtClean="0"/>
                <a:t>Real-time speech translation in 54 languages</a:t>
              </a:r>
            </a:p>
          </p:txBody>
        </p:sp>
      </p:grpSp>
      <p:grpSp>
        <p:nvGrpSpPr>
          <p:cNvPr id="11" name="Group 10"/>
          <p:cNvGrpSpPr/>
          <p:nvPr/>
        </p:nvGrpSpPr>
        <p:grpSpPr>
          <a:xfrm>
            <a:off x="4886778" y="3875315"/>
            <a:ext cx="3712936" cy="2572257"/>
            <a:chOff x="4886778" y="3875315"/>
            <a:chExt cx="3712936" cy="2572257"/>
          </a:xfrm>
        </p:grpSpPr>
        <p:pic>
          <p:nvPicPr>
            <p:cNvPr id="234499" name="Picture 3"/>
            <p:cNvPicPr>
              <a:picLocks noChangeAspect="1" noChangeArrowheads="1"/>
            </p:cNvPicPr>
            <p:nvPr/>
          </p:nvPicPr>
          <p:blipFill>
            <a:blip r:embed="rId4" cstate="print"/>
            <a:srcRect/>
            <a:stretch>
              <a:fillRect/>
            </a:stretch>
          </p:blipFill>
          <p:spPr bwMode="auto">
            <a:xfrm>
              <a:off x="5707049" y="3875315"/>
              <a:ext cx="2076240" cy="1363890"/>
            </a:xfrm>
            <a:prstGeom prst="rect">
              <a:avLst/>
            </a:prstGeom>
            <a:ln w="12700">
              <a:solidFill>
                <a:schemeClr val="accent2"/>
              </a:solidFill>
            </a:ln>
            <a:effectLst>
              <a:outerShdw blurRad="292100" dist="139700" dir="2700000" algn="tl" rotWithShape="0">
                <a:schemeClr val="accent2">
                  <a:alpha val="65000"/>
                </a:schemeClr>
              </a:outerShdw>
            </a:effectLst>
          </p:spPr>
        </p:pic>
        <p:sp>
          <p:nvSpPr>
            <p:cNvPr id="8" name="Text Box 3"/>
            <p:cNvSpPr txBox="1">
              <a:spLocks noChangeArrowheads="1"/>
            </p:cNvSpPr>
            <p:nvPr/>
          </p:nvSpPr>
          <p:spPr bwMode="auto">
            <a:xfrm>
              <a:off x="4886778" y="5616575"/>
              <a:ext cx="3712936" cy="830997"/>
            </a:xfrm>
            <a:prstGeom prst="rect">
              <a:avLst/>
            </a:prstGeom>
            <a:noFill/>
            <a:ln w="9525">
              <a:noFill/>
              <a:miter lim="800000"/>
              <a:headEnd/>
              <a:tailEnd/>
            </a:ln>
            <a:effectLst/>
          </p:spPr>
          <p:txBody>
            <a:bodyPr wrap="square" lIns="0" tIns="0" rIns="0" bIns="0">
              <a:spAutoFit/>
            </a:bodyPr>
            <a:lstStyle/>
            <a:p>
              <a:pPr marL="168275" indent="-168275">
                <a:spcAft>
                  <a:spcPts val="1200"/>
                </a:spcAft>
                <a:buFont typeface="Arial" pitchFamily="34" charset="0"/>
                <a:buChar char="•"/>
              </a:pPr>
              <a:r>
                <a:rPr lang="en-US" sz="1800" b="1" dirty="0" smtClean="0"/>
                <a:t>Monitoring of communications networks for military and homeland security applications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smtClean="0">
                <a:solidFill>
                  <a:schemeClr val="accent2"/>
                </a:solidFill>
              </a:rPr>
              <a:t>Future Directions</a:t>
            </a:r>
            <a:endParaRPr lang="en-US" b="1" dirty="0">
              <a:solidFill>
                <a:schemeClr val="accent2"/>
              </a:solidFill>
            </a:endParaRPr>
          </a:p>
        </p:txBody>
      </p:sp>
      <p:sp>
        <p:nvSpPr>
          <p:cNvPr id="114691" name="Text Box 3"/>
          <p:cNvSpPr txBox="1">
            <a:spLocks noChangeArrowheads="1"/>
          </p:cNvSpPr>
          <p:nvPr/>
        </p:nvSpPr>
        <p:spPr bwMode="auto">
          <a:xfrm>
            <a:off x="259080" y="633047"/>
            <a:ext cx="8610600" cy="907941"/>
          </a:xfrm>
          <a:prstGeom prst="rect">
            <a:avLst/>
          </a:prstGeom>
          <a:noFill/>
          <a:ln w="9525">
            <a:noFill/>
            <a:miter lim="800000"/>
            <a:headEnd/>
            <a:tailEnd/>
          </a:ln>
          <a:effectLst/>
        </p:spPr>
        <p:txBody>
          <a:bodyPr wrap="square" lIns="0" tIns="0" rIns="0" bIns="0">
            <a:spAutoFit/>
          </a:bodyPr>
          <a:lstStyle/>
          <a:p>
            <a:pPr marL="231775" indent="-231775">
              <a:spcAft>
                <a:spcPts val="600"/>
              </a:spcAft>
              <a:buFont typeface="Arial" pitchFamily="34" charset="0"/>
              <a:buChar char="•"/>
            </a:pPr>
            <a:r>
              <a:rPr lang="en-US" sz="1800" b="1" dirty="0" smtClean="0"/>
              <a:t>How do we get better?</a:t>
            </a:r>
          </a:p>
          <a:p>
            <a:pPr marL="465138" indent="-233363">
              <a:spcAft>
                <a:spcPts val="600"/>
              </a:spcAft>
              <a:buFont typeface="Wingdings" pitchFamily="2" charset="2"/>
              <a:buChar char="§"/>
            </a:pPr>
            <a:r>
              <a:rPr lang="en-US" sz="1800" b="1" dirty="0" smtClean="0"/>
              <a:t>Supervised transcription is slow, expensive and limited. Unsupervised learning on large amounts of data is viable.</a:t>
            </a:r>
          </a:p>
        </p:txBody>
      </p:sp>
      <p:grpSp>
        <p:nvGrpSpPr>
          <p:cNvPr id="10" name="Group 9"/>
          <p:cNvGrpSpPr/>
          <p:nvPr/>
        </p:nvGrpSpPr>
        <p:grpSpPr>
          <a:xfrm>
            <a:off x="262255" y="1847669"/>
            <a:ext cx="8653145" cy="2365375"/>
            <a:chOff x="262255" y="1847669"/>
            <a:chExt cx="8653145" cy="2365375"/>
          </a:xfrm>
        </p:grpSpPr>
        <p:pic>
          <p:nvPicPr>
            <p:cNvPr id="253954" name="Picture 2"/>
            <p:cNvPicPr>
              <a:picLocks noChangeAspect="1" noChangeArrowheads="1"/>
            </p:cNvPicPr>
            <p:nvPr/>
          </p:nvPicPr>
          <p:blipFill>
            <a:blip r:embed="rId2" cstate="print"/>
            <a:srcRect l="7357" r="2688" b="3799"/>
            <a:stretch>
              <a:fillRect/>
            </a:stretch>
          </p:blipFill>
          <p:spPr bwMode="auto">
            <a:xfrm>
              <a:off x="4981434" y="1847669"/>
              <a:ext cx="3933966" cy="2365375"/>
            </a:xfrm>
            <a:prstGeom prst="rect">
              <a:avLst/>
            </a:prstGeom>
            <a:ln w="12700">
              <a:solidFill>
                <a:schemeClr val="accent2"/>
              </a:solidFill>
            </a:ln>
            <a:effectLst>
              <a:outerShdw blurRad="292100" dist="139700" dir="2700000" algn="tl" rotWithShape="0">
                <a:schemeClr val="accent2">
                  <a:alpha val="65000"/>
                </a:schemeClr>
              </a:outerShdw>
            </a:effectLst>
          </p:spPr>
        </p:pic>
        <p:sp>
          <p:nvSpPr>
            <p:cNvPr id="6" name="Text Box 3"/>
            <p:cNvSpPr txBox="1">
              <a:spLocks noChangeArrowheads="1"/>
            </p:cNvSpPr>
            <p:nvPr/>
          </p:nvSpPr>
          <p:spPr bwMode="auto">
            <a:xfrm>
              <a:off x="262255" y="1928447"/>
              <a:ext cx="8610600" cy="1969770"/>
            </a:xfrm>
            <a:prstGeom prst="rect">
              <a:avLst/>
            </a:prstGeom>
            <a:noFill/>
            <a:ln w="9525">
              <a:noFill/>
              <a:miter lim="800000"/>
              <a:headEnd/>
              <a:tailEnd/>
            </a:ln>
            <a:effectLst/>
          </p:spPr>
          <p:txBody>
            <a:bodyPr wrap="square" lIns="0" tIns="0" rIns="0" bIns="0">
              <a:spAutoFit/>
            </a:bodyPr>
            <a:lstStyle/>
            <a:p>
              <a:pPr marL="231775" indent="-231775">
                <a:spcAft>
                  <a:spcPts val="1200"/>
                </a:spcAft>
                <a:buFont typeface="Arial" pitchFamily="34" charset="0"/>
                <a:buChar char="•"/>
              </a:pPr>
              <a:r>
                <a:rPr lang="en-US" sz="1800" b="1" dirty="0" smtClean="0"/>
                <a:t>More data, more data, more data…</a:t>
              </a:r>
            </a:p>
            <a:p>
              <a:pPr marL="465138" indent="-233363">
                <a:spcAft>
                  <a:spcPts val="600"/>
                </a:spcAft>
                <a:buFont typeface="Wingdings" pitchFamily="2" charset="2"/>
                <a:buChar char="§"/>
              </a:pPr>
              <a:r>
                <a:rPr lang="en-US" sz="1800" b="1" dirty="0" smtClean="0"/>
                <a:t>YouTube is opening new possibilities</a:t>
              </a:r>
            </a:p>
            <a:p>
              <a:pPr marL="465138" indent="-233363">
                <a:spcAft>
                  <a:spcPts val="600"/>
                </a:spcAft>
                <a:buFont typeface="Wingdings" pitchFamily="2" charset="2"/>
                <a:buChar char="§"/>
              </a:pPr>
              <a:r>
                <a:rPr lang="en-US" sz="1800" b="1" dirty="0" smtClean="0"/>
                <a:t>Courtroom and governmental</a:t>
              </a:r>
              <a:br>
                <a:rPr lang="en-US" sz="1800" b="1" dirty="0" smtClean="0"/>
              </a:br>
              <a:r>
                <a:rPr lang="en-US" sz="1800" b="1" dirty="0" smtClean="0"/>
                <a:t>proceedings are providing significant </a:t>
              </a:r>
              <a:br>
                <a:rPr lang="en-US" sz="1800" b="1" dirty="0" smtClean="0"/>
              </a:br>
              <a:r>
                <a:rPr lang="en-US" sz="1800" b="1" dirty="0" smtClean="0"/>
                <a:t>amounts of parallel text</a:t>
              </a:r>
            </a:p>
            <a:p>
              <a:pPr marL="465138" indent="-233363">
                <a:spcAft>
                  <a:spcPts val="600"/>
                </a:spcAft>
                <a:buFont typeface="Wingdings" pitchFamily="2" charset="2"/>
                <a:buChar char="§"/>
              </a:pPr>
              <a:r>
                <a:rPr lang="en-US" sz="1800" b="1" dirty="0" smtClean="0"/>
                <a:t>Google???</a:t>
              </a:r>
            </a:p>
          </p:txBody>
        </p:sp>
      </p:grpSp>
      <p:grpSp>
        <p:nvGrpSpPr>
          <p:cNvPr id="9" name="Group 8"/>
          <p:cNvGrpSpPr/>
          <p:nvPr/>
        </p:nvGrpSpPr>
        <p:grpSpPr>
          <a:xfrm>
            <a:off x="1309689" y="4358640"/>
            <a:ext cx="7605711" cy="1916430"/>
            <a:chOff x="1309689" y="4358640"/>
            <a:chExt cx="7605711" cy="1916430"/>
          </a:xfrm>
        </p:grpSpPr>
        <p:sp>
          <p:nvSpPr>
            <p:cNvPr id="5" name="Text Box 3"/>
            <p:cNvSpPr txBox="1">
              <a:spLocks noChangeArrowheads="1"/>
            </p:cNvSpPr>
            <p:nvPr/>
          </p:nvSpPr>
          <p:spPr bwMode="auto">
            <a:xfrm>
              <a:off x="4573588" y="4625581"/>
              <a:ext cx="4341812" cy="1615827"/>
            </a:xfrm>
            <a:prstGeom prst="rect">
              <a:avLst/>
            </a:prstGeom>
            <a:noFill/>
            <a:ln w="9525">
              <a:noFill/>
              <a:miter lim="800000"/>
              <a:headEnd/>
              <a:tailEnd/>
            </a:ln>
            <a:effectLst/>
          </p:spPr>
          <p:txBody>
            <a:bodyPr wrap="square" lIns="0" tIns="0" rIns="0" bIns="0">
              <a:spAutoFit/>
            </a:bodyPr>
            <a:lstStyle/>
            <a:p>
              <a:pPr marL="231775" indent="-231775">
                <a:spcAft>
                  <a:spcPts val="600"/>
                </a:spcAft>
                <a:buFont typeface="Arial" pitchFamily="34" charset="0"/>
                <a:buChar char="•"/>
              </a:pPr>
              <a:r>
                <a:rPr lang="en-US" sz="1800" b="1" dirty="0" smtClean="0"/>
                <a:t>But this type of data is imperfect…</a:t>
              </a:r>
            </a:p>
            <a:p>
              <a:pPr marL="231775" indent="-231775">
                <a:spcAft>
                  <a:spcPts val="1200"/>
                </a:spcAft>
                <a:buFont typeface="Arial" pitchFamily="34" charset="0"/>
                <a:buChar char="•"/>
              </a:pPr>
              <a:r>
                <a:rPr lang="en-US" sz="1800" b="1" dirty="0" smtClean="0"/>
                <a:t>… and learning algorithms are still very primitive</a:t>
              </a:r>
            </a:p>
            <a:p>
              <a:pPr marL="231775" indent="-231775">
                <a:spcAft>
                  <a:spcPts val="1200"/>
                </a:spcAft>
                <a:buFont typeface="Arial" pitchFamily="34" charset="0"/>
                <a:buChar char="•"/>
              </a:pPr>
              <a:r>
                <a:rPr lang="en-US" sz="1800" b="1" dirty="0" smtClean="0"/>
                <a:t>And neuroscience has yet to inform our learning algorithms!</a:t>
              </a:r>
            </a:p>
          </p:txBody>
        </p:sp>
        <p:pic>
          <p:nvPicPr>
            <p:cNvPr id="253955" name="Picture 3"/>
            <p:cNvPicPr>
              <a:picLocks noChangeAspect="1" noChangeArrowheads="1"/>
            </p:cNvPicPr>
            <p:nvPr/>
          </p:nvPicPr>
          <p:blipFill>
            <a:blip r:embed="rId3" cstate="print"/>
            <a:srcRect/>
            <a:stretch>
              <a:fillRect/>
            </a:stretch>
          </p:blipFill>
          <p:spPr bwMode="auto">
            <a:xfrm>
              <a:off x="1309689" y="4358640"/>
              <a:ext cx="1922818" cy="1916430"/>
            </a:xfrm>
            <a:prstGeom prst="rect">
              <a:avLst/>
            </a:prstGeom>
            <a:ln w="12700">
              <a:solidFill>
                <a:schemeClr val="accent2"/>
              </a:solidFill>
            </a:ln>
            <a:effectLst>
              <a:outerShdw blurRad="292100" dist="139700" dir="2700000" algn="tl" rotWithShape="0">
                <a:srgbClr val="333333">
                  <a:alpha val="65000"/>
                </a:srgbClr>
              </a:outerShdw>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69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10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endParaRPr lang="en-US" dirty="0"/>
          </a:p>
        </p:txBody>
      </p:sp>
      <p:sp>
        <p:nvSpPr>
          <p:cNvPr id="24579" name="Rectangle 4"/>
          <p:cNvSpPr>
            <a:spLocks noChangeArrowheads="1"/>
          </p:cNvSpPr>
          <p:nvPr/>
        </p:nvSpPr>
        <p:spPr bwMode="auto">
          <a:xfrm>
            <a:off x="0" y="295275"/>
            <a:ext cx="9144000" cy="0"/>
          </a:xfrm>
          <a:prstGeom prst="rect">
            <a:avLst/>
          </a:prstGeom>
          <a:noFill/>
          <a:ln w="9525">
            <a:noFill/>
            <a:miter lim="800000"/>
            <a:headEnd/>
            <a:tailEnd/>
          </a:ln>
        </p:spPr>
        <p:txBody>
          <a:bodyPr>
            <a:spAutoFit/>
          </a:bodyPr>
          <a:lstStyle/>
          <a:p>
            <a:endParaRPr lang="en-US" dirty="0"/>
          </a:p>
        </p:txBody>
      </p:sp>
      <p:sp>
        <p:nvSpPr>
          <p:cNvPr id="24580"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endParaRPr lang="en-US" dirty="0"/>
          </a:p>
        </p:txBody>
      </p:sp>
      <p:sp>
        <p:nvSpPr>
          <p:cNvPr id="24581" name="Text Box 10"/>
          <p:cNvSpPr txBox="1">
            <a:spLocks noChangeArrowheads="1"/>
          </p:cNvSpPr>
          <p:nvPr/>
        </p:nvSpPr>
        <p:spPr bwMode="auto">
          <a:xfrm>
            <a:off x="227013" y="57150"/>
            <a:ext cx="6858000" cy="369888"/>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Brief </a:t>
            </a:r>
            <a:r>
              <a:rPr lang="en-US" b="1" dirty="0" smtClean="0">
                <a:solidFill>
                  <a:schemeClr val="accent2"/>
                </a:solidFill>
              </a:rPr>
              <a:t>Bibliography of Related Research</a:t>
            </a:r>
            <a:endParaRPr lang="en-US" b="1" dirty="0">
              <a:solidFill>
                <a:schemeClr val="accent2"/>
              </a:solidFill>
            </a:endParaRPr>
          </a:p>
        </p:txBody>
      </p:sp>
      <p:sp>
        <p:nvSpPr>
          <p:cNvPr id="6" name="Rectangle 109"/>
          <p:cNvSpPr txBox="1">
            <a:spLocks noChangeArrowheads="1"/>
          </p:cNvSpPr>
          <p:nvPr/>
        </p:nvSpPr>
        <p:spPr>
          <a:xfrm>
            <a:off x="190939" y="702129"/>
            <a:ext cx="8694738" cy="5335302"/>
          </a:xfrm>
          <a:prstGeom prst="rect">
            <a:avLst/>
          </a:prstGeom>
          <a:noFill/>
          <a:ln/>
        </p:spPr>
        <p:txBody>
          <a:bodyPr lIns="0" tIns="0" rIns="0" bIns="0"/>
          <a:lstStyle/>
          <a:p>
            <a:pPr marL="233363" indent="-233363">
              <a:spcBef>
                <a:spcPts val="0"/>
              </a:spcBef>
              <a:spcAft>
                <a:spcPts val="1200"/>
              </a:spcAft>
              <a:buFontTx/>
              <a:buChar char="•"/>
              <a:defRPr/>
            </a:pPr>
            <a:r>
              <a:rPr lang="en-US" sz="1800" b="1" dirty="0" smtClean="0"/>
              <a:t>S. Pinker, </a:t>
            </a:r>
            <a:r>
              <a:rPr lang="en-US" sz="1800" b="1" i="1" dirty="0" smtClean="0"/>
              <a:t>The Language Instinct: How the Mind Creates Language</a:t>
            </a:r>
            <a:r>
              <a:rPr lang="en-US" sz="1800" b="1" dirty="0" smtClean="0"/>
              <a:t>, William Morrow and Company, New York, New York, USA, 1994.</a:t>
            </a:r>
          </a:p>
          <a:p>
            <a:pPr marL="233363" indent="-233363">
              <a:spcBef>
                <a:spcPts val="0"/>
              </a:spcBef>
              <a:spcAft>
                <a:spcPts val="1200"/>
              </a:spcAft>
              <a:buFontTx/>
              <a:buChar char="•"/>
              <a:defRPr/>
            </a:pPr>
            <a:r>
              <a:rPr lang="en-US" sz="1800" b="1" dirty="0" smtClean="0"/>
              <a:t> F. </a:t>
            </a:r>
            <a:r>
              <a:rPr lang="en-US" sz="1800" b="1" dirty="0" err="1" smtClean="0"/>
              <a:t>Juang</a:t>
            </a:r>
            <a:r>
              <a:rPr lang="en-US" sz="1800" b="1" dirty="0" smtClean="0"/>
              <a:t> and L.R. </a:t>
            </a:r>
            <a:r>
              <a:rPr lang="en-US" sz="1800" b="1" dirty="0" err="1" smtClean="0"/>
              <a:t>Rabiner</a:t>
            </a:r>
            <a:r>
              <a:rPr lang="en-US" sz="1800" b="1" dirty="0" smtClean="0"/>
              <a:t>, “Automatic Speech Recognition - A Brief History of the Technology,” </a:t>
            </a:r>
            <a:r>
              <a:rPr lang="en-US" sz="1800" b="1" i="1" dirty="0" smtClean="0"/>
              <a:t>Elsevier Encyclopedia of Language and Linguistics</a:t>
            </a:r>
            <a:r>
              <a:rPr lang="en-US" sz="1800" b="1" dirty="0" smtClean="0"/>
              <a:t>, 2</a:t>
            </a:r>
            <a:r>
              <a:rPr lang="en-US" sz="1800" b="1" baseline="30000" dirty="0" smtClean="0"/>
              <a:t>nd</a:t>
            </a:r>
            <a:r>
              <a:rPr lang="en-US" sz="1800" b="1" dirty="0" smtClean="0"/>
              <a:t> Edition, 2005.</a:t>
            </a:r>
          </a:p>
          <a:p>
            <a:pPr marL="233363" indent="-233363">
              <a:spcBef>
                <a:spcPts val="0"/>
              </a:spcBef>
              <a:spcAft>
                <a:spcPts val="1200"/>
              </a:spcAft>
              <a:buFontTx/>
              <a:buChar char="•"/>
              <a:defRPr/>
            </a:pPr>
            <a:r>
              <a:rPr lang="en-US" sz="1800" b="1" dirty="0" smtClean="0"/>
              <a:t>M. </a:t>
            </a:r>
            <a:r>
              <a:rPr lang="en-US" sz="1800" b="1" dirty="0" err="1" smtClean="0"/>
              <a:t>Benzeghiba</a:t>
            </a:r>
            <a:r>
              <a:rPr lang="en-US" sz="1800" b="1" dirty="0" smtClean="0"/>
              <a:t>, </a:t>
            </a:r>
            <a:r>
              <a:rPr lang="en-US" sz="1800" b="1" i="1" dirty="0" smtClean="0"/>
              <a:t>et al</a:t>
            </a:r>
            <a:r>
              <a:rPr lang="en-US" sz="1800" b="1" dirty="0" smtClean="0"/>
              <a:t>., “Automatic Speech Recognition and Speech Variability,  A Review,” </a:t>
            </a:r>
            <a:r>
              <a:rPr lang="en-US" sz="1800" b="1" i="1" dirty="0" smtClean="0"/>
              <a:t>Speech Communication</a:t>
            </a:r>
            <a:r>
              <a:rPr lang="en-US" sz="1800" b="1" dirty="0" smtClean="0"/>
              <a:t>,  vol. 49, no. 10-11, pp. 763–786, October 2007.</a:t>
            </a:r>
          </a:p>
          <a:p>
            <a:pPr marL="233363" indent="-233363">
              <a:spcBef>
                <a:spcPts val="0"/>
              </a:spcBef>
              <a:spcAft>
                <a:spcPts val="1200"/>
              </a:spcAft>
              <a:buFontTx/>
              <a:buChar char="•"/>
              <a:defRPr/>
            </a:pPr>
            <a:r>
              <a:rPr lang="en-US" sz="1800" b="1" dirty="0" smtClean="0"/>
              <a:t>B.J. Kroger, </a:t>
            </a:r>
            <a:r>
              <a:rPr lang="en-US" sz="1800" b="1" i="1" dirty="0" smtClean="0"/>
              <a:t>et al</a:t>
            </a:r>
            <a:r>
              <a:rPr lang="en-US" sz="1800" b="1" dirty="0" smtClean="0"/>
              <a:t>., “Towards a </a:t>
            </a:r>
            <a:r>
              <a:rPr lang="en-US" sz="1800" b="1" dirty="0" err="1" smtClean="0"/>
              <a:t>Neurocomputational</a:t>
            </a:r>
            <a:r>
              <a:rPr lang="en-US" sz="1800" b="1" dirty="0" smtClean="0"/>
              <a:t> Model of Speech Production and Perception,” </a:t>
            </a:r>
            <a:r>
              <a:rPr lang="en-US" sz="1800" b="1" i="1" dirty="0" smtClean="0"/>
              <a:t>Speech Communication</a:t>
            </a:r>
            <a:r>
              <a:rPr lang="en-US" sz="1800" b="1" dirty="0" smtClean="0"/>
              <a:t>, vol. 51, no. 9, pp. 793-809, September 2009.</a:t>
            </a:r>
          </a:p>
          <a:p>
            <a:pPr marL="233363" indent="-233363">
              <a:spcBef>
                <a:spcPts val="0"/>
              </a:spcBef>
              <a:spcAft>
                <a:spcPts val="1200"/>
              </a:spcAft>
              <a:buFontTx/>
              <a:buChar char="•"/>
              <a:defRPr/>
            </a:pPr>
            <a:r>
              <a:rPr lang="en-US" sz="1800" b="1" dirty="0" smtClean="0"/>
              <a:t>B. Lee, “The Biological Foundations of Language”, available at </a:t>
            </a:r>
            <a:r>
              <a:rPr lang="en-US" sz="1800" b="1" dirty="0" smtClean="0">
                <a:hlinkClick r:id="rId3"/>
              </a:rPr>
              <a:t>http://www.duke.edu/~pk10/language/neuro.htm</a:t>
            </a:r>
            <a:r>
              <a:rPr lang="en-US" sz="1800" b="1" dirty="0" smtClean="0"/>
              <a:t> (a review paper).</a:t>
            </a:r>
          </a:p>
          <a:p>
            <a:pPr marL="233363" indent="-233363">
              <a:spcBef>
                <a:spcPts val="0"/>
              </a:spcBef>
              <a:spcAft>
                <a:spcPts val="1200"/>
              </a:spcAft>
              <a:buFontTx/>
              <a:buChar char="•"/>
              <a:defRPr/>
            </a:pPr>
            <a:r>
              <a:rPr lang="en-US" sz="1800" b="1" dirty="0" smtClean="0"/>
              <a:t>M. </a:t>
            </a:r>
            <a:r>
              <a:rPr lang="en-US" sz="1800" b="1" dirty="0" err="1" smtClean="0"/>
              <a:t>Gladwell</a:t>
            </a:r>
            <a:r>
              <a:rPr lang="en-US" sz="1800" b="1" dirty="0" smtClean="0"/>
              <a:t>, </a:t>
            </a:r>
            <a:r>
              <a:rPr lang="en-US" sz="1800" b="1" i="1" dirty="0" smtClean="0"/>
              <a:t>Blink: The Power of Thinking Without Thinking</a:t>
            </a:r>
            <a:r>
              <a:rPr lang="en-US" sz="1800" b="1" dirty="0" smtClean="0"/>
              <a:t>, Little, Brown and Company, New York, New York, USA, 2005.</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4" name="Rectangle 10"/>
          <p:cNvSpPr>
            <a:spLocks noChangeArrowheads="1"/>
          </p:cNvSpPr>
          <p:nvPr/>
        </p:nvSpPr>
        <p:spPr bwMode="auto">
          <a:xfrm>
            <a:off x="349250" y="3668713"/>
            <a:ext cx="3557588" cy="698500"/>
          </a:xfrm>
          <a:prstGeom prst="rect">
            <a:avLst/>
          </a:prstGeom>
          <a:noFill/>
          <a:ln w="9525">
            <a:noFill/>
            <a:miter lim="800000"/>
            <a:headEnd/>
            <a:tailEnd/>
          </a:ln>
          <a:effectLst/>
        </p:spPr>
        <p:txBody>
          <a:bodyPr lIns="91429" tIns="45714" rIns="91429" bIns="45714"/>
          <a:lstStyle/>
          <a:p>
            <a:pPr marL="342900" indent="-342900" algn="l" eaLnBrk="1" hangingPunct="1">
              <a:spcBef>
                <a:spcPct val="0"/>
              </a:spcBef>
            </a:pPr>
            <a:endParaRPr lang="en-US" sz="2400" b="0">
              <a:solidFill>
                <a:srgbClr val="FFFFCC"/>
              </a:solidFill>
            </a:endParaRPr>
          </a:p>
        </p:txBody>
      </p:sp>
      <p:sp>
        <p:nvSpPr>
          <p:cNvPr id="2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Communication Depends on Statistical Outliers</a:t>
            </a:r>
            <a:endParaRPr lang="en-US" b="1" dirty="0">
              <a:solidFill>
                <a:schemeClr val="accent2"/>
              </a:solidFill>
            </a:endParaRPr>
          </a:p>
        </p:txBody>
      </p:sp>
      <p:grpSp>
        <p:nvGrpSpPr>
          <p:cNvPr id="16" name="Group 15"/>
          <p:cNvGrpSpPr/>
          <p:nvPr/>
        </p:nvGrpSpPr>
        <p:grpSpPr>
          <a:xfrm>
            <a:off x="60782" y="619125"/>
            <a:ext cx="4518121" cy="4170580"/>
            <a:chOff x="60782" y="619125"/>
            <a:chExt cx="4518121" cy="4170580"/>
          </a:xfrm>
        </p:grpSpPr>
        <p:pic>
          <p:nvPicPr>
            <p:cNvPr id="249859" name="Picture 3"/>
            <p:cNvPicPr>
              <a:picLocks noChangeAspect="1" noChangeArrowheads="1"/>
            </p:cNvPicPr>
            <p:nvPr/>
          </p:nvPicPr>
          <p:blipFill>
            <a:blip r:embed="rId2" cstate="print"/>
            <a:srcRect/>
            <a:stretch>
              <a:fillRect/>
            </a:stretch>
          </p:blipFill>
          <p:spPr bwMode="auto">
            <a:xfrm>
              <a:off x="60782" y="1789790"/>
              <a:ext cx="4518121" cy="2999915"/>
            </a:xfrm>
            <a:prstGeom prst="rect">
              <a:avLst/>
            </a:prstGeom>
            <a:noFill/>
            <a:ln w="9525">
              <a:noFill/>
              <a:miter lim="800000"/>
              <a:headEnd/>
              <a:tailEnd/>
            </a:ln>
          </p:spPr>
        </p:pic>
        <p:sp>
          <p:nvSpPr>
            <p:cNvPr id="13" name="Text Box 34"/>
            <p:cNvSpPr txBox="1">
              <a:spLocks noChangeArrowheads="1"/>
            </p:cNvSpPr>
            <p:nvPr/>
          </p:nvSpPr>
          <p:spPr bwMode="auto">
            <a:xfrm>
              <a:off x="185224" y="619125"/>
              <a:ext cx="4388364" cy="977445"/>
            </a:xfrm>
            <a:prstGeom prst="rect">
              <a:avLst/>
            </a:prstGeom>
            <a:noFill/>
            <a:ln w="9525">
              <a:noFill/>
              <a:miter lim="800000"/>
              <a:headEnd/>
              <a:tailEnd/>
            </a:ln>
            <a:effectLst/>
          </p:spPr>
          <p:txBody>
            <a:bodyPr lIns="0" tIns="0" rIns="0" bIns="0"/>
            <a:lstStyle/>
            <a:p>
              <a:pPr marL="168275" indent="-168275">
                <a:spcAft>
                  <a:spcPts val="0"/>
                </a:spcAft>
                <a:buFontTx/>
                <a:buChar char="•"/>
              </a:pPr>
              <a:r>
                <a:rPr lang="en-US" sz="1800" b="1" dirty="0" smtClean="0"/>
                <a:t>A small percentage of words constitute a large percentage of word tokens used in conversational speech:</a:t>
              </a:r>
              <a:endParaRPr lang="en-US" sz="1400" b="1" dirty="0" smtClean="0">
                <a:solidFill>
                  <a:schemeClr val="bg1"/>
                </a:solidFill>
              </a:endParaRPr>
            </a:p>
          </p:txBody>
        </p:sp>
      </p:grpSp>
      <p:sp>
        <p:nvSpPr>
          <p:cNvPr id="14" name="Text Box 34"/>
          <p:cNvSpPr txBox="1">
            <a:spLocks noChangeArrowheads="1"/>
          </p:cNvSpPr>
          <p:nvPr/>
        </p:nvSpPr>
        <p:spPr bwMode="auto">
          <a:xfrm>
            <a:off x="234950" y="5587988"/>
            <a:ext cx="8680450" cy="943427"/>
          </a:xfrm>
          <a:prstGeom prst="rect">
            <a:avLst/>
          </a:prstGeom>
          <a:noFill/>
          <a:ln w="9525">
            <a:noFill/>
            <a:miter lim="800000"/>
            <a:headEnd/>
            <a:tailEnd/>
          </a:ln>
          <a:effectLst/>
        </p:spPr>
        <p:txBody>
          <a:bodyPr lIns="0" tIns="0" rIns="0" bIns="0"/>
          <a:lstStyle/>
          <a:p>
            <a:pPr marL="168275" indent="-168275">
              <a:spcAft>
                <a:spcPts val="0"/>
              </a:spcAft>
              <a:buFontTx/>
              <a:buChar char="•"/>
            </a:pPr>
            <a:r>
              <a:rPr lang="en-US" sz="1800" b="1" dirty="0" smtClean="0"/>
              <a:t>Consequence: the prior probability of just about any meaningful sentence is close to zero. Why?</a:t>
            </a:r>
          </a:p>
        </p:txBody>
      </p:sp>
      <p:sp>
        <p:nvSpPr>
          <p:cNvPr id="15" name="Text Box 34"/>
          <p:cNvSpPr txBox="1">
            <a:spLocks noChangeArrowheads="1"/>
          </p:cNvSpPr>
          <p:nvPr/>
        </p:nvSpPr>
        <p:spPr bwMode="auto">
          <a:xfrm>
            <a:off x="4804228" y="602342"/>
            <a:ext cx="4111171" cy="4318002"/>
          </a:xfrm>
          <a:prstGeom prst="rect">
            <a:avLst/>
          </a:prstGeom>
          <a:noFill/>
          <a:ln w="9525">
            <a:noFill/>
            <a:miter lim="800000"/>
            <a:headEnd/>
            <a:tailEnd/>
          </a:ln>
          <a:effectLst/>
        </p:spPr>
        <p:txBody>
          <a:bodyPr lIns="0" tIns="0" rIns="0" bIns="0"/>
          <a:lstStyle/>
          <a:p>
            <a:pPr marL="168275" indent="-168275">
              <a:spcAft>
                <a:spcPts val="1200"/>
              </a:spcAft>
              <a:buFontTx/>
              <a:buChar char="•"/>
            </a:pPr>
            <a:r>
              <a:rPr lang="en-US" sz="1800" b="1" dirty="0" smtClean="0"/>
              <a:t>Conventional statistical approaches are based on average behavior (means) and deviations from this average behavior (variance).</a:t>
            </a:r>
          </a:p>
          <a:p>
            <a:pPr marL="168275" indent="-168275">
              <a:spcAft>
                <a:spcPts val="1200"/>
              </a:spcAft>
              <a:buFontTx/>
              <a:buChar char="•"/>
            </a:pPr>
            <a:r>
              <a:rPr lang="en-US" sz="1800" b="1" dirty="0" smtClean="0"/>
              <a:t>Consider the sentence:</a:t>
            </a:r>
          </a:p>
          <a:p>
            <a:pPr marL="168275" indent="-168275">
              <a:spcAft>
                <a:spcPts val="1200"/>
              </a:spcAft>
            </a:pPr>
            <a:r>
              <a:rPr lang="en-US" sz="1800" b="1" dirty="0" smtClean="0">
                <a:solidFill>
                  <a:schemeClr val="bg1"/>
                </a:solidFill>
              </a:rPr>
              <a:t>	</a:t>
            </a:r>
            <a:r>
              <a:rPr lang="en-US" sz="1800" b="1" dirty="0" smtClean="0">
                <a:solidFill>
                  <a:schemeClr val="accent1"/>
                </a:solidFill>
              </a:rPr>
              <a:t>“Show me all the web pages about Franklin Telephone in Oktoc County.”</a:t>
            </a:r>
          </a:p>
          <a:p>
            <a:pPr marL="168275" indent="-168275">
              <a:spcAft>
                <a:spcPts val="1200"/>
              </a:spcAft>
              <a:buFont typeface="Arial" pitchFamily="34" charset="0"/>
              <a:buChar char="•"/>
            </a:pPr>
            <a:r>
              <a:rPr lang="en-US" sz="1800" b="1" dirty="0" smtClean="0">
                <a:solidFill>
                  <a:schemeClr val="bg1"/>
                </a:solidFill>
              </a:rPr>
              <a:t>Key words such as “</a:t>
            </a:r>
            <a:r>
              <a:rPr lang="en-US" sz="1800" b="1" dirty="0" smtClean="0">
                <a:solidFill>
                  <a:schemeClr val="accent1"/>
                </a:solidFill>
              </a:rPr>
              <a:t>Franklin</a:t>
            </a:r>
            <a:r>
              <a:rPr lang="en-US" sz="1800" b="1" dirty="0" smtClean="0">
                <a:solidFill>
                  <a:schemeClr val="bg1"/>
                </a:solidFill>
              </a:rPr>
              <a:t>” and “</a:t>
            </a:r>
            <a:r>
              <a:rPr lang="en-US" sz="1800" b="1" dirty="0" smtClean="0">
                <a:solidFill>
                  <a:schemeClr val="accent1"/>
                </a:solidFill>
              </a:rPr>
              <a:t>Oktoc</a:t>
            </a:r>
            <a:r>
              <a:rPr lang="en-US" sz="1800" b="1" dirty="0" smtClean="0">
                <a:solidFill>
                  <a:schemeClr val="bg1"/>
                </a:solidFill>
              </a:rPr>
              <a:t>” play a significant role in the meaning of the sentence.</a:t>
            </a:r>
          </a:p>
          <a:p>
            <a:pPr marL="168275" indent="-168275">
              <a:spcAft>
                <a:spcPts val="1200"/>
              </a:spcAft>
              <a:buFont typeface="Arial" pitchFamily="34" charset="0"/>
              <a:buChar char="•"/>
            </a:pPr>
            <a:r>
              <a:rPr lang="en-US" sz="1800" b="1" dirty="0" smtClean="0">
                <a:solidFill>
                  <a:schemeClr val="bg1"/>
                </a:solidFill>
              </a:rPr>
              <a:t>What are the </a:t>
            </a:r>
            <a:r>
              <a:rPr lang="en-US" sz="1800" b="1" dirty="0" smtClean="0">
                <a:solidFill>
                  <a:schemeClr val="accent1"/>
                </a:solidFill>
              </a:rPr>
              <a:t>prior probabilities </a:t>
            </a:r>
            <a:r>
              <a:rPr lang="en-US" sz="1800" b="1" dirty="0" smtClean="0">
                <a:solidFill>
                  <a:schemeClr val="bg1"/>
                </a:solidFill>
              </a:rPr>
              <a:t>of these words?</a:t>
            </a:r>
          </a:p>
        </p:txBody>
      </p:sp>
      <p:sp>
        <p:nvSpPr>
          <p:cNvPr id="12" name="Rectangle 12"/>
          <p:cNvSpPr>
            <a:spLocks noChangeArrowheads="1"/>
          </p:cNvSpPr>
          <p:nvPr/>
        </p:nvSpPr>
        <p:spPr bwMode="auto">
          <a:xfrm>
            <a:off x="1373188" y="5230811"/>
            <a:ext cx="6400800" cy="27432"/>
          </a:xfrm>
          <a:prstGeom prst="rect">
            <a:avLst/>
          </a:prstGeom>
          <a:gradFill rotWithShape="0">
            <a:gsLst>
              <a:gs pos="0">
                <a:srgbClr val="BE0F34"/>
              </a:gs>
              <a:gs pos="100000">
                <a:srgbClr val="95CAFF"/>
              </a:gs>
            </a:gsLst>
            <a:lin ang="0" scaled="1"/>
          </a:gradFill>
          <a:ln w="9525">
            <a:noFill/>
            <a:miter lim="800000"/>
            <a:headEnd/>
            <a:tailEnd/>
          </a:ln>
          <a:effectLst/>
        </p:spPr>
        <p:txBody>
          <a:bodyPr wrap="none" anchor="ctr"/>
          <a:lstStyle/>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Biography</a:t>
            </a:r>
            <a:endParaRPr lang="en-US" b="1" dirty="0">
              <a:solidFill>
                <a:schemeClr val="accent2"/>
              </a:solidFill>
            </a:endParaRPr>
          </a:p>
        </p:txBody>
      </p:sp>
      <p:sp>
        <p:nvSpPr>
          <p:cNvPr id="41" name="Text Box 3"/>
          <p:cNvSpPr txBox="1">
            <a:spLocks noChangeArrowheads="1"/>
          </p:cNvSpPr>
          <p:nvPr/>
        </p:nvSpPr>
        <p:spPr bwMode="auto">
          <a:xfrm>
            <a:off x="223838" y="703385"/>
            <a:ext cx="8693150" cy="5958672"/>
          </a:xfrm>
          <a:prstGeom prst="rect">
            <a:avLst/>
          </a:prstGeom>
          <a:noFill/>
          <a:ln w="9525">
            <a:noFill/>
            <a:miter lim="800000"/>
            <a:headEnd/>
            <a:tailEnd/>
          </a:ln>
          <a:effectLst/>
        </p:spPr>
        <p:txBody>
          <a:bodyPr lIns="0" tIns="0" rIns="0" bIns="0"/>
          <a:lstStyle/>
          <a:p>
            <a:pPr>
              <a:spcAft>
                <a:spcPts val="1200"/>
              </a:spcAft>
              <a:tabLst>
                <a:tab pos="3376613" algn="r"/>
              </a:tabLst>
            </a:pPr>
            <a:r>
              <a:rPr lang="en-US" sz="1800" b="1" dirty="0" smtClean="0"/>
              <a:t>Joseph Picone received his Ph.D. in Electrical Engineering in 1983 from the Illinois Institute of Technology. He is currently Professor and Chair of the Department of Electrical and Computer Engineering at Temple University. He recently completed a three-year sabbatical at the Department of Defense where he directed human language technology research and development.</a:t>
            </a:r>
          </a:p>
          <a:p>
            <a:pPr>
              <a:spcAft>
                <a:spcPts val="1200"/>
              </a:spcAft>
              <a:tabLst>
                <a:tab pos="3376613" algn="r"/>
              </a:tabLst>
            </a:pPr>
            <a:r>
              <a:rPr lang="en-US" sz="1800" b="1" dirty="0" smtClean="0"/>
              <a:t>His primary research interests are currently machine learning approaches to acoustic modeling in speech recognition. For over 25 years he has conducted research on many aspects of digital speech and signal processing. He has also been a long-term advocate of open source technology, delivering one of the first state-of-the-art open source speech recognition systems, and maintaining one of the more comprehensive </a:t>
            </a:r>
            <a:r>
              <a:rPr lang="en-US" sz="1800" b="1" dirty="0" smtClean="0">
                <a:hlinkClick r:id="rId2"/>
              </a:rPr>
              <a:t>web sites</a:t>
            </a:r>
            <a:r>
              <a:rPr lang="en-US" sz="1800" b="1" dirty="0" smtClean="0"/>
              <a:t> related to signal processing. His research group is known for producing many innovative educational materials that have increased access to the field.</a:t>
            </a:r>
          </a:p>
          <a:p>
            <a:pPr>
              <a:spcAft>
                <a:spcPts val="1200"/>
              </a:spcAft>
              <a:tabLst>
                <a:tab pos="3376613" algn="r"/>
              </a:tabLst>
            </a:pPr>
            <a:r>
              <a:rPr lang="en-US" sz="1800" b="1" dirty="0" smtClean="0"/>
              <a:t>Dr. Picone has previously been employed by Texas Instruments and AT&amp;T Bell Laboratories, including a two-year assignment in Japan establishing Texas Instruments’ first international research center. He is a Senior Member of the IEEE, holds several patents in this area, and has been active in several professional societies related to human language technology.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4" name="Rectangle 10"/>
          <p:cNvSpPr>
            <a:spLocks noChangeArrowheads="1"/>
          </p:cNvSpPr>
          <p:nvPr/>
        </p:nvSpPr>
        <p:spPr bwMode="auto">
          <a:xfrm>
            <a:off x="349250" y="3668713"/>
            <a:ext cx="3557588" cy="698500"/>
          </a:xfrm>
          <a:prstGeom prst="rect">
            <a:avLst/>
          </a:prstGeom>
          <a:noFill/>
          <a:ln w="9525">
            <a:noFill/>
            <a:miter lim="800000"/>
            <a:headEnd/>
            <a:tailEnd/>
          </a:ln>
          <a:effectLst/>
        </p:spPr>
        <p:txBody>
          <a:bodyPr lIns="91429" tIns="45714" rIns="91429" bIns="45714"/>
          <a:lstStyle/>
          <a:p>
            <a:pPr marL="342900" indent="-342900" algn="l" eaLnBrk="1" hangingPunct="1">
              <a:spcBef>
                <a:spcPct val="0"/>
              </a:spcBef>
            </a:pPr>
            <a:endParaRPr lang="en-US" sz="2400" b="0">
              <a:solidFill>
                <a:srgbClr val="FFFFCC"/>
              </a:solidFill>
            </a:endParaRPr>
          </a:p>
        </p:txBody>
      </p:sp>
      <p:sp>
        <p:nvSpPr>
          <p:cNvPr id="2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Maybe We Don’t Need to Understand Language?</a:t>
            </a:r>
            <a:endParaRPr lang="en-US" b="1" dirty="0">
              <a:solidFill>
                <a:schemeClr val="accent2"/>
              </a:solidFill>
            </a:endParaRPr>
          </a:p>
        </p:txBody>
      </p:sp>
      <p:sp>
        <p:nvSpPr>
          <p:cNvPr id="9" name="Text Box 34"/>
          <p:cNvSpPr txBox="1">
            <a:spLocks noChangeArrowheads="1"/>
          </p:cNvSpPr>
          <p:nvPr/>
        </p:nvSpPr>
        <p:spPr bwMode="auto">
          <a:xfrm>
            <a:off x="189230" y="5773056"/>
            <a:ext cx="8716524" cy="439057"/>
          </a:xfrm>
          <a:prstGeom prst="rect">
            <a:avLst/>
          </a:prstGeom>
          <a:noFill/>
          <a:ln w="9525">
            <a:noFill/>
            <a:miter lim="800000"/>
            <a:headEnd/>
            <a:tailEnd/>
          </a:ln>
          <a:effectLst/>
        </p:spPr>
        <p:txBody>
          <a:bodyPr lIns="0" tIns="0" rIns="0" bIns="0"/>
          <a:lstStyle/>
          <a:p>
            <a:pPr marL="168275" indent="-168275">
              <a:spcAft>
                <a:spcPts val="1200"/>
              </a:spcAft>
              <a:buFontTx/>
              <a:buChar char="•"/>
              <a:tabLst>
                <a:tab pos="4687888" algn="l"/>
              </a:tabLst>
            </a:pPr>
            <a:r>
              <a:rPr lang="en-US" sz="1800" b="1" dirty="0" smtClean="0">
                <a:solidFill>
                  <a:schemeClr val="bg1"/>
                </a:solidFill>
              </a:rPr>
              <a:t>See </a:t>
            </a:r>
            <a:r>
              <a:rPr lang="en-US" sz="1800" b="1" dirty="0" smtClean="0">
                <a:solidFill>
                  <a:schemeClr val="bg1"/>
                </a:solidFill>
                <a:hlinkClick r:id="rId2"/>
              </a:rPr>
              <a:t>ISIP Phonetic Units</a:t>
            </a:r>
            <a:r>
              <a:rPr lang="en-US" sz="1800" b="1" dirty="0" smtClean="0">
                <a:solidFill>
                  <a:schemeClr val="bg1"/>
                </a:solidFill>
              </a:rPr>
              <a:t> to run a demo of the influence of phonetic units on different speaking styles.</a:t>
            </a:r>
            <a:endParaRPr lang="en-US" sz="1800" b="1" dirty="0" smtClean="0">
              <a:solidFill>
                <a:schemeClr val="accent1"/>
              </a:solidFill>
            </a:endParaRPr>
          </a:p>
        </p:txBody>
      </p:sp>
      <p:pic>
        <p:nvPicPr>
          <p:cNvPr id="250882" name="Picture 2"/>
          <p:cNvPicPr>
            <a:picLocks noChangeAspect="1" noChangeArrowheads="1"/>
          </p:cNvPicPr>
          <p:nvPr/>
        </p:nvPicPr>
        <p:blipFill>
          <a:blip r:embed="rId3" cstate="print"/>
          <a:srcRect l="16864" t="13859" r="37701" b="8741"/>
          <a:stretch>
            <a:fillRect/>
          </a:stretch>
        </p:blipFill>
        <p:spPr bwMode="auto">
          <a:xfrm>
            <a:off x="2071650" y="681494"/>
            <a:ext cx="4986380" cy="4775880"/>
          </a:xfrm>
          <a:prstGeom prst="rect">
            <a:avLst/>
          </a:prstGeom>
          <a:ln w="12700">
            <a:solidFill>
              <a:schemeClr val="accent2"/>
            </a:solidFill>
          </a:ln>
          <a:effectLst>
            <a:outerShdw blurRad="292100" dist="139700" dir="2700000" algn="tl" rotWithShape="0">
              <a:schemeClr val="accent2">
                <a:alpha val="65000"/>
              </a:scheme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Fundamental Challenges in Spontaneous Speech</a:t>
            </a:r>
            <a:endParaRPr lang="en-US" b="1" dirty="0">
              <a:solidFill>
                <a:schemeClr val="accent2"/>
              </a:solidFill>
            </a:endParaRPr>
          </a:p>
        </p:txBody>
      </p:sp>
      <p:pic>
        <p:nvPicPr>
          <p:cNvPr id="3" name="Picture 2" descr="x.jpg"/>
          <p:cNvPicPr>
            <a:picLocks noChangeAspect="1"/>
          </p:cNvPicPr>
          <p:nvPr/>
        </p:nvPicPr>
        <p:blipFill>
          <a:blip r:embed="rId2" cstate="print"/>
          <a:stretch>
            <a:fillRect/>
          </a:stretch>
        </p:blipFill>
        <p:spPr>
          <a:xfrm>
            <a:off x="320447" y="752337"/>
            <a:ext cx="3997274" cy="2695836"/>
          </a:xfrm>
          <a:prstGeom prst="rect">
            <a:avLst/>
          </a:prstGeom>
          <a:ln w="12700">
            <a:solidFill>
              <a:schemeClr val="accent1"/>
            </a:solidFill>
          </a:ln>
          <a:effectLst>
            <a:outerShdw blurRad="50800" dist="114300" dir="2700000" algn="tl" rotWithShape="0">
              <a:prstClr val="black">
                <a:alpha val="40000"/>
              </a:prstClr>
            </a:outerShdw>
          </a:effectLst>
        </p:spPr>
      </p:pic>
      <p:sp>
        <p:nvSpPr>
          <p:cNvPr id="8" name="Text Box 3"/>
          <p:cNvSpPr txBox="1">
            <a:spLocks noChangeArrowheads="1"/>
          </p:cNvSpPr>
          <p:nvPr/>
        </p:nvSpPr>
        <p:spPr bwMode="auto">
          <a:xfrm>
            <a:off x="4783015" y="956610"/>
            <a:ext cx="4079630" cy="2278963"/>
          </a:xfrm>
          <a:prstGeom prst="rect">
            <a:avLst/>
          </a:prstGeom>
          <a:noFill/>
          <a:ln w="9525">
            <a:noFill/>
            <a:miter lim="800000"/>
            <a:headEnd/>
            <a:tailEnd/>
          </a:ln>
          <a:effectLst/>
        </p:spPr>
        <p:txBody>
          <a:bodyPr lIns="0" tIns="0" rIns="0" bIns="0"/>
          <a:lstStyle/>
          <a:p>
            <a:pPr marL="168275" indent="-168275">
              <a:spcAft>
                <a:spcPts val="1200"/>
              </a:spcAft>
              <a:buFont typeface="Arial" pitchFamily="34" charset="0"/>
              <a:buChar char="•"/>
            </a:pPr>
            <a:r>
              <a:rPr lang="en-US" sz="1800" b="1" dirty="0" smtClean="0"/>
              <a:t>Common phrases experience significant reduction (e.g., “Did you get” becomes “</a:t>
            </a:r>
            <a:r>
              <a:rPr lang="en-US" sz="1800" b="1" dirty="0" err="1" smtClean="0"/>
              <a:t>jyuge</a:t>
            </a:r>
            <a:r>
              <a:rPr lang="en-US" sz="1800" b="1" dirty="0" smtClean="0"/>
              <a:t>”).</a:t>
            </a:r>
          </a:p>
          <a:p>
            <a:pPr marL="168275" indent="-168275">
              <a:spcAft>
                <a:spcPts val="1200"/>
              </a:spcAft>
              <a:buFont typeface="Arial" pitchFamily="34" charset="0"/>
              <a:buChar char="•"/>
            </a:pPr>
            <a:r>
              <a:rPr lang="en-US" sz="1800" b="1" dirty="0" smtClean="0"/>
              <a:t>Approximately 12% of phonemes and 1% of syllables are deleted.</a:t>
            </a:r>
          </a:p>
          <a:p>
            <a:pPr marL="168275" indent="-168275">
              <a:spcAft>
                <a:spcPts val="1200"/>
              </a:spcAft>
              <a:buFont typeface="Arial" pitchFamily="34" charset="0"/>
              <a:buChar char="•"/>
            </a:pPr>
            <a:r>
              <a:rPr lang="en-US" sz="1800" b="1" dirty="0" smtClean="0"/>
              <a:t>Robustness to missing data is a critical element of any system.</a:t>
            </a:r>
          </a:p>
        </p:txBody>
      </p:sp>
      <p:grpSp>
        <p:nvGrpSpPr>
          <p:cNvPr id="7" name="Group 6"/>
          <p:cNvGrpSpPr/>
          <p:nvPr/>
        </p:nvGrpSpPr>
        <p:grpSpPr>
          <a:xfrm>
            <a:off x="191158" y="3771732"/>
            <a:ext cx="8016840" cy="2826018"/>
            <a:chOff x="191158" y="3771732"/>
            <a:chExt cx="8016840" cy="2826018"/>
          </a:xfrm>
        </p:grpSpPr>
        <p:pic>
          <p:nvPicPr>
            <p:cNvPr id="4" name="Picture 3" descr="x.jpg"/>
            <p:cNvPicPr>
              <a:picLocks noChangeAspect="1"/>
            </p:cNvPicPr>
            <p:nvPr/>
          </p:nvPicPr>
          <p:blipFill>
            <a:blip r:embed="rId3" cstate="print"/>
            <a:stretch>
              <a:fillRect/>
            </a:stretch>
          </p:blipFill>
          <p:spPr>
            <a:xfrm>
              <a:off x="5465837" y="3856136"/>
              <a:ext cx="2742161" cy="2643138"/>
            </a:xfrm>
            <a:prstGeom prst="rect">
              <a:avLst/>
            </a:prstGeom>
            <a:ln w="12700">
              <a:solidFill>
                <a:schemeClr val="accent2"/>
              </a:solidFill>
            </a:ln>
            <a:effectLst>
              <a:outerShdw blurRad="50800" dist="114300" dir="2700000" algn="tl" rotWithShape="0">
                <a:prstClr val="black">
                  <a:alpha val="40000"/>
                </a:prstClr>
              </a:outerShdw>
            </a:effectLst>
          </p:spPr>
        </p:pic>
        <p:sp>
          <p:nvSpPr>
            <p:cNvPr id="9" name="Text Box 3"/>
            <p:cNvSpPr txBox="1">
              <a:spLocks noChangeArrowheads="1"/>
            </p:cNvSpPr>
            <p:nvPr/>
          </p:nvSpPr>
          <p:spPr bwMode="auto">
            <a:xfrm>
              <a:off x="191158" y="3771732"/>
              <a:ext cx="4394909" cy="2826018"/>
            </a:xfrm>
            <a:prstGeom prst="rect">
              <a:avLst/>
            </a:prstGeom>
            <a:noFill/>
            <a:ln w="9525">
              <a:noFill/>
              <a:miter lim="800000"/>
              <a:headEnd/>
              <a:tailEnd/>
            </a:ln>
            <a:effectLst/>
          </p:spPr>
          <p:txBody>
            <a:bodyPr lIns="0" tIns="0" rIns="0" bIns="0"/>
            <a:lstStyle/>
            <a:p>
              <a:pPr marL="168275" indent="-168275">
                <a:spcAft>
                  <a:spcPts val="1200"/>
                </a:spcAft>
                <a:buFont typeface="Arial" pitchFamily="34" charset="0"/>
                <a:buChar char="•"/>
              </a:pPr>
              <a:r>
                <a:rPr lang="en-US" sz="1800" b="1" dirty="0" smtClean="0"/>
                <a:t>Linguistic phenomena such as coarticulation produce significant overlap in the feature space.</a:t>
              </a:r>
            </a:p>
            <a:p>
              <a:pPr marL="168275" indent="-168275">
                <a:spcAft>
                  <a:spcPts val="1200"/>
                </a:spcAft>
                <a:buFont typeface="Arial" pitchFamily="34" charset="0"/>
                <a:buChar char="•"/>
              </a:pPr>
              <a:r>
                <a:rPr lang="en-US" sz="1800" b="1" dirty="0" smtClean="0"/>
                <a:t>Decreasing classification error rate requires increasing the amount of linguistic context.</a:t>
              </a:r>
            </a:p>
            <a:p>
              <a:pPr marL="168275" indent="-168275">
                <a:spcAft>
                  <a:spcPts val="1200"/>
                </a:spcAft>
                <a:buFont typeface="Arial" pitchFamily="34" charset="0"/>
                <a:buChar char="•"/>
              </a:pPr>
              <a:r>
                <a:rPr lang="en-US" sz="1800" b="1" dirty="0" smtClean="0"/>
                <a:t>Modern systems condition acoustic probabilities using units ranging from phones to multiword phrases.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Human Performance is Impressive</a:t>
            </a:r>
            <a:endParaRPr lang="en-US" b="1" dirty="0">
              <a:solidFill>
                <a:schemeClr val="accent2"/>
              </a:solidFill>
            </a:endParaRPr>
          </a:p>
        </p:txBody>
      </p:sp>
      <p:sp>
        <p:nvSpPr>
          <p:cNvPr id="66" name="Text Box 92"/>
          <p:cNvSpPr txBox="1">
            <a:spLocks noChangeArrowheads="1"/>
          </p:cNvSpPr>
          <p:nvPr/>
        </p:nvSpPr>
        <p:spPr bwMode="auto">
          <a:xfrm>
            <a:off x="4562475" y="725045"/>
            <a:ext cx="4470400" cy="5493812"/>
          </a:xfrm>
          <a:prstGeom prst="rect">
            <a:avLst/>
          </a:prstGeom>
          <a:noFill/>
          <a:ln w="12700">
            <a:noFill/>
            <a:miter lim="800000"/>
            <a:headEnd type="none" w="sm" len="sm"/>
            <a:tailEnd type="none" w="sm" len="sm"/>
          </a:ln>
          <a:effectLst/>
        </p:spPr>
        <p:txBody>
          <a:bodyPr>
            <a:spAutoFit/>
          </a:bodyPr>
          <a:lstStyle/>
          <a:p>
            <a:pPr marL="171450" indent="-171450">
              <a:buFontTx/>
              <a:buChar char="•"/>
            </a:pPr>
            <a:r>
              <a:rPr lang="en-US" sz="1800" b="1" dirty="0"/>
              <a:t>Human performance exceeds </a:t>
            </a:r>
            <a:r>
              <a:rPr lang="en-US" sz="1800" b="1" dirty="0" smtClean="0"/>
              <a:t>machine performance </a:t>
            </a:r>
            <a:r>
              <a:rPr lang="en-US" sz="1800" b="1" dirty="0"/>
              <a:t>by a factor ranging </a:t>
            </a:r>
            <a:r>
              <a:rPr lang="en-US" sz="1800" b="1" dirty="0" smtClean="0"/>
              <a:t>from 4x </a:t>
            </a:r>
            <a:r>
              <a:rPr lang="en-US" sz="1800" b="1" dirty="0"/>
              <a:t>to 10x depending on the task.</a:t>
            </a:r>
          </a:p>
          <a:p>
            <a:pPr marL="171450" indent="-171450">
              <a:lnSpc>
                <a:spcPct val="50000"/>
              </a:lnSpc>
            </a:pPr>
            <a:endParaRPr lang="en-US" sz="1800" b="1" dirty="0"/>
          </a:p>
          <a:p>
            <a:pPr marL="171450" indent="-171450">
              <a:buFontTx/>
              <a:buChar char="•"/>
            </a:pPr>
            <a:r>
              <a:rPr lang="en-US" sz="1800" b="1" dirty="0"/>
              <a:t>On some tasks, such as credit card   number recognition, machine   performance exceeds humans due to human memory retrieval capacity.</a:t>
            </a:r>
          </a:p>
          <a:p>
            <a:pPr marL="171450" indent="-171450">
              <a:buFontTx/>
              <a:buChar char="•"/>
            </a:pPr>
            <a:endParaRPr lang="en-US" sz="1800" b="1" dirty="0"/>
          </a:p>
          <a:p>
            <a:pPr marL="171450" indent="-171450">
              <a:buFontTx/>
              <a:buChar char="•"/>
            </a:pPr>
            <a:r>
              <a:rPr lang="en-US" sz="1800" b="1" dirty="0"/>
              <a:t>The nature of the noise is as important  as the SNR (e.g., cellular phones).</a:t>
            </a:r>
          </a:p>
          <a:p>
            <a:pPr marL="171450" indent="-171450">
              <a:lnSpc>
                <a:spcPct val="50000"/>
              </a:lnSpc>
            </a:pPr>
            <a:endParaRPr lang="en-US" sz="1800" b="1" dirty="0"/>
          </a:p>
          <a:p>
            <a:pPr marL="171450" indent="-171450">
              <a:buFontTx/>
              <a:buChar char="•"/>
            </a:pPr>
            <a:r>
              <a:rPr lang="en-US" sz="1800" b="1" dirty="0"/>
              <a:t>A primary failure mode for humans is inattention.</a:t>
            </a:r>
          </a:p>
          <a:p>
            <a:pPr marL="171450" indent="-171450">
              <a:lnSpc>
                <a:spcPct val="50000"/>
              </a:lnSpc>
            </a:pPr>
            <a:endParaRPr lang="en-US" sz="1800" b="1" dirty="0"/>
          </a:p>
          <a:p>
            <a:pPr marL="171450" indent="-171450">
              <a:buFontTx/>
              <a:buChar char="•"/>
            </a:pPr>
            <a:r>
              <a:rPr lang="en-US" sz="1800" b="1" dirty="0"/>
              <a:t>A second major failure mode is the lack  of familiarity with the domain (i.e.,   business terms and corporation names).</a:t>
            </a:r>
          </a:p>
        </p:txBody>
      </p:sp>
      <p:grpSp>
        <p:nvGrpSpPr>
          <p:cNvPr id="72" name="Group 71"/>
          <p:cNvGrpSpPr/>
          <p:nvPr/>
        </p:nvGrpSpPr>
        <p:grpSpPr>
          <a:xfrm>
            <a:off x="156483" y="948193"/>
            <a:ext cx="4162425" cy="5184577"/>
            <a:chOff x="156483" y="948193"/>
            <a:chExt cx="4162425" cy="5184577"/>
          </a:xfrm>
        </p:grpSpPr>
        <p:sp>
          <p:nvSpPr>
            <p:cNvPr id="118794" name="Rectangle 10"/>
            <p:cNvSpPr>
              <a:spLocks noChangeArrowheads="1"/>
            </p:cNvSpPr>
            <p:nvPr/>
          </p:nvSpPr>
          <p:spPr bwMode="auto">
            <a:xfrm>
              <a:off x="305708" y="3596143"/>
              <a:ext cx="3557588" cy="698500"/>
            </a:xfrm>
            <a:prstGeom prst="rect">
              <a:avLst/>
            </a:prstGeom>
            <a:noFill/>
            <a:ln w="9525">
              <a:noFill/>
              <a:miter lim="800000"/>
              <a:headEnd/>
              <a:tailEnd/>
            </a:ln>
            <a:effectLst/>
          </p:spPr>
          <p:txBody>
            <a:bodyPr lIns="91429" tIns="45714" rIns="91429" bIns="45714"/>
            <a:lstStyle/>
            <a:p>
              <a:pPr marL="342900" indent="-342900" algn="l" eaLnBrk="1" hangingPunct="1">
                <a:spcBef>
                  <a:spcPct val="0"/>
                </a:spcBef>
              </a:pPr>
              <a:endParaRPr lang="en-US" sz="1400" b="1">
                <a:solidFill>
                  <a:srgbClr val="FFFFCC"/>
                </a:solidFill>
              </a:endParaRPr>
            </a:p>
          </p:txBody>
        </p:sp>
        <p:sp>
          <p:nvSpPr>
            <p:cNvPr id="6" name="Line 88"/>
            <p:cNvSpPr>
              <a:spLocks noChangeShapeType="1"/>
            </p:cNvSpPr>
            <p:nvPr/>
          </p:nvSpPr>
          <p:spPr bwMode="auto">
            <a:xfrm>
              <a:off x="3918858" y="3794580"/>
              <a:ext cx="285750" cy="57150"/>
            </a:xfrm>
            <a:prstGeom prst="line">
              <a:avLst/>
            </a:prstGeom>
            <a:noFill/>
            <a:ln w="44450">
              <a:solidFill>
                <a:srgbClr val="003399"/>
              </a:solidFill>
              <a:round/>
              <a:headEnd type="none" w="sm" len="sm"/>
              <a:tailEnd type="none" w="sm" len="sm"/>
            </a:ln>
            <a:effectLst/>
          </p:spPr>
          <p:txBody>
            <a:bodyPr wrap="none" anchor="ctr"/>
            <a:lstStyle/>
            <a:p>
              <a:endParaRPr lang="en-US" sz="1400" b="1"/>
            </a:p>
          </p:txBody>
        </p:sp>
        <p:sp>
          <p:nvSpPr>
            <p:cNvPr id="7" name="Text Box 42"/>
            <p:cNvSpPr txBox="1">
              <a:spLocks noChangeArrowheads="1"/>
            </p:cNvSpPr>
            <p:nvPr/>
          </p:nvSpPr>
          <p:spPr bwMode="auto">
            <a:xfrm>
              <a:off x="512083" y="4977268"/>
              <a:ext cx="444352" cy="307777"/>
            </a:xfrm>
            <a:prstGeom prst="rect">
              <a:avLst/>
            </a:prstGeom>
            <a:noFill/>
            <a:ln w="12700">
              <a:noFill/>
              <a:miter lim="800000"/>
              <a:headEnd type="none" w="sm" len="sm"/>
              <a:tailEnd type="none" w="sm" len="sm"/>
            </a:ln>
            <a:effectLst/>
          </p:spPr>
          <p:txBody>
            <a:bodyPr wrap="none">
              <a:spAutoFit/>
            </a:bodyPr>
            <a:lstStyle/>
            <a:p>
              <a:r>
                <a:rPr lang="en-US" sz="1400" b="1"/>
                <a:t>0%</a:t>
              </a:r>
            </a:p>
          </p:txBody>
        </p:sp>
        <p:sp>
          <p:nvSpPr>
            <p:cNvPr id="8" name="Text Box 43"/>
            <p:cNvSpPr txBox="1">
              <a:spLocks noChangeArrowheads="1"/>
            </p:cNvSpPr>
            <p:nvPr/>
          </p:nvSpPr>
          <p:spPr bwMode="auto">
            <a:xfrm>
              <a:off x="502558" y="4034293"/>
              <a:ext cx="444352" cy="307777"/>
            </a:xfrm>
            <a:prstGeom prst="rect">
              <a:avLst/>
            </a:prstGeom>
            <a:noFill/>
            <a:ln w="12700">
              <a:noFill/>
              <a:miter lim="800000"/>
              <a:headEnd type="none" w="sm" len="sm"/>
              <a:tailEnd type="none" w="sm" len="sm"/>
            </a:ln>
            <a:effectLst/>
          </p:spPr>
          <p:txBody>
            <a:bodyPr wrap="none">
              <a:spAutoFit/>
            </a:bodyPr>
            <a:lstStyle/>
            <a:p>
              <a:r>
                <a:rPr lang="en-US" sz="1400" b="1"/>
                <a:t>5%</a:t>
              </a:r>
            </a:p>
          </p:txBody>
        </p:sp>
        <p:sp>
          <p:nvSpPr>
            <p:cNvPr id="10" name="Text Box 44"/>
            <p:cNvSpPr txBox="1">
              <a:spLocks noChangeArrowheads="1"/>
            </p:cNvSpPr>
            <p:nvPr/>
          </p:nvSpPr>
          <p:spPr bwMode="auto">
            <a:xfrm>
              <a:off x="435883" y="2157868"/>
              <a:ext cx="543739" cy="307777"/>
            </a:xfrm>
            <a:prstGeom prst="rect">
              <a:avLst/>
            </a:prstGeom>
            <a:noFill/>
            <a:ln w="12700">
              <a:noFill/>
              <a:miter lim="800000"/>
              <a:headEnd type="none" w="sm" len="sm"/>
              <a:tailEnd type="none" w="sm" len="sm"/>
            </a:ln>
            <a:effectLst/>
          </p:spPr>
          <p:txBody>
            <a:bodyPr wrap="none">
              <a:spAutoFit/>
            </a:bodyPr>
            <a:lstStyle/>
            <a:p>
              <a:r>
                <a:rPr lang="en-US" sz="1400" b="1"/>
                <a:t>15%</a:t>
              </a:r>
            </a:p>
          </p:txBody>
        </p:sp>
        <p:sp>
          <p:nvSpPr>
            <p:cNvPr id="11" name="Text Box 45"/>
            <p:cNvSpPr txBox="1">
              <a:spLocks noChangeArrowheads="1"/>
            </p:cNvSpPr>
            <p:nvPr/>
          </p:nvSpPr>
          <p:spPr bwMode="auto">
            <a:xfrm>
              <a:off x="435883" y="1233943"/>
              <a:ext cx="543739" cy="307777"/>
            </a:xfrm>
            <a:prstGeom prst="rect">
              <a:avLst/>
            </a:prstGeom>
            <a:noFill/>
            <a:ln w="12700">
              <a:noFill/>
              <a:miter lim="800000"/>
              <a:headEnd type="none" w="sm" len="sm"/>
              <a:tailEnd type="none" w="sm" len="sm"/>
            </a:ln>
            <a:effectLst/>
          </p:spPr>
          <p:txBody>
            <a:bodyPr wrap="none">
              <a:spAutoFit/>
            </a:bodyPr>
            <a:lstStyle/>
            <a:p>
              <a:r>
                <a:rPr lang="en-US" sz="1400" b="1"/>
                <a:t>20%</a:t>
              </a:r>
            </a:p>
          </p:txBody>
        </p:sp>
        <p:sp>
          <p:nvSpPr>
            <p:cNvPr id="12" name="Text Box 46"/>
            <p:cNvSpPr txBox="1">
              <a:spLocks noChangeArrowheads="1"/>
            </p:cNvSpPr>
            <p:nvPr/>
          </p:nvSpPr>
          <p:spPr bwMode="auto">
            <a:xfrm>
              <a:off x="416833" y="3110368"/>
              <a:ext cx="543739" cy="307777"/>
            </a:xfrm>
            <a:prstGeom prst="rect">
              <a:avLst/>
            </a:prstGeom>
            <a:noFill/>
            <a:ln w="12700">
              <a:noFill/>
              <a:miter lim="800000"/>
              <a:headEnd type="none" w="sm" len="sm"/>
              <a:tailEnd type="none" w="sm" len="sm"/>
            </a:ln>
            <a:effectLst/>
          </p:spPr>
          <p:txBody>
            <a:bodyPr wrap="none">
              <a:spAutoFit/>
            </a:bodyPr>
            <a:lstStyle/>
            <a:p>
              <a:r>
                <a:rPr lang="en-US" sz="1400" b="1"/>
                <a:t>10%</a:t>
              </a:r>
            </a:p>
          </p:txBody>
        </p:sp>
        <p:sp>
          <p:nvSpPr>
            <p:cNvPr id="13" name="Line 4"/>
            <p:cNvSpPr>
              <a:spLocks noChangeShapeType="1"/>
            </p:cNvSpPr>
            <p:nvPr/>
          </p:nvSpPr>
          <p:spPr bwMode="auto">
            <a:xfrm>
              <a:off x="4299858" y="1356180"/>
              <a:ext cx="0" cy="342900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14" name="Line 7"/>
            <p:cNvSpPr>
              <a:spLocks noChangeShapeType="1"/>
            </p:cNvSpPr>
            <p:nvPr/>
          </p:nvSpPr>
          <p:spPr bwMode="auto">
            <a:xfrm>
              <a:off x="947058" y="1356180"/>
              <a:ext cx="0" cy="342900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15" name="Line 8"/>
            <p:cNvSpPr>
              <a:spLocks noChangeShapeType="1"/>
            </p:cNvSpPr>
            <p:nvPr/>
          </p:nvSpPr>
          <p:spPr bwMode="auto">
            <a:xfrm>
              <a:off x="2204358" y="1356180"/>
              <a:ext cx="0" cy="417195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16" name="Line 9"/>
            <p:cNvSpPr>
              <a:spLocks noChangeShapeType="1"/>
            </p:cNvSpPr>
            <p:nvPr/>
          </p:nvSpPr>
          <p:spPr bwMode="auto">
            <a:xfrm>
              <a:off x="3061608" y="1356180"/>
              <a:ext cx="0" cy="415290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17" name="Line 12"/>
            <p:cNvSpPr>
              <a:spLocks noChangeShapeType="1"/>
            </p:cNvSpPr>
            <p:nvPr/>
          </p:nvSpPr>
          <p:spPr bwMode="auto">
            <a:xfrm flipH="1">
              <a:off x="947058" y="3261180"/>
              <a:ext cx="3343275"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18" name="Line 13"/>
            <p:cNvSpPr>
              <a:spLocks noChangeShapeType="1"/>
            </p:cNvSpPr>
            <p:nvPr/>
          </p:nvSpPr>
          <p:spPr bwMode="auto">
            <a:xfrm flipH="1" flipV="1">
              <a:off x="947058" y="3642180"/>
              <a:ext cx="335280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19" name="Line 14"/>
            <p:cNvSpPr>
              <a:spLocks noChangeShapeType="1"/>
            </p:cNvSpPr>
            <p:nvPr/>
          </p:nvSpPr>
          <p:spPr bwMode="auto">
            <a:xfrm flipH="1">
              <a:off x="947058" y="4023180"/>
              <a:ext cx="335280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20" name="Line 15"/>
            <p:cNvSpPr>
              <a:spLocks noChangeShapeType="1"/>
            </p:cNvSpPr>
            <p:nvPr/>
          </p:nvSpPr>
          <p:spPr bwMode="auto">
            <a:xfrm flipH="1">
              <a:off x="966108" y="4194630"/>
              <a:ext cx="3324225"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21" name="Line 16"/>
            <p:cNvSpPr>
              <a:spLocks noChangeShapeType="1"/>
            </p:cNvSpPr>
            <p:nvPr/>
          </p:nvSpPr>
          <p:spPr bwMode="auto">
            <a:xfrm flipH="1" flipV="1">
              <a:off x="947058" y="4385130"/>
              <a:ext cx="3343275"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22" name="Line 17"/>
            <p:cNvSpPr>
              <a:spLocks noChangeShapeType="1"/>
            </p:cNvSpPr>
            <p:nvPr/>
          </p:nvSpPr>
          <p:spPr bwMode="auto">
            <a:xfrm flipH="1" flipV="1">
              <a:off x="966108" y="4575630"/>
              <a:ext cx="333375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23" name="Line 18"/>
            <p:cNvSpPr>
              <a:spLocks noChangeShapeType="1"/>
            </p:cNvSpPr>
            <p:nvPr/>
          </p:nvSpPr>
          <p:spPr bwMode="auto">
            <a:xfrm flipH="1" flipV="1">
              <a:off x="947058" y="1756230"/>
              <a:ext cx="335280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25" name="Line 20"/>
            <p:cNvSpPr>
              <a:spLocks noChangeShapeType="1"/>
            </p:cNvSpPr>
            <p:nvPr/>
          </p:nvSpPr>
          <p:spPr bwMode="auto">
            <a:xfrm flipH="1">
              <a:off x="966108" y="2118180"/>
              <a:ext cx="333375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26" name="Line 21"/>
            <p:cNvSpPr>
              <a:spLocks noChangeShapeType="1"/>
            </p:cNvSpPr>
            <p:nvPr/>
          </p:nvSpPr>
          <p:spPr bwMode="auto">
            <a:xfrm flipH="1">
              <a:off x="947058" y="2308680"/>
              <a:ext cx="335280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27" name="Line 23"/>
            <p:cNvSpPr>
              <a:spLocks noChangeShapeType="1"/>
            </p:cNvSpPr>
            <p:nvPr/>
          </p:nvSpPr>
          <p:spPr bwMode="auto">
            <a:xfrm flipH="1">
              <a:off x="947058" y="1546680"/>
              <a:ext cx="337185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28" name="Line 24"/>
            <p:cNvSpPr>
              <a:spLocks noChangeShapeType="1"/>
            </p:cNvSpPr>
            <p:nvPr/>
          </p:nvSpPr>
          <p:spPr bwMode="auto">
            <a:xfrm flipH="1">
              <a:off x="947058" y="1356180"/>
              <a:ext cx="335280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29" name="Line 25"/>
            <p:cNvSpPr>
              <a:spLocks noChangeShapeType="1"/>
            </p:cNvSpPr>
            <p:nvPr/>
          </p:nvSpPr>
          <p:spPr bwMode="auto">
            <a:xfrm flipH="1">
              <a:off x="966108" y="1927680"/>
              <a:ext cx="333375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30" name="Line 26"/>
            <p:cNvSpPr>
              <a:spLocks noChangeShapeType="1"/>
            </p:cNvSpPr>
            <p:nvPr/>
          </p:nvSpPr>
          <p:spPr bwMode="auto">
            <a:xfrm flipH="1" flipV="1">
              <a:off x="947058" y="2880180"/>
              <a:ext cx="335280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31" name="Line 27"/>
            <p:cNvSpPr>
              <a:spLocks noChangeShapeType="1"/>
            </p:cNvSpPr>
            <p:nvPr/>
          </p:nvSpPr>
          <p:spPr bwMode="auto">
            <a:xfrm flipH="1" flipV="1">
              <a:off x="947058" y="2499180"/>
              <a:ext cx="335280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32" name="Line 28"/>
            <p:cNvSpPr>
              <a:spLocks noChangeShapeType="1"/>
            </p:cNvSpPr>
            <p:nvPr/>
          </p:nvSpPr>
          <p:spPr bwMode="auto">
            <a:xfrm flipH="1" flipV="1">
              <a:off x="966108" y="2689680"/>
              <a:ext cx="333375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33" name="Line 29"/>
            <p:cNvSpPr>
              <a:spLocks noChangeShapeType="1"/>
            </p:cNvSpPr>
            <p:nvPr/>
          </p:nvSpPr>
          <p:spPr bwMode="auto">
            <a:xfrm flipH="1">
              <a:off x="947058" y="3070680"/>
              <a:ext cx="3343275"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34" name="Line 30"/>
            <p:cNvSpPr>
              <a:spLocks noChangeShapeType="1"/>
            </p:cNvSpPr>
            <p:nvPr/>
          </p:nvSpPr>
          <p:spPr bwMode="auto">
            <a:xfrm flipH="1" flipV="1">
              <a:off x="966108" y="3832680"/>
              <a:ext cx="333375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35" name="Line 31"/>
            <p:cNvSpPr>
              <a:spLocks noChangeShapeType="1"/>
            </p:cNvSpPr>
            <p:nvPr/>
          </p:nvSpPr>
          <p:spPr bwMode="auto">
            <a:xfrm flipH="1">
              <a:off x="947058" y="3451680"/>
              <a:ext cx="335280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36" name="Line 33"/>
            <p:cNvSpPr>
              <a:spLocks noChangeShapeType="1"/>
            </p:cNvSpPr>
            <p:nvPr/>
          </p:nvSpPr>
          <p:spPr bwMode="auto">
            <a:xfrm>
              <a:off x="3899808" y="1356180"/>
              <a:ext cx="0" cy="415290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37" name="Line 35"/>
            <p:cNvSpPr>
              <a:spLocks noChangeShapeType="1"/>
            </p:cNvSpPr>
            <p:nvPr/>
          </p:nvSpPr>
          <p:spPr bwMode="auto">
            <a:xfrm>
              <a:off x="1366158" y="1356180"/>
              <a:ext cx="0" cy="415290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38" name="Line 49"/>
            <p:cNvSpPr>
              <a:spLocks noChangeShapeType="1"/>
            </p:cNvSpPr>
            <p:nvPr/>
          </p:nvSpPr>
          <p:spPr bwMode="auto">
            <a:xfrm flipV="1">
              <a:off x="947058" y="1356180"/>
              <a:ext cx="3352800" cy="0"/>
            </a:xfrm>
            <a:prstGeom prst="line">
              <a:avLst/>
            </a:prstGeom>
            <a:noFill/>
            <a:ln w="12700">
              <a:solidFill>
                <a:schemeClr val="tx1"/>
              </a:solidFill>
              <a:round/>
              <a:headEnd type="none" w="sm" len="sm"/>
              <a:tailEnd type="none" w="sm" len="sm"/>
            </a:ln>
            <a:effectLst/>
          </p:spPr>
          <p:txBody>
            <a:bodyPr wrap="none" anchor="ctr"/>
            <a:lstStyle/>
            <a:p>
              <a:endParaRPr lang="en-US" sz="1400" b="1"/>
            </a:p>
          </p:txBody>
        </p:sp>
        <p:sp>
          <p:nvSpPr>
            <p:cNvPr id="39" name="Text Box 59"/>
            <p:cNvSpPr txBox="1">
              <a:spLocks noChangeArrowheads="1"/>
            </p:cNvSpPr>
            <p:nvPr/>
          </p:nvSpPr>
          <p:spPr bwMode="auto">
            <a:xfrm>
              <a:off x="1026433" y="5501143"/>
              <a:ext cx="671979" cy="307777"/>
            </a:xfrm>
            <a:prstGeom prst="rect">
              <a:avLst/>
            </a:prstGeom>
            <a:noFill/>
            <a:ln w="12700">
              <a:noFill/>
              <a:miter lim="800000"/>
              <a:headEnd type="none" w="sm" len="sm"/>
              <a:tailEnd type="none" w="sm" len="sm"/>
            </a:ln>
            <a:effectLst/>
          </p:spPr>
          <p:txBody>
            <a:bodyPr wrap="none">
              <a:spAutoFit/>
            </a:bodyPr>
            <a:lstStyle/>
            <a:p>
              <a:r>
                <a:rPr lang="en-US" sz="1400" b="1"/>
                <a:t>10 dB</a:t>
              </a:r>
            </a:p>
          </p:txBody>
        </p:sp>
        <p:sp>
          <p:nvSpPr>
            <p:cNvPr id="40" name="Text Box 60"/>
            <p:cNvSpPr txBox="1">
              <a:spLocks noChangeArrowheads="1"/>
            </p:cNvSpPr>
            <p:nvPr/>
          </p:nvSpPr>
          <p:spPr bwMode="auto">
            <a:xfrm>
              <a:off x="1883683" y="5501143"/>
              <a:ext cx="671979" cy="307777"/>
            </a:xfrm>
            <a:prstGeom prst="rect">
              <a:avLst/>
            </a:prstGeom>
            <a:noFill/>
            <a:ln w="12700">
              <a:noFill/>
              <a:miter lim="800000"/>
              <a:headEnd type="none" w="sm" len="sm"/>
              <a:tailEnd type="none" w="sm" len="sm"/>
            </a:ln>
            <a:effectLst/>
          </p:spPr>
          <p:txBody>
            <a:bodyPr wrap="none">
              <a:spAutoFit/>
            </a:bodyPr>
            <a:lstStyle/>
            <a:p>
              <a:r>
                <a:rPr lang="en-US" sz="1400" b="1"/>
                <a:t>16 dB</a:t>
              </a:r>
            </a:p>
          </p:txBody>
        </p:sp>
        <p:sp>
          <p:nvSpPr>
            <p:cNvPr id="41" name="Text Box 61"/>
            <p:cNvSpPr txBox="1">
              <a:spLocks noChangeArrowheads="1"/>
            </p:cNvSpPr>
            <p:nvPr/>
          </p:nvSpPr>
          <p:spPr bwMode="auto">
            <a:xfrm>
              <a:off x="2759983" y="5501143"/>
              <a:ext cx="671979" cy="307777"/>
            </a:xfrm>
            <a:prstGeom prst="rect">
              <a:avLst/>
            </a:prstGeom>
            <a:noFill/>
            <a:ln w="12700">
              <a:noFill/>
              <a:miter lim="800000"/>
              <a:headEnd type="none" w="sm" len="sm"/>
              <a:tailEnd type="none" w="sm" len="sm"/>
            </a:ln>
            <a:effectLst/>
          </p:spPr>
          <p:txBody>
            <a:bodyPr wrap="none">
              <a:spAutoFit/>
            </a:bodyPr>
            <a:lstStyle/>
            <a:p>
              <a:r>
                <a:rPr lang="en-US" sz="1400" b="1"/>
                <a:t>22 dB</a:t>
              </a:r>
            </a:p>
          </p:txBody>
        </p:sp>
        <p:sp>
          <p:nvSpPr>
            <p:cNvPr id="42" name="Text Box 62"/>
            <p:cNvSpPr txBox="1">
              <a:spLocks noChangeArrowheads="1"/>
            </p:cNvSpPr>
            <p:nvPr/>
          </p:nvSpPr>
          <p:spPr bwMode="auto">
            <a:xfrm>
              <a:off x="3598183" y="5482093"/>
              <a:ext cx="641522" cy="307777"/>
            </a:xfrm>
            <a:prstGeom prst="rect">
              <a:avLst/>
            </a:prstGeom>
            <a:noFill/>
            <a:ln w="12700">
              <a:noFill/>
              <a:miter lim="800000"/>
              <a:headEnd type="none" w="sm" len="sm"/>
              <a:tailEnd type="none" w="sm" len="sm"/>
            </a:ln>
            <a:effectLst/>
          </p:spPr>
          <p:txBody>
            <a:bodyPr wrap="none">
              <a:spAutoFit/>
            </a:bodyPr>
            <a:lstStyle/>
            <a:p>
              <a:r>
                <a:rPr lang="en-US" sz="1400" b="1"/>
                <a:t>Quiet</a:t>
              </a:r>
            </a:p>
          </p:txBody>
        </p:sp>
        <p:sp>
          <p:nvSpPr>
            <p:cNvPr id="43" name="Line 65"/>
            <p:cNvSpPr>
              <a:spLocks noChangeShapeType="1"/>
            </p:cNvSpPr>
            <p:nvPr/>
          </p:nvSpPr>
          <p:spPr bwMode="auto">
            <a:xfrm flipH="1">
              <a:off x="947058" y="4947105"/>
              <a:ext cx="3343275" cy="9525"/>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44" name="Line 66"/>
            <p:cNvSpPr>
              <a:spLocks noChangeShapeType="1"/>
            </p:cNvSpPr>
            <p:nvPr/>
          </p:nvSpPr>
          <p:spPr bwMode="auto">
            <a:xfrm flipH="1" flipV="1">
              <a:off x="966108" y="5128080"/>
              <a:ext cx="333375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45" name="Line 67"/>
            <p:cNvSpPr>
              <a:spLocks noChangeShapeType="1"/>
            </p:cNvSpPr>
            <p:nvPr/>
          </p:nvSpPr>
          <p:spPr bwMode="auto">
            <a:xfrm flipH="1" flipV="1">
              <a:off x="947058" y="5318580"/>
              <a:ext cx="335280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46" name="Line 68"/>
            <p:cNvSpPr>
              <a:spLocks noChangeShapeType="1"/>
            </p:cNvSpPr>
            <p:nvPr/>
          </p:nvSpPr>
          <p:spPr bwMode="auto">
            <a:xfrm flipH="1" flipV="1">
              <a:off x="966108" y="5509080"/>
              <a:ext cx="333375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47" name="Line 69"/>
            <p:cNvSpPr>
              <a:spLocks noChangeShapeType="1"/>
            </p:cNvSpPr>
            <p:nvPr/>
          </p:nvSpPr>
          <p:spPr bwMode="auto">
            <a:xfrm flipH="1" flipV="1">
              <a:off x="966108" y="4766130"/>
              <a:ext cx="333375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48" name="Line 71"/>
            <p:cNvSpPr>
              <a:spLocks noChangeShapeType="1"/>
            </p:cNvSpPr>
            <p:nvPr/>
          </p:nvSpPr>
          <p:spPr bwMode="auto">
            <a:xfrm flipV="1">
              <a:off x="966108" y="5509080"/>
              <a:ext cx="3352800" cy="0"/>
            </a:xfrm>
            <a:prstGeom prst="line">
              <a:avLst/>
            </a:prstGeom>
            <a:noFill/>
            <a:ln w="12700">
              <a:solidFill>
                <a:schemeClr val="tx1"/>
              </a:solidFill>
              <a:round/>
              <a:headEnd type="none" w="sm" len="sm"/>
              <a:tailEnd type="none" w="sm" len="sm"/>
            </a:ln>
            <a:effectLst/>
          </p:spPr>
          <p:txBody>
            <a:bodyPr wrap="none" anchor="ctr"/>
            <a:lstStyle/>
            <a:p>
              <a:endParaRPr lang="en-US" sz="1400" b="1"/>
            </a:p>
          </p:txBody>
        </p:sp>
        <p:sp>
          <p:nvSpPr>
            <p:cNvPr id="49" name="Text Box 52"/>
            <p:cNvSpPr txBox="1">
              <a:spLocks noChangeArrowheads="1"/>
            </p:cNvSpPr>
            <p:nvPr/>
          </p:nvSpPr>
          <p:spPr bwMode="auto">
            <a:xfrm>
              <a:off x="1102633" y="1538743"/>
              <a:ext cx="3210879" cy="307777"/>
            </a:xfrm>
            <a:prstGeom prst="rect">
              <a:avLst/>
            </a:prstGeom>
            <a:solidFill>
              <a:srgbClr val="FFFFFF"/>
            </a:solidFill>
            <a:ln w="12700">
              <a:noFill/>
              <a:miter lim="800000"/>
              <a:headEnd type="none" w="sm" len="sm"/>
              <a:tailEnd type="none" w="sm" len="sm"/>
            </a:ln>
            <a:effectLst/>
          </p:spPr>
          <p:txBody>
            <a:bodyPr wrap="none">
              <a:spAutoFit/>
            </a:bodyPr>
            <a:lstStyle/>
            <a:p>
              <a:r>
                <a:rPr lang="en-US" sz="1400" b="1" dirty="0"/>
                <a:t>Wall Street Journal (Additive Noise)</a:t>
              </a:r>
            </a:p>
          </p:txBody>
        </p:sp>
        <p:sp>
          <p:nvSpPr>
            <p:cNvPr id="50" name="Text Box 53"/>
            <p:cNvSpPr txBox="1">
              <a:spLocks noChangeArrowheads="1"/>
            </p:cNvSpPr>
            <p:nvPr/>
          </p:nvSpPr>
          <p:spPr bwMode="auto">
            <a:xfrm>
              <a:off x="1502683" y="2497593"/>
              <a:ext cx="998991" cy="307777"/>
            </a:xfrm>
            <a:prstGeom prst="rect">
              <a:avLst/>
            </a:prstGeom>
            <a:solidFill>
              <a:srgbClr val="FFFFFF"/>
            </a:solidFill>
            <a:ln w="12700">
              <a:noFill/>
              <a:miter lim="800000"/>
              <a:headEnd type="none" w="sm" len="sm"/>
              <a:tailEnd type="none" w="sm" len="sm"/>
            </a:ln>
            <a:effectLst/>
          </p:spPr>
          <p:txBody>
            <a:bodyPr wrap="none">
              <a:spAutoFit/>
            </a:bodyPr>
            <a:lstStyle/>
            <a:p>
              <a:r>
                <a:rPr lang="en-US" sz="1400" b="1" dirty="0"/>
                <a:t>Machines</a:t>
              </a:r>
            </a:p>
          </p:txBody>
        </p:sp>
        <p:sp>
          <p:nvSpPr>
            <p:cNvPr id="51" name="Text Box 54"/>
            <p:cNvSpPr txBox="1">
              <a:spLocks noChangeArrowheads="1"/>
            </p:cNvSpPr>
            <p:nvPr/>
          </p:nvSpPr>
          <p:spPr bwMode="auto">
            <a:xfrm>
              <a:off x="1293133" y="4396243"/>
              <a:ext cx="2731838" cy="307777"/>
            </a:xfrm>
            <a:prstGeom prst="rect">
              <a:avLst/>
            </a:prstGeom>
            <a:solidFill>
              <a:srgbClr val="FFFFFF"/>
            </a:solidFill>
            <a:ln w="12700">
              <a:noFill/>
              <a:miter lim="800000"/>
              <a:headEnd type="none" w="sm" len="sm"/>
              <a:tailEnd type="none" w="sm" len="sm"/>
            </a:ln>
            <a:effectLst/>
          </p:spPr>
          <p:txBody>
            <a:bodyPr wrap="none">
              <a:spAutoFit/>
            </a:bodyPr>
            <a:lstStyle/>
            <a:p>
              <a:r>
                <a:rPr lang="en-US" sz="1400" b="1" dirty="0"/>
                <a:t>Human Listeners (Committee)</a:t>
              </a:r>
            </a:p>
          </p:txBody>
        </p:sp>
        <p:sp>
          <p:nvSpPr>
            <p:cNvPr id="52" name="Text Box 58"/>
            <p:cNvSpPr txBox="1">
              <a:spLocks noChangeArrowheads="1"/>
            </p:cNvSpPr>
            <p:nvPr/>
          </p:nvSpPr>
          <p:spPr bwMode="auto">
            <a:xfrm>
              <a:off x="156483" y="948193"/>
              <a:ext cx="1567993" cy="307777"/>
            </a:xfrm>
            <a:prstGeom prst="rect">
              <a:avLst/>
            </a:prstGeom>
            <a:noFill/>
            <a:ln w="12700">
              <a:noFill/>
              <a:miter lim="800000"/>
              <a:headEnd type="none" w="sm" len="sm"/>
              <a:tailEnd type="none" w="sm" len="sm"/>
            </a:ln>
            <a:effectLst/>
          </p:spPr>
          <p:txBody>
            <a:bodyPr wrap="none">
              <a:spAutoFit/>
            </a:bodyPr>
            <a:lstStyle/>
            <a:p>
              <a:r>
                <a:rPr lang="en-US" sz="1400" b="1"/>
                <a:t>Word Error Rate</a:t>
              </a:r>
            </a:p>
          </p:txBody>
        </p:sp>
        <p:sp>
          <p:nvSpPr>
            <p:cNvPr id="53" name="Text Box 63"/>
            <p:cNvSpPr txBox="1">
              <a:spLocks noChangeArrowheads="1"/>
            </p:cNvSpPr>
            <p:nvPr/>
          </p:nvSpPr>
          <p:spPr bwMode="auto">
            <a:xfrm>
              <a:off x="1559833" y="5824993"/>
              <a:ext cx="2128596" cy="307777"/>
            </a:xfrm>
            <a:prstGeom prst="rect">
              <a:avLst/>
            </a:prstGeom>
            <a:noFill/>
            <a:ln w="12700">
              <a:noFill/>
              <a:miter lim="800000"/>
              <a:headEnd type="none" w="sm" len="sm"/>
              <a:tailEnd type="none" w="sm" len="sm"/>
            </a:ln>
            <a:effectLst/>
          </p:spPr>
          <p:txBody>
            <a:bodyPr wrap="none">
              <a:spAutoFit/>
            </a:bodyPr>
            <a:lstStyle/>
            <a:p>
              <a:r>
                <a:rPr lang="en-US" sz="1400" b="1"/>
                <a:t>Speech-To-Noise Ratio</a:t>
              </a:r>
            </a:p>
          </p:txBody>
        </p:sp>
        <p:sp>
          <p:nvSpPr>
            <p:cNvPr id="54" name="Line 75"/>
            <p:cNvSpPr>
              <a:spLocks noChangeShapeType="1"/>
            </p:cNvSpPr>
            <p:nvPr/>
          </p:nvSpPr>
          <p:spPr bwMode="auto">
            <a:xfrm flipH="1">
              <a:off x="947058" y="4956630"/>
              <a:ext cx="3206750" cy="0"/>
            </a:xfrm>
            <a:prstGeom prst="line">
              <a:avLst/>
            </a:prstGeom>
            <a:noFill/>
            <a:ln w="44450">
              <a:solidFill>
                <a:schemeClr val="accent2"/>
              </a:solidFill>
              <a:round/>
              <a:headEnd type="none" w="sm" len="sm"/>
              <a:tailEnd type="none" w="sm" len="sm"/>
            </a:ln>
            <a:effectLst/>
          </p:spPr>
          <p:txBody>
            <a:bodyPr wrap="none" anchor="ctr"/>
            <a:lstStyle/>
            <a:p>
              <a:endParaRPr lang="en-US" sz="1400" b="1"/>
            </a:p>
          </p:txBody>
        </p:sp>
        <p:sp>
          <p:nvSpPr>
            <p:cNvPr id="55" name="Oval 76"/>
            <p:cNvSpPr>
              <a:spLocks noChangeArrowheads="1"/>
            </p:cNvSpPr>
            <p:nvPr/>
          </p:nvSpPr>
          <p:spPr bwMode="auto">
            <a:xfrm>
              <a:off x="1270908" y="4880430"/>
              <a:ext cx="190500" cy="152400"/>
            </a:xfrm>
            <a:prstGeom prst="ellipse">
              <a:avLst/>
            </a:prstGeom>
            <a:solidFill>
              <a:srgbClr val="0000FF"/>
            </a:solidFill>
            <a:ln w="12700">
              <a:solidFill>
                <a:schemeClr val="tx1"/>
              </a:solidFill>
              <a:round/>
              <a:headEnd type="none" w="sm" len="sm"/>
              <a:tailEnd type="none" w="sm" len="sm"/>
            </a:ln>
            <a:effectLst/>
          </p:spPr>
          <p:txBody>
            <a:bodyPr wrap="none" anchor="ctr"/>
            <a:lstStyle/>
            <a:p>
              <a:endParaRPr lang="en-US" sz="1400" b="1"/>
            </a:p>
          </p:txBody>
        </p:sp>
        <p:sp>
          <p:nvSpPr>
            <p:cNvPr id="56" name="Oval 77"/>
            <p:cNvSpPr>
              <a:spLocks noChangeArrowheads="1"/>
            </p:cNvSpPr>
            <p:nvPr/>
          </p:nvSpPr>
          <p:spPr bwMode="auto">
            <a:xfrm>
              <a:off x="2109108" y="4905830"/>
              <a:ext cx="190500" cy="152400"/>
            </a:xfrm>
            <a:prstGeom prst="ellipse">
              <a:avLst/>
            </a:prstGeom>
            <a:solidFill>
              <a:srgbClr val="0000FF"/>
            </a:solidFill>
            <a:ln w="12700">
              <a:solidFill>
                <a:schemeClr val="tx1"/>
              </a:solidFill>
              <a:round/>
              <a:headEnd type="none" w="sm" len="sm"/>
              <a:tailEnd type="none" w="sm" len="sm"/>
            </a:ln>
            <a:effectLst/>
          </p:spPr>
          <p:txBody>
            <a:bodyPr wrap="none" anchor="ctr"/>
            <a:lstStyle/>
            <a:p>
              <a:endParaRPr lang="en-US" sz="1400" b="1"/>
            </a:p>
          </p:txBody>
        </p:sp>
        <p:sp>
          <p:nvSpPr>
            <p:cNvPr id="57" name="Oval 78"/>
            <p:cNvSpPr>
              <a:spLocks noChangeArrowheads="1"/>
            </p:cNvSpPr>
            <p:nvPr/>
          </p:nvSpPr>
          <p:spPr bwMode="auto">
            <a:xfrm>
              <a:off x="2979058" y="4931230"/>
              <a:ext cx="190500" cy="152400"/>
            </a:xfrm>
            <a:prstGeom prst="ellipse">
              <a:avLst/>
            </a:prstGeom>
            <a:solidFill>
              <a:srgbClr val="0000FF"/>
            </a:solidFill>
            <a:ln w="12700">
              <a:solidFill>
                <a:schemeClr val="tx1"/>
              </a:solidFill>
              <a:round/>
              <a:headEnd type="none" w="sm" len="sm"/>
              <a:tailEnd type="none" w="sm" len="sm"/>
            </a:ln>
            <a:effectLst/>
          </p:spPr>
          <p:txBody>
            <a:bodyPr wrap="none" anchor="ctr"/>
            <a:lstStyle/>
            <a:p>
              <a:endParaRPr lang="en-US" sz="1400" b="1"/>
            </a:p>
          </p:txBody>
        </p:sp>
        <p:sp>
          <p:nvSpPr>
            <p:cNvPr id="58" name="Line 80"/>
            <p:cNvSpPr>
              <a:spLocks noChangeShapeType="1"/>
            </p:cNvSpPr>
            <p:nvPr/>
          </p:nvSpPr>
          <p:spPr bwMode="auto">
            <a:xfrm>
              <a:off x="966108" y="2518230"/>
              <a:ext cx="419100" cy="285750"/>
            </a:xfrm>
            <a:prstGeom prst="line">
              <a:avLst/>
            </a:prstGeom>
            <a:noFill/>
            <a:ln w="44450">
              <a:solidFill>
                <a:srgbClr val="003399"/>
              </a:solidFill>
              <a:round/>
              <a:headEnd type="none" w="sm" len="sm"/>
              <a:tailEnd type="none" w="sm" len="sm"/>
            </a:ln>
            <a:effectLst/>
          </p:spPr>
          <p:txBody>
            <a:bodyPr wrap="none" anchor="ctr"/>
            <a:lstStyle/>
            <a:p>
              <a:endParaRPr lang="en-US" sz="1400" b="1"/>
            </a:p>
          </p:txBody>
        </p:sp>
        <p:sp>
          <p:nvSpPr>
            <p:cNvPr id="59" name="Line 81"/>
            <p:cNvSpPr>
              <a:spLocks noChangeShapeType="1"/>
            </p:cNvSpPr>
            <p:nvPr/>
          </p:nvSpPr>
          <p:spPr bwMode="auto">
            <a:xfrm>
              <a:off x="1366158" y="2784930"/>
              <a:ext cx="876300" cy="495300"/>
            </a:xfrm>
            <a:prstGeom prst="line">
              <a:avLst/>
            </a:prstGeom>
            <a:noFill/>
            <a:ln w="44450">
              <a:solidFill>
                <a:srgbClr val="003399"/>
              </a:solidFill>
              <a:round/>
              <a:headEnd type="none" w="sm" len="sm"/>
              <a:tailEnd type="none" w="sm" len="sm"/>
            </a:ln>
            <a:effectLst/>
          </p:spPr>
          <p:txBody>
            <a:bodyPr wrap="none" anchor="ctr"/>
            <a:lstStyle/>
            <a:p>
              <a:endParaRPr lang="en-US" sz="1400" b="1"/>
            </a:p>
          </p:txBody>
        </p:sp>
        <p:sp>
          <p:nvSpPr>
            <p:cNvPr id="60" name="Line 82"/>
            <p:cNvSpPr>
              <a:spLocks noChangeShapeType="1"/>
            </p:cNvSpPr>
            <p:nvPr/>
          </p:nvSpPr>
          <p:spPr bwMode="auto">
            <a:xfrm>
              <a:off x="2204358" y="3261180"/>
              <a:ext cx="876300" cy="304800"/>
            </a:xfrm>
            <a:prstGeom prst="line">
              <a:avLst/>
            </a:prstGeom>
            <a:noFill/>
            <a:ln w="44450">
              <a:solidFill>
                <a:srgbClr val="003399"/>
              </a:solidFill>
              <a:round/>
              <a:headEnd type="none" w="sm" len="sm"/>
              <a:tailEnd type="none" w="sm" len="sm"/>
            </a:ln>
            <a:effectLst/>
          </p:spPr>
          <p:txBody>
            <a:bodyPr wrap="none" anchor="ctr"/>
            <a:lstStyle/>
            <a:p>
              <a:endParaRPr lang="en-US" sz="1400" b="1"/>
            </a:p>
          </p:txBody>
        </p:sp>
        <p:sp>
          <p:nvSpPr>
            <p:cNvPr id="61" name="Line 83"/>
            <p:cNvSpPr>
              <a:spLocks noChangeShapeType="1"/>
            </p:cNvSpPr>
            <p:nvPr/>
          </p:nvSpPr>
          <p:spPr bwMode="auto">
            <a:xfrm>
              <a:off x="3061608" y="3565980"/>
              <a:ext cx="857250" cy="228600"/>
            </a:xfrm>
            <a:prstGeom prst="line">
              <a:avLst/>
            </a:prstGeom>
            <a:noFill/>
            <a:ln w="44450">
              <a:solidFill>
                <a:srgbClr val="003399"/>
              </a:solidFill>
              <a:round/>
              <a:headEnd type="none" w="sm" len="sm"/>
              <a:tailEnd type="none" w="sm" len="sm"/>
            </a:ln>
            <a:effectLst/>
          </p:spPr>
          <p:txBody>
            <a:bodyPr wrap="none" anchor="ctr"/>
            <a:lstStyle/>
            <a:p>
              <a:endParaRPr lang="en-US" sz="1400" b="1"/>
            </a:p>
          </p:txBody>
        </p:sp>
        <p:sp>
          <p:nvSpPr>
            <p:cNvPr id="62" name="Oval 84"/>
            <p:cNvSpPr>
              <a:spLocks noChangeArrowheads="1"/>
            </p:cNvSpPr>
            <p:nvPr/>
          </p:nvSpPr>
          <p:spPr bwMode="auto">
            <a:xfrm>
              <a:off x="1270908" y="2727780"/>
              <a:ext cx="190500" cy="152400"/>
            </a:xfrm>
            <a:prstGeom prst="ellipse">
              <a:avLst/>
            </a:prstGeom>
            <a:solidFill>
              <a:schemeClr val="hlink"/>
            </a:solidFill>
            <a:ln w="12700">
              <a:solidFill>
                <a:schemeClr val="tx1"/>
              </a:solidFill>
              <a:round/>
              <a:headEnd type="none" w="sm" len="sm"/>
              <a:tailEnd type="none" w="sm" len="sm"/>
            </a:ln>
            <a:effectLst/>
          </p:spPr>
          <p:txBody>
            <a:bodyPr wrap="none" anchor="ctr"/>
            <a:lstStyle/>
            <a:p>
              <a:endParaRPr lang="en-US" sz="1400" b="1"/>
            </a:p>
          </p:txBody>
        </p:sp>
        <p:sp>
          <p:nvSpPr>
            <p:cNvPr id="63" name="Oval 85"/>
            <p:cNvSpPr>
              <a:spLocks noChangeArrowheads="1"/>
            </p:cNvSpPr>
            <p:nvPr/>
          </p:nvSpPr>
          <p:spPr bwMode="auto">
            <a:xfrm>
              <a:off x="2090058" y="3184980"/>
              <a:ext cx="190500" cy="152400"/>
            </a:xfrm>
            <a:prstGeom prst="ellipse">
              <a:avLst/>
            </a:prstGeom>
            <a:solidFill>
              <a:schemeClr val="hlink"/>
            </a:solidFill>
            <a:ln w="12700">
              <a:solidFill>
                <a:schemeClr val="tx1"/>
              </a:solidFill>
              <a:round/>
              <a:headEnd type="none" w="sm" len="sm"/>
              <a:tailEnd type="none" w="sm" len="sm"/>
            </a:ln>
            <a:effectLst/>
          </p:spPr>
          <p:txBody>
            <a:bodyPr wrap="none" anchor="ctr"/>
            <a:lstStyle/>
            <a:p>
              <a:endParaRPr lang="en-US" sz="1400" b="1"/>
            </a:p>
          </p:txBody>
        </p:sp>
        <p:sp>
          <p:nvSpPr>
            <p:cNvPr id="64" name="Oval 86"/>
            <p:cNvSpPr>
              <a:spLocks noChangeArrowheads="1"/>
            </p:cNvSpPr>
            <p:nvPr/>
          </p:nvSpPr>
          <p:spPr bwMode="auto">
            <a:xfrm>
              <a:off x="3785508" y="3699330"/>
              <a:ext cx="190500" cy="152400"/>
            </a:xfrm>
            <a:prstGeom prst="ellipse">
              <a:avLst/>
            </a:prstGeom>
            <a:solidFill>
              <a:schemeClr val="hlink"/>
            </a:solidFill>
            <a:ln w="12700">
              <a:solidFill>
                <a:schemeClr val="tx1"/>
              </a:solidFill>
              <a:round/>
              <a:headEnd type="none" w="sm" len="sm"/>
              <a:tailEnd type="none" w="sm" len="sm"/>
            </a:ln>
            <a:effectLst/>
          </p:spPr>
          <p:txBody>
            <a:bodyPr wrap="none" anchor="ctr"/>
            <a:lstStyle/>
            <a:p>
              <a:endParaRPr lang="en-US" sz="1400" b="1"/>
            </a:p>
          </p:txBody>
        </p:sp>
        <p:sp>
          <p:nvSpPr>
            <p:cNvPr id="65" name="Oval 87"/>
            <p:cNvSpPr>
              <a:spLocks noChangeArrowheads="1"/>
            </p:cNvSpPr>
            <p:nvPr/>
          </p:nvSpPr>
          <p:spPr bwMode="auto">
            <a:xfrm>
              <a:off x="2947308" y="3470730"/>
              <a:ext cx="190500" cy="152400"/>
            </a:xfrm>
            <a:prstGeom prst="ellipse">
              <a:avLst/>
            </a:prstGeom>
            <a:solidFill>
              <a:schemeClr val="hlink"/>
            </a:solidFill>
            <a:ln w="12700">
              <a:solidFill>
                <a:schemeClr val="tx1"/>
              </a:solidFill>
              <a:round/>
              <a:headEnd type="none" w="sm" len="sm"/>
              <a:tailEnd type="none" w="sm" len="sm"/>
            </a:ln>
            <a:effectLst/>
          </p:spPr>
          <p:txBody>
            <a:bodyPr wrap="none" anchor="ctr"/>
            <a:lstStyle/>
            <a:p>
              <a:endParaRPr lang="en-US" sz="1400" b="1"/>
            </a:p>
          </p:txBody>
        </p:sp>
        <p:sp>
          <p:nvSpPr>
            <p:cNvPr id="67" name="Line 94"/>
            <p:cNvSpPr>
              <a:spLocks noChangeShapeType="1"/>
            </p:cNvSpPr>
            <p:nvPr/>
          </p:nvSpPr>
          <p:spPr bwMode="auto">
            <a:xfrm>
              <a:off x="956583" y="5509080"/>
              <a:ext cx="3362325" cy="0"/>
            </a:xfrm>
            <a:prstGeom prst="line">
              <a:avLst/>
            </a:prstGeom>
            <a:noFill/>
            <a:ln w="25400">
              <a:solidFill>
                <a:schemeClr val="tx1"/>
              </a:solidFill>
              <a:round/>
              <a:headEnd type="none" w="sm" len="sm"/>
              <a:tailEnd type="none" w="sm" len="sm"/>
            </a:ln>
            <a:effectLst/>
          </p:spPr>
          <p:txBody>
            <a:bodyPr wrap="none" anchor="ctr"/>
            <a:lstStyle/>
            <a:p>
              <a:endParaRPr lang="en-US" sz="1400" b="1"/>
            </a:p>
          </p:txBody>
        </p:sp>
        <p:sp>
          <p:nvSpPr>
            <p:cNvPr id="68" name="Line 48"/>
            <p:cNvSpPr>
              <a:spLocks noChangeShapeType="1"/>
            </p:cNvSpPr>
            <p:nvPr/>
          </p:nvSpPr>
          <p:spPr bwMode="auto">
            <a:xfrm flipV="1">
              <a:off x="4299858" y="1356180"/>
              <a:ext cx="0" cy="4173538"/>
            </a:xfrm>
            <a:prstGeom prst="line">
              <a:avLst/>
            </a:prstGeom>
            <a:noFill/>
            <a:ln w="25400">
              <a:solidFill>
                <a:schemeClr val="tx1"/>
              </a:solidFill>
              <a:round/>
              <a:headEnd type="none" w="sm" len="sm"/>
              <a:tailEnd type="none" w="sm" len="sm"/>
            </a:ln>
            <a:effectLst/>
          </p:spPr>
          <p:txBody>
            <a:bodyPr wrap="none" anchor="ctr"/>
            <a:lstStyle/>
            <a:p>
              <a:endParaRPr lang="en-US" sz="1400" b="1"/>
            </a:p>
          </p:txBody>
        </p:sp>
        <p:sp>
          <p:nvSpPr>
            <p:cNvPr id="69" name="Line 95"/>
            <p:cNvSpPr>
              <a:spLocks noChangeShapeType="1"/>
            </p:cNvSpPr>
            <p:nvPr/>
          </p:nvSpPr>
          <p:spPr bwMode="auto">
            <a:xfrm flipV="1">
              <a:off x="956583" y="1365705"/>
              <a:ext cx="3333750" cy="0"/>
            </a:xfrm>
            <a:prstGeom prst="line">
              <a:avLst/>
            </a:prstGeom>
            <a:noFill/>
            <a:ln w="25400">
              <a:solidFill>
                <a:schemeClr val="tx1"/>
              </a:solidFill>
              <a:round/>
              <a:headEnd type="none" w="sm" len="sm"/>
              <a:tailEnd type="none" w="sm" len="sm"/>
            </a:ln>
            <a:effectLst/>
          </p:spPr>
          <p:txBody>
            <a:bodyPr wrap="none" anchor="ctr"/>
            <a:lstStyle/>
            <a:p>
              <a:endParaRPr lang="en-US" sz="1400" b="1"/>
            </a:p>
          </p:txBody>
        </p:sp>
        <p:sp>
          <p:nvSpPr>
            <p:cNvPr id="70" name="Line 47"/>
            <p:cNvSpPr>
              <a:spLocks noChangeShapeType="1"/>
            </p:cNvSpPr>
            <p:nvPr/>
          </p:nvSpPr>
          <p:spPr bwMode="auto">
            <a:xfrm flipH="1" flipV="1">
              <a:off x="947058" y="1356180"/>
              <a:ext cx="0" cy="4173538"/>
            </a:xfrm>
            <a:prstGeom prst="line">
              <a:avLst/>
            </a:prstGeom>
            <a:noFill/>
            <a:ln w="25400">
              <a:solidFill>
                <a:schemeClr val="tx1"/>
              </a:solidFill>
              <a:round/>
              <a:headEnd type="none" w="sm" len="sm"/>
              <a:tailEnd type="none" w="sm" len="sm"/>
            </a:ln>
            <a:effectLst/>
          </p:spPr>
          <p:txBody>
            <a:bodyPr wrap="none" anchor="ctr"/>
            <a:lstStyle/>
            <a:p>
              <a:endParaRPr lang="en-US" sz="1400" b="1"/>
            </a:p>
          </p:txBody>
        </p:sp>
        <p:sp>
          <p:nvSpPr>
            <p:cNvPr id="71" name="Oval 79"/>
            <p:cNvSpPr>
              <a:spLocks noChangeArrowheads="1"/>
            </p:cNvSpPr>
            <p:nvPr/>
          </p:nvSpPr>
          <p:spPr bwMode="auto">
            <a:xfrm>
              <a:off x="3804558" y="4886780"/>
              <a:ext cx="190500" cy="152400"/>
            </a:xfrm>
            <a:prstGeom prst="ellipse">
              <a:avLst/>
            </a:prstGeom>
            <a:solidFill>
              <a:srgbClr val="0000FF"/>
            </a:solidFill>
            <a:ln w="12700">
              <a:solidFill>
                <a:schemeClr val="tx1"/>
              </a:solidFill>
              <a:round/>
              <a:headEnd type="none" w="sm" len="sm"/>
              <a:tailEnd type="none" w="sm" len="sm"/>
            </a:ln>
            <a:effectLst/>
          </p:spPr>
          <p:txBody>
            <a:bodyPr wrap="none" anchor="ctr"/>
            <a:lstStyle/>
            <a:p>
              <a:endParaRPr lang="en-US" sz="1400" b="1"/>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6">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Human Performance is Robust</a:t>
            </a:r>
            <a:endParaRPr lang="en-US" b="1" dirty="0">
              <a:solidFill>
                <a:schemeClr val="accent2"/>
              </a:solidFill>
            </a:endParaRPr>
          </a:p>
        </p:txBody>
      </p:sp>
      <p:sp>
        <p:nvSpPr>
          <p:cNvPr id="72" name="Text Box 92"/>
          <p:cNvSpPr txBox="1">
            <a:spLocks noChangeArrowheads="1"/>
          </p:cNvSpPr>
          <p:nvPr/>
        </p:nvSpPr>
        <p:spPr bwMode="auto">
          <a:xfrm>
            <a:off x="191408" y="681493"/>
            <a:ext cx="4104821" cy="1107996"/>
          </a:xfrm>
          <a:prstGeom prst="rect">
            <a:avLst/>
          </a:prstGeom>
          <a:noFill/>
          <a:ln w="12700">
            <a:noFill/>
            <a:miter lim="800000"/>
            <a:headEnd type="none" w="sm" len="sm"/>
            <a:tailEnd type="none" w="sm" len="sm"/>
          </a:ln>
          <a:effectLst/>
        </p:spPr>
        <p:txBody>
          <a:bodyPr wrap="square" lIns="0" tIns="0" rIns="0" bIns="0">
            <a:spAutoFit/>
          </a:bodyPr>
          <a:lstStyle/>
          <a:p>
            <a:pPr marL="231775" indent="-231775">
              <a:buFontTx/>
              <a:buChar char="•"/>
            </a:pPr>
            <a:r>
              <a:rPr lang="en-US" sz="1800" b="1" dirty="0" smtClean="0">
                <a:solidFill>
                  <a:schemeClr val="accent1"/>
                </a:solidFill>
              </a:rPr>
              <a:t>Cocktail Party Effect: </a:t>
            </a:r>
            <a:r>
              <a:rPr lang="en-US" sz="1800" b="1" dirty="0" smtClean="0"/>
              <a:t>the ability to focus one’s listening attention on a single talker among a mixture of conversations and noises.</a:t>
            </a:r>
            <a:endParaRPr lang="en-US" sz="1800" b="1" dirty="0"/>
          </a:p>
        </p:txBody>
      </p:sp>
      <p:pic>
        <p:nvPicPr>
          <p:cNvPr id="251906" name="Picture 2"/>
          <p:cNvPicPr>
            <a:picLocks noChangeAspect="1" noChangeArrowheads="1"/>
          </p:cNvPicPr>
          <p:nvPr/>
        </p:nvPicPr>
        <p:blipFill>
          <a:blip r:embed="rId2" cstate="print"/>
          <a:srcRect/>
          <a:stretch>
            <a:fillRect/>
          </a:stretch>
        </p:blipFill>
        <p:spPr bwMode="auto">
          <a:xfrm>
            <a:off x="458794" y="2074867"/>
            <a:ext cx="3810000" cy="2971800"/>
          </a:xfrm>
          <a:prstGeom prst="rect">
            <a:avLst/>
          </a:prstGeom>
          <a:ln w="12700">
            <a:solidFill>
              <a:schemeClr val="accent2"/>
            </a:solidFill>
          </a:ln>
          <a:effectLst>
            <a:outerShdw blurRad="292100" dist="139700" dir="2700000" algn="tl" rotWithShape="0">
              <a:schemeClr val="accent2">
                <a:alpha val="65000"/>
              </a:schemeClr>
            </a:outerShdw>
          </a:effectLst>
        </p:spPr>
      </p:pic>
      <p:sp>
        <p:nvSpPr>
          <p:cNvPr id="73" name="Text Box 92"/>
          <p:cNvSpPr txBox="1">
            <a:spLocks noChangeArrowheads="1"/>
          </p:cNvSpPr>
          <p:nvPr/>
        </p:nvSpPr>
        <p:spPr bwMode="auto">
          <a:xfrm>
            <a:off x="205922" y="5478464"/>
            <a:ext cx="4104821" cy="830997"/>
          </a:xfrm>
          <a:prstGeom prst="rect">
            <a:avLst/>
          </a:prstGeom>
          <a:noFill/>
          <a:ln w="12700">
            <a:noFill/>
            <a:miter lim="800000"/>
            <a:headEnd type="none" w="sm" len="sm"/>
            <a:tailEnd type="none" w="sm" len="sm"/>
          </a:ln>
          <a:effectLst/>
        </p:spPr>
        <p:txBody>
          <a:bodyPr wrap="square" lIns="0" tIns="0" rIns="0" bIns="0">
            <a:spAutoFit/>
          </a:bodyPr>
          <a:lstStyle/>
          <a:p>
            <a:pPr marL="231775" indent="-231775">
              <a:buFontTx/>
              <a:buChar char="•"/>
            </a:pPr>
            <a:r>
              <a:rPr lang="en-US" sz="1800" b="1" dirty="0" smtClean="0"/>
              <a:t>Sound localization is enabled by our binaural hearing, but also involves cognition.</a:t>
            </a:r>
            <a:endParaRPr lang="en-US" sz="1800" b="1" dirty="0"/>
          </a:p>
        </p:txBody>
      </p:sp>
      <p:grpSp>
        <p:nvGrpSpPr>
          <p:cNvPr id="9" name="Group 8"/>
          <p:cNvGrpSpPr/>
          <p:nvPr/>
        </p:nvGrpSpPr>
        <p:grpSpPr>
          <a:xfrm>
            <a:off x="4534813" y="696007"/>
            <a:ext cx="4129082" cy="5883762"/>
            <a:chOff x="4534813" y="696007"/>
            <a:chExt cx="4129082" cy="5883762"/>
          </a:xfrm>
        </p:grpSpPr>
        <p:sp>
          <p:nvSpPr>
            <p:cNvPr id="74" name="Text Box 92"/>
            <p:cNvSpPr txBox="1">
              <a:spLocks noChangeArrowheads="1"/>
            </p:cNvSpPr>
            <p:nvPr/>
          </p:nvSpPr>
          <p:spPr bwMode="auto">
            <a:xfrm>
              <a:off x="4559074" y="5471773"/>
              <a:ext cx="4104821" cy="1107996"/>
            </a:xfrm>
            <a:prstGeom prst="rect">
              <a:avLst/>
            </a:prstGeom>
            <a:noFill/>
            <a:ln w="12700">
              <a:noFill/>
              <a:miter lim="800000"/>
              <a:headEnd type="none" w="sm" len="sm"/>
              <a:tailEnd type="none" w="sm" len="sm"/>
            </a:ln>
            <a:effectLst/>
          </p:spPr>
          <p:txBody>
            <a:bodyPr wrap="square" lIns="0" tIns="0" rIns="0" bIns="0">
              <a:spAutoFit/>
            </a:bodyPr>
            <a:lstStyle/>
            <a:p>
              <a:pPr marL="231775" indent="-231775">
                <a:buFontTx/>
                <a:buChar char="•"/>
              </a:pPr>
              <a:r>
                <a:rPr lang="en-US" sz="1800" b="1" dirty="0" smtClean="0"/>
                <a:t>Suggests that audiovisual integration mechanisms in speech take place rather early in the perceptual process.</a:t>
              </a:r>
              <a:endParaRPr lang="en-US" sz="1800" b="1" dirty="0"/>
            </a:p>
          </p:txBody>
        </p:sp>
        <p:pic>
          <p:nvPicPr>
            <p:cNvPr id="251907" name="Picture 3">
              <a:hlinkClick r:id="rId3"/>
            </p:cNvPr>
            <p:cNvPicPr>
              <a:picLocks noChangeAspect="1" noChangeArrowheads="1"/>
            </p:cNvPicPr>
            <p:nvPr/>
          </p:nvPicPr>
          <p:blipFill>
            <a:blip r:embed="rId4" cstate="print"/>
            <a:srcRect l="1927" r="1020" b="18422"/>
            <a:stretch>
              <a:fillRect/>
            </a:stretch>
          </p:blipFill>
          <p:spPr bwMode="auto">
            <a:xfrm>
              <a:off x="5283196" y="2111607"/>
              <a:ext cx="3106057" cy="2898321"/>
            </a:xfrm>
            <a:prstGeom prst="rect">
              <a:avLst/>
            </a:prstGeom>
            <a:ln w="12700">
              <a:solidFill>
                <a:schemeClr val="accent2"/>
              </a:solidFill>
            </a:ln>
            <a:effectLst>
              <a:outerShdw blurRad="292100" dist="139700" dir="2700000" algn="tl" rotWithShape="0">
                <a:srgbClr val="333333">
                  <a:alpha val="65000"/>
                </a:srgbClr>
              </a:outerShdw>
            </a:effectLst>
          </p:spPr>
        </p:pic>
        <p:sp>
          <p:nvSpPr>
            <p:cNvPr id="76" name="Text Box 92"/>
            <p:cNvSpPr txBox="1">
              <a:spLocks noChangeArrowheads="1"/>
            </p:cNvSpPr>
            <p:nvPr/>
          </p:nvSpPr>
          <p:spPr bwMode="auto">
            <a:xfrm>
              <a:off x="4534813" y="696007"/>
              <a:ext cx="4104821" cy="1107996"/>
            </a:xfrm>
            <a:prstGeom prst="rect">
              <a:avLst/>
            </a:prstGeom>
            <a:noFill/>
            <a:ln w="12700">
              <a:noFill/>
              <a:miter lim="800000"/>
              <a:headEnd type="none" w="sm" len="sm"/>
              <a:tailEnd type="none" w="sm" len="sm"/>
            </a:ln>
            <a:effectLst/>
          </p:spPr>
          <p:txBody>
            <a:bodyPr wrap="square" lIns="0" tIns="0" rIns="0" bIns="0">
              <a:spAutoFit/>
            </a:bodyPr>
            <a:lstStyle/>
            <a:p>
              <a:pPr marL="231775" indent="-231775">
                <a:buFontTx/>
                <a:buChar char="•"/>
              </a:pPr>
              <a:r>
                <a:rPr lang="en-US" sz="1800" b="1" dirty="0" err="1" smtClean="0">
                  <a:solidFill>
                    <a:schemeClr val="accent1"/>
                  </a:solidFill>
                </a:rPr>
                <a:t>McGurk</a:t>
              </a:r>
              <a:r>
                <a:rPr lang="en-US" sz="1800" b="1" dirty="0" smtClean="0">
                  <a:solidFill>
                    <a:schemeClr val="accent1"/>
                  </a:solidFill>
                </a:rPr>
                <a:t> Effect: </a:t>
              </a:r>
              <a:r>
                <a:rPr lang="en-US" sz="1800" b="1" dirty="0" smtClean="0"/>
                <a:t>visual cues of a cause a shift in perception of a sound, demonstrating multimodal speech perception.</a:t>
              </a:r>
              <a:endParaRPr lang="en-US" sz="1800"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4" name="Rectangle 10"/>
          <p:cNvSpPr>
            <a:spLocks noChangeArrowheads="1"/>
          </p:cNvSpPr>
          <p:nvPr/>
        </p:nvSpPr>
        <p:spPr bwMode="auto">
          <a:xfrm>
            <a:off x="349250" y="3668713"/>
            <a:ext cx="3557588" cy="698500"/>
          </a:xfrm>
          <a:prstGeom prst="rect">
            <a:avLst/>
          </a:prstGeom>
          <a:noFill/>
          <a:ln w="9525">
            <a:noFill/>
            <a:miter lim="800000"/>
            <a:headEnd/>
            <a:tailEnd/>
          </a:ln>
          <a:effectLst/>
        </p:spPr>
        <p:txBody>
          <a:bodyPr lIns="91429" tIns="45714" rIns="91429" bIns="45714"/>
          <a:lstStyle/>
          <a:p>
            <a:pPr marL="342900" indent="-342900" algn="l" eaLnBrk="1" hangingPunct="1">
              <a:spcBef>
                <a:spcPct val="0"/>
              </a:spcBef>
            </a:pPr>
            <a:endParaRPr lang="en-US" sz="2400" b="0">
              <a:solidFill>
                <a:srgbClr val="FFFFCC"/>
              </a:solidFill>
            </a:endParaRPr>
          </a:p>
        </p:txBody>
      </p:sp>
      <p:sp>
        <p:nvSpPr>
          <p:cNvPr id="2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Human Language Technology (HLT)</a:t>
            </a:r>
            <a:endParaRPr lang="en-US" b="1" dirty="0">
              <a:solidFill>
                <a:schemeClr val="accent2"/>
              </a:solidFill>
            </a:endParaRPr>
          </a:p>
        </p:txBody>
      </p:sp>
      <p:sp>
        <p:nvSpPr>
          <p:cNvPr id="9" name="Text Box 34"/>
          <p:cNvSpPr txBox="1">
            <a:spLocks noChangeArrowheads="1"/>
          </p:cNvSpPr>
          <p:nvPr/>
        </p:nvSpPr>
        <p:spPr bwMode="auto">
          <a:xfrm>
            <a:off x="198876" y="638629"/>
            <a:ext cx="8716524" cy="5442857"/>
          </a:xfrm>
          <a:prstGeom prst="rect">
            <a:avLst/>
          </a:prstGeom>
          <a:noFill/>
          <a:ln w="9525">
            <a:noFill/>
            <a:miter lim="800000"/>
            <a:headEnd/>
            <a:tailEnd/>
          </a:ln>
          <a:effectLst/>
        </p:spPr>
        <p:txBody>
          <a:bodyPr lIns="0" tIns="0" rIns="0" bIns="0"/>
          <a:lstStyle/>
          <a:p>
            <a:pPr marL="231775" indent="-231775">
              <a:spcAft>
                <a:spcPts val="600"/>
              </a:spcAft>
              <a:buFontTx/>
              <a:buChar char="•"/>
              <a:tabLst>
                <a:tab pos="4687888" algn="l"/>
              </a:tabLst>
            </a:pPr>
            <a:r>
              <a:rPr lang="en-US" sz="1800" b="1" dirty="0" smtClean="0">
                <a:solidFill>
                  <a:schemeClr val="accent1"/>
                </a:solidFill>
              </a:rPr>
              <a:t>Audio Processing:</a:t>
            </a:r>
          </a:p>
          <a:p>
            <a:pPr marL="465138" indent="-233363">
              <a:spcAft>
                <a:spcPts val="600"/>
              </a:spcAft>
              <a:buFont typeface="Wingdings" pitchFamily="2" charset="2"/>
              <a:buChar char="§"/>
              <a:tabLst>
                <a:tab pos="4687888" algn="l"/>
              </a:tabLst>
            </a:pPr>
            <a:r>
              <a:rPr lang="en-US" sz="1800" b="1" dirty="0" smtClean="0">
                <a:solidFill>
                  <a:schemeClr val="bg1"/>
                </a:solidFill>
              </a:rPr>
              <a:t>Speech Coding/Compression (mpeg)</a:t>
            </a:r>
          </a:p>
          <a:p>
            <a:pPr marL="465138" indent="-233363">
              <a:spcAft>
                <a:spcPts val="1200"/>
              </a:spcAft>
              <a:buFont typeface="Wingdings" pitchFamily="2" charset="2"/>
              <a:buChar char="§"/>
              <a:tabLst>
                <a:tab pos="4687888" algn="l"/>
              </a:tabLst>
            </a:pPr>
            <a:r>
              <a:rPr lang="en-US" sz="1800" b="1" dirty="0" smtClean="0">
                <a:solidFill>
                  <a:schemeClr val="bg1"/>
                </a:solidFill>
              </a:rPr>
              <a:t>Text to Speech Synthesis (voice response systems)</a:t>
            </a:r>
          </a:p>
          <a:p>
            <a:pPr marL="231775" indent="-231775">
              <a:spcAft>
                <a:spcPts val="600"/>
              </a:spcAft>
              <a:buFontTx/>
              <a:buChar char="•"/>
              <a:tabLst>
                <a:tab pos="4687888" algn="l"/>
              </a:tabLst>
            </a:pPr>
            <a:r>
              <a:rPr lang="en-US" sz="1800" b="1" dirty="0" smtClean="0">
                <a:solidFill>
                  <a:schemeClr val="accent1"/>
                </a:solidFill>
              </a:rPr>
              <a:t>Pattern Recognition / Machine Learning:</a:t>
            </a:r>
          </a:p>
          <a:p>
            <a:pPr marL="465138" indent="-233363">
              <a:spcAft>
                <a:spcPts val="600"/>
              </a:spcAft>
              <a:buFont typeface="Wingdings" pitchFamily="2" charset="2"/>
              <a:buChar char="§"/>
              <a:tabLst>
                <a:tab pos="4687888" algn="l"/>
              </a:tabLst>
            </a:pPr>
            <a:r>
              <a:rPr lang="en-US" sz="1800" b="1" dirty="0" smtClean="0">
                <a:solidFill>
                  <a:schemeClr val="bg1"/>
                </a:solidFill>
              </a:rPr>
              <a:t>Language Identification (defense)</a:t>
            </a:r>
          </a:p>
          <a:p>
            <a:pPr marL="465138" indent="-233363">
              <a:spcAft>
                <a:spcPts val="600"/>
              </a:spcAft>
              <a:buFont typeface="Wingdings" pitchFamily="2" charset="2"/>
              <a:buChar char="§"/>
              <a:tabLst>
                <a:tab pos="4687888" algn="l"/>
              </a:tabLst>
            </a:pPr>
            <a:r>
              <a:rPr lang="en-US" sz="1800" b="1" dirty="0" smtClean="0">
                <a:solidFill>
                  <a:schemeClr val="bg1"/>
                </a:solidFill>
              </a:rPr>
              <a:t>Speaker Identification (biometrics for security)</a:t>
            </a:r>
          </a:p>
          <a:p>
            <a:pPr marL="465138" indent="-233363">
              <a:spcAft>
                <a:spcPts val="1200"/>
              </a:spcAft>
              <a:buFont typeface="Wingdings" pitchFamily="2" charset="2"/>
              <a:buChar char="§"/>
              <a:tabLst>
                <a:tab pos="4687888" algn="l"/>
              </a:tabLst>
            </a:pPr>
            <a:r>
              <a:rPr lang="en-US" sz="1800" b="1" dirty="0" smtClean="0">
                <a:solidFill>
                  <a:schemeClr val="bg1"/>
                </a:solidFill>
              </a:rPr>
              <a:t>Speech Recognition (automated operator services)</a:t>
            </a:r>
          </a:p>
          <a:p>
            <a:pPr marL="231775" indent="-231775">
              <a:spcAft>
                <a:spcPts val="600"/>
              </a:spcAft>
              <a:buFontTx/>
              <a:buChar char="•"/>
              <a:tabLst>
                <a:tab pos="4687888" algn="l"/>
              </a:tabLst>
            </a:pPr>
            <a:r>
              <a:rPr lang="en-US" sz="1800" b="1" dirty="0" smtClean="0">
                <a:solidFill>
                  <a:schemeClr val="accent1"/>
                </a:solidFill>
              </a:rPr>
              <a:t>Natural Language Processing (NLP):</a:t>
            </a:r>
          </a:p>
          <a:p>
            <a:pPr marL="465138" indent="-233363">
              <a:spcAft>
                <a:spcPts val="600"/>
              </a:spcAft>
              <a:buFont typeface="Wingdings" pitchFamily="2" charset="2"/>
              <a:buChar char="§"/>
              <a:tabLst>
                <a:tab pos="4687888" algn="l"/>
              </a:tabLst>
            </a:pPr>
            <a:r>
              <a:rPr lang="en-US" sz="1800" b="1" dirty="0" smtClean="0">
                <a:solidFill>
                  <a:schemeClr val="bg1"/>
                </a:solidFill>
              </a:rPr>
              <a:t>Entity/Content Extraction (ask.com,  cuil.com)</a:t>
            </a:r>
          </a:p>
          <a:p>
            <a:pPr marL="465138" indent="-233363">
              <a:spcAft>
                <a:spcPts val="600"/>
              </a:spcAft>
              <a:buFont typeface="Wingdings" pitchFamily="2" charset="2"/>
              <a:buChar char="§"/>
              <a:tabLst>
                <a:tab pos="4687888" algn="l"/>
              </a:tabLst>
            </a:pPr>
            <a:r>
              <a:rPr lang="en-US" sz="1800" b="1" dirty="0" smtClean="0">
                <a:solidFill>
                  <a:schemeClr val="bg1"/>
                </a:solidFill>
              </a:rPr>
              <a:t>Summarization and </a:t>
            </a:r>
            <a:r>
              <a:rPr lang="en-US" sz="1800" b="1" dirty="0" err="1" smtClean="0">
                <a:solidFill>
                  <a:schemeClr val="bg1"/>
                </a:solidFill>
              </a:rPr>
              <a:t>Gisting</a:t>
            </a:r>
            <a:r>
              <a:rPr lang="en-US" sz="1800" b="1" dirty="0" smtClean="0">
                <a:solidFill>
                  <a:schemeClr val="bg1"/>
                </a:solidFill>
              </a:rPr>
              <a:t> (CNN, defense)</a:t>
            </a:r>
          </a:p>
          <a:p>
            <a:pPr marL="465138" indent="-233363">
              <a:spcAft>
                <a:spcPts val="1200"/>
              </a:spcAft>
              <a:buFont typeface="Wingdings" pitchFamily="2" charset="2"/>
              <a:buChar char="§"/>
              <a:tabLst>
                <a:tab pos="4687888" algn="l"/>
              </a:tabLst>
            </a:pPr>
            <a:r>
              <a:rPr lang="en-US" sz="1800" b="1" dirty="0" smtClean="0">
                <a:solidFill>
                  <a:schemeClr val="bg1"/>
                </a:solidFill>
              </a:rPr>
              <a:t>Machine Translation (Google search)</a:t>
            </a:r>
          </a:p>
          <a:p>
            <a:pPr marL="168275" indent="-168275">
              <a:spcAft>
                <a:spcPts val="600"/>
              </a:spcAft>
              <a:buFontTx/>
              <a:buChar char="•"/>
              <a:tabLst>
                <a:tab pos="4687888" algn="l"/>
              </a:tabLst>
            </a:pPr>
            <a:r>
              <a:rPr lang="en-US" sz="1800" b="1" dirty="0" smtClean="0">
                <a:solidFill>
                  <a:schemeClr val="accent1"/>
                </a:solidFill>
              </a:rPr>
              <a:t>Integrated Technologies:</a:t>
            </a:r>
          </a:p>
          <a:p>
            <a:pPr marL="465138" indent="-233363">
              <a:spcAft>
                <a:spcPts val="600"/>
              </a:spcAft>
              <a:buFont typeface="Wingdings" pitchFamily="2" charset="2"/>
              <a:buChar char="§"/>
              <a:tabLst>
                <a:tab pos="4687888" algn="l"/>
              </a:tabLst>
            </a:pPr>
            <a:r>
              <a:rPr lang="en-US" sz="1800" b="1" dirty="0" smtClean="0">
                <a:solidFill>
                  <a:schemeClr val="bg1"/>
                </a:solidFill>
              </a:rPr>
              <a:t>Real-time Speech to Speech Translation (videoconferencing)</a:t>
            </a:r>
          </a:p>
          <a:p>
            <a:pPr marL="465138" indent="-233363">
              <a:spcAft>
                <a:spcPts val="600"/>
              </a:spcAft>
              <a:buFont typeface="Wingdings" pitchFamily="2" charset="2"/>
              <a:buChar char="§"/>
              <a:tabLst>
                <a:tab pos="4687888" algn="l"/>
              </a:tabLst>
            </a:pPr>
            <a:r>
              <a:rPr lang="en-US" sz="1800" b="1" dirty="0" smtClean="0">
                <a:solidFill>
                  <a:schemeClr val="bg1"/>
                </a:solidFill>
              </a:rPr>
              <a:t>Multimodal Speech Recognition (automotive)</a:t>
            </a:r>
          </a:p>
          <a:p>
            <a:pPr marL="465138" indent="-233363">
              <a:spcAft>
                <a:spcPts val="1800"/>
              </a:spcAft>
              <a:buFont typeface="Wingdings" pitchFamily="2" charset="2"/>
              <a:buChar char="§"/>
              <a:tabLst>
                <a:tab pos="4687888" algn="l"/>
              </a:tabLst>
            </a:pPr>
            <a:r>
              <a:rPr lang="en-US" sz="1800" b="1" dirty="0" smtClean="0">
                <a:solidFill>
                  <a:schemeClr val="bg1"/>
                </a:solidFill>
              </a:rPr>
              <a:t>Human Computer Interfaces (tablet computing)</a:t>
            </a:r>
          </a:p>
          <a:p>
            <a:pPr marL="231775" indent="-231775">
              <a:spcAft>
                <a:spcPts val="1800"/>
              </a:spcAft>
              <a:buFont typeface="Arial" pitchFamily="34" charset="0"/>
              <a:buChar char="•"/>
              <a:tabLst>
                <a:tab pos="4687888" algn="l"/>
              </a:tabLst>
            </a:pPr>
            <a:r>
              <a:rPr lang="en-US" sz="1800" b="1" dirty="0" smtClean="0">
                <a:solidFill>
                  <a:schemeClr val="accent2"/>
                </a:solidFill>
              </a:rPr>
              <a:t>All technologies share a common technology base: machine learning.</a:t>
            </a:r>
          </a:p>
          <a:p>
            <a:pPr marL="465138" indent="-233363">
              <a:spcAft>
                <a:spcPts val="1200"/>
              </a:spcAft>
              <a:tabLst>
                <a:tab pos="4687888" algn="l"/>
              </a:tabLst>
            </a:pPr>
            <a:endParaRPr lang="en-US" sz="1800" b="1"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xEl>
                                              <p:pRg st="13" end="1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
                                            <p:txEl>
                                              <p:pRg st="14" end="1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9">
                                            <p:txEl>
                                              <p:pRg st="15" end="15"/>
                                            </p:txEl>
                                          </p:spTgt>
                                        </p:tgtEl>
                                        <p:attrNameLst>
                                          <p:attrName>style.visibility</p:attrName>
                                        </p:attrNameLst>
                                      </p:cBhvr>
                                      <p:to>
                                        <p:strVal val="visible"/>
                                      </p:to>
                                    </p:set>
                                    <p:animEffect transition="in" filter="dissolve">
                                      <p:cBhvr>
                                        <p:cTn id="45" dur="1000"/>
                                        <p:tgtEl>
                                          <p:spTgt spid="9">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cture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lIns="0" tIns="0" rIns="0" bIns="0"/>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sz="1800" b="1" i="0" u="none" strike="noStrike" kern="0" cap="none" spc="0" normalizeH="0" baseline="0" noProof="0" dirty="0" smtClean="0">
            <a:ln>
              <a:noFill/>
            </a:ln>
            <a:solidFill>
              <a:schemeClr val="tx1"/>
            </a:solidFill>
            <a:effectLst/>
            <a:uLnTx/>
            <a:uFillTx/>
            <a:latin typeface="+mn-lt"/>
            <a:ea typeface="+mn-ea"/>
            <a:cs typeface="+mn-cs"/>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25064</TotalTime>
  <Words>2610</Words>
  <Application>Microsoft Office PowerPoint</Application>
  <PresentationFormat>Letter Paper (8.5x11 in)</PresentationFormat>
  <Paragraphs>302</Paragraphs>
  <Slides>40</Slides>
  <Notes>2</Notes>
  <HiddenSlides>0</HiddenSlides>
  <MMClips>0</MMClips>
  <ScaleCrop>false</ScaleCrop>
  <HeadingPairs>
    <vt:vector size="4" baseType="variant">
      <vt:variant>
        <vt:lpstr>Theme</vt:lpstr>
      </vt:variant>
      <vt:variant>
        <vt:i4>2</vt:i4>
      </vt:variant>
      <vt:variant>
        <vt:lpstr>Slide Titles</vt:lpstr>
      </vt:variant>
      <vt:variant>
        <vt:i4>40</vt:i4>
      </vt:variant>
    </vt:vector>
  </HeadingPairs>
  <TitlesOfParts>
    <vt:vector size="42" baseType="lpstr">
      <vt:lpstr>lecture_title</vt:lpstr>
      <vt:lpstr>lecture_default</vt:lpstr>
      <vt:lpstr>Slide 0</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vector>
  </TitlesOfParts>
  <Company>Gateway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picone</cp:lastModifiedBy>
  <cp:revision>2195</cp:revision>
  <dcterms:created xsi:type="dcterms:W3CDTF">2002-09-12T17:13:32Z</dcterms:created>
  <dcterms:modified xsi:type="dcterms:W3CDTF">2010-03-31T09:29:51Z</dcterms:modified>
</cp:coreProperties>
</file>