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7"/>
  </p:notesMasterIdLst>
  <p:sldIdLst>
    <p:sldId id="311" r:id="rId2"/>
    <p:sldId id="309" r:id="rId3"/>
    <p:sldId id="324" r:id="rId4"/>
    <p:sldId id="304" r:id="rId5"/>
    <p:sldId id="306" r:id="rId6"/>
    <p:sldId id="256" r:id="rId7"/>
    <p:sldId id="257" r:id="rId8"/>
    <p:sldId id="258" r:id="rId9"/>
    <p:sldId id="307" r:id="rId10"/>
    <p:sldId id="259" r:id="rId11"/>
    <p:sldId id="323" r:id="rId12"/>
    <p:sldId id="261" r:id="rId13"/>
    <p:sldId id="310" r:id="rId14"/>
    <p:sldId id="308" r:id="rId15"/>
    <p:sldId id="260" r:id="rId16"/>
    <p:sldId id="262" r:id="rId17"/>
    <p:sldId id="312" r:id="rId18"/>
    <p:sldId id="313" r:id="rId19"/>
    <p:sldId id="314" r:id="rId20"/>
    <p:sldId id="320" r:id="rId21"/>
    <p:sldId id="265" r:id="rId22"/>
    <p:sldId id="266" r:id="rId23"/>
    <p:sldId id="267" r:id="rId24"/>
    <p:sldId id="263" r:id="rId25"/>
    <p:sldId id="268" r:id="rId26"/>
    <p:sldId id="269" r:id="rId27"/>
    <p:sldId id="341" r:id="rId28"/>
    <p:sldId id="352" r:id="rId29"/>
    <p:sldId id="349" r:id="rId30"/>
    <p:sldId id="354" r:id="rId31"/>
    <p:sldId id="353" r:id="rId32"/>
    <p:sldId id="347" r:id="rId33"/>
    <p:sldId id="345" r:id="rId34"/>
    <p:sldId id="348" r:id="rId35"/>
    <p:sldId id="334" r:id="rId36"/>
    <p:sldId id="350" r:id="rId37"/>
    <p:sldId id="338" r:id="rId38"/>
    <p:sldId id="356" r:id="rId39"/>
    <p:sldId id="357" r:id="rId40"/>
    <p:sldId id="283" r:id="rId41"/>
    <p:sldId id="327" r:id="rId42"/>
    <p:sldId id="358" r:id="rId43"/>
    <p:sldId id="316" r:id="rId44"/>
    <p:sldId id="318" r:id="rId45"/>
    <p:sldId id="319" r:id="rId46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9A7"/>
    <a:srgbClr val="0D2137"/>
    <a:srgbClr val="B0C4DE"/>
    <a:srgbClr val="1E4D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9AA5B1-3E9A-9C41-A21D-4F54B979B537}" v="17" dt="2026-05-04T12:54:37.215"/>
    <p1510:client id="{ED58641C-ECD4-577D-4A92-B4B8E6CA7C86}" v="212" dt="2026-05-03T21:00:31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6"/>
    <p:restoredTop sz="88285"/>
  </p:normalViewPr>
  <p:slideViewPr>
    <p:cSldViewPr snapToGrid="0">
      <p:cViewPr varScale="1">
        <p:scale>
          <a:sx n="91" d="100"/>
          <a:sy n="91" d="100"/>
        </p:scale>
        <p:origin x="11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dirty="0"/>
              <a:t>Machine Learning Results</a:t>
            </a:r>
            <a:r>
              <a:rPr lang="en-US" sz="1600" b="0" baseline="0" dirty="0"/>
              <a:t> w</a:t>
            </a:r>
            <a:r>
              <a:rPr lang="en-US" sz="1600" b="0" dirty="0"/>
              <a:t>ith</a:t>
            </a:r>
            <a:r>
              <a:rPr lang="en-US" sz="1600" b="0" baseline="0" dirty="0"/>
              <a:t> and without MK-801</a:t>
            </a:r>
            <a:endParaRPr lang="en-US" sz="1600" b="0" dirty="0"/>
          </a:p>
        </c:rich>
      </c:tx>
      <c:layout>
        <c:manualLayout>
          <c:xMode val="edge"/>
          <c:yMode val="edge"/>
          <c:x val="0.17577987993990885"/>
          <c:y val="3.25603548765327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KNN</c:v>
                </c:pt>
              </c:strCache>
            </c:strRef>
          </c:tx>
          <c:spPr>
            <a:solidFill>
              <a:srgbClr val="1F77B4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Double Threshold with MK-801 (0-200ms)</c:v>
                </c:pt>
                <c:pt idx="1">
                  <c:v>Double Threshold without MK-801 (0-200ms)</c:v>
                </c:pt>
                <c:pt idx="2">
                  <c:v>Single Threshold with MK-801 (0-200ms)</c:v>
                </c:pt>
                <c:pt idx="3">
                  <c:v>Single Threshold without MK-801 (0-200ms)</c:v>
                </c:pt>
                <c:pt idx="4">
                  <c:v>Double Threshold with MK-801 (0-10ms)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0.44293706293706298</c:v>
                </c:pt>
                <c:pt idx="1">
                  <c:v>0.97838943431509995</c:v>
                </c:pt>
                <c:pt idx="2">
                  <c:v>0.96645687645687595</c:v>
                </c:pt>
                <c:pt idx="3">
                  <c:v>0.98598644226273902</c:v>
                </c:pt>
                <c:pt idx="4">
                  <c:v>0.44338044293700002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05-6F4A-AFF1-F1FBA5AA6D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RF</c:v>
                </c:pt>
              </c:strCache>
            </c:strRef>
          </c:tx>
          <c:spPr>
            <a:solidFill>
              <a:srgbClr val="FF7F0E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Double Threshold with MK-801 (0-200ms)</c:v>
                </c:pt>
                <c:pt idx="1">
                  <c:v>Double Threshold without MK-801 (0-200ms)</c:v>
                </c:pt>
                <c:pt idx="2">
                  <c:v>Single Threshold with MK-801 (0-200ms)</c:v>
                </c:pt>
                <c:pt idx="3">
                  <c:v>Single Threshold without MK-801 (0-200ms)</c:v>
                </c:pt>
                <c:pt idx="4">
                  <c:v>Double Threshold with MK-801 (0-10ms)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0.56617715617715603</c:v>
                </c:pt>
                <c:pt idx="1">
                  <c:v>0.93198924731182797</c:v>
                </c:pt>
                <c:pt idx="2">
                  <c:v>0.94827505827505798</c:v>
                </c:pt>
                <c:pt idx="3">
                  <c:v>0.91702898550724599</c:v>
                </c:pt>
                <c:pt idx="4">
                  <c:v>0.56920745920745897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05-6F4A-AFF1-F1FBA5AA6D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SVM</c:v>
                </c:pt>
              </c:strCache>
            </c:strRef>
          </c:tx>
          <c:spPr>
            <a:solidFill>
              <a:srgbClr val="2CA02C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Double Threshold with MK-801 (0-200ms)</c:v>
                </c:pt>
                <c:pt idx="1">
                  <c:v>Double Threshold without MK-801 (0-200ms)</c:v>
                </c:pt>
                <c:pt idx="2">
                  <c:v>Single Threshold with MK-801 (0-200ms)</c:v>
                </c:pt>
                <c:pt idx="3">
                  <c:v>Single Threshold without MK-801 (0-200ms)</c:v>
                </c:pt>
                <c:pt idx="4">
                  <c:v>Double Threshold with MK-801 (0-10ms)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0.57550116550116504</c:v>
                </c:pt>
                <c:pt idx="1">
                  <c:v>0.97406498363721306</c:v>
                </c:pt>
                <c:pt idx="2">
                  <c:v>0.94219114219114197</c:v>
                </c:pt>
                <c:pt idx="3">
                  <c:v>0.93425666199158497</c:v>
                </c:pt>
                <c:pt idx="4">
                  <c:v>0.56920745920745897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05-6F4A-AFF1-F1FBA5AA6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77215600"/>
        <c:axId val="1477214640"/>
      </c:barChart>
      <c:catAx>
        <c:axId val="147721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214640"/>
        <c:crosses val="autoZero"/>
        <c:auto val="1"/>
        <c:lblAlgn val="ctr"/>
        <c:lblOffset val="100"/>
        <c:noMultiLvlLbl val="0"/>
      </c:catAx>
      <c:valAx>
        <c:axId val="1477214640"/>
        <c:scaling>
          <c:orientation val="minMax"/>
          <c:max val="1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721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205F3-CC44-754C-B3E3-3535F27BC1AE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B5766-3A38-EE43-BA17-01F1FEF58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2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14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B4B37-1F0A-74D6-C79D-D107F842F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E3C7AB-E8E2-E91F-0352-E44BA204B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5BAFF7-75D9-7AA0-E8D4-1BB343218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1D2F-D855-B851-12A3-0C565CC8B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37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35596-74DA-299C-FA54-0DA267AE5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F3789-9BC2-2606-C586-EB06F64B3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E004F2-7386-91D0-1A97-6654496A3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31A54-403F-4A36-9612-C845B05AE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78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329AF-C8C6-2C20-2DAE-06C9FFE83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D323A-1B69-3219-240A-093615096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041689-28B4-5467-EF8F-DB25298A5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12FCE-19AE-735A-15F2-48408BA0D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59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903DE-88F4-CEDA-18B1-4CA411B0D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43E40C-654F-0E2A-8F41-649576F38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7F385-2CFE-895F-DFC0-2BDFF6279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0F73A-3D24-FBC5-A961-7E24A81EF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06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2DC9A-E4B8-6992-A9CB-D5DD24DA5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976E5-4F8D-9935-DD63-844E79C85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707C7-2EAB-8BED-D776-6004F40C9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19FAE-9A1F-1A99-1CAD-B87228243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68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F8FD7-F4EC-2F22-7BD7-4B91DF3DA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04F654-03DF-215E-C23C-1BA2CE5A7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10BB4E-4D5B-13D2-76B2-B7754178F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35EF8-2720-A4F1-DFC6-9CC899E2C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85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0B948-8B31-17BF-EFA6-DE0C204F9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D434B-3BF9-2F71-ECE2-35CA81F51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442DAA-B6C2-299C-E396-895C6C8AA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C67D9-78DC-B5FD-AAAE-681503286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75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395C2-EA15-CD84-5E12-E67E11FF7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B544B5-64DF-5396-514C-9E642D305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A64B56-085D-5FA4-4C87-00E2FC5EB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81836-F159-AA96-9AB8-48CCAAAD0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62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F96DD-D0CF-3FFA-E7D7-686F8E229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A2896-4A3A-A077-11D4-81DA83CB66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226F11-9368-6A66-4316-52CE32E57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E892D-7333-0141-71D3-863A1C41F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95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21833-22DF-4E0E-EDBC-CC70EDBC5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DFE5F-AAFF-1E45-D89B-D747E64CB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3F3FE-51F0-043C-A03A-CE181D98D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AE77E-E507-01E8-5953-01B6C5170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3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19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4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2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36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6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3A19F-B77E-4426-E047-8D6FB0F79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06F0D0-FF16-920E-4619-187AECC0D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E4C4B-8BD0-820D-FCA2-76671A3FDB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E1401-FD5F-C2C1-DCF3-E8425AD2AA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40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767D1-4FD7-6C42-6DA6-BBAD5743D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082B1-363B-561F-1AAE-D6C97C1A8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3345E2-C9F1-0DF1-E156-97F54D848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61E46-B368-6E85-0D64-58FE17D1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7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35C31-C14A-D502-7BF2-0FF1A4122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8B9DF-DD67-E6C2-9242-B854C82FD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9B190-A80E-2B8E-B3C8-275A97DDD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38A20-BFEC-BCE2-185D-6EE550570D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B5766-3A38-EE43-BA17-01F1FEF58A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07C09-9ACD-F841-BBFD-B93C9A5882F3}" type="datetime1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73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C34-3796-534A-99E4-5C7ED299D907}" type="datetime1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3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BC29-C3AF-D749-8771-09FD6DF34ACE}" type="datetime1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2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8BC7-E019-2A47-8426-61E415CE8EA7}" type="datetime1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2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4673-BABF-784B-A12C-C8FCAE81759D}" type="datetime1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4BF6-A2CD-9041-82DE-6CDD8887EF70}" type="datetime1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3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0BC1-4831-3D41-B891-F1C0BD49CC6F}" type="datetime1">
              <a:rPr lang="en-US" smtClean="0"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18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9A53F-D36E-2943-86BA-29800D8575B3}" type="datetime1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9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9502-7B0E-C146-B072-42253B8ADD93}" type="datetime1">
              <a:rPr lang="en-US" smtClean="0"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5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6F04-4BE8-3441-A34D-FF8FEE99E9DE}" type="datetime1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8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17DB0-A2F2-914C-8788-16C314A7BB7F}" type="datetime1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3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3A5EA3-9A97-054D-95EB-7A16198F22FC}" type="datetime1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601D23-7492-5342-B70C-5EA56B45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2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D0275-9583-E747-9B65-F2A2FF4AE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016CC-50F9-1423-512B-A3033B50609B}"/>
              </a:ext>
            </a:extLst>
          </p:cNvPr>
          <p:cNvSpPr txBox="1"/>
          <p:nvPr/>
        </p:nvSpPr>
        <p:spPr>
          <a:xfrm>
            <a:off x="749300" y="496838"/>
            <a:ext cx="12875260" cy="77559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None/>
            </a:pPr>
            <a:r>
              <a:rPr lang="en-US" sz="4400" b="1" dirty="0">
                <a:effectLst/>
              </a:rPr>
              <a:t>Virtual White Matter: </a:t>
            </a:r>
          </a:p>
          <a:p>
            <a:pPr algn="ctr">
              <a:buNone/>
            </a:pPr>
            <a:endParaRPr lang="en-US" sz="4400" dirty="0">
              <a:effectLst/>
            </a:endParaRPr>
          </a:p>
          <a:p>
            <a:pPr algn="ctr"/>
            <a:r>
              <a:rPr lang="en-US" sz="4400" dirty="0">
                <a:effectLst/>
                <a:latin typeface="Aptos"/>
                <a:cs typeface="Helvetica"/>
              </a:rPr>
              <a:t>A </a:t>
            </a:r>
            <a:r>
              <a:rPr lang="en-US" sz="4400" dirty="0">
                <a:latin typeface="Aptos"/>
                <a:cs typeface="Helvetica"/>
              </a:rPr>
              <a:t>NOVEL SYSTEM FOR CROSS-DISH NEURAL INTERACTION AND MODULATION</a:t>
            </a:r>
            <a:endParaRPr lang="en-US" dirty="0"/>
          </a:p>
          <a:p>
            <a:pPr algn="ctr">
              <a:buNone/>
            </a:pPr>
            <a:endParaRPr lang="en-US" sz="4400" dirty="0">
              <a:effectLst/>
            </a:endParaRPr>
          </a:p>
          <a:p>
            <a:pPr algn="ctr">
              <a:buNone/>
            </a:pPr>
            <a:r>
              <a:rPr lang="en-US" sz="2500" dirty="0">
                <a:effectLst/>
              </a:rPr>
              <a:t>A Thesis</a:t>
            </a:r>
          </a:p>
          <a:p>
            <a:pPr algn="ctr">
              <a:buNone/>
            </a:pPr>
            <a:r>
              <a:rPr lang="en-US" sz="2500" dirty="0">
                <a:effectLst/>
              </a:rPr>
              <a:t>Submitted to</a:t>
            </a:r>
          </a:p>
          <a:p>
            <a:pPr algn="ctr">
              <a:buNone/>
            </a:pPr>
            <a:r>
              <a:rPr lang="en-US" sz="2500" dirty="0">
                <a:effectLst/>
              </a:rPr>
              <a:t>the Temple University Graduate Board</a:t>
            </a:r>
          </a:p>
          <a:p>
            <a:pPr algn="ctr">
              <a:buNone/>
            </a:pPr>
            <a:endParaRPr lang="en-US" sz="2800" dirty="0">
              <a:effectLst/>
            </a:endParaRPr>
          </a:p>
          <a:p>
            <a:pPr algn="ctr">
              <a:buNone/>
            </a:pPr>
            <a:r>
              <a:rPr lang="en-US" sz="2500" dirty="0">
                <a:effectLst/>
              </a:rPr>
              <a:t>In Partial Fulfillment</a:t>
            </a:r>
          </a:p>
          <a:p>
            <a:pPr algn="ctr">
              <a:buNone/>
            </a:pPr>
            <a:r>
              <a:rPr lang="en-US" sz="2500" dirty="0">
                <a:effectLst/>
              </a:rPr>
              <a:t>of the Requirements for the Degree</a:t>
            </a:r>
          </a:p>
          <a:p>
            <a:pPr algn="ctr">
              <a:buNone/>
            </a:pPr>
            <a:r>
              <a:rPr lang="en-US" sz="2500" dirty="0">
                <a:effectLst/>
              </a:rPr>
              <a:t>DOCTOR OF PHILOSOPHY</a:t>
            </a:r>
          </a:p>
          <a:p>
            <a:pPr algn="ctr">
              <a:buNone/>
            </a:pPr>
            <a:endParaRPr lang="en-US" sz="2500" dirty="0">
              <a:effectLst/>
            </a:endParaRPr>
          </a:p>
          <a:p>
            <a:pPr algn="ctr">
              <a:buNone/>
            </a:pPr>
            <a:r>
              <a:rPr lang="en-US" sz="2500" dirty="0">
                <a:effectLst/>
              </a:rPr>
              <a:t>By Mehdi </a:t>
            </a:r>
            <a:r>
              <a:rPr lang="en-US" sz="2500" dirty="0" err="1">
                <a:effectLst/>
              </a:rPr>
              <a:t>Khantan</a:t>
            </a:r>
          </a:p>
          <a:p>
            <a:pPr algn="ctr"/>
            <a:r>
              <a:rPr lang="en-US" sz="2500" dirty="0"/>
              <a:t>May</a:t>
            </a:r>
            <a:r>
              <a:rPr lang="en-US" sz="2500" dirty="0">
                <a:effectLst/>
              </a:rPr>
              <a:t> </a:t>
            </a:r>
            <a:r>
              <a:rPr lang="en-US" sz="2500" dirty="0"/>
              <a:t>4th </a:t>
            </a:r>
            <a:r>
              <a:rPr lang="en-US" sz="2500" dirty="0">
                <a:effectLst/>
              </a:rPr>
              <a:t>2026</a:t>
            </a:r>
          </a:p>
          <a:p>
            <a:pPr algn="ctr">
              <a:buNone/>
            </a:pPr>
            <a:endParaRPr lang="en-US" sz="2500" dirty="0">
              <a:effectLst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F0B675-EA9A-1E96-E800-BE72796EA1C1}"/>
              </a:ext>
            </a:extLst>
          </p:cNvPr>
          <p:cNvCxnSpPr>
            <a:cxnSpLocks/>
          </p:cNvCxnSpPr>
          <p:nvPr/>
        </p:nvCxnSpPr>
        <p:spPr>
          <a:xfrm>
            <a:off x="1447800" y="3746500"/>
            <a:ext cx="1127760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F964C7-E2CD-8240-389A-FD9A1A8F939E}"/>
              </a:ext>
            </a:extLst>
          </p:cNvPr>
          <p:cNvCxnSpPr>
            <a:cxnSpLocks/>
          </p:cNvCxnSpPr>
          <p:nvPr/>
        </p:nvCxnSpPr>
        <p:spPr>
          <a:xfrm>
            <a:off x="1562100" y="5346700"/>
            <a:ext cx="11277600" cy="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788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033D6-8F51-FB96-DB24-C7D35D396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10DB1CA-380F-02C2-2335-7E77CD7CE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657" y="2473425"/>
            <a:ext cx="6707049" cy="478703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95DD8A0-A95C-F475-831F-8CE60D38AEB5}"/>
              </a:ext>
            </a:extLst>
          </p:cNvPr>
          <p:cNvGrpSpPr/>
          <p:nvPr/>
        </p:nvGrpSpPr>
        <p:grpSpPr>
          <a:xfrm>
            <a:off x="1183805" y="2433711"/>
            <a:ext cx="12262790" cy="4972489"/>
            <a:chOff x="1209398" y="477571"/>
            <a:chExt cx="12262790" cy="4972489"/>
          </a:xfrm>
        </p:grpSpPr>
        <p:sp>
          <p:nvSpPr>
            <p:cNvPr id="27" name="Rectangle: Rounded Corners 596">
              <a:extLst>
                <a:ext uri="{FF2B5EF4-FFF2-40B4-BE49-F238E27FC236}">
                  <a16:creationId xmlns:a16="http://schemas.microsoft.com/office/drawing/2014/main" id="{B41DDD61-A104-F0FC-0D54-B34A49C1A896}"/>
                </a:ext>
              </a:extLst>
            </p:cNvPr>
            <p:cNvSpPr/>
            <p:nvPr/>
          </p:nvSpPr>
          <p:spPr>
            <a:xfrm>
              <a:off x="8113451" y="485455"/>
              <a:ext cx="5358737" cy="4964605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11480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Find t</a:t>
              </a:r>
              <a:r>
                <a:rPr lang="en-US" sz="1600" b="1" baseline="-25000" dirty="0">
                  <a:solidFill>
                    <a:schemeClr val="tx1"/>
                  </a:solidFill>
                </a:rPr>
                <a:t>0</a:t>
              </a:r>
              <a:r>
                <a:rPr lang="en-US" sz="1600" b="1" dirty="0">
                  <a:solidFill>
                    <a:schemeClr val="tx1"/>
                  </a:solidFill>
                </a:rPr>
                <a:t> where V crosses A: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|V| &gt; C in window (-1ms, 2ms):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2</a:t>
              </a:r>
              <a:r>
                <a:rPr lang="en-US" sz="1600" dirty="0">
                  <a:solidFill>
                    <a:schemeClr val="tx1"/>
                  </a:solidFill>
                </a:rPr>
                <a:t> (Voltages Above Limits)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A in 1ms before t0: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3</a:t>
              </a:r>
              <a:r>
                <a:rPr lang="en-US" sz="1600" dirty="0">
                  <a:solidFill>
                    <a:schemeClr val="tx1"/>
                  </a:solidFill>
                </a:rPr>
                <a:t> (Consecutive Threshold Crossing)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 For T2 after t0:</a:t>
              </a:r>
            </a:p>
            <a:p>
              <a:pPr marL="742927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B in less than T1: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5</a:t>
              </a:r>
              <a:r>
                <a:rPr lang="en-US" sz="1600" dirty="0">
                  <a:solidFill>
                    <a:schemeClr val="tx1"/>
                  </a:solidFill>
                </a:rPr>
                <a:t> (Rapid Repolarization)</a:t>
              </a:r>
            </a:p>
            <a:p>
              <a:pPr marL="742927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B between T1 &amp; T2:</a:t>
              </a:r>
            </a:p>
            <a:p>
              <a:pPr marL="1143000" lvl="2" indent="-2286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Find t1 where crossing occurs</a:t>
              </a:r>
            </a:p>
            <a:p>
              <a:pPr marL="1143000" lvl="2" indent="-22860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</a:rPr>
                <a:t>For T4 after t</a:t>
              </a:r>
              <a:r>
                <a:rPr lang="en-US" sz="1600" b="1" baseline="-25000" dirty="0">
                  <a:solidFill>
                    <a:schemeClr val="tx1"/>
                  </a:solidFill>
                </a:rPr>
                <a:t>1</a:t>
              </a:r>
              <a:r>
                <a:rPr lang="en-US" sz="1600" b="1" dirty="0">
                  <a:solidFill>
                    <a:schemeClr val="tx1"/>
                  </a:solidFill>
                </a:rPr>
                <a:t>:</a:t>
              </a:r>
              <a:endParaRPr lang="en-US" sz="1600" dirty="0">
                <a:solidFill>
                  <a:schemeClr val="tx1"/>
                </a:solidFill>
              </a:endParaRPr>
            </a:p>
            <a:p>
              <a:pPr marL="1600200" lvl="3" indent="-2286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zero in less than T3: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7</a:t>
              </a:r>
              <a:r>
                <a:rPr lang="en-US" sz="1600" dirty="0">
                  <a:solidFill>
                    <a:schemeClr val="tx1"/>
                  </a:solidFill>
                </a:rPr>
                <a:t> (Rapid Refractory)</a:t>
              </a:r>
            </a:p>
            <a:p>
              <a:pPr marL="1600200" lvl="3" indent="-22860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crosses zero between T3 &amp; T4: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1</a:t>
              </a:r>
              <a:r>
                <a:rPr lang="en-US" sz="1600" dirty="0">
                  <a:solidFill>
                    <a:schemeClr val="tx1"/>
                  </a:solidFill>
                </a:rPr>
                <a:t> (Spike Detected)</a:t>
              </a:r>
            </a:p>
            <a:p>
              <a:pPr marL="1657303" lvl="3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does not cross zero in T4: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en-US" sz="1600" b="1" dirty="0">
                  <a:solidFill>
                    <a:schemeClr val="tx1"/>
                  </a:solidFill>
                </a:rPr>
                <a:t>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6</a:t>
              </a:r>
              <a:r>
                <a:rPr lang="en-US" sz="1600" dirty="0">
                  <a:solidFill>
                    <a:schemeClr val="tx1"/>
                  </a:solidFill>
                </a:rPr>
                <a:t> (Refractory Timeout)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If V does not cross B in T2: </a:t>
              </a:r>
            </a:p>
            <a:p>
              <a:pPr marL="457200" lvl="1"/>
              <a:r>
                <a:rPr lang="en-US" sz="1600" b="1" dirty="0">
                  <a:solidFill>
                    <a:schemeClr val="tx1"/>
                  </a:solidFill>
                </a:rPr>
                <a:t>       AP[</a:t>
              </a:r>
              <a:r>
                <a:rPr lang="en-US" sz="1600" b="1" dirty="0" err="1">
                  <a:solidFill>
                    <a:schemeClr val="tx1"/>
                  </a:solidFill>
                </a:rPr>
                <a:t>i</a:t>
              </a:r>
              <a:r>
                <a:rPr lang="en-US" sz="1600" b="1" dirty="0">
                  <a:solidFill>
                    <a:schemeClr val="tx1"/>
                  </a:solidFill>
                </a:rPr>
                <a:t>] = 4</a:t>
              </a:r>
              <a:r>
                <a:rPr lang="en-US" sz="1600" dirty="0">
                  <a:solidFill>
                    <a:schemeClr val="tx1"/>
                  </a:solidFill>
                </a:rPr>
                <a:t> (Repolarization Timeout) </a:t>
              </a:r>
            </a:p>
          </p:txBody>
        </p:sp>
        <p:sp>
          <p:nvSpPr>
            <p:cNvPr id="29" name="Rectangle: Rounded Corners 653">
              <a:extLst>
                <a:ext uri="{FF2B5EF4-FFF2-40B4-BE49-F238E27FC236}">
                  <a16:creationId xmlns:a16="http://schemas.microsoft.com/office/drawing/2014/main" id="{131D3007-414D-A768-834E-970F5A9355A7}"/>
                </a:ext>
              </a:extLst>
            </p:cNvPr>
            <p:cNvSpPr/>
            <p:nvPr/>
          </p:nvSpPr>
          <p:spPr>
            <a:xfrm>
              <a:off x="1209398" y="477571"/>
              <a:ext cx="6799195" cy="4948198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E93624-2D1D-DC26-60B7-DC840B49A602}"/>
              </a:ext>
            </a:extLst>
          </p:cNvPr>
          <p:cNvGrpSpPr/>
          <p:nvPr/>
        </p:nvGrpSpPr>
        <p:grpSpPr>
          <a:xfrm>
            <a:off x="3655611" y="5852560"/>
            <a:ext cx="2732036" cy="1114048"/>
            <a:chOff x="5175885" y="4269153"/>
            <a:chExt cx="4049576" cy="128630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766FFF7-77EA-3063-0310-5ABF227E805C}"/>
                </a:ext>
              </a:extLst>
            </p:cNvPr>
            <p:cNvGrpSpPr/>
            <p:nvPr/>
          </p:nvGrpSpPr>
          <p:grpSpPr>
            <a:xfrm>
              <a:off x="6155055" y="5305230"/>
              <a:ext cx="3070406" cy="250226"/>
              <a:chOff x="6153150" y="5348569"/>
              <a:chExt cx="3070406" cy="250226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2B2DBAB-839D-3241-B61C-3C68796074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5363" y="5460429"/>
                <a:ext cx="2993830" cy="5968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07181E7-B157-4CCE-6936-79402A1F7F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3150" y="5349240"/>
                <a:ext cx="0" cy="249555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B354152-DC3B-6947-55EC-7220E71B59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23556" y="5348569"/>
                <a:ext cx="0" cy="249555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4597EFD-3BF9-C066-D931-1046F3FE3559}"/>
                </a:ext>
              </a:extLst>
            </p:cNvPr>
            <p:cNvGrpSpPr/>
            <p:nvPr/>
          </p:nvGrpSpPr>
          <p:grpSpPr>
            <a:xfrm>
              <a:off x="6153150" y="4987766"/>
              <a:ext cx="887730" cy="265271"/>
              <a:chOff x="6153150" y="4987766"/>
              <a:chExt cx="887730" cy="265271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B56A7022-BB19-C0B4-F301-E6DB41DD1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5489" y="5125257"/>
                <a:ext cx="785805" cy="459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C9BB1E1-9E42-B06C-185B-6FA80B4A3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53150" y="4987766"/>
                <a:ext cx="0" cy="2495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F02F530-133A-4AD7-B2BC-81162AD9B1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0880" y="5003482"/>
                <a:ext cx="0" cy="24955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6BDBD48-4C7F-1058-C22E-A3CC5D848C4D}"/>
                </a:ext>
              </a:extLst>
            </p:cNvPr>
            <p:cNvGrpSpPr/>
            <p:nvPr/>
          </p:nvGrpSpPr>
          <p:grpSpPr>
            <a:xfrm>
              <a:off x="5175885" y="4721542"/>
              <a:ext cx="2064006" cy="254794"/>
              <a:chOff x="5187315" y="4767262"/>
              <a:chExt cx="2064006" cy="254794"/>
            </a:xfrm>
          </p:grpSpPr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0FD0062-DB1E-71E7-C290-7076D2113A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0381" y="4892040"/>
                <a:ext cx="194403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8111541-9AE1-8F19-3367-01948232FB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7315" y="4772501"/>
                <a:ext cx="0" cy="249555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D8D84F9-4011-6E9D-383B-8DE8F83C6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51321" y="4767262"/>
                <a:ext cx="0" cy="249555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BBFB5D1-2CCD-8431-3257-5F6E58106015}"/>
                </a:ext>
              </a:extLst>
            </p:cNvPr>
            <p:cNvGrpSpPr/>
            <p:nvPr/>
          </p:nvGrpSpPr>
          <p:grpSpPr>
            <a:xfrm>
              <a:off x="5175885" y="4428172"/>
              <a:ext cx="672465" cy="270510"/>
              <a:chOff x="5187315" y="4462462"/>
              <a:chExt cx="672465" cy="270510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741973D-5FBB-A08E-54A8-F147F79C5D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7888" y="4614611"/>
                <a:ext cx="602901" cy="0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245BC52-1483-E599-CDC4-06BF28A258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7315" y="4462462"/>
                <a:ext cx="0" cy="24955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B3CDF4B-F783-1E83-EC14-FB9A5BDBD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9780" y="4483417"/>
                <a:ext cx="0" cy="249555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60F840-9695-59BD-5537-E6D44E2120A9}"/>
                </a:ext>
              </a:extLst>
            </p:cNvPr>
            <p:cNvSpPr txBox="1"/>
            <p:nvPr/>
          </p:nvSpPr>
          <p:spPr>
            <a:xfrm>
              <a:off x="5218344" y="4269153"/>
              <a:ext cx="690645" cy="359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</a:rPr>
                <a:t>T1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06067B-407E-49D3-840A-80C9AC392A89}"/>
                </a:ext>
              </a:extLst>
            </p:cNvPr>
            <p:cNvSpPr txBox="1"/>
            <p:nvPr/>
          </p:nvSpPr>
          <p:spPr>
            <a:xfrm>
              <a:off x="6069441" y="4533143"/>
              <a:ext cx="690642" cy="359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</a:rPr>
                <a:t>T2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8A51C0-8723-2C32-7E90-43254201BF1F}"/>
                </a:ext>
              </a:extLst>
            </p:cNvPr>
            <p:cNvSpPr txBox="1"/>
            <p:nvPr/>
          </p:nvSpPr>
          <p:spPr>
            <a:xfrm>
              <a:off x="6313084" y="4795143"/>
              <a:ext cx="626259" cy="3599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/>
                <a:t>T3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5C4086-8393-28CD-30D8-C45E0438D17E}"/>
                </a:ext>
              </a:extLst>
            </p:cNvPr>
            <p:cNvSpPr txBox="1"/>
            <p:nvPr/>
          </p:nvSpPr>
          <p:spPr>
            <a:xfrm>
              <a:off x="7516149" y="5112543"/>
              <a:ext cx="737237" cy="359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2060"/>
                  </a:solidFill>
                </a:rPr>
                <a:t>T4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8B0735-6ED6-1ACC-AD7A-91D83D98D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Spike Detection: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7A917-E63E-1AD0-3A53-2336E42E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5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1ACFD-2E7C-B20D-C812-5E67073CA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AFEC1-915B-461F-D1E0-CC33BEF8E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Threshold Selection by spike sorting: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BF71AB-3D33-48D2-5A23-F1C5C5798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11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194135-00DD-7AA1-953C-80BDC6CD35F1}"/>
              </a:ext>
            </a:extLst>
          </p:cNvPr>
          <p:cNvGrpSpPr/>
          <p:nvPr/>
        </p:nvGrpSpPr>
        <p:grpSpPr>
          <a:xfrm>
            <a:off x="6299881" y="1777966"/>
            <a:ext cx="6956874" cy="4560831"/>
            <a:chOff x="6299881" y="1777966"/>
            <a:chExt cx="6956874" cy="4560831"/>
          </a:xfrm>
        </p:grpSpPr>
        <p:sp>
          <p:nvSpPr>
            <p:cNvPr id="27" name="Rectangle: Rounded Corners 596">
              <a:extLst>
                <a:ext uri="{FF2B5EF4-FFF2-40B4-BE49-F238E27FC236}">
                  <a16:creationId xmlns:a16="http://schemas.microsoft.com/office/drawing/2014/main" id="{B35E9B85-793A-D1F9-F143-E0511A251E71}"/>
                </a:ext>
              </a:extLst>
            </p:cNvPr>
            <p:cNvSpPr/>
            <p:nvPr/>
          </p:nvSpPr>
          <p:spPr>
            <a:xfrm>
              <a:off x="6299881" y="1777966"/>
              <a:ext cx="6956874" cy="4560831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11480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DA49B99-6730-3426-E1EA-5ECED1C3B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0835" y="1823351"/>
              <a:ext cx="6614931" cy="4409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C69F6DE-7F3E-5616-BBA1-A7E8E0016F2A}"/>
              </a:ext>
            </a:extLst>
          </p:cNvPr>
          <p:cNvGrpSpPr/>
          <p:nvPr/>
        </p:nvGrpSpPr>
        <p:grpSpPr>
          <a:xfrm>
            <a:off x="1419944" y="6458877"/>
            <a:ext cx="11613114" cy="1427153"/>
            <a:chOff x="316524" y="5304190"/>
            <a:chExt cx="11613114" cy="14271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488CA3A-A03F-8CA1-F0D0-4678FD008469}"/>
                </a:ext>
              </a:extLst>
            </p:cNvPr>
            <p:cNvSpPr/>
            <p:nvPr/>
          </p:nvSpPr>
          <p:spPr>
            <a:xfrm>
              <a:off x="4573122" y="5304190"/>
              <a:ext cx="1296178" cy="1427153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ffectLst/>
                </a:rPr>
                <a:t>K Means Classifier</a:t>
              </a:r>
            </a:p>
          </p:txBody>
        </p:sp>
        <p:sp>
          <p:nvSpPr>
            <p:cNvPr id="6" name="Right Arrow 17">
              <a:extLst>
                <a:ext uri="{FF2B5EF4-FFF2-40B4-BE49-F238E27FC236}">
                  <a16:creationId xmlns:a16="http://schemas.microsoft.com/office/drawing/2014/main" id="{C54BD39E-5A84-B95E-E018-52806B899855}"/>
                </a:ext>
              </a:extLst>
            </p:cNvPr>
            <p:cNvSpPr/>
            <p:nvPr/>
          </p:nvSpPr>
          <p:spPr>
            <a:xfrm flipV="1">
              <a:off x="2058469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69A4CA-F671-69EC-9A57-83E70DA96DBE}"/>
                </a:ext>
              </a:extLst>
            </p:cNvPr>
            <p:cNvSpPr/>
            <p:nvPr/>
          </p:nvSpPr>
          <p:spPr>
            <a:xfrm>
              <a:off x="2613656" y="5319231"/>
              <a:ext cx="1296178" cy="13856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Helvetica Neue" panose="02000503000000020004" pitchFamily="2" charset="0"/>
                  <a:cs typeface="Helvetica Neue" panose="02000503000000020004" pitchFamily="2" charset="0"/>
                </a:rPr>
                <a:t>PCA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CDB3FB8-08E4-5CF6-4495-CF045B4877DA}"/>
                </a:ext>
              </a:extLst>
            </p:cNvPr>
            <p:cNvSpPr/>
            <p:nvPr/>
          </p:nvSpPr>
          <p:spPr>
            <a:xfrm>
              <a:off x="316524" y="5319231"/>
              <a:ext cx="1670884" cy="138568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Detect Spikes Using Low Threshold</a:t>
              </a:r>
            </a:p>
          </p:txBody>
        </p:sp>
        <p:sp>
          <p:nvSpPr>
            <p:cNvPr id="9" name="Right Arrow 17">
              <a:extLst>
                <a:ext uri="{FF2B5EF4-FFF2-40B4-BE49-F238E27FC236}">
                  <a16:creationId xmlns:a16="http://schemas.microsoft.com/office/drawing/2014/main" id="{F8C781B2-B733-FA11-6FF0-197B69216146}"/>
                </a:ext>
              </a:extLst>
            </p:cNvPr>
            <p:cNvSpPr/>
            <p:nvPr/>
          </p:nvSpPr>
          <p:spPr>
            <a:xfrm flipV="1">
              <a:off x="3968811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7DC2AF-8420-2820-BEF3-3DBA681831FE}"/>
                </a:ext>
              </a:extLst>
            </p:cNvPr>
            <p:cNvSpPr/>
            <p:nvPr/>
          </p:nvSpPr>
          <p:spPr>
            <a:xfrm>
              <a:off x="6534227" y="5304191"/>
              <a:ext cx="1292302" cy="142715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r>
                <a:rPr lang="en-US" b="1" dirty="0">
                  <a:solidFill>
                    <a:schemeClr val="tx1"/>
                  </a:solidFill>
                  <a:ea typeface="Helvetica Neue" panose="02000503000000020004" pitchFamily="2" charset="0"/>
                  <a:cs typeface="Helvetica Neue" panose="02000503000000020004" pitchFamily="2" charset="0"/>
                </a:rPr>
                <a:t>Plot sorted Neurons  </a:t>
              </a:r>
            </a:p>
          </p:txBody>
        </p:sp>
        <p:sp>
          <p:nvSpPr>
            <p:cNvPr id="11" name="Right Arrow 17">
              <a:extLst>
                <a:ext uri="{FF2B5EF4-FFF2-40B4-BE49-F238E27FC236}">
                  <a16:creationId xmlns:a16="http://schemas.microsoft.com/office/drawing/2014/main" id="{B310DB9E-A963-50E2-D5A7-6866BAE04E10}"/>
                </a:ext>
              </a:extLst>
            </p:cNvPr>
            <p:cNvSpPr/>
            <p:nvPr/>
          </p:nvSpPr>
          <p:spPr>
            <a:xfrm flipV="1">
              <a:off x="5963320" y="5754294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E169C7-77FB-1D41-7440-423FB3AE8F5F}"/>
                </a:ext>
              </a:extLst>
            </p:cNvPr>
            <p:cNvSpPr/>
            <p:nvPr/>
          </p:nvSpPr>
          <p:spPr>
            <a:xfrm>
              <a:off x="8472512" y="5308461"/>
              <a:ext cx="1410209" cy="142288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  <a:ea typeface="Helvetica Neue" panose="02000503000000020004" pitchFamily="2" charset="0"/>
                  <a:cs typeface="Helvetica Neue" panose="02000503000000020004" pitchFamily="2" charset="0"/>
                </a:rPr>
                <a:t>Visualize Spikes</a:t>
              </a:r>
              <a:endParaRPr lang="en-US" b="1" dirty="0">
                <a:solidFill>
                  <a:schemeClr val="tx1"/>
                </a:solidFill>
                <a:effectLst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3" name="Right Arrow 17">
              <a:extLst>
                <a:ext uri="{FF2B5EF4-FFF2-40B4-BE49-F238E27FC236}">
                  <a16:creationId xmlns:a16="http://schemas.microsoft.com/office/drawing/2014/main" id="{CC5DBB4F-4C3A-1039-38D3-389B7B1DFB03}"/>
                </a:ext>
              </a:extLst>
            </p:cNvPr>
            <p:cNvSpPr/>
            <p:nvPr/>
          </p:nvSpPr>
          <p:spPr>
            <a:xfrm flipV="1">
              <a:off x="7925668" y="5745203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ED1CF9-4895-66A1-78A5-D4FBE85379B2}"/>
                </a:ext>
              </a:extLst>
            </p:cNvPr>
            <p:cNvSpPr/>
            <p:nvPr/>
          </p:nvSpPr>
          <p:spPr>
            <a:xfrm>
              <a:off x="10519429" y="5319231"/>
              <a:ext cx="1410209" cy="13856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i="0" u="none" strike="noStrike" dirty="0">
                  <a:solidFill>
                    <a:schemeClr val="tx1"/>
                  </a:solidFill>
                  <a:effectLst/>
                  <a:ea typeface="Helvetica Neue" panose="02000503000000020004" pitchFamily="2" charset="0"/>
                  <a:cs typeface="Helvetica Neue" panose="02000503000000020004" pitchFamily="2" charset="0"/>
                </a:rPr>
                <a:t>Select Thresholds</a:t>
              </a:r>
            </a:p>
          </p:txBody>
        </p:sp>
        <p:sp>
          <p:nvSpPr>
            <p:cNvPr id="15" name="Right Arrow 17">
              <a:extLst>
                <a:ext uri="{FF2B5EF4-FFF2-40B4-BE49-F238E27FC236}">
                  <a16:creationId xmlns:a16="http://schemas.microsoft.com/office/drawing/2014/main" id="{8CBCCDC0-1340-C4EF-C668-BE905CCB38D6}"/>
                </a:ext>
              </a:extLst>
            </p:cNvPr>
            <p:cNvSpPr/>
            <p:nvPr/>
          </p:nvSpPr>
          <p:spPr>
            <a:xfrm flipV="1">
              <a:off x="9959906" y="5791239"/>
              <a:ext cx="471768" cy="368814"/>
            </a:xfrm>
            <a:prstGeom prst="rightArrow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8AA6B979-6CF6-21F6-83E7-70F6124E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822" y="2028826"/>
            <a:ext cx="4955058" cy="3750759"/>
          </a:xfrm>
        </p:spPr>
        <p:txBody>
          <a:bodyPr>
            <a:noAutofit/>
          </a:bodyPr>
          <a:lstStyle/>
          <a:p>
            <a:r>
              <a:rPr lang="en-US" sz="2200" b="1" dirty="0"/>
              <a:t>RMS-Based Thresholding</a:t>
            </a:r>
            <a:br>
              <a:rPr lang="en-US" sz="2200" dirty="0"/>
            </a:br>
            <a:r>
              <a:rPr lang="en-US" sz="2200" dirty="0"/>
              <a:t>Thresholds are set as a multiple of the signal’s Root Mean Square (RMS).</a:t>
            </a:r>
          </a:p>
          <a:p>
            <a:r>
              <a:rPr lang="en-US" sz="2200" b="1" dirty="0"/>
              <a:t>Threshold Selection</a:t>
            </a:r>
            <a:br>
              <a:rPr lang="en-US" sz="2200" dirty="0"/>
            </a:br>
            <a:r>
              <a:rPr lang="en-US" sz="2200" dirty="0"/>
              <a:t>Choosing the correct multiplier is a critical step for reliable spike detection.</a:t>
            </a:r>
          </a:p>
          <a:p>
            <a:r>
              <a:rPr lang="en-US" sz="2200" b="1" dirty="0"/>
              <a:t>Spike Sorting Validation</a:t>
            </a:r>
            <a:br>
              <a:rPr lang="en-US" sz="2200" dirty="0"/>
            </a:br>
            <a:r>
              <a:rPr lang="en-US" sz="2200" dirty="0"/>
              <a:t>Spike sorting is used to evaluate and refine the selected threshold multiplier having the RMS of the signal.</a:t>
            </a:r>
          </a:p>
        </p:txBody>
      </p:sp>
    </p:spTree>
    <p:extLst>
      <p:ext uri="{BB962C8B-B14F-4D97-AF65-F5344CB8AC3E}">
        <p14:creationId xmlns:p14="http://schemas.microsoft.com/office/powerpoint/2010/main" val="151816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2C33-7E94-3600-091A-70F9A3BA0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8B520AC-8E7B-AD38-9A86-C47858C0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40" y="121863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Spike Detection Test: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151777-2D2C-8E92-7F88-D42D3E8E8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44" y="1430532"/>
            <a:ext cx="14117856" cy="3335804"/>
          </a:xfrm>
        </p:spPr>
        <p:txBody>
          <a:bodyPr>
            <a:normAutofit/>
          </a:bodyPr>
          <a:lstStyle/>
          <a:p>
            <a:r>
              <a:rPr lang="en-US" sz="3000" b="1" dirty="0"/>
              <a:t>MK-801</a:t>
            </a:r>
            <a:r>
              <a:rPr lang="en-US" sz="3000" dirty="0"/>
              <a:t> (a receptor antagonist) applied to inhibit synaptic activity</a:t>
            </a:r>
          </a:p>
          <a:p>
            <a:r>
              <a:rPr lang="en-US" sz="3000" dirty="0"/>
              <a:t>Post-stimulus responses were </a:t>
            </a:r>
            <a:r>
              <a:rPr lang="en-US" sz="3000" b="1" dirty="0"/>
              <a:t>silenced</a:t>
            </a:r>
            <a:r>
              <a:rPr lang="en-US" sz="3000" dirty="0"/>
              <a:t>, confirming suppression of biological activity</a:t>
            </a:r>
          </a:p>
          <a:p>
            <a:r>
              <a:rPr lang="en-US" sz="3000" dirty="0"/>
              <a:t>Removal of MK-801 led to </a:t>
            </a:r>
            <a:r>
              <a:rPr lang="en-US" sz="3000" b="1" dirty="0"/>
              <a:t>reappearance of post-stimulus activity</a:t>
            </a:r>
            <a:endParaRPr lang="en-US" sz="3000" dirty="0"/>
          </a:p>
          <a:p>
            <a:r>
              <a:rPr lang="en-US" sz="3000" dirty="0"/>
              <a:t>Confirms that responses are </a:t>
            </a:r>
            <a:r>
              <a:rPr lang="en-US" sz="3000" b="1" dirty="0"/>
              <a:t>biologically mediated</a:t>
            </a:r>
            <a:r>
              <a:rPr lang="en-US" sz="3000" dirty="0"/>
              <a:t>, not stimulation artifacts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0D0C1F-430C-BE73-7345-1688CCA85612}"/>
              </a:ext>
            </a:extLst>
          </p:cNvPr>
          <p:cNvGrpSpPr/>
          <p:nvPr/>
        </p:nvGrpSpPr>
        <p:grpSpPr>
          <a:xfrm>
            <a:off x="1296551" y="4962540"/>
            <a:ext cx="3996508" cy="2951274"/>
            <a:chOff x="1296551" y="4962540"/>
            <a:chExt cx="3996508" cy="29512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685333-2864-EFB3-2006-C1ED84717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3653" y="4989590"/>
              <a:ext cx="3499406" cy="24588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F64549-268B-54CF-F1EF-E4955C9A9EA8}"/>
                </a:ext>
              </a:extLst>
            </p:cNvPr>
            <p:cNvSpPr txBox="1"/>
            <p:nvPr/>
          </p:nvSpPr>
          <p:spPr>
            <a:xfrm rot="16200000">
              <a:off x="1060650" y="6105678"/>
              <a:ext cx="10822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cs typeface="Arial" panose="020B0604020202020204" pitchFamily="34" charset="0"/>
                </a:rPr>
                <a:t>Voltage (µv)</a:t>
              </a:r>
            </a:p>
          </p:txBody>
        </p:sp>
        <p:sp>
          <p:nvSpPr>
            <p:cNvPr id="8" name="Rectangle: Rounded Corners 74">
              <a:extLst>
                <a:ext uri="{FF2B5EF4-FFF2-40B4-BE49-F238E27FC236}">
                  <a16:creationId xmlns:a16="http://schemas.microsoft.com/office/drawing/2014/main" id="{219C39D4-6A9A-A5C0-9430-49F6C9078742}"/>
                </a:ext>
              </a:extLst>
            </p:cNvPr>
            <p:cNvSpPr/>
            <p:nvPr/>
          </p:nvSpPr>
          <p:spPr>
            <a:xfrm>
              <a:off x="1296551" y="4962540"/>
              <a:ext cx="3945254" cy="2521470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655C29-5771-C9C0-19E0-15919A09A16A}"/>
                </a:ext>
              </a:extLst>
            </p:cNvPr>
            <p:cNvSpPr txBox="1"/>
            <p:nvPr/>
          </p:nvSpPr>
          <p:spPr>
            <a:xfrm>
              <a:off x="2183787" y="7544482"/>
              <a:ext cx="2719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Before adding blocker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4A7E25-29BB-0FFD-5413-766C6B19D384}"/>
              </a:ext>
            </a:extLst>
          </p:cNvPr>
          <p:cNvGrpSpPr/>
          <p:nvPr/>
        </p:nvGrpSpPr>
        <p:grpSpPr>
          <a:xfrm>
            <a:off x="5319107" y="4785911"/>
            <a:ext cx="3974256" cy="3127903"/>
            <a:chOff x="5319107" y="4785911"/>
            <a:chExt cx="3974256" cy="312790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19F566-74B0-DED9-DA54-A5ECBC908B3F}"/>
                </a:ext>
              </a:extLst>
            </p:cNvPr>
            <p:cNvGrpSpPr/>
            <p:nvPr/>
          </p:nvGrpSpPr>
          <p:grpSpPr>
            <a:xfrm>
              <a:off x="5756438" y="4785911"/>
              <a:ext cx="3536925" cy="2706965"/>
              <a:chOff x="5671758" y="5885772"/>
              <a:chExt cx="3536925" cy="270696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46F167A-129A-9AF5-DC26-146244A2F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71758" y="5885772"/>
                <a:ext cx="3536925" cy="2633958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9DD73C7-AA65-E3FA-973E-1E704B97D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0834"/>
              <a:stretch/>
            </p:blipFill>
            <p:spPr>
              <a:xfrm>
                <a:off x="5739939" y="8213280"/>
                <a:ext cx="3333208" cy="379457"/>
              </a:xfrm>
              <a:prstGeom prst="rect">
                <a:avLst/>
              </a:prstGeom>
            </p:spPr>
          </p:pic>
        </p:grpSp>
        <p:sp>
          <p:nvSpPr>
            <p:cNvPr id="9" name="Rectangle: Rounded Corners 75">
              <a:extLst>
                <a:ext uri="{FF2B5EF4-FFF2-40B4-BE49-F238E27FC236}">
                  <a16:creationId xmlns:a16="http://schemas.microsoft.com/office/drawing/2014/main" id="{FC5967BD-1FCA-609B-8A0A-5F5FF6C0E179}"/>
                </a:ext>
              </a:extLst>
            </p:cNvPr>
            <p:cNvSpPr/>
            <p:nvPr/>
          </p:nvSpPr>
          <p:spPr>
            <a:xfrm>
              <a:off x="5319107" y="4962540"/>
              <a:ext cx="3968786" cy="2521470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B59F2C-4DDB-3ABF-4AAE-04D73C84D4EC}"/>
                </a:ext>
              </a:extLst>
            </p:cNvPr>
            <p:cNvSpPr txBox="1"/>
            <p:nvPr/>
          </p:nvSpPr>
          <p:spPr>
            <a:xfrm rot="16200000">
              <a:off x="5049538" y="6102741"/>
              <a:ext cx="10764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cs typeface="Arial" panose="020B0604020202020204" pitchFamily="34" charset="0"/>
                </a:rPr>
                <a:t>Voltage (µv)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A11A85-F31D-E652-2EAE-E0FF9648C560}"/>
                </a:ext>
              </a:extLst>
            </p:cNvPr>
            <p:cNvSpPr txBox="1"/>
            <p:nvPr/>
          </p:nvSpPr>
          <p:spPr>
            <a:xfrm>
              <a:off x="6165331" y="7544482"/>
              <a:ext cx="2719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After adding blocker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31EDDD-F220-B5A0-C1FB-A3847FC70ADA}"/>
              </a:ext>
            </a:extLst>
          </p:cNvPr>
          <p:cNvGrpSpPr/>
          <p:nvPr/>
        </p:nvGrpSpPr>
        <p:grpSpPr>
          <a:xfrm>
            <a:off x="9359793" y="4989649"/>
            <a:ext cx="3974487" cy="2924165"/>
            <a:chOff x="9359793" y="4989649"/>
            <a:chExt cx="3974487" cy="29241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B68FBD-D8F4-F69B-EF92-DD3FB572DBDE}"/>
                </a:ext>
              </a:extLst>
            </p:cNvPr>
            <p:cNvSpPr txBox="1"/>
            <p:nvPr/>
          </p:nvSpPr>
          <p:spPr>
            <a:xfrm rot="16200000">
              <a:off x="9000397" y="6036401"/>
              <a:ext cx="1112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cs typeface="Arial" panose="020B0604020202020204" pitchFamily="34" charset="0"/>
                </a:rPr>
                <a:t>Voltage (µv)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B4E86B-EDFA-539C-49A9-38365CDB1978}"/>
                </a:ext>
              </a:extLst>
            </p:cNvPr>
            <p:cNvGrpSpPr/>
            <p:nvPr/>
          </p:nvGrpSpPr>
          <p:grpSpPr>
            <a:xfrm>
              <a:off x="9359793" y="4989649"/>
              <a:ext cx="3974487" cy="2924165"/>
              <a:chOff x="9359793" y="4989649"/>
              <a:chExt cx="3974487" cy="292416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C998E6A-C472-0242-7BBD-288A5AC2D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863"/>
              <a:stretch/>
            </p:blipFill>
            <p:spPr>
              <a:xfrm>
                <a:off x="9763581" y="5005987"/>
                <a:ext cx="3570699" cy="2518920"/>
              </a:xfrm>
              <a:prstGeom prst="rect">
                <a:avLst/>
              </a:prstGeom>
            </p:spPr>
          </p:pic>
          <p:sp>
            <p:nvSpPr>
              <p:cNvPr id="10" name="Rectangle: Rounded Corners 76">
                <a:extLst>
                  <a:ext uri="{FF2B5EF4-FFF2-40B4-BE49-F238E27FC236}">
                    <a16:creationId xmlns:a16="http://schemas.microsoft.com/office/drawing/2014/main" id="{C1992F0C-402D-BC5D-C6AC-BFAB5AED0AE3}"/>
                  </a:ext>
                </a:extLst>
              </p:cNvPr>
              <p:cNvSpPr/>
              <p:nvPr/>
            </p:nvSpPr>
            <p:spPr>
              <a:xfrm>
                <a:off x="9359793" y="4989649"/>
                <a:ext cx="3970897" cy="2494362"/>
              </a:xfrm>
              <a:prstGeom prst="roundRect">
                <a:avLst>
                  <a:gd name="adj" fmla="val 341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0" bIns="0" rtlCol="0" anchor="ctr"/>
              <a:lstStyle/>
              <a:p>
                <a:pPr>
                  <a:buFont typeface="Arial" panose="020B0604020202020204" pitchFamily="34" charset="0"/>
                  <a:buChar char="•"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E3F1A6-27D3-8EC7-DCBC-1E0B7B76D36E}"/>
                  </a:ext>
                </a:extLst>
              </p:cNvPr>
              <p:cNvSpPr txBox="1"/>
              <p:nvPr/>
            </p:nvSpPr>
            <p:spPr>
              <a:xfrm>
                <a:off x="10146875" y="7544482"/>
                <a:ext cx="2943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After removing the blocker</a:t>
                </a:r>
              </a:p>
            </p:txBody>
          </p:sp>
        </p:grp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3CB069B-613C-2D81-9A33-A21F8B809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0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47B11-74DB-863E-19D1-BED9F53EB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4AB5FF-AEC3-C2B7-F415-53A599354227}"/>
              </a:ext>
            </a:extLst>
          </p:cNvPr>
          <p:cNvGrpSpPr/>
          <p:nvPr/>
        </p:nvGrpSpPr>
        <p:grpSpPr>
          <a:xfrm>
            <a:off x="1125185" y="1438163"/>
            <a:ext cx="12022932" cy="6189458"/>
            <a:chOff x="1160558" y="5532642"/>
            <a:chExt cx="12022932" cy="61894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514444-EDBC-7C47-7866-B85989A3C5CA}"/>
                </a:ext>
              </a:extLst>
            </p:cNvPr>
            <p:cNvGrpSpPr/>
            <p:nvPr/>
          </p:nvGrpSpPr>
          <p:grpSpPr>
            <a:xfrm>
              <a:off x="1320801" y="5676900"/>
              <a:ext cx="11716938" cy="5894529"/>
              <a:chOff x="53819" y="385544"/>
              <a:chExt cx="12032249" cy="581378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0FB644-AA9A-426E-50FC-E145CA8BE15E}"/>
                  </a:ext>
                </a:extLst>
              </p:cNvPr>
              <p:cNvSpPr/>
              <p:nvPr/>
            </p:nvSpPr>
            <p:spPr>
              <a:xfrm>
                <a:off x="3376597" y="1196072"/>
                <a:ext cx="2635750" cy="107214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Read Thread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A886C25-60C5-2A9A-47A1-CD58C6E8D24C}"/>
                  </a:ext>
                </a:extLst>
              </p:cNvPr>
              <p:cNvSpPr/>
              <p:nvPr/>
            </p:nvSpPr>
            <p:spPr>
              <a:xfrm>
                <a:off x="6072469" y="3681790"/>
                <a:ext cx="5869710" cy="606667"/>
              </a:xfrm>
              <a:prstGeom prst="rect">
                <a:avLst/>
              </a:prstGeom>
              <a:solidFill>
                <a:srgbClr val="00B0F0"/>
              </a:solidFill>
              <a:ln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Artificial Intelligence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1A3AB39-B5DF-03E2-0930-FC0A54AA40EC}"/>
                  </a:ext>
                </a:extLst>
              </p:cNvPr>
              <p:cNvSpPr/>
              <p:nvPr/>
            </p:nvSpPr>
            <p:spPr>
              <a:xfrm>
                <a:off x="3378587" y="2334210"/>
                <a:ext cx="2639646" cy="1954247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GUI Thread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1C6C23E-CBBA-BD95-7E51-E11690C920FD}"/>
                  </a:ext>
                </a:extLst>
              </p:cNvPr>
              <p:cNvGrpSpPr/>
              <p:nvPr/>
            </p:nvGrpSpPr>
            <p:grpSpPr>
              <a:xfrm>
                <a:off x="4880846" y="1196071"/>
                <a:ext cx="7061335" cy="2244521"/>
                <a:chOff x="3756655" y="4231370"/>
                <a:chExt cx="7061335" cy="2244521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F503673-D0E6-9F93-28E8-F2CA33ADCAE6}"/>
                    </a:ext>
                  </a:extLst>
                </p:cNvPr>
                <p:cNvSpPr/>
                <p:nvPr/>
              </p:nvSpPr>
              <p:spPr>
                <a:xfrm>
                  <a:off x="4948281" y="4231370"/>
                  <a:ext cx="5869709" cy="2244521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Signal Processing Thread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ight Arrow 17">
                  <a:extLst>
                    <a:ext uri="{FF2B5EF4-FFF2-40B4-BE49-F238E27FC236}">
                      <a16:creationId xmlns:a16="http://schemas.microsoft.com/office/drawing/2014/main" id="{39EDC83A-9DB2-AF90-5660-5BC4831B55E9}"/>
                    </a:ext>
                  </a:extLst>
                </p:cNvPr>
                <p:cNvSpPr/>
                <p:nvPr/>
              </p:nvSpPr>
              <p:spPr>
                <a:xfrm flipV="1">
                  <a:off x="9329539" y="5551950"/>
                  <a:ext cx="239619" cy="3637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52C778E-BCB3-F164-FA58-4298FF9E0DC3}"/>
                    </a:ext>
                  </a:extLst>
                </p:cNvPr>
                <p:cNvSpPr/>
                <p:nvPr/>
              </p:nvSpPr>
              <p:spPr>
                <a:xfrm>
                  <a:off x="3756655" y="4527229"/>
                  <a:ext cx="940088" cy="655072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Circular Buffer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A9720188-597C-44D8-0C8F-7B9ADF9F1712}"/>
                    </a:ext>
                  </a:extLst>
                </p:cNvPr>
                <p:cNvSpPr/>
                <p:nvPr/>
              </p:nvSpPr>
              <p:spPr>
                <a:xfrm>
                  <a:off x="6662331" y="4964048"/>
                  <a:ext cx="1006161" cy="1318549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Band-pass Filter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solidFill>
                        <a:prstClr val="black"/>
                      </a:solidFill>
                      <a:latin typeface="Calibri" panose="020F0502020204030204"/>
                    </a:rPr>
                    <a:t>250Hz-5kHz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7ED5D1BA-11D8-604B-A7A8-D63EE15C1EBC}"/>
                    </a:ext>
                  </a:extLst>
                </p:cNvPr>
                <p:cNvSpPr/>
                <p:nvPr/>
              </p:nvSpPr>
              <p:spPr>
                <a:xfrm>
                  <a:off x="8145992" y="5497519"/>
                  <a:ext cx="1140139" cy="801531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Spike Detection</a:t>
                  </a:r>
                </a:p>
              </p:txBody>
            </p:sp>
            <p:sp>
              <p:nvSpPr>
                <p:cNvPr id="42" name="Right Arrow 37">
                  <a:extLst>
                    <a:ext uri="{FF2B5EF4-FFF2-40B4-BE49-F238E27FC236}">
                      <a16:creationId xmlns:a16="http://schemas.microsoft.com/office/drawing/2014/main" id="{C7F8EDF5-B5AD-AC69-CFCA-A24FE3135C87}"/>
                    </a:ext>
                  </a:extLst>
                </p:cNvPr>
                <p:cNvSpPr/>
                <p:nvPr/>
              </p:nvSpPr>
              <p:spPr>
                <a:xfrm flipV="1">
                  <a:off x="6304991" y="4654549"/>
                  <a:ext cx="3264166" cy="3363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65488E4-56B1-47D4-57D6-7AC6069CFF25}"/>
                    </a:ext>
                  </a:extLst>
                </p:cNvPr>
                <p:cNvSpPr/>
                <p:nvPr/>
              </p:nvSpPr>
              <p:spPr>
                <a:xfrm>
                  <a:off x="5179285" y="4703927"/>
                  <a:ext cx="1015519" cy="1582335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Fetching</a:t>
                  </a:r>
                </a:p>
              </p:txBody>
            </p:sp>
            <p:sp>
              <p:nvSpPr>
                <p:cNvPr id="44" name="Right Arrow 53">
                  <a:extLst>
                    <a:ext uri="{FF2B5EF4-FFF2-40B4-BE49-F238E27FC236}">
                      <a16:creationId xmlns:a16="http://schemas.microsoft.com/office/drawing/2014/main" id="{4F76F91F-A86B-8A38-900A-4D3D4CBAFE3C}"/>
                    </a:ext>
                  </a:extLst>
                </p:cNvPr>
                <p:cNvSpPr/>
                <p:nvPr/>
              </p:nvSpPr>
              <p:spPr>
                <a:xfrm flipV="1">
                  <a:off x="7711215" y="5079484"/>
                  <a:ext cx="1857942" cy="3363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32A0EDB-E467-0B39-7EC1-A1169C12DE2B}"/>
                  </a:ext>
                </a:extLst>
              </p:cNvPr>
              <p:cNvSpPr/>
              <p:nvPr/>
            </p:nvSpPr>
            <p:spPr>
              <a:xfrm>
                <a:off x="3256427" y="4893485"/>
                <a:ext cx="8685753" cy="114592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Calibri" panose="020F0502020204030204"/>
                  </a:rPr>
                  <a:t>ARM STM32F410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ight Arrow 7">
                <a:extLst>
                  <a:ext uri="{FF2B5EF4-FFF2-40B4-BE49-F238E27FC236}">
                    <a16:creationId xmlns:a16="http://schemas.microsoft.com/office/drawing/2014/main" id="{B0D771BF-8E20-C8A6-709C-83C5AA3FD5D8}"/>
                  </a:ext>
                </a:extLst>
              </p:cNvPr>
              <p:cNvSpPr/>
              <p:nvPr/>
            </p:nvSpPr>
            <p:spPr>
              <a:xfrm rot="5400000" flipV="1">
                <a:off x="9671102" y="3327317"/>
                <a:ext cx="358395" cy="300913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054A00F-1F25-E639-98D0-CB91BDBC3FF0}"/>
                  </a:ext>
                </a:extLst>
              </p:cNvPr>
              <p:cNvSpPr/>
              <p:nvPr/>
            </p:nvSpPr>
            <p:spPr>
              <a:xfrm>
                <a:off x="9492501" y="5202100"/>
                <a:ext cx="2283916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Circular Data Buffer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BDC7055-B385-0C2F-3391-BD21F780F96E}"/>
                  </a:ext>
                </a:extLst>
              </p:cNvPr>
              <p:cNvSpPr/>
              <p:nvPr/>
            </p:nvSpPr>
            <p:spPr>
              <a:xfrm>
                <a:off x="6261251" y="5214101"/>
                <a:ext cx="2283917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Synchronization Unit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6EB45BC-0137-0F62-3104-3D45F468C335}"/>
                  </a:ext>
                </a:extLst>
              </p:cNvPr>
              <p:cNvSpPr/>
              <p:nvPr/>
            </p:nvSpPr>
            <p:spPr>
              <a:xfrm>
                <a:off x="3334614" y="5202100"/>
                <a:ext cx="2040595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I/O</a:t>
                </a:r>
              </a:p>
            </p:txBody>
          </p:sp>
          <p:sp>
            <p:nvSpPr>
              <p:cNvPr id="17" name="Right Arrow 27">
                <a:extLst>
                  <a:ext uri="{FF2B5EF4-FFF2-40B4-BE49-F238E27FC236}">
                    <a16:creationId xmlns:a16="http://schemas.microsoft.com/office/drawing/2014/main" id="{310F70F3-0B09-9EFF-FF68-F25B6D6D9EAB}"/>
                  </a:ext>
                </a:extLst>
              </p:cNvPr>
              <p:cNvSpPr/>
              <p:nvPr/>
            </p:nvSpPr>
            <p:spPr>
              <a:xfrm rot="10800000" flipV="1">
                <a:off x="8717681" y="5366293"/>
                <a:ext cx="606671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ight Arrow 29">
                <a:extLst>
                  <a:ext uri="{FF2B5EF4-FFF2-40B4-BE49-F238E27FC236}">
                    <a16:creationId xmlns:a16="http://schemas.microsoft.com/office/drawing/2014/main" id="{9DE11D70-9740-972F-4A26-2B173789E196}"/>
                  </a:ext>
                </a:extLst>
              </p:cNvPr>
              <p:cNvSpPr/>
              <p:nvPr/>
            </p:nvSpPr>
            <p:spPr>
              <a:xfrm rot="10800000" flipV="1">
                <a:off x="5505259" y="5366294"/>
                <a:ext cx="606671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0739BBB-F849-4FF3-799C-52493B03DA86}"/>
                  </a:ext>
                </a:extLst>
              </p:cNvPr>
              <p:cNvSpPr/>
              <p:nvPr/>
            </p:nvSpPr>
            <p:spPr>
              <a:xfrm>
                <a:off x="1598537" y="4785221"/>
                <a:ext cx="1254347" cy="1181210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Intan I/O Expander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CFA2415-446F-9E17-B4F7-A0A3F46D3322}"/>
                  </a:ext>
                </a:extLst>
              </p:cNvPr>
              <p:cNvSpPr/>
              <p:nvPr/>
            </p:nvSpPr>
            <p:spPr>
              <a:xfrm>
                <a:off x="3191929" y="385544"/>
                <a:ext cx="8894139" cy="399521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A37A37-9A85-CEE9-4306-FAE364DCF5EE}"/>
                  </a:ext>
                </a:extLst>
              </p:cNvPr>
              <p:cNvSpPr txBox="1"/>
              <p:nvPr/>
            </p:nvSpPr>
            <p:spPr>
              <a:xfrm>
                <a:off x="6721990" y="523259"/>
                <a:ext cx="1768350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VWM Software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9DEF4C1-5BC4-41B4-448B-D110C715FF01}"/>
                  </a:ext>
                </a:extLst>
              </p:cNvPr>
              <p:cNvSpPr/>
              <p:nvPr/>
            </p:nvSpPr>
            <p:spPr>
              <a:xfrm>
                <a:off x="3191929" y="4528277"/>
                <a:ext cx="8894139" cy="166898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DA5A9AE-AC46-75AE-1CB1-A0E4C8C982B3}"/>
                  </a:ext>
                </a:extLst>
              </p:cNvPr>
              <p:cNvSpPr/>
              <p:nvPr/>
            </p:nvSpPr>
            <p:spPr>
              <a:xfrm>
                <a:off x="53819" y="385544"/>
                <a:ext cx="2988437" cy="581378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8">
                <a:extLst>
                  <a:ext uri="{FF2B5EF4-FFF2-40B4-BE49-F238E27FC236}">
                    <a16:creationId xmlns:a16="http://schemas.microsoft.com/office/drawing/2014/main" id="{32A3B110-B885-89A9-FBC0-6BF8A1748E68}"/>
                  </a:ext>
                </a:extLst>
              </p:cNvPr>
              <p:cNvSpPr/>
              <p:nvPr/>
            </p:nvSpPr>
            <p:spPr>
              <a:xfrm rot="5400000" flipV="1">
                <a:off x="10177524" y="4600097"/>
                <a:ext cx="800754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55941B-BB44-9CED-B0FC-6990D53707D2}"/>
                  </a:ext>
                </a:extLst>
              </p:cNvPr>
              <p:cNvSpPr txBox="1"/>
              <p:nvPr/>
            </p:nvSpPr>
            <p:spPr>
              <a:xfrm>
                <a:off x="822769" y="567052"/>
                <a:ext cx="1594452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Intan System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B3A130A-06CF-3447-13BF-B03EDE867839}"/>
                  </a:ext>
                </a:extLst>
              </p:cNvPr>
              <p:cNvSpPr txBox="1"/>
              <p:nvPr/>
            </p:nvSpPr>
            <p:spPr>
              <a:xfrm>
                <a:off x="6689417" y="4540204"/>
                <a:ext cx="1868370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Microcontroller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692C8CD-FDE1-DE46-0AAB-14BDFB217036}"/>
                  </a:ext>
                </a:extLst>
              </p:cNvPr>
              <p:cNvSpPr/>
              <p:nvPr/>
            </p:nvSpPr>
            <p:spPr>
              <a:xfrm>
                <a:off x="139023" y="1129688"/>
                <a:ext cx="1284567" cy="66053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 MEA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DF90B24-054B-5DEE-CC7A-8B1B4382F798}"/>
                  </a:ext>
                </a:extLst>
              </p:cNvPr>
              <p:cNvSpPr/>
              <p:nvPr/>
            </p:nvSpPr>
            <p:spPr>
              <a:xfrm>
                <a:off x="154826" y="5302195"/>
                <a:ext cx="1268764" cy="660540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 MEA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9E879CB-9D17-53D8-ADBA-9E0DCB900942}"/>
                  </a:ext>
                </a:extLst>
              </p:cNvPr>
              <p:cNvSpPr txBox="1"/>
              <p:nvPr/>
            </p:nvSpPr>
            <p:spPr>
              <a:xfrm>
                <a:off x="1560577" y="2452043"/>
                <a:ext cx="6114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USB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36B678-F3FE-3F35-933D-AF6495F5DE12}"/>
                  </a:ext>
                </a:extLst>
              </p:cNvPr>
              <p:cNvSpPr txBox="1"/>
              <p:nvPr/>
            </p:nvSpPr>
            <p:spPr>
              <a:xfrm>
                <a:off x="10657068" y="4516861"/>
                <a:ext cx="573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USB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970A8E-A277-AA48-4F60-4183C3AB3887}"/>
                  </a:ext>
                </a:extLst>
              </p:cNvPr>
              <p:cNvSpPr/>
              <p:nvPr/>
            </p:nvSpPr>
            <p:spPr>
              <a:xfrm>
                <a:off x="214804" y="2414304"/>
                <a:ext cx="902391" cy="103826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Head stages A-B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2CACC87-318A-DB3D-6A8E-CF94ECF72ECC}"/>
                  </a:ext>
                </a:extLst>
              </p:cNvPr>
              <p:cNvSpPr/>
              <p:nvPr/>
            </p:nvSpPr>
            <p:spPr>
              <a:xfrm>
                <a:off x="209165" y="3673150"/>
                <a:ext cx="922205" cy="103826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Head stages C-D</a:t>
                </a:r>
              </a:p>
            </p:txBody>
          </p:sp>
          <p:sp>
            <p:nvSpPr>
              <p:cNvPr id="33" name="Up-Down Arrow 58">
                <a:extLst>
                  <a:ext uri="{FF2B5EF4-FFF2-40B4-BE49-F238E27FC236}">
                    <a16:creationId xmlns:a16="http://schemas.microsoft.com/office/drawing/2014/main" id="{98A0474A-2C9C-E8D4-BEFB-B5B7F67FA282}"/>
                  </a:ext>
                </a:extLst>
              </p:cNvPr>
              <p:cNvSpPr/>
              <p:nvPr/>
            </p:nvSpPr>
            <p:spPr>
              <a:xfrm rot="10800000">
                <a:off x="587768" y="1844353"/>
                <a:ext cx="291732" cy="513460"/>
              </a:xfrm>
              <a:prstGeom prst="upDownArrow">
                <a:avLst>
                  <a:gd name="adj1" fmla="val 42164"/>
                  <a:gd name="adj2" fmla="val 50000"/>
                </a:avLst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Arrow 59">
                <a:extLst>
                  <a:ext uri="{FF2B5EF4-FFF2-40B4-BE49-F238E27FC236}">
                    <a16:creationId xmlns:a16="http://schemas.microsoft.com/office/drawing/2014/main" id="{B17C2220-21F6-E934-038F-46088B1D4120}"/>
                  </a:ext>
                </a:extLst>
              </p:cNvPr>
              <p:cNvSpPr/>
              <p:nvPr/>
            </p:nvSpPr>
            <p:spPr>
              <a:xfrm rot="16200000" flipV="1">
                <a:off x="494735" y="4860941"/>
                <a:ext cx="477798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507D74-B434-3747-7F4E-49C005C62075}"/>
                  </a:ext>
                </a:extLst>
              </p:cNvPr>
              <p:cNvSpPr txBox="1"/>
              <p:nvPr/>
            </p:nvSpPr>
            <p:spPr>
              <a:xfrm>
                <a:off x="1162803" y="3405657"/>
                <a:ext cx="571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Calibri" panose="020F0502020204030204" pitchFamily="34" charset="0"/>
                    <a:cs typeface="Arial" panose="020B0604020202020204" pitchFamily="34" charset="0"/>
                  </a:rPr>
                  <a:t>SPI</a:t>
                </a:r>
                <a:r>
                  <a:rPr lang="en-US">
                    <a:effectLst/>
                  </a:rPr>
                  <a:t> </a:t>
                </a:r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2D6C4FC-B331-8774-8940-DF9545A52E6B}"/>
                  </a:ext>
                </a:extLst>
              </p:cNvPr>
              <p:cNvSpPr txBox="1"/>
              <p:nvPr/>
            </p:nvSpPr>
            <p:spPr>
              <a:xfrm>
                <a:off x="2802466" y="2057444"/>
                <a:ext cx="5460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TCP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p:grpSp>
        <p:sp>
          <p:nvSpPr>
            <p:cNvPr id="6" name="Rectangle: Rounded Corners 654">
              <a:extLst>
                <a:ext uri="{FF2B5EF4-FFF2-40B4-BE49-F238E27FC236}">
                  <a16:creationId xmlns:a16="http://schemas.microsoft.com/office/drawing/2014/main" id="{7F528FBE-E84E-35CF-C54E-7341AE229034}"/>
                </a:ext>
              </a:extLst>
            </p:cNvPr>
            <p:cNvSpPr/>
            <p:nvPr/>
          </p:nvSpPr>
          <p:spPr>
            <a:xfrm>
              <a:off x="1160558" y="5532642"/>
              <a:ext cx="12022932" cy="6189458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86374D-808C-73E5-E234-56C0326EFDA8}"/>
                </a:ext>
              </a:extLst>
            </p:cNvPr>
            <p:cNvSpPr/>
            <p:nvPr/>
          </p:nvSpPr>
          <p:spPr>
            <a:xfrm>
              <a:off x="1486979" y="5575355"/>
              <a:ext cx="28358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994A9E7-CA02-80FE-79EE-E8AECF95A1AE}"/>
              </a:ext>
            </a:extLst>
          </p:cNvPr>
          <p:cNvSpPr/>
          <p:nvPr/>
        </p:nvSpPr>
        <p:spPr>
          <a:xfrm>
            <a:off x="4609703" y="2721401"/>
            <a:ext cx="916537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TCP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81E7276-0707-97D9-6CE5-5C6084867502}"/>
              </a:ext>
            </a:extLst>
          </p:cNvPr>
          <p:cNvSpPr/>
          <p:nvPr/>
        </p:nvSpPr>
        <p:spPr>
          <a:xfrm>
            <a:off x="11747819" y="2883325"/>
            <a:ext cx="988907" cy="16043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Save Data (Binary)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8F200E0-3179-AC7A-A665-72F85BBD47BD}"/>
              </a:ext>
            </a:extLst>
          </p:cNvPr>
          <p:cNvSpPr/>
          <p:nvPr/>
        </p:nvSpPr>
        <p:spPr>
          <a:xfrm>
            <a:off x="2792836" y="4212147"/>
            <a:ext cx="1225683" cy="1197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Intan Controller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913F62-3A63-078F-867C-5F63BDB5C1A4}"/>
              </a:ext>
            </a:extLst>
          </p:cNvPr>
          <p:cNvSpPr/>
          <p:nvPr/>
        </p:nvSpPr>
        <p:spPr>
          <a:xfrm>
            <a:off x="2786680" y="2319939"/>
            <a:ext cx="1227176" cy="1197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Intan RHX Software</a:t>
            </a:r>
          </a:p>
        </p:txBody>
      </p:sp>
      <p:sp>
        <p:nvSpPr>
          <p:cNvPr id="49" name="Up-Down Arrow 61">
            <a:extLst>
              <a:ext uri="{FF2B5EF4-FFF2-40B4-BE49-F238E27FC236}">
                <a16:creationId xmlns:a16="http://schemas.microsoft.com/office/drawing/2014/main" id="{52919F76-00C4-F196-E2D0-1040B1817443}"/>
              </a:ext>
            </a:extLst>
          </p:cNvPr>
          <p:cNvSpPr/>
          <p:nvPr/>
        </p:nvSpPr>
        <p:spPr>
          <a:xfrm rot="5400000">
            <a:off x="2408099" y="4270141"/>
            <a:ext cx="295784" cy="393419"/>
          </a:xfrm>
          <a:prstGeom prst="upDownArrow">
            <a:avLst>
              <a:gd name="adj1" fmla="val 36600"/>
              <a:gd name="adj2" fmla="val 30409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ight Arrow 24">
            <a:extLst>
              <a:ext uri="{FF2B5EF4-FFF2-40B4-BE49-F238E27FC236}">
                <a16:creationId xmlns:a16="http://schemas.microsoft.com/office/drawing/2014/main" id="{7502D191-8832-68BD-6CF3-F97B68344FE1}"/>
              </a:ext>
            </a:extLst>
          </p:cNvPr>
          <p:cNvSpPr/>
          <p:nvPr/>
        </p:nvSpPr>
        <p:spPr>
          <a:xfrm rot="10800000" flipV="1">
            <a:off x="4054249" y="6546659"/>
            <a:ext cx="374288" cy="374461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row: Bent-Up 42">
            <a:extLst>
              <a:ext uri="{FF2B5EF4-FFF2-40B4-BE49-F238E27FC236}">
                <a16:creationId xmlns:a16="http://schemas.microsoft.com/office/drawing/2014/main" id="{948E87A0-294B-DEBB-B30F-98FE1182FDD9}"/>
              </a:ext>
            </a:extLst>
          </p:cNvPr>
          <p:cNvSpPr/>
          <p:nvPr/>
        </p:nvSpPr>
        <p:spPr>
          <a:xfrm flipH="1">
            <a:off x="3738899" y="3606904"/>
            <a:ext cx="809107" cy="498880"/>
          </a:xfrm>
          <a:prstGeom prst="bentUpArrow">
            <a:avLst>
              <a:gd name="adj1" fmla="val 27165"/>
              <a:gd name="adj2" fmla="val 34630"/>
              <a:gd name="adj3" fmla="val 28686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1E05386-902E-AB26-D198-3FE23E5575E2}"/>
              </a:ext>
            </a:extLst>
          </p:cNvPr>
          <p:cNvSpPr/>
          <p:nvPr/>
        </p:nvSpPr>
        <p:spPr>
          <a:xfrm>
            <a:off x="6005201" y="3917790"/>
            <a:ext cx="977575" cy="153504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tx1"/>
                </a:solidFill>
                <a:latin typeface="Calibri" panose="020F0502020204030204"/>
              </a:rPr>
              <a:t>Save Settings (JSON)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D6B350C-50CD-4725-9492-A3B02EC77FF7}"/>
              </a:ext>
            </a:extLst>
          </p:cNvPr>
          <p:cNvSpPr/>
          <p:nvPr/>
        </p:nvSpPr>
        <p:spPr>
          <a:xfrm>
            <a:off x="4607009" y="3917790"/>
            <a:ext cx="1172912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15251B-D8BF-576C-828D-8BDC91048F9F}"/>
              </a:ext>
            </a:extLst>
          </p:cNvPr>
          <p:cNvSpPr/>
          <p:nvPr/>
        </p:nvSpPr>
        <p:spPr>
          <a:xfrm>
            <a:off x="4614911" y="4803544"/>
            <a:ext cx="1172912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Interface</a:t>
            </a:r>
          </a:p>
        </p:txBody>
      </p:sp>
      <p:sp>
        <p:nvSpPr>
          <p:cNvPr id="56" name="Right Arrow 17">
            <a:extLst>
              <a:ext uri="{FF2B5EF4-FFF2-40B4-BE49-F238E27FC236}">
                <a16:creationId xmlns:a16="http://schemas.microsoft.com/office/drawing/2014/main" id="{1FFB38F5-2A70-EC51-E0B3-2BA947EF897E}"/>
              </a:ext>
            </a:extLst>
          </p:cNvPr>
          <p:cNvSpPr/>
          <p:nvPr/>
        </p:nvSpPr>
        <p:spPr>
          <a:xfrm flipV="1">
            <a:off x="9830492" y="3733383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ight Arrow 17">
            <a:extLst>
              <a:ext uri="{FF2B5EF4-FFF2-40B4-BE49-F238E27FC236}">
                <a16:creationId xmlns:a16="http://schemas.microsoft.com/office/drawing/2014/main" id="{7FCFFA10-ADD1-1181-49EF-9F8D323687D1}"/>
              </a:ext>
            </a:extLst>
          </p:cNvPr>
          <p:cNvSpPr/>
          <p:nvPr/>
        </p:nvSpPr>
        <p:spPr>
          <a:xfrm flipV="1">
            <a:off x="8418939" y="3514593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ight Arrow 17">
            <a:extLst>
              <a:ext uri="{FF2B5EF4-FFF2-40B4-BE49-F238E27FC236}">
                <a16:creationId xmlns:a16="http://schemas.microsoft.com/office/drawing/2014/main" id="{A29B6E62-F354-2166-FC26-8868A6E7AF00}"/>
              </a:ext>
            </a:extLst>
          </p:cNvPr>
          <p:cNvSpPr/>
          <p:nvPr/>
        </p:nvSpPr>
        <p:spPr>
          <a:xfrm flipV="1">
            <a:off x="6955903" y="2884620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ight Arrow 17">
            <a:extLst>
              <a:ext uri="{FF2B5EF4-FFF2-40B4-BE49-F238E27FC236}">
                <a16:creationId xmlns:a16="http://schemas.microsoft.com/office/drawing/2014/main" id="{D8DC3EA7-8618-BD54-32C3-41F97570DCCB}"/>
              </a:ext>
            </a:extLst>
          </p:cNvPr>
          <p:cNvSpPr/>
          <p:nvPr/>
        </p:nvSpPr>
        <p:spPr>
          <a:xfrm flipV="1">
            <a:off x="5573895" y="2848480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ight Arrow 17">
            <a:extLst>
              <a:ext uri="{FF2B5EF4-FFF2-40B4-BE49-F238E27FC236}">
                <a16:creationId xmlns:a16="http://schemas.microsoft.com/office/drawing/2014/main" id="{708F3C04-0B2A-D00C-F5C1-2F1716DC4C25}"/>
              </a:ext>
            </a:extLst>
          </p:cNvPr>
          <p:cNvSpPr/>
          <p:nvPr/>
        </p:nvSpPr>
        <p:spPr>
          <a:xfrm flipV="1">
            <a:off x="4098846" y="2847184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Up-Down Arrow 58">
            <a:extLst>
              <a:ext uri="{FF2B5EF4-FFF2-40B4-BE49-F238E27FC236}">
                <a16:creationId xmlns:a16="http://schemas.microsoft.com/office/drawing/2014/main" id="{376A729A-FD1A-94FF-7D98-2AAE72583B48}"/>
              </a:ext>
            </a:extLst>
          </p:cNvPr>
          <p:cNvSpPr/>
          <p:nvPr/>
        </p:nvSpPr>
        <p:spPr>
          <a:xfrm rot="10800000">
            <a:off x="3261471" y="3602205"/>
            <a:ext cx="284087" cy="520591"/>
          </a:xfrm>
          <a:prstGeom prst="upDownArrow">
            <a:avLst>
              <a:gd name="adj1" fmla="val 42164"/>
              <a:gd name="adj2" fmla="val 50000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Up-Down Arrow 61">
            <a:extLst>
              <a:ext uri="{FF2B5EF4-FFF2-40B4-BE49-F238E27FC236}">
                <a16:creationId xmlns:a16="http://schemas.microsoft.com/office/drawing/2014/main" id="{3DEC893C-A971-43A3-B7D4-1013A51FD7E9}"/>
              </a:ext>
            </a:extLst>
          </p:cNvPr>
          <p:cNvSpPr/>
          <p:nvPr/>
        </p:nvSpPr>
        <p:spPr>
          <a:xfrm rot="5400000">
            <a:off x="2423693" y="4897180"/>
            <a:ext cx="295784" cy="393419"/>
          </a:xfrm>
          <a:prstGeom prst="upDownArrow">
            <a:avLst>
              <a:gd name="adj1" fmla="val 36600"/>
              <a:gd name="adj2" fmla="val 30409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4070A6-6E24-7911-D8D2-18300B2C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8D4261-8C8B-3895-7C4C-FB2D41CEAAC9}"/>
              </a:ext>
            </a:extLst>
          </p:cNvPr>
          <p:cNvSpPr txBox="1">
            <a:spLocks/>
          </p:cNvSpPr>
          <p:nvPr/>
        </p:nvSpPr>
        <p:spPr>
          <a:xfrm>
            <a:off x="489811" y="-235344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>
                <a:latin typeface="+mn-lt"/>
              </a:rPr>
              <a:t>Details of the system:</a:t>
            </a:r>
          </a:p>
        </p:txBody>
      </p:sp>
      <p:sp>
        <p:nvSpPr>
          <p:cNvPr id="63" name="Right Arrow 24">
            <a:extLst>
              <a:ext uri="{FF2B5EF4-FFF2-40B4-BE49-F238E27FC236}">
                <a16:creationId xmlns:a16="http://schemas.microsoft.com/office/drawing/2014/main" id="{804EEA65-53A8-0BC2-AEAE-D8832A179EAD}"/>
              </a:ext>
            </a:extLst>
          </p:cNvPr>
          <p:cNvSpPr/>
          <p:nvPr/>
        </p:nvSpPr>
        <p:spPr>
          <a:xfrm rot="16200000" flipV="1">
            <a:off x="3173387" y="5554640"/>
            <a:ext cx="404664" cy="374461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03AF816-D253-B0B6-108E-D94B8DBA98A1}"/>
              </a:ext>
            </a:extLst>
          </p:cNvPr>
          <p:cNvSpPr/>
          <p:nvPr/>
        </p:nvSpPr>
        <p:spPr>
          <a:xfrm>
            <a:off x="7247591" y="6409336"/>
            <a:ext cx="2422090" cy="73888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16283"/>
                      <a:gd name="connsiteY0" fmla="*/ 0 h 1200803"/>
                      <a:gd name="connsiteX1" fmla="*/ 490265 w 1516283"/>
                      <a:gd name="connsiteY1" fmla="*/ 0 h 1200803"/>
                      <a:gd name="connsiteX2" fmla="*/ 995693 w 1516283"/>
                      <a:gd name="connsiteY2" fmla="*/ 0 h 1200803"/>
                      <a:gd name="connsiteX3" fmla="*/ 1516283 w 1516283"/>
                      <a:gd name="connsiteY3" fmla="*/ 0 h 1200803"/>
                      <a:gd name="connsiteX4" fmla="*/ 1516283 w 1516283"/>
                      <a:gd name="connsiteY4" fmla="*/ 412276 h 1200803"/>
                      <a:gd name="connsiteX5" fmla="*/ 1516283 w 1516283"/>
                      <a:gd name="connsiteY5" fmla="*/ 776519 h 1200803"/>
                      <a:gd name="connsiteX6" fmla="*/ 1516283 w 1516283"/>
                      <a:gd name="connsiteY6" fmla="*/ 1200803 h 1200803"/>
                      <a:gd name="connsiteX7" fmla="*/ 980530 w 1516283"/>
                      <a:gd name="connsiteY7" fmla="*/ 1200803 h 1200803"/>
                      <a:gd name="connsiteX8" fmla="*/ 444776 w 1516283"/>
                      <a:gd name="connsiteY8" fmla="*/ 1200803 h 1200803"/>
                      <a:gd name="connsiteX9" fmla="*/ 0 w 1516283"/>
                      <a:gd name="connsiteY9" fmla="*/ 1200803 h 1200803"/>
                      <a:gd name="connsiteX10" fmla="*/ 0 w 1516283"/>
                      <a:gd name="connsiteY10" fmla="*/ 812543 h 1200803"/>
                      <a:gd name="connsiteX11" fmla="*/ 0 w 1516283"/>
                      <a:gd name="connsiteY11" fmla="*/ 412276 h 1200803"/>
                      <a:gd name="connsiteX12" fmla="*/ 0 w 1516283"/>
                      <a:gd name="connsiteY12" fmla="*/ 0 h 1200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16283" h="1200803" fill="none" extrusionOk="0">
                        <a:moveTo>
                          <a:pt x="0" y="0"/>
                        </a:moveTo>
                        <a:cubicBezTo>
                          <a:pt x="186733" y="-4823"/>
                          <a:pt x="385003" y="53794"/>
                          <a:pt x="490265" y="0"/>
                        </a:cubicBezTo>
                        <a:cubicBezTo>
                          <a:pt x="595527" y="-53794"/>
                          <a:pt x="871452" y="3699"/>
                          <a:pt x="995693" y="0"/>
                        </a:cubicBezTo>
                        <a:cubicBezTo>
                          <a:pt x="1119934" y="-3699"/>
                          <a:pt x="1387649" y="28806"/>
                          <a:pt x="1516283" y="0"/>
                        </a:cubicBezTo>
                        <a:cubicBezTo>
                          <a:pt x="1528968" y="109113"/>
                          <a:pt x="1474579" y="298371"/>
                          <a:pt x="1516283" y="412276"/>
                        </a:cubicBezTo>
                        <a:cubicBezTo>
                          <a:pt x="1557987" y="526181"/>
                          <a:pt x="1492771" y="673333"/>
                          <a:pt x="1516283" y="776519"/>
                        </a:cubicBezTo>
                        <a:cubicBezTo>
                          <a:pt x="1539795" y="879705"/>
                          <a:pt x="1472908" y="1025810"/>
                          <a:pt x="1516283" y="1200803"/>
                        </a:cubicBezTo>
                        <a:cubicBezTo>
                          <a:pt x="1312099" y="1218267"/>
                          <a:pt x="1203543" y="1181810"/>
                          <a:pt x="980530" y="1200803"/>
                        </a:cubicBezTo>
                        <a:cubicBezTo>
                          <a:pt x="757517" y="1219796"/>
                          <a:pt x="683614" y="1143582"/>
                          <a:pt x="444776" y="1200803"/>
                        </a:cubicBezTo>
                        <a:cubicBezTo>
                          <a:pt x="205938" y="1258024"/>
                          <a:pt x="91438" y="1195739"/>
                          <a:pt x="0" y="1200803"/>
                        </a:cubicBezTo>
                        <a:cubicBezTo>
                          <a:pt x="-21991" y="1062625"/>
                          <a:pt x="5671" y="929100"/>
                          <a:pt x="0" y="812543"/>
                        </a:cubicBezTo>
                        <a:cubicBezTo>
                          <a:pt x="-5671" y="695986"/>
                          <a:pt x="17156" y="517317"/>
                          <a:pt x="0" y="412276"/>
                        </a:cubicBezTo>
                        <a:cubicBezTo>
                          <a:pt x="-17156" y="307235"/>
                          <a:pt x="35760" y="83570"/>
                          <a:pt x="0" y="0"/>
                        </a:cubicBezTo>
                        <a:close/>
                      </a:path>
                      <a:path w="1516283" h="1200803" stroke="0" extrusionOk="0">
                        <a:moveTo>
                          <a:pt x="0" y="0"/>
                        </a:moveTo>
                        <a:cubicBezTo>
                          <a:pt x="162817" y="-44601"/>
                          <a:pt x="264403" y="28013"/>
                          <a:pt x="490265" y="0"/>
                        </a:cubicBezTo>
                        <a:cubicBezTo>
                          <a:pt x="716127" y="-28013"/>
                          <a:pt x="799086" y="4869"/>
                          <a:pt x="950204" y="0"/>
                        </a:cubicBezTo>
                        <a:cubicBezTo>
                          <a:pt x="1101322" y="-4869"/>
                          <a:pt x="1318622" y="48799"/>
                          <a:pt x="1516283" y="0"/>
                        </a:cubicBezTo>
                        <a:cubicBezTo>
                          <a:pt x="1542446" y="156978"/>
                          <a:pt x="1511049" y="290342"/>
                          <a:pt x="1516283" y="388260"/>
                        </a:cubicBezTo>
                        <a:cubicBezTo>
                          <a:pt x="1521517" y="486178"/>
                          <a:pt x="1489344" y="603598"/>
                          <a:pt x="1516283" y="764511"/>
                        </a:cubicBezTo>
                        <a:cubicBezTo>
                          <a:pt x="1543222" y="925424"/>
                          <a:pt x="1511161" y="1059197"/>
                          <a:pt x="1516283" y="1200803"/>
                        </a:cubicBezTo>
                        <a:cubicBezTo>
                          <a:pt x="1333230" y="1245241"/>
                          <a:pt x="1134541" y="1191387"/>
                          <a:pt x="1010855" y="1200803"/>
                        </a:cubicBezTo>
                        <a:cubicBezTo>
                          <a:pt x="887169" y="1210219"/>
                          <a:pt x="667947" y="1148691"/>
                          <a:pt x="475102" y="1200803"/>
                        </a:cubicBezTo>
                        <a:cubicBezTo>
                          <a:pt x="282257" y="1252915"/>
                          <a:pt x="97048" y="1185869"/>
                          <a:pt x="0" y="1200803"/>
                        </a:cubicBezTo>
                        <a:cubicBezTo>
                          <a:pt x="-47475" y="1014983"/>
                          <a:pt x="23556" y="979433"/>
                          <a:pt x="0" y="800535"/>
                        </a:cubicBezTo>
                        <a:cubicBezTo>
                          <a:pt x="-23556" y="621637"/>
                          <a:pt x="19138" y="495515"/>
                          <a:pt x="0" y="412276"/>
                        </a:cubicBezTo>
                        <a:cubicBezTo>
                          <a:pt x="-19138" y="329037"/>
                          <a:pt x="6260" y="8857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87D3-FEA8-D460-2960-26161231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Synchronization Process: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EE963-BFFA-1E35-04EE-9E59C5B5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14</a:t>
            </a:fld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AD3DF9-F60C-BCFE-3EF8-8BC844CA7988}"/>
              </a:ext>
            </a:extLst>
          </p:cNvPr>
          <p:cNvGrpSpPr/>
          <p:nvPr/>
        </p:nvGrpSpPr>
        <p:grpSpPr>
          <a:xfrm>
            <a:off x="4882140" y="4552950"/>
            <a:ext cx="8946476" cy="2631719"/>
            <a:chOff x="4882140" y="4552950"/>
            <a:chExt cx="8946476" cy="26317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E1B4E2-3993-B1B1-D62E-CBB117B51461}"/>
                </a:ext>
              </a:extLst>
            </p:cNvPr>
            <p:cNvGrpSpPr/>
            <p:nvPr/>
          </p:nvGrpSpPr>
          <p:grpSpPr>
            <a:xfrm>
              <a:off x="8677424" y="5689148"/>
              <a:ext cx="5082873" cy="418253"/>
              <a:chOff x="-443914" y="2433917"/>
              <a:chExt cx="5082873" cy="418253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ED44E1F5-262B-5CC1-82F3-BD05BC52CA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773" y="2433917"/>
                <a:ext cx="0" cy="243442"/>
              </a:xfrm>
              <a:prstGeom prst="line">
                <a:avLst/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451F65-CAE8-9649-4765-2896FA38C34F}"/>
                  </a:ext>
                </a:extLst>
              </p:cNvPr>
              <p:cNvSpPr/>
              <p:nvPr/>
            </p:nvSpPr>
            <p:spPr>
              <a:xfrm>
                <a:off x="4269045" y="2502547"/>
                <a:ext cx="369914" cy="34962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t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A3E48F6-9686-942F-78B5-421BBE7B3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43914" y="2686592"/>
                <a:ext cx="4804019" cy="68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584B8F-DFB5-3CA4-CD5C-DB47E0D2FFD1}"/>
                </a:ext>
              </a:extLst>
            </p:cNvPr>
            <p:cNvSpPr/>
            <p:nvPr/>
          </p:nvSpPr>
          <p:spPr>
            <a:xfrm>
              <a:off x="9657498" y="4552950"/>
              <a:ext cx="2713824" cy="3630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Timing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62473C-5B7A-9EC7-B7D9-940B3833FF52}"/>
                </a:ext>
              </a:extLst>
            </p:cNvPr>
            <p:cNvCxnSpPr>
              <a:cxnSpLocks/>
            </p:cNvCxnSpPr>
            <p:nvPr/>
          </p:nvCxnSpPr>
          <p:spPr>
            <a:xfrm>
              <a:off x="9613277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141AFFC-E1F6-FE26-3FDC-4A296B32874A}"/>
                </a:ext>
              </a:extLst>
            </p:cNvPr>
            <p:cNvCxnSpPr>
              <a:cxnSpLocks/>
            </p:cNvCxnSpPr>
            <p:nvPr/>
          </p:nvCxnSpPr>
          <p:spPr>
            <a:xfrm>
              <a:off x="9841113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98CE61-E08E-9017-EB8D-FF0AB0530FCF}"/>
                </a:ext>
              </a:extLst>
            </p:cNvPr>
            <p:cNvCxnSpPr>
              <a:cxnSpLocks/>
            </p:cNvCxnSpPr>
            <p:nvPr/>
          </p:nvCxnSpPr>
          <p:spPr>
            <a:xfrm>
              <a:off x="9935242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C606C72-00BD-9519-3E0E-32064F46E71A}"/>
                </a:ext>
              </a:extLst>
            </p:cNvPr>
            <p:cNvCxnSpPr>
              <a:cxnSpLocks/>
            </p:cNvCxnSpPr>
            <p:nvPr/>
          </p:nvCxnSpPr>
          <p:spPr>
            <a:xfrm>
              <a:off x="10284866" y="5705183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50D26B-E77B-8B95-4D31-24B04128E80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8460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64A607-1BDC-C62E-9FC5-4C4C3CA337A3}"/>
                </a:ext>
              </a:extLst>
            </p:cNvPr>
            <p:cNvCxnSpPr>
              <a:cxnSpLocks/>
            </p:cNvCxnSpPr>
            <p:nvPr/>
          </p:nvCxnSpPr>
          <p:spPr>
            <a:xfrm>
              <a:off x="10818266" y="5705183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F0F4553-82BA-5040-D516-2A88E9319EF2}"/>
                </a:ext>
              </a:extLst>
            </p:cNvPr>
            <p:cNvCxnSpPr>
              <a:cxnSpLocks/>
            </p:cNvCxnSpPr>
            <p:nvPr/>
          </p:nvCxnSpPr>
          <p:spPr>
            <a:xfrm>
              <a:off x="11286671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1E2C68E-0E4D-B495-294E-C20B6534ADFE}"/>
                </a:ext>
              </a:extLst>
            </p:cNvPr>
            <p:cNvCxnSpPr>
              <a:cxnSpLocks/>
            </p:cNvCxnSpPr>
            <p:nvPr/>
          </p:nvCxnSpPr>
          <p:spPr>
            <a:xfrm>
              <a:off x="11553371" y="5705183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77AB95F-02B6-785C-91BC-27021C220B13}"/>
                </a:ext>
              </a:extLst>
            </p:cNvPr>
            <p:cNvCxnSpPr>
              <a:cxnSpLocks/>
            </p:cNvCxnSpPr>
            <p:nvPr/>
          </p:nvCxnSpPr>
          <p:spPr>
            <a:xfrm>
              <a:off x="12068842" y="5695950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AC99E2-4D92-9198-94B5-E85FA46719D1}"/>
                </a:ext>
              </a:extLst>
            </p:cNvPr>
            <p:cNvCxnSpPr>
              <a:cxnSpLocks/>
            </p:cNvCxnSpPr>
            <p:nvPr/>
          </p:nvCxnSpPr>
          <p:spPr>
            <a:xfrm>
              <a:off x="10392441" y="5939392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F857F25-7B84-3505-4170-04DDFB3A859F}"/>
                </a:ext>
              </a:extLst>
            </p:cNvPr>
            <p:cNvCxnSpPr>
              <a:cxnSpLocks/>
            </p:cNvCxnSpPr>
            <p:nvPr/>
          </p:nvCxnSpPr>
          <p:spPr>
            <a:xfrm>
              <a:off x="8677424" y="5096062"/>
              <a:ext cx="0" cy="531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58FD029-C923-8B50-B805-E0AA9996A9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92441" y="6231591"/>
              <a:ext cx="0" cy="5468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0B3DC9-42F2-3664-C7A8-8B7FF1D688C9}"/>
                </a:ext>
              </a:extLst>
            </p:cNvPr>
            <p:cNvCxnSpPr>
              <a:cxnSpLocks/>
            </p:cNvCxnSpPr>
            <p:nvPr/>
          </p:nvCxnSpPr>
          <p:spPr>
            <a:xfrm>
              <a:off x="10708365" y="5948625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9B8EA1-2C14-7DD1-139C-B66262B344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04" y="5939392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C6D1193-2598-ACBD-99C8-B2B1616E2A73}"/>
                </a:ext>
              </a:extLst>
            </p:cNvPr>
            <p:cNvCxnSpPr>
              <a:cxnSpLocks/>
            </p:cNvCxnSpPr>
            <p:nvPr/>
          </p:nvCxnSpPr>
          <p:spPr>
            <a:xfrm>
              <a:off x="11327762" y="5944990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7CBFB0-EAC3-7CD3-BCAD-00ABBCDBE82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5514" y="5939392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56C466-EB8E-A8B3-191A-69589A34B7DB}"/>
                </a:ext>
              </a:extLst>
            </p:cNvPr>
            <p:cNvCxnSpPr>
              <a:cxnSpLocks/>
            </p:cNvCxnSpPr>
            <p:nvPr/>
          </p:nvCxnSpPr>
          <p:spPr>
            <a:xfrm>
              <a:off x="11946576" y="5939392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0C2BFED-D2AC-274D-CAA8-7177EA4962C7}"/>
                </a:ext>
              </a:extLst>
            </p:cNvPr>
            <p:cNvCxnSpPr>
              <a:cxnSpLocks/>
            </p:cNvCxnSpPr>
            <p:nvPr/>
          </p:nvCxnSpPr>
          <p:spPr>
            <a:xfrm>
              <a:off x="9455111" y="5096062"/>
              <a:ext cx="0" cy="531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18DC79-AF17-1E20-3DB2-BB9C04D99299}"/>
                </a:ext>
              </a:extLst>
            </p:cNvPr>
            <p:cNvCxnSpPr>
              <a:cxnSpLocks/>
            </p:cNvCxnSpPr>
            <p:nvPr/>
          </p:nvCxnSpPr>
          <p:spPr>
            <a:xfrm>
              <a:off x="12895928" y="5950850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1F3B2E3-6E64-E7AA-4D93-4703CF7DB1AB}"/>
                </a:ext>
              </a:extLst>
            </p:cNvPr>
            <p:cNvCxnSpPr>
              <a:cxnSpLocks/>
            </p:cNvCxnSpPr>
            <p:nvPr/>
          </p:nvCxnSpPr>
          <p:spPr>
            <a:xfrm>
              <a:off x="12580004" y="5944990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E38CB0-06F5-C77C-C3DE-7144BA6FD02C}"/>
                </a:ext>
              </a:extLst>
            </p:cNvPr>
            <p:cNvCxnSpPr>
              <a:cxnSpLocks/>
            </p:cNvCxnSpPr>
            <p:nvPr/>
          </p:nvCxnSpPr>
          <p:spPr>
            <a:xfrm>
              <a:off x="12268313" y="5938361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7B9F0C7-C07C-3596-2107-F210BEA3CEA5}"/>
                </a:ext>
              </a:extLst>
            </p:cNvPr>
            <p:cNvCxnSpPr>
              <a:cxnSpLocks/>
            </p:cNvCxnSpPr>
            <p:nvPr/>
          </p:nvCxnSpPr>
          <p:spPr>
            <a:xfrm>
              <a:off x="13210537" y="5944990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B4E201-64A7-7D71-1424-1ED48709A7B9}"/>
                </a:ext>
              </a:extLst>
            </p:cNvPr>
            <p:cNvCxnSpPr>
              <a:cxnSpLocks/>
            </p:cNvCxnSpPr>
            <p:nvPr/>
          </p:nvCxnSpPr>
          <p:spPr>
            <a:xfrm>
              <a:off x="7884565" y="5645368"/>
              <a:ext cx="0" cy="2434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AC1F0FD-D4A0-258F-6698-8FF5475DE87F}"/>
                </a:ext>
              </a:extLst>
            </p:cNvPr>
            <p:cNvSpPr/>
            <p:nvPr/>
          </p:nvSpPr>
          <p:spPr>
            <a:xfrm>
              <a:off x="4888352" y="5625139"/>
              <a:ext cx="271712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Data Entry Times to CB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2F42C11-DBB2-F9D4-C8EA-D8ACD9CA7A32}"/>
                </a:ext>
              </a:extLst>
            </p:cNvPr>
            <p:cNvCxnSpPr>
              <a:cxnSpLocks/>
            </p:cNvCxnSpPr>
            <p:nvPr/>
          </p:nvCxnSpPr>
          <p:spPr>
            <a:xfrm>
              <a:off x="7884565" y="6075684"/>
              <a:ext cx="0" cy="243442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0B96233-1CAD-9FCA-6D07-DBE728B465D9}"/>
                </a:ext>
              </a:extLst>
            </p:cNvPr>
            <p:cNvSpPr/>
            <p:nvPr/>
          </p:nvSpPr>
          <p:spPr>
            <a:xfrm>
              <a:off x="4882140" y="6015869"/>
              <a:ext cx="3065639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bg1">
                      <a:lumMod val="65000"/>
                    </a:schemeClr>
                  </a:solidFill>
                </a:rPr>
                <a:t>Data Read Times from CB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D1379CF-FBD4-0A92-9D39-64B8AD2B80EF}"/>
                </a:ext>
              </a:extLst>
            </p:cNvPr>
            <p:cNvSpPr/>
            <p:nvPr/>
          </p:nvSpPr>
          <p:spPr>
            <a:xfrm>
              <a:off x="7999590" y="4796207"/>
              <a:ext cx="1087859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Start Button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E3E1C18-A962-DFE7-8E23-E5A8E8F3DBC6}"/>
                </a:ext>
              </a:extLst>
            </p:cNvPr>
            <p:cNvSpPr/>
            <p:nvPr/>
          </p:nvSpPr>
          <p:spPr>
            <a:xfrm>
              <a:off x="8847383" y="4785949"/>
              <a:ext cx="124861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First Data Entry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1FF667-1780-04AE-E272-1832A3C21FCD}"/>
                </a:ext>
              </a:extLst>
            </p:cNvPr>
            <p:cNvSpPr/>
            <p:nvPr/>
          </p:nvSpPr>
          <p:spPr>
            <a:xfrm>
              <a:off x="9768135" y="6778439"/>
              <a:ext cx="124861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First Data Process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75D9F09-7630-B3EF-B64C-1D8D971F643F}"/>
                </a:ext>
              </a:extLst>
            </p:cNvPr>
            <p:cNvSpPr/>
            <p:nvPr/>
          </p:nvSpPr>
          <p:spPr>
            <a:xfrm>
              <a:off x="12580004" y="6821598"/>
              <a:ext cx="124861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</a:rPr>
                <a:t>Last Data Process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C3156E5-CAD4-BC24-2C8A-31D65FEA05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04310" y="6231591"/>
              <a:ext cx="0" cy="5468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9A678EE-8897-E7D4-E0F5-30E9C80789BF}"/>
                </a:ext>
              </a:extLst>
            </p:cNvPr>
            <p:cNvCxnSpPr>
              <a:cxnSpLocks/>
            </p:cNvCxnSpPr>
            <p:nvPr/>
          </p:nvCxnSpPr>
          <p:spPr>
            <a:xfrm>
              <a:off x="12067378" y="5133090"/>
              <a:ext cx="0" cy="5311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0BC41C3-F3CD-A9F8-A353-497FC456B7D0}"/>
                </a:ext>
              </a:extLst>
            </p:cNvPr>
            <p:cNvSpPr/>
            <p:nvPr/>
          </p:nvSpPr>
          <p:spPr>
            <a:xfrm>
              <a:off x="11459650" y="4822977"/>
              <a:ext cx="1248612" cy="3630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Last Data entry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2124F91-6208-0035-E913-CDB618C5B78E}"/>
                </a:ext>
              </a:extLst>
            </p:cNvPr>
            <p:cNvCxnSpPr>
              <a:cxnSpLocks/>
            </p:cNvCxnSpPr>
            <p:nvPr/>
          </p:nvCxnSpPr>
          <p:spPr>
            <a:xfrm>
              <a:off x="9455111" y="6107401"/>
              <a:ext cx="88271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51821E2-AA5A-A409-2821-4AEF3B65CD1F}"/>
                </a:ext>
              </a:extLst>
            </p:cNvPr>
            <p:cNvSpPr/>
            <p:nvPr/>
          </p:nvSpPr>
          <p:spPr>
            <a:xfrm>
              <a:off x="9352536" y="6069990"/>
              <a:ext cx="1087859" cy="4987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Fixed Delay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200.0±1.0ms 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B312-11B4-3DCB-A2FD-F1A3263F5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028826"/>
            <a:ext cx="12842507" cy="3750759"/>
          </a:xfrm>
        </p:spPr>
        <p:txBody>
          <a:bodyPr>
            <a:normAutofit/>
          </a:bodyPr>
          <a:lstStyle/>
          <a:p>
            <a:r>
              <a:rPr lang="en-US" sz="3000" dirty="0"/>
              <a:t>Data is processed in discrete chunks of 25.6 </a:t>
            </a:r>
            <a:r>
              <a:rPr lang="en-US" sz="3000" dirty="0" err="1"/>
              <a:t>ms</a:t>
            </a:r>
            <a:endParaRPr lang="en-US" sz="3000" dirty="0"/>
          </a:p>
          <a:p>
            <a:r>
              <a:rPr lang="en-US" sz="3000" dirty="0"/>
              <a:t>Each chunk takes a variable amount of time to be processed</a:t>
            </a:r>
          </a:p>
          <a:p>
            <a:r>
              <a:rPr lang="en-US" sz="3000" dirty="0"/>
              <a:t>This introduces inconsistent delays in the system</a:t>
            </a:r>
          </a:p>
          <a:p>
            <a:r>
              <a:rPr lang="en-US" sz="3000" dirty="0"/>
              <a:t>A microcontroller is added to synchronize timing</a:t>
            </a:r>
          </a:p>
          <a:p>
            <a:pPr lvl="1"/>
            <a:r>
              <a:rPr lang="en-US" sz="3000" dirty="0"/>
              <a:t>Ensures consistent delays</a:t>
            </a:r>
          </a:p>
          <a:p>
            <a:pPr lvl="1"/>
            <a:r>
              <a:rPr lang="en-US" sz="3000" dirty="0"/>
              <a:t>Triggers stimulation at </a:t>
            </a:r>
          </a:p>
          <a:p>
            <a:pPr marL="548640" lvl="1" indent="0">
              <a:buNone/>
            </a:pPr>
            <a:r>
              <a:rPr lang="en-US" sz="3000" dirty="0"/>
              <a:t>precise intervals</a:t>
            </a:r>
          </a:p>
        </p:txBody>
      </p:sp>
    </p:spTree>
    <p:extLst>
      <p:ext uri="{BB962C8B-B14F-4D97-AF65-F5344CB8AC3E}">
        <p14:creationId xmlns:p14="http://schemas.microsoft.com/office/powerpoint/2010/main" val="208903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5014E-891E-E5F9-FA48-5F48CE7B5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red and blue lines&#10;&#10;AI-generated content may be incorrect.">
            <a:extLst>
              <a:ext uri="{FF2B5EF4-FFF2-40B4-BE49-F238E27FC236}">
                <a16:creationId xmlns:a16="http://schemas.microsoft.com/office/drawing/2014/main" id="{4E118D19-BC40-A75A-0E16-A45DC39AB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/>
          <a:stretch/>
        </p:blipFill>
        <p:spPr>
          <a:xfrm>
            <a:off x="2397776" y="3190484"/>
            <a:ext cx="10704309" cy="39740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FB09D2-43BC-D831-A628-6B7734572746}"/>
              </a:ext>
            </a:extLst>
          </p:cNvPr>
          <p:cNvSpPr/>
          <p:nvPr/>
        </p:nvSpPr>
        <p:spPr>
          <a:xfrm>
            <a:off x="12782689" y="3254749"/>
            <a:ext cx="319398" cy="34340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6EF717-4D0D-AB84-EBF2-E5D137346D85}"/>
              </a:ext>
            </a:extLst>
          </p:cNvPr>
          <p:cNvCxnSpPr>
            <a:cxnSpLocks/>
          </p:cNvCxnSpPr>
          <p:nvPr/>
        </p:nvCxnSpPr>
        <p:spPr>
          <a:xfrm>
            <a:off x="3092742" y="3722837"/>
            <a:ext cx="0" cy="799235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5D2845-2CC0-7CDB-DD73-9AD528654ADD}"/>
              </a:ext>
            </a:extLst>
          </p:cNvPr>
          <p:cNvCxnSpPr>
            <a:cxnSpLocks/>
          </p:cNvCxnSpPr>
          <p:nvPr/>
        </p:nvCxnSpPr>
        <p:spPr>
          <a:xfrm>
            <a:off x="10598823" y="3790134"/>
            <a:ext cx="0" cy="444421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79C422-DD5C-6167-85BE-65DD756CE45C}"/>
              </a:ext>
            </a:extLst>
          </p:cNvPr>
          <p:cNvCxnSpPr>
            <a:cxnSpLocks/>
          </p:cNvCxnSpPr>
          <p:nvPr/>
        </p:nvCxnSpPr>
        <p:spPr>
          <a:xfrm>
            <a:off x="4383700" y="5032325"/>
            <a:ext cx="0" cy="892556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69B0C0-C511-BD76-7BE3-322010E2C224}"/>
              </a:ext>
            </a:extLst>
          </p:cNvPr>
          <p:cNvCxnSpPr>
            <a:cxnSpLocks/>
          </p:cNvCxnSpPr>
          <p:nvPr/>
        </p:nvCxnSpPr>
        <p:spPr>
          <a:xfrm>
            <a:off x="4391320" y="5802708"/>
            <a:ext cx="596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3C656D-D77B-BAA1-23DE-D6D8FC97FBB7}"/>
              </a:ext>
            </a:extLst>
          </p:cNvPr>
          <p:cNvSpPr txBox="1"/>
          <p:nvPr/>
        </p:nvSpPr>
        <p:spPr>
          <a:xfrm>
            <a:off x="4348047" y="5576690"/>
            <a:ext cx="76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T=200ms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5034D5-55BC-4755-6369-0FD1A0EEA79D}"/>
              </a:ext>
            </a:extLst>
          </p:cNvPr>
          <p:cNvCxnSpPr>
            <a:cxnSpLocks/>
          </p:cNvCxnSpPr>
          <p:nvPr/>
        </p:nvCxnSpPr>
        <p:spPr>
          <a:xfrm>
            <a:off x="3119351" y="4446347"/>
            <a:ext cx="596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B19396-8A6B-50AB-D680-4E5992D757CB}"/>
              </a:ext>
            </a:extLst>
          </p:cNvPr>
          <p:cNvSpPr txBox="1"/>
          <p:nvPr/>
        </p:nvSpPr>
        <p:spPr>
          <a:xfrm>
            <a:off x="3063797" y="4176062"/>
            <a:ext cx="76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T=200ms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26E453-298C-E54D-24AA-A63A74A8F263}"/>
              </a:ext>
            </a:extLst>
          </p:cNvPr>
          <p:cNvCxnSpPr>
            <a:cxnSpLocks/>
          </p:cNvCxnSpPr>
          <p:nvPr/>
        </p:nvCxnSpPr>
        <p:spPr>
          <a:xfrm>
            <a:off x="5980660" y="5801103"/>
            <a:ext cx="596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E948D81-A2B3-5CCC-7F7B-525D290EC57F}"/>
              </a:ext>
            </a:extLst>
          </p:cNvPr>
          <p:cNvSpPr txBox="1"/>
          <p:nvPr/>
        </p:nvSpPr>
        <p:spPr>
          <a:xfrm>
            <a:off x="5941606" y="5570122"/>
            <a:ext cx="76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T=200ms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C40F26-67E9-5364-85A7-28B6A06961A5}"/>
              </a:ext>
            </a:extLst>
          </p:cNvPr>
          <p:cNvCxnSpPr>
            <a:cxnSpLocks/>
          </p:cNvCxnSpPr>
          <p:nvPr/>
        </p:nvCxnSpPr>
        <p:spPr>
          <a:xfrm>
            <a:off x="10634447" y="4182170"/>
            <a:ext cx="596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B46CF3A-5F4D-1F7E-DC98-3CA370C6624E}"/>
              </a:ext>
            </a:extLst>
          </p:cNvPr>
          <p:cNvSpPr txBox="1"/>
          <p:nvPr/>
        </p:nvSpPr>
        <p:spPr>
          <a:xfrm>
            <a:off x="10580725" y="3931433"/>
            <a:ext cx="768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T=200ms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63383D-4AA1-E7F6-4F27-412367432BB5}"/>
              </a:ext>
            </a:extLst>
          </p:cNvPr>
          <p:cNvCxnSpPr>
            <a:cxnSpLocks/>
          </p:cNvCxnSpPr>
          <p:nvPr/>
        </p:nvCxnSpPr>
        <p:spPr>
          <a:xfrm>
            <a:off x="3726878" y="4014852"/>
            <a:ext cx="0" cy="118175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0E5107-99B0-2FB6-1518-CBBF3BFDE352}"/>
              </a:ext>
            </a:extLst>
          </p:cNvPr>
          <p:cNvCxnSpPr>
            <a:cxnSpLocks/>
          </p:cNvCxnSpPr>
          <p:nvPr/>
        </p:nvCxnSpPr>
        <p:spPr>
          <a:xfrm flipH="1">
            <a:off x="5962056" y="5006167"/>
            <a:ext cx="5692" cy="918714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996280-991C-6C6F-FE60-00AA197B9103}"/>
              </a:ext>
            </a:extLst>
          </p:cNvPr>
          <p:cNvCxnSpPr>
            <a:cxnSpLocks/>
          </p:cNvCxnSpPr>
          <p:nvPr/>
        </p:nvCxnSpPr>
        <p:spPr>
          <a:xfrm>
            <a:off x="3726878" y="5423715"/>
            <a:ext cx="0" cy="86305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6CD701-AD55-07F9-982E-D29695DF7D4E}"/>
              </a:ext>
            </a:extLst>
          </p:cNvPr>
          <p:cNvCxnSpPr>
            <a:cxnSpLocks/>
          </p:cNvCxnSpPr>
          <p:nvPr/>
        </p:nvCxnSpPr>
        <p:spPr>
          <a:xfrm>
            <a:off x="5016236" y="4323236"/>
            <a:ext cx="0" cy="144025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2FFB73-D46C-15A7-65BB-B02A3CADC5CB}"/>
              </a:ext>
            </a:extLst>
          </p:cNvPr>
          <p:cNvCxnSpPr>
            <a:cxnSpLocks/>
          </p:cNvCxnSpPr>
          <p:nvPr/>
        </p:nvCxnSpPr>
        <p:spPr>
          <a:xfrm>
            <a:off x="6601944" y="4301854"/>
            <a:ext cx="0" cy="132141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7B6399-360C-DCEE-7C3A-79747C68B6D8}"/>
              </a:ext>
            </a:extLst>
          </p:cNvPr>
          <p:cNvCxnSpPr>
            <a:cxnSpLocks/>
          </p:cNvCxnSpPr>
          <p:nvPr/>
        </p:nvCxnSpPr>
        <p:spPr>
          <a:xfrm>
            <a:off x="11238966" y="4091257"/>
            <a:ext cx="0" cy="108622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B0EAB66-C90E-2716-347D-D403EC625FDC}"/>
              </a:ext>
            </a:extLst>
          </p:cNvPr>
          <p:cNvCxnSpPr>
            <a:cxnSpLocks/>
          </p:cNvCxnSpPr>
          <p:nvPr/>
        </p:nvCxnSpPr>
        <p:spPr>
          <a:xfrm>
            <a:off x="11238966" y="5431335"/>
            <a:ext cx="0" cy="85543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3E7FB5B-3749-990E-FB36-E40259734983}"/>
              </a:ext>
            </a:extLst>
          </p:cNvPr>
          <p:cNvSpPr txBox="1"/>
          <p:nvPr/>
        </p:nvSpPr>
        <p:spPr>
          <a:xfrm>
            <a:off x="1590668" y="3245508"/>
            <a:ext cx="1364454" cy="46166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Source E0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515267-2DC7-25A6-2724-B9D57D7389A3}"/>
              </a:ext>
            </a:extLst>
          </p:cNvPr>
          <p:cNvSpPr txBox="1"/>
          <p:nvPr/>
        </p:nvSpPr>
        <p:spPr>
          <a:xfrm>
            <a:off x="1615091" y="3819918"/>
            <a:ext cx="759906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Target E0 </a:t>
            </a:r>
          </a:p>
          <a:p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D59955-E0C9-0F80-3AB0-7E6ECC14F63F}"/>
              </a:ext>
            </a:extLst>
          </p:cNvPr>
          <p:cNvSpPr txBox="1"/>
          <p:nvPr/>
        </p:nvSpPr>
        <p:spPr>
          <a:xfrm>
            <a:off x="1644397" y="5006167"/>
            <a:ext cx="1425920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Target E1 </a:t>
            </a:r>
          </a:p>
          <a:p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271343-982D-6334-B28B-235CA87882A0}"/>
              </a:ext>
            </a:extLst>
          </p:cNvPr>
          <p:cNvSpPr txBox="1"/>
          <p:nvPr/>
        </p:nvSpPr>
        <p:spPr>
          <a:xfrm>
            <a:off x="1610700" y="4408752"/>
            <a:ext cx="1362473" cy="46166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Source E1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614DB0-BA37-57FB-B373-6ED4936A57C1}"/>
              </a:ext>
            </a:extLst>
          </p:cNvPr>
          <p:cNvSpPr txBox="1"/>
          <p:nvPr/>
        </p:nvSpPr>
        <p:spPr>
          <a:xfrm>
            <a:off x="1613107" y="6172515"/>
            <a:ext cx="1458811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Recording E45 </a:t>
            </a:r>
          </a:p>
          <a:p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A5C16-55E3-40DF-3D17-931542B754B5}"/>
              </a:ext>
            </a:extLst>
          </p:cNvPr>
          <p:cNvSpPr txBox="1"/>
          <p:nvPr/>
        </p:nvSpPr>
        <p:spPr>
          <a:xfrm>
            <a:off x="1599910" y="5569259"/>
            <a:ext cx="1425920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1200" dirty="0"/>
          </a:p>
          <a:p>
            <a:r>
              <a:rPr lang="en-US" sz="1200" b="1" dirty="0"/>
              <a:t>Recording E10 </a:t>
            </a:r>
          </a:p>
          <a:p>
            <a:endParaRPr lang="en-US" sz="1200" dirty="0"/>
          </a:p>
        </p:txBody>
      </p:sp>
      <p:sp>
        <p:nvSpPr>
          <p:cNvPr id="28" name="Rectangle: Rounded Corners 69">
            <a:extLst>
              <a:ext uri="{FF2B5EF4-FFF2-40B4-BE49-F238E27FC236}">
                <a16:creationId xmlns:a16="http://schemas.microsoft.com/office/drawing/2014/main" id="{03A97254-CC41-E8FB-90FE-7AB722A089C0}"/>
              </a:ext>
            </a:extLst>
          </p:cNvPr>
          <p:cNvSpPr/>
          <p:nvPr/>
        </p:nvSpPr>
        <p:spPr>
          <a:xfrm>
            <a:off x="1093841" y="3150364"/>
            <a:ext cx="12034140" cy="4014123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7B6DF4-5F8C-66C4-97FB-9892A7CC0F21}"/>
              </a:ext>
            </a:extLst>
          </p:cNvPr>
          <p:cNvSpPr txBox="1"/>
          <p:nvPr/>
        </p:nvSpPr>
        <p:spPr>
          <a:xfrm rot="16200000">
            <a:off x="12502936" y="4569517"/>
            <a:ext cx="1027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Voltage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BAC090-56BE-E6F6-5217-F20F84E30BED}"/>
              </a:ext>
            </a:extLst>
          </p:cNvPr>
          <p:cNvSpPr txBox="1"/>
          <p:nvPr/>
        </p:nvSpPr>
        <p:spPr>
          <a:xfrm rot="16200000">
            <a:off x="12537801" y="4483713"/>
            <a:ext cx="47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(µV)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DD8DC8-BA65-5135-3B90-C6F4F0E3744D}"/>
              </a:ext>
            </a:extLst>
          </p:cNvPr>
          <p:cNvSpPr txBox="1"/>
          <p:nvPr/>
        </p:nvSpPr>
        <p:spPr>
          <a:xfrm rot="16200000">
            <a:off x="12545716" y="3347366"/>
            <a:ext cx="47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(µV)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D2EE65-6042-43F5-869F-02CE146BB177}"/>
              </a:ext>
            </a:extLst>
          </p:cNvPr>
          <p:cNvSpPr txBox="1"/>
          <p:nvPr/>
        </p:nvSpPr>
        <p:spPr>
          <a:xfrm rot="16200000">
            <a:off x="12487377" y="3873846"/>
            <a:ext cx="579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(mV)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836E6C-E2B1-F76B-6BCC-AA7C4A899919}"/>
              </a:ext>
            </a:extLst>
          </p:cNvPr>
          <p:cNvSpPr txBox="1"/>
          <p:nvPr/>
        </p:nvSpPr>
        <p:spPr>
          <a:xfrm rot="16200000">
            <a:off x="12493341" y="6148271"/>
            <a:ext cx="542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(mV)</a:t>
            </a:r>
            <a:endParaRPr 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FABDD-768C-443F-BAAC-7C95A2B89A39}"/>
              </a:ext>
            </a:extLst>
          </p:cNvPr>
          <p:cNvSpPr txBox="1"/>
          <p:nvPr/>
        </p:nvSpPr>
        <p:spPr>
          <a:xfrm rot="16200000">
            <a:off x="12510699" y="5058105"/>
            <a:ext cx="527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(mV)</a:t>
            </a:r>
            <a:endParaRPr lang="en-US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8FDEC1-5DF0-79B5-0525-4C5E06094E62}"/>
              </a:ext>
            </a:extLst>
          </p:cNvPr>
          <p:cNvSpPr txBox="1"/>
          <p:nvPr/>
        </p:nvSpPr>
        <p:spPr>
          <a:xfrm rot="16200000">
            <a:off x="12497897" y="5593332"/>
            <a:ext cx="542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cs typeface="Arial" panose="020B0604020202020204" pitchFamily="34" charset="0"/>
              </a:rPr>
              <a:t>(mV)</a:t>
            </a:r>
            <a:endParaRPr lang="en-US" sz="120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631F5D5-F972-07D0-CC67-CD7766D9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00" y="212148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Timing Test: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409968C3-88DF-00C5-BBB6-93133C67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15</a:t>
            </a:fld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6575D6A-DB06-15E7-528F-798349A07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8793" y="1602109"/>
            <a:ext cx="12842507" cy="1021749"/>
          </a:xfrm>
        </p:spPr>
        <p:txBody>
          <a:bodyPr>
            <a:normAutofit/>
          </a:bodyPr>
          <a:lstStyle/>
          <a:p>
            <a:r>
              <a:rPr lang="en-US" sz="3000" dirty="0"/>
              <a:t>A timing test shows that the delays between an activity detection and delivering the stimulation are consistent (200.0±1.0ms)</a:t>
            </a:r>
          </a:p>
        </p:txBody>
      </p:sp>
    </p:spTree>
    <p:extLst>
      <p:ext uri="{BB962C8B-B14F-4D97-AF65-F5344CB8AC3E}">
        <p14:creationId xmlns:p14="http://schemas.microsoft.com/office/powerpoint/2010/main" val="161479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A0E6C-95DD-71A0-57D3-91E9C2454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pulse&#10;&#10;Description automatically generated with medium confidence">
            <a:extLst>
              <a:ext uri="{FF2B5EF4-FFF2-40B4-BE49-F238E27FC236}">
                <a16:creationId xmlns:a16="http://schemas.microsoft.com/office/drawing/2014/main" id="{CC940DFE-B773-A7FE-A72E-F7CFBBC3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1005" y="2952559"/>
            <a:ext cx="6017310" cy="4000900"/>
          </a:xfrm>
          <a:prstGeom prst="rect">
            <a:avLst/>
          </a:prstGeom>
        </p:spPr>
      </p:pic>
      <p:pic>
        <p:nvPicPr>
          <p:cNvPr id="4" name="Picture 3" descr="A graph of a pulse&#10;&#10;Description automatically generated with medium confidence">
            <a:extLst>
              <a:ext uri="{FF2B5EF4-FFF2-40B4-BE49-F238E27FC236}">
                <a16:creationId xmlns:a16="http://schemas.microsoft.com/office/drawing/2014/main" id="{50528B0A-D767-41B7-7FE5-C5D4B7840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109" y="2835563"/>
            <a:ext cx="5990935" cy="402447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ADDC92-6E21-56E2-C296-A6F57FEF1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1308" y="5267728"/>
            <a:ext cx="1091409" cy="879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F7D01-E4AD-C222-BACD-AAB910F5E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874" y="5196006"/>
            <a:ext cx="1023026" cy="87013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30C5DEE-23FA-1FB3-DD6D-BAAD3B1F4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27216" y="3362151"/>
            <a:ext cx="1039592" cy="879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761506-7349-73EE-431B-9A5778E31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571" y="3303700"/>
            <a:ext cx="1064420" cy="902493"/>
          </a:xfrm>
          <a:prstGeom prst="rect">
            <a:avLst/>
          </a:prstGeom>
        </p:spPr>
      </p:pic>
      <p:sp>
        <p:nvSpPr>
          <p:cNvPr id="9" name="Rectangle: Rounded Corners 36">
            <a:extLst>
              <a:ext uri="{FF2B5EF4-FFF2-40B4-BE49-F238E27FC236}">
                <a16:creationId xmlns:a16="http://schemas.microsoft.com/office/drawing/2014/main" id="{1EBA12D7-ED86-E9DB-23DC-9F1A46F032DA}"/>
              </a:ext>
            </a:extLst>
          </p:cNvPr>
          <p:cNvSpPr/>
          <p:nvPr/>
        </p:nvSpPr>
        <p:spPr>
          <a:xfrm>
            <a:off x="989109" y="2804810"/>
            <a:ext cx="6111786" cy="4067219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54DEF8-5FC8-4058-C171-5DF2B2239A40}"/>
              </a:ext>
            </a:extLst>
          </p:cNvPr>
          <p:cNvGrpSpPr/>
          <p:nvPr/>
        </p:nvGrpSpPr>
        <p:grpSpPr>
          <a:xfrm>
            <a:off x="4168052" y="2969182"/>
            <a:ext cx="2691848" cy="280963"/>
            <a:chOff x="4360333" y="9207961"/>
            <a:chExt cx="2691848" cy="25297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F82E45-7488-A9E2-D450-D5ED3A70AA20}"/>
                </a:ext>
              </a:extLst>
            </p:cNvPr>
            <p:cNvSpPr/>
            <p:nvPr/>
          </p:nvSpPr>
          <p:spPr>
            <a:xfrm>
              <a:off x="4360333" y="9207961"/>
              <a:ext cx="2691848" cy="25297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ts val="1350"/>
                </a:lnSpc>
              </a:pP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PSTH on A21 with stimulation at A8</a:t>
              </a:r>
              <a:endParaRPr lang="en-US" sz="1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2BC1A36E-8973-77BB-6474-A983DF11B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8869" y="9263746"/>
              <a:ext cx="363701" cy="19022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B05B63-13C0-523B-193D-B199212BDB49}"/>
              </a:ext>
            </a:extLst>
          </p:cNvPr>
          <p:cNvGrpSpPr/>
          <p:nvPr/>
        </p:nvGrpSpPr>
        <p:grpSpPr>
          <a:xfrm>
            <a:off x="4194114" y="4856254"/>
            <a:ext cx="2691848" cy="280963"/>
            <a:chOff x="4360333" y="9207961"/>
            <a:chExt cx="2691848" cy="25297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4F4492D-B726-1EDF-753A-9B562C363EC8}"/>
                </a:ext>
              </a:extLst>
            </p:cNvPr>
            <p:cNvSpPr/>
            <p:nvPr/>
          </p:nvSpPr>
          <p:spPr>
            <a:xfrm>
              <a:off x="4360333" y="9207961"/>
              <a:ext cx="2691848" cy="25297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ts val="1350"/>
                </a:lnSpc>
              </a:pPr>
              <a:r>
                <a:rPr lang="en-US" sz="1100" b="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PSTH on A21 with stimulation at B20</a:t>
              </a:r>
              <a:endParaRPr lang="en-US" sz="1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8EC0F1C9-E5F4-3661-2979-558EB333B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6970" y="9263746"/>
              <a:ext cx="363701" cy="19022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DAE1C4-A0F8-4DF1-5619-DCDC2FF19972}"/>
              </a:ext>
            </a:extLst>
          </p:cNvPr>
          <p:cNvGrpSpPr/>
          <p:nvPr/>
        </p:nvGrpSpPr>
        <p:grpSpPr>
          <a:xfrm>
            <a:off x="10899189" y="3047706"/>
            <a:ext cx="2691848" cy="280963"/>
            <a:chOff x="4360333" y="9207961"/>
            <a:chExt cx="2691848" cy="2529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251732-8DFB-C642-7E04-67ABAF1B71A2}"/>
                </a:ext>
              </a:extLst>
            </p:cNvPr>
            <p:cNvSpPr/>
            <p:nvPr/>
          </p:nvSpPr>
          <p:spPr>
            <a:xfrm>
              <a:off x="4360333" y="9207961"/>
              <a:ext cx="2691848" cy="25297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ts val="1350"/>
                </a:lnSpc>
              </a:pPr>
              <a:r>
                <a:rPr lang="en-US" sz="11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PSTH on B10 with stimulation at A8</a:t>
              </a:r>
              <a:endParaRPr lang="en-US" sz="1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4DA3224A-9FBD-F22C-C9E8-77936A874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8869" y="9263746"/>
              <a:ext cx="363701" cy="19022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3499A3-7138-43D5-4AFF-5DBDC95B04E8}"/>
              </a:ext>
            </a:extLst>
          </p:cNvPr>
          <p:cNvGrpSpPr/>
          <p:nvPr/>
        </p:nvGrpSpPr>
        <p:grpSpPr>
          <a:xfrm>
            <a:off x="10890071" y="4953605"/>
            <a:ext cx="2691848" cy="280963"/>
            <a:chOff x="4360333" y="9207961"/>
            <a:chExt cx="2691848" cy="2529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062176-19EA-208C-6B57-F50CAC52E5C8}"/>
                </a:ext>
              </a:extLst>
            </p:cNvPr>
            <p:cNvSpPr/>
            <p:nvPr/>
          </p:nvSpPr>
          <p:spPr>
            <a:xfrm>
              <a:off x="4360333" y="9207961"/>
              <a:ext cx="2691848" cy="25297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>
                <a:lnSpc>
                  <a:spcPts val="1350"/>
                </a:lnSpc>
              </a:pPr>
              <a:r>
                <a:rPr lang="en-US" sz="1100" i="0" u="none" strike="noStrike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PSTH on B10 with stimulation at B20</a:t>
              </a:r>
              <a:endParaRPr lang="en-US" sz="1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 descr="A graph of a pulse&#10;&#10;Description automatically generated with medium confidence">
              <a:extLst>
                <a:ext uri="{FF2B5EF4-FFF2-40B4-BE49-F238E27FC236}">
                  <a16:creationId xmlns:a16="http://schemas.microsoft.com/office/drawing/2014/main" id="{37989878-4027-C044-8429-8FCC05668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8236" y="9263746"/>
              <a:ext cx="363701" cy="190226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8945F22F-23B3-61D7-F680-3FADF90AD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Post-Stimulus Time Histogram (PSTH) :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A114C75-EEDD-F3E0-85F9-259AD823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16</a:t>
            </a:fld>
            <a:endParaRPr lang="en-US"/>
          </a:p>
        </p:txBody>
      </p:sp>
      <p:sp>
        <p:nvSpPr>
          <p:cNvPr id="24" name="Rectangle: Rounded Corners 36">
            <a:extLst>
              <a:ext uri="{FF2B5EF4-FFF2-40B4-BE49-F238E27FC236}">
                <a16:creationId xmlns:a16="http://schemas.microsoft.com/office/drawing/2014/main" id="{DECA9E63-D504-D7E0-6E20-CD7106AAE449}"/>
              </a:ext>
            </a:extLst>
          </p:cNvPr>
          <p:cNvSpPr/>
          <p:nvPr/>
        </p:nvSpPr>
        <p:spPr>
          <a:xfrm>
            <a:off x="7671005" y="2819717"/>
            <a:ext cx="6111786" cy="4067219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3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A4E50-7DFE-8B9C-8171-30F4FAB8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Spike-Based Classification Workflow: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A167E-449C-9742-F7A2-635CCD277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Spike Detection &amp; Binning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Spikes from post-stimulus activity were binned using 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1 </a:t>
            </a:r>
            <a:r>
              <a:rPr lang="en-US" sz="3000" b="1" i="0" u="none" strike="noStrike" dirty="0" err="1">
                <a:solidFill>
                  <a:srgbClr val="000000"/>
                </a:solidFill>
                <a:effectLst/>
              </a:rPr>
              <a:t>ms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 bins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200 </a:t>
            </a:r>
            <a:r>
              <a:rPr lang="en-US" sz="3000" b="1" i="0" u="none" strike="noStrike" dirty="0" err="1">
                <a:solidFill>
                  <a:srgbClr val="000000"/>
                </a:solidFill>
                <a:effectLst/>
              </a:rPr>
              <a:t>ms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 window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 → </a:t>
            </a:r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200 bins per sample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Data used as input for machine learning models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Support Vector Machine (SVM), K-nearest neighbor (KNN), and Random Forest (RF) were used.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09FA7-449C-08F0-C995-75862486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32720" y="7619613"/>
            <a:ext cx="3291840" cy="438150"/>
          </a:xfrm>
        </p:spPr>
        <p:txBody>
          <a:bodyPr/>
          <a:lstStyle/>
          <a:p>
            <a:fld id="{3F601D23-7492-5342-B70C-5EA56B450753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068D20-EBAF-6ED7-C8C3-82B2DA57BDCA}"/>
              </a:ext>
            </a:extLst>
          </p:cNvPr>
          <p:cNvSpPr/>
          <p:nvPr/>
        </p:nvSpPr>
        <p:spPr>
          <a:xfrm>
            <a:off x="4573122" y="5304191"/>
            <a:ext cx="1296178" cy="999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Spike Detection</a:t>
            </a:r>
          </a:p>
        </p:txBody>
      </p:sp>
      <p:sp>
        <p:nvSpPr>
          <p:cNvPr id="9" name="Right Arrow 17">
            <a:extLst>
              <a:ext uri="{FF2B5EF4-FFF2-40B4-BE49-F238E27FC236}">
                <a16:creationId xmlns:a16="http://schemas.microsoft.com/office/drawing/2014/main" id="{310AE5BD-7D06-4228-8921-0E7209D7C68E}"/>
              </a:ext>
            </a:extLst>
          </p:cNvPr>
          <p:cNvSpPr/>
          <p:nvPr/>
        </p:nvSpPr>
        <p:spPr>
          <a:xfrm flipV="1">
            <a:off x="2058469" y="5626969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AC4604-45F2-8AD1-B57A-937353569E80}"/>
              </a:ext>
            </a:extLst>
          </p:cNvPr>
          <p:cNvSpPr/>
          <p:nvPr/>
        </p:nvSpPr>
        <p:spPr>
          <a:xfrm>
            <a:off x="2613656" y="5304191"/>
            <a:ext cx="1296178" cy="999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Band-pass Filter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250Hz-5kHz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CA54AF-1B30-D12A-4B2C-6421DF8FBB8B}"/>
              </a:ext>
            </a:extLst>
          </p:cNvPr>
          <p:cNvSpPr/>
          <p:nvPr/>
        </p:nvSpPr>
        <p:spPr>
          <a:xfrm>
            <a:off x="1005840" y="5277760"/>
            <a:ext cx="981568" cy="99933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Raw Data</a:t>
            </a:r>
          </a:p>
        </p:txBody>
      </p:sp>
      <p:sp>
        <p:nvSpPr>
          <p:cNvPr id="13" name="Right Arrow 17">
            <a:extLst>
              <a:ext uri="{FF2B5EF4-FFF2-40B4-BE49-F238E27FC236}">
                <a16:creationId xmlns:a16="http://schemas.microsoft.com/office/drawing/2014/main" id="{4501DCBC-A789-8DA8-7C4C-43ADE7A4A129}"/>
              </a:ext>
            </a:extLst>
          </p:cNvPr>
          <p:cNvSpPr/>
          <p:nvPr/>
        </p:nvSpPr>
        <p:spPr>
          <a:xfrm flipV="1">
            <a:off x="3968811" y="5626969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C3F6BE-9136-95E4-E5F6-FF2B8B68D648}"/>
              </a:ext>
            </a:extLst>
          </p:cNvPr>
          <p:cNvSpPr/>
          <p:nvPr/>
        </p:nvSpPr>
        <p:spPr>
          <a:xfrm>
            <a:off x="6524489" y="5319804"/>
            <a:ext cx="1292302" cy="9928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Bins of 1ms</a:t>
            </a:r>
          </a:p>
        </p:txBody>
      </p:sp>
      <p:sp>
        <p:nvSpPr>
          <p:cNvPr id="15" name="Right Arrow 17">
            <a:extLst>
              <a:ext uri="{FF2B5EF4-FFF2-40B4-BE49-F238E27FC236}">
                <a16:creationId xmlns:a16="http://schemas.microsoft.com/office/drawing/2014/main" id="{359D73E9-D2A6-19B0-C970-4F1E7C7E1D1F}"/>
              </a:ext>
            </a:extLst>
          </p:cNvPr>
          <p:cNvSpPr/>
          <p:nvPr/>
        </p:nvSpPr>
        <p:spPr>
          <a:xfrm flipV="1">
            <a:off x="5963320" y="5626969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65AE60-3365-40BD-7E0B-0F9BD6A6976C}"/>
              </a:ext>
            </a:extLst>
          </p:cNvPr>
          <p:cNvSpPr/>
          <p:nvPr/>
        </p:nvSpPr>
        <p:spPr>
          <a:xfrm>
            <a:off x="11968028" y="5149568"/>
            <a:ext cx="1441647" cy="3688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SVM</a:t>
            </a:r>
          </a:p>
        </p:txBody>
      </p:sp>
      <p:sp>
        <p:nvSpPr>
          <p:cNvPr id="17" name="Right Arrow 17">
            <a:extLst>
              <a:ext uri="{FF2B5EF4-FFF2-40B4-BE49-F238E27FC236}">
                <a16:creationId xmlns:a16="http://schemas.microsoft.com/office/drawing/2014/main" id="{2386D9B7-561A-8E3C-921A-8531E40E0D85}"/>
              </a:ext>
            </a:extLst>
          </p:cNvPr>
          <p:cNvSpPr/>
          <p:nvPr/>
        </p:nvSpPr>
        <p:spPr>
          <a:xfrm flipV="1">
            <a:off x="11329422" y="5149567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Arrow 17">
            <a:extLst>
              <a:ext uri="{FF2B5EF4-FFF2-40B4-BE49-F238E27FC236}">
                <a16:creationId xmlns:a16="http://schemas.microsoft.com/office/drawing/2014/main" id="{ADADDC7F-4C33-C072-A2FE-5512C74F7DBC}"/>
              </a:ext>
            </a:extLst>
          </p:cNvPr>
          <p:cNvSpPr/>
          <p:nvPr/>
        </p:nvSpPr>
        <p:spPr>
          <a:xfrm flipV="1">
            <a:off x="11329422" y="5587001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Arrow 17">
            <a:extLst>
              <a:ext uri="{FF2B5EF4-FFF2-40B4-BE49-F238E27FC236}">
                <a16:creationId xmlns:a16="http://schemas.microsoft.com/office/drawing/2014/main" id="{72D77307-E877-5AAC-CFF3-572866DDD228}"/>
              </a:ext>
            </a:extLst>
          </p:cNvPr>
          <p:cNvSpPr/>
          <p:nvPr/>
        </p:nvSpPr>
        <p:spPr>
          <a:xfrm flipV="1">
            <a:off x="11329422" y="6024974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0C945A-0C26-0209-B436-65E45F26F6CE}"/>
              </a:ext>
            </a:extLst>
          </p:cNvPr>
          <p:cNvSpPr/>
          <p:nvPr/>
        </p:nvSpPr>
        <p:spPr>
          <a:xfrm>
            <a:off x="11968028" y="5602042"/>
            <a:ext cx="1441647" cy="3688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KNN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9C1D3-1651-1BFD-9AB1-34E510E113CE}"/>
              </a:ext>
            </a:extLst>
          </p:cNvPr>
          <p:cNvSpPr/>
          <p:nvPr/>
        </p:nvSpPr>
        <p:spPr>
          <a:xfrm>
            <a:off x="11968028" y="6049681"/>
            <a:ext cx="1441649" cy="3688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RF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B7F793-AE7F-193C-47F0-C82EEF39D9DA}"/>
              </a:ext>
            </a:extLst>
          </p:cNvPr>
          <p:cNvSpPr/>
          <p:nvPr/>
        </p:nvSpPr>
        <p:spPr>
          <a:xfrm>
            <a:off x="11999466" y="6922809"/>
            <a:ext cx="1410209" cy="55776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Stimulation Source</a:t>
            </a:r>
          </a:p>
        </p:txBody>
      </p:sp>
      <p:sp>
        <p:nvSpPr>
          <p:cNvPr id="26" name="Right Arrow 17">
            <a:extLst>
              <a:ext uri="{FF2B5EF4-FFF2-40B4-BE49-F238E27FC236}">
                <a16:creationId xmlns:a16="http://schemas.microsoft.com/office/drawing/2014/main" id="{1EBE5412-BE36-5C72-5A30-1A42144559B8}"/>
              </a:ext>
            </a:extLst>
          </p:cNvPr>
          <p:cNvSpPr/>
          <p:nvPr/>
        </p:nvSpPr>
        <p:spPr>
          <a:xfrm rot="16200000" flipV="1">
            <a:off x="12502085" y="6494097"/>
            <a:ext cx="368814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04E959-71AB-C9EC-821F-33C7CAA12B26}"/>
              </a:ext>
            </a:extLst>
          </p:cNvPr>
          <p:cNvSpPr txBox="1"/>
          <p:nvPr/>
        </p:nvSpPr>
        <p:spPr>
          <a:xfrm>
            <a:off x="12893641" y="6445845"/>
            <a:ext cx="79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1FC631-54CA-5448-5B7C-8EDE3A1C8EE9}"/>
              </a:ext>
            </a:extLst>
          </p:cNvPr>
          <p:cNvSpPr txBox="1"/>
          <p:nvPr/>
        </p:nvSpPr>
        <p:spPr>
          <a:xfrm>
            <a:off x="10857731" y="4802977"/>
            <a:ext cx="108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6" name="Right Arrow 17">
            <a:extLst>
              <a:ext uri="{FF2B5EF4-FFF2-40B4-BE49-F238E27FC236}">
                <a16:creationId xmlns:a16="http://schemas.microsoft.com/office/drawing/2014/main" id="{4C7DB76C-4D23-593C-6457-D405669ECC95}"/>
              </a:ext>
            </a:extLst>
          </p:cNvPr>
          <p:cNvSpPr/>
          <p:nvPr/>
        </p:nvSpPr>
        <p:spPr>
          <a:xfrm flipV="1">
            <a:off x="9951405" y="5617878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2F6981-AF7E-E972-7C56-5603146D7E99}"/>
              </a:ext>
            </a:extLst>
          </p:cNvPr>
          <p:cNvSpPr/>
          <p:nvPr/>
        </p:nvSpPr>
        <p:spPr>
          <a:xfrm>
            <a:off x="10519430" y="5319231"/>
            <a:ext cx="682368" cy="98428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PCA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0.95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DC2A15-8C65-7051-F519-15728F0E8E82}"/>
              </a:ext>
            </a:extLst>
          </p:cNvPr>
          <p:cNvSpPr/>
          <p:nvPr/>
        </p:nvSpPr>
        <p:spPr>
          <a:xfrm>
            <a:off x="8531479" y="5317923"/>
            <a:ext cx="1292302" cy="9928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200ms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window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9" name="Right Arrow 17">
            <a:extLst>
              <a:ext uri="{FF2B5EF4-FFF2-40B4-BE49-F238E27FC236}">
                <a16:creationId xmlns:a16="http://schemas.microsoft.com/office/drawing/2014/main" id="{474B49E0-F4CA-EF8C-E602-6DB8D03C2202}"/>
              </a:ext>
            </a:extLst>
          </p:cNvPr>
          <p:cNvSpPr/>
          <p:nvPr/>
        </p:nvSpPr>
        <p:spPr>
          <a:xfrm flipV="1">
            <a:off x="7947771" y="5648247"/>
            <a:ext cx="47176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057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34D8-8F36-C5F7-F0AC-522069CB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Single Electrode Analysis: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98A2-F73E-E45F-4C0D-68AA758FD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997" y="1666155"/>
            <a:ext cx="12412705" cy="1284916"/>
          </a:xfrm>
        </p:spPr>
        <p:txBody>
          <a:bodyPr>
            <a:normAutofit/>
          </a:bodyPr>
          <a:lstStyle/>
          <a:p>
            <a:r>
              <a:rPr lang="en-US" sz="3000" dirty="0"/>
              <a:t>Classification individually on all 64 electrodes</a:t>
            </a:r>
          </a:p>
          <a:p>
            <a:r>
              <a:rPr lang="en-US" sz="3000" dirty="0"/>
              <a:t>Top-performing 32 electrodes selected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478E2-4772-539B-5512-25C5892D3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18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11134A-3523-F396-469B-089F4F644D64}"/>
              </a:ext>
            </a:extLst>
          </p:cNvPr>
          <p:cNvGrpSpPr/>
          <p:nvPr/>
        </p:nvGrpSpPr>
        <p:grpSpPr>
          <a:xfrm>
            <a:off x="1590004" y="3449022"/>
            <a:ext cx="11828539" cy="3680648"/>
            <a:chOff x="1934562" y="2923325"/>
            <a:chExt cx="10044078" cy="2708943"/>
          </a:xfrm>
        </p:grpSpPr>
        <p:pic>
          <p:nvPicPr>
            <p:cNvPr id="14" name="Picture 13" descr="A graph of a graph&#10;&#10;AI-generated content may be incorrect.">
              <a:extLst>
                <a:ext uri="{FF2B5EF4-FFF2-40B4-BE49-F238E27FC236}">
                  <a16:creationId xmlns:a16="http://schemas.microsoft.com/office/drawing/2014/main" id="{8BD02F43-073A-11EE-7176-9D4930B36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4562" y="2923325"/>
              <a:ext cx="10044078" cy="2708943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518A97-0914-7A5F-5195-F0B0DE9A5FD6}"/>
                </a:ext>
              </a:extLst>
            </p:cNvPr>
            <p:cNvCxnSpPr>
              <a:cxnSpLocks/>
            </p:cNvCxnSpPr>
            <p:nvPr/>
          </p:nvCxnSpPr>
          <p:spPr>
            <a:xfrm>
              <a:off x="1994497" y="3795679"/>
              <a:ext cx="9880429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3358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12D1-1D93-774C-95DA-9E72AD55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Multiple Electrode Analysis: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C8480-4C58-B2F7-C3A5-91C4BF237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19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89D493-2E14-B248-0940-2F85A964005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5839" y="2190750"/>
            <a:ext cx="5169673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Combined data from selected electrodes used for classification (max combination =100)</a:t>
            </a:r>
          </a:p>
          <a:p>
            <a:r>
              <a:rPr lang="en-US" sz="3000" dirty="0"/>
              <a:t>Explored multiple electrode combinations</a:t>
            </a:r>
          </a:p>
          <a:p>
            <a:r>
              <a:rPr lang="en-US" sz="3000" dirty="0">
                <a:solidFill>
                  <a:srgbClr val="000000"/>
                </a:solidFill>
              </a:rPr>
              <a:t>Standard Error Mean: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D0E020-A996-C0A8-0101-04906F6D5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528" y="2190750"/>
            <a:ext cx="8155307" cy="5436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88A67-B4B5-68B1-1C8B-F82D8DDE7D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06" t="9275" b="71031"/>
          <a:stretch/>
        </p:blipFill>
        <p:spPr>
          <a:xfrm>
            <a:off x="1233318" y="6148390"/>
            <a:ext cx="4714714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6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607" y="9314324"/>
            <a:ext cx="8476465" cy="1391040"/>
          </a:xfr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87A44-B232-7454-29E3-E93629101FF3}"/>
              </a:ext>
            </a:extLst>
          </p:cNvPr>
          <p:cNvSpPr txBox="1"/>
          <p:nvPr/>
        </p:nvSpPr>
        <p:spPr>
          <a:xfrm>
            <a:off x="729573" y="1111170"/>
            <a:ext cx="13015610" cy="7478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None/>
            </a:pPr>
            <a:r>
              <a:rPr lang="en-US" sz="2000" b="1" dirty="0"/>
              <a:t>Introduction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Biological vs. Artificial Neural Networks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	Applications of Biological Neural Networks (BNNs)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	Research Gaps in BNNs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Current Limitations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dirty="0"/>
              <a:t>Unexplored Opportunities</a:t>
            </a:r>
          </a:p>
          <a:p>
            <a:pPr algn="l"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Aim One: Establishing a Virtual White Matter (VWM)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Concept and Objectives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Experimental System Setup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Technical Barriers and Solutions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Metrics for Evaluation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Bidirectional Connectivity in VWM</a:t>
            </a:r>
          </a:p>
          <a:p>
            <a:pPr algn="l">
              <a:buNone/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Aim Two: Information Transmission via VWM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Concept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and </a:t>
            </a:r>
            <a:r>
              <a:rPr lang="en-US" sz="2000" dirty="0">
                <a:solidFill>
                  <a:srgbClr val="000000"/>
                </a:solidFill>
              </a:rPr>
              <a:t>Objectives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Electrode Selection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System Architecture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Temporal Stability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Results of Monodirectional and Bidirectional communication</a:t>
            </a: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Threshold Based Decoding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Publication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pPr lvl="1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332A873-C7FE-7FE4-B31F-9EFBC3294E80}"/>
              </a:ext>
            </a:extLst>
          </p:cNvPr>
          <p:cNvSpPr txBox="1">
            <a:spLocks/>
          </p:cNvSpPr>
          <p:nvPr/>
        </p:nvSpPr>
        <p:spPr>
          <a:xfrm>
            <a:off x="245975" y="212523"/>
            <a:ext cx="8501104" cy="898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3200" b="1"/>
            </a:pPr>
            <a:r>
              <a:rPr lang="en-US" sz="5000" b="1" dirty="0"/>
              <a:t>Outlines: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07A8C-B8C1-12BF-1677-9380F636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1B866-7B21-9A31-54A6-DDADB740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Cross-Validation and Scoring Metrics:</a:t>
            </a:r>
            <a:br>
              <a:rPr lang="en-US" sz="5000" b="1" dirty="0">
                <a:latin typeface="+mn-lt"/>
              </a:rPr>
            </a:br>
            <a:endParaRPr lang="en-US" sz="5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375BF-9C50-1428-B9D7-A2492803B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1597363"/>
            <a:ext cx="12618720" cy="5221606"/>
          </a:xfrm>
        </p:spPr>
        <p:txBody>
          <a:bodyPr>
            <a:normAutofit/>
          </a:bodyPr>
          <a:lstStyle/>
          <a:p>
            <a:r>
              <a:rPr lang="en-US" sz="3000" b="1" i="0" u="none" strike="noStrike" dirty="0">
                <a:solidFill>
                  <a:srgbClr val="000000"/>
                </a:solidFill>
                <a:effectLst/>
              </a:rPr>
              <a:t>StratifiedKFold Cross-Validation 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Ensures each fold has the same class distribution as the full dataset.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0" i="0" u="none" strike="noStrike" dirty="0" err="1">
                <a:solidFill>
                  <a:srgbClr val="000000"/>
                </a:solidFill>
                <a:effectLst/>
              </a:rPr>
              <a:t>n_splits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=10: Split dataset into 10 folds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shuffle=True: Randomly shuffle before splitting</a:t>
            </a:r>
            <a:endParaRPr lang="en-US" sz="3000" dirty="0">
              <a:solidFill>
                <a:srgbClr val="000000"/>
              </a:solidFill>
            </a:endParaRPr>
          </a:p>
          <a:p>
            <a:pPr marL="194310" indent="-285750"/>
            <a:r>
              <a:rPr lang="en-US" sz="3000" b="1" dirty="0">
                <a:solidFill>
                  <a:srgbClr val="000000"/>
                </a:solidFill>
              </a:rPr>
              <a:t>Metrics:</a:t>
            </a: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3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4A28D-50DA-705E-FA95-8C011A93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7455795-2D75-0404-FC5C-3016201A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1" y="5182136"/>
            <a:ext cx="5064314" cy="833944"/>
          </a:xfrm>
          <a:prstGeom prst="rect">
            <a:avLst/>
          </a:prstGeom>
        </p:spPr>
      </p:pic>
      <p:pic>
        <p:nvPicPr>
          <p:cNvPr id="8" name="Picture 7" descr="A black text with a white background&#10;&#10;AI-generated content may be incorrect.">
            <a:extLst>
              <a:ext uri="{FF2B5EF4-FFF2-40B4-BE49-F238E27FC236}">
                <a16:creationId xmlns:a16="http://schemas.microsoft.com/office/drawing/2014/main" id="{C9DE400C-49E6-2DBB-4FDE-4BA1C831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027" y="5032136"/>
            <a:ext cx="6686715" cy="833944"/>
          </a:xfrm>
          <a:prstGeom prst="rect">
            <a:avLst/>
          </a:prstGeom>
        </p:spPr>
      </p:pic>
      <p:pic>
        <p:nvPicPr>
          <p:cNvPr id="10" name="Picture 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F9F51DE0-FF83-900A-E2B7-9F764B79D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" y="5891372"/>
            <a:ext cx="4609436" cy="833944"/>
          </a:xfrm>
          <a:prstGeom prst="rect">
            <a:avLst/>
          </a:prstGeom>
        </p:spPr>
      </p:pic>
      <p:pic>
        <p:nvPicPr>
          <p:cNvPr id="12" name="Picture 11" descr="A number and symbol of a mathematical equation&#10;&#10;AI-generated content may be incorrect.">
            <a:extLst>
              <a:ext uri="{FF2B5EF4-FFF2-40B4-BE49-F238E27FC236}">
                <a16:creationId xmlns:a16="http://schemas.microsoft.com/office/drawing/2014/main" id="{9A0548D8-D27B-431E-EE86-F2D0B4E82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770" y="5809654"/>
            <a:ext cx="6125698" cy="833944"/>
          </a:xfrm>
          <a:prstGeom prst="rect">
            <a:avLst/>
          </a:prstGeom>
        </p:spPr>
      </p:pic>
      <p:pic>
        <p:nvPicPr>
          <p:cNvPr id="14" name="Picture 13" descr="A close-up of black text&#10;&#10;AI-generated content may be incorrect.">
            <a:extLst>
              <a:ext uri="{FF2B5EF4-FFF2-40B4-BE49-F238E27FC236}">
                <a16:creationId xmlns:a16="http://schemas.microsoft.com/office/drawing/2014/main" id="{4F966B24-D45A-E17E-EA6C-5F92DBB7C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" y="6575316"/>
            <a:ext cx="6125698" cy="833944"/>
          </a:xfrm>
          <a:prstGeom prst="rect">
            <a:avLst/>
          </a:prstGeom>
        </p:spPr>
      </p:pic>
      <p:pic>
        <p:nvPicPr>
          <p:cNvPr id="16" name="Picture 15" descr="A math equations with numbers&#10;&#10;AI-generated content may be incorrect.">
            <a:extLst>
              <a:ext uri="{FF2B5EF4-FFF2-40B4-BE49-F238E27FC236}">
                <a16:creationId xmlns:a16="http://schemas.microsoft.com/office/drawing/2014/main" id="{B836E276-0282-5B0B-2AA6-063D666D6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252" y="6677899"/>
            <a:ext cx="6595739" cy="833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2612A4-8CE5-48FE-C469-D443D1F35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" y="4220317"/>
            <a:ext cx="10151707" cy="8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77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A165A-884D-4CA0-CE8C-D931E9C1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electrodetic&#10;&#10;Description automatically generated with medium confidence">
            <a:extLst>
              <a:ext uri="{FF2B5EF4-FFF2-40B4-BE49-F238E27FC236}">
                <a16:creationId xmlns:a16="http://schemas.microsoft.com/office/drawing/2014/main" id="{397B4D17-6A3A-77AB-342F-F2956E0E5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865" y="3786884"/>
            <a:ext cx="11761787" cy="3920596"/>
          </a:xfrm>
          <a:prstGeom prst="rect">
            <a:avLst/>
          </a:prstGeom>
        </p:spPr>
      </p:pic>
      <p:sp>
        <p:nvSpPr>
          <p:cNvPr id="3" name="Rectangle: Rounded Corners 74">
            <a:extLst>
              <a:ext uri="{FF2B5EF4-FFF2-40B4-BE49-F238E27FC236}">
                <a16:creationId xmlns:a16="http://schemas.microsoft.com/office/drawing/2014/main" id="{3C2EC793-EB1E-24B5-9ED1-D6E214385809}"/>
              </a:ext>
            </a:extLst>
          </p:cNvPr>
          <p:cNvSpPr/>
          <p:nvPr/>
        </p:nvSpPr>
        <p:spPr>
          <a:xfrm>
            <a:off x="1051415" y="3572091"/>
            <a:ext cx="12054685" cy="4055530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C354C8-C5D3-B13B-CBA1-1DDB0CAE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Information </a:t>
            </a:r>
            <a:r>
              <a:rPr lang="en-US" sz="5000" b="1" dirty="0" err="1">
                <a:latin typeface="+mn-lt"/>
              </a:rPr>
              <a:t>Richnesfiss</a:t>
            </a:r>
            <a:r>
              <a:rPr lang="en-US" sz="5000" b="1" dirty="0">
                <a:latin typeface="+mn-lt"/>
              </a:rPr>
              <a:t> test: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2A55F-3DF2-E68A-2A68-3074BAC1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0CAA1-DD23-AE03-3084-0CE69A074CFB}"/>
              </a:ext>
            </a:extLst>
          </p:cNvPr>
          <p:cNvSpPr txBox="1"/>
          <p:nvPr/>
        </p:nvSpPr>
        <p:spPr>
          <a:xfrm>
            <a:off x="1051415" y="1692463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Information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Chi-Square (X</a:t>
            </a:r>
            <a:r>
              <a:rPr lang="en-US" sz="3000" baseline="30000" dirty="0"/>
              <a:t>2</a:t>
            </a:r>
            <a:r>
              <a:rPr lang="en-US" sz="3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Fisher Score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22911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1D92-A3F3-46BA-4C31-67073B9BF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E5B81-9B1C-239C-8F2A-6123EFBF8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000" y="2267381"/>
            <a:ext cx="7926412" cy="5121682"/>
          </a:xfrm>
          <a:prstGeom prst="rect">
            <a:avLst/>
          </a:prstGeom>
        </p:spPr>
      </p:pic>
      <p:sp>
        <p:nvSpPr>
          <p:cNvPr id="3" name="Rectangle: Rounded Corners 69">
            <a:extLst>
              <a:ext uri="{FF2B5EF4-FFF2-40B4-BE49-F238E27FC236}">
                <a16:creationId xmlns:a16="http://schemas.microsoft.com/office/drawing/2014/main" id="{F885ADD6-AC14-E092-EACB-66CC3F9CB556}"/>
              </a:ext>
            </a:extLst>
          </p:cNvPr>
          <p:cNvSpPr/>
          <p:nvPr/>
        </p:nvSpPr>
        <p:spPr>
          <a:xfrm>
            <a:off x="5842000" y="2267381"/>
            <a:ext cx="8079740" cy="5121682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41DAA-48A2-E22D-2F7A-F93E8A37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3773E3-714E-02E5-C194-AE00526C5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Analysis using different time frames: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42BCD-A9B9-00BA-E097-E77504A9FC76}"/>
              </a:ext>
            </a:extLst>
          </p:cNvPr>
          <p:cNvSpPr txBox="1"/>
          <p:nvPr/>
        </p:nvSpPr>
        <p:spPr>
          <a:xfrm>
            <a:off x="571500" y="2267381"/>
            <a:ext cx="5270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Analysis across multiple time windows using features from 32 selected electrodes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000" i="0" u="none" strike="noStrike" dirty="0">
              <a:solidFill>
                <a:srgbClr val="000000"/>
              </a:solidFill>
              <a:effectLst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Results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 showed that the 10 </a:t>
            </a:r>
            <a:r>
              <a:rPr lang="en-US" sz="3000" i="0" u="none" strike="noStrike" dirty="0" err="1">
                <a:solidFill>
                  <a:srgbClr val="000000"/>
                </a:solidFill>
                <a:effectLst/>
              </a:rPr>
              <a:t>ms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 window yielded the acceptable results, as expected.</a:t>
            </a:r>
          </a:p>
        </p:txBody>
      </p:sp>
    </p:spTree>
    <p:extLst>
      <p:ext uri="{BB962C8B-B14F-4D97-AF65-F5344CB8AC3E}">
        <p14:creationId xmlns:p14="http://schemas.microsoft.com/office/powerpoint/2010/main" val="117494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025A8-551B-CDB7-FC66-AF6654A56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53C2A-3AD8-AA90-C5F9-E4FD04321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4924" y="1926419"/>
            <a:ext cx="8073976" cy="5382651"/>
          </a:xfrm>
          <a:prstGeom prst="rect">
            <a:avLst/>
          </a:prstGeom>
        </p:spPr>
      </p:pic>
      <p:sp>
        <p:nvSpPr>
          <p:cNvPr id="3" name="Rectangle: Rounded Corners 29">
            <a:extLst>
              <a:ext uri="{FF2B5EF4-FFF2-40B4-BE49-F238E27FC236}">
                <a16:creationId xmlns:a16="http://schemas.microsoft.com/office/drawing/2014/main" id="{B396E2EA-BADE-3293-2457-69431C3B49D0}"/>
              </a:ext>
            </a:extLst>
          </p:cNvPr>
          <p:cNvSpPr/>
          <p:nvPr/>
        </p:nvSpPr>
        <p:spPr>
          <a:xfrm>
            <a:off x="5842000" y="1926419"/>
            <a:ext cx="8339729" cy="5462617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E7BE-6B08-D933-1ACF-3CB847AE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ABF532-F043-1665-935E-8957E87B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Analysis using different number of electrodes: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FE414-51DB-FED6-F08F-158FCE4F0592}"/>
              </a:ext>
            </a:extLst>
          </p:cNvPr>
          <p:cNvSpPr txBox="1"/>
          <p:nvPr/>
        </p:nvSpPr>
        <p:spPr>
          <a:xfrm>
            <a:off x="571500" y="2028826"/>
            <a:ext cx="5270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Analysis across different electrode combinations using data from the initial 10 </a:t>
            </a:r>
            <a:r>
              <a:rPr lang="en-US" sz="3000" i="0" u="none" strike="noStrike" dirty="0" err="1">
                <a:solidFill>
                  <a:srgbClr val="000000"/>
                </a:solidFill>
                <a:effectLst/>
              </a:rPr>
              <a:t>ms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000" i="0" u="none" strike="noStrike" dirty="0">
              <a:solidFill>
                <a:srgbClr val="000000"/>
              </a:solidFill>
              <a:effectLst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Results 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</a:rPr>
              <a:t>revealed that meaningful results can be achieved even with a small subset of electrodes</a:t>
            </a: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7801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92A43-7B89-C226-FC83-9629361EA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8450CDC-6DA8-8452-4370-B16F82AA1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400871"/>
              </p:ext>
            </p:extLst>
          </p:nvPr>
        </p:nvGraphicFramePr>
        <p:xfrm>
          <a:off x="2040428" y="3180682"/>
          <a:ext cx="8810708" cy="403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998D3-DC8E-5148-BCBD-C3BA1F25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2EAAF6-E2F9-5D61-B4E3-191B41DC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3371342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Single vs Double Threshold Spike Detection: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26445F-D2FD-9066-8609-A70ED86EE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7322" y="3405797"/>
            <a:ext cx="5316920" cy="379485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EA5724-A3FD-01F2-7712-8C411ED2B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028826"/>
            <a:ext cx="12842507" cy="3750759"/>
          </a:xfrm>
        </p:spPr>
        <p:txBody>
          <a:bodyPr>
            <a:normAutofit/>
          </a:bodyPr>
          <a:lstStyle/>
          <a:p>
            <a:r>
              <a:rPr lang="en-US" sz="3000" dirty="0"/>
              <a:t>Classification results analyzed for single and double threshold</a:t>
            </a:r>
          </a:p>
          <a:p>
            <a:r>
              <a:rPr lang="en-US" sz="3000" dirty="0"/>
              <a:t>Results show that the using double threshold was </a:t>
            </a:r>
            <a:r>
              <a:rPr lang="en-US" sz="3000" dirty="0" err="1"/>
              <a:t>neccasary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9005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A1A20-6C35-5B22-108C-812BBAECA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94D7D69-B683-06D0-765E-0A743D8A92AA}"/>
              </a:ext>
            </a:extLst>
          </p:cNvPr>
          <p:cNvGrpSpPr/>
          <p:nvPr/>
        </p:nvGrpSpPr>
        <p:grpSpPr>
          <a:xfrm>
            <a:off x="1005840" y="4674814"/>
            <a:ext cx="12204227" cy="2695447"/>
            <a:chOff x="1005840" y="4674814"/>
            <a:chExt cx="12204227" cy="2695447"/>
          </a:xfrm>
        </p:grpSpPr>
        <p:sp>
          <p:nvSpPr>
            <p:cNvPr id="2" name="Rectangle: Rounded Corners 11">
              <a:extLst>
                <a:ext uri="{FF2B5EF4-FFF2-40B4-BE49-F238E27FC236}">
                  <a16:creationId xmlns:a16="http://schemas.microsoft.com/office/drawing/2014/main" id="{A54446B1-77EF-8D14-296A-32954477B631}"/>
                </a:ext>
              </a:extLst>
            </p:cNvPr>
            <p:cNvSpPr/>
            <p:nvPr/>
          </p:nvSpPr>
          <p:spPr>
            <a:xfrm>
              <a:off x="1005840" y="4674814"/>
              <a:ext cx="12076713" cy="2695447"/>
            </a:xfrm>
            <a:prstGeom prst="roundRect">
              <a:avLst>
                <a:gd name="adj" fmla="val 335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FEF8B12-56CC-B519-82BC-C443E421FAF4}"/>
                </a:ext>
              </a:extLst>
            </p:cNvPr>
            <p:cNvGrpSpPr/>
            <p:nvPr/>
          </p:nvGrpSpPr>
          <p:grpSpPr>
            <a:xfrm>
              <a:off x="1154821" y="4832940"/>
              <a:ext cx="12055246" cy="2479867"/>
              <a:chOff x="1337668" y="3248011"/>
              <a:chExt cx="12055246" cy="2479867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17E65A83-0831-6374-2EFD-5AAA939269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31689" y="4838018"/>
                <a:ext cx="1467004" cy="242"/>
              </a:xfrm>
              <a:prstGeom prst="straightConnector1">
                <a:avLst/>
              </a:prstGeom>
              <a:ln w="63500" cmpd="sng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83B17B33-EAB3-E930-F702-6E62E4C21C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1839" y="3851699"/>
                <a:ext cx="1760175" cy="12299"/>
              </a:xfrm>
              <a:prstGeom prst="straightConnector1">
                <a:avLst/>
              </a:prstGeom>
              <a:ln w="63500" cmpd="sng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5047F56F-7F32-E6B1-3837-DB4777C81A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7847" y="3867385"/>
                <a:ext cx="1467004" cy="242"/>
              </a:xfrm>
              <a:prstGeom prst="straightConnector1">
                <a:avLst/>
              </a:prstGeom>
              <a:ln w="63500" cmpd="sng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E2F6510-386E-0E4E-1374-AD09CA33CF46}"/>
                  </a:ext>
                </a:extLst>
              </p:cNvPr>
              <p:cNvGrpSpPr/>
              <p:nvPr/>
            </p:nvGrpSpPr>
            <p:grpSpPr>
              <a:xfrm>
                <a:off x="4168913" y="3248011"/>
                <a:ext cx="6028248" cy="2479867"/>
                <a:chOff x="3688319" y="1666373"/>
                <a:chExt cx="3008957" cy="2269943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9FDFB04-51E7-9B74-BFAF-C6D39638FCBC}"/>
                    </a:ext>
                  </a:extLst>
                </p:cNvPr>
                <p:cNvSpPr/>
                <p:nvPr/>
              </p:nvSpPr>
              <p:spPr>
                <a:xfrm>
                  <a:off x="3688319" y="1666373"/>
                  <a:ext cx="3008957" cy="19722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2281932-7E5A-3A75-3069-5A3D5694BB03}"/>
                    </a:ext>
                  </a:extLst>
                </p:cNvPr>
                <p:cNvSpPr/>
                <p:nvPr/>
              </p:nvSpPr>
              <p:spPr>
                <a:xfrm>
                  <a:off x="5120240" y="3429000"/>
                  <a:ext cx="157163" cy="4191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327289B1-526A-F76B-0322-003B44EA303A}"/>
                    </a:ext>
                  </a:extLst>
                </p:cNvPr>
                <p:cNvSpPr/>
                <p:nvPr/>
              </p:nvSpPr>
              <p:spPr>
                <a:xfrm>
                  <a:off x="4212985" y="3760058"/>
                  <a:ext cx="1971675" cy="176258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E0753728-DBB4-5A77-CA28-4A0DDA44C577}"/>
                    </a:ext>
                  </a:extLst>
                </p:cNvPr>
                <p:cNvSpPr/>
                <p:nvPr/>
              </p:nvSpPr>
              <p:spPr>
                <a:xfrm>
                  <a:off x="3811669" y="1790700"/>
                  <a:ext cx="2764903" cy="16383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38100"/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  <p:sp>
              <p:nvSpPr>
                <p:cNvPr id="102" name="Flowchart: Connector 119">
                  <a:extLst>
                    <a:ext uri="{FF2B5EF4-FFF2-40B4-BE49-F238E27FC236}">
                      <a16:creationId xmlns:a16="http://schemas.microsoft.com/office/drawing/2014/main" id="{1E4ADD6A-7380-5B84-A913-5D60EB90A401}"/>
                    </a:ext>
                  </a:extLst>
                </p:cNvPr>
                <p:cNvSpPr/>
                <p:nvPr/>
              </p:nvSpPr>
              <p:spPr>
                <a:xfrm>
                  <a:off x="5164172" y="3498463"/>
                  <a:ext cx="66399" cy="70666"/>
                </a:xfrm>
                <a:prstGeom prst="flowChartConnector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sp>
            <p:nvSpPr>
              <p:cNvPr id="9" name="Arrow: Pentagon 21">
                <a:extLst>
                  <a:ext uri="{FF2B5EF4-FFF2-40B4-BE49-F238E27FC236}">
                    <a16:creationId xmlns:a16="http://schemas.microsoft.com/office/drawing/2014/main" id="{AB832D51-3B27-DF1F-5D0A-249D02CB509D}"/>
                  </a:ext>
                </a:extLst>
              </p:cNvPr>
              <p:cNvSpPr/>
              <p:nvPr/>
            </p:nvSpPr>
            <p:spPr>
              <a:xfrm>
                <a:off x="4519032" y="3653823"/>
                <a:ext cx="1839238" cy="368298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Spike Detection</a:t>
                </a:r>
              </a:p>
            </p:txBody>
          </p:sp>
          <p:sp>
            <p:nvSpPr>
              <p:cNvPr id="10" name="Arrow: Pentagon 24">
                <a:extLst>
                  <a:ext uri="{FF2B5EF4-FFF2-40B4-BE49-F238E27FC236}">
                    <a16:creationId xmlns:a16="http://schemas.microsoft.com/office/drawing/2014/main" id="{E84E5385-8374-2509-E970-D21A20DFF75F}"/>
                  </a:ext>
                </a:extLst>
              </p:cNvPr>
              <p:cNvSpPr/>
              <p:nvPr/>
            </p:nvSpPr>
            <p:spPr>
              <a:xfrm>
                <a:off x="6469720" y="3653823"/>
                <a:ext cx="1839239" cy="375412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/>
                  <a:t>Processing</a:t>
                </a:r>
              </a:p>
            </p:txBody>
          </p:sp>
          <p:sp>
            <p:nvSpPr>
              <p:cNvPr id="11" name="Arrow: Pentagon 25">
                <a:extLst>
                  <a:ext uri="{FF2B5EF4-FFF2-40B4-BE49-F238E27FC236}">
                    <a16:creationId xmlns:a16="http://schemas.microsoft.com/office/drawing/2014/main" id="{3C666F78-BEAA-03E7-557D-959FD7CDE69F}"/>
                  </a:ext>
                </a:extLst>
              </p:cNvPr>
              <p:cNvSpPr/>
              <p:nvPr/>
            </p:nvSpPr>
            <p:spPr>
              <a:xfrm>
                <a:off x="8439043" y="3672425"/>
                <a:ext cx="1423643" cy="375412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Stimulation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D048A0D-671F-C23F-AA3D-84EAB0966259}"/>
                  </a:ext>
                </a:extLst>
              </p:cNvPr>
              <p:cNvSpPr/>
              <p:nvPr/>
            </p:nvSpPr>
            <p:spPr>
              <a:xfrm>
                <a:off x="6003663" y="4133320"/>
                <a:ext cx="2391434" cy="368299"/>
              </a:xfrm>
              <a:prstGeom prst="rect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/>
                  <a:t>Recording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7C5C98-4C7E-BEC8-4ADB-3214DEC7F00C}"/>
                  </a:ext>
                </a:extLst>
              </p:cNvPr>
              <p:cNvSpPr txBox="1"/>
              <p:nvPr/>
            </p:nvSpPr>
            <p:spPr>
              <a:xfrm>
                <a:off x="1694176" y="5071956"/>
                <a:ext cx="1506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MEA 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29B7BC-31E8-D552-B8B5-7C53075AD3FE}"/>
                  </a:ext>
                </a:extLst>
              </p:cNvPr>
              <p:cNvSpPr txBox="1"/>
              <p:nvPr/>
            </p:nvSpPr>
            <p:spPr>
              <a:xfrm>
                <a:off x="11886373" y="5090170"/>
                <a:ext cx="15065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MEA 2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435AD57-4B8D-A8AF-51D3-0D6F1DEB86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08047" y="4266179"/>
                <a:ext cx="3766539" cy="9493"/>
              </a:xfrm>
              <a:prstGeom prst="straightConnector1">
                <a:avLst/>
              </a:prstGeom>
              <a:ln w="63500" cmpd="sng">
                <a:solidFill>
                  <a:srgbClr val="00206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C55E75A-3862-AB86-083B-DF19BFE99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7300" y="4314696"/>
                <a:ext cx="4107888" cy="0"/>
              </a:xfrm>
              <a:prstGeom prst="straightConnector1">
                <a:avLst/>
              </a:prstGeom>
              <a:ln w="63500" cmpd="sng">
                <a:solidFill>
                  <a:srgbClr val="00206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9ED8A5D-21FB-43BA-EB35-65C46A7B7CD7}"/>
                  </a:ext>
                </a:extLst>
              </p:cNvPr>
              <p:cNvGrpSpPr/>
              <p:nvPr/>
            </p:nvGrpSpPr>
            <p:grpSpPr>
              <a:xfrm>
                <a:off x="1337668" y="3742719"/>
                <a:ext cx="1369220" cy="1281905"/>
                <a:chOff x="9445355" y="2282112"/>
                <a:chExt cx="1369220" cy="1281905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F184EF2-4223-EA63-C941-47E938365987}"/>
                    </a:ext>
                  </a:extLst>
                </p:cNvPr>
                <p:cNvSpPr/>
                <p:nvPr/>
              </p:nvSpPr>
              <p:spPr>
                <a:xfrm>
                  <a:off x="9445355" y="2282112"/>
                  <a:ext cx="1369220" cy="128190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C99C2279-4570-DA51-EE2B-3BD8149AB67E}"/>
                    </a:ext>
                  </a:extLst>
                </p:cNvPr>
                <p:cNvGrpSpPr/>
                <p:nvPr/>
              </p:nvGrpSpPr>
              <p:grpSpPr>
                <a:xfrm>
                  <a:off x="9502902" y="2372201"/>
                  <a:ext cx="1256904" cy="1093433"/>
                  <a:chOff x="6370240" y="4762103"/>
                  <a:chExt cx="1000918" cy="870740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29F501A9-0C36-2C82-9E8F-2D15A39E4A99}"/>
                      </a:ext>
                    </a:extLst>
                  </p:cNvPr>
                  <p:cNvGrpSpPr/>
                  <p:nvPr/>
                </p:nvGrpSpPr>
                <p:grpSpPr>
                  <a:xfrm>
                    <a:off x="6370240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93" name="Oval 92">
                      <a:extLst>
                        <a:ext uri="{FF2B5EF4-FFF2-40B4-BE49-F238E27FC236}">
                          <a16:creationId xmlns:a16="http://schemas.microsoft.com/office/drawing/2014/main" id="{F4CFE1F5-6FF0-C29D-EDEB-093D0CFD1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4" name="Oval 93">
                      <a:extLst>
                        <a:ext uri="{FF2B5EF4-FFF2-40B4-BE49-F238E27FC236}">
                          <a16:creationId xmlns:a16="http://schemas.microsoft.com/office/drawing/2014/main" id="{B11922AE-5FCC-FD72-243D-09C4A471CF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5" name="Oval 94">
                      <a:extLst>
                        <a:ext uri="{FF2B5EF4-FFF2-40B4-BE49-F238E27FC236}">
                          <a16:creationId xmlns:a16="http://schemas.microsoft.com/office/drawing/2014/main" id="{E94EB368-0210-EBA9-6787-A1B8BC025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6" name="Oval 95">
                      <a:extLst>
                        <a:ext uri="{FF2B5EF4-FFF2-40B4-BE49-F238E27FC236}">
                          <a16:creationId xmlns:a16="http://schemas.microsoft.com/office/drawing/2014/main" id="{ACE60D04-F95B-8FB1-7179-7F2E675149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7" name="Oval 96">
                      <a:extLst>
                        <a:ext uri="{FF2B5EF4-FFF2-40B4-BE49-F238E27FC236}">
                          <a16:creationId xmlns:a16="http://schemas.microsoft.com/office/drawing/2014/main" id="{3434D6C4-CAE6-8A60-D454-A56C7881BD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DD3E141B-5A3A-03F0-283E-1BD5999C5A2D}"/>
                      </a:ext>
                    </a:extLst>
                  </p:cNvPr>
                  <p:cNvGrpSpPr/>
                  <p:nvPr/>
                </p:nvGrpSpPr>
                <p:grpSpPr>
                  <a:xfrm>
                    <a:off x="6588720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22FAB08-F745-6491-EB85-5BA9E1F6B5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9" name="Oval 88">
                      <a:extLst>
                        <a:ext uri="{FF2B5EF4-FFF2-40B4-BE49-F238E27FC236}">
                          <a16:creationId xmlns:a16="http://schemas.microsoft.com/office/drawing/2014/main" id="{F98FB6C3-70DC-ED27-A8DC-C499E756A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2104D614-1F5F-D4E6-6A4B-48746758FC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F3390CCF-645E-B71A-DB33-76366F481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C6284F65-AA3D-E1F6-5E96-DB598AA8D3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70" name="Group 69">
                    <a:extLst>
                      <a:ext uri="{FF2B5EF4-FFF2-40B4-BE49-F238E27FC236}">
                        <a16:creationId xmlns:a16="http://schemas.microsoft.com/office/drawing/2014/main" id="{BCBD6D74-AE72-ECA7-C063-EF0C2CC95BAC}"/>
                      </a:ext>
                    </a:extLst>
                  </p:cNvPr>
                  <p:cNvGrpSpPr/>
                  <p:nvPr/>
                </p:nvGrpSpPr>
                <p:grpSpPr>
                  <a:xfrm>
                    <a:off x="6807199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5B7B8C2F-4D66-6617-446D-1269322F6D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9DF99720-8FDF-60B0-0A75-913F1D3BC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DE7305DB-4837-5B98-4FF2-45F05B4FE9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E71AF517-AFD7-E5DB-5D08-766C5D369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111B6D82-A77C-0209-D3C5-52E111C9E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71" name="Group 70">
                    <a:extLst>
                      <a:ext uri="{FF2B5EF4-FFF2-40B4-BE49-F238E27FC236}">
                        <a16:creationId xmlns:a16="http://schemas.microsoft.com/office/drawing/2014/main" id="{8C545AD9-A338-0EAC-6CAE-89EEBF9EC34C}"/>
                      </a:ext>
                    </a:extLst>
                  </p:cNvPr>
                  <p:cNvGrpSpPr/>
                  <p:nvPr/>
                </p:nvGrpSpPr>
                <p:grpSpPr>
                  <a:xfrm>
                    <a:off x="7025679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1D339A32-348D-589E-15B3-B30E791148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2E13FFB2-0945-5073-552B-406C628BB9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0" name="Oval 79">
                      <a:extLst>
                        <a:ext uri="{FF2B5EF4-FFF2-40B4-BE49-F238E27FC236}">
                          <a16:creationId xmlns:a16="http://schemas.microsoft.com/office/drawing/2014/main" id="{15A5E117-F97A-E83E-DD80-1FF393E4EC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1" name="Oval 80">
                      <a:extLst>
                        <a:ext uri="{FF2B5EF4-FFF2-40B4-BE49-F238E27FC236}">
                          <a16:creationId xmlns:a16="http://schemas.microsoft.com/office/drawing/2014/main" id="{0F2B6B90-9A4A-ADAB-0152-2F6772F312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82" name="Oval 81">
                      <a:extLst>
                        <a:ext uri="{FF2B5EF4-FFF2-40B4-BE49-F238E27FC236}">
                          <a16:creationId xmlns:a16="http://schemas.microsoft.com/office/drawing/2014/main" id="{137BFEBF-8B70-3CC7-0CFA-5AA1215C5C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A7D5A69C-9255-30B4-46F7-77040781FBE5}"/>
                      </a:ext>
                    </a:extLst>
                  </p:cNvPr>
                  <p:cNvGrpSpPr/>
                  <p:nvPr/>
                </p:nvGrpSpPr>
                <p:grpSpPr>
                  <a:xfrm>
                    <a:off x="7244158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F69BE042-86D6-4057-5B00-558EC86657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DE0D4BFD-10BB-2A28-CB4C-018BD1ED9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41E7936B-05E2-57FD-3321-DC7B959BFB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FE301A9B-F117-48A6-01ED-197112F215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77" name="Oval 76">
                      <a:extLst>
                        <a:ext uri="{FF2B5EF4-FFF2-40B4-BE49-F238E27FC236}">
                          <a16:creationId xmlns:a16="http://schemas.microsoft.com/office/drawing/2014/main" id="{DD7D3C02-58A5-5EBB-8777-8F40AEE37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sp>
              <p:nvSpPr>
                <p:cNvPr id="64" name="Freeform 108">
                  <a:extLst>
                    <a:ext uri="{FF2B5EF4-FFF2-40B4-BE49-F238E27FC236}">
                      <a16:creationId xmlns:a16="http://schemas.microsoft.com/office/drawing/2014/main" id="{4B627D3E-BF1F-EF34-5761-ECCDDD649380}"/>
                    </a:ext>
                  </a:extLst>
                </p:cNvPr>
                <p:cNvSpPr/>
                <p:nvPr/>
              </p:nvSpPr>
              <p:spPr>
                <a:xfrm>
                  <a:off x="9496949" y="2309892"/>
                  <a:ext cx="624682" cy="257805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5" name="Freeform 109">
                  <a:extLst>
                    <a:ext uri="{FF2B5EF4-FFF2-40B4-BE49-F238E27FC236}">
                      <a16:creationId xmlns:a16="http://schemas.microsoft.com/office/drawing/2014/main" id="{38BE0034-E34D-49F6-C9B7-89F98BECE87C}"/>
                    </a:ext>
                  </a:extLst>
                </p:cNvPr>
                <p:cNvSpPr/>
                <p:nvPr/>
              </p:nvSpPr>
              <p:spPr>
                <a:xfrm rot="3962325">
                  <a:off x="10104622" y="2455541"/>
                  <a:ext cx="543837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6" name="Freeform 110">
                  <a:extLst>
                    <a:ext uri="{FF2B5EF4-FFF2-40B4-BE49-F238E27FC236}">
                      <a16:creationId xmlns:a16="http://schemas.microsoft.com/office/drawing/2014/main" id="{E646343D-44CC-DBEC-63E9-42BEBBFDB165}"/>
                    </a:ext>
                  </a:extLst>
                </p:cNvPr>
                <p:cNvSpPr/>
                <p:nvPr/>
              </p:nvSpPr>
              <p:spPr>
                <a:xfrm rot="7550382">
                  <a:off x="10283216" y="2965129"/>
                  <a:ext cx="543837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67" name="Freeform 111">
                  <a:extLst>
                    <a:ext uri="{FF2B5EF4-FFF2-40B4-BE49-F238E27FC236}">
                      <a16:creationId xmlns:a16="http://schemas.microsoft.com/office/drawing/2014/main" id="{7AE5144E-E5CE-9936-F370-33F318AAE97F}"/>
                    </a:ext>
                  </a:extLst>
                </p:cNvPr>
                <p:cNvSpPr/>
                <p:nvPr/>
              </p:nvSpPr>
              <p:spPr>
                <a:xfrm rot="10800000">
                  <a:off x="9676337" y="3253260"/>
                  <a:ext cx="633982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sp>
            <p:nvSpPr>
              <p:cNvPr id="18" name="Arrow: Pentagon 125">
                <a:extLst>
                  <a:ext uri="{FF2B5EF4-FFF2-40B4-BE49-F238E27FC236}">
                    <a16:creationId xmlns:a16="http://schemas.microsoft.com/office/drawing/2014/main" id="{EA1F2F7D-4275-97FE-D2E0-BA7A5F2BF9BB}"/>
                  </a:ext>
                </a:extLst>
              </p:cNvPr>
              <p:cNvSpPr/>
              <p:nvPr/>
            </p:nvSpPr>
            <p:spPr>
              <a:xfrm flipH="1">
                <a:off x="8023530" y="4608006"/>
                <a:ext cx="1839238" cy="368298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Spike Detection</a:t>
                </a:r>
              </a:p>
            </p:txBody>
          </p:sp>
          <p:sp>
            <p:nvSpPr>
              <p:cNvPr id="19" name="Arrow: Pentagon 126">
                <a:extLst>
                  <a:ext uri="{FF2B5EF4-FFF2-40B4-BE49-F238E27FC236}">
                    <a16:creationId xmlns:a16="http://schemas.microsoft.com/office/drawing/2014/main" id="{E907601D-DE69-ABCB-3A42-240BA1A164AC}"/>
                  </a:ext>
                </a:extLst>
              </p:cNvPr>
              <p:cNvSpPr/>
              <p:nvPr/>
            </p:nvSpPr>
            <p:spPr>
              <a:xfrm flipH="1">
                <a:off x="6069830" y="4598037"/>
                <a:ext cx="1839239" cy="375412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/>
                  <a:t>Processing</a:t>
                </a:r>
              </a:p>
            </p:txBody>
          </p:sp>
          <p:sp>
            <p:nvSpPr>
              <p:cNvPr id="20" name="Arrow: Pentagon 127">
                <a:extLst>
                  <a:ext uri="{FF2B5EF4-FFF2-40B4-BE49-F238E27FC236}">
                    <a16:creationId xmlns:a16="http://schemas.microsoft.com/office/drawing/2014/main" id="{E2D933E2-F217-0638-D879-5AB5E7223BC2}"/>
                  </a:ext>
                </a:extLst>
              </p:cNvPr>
              <p:cNvSpPr/>
              <p:nvPr/>
            </p:nvSpPr>
            <p:spPr>
              <a:xfrm flipH="1">
                <a:off x="4531726" y="4598037"/>
                <a:ext cx="1423643" cy="375412"/>
              </a:xfrm>
              <a:prstGeom prst="homePlat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/>
                  <a:t>Stimulation</a:t>
                </a:r>
              </a:p>
            </p:txBody>
          </p:sp>
          <p:sp>
            <p:nvSpPr>
              <p:cNvPr id="21" name="Freeform 51">
                <a:extLst>
                  <a:ext uri="{FF2B5EF4-FFF2-40B4-BE49-F238E27FC236}">
                    <a16:creationId xmlns:a16="http://schemas.microsoft.com/office/drawing/2014/main" id="{281FB57A-DC80-E8D5-984C-C2398DE1BBE2}"/>
                  </a:ext>
                </a:extLst>
              </p:cNvPr>
              <p:cNvSpPr/>
              <p:nvPr/>
            </p:nvSpPr>
            <p:spPr>
              <a:xfrm flipV="1">
                <a:off x="3048293" y="3425129"/>
                <a:ext cx="710684" cy="299314"/>
              </a:xfrm>
              <a:custGeom>
                <a:avLst/>
                <a:gdLst>
                  <a:gd name="connsiteX0" fmla="*/ 0 w 2278856"/>
                  <a:gd name="connsiteY0" fmla="*/ 380116 h 1067561"/>
                  <a:gd name="connsiteX1" fmla="*/ 292894 w 2278856"/>
                  <a:gd name="connsiteY1" fmla="*/ 382497 h 1067561"/>
                  <a:gd name="connsiteX2" fmla="*/ 519112 w 2278856"/>
                  <a:gd name="connsiteY2" fmla="*/ 1063535 h 1067561"/>
                  <a:gd name="connsiteX3" fmla="*/ 1028700 w 2278856"/>
                  <a:gd name="connsiteY3" fmla="*/ 22928 h 1067561"/>
                  <a:gd name="connsiteX4" fmla="*/ 1935956 w 2278856"/>
                  <a:gd name="connsiteY4" fmla="*/ 349160 h 1067561"/>
                  <a:gd name="connsiteX5" fmla="*/ 2278856 w 2278856"/>
                  <a:gd name="connsiteY5" fmla="*/ 413453 h 1067561"/>
                  <a:gd name="connsiteX0" fmla="*/ 0 w 2278856"/>
                  <a:gd name="connsiteY0" fmla="*/ 378929 h 1042684"/>
                  <a:gd name="connsiteX1" fmla="*/ 292894 w 2278856"/>
                  <a:gd name="connsiteY1" fmla="*/ 381310 h 1042684"/>
                  <a:gd name="connsiteX2" fmla="*/ 552449 w 2278856"/>
                  <a:gd name="connsiteY2" fmla="*/ 1038535 h 1042684"/>
                  <a:gd name="connsiteX3" fmla="*/ 1028700 w 2278856"/>
                  <a:gd name="connsiteY3" fmla="*/ 21741 h 1042684"/>
                  <a:gd name="connsiteX4" fmla="*/ 1935956 w 2278856"/>
                  <a:gd name="connsiteY4" fmla="*/ 347973 h 1042684"/>
                  <a:gd name="connsiteX5" fmla="*/ 2278856 w 2278856"/>
                  <a:gd name="connsiteY5" fmla="*/ 412266 h 1042684"/>
                  <a:gd name="connsiteX0" fmla="*/ 0 w 2278856"/>
                  <a:gd name="connsiteY0" fmla="*/ 378459 h 1032740"/>
                  <a:gd name="connsiteX1" fmla="*/ 292894 w 2278856"/>
                  <a:gd name="connsiteY1" fmla="*/ 380840 h 1032740"/>
                  <a:gd name="connsiteX2" fmla="*/ 531018 w 2278856"/>
                  <a:gd name="connsiteY2" fmla="*/ 1028540 h 1032740"/>
                  <a:gd name="connsiteX3" fmla="*/ 1028700 w 2278856"/>
                  <a:gd name="connsiteY3" fmla="*/ 21271 h 1032740"/>
                  <a:gd name="connsiteX4" fmla="*/ 1935956 w 2278856"/>
                  <a:gd name="connsiteY4" fmla="*/ 347503 h 1032740"/>
                  <a:gd name="connsiteX5" fmla="*/ 2278856 w 2278856"/>
                  <a:gd name="connsiteY5" fmla="*/ 411796 h 1032740"/>
                  <a:gd name="connsiteX0" fmla="*/ 0 w 2278856"/>
                  <a:gd name="connsiteY0" fmla="*/ 378459 h 1033084"/>
                  <a:gd name="connsiteX1" fmla="*/ 285750 w 2278856"/>
                  <a:gd name="connsiteY1" fmla="*/ 392746 h 1033084"/>
                  <a:gd name="connsiteX2" fmla="*/ 531018 w 2278856"/>
                  <a:gd name="connsiteY2" fmla="*/ 1028540 h 1033084"/>
                  <a:gd name="connsiteX3" fmla="*/ 1028700 w 2278856"/>
                  <a:gd name="connsiteY3" fmla="*/ 21271 h 1033084"/>
                  <a:gd name="connsiteX4" fmla="*/ 1935956 w 2278856"/>
                  <a:gd name="connsiteY4" fmla="*/ 347503 h 1033084"/>
                  <a:gd name="connsiteX5" fmla="*/ 2278856 w 2278856"/>
                  <a:gd name="connsiteY5" fmla="*/ 411796 h 1033084"/>
                  <a:gd name="connsiteX0" fmla="*/ 0 w 2278856"/>
                  <a:gd name="connsiteY0" fmla="*/ 378459 h 1033146"/>
                  <a:gd name="connsiteX1" fmla="*/ 173831 w 2278856"/>
                  <a:gd name="connsiteY1" fmla="*/ 326070 h 1033146"/>
                  <a:gd name="connsiteX2" fmla="*/ 285750 w 2278856"/>
                  <a:gd name="connsiteY2" fmla="*/ 392746 h 1033146"/>
                  <a:gd name="connsiteX3" fmla="*/ 531018 w 2278856"/>
                  <a:gd name="connsiteY3" fmla="*/ 1028540 h 1033146"/>
                  <a:gd name="connsiteX4" fmla="*/ 1028700 w 2278856"/>
                  <a:gd name="connsiteY4" fmla="*/ 21271 h 1033146"/>
                  <a:gd name="connsiteX5" fmla="*/ 1935956 w 2278856"/>
                  <a:gd name="connsiteY5" fmla="*/ 347503 h 1033146"/>
                  <a:gd name="connsiteX6" fmla="*/ 2278856 w 2278856"/>
                  <a:gd name="connsiteY6" fmla="*/ 411796 h 1033146"/>
                  <a:gd name="connsiteX0" fmla="*/ 0 w 2278856"/>
                  <a:gd name="connsiteY0" fmla="*/ 378459 h 1033095"/>
                  <a:gd name="connsiteX1" fmla="*/ 140494 w 2278856"/>
                  <a:gd name="connsiteY1" fmla="*/ 368932 h 1033095"/>
                  <a:gd name="connsiteX2" fmla="*/ 285750 w 2278856"/>
                  <a:gd name="connsiteY2" fmla="*/ 392746 h 1033095"/>
                  <a:gd name="connsiteX3" fmla="*/ 531018 w 2278856"/>
                  <a:gd name="connsiteY3" fmla="*/ 1028540 h 1033095"/>
                  <a:gd name="connsiteX4" fmla="*/ 1028700 w 2278856"/>
                  <a:gd name="connsiteY4" fmla="*/ 21271 h 1033095"/>
                  <a:gd name="connsiteX5" fmla="*/ 1935956 w 2278856"/>
                  <a:gd name="connsiteY5" fmla="*/ 347503 h 1033095"/>
                  <a:gd name="connsiteX6" fmla="*/ 2278856 w 2278856"/>
                  <a:gd name="connsiteY6" fmla="*/ 411796 h 1033095"/>
                  <a:gd name="connsiteX0" fmla="*/ 0 w 2278856"/>
                  <a:gd name="connsiteY0" fmla="*/ 378459 h 1033166"/>
                  <a:gd name="connsiteX1" fmla="*/ 140494 w 2278856"/>
                  <a:gd name="connsiteY1" fmla="*/ 368932 h 1033166"/>
                  <a:gd name="connsiteX2" fmla="*/ 252413 w 2278856"/>
                  <a:gd name="connsiteY2" fmla="*/ 395127 h 1033166"/>
                  <a:gd name="connsiteX3" fmla="*/ 531018 w 2278856"/>
                  <a:gd name="connsiteY3" fmla="*/ 1028540 h 1033166"/>
                  <a:gd name="connsiteX4" fmla="*/ 1028700 w 2278856"/>
                  <a:gd name="connsiteY4" fmla="*/ 21271 h 1033166"/>
                  <a:gd name="connsiteX5" fmla="*/ 1935956 w 2278856"/>
                  <a:gd name="connsiteY5" fmla="*/ 347503 h 1033166"/>
                  <a:gd name="connsiteX6" fmla="*/ 2278856 w 2278856"/>
                  <a:gd name="connsiteY6" fmla="*/ 411796 h 1033166"/>
                  <a:gd name="connsiteX0" fmla="*/ 0 w 2278856"/>
                  <a:gd name="connsiteY0" fmla="*/ 378459 h 1033194"/>
                  <a:gd name="connsiteX1" fmla="*/ 140494 w 2278856"/>
                  <a:gd name="connsiteY1" fmla="*/ 368932 h 1033194"/>
                  <a:gd name="connsiteX2" fmla="*/ 33337 w 2278856"/>
                  <a:gd name="connsiteY2" fmla="*/ 345120 h 1033194"/>
                  <a:gd name="connsiteX3" fmla="*/ 252413 w 2278856"/>
                  <a:gd name="connsiteY3" fmla="*/ 395127 h 1033194"/>
                  <a:gd name="connsiteX4" fmla="*/ 531018 w 2278856"/>
                  <a:gd name="connsiteY4" fmla="*/ 1028540 h 1033194"/>
                  <a:gd name="connsiteX5" fmla="*/ 1028700 w 2278856"/>
                  <a:gd name="connsiteY5" fmla="*/ 21271 h 1033194"/>
                  <a:gd name="connsiteX6" fmla="*/ 1935956 w 2278856"/>
                  <a:gd name="connsiteY6" fmla="*/ 347503 h 1033194"/>
                  <a:gd name="connsiteX7" fmla="*/ 2278856 w 2278856"/>
                  <a:gd name="connsiteY7" fmla="*/ 411796 h 1033194"/>
                  <a:gd name="connsiteX0" fmla="*/ 20074 w 2298930"/>
                  <a:gd name="connsiteY0" fmla="*/ 378459 h 1033194"/>
                  <a:gd name="connsiteX1" fmla="*/ 15312 w 2298930"/>
                  <a:gd name="connsiteY1" fmla="*/ 354644 h 1033194"/>
                  <a:gd name="connsiteX2" fmla="*/ 53411 w 2298930"/>
                  <a:gd name="connsiteY2" fmla="*/ 345120 h 1033194"/>
                  <a:gd name="connsiteX3" fmla="*/ 272487 w 2298930"/>
                  <a:gd name="connsiteY3" fmla="*/ 395127 h 1033194"/>
                  <a:gd name="connsiteX4" fmla="*/ 551092 w 2298930"/>
                  <a:gd name="connsiteY4" fmla="*/ 1028540 h 1033194"/>
                  <a:gd name="connsiteX5" fmla="*/ 1048774 w 2298930"/>
                  <a:gd name="connsiteY5" fmla="*/ 21271 h 1033194"/>
                  <a:gd name="connsiteX6" fmla="*/ 1956030 w 2298930"/>
                  <a:gd name="connsiteY6" fmla="*/ 347503 h 1033194"/>
                  <a:gd name="connsiteX7" fmla="*/ 2298930 w 2298930"/>
                  <a:gd name="connsiteY7" fmla="*/ 411796 h 1033194"/>
                  <a:gd name="connsiteX0" fmla="*/ 20074 w 2298930"/>
                  <a:gd name="connsiteY0" fmla="*/ 378459 h 1033194"/>
                  <a:gd name="connsiteX1" fmla="*/ 15312 w 2298930"/>
                  <a:gd name="connsiteY1" fmla="*/ 354644 h 1033194"/>
                  <a:gd name="connsiteX2" fmla="*/ 79604 w 2298930"/>
                  <a:gd name="connsiteY2" fmla="*/ 345120 h 1033194"/>
                  <a:gd name="connsiteX3" fmla="*/ 272487 w 2298930"/>
                  <a:gd name="connsiteY3" fmla="*/ 395127 h 1033194"/>
                  <a:gd name="connsiteX4" fmla="*/ 551092 w 2298930"/>
                  <a:gd name="connsiteY4" fmla="*/ 1028540 h 1033194"/>
                  <a:gd name="connsiteX5" fmla="*/ 1048774 w 2298930"/>
                  <a:gd name="connsiteY5" fmla="*/ 21271 h 1033194"/>
                  <a:gd name="connsiteX6" fmla="*/ 1956030 w 2298930"/>
                  <a:gd name="connsiteY6" fmla="*/ 347503 h 1033194"/>
                  <a:gd name="connsiteX7" fmla="*/ 2298930 w 2298930"/>
                  <a:gd name="connsiteY7" fmla="*/ 411796 h 1033194"/>
                  <a:gd name="connsiteX0" fmla="*/ 20074 w 2298930"/>
                  <a:gd name="connsiteY0" fmla="*/ 378459 h 1034620"/>
                  <a:gd name="connsiteX1" fmla="*/ 15312 w 2298930"/>
                  <a:gd name="connsiteY1" fmla="*/ 354644 h 1034620"/>
                  <a:gd name="connsiteX2" fmla="*/ 79604 w 2298930"/>
                  <a:gd name="connsiteY2" fmla="*/ 345120 h 1034620"/>
                  <a:gd name="connsiteX3" fmla="*/ 310587 w 2298930"/>
                  <a:gd name="connsiteY3" fmla="*/ 437990 h 1034620"/>
                  <a:gd name="connsiteX4" fmla="*/ 551092 w 2298930"/>
                  <a:gd name="connsiteY4" fmla="*/ 1028540 h 1034620"/>
                  <a:gd name="connsiteX5" fmla="*/ 1048774 w 2298930"/>
                  <a:gd name="connsiteY5" fmla="*/ 21271 h 1034620"/>
                  <a:gd name="connsiteX6" fmla="*/ 1956030 w 2298930"/>
                  <a:gd name="connsiteY6" fmla="*/ 347503 h 1034620"/>
                  <a:gd name="connsiteX7" fmla="*/ 2298930 w 2298930"/>
                  <a:gd name="connsiteY7" fmla="*/ 411796 h 1034620"/>
                  <a:gd name="connsiteX0" fmla="*/ 20074 w 2298930"/>
                  <a:gd name="connsiteY0" fmla="*/ 378459 h 1034616"/>
                  <a:gd name="connsiteX1" fmla="*/ 15312 w 2298930"/>
                  <a:gd name="connsiteY1" fmla="*/ 354644 h 1034616"/>
                  <a:gd name="connsiteX2" fmla="*/ 208191 w 2298930"/>
                  <a:gd name="connsiteY2" fmla="*/ 347502 h 1034616"/>
                  <a:gd name="connsiteX3" fmla="*/ 310587 w 2298930"/>
                  <a:gd name="connsiteY3" fmla="*/ 437990 h 1034616"/>
                  <a:gd name="connsiteX4" fmla="*/ 551092 w 2298930"/>
                  <a:gd name="connsiteY4" fmla="*/ 1028540 h 1034616"/>
                  <a:gd name="connsiteX5" fmla="*/ 1048774 w 2298930"/>
                  <a:gd name="connsiteY5" fmla="*/ 21271 h 1034616"/>
                  <a:gd name="connsiteX6" fmla="*/ 1956030 w 2298930"/>
                  <a:gd name="connsiteY6" fmla="*/ 347503 h 1034616"/>
                  <a:gd name="connsiteX7" fmla="*/ 2298930 w 2298930"/>
                  <a:gd name="connsiteY7" fmla="*/ 411796 h 1034616"/>
                  <a:gd name="connsiteX0" fmla="*/ 0 w 2278856"/>
                  <a:gd name="connsiteY0" fmla="*/ 378459 h 1034616"/>
                  <a:gd name="connsiteX1" fmla="*/ 40482 w 2278856"/>
                  <a:gd name="connsiteY1" fmla="*/ 345119 h 1034616"/>
                  <a:gd name="connsiteX2" fmla="*/ 188117 w 2278856"/>
                  <a:gd name="connsiteY2" fmla="*/ 347502 h 1034616"/>
                  <a:gd name="connsiteX3" fmla="*/ 290513 w 2278856"/>
                  <a:gd name="connsiteY3" fmla="*/ 437990 h 1034616"/>
                  <a:gd name="connsiteX4" fmla="*/ 531018 w 2278856"/>
                  <a:gd name="connsiteY4" fmla="*/ 1028540 h 1034616"/>
                  <a:gd name="connsiteX5" fmla="*/ 1028700 w 2278856"/>
                  <a:gd name="connsiteY5" fmla="*/ 21271 h 1034616"/>
                  <a:gd name="connsiteX6" fmla="*/ 1935956 w 2278856"/>
                  <a:gd name="connsiteY6" fmla="*/ 347503 h 1034616"/>
                  <a:gd name="connsiteX7" fmla="*/ 2278856 w 2278856"/>
                  <a:gd name="connsiteY7" fmla="*/ 411796 h 1034616"/>
                  <a:gd name="connsiteX0" fmla="*/ 0 w 2278856"/>
                  <a:gd name="connsiteY0" fmla="*/ 345121 h 1034616"/>
                  <a:gd name="connsiteX1" fmla="*/ 40482 w 2278856"/>
                  <a:gd name="connsiteY1" fmla="*/ 345119 h 1034616"/>
                  <a:gd name="connsiteX2" fmla="*/ 188117 w 2278856"/>
                  <a:gd name="connsiteY2" fmla="*/ 347502 h 1034616"/>
                  <a:gd name="connsiteX3" fmla="*/ 290513 w 2278856"/>
                  <a:gd name="connsiteY3" fmla="*/ 437990 h 1034616"/>
                  <a:gd name="connsiteX4" fmla="*/ 531018 w 2278856"/>
                  <a:gd name="connsiteY4" fmla="*/ 1028540 h 1034616"/>
                  <a:gd name="connsiteX5" fmla="*/ 1028700 w 2278856"/>
                  <a:gd name="connsiteY5" fmla="*/ 21271 h 1034616"/>
                  <a:gd name="connsiteX6" fmla="*/ 1935956 w 2278856"/>
                  <a:gd name="connsiteY6" fmla="*/ 347503 h 1034616"/>
                  <a:gd name="connsiteX7" fmla="*/ 2278856 w 2278856"/>
                  <a:gd name="connsiteY7" fmla="*/ 411796 h 1034616"/>
                  <a:gd name="connsiteX0" fmla="*/ 0 w 2238374"/>
                  <a:gd name="connsiteY0" fmla="*/ 345119 h 1034616"/>
                  <a:gd name="connsiteX1" fmla="*/ 147635 w 2238374"/>
                  <a:gd name="connsiteY1" fmla="*/ 347502 h 1034616"/>
                  <a:gd name="connsiteX2" fmla="*/ 250031 w 2238374"/>
                  <a:gd name="connsiteY2" fmla="*/ 437990 h 1034616"/>
                  <a:gd name="connsiteX3" fmla="*/ 490536 w 2238374"/>
                  <a:gd name="connsiteY3" fmla="*/ 1028540 h 1034616"/>
                  <a:gd name="connsiteX4" fmla="*/ 988218 w 2238374"/>
                  <a:gd name="connsiteY4" fmla="*/ 21271 h 1034616"/>
                  <a:gd name="connsiteX5" fmla="*/ 1895474 w 2238374"/>
                  <a:gd name="connsiteY5" fmla="*/ 347503 h 1034616"/>
                  <a:gd name="connsiteX6" fmla="*/ 2238374 w 2238374"/>
                  <a:gd name="connsiteY6" fmla="*/ 411796 h 1034616"/>
                  <a:gd name="connsiteX0" fmla="*/ 0 w 2278855"/>
                  <a:gd name="connsiteY0" fmla="*/ 347500 h 1034616"/>
                  <a:gd name="connsiteX1" fmla="*/ 188116 w 2278855"/>
                  <a:gd name="connsiteY1" fmla="*/ 347502 h 1034616"/>
                  <a:gd name="connsiteX2" fmla="*/ 290512 w 2278855"/>
                  <a:gd name="connsiteY2" fmla="*/ 437990 h 1034616"/>
                  <a:gd name="connsiteX3" fmla="*/ 531017 w 2278855"/>
                  <a:gd name="connsiteY3" fmla="*/ 1028540 h 1034616"/>
                  <a:gd name="connsiteX4" fmla="*/ 1028699 w 2278855"/>
                  <a:gd name="connsiteY4" fmla="*/ 21271 h 1034616"/>
                  <a:gd name="connsiteX5" fmla="*/ 1935955 w 2278855"/>
                  <a:gd name="connsiteY5" fmla="*/ 347503 h 1034616"/>
                  <a:gd name="connsiteX6" fmla="*/ 2278855 w 2278855"/>
                  <a:gd name="connsiteY6" fmla="*/ 411796 h 1034616"/>
                  <a:gd name="connsiteX0" fmla="*/ 0 w 2278855"/>
                  <a:gd name="connsiteY0" fmla="*/ 347500 h 1034616"/>
                  <a:gd name="connsiteX1" fmla="*/ 188116 w 2278855"/>
                  <a:gd name="connsiteY1" fmla="*/ 347502 h 1034616"/>
                  <a:gd name="connsiteX2" fmla="*/ 290512 w 2278855"/>
                  <a:gd name="connsiteY2" fmla="*/ 437990 h 1034616"/>
                  <a:gd name="connsiteX3" fmla="*/ 531017 w 2278855"/>
                  <a:gd name="connsiteY3" fmla="*/ 1028540 h 1034616"/>
                  <a:gd name="connsiteX4" fmla="*/ 1028699 w 2278855"/>
                  <a:gd name="connsiteY4" fmla="*/ 21271 h 1034616"/>
                  <a:gd name="connsiteX5" fmla="*/ 1573915 w 2278855"/>
                  <a:gd name="connsiteY5" fmla="*/ 347502 h 1034616"/>
                  <a:gd name="connsiteX6" fmla="*/ 2278855 w 2278855"/>
                  <a:gd name="connsiteY6" fmla="*/ 411796 h 1034616"/>
                  <a:gd name="connsiteX0" fmla="*/ 0 w 2037497"/>
                  <a:gd name="connsiteY0" fmla="*/ 347500 h 1034616"/>
                  <a:gd name="connsiteX1" fmla="*/ 188116 w 2037497"/>
                  <a:gd name="connsiteY1" fmla="*/ 347502 h 1034616"/>
                  <a:gd name="connsiteX2" fmla="*/ 290512 w 2037497"/>
                  <a:gd name="connsiteY2" fmla="*/ 437990 h 1034616"/>
                  <a:gd name="connsiteX3" fmla="*/ 531017 w 2037497"/>
                  <a:gd name="connsiteY3" fmla="*/ 1028540 h 1034616"/>
                  <a:gd name="connsiteX4" fmla="*/ 1028699 w 2037497"/>
                  <a:gd name="connsiteY4" fmla="*/ 21271 h 1034616"/>
                  <a:gd name="connsiteX5" fmla="*/ 1573915 w 2037497"/>
                  <a:gd name="connsiteY5" fmla="*/ 347502 h 1034616"/>
                  <a:gd name="connsiteX6" fmla="*/ 2037497 w 2037497"/>
                  <a:gd name="connsiteY6" fmla="*/ 411797 h 1034616"/>
                  <a:gd name="connsiteX0" fmla="*/ 0 w 2541995"/>
                  <a:gd name="connsiteY0" fmla="*/ 318911 h 1034616"/>
                  <a:gd name="connsiteX1" fmla="*/ 692614 w 2541995"/>
                  <a:gd name="connsiteY1" fmla="*/ 347502 h 1034616"/>
                  <a:gd name="connsiteX2" fmla="*/ 795010 w 2541995"/>
                  <a:gd name="connsiteY2" fmla="*/ 437990 h 1034616"/>
                  <a:gd name="connsiteX3" fmla="*/ 1035515 w 2541995"/>
                  <a:gd name="connsiteY3" fmla="*/ 1028540 h 1034616"/>
                  <a:gd name="connsiteX4" fmla="*/ 1533197 w 2541995"/>
                  <a:gd name="connsiteY4" fmla="*/ 21271 h 1034616"/>
                  <a:gd name="connsiteX5" fmla="*/ 2078413 w 2541995"/>
                  <a:gd name="connsiteY5" fmla="*/ 347502 h 1034616"/>
                  <a:gd name="connsiteX6" fmla="*/ 2541995 w 2541995"/>
                  <a:gd name="connsiteY6" fmla="*/ 411797 h 1034616"/>
                  <a:gd name="connsiteX0" fmla="*/ 0 w 2541995"/>
                  <a:gd name="connsiteY0" fmla="*/ 318911 h 1034628"/>
                  <a:gd name="connsiteX1" fmla="*/ 480199 w 2541995"/>
                  <a:gd name="connsiteY1" fmla="*/ 340356 h 1034628"/>
                  <a:gd name="connsiteX2" fmla="*/ 795010 w 2541995"/>
                  <a:gd name="connsiteY2" fmla="*/ 437990 h 1034628"/>
                  <a:gd name="connsiteX3" fmla="*/ 1035515 w 2541995"/>
                  <a:gd name="connsiteY3" fmla="*/ 1028540 h 1034628"/>
                  <a:gd name="connsiteX4" fmla="*/ 1533197 w 2541995"/>
                  <a:gd name="connsiteY4" fmla="*/ 21271 h 1034628"/>
                  <a:gd name="connsiteX5" fmla="*/ 2078413 w 2541995"/>
                  <a:gd name="connsiteY5" fmla="*/ 347502 h 1034628"/>
                  <a:gd name="connsiteX6" fmla="*/ 2541995 w 2541995"/>
                  <a:gd name="connsiteY6" fmla="*/ 411797 h 1034628"/>
                  <a:gd name="connsiteX0" fmla="*/ 0 w 2541995"/>
                  <a:gd name="connsiteY0" fmla="*/ 318911 h 1034663"/>
                  <a:gd name="connsiteX1" fmla="*/ 795010 w 2541995"/>
                  <a:gd name="connsiteY1" fmla="*/ 437990 h 1034663"/>
                  <a:gd name="connsiteX2" fmla="*/ 1035515 w 2541995"/>
                  <a:gd name="connsiteY2" fmla="*/ 1028540 h 1034663"/>
                  <a:gd name="connsiteX3" fmla="*/ 1533197 w 2541995"/>
                  <a:gd name="connsiteY3" fmla="*/ 21271 h 1034663"/>
                  <a:gd name="connsiteX4" fmla="*/ 2078413 w 2541995"/>
                  <a:gd name="connsiteY4" fmla="*/ 347502 h 1034663"/>
                  <a:gd name="connsiteX5" fmla="*/ 2541995 w 2541995"/>
                  <a:gd name="connsiteY5" fmla="*/ 411797 h 1034663"/>
                  <a:gd name="connsiteX0" fmla="*/ 0 w 2541995"/>
                  <a:gd name="connsiteY0" fmla="*/ 318911 h 1034665"/>
                  <a:gd name="connsiteX1" fmla="*/ 795010 w 2541995"/>
                  <a:gd name="connsiteY1" fmla="*/ 437990 h 1034665"/>
                  <a:gd name="connsiteX2" fmla="*/ 1141721 w 2541995"/>
                  <a:gd name="connsiteY2" fmla="*/ 1028540 h 1034665"/>
                  <a:gd name="connsiteX3" fmla="*/ 1533197 w 2541995"/>
                  <a:gd name="connsiteY3" fmla="*/ 21271 h 1034665"/>
                  <a:gd name="connsiteX4" fmla="*/ 2078413 w 2541995"/>
                  <a:gd name="connsiteY4" fmla="*/ 347502 h 1034665"/>
                  <a:gd name="connsiteX5" fmla="*/ 2541995 w 2541995"/>
                  <a:gd name="connsiteY5" fmla="*/ 411797 h 103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1995" h="1034665">
                    <a:moveTo>
                      <a:pt x="0" y="318911"/>
                    </a:moveTo>
                    <a:cubicBezTo>
                      <a:pt x="165627" y="343719"/>
                      <a:pt x="604723" y="319719"/>
                      <a:pt x="795010" y="437990"/>
                    </a:cubicBezTo>
                    <a:cubicBezTo>
                      <a:pt x="985297" y="556261"/>
                      <a:pt x="1018690" y="1097993"/>
                      <a:pt x="1141721" y="1028540"/>
                    </a:cubicBezTo>
                    <a:cubicBezTo>
                      <a:pt x="1264752" y="959087"/>
                      <a:pt x="1377082" y="134777"/>
                      <a:pt x="1533197" y="21271"/>
                    </a:cubicBezTo>
                    <a:cubicBezTo>
                      <a:pt x="1689312" y="-92235"/>
                      <a:pt x="1870054" y="282414"/>
                      <a:pt x="2078413" y="347502"/>
                    </a:cubicBezTo>
                    <a:cubicBezTo>
                      <a:pt x="2286772" y="412590"/>
                      <a:pt x="2474724" y="412194"/>
                      <a:pt x="2541995" y="411797"/>
                    </a:cubicBezTo>
                  </a:path>
                </a:pathLst>
              </a:custGeom>
              <a:noFill/>
              <a:ln w="50800" cmpd="sng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08E8402-42F2-8397-91D4-BBD19B1F18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209329" y="4833364"/>
                <a:ext cx="1760175" cy="12299"/>
              </a:xfrm>
              <a:prstGeom prst="straightConnector1">
                <a:avLst/>
              </a:prstGeom>
              <a:ln w="63500" cmpd="sng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52">
                <a:extLst>
                  <a:ext uri="{FF2B5EF4-FFF2-40B4-BE49-F238E27FC236}">
                    <a16:creationId xmlns:a16="http://schemas.microsoft.com/office/drawing/2014/main" id="{13509E44-A5FA-9300-6325-1187E414F0A5}"/>
                  </a:ext>
                </a:extLst>
              </p:cNvPr>
              <p:cNvSpPr/>
              <p:nvPr/>
            </p:nvSpPr>
            <p:spPr>
              <a:xfrm flipH="1">
                <a:off x="10444285" y="3468833"/>
                <a:ext cx="710684" cy="280812"/>
              </a:xfrm>
              <a:custGeom>
                <a:avLst/>
                <a:gdLst>
                  <a:gd name="connsiteX0" fmla="*/ 0 w 1543050"/>
                  <a:gd name="connsiteY0" fmla="*/ 674370 h 1383030"/>
                  <a:gd name="connsiteX1" fmla="*/ 445770 w 1543050"/>
                  <a:gd name="connsiteY1" fmla="*/ 697230 h 1383030"/>
                  <a:gd name="connsiteX2" fmla="*/ 445770 w 1543050"/>
                  <a:gd name="connsiteY2" fmla="*/ 1383030 h 1383030"/>
                  <a:gd name="connsiteX3" fmla="*/ 811530 w 1543050"/>
                  <a:gd name="connsiteY3" fmla="*/ 1383030 h 1383030"/>
                  <a:gd name="connsiteX4" fmla="*/ 834390 w 1543050"/>
                  <a:gd name="connsiteY4" fmla="*/ 0 h 1383030"/>
                  <a:gd name="connsiteX5" fmla="*/ 1200150 w 1543050"/>
                  <a:gd name="connsiteY5" fmla="*/ 0 h 1383030"/>
                  <a:gd name="connsiteX6" fmla="*/ 1200150 w 1543050"/>
                  <a:gd name="connsiteY6" fmla="*/ 708660 h 1383030"/>
                  <a:gd name="connsiteX7" fmla="*/ 1543050 w 1543050"/>
                  <a:gd name="connsiteY7" fmla="*/ 720090 h 1383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3050" h="1383030">
                    <a:moveTo>
                      <a:pt x="0" y="674370"/>
                    </a:moveTo>
                    <a:lnTo>
                      <a:pt x="445770" y="697230"/>
                    </a:lnTo>
                    <a:lnTo>
                      <a:pt x="445770" y="1383030"/>
                    </a:lnTo>
                    <a:lnTo>
                      <a:pt x="811530" y="1383030"/>
                    </a:lnTo>
                    <a:lnTo>
                      <a:pt x="834390" y="0"/>
                    </a:lnTo>
                    <a:lnTo>
                      <a:pt x="1200150" y="0"/>
                    </a:lnTo>
                    <a:lnTo>
                      <a:pt x="1200150" y="708660"/>
                    </a:lnTo>
                    <a:lnTo>
                      <a:pt x="1543050" y="720090"/>
                    </a:lnTo>
                  </a:path>
                </a:pathLst>
              </a:custGeom>
              <a:noFill/>
              <a:ln w="508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highlight>
                    <a:srgbClr val="FFFF00"/>
                  </a:highlight>
                </a:endParaRPr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26F3FD1C-F5E3-024F-485F-2C85E89ACDC9}"/>
                  </a:ext>
                </a:extLst>
              </p:cNvPr>
              <p:cNvSpPr/>
              <p:nvPr/>
            </p:nvSpPr>
            <p:spPr>
              <a:xfrm flipV="1">
                <a:off x="10694142" y="4503960"/>
                <a:ext cx="710684" cy="235916"/>
              </a:xfrm>
              <a:custGeom>
                <a:avLst/>
                <a:gdLst>
                  <a:gd name="connsiteX0" fmla="*/ 0 w 2278856"/>
                  <a:gd name="connsiteY0" fmla="*/ 380116 h 1067561"/>
                  <a:gd name="connsiteX1" fmla="*/ 292894 w 2278856"/>
                  <a:gd name="connsiteY1" fmla="*/ 382497 h 1067561"/>
                  <a:gd name="connsiteX2" fmla="*/ 519112 w 2278856"/>
                  <a:gd name="connsiteY2" fmla="*/ 1063535 h 1067561"/>
                  <a:gd name="connsiteX3" fmla="*/ 1028700 w 2278856"/>
                  <a:gd name="connsiteY3" fmla="*/ 22928 h 1067561"/>
                  <a:gd name="connsiteX4" fmla="*/ 1935956 w 2278856"/>
                  <a:gd name="connsiteY4" fmla="*/ 349160 h 1067561"/>
                  <a:gd name="connsiteX5" fmla="*/ 2278856 w 2278856"/>
                  <a:gd name="connsiteY5" fmla="*/ 413453 h 1067561"/>
                  <a:gd name="connsiteX0" fmla="*/ 0 w 2278856"/>
                  <a:gd name="connsiteY0" fmla="*/ 378929 h 1042684"/>
                  <a:gd name="connsiteX1" fmla="*/ 292894 w 2278856"/>
                  <a:gd name="connsiteY1" fmla="*/ 381310 h 1042684"/>
                  <a:gd name="connsiteX2" fmla="*/ 552449 w 2278856"/>
                  <a:gd name="connsiteY2" fmla="*/ 1038535 h 1042684"/>
                  <a:gd name="connsiteX3" fmla="*/ 1028700 w 2278856"/>
                  <a:gd name="connsiteY3" fmla="*/ 21741 h 1042684"/>
                  <a:gd name="connsiteX4" fmla="*/ 1935956 w 2278856"/>
                  <a:gd name="connsiteY4" fmla="*/ 347973 h 1042684"/>
                  <a:gd name="connsiteX5" fmla="*/ 2278856 w 2278856"/>
                  <a:gd name="connsiteY5" fmla="*/ 412266 h 1042684"/>
                  <a:gd name="connsiteX0" fmla="*/ 0 w 2278856"/>
                  <a:gd name="connsiteY0" fmla="*/ 378459 h 1032740"/>
                  <a:gd name="connsiteX1" fmla="*/ 292894 w 2278856"/>
                  <a:gd name="connsiteY1" fmla="*/ 380840 h 1032740"/>
                  <a:gd name="connsiteX2" fmla="*/ 531018 w 2278856"/>
                  <a:gd name="connsiteY2" fmla="*/ 1028540 h 1032740"/>
                  <a:gd name="connsiteX3" fmla="*/ 1028700 w 2278856"/>
                  <a:gd name="connsiteY3" fmla="*/ 21271 h 1032740"/>
                  <a:gd name="connsiteX4" fmla="*/ 1935956 w 2278856"/>
                  <a:gd name="connsiteY4" fmla="*/ 347503 h 1032740"/>
                  <a:gd name="connsiteX5" fmla="*/ 2278856 w 2278856"/>
                  <a:gd name="connsiteY5" fmla="*/ 411796 h 1032740"/>
                  <a:gd name="connsiteX0" fmla="*/ 0 w 2278856"/>
                  <a:gd name="connsiteY0" fmla="*/ 378459 h 1033084"/>
                  <a:gd name="connsiteX1" fmla="*/ 285750 w 2278856"/>
                  <a:gd name="connsiteY1" fmla="*/ 392746 h 1033084"/>
                  <a:gd name="connsiteX2" fmla="*/ 531018 w 2278856"/>
                  <a:gd name="connsiteY2" fmla="*/ 1028540 h 1033084"/>
                  <a:gd name="connsiteX3" fmla="*/ 1028700 w 2278856"/>
                  <a:gd name="connsiteY3" fmla="*/ 21271 h 1033084"/>
                  <a:gd name="connsiteX4" fmla="*/ 1935956 w 2278856"/>
                  <a:gd name="connsiteY4" fmla="*/ 347503 h 1033084"/>
                  <a:gd name="connsiteX5" fmla="*/ 2278856 w 2278856"/>
                  <a:gd name="connsiteY5" fmla="*/ 411796 h 1033084"/>
                  <a:gd name="connsiteX0" fmla="*/ 0 w 2278856"/>
                  <a:gd name="connsiteY0" fmla="*/ 378459 h 1033146"/>
                  <a:gd name="connsiteX1" fmla="*/ 173831 w 2278856"/>
                  <a:gd name="connsiteY1" fmla="*/ 326070 h 1033146"/>
                  <a:gd name="connsiteX2" fmla="*/ 285750 w 2278856"/>
                  <a:gd name="connsiteY2" fmla="*/ 392746 h 1033146"/>
                  <a:gd name="connsiteX3" fmla="*/ 531018 w 2278856"/>
                  <a:gd name="connsiteY3" fmla="*/ 1028540 h 1033146"/>
                  <a:gd name="connsiteX4" fmla="*/ 1028700 w 2278856"/>
                  <a:gd name="connsiteY4" fmla="*/ 21271 h 1033146"/>
                  <a:gd name="connsiteX5" fmla="*/ 1935956 w 2278856"/>
                  <a:gd name="connsiteY5" fmla="*/ 347503 h 1033146"/>
                  <a:gd name="connsiteX6" fmla="*/ 2278856 w 2278856"/>
                  <a:gd name="connsiteY6" fmla="*/ 411796 h 1033146"/>
                  <a:gd name="connsiteX0" fmla="*/ 0 w 2278856"/>
                  <a:gd name="connsiteY0" fmla="*/ 378459 h 1033095"/>
                  <a:gd name="connsiteX1" fmla="*/ 140494 w 2278856"/>
                  <a:gd name="connsiteY1" fmla="*/ 368932 h 1033095"/>
                  <a:gd name="connsiteX2" fmla="*/ 285750 w 2278856"/>
                  <a:gd name="connsiteY2" fmla="*/ 392746 h 1033095"/>
                  <a:gd name="connsiteX3" fmla="*/ 531018 w 2278856"/>
                  <a:gd name="connsiteY3" fmla="*/ 1028540 h 1033095"/>
                  <a:gd name="connsiteX4" fmla="*/ 1028700 w 2278856"/>
                  <a:gd name="connsiteY4" fmla="*/ 21271 h 1033095"/>
                  <a:gd name="connsiteX5" fmla="*/ 1935956 w 2278856"/>
                  <a:gd name="connsiteY5" fmla="*/ 347503 h 1033095"/>
                  <a:gd name="connsiteX6" fmla="*/ 2278856 w 2278856"/>
                  <a:gd name="connsiteY6" fmla="*/ 411796 h 1033095"/>
                  <a:gd name="connsiteX0" fmla="*/ 0 w 2278856"/>
                  <a:gd name="connsiteY0" fmla="*/ 378459 h 1033166"/>
                  <a:gd name="connsiteX1" fmla="*/ 140494 w 2278856"/>
                  <a:gd name="connsiteY1" fmla="*/ 368932 h 1033166"/>
                  <a:gd name="connsiteX2" fmla="*/ 252413 w 2278856"/>
                  <a:gd name="connsiteY2" fmla="*/ 395127 h 1033166"/>
                  <a:gd name="connsiteX3" fmla="*/ 531018 w 2278856"/>
                  <a:gd name="connsiteY3" fmla="*/ 1028540 h 1033166"/>
                  <a:gd name="connsiteX4" fmla="*/ 1028700 w 2278856"/>
                  <a:gd name="connsiteY4" fmla="*/ 21271 h 1033166"/>
                  <a:gd name="connsiteX5" fmla="*/ 1935956 w 2278856"/>
                  <a:gd name="connsiteY5" fmla="*/ 347503 h 1033166"/>
                  <a:gd name="connsiteX6" fmla="*/ 2278856 w 2278856"/>
                  <a:gd name="connsiteY6" fmla="*/ 411796 h 1033166"/>
                  <a:gd name="connsiteX0" fmla="*/ 0 w 2278856"/>
                  <a:gd name="connsiteY0" fmla="*/ 378459 h 1033194"/>
                  <a:gd name="connsiteX1" fmla="*/ 140494 w 2278856"/>
                  <a:gd name="connsiteY1" fmla="*/ 368932 h 1033194"/>
                  <a:gd name="connsiteX2" fmla="*/ 33337 w 2278856"/>
                  <a:gd name="connsiteY2" fmla="*/ 345120 h 1033194"/>
                  <a:gd name="connsiteX3" fmla="*/ 252413 w 2278856"/>
                  <a:gd name="connsiteY3" fmla="*/ 395127 h 1033194"/>
                  <a:gd name="connsiteX4" fmla="*/ 531018 w 2278856"/>
                  <a:gd name="connsiteY4" fmla="*/ 1028540 h 1033194"/>
                  <a:gd name="connsiteX5" fmla="*/ 1028700 w 2278856"/>
                  <a:gd name="connsiteY5" fmla="*/ 21271 h 1033194"/>
                  <a:gd name="connsiteX6" fmla="*/ 1935956 w 2278856"/>
                  <a:gd name="connsiteY6" fmla="*/ 347503 h 1033194"/>
                  <a:gd name="connsiteX7" fmla="*/ 2278856 w 2278856"/>
                  <a:gd name="connsiteY7" fmla="*/ 411796 h 1033194"/>
                  <a:gd name="connsiteX0" fmla="*/ 20074 w 2298930"/>
                  <a:gd name="connsiteY0" fmla="*/ 378459 h 1033194"/>
                  <a:gd name="connsiteX1" fmla="*/ 15312 w 2298930"/>
                  <a:gd name="connsiteY1" fmla="*/ 354644 h 1033194"/>
                  <a:gd name="connsiteX2" fmla="*/ 53411 w 2298930"/>
                  <a:gd name="connsiteY2" fmla="*/ 345120 h 1033194"/>
                  <a:gd name="connsiteX3" fmla="*/ 272487 w 2298930"/>
                  <a:gd name="connsiteY3" fmla="*/ 395127 h 1033194"/>
                  <a:gd name="connsiteX4" fmla="*/ 551092 w 2298930"/>
                  <a:gd name="connsiteY4" fmla="*/ 1028540 h 1033194"/>
                  <a:gd name="connsiteX5" fmla="*/ 1048774 w 2298930"/>
                  <a:gd name="connsiteY5" fmla="*/ 21271 h 1033194"/>
                  <a:gd name="connsiteX6" fmla="*/ 1956030 w 2298930"/>
                  <a:gd name="connsiteY6" fmla="*/ 347503 h 1033194"/>
                  <a:gd name="connsiteX7" fmla="*/ 2298930 w 2298930"/>
                  <a:gd name="connsiteY7" fmla="*/ 411796 h 1033194"/>
                  <a:gd name="connsiteX0" fmla="*/ 20074 w 2298930"/>
                  <a:gd name="connsiteY0" fmla="*/ 378459 h 1033194"/>
                  <a:gd name="connsiteX1" fmla="*/ 15312 w 2298930"/>
                  <a:gd name="connsiteY1" fmla="*/ 354644 h 1033194"/>
                  <a:gd name="connsiteX2" fmla="*/ 79604 w 2298930"/>
                  <a:gd name="connsiteY2" fmla="*/ 345120 h 1033194"/>
                  <a:gd name="connsiteX3" fmla="*/ 272487 w 2298930"/>
                  <a:gd name="connsiteY3" fmla="*/ 395127 h 1033194"/>
                  <a:gd name="connsiteX4" fmla="*/ 551092 w 2298930"/>
                  <a:gd name="connsiteY4" fmla="*/ 1028540 h 1033194"/>
                  <a:gd name="connsiteX5" fmla="*/ 1048774 w 2298930"/>
                  <a:gd name="connsiteY5" fmla="*/ 21271 h 1033194"/>
                  <a:gd name="connsiteX6" fmla="*/ 1956030 w 2298930"/>
                  <a:gd name="connsiteY6" fmla="*/ 347503 h 1033194"/>
                  <a:gd name="connsiteX7" fmla="*/ 2298930 w 2298930"/>
                  <a:gd name="connsiteY7" fmla="*/ 411796 h 1033194"/>
                  <a:gd name="connsiteX0" fmla="*/ 20074 w 2298930"/>
                  <a:gd name="connsiteY0" fmla="*/ 378459 h 1034620"/>
                  <a:gd name="connsiteX1" fmla="*/ 15312 w 2298930"/>
                  <a:gd name="connsiteY1" fmla="*/ 354644 h 1034620"/>
                  <a:gd name="connsiteX2" fmla="*/ 79604 w 2298930"/>
                  <a:gd name="connsiteY2" fmla="*/ 345120 h 1034620"/>
                  <a:gd name="connsiteX3" fmla="*/ 310587 w 2298930"/>
                  <a:gd name="connsiteY3" fmla="*/ 437990 h 1034620"/>
                  <a:gd name="connsiteX4" fmla="*/ 551092 w 2298930"/>
                  <a:gd name="connsiteY4" fmla="*/ 1028540 h 1034620"/>
                  <a:gd name="connsiteX5" fmla="*/ 1048774 w 2298930"/>
                  <a:gd name="connsiteY5" fmla="*/ 21271 h 1034620"/>
                  <a:gd name="connsiteX6" fmla="*/ 1956030 w 2298930"/>
                  <a:gd name="connsiteY6" fmla="*/ 347503 h 1034620"/>
                  <a:gd name="connsiteX7" fmla="*/ 2298930 w 2298930"/>
                  <a:gd name="connsiteY7" fmla="*/ 411796 h 1034620"/>
                  <a:gd name="connsiteX0" fmla="*/ 20074 w 2298930"/>
                  <a:gd name="connsiteY0" fmla="*/ 378459 h 1034616"/>
                  <a:gd name="connsiteX1" fmla="*/ 15312 w 2298930"/>
                  <a:gd name="connsiteY1" fmla="*/ 354644 h 1034616"/>
                  <a:gd name="connsiteX2" fmla="*/ 208191 w 2298930"/>
                  <a:gd name="connsiteY2" fmla="*/ 347502 h 1034616"/>
                  <a:gd name="connsiteX3" fmla="*/ 310587 w 2298930"/>
                  <a:gd name="connsiteY3" fmla="*/ 437990 h 1034616"/>
                  <a:gd name="connsiteX4" fmla="*/ 551092 w 2298930"/>
                  <a:gd name="connsiteY4" fmla="*/ 1028540 h 1034616"/>
                  <a:gd name="connsiteX5" fmla="*/ 1048774 w 2298930"/>
                  <a:gd name="connsiteY5" fmla="*/ 21271 h 1034616"/>
                  <a:gd name="connsiteX6" fmla="*/ 1956030 w 2298930"/>
                  <a:gd name="connsiteY6" fmla="*/ 347503 h 1034616"/>
                  <a:gd name="connsiteX7" fmla="*/ 2298930 w 2298930"/>
                  <a:gd name="connsiteY7" fmla="*/ 411796 h 1034616"/>
                  <a:gd name="connsiteX0" fmla="*/ 0 w 2278856"/>
                  <a:gd name="connsiteY0" fmla="*/ 378459 h 1034616"/>
                  <a:gd name="connsiteX1" fmla="*/ 40482 w 2278856"/>
                  <a:gd name="connsiteY1" fmla="*/ 345119 h 1034616"/>
                  <a:gd name="connsiteX2" fmla="*/ 188117 w 2278856"/>
                  <a:gd name="connsiteY2" fmla="*/ 347502 h 1034616"/>
                  <a:gd name="connsiteX3" fmla="*/ 290513 w 2278856"/>
                  <a:gd name="connsiteY3" fmla="*/ 437990 h 1034616"/>
                  <a:gd name="connsiteX4" fmla="*/ 531018 w 2278856"/>
                  <a:gd name="connsiteY4" fmla="*/ 1028540 h 1034616"/>
                  <a:gd name="connsiteX5" fmla="*/ 1028700 w 2278856"/>
                  <a:gd name="connsiteY5" fmla="*/ 21271 h 1034616"/>
                  <a:gd name="connsiteX6" fmla="*/ 1935956 w 2278856"/>
                  <a:gd name="connsiteY6" fmla="*/ 347503 h 1034616"/>
                  <a:gd name="connsiteX7" fmla="*/ 2278856 w 2278856"/>
                  <a:gd name="connsiteY7" fmla="*/ 411796 h 1034616"/>
                  <a:gd name="connsiteX0" fmla="*/ 0 w 2278856"/>
                  <a:gd name="connsiteY0" fmla="*/ 345121 h 1034616"/>
                  <a:gd name="connsiteX1" fmla="*/ 40482 w 2278856"/>
                  <a:gd name="connsiteY1" fmla="*/ 345119 h 1034616"/>
                  <a:gd name="connsiteX2" fmla="*/ 188117 w 2278856"/>
                  <a:gd name="connsiteY2" fmla="*/ 347502 h 1034616"/>
                  <a:gd name="connsiteX3" fmla="*/ 290513 w 2278856"/>
                  <a:gd name="connsiteY3" fmla="*/ 437990 h 1034616"/>
                  <a:gd name="connsiteX4" fmla="*/ 531018 w 2278856"/>
                  <a:gd name="connsiteY4" fmla="*/ 1028540 h 1034616"/>
                  <a:gd name="connsiteX5" fmla="*/ 1028700 w 2278856"/>
                  <a:gd name="connsiteY5" fmla="*/ 21271 h 1034616"/>
                  <a:gd name="connsiteX6" fmla="*/ 1935956 w 2278856"/>
                  <a:gd name="connsiteY6" fmla="*/ 347503 h 1034616"/>
                  <a:gd name="connsiteX7" fmla="*/ 2278856 w 2278856"/>
                  <a:gd name="connsiteY7" fmla="*/ 411796 h 1034616"/>
                  <a:gd name="connsiteX0" fmla="*/ 0 w 2238374"/>
                  <a:gd name="connsiteY0" fmla="*/ 345119 h 1034616"/>
                  <a:gd name="connsiteX1" fmla="*/ 147635 w 2238374"/>
                  <a:gd name="connsiteY1" fmla="*/ 347502 h 1034616"/>
                  <a:gd name="connsiteX2" fmla="*/ 250031 w 2238374"/>
                  <a:gd name="connsiteY2" fmla="*/ 437990 h 1034616"/>
                  <a:gd name="connsiteX3" fmla="*/ 490536 w 2238374"/>
                  <a:gd name="connsiteY3" fmla="*/ 1028540 h 1034616"/>
                  <a:gd name="connsiteX4" fmla="*/ 988218 w 2238374"/>
                  <a:gd name="connsiteY4" fmla="*/ 21271 h 1034616"/>
                  <a:gd name="connsiteX5" fmla="*/ 1895474 w 2238374"/>
                  <a:gd name="connsiteY5" fmla="*/ 347503 h 1034616"/>
                  <a:gd name="connsiteX6" fmla="*/ 2238374 w 2238374"/>
                  <a:gd name="connsiteY6" fmla="*/ 411796 h 1034616"/>
                  <a:gd name="connsiteX0" fmla="*/ 0 w 2278855"/>
                  <a:gd name="connsiteY0" fmla="*/ 347500 h 1034616"/>
                  <a:gd name="connsiteX1" fmla="*/ 188116 w 2278855"/>
                  <a:gd name="connsiteY1" fmla="*/ 347502 h 1034616"/>
                  <a:gd name="connsiteX2" fmla="*/ 290512 w 2278855"/>
                  <a:gd name="connsiteY2" fmla="*/ 437990 h 1034616"/>
                  <a:gd name="connsiteX3" fmla="*/ 531017 w 2278855"/>
                  <a:gd name="connsiteY3" fmla="*/ 1028540 h 1034616"/>
                  <a:gd name="connsiteX4" fmla="*/ 1028699 w 2278855"/>
                  <a:gd name="connsiteY4" fmla="*/ 21271 h 1034616"/>
                  <a:gd name="connsiteX5" fmla="*/ 1935955 w 2278855"/>
                  <a:gd name="connsiteY5" fmla="*/ 347503 h 1034616"/>
                  <a:gd name="connsiteX6" fmla="*/ 2278855 w 2278855"/>
                  <a:gd name="connsiteY6" fmla="*/ 411796 h 1034616"/>
                  <a:gd name="connsiteX0" fmla="*/ 0 w 2278855"/>
                  <a:gd name="connsiteY0" fmla="*/ 347500 h 1034616"/>
                  <a:gd name="connsiteX1" fmla="*/ 188116 w 2278855"/>
                  <a:gd name="connsiteY1" fmla="*/ 347502 h 1034616"/>
                  <a:gd name="connsiteX2" fmla="*/ 290512 w 2278855"/>
                  <a:gd name="connsiteY2" fmla="*/ 437990 h 1034616"/>
                  <a:gd name="connsiteX3" fmla="*/ 531017 w 2278855"/>
                  <a:gd name="connsiteY3" fmla="*/ 1028540 h 1034616"/>
                  <a:gd name="connsiteX4" fmla="*/ 1028699 w 2278855"/>
                  <a:gd name="connsiteY4" fmla="*/ 21271 h 1034616"/>
                  <a:gd name="connsiteX5" fmla="*/ 1573915 w 2278855"/>
                  <a:gd name="connsiteY5" fmla="*/ 347502 h 1034616"/>
                  <a:gd name="connsiteX6" fmla="*/ 2278855 w 2278855"/>
                  <a:gd name="connsiteY6" fmla="*/ 411796 h 1034616"/>
                  <a:gd name="connsiteX0" fmla="*/ 0 w 2037497"/>
                  <a:gd name="connsiteY0" fmla="*/ 347500 h 1034616"/>
                  <a:gd name="connsiteX1" fmla="*/ 188116 w 2037497"/>
                  <a:gd name="connsiteY1" fmla="*/ 347502 h 1034616"/>
                  <a:gd name="connsiteX2" fmla="*/ 290512 w 2037497"/>
                  <a:gd name="connsiteY2" fmla="*/ 437990 h 1034616"/>
                  <a:gd name="connsiteX3" fmla="*/ 531017 w 2037497"/>
                  <a:gd name="connsiteY3" fmla="*/ 1028540 h 1034616"/>
                  <a:gd name="connsiteX4" fmla="*/ 1028699 w 2037497"/>
                  <a:gd name="connsiteY4" fmla="*/ 21271 h 1034616"/>
                  <a:gd name="connsiteX5" fmla="*/ 1573915 w 2037497"/>
                  <a:gd name="connsiteY5" fmla="*/ 347502 h 1034616"/>
                  <a:gd name="connsiteX6" fmla="*/ 2037497 w 2037497"/>
                  <a:gd name="connsiteY6" fmla="*/ 411797 h 1034616"/>
                  <a:gd name="connsiteX0" fmla="*/ 0 w 2541995"/>
                  <a:gd name="connsiteY0" fmla="*/ 318911 h 1034616"/>
                  <a:gd name="connsiteX1" fmla="*/ 692614 w 2541995"/>
                  <a:gd name="connsiteY1" fmla="*/ 347502 h 1034616"/>
                  <a:gd name="connsiteX2" fmla="*/ 795010 w 2541995"/>
                  <a:gd name="connsiteY2" fmla="*/ 437990 h 1034616"/>
                  <a:gd name="connsiteX3" fmla="*/ 1035515 w 2541995"/>
                  <a:gd name="connsiteY3" fmla="*/ 1028540 h 1034616"/>
                  <a:gd name="connsiteX4" fmla="*/ 1533197 w 2541995"/>
                  <a:gd name="connsiteY4" fmla="*/ 21271 h 1034616"/>
                  <a:gd name="connsiteX5" fmla="*/ 2078413 w 2541995"/>
                  <a:gd name="connsiteY5" fmla="*/ 347502 h 1034616"/>
                  <a:gd name="connsiteX6" fmla="*/ 2541995 w 2541995"/>
                  <a:gd name="connsiteY6" fmla="*/ 411797 h 1034616"/>
                  <a:gd name="connsiteX0" fmla="*/ 0 w 2541995"/>
                  <a:gd name="connsiteY0" fmla="*/ 318911 h 1034628"/>
                  <a:gd name="connsiteX1" fmla="*/ 480199 w 2541995"/>
                  <a:gd name="connsiteY1" fmla="*/ 340356 h 1034628"/>
                  <a:gd name="connsiteX2" fmla="*/ 795010 w 2541995"/>
                  <a:gd name="connsiteY2" fmla="*/ 437990 h 1034628"/>
                  <a:gd name="connsiteX3" fmla="*/ 1035515 w 2541995"/>
                  <a:gd name="connsiteY3" fmla="*/ 1028540 h 1034628"/>
                  <a:gd name="connsiteX4" fmla="*/ 1533197 w 2541995"/>
                  <a:gd name="connsiteY4" fmla="*/ 21271 h 1034628"/>
                  <a:gd name="connsiteX5" fmla="*/ 2078413 w 2541995"/>
                  <a:gd name="connsiteY5" fmla="*/ 347502 h 1034628"/>
                  <a:gd name="connsiteX6" fmla="*/ 2541995 w 2541995"/>
                  <a:gd name="connsiteY6" fmla="*/ 411797 h 1034628"/>
                  <a:gd name="connsiteX0" fmla="*/ 0 w 2541995"/>
                  <a:gd name="connsiteY0" fmla="*/ 318911 h 1034663"/>
                  <a:gd name="connsiteX1" fmla="*/ 795010 w 2541995"/>
                  <a:gd name="connsiteY1" fmla="*/ 437990 h 1034663"/>
                  <a:gd name="connsiteX2" fmla="*/ 1035515 w 2541995"/>
                  <a:gd name="connsiteY2" fmla="*/ 1028540 h 1034663"/>
                  <a:gd name="connsiteX3" fmla="*/ 1533197 w 2541995"/>
                  <a:gd name="connsiteY3" fmla="*/ 21271 h 1034663"/>
                  <a:gd name="connsiteX4" fmla="*/ 2078413 w 2541995"/>
                  <a:gd name="connsiteY4" fmla="*/ 347502 h 1034663"/>
                  <a:gd name="connsiteX5" fmla="*/ 2541995 w 2541995"/>
                  <a:gd name="connsiteY5" fmla="*/ 411797 h 1034663"/>
                  <a:gd name="connsiteX0" fmla="*/ 0 w 2541995"/>
                  <a:gd name="connsiteY0" fmla="*/ 318911 h 1034665"/>
                  <a:gd name="connsiteX1" fmla="*/ 795010 w 2541995"/>
                  <a:gd name="connsiteY1" fmla="*/ 437990 h 1034665"/>
                  <a:gd name="connsiteX2" fmla="*/ 1141721 w 2541995"/>
                  <a:gd name="connsiteY2" fmla="*/ 1028540 h 1034665"/>
                  <a:gd name="connsiteX3" fmla="*/ 1533197 w 2541995"/>
                  <a:gd name="connsiteY3" fmla="*/ 21271 h 1034665"/>
                  <a:gd name="connsiteX4" fmla="*/ 2078413 w 2541995"/>
                  <a:gd name="connsiteY4" fmla="*/ 347502 h 1034665"/>
                  <a:gd name="connsiteX5" fmla="*/ 2541995 w 2541995"/>
                  <a:gd name="connsiteY5" fmla="*/ 411797 h 103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1995" h="1034665">
                    <a:moveTo>
                      <a:pt x="0" y="318911"/>
                    </a:moveTo>
                    <a:cubicBezTo>
                      <a:pt x="165627" y="343719"/>
                      <a:pt x="604723" y="319719"/>
                      <a:pt x="795010" y="437990"/>
                    </a:cubicBezTo>
                    <a:cubicBezTo>
                      <a:pt x="985297" y="556261"/>
                      <a:pt x="1018690" y="1097993"/>
                      <a:pt x="1141721" y="1028540"/>
                    </a:cubicBezTo>
                    <a:cubicBezTo>
                      <a:pt x="1264752" y="959087"/>
                      <a:pt x="1377082" y="134777"/>
                      <a:pt x="1533197" y="21271"/>
                    </a:cubicBezTo>
                    <a:cubicBezTo>
                      <a:pt x="1689312" y="-92235"/>
                      <a:pt x="1870054" y="282414"/>
                      <a:pt x="2078413" y="347502"/>
                    </a:cubicBezTo>
                    <a:cubicBezTo>
                      <a:pt x="2286772" y="412590"/>
                      <a:pt x="2474724" y="412194"/>
                      <a:pt x="2541995" y="411797"/>
                    </a:cubicBezTo>
                  </a:path>
                </a:pathLst>
              </a:custGeom>
              <a:noFill/>
              <a:ln w="50800" cmpd="sng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b="1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E660B3D-4BB7-B1E9-0646-55323B5C3086}"/>
                  </a:ext>
                </a:extLst>
              </p:cNvPr>
              <p:cNvGrpSpPr/>
              <p:nvPr/>
            </p:nvGrpSpPr>
            <p:grpSpPr>
              <a:xfrm>
                <a:off x="11617875" y="3752306"/>
                <a:ext cx="1369220" cy="1281905"/>
                <a:chOff x="9445355" y="2282112"/>
                <a:chExt cx="1369220" cy="1281905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AFC5CBB-F93B-6031-3AA8-C55C8B327181}"/>
                    </a:ext>
                  </a:extLst>
                </p:cNvPr>
                <p:cNvSpPr/>
                <p:nvPr/>
              </p:nvSpPr>
              <p:spPr>
                <a:xfrm>
                  <a:off x="9445355" y="2282112"/>
                  <a:ext cx="1369220" cy="1281905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 dirty="0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DA4B51A5-41CC-C6FA-9520-80A5076B8E57}"/>
                    </a:ext>
                  </a:extLst>
                </p:cNvPr>
                <p:cNvGrpSpPr/>
                <p:nvPr/>
              </p:nvGrpSpPr>
              <p:grpSpPr>
                <a:xfrm>
                  <a:off x="9502902" y="2372201"/>
                  <a:ext cx="1256904" cy="1093433"/>
                  <a:chOff x="6370240" y="4762103"/>
                  <a:chExt cx="1000918" cy="870740"/>
                </a:xfrm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92A9B502-2E65-2287-3E23-21DB3E223791}"/>
                      </a:ext>
                    </a:extLst>
                  </p:cNvPr>
                  <p:cNvGrpSpPr/>
                  <p:nvPr/>
                </p:nvGrpSpPr>
                <p:grpSpPr>
                  <a:xfrm>
                    <a:off x="6370240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75255AA1-EA4D-0856-16B1-DD148E672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05D04433-8020-2454-3434-65347FC68A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55728394-61E4-F145-A449-C58C8DE6B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0ECE99EC-2D9C-716B-FC3F-A488BDB96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42947C08-AEBD-F04E-EF07-31883ACCC9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67593016-B59B-FED1-C209-E90465F4C546}"/>
                      </a:ext>
                    </a:extLst>
                  </p:cNvPr>
                  <p:cNvGrpSpPr/>
                  <p:nvPr/>
                </p:nvGrpSpPr>
                <p:grpSpPr>
                  <a:xfrm>
                    <a:off x="6588720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00071159-E503-5E71-0FC5-E30ABB36A1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63F3A646-0DB8-882A-A24A-EF504287D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454B1749-1C58-EED5-4563-EDB219E19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FEDDACC8-9EC1-2F0D-BB5A-176BECACFA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DA17BC9E-672F-83B0-C68A-4D6FFB4864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F4210585-2A69-DFF6-3207-BBB2A5A7CCC3}"/>
                      </a:ext>
                    </a:extLst>
                  </p:cNvPr>
                  <p:cNvGrpSpPr/>
                  <p:nvPr/>
                </p:nvGrpSpPr>
                <p:grpSpPr>
                  <a:xfrm>
                    <a:off x="6807199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E23204E6-6BBA-0C4F-E115-E3748EB9E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9922C20D-13C3-F264-80F7-743832F118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E6B84C58-1706-A5DD-E06E-A3ECC204F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19ADA00E-2B52-82E4-EB37-C4E5548D2D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8F41509A-6F71-D8ED-1ACC-88741BCFB7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60D1338C-D5CC-9DB3-27D1-A3E737A20125}"/>
                      </a:ext>
                    </a:extLst>
                  </p:cNvPr>
                  <p:cNvGrpSpPr/>
                  <p:nvPr/>
                </p:nvGrpSpPr>
                <p:grpSpPr>
                  <a:xfrm>
                    <a:off x="7025679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42" name="Oval 41">
                      <a:extLst>
                        <a:ext uri="{FF2B5EF4-FFF2-40B4-BE49-F238E27FC236}">
                          <a16:creationId xmlns:a16="http://schemas.microsoft.com/office/drawing/2014/main" id="{E2EBF015-5F3F-8E6A-D781-EB650D8C7E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D9AB0175-7DA8-F9DE-AC6F-BF0726F1A6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86AD30D3-DD6D-4753-5044-F5F574BA46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C571207C-8654-A655-42AF-2A05C823EF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C9420E5A-66F3-0784-ED63-F0B62B5C7C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C672BD5A-09BC-FCCF-4191-CFEBC2095914}"/>
                      </a:ext>
                    </a:extLst>
                  </p:cNvPr>
                  <p:cNvGrpSpPr/>
                  <p:nvPr/>
                </p:nvGrpSpPr>
                <p:grpSpPr>
                  <a:xfrm>
                    <a:off x="7244158" y="4762103"/>
                    <a:ext cx="127000" cy="870740"/>
                    <a:chOff x="6370240" y="4746625"/>
                    <a:chExt cx="127000" cy="870740"/>
                  </a:xfrm>
                </p:grpSpPr>
                <p:sp>
                  <p:nvSpPr>
                    <p:cNvPr id="37" name="Oval 36">
                      <a:extLst>
                        <a:ext uri="{FF2B5EF4-FFF2-40B4-BE49-F238E27FC236}">
                          <a16:creationId xmlns:a16="http://schemas.microsoft.com/office/drawing/2014/main" id="{A9A812ED-B282-14DB-6E60-776230C309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74662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38" name="Oval 37">
                      <a:extLst>
                        <a:ext uri="{FF2B5EF4-FFF2-40B4-BE49-F238E27FC236}">
                          <a16:creationId xmlns:a16="http://schemas.microsoft.com/office/drawing/2014/main" id="{91170B96-0C9E-17D5-B406-CF4AE9FA9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493256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39" name="Oval 38">
                      <a:extLst>
                        <a:ext uri="{FF2B5EF4-FFF2-40B4-BE49-F238E27FC236}">
                          <a16:creationId xmlns:a16="http://schemas.microsoft.com/office/drawing/2014/main" id="{FE5880A3-F105-BC22-751F-B25E7C3E0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11849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46683B77-4C57-DCDF-49A0-2D321E21B8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304430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31B1ADFB-EFC7-4266-A378-770CADAFD5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70240" y="5490365"/>
                      <a:ext cx="127000" cy="127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</p:grpSp>
            <p:sp>
              <p:nvSpPr>
                <p:cNvPr id="28" name="Freeform 108">
                  <a:extLst>
                    <a:ext uri="{FF2B5EF4-FFF2-40B4-BE49-F238E27FC236}">
                      <a16:creationId xmlns:a16="http://schemas.microsoft.com/office/drawing/2014/main" id="{6A7FA4FF-C0FF-EC55-258F-0CFC38F6E71A}"/>
                    </a:ext>
                  </a:extLst>
                </p:cNvPr>
                <p:cNvSpPr/>
                <p:nvPr/>
              </p:nvSpPr>
              <p:spPr>
                <a:xfrm>
                  <a:off x="9496949" y="2309892"/>
                  <a:ext cx="624682" cy="257805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29" name="Freeform 109">
                  <a:extLst>
                    <a:ext uri="{FF2B5EF4-FFF2-40B4-BE49-F238E27FC236}">
                      <a16:creationId xmlns:a16="http://schemas.microsoft.com/office/drawing/2014/main" id="{9D90F753-749B-4844-5F2C-2D30254231BC}"/>
                    </a:ext>
                  </a:extLst>
                </p:cNvPr>
                <p:cNvSpPr/>
                <p:nvPr/>
              </p:nvSpPr>
              <p:spPr>
                <a:xfrm rot="3962325">
                  <a:off x="10104622" y="2455541"/>
                  <a:ext cx="543837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0" name="Freeform 110">
                  <a:extLst>
                    <a:ext uri="{FF2B5EF4-FFF2-40B4-BE49-F238E27FC236}">
                      <a16:creationId xmlns:a16="http://schemas.microsoft.com/office/drawing/2014/main" id="{1E66E1E1-D304-AAE6-161D-15CC31B1EE70}"/>
                    </a:ext>
                  </a:extLst>
                </p:cNvPr>
                <p:cNvSpPr/>
                <p:nvPr/>
              </p:nvSpPr>
              <p:spPr>
                <a:xfrm rot="7550382">
                  <a:off x="10283216" y="2965129"/>
                  <a:ext cx="543837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31" name="Freeform 111">
                  <a:extLst>
                    <a:ext uri="{FF2B5EF4-FFF2-40B4-BE49-F238E27FC236}">
                      <a16:creationId xmlns:a16="http://schemas.microsoft.com/office/drawing/2014/main" id="{64CE9A2A-708F-F3DF-70F5-9F5313016762}"/>
                    </a:ext>
                  </a:extLst>
                </p:cNvPr>
                <p:cNvSpPr/>
                <p:nvPr/>
              </p:nvSpPr>
              <p:spPr>
                <a:xfrm rot="10800000">
                  <a:off x="9676337" y="3253260"/>
                  <a:ext cx="633982" cy="279220"/>
                </a:xfrm>
                <a:custGeom>
                  <a:avLst/>
                  <a:gdLst>
                    <a:gd name="connsiteX0" fmla="*/ 965200 w 2921000"/>
                    <a:gd name="connsiteY0" fmla="*/ 317500 h 1041400"/>
                    <a:gd name="connsiteX1" fmla="*/ 647700 w 2921000"/>
                    <a:gd name="connsiteY1" fmla="*/ 0 h 1041400"/>
                    <a:gd name="connsiteX2" fmla="*/ 0 w 2921000"/>
                    <a:gd name="connsiteY2" fmla="*/ 342900 h 1041400"/>
                    <a:gd name="connsiteX3" fmla="*/ 152400 w 2921000"/>
                    <a:gd name="connsiteY3" fmla="*/ 990600 h 1041400"/>
                    <a:gd name="connsiteX4" fmla="*/ 825500 w 2921000"/>
                    <a:gd name="connsiteY4" fmla="*/ 1041400 h 1041400"/>
                    <a:gd name="connsiteX5" fmla="*/ 990600 w 2921000"/>
                    <a:gd name="connsiteY5" fmla="*/ 482600 h 1041400"/>
                    <a:gd name="connsiteX6" fmla="*/ 2667000 w 2921000"/>
                    <a:gd name="connsiteY6" fmla="*/ 482600 h 1041400"/>
                    <a:gd name="connsiteX7" fmla="*/ 2908300 w 2921000"/>
                    <a:gd name="connsiteY7" fmla="*/ 723900 h 1041400"/>
                    <a:gd name="connsiteX8" fmla="*/ 2921000 w 2921000"/>
                    <a:gd name="connsiteY8" fmla="*/ 139700 h 1041400"/>
                    <a:gd name="connsiteX9" fmla="*/ 2692400 w 2921000"/>
                    <a:gd name="connsiteY9" fmla="*/ 355600 h 1041400"/>
                    <a:gd name="connsiteX10" fmla="*/ 965200 w 2921000"/>
                    <a:gd name="connsiteY10" fmla="*/ 317500 h 104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1000" h="1041400">
                      <a:moveTo>
                        <a:pt x="965200" y="317500"/>
                      </a:moveTo>
                      <a:lnTo>
                        <a:pt x="647700" y="0"/>
                      </a:lnTo>
                      <a:lnTo>
                        <a:pt x="0" y="342900"/>
                      </a:lnTo>
                      <a:lnTo>
                        <a:pt x="152400" y="990600"/>
                      </a:lnTo>
                      <a:lnTo>
                        <a:pt x="825500" y="1041400"/>
                      </a:lnTo>
                      <a:lnTo>
                        <a:pt x="990600" y="482600"/>
                      </a:lnTo>
                      <a:lnTo>
                        <a:pt x="2667000" y="482600"/>
                      </a:lnTo>
                      <a:lnTo>
                        <a:pt x="2908300" y="723900"/>
                      </a:lnTo>
                      <a:lnTo>
                        <a:pt x="2921000" y="139700"/>
                      </a:lnTo>
                      <a:lnTo>
                        <a:pt x="2692400" y="355600"/>
                      </a:lnTo>
                      <a:lnTo>
                        <a:pt x="965200" y="31750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</p:grpSp>
        <p:sp>
          <p:nvSpPr>
            <p:cNvPr id="103" name="Freeform 52">
              <a:extLst>
                <a:ext uri="{FF2B5EF4-FFF2-40B4-BE49-F238E27FC236}">
                  <a16:creationId xmlns:a16="http://schemas.microsoft.com/office/drawing/2014/main" id="{5AA30FD0-4C59-3AD4-952F-7482B5F2664E}"/>
                </a:ext>
              </a:extLst>
            </p:cNvPr>
            <p:cNvSpPr/>
            <p:nvPr/>
          </p:nvSpPr>
          <p:spPr>
            <a:xfrm flipH="1">
              <a:off x="2996150" y="6043993"/>
              <a:ext cx="710684" cy="280812"/>
            </a:xfrm>
            <a:custGeom>
              <a:avLst/>
              <a:gdLst>
                <a:gd name="connsiteX0" fmla="*/ 0 w 1543050"/>
                <a:gd name="connsiteY0" fmla="*/ 674370 h 1383030"/>
                <a:gd name="connsiteX1" fmla="*/ 445770 w 1543050"/>
                <a:gd name="connsiteY1" fmla="*/ 697230 h 1383030"/>
                <a:gd name="connsiteX2" fmla="*/ 445770 w 1543050"/>
                <a:gd name="connsiteY2" fmla="*/ 1383030 h 1383030"/>
                <a:gd name="connsiteX3" fmla="*/ 811530 w 1543050"/>
                <a:gd name="connsiteY3" fmla="*/ 1383030 h 1383030"/>
                <a:gd name="connsiteX4" fmla="*/ 834390 w 1543050"/>
                <a:gd name="connsiteY4" fmla="*/ 0 h 1383030"/>
                <a:gd name="connsiteX5" fmla="*/ 1200150 w 1543050"/>
                <a:gd name="connsiteY5" fmla="*/ 0 h 1383030"/>
                <a:gd name="connsiteX6" fmla="*/ 1200150 w 1543050"/>
                <a:gd name="connsiteY6" fmla="*/ 708660 h 1383030"/>
                <a:gd name="connsiteX7" fmla="*/ 1543050 w 1543050"/>
                <a:gd name="connsiteY7" fmla="*/ 720090 h 138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50" h="1383030">
                  <a:moveTo>
                    <a:pt x="0" y="674370"/>
                  </a:moveTo>
                  <a:lnTo>
                    <a:pt x="445770" y="697230"/>
                  </a:lnTo>
                  <a:lnTo>
                    <a:pt x="445770" y="1383030"/>
                  </a:lnTo>
                  <a:lnTo>
                    <a:pt x="811530" y="1383030"/>
                  </a:lnTo>
                  <a:lnTo>
                    <a:pt x="834390" y="0"/>
                  </a:lnTo>
                  <a:lnTo>
                    <a:pt x="1200150" y="0"/>
                  </a:lnTo>
                  <a:lnTo>
                    <a:pt x="1200150" y="708660"/>
                  </a:lnTo>
                  <a:lnTo>
                    <a:pt x="1543050" y="72009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highlight>
                  <a:srgbClr val="FFFF00"/>
                </a:highlight>
              </a:endParaRPr>
            </a:p>
          </p:txBody>
        </p:sp>
      </p:grpSp>
      <p:sp>
        <p:nvSpPr>
          <p:cNvPr id="104" name="Title 1">
            <a:extLst>
              <a:ext uri="{FF2B5EF4-FFF2-40B4-BE49-F238E27FC236}">
                <a16:creationId xmlns:a16="http://schemas.microsoft.com/office/drawing/2014/main" id="{19A59243-B6CF-0969-5DBB-4C743442E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Bidirectional VWM:</a:t>
            </a:r>
          </a:p>
        </p:txBody>
      </p:sp>
      <p:sp>
        <p:nvSpPr>
          <p:cNvPr id="105" name="Slide Number Placeholder 104">
            <a:extLst>
              <a:ext uri="{FF2B5EF4-FFF2-40B4-BE49-F238E27FC236}">
                <a16:creationId xmlns:a16="http://schemas.microsoft.com/office/drawing/2014/main" id="{91F61AC8-4D39-4B79-14D4-707CEC30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25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C9787-A9AE-126A-765D-C374A7EC4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028826"/>
            <a:ext cx="12842507" cy="2139405"/>
          </a:xfrm>
        </p:spPr>
        <p:txBody>
          <a:bodyPr>
            <a:normAutofit/>
          </a:bodyPr>
          <a:lstStyle/>
          <a:p>
            <a:r>
              <a:rPr lang="en-US" sz="3000" dirty="0"/>
              <a:t>Most neural regions are interconnected bidirectionally.</a:t>
            </a:r>
          </a:p>
          <a:p>
            <a:pPr marL="0" indent="0">
              <a:buNone/>
            </a:pPr>
            <a:endParaRPr lang="en-US" sz="3000" dirty="0"/>
          </a:p>
          <a:p>
            <a:r>
              <a:rPr lang="en-US" sz="3000" dirty="0"/>
              <a:t> Reconstructing more complete brain-like BNNs requires establishing such two-way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298626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3DEF-9E26-5A41-11B4-414F788EF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raphs showing different types of results&#10;&#10;AI-generated content may be incorrect.">
            <a:extLst>
              <a:ext uri="{FF2B5EF4-FFF2-40B4-BE49-F238E27FC236}">
                <a16:creationId xmlns:a16="http://schemas.microsoft.com/office/drawing/2014/main" id="{E59087F1-7388-CAD7-97C6-0662307F1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69" y="2032074"/>
            <a:ext cx="4178818" cy="2785879"/>
          </a:xfrm>
          <a:prstGeom prst="rect">
            <a:avLst/>
          </a:prstGeom>
        </p:spPr>
      </p:pic>
      <p:pic>
        <p:nvPicPr>
          <p:cNvPr id="3" name="Picture 2" descr="A group of graphs showing different sizes of results&#10;&#10;AI-generated content may be incorrect.">
            <a:extLst>
              <a:ext uri="{FF2B5EF4-FFF2-40B4-BE49-F238E27FC236}">
                <a16:creationId xmlns:a16="http://schemas.microsoft.com/office/drawing/2014/main" id="{610E2EFC-2840-D708-EEA7-0F79A7FB6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66" y="5150050"/>
            <a:ext cx="4314396" cy="2876264"/>
          </a:xfrm>
          <a:prstGeom prst="rect">
            <a:avLst/>
          </a:prstGeom>
        </p:spPr>
      </p:pic>
      <p:pic>
        <p:nvPicPr>
          <p:cNvPr id="4" name="Picture 3" descr="A group of graphs showing different types of performance&#10;&#10;AI-generated content may be incorrect.">
            <a:extLst>
              <a:ext uri="{FF2B5EF4-FFF2-40B4-BE49-F238E27FC236}">
                <a16:creationId xmlns:a16="http://schemas.microsoft.com/office/drawing/2014/main" id="{E2B552EC-E613-4ADB-69D5-9EF9504E8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01" y="5135520"/>
            <a:ext cx="4223372" cy="2815581"/>
          </a:xfrm>
          <a:prstGeom prst="rect">
            <a:avLst/>
          </a:prstGeom>
        </p:spPr>
      </p:pic>
      <p:sp>
        <p:nvSpPr>
          <p:cNvPr id="5" name="Rectangle: Rounded Corners 69">
            <a:extLst>
              <a:ext uri="{FF2B5EF4-FFF2-40B4-BE49-F238E27FC236}">
                <a16:creationId xmlns:a16="http://schemas.microsoft.com/office/drawing/2014/main" id="{CE3557F2-464F-90AD-8D40-9B0C66A1C511}"/>
              </a:ext>
            </a:extLst>
          </p:cNvPr>
          <p:cNvSpPr/>
          <p:nvPr/>
        </p:nvSpPr>
        <p:spPr>
          <a:xfrm>
            <a:off x="3764604" y="1819072"/>
            <a:ext cx="4690160" cy="3102831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8735B-D645-F235-84FD-E07B228BEEC6}"/>
              </a:ext>
            </a:extLst>
          </p:cNvPr>
          <p:cNvSpPr/>
          <p:nvPr/>
        </p:nvSpPr>
        <p:spPr>
          <a:xfrm>
            <a:off x="3839516" y="1777633"/>
            <a:ext cx="283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" name="Rectangle: Rounded Corners 29">
            <a:extLst>
              <a:ext uri="{FF2B5EF4-FFF2-40B4-BE49-F238E27FC236}">
                <a16:creationId xmlns:a16="http://schemas.microsoft.com/office/drawing/2014/main" id="{3F9561D5-54F9-2ABA-86BF-FE06500D4301}"/>
              </a:ext>
            </a:extLst>
          </p:cNvPr>
          <p:cNvSpPr/>
          <p:nvPr/>
        </p:nvSpPr>
        <p:spPr>
          <a:xfrm>
            <a:off x="8560341" y="1819072"/>
            <a:ext cx="4760090" cy="3125078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3553C5-AE7A-447A-917E-A6568F31EEA5}"/>
              </a:ext>
            </a:extLst>
          </p:cNvPr>
          <p:cNvSpPr/>
          <p:nvPr/>
        </p:nvSpPr>
        <p:spPr>
          <a:xfrm>
            <a:off x="8623594" y="1760370"/>
            <a:ext cx="283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372C091D-0C99-7942-149C-D207C437024D}"/>
              </a:ext>
            </a:extLst>
          </p:cNvPr>
          <p:cNvSpPr/>
          <p:nvPr/>
        </p:nvSpPr>
        <p:spPr>
          <a:xfrm>
            <a:off x="3764604" y="5079553"/>
            <a:ext cx="4642803" cy="2927516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89B9D7C2-3140-2312-AA9C-BFC680529D0A}"/>
              </a:ext>
            </a:extLst>
          </p:cNvPr>
          <p:cNvSpPr/>
          <p:nvPr/>
        </p:nvSpPr>
        <p:spPr>
          <a:xfrm>
            <a:off x="8541704" y="5079553"/>
            <a:ext cx="4760090" cy="2927516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504203-0C72-23D6-3F88-2509BC476922}"/>
              </a:ext>
            </a:extLst>
          </p:cNvPr>
          <p:cNvSpPr/>
          <p:nvPr/>
        </p:nvSpPr>
        <p:spPr>
          <a:xfrm>
            <a:off x="3833112" y="4921903"/>
            <a:ext cx="283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65A89-FF57-012D-C322-DEA7EA244CB0}"/>
              </a:ext>
            </a:extLst>
          </p:cNvPr>
          <p:cNvSpPr/>
          <p:nvPr/>
        </p:nvSpPr>
        <p:spPr>
          <a:xfrm>
            <a:off x="8616539" y="5002852"/>
            <a:ext cx="283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pic>
        <p:nvPicPr>
          <p:cNvPr id="13" name="Picture 12" descr="A group of graphs showing different sizes of results&#10;&#10;AI-generated content may be incorrect.">
            <a:extLst>
              <a:ext uri="{FF2B5EF4-FFF2-40B4-BE49-F238E27FC236}">
                <a16:creationId xmlns:a16="http://schemas.microsoft.com/office/drawing/2014/main" id="{4CEF1DFA-CCDB-7BEC-32E2-FE96677EB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966" y="2069085"/>
            <a:ext cx="4284502" cy="2856335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C49C63-35BB-2B0C-AA3F-FDE4DF4B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259" y="7609750"/>
            <a:ext cx="3291840" cy="438150"/>
          </a:xfrm>
        </p:spPr>
        <p:txBody>
          <a:bodyPr/>
          <a:lstStyle/>
          <a:p>
            <a:fld id="{3F601D23-7492-5342-B70C-5EA56B450753}" type="slidenum">
              <a:rPr lang="en-US" smtClean="0"/>
              <a:t>26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91A90F1-C5E7-0D76-5233-5694A8AE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14" y="324276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Bidirectional VWM Classification Results: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493F33-100F-2E89-F956-1D6FB3848356}"/>
              </a:ext>
            </a:extLst>
          </p:cNvPr>
          <p:cNvSpPr txBox="1"/>
          <p:nvPr/>
        </p:nvSpPr>
        <p:spPr>
          <a:xfrm>
            <a:off x="379439" y="2373875"/>
            <a:ext cx="34226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a: </a:t>
            </a:r>
            <a:r>
              <a:rPr lang="en-US" sz="2200" dirty="0"/>
              <a:t>MEA 1 using 200ms post stimulus activity</a:t>
            </a:r>
          </a:p>
          <a:p>
            <a:r>
              <a:rPr lang="en-US" sz="22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b: </a:t>
            </a:r>
            <a:r>
              <a:rPr lang="en-US" sz="2200" dirty="0"/>
              <a:t>MEA 2 using 200ms post stimulus activity</a:t>
            </a:r>
          </a:p>
          <a:p>
            <a:r>
              <a:rPr lang="en-US" sz="22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c: </a:t>
            </a:r>
            <a:r>
              <a:rPr lang="en-US" sz="2200" dirty="0"/>
              <a:t>MEA 1 using 10ms post stimulus activity </a:t>
            </a:r>
          </a:p>
          <a:p>
            <a:r>
              <a:rPr lang="en-US" sz="2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d: </a:t>
            </a:r>
            <a:r>
              <a:rPr lang="en-US" sz="2200" dirty="0"/>
              <a:t>MEA2 using 10ms post stimulus activity 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6988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FD9D1-43CA-2ADE-FC63-1C9DA69D8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9739437-01B2-14F9-2FC9-E69124B5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259" y="7609750"/>
            <a:ext cx="3291840" cy="438150"/>
          </a:xfrm>
        </p:spPr>
        <p:txBody>
          <a:bodyPr/>
          <a:lstStyle/>
          <a:p>
            <a:fld id="{3F601D23-7492-5342-B70C-5EA56B450753}" type="slidenum">
              <a:rPr lang="en-US" smtClean="0"/>
              <a:t>27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B0F34B-D814-707E-A993-A3DFB0FAC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14" y="324276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Conclusion of Aim One: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8A03F-5924-3BAB-2C16-4AE88DF16CE8}"/>
              </a:ext>
            </a:extLst>
          </p:cNvPr>
          <p:cNvSpPr txBox="1"/>
          <p:nvPr/>
        </p:nvSpPr>
        <p:spPr>
          <a:xfrm>
            <a:off x="550506" y="1492259"/>
            <a:ext cx="1224533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VWM System Performance</a:t>
            </a:r>
          </a:p>
          <a:p>
            <a:pPr algn="just"/>
            <a:r>
              <a:rPr lang="en-US" sz="2400" dirty="0"/>
              <a:t>• Delays between event detection and stimulation were fixed at 200.0 ± 1.0 </a:t>
            </a:r>
            <a:r>
              <a:rPr lang="en-US" sz="2400" dirty="0" err="1"/>
              <a:t>ms</a:t>
            </a:r>
            <a:endParaRPr lang="en-US" sz="2400" dirty="0"/>
          </a:p>
          <a:p>
            <a:pPr algn="just"/>
            <a:r>
              <a:rPr lang="en-US" sz="2400" dirty="0"/>
              <a:t>• Double-threshold spike detection successfully rejected stimulation artifacts in the first 10 </a:t>
            </a:r>
            <a:r>
              <a:rPr lang="en-US" sz="2400" dirty="0" err="1"/>
              <a:t>ms</a:t>
            </a:r>
            <a:r>
              <a:rPr lang="en-US" sz="2400" dirty="0"/>
              <a:t> post-stimulus, a window conventionally blanked entirely, and outperformed single-threshold classification</a:t>
            </a:r>
          </a:p>
          <a:p>
            <a:pPr algn="just"/>
            <a:endParaRPr lang="en-US" sz="2400" dirty="0"/>
          </a:p>
          <a:p>
            <a:pPr algn="just"/>
            <a:r>
              <a:rPr lang="en-US" sz="2800" b="1" dirty="0"/>
              <a:t>Classification Results</a:t>
            </a:r>
          </a:p>
          <a:p>
            <a:pPr algn="just"/>
            <a:r>
              <a:rPr lang="en-US" sz="2400" dirty="0"/>
              <a:t>• Stimulation-source classification exceeded 85% accuracy</a:t>
            </a:r>
          </a:p>
          <a:p>
            <a:pPr algn="just"/>
            <a:r>
              <a:rPr lang="en-US" sz="2400" dirty="0"/>
              <a:t>• Optimal feature window: 10 </a:t>
            </a:r>
            <a:r>
              <a:rPr lang="en-US" sz="2400" dirty="0" err="1"/>
              <a:t>ms</a:t>
            </a:r>
            <a:r>
              <a:rPr lang="en-US" sz="2400" dirty="0"/>
              <a:t> post-stimulus using 32 electrodes at 1 </a:t>
            </a:r>
            <a:r>
              <a:rPr lang="en-US" sz="2400" dirty="0" err="1"/>
              <a:t>ms</a:t>
            </a:r>
            <a:r>
              <a:rPr lang="en-US" sz="2400" dirty="0"/>
              <a:t> bins; 200 </a:t>
            </a:r>
            <a:r>
              <a:rPr lang="en-US" sz="2400" dirty="0" err="1"/>
              <a:t>ms</a:t>
            </a:r>
            <a:r>
              <a:rPr lang="en-US" sz="2400" dirty="0"/>
              <a:t> window using top 6 electrodes at 1 </a:t>
            </a:r>
            <a:r>
              <a:rPr lang="en-US" sz="2400" dirty="0" err="1"/>
              <a:t>ms</a:t>
            </a:r>
            <a:r>
              <a:rPr lang="en-US" sz="2400" dirty="0"/>
              <a:t> bins</a:t>
            </a:r>
          </a:p>
          <a:p>
            <a:pPr algn="just"/>
            <a:r>
              <a:rPr lang="en-US" sz="2400" dirty="0"/>
              <a:t>• SVM, KNN, and RF validated via 10-fold </a:t>
            </a:r>
            <a:r>
              <a:rPr lang="en-US" sz="2400" dirty="0" err="1"/>
              <a:t>StratifiedKFold</a:t>
            </a:r>
            <a:r>
              <a:rPr lang="en-US" sz="2400" dirty="0"/>
              <a:t> cross-validation with PCA (95% variance retained); SVM showed the best classification across all conditions</a:t>
            </a:r>
          </a:p>
          <a:p>
            <a:pPr algn="just"/>
            <a:endParaRPr lang="en-US" sz="2400" dirty="0"/>
          </a:p>
          <a:p>
            <a:pPr algn="just"/>
            <a:r>
              <a:rPr lang="en-US" sz="2800" b="1" dirty="0"/>
              <a:t>Key Outcome</a:t>
            </a:r>
          </a:p>
          <a:p>
            <a:pPr algn="just"/>
            <a:r>
              <a:rPr lang="en-US" sz="2400" dirty="0"/>
              <a:t>• Established mono- and bidirectional VWM; published in Journal of Neural Engineering (2025): “Virtual white matter: a novel system for cross-dish neural interaction and modulation”</a:t>
            </a:r>
          </a:p>
        </p:txBody>
      </p:sp>
    </p:spTree>
    <p:extLst>
      <p:ext uri="{BB962C8B-B14F-4D97-AF65-F5344CB8AC3E}">
        <p14:creationId xmlns:p14="http://schemas.microsoft.com/office/powerpoint/2010/main" val="4103142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7F9621-E43A-BBB8-4FFC-CF627B132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D5B684C-27B4-5C88-9258-47C8F90C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D84E94-22E8-B9CB-0E91-F9B6C77B6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2CA3D2C-302B-65B5-1C88-80B4651FD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4627" cy="1890553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AF9225-55DA-C809-C677-D02540288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4630401" cy="188917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3B8B4-8E68-14F2-DE73-775FA411C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C2802150-0399-FBEE-19F7-4698279DD61C}"/>
              </a:ext>
            </a:extLst>
          </p:cNvPr>
          <p:cNvSpPr/>
          <p:nvPr/>
        </p:nvSpPr>
        <p:spPr>
          <a:xfrm>
            <a:off x="365759" y="228600"/>
            <a:ext cx="6086999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000" b="1" dirty="0">
                <a:solidFill>
                  <a:srgbClr val="FFFFFF"/>
                </a:solidFill>
                <a:cs typeface="Calibri" pitchFamily="34" charset="-120"/>
              </a:rPr>
              <a:t>Aim Two:</a:t>
            </a:r>
            <a:endParaRPr lang="en-US" sz="5000" dirty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50EAB2B7-FC77-8546-8CBA-E51B40F1BDB2}"/>
              </a:ext>
            </a:extLst>
          </p:cNvPr>
          <p:cNvSpPr/>
          <p:nvPr/>
        </p:nvSpPr>
        <p:spPr>
          <a:xfrm>
            <a:off x="365759" y="1025064"/>
            <a:ext cx="14036708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Structured Binary Communication Between Dissociated Cortical Cultures in Physically Separate MEA dishes</a:t>
            </a:r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8520F8-9D84-955C-69BF-63B617C9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945" y="2236910"/>
            <a:ext cx="10136670" cy="2543122"/>
          </a:xfrm>
          <a:prstGeom prst="rect">
            <a:avLst/>
          </a:prstGeom>
        </p:spPr>
      </p:pic>
      <p:sp>
        <p:nvSpPr>
          <p:cNvPr id="3" name="Shape 9">
            <a:extLst>
              <a:ext uri="{FF2B5EF4-FFF2-40B4-BE49-F238E27FC236}">
                <a16:creationId xmlns:a16="http://schemas.microsoft.com/office/drawing/2014/main" id="{DC92FFCE-F0A7-CB70-AF51-C462A41759BF}"/>
              </a:ext>
            </a:extLst>
          </p:cNvPr>
          <p:cNvSpPr/>
          <p:nvPr/>
        </p:nvSpPr>
        <p:spPr>
          <a:xfrm>
            <a:off x="-3" y="2027455"/>
            <a:ext cx="4269820" cy="906357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7" name="Text 12">
            <a:extLst>
              <a:ext uri="{FF2B5EF4-FFF2-40B4-BE49-F238E27FC236}">
                <a16:creationId xmlns:a16="http://schemas.microsoft.com/office/drawing/2014/main" id="{E4ADB50B-344A-EB2D-CC59-08913DF4F8E1}"/>
              </a:ext>
            </a:extLst>
          </p:cNvPr>
          <p:cNvSpPr/>
          <p:nvPr/>
        </p:nvSpPr>
        <p:spPr>
          <a:xfrm>
            <a:off x="-15759" y="2075295"/>
            <a:ext cx="4045906" cy="2002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itchFamily="34" charset="-120"/>
              </a:rPr>
              <a:t>Stimulation</a:t>
            </a:r>
            <a:endParaRPr lang="en-US" sz="2000" dirty="0"/>
          </a:p>
        </p:txBody>
      </p:sp>
      <p:sp>
        <p:nvSpPr>
          <p:cNvPr id="10" name="Text 13">
            <a:extLst>
              <a:ext uri="{FF2B5EF4-FFF2-40B4-BE49-F238E27FC236}">
                <a16:creationId xmlns:a16="http://schemas.microsoft.com/office/drawing/2014/main" id="{C14F47D5-83DC-E97A-93F3-D908328A1177}"/>
              </a:ext>
            </a:extLst>
          </p:cNvPr>
          <p:cNvSpPr/>
          <p:nvPr/>
        </p:nvSpPr>
        <p:spPr>
          <a:xfrm>
            <a:off x="0" y="2405744"/>
            <a:ext cx="4493727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Biphasic, 10 μA, 500 μs/phase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Charge density: 2×10⁻⁴ C/cm² per phase</a:t>
            </a:r>
            <a:endParaRPr lang="en-US" sz="2000" dirty="0"/>
          </a:p>
        </p:txBody>
      </p:sp>
      <p:sp>
        <p:nvSpPr>
          <p:cNvPr id="13" name="Shape 14">
            <a:extLst>
              <a:ext uri="{FF2B5EF4-FFF2-40B4-BE49-F238E27FC236}">
                <a16:creationId xmlns:a16="http://schemas.microsoft.com/office/drawing/2014/main" id="{69D356F1-BF3C-519B-C03E-51C03F4CFE94}"/>
              </a:ext>
            </a:extLst>
          </p:cNvPr>
          <p:cNvSpPr/>
          <p:nvPr/>
        </p:nvSpPr>
        <p:spPr>
          <a:xfrm>
            <a:off x="-1" y="3006609"/>
            <a:ext cx="4269818" cy="957858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16" name="Text 17">
            <a:extLst>
              <a:ext uri="{FF2B5EF4-FFF2-40B4-BE49-F238E27FC236}">
                <a16:creationId xmlns:a16="http://schemas.microsoft.com/office/drawing/2014/main" id="{1FE7B99E-358C-2938-FDC5-0A95477BE7B4}"/>
              </a:ext>
            </a:extLst>
          </p:cNvPr>
          <p:cNvSpPr/>
          <p:nvPr/>
        </p:nvSpPr>
        <p:spPr>
          <a:xfrm>
            <a:off x="-15759" y="3070714"/>
            <a:ext cx="3017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itchFamily="34" charset="-120"/>
              </a:rPr>
              <a:t>Timing</a:t>
            </a:r>
            <a:endParaRPr lang="en-US" sz="2000" dirty="0"/>
          </a:p>
        </p:txBody>
      </p:sp>
      <p:sp>
        <p:nvSpPr>
          <p:cNvPr id="17" name="Text 18">
            <a:extLst>
              <a:ext uri="{FF2B5EF4-FFF2-40B4-BE49-F238E27FC236}">
                <a16:creationId xmlns:a16="http://schemas.microsoft.com/office/drawing/2014/main" id="{BFA7FBA2-0E75-3085-3FE6-15C4CF8AF03A}"/>
              </a:ext>
            </a:extLst>
          </p:cNvPr>
          <p:cNvSpPr/>
          <p:nvPr/>
        </p:nvSpPr>
        <p:spPr>
          <a:xfrm>
            <a:off x="-31516" y="3375807"/>
            <a:ext cx="4061663" cy="5472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1 s inter-bit interval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2 s inter-word interval</a:t>
            </a:r>
            <a:endParaRPr lang="en-US" sz="2000" dirty="0"/>
          </a:p>
        </p:txBody>
      </p:sp>
      <p:sp>
        <p:nvSpPr>
          <p:cNvPr id="46" name="Shape 34">
            <a:extLst>
              <a:ext uri="{FF2B5EF4-FFF2-40B4-BE49-F238E27FC236}">
                <a16:creationId xmlns:a16="http://schemas.microsoft.com/office/drawing/2014/main" id="{4CB1112E-9BB8-B7B8-0912-06947B63F50E}"/>
              </a:ext>
            </a:extLst>
          </p:cNvPr>
          <p:cNvSpPr/>
          <p:nvPr/>
        </p:nvSpPr>
        <p:spPr>
          <a:xfrm>
            <a:off x="4356160" y="4818167"/>
            <a:ext cx="10274240" cy="3411433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25" name="Text 26">
            <a:extLst>
              <a:ext uri="{FF2B5EF4-FFF2-40B4-BE49-F238E27FC236}">
                <a16:creationId xmlns:a16="http://schemas.microsoft.com/office/drawing/2014/main" id="{799AA3C5-1367-F62C-0D9B-73897407F8FA}"/>
              </a:ext>
            </a:extLst>
          </p:cNvPr>
          <p:cNvSpPr/>
          <p:nvPr/>
        </p:nvSpPr>
        <p:spPr>
          <a:xfrm>
            <a:off x="48876" y="7346380"/>
            <a:ext cx="50292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9" name="Shape 14">
            <a:extLst>
              <a:ext uri="{FF2B5EF4-FFF2-40B4-BE49-F238E27FC236}">
                <a16:creationId xmlns:a16="http://schemas.microsoft.com/office/drawing/2014/main" id="{7DDED75C-C959-3337-313D-6F407CF39D7F}"/>
              </a:ext>
            </a:extLst>
          </p:cNvPr>
          <p:cNvSpPr/>
          <p:nvPr/>
        </p:nvSpPr>
        <p:spPr>
          <a:xfrm>
            <a:off x="-15759" y="4047383"/>
            <a:ext cx="4285574" cy="957858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40" name="Shape 14">
            <a:extLst>
              <a:ext uri="{FF2B5EF4-FFF2-40B4-BE49-F238E27FC236}">
                <a16:creationId xmlns:a16="http://schemas.microsoft.com/office/drawing/2014/main" id="{0A563011-6E8C-89DB-FBD4-92934F58A5CC}"/>
              </a:ext>
            </a:extLst>
          </p:cNvPr>
          <p:cNvSpPr/>
          <p:nvPr/>
        </p:nvSpPr>
        <p:spPr>
          <a:xfrm>
            <a:off x="-15760" y="6189633"/>
            <a:ext cx="4285573" cy="957858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41" name="Shape 14">
            <a:extLst>
              <a:ext uri="{FF2B5EF4-FFF2-40B4-BE49-F238E27FC236}">
                <a16:creationId xmlns:a16="http://schemas.microsoft.com/office/drawing/2014/main" id="{C04DA427-A60A-E723-82E7-4FFDC7D13B53}"/>
              </a:ext>
            </a:extLst>
          </p:cNvPr>
          <p:cNvSpPr/>
          <p:nvPr/>
        </p:nvSpPr>
        <p:spPr>
          <a:xfrm>
            <a:off x="0" y="7271742"/>
            <a:ext cx="4265795" cy="957858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29" name="Text 28">
            <a:extLst>
              <a:ext uri="{FF2B5EF4-FFF2-40B4-BE49-F238E27FC236}">
                <a16:creationId xmlns:a16="http://schemas.microsoft.com/office/drawing/2014/main" id="{32CA08A8-4542-4676-95AD-BBF77CF1B521}"/>
              </a:ext>
            </a:extLst>
          </p:cNvPr>
          <p:cNvSpPr/>
          <p:nvPr/>
        </p:nvSpPr>
        <p:spPr>
          <a:xfrm>
            <a:off x="-31517" y="4476295"/>
            <a:ext cx="4061662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2 stimulation electrodes per MEA</a:t>
            </a:r>
            <a:endParaRPr lang="en-US" sz="20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6 recording electrodes per MEA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26" name="Text 27">
            <a:extLst>
              <a:ext uri="{FF2B5EF4-FFF2-40B4-BE49-F238E27FC236}">
                <a16:creationId xmlns:a16="http://schemas.microsoft.com/office/drawing/2014/main" id="{3E1DE0F0-C828-6D3C-8458-EADCEC7F8A50}"/>
              </a:ext>
            </a:extLst>
          </p:cNvPr>
          <p:cNvSpPr/>
          <p:nvPr/>
        </p:nvSpPr>
        <p:spPr>
          <a:xfrm>
            <a:off x="-15759" y="4151103"/>
            <a:ext cx="3017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Electrodes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22" name="Text 23">
            <a:extLst>
              <a:ext uri="{FF2B5EF4-FFF2-40B4-BE49-F238E27FC236}">
                <a16:creationId xmlns:a16="http://schemas.microsoft.com/office/drawing/2014/main" id="{396D164D-59A1-059E-6927-CF41C3EF5981}"/>
              </a:ext>
            </a:extLst>
          </p:cNvPr>
          <p:cNvSpPr/>
          <p:nvPr/>
        </p:nvSpPr>
        <p:spPr>
          <a:xfrm>
            <a:off x="33117" y="6608406"/>
            <a:ext cx="4148004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3-bit data words + 1 parity bit</a:t>
            </a:r>
            <a:endParaRPr lang="en-US" sz="20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400-word pre-generated dictionary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8" name="Text 33">
            <a:extLst>
              <a:ext uri="{FF2B5EF4-FFF2-40B4-BE49-F238E27FC236}">
                <a16:creationId xmlns:a16="http://schemas.microsoft.com/office/drawing/2014/main" id="{29A1049D-DFA1-9752-852B-B360D96D510E}"/>
              </a:ext>
            </a:extLst>
          </p:cNvPr>
          <p:cNvSpPr/>
          <p:nvPr/>
        </p:nvSpPr>
        <p:spPr>
          <a:xfrm>
            <a:off x="-37467" y="7668275"/>
            <a:ext cx="4307284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Even parity check; lowest-confidence</a:t>
            </a:r>
            <a:endParaRPr lang="en-US" sz="2000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bit toggled on parity failure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7" name="Text 32">
            <a:extLst>
              <a:ext uri="{FF2B5EF4-FFF2-40B4-BE49-F238E27FC236}">
                <a16:creationId xmlns:a16="http://schemas.microsoft.com/office/drawing/2014/main" id="{852B0D9C-0284-5028-8A3F-76F0916C4305}"/>
              </a:ext>
            </a:extLst>
          </p:cNvPr>
          <p:cNvSpPr/>
          <p:nvPr/>
        </p:nvSpPr>
        <p:spPr>
          <a:xfrm>
            <a:off x="-37467" y="7298155"/>
            <a:ext cx="3017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Error Correction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21" name="Text 22">
            <a:extLst>
              <a:ext uri="{FF2B5EF4-FFF2-40B4-BE49-F238E27FC236}">
                <a16:creationId xmlns:a16="http://schemas.microsoft.com/office/drawing/2014/main" id="{A641DAF0-0074-449F-A271-D5632F94F4DB}"/>
              </a:ext>
            </a:extLst>
          </p:cNvPr>
          <p:cNvSpPr/>
          <p:nvPr/>
        </p:nvSpPr>
        <p:spPr>
          <a:xfrm>
            <a:off x="33117" y="6279668"/>
            <a:ext cx="3017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Data Structure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2" name="Shape 14">
            <a:extLst>
              <a:ext uri="{FF2B5EF4-FFF2-40B4-BE49-F238E27FC236}">
                <a16:creationId xmlns:a16="http://schemas.microsoft.com/office/drawing/2014/main" id="{6BB3845C-98EC-1A0A-1D78-7D240D4A8E11}"/>
              </a:ext>
            </a:extLst>
          </p:cNvPr>
          <p:cNvSpPr/>
          <p:nvPr/>
        </p:nvSpPr>
        <p:spPr>
          <a:xfrm>
            <a:off x="-15759" y="5102916"/>
            <a:ext cx="4285572" cy="957858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1500"/>
          </a:p>
        </p:txBody>
      </p:sp>
      <p:sp>
        <p:nvSpPr>
          <p:cNvPr id="43" name="Text 23">
            <a:extLst>
              <a:ext uri="{FF2B5EF4-FFF2-40B4-BE49-F238E27FC236}">
                <a16:creationId xmlns:a16="http://schemas.microsoft.com/office/drawing/2014/main" id="{18AAE858-4BAC-3CF2-6E30-497709082A6B}"/>
              </a:ext>
            </a:extLst>
          </p:cNvPr>
          <p:cNvSpPr/>
          <p:nvPr/>
        </p:nvSpPr>
        <p:spPr>
          <a:xfrm>
            <a:off x="-2" y="5521688"/>
            <a:ext cx="4493729" cy="4389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Electrode one represents as binary 0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cs typeface="Calibri" panose="020F0502020204030204" pitchFamily="34" charset="0"/>
              </a:rPr>
              <a:t>Electrode two represents as binary 1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4" name="Text 22">
            <a:extLst>
              <a:ext uri="{FF2B5EF4-FFF2-40B4-BE49-F238E27FC236}">
                <a16:creationId xmlns:a16="http://schemas.microsoft.com/office/drawing/2014/main" id="{804D1674-595B-F3C9-0019-0E84225BDFCD}"/>
              </a:ext>
            </a:extLst>
          </p:cNvPr>
          <p:cNvSpPr/>
          <p:nvPr/>
        </p:nvSpPr>
        <p:spPr>
          <a:xfrm>
            <a:off x="-1" y="5192950"/>
            <a:ext cx="301752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cs typeface="Calibri" panose="020F0502020204030204" pitchFamily="34" charset="0"/>
              </a:rPr>
              <a:t>Encoding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8" name="Text 36">
            <a:extLst>
              <a:ext uri="{FF2B5EF4-FFF2-40B4-BE49-F238E27FC236}">
                <a16:creationId xmlns:a16="http://schemas.microsoft.com/office/drawing/2014/main" id="{EA33D2E5-1AD8-B636-BEB0-8E56C1767C25}"/>
              </a:ext>
            </a:extLst>
          </p:cNvPr>
          <p:cNvSpPr/>
          <p:nvPr/>
        </p:nvSpPr>
        <p:spPr>
          <a:xfrm>
            <a:off x="4493732" y="4882175"/>
            <a:ext cx="3040570" cy="413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Monodirectional</a:t>
            </a:r>
            <a:endParaRPr lang="en-US" sz="2000" dirty="0"/>
          </a:p>
        </p:txBody>
      </p:sp>
      <p:sp>
        <p:nvSpPr>
          <p:cNvPr id="49" name="Text 37">
            <a:extLst>
              <a:ext uri="{FF2B5EF4-FFF2-40B4-BE49-F238E27FC236}">
                <a16:creationId xmlns:a16="http://schemas.microsoft.com/office/drawing/2014/main" id="{1CDDA7F3-1F6B-ACC7-97DD-DE98CE9E769E}"/>
              </a:ext>
            </a:extLst>
          </p:cNvPr>
          <p:cNvSpPr/>
          <p:nvPr/>
        </p:nvSpPr>
        <p:spPr>
          <a:xfrm>
            <a:off x="4493730" y="5291213"/>
            <a:ext cx="9729825" cy="4821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Dataset → MEA1 (encode) → decode A-bits → error correct → re-encode → MEA2 → decode B-bits → compare output</a:t>
            </a:r>
            <a:endParaRPr lang="en-US" sz="2000" dirty="0"/>
          </a:p>
        </p:txBody>
      </p:sp>
      <p:sp>
        <p:nvSpPr>
          <p:cNvPr id="51" name="Text 39">
            <a:extLst>
              <a:ext uri="{FF2B5EF4-FFF2-40B4-BE49-F238E27FC236}">
                <a16:creationId xmlns:a16="http://schemas.microsoft.com/office/drawing/2014/main" id="{000A3EE9-3D75-2063-6963-F92256E7A16B}"/>
              </a:ext>
            </a:extLst>
          </p:cNvPr>
          <p:cNvSpPr/>
          <p:nvPr/>
        </p:nvSpPr>
        <p:spPr>
          <a:xfrm>
            <a:off x="4493730" y="5835614"/>
            <a:ext cx="3040570" cy="413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cs typeface="Calibri" pitchFamily="34" charset="-120"/>
              </a:rPr>
              <a:t>Bidirectional</a:t>
            </a:r>
          </a:p>
        </p:txBody>
      </p:sp>
      <p:sp>
        <p:nvSpPr>
          <p:cNvPr id="52" name="Text 40">
            <a:extLst>
              <a:ext uri="{FF2B5EF4-FFF2-40B4-BE49-F238E27FC236}">
                <a16:creationId xmlns:a16="http://schemas.microsoft.com/office/drawing/2014/main" id="{5BB3336B-1773-B6EF-B7F6-A944E9CF3A1F}"/>
              </a:ext>
            </a:extLst>
          </p:cNvPr>
          <p:cNvSpPr/>
          <p:nvPr/>
        </p:nvSpPr>
        <p:spPr>
          <a:xfrm>
            <a:off x="4493729" y="6214706"/>
            <a:ext cx="9729825" cy="4821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Mono path completed first, then decoded word from MEA2 re-encoded → transmitted back to MEA1 → decoded → compared to original message for round-trip fidelity</a:t>
            </a:r>
            <a:endParaRPr lang="en-US" sz="2000" dirty="0"/>
          </a:p>
        </p:txBody>
      </p:sp>
      <p:sp>
        <p:nvSpPr>
          <p:cNvPr id="54" name="Text 42">
            <a:extLst>
              <a:ext uri="{FF2B5EF4-FFF2-40B4-BE49-F238E27FC236}">
                <a16:creationId xmlns:a16="http://schemas.microsoft.com/office/drawing/2014/main" id="{F1D298A0-86DE-7FE5-663D-2D4CBF214119}"/>
              </a:ext>
            </a:extLst>
          </p:cNvPr>
          <p:cNvSpPr/>
          <p:nvPr/>
        </p:nvSpPr>
        <p:spPr>
          <a:xfrm>
            <a:off x="4493728" y="6702256"/>
            <a:ext cx="3040570" cy="4133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cs typeface="Calibri" pitchFamily="34" charset="-120"/>
              </a:rPr>
              <a:t>Comparative Baseline</a:t>
            </a:r>
          </a:p>
        </p:txBody>
      </p:sp>
      <p:sp>
        <p:nvSpPr>
          <p:cNvPr id="58" name="Text 43">
            <a:extLst>
              <a:ext uri="{FF2B5EF4-FFF2-40B4-BE49-F238E27FC236}">
                <a16:creationId xmlns:a16="http://schemas.microsoft.com/office/drawing/2014/main" id="{52FDC743-FC29-18A3-6F72-E203A0C356E2}"/>
              </a:ext>
            </a:extLst>
          </p:cNvPr>
          <p:cNvSpPr/>
          <p:nvPr/>
        </p:nvSpPr>
        <p:spPr>
          <a:xfrm>
            <a:off x="4493728" y="7173498"/>
            <a:ext cx="9908739" cy="48219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ML decoder replaced with spike-count threshold classifier to evaluate contribution of classifier complexity to decoding performance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6032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F4C428-852C-C1C3-E3A3-873318BD1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443B9AE-4632-9FA9-25C9-2A0D7C42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33095B-B17E-A409-3DD8-79A8A7A7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5554A-D8B9-F5AA-B155-DBA336948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0194" y="3192568"/>
            <a:ext cx="5226713" cy="484632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11E9D3-9D6C-D36E-C821-A45BB346B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17058" y="1965702"/>
            <a:ext cx="8229086" cy="429768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0A8EBC8-8CBC-0974-01DC-5126B2EA9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4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05997-605D-B055-E251-7407F0D4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45" y="3424661"/>
            <a:ext cx="4211973" cy="19083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>
              <a:defRPr sz="3200" b="1"/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Electrode Selection – Target Electrodes</a:t>
            </a:r>
            <a:endParaRPr lang="en-US" sz="4400" b="1" kern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059B-747C-EDE6-C99A-0596AFE7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29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055E6B9-026A-58A1-4C24-09D997419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48" y="367239"/>
            <a:ext cx="9748628" cy="3160471"/>
          </a:xfrm>
          <a:prstGeom prst="rect">
            <a:avLst/>
          </a:prstGeom>
        </p:spPr>
      </p:pic>
      <p:sp>
        <p:nvSpPr>
          <p:cNvPr id="35" name="Shape 9">
            <a:extLst>
              <a:ext uri="{FF2B5EF4-FFF2-40B4-BE49-F238E27FC236}">
                <a16:creationId xmlns:a16="http://schemas.microsoft.com/office/drawing/2014/main" id="{50FADA07-D405-774B-A67D-059077D64588}"/>
              </a:ext>
            </a:extLst>
          </p:cNvPr>
          <p:cNvSpPr/>
          <p:nvPr/>
        </p:nvSpPr>
        <p:spPr>
          <a:xfrm>
            <a:off x="4965390" y="3424661"/>
            <a:ext cx="9665009" cy="4826324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10">
            <a:extLst>
              <a:ext uri="{FF2B5EF4-FFF2-40B4-BE49-F238E27FC236}">
                <a16:creationId xmlns:a16="http://schemas.microsoft.com/office/drawing/2014/main" id="{1968A4FB-90D3-80E4-E574-E5E83605781D}"/>
              </a:ext>
            </a:extLst>
          </p:cNvPr>
          <p:cNvSpPr/>
          <p:nvPr/>
        </p:nvSpPr>
        <p:spPr>
          <a:xfrm>
            <a:off x="4983484" y="3627073"/>
            <a:ext cx="9599365" cy="487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anose="020F0502020204030204" pitchFamily="34" charset="0"/>
              </a:rPr>
              <a:t>Selection Protocol — Step by Step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7" name="Shape 11">
            <a:extLst>
              <a:ext uri="{FF2B5EF4-FFF2-40B4-BE49-F238E27FC236}">
                <a16:creationId xmlns:a16="http://schemas.microsoft.com/office/drawing/2014/main" id="{2125DAE2-1CF2-ADB3-0E5C-D6C64B1C28ED}"/>
              </a:ext>
            </a:extLst>
          </p:cNvPr>
          <p:cNvSpPr/>
          <p:nvPr/>
        </p:nvSpPr>
        <p:spPr>
          <a:xfrm>
            <a:off x="5072506" y="4030093"/>
            <a:ext cx="411484" cy="461282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8" name="Text 12">
            <a:extLst>
              <a:ext uri="{FF2B5EF4-FFF2-40B4-BE49-F238E27FC236}">
                <a16:creationId xmlns:a16="http://schemas.microsoft.com/office/drawing/2014/main" id="{4A34ECE6-12A9-0D18-26FA-D8F2BC4183EC}"/>
              </a:ext>
            </a:extLst>
          </p:cNvPr>
          <p:cNvSpPr/>
          <p:nvPr/>
        </p:nvSpPr>
        <p:spPr>
          <a:xfrm>
            <a:off x="4954620" y="3842975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1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9" name="Text 13">
            <a:extLst>
              <a:ext uri="{FF2B5EF4-FFF2-40B4-BE49-F238E27FC236}">
                <a16:creationId xmlns:a16="http://schemas.microsoft.com/office/drawing/2014/main" id="{533A11F1-1D17-9D32-C35C-1FA3D545C373}"/>
              </a:ext>
            </a:extLst>
          </p:cNvPr>
          <p:cNvSpPr/>
          <p:nvPr/>
        </p:nvSpPr>
        <p:spPr>
          <a:xfrm>
            <a:off x="5567268" y="3878997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Sequential Electrode Stimulation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0" name="Text 14">
            <a:extLst>
              <a:ext uri="{FF2B5EF4-FFF2-40B4-BE49-F238E27FC236}">
                <a16:creationId xmlns:a16="http://schemas.microsoft.com/office/drawing/2014/main" id="{5B4D618B-A288-F8F5-C064-ED55BC19BC44}"/>
              </a:ext>
            </a:extLst>
          </p:cNvPr>
          <p:cNvSpPr/>
          <p:nvPr/>
        </p:nvSpPr>
        <p:spPr>
          <a:xfrm>
            <a:off x="5777892" y="4097768"/>
            <a:ext cx="9163030" cy="57101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Each MEA electrode stimulated individually using NeuroTuner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3" name="Text 17">
            <a:extLst>
              <a:ext uri="{FF2B5EF4-FFF2-40B4-BE49-F238E27FC236}">
                <a16:creationId xmlns:a16="http://schemas.microsoft.com/office/drawing/2014/main" id="{5E1CC9BA-9903-48BD-5D65-180D13317ED9}"/>
              </a:ext>
            </a:extLst>
          </p:cNvPr>
          <p:cNvSpPr/>
          <p:nvPr/>
        </p:nvSpPr>
        <p:spPr>
          <a:xfrm>
            <a:off x="5551754" y="4556210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Spike Detection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4" name="Text 18">
            <a:extLst>
              <a:ext uri="{FF2B5EF4-FFF2-40B4-BE49-F238E27FC236}">
                <a16:creationId xmlns:a16="http://schemas.microsoft.com/office/drawing/2014/main" id="{C18FCEAB-712F-9C39-ABD3-3347B077EA4B}"/>
              </a:ext>
            </a:extLst>
          </p:cNvPr>
          <p:cNvSpPr/>
          <p:nvPr/>
        </p:nvSpPr>
        <p:spPr>
          <a:xfrm>
            <a:off x="5759798" y="4670735"/>
            <a:ext cx="9163030" cy="7784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Evoked spikes detected across all electrodes post-stimulation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7" name="Text 21">
            <a:extLst>
              <a:ext uri="{FF2B5EF4-FFF2-40B4-BE49-F238E27FC236}">
                <a16:creationId xmlns:a16="http://schemas.microsoft.com/office/drawing/2014/main" id="{54E52D62-39BA-DCC8-5D09-1EA6C7C3BF11}"/>
              </a:ext>
            </a:extLst>
          </p:cNvPr>
          <p:cNvSpPr/>
          <p:nvPr/>
        </p:nvSpPr>
        <p:spPr>
          <a:xfrm>
            <a:off x="5536433" y="5194648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Feature Extraction (0–200 ms)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8" name="Text 22">
            <a:extLst>
              <a:ext uri="{FF2B5EF4-FFF2-40B4-BE49-F238E27FC236}">
                <a16:creationId xmlns:a16="http://schemas.microsoft.com/office/drawing/2014/main" id="{F076F599-E365-6F4B-61D4-AF3C8E247379}"/>
              </a:ext>
            </a:extLst>
          </p:cNvPr>
          <p:cNvSpPr/>
          <p:nvPr/>
        </p:nvSpPr>
        <p:spPr>
          <a:xfrm>
            <a:off x="5759798" y="5297201"/>
            <a:ext cx="9163030" cy="7784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Stimulation-evoked spikes summed per event within post-stim window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1" name="Text 25">
            <a:extLst>
              <a:ext uri="{FF2B5EF4-FFF2-40B4-BE49-F238E27FC236}">
                <a16:creationId xmlns:a16="http://schemas.microsoft.com/office/drawing/2014/main" id="{CCED14AF-00A6-0515-A759-8A7A6E39AA9E}"/>
              </a:ext>
            </a:extLst>
          </p:cNvPr>
          <p:cNvSpPr/>
          <p:nvPr/>
        </p:nvSpPr>
        <p:spPr>
          <a:xfrm>
            <a:off x="5521251" y="5893733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Evoked Response Quantification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2" name="Text 26">
            <a:extLst>
              <a:ext uri="{FF2B5EF4-FFF2-40B4-BE49-F238E27FC236}">
                <a16:creationId xmlns:a16="http://schemas.microsoft.com/office/drawing/2014/main" id="{2B72F490-B698-639E-123E-C9FB9382DB68}"/>
              </a:ext>
            </a:extLst>
          </p:cNvPr>
          <p:cNvSpPr/>
          <p:nvPr/>
        </p:nvSpPr>
        <p:spPr>
          <a:xfrm>
            <a:off x="5759798" y="6016237"/>
            <a:ext cx="9163030" cy="7784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Total evoked spikes per stimulation event computed per electrode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5" name="Text 29">
            <a:extLst>
              <a:ext uri="{FF2B5EF4-FFF2-40B4-BE49-F238E27FC236}">
                <a16:creationId xmlns:a16="http://schemas.microsoft.com/office/drawing/2014/main" id="{753891E8-E762-440D-D46C-FF4A171252A7}"/>
              </a:ext>
            </a:extLst>
          </p:cNvPr>
          <p:cNvSpPr/>
          <p:nvPr/>
        </p:nvSpPr>
        <p:spPr>
          <a:xfrm>
            <a:off x="5497969" y="6572634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Electrode Impact Ranking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6" name="Text 30">
            <a:extLst>
              <a:ext uri="{FF2B5EF4-FFF2-40B4-BE49-F238E27FC236}">
                <a16:creationId xmlns:a16="http://schemas.microsoft.com/office/drawing/2014/main" id="{AAE139A0-4F70-6C08-A524-343F02F251F4}"/>
              </a:ext>
            </a:extLst>
          </p:cNvPr>
          <p:cNvSpPr/>
          <p:nvPr/>
        </p:nvSpPr>
        <p:spPr>
          <a:xfrm>
            <a:off x="5745442" y="6702797"/>
            <a:ext cx="9163030" cy="7784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Electrodes ranked by aggregate evoked spike count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9" name="Text 33">
            <a:extLst>
              <a:ext uri="{FF2B5EF4-FFF2-40B4-BE49-F238E27FC236}">
                <a16:creationId xmlns:a16="http://schemas.microsoft.com/office/drawing/2014/main" id="{C1512268-8FFE-D866-923E-470D338E6E77}"/>
              </a:ext>
            </a:extLst>
          </p:cNvPr>
          <p:cNvSpPr/>
          <p:nvPr/>
        </p:nvSpPr>
        <p:spPr>
          <a:xfrm>
            <a:off x="5483613" y="7298710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Topological Active Selection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1" name="Shape 11">
            <a:extLst>
              <a:ext uri="{FF2B5EF4-FFF2-40B4-BE49-F238E27FC236}">
                <a16:creationId xmlns:a16="http://schemas.microsoft.com/office/drawing/2014/main" id="{0F641D4B-698D-60E3-135A-0AE951672E2B}"/>
              </a:ext>
            </a:extLst>
          </p:cNvPr>
          <p:cNvSpPr/>
          <p:nvPr/>
        </p:nvSpPr>
        <p:spPr>
          <a:xfrm>
            <a:off x="5053802" y="4690830"/>
            <a:ext cx="411484" cy="461282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2" name="Shape 11">
            <a:extLst>
              <a:ext uri="{FF2B5EF4-FFF2-40B4-BE49-F238E27FC236}">
                <a16:creationId xmlns:a16="http://schemas.microsoft.com/office/drawing/2014/main" id="{BB7D83F4-7BA0-8EF0-BBB8-3BDAB2DAEE77}"/>
              </a:ext>
            </a:extLst>
          </p:cNvPr>
          <p:cNvSpPr/>
          <p:nvPr/>
        </p:nvSpPr>
        <p:spPr>
          <a:xfrm>
            <a:off x="5053605" y="5358400"/>
            <a:ext cx="411484" cy="461282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3" name="Shape 11">
            <a:extLst>
              <a:ext uri="{FF2B5EF4-FFF2-40B4-BE49-F238E27FC236}">
                <a16:creationId xmlns:a16="http://schemas.microsoft.com/office/drawing/2014/main" id="{87D4ED8D-2FAC-9644-E549-A63A6BB86BAE}"/>
              </a:ext>
            </a:extLst>
          </p:cNvPr>
          <p:cNvSpPr/>
          <p:nvPr/>
        </p:nvSpPr>
        <p:spPr>
          <a:xfrm>
            <a:off x="5053605" y="6012750"/>
            <a:ext cx="411484" cy="461282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4" name="Shape 11">
            <a:extLst>
              <a:ext uri="{FF2B5EF4-FFF2-40B4-BE49-F238E27FC236}">
                <a16:creationId xmlns:a16="http://schemas.microsoft.com/office/drawing/2014/main" id="{07D34A4F-D754-D328-6D58-ADD5FCE6A863}"/>
              </a:ext>
            </a:extLst>
          </p:cNvPr>
          <p:cNvSpPr/>
          <p:nvPr/>
        </p:nvSpPr>
        <p:spPr>
          <a:xfrm>
            <a:off x="5055512" y="6697915"/>
            <a:ext cx="411484" cy="528275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6" name="Text 34">
            <a:extLst>
              <a:ext uri="{FF2B5EF4-FFF2-40B4-BE49-F238E27FC236}">
                <a16:creationId xmlns:a16="http://schemas.microsoft.com/office/drawing/2014/main" id="{4543BB2B-2A99-304A-5877-D30CE9F6B663}"/>
              </a:ext>
            </a:extLst>
          </p:cNvPr>
          <p:cNvSpPr/>
          <p:nvPr/>
        </p:nvSpPr>
        <p:spPr>
          <a:xfrm>
            <a:off x="5622116" y="7547320"/>
            <a:ext cx="8854627" cy="552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Top two electrode selected spatially distant from each other </a:t>
            </a:r>
            <a:endParaRPr lang="en-US" sz="2000" dirty="0"/>
          </a:p>
        </p:txBody>
      </p:sp>
      <p:sp>
        <p:nvSpPr>
          <p:cNvPr id="54" name="Text 28">
            <a:extLst>
              <a:ext uri="{FF2B5EF4-FFF2-40B4-BE49-F238E27FC236}">
                <a16:creationId xmlns:a16="http://schemas.microsoft.com/office/drawing/2014/main" id="{DF649778-CD92-4A3E-9FB5-98F9F1305861}"/>
              </a:ext>
            </a:extLst>
          </p:cNvPr>
          <p:cNvSpPr/>
          <p:nvPr/>
        </p:nvSpPr>
        <p:spPr>
          <a:xfrm>
            <a:off x="4957942" y="6523694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5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2" name="Text 16">
            <a:extLst>
              <a:ext uri="{FF2B5EF4-FFF2-40B4-BE49-F238E27FC236}">
                <a16:creationId xmlns:a16="http://schemas.microsoft.com/office/drawing/2014/main" id="{B3EE0A6C-2381-7091-0782-AEB874458288}"/>
              </a:ext>
            </a:extLst>
          </p:cNvPr>
          <p:cNvSpPr/>
          <p:nvPr/>
        </p:nvSpPr>
        <p:spPr>
          <a:xfrm>
            <a:off x="4946224" y="4519079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2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0" name="Text 24">
            <a:extLst>
              <a:ext uri="{FF2B5EF4-FFF2-40B4-BE49-F238E27FC236}">
                <a16:creationId xmlns:a16="http://schemas.microsoft.com/office/drawing/2014/main" id="{89295DC4-ED8F-44FB-386B-7478DE83E568}"/>
              </a:ext>
            </a:extLst>
          </p:cNvPr>
          <p:cNvSpPr/>
          <p:nvPr/>
        </p:nvSpPr>
        <p:spPr>
          <a:xfrm>
            <a:off x="4946224" y="5850432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4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6" name="Text 20">
            <a:extLst>
              <a:ext uri="{FF2B5EF4-FFF2-40B4-BE49-F238E27FC236}">
                <a16:creationId xmlns:a16="http://schemas.microsoft.com/office/drawing/2014/main" id="{3EE83245-46F0-127A-BFF7-E48A901F1BC4}"/>
              </a:ext>
            </a:extLst>
          </p:cNvPr>
          <p:cNvSpPr/>
          <p:nvPr/>
        </p:nvSpPr>
        <p:spPr>
          <a:xfrm>
            <a:off x="4957942" y="5187532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3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7" name="Shape 11">
            <a:extLst>
              <a:ext uri="{FF2B5EF4-FFF2-40B4-BE49-F238E27FC236}">
                <a16:creationId xmlns:a16="http://schemas.microsoft.com/office/drawing/2014/main" id="{D704D6C9-7187-6499-181C-1CCB335BF94A}"/>
              </a:ext>
            </a:extLst>
          </p:cNvPr>
          <p:cNvSpPr/>
          <p:nvPr/>
        </p:nvSpPr>
        <p:spPr>
          <a:xfrm>
            <a:off x="5049035" y="7374169"/>
            <a:ext cx="411484" cy="528275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8" name="Text 32">
            <a:extLst>
              <a:ext uri="{FF2B5EF4-FFF2-40B4-BE49-F238E27FC236}">
                <a16:creationId xmlns:a16="http://schemas.microsoft.com/office/drawing/2014/main" id="{4474F806-9996-D65A-E391-A51698D69AE5}"/>
              </a:ext>
            </a:extLst>
          </p:cNvPr>
          <p:cNvSpPr/>
          <p:nvPr/>
        </p:nvSpPr>
        <p:spPr>
          <a:xfrm>
            <a:off x="4938571" y="7233747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6</a:t>
            </a:r>
            <a:endParaRPr lang="en-US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6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98F23-3607-AA89-67B4-64BD923A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40E572D-79EF-AF5B-ABB8-4B4DF0A9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788"/>
          <a:stretch/>
        </p:blipFill>
        <p:spPr>
          <a:xfrm>
            <a:off x="8070306" y="3275699"/>
            <a:ext cx="6477000" cy="2828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9E5E1-0FA5-5EC3-746E-6A8322ED6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6" y="297646"/>
            <a:ext cx="8476465" cy="1391040"/>
          </a:xfrm>
        </p:spPr>
        <p:txBody>
          <a:bodyPr vert="horz" lIns="109728" tIns="54864" rIns="109728" bIns="54864" rtlCol="0" anchor="ctr">
            <a:normAutofit/>
          </a:bodyPr>
          <a:lstStyle/>
          <a:p>
            <a:r>
              <a:rPr lang="en-US" sz="4800">
                <a:solidFill>
                  <a:srgbClr val="FFFFFF"/>
                </a:solidFill>
                <a:latin typeface="+mn-lt"/>
              </a:rPr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068EE-EE08-6242-C869-09A67C152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8554" y="468999"/>
            <a:ext cx="4814297" cy="1048334"/>
          </a:xfrm>
        </p:spPr>
        <p:txBody>
          <a:bodyPr vert="horz" lIns="109728" tIns="54864" rIns="109728" bIns="54864" rtlCol="0" anchor="ctr">
            <a:noAutofit/>
          </a:bodyPr>
          <a:lstStyle/>
          <a:p>
            <a:pPr algn="just"/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C9D09-2532-F689-5B99-726B1887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3" y="7746797"/>
            <a:ext cx="537667" cy="438150"/>
          </a:xfrm>
        </p:spPr>
        <p:txBody>
          <a:bodyPr vert="horz" lIns="109728" tIns="54864" rIns="109728" bIns="54864" rtlCol="0" anchor="ctr">
            <a:normAutofit/>
          </a:bodyPr>
          <a:lstStyle/>
          <a:p>
            <a:pPr>
              <a:spcAft>
                <a:spcPts val="720"/>
              </a:spcAft>
            </a:pPr>
            <a:fld id="{A49DFD55-3C28-40EF-9E31-A92D2E4017FF}" type="slidenum">
              <a:rPr lang="en-US" sz="132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720"/>
                </a:spcAft>
              </a:pPr>
              <a:t>3</a:t>
            </a:fld>
            <a:endParaRPr lang="en-US" sz="132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DF062-CD1E-ED0D-4C29-13AA7AFA11A0}"/>
              </a:ext>
            </a:extLst>
          </p:cNvPr>
          <p:cNvSpPr txBox="1"/>
          <p:nvPr/>
        </p:nvSpPr>
        <p:spPr>
          <a:xfrm>
            <a:off x="245975" y="6023102"/>
            <a:ext cx="71990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202124"/>
              </a:solidFill>
            </a:endParaRPr>
          </a:p>
          <a:p>
            <a:pPr algn="just"/>
            <a:r>
              <a:rPr lang="en-US" sz="2200" dirty="0">
                <a:solidFill>
                  <a:srgbClr val="202124"/>
                </a:solidFill>
              </a:rPr>
              <a:t>Question: Can we use BNNs for problem solving?</a:t>
            </a:r>
            <a:endParaRPr lang="en-US" sz="2200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E99ECF5-F14C-F123-C993-E8D9505457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706"/>
          <a:stretch/>
        </p:blipFill>
        <p:spPr>
          <a:xfrm>
            <a:off x="8153398" y="-163508"/>
            <a:ext cx="6477000" cy="3361681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D9F9A6C-C6E2-8113-BC1D-D9E0BD2ED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24"/>
          <a:stretch/>
        </p:blipFill>
        <p:spPr>
          <a:xfrm>
            <a:off x="8252458" y="6026633"/>
            <a:ext cx="6278880" cy="177976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835430-5F1D-9E12-9939-1F73095AA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220290"/>
              </p:ext>
            </p:extLst>
          </p:nvPr>
        </p:nvGraphicFramePr>
        <p:xfrm>
          <a:off x="225588" y="2359132"/>
          <a:ext cx="7896566" cy="3364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8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8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500" dirty="0"/>
                        <a:t>Feature</a:t>
                      </a:r>
                    </a:p>
                  </a:txBody>
                  <a:tcPr marL="109728" marR="109728" marT="54864" marB="54864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500" dirty="0"/>
                        <a:t>Biological Neural Networks (BNNs)</a:t>
                      </a:r>
                    </a:p>
                  </a:txBody>
                  <a:tcPr marL="109728" marR="109728" marT="54864" marB="54864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200" b="1">
                          <a:solidFill>
                            <a:srgbClr val="FFFFFF"/>
                          </a:solidFill>
                        </a:defRPr>
                      </a:pPr>
                      <a:r>
                        <a:rPr sz="1500"/>
                        <a:t>Artificial Neural Networks (ANNs)</a:t>
                      </a:r>
                    </a:p>
                  </a:txBody>
                  <a:tcPr marL="109728" marR="109728" marT="54864" marB="54864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Basic Unit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Neuron (cell)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/>
                        <a:t>Node (mathematical function)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/>
                        <a:t>Signal Type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Electrochemical (spikes, synapses)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/>
                        <a:t>Numerical (floating-point values)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/>
                        <a:t>Speed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Milliseconds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Microseconds or faster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Energy Efficiency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Extremely efficient (20W for whole brain)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lang="en-US" sz="1500" dirty="0"/>
                        <a:t>Power hungry (</a:t>
                      </a:r>
                      <a:r>
                        <a:rPr sz="1500" dirty="0"/>
                        <a:t>Requires large GPUs and electricity</a:t>
                      </a:r>
                      <a:r>
                        <a:rPr lang="en-US" sz="1500" dirty="0"/>
                        <a:t>)</a:t>
                      </a:r>
                      <a:endParaRPr sz="15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575"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Biological Realism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Natural, evolved over millions of years</a:t>
                      </a: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>
                        <a:defRPr sz="1200"/>
                      </a:pPr>
                      <a:r>
                        <a:rPr sz="1500" dirty="0"/>
                        <a:t>Inspired by biology, but simplified</a:t>
                      </a:r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99CF5CC0-4560-C261-A061-4FBC9F02D9D2}"/>
              </a:ext>
            </a:extLst>
          </p:cNvPr>
          <p:cNvSpPr/>
          <p:nvPr/>
        </p:nvSpPr>
        <p:spPr>
          <a:xfrm>
            <a:off x="13790744" y="761864"/>
            <a:ext cx="707203" cy="462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(A)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73C783-F3E5-6A6E-8283-57D9433C083E}"/>
              </a:ext>
            </a:extLst>
          </p:cNvPr>
          <p:cNvSpPr txBox="1">
            <a:spLocks/>
          </p:cNvSpPr>
          <p:nvPr/>
        </p:nvSpPr>
        <p:spPr>
          <a:xfrm>
            <a:off x="245975" y="212523"/>
            <a:ext cx="9070146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3200" b="1"/>
            </a:pPr>
            <a:r>
              <a:rPr lang="en-US" sz="5000" b="1" dirty="0">
                <a:latin typeface="+mn-lt"/>
              </a:rPr>
              <a:t>Biological vs. Artificial Neural Networks: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5F1A7F-E4BA-AEBD-A9D9-95E69C48CEDE}"/>
              </a:ext>
            </a:extLst>
          </p:cNvPr>
          <p:cNvSpPr/>
          <p:nvPr/>
        </p:nvSpPr>
        <p:spPr>
          <a:xfrm>
            <a:off x="13840103" y="4458781"/>
            <a:ext cx="707203" cy="462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(B)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9D7C10-2383-3A6D-ACB3-BE94D5A959C0}"/>
              </a:ext>
            </a:extLst>
          </p:cNvPr>
          <p:cNvSpPr/>
          <p:nvPr/>
        </p:nvSpPr>
        <p:spPr>
          <a:xfrm>
            <a:off x="8153398" y="5940393"/>
            <a:ext cx="607875" cy="6380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(C)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4AEB6D-1281-60A0-50B6-CC56473EA25F}"/>
              </a:ext>
            </a:extLst>
          </p:cNvPr>
          <p:cNvSpPr/>
          <p:nvPr/>
        </p:nvSpPr>
        <p:spPr>
          <a:xfrm>
            <a:off x="11757606" y="5949107"/>
            <a:ext cx="607875" cy="6380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(D)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4239D-0F99-3A41-10AF-867A3BB701E1}"/>
              </a:ext>
            </a:extLst>
          </p:cNvPr>
          <p:cNvSpPr/>
          <p:nvPr/>
        </p:nvSpPr>
        <p:spPr>
          <a:xfrm>
            <a:off x="225589" y="4579676"/>
            <a:ext cx="7896566" cy="113091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B1462A-487E-450E-A7A2-290D14F5F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21E89C6-D0E5-A2C8-BC2F-5EA482C72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A248BF-82E3-F0BD-5996-25F2469A5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71E71D-3021-5448-1D1B-E7FB414D2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0194" y="3192568"/>
            <a:ext cx="5226713" cy="484632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F7EE3F-0874-2917-B6D9-990471E1E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17058" y="1965702"/>
            <a:ext cx="8229086" cy="429768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094EE47-75DA-3486-50B0-A4B2876AA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4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F1C6E5-F885-4E1D-61DE-80356209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45" y="3424661"/>
            <a:ext cx="4211973" cy="19083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>
              <a:defRPr sz="3200" b="1"/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Electrode Selection – Source Electrodes</a:t>
            </a:r>
            <a:endParaRPr lang="en-US" sz="4400" b="1" kern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10D4F-828D-E216-9323-3AE336E8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30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Shape 9">
            <a:extLst>
              <a:ext uri="{FF2B5EF4-FFF2-40B4-BE49-F238E27FC236}">
                <a16:creationId xmlns:a16="http://schemas.microsoft.com/office/drawing/2014/main" id="{0AE1D63C-1E8B-FDEF-3F2B-42661E7DF01B}"/>
              </a:ext>
            </a:extLst>
          </p:cNvPr>
          <p:cNvSpPr/>
          <p:nvPr/>
        </p:nvSpPr>
        <p:spPr>
          <a:xfrm>
            <a:off x="4931868" y="3424661"/>
            <a:ext cx="9698531" cy="4826324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6" name="Text 10">
            <a:extLst>
              <a:ext uri="{FF2B5EF4-FFF2-40B4-BE49-F238E27FC236}">
                <a16:creationId xmlns:a16="http://schemas.microsoft.com/office/drawing/2014/main" id="{599B7B3F-8148-EAA6-B0D5-AE48A5F81823}"/>
              </a:ext>
            </a:extLst>
          </p:cNvPr>
          <p:cNvSpPr/>
          <p:nvPr/>
        </p:nvSpPr>
        <p:spPr>
          <a:xfrm>
            <a:off x="4965462" y="3500260"/>
            <a:ext cx="9599365" cy="4877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anose="020F0502020204030204" pitchFamily="34" charset="0"/>
              </a:rPr>
              <a:t>Selection Protocol — Step by Step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7" name="Shape 11">
            <a:extLst>
              <a:ext uri="{FF2B5EF4-FFF2-40B4-BE49-F238E27FC236}">
                <a16:creationId xmlns:a16="http://schemas.microsoft.com/office/drawing/2014/main" id="{4121C3F9-C7E7-B157-2AB8-AF0CBF5F0AFE}"/>
              </a:ext>
            </a:extLst>
          </p:cNvPr>
          <p:cNvSpPr/>
          <p:nvPr/>
        </p:nvSpPr>
        <p:spPr>
          <a:xfrm>
            <a:off x="5072506" y="4030093"/>
            <a:ext cx="411484" cy="461282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8" name="Text 12">
            <a:extLst>
              <a:ext uri="{FF2B5EF4-FFF2-40B4-BE49-F238E27FC236}">
                <a16:creationId xmlns:a16="http://schemas.microsoft.com/office/drawing/2014/main" id="{C2152181-3F21-B5FD-1E38-28B4E62599FC}"/>
              </a:ext>
            </a:extLst>
          </p:cNvPr>
          <p:cNvSpPr/>
          <p:nvPr/>
        </p:nvSpPr>
        <p:spPr>
          <a:xfrm>
            <a:off x="4954620" y="3842975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1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39" name="Text 13">
            <a:extLst>
              <a:ext uri="{FF2B5EF4-FFF2-40B4-BE49-F238E27FC236}">
                <a16:creationId xmlns:a16="http://schemas.microsoft.com/office/drawing/2014/main" id="{AF69C523-0225-1103-ED56-AABE0ED067C4}"/>
              </a:ext>
            </a:extLst>
          </p:cNvPr>
          <p:cNvSpPr/>
          <p:nvPr/>
        </p:nvSpPr>
        <p:spPr>
          <a:xfrm>
            <a:off x="5567268" y="3878997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6AB0F5"/>
                </a:solidFill>
                <a:cs typeface="Calibri" panose="020F0502020204030204" pitchFamily="34" charset="0"/>
              </a:rPr>
              <a:t>4-Bit Random Dataset Generation</a:t>
            </a:r>
          </a:p>
        </p:txBody>
      </p:sp>
      <p:sp>
        <p:nvSpPr>
          <p:cNvPr id="40" name="Text 14">
            <a:extLst>
              <a:ext uri="{FF2B5EF4-FFF2-40B4-BE49-F238E27FC236}">
                <a16:creationId xmlns:a16="http://schemas.microsoft.com/office/drawing/2014/main" id="{0D955DC2-7689-0F4D-ECFD-306E34285B6B}"/>
              </a:ext>
            </a:extLst>
          </p:cNvPr>
          <p:cNvSpPr/>
          <p:nvPr/>
        </p:nvSpPr>
        <p:spPr>
          <a:xfrm>
            <a:off x="5777892" y="4097768"/>
            <a:ext cx="9163030" cy="57101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dirty="0">
                <a:solidFill>
                  <a:srgbClr val="B0C4DE"/>
                </a:solidFill>
                <a:cs typeface="Calibri" panose="020F0502020204030204" pitchFamily="34" charset="0"/>
              </a:rPr>
              <a:t>Randomized dictionary of 4-bit packets (3 data + 1 parity bit) generated</a:t>
            </a:r>
          </a:p>
        </p:txBody>
      </p:sp>
      <p:sp>
        <p:nvSpPr>
          <p:cNvPr id="43" name="Text 17">
            <a:extLst>
              <a:ext uri="{FF2B5EF4-FFF2-40B4-BE49-F238E27FC236}">
                <a16:creationId xmlns:a16="http://schemas.microsoft.com/office/drawing/2014/main" id="{34DDEFCD-97A3-72BD-85E7-C3F10B6E0268}"/>
              </a:ext>
            </a:extLst>
          </p:cNvPr>
          <p:cNvSpPr/>
          <p:nvPr/>
        </p:nvSpPr>
        <p:spPr>
          <a:xfrm>
            <a:off x="5551754" y="4556210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Dictionary-Guided Stimulation</a:t>
            </a:r>
          </a:p>
        </p:txBody>
      </p:sp>
      <p:sp>
        <p:nvSpPr>
          <p:cNvPr id="44" name="Text 18">
            <a:extLst>
              <a:ext uri="{FF2B5EF4-FFF2-40B4-BE49-F238E27FC236}">
                <a16:creationId xmlns:a16="http://schemas.microsoft.com/office/drawing/2014/main" id="{4442369B-061E-8EC5-5625-BA79BFA599DA}"/>
              </a:ext>
            </a:extLst>
          </p:cNvPr>
          <p:cNvSpPr/>
          <p:nvPr/>
        </p:nvSpPr>
        <p:spPr>
          <a:xfrm>
            <a:off x="5759798" y="4670735"/>
            <a:ext cx="9163030" cy="7784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dirty="0">
                <a:solidFill>
                  <a:srgbClr val="B0C4DE"/>
                </a:solidFill>
                <a:cs typeface="Calibri" panose="020F0502020204030204" pitchFamily="34" charset="0"/>
              </a:rPr>
              <a:t>Two target electrodes stimulated sequentially per dictionary entry</a:t>
            </a:r>
          </a:p>
        </p:txBody>
      </p:sp>
      <p:sp>
        <p:nvSpPr>
          <p:cNvPr id="47" name="Text 21">
            <a:extLst>
              <a:ext uri="{FF2B5EF4-FFF2-40B4-BE49-F238E27FC236}">
                <a16:creationId xmlns:a16="http://schemas.microsoft.com/office/drawing/2014/main" id="{4BB88DA8-0ADC-9497-9311-AD6CE0934503}"/>
              </a:ext>
            </a:extLst>
          </p:cNvPr>
          <p:cNvSpPr/>
          <p:nvPr/>
        </p:nvSpPr>
        <p:spPr>
          <a:xfrm>
            <a:off x="5536433" y="5194648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Spike Detection on All Electrodes</a:t>
            </a:r>
          </a:p>
        </p:txBody>
      </p:sp>
      <p:sp>
        <p:nvSpPr>
          <p:cNvPr id="48" name="Text 22">
            <a:extLst>
              <a:ext uri="{FF2B5EF4-FFF2-40B4-BE49-F238E27FC236}">
                <a16:creationId xmlns:a16="http://schemas.microsoft.com/office/drawing/2014/main" id="{B820505E-20EC-1DE0-FA15-0F30AE70AE19}"/>
              </a:ext>
            </a:extLst>
          </p:cNvPr>
          <p:cNvSpPr/>
          <p:nvPr/>
        </p:nvSpPr>
        <p:spPr>
          <a:xfrm>
            <a:off x="5759798" y="5297201"/>
            <a:ext cx="9163030" cy="7784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dirty="0">
                <a:solidFill>
                  <a:srgbClr val="B0C4DE"/>
                </a:solidFill>
                <a:cs typeface="Calibri" panose="020F0502020204030204" pitchFamily="34" charset="0"/>
              </a:rPr>
              <a:t>Post-stim spike activity recorded across all 64 MEA channels</a:t>
            </a:r>
          </a:p>
        </p:txBody>
      </p:sp>
      <p:sp>
        <p:nvSpPr>
          <p:cNvPr id="51" name="Text 25">
            <a:extLst>
              <a:ext uri="{FF2B5EF4-FFF2-40B4-BE49-F238E27FC236}">
                <a16:creationId xmlns:a16="http://schemas.microsoft.com/office/drawing/2014/main" id="{80851DF2-2348-6021-DE44-42B6911DF349}"/>
              </a:ext>
            </a:extLst>
          </p:cNvPr>
          <p:cNvSpPr/>
          <p:nvPr/>
        </p:nvSpPr>
        <p:spPr>
          <a:xfrm>
            <a:off x="5521251" y="5893733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Feature Extraction (1 </a:t>
            </a:r>
            <a:r>
              <a:rPr lang="en-US" sz="2000" b="1" dirty="0" err="1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ms</a:t>
            </a: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 bins)</a:t>
            </a:r>
          </a:p>
        </p:txBody>
      </p:sp>
      <p:sp>
        <p:nvSpPr>
          <p:cNvPr id="52" name="Text 26">
            <a:extLst>
              <a:ext uri="{FF2B5EF4-FFF2-40B4-BE49-F238E27FC236}">
                <a16:creationId xmlns:a16="http://schemas.microsoft.com/office/drawing/2014/main" id="{FF8BAB54-0578-86F5-CA10-E69DD77D9019}"/>
              </a:ext>
            </a:extLst>
          </p:cNvPr>
          <p:cNvSpPr/>
          <p:nvPr/>
        </p:nvSpPr>
        <p:spPr>
          <a:xfrm>
            <a:off x="5759798" y="6016237"/>
            <a:ext cx="9163030" cy="7784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Binary spike train binned at 1 </a:t>
            </a:r>
            <a:r>
              <a:rPr lang="en-US" sz="2000" dirty="0" err="1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ms</a:t>
            </a: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 resolution over 0–200 </a:t>
            </a:r>
            <a:r>
              <a:rPr lang="en-US" sz="2000" dirty="0" err="1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ms</a:t>
            </a: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 window</a:t>
            </a:r>
          </a:p>
        </p:txBody>
      </p:sp>
      <p:sp>
        <p:nvSpPr>
          <p:cNvPr id="55" name="Text 29">
            <a:extLst>
              <a:ext uri="{FF2B5EF4-FFF2-40B4-BE49-F238E27FC236}">
                <a16:creationId xmlns:a16="http://schemas.microsoft.com/office/drawing/2014/main" id="{A333E47F-FDF0-4458-5031-21DD5148CD34}"/>
              </a:ext>
            </a:extLst>
          </p:cNvPr>
          <p:cNvSpPr/>
          <p:nvPr/>
        </p:nvSpPr>
        <p:spPr>
          <a:xfrm>
            <a:off x="5497969" y="6572634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Electrode-Specific ML Classification</a:t>
            </a:r>
          </a:p>
        </p:txBody>
      </p:sp>
      <p:sp>
        <p:nvSpPr>
          <p:cNvPr id="56" name="Text 30">
            <a:extLst>
              <a:ext uri="{FF2B5EF4-FFF2-40B4-BE49-F238E27FC236}">
                <a16:creationId xmlns:a16="http://schemas.microsoft.com/office/drawing/2014/main" id="{B7BE2096-F87E-0678-0177-6656E85BA538}"/>
              </a:ext>
            </a:extLst>
          </p:cNvPr>
          <p:cNvSpPr/>
          <p:nvPr/>
        </p:nvSpPr>
        <p:spPr>
          <a:xfrm>
            <a:off x="5745442" y="6702797"/>
            <a:ext cx="9163030" cy="77846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Classifier trained per electrode; each evaluated individually for accuracy</a:t>
            </a:r>
          </a:p>
        </p:txBody>
      </p:sp>
      <p:sp>
        <p:nvSpPr>
          <p:cNvPr id="59" name="Text 33">
            <a:extLst>
              <a:ext uri="{FF2B5EF4-FFF2-40B4-BE49-F238E27FC236}">
                <a16:creationId xmlns:a16="http://schemas.microsoft.com/office/drawing/2014/main" id="{94C193FE-0889-FE66-6483-2DCDC4ADB8A4}"/>
              </a:ext>
            </a:extLst>
          </p:cNvPr>
          <p:cNvSpPr/>
          <p:nvPr/>
        </p:nvSpPr>
        <p:spPr>
          <a:xfrm>
            <a:off x="5483613" y="7298710"/>
            <a:ext cx="9163030" cy="5004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6AB0F5"/>
                </a:solidFill>
                <a:ea typeface="Calibri" pitchFamily="34" charset="-122"/>
                <a:cs typeface="Calibri" panose="020F0502020204030204" pitchFamily="34" charset="0"/>
              </a:rPr>
              <a:t>Ranking &amp; Aggregated Model Training</a:t>
            </a:r>
          </a:p>
        </p:txBody>
      </p:sp>
      <p:sp>
        <p:nvSpPr>
          <p:cNvPr id="61" name="Shape 11">
            <a:extLst>
              <a:ext uri="{FF2B5EF4-FFF2-40B4-BE49-F238E27FC236}">
                <a16:creationId xmlns:a16="http://schemas.microsoft.com/office/drawing/2014/main" id="{9CEBC784-AC83-83FE-8883-B7E9D3E48080}"/>
              </a:ext>
            </a:extLst>
          </p:cNvPr>
          <p:cNvSpPr/>
          <p:nvPr/>
        </p:nvSpPr>
        <p:spPr>
          <a:xfrm>
            <a:off x="5053802" y="4690830"/>
            <a:ext cx="411484" cy="461282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2" name="Shape 11">
            <a:extLst>
              <a:ext uri="{FF2B5EF4-FFF2-40B4-BE49-F238E27FC236}">
                <a16:creationId xmlns:a16="http://schemas.microsoft.com/office/drawing/2014/main" id="{A9CB56E5-2409-9DB3-78D2-99286E96ADE1}"/>
              </a:ext>
            </a:extLst>
          </p:cNvPr>
          <p:cNvSpPr/>
          <p:nvPr/>
        </p:nvSpPr>
        <p:spPr>
          <a:xfrm>
            <a:off x="5053605" y="5358400"/>
            <a:ext cx="411484" cy="461282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3" name="Shape 11">
            <a:extLst>
              <a:ext uri="{FF2B5EF4-FFF2-40B4-BE49-F238E27FC236}">
                <a16:creationId xmlns:a16="http://schemas.microsoft.com/office/drawing/2014/main" id="{08B35963-9D31-862F-2A2E-EDB5A1E051CA}"/>
              </a:ext>
            </a:extLst>
          </p:cNvPr>
          <p:cNvSpPr/>
          <p:nvPr/>
        </p:nvSpPr>
        <p:spPr>
          <a:xfrm>
            <a:off x="5053605" y="6012750"/>
            <a:ext cx="411484" cy="461282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4" name="Shape 11">
            <a:extLst>
              <a:ext uri="{FF2B5EF4-FFF2-40B4-BE49-F238E27FC236}">
                <a16:creationId xmlns:a16="http://schemas.microsoft.com/office/drawing/2014/main" id="{141D9808-99FB-AF4D-F9BD-2E26D707011E}"/>
              </a:ext>
            </a:extLst>
          </p:cNvPr>
          <p:cNvSpPr/>
          <p:nvPr/>
        </p:nvSpPr>
        <p:spPr>
          <a:xfrm>
            <a:off x="5055512" y="6697915"/>
            <a:ext cx="411484" cy="528275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6" name="Text 34">
            <a:extLst>
              <a:ext uri="{FF2B5EF4-FFF2-40B4-BE49-F238E27FC236}">
                <a16:creationId xmlns:a16="http://schemas.microsoft.com/office/drawing/2014/main" id="{A1320B78-90C4-D96F-3BA6-74F15318C78C}"/>
              </a:ext>
            </a:extLst>
          </p:cNvPr>
          <p:cNvSpPr/>
          <p:nvPr/>
        </p:nvSpPr>
        <p:spPr>
          <a:xfrm>
            <a:off x="5622116" y="7547320"/>
            <a:ext cx="8854627" cy="5522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Top 6 electrodes selected; final model trained on combined feature set</a:t>
            </a:r>
          </a:p>
        </p:txBody>
      </p:sp>
      <p:sp>
        <p:nvSpPr>
          <p:cNvPr id="54" name="Text 28">
            <a:extLst>
              <a:ext uri="{FF2B5EF4-FFF2-40B4-BE49-F238E27FC236}">
                <a16:creationId xmlns:a16="http://schemas.microsoft.com/office/drawing/2014/main" id="{847DB38C-C76F-9400-9F73-84272CB7DFE1}"/>
              </a:ext>
            </a:extLst>
          </p:cNvPr>
          <p:cNvSpPr/>
          <p:nvPr/>
        </p:nvSpPr>
        <p:spPr>
          <a:xfrm>
            <a:off x="4957942" y="6523694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5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2" name="Text 16">
            <a:extLst>
              <a:ext uri="{FF2B5EF4-FFF2-40B4-BE49-F238E27FC236}">
                <a16:creationId xmlns:a16="http://schemas.microsoft.com/office/drawing/2014/main" id="{92EAEDF5-6956-F002-C17B-F225BA97A3F2}"/>
              </a:ext>
            </a:extLst>
          </p:cNvPr>
          <p:cNvSpPr/>
          <p:nvPr/>
        </p:nvSpPr>
        <p:spPr>
          <a:xfrm>
            <a:off x="4946224" y="4519079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2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0" name="Text 24">
            <a:extLst>
              <a:ext uri="{FF2B5EF4-FFF2-40B4-BE49-F238E27FC236}">
                <a16:creationId xmlns:a16="http://schemas.microsoft.com/office/drawing/2014/main" id="{4EFE8B62-2FF0-139D-538C-94EC92DF90CD}"/>
              </a:ext>
            </a:extLst>
          </p:cNvPr>
          <p:cNvSpPr/>
          <p:nvPr/>
        </p:nvSpPr>
        <p:spPr>
          <a:xfrm>
            <a:off x="4946224" y="5850432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4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46" name="Text 20">
            <a:extLst>
              <a:ext uri="{FF2B5EF4-FFF2-40B4-BE49-F238E27FC236}">
                <a16:creationId xmlns:a16="http://schemas.microsoft.com/office/drawing/2014/main" id="{B9E1D814-1D6F-AC75-5203-D3B8AE3F7A75}"/>
              </a:ext>
            </a:extLst>
          </p:cNvPr>
          <p:cNvSpPr/>
          <p:nvPr/>
        </p:nvSpPr>
        <p:spPr>
          <a:xfrm>
            <a:off x="4957942" y="5187532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3</a:t>
            </a:r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7" name="Shape 11">
            <a:extLst>
              <a:ext uri="{FF2B5EF4-FFF2-40B4-BE49-F238E27FC236}">
                <a16:creationId xmlns:a16="http://schemas.microsoft.com/office/drawing/2014/main" id="{CABE924D-53AF-6A8A-153C-7079020B98F1}"/>
              </a:ext>
            </a:extLst>
          </p:cNvPr>
          <p:cNvSpPr/>
          <p:nvPr/>
        </p:nvSpPr>
        <p:spPr>
          <a:xfrm>
            <a:off x="5049035" y="7374169"/>
            <a:ext cx="411484" cy="528275"/>
          </a:xfrm>
          <a:prstGeom prst="rect">
            <a:avLst/>
          </a:prstGeom>
          <a:solidFill>
            <a:srgbClr val="00C9A7"/>
          </a:solidFill>
          <a:ln w="12700">
            <a:solidFill>
              <a:srgbClr val="00C9A7"/>
            </a:solidFill>
            <a:prstDash val="solid"/>
          </a:ln>
        </p:spPr>
        <p:txBody>
          <a:bodyPr/>
          <a:lstStyle/>
          <a:p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58" name="Text 32">
            <a:extLst>
              <a:ext uri="{FF2B5EF4-FFF2-40B4-BE49-F238E27FC236}">
                <a16:creationId xmlns:a16="http://schemas.microsoft.com/office/drawing/2014/main" id="{B160090E-30C2-DA4F-9117-D1D889B9AB7C}"/>
              </a:ext>
            </a:extLst>
          </p:cNvPr>
          <p:cNvSpPr/>
          <p:nvPr/>
        </p:nvSpPr>
        <p:spPr>
          <a:xfrm>
            <a:off x="4938571" y="7233747"/>
            <a:ext cx="654502" cy="83406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anose="020F0502020204030204" pitchFamily="34" charset="0"/>
              </a:rPr>
              <a:t>6</a:t>
            </a:r>
            <a:endParaRPr lang="en-US" sz="2000" dirty="0"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6695FB-2952-5A77-60E6-7136FF1B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4" y="182689"/>
            <a:ext cx="9784076" cy="308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92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166CA-286B-8611-C467-DD31C082E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B25ABA-5E62-6B08-33FB-A9A1FA901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11B6AA-3B7A-723B-7BD8-9EB3F59D3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442E01-F65C-9737-5019-0B84D9E9B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0194" y="3192568"/>
            <a:ext cx="5226713" cy="484632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5BEA65-73A2-8552-8822-674B19722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17058" y="1965702"/>
            <a:ext cx="8229086" cy="429768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EFED9C6-45DB-6015-2D93-99C9C6452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4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17A56C-3DFA-E6CB-5E53-0514A136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45" y="3424661"/>
            <a:ext cx="4211973" cy="19083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 sz="3200" b="1"/>
            </a:pPr>
            <a:r>
              <a:rPr lang="en-US" sz="4400" b="1" dirty="0">
                <a:solidFill>
                  <a:schemeClr val="bg1"/>
                </a:solidFill>
                <a:latin typeface="+mn-lt"/>
              </a:rPr>
              <a:t>System Architecture</a:t>
            </a:r>
            <a:endParaRPr lang="en-US" sz="4400" b="1" kern="1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EBA16-2E98-25E2-4AB5-8299C971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121" y="196552"/>
            <a:ext cx="9419348" cy="5026172"/>
          </a:xfrm>
          <a:prstGeom prst="rect">
            <a:avLst/>
          </a:prstGeom>
        </p:spPr>
      </p:pic>
      <p:sp>
        <p:nvSpPr>
          <p:cNvPr id="3" name="Shape 9">
            <a:extLst>
              <a:ext uri="{FF2B5EF4-FFF2-40B4-BE49-F238E27FC236}">
                <a16:creationId xmlns:a16="http://schemas.microsoft.com/office/drawing/2014/main" id="{E1C44A38-5140-2289-882D-015A1433A2D8}"/>
              </a:ext>
            </a:extLst>
          </p:cNvPr>
          <p:cNvSpPr/>
          <p:nvPr/>
        </p:nvSpPr>
        <p:spPr>
          <a:xfrm>
            <a:off x="4944895" y="5819505"/>
            <a:ext cx="9684176" cy="2432422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12">
            <a:extLst>
              <a:ext uri="{FF2B5EF4-FFF2-40B4-BE49-F238E27FC236}">
                <a16:creationId xmlns:a16="http://schemas.microsoft.com/office/drawing/2014/main" id="{AC0B24E1-517A-66D2-7FAB-98DCA5853AC0}"/>
              </a:ext>
            </a:extLst>
          </p:cNvPr>
          <p:cNvSpPr/>
          <p:nvPr/>
        </p:nvSpPr>
        <p:spPr>
          <a:xfrm>
            <a:off x="5044797" y="5391568"/>
            <a:ext cx="9585603" cy="279337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Main data flow was made based on the initial architecture</a:t>
            </a:r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Real time feature extractions and real time machine learning was added</a:t>
            </a:r>
            <a:endParaRPr lang="en-US" sz="2000" dirty="0"/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Real time parity-based error correction was added to the system</a:t>
            </a:r>
            <a:endParaRPr lang="en-US" sz="2000" dirty="0"/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Timing constraints was added to send the 4-bit data on each section</a:t>
            </a:r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cs typeface="Calibri" pitchFamily="34" charset="-120"/>
              </a:rPr>
              <a:t>All the data flow was done using python in a multi threaded form</a:t>
            </a:r>
            <a:endParaRPr lang="en-US" sz="2000" dirty="0"/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5D029D3B-004B-D23D-2999-AD5477216942}"/>
              </a:ext>
            </a:extLst>
          </p:cNvPr>
          <p:cNvSpPr/>
          <p:nvPr/>
        </p:nvSpPr>
        <p:spPr>
          <a:xfrm>
            <a:off x="4944896" y="5222724"/>
            <a:ext cx="9684175" cy="535235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Main Improvements: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89FD2-32D3-1228-8A82-6A715AA7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31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03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A1784-3DDC-CE8D-7E93-84E2BF272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7C7C4CA-C9E4-5653-0518-B65EE38E6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31A2A1-1949-922A-9FB8-456A7DFC3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F4D709F-39B4-B416-2C0E-937A5FA5A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4627" cy="1890553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8EA92B-23DF-5907-9E86-38B697421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4630401" cy="188917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EBDD772D-4BED-B9EA-A4FE-6FAD44CB5AD1}"/>
              </a:ext>
            </a:extLst>
          </p:cNvPr>
          <p:cNvSpPr/>
          <p:nvPr/>
        </p:nvSpPr>
        <p:spPr>
          <a:xfrm>
            <a:off x="365759" y="228600"/>
            <a:ext cx="8711324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000" b="1" dirty="0">
                <a:solidFill>
                  <a:srgbClr val="FFFFFF"/>
                </a:solidFill>
                <a:cs typeface="Calibri" pitchFamily="34" charset="-120"/>
              </a:rPr>
              <a:t>Machine Learning for</a:t>
            </a:r>
            <a:endParaRPr lang="en-US" sz="5000" dirty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9746D9A2-FE49-7F85-BAFE-893C295D54FC}"/>
              </a:ext>
            </a:extLst>
          </p:cNvPr>
          <p:cNvSpPr/>
          <p:nvPr/>
        </p:nvSpPr>
        <p:spPr>
          <a:xfrm>
            <a:off x="380750" y="883332"/>
            <a:ext cx="11308580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Realtime Neural Decoding</a:t>
            </a:r>
            <a:endParaRPr lang="en-US" sz="50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B8AF88C7-B87E-37E5-DF9D-5F1271EE8F18}"/>
              </a:ext>
            </a:extLst>
          </p:cNvPr>
          <p:cNvSpPr/>
          <p:nvPr/>
        </p:nvSpPr>
        <p:spPr>
          <a:xfrm>
            <a:off x="-4" y="1936456"/>
            <a:ext cx="5829395" cy="509048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Feature Extraction</a:t>
            </a: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8FF462F5-6125-8EA9-F40C-6DAA598D7DB2}"/>
              </a:ext>
            </a:extLst>
          </p:cNvPr>
          <p:cNvSpPr/>
          <p:nvPr/>
        </p:nvSpPr>
        <p:spPr>
          <a:xfrm>
            <a:off x="0" y="2490813"/>
            <a:ext cx="5829395" cy="2034944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200 × 6 binary matrix per trial (1 </a:t>
            </a:r>
            <a:r>
              <a:rPr lang="en-US" sz="2000" dirty="0" err="1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ms</a:t>
            </a: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 bins, 0–200 </a:t>
            </a:r>
            <a:r>
              <a:rPr lang="en-US" sz="2000" dirty="0" err="1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ms</a:t>
            </a: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)</a:t>
            </a:r>
            <a:endParaRPr lang="en-US" sz="2000" dirty="0"/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6 preselected output electrodes from 64-electrodes</a:t>
            </a:r>
            <a:endParaRPr lang="en-US" sz="2000" dirty="0"/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PCA retaining 95% variance</a:t>
            </a:r>
            <a:endParaRPr lang="en-US" sz="2000" dirty="0"/>
          </a:p>
        </p:txBody>
      </p:sp>
      <p:sp>
        <p:nvSpPr>
          <p:cNvPr id="27" name="Text 19">
            <a:extLst>
              <a:ext uri="{FF2B5EF4-FFF2-40B4-BE49-F238E27FC236}">
                <a16:creationId xmlns:a16="http://schemas.microsoft.com/office/drawing/2014/main" id="{C73F2EA4-39F9-6EF5-56F8-70E87DA25A31}"/>
              </a:ext>
            </a:extLst>
          </p:cNvPr>
          <p:cNvSpPr/>
          <p:nvPr/>
        </p:nvSpPr>
        <p:spPr>
          <a:xfrm>
            <a:off x="-24482" y="5126183"/>
            <a:ext cx="5852159" cy="3086474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Classifiers evaluated: SVM, Random Forest, K-Nearest Neighbors</a:t>
            </a:r>
            <a:endParaRPr lang="en-US" sz="2000" dirty="0"/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Stratified 10-fold cross-validation; 400 Word communication for training</a:t>
            </a:r>
            <a:endParaRPr lang="en-US" sz="2000" dirty="0"/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SVM (sigmoid kernel, C=10) selected — highest accuracy</a:t>
            </a:r>
            <a:endParaRPr lang="en-US" sz="2000" dirty="0"/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Each 4-bit word decoded bit-independently via real-time pipeline</a:t>
            </a:r>
            <a:endParaRPr lang="en-US" sz="2000" dirty="0"/>
          </a:p>
        </p:txBody>
      </p:sp>
      <p:sp>
        <p:nvSpPr>
          <p:cNvPr id="28" name="Shape 20">
            <a:extLst>
              <a:ext uri="{FF2B5EF4-FFF2-40B4-BE49-F238E27FC236}">
                <a16:creationId xmlns:a16="http://schemas.microsoft.com/office/drawing/2014/main" id="{C62A90E9-36E8-DD63-6563-3BB2E847893B}"/>
              </a:ext>
            </a:extLst>
          </p:cNvPr>
          <p:cNvSpPr/>
          <p:nvPr/>
        </p:nvSpPr>
        <p:spPr>
          <a:xfrm>
            <a:off x="5898198" y="2498108"/>
            <a:ext cx="8732522" cy="3588180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F18F0EB-1478-A5E5-C814-B053F1D3782C}"/>
              </a:ext>
            </a:extLst>
          </p:cNvPr>
          <p:cNvSpPr txBox="1"/>
          <p:nvPr/>
        </p:nvSpPr>
        <p:spPr>
          <a:xfrm>
            <a:off x="5879449" y="6746004"/>
            <a:ext cx="8757004" cy="1631216"/>
          </a:xfrm>
          <a:prstGeom prst="rect">
            <a:avLst/>
          </a:prstGeom>
          <a:solidFill>
            <a:srgbClr val="0D2137"/>
          </a:solidFill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Parity bit appended to each 3-bit transmission word</a:t>
            </a:r>
            <a:endParaRPr lang="en-US" sz="2000" dirty="0">
              <a:cs typeface="Calibri" panose="020F050202020403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Even parity check performed after all bits decoded</a:t>
            </a:r>
            <a:endParaRPr lang="en-US" sz="2000" dirty="0">
              <a:cs typeface="Calibri" panose="020F050202020403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On failure: lowest-confidence bit toggled to correct error</a:t>
            </a:r>
            <a:endParaRPr lang="en-US" sz="2000" dirty="0">
              <a:cs typeface="Calibri" panose="020F0502020204030204" pitchFamily="34" charset="0"/>
            </a:endParaRPr>
          </a:p>
          <a:p>
            <a:pPr marL="342900" indent="-342900">
              <a:buSzPct val="100000"/>
              <a:buChar char="•"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anose="020F0502020204030204" pitchFamily="34" charset="0"/>
              </a:rPr>
              <a:t>Improves reliable word reconstruction over raw decoding</a:t>
            </a:r>
          </a:p>
          <a:p>
            <a:pPr>
              <a:buSzPct val="100000"/>
            </a:pPr>
            <a:endParaRPr lang="en-US" sz="2000" dirty="0">
              <a:solidFill>
                <a:srgbClr val="B0C4DE"/>
              </a:solidFill>
              <a:ea typeface="Calibri" pitchFamily="34" charset="-122"/>
              <a:cs typeface="Calibri" panose="020F0502020204030204" pitchFamily="34" charset="0"/>
            </a:endParaRPr>
          </a:p>
        </p:txBody>
      </p:sp>
      <p:sp>
        <p:nvSpPr>
          <p:cNvPr id="56" name="Text 3">
            <a:extLst>
              <a:ext uri="{FF2B5EF4-FFF2-40B4-BE49-F238E27FC236}">
                <a16:creationId xmlns:a16="http://schemas.microsoft.com/office/drawing/2014/main" id="{965EC9D1-F3B0-AFBF-FDA1-D25D772443B6}"/>
              </a:ext>
            </a:extLst>
          </p:cNvPr>
          <p:cNvSpPr/>
          <p:nvPr/>
        </p:nvSpPr>
        <p:spPr>
          <a:xfrm>
            <a:off x="-24482" y="4571446"/>
            <a:ext cx="5829399" cy="509048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Classifier Design</a:t>
            </a:r>
          </a:p>
        </p:txBody>
      </p:sp>
      <p:sp>
        <p:nvSpPr>
          <p:cNvPr id="57" name="Text 3">
            <a:extLst>
              <a:ext uri="{FF2B5EF4-FFF2-40B4-BE49-F238E27FC236}">
                <a16:creationId xmlns:a16="http://schemas.microsoft.com/office/drawing/2014/main" id="{BA037A40-4521-C521-DB0B-8B364C5389AA}"/>
              </a:ext>
            </a:extLst>
          </p:cNvPr>
          <p:cNvSpPr/>
          <p:nvPr/>
        </p:nvSpPr>
        <p:spPr>
          <a:xfrm>
            <a:off x="5902370" y="6153633"/>
            <a:ext cx="8728030" cy="525026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Error Correction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59" name="Text 3">
            <a:extLst>
              <a:ext uri="{FF2B5EF4-FFF2-40B4-BE49-F238E27FC236}">
                <a16:creationId xmlns:a16="http://schemas.microsoft.com/office/drawing/2014/main" id="{8E675B45-39E5-FDBA-8560-8D520DAC04A8}"/>
              </a:ext>
            </a:extLst>
          </p:cNvPr>
          <p:cNvSpPr/>
          <p:nvPr/>
        </p:nvSpPr>
        <p:spPr>
          <a:xfrm>
            <a:off x="5898518" y="1920372"/>
            <a:ext cx="8731882" cy="509048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Cumulative Accuracy for 5 data sets across 400-word Transmission</a:t>
            </a:r>
            <a:endParaRPr lang="en-US" sz="2000" dirty="0">
              <a:solidFill>
                <a:srgbClr val="00C9A7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7FEEC79-82A2-ED9F-2C83-C3AB4C5B0FE5}"/>
              </a:ext>
            </a:extLst>
          </p:cNvPr>
          <p:cNvGrpSpPr/>
          <p:nvPr/>
        </p:nvGrpSpPr>
        <p:grpSpPr>
          <a:xfrm>
            <a:off x="5997984" y="2850145"/>
            <a:ext cx="8460391" cy="2828895"/>
            <a:chOff x="5987634" y="2595061"/>
            <a:chExt cx="8460391" cy="2828895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96052748-2049-7315-0F13-C7E0B76C9B86}"/>
                </a:ext>
              </a:extLst>
            </p:cNvPr>
            <p:cNvSpPr/>
            <p:nvPr/>
          </p:nvSpPr>
          <p:spPr>
            <a:xfrm>
              <a:off x="5987634" y="2595061"/>
              <a:ext cx="2906588" cy="1108242"/>
            </a:xfrm>
            <a:prstGeom prst="roundRect">
              <a:avLst>
                <a:gd name="adj" fmla="val 0"/>
              </a:avLst>
            </a:prstGeom>
            <a:effectLst>
              <a:softEdge rad="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Use Spikes Detected on the Six </a:t>
              </a:r>
              <a:r>
                <a:rPr lang="en-US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Selected Source </a:t>
              </a:r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Electrodes 400*4-bit trials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E025DCE7-01E5-A156-CAE8-CB74E2564A6F}"/>
                </a:ext>
              </a:extLst>
            </p:cNvPr>
            <p:cNvSpPr/>
            <p:nvPr/>
          </p:nvSpPr>
          <p:spPr>
            <a:xfrm>
              <a:off x="9448388" y="2595061"/>
              <a:ext cx="2373356" cy="1121059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Aggregate the Binned Spikes of 200 per electrodes 1200*1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E7DF2C8F-D08C-F064-9652-276FC49E58B2}"/>
                </a:ext>
              </a:extLst>
            </p:cNvPr>
            <p:cNvSpPr/>
            <p:nvPr/>
          </p:nvSpPr>
          <p:spPr>
            <a:xfrm>
              <a:off x="9585122" y="4302898"/>
              <a:ext cx="3250971" cy="1121058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Using a new database run the machine learning in real time mode</a:t>
              </a:r>
              <a:endParaRPr lang="en-US" sz="1800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5A45FB52-D980-A841-1CE1-8D6FC9D41666}"/>
                </a:ext>
              </a:extLst>
            </p:cNvPr>
            <p:cNvSpPr/>
            <p:nvPr/>
          </p:nvSpPr>
          <p:spPr>
            <a:xfrm>
              <a:off x="5987634" y="4315713"/>
              <a:ext cx="3079099" cy="1108242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Error </a:t>
              </a:r>
              <a:r>
                <a:rPr lang="en-US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C</a:t>
              </a:r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orrection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68D40F4-3428-6A5D-8523-73A91CD52EE9}"/>
                </a:ext>
              </a:extLst>
            </p:cNvPr>
            <p:cNvCxnSpPr>
              <a:cxnSpLocks/>
              <a:stCxn id="61" idx="3"/>
              <a:endCxn id="62" idx="1"/>
            </p:cNvCxnSpPr>
            <p:nvPr/>
          </p:nvCxnSpPr>
          <p:spPr>
            <a:xfrm>
              <a:off x="8894222" y="3149182"/>
              <a:ext cx="554166" cy="6409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F1006BF-287C-A89A-91F7-CBC4D7DA2379}"/>
                </a:ext>
              </a:extLst>
            </p:cNvPr>
            <p:cNvCxnSpPr>
              <a:cxnSpLocks/>
              <a:stCxn id="62" idx="3"/>
              <a:endCxn id="67" idx="1"/>
            </p:cNvCxnSpPr>
            <p:nvPr/>
          </p:nvCxnSpPr>
          <p:spPr>
            <a:xfrm flipV="1">
              <a:off x="11821744" y="3153892"/>
              <a:ext cx="458570" cy="1699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8D22A096-EE65-A62F-3893-CA309C2F1C5D}"/>
                </a:ext>
              </a:extLst>
            </p:cNvPr>
            <p:cNvSpPr/>
            <p:nvPr/>
          </p:nvSpPr>
          <p:spPr>
            <a:xfrm>
              <a:off x="12280314" y="2601142"/>
              <a:ext cx="2126544" cy="1105500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Train Machine Learning in </a:t>
              </a:r>
              <a:r>
                <a:rPr lang="en-US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O</a:t>
              </a:r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ffline </a:t>
              </a:r>
              <a:r>
                <a:rPr lang="en-US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M</a:t>
              </a:r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ode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ADAB98E-A06D-F672-B396-1A32024FA944}"/>
                </a:ext>
              </a:extLst>
            </p:cNvPr>
            <p:cNvCxnSpPr>
              <a:cxnSpLocks/>
              <a:stCxn id="63" idx="1"/>
              <a:endCxn id="64" idx="3"/>
            </p:cNvCxnSpPr>
            <p:nvPr/>
          </p:nvCxnSpPr>
          <p:spPr>
            <a:xfrm flipH="1">
              <a:off x="9066733" y="4863427"/>
              <a:ext cx="518389" cy="6407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0F289A2A-2C05-9E8F-ED69-90F188565F8A}"/>
                </a:ext>
              </a:extLst>
            </p:cNvPr>
            <p:cNvSpPr/>
            <p:nvPr/>
          </p:nvSpPr>
          <p:spPr>
            <a:xfrm>
              <a:off x="13291424" y="4318456"/>
              <a:ext cx="1156601" cy="1105500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Save Job Lib files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E67389F-25D0-9A44-CD92-32F92920F623}"/>
                </a:ext>
              </a:extLst>
            </p:cNvPr>
            <p:cNvCxnSpPr>
              <a:cxnSpLocks/>
              <a:stCxn id="72" idx="1"/>
              <a:endCxn id="63" idx="3"/>
            </p:cNvCxnSpPr>
            <p:nvPr/>
          </p:nvCxnSpPr>
          <p:spPr>
            <a:xfrm flipH="1" flipV="1">
              <a:off x="12836093" y="4863427"/>
              <a:ext cx="455331" cy="7779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C80909B-5C8D-7A39-7AA2-BFCDE82C108C}"/>
                </a:ext>
              </a:extLst>
            </p:cNvPr>
            <p:cNvCxnSpPr>
              <a:cxnSpLocks/>
              <a:endCxn id="72" idx="0"/>
            </p:cNvCxnSpPr>
            <p:nvPr/>
          </p:nvCxnSpPr>
          <p:spPr>
            <a:xfrm>
              <a:off x="13869725" y="3716120"/>
              <a:ext cx="0" cy="602336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26962-0FC2-3450-5E85-17ED8794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32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96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A93562-3FF8-1A8D-0C7B-3E3CF7A09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FD1DB0-0DB4-1B6A-6983-C83280E15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109C8B-71F1-B2DE-BDEF-A07938A83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D95A9B-3ED4-D52D-78D8-1FACEB9DE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0194" y="3192568"/>
            <a:ext cx="5226713" cy="484632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FAF1ED-1627-8EB9-736A-F718457C6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17058" y="1965702"/>
            <a:ext cx="8229086" cy="429768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CD1ECDC-F143-8F55-524D-5CDF2AB4D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4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34FD9F-7710-D249-4C94-6E07AD52B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45" y="3424661"/>
            <a:ext cx="4211973" cy="19083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 sz="3200" b="1"/>
            </a:pPr>
            <a:r>
              <a:rPr lang="en-US" sz="4400" b="1" kern="1200" dirty="0">
                <a:solidFill>
                  <a:srgbClr val="FFFFFF"/>
                </a:solidFill>
                <a:ea typeface="+mj-ea"/>
                <a:cs typeface="+mj-cs"/>
              </a:rPr>
              <a:t>Results of Monodirectional VWM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62968-9DF5-F832-52B3-ECD0E7FF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33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4B474F-DFE0-E5CC-E05F-968E52051B82}"/>
              </a:ext>
            </a:extLst>
          </p:cNvPr>
          <p:cNvSpPr txBox="1"/>
          <p:nvPr/>
        </p:nvSpPr>
        <p:spPr>
          <a:xfrm>
            <a:off x="4972607" y="6012042"/>
            <a:ext cx="8843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</a:rPr>
              <a:t>Higher than success rate shows that the system can act as a reliable communication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i="0" u="none" strike="noStrike" dirty="0">
                <a:solidFill>
                  <a:srgbClr val="000000"/>
                </a:solidFill>
                <a:effectLst/>
              </a:rPr>
              <a:t>Results show a meaningful contribution of the parity error correction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3E9AC3-E01C-02E1-C7D6-65444119B0ED}"/>
              </a:ext>
            </a:extLst>
          </p:cNvPr>
          <p:cNvGrpSpPr/>
          <p:nvPr/>
        </p:nvGrpSpPr>
        <p:grpSpPr>
          <a:xfrm>
            <a:off x="5026849" y="3551054"/>
            <a:ext cx="9054907" cy="2302270"/>
            <a:chOff x="5156616" y="1841221"/>
            <a:chExt cx="9204589" cy="21960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1497E17-A525-B96D-72D5-EAB7B0E9B773}"/>
                </a:ext>
              </a:extLst>
            </p:cNvPr>
            <p:cNvGrpSpPr/>
            <p:nvPr/>
          </p:nvGrpSpPr>
          <p:grpSpPr>
            <a:xfrm>
              <a:off x="5156616" y="1841221"/>
              <a:ext cx="9204589" cy="2196059"/>
              <a:chOff x="5219800" y="1918741"/>
              <a:chExt cx="9204589" cy="2196059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626CCBF-079B-9DB1-2CEC-76ACF42726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13872" y="3042129"/>
                <a:ext cx="498584" cy="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4B9C654-5F17-C930-AD3E-30DC7FF4CCB6}"/>
                  </a:ext>
                </a:extLst>
              </p:cNvPr>
              <p:cNvGrpSpPr/>
              <p:nvPr/>
            </p:nvGrpSpPr>
            <p:grpSpPr>
              <a:xfrm>
                <a:off x="5395132" y="1981633"/>
                <a:ext cx="8920946" cy="1841689"/>
                <a:chOff x="3769798" y="560139"/>
                <a:chExt cx="8920946" cy="1841689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6E99AB87-8072-E142-7328-56745E9BA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75581" y="1710072"/>
                  <a:ext cx="498584" cy="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C74DC7F5-8316-6146-6C3F-8ADBA0A2279C}"/>
                    </a:ext>
                  </a:extLst>
                </p:cNvPr>
                <p:cNvSpPr/>
                <p:nvPr/>
              </p:nvSpPr>
              <p:spPr>
                <a:xfrm>
                  <a:off x="7374165" y="1273328"/>
                  <a:ext cx="1408354" cy="923706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Neural Decoder for</a:t>
                  </a:r>
                </a:p>
                <a:p>
                  <a:pPr algn="ctr"/>
                  <a:r>
                    <a:rPr lang="en-US" sz="18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A-bits</a:t>
                  </a:r>
                </a:p>
              </p:txBody>
            </p:sp>
            <p:pic>
              <p:nvPicPr>
                <p:cNvPr id="21" name="Picture 20" descr="A red nerve cell&#10;&#10;AI-generated content may be incorrect.">
                  <a:extLst>
                    <a:ext uri="{FF2B5EF4-FFF2-40B4-BE49-F238E27FC236}">
                      <a16:creationId xmlns:a16="http://schemas.microsoft.com/office/drawing/2014/main" id="{631F74D5-E864-88F9-207B-DE6BB22054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313037" y="978233"/>
                  <a:ext cx="1423595" cy="142359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</p:pic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08400A8F-C541-1E08-879D-B29BF4509A67}"/>
                    </a:ext>
                  </a:extLst>
                </p:cNvPr>
                <p:cNvSpPr/>
                <p:nvPr/>
              </p:nvSpPr>
              <p:spPr>
                <a:xfrm>
                  <a:off x="3769798" y="1216076"/>
                  <a:ext cx="1119240" cy="758892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Data Set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4B81B2DC-F4B1-8B8C-D6DC-5597A46EE4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94066" y="1708209"/>
                  <a:ext cx="498584" cy="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23F2EE14-0BEF-CCA2-45DA-2EA1E806C4BA}"/>
                    </a:ext>
                  </a:extLst>
                </p:cNvPr>
                <p:cNvSpPr/>
                <p:nvPr/>
              </p:nvSpPr>
              <p:spPr>
                <a:xfrm>
                  <a:off x="11267150" y="1211091"/>
                  <a:ext cx="1423594" cy="923707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Neural Decoder for</a:t>
                  </a:r>
                </a:p>
                <a:p>
                  <a:pPr algn="ctr"/>
                  <a:r>
                    <a:rPr lang="en-US" sz="18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B-bits</a:t>
                  </a:r>
                </a:p>
              </p:txBody>
            </p: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87DA200-03C9-CD4F-1B2D-506DAC8D15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68566" y="1700892"/>
                  <a:ext cx="498584" cy="0"/>
                </a:xfrm>
                <a:prstGeom prst="straightConnector1">
                  <a:avLst/>
                </a:prstGeom>
                <a:ln w="57150"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1F6CF78-3FD4-C9AA-B5E9-0279C479EF58}"/>
                    </a:ext>
                  </a:extLst>
                </p:cNvPr>
                <p:cNvSpPr/>
                <p:nvPr/>
              </p:nvSpPr>
              <p:spPr>
                <a:xfrm>
                  <a:off x="5836174" y="590728"/>
                  <a:ext cx="838691" cy="36933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800" b="1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MEA1</a:t>
                  </a: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F26218D-B863-F9D3-5F60-1921C654922D}"/>
                    </a:ext>
                  </a:extLst>
                </p:cNvPr>
                <p:cNvSpPr/>
                <p:nvPr/>
              </p:nvSpPr>
              <p:spPr>
                <a:xfrm>
                  <a:off x="9577799" y="560139"/>
                  <a:ext cx="838691" cy="369332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1800" b="1" cap="none" spc="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MEA2</a:t>
                  </a:r>
                </a:p>
              </p:txBody>
            </p:sp>
          </p:grpSp>
          <p:sp>
            <p:nvSpPr>
              <p:cNvPr id="16" name="Rectangle: Rounded Corners 74">
                <a:extLst>
                  <a:ext uri="{FF2B5EF4-FFF2-40B4-BE49-F238E27FC236}">
                    <a16:creationId xmlns:a16="http://schemas.microsoft.com/office/drawing/2014/main" id="{912C0B4D-A746-FA55-FCE3-FF36BD3BB882}"/>
                  </a:ext>
                </a:extLst>
              </p:cNvPr>
              <p:cNvSpPr/>
              <p:nvPr/>
            </p:nvSpPr>
            <p:spPr>
              <a:xfrm>
                <a:off x="5219800" y="1918741"/>
                <a:ext cx="9204589" cy="2196059"/>
              </a:xfrm>
              <a:prstGeom prst="roundRect">
                <a:avLst>
                  <a:gd name="adj" fmla="val 341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0" bIns="0" rtlCol="0" anchor="ctr"/>
              <a:lstStyle/>
              <a:p>
                <a:pPr>
                  <a:buFont typeface="Arial" panose="020B0604020202020204" pitchFamily="34" charset="0"/>
                  <a:buChar char="•"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" name="Picture 9" descr="A red nerve cell&#10;&#10;AI-generated content may be incorrect.">
              <a:extLst>
                <a:ext uri="{FF2B5EF4-FFF2-40B4-BE49-F238E27FC236}">
                  <a16:creationId xmlns:a16="http://schemas.microsoft.com/office/drawing/2014/main" id="{36272014-B7B7-808D-9A8A-BAF29E7CE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3749" y="2340385"/>
              <a:ext cx="1423595" cy="142359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860DF2-A933-B57A-02DA-1312CAF97DFE}"/>
              </a:ext>
            </a:extLst>
          </p:cNvPr>
          <p:cNvGrpSpPr/>
          <p:nvPr/>
        </p:nvGrpSpPr>
        <p:grpSpPr>
          <a:xfrm>
            <a:off x="4855825" y="68813"/>
            <a:ext cx="9429855" cy="3482241"/>
            <a:chOff x="3611588" y="1525252"/>
            <a:chExt cx="10821353" cy="412014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3E0E9AB-3067-36E2-EF6A-4EC90F036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1588" y="1525252"/>
              <a:ext cx="10821353" cy="412014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600320-5A5D-0D5B-BBDB-B41FC2306D74}"/>
                </a:ext>
              </a:extLst>
            </p:cNvPr>
            <p:cNvSpPr/>
            <p:nvPr/>
          </p:nvSpPr>
          <p:spPr>
            <a:xfrm>
              <a:off x="4640274" y="4748431"/>
              <a:ext cx="3416150" cy="397800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A-bits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06EACD3-01EA-88EF-0896-874E505E8266}"/>
                </a:ext>
              </a:extLst>
            </p:cNvPr>
            <p:cNvSpPr/>
            <p:nvPr/>
          </p:nvSpPr>
          <p:spPr>
            <a:xfrm>
              <a:off x="8091314" y="4752015"/>
              <a:ext cx="3416150" cy="397800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B-bits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671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CDCFC-864A-1070-328F-B78E09D25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DE0532D-1996-B640-03E2-44106D73D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EB97D-4E27-7680-6FD9-2D0BBBEE5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74FC64-D169-7948-F41A-CA5686272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4627" cy="1890553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0ED8AE-CE1C-CAD2-220F-72AB4DE6E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4630401" cy="188917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29039DFE-634B-8FB8-91D4-59766B0F2C9E}"/>
              </a:ext>
            </a:extLst>
          </p:cNvPr>
          <p:cNvSpPr/>
          <p:nvPr/>
        </p:nvSpPr>
        <p:spPr>
          <a:xfrm>
            <a:off x="365760" y="228600"/>
            <a:ext cx="8179222" cy="3944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000" b="1" dirty="0">
                <a:solidFill>
                  <a:srgbClr val="FFFFFF"/>
                </a:solidFill>
                <a:ea typeface="Calibri" pitchFamily="34" charset="-122"/>
                <a:cs typeface="Calibri" pitchFamily="34" charset="-120"/>
              </a:rPr>
              <a:t>Temporal Stability in</a:t>
            </a:r>
            <a:endParaRPr lang="en-US" sz="5000" dirty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31A5326E-CF25-AEB5-F1B9-D5CE7CEACDAC}"/>
              </a:ext>
            </a:extLst>
          </p:cNvPr>
          <p:cNvSpPr/>
          <p:nvPr/>
        </p:nvSpPr>
        <p:spPr>
          <a:xfrm>
            <a:off x="380750" y="883332"/>
            <a:ext cx="12922874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Monodirectional Neural Communication</a:t>
            </a:r>
            <a:endParaRPr lang="en-US" sz="50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546DBC01-9E71-0AB4-C1CD-F2020105E3F6}"/>
              </a:ext>
            </a:extLst>
          </p:cNvPr>
          <p:cNvSpPr/>
          <p:nvPr/>
        </p:nvSpPr>
        <p:spPr>
          <a:xfrm>
            <a:off x="-4" y="1936456"/>
            <a:ext cx="5829395" cy="509048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Background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6568005D-4BE1-7A9C-509A-F840BFE3350B}"/>
              </a:ext>
            </a:extLst>
          </p:cNvPr>
          <p:cNvSpPr/>
          <p:nvPr/>
        </p:nvSpPr>
        <p:spPr>
          <a:xfrm>
            <a:off x="0" y="2490813"/>
            <a:ext cx="5829395" cy="2280520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Electrical stimulation drives neural plasticity by modifying synaptic efficacy, reorganizing and altering network connectivity. Since the machine learning classifier relies on spike-timing relationships, plasticity-induced reconfiguration may degrade decoder performance over time.</a:t>
            </a:r>
            <a:endParaRPr lang="en-US" sz="2000" dirty="0">
              <a:solidFill>
                <a:srgbClr val="B0C4DE"/>
              </a:solidFill>
            </a:endParaRPr>
          </a:p>
        </p:txBody>
      </p:sp>
      <p:sp>
        <p:nvSpPr>
          <p:cNvPr id="27" name="Text 19">
            <a:extLst>
              <a:ext uri="{FF2B5EF4-FFF2-40B4-BE49-F238E27FC236}">
                <a16:creationId xmlns:a16="http://schemas.microsoft.com/office/drawing/2014/main" id="{2938E0CA-5028-6C6A-A224-F477AC546650}"/>
              </a:ext>
            </a:extLst>
          </p:cNvPr>
          <p:cNvSpPr/>
          <p:nvPr/>
        </p:nvSpPr>
        <p:spPr>
          <a:xfrm>
            <a:off x="-21260" y="5238447"/>
            <a:ext cx="5852159" cy="1514941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Most Data sets stay stable during the 400-word transmission.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Dataset 2 exhibited a sustained decline after ~100 trials (converging near chance level). </a:t>
            </a:r>
            <a:endParaRPr lang="en-US" sz="2000" dirty="0"/>
          </a:p>
        </p:txBody>
      </p:sp>
      <p:sp>
        <p:nvSpPr>
          <p:cNvPr id="28" name="Shape 20">
            <a:extLst>
              <a:ext uri="{FF2B5EF4-FFF2-40B4-BE49-F238E27FC236}">
                <a16:creationId xmlns:a16="http://schemas.microsoft.com/office/drawing/2014/main" id="{EB5156D7-8A0D-159E-D640-4C26B6B2A34A}"/>
              </a:ext>
            </a:extLst>
          </p:cNvPr>
          <p:cNvSpPr/>
          <p:nvPr/>
        </p:nvSpPr>
        <p:spPr>
          <a:xfrm>
            <a:off x="5897878" y="2490813"/>
            <a:ext cx="8732522" cy="3588180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A03C7D3-C7A8-8DBA-EE65-10902E186B4E}"/>
              </a:ext>
            </a:extLst>
          </p:cNvPr>
          <p:cNvGrpSpPr/>
          <p:nvPr/>
        </p:nvGrpSpPr>
        <p:grpSpPr>
          <a:xfrm>
            <a:off x="5881110" y="6384024"/>
            <a:ext cx="9101022" cy="1874801"/>
            <a:chOff x="9051060" y="5279952"/>
            <a:chExt cx="5809439" cy="1817940"/>
          </a:xfrm>
        </p:grpSpPr>
        <p:sp>
          <p:nvSpPr>
            <p:cNvPr id="35" name="Shape 22">
              <a:extLst>
                <a:ext uri="{FF2B5EF4-FFF2-40B4-BE49-F238E27FC236}">
                  <a16:creationId xmlns:a16="http://schemas.microsoft.com/office/drawing/2014/main" id="{342A519E-319A-9461-50F4-EB98A3E9112C}"/>
                </a:ext>
              </a:extLst>
            </p:cNvPr>
            <p:cNvSpPr/>
            <p:nvPr/>
          </p:nvSpPr>
          <p:spPr>
            <a:xfrm>
              <a:off x="9054057" y="5493435"/>
              <a:ext cx="5577842" cy="1604457"/>
            </a:xfrm>
            <a:prstGeom prst="rect">
              <a:avLst/>
            </a:prstGeom>
            <a:solidFill>
              <a:srgbClr val="0D2137"/>
            </a:solidFill>
            <a:ln w="12700">
              <a:solidFill>
                <a:srgbClr val="1E4D8C"/>
              </a:solidFill>
              <a:prstDash val="solid"/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36" name="Text 23">
              <a:extLst>
                <a:ext uri="{FF2B5EF4-FFF2-40B4-BE49-F238E27FC236}">
                  <a16:creationId xmlns:a16="http://schemas.microsoft.com/office/drawing/2014/main" id="{DBB8E1DE-5A88-3796-31F2-98169F50975E}"/>
                </a:ext>
              </a:extLst>
            </p:cNvPr>
            <p:cNvSpPr/>
            <p:nvPr/>
          </p:nvSpPr>
          <p:spPr>
            <a:xfrm>
              <a:off x="9051060" y="5279952"/>
              <a:ext cx="5394960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endParaRPr lang="en-US" sz="2000" dirty="0"/>
            </a:p>
          </p:txBody>
        </p:sp>
        <p:sp>
          <p:nvSpPr>
            <p:cNvPr id="37" name="Shape 24">
              <a:extLst>
                <a:ext uri="{FF2B5EF4-FFF2-40B4-BE49-F238E27FC236}">
                  <a16:creationId xmlns:a16="http://schemas.microsoft.com/office/drawing/2014/main" id="{304684DD-5AD3-1949-DEC2-79EEEB54E002}"/>
                </a:ext>
              </a:extLst>
            </p:cNvPr>
            <p:cNvSpPr/>
            <p:nvPr/>
          </p:nvSpPr>
          <p:spPr>
            <a:xfrm>
              <a:off x="9113024" y="5644965"/>
              <a:ext cx="297150" cy="164592"/>
            </a:xfrm>
            <a:prstGeom prst="rect">
              <a:avLst/>
            </a:prstGeom>
            <a:solidFill>
              <a:srgbClr val="6A9FD4"/>
            </a:solidFill>
            <a:ln w="12700">
              <a:solidFill>
                <a:srgbClr val="6A9FD4"/>
              </a:solidFill>
              <a:prstDash val="solid"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38" name="Text 25">
              <a:extLst>
                <a:ext uri="{FF2B5EF4-FFF2-40B4-BE49-F238E27FC236}">
                  <a16:creationId xmlns:a16="http://schemas.microsoft.com/office/drawing/2014/main" id="{D4FC2FFE-0D91-1CE5-8A59-75470C590E78}"/>
                </a:ext>
              </a:extLst>
            </p:cNvPr>
            <p:cNvSpPr/>
            <p:nvPr/>
          </p:nvSpPr>
          <p:spPr>
            <a:xfrm>
              <a:off x="9410174" y="5589165"/>
              <a:ext cx="1815916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Dataset 1: </a:t>
              </a:r>
              <a:endParaRPr lang="en-US" sz="2000" dirty="0"/>
            </a:p>
          </p:txBody>
        </p:sp>
        <p:sp>
          <p:nvSpPr>
            <p:cNvPr id="39" name="Text 26">
              <a:extLst>
                <a:ext uri="{FF2B5EF4-FFF2-40B4-BE49-F238E27FC236}">
                  <a16:creationId xmlns:a16="http://schemas.microsoft.com/office/drawing/2014/main" id="{96A1571A-5827-67B1-779A-7848248C76D9}"/>
                </a:ext>
              </a:extLst>
            </p:cNvPr>
            <p:cNvSpPr/>
            <p:nvPr/>
          </p:nvSpPr>
          <p:spPr>
            <a:xfrm>
              <a:off x="10745699" y="5608389"/>
              <a:ext cx="4114800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B0C4DE"/>
                  </a:solidFill>
                  <a:ea typeface="Calibri" pitchFamily="34" charset="-122"/>
                  <a:cs typeface="Calibri" pitchFamily="34" charset="-120"/>
                </a:rPr>
                <a:t>Stable</a:t>
              </a:r>
              <a:endParaRPr lang="en-US" sz="2000" dirty="0"/>
            </a:p>
          </p:txBody>
        </p:sp>
        <p:sp>
          <p:nvSpPr>
            <p:cNvPr id="40" name="Shape 27">
              <a:extLst>
                <a:ext uri="{FF2B5EF4-FFF2-40B4-BE49-F238E27FC236}">
                  <a16:creationId xmlns:a16="http://schemas.microsoft.com/office/drawing/2014/main" id="{81C4D01B-CC71-F5CA-4F6C-C24D7138D482}"/>
                </a:ext>
              </a:extLst>
            </p:cNvPr>
            <p:cNvSpPr/>
            <p:nvPr/>
          </p:nvSpPr>
          <p:spPr>
            <a:xfrm>
              <a:off x="9113024" y="5937573"/>
              <a:ext cx="297150" cy="164592"/>
            </a:xfrm>
            <a:prstGeom prst="rect">
              <a:avLst/>
            </a:prstGeom>
            <a:solidFill>
              <a:srgbClr val="FF8C42"/>
            </a:solidFill>
            <a:ln w="12700">
              <a:solidFill>
                <a:srgbClr val="FF8C42"/>
              </a:solidFill>
              <a:prstDash val="solid"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1" name="Text 28">
              <a:extLst>
                <a:ext uri="{FF2B5EF4-FFF2-40B4-BE49-F238E27FC236}">
                  <a16:creationId xmlns:a16="http://schemas.microsoft.com/office/drawing/2014/main" id="{43CB8D8C-727B-F892-5B1E-0CD450D6F078}"/>
                </a:ext>
              </a:extLst>
            </p:cNvPr>
            <p:cNvSpPr/>
            <p:nvPr/>
          </p:nvSpPr>
          <p:spPr>
            <a:xfrm>
              <a:off x="9410174" y="5881773"/>
              <a:ext cx="1815916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Dataset 2: </a:t>
              </a:r>
              <a:endParaRPr lang="en-US" sz="2000" dirty="0"/>
            </a:p>
          </p:txBody>
        </p:sp>
        <p:sp>
          <p:nvSpPr>
            <p:cNvPr id="42" name="Text 29">
              <a:extLst>
                <a:ext uri="{FF2B5EF4-FFF2-40B4-BE49-F238E27FC236}">
                  <a16:creationId xmlns:a16="http://schemas.microsoft.com/office/drawing/2014/main" id="{7218F0CF-E31A-2E56-36C0-714D568CD4F4}"/>
                </a:ext>
              </a:extLst>
            </p:cNvPr>
            <p:cNvSpPr/>
            <p:nvPr/>
          </p:nvSpPr>
          <p:spPr>
            <a:xfrm>
              <a:off x="10745699" y="5881773"/>
              <a:ext cx="4114800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B0C4DE"/>
                  </a:solidFill>
                  <a:ea typeface="Calibri" pitchFamily="34" charset="-122"/>
                  <a:cs typeface="Calibri" pitchFamily="34" charset="-120"/>
                </a:rPr>
                <a:t>Declined to ~0.52 after trial 100</a:t>
              </a:r>
              <a:endParaRPr lang="en-US" sz="2000" dirty="0"/>
            </a:p>
          </p:txBody>
        </p:sp>
        <p:sp>
          <p:nvSpPr>
            <p:cNvPr id="43" name="Shape 30">
              <a:extLst>
                <a:ext uri="{FF2B5EF4-FFF2-40B4-BE49-F238E27FC236}">
                  <a16:creationId xmlns:a16="http://schemas.microsoft.com/office/drawing/2014/main" id="{84EF4ACB-4683-5915-277D-4AFB24EAA100}"/>
                </a:ext>
              </a:extLst>
            </p:cNvPr>
            <p:cNvSpPr/>
            <p:nvPr/>
          </p:nvSpPr>
          <p:spPr>
            <a:xfrm>
              <a:off x="9113024" y="6231863"/>
              <a:ext cx="297150" cy="164592"/>
            </a:xfrm>
            <a:prstGeom prst="rect">
              <a:avLst/>
            </a:prstGeom>
            <a:solidFill>
              <a:srgbClr val="5EC47A"/>
            </a:solidFill>
            <a:ln w="12700">
              <a:solidFill>
                <a:srgbClr val="5EC47A"/>
              </a:solidFill>
              <a:prstDash val="solid"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4" name="Text 31">
              <a:extLst>
                <a:ext uri="{FF2B5EF4-FFF2-40B4-BE49-F238E27FC236}">
                  <a16:creationId xmlns:a16="http://schemas.microsoft.com/office/drawing/2014/main" id="{26F36C49-2C4B-C47E-0D07-EF334E181980}"/>
                </a:ext>
              </a:extLst>
            </p:cNvPr>
            <p:cNvSpPr/>
            <p:nvPr/>
          </p:nvSpPr>
          <p:spPr>
            <a:xfrm>
              <a:off x="9410174" y="6176063"/>
              <a:ext cx="1815916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Dataset 3: </a:t>
              </a:r>
              <a:endParaRPr lang="en-US" sz="2000" dirty="0"/>
            </a:p>
          </p:txBody>
        </p:sp>
        <p:sp>
          <p:nvSpPr>
            <p:cNvPr id="45" name="Text 32">
              <a:extLst>
                <a:ext uri="{FF2B5EF4-FFF2-40B4-BE49-F238E27FC236}">
                  <a16:creationId xmlns:a16="http://schemas.microsoft.com/office/drawing/2014/main" id="{8CDF3CD3-BA45-ADC4-2414-F9155A1327BA}"/>
                </a:ext>
              </a:extLst>
            </p:cNvPr>
            <p:cNvSpPr/>
            <p:nvPr/>
          </p:nvSpPr>
          <p:spPr>
            <a:xfrm>
              <a:off x="10745699" y="6178009"/>
              <a:ext cx="4114800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B0C4DE"/>
                  </a:solidFill>
                  <a:ea typeface="Calibri" pitchFamily="34" charset="-122"/>
                  <a:cs typeface="Calibri" pitchFamily="34" charset="-120"/>
                </a:rPr>
                <a:t>Stable</a:t>
              </a:r>
              <a:endParaRPr lang="en-US" sz="2000" dirty="0"/>
            </a:p>
          </p:txBody>
        </p:sp>
        <p:sp>
          <p:nvSpPr>
            <p:cNvPr id="46" name="Shape 33">
              <a:extLst>
                <a:ext uri="{FF2B5EF4-FFF2-40B4-BE49-F238E27FC236}">
                  <a16:creationId xmlns:a16="http://schemas.microsoft.com/office/drawing/2014/main" id="{B9679FC6-FB43-E8F7-FB18-01D5514E2F3D}"/>
                </a:ext>
              </a:extLst>
            </p:cNvPr>
            <p:cNvSpPr/>
            <p:nvPr/>
          </p:nvSpPr>
          <p:spPr>
            <a:xfrm>
              <a:off x="9113024" y="6494289"/>
              <a:ext cx="297150" cy="164592"/>
            </a:xfrm>
            <a:prstGeom prst="rect">
              <a:avLst/>
            </a:prstGeom>
            <a:solidFill>
              <a:srgbClr val="E06C75"/>
            </a:solidFill>
            <a:ln w="12700">
              <a:solidFill>
                <a:srgbClr val="E06C75"/>
              </a:solidFill>
              <a:prstDash val="solid"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47" name="Text 34">
              <a:extLst>
                <a:ext uri="{FF2B5EF4-FFF2-40B4-BE49-F238E27FC236}">
                  <a16:creationId xmlns:a16="http://schemas.microsoft.com/office/drawing/2014/main" id="{8A272BED-0027-6F96-86A3-55BEED028BE6}"/>
                </a:ext>
              </a:extLst>
            </p:cNvPr>
            <p:cNvSpPr/>
            <p:nvPr/>
          </p:nvSpPr>
          <p:spPr>
            <a:xfrm>
              <a:off x="9410174" y="6438489"/>
              <a:ext cx="1815916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Dataset 4: </a:t>
              </a:r>
              <a:endParaRPr lang="en-US" sz="2000" dirty="0"/>
            </a:p>
          </p:txBody>
        </p:sp>
        <p:sp>
          <p:nvSpPr>
            <p:cNvPr id="48" name="Text 35">
              <a:extLst>
                <a:ext uri="{FF2B5EF4-FFF2-40B4-BE49-F238E27FC236}">
                  <a16:creationId xmlns:a16="http://schemas.microsoft.com/office/drawing/2014/main" id="{58F342B4-F08C-FA3B-366E-7697871BCB83}"/>
                </a:ext>
              </a:extLst>
            </p:cNvPr>
            <p:cNvSpPr/>
            <p:nvPr/>
          </p:nvSpPr>
          <p:spPr>
            <a:xfrm>
              <a:off x="10745699" y="6430411"/>
              <a:ext cx="4114800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B0C4DE"/>
                  </a:solidFill>
                  <a:ea typeface="Calibri" pitchFamily="34" charset="-122"/>
                  <a:cs typeface="Calibri" pitchFamily="34" charset="-120"/>
                </a:rPr>
                <a:t>Stable</a:t>
              </a:r>
              <a:endParaRPr lang="en-US" sz="2000" dirty="0"/>
            </a:p>
          </p:txBody>
        </p:sp>
        <p:sp>
          <p:nvSpPr>
            <p:cNvPr id="49" name="Shape 36">
              <a:extLst>
                <a:ext uri="{FF2B5EF4-FFF2-40B4-BE49-F238E27FC236}">
                  <a16:creationId xmlns:a16="http://schemas.microsoft.com/office/drawing/2014/main" id="{2488D9BF-9D06-EA25-1929-7D69F2CE0AA4}"/>
                </a:ext>
              </a:extLst>
            </p:cNvPr>
            <p:cNvSpPr/>
            <p:nvPr/>
          </p:nvSpPr>
          <p:spPr>
            <a:xfrm>
              <a:off x="9113024" y="6769012"/>
              <a:ext cx="297150" cy="164592"/>
            </a:xfrm>
            <a:prstGeom prst="rect">
              <a:avLst/>
            </a:prstGeom>
            <a:solidFill>
              <a:srgbClr val="C678DD"/>
            </a:solidFill>
            <a:ln w="12700">
              <a:solidFill>
                <a:srgbClr val="C678DD"/>
              </a:solidFill>
              <a:prstDash val="solid"/>
            </a:ln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0" name="Text 37">
              <a:extLst>
                <a:ext uri="{FF2B5EF4-FFF2-40B4-BE49-F238E27FC236}">
                  <a16:creationId xmlns:a16="http://schemas.microsoft.com/office/drawing/2014/main" id="{AC49C1B7-8CAF-5864-5E4A-9C42E326F20E}"/>
                </a:ext>
              </a:extLst>
            </p:cNvPr>
            <p:cNvSpPr/>
            <p:nvPr/>
          </p:nvSpPr>
          <p:spPr>
            <a:xfrm>
              <a:off x="9410174" y="6713212"/>
              <a:ext cx="1815916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b="1" dirty="0">
                  <a:solidFill>
                    <a:srgbClr val="FFFFFF"/>
                  </a:solidFill>
                  <a:ea typeface="Calibri" pitchFamily="34" charset="-122"/>
                  <a:cs typeface="Calibri" pitchFamily="34" charset="-120"/>
                </a:rPr>
                <a:t>Dataset 5: </a:t>
              </a:r>
              <a:endParaRPr lang="en-US" sz="2000" dirty="0"/>
            </a:p>
          </p:txBody>
        </p:sp>
        <p:sp>
          <p:nvSpPr>
            <p:cNvPr id="51" name="Text 38">
              <a:extLst>
                <a:ext uri="{FF2B5EF4-FFF2-40B4-BE49-F238E27FC236}">
                  <a16:creationId xmlns:a16="http://schemas.microsoft.com/office/drawing/2014/main" id="{0F207761-C5E8-7F51-9480-1FD5364B161A}"/>
                </a:ext>
              </a:extLst>
            </p:cNvPr>
            <p:cNvSpPr/>
            <p:nvPr/>
          </p:nvSpPr>
          <p:spPr>
            <a:xfrm>
              <a:off x="10734224" y="6705896"/>
              <a:ext cx="4114800" cy="256032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B0C4DE"/>
                  </a:solidFill>
                  <a:ea typeface="Calibri" pitchFamily="34" charset="-122"/>
                  <a:cs typeface="Calibri" pitchFamily="34" charset="-120"/>
                </a:rPr>
                <a:t>Stable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DE30964-3A66-06DB-22FD-1ECBDF84A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62" y="2759341"/>
            <a:ext cx="8676898" cy="297183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12CA5DE-67F9-FB12-68EF-F671B33FBD1F}"/>
              </a:ext>
            </a:extLst>
          </p:cNvPr>
          <p:cNvSpPr txBox="1"/>
          <p:nvPr/>
        </p:nvSpPr>
        <p:spPr>
          <a:xfrm>
            <a:off x="-22763" y="7341162"/>
            <a:ext cx="5852158" cy="923330"/>
          </a:xfrm>
          <a:prstGeom prst="rect">
            <a:avLst/>
          </a:prstGeom>
          <a:solidFill>
            <a:srgbClr val="0D2137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Periodic classifier retraining or online adaptive machine learning is recommended to sustain optimal decoding performance during extended stimulation protocols.</a:t>
            </a:r>
            <a:endParaRPr lang="en-US" dirty="0"/>
          </a:p>
        </p:txBody>
      </p:sp>
      <p:sp>
        <p:nvSpPr>
          <p:cNvPr id="56" name="Text 3">
            <a:extLst>
              <a:ext uri="{FF2B5EF4-FFF2-40B4-BE49-F238E27FC236}">
                <a16:creationId xmlns:a16="http://schemas.microsoft.com/office/drawing/2014/main" id="{DD5B1624-353B-0206-D81C-9A6C12319063}"/>
              </a:ext>
            </a:extLst>
          </p:cNvPr>
          <p:cNvSpPr/>
          <p:nvPr/>
        </p:nvSpPr>
        <p:spPr>
          <a:xfrm>
            <a:off x="-4" y="4803380"/>
            <a:ext cx="5829399" cy="387775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Findings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57" name="Text 3">
            <a:extLst>
              <a:ext uri="{FF2B5EF4-FFF2-40B4-BE49-F238E27FC236}">
                <a16:creationId xmlns:a16="http://schemas.microsoft.com/office/drawing/2014/main" id="{19A16FCB-D917-ED95-22EB-212723E29284}"/>
              </a:ext>
            </a:extLst>
          </p:cNvPr>
          <p:cNvSpPr/>
          <p:nvPr/>
        </p:nvSpPr>
        <p:spPr>
          <a:xfrm>
            <a:off x="5881110" y="6152891"/>
            <a:ext cx="8728030" cy="387775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Dataset Performance Summary</a:t>
            </a:r>
            <a:endParaRPr lang="en-US" sz="2000" dirty="0"/>
          </a:p>
        </p:txBody>
      </p:sp>
      <p:sp>
        <p:nvSpPr>
          <p:cNvPr id="58" name="Text 3">
            <a:extLst>
              <a:ext uri="{FF2B5EF4-FFF2-40B4-BE49-F238E27FC236}">
                <a16:creationId xmlns:a16="http://schemas.microsoft.com/office/drawing/2014/main" id="{509F08B9-567E-9E47-3196-B8E4FB63BDE0}"/>
              </a:ext>
            </a:extLst>
          </p:cNvPr>
          <p:cNvSpPr/>
          <p:nvPr/>
        </p:nvSpPr>
        <p:spPr>
          <a:xfrm>
            <a:off x="-21259" y="6781850"/>
            <a:ext cx="5852158" cy="511144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Recommendation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59" name="Text 3">
            <a:extLst>
              <a:ext uri="{FF2B5EF4-FFF2-40B4-BE49-F238E27FC236}">
                <a16:creationId xmlns:a16="http://schemas.microsoft.com/office/drawing/2014/main" id="{97F0A4BA-2B61-EE7B-6065-D48E32102C77}"/>
              </a:ext>
            </a:extLst>
          </p:cNvPr>
          <p:cNvSpPr/>
          <p:nvPr/>
        </p:nvSpPr>
        <p:spPr>
          <a:xfrm>
            <a:off x="5898518" y="1920372"/>
            <a:ext cx="8731882" cy="509048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Cumulative Accuracy for 5 data sets across 400-word Transmission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92159-B052-DC48-2E09-CE8D8E06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34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98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4F5B30-363B-D19D-8732-D9ED56167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0194" y="3192568"/>
            <a:ext cx="5226713" cy="484632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17058" y="1965702"/>
            <a:ext cx="8229086" cy="429768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4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DC27351-4012-B52B-88FE-FA5F3A56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49" y="3320527"/>
            <a:ext cx="3456993" cy="3686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defRPr sz="3200" b="1"/>
            </a:pPr>
            <a:r>
              <a:rPr lang="en-US" sz="4400" b="1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Results of Bidirectional VWM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76DEE-2A0A-AF6B-7D78-3ED9A5657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26" y="2503878"/>
            <a:ext cx="9257611" cy="5461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B5B3A-756C-DD2C-2FCD-AE8AC8D0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35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F64249-E44D-9955-4002-3EC606918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842" y="263729"/>
            <a:ext cx="8977914" cy="23225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8E2562-6119-8D91-02BE-A68AF9887A76}"/>
              </a:ext>
            </a:extLst>
          </p:cNvPr>
          <p:cNvSpPr/>
          <p:nvPr/>
        </p:nvSpPr>
        <p:spPr>
          <a:xfrm>
            <a:off x="5838056" y="4939879"/>
            <a:ext cx="3136511" cy="3362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A-bits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C7BBFE-A2A1-F6FF-24A9-731A656E06D9}"/>
              </a:ext>
            </a:extLst>
          </p:cNvPr>
          <p:cNvSpPr/>
          <p:nvPr/>
        </p:nvSpPr>
        <p:spPr>
          <a:xfrm>
            <a:off x="9023930" y="4939879"/>
            <a:ext cx="3136511" cy="33621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B-bits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FDBFC5-D0C3-3400-1129-9219DF7DE7E6}"/>
              </a:ext>
            </a:extLst>
          </p:cNvPr>
          <p:cNvSpPr/>
          <p:nvPr/>
        </p:nvSpPr>
        <p:spPr>
          <a:xfrm>
            <a:off x="5801708" y="7443757"/>
            <a:ext cx="2897439" cy="33621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C-bits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A3C33-76E3-0EC3-1A1A-30EC781F67A8}"/>
              </a:ext>
            </a:extLst>
          </p:cNvPr>
          <p:cNvSpPr/>
          <p:nvPr/>
        </p:nvSpPr>
        <p:spPr>
          <a:xfrm>
            <a:off x="8758192" y="7443757"/>
            <a:ext cx="3009087" cy="33621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D-bits</a:t>
            </a:r>
          </a:p>
        </p:txBody>
      </p:sp>
    </p:spTree>
    <p:extLst>
      <p:ext uri="{BB962C8B-B14F-4D97-AF65-F5344CB8AC3E}">
        <p14:creationId xmlns:p14="http://schemas.microsoft.com/office/powerpoint/2010/main" val="2138122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4E154-1BD9-9E23-D529-0AF67F8DF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ADB0C2A-299F-28EE-5BFE-B3E0A04B8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45EAAE-4135-F2D3-325E-A758CEB63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BF752C1-D15E-D543-74F2-2A8597184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4627" cy="1890553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5A062F-6632-F591-29BF-9A1B685A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4630401" cy="188917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6B85B43C-D725-FA80-F83F-0A7BE1C1788F}"/>
              </a:ext>
            </a:extLst>
          </p:cNvPr>
          <p:cNvSpPr/>
          <p:nvPr/>
        </p:nvSpPr>
        <p:spPr>
          <a:xfrm>
            <a:off x="175101" y="185738"/>
            <a:ext cx="11308580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800" b="1" dirty="0">
                <a:solidFill>
                  <a:srgbClr val="FFFFFF"/>
                </a:solidFill>
                <a:ea typeface="Calibri" pitchFamily="34" charset="-122"/>
                <a:cs typeface="Calibri" pitchFamily="34" charset="-120"/>
              </a:rPr>
              <a:t>Threshold-Based Decoding</a:t>
            </a:r>
            <a:endParaRPr lang="en-US" sz="50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CD7DD5A3-8151-475B-0497-024A579F9058}"/>
              </a:ext>
            </a:extLst>
          </p:cNvPr>
          <p:cNvSpPr/>
          <p:nvPr/>
        </p:nvSpPr>
        <p:spPr>
          <a:xfrm>
            <a:off x="-4" y="1936456"/>
            <a:ext cx="5829395" cy="509048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Background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07DA9810-94F1-E65D-E61E-A5028167BE64}"/>
              </a:ext>
            </a:extLst>
          </p:cNvPr>
          <p:cNvSpPr/>
          <p:nvPr/>
        </p:nvSpPr>
        <p:spPr>
          <a:xfrm>
            <a:off x="0" y="2490813"/>
            <a:ext cx="5829395" cy="1229519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r>
              <a:rPr lang="en-US" sz="2000" dirty="0">
                <a:solidFill>
                  <a:srgbClr val="B0C4DE"/>
                </a:solidFill>
                <a:cs typeface="Calibri" pitchFamily="34" charset="-120"/>
              </a:rPr>
              <a:t>To assess the contribution of classifier complexity to decoding performance, the SVM-based decoder on MEA1 (A-Bits) was replaced with an optimal minimum-error threshold classifier.</a:t>
            </a:r>
          </a:p>
        </p:txBody>
      </p:sp>
      <p:sp>
        <p:nvSpPr>
          <p:cNvPr id="27" name="Text 19">
            <a:extLst>
              <a:ext uri="{FF2B5EF4-FFF2-40B4-BE49-F238E27FC236}">
                <a16:creationId xmlns:a16="http://schemas.microsoft.com/office/drawing/2014/main" id="{39B15709-CCE4-BED2-1AEA-CFF3BBE8942D}"/>
              </a:ext>
            </a:extLst>
          </p:cNvPr>
          <p:cNvSpPr/>
          <p:nvPr/>
        </p:nvSpPr>
        <p:spPr>
          <a:xfrm>
            <a:off x="-22763" y="4216239"/>
            <a:ext cx="5852159" cy="920937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The spike counts from the six electrodes stimulated through the two electrode overlap with each other making the classification complicated.</a:t>
            </a:r>
            <a:endParaRPr lang="en-US" sz="2000" dirty="0"/>
          </a:p>
        </p:txBody>
      </p:sp>
      <p:sp>
        <p:nvSpPr>
          <p:cNvPr id="28" name="Shape 20">
            <a:extLst>
              <a:ext uri="{FF2B5EF4-FFF2-40B4-BE49-F238E27FC236}">
                <a16:creationId xmlns:a16="http://schemas.microsoft.com/office/drawing/2014/main" id="{E4604E84-8352-D32D-59BC-F3FA1415013D}"/>
              </a:ext>
            </a:extLst>
          </p:cNvPr>
          <p:cNvSpPr/>
          <p:nvPr/>
        </p:nvSpPr>
        <p:spPr>
          <a:xfrm>
            <a:off x="5897878" y="2490813"/>
            <a:ext cx="8732522" cy="2646363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 3">
            <a:extLst>
              <a:ext uri="{FF2B5EF4-FFF2-40B4-BE49-F238E27FC236}">
                <a16:creationId xmlns:a16="http://schemas.microsoft.com/office/drawing/2014/main" id="{DBEE0A55-3593-8642-C86D-1E6BF35F6940}"/>
              </a:ext>
            </a:extLst>
          </p:cNvPr>
          <p:cNvSpPr/>
          <p:nvPr/>
        </p:nvSpPr>
        <p:spPr>
          <a:xfrm>
            <a:off x="-11384" y="3765641"/>
            <a:ext cx="5829399" cy="387775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Findings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58" name="Text 3">
            <a:extLst>
              <a:ext uri="{FF2B5EF4-FFF2-40B4-BE49-F238E27FC236}">
                <a16:creationId xmlns:a16="http://schemas.microsoft.com/office/drawing/2014/main" id="{49BCF3C1-33ED-5959-7631-1869D6121B2B}"/>
              </a:ext>
            </a:extLst>
          </p:cNvPr>
          <p:cNvSpPr/>
          <p:nvPr/>
        </p:nvSpPr>
        <p:spPr>
          <a:xfrm>
            <a:off x="-34144" y="5188484"/>
            <a:ext cx="14664543" cy="511144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The Architecture of the Decoders </a:t>
            </a:r>
            <a:endParaRPr lang="en-US" sz="2000" dirty="0">
              <a:solidFill>
                <a:srgbClr val="00C9A7"/>
              </a:solidFill>
            </a:endParaRPr>
          </a:p>
        </p:txBody>
      </p:sp>
      <p:sp>
        <p:nvSpPr>
          <p:cNvPr id="59" name="Text 3">
            <a:extLst>
              <a:ext uri="{FF2B5EF4-FFF2-40B4-BE49-F238E27FC236}">
                <a16:creationId xmlns:a16="http://schemas.microsoft.com/office/drawing/2014/main" id="{04E801FC-C8D6-2426-3500-F7C3BBE72018}"/>
              </a:ext>
            </a:extLst>
          </p:cNvPr>
          <p:cNvSpPr/>
          <p:nvPr/>
        </p:nvSpPr>
        <p:spPr>
          <a:xfrm>
            <a:off x="5898518" y="1920372"/>
            <a:ext cx="8731882" cy="509048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00C9A7"/>
                </a:solidFill>
                <a:cs typeface="Calibri" pitchFamily="34" charset="-120"/>
              </a:rPr>
              <a:t>Spike Count Distribution by Stimulus Electrode over 1000 Stimulation</a:t>
            </a: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66D3773C-4004-97DB-2A73-CF5CBDE026F3}"/>
              </a:ext>
            </a:extLst>
          </p:cNvPr>
          <p:cNvSpPr/>
          <p:nvPr/>
        </p:nvSpPr>
        <p:spPr>
          <a:xfrm>
            <a:off x="175101" y="894806"/>
            <a:ext cx="13451252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5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Monodirectional Neural Communication</a:t>
            </a:r>
            <a:endParaRPr lang="en-US" sz="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AD67B-D4EF-3356-654A-7C616E3A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258" y="2660552"/>
            <a:ext cx="8567583" cy="2377505"/>
          </a:xfrm>
          <a:prstGeom prst="rect">
            <a:avLst/>
          </a:prstGeom>
        </p:spPr>
      </p:pic>
      <p:sp>
        <p:nvSpPr>
          <p:cNvPr id="6" name="Shape 20">
            <a:extLst>
              <a:ext uri="{FF2B5EF4-FFF2-40B4-BE49-F238E27FC236}">
                <a16:creationId xmlns:a16="http://schemas.microsoft.com/office/drawing/2014/main" id="{A2119A56-1A47-39B1-9A51-8DBB3EB1F7C1}"/>
              </a:ext>
            </a:extLst>
          </p:cNvPr>
          <p:cNvSpPr/>
          <p:nvPr/>
        </p:nvSpPr>
        <p:spPr>
          <a:xfrm>
            <a:off x="-34145" y="5750936"/>
            <a:ext cx="14664543" cy="2460625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BA960-66C2-5A06-3385-7FE1EBEAA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641" y="5886776"/>
            <a:ext cx="9580972" cy="21889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AAA05-A883-38EC-96C6-F07AE1E1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36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51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5A471-E9F1-B584-3863-3DAF4DD8F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01047" y="1701046"/>
            <a:ext cx="8250982" cy="484889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90194" y="3192568"/>
            <a:ext cx="5226713" cy="484632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17058" y="1965702"/>
            <a:ext cx="8229086" cy="429768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896826" y="1441574"/>
            <a:ext cx="5769962" cy="49063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D524B1-56FC-7CE9-AFF8-8F06B077D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49" y="3320527"/>
            <a:ext cx="3456993" cy="36862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+mn-lt"/>
                <a:ea typeface="Calibri" pitchFamily="34" charset="-122"/>
                <a:cs typeface="Calibri" pitchFamily="34" charset="-120"/>
              </a:rPr>
              <a:t>Results of Threshold-Based Decoding</a:t>
            </a:r>
            <a:endParaRPr lang="en-US" sz="48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294263-3191-3245-2027-BC9F812B5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81" y="308386"/>
            <a:ext cx="9032365" cy="20636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736CB4E-FD24-81A1-5B2E-33C6A56812E6}"/>
              </a:ext>
            </a:extLst>
          </p:cNvPr>
          <p:cNvGrpSpPr/>
          <p:nvPr/>
        </p:nvGrpSpPr>
        <p:grpSpPr>
          <a:xfrm>
            <a:off x="5039162" y="2332234"/>
            <a:ext cx="8979673" cy="3030642"/>
            <a:chOff x="5248525" y="4694770"/>
            <a:chExt cx="8979673" cy="30306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3CFFA0-86F1-729A-3818-9ECD79D5D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48525" y="4694770"/>
              <a:ext cx="8979673" cy="303064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FF4F78-D807-161B-5B37-173F360A7E42}"/>
                </a:ext>
              </a:extLst>
            </p:cNvPr>
            <p:cNvSpPr/>
            <p:nvPr/>
          </p:nvSpPr>
          <p:spPr>
            <a:xfrm>
              <a:off x="5746944" y="7090786"/>
              <a:ext cx="3136511" cy="33621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="1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A-bits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449E04-7F2B-161C-AE0F-FA887552DBE6}"/>
                </a:ext>
              </a:extLst>
            </p:cNvPr>
            <p:cNvSpPr/>
            <p:nvPr/>
          </p:nvSpPr>
          <p:spPr>
            <a:xfrm>
              <a:off x="8932818" y="7090786"/>
              <a:ext cx="2829691" cy="33621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800" b="1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B-bits</a:t>
              </a:r>
            </a:p>
          </p:txBody>
        </p:sp>
      </p:grpSp>
      <p:sp>
        <p:nvSpPr>
          <p:cNvPr id="27" name="Shape 19">
            <a:extLst>
              <a:ext uri="{FF2B5EF4-FFF2-40B4-BE49-F238E27FC236}">
                <a16:creationId xmlns:a16="http://schemas.microsoft.com/office/drawing/2014/main" id="{F4B85B65-7BC3-3A3A-E105-BF323B3B2573}"/>
              </a:ext>
            </a:extLst>
          </p:cNvPr>
          <p:cNvSpPr/>
          <p:nvPr/>
        </p:nvSpPr>
        <p:spPr>
          <a:xfrm>
            <a:off x="11491643" y="5865420"/>
            <a:ext cx="3138757" cy="2331720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19">
            <a:extLst>
              <a:ext uri="{FF2B5EF4-FFF2-40B4-BE49-F238E27FC236}">
                <a16:creationId xmlns:a16="http://schemas.microsoft.com/office/drawing/2014/main" id="{E0236309-B650-5AD6-C673-7B23E863F012}"/>
              </a:ext>
            </a:extLst>
          </p:cNvPr>
          <p:cNvSpPr/>
          <p:nvPr/>
        </p:nvSpPr>
        <p:spPr>
          <a:xfrm>
            <a:off x="8232125" y="5922015"/>
            <a:ext cx="3138757" cy="2331720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7C82F94E-0132-9EB5-9EB7-5FF7488B64C8}"/>
              </a:ext>
            </a:extLst>
          </p:cNvPr>
          <p:cNvSpPr/>
          <p:nvPr/>
        </p:nvSpPr>
        <p:spPr>
          <a:xfrm>
            <a:off x="4967086" y="5908572"/>
            <a:ext cx="3169251" cy="2331720"/>
          </a:xfrm>
          <a:prstGeom prst="rect">
            <a:avLst/>
          </a:prstGeom>
          <a:solidFill>
            <a:srgbClr val="0D2137"/>
          </a:solidFill>
          <a:ln w="12700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4">
            <a:extLst>
              <a:ext uri="{FF2B5EF4-FFF2-40B4-BE49-F238E27FC236}">
                <a16:creationId xmlns:a16="http://schemas.microsoft.com/office/drawing/2014/main" id="{7F9F4DD5-E524-9AFD-D348-0F5D6AFAA225}"/>
              </a:ext>
            </a:extLst>
          </p:cNvPr>
          <p:cNvSpPr/>
          <p:nvPr/>
        </p:nvSpPr>
        <p:spPr>
          <a:xfrm>
            <a:off x="4961564" y="6004346"/>
            <a:ext cx="3107134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Bits A1–A4: 60–75% accuracy</a:t>
            </a:r>
            <a:endParaRPr lang="en-US" sz="1700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Only marginally above chance (50%)</a:t>
            </a:r>
            <a:endParaRPr lang="en-US" sz="1700" dirty="0"/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Bits_A1–A3 aggregate 30% with parity but remains near chance.</a:t>
            </a:r>
            <a:endParaRPr lang="en-US" sz="17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F199F20B-6E54-00A4-CF01-33AC4AD1BA8C}"/>
              </a:ext>
            </a:extLst>
          </p:cNvPr>
          <p:cNvSpPr/>
          <p:nvPr/>
        </p:nvSpPr>
        <p:spPr>
          <a:xfrm>
            <a:off x="8317752" y="5958177"/>
            <a:ext cx="2948962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Bits B1–B4: 63–84% accuracy</a:t>
            </a:r>
            <a:endParaRPr lang="en-US" sz="1700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Substantially outperforms threshold stage across all channels</a:t>
            </a:r>
            <a:endParaRPr lang="en-US" sz="1700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Demonstrates ML necessity for reliable multi-MEA communication</a:t>
            </a:r>
            <a:endParaRPr lang="en-US" sz="1700" dirty="0"/>
          </a:p>
        </p:txBody>
      </p:sp>
      <p:sp>
        <p:nvSpPr>
          <p:cNvPr id="23" name="Text 22">
            <a:extLst>
              <a:ext uri="{FF2B5EF4-FFF2-40B4-BE49-F238E27FC236}">
                <a16:creationId xmlns:a16="http://schemas.microsoft.com/office/drawing/2014/main" id="{52D52B8E-E04F-05CE-2DE9-69029F9C45D2}"/>
              </a:ext>
            </a:extLst>
          </p:cNvPr>
          <p:cNvSpPr/>
          <p:nvPr/>
        </p:nvSpPr>
        <p:spPr>
          <a:xfrm>
            <a:off x="11684427" y="5922015"/>
            <a:ext cx="2945972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Final word success rate: around 18%</a:t>
            </a:r>
            <a:endParaRPr lang="en-US" sz="1700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Bottleneck is threshold-based MEA1 stage</a:t>
            </a:r>
            <a:endParaRPr lang="en-US" sz="1700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Errors compound across pipeline stages</a:t>
            </a:r>
            <a:endParaRPr lang="en-US" sz="1700" dirty="0"/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BCA9C390-376C-577A-8BF3-65EC8DDCCA98}"/>
              </a:ext>
            </a:extLst>
          </p:cNvPr>
          <p:cNvSpPr/>
          <p:nvPr/>
        </p:nvSpPr>
        <p:spPr>
          <a:xfrm>
            <a:off x="8232125" y="5466639"/>
            <a:ext cx="3138757" cy="387775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MEA2 — ML Decoding (SVM)</a:t>
            </a:r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ED180290-C84C-0B97-61A3-C1E9ECE47A8B}"/>
              </a:ext>
            </a:extLst>
          </p:cNvPr>
          <p:cNvSpPr/>
          <p:nvPr/>
        </p:nvSpPr>
        <p:spPr>
          <a:xfrm>
            <a:off x="4967086" y="5466639"/>
            <a:ext cx="3169251" cy="387775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r>
              <a:rPr lang="en-US" sz="1700" b="1" dirty="0">
                <a:solidFill>
                  <a:srgbClr val="00C9A7"/>
                </a:solidFill>
                <a:cs typeface="Calibri" pitchFamily="34" charset="-120"/>
              </a:rPr>
              <a:t>MEA1 — Threshold Decoding</a:t>
            </a:r>
          </a:p>
        </p:txBody>
      </p:sp>
      <p:sp>
        <p:nvSpPr>
          <p:cNvPr id="32" name="Text 3">
            <a:extLst>
              <a:ext uri="{FF2B5EF4-FFF2-40B4-BE49-F238E27FC236}">
                <a16:creationId xmlns:a16="http://schemas.microsoft.com/office/drawing/2014/main" id="{CA5171D3-02A5-8E38-8D90-C1EF59050F6C}"/>
              </a:ext>
            </a:extLst>
          </p:cNvPr>
          <p:cNvSpPr/>
          <p:nvPr/>
        </p:nvSpPr>
        <p:spPr>
          <a:xfrm>
            <a:off x="11491642" y="5445186"/>
            <a:ext cx="3138757" cy="387775"/>
          </a:xfrm>
          <a:prstGeom prst="rect">
            <a:avLst/>
          </a:prstGeom>
          <a:solidFill>
            <a:srgbClr val="0D2137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Overall System Outcome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3BE05-C643-19C7-948B-A50751C9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37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33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8FE5F1-376C-9C70-49F0-EAECA849A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2CA0BF4-F3B6-1C79-36D0-EC6B950D8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42134E-1467-00CD-C6A3-4D0012BF7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50875D-792D-9AA1-8F70-63C1EC200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4627" cy="1890553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9CE4F5-6C65-4727-1FB3-608F2838C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4630401" cy="188917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70679-89DE-1D68-0369-03A38078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045182" y="7746796"/>
            <a:ext cx="537668" cy="4381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2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38</a:t>
            </a:fld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0EDF0FD0-C4C3-BC76-F088-A740741BB06D}"/>
              </a:ext>
            </a:extLst>
          </p:cNvPr>
          <p:cNvSpPr/>
          <p:nvPr/>
        </p:nvSpPr>
        <p:spPr>
          <a:xfrm>
            <a:off x="175101" y="185738"/>
            <a:ext cx="11308580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5000" b="1" dirty="0">
                <a:solidFill>
                  <a:srgbClr val="FFFFFF"/>
                </a:solidFill>
                <a:ea typeface="Calibri" pitchFamily="34" charset="-122"/>
                <a:cs typeface="Calibri" pitchFamily="34" charset="-120"/>
              </a:rPr>
              <a:t>Publications</a:t>
            </a:r>
            <a:endParaRPr lang="en-US" sz="5000" dirty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CAE77B2B-4CC4-BB48-C632-380AF86F67E7}"/>
              </a:ext>
            </a:extLst>
          </p:cNvPr>
          <p:cNvSpPr/>
          <p:nvPr/>
        </p:nvSpPr>
        <p:spPr>
          <a:xfrm>
            <a:off x="175101" y="894806"/>
            <a:ext cx="13451252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Peer-Reviewed Journal Articles</a:t>
            </a:r>
            <a:endParaRPr lang="en-US" sz="2000" dirty="0"/>
          </a:p>
        </p:txBody>
      </p:sp>
      <p:sp>
        <p:nvSpPr>
          <p:cNvPr id="47" name="Shape 37">
            <a:extLst>
              <a:ext uri="{FF2B5EF4-FFF2-40B4-BE49-F238E27FC236}">
                <a16:creationId xmlns:a16="http://schemas.microsoft.com/office/drawing/2014/main" id="{14BDAB9F-BF06-FFB7-CCBE-FCE75A1E4DE7}"/>
              </a:ext>
            </a:extLst>
          </p:cNvPr>
          <p:cNvSpPr/>
          <p:nvPr/>
        </p:nvSpPr>
        <p:spPr>
          <a:xfrm>
            <a:off x="2551630" y="-187035"/>
            <a:ext cx="685800" cy="1042416"/>
          </a:xfrm>
          <a:prstGeom prst="rect">
            <a:avLst/>
          </a:prstGeom>
          <a:solidFill>
            <a:srgbClr val="E06C75">
              <a:alpha val="15000"/>
            </a:srgbClr>
          </a:solidFill>
          <a:ln w="12700">
            <a:solidFill>
              <a:srgbClr val="E06C7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50" name="Text 40">
            <a:extLst>
              <a:ext uri="{FF2B5EF4-FFF2-40B4-BE49-F238E27FC236}">
                <a16:creationId xmlns:a16="http://schemas.microsoft.com/office/drawing/2014/main" id="{19597BC1-0EEF-91FC-0549-32E4EE6F6586}"/>
              </a:ext>
            </a:extLst>
          </p:cNvPr>
          <p:cNvSpPr/>
          <p:nvPr/>
        </p:nvSpPr>
        <p:spPr>
          <a:xfrm>
            <a:off x="1115565" y="5360447"/>
            <a:ext cx="93268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itchFamily="34" charset="-120"/>
              </a:rPr>
              <a:t>Developing a Binary Communication Protocol Between Biological Neural Networks Using Virtual White Matter</a:t>
            </a:r>
            <a:endParaRPr lang="en-US" sz="2000" dirty="0"/>
          </a:p>
        </p:txBody>
      </p:sp>
      <p:sp>
        <p:nvSpPr>
          <p:cNvPr id="57" name="Shape 46">
            <a:extLst>
              <a:ext uri="{FF2B5EF4-FFF2-40B4-BE49-F238E27FC236}">
                <a16:creationId xmlns:a16="http://schemas.microsoft.com/office/drawing/2014/main" id="{79867E6C-89B0-6F30-2A7F-456C00E18D47}"/>
              </a:ext>
            </a:extLst>
          </p:cNvPr>
          <p:cNvSpPr/>
          <p:nvPr/>
        </p:nvSpPr>
        <p:spPr>
          <a:xfrm>
            <a:off x="-4" y="7061231"/>
            <a:ext cx="14630403" cy="1177646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60" name="Shape 47">
            <a:extLst>
              <a:ext uri="{FF2B5EF4-FFF2-40B4-BE49-F238E27FC236}">
                <a16:creationId xmlns:a16="http://schemas.microsoft.com/office/drawing/2014/main" id="{13DBB3C6-262C-34FB-4086-D27371491FDB}"/>
              </a:ext>
            </a:extLst>
          </p:cNvPr>
          <p:cNvSpPr/>
          <p:nvPr/>
        </p:nvSpPr>
        <p:spPr>
          <a:xfrm>
            <a:off x="-5" y="7070108"/>
            <a:ext cx="902046" cy="1042416"/>
          </a:xfrm>
          <a:prstGeom prst="rect">
            <a:avLst/>
          </a:prstGeom>
          <a:solidFill>
            <a:srgbClr val="E06C75">
              <a:alpha val="15000"/>
            </a:srgbClr>
          </a:solidFill>
          <a:ln w="12700">
            <a:solidFill>
              <a:srgbClr val="E06C7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61" name="Text 48">
            <a:extLst>
              <a:ext uri="{FF2B5EF4-FFF2-40B4-BE49-F238E27FC236}">
                <a16:creationId xmlns:a16="http://schemas.microsoft.com/office/drawing/2014/main" id="{AB30C738-C355-7284-B76C-7324523AEE73}"/>
              </a:ext>
            </a:extLst>
          </p:cNvPr>
          <p:cNvSpPr/>
          <p:nvPr/>
        </p:nvSpPr>
        <p:spPr>
          <a:xfrm>
            <a:off x="-5" y="7070108"/>
            <a:ext cx="902046" cy="11320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2026</a:t>
            </a:r>
            <a:endParaRPr lang="en-US" sz="2000" dirty="0"/>
          </a:p>
        </p:txBody>
      </p:sp>
      <p:sp>
        <p:nvSpPr>
          <p:cNvPr id="62" name="Text 49">
            <a:extLst>
              <a:ext uri="{FF2B5EF4-FFF2-40B4-BE49-F238E27FC236}">
                <a16:creationId xmlns:a16="http://schemas.microsoft.com/office/drawing/2014/main" id="{496453B2-B0A7-25C8-4AEB-51C7D56F0A51}"/>
              </a:ext>
            </a:extLst>
          </p:cNvPr>
          <p:cNvSpPr/>
          <p:nvPr/>
        </p:nvSpPr>
        <p:spPr>
          <a:xfrm>
            <a:off x="932685" y="7498433"/>
            <a:ext cx="625161" cy="17315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[5]</a:t>
            </a:r>
            <a:endParaRPr lang="en-US" sz="2000" dirty="0"/>
          </a:p>
        </p:txBody>
      </p:sp>
      <p:sp>
        <p:nvSpPr>
          <p:cNvPr id="64" name="Text 51">
            <a:extLst>
              <a:ext uri="{FF2B5EF4-FFF2-40B4-BE49-F238E27FC236}">
                <a16:creationId xmlns:a16="http://schemas.microsoft.com/office/drawing/2014/main" id="{DE222160-D26B-02A6-D5B2-CB1AC9EF8CC1}"/>
              </a:ext>
            </a:extLst>
          </p:cNvPr>
          <p:cNvSpPr/>
          <p:nvPr/>
        </p:nvSpPr>
        <p:spPr>
          <a:xfrm>
            <a:off x="1374966" y="7924990"/>
            <a:ext cx="932688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Lim, J. T., </a:t>
            </a:r>
            <a:r>
              <a:rPr lang="en-US" sz="2000" b="1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Khantan, M</a:t>
            </a:r>
            <a:r>
              <a:rPr lang="en-US" sz="2000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., Napoli, A., &amp; Serruya, M. D.</a:t>
            </a:r>
            <a:endParaRPr lang="en-US" sz="2000" dirty="0"/>
          </a:p>
        </p:txBody>
      </p:sp>
      <p:sp>
        <p:nvSpPr>
          <p:cNvPr id="65" name="Text 52">
            <a:extLst>
              <a:ext uri="{FF2B5EF4-FFF2-40B4-BE49-F238E27FC236}">
                <a16:creationId xmlns:a16="http://schemas.microsoft.com/office/drawing/2014/main" id="{BEE8565B-9E72-8186-6C2F-1B3494D5A70A}"/>
              </a:ext>
            </a:extLst>
          </p:cNvPr>
          <p:cNvSpPr/>
          <p:nvPr/>
        </p:nvSpPr>
        <p:spPr>
          <a:xfrm>
            <a:off x="1374966" y="7656443"/>
            <a:ext cx="8229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i="1" dirty="0">
                <a:solidFill>
                  <a:srgbClr val="6AB0F5"/>
                </a:solidFill>
                <a:ea typeface="Calibri" pitchFamily="34" charset="-122"/>
                <a:cs typeface="Calibri" pitchFamily="34" charset="-120"/>
              </a:rPr>
              <a:t>Biomedical Engineering Education</a:t>
            </a:r>
            <a:endParaRPr lang="en-US" sz="2000" dirty="0"/>
          </a:p>
        </p:txBody>
      </p:sp>
      <p:sp>
        <p:nvSpPr>
          <p:cNvPr id="68" name="Shape 55">
            <a:extLst>
              <a:ext uri="{FF2B5EF4-FFF2-40B4-BE49-F238E27FC236}">
                <a16:creationId xmlns:a16="http://schemas.microsoft.com/office/drawing/2014/main" id="{B18FF38F-466A-5DA4-CB7B-6EDC715F1DD9}"/>
              </a:ext>
            </a:extLst>
          </p:cNvPr>
          <p:cNvSpPr/>
          <p:nvPr/>
        </p:nvSpPr>
        <p:spPr>
          <a:xfrm>
            <a:off x="1115565" y="7253255"/>
            <a:ext cx="9326880" cy="13716"/>
          </a:xfrm>
          <a:prstGeom prst="rect">
            <a:avLst/>
          </a:prstGeom>
          <a:solidFill>
            <a:srgbClr val="1E4D8C">
              <a:alpha val="40000"/>
            </a:srgbClr>
          </a:solidFill>
          <a:ln w="12700">
            <a:solidFill>
              <a:srgbClr val="1E4D8C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73" name="Text 14">
            <a:extLst>
              <a:ext uri="{FF2B5EF4-FFF2-40B4-BE49-F238E27FC236}">
                <a16:creationId xmlns:a16="http://schemas.microsoft.com/office/drawing/2014/main" id="{60CE341D-D295-AF3A-298F-A09257FD7EE0}"/>
              </a:ext>
            </a:extLst>
          </p:cNvPr>
          <p:cNvSpPr/>
          <p:nvPr/>
        </p:nvSpPr>
        <p:spPr>
          <a:xfrm>
            <a:off x="12859799" y="7535877"/>
            <a:ext cx="1730955" cy="30148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Submitted</a:t>
            </a:r>
            <a:endParaRPr lang="en-US" sz="2000" dirty="0"/>
          </a:p>
        </p:txBody>
      </p:sp>
      <p:sp>
        <p:nvSpPr>
          <p:cNvPr id="74" name="Text 50">
            <a:extLst>
              <a:ext uri="{FF2B5EF4-FFF2-40B4-BE49-F238E27FC236}">
                <a16:creationId xmlns:a16="http://schemas.microsoft.com/office/drawing/2014/main" id="{EAF96308-458D-728B-C39B-3BA5A42262D6}"/>
              </a:ext>
            </a:extLst>
          </p:cNvPr>
          <p:cNvSpPr/>
          <p:nvPr/>
        </p:nvSpPr>
        <p:spPr>
          <a:xfrm>
            <a:off x="1374966" y="7178937"/>
            <a:ext cx="11793057" cy="3431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itchFamily="34" charset="-120"/>
              </a:rPr>
              <a:t>Machine Learning-Assisted Characterization of Hippocampal Input-Output Transformations on an Ex Vivo 3D MEA Platform</a:t>
            </a:r>
            <a:endParaRPr lang="en-US" sz="2000" dirty="0"/>
          </a:p>
        </p:txBody>
      </p:sp>
      <p:sp>
        <p:nvSpPr>
          <p:cNvPr id="82" name="Shape 46">
            <a:extLst>
              <a:ext uri="{FF2B5EF4-FFF2-40B4-BE49-F238E27FC236}">
                <a16:creationId xmlns:a16="http://schemas.microsoft.com/office/drawing/2014/main" id="{76E34EB1-1339-B859-1C8E-0E745993D6C4}"/>
              </a:ext>
            </a:extLst>
          </p:cNvPr>
          <p:cNvSpPr/>
          <p:nvPr/>
        </p:nvSpPr>
        <p:spPr>
          <a:xfrm>
            <a:off x="7308" y="5765834"/>
            <a:ext cx="14630403" cy="1177646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 dirty="0"/>
          </a:p>
        </p:txBody>
      </p:sp>
      <p:sp>
        <p:nvSpPr>
          <p:cNvPr id="92" name="Text 48">
            <a:extLst>
              <a:ext uri="{FF2B5EF4-FFF2-40B4-BE49-F238E27FC236}">
                <a16:creationId xmlns:a16="http://schemas.microsoft.com/office/drawing/2014/main" id="{35CD6DB2-FD12-376A-79FB-0160D7382028}"/>
              </a:ext>
            </a:extLst>
          </p:cNvPr>
          <p:cNvSpPr/>
          <p:nvPr/>
        </p:nvSpPr>
        <p:spPr>
          <a:xfrm>
            <a:off x="-5" y="5768278"/>
            <a:ext cx="902046" cy="118475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2026</a:t>
            </a:r>
            <a:endParaRPr lang="en-US" sz="2000" dirty="0"/>
          </a:p>
        </p:txBody>
      </p:sp>
      <p:sp>
        <p:nvSpPr>
          <p:cNvPr id="93" name="Text 49">
            <a:extLst>
              <a:ext uri="{FF2B5EF4-FFF2-40B4-BE49-F238E27FC236}">
                <a16:creationId xmlns:a16="http://schemas.microsoft.com/office/drawing/2014/main" id="{46AF9BAA-356A-CA98-C3EE-7BE525E92FA1}"/>
              </a:ext>
            </a:extLst>
          </p:cNvPr>
          <p:cNvSpPr/>
          <p:nvPr/>
        </p:nvSpPr>
        <p:spPr>
          <a:xfrm>
            <a:off x="902041" y="6097929"/>
            <a:ext cx="625161" cy="5293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[4]</a:t>
            </a:r>
            <a:endParaRPr lang="en-US" sz="2000" dirty="0"/>
          </a:p>
        </p:txBody>
      </p:sp>
      <p:sp>
        <p:nvSpPr>
          <p:cNvPr id="94" name="Text 51">
            <a:extLst>
              <a:ext uri="{FF2B5EF4-FFF2-40B4-BE49-F238E27FC236}">
                <a16:creationId xmlns:a16="http://schemas.microsoft.com/office/drawing/2014/main" id="{B872027C-6618-6A1E-D235-00F4BE701F5F}"/>
              </a:ext>
            </a:extLst>
          </p:cNvPr>
          <p:cNvSpPr/>
          <p:nvPr/>
        </p:nvSpPr>
        <p:spPr>
          <a:xfrm>
            <a:off x="1356832" y="6622769"/>
            <a:ext cx="932688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Khantan, M</a:t>
            </a:r>
            <a:r>
              <a:rPr lang="en-US" sz="2000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., Lim, J., Bernhardt, A., Napoli, A., Obeid, I., &amp; </a:t>
            </a:r>
            <a:r>
              <a:rPr lang="en-US" sz="2000" i="1" dirty="0" err="1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Serruya</a:t>
            </a:r>
            <a:r>
              <a:rPr lang="en-US" sz="2000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, M. D.</a:t>
            </a:r>
          </a:p>
        </p:txBody>
      </p:sp>
      <p:sp>
        <p:nvSpPr>
          <p:cNvPr id="95" name="Text 52">
            <a:extLst>
              <a:ext uri="{FF2B5EF4-FFF2-40B4-BE49-F238E27FC236}">
                <a16:creationId xmlns:a16="http://schemas.microsoft.com/office/drawing/2014/main" id="{1BCA9C77-EE5E-3D07-0AF1-A8732DCF86A5}"/>
              </a:ext>
            </a:extLst>
          </p:cNvPr>
          <p:cNvSpPr/>
          <p:nvPr/>
        </p:nvSpPr>
        <p:spPr>
          <a:xfrm>
            <a:off x="1374966" y="6299043"/>
            <a:ext cx="8229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i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Journal of Neural Engineering</a:t>
            </a:r>
            <a:endParaRPr lang="en-US" sz="2000" dirty="0"/>
          </a:p>
        </p:txBody>
      </p:sp>
      <p:sp>
        <p:nvSpPr>
          <p:cNvPr id="97" name="Text 14">
            <a:extLst>
              <a:ext uri="{FF2B5EF4-FFF2-40B4-BE49-F238E27FC236}">
                <a16:creationId xmlns:a16="http://schemas.microsoft.com/office/drawing/2014/main" id="{DEC6FE40-4600-AD0D-AA9D-C3C679215A77}"/>
              </a:ext>
            </a:extLst>
          </p:cNvPr>
          <p:cNvSpPr/>
          <p:nvPr/>
        </p:nvSpPr>
        <p:spPr>
          <a:xfrm>
            <a:off x="12859799" y="6337911"/>
            <a:ext cx="1730955" cy="30148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Submitted</a:t>
            </a:r>
            <a:endParaRPr lang="en-US" sz="2000" dirty="0"/>
          </a:p>
        </p:txBody>
      </p:sp>
      <p:sp>
        <p:nvSpPr>
          <p:cNvPr id="98" name="Text 50">
            <a:extLst>
              <a:ext uri="{FF2B5EF4-FFF2-40B4-BE49-F238E27FC236}">
                <a16:creationId xmlns:a16="http://schemas.microsoft.com/office/drawing/2014/main" id="{D291AB20-9EB4-FE31-FBF8-DCD1A20B1E2E}"/>
              </a:ext>
            </a:extLst>
          </p:cNvPr>
          <p:cNvSpPr/>
          <p:nvPr/>
        </p:nvSpPr>
        <p:spPr>
          <a:xfrm>
            <a:off x="1374966" y="5849983"/>
            <a:ext cx="11793057" cy="3431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Developing a Binary Communication Protocol Between Biological Neural Networks Using Virtual White Matter</a:t>
            </a:r>
            <a:endParaRPr lang="en-US" sz="2000" dirty="0"/>
          </a:p>
        </p:txBody>
      </p:sp>
      <p:sp>
        <p:nvSpPr>
          <p:cNvPr id="99" name="Shape 46">
            <a:extLst>
              <a:ext uri="{FF2B5EF4-FFF2-40B4-BE49-F238E27FC236}">
                <a16:creationId xmlns:a16="http://schemas.microsoft.com/office/drawing/2014/main" id="{AC447034-DC93-0F47-B959-7506F9198930}"/>
              </a:ext>
            </a:extLst>
          </p:cNvPr>
          <p:cNvSpPr/>
          <p:nvPr/>
        </p:nvSpPr>
        <p:spPr>
          <a:xfrm>
            <a:off x="0" y="4498827"/>
            <a:ext cx="14630403" cy="1177646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00" name="Shape 46">
            <a:extLst>
              <a:ext uri="{FF2B5EF4-FFF2-40B4-BE49-F238E27FC236}">
                <a16:creationId xmlns:a16="http://schemas.microsoft.com/office/drawing/2014/main" id="{4CDAFB53-54E9-5CB4-803C-2FE1612CEA7F}"/>
              </a:ext>
            </a:extLst>
          </p:cNvPr>
          <p:cNvSpPr/>
          <p:nvPr/>
        </p:nvSpPr>
        <p:spPr>
          <a:xfrm>
            <a:off x="-5" y="3177546"/>
            <a:ext cx="14630403" cy="1267416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01" name="Shape 46">
            <a:extLst>
              <a:ext uri="{FF2B5EF4-FFF2-40B4-BE49-F238E27FC236}">
                <a16:creationId xmlns:a16="http://schemas.microsoft.com/office/drawing/2014/main" id="{6D103F51-3811-93AB-456B-00AA18D9C5A5}"/>
              </a:ext>
            </a:extLst>
          </p:cNvPr>
          <p:cNvSpPr/>
          <p:nvPr/>
        </p:nvSpPr>
        <p:spPr>
          <a:xfrm>
            <a:off x="0" y="1937083"/>
            <a:ext cx="14630403" cy="1177646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02" name="Slide Number Placeholder 3">
            <a:extLst>
              <a:ext uri="{FF2B5EF4-FFF2-40B4-BE49-F238E27FC236}">
                <a16:creationId xmlns:a16="http://schemas.microsoft.com/office/drawing/2014/main" id="{82B5F568-56A4-E42A-637D-515829A20A3A}"/>
              </a:ext>
            </a:extLst>
          </p:cNvPr>
          <p:cNvSpPr txBox="1">
            <a:spLocks/>
          </p:cNvSpPr>
          <p:nvPr/>
        </p:nvSpPr>
        <p:spPr>
          <a:xfrm>
            <a:off x="14053087" y="7758644"/>
            <a:ext cx="537668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44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fld id="{3F601D23-7492-5342-B70C-5EA56B450753}" type="slidenum">
              <a:rPr lang="en-US" sz="20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38</a:t>
            </a:fld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Shape 47">
            <a:extLst>
              <a:ext uri="{FF2B5EF4-FFF2-40B4-BE49-F238E27FC236}">
                <a16:creationId xmlns:a16="http://schemas.microsoft.com/office/drawing/2014/main" id="{01AF9D12-FAE2-1591-414C-EF88D7EB67D6}"/>
              </a:ext>
            </a:extLst>
          </p:cNvPr>
          <p:cNvSpPr/>
          <p:nvPr/>
        </p:nvSpPr>
        <p:spPr>
          <a:xfrm>
            <a:off x="0" y="4479359"/>
            <a:ext cx="902046" cy="1042416"/>
          </a:xfrm>
          <a:prstGeom prst="rect">
            <a:avLst/>
          </a:prstGeom>
          <a:solidFill>
            <a:srgbClr val="E06C75">
              <a:alpha val="15000"/>
            </a:srgbClr>
          </a:solidFill>
          <a:ln w="12700">
            <a:solidFill>
              <a:srgbClr val="E06C7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 sz="2000" dirty="0"/>
          </a:p>
        </p:txBody>
      </p:sp>
      <p:sp>
        <p:nvSpPr>
          <p:cNvPr id="105" name="Text 48">
            <a:extLst>
              <a:ext uri="{FF2B5EF4-FFF2-40B4-BE49-F238E27FC236}">
                <a16:creationId xmlns:a16="http://schemas.microsoft.com/office/drawing/2014/main" id="{EC59501E-21BE-E849-065B-D4FDD89C75E7}"/>
              </a:ext>
            </a:extLst>
          </p:cNvPr>
          <p:cNvSpPr/>
          <p:nvPr/>
        </p:nvSpPr>
        <p:spPr>
          <a:xfrm>
            <a:off x="0" y="4479359"/>
            <a:ext cx="902046" cy="11320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2025</a:t>
            </a:r>
            <a:endParaRPr lang="en-US" sz="2000" dirty="0"/>
          </a:p>
        </p:txBody>
      </p:sp>
      <p:sp>
        <p:nvSpPr>
          <p:cNvPr id="107" name="Text 51">
            <a:extLst>
              <a:ext uri="{FF2B5EF4-FFF2-40B4-BE49-F238E27FC236}">
                <a16:creationId xmlns:a16="http://schemas.microsoft.com/office/drawing/2014/main" id="{93923D67-9738-638D-33D4-839191DABBCA}"/>
              </a:ext>
            </a:extLst>
          </p:cNvPr>
          <p:cNvSpPr/>
          <p:nvPr/>
        </p:nvSpPr>
        <p:spPr>
          <a:xfrm>
            <a:off x="1374971" y="5334241"/>
            <a:ext cx="9326880" cy="23774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Khantan, M</a:t>
            </a:r>
            <a:r>
              <a:rPr lang="en-US" sz="2000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., Lim, J., Napoli, A., Obeid, I., &amp; </a:t>
            </a:r>
            <a:r>
              <a:rPr lang="en-US" sz="2000" i="1" dirty="0" err="1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Serruya</a:t>
            </a:r>
            <a:r>
              <a:rPr lang="en-US" sz="2000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, M. D.</a:t>
            </a:r>
          </a:p>
        </p:txBody>
      </p:sp>
      <p:sp>
        <p:nvSpPr>
          <p:cNvPr id="108" name="Text 52">
            <a:extLst>
              <a:ext uri="{FF2B5EF4-FFF2-40B4-BE49-F238E27FC236}">
                <a16:creationId xmlns:a16="http://schemas.microsoft.com/office/drawing/2014/main" id="{6F1B5875-DF63-59F3-FE45-C627E82A8B1E}"/>
              </a:ext>
            </a:extLst>
          </p:cNvPr>
          <p:cNvSpPr/>
          <p:nvPr/>
        </p:nvSpPr>
        <p:spPr>
          <a:xfrm>
            <a:off x="1374971" y="5065694"/>
            <a:ext cx="8229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i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Journal of Neural Engineering</a:t>
            </a:r>
            <a:endParaRPr lang="en-US" sz="2000" dirty="0"/>
          </a:p>
        </p:txBody>
      </p:sp>
      <p:sp>
        <p:nvSpPr>
          <p:cNvPr id="110" name="Text 14">
            <a:extLst>
              <a:ext uri="{FF2B5EF4-FFF2-40B4-BE49-F238E27FC236}">
                <a16:creationId xmlns:a16="http://schemas.microsoft.com/office/drawing/2014/main" id="{7035F386-25C1-F6B2-3A09-E68F6CB1F3AA}"/>
              </a:ext>
            </a:extLst>
          </p:cNvPr>
          <p:cNvSpPr/>
          <p:nvPr/>
        </p:nvSpPr>
        <p:spPr>
          <a:xfrm>
            <a:off x="12859804" y="4945128"/>
            <a:ext cx="1730955" cy="30148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Published</a:t>
            </a:r>
            <a:endParaRPr lang="en-US" sz="2000" dirty="0"/>
          </a:p>
        </p:txBody>
      </p:sp>
      <p:sp>
        <p:nvSpPr>
          <p:cNvPr id="111" name="Text 50">
            <a:extLst>
              <a:ext uri="{FF2B5EF4-FFF2-40B4-BE49-F238E27FC236}">
                <a16:creationId xmlns:a16="http://schemas.microsoft.com/office/drawing/2014/main" id="{A3898763-48CA-F495-F0CC-223FEAFF4D49}"/>
              </a:ext>
            </a:extLst>
          </p:cNvPr>
          <p:cNvSpPr/>
          <p:nvPr/>
        </p:nvSpPr>
        <p:spPr>
          <a:xfrm>
            <a:off x="1374971" y="4588188"/>
            <a:ext cx="11793057" cy="3431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Virtual White Matter: A Novel System for Cross-Dish Neural Interaction and Modulation</a:t>
            </a:r>
            <a:endParaRPr lang="en-US" sz="2000" dirty="0"/>
          </a:p>
        </p:txBody>
      </p:sp>
      <p:sp>
        <p:nvSpPr>
          <p:cNvPr id="113" name="Text 48">
            <a:extLst>
              <a:ext uri="{FF2B5EF4-FFF2-40B4-BE49-F238E27FC236}">
                <a16:creationId xmlns:a16="http://schemas.microsoft.com/office/drawing/2014/main" id="{65E5A856-970B-7EFE-C2AF-2540A31C3CBB}"/>
              </a:ext>
            </a:extLst>
          </p:cNvPr>
          <p:cNvSpPr/>
          <p:nvPr/>
        </p:nvSpPr>
        <p:spPr>
          <a:xfrm>
            <a:off x="0" y="3177529"/>
            <a:ext cx="902046" cy="118475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2024</a:t>
            </a:r>
            <a:endParaRPr lang="en-US" sz="2000" dirty="0"/>
          </a:p>
        </p:txBody>
      </p:sp>
      <p:sp>
        <p:nvSpPr>
          <p:cNvPr id="114" name="Text 49">
            <a:extLst>
              <a:ext uri="{FF2B5EF4-FFF2-40B4-BE49-F238E27FC236}">
                <a16:creationId xmlns:a16="http://schemas.microsoft.com/office/drawing/2014/main" id="{86B9A6F8-F545-149C-6EE1-509ECC10EEF0}"/>
              </a:ext>
            </a:extLst>
          </p:cNvPr>
          <p:cNvSpPr/>
          <p:nvPr/>
        </p:nvSpPr>
        <p:spPr>
          <a:xfrm>
            <a:off x="902046" y="3507180"/>
            <a:ext cx="625161" cy="5293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[2]</a:t>
            </a:r>
            <a:endParaRPr lang="en-US" sz="2000" dirty="0"/>
          </a:p>
        </p:txBody>
      </p:sp>
      <p:sp>
        <p:nvSpPr>
          <p:cNvPr id="115" name="Text 51">
            <a:extLst>
              <a:ext uri="{FF2B5EF4-FFF2-40B4-BE49-F238E27FC236}">
                <a16:creationId xmlns:a16="http://schemas.microsoft.com/office/drawing/2014/main" id="{DE9909E2-F7C0-DBE3-B194-EA89550CA69F}"/>
              </a:ext>
            </a:extLst>
          </p:cNvPr>
          <p:cNvSpPr/>
          <p:nvPr/>
        </p:nvSpPr>
        <p:spPr>
          <a:xfrm>
            <a:off x="1356837" y="4032020"/>
            <a:ext cx="11811186" cy="2219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i="1" dirty="0" err="1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Madarshahian</a:t>
            </a:r>
            <a:r>
              <a:rPr lang="en-US" sz="2000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, S., Guerrero, T., Aung, P. T., Gustafson, K., Harrop, J. S., Johnson, D. R., </a:t>
            </a:r>
            <a:r>
              <a:rPr lang="en-US" sz="2000" b="1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Khantan, M., </a:t>
            </a:r>
            <a:r>
              <a:rPr lang="en-US" sz="2000" i="1" dirty="0">
                <a:solidFill>
                  <a:srgbClr val="B0C4DE"/>
                </a:solidFill>
                <a:ea typeface="Calibri" pitchFamily="34" charset="-122"/>
                <a:cs typeface="Calibri" pitchFamily="34" charset="-120"/>
              </a:rPr>
              <a:t>et al.</a:t>
            </a:r>
          </a:p>
        </p:txBody>
      </p:sp>
      <p:sp>
        <p:nvSpPr>
          <p:cNvPr id="116" name="Text 52">
            <a:extLst>
              <a:ext uri="{FF2B5EF4-FFF2-40B4-BE49-F238E27FC236}">
                <a16:creationId xmlns:a16="http://schemas.microsoft.com/office/drawing/2014/main" id="{3F1D52F4-E063-DED9-05FA-D298DA8205B5}"/>
              </a:ext>
            </a:extLst>
          </p:cNvPr>
          <p:cNvSpPr/>
          <p:nvPr/>
        </p:nvSpPr>
        <p:spPr>
          <a:xfrm>
            <a:off x="1374971" y="3708294"/>
            <a:ext cx="8229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i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Journal of Rehabilitation and Assistive Technologies Engineering</a:t>
            </a:r>
            <a:endParaRPr lang="en-US" sz="2000" dirty="0"/>
          </a:p>
        </p:txBody>
      </p:sp>
      <p:sp>
        <p:nvSpPr>
          <p:cNvPr id="118" name="Text 14">
            <a:extLst>
              <a:ext uri="{FF2B5EF4-FFF2-40B4-BE49-F238E27FC236}">
                <a16:creationId xmlns:a16="http://schemas.microsoft.com/office/drawing/2014/main" id="{B7035402-2B16-54C4-57ED-58079151476E}"/>
              </a:ext>
            </a:extLst>
          </p:cNvPr>
          <p:cNvSpPr/>
          <p:nvPr/>
        </p:nvSpPr>
        <p:spPr>
          <a:xfrm>
            <a:off x="12859804" y="3747162"/>
            <a:ext cx="1730955" cy="30148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Published</a:t>
            </a:r>
            <a:endParaRPr lang="en-US" sz="2000" dirty="0"/>
          </a:p>
        </p:txBody>
      </p:sp>
      <p:sp>
        <p:nvSpPr>
          <p:cNvPr id="119" name="Text 50">
            <a:extLst>
              <a:ext uri="{FF2B5EF4-FFF2-40B4-BE49-F238E27FC236}">
                <a16:creationId xmlns:a16="http://schemas.microsoft.com/office/drawing/2014/main" id="{E1AABA52-B512-60E4-A9AE-888B467C340A}"/>
              </a:ext>
            </a:extLst>
          </p:cNvPr>
          <p:cNvSpPr/>
          <p:nvPr/>
        </p:nvSpPr>
        <p:spPr>
          <a:xfrm>
            <a:off x="1374971" y="3259234"/>
            <a:ext cx="11793057" cy="34313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Initial Feasibility Evaluation of the RISES System: An Innovative Activity-Based Closed-Loop Framework for Spinal Cord Injury Rehabilitation and Recovery</a:t>
            </a:r>
          </a:p>
        </p:txBody>
      </p:sp>
      <p:sp>
        <p:nvSpPr>
          <p:cNvPr id="120" name="Text 48">
            <a:extLst>
              <a:ext uri="{FF2B5EF4-FFF2-40B4-BE49-F238E27FC236}">
                <a16:creationId xmlns:a16="http://schemas.microsoft.com/office/drawing/2014/main" id="{A57C4AD1-275D-EA4F-4582-58471B76076B}"/>
              </a:ext>
            </a:extLst>
          </p:cNvPr>
          <p:cNvSpPr/>
          <p:nvPr/>
        </p:nvSpPr>
        <p:spPr>
          <a:xfrm>
            <a:off x="72591" y="1967540"/>
            <a:ext cx="902046" cy="118475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2023</a:t>
            </a:r>
            <a:endParaRPr lang="en-US" sz="2000" dirty="0"/>
          </a:p>
        </p:txBody>
      </p:sp>
      <p:sp>
        <p:nvSpPr>
          <p:cNvPr id="121" name="Text 49">
            <a:extLst>
              <a:ext uri="{FF2B5EF4-FFF2-40B4-BE49-F238E27FC236}">
                <a16:creationId xmlns:a16="http://schemas.microsoft.com/office/drawing/2014/main" id="{AAC76408-AFCC-291C-2251-386ABC67C6CA}"/>
              </a:ext>
            </a:extLst>
          </p:cNvPr>
          <p:cNvSpPr/>
          <p:nvPr/>
        </p:nvSpPr>
        <p:spPr>
          <a:xfrm>
            <a:off x="974637" y="2297191"/>
            <a:ext cx="625161" cy="5293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[1]</a:t>
            </a:r>
            <a:endParaRPr lang="en-US" sz="2000" dirty="0"/>
          </a:p>
        </p:txBody>
      </p:sp>
      <p:sp>
        <p:nvSpPr>
          <p:cNvPr id="122" name="Text 51">
            <a:extLst>
              <a:ext uri="{FF2B5EF4-FFF2-40B4-BE49-F238E27FC236}">
                <a16:creationId xmlns:a16="http://schemas.microsoft.com/office/drawing/2014/main" id="{A0D6CA6A-A3D9-0745-2986-1DBA52C2EE07}"/>
              </a:ext>
            </a:extLst>
          </p:cNvPr>
          <p:cNvSpPr/>
          <p:nvPr/>
        </p:nvSpPr>
        <p:spPr>
          <a:xfrm>
            <a:off x="1429428" y="2822031"/>
            <a:ext cx="11811186" cy="2219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Khantan, M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., Avery, M., Aung, P. T., Zarin, R. M., </a:t>
            </a:r>
            <a:r>
              <a:rPr lang="en-US" sz="2000" i="1" dirty="0" err="1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Hammelef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E., Shawki, N., </a:t>
            </a:r>
            <a:r>
              <a:rPr lang="en-US" sz="2000" i="1" dirty="0" err="1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Serruya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M. D., &amp; Napoli, A.</a:t>
            </a:r>
            <a:endParaRPr lang="en-US" sz="2000" dirty="0"/>
          </a:p>
        </p:txBody>
      </p:sp>
      <p:sp>
        <p:nvSpPr>
          <p:cNvPr id="123" name="Text 52">
            <a:extLst>
              <a:ext uri="{FF2B5EF4-FFF2-40B4-BE49-F238E27FC236}">
                <a16:creationId xmlns:a16="http://schemas.microsoft.com/office/drawing/2014/main" id="{11C99EFA-4AA6-FB54-7311-65D24F510976}"/>
              </a:ext>
            </a:extLst>
          </p:cNvPr>
          <p:cNvSpPr/>
          <p:nvPr/>
        </p:nvSpPr>
        <p:spPr>
          <a:xfrm>
            <a:off x="1447562" y="2498305"/>
            <a:ext cx="8229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i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Journal of </a:t>
            </a:r>
            <a:r>
              <a:rPr lang="en-US" sz="2000" b="1" i="1" dirty="0" err="1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NeuroEngineering</a:t>
            </a:r>
            <a:r>
              <a:rPr lang="en-US" sz="2000" b="1" i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and Rehabilitation</a:t>
            </a:r>
            <a:endParaRPr lang="en-US" sz="2000" dirty="0"/>
          </a:p>
        </p:txBody>
      </p:sp>
      <p:sp>
        <p:nvSpPr>
          <p:cNvPr id="125" name="Text 14">
            <a:extLst>
              <a:ext uri="{FF2B5EF4-FFF2-40B4-BE49-F238E27FC236}">
                <a16:creationId xmlns:a16="http://schemas.microsoft.com/office/drawing/2014/main" id="{0CC447FE-DDA3-5BAC-CFD4-6A40E12E9B0A}"/>
              </a:ext>
            </a:extLst>
          </p:cNvPr>
          <p:cNvSpPr/>
          <p:nvPr/>
        </p:nvSpPr>
        <p:spPr>
          <a:xfrm>
            <a:off x="12932395" y="2537173"/>
            <a:ext cx="1730955" cy="30148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C9A7"/>
                </a:solidFill>
                <a:ea typeface="Calibri" pitchFamily="34" charset="-122"/>
                <a:cs typeface="Calibri" pitchFamily="34" charset="-120"/>
              </a:rPr>
              <a:t>Published</a:t>
            </a:r>
            <a:endParaRPr lang="en-US" sz="2000" dirty="0"/>
          </a:p>
        </p:txBody>
      </p:sp>
      <p:sp>
        <p:nvSpPr>
          <p:cNvPr id="126" name="Text 50">
            <a:extLst>
              <a:ext uri="{FF2B5EF4-FFF2-40B4-BE49-F238E27FC236}">
                <a16:creationId xmlns:a16="http://schemas.microsoft.com/office/drawing/2014/main" id="{5BBE6E0E-C93F-7344-FC5D-628E0C1D0E88}"/>
              </a:ext>
            </a:extLst>
          </p:cNvPr>
          <p:cNvSpPr/>
          <p:nvPr/>
        </p:nvSpPr>
        <p:spPr>
          <a:xfrm>
            <a:off x="1447562" y="2049245"/>
            <a:ext cx="12178791" cy="245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</a:t>
            </a:r>
            <a:r>
              <a:rPr lang="en-US" sz="2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NuroSleeve</a:t>
            </a: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A User-Centered, 3D-Printed Hybrid Orthosis for Individuals with Upper Extremity Impairment</a:t>
            </a:r>
            <a:endParaRPr lang="en-US" sz="2000" dirty="0"/>
          </a:p>
        </p:txBody>
      </p:sp>
      <p:sp>
        <p:nvSpPr>
          <p:cNvPr id="127" name="Text 49">
            <a:extLst>
              <a:ext uri="{FF2B5EF4-FFF2-40B4-BE49-F238E27FC236}">
                <a16:creationId xmlns:a16="http://schemas.microsoft.com/office/drawing/2014/main" id="{9D1F8F9D-7FAD-7F6E-F1DB-6495A3455EA3}"/>
              </a:ext>
            </a:extLst>
          </p:cNvPr>
          <p:cNvSpPr/>
          <p:nvPr/>
        </p:nvSpPr>
        <p:spPr>
          <a:xfrm>
            <a:off x="837211" y="4816103"/>
            <a:ext cx="625161" cy="5293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[3]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2084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B7CD8A-5E86-C341-C980-F15BBA972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CD3D918-23E0-D689-69AF-C018C9BFB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630400" cy="8229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168B1E-D8FF-2E7F-0842-2AF94D880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4630398" cy="18911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BF52D1-9202-33D0-FE73-E583E657F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4627" cy="1890553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2820E12-FEF6-71EC-B551-4A68AE9C4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4630401" cy="1889173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369C7ABB-EA0C-9AD3-C635-32391312D3BD}"/>
              </a:ext>
            </a:extLst>
          </p:cNvPr>
          <p:cNvSpPr/>
          <p:nvPr/>
        </p:nvSpPr>
        <p:spPr>
          <a:xfrm>
            <a:off x="175101" y="185738"/>
            <a:ext cx="11308580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5000" b="1" dirty="0">
                <a:solidFill>
                  <a:srgbClr val="FFFFFF"/>
                </a:solidFill>
                <a:ea typeface="Calibri" pitchFamily="34" charset="-122"/>
                <a:cs typeface="Calibri" pitchFamily="34" charset="-120"/>
              </a:rPr>
              <a:t>Publications</a:t>
            </a:r>
            <a:endParaRPr lang="en-US" sz="5000" dirty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B3182F8E-0FEF-A386-2FDF-A8785A1C5D36}"/>
              </a:ext>
            </a:extLst>
          </p:cNvPr>
          <p:cNvSpPr/>
          <p:nvPr/>
        </p:nvSpPr>
        <p:spPr>
          <a:xfrm>
            <a:off x="175101" y="894806"/>
            <a:ext cx="13451252" cy="47912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Poster Presentations at International Scientific Meetings</a:t>
            </a:r>
            <a:endParaRPr lang="en-US" sz="2000" dirty="0"/>
          </a:p>
        </p:txBody>
      </p:sp>
      <p:sp>
        <p:nvSpPr>
          <p:cNvPr id="47" name="Shape 37">
            <a:extLst>
              <a:ext uri="{FF2B5EF4-FFF2-40B4-BE49-F238E27FC236}">
                <a16:creationId xmlns:a16="http://schemas.microsoft.com/office/drawing/2014/main" id="{3771E8FE-B819-3057-79CB-814B6BC61D0B}"/>
              </a:ext>
            </a:extLst>
          </p:cNvPr>
          <p:cNvSpPr/>
          <p:nvPr/>
        </p:nvSpPr>
        <p:spPr>
          <a:xfrm>
            <a:off x="2551630" y="-187035"/>
            <a:ext cx="685800" cy="1042416"/>
          </a:xfrm>
          <a:prstGeom prst="rect">
            <a:avLst/>
          </a:prstGeom>
          <a:solidFill>
            <a:srgbClr val="E06C75">
              <a:alpha val="15000"/>
            </a:srgbClr>
          </a:solidFill>
          <a:ln w="12700">
            <a:solidFill>
              <a:srgbClr val="E06C75">
                <a:alpha val="15000"/>
              </a:srgbClr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50" name="Text 40">
            <a:extLst>
              <a:ext uri="{FF2B5EF4-FFF2-40B4-BE49-F238E27FC236}">
                <a16:creationId xmlns:a16="http://schemas.microsoft.com/office/drawing/2014/main" id="{243728FB-FE0E-B58C-5F2B-A2BD71940267}"/>
              </a:ext>
            </a:extLst>
          </p:cNvPr>
          <p:cNvSpPr/>
          <p:nvPr/>
        </p:nvSpPr>
        <p:spPr>
          <a:xfrm>
            <a:off x="1115565" y="7502854"/>
            <a:ext cx="932688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ea typeface="Calibri" pitchFamily="34" charset="-122"/>
                <a:cs typeface="Calibri" pitchFamily="34" charset="-120"/>
              </a:rPr>
              <a:t>Developing a Binary Communication Protocol Between Biological Neural Networks Using Virtual White Matter</a:t>
            </a:r>
            <a:endParaRPr lang="en-US" sz="2000" dirty="0"/>
          </a:p>
        </p:txBody>
      </p:sp>
      <p:sp>
        <p:nvSpPr>
          <p:cNvPr id="99" name="Shape 46">
            <a:extLst>
              <a:ext uri="{FF2B5EF4-FFF2-40B4-BE49-F238E27FC236}">
                <a16:creationId xmlns:a16="http://schemas.microsoft.com/office/drawing/2014/main" id="{39893F16-6921-6E50-20D7-F4C86CB585AF}"/>
              </a:ext>
            </a:extLst>
          </p:cNvPr>
          <p:cNvSpPr/>
          <p:nvPr/>
        </p:nvSpPr>
        <p:spPr>
          <a:xfrm>
            <a:off x="-9" y="6179937"/>
            <a:ext cx="14630403" cy="2031902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02" name="Slide Number Placeholder 3">
            <a:extLst>
              <a:ext uri="{FF2B5EF4-FFF2-40B4-BE49-F238E27FC236}">
                <a16:creationId xmlns:a16="http://schemas.microsoft.com/office/drawing/2014/main" id="{B1FA0938-71B5-8901-18A1-3EC2C4205A0A}"/>
              </a:ext>
            </a:extLst>
          </p:cNvPr>
          <p:cNvSpPr txBox="1">
            <a:spLocks/>
          </p:cNvSpPr>
          <p:nvPr/>
        </p:nvSpPr>
        <p:spPr>
          <a:xfrm>
            <a:off x="14045187" y="7298454"/>
            <a:ext cx="537668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44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5" name="Text 48">
            <a:extLst>
              <a:ext uri="{FF2B5EF4-FFF2-40B4-BE49-F238E27FC236}">
                <a16:creationId xmlns:a16="http://schemas.microsoft.com/office/drawing/2014/main" id="{9C4CE92E-47C4-33EB-C83A-46C402840386}"/>
              </a:ext>
            </a:extLst>
          </p:cNvPr>
          <p:cNvSpPr/>
          <p:nvPr/>
        </p:nvSpPr>
        <p:spPr>
          <a:xfrm>
            <a:off x="0" y="6663402"/>
            <a:ext cx="902046" cy="11320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2023</a:t>
            </a:r>
            <a:endParaRPr lang="en-US" sz="2000" dirty="0"/>
          </a:p>
        </p:txBody>
      </p:sp>
      <p:sp>
        <p:nvSpPr>
          <p:cNvPr id="107" name="Text 51">
            <a:extLst>
              <a:ext uri="{FF2B5EF4-FFF2-40B4-BE49-F238E27FC236}">
                <a16:creationId xmlns:a16="http://schemas.microsoft.com/office/drawing/2014/main" id="{3035C1AE-DD41-EE00-A000-95AAADE3455B}"/>
              </a:ext>
            </a:extLst>
          </p:cNvPr>
          <p:cNvSpPr/>
          <p:nvPr/>
        </p:nvSpPr>
        <p:spPr>
          <a:xfrm>
            <a:off x="1374970" y="7378741"/>
            <a:ext cx="12670211" cy="3356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i="1" dirty="0" err="1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Madarshahian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S., Guerrero, T., Aung, P. T., Grampurohit, N., Gustafson, K., Harrop, J., </a:t>
            </a:r>
            <a:r>
              <a:rPr lang="en-US" sz="2000" b="1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Khantan, M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., et al.</a:t>
            </a:r>
            <a:endParaRPr lang="en-US" sz="2000" dirty="0"/>
          </a:p>
        </p:txBody>
      </p:sp>
      <p:sp>
        <p:nvSpPr>
          <p:cNvPr id="108" name="Text 52">
            <a:extLst>
              <a:ext uri="{FF2B5EF4-FFF2-40B4-BE49-F238E27FC236}">
                <a16:creationId xmlns:a16="http://schemas.microsoft.com/office/drawing/2014/main" id="{ABAFA9FA-7CA5-3F7E-F30D-1A935995947F}"/>
              </a:ext>
            </a:extLst>
          </p:cNvPr>
          <p:cNvSpPr/>
          <p:nvPr/>
        </p:nvSpPr>
        <p:spPr>
          <a:xfrm>
            <a:off x="1374970" y="7237777"/>
            <a:ext cx="10870817" cy="17149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 in Clinical Motor Control II — Movement and Rehabilitation Sciences</a:t>
            </a:r>
            <a:endParaRPr lang="en-US" sz="2000" dirty="0"/>
          </a:p>
        </p:txBody>
      </p:sp>
      <p:sp>
        <p:nvSpPr>
          <p:cNvPr id="13" name="Shape 46">
            <a:extLst>
              <a:ext uri="{FF2B5EF4-FFF2-40B4-BE49-F238E27FC236}">
                <a16:creationId xmlns:a16="http://schemas.microsoft.com/office/drawing/2014/main" id="{006FE320-BE71-408C-3718-6D3A714A4852}"/>
              </a:ext>
            </a:extLst>
          </p:cNvPr>
          <p:cNvSpPr/>
          <p:nvPr/>
        </p:nvSpPr>
        <p:spPr>
          <a:xfrm>
            <a:off x="-5" y="1971120"/>
            <a:ext cx="14630403" cy="1979974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111" name="Text 50">
            <a:extLst>
              <a:ext uri="{FF2B5EF4-FFF2-40B4-BE49-F238E27FC236}">
                <a16:creationId xmlns:a16="http://schemas.microsoft.com/office/drawing/2014/main" id="{D506CFA3-BF24-C637-F076-4216B3B17A7C}"/>
              </a:ext>
            </a:extLst>
          </p:cNvPr>
          <p:cNvSpPr/>
          <p:nvPr/>
        </p:nvSpPr>
        <p:spPr>
          <a:xfrm>
            <a:off x="1374971" y="6730595"/>
            <a:ext cx="13207879" cy="41782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RISES System: An Innovative and Activity-Based Closed-Loop Platform for Spinal Cord Injury Rehabilitation and Recovery</a:t>
            </a:r>
            <a:endParaRPr lang="en-US" sz="2000" dirty="0"/>
          </a:p>
        </p:txBody>
      </p:sp>
      <p:sp>
        <p:nvSpPr>
          <p:cNvPr id="120" name="Text 48">
            <a:extLst>
              <a:ext uri="{FF2B5EF4-FFF2-40B4-BE49-F238E27FC236}">
                <a16:creationId xmlns:a16="http://schemas.microsoft.com/office/drawing/2014/main" id="{C224E3E1-607A-0DCE-0C62-38AC3D7BBDAB}"/>
              </a:ext>
            </a:extLst>
          </p:cNvPr>
          <p:cNvSpPr/>
          <p:nvPr/>
        </p:nvSpPr>
        <p:spPr>
          <a:xfrm>
            <a:off x="72590" y="2343955"/>
            <a:ext cx="902046" cy="118475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2023</a:t>
            </a:r>
            <a:endParaRPr lang="en-US" sz="2000" dirty="0"/>
          </a:p>
        </p:txBody>
      </p:sp>
      <p:sp>
        <p:nvSpPr>
          <p:cNvPr id="121" name="Text 49">
            <a:extLst>
              <a:ext uri="{FF2B5EF4-FFF2-40B4-BE49-F238E27FC236}">
                <a16:creationId xmlns:a16="http://schemas.microsoft.com/office/drawing/2014/main" id="{5F62BC11-3A1D-F36F-384F-7BB4DABFED05}"/>
              </a:ext>
            </a:extLst>
          </p:cNvPr>
          <p:cNvSpPr/>
          <p:nvPr/>
        </p:nvSpPr>
        <p:spPr>
          <a:xfrm>
            <a:off x="902866" y="2692957"/>
            <a:ext cx="625161" cy="5293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[1]</a:t>
            </a:r>
            <a:endParaRPr lang="en-US" sz="2000" dirty="0"/>
          </a:p>
        </p:txBody>
      </p:sp>
      <p:sp>
        <p:nvSpPr>
          <p:cNvPr id="122" name="Text 51">
            <a:extLst>
              <a:ext uri="{FF2B5EF4-FFF2-40B4-BE49-F238E27FC236}">
                <a16:creationId xmlns:a16="http://schemas.microsoft.com/office/drawing/2014/main" id="{36E9A127-4AB3-AA74-9026-0897EF16B538}"/>
              </a:ext>
            </a:extLst>
          </p:cNvPr>
          <p:cNvSpPr/>
          <p:nvPr/>
        </p:nvSpPr>
        <p:spPr>
          <a:xfrm>
            <a:off x="1429428" y="3127095"/>
            <a:ext cx="11811186" cy="2219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Khantan, M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., Lim, J. T., Napoli, A., Obeid, I., &amp; </a:t>
            </a:r>
            <a:r>
              <a:rPr lang="en-US" sz="2000" i="1" dirty="0" err="1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Serruya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M. D.</a:t>
            </a:r>
            <a:endParaRPr lang="en-US" sz="2000" dirty="0"/>
          </a:p>
        </p:txBody>
      </p:sp>
      <p:sp>
        <p:nvSpPr>
          <p:cNvPr id="123" name="Text 52">
            <a:extLst>
              <a:ext uri="{FF2B5EF4-FFF2-40B4-BE49-F238E27FC236}">
                <a16:creationId xmlns:a16="http://schemas.microsoft.com/office/drawing/2014/main" id="{D32EE35B-B938-684E-6AA5-3F6A89F5C67E}"/>
              </a:ext>
            </a:extLst>
          </p:cNvPr>
          <p:cNvSpPr/>
          <p:nvPr/>
        </p:nvSpPr>
        <p:spPr>
          <a:xfrm>
            <a:off x="1447562" y="2803369"/>
            <a:ext cx="8229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Society for Neuroscience (</a:t>
            </a:r>
            <a:r>
              <a:rPr lang="en-US" sz="2000" b="1" dirty="0" err="1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SfN</a:t>
            </a:r>
            <a:r>
              <a:rPr lang="en-US" sz="2000" b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Annual Meeting</a:t>
            </a:r>
            <a:endParaRPr lang="en-US" sz="2000" dirty="0"/>
          </a:p>
        </p:txBody>
      </p:sp>
      <p:sp>
        <p:nvSpPr>
          <p:cNvPr id="126" name="Text 50">
            <a:extLst>
              <a:ext uri="{FF2B5EF4-FFF2-40B4-BE49-F238E27FC236}">
                <a16:creationId xmlns:a16="http://schemas.microsoft.com/office/drawing/2014/main" id="{BF295413-27CE-2669-D93D-9038308507F8}"/>
              </a:ext>
            </a:extLst>
          </p:cNvPr>
          <p:cNvSpPr/>
          <p:nvPr/>
        </p:nvSpPr>
        <p:spPr>
          <a:xfrm>
            <a:off x="1447562" y="2371931"/>
            <a:ext cx="12178791" cy="2459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Linking Physically Isolated In Vitro Neural Specimens on Separate Three-Dimensional Microelectrode Arrays</a:t>
            </a:r>
            <a:endParaRPr lang="en-US" sz="2000" dirty="0"/>
          </a:p>
        </p:txBody>
      </p:sp>
      <p:sp>
        <p:nvSpPr>
          <p:cNvPr id="127" name="Text 49">
            <a:extLst>
              <a:ext uri="{FF2B5EF4-FFF2-40B4-BE49-F238E27FC236}">
                <a16:creationId xmlns:a16="http://schemas.microsoft.com/office/drawing/2014/main" id="{3F6E872E-B4E5-DD7D-E8E3-72A21326187F}"/>
              </a:ext>
            </a:extLst>
          </p:cNvPr>
          <p:cNvSpPr/>
          <p:nvPr/>
        </p:nvSpPr>
        <p:spPr>
          <a:xfrm>
            <a:off x="837211" y="6958510"/>
            <a:ext cx="625161" cy="5293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[3]</a:t>
            </a:r>
            <a:endParaRPr lang="en-US" sz="2000" dirty="0"/>
          </a:p>
        </p:txBody>
      </p:sp>
      <p:sp>
        <p:nvSpPr>
          <p:cNvPr id="3" name="Shape 46">
            <a:extLst>
              <a:ext uri="{FF2B5EF4-FFF2-40B4-BE49-F238E27FC236}">
                <a16:creationId xmlns:a16="http://schemas.microsoft.com/office/drawing/2014/main" id="{573EB2CB-D4C0-E76C-D9AC-40C8BDC93B17}"/>
              </a:ext>
            </a:extLst>
          </p:cNvPr>
          <p:cNvSpPr/>
          <p:nvPr/>
        </p:nvSpPr>
        <p:spPr>
          <a:xfrm>
            <a:off x="-8" y="4061506"/>
            <a:ext cx="14630403" cy="1979974"/>
          </a:xfrm>
          <a:prstGeom prst="rect">
            <a:avLst/>
          </a:prstGeom>
          <a:solidFill>
            <a:srgbClr val="0D2137"/>
          </a:solidFill>
          <a:ln w="9525">
            <a:solidFill>
              <a:srgbClr val="1E4D8C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sp>
        <p:nvSpPr>
          <p:cNvPr id="6" name="Text 48">
            <a:extLst>
              <a:ext uri="{FF2B5EF4-FFF2-40B4-BE49-F238E27FC236}">
                <a16:creationId xmlns:a16="http://schemas.microsoft.com/office/drawing/2014/main" id="{CBC719C5-8094-614E-E73D-92015CB45172}"/>
              </a:ext>
            </a:extLst>
          </p:cNvPr>
          <p:cNvSpPr/>
          <p:nvPr/>
        </p:nvSpPr>
        <p:spPr>
          <a:xfrm>
            <a:off x="5" y="4549949"/>
            <a:ext cx="902046" cy="118475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2023</a:t>
            </a:r>
            <a:endParaRPr lang="en-US" sz="2000" dirty="0"/>
          </a:p>
        </p:txBody>
      </p:sp>
      <p:sp>
        <p:nvSpPr>
          <p:cNvPr id="7" name="Text 49">
            <a:extLst>
              <a:ext uri="{FF2B5EF4-FFF2-40B4-BE49-F238E27FC236}">
                <a16:creationId xmlns:a16="http://schemas.microsoft.com/office/drawing/2014/main" id="{6669CD34-58C3-CD9E-6F3A-D9392C3FF7AE}"/>
              </a:ext>
            </a:extLst>
          </p:cNvPr>
          <p:cNvSpPr/>
          <p:nvPr/>
        </p:nvSpPr>
        <p:spPr>
          <a:xfrm>
            <a:off x="902051" y="4879600"/>
            <a:ext cx="625161" cy="52930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E06C75"/>
                </a:solidFill>
                <a:ea typeface="Calibri" pitchFamily="34" charset="-122"/>
                <a:cs typeface="Calibri" pitchFamily="34" charset="-120"/>
              </a:rPr>
              <a:t>[2]</a:t>
            </a:r>
            <a:endParaRPr lang="en-US" sz="2000" dirty="0"/>
          </a:p>
        </p:txBody>
      </p:sp>
      <p:sp>
        <p:nvSpPr>
          <p:cNvPr id="8" name="Text 51">
            <a:extLst>
              <a:ext uri="{FF2B5EF4-FFF2-40B4-BE49-F238E27FC236}">
                <a16:creationId xmlns:a16="http://schemas.microsoft.com/office/drawing/2014/main" id="{7EB0412C-0813-0975-D69A-80F36D3EAF5D}"/>
              </a:ext>
            </a:extLst>
          </p:cNvPr>
          <p:cNvSpPr/>
          <p:nvPr/>
        </p:nvSpPr>
        <p:spPr>
          <a:xfrm>
            <a:off x="1356842" y="5404440"/>
            <a:ext cx="11811186" cy="22193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Lim, J. T., </a:t>
            </a:r>
            <a:r>
              <a:rPr lang="en-US" sz="2000" b="1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Khantan, M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., Shawki, N., Napoli, A., Obeid, I., &amp; </a:t>
            </a:r>
            <a:r>
              <a:rPr lang="en-US" sz="2000" i="1" dirty="0" err="1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Serruya</a:t>
            </a:r>
            <a:r>
              <a:rPr lang="en-US" sz="2000" i="1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M. D.</a:t>
            </a:r>
            <a:endParaRPr lang="en-US" sz="2000" dirty="0"/>
          </a:p>
        </p:txBody>
      </p:sp>
      <p:sp>
        <p:nvSpPr>
          <p:cNvPr id="10" name="Text 52">
            <a:extLst>
              <a:ext uri="{FF2B5EF4-FFF2-40B4-BE49-F238E27FC236}">
                <a16:creationId xmlns:a16="http://schemas.microsoft.com/office/drawing/2014/main" id="{0D9F8DA2-FAF0-C326-37C4-A3FE070EEE75}"/>
              </a:ext>
            </a:extLst>
          </p:cNvPr>
          <p:cNvSpPr/>
          <p:nvPr/>
        </p:nvSpPr>
        <p:spPr>
          <a:xfrm>
            <a:off x="1374976" y="5080714"/>
            <a:ext cx="8229600" cy="20116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Society for Neuroscience (</a:t>
            </a:r>
            <a:r>
              <a:rPr lang="en-US" sz="2000" b="1" dirty="0" err="1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SfN</a:t>
            </a:r>
            <a:r>
              <a:rPr lang="en-US" sz="2000" b="1" dirty="0">
                <a:solidFill>
                  <a:srgbClr val="6AB0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Annual Meeting</a:t>
            </a:r>
            <a:endParaRPr lang="en-US" sz="2000" dirty="0"/>
          </a:p>
        </p:txBody>
      </p:sp>
      <p:sp>
        <p:nvSpPr>
          <p:cNvPr id="12" name="Text 50">
            <a:extLst>
              <a:ext uri="{FF2B5EF4-FFF2-40B4-BE49-F238E27FC236}">
                <a16:creationId xmlns:a16="http://schemas.microsoft.com/office/drawing/2014/main" id="{4D38D2DF-F4DC-8D1E-5063-C5E62ECACC3A}"/>
              </a:ext>
            </a:extLst>
          </p:cNvPr>
          <p:cNvSpPr/>
          <p:nvPr/>
        </p:nvSpPr>
        <p:spPr>
          <a:xfrm>
            <a:off x="1374976" y="4671077"/>
            <a:ext cx="13207879" cy="30371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20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Microstimulation</a:t>
            </a: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-Induced Spatiotemporal Dynamics of Organotypic Visual Thalamocortical Slices on a 3D Multi-Electrode Array</a:t>
            </a:r>
            <a:endParaRPr lang="en-US" sz="20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888B4EB-5CBE-6C1E-7DCE-1CA7E90A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865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C1ADB-C640-CE12-A68A-B82B1518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390158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Applications of BNNs:</a:t>
            </a:r>
          </a:p>
        </p:txBody>
      </p:sp>
      <p:pic>
        <p:nvPicPr>
          <p:cNvPr id="8" name="Content Placeholder 7" descr="A diagram of a computer chip&#10;&#10;AI-generated content may be incorrect.">
            <a:extLst>
              <a:ext uri="{FF2B5EF4-FFF2-40B4-BE49-F238E27FC236}">
                <a16:creationId xmlns:a16="http://schemas.microsoft.com/office/drawing/2014/main" id="{789CE703-895C-D9CC-80BA-8EECC98862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60227" y="3649215"/>
            <a:ext cx="7144986" cy="4041608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94A9219-E325-46AA-E282-852656E18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599A75-6E04-5FAB-1A26-F950279A9FDD}"/>
              </a:ext>
            </a:extLst>
          </p:cNvPr>
          <p:cNvGrpSpPr/>
          <p:nvPr/>
        </p:nvGrpSpPr>
        <p:grpSpPr>
          <a:xfrm>
            <a:off x="10243595" y="100989"/>
            <a:ext cx="5879939" cy="3475255"/>
            <a:chOff x="10243595" y="100989"/>
            <a:chExt cx="5879939" cy="3475255"/>
          </a:xfrm>
        </p:grpSpPr>
        <p:pic>
          <p:nvPicPr>
            <p:cNvPr id="12" name="Picture 11" descr="A diagram of a computer&#10;&#10;AI-generated content may be incorrect.">
              <a:extLst>
                <a:ext uri="{FF2B5EF4-FFF2-40B4-BE49-F238E27FC236}">
                  <a16:creationId xmlns:a16="http://schemas.microsoft.com/office/drawing/2014/main" id="{B89EC7AC-C300-A157-CC01-87461A1D1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32720" y="100989"/>
              <a:ext cx="3605436" cy="31732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895015-14D1-470A-2C99-86B21A421C38}"/>
                </a:ext>
              </a:extLst>
            </p:cNvPr>
            <p:cNvSpPr txBox="1"/>
            <p:nvPr/>
          </p:nvSpPr>
          <p:spPr>
            <a:xfrm>
              <a:off x="10243595" y="3299245"/>
              <a:ext cx="58799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i="0" u="none" strike="noStrike" dirty="0">
                  <a:solidFill>
                    <a:srgbClr val="000000"/>
                  </a:solidFill>
                  <a:effectLst/>
                </a:rPr>
                <a:t>DeMarse, University of Florida, 2005.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5DAA72-A88A-B9FA-2DA1-F03CEF0377C6}"/>
              </a:ext>
            </a:extLst>
          </p:cNvPr>
          <p:cNvGrpSpPr/>
          <p:nvPr/>
        </p:nvGrpSpPr>
        <p:grpSpPr>
          <a:xfrm>
            <a:off x="1005840" y="2355782"/>
            <a:ext cx="5879939" cy="5556885"/>
            <a:chOff x="1005840" y="2355782"/>
            <a:chExt cx="5879939" cy="5556885"/>
          </a:xfrm>
        </p:grpSpPr>
        <p:pic>
          <p:nvPicPr>
            <p:cNvPr id="14" name="Picture 13" descr="A hand holding a piece of equipment&#10;&#10;AI-generated content may be incorrect.">
              <a:extLst>
                <a:ext uri="{FF2B5EF4-FFF2-40B4-BE49-F238E27FC236}">
                  <a16:creationId xmlns:a16="http://schemas.microsoft.com/office/drawing/2014/main" id="{3F181612-0FC2-A5AE-A2BB-5554B804E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840" y="2355782"/>
              <a:ext cx="3925605" cy="52771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B1B181-895E-FF30-4A88-629E5300365E}"/>
                </a:ext>
              </a:extLst>
            </p:cNvPr>
            <p:cNvSpPr txBox="1"/>
            <p:nvPr/>
          </p:nvSpPr>
          <p:spPr>
            <a:xfrm>
              <a:off x="1005840" y="7635668"/>
              <a:ext cx="58799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b="1" dirty="0"/>
                <a:t>Warwick, University of Reading, 2008.</a:t>
              </a:r>
              <a:endParaRPr lang="en-US" sz="120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E17D4C-3163-696E-48AC-59C698311905}"/>
              </a:ext>
            </a:extLst>
          </p:cNvPr>
          <p:cNvSpPr txBox="1"/>
          <p:nvPr/>
        </p:nvSpPr>
        <p:spPr>
          <a:xfrm>
            <a:off x="6760228" y="7715712"/>
            <a:ext cx="3379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i="0" u="none" strike="noStrike" dirty="0">
                <a:solidFill>
                  <a:srgbClr val="000000"/>
                </a:solidFill>
                <a:effectLst/>
              </a:rPr>
              <a:t>Cai, Monash University &amp; Cortical Labs, 2023.</a:t>
            </a:r>
            <a:endParaRPr lang="en-US" sz="12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703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052DD-8C43-32A3-49F8-2CA462225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94AB70-F9DB-6970-6420-D01D085E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026489-ECF5-609A-4B9A-09342D214101}"/>
              </a:ext>
            </a:extLst>
          </p:cNvPr>
          <p:cNvSpPr txBox="1"/>
          <p:nvPr/>
        </p:nvSpPr>
        <p:spPr>
          <a:xfrm>
            <a:off x="1005840" y="1752600"/>
            <a:ext cx="133910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6000" b="1" i="0" u="none" strike="noStrike" dirty="0">
                <a:solidFill>
                  <a:srgbClr val="000000"/>
                </a:solidFill>
                <a:effectLst/>
                <a:latin typeface="+mj-lt"/>
              </a:rPr>
              <a:t>Thank You</a:t>
            </a:r>
          </a:p>
          <a:p>
            <a:pPr algn="ctr">
              <a:buNone/>
            </a:pPr>
            <a:endParaRPr lang="en-US" sz="6000" b="1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pPr algn="ctr">
              <a:buNone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+mj-lt"/>
              </a:rPr>
              <a:t>Thank you for your time and attention.</a:t>
            </a:r>
            <a:br>
              <a:rPr lang="en-US" sz="3000" b="0" i="0" u="none" strike="noStrike" dirty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+mj-lt"/>
              </a:rPr>
              <a:t>I welcome your questions and feedback.</a:t>
            </a:r>
          </a:p>
          <a:p>
            <a:pPr algn="ctr">
              <a:buNone/>
            </a:pPr>
            <a:endParaRPr lang="en-US" sz="3000" b="0" i="0" u="none" strike="noStrike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1481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96D93-AB07-AEDF-2439-6EBBEAEC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1FB917-EBB1-252D-D59F-5739495C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A825C8-30C0-2BD2-7B20-9387988E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>
            <a:normAutofit/>
          </a:bodyPr>
          <a:lstStyle/>
          <a:p>
            <a:pPr>
              <a:defRPr sz="3200" b="1"/>
            </a:pPr>
            <a:r>
              <a:rPr lang="en-US" sz="5000" b="1" i="0" u="none" strike="noStrike" dirty="0">
                <a:solidFill>
                  <a:srgbClr val="000000"/>
                </a:solidFill>
                <a:effectLst/>
              </a:rPr>
              <a:t>Acknowledgements:</a:t>
            </a:r>
            <a:endParaRPr lang="en-US" sz="5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36970-1014-1902-20FF-6F539E86B5F9}"/>
              </a:ext>
            </a:extLst>
          </p:cNvPr>
          <p:cNvSpPr txBox="1"/>
          <p:nvPr/>
        </p:nvSpPr>
        <p:spPr>
          <a:xfrm>
            <a:off x="1005840" y="1735069"/>
            <a:ext cx="1289304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000" b="1" i="0" dirty="0">
                <a:solidFill>
                  <a:srgbClr val="121212"/>
                </a:solidFill>
                <a:effectLst/>
              </a:rPr>
              <a:t>1. Dr. Iyad Obeid</a:t>
            </a:r>
            <a:r>
              <a:rPr lang="en-US" sz="2000" dirty="0">
                <a:solidFill>
                  <a:srgbClr val="121212"/>
                </a:solidFill>
              </a:rPr>
              <a:t>,</a:t>
            </a:r>
            <a:r>
              <a:rPr lang="en-US" sz="2000" b="0" i="0" dirty="0">
                <a:solidFill>
                  <a:srgbClr val="121212"/>
                </a:solidFill>
                <a:effectLst/>
              </a:rPr>
              <a:t> </a:t>
            </a:r>
            <a:r>
              <a:rPr lang="en-US" sz="2000" b="0" i="1" dirty="0">
                <a:solidFill>
                  <a:srgbClr val="121212"/>
                </a:solidFill>
                <a:effectLst/>
              </a:rPr>
              <a:t>Thesis Advisor</a:t>
            </a:r>
            <a:endParaRPr lang="en-US" sz="2000" b="0" i="0" dirty="0">
              <a:solidFill>
                <a:srgbClr val="121212"/>
              </a:solidFill>
              <a:effectLst/>
            </a:endParaRPr>
          </a:p>
          <a:p>
            <a:pPr algn="l">
              <a:buNone/>
            </a:pPr>
            <a:r>
              <a:rPr lang="en-US" sz="2000" b="0" i="0" dirty="0">
                <a:solidFill>
                  <a:srgbClr val="121212"/>
                </a:solidFill>
                <a:effectLst/>
              </a:rPr>
              <a:t>For his guidance, support, and help shaping this research and building good scientific habits.</a:t>
            </a:r>
          </a:p>
          <a:p>
            <a:pPr algn="l">
              <a:buNone/>
            </a:pPr>
            <a:br>
              <a:rPr lang="en-US" sz="2000" b="0" i="0" dirty="0">
                <a:solidFill>
                  <a:srgbClr val="121212"/>
                </a:solidFill>
                <a:effectLst/>
              </a:rPr>
            </a:br>
            <a:endParaRPr lang="en-US" sz="2000" b="0" i="0" dirty="0">
              <a:solidFill>
                <a:srgbClr val="121212"/>
              </a:solidFill>
              <a:effectLst/>
            </a:endParaRPr>
          </a:p>
          <a:p>
            <a:pPr algn="l">
              <a:buNone/>
            </a:pPr>
            <a:r>
              <a:rPr lang="en-US" sz="2000" b="1" i="0" dirty="0">
                <a:solidFill>
                  <a:srgbClr val="121212"/>
                </a:solidFill>
                <a:effectLst/>
              </a:rPr>
              <a:t>2. Center for Neurorestoration, Thomas Jefferson University</a:t>
            </a:r>
            <a:r>
              <a:rPr lang="en-US" sz="2000" dirty="0">
                <a:solidFill>
                  <a:srgbClr val="121212"/>
                </a:solidFill>
              </a:rPr>
              <a:t>, </a:t>
            </a:r>
            <a:r>
              <a:rPr lang="en-US" sz="2000" b="0" i="1" dirty="0">
                <a:solidFill>
                  <a:srgbClr val="121212"/>
                </a:solidFill>
                <a:effectLst/>
              </a:rPr>
              <a:t>Dr. Mijail D. </a:t>
            </a:r>
            <a:r>
              <a:rPr lang="en-US" sz="2000" b="0" i="1" dirty="0" err="1">
                <a:solidFill>
                  <a:srgbClr val="121212"/>
                </a:solidFill>
                <a:effectLst/>
              </a:rPr>
              <a:t>Serruya</a:t>
            </a:r>
            <a:r>
              <a:rPr lang="en-US" sz="2000" b="0" i="1" dirty="0">
                <a:solidFill>
                  <a:srgbClr val="121212"/>
                </a:solidFill>
                <a:effectLst/>
              </a:rPr>
              <a:t> &amp; Dr. Alessandro Napoli</a:t>
            </a:r>
            <a:endParaRPr lang="en-US" sz="2000" b="0" i="0" dirty="0">
              <a:solidFill>
                <a:srgbClr val="121212"/>
              </a:solidFill>
              <a:effectLst/>
            </a:endParaRPr>
          </a:p>
          <a:p>
            <a:pPr algn="l">
              <a:buNone/>
            </a:pPr>
            <a:r>
              <a:rPr lang="en-US" sz="2000" b="0" i="0" dirty="0">
                <a:solidFill>
                  <a:srgbClr val="121212"/>
                </a:solidFill>
                <a:effectLst/>
              </a:rPr>
              <a:t>For their funding, equipment, ideas, and collaborative spirit that supported this work.</a:t>
            </a:r>
          </a:p>
          <a:p>
            <a:pPr algn="l">
              <a:buNone/>
            </a:pPr>
            <a:br>
              <a:rPr lang="en-US" sz="2000" b="0" i="0" dirty="0">
                <a:solidFill>
                  <a:srgbClr val="121212"/>
                </a:solidFill>
                <a:effectLst/>
              </a:rPr>
            </a:br>
            <a:endParaRPr lang="en-US" sz="2000" b="0" i="0" dirty="0">
              <a:solidFill>
                <a:srgbClr val="121212"/>
              </a:solidFill>
              <a:effectLst/>
            </a:endParaRPr>
          </a:p>
          <a:p>
            <a:pPr algn="l">
              <a:buNone/>
            </a:pPr>
            <a:r>
              <a:rPr lang="en-US" sz="2000" b="1" i="0" dirty="0">
                <a:solidFill>
                  <a:srgbClr val="121212"/>
                </a:solidFill>
                <a:effectLst/>
              </a:rPr>
              <a:t>3. Doctoral Committee</a:t>
            </a:r>
            <a:r>
              <a:rPr lang="en-US" sz="2000" b="0" i="0" dirty="0">
                <a:solidFill>
                  <a:srgbClr val="121212"/>
                </a:solidFill>
                <a:effectLst/>
              </a:rPr>
              <a:t> — </a:t>
            </a:r>
            <a:r>
              <a:rPr lang="en-US" sz="2000" b="0" i="1" dirty="0">
                <a:solidFill>
                  <a:srgbClr val="121212"/>
                </a:solidFill>
                <a:effectLst/>
              </a:rPr>
              <a:t>Dr. Picone · Dr. Spence · Dr. </a:t>
            </a:r>
            <a:r>
              <a:rPr lang="en-US" sz="2000" b="0" i="1" dirty="0" err="1">
                <a:solidFill>
                  <a:srgbClr val="121212"/>
                </a:solidFill>
                <a:effectLst/>
              </a:rPr>
              <a:t>Serruya</a:t>
            </a:r>
            <a:r>
              <a:rPr lang="en-US" sz="2000" b="0" i="1" dirty="0">
                <a:solidFill>
                  <a:srgbClr val="121212"/>
                </a:solidFill>
                <a:effectLst/>
              </a:rPr>
              <a:t> · Dr. Napoli · Dr. Smith</a:t>
            </a:r>
            <a:endParaRPr lang="en-US" sz="2000" b="0" i="0" dirty="0">
              <a:solidFill>
                <a:srgbClr val="121212"/>
              </a:solidFill>
              <a:effectLst/>
            </a:endParaRPr>
          </a:p>
          <a:p>
            <a:pPr algn="l">
              <a:buNone/>
            </a:pPr>
            <a:r>
              <a:rPr lang="en-US" sz="2000" b="0" i="0" dirty="0">
                <a:solidFill>
                  <a:srgbClr val="121212"/>
                </a:solidFill>
                <a:effectLst/>
              </a:rPr>
              <a:t>For their feedback, expertise, and time given throughout this dissertation.</a:t>
            </a:r>
          </a:p>
          <a:p>
            <a:pPr algn="l">
              <a:buNone/>
            </a:pPr>
            <a:br>
              <a:rPr lang="en-US" sz="2000" b="0" i="0" dirty="0">
                <a:solidFill>
                  <a:srgbClr val="121212"/>
                </a:solidFill>
                <a:effectLst/>
              </a:rPr>
            </a:br>
            <a:endParaRPr lang="en-US" sz="2000" b="0" i="0" dirty="0">
              <a:solidFill>
                <a:srgbClr val="121212"/>
              </a:solidFill>
              <a:effectLst/>
            </a:endParaRPr>
          </a:p>
          <a:p>
            <a:pPr algn="l">
              <a:buNone/>
            </a:pPr>
            <a:r>
              <a:rPr lang="en-US" sz="2000" b="1" i="0" dirty="0">
                <a:solidFill>
                  <a:srgbClr val="121212"/>
                </a:solidFill>
                <a:effectLst/>
              </a:rPr>
              <a:t>4. The Broader Scientific Community</a:t>
            </a:r>
            <a:r>
              <a:rPr lang="en-US" sz="2000" b="0" i="0" dirty="0">
                <a:solidFill>
                  <a:srgbClr val="121212"/>
                </a:solidFill>
                <a:effectLst/>
              </a:rPr>
              <a:t> — </a:t>
            </a:r>
            <a:r>
              <a:rPr lang="en-US" sz="2000" b="0" i="1" dirty="0">
                <a:solidFill>
                  <a:srgbClr val="121212"/>
                </a:solidFill>
                <a:effectLst/>
              </a:rPr>
              <a:t>Neural Engineering · Biocomputing · Machine Learning</a:t>
            </a:r>
            <a:endParaRPr lang="en-US" sz="2000" b="0" i="0" dirty="0">
              <a:solidFill>
                <a:srgbClr val="121212"/>
              </a:solidFill>
              <a:effectLst/>
            </a:endParaRPr>
          </a:p>
          <a:p>
            <a:pPr algn="l">
              <a:buNone/>
            </a:pPr>
            <a:r>
              <a:rPr lang="en-US" sz="2000" b="0" i="0" dirty="0">
                <a:solidFill>
                  <a:srgbClr val="121212"/>
                </a:solidFill>
                <a:effectLst/>
              </a:rPr>
              <a:t>For the foundational work that made the Virtual White Matter system possible. I hope this work adds to that ongoing effort.</a:t>
            </a:r>
          </a:p>
          <a:p>
            <a:pPr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5238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A165A-884D-4CA0-CE8C-D931E9C1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electrodetic&#10;&#10;Description automatically generated with medium confidence">
            <a:extLst>
              <a:ext uri="{FF2B5EF4-FFF2-40B4-BE49-F238E27FC236}">
                <a16:creationId xmlns:a16="http://schemas.microsoft.com/office/drawing/2014/main" id="{397B4D17-6A3A-77AB-342F-F2956E0E5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865" y="3786884"/>
            <a:ext cx="11761787" cy="3920596"/>
          </a:xfrm>
          <a:prstGeom prst="rect">
            <a:avLst/>
          </a:prstGeom>
        </p:spPr>
      </p:pic>
      <p:sp>
        <p:nvSpPr>
          <p:cNvPr id="3" name="Rectangle: Rounded Corners 74">
            <a:extLst>
              <a:ext uri="{FF2B5EF4-FFF2-40B4-BE49-F238E27FC236}">
                <a16:creationId xmlns:a16="http://schemas.microsoft.com/office/drawing/2014/main" id="{3C2EC793-EB1E-24B5-9ED1-D6E214385809}"/>
              </a:ext>
            </a:extLst>
          </p:cNvPr>
          <p:cNvSpPr/>
          <p:nvPr/>
        </p:nvSpPr>
        <p:spPr>
          <a:xfrm>
            <a:off x="1051415" y="3572091"/>
            <a:ext cx="12054685" cy="4055530"/>
          </a:xfrm>
          <a:prstGeom prst="roundRect">
            <a:avLst>
              <a:gd name="adj" fmla="val 34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/>
          <a:lstStyle/>
          <a:p>
            <a:pPr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C354C8-C5D3-B13B-CBA1-1DDB0CAE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Information Richness test: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2A55F-3DF2-E68A-2A68-3074BAC10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0CAA1-DD23-AE03-3084-0CE69A074CFB}"/>
              </a:ext>
            </a:extLst>
          </p:cNvPr>
          <p:cNvSpPr txBox="1"/>
          <p:nvPr/>
        </p:nvSpPr>
        <p:spPr>
          <a:xfrm>
            <a:off x="1051415" y="1692463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Information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Chi-Square (X</a:t>
            </a:r>
            <a:r>
              <a:rPr lang="en-US" sz="3000" baseline="30000" dirty="0"/>
              <a:t>2</a:t>
            </a:r>
            <a:r>
              <a:rPr lang="en-US" sz="3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Fisher Score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71285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3AD2-120D-E7CD-2727-E016FD43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>
            <a:normAutofit/>
          </a:bodyPr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Information Gain:</a:t>
            </a:r>
          </a:p>
        </p:txBody>
      </p:sp>
      <p:pic>
        <p:nvPicPr>
          <p:cNvPr id="16" name="Picture 15" descr="A white paper with black text and black text&#10;&#10;AI-generated content may be incorrect.">
            <a:extLst>
              <a:ext uri="{FF2B5EF4-FFF2-40B4-BE49-F238E27FC236}">
                <a16:creationId xmlns:a16="http://schemas.microsoft.com/office/drawing/2014/main" id="{780E7463-C086-95DB-85C7-431EBD8D5B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27"/>
          <a:stretch/>
        </p:blipFill>
        <p:spPr>
          <a:xfrm>
            <a:off x="500605" y="2038971"/>
            <a:ext cx="8928100" cy="4807379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14BDEE5-F174-9E68-E869-6D6E72782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529172"/>
              </p:ext>
            </p:extLst>
          </p:nvPr>
        </p:nvGraphicFramePr>
        <p:xfrm>
          <a:off x="9232900" y="1908771"/>
          <a:ext cx="3797300" cy="2523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338943728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4306994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72880647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0532487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863540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91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74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58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7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92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IG(X)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879763"/>
                  </a:ext>
                </a:extLst>
              </a:tr>
            </a:tbl>
          </a:graphicData>
        </a:graphic>
      </p:graphicFrame>
      <p:pic>
        <p:nvPicPr>
          <p:cNvPr id="21" name="Picture 20" descr="A math equations on a white background&#10;&#10;AI-generated content may be incorrect.">
            <a:extLst>
              <a:ext uri="{FF2B5EF4-FFF2-40B4-BE49-F238E27FC236}">
                <a16:creationId xmlns:a16="http://schemas.microsoft.com/office/drawing/2014/main" id="{EDB89EBD-2305-1A4C-FEF9-05CEAAA7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79" r="4496"/>
          <a:stretch/>
        </p:blipFill>
        <p:spPr>
          <a:xfrm>
            <a:off x="8537332" y="4552570"/>
            <a:ext cx="5750168" cy="2523744"/>
          </a:xfrm>
          <a:prstGeom prst="rect">
            <a:avLst/>
          </a:prstGeom>
        </p:spPr>
      </p:pic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05E937D-62E1-3766-3C25-345C1F93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2C6E23-04CD-CB7B-4423-D9B1311B9686}"/>
              </a:ext>
            </a:extLst>
          </p:cNvPr>
          <p:cNvSpPr/>
          <p:nvPr/>
        </p:nvSpPr>
        <p:spPr>
          <a:xfrm>
            <a:off x="8323001" y="7186223"/>
            <a:ext cx="5725771" cy="34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*Sample = Electrode Number, X</a:t>
            </a:r>
            <a:r>
              <a:rPr lang="en-US" sz="2200" baseline="-25000" dirty="0"/>
              <a:t>i</a:t>
            </a:r>
            <a:r>
              <a:rPr lang="en-US" sz="2200" dirty="0"/>
              <a:t>=Bin number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9A7F5-ACE3-049B-DC26-5D436826E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2F4B-7171-FDFB-DAD6-1C90CB1E8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Chi-Square (X</a:t>
            </a:r>
            <a:r>
              <a:rPr lang="el-GR" sz="5000" b="1" dirty="0">
                <a:latin typeface="+mn-lt"/>
              </a:rPr>
              <a:t>2)</a:t>
            </a:r>
            <a:r>
              <a:rPr lang="en-US" sz="5000" b="1" dirty="0">
                <a:latin typeface="+mn-lt"/>
              </a:rPr>
              <a:t>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AC0212B-EE79-EB19-4F36-2F8C6097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823602"/>
              </p:ext>
            </p:extLst>
          </p:nvPr>
        </p:nvGraphicFramePr>
        <p:xfrm>
          <a:off x="9232900" y="1908771"/>
          <a:ext cx="37973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338943728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4306994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72880647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0532487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863540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91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74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58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7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92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r>
                        <a:rPr lang="el-GR" sz="2400" baseline="30000" dirty="0"/>
                        <a:t>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87976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14CB6D2A-929F-BBF1-F4B9-7211D73AE973}"/>
              </a:ext>
            </a:extLst>
          </p:cNvPr>
          <p:cNvSpPr/>
          <p:nvPr/>
        </p:nvSpPr>
        <p:spPr>
          <a:xfrm>
            <a:off x="8323001" y="7186223"/>
            <a:ext cx="5725771" cy="34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*Sample = Electrode Number, X</a:t>
            </a:r>
            <a:r>
              <a:rPr lang="en-US" sz="2200" baseline="-25000" dirty="0"/>
              <a:t>i</a:t>
            </a:r>
            <a:r>
              <a:rPr lang="en-US" sz="2200" dirty="0"/>
              <a:t>=Bin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C5F33-B2C9-43D3-DB7A-1DDCB4D80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69"/>
          <a:stretch/>
        </p:blipFill>
        <p:spPr>
          <a:xfrm>
            <a:off x="946531" y="1676699"/>
            <a:ext cx="7587002" cy="25603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16FC98-5008-73DA-492F-1FE0E51A9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4410356"/>
            <a:ext cx="7454900" cy="3381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03D5D6-CB90-16EF-32D6-0474A1DE785F}"/>
              </a:ext>
            </a:extLst>
          </p:cNvPr>
          <p:cNvSpPr txBox="1"/>
          <p:nvPr/>
        </p:nvSpPr>
        <p:spPr>
          <a:xfrm>
            <a:off x="8533533" y="4978030"/>
            <a:ext cx="5633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b="1" dirty="0"/>
              <a:t>Observed = Expected</a:t>
            </a:r>
            <a:r>
              <a:rPr lang="en-US" sz="2200" dirty="0"/>
              <a:t> → Feature and class label are </a:t>
            </a:r>
            <a:r>
              <a:rPr lang="en-US" sz="2200" b="1" dirty="0"/>
              <a:t>independent</a:t>
            </a:r>
          </a:p>
          <a:p>
            <a:pPr>
              <a:buNone/>
            </a:pPr>
            <a:endParaRPr lang="en-US" sz="2200" dirty="0"/>
          </a:p>
          <a:p>
            <a:r>
              <a:rPr lang="en-US" sz="2200" b="1" dirty="0"/>
              <a:t>Observed ≠ Expected</a:t>
            </a:r>
            <a:r>
              <a:rPr lang="en-US" sz="2200" dirty="0"/>
              <a:t> → There's a </a:t>
            </a:r>
            <a:r>
              <a:rPr lang="en-US" sz="2200" b="1" dirty="0"/>
              <a:t>deviation</a:t>
            </a:r>
            <a:r>
              <a:rPr lang="en-US" sz="2200" dirty="0"/>
              <a:t> from independence → possible dependence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4E95B7-5783-CC11-1453-00BCD81C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069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2ED73-7CBF-6017-498A-70C47468B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9DB4-E0E4-7801-1668-103727DA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Fisher Score: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AD36DF4-D7DE-D962-7AAE-3DA0F10A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06376"/>
              </p:ext>
            </p:extLst>
          </p:nvPr>
        </p:nvGraphicFramePr>
        <p:xfrm>
          <a:off x="9232900" y="1908771"/>
          <a:ext cx="37973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338943728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43069943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72880647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0532487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863540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Sample*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  <a:r>
                        <a:rPr lang="en-US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91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743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58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3769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92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F(X)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∞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87976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87770AA-2602-F9C1-85C8-A312D06EB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825344"/>
            <a:ext cx="6400800" cy="3614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A3F0E-4590-55B4-D996-C1750386B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40" y="5440184"/>
            <a:ext cx="6055360" cy="2709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586D66-7AC2-DA17-67E0-BC3F68509D90}"/>
              </a:ext>
            </a:extLst>
          </p:cNvPr>
          <p:cNvSpPr txBox="1"/>
          <p:nvPr/>
        </p:nvSpPr>
        <p:spPr>
          <a:xfrm>
            <a:off x="7743462" y="4817249"/>
            <a:ext cx="68869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b="1" dirty="0"/>
              <a:t>Numerator</a:t>
            </a:r>
            <a:r>
              <a:rPr lang="en-US" sz="2200" dirty="0"/>
              <a:t>: How different the </a:t>
            </a:r>
            <a:r>
              <a:rPr lang="en-US" sz="2200" b="1" dirty="0"/>
              <a:t>class means</a:t>
            </a:r>
            <a:r>
              <a:rPr lang="en-US" sz="2200" dirty="0"/>
              <a:t> are from the </a:t>
            </a:r>
            <a:r>
              <a:rPr lang="en-US" sz="2200" b="1" dirty="0"/>
              <a:t>overall mean</a:t>
            </a:r>
            <a:br>
              <a:rPr lang="en-US" sz="2200" dirty="0"/>
            </a:br>
            <a:r>
              <a:rPr lang="en-US" sz="2200" dirty="0"/>
              <a:t>→ bigger = more separation between classes</a:t>
            </a:r>
          </a:p>
          <a:p>
            <a:r>
              <a:rPr lang="en-US" sz="2200" b="1" dirty="0"/>
              <a:t>Denominator</a:t>
            </a:r>
            <a:r>
              <a:rPr lang="en-US" sz="2200" dirty="0"/>
              <a:t>: How spread out the feature values are </a:t>
            </a:r>
            <a:r>
              <a:rPr lang="en-US" sz="2200" b="1" dirty="0"/>
              <a:t>within</a:t>
            </a:r>
            <a:r>
              <a:rPr lang="en-US" sz="2200" dirty="0"/>
              <a:t> each class</a:t>
            </a:r>
            <a:br>
              <a:rPr lang="en-US" sz="2200" dirty="0"/>
            </a:br>
            <a:r>
              <a:rPr lang="en-US" sz="2200" dirty="0"/>
              <a:t>→ smaller = tighter, more compact clusters per class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6650AE6-89FC-D315-550D-43924082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45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89F1A7-7201-411C-E251-81EBBC816EA5}"/>
              </a:ext>
            </a:extLst>
          </p:cNvPr>
          <p:cNvSpPr/>
          <p:nvPr/>
        </p:nvSpPr>
        <p:spPr>
          <a:xfrm>
            <a:off x="8323001" y="7186223"/>
            <a:ext cx="5725771" cy="3429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*Sample = Electrode Number, X</a:t>
            </a:r>
            <a:r>
              <a:rPr lang="en-US" sz="2200" baseline="-25000" dirty="0"/>
              <a:t>i</a:t>
            </a:r>
            <a:r>
              <a:rPr lang="en-US" sz="2200" dirty="0"/>
              <a:t>=Bin number</a:t>
            </a:r>
          </a:p>
        </p:txBody>
      </p:sp>
    </p:spTree>
    <p:extLst>
      <p:ext uri="{BB962C8B-B14F-4D97-AF65-F5344CB8AC3E}">
        <p14:creationId xmlns:p14="http://schemas.microsoft.com/office/powerpoint/2010/main" val="112035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B0A8C-DE71-5CC9-02F6-BCFE6DAA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Next Steps: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42003-53CD-986D-299A-45C9ED171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028826"/>
            <a:ext cx="12842507" cy="5221606"/>
          </a:xfrm>
        </p:spPr>
        <p:txBody>
          <a:bodyPr>
            <a:normAutofit/>
          </a:bodyPr>
          <a:lstStyle/>
          <a:p>
            <a:r>
              <a:rPr lang="en-US" sz="3000" dirty="0"/>
              <a:t>BNNs abilities are limited to simple tasks. </a:t>
            </a:r>
          </a:p>
          <a:p>
            <a:endParaRPr lang="en-US" sz="3000" dirty="0"/>
          </a:p>
          <a:p>
            <a:r>
              <a:rPr lang="en-US" sz="3000" dirty="0"/>
              <a:t>Achieving complex functionality requires new ways to interconnect them.</a:t>
            </a:r>
          </a:p>
          <a:p>
            <a:endParaRPr lang="en-US" sz="3000" dirty="0"/>
          </a:p>
          <a:p>
            <a:r>
              <a:rPr lang="en-US" sz="3000" dirty="0"/>
              <a:t>VWM acts as a virtual bridge to link multiple neural cultures, enabling dynamic, user-controlled communication.</a:t>
            </a:r>
          </a:p>
          <a:p>
            <a:endParaRPr lang="en-US" sz="3000" dirty="0"/>
          </a:p>
          <a:p>
            <a:r>
              <a:rPr lang="en-US" sz="3000" dirty="0"/>
              <a:t>It supports building complex systems like full brain models or virtual embodiments by interconnecting separate brain regions.</a:t>
            </a:r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05FE9-DD86-355D-B136-787AAC4D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EA15C37-C5A8-6E5E-F14C-E5A102B2FF6F}"/>
              </a:ext>
            </a:extLst>
          </p:cNvPr>
          <p:cNvGrpSpPr/>
          <p:nvPr/>
        </p:nvGrpSpPr>
        <p:grpSpPr>
          <a:xfrm>
            <a:off x="1439323" y="2992575"/>
            <a:ext cx="11751753" cy="2722254"/>
            <a:chOff x="1440373" y="622550"/>
            <a:chExt cx="11751753" cy="2722254"/>
          </a:xfrm>
        </p:grpSpPr>
        <p:sp>
          <p:nvSpPr>
            <p:cNvPr id="102" name="Freeform 51">
              <a:extLst>
                <a:ext uri="{FF2B5EF4-FFF2-40B4-BE49-F238E27FC236}">
                  <a16:creationId xmlns:a16="http://schemas.microsoft.com/office/drawing/2014/main" id="{E76C7BA1-A74B-2FA9-DD2D-3CA28B683591}"/>
                </a:ext>
              </a:extLst>
            </p:cNvPr>
            <p:cNvSpPr/>
            <p:nvPr/>
          </p:nvSpPr>
          <p:spPr>
            <a:xfrm flipH="1" flipV="1">
              <a:off x="3104893" y="938499"/>
              <a:ext cx="710684" cy="444257"/>
            </a:xfrm>
            <a:custGeom>
              <a:avLst/>
              <a:gdLst>
                <a:gd name="connsiteX0" fmla="*/ 0 w 2278856"/>
                <a:gd name="connsiteY0" fmla="*/ 380116 h 1067561"/>
                <a:gd name="connsiteX1" fmla="*/ 292894 w 2278856"/>
                <a:gd name="connsiteY1" fmla="*/ 382497 h 1067561"/>
                <a:gd name="connsiteX2" fmla="*/ 519112 w 2278856"/>
                <a:gd name="connsiteY2" fmla="*/ 1063535 h 1067561"/>
                <a:gd name="connsiteX3" fmla="*/ 1028700 w 2278856"/>
                <a:gd name="connsiteY3" fmla="*/ 22928 h 1067561"/>
                <a:gd name="connsiteX4" fmla="*/ 1935956 w 2278856"/>
                <a:gd name="connsiteY4" fmla="*/ 349160 h 1067561"/>
                <a:gd name="connsiteX5" fmla="*/ 2278856 w 2278856"/>
                <a:gd name="connsiteY5" fmla="*/ 413453 h 1067561"/>
                <a:gd name="connsiteX0" fmla="*/ 0 w 2278856"/>
                <a:gd name="connsiteY0" fmla="*/ 378929 h 1042684"/>
                <a:gd name="connsiteX1" fmla="*/ 292894 w 2278856"/>
                <a:gd name="connsiteY1" fmla="*/ 381310 h 1042684"/>
                <a:gd name="connsiteX2" fmla="*/ 552449 w 2278856"/>
                <a:gd name="connsiteY2" fmla="*/ 1038535 h 1042684"/>
                <a:gd name="connsiteX3" fmla="*/ 1028700 w 2278856"/>
                <a:gd name="connsiteY3" fmla="*/ 21741 h 1042684"/>
                <a:gd name="connsiteX4" fmla="*/ 1935956 w 2278856"/>
                <a:gd name="connsiteY4" fmla="*/ 347973 h 1042684"/>
                <a:gd name="connsiteX5" fmla="*/ 2278856 w 2278856"/>
                <a:gd name="connsiteY5" fmla="*/ 412266 h 1042684"/>
                <a:gd name="connsiteX0" fmla="*/ 0 w 2278856"/>
                <a:gd name="connsiteY0" fmla="*/ 378459 h 1032740"/>
                <a:gd name="connsiteX1" fmla="*/ 292894 w 2278856"/>
                <a:gd name="connsiteY1" fmla="*/ 380840 h 1032740"/>
                <a:gd name="connsiteX2" fmla="*/ 531018 w 2278856"/>
                <a:gd name="connsiteY2" fmla="*/ 1028540 h 1032740"/>
                <a:gd name="connsiteX3" fmla="*/ 1028700 w 2278856"/>
                <a:gd name="connsiteY3" fmla="*/ 21271 h 1032740"/>
                <a:gd name="connsiteX4" fmla="*/ 1935956 w 2278856"/>
                <a:gd name="connsiteY4" fmla="*/ 347503 h 1032740"/>
                <a:gd name="connsiteX5" fmla="*/ 2278856 w 2278856"/>
                <a:gd name="connsiteY5" fmla="*/ 411796 h 1032740"/>
                <a:gd name="connsiteX0" fmla="*/ 0 w 2278856"/>
                <a:gd name="connsiteY0" fmla="*/ 378459 h 1033084"/>
                <a:gd name="connsiteX1" fmla="*/ 285750 w 2278856"/>
                <a:gd name="connsiteY1" fmla="*/ 392746 h 1033084"/>
                <a:gd name="connsiteX2" fmla="*/ 531018 w 2278856"/>
                <a:gd name="connsiteY2" fmla="*/ 1028540 h 1033084"/>
                <a:gd name="connsiteX3" fmla="*/ 1028700 w 2278856"/>
                <a:gd name="connsiteY3" fmla="*/ 21271 h 1033084"/>
                <a:gd name="connsiteX4" fmla="*/ 1935956 w 2278856"/>
                <a:gd name="connsiteY4" fmla="*/ 347503 h 1033084"/>
                <a:gd name="connsiteX5" fmla="*/ 2278856 w 2278856"/>
                <a:gd name="connsiteY5" fmla="*/ 411796 h 1033084"/>
                <a:gd name="connsiteX0" fmla="*/ 0 w 2278856"/>
                <a:gd name="connsiteY0" fmla="*/ 378459 h 1033146"/>
                <a:gd name="connsiteX1" fmla="*/ 173831 w 2278856"/>
                <a:gd name="connsiteY1" fmla="*/ 326070 h 1033146"/>
                <a:gd name="connsiteX2" fmla="*/ 285750 w 2278856"/>
                <a:gd name="connsiteY2" fmla="*/ 392746 h 1033146"/>
                <a:gd name="connsiteX3" fmla="*/ 531018 w 2278856"/>
                <a:gd name="connsiteY3" fmla="*/ 1028540 h 1033146"/>
                <a:gd name="connsiteX4" fmla="*/ 1028700 w 2278856"/>
                <a:gd name="connsiteY4" fmla="*/ 21271 h 1033146"/>
                <a:gd name="connsiteX5" fmla="*/ 1935956 w 2278856"/>
                <a:gd name="connsiteY5" fmla="*/ 347503 h 1033146"/>
                <a:gd name="connsiteX6" fmla="*/ 2278856 w 2278856"/>
                <a:gd name="connsiteY6" fmla="*/ 411796 h 1033146"/>
                <a:gd name="connsiteX0" fmla="*/ 0 w 2278856"/>
                <a:gd name="connsiteY0" fmla="*/ 378459 h 1033095"/>
                <a:gd name="connsiteX1" fmla="*/ 140494 w 2278856"/>
                <a:gd name="connsiteY1" fmla="*/ 368932 h 1033095"/>
                <a:gd name="connsiteX2" fmla="*/ 285750 w 2278856"/>
                <a:gd name="connsiteY2" fmla="*/ 392746 h 1033095"/>
                <a:gd name="connsiteX3" fmla="*/ 531018 w 2278856"/>
                <a:gd name="connsiteY3" fmla="*/ 1028540 h 1033095"/>
                <a:gd name="connsiteX4" fmla="*/ 1028700 w 2278856"/>
                <a:gd name="connsiteY4" fmla="*/ 21271 h 1033095"/>
                <a:gd name="connsiteX5" fmla="*/ 1935956 w 2278856"/>
                <a:gd name="connsiteY5" fmla="*/ 347503 h 1033095"/>
                <a:gd name="connsiteX6" fmla="*/ 2278856 w 2278856"/>
                <a:gd name="connsiteY6" fmla="*/ 411796 h 1033095"/>
                <a:gd name="connsiteX0" fmla="*/ 0 w 2278856"/>
                <a:gd name="connsiteY0" fmla="*/ 378459 h 1033166"/>
                <a:gd name="connsiteX1" fmla="*/ 140494 w 2278856"/>
                <a:gd name="connsiteY1" fmla="*/ 368932 h 1033166"/>
                <a:gd name="connsiteX2" fmla="*/ 252413 w 2278856"/>
                <a:gd name="connsiteY2" fmla="*/ 395127 h 1033166"/>
                <a:gd name="connsiteX3" fmla="*/ 531018 w 2278856"/>
                <a:gd name="connsiteY3" fmla="*/ 1028540 h 1033166"/>
                <a:gd name="connsiteX4" fmla="*/ 1028700 w 2278856"/>
                <a:gd name="connsiteY4" fmla="*/ 21271 h 1033166"/>
                <a:gd name="connsiteX5" fmla="*/ 1935956 w 2278856"/>
                <a:gd name="connsiteY5" fmla="*/ 347503 h 1033166"/>
                <a:gd name="connsiteX6" fmla="*/ 2278856 w 2278856"/>
                <a:gd name="connsiteY6" fmla="*/ 411796 h 1033166"/>
                <a:gd name="connsiteX0" fmla="*/ 0 w 2278856"/>
                <a:gd name="connsiteY0" fmla="*/ 378459 h 1033194"/>
                <a:gd name="connsiteX1" fmla="*/ 140494 w 2278856"/>
                <a:gd name="connsiteY1" fmla="*/ 368932 h 1033194"/>
                <a:gd name="connsiteX2" fmla="*/ 33337 w 2278856"/>
                <a:gd name="connsiteY2" fmla="*/ 345120 h 1033194"/>
                <a:gd name="connsiteX3" fmla="*/ 252413 w 2278856"/>
                <a:gd name="connsiteY3" fmla="*/ 395127 h 1033194"/>
                <a:gd name="connsiteX4" fmla="*/ 531018 w 2278856"/>
                <a:gd name="connsiteY4" fmla="*/ 1028540 h 1033194"/>
                <a:gd name="connsiteX5" fmla="*/ 1028700 w 2278856"/>
                <a:gd name="connsiteY5" fmla="*/ 21271 h 1033194"/>
                <a:gd name="connsiteX6" fmla="*/ 1935956 w 2278856"/>
                <a:gd name="connsiteY6" fmla="*/ 347503 h 1033194"/>
                <a:gd name="connsiteX7" fmla="*/ 2278856 w 2278856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53411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79604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4620"/>
                <a:gd name="connsiteX1" fmla="*/ 15312 w 2298930"/>
                <a:gd name="connsiteY1" fmla="*/ 354644 h 1034620"/>
                <a:gd name="connsiteX2" fmla="*/ 79604 w 2298930"/>
                <a:gd name="connsiteY2" fmla="*/ 345120 h 1034620"/>
                <a:gd name="connsiteX3" fmla="*/ 310587 w 2298930"/>
                <a:gd name="connsiteY3" fmla="*/ 437990 h 1034620"/>
                <a:gd name="connsiteX4" fmla="*/ 551092 w 2298930"/>
                <a:gd name="connsiteY4" fmla="*/ 1028540 h 1034620"/>
                <a:gd name="connsiteX5" fmla="*/ 1048774 w 2298930"/>
                <a:gd name="connsiteY5" fmla="*/ 21271 h 1034620"/>
                <a:gd name="connsiteX6" fmla="*/ 1956030 w 2298930"/>
                <a:gd name="connsiteY6" fmla="*/ 347503 h 1034620"/>
                <a:gd name="connsiteX7" fmla="*/ 2298930 w 2298930"/>
                <a:gd name="connsiteY7" fmla="*/ 411796 h 1034620"/>
                <a:gd name="connsiteX0" fmla="*/ 20074 w 2298930"/>
                <a:gd name="connsiteY0" fmla="*/ 378459 h 1034616"/>
                <a:gd name="connsiteX1" fmla="*/ 15312 w 2298930"/>
                <a:gd name="connsiteY1" fmla="*/ 354644 h 1034616"/>
                <a:gd name="connsiteX2" fmla="*/ 208191 w 2298930"/>
                <a:gd name="connsiteY2" fmla="*/ 347502 h 1034616"/>
                <a:gd name="connsiteX3" fmla="*/ 310587 w 2298930"/>
                <a:gd name="connsiteY3" fmla="*/ 437990 h 1034616"/>
                <a:gd name="connsiteX4" fmla="*/ 551092 w 2298930"/>
                <a:gd name="connsiteY4" fmla="*/ 1028540 h 1034616"/>
                <a:gd name="connsiteX5" fmla="*/ 1048774 w 2298930"/>
                <a:gd name="connsiteY5" fmla="*/ 21271 h 1034616"/>
                <a:gd name="connsiteX6" fmla="*/ 1956030 w 2298930"/>
                <a:gd name="connsiteY6" fmla="*/ 347503 h 1034616"/>
                <a:gd name="connsiteX7" fmla="*/ 2298930 w 2298930"/>
                <a:gd name="connsiteY7" fmla="*/ 411796 h 1034616"/>
                <a:gd name="connsiteX0" fmla="*/ 0 w 2278856"/>
                <a:gd name="connsiteY0" fmla="*/ 378459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78856"/>
                <a:gd name="connsiteY0" fmla="*/ 345121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38374"/>
                <a:gd name="connsiteY0" fmla="*/ 345119 h 1034616"/>
                <a:gd name="connsiteX1" fmla="*/ 147635 w 2238374"/>
                <a:gd name="connsiteY1" fmla="*/ 347502 h 1034616"/>
                <a:gd name="connsiteX2" fmla="*/ 250031 w 2238374"/>
                <a:gd name="connsiteY2" fmla="*/ 437990 h 1034616"/>
                <a:gd name="connsiteX3" fmla="*/ 490536 w 2238374"/>
                <a:gd name="connsiteY3" fmla="*/ 1028540 h 1034616"/>
                <a:gd name="connsiteX4" fmla="*/ 988218 w 2238374"/>
                <a:gd name="connsiteY4" fmla="*/ 21271 h 1034616"/>
                <a:gd name="connsiteX5" fmla="*/ 1895474 w 2238374"/>
                <a:gd name="connsiteY5" fmla="*/ 347503 h 1034616"/>
                <a:gd name="connsiteX6" fmla="*/ 2238374 w 2238374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935955 w 2278855"/>
                <a:gd name="connsiteY5" fmla="*/ 347503 h 1034616"/>
                <a:gd name="connsiteX6" fmla="*/ 2278855 w 2278855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573915 w 2278855"/>
                <a:gd name="connsiteY5" fmla="*/ 347502 h 1034616"/>
                <a:gd name="connsiteX6" fmla="*/ 2278855 w 2278855"/>
                <a:gd name="connsiteY6" fmla="*/ 411796 h 1034616"/>
                <a:gd name="connsiteX0" fmla="*/ 0 w 2037497"/>
                <a:gd name="connsiteY0" fmla="*/ 347500 h 1034616"/>
                <a:gd name="connsiteX1" fmla="*/ 188116 w 2037497"/>
                <a:gd name="connsiteY1" fmla="*/ 347502 h 1034616"/>
                <a:gd name="connsiteX2" fmla="*/ 290512 w 2037497"/>
                <a:gd name="connsiteY2" fmla="*/ 437990 h 1034616"/>
                <a:gd name="connsiteX3" fmla="*/ 531017 w 2037497"/>
                <a:gd name="connsiteY3" fmla="*/ 1028540 h 1034616"/>
                <a:gd name="connsiteX4" fmla="*/ 1028699 w 2037497"/>
                <a:gd name="connsiteY4" fmla="*/ 21271 h 1034616"/>
                <a:gd name="connsiteX5" fmla="*/ 1573915 w 2037497"/>
                <a:gd name="connsiteY5" fmla="*/ 347502 h 1034616"/>
                <a:gd name="connsiteX6" fmla="*/ 2037497 w 2037497"/>
                <a:gd name="connsiteY6" fmla="*/ 411797 h 1034616"/>
                <a:gd name="connsiteX0" fmla="*/ 0 w 2541995"/>
                <a:gd name="connsiteY0" fmla="*/ 318911 h 1034616"/>
                <a:gd name="connsiteX1" fmla="*/ 692614 w 2541995"/>
                <a:gd name="connsiteY1" fmla="*/ 347502 h 1034616"/>
                <a:gd name="connsiteX2" fmla="*/ 795010 w 2541995"/>
                <a:gd name="connsiteY2" fmla="*/ 437990 h 1034616"/>
                <a:gd name="connsiteX3" fmla="*/ 1035515 w 2541995"/>
                <a:gd name="connsiteY3" fmla="*/ 1028540 h 1034616"/>
                <a:gd name="connsiteX4" fmla="*/ 1533197 w 2541995"/>
                <a:gd name="connsiteY4" fmla="*/ 21271 h 1034616"/>
                <a:gd name="connsiteX5" fmla="*/ 2078413 w 2541995"/>
                <a:gd name="connsiteY5" fmla="*/ 347502 h 1034616"/>
                <a:gd name="connsiteX6" fmla="*/ 2541995 w 2541995"/>
                <a:gd name="connsiteY6" fmla="*/ 411797 h 1034616"/>
                <a:gd name="connsiteX0" fmla="*/ 0 w 2541995"/>
                <a:gd name="connsiteY0" fmla="*/ 318911 h 1034628"/>
                <a:gd name="connsiteX1" fmla="*/ 480199 w 2541995"/>
                <a:gd name="connsiteY1" fmla="*/ 340356 h 1034628"/>
                <a:gd name="connsiteX2" fmla="*/ 795010 w 2541995"/>
                <a:gd name="connsiteY2" fmla="*/ 437990 h 1034628"/>
                <a:gd name="connsiteX3" fmla="*/ 1035515 w 2541995"/>
                <a:gd name="connsiteY3" fmla="*/ 1028540 h 1034628"/>
                <a:gd name="connsiteX4" fmla="*/ 1533197 w 2541995"/>
                <a:gd name="connsiteY4" fmla="*/ 21271 h 1034628"/>
                <a:gd name="connsiteX5" fmla="*/ 2078413 w 2541995"/>
                <a:gd name="connsiteY5" fmla="*/ 347502 h 1034628"/>
                <a:gd name="connsiteX6" fmla="*/ 2541995 w 2541995"/>
                <a:gd name="connsiteY6" fmla="*/ 411797 h 1034628"/>
                <a:gd name="connsiteX0" fmla="*/ 0 w 2541995"/>
                <a:gd name="connsiteY0" fmla="*/ 318911 h 1034663"/>
                <a:gd name="connsiteX1" fmla="*/ 795010 w 2541995"/>
                <a:gd name="connsiteY1" fmla="*/ 437990 h 1034663"/>
                <a:gd name="connsiteX2" fmla="*/ 1035515 w 2541995"/>
                <a:gd name="connsiteY2" fmla="*/ 1028540 h 1034663"/>
                <a:gd name="connsiteX3" fmla="*/ 1533197 w 2541995"/>
                <a:gd name="connsiteY3" fmla="*/ 21271 h 1034663"/>
                <a:gd name="connsiteX4" fmla="*/ 2078413 w 2541995"/>
                <a:gd name="connsiteY4" fmla="*/ 347502 h 1034663"/>
                <a:gd name="connsiteX5" fmla="*/ 2541995 w 2541995"/>
                <a:gd name="connsiteY5" fmla="*/ 411797 h 1034663"/>
                <a:gd name="connsiteX0" fmla="*/ 0 w 2541995"/>
                <a:gd name="connsiteY0" fmla="*/ 318911 h 1034665"/>
                <a:gd name="connsiteX1" fmla="*/ 795010 w 2541995"/>
                <a:gd name="connsiteY1" fmla="*/ 437990 h 1034665"/>
                <a:gd name="connsiteX2" fmla="*/ 1141721 w 2541995"/>
                <a:gd name="connsiteY2" fmla="*/ 1028540 h 1034665"/>
                <a:gd name="connsiteX3" fmla="*/ 1533197 w 2541995"/>
                <a:gd name="connsiteY3" fmla="*/ 21271 h 1034665"/>
                <a:gd name="connsiteX4" fmla="*/ 2078413 w 2541995"/>
                <a:gd name="connsiteY4" fmla="*/ 347502 h 1034665"/>
                <a:gd name="connsiteX5" fmla="*/ 2541995 w 2541995"/>
                <a:gd name="connsiteY5" fmla="*/ 411797 h 10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995" h="1034665">
                  <a:moveTo>
                    <a:pt x="0" y="318911"/>
                  </a:moveTo>
                  <a:cubicBezTo>
                    <a:pt x="165627" y="343719"/>
                    <a:pt x="604723" y="319719"/>
                    <a:pt x="795010" y="437990"/>
                  </a:cubicBezTo>
                  <a:cubicBezTo>
                    <a:pt x="985297" y="556261"/>
                    <a:pt x="1018690" y="1097993"/>
                    <a:pt x="1141721" y="1028540"/>
                  </a:cubicBezTo>
                  <a:cubicBezTo>
                    <a:pt x="1264752" y="959087"/>
                    <a:pt x="1377082" y="134777"/>
                    <a:pt x="1533197" y="21271"/>
                  </a:cubicBezTo>
                  <a:cubicBezTo>
                    <a:pt x="1689312" y="-92235"/>
                    <a:pt x="1870054" y="282414"/>
                    <a:pt x="2078413" y="347502"/>
                  </a:cubicBezTo>
                  <a:cubicBezTo>
                    <a:pt x="2286772" y="412590"/>
                    <a:pt x="2474724" y="412194"/>
                    <a:pt x="2541995" y="411797"/>
                  </a:cubicBezTo>
                </a:path>
              </a:pathLst>
            </a:custGeom>
            <a:noFill/>
            <a:ln w="50800" cmpd="sng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103" name="Freeform 52">
              <a:extLst>
                <a:ext uri="{FF2B5EF4-FFF2-40B4-BE49-F238E27FC236}">
                  <a16:creationId xmlns:a16="http://schemas.microsoft.com/office/drawing/2014/main" id="{02766362-740D-A06D-8E32-FF2C9A968374}"/>
                </a:ext>
              </a:extLst>
            </p:cNvPr>
            <p:cNvSpPr/>
            <p:nvPr/>
          </p:nvSpPr>
          <p:spPr>
            <a:xfrm>
              <a:off x="10592079" y="890105"/>
              <a:ext cx="710684" cy="506667"/>
            </a:xfrm>
            <a:custGeom>
              <a:avLst/>
              <a:gdLst>
                <a:gd name="connsiteX0" fmla="*/ 0 w 1543050"/>
                <a:gd name="connsiteY0" fmla="*/ 674370 h 1383030"/>
                <a:gd name="connsiteX1" fmla="*/ 445770 w 1543050"/>
                <a:gd name="connsiteY1" fmla="*/ 697230 h 1383030"/>
                <a:gd name="connsiteX2" fmla="*/ 445770 w 1543050"/>
                <a:gd name="connsiteY2" fmla="*/ 1383030 h 1383030"/>
                <a:gd name="connsiteX3" fmla="*/ 811530 w 1543050"/>
                <a:gd name="connsiteY3" fmla="*/ 1383030 h 1383030"/>
                <a:gd name="connsiteX4" fmla="*/ 834390 w 1543050"/>
                <a:gd name="connsiteY4" fmla="*/ 0 h 1383030"/>
                <a:gd name="connsiteX5" fmla="*/ 1200150 w 1543050"/>
                <a:gd name="connsiteY5" fmla="*/ 0 h 1383030"/>
                <a:gd name="connsiteX6" fmla="*/ 1200150 w 1543050"/>
                <a:gd name="connsiteY6" fmla="*/ 708660 h 1383030"/>
                <a:gd name="connsiteX7" fmla="*/ 1543050 w 1543050"/>
                <a:gd name="connsiteY7" fmla="*/ 720090 h 138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50" h="1383030">
                  <a:moveTo>
                    <a:pt x="0" y="674370"/>
                  </a:moveTo>
                  <a:lnTo>
                    <a:pt x="445770" y="697230"/>
                  </a:lnTo>
                  <a:lnTo>
                    <a:pt x="445770" y="1383030"/>
                  </a:lnTo>
                  <a:lnTo>
                    <a:pt x="811530" y="1383030"/>
                  </a:lnTo>
                  <a:lnTo>
                    <a:pt x="834390" y="0"/>
                  </a:lnTo>
                  <a:lnTo>
                    <a:pt x="1200150" y="0"/>
                  </a:lnTo>
                  <a:lnTo>
                    <a:pt x="1200150" y="708660"/>
                  </a:lnTo>
                  <a:lnTo>
                    <a:pt x="1543050" y="72009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highlight>
                  <a:srgbClr val="FFFF00"/>
                </a:highlight>
              </a:endParaRP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179DAC5-B869-A671-4303-F5746E4559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5232" y="1515706"/>
              <a:ext cx="1760175" cy="12299"/>
            </a:xfrm>
            <a:prstGeom prst="straightConnector1">
              <a:avLst/>
            </a:prstGeom>
            <a:ln w="63500" cmpd="sng">
              <a:solidFill>
                <a:srgbClr val="0070C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63A3858E-D34F-CE6E-269A-833F24F58E16}"/>
                </a:ext>
              </a:extLst>
            </p:cNvPr>
            <p:cNvCxnSpPr>
              <a:cxnSpLocks/>
            </p:cNvCxnSpPr>
            <p:nvPr/>
          </p:nvCxnSpPr>
          <p:spPr>
            <a:xfrm>
              <a:off x="10266341" y="1535600"/>
              <a:ext cx="1467004" cy="242"/>
            </a:xfrm>
            <a:prstGeom prst="straightConnector1">
              <a:avLst/>
            </a:prstGeom>
            <a:ln w="63500" cmpd="sng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9A764D7-F808-23BE-597C-CD23ECACAD93}"/>
                </a:ext>
              </a:extLst>
            </p:cNvPr>
            <p:cNvGrpSpPr/>
            <p:nvPr/>
          </p:nvGrpSpPr>
          <p:grpSpPr>
            <a:xfrm>
              <a:off x="4327666" y="622550"/>
              <a:ext cx="6028248" cy="2722254"/>
              <a:chOff x="3688319" y="1666373"/>
              <a:chExt cx="3008957" cy="2269943"/>
            </a:xfrm>
          </p:grpSpPr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5B972724-A231-ADCB-2067-E75B7B3D1F86}"/>
                  </a:ext>
                </a:extLst>
              </p:cNvPr>
              <p:cNvSpPr/>
              <p:nvPr/>
            </p:nvSpPr>
            <p:spPr>
              <a:xfrm>
                <a:off x="3688319" y="1666373"/>
                <a:ext cx="3008957" cy="197221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A23EB43C-509F-7050-BDEE-C3EFA43EF3FA}"/>
                  </a:ext>
                </a:extLst>
              </p:cNvPr>
              <p:cNvSpPr/>
              <p:nvPr/>
            </p:nvSpPr>
            <p:spPr>
              <a:xfrm>
                <a:off x="5120240" y="3429000"/>
                <a:ext cx="157163" cy="41918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2" name="Trapezoid 191">
                <a:extLst>
                  <a:ext uri="{FF2B5EF4-FFF2-40B4-BE49-F238E27FC236}">
                    <a16:creationId xmlns:a16="http://schemas.microsoft.com/office/drawing/2014/main" id="{040C9E19-FCAE-720B-B575-99F377012423}"/>
                  </a:ext>
                </a:extLst>
              </p:cNvPr>
              <p:cNvSpPr/>
              <p:nvPr/>
            </p:nvSpPr>
            <p:spPr>
              <a:xfrm>
                <a:off x="4212985" y="3760058"/>
                <a:ext cx="1971675" cy="176258"/>
              </a:xfrm>
              <a:prstGeom prst="trapezoid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E41BAB31-6CAF-B294-DFA2-3BC6ADFD675C}"/>
                  </a:ext>
                </a:extLst>
              </p:cNvPr>
              <p:cNvSpPr/>
              <p:nvPr/>
            </p:nvSpPr>
            <p:spPr>
              <a:xfrm>
                <a:off x="3811669" y="1790700"/>
                <a:ext cx="2764903" cy="16383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38100"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94" name="Flowchart: Connector 293">
                <a:extLst>
                  <a:ext uri="{FF2B5EF4-FFF2-40B4-BE49-F238E27FC236}">
                    <a16:creationId xmlns:a16="http://schemas.microsoft.com/office/drawing/2014/main" id="{9963C4F7-3BF1-133D-5F8E-DB1E8B70B9EA}"/>
                  </a:ext>
                </a:extLst>
              </p:cNvPr>
              <p:cNvSpPr/>
              <p:nvPr/>
            </p:nvSpPr>
            <p:spPr>
              <a:xfrm>
                <a:off x="5164172" y="3498463"/>
                <a:ext cx="66399" cy="70666"/>
              </a:xfrm>
              <a:prstGeom prst="flowChartConnector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107" name="Arrow: Pentagon 294">
              <a:extLst>
                <a:ext uri="{FF2B5EF4-FFF2-40B4-BE49-F238E27FC236}">
                  <a16:creationId xmlns:a16="http://schemas.microsoft.com/office/drawing/2014/main" id="{5998F233-18FD-F88B-7FAB-BA22A25C6221}"/>
                </a:ext>
              </a:extLst>
            </p:cNvPr>
            <p:cNvSpPr/>
            <p:nvPr/>
          </p:nvSpPr>
          <p:spPr>
            <a:xfrm>
              <a:off x="4673979" y="1235058"/>
              <a:ext cx="1544976" cy="561297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Spike Detection</a:t>
              </a:r>
            </a:p>
          </p:txBody>
        </p:sp>
        <p:sp>
          <p:nvSpPr>
            <p:cNvPr id="109" name="Arrow: Pentagon 296">
              <a:extLst>
                <a:ext uri="{FF2B5EF4-FFF2-40B4-BE49-F238E27FC236}">
                  <a16:creationId xmlns:a16="http://schemas.microsoft.com/office/drawing/2014/main" id="{9653166D-2A35-2D09-6AE3-4B24FB50427D}"/>
                </a:ext>
              </a:extLst>
            </p:cNvPr>
            <p:cNvSpPr/>
            <p:nvPr/>
          </p:nvSpPr>
          <p:spPr>
            <a:xfrm>
              <a:off x="6318145" y="1242477"/>
              <a:ext cx="2163396" cy="561297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Synchronization</a:t>
              </a:r>
            </a:p>
          </p:txBody>
        </p:sp>
        <p:sp>
          <p:nvSpPr>
            <p:cNvPr id="110" name="Arrow: Pentagon 297">
              <a:extLst>
                <a:ext uri="{FF2B5EF4-FFF2-40B4-BE49-F238E27FC236}">
                  <a16:creationId xmlns:a16="http://schemas.microsoft.com/office/drawing/2014/main" id="{D0838905-C091-67E0-37DE-4AC1294C53D9}"/>
                </a:ext>
              </a:extLst>
            </p:cNvPr>
            <p:cNvSpPr/>
            <p:nvPr/>
          </p:nvSpPr>
          <p:spPr>
            <a:xfrm>
              <a:off x="8617000" y="1245961"/>
              <a:ext cx="1423643" cy="561297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/>
                <a:t>Stimulation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9BEFD7B-CFA7-797A-936C-E9DD5CDCFDE1}"/>
                </a:ext>
              </a:extLst>
            </p:cNvPr>
            <p:cNvSpPr/>
            <p:nvPr/>
          </p:nvSpPr>
          <p:spPr>
            <a:xfrm>
              <a:off x="6154510" y="1974640"/>
              <a:ext cx="2391434" cy="36829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Recording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9AEF4486-D7E4-31A1-F403-DFB424DB4F1D}"/>
                </a:ext>
              </a:extLst>
            </p:cNvPr>
            <p:cNvSpPr txBox="1"/>
            <p:nvPr/>
          </p:nvSpPr>
          <p:spPr>
            <a:xfrm>
              <a:off x="1440373" y="2551508"/>
              <a:ext cx="150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Source MEA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09AFFC2-6ED6-A3D9-B646-5F7C5C50AFFE}"/>
                </a:ext>
              </a:extLst>
            </p:cNvPr>
            <p:cNvSpPr txBox="1"/>
            <p:nvPr/>
          </p:nvSpPr>
          <p:spPr>
            <a:xfrm>
              <a:off x="11685585" y="2409141"/>
              <a:ext cx="150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Target MEA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1F877A0D-B1CA-31D2-ABFE-4D3AF3A45C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9899" y="2143157"/>
              <a:ext cx="3766539" cy="9493"/>
            </a:xfrm>
            <a:prstGeom prst="straightConnector1">
              <a:avLst/>
            </a:prstGeom>
            <a:ln w="63500" cmpd="sng">
              <a:solidFill>
                <a:srgbClr val="00206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EF2F9C27-C7F5-4493-1EA0-32B366B8AEA2}"/>
                </a:ext>
              </a:extLst>
            </p:cNvPr>
            <p:cNvCxnSpPr>
              <a:cxnSpLocks/>
            </p:cNvCxnSpPr>
            <p:nvPr/>
          </p:nvCxnSpPr>
          <p:spPr>
            <a:xfrm>
              <a:off x="2048442" y="2139010"/>
              <a:ext cx="4107888" cy="0"/>
            </a:xfrm>
            <a:prstGeom prst="straightConnector1">
              <a:avLst/>
            </a:prstGeom>
            <a:ln w="63500" cmpd="sng">
              <a:solidFill>
                <a:srgbClr val="00206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5D0129BF-7E6B-C3DE-E125-6F2CAB24BC8C}"/>
                </a:ext>
              </a:extLst>
            </p:cNvPr>
            <p:cNvGrpSpPr/>
            <p:nvPr/>
          </p:nvGrpSpPr>
          <p:grpSpPr>
            <a:xfrm>
              <a:off x="11758013" y="1035228"/>
              <a:ext cx="1369220" cy="1281905"/>
              <a:chOff x="9445355" y="2282112"/>
              <a:chExt cx="1369220" cy="1281905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7DEBEA40-09BF-41C2-00B0-CA924474E6F0}"/>
                  </a:ext>
                </a:extLst>
              </p:cNvPr>
              <p:cNvSpPr/>
              <p:nvPr/>
            </p:nvSpPr>
            <p:spPr>
              <a:xfrm>
                <a:off x="9445355" y="2282112"/>
                <a:ext cx="1369220" cy="128190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30CA38D6-DF32-A61F-CF92-D43410A753F2}"/>
                  </a:ext>
                </a:extLst>
              </p:cNvPr>
              <p:cNvGrpSpPr/>
              <p:nvPr/>
            </p:nvGrpSpPr>
            <p:grpSpPr>
              <a:xfrm>
                <a:off x="9502902" y="2372201"/>
                <a:ext cx="1256904" cy="1093433"/>
                <a:chOff x="6370240" y="4762103"/>
                <a:chExt cx="1000918" cy="870740"/>
              </a:xfrm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9EFF127B-7B71-C5FB-3573-01D16BE5329C}"/>
                    </a:ext>
                  </a:extLst>
                </p:cNvPr>
                <p:cNvGrpSpPr/>
                <p:nvPr/>
              </p:nvGrpSpPr>
              <p:grpSpPr>
                <a:xfrm>
                  <a:off x="6370240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712FC097-30D0-450A-EB42-87D0B32006C8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4F1386E9-D8F4-548F-50D0-B5BA55C856B9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7" name="Oval 186">
                    <a:extLst>
                      <a:ext uri="{FF2B5EF4-FFF2-40B4-BE49-F238E27FC236}">
                        <a16:creationId xmlns:a16="http://schemas.microsoft.com/office/drawing/2014/main" id="{350FA622-38F3-7D53-CB52-E25A21C556A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8" name="Oval 187">
                    <a:extLst>
                      <a:ext uri="{FF2B5EF4-FFF2-40B4-BE49-F238E27FC236}">
                        <a16:creationId xmlns:a16="http://schemas.microsoft.com/office/drawing/2014/main" id="{59605E3F-06C8-7248-E2D9-86061450AFA9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9" name="Oval 188">
                    <a:extLst>
                      <a:ext uri="{FF2B5EF4-FFF2-40B4-BE49-F238E27FC236}">
                        <a16:creationId xmlns:a16="http://schemas.microsoft.com/office/drawing/2014/main" id="{8DB028F7-3E8A-7899-5F28-052854F85945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E0605521-CD11-DC6A-78D0-E542EC99619E}"/>
                    </a:ext>
                  </a:extLst>
                </p:cNvPr>
                <p:cNvGrpSpPr/>
                <p:nvPr/>
              </p:nvGrpSpPr>
              <p:grpSpPr>
                <a:xfrm>
                  <a:off x="6588720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80" name="Oval 179">
                    <a:extLst>
                      <a:ext uri="{FF2B5EF4-FFF2-40B4-BE49-F238E27FC236}">
                        <a16:creationId xmlns:a16="http://schemas.microsoft.com/office/drawing/2014/main" id="{37156E33-9A5B-85F9-5DB2-8D5B644D81B4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10D4C6EA-B47F-426C-160D-98F56F97DD5A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36E2512B-5D59-572C-1474-46EAC3800EF1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53B3280F-4A58-AA4E-FFE6-2AF65C27879A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90FEC6B7-AA58-5181-3699-0E8B15ADCF43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7289AA41-610E-AC03-3B29-F3768293CDDF}"/>
                    </a:ext>
                  </a:extLst>
                </p:cNvPr>
                <p:cNvGrpSpPr/>
                <p:nvPr/>
              </p:nvGrpSpPr>
              <p:grpSpPr>
                <a:xfrm>
                  <a:off x="6807199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75" name="Oval 174">
                    <a:extLst>
                      <a:ext uri="{FF2B5EF4-FFF2-40B4-BE49-F238E27FC236}">
                        <a16:creationId xmlns:a16="http://schemas.microsoft.com/office/drawing/2014/main" id="{8DAB5BDE-0E07-22D0-6607-F42FD5145FBB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6" name="Oval 175">
                    <a:extLst>
                      <a:ext uri="{FF2B5EF4-FFF2-40B4-BE49-F238E27FC236}">
                        <a16:creationId xmlns:a16="http://schemas.microsoft.com/office/drawing/2014/main" id="{25240C1B-FDD4-3BED-0CE8-E9FCC15DC8E3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E09876FB-025E-3CCC-E06A-7B4DFECD0A5B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9EFC29BF-763F-7C5C-BFF4-514E69030F9F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9" name="Oval 178">
                    <a:extLst>
                      <a:ext uri="{FF2B5EF4-FFF2-40B4-BE49-F238E27FC236}">
                        <a16:creationId xmlns:a16="http://schemas.microsoft.com/office/drawing/2014/main" id="{43038FAA-A13C-532D-82A6-968E69DB2F9B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8303806-22F0-CE14-3F3D-0548D5641526}"/>
                    </a:ext>
                  </a:extLst>
                </p:cNvPr>
                <p:cNvGrpSpPr/>
                <p:nvPr/>
              </p:nvGrpSpPr>
              <p:grpSpPr>
                <a:xfrm>
                  <a:off x="7025679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430EDE2F-F150-7691-218E-B07FF501EE76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1" name="Oval 170">
                    <a:extLst>
                      <a:ext uri="{FF2B5EF4-FFF2-40B4-BE49-F238E27FC236}">
                        <a16:creationId xmlns:a16="http://schemas.microsoft.com/office/drawing/2014/main" id="{43C6E074-CBDB-6150-ED75-3AA7A1208E5C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90D1CA8F-A989-F56B-50F6-63EDC6231B52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CDC52BD2-946C-73CF-0428-E6F876CE0B29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5315C45C-07A4-9D87-ABB8-8EA4B29735D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18213228-86F8-5F13-B66C-9494A7100A5F}"/>
                    </a:ext>
                  </a:extLst>
                </p:cNvPr>
                <p:cNvGrpSpPr/>
                <p:nvPr/>
              </p:nvGrpSpPr>
              <p:grpSpPr>
                <a:xfrm>
                  <a:off x="7244158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98FE73BC-4EC3-F194-4D37-DF75ED0F7744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BBB6CA58-F007-7535-677B-F57B14B9DDD9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BA54E69F-537E-9140-E56E-0C2CD63ED2AC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169E63EB-F289-24F9-B9C1-4BFA3C705A66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24F4B5EB-4200-E461-7AD1-85BEDE84FD1E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sp>
            <p:nvSpPr>
              <p:cNvPr id="156" name="Freeform 108">
                <a:extLst>
                  <a:ext uri="{FF2B5EF4-FFF2-40B4-BE49-F238E27FC236}">
                    <a16:creationId xmlns:a16="http://schemas.microsoft.com/office/drawing/2014/main" id="{88A8E614-ACBE-2920-0B48-9A617DF9DBC4}"/>
                  </a:ext>
                </a:extLst>
              </p:cNvPr>
              <p:cNvSpPr/>
              <p:nvPr/>
            </p:nvSpPr>
            <p:spPr>
              <a:xfrm>
                <a:off x="9496949" y="2309892"/>
                <a:ext cx="624682" cy="257805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7" name="Freeform 109">
                <a:extLst>
                  <a:ext uri="{FF2B5EF4-FFF2-40B4-BE49-F238E27FC236}">
                    <a16:creationId xmlns:a16="http://schemas.microsoft.com/office/drawing/2014/main" id="{7BA28FC9-8DC8-C81B-60B8-003632544239}"/>
                  </a:ext>
                </a:extLst>
              </p:cNvPr>
              <p:cNvSpPr/>
              <p:nvPr/>
            </p:nvSpPr>
            <p:spPr>
              <a:xfrm rot="3962325">
                <a:off x="10104622" y="2455541"/>
                <a:ext cx="543837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8" name="Freeform 110">
                <a:extLst>
                  <a:ext uri="{FF2B5EF4-FFF2-40B4-BE49-F238E27FC236}">
                    <a16:creationId xmlns:a16="http://schemas.microsoft.com/office/drawing/2014/main" id="{D586BD66-8714-C9D7-EDAF-693D1AA23591}"/>
                  </a:ext>
                </a:extLst>
              </p:cNvPr>
              <p:cNvSpPr/>
              <p:nvPr/>
            </p:nvSpPr>
            <p:spPr>
              <a:xfrm rot="7550382">
                <a:off x="10283216" y="2965129"/>
                <a:ext cx="543837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59" name="Freeform 111">
                <a:extLst>
                  <a:ext uri="{FF2B5EF4-FFF2-40B4-BE49-F238E27FC236}">
                    <a16:creationId xmlns:a16="http://schemas.microsoft.com/office/drawing/2014/main" id="{65D2C682-1717-FB85-3330-A477A4C4069F}"/>
                  </a:ext>
                </a:extLst>
              </p:cNvPr>
              <p:cNvSpPr/>
              <p:nvPr/>
            </p:nvSpPr>
            <p:spPr>
              <a:xfrm rot="10800000">
                <a:off x="9676337" y="3253260"/>
                <a:ext cx="633982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E925206F-4CA9-5F97-6E80-916CAC2D9385}"/>
                </a:ext>
              </a:extLst>
            </p:cNvPr>
            <p:cNvGrpSpPr/>
            <p:nvPr/>
          </p:nvGrpSpPr>
          <p:grpSpPr>
            <a:xfrm>
              <a:off x="1500469" y="1193124"/>
              <a:ext cx="1369220" cy="1281905"/>
              <a:chOff x="9445355" y="2282112"/>
              <a:chExt cx="1369220" cy="1281905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DFD03B5-3403-B4FD-E5A5-C8DA699AB0F2}"/>
                  </a:ext>
                </a:extLst>
              </p:cNvPr>
              <p:cNvSpPr/>
              <p:nvPr/>
            </p:nvSpPr>
            <p:spPr>
              <a:xfrm>
                <a:off x="9445355" y="2282112"/>
                <a:ext cx="1369220" cy="1281905"/>
              </a:xfrm>
              <a:prstGeom prst="rect">
                <a:avLst/>
              </a:prstGeom>
              <a:solidFill>
                <a:srgbClr val="0070C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3868C360-6C49-EA91-8682-53A98F78C492}"/>
                  </a:ext>
                </a:extLst>
              </p:cNvPr>
              <p:cNvGrpSpPr/>
              <p:nvPr/>
            </p:nvGrpSpPr>
            <p:grpSpPr>
              <a:xfrm>
                <a:off x="9502902" y="2372201"/>
                <a:ext cx="1256904" cy="1093433"/>
                <a:chOff x="6370240" y="4762103"/>
                <a:chExt cx="1000918" cy="870740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0A18C233-615E-B9E9-2A6C-348AF4D6B5F5}"/>
                    </a:ext>
                  </a:extLst>
                </p:cNvPr>
                <p:cNvGrpSpPr/>
                <p:nvPr/>
              </p:nvGrpSpPr>
              <p:grpSpPr>
                <a:xfrm>
                  <a:off x="6370240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18359562-EFD2-5395-F8F9-F2CF08C314AD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88EAF81A-3F53-820C-D23F-E93290AE72F5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A176E4D8-8EE1-7E00-4DE7-D054EF870828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EDCE572B-016B-DB3B-F0ED-7779EE97DEB7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C0A68E6E-3642-D899-AD84-D1A8625E16D9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F6F755E5-0732-5056-E4E8-76C9A6070436}"/>
                    </a:ext>
                  </a:extLst>
                </p:cNvPr>
                <p:cNvGrpSpPr/>
                <p:nvPr/>
              </p:nvGrpSpPr>
              <p:grpSpPr>
                <a:xfrm>
                  <a:off x="6588720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9D6DFF95-4E6F-140D-71C0-EBD37F55F75E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A1D206D8-C944-DF5F-5CE8-BE82C41822D0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8DCCE277-F9C0-ACF6-FBCC-F70420C9100C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3B6A896D-0C62-1A23-0071-746768EC9AF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E8765F0E-CD71-F5C9-13F1-A9108381C211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8BB054D4-B4EF-3F84-7958-ABA9D168E174}"/>
                    </a:ext>
                  </a:extLst>
                </p:cNvPr>
                <p:cNvGrpSpPr/>
                <p:nvPr/>
              </p:nvGrpSpPr>
              <p:grpSpPr>
                <a:xfrm>
                  <a:off x="6807199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39" name="Oval 138">
                    <a:extLst>
                      <a:ext uri="{FF2B5EF4-FFF2-40B4-BE49-F238E27FC236}">
                        <a16:creationId xmlns:a16="http://schemas.microsoft.com/office/drawing/2014/main" id="{BB5A8FFA-E2EF-D0C8-3483-DDF41AA7B46A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C1543AC9-B761-3E0A-E49A-A992E77A2E8B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61921D1C-6F9C-8931-DED6-6962E0BED045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0D8A306B-9180-0D0D-AC42-75F357DE166A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2A20E5AA-AD8B-14A6-DBDC-2F8DABA526FB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E88CB112-548E-2EB1-1390-CA7A063D7CCB}"/>
                    </a:ext>
                  </a:extLst>
                </p:cNvPr>
                <p:cNvGrpSpPr/>
                <p:nvPr/>
              </p:nvGrpSpPr>
              <p:grpSpPr>
                <a:xfrm>
                  <a:off x="7025679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5E798A2F-C325-18E3-6317-68C457AD4940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E412086A-4F89-D28B-D449-C0791358D65F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D2EE68A2-ED86-1939-E0B2-CC5BD557FF1C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8F876B4B-21E1-0EBA-3E43-6C81AFFB26F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CF3FCED6-891B-BFAE-5E4C-2145F3E658C2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7D15EE51-FE0E-C11D-CBC6-373D4BAEC13F}"/>
                    </a:ext>
                  </a:extLst>
                </p:cNvPr>
                <p:cNvGrpSpPr/>
                <p:nvPr/>
              </p:nvGrpSpPr>
              <p:grpSpPr>
                <a:xfrm>
                  <a:off x="7244158" y="4762103"/>
                  <a:ext cx="127000" cy="870740"/>
                  <a:chOff x="6370240" y="4746625"/>
                  <a:chExt cx="127000" cy="870740"/>
                </a:xfrm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895539C0-3885-CB7B-03D2-25B7646B7F4B}"/>
                      </a:ext>
                    </a:extLst>
                  </p:cNvPr>
                  <p:cNvSpPr/>
                  <p:nvPr/>
                </p:nvSpPr>
                <p:spPr>
                  <a:xfrm>
                    <a:off x="6370240" y="474662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1493BD05-9D47-5CBF-8B42-5DEF9C1DE5F1}"/>
                      </a:ext>
                    </a:extLst>
                  </p:cNvPr>
                  <p:cNvSpPr/>
                  <p:nvPr/>
                </p:nvSpPr>
                <p:spPr>
                  <a:xfrm>
                    <a:off x="6370240" y="493256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DEEA24D3-AB81-BBA0-678E-527F39869AD4}"/>
                      </a:ext>
                    </a:extLst>
                  </p:cNvPr>
                  <p:cNvSpPr/>
                  <p:nvPr/>
                </p:nvSpPr>
                <p:spPr>
                  <a:xfrm>
                    <a:off x="6370240" y="511849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6FDFFDE5-1164-75E4-ABF9-562E1908CCC7}"/>
                      </a:ext>
                    </a:extLst>
                  </p:cNvPr>
                  <p:cNvSpPr/>
                  <p:nvPr/>
                </p:nvSpPr>
                <p:spPr>
                  <a:xfrm>
                    <a:off x="6370240" y="5304430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04BAAE1A-0259-53F3-E5BC-749CEF8133D3}"/>
                      </a:ext>
                    </a:extLst>
                  </p:cNvPr>
                  <p:cNvSpPr/>
                  <p:nvPr/>
                </p:nvSpPr>
                <p:spPr>
                  <a:xfrm>
                    <a:off x="6370240" y="5490365"/>
                    <a:ext cx="127000" cy="127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</p:grpSp>
          <p:sp>
            <p:nvSpPr>
              <p:cNvPr id="120" name="Freeform 108">
                <a:extLst>
                  <a:ext uri="{FF2B5EF4-FFF2-40B4-BE49-F238E27FC236}">
                    <a16:creationId xmlns:a16="http://schemas.microsoft.com/office/drawing/2014/main" id="{0AA44DE4-EB17-962E-E3D7-42C513FC0D6D}"/>
                  </a:ext>
                </a:extLst>
              </p:cNvPr>
              <p:cNvSpPr/>
              <p:nvPr/>
            </p:nvSpPr>
            <p:spPr>
              <a:xfrm>
                <a:off x="9496949" y="2309892"/>
                <a:ext cx="624682" cy="257805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21" name="Freeform 109">
                <a:extLst>
                  <a:ext uri="{FF2B5EF4-FFF2-40B4-BE49-F238E27FC236}">
                    <a16:creationId xmlns:a16="http://schemas.microsoft.com/office/drawing/2014/main" id="{64AE8E98-1BA6-EE14-85BF-D96AC151AF0F}"/>
                  </a:ext>
                </a:extLst>
              </p:cNvPr>
              <p:cNvSpPr/>
              <p:nvPr/>
            </p:nvSpPr>
            <p:spPr>
              <a:xfrm rot="3962325">
                <a:off x="10104622" y="2455541"/>
                <a:ext cx="543837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22" name="Freeform 110">
                <a:extLst>
                  <a:ext uri="{FF2B5EF4-FFF2-40B4-BE49-F238E27FC236}">
                    <a16:creationId xmlns:a16="http://schemas.microsoft.com/office/drawing/2014/main" id="{CE81FD4F-8F39-F30D-1EB0-790F14C6B081}"/>
                  </a:ext>
                </a:extLst>
              </p:cNvPr>
              <p:cNvSpPr/>
              <p:nvPr/>
            </p:nvSpPr>
            <p:spPr>
              <a:xfrm rot="7550382">
                <a:off x="10283216" y="2965129"/>
                <a:ext cx="543837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23" name="Freeform 111">
                <a:extLst>
                  <a:ext uri="{FF2B5EF4-FFF2-40B4-BE49-F238E27FC236}">
                    <a16:creationId xmlns:a16="http://schemas.microsoft.com/office/drawing/2014/main" id="{6E4EB89A-E9A0-14D7-0D31-84D09826B5FF}"/>
                  </a:ext>
                </a:extLst>
              </p:cNvPr>
              <p:cNvSpPr/>
              <p:nvPr/>
            </p:nvSpPr>
            <p:spPr>
              <a:xfrm rot="10800000">
                <a:off x="9676337" y="3253260"/>
                <a:ext cx="633982" cy="279220"/>
              </a:xfrm>
              <a:custGeom>
                <a:avLst/>
                <a:gdLst>
                  <a:gd name="connsiteX0" fmla="*/ 965200 w 2921000"/>
                  <a:gd name="connsiteY0" fmla="*/ 317500 h 1041400"/>
                  <a:gd name="connsiteX1" fmla="*/ 647700 w 2921000"/>
                  <a:gd name="connsiteY1" fmla="*/ 0 h 1041400"/>
                  <a:gd name="connsiteX2" fmla="*/ 0 w 2921000"/>
                  <a:gd name="connsiteY2" fmla="*/ 342900 h 1041400"/>
                  <a:gd name="connsiteX3" fmla="*/ 152400 w 2921000"/>
                  <a:gd name="connsiteY3" fmla="*/ 990600 h 1041400"/>
                  <a:gd name="connsiteX4" fmla="*/ 825500 w 2921000"/>
                  <a:gd name="connsiteY4" fmla="*/ 1041400 h 1041400"/>
                  <a:gd name="connsiteX5" fmla="*/ 990600 w 2921000"/>
                  <a:gd name="connsiteY5" fmla="*/ 482600 h 1041400"/>
                  <a:gd name="connsiteX6" fmla="*/ 2667000 w 2921000"/>
                  <a:gd name="connsiteY6" fmla="*/ 482600 h 1041400"/>
                  <a:gd name="connsiteX7" fmla="*/ 2908300 w 2921000"/>
                  <a:gd name="connsiteY7" fmla="*/ 723900 h 1041400"/>
                  <a:gd name="connsiteX8" fmla="*/ 2921000 w 2921000"/>
                  <a:gd name="connsiteY8" fmla="*/ 139700 h 1041400"/>
                  <a:gd name="connsiteX9" fmla="*/ 2692400 w 2921000"/>
                  <a:gd name="connsiteY9" fmla="*/ 355600 h 1041400"/>
                  <a:gd name="connsiteX10" fmla="*/ 965200 w 2921000"/>
                  <a:gd name="connsiteY10" fmla="*/ 317500 h 1041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21000" h="1041400">
                    <a:moveTo>
                      <a:pt x="965200" y="317500"/>
                    </a:moveTo>
                    <a:lnTo>
                      <a:pt x="647700" y="0"/>
                    </a:lnTo>
                    <a:lnTo>
                      <a:pt x="0" y="342900"/>
                    </a:lnTo>
                    <a:lnTo>
                      <a:pt x="152400" y="990600"/>
                    </a:lnTo>
                    <a:lnTo>
                      <a:pt x="825500" y="1041400"/>
                    </a:lnTo>
                    <a:lnTo>
                      <a:pt x="990600" y="482600"/>
                    </a:lnTo>
                    <a:lnTo>
                      <a:pt x="2667000" y="482600"/>
                    </a:lnTo>
                    <a:lnTo>
                      <a:pt x="2908300" y="723900"/>
                    </a:lnTo>
                    <a:lnTo>
                      <a:pt x="2921000" y="139700"/>
                    </a:lnTo>
                    <a:lnTo>
                      <a:pt x="2692400" y="355600"/>
                    </a:lnTo>
                    <a:lnTo>
                      <a:pt x="965200" y="317500"/>
                    </a:lnTo>
                    <a:close/>
                  </a:path>
                </a:pathLst>
              </a:custGeom>
              <a:solidFill>
                <a:srgbClr val="00B050"/>
              </a:solidFill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41D470-FEA7-AF91-5185-2E119F732BA1}"/>
              </a:ext>
            </a:extLst>
          </p:cNvPr>
          <p:cNvSpPr txBox="1">
            <a:spLocks/>
          </p:cNvSpPr>
          <p:nvPr/>
        </p:nvSpPr>
        <p:spPr>
          <a:xfrm>
            <a:off x="1005840" y="438150"/>
            <a:ext cx="12618720" cy="965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>
                <a:latin typeface="+mn-lt"/>
              </a:rPr>
              <a:t>Aim One - Proof of Concept 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944DC-9DDE-5780-4096-2FE47829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12E2F-D630-B5F9-07BF-0FEB5D558189}"/>
              </a:ext>
            </a:extLst>
          </p:cNvPr>
          <p:cNvSpPr txBox="1"/>
          <p:nvPr/>
        </p:nvSpPr>
        <p:spPr>
          <a:xfrm>
            <a:off x="6162920" y="5810792"/>
            <a:ext cx="395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 Directional VWM</a:t>
            </a:r>
          </a:p>
        </p:txBody>
      </p:sp>
    </p:spTree>
    <p:extLst>
      <p:ext uri="{BB962C8B-B14F-4D97-AF65-F5344CB8AC3E}">
        <p14:creationId xmlns:p14="http://schemas.microsoft.com/office/powerpoint/2010/main" val="310474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FDF2532-9062-59B1-9F85-71204B6D1C51}"/>
              </a:ext>
            </a:extLst>
          </p:cNvPr>
          <p:cNvGrpSpPr/>
          <p:nvPr/>
        </p:nvGrpSpPr>
        <p:grpSpPr>
          <a:xfrm>
            <a:off x="2638014" y="2000161"/>
            <a:ext cx="11992386" cy="5376864"/>
            <a:chOff x="1407348" y="1445525"/>
            <a:chExt cx="11992386" cy="5376864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E854B9D-D78A-BC8A-99FB-DDEB1E2DDD59}"/>
                </a:ext>
              </a:extLst>
            </p:cNvPr>
            <p:cNvCxnSpPr>
              <a:cxnSpLocks/>
            </p:cNvCxnSpPr>
            <p:nvPr/>
          </p:nvCxnSpPr>
          <p:spPr>
            <a:xfrm>
              <a:off x="8082903" y="1976829"/>
              <a:ext cx="4320531" cy="337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Triangle 550">
              <a:extLst>
                <a:ext uri="{FF2B5EF4-FFF2-40B4-BE49-F238E27FC236}">
                  <a16:creationId xmlns:a16="http://schemas.microsoft.com/office/drawing/2014/main" id="{BD415D82-43E8-0AF0-0991-292341865292}"/>
                </a:ext>
              </a:extLst>
            </p:cNvPr>
            <p:cNvSpPr/>
            <p:nvPr/>
          </p:nvSpPr>
          <p:spPr>
            <a:xfrm rot="5400000" flipH="1">
              <a:off x="10338147" y="1899872"/>
              <a:ext cx="375921" cy="182678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3" name="Triangle 545">
              <a:extLst>
                <a:ext uri="{FF2B5EF4-FFF2-40B4-BE49-F238E27FC236}">
                  <a16:creationId xmlns:a16="http://schemas.microsoft.com/office/drawing/2014/main" id="{A4EEDD87-7622-FC21-DA60-B42BD7B99715}"/>
                </a:ext>
              </a:extLst>
            </p:cNvPr>
            <p:cNvSpPr/>
            <p:nvPr/>
          </p:nvSpPr>
          <p:spPr>
            <a:xfrm rot="16200000" flipH="1">
              <a:off x="9886210" y="1902953"/>
              <a:ext cx="413513" cy="182678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8CC2666-3EFF-4F82-01AF-C8DEFCBC7B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83155" y="2009046"/>
              <a:ext cx="0" cy="18701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52E5328-58B7-8E07-5393-31FBF96FD5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03434" y="1996346"/>
              <a:ext cx="0" cy="19793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7E7979C-008D-C4FE-57E1-5D6F6C70C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096" y="2002741"/>
              <a:ext cx="0" cy="18306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18D45C0-6BEB-2338-34B5-32275B7DA2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9775" y="2004242"/>
              <a:ext cx="2498676" cy="333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2008A05-2AB5-9CC6-4F2D-04F2FE81A9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3629" y="2010547"/>
              <a:ext cx="15493" cy="18958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riangle 532">
              <a:extLst>
                <a:ext uri="{FF2B5EF4-FFF2-40B4-BE49-F238E27FC236}">
                  <a16:creationId xmlns:a16="http://schemas.microsoft.com/office/drawing/2014/main" id="{3840F051-43A4-D220-AE03-C32F9B18C36A}"/>
                </a:ext>
              </a:extLst>
            </p:cNvPr>
            <p:cNvSpPr/>
            <p:nvPr/>
          </p:nvSpPr>
          <p:spPr>
            <a:xfrm rot="5400000">
              <a:off x="2507320" y="1934431"/>
              <a:ext cx="413513" cy="152231"/>
            </a:xfrm>
            <a:prstGeom prst="triangl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0" name="Freeform 51">
              <a:extLst>
                <a:ext uri="{FF2B5EF4-FFF2-40B4-BE49-F238E27FC236}">
                  <a16:creationId xmlns:a16="http://schemas.microsoft.com/office/drawing/2014/main" id="{28E34945-79E2-A9FC-62D2-3D554409236C}"/>
                </a:ext>
              </a:extLst>
            </p:cNvPr>
            <p:cNvSpPr/>
            <p:nvPr/>
          </p:nvSpPr>
          <p:spPr>
            <a:xfrm rot="21394164" flipH="1" flipV="1">
              <a:off x="2877219" y="1445525"/>
              <a:ext cx="710684" cy="444257"/>
            </a:xfrm>
            <a:custGeom>
              <a:avLst/>
              <a:gdLst>
                <a:gd name="connsiteX0" fmla="*/ 0 w 2278856"/>
                <a:gd name="connsiteY0" fmla="*/ 380116 h 1067561"/>
                <a:gd name="connsiteX1" fmla="*/ 292894 w 2278856"/>
                <a:gd name="connsiteY1" fmla="*/ 382497 h 1067561"/>
                <a:gd name="connsiteX2" fmla="*/ 519112 w 2278856"/>
                <a:gd name="connsiteY2" fmla="*/ 1063535 h 1067561"/>
                <a:gd name="connsiteX3" fmla="*/ 1028700 w 2278856"/>
                <a:gd name="connsiteY3" fmla="*/ 22928 h 1067561"/>
                <a:gd name="connsiteX4" fmla="*/ 1935956 w 2278856"/>
                <a:gd name="connsiteY4" fmla="*/ 349160 h 1067561"/>
                <a:gd name="connsiteX5" fmla="*/ 2278856 w 2278856"/>
                <a:gd name="connsiteY5" fmla="*/ 413453 h 1067561"/>
                <a:gd name="connsiteX0" fmla="*/ 0 w 2278856"/>
                <a:gd name="connsiteY0" fmla="*/ 378929 h 1042684"/>
                <a:gd name="connsiteX1" fmla="*/ 292894 w 2278856"/>
                <a:gd name="connsiteY1" fmla="*/ 381310 h 1042684"/>
                <a:gd name="connsiteX2" fmla="*/ 552449 w 2278856"/>
                <a:gd name="connsiteY2" fmla="*/ 1038535 h 1042684"/>
                <a:gd name="connsiteX3" fmla="*/ 1028700 w 2278856"/>
                <a:gd name="connsiteY3" fmla="*/ 21741 h 1042684"/>
                <a:gd name="connsiteX4" fmla="*/ 1935956 w 2278856"/>
                <a:gd name="connsiteY4" fmla="*/ 347973 h 1042684"/>
                <a:gd name="connsiteX5" fmla="*/ 2278856 w 2278856"/>
                <a:gd name="connsiteY5" fmla="*/ 412266 h 1042684"/>
                <a:gd name="connsiteX0" fmla="*/ 0 w 2278856"/>
                <a:gd name="connsiteY0" fmla="*/ 378459 h 1032740"/>
                <a:gd name="connsiteX1" fmla="*/ 292894 w 2278856"/>
                <a:gd name="connsiteY1" fmla="*/ 380840 h 1032740"/>
                <a:gd name="connsiteX2" fmla="*/ 531018 w 2278856"/>
                <a:gd name="connsiteY2" fmla="*/ 1028540 h 1032740"/>
                <a:gd name="connsiteX3" fmla="*/ 1028700 w 2278856"/>
                <a:gd name="connsiteY3" fmla="*/ 21271 h 1032740"/>
                <a:gd name="connsiteX4" fmla="*/ 1935956 w 2278856"/>
                <a:gd name="connsiteY4" fmla="*/ 347503 h 1032740"/>
                <a:gd name="connsiteX5" fmla="*/ 2278856 w 2278856"/>
                <a:gd name="connsiteY5" fmla="*/ 411796 h 1032740"/>
                <a:gd name="connsiteX0" fmla="*/ 0 w 2278856"/>
                <a:gd name="connsiteY0" fmla="*/ 378459 h 1033084"/>
                <a:gd name="connsiteX1" fmla="*/ 285750 w 2278856"/>
                <a:gd name="connsiteY1" fmla="*/ 392746 h 1033084"/>
                <a:gd name="connsiteX2" fmla="*/ 531018 w 2278856"/>
                <a:gd name="connsiteY2" fmla="*/ 1028540 h 1033084"/>
                <a:gd name="connsiteX3" fmla="*/ 1028700 w 2278856"/>
                <a:gd name="connsiteY3" fmla="*/ 21271 h 1033084"/>
                <a:gd name="connsiteX4" fmla="*/ 1935956 w 2278856"/>
                <a:gd name="connsiteY4" fmla="*/ 347503 h 1033084"/>
                <a:gd name="connsiteX5" fmla="*/ 2278856 w 2278856"/>
                <a:gd name="connsiteY5" fmla="*/ 411796 h 1033084"/>
                <a:gd name="connsiteX0" fmla="*/ 0 w 2278856"/>
                <a:gd name="connsiteY0" fmla="*/ 378459 h 1033146"/>
                <a:gd name="connsiteX1" fmla="*/ 173831 w 2278856"/>
                <a:gd name="connsiteY1" fmla="*/ 326070 h 1033146"/>
                <a:gd name="connsiteX2" fmla="*/ 285750 w 2278856"/>
                <a:gd name="connsiteY2" fmla="*/ 392746 h 1033146"/>
                <a:gd name="connsiteX3" fmla="*/ 531018 w 2278856"/>
                <a:gd name="connsiteY3" fmla="*/ 1028540 h 1033146"/>
                <a:gd name="connsiteX4" fmla="*/ 1028700 w 2278856"/>
                <a:gd name="connsiteY4" fmla="*/ 21271 h 1033146"/>
                <a:gd name="connsiteX5" fmla="*/ 1935956 w 2278856"/>
                <a:gd name="connsiteY5" fmla="*/ 347503 h 1033146"/>
                <a:gd name="connsiteX6" fmla="*/ 2278856 w 2278856"/>
                <a:gd name="connsiteY6" fmla="*/ 411796 h 1033146"/>
                <a:gd name="connsiteX0" fmla="*/ 0 w 2278856"/>
                <a:gd name="connsiteY0" fmla="*/ 378459 h 1033095"/>
                <a:gd name="connsiteX1" fmla="*/ 140494 w 2278856"/>
                <a:gd name="connsiteY1" fmla="*/ 368932 h 1033095"/>
                <a:gd name="connsiteX2" fmla="*/ 285750 w 2278856"/>
                <a:gd name="connsiteY2" fmla="*/ 392746 h 1033095"/>
                <a:gd name="connsiteX3" fmla="*/ 531018 w 2278856"/>
                <a:gd name="connsiteY3" fmla="*/ 1028540 h 1033095"/>
                <a:gd name="connsiteX4" fmla="*/ 1028700 w 2278856"/>
                <a:gd name="connsiteY4" fmla="*/ 21271 h 1033095"/>
                <a:gd name="connsiteX5" fmla="*/ 1935956 w 2278856"/>
                <a:gd name="connsiteY5" fmla="*/ 347503 h 1033095"/>
                <a:gd name="connsiteX6" fmla="*/ 2278856 w 2278856"/>
                <a:gd name="connsiteY6" fmla="*/ 411796 h 1033095"/>
                <a:gd name="connsiteX0" fmla="*/ 0 w 2278856"/>
                <a:gd name="connsiteY0" fmla="*/ 378459 h 1033166"/>
                <a:gd name="connsiteX1" fmla="*/ 140494 w 2278856"/>
                <a:gd name="connsiteY1" fmla="*/ 368932 h 1033166"/>
                <a:gd name="connsiteX2" fmla="*/ 252413 w 2278856"/>
                <a:gd name="connsiteY2" fmla="*/ 395127 h 1033166"/>
                <a:gd name="connsiteX3" fmla="*/ 531018 w 2278856"/>
                <a:gd name="connsiteY3" fmla="*/ 1028540 h 1033166"/>
                <a:gd name="connsiteX4" fmla="*/ 1028700 w 2278856"/>
                <a:gd name="connsiteY4" fmla="*/ 21271 h 1033166"/>
                <a:gd name="connsiteX5" fmla="*/ 1935956 w 2278856"/>
                <a:gd name="connsiteY5" fmla="*/ 347503 h 1033166"/>
                <a:gd name="connsiteX6" fmla="*/ 2278856 w 2278856"/>
                <a:gd name="connsiteY6" fmla="*/ 411796 h 1033166"/>
                <a:gd name="connsiteX0" fmla="*/ 0 w 2278856"/>
                <a:gd name="connsiteY0" fmla="*/ 378459 h 1033194"/>
                <a:gd name="connsiteX1" fmla="*/ 140494 w 2278856"/>
                <a:gd name="connsiteY1" fmla="*/ 368932 h 1033194"/>
                <a:gd name="connsiteX2" fmla="*/ 33337 w 2278856"/>
                <a:gd name="connsiteY2" fmla="*/ 345120 h 1033194"/>
                <a:gd name="connsiteX3" fmla="*/ 252413 w 2278856"/>
                <a:gd name="connsiteY3" fmla="*/ 395127 h 1033194"/>
                <a:gd name="connsiteX4" fmla="*/ 531018 w 2278856"/>
                <a:gd name="connsiteY4" fmla="*/ 1028540 h 1033194"/>
                <a:gd name="connsiteX5" fmla="*/ 1028700 w 2278856"/>
                <a:gd name="connsiteY5" fmla="*/ 21271 h 1033194"/>
                <a:gd name="connsiteX6" fmla="*/ 1935956 w 2278856"/>
                <a:gd name="connsiteY6" fmla="*/ 347503 h 1033194"/>
                <a:gd name="connsiteX7" fmla="*/ 2278856 w 2278856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53411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79604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4620"/>
                <a:gd name="connsiteX1" fmla="*/ 15312 w 2298930"/>
                <a:gd name="connsiteY1" fmla="*/ 354644 h 1034620"/>
                <a:gd name="connsiteX2" fmla="*/ 79604 w 2298930"/>
                <a:gd name="connsiteY2" fmla="*/ 345120 h 1034620"/>
                <a:gd name="connsiteX3" fmla="*/ 310587 w 2298930"/>
                <a:gd name="connsiteY3" fmla="*/ 437990 h 1034620"/>
                <a:gd name="connsiteX4" fmla="*/ 551092 w 2298930"/>
                <a:gd name="connsiteY4" fmla="*/ 1028540 h 1034620"/>
                <a:gd name="connsiteX5" fmla="*/ 1048774 w 2298930"/>
                <a:gd name="connsiteY5" fmla="*/ 21271 h 1034620"/>
                <a:gd name="connsiteX6" fmla="*/ 1956030 w 2298930"/>
                <a:gd name="connsiteY6" fmla="*/ 347503 h 1034620"/>
                <a:gd name="connsiteX7" fmla="*/ 2298930 w 2298930"/>
                <a:gd name="connsiteY7" fmla="*/ 411796 h 1034620"/>
                <a:gd name="connsiteX0" fmla="*/ 20074 w 2298930"/>
                <a:gd name="connsiteY0" fmla="*/ 378459 h 1034616"/>
                <a:gd name="connsiteX1" fmla="*/ 15312 w 2298930"/>
                <a:gd name="connsiteY1" fmla="*/ 354644 h 1034616"/>
                <a:gd name="connsiteX2" fmla="*/ 208191 w 2298930"/>
                <a:gd name="connsiteY2" fmla="*/ 347502 h 1034616"/>
                <a:gd name="connsiteX3" fmla="*/ 310587 w 2298930"/>
                <a:gd name="connsiteY3" fmla="*/ 437990 h 1034616"/>
                <a:gd name="connsiteX4" fmla="*/ 551092 w 2298930"/>
                <a:gd name="connsiteY4" fmla="*/ 1028540 h 1034616"/>
                <a:gd name="connsiteX5" fmla="*/ 1048774 w 2298930"/>
                <a:gd name="connsiteY5" fmla="*/ 21271 h 1034616"/>
                <a:gd name="connsiteX6" fmla="*/ 1956030 w 2298930"/>
                <a:gd name="connsiteY6" fmla="*/ 347503 h 1034616"/>
                <a:gd name="connsiteX7" fmla="*/ 2298930 w 2298930"/>
                <a:gd name="connsiteY7" fmla="*/ 411796 h 1034616"/>
                <a:gd name="connsiteX0" fmla="*/ 0 w 2278856"/>
                <a:gd name="connsiteY0" fmla="*/ 378459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78856"/>
                <a:gd name="connsiteY0" fmla="*/ 345121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38374"/>
                <a:gd name="connsiteY0" fmla="*/ 345119 h 1034616"/>
                <a:gd name="connsiteX1" fmla="*/ 147635 w 2238374"/>
                <a:gd name="connsiteY1" fmla="*/ 347502 h 1034616"/>
                <a:gd name="connsiteX2" fmla="*/ 250031 w 2238374"/>
                <a:gd name="connsiteY2" fmla="*/ 437990 h 1034616"/>
                <a:gd name="connsiteX3" fmla="*/ 490536 w 2238374"/>
                <a:gd name="connsiteY3" fmla="*/ 1028540 h 1034616"/>
                <a:gd name="connsiteX4" fmla="*/ 988218 w 2238374"/>
                <a:gd name="connsiteY4" fmla="*/ 21271 h 1034616"/>
                <a:gd name="connsiteX5" fmla="*/ 1895474 w 2238374"/>
                <a:gd name="connsiteY5" fmla="*/ 347503 h 1034616"/>
                <a:gd name="connsiteX6" fmla="*/ 2238374 w 2238374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935955 w 2278855"/>
                <a:gd name="connsiteY5" fmla="*/ 347503 h 1034616"/>
                <a:gd name="connsiteX6" fmla="*/ 2278855 w 2278855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573915 w 2278855"/>
                <a:gd name="connsiteY5" fmla="*/ 347502 h 1034616"/>
                <a:gd name="connsiteX6" fmla="*/ 2278855 w 2278855"/>
                <a:gd name="connsiteY6" fmla="*/ 411796 h 1034616"/>
                <a:gd name="connsiteX0" fmla="*/ 0 w 2037497"/>
                <a:gd name="connsiteY0" fmla="*/ 347500 h 1034616"/>
                <a:gd name="connsiteX1" fmla="*/ 188116 w 2037497"/>
                <a:gd name="connsiteY1" fmla="*/ 347502 h 1034616"/>
                <a:gd name="connsiteX2" fmla="*/ 290512 w 2037497"/>
                <a:gd name="connsiteY2" fmla="*/ 437990 h 1034616"/>
                <a:gd name="connsiteX3" fmla="*/ 531017 w 2037497"/>
                <a:gd name="connsiteY3" fmla="*/ 1028540 h 1034616"/>
                <a:gd name="connsiteX4" fmla="*/ 1028699 w 2037497"/>
                <a:gd name="connsiteY4" fmla="*/ 21271 h 1034616"/>
                <a:gd name="connsiteX5" fmla="*/ 1573915 w 2037497"/>
                <a:gd name="connsiteY5" fmla="*/ 347502 h 1034616"/>
                <a:gd name="connsiteX6" fmla="*/ 2037497 w 2037497"/>
                <a:gd name="connsiteY6" fmla="*/ 411797 h 1034616"/>
                <a:gd name="connsiteX0" fmla="*/ 0 w 2541995"/>
                <a:gd name="connsiteY0" fmla="*/ 318911 h 1034616"/>
                <a:gd name="connsiteX1" fmla="*/ 692614 w 2541995"/>
                <a:gd name="connsiteY1" fmla="*/ 347502 h 1034616"/>
                <a:gd name="connsiteX2" fmla="*/ 795010 w 2541995"/>
                <a:gd name="connsiteY2" fmla="*/ 437990 h 1034616"/>
                <a:gd name="connsiteX3" fmla="*/ 1035515 w 2541995"/>
                <a:gd name="connsiteY3" fmla="*/ 1028540 h 1034616"/>
                <a:gd name="connsiteX4" fmla="*/ 1533197 w 2541995"/>
                <a:gd name="connsiteY4" fmla="*/ 21271 h 1034616"/>
                <a:gd name="connsiteX5" fmla="*/ 2078413 w 2541995"/>
                <a:gd name="connsiteY5" fmla="*/ 347502 h 1034616"/>
                <a:gd name="connsiteX6" fmla="*/ 2541995 w 2541995"/>
                <a:gd name="connsiteY6" fmla="*/ 411797 h 1034616"/>
                <a:gd name="connsiteX0" fmla="*/ 0 w 2541995"/>
                <a:gd name="connsiteY0" fmla="*/ 318911 h 1034628"/>
                <a:gd name="connsiteX1" fmla="*/ 480199 w 2541995"/>
                <a:gd name="connsiteY1" fmla="*/ 340356 h 1034628"/>
                <a:gd name="connsiteX2" fmla="*/ 795010 w 2541995"/>
                <a:gd name="connsiteY2" fmla="*/ 437990 h 1034628"/>
                <a:gd name="connsiteX3" fmla="*/ 1035515 w 2541995"/>
                <a:gd name="connsiteY3" fmla="*/ 1028540 h 1034628"/>
                <a:gd name="connsiteX4" fmla="*/ 1533197 w 2541995"/>
                <a:gd name="connsiteY4" fmla="*/ 21271 h 1034628"/>
                <a:gd name="connsiteX5" fmla="*/ 2078413 w 2541995"/>
                <a:gd name="connsiteY5" fmla="*/ 347502 h 1034628"/>
                <a:gd name="connsiteX6" fmla="*/ 2541995 w 2541995"/>
                <a:gd name="connsiteY6" fmla="*/ 411797 h 1034628"/>
                <a:gd name="connsiteX0" fmla="*/ 0 w 2541995"/>
                <a:gd name="connsiteY0" fmla="*/ 318911 h 1034663"/>
                <a:gd name="connsiteX1" fmla="*/ 795010 w 2541995"/>
                <a:gd name="connsiteY1" fmla="*/ 437990 h 1034663"/>
                <a:gd name="connsiteX2" fmla="*/ 1035515 w 2541995"/>
                <a:gd name="connsiteY2" fmla="*/ 1028540 h 1034663"/>
                <a:gd name="connsiteX3" fmla="*/ 1533197 w 2541995"/>
                <a:gd name="connsiteY3" fmla="*/ 21271 h 1034663"/>
                <a:gd name="connsiteX4" fmla="*/ 2078413 w 2541995"/>
                <a:gd name="connsiteY4" fmla="*/ 347502 h 1034663"/>
                <a:gd name="connsiteX5" fmla="*/ 2541995 w 2541995"/>
                <a:gd name="connsiteY5" fmla="*/ 411797 h 1034663"/>
                <a:gd name="connsiteX0" fmla="*/ 0 w 2541995"/>
                <a:gd name="connsiteY0" fmla="*/ 318911 h 1034665"/>
                <a:gd name="connsiteX1" fmla="*/ 795010 w 2541995"/>
                <a:gd name="connsiteY1" fmla="*/ 437990 h 1034665"/>
                <a:gd name="connsiteX2" fmla="*/ 1141721 w 2541995"/>
                <a:gd name="connsiteY2" fmla="*/ 1028540 h 1034665"/>
                <a:gd name="connsiteX3" fmla="*/ 1533197 w 2541995"/>
                <a:gd name="connsiteY3" fmla="*/ 21271 h 1034665"/>
                <a:gd name="connsiteX4" fmla="*/ 2078413 w 2541995"/>
                <a:gd name="connsiteY4" fmla="*/ 347502 h 1034665"/>
                <a:gd name="connsiteX5" fmla="*/ 2541995 w 2541995"/>
                <a:gd name="connsiteY5" fmla="*/ 411797 h 10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995" h="1034665">
                  <a:moveTo>
                    <a:pt x="0" y="318911"/>
                  </a:moveTo>
                  <a:cubicBezTo>
                    <a:pt x="165627" y="343719"/>
                    <a:pt x="604723" y="319719"/>
                    <a:pt x="795010" y="437990"/>
                  </a:cubicBezTo>
                  <a:cubicBezTo>
                    <a:pt x="985297" y="556261"/>
                    <a:pt x="1018690" y="1097993"/>
                    <a:pt x="1141721" y="1028540"/>
                  </a:cubicBezTo>
                  <a:cubicBezTo>
                    <a:pt x="1264752" y="959087"/>
                    <a:pt x="1377082" y="134777"/>
                    <a:pt x="1533197" y="21271"/>
                  </a:cubicBezTo>
                  <a:cubicBezTo>
                    <a:pt x="1689312" y="-92235"/>
                    <a:pt x="1870054" y="282414"/>
                    <a:pt x="2078413" y="347502"/>
                  </a:cubicBezTo>
                  <a:cubicBezTo>
                    <a:pt x="2286772" y="412590"/>
                    <a:pt x="2474724" y="412194"/>
                    <a:pt x="2541995" y="411797"/>
                  </a:cubicBezTo>
                </a:path>
              </a:pathLst>
            </a:custGeom>
            <a:noFill/>
            <a:ln w="50800" cmpd="sng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111" name="Freeform 52">
              <a:extLst>
                <a:ext uri="{FF2B5EF4-FFF2-40B4-BE49-F238E27FC236}">
                  <a16:creationId xmlns:a16="http://schemas.microsoft.com/office/drawing/2014/main" id="{3179E2AF-FA58-6504-6DEA-EAEDA4CF1A2D}"/>
                </a:ext>
              </a:extLst>
            </p:cNvPr>
            <p:cNvSpPr/>
            <p:nvPr/>
          </p:nvSpPr>
          <p:spPr>
            <a:xfrm>
              <a:off x="10844959" y="1569146"/>
              <a:ext cx="710684" cy="336868"/>
            </a:xfrm>
            <a:custGeom>
              <a:avLst/>
              <a:gdLst>
                <a:gd name="connsiteX0" fmla="*/ 0 w 1543050"/>
                <a:gd name="connsiteY0" fmla="*/ 674370 h 1383030"/>
                <a:gd name="connsiteX1" fmla="*/ 445770 w 1543050"/>
                <a:gd name="connsiteY1" fmla="*/ 697230 h 1383030"/>
                <a:gd name="connsiteX2" fmla="*/ 445770 w 1543050"/>
                <a:gd name="connsiteY2" fmla="*/ 1383030 h 1383030"/>
                <a:gd name="connsiteX3" fmla="*/ 811530 w 1543050"/>
                <a:gd name="connsiteY3" fmla="*/ 1383030 h 1383030"/>
                <a:gd name="connsiteX4" fmla="*/ 834390 w 1543050"/>
                <a:gd name="connsiteY4" fmla="*/ 0 h 1383030"/>
                <a:gd name="connsiteX5" fmla="*/ 1200150 w 1543050"/>
                <a:gd name="connsiteY5" fmla="*/ 0 h 1383030"/>
                <a:gd name="connsiteX6" fmla="*/ 1200150 w 1543050"/>
                <a:gd name="connsiteY6" fmla="*/ 708660 h 1383030"/>
                <a:gd name="connsiteX7" fmla="*/ 1543050 w 1543050"/>
                <a:gd name="connsiteY7" fmla="*/ 720090 h 138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3050" h="1383030">
                  <a:moveTo>
                    <a:pt x="0" y="674370"/>
                  </a:moveTo>
                  <a:lnTo>
                    <a:pt x="445770" y="697230"/>
                  </a:lnTo>
                  <a:lnTo>
                    <a:pt x="445770" y="1383030"/>
                  </a:lnTo>
                  <a:lnTo>
                    <a:pt x="811530" y="1383030"/>
                  </a:lnTo>
                  <a:lnTo>
                    <a:pt x="834390" y="0"/>
                  </a:lnTo>
                  <a:lnTo>
                    <a:pt x="1200150" y="0"/>
                  </a:lnTo>
                  <a:lnTo>
                    <a:pt x="1200150" y="708660"/>
                  </a:lnTo>
                  <a:lnTo>
                    <a:pt x="1543050" y="720090"/>
                  </a:lnTo>
                </a:path>
              </a:pathLst>
            </a:cu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>
                <a:highlight>
                  <a:srgbClr val="FFFF00"/>
                </a:highlight>
              </a:endParaRPr>
            </a:p>
          </p:txBody>
        </p:sp>
        <p:sp>
          <p:nvSpPr>
            <p:cNvPr id="112" name="Freeform 51">
              <a:extLst>
                <a:ext uri="{FF2B5EF4-FFF2-40B4-BE49-F238E27FC236}">
                  <a16:creationId xmlns:a16="http://schemas.microsoft.com/office/drawing/2014/main" id="{46547189-BEF3-F51D-6E38-159FE3B12B68}"/>
                </a:ext>
              </a:extLst>
            </p:cNvPr>
            <p:cNvSpPr/>
            <p:nvPr/>
          </p:nvSpPr>
          <p:spPr>
            <a:xfrm flipH="1" flipV="1">
              <a:off x="9097044" y="1463376"/>
              <a:ext cx="710684" cy="444257"/>
            </a:xfrm>
            <a:custGeom>
              <a:avLst/>
              <a:gdLst>
                <a:gd name="connsiteX0" fmla="*/ 0 w 2278856"/>
                <a:gd name="connsiteY0" fmla="*/ 380116 h 1067561"/>
                <a:gd name="connsiteX1" fmla="*/ 292894 w 2278856"/>
                <a:gd name="connsiteY1" fmla="*/ 382497 h 1067561"/>
                <a:gd name="connsiteX2" fmla="*/ 519112 w 2278856"/>
                <a:gd name="connsiteY2" fmla="*/ 1063535 h 1067561"/>
                <a:gd name="connsiteX3" fmla="*/ 1028700 w 2278856"/>
                <a:gd name="connsiteY3" fmla="*/ 22928 h 1067561"/>
                <a:gd name="connsiteX4" fmla="*/ 1935956 w 2278856"/>
                <a:gd name="connsiteY4" fmla="*/ 349160 h 1067561"/>
                <a:gd name="connsiteX5" fmla="*/ 2278856 w 2278856"/>
                <a:gd name="connsiteY5" fmla="*/ 413453 h 1067561"/>
                <a:gd name="connsiteX0" fmla="*/ 0 w 2278856"/>
                <a:gd name="connsiteY0" fmla="*/ 378929 h 1042684"/>
                <a:gd name="connsiteX1" fmla="*/ 292894 w 2278856"/>
                <a:gd name="connsiteY1" fmla="*/ 381310 h 1042684"/>
                <a:gd name="connsiteX2" fmla="*/ 552449 w 2278856"/>
                <a:gd name="connsiteY2" fmla="*/ 1038535 h 1042684"/>
                <a:gd name="connsiteX3" fmla="*/ 1028700 w 2278856"/>
                <a:gd name="connsiteY3" fmla="*/ 21741 h 1042684"/>
                <a:gd name="connsiteX4" fmla="*/ 1935956 w 2278856"/>
                <a:gd name="connsiteY4" fmla="*/ 347973 h 1042684"/>
                <a:gd name="connsiteX5" fmla="*/ 2278856 w 2278856"/>
                <a:gd name="connsiteY5" fmla="*/ 412266 h 1042684"/>
                <a:gd name="connsiteX0" fmla="*/ 0 w 2278856"/>
                <a:gd name="connsiteY0" fmla="*/ 378459 h 1032740"/>
                <a:gd name="connsiteX1" fmla="*/ 292894 w 2278856"/>
                <a:gd name="connsiteY1" fmla="*/ 380840 h 1032740"/>
                <a:gd name="connsiteX2" fmla="*/ 531018 w 2278856"/>
                <a:gd name="connsiteY2" fmla="*/ 1028540 h 1032740"/>
                <a:gd name="connsiteX3" fmla="*/ 1028700 w 2278856"/>
                <a:gd name="connsiteY3" fmla="*/ 21271 h 1032740"/>
                <a:gd name="connsiteX4" fmla="*/ 1935956 w 2278856"/>
                <a:gd name="connsiteY4" fmla="*/ 347503 h 1032740"/>
                <a:gd name="connsiteX5" fmla="*/ 2278856 w 2278856"/>
                <a:gd name="connsiteY5" fmla="*/ 411796 h 1032740"/>
                <a:gd name="connsiteX0" fmla="*/ 0 w 2278856"/>
                <a:gd name="connsiteY0" fmla="*/ 378459 h 1033084"/>
                <a:gd name="connsiteX1" fmla="*/ 285750 w 2278856"/>
                <a:gd name="connsiteY1" fmla="*/ 392746 h 1033084"/>
                <a:gd name="connsiteX2" fmla="*/ 531018 w 2278856"/>
                <a:gd name="connsiteY2" fmla="*/ 1028540 h 1033084"/>
                <a:gd name="connsiteX3" fmla="*/ 1028700 w 2278856"/>
                <a:gd name="connsiteY3" fmla="*/ 21271 h 1033084"/>
                <a:gd name="connsiteX4" fmla="*/ 1935956 w 2278856"/>
                <a:gd name="connsiteY4" fmla="*/ 347503 h 1033084"/>
                <a:gd name="connsiteX5" fmla="*/ 2278856 w 2278856"/>
                <a:gd name="connsiteY5" fmla="*/ 411796 h 1033084"/>
                <a:gd name="connsiteX0" fmla="*/ 0 w 2278856"/>
                <a:gd name="connsiteY0" fmla="*/ 378459 h 1033146"/>
                <a:gd name="connsiteX1" fmla="*/ 173831 w 2278856"/>
                <a:gd name="connsiteY1" fmla="*/ 326070 h 1033146"/>
                <a:gd name="connsiteX2" fmla="*/ 285750 w 2278856"/>
                <a:gd name="connsiteY2" fmla="*/ 392746 h 1033146"/>
                <a:gd name="connsiteX3" fmla="*/ 531018 w 2278856"/>
                <a:gd name="connsiteY3" fmla="*/ 1028540 h 1033146"/>
                <a:gd name="connsiteX4" fmla="*/ 1028700 w 2278856"/>
                <a:gd name="connsiteY4" fmla="*/ 21271 h 1033146"/>
                <a:gd name="connsiteX5" fmla="*/ 1935956 w 2278856"/>
                <a:gd name="connsiteY5" fmla="*/ 347503 h 1033146"/>
                <a:gd name="connsiteX6" fmla="*/ 2278856 w 2278856"/>
                <a:gd name="connsiteY6" fmla="*/ 411796 h 1033146"/>
                <a:gd name="connsiteX0" fmla="*/ 0 w 2278856"/>
                <a:gd name="connsiteY0" fmla="*/ 378459 h 1033095"/>
                <a:gd name="connsiteX1" fmla="*/ 140494 w 2278856"/>
                <a:gd name="connsiteY1" fmla="*/ 368932 h 1033095"/>
                <a:gd name="connsiteX2" fmla="*/ 285750 w 2278856"/>
                <a:gd name="connsiteY2" fmla="*/ 392746 h 1033095"/>
                <a:gd name="connsiteX3" fmla="*/ 531018 w 2278856"/>
                <a:gd name="connsiteY3" fmla="*/ 1028540 h 1033095"/>
                <a:gd name="connsiteX4" fmla="*/ 1028700 w 2278856"/>
                <a:gd name="connsiteY4" fmla="*/ 21271 h 1033095"/>
                <a:gd name="connsiteX5" fmla="*/ 1935956 w 2278856"/>
                <a:gd name="connsiteY5" fmla="*/ 347503 h 1033095"/>
                <a:gd name="connsiteX6" fmla="*/ 2278856 w 2278856"/>
                <a:gd name="connsiteY6" fmla="*/ 411796 h 1033095"/>
                <a:gd name="connsiteX0" fmla="*/ 0 w 2278856"/>
                <a:gd name="connsiteY0" fmla="*/ 378459 h 1033166"/>
                <a:gd name="connsiteX1" fmla="*/ 140494 w 2278856"/>
                <a:gd name="connsiteY1" fmla="*/ 368932 h 1033166"/>
                <a:gd name="connsiteX2" fmla="*/ 252413 w 2278856"/>
                <a:gd name="connsiteY2" fmla="*/ 395127 h 1033166"/>
                <a:gd name="connsiteX3" fmla="*/ 531018 w 2278856"/>
                <a:gd name="connsiteY3" fmla="*/ 1028540 h 1033166"/>
                <a:gd name="connsiteX4" fmla="*/ 1028700 w 2278856"/>
                <a:gd name="connsiteY4" fmla="*/ 21271 h 1033166"/>
                <a:gd name="connsiteX5" fmla="*/ 1935956 w 2278856"/>
                <a:gd name="connsiteY5" fmla="*/ 347503 h 1033166"/>
                <a:gd name="connsiteX6" fmla="*/ 2278856 w 2278856"/>
                <a:gd name="connsiteY6" fmla="*/ 411796 h 1033166"/>
                <a:gd name="connsiteX0" fmla="*/ 0 w 2278856"/>
                <a:gd name="connsiteY0" fmla="*/ 378459 h 1033194"/>
                <a:gd name="connsiteX1" fmla="*/ 140494 w 2278856"/>
                <a:gd name="connsiteY1" fmla="*/ 368932 h 1033194"/>
                <a:gd name="connsiteX2" fmla="*/ 33337 w 2278856"/>
                <a:gd name="connsiteY2" fmla="*/ 345120 h 1033194"/>
                <a:gd name="connsiteX3" fmla="*/ 252413 w 2278856"/>
                <a:gd name="connsiteY3" fmla="*/ 395127 h 1033194"/>
                <a:gd name="connsiteX4" fmla="*/ 531018 w 2278856"/>
                <a:gd name="connsiteY4" fmla="*/ 1028540 h 1033194"/>
                <a:gd name="connsiteX5" fmla="*/ 1028700 w 2278856"/>
                <a:gd name="connsiteY5" fmla="*/ 21271 h 1033194"/>
                <a:gd name="connsiteX6" fmla="*/ 1935956 w 2278856"/>
                <a:gd name="connsiteY6" fmla="*/ 347503 h 1033194"/>
                <a:gd name="connsiteX7" fmla="*/ 2278856 w 2278856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53411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3194"/>
                <a:gd name="connsiteX1" fmla="*/ 15312 w 2298930"/>
                <a:gd name="connsiteY1" fmla="*/ 354644 h 1033194"/>
                <a:gd name="connsiteX2" fmla="*/ 79604 w 2298930"/>
                <a:gd name="connsiteY2" fmla="*/ 345120 h 1033194"/>
                <a:gd name="connsiteX3" fmla="*/ 272487 w 2298930"/>
                <a:gd name="connsiteY3" fmla="*/ 395127 h 1033194"/>
                <a:gd name="connsiteX4" fmla="*/ 551092 w 2298930"/>
                <a:gd name="connsiteY4" fmla="*/ 1028540 h 1033194"/>
                <a:gd name="connsiteX5" fmla="*/ 1048774 w 2298930"/>
                <a:gd name="connsiteY5" fmla="*/ 21271 h 1033194"/>
                <a:gd name="connsiteX6" fmla="*/ 1956030 w 2298930"/>
                <a:gd name="connsiteY6" fmla="*/ 347503 h 1033194"/>
                <a:gd name="connsiteX7" fmla="*/ 2298930 w 2298930"/>
                <a:gd name="connsiteY7" fmla="*/ 411796 h 1033194"/>
                <a:gd name="connsiteX0" fmla="*/ 20074 w 2298930"/>
                <a:gd name="connsiteY0" fmla="*/ 378459 h 1034620"/>
                <a:gd name="connsiteX1" fmla="*/ 15312 w 2298930"/>
                <a:gd name="connsiteY1" fmla="*/ 354644 h 1034620"/>
                <a:gd name="connsiteX2" fmla="*/ 79604 w 2298930"/>
                <a:gd name="connsiteY2" fmla="*/ 345120 h 1034620"/>
                <a:gd name="connsiteX3" fmla="*/ 310587 w 2298930"/>
                <a:gd name="connsiteY3" fmla="*/ 437990 h 1034620"/>
                <a:gd name="connsiteX4" fmla="*/ 551092 w 2298930"/>
                <a:gd name="connsiteY4" fmla="*/ 1028540 h 1034620"/>
                <a:gd name="connsiteX5" fmla="*/ 1048774 w 2298930"/>
                <a:gd name="connsiteY5" fmla="*/ 21271 h 1034620"/>
                <a:gd name="connsiteX6" fmla="*/ 1956030 w 2298930"/>
                <a:gd name="connsiteY6" fmla="*/ 347503 h 1034620"/>
                <a:gd name="connsiteX7" fmla="*/ 2298930 w 2298930"/>
                <a:gd name="connsiteY7" fmla="*/ 411796 h 1034620"/>
                <a:gd name="connsiteX0" fmla="*/ 20074 w 2298930"/>
                <a:gd name="connsiteY0" fmla="*/ 378459 h 1034616"/>
                <a:gd name="connsiteX1" fmla="*/ 15312 w 2298930"/>
                <a:gd name="connsiteY1" fmla="*/ 354644 h 1034616"/>
                <a:gd name="connsiteX2" fmla="*/ 208191 w 2298930"/>
                <a:gd name="connsiteY2" fmla="*/ 347502 h 1034616"/>
                <a:gd name="connsiteX3" fmla="*/ 310587 w 2298930"/>
                <a:gd name="connsiteY3" fmla="*/ 437990 h 1034616"/>
                <a:gd name="connsiteX4" fmla="*/ 551092 w 2298930"/>
                <a:gd name="connsiteY4" fmla="*/ 1028540 h 1034616"/>
                <a:gd name="connsiteX5" fmla="*/ 1048774 w 2298930"/>
                <a:gd name="connsiteY5" fmla="*/ 21271 h 1034616"/>
                <a:gd name="connsiteX6" fmla="*/ 1956030 w 2298930"/>
                <a:gd name="connsiteY6" fmla="*/ 347503 h 1034616"/>
                <a:gd name="connsiteX7" fmla="*/ 2298930 w 2298930"/>
                <a:gd name="connsiteY7" fmla="*/ 411796 h 1034616"/>
                <a:gd name="connsiteX0" fmla="*/ 0 w 2278856"/>
                <a:gd name="connsiteY0" fmla="*/ 378459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78856"/>
                <a:gd name="connsiteY0" fmla="*/ 345121 h 1034616"/>
                <a:gd name="connsiteX1" fmla="*/ 40482 w 2278856"/>
                <a:gd name="connsiteY1" fmla="*/ 345119 h 1034616"/>
                <a:gd name="connsiteX2" fmla="*/ 188117 w 2278856"/>
                <a:gd name="connsiteY2" fmla="*/ 347502 h 1034616"/>
                <a:gd name="connsiteX3" fmla="*/ 290513 w 2278856"/>
                <a:gd name="connsiteY3" fmla="*/ 437990 h 1034616"/>
                <a:gd name="connsiteX4" fmla="*/ 531018 w 2278856"/>
                <a:gd name="connsiteY4" fmla="*/ 1028540 h 1034616"/>
                <a:gd name="connsiteX5" fmla="*/ 1028700 w 2278856"/>
                <a:gd name="connsiteY5" fmla="*/ 21271 h 1034616"/>
                <a:gd name="connsiteX6" fmla="*/ 1935956 w 2278856"/>
                <a:gd name="connsiteY6" fmla="*/ 347503 h 1034616"/>
                <a:gd name="connsiteX7" fmla="*/ 2278856 w 2278856"/>
                <a:gd name="connsiteY7" fmla="*/ 411796 h 1034616"/>
                <a:gd name="connsiteX0" fmla="*/ 0 w 2238374"/>
                <a:gd name="connsiteY0" fmla="*/ 345119 h 1034616"/>
                <a:gd name="connsiteX1" fmla="*/ 147635 w 2238374"/>
                <a:gd name="connsiteY1" fmla="*/ 347502 h 1034616"/>
                <a:gd name="connsiteX2" fmla="*/ 250031 w 2238374"/>
                <a:gd name="connsiteY2" fmla="*/ 437990 h 1034616"/>
                <a:gd name="connsiteX3" fmla="*/ 490536 w 2238374"/>
                <a:gd name="connsiteY3" fmla="*/ 1028540 h 1034616"/>
                <a:gd name="connsiteX4" fmla="*/ 988218 w 2238374"/>
                <a:gd name="connsiteY4" fmla="*/ 21271 h 1034616"/>
                <a:gd name="connsiteX5" fmla="*/ 1895474 w 2238374"/>
                <a:gd name="connsiteY5" fmla="*/ 347503 h 1034616"/>
                <a:gd name="connsiteX6" fmla="*/ 2238374 w 2238374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935955 w 2278855"/>
                <a:gd name="connsiteY5" fmla="*/ 347503 h 1034616"/>
                <a:gd name="connsiteX6" fmla="*/ 2278855 w 2278855"/>
                <a:gd name="connsiteY6" fmla="*/ 411796 h 1034616"/>
                <a:gd name="connsiteX0" fmla="*/ 0 w 2278855"/>
                <a:gd name="connsiteY0" fmla="*/ 347500 h 1034616"/>
                <a:gd name="connsiteX1" fmla="*/ 188116 w 2278855"/>
                <a:gd name="connsiteY1" fmla="*/ 347502 h 1034616"/>
                <a:gd name="connsiteX2" fmla="*/ 290512 w 2278855"/>
                <a:gd name="connsiteY2" fmla="*/ 437990 h 1034616"/>
                <a:gd name="connsiteX3" fmla="*/ 531017 w 2278855"/>
                <a:gd name="connsiteY3" fmla="*/ 1028540 h 1034616"/>
                <a:gd name="connsiteX4" fmla="*/ 1028699 w 2278855"/>
                <a:gd name="connsiteY4" fmla="*/ 21271 h 1034616"/>
                <a:gd name="connsiteX5" fmla="*/ 1573915 w 2278855"/>
                <a:gd name="connsiteY5" fmla="*/ 347502 h 1034616"/>
                <a:gd name="connsiteX6" fmla="*/ 2278855 w 2278855"/>
                <a:gd name="connsiteY6" fmla="*/ 411796 h 1034616"/>
                <a:gd name="connsiteX0" fmla="*/ 0 w 2037497"/>
                <a:gd name="connsiteY0" fmla="*/ 347500 h 1034616"/>
                <a:gd name="connsiteX1" fmla="*/ 188116 w 2037497"/>
                <a:gd name="connsiteY1" fmla="*/ 347502 h 1034616"/>
                <a:gd name="connsiteX2" fmla="*/ 290512 w 2037497"/>
                <a:gd name="connsiteY2" fmla="*/ 437990 h 1034616"/>
                <a:gd name="connsiteX3" fmla="*/ 531017 w 2037497"/>
                <a:gd name="connsiteY3" fmla="*/ 1028540 h 1034616"/>
                <a:gd name="connsiteX4" fmla="*/ 1028699 w 2037497"/>
                <a:gd name="connsiteY4" fmla="*/ 21271 h 1034616"/>
                <a:gd name="connsiteX5" fmla="*/ 1573915 w 2037497"/>
                <a:gd name="connsiteY5" fmla="*/ 347502 h 1034616"/>
                <a:gd name="connsiteX6" fmla="*/ 2037497 w 2037497"/>
                <a:gd name="connsiteY6" fmla="*/ 411797 h 1034616"/>
                <a:gd name="connsiteX0" fmla="*/ 0 w 2541995"/>
                <a:gd name="connsiteY0" fmla="*/ 318911 h 1034616"/>
                <a:gd name="connsiteX1" fmla="*/ 692614 w 2541995"/>
                <a:gd name="connsiteY1" fmla="*/ 347502 h 1034616"/>
                <a:gd name="connsiteX2" fmla="*/ 795010 w 2541995"/>
                <a:gd name="connsiteY2" fmla="*/ 437990 h 1034616"/>
                <a:gd name="connsiteX3" fmla="*/ 1035515 w 2541995"/>
                <a:gd name="connsiteY3" fmla="*/ 1028540 h 1034616"/>
                <a:gd name="connsiteX4" fmla="*/ 1533197 w 2541995"/>
                <a:gd name="connsiteY4" fmla="*/ 21271 h 1034616"/>
                <a:gd name="connsiteX5" fmla="*/ 2078413 w 2541995"/>
                <a:gd name="connsiteY5" fmla="*/ 347502 h 1034616"/>
                <a:gd name="connsiteX6" fmla="*/ 2541995 w 2541995"/>
                <a:gd name="connsiteY6" fmla="*/ 411797 h 1034616"/>
                <a:gd name="connsiteX0" fmla="*/ 0 w 2541995"/>
                <a:gd name="connsiteY0" fmla="*/ 318911 h 1034628"/>
                <a:gd name="connsiteX1" fmla="*/ 480199 w 2541995"/>
                <a:gd name="connsiteY1" fmla="*/ 340356 h 1034628"/>
                <a:gd name="connsiteX2" fmla="*/ 795010 w 2541995"/>
                <a:gd name="connsiteY2" fmla="*/ 437990 h 1034628"/>
                <a:gd name="connsiteX3" fmla="*/ 1035515 w 2541995"/>
                <a:gd name="connsiteY3" fmla="*/ 1028540 h 1034628"/>
                <a:gd name="connsiteX4" fmla="*/ 1533197 w 2541995"/>
                <a:gd name="connsiteY4" fmla="*/ 21271 h 1034628"/>
                <a:gd name="connsiteX5" fmla="*/ 2078413 w 2541995"/>
                <a:gd name="connsiteY5" fmla="*/ 347502 h 1034628"/>
                <a:gd name="connsiteX6" fmla="*/ 2541995 w 2541995"/>
                <a:gd name="connsiteY6" fmla="*/ 411797 h 1034628"/>
                <a:gd name="connsiteX0" fmla="*/ 0 w 2541995"/>
                <a:gd name="connsiteY0" fmla="*/ 318911 h 1034663"/>
                <a:gd name="connsiteX1" fmla="*/ 795010 w 2541995"/>
                <a:gd name="connsiteY1" fmla="*/ 437990 h 1034663"/>
                <a:gd name="connsiteX2" fmla="*/ 1035515 w 2541995"/>
                <a:gd name="connsiteY2" fmla="*/ 1028540 h 1034663"/>
                <a:gd name="connsiteX3" fmla="*/ 1533197 w 2541995"/>
                <a:gd name="connsiteY3" fmla="*/ 21271 h 1034663"/>
                <a:gd name="connsiteX4" fmla="*/ 2078413 w 2541995"/>
                <a:gd name="connsiteY4" fmla="*/ 347502 h 1034663"/>
                <a:gd name="connsiteX5" fmla="*/ 2541995 w 2541995"/>
                <a:gd name="connsiteY5" fmla="*/ 411797 h 1034663"/>
                <a:gd name="connsiteX0" fmla="*/ 0 w 2541995"/>
                <a:gd name="connsiteY0" fmla="*/ 318911 h 1034665"/>
                <a:gd name="connsiteX1" fmla="*/ 795010 w 2541995"/>
                <a:gd name="connsiteY1" fmla="*/ 437990 h 1034665"/>
                <a:gd name="connsiteX2" fmla="*/ 1141721 w 2541995"/>
                <a:gd name="connsiteY2" fmla="*/ 1028540 h 1034665"/>
                <a:gd name="connsiteX3" fmla="*/ 1533197 w 2541995"/>
                <a:gd name="connsiteY3" fmla="*/ 21271 h 1034665"/>
                <a:gd name="connsiteX4" fmla="*/ 2078413 w 2541995"/>
                <a:gd name="connsiteY4" fmla="*/ 347502 h 1034665"/>
                <a:gd name="connsiteX5" fmla="*/ 2541995 w 2541995"/>
                <a:gd name="connsiteY5" fmla="*/ 411797 h 103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1995" h="1034665">
                  <a:moveTo>
                    <a:pt x="0" y="318911"/>
                  </a:moveTo>
                  <a:cubicBezTo>
                    <a:pt x="165627" y="343719"/>
                    <a:pt x="604723" y="319719"/>
                    <a:pt x="795010" y="437990"/>
                  </a:cubicBezTo>
                  <a:cubicBezTo>
                    <a:pt x="985297" y="556261"/>
                    <a:pt x="1018690" y="1097993"/>
                    <a:pt x="1141721" y="1028540"/>
                  </a:cubicBezTo>
                  <a:cubicBezTo>
                    <a:pt x="1264752" y="959087"/>
                    <a:pt x="1377082" y="134777"/>
                    <a:pt x="1533197" y="21271"/>
                  </a:cubicBezTo>
                  <a:cubicBezTo>
                    <a:pt x="1689312" y="-92235"/>
                    <a:pt x="1870054" y="282414"/>
                    <a:pt x="2078413" y="347502"/>
                  </a:cubicBezTo>
                  <a:cubicBezTo>
                    <a:pt x="2286772" y="412590"/>
                    <a:pt x="2474724" y="412194"/>
                    <a:pt x="2541995" y="411797"/>
                  </a:cubicBezTo>
                </a:path>
              </a:pathLst>
            </a:custGeom>
            <a:noFill/>
            <a:ln w="50800" cmpd="sng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pic>
          <p:nvPicPr>
            <p:cNvPr id="113" name="Picture 2">
              <a:extLst>
                <a:ext uri="{FF2B5EF4-FFF2-40B4-BE49-F238E27FC236}">
                  <a16:creationId xmlns:a16="http://schemas.microsoft.com/office/drawing/2014/main" id="{026D07EF-AD33-5A08-8DCC-4E140C060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24015" y="2631693"/>
              <a:ext cx="5376071" cy="921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DC87F07-B50A-FA2E-0AC3-DE92C59D2EE8}"/>
                </a:ext>
              </a:extLst>
            </p:cNvPr>
            <p:cNvSpPr txBox="1"/>
            <p:nvPr/>
          </p:nvSpPr>
          <p:spPr>
            <a:xfrm>
              <a:off x="9096666" y="4829705"/>
              <a:ext cx="62549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USB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44438C15-3C51-C3AD-BF9E-565D0856BB01}"/>
                </a:ext>
              </a:extLst>
            </p:cNvPr>
            <p:cNvSpPr txBox="1"/>
            <p:nvPr/>
          </p:nvSpPr>
          <p:spPr>
            <a:xfrm>
              <a:off x="9068714" y="2782575"/>
              <a:ext cx="1585049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Digital Inputs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040BD94-7238-82A6-9C0F-475B81E2D451}"/>
                </a:ext>
              </a:extLst>
            </p:cNvPr>
            <p:cNvSpPr txBox="1"/>
            <p:nvPr/>
          </p:nvSpPr>
          <p:spPr>
            <a:xfrm>
              <a:off x="8935927" y="5353500"/>
              <a:ext cx="188962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ARM STM32F410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08994DC-C999-2358-5BF6-E0509E3A47FB}"/>
                </a:ext>
              </a:extLst>
            </p:cNvPr>
            <p:cNvSpPr txBox="1"/>
            <p:nvPr/>
          </p:nvSpPr>
          <p:spPr>
            <a:xfrm>
              <a:off x="5798370" y="3320611"/>
              <a:ext cx="213238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Intan I/O Expander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EADFE6A-0C2B-C7E8-1EC3-AA4C020A92DA}"/>
                </a:ext>
              </a:extLst>
            </p:cNvPr>
            <p:cNvSpPr txBox="1"/>
            <p:nvPr/>
          </p:nvSpPr>
          <p:spPr>
            <a:xfrm>
              <a:off x="2637772" y="3937737"/>
              <a:ext cx="1133452" cy="646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/>
                <a:t>Custom</a:t>
              </a:r>
            </a:p>
            <a:p>
              <a:pPr algn="ctr"/>
              <a:r>
                <a:rPr lang="en-US" b="1"/>
                <a:t>Adapters</a:t>
              </a:r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3D9A9A1-089F-1437-A802-8A9AF815E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9065882" y="4010873"/>
              <a:ext cx="1638772" cy="1385950"/>
            </a:xfrm>
            <a:prstGeom prst="rect">
              <a:avLst/>
            </a:prstGeom>
          </p:spPr>
        </p:pic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3DBFA71-6B7C-6863-59D3-B62435D06A22}"/>
                </a:ext>
              </a:extLst>
            </p:cNvPr>
            <p:cNvGrpSpPr/>
            <p:nvPr/>
          </p:nvGrpSpPr>
          <p:grpSpPr>
            <a:xfrm>
              <a:off x="5591830" y="3975767"/>
              <a:ext cx="2853743" cy="2728179"/>
              <a:chOff x="3786585" y="3450062"/>
              <a:chExt cx="3165087" cy="3164494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871184B-19ED-8766-7E45-551C2F49C682}"/>
                  </a:ext>
                </a:extLst>
              </p:cNvPr>
              <p:cNvGrpSpPr/>
              <p:nvPr/>
            </p:nvGrpSpPr>
            <p:grpSpPr>
              <a:xfrm>
                <a:off x="3786585" y="3824761"/>
                <a:ext cx="3165087" cy="2789795"/>
                <a:chOff x="3745081" y="1666373"/>
                <a:chExt cx="2907486" cy="2269943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45555CFE-1891-0F82-7E1C-64268AE709F2}"/>
                    </a:ext>
                  </a:extLst>
                </p:cNvPr>
                <p:cNvSpPr/>
                <p:nvPr/>
              </p:nvSpPr>
              <p:spPr>
                <a:xfrm>
                  <a:off x="3745081" y="1666373"/>
                  <a:ext cx="2907486" cy="19722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8B31C887-FE38-92D1-2A20-A29AECC772F0}"/>
                    </a:ext>
                  </a:extLst>
                </p:cNvPr>
                <p:cNvSpPr/>
                <p:nvPr/>
              </p:nvSpPr>
              <p:spPr>
                <a:xfrm>
                  <a:off x="5120240" y="3429000"/>
                  <a:ext cx="157163" cy="4191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34" name="Trapezoid 133">
                  <a:extLst>
                    <a:ext uri="{FF2B5EF4-FFF2-40B4-BE49-F238E27FC236}">
                      <a16:creationId xmlns:a16="http://schemas.microsoft.com/office/drawing/2014/main" id="{48B526FE-FBB1-1EC7-54D0-239C18BAA53F}"/>
                    </a:ext>
                  </a:extLst>
                </p:cNvPr>
                <p:cNvSpPr/>
                <p:nvPr/>
              </p:nvSpPr>
              <p:spPr>
                <a:xfrm>
                  <a:off x="4212985" y="3760058"/>
                  <a:ext cx="1971675" cy="176258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E491771-9D51-AD1E-DDFE-5C5C2205B812}"/>
                    </a:ext>
                  </a:extLst>
                </p:cNvPr>
                <p:cNvSpPr/>
                <p:nvPr/>
              </p:nvSpPr>
              <p:spPr>
                <a:xfrm>
                  <a:off x="3879850" y="1790700"/>
                  <a:ext cx="2647949" cy="16383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38100"/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136" name="Flowchart: Connector 7">
                  <a:extLst>
                    <a:ext uri="{FF2B5EF4-FFF2-40B4-BE49-F238E27FC236}">
                      <a16:creationId xmlns:a16="http://schemas.microsoft.com/office/drawing/2014/main" id="{39BED020-DDEB-0A14-9755-613EC9320AC5}"/>
                    </a:ext>
                  </a:extLst>
                </p:cNvPr>
                <p:cNvSpPr/>
                <p:nvPr/>
              </p:nvSpPr>
              <p:spPr>
                <a:xfrm>
                  <a:off x="5164172" y="3498463"/>
                  <a:ext cx="66399" cy="70666"/>
                </a:xfrm>
                <a:prstGeom prst="flowChartConnector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A4AE8E7E-ADCA-066E-4382-2A33BFD2E7E9}"/>
                  </a:ext>
                </a:extLst>
              </p:cNvPr>
              <p:cNvGrpSpPr/>
              <p:nvPr/>
            </p:nvGrpSpPr>
            <p:grpSpPr>
              <a:xfrm>
                <a:off x="4105551" y="3450062"/>
                <a:ext cx="2734719" cy="2259369"/>
                <a:chOff x="3726600" y="2490994"/>
                <a:chExt cx="2734719" cy="2259369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D7318E66-3E49-E79A-3201-64D3E004AB71}"/>
                    </a:ext>
                  </a:extLst>
                </p:cNvPr>
                <p:cNvSpPr txBox="1"/>
                <p:nvPr/>
              </p:nvSpPr>
              <p:spPr>
                <a:xfrm>
                  <a:off x="3726600" y="2490994"/>
                  <a:ext cx="1385830" cy="428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/>
                    <a:t>Computer</a:t>
                  </a:r>
                </a:p>
              </p:txBody>
            </p: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1CA95C39-3724-981E-AF04-5AC953F67321}"/>
                    </a:ext>
                  </a:extLst>
                </p:cNvPr>
                <p:cNvGrpSpPr/>
                <p:nvPr/>
              </p:nvGrpSpPr>
              <p:grpSpPr>
                <a:xfrm>
                  <a:off x="3946977" y="3100932"/>
                  <a:ext cx="1700788" cy="615507"/>
                  <a:chOff x="3946977" y="3100932"/>
                  <a:chExt cx="1700788" cy="615507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A0AFB42-0A89-4018-DBC3-776976669130}"/>
                      </a:ext>
                    </a:extLst>
                  </p:cNvPr>
                  <p:cNvSpPr/>
                  <p:nvPr/>
                </p:nvSpPr>
                <p:spPr>
                  <a:xfrm>
                    <a:off x="3946977" y="3294956"/>
                    <a:ext cx="1700788" cy="421483"/>
                  </a:xfrm>
                  <a:prstGeom prst="rect">
                    <a:avLst/>
                  </a:prstGeom>
                  <a:noFill/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1A2EA91E-6162-1FDC-7E36-3D297CF3FA07}"/>
                      </a:ext>
                    </a:extLst>
                  </p:cNvPr>
                  <p:cNvSpPr txBox="1"/>
                  <p:nvPr/>
                </p:nvSpPr>
                <p:spPr>
                  <a:xfrm>
                    <a:off x="4091501" y="3100932"/>
                    <a:ext cx="1358309" cy="4285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/>
                      <a:t>Intan RHX</a:t>
                    </a:r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CA2D7F4C-1989-87DB-C86E-4AAB8AD3C435}"/>
                    </a:ext>
                  </a:extLst>
                </p:cNvPr>
                <p:cNvGrpSpPr/>
                <p:nvPr/>
              </p:nvGrpSpPr>
              <p:grpSpPr>
                <a:xfrm>
                  <a:off x="3959954" y="4000665"/>
                  <a:ext cx="1700788" cy="749698"/>
                  <a:chOff x="6308696" y="2191909"/>
                  <a:chExt cx="1700788" cy="749698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6FDDC137-9AAE-DAE0-3C3E-C80E504A54B1}"/>
                      </a:ext>
                    </a:extLst>
                  </p:cNvPr>
                  <p:cNvSpPr/>
                  <p:nvPr/>
                </p:nvSpPr>
                <p:spPr>
                  <a:xfrm>
                    <a:off x="6308696" y="2385933"/>
                    <a:ext cx="1700788" cy="468254"/>
                  </a:xfrm>
                  <a:prstGeom prst="rect">
                    <a:avLst/>
                  </a:prstGeom>
                  <a:noFill/>
                  <a:ln w="5715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A842D2F6-BB6C-681D-04CD-0D8A8422C660}"/>
                      </a:ext>
                    </a:extLst>
                  </p:cNvPr>
                  <p:cNvSpPr txBox="1"/>
                  <p:nvPr/>
                </p:nvSpPr>
                <p:spPr>
                  <a:xfrm>
                    <a:off x="6399979" y="2191909"/>
                    <a:ext cx="1485477" cy="74969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b="1" dirty="0"/>
                      <a:t>VWM Software</a:t>
                    </a:r>
                  </a:p>
                </p:txBody>
              </p:sp>
            </p:grpSp>
            <p:cxnSp>
              <p:nvCxnSpPr>
                <p:cNvPr id="126" name="Straight Arrow Connector 31">
                  <a:extLst>
                    <a:ext uri="{FF2B5EF4-FFF2-40B4-BE49-F238E27FC236}">
                      <a16:creationId xmlns:a16="http://schemas.microsoft.com/office/drawing/2014/main" id="{18678BB7-6FC0-DA92-CEA7-2A8E2B535C55}"/>
                    </a:ext>
                  </a:extLst>
                </p:cNvPr>
                <p:cNvCxnSpPr>
                  <a:cxnSpLocks/>
                  <a:stCxn id="130" idx="3"/>
                  <a:endCxn id="128" idx="3"/>
                </p:cNvCxnSpPr>
                <p:nvPr/>
              </p:nvCxnSpPr>
              <p:spPr>
                <a:xfrm>
                  <a:off x="5647765" y="3505698"/>
                  <a:ext cx="12977" cy="923118"/>
                </a:xfrm>
                <a:prstGeom prst="bentConnector3">
                  <a:avLst>
                    <a:gd name="adj1" fmla="val 3468795"/>
                  </a:avLst>
                </a:prstGeom>
                <a:ln w="57150">
                  <a:headEnd type="triangle" w="med" len="med"/>
                  <a:tailEnd type="triangle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1A02FFB0-4CC4-652D-DFE0-A5E1EE858C27}"/>
                    </a:ext>
                  </a:extLst>
                </p:cNvPr>
                <p:cNvSpPr txBox="1"/>
                <p:nvPr/>
              </p:nvSpPr>
              <p:spPr>
                <a:xfrm>
                  <a:off x="5796601" y="3772121"/>
                  <a:ext cx="664718" cy="4285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highlight>
                        <a:srgbClr val="C0C0C0"/>
                      </a:highlight>
                    </a:rPr>
                    <a:t>TCP</a:t>
                  </a:r>
                </a:p>
              </p:txBody>
            </p:sp>
          </p:grp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189689B-8903-DDBF-5EB9-A2B810453A46}"/>
                </a:ext>
              </a:extLst>
            </p:cNvPr>
            <p:cNvGrpSpPr/>
            <p:nvPr/>
          </p:nvGrpSpPr>
          <p:grpSpPr>
            <a:xfrm>
              <a:off x="11281073" y="3014427"/>
              <a:ext cx="2118661" cy="3731390"/>
              <a:chOff x="9008909" y="2537424"/>
              <a:chExt cx="2118661" cy="3731390"/>
            </a:xfrm>
          </p:grpSpPr>
          <p:pic>
            <p:nvPicPr>
              <p:cNvPr id="138" name="Picture 137" descr="A black rectangular object with buttons and screws&#10;&#10;Description automatically generated">
                <a:extLst>
                  <a:ext uri="{FF2B5EF4-FFF2-40B4-BE49-F238E27FC236}">
                    <a16:creationId xmlns:a16="http://schemas.microsoft.com/office/drawing/2014/main" id="{33A98D85-A1FB-1728-D2A2-368CDDD14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695957">
                <a:off x="8714880" y="3856124"/>
                <a:ext cx="2757360" cy="2068020"/>
              </a:xfrm>
              <a:prstGeom prst="rect">
                <a:avLst/>
              </a:prstGeom>
            </p:spPr>
          </p:pic>
          <p:pic>
            <p:nvPicPr>
              <p:cNvPr id="139" name="Picture 138" descr="A close-up of a computer chip&#10;&#10;Description automatically generated">
                <a:extLst>
                  <a:ext uri="{FF2B5EF4-FFF2-40B4-BE49-F238E27FC236}">
                    <a16:creationId xmlns:a16="http://schemas.microsoft.com/office/drawing/2014/main" id="{1EC73A12-64C4-9A4B-EC04-FCA4DC8AC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9442532" y="3630540"/>
                <a:ext cx="758681" cy="1003417"/>
              </a:xfrm>
              <a:prstGeom prst="rect">
                <a:avLst/>
              </a:prstGeom>
            </p:spPr>
          </p:pic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77794FDF-382C-D4C5-2120-AA3A9C38A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361" b="90000" l="10000" r="96917">
                            <a14:foregroundMark x1="91583" y1="35155" x2="78250" y2="6392"/>
                            <a14:foregroundMark x1="95000" y1="30619" x2="92750" y2="25773"/>
                            <a14:foregroundMark x1="94833" y1="20619" x2="96917" y2="19175"/>
                            <a14:foregroundMark x1="86833" y1="7216" x2="88917" y2="5361"/>
                            <a14:foregroundMark x1="50083" y1="71649" x2="52833" y2="68969"/>
                            <a14:foregroundMark x1="49667" y1="72268" x2="51167" y2="7278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7525050">
                <a:off x="8881007" y="2665326"/>
                <a:ext cx="1334636" cy="1078831"/>
              </a:xfrm>
              <a:prstGeom prst="rect">
                <a:avLst/>
              </a:prstGeom>
            </p:spPr>
          </p:pic>
        </p:grp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C2034E6F-8168-A704-5476-75211B924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61" b="90000" l="10000" r="96917">
                          <a14:foregroundMark x1="91583" y1="35155" x2="78250" y2="6392"/>
                          <a14:foregroundMark x1="95000" y1="30619" x2="92750" y2="25773"/>
                          <a14:foregroundMark x1="94833" y1="20619" x2="96917" y2="19175"/>
                          <a14:foregroundMark x1="86833" y1="7216" x2="88917" y2="5361"/>
                          <a14:foregroundMark x1="50083" y1="71649" x2="52833" y2="68969"/>
                          <a14:foregroundMark x1="49667" y1="72268" x2="51167" y2="727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525050">
              <a:off x="11762971" y="3149190"/>
              <a:ext cx="1334636" cy="1078831"/>
            </a:xfrm>
            <a:prstGeom prst="rect">
              <a:avLst/>
            </a:prstGeom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C82524F-21DE-9802-CD47-0695A66A3CC0}"/>
                </a:ext>
              </a:extLst>
            </p:cNvPr>
            <p:cNvGrpSpPr/>
            <p:nvPr/>
          </p:nvGrpSpPr>
          <p:grpSpPr>
            <a:xfrm>
              <a:off x="1407348" y="2725906"/>
              <a:ext cx="2118133" cy="3827190"/>
              <a:chOff x="9008909" y="2537424"/>
              <a:chExt cx="2118133" cy="3827190"/>
            </a:xfrm>
          </p:grpSpPr>
          <p:pic>
            <p:nvPicPr>
              <p:cNvPr id="143" name="Picture 142" descr="A black rectangular object with buttons and screws&#10;&#10;Description automatically generated">
                <a:extLst>
                  <a:ext uri="{FF2B5EF4-FFF2-40B4-BE49-F238E27FC236}">
                    <a16:creationId xmlns:a16="http://schemas.microsoft.com/office/drawing/2014/main" id="{19F5E137-F703-60BF-8A34-63DE3756D3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6695957">
                <a:off x="8714352" y="3951924"/>
                <a:ext cx="2757360" cy="2068020"/>
              </a:xfrm>
              <a:prstGeom prst="rect">
                <a:avLst/>
              </a:prstGeom>
            </p:spPr>
          </p:pic>
          <p:pic>
            <p:nvPicPr>
              <p:cNvPr id="144" name="Picture 143" descr="A close-up of a computer chip&#10;&#10;Description automatically generated">
                <a:extLst>
                  <a:ext uri="{FF2B5EF4-FFF2-40B4-BE49-F238E27FC236}">
                    <a16:creationId xmlns:a16="http://schemas.microsoft.com/office/drawing/2014/main" id="{BBB81147-FF91-3D20-0003-F0EF0BBD2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9442532" y="3630540"/>
                <a:ext cx="758681" cy="1003417"/>
              </a:xfrm>
              <a:prstGeom prst="rect">
                <a:avLst/>
              </a:prstGeom>
            </p:spPr>
          </p:pic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AF51988B-D9AD-9DC5-14B3-E592818A8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361" b="90000" l="10000" r="96917">
                            <a14:foregroundMark x1="91583" y1="35155" x2="78250" y2="6392"/>
                            <a14:foregroundMark x1="95000" y1="30619" x2="92750" y2="25773"/>
                            <a14:foregroundMark x1="94833" y1="20619" x2="96917" y2="19175"/>
                            <a14:foregroundMark x1="86833" y1="7216" x2="88917" y2="5361"/>
                            <a14:foregroundMark x1="50083" y1="71649" x2="52833" y2="68969"/>
                            <a14:foregroundMark x1="49667" y1="72268" x2="51167" y2="7278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7525050">
                <a:off x="8881007" y="2665326"/>
                <a:ext cx="1334636" cy="1078831"/>
              </a:xfrm>
              <a:prstGeom prst="rect">
                <a:avLst/>
              </a:prstGeom>
            </p:spPr>
          </p:pic>
        </p:grpSp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FCB24E93-373A-C0E5-634E-85BA783FF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61" b="90000" l="10000" r="96917">
                          <a14:foregroundMark x1="91583" y1="35155" x2="78250" y2="6392"/>
                          <a14:foregroundMark x1="95000" y1="30619" x2="92750" y2="25773"/>
                          <a14:foregroundMark x1="94833" y1="20619" x2="96917" y2="19175"/>
                          <a14:foregroundMark x1="86833" y1="7216" x2="88917" y2="5361"/>
                          <a14:foregroundMark x1="50083" y1="71649" x2="52833" y2="68969"/>
                          <a14:foregroundMark x1="49667" y1="72268" x2="51167" y2="727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7525050">
              <a:off x="1889971" y="2818029"/>
              <a:ext cx="1334636" cy="1078831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FEA952D-01FB-E177-CFF7-85B4EF765449}"/>
                </a:ext>
              </a:extLst>
            </p:cNvPr>
            <p:cNvSpPr txBox="1"/>
            <p:nvPr/>
          </p:nvSpPr>
          <p:spPr>
            <a:xfrm>
              <a:off x="1760359" y="6244550"/>
              <a:ext cx="150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Source MEA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6E9BE01C-6F35-4F27-E609-21E35BFBC91A}"/>
                </a:ext>
              </a:extLst>
            </p:cNvPr>
            <p:cNvSpPr txBox="1"/>
            <p:nvPr/>
          </p:nvSpPr>
          <p:spPr>
            <a:xfrm>
              <a:off x="11641092" y="6453057"/>
              <a:ext cx="1506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Target MEA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94E2DA-1951-BB56-6B7A-668E0B5E5D89}"/>
                </a:ext>
              </a:extLst>
            </p:cNvPr>
            <p:cNvSpPr txBox="1"/>
            <p:nvPr/>
          </p:nvSpPr>
          <p:spPr>
            <a:xfrm>
              <a:off x="2004089" y="1621751"/>
              <a:ext cx="52931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SPI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060551B-4AF7-2A52-12F9-ED0CE31E818E}"/>
                </a:ext>
              </a:extLst>
            </p:cNvPr>
            <p:cNvSpPr txBox="1"/>
            <p:nvPr/>
          </p:nvSpPr>
          <p:spPr>
            <a:xfrm>
              <a:off x="11736374" y="1668161"/>
              <a:ext cx="52931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SPI</a:t>
              </a: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8D824A6A-4E62-ED91-0C68-F6528FE3A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1961" y="1558292"/>
              <a:ext cx="5326343" cy="942715"/>
            </a:xfrm>
            <a:prstGeom prst="rect">
              <a:avLst/>
            </a:prstGeom>
          </p:spPr>
        </p:pic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43707AE4-5D47-4818-5658-FE98DCEB2F5C}"/>
                </a:ext>
              </a:extLst>
            </p:cNvPr>
            <p:cNvCxnSpPr>
              <a:cxnSpLocks/>
              <a:endCxn id="113" idx="0"/>
            </p:cNvCxnSpPr>
            <p:nvPr/>
          </p:nvCxnSpPr>
          <p:spPr>
            <a:xfrm>
              <a:off x="6412051" y="2262233"/>
              <a:ext cx="0" cy="369460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3" name="Straight Arrow Connector 1041">
              <a:extLst>
                <a:ext uri="{FF2B5EF4-FFF2-40B4-BE49-F238E27FC236}">
                  <a16:creationId xmlns:a16="http://schemas.microsoft.com/office/drawing/2014/main" id="{3E773E48-3E4A-C0AC-DEEA-4FE677E5D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6174" y="4506035"/>
              <a:ext cx="1349707" cy="1321810"/>
            </a:xfrm>
            <a:prstGeom prst="bentConnector3">
              <a:avLst>
                <a:gd name="adj1" fmla="val 70113"/>
              </a:avLst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4" name="Straight Arrow Connector 57">
              <a:extLst>
                <a:ext uri="{FF2B5EF4-FFF2-40B4-BE49-F238E27FC236}">
                  <a16:creationId xmlns:a16="http://schemas.microsoft.com/office/drawing/2014/main" id="{172206A3-BDDB-E75F-2C04-0EF1E14BDDD0}"/>
                </a:ext>
              </a:extLst>
            </p:cNvPr>
            <p:cNvCxnSpPr>
              <a:cxnSpLocks/>
              <a:endCxn id="130" idx="1"/>
            </p:cNvCxnSpPr>
            <p:nvPr/>
          </p:nvCxnSpPr>
          <p:spPr>
            <a:xfrm rot="16200000" flipH="1">
              <a:off x="3842606" y="2615051"/>
              <a:ext cx="2553941" cy="1917086"/>
            </a:xfrm>
            <a:prstGeom prst="bentConnector2">
              <a:avLst/>
            </a:prstGeom>
            <a:ln w="3810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69D9BEE-55E3-261A-F1FB-2034180B1659}"/>
                </a:ext>
              </a:extLst>
            </p:cNvPr>
            <p:cNvSpPr txBox="1"/>
            <p:nvPr/>
          </p:nvSpPr>
          <p:spPr>
            <a:xfrm>
              <a:off x="4943013" y="4533632"/>
              <a:ext cx="62549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USB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542B709-CE18-90B1-6BF6-2D7B29EF2B30}"/>
                </a:ext>
              </a:extLst>
            </p:cNvPr>
            <p:cNvSpPr txBox="1"/>
            <p:nvPr/>
          </p:nvSpPr>
          <p:spPr>
            <a:xfrm>
              <a:off x="2722020" y="3372618"/>
              <a:ext cx="1476430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Head stages</a:t>
              </a:r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840BC426-27C5-010A-1FC4-BBFE9A9984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6666" y="3190213"/>
              <a:ext cx="108764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C840908-C6E0-CBD2-C72B-81773B323C3D}"/>
                </a:ext>
              </a:extLst>
            </p:cNvPr>
            <p:cNvCxnSpPr/>
            <p:nvPr/>
          </p:nvCxnSpPr>
          <p:spPr>
            <a:xfrm>
              <a:off x="10176707" y="3190213"/>
              <a:ext cx="0" cy="856439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BB5EC659-576E-70AE-4383-0B72E5928711}"/>
                </a:ext>
              </a:extLst>
            </p:cNvPr>
            <p:cNvSpPr txBox="1"/>
            <p:nvPr/>
          </p:nvSpPr>
          <p:spPr>
            <a:xfrm>
              <a:off x="8484329" y="4156877"/>
              <a:ext cx="625492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USB</a:t>
              </a:r>
            </a:p>
          </p:txBody>
        </p:sp>
      </p:grpSp>
      <p:pic>
        <p:nvPicPr>
          <p:cNvPr id="2" name="Picture 1" descr="A close-up of a micrograph&#10;&#10;AI-generated content may be incorrect.">
            <a:extLst>
              <a:ext uri="{FF2B5EF4-FFF2-40B4-BE49-F238E27FC236}">
                <a16:creationId xmlns:a16="http://schemas.microsoft.com/office/drawing/2014/main" id="{F7029878-8CCB-8AA7-885E-071D0A394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87622" y="5113510"/>
            <a:ext cx="2652890" cy="198966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1DBE48-D0FA-5BA1-2D41-FAAE8236EC2D}"/>
              </a:ext>
            </a:extLst>
          </p:cNvPr>
          <p:cNvCxnSpPr/>
          <p:nvPr/>
        </p:nvCxnSpPr>
        <p:spPr>
          <a:xfrm flipH="1" flipV="1">
            <a:off x="1966656" y="4408757"/>
            <a:ext cx="1484321" cy="13450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5807E4-2914-3F49-C860-07697A9E3AFA}"/>
              </a:ext>
            </a:extLst>
          </p:cNvPr>
          <p:cNvCxnSpPr>
            <a:cxnSpLocks/>
          </p:cNvCxnSpPr>
          <p:nvPr/>
        </p:nvCxnSpPr>
        <p:spPr>
          <a:xfrm flipH="1">
            <a:off x="1980690" y="6172351"/>
            <a:ext cx="1463193" cy="17215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2CB514-FF23-6E14-5B90-E766B9E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0293" y="7602957"/>
            <a:ext cx="3291840" cy="438150"/>
          </a:xfrm>
        </p:spPr>
        <p:txBody>
          <a:bodyPr/>
          <a:lstStyle/>
          <a:p>
            <a:fld id="{3F601D23-7492-5342-B70C-5EA56B450753}" type="slidenum">
              <a:rPr lang="en-US" smtClean="0"/>
              <a:t>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0C8B7E-69A8-F4CD-7943-0CD444D3F787}"/>
              </a:ext>
            </a:extLst>
          </p:cNvPr>
          <p:cNvSpPr txBox="1">
            <a:spLocks/>
          </p:cNvSpPr>
          <p:nvPr/>
        </p:nvSpPr>
        <p:spPr>
          <a:xfrm>
            <a:off x="489811" y="-235344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>
                <a:latin typeface="+mn-lt"/>
              </a:rPr>
              <a:t>Setup Diagram:</a:t>
            </a:r>
          </a:p>
        </p:txBody>
      </p:sp>
    </p:spTree>
    <p:extLst>
      <p:ext uri="{BB962C8B-B14F-4D97-AF65-F5344CB8AC3E}">
        <p14:creationId xmlns:p14="http://schemas.microsoft.com/office/powerpoint/2010/main" val="415341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E3A616-2B6D-D338-C643-85122DFEE585}"/>
              </a:ext>
            </a:extLst>
          </p:cNvPr>
          <p:cNvGrpSpPr/>
          <p:nvPr/>
        </p:nvGrpSpPr>
        <p:grpSpPr>
          <a:xfrm>
            <a:off x="1125185" y="1438163"/>
            <a:ext cx="12022932" cy="6189458"/>
            <a:chOff x="1160558" y="5532642"/>
            <a:chExt cx="12022932" cy="618945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81F4EEC-8325-DABB-42DC-E3A9260FC18D}"/>
                </a:ext>
              </a:extLst>
            </p:cNvPr>
            <p:cNvGrpSpPr/>
            <p:nvPr/>
          </p:nvGrpSpPr>
          <p:grpSpPr>
            <a:xfrm>
              <a:off x="1320801" y="5676900"/>
              <a:ext cx="11716938" cy="5894529"/>
              <a:chOff x="53819" y="385544"/>
              <a:chExt cx="12032249" cy="581378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F04D69D-6968-6129-7D31-66CF218D6022}"/>
                  </a:ext>
                </a:extLst>
              </p:cNvPr>
              <p:cNvSpPr/>
              <p:nvPr/>
            </p:nvSpPr>
            <p:spPr>
              <a:xfrm>
                <a:off x="3376597" y="1196072"/>
                <a:ext cx="2635750" cy="107214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Read Thread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8F223C1-E9D1-4F75-8F8C-8C86CEDF799D}"/>
                  </a:ext>
                </a:extLst>
              </p:cNvPr>
              <p:cNvSpPr/>
              <p:nvPr/>
            </p:nvSpPr>
            <p:spPr>
              <a:xfrm>
                <a:off x="6072469" y="3681790"/>
                <a:ext cx="5869710" cy="606667"/>
              </a:xfrm>
              <a:prstGeom prst="rect">
                <a:avLst/>
              </a:prstGeom>
              <a:solidFill>
                <a:srgbClr val="00B0F0"/>
              </a:solidFill>
              <a:ln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Artificial Intelligence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FF894D-B998-282F-172B-78077685B6AA}"/>
                  </a:ext>
                </a:extLst>
              </p:cNvPr>
              <p:cNvSpPr/>
              <p:nvPr/>
            </p:nvSpPr>
            <p:spPr>
              <a:xfrm>
                <a:off x="3378587" y="2334210"/>
                <a:ext cx="2639646" cy="1954247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GUI Thread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80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E7D2BC-3A02-B401-9E97-90586DD3380A}"/>
                  </a:ext>
                </a:extLst>
              </p:cNvPr>
              <p:cNvGrpSpPr/>
              <p:nvPr/>
            </p:nvGrpSpPr>
            <p:grpSpPr>
              <a:xfrm>
                <a:off x="4880846" y="1196071"/>
                <a:ext cx="7061335" cy="2244521"/>
                <a:chOff x="3756655" y="4231370"/>
                <a:chExt cx="7061335" cy="2244521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BCABED2-0006-AC74-75D1-81EB939324DC}"/>
                    </a:ext>
                  </a:extLst>
                </p:cNvPr>
                <p:cNvSpPr/>
                <p:nvPr/>
              </p:nvSpPr>
              <p:spPr>
                <a:xfrm>
                  <a:off x="4948281" y="4231370"/>
                  <a:ext cx="5869709" cy="2244521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Signal Processing Thread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ight Arrow 17">
                  <a:extLst>
                    <a:ext uri="{FF2B5EF4-FFF2-40B4-BE49-F238E27FC236}">
                      <a16:creationId xmlns:a16="http://schemas.microsoft.com/office/drawing/2014/main" id="{358624A3-4F44-76E2-5BD7-C6B210DE288A}"/>
                    </a:ext>
                  </a:extLst>
                </p:cNvPr>
                <p:cNvSpPr/>
                <p:nvPr/>
              </p:nvSpPr>
              <p:spPr>
                <a:xfrm flipV="1">
                  <a:off x="9329539" y="5551950"/>
                  <a:ext cx="239619" cy="3637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AD22E78-AE18-9175-C8AA-E3661723B541}"/>
                    </a:ext>
                  </a:extLst>
                </p:cNvPr>
                <p:cNvSpPr/>
                <p:nvPr/>
              </p:nvSpPr>
              <p:spPr>
                <a:xfrm>
                  <a:off x="3756655" y="4527229"/>
                  <a:ext cx="940088" cy="655072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Circular Buffer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AE2D8DF-1663-830C-4AD7-8590CBA62730}"/>
                    </a:ext>
                  </a:extLst>
                </p:cNvPr>
                <p:cNvSpPr/>
                <p:nvPr/>
              </p:nvSpPr>
              <p:spPr>
                <a:xfrm>
                  <a:off x="6662331" y="4964048"/>
                  <a:ext cx="1006161" cy="1318549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Band-pass Filter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dirty="0">
                      <a:solidFill>
                        <a:prstClr val="black"/>
                      </a:solidFill>
                      <a:latin typeface="Calibri" panose="020F0502020204030204"/>
                    </a:rPr>
                    <a:t>250Hz-5kHz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0005C43-200B-73BA-A061-1DE659786499}"/>
                    </a:ext>
                  </a:extLst>
                </p:cNvPr>
                <p:cNvSpPr/>
                <p:nvPr/>
              </p:nvSpPr>
              <p:spPr>
                <a:xfrm>
                  <a:off x="8145992" y="5497519"/>
                  <a:ext cx="1140139" cy="801531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Spike Detection</a:t>
                  </a:r>
                </a:p>
              </p:txBody>
            </p:sp>
            <p:sp>
              <p:nvSpPr>
                <p:cNvPr id="42" name="Right Arrow 37">
                  <a:extLst>
                    <a:ext uri="{FF2B5EF4-FFF2-40B4-BE49-F238E27FC236}">
                      <a16:creationId xmlns:a16="http://schemas.microsoft.com/office/drawing/2014/main" id="{2641BE99-65CF-FA89-F934-E8B34A1F8AA9}"/>
                    </a:ext>
                  </a:extLst>
                </p:cNvPr>
                <p:cNvSpPr/>
                <p:nvPr/>
              </p:nvSpPr>
              <p:spPr>
                <a:xfrm flipV="1">
                  <a:off x="6304991" y="4654549"/>
                  <a:ext cx="3264166" cy="3363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D4464A9-6100-A0BC-B1AC-B2BD9B77FCF2}"/>
                    </a:ext>
                  </a:extLst>
                </p:cNvPr>
                <p:cNvSpPr/>
                <p:nvPr/>
              </p:nvSpPr>
              <p:spPr>
                <a:xfrm>
                  <a:off x="5179285" y="4703927"/>
                  <a:ext cx="1015519" cy="1582335"/>
                </a:xfrm>
                <a:prstGeom prst="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Fetching</a:t>
                  </a:r>
                </a:p>
              </p:txBody>
            </p:sp>
            <p:sp>
              <p:nvSpPr>
                <p:cNvPr id="44" name="Right Arrow 53">
                  <a:extLst>
                    <a:ext uri="{FF2B5EF4-FFF2-40B4-BE49-F238E27FC236}">
                      <a16:creationId xmlns:a16="http://schemas.microsoft.com/office/drawing/2014/main" id="{52050CEB-0784-F08E-DD37-01ABA1F16D19}"/>
                    </a:ext>
                  </a:extLst>
                </p:cNvPr>
                <p:cNvSpPr/>
                <p:nvPr/>
              </p:nvSpPr>
              <p:spPr>
                <a:xfrm flipV="1">
                  <a:off x="7711215" y="5079484"/>
                  <a:ext cx="1857942" cy="336362"/>
                </a:xfrm>
                <a:prstGeom prst="rightArrow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7A455B1-4B85-0FDF-A6E1-D54D2D943073}"/>
                  </a:ext>
                </a:extLst>
              </p:cNvPr>
              <p:cNvSpPr/>
              <p:nvPr/>
            </p:nvSpPr>
            <p:spPr>
              <a:xfrm>
                <a:off x="3256427" y="4893485"/>
                <a:ext cx="8685753" cy="114592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Calibri" panose="020F0502020204030204"/>
                  </a:rPr>
                  <a:t>ARM STM32F410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ight Arrow 7">
                <a:extLst>
                  <a:ext uri="{FF2B5EF4-FFF2-40B4-BE49-F238E27FC236}">
                    <a16:creationId xmlns:a16="http://schemas.microsoft.com/office/drawing/2014/main" id="{C988450D-5E8C-48A6-41D9-DE69A1BF14B2}"/>
                  </a:ext>
                </a:extLst>
              </p:cNvPr>
              <p:cNvSpPr/>
              <p:nvPr/>
            </p:nvSpPr>
            <p:spPr>
              <a:xfrm rot="5400000" flipV="1">
                <a:off x="9671102" y="3327317"/>
                <a:ext cx="358395" cy="300913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3F6AB8-72BE-2970-B24E-0F3F15B41F15}"/>
                  </a:ext>
                </a:extLst>
              </p:cNvPr>
              <p:cNvSpPr/>
              <p:nvPr/>
            </p:nvSpPr>
            <p:spPr>
              <a:xfrm>
                <a:off x="9492501" y="5202100"/>
                <a:ext cx="2283916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Circular Data Buffer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0F78F7-40EA-FBC1-FE38-85BEAF02CF86}"/>
                  </a:ext>
                </a:extLst>
              </p:cNvPr>
              <p:cNvSpPr/>
              <p:nvPr/>
            </p:nvSpPr>
            <p:spPr>
              <a:xfrm>
                <a:off x="6261251" y="5214101"/>
                <a:ext cx="2283917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Synchronization Unit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F8A3DED-22BC-EFA2-0ACA-F91FBBB6FB31}"/>
                  </a:ext>
                </a:extLst>
              </p:cNvPr>
              <p:cNvSpPr/>
              <p:nvPr/>
            </p:nvSpPr>
            <p:spPr>
              <a:xfrm>
                <a:off x="3334614" y="5202100"/>
                <a:ext cx="2040595" cy="596114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Digital I/O</a:t>
                </a:r>
              </a:p>
            </p:txBody>
          </p:sp>
          <p:sp>
            <p:nvSpPr>
              <p:cNvPr id="17" name="Right Arrow 27">
                <a:extLst>
                  <a:ext uri="{FF2B5EF4-FFF2-40B4-BE49-F238E27FC236}">
                    <a16:creationId xmlns:a16="http://schemas.microsoft.com/office/drawing/2014/main" id="{0C7E4203-082A-7A16-EDA6-0FB6B6E7216A}"/>
                  </a:ext>
                </a:extLst>
              </p:cNvPr>
              <p:cNvSpPr/>
              <p:nvPr/>
            </p:nvSpPr>
            <p:spPr>
              <a:xfrm rot="10800000" flipV="1">
                <a:off x="8717681" y="5366293"/>
                <a:ext cx="606671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ight Arrow 29">
                <a:extLst>
                  <a:ext uri="{FF2B5EF4-FFF2-40B4-BE49-F238E27FC236}">
                    <a16:creationId xmlns:a16="http://schemas.microsoft.com/office/drawing/2014/main" id="{99127A17-4DD8-2042-6238-33FB862A3A43}"/>
                  </a:ext>
                </a:extLst>
              </p:cNvPr>
              <p:cNvSpPr/>
              <p:nvPr/>
            </p:nvSpPr>
            <p:spPr>
              <a:xfrm rot="10800000" flipV="1">
                <a:off x="5505259" y="5366294"/>
                <a:ext cx="606671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1DEF1B-498C-DB88-09CA-05859F6BFAE7}"/>
                  </a:ext>
                </a:extLst>
              </p:cNvPr>
              <p:cNvSpPr/>
              <p:nvPr/>
            </p:nvSpPr>
            <p:spPr>
              <a:xfrm>
                <a:off x="1598537" y="4785221"/>
                <a:ext cx="1254347" cy="1181210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</a:rPr>
                  <a:t>Intan I/O Expander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F66AE3-8ED3-DDD1-627D-7845AFA59102}"/>
                  </a:ext>
                </a:extLst>
              </p:cNvPr>
              <p:cNvSpPr/>
              <p:nvPr/>
            </p:nvSpPr>
            <p:spPr>
              <a:xfrm>
                <a:off x="3191929" y="385544"/>
                <a:ext cx="8894139" cy="399521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B7DBE3-11B2-A65F-10BD-42488D7EAD6C}"/>
                  </a:ext>
                </a:extLst>
              </p:cNvPr>
              <p:cNvSpPr txBox="1"/>
              <p:nvPr/>
            </p:nvSpPr>
            <p:spPr>
              <a:xfrm>
                <a:off x="6721990" y="523259"/>
                <a:ext cx="1768350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VWM Software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5DA515C-F48F-76FF-1BFB-102FCE7564FC}"/>
                  </a:ext>
                </a:extLst>
              </p:cNvPr>
              <p:cNvSpPr/>
              <p:nvPr/>
            </p:nvSpPr>
            <p:spPr>
              <a:xfrm>
                <a:off x="3191929" y="4528277"/>
                <a:ext cx="8894139" cy="166898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CAC8606-2FEE-58E9-F936-39F71B45B73F}"/>
                  </a:ext>
                </a:extLst>
              </p:cNvPr>
              <p:cNvSpPr/>
              <p:nvPr/>
            </p:nvSpPr>
            <p:spPr>
              <a:xfrm>
                <a:off x="53819" y="385544"/>
                <a:ext cx="2988437" cy="581378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8">
                <a:extLst>
                  <a:ext uri="{FF2B5EF4-FFF2-40B4-BE49-F238E27FC236}">
                    <a16:creationId xmlns:a16="http://schemas.microsoft.com/office/drawing/2014/main" id="{BC4E8826-1C85-6B20-C61F-70D0CD6894BC}"/>
                  </a:ext>
                </a:extLst>
              </p:cNvPr>
              <p:cNvSpPr/>
              <p:nvPr/>
            </p:nvSpPr>
            <p:spPr>
              <a:xfrm rot="5400000" flipV="1">
                <a:off x="10177524" y="4600097"/>
                <a:ext cx="800754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A070CB-9529-77D0-2F8D-699F30707D47}"/>
                  </a:ext>
                </a:extLst>
              </p:cNvPr>
              <p:cNvSpPr txBox="1"/>
              <p:nvPr/>
            </p:nvSpPr>
            <p:spPr>
              <a:xfrm>
                <a:off x="822769" y="567052"/>
                <a:ext cx="1594452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Intan System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92C2C2-7DF7-4742-497C-8F9DCD7D2F10}"/>
                  </a:ext>
                </a:extLst>
              </p:cNvPr>
              <p:cNvSpPr txBox="1"/>
              <p:nvPr/>
            </p:nvSpPr>
            <p:spPr>
              <a:xfrm>
                <a:off x="6689417" y="4540204"/>
                <a:ext cx="1868370" cy="364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Microcontroller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D005B5B-7D5E-3EAA-9F28-5C72A6EDF84F}"/>
                  </a:ext>
                </a:extLst>
              </p:cNvPr>
              <p:cNvSpPr/>
              <p:nvPr/>
            </p:nvSpPr>
            <p:spPr>
              <a:xfrm>
                <a:off x="139023" y="1129688"/>
                <a:ext cx="1284567" cy="66053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 MEA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0921519-C880-8403-E85F-EB25EF81D59A}"/>
                  </a:ext>
                </a:extLst>
              </p:cNvPr>
              <p:cNvSpPr/>
              <p:nvPr/>
            </p:nvSpPr>
            <p:spPr>
              <a:xfrm>
                <a:off x="154826" y="5302195"/>
                <a:ext cx="1268764" cy="660540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Source MEA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F2F8596-84B4-1C8A-97DF-C98540E3C7C9}"/>
                  </a:ext>
                </a:extLst>
              </p:cNvPr>
              <p:cNvSpPr txBox="1"/>
              <p:nvPr/>
            </p:nvSpPr>
            <p:spPr>
              <a:xfrm>
                <a:off x="1560577" y="2452043"/>
                <a:ext cx="6114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USB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C5240F-FB32-9EA8-53F7-CF69BC14A764}"/>
                  </a:ext>
                </a:extLst>
              </p:cNvPr>
              <p:cNvSpPr txBox="1"/>
              <p:nvPr/>
            </p:nvSpPr>
            <p:spPr>
              <a:xfrm>
                <a:off x="10657068" y="4516861"/>
                <a:ext cx="573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USB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B5E0788-5B85-E3E2-3B21-BC30C9D7AB34}"/>
                  </a:ext>
                </a:extLst>
              </p:cNvPr>
              <p:cNvSpPr/>
              <p:nvPr/>
            </p:nvSpPr>
            <p:spPr>
              <a:xfrm>
                <a:off x="214804" y="2414304"/>
                <a:ext cx="902391" cy="103826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Head stages A-B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9265228-9F70-6D95-2CD7-3CD31A93DF46}"/>
                  </a:ext>
                </a:extLst>
              </p:cNvPr>
              <p:cNvSpPr/>
              <p:nvPr/>
            </p:nvSpPr>
            <p:spPr>
              <a:xfrm>
                <a:off x="209165" y="3673150"/>
                <a:ext cx="922205" cy="1038267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Head stages C-D</a:t>
                </a:r>
              </a:p>
            </p:txBody>
          </p:sp>
          <p:sp>
            <p:nvSpPr>
              <p:cNvPr id="33" name="Up-Down Arrow 58">
                <a:extLst>
                  <a:ext uri="{FF2B5EF4-FFF2-40B4-BE49-F238E27FC236}">
                    <a16:creationId xmlns:a16="http://schemas.microsoft.com/office/drawing/2014/main" id="{529AC587-693D-20F2-1465-2076993B676A}"/>
                  </a:ext>
                </a:extLst>
              </p:cNvPr>
              <p:cNvSpPr/>
              <p:nvPr/>
            </p:nvSpPr>
            <p:spPr>
              <a:xfrm rot="10800000">
                <a:off x="587768" y="1844353"/>
                <a:ext cx="291732" cy="513460"/>
              </a:xfrm>
              <a:prstGeom prst="upDownArrow">
                <a:avLst>
                  <a:gd name="adj1" fmla="val 42164"/>
                  <a:gd name="adj2" fmla="val 50000"/>
                </a:avLst>
              </a:prstGeom>
              <a:solidFill>
                <a:schemeClr val="tx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ight Arrow 59">
                <a:extLst>
                  <a:ext uri="{FF2B5EF4-FFF2-40B4-BE49-F238E27FC236}">
                    <a16:creationId xmlns:a16="http://schemas.microsoft.com/office/drawing/2014/main" id="{57D4CE14-3CF1-A620-96BE-52634BC3C3B1}"/>
                  </a:ext>
                </a:extLst>
              </p:cNvPr>
              <p:cNvSpPr/>
              <p:nvPr/>
            </p:nvSpPr>
            <p:spPr>
              <a:xfrm rot="16200000" flipV="1">
                <a:off x="494735" y="4860941"/>
                <a:ext cx="477798" cy="291730"/>
              </a:xfrm>
              <a:prstGeom prst="rightArrow">
                <a:avLst/>
              </a:prstGeom>
              <a:solidFill>
                <a:schemeClr val="tx2">
                  <a:lumMod val="25000"/>
                  <a:lumOff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F7B13F-90E4-0B6B-AC62-70641C79AD00}"/>
                  </a:ext>
                </a:extLst>
              </p:cNvPr>
              <p:cNvSpPr txBox="1"/>
              <p:nvPr/>
            </p:nvSpPr>
            <p:spPr>
              <a:xfrm>
                <a:off x="1162803" y="3405657"/>
                <a:ext cx="571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Calibri" panose="020F0502020204030204" pitchFamily="34" charset="0"/>
                    <a:cs typeface="Arial" panose="020B0604020202020204" pitchFamily="34" charset="0"/>
                  </a:rPr>
                  <a:t>SPI</a:t>
                </a:r>
                <a:r>
                  <a:rPr lang="en-US">
                    <a:effectLst/>
                  </a:rPr>
                  <a:t> </a:t>
                </a:r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5B3D639-F03C-FCD8-D96C-B18A98D3C1FB}"/>
                  </a:ext>
                </a:extLst>
              </p:cNvPr>
              <p:cNvSpPr txBox="1"/>
              <p:nvPr/>
            </p:nvSpPr>
            <p:spPr>
              <a:xfrm>
                <a:off x="2802466" y="2057444"/>
                <a:ext cx="54605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TCP</a:t>
                </a:r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p:grpSp>
        <p:sp>
          <p:nvSpPr>
            <p:cNvPr id="6" name="Rectangle: Rounded Corners 654">
              <a:extLst>
                <a:ext uri="{FF2B5EF4-FFF2-40B4-BE49-F238E27FC236}">
                  <a16:creationId xmlns:a16="http://schemas.microsoft.com/office/drawing/2014/main" id="{2282BCD6-3643-796D-205B-6CAA3B0832C0}"/>
                </a:ext>
              </a:extLst>
            </p:cNvPr>
            <p:cNvSpPr/>
            <p:nvPr/>
          </p:nvSpPr>
          <p:spPr>
            <a:xfrm>
              <a:off x="1160558" y="5532642"/>
              <a:ext cx="12022932" cy="6189458"/>
            </a:xfrm>
            <a:prstGeom prst="roundRect">
              <a:avLst>
                <a:gd name="adj" fmla="val 341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0" bIns="0" rtlCol="0" anchor="ctr"/>
            <a:lstStyle/>
            <a:p>
              <a:pPr>
                <a:buFont typeface="Arial" panose="020B0604020202020204" pitchFamily="34" charset="0"/>
                <a:buChar char="•"/>
              </a:pPr>
              <a:endParaRPr lang="en-US" sz="160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E79D84-DD6F-38C4-52CB-6CC7DDF65EED}"/>
                </a:ext>
              </a:extLst>
            </p:cNvPr>
            <p:cNvSpPr/>
            <p:nvPr/>
          </p:nvSpPr>
          <p:spPr>
            <a:xfrm>
              <a:off x="1486979" y="5575355"/>
              <a:ext cx="283584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0CA70BEC-1198-DE91-176B-2A981543AE8E}"/>
              </a:ext>
            </a:extLst>
          </p:cNvPr>
          <p:cNvSpPr/>
          <p:nvPr/>
        </p:nvSpPr>
        <p:spPr>
          <a:xfrm>
            <a:off x="4609703" y="2721401"/>
            <a:ext cx="916537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TCP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B24662-981B-5A36-D471-22FC560A1215}"/>
              </a:ext>
            </a:extLst>
          </p:cNvPr>
          <p:cNvSpPr/>
          <p:nvPr/>
        </p:nvSpPr>
        <p:spPr>
          <a:xfrm>
            <a:off x="11747819" y="2883325"/>
            <a:ext cx="988907" cy="160431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Save Data (Binary)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1B96881-ADA2-AA5D-7CE0-6FDF84894279}"/>
              </a:ext>
            </a:extLst>
          </p:cNvPr>
          <p:cNvSpPr/>
          <p:nvPr/>
        </p:nvSpPr>
        <p:spPr>
          <a:xfrm>
            <a:off x="2792836" y="4212147"/>
            <a:ext cx="1225683" cy="1197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Intan Controller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097795A-8380-A2E8-E434-BA32CF1EF5EC}"/>
              </a:ext>
            </a:extLst>
          </p:cNvPr>
          <p:cNvSpPr/>
          <p:nvPr/>
        </p:nvSpPr>
        <p:spPr>
          <a:xfrm>
            <a:off x="2786680" y="2319939"/>
            <a:ext cx="1227176" cy="11976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Intan RHX Software</a:t>
            </a:r>
          </a:p>
        </p:txBody>
      </p:sp>
      <p:sp>
        <p:nvSpPr>
          <p:cNvPr id="49" name="Up-Down Arrow 61">
            <a:extLst>
              <a:ext uri="{FF2B5EF4-FFF2-40B4-BE49-F238E27FC236}">
                <a16:creationId xmlns:a16="http://schemas.microsoft.com/office/drawing/2014/main" id="{FE674949-6FE7-6D39-F1EA-5AF3F5CCE58E}"/>
              </a:ext>
            </a:extLst>
          </p:cNvPr>
          <p:cNvSpPr/>
          <p:nvPr/>
        </p:nvSpPr>
        <p:spPr>
          <a:xfrm rot="5400000">
            <a:off x="2408099" y="4270141"/>
            <a:ext cx="295784" cy="393419"/>
          </a:xfrm>
          <a:prstGeom prst="upDownArrow">
            <a:avLst>
              <a:gd name="adj1" fmla="val 36600"/>
              <a:gd name="adj2" fmla="val 30409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ight Arrow 24">
            <a:extLst>
              <a:ext uri="{FF2B5EF4-FFF2-40B4-BE49-F238E27FC236}">
                <a16:creationId xmlns:a16="http://schemas.microsoft.com/office/drawing/2014/main" id="{EB64D830-0D1A-263F-6D5A-0C4557C11623}"/>
              </a:ext>
            </a:extLst>
          </p:cNvPr>
          <p:cNvSpPr/>
          <p:nvPr/>
        </p:nvSpPr>
        <p:spPr>
          <a:xfrm rot="10800000" flipV="1">
            <a:off x="4054249" y="6546659"/>
            <a:ext cx="374288" cy="374461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Arrow: Bent-Up 42">
            <a:extLst>
              <a:ext uri="{FF2B5EF4-FFF2-40B4-BE49-F238E27FC236}">
                <a16:creationId xmlns:a16="http://schemas.microsoft.com/office/drawing/2014/main" id="{E5610D6B-C407-1F55-3081-AD635D722940}"/>
              </a:ext>
            </a:extLst>
          </p:cNvPr>
          <p:cNvSpPr/>
          <p:nvPr/>
        </p:nvSpPr>
        <p:spPr>
          <a:xfrm flipH="1">
            <a:off x="3738899" y="3606904"/>
            <a:ext cx="809107" cy="498880"/>
          </a:xfrm>
          <a:prstGeom prst="bentUpArrow">
            <a:avLst>
              <a:gd name="adj1" fmla="val 27165"/>
              <a:gd name="adj2" fmla="val 34630"/>
              <a:gd name="adj3" fmla="val 28686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BAA8DF-D03C-A30C-41D5-A8B8819113E4}"/>
              </a:ext>
            </a:extLst>
          </p:cNvPr>
          <p:cNvSpPr/>
          <p:nvPr/>
        </p:nvSpPr>
        <p:spPr>
          <a:xfrm>
            <a:off x="6005201" y="3917790"/>
            <a:ext cx="977575" cy="153504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chemeClr val="tx1"/>
                </a:solidFill>
                <a:latin typeface="Calibri" panose="020F0502020204030204"/>
              </a:rPr>
              <a:t>Save Settings (JSON)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3353E56-EF4B-F3C8-3FC5-10AB82A8E24C}"/>
              </a:ext>
            </a:extLst>
          </p:cNvPr>
          <p:cNvSpPr/>
          <p:nvPr/>
        </p:nvSpPr>
        <p:spPr>
          <a:xfrm>
            <a:off x="4607009" y="3917790"/>
            <a:ext cx="1172912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TCP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F81C1E0-9DC5-A4D3-65E8-B555F06916AE}"/>
              </a:ext>
            </a:extLst>
          </p:cNvPr>
          <p:cNvSpPr/>
          <p:nvPr/>
        </p:nvSpPr>
        <p:spPr>
          <a:xfrm>
            <a:off x="4614911" y="4803544"/>
            <a:ext cx="1172912" cy="63567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Interface</a:t>
            </a:r>
          </a:p>
        </p:txBody>
      </p:sp>
      <p:sp>
        <p:nvSpPr>
          <p:cNvPr id="56" name="Right Arrow 17">
            <a:extLst>
              <a:ext uri="{FF2B5EF4-FFF2-40B4-BE49-F238E27FC236}">
                <a16:creationId xmlns:a16="http://schemas.microsoft.com/office/drawing/2014/main" id="{23367CFD-14A5-DB49-7EFD-210C3A251DF1}"/>
              </a:ext>
            </a:extLst>
          </p:cNvPr>
          <p:cNvSpPr/>
          <p:nvPr/>
        </p:nvSpPr>
        <p:spPr>
          <a:xfrm flipV="1">
            <a:off x="9830492" y="3733383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ight Arrow 17">
            <a:extLst>
              <a:ext uri="{FF2B5EF4-FFF2-40B4-BE49-F238E27FC236}">
                <a16:creationId xmlns:a16="http://schemas.microsoft.com/office/drawing/2014/main" id="{30E797A3-3FE5-0EDA-9B0B-11FBD6D699BB}"/>
              </a:ext>
            </a:extLst>
          </p:cNvPr>
          <p:cNvSpPr/>
          <p:nvPr/>
        </p:nvSpPr>
        <p:spPr>
          <a:xfrm flipV="1">
            <a:off x="8418939" y="3514593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ight Arrow 17">
            <a:extLst>
              <a:ext uri="{FF2B5EF4-FFF2-40B4-BE49-F238E27FC236}">
                <a16:creationId xmlns:a16="http://schemas.microsoft.com/office/drawing/2014/main" id="{4D0C4266-8A82-CFB2-F10D-34E98AE304C9}"/>
              </a:ext>
            </a:extLst>
          </p:cNvPr>
          <p:cNvSpPr/>
          <p:nvPr/>
        </p:nvSpPr>
        <p:spPr>
          <a:xfrm flipV="1">
            <a:off x="6955903" y="2884620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ight Arrow 17">
            <a:extLst>
              <a:ext uri="{FF2B5EF4-FFF2-40B4-BE49-F238E27FC236}">
                <a16:creationId xmlns:a16="http://schemas.microsoft.com/office/drawing/2014/main" id="{46A30359-12E5-CA65-19C2-E2C9F710D96B}"/>
              </a:ext>
            </a:extLst>
          </p:cNvPr>
          <p:cNvSpPr/>
          <p:nvPr/>
        </p:nvSpPr>
        <p:spPr>
          <a:xfrm flipV="1">
            <a:off x="5573895" y="2848480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ight Arrow 17">
            <a:extLst>
              <a:ext uri="{FF2B5EF4-FFF2-40B4-BE49-F238E27FC236}">
                <a16:creationId xmlns:a16="http://schemas.microsoft.com/office/drawing/2014/main" id="{76703ADA-8734-9081-A053-8BEA123B9232}"/>
              </a:ext>
            </a:extLst>
          </p:cNvPr>
          <p:cNvSpPr/>
          <p:nvPr/>
        </p:nvSpPr>
        <p:spPr>
          <a:xfrm flipV="1">
            <a:off x="4098846" y="2847184"/>
            <a:ext cx="374288" cy="368814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Up-Down Arrow 58">
            <a:extLst>
              <a:ext uri="{FF2B5EF4-FFF2-40B4-BE49-F238E27FC236}">
                <a16:creationId xmlns:a16="http://schemas.microsoft.com/office/drawing/2014/main" id="{551F43F6-AD27-75FC-A749-78E668300757}"/>
              </a:ext>
            </a:extLst>
          </p:cNvPr>
          <p:cNvSpPr/>
          <p:nvPr/>
        </p:nvSpPr>
        <p:spPr>
          <a:xfrm rot="10800000">
            <a:off x="3261471" y="3602205"/>
            <a:ext cx="284087" cy="520591"/>
          </a:xfrm>
          <a:prstGeom prst="upDownArrow">
            <a:avLst>
              <a:gd name="adj1" fmla="val 42164"/>
              <a:gd name="adj2" fmla="val 50000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Up-Down Arrow 61">
            <a:extLst>
              <a:ext uri="{FF2B5EF4-FFF2-40B4-BE49-F238E27FC236}">
                <a16:creationId xmlns:a16="http://schemas.microsoft.com/office/drawing/2014/main" id="{B5E16322-E143-8C93-EDBD-02B789F9ED33}"/>
              </a:ext>
            </a:extLst>
          </p:cNvPr>
          <p:cNvSpPr/>
          <p:nvPr/>
        </p:nvSpPr>
        <p:spPr>
          <a:xfrm rot="5400000">
            <a:off x="2423693" y="4897180"/>
            <a:ext cx="295784" cy="393419"/>
          </a:xfrm>
          <a:prstGeom prst="upDownArrow">
            <a:avLst>
              <a:gd name="adj1" fmla="val 36600"/>
              <a:gd name="adj2" fmla="val 30409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58207-1B7E-8AD4-3AE9-640FE3EA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FFCAC8-F763-E682-4EF0-CC0550CE716E}"/>
              </a:ext>
            </a:extLst>
          </p:cNvPr>
          <p:cNvSpPr txBox="1">
            <a:spLocks/>
          </p:cNvSpPr>
          <p:nvPr/>
        </p:nvSpPr>
        <p:spPr>
          <a:xfrm>
            <a:off x="489811" y="-235344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3200" b="1"/>
            </a:pPr>
            <a:r>
              <a:rPr lang="en-US" sz="5000" b="1" dirty="0">
                <a:latin typeface="+mn-lt"/>
              </a:rPr>
              <a:t>Details of the system:</a:t>
            </a:r>
          </a:p>
        </p:txBody>
      </p:sp>
      <p:sp>
        <p:nvSpPr>
          <p:cNvPr id="63" name="Right Arrow 24">
            <a:extLst>
              <a:ext uri="{FF2B5EF4-FFF2-40B4-BE49-F238E27FC236}">
                <a16:creationId xmlns:a16="http://schemas.microsoft.com/office/drawing/2014/main" id="{E436B8EF-6FB7-F9A3-BCDE-A2D7C6BFF53E}"/>
              </a:ext>
            </a:extLst>
          </p:cNvPr>
          <p:cNvSpPr/>
          <p:nvPr/>
        </p:nvSpPr>
        <p:spPr>
          <a:xfrm rot="16200000" flipV="1">
            <a:off x="3173387" y="5554640"/>
            <a:ext cx="404664" cy="374461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58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5DFE-3408-549E-3AD3-6B9C23780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34" y="0"/>
            <a:ext cx="12618720" cy="1590676"/>
          </a:xfrm>
        </p:spPr>
        <p:txBody>
          <a:bodyPr/>
          <a:lstStyle/>
          <a:p>
            <a:pPr>
              <a:defRPr sz="3200" b="1"/>
            </a:pPr>
            <a:r>
              <a:rPr lang="en-US" sz="5000" b="1" dirty="0">
                <a:latin typeface="+mn-lt"/>
              </a:rPr>
              <a:t>Stimulation: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5E947-B5CF-2A6B-9985-D6B12B8F2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62" y="1135161"/>
            <a:ext cx="14042866" cy="5255911"/>
          </a:xfrm>
        </p:spPr>
        <p:txBody>
          <a:bodyPr>
            <a:noAutofit/>
          </a:bodyPr>
          <a:lstStyle/>
          <a:p>
            <a:r>
              <a:rPr lang="en-US" sz="3000" b="1" dirty="0"/>
              <a:t>Charge-balanced, bidirectional pulses</a:t>
            </a:r>
            <a:r>
              <a:rPr lang="en-US" sz="3000" dirty="0"/>
              <a:t> were used for stimulation.</a:t>
            </a:r>
          </a:p>
          <a:p>
            <a:r>
              <a:rPr lang="en-US" sz="3000" dirty="0"/>
              <a:t>The </a:t>
            </a:r>
            <a:r>
              <a:rPr lang="en-US" sz="3000" b="1" dirty="0" err="1"/>
              <a:t>NeuroTuner</a:t>
            </a:r>
            <a:r>
              <a:rPr lang="en-US" sz="3000" b="1" dirty="0"/>
              <a:t> (NT)</a:t>
            </a:r>
            <a:r>
              <a:rPr lang="en-US" sz="3000" dirty="0"/>
              <a:t> software was developed to optimize </a:t>
            </a:r>
            <a:r>
              <a:rPr lang="en-US" sz="3000" b="1" dirty="0"/>
              <a:t>pulse parameters</a:t>
            </a:r>
            <a:r>
              <a:rPr lang="en-US" sz="3000" dirty="0"/>
              <a:t> and </a:t>
            </a:r>
            <a:r>
              <a:rPr lang="en-US" sz="3000" b="1" dirty="0"/>
              <a:t>electrode selection</a:t>
            </a:r>
            <a:r>
              <a:rPr lang="en-US" sz="3000" dirty="0"/>
              <a:t>.</a:t>
            </a:r>
            <a:br>
              <a:rPr lang="en-US" sz="3000" dirty="0"/>
            </a:br>
            <a:endParaRPr lang="en-US" sz="3000" dirty="0">
              <a:solidFill>
                <a:srgbClr val="000000"/>
              </a:solidFill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99E37B5-C216-2C47-91D0-FF1252D91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10" y="2681855"/>
            <a:ext cx="7995590" cy="554774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16670-5067-06C5-4D0F-DA91AE93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01D23-7492-5342-B70C-5EA56B450753}" type="slidenum">
              <a:rPr lang="en-US" smtClean="0"/>
              <a:t>9</a:t>
            </a:fld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6F26037-8BFC-F01F-E2F6-A8066E15C309}"/>
              </a:ext>
            </a:extLst>
          </p:cNvPr>
          <p:cNvSpPr txBox="1">
            <a:spLocks/>
          </p:cNvSpPr>
          <p:nvPr/>
        </p:nvSpPr>
        <p:spPr>
          <a:xfrm>
            <a:off x="483362" y="2973689"/>
            <a:ext cx="6018076" cy="5255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NT allows systematic sweeping of:</a:t>
            </a:r>
          </a:p>
          <a:p>
            <a:pPr lvl="1"/>
            <a:r>
              <a:rPr lang="en-US" sz="2520" b="1" dirty="0"/>
              <a:t>Pulse amplitude</a:t>
            </a:r>
            <a:endParaRPr lang="en-US" sz="2520" dirty="0"/>
          </a:p>
          <a:p>
            <a:pPr lvl="1"/>
            <a:r>
              <a:rPr lang="en-US" sz="2520" b="1" dirty="0"/>
              <a:t>Pulse width</a:t>
            </a:r>
          </a:p>
          <a:p>
            <a:pPr lvl="1"/>
            <a:r>
              <a:rPr lang="en-US" sz="2520" b="1" dirty="0"/>
              <a:t>Electrode selection</a:t>
            </a:r>
            <a:endParaRPr lang="en-US" sz="2520" dirty="0"/>
          </a:p>
          <a:p>
            <a:pPr lvl="1"/>
            <a:r>
              <a:rPr lang="en-US" sz="2520" b="1" dirty="0"/>
              <a:t>Pulse shape</a:t>
            </a:r>
            <a:endParaRPr lang="en-US" sz="2520" dirty="0"/>
          </a:p>
          <a:p>
            <a:pPr lvl="1"/>
            <a:r>
              <a:rPr lang="en-US" sz="2520" b="1" dirty="0"/>
              <a:t>Number of pulses</a:t>
            </a:r>
          </a:p>
          <a:p>
            <a:r>
              <a:rPr lang="en-US" sz="3000" b="1" dirty="0"/>
              <a:t>Future studies</a:t>
            </a:r>
            <a:r>
              <a:rPr lang="en-US" sz="3000" dirty="0"/>
              <a:t> may expand on NT for more advanced </a:t>
            </a:r>
            <a:r>
              <a:rPr lang="en-US" sz="3000" b="1" dirty="0"/>
              <a:t>pulse shape and type tuning</a:t>
            </a:r>
            <a:r>
              <a:rPr 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25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E164E66-A91A-8944-A800-ECCE6D701B5C}">
  <we:reference id="wa200010001" version="1.0.0.1" store="en-US" storeType="OMEX"/>
  <we:alternateReferences>
    <we:reference id="WA200010001" version="1.0.0.1" store="WA200010001" storeType="OMEX"/>
  </we:alternateReferences>
  <we:properties>
    <we:property name="claude.fileId" value="&quot;e5dcc26e-a41c-470b-9ec7-31d403f759d9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9261</TotalTime>
  <Words>3413</Words>
  <Application>Microsoft Office PowerPoint</Application>
  <PresentationFormat>Custom</PresentationFormat>
  <Paragraphs>780</Paragraphs>
  <Slides>45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INTRODUCTION</vt:lpstr>
      <vt:lpstr>INTRODUCTION</vt:lpstr>
      <vt:lpstr>Applications of BNNs:</vt:lpstr>
      <vt:lpstr>Next Steps:</vt:lpstr>
      <vt:lpstr>PowerPoint Presentation</vt:lpstr>
      <vt:lpstr>PowerPoint Presentation</vt:lpstr>
      <vt:lpstr>PowerPoint Presentation</vt:lpstr>
      <vt:lpstr>Stimulation:</vt:lpstr>
      <vt:lpstr>Spike Detection:</vt:lpstr>
      <vt:lpstr>Threshold Selection by spike sorting:</vt:lpstr>
      <vt:lpstr>Spike Detection Test:</vt:lpstr>
      <vt:lpstr>PowerPoint Presentation</vt:lpstr>
      <vt:lpstr>Synchronization Process:</vt:lpstr>
      <vt:lpstr>Timing Test:</vt:lpstr>
      <vt:lpstr>Post-Stimulus Time Histogram (PSTH) :</vt:lpstr>
      <vt:lpstr>Spike-Based Classification Workflow:</vt:lpstr>
      <vt:lpstr>Single Electrode Analysis:</vt:lpstr>
      <vt:lpstr>Multiple Electrode Analysis:</vt:lpstr>
      <vt:lpstr>Cross-Validation and Scoring Metrics: </vt:lpstr>
      <vt:lpstr>Information Richnesfiss test:</vt:lpstr>
      <vt:lpstr>Analysis using different time frames:</vt:lpstr>
      <vt:lpstr>Analysis using different number of electrodes:</vt:lpstr>
      <vt:lpstr>Single vs Double Threshold Spike Detection:</vt:lpstr>
      <vt:lpstr>Bidirectional VWM:</vt:lpstr>
      <vt:lpstr>Bidirectional VWM Classification Results:</vt:lpstr>
      <vt:lpstr>Conclusion of Aim One:</vt:lpstr>
      <vt:lpstr>PowerPoint Presentation</vt:lpstr>
      <vt:lpstr>Electrode Selection – Target Electrodes</vt:lpstr>
      <vt:lpstr>Electrode Selection – Source Electrodes</vt:lpstr>
      <vt:lpstr>System Architecture</vt:lpstr>
      <vt:lpstr>PowerPoint Presentation</vt:lpstr>
      <vt:lpstr>Results of Monodirectional VWM</vt:lpstr>
      <vt:lpstr>PowerPoint Presentation</vt:lpstr>
      <vt:lpstr>Results of Bidirectional VWM</vt:lpstr>
      <vt:lpstr>PowerPoint Presentation</vt:lpstr>
      <vt:lpstr>Results of Threshold-Based Decoding</vt:lpstr>
      <vt:lpstr>PowerPoint Presentation</vt:lpstr>
      <vt:lpstr>PowerPoint Presentation</vt:lpstr>
      <vt:lpstr>PowerPoint Presentation</vt:lpstr>
      <vt:lpstr>Acknowledgements:</vt:lpstr>
      <vt:lpstr>Information Richness test:</vt:lpstr>
      <vt:lpstr>Information Gain:</vt:lpstr>
      <vt:lpstr>Chi-Square (X2):</vt:lpstr>
      <vt:lpstr>Fisher Score: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Mehdi Khantan</dc:creator>
  <cp:lastModifiedBy>Mehdi Khantan</cp:lastModifiedBy>
  <cp:revision>29</cp:revision>
  <dcterms:created xsi:type="dcterms:W3CDTF">2025-04-14T15:14:25Z</dcterms:created>
  <dcterms:modified xsi:type="dcterms:W3CDTF">2026-05-04T15:56:32Z</dcterms:modified>
</cp:coreProperties>
</file>