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CDDB"/>
          </a:solidFill>
        </a:fill>
      </a:tcStyle>
    </a:wholeTbl>
    <a:band2H>
      <a:tcTxStyle/>
      <a:tcStyle>
        <a:tcBdr/>
        <a:fill>
          <a:solidFill>
            <a:srgbClr val="E7E8EE"/>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E6CE"/>
          </a:solidFill>
        </a:fill>
      </a:tcStyle>
    </a:wholeTbl>
    <a:band2H>
      <a:tcTxStyle/>
      <a:tcStyle>
        <a:tcBdr/>
        <a:fill>
          <a:solidFill>
            <a:srgbClr val="EAF3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ECDE"/>
          </a:solidFill>
        </a:fill>
      </a:tcStyle>
    </a:wholeTbl>
    <a:band2H>
      <a:tcTxStyle/>
      <a:tcStyle>
        <a:tcBdr/>
        <a:fill>
          <a:solidFill>
            <a:srgbClr val="E7F5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34"/>
    <p:restoredTop sz="63065"/>
  </p:normalViewPr>
  <p:slideViewPr>
    <p:cSldViewPr snapToGrid="0">
      <p:cViewPr varScale="1">
        <p:scale>
          <a:sx n="75" d="100"/>
          <a:sy n="75" d="100"/>
        </p:scale>
        <p:origin x="94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4" name="Shape 244"/>
          <p:cNvSpPr>
            <a:spLocks noGrp="1" noRot="1" noChangeAspect="1"/>
          </p:cNvSpPr>
          <p:nvPr>
            <p:ph type="sldImg"/>
          </p:nvPr>
        </p:nvSpPr>
        <p:spPr>
          <a:xfrm>
            <a:off x="1143000" y="685800"/>
            <a:ext cx="4572000" cy="3429000"/>
          </a:xfrm>
          <a:prstGeom prst="rect">
            <a:avLst/>
          </a:prstGeom>
        </p:spPr>
        <p:txBody>
          <a:bodyPr/>
          <a:lstStyle/>
          <a:p>
            <a:endParaRPr/>
          </a:p>
        </p:txBody>
      </p:sp>
      <p:sp>
        <p:nvSpPr>
          <p:cNvPr id="245" name="Shape 24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Shape 256"/>
          <p:cNvSpPr>
            <a:spLocks noGrp="1" noRot="1" noChangeAspect="1"/>
          </p:cNvSpPr>
          <p:nvPr>
            <p:ph type="sldImg"/>
          </p:nvPr>
        </p:nvSpPr>
        <p:spPr>
          <a:xfrm>
            <a:off x="381000" y="685800"/>
            <a:ext cx="6096000" cy="3429000"/>
          </a:xfrm>
          <a:prstGeom prst="rect">
            <a:avLst/>
          </a:prstGeom>
        </p:spPr>
        <p:txBody>
          <a:bodyPr/>
          <a:lstStyle/>
          <a:p>
            <a:endParaRPr/>
          </a:p>
        </p:txBody>
      </p:sp>
      <p:sp>
        <p:nvSpPr>
          <p:cNvPr id="257" name="Shape 257"/>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Shape 350"/>
          <p:cNvSpPr>
            <a:spLocks noGrp="1" noRot="1" noChangeAspect="1"/>
          </p:cNvSpPr>
          <p:nvPr>
            <p:ph type="sldImg"/>
          </p:nvPr>
        </p:nvSpPr>
        <p:spPr>
          <a:xfrm>
            <a:off x="381000" y="685800"/>
            <a:ext cx="6096000" cy="3429000"/>
          </a:xfrm>
          <a:prstGeom prst="rect">
            <a:avLst/>
          </a:prstGeom>
        </p:spPr>
        <p:txBody>
          <a:bodyPr/>
          <a:lstStyle/>
          <a:p>
            <a:endParaRPr/>
          </a:p>
        </p:txBody>
      </p:sp>
      <p:sp>
        <p:nvSpPr>
          <p:cNvPr id="351" name="Shape 351"/>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Shape 367"/>
          <p:cNvSpPr>
            <a:spLocks noGrp="1" noRot="1" noChangeAspect="1"/>
          </p:cNvSpPr>
          <p:nvPr>
            <p:ph type="sldImg"/>
          </p:nvPr>
        </p:nvSpPr>
        <p:spPr>
          <a:xfrm>
            <a:off x="381000" y="685800"/>
            <a:ext cx="6096000" cy="3429000"/>
          </a:xfrm>
          <a:prstGeom prst="rect">
            <a:avLst/>
          </a:prstGeom>
        </p:spPr>
        <p:txBody>
          <a:bodyPr/>
          <a:lstStyle/>
          <a:p>
            <a:endParaRPr/>
          </a:p>
        </p:txBody>
      </p:sp>
      <p:sp>
        <p:nvSpPr>
          <p:cNvPr id="368" name="Shape 368"/>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Shape 381"/>
          <p:cNvSpPr>
            <a:spLocks noGrp="1" noRot="1" noChangeAspect="1"/>
          </p:cNvSpPr>
          <p:nvPr>
            <p:ph type="sldImg"/>
          </p:nvPr>
        </p:nvSpPr>
        <p:spPr>
          <a:xfrm>
            <a:off x="381000" y="685800"/>
            <a:ext cx="6096000" cy="3429000"/>
          </a:xfrm>
          <a:prstGeom prst="rect">
            <a:avLst/>
          </a:prstGeom>
        </p:spPr>
        <p:txBody>
          <a:bodyPr/>
          <a:lstStyle/>
          <a:p>
            <a:endParaRPr/>
          </a:p>
        </p:txBody>
      </p:sp>
      <p:sp>
        <p:nvSpPr>
          <p:cNvPr id="382" name="Shape 382"/>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Shape 391"/>
          <p:cNvSpPr>
            <a:spLocks noGrp="1" noRot="1" noChangeAspect="1"/>
          </p:cNvSpPr>
          <p:nvPr>
            <p:ph type="sldImg"/>
          </p:nvPr>
        </p:nvSpPr>
        <p:spPr>
          <a:xfrm>
            <a:off x="381000" y="685800"/>
            <a:ext cx="6096000" cy="3429000"/>
          </a:xfrm>
          <a:prstGeom prst="rect">
            <a:avLst/>
          </a:prstGeom>
        </p:spPr>
        <p:txBody>
          <a:bodyPr/>
          <a:lstStyle/>
          <a:p>
            <a:endParaRPr/>
          </a:p>
        </p:txBody>
      </p:sp>
      <p:sp>
        <p:nvSpPr>
          <p:cNvPr id="392" name="Shape 392"/>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Shape 400"/>
          <p:cNvSpPr>
            <a:spLocks noGrp="1" noRot="1" noChangeAspect="1"/>
          </p:cNvSpPr>
          <p:nvPr>
            <p:ph type="sldImg"/>
          </p:nvPr>
        </p:nvSpPr>
        <p:spPr>
          <a:xfrm>
            <a:off x="381000" y="685800"/>
            <a:ext cx="6096000" cy="3429000"/>
          </a:xfrm>
          <a:prstGeom prst="rect">
            <a:avLst/>
          </a:prstGeom>
        </p:spPr>
        <p:txBody>
          <a:bodyPr/>
          <a:lstStyle/>
          <a:p>
            <a:endParaRPr/>
          </a:p>
        </p:txBody>
      </p:sp>
      <p:sp>
        <p:nvSpPr>
          <p:cNvPr id="401" name="Shape 401"/>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Shape 416"/>
          <p:cNvSpPr>
            <a:spLocks noGrp="1" noRot="1" noChangeAspect="1"/>
          </p:cNvSpPr>
          <p:nvPr>
            <p:ph type="sldImg"/>
          </p:nvPr>
        </p:nvSpPr>
        <p:spPr>
          <a:xfrm>
            <a:off x="381000" y="685800"/>
            <a:ext cx="6096000" cy="3429000"/>
          </a:xfrm>
          <a:prstGeom prst="rect">
            <a:avLst/>
          </a:prstGeom>
        </p:spPr>
        <p:txBody>
          <a:bodyPr/>
          <a:lstStyle/>
          <a:p>
            <a:endParaRPr/>
          </a:p>
        </p:txBody>
      </p:sp>
      <p:sp>
        <p:nvSpPr>
          <p:cNvPr id="417" name="Shape 417"/>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Shape 424"/>
          <p:cNvSpPr>
            <a:spLocks noGrp="1" noRot="1" noChangeAspect="1"/>
          </p:cNvSpPr>
          <p:nvPr>
            <p:ph type="sldImg"/>
          </p:nvPr>
        </p:nvSpPr>
        <p:spPr>
          <a:xfrm>
            <a:off x="381000" y="685800"/>
            <a:ext cx="6096000" cy="3429000"/>
          </a:xfrm>
          <a:prstGeom prst="rect">
            <a:avLst/>
          </a:prstGeom>
        </p:spPr>
        <p:txBody>
          <a:bodyPr/>
          <a:lstStyle/>
          <a:p>
            <a:endParaRPr/>
          </a:p>
        </p:txBody>
      </p:sp>
      <p:sp>
        <p:nvSpPr>
          <p:cNvPr id="425" name="Shape 425"/>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Shape 442"/>
          <p:cNvSpPr>
            <a:spLocks noGrp="1" noRot="1" noChangeAspect="1"/>
          </p:cNvSpPr>
          <p:nvPr>
            <p:ph type="sldImg"/>
          </p:nvPr>
        </p:nvSpPr>
        <p:spPr>
          <a:xfrm>
            <a:off x="381000" y="685800"/>
            <a:ext cx="6096000" cy="3429000"/>
          </a:xfrm>
          <a:prstGeom prst="rect">
            <a:avLst/>
          </a:prstGeom>
        </p:spPr>
        <p:txBody>
          <a:bodyPr/>
          <a:lstStyle/>
          <a:p>
            <a:endParaRPr/>
          </a:p>
        </p:txBody>
      </p:sp>
      <p:sp>
        <p:nvSpPr>
          <p:cNvPr id="443" name="Shape 443"/>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Shape 453"/>
          <p:cNvSpPr>
            <a:spLocks noGrp="1" noRot="1" noChangeAspect="1"/>
          </p:cNvSpPr>
          <p:nvPr>
            <p:ph type="sldImg"/>
          </p:nvPr>
        </p:nvSpPr>
        <p:spPr>
          <a:xfrm>
            <a:off x="381000" y="685800"/>
            <a:ext cx="6096000" cy="3429000"/>
          </a:xfrm>
          <a:prstGeom prst="rect">
            <a:avLst/>
          </a:prstGeom>
        </p:spPr>
        <p:txBody>
          <a:bodyPr/>
          <a:lstStyle/>
          <a:p>
            <a:endParaRPr/>
          </a:p>
        </p:txBody>
      </p:sp>
      <p:sp>
        <p:nvSpPr>
          <p:cNvPr id="454" name="Shape 454"/>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Shape 461"/>
          <p:cNvSpPr>
            <a:spLocks noGrp="1" noRot="1" noChangeAspect="1"/>
          </p:cNvSpPr>
          <p:nvPr>
            <p:ph type="sldImg"/>
          </p:nvPr>
        </p:nvSpPr>
        <p:spPr>
          <a:xfrm>
            <a:off x="381000" y="685800"/>
            <a:ext cx="6096000" cy="3429000"/>
          </a:xfrm>
          <a:prstGeom prst="rect">
            <a:avLst/>
          </a:prstGeom>
        </p:spPr>
        <p:txBody>
          <a:bodyPr/>
          <a:lstStyle/>
          <a:p>
            <a:endParaRPr/>
          </a:p>
        </p:txBody>
      </p:sp>
      <p:sp>
        <p:nvSpPr>
          <p:cNvPr id="462" name="Shape 462"/>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Shape 265"/>
          <p:cNvSpPr>
            <a:spLocks noGrp="1" noRot="1" noChangeAspect="1"/>
          </p:cNvSpPr>
          <p:nvPr>
            <p:ph type="sldImg"/>
          </p:nvPr>
        </p:nvSpPr>
        <p:spPr>
          <a:xfrm>
            <a:off x="381000" y="685800"/>
            <a:ext cx="6096000" cy="3429000"/>
          </a:xfrm>
          <a:prstGeom prst="rect">
            <a:avLst/>
          </a:prstGeom>
        </p:spPr>
        <p:txBody>
          <a:bodyPr/>
          <a:lstStyle/>
          <a:p>
            <a:endParaRPr/>
          </a:p>
        </p:txBody>
      </p:sp>
      <p:sp>
        <p:nvSpPr>
          <p:cNvPr id="266" name="Shape 266"/>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Shape 478"/>
          <p:cNvSpPr>
            <a:spLocks noGrp="1" noRot="1" noChangeAspect="1"/>
          </p:cNvSpPr>
          <p:nvPr>
            <p:ph type="sldImg"/>
          </p:nvPr>
        </p:nvSpPr>
        <p:spPr>
          <a:xfrm>
            <a:off x="381000" y="685800"/>
            <a:ext cx="6096000" cy="3429000"/>
          </a:xfrm>
          <a:prstGeom prst="rect">
            <a:avLst/>
          </a:prstGeom>
        </p:spPr>
        <p:txBody>
          <a:bodyPr/>
          <a:lstStyle/>
          <a:p>
            <a:endParaRPr/>
          </a:p>
        </p:txBody>
      </p:sp>
      <p:sp>
        <p:nvSpPr>
          <p:cNvPr id="479" name="Shape 479"/>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 name="Shape 486"/>
          <p:cNvSpPr>
            <a:spLocks noGrp="1" noRot="1" noChangeAspect="1"/>
          </p:cNvSpPr>
          <p:nvPr>
            <p:ph type="sldImg"/>
          </p:nvPr>
        </p:nvSpPr>
        <p:spPr>
          <a:xfrm>
            <a:off x="381000" y="685800"/>
            <a:ext cx="6096000" cy="3429000"/>
          </a:xfrm>
          <a:prstGeom prst="rect">
            <a:avLst/>
          </a:prstGeom>
        </p:spPr>
        <p:txBody>
          <a:bodyPr/>
          <a:lstStyle/>
          <a:p>
            <a:endParaRPr/>
          </a:p>
        </p:txBody>
      </p:sp>
      <p:sp>
        <p:nvSpPr>
          <p:cNvPr id="487" name="Shape 487"/>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 name="Shape 492"/>
          <p:cNvSpPr>
            <a:spLocks noGrp="1" noRot="1" noChangeAspect="1"/>
          </p:cNvSpPr>
          <p:nvPr>
            <p:ph type="sldImg"/>
          </p:nvPr>
        </p:nvSpPr>
        <p:spPr>
          <a:xfrm>
            <a:off x="381000" y="685800"/>
            <a:ext cx="6096000" cy="3429000"/>
          </a:xfrm>
          <a:prstGeom prst="rect">
            <a:avLst/>
          </a:prstGeom>
        </p:spPr>
        <p:txBody>
          <a:bodyPr/>
          <a:lstStyle/>
          <a:p>
            <a:endParaRPr/>
          </a:p>
        </p:txBody>
      </p:sp>
      <p:sp>
        <p:nvSpPr>
          <p:cNvPr id="493" name="Shape 493"/>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Shape 500"/>
          <p:cNvSpPr>
            <a:spLocks noGrp="1" noRot="1" noChangeAspect="1"/>
          </p:cNvSpPr>
          <p:nvPr>
            <p:ph type="sldImg"/>
          </p:nvPr>
        </p:nvSpPr>
        <p:spPr>
          <a:xfrm>
            <a:off x="381000" y="685800"/>
            <a:ext cx="6096000" cy="3429000"/>
          </a:xfrm>
          <a:prstGeom prst="rect">
            <a:avLst/>
          </a:prstGeom>
        </p:spPr>
        <p:txBody>
          <a:bodyPr/>
          <a:lstStyle/>
          <a:p>
            <a:endParaRPr/>
          </a:p>
        </p:txBody>
      </p:sp>
      <p:sp>
        <p:nvSpPr>
          <p:cNvPr id="501" name="Shape 501"/>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 name="Shape 512"/>
          <p:cNvSpPr>
            <a:spLocks noGrp="1" noRot="1" noChangeAspect="1"/>
          </p:cNvSpPr>
          <p:nvPr>
            <p:ph type="sldImg"/>
          </p:nvPr>
        </p:nvSpPr>
        <p:spPr>
          <a:xfrm>
            <a:off x="381000" y="685800"/>
            <a:ext cx="6096000" cy="3429000"/>
          </a:xfrm>
          <a:prstGeom prst="rect">
            <a:avLst/>
          </a:prstGeom>
        </p:spPr>
        <p:txBody>
          <a:bodyPr/>
          <a:lstStyle/>
          <a:p>
            <a:endParaRPr/>
          </a:p>
        </p:txBody>
      </p:sp>
      <p:sp>
        <p:nvSpPr>
          <p:cNvPr id="513" name="Shape 513"/>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Shape 520"/>
          <p:cNvSpPr>
            <a:spLocks noGrp="1" noRot="1" noChangeAspect="1"/>
          </p:cNvSpPr>
          <p:nvPr>
            <p:ph type="sldImg"/>
          </p:nvPr>
        </p:nvSpPr>
        <p:spPr>
          <a:xfrm>
            <a:off x="381000" y="685800"/>
            <a:ext cx="6096000" cy="3429000"/>
          </a:xfrm>
          <a:prstGeom prst="rect">
            <a:avLst/>
          </a:prstGeom>
        </p:spPr>
        <p:txBody>
          <a:bodyPr/>
          <a:lstStyle/>
          <a:p>
            <a:endParaRPr/>
          </a:p>
        </p:txBody>
      </p:sp>
      <p:sp>
        <p:nvSpPr>
          <p:cNvPr id="521" name="Shape 521"/>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 name="Shape 531"/>
          <p:cNvSpPr>
            <a:spLocks noGrp="1" noRot="1" noChangeAspect="1"/>
          </p:cNvSpPr>
          <p:nvPr>
            <p:ph type="sldImg"/>
          </p:nvPr>
        </p:nvSpPr>
        <p:spPr>
          <a:xfrm>
            <a:off x="381000" y="685800"/>
            <a:ext cx="6096000" cy="3429000"/>
          </a:xfrm>
          <a:prstGeom prst="rect">
            <a:avLst/>
          </a:prstGeom>
        </p:spPr>
        <p:txBody>
          <a:bodyPr/>
          <a:lstStyle/>
          <a:p>
            <a:endParaRPr/>
          </a:p>
        </p:txBody>
      </p:sp>
      <p:sp>
        <p:nvSpPr>
          <p:cNvPr id="532" name="Shape 532"/>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rtl="0" latinLnBrk="0"/>
            <a:endParaRPr lang="en-US" dirty="0"/>
          </a:p>
        </p:txBody>
      </p:sp>
    </p:spTree>
    <p:extLst>
      <p:ext uri="{BB962C8B-B14F-4D97-AF65-F5344CB8AC3E}">
        <p14:creationId xmlns:p14="http://schemas.microsoft.com/office/powerpoint/2010/main" val="24675687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Shape 543"/>
          <p:cNvSpPr>
            <a:spLocks noGrp="1" noRot="1" noChangeAspect="1"/>
          </p:cNvSpPr>
          <p:nvPr>
            <p:ph type="sldImg"/>
          </p:nvPr>
        </p:nvSpPr>
        <p:spPr>
          <a:xfrm>
            <a:off x="381000" y="685800"/>
            <a:ext cx="6096000" cy="3429000"/>
          </a:xfrm>
          <a:prstGeom prst="rect">
            <a:avLst/>
          </a:prstGeom>
        </p:spPr>
        <p:txBody>
          <a:bodyPr/>
          <a:lstStyle/>
          <a:p>
            <a:endParaRPr/>
          </a:p>
        </p:txBody>
      </p:sp>
      <p:sp>
        <p:nvSpPr>
          <p:cNvPr id="544" name="Shape 544"/>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 name="Shape 552"/>
          <p:cNvSpPr>
            <a:spLocks noGrp="1" noRot="1" noChangeAspect="1"/>
          </p:cNvSpPr>
          <p:nvPr>
            <p:ph type="sldImg"/>
          </p:nvPr>
        </p:nvSpPr>
        <p:spPr>
          <a:xfrm>
            <a:off x="381000" y="685800"/>
            <a:ext cx="6096000" cy="3429000"/>
          </a:xfrm>
          <a:prstGeom prst="rect">
            <a:avLst/>
          </a:prstGeom>
        </p:spPr>
        <p:txBody>
          <a:bodyPr/>
          <a:lstStyle/>
          <a:p>
            <a:endParaRPr/>
          </a:p>
        </p:txBody>
      </p:sp>
      <p:sp>
        <p:nvSpPr>
          <p:cNvPr id="553" name="Shape 553"/>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Shape 275"/>
          <p:cNvSpPr>
            <a:spLocks noGrp="1" noRot="1" noChangeAspect="1"/>
          </p:cNvSpPr>
          <p:nvPr>
            <p:ph type="sldImg"/>
          </p:nvPr>
        </p:nvSpPr>
        <p:spPr>
          <a:xfrm>
            <a:off x="381000" y="685800"/>
            <a:ext cx="6096000" cy="3429000"/>
          </a:xfrm>
          <a:prstGeom prst="rect">
            <a:avLst/>
          </a:prstGeom>
        </p:spPr>
        <p:txBody>
          <a:bodyPr/>
          <a:lstStyle/>
          <a:p>
            <a:endParaRPr/>
          </a:p>
        </p:txBody>
      </p:sp>
      <p:sp>
        <p:nvSpPr>
          <p:cNvPr id="276" name="Shape 276"/>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rtl="0" latinLnBrk="0"/>
            <a:endParaRPr lang="en-US" dirty="0"/>
          </a:p>
        </p:txBody>
      </p:sp>
    </p:spTree>
    <p:extLst>
      <p:ext uri="{BB962C8B-B14F-4D97-AF65-F5344CB8AC3E}">
        <p14:creationId xmlns:p14="http://schemas.microsoft.com/office/powerpoint/2010/main" val="305858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 name="Shape 578"/>
          <p:cNvSpPr>
            <a:spLocks noGrp="1" noRot="1" noChangeAspect="1"/>
          </p:cNvSpPr>
          <p:nvPr>
            <p:ph type="sldImg"/>
          </p:nvPr>
        </p:nvSpPr>
        <p:spPr>
          <a:xfrm>
            <a:off x="381000" y="685800"/>
            <a:ext cx="6096000" cy="3429000"/>
          </a:xfrm>
          <a:prstGeom prst="rect">
            <a:avLst/>
          </a:prstGeom>
        </p:spPr>
        <p:txBody>
          <a:bodyPr/>
          <a:lstStyle/>
          <a:p>
            <a:endParaRPr/>
          </a:p>
        </p:txBody>
      </p:sp>
      <p:sp>
        <p:nvSpPr>
          <p:cNvPr id="579" name="Shape 579"/>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 name="Shape 584"/>
          <p:cNvSpPr>
            <a:spLocks noGrp="1" noRot="1" noChangeAspect="1"/>
          </p:cNvSpPr>
          <p:nvPr>
            <p:ph type="sldImg"/>
          </p:nvPr>
        </p:nvSpPr>
        <p:spPr>
          <a:xfrm>
            <a:off x="381000" y="685800"/>
            <a:ext cx="6096000" cy="3429000"/>
          </a:xfrm>
          <a:prstGeom prst="rect">
            <a:avLst/>
          </a:prstGeom>
        </p:spPr>
        <p:txBody>
          <a:bodyPr/>
          <a:lstStyle/>
          <a:p>
            <a:endParaRPr/>
          </a:p>
        </p:txBody>
      </p:sp>
      <p:sp>
        <p:nvSpPr>
          <p:cNvPr id="585" name="Shape 585"/>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 name="Shape 595"/>
          <p:cNvSpPr>
            <a:spLocks noGrp="1" noRot="1" noChangeAspect="1"/>
          </p:cNvSpPr>
          <p:nvPr>
            <p:ph type="sldImg"/>
          </p:nvPr>
        </p:nvSpPr>
        <p:spPr>
          <a:xfrm>
            <a:off x="381000" y="685800"/>
            <a:ext cx="6096000" cy="3429000"/>
          </a:xfrm>
          <a:prstGeom prst="rect">
            <a:avLst/>
          </a:prstGeom>
        </p:spPr>
        <p:txBody>
          <a:bodyPr/>
          <a:lstStyle/>
          <a:p>
            <a:endParaRPr/>
          </a:p>
        </p:txBody>
      </p:sp>
      <p:sp>
        <p:nvSpPr>
          <p:cNvPr id="596" name="Shape 596"/>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 name="Shape 648"/>
          <p:cNvSpPr>
            <a:spLocks noGrp="1" noRot="1" noChangeAspect="1"/>
          </p:cNvSpPr>
          <p:nvPr>
            <p:ph type="sldImg"/>
          </p:nvPr>
        </p:nvSpPr>
        <p:spPr>
          <a:xfrm>
            <a:off x="381000" y="685800"/>
            <a:ext cx="6096000" cy="3429000"/>
          </a:xfrm>
          <a:prstGeom prst="rect">
            <a:avLst/>
          </a:prstGeom>
        </p:spPr>
        <p:txBody>
          <a:bodyPr/>
          <a:lstStyle/>
          <a:p>
            <a:endParaRPr/>
          </a:p>
        </p:txBody>
      </p:sp>
      <p:sp>
        <p:nvSpPr>
          <p:cNvPr id="649" name="Shape 649"/>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 name="Shape 666"/>
          <p:cNvSpPr>
            <a:spLocks noGrp="1" noRot="1" noChangeAspect="1"/>
          </p:cNvSpPr>
          <p:nvPr>
            <p:ph type="sldImg"/>
          </p:nvPr>
        </p:nvSpPr>
        <p:spPr>
          <a:xfrm>
            <a:off x="381000" y="685800"/>
            <a:ext cx="6096000" cy="3429000"/>
          </a:xfrm>
          <a:prstGeom prst="rect">
            <a:avLst/>
          </a:prstGeom>
        </p:spPr>
        <p:txBody>
          <a:bodyPr/>
          <a:lstStyle/>
          <a:p>
            <a:endParaRPr/>
          </a:p>
        </p:txBody>
      </p:sp>
      <p:sp>
        <p:nvSpPr>
          <p:cNvPr id="667" name="Shape 667"/>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rtl="0" latinLnBrk="0"/>
            <a:endParaRPr lang="en-US" dirty="0"/>
          </a:p>
        </p:txBody>
      </p:sp>
    </p:spTree>
    <p:extLst>
      <p:ext uri="{BB962C8B-B14F-4D97-AF65-F5344CB8AC3E}">
        <p14:creationId xmlns:p14="http://schemas.microsoft.com/office/powerpoint/2010/main" val="14666123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 name="Shape 707"/>
          <p:cNvSpPr>
            <a:spLocks noGrp="1" noRot="1" noChangeAspect="1"/>
          </p:cNvSpPr>
          <p:nvPr>
            <p:ph type="sldImg"/>
          </p:nvPr>
        </p:nvSpPr>
        <p:spPr>
          <a:xfrm>
            <a:off x="381000" y="685800"/>
            <a:ext cx="6096000" cy="3429000"/>
          </a:xfrm>
          <a:prstGeom prst="rect">
            <a:avLst/>
          </a:prstGeom>
        </p:spPr>
        <p:txBody>
          <a:bodyPr/>
          <a:lstStyle/>
          <a:p>
            <a:endParaRPr/>
          </a:p>
        </p:txBody>
      </p:sp>
      <p:sp>
        <p:nvSpPr>
          <p:cNvPr id="708" name="Shape 708"/>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 name="Shape 724"/>
          <p:cNvSpPr>
            <a:spLocks noGrp="1" noRot="1" noChangeAspect="1"/>
          </p:cNvSpPr>
          <p:nvPr>
            <p:ph type="sldImg"/>
          </p:nvPr>
        </p:nvSpPr>
        <p:spPr>
          <a:xfrm>
            <a:off x="381000" y="685800"/>
            <a:ext cx="6096000" cy="3429000"/>
          </a:xfrm>
          <a:prstGeom prst="rect">
            <a:avLst/>
          </a:prstGeom>
        </p:spPr>
        <p:txBody>
          <a:bodyPr/>
          <a:lstStyle/>
          <a:p>
            <a:endParaRPr/>
          </a:p>
        </p:txBody>
      </p:sp>
      <p:sp>
        <p:nvSpPr>
          <p:cNvPr id="725" name="Shape 725"/>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 name="Shape 781"/>
          <p:cNvSpPr>
            <a:spLocks noGrp="1" noRot="1" noChangeAspect="1"/>
          </p:cNvSpPr>
          <p:nvPr>
            <p:ph type="sldImg"/>
          </p:nvPr>
        </p:nvSpPr>
        <p:spPr>
          <a:xfrm>
            <a:off x="381000" y="685800"/>
            <a:ext cx="6096000" cy="3429000"/>
          </a:xfrm>
          <a:prstGeom prst="rect">
            <a:avLst/>
          </a:prstGeom>
        </p:spPr>
        <p:txBody>
          <a:bodyPr/>
          <a:lstStyle/>
          <a:p>
            <a:endParaRPr/>
          </a:p>
        </p:txBody>
      </p:sp>
      <p:sp>
        <p:nvSpPr>
          <p:cNvPr id="782" name="Shape 782"/>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Shape 283"/>
          <p:cNvSpPr>
            <a:spLocks noGrp="1" noRot="1" noChangeAspect="1"/>
          </p:cNvSpPr>
          <p:nvPr>
            <p:ph type="sldImg"/>
          </p:nvPr>
        </p:nvSpPr>
        <p:spPr>
          <a:xfrm>
            <a:off x="381000" y="685800"/>
            <a:ext cx="6096000" cy="3429000"/>
          </a:xfrm>
          <a:prstGeom prst="rect">
            <a:avLst/>
          </a:prstGeom>
        </p:spPr>
        <p:txBody>
          <a:bodyPr/>
          <a:lstStyle/>
          <a:p>
            <a:endParaRPr/>
          </a:p>
        </p:txBody>
      </p:sp>
      <p:sp>
        <p:nvSpPr>
          <p:cNvPr id="284" name="Shape 284"/>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 name="Shape 788"/>
          <p:cNvSpPr>
            <a:spLocks noGrp="1" noRot="1" noChangeAspect="1"/>
          </p:cNvSpPr>
          <p:nvPr>
            <p:ph type="sldImg"/>
          </p:nvPr>
        </p:nvSpPr>
        <p:spPr>
          <a:xfrm>
            <a:off x="381000" y="685800"/>
            <a:ext cx="6096000" cy="3429000"/>
          </a:xfrm>
          <a:prstGeom prst="rect">
            <a:avLst/>
          </a:prstGeom>
        </p:spPr>
        <p:txBody>
          <a:bodyPr/>
          <a:lstStyle/>
          <a:p>
            <a:endParaRPr/>
          </a:p>
        </p:txBody>
      </p:sp>
      <p:sp>
        <p:nvSpPr>
          <p:cNvPr id="789" name="Shape 789"/>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 name="Shape 797"/>
          <p:cNvSpPr>
            <a:spLocks noGrp="1" noRot="1" noChangeAspect="1"/>
          </p:cNvSpPr>
          <p:nvPr>
            <p:ph type="sldImg"/>
          </p:nvPr>
        </p:nvSpPr>
        <p:spPr>
          <a:xfrm>
            <a:off x="381000" y="685800"/>
            <a:ext cx="6096000" cy="3429000"/>
          </a:xfrm>
          <a:prstGeom prst="rect">
            <a:avLst/>
          </a:prstGeom>
        </p:spPr>
        <p:txBody>
          <a:bodyPr/>
          <a:lstStyle/>
          <a:p>
            <a:endParaRPr/>
          </a:p>
        </p:txBody>
      </p:sp>
      <p:sp>
        <p:nvSpPr>
          <p:cNvPr id="798" name="Shape 798"/>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 name="Shape 807"/>
          <p:cNvSpPr>
            <a:spLocks noGrp="1" noRot="1" noChangeAspect="1"/>
          </p:cNvSpPr>
          <p:nvPr>
            <p:ph type="sldImg"/>
          </p:nvPr>
        </p:nvSpPr>
        <p:spPr>
          <a:xfrm>
            <a:off x="381000" y="685800"/>
            <a:ext cx="6096000" cy="3429000"/>
          </a:xfrm>
          <a:prstGeom prst="rect">
            <a:avLst/>
          </a:prstGeom>
        </p:spPr>
        <p:txBody>
          <a:bodyPr/>
          <a:lstStyle/>
          <a:p>
            <a:endParaRPr/>
          </a:p>
        </p:txBody>
      </p:sp>
      <p:sp>
        <p:nvSpPr>
          <p:cNvPr id="808" name="Shape 808"/>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rtl="0" latinLnBrk="0"/>
            <a:endParaRPr lang="en-US" dirty="0"/>
          </a:p>
        </p:txBody>
      </p:sp>
    </p:spTree>
    <p:extLst>
      <p:ext uri="{BB962C8B-B14F-4D97-AF65-F5344CB8AC3E}">
        <p14:creationId xmlns:p14="http://schemas.microsoft.com/office/powerpoint/2010/main" val="10643200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 name="Shape 827"/>
          <p:cNvSpPr>
            <a:spLocks noGrp="1" noRot="1" noChangeAspect="1"/>
          </p:cNvSpPr>
          <p:nvPr>
            <p:ph type="sldImg"/>
          </p:nvPr>
        </p:nvSpPr>
        <p:spPr>
          <a:xfrm>
            <a:off x="381000" y="685800"/>
            <a:ext cx="6096000" cy="3429000"/>
          </a:xfrm>
          <a:prstGeom prst="rect">
            <a:avLst/>
          </a:prstGeom>
        </p:spPr>
        <p:txBody>
          <a:bodyPr/>
          <a:lstStyle/>
          <a:p>
            <a:endParaRPr/>
          </a:p>
        </p:txBody>
      </p:sp>
      <p:sp>
        <p:nvSpPr>
          <p:cNvPr id="828" name="Shape 828"/>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 name="Shape 838"/>
          <p:cNvSpPr>
            <a:spLocks noGrp="1" noRot="1" noChangeAspect="1"/>
          </p:cNvSpPr>
          <p:nvPr>
            <p:ph type="sldImg"/>
          </p:nvPr>
        </p:nvSpPr>
        <p:spPr>
          <a:xfrm>
            <a:off x="381000" y="685800"/>
            <a:ext cx="6096000" cy="3429000"/>
          </a:xfrm>
          <a:prstGeom prst="rect">
            <a:avLst/>
          </a:prstGeom>
        </p:spPr>
        <p:txBody>
          <a:bodyPr/>
          <a:lstStyle/>
          <a:p>
            <a:endParaRPr/>
          </a:p>
        </p:txBody>
      </p:sp>
      <p:sp>
        <p:nvSpPr>
          <p:cNvPr id="839" name="Shape 839"/>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 name="Shape 851"/>
          <p:cNvSpPr>
            <a:spLocks noGrp="1" noRot="1" noChangeAspect="1"/>
          </p:cNvSpPr>
          <p:nvPr>
            <p:ph type="sldImg"/>
          </p:nvPr>
        </p:nvSpPr>
        <p:spPr>
          <a:xfrm>
            <a:off x="381000" y="685800"/>
            <a:ext cx="6096000" cy="3429000"/>
          </a:xfrm>
          <a:prstGeom prst="rect">
            <a:avLst/>
          </a:prstGeom>
        </p:spPr>
        <p:txBody>
          <a:bodyPr/>
          <a:lstStyle/>
          <a:p>
            <a:endParaRPr/>
          </a:p>
        </p:txBody>
      </p:sp>
      <p:sp>
        <p:nvSpPr>
          <p:cNvPr id="852" name="Shape 852"/>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 name="Shape 857"/>
          <p:cNvSpPr>
            <a:spLocks noGrp="1" noRot="1" noChangeAspect="1"/>
          </p:cNvSpPr>
          <p:nvPr>
            <p:ph type="sldImg"/>
          </p:nvPr>
        </p:nvSpPr>
        <p:spPr>
          <a:xfrm>
            <a:off x="381000" y="685800"/>
            <a:ext cx="6096000" cy="3429000"/>
          </a:xfrm>
          <a:prstGeom prst="rect">
            <a:avLst/>
          </a:prstGeom>
        </p:spPr>
        <p:txBody>
          <a:bodyPr/>
          <a:lstStyle/>
          <a:p>
            <a:endParaRPr/>
          </a:p>
        </p:txBody>
      </p:sp>
      <p:sp>
        <p:nvSpPr>
          <p:cNvPr id="858" name="Shape 858"/>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Shape 289"/>
          <p:cNvSpPr>
            <a:spLocks noGrp="1" noRot="1" noChangeAspect="1"/>
          </p:cNvSpPr>
          <p:nvPr>
            <p:ph type="sldImg"/>
          </p:nvPr>
        </p:nvSpPr>
        <p:spPr>
          <a:xfrm>
            <a:off x="381000" y="685800"/>
            <a:ext cx="6096000" cy="3429000"/>
          </a:xfrm>
          <a:prstGeom prst="rect">
            <a:avLst/>
          </a:prstGeom>
        </p:spPr>
        <p:txBody>
          <a:bodyPr/>
          <a:lstStyle/>
          <a:p>
            <a:endParaRPr/>
          </a:p>
        </p:txBody>
      </p:sp>
      <p:sp>
        <p:nvSpPr>
          <p:cNvPr id="290" name="Shape 290"/>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Shape 298"/>
          <p:cNvSpPr>
            <a:spLocks noGrp="1" noRot="1" noChangeAspect="1"/>
          </p:cNvSpPr>
          <p:nvPr>
            <p:ph type="sldImg"/>
          </p:nvPr>
        </p:nvSpPr>
        <p:spPr>
          <a:xfrm>
            <a:off x="381000" y="685800"/>
            <a:ext cx="6096000" cy="3429000"/>
          </a:xfrm>
          <a:prstGeom prst="rect">
            <a:avLst/>
          </a:prstGeom>
        </p:spPr>
        <p:txBody>
          <a:bodyPr/>
          <a:lstStyle/>
          <a:p>
            <a:endParaRPr/>
          </a:p>
        </p:txBody>
      </p:sp>
      <p:sp>
        <p:nvSpPr>
          <p:cNvPr id="299" name="Shape 299"/>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Shape 304"/>
          <p:cNvSpPr>
            <a:spLocks noGrp="1" noRot="1" noChangeAspect="1"/>
          </p:cNvSpPr>
          <p:nvPr>
            <p:ph type="sldImg"/>
          </p:nvPr>
        </p:nvSpPr>
        <p:spPr>
          <a:xfrm>
            <a:off x="381000" y="685800"/>
            <a:ext cx="6096000" cy="3429000"/>
          </a:xfrm>
          <a:prstGeom prst="rect">
            <a:avLst/>
          </a:prstGeom>
        </p:spPr>
        <p:txBody>
          <a:bodyPr/>
          <a:lstStyle/>
          <a:p>
            <a:endParaRPr/>
          </a:p>
        </p:txBody>
      </p:sp>
      <p:sp>
        <p:nvSpPr>
          <p:cNvPr id="305" name="Shape 305"/>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Shape 331"/>
          <p:cNvSpPr>
            <a:spLocks noGrp="1" noRot="1" noChangeAspect="1"/>
          </p:cNvSpPr>
          <p:nvPr>
            <p:ph type="sldImg"/>
          </p:nvPr>
        </p:nvSpPr>
        <p:spPr>
          <a:xfrm>
            <a:off x="381000" y="685800"/>
            <a:ext cx="6096000" cy="3429000"/>
          </a:xfrm>
          <a:prstGeom prst="rect">
            <a:avLst/>
          </a:prstGeom>
        </p:spPr>
        <p:txBody>
          <a:bodyPr/>
          <a:lstStyle/>
          <a:p>
            <a:endParaRPr/>
          </a:p>
        </p:txBody>
      </p:sp>
      <p:sp>
        <p:nvSpPr>
          <p:cNvPr id="332" name="Shape 332"/>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Shape 337"/>
          <p:cNvSpPr>
            <a:spLocks noGrp="1" noRot="1" noChangeAspect="1"/>
          </p:cNvSpPr>
          <p:nvPr>
            <p:ph type="sldImg"/>
          </p:nvPr>
        </p:nvSpPr>
        <p:spPr>
          <a:xfrm>
            <a:off x="381000" y="685800"/>
            <a:ext cx="6096000" cy="3429000"/>
          </a:xfrm>
          <a:prstGeom prst="rect">
            <a:avLst/>
          </a:prstGeom>
        </p:spPr>
        <p:txBody>
          <a:bodyPr/>
          <a:lstStyle/>
          <a:p>
            <a:endParaRPr/>
          </a:p>
        </p:txBody>
      </p:sp>
      <p:sp>
        <p:nvSpPr>
          <p:cNvPr id="338" name="Shape 338"/>
          <p:cNvSpPr>
            <a:spLocks noGrp="1"/>
          </p:cNvSpPr>
          <p:nvPr>
            <p:ph type="body" sz="quarter" idx="1"/>
          </p:nvPr>
        </p:nvSpPr>
        <p:spPr>
          <a:prstGeom prst="rect">
            <a:avLst/>
          </a:prstGeom>
        </p:spPr>
        <p:txBody>
          <a:bodyPr/>
          <a:lstStyle/>
          <a:p>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1_01 - page 1 IMAGE">
    <p:spTree>
      <p:nvGrpSpPr>
        <p:cNvPr id="1" name=""/>
        <p:cNvGrpSpPr/>
        <p:nvPr/>
      </p:nvGrpSpPr>
      <p:grpSpPr>
        <a:xfrm>
          <a:off x="0" y="0"/>
          <a:ext cx="0" cy="0"/>
          <a:chOff x="0" y="0"/>
          <a:chExt cx="0" cy="0"/>
        </a:xfrm>
      </p:grpSpPr>
      <p:sp>
        <p:nvSpPr>
          <p:cNvPr id="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21_6Page 1 Image">
    <p:bg>
      <p:bgPr>
        <a:solidFill>
          <a:srgbClr val="DDDDDD"/>
        </a:solidFill>
        <a:effectLst/>
      </p:bgPr>
    </p:bg>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838200" y="720500"/>
            <a:ext cx="10515600" cy="614815"/>
          </a:xfrm>
          <a:prstGeom prst="rect">
            <a:avLst/>
          </a:prstGeom>
        </p:spPr>
        <p:txBody>
          <a:bodyPr/>
          <a:lstStyle/>
          <a:p>
            <a:r>
              <a:t>Title Text</a:t>
            </a:r>
          </a:p>
        </p:txBody>
      </p:sp>
      <p:sp>
        <p:nvSpPr>
          <p:cNvPr id="118" name="Picture Placeholder 5"/>
          <p:cNvSpPr>
            <a:spLocks noGrp="1"/>
          </p:cNvSpPr>
          <p:nvPr>
            <p:ph type="pic" sz="half" idx="21"/>
          </p:nvPr>
        </p:nvSpPr>
        <p:spPr>
          <a:xfrm>
            <a:off x="6769100" y="2476504"/>
            <a:ext cx="5422900" cy="3660993"/>
          </a:xfrm>
          <a:prstGeom prst="rect">
            <a:avLst/>
          </a:prstGeom>
        </p:spPr>
        <p:txBody>
          <a:bodyPr lIns="91439" rIns="91439"/>
          <a:lstStyle/>
          <a:p>
            <a:endParaRPr/>
          </a:p>
        </p:txBody>
      </p:sp>
      <p:pic>
        <p:nvPicPr>
          <p:cNvPr id="119" name="pasted-movie.png" descr="pasted-movie.png"/>
          <p:cNvPicPr>
            <a:picLocks noChangeAspect="1"/>
          </p:cNvPicPr>
          <p:nvPr/>
        </p:nvPicPr>
        <p:blipFill>
          <a:blip r:embed="rId2"/>
          <a:stretch>
            <a:fillRect/>
          </a:stretch>
        </p:blipFill>
        <p:spPr>
          <a:xfrm>
            <a:off x="10325400" y="64095"/>
            <a:ext cx="1834107" cy="405210"/>
          </a:xfrm>
          <a:prstGeom prst="rect">
            <a:avLst/>
          </a:prstGeom>
          <a:ln w="12700">
            <a:miter lim="400000"/>
          </a:ln>
        </p:spPr>
      </p:pic>
      <p:pic>
        <p:nvPicPr>
          <p:cNvPr id="120" name="pasted-movie.png" descr="pasted-movie.png"/>
          <p:cNvPicPr>
            <a:picLocks noChangeAspect="1"/>
          </p:cNvPicPr>
          <p:nvPr/>
        </p:nvPicPr>
        <p:blipFill>
          <a:blip r:embed="rId3"/>
          <a:stretch>
            <a:fillRect/>
          </a:stretch>
        </p:blipFill>
        <p:spPr>
          <a:xfrm>
            <a:off x="0" y="6584950"/>
            <a:ext cx="12192000" cy="520700"/>
          </a:xfrm>
          <a:prstGeom prst="rect">
            <a:avLst/>
          </a:prstGeom>
          <a:ln w="12700">
            <a:miter lim="400000"/>
          </a:ln>
        </p:spPr>
      </p:pic>
      <p:sp>
        <p:nvSpPr>
          <p:cNvPr id="1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6_6Page 1 Image">
    <p:spTree>
      <p:nvGrpSpPr>
        <p:cNvPr id="1" name=""/>
        <p:cNvGrpSpPr/>
        <p:nvPr/>
      </p:nvGrpSpPr>
      <p:grpSpPr>
        <a:xfrm>
          <a:off x="0" y="0"/>
          <a:ext cx="0" cy="0"/>
          <a:chOff x="0" y="0"/>
          <a:chExt cx="0" cy="0"/>
        </a:xfrm>
      </p:grpSpPr>
      <p:sp>
        <p:nvSpPr>
          <p:cNvPr id="128" name="Title Text"/>
          <p:cNvSpPr txBox="1">
            <a:spLocks noGrp="1"/>
          </p:cNvSpPr>
          <p:nvPr>
            <p:ph type="title"/>
          </p:nvPr>
        </p:nvSpPr>
        <p:spPr>
          <a:xfrm>
            <a:off x="838200" y="720500"/>
            <a:ext cx="10515600" cy="614815"/>
          </a:xfrm>
          <a:prstGeom prst="rect">
            <a:avLst/>
          </a:prstGeom>
        </p:spPr>
        <p:txBody>
          <a:bodyPr/>
          <a:lstStyle/>
          <a:p>
            <a:r>
              <a:t>Title Text</a:t>
            </a:r>
          </a:p>
        </p:txBody>
      </p:sp>
      <p:sp>
        <p:nvSpPr>
          <p:cNvPr id="129" name="Picture Placeholder 18"/>
          <p:cNvSpPr>
            <a:spLocks noGrp="1"/>
          </p:cNvSpPr>
          <p:nvPr>
            <p:ph type="pic" sz="quarter" idx="21"/>
          </p:nvPr>
        </p:nvSpPr>
        <p:spPr>
          <a:xfrm>
            <a:off x="4615088" y="2191662"/>
            <a:ext cx="2961822" cy="1809751"/>
          </a:xfrm>
          <a:prstGeom prst="rect">
            <a:avLst/>
          </a:prstGeom>
        </p:spPr>
        <p:txBody>
          <a:bodyPr lIns="91439" rIns="91439"/>
          <a:lstStyle/>
          <a:p>
            <a:endParaRPr/>
          </a:p>
        </p:txBody>
      </p:sp>
      <p:sp>
        <p:nvSpPr>
          <p:cNvPr id="130" name="Picture Placeholder 18"/>
          <p:cNvSpPr>
            <a:spLocks noGrp="1"/>
          </p:cNvSpPr>
          <p:nvPr>
            <p:ph type="pic" sz="quarter" idx="22"/>
          </p:nvPr>
        </p:nvSpPr>
        <p:spPr>
          <a:xfrm>
            <a:off x="1189268" y="2191662"/>
            <a:ext cx="2961821" cy="1809751"/>
          </a:xfrm>
          <a:prstGeom prst="rect">
            <a:avLst/>
          </a:prstGeom>
        </p:spPr>
        <p:txBody>
          <a:bodyPr lIns="91439" rIns="91439"/>
          <a:lstStyle/>
          <a:p>
            <a:endParaRPr/>
          </a:p>
        </p:txBody>
      </p:sp>
      <p:sp>
        <p:nvSpPr>
          <p:cNvPr id="131" name="Picture Placeholder 18"/>
          <p:cNvSpPr>
            <a:spLocks noGrp="1"/>
          </p:cNvSpPr>
          <p:nvPr>
            <p:ph type="pic" sz="quarter" idx="23"/>
          </p:nvPr>
        </p:nvSpPr>
        <p:spPr>
          <a:xfrm>
            <a:off x="8040906" y="2191662"/>
            <a:ext cx="2961822" cy="1809751"/>
          </a:xfrm>
          <a:prstGeom prst="rect">
            <a:avLst/>
          </a:prstGeom>
        </p:spPr>
        <p:txBody>
          <a:bodyPr lIns="91439" rIns="91439"/>
          <a:lstStyle/>
          <a:p>
            <a:endParaRPr/>
          </a:p>
        </p:txBody>
      </p:sp>
      <p:pic>
        <p:nvPicPr>
          <p:cNvPr id="132" name="pasted-movie.png" descr="pasted-movie.png"/>
          <p:cNvPicPr>
            <a:picLocks noChangeAspect="1"/>
          </p:cNvPicPr>
          <p:nvPr/>
        </p:nvPicPr>
        <p:blipFill>
          <a:blip r:embed="rId2"/>
          <a:stretch>
            <a:fillRect/>
          </a:stretch>
        </p:blipFill>
        <p:spPr>
          <a:xfrm>
            <a:off x="0" y="6584950"/>
            <a:ext cx="12192000" cy="520700"/>
          </a:xfrm>
          <a:prstGeom prst="rect">
            <a:avLst/>
          </a:prstGeom>
          <a:ln w="12700">
            <a:miter lim="400000"/>
          </a:ln>
        </p:spPr>
      </p:pic>
      <p:pic>
        <p:nvPicPr>
          <p:cNvPr id="133" name="pasted-movie.png" descr="pasted-movie.png"/>
          <p:cNvPicPr>
            <a:picLocks noChangeAspect="1"/>
          </p:cNvPicPr>
          <p:nvPr/>
        </p:nvPicPr>
        <p:blipFill>
          <a:blip r:embed="rId3"/>
          <a:stretch>
            <a:fillRect/>
          </a:stretch>
        </p:blipFill>
        <p:spPr>
          <a:xfrm>
            <a:off x="10229270" y="160224"/>
            <a:ext cx="1834107" cy="405211"/>
          </a:xfrm>
          <a:prstGeom prst="rect">
            <a:avLst/>
          </a:prstGeom>
          <a:ln w="12700">
            <a:miter lim="400000"/>
          </a:ln>
        </p:spPr>
      </p:pic>
      <p:sp>
        <p:nvSpPr>
          <p:cNvPr id="134" name="Rectangle 13"/>
          <p:cNvSpPr/>
          <p:nvPr/>
        </p:nvSpPr>
        <p:spPr>
          <a:xfrm>
            <a:off x="381000" y="1315236"/>
            <a:ext cx="11430000" cy="24562"/>
          </a:xfrm>
          <a:prstGeom prst="rect">
            <a:avLst/>
          </a:prstGeom>
          <a:solidFill>
            <a:srgbClr val="404040"/>
          </a:solidFill>
          <a:ln w="12700">
            <a:miter lim="400000"/>
          </a:ln>
        </p:spPr>
        <p:txBody>
          <a:bodyPr lIns="45719" rIns="45719" anchor="ctr"/>
          <a:lstStyle/>
          <a:p>
            <a:pPr algn="ctr">
              <a:defRPr>
                <a:solidFill>
                  <a:srgbClr val="FFFFFF"/>
                </a:solidFill>
              </a:defRPr>
            </a:pPr>
            <a:endParaRPr/>
          </a:p>
        </p:txBody>
      </p:sp>
      <p:sp>
        <p:nvSpPr>
          <p:cNvPr id="135" name="Slide Number"/>
          <p:cNvSpPr txBox="1">
            <a:spLocks noGrp="1"/>
          </p:cNvSpPr>
          <p:nvPr>
            <p:ph type="sldNum" sz="quarter" idx="2"/>
          </p:nvPr>
        </p:nvSpPr>
        <p:spPr>
          <a:xfrm>
            <a:off x="9196175" y="6129018"/>
            <a:ext cx="2844801" cy="368301"/>
          </a:xfrm>
          <a:prstGeom prst="rect">
            <a:avLst/>
          </a:prstGeom>
        </p:spPr>
        <p:txBody>
          <a:bodyPr/>
          <a:lstStyle>
            <a:lvl1pPr>
              <a:defRPr sz="1500" b="1"/>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7_6Page 1 Image">
    <p:bg>
      <p:bgPr>
        <a:solidFill>
          <a:srgbClr val="DDDDDD"/>
        </a:solidFill>
        <a:effectLst/>
      </p:bgPr>
    </p:bg>
    <p:spTree>
      <p:nvGrpSpPr>
        <p:cNvPr id="1" name=""/>
        <p:cNvGrpSpPr/>
        <p:nvPr/>
      </p:nvGrpSpPr>
      <p:grpSpPr>
        <a:xfrm>
          <a:off x="0" y="0"/>
          <a:ext cx="0" cy="0"/>
          <a:chOff x="0" y="0"/>
          <a:chExt cx="0" cy="0"/>
        </a:xfrm>
      </p:grpSpPr>
      <p:sp>
        <p:nvSpPr>
          <p:cNvPr id="142" name="Picture Placeholder 4"/>
          <p:cNvSpPr>
            <a:spLocks noGrp="1"/>
          </p:cNvSpPr>
          <p:nvPr>
            <p:ph type="pic" sz="quarter" idx="21"/>
          </p:nvPr>
        </p:nvSpPr>
        <p:spPr>
          <a:xfrm>
            <a:off x="6111395" y="662040"/>
            <a:ext cx="2749039" cy="2562122"/>
          </a:xfrm>
          <a:prstGeom prst="rect">
            <a:avLst/>
          </a:prstGeom>
        </p:spPr>
        <p:txBody>
          <a:bodyPr lIns="91439" rIns="91439"/>
          <a:lstStyle/>
          <a:p>
            <a:endParaRPr/>
          </a:p>
        </p:txBody>
      </p:sp>
      <p:pic>
        <p:nvPicPr>
          <p:cNvPr id="143" name="pasted-movie.png" descr="pasted-movie.png"/>
          <p:cNvPicPr>
            <a:picLocks noChangeAspect="1"/>
          </p:cNvPicPr>
          <p:nvPr/>
        </p:nvPicPr>
        <p:blipFill>
          <a:blip r:embed="rId2"/>
          <a:stretch>
            <a:fillRect/>
          </a:stretch>
        </p:blipFill>
        <p:spPr>
          <a:xfrm>
            <a:off x="0" y="6584950"/>
            <a:ext cx="12192000" cy="520700"/>
          </a:xfrm>
          <a:prstGeom prst="rect">
            <a:avLst/>
          </a:prstGeom>
          <a:ln w="12700">
            <a:miter lim="400000"/>
          </a:ln>
        </p:spPr>
      </p:pic>
      <p:pic>
        <p:nvPicPr>
          <p:cNvPr id="144" name="pasted-movie.png" descr="pasted-movie.png"/>
          <p:cNvPicPr>
            <a:picLocks noChangeAspect="1"/>
          </p:cNvPicPr>
          <p:nvPr/>
        </p:nvPicPr>
        <p:blipFill>
          <a:blip r:embed="rId3"/>
          <a:stretch>
            <a:fillRect/>
          </a:stretch>
        </p:blipFill>
        <p:spPr>
          <a:xfrm>
            <a:off x="10325400" y="64095"/>
            <a:ext cx="1834107" cy="405210"/>
          </a:xfrm>
          <a:prstGeom prst="rect">
            <a:avLst/>
          </a:prstGeom>
          <a:ln w="12700">
            <a:miter lim="400000"/>
          </a:ln>
        </p:spPr>
      </p:pic>
      <p:sp>
        <p:nvSpPr>
          <p:cNvPr id="1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12_6Page 1 Image">
    <p:bg>
      <p:bgPr>
        <a:solidFill>
          <a:srgbClr val="DDDDDD"/>
        </a:solidFill>
        <a:effectLst/>
      </p:bgPr>
    </p:bg>
    <p:spTree>
      <p:nvGrpSpPr>
        <p:cNvPr id="1" name=""/>
        <p:cNvGrpSpPr/>
        <p:nvPr/>
      </p:nvGrpSpPr>
      <p:grpSpPr>
        <a:xfrm>
          <a:off x="0" y="0"/>
          <a:ext cx="0" cy="0"/>
          <a:chOff x="0" y="0"/>
          <a:chExt cx="0" cy="0"/>
        </a:xfrm>
      </p:grpSpPr>
      <p:sp>
        <p:nvSpPr>
          <p:cNvPr id="152" name="Picture Placeholder 18"/>
          <p:cNvSpPr>
            <a:spLocks noGrp="1"/>
          </p:cNvSpPr>
          <p:nvPr>
            <p:ph type="pic" sz="quarter" idx="21"/>
          </p:nvPr>
        </p:nvSpPr>
        <p:spPr>
          <a:xfrm>
            <a:off x="7673219" y="3962401"/>
            <a:ext cx="3154441" cy="1930401"/>
          </a:xfrm>
          <a:prstGeom prst="rect">
            <a:avLst/>
          </a:prstGeom>
        </p:spPr>
        <p:txBody>
          <a:bodyPr lIns="91439" rIns="91439"/>
          <a:lstStyle/>
          <a:p>
            <a:endParaRPr/>
          </a:p>
        </p:txBody>
      </p:sp>
      <p:sp>
        <p:nvSpPr>
          <p:cNvPr id="153" name="Picture Placeholder 18"/>
          <p:cNvSpPr>
            <a:spLocks noGrp="1"/>
          </p:cNvSpPr>
          <p:nvPr>
            <p:ph type="pic" sz="quarter" idx="22"/>
          </p:nvPr>
        </p:nvSpPr>
        <p:spPr>
          <a:xfrm>
            <a:off x="7673219" y="2032001"/>
            <a:ext cx="3154441" cy="1930401"/>
          </a:xfrm>
          <a:prstGeom prst="rect">
            <a:avLst/>
          </a:prstGeom>
        </p:spPr>
        <p:txBody>
          <a:bodyPr lIns="91439" rIns="91439"/>
          <a:lstStyle/>
          <a:p>
            <a:endParaRPr/>
          </a:p>
        </p:txBody>
      </p:sp>
      <p:sp>
        <p:nvSpPr>
          <p:cNvPr id="154" name="Picture Placeholder 18"/>
          <p:cNvSpPr>
            <a:spLocks noGrp="1"/>
          </p:cNvSpPr>
          <p:nvPr>
            <p:ph type="pic" sz="quarter" idx="23"/>
          </p:nvPr>
        </p:nvSpPr>
        <p:spPr>
          <a:xfrm>
            <a:off x="4518778" y="2032001"/>
            <a:ext cx="3154441" cy="1930401"/>
          </a:xfrm>
          <a:prstGeom prst="rect">
            <a:avLst/>
          </a:prstGeom>
        </p:spPr>
        <p:txBody>
          <a:bodyPr lIns="91439" rIns="91439"/>
          <a:lstStyle/>
          <a:p>
            <a:endParaRPr/>
          </a:p>
        </p:txBody>
      </p:sp>
      <p:sp>
        <p:nvSpPr>
          <p:cNvPr id="155" name="Picture Placeholder 18"/>
          <p:cNvSpPr>
            <a:spLocks noGrp="1"/>
          </p:cNvSpPr>
          <p:nvPr>
            <p:ph type="pic" sz="quarter" idx="24"/>
          </p:nvPr>
        </p:nvSpPr>
        <p:spPr>
          <a:xfrm>
            <a:off x="4518778" y="3962401"/>
            <a:ext cx="3154441" cy="1930401"/>
          </a:xfrm>
          <a:prstGeom prst="rect">
            <a:avLst/>
          </a:prstGeom>
        </p:spPr>
        <p:txBody>
          <a:bodyPr lIns="91439" rIns="91439"/>
          <a:lstStyle/>
          <a:p>
            <a:endParaRPr/>
          </a:p>
        </p:txBody>
      </p:sp>
      <p:sp>
        <p:nvSpPr>
          <p:cNvPr id="156" name="Picture Placeholder 18"/>
          <p:cNvSpPr>
            <a:spLocks noGrp="1"/>
          </p:cNvSpPr>
          <p:nvPr>
            <p:ph type="pic" sz="quarter" idx="25"/>
          </p:nvPr>
        </p:nvSpPr>
        <p:spPr>
          <a:xfrm>
            <a:off x="1364336" y="3962401"/>
            <a:ext cx="3154441" cy="1930401"/>
          </a:xfrm>
          <a:prstGeom prst="rect">
            <a:avLst/>
          </a:prstGeom>
        </p:spPr>
        <p:txBody>
          <a:bodyPr lIns="91439" rIns="91439"/>
          <a:lstStyle/>
          <a:p>
            <a:endParaRPr/>
          </a:p>
        </p:txBody>
      </p:sp>
      <p:sp>
        <p:nvSpPr>
          <p:cNvPr id="157" name="Picture Placeholder 18"/>
          <p:cNvSpPr>
            <a:spLocks noGrp="1"/>
          </p:cNvSpPr>
          <p:nvPr>
            <p:ph type="pic" sz="quarter" idx="26"/>
          </p:nvPr>
        </p:nvSpPr>
        <p:spPr>
          <a:xfrm>
            <a:off x="1364336" y="2032001"/>
            <a:ext cx="3154441" cy="1930401"/>
          </a:xfrm>
          <a:prstGeom prst="rect">
            <a:avLst/>
          </a:prstGeom>
        </p:spPr>
        <p:txBody>
          <a:bodyPr lIns="91439" rIns="91439"/>
          <a:lstStyle/>
          <a:p>
            <a:endParaRPr/>
          </a:p>
        </p:txBody>
      </p:sp>
      <p:sp>
        <p:nvSpPr>
          <p:cNvPr id="158" name="Title Text"/>
          <p:cNvSpPr txBox="1">
            <a:spLocks noGrp="1"/>
          </p:cNvSpPr>
          <p:nvPr>
            <p:ph type="title"/>
          </p:nvPr>
        </p:nvSpPr>
        <p:spPr>
          <a:xfrm>
            <a:off x="838200" y="720500"/>
            <a:ext cx="10515600" cy="614815"/>
          </a:xfrm>
          <a:prstGeom prst="rect">
            <a:avLst/>
          </a:prstGeom>
        </p:spPr>
        <p:txBody>
          <a:bodyPr/>
          <a:lstStyle/>
          <a:p>
            <a:r>
              <a:t>Title Text</a:t>
            </a:r>
          </a:p>
        </p:txBody>
      </p:sp>
      <p:sp>
        <p:nvSpPr>
          <p:cNvPr id="159" name="Title Placeholder 1"/>
          <p:cNvSpPr txBox="1"/>
          <p:nvPr/>
        </p:nvSpPr>
        <p:spPr>
          <a:xfrm>
            <a:off x="883919" y="1189237"/>
            <a:ext cx="10424161" cy="3430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ctr">
              <a:lnSpc>
                <a:spcPct val="90000"/>
              </a:lnSpc>
              <a:defRPr sz="1200">
                <a:solidFill>
                  <a:srgbClr val="808080"/>
                </a:solidFill>
                <a:latin typeface="Open Sans Condensed Light"/>
                <a:ea typeface="Open Sans Condensed Light"/>
                <a:cs typeface="Open Sans Condensed Light"/>
                <a:sym typeface="Open Sans Condensed Light"/>
              </a:defRPr>
            </a:lvl1pPr>
          </a:lstStyle>
          <a:p>
            <a:r>
              <a:t>Lorem ipsum dolor sit amet agam facer modo data lorem ipsum dolor sit amet agam facer modo data.</a:t>
            </a:r>
          </a:p>
        </p:txBody>
      </p:sp>
      <p:pic>
        <p:nvPicPr>
          <p:cNvPr id="160" name="pasted-movie.png" descr="pasted-movie.png"/>
          <p:cNvPicPr>
            <a:picLocks noChangeAspect="1"/>
          </p:cNvPicPr>
          <p:nvPr/>
        </p:nvPicPr>
        <p:blipFill>
          <a:blip r:embed="rId2"/>
          <a:stretch>
            <a:fillRect/>
          </a:stretch>
        </p:blipFill>
        <p:spPr>
          <a:xfrm>
            <a:off x="0" y="6584950"/>
            <a:ext cx="12192000" cy="520700"/>
          </a:xfrm>
          <a:prstGeom prst="rect">
            <a:avLst/>
          </a:prstGeom>
          <a:ln w="12700">
            <a:miter lim="400000"/>
          </a:ln>
        </p:spPr>
      </p:pic>
      <p:pic>
        <p:nvPicPr>
          <p:cNvPr id="161" name="pasted-movie.png" descr="pasted-movie.png"/>
          <p:cNvPicPr>
            <a:picLocks noChangeAspect="1"/>
          </p:cNvPicPr>
          <p:nvPr/>
        </p:nvPicPr>
        <p:blipFill>
          <a:blip r:embed="rId3"/>
          <a:stretch>
            <a:fillRect/>
          </a:stretch>
        </p:blipFill>
        <p:spPr>
          <a:xfrm>
            <a:off x="10325400" y="64095"/>
            <a:ext cx="1834107" cy="405210"/>
          </a:xfrm>
          <a:prstGeom prst="rect">
            <a:avLst/>
          </a:prstGeom>
          <a:ln w="12700">
            <a:miter lim="400000"/>
          </a:ln>
        </p:spPr>
      </p:pic>
      <p:sp>
        <p:nvSpPr>
          <p:cNvPr id="1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22_6Page 1 Image">
    <p:bg>
      <p:bgPr>
        <a:solidFill>
          <a:srgbClr val="DDDDDD"/>
        </a:solidFill>
        <a:effectLst/>
      </p:bgPr>
    </p:bg>
    <p:spTree>
      <p:nvGrpSpPr>
        <p:cNvPr id="1" name=""/>
        <p:cNvGrpSpPr/>
        <p:nvPr/>
      </p:nvGrpSpPr>
      <p:grpSpPr>
        <a:xfrm>
          <a:off x="0" y="0"/>
          <a:ext cx="0" cy="0"/>
          <a:chOff x="0" y="0"/>
          <a:chExt cx="0" cy="0"/>
        </a:xfrm>
      </p:grpSpPr>
      <p:sp>
        <p:nvSpPr>
          <p:cNvPr id="169" name="Picture Placeholder 18"/>
          <p:cNvSpPr>
            <a:spLocks noGrp="1"/>
          </p:cNvSpPr>
          <p:nvPr>
            <p:ph type="pic" sz="quarter" idx="21"/>
          </p:nvPr>
        </p:nvSpPr>
        <p:spPr>
          <a:xfrm>
            <a:off x="7673219" y="2032001"/>
            <a:ext cx="3154441" cy="1930401"/>
          </a:xfrm>
          <a:prstGeom prst="rect">
            <a:avLst/>
          </a:prstGeom>
        </p:spPr>
        <p:txBody>
          <a:bodyPr lIns="91439" rIns="91439"/>
          <a:lstStyle/>
          <a:p>
            <a:endParaRPr/>
          </a:p>
        </p:txBody>
      </p:sp>
      <p:sp>
        <p:nvSpPr>
          <p:cNvPr id="170" name="Picture Placeholder 18"/>
          <p:cNvSpPr>
            <a:spLocks noGrp="1"/>
          </p:cNvSpPr>
          <p:nvPr>
            <p:ph type="pic" sz="quarter" idx="22"/>
          </p:nvPr>
        </p:nvSpPr>
        <p:spPr>
          <a:xfrm>
            <a:off x="4518778" y="2032001"/>
            <a:ext cx="3154441" cy="1930401"/>
          </a:xfrm>
          <a:prstGeom prst="rect">
            <a:avLst/>
          </a:prstGeom>
        </p:spPr>
        <p:txBody>
          <a:bodyPr lIns="91439" rIns="91439"/>
          <a:lstStyle/>
          <a:p>
            <a:endParaRPr/>
          </a:p>
        </p:txBody>
      </p:sp>
      <p:sp>
        <p:nvSpPr>
          <p:cNvPr id="171" name="Picture Placeholder 18"/>
          <p:cNvSpPr>
            <a:spLocks noGrp="1"/>
          </p:cNvSpPr>
          <p:nvPr>
            <p:ph type="pic" sz="quarter" idx="23"/>
          </p:nvPr>
        </p:nvSpPr>
        <p:spPr>
          <a:xfrm>
            <a:off x="1364336" y="2032001"/>
            <a:ext cx="3154441" cy="1930401"/>
          </a:xfrm>
          <a:prstGeom prst="rect">
            <a:avLst/>
          </a:prstGeom>
        </p:spPr>
        <p:txBody>
          <a:bodyPr lIns="91439" rIns="91439"/>
          <a:lstStyle/>
          <a:p>
            <a:endParaRPr/>
          </a:p>
        </p:txBody>
      </p:sp>
      <p:sp>
        <p:nvSpPr>
          <p:cNvPr id="172" name="Title Text"/>
          <p:cNvSpPr txBox="1">
            <a:spLocks noGrp="1"/>
          </p:cNvSpPr>
          <p:nvPr>
            <p:ph type="title"/>
          </p:nvPr>
        </p:nvSpPr>
        <p:spPr>
          <a:xfrm>
            <a:off x="838200" y="720500"/>
            <a:ext cx="10515600" cy="614815"/>
          </a:xfrm>
          <a:prstGeom prst="rect">
            <a:avLst/>
          </a:prstGeom>
        </p:spPr>
        <p:txBody>
          <a:bodyPr/>
          <a:lstStyle/>
          <a:p>
            <a:r>
              <a:t>Title Text</a:t>
            </a:r>
          </a:p>
        </p:txBody>
      </p:sp>
      <p:sp>
        <p:nvSpPr>
          <p:cNvPr id="173" name="Title Placeholder 1"/>
          <p:cNvSpPr txBox="1"/>
          <p:nvPr/>
        </p:nvSpPr>
        <p:spPr>
          <a:xfrm>
            <a:off x="883919" y="1189237"/>
            <a:ext cx="10424161" cy="3430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ctr">
              <a:lnSpc>
                <a:spcPct val="90000"/>
              </a:lnSpc>
              <a:defRPr sz="1200">
                <a:solidFill>
                  <a:srgbClr val="808080"/>
                </a:solidFill>
                <a:latin typeface="Open Sans Condensed Light"/>
                <a:ea typeface="Open Sans Condensed Light"/>
                <a:cs typeface="Open Sans Condensed Light"/>
                <a:sym typeface="Open Sans Condensed Light"/>
              </a:defRPr>
            </a:lvl1pPr>
          </a:lstStyle>
          <a:p>
            <a:r>
              <a:t>Lorem ipsum dolor sit amet agam facer modo data lorem ipsum dolor sit amet agam facer modo data.</a:t>
            </a:r>
          </a:p>
        </p:txBody>
      </p:sp>
      <p:pic>
        <p:nvPicPr>
          <p:cNvPr id="174" name="pasted-movie.png" descr="pasted-movie.png"/>
          <p:cNvPicPr>
            <a:picLocks noChangeAspect="1"/>
          </p:cNvPicPr>
          <p:nvPr/>
        </p:nvPicPr>
        <p:blipFill>
          <a:blip r:embed="rId2"/>
          <a:stretch>
            <a:fillRect/>
          </a:stretch>
        </p:blipFill>
        <p:spPr>
          <a:xfrm>
            <a:off x="0" y="6584950"/>
            <a:ext cx="12192000" cy="520700"/>
          </a:xfrm>
          <a:prstGeom prst="rect">
            <a:avLst/>
          </a:prstGeom>
          <a:ln w="12700">
            <a:miter lim="400000"/>
          </a:ln>
        </p:spPr>
      </p:pic>
      <p:pic>
        <p:nvPicPr>
          <p:cNvPr id="175" name="pasted-movie.png" descr="pasted-movie.png"/>
          <p:cNvPicPr>
            <a:picLocks noChangeAspect="1"/>
          </p:cNvPicPr>
          <p:nvPr/>
        </p:nvPicPr>
        <p:blipFill>
          <a:blip r:embed="rId3"/>
          <a:stretch>
            <a:fillRect/>
          </a:stretch>
        </p:blipFill>
        <p:spPr>
          <a:xfrm>
            <a:off x="10325400" y="64095"/>
            <a:ext cx="1834107" cy="405210"/>
          </a:xfrm>
          <a:prstGeom prst="rect">
            <a:avLst/>
          </a:prstGeom>
          <a:ln w="12700">
            <a:miter lim="400000"/>
          </a:ln>
        </p:spPr>
      </p:pic>
      <p:sp>
        <p:nvSpPr>
          <p:cNvPr id="1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14_6Page 1 Image">
    <p:bg>
      <p:bgPr>
        <a:solidFill>
          <a:srgbClr val="DDDDDD"/>
        </a:solidFill>
        <a:effectLst/>
      </p:bgPr>
    </p:bg>
    <p:spTree>
      <p:nvGrpSpPr>
        <p:cNvPr id="1" name=""/>
        <p:cNvGrpSpPr/>
        <p:nvPr/>
      </p:nvGrpSpPr>
      <p:grpSpPr>
        <a:xfrm>
          <a:off x="0" y="0"/>
          <a:ext cx="0" cy="0"/>
          <a:chOff x="0" y="0"/>
          <a:chExt cx="0" cy="0"/>
        </a:xfrm>
      </p:grpSpPr>
      <p:sp>
        <p:nvSpPr>
          <p:cNvPr id="183" name="Picture Placeholder 18"/>
          <p:cNvSpPr>
            <a:spLocks noGrp="1"/>
          </p:cNvSpPr>
          <p:nvPr>
            <p:ph type="pic" sz="half" idx="21"/>
          </p:nvPr>
        </p:nvSpPr>
        <p:spPr>
          <a:xfrm>
            <a:off x="1448667" y="2000979"/>
            <a:ext cx="4464316" cy="3848278"/>
          </a:xfrm>
          <a:prstGeom prst="rect">
            <a:avLst/>
          </a:prstGeom>
        </p:spPr>
        <p:txBody>
          <a:bodyPr lIns="91439" rIns="91439"/>
          <a:lstStyle/>
          <a:p>
            <a:endParaRPr/>
          </a:p>
        </p:txBody>
      </p:sp>
      <p:sp>
        <p:nvSpPr>
          <p:cNvPr id="184" name="Title Text"/>
          <p:cNvSpPr txBox="1">
            <a:spLocks noGrp="1"/>
          </p:cNvSpPr>
          <p:nvPr>
            <p:ph type="title"/>
          </p:nvPr>
        </p:nvSpPr>
        <p:spPr>
          <a:xfrm>
            <a:off x="838200" y="720500"/>
            <a:ext cx="10515600" cy="614815"/>
          </a:xfrm>
          <a:prstGeom prst="rect">
            <a:avLst/>
          </a:prstGeom>
        </p:spPr>
        <p:txBody>
          <a:bodyPr/>
          <a:lstStyle/>
          <a:p>
            <a:r>
              <a:t>Title Text</a:t>
            </a:r>
          </a:p>
        </p:txBody>
      </p:sp>
      <p:sp>
        <p:nvSpPr>
          <p:cNvPr id="185" name="Picture Placeholder 18"/>
          <p:cNvSpPr>
            <a:spLocks noGrp="1"/>
          </p:cNvSpPr>
          <p:nvPr>
            <p:ph type="pic" sz="quarter" idx="22"/>
          </p:nvPr>
        </p:nvSpPr>
        <p:spPr>
          <a:xfrm>
            <a:off x="6066106" y="2000979"/>
            <a:ext cx="2254925" cy="2018114"/>
          </a:xfrm>
          <a:prstGeom prst="rect">
            <a:avLst/>
          </a:prstGeom>
        </p:spPr>
        <p:txBody>
          <a:bodyPr lIns="91439" rIns="91439"/>
          <a:lstStyle/>
          <a:p>
            <a:endParaRPr/>
          </a:p>
        </p:txBody>
      </p:sp>
      <p:sp>
        <p:nvSpPr>
          <p:cNvPr id="186" name="Picture Placeholder 18"/>
          <p:cNvSpPr>
            <a:spLocks noGrp="1"/>
          </p:cNvSpPr>
          <p:nvPr>
            <p:ph type="pic" sz="quarter" idx="23"/>
          </p:nvPr>
        </p:nvSpPr>
        <p:spPr>
          <a:xfrm>
            <a:off x="8474150" y="2000979"/>
            <a:ext cx="2254925" cy="2018114"/>
          </a:xfrm>
          <a:prstGeom prst="rect">
            <a:avLst/>
          </a:prstGeom>
        </p:spPr>
        <p:txBody>
          <a:bodyPr lIns="91439" rIns="91439"/>
          <a:lstStyle/>
          <a:p>
            <a:endParaRPr/>
          </a:p>
        </p:txBody>
      </p:sp>
      <p:pic>
        <p:nvPicPr>
          <p:cNvPr id="187" name="pasted-movie.png" descr="pasted-movie.png"/>
          <p:cNvPicPr>
            <a:picLocks noChangeAspect="1"/>
          </p:cNvPicPr>
          <p:nvPr/>
        </p:nvPicPr>
        <p:blipFill>
          <a:blip r:embed="rId2"/>
          <a:stretch>
            <a:fillRect/>
          </a:stretch>
        </p:blipFill>
        <p:spPr>
          <a:xfrm>
            <a:off x="0" y="6584950"/>
            <a:ext cx="12192000" cy="520700"/>
          </a:xfrm>
          <a:prstGeom prst="rect">
            <a:avLst/>
          </a:prstGeom>
          <a:ln w="12700">
            <a:miter lim="400000"/>
          </a:ln>
        </p:spPr>
      </p:pic>
      <p:sp>
        <p:nvSpPr>
          <p:cNvPr id="1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15_6Page 1 Image">
    <p:bg>
      <p:bgPr>
        <a:solidFill>
          <a:srgbClr val="DDDDDD"/>
        </a:solidFill>
        <a:effectLst/>
      </p:bgPr>
    </p:bg>
    <p:spTree>
      <p:nvGrpSpPr>
        <p:cNvPr id="1" name=""/>
        <p:cNvGrpSpPr/>
        <p:nvPr/>
      </p:nvGrpSpPr>
      <p:grpSpPr>
        <a:xfrm>
          <a:off x="0" y="0"/>
          <a:ext cx="0" cy="0"/>
          <a:chOff x="0" y="0"/>
          <a:chExt cx="0" cy="0"/>
        </a:xfrm>
      </p:grpSpPr>
      <p:sp>
        <p:nvSpPr>
          <p:cNvPr id="195" name="Picture Placeholder 4"/>
          <p:cNvSpPr>
            <a:spLocks noGrp="1"/>
          </p:cNvSpPr>
          <p:nvPr>
            <p:ph type="pic" sz="quarter" idx="21"/>
          </p:nvPr>
        </p:nvSpPr>
        <p:spPr>
          <a:xfrm>
            <a:off x="1764252" y="3586215"/>
            <a:ext cx="1078992" cy="1078993"/>
          </a:xfrm>
          <a:prstGeom prst="rect">
            <a:avLst/>
          </a:prstGeom>
        </p:spPr>
        <p:txBody>
          <a:bodyPr lIns="91439" rIns="91439"/>
          <a:lstStyle/>
          <a:p>
            <a:endParaRPr/>
          </a:p>
        </p:txBody>
      </p:sp>
      <p:sp>
        <p:nvSpPr>
          <p:cNvPr id="196" name="Picture Placeholder 4"/>
          <p:cNvSpPr>
            <a:spLocks noGrp="1"/>
          </p:cNvSpPr>
          <p:nvPr>
            <p:ph type="pic" sz="quarter" idx="22"/>
          </p:nvPr>
        </p:nvSpPr>
        <p:spPr>
          <a:xfrm>
            <a:off x="4289130" y="3586215"/>
            <a:ext cx="1078993" cy="1078993"/>
          </a:xfrm>
          <a:prstGeom prst="rect">
            <a:avLst/>
          </a:prstGeom>
        </p:spPr>
        <p:txBody>
          <a:bodyPr lIns="91439" rIns="91439"/>
          <a:lstStyle/>
          <a:p>
            <a:endParaRPr/>
          </a:p>
        </p:txBody>
      </p:sp>
      <p:sp>
        <p:nvSpPr>
          <p:cNvPr id="197" name="Picture Placeholder 4"/>
          <p:cNvSpPr>
            <a:spLocks noGrp="1"/>
          </p:cNvSpPr>
          <p:nvPr>
            <p:ph type="pic" sz="quarter" idx="23"/>
          </p:nvPr>
        </p:nvSpPr>
        <p:spPr>
          <a:xfrm>
            <a:off x="6814008" y="3586215"/>
            <a:ext cx="1078993" cy="1078993"/>
          </a:xfrm>
          <a:prstGeom prst="rect">
            <a:avLst/>
          </a:prstGeom>
        </p:spPr>
        <p:txBody>
          <a:bodyPr lIns="91439" rIns="91439"/>
          <a:lstStyle/>
          <a:p>
            <a:endParaRPr/>
          </a:p>
        </p:txBody>
      </p:sp>
      <p:sp>
        <p:nvSpPr>
          <p:cNvPr id="198" name="Picture Placeholder 4"/>
          <p:cNvSpPr>
            <a:spLocks noGrp="1"/>
          </p:cNvSpPr>
          <p:nvPr>
            <p:ph type="pic" sz="quarter" idx="24"/>
          </p:nvPr>
        </p:nvSpPr>
        <p:spPr>
          <a:xfrm>
            <a:off x="9338885" y="3586215"/>
            <a:ext cx="1078993" cy="1078993"/>
          </a:xfrm>
          <a:prstGeom prst="rect">
            <a:avLst/>
          </a:prstGeom>
        </p:spPr>
        <p:txBody>
          <a:bodyPr lIns="91439" rIns="91439"/>
          <a:lstStyle/>
          <a:p>
            <a:endParaRPr/>
          </a:p>
        </p:txBody>
      </p:sp>
      <p:sp>
        <p:nvSpPr>
          <p:cNvPr id="199" name="Title Text"/>
          <p:cNvSpPr txBox="1">
            <a:spLocks noGrp="1"/>
          </p:cNvSpPr>
          <p:nvPr>
            <p:ph type="title"/>
          </p:nvPr>
        </p:nvSpPr>
        <p:spPr>
          <a:xfrm>
            <a:off x="838200" y="720500"/>
            <a:ext cx="10515600" cy="614815"/>
          </a:xfrm>
          <a:prstGeom prst="rect">
            <a:avLst/>
          </a:prstGeom>
        </p:spPr>
        <p:txBody>
          <a:bodyPr/>
          <a:lstStyle/>
          <a:p>
            <a:r>
              <a:t>Title Text</a:t>
            </a:r>
          </a:p>
        </p:txBody>
      </p:sp>
      <p:pic>
        <p:nvPicPr>
          <p:cNvPr id="200" name="pasted-movie.png" descr="pasted-movie.png"/>
          <p:cNvPicPr>
            <a:picLocks noChangeAspect="1"/>
          </p:cNvPicPr>
          <p:nvPr/>
        </p:nvPicPr>
        <p:blipFill>
          <a:blip r:embed="rId2"/>
          <a:stretch>
            <a:fillRect/>
          </a:stretch>
        </p:blipFill>
        <p:spPr>
          <a:xfrm>
            <a:off x="0" y="6584950"/>
            <a:ext cx="12192000" cy="520700"/>
          </a:xfrm>
          <a:prstGeom prst="rect">
            <a:avLst/>
          </a:prstGeom>
          <a:ln w="12700">
            <a:miter lim="400000"/>
          </a:ln>
        </p:spPr>
      </p:pic>
      <p:pic>
        <p:nvPicPr>
          <p:cNvPr id="201" name="pasted-movie.png" descr="pasted-movie.png"/>
          <p:cNvPicPr>
            <a:picLocks noChangeAspect="1"/>
          </p:cNvPicPr>
          <p:nvPr/>
        </p:nvPicPr>
        <p:blipFill>
          <a:blip r:embed="rId3"/>
          <a:stretch>
            <a:fillRect/>
          </a:stretch>
        </p:blipFill>
        <p:spPr>
          <a:xfrm>
            <a:off x="10325400" y="64095"/>
            <a:ext cx="1834107" cy="405210"/>
          </a:xfrm>
          <a:prstGeom prst="rect">
            <a:avLst/>
          </a:prstGeom>
          <a:ln w="12700">
            <a:miter lim="400000"/>
          </a:ln>
        </p:spPr>
      </p:pic>
      <p:sp>
        <p:nvSpPr>
          <p:cNvPr id="20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16_6Page 1 Image">
    <p:bg>
      <p:bgPr>
        <a:solidFill>
          <a:srgbClr val="DDDDDD"/>
        </a:solidFill>
        <a:effectLst/>
      </p:bgPr>
    </p:bg>
    <p:spTree>
      <p:nvGrpSpPr>
        <p:cNvPr id="1" name=""/>
        <p:cNvGrpSpPr/>
        <p:nvPr/>
      </p:nvGrpSpPr>
      <p:grpSpPr>
        <a:xfrm>
          <a:off x="0" y="0"/>
          <a:ext cx="0" cy="0"/>
          <a:chOff x="0" y="0"/>
          <a:chExt cx="0" cy="0"/>
        </a:xfrm>
      </p:grpSpPr>
      <p:sp>
        <p:nvSpPr>
          <p:cNvPr id="209" name="Picture Placeholder 18"/>
          <p:cNvSpPr>
            <a:spLocks noGrp="1"/>
          </p:cNvSpPr>
          <p:nvPr>
            <p:ph type="pic" sz="quarter" idx="21"/>
          </p:nvPr>
        </p:nvSpPr>
        <p:spPr>
          <a:xfrm>
            <a:off x="7912613" y="2083205"/>
            <a:ext cx="3048001" cy="3722182"/>
          </a:xfrm>
          <a:prstGeom prst="rect">
            <a:avLst/>
          </a:prstGeom>
        </p:spPr>
        <p:txBody>
          <a:bodyPr lIns="91439" rIns="91439"/>
          <a:lstStyle/>
          <a:p>
            <a:endParaRPr/>
          </a:p>
        </p:txBody>
      </p:sp>
      <p:sp>
        <p:nvSpPr>
          <p:cNvPr id="210" name="Title Text"/>
          <p:cNvSpPr txBox="1">
            <a:spLocks noGrp="1"/>
          </p:cNvSpPr>
          <p:nvPr>
            <p:ph type="title"/>
          </p:nvPr>
        </p:nvSpPr>
        <p:spPr>
          <a:xfrm>
            <a:off x="838200" y="720500"/>
            <a:ext cx="10515600" cy="614815"/>
          </a:xfrm>
          <a:prstGeom prst="rect">
            <a:avLst/>
          </a:prstGeom>
        </p:spPr>
        <p:txBody>
          <a:bodyPr/>
          <a:lstStyle/>
          <a:p>
            <a:r>
              <a:t>Title Text</a:t>
            </a:r>
          </a:p>
        </p:txBody>
      </p:sp>
      <p:sp>
        <p:nvSpPr>
          <p:cNvPr id="211" name="Title Placeholder 1"/>
          <p:cNvSpPr txBox="1"/>
          <p:nvPr/>
        </p:nvSpPr>
        <p:spPr>
          <a:xfrm>
            <a:off x="883919" y="1189237"/>
            <a:ext cx="10424161" cy="3430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ctr">
              <a:lnSpc>
                <a:spcPct val="90000"/>
              </a:lnSpc>
              <a:defRPr sz="1200">
                <a:solidFill>
                  <a:srgbClr val="808080"/>
                </a:solidFill>
                <a:latin typeface="Open Sans Condensed Light"/>
                <a:ea typeface="Open Sans Condensed Light"/>
                <a:cs typeface="Open Sans Condensed Light"/>
                <a:sym typeface="Open Sans Condensed Light"/>
              </a:defRPr>
            </a:lvl1pPr>
          </a:lstStyle>
          <a:p>
            <a:r>
              <a:t>Lorem ipsum dolor sit amet agam facer modo data lorem ipsum dolor sit amet agam facer modo data.</a:t>
            </a:r>
          </a:p>
        </p:txBody>
      </p:sp>
      <p:pic>
        <p:nvPicPr>
          <p:cNvPr id="212" name="pasted-movie.png" descr="pasted-movie.png"/>
          <p:cNvPicPr>
            <a:picLocks noChangeAspect="1"/>
          </p:cNvPicPr>
          <p:nvPr/>
        </p:nvPicPr>
        <p:blipFill>
          <a:blip r:embed="rId2"/>
          <a:stretch>
            <a:fillRect/>
          </a:stretch>
        </p:blipFill>
        <p:spPr>
          <a:xfrm>
            <a:off x="0" y="6584950"/>
            <a:ext cx="12192000" cy="520700"/>
          </a:xfrm>
          <a:prstGeom prst="rect">
            <a:avLst/>
          </a:prstGeom>
          <a:ln w="12700">
            <a:miter lim="400000"/>
          </a:ln>
        </p:spPr>
      </p:pic>
      <p:pic>
        <p:nvPicPr>
          <p:cNvPr id="213" name="pasted-movie.png" descr="pasted-movie.png"/>
          <p:cNvPicPr>
            <a:picLocks noChangeAspect="1"/>
          </p:cNvPicPr>
          <p:nvPr/>
        </p:nvPicPr>
        <p:blipFill>
          <a:blip r:embed="rId3"/>
          <a:stretch>
            <a:fillRect/>
          </a:stretch>
        </p:blipFill>
        <p:spPr>
          <a:xfrm>
            <a:off x="10325400" y="64095"/>
            <a:ext cx="1834107" cy="405210"/>
          </a:xfrm>
          <a:prstGeom prst="rect">
            <a:avLst/>
          </a:prstGeom>
          <a:ln w="12700">
            <a:miter lim="400000"/>
          </a:ln>
        </p:spPr>
      </p:pic>
      <p:sp>
        <p:nvSpPr>
          <p:cNvPr id="2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20_6Page 1 Image">
    <p:bg>
      <p:bgPr>
        <a:solidFill>
          <a:srgbClr val="DDDDDD"/>
        </a:solidFill>
        <a:effectLst/>
      </p:bgPr>
    </p:bg>
    <p:spTree>
      <p:nvGrpSpPr>
        <p:cNvPr id="1" name=""/>
        <p:cNvGrpSpPr/>
        <p:nvPr/>
      </p:nvGrpSpPr>
      <p:grpSpPr>
        <a:xfrm>
          <a:off x="0" y="0"/>
          <a:ext cx="0" cy="0"/>
          <a:chOff x="0" y="0"/>
          <a:chExt cx="0" cy="0"/>
        </a:xfrm>
      </p:grpSpPr>
      <p:sp>
        <p:nvSpPr>
          <p:cNvPr id="221" name="Picture Placeholder 18"/>
          <p:cNvSpPr>
            <a:spLocks noGrp="1"/>
          </p:cNvSpPr>
          <p:nvPr>
            <p:ph type="pic" idx="21"/>
          </p:nvPr>
        </p:nvSpPr>
        <p:spPr>
          <a:xfrm>
            <a:off x="0" y="1"/>
            <a:ext cx="12192000" cy="5631542"/>
          </a:xfrm>
          <a:prstGeom prst="rect">
            <a:avLst/>
          </a:prstGeom>
        </p:spPr>
        <p:txBody>
          <a:bodyPr lIns="91439" rIns="91439"/>
          <a:lstStyle/>
          <a:p>
            <a:endParaRPr/>
          </a:p>
        </p:txBody>
      </p:sp>
      <p:pic>
        <p:nvPicPr>
          <p:cNvPr id="222" name="pasted-movie.png" descr="pasted-movie.png"/>
          <p:cNvPicPr>
            <a:picLocks noChangeAspect="1"/>
          </p:cNvPicPr>
          <p:nvPr/>
        </p:nvPicPr>
        <p:blipFill>
          <a:blip r:embed="rId2"/>
          <a:stretch>
            <a:fillRect/>
          </a:stretch>
        </p:blipFill>
        <p:spPr>
          <a:xfrm>
            <a:off x="0" y="6584950"/>
            <a:ext cx="12192000" cy="520700"/>
          </a:xfrm>
          <a:prstGeom prst="rect">
            <a:avLst/>
          </a:prstGeom>
          <a:ln w="12700">
            <a:miter lim="400000"/>
          </a:ln>
        </p:spPr>
      </p:pic>
      <p:pic>
        <p:nvPicPr>
          <p:cNvPr id="223" name="pasted-movie.png" descr="pasted-movie.png"/>
          <p:cNvPicPr>
            <a:picLocks noChangeAspect="1"/>
          </p:cNvPicPr>
          <p:nvPr/>
        </p:nvPicPr>
        <p:blipFill>
          <a:blip r:embed="rId3"/>
          <a:stretch>
            <a:fillRect/>
          </a:stretch>
        </p:blipFill>
        <p:spPr>
          <a:xfrm>
            <a:off x="10325400" y="64095"/>
            <a:ext cx="1834107" cy="405210"/>
          </a:xfrm>
          <a:prstGeom prst="rect">
            <a:avLst/>
          </a:prstGeom>
          <a:ln w="12700">
            <a:miter lim="400000"/>
          </a:ln>
        </p:spPr>
      </p:pic>
      <p:sp>
        <p:nvSpPr>
          <p:cNvPr id="2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6_6Page 1 Image">
    <p:bg>
      <p:bgPr>
        <a:solidFill>
          <a:srgbClr val="DDDDDD"/>
        </a:solidFill>
        <a:effectLst/>
      </p:bgPr>
    </p:bg>
    <p:spTree>
      <p:nvGrpSpPr>
        <p:cNvPr id="1" name=""/>
        <p:cNvGrpSpPr/>
        <p:nvPr/>
      </p:nvGrpSpPr>
      <p:grpSpPr>
        <a:xfrm>
          <a:off x="0" y="0"/>
          <a:ext cx="0" cy="0"/>
          <a:chOff x="0" y="0"/>
          <a:chExt cx="0" cy="0"/>
        </a:xfrm>
      </p:grpSpPr>
      <p:sp>
        <p:nvSpPr>
          <p:cNvPr id="231" name="Title Text"/>
          <p:cNvSpPr txBox="1">
            <a:spLocks noGrp="1"/>
          </p:cNvSpPr>
          <p:nvPr>
            <p:ph type="title"/>
          </p:nvPr>
        </p:nvSpPr>
        <p:spPr>
          <a:xfrm>
            <a:off x="838200" y="720500"/>
            <a:ext cx="10515600" cy="614815"/>
          </a:xfrm>
          <a:prstGeom prst="rect">
            <a:avLst/>
          </a:prstGeom>
        </p:spPr>
        <p:txBody>
          <a:bodyPr/>
          <a:lstStyle/>
          <a:p>
            <a:r>
              <a:t>Title Text</a:t>
            </a:r>
          </a:p>
        </p:txBody>
      </p:sp>
      <p:sp>
        <p:nvSpPr>
          <p:cNvPr id="232" name="Picture Placeholder 18"/>
          <p:cNvSpPr>
            <a:spLocks noGrp="1"/>
          </p:cNvSpPr>
          <p:nvPr>
            <p:ph type="pic" sz="quarter" idx="21"/>
          </p:nvPr>
        </p:nvSpPr>
        <p:spPr>
          <a:xfrm>
            <a:off x="4615088" y="2191662"/>
            <a:ext cx="2961822" cy="1809751"/>
          </a:xfrm>
          <a:prstGeom prst="rect">
            <a:avLst/>
          </a:prstGeom>
        </p:spPr>
        <p:txBody>
          <a:bodyPr lIns="91439" rIns="91439"/>
          <a:lstStyle/>
          <a:p>
            <a:endParaRPr/>
          </a:p>
        </p:txBody>
      </p:sp>
      <p:sp>
        <p:nvSpPr>
          <p:cNvPr id="233" name="Picture Placeholder 18"/>
          <p:cNvSpPr>
            <a:spLocks noGrp="1"/>
          </p:cNvSpPr>
          <p:nvPr>
            <p:ph type="pic" sz="quarter" idx="22"/>
          </p:nvPr>
        </p:nvSpPr>
        <p:spPr>
          <a:xfrm>
            <a:off x="1189268" y="2191662"/>
            <a:ext cx="2961821" cy="1809751"/>
          </a:xfrm>
          <a:prstGeom prst="rect">
            <a:avLst/>
          </a:prstGeom>
        </p:spPr>
        <p:txBody>
          <a:bodyPr lIns="91439" rIns="91439"/>
          <a:lstStyle/>
          <a:p>
            <a:endParaRPr/>
          </a:p>
        </p:txBody>
      </p:sp>
      <p:sp>
        <p:nvSpPr>
          <p:cNvPr id="234" name="Picture Placeholder 18"/>
          <p:cNvSpPr>
            <a:spLocks noGrp="1"/>
          </p:cNvSpPr>
          <p:nvPr>
            <p:ph type="pic" sz="quarter" idx="23"/>
          </p:nvPr>
        </p:nvSpPr>
        <p:spPr>
          <a:xfrm>
            <a:off x="8040906" y="2191662"/>
            <a:ext cx="2961822" cy="1809751"/>
          </a:xfrm>
          <a:prstGeom prst="rect">
            <a:avLst/>
          </a:prstGeom>
        </p:spPr>
        <p:txBody>
          <a:bodyPr lIns="91439" rIns="91439"/>
          <a:lstStyle/>
          <a:p>
            <a:endParaRPr/>
          </a:p>
        </p:txBody>
      </p:sp>
      <p:pic>
        <p:nvPicPr>
          <p:cNvPr id="235" name="pasted-movie.png" descr="pasted-movie.png"/>
          <p:cNvPicPr>
            <a:picLocks noChangeAspect="1"/>
          </p:cNvPicPr>
          <p:nvPr/>
        </p:nvPicPr>
        <p:blipFill>
          <a:blip r:embed="rId2"/>
          <a:stretch>
            <a:fillRect/>
          </a:stretch>
        </p:blipFill>
        <p:spPr>
          <a:xfrm>
            <a:off x="0" y="6584950"/>
            <a:ext cx="12192000" cy="520700"/>
          </a:xfrm>
          <a:prstGeom prst="rect">
            <a:avLst/>
          </a:prstGeom>
          <a:ln w="12700">
            <a:miter lim="400000"/>
          </a:ln>
        </p:spPr>
      </p:pic>
      <p:pic>
        <p:nvPicPr>
          <p:cNvPr id="236" name="pasted-movie.png" descr="pasted-movie.png"/>
          <p:cNvPicPr>
            <a:picLocks noChangeAspect="1"/>
          </p:cNvPicPr>
          <p:nvPr/>
        </p:nvPicPr>
        <p:blipFill>
          <a:blip r:embed="rId3"/>
          <a:stretch>
            <a:fillRect/>
          </a:stretch>
        </p:blipFill>
        <p:spPr>
          <a:xfrm>
            <a:off x="10325400" y="64095"/>
            <a:ext cx="1834107" cy="405210"/>
          </a:xfrm>
          <a:prstGeom prst="rect">
            <a:avLst/>
          </a:prstGeom>
          <a:ln w="12700">
            <a:miter lim="400000"/>
          </a:ln>
        </p:spPr>
      </p:pic>
      <p:sp>
        <p:nvSpPr>
          <p:cNvPr id="237" name="Rectangle 13"/>
          <p:cNvSpPr/>
          <p:nvPr/>
        </p:nvSpPr>
        <p:spPr>
          <a:xfrm>
            <a:off x="381000" y="1315236"/>
            <a:ext cx="11430000" cy="24562"/>
          </a:xfrm>
          <a:prstGeom prst="rect">
            <a:avLst/>
          </a:prstGeom>
          <a:solidFill>
            <a:srgbClr val="404040"/>
          </a:solidFill>
          <a:ln w="12700">
            <a:miter lim="400000"/>
          </a:ln>
        </p:spPr>
        <p:txBody>
          <a:bodyPr lIns="45719" rIns="45719" anchor="ctr"/>
          <a:lstStyle/>
          <a:p>
            <a:pPr algn="ctr">
              <a:defRPr>
                <a:solidFill>
                  <a:srgbClr val="FFFFFF"/>
                </a:solidFill>
              </a:defRPr>
            </a:pPr>
            <a:endParaRPr/>
          </a:p>
        </p:txBody>
      </p:sp>
      <p:sp>
        <p:nvSpPr>
          <p:cNvPr id="238" name="Slide Number"/>
          <p:cNvSpPr txBox="1">
            <a:spLocks noGrp="1"/>
          </p:cNvSpPr>
          <p:nvPr>
            <p:ph type="sldNum" sz="quarter" idx="2"/>
          </p:nvPr>
        </p:nvSpPr>
        <p:spPr>
          <a:xfrm>
            <a:off x="9196175" y="6129018"/>
            <a:ext cx="2844801" cy="368301"/>
          </a:xfrm>
          <a:prstGeom prst="rect">
            <a:avLst/>
          </a:prstGeom>
        </p:spPr>
        <p:txBody>
          <a:bodyPr/>
          <a:lstStyle>
            <a:lvl1pPr>
              <a:defRPr sz="1500" b="1"/>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4_01 - page 1 IMAGE">
    <p:bg>
      <p:bgPr>
        <a:solidFill>
          <a:srgbClr val="ECEDEC"/>
        </a:solidFill>
        <a:effectLst/>
      </p:bgPr>
    </p:bg>
    <p:spTree>
      <p:nvGrpSpPr>
        <p:cNvPr id="1" name=""/>
        <p:cNvGrpSpPr/>
        <p:nvPr/>
      </p:nvGrpSpPr>
      <p:grpSpPr>
        <a:xfrm>
          <a:off x="0" y="0"/>
          <a:ext cx="0" cy="0"/>
          <a:chOff x="0" y="0"/>
          <a:chExt cx="0" cy="0"/>
        </a:xfrm>
      </p:grpSpPr>
      <p:sp>
        <p:nvSpPr>
          <p:cNvPr id="22" name="Picture Placeholder 3"/>
          <p:cNvSpPr>
            <a:spLocks noGrp="1"/>
          </p:cNvSpPr>
          <p:nvPr>
            <p:ph type="pic" sz="half" idx="21"/>
          </p:nvPr>
        </p:nvSpPr>
        <p:spPr>
          <a:xfrm>
            <a:off x="0" y="0"/>
            <a:ext cx="12192000" cy="1829349"/>
          </a:xfrm>
          <a:prstGeom prst="rect">
            <a:avLst/>
          </a:prstGeom>
        </p:spPr>
        <p:txBody>
          <a:bodyPr lIns="91439" rIns="91439"/>
          <a:lstStyle/>
          <a:p>
            <a:endParaRPr/>
          </a:p>
        </p:txBody>
      </p:sp>
      <p:pic>
        <p:nvPicPr>
          <p:cNvPr id="23" name="pasted-movie.png" descr="pasted-movie.png"/>
          <p:cNvPicPr>
            <a:picLocks noChangeAspect="1"/>
          </p:cNvPicPr>
          <p:nvPr/>
        </p:nvPicPr>
        <p:blipFill>
          <a:blip r:embed="rId2"/>
          <a:stretch>
            <a:fillRect/>
          </a:stretch>
        </p:blipFill>
        <p:spPr>
          <a:xfrm>
            <a:off x="0" y="6584950"/>
            <a:ext cx="12192000" cy="520700"/>
          </a:xfrm>
          <a:prstGeom prst="rect">
            <a:avLst/>
          </a:prstGeom>
          <a:ln w="12700">
            <a:miter lim="400000"/>
          </a:ln>
        </p:spPr>
      </p:pic>
      <p:pic>
        <p:nvPicPr>
          <p:cNvPr id="24" name="pasted-movie.png" descr="pasted-movie.png"/>
          <p:cNvPicPr>
            <a:picLocks noChangeAspect="1"/>
          </p:cNvPicPr>
          <p:nvPr/>
        </p:nvPicPr>
        <p:blipFill>
          <a:blip r:embed="rId3"/>
          <a:stretch>
            <a:fillRect/>
          </a:stretch>
        </p:blipFill>
        <p:spPr>
          <a:xfrm>
            <a:off x="10325400" y="64095"/>
            <a:ext cx="1834107" cy="405210"/>
          </a:xfrm>
          <a:prstGeom prst="rect">
            <a:avLst/>
          </a:prstGeom>
          <a:ln w="12700">
            <a:miter lim="400000"/>
          </a:ln>
        </p:spPr>
      </p:pic>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3_01 - page 1 IMAGE">
    <p:bg>
      <p:bgPr>
        <a:solidFill>
          <a:srgbClr val="DDDDDD"/>
        </a:solidFill>
        <a:effectLst/>
      </p:bgPr>
    </p:bg>
    <p:spTree>
      <p:nvGrpSpPr>
        <p:cNvPr id="1" name=""/>
        <p:cNvGrpSpPr/>
        <p:nvPr/>
      </p:nvGrpSpPr>
      <p:grpSpPr>
        <a:xfrm>
          <a:off x="0" y="0"/>
          <a:ext cx="0" cy="0"/>
          <a:chOff x="0" y="0"/>
          <a:chExt cx="0" cy="0"/>
        </a:xfrm>
      </p:grpSpPr>
      <p:sp>
        <p:nvSpPr>
          <p:cNvPr id="32" name="Picture Placeholder 4"/>
          <p:cNvSpPr>
            <a:spLocks noGrp="1"/>
          </p:cNvSpPr>
          <p:nvPr>
            <p:ph type="pic" idx="21"/>
          </p:nvPr>
        </p:nvSpPr>
        <p:spPr>
          <a:xfrm>
            <a:off x="0" y="0"/>
            <a:ext cx="12188825" cy="6858000"/>
          </a:xfrm>
          <a:prstGeom prst="rect">
            <a:avLst/>
          </a:prstGeom>
        </p:spPr>
        <p:txBody>
          <a:bodyPr lIns="91439" rIns="91439"/>
          <a:lstStyle/>
          <a:p>
            <a:endParaRPr/>
          </a:p>
        </p:txBody>
      </p:sp>
      <p:sp>
        <p:nvSpPr>
          <p:cNvPr id="33" name="Picture Placeholder 4"/>
          <p:cNvSpPr>
            <a:spLocks noGrp="1"/>
          </p:cNvSpPr>
          <p:nvPr>
            <p:ph type="pic" sz="quarter" idx="22"/>
          </p:nvPr>
        </p:nvSpPr>
        <p:spPr>
          <a:xfrm>
            <a:off x="4546146" y="3945599"/>
            <a:ext cx="6941458" cy="2207079"/>
          </a:xfrm>
          <a:prstGeom prst="rect">
            <a:avLst/>
          </a:prstGeom>
        </p:spPr>
        <p:txBody>
          <a:bodyPr lIns="91439" rIns="91439"/>
          <a:lstStyle/>
          <a:p>
            <a:endParaRPr/>
          </a:p>
        </p:txBody>
      </p:sp>
      <p:pic>
        <p:nvPicPr>
          <p:cNvPr id="34" name="pasted-movie.png" descr="pasted-movie.png"/>
          <p:cNvPicPr>
            <a:picLocks noChangeAspect="1"/>
          </p:cNvPicPr>
          <p:nvPr/>
        </p:nvPicPr>
        <p:blipFill>
          <a:blip r:embed="rId2"/>
          <a:stretch>
            <a:fillRect/>
          </a:stretch>
        </p:blipFill>
        <p:spPr>
          <a:xfrm>
            <a:off x="0" y="6584950"/>
            <a:ext cx="12192000" cy="520700"/>
          </a:xfrm>
          <a:prstGeom prst="rect">
            <a:avLst/>
          </a:prstGeom>
          <a:ln w="12700">
            <a:miter lim="400000"/>
          </a:ln>
        </p:spPr>
      </p:pic>
      <p:pic>
        <p:nvPicPr>
          <p:cNvPr id="35" name="pasted-movie.png" descr="pasted-movie.png"/>
          <p:cNvPicPr>
            <a:picLocks noChangeAspect="1"/>
          </p:cNvPicPr>
          <p:nvPr/>
        </p:nvPicPr>
        <p:blipFill>
          <a:blip r:embed="rId3"/>
          <a:stretch>
            <a:fillRect/>
          </a:stretch>
        </p:blipFill>
        <p:spPr>
          <a:xfrm>
            <a:off x="10325400" y="64095"/>
            <a:ext cx="1834107" cy="405210"/>
          </a:xfrm>
          <a:prstGeom prst="rect">
            <a:avLst/>
          </a:prstGeom>
          <a:ln w="12700">
            <a:miter lim="400000"/>
          </a:ln>
        </p:spPr>
      </p:pic>
      <p:sp>
        <p:nvSpPr>
          <p:cNvPr id="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2_01 - page 1 IMAGE">
    <p:bg>
      <p:bgPr>
        <a:solidFill>
          <a:srgbClr val="DDDDDD"/>
        </a:solidFill>
        <a:effectLst/>
      </p:bgPr>
    </p:bg>
    <p:spTree>
      <p:nvGrpSpPr>
        <p:cNvPr id="1" name=""/>
        <p:cNvGrpSpPr/>
        <p:nvPr/>
      </p:nvGrpSpPr>
      <p:grpSpPr>
        <a:xfrm>
          <a:off x="0" y="0"/>
          <a:ext cx="0" cy="0"/>
          <a:chOff x="0" y="0"/>
          <a:chExt cx="0" cy="0"/>
        </a:xfrm>
      </p:grpSpPr>
      <p:sp>
        <p:nvSpPr>
          <p:cNvPr id="43" name="Picture Placeholder 4"/>
          <p:cNvSpPr>
            <a:spLocks noGrp="1"/>
          </p:cNvSpPr>
          <p:nvPr>
            <p:ph type="pic" idx="21"/>
          </p:nvPr>
        </p:nvSpPr>
        <p:spPr>
          <a:xfrm>
            <a:off x="3218540" y="14287"/>
            <a:ext cx="8970286" cy="6843713"/>
          </a:xfrm>
          <a:prstGeom prst="rect">
            <a:avLst/>
          </a:prstGeom>
        </p:spPr>
        <p:txBody>
          <a:bodyPr lIns="91439" rIns="91439"/>
          <a:lstStyle/>
          <a:p>
            <a:endParaRPr/>
          </a:p>
        </p:txBody>
      </p:sp>
      <p:sp>
        <p:nvSpPr>
          <p:cNvPr id="44" name="Picture Placeholder 4"/>
          <p:cNvSpPr>
            <a:spLocks noGrp="1"/>
          </p:cNvSpPr>
          <p:nvPr>
            <p:ph type="pic" sz="half" idx="22"/>
          </p:nvPr>
        </p:nvSpPr>
        <p:spPr>
          <a:xfrm>
            <a:off x="0" y="14287"/>
            <a:ext cx="3218541" cy="6843713"/>
          </a:xfrm>
          <a:prstGeom prst="rect">
            <a:avLst/>
          </a:prstGeom>
        </p:spPr>
        <p:txBody>
          <a:bodyPr lIns="91439" rIns="91439"/>
          <a:lstStyle/>
          <a:p>
            <a:endParaRPr/>
          </a:p>
        </p:txBody>
      </p:sp>
      <p:pic>
        <p:nvPicPr>
          <p:cNvPr id="45" name="pasted-movie.png" descr="pasted-movie.png"/>
          <p:cNvPicPr>
            <a:picLocks noChangeAspect="1"/>
          </p:cNvPicPr>
          <p:nvPr/>
        </p:nvPicPr>
        <p:blipFill>
          <a:blip r:embed="rId2"/>
          <a:stretch>
            <a:fillRect/>
          </a:stretch>
        </p:blipFill>
        <p:spPr>
          <a:xfrm>
            <a:off x="0" y="6584950"/>
            <a:ext cx="12192000" cy="520700"/>
          </a:xfrm>
          <a:prstGeom prst="rect">
            <a:avLst/>
          </a:prstGeom>
          <a:ln w="12700">
            <a:miter lim="400000"/>
          </a:ln>
        </p:spPr>
      </p:pic>
      <p:pic>
        <p:nvPicPr>
          <p:cNvPr id="46" name="pasted-movie.png" descr="pasted-movie.png"/>
          <p:cNvPicPr>
            <a:picLocks noChangeAspect="1"/>
          </p:cNvPicPr>
          <p:nvPr/>
        </p:nvPicPr>
        <p:blipFill>
          <a:blip r:embed="rId3"/>
          <a:stretch>
            <a:fillRect/>
          </a:stretch>
        </p:blipFill>
        <p:spPr>
          <a:xfrm>
            <a:off x="10325400" y="64095"/>
            <a:ext cx="1834107" cy="405210"/>
          </a:xfrm>
          <a:prstGeom prst="rect">
            <a:avLst/>
          </a:prstGeom>
          <a:ln w="12700">
            <a:miter lim="400000"/>
          </a:ln>
        </p:spPr>
      </p:pic>
      <p:sp>
        <p:nvSpPr>
          <p:cNvPr id="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1_Usual">
    <p:bg>
      <p:bgPr>
        <a:solidFill>
          <a:srgbClr val="DDDDDD"/>
        </a:solidFill>
        <a:effectLst/>
      </p:bgPr>
    </p:bg>
    <p:spTree>
      <p:nvGrpSpPr>
        <p:cNvPr id="1" name=""/>
        <p:cNvGrpSpPr/>
        <p:nvPr/>
      </p:nvGrpSpPr>
      <p:grpSpPr>
        <a:xfrm>
          <a:off x="0" y="0"/>
          <a:ext cx="0" cy="0"/>
          <a:chOff x="0" y="0"/>
          <a:chExt cx="0" cy="0"/>
        </a:xfrm>
      </p:grpSpPr>
      <p:sp>
        <p:nvSpPr>
          <p:cNvPr id="54" name="Title Text"/>
          <p:cNvSpPr txBox="1">
            <a:spLocks noGrp="1"/>
          </p:cNvSpPr>
          <p:nvPr>
            <p:ph type="title"/>
          </p:nvPr>
        </p:nvSpPr>
        <p:spPr>
          <a:xfrm>
            <a:off x="838200" y="720500"/>
            <a:ext cx="10515600" cy="614815"/>
          </a:xfrm>
          <a:prstGeom prst="rect">
            <a:avLst/>
          </a:prstGeom>
        </p:spPr>
        <p:txBody>
          <a:bodyPr/>
          <a:lstStyle/>
          <a:p>
            <a:r>
              <a:t>Title Text</a:t>
            </a:r>
          </a:p>
        </p:txBody>
      </p:sp>
      <p:sp>
        <p:nvSpPr>
          <p:cNvPr id="55" name="Picture Placeholder 5"/>
          <p:cNvSpPr>
            <a:spLocks noGrp="1"/>
          </p:cNvSpPr>
          <p:nvPr>
            <p:ph type="pic" sz="quarter" idx="21"/>
          </p:nvPr>
        </p:nvSpPr>
        <p:spPr>
          <a:xfrm>
            <a:off x="1473205" y="2702081"/>
            <a:ext cx="4178294" cy="2661517"/>
          </a:xfrm>
          <a:prstGeom prst="rect">
            <a:avLst/>
          </a:prstGeom>
        </p:spPr>
        <p:txBody>
          <a:bodyPr lIns="91439" rIns="91439"/>
          <a:lstStyle/>
          <a:p>
            <a:endParaRPr/>
          </a:p>
        </p:txBody>
      </p:sp>
      <p:pic>
        <p:nvPicPr>
          <p:cNvPr id="56" name="pasted-movie.png" descr="pasted-movie.png"/>
          <p:cNvPicPr>
            <a:picLocks noChangeAspect="1"/>
          </p:cNvPicPr>
          <p:nvPr/>
        </p:nvPicPr>
        <p:blipFill>
          <a:blip r:embed="rId2"/>
          <a:stretch>
            <a:fillRect/>
          </a:stretch>
        </p:blipFill>
        <p:spPr>
          <a:xfrm>
            <a:off x="0" y="6584950"/>
            <a:ext cx="12192000" cy="520700"/>
          </a:xfrm>
          <a:prstGeom prst="rect">
            <a:avLst/>
          </a:prstGeom>
          <a:ln w="12700">
            <a:miter lim="400000"/>
          </a:ln>
        </p:spPr>
      </p:pic>
      <p:pic>
        <p:nvPicPr>
          <p:cNvPr id="57" name="pasted-movie.png" descr="pasted-movie.png"/>
          <p:cNvPicPr>
            <a:picLocks noChangeAspect="1"/>
          </p:cNvPicPr>
          <p:nvPr/>
        </p:nvPicPr>
        <p:blipFill>
          <a:blip r:embed="rId3"/>
          <a:stretch>
            <a:fillRect/>
          </a:stretch>
        </p:blipFill>
        <p:spPr>
          <a:xfrm>
            <a:off x="10325400" y="64095"/>
            <a:ext cx="1834107" cy="405210"/>
          </a:xfrm>
          <a:prstGeom prst="rect">
            <a:avLst/>
          </a:prstGeom>
          <a:ln w="12700">
            <a:miter lim="400000"/>
          </a:ln>
        </p:spPr>
      </p:pic>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3_6Page 1 Image">
    <p:spTree>
      <p:nvGrpSpPr>
        <p:cNvPr id="1" name=""/>
        <p:cNvGrpSpPr/>
        <p:nvPr/>
      </p:nvGrpSpPr>
      <p:grpSpPr>
        <a:xfrm>
          <a:off x="0" y="0"/>
          <a:ext cx="0" cy="0"/>
          <a:chOff x="0" y="0"/>
          <a:chExt cx="0" cy="0"/>
        </a:xfrm>
      </p:grpSpPr>
      <p:pic>
        <p:nvPicPr>
          <p:cNvPr id="65" name="pasted-movie.png" descr="pasted-movie.png"/>
          <p:cNvPicPr>
            <a:picLocks noChangeAspect="1"/>
          </p:cNvPicPr>
          <p:nvPr/>
        </p:nvPicPr>
        <p:blipFill>
          <a:blip r:embed="rId2"/>
          <a:stretch>
            <a:fillRect/>
          </a:stretch>
        </p:blipFill>
        <p:spPr>
          <a:xfrm>
            <a:off x="0" y="6584950"/>
            <a:ext cx="12192000" cy="520700"/>
          </a:xfrm>
          <a:prstGeom prst="rect">
            <a:avLst/>
          </a:prstGeom>
          <a:ln w="12700">
            <a:miter lim="400000"/>
          </a:ln>
        </p:spPr>
      </p:pic>
      <p:pic>
        <p:nvPicPr>
          <p:cNvPr id="66" name="pasted-movie.png" descr="pasted-movie.png"/>
          <p:cNvPicPr>
            <a:picLocks noChangeAspect="1"/>
          </p:cNvPicPr>
          <p:nvPr/>
        </p:nvPicPr>
        <p:blipFill>
          <a:blip r:embed="rId3"/>
          <a:stretch>
            <a:fillRect/>
          </a:stretch>
        </p:blipFill>
        <p:spPr>
          <a:xfrm>
            <a:off x="10229270" y="160224"/>
            <a:ext cx="1834107" cy="405211"/>
          </a:xfrm>
          <a:prstGeom prst="rect">
            <a:avLst/>
          </a:prstGeom>
          <a:ln w="12700">
            <a:miter lim="400000"/>
          </a:ln>
        </p:spPr>
      </p:pic>
      <p:sp>
        <p:nvSpPr>
          <p:cNvPr id="67" name="Rectangle 13"/>
          <p:cNvSpPr/>
          <p:nvPr/>
        </p:nvSpPr>
        <p:spPr>
          <a:xfrm>
            <a:off x="381000" y="4627589"/>
            <a:ext cx="11430000" cy="24563"/>
          </a:xfrm>
          <a:prstGeom prst="rect">
            <a:avLst/>
          </a:prstGeom>
          <a:solidFill>
            <a:srgbClr val="404040"/>
          </a:solidFill>
          <a:ln w="12700">
            <a:miter lim="400000"/>
          </a:ln>
        </p:spPr>
        <p:txBody>
          <a:bodyPr lIns="45719" rIns="45719" anchor="ctr"/>
          <a:lstStyle/>
          <a:p>
            <a:pPr algn="ctr">
              <a:defRPr>
                <a:solidFill>
                  <a:srgbClr val="FFFFFF"/>
                </a:solidFill>
              </a:defRPr>
            </a:pPr>
            <a:endParaRPr/>
          </a:p>
        </p:txBody>
      </p:sp>
      <p:sp>
        <p:nvSpPr>
          <p:cNvPr id="68" name="Rectangle 13"/>
          <p:cNvSpPr/>
          <p:nvPr/>
        </p:nvSpPr>
        <p:spPr>
          <a:xfrm>
            <a:off x="381000" y="2059776"/>
            <a:ext cx="11430000" cy="24563"/>
          </a:xfrm>
          <a:prstGeom prst="rect">
            <a:avLst/>
          </a:prstGeom>
          <a:solidFill>
            <a:srgbClr val="404040"/>
          </a:solidFill>
          <a:ln w="12700">
            <a:miter lim="400000"/>
          </a:ln>
        </p:spPr>
        <p:txBody>
          <a:bodyPr lIns="45719" rIns="45719" anchor="ctr"/>
          <a:lstStyle/>
          <a:p>
            <a:pPr algn="ctr">
              <a:defRPr>
                <a:solidFill>
                  <a:srgbClr val="FFFFFF"/>
                </a:solidFill>
              </a:defRPr>
            </a:pPr>
            <a:endParaRPr/>
          </a:p>
        </p:txBody>
      </p:sp>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1_6Page 1 Image">
    <p:bg>
      <p:bgPr>
        <a:solidFill>
          <a:srgbClr val="DDDDDD"/>
        </a:solidFill>
        <a:effectLst/>
      </p:bgPr>
    </p:bg>
    <p:spTree>
      <p:nvGrpSpPr>
        <p:cNvPr id="1" name=""/>
        <p:cNvGrpSpPr/>
        <p:nvPr/>
      </p:nvGrpSpPr>
      <p:grpSpPr>
        <a:xfrm>
          <a:off x="0" y="0"/>
          <a:ext cx="0" cy="0"/>
          <a:chOff x="0" y="0"/>
          <a:chExt cx="0" cy="0"/>
        </a:xfrm>
      </p:grpSpPr>
      <p:sp>
        <p:nvSpPr>
          <p:cNvPr id="76" name="Title Text"/>
          <p:cNvSpPr txBox="1">
            <a:spLocks noGrp="1"/>
          </p:cNvSpPr>
          <p:nvPr>
            <p:ph type="title"/>
          </p:nvPr>
        </p:nvSpPr>
        <p:spPr>
          <a:xfrm>
            <a:off x="838200" y="720500"/>
            <a:ext cx="10515600" cy="614815"/>
          </a:xfrm>
          <a:prstGeom prst="rect">
            <a:avLst/>
          </a:prstGeom>
        </p:spPr>
        <p:txBody>
          <a:bodyPr/>
          <a:lstStyle/>
          <a:p>
            <a:r>
              <a:t>Title Text</a:t>
            </a:r>
          </a:p>
        </p:txBody>
      </p:sp>
      <p:sp>
        <p:nvSpPr>
          <p:cNvPr id="77" name="Picture Placeholder 4"/>
          <p:cNvSpPr>
            <a:spLocks noGrp="1"/>
          </p:cNvSpPr>
          <p:nvPr>
            <p:ph type="pic" idx="21"/>
          </p:nvPr>
        </p:nvSpPr>
        <p:spPr>
          <a:xfrm>
            <a:off x="0" y="0"/>
            <a:ext cx="12192000" cy="3429000"/>
          </a:xfrm>
          <a:prstGeom prst="rect">
            <a:avLst/>
          </a:prstGeom>
        </p:spPr>
        <p:txBody>
          <a:bodyPr lIns="91439" rIns="91439"/>
          <a:lstStyle/>
          <a:p>
            <a:endParaRPr/>
          </a:p>
        </p:txBody>
      </p:sp>
      <p:pic>
        <p:nvPicPr>
          <p:cNvPr id="78" name="pasted-movie.png" descr="pasted-movie.png"/>
          <p:cNvPicPr>
            <a:picLocks noChangeAspect="1"/>
          </p:cNvPicPr>
          <p:nvPr/>
        </p:nvPicPr>
        <p:blipFill>
          <a:blip r:embed="rId2"/>
          <a:stretch>
            <a:fillRect/>
          </a:stretch>
        </p:blipFill>
        <p:spPr>
          <a:xfrm>
            <a:off x="0" y="6584950"/>
            <a:ext cx="12192000" cy="520700"/>
          </a:xfrm>
          <a:prstGeom prst="rect">
            <a:avLst/>
          </a:prstGeom>
          <a:ln w="12700">
            <a:miter lim="400000"/>
          </a:ln>
        </p:spPr>
      </p:pic>
      <p:pic>
        <p:nvPicPr>
          <p:cNvPr id="79" name="pasted-movie.png" descr="pasted-movie.png"/>
          <p:cNvPicPr>
            <a:picLocks noChangeAspect="1"/>
          </p:cNvPicPr>
          <p:nvPr/>
        </p:nvPicPr>
        <p:blipFill>
          <a:blip r:embed="rId3"/>
          <a:stretch>
            <a:fillRect/>
          </a:stretch>
        </p:blipFill>
        <p:spPr>
          <a:xfrm>
            <a:off x="10325400" y="64095"/>
            <a:ext cx="1834107" cy="405210"/>
          </a:xfrm>
          <a:prstGeom prst="rect">
            <a:avLst/>
          </a:prstGeom>
          <a:ln w="12700">
            <a:miter lim="400000"/>
          </a:ln>
        </p:spPr>
      </p:pic>
      <p:sp>
        <p:nvSpPr>
          <p:cNvPr id="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2_6Page 1 Image">
    <p:bg>
      <p:bgPr>
        <a:solidFill>
          <a:srgbClr val="DDDDDD"/>
        </a:solidFill>
        <a:effectLst/>
      </p:bgPr>
    </p:bg>
    <p:spTree>
      <p:nvGrpSpPr>
        <p:cNvPr id="1" name=""/>
        <p:cNvGrpSpPr/>
        <p:nvPr/>
      </p:nvGrpSpPr>
      <p:grpSpPr>
        <a:xfrm>
          <a:off x="0" y="0"/>
          <a:ext cx="0" cy="0"/>
          <a:chOff x="0" y="0"/>
          <a:chExt cx="0" cy="0"/>
        </a:xfrm>
      </p:grpSpPr>
      <p:sp>
        <p:nvSpPr>
          <p:cNvPr id="87" name="Title Text"/>
          <p:cNvSpPr txBox="1">
            <a:spLocks noGrp="1"/>
          </p:cNvSpPr>
          <p:nvPr>
            <p:ph type="title"/>
          </p:nvPr>
        </p:nvSpPr>
        <p:spPr>
          <a:xfrm>
            <a:off x="838200" y="720500"/>
            <a:ext cx="10515600" cy="614815"/>
          </a:xfrm>
          <a:prstGeom prst="rect">
            <a:avLst/>
          </a:prstGeom>
        </p:spPr>
        <p:txBody>
          <a:bodyPr/>
          <a:lstStyle/>
          <a:p>
            <a:r>
              <a:t>Title Text</a:t>
            </a:r>
          </a:p>
        </p:txBody>
      </p:sp>
      <p:sp>
        <p:nvSpPr>
          <p:cNvPr id="88" name="Picture Placeholder 4"/>
          <p:cNvSpPr>
            <a:spLocks noGrp="1"/>
          </p:cNvSpPr>
          <p:nvPr>
            <p:ph type="pic" sz="quarter" idx="21"/>
          </p:nvPr>
        </p:nvSpPr>
        <p:spPr>
          <a:xfrm>
            <a:off x="0" y="2525484"/>
            <a:ext cx="3053919" cy="2173403"/>
          </a:xfrm>
          <a:prstGeom prst="rect">
            <a:avLst/>
          </a:prstGeom>
        </p:spPr>
        <p:txBody>
          <a:bodyPr lIns="91439" rIns="91439"/>
          <a:lstStyle/>
          <a:p>
            <a:endParaRPr/>
          </a:p>
        </p:txBody>
      </p:sp>
      <p:sp>
        <p:nvSpPr>
          <p:cNvPr id="89" name="Picture Placeholder 4"/>
          <p:cNvSpPr>
            <a:spLocks noGrp="1"/>
          </p:cNvSpPr>
          <p:nvPr>
            <p:ph type="pic" sz="quarter" idx="22"/>
          </p:nvPr>
        </p:nvSpPr>
        <p:spPr>
          <a:xfrm>
            <a:off x="3053918" y="4698886"/>
            <a:ext cx="3053919" cy="2173402"/>
          </a:xfrm>
          <a:prstGeom prst="rect">
            <a:avLst/>
          </a:prstGeom>
        </p:spPr>
        <p:txBody>
          <a:bodyPr lIns="91439" rIns="91439"/>
          <a:lstStyle/>
          <a:p>
            <a:endParaRPr/>
          </a:p>
        </p:txBody>
      </p:sp>
      <p:sp>
        <p:nvSpPr>
          <p:cNvPr id="90" name="Picture Placeholder 4"/>
          <p:cNvSpPr>
            <a:spLocks noGrp="1"/>
          </p:cNvSpPr>
          <p:nvPr>
            <p:ph type="pic" sz="quarter" idx="23"/>
          </p:nvPr>
        </p:nvSpPr>
        <p:spPr>
          <a:xfrm>
            <a:off x="9144431" y="4698886"/>
            <a:ext cx="3053919" cy="2173402"/>
          </a:xfrm>
          <a:prstGeom prst="rect">
            <a:avLst/>
          </a:prstGeom>
        </p:spPr>
        <p:txBody>
          <a:bodyPr lIns="91439" rIns="91439"/>
          <a:lstStyle/>
          <a:p>
            <a:endParaRPr/>
          </a:p>
        </p:txBody>
      </p:sp>
      <p:sp>
        <p:nvSpPr>
          <p:cNvPr id="91" name="Picture Placeholder 4"/>
          <p:cNvSpPr>
            <a:spLocks noGrp="1"/>
          </p:cNvSpPr>
          <p:nvPr>
            <p:ph type="pic" sz="quarter" idx="24"/>
          </p:nvPr>
        </p:nvSpPr>
        <p:spPr>
          <a:xfrm>
            <a:off x="6087338" y="2525484"/>
            <a:ext cx="3053919" cy="2173403"/>
          </a:xfrm>
          <a:prstGeom prst="rect">
            <a:avLst/>
          </a:prstGeom>
        </p:spPr>
        <p:txBody>
          <a:bodyPr lIns="91439" rIns="91439"/>
          <a:lstStyle/>
          <a:p>
            <a:endParaRPr/>
          </a:p>
        </p:txBody>
      </p:sp>
      <p:pic>
        <p:nvPicPr>
          <p:cNvPr id="92" name="pasted-movie.png" descr="pasted-movie.png"/>
          <p:cNvPicPr>
            <a:picLocks noChangeAspect="1"/>
          </p:cNvPicPr>
          <p:nvPr/>
        </p:nvPicPr>
        <p:blipFill>
          <a:blip r:embed="rId2"/>
          <a:stretch>
            <a:fillRect/>
          </a:stretch>
        </p:blipFill>
        <p:spPr>
          <a:xfrm>
            <a:off x="0" y="6584950"/>
            <a:ext cx="12192000" cy="520700"/>
          </a:xfrm>
          <a:prstGeom prst="rect">
            <a:avLst/>
          </a:prstGeom>
          <a:ln w="12700">
            <a:miter lim="400000"/>
          </a:ln>
        </p:spPr>
      </p:pic>
      <p:pic>
        <p:nvPicPr>
          <p:cNvPr id="93" name="pasted-movie.png" descr="pasted-movie.png"/>
          <p:cNvPicPr>
            <a:picLocks noChangeAspect="1"/>
          </p:cNvPicPr>
          <p:nvPr/>
        </p:nvPicPr>
        <p:blipFill>
          <a:blip r:embed="rId3"/>
          <a:stretch>
            <a:fillRect/>
          </a:stretch>
        </p:blipFill>
        <p:spPr>
          <a:xfrm>
            <a:off x="10229270" y="160224"/>
            <a:ext cx="1834107" cy="405211"/>
          </a:xfrm>
          <a:prstGeom prst="rect">
            <a:avLst/>
          </a:prstGeom>
          <a:ln w="12700">
            <a:miter lim="400000"/>
          </a:ln>
        </p:spPr>
      </p:pic>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4_6Page 1 Image">
    <p:bg>
      <p:bgPr>
        <a:solidFill>
          <a:srgbClr val="DDDDDD"/>
        </a:solidFill>
        <a:effectLst/>
      </p:bgPr>
    </p:bg>
    <p:spTree>
      <p:nvGrpSpPr>
        <p:cNvPr id="1" name=""/>
        <p:cNvGrpSpPr/>
        <p:nvPr/>
      </p:nvGrpSpPr>
      <p:grpSpPr>
        <a:xfrm>
          <a:off x="0" y="0"/>
          <a:ext cx="0" cy="0"/>
          <a:chOff x="0" y="0"/>
          <a:chExt cx="0" cy="0"/>
        </a:xfrm>
      </p:grpSpPr>
      <p:sp>
        <p:nvSpPr>
          <p:cNvPr id="101" name="Picture Placeholder 18"/>
          <p:cNvSpPr>
            <a:spLocks noGrp="1"/>
          </p:cNvSpPr>
          <p:nvPr>
            <p:ph type="pic" idx="21"/>
          </p:nvPr>
        </p:nvSpPr>
        <p:spPr>
          <a:xfrm>
            <a:off x="0" y="0"/>
            <a:ext cx="12192000" cy="2897946"/>
          </a:xfrm>
          <a:prstGeom prst="rect">
            <a:avLst/>
          </a:prstGeom>
        </p:spPr>
        <p:txBody>
          <a:bodyPr lIns="91439" rIns="91439"/>
          <a:lstStyle/>
          <a:p>
            <a:endParaRPr/>
          </a:p>
        </p:txBody>
      </p:sp>
      <p:sp>
        <p:nvSpPr>
          <p:cNvPr id="102" name="Title Text"/>
          <p:cNvSpPr txBox="1">
            <a:spLocks noGrp="1"/>
          </p:cNvSpPr>
          <p:nvPr>
            <p:ph type="title"/>
          </p:nvPr>
        </p:nvSpPr>
        <p:spPr>
          <a:xfrm>
            <a:off x="838200" y="720500"/>
            <a:ext cx="10515600" cy="614815"/>
          </a:xfrm>
          <a:prstGeom prst="rect">
            <a:avLst/>
          </a:prstGeom>
        </p:spPr>
        <p:txBody>
          <a:bodyPr/>
          <a:lstStyle/>
          <a:p>
            <a:r>
              <a:t>Title Text</a:t>
            </a:r>
          </a:p>
        </p:txBody>
      </p:sp>
      <p:sp>
        <p:nvSpPr>
          <p:cNvPr id="103" name="Title Placeholder 1"/>
          <p:cNvSpPr txBox="1"/>
          <p:nvPr/>
        </p:nvSpPr>
        <p:spPr>
          <a:xfrm>
            <a:off x="883919" y="1189237"/>
            <a:ext cx="10424161" cy="3430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ctr">
              <a:lnSpc>
                <a:spcPct val="90000"/>
              </a:lnSpc>
              <a:defRPr sz="1200">
                <a:solidFill>
                  <a:srgbClr val="808080"/>
                </a:solidFill>
                <a:latin typeface="Open Sans Condensed Light"/>
                <a:ea typeface="Open Sans Condensed Light"/>
                <a:cs typeface="Open Sans Condensed Light"/>
                <a:sym typeface="Open Sans Condensed Light"/>
              </a:defRPr>
            </a:lvl1pPr>
          </a:lstStyle>
          <a:p>
            <a:r>
              <a:t>Lorem ipsum dolor sit amet agam facer modo data lorem ipsum dolor sit amet agam facer modo data.</a:t>
            </a:r>
          </a:p>
        </p:txBody>
      </p:sp>
      <p:sp>
        <p:nvSpPr>
          <p:cNvPr id="104" name="Picture Placeholder 4"/>
          <p:cNvSpPr>
            <a:spLocks noGrp="1"/>
          </p:cNvSpPr>
          <p:nvPr>
            <p:ph type="pic" sz="quarter" idx="22"/>
          </p:nvPr>
        </p:nvSpPr>
        <p:spPr>
          <a:xfrm>
            <a:off x="795644" y="2115828"/>
            <a:ext cx="2185418" cy="2185418"/>
          </a:xfrm>
          <a:prstGeom prst="rect">
            <a:avLst/>
          </a:prstGeom>
        </p:spPr>
        <p:txBody>
          <a:bodyPr lIns="91439" rIns="91439"/>
          <a:lstStyle/>
          <a:p>
            <a:endParaRPr/>
          </a:p>
        </p:txBody>
      </p:sp>
      <p:sp>
        <p:nvSpPr>
          <p:cNvPr id="105" name="Picture Placeholder 4"/>
          <p:cNvSpPr>
            <a:spLocks noGrp="1"/>
          </p:cNvSpPr>
          <p:nvPr>
            <p:ph type="pic" sz="quarter" idx="23"/>
          </p:nvPr>
        </p:nvSpPr>
        <p:spPr>
          <a:xfrm>
            <a:off x="3628406" y="2115828"/>
            <a:ext cx="2185417" cy="2185418"/>
          </a:xfrm>
          <a:prstGeom prst="rect">
            <a:avLst/>
          </a:prstGeom>
        </p:spPr>
        <p:txBody>
          <a:bodyPr lIns="91439" rIns="91439"/>
          <a:lstStyle/>
          <a:p>
            <a:endParaRPr/>
          </a:p>
        </p:txBody>
      </p:sp>
      <p:sp>
        <p:nvSpPr>
          <p:cNvPr id="106" name="Picture Placeholder 4"/>
          <p:cNvSpPr>
            <a:spLocks noGrp="1"/>
          </p:cNvSpPr>
          <p:nvPr>
            <p:ph type="pic" sz="quarter" idx="24"/>
          </p:nvPr>
        </p:nvSpPr>
        <p:spPr>
          <a:xfrm>
            <a:off x="6464286" y="2115828"/>
            <a:ext cx="2185417" cy="2185418"/>
          </a:xfrm>
          <a:prstGeom prst="rect">
            <a:avLst/>
          </a:prstGeom>
        </p:spPr>
        <p:txBody>
          <a:bodyPr lIns="91439" rIns="91439"/>
          <a:lstStyle/>
          <a:p>
            <a:endParaRPr/>
          </a:p>
        </p:txBody>
      </p:sp>
      <p:sp>
        <p:nvSpPr>
          <p:cNvPr id="107" name="Picture Placeholder 4"/>
          <p:cNvSpPr>
            <a:spLocks noGrp="1"/>
          </p:cNvSpPr>
          <p:nvPr>
            <p:ph type="pic" sz="quarter" idx="25"/>
          </p:nvPr>
        </p:nvSpPr>
        <p:spPr>
          <a:xfrm>
            <a:off x="9209134" y="2115828"/>
            <a:ext cx="2185417" cy="2185418"/>
          </a:xfrm>
          <a:prstGeom prst="rect">
            <a:avLst/>
          </a:prstGeom>
        </p:spPr>
        <p:txBody>
          <a:bodyPr lIns="91439" rIns="91439"/>
          <a:lstStyle/>
          <a:p>
            <a:endParaRPr/>
          </a:p>
        </p:txBody>
      </p:sp>
      <p:pic>
        <p:nvPicPr>
          <p:cNvPr id="108" name="pasted-movie.png" descr="pasted-movie.png"/>
          <p:cNvPicPr>
            <a:picLocks noChangeAspect="1"/>
          </p:cNvPicPr>
          <p:nvPr/>
        </p:nvPicPr>
        <p:blipFill>
          <a:blip r:embed="rId2"/>
          <a:stretch>
            <a:fillRect/>
          </a:stretch>
        </p:blipFill>
        <p:spPr>
          <a:xfrm>
            <a:off x="0" y="6584950"/>
            <a:ext cx="12192000" cy="520700"/>
          </a:xfrm>
          <a:prstGeom prst="rect">
            <a:avLst/>
          </a:prstGeom>
          <a:ln w="12700">
            <a:miter lim="400000"/>
          </a:ln>
        </p:spPr>
      </p:pic>
      <p:pic>
        <p:nvPicPr>
          <p:cNvPr id="109" name="pasted-movie.png" descr="pasted-movie.png"/>
          <p:cNvPicPr>
            <a:picLocks noChangeAspect="1"/>
          </p:cNvPicPr>
          <p:nvPr/>
        </p:nvPicPr>
        <p:blipFill>
          <a:blip r:embed="rId3"/>
          <a:stretch>
            <a:fillRect/>
          </a:stretch>
        </p:blipFill>
        <p:spPr>
          <a:xfrm>
            <a:off x="10325400" y="64095"/>
            <a:ext cx="1834107" cy="405210"/>
          </a:xfrm>
          <a:prstGeom prst="rect">
            <a:avLst/>
          </a:prstGeom>
          <a:ln w="12700">
            <a:miter lim="400000"/>
          </a:ln>
        </p:spPr>
      </p:pic>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asted-movie.png" descr="pasted-movie.png"/>
          <p:cNvPicPr>
            <a:picLocks noChangeAspect="1"/>
          </p:cNvPicPr>
          <p:nvPr/>
        </p:nvPicPr>
        <p:blipFill>
          <a:blip r:embed="rId21"/>
          <a:stretch>
            <a:fillRect/>
          </a:stretch>
        </p:blipFill>
        <p:spPr>
          <a:xfrm>
            <a:off x="0" y="6584950"/>
            <a:ext cx="12192000" cy="520700"/>
          </a:xfrm>
          <a:prstGeom prst="rect">
            <a:avLst/>
          </a:prstGeom>
          <a:ln w="12700">
            <a:miter lim="400000"/>
          </a:ln>
        </p:spPr>
      </p:pic>
      <p:pic>
        <p:nvPicPr>
          <p:cNvPr id="3" name="pasted-movie.png" descr="pasted-movie.png"/>
          <p:cNvPicPr>
            <a:picLocks noChangeAspect="1"/>
          </p:cNvPicPr>
          <p:nvPr/>
        </p:nvPicPr>
        <p:blipFill>
          <a:blip r:embed="rId22"/>
          <a:stretch>
            <a:fillRect/>
          </a:stretch>
        </p:blipFill>
        <p:spPr>
          <a:xfrm>
            <a:off x="10229270" y="160224"/>
            <a:ext cx="1834107" cy="405211"/>
          </a:xfrm>
          <a:prstGeom prst="rect">
            <a:avLst/>
          </a:prstGeom>
          <a:ln w="12700">
            <a:miter lim="400000"/>
          </a:ln>
        </p:spPr>
      </p:pic>
      <p:sp>
        <p:nvSpPr>
          <p:cNvPr id="4" name="Rectangle 13"/>
          <p:cNvSpPr/>
          <p:nvPr/>
        </p:nvSpPr>
        <p:spPr>
          <a:xfrm>
            <a:off x="381000" y="4627589"/>
            <a:ext cx="11430000" cy="24563"/>
          </a:xfrm>
          <a:prstGeom prst="rect">
            <a:avLst/>
          </a:prstGeom>
          <a:solidFill>
            <a:srgbClr val="404040"/>
          </a:solidFill>
          <a:ln w="12700">
            <a:miter lim="400000"/>
          </a:ln>
        </p:spPr>
        <p:txBody>
          <a:bodyPr lIns="45719" rIns="45719" anchor="ctr"/>
          <a:lstStyle/>
          <a:p>
            <a:pPr algn="ctr">
              <a:defRPr>
                <a:solidFill>
                  <a:srgbClr val="FFFFFF"/>
                </a:solidFill>
              </a:defRPr>
            </a:pPr>
            <a:endParaRPr/>
          </a:p>
        </p:txBody>
      </p:sp>
      <p:sp>
        <p:nvSpPr>
          <p:cNvPr id="5" name="Rectangle 13"/>
          <p:cNvSpPr/>
          <p:nvPr/>
        </p:nvSpPr>
        <p:spPr>
          <a:xfrm>
            <a:off x="381000" y="2469931"/>
            <a:ext cx="11430000" cy="24562"/>
          </a:xfrm>
          <a:prstGeom prst="rect">
            <a:avLst/>
          </a:prstGeom>
          <a:solidFill>
            <a:srgbClr val="404040"/>
          </a:solidFill>
          <a:ln w="12700">
            <a:miter lim="400000"/>
          </a:ln>
        </p:spPr>
        <p:txBody>
          <a:bodyPr lIns="45719" rIns="45719" anchor="ctr"/>
          <a:lstStyle/>
          <a:p>
            <a:pPr algn="ctr">
              <a:defRPr>
                <a:solidFill>
                  <a:srgbClr val="FFFFFF"/>
                </a:solidFill>
              </a:defRPr>
            </a:pPr>
            <a:endParaRPr/>
          </a:p>
        </p:txBody>
      </p:sp>
      <p:sp>
        <p:nvSpPr>
          <p:cNvPr id="6" name="Title Text"/>
          <p:cNvSpPr txBox="1">
            <a:spLocks noGrp="1"/>
          </p:cNvSpPr>
          <p:nvPr>
            <p:ph type="title"/>
          </p:nvPr>
        </p:nvSpPr>
        <p:spPr>
          <a:xfrm>
            <a:off x="609600" y="92074"/>
            <a:ext cx="10972800" cy="1508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7"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8" name="Slide Number"/>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ransition spd="med"/>
  <p:txStyles>
    <p:titleStyle>
      <a:lvl1pPr marL="0" marR="0" indent="0" algn="ctr" defTabSz="914400" rtl="0" latinLnBrk="0">
        <a:lnSpc>
          <a:spcPct val="90000"/>
        </a:lnSpc>
        <a:spcBef>
          <a:spcPts val="0"/>
        </a:spcBef>
        <a:spcAft>
          <a:spcPts val="0"/>
        </a:spcAft>
        <a:buClrTx/>
        <a:buSzTx/>
        <a:buFontTx/>
        <a:buNone/>
        <a:tabLst/>
        <a:defRPr sz="2800" b="0" i="0" u="none" strike="noStrike" cap="none" spc="0" baseline="0">
          <a:solidFill>
            <a:srgbClr val="000000"/>
          </a:solidFill>
          <a:uFillTx/>
          <a:latin typeface="Open Sans Condensed Light"/>
          <a:ea typeface="Open Sans Condensed Light"/>
          <a:cs typeface="Open Sans Condensed Light"/>
          <a:sym typeface="Open Sans Condensed Light"/>
        </a:defRPr>
      </a:lvl1pPr>
      <a:lvl2pPr marL="0" marR="0" indent="0" algn="ctr" defTabSz="914400" rtl="0" latinLnBrk="0">
        <a:lnSpc>
          <a:spcPct val="90000"/>
        </a:lnSpc>
        <a:spcBef>
          <a:spcPts val="0"/>
        </a:spcBef>
        <a:spcAft>
          <a:spcPts val="0"/>
        </a:spcAft>
        <a:buClrTx/>
        <a:buSzTx/>
        <a:buFontTx/>
        <a:buNone/>
        <a:tabLst/>
        <a:defRPr sz="2800" b="0" i="0" u="none" strike="noStrike" cap="none" spc="0" baseline="0">
          <a:solidFill>
            <a:srgbClr val="000000"/>
          </a:solidFill>
          <a:uFillTx/>
          <a:latin typeface="Open Sans Condensed Light"/>
          <a:ea typeface="Open Sans Condensed Light"/>
          <a:cs typeface="Open Sans Condensed Light"/>
          <a:sym typeface="Open Sans Condensed Light"/>
        </a:defRPr>
      </a:lvl2pPr>
      <a:lvl3pPr marL="0" marR="0" indent="0" algn="ctr" defTabSz="914400" rtl="0" latinLnBrk="0">
        <a:lnSpc>
          <a:spcPct val="90000"/>
        </a:lnSpc>
        <a:spcBef>
          <a:spcPts val="0"/>
        </a:spcBef>
        <a:spcAft>
          <a:spcPts val="0"/>
        </a:spcAft>
        <a:buClrTx/>
        <a:buSzTx/>
        <a:buFontTx/>
        <a:buNone/>
        <a:tabLst/>
        <a:defRPr sz="2800" b="0" i="0" u="none" strike="noStrike" cap="none" spc="0" baseline="0">
          <a:solidFill>
            <a:srgbClr val="000000"/>
          </a:solidFill>
          <a:uFillTx/>
          <a:latin typeface="Open Sans Condensed Light"/>
          <a:ea typeface="Open Sans Condensed Light"/>
          <a:cs typeface="Open Sans Condensed Light"/>
          <a:sym typeface="Open Sans Condensed Light"/>
        </a:defRPr>
      </a:lvl3pPr>
      <a:lvl4pPr marL="0" marR="0" indent="0" algn="ctr" defTabSz="914400" rtl="0" latinLnBrk="0">
        <a:lnSpc>
          <a:spcPct val="90000"/>
        </a:lnSpc>
        <a:spcBef>
          <a:spcPts val="0"/>
        </a:spcBef>
        <a:spcAft>
          <a:spcPts val="0"/>
        </a:spcAft>
        <a:buClrTx/>
        <a:buSzTx/>
        <a:buFontTx/>
        <a:buNone/>
        <a:tabLst/>
        <a:defRPr sz="2800" b="0" i="0" u="none" strike="noStrike" cap="none" spc="0" baseline="0">
          <a:solidFill>
            <a:srgbClr val="000000"/>
          </a:solidFill>
          <a:uFillTx/>
          <a:latin typeface="Open Sans Condensed Light"/>
          <a:ea typeface="Open Sans Condensed Light"/>
          <a:cs typeface="Open Sans Condensed Light"/>
          <a:sym typeface="Open Sans Condensed Light"/>
        </a:defRPr>
      </a:lvl4pPr>
      <a:lvl5pPr marL="0" marR="0" indent="0" algn="ctr" defTabSz="914400" rtl="0" latinLnBrk="0">
        <a:lnSpc>
          <a:spcPct val="90000"/>
        </a:lnSpc>
        <a:spcBef>
          <a:spcPts val="0"/>
        </a:spcBef>
        <a:spcAft>
          <a:spcPts val="0"/>
        </a:spcAft>
        <a:buClrTx/>
        <a:buSzTx/>
        <a:buFontTx/>
        <a:buNone/>
        <a:tabLst/>
        <a:defRPr sz="2800" b="0" i="0" u="none" strike="noStrike" cap="none" spc="0" baseline="0">
          <a:solidFill>
            <a:srgbClr val="000000"/>
          </a:solidFill>
          <a:uFillTx/>
          <a:latin typeface="Open Sans Condensed Light"/>
          <a:ea typeface="Open Sans Condensed Light"/>
          <a:cs typeface="Open Sans Condensed Light"/>
          <a:sym typeface="Open Sans Condensed Light"/>
        </a:defRPr>
      </a:lvl5pPr>
      <a:lvl6pPr marL="0" marR="0" indent="0" algn="ctr" defTabSz="914400" rtl="0" latinLnBrk="0">
        <a:lnSpc>
          <a:spcPct val="90000"/>
        </a:lnSpc>
        <a:spcBef>
          <a:spcPts val="0"/>
        </a:spcBef>
        <a:spcAft>
          <a:spcPts val="0"/>
        </a:spcAft>
        <a:buClrTx/>
        <a:buSzTx/>
        <a:buFontTx/>
        <a:buNone/>
        <a:tabLst/>
        <a:defRPr sz="2800" b="0" i="0" u="none" strike="noStrike" cap="none" spc="0" baseline="0">
          <a:solidFill>
            <a:srgbClr val="000000"/>
          </a:solidFill>
          <a:uFillTx/>
          <a:latin typeface="Open Sans Condensed Light"/>
          <a:ea typeface="Open Sans Condensed Light"/>
          <a:cs typeface="Open Sans Condensed Light"/>
          <a:sym typeface="Open Sans Condensed Light"/>
        </a:defRPr>
      </a:lvl6pPr>
      <a:lvl7pPr marL="0" marR="0" indent="0" algn="ctr" defTabSz="914400" rtl="0" latinLnBrk="0">
        <a:lnSpc>
          <a:spcPct val="90000"/>
        </a:lnSpc>
        <a:spcBef>
          <a:spcPts val="0"/>
        </a:spcBef>
        <a:spcAft>
          <a:spcPts val="0"/>
        </a:spcAft>
        <a:buClrTx/>
        <a:buSzTx/>
        <a:buFontTx/>
        <a:buNone/>
        <a:tabLst/>
        <a:defRPr sz="2800" b="0" i="0" u="none" strike="noStrike" cap="none" spc="0" baseline="0">
          <a:solidFill>
            <a:srgbClr val="000000"/>
          </a:solidFill>
          <a:uFillTx/>
          <a:latin typeface="Open Sans Condensed Light"/>
          <a:ea typeface="Open Sans Condensed Light"/>
          <a:cs typeface="Open Sans Condensed Light"/>
          <a:sym typeface="Open Sans Condensed Light"/>
        </a:defRPr>
      </a:lvl7pPr>
      <a:lvl8pPr marL="0" marR="0" indent="0" algn="ctr" defTabSz="914400" rtl="0" latinLnBrk="0">
        <a:lnSpc>
          <a:spcPct val="90000"/>
        </a:lnSpc>
        <a:spcBef>
          <a:spcPts val="0"/>
        </a:spcBef>
        <a:spcAft>
          <a:spcPts val="0"/>
        </a:spcAft>
        <a:buClrTx/>
        <a:buSzTx/>
        <a:buFontTx/>
        <a:buNone/>
        <a:tabLst/>
        <a:defRPr sz="2800" b="0" i="0" u="none" strike="noStrike" cap="none" spc="0" baseline="0">
          <a:solidFill>
            <a:srgbClr val="000000"/>
          </a:solidFill>
          <a:uFillTx/>
          <a:latin typeface="Open Sans Condensed Light"/>
          <a:ea typeface="Open Sans Condensed Light"/>
          <a:cs typeface="Open Sans Condensed Light"/>
          <a:sym typeface="Open Sans Condensed Light"/>
        </a:defRPr>
      </a:lvl8pPr>
      <a:lvl9pPr marL="0" marR="0" indent="0" algn="ctr" defTabSz="914400" rtl="0" latinLnBrk="0">
        <a:lnSpc>
          <a:spcPct val="90000"/>
        </a:lnSpc>
        <a:spcBef>
          <a:spcPts val="0"/>
        </a:spcBef>
        <a:spcAft>
          <a:spcPts val="0"/>
        </a:spcAft>
        <a:buClrTx/>
        <a:buSzTx/>
        <a:buFontTx/>
        <a:buNone/>
        <a:tabLst/>
        <a:defRPr sz="2800" b="0" i="0" u="none" strike="noStrike" cap="none" spc="0" baseline="0">
          <a:solidFill>
            <a:srgbClr val="000000"/>
          </a:solidFill>
          <a:uFillTx/>
          <a:latin typeface="Open Sans Condensed Light"/>
          <a:ea typeface="Open Sans Condensed Light"/>
          <a:cs typeface="Open Sans Condensed Light"/>
          <a:sym typeface="Open Sans Condensed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1.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11.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11.xml"/><Relationship Id="rId5" Type="http://schemas.openxmlformats.org/officeDocument/2006/relationships/image" Target="../media/image54.png"/><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11.xml"/><Relationship Id="rId5" Type="http://schemas.openxmlformats.org/officeDocument/2006/relationships/image" Target="../media/image54.png"/><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11.xml"/><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11.xml"/><Relationship Id="rId5" Type="http://schemas.openxmlformats.org/officeDocument/2006/relationships/image" Target="../media/image62.png"/><Relationship Id="rId4" Type="http://schemas.openxmlformats.org/officeDocument/2006/relationships/image" Target="../media/image61.png"/></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3.xml"/><Relationship Id="rId1" Type="http://schemas.openxmlformats.org/officeDocument/2006/relationships/slideLayout" Target="../slideLayouts/slideLayout11.xml"/><Relationship Id="rId4" Type="http://schemas.openxmlformats.org/officeDocument/2006/relationships/image" Target="../media/image65.png"/></Relationships>
</file>

<file path=ppt/slides/_rels/slide6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4.xml"/><Relationship Id="rId1" Type="http://schemas.openxmlformats.org/officeDocument/2006/relationships/slideLayout" Target="../slideLayouts/slideLayout11.xml"/><Relationship Id="rId4" Type="http://schemas.openxmlformats.org/officeDocument/2006/relationships/image" Target="../media/image54.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11.xml"/><Relationship Id="rId4" Type="http://schemas.openxmlformats.org/officeDocument/2006/relationships/image" Target="../media/image5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 name="pasted-movie.png" descr="pasted-movie.png"/>
          <p:cNvPicPr>
            <a:picLocks noChangeAspect="1"/>
          </p:cNvPicPr>
          <p:nvPr/>
        </p:nvPicPr>
        <p:blipFill>
          <a:blip r:embed="rId2"/>
          <a:srcRect b="44674"/>
          <a:stretch>
            <a:fillRect/>
          </a:stretch>
        </p:blipFill>
        <p:spPr>
          <a:xfrm>
            <a:off x="0" y="6584950"/>
            <a:ext cx="12192000" cy="288082"/>
          </a:xfrm>
          <a:prstGeom prst="rect">
            <a:avLst/>
          </a:prstGeom>
          <a:ln w="12700">
            <a:miter lim="400000"/>
          </a:ln>
        </p:spPr>
      </p:pic>
      <p:pic>
        <p:nvPicPr>
          <p:cNvPr id="248" name="pasted-movie.png" descr="pasted-movie.png"/>
          <p:cNvPicPr>
            <a:picLocks noChangeAspect="1"/>
          </p:cNvPicPr>
          <p:nvPr/>
        </p:nvPicPr>
        <p:blipFill>
          <a:blip r:embed="rId3"/>
          <a:stretch>
            <a:fillRect/>
          </a:stretch>
        </p:blipFill>
        <p:spPr>
          <a:xfrm>
            <a:off x="1079500" y="2307331"/>
            <a:ext cx="10033000" cy="3975101"/>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Magnetic Resonance Imaging (2)"/>
          <p:cNvSpPr txBox="1">
            <a:spLocks noGrp="1"/>
          </p:cNvSpPr>
          <p:nvPr>
            <p:ph type="title"/>
          </p:nvPr>
        </p:nvSpPr>
        <p:spPr>
          <a:prstGeom prst="rect">
            <a:avLst/>
          </a:prstGeom>
        </p:spPr>
        <p:txBody>
          <a:bodyPr/>
          <a:lstStyle/>
          <a:p>
            <a:r>
              <a:t>Magnetic Resonance Imaging (2)</a:t>
            </a:r>
          </a:p>
        </p:txBody>
      </p:sp>
      <p:sp>
        <p:nvSpPr>
          <p:cNvPr id="308" name="Rectangle 20"/>
          <p:cNvSpPr txBox="1"/>
          <p:nvPr/>
        </p:nvSpPr>
        <p:spPr>
          <a:xfrm>
            <a:off x="378280" y="1335387"/>
            <a:ext cx="11257641" cy="22326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marL="200526" lvl="1" indent="-200526">
              <a:lnSpc>
                <a:spcPts val="2500"/>
              </a:lnSpc>
              <a:spcBef>
                <a:spcPts val="1100"/>
              </a:spcBef>
              <a:buSzPct val="100000"/>
              <a:buChar char="•"/>
              <a:defRPr sz="2000">
                <a:solidFill>
                  <a:srgbClr val="404040"/>
                </a:solidFill>
                <a:latin typeface="Open Sans Condensed Light"/>
                <a:ea typeface="Open Sans Condensed Light"/>
                <a:cs typeface="Open Sans Condensed Light"/>
                <a:sym typeface="Open Sans Condensed Light"/>
              </a:defRPr>
            </a:pPr>
            <a:r>
              <a:t>MRI uses the body’s hydrogen atoms (mainly in water) to generate detailed internal images.</a:t>
            </a:r>
          </a:p>
          <a:p>
            <a:pPr marL="200526" lvl="1" indent="-200526">
              <a:lnSpc>
                <a:spcPts val="2500"/>
              </a:lnSpc>
              <a:spcBef>
                <a:spcPts val="1100"/>
              </a:spcBef>
              <a:buSzPct val="100000"/>
              <a:buChar char="•"/>
              <a:defRPr sz="2000">
                <a:solidFill>
                  <a:srgbClr val="404040"/>
                </a:solidFill>
                <a:latin typeface="Open Sans Condensed Light"/>
                <a:ea typeface="Open Sans Condensed Light"/>
                <a:cs typeface="Open Sans Condensed Light"/>
                <a:sym typeface="Open Sans Condensed Light"/>
              </a:defRPr>
            </a:pPr>
            <a:r>
              <a:t>A strong magnetic field aligns these atoms in one direction (longitudinal field).</a:t>
            </a:r>
          </a:p>
          <a:p>
            <a:pPr marL="200526" lvl="1" indent="-200526">
              <a:lnSpc>
                <a:spcPts val="2500"/>
              </a:lnSpc>
              <a:spcBef>
                <a:spcPts val="1100"/>
              </a:spcBef>
              <a:buSzPct val="100000"/>
              <a:buChar char="•"/>
              <a:defRPr sz="2000">
                <a:solidFill>
                  <a:srgbClr val="404040"/>
                </a:solidFill>
                <a:latin typeface="Open Sans Condensed Light"/>
                <a:ea typeface="Open Sans Condensed Light"/>
                <a:cs typeface="Open Sans Condensed Light"/>
                <a:sym typeface="Open Sans Condensed Light"/>
              </a:defRPr>
            </a:pPr>
            <a:r>
              <a:t>Radiofrequency (RF) pulses temporarily disturb this alignment (transverse field).</a:t>
            </a:r>
          </a:p>
          <a:p>
            <a:pPr marL="200526" lvl="1" indent="-200526">
              <a:lnSpc>
                <a:spcPts val="2500"/>
              </a:lnSpc>
              <a:spcBef>
                <a:spcPts val="1100"/>
              </a:spcBef>
              <a:buSzPct val="100000"/>
              <a:buChar char="•"/>
              <a:defRPr sz="2000">
                <a:solidFill>
                  <a:srgbClr val="404040"/>
                </a:solidFill>
                <a:latin typeface="Open Sans Condensed Light"/>
                <a:ea typeface="Open Sans Condensed Light"/>
                <a:cs typeface="Open Sans Condensed Light"/>
                <a:sym typeface="Open Sans Condensed Light"/>
              </a:defRPr>
            </a:pPr>
            <a:r>
              <a:t>When the RF pulses stop, atoms return to their original alignment and release energy.</a:t>
            </a:r>
          </a:p>
          <a:p>
            <a:pPr marL="200526" lvl="1" indent="-200526">
              <a:lnSpc>
                <a:spcPts val="2500"/>
              </a:lnSpc>
              <a:spcBef>
                <a:spcPts val="1100"/>
              </a:spcBef>
              <a:buSzPct val="100000"/>
              <a:buChar char="•"/>
              <a:defRPr sz="2000">
                <a:solidFill>
                  <a:srgbClr val="404040"/>
                </a:solidFill>
                <a:latin typeface="Open Sans Condensed Light"/>
                <a:ea typeface="Open Sans Condensed Light"/>
                <a:cs typeface="Open Sans Condensed Light"/>
                <a:sym typeface="Open Sans Condensed Light"/>
              </a:defRPr>
            </a:pPr>
            <a:r>
              <a:t>This emitted energy is captured by receiver coils and processed into high-resolution images.</a:t>
            </a:r>
          </a:p>
        </p:txBody>
      </p:sp>
      <p:sp>
        <p:nvSpPr>
          <p:cNvPr id="309" name="9"/>
          <p:cNvSpPr txBox="1"/>
          <p:nvPr/>
        </p:nvSpPr>
        <p:spPr>
          <a:xfrm>
            <a:off x="11689370" y="6342326"/>
            <a:ext cx="220003"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9</a:t>
            </a:r>
          </a:p>
        </p:txBody>
      </p:sp>
      <p:grpSp>
        <p:nvGrpSpPr>
          <p:cNvPr id="328" name="Group"/>
          <p:cNvGrpSpPr/>
          <p:nvPr/>
        </p:nvGrpSpPr>
        <p:grpSpPr>
          <a:xfrm>
            <a:off x="1517206" y="4073531"/>
            <a:ext cx="9157588" cy="1597697"/>
            <a:chOff x="0" y="0"/>
            <a:chExt cx="9157587" cy="1597696"/>
          </a:xfrm>
        </p:grpSpPr>
        <p:sp>
          <p:nvSpPr>
            <p:cNvPr id="310" name="Line"/>
            <p:cNvSpPr/>
            <p:nvPr/>
          </p:nvSpPr>
          <p:spPr>
            <a:xfrm flipV="1">
              <a:off x="6989622" y="30270"/>
              <a:ext cx="1" cy="1567426"/>
            </a:xfrm>
            <a:prstGeom prst="line">
              <a:avLst/>
            </a:prstGeom>
            <a:noFill/>
            <a:ln w="63500" cap="flat">
              <a:solidFill>
                <a:schemeClr val="accent3">
                  <a:lumOff val="12450"/>
                </a:schemeClr>
              </a:solidFill>
              <a:prstDash val="solid"/>
              <a:miter lim="400000"/>
              <a:tailEnd type="triangle" w="med" len="med"/>
            </a:ln>
            <a:effectLst/>
          </p:spPr>
          <p:txBody>
            <a:bodyPr wrap="square" lIns="45719" tIns="45719" rIns="45719" bIns="45719" numCol="1" anchor="t">
              <a:noAutofit/>
            </a:bodyPr>
            <a:lstStyle/>
            <a:p>
              <a:endParaRPr/>
            </a:p>
          </p:txBody>
        </p:sp>
        <p:sp>
          <p:nvSpPr>
            <p:cNvPr id="311" name="Line"/>
            <p:cNvSpPr/>
            <p:nvPr/>
          </p:nvSpPr>
          <p:spPr>
            <a:xfrm flipV="1">
              <a:off x="5186222" y="30270"/>
              <a:ext cx="1" cy="1567426"/>
            </a:xfrm>
            <a:prstGeom prst="line">
              <a:avLst/>
            </a:prstGeom>
            <a:noFill/>
            <a:ln w="63500" cap="flat">
              <a:solidFill>
                <a:schemeClr val="accent3">
                  <a:lumOff val="12450"/>
                </a:schemeClr>
              </a:solidFill>
              <a:prstDash val="sysDot"/>
              <a:miter lim="400000"/>
              <a:tailEnd type="triangle" w="med" len="med"/>
            </a:ln>
            <a:effectLst/>
          </p:spPr>
          <p:txBody>
            <a:bodyPr wrap="square" lIns="45719" tIns="45719" rIns="45719" bIns="45719" numCol="1" anchor="t">
              <a:noAutofit/>
            </a:bodyPr>
            <a:lstStyle/>
            <a:p>
              <a:endParaRPr/>
            </a:p>
          </p:txBody>
        </p:sp>
        <p:sp>
          <p:nvSpPr>
            <p:cNvPr id="312" name="Line"/>
            <p:cNvSpPr/>
            <p:nvPr/>
          </p:nvSpPr>
          <p:spPr>
            <a:xfrm flipV="1">
              <a:off x="481487" y="30270"/>
              <a:ext cx="1" cy="1567426"/>
            </a:xfrm>
            <a:prstGeom prst="line">
              <a:avLst/>
            </a:prstGeom>
            <a:noFill/>
            <a:ln w="63500" cap="flat">
              <a:solidFill>
                <a:schemeClr val="accent1"/>
              </a:solidFill>
              <a:prstDash val="sysDot"/>
              <a:miter lim="400000"/>
              <a:tailEnd type="triangle" w="med" len="med"/>
            </a:ln>
            <a:effectLst/>
          </p:spPr>
          <p:txBody>
            <a:bodyPr wrap="square" lIns="45719" tIns="45719" rIns="45719" bIns="45719" numCol="1" anchor="t">
              <a:noAutofit/>
            </a:bodyPr>
            <a:lstStyle/>
            <a:p>
              <a:endParaRPr/>
            </a:p>
          </p:txBody>
        </p:sp>
        <p:sp>
          <p:nvSpPr>
            <p:cNvPr id="313" name="Line"/>
            <p:cNvSpPr/>
            <p:nvPr/>
          </p:nvSpPr>
          <p:spPr>
            <a:xfrm flipV="1">
              <a:off x="1579423" y="30270"/>
              <a:ext cx="1" cy="1567426"/>
            </a:xfrm>
            <a:prstGeom prst="line">
              <a:avLst/>
            </a:prstGeom>
            <a:noFill/>
            <a:ln w="63500" cap="flat">
              <a:solidFill>
                <a:schemeClr val="accent3">
                  <a:lumOff val="12450"/>
                </a:schemeClr>
              </a:solidFill>
              <a:prstDash val="solid"/>
              <a:miter lim="400000"/>
              <a:tailEnd type="triangle" w="med" len="med"/>
            </a:ln>
            <a:effectLst/>
          </p:spPr>
          <p:txBody>
            <a:bodyPr wrap="square" lIns="45719" tIns="45719" rIns="45719" bIns="45719" numCol="1" anchor="t">
              <a:noAutofit/>
            </a:bodyPr>
            <a:lstStyle/>
            <a:p>
              <a:endParaRPr/>
            </a:p>
          </p:txBody>
        </p:sp>
        <p:sp>
          <p:nvSpPr>
            <p:cNvPr id="314" name="H"/>
            <p:cNvSpPr/>
            <p:nvPr/>
          </p:nvSpPr>
          <p:spPr>
            <a:xfrm>
              <a:off x="1062592" y="446467"/>
              <a:ext cx="1033662" cy="1067541"/>
            </a:xfrm>
            <a:prstGeom prst="ellipse">
              <a:avLst/>
            </a:prstGeom>
            <a:solidFill>
              <a:schemeClr val="accent1">
                <a:satOff val="-26767"/>
                <a:lumOff val="32352"/>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Autofit/>
            </a:bodyPr>
            <a:lstStyle>
              <a:lvl1pPr algn="ctr">
                <a:defRPr sz="2600"/>
              </a:lvl1pPr>
            </a:lstStyle>
            <a:p>
              <a:r>
                <a:t>H</a:t>
              </a:r>
            </a:p>
          </p:txBody>
        </p:sp>
        <p:sp>
          <p:nvSpPr>
            <p:cNvPr id="315" name="Line"/>
            <p:cNvSpPr/>
            <p:nvPr/>
          </p:nvSpPr>
          <p:spPr>
            <a:xfrm flipV="1">
              <a:off x="3382823" y="30270"/>
              <a:ext cx="1" cy="1567426"/>
            </a:xfrm>
            <a:prstGeom prst="line">
              <a:avLst/>
            </a:prstGeom>
            <a:noFill/>
            <a:ln w="63500" cap="flat">
              <a:solidFill>
                <a:schemeClr val="accent3">
                  <a:lumOff val="12450"/>
                </a:schemeClr>
              </a:solidFill>
              <a:prstDash val="solid"/>
              <a:miter lim="400000"/>
              <a:tailEnd type="triangle" w="med" len="med"/>
            </a:ln>
            <a:effectLst/>
          </p:spPr>
          <p:txBody>
            <a:bodyPr wrap="square" lIns="45719" tIns="45719" rIns="45719" bIns="45719" numCol="1" anchor="t">
              <a:noAutofit/>
            </a:bodyPr>
            <a:lstStyle/>
            <a:p>
              <a:endParaRPr/>
            </a:p>
          </p:txBody>
        </p:sp>
        <p:sp>
          <p:nvSpPr>
            <p:cNvPr id="316" name="Line"/>
            <p:cNvSpPr/>
            <p:nvPr/>
          </p:nvSpPr>
          <p:spPr>
            <a:xfrm>
              <a:off x="3342182" y="1570910"/>
              <a:ext cx="1033662" cy="1"/>
            </a:xfrm>
            <a:prstGeom prst="line">
              <a:avLst/>
            </a:prstGeom>
            <a:noFill/>
            <a:ln w="63500" cap="flat">
              <a:solidFill>
                <a:schemeClr val="accent3">
                  <a:lumOff val="12450"/>
                </a:schemeClr>
              </a:solidFill>
              <a:prstDash val="sysDot"/>
              <a:miter lim="400000"/>
              <a:tailEnd type="triangle" w="med" len="med"/>
            </a:ln>
            <a:effectLst/>
          </p:spPr>
          <p:txBody>
            <a:bodyPr wrap="square" lIns="45719" tIns="45719" rIns="45719" bIns="45719" numCol="1" anchor="t">
              <a:noAutofit/>
            </a:bodyPr>
            <a:lstStyle/>
            <a:p>
              <a:endParaRPr/>
            </a:p>
          </p:txBody>
        </p:sp>
        <p:sp>
          <p:nvSpPr>
            <p:cNvPr id="317" name="Line"/>
            <p:cNvSpPr/>
            <p:nvPr/>
          </p:nvSpPr>
          <p:spPr>
            <a:xfrm>
              <a:off x="5148069" y="1557174"/>
              <a:ext cx="1033662" cy="1"/>
            </a:xfrm>
            <a:prstGeom prst="line">
              <a:avLst/>
            </a:prstGeom>
            <a:noFill/>
            <a:ln w="63500" cap="flat">
              <a:solidFill>
                <a:schemeClr val="accent3">
                  <a:lumOff val="12450"/>
                </a:schemeClr>
              </a:solidFill>
              <a:prstDash val="solid"/>
              <a:miter lim="400000"/>
              <a:tailEnd type="triangle" w="med" len="med"/>
            </a:ln>
            <a:effectLst/>
          </p:spPr>
          <p:txBody>
            <a:bodyPr wrap="square" lIns="45719" tIns="45719" rIns="45719" bIns="45719" numCol="1" anchor="t">
              <a:noAutofit/>
            </a:bodyPr>
            <a:lstStyle/>
            <a:p>
              <a:endParaRPr/>
            </a:p>
          </p:txBody>
        </p:sp>
        <p:sp>
          <p:nvSpPr>
            <p:cNvPr id="318" name="H"/>
            <p:cNvSpPr/>
            <p:nvPr/>
          </p:nvSpPr>
          <p:spPr>
            <a:xfrm>
              <a:off x="2865992" y="446467"/>
              <a:ext cx="1033662" cy="1067541"/>
            </a:xfrm>
            <a:prstGeom prst="ellipse">
              <a:avLst/>
            </a:prstGeom>
            <a:solidFill>
              <a:schemeClr val="accent1">
                <a:satOff val="-26767"/>
                <a:lumOff val="32352"/>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Autofit/>
            </a:bodyPr>
            <a:lstStyle>
              <a:lvl1pPr algn="ctr">
                <a:defRPr sz="2600"/>
              </a:lvl1pPr>
            </a:lstStyle>
            <a:p>
              <a:r>
                <a:t>H</a:t>
              </a:r>
            </a:p>
          </p:txBody>
        </p:sp>
        <p:sp>
          <p:nvSpPr>
            <p:cNvPr id="319" name="H"/>
            <p:cNvSpPr/>
            <p:nvPr/>
          </p:nvSpPr>
          <p:spPr>
            <a:xfrm>
              <a:off x="4669392" y="446467"/>
              <a:ext cx="1033662" cy="1067541"/>
            </a:xfrm>
            <a:prstGeom prst="ellipse">
              <a:avLst/>
            </a:prstGeom>
            <a:solidFill>
              <a:schemeClr val="accent1">
                <a:satOff val="-26767"/>
                <a:lumOff val="32352"/>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Autofit/>
            </a:bodyPr>
            <a:lstStyle>
              <a:lvl1pPr algn="ctr">
                <a:defRPr sz="2600"/>
              </a:lvl1pPr>
            </a:lstStyle>
            <a:p>
              <a:r>
                <a:t>H</a:t>
              </a:r>
            </a:p>
          </p:txBody>
        </p:sp>
        <p:sp>
          <p:nvSpPr>
            <p:cNvPr id="320" name="H"/>
            <p:cNvSpPr/>
            <p:nvPr/>
          </p:nvSpPr>
          <p:spPr>
            <a:xfrm>
              <a:off x="6472792" y="446467"/>
              <a:ext cx="1033662" cy="1067541"/>
            </a:xfrm>
            <a:prstGeom prst="ellipse">
              <a:avLst/>
            </a:prstGeom>
            <a:solidFill>
              <a:schemeClr val="accent1">
                <a:satOff val="-26767"/>
                <a:lumOff val="32352"/>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Autofit/>
            </a:bodyPr>
            <a:lstStyle>
              <a:lvl1pPr algn="ctr">
                <a:defRPr sz="2600"/>
              </a:lvl1pPr>
            </a:lstStyle>
            <a:p>
              <a:r>
                <a:t>H</a:t>
              </a:r>
            </a:p>
          </p:txBody>
        </p:sp>
        <p:sp>
          <p:nvSpPr>
            <p:cNvPr id="321" name="Line"/>
            <p:cNvSpPr/>
            <p:nvPr/>
          </p:nvSpPr>
          <p:spPr>
            <a:xfrm>
              <a:off x="6953955" y="1557174"/>
              <a:ext cx="1033662" cy="1"/>
            </a:xfrm>
            <a:prstGeom prst="line">
              <a:avLst/>
            </a:prstGeom>
            <a:noFill/>
            <a:ln w="63500" cap="flat">
              <a:solidFill>
                <a:schemeClr val="accent3">
                  <a:lumOff val="12450"/>
                </a:schemeClr>
              </a:solidFill>
              <a:prstDash val="sysDot"/>
              <a:miter lim="400000"/>
              <a:tailEnd type="triangle" w="med" len="med"/>
            </a:ln>
            <a:effectLst/>
          </p:spPr>
          <p:txBody>
            <a:bodyPr wrap="square" lIns="45719" tIns="45719" rIns="45719" bIns="45719" numCol="1" anchor="t">
              <a:noAutofit/>
            </a:bodyPr>
            <a:lstStyle/>
            <a:p>
              <a:endParaRPr/>
            </a:p>
          </p:txBody>
        </p:sp>
        <p:sp>
          <p:nvSpPr>
            <p:cNvPr id="322" name="B0"/>
            <p:cNvSpPr txBox="1"/>
            <p:nvPr/>
          </p:nvSpPr>
          <p:spPr>
            <a:xfrm>
              <a:off x="0" y="647439"/>
              <a:ext cx="292855" cy="33308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r>
                <a:t>B</a:t>
              </a:r>
              <a:r>
                <a:rPr sz="1000"/>
                <a:t>0</a:t>
              </a:r>
            </a:p>
          </p:txBody>
        </p:sp>
        <p:sp>
          <p:nvSpPr>
            <p:cNvPr id="329" name="Connection Line"/>
            <p:cNvSpPr/>
            <p:nvPr/>
          </p:nvSpPr>
          <p:spPr>
            <a:xfrm>
              <a:off x="5265811" y="411136"/>
              <a:ext cx="878859" cy="855878"/>
            </a:xfrm>
            <a:custGeom>
              <a:avLst/>
              <a:gdLst/>
              <a:ahLst/>
              <a:cxnLst>
                <a:cxn ang="0">
                  <a:pos x="wd2" y="hd2"/>
                </a:cxn>
                <a:cxn ang="5400000">
                  <a:pos x="wd2" y="hd2"/>
                </a:cxn>
                <a:cxn ang="10800000">
                  <a:pos x="wd2" y="hd2"/>
                </a:cxn>
                <a:cxn ang="16200000">
                  <a:pos x="wd2" y="hd2"/>
                </a:cxn>
              </a:cxnLst>
              <a:rect l="0" t="0" r="r" b="b"/>
              <a:pathLst>
                <a:path w="19691" h="19796" extrusionOk="0">
                  <a:moveTo>
                    <a:pt x="0" y="431"/>
                  </a:moveTo>
                  <a:cubicBezTo>
                    <a:pt x="15200" y="-1804"/>
                    <a:pt x="21600" y="4651"/>
                    <a:pt x="19201" y="19796"/>
                  </a:cubicBezTo>
                </a:path>
              </a:pathLst>
            </a:custGeom>
            <a:noFill/>
            <a:ln w="38100" cap="flat">
              <a:solidFill>
                <a:schemeClr val="accent1"/>
              </a:solidFill>
              <a:prstDash val="solid"/>
              <a:miter lim="800000"/>
              <a:tailEnd type="triangle" w="med" len="med"/>
            </a:ln>
            <a:effectLst/>
          </p:spPr>
          <p:txBody>
            <a:bodyPr/>
            <a:lstStyle/>
            <a:p>
              <a:endParaRPr/>
            </a:p>
          </p:txBody>
        </p:sp>
        <p:sp>
          <p:nvSpPr>
            <p:cNvPr id="330" name="Connection Line"/>
            <p:cNvSpPr/>
            <p:nvPr/>
          </p:nvSpPr>
          <p:spPr>
            <a:xfrm>
              <a:off x="7333314" y="422657"/>
              <a:ext cx="771100" cy="946512"/>
            </a:xfrm>
            <a:custGeom>
              <a:avLst/>
              <a:gdLst/>
              <a:ahLst/>
              <a:cxnLst>
                <a:cxn ang="0">
                  <a:pos x="wd2" y="hd2"/>
                </a:cxn>
                <a:cxn ang="5400000">
                  <a:pos x="wd2" y="hd2"/>
                </a:cxn>
                <a:cxn ang="10800000">
                  <a:pos x="wd2" y="hd2"/>
                </a:cxn>
                <a:cxn ang="16200000">
                  <a:pos x="wd2" y="hd2"/>
                </a:cxn>
              </a:cxnLst>
              <a:rect l="0" t="0" r="r" b="b"/>
              <a:pathLst>
                <a:path w="17525" h="21600" extrusionOk="0">
                  <a:moveTo>
                    <a:pt x="0" y="0"/>
                  </a:moveTo>
                  <a:cubicBezTo>
                    <a:pt x="16942" y="1559"/>
                    <a:pt x="21600" y="8759"/>
                    <a:pt x="13975" y="21600"/>
                  </a:cubicBezTo>
                </a:path>
              </a:pathLst>
            </a:custGeom>
            <a:noFill/>
            <a:ln w="38100" cap="flat">
              <a:solidFill>
                <a:schemeClr val="accent1"/>
              </a:solidFill>
              <a:prstDash val="solid"/>
              <a:miter lim="800000"/>
              <a:headEnd type="triangle" w="med" len="med"/>
            </a:ln>
            <a:effectLst/>
          </p:spPr>
          <p:txBody>
            <a:bodyPr/>
            <a:lstStyle/>
            <a:p>
              <a:endParaRPr/>
            </a:p>
          </p:txBody>
        </p:sp>
        <p:sp>
          <p:nvSpPr>
            <p:cNvPr id="325" name="Relaxation Time"/>
            <p:cNvSpPr/>
            <p:nvPr/>
          </p:nvSpPr>
          <p:spPr>
            <a:xfrm>
              <a:off x="8145729" y="94896"/>
              <a:ext cx="1011859" cy="488910"/>
            </a:xfrm>
            <a:prstGeom prst="wedgeEllipseCallout">
              <a:avLst>
                <a:gd name="adj1" fmla="val -49385"/>
                <a:gd name="adj2" fmla="val 70378"/>
              </a:avLst>
            </a:prstGeom>
            <a:solidFill>
              <a:srgbClr val="FFFFFF"/>
            </a:solidFill>
            <a:ln w="12700" cap="flat">
              <a:solidFill>
                <a:schemeClr val="accent1"/>
              </a:solidFill>
              <a:prstDash val="solid"/>
              <a:miter lim="8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Autofit/>
            </a:bodyPr>
            <a:lstStyle>
              <a:lvl1pPr>
                <a:defRPr sz="1100"/>
              </a:lvl1pPr>
            </a:lstStyle>
            <a:p>
              <a:r>
                <a:t>Relaxation Time</a:t>
              </a:r>
            </a:p>
          </p:txBody>
        </p:sp>
        <p:pic>
          <p:nvPicPr>
            <p:cNvPr id="326" name="Screenshot 2024-05-14 at 9.40.55 AM.png" descr="Screenshot 2024-05-14 at 9.40.55 AM.png"/>
            <p:cNvPicPr>
              <a:picLocks noChangeAspect="1"/>
            </p:cNvPicPr>
            <p:nvPr/>
          </p:nvPicPr>
          <p:blipFill>
            <a:blip r:embed="rId3"/>
            <a:stretch>
              <a:fillRect/>
            </a:stretch>
          </p:blipFill>
          <p:spPr>
            <a:xfrm>
              <a:off x="2292542" y="0"/>
              <a:ext cx="519499" cy="787120"/>
            </a:xfrm>
            <a:prstGeom prst="rect">
              <a:avLst/>
            </a:prstGeom>
            <a:ln w="12700" cap="flat">
              <a:noFill/>
              <a:miter lim="400000"/>
            </a:ln>
            <a:effectLst/>
          </p:spPr>
        </p:pic>
        <p:pic>
          <p:nvPicPr>
            <p:cNvPr id="327" name="Screenshot 2024-05-14 at 9.40.55 AM.png" descr="Screenshot 2024-05-14 at 9.40.55 AM.png"/>
            <p:cNvPicPr>
              <a:picLocks noChangeAspect="1"/>
            </p:cNvPicPr>
            <p:nvPr/>
          </p:nvPicPr>
          <p:blipFill>
            <a:blip r:embed="rId3"/>
            <a:stretch>
              <a:fillRect/>
            </a:stretch>
          </p:blipFill>
          <p:spPr>
            <a:xfrm>
              <a:off x="4110837" y="-1"/>
              <a:ext cx="519500" cy="787121"/>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Magnetic Resonance Imaging (3)"/>
          <p:cNvSpPr txBox="1">
            <a:spLocks noGrp="1"/>
          </p:cNvSpPr>
          <p:nvPr>
            <p:ph type="title"/>
          </p:nvPr>
        </p:nvSpPr>
        <p:spPr>
          <a:prstGeom prst="rect">
            <a:avLst/>
          </a:prstGeom>
        </p:spPr>
        <p:txBody>
          <a:bodyPr/>
          <a:lstStyle/>
          <a:p>
            <a:r>
              <a:t>Magnetic Resonance Imaging (3)</a:t>
            </a:r>
          </a:p>
        </p:txBody>
      </p:sp>
      <p:sp>
        <p:nvSpPr>
          <p:cNvPr id="335" name="Rectangle 20"/>
          <p:cNvSpPr txBox="1"/>
          <p:nvPr/>
        </p:nvSpPr>
        <p:spPr>
          <a:xfrm>
            <a:off x="386217" y="1337979"/>
            <a:ext cx="11257641" cy="35534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marL="200526" indent="-200526">
              <a:lnSpc>
                <a:spcPts val="2500"/>
              </a:lnSpc>
              <a:spcBef>
                <a:spcPts val="800"/>
              </a:spcBef>
              <a:buSzPct val="100000"/>
              <a:buChar char="•"/>
              <a:defRPr sz="2000">
                <a:solidFill>
                  <a:srgbClr val="404040"/>
                </a:solidFill>
                <a:latin typeface="Open Sans Condensed Light"/>
                <a:ea typeface="Open Sans Condensed Light"/>
                <a:cs typeface="Open Sans Condensed Light"/>
                <a:sym typeface="Open Sans Condensed Light"/>
              </a:defRPr>
            </a:pPr>
            <a:r>
              <a:t>There are multiple MRI sequences, each is optimized to highlight different tissue properties.</a:t>
            </a:r>
          </a:p>
          <a:p>
            <a:pPr marL="200526" indent="-200526">
              <a:lnSpc>
                <a:spcPts val="2500"/>
              </a:lnSpc>
              <a:spcBef>
                <a:spcPts val="800"/>
              </a:spcBef>
              <a:buSzPct val="100000"/>
              <a:buChar char="•"/>
              <a:defRPr sz="2000">
                <a:solidFill>
                  <a:srgbClr val="404040"/>
                </a:solidFill>
                <a:latin typeface="Open Sans Condensed Light"/>
                <a:ea typeface="Open Sans Condensed Light"/>
                <a:cs typeface="Open Sans Condensed Light"/>
                <a:sym typeface="Open Sans Condensed Light"/>
              </a:defRPr>
            </a:pPr>
            <a:r>
              <a:t>MRI Modalities for Spinal Cord Imaging:</a:t>
            </a:r>
          </a:p>
          <a:p>
            <a:pPr marL="581526" lvl="1" indent="-200526">
              <a:lnSpc>
                <a:spcPts val="2500"/>
              </a:lnSpc>
              <a:spcBef>
                <a:spcPts val="800"/>
              </a:spcBef>
              <a:buSzPct val="100000"/>
              <a:buChar char="•"/>
              <a:defRPr sz="2000">
                <a:solidFill>
                  <a:srgbClr val="404040"/>
                </a:solidFill>
                <a:latin typeface="Open Sans Condensed Light"/>
                <a:ea typeface="Open Sans Condensed Light"/>
                <a:cs typeface="Open Sans Condensed Light"/>
                <a:sym typeface="Open Sans Condensed Light"/>
              </a:defRPr>
            </a:pPr>
            <a:r>
              <a:t>Structural MRI (T1, T2): Visualizes spinal cord anatomy.</a:t>
            </a:r>
          </a:p>
          <a:p>
            <a:pPr marL="581526" lvl="1" indent="-200526">
              <a:lnSpc>
                <a:spcPts val="2500"/>
              </a:lnSpc>
              <a:spcBef>
                <a:spcPts val="800"/>
              </a:spcBef>
              <a:buSzPct val="100000"/>
              <a:buChar char="•"/>
              <a:defRPr sz="2000">
                <a:solidFill>
                  <a:srgbClr val="404040"/>
                </a:solidFill>
                <a:latin typeface="Open Sans Condensed Light"/>
                <a:ea typeface="Open Sans Condensed Light"/>
                <a:cs typeface="Open Sans Condensed Light"/>
                <a:sym typeface="Open Sans Condensed Light"/>
              </a:defRPr>
            </a:pPr>
            <a:r>
              <a:t>Magnetization Transfer (MT): Sensitive to macromolecular content; provides insights into myelin integrity.</a:t>
            </a:r>
          </a:p>
          <a:p>
            <a:pPr marL="581526" lvl="1" indent="-200526">
              <a:lnSpc>
                <a:spcPts val="2500"/>
              </a:lnSpc>
              <a:spcBef>
                <a:spcPts val="800"/>
              </a:spcBef>
              <a:buSzPct val="100000"/>
              <a:buChar char="•"/>
              <a:defRPr sz="2000">
                <a:solidFill>
                  <a:srgbClr val="404040"/>
                </a:solidFill>
                <a:latin typeface="Open Sans Condensed Light"/>
                <a:ea typeface="Open Sans Condensed Light"/>
                <a:cs typeface="Open Sans Condensed Light"/>
                <a:sym typeface="Open Sans Condensed Light"/>
              </a:defRPr>
            </a:pPr>
            <a:r>
              <a:t>Diffusion MRI (DTI, NODDI, DKI): Evaluates white matter microstructure by measuring water diffusion.</a:t>
            </a:r>
          </a:p>
          <a:p>
            <a:pPr>
              <a:lnSpc>
                <a:spcPts val="2500"/>
              </a:lnSpc>
              <a:spcBef>
                <a:spcPts val="800"/>
              </a:spcBef>
              <a:defRPr sz="2000">
                <a:solidFill>
                  <a:srgbClr val="404040"/>
                </a:solidFill>
                <a:latin typeface="Open Sans Condensed Light"/>
                <a:ea typeface="Open Sans Condensed Light"/>
                <a:cs typeface="Open Sans Condensed Light"/>
                <a:sym typeface="Open Sans Condensed Light"/>
              </a:defRPr>
            </a:pPr>
            <a:endParaRPr/>
          </a:p>
        </p:txBody>
      </p:sp>
      <p:sp>
        <p:nvSpPr>
          <p:cNvPr id="336" name="10"/>
          <p:cNvSpPr txBox="1"/>
          <p:nvPr/>
        </p:nvSpPr>
        <p:spPr>
          <a:xfrm>
            <a:off x="11689370" y="6342326"/>
            <a:ext cx="335866"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10</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Structural MRI (1)"/>
          <p:cNvSpPr txBox="1">
            <a:spLocks noGrp="1"/>
          </p:cNvSpPr>
          <p:nvPr>
            <p:ph type="title"/>
          </p:nvPr>
        </p:nvSpPr>
        <p:spPr>
          <a:prstGeom prst="rect">
            <a:avLst/>
          </a:prstGeom>
        </p:spPr>
        <p:txBody>
          <a:bodyPr/>
          <a:lstStyle/>
          <a:p>
            <a:r>
              <a:t>Structural MRI (1)</a:t>
            </a:r>
          </a:p>
        </p:txBody>
      </p:sp>
      <p:sp>
        <p:nvSpPr>
          <p:cNvPr id="341" name="Rectangle 20"/>
          <p:cNvSpPr txBox="1"/>
          <p:nvPr/>
        </p:nvSpPr>
        <p:spPr>
          <a:xfrm>
            <a:off x="440343" y="1385768"/>
            <a:ext cx="11311314" cy="7213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marL="200526" indent="-200526">
              <a:lnSpc>
                <a:spcPts val="2500"/>
              </a:lnSpc>
              <a:spcBef>
                <a:spcPts val="400"/>
              </a:spcBef>
              <a:buSzPct val="100000"/>
              <a:buChar char="•"/>
              <a:defRPr sz="2000">
                <a:solidFill>
                  <a:srgbClr val="404040"/>
                </a:solidFill>
                <a:latin typeface="Open Sans Condensed Light"/>
                <a:ea typeface="Open Sans Condensed Light"/>
                <a:cs typeface="Open Sans Condensed Light"/>
                <a:sym typeface="Open Sans Condensed Light"/>
              </a:defRPr>
            </a:lvl1pPr>
          </a:lstStyle>
          <a:p>
            <a:r>
              <a:t>T1 and T2-weighted images are fundamental structural imaging types used in neuroimaging,  capturing different tissue contrasts based on the relaxation properties.</a:t>
            </a:r>
          </a:p>
        </p:txBody>
      </p:sp>
      <p:sp>
        <p:nvSpPr>
          <p:cNvPr id="342" name="11"/>
          <p:cNvSpPr txBox="1"/>
          <p:nvPr/>
        </p:nvSpPr>
        <p:spPr>
          <a:xfrm>
            <a:off x="11689370" y="6342326"/>
            <a:ext cx="335866"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11</a:t>
            </a:r>
          </a:p>
        </p:txBody>
      </p:sp>
      <p:pic>
        <p:nvPicPr>
          <p:cNvPr id="343" name="relaxation_t1t2.gif" descr="relaxation_t1t2.gif"/>
          <p:cNvPicPr>
            <a:picLocks/>
          </p:cNvPicPr>
          <p:nvPr/>
        </p:nvPicPr>
        <p:blipFill>
          <a:blip r:embed="rId3"/>
          <a:stretch>
            <a:fillRect/>
          </a:stretch>
        </p:blipFill>
        <p:spPr>
          <a:xfrm>
            <a:off x="817504" y="2927458"/>
            <a:ext cx="4005604" cy="3004204"/>
          </a:xfrm>
          <a:prstGeom prst="rect">
            <a:avLst/>
          </a:prstGeom>
          <a:ln w="12700">
            <a:miter lim="400000"/>
          </a:ln>
        </p:spPr>
      </p:pic>
      <p:sp>
        <p:nvSpPr>
          <p:cNvPr id="344" name="T1 relaxation refers to the process by which protons return to their equilibrium alignment with the main magnetic field."/>
          <p:cNvSpPr txBox="1"/>
          <p:nvPr/>
        </p:nvSpPr>
        <p:spPr>
          <a:xfrm>
            <a:off x="5393093" y="4566180"/>
            <a:ext cx="3036180" cy="8984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457200">
              <a:spcBef>
                <a:spcPts val="800"/>
              </a:spcBef>
              <a:defRPr sz="1400">
                <a:solidFill>
                  <a:srgbClr val="404040"/>
                </a:solidFill>
                <a:latin typeface="Arial"/>
                <a:ea typeface="Arial"/>
                <a:cs typeface="Arial"/>
                <a:sym typeface="Arial"/>
              </a:defRPr>
            </a:pPr>
            <a:r>
              <a:rPr b="1"/>
              <a:t>T1 relaxation</a:t>
            </a:r>
            <a:r>
              <a:t> refers to the process by which protons return to their equilibrium alignment with the main magnetic field.</a:t>
            </a:r>
          </a:p>
        </p:txBody>
      </p:sp>
      <p:sp>
        <p:nvSpPr>
          <p:cNvPr id="345" name="T2 relaxation is the process by which the transverse components of magnetization decay or dephase."/>
          <p:cNvSpPr txBox="1"/>
          <p:nvPr/>
        </p:nvSpPr>
        <p:spPr>
          <a:xfrm>
            <a:off x="8837927" y="4529616"/>
            <a:ext cx="2729989" cy="13048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457200">
              <a:defRPr sz="1400">
                <a:solidFill>
                  <a:srgbClr val="404040"/>
                </a:solidFill>
                <a:latin typeface="Arial"/>
                <a:ea typeface="Arial"/>
                <a:cs typeface="Arial"/>
                <a:sym typeface="Arial"/>
              </a:defRPr>
            </a:pPr>
            <a:r>
              <a:rPr b="1"/>
              <a:t>T2 relaxation</a:t>
            </a:r>
            <a:r>
              <a:t> is the process by which the transverse components of magnetization decay or dephase.</a:t>
            </a:r>
          </a:p>
          <a:p>
            <a:pPr defTabSz="457200">
              <a:defRPr sz="1400">
                <a:solidFill>
                  <a:srgbClr val="404040"/>
                </a:solidFill>
                <a:latin typeface="Arial"/>
                <a:ea typeface="Arial"/>
                <a:cs typeface="Arial"/>
                <a:sym typeface="Arial"/>
              </a:defRPr>
            </a:pPr>
            <a:endParaRPr/>
          </a:p>
        </p:txBody>
      </p:sp>
      <p:sp>
        <p:nvSpPr>
          <p:cNvPr id="346" name="Rectangle 20"/>
          <p:cNvSpPr txBox="1"/>
          <p:nvPr/>
        </p:nvSpPr>
        <p:spPr>
          <a:xfrm>
            <a:off x="5383004" y="3024679"/>
            <a:ext cx="6311233" cy="4038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a:lnSpc>
                <a:spcPts val="2500"/>
              </a:lnSpc>
              <a:defRPr sz="2000">
                <a:solidFill>
                  <a:srgbClr val="404040"/>
                </a:solidFill>
                <a:latin typeface="Open Sans Condensed Light"/>
                <a:ea typeface="Open Sans Condensed Light"/>
                <a:cs typeface="Open Sans Condensed Light"/>
                <a:sym typeface="Open Sans Condensed Light"/>
              </a:defRPr>
            </a:lvl1pPr>
          </a:lstStyle>
          <a:p>
            <a:r>
              <a:t>Relaxation (Return to equilibrium of net magnetization)</a:t>
            </a:r>
          </a:p>
        </p:txBody>
      </p:sp>
      <p:sp>
        <p:nvSpPr>
          <p:cNvPr id="347" name="Longitudinal magnetization recovery"/>
          <p:cNvSpPr txBox="1"/>
          <p:nvPr/>
        </p:nvSpPr>
        <p:spPr>
          <a:xfrm>
            <a:off x="5124628" y="3636679"/>
            <a:ext cx="3444610" cy="7213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lnSpc>
                <a:spcPts val="2500"/>
              </a:lnSpc>
              <a:defRPr sz="2000">
                <a:solidFill>
                  <a:srgbClr val="404040"/>
                </a:solidFill>
                <a:latin typeface="Open Sans Condensed Light"/>
                <a:ea typeface="Open Sans Condensed Light"/>
                <a:cs typeface="Open Sans Condensed Light"/>
                <a:sym typeface="Open Sans Condensed Light"/>
              </a:defRPr>
            </a:lvl1pPr>
          </a:lstStyle>
          <a:p>
            <a:r>
              <a:t>Longitudinal magnetization recovery</a:t>
            </a:r>
          </a:p>
        </p:txBody>
      </p:sp>
      <p:sp>
        <p:nvSpPr>
          <p:cNvPr id="348" name="Rectangle 13"/>
          <p:cNvSpPr/>
          <p:nvPr/>
        </p:nvSpPr>
        <p:spPr>
          <a:xfrm>
            <a:off x="5363620" y="3440536"/>
            <a:ext cx="6350001" cy="24563"/>
          </a:xfrm>
          <a:prstGeom prst="rect">
            <a:avLst/>
          </a:prstGeom>
          <a:solidFill>
            <a:srgbClr val="404040"/>
          </a:solidFill>
          <a:ln w="12700">
            <a:miter lim="400000"/>
          </a:ln>
        </p:spPr>
        <p:txBody>
          <a:bodyPr lIns="45719" rIns="45719" anchor="ctr"/>
          <a:lstStyle/>
          <a:p>
            <a:pPr algn="ctr">
              <a:defRPr>
                <a:solidFill>
                  <a:srgbClr val="FFFFFF"/>
                </a:solidFill>
              </a:defRPr>
            </a:pPr>
            <a:endParaRPr/>
          </a:p>
        </p:txBody>
      </p:sp>
      <p:sp>
        <p:nvSpPr>
          <p:cNvPr id="349" name="Transverse magnetization decay"/>
          <p:cNvSpPr txBox="1"/>
          <p:nvPr/>
        </p:nvSpPr>
        <p:spPr>
          <a:xfrm>
            <a:off x="8566609" y="3636679"/>
            <a:ext cx="3272624" cy="7213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lnSpc>
                <a:spcPts val="2500"/>
              </a:lnSpc>
              <a:defRPr sz="2000">
                <a:solidFill>
                  <a:srgbClr val="404040"/>
                </a:solidFill>
                <a:latin typeface="Open Sans Condensed Light"/>
                <a:ea typeface="Open Sans Condensed Light"/>
                <a:cs typeface="Open Sans Condensed Light"/>
                <a:sym typeface="Open Sans Condensed Light"/>
              </a:defRPr>
            </a:lvl1pPr>
          </a:lstStyle>
          <a:p>
            <a:r>
              <a:t>Transverse magnetization decay</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3" name="Structural MRI (2)"/>
          <p:cNvSpPr txBox="1">
            <a:spLocks noGrp="1"/>
          </p:cNvSpPr>
          <p:nvPr>
            <p:ph type="title"/>
          </p:nvPr>
        </p:nvSpPr>
        <p:spPr>
          <a:prstGeom prst="rect">
            <a:avLst/>
          </a:prstGeom>
        </p:spPr>
        <p:txBody>
          <a:bodyPr/>
          <a:lstStyle/>
          <a:p>
            <a:r>
              <a:t>Structural MRI (2)</a:t>
            </a:r>
          </a:p>
        </p:txBody>
      </p:sp>
      <p:graphicFrame>
        <p:nvGraphicFramePr>
          <p:cNvPr id="354" name="Table 1"/>
          <p:cNvGraphicFramePr/>
          <p:nvPr/>
        </p:nvGraphicFramePr>
        <p:xfrm>
          <a:off x="5845071" y="2595754"/>
          <a:ext cx="5462939" cy="1385483"/>
        </p:xfrm>
        <a:graphic>
          <a:graphicData uri="http://schemas.openxmlformats.org/drawingml/2006/table">
            <a:tbl>
              <a:tblPr firstRow="1" firstCol="1" bandRow="1">
                <a:tableStyleId>{4C3C2611-4C71-4FC5-86AE-919BDF0F9419}</a:tableStyleId>
              </a:tblPr>
              <a:tblGrid>
                <a:gridCol w="3042126">
                  <a:extLst>
                    <a:ext uri="{9D8B030D-6E8A-4147-A177-3AD203B41FA5}">
                      <a16:colId xmlns:a16="http://schemas.microsoft.com/office/drawing/2014/main" val="20000"/>
                    </a:ext>
                  </a:extLst>
                </a:gridCol>
                <a:gridCol w="1209628">
                  <a:extLst>
                    <a:ext uri="{9D8B030D-6E8A-4147-A177-3AD203B41FA5}">
                      <a16:colId xmlns:a16="http://schemas.microsoft.com/office/drawing/2014/main" val="20001"/>
                    </a:ext>
                  </a:extLst>
                </a:gridCol>
                <a:gridCol w="1211185">
                  <a:extLst>
                    <a:ext uri="{9D8B030D-6E8A-4147-A177-3AD203B41FA5}">
                      <a16:colId xmlns:a16="http://schemas.microsoft.com/office/drawing/2014/main" val="20002"/>
                    </a:ext>
                  </a:extLst>
                </a:gridCol>
              </a:tblGrid>
              <a:tr h="562523">
                <a:tc>
                  <a:txBody>
                    <a:bodyPr/>
                    <a:lstStyle/>
                    <a:p>
                      <a:pPr algn="l">
                        <a:defRPr sz="1800" b="0">
                          <a:solidFill>
                            <a:srgbClr val="000000"/>
                          </a:solidFill>
                        </a:defRPr>
                      </a:pPr>
                      <a:r>
                        <a:rPr b="1">
                          <a:solidFill>
                            <a:srgbClr val="FFFFFF"/>
                          </a:solidFill>
                        </a:rPr>
                        <a:t>Tissue Type </a:t>
                      </a:r>
                    </a:p>
                  </a:txBody>
                  <a:tcPr marL="0" marR="0" marT="0" marB="0" anchor="ctr" horzOverflow="overflow">
                    <a:solidFill>
                      <a:srgbClr val="96313B"/>
                    </a:solidFill>
                  </a:tcPr>
                </a:tc>
                <a:tc>
                  <a:txBody>
                    <a:bodyPr/>
                    <a:lstStyle/>
                    <a:p>
                      <a:pPr algn="ctr">
                        <a:defRPr sz="1800" b="0">
                          <a:solidFill>
                            <a:srgbClr val="000000"/>
                          </a:solidFill>
                        </a:defRPr>
                      </a:pPr>
                      <a:r>
                        <a:rPr b="1">
                          <a:solidFill>
                            <a:srgbClr val="FFFFFF"/>
                          </a:solidFill>
                        </a:rPr>
                        <a:t>T1 Image</a:t>
                      </a:r>
                    </a:p>
                  </a:txBody>
                  <a:tcPr marL="0" marR="0" marT="0" marB="0" anchor="ctr" horzOverflow="overflow">
                    <a:solidFill>
                      <a:srgbClr val="96313B"/>
                    </a:solidFill>
                  </a:tcPr>
                </a:tc>
                <a:tc>
                  <a:txBody>
                    <a:bodyPr/>
                    <a:lstStyle/>
                    <a:p>
                      <a:pPr algn="ctr">
                        <a:defRPr sz="1800" b="0">
                          <a:solidFill>
                            <a:srgbClr val="000000"/>
                          </a:solidFill>
                        </a:defRPr>
                      </a:pPr>
                      <a:r>
                        <a:rPr b="1">
                          <a:solidFill>
                            <a:srgbClr val="FFFFFF"/>
                          </a:solidFill>
                        </a:rPr>
                        <a:t>T2 Image</a:t>
                      </a:r>
                    </a:p>
                  </a:txBody>
                  <a:tcPr marL="0" marR="0" marT="0" marB="0" anchor="ctr" horzOverflow="overflow">
                    <a:solidFill>
                      <a:srgbClr val="96313B"/>
                    </a:solidFill>
                  </a:tcPr>
                </a:tc>
                <a:extLst>
                  <a:ext uri="{0D108BD9-81ED-4DB2-BD59-A6C34878D82A}">
                    <a16:rowId xmlns:a16="http://schemas.microsoft.com/office/drawing/2014/main" val="10000"/>
                  </a:ext>
                </a:extLst>
              </a:tr>
              <a:tr h="268659">
                <a:tc>
                  <a:txBody>
                    <a:bodyPr/>
                    <a:lstStyle/>
                    <a:p>
                      <a:pPr algn="l">
                        <a:defRPr sz="1800" b="0">
                          <a:solidFill>
                            <a:srgbClr val="000000"/>
                          </a:solidFill>
                        </a:defRPr>
                      </a:pPr>
                      <a:r>
                        <a:rPr b="1">
                          <a:solidFill>
                            <a:srgbClr val="FFFFFF"/>
                          </a:solidFill>
                        </a:rPr>
                        <a:t>Water or Fluid Tissue</a:t>
                      </a:r>
                    </a:p>
                  </a:txBody>
                  <a:tcPr marL="0" marR="0" marT="0" marB="0" anchor="ctr" horzOverflow="overflow">
                    <a:solidFill>
                      <a:srgbClr val="96313B"/>
                    </a:solidFill>
                  </a:tcPr>
                </a:tc>
                <a:tc>
                  <a:txBody>
                    <a:bodyPr/>
                    <a:lstStyle/>
                    <a:p>
                      <a:pPr algn="ctr">
                        <a:defRPr sz="1800"/>
                      </a:pPr>
                      <a:r>
                        <a:t>Dark</a:t>
                      </a:r>
                    </a:p>
                  </a:txBody>
                  <a:tcPr marL="0" marR="0" marT="0" marB="0" anchor="ctr" horzOverflow="overflow">
                    <a:solidFill>
                      <a:srgbClr val="D78835"/>
                    </a:solidFill>
                  </a:tcPr>
                </a:tc>
                <a:tc>
                  <a:txBody>
                    <a:bodyPr/>
                    <a:lstStyle/>
                    <a:p>
                      <a:pPr algn="ctr">
                        <a:defRPr sz="1800"/>
                      </a:pPr>
                      <a:r>
                        <a:t>Bright</a:t>
                      </a:r>
                    </a:p>
                  </a:txBody>
                  <a:tcPr marL="0" marR="0" marT="0" marB="0" anchor="ctr" horzOverflow="overflow">
                    <a:solidFill>
                      <a:srgbClr val="D78835"/>
                    </a:solidFill>
                  </a:tcPr>
                </a:tc>
                <a:extLst>
                  <a:ext uri="{0D108BD9-81ED-4DB2-BD59-A6C34878D82A}">
                    <a16:rowId xmlns:a16="http://schemas.microsoft.com/office/drawing/2014/main" val="10001"/>
                  </a:ext>
                </a:extLst>
              </a:tr>
              <a:tr h="255882">
                <a:tc>
                  <a:txBody>
                    <a:bodyPr/>
                    <a:lstStyle/>
                    <a:p>
                      <a:pPr algn="l">
                        <a:defRPr sz="1800" b="0">
                          <a:solidFill>
                            <a:srgbClr val="000000"/>
                          </a:solidFill>
                        </a:defRPr>
                      </a:pPr>
                      <a:r>
                        <a:rPr b="1">
                          <a:solidFill>
                            <a:srgbClr val="FFFFFF"/>
                          </a:solidFill>
                        </a:rPr>
                        <a:t>Fat Tissue</a:t>
                      </a:r>
                    </a:p>
                  </a:txBody>
                  <a:tcPr marL="0" marR="0" marT="0" marB="0" anchor="ctr" horzOverflow="overflow">
                    <a:solidFill>
                      <a:srgbClr val="96313B"/>
                    </a:solidFill>
                  </a:tcPr>
                </a:tc>
                <a:tc>
                  <a:txBody>
                    <a:bodyPr/>
                    <a:lstStyle/>
                    <a:p>
                      <a:pPr algn="ctr">
                        <a:defRPr sz="1800"/>
                      </a:pPr>
                      <a:r>
                        <a:t>Bright</a:t>
                      </a:r>
                    </a:p>
                  </a:txBody>
                  <a:tcPr marL="0" marR="0" marT="0" marB="0" anchor="ctr" horzOverflow="overflow">
                    <a:solidFill>
                      <a:srgbClr val="D78835"/>
                    </a:solidFill>
                  </a:tcPr>
                </a:tc>
                <a:tc>
                  <a:txBody>
                    <a:bodyPr/>
                    <a:lstStyle/>
                    <a:p>
                      <a:pPr algn="ctr">
                        <a:defRPr sz="1800"/>
                      </a:pPr>
                      <a:r>
                        <a:t>Bright</a:t>
                      </a:r>
                    </a:p>
                  </a:txBody>
                  <a:tcPr marL="0" marR="0" marT="0" marB="0" anchor="ctr" horzOverflow="overflow">
                    <a:solidFill>
                      <a:srgbClr val="D78835"/>
                    </a:solidFill>
                  </a:tcPr>
                </a:tc>
                <a:extLst>
                  <a:ext uri="{0D108BD9-81ED-4DB2-BD59-A6C34878D82A}">
                    <a16:rowId xmlns:a16="http://schemas.microsoft.com/office/drawing/2014/main" val="10002"/>
                  </a:ext>
                </a:extLst>
              </a:tr>
              <a:tr h="269230">
                <a:tc>
                  <a:txBody>
                    <a:bodyPr/>
                    <a:lstStyle/>
                    <a:p>
                      <a:pPr algn="l">
                        <a:defRPr sz="1800" b="0">
                          <a:solidFill>
                            <a:srgbClr val="000000"/>
                          </a:solidFill>
                        </a:defRPr>
                      </a:pPr>
                      <a:r>
                        <a:rPr b="1">
                          <a:solidFill>
                            <a:srgbClr val="FFFFFF"/>
                          </a:solidFill>
                        </a:rPr>
                        <a:t>Some Bones (no free protons)</a:t>
                      </a:r>
                    </a:p>
                  </a:txBody>
                  <a:tcPr marL="0" marR="0" marT="0" marB="0" anchor="ctr" horzOverflow="overflow">
                    <a:solidFill>
                      <a:srgbClr val="96313B"/>
                    </a:solidFill>
                  </a:tcPr>
                </a:tc>
                <a:tc>
                  <a:txBody>
                    <a:bodyPr/>
                    <a:lstStyle/>
                    <a:p>
                      <a:pPr algn="ctr">
                        <a:defRPr sz="1800"/>
                      </a:pPr>
                      <a:r>
                        <a:t>Dark</a:t>
                      </a:r>
                    </a:p>
                  </a:txBody>
                  <a:tcPr marL="0" marR="0" marT="0" marB="0" anchor="ctr" horzOverflow="overflow">
                    <a:solidFill>
                      <a:srgbClr val="D78835"/>
                    </a:solidFill>
                  </a:tcPr>
                </a:tc>
                <a:tc>
                  <a:txBody>
                    <a:bodyPr/>
                    <a:lstStyle/>
                    <a:p>
                      <a:pPr algn="ctr">
                        <a:defRPr sz="1800"/>
                      </a:pPr>
                      <a:r>
                        <a:t>Dark</a:t>
                      </a:r>
                    </a:p>
                  </a:txBody>
                  <a:tcPr marL="0" marR="0" marT="0" marB="0" anchor="ctr" horzOverflow="overflow">
                    <a:solidFill>
                      <a:srgbClr val="D78835"/>
                    </a:solidFill>
                  </a:tcPr>
                </a:tc>
                <a:extLst>
                  <a:ext uri="{0D108BD9-81ED-4DB2-BD59-A6C34878D82A}">
                    <a16:rowId xmlns:a16="http://schemas.microsoft.com/office/drawing/2014/main" val="10003"/>
                  </a:ext>
                </a:extLst>
              </a:tr>
            </a:tbl>
          </a:graphicData>
        </a:graphic>
      </p:graphicFrame>
      <p:sp>
        <p:nvSpPr>
          <p:cNvPr id="355" name="12"/>
          <p:cNvSpPr txBox="1"/>
          <p:nvPr/>
        </p:nvSpPr>
        <p:spPr>
          <a:xfrm>
            <a:off x="11689370" y="6342326"/>
            <a:ext cx="335866"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12</a:t>
            </a:r>
          </a:p>
        </p:txBody>
      </p:sp>
      <p:sp>
        <p:nvSpPr>
          <p:cNvPr id="356" name="Rectangle 20"/>
          <p:cNvSpPr txBox="1"/>
          <p:nvPr/>
        </p:nvSpPr>
        <p:spPr>
          <a:xfrm>
            <a:off x="440343" y="1360368"/>
            <a:ext cx="11311314" cy="7721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marL="200526" indent="-200526">
              <a:lnSpc>
                <a:spcPts val="2500"/>
              </a:lnSpc>
              <a:spcBef>
                <a:spcPts val="400"/>
              </a:spcBef>
              <a:buSzPct val="100000"/>
              <a:buChar char="•"/>
              <a:defRPr sz="2000">
                <a:solidFill>
                  <a:srgbClr val="404040"/>
                </a:solidFill>
                <a:latin typeface="Open Sans Condensed Light"/>
                <a:ea typeface="Open Sans Condensed Light"/>
                <a:cs typeface="Open Sans Condensed Light"/>
                <a:sym typeface="Open Sans Condensed Light"/>
              </a:defRPr>
            </a:pPr>
            <a:r>
              <a:t>T1-weighted images: Emphasize differences in the longitudinal relaxation time (T1) of tissues.</a:t>
            </a:r>
          </a:p>
          <a:p>
            <a:pPr marL="200526" indent="-200526">
              <a:lnSpc>
                <a:spcPts val="2500"/>
              </a:lnSpc>
              <a:spcBef>
                <a:spcPts val="400"/>
              </a:spcBef>
              <a:buSzPct val="100000"/>
              <a:buChar char="•"/>
              <a:defRPr sz="2000">
                <a:solidFill>
                  <a:srgbClr val="404040"/>
                </a:solidFill>
                <a:latin typeface="Open Sans Condensed Light"/>
                <a:ea typeface="Open Sans Condensed Light"/>
                <a:cs typeface="Open Sans Condensed Light"/>
                <a:sym typeface="Open Sans Condensed Light"/>
              </a:defRPr>
            </a:pPr>
            <a:r>
              <a:t>T2-weighted images: Highlight differences in the transverse relaxation time (T2) of tissues.</a:t>
            </a:r>
          </a:p>
        </p:txBody>
      </p:sp>
      <p:pic>
        <p:nvPicPr>
          <p:cNvPr id="357" name="CSA_RESult.jpeg" descr="CSA_RESult.jpeg"/>
          <p:cNvPicPr>
            <a:picLocks noChangeAspect="1"/>
          </p:cNvPicPr>
          <p:nvPr/>
        </p:nvPicPr>
        <p:blipFill>
          <a:blip r:embed="rId2"/>
          <a:srcRect l="77745" t="6559" r="403" b="68333"/>
          <a:stretch>
            <a:fillRect/>
          </a:stretch>
        </p:blipFill>
        <p:spPr>
          <a:xfrm>
            <a:off x="5845072" y="4234275"/>
            <a:ext cx="3449337" cy="1801527"/>
          </a:xfrm>
          <a:prstGeom prst="rect">
            <a:avLst/>
          </a:prstGeom>
          <a:ln w="12700">
            <a:miter lim="400000"/>
          </a:ln>
        </p:spPr>
      </p:pic>
      <p:sp>
        <p:nvSpPr>
          <p:cNvPr id="358" name="Cross-Sectional Area (CSA)…"/>
          <p:cNvSpPr txBox="1"/>
          <p:nvPr/>
        </p:nvSpPr>
        <p:spPr>
          <a:xfrm>
            <a:off x="9361926" y="4743823"/>
            <a:ext cx="2445926" cy="7823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defTabSz="457200">
              <a:lnSpc>
                <a:spcPct val="110000"/>
              </a:lnSpc>
              <a:defRPr sz="1400">
                <a:latin typeface="+mj-lt"/>
                <a:ea typeface="+mj-ea"/>
                <a:cs typeface="+mj-cs"/>
                <a:sym typeface="Helvetica"/>
              </a:defRPr>
            </a:pPr>
            <a:r>
              <a:t>Cross-Sectional Area (CSA)</a:t>
            </a:r>
          </a:p>
          <a:p>
            <a:pPr defTabSz="457200">
              <a:lnSpc>
                <a:spcPct val="110000"/>
              </a:lnSpc>
              <a:defRPr sz="1400">
                <a:latin typeface="+mj-lt"/>
                <a:ea typeface="+mj-ea"/>
                <a:cs typeface="+mj-cs"/>
                <a:sym typeface="Helvetica"/>
              </a:defRPr>
            </a:pPr>
            <a:r>
              <a:t>Right–Left (RL) Width </a:t>
            </a:r>
          </a:p>
          <a:p>
            <a:pPr defTabSz="457200">
              <a:lnSpc>
                <a:spcPct val="110000"/>
              </a:lnSpc>
              <a:defRPr sz="1400">
                <a:latin typeface="+mj-lt"/>
                <a:ea typeface="+mj-ea"/>
                <a:cs typeface="+mj-cs"/>
                <a:sym typeface="Helvetica"/>
              </a:defRPr>
            </a:pPr>
            <a:r>
              <a:t>Anterior–Posterior (AP) Width</a:t>
            </a:r>
          </a:p>
        </p:txBody>
      </p:sp>
      <p:pic>
        <p:nvPicPr>
          <p:cNvPr id="359" name="t1t2spine.jpg.avif" descr="t1t2spine.jpg.avif"/>
          <p:cNvPicPr>
            <a:picLocks noChangeAspect="1"/>
          </p:cNvPicPr>
          <p:nvPr/>
        </p:nvPicPr>
        <p:blipFill>
          <a:blip r:embed="rId3"/>
          <a:stretch>
            <a:fillRect/>
          </a:stretch>
        </p:blipFill>
        <p:spPr>
          <a:xfrm>
            <a:off x="618486" y="3023587"/>
            <a:ext cx="4895396" cy="259473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Magnetization Transfer Imaging (MTI)"/>
          <p:cNvSpPr txBox="1">
            <a:spLocks noGrp="1"/>
          </p:cNvSpPr>
          <p:nvPr>
            <p:ph type="title"/>
          </p:nvPr>
        </p:nvSpPr>
        <p:spPr>
          <a:prstGeom prst="rect">
            <a:avLst/>
          </a:prstGeom>
        </p:spPr>
        <p:txBody>
          <a:bodyPr/>
          <a:lstStyle/>
          <a:p>
            <a:r>
              <a:t>Magnetization Transfer Imaging (MTI)</a:t>
            </a:r>
          </a:p>
        </p:txBody>
      </p:sp>
      <p:sp>
        <p:nvSpPr>
          <p:cNvPr id="362" name="Rectangle 20"/>
          <p:cNvSpPr txBox="1"/>
          <p:nvPr/>
        </p:nvSpPr>
        <p:spPr>
          <a:xfrm>
            <a:off x="400553" y="1312305"/>
            <a:ext cx="11390894" cy="23059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marL="200526" indent="-200526">
              <a:lnSpc>
                <a:spcPts val="2500"/>
              </a:lnSpc>
              <a:buSzPct val="100000"/>
              <a:buChar char="•"/>
              <a:defRPr sz="1900">
                <a:solidFill>
                  <a:srgbClr val="404040"/>
                </a:solidFill>
                <a:latin typeface="Open Sans Condensed Light"/>
                <a:ea typeface="Open Sans Condensed Light"/>
                <a:cs typeface="Open Sans Condensed Light"/>
                <a:sym typeface="Open Sans Condensed Light"/>
              </a:defRPr>
            </a:pPr>
            <a:r>
              <a:t>In standard MRI, we mostly detect signals from free water protons, macromolecules don’t produce much signal directly.</a:t>
            </a:r>
          </a:p>
          <a:p>
            <a:pPr marL="200526" indent="-200526">
              <a:lnSpc>
                <a:spcPts val="2500"/>
              </a:lnSpc>
              <a:buSzPct val="100000"/>
              <a:buChar char="•"/>
              <a:defRPr sz="1900">
                <a:solidFill>
                  <a:srgbClr val="404040"/>
                </a:solidFill>
                <a:latin typeface="Open Sans Condensed Light"/>
                <a:ea typeface="Open Sans Condensed Light"/>
                <a:cs typeface="Open Sans Condensed Light"/>
                <a:sym typeface="Open Sans Condensed Light"/>
              </a:defRPr>
            </a:pPr>
            <a:r>
              <a:t>MTI Measures the interaction between free water protons and macromolecular-bound protons (e.g., in myelin).</a:t>
            </a:r>
          </a:p>
          <a:p>
            <a:pPr marL="200526" indent="-200526">
              <a:lnSpc>
                <a:spcPts val="2500"/>
              </a:lnSpc>
              <a:buSzPct val="100000"/>
              <a:buChar char="•"/>
              <a:defRPr sz="1900">
                <a:solidFill>
                  <a:srgbClr val="404040"/>
                </a:solidFill>
                <a:latin typeface="Open Sans Condensed Light"/>
                <a:ea typeface="Open Sans Condensed Light"/>
                <a:cs typeface="Open Sans Condensed Light"/>
                <a:sym typeface="Open Sans Condensed Light"/>
              </a:defRPr>
            </a:pPr>
            <a:r>
              <a:t>MTI uses a special off-resonance pulse to saturate macromolecular protons.</a:t>
            </a:r>
          </a:p>
          <a:p>
            <a:pPr marL="200526" indent="-200526">
              <a:lnSpc>
                <a:spcPts val="2500"/>
              </a:lnSpc>
              <a:buSzPct val="100000"/>
              <a:buChar char="•"/>
              <a:defRPr sz="1900">
                <a:solidFill>
                  <a:srgbClr val="404040"/>
                </a:solidFill>
                <a:latin typeface="Open Sans Condensed Light"/>
                <a:ea typeface="Open Sans Condensed Light"/>
                <a:cs typeface="Open Sans Condensed Light"/>
                <a:sym typeface="Open Sans Condensed Light"/>
              </a:defRPr>
            </a:pPr>
            <a:r>
              <a:t>These saturated protons exchange energy with nearby water → reducing water signal.</a:t>
            </a:r>
          </a:p>
          <a:p>
            <a:pPr marL="200526" indent="-200526">
              <a:lnSpc>
                <a:spcPts val="2500"/>
              </a:lnSpc>
              <a:buSzPct val="100000"/>
              <a:buChar char="•"/>
              <a:defRPr sz="1900">
                <a:solidFill>
                  <a:srgbClr val="404040"/>
                </a:solidFill>
                <a:latin typeface="Open Sans Condensed Light"/>
                <a:ea typeface="Open Sans Condensed Light"/>
                <a:cs typeface="Open Sans Condensed Light"/>
                <a:sym typeface="Open Sans Condensed Light"/>
              </a:defRPr>
            </a:pPr>
            <a:r>
              <a:t>Magnetization Transfer Rate (MTR) quantifies signal reduction caused by MT effect:</a:t>
            </a:r>
          </a:p>
        </p:txBody>
      </p:sp>
      <p:sp>
        <p:nvSpPr>
          <p:cNvPr id="363" name="13"/>
          <p:cNvSpPr txBox="1"/>
          <p:nvPr/>
        </p:nvSpPr>
        <p:spPr>
          <a:xfrm>
            <a:off x="11689370" y="6342326"/>
            <a:ext cx="335866"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13</a:t>
            </a:r>
          </a:p>
        </p:txBody>
      </p:sp>
      <p:pic>
        <p:nvPicPr>
          <p:cNvPr id="364" name="Image" descr="Image"/>
          <p:cNvPicPr>
            <a:picLocks noChangeAspect="1"/>
          </p:cNvPicPr>
          <p:nvPr/>
        </p:nvPicPr>
        <p:blipFill>
          <a:blip r:embed="rId3"/>
          <a:stretch>
            <a:fillRect/>
          </a:stretch>
        </p:blipFill>
        <p:spPr>
          <a:xfrm>
            <a:off x="8289130" y="3847859"/>
            <a:ext cx="3186578" cy="2507472"/>
          </a:xfrm>
          <a:prstGeom prst="rect">
            <a:avLst/>
          </a:prstGeom>
          <a:ln w="12700">
            <a:miter lim="400000"/>
          </a:ln>
        </p:spPr>
      </p:pic>
      <p:pic>
        <p:nvPicPr>
          <p:cNvPr id="365" name="Screenshot 2025-04-20 at 12.00.00 PM.png" descr="Screenshot 2025-04-20 at 12.00.00 PM.png"/>
          <p:cNvPicPr>
            <a:picLocks noChangeAspect="1"/>
          </p:cNvPicPr>
          <p:nvPr/>
        </p:nvPicPr>
        <p:blipFill>
          <a:blip r:embed="rId4"/>
          <a:srcRect t="11831"/>
          <a:stretch>
            <a:fillRect/>
          </a:stretch>
        </p:blipFill>
        <p:spPr>
          <a:xfrm>
            <a:off x="4191343" y="3856172"/>
            <a:ext cx="2888585" cy="1194278"/>
          </a:xfrm>
          <a:prstGeom prst="rect">
            <a:avLst/>
          </a:prstGeom>
          <a:ln w="12700">
            <a:miter lim="400000"/>
          </a:ln>
        </p:spPr>
      </p:pic>
      <p:pic>
        <p:nvPicPr>
          <p:cNvPr id="366" name="Screenshot 2025-04-20 at 12.00.48 PM.png" descr="Screenshot 2025-04-20 at 12.00.48 PM.png"/>
          <p:cNvPicPr>
            <a:picLocks noChangeAspect="1"/>
          </p:cNvPicPr>
          <p:nvPr/>
        </p:nvPicPr>
        <p:blipFill>
          <a:blip r:embed="rId5"/>
          <a:stretch>
            <a:fillRect/>
          </a:stretch>
        </p:blipFill>
        <p:spPr>
          <a:xfrm>
            <a:off x="774753" y="4980282"/>
            <a:ext cx="3687428" cy="131605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Diffusion MRI (1)"/>
          <p:cNvSpPr txBox="1">
            <a:spLocks noGrp="1"/>
          </p:cNvSpPr>
          <p:nvPr>
            <p:ph type="title"/>
          </p:nvPr>
        </p:nvSpPr>
        <p:spPr>
          <a:prstGeom prst="rect">
            <a:avLst/>
          </a:prstGeom>
        </p:spPr>
        <p:txBody>
          <a:bodyPr/>
          <a:lstStyle/>
          <a:p>
            <a:r>
              <a:t>Diffusion MRI (1)</a:t>
            </a:r>
          </a:p>
        </p:txBody>
      </p:sp>
      <p:sp>
        <p:nvSpPr>
          <p:cNvPr id="371" name="Rectangle 20"/>
          <p:cNvSpPr txBox="1"/>
          <p:nvPr/>
        </p:nvSpPr>
        <p:spPr>
          <a:xfrm>
            <a:off x="391388" y="1341011"/>
            <a:ext cx="11409224" cy="4038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marL="200526" indent="-200526">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lvl1pPr>
          </a:lstStyle>
          <a:p>
            <a:r>
              <a:t>Measures the random motion of water molecules in tissue</a:t>
            </a:r>
          </a:p>
        </p:txBody>
      </p:sp>
      <p:sp>
        <p:nvSpPr>
          <p:cNvPr id="372" name="14"/>
          <p:cNvSpPr txBox="1"/>
          <p:nvPr/>
        </p:nvSpPr>
        <p:spPr>
          <a:xfrm>
            <a:off x="11689370" y="6342326"/>
            <a:ext cx="335866"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14</a:t>
            </a:r>
          </a:p>
        </p:txBody>
      </p:sp>
      <p:pic>
        <p:nvPicPr>
          <p:cNvPr id="373" name="pasted-movie.png" descr="pasted-movie.png"/>
          <p:cNvPicPr>
            <a:picLocks noChangeAspect="1"/>
          </p:cNvPicPr>
          <p:nvPr/>
        </p:nvPicPr>
        <p:blipFill>
          <a:blip r:embed="rId3"/>
          <a:srcRect t="78861"/>
          <a:stretch>
            <a:fillRect/>
          </a:stretch>
        </p:blipFill>
        <p:spPr>
          <a:xfrm>
            <a:off x="6986960" y="4120888"/>
            <a:ext cx="4539519" cy="442257"/>
          </a:xfrm>
          <a:prstGeom prst="rect">
            <a:avLst/>
          </a:prstGeom>
          <a:ln w="12700">
            <a:miter lim="400000"/>
          </a:ln>
        </p:spPr>
      </p:pic>
      <p:pic>
        <p:nvPicPr>
          <p:cNvPr id="374" name="pasted-movie.png" descr="pasted-movie.png"/>
          <p:cNvPicPr>
            <a:picLocks noChangeAspect="1"/>
          </p:cNvPicPr>
          <p:nvPr/>
        </p:nvPicPr>
        <p:blipFill>
          <a:blip r:embed="rId4"/>
          <a:stretch>
            <a:fillRect/>
          </a:stretch>
        </p:blipFill>
        <p:spPr>
          <a:xfrm>
            <a:off x="6719527" y="2413072"/>
            <a:ext cx="4539443" cy="1698432"/>
          </a:xfrm>
          <a:prstGeom prst="rect">
            <a:avLst/>
          </a:prstGeom>
          <a:ln w="12700">
            <a:miter lim="400000"/>
          </a:ln>
        </p:spPr>
      </p:pic>
      <p:pic>
        <p:nvPicPr>
          <p:cNvPr id="375" name="pasted-movie.png" descr="pasted-movie.png"/>
          <p:cNvPicPr>
            <a:picLocks noChangeAspect="1"/>
          </p:cNvPicPr>
          <p:nvPr/>
        </p:nvPicPr>
        <p:blipFill>
          <a:blip r:embed="rId5"/>
          <a:srcRect l="199" t="7892" r="72326" b="7892"/>
          <a:stretch>
            <a:fillRect/>
          </a:stretch>
        </p:blipFill>
        <p:spPr>
          <a:xfrm>
            <a:off x="5031184" y="4266763"/>
            <a:ext cx="2129527" cy="817213"/>
          </a:xfrm>
          <a:prstGeom prst="rect">
            <a:avLst/>
          </a:prstGeom>
          <a:ln w="12700">
            <a:miter lim="400000"/>
          </a:ln>
        </p:spPr>
      </p:pic>
      <p:sp>
        <p:nvSpPr>
          <p:cNvPr id="376" name="Diffusion Measurement using Pulsed Gradient: Without Diffusion"/>
          <p:cNvSpPr txBox="1"/>
          <p:nvPr/>
        </p:nvSpPr>
        <p:spPr>
          <a:xfrm>
            <a:off x="1094259" y="1990636"/>
            <a:ext cx="4486609"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defTabSz="457200">
              <a:defRPr sz="1200">
                <a:latin typeface="+mj-lt"/>
                <a:ea typeface="+mj-ea"/>
                <a:cs typeface="+mj-cs"/>
                <a:sym typeface="Helvetica"/>
              </a:defRPr>
            </a:pPr>
            <a:r>
              <a:t>Diffusion Measurement using Pulsed Gradient: Without Diffusion </a:t>
            </a:r>
          </a:p>
        </p:txBody>
      </p:sp>
      <p:sp>
        <p:nvSpPr>
          <p:cNvPr id="377" name="Diffusion Measurement using Pulsed Gradient: With Diffusion"/>
          <p:cNvSpPr txBox="1"/>
          <p:nvPr/>
        </p:nvSpPr>
        <p:spPr>
          <a:xfrm>
            <a:off x="6728542" y="1990636"/>
            <a:ext cx="4274751"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defTabSz="457200">
              <a:defRPr sz="1200">
                <a:latin typeface="+mj-lt"/>
                <a:ea typeface="+mj-ea"/>
                <a:cs typeface="+mj-cs"/>
                <a:sym typeface="Helvetica"/>
              </a:defRPr>
            </a:pPr>
            <a:r>
              <a:t>Diffusion Measurement using Pulsed Gradient: With Diffusion </a:t>
            </a:r>
          </a:p>
        </p:txBody>
      </p:sp>
      <p:pic>
        <p:nvPicPr>
          <p:cNvPr id="378" name="pasted-movie.png" descr="pasted-movie.png"/>
          <p:cNvPicPr>
            <a:picLocks noChangeAspect="1"/>
          </p:cNvPicPr>
          <p:nvPr/>
        </p:nvPicPr>
        <p:blipFill>
          <a:blip r:embed="rId5"/>
          <a:srcRect l="40778" t="34585" r="2208" b="9893"/>
          <a:stretch>
            <a:fillRect/>
          </a:stretch>
        </p:blipFill>
        <p:spPr>
          <a:xfrm>
            <a:off x="2152529" y="5197222"/>
            <a:ext cx="4419124" cy="538771"/>
          </a:xfrm>
          <a:prstGeom prst="rect">
            <a:avLst/>
          </a:prstGeom>
          <a:ln w="12700">
            <a:miter lim="400000"/>
          </a:ln>
        </p:spPr>
      </p:pic>
      <p:pic>
        <p:nvPicPr>
          <p:cNvPr id="379" name="pasted-movie.png" descr="pasted-movie.png"/>
          <p:cNvPicPr>
            <a:picLocks noChangeAspect="1"/>
          </p:cNvPicPr>
          <p:nvPr/>
        </p:nvPicPr>
        <p:blipFill>
          <a:blip r:embed="rId3"/>
          <a:stretch>
            <a:fillRect/>
          </a:stretch>
        </p:blipFill>
        <p:spPr>
          <a:xfrm>
            <a:off x="1067835" y="2424882"/>
            <a:ext cx="4539519" cy="2092194"/>
          </a:xfrm>
          <a:prstGeom prst="rect">
            <a:avLst/>
          </a:prstGeom>
          <a:ln w="12700">
            <a:miter lim="400000"/>
          </a:ln>
        </p:spPr>
      </p:pic>
      <p:pic>
        <p:nvPicPr>
          <p:cNvPr id="380" name="pasted-movie.png" descr="pasted-movie.png"/>
          <p:cNvPicPr>
            <a:picLocks noChangeAspect="1"/>
          </p:cNvPicPr>
          <p:nvPr/>
        </p:nvPicPr>
        <p:blipFill>
          <a:blip r:embed="rId6"/>
          <a:stretch>
            <a:fillRect/>
          </a:stretch>
        </p:blipFill>
        <p:spPr>
          <a:xfrm>
            <a:off x="7573205" y="4859373"/>
            <a:ext cx="2832101" cy="10033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Diffusion MRI (2)"/>
          <p:cNvSpPr txBox="1">
            <a:spLocks noGrp="1"/>
          </p:cNvSpPr>
          <p:nvPr>
            <p:ph type="title"/>
          </p:nvPr>
        </p:nvSpPr>
        <p:spPr>
          <a:prstGeom prst="rect">
            <a:avLst/>
          </a:prstGeom>
        </p:spPr>
        <p:txBody>
          <a:bodyPr/>
          <a:lstStyle/>
          <a:p>
            <a:r>
              <a:t>Diffusion MRI (2)</a:t>
            </a:r>
          </a:p>
        </p:txBody>
      </p:sp>
      <p:sp>
        <p:nvSpPr>
          <p:cNvPr id="385" name="Rectangle 20"/>
          <p:cNvSpPr txBox="1"/>
          <p:nvPr/>
        </p:nvSpPr>
        <p:spPr>
          <a:xfrm>
            <a:off x="478976" y="1315160"/>
            <a:ext cx="10747438" cy="26263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marL="200526" indent="-200526">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Acquisition:</a:t>
            </a:r>
          </a:p>
          <a:p>
            <a:pPr marL="581526" lvl="1" indent="-200526">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Diffusion Directions:</a:t>
            </a:r>
          </a:p>
          <a:p>
            <a:pPr marL="962526" lvl="2" indent="-200526">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Gradients applied in multiple directions (e.g., 6, 30, 64+)</a:t>
            </a:r>
          </a:p>
          <a:p>
            <a:pPr marL="962526" lvl="2" indent="-200526">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Captures anisotropic diffusion along axons</a:t>
            </a:r>
          </a:p>
          <a:p>
            <a:pPr marL="581526" lvl="1" indent="-200526">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b-values (diffusion weighting):</a:t>
            </a:r>
          </a:p>
          <a:p>
            <a:pPr marL="962526" lvl="2" indent="-200526">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Low b-values (0–800 s/mm²): General water mobility</a:t>
            </a:r>
          </a:p>
          <a:p>
            <a:pPr marL="962526" lvl="2" indent="-200526">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Moderate b-value (800-1500 s/mm²): Detect restricted diffusion in white matter</a:t>
            </a:r>
          </a:p>
          <a:p>
            <a:pPr marL="962526" lvl="2" indent="-200526">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High b-values (2000–3000 s/mm²): Detect slow or complex diffusion</a:t>
            </a:r>
          </a:p>
        </p:txBody>
      </p:sp>
      <p:sp>
        <p:nvSpPr>
          <p:cNvPr id="386" name="15"/>
          <p:cNvSpPr txBox="1"/>
          <p:nvPr/>
        </p:nvSpPr>
        <p:spPr>
          <a:xfrm>
            <a:off x="11689370" y="6342326"/>
            <a:ext cx="335866"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15</a:t>
            </a:r>
          </a:p>
        </p:txBody>
      </p:sp>
      <p:sp>
        <p:nvSpPr>
          <p:cNvPr id="387" name="Diffusion Tensor Imaging (DTI)"/>
          <p:cNvSpPr/>
          <p:nvPr/>
        </p:nvSpPr>
        <p:spPr>
          <a:xfrm>
            <a:off x="2038482" y="4279708"/>
            <a:ext cx="1985366" cy="1270001"/>
          </a:xfrm>
          <a:prstGeom prst="roundRect">
            <a:avLst>
              <a:gd name="adj" fmla="val 15000"/>
            </a:avLst>
          </a:prstGeom>
          <a:solidFill>
            <a:schemeClr val="accent6">
              <a:lumOff val="24803"/>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sz="2000"/>
            </a:lvl1pPr>
          </a:lstStyle>
          <a:p>
            <a:r>
              <a:t>Diffusion Tensor Imaging (DTI)</a:t>
            </a:r>
          </a:p>
        </p:txBody>
      </p:sp>
      <p:sp>
        <p:nvSpPr>
          <p:cNvPr id="388" name="Diffusion Kurtosis Imaging (DKI)"/>
          <p:cNvSpPr/>
          <p:nvPr/>
        </p:nvSpPr>
        <p:spPr>
          <a:xfrm>
            <a:off x="8146245" y="4279708"/>
            <a:ext cx="1985366" cy="1270001"/>
          </a:xfrm>
          <a:prstGeom prst="roundRect">
            <a:avLst>
              <a:gd name="adj" fmla="val 15000"/>
            </a:avLst>
          </a:prstGeom>
          <a:solidFill>
            <a:schemeClr val="accent6">
              <a:lumOff val="24803"/>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sz="2000"/>
            </a:lvl1pPr>
          </a:lstStyle>
          <a:p>
            <a:r>
              <a:t>Diffusion Kurtosis Imaging (DKI)</a:t>
            </a:r>
          </a:p>
        </p:txBody>
      </p:sp>
      <p:sp>
        <p:nvSpPr>
          <p:cNvPr id="389" name="Neurite Orientation Dispersion and Density Imaging (NODDI)"/>
          <p:cNvSpPr/>
          <p:nvPr/>
        </p:nvSpPr>
        <p:spPr>
          <a:xfrm>
            <a:off x="4692572" y="4279708"/>
            <a:ext cx="2806855" cy="1270001"/>
          </a:xfrm>
          <a:prstGeom prst="roundRect">
            <a:avLst>
              <a:gd name="adj" fmla="val 15000"/>
            </a:avLst>
          </a:prstGeom>
          <a:solidFill>
            <a:schemeClr val="accent6">
              <a:lumOff val="24803"/>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sz="2000"/>
            </a:lvl1pPr>
          </a:lstStyle>
          <a:p>
            <a:r>
              <a:t>Neurite Orientation Dispersion and Density Imaging (NODDI)</a:t>
            </a:r>
          </a:p>
        </p:txBody>
      </p:sp>
      <p:sp>
        <p:nvSpPr>
          <p:cNvPr id="390" name="The b-value determines diffusion sensitivity in MRI;…"/>
          <p:cNvSpPr txBox="1"/>
          <p:nvPr/>
        </p:nvSpPr>
        <p:spPr>
          <a:xfrm>
            <a:off x="367857" y="5959336"/>
            <a:ext cx="9935162" cy="6251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The b-value determines diffusion sensitivity in MRI; </a:t>
            </a:r>
          </a:p>
          <a:p>
            <a:r>
              <a:t>the reciprocal (1/b) represents the rate of diffusion (mm²/s) that the sequence is tuned to detect.</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Diffusion Tensor Imaging (1)"/>
          <p:cNvSpPr txBox="1">
            <a:spLocks noGrp="1"/>
          </p:cNvSpPr>
          <p:nvPr>
            <p:ph type="title"/>
          </p:nvPr>
        </p:nvSpPr>
        <p:spPr>
          <a:prstGeom prst="rect">
            <a:avLst/>
          </a:prstGeom>
        </p:spPr>
        <p:txBody>
          <a:bodyPr/>
          <a:lstStyle/>
          <a:p>
            <a:r>
              <a:t>Diffusion Tensor Imaging (1)</a:t>
            </a:r>
          </a:p>
        </p:txBody>
      </p:sp>
      <p:sp>
        <p:nvSpPr>
          <p:cNvPr id="395" name="Rectangle 20"/>
          <p:cNvSpPr txBox="1"/>
          <p:nvPr/>
        </p:nvSpPr>
        <p:spPr>
          <a:xfrm>
            <a:off x="426900" y="1366703"/>
            <a:ext cx="11338200" cy="2080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a:lnSpc>
                <a:spcPts val="2500"/>
              </a:lnSpc>
              <a:defRPr sz="2000">
                <a:solidFill>
                  <a:srgbClr val="404040"/>
                </a:solidFill>
                <a:latin typeface="Open Sans Condensed Light"/>
                <a:ea typeface="Open Sans Condensed Light"/>
                <a:cs typeface="Open Sans Condensed Light"/>
                <a:sym typeface="Open Sans Condensed Light"/>
              </a:defRPr>
            </a:pPr>
            <a:r>
              <a:t>Diffusion Tensor Imaging (DTI) is a mathematical model describing the magnitude and direction of water diffusion in three dimensions.</a:t>
            </a:r>
          </a:p>
          <a:p>
            <a:pPr marL="200526" indent="-200526">
              <a:lnSpc>
                <a:spcPts val="1500"/>
              </a:lnSpc>
              <a:buSzPct val="100000"/>
              <a:buChar char="•"/>
              <a:defRPr sz="2000">
                <a:solidFill>
                  <a:srgbClr val="404040"/>
                </a:solidFill>
                <a:latin typeface="Open Sans Condensed Light"/>
                <a:ea typeface="Open Sans Condensed Light"/>
                <a:cs typeface="Open Sans Condensed Light"/>
                <a:sym typeface="Open Sans Condensed Light"/>
              </a:defRPr>
            </a:pPr>
            <a:endParaRPr/>
          </a:p>
          <a:p>
            <a:pPr marL="200526" indent="-200526">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Models diffusion using a 3×3 tensor (D matrix) representing water movement in 3D</a:t>
            </a:r>
          </a:p>
          <a:p>
            <a:pPr marL="200526" indent="-200526">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Assumes Gaussian diffusion in tissue</a:t>
            </a:r>
          </a:p>
          <a:p>
            <a:pPr marL="200526" indent="-200526">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Generates an ellipsoid at each voxel that reflects directional diffusivity</a:t>
            </a:r>
          </a:p>
        </p:txBody>
      </p:sp>
      <p:pic>
        <p:nvPicPr>
          <p:cNvPr id="396" name="Concepts-of-diffusion-tensor-imaging-DTI-A-DTI-maps-the-amount-of-diffusion-in-three.png" descr="Concepts-of-diffusion-tensor-imaging-DTI-A-DTI-maps-the-amount-of-diffusion-in-three.png"/>
          <p:cNvPicPr>
            <a:picLocks noChangeAspect="1"/>
          </p:cNvPicPr>
          <p:nvPr/>
        </p:nvPicPr>
        <p:blipFill>
          <a:blip r:embed="rId3"/>
          <a:srcRect l="37969" t="7134" r="40014" b="51458"/>
          <a:stretch>
            <a:fillRect/>
          </a:stretch>
        </p:blipFill>
        <p:spPr>
          <a:xfrm>
            <a:off x="8614782" y="4299991"/>
            <a:ext cx="1555451" cy="1431834"/>
          </a:xfrm>
          <a:prstGeom prst="rect">
            <a:avLst/>
          </a:prstGeom>
          <a:ln w="12700">
            <a:miter lim="400000"/>
          </a:ln>
        </p:spPr>
      </p:pic>
      <p:sp>
        <p:nvSpPr>
          <p:cNvPr id="397" name="16"/>
          <p:cNvSpPr txBox="1"/>
          <p:nvPr/>
        </p:nvSpPr>
        <p:spPr>
          <a:xfrm>
            <a:off x="11689370" y="6342326"/>
            <a:ext cx="335866"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16</a:t>
            </a:r>
          </a:p>
        </p:txBody>
      </p:sp>
      <p:pic>
        <p:nvPicPr>
          <p:cNvPr id="398" name="Screenshot 2025-04-17 at 8.44.47 AM.png" descr="Screenshot 2025-04-17 at 8.44.47 AM.png"/>
          <p:cNvPicPr>
            <a:picLocks noChangeAspect="1"/>
          </p:cNvPicPr>
          <p:nvPr/>
        </p:nvPicPr>
        <p:blipFill>
          <a:blip r:embed="rId4"/>
          <a:srcRect b="16083"/>
          <a:stretch>
            <a:fillRect/>
          </a:stretch>
        </p:blipFill>
        <p:spPr>
          <a:xfrm>
            <a:off x="1313759" y="3792483"/>
            <a:ext cx="6056097" cy="2246747"/>
          </a:xfrm>
          <a:prstGeom prst="rect">
            <a:avLst/>
          </a:prstGeom>
          <a:ln w="12700">
            <a:miter lim="400000"/>
          </a:ln>
        </p:spPr>
      </p:pic>
      <p:sp>
        <p:nvSpPr>
          <p:cNvPr id="399" name="Devon M Middleton and Chris J Conklin. Advanced diffusion imaging in neuroradiology. In Functional Neuroradiology: Principles and Clinical Applications, pages 933–947. Springer, 2023."/>
          <p:cNvSpPr txBox="1"/>
          <p:nvPr/>
        </p:nvSpPr>
        <p:spPr>
          <a:xfrm>
            <a:off x="76583" y="6384717"/>
            <a:ext cx="11528970" cy="248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200"/>
            </a:lvl1pPr>
          </a:lstStyle>
          <a:p>
            <a:r>
              <a:t>Devon M Middleton and Chris J Conklin. Advanced diffusion imaging in neuroradiology. In Functional Neuroradiology: Principles and Clinical Applications, pages 933–947. Springer, 2023.</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Diffusion Tensor Imaging (2)"/>
          <p:cNvSpPr txBox="1">
            <a:spLocks noGrp="1"/>
          </p:cNvSpPr>
          <p:nvPr>
            <p:ph type="title"/>
          </p:nvPr>
        </p:nvSpPr>
        <p:spPr>
          <a:prstGeom prst="rect">
            <a:avLst/>
          </a:prstGeom>
        </p:spPr>
        <p:txBody>
          <a:bodyPr/>
          <a:lstStyle/>
          <a:p>
            <a:r>
              <a:t>Diffusion Tensor Imaging (2)</a:t>
            </a:r>
          </a:p>
        </p:txBody>
      </p:sp>
      <p:sp>
        <p:nvSpPr>
          <p:cNvPr id="404" name="Rectangle 20"/>
          <p:cNvSpPr txBox="1"/>
          <p:nvPr/>
        </p:nvSpPr>
        <p:spPr>
          <a:xfrm>
            <a:off x="518553" y="1359802"/>
            <a:ext cx="10392419" cy="26263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a:lnSpc>
                <a:spcPts val="2500"/>
              </a:lnSpc>
              <a:defRPr sz="2000">
                <a:solidFill>
                  <a:srgbClr val="404040"/>
                </a:solidFill>
                <a:latin typeface="Open Sans Condensed Light"/>
                <a:ea typeface="Open Sans Condensed Light"/>
                <a:cs typeface="Open Sans Condensed Light"/>
                <a:sym typeface="Open Sans Condensed Light"/>
              </a:defRPr>
            </a:pPr>
            <a:r>
              <a:t>DTI generates diffusion metrics:</a:t>
            </a:r>
          </a:p>
          <a:p>
            <a:pPr>
              <a:lnSpc>
                <a:spcPts val="2500"/>
              </a:lnSpc>
              <a:defRPr sz="2000">
                <a:solidFill>
                  <a:srgbClr val="404040"/>
                </a:solidFill>
                <a:latin typeface="Open Sans Condensed Light"/>
                <a:ea typeface="Open Sans Condensed Light"/>
                <a:cs typeface="Open Sans Condensed Light"/>
                <a:sym typeface="Open Sans Condensed Light"/>
              </a:defRPr>
            </a:pPr>
            <a:r>
              <a:t>Fractional Anisotropy (FA): Quantifies the degree of anisotropy of water diffusion, reflecting the directionality of fiber tracts within tissues.</a:t>
            </a:r>
          </a:p>
          <a:p>
            <a:pPr>
              <a:lnSpc>
                <a:spcPts val="2500"/>
              </a:lnSpc>
              <a:defRPr sz="2000">
                <a:solidFill>
                  <a:srgbClr val="404040"/>
                </a:solidFill>
                <a:latin typeface="Open Sans Condensed Light"/>
                <a:ea typeface="Open Sans Condensed Light"/>
                <a:cs typeface="Open Sans Condensed Light"/>
                <a:sym typeface="Open Sans Condensed Light"/>
              </a:defRPr>
            </a:pPr>
            <a:r>
              <a:t>Mean Diffusivity (MD): Average rate of water diffusion within tissues, regardless of directionality.</a:t>
            </a:r>
          </a:p>
          <a:p>
            <a:pPr>
              <a:lnSpc>
                <a:spcPts val="2500"/>
              </a:lnSpc>
              <a:defRPr sz="2000">
                <a:solidFill>
                  <a:srgbClr val="404040"/>
                </a:solidFill>
                <a:latin typeface="Open Sans Condensed Light"/>
                <a:ea typeface="Open Sans Condensed Light"/>
                <a:cs typeface="Open Sans Condensed Light"/>
                <a:sym typeface="Open Sans Condensed Light"/>
              </a:defRPr>
            </a:pPr>
            <a:r>
              <a:t>Radial Diffusivity (RD) and Axial Diffusivity (AD): Quantify diffusion perpendicular and parallel to the primary axis of fiber tracts.</a:t>
            </a:r>
          </a:p>
        </p:txBody>
      </p:sp>
      <p:pic>
        <p:nvPicPr>
          <p:cNvPr id="405" name="Schematic-representation-of-diffusion-tensor-images-DTI-derived-metrics-A-schematic.png" descr="Schematic-representation-of-diffusion-tensor-images-DTI-derived-metrics-A-schematic.png"/>
          <p:cNvPicPr>
            <a:picLocks noChangeAspect="1"/>
          </p:cNvPicPr>
          <p:nvPr/>
        </p:nvPicPr>
        <p:blipFill>
          <a:blip r:embed="rId2"/>
          <a:stretch>
            <a:fillRect/>
          </a:stretch>
        </p:blipFill>
        <p:spPr>
          <a:xfrm>
            <a:off x="1711148" y="3648929"/>
            <a:ext cx="4213406" cy="2711451"/>
          </a:xfrm>
          <a:prstGeom prst="rect">
            <a:avLst/>
          </a:prstGeom>
          <a:ln w="12700">
            <a:miter lim="400000"/>
          </a:ln>
        </p:spPr>
      </p:pic>
      <p:sp>
        <p:nvSpPr>
          <p:cNvPr id="406" name="17"/>
          <p:cNvSpPr txBox="1"/>
          <p:nvPr/>
        </p:nvSpPr>
        <p:spPr>
          <a:xfrm>
            <a:off x="11689370" y="6342326"/>
            <a:ext cx="335866"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17</a:t>
            </a:r>
          </a:p>
        </p:txBody>
      </p:sp>
      <p:pic>
        <p:nvPicPr>
          <p:cNvPr id="407" name="pasted-movie.png" descr="pasted-movie.png"/>
          <p:cNvPicPr>
            <a:picLocks noChangeAspect="1"/>
          </p:cNvPicPr>
          <p:nvPr/>
        </p:nvPicPr>
        <p:blipFill>
          <a:blip r:embed="rId3"/>
          <a:srcRect r="57058"/>
          <a:stretch>
            <a:fillRect/>
          </a:stretch>
        </p:blipFill>
        <p:spPr>
          <a:xfrm>
            <a:off x="7004554" y="3511412"/>
            <a:ext cx="2875929" cy="29865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Diffusion Kurtosis Imaging (DKI)"/>
          <p:cNvSpPr txBox="1">
            <a:spLocks noGrp="1"/>
          </p:cNvSpPr>
          <p:nvPr>
            <p:ph type="title"/>
          </p:nvPr>
        </p:nvSpPr>
        <p:spPr>
          <a:prstGeom prst="rect">
            <a:avLst/>
          </a:prstGeom>
        </p:spPr>
        <p:txBody>
          <a:bodyPr/>
          <a:lstStyle/>
          <a:p>
            <a:r>
              <a:t>Diffusion Kurtosis Imaging (DKI)</a:t>
            </a:r>
          </a:p>
        </p:txBody>
      </p:sp>
      <p:sp>
        <p:nvSpPr>
          <p:cNvPr id="410" name="Rectangle 20"/>
          <p:cNvSpPr txBox="1"/>
          <p:nvPr/>
        </p:nvSpPr>
        <p:spPr>
          <a:xfrm>
            <a:off x="390271" y="1346204"/>
            <a:ext cx="8416293" cy="32613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a:lnSpc>
                <a:spcPts val="2500"/>
              </a:lnSpc>
              <a:defRPr sz="2000">
                <a:solidFill>
                  <a:srgbClr val="404040"/>
                </a:solidFill>
                <a:latin typeface="Open Sans Condensed Light"/>
                <a:ea typeface="Open Sans Condensed Light"/>
                <a:cs typeface="Open Sans Condensed Light"/>
                <a:sym typeface="Open Sans Condensed Light"/>
              </a:defRPr>
            </a:pPr>
            <a:r>
              <a:t>DTI assumes Gaussian diffusion, which oversimplifies how water moves in biological tissues.</a:t>
            </a:r>
          </a:p>
          <a:p>
            <a:pPr>
              <a:lnSpc>
                <a:spcPts val="2500"/>
              </a:lnSpc>
              <a:defRPr sz="2000">
                <a:solidFill>
                  <a:srgbClr val="404040"/>
                </a:solidFill>
                <a:latin typeface="Open Sans Condensed Light"/>
                <a:ea typeface="Open Sans Condensed Light"/>
                <a:cs typeface="Open Sans Condensed Light"/>
                <a:sym typeface="Open Sans Condensed Light"/>
              </a:defRPr>
            </a:pPr>
            <a:r>
              <a:t>In reality, diffusion is non-Gaussian due to:</a:t>
            </a:r>
          </a:p>
          <a:p>
            <a:pPr lvl="1">
              <a:lnSpc>
                <a:spcPts val="2500"/>
              </a:lnSpc>
              <a:defRPr sz="2000">
                <a:solidFill>
                  <a:srgbClr val="404040"/>
                </a:solidFill>
                <a:latin typeface="Open Sans Condensed Light"/>
                <a:ea typeface="Open Sans Condensed Light"/>
                <a:cs typeface="Open Sans Condensed Light"/>
                <a:sym typeface="Open Sans Condensed Light"/>
              </a:defRPr>
            </a:pPr>
            <a:r>
              <a:t>Cell membranes</a:t>
            </a:r>
          </a:p>
          <a:p>
            <a:pPr lvl="1">
              <a:lnSpc>
                <a:spcPts val="2500"/>
              </a:lnSpc>
              <a:defRPr sz="2000">
                <a:solidFill>
                  <a:srgbClr val="404040"/>
                </a:solidFill>
                <a:latin typeface="Open Sans Condensed Light"/>
                <a:ea typeface="Open Sans Condensed Light"/>
                <a:cs typeface="Open Sans Condensed Light"/>
                <a:sym typeface="Open Sans Condensed Light"/>
              </a:defRPr>
            </a:pPr>
            <a:r>
              <a:t>Organelles</a:t>
            </a:r>
          </a:p>
          <a:p>
            <a:pPr lvl="1">
              <a:lnSpc>
                <a:spcPts val="2500"/>
              </a:lnSpc>
              <a:defRPr sz="2000">
                <a:solidFill>
                  <a:srgbClr val="404040"/>
                </a:solidFill>
                <a:latin typeface="Open Sans Condensed Light"/>
                <a:ea typeface="Open Sans Condensed Light"/>
                <a:cs typeface="Open Sans Condensed Light"/>
                <a:sym typeface="Open Sans Condensed Light"/>
              </a:defRPr>
            </a:pPr>
            <a:r>
              <a:t>Myelin and other microstructural barriers</a:t>
            </a:r>
          </a:p>
          <a:p>
            <a:pPr>
              <a:lnSpc>
                <a:spcPts val="2500"/>
              </a:lnSpc>
              <a:defRPr sz="2000">
                <a:solidFill>
                  <a:srgbClr val="404040"/>
                </a:solidFill>
                <a:latin typeface="Open Sans Condensed Light"/>
                <a:ea typeface="Open Sans Condensed Light"/>
                <a:cs typeface="Open Sans Condensed Light"/>
                <a:sym typeface="Open Sans Condensed Light"/>
              </a:defRPr>
            </a:pPr>
            <a:r>
              <a:t>Indicates how much the water movement deviates from normal/Gaussian behavior</a:t>
            </a:r>
          </a:p>
          <a:p>
            <a:pPr>
              <a:lnSpc>
                <a:spcPts val="2500"/>
              </a:lnSpc>
              <a:defRPr sz="2000">
                <a:solidFill>
                  <a:srgbClr val="404040"/>
                </a:solidFill>
                <a:latin typeface="Open Sans Condensed Light"/>
                <a:ea typeface="Open Sans Condensed Light"/>
                <a:cs typeface="Open Sans Condensed Light"/>
                <a:sym typeface="Open Sans Condensed Light"/>
              </a:defRPr>
            </a:pPr>
            <a:r>
              <a:t>Higher kurtosis reflects greater microstructural complexity</a:t>
            </a:r>
          </a:p>
        </p:txBody>
      </p:sp>
      <p:sp>
        <p:nvSpPr>
          <p:cNvPr id="411" name="18"/>
          <p:cNvSpPr txBox="1"/>
          <p:nvPr/>
        </p:nvSpPr>
        <p:spPr>
          <a:xfrm>
            <a:off x="11689370" y="6342326"/>
            <a:ext cx="335866"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18</a:t>
            </a:r>
          </a:p>
        </p:txBody>
      </p:sp>
      <p:pic>
        <p:nvPicPr>
          <p:cNvPr id="412" name="Screenshot 2025-04-17 at 8.45.34 AM.png" descr="Screenshot 2025-04-17 at 8.45.34 AM.png"/>
          <p:cNvPicPr>
            <a:picLocks noChangeAspect="1"/>
          </p:cNvPicPr>
          <p:nvPr/>
        </p:nvPicPr>
        <p:blipFill>
          <a:blip r:embed="rId3"/>
          <a:srcRect b="7960"/>
          <a:stretch>
            <a:fillRect/>
          </a:stretch>
        </p:blipFill>
        <p:spPr>
          <a:xfrm>
            <a:off x="403274" y="4263918"/>
            <a:ext cx="6068194" cy="1950444"/>
          </a:xfrm>
          <a:prstGeom prst="rect">
            <a:avLst/>
          </a:prstGeom>
          <a:ln w="12700">
            <a:miter lim="400000"/>
          </a:ln>
        </p:spPr>
      </p:pic>
      <p:sp>
        <p:nvSpPr>
          <p:cNvPr id="413" name="Rectangle 20"/>
          <p:cNvSpPr txBox="1"/>
          <p:nvPr/>
        </p:nvSpPr>
        <p:spPr>
          <a:xfrm>
            <a:off x="6544700" y="4569823"/>
            <a:ext cx="5639642" cy="1338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a:lnSpc>
                <a:spcPts val="2500"/>
              </a:lnSpc>
              <a:defRPr sz="1400">
                <a:solidFill>
                  <a:srgbClr val="404040"/>
                </a:solidFill>
                <a:latin typeface="Open Sans Condensed Light"/>
                <a:ea typeface="Open Sans Condensed Light"/>
                <a:cs typeface="Open Sans Condensed Light"/>
                <a:sym typeface="Open Sans Condensed Light"/>
              </a:defRPr>
            </a:pPr>
            <a:r>
              <a:t>MK (Mean Kurtosis): Average diffusional kurtosis across all directions</a:t>
            </a:r>
          </a:p>
          <a:p>
            <a:pPr>
              <a:lnSpc>
                <a:spcPts val="2500"/>
              </a:lnSpc>
              <a:defRPr sz="1400">
                <a:solidFill>
                  <a:srgbClr val="404040"/>
                </a:solidFill>
                <a:latin typeface="Open Sans Condensed Light"/>
                <a:ea typeface="Open Sans Condensed Light"/>
                <a:cs typeface="Open Sans Condensed Light"/>
                <a:sym typeface="Open Sans Condensed Light"/>
              </a:defRPr>
            </a:pPr>
            <a:r>
              <a:t>AK (Axial Kurtosis): Kurtosis along principal direction</a:t>
            </a:r>
          </a:p>
          <a:p>
            <a:pPr>
              <a:lnSpc>
                <a:spcPts val="2500"/>
              </a:lnSpc>
              <a:defRPr sz="1400">
                <a:solidFill>
                  <a:srgbClr val="404040"/>
                </a:solidFill>
                <a:latin typeface="Open Sans Condensed Light"/>
                <a:ea typeface="Open Sans Condensed Light"/>
                <a:cs typeface="Open Sans Condensed Light"/>
                <a:sym typeface="Open Sans Condensed Light"/>
              </a:defRPr>
            </a:pPr>
            <a:r>
              <a:t>RK (Radial Kurtosis):Kurtosis perpendicular to principal direction</a:t>
            </a:r>
          </a:p>
        </p:txBody>
      </p:sp>
      <p:sp>
        <p:nvSpPr>
          <p:cNvPr id="414" name="Devon M Middleton and Chris J Conklin. Advanced diffusion imaging in neuroradiology. In Functional Neuroradiology: Principles and Clinical Applications, pages 933–947. Springer, 2023."/>
          <p:cNvSpPr txBox="1"/>
          <p:nvPr/>
        </p:nvSpPr>
        <p:spPr>
          <a:xfrm>
            <a:off x="76583" y="6384717"/>
            <a:ext cx="11528970" cy="248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200"/>
            </a:lvl1pPr>
          </a:lstStyle>
          <a:p>
            <a:r>
              <a:t>Devon M Middleton and Chris J Conklin. Advanced diffusion imaging in neuroradiology. In Functional Neuroradiology: Principles and Clinical Applications, pages 933–947. Springer, 2023.</a:t>
            </a:r>
          </a:p>
        </p:txBody>
      </p:sp>
      <p:pic>
        <p:nvPicPr>
          <p:cNvPr id="415" name="Image" descr="Image"/>
          <p:cNvPicPr>
            <a:picLocks noChangeAspect="1"/>
          </p:cNvPicPr>
          <p:nvPr/>
        </p:nvPicPr>
        <p:blipFill>
          <a:blip r:embed="rId4"/>
          <a:stretch>
            <a:fillRect/>
          </a:stretch>
        </p:blipFill>
        <p:spPr>
          <a:xfrm>
            <a:off x="8900373" y="1581175"/>
            <a:ext cx="2879565" cy="279141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Introduction (1)"/>
          <p:cNvSpPr txBox="1">
            <a:spLocks noGrp="1"/>
          </p:cNvSpPr>
          <p:nvPr>
            <p:ph type="title"/>
          </p:nvPr>
        </p:nvSpPr>
        <p:spPr>
          <a:xfrm>
            <a:off x="838200" y="730976"/>
            <a:ext cx="10515600" cy="614815"/>
          </a:xfrm>
          <a:prstGeom prst="rect">
            <a:avLst/>
          </a:prstGeom>
        </p:spPr>
        <p:txBody>
          <a:bodyPr/>
          <a:lstStyle/>
          <a:p>
            <a:r>
              <a:t>Introduction (1)</a:t>
            </a:r>
          </a:p>
        </p:txBody>
      </p:sp>
      <p:sp>
        <p:nvSpPr>
          <p:cNvPr id="251" name="Rectangle 31"/>
          <p:cNvSpPr txBox="1"/>
          <p:nvPr/>
        </p:nvSpPr>
        <p:spPr>
          <a:xfrm>
            <a:off x="381062" y="1333533"/>
            <a:ext cx="11430001" cy="25222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150394" indent="-150394">
              <a:lnSpc>
                <a:spcPts val="2100"/>
              </a:lnSpc>
              <a:spcBef>
                <a:spcPts val="1100"/>
              </a:spcBef>
              <a:buSzPct val="100000"/>
              <a:buChar char="•"/>
              <a:defRPr sz="2000">
                <a:solidFill>
                  <a:srgbClr val="404040"/>
                </a:solidFill>
                <a:latin typeface="Open Sans Condensed Light"/>
                <a:ea typeface="Open Sans Condensed Light"/>
                <a:cs typeface="Open Sans Condensed Light"/>
                <a:sym typeface="Open Sans Condensed Light"/>
              </a:defRPr>
            </a:pPr>
            <a:r>
              <a:t>The spinal cord plays a critical role in regulating motor, sensory, and autonomic functions.</a:t>
            </a:r>
          </a:p>
          <a:p>
            <a:pPr marL="150394" indent="-150394">
              <a:lnSpc>
                <a:spcPts val="2100"/>
              </a:lnSpc>
              <a:spcBef>
                <a:spcPts val="1100"/>
              </a:spcBef>
              <a:buSzPct val="100000"/>
              <a:buChar char="•"/>
              <a:defRPr sz="2000">
                <a:solidFill>
                  <a:srgbClr val="404040"/>
                </a:solidFill>
                <a:latin typeface="Open Sans Condensed Light"/>
                <a:ea typeface="Open Sans Condensed Light"/>
                <a:cs typeface="Open Sans Condensed Light"/>
                <a:sym typeface="Open Sans Condensed Light"/>
              </a:defRPr>
            </a:pPr>
            <a:r>
              <a:t>Injuries can lead to significant and lifelong neurological deficits.</a:t>
            </a:r>
          </a:p>
          <a:p>
            <a:pPr marL="150394" indent="-150394">
              <a:lnSpc>
                <a:spcPts val="2100"/>
              </a:lnSpc>
              <a:spcBef>
                <a:spcPts val="1100"/>
              </a:spcBef>
              <a:buSzPct val="100000"/>
              <a:buChar char="•"/>
              <a:defRPr sz="2000">
                <a:solidFill>
                  <a:srgbClr val="404040"/>
                </a:solidFill>
                <a:latin typeface="Open Sans Condensed Light"/>
                <a:ea typeface="Open Sans Condensed Light"/>
                <a:cs typeface="Open Sans Condensed Light"/>
                <a:sym typeface="Open Sans Condensed Light"/>
              </a:defRPr>
            </a:pPr>
            <a:r>
              <a:t>Accurate severity assessment is crucial for guiding effective clinical management.</a:t>
            </a:r>
          </a:p>
          <a:p>
            <a:pPr marL="150394" indent="-150394">
              <a:lnSpc>
                <a:spcPts val="2100"/>
              </a:lnSpc>
              <a:spcBef>
                <a:spcPts val="1100"/>
              </a:spcBef>
              <a:buSzPct val="100000"/>
              <a:buChar char="•"/>
              <a:defRPr sz="2000">
                <a:solidFill>
                  <a:srgbClr val="404040"/>
                </a:solidFill>
                <a:latin typeface="Open Sans Condensed Light"/>
                <a:ea typeface="Open Sans Condensed Light"/>
                <a:cs typeface="Open Sans Condensed Light"/>
                <a:sym typeface="Open Sans Condensed Light"/>
              </a:defRPr>
            </a:pPr>
            <a:r>
              <a:t>Current clinical assessments rely heavily on manual neurological examinations that are often subjective, time-consuming, and highly dependent on examiner expertise.</a:t>
            </a:r>
          </a:p>
          <a:p>
            <a:pPr marL="150394" indent="-150394">
              <a:lnSpc>
                <a:spcPts val="2100"/>
              </a:lnSpc>
              <a:spcBef>
                <a:spcPts val="1100"/>
              </a:spcBef>
              <a:buSzPct val="100000"/>
              <a:buChar char="•"/>
              <a:defRPr sz="2000">
                <a:solidFill>
                  <a:srgbClr val="404040"/>
                </a:solidFill>
                <a:latin typeface="Open Sans Condensed Light"/>
                <a:ea typeface="Open Sans Condensed Light"/>
                <a:cs typeface="Open Sans Condensed Light"/>
                <a:sym typeface="Open Sans Condensed Light"/>
              </a:defRPr>
            </a:pPr>
            <a:r>
              <a:t>These assessments can be particularly challenging in pediatric populations, where cooperation may be limited, or in acute/critical settings, where patients may be unconscious or in pain.</a:t>
            </a:r>
          </a:p>
        </p:txBody>
      </p:sp>
      <p:sp>
        <p:nvSpPr>
          <p:cNvPr id="252" name="1"/>
          <p:cNvSpPr txBox="1"/>
          <p:nvPr/>
        </p:nvSpPr>
        <p:spPr>
          <a:xfrm>
            <a:off x="11689370" y="6342326"/>
            <a:ext cx="220003"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1</a:t>
            </a:r>
          </a:p>
        </p:txBody>
      </p:sp>
      <p:grpSp>
        <p:nvGrpSpPr>
          <p:cNvPr id="255" name="Group"/>
          <p:cNvGrpSpPr/>
          <p:nvPr/>
        </p:nvGrpSpPr>
        <p:grpSpPr>
          <a:xfrm>
            <a:off x="2421936" y="4347183"/>
            <a:ext cx="7348129" cy="2190834"/>
            <a:chOff x="0" y="0"/>
            <a:chExt cx="7348128" cy="2190832"/>
          </a:xfrm>
        </p:grpSpPr>
        <p:pic>
          <p:nvPicPr>
            <p:cNvPr id="253" name="ChatGPT Image Apr 20, 2025 at 11_39_53 AM.png" descr="ChatGPT Image Apr 20, 2025 at 11_39_53 AM.png"/>
            <p:cNvPicPr>
              <a:picLocks noChangeAspect="1"/>
            </p:cNvPicPr>
            <p:nvPr/>
          </p:nvPicPr>
          <p:blipFill>
            <a:blip r:embed="rId3"/>
            <a:srcRect l="4719" t="18910" r="42590" b="49600"/>
            <a:stretch>
              <a:fillRect/>
            </a:stretch>
          </p:blipFill>
          <p:spPr>
            <a:xfrm>
              <a:off x="0" y="0"/>
              <a:ext cx="5420228" cy="2159512"/>
            </a:xfrm>
            <a:prstGeom prst="rect">
              <a:avLst/>
            </a:prstGeom>
            <a:ln w="12700" cap="flat">
              <a:noFill/>
              <a:miter lim="400000"/>
            </a:ln>
            <a:effectLst/>
          </p:spPr>
        </p:pic>
        <p:pic>
          <p:nvPicPr>
            <p:cNvPr id="254" name="ChatGPT Image Apr 20, 2025 at 11_39_53 AM.png" descr="ChatGPT Image Apr 20, 2025 at 11_39_53 AM.png"/>
            <p:cNvPicPr>
              <a:picLocks noChangeAspect="1"/>
            </p:cNvPicPr>
            <p:nvPr/>
          </p:nvPicPr>
          <p:blipFill>
            <a:blip r:embed="rId3"/>
            <a:srcRect l="71743" t="20965" r="3619" b="47545"/>
            <a:stretch>
              <a:fillRect/>
            </a:stretch>
          </p:blipFill>
          <p:spPr>
            <a:xfrm>
              <a:off x="4813743" y="31319"/>
              <a:ext cx="2534385" cy="2159513"/>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Neurite Orientation Dispersion and Density Imaging (1)"/>
          <p:cNvSpPr txBox="1">
            <a:spLocks noGrp="1"/>
          </p:cNvSpPr>
          <p:nvPr>
            <p:ph type="title"/>
          </p:nvPr>
        </p:nvSpPr>
        <p:spPr>
          <a:prstGeom prst="rect">
            <a:avLst/>
          </a:prstGeom>
        </p:spPr>
        <p:txBody>
          <a:bodyPr/>
          <a:lstStyle/>
          <a:p>
            <a:r>
              <a:t>Neurite Orientation Dispersion and Density Imaging (1) </a:t>
            </a:r>
          </a:p>
        </p:txBody>
      </p:sp>
      <p:sp>
        <p:nvSpPr>
          <p:cNvPr id="420" name="19"/>
          <p:cNvSpPr txBox="1"/>
          <p:nvPr/>
        </p:nvSpPr>
        <p:spPr>
          <a:xfrm>
            <a:off x="11689370" y="6342326"/>
            <a:ext cx="335866"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19</a:t>
            </a:r>
          </a:p>
        </p:txBody>
      </p:sp>
      <p:pic>
        <p:nvPicPr>
          <p:cNvPr id="421" name="Screenshot 2025-04-17 at 8.45.09 AM.png" descr="Screenshot 2025-04-17 at 8.45.09 AM.png"/>
          <p:cNvPicPr>
            <a:picLocks noChangeAspect="1"/>
          </p:cNvPicPr>
          <p:nvPr/>
        </p:nvPicPr>
        <p:blipFill>
          <a:blip r:embed="rId3"/>
          <a:srcRect t="5007" b="5007"/>
          <a:stretch>
            <a:fillRect/>
          </a:stretch>
        </p:blipFill>
        <p:spPr>
          <a:xfrm>
            <a:off x="2244526" y="3603644"/>
            <a:ext cx="7702961" cy="2295679"/>
          </a:xfrm>
          <a:prstGeom prst="rect">
            <a:avLst/>
          </a:prstGeom>
          <a:ln w="12700">
            <a:miter lim="400000"/>
          </a:ln>
        </p:spPr>
      </p:pic>
      <p:sp>
        <p:nvSpPr>
          <p:cNvPr id="422" name="Rectangle 20"/>
          <p:cNvSpPr txBox="1"/>
          <p:nvPr/>
        </p:nvSpPr>
        <p:spPr>
          <a:xfrm>
            <a:off x="469977" y="1304740"/>
            <a:ext cx="11252046" cy="23088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a:lnSpc>
                <a:spcPts val="2500"/>
              </a:lnSpc>
              <a:defRPr sz="2000">
                <a:solidFill>
                  <a:srgbClr val="404040"/>
                </a:solidFill>
                <a:latin typeface="Open Sans Condensed Light"/>
                <a:ea typeface="Open Sans Condensed Light"/>
                <a:cs typeface="Open Sans Condensed Light"/>
                <a:sym typeface="Open Sans Condensed Light"/>
              </a:defRPr>
            </a:pPr>
            <a:r>
              <a:t>NODDI is another Diffusion MRI model based on a multi-compartmental diffusion model</a:t>
            </a:r>
          </a:p>
          <a:p>
            <a:pPr>
              <a:lnSpc>
                <a:spcPts val="2500"/>
              </a:lnSpc>
              <a:defRPr sz="2000">
                <a:solidFill>
                  <a:srgbClr val="404040"/>
                </a:solidFill>
                <a:latin typeface="Open Sans Condensed Light"/>
                <a:ea typeface="Open Sans Condensed Light"/>
                <a:cs typeface="Open Sans Condensed Light"/>
                <a:sym typeface="Open Sans Condensed Light"/>
              </a:defRPr>
            </a:pPr>
            <a:endParaRPr/>
          </a:p>
          <a:p>
            <a:pPr>
              <a:lnSpc>
                <a:spcPts val="2500"/>
              </a:lnSpc>
              <a:defRPr sz="2000">
                <a:solidFill>
                  <a:srgbClr val="404040"/>
                </a:solidFill>
                <a:latin typeface="Open Sans Condensed Light"/>
                <a:ea typeface="Open Sans Condensed Light"/>
                <a:cs typeface="Open Sans Condensed Light"/>
                <a:sym typeface="Open Sans Condensed Light"/>
              </a:defRPr>
            </a:pPr>
            <a:r>
              <a:t>NODDI models tissue as a combination of distinct compartments:</a:t>
            </a:r>
          </a:p>
          <a:p>
            <a:pPr lvl="1">
              <a:lnSpc>
                <a:spcPts val="2500"/>
              </a:lnSpc>
              <a:defRPr sz="2000">
                <a:solidFill>
                  <a:srgbClr val="404040"/>
                </a:solidFill>
                <a:latin typeface="Open Sans Condensed Light"/>
                <a:ea typeface="Open Sans Condensed Light"/>
                <a:cs typeface="Open Sans Condensed Light"/>
                <a:sym typeface="Open Sans Condensed Light"/>
              </a:defRPr>
            </a:pPr>
            <a:r>
              <a:t>Intra-cellular (restricted): tightly packed neurites (blue stick)</a:t>
            </a:r>
          </a:p>
          <a:p>
            <a:pPr lvl="1">
              <a:lnSpc>
                <a:spcPts val="2500"/>
              </a:lnSpc>
              <a:defRPr sz="2000">
                <a:solidFill>
                  <a:srgbClr val="404040"/>
                </a:solidFill>
                <a:latin typeface="Open Sans Condensed Light"/>
                <a:ea typeface="Open Sans Condensed Light"/>
                <a:cs typeface="Open Sans Condensed Light"/>
                <a:sym typeface="Open Sans Condensed Light"/>
              </a:defRPr>
            </a:pPr>
            <a:r>
              <a:t>Extra-cellular (hindered): space between neurites (purple ellipsoid)</a:t>
            </a:r>
          </a:p>
          <a:p>
            <a:pPr lvl="1">
              <a:lnSpc>
                <a:spcPts val="2500"/>
              </a:lnSpc>
              <a:defRPr sz="2000">
                <a:solidFill>
                  <a:srgbClr val="404040"/>
                </a:solidFill>
                <a:latin typeface="Open Sans Condensed Light"/>
                <a:ea typeface="Open Sans Condensed Light"/>
                <a:cs typeface="Open Sans Condensed Light"/>
                <a:sym typeface="Open Sans Condensed Light"/>
              </a:defRPr>
            </a:pPr>
            <a:r>
              <a:t>Isotropic (free): CSF or edema (blue sphere)</a:t>
            </a:r>
          </a:p>
        </p:txBody>
      </p:sp>
      <p:sp>
        <p:nvSpPr>
          <p:cNvPr id="423" name="Devon M Middleton and Chris J Conklin. Advanced diffusion imaging in neuroradiology. In Functional Neuroradiology: Principles and Clinical Applications, pages 933–947. Springer, 2023."/>
          <p:cNvSpPr txBox="1"/>
          <p:nvPr/>
        </p:nvSpPr>
        <p:spPr>
          <a:xfrm>
            <a:off x="76583" y="6384717"/>
            <a:ext cx="11528970" cy="248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200"/>
            </a:lvl1pPr>
          </a:lstStyle>
          <a:p>
            <a:r>
              <a:t>Devon M Middleton and Chris J Conklin. Advanced diffusion imaging in neuroradiology. In Functional Neuroradiology: Principles and Clinical Applications, pages 933–947. Springer, 2023.</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Neurite Orientation Dispersion and Density Imaging (2)"/>
          <p:cNvSpPr txBox="1">
            <a:spLocks noGrp="1"/>
          </p:cNvSpPr>
          <p:nvPr>
            <p:ph type="title"/>
          </p:nvPr>
        </p:nvSpPr>
        <p:spPr>
          <a:prstGeom prst="rect">
            <a:avLst/>
          </a:prstGeom>
        </p:spPr>
        <p:txBody>
          <a:bodyPr/>
          <a:lstStyle/>
          <a:p>
            <a:r>
              <a:t>Neurite Orientation Dispersion and Density Imaging (2)</a:t>
            </a:r>
          </a:p>
        </p:txBody>
      </p:sp>
      <p:sp>
        <p:nvSpPr>
          <p:cNvPr id="428" name="Rectangle 20"/>
          <p:cNvSpPr txBox="1"/>
          <p:nvPr/>
        </p:nvSpPr>
        <p:spPr>
          <a:xfrm>
            <a:off x="380526" y="1341817"/>
            <a:ext cx="11648958" cy="29380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a:lnSpc>
                <a:spcPts val="2500"/>
              </a:lnSpc>
              <a:defRPr>
                <a:solidFill>
                  <a:srgbClr val="404040"/>
                </a:solidFill>
                <a:latin typeface="Open Sans Condensed Light"/>
                <a:ea typeface="Open Sans Condensed Light"/>
                <a:cs typeface="Open Sans Condensed Light"/>
                <a:sym typeface="Open Sans Condensed Light"/>
              </a:defRPr>
            </a:pPr>
            <a:r>
              <a:t>NDI (Neurite Density Index): Reflects the proportion of restricted diffusion along neurites (axons/dendrites)</a:t>
            </a:r>
          </a:p>
          <a:p>
            <a:pPr lvl="1">
              <a:lnSpc>
                <a:spcPts val="2500"/>
              </a:lnSpc>
              <a:defRPr>
                <a:solidFill>
                  <a:srgbClr val="404040"/>
                </a:solidFill>
                <a:latin typeface="Open Sans Condensed Light"/>
                <a:ea typeface="Open Sans Condensed Light"/>
                <a:cs typeface="Open Sans Condensed Light"/>
                <a:sym typeface="Open Sans Condensed Light"/>
              </a:defRPr>
            </a:pPr>
            <a:r>
              <a:t>Higher NDI = higher axonal density</a:t>
            </a:r>
          </a:p>
          <a:p>
            <a:pPr lvl="1">
              <a:lnSpc>
                <a:spcPts val="2500"/>
              </a:lnSpc>
              <a:defRPr>
                <a:solidFill>
                  <a:srgbClr val="404040"/>
                </a:solidFill>
                <a:latin typeface="Open Sans Condensed Light"/>
                <a:ea typeface="Open Sans Condensed Light"/>
                <a:cs typeface="Open Sans Condensed Light"/>
                <a:sym typeface="Open Sans Condensed Light"/>
              </a:defRPr>
            </a:pPr>
            <a:endParaRPr/>
          </a:p>
          <a:p>
            <a:pPr>
              <a:lnSpc>
                <a:spcPts val="2500"/>
              </a:lnSpc>
              <a:defRPr>
                <a:solidFill>
                  <a:srgbClr val="404040"/>
                </a:solidFill>
                <a:latin typeface="Open Sans Condensed Light"/>
                <a:ea typeface="Open Sans Condensed Light"/>
                <a:cs typeface="Open Sans Condensed Light"/>
                <a:sym typeface="Open Sans Condensed Light"/>
              </a:defRPr>
            </a:pPr>
            <a:r>
              <a:t>ODI (Orientation Dispersion Index): Measures angular variation of neurite orientations within a voxel</a:t>
            </a:r>
          </a:p>
          <a:p>
            <a:pPr lvl="1">
              <a:lnSpc>
                <a:spcPts val="2500"/>
              </a:lnSpc>
              <a:defRPr>
                <a:solidFill>
                  <a:srgbClr val="404040"/>
                </a:solidFill>
                <a:latin typeface="Open Sans Condensed Light"/>
                <a:ea typeface="Open Sans Condensed Light"/>
                <a:cs typeface="Open Sans Condensed Light"/>
                <a:sym typeface="Open Sans Condensed Light"/>
              </a:defRPr>
            </a:pPr>
            <a:r>
              <a:t>Low ODI: fibers are highly aligned (e.g., healthy white matter)</a:t>
            </a:r>
          </a:p>
          <a:p>
            <a:pPr lvl="1">
              <a:lnSpc>
                <a:spcPts val="2500"/>
              </a:lnSpc>
              <a:defRPr>
                <a:solidFill>
                  <a:srgbClr val="404040"/>
                </a:solidFill>
                <a:latin typeface="Open Sans Condensed Light"/>
                <a:ea typeface="Open Sans Condensed Light"/>
                <a:cs typeface="Open Sans Condensed Light"/>
                <a:sym typeface="Open Sans Condensed Light"/>
              </a:defRPr>
            </a:pPr>
            <a:r>
              <a:t>High ODI: fibers are dispersed (e.g., crossing fibers, injury-induced disorganization)</a:t>
            </a:r>
          </a:p>
          <a:p>
            <a:pPr>
              <a:lnSpc>
                <a:spcPts val="2500"/>
              </a:lnSpc>
              <a:defRPr>
                <a:solidFill>
                  <a:srgbClr val="404040"/>
                </a:solidFill>
                <a:latin typeface="Open Sans Condensed Light"/>
                <a:ea typeface="Open Sans Condensed Light"/>
                <a:cs typeface="Open Sans Condensed Light"/>
                <a:sym typeface="Open Sans Condensed Light"/>
              </a:defRPr>
            </a:pPr>
            <a:r>
              <a:t>ISOVF (Isotropic Volume Fraction): Estimates free water content, e.g., CSF, inflammation, edema</a:t>
            </a:r>
          </a:p>
          <a:p>
            <a:pPr lvl="1">
              <a:lnSpc>
                <a:spcPts val="2500"/>
              </a:lnSpc>
              <a:defRPr>
                <a:solidFill>
                  <a:srgbClr val="404040"/>
                </a:solidFill>
                <a:latin typeface="Open Sans Condensed Light"/>
                <a:ea typeface="Open Sans Condensed Light"/>
                <a:cs typeface="Open Sans Condensed Light"/>
                <a:sym typeface="Open Sans Condensed Light"/>
              </a:defRPr>
            </a:pPr>
            <a:r>
              <a:t>High ISOVF may indicate inflammation</a:t>
            </a:r>
          </a:p>
        </p:txBody>
      </p:sp>
      <p:sp>
        <p:nvSpPr>
          <p:cNvPr id="429" name="20"/>
          <p:cNvSpPr txBox="1"/>
          <p:nvPr/>
        </p:nvSpPr>
        <p:spPr>
          <a:xfrm>
            <a:off x="11689370" y="6342326"/>
            <a:ext cx="335866"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20</a:t>
            </a:r>
          </a:p>
        </p:txBody>
      </p:sp>
      <p:grpSp>
        <p:nvGrpSpPr>
          <p:cNvPr id="435" name="Group"/>
          <p:cNvGrpSpPr/>
          <p:nvPr/>
        </p:nvGrpSpPr>
        <p:grpSpPr>
          <a:xfrm>
            <a:off x="4699404" y="4284369"/>
            <a:ext cx="712889" cy="1854201"/>
            <a:chOff x="0" y="0"/>
            <a:chExt cx="712887" cy="1854200"/>
          </a:xfrm>
        </p:grpSpPr>
        <p:sp>
          <p:nvSpPr>
            <p:cNvPr id="430" name="Rounded Rectangle"/>
            <p:cNvSpPr/>
            <p:nvPr/>
          </p:nvSpPr>
          <p:spPr>
            <a:xfrm>
              <a:off x="314561" y="0"/>
              <a:ext cx="83766" cy="1854200"/>
            </a:xfrm>
            <a:prstGeom prst="roundRect">
              <a:avLst>
                <a:gd name="adj" fmla="val 50000"/>
              </a:avLst>
            </a:prstGeom>
            <a:solidFill>
              <a:schemeClr val="accent1">
                <a:satOff val="-26767"/>
                <a:lumOff val="32352"/>
              </a:schemeClr>
            </a:solidFill>
            <a:ln w="12700" cap="flat">
              <a:noFill/>
              <a:miter lim="400000"/>
            </a:ln>
            <a:effectLst/>
          </p:spPr>
          <p:txBody>
            <a:bodyPr wrap="square" lIns="45719" tIns="45719" rIns="45719" bIns="45719" numCol="1" anchor="ctr">
              <a:noAutofit/>
            </a:bodyPr>
            <a:lstStyle/>
            <a:p>
              <a:endParaRPr/>
            </a:p>
          </p:txBody>
        </p:sp>
        <p:sp>
          <p:nvSpPr>
            <p:cNvPr id="431" name="Rounded Rectangle"/>
            <p:cNvSpPr/>
            <p:nvPr/>
          </p:nvSpPr>
          <p:spPr>
            <a:xfrm rot="1200000">
              <a:off x="314561" y="-1"/>
              <a:ext cx="83766" cy="1854201"/>
            </a:xfrm>
            <a:prstGeom prst="roundRect">
              <a:avLst>
                <a:gd name="adj" fmla="val 50000"/>
              </a:avLst>
            </a:prstGeom>
            <a:solidFill>
              <a:schemeClr val="accent1">
                <a:satOff val="-26767"/>
                <a:lumOff val="32352"/>
              </a:schemeClr>
            </a:solidFill>
            <a:ln w="12700" cap="flat">
              <a:noFill/>
              <a:miter lim="400000"/>
            </a:ln>
            <a:effectLst/>
          </p:spPr>
          <p:txBody>
            <a:bodyPr wrap="square" lIns="45719" tIns="45719" rIns="45719" bIns="45719" numCol="1" anchor="ctr">
              <a:noAutofit/>
            </a:bodyPr>
            <a:lstStyle/>
            <a:p>
              <a:endParaRPr/>
            </a:p>
          </p:txBody>
        </p:sp>
        <p:sp>
          <p:nvSpPr>
            <p:cNvPr id="432" name="Rounded Rectangle"/>
            <p:cNvSpPr/>
            <p:nvPr/>
          </p:nvSpPr>
          <p:spPr>
            <a:xfrm rot="600000">
              <a:off x="314561" y="-1"/>
              <a:ext cx="83766" cy="1854201"/>
            </a:xfrm>
            <a:prstGeom prst="roundRect">
              <a:avLst>
                <a:gd name="adj" fmla="val 50000"/>
              </a:avLst>
            </a:prstGeom>
            <a:solidFill>
              <a:schemeClr val="accent1">
                <a:satOff val="-26767"/>
                <a:lumOff val="32352"/>
              </a:schemeClr>
            </a:solidFill>
            <a:ln w="12700" cap="flat">
              <a:noFill/>
              <a:miter lim="400000"/>
            </a:ln>
            <a:effectLst/>
          </p:spPr>
          <p:txBody>
            <a:bodyPr wrap="square" lIns="45719" tIns="45719" rIns="45719" bIns="45719" numCol="1" anchor="ctr">
              <a:noAutofit/>
            </a:bodyPr>
            <a:lstStyle/>
            <a:p>
              <a:endParaRPr/>
            </a:p>
          </p:txBody>
        </p:sp>
        <p:sp>
          <p:nvSpPr>
            <p:cNvPr id="433" name="Rounded Rectangle"/>
            <p:cNvSpPr/>
            <p:nvPr/>
          </p:nvSpPr>
          <p:spPr>
            <a:xfrm rot="21000000">
              <a:off x="314561" y="-1"/>
              <a:ext cx="83766" cy="1854201"/>
            </a:xfrm>
            <a:prstGeom prst="roundRect">
              <a:avLst>
                <a:gd name="adj" fmla="val 50000"/>
              </a:avLst>
            </a:prstGeom>
            <a:solidFill>
              <a:schemeClr val="accent1">
                <a:satOff val="-26767"/>
                <a:lumOff val="32352"/>
              </a:schemeClr>
            </a:solidFill>
            <a:ln w="12700" cap="flat">
              <a:noFill/>
              <a:miter lim="400000"/>
            </a:ln>
            <a:effectLst/>
          </p:spPr>
          <p:txBody>
            <a:bodyPr wrap="square" lIns="45719" tIns="45719" rIns="45719" bIns="45719" numCol="1" anchor="ctr">
              <a:noAutofit/>
            </a:bodyPr>
            <a:lstStyle/>
            <a:p>
              <a:endParaRPr/>
            </a:p>
          </p:txBody>
        </p:sp>
        <p:sp>
          <p:nvSpPr>
            <p:cNvPr id="434" name="Rounded Rectangle"/>
            <p:cNvSpPr/>
            <p:nvPr/>
          </p:nvSpPr>
          <p:spPr>
            <a:xfrm rot="20400000">
              <a:off x="314561" y="-1"/>
              <a:ext cx="83766" cy="1854201"/>
            </a:xfrm>
            <a:prstGeom prst="roundRect">
              <a:avLst>
                <a:gd name="adj" fmla="val 50000"/>
              </a:avLst>
            </a:prstGeom>
            <a:solidFill>
              <a:schemeClr val="accent1">
                <a:satOff val="-26767"/>
                <a:lumOff val="32352"/>
              </a:schemeClr>
            </a:solidFill>
            <a:ln w="12700" cap="flat">
              <a:noFill/>
              <a:miter lim="400000"/>
            </a:ln>
            <a:effectLst/>
          </p:spPr>
          <p:txBody>
            <a:bodyPr wrap="square" lIns="45719" tIns="45719" rIns="45719" bIns="45719" numCol="1" anchor="ctr">
              <a:noAutofit/>
            </a:bodyPr>
            <a:lstStyle/>
            <a:p>
              <a:endParaRPr/>
            </a:p>
          </p:txBody>
        </p:sp>
      </p:grpSp>
      <p:grpSp>
        <p:nvGrpSpPr>
          <p:cNvPr id="439" name="Group"/>
          <p:cNvGrpSpPr/>
          <p:nvPr/>
        </p:nvGrpSpPr>
        <p:grpSpPr>
          <a:xfrm>
            <a:off x="6735540" y="4284369"/>
            <a:ext cx="404472" cy="1854201"/>
            <a:chOff x="0" y="0"/>
            <a:chExt cx="404471" cy="1854200"/>
          </a:xfrm>
        </p:grpSpPr>
        <p:sp>
          <p:nvSpPr>
            <p:cNvPr id="436" name="Rounded Rectangle"/>
            <p:cNvSpPr/>
            <p:nvPr/>
          </p:nvSpPr>
          <p:spPr>
            <a:xfrm>
              <a:off x="160352" y="0"/>
              <a:ext cx="83767" cy="1854200"/>
            </a:xfrm>
            <a:prstGeom prst="roundRect">
              <a:avLst>
                <a:gd name="adj" fmla="val 50000"/>
              </a:avLst>
            </a:prstGeom>
            <a:solidFill>
              <a:schemeClr val="accent1">
                <a:satOff val="-26767"/>
                <a:lumOff val="32352"/>
              </a:schemeClr>
            </a:solidFill>
            <a:ln w="12700" cap="flat">
              <a:noFill/>
              <a:miter lim="400000"/>
            </a:ln>
            <a:effectLst/>
          </p:spPr>
          <p:txBody>
            <a:bodyPr wrap="square" lIns="45719" tIns="45719" rIns="45719" bIns="45719" numCol="1" anchor="ctr">
              <a:noAutofit/>
            </a:bodyPr>
            <a:lstStyle/>
            <a:p>
              <a:endParaRPr/>
            </a:p>
          </p:txBody>
        </p:sp>
        <p:sp>
          <p:nvSpPr>
            <p:cNvPr id="437" name="Rounded Rectangle"/>
            <p:cNvSpPr/>
            <p:nvPr/>
          </p:nvSpPr>
          <p:spPr>
            <a:xfrm rot="600000">
              <a:off x="160352" y="-1"/>
              <a:ext cx="83767" cy="1854201"/>
            </a:xfrm>
            <a:prstGeom prst="roundRect">
              <a:avLst>
                <a:gd name="adj" fmla="val 50000"/>
              </a:avLst>
            </a:prstGeom>
            <a:solidFill>
              <a:schemeClr val="accent1">
                <a:satOff val="-26767"/>
                <a:lumOff val="32352"/>
              </a:schemeClr>
            </a:solidFill>
            <a:ln w="12700" cap="flat">
              <a:noFill/>
              <a:miter lim="400000"/>
            </a:ln>
            <a:effectLst/>
          </p:spPr>
          <p:txBody>
            <a:bodyPr wrap="square" lIns="45719" tIns="45719" rIns="45719" bIns="45719" numCol="1" anchor="ctr">
              <a:noAutofit/>
            </a:bodyPr>
            <a:lstStyle/>
            <a:p>
              <a:endParaRPr/>
            </a:p>
          </p:txBody>
        </p:sp>
        <p:sp>
          <p:nvSpPr>
            <p:cNvPr id="438" name="Rounded Rectangle"/>
            <p:cNvSpPr/>
            <p:nvPr/>
          </p:nvSpPr>
          <p:spPr>
            <a:xfrm rot="21000000">
              <a:off x="160352" y="-1"/>
              <a:ext cx="83767" cy="1854201"/>
            </a:xfrm>
            <a:prstGeom prst="roundRect">
              <a:avLst>
                <a:gd name="adj" fmla="val 50000"/>
              </a:avLst>
            </a:prstGeom>
            <a:solidFill>
              <a:schemeClr val="accent1">
                <a:satOff val="-26767"/>
                <a:lumOff val="32352"/>
              </a:schemeClr>
            </a:solidFill>
            <a:ln w="12700" cap="flat">
              <a:noFill/>
              <a:miter lim="400000"/>
            </a:ln>
            <a:effectLst/>
          </p:spPr>
          <p:txBody>
            <a:bodyPr wrap="square" lIns="45719" tIns="45719" rIns="45719" bIns="45719" numCol="1" anchor="ctr">
              <a:noAutofit/>
            </a:bodyPr>
            <a:lstStyle/>
            <a:p>
              <a:endParaRPr/>
            </a:p>
          </p:txBody>
        </p:sp>
      </p:grpSp>
      <p:sp>
        <p:nvSpPr>
          <p:cNvPr id="440" name="Line"/>
          <p:cNvSpPr/>
          <p:nvPr/>
        </p:nvSpPr>
        <p:spPr>
          <a:xfrm>
            <a:off x="5438916" y="5211469"/>
            <a:ext cx="1270001" cy="1"/>
          </a:xfrm>
          <a:prstGeom prst="line">
            <a:avLst/>
          </a:prstGeom>
          <a:ln w="88900">
            <a:solidFill>
              <a:schemeClr val="accent1"/>
            </a:solidFill>
            <a:miter/>
            <a:tailEnd type="triangle"/>
          </a:ln>
        </p:spPr>
        <p:txBody>
          <a:bodyPr lIns="45719" rIns="45719"/>
          <a:lstStyle/>
          <a:p>
            <a:endParaRPr/>
          </a:p>
        </p:txBody>
      </p:sp>
      <p:sp>
        <p:nvSpPr>
          <p:cNvPr id="441" name="NDI Decrease…"/>
          <p:cNvSpPr txBox="1"/>
          <p:nvPr/>
        </p:nvSpPr>
        <p:spPr>
          <a:xfrm>
            <a:off x="7633571" y="4898875"/>
            <a:ext cx="1359543" cy="6251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NDI Decrease</a:t>
            </a:r>
          </a:p>
          <a:p>
            <a:r>
              <a:t>ODI Decrease</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 name="Hybrid Diffusion Imaging (HYDI)"/>
          <p:cNvSpPr txBox="1">
            <a:spLocks noGrp="1"/>
          </p:cNvSpPr>
          <p:nvPr>
            <p:ph type="title"/>
          </p:nvPr>
        </p:nvSpPr>
        <p:spPr>
          <a:prstGeom prst="rect">
            <a:avLst/>
          </a:prstGeom>
        </p:spPr>
        <p:txBody>
          <a:bodyPr/>
          <a:lstStyle/>
          <a:p>
            <a:r>
              <a:t>Hybrid Diffusion Imaging (HYDI)</a:t>
            </a:r>
          </a:p>
        </p:txBody>
      </p:sp>
      <p:sp>
        <p:nvSpPr>
          <p:cNvPr id="446" name="Rectangle 20"/>
          <p:cNvSpPr txBox="1"/>
          <p:nvPr/>
        </p:nvSpPr>
        <p:spPr>
          <a:xfrm>
            <a:off x="464957" y="1490379"/>
            <a:ext cx="7340116" cy="35788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a:lnSpc>
                <a:spcPts val="2500"/>
              </a:lnSpc>
              <a:defRPr sz="2000">
                <a:solidFill>
                  <a:srgbClr val="404040"/>
                </a:solidFill>
                <a:latin typeface="Open Sans Condensed Light"/>
                <a:ea typeface="Open Sans Condensed Light"/>
                <a:cs typeface="Open Sans Condensed Light"/>
                <a:sym typeface="Open Sans Condensed Light"/>
              </a:defRPr>
            </a:pPr>
            <a:r>
              <a:t>A diffusion MRI acquisition framework that collects data across multiple b-values and diffusion directions (multi-shell).</a:t>
            </a:r>
          </a:p>
          <a:p>
            <a:pPr>
              <a:lnSpc>
                <a:spcPts val="2500"/>
              </a:lnSpc>
              <a:defRPr sz="2000">
                <a:solidFill>
                  <a:srgbClr val="404040"/>
                </a:solidFill>
                <a:latin typeface="Open Sans Condensed Light"/>
                <a:ea typeface="Open Sans Condensed Light"/>
                <a:cs typeface="Open Sans Condensed Light"/>
                <a:sym typeface="Open Sans Condensed Light"/>
              </a:defRPr>
            </a:pPr>
            <a:endParaRPr/>
          </a:p>
          <a:p>
            <a:pPr>
              <a:lnSpc>
                <a:spcPts val="2500"/>
              </a:lnSpc>
              <a:defRPr sz="2000">
                <a:solidFill>
                  <a:srgbClr val="404040"/>
                </a:solidFill>
                <a:latin typeface="Open Sans Condensed Light"/>
                <a:ea typeface="Open Sans Condensed Light"/>
                <a:cs typeface="Open Sans Condensed Light"/>
                <a:sym typeface="Open Sans Condensed Light"/>
              </a:defRPr>
            </a:pPr>
            <a:r>
              <a:t>Supports multiple diffusion models from a single acquisition:</a:t>
            </a:r>
          </a:p>
          <a:p>
            <a:pPr>
              <a:lnSpc>
                <a:spcPts val="2500"/>
              </a:lnSpc>
              <a:defRPr sz="2000">
                <a:solidFill>
                  <a:srgbClr val="404040"/>
                </a:solidFill>
                <a:latin typeface="Open Sans Condensed Light"/>
                <a:ea typeface="Open Sans Condensed Light"/>
                <a:cs typeface="Open Sans Condensed Light"/>
                <a:sym typeface="Open Sans Condensed Light"/>
              </a:defRPr>
            </a:pPr>
            <a:r>
              <a:t>DTI (e.g., FA, MD)</a:t>
            </a:r>
          </a:p>
          <a:p>
            <a:pPr>
              <a:lnSpc>
                <a:spcPts val="2500"/>
              </a:lnSpc>
              <a:defRPr sz="2000">
                <a:solidFill>
                  <a:srgbClr val="404040"/>
                </a:solidFill>
                <a:latin typeface="Open Sans Condensed Light"/>
                <a:ea typeface="Open Sans Condensed Light"/>
                <a:cs typeface="Open Sans Condensed Light"/>
                <a:sym typeface="Open Sans Condensed Light"/>
              </a:defRPr>
            </a:pPr>
            <a:r>
              <a:t>NODDI (e.g., NDI, ODI)</a:t>
            </a:r>
          </a:p>
          <a:p>
            <a:pPr>
              <a:lnSpc>
                <a:spcPts val="2500"/>
              </a:lnSpc>
              <a:defRPr sz="2000">
                <a:solidFill>
                  <a:srgbClr val="404040"/>
                </a:solidFill>
                <a:latin typeface="Open Sans Condensed Light"/>
                <a:ea typeface="Open Sans Condensed Light"/>
                <a:cs typeface="Open Sans Condensed Light"/>
                <a:sym typeface="Open Sans Condensed Light"/>
              </a:defRPr>
            </a:pPr>
            <a:r>
              <a:t>DKI (e.g., MK, AK, RK)</a:t>
            </a:r>
          </a:p>
          <a:p>
            <a:pPr>
              <a:lnSpc>
                <a:spcPts val="2500"/>
              </a:lnSpc>
              <a:defRPr sz="2000">
                <a:solidFill>
                  <a:srgbClr val="404040"/>
                </a:solidFill>
                <a:latin typeface="Open Sans Condensed Light"/>
                <a:ea typeface="Open Sans Condensed Light"/>
                <a:cs typeface="Open Sans Condensed Light"/>
                <a:sym typeface="Open Sans Condensed Light"/>
              </a:defRPr>
            </a:pPr>
            <a:endParaRPr/>
          </a:p>
          <a:p>
            <a:pPr>
              <a:lnSpc>
                <a:spcPts val="2500"/>
              </a:lnSpc>
              <a:defRPr sz="2000">
                <a:solidFill>
                  <a:srgbClr val="404040"/>
                </a:solidFill>
                <a:latin typeface="Open Sans Condensed Light"/>
                <a:ea typeface="Open Sans Condensed Light"/>
                <a:cs typeface="Open Sans Condensed Light"/>
                <a:sym typeface="Open Sans Condensed Light"/>
              </a:defRPr>
            </a:pPr>
            <a:r>
              <a:t>Reduces scan time by consolidating multiple contrasts into one protocol</a:t>
            </a:r>
          </a:p>
        </p:txBody>
      </p:sp>
      <p:sp>
        <p:nvSpPr>
          <p:cNvPr id="447" name="21"/>
          <p:cNvSpPr txBox="1"/>
          <p:nvPr/>
        </p:nvSpPr>
        <p:spPr>
          <a:xfrm>
            <a:off x="11689370" y="6342326"/>
            <a:ext cx="335866"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21</a:t>
            </a:r>
          </a:p>
        </p:txBody>
      </p:sp>
      <p:sp>
        <p:nvSpPr>
          <p:cNvPr id="448" name="VIC Decrease…"/>
          <p:cNvSpPr txBox="1"/>
          <p:nvPr/>
        </p:nvSpPr>
        <p:spPr>
          <a:xfrm>
            <a:off x="7930822" y="4989266"/>
            <a:ext cx="1359544" cy="6251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VIC Decrease</a:t>
            </a:r>
          </a:p>
          <a:p>
            <a:r>
              <a:t>ODI Decrease</a:t>
            </a:r>
          </a:p>
        </p:txBody>
      </p:sp>
      <p:sp>
        <p:nvSpPr>
          <p:cNvPr id="449" name="Devon M Middleton and Chris J Conklin. Advanced diffusion imaging in neuroradiology. In Functional Neuroradiology: Principles and Clinical Applications, pages 933–947. Springer, 2023."/>
          <p:cNvSpPr txBox="1"/>
          <p:nvPr/>
        </p:nvSpPr>
        <p:spPr>
          <a:xfrm>
            <a:off x="76583" y="6384717"/>
            <a:ext cx="11528970" cy="248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200"/>
            </a:lvl1pPr>
          </a:lstStyle>
          <a:p>
            <a:r>
              <a:t>Devon M Middleton and Chris J Conklin. Advanced diffusion imaging in neuroradiology. In Functional Neuroradiology: Principles and Clinical Applications, pages 933–947. Springer, 2023.</a:t>
            </a:r>
          </a:p>
        </p:txBody>
      </p:sp>
      <p:grpSp>
        <p:nvGrpSpPr>
          <p:cNvPr id="452" name="Group"/>
          <p:cNvGrpSpPr/>
          <p:nvPr/>
        </p:nvGrpSpPr>
        <p:grpSpPr>
          <a:xfrm>
            <a:off x="7931070" y="1604483"/>
            <a:ext cx="3961066" cy="4429740"/>
            <a:chOff x="0" y="0"/>
            <a:chExt cx="3961064" cy="4429739"/>
          </a:xfrm>
        </p:grpSpPr>
        <p:pic>
          <p:nvPicPr>
            <p:cNvPr id="450" name="Screenshot 2025-04-17 at 8.45.55 AM.png" descr="Screenshot 2025-04-17 at 8.45.55 AM.png"/>
            <p:cNvPicPr>
              <a:picLocks noChangeAspect="1"/>
            </p:cNvPicPr>
            <p:nvPr/>
          </p:nvPicPr>
          <p:blipFill>
            <a:blip r:embed="rId3"/>
            <a:srcRect l="25623" t="2127"/>
            <a:stretch>
              <a:fillRect/>
            </a:stretch>
          </p:blipFill>
          <p:spPr>
            <a:xfrm>
              <a:off x="0" y="0"/>
              <a:ext cx="3961065" cy="4232152"/>
            </a:xfrm>
            <a:prstGeom prst="rect">
              <a:avLst/>
            </a:prstGeom>
            <a:ln w="12700" cap="flat">
              <a:noFill/>
              <a:miter lim="400000"/>
            </a:ln>
            <a:effectLst/>
          </p:spPr>
        </p:pic>
        <p:sp>
          <p:nvSpPr>
            <p:cNvPr id="451" name="Rectangle"/>
            <p:cNvSpPr/>
            <p:nvPr/>
          </p:nvSpPr>
          <p:spPr>
            <a:xfrm>
              <a:off x="247661" y="4096652"/>
              <a:ext cx="1589991" cy="333088"/>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6" name="Title 55"/>
          <p:cNvSpPr txBox="1">
            <a:spLocks noGrp="1"/>
          </p:cNvSpPr>
          <p:nvPr>
            <p:ph type="title"/>
          </p:nvPr>
        </p:nvSpPr>
        <p:spPr>
          <a:prstGeom prst="rect">
            <a:avLst/>
          </a:prstGeom>
        </p:spPr>
        <p:txBody>
          <a:bodyPr/>
          <a:lstStyle/>
          <a:p>
            <a:r>
              <a:t>Summary</a:t>
            </a:r>
          </a:p>
        </p:txBody>
      </p:sp>
      <p:sp>
        <p:nvSpPr>
          <p:cNvPr id="457" name="Rectangle 13"/>
          <p:cNvSpPr/>
          <p:nvPr/>
        </p:nvSpPr>
        <p:spPr>
          <a:xfrm>
            <a:off x="381000" y="1315236"/>
            <a:ext cx="11430000" cy="24562"/>
          </a:xfrm>
          <a:prstGeom prst="rect">
            <a:avLst/>
          </a:prstGeom>
          <a:solidFill>
            <a:srgbClr val="404040"/>
          </a:solidFill>
          <a:ln w="12700">
            <a:miter lim="400000"/>
          </a:ln>
        </p:spPr>
        <p:txBody>
          <a:bodyPr lIns="45719" rIns="45719" anchor="ctr"/>
          <a:lstStyle/>
          <a:p>
            <a:pPr algn="ctr">
              <a:defRPr>
                <a:solidFill>
                  <a:srgbClr val="FFFFFF"/>
                </a:solidFill>
              </a:defRPr>
            </a:pPr>
            <a:endParaRPr/>
          </a:p>
        </p:txBody>
      </p:sp>
      <p:sp>
        <p:nvSpPr>
          <p:cNvPr id="458" name="22"/>
          <p:cNvSpPr txBox="1"/>
          <p:nvPr/>
        </p:nvSpPr>
        <p:spPr>
          <a:xfrm>
            <a:off x="11689370" y="6342326"/>
            <a:ext cx="335866"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22</a:t>
            </a:r>
          </a:p>
        </p:txBody>
      </p:sp>
      <p:graphicFrame>
        <p:nvGraphicFramePr>
          <p:cNvPr id="459" name="Table 1-1"/>
          <p:cNvGraphicFramePr/>
          <p:nvPr/>
        </p:nvGraphicFramePr>
        <p:xfrm>
          <a:off x="2709400" y="2185729"/>
          <a:ext cx="7182761" cy="3539619"/>
        </p:xfrm>
        <a:graphic>
          <a:graphicData uri="http://schemas.openxmlformats.org/drawingml/2006/table">
            <a:tbl>
              <a:tblPr bandRow="1">
                <a:tableStyleId>{4C3C2611-4C71-4FC5-86AE-919BDF0F9419}</a:tableStyleId>
              </a:tblPr>
              <a:tblGrid>
                <a:gridCol w="1395672">
                  <a:extLst>
                    <a:ext uri="{9D8B030D-6E8A-4147-A177-3AD203B41FA5}">
                      <a16:colId xmlns:a16="http://schemas.microsoft.com/office/drawing/2014/main" val="20000"/>
                    </a:ext>
                  </a:extLst>
                </a:gridCol>
                <a:gridCol w="1680676">
                  <a:extLst>
                    <a:ext uri="{9D8B030D-6E8A-4147-A177-3AD203B41FA5}">
                      <a16:colId xmlns:a16="http://schemas.microsoft.com/office/drawing/2014/main" val="20001"/>
                    </a:ext>
                  </a:extLst>
                </a:gridCol>
                <a:gridCol w="1486402">
                  <a:extLst>
                    <a:ext uri="{9D8B030D-6E8A-4147-A177-3AD203B41FA5}">
                      <a16:colId xmlns:a16="http://schemas.microsoft.com/office/drawing/2014/main" val="20002"/>
                    </a:ext>
                  </a:extLst>
                </a:gridCol>
                <a:gridCol w="2620011">
                  <a:extLst>
                    <a:ext uri="{9D8B030D-6E8A-4147-A177-3AD203B41FA5}">
                      <a16:colId xmlns:a16="http://schemas.microsoft.com/office/drawing/2014/main" val="20003"/>
                    </a:ext>
                  </a:extLst>
                </a:gridCol>
              </a:tblGrid>
              <a:tr h="502195">
                <a:tc>
                  <a:txBody>
                    <a:bodyPr/>
                    <a:lstStyle/>
                    <a:p>
                      <a:pPr algn="ctr" defTabSz="457200">
                        <a:defRPr sz="1800"/>
                      </a:pPr>
                      <a:r>
                        <a:rPr sz="1200" b="1">
                          <a:latin typeface="Arial"/>
                          <a:ea typeface="Arial"/>
                          <a:cs typeface="Arial"/>
                          <a:sym typeface="Arial"/>
                        </a:rPr>
                        <a:t>Modality</a:t>
                      </a:r>
                    </a:p>
                  </a:txBody>
                  <a:tcPr marL="12700" marR="12700" marT="12700" marB="12700" anchor="ctr" horzOverflow="overflow"/>
                </a:tc>
                <a:tc>
                  <a:txBody>
                    <a:bodyPr/>
                    <a:lstStyle/>
                    <a:p>
                      <a:pPr algn="ctr" defTabSz="457200">
                        <a:defRPr sz="1800"/>
                      </a:pPr>
                      <a:r>
                        <a:rPr sz="1200" b="1">
                          <a:latin typeface="Arial"/>
                          <a:ea typeface="Arial"/>
                          <a:cs typeface="Arial"/>
                          <a:sym typeface="Arial"/>
                        </a:rPr>
                        <a:t>Type</a:t>
                      </a:r>
                    </a:p>
                  </a:txBody>
                  <a:tcPr marL="12700" marR="12700" marT="12700" marB="12700" anchor="ctr" horzOverflow="overflow"/>
                </a:tc>
                <a:tc>
                  <a:txBody>
                    <a:bodyPr/>
                    <a:lstStyle/>
                    <a:p>
                      <a:pPr algn="ctr" defTabSz="457200">
                        <a:defRPr sz="1800"/>
                      </a:pPr>
                      <a:r>
                        <a:rPr sz="1200" b="1">
                          <a:latin typeface="Arial"/>
                          <a:ea typeface="Arial"/>
                          <a:cs typeface="Arial"/>
                          <a:sym typeface="Arial"/>
                        </a:rPr>
                        <a:t>Key Biomarkers</a:t>
                      </a:r>
                    </a:p>
                  </a:txBody>
                  <a:tcPr marL="12700" marR="12700" marT="12700" marB="12700" anchor="ctr" horzOverflow="overflow"/>
                </a:tc>
                <a:tc>
                  <a:txBody>
                    <a:bodyPr/>
                    <a:lstStyle/>
                    <a:p>
                      <a:pPr algn="ctr" defTabSz="457200">
                        <a:defRPr sz="1800"/>
                      </a:pPr>
                      <a:r>
                        <a:rPr sz="1200" b="1">
                          <a:latin typeface="Arial"/>
                          <a:ea typeface="Arial"/>
                          <a:cs typeface="Arial"/>
                          <a:sym typeface="Arial"/>
                        </a:rPr>
                        <a:t>What It Measures</a:t>
                      </a:r>
                    </a:p>
                  </a:txBody>
                  <a:tcPr marL="12700" marR="12700" marT="12700" marB="12700" anchor="ctr" horzOverflow="overflow"/>
                </a:tc>
                <a:extLst>
                  <a:ext uri="{0D108BD9-81ED-4DB2-BD59-A6C34878D82A}">
                    <a16:rowId xmlns:a16="http://schemas.microsoft.com/office/drawing/2014/main" val="10000"/>
                  </a:ext>
                </a:extLst>
              </a:tr>
              <a:tr h="677678">
                <a:tc>
                  <a:txBody>
                    <a:bodyPr/>
                    <a:lstStyle/>
                    <a:p>
                      <a:pPr algn="ctr" defTabSz="457200">
                        <a:defRPr b="1">
                          <a:latin typeface="Arial"/>
                          <a:ea typeface="Arial"/>
                          <a:cs typeface="Arial"/>
                          <a:sym typeface="Arial"/>
                        </a:defRPr>
                      </a:pPr>
                      <a:r>
                        <a:t>Structural MRI</a:t>
                      </a:r>
                      <a:r>
                        <a:rPr b="0"/>
                        <a:t> (T1, T2)</a:t>
                      </a:r>
                    </a:p>
                  </a:txBody>
                  <a:tcPr marL="12700" marR="12700" marT="12700" marB="12700" anchor="ctr" horzOverflow="overflow"/>
                </a:tc>
                <a:tc>
                  <a:txBody>
                    <a:bodyPr/>
                    <a:lstStyle/>
                    <a:p>
                      <a:pPr algn="ctr" defTabSz="457200">
                        <a:defRPr sz="1800"/>
                      </a:pPr>
                      <a:r>
                        <a:rPr sz="1200">
                          <a:latin typeface="Arial"/>
                          <a:ea typeface="Arial"/>
                          <a:cs typeface="Arial"/>
                          <a:sym typeface="Arial"/>
                        </a:rPr>
                        <a:t>Anatomical</a:t>
                      </a:r>
                    </a:p>
                  </a:txBody>
                  <a:tcPr marL="12700" marR="12700" marT="12700" marB="12700" anchor="ctr" horzOverflow="overflow"/>
                </a:tc>
                <a:tc>
                  <a:txBody>
                    <a:bodyPr/>
                    <a:lstStyle/>
                    <a:p>
                      <a:pPr algn="ctr" defTabSz="457200">
                        <a:defRPr sz="1800"/>
                      </a:pPr>
                      <a:r>
                        <a:rPr sz="1200">
                          <a:latin typeface="Arial"/>
                          <a:ea typeface="Arial"/>
                          <a:cs typeface="Arial"/>
                          <a:sym typeface="Arial"/>
                        </a:rPr>
                        <a:t>CSA, AP width, RL width</a:t>
                      </a:r>
                    </a:p>
                  </a:txBody>
                  <a:tcPr marL="12700" marR="12700" marT="12700" marB="12700" anchor="ctr" horzOverflow="overflow"/>
                </a:tc>
                <a:tc>
                  <a:txBody>
                    <a:bodyPr/>
                    <a:lstStyle/>
                    <a:p>
                      <a:pPr algn="ctr" defTabSz="457200">
                        <a:defRPr sz="1800"/>
                      </a:pPr>
                      <a:r>
                        <a:rPr sz="1200">
                          <a:latin typeface="Arial"/>
                          <a:ea typeface="Arial"/>
                          <a:cs typeface="Arial"/>
                          <a:sym typeface="Arial"/>
                        </a:rPr>
                        <a:t>Cord shape and size</a:t>
                      </a:r>
                    </a:p>
                  </a:txBody>
                  <a:tcPr marL="12700" marR="12700" marT="12700" marB="12700" anchor="ctr" horzOverflow="overflow"/>
                </a:tc>
                <a:extLst>
                  <a:ext uri="{0D108BD9-81ED-4DB2-BD59-A6C34878D82A}">
                    <a16:rowId xmlns:a16="http://schemas.microsoft.com/office/drawing/2014/main" val="10001"/>
                  </a:ext>
                </a:extLst>
              </a:tr>
              <a:tr h="502195">
                <a:tc>
                  <a:txBody>
                    <a:bodyPr/>
                    <a:lstStyle/>
                    <a:p>
                      <a:pPr algn="ctr" defTabSz="457200">
                        <a:defRPr sz="1800"/>
                      </a:pPr>
                      <a:r>
                        <a:rPr sz="1200" b="1">
                          <a:latin typeface="Arial"/>
                          <a:ea typeface="Arial"/>
                          <a:cs typeface="Arial"/>
                          <a:sym typeface="Arial"/>
                        </a:rPr>
                        <a:t>MTI</a:t>
                      </a:r>
                    </a:p>
                  </a:txBody>
                  <a:tcPr marL="12700" marR="12700" marT="12700" marB="12700" anchor="ctr" horzOverflow="overflow"/>
                </a:tc>
                <a:tc>
                  <a:txBody>
                    <a:bodyPr/>
                    <a:lstStyle/>
                    <a:p>
                      <a:pPr algn="ctr" defTabSz="457200">
                        <a:defRPr sz="1800"/>
                      </a:pPr>
                      <a:r>
                        <a:rPr sz="1200">
                          <a:latin typeface="Arial"/>
                          <a:ea typeface="Arial"/>
                          <a:cs typeface="Arial"/>
                          <a:sym typeface="Arial"/>
                        </a:rPr>
                        <a:t>Magnetization transfer</a:t>
                      </a:r>
                    </a:p>
                  </a:txBody>
                  <a:tcPr marL="12700" marR="12700" marT="12700" marB="12700" anchor="ctr" horzOverflow="overflow"/>
                </a:tc>
                <a:tc>
                  <a:txBody>
                    <a:bodyPr/>
                    <a:lstStyle/>
                    <a:p>
                      <a:pPr algn="ctr" defTabSz="457200">
                        <a:defRPr sz="1800"/>
                      </a:pPr>
                      <a:r>
                        <a:rPr sz="1200">
                          <a:latin typeface="Arial"/>
                          <a:ea typeface="Arial"/>
                          <a:cs typeface="Arial"/>
                          <a:sym typeface="Arial"/>
                        </a:rPr>
                        <a:t>MTR</a:t>
                      </a:r>
                    </a:p>
                  </a:txBody>
                  <a:tcPr marL="12700" marR="12700" marT="12700" marB="12700" anchor="ctr" horzOverflow="overflow"/>
                </a:tc>
                <a:tc>
                  <a:txBody>
                    <a:bodyPr/>
                    <a:lstStyle/>
                    <a:p>
                      <a:pPr algn="ctr" defTabSz="457200">
                        <a:defRPr sz="1800"/>
                      </a:pPr>
                      <a:r>
                        <a:rPr sz="1200">
                          <a:latin typeface="Arial"/>
                          <a:ea typeface="Arial"/>
                          <a:cs typeface="Arial"/>
                          <a:sym typeface="Arial"/>
                        </a:rPr>
                        <a:t>Macromolecular content (myelin)</a:t>
                      </a:r>
                    </a:p>
                  </a:txBody>
                  <a:tcPr marL="12700" marR="12700" marT="12700" marB="12700" anchor="ctr" horzOverflow="overflow"/>
                </a:tc>
                <a:extLst>
                  <a:ext uri="{0D108BD9-81ED-4DB2-BD59-A6C34878D82A}">
                    <a16:rowId xmlns:a16="http://schemas.microsoft.com/office/drawing/2014/main" val="10002"/>
                  </a:ext>
                </a:extLst>
              </a:tr>
              <a:tr h="502195">
                <a:tc>
                  <a:txBody>
                    <a:bodyPr/>
                    <a:lstStyle/>
                    <a:p>
                      <a:pPr algn="ctr" defTabSz="457200">
                        <a:defRPr sz="1800"/>
                      </a:pPr>
                      <a:r>
                        <a:rPr sz="1200" b="1">
                          <a:latin typeface="Arial"/>
                          <a:ea typeface="Arial"/>
                          <a:cs typeface="Arial"/>
                          <a:sym typeface="Arial"/>
                        </a:rPr>
                        <a:t>DTI</a:t>
                      </a:r>
                    </a:p>
                  </a:txBody>
                  <a:tcPr marL="12700" marR="12700" marT="12700" marB="12700" anchor="ctr" horzOverflow="overflow"/>
                </a:tc>
                <a:tc>
                  <a:txBody>
                    <a:bodyPr/>
                    <a:lstStyle/>
                    <a:p>
                      <a:pPr algn="ctr" defTabSz="457200">
                        <a:defRPr sz="1800"/>
                      </a:pPr>
                      <a:r>
                        <a:rPr sz="1200">
                          <a:latin typeface="Arial"/>
                          <a:ea typeface="Arial"/>
                          <a:cs typeface="Arial"/>
                          <a:sym typeface="Arial"/>
                        </a:rPr>
                        <a:t>Diffusion (Gaussian)</a:t>
                      </a:r>
                    </a:p>
                  </a:txBody>
                  <a:tcPr marL="12700" marR="12700" marT="12700" marB="12700" anchor="ctr" horzOverflow="overflow"/>
                </a:tc>
                <a:tc>
                  <a:txBody>
                    <a:bodyPr/>
                    <a:lstStyle/>
                    <a:p>
                      <a:pPr algn="ctr" defTabSz="457200">
                        <a:defRPr sz="1800"/>
                      </a:pPr>
                      <a:r>
                        <a:rPr sz="1200">
                          <a:latin typeface="Arial"/>
                          <a:ea typeface="Arial"/>
                          <a:cs typeface="Arial"/>
                          <a:sym typeface="Arial"/>
                        </a:rPr>
                        <a:t>FA, MD, AD, RD</a:t>
                      </a:r>
                    </a:p>
                  </a:txBody>
                  <a:tcPr marL="12700" marR="12700" marT="12700" marB="12700" anchor="ctr" horzOverflow="overflow"/>
                </a:tc>
                <a:tc>
                  <a:txBody>
                    <a:bodyPr/>
                    <a:lstStyle/>
                    <a:p>
                      <a:pPr algn="ctr" defTabSz="457200">
                        <a:defRPr sz="1800"/>
                      </a:pPr>
                      <a:r>
                        <a:rPr sz="1200">
                          <a:latin typeface="Arial"/>
                          <a:ea typeface="Arial"/>
                          <a:cs typeface="Arial"/>
                          <a:sym typeface="Arial"/>
                        </a:rPr>
                        <a:t>Directional water diffusion</a:t>
                      </a:r>
                    </a:p>
                  </a:txBody>
                  <a:tcPr marL="12700" marR="12700" marT="12700" marB="12700" anchor="ctr" horzOverflow="overflow"/>
                </a:tc>
                <a:extLst>
                  <a:ext uri="{0D108BD9-81ED-4DB2-BD59-A6C34878D82A}">
                    <a16:rowId xmlns:a16="http://schemas.microsoft.com/office/drawing/2014/main" val="10003"/>
                  </a:ext>
                </a:extLst>
              </a:tr>
              <a:tr h="677678">
                <a:tc>
                  <a:txBody>
                    <a:bodyPr/>
                    <a:lstStyle/>
                    <a:p>
                      <a:pPr algn="ctr" defTabSz="457200">
                        <a:defRPr sz="1800"/>
                      </a:pPr>
                      <a:r>
                        <a:rPr sz="1200" b="1">
                          <a:latin typeface="Arial"/>
                          <a:ea typeface="Arial"/>
                          <a:cs typeface="Arial"/>
                          <a:sym typeface="Arial"/>
                        </a:rPr>
                        <a:t>DKI</a:t>
                      </a:r>
                    </a:p>
                  </a:txBody>
                  <a:tcPr marL="12700" marR="12700" marT="12700" marB="12700" anchor="ctr" horzOverflow="overflow"/>
                </a:tc>
                <a:tc>
                  <a:txBody>
                    <a:bodyPr/>
                    <a:lstStyle/>
                    <a:p>
                      <a:pPr algn="ctr" defTabSz="457200">
                        <a:defRPr sz="1800"/>
                      </a:pPr>
                      <a:r>
                        <a:rPr sz="1200">
                          <a:latin typeface="Arial"/>
                          <a:ea typeface="Arial"/>
                          <a:cs typeface="Arial"/>
                          <a:sym typeface="Arial"/>
                        </a:rPr>
                        <a:t>Diffusion (Non-Gaussian)</a:t>
                      </a:r>
                    </a:p>
                  </a:txBody>
                  <a:tcPr marL="12700" marR="12700" marT="12700" marB="12700" anchor="ctr" horzOverflow="overflow"/>
                </a:tc>
                <a:tc>
                  <a:txBody>
                    <a:bodyPr/>
                    <a:lstStyle/>
                    <a:p>
                      <a:pPr algn="ctr" defTabSz="457200">
                        <a:defRPr sz="1800"/>
                      </a:pPr>
                      <a:r>
                        <a:rPr sz="1200">
                          <a:latin typeface="Arial"/>
                          <a:ea typeface="Arial"/>
                          <a:cs typeface="Arial"/>
                          <a:sym typeface="Arial"/>
                        </a:rPr>
                        <a:t>MK, AK, RK</a:t>
                      </a:r>
                    </a:p>
                  </a:txBody>
                  <a:tcPr marL="12700" marR="12700" marT="12700" marB="12700" anchor="ctr" horzOverflow="overflow"/>
                </a:tc>
                <a:tc>
                  <a:txBody>
                    <a:bodyPr/>
                    <a:lstStyle/>
                    <a:p>
                      <a:pPr algn="ctr" defTabSz="457200">
                        <a:defRPr sz="1800"/>
                      </a:pPr>
                      <a:r>
                        <a:rPr sz="1200">
                          <a:latin typeface="Arial"/>
                          <a:ea typeface="Arial"/>
                          <a:cs typeface="Arial"/>
                          <a:sym typeface="Arial"/>
                        </a:rPr>
                        <a:t>Diffusion complexity</a:t>
                      </a:r>
                    </a:p>
                  </a:txBody>
                  <a:tcPr marL="12700" marR="12700" marT="12700" marB="12700" anchor="ctr" horzOverflow="overflow"/>
                </a:tc>
                <a:extLst>
                  <a:ext uri="{0D108BD9-81ED-4DB2-BD59-A6C34878D82A}">
                    <a16:rowId xmlns:a16="http://schemas.microsoft.com/office/drawing/2014/main" val="10004"/>
                  </a:ext>
                </a:extLst>
              </a:tr>
              <a:tr h="677678">
                <a:tc>
                  <a:txBody>
                    <a:bodyPr/>
                    <a:lstStyle/>
                    <a:p>
                      <a:pPr algn="ctr" defTabSz="457200">
                        <a:defRPr sz="1800"/>
                      </a:pPr>
                      <a:r>
                        <a:rPr sz="1200" b="1">
                          <a:latin typeface="Arial"/>
                          <a:ea typeface="Arial"/>
                          <a:cs typeface="Arial"/>
                          <a:sym typeface="Arial"/>
                        </a:rPr>
                        <a:t>NODDI</a:t>
                      </a:r>
                    </a:p>
                  </a:txBody>
                  <a:tcPr marL="12700" marR="12700" marT="12700" marB="12700" anchor="ctr" horzOverflow="overflow"/>
                </a:tc>
                <a:tc>
                  <a:txBody>
                    <a:bodyPr/>
                    <a:lstStyle/>
                    <a:p>
                      <a:pPr algn="ctr" defTabSz="457200">
                        <a:defRPr sz="1800"/>
                      </a:pPr>
                      <a:r>
                        <a:rPr sz="1200">
                          <a:latin typeface="Arial"/>
                          <a:ea typeface="Arial"/>
                          <a:cs typeface="Arial"/>
                          <a:sym typeface="Arial"/>
                        </a:rPr>
                        <a:t>Diffusion (Multi-compartment)</a:t>
                      </a:r>
                    </a:p>
                  </a:txBody>
                  <a:tcPr marL="12700" marR="12700" marT="12700" marB="12700" anchor="ctr" horzOverflow="overflow"/>
                </a:tc>
                <a:tc>
                  <a:txBody>
                    <a:bodyPr/>
                    <a:lstStyle/>
                    <a:p>
                      <a:pPr algn="ctr" defTabSz="457200">
                        <a:defRPr sz="1800"/>
                      </a:pPr>
                      <a:r>
                        <a:rPr sz="1200">
                          <a:latin typeface="Arial"/>
                          <a:ea typeface="Arial"/>
                          <a:cs typeface="Arial"/>
                          <a:sym typeface="Arial"/>
                        </a:rPr>
                        <a:t>NDI, ODI, ISOVF</a:t>
                      </a:r>
                    </a:p>
                  </a:txBody>
                  <a:tcPr marL="12700" marR="12700" marT="12700" marB="12700" anchor="ctr" horzOverflow="overflow"/>
                </a:tc>
                <a:tc>
                  <a:txBody>
                    <a:bodyPr/>
                    <a:lstStyle/>
                    <a:p>
                      <a:pPr algn="ctr" defTabSz="457200">
                        <a:defRPr sz="1800"/>
                      </a:pPr>
                      <a:r>
                        <a:rPr sz="1200">
                          <a:latin typeface="Arial"/>
                          <a:ea typeface="Arial"/>
                          <a:cs typeface="Arial"/>
                          <a:sym typeface="Arial"/>
                        </a:rPr>
                        <a:t>Axonal density, orientation dispersion, free water</a:t>
                      </a:r>
                    </a:p>
                  </a:txBody>
                  <a:tcPr marL="12700" marR="12700" marT="12700" marB="12700" anchor="ctr" horzOverflow="overflow"/>
                </a:tc>
                <a:extLst>
                  <a:ext uri="{0D108BD9-81ED-4DB2-BD59-A6C34878D82A}">
                    <a16:rowId xmlns:a16="http://schemas.microsoft.com/office/drawing/2014/main" val="10005"/>
                  </a:ext>
                </a:extLst>
              </a:tr>
            </a:tbl>
          </a:graphicData>
        </a:graphic>
      </p:graphicFrame>
      <p:pic>
        <p:nvPicPr>
          <p:cNvPr id="460" name="pasted-movie.png" descr="pasted-movie.png"/>
          <p:cNvPicPr>
            <a:picLocks noChangeAspect="1"/>
          </p:cNvPicPr>
          <p:nvPr/>
        </p:nvPicPr>
        <p:blipFill>
          <a:blip r:embed="rId3"/>
          <a:stretch>
            <a:fillRect/>
          </a:stretch>
        </p:blipFill>
        <p:spPr>
          <a:xfrm>
            <a:off x="10229270" y="160224"/>
            <a:ext cx="1834107" cy="40521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 name="Machine learning in Medical Imaging"/>
          <p:cNvSpPr txBox="1">
            <a:spLocks noGrp="1"/>
          </p:cNvSpPr>
          <p:nvPr>
            <p:ph type="title"/>
          </p:nvPr>
        </p:nvSpPr>
        <p:spPr>
          <a:prstGeom prst="rect">
            <a:avLst/>
          </a:prstGeom>
        </p:spPr>
        <p:txBody>
          <a:bodyPr/>
          <a:lstStyle/>
          <a:p>
            <a:r>
              <a:t>Machine learning in Medical Imaging</a:t>
            </a:r>
          </a:p>
        </p:txBody>
      </p:sp>
      <p:sp>
        <p:nvSpPr>
          <p:cNvPr id="465" name="Rectangle 20"/>
          <p:cNvSpPr txBox="1"/>
          <p:nvPr/>
        </p:nvSpPr>
        <p:spPr>
          <a:xfrm>
            <a:off x="384716" y="1320544"/>
            <a:ext cx="11422568" cy="50139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a:lnSpc>
                <a:spcPts val="2500"/>
              </a:lnSpc>
              <a:defRPr sz="2000">
                <a:solidFill>
                  <a:srgbClr val="404040"/>
                </a:solidFill>
                <a:latin typeface="Open Sans Condensed Light"/>
                <a:ea typeface="Open Sans Condensed Light"/>
                <a:cs typeface="Open Sans Condensed Light"/>
                <a:sym typeface="Open Sans Condensed Light"/>
              </a:defRPr>
            </a:pPr>
            <a:r>
              <a:t>ML in medical imaging transforms how we analyze radiological data by enabling:</a:t>
            </a:r>
          </a:p>
          <a:p>
            <a:pPr lvl="1">
              <a:lnSpc>
                <a:spcPts val="2500"/>
              </a:lnSpc>
              <a:defRPr sz="2000">
                <a:solidFill>
                  <a:srgbClr val="404040"/>
                </a:solidFill>
                <a:latin typeface="Open Sans Condensed Light"/>
                <a:ea typeface="Open Sans Condensed Light"/>
                <a:cs typeface="Open Sans Condensed Light"/>
                <a:sym typeface="Open Sans Condensed Light"/>
              </a:defRPr>
            </a:pPr>
            <a:r>
              <a:t>Quantitative analysis (e.g., lesion volume, biomarkers)</a:t>
            </a:r>
          </a:p>
          <a:p>
            <a:pPr lvl="1">
              <a:lnSpc>
                <a:spcPts val="2500"/>
              </a:lnSpc>
              <a:defRPr sz="2000">
                <a:solidFill>
                  <a:srgbClr val="404040"/>
                </a:solidFill>
                <a:latin typeface="Open Sans Condensed Light"/>
                <a:ea typeface="Open Sans Condensed Light"/>
                <a:cs typeface="Open Sans Condensed Light"/>
                <a:sym typeface="Open Sans Condensed Light"/>
              </a:defRPr>
            </a:pPr>
            <a:r>
              <a:t>Automated diagnosis (e.g., tumor detection, SCI classification)</a:t>
            </a:r>
          </a:p>
          <a:p>
            <a:pPr lvl="1">
              <a:lnSpc>
                <a:spcPts val="2500"/>
              </a:lnSpc>
              <a:spcBef>
                <a:spcPts val="500"/>
              </a:spcBef>
              <a:defRPr sz="2000">
                <a:solidFill>
                  <a:srgbClr val="404040"/>
                </a:solidFill>
                <a:latin typeface="Open Sans Condensed Light"/>
                <a:ea typeface="Open Sans Condensed Light"/>
                <a:cs typeface="Open Sans Condensed Light"/>
                <a:sym typeface="Open Sans Condensed Light"/>
              </a:defRPr>
            </a:pPr>
            <a:r>
              <a:t>Prognostic modeling (e.g., recovery prediction)</a:t>
            </a:r>
          </a:p>
          <a:p>
            <a:pPr>
              <a:lnSpc>
                <a:spcPts val="2500"/>
              </a:lnSpc>
              <a:defRPr sz="2000">
                <a:solidFill>
                  <a:srgbClr val="404040"/>
                </a:solidFill>
                <a:latin typeface="Open Sans Condensed Light"/>
                <a:ea typeface="Open Sans Condensed Light"/>
                <a:cs typeface="Open Sans Condensed Light"/>
                <a:sym typeface="Open Sans Condensed Light"/>
              </a:defRPr>
            </a:pPr>
            <a:r>
              <a:t>Advantages:</a:t>
            </a:r>
          </a:p>
          <a:p>
            <a:pPr lvl="1">
              <a:lnSpc>
                <a:spcPts val="2500"/>
              </a:lnSpc>
              <a:defRPr sz="2000">
                <a:solidFill>
                  <a:srgbClr val="404040"/>
                </a:solidFill>
                <a:latin typeface="Open Sans Condensed Light"/>
                <a:ea typeface="Open Sans Condensed Light"/>
                <a:cs typeface="Open Sans Condensed Light"/>
                <a:sym typeface="Open Sans Condensed Light"/>
              </a:defRPr>
            </a:pPr>
            <a:r>
              <a:t>Scales analysis across large datasets</a:t>
            </a:r>
          </a:p>
          <a:p>
            <a:pPr lvl="1">
              <a:lnSpc>
                <a:spcPts val="2500"/>
              </a:lnSpc>
              <a:spcBef>
                <a:spcPts val="800"/>
              </a:spcBef>
              <a:defRPr sz="2000">
                <a:solidFill>
                  <a:srgbClr val="404040"/>
                </a:solidFill>
                <a:latin typeface="Open Sans Condensed Light"/>
                <a:ea typeface="Open Sans Condensed Light"/>
                <a:cs typeface="Open Sans Condensed Light"/>
                <a:sym typeface="Open Sans Condensed Light"/>
              </a:defRPr>
            </a:pPr>
            <a:r>
              <a:t>Extracts patterns beyond human perception</a:t>
            </a:r>
          </a:p>
          <a:p>
            <a:pPr>
              <a:lnSpc>
                <a:spcPts val="2500"/>
              </a:lnSpc>
              <a:defRPr sz="2000">
                <a:solidFill>
                  <a:srgbClr val="404040"/>
                </a:solidFill>
                <a:latin typeface="Open Sans Condensed Light"/>
                <a:ea typeface="Open Sans Condensed Light"/>
                <a:cs typeface="Open Sans Condensed Light"/>
                <a:sym typeface="Open Sans Condensed Light"/>
              </a:defRPr>
            </a:pPr>
            <a:r>
              <a:t>Categories:</a:t>
            </a:r>
          </a:p>
          <a:p>
            <a:pPr lvl="1">
              <a:lnSpc>
                <a:spcPts val="2500"/>
              </a:lnSpc>
              <a:defRPr sz="2000">
                <a:solidFill>
                  <a:srgbClr val="404040"/>
                </a:solidFill>
                <a:latin typeface="Open Sans Condensed Light"/>
                <a:ea typeface="Open Sans Condensed Light"/>
                <a:cs typeface="Open Sans Condensed Light"/>
                <a:sym typeface="Open Sans Condensed Light"/>
              </a:defRPr>
            </a:pPr>
            <a:r>
              <a:t>Traditional ML:</a:t>
            </a:r>
          </a:p>
          <a:p>
            <a:pPr lvl="2">
              <a:lnSpc>
                <a:spcPts val="2500"/>
              </a:lnSpc>
              <a:defRPr sz="2000">
                <a:solidFill>
                  <a:srgbClr val="404040"/>
                </a:solidFill>
                <a:latin typeface="Open Sans Condensed Light"/>
                <a:ea typeface="Open Sans Condensed Light"/>
                <a:cs typeface="Open Sans Condensed Light"/>
                <a:sym typeface="Open Sans Condensed Light"/>
              </a:defRPr>
            </a:pPr>
            <a:r>
              <a:t>Requires handcrafted features (e.g., shape, intensity)</a:t>
            </a:r>
          </a:p>
          <a:p>
            <a:pPr lvl="2">
              <a:lnSpc>
                <a:spcPts val="2500"/>
              </a:lnSpc>
              <a:defRPr sz="2000">
                <a:solidFill>
                  <a:srgbClr val="404040"/>
                </a:solidFill>
                <a:latin typeface="Open Sans Condensed Light"/>
                <a:ea typeface="Open Sans Condensed Light"/>
                <a:cs typeface="Open Sans Condensed Light"/>
                <a:sym typeface="Open Sans Condensed Light"/>
              </a:defRPr>
            </a:pPr>
            <a:r>
              <a:t>Examples: SVM, Decision Trees, Random Forest</a:t>
            </a:r>
          </a:p>
          <a:p>
            <a:pPr lvl="1">
              <a:lnSpc>
                <a:spcPts val="2500"/>
              </a:lnSpc>
              <a:defRPr sz="2000">
                <a:solidFill>
                  <a:srgbClr val="404040"/>
                </a:solidFill>
                <a:latin typeface="Open Sans Condensed Light"/>
                <a:ea typeface="Open Sans Condensed Light"/>
                <a:cs typeface="Open Sans Condensed Light"/>
                <a:sym typeface="Open Sans Condensed Light"/>
              </a:defRPr>
            </a:pPr>
            <a:r>
              <a:t>Deep Learning:</a:t>
            </a:r>
          </a:p>
          <a:p>
            <a:pPr lvl="2">
              <a:lnSpc>
                <a:spcPts val="2500"/>
              </a:lnSpc>
              <a:defRPr sz="2000">
                <a:solidFill>
                  <a:srgbClr val="404040"/>
                </a:solidFill>
                <a:latin typeface="Open Sans Condensed Light"/>
                <a:ea typeface="Open Sans Condensed Light"/>
                <a:cs typeface="Open Sans Condensed Light"/>
                <a:sym typeface="Open Sans Condensed Light"/>
              </a:defRPr>
            </a:pPr>
            <a:r>
              <a:t>Learns features directly from images</a:t>
            </a:r>
          </a:p>
          <a:p>
            <a:pPr lvl="2">
              <a:lnSpc>
                <a:spcPts val="2500"/>
              </a:lnSpc>
              <a:defRPr sz="2000">
                <a:solidFill>
                  <a:srgbClr val="404040"/>
                </a:solidFill>
                <a:latin typeface="Open Sans Condensed Light"/>
                <a:ea typeface="Open Sans Condensed Light"/>
                <a:cs typeface="Open Sans Condensed Light"/>
                <a:sym typeface="Open Sans Condensed Light"/>
              </a:defRPr>
            </a:pPr>
            <a:r>
              <a:t>Uses multi-layer neural networks (e.g., CNNs, Transformers)</a:t>
            </a:r>
          </a:p>
        </p:txBody>
      </p:sp>
      <p:sp>
        <p:nvSpPr>
          <p:cNvPr id="466" name="23"/>
          <p:cNvSpPr txBox="1"/>
          <p:nvPr/>
        </p:nvSpPr>
        <p:spPr>
          <a:xfrm>
            <a:off x="11689370" y="6342326"/>
            <a:ext cx="335866"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23</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Rectangle 20"/>
          <p:cNvSpPr txBox="1"/>
          <p:nvPr/>
        </p:nvSpPr>
        <p:spPr>
          <a:xfrm>
            <a:off x="467180" y="1490379"/>
            <a:ext cx="11257641" cy="16738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lvl="1">
              <a:lnSpc>
                <a:spcPts val="2500"/>
              </a:lnSpc>
              <a:defRPr sz="2000">
                <a:solidFill>
                  <a:srgbClr val="404040"/>
                </a:solidFill>
                <a:latin typeface="Open Sans Condensed Light"/>
                <a:ea typeface="Open Sans Condensed Light"/>
                <a:cs typeface="Open Sans Condensed Light"/>
                <a:sym typeface="Open Sans Condensed Light"/>
              </a:defRPr>
            </a:pPr>
            <a:r>
              <a:t>Support Vector Machine (SVM): Finds the optimal boundary (hyperplane) that separates data points from different classes.</a:t>
            </a:r>
          </a:p>
          <a:p>
            <a:pPr lvl="1">
              <a:lnSpc>
                <a:spcPts val="2500"/>
              </a:lnSpc>
              <a:defRPr sz="2000">
                <a:solidFill>
                  <a:srgbClr val="404040"/>
                </a:solidFill>
                <a:latin typeface="Open Sans Condensed Light"/>
                <a:ea typeface="Open Sans Condensed Light"/>
                <a:cs typeface="Open Sans Condensed Light"/>
                <a:sym typeface="Open Sans Condensed Light"/>
              </a:defRPr>
            </a:pPr>
            <a:r>
              <a:t>Decision Trees: Classify data by splitting it into branches based on feature thresholds, creating an easy-to-follow set of rules.</a:t>
            </a:r>
          </a:p>
          <a:p>
            <a:pPr lvl="1">
              <a:lnSpc>
                <a:spcPts val="2500"/>
              </a:lnSpc>
              <a:defRPr sz="2000">
                <a:solidFill>
                  <a:srgbClr val="404040"/>
                </a:solidFill>
                <a:latin typeface="Open Sans Condensed Light"/>
                <a:ea typeface="Open Sans Condensed Light"/>
                <a:cs typeface="Open Sans Condensed Light"/>
                <a:sym typeface="Open Sans Condensed Light"/>
              </a:defRPr>
            </a:pPr>
            <a:r>
              <a:t>Successes in tumor detection, lesion classification, survival prediction</a:t>
            </a:r>
          </a:p>
        </p:txBody>
      </p:sp>
      <p:sp>
        <p:nvSpPr>
          <p:cNvPr id="469" name="24"/>
          <p:cNvSpPr txBox="1"/>
          <p:nvPr/>
        </p:nvSpPr>
        <p:spPr>
          <a:xfrm>
            <a:off x="11689370" y="6342326"/>
            <a:ext cx="335866"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24</a:t>
            </a:r>
          </a:p>
        </p:txBody>
      </p:sp>
      <p:sp>
        <p:nvSpPr>
          <p:cNvPr id="470" name="Traditional Machine learning in Medical Imaging"/>
          <p:cNvSpPr txBox="1"/>
          <p:nvPr/>
        </p:nvSpPr>
        <p:spPr>
          <a:xfrm>
            <a:off x="838200" y="720500"/>
            <a:ext cx="10515600" cy="6148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ctr">
              <a:lnSpc>
                <a:spcPct val="90000"/>
              </a:lnSpc>
              <a:defRPr sz="2800">
                <a:latin typeface="Open Sans Condensed Light"/>
                <a:ea typeface="Open Sans Condensed Light"/>
                <a:cs typeface="Open Sans Condensed Light"/>
                <a:sym typeface="Open Sans Condensed Light"/>
              </a:defRPr>
            </a:lvl1pPr>
          </a:lstStyle>
          <a:p>
            <a:r>
              <a:t>Traditional Machine learning in Medical Imaging</a:t>
            </a:r>
          </a:p>
        </p:txBody>
      </p:sp>
      <p:pic>
        <p:nvPicPr>
          <p:cNvPr id="471" name="ChatGPT Image Apr 18, 2025 at 05_56_20 PM.png" descr="ChatGPT Image Apr 18, 2025 at 05_56_20 PM.png"/>
          <p:cNvPicPr>
            <a:picLocks noChangeAspect="1"/>
          </p:cNvPicPr>
          <p:nvPr/>
        </p:nvPicPr>
        <p:blipFill>
          <a:blip r:embed="rId2"/>
          <a:srcRect t="23967" b="23967"/>
          <a:stretch>
            <a:fillRect/>
          </a:stretch>
        </p:blipFill>
        <p:spPr>
          <a:xfrm>
            <a:off x="1127567" y="3719152"/>
            <a:ext cx="5581864" cy="1937451"/>
          </a:xfrm>
          <a:prstGeom prst="rect">
            <a:avLst/>
          </a:prstGeom>
          <a:ln w="12700">
            <a:miter lim="400000"/>
          </a:ln>
        </p:spPr>
      </p:pic>
      <p:sp>
        <p:nvSpPr>
          <p:cNvPr id="472" name="Requires manual feature extraction…"/>
          <p:cNvSpPr txBox="1"/>
          <p:nvPr/>
        </p:nvSpPr>
        <p:spPr>
          <a:xfrm>
            <a:off x="6797754" y="4275254"/>
            <a:ext cx="5170397" cy="6639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ts val="2300"/>
              </a:lnSpc>
              <a:defRPr sz="1600">
                <a:solidFill>
                  <a:srgbClr val="404040"/>
                </a:solidFill>
                <a:latin typeface="Open Sans Condensed Light"/>
                <a:ea typeface="Open Sans Condensed Light"/>
                <a:cs typeface="Open Sans Condensed Light"/>
                <a:sym typeface="Open Sans Condensed Light"/>
              </a:defRPr>
            </a:pPr>
            <a:r>
              <a:t>Requires manual feature extraction</a:t>
            </a:r>
          </a:p>
          <a:p>
            <a:pPr>
              <a:lnSpc>
                <a:spcPts val="2300"/>
              </a:lnSpc>
              <a:defRPr sz="1600">
                <a:solidFill>
                  <a:srgbClr val="404040"/>
                </a:solidFill>
                <a:latin typeface="Open Sans Condensed Light"/>
                <a:ea typeface="Open Sans Condensed Light"/>
                <a:cs typeface="Open Sans Condensed Light"/>
                <a:sym typeface="Open Sans Condensed Light"/>
              </a:defRPr>
            </a:pPr>
            <a:r>
              <a:t>Struggles with complex, high-dimensional image data</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Rectangle 20"/>
          <p:cNvSpPr txBox="1"/>
          <p:nvPr/>
        </p:nvSpPr>
        <p:spPr>
          <a:xfrm>
            <a:off x="386818" y="1326656"/>
            <a:ext cx="11257641" cy="34938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marL="200526" indent="-200526">
              <a:lnSpc>
                <a:spcPts val="2500"/>
              </a:lnSpc>
              <a:spcBef>
                <a:spcPts val="1100"/>
              </a:spcBef>
              <a:buSzPct val="100000"/>
              <a:buChar char="•"/>
              <a:defRPr sz="1700">
                <a:solidFill>
                  <a:srgbClr val="404040"/>
                </a:solidFill>
                <a:latin typeface="Open Sans Condensed Light"/>
                <a:ea typeface="Open Sans Condensed Light"/>
                <a:cs typeface="Open Sans Condensed Light"/>
                <a:sym typeface="Open Sans Condensed Light"/>
              </a:defRPr>
            </a:pPr>
            <a:r>
              <a:t>Deep Learning combines feature learning with prediction in an end-to-end framework.</a:t>
            </a:r>
          </a:p>
          <a:p>
            <a:pPr marL="200526" indent="-200526">
              <a:lnSpc>
                <a:spcPts val="2500"/>
              </a:lnSpc>
              <a:spcBef>
                <a:spcPts val="1100"/>
              </a:spcBef>
              <a:buSzPct val="100000"/>
              <a:buChar char="•"/>
              <a:defRPr sz="1700">
                <a:solidFill>
                  <a:srgbClr val="404040"/>
                </a:solidFill>
                <a:latin typeface="Open Sans Condensed Light"/>
                <a:ea typeface="Open Sans Condensed Light"/>
                <a:cs typeface="Open Sans Condensed Light"/>
                <a:sym typeface="Open Sans Condensed Light"/>
              </a:defRPr>
            </a:pPr>
            <a:r>
              <a:t>It learns hierarchical representations directly from raw data, eliminating the need for manual feature extraction.</a:t>
            </a:r>
          </a:p>
          <a:p>
            <a:pPr marL="200526" indent="-200526">
              <a:lnSpc>
                <a:spcPts val="2500"/>
              </a:lnSpc>
              <a:spcBef>
                <a:spcPts val="1100"/>
              </a:spcBef>
              <a:buSzPct val="100000"/>
              <a:buChar char="•"/>
              <a:defRPr sz="1700">
                <a:solidFill>
                  <a:srgbClr val="404040"/>
                </a:solidFill>
                <a:latin typeface="Open Sans Condensed Light"/>
                <a:ea typeface="Open Sans Condensed Light"/>
                <a:cs typeface="Open Sans Condensed Light"/>
                <a:sym typeface="Open Sans Condensed Light"/>
              </a:defRPr>
            </a:pPr>
            <a:r>
              <a:t>Common Architectures:</a:t>
            </a:r>
          </a:p>
          <a:p>
            <a:pPr marL="581526" lvl="1" indent="-200526">
              <a:lnSpc>
                <a:spcPts val="2500"/>
              </a:lnSpc>
              <a:spcBef>
                <a:spcPts val="1100"/>
              </a:spcBef>
              <a:buSzPct val="100000"/>
              <a:buChar char="•"/>
              <a:defRPr sz="1700">
                <a:solidFill>
                  <a:srgbClr val="404040"/>
                </a:solidFill>
                <a:latin typeface="Open Sans Condensed Light"/>
                <a:ea typeface="Open Sans Condensed Light"/>
                <a:cs typeface="Open Sans Condensed Light"/>
                <a:sym typeface="Open Sans Condensed Light"/>
              </a:defRPr>
            </a:pPr>
            <a:r>
              <a:t>Convolutional Neural Networks (CNNs)</a:t>
            </a:r>
            <a:br/>
            <a:r>
              <a:t>CNNs extract spatial features from medical images and serve as the backbone for many clinical imaging applications.</a:t>
            </a:r>
          </a:p>
          <a:p>
            <a:pPr marL="581526" lvl="1" indent="-200526">
              <a:lnSpc>
                <a:spcPts val="2500"/>
              </a:lnSpc>
              <a:spcBef>
                <a:spcPts val="1100"/>
              </a:spcBef>
              <a:buSzPct val="100000"/>
              <a:buChar char="•"/>
              <a:defRPr sz="1700">
                <a:solidFill>
                  <a:srgbClr val="404040"/>
                </a:solidFill>
                <a:latin typeface="Open Sans Condensed Light"/>
                <a:ea typeface="Open Sans Condensed Light"/>
                <a:cs typeface="Open Sans Condensed Light"/>
                <a:sym typeface="Open Sans Condensed Light"/>
              </a:defRPr>
            </a:pPr>
            <a:r>
              <a:t>Transformers and Self-Attention Mechanisms</a:t>
            </a:r>
            <a:br/>
            <a:r>
              <a:t>These models capture long-range dependencies in 2D and 3D data and are increasingly used in large-scale image modeling.</a:t>
            </a:r>
          </a:p>
        </p:txBody>
      </p:sp>
      <p:sp>
        <p:nvSpPr>
          <p:cNvPr id="475" name="25"/>
          <p:cNvSpPr txBox="1"/>
          <p:nvPr/>
        </p:nvSpPr>
        <p:spPr>
          <a:xfrm>
            <a:off x="11689370" y="6342326"/>
            <a:ext cx="335866"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25</a:t>
            </a:r>
          </a:p>
        </p:txBody>
      </p:sp>
      <p:sp>
        <p:nvSpPr>
          <p:cNvPr id="476" name="Deep Learning in Medical Imaging"/>
          <p:cNvSpPr txBox="1"/>
          <p:nvPr/>
        </p:nvSpPr>
        <p:spPr>
          <a:xfrm>
            <a:off x="838200" y="720500"/>
            <a:ext cx="10515600" cy="6148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ctr">
              <a:lnSpc>
                <a:spcPct val="90000"/>
              </a:lnSpc>
              <a:defRPr sz="2800">
                <a:latin typeface="Open Sans Condensed Light"/>
                <a:ea typeface="Open Sans Condensed Light"/>
                <a:cs typeface="Open Sans Condensed Light"/>
                <a:sym typeface="Open Sans Condensed Light"/>
              </a:defRPr>
            </a:lvl1pPr>
          </a:lstStyle>
          <a:p>
            <a:r>
              <a:t>Deep Learning in Medical Imaging</a:t>
            </a:r>
          </a:p>
        </p:txBody>
      </p:sp>
      <p:sp>
        <p:nvSpPr>
          <p:cNvPr id="477" name="Outbreak COVID-19 in Medical Image Processing Using Deep Learning: A State-of-the-Art Review. Archives of computational methods in engineering : state of the art reviews, 29(4), 2351–2382. https://doi.org/10.1007/s11831-021-09667-7"/>
          <p:cNvSpPr txBox="1"/>
          <p:nvPr/>
        </p:nvSpPr>
        <p:spPr>
          <a:xfrm>
            <a:off x="388299" y="6412583"/>
            <a:ext cx="11102279"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defTabSz="457200">
              <a:defRPr sz="900">
                <a:latin typeface="+mj-lt"/>
                <a:ea typeface="+mj-ea"/>
                <a:cs typeface="+mj-cs"/>
                <a:sym typeface="Helvetica"/>
              </a:defRPr>
            </a:pPr>
            <a:r>
              <a:t>Outbreak COVID-19 in Medical Image Processing Using Deep Learning: A State-of-the-Art Review. Archives of computational methods in engineering : state of the art reviews, 29(4), 2351–2382. https://doi.org/10.1007/s11831-021-09667-7</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Convolutional Neural Networks (CNNs)"/>
          <p:cNvSpPr txBox="1">
            <a:spLocks noGrp="1"/>
          </p:cNvSpPr>
          <p:nvPr>
            <p:ph type="title"/>
          </p:nvPr>
        </p:nvSpPr>
        <p:spPr>
          <a:prstGeom prst="rect">
            <a:avLst/>
          </a:prstGeom>
        </p:spPr>
        <p:txBody>
          <a:bodyPr/>
          <a:lstStyle/>
          <a:p>
            <a:r>
              <a:t>Convolutional Neural Networks (CNNs)</a:t>
            </a:r>
          </a:p>
        </p:txBody>
      </p:sp>
      <p:sp>
        <p:nvSpPr>
          <p:cNvPr id="482" name="Rectangle 20"/>
          <p:cNvSpPr txBox="1"/>
          <p:nvPr/>
        </p:nvSpPr>
        <p:spPr>
          <a:xfrm>
            <a:off x="467180" y="1306429"/>
            <a:ext cx="11257641" cy="1356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a:lnSpc>
                <a:spcPts val="2500"/>
              </a:lnSpc>
              <a:defRPr sz="2000">
                <a:solidFill>
                  <a:srgbClr val="404040"/>
                </a:solidFill>
                <a:latin typeface="Open Sans Condensed Light"/>
                <a:ea typeface="Open Sans Condensed Light"/>
                <a:cs typeface="Open Sans Condensed Light"/>
                <a:sym typeface="Open Sans Condensed Light"/>
              </a:defRPr>
            </a:pPr>
            <a:r>
              <a:t>CNNs use convolutional filters to scan images and extract local patterns such as edges, textures, and shapes. </a:t>
            </a:r>
          </a:p>
          <a:p>
            <a:pPr>
              <a:lnSpc>
                <a:spcPts val="2500"/>
              </a:lnSpc>
              <a:defRPr sz="2000">
                <a:solidFill>
                  <a:srgbClr val="404040"/>
                </a:solidFill>
                <a:latin typeface="Open Sans Condensed Light"/>
                <a:ea typeface="Open Sans Condensed Light"/>
                <a:cs typeface="Open Sans Condensed Light"/>
                <a:sym typeface="Open Sans Condensed Light"/>
              </a:defRPr>
            </a:pPr>
            <a:r>
              <a:t>Multiple layers build on each other to learn complex hierarchical representations.</a:t>
            </a:r>
          </a:p>
        </p:txBody>
      </p:sp>
      <p:sp>
        <p:nvSpPr>
          <p:cNvPr id="483" name="26"/>
          <p:cNvSpPr txBox="1"/>
          <p:nvPr/>
        </p:nvSpPr>
        <p:spPr>
          <a:xfrm>
            <a:off x="11689370" y="6342326"/>
            <a:ext cx="335866"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26</a:t>
            </a:r>
          </a:p>
        </p:txBody>
      </p:sp>
      <p:pic>
        <p:nvPicPr>
          <p:cNvPr id="484" name="1*WKa6ZOKjzLTvzovjgWXLfw.png" descr="1*WKa6ZOKjzLTvzovjgWXLfw.png"/>
          <p:cNvPicPr>
            <a:picLocks noChangeAspect="1"/>
          </p:cNvPicPr>
          <p:nvPr/>
        </p:nvPicPr>
        <p:blipFill>
          <a:blip r:embed="rId3"/>
          <a:stretch>
            <a:fillRect/>
          </a:stretch>
        </p:blipFill>
        <p:spPr>
          <a:xfrm>
            <a:off x="7483302" y="2929612"/>
            <a:ext cx="4148385" cy="2756384"/>
          </a:xfrm>
          <a:prstGeom prst="rect">
            <a:avLst/>
          </a:prstGeom>
          <a:ln w="12700">
            <a:miter lim="400000"/>
          </a:ln>
        </p:spPr>
      </p:pic>
      <p:pic>
        <p:nvPicPr>
          <p:cNvPr id="485" name="1*XJY9MYjllnvPRAyIIJCVXA.png" descr="1*XJY9MYjllnvPRAyIIJCVXA.png"/>
          <p:cNvPicPr>
            <a:picLocks noChangeAspect="1"/>
          </p:cNvPicPr>
          <p:nvPr/>
        </p:nvPicPr>
        <p:blipFill>
          <a:blip r:embed="rId4"/>
          <a:srcRect l="2580" t="3375" r="1063" b="3375"/>
          <a:stretch>
            <a:fillRect/>
          </a:stretch>
        </p:blipFill>
        <p:spPr>
          <a:xfrm>
            <a:off x="956191" y="2865758"/>
            <a:ext cx="5999771" cy="288406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 name="CNNs in Medical Imaging"/>
          <p:cNvSpPr txBox="1">
            <a:spLocks noGrp="1"/>
          </p:cNvSpPr>
          <p:nvPr>
            <p:ph type="title"/>
          </p:nvPr>
        </p:nvSpPr>
        <p:spPr>
          <a:prstGeom prst="rect">
            <a:avLst/>
          </a:prstGeom>
        </p:spPr>
        <p:txBody>
          <a:bodyPr/>
          <a:lstStyle/>
          <a:p>
            <a:r>
              <a:t>CNNs in Medical Imaging</a:t>
            </a:r>
          </a:p>
        </p:txBody>
      </p:sp>
      <p:sp>
        <p:nvSpPr>
          <p:cNvPr id="490" name="27"/>
          <p:cNvSpPr txBox="1"/>
          <p:nvPr/>
        </p:nvSpPr>
        <p:spPr>
          <a:xfrm>
            <a:off x="11689370" y="6342326"/>
            <a:ext cx="335866"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27</a:t>
            </a:r>
          </a:p>
        </p:txBody>
      </p:sp>
      <p:sp>
        <p:nvSpPr>
          <p:cNvPr id="491" name="Rectangle 20"/>
          <p:cNvSpPr txBox="1"/>
          <p:nvPr/>
        </p:nvSpPr>
        <p:spPr>
          <a:xfrm>
            <a:off x="467180" y="1335506"/>
            <a:ext cx="11257641" cy="32613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a:lnSpc>
                <a:spcPts val="2500"/>
              </a:lnSpc>
              <a:defRPr sz="2000">
                <a:solidFill>
                  <a:srgbClr val="404040"/>
                </a:solidFill>
                <a:latin typeface="Open Sans Condensed Light"/>
                <a:ea typeface="Open Sans Condensed Light"/>
                <a:cs typeface="Open Sans Condensed Light"/>
                <a:sym typeface="Open Sans Condensed Light"/>
              </a:defRPr>
            </a:pPr>
            <a:r>
              <a:t>CNNs are widely used in medical imaging for tasks like classification and segmentation due to their strong ability to capture local spatial features.</a:t>
            </a:r>
          </a:p>
          <a:p>
            <a:pPr>
              <a:lnSpc>
                <a:spcPts val="2500"/>
              </a:lnSpc>
              <a:defRPr sz="2000">
                <a:solidFill>
                  <a:srgbClr val="404040"/>
                </a:solidFill>
                <a:latin typeface="Open Sans Condensed Light"/>
                <a:ea typeface="Open Sans Condensed Light"/>
                <a:cs typeface="Open Sans Condensed Light"/>
                <a:sym typeface="Open Sans Condensed Light"/>
              </a:defRPr>
            </a:pPr>
            <a:endParaRPr/>
          </a:p>
          <a:p>
            <a:pPr>
              <a:lnSpc>
                <a:spcPts val="2500"/>
              </a:lnSpc>
              <a:defRPr sz="2000">
                <a:solidFill>
                  <a:srgbClr val="404040"/>
                </a:solidFill>
                <a:latin typeface="Open Sans Condensed Light"/>
                <a:ea typeface="Open Sans Condensed Light"/>
                <a:cs typeface="Open Sans Condensed Light"/>
                <a:sym typeface="Open Sans Condensed Light"/>
              </a:defRPr>
            </a:pPr>
            <a:r>
              <a:t>2D CNNs: Slice-based; simpler, faster, less context</a:t>
            </a:r>
          </a:p>
          <a:p>
            <a:pPr>
              <a:lnSpc>
                <a:spcPts val="2500"/>
              </a:lnSpc>
              <a:defRPr sz="2000">
                <a:solidFill>
                  <a:srgbClr val="404040"/>
                </a:solidFill>
                <a:latin typeface="Open Sans Condensed Light"/>
                <a:ea typeface="Open Sans Condensed Light"/>
                <a:cs typeface="Open Sans Condensed Light"/>
                <a:sym typeface="Open Sans Condensed Light"/>
              </a:defRPr>
            </a:pPr>
            <a:r>
              <a:t>3D CNNs: Full volume context; better performance on volumetric data</a:t>
            </a:r>
          </a:p>
          <a:p>
            <a:pPr>
              <a:lnSpc>
                <a:spcPts val="2500"/>
              </a:lnSpc>
              <a:defRPr sz="2000">
                <a:solidFill>
                  <a:srgbClr val="404040"/>
                </a:solidFill>
                <a:latin typeface="Open Sans Condensed Light"/>
                <a:ea typeface="Open Sans Condensed Light"/>
                <a:cs typeface="Open Sans Condensed Light"/>
                <a:sym typeface="Open Sans Condensed Light"/>
              </a:defRPr>
            </a:pPr>
            <a:endParaRPr/>
          </a:p>
          <a:p>
            <a:pPr>
              <a:lnSpc>
                <a:spcPts val="2500"/>
              </a:lnSpc>
              <a:defRPr sz="2000">
                <a:solidFill>
                  <a:srgbClr val="404040"/>
                </a:solidFill>
                <a:latin typeface="Open Sans Condensed Light"/>
                <a:ea typeface="Open Sans Condensed Light"/>
                <a:cs typeface="Open Sans Condensed Light"/>
                <a:sym typeface="Open Sans Condensed Light"/>
              </a:defRPr>
            </a:pPr>
            <a:r>
              <a:t>Trade-offs:</a:t>
            </a:r>
          </a:p>
          <a:p>
            <a:pPr lvl="1">
              <a:lnSpc>
                <a:spcPts val="2500"/>
              </a:lnSpc>
              <a:defRPr sz="2000">
                <a:solidFill>
                  <a:srgbClr val="404040"/>
                </a:solidFill>
                <a:latin typeface="Open Sans Condensed Light"/>
                <a:ea typeface="Open Sans Condensed Light"/>
                <a:cs typeface="Open Sans Condensed Light"/>
                <a:sym typeface="Open Sans Condensed Light"/>
              </a:defRPr>
            </a:pPr>
            <a:r>
              <a:t>Efficient and well-suited for small datasets</a:t>
            </a:r>
          </a:p>
          <a:p>
            <a:pPr lvl="1">
              <a:lnSpc>
                <a:spcPts val="2500"/>
              </a:lnSpc>
              <a:defRPr sz="2000">
                <a:solidFill>
                  <a:srgbClr val="404040"/>
                </a:solidFill>
                <a:latin typeface="Open Sans Condensed Light"/>
                <a:ea typeface="Open Sans Condensed Light"/>
                <a:cs typeface="Open Sans Condensed Light"/>
                <a:sym typeface="Open Sans Condensed Light"/>
              </a:defRPr>
            </a:pPr>
            <a:r>
              <a:t>Strong at modeling local patterns</a:t>
            </a:r>
          </a:p>
          <a:p>
            <a:pPr lvl="1">
              <a:lnSpc>
                <a:spcPts val="2500"/>
              </a:lnSpc>
              <a:defRPr sz="2000">
                <a:solidFill>
                  <a:srgbClr val="404040"/>
                </a:solidFill>
                <a:latin typeface="Open Sans Condensed Light"/>
                <a:ea typeface="Open Sans Condensed Light"/>
                <a:cs typeface="Open Sans Condensed Light"/>
                <a:sym typeface="Open Sans Condensed Light"/>
              </a:defRPr>
            </a:pPr>
            <a:r>
              <a:t>But limited in capturing global context or long-range dependencies across large spatial areas</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Transformers"/>
          <p:cNvSpPr txBox="1">
            <a:spLocks noGrp="1"/>
          </p:cNvSpPr>
          <p:nvPr>
            <p:ph type="title"/>
          </p:nvPr>
        </p:nvSpPr>
        <p:spPr>
          <a:prstGeom prst="rect">
            <a:avLst/>
          </a:prstGeom>
        </p:spPr>
        <p:txBody>
          <a:bodyPr/>
          <a:lstStyle/>
          <a:p>
            <a:r>
              <a:t>Transformers</a:t>
            </a:r>
          </a:p>
        </p:txBody>
      </p:sp>
      <p:sp>
        <p:nvSpPr>
          <p:cNvPr id="496" name="Rectangle 20"/>
          <p:cNvSpPr txBox="1"/>
          <p:nvPr/>
        </p:nvSpPr>
        <p:spPr>
          <a:xfrm>
            <a:off x="467180" y="1363009"/>
            <a:ext cx="11257641" cy="16738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marL="200526" indent="-200526">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Originally introduced for Natural Language Processing (NLP) (Vaswani et al., 2017)</a:t>
            </a:r>
          </a:p>
          <a:p>
            <a:pPr marL="200526" indent="-200526">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Designed to handle sequences by capturing relationships between elements, without relying on recurrence (RNNs)</a:t>
            </a:r>
          </a:p>
          <a:p>
            <a:pPr marL="200526" indent="-200526">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Core building block: Attention</a:t>
            </a:r>
          </a:p>
          <a:p>
            <a:pPr marL="200526" indent="-200526">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Widely used in NLP, and now computer vision (e.g., ViT)</a:t>
            </a:r>
          </a:p>
        </p:txBody>
      </p:sp>
      <p:sp>
        <p:nvSpPr>
          <p:cNvPr id="497" name="28"/>
          <p:cNvSpPr txBox="1"/>
          <p:nvPr/>
        </p:nvSpPr>
        <p:spPr>
          <a:xfrm>
            <a:off x="11689370" y="6342326"/>
            <a:ext cx="335866"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28</a:t>
            </a:r>
          </a:p>
        </p:txBody>
      </p:sp>
      <p:pic>
        <p:nvPicPr>
          <p:cNvPr id="498" name="Screen_Shot_2021-01-26_at_9.43.31_PM_uI4jjMq.png" descr="Screen_Shot_2021-01-26_at_9.43.31_PM_uI4jjMq.png"/>
          <p:cNvPicPr>
            <a:picLocks noChangeAspect="1"/>
          </p:cNvPicPr>
          <p:nvPr/>
        </p:nvPicPr>
        <p:blipFill>
          <a:blip r:embed="rId3"/>
          <a:stretch>
            <a:fillRect/>
          </a:stretch>
        </p:blipFill>
        <p:spPr>
          <a:xfrm>
            <a:off x="6310047" y="3261507"/>
            <a:ext cx="4076701" cy="3098801"/>
          </a:xfrm>
          <a:prstGeom prst="rect">
            <a:avLst/>
          </a:prstGeom>
          <a:ln w="12700">
            <a:miter lim="400000"/>
          </a:ln>
        </p:spPr>
      </p:pic>
      <p:pic>
        <p:nvPicPr>
          <p:cNvPr id="499" name="transformer_2.jpeg" descr="transformer_2.jpeg"/>
          <p:cNvPicPr>
            <a:picLocks noChangeAspect="1"/>
          </p:cNvPicPr>
          <p:nvPr/>
        </p:nvPicPr>
        <p:blipFill>
          <a:blip r:embed="rId4"/>
          <a:srcRect t="1899" b="1042"/>
          <a:stretch>
            <a:fillRect/>
          </a:stretch>
        </p:blipFill>
        <p:spPr>
          <a:xfrm>
            <a:off x="2421928" y="3274207"/>
            <a:ext cx="2372913" cy="324528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Introduction (2)"/>
          <p:cNvSpPr txBox="1">
            <a:spLocks noGrp="1"/>
          </p:cNvSpPr>
          <p:nvPr>
            <p:ph type="title"/>
          </p:nvPr>
        </p:nvSpPr>
        <p:spPr>
          <a:xfrm>
            <a:off x="838200" y="730976"/>
            <a:ext cx="10515600" cy="614815"/>
          </a:xfrm>
          <a:prstGeom prst="rect">
            <a:avLst/>
          </a:prstGeom>
        </p:spPr>
        <p:txBody>
          <a:bodyPr/>
          <a:lstStyle/>
          <a:p>
            <a:r>
              <a:t>Introduction (2)</a:t>
            </a:r>
          </a:p>
        </p:txBody>
      </p:sp>
      <p:sp>
        <p:nvSpPr>
          <p:cNvPr id="260" name="Rectangle 31"/>
          <p:cNvSpPr txBox="1"/>
          <p:nvPr/>
        </p:nvSpPr>
        <p:spPr>
          <a:xfrm>
            <a:off x="381062" y="1325949"/>
            <a:ext cx="11429876" cy="26492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150394" indent="-150394">
              <a:lnSpc>
                <a:spcPts val="2100"/>
              </a:lnSpc>
              <a:spcBef>
                <a:spcPts val="1100"/>
              </a:spcBef>
              <a:buSzPct val="100000"/>
              <a:buChar char="•"/>
              <a:defRPr sz="2000">
                <a:solidFill>
                  <a:srgbClr val="404040"/>
                </a:solidFill>
                <a:latin typeface="Open Sans Condensed Light"/>
                <a:ea typeface="Open Sans Condensed Light"/>
                <a:cs typeface="Open Sans Condensed Light"/>
                <a:sym typeface="Open Sans Condensed Light"/>
              </a:defRPr>
            </a:pPr>
            <a:r>
              <a:t>These challenges highlight the need for objective, imaging-based tools that can complement or enhance clinical assessments.</a:t>
            </a:r>
          </a:p>
          <a:p>
            <a:pPr marL="150394" indent="-150394">
              <a:lnSpc>
                <a:spcPts val="2100"/>
              </a:lnSpc>
              <a:spcBef>
                <a:spcPts val="1100"/>
              </a:spcBef>
              <a:buSzPct val="100000"/>
              <a:buChar char="•"/>
              <a:defRPr sz="2000">
                <a:solidFill>
                  <a:srgbClr val="404040"/>
                </a:solidFill>
                <a:latin typeface="Open Sans Condensed Light"/>
                <a:ea typeface="Open Sans Condensed Light"/>
                <a:cs typeface="Open Sans Condensed Light"/>
                <a:sym typeface="Open Sans Condensed Light"/>
              </a:defRPr>
            </a:pPr>
            <a:r>
              <a:t>Project Goal: Integrate multimodal MRI and machine learning to develop objective, quantitative tools to facilitate precise diagnosis, prognosis, and treatment planning for spinal cord injury (SCI).</a:t>
            </a:r>
          </a:p>
          <a:p>
            <a:pPr marL="531394" lvl="1" indent="-150394">
              <a:lnSpc>
                <a:spcPts val="2100"/>
              </a:lnSpc>
              <a:spcBef>
                <a:spcPts val="1100"/>
              </a:spcBef>
              <a:buSzPct val="100000"/>
              <a:buChar char="•"/>
              <a:defRPr sz="2000">
                <a:solidFill>
                  <a:srgbClr val="404040"/>
                </a:solidFill>
                <a:latin typeface="Open Sans Condensed Light"/>
                <a:ea typeface="Open Sans Condensed Light"/>
                <a:cs typeface="Open Sans Condensed Light"/>
                <a:sym typeface="Open Sans Condensed Light"/>
              </a:defRPr>
            </a:pPr>
            <a:r>
              <a:t>Quantitative multimodal MRI enables objective measurement of spinal cord structure and microstructure.</a:t>
            </a:r>
          </a:p>
          <a:p>
            <a:pPr marL="531394" lvl="1" indent="-150394">
              <a:lnSpc>
                <a:spcPts val="2100"/>
              </a:lnSpc>
              <a:spcBef>
                <a:spcPts val="1100"/>
              </a:spcBef>
              <a:buSzPct val="100000"/>
              <a:buChar char="•"/>
              <a:defRPr sz="2000">
                <a:solidFill>
                  <a:srgbClr val="404040"/>
                </a:solidFill>
                <a:latin typeface="Open Sans Condensed Light"/>
                <a:ea typeface="Open Sans Condensed Light"/>
                <a:cs typeface="Open Sans Condensed Light"/>
                <a:sym typeface="Open Sans Condensed Light"/>
              </a:defRPr>
            </a:pPr>
            <a:r>
              <a:t>Machine learning methods can detect complex and subtle patterns that are often invisible to the human eye, enabling more accurate and reproducible assessment.</a:t>
            </a:r>
          </a:p>
        </p:txBody>
      </p:sp>
      <p:sp>
        <p:nvSpPr>
          <p:cNvPr id="261" name="2"/>
          <p:cNvSpPr txBox="1"/>
          <p:nvPr/>
        </p:nvSpPr>
        <p:spPr>
          <a:xfrm>
            <a:off x="11689370" y="6342326"/>
            <a:ext cx="220003"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2</a:t>
            </a:r>
          </a:p>
        </p:txBody>
      </p:sp>
      <p:pic>
        <p:nvPicPr>
          <p:cNvPr id="262" name="pasted-movie.png" descr="pasted-movie.png"/>
          <p:cNvPicPr>
            <a:picLocks noChangeAspect="1"/>
          </p:cNvPicPr>
          <p:nvPr/>
        </p:nvPicPr>
        <p:blipFill>
          <a:blip r:embed="rId3"/>
          <a:srcRect l="17814" t="59190" r="71347" b="1251"/>
          <a:stretch>
            <a:fillRect/>
          </a:stretch>
        </p:blipFill>
        <p:spPr>
          <a:xfrm>
            <a:off x="1492216" y="4328684"/>
            <a:ext cx="1609255" cy="1720670"/>
          </a:xfrm>
          <a:prstGeom prst="rect">
            <a:avLst/>
          </a:prstGeom>
          <a:ln w="12700">
            <a:miter lim="400000"/>
          </a:ln>
        </p:spPr>
      </p:pic>
      <p:pic>
        <p:nvPicPr>
          <p:cNvPr id="263" name="CSA_RESult.jpeg" descr="CSA_RESult.jpeg"/>
          <p:cNvPicPr>
            <a:picLocks noChangeAspect="1"/>
          </p:cNvPicPr>
          <p:nvPr/>
        </p:nvPicPr>
        <p:blipFill>
          <a:blip r:embed="rId4"/>
          <a:srcRect l="78149" b="69154"/>
          <a:stretch>
            <a:fillRect/>
          </a:stretch>
        </p:blipFill>
        <p:spPr>
          <a:xfrm>
            <a:off x="4179795" y="4328685"/>
            <a:ext cx="2681784" cy="1720790"/>
          </a:xfrm>
          <a:prstGeom prst="rect">
            <a:avLst/>
          </a:prstGeom>
          <a:ln w="12700">
            <a:miter lim="400000"/>
          </a:ln>
        </p:spPr>
      </p:pic>
      <p:pic>
        <p:nvPicPr>
          <p:cNvPr id="264" name="e17e6f38-55e7-4aea-9605-929d3603523f.png" descr="e17e6f38-55e7-4aea-9605-929d3603523f.png"/>
          <p:cNvPicPr>
            <a:picLocks noChangeAspect="1"/>
          </p:cNvPicPr>
          <p:nvPr/>
        </p:nvPicPr>
        <p:blipFill>
          <a:blip r:embed="rId5"/>
          <a:srcRect l="8936" t="22039" r="53850" b="27315"/>
          <a:stretch>
            <a:fillRect/>
          </a:stretch>
        </p:blipFill>
        <p:spPr>
          <a:xfrm flipH="1">
            <a:off x="8096271" y="3987769"/>
            <a:ext cx="1609156" cy="218999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 name="Attention Mechanisms"/>
          <p:cNvSpPr txBox="1">
            <a:spLocks noGrp="1"/>
          </p:cNvSpPr>
          <p:nvPr>
            <p:ph type="title"/>
          </p:nvPr>
        </p:nvSpPr>
        <p:spPr>
          <a:prstGeom prst="rect">
            <a:avLst/>
          </a:prstGeom>
        </p:spPr>
        <p:txBody>
          <a:bodyPr/>
          <a:lstStyle/>
          <a:p>
            <a:r>
              <a:t>Attention Mechanisms</a:t>
            </a:r>
          </a:p>
        </p:txBody>
      </p:sp>
      <p:sp>
        <p:nvSpPr>
          <p:cNvPr id="504" name="29"/>
          <p:cNvSpPr txBox="1"/>
          <p:nvPr/>
        </p:nvSpPr>
        <p:spPr>
          <a:xfrm>
            <a:off x="11689370" y="6342326"/>
            <a:ext cx="335866"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29</a:t>
            </a:r>
          </a:p>
        </p:txBody>
      </p:sp>
      <p:sp>
        <p:nvSpPr>
          <p:cNvPr id="505" name="Rectangle 20"/>
          <p:cNvSpPr txBox="1"/>
          <p:nvPr/>
        </p:nvSpPr>
        <p:spPr>
          <a:xfrm>
            <a:off x="467180" y="1343382"/>
            <a:ext cx="11257641" cy="19913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a:lnSpc>
                <a:spcPts val="2500"/>
              </a:lnSpc>
              <a:defRPr sz="2000">
                <a:solidFill>
                  <a:srgbClr val="404040"/>
                </a:solidFill>
                <a:latin typeface="Open Sans Condensed Light"/>
                <a:ea typeface="Open Sans Condensed Light"/>
                <a:cs typeface="Open Sans Condensed Light"/>
                <a:sym typeface="Open Sans Condensed Light"/>
              </a:defRPr>
            </a:pPr>
            <a:r>
              <a:t>Attention:</a:t>
            </a:r>
          </a:p>
          <a:p>
            <a:pPr marL="581526" lvl="1" indent="-200526">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Allows the model to weigh the importance of different parts of the input when making a prediction.</a:t>
            </a:r>
          </a:p>
          <a:p>
            <a:pPr marL="581526" lvl="1" indent="-200526">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Instead of focusing equally on all regions, it learns to “attend” to the most relevant areas of the input.</a:t>
            </a:r>
          </a:p>
        </p:txBody>
      </p:sp>
      <p:pic>
        <p:nvPicPr>
          <p:cNvPr id="506" name="Screenshot 2025-04-19 at 5.15.34 PM.png" descr="Screenshot 2025-04-19 at 5.15.34 PM.png"/>
          <p:cNvPicPr>
            <a:picLocks noChangeAspect="1"/>
          </p:cNvPicPr>
          <p:nvPr/>
        </p:nvPicPr>
        <p:blipFill>
          <a:blip r:embed="rId3"/>
          <a:stretch>
            <a:fillRect/>
          </a:stretch>
        </p:blipFill>
        <p:spPr>
          <a:xfrm>
            <a:off x="2634271" y="2977245"/>
            <a:ext cx="6923458" cy="3466668"/>
          </a:xfrm>
          <a:prstGeom prst="rect">
            <a:avLst/>
          </a:prstGeom>
          <a:ln w="12700">
            <a:miter lim="400000"/>
          </a:ln>
        </p:spPr>
      </p:pic>
      <p:pic>
        <p:nvPicPr>
          <p:cNvPr id="507" name="Screenshot 2025-04-19 at 5.15.45 PM.png" descr="Screenshot 2025-04-19 at 5.15.45 PM.png"/>
          <p:cNvPicPr>
            <a:picLocks noChangeAspect="1"/>
          </p:cNvPicPr>
          <p:nvPr/>
        </p:nvPicPr>
        <p:blipFill>
          <a:blip r:embed="rId4"/>
          <a:stretch>
            <a:fillRect/>
          </a:stretch>
        </p:blipFill>
        <p:spPr>
          <a:xfrm>
            <a:off x="2634271" y="2977245"/>
            <a:ext cx="6923458" cy="3466668"/>
          </a:xfrm>
          <a:prstGeom prst="rect">
            <a:avLst/>
          </a:prstGeom>
          <a:ln w="12700">
            <a:miter lim="400000"/>
          </a:ln>
        </p:spPr>
      </p:pic>
      <p:pic>
        <p:nvPicPr>
          <p:cNvPr id="508" name="Screenshot 2025-04-19 at 5.16.03 PM.png" descr="Screenshot 2025-04-19 at 5.16.03 PM.png"/>
          <p:cNvPicPr>
            <a:picLocks noChangeAspect="1"/>
          </p:cNvPicPr>
          <p:nvPr/>
        </p:nvPicPr>
        <p:blipFill>
          <a:blip r:embed="rId5"/>
          <a:stretch>
            <a:fillRect/>
          </a:stretch>
        </p:blipFill>
        <p:spPr>
          <a:xfrm>
            <a:off x="2634270" y="2977245"/>
            <a:ext cx="6923460" cy="3466668"/>
          </a:xfrm>
          <a:prstGeom prst="rect">
            <a:avLst/>
          </a:prstGeom>
          <a:ln w="12700">
            <a:miter lim="400000"/>
          </a:ln>
        </p:spPr>
      </p:pic>
      <p:pic>
        <p:nvPicPr>
          <p:cNvPr id="509" name="Screenshot 2025-04-19 at 5.16.11 PM.png" descr="Screenshot 2025-04-19 at 5.16.11 PM.png"/>
          <p:cNvPicPr>
            <a:picLocks noChangeAspect="1"/>
          </p:cNvPicPr>
          <p:nvPr/>
        </p:nvPicPr>
        <p:blipFill>
          <a:blip r:embed="rId6"/>
          <a:stretch>
            <a:fillRect/>
          </a:stretch>
        </p:blipFill>
        <p:spPr>
          <a:xfrm>
            <a:off x="2634271" y="2977245"/>
            <a:ext cx="6923458" cy="3466668"/>
          </a:xfrm>
          <a:prstGeom prst="rect">
            <a:avLst/>
          </a:prstGeom>
          <a:ln w="12700">
            <a:miter lim="400000"/>
          </a:ln>
        </p:spPr>
      </p:pic>
      <p:pic>
        <p:nvPicPr>
          <p:cNvPr id="510" name="Screenshot 2025-04-19 at 5.16.17 PM.png" descr="Screenshot 2025-04-19 at 5.16.17 PM.png"/>
          <p:cNvPicPr>
            <a:picLocks noChangeAspect="1"/>
          </p:cNvPicPr>
          <p:nvPr/>
        </p:nvPicPr>
        <p:blipFill>
          <a:blip r:embed="rId7"/>
          <a:stretch>
            <a:fillRect/>
          </a:stretch>
        </p:blipFill>
        <p:spPr>
          <a:xfrm>
            <a:off x="2634272" y="2977245"/>
            <a:ext cx="6923456" cy="3466668"/>
          </a:xfrm>
          <a:prstGeom prst="rect">
            <a:avLst/>
          </a:prstGeom>
          <a:ln w="12700">
            <a:miter lim="400000"/>
          </a:ln>
        </p:spPr>
      </p:pic>
      <p:pic>
        <p:nvPicPr>
          <p:cNvPr id="511" name="Screenshot 2025-04-19 at 5.20.07 PM.png" descr="Screenshot 2025-04-19 at 5.20.07 PM.png"/>
          <p:cNvPicPr>
            <a:picLocks noChangeAspect="1"/>
          </p:cNvPicPr>
          <p:nvPr/>
        </p:nvPicPr>
        <p:blipFill>
          <a:blip r:embed="rId8"/>
          <a:stretch>
            <a:fillRect/>
          </a:stretch>
        </p:blipFill>
        <p:spPr>
          <a:xfrm>
            <a:off x="2634271" y="2977245"/>
            <a:ext cx="6923458" cy="346666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5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0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50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50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5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5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6" grpId="1" animBg="1" advAuto="0"/>
      <p:bldP spid="507" grpId="2" animBg="1" advAuto="0"/>
      <p:bldP spid="508" grpId="3" animBg="1" advAuto="0"/>
      <p:bldP spid="509" grpId="4" animBg="1" advAuto="0"/>
      <p:bldP spid="510" grpId="5" animBg="1" advAuto="0"/>
      <p:bldP spid="511" grpId="6"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 name="Attention Mechanisms"/>
          <p:cNvSpPr txBox="1">
            <a:spLocks noGrp="1"/>
          </p:cNvSpPr>
          <p:nvPr>
            <p:ph type="title"/>
          </p:nvPr>
        </p:nvSpPr>
        <p:spPr>
          <a:prstGeom prst="rect">
            <a:avLst/>
          </a:prstGeom>
        </p:spPr>
        <p:txBody>
          <a:bodyPr/>
          <a:lstStyle/>
          <a:p>
            <a:r>
              <a:t>Attention Mechanisms</a:t>
            </a:r>
          </a:p>
        </p:txBody>
      </p:sp>
      <p:sp>
        <p:nvSpPr>
          <p:cNvPr id="516" name="30"/>
          <p:cNvSpPr txBox="1"/>
          <p:nvPr/>
        </p:nvSpPr>
        <p:spPr>
          <a:xfrm>
            <a:off x="11689370" y="6342326"/>
            <a:ext cx="335866"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30</a:t>
            </a:r>
          </a:p>
        </p:txBody>
      </p:sp>
      <p:pic>
        <p:nvPicPr>
          <p:cNvPr id="517" name="Screenshot 2025-04-19 at 10.33.48 AM.png" descr="Screenshot 2025-04-19 at 10.33.48 AM.png"/>
          <p:cNvPicPr>
            <a:picLocks noChangeAspect="1"/>
          </p:cNvPicPr>
          <p:nvPr/>
        </p:nvPicPr>
        <p:blipFill>
          <a:blip r:embed="rId3"/>
          <a:stretch>
            <a:fillRect/>
          </a:stretch>
        </p:blipFill>
        <p:spPr>
          <a:xfrm>
            <a:off x="3479800" y="2770385"/>
            <a:ext cx="5232400" cy="1295401"/>
          </a:xfrm>
          <a:prstGeom prst="rect">
            <a:avLst/>
          </a:prstGeom>
          <a:ln w="12700">
            <a:miter lim="400000"/>
          </a:ln>
        </p:spPr>
      </p:pic>
      <p:graphicFrame>
        <p:nvGraphicFramePr>
          <p:cNvPr id="518" name="Table 1"/>
          <p:cNvGraphicFramePr/>
          <p:nvPr/>
        </p:nvGraphicFramePr>
        <p:xfrm>
          <a:off x="3746648" y="4583227"/>
          <a:ext cx="4698701" cy="1116208"/>
        </p:xfrm>
        <a:graphic>
          <a:graphicData uri="http://schemas.openxmlformats.org/drawingml/2006/table">
            <a:tbl>
              <a:tblPr bandRow="1">
                <a:tableStyleId>{4C3C2611-4C71-4FC5-86AE-919BDF0F9419}</a:tableStyleId>
              </a:tblPr>
              <a:tblGrid>
                <a:gridCol w="944909">
                  <a:extLst>
                    <a:ext uri="{9D8B030D-6E8A-4147-A177-3AD203B41FA5}">
                      <a16:colId xmlns:a16="http://schemas.microsoft.com/office/drawing/2014/main" val="20000"/>
                    </a:ext>
                  </a:extLst>
                </a:gridCol>
                <a:gridCol w="1214884">
                  <a:extLst>
                    <a:ext uri="{9D8B030D-6E8A-4147-A177-3AD203B41FA5}">
                      <a16:colId xmlns:a16="http://schemas.microsoft.com/office/drawing/2014/main" val="20001"/>
                    </a:ext>
                  </a:extLst>
                </a:gridCol>
                <a:gridCol w="2538908">
                  <a:extLst>
                    <a:ext uri="{9D8B030D-6E8A-4147-A177-3AD203B41FA5}">
                      <a16:colId xmlns:a16="http://schemas.microsoft.com/office/drawing/2014/main" val="20002"/>
                    </a:ext>
                  </a:extLst>
                </a:gridCol>
              </a:tblGrid>
              <a:tr h="279052">
                <a:tc>
                  <a:txBody>
                    <a:bodyPr/>
                    <a:lstStyle/>
                    <a:p>
                      <a:pPr algn="ctr" defTabSz="457200">
                        <a:defRPr sz="1800"/>
                      </a:pPr>
                      <a:r>
                        <a:rPr sz="1200" b="1">
                          <a:latin typeface="Times Roman"/>
                          <a:ea typeface="Times Roman"/>
                          <a:cs typeface="Times Roman"/>
                          <a:sym typeface="Times Roman"/>
                        </a:rPr>
                        <a:t>Component</a:t>
                      </a:r>
                    </a:p>
                  </a:txBody>
                  <a:tcPr marL="12700" marR="12700" marT="12700" marB="12700" anchor="ctr" horzOverflow="overflow"/>
                </a:tc>
                <a:tc>
                  <a:txBody>
                    <a:bodyPr/>
                    <a:lstStyle/>
                    <a:p>
                      <a:pPr algn="ctr" defTabSz="457200">
                        <a:defRPr sz="1800"/>
                      </a:pPr>
                      <a:r>
                        <a:rPr sz="1200" b="1">
                          <a:latin typeface="Times Roman"/>
                          <a:ea typeface="Times Roman"/>
                          <a:cs typeface="Times Roman"/>
                          <a:sym typeface="Times Roman"/>
                        </a:rPr>
                        <a:t>Comes From</a:t>
                      </a:r>
                    </a:p>
                  </a:txBody>
                  <a:tcPr marL="12700" marR="12700" marT="12700" marB="12700" anchor="ctr" horzOverflow="overflow"/>
                </a:tc>
                <a:tc>
                  <a:txBody>
                    <a:bodyPr/>
                    <a:lstStyle/>
                    <a:p>
                      <a:pPr algn="ctr" defTabSz="457200">
                        <a:defRPr sz="1800"/>
                      </a:pPr>
                      <a:r>
                        <a:rPr sz="1200" b="1">
                          <a:latin typeface="Times Roman"/>
                          <a:ea typeface="Times Roman"/>
                          <a:cs typeface="Times Roman"/>
                          <a:sym typeface="Times Roman"/>
                        </a:rPr>
                        <a:t>Description</a:t>
                      </a:r>
                    </a:p>
                  </a:txBody>
                  <a:tcPr marL="12700" marR="12700" marT="12700" marB="12700" anchor="ctr" horzOverflow="overflow"/>
                </a:tc>
                <a:extLst>
                  <a:ext uri="{0D108BD9-81ED-4DB2-BD59-A6C34878D82A}">
                    <a16:rowId xmlns:a16="http://schemas.microsoft.com/office/drawing/2014/main" val="10000"/>
                  </a:ext>
                </a:extLst>
              </a:tr>
              <a:tr h="279052">
                <a:tc>
                  <a:txBody>
                    <a:bodyPr/>
                    <a:lstStyle/>
                    <a:p>
                      <a:pPr algn="l" defTabSz="457200">
                        <a:defRPr sz="1800"/>
                      </a:pPr>
                      <a:r>
                        <a:rPr sz="1200" b="1">
                          <a:latin typeface="Times Roman"/>
                          <a:ea typeface="Times Roman"/>
                          <a:cs typeface="Times Roman"/>
                          <a:sym typeface="Times Roman"/>
                        </a:rPr>
                        <a:t>Q</a:t>
                      </a:r>
                    </a:p>
                  </a:txBody>
                  <a:tcPr marL="12700" marR="12700" marT="12700" marB="12700" anchor="ctr" horzOverflow="overflow"/>
                </a:tc>
                <a:tc>
                  <a:txBody>
                    <a:bodyPr/>
                    <a:lstStyle/>
                    <a:p>
                      <a:pPr algn="l" defTabSz="457200">
                        <a:defRPr b="1">
                          <a:latin typeface="Times Roman"/>
                          <a:ea typeface="Times Roman"/>
                          <a:cs typeface="Times Roman"/>
                          <a:sym typeface="Times Roman"/>
                        </a:defRPr>
                      </a:pPr>
                      <a:r>
                        <a:rPr b="0"/>
                        <a:t>The </a:t>
                      </a:r>
                      <a:r>
                        <a:t>query input</a:t>
                      </a:r>
                    </a:p>
                  </a:txBody>
                  <a:tcPr marL="12700" marR="12700" marT="12700" marB="12700" anchor="ctr" horzOverflow="overflow"/>
                </a:tc>
                <a:tc>
                  <a:txBody>
                    <a:bodyPr/>
                    <a:lstStyle/>
                    <a:p>
                      <a:pPr algn="l" defTabSz="457200">
                        <a:defRPr sz="1800"/>
                      </a:pPr>
                      <a:r>
                        <a:rPr sz="1200">
                          <a:latin typeface="Times Roman"/>
                          <a:ea typeface="Times Roman"/>
                          <a:cs typeface="Times Roman"/>
                          <a:sym typeface="Times Roman"/>
                        </a:rPr>
                        <a:t>What is asking the question</a:t>
                      </a:r>
                    </a:p>
                  </a:txBody>
                  <a:tcPr marL="12700" marR="12700" marT="12700" marB="12700" anchor="ctr" horzOverflow="overflow"/>
                </a:tc>
                <a:extLst>
                  <a:ext uri="{0D108BD9-81ED-4DB2-BD59-A6C34878D82A}">
                    <a16:rowId xmlns:a16="http://schemas.microsoft.com/office/drawing/2014/main" val="10001"/>
                  </a:ext>
                </a:extLst>
              </a:tr>
              <a:tr h="279052">
                <a:tc>
                  <a:txBody>
                    <a:bodyPr/>
                    <a:lstStyle/>
                    <a:p>
                      <a:pPr algn="l" defTabSz="457200">
                        <a:defRPr sz="1800"/>
                      </a:pPr>
                      <a:r>
                        <a:rPr sz="1200" b="1">
                          <a:latin typeface="Times Roman"/>
                          <a:ea typeface="Times Roman"/>
                          <a:cs typeface="Times Roman"/>
                          <a:sym typeface="Times Roman"/>
                        </a:rPr>
                        <a:t>K</a:t>
                      </a:r>
                    </a:p>
                  </a:txBody>
                  <a:tcPr marL="12700" marR="12700" marT="12700" marB="12700" anchor="ctr" horzOverflow="overflow"/>
                </a:tc>
                <a:tc>
                  <a:txBody>
                    <a:bodyPr/>
                    <a:lstStyle/>
                    <a:p>
                      <a:pPr algn="l" defTabSz="457200">
                        <a:defRPr b="1">
                          <a:latin typeface="Times Roman"/>
                          <a:ea typeface="Times Roman"/>
                          <a:cs typeface="Times Roman"/>
                          <a:sym typeface="Times Roman"/>
                        </a:defRPr>
                      </a:pPr>
                      <a:r>
                        <a:rPr b="0"/>
                        <a:t>The </a:t>
                      </a:r>
                      <a:r>
                        <a:t>context input</a:t>
                      </a:r>
                    </a:p>
                  </a:txBody>
                  <a:tcPr marL="12700" marR="12700" marT="12700" marB="12700" anchor="ctr" horzOverflow="overflow"/>
                </a:tc>
                <a:tc>
                  <a:txBody>
                    <a:bodyPr/>
                    <a:lstStyle/>
                    <a:p>
                      <a:pPr algn="l" defTabSz="457200">
                        <a:defRPr sz="1800"/>
                      </a:pPr>
                      <a:r>
                        <a:rPr sz="1200">
                          <a:latin typeface="Times Roman"/>
                          <a:ea typeface="Times Roman"/>
                          <a:cs typeface="Times Roman"/>
                          <a:sym typeface="Times Roman"/>
                        </a:rPr>
                        <a:t>The reference for similarity</a:t>
                      </a:r>
                    </a:p>
                  </a:txBody>
                  <a:tcPr marL="12700" marR="12700" marT="12700" marB="12700" anchor="ctr" horzOverflow="overflow"/>
                </a:tc>
                <a:extLst>
                  <a:ext uri="{0D108BD9-81ED-4DB2-BD59-A6C34878D82A}">
                    <a16:rowId xmlns:a16="http://schemas.microsoft.com/office/drawing/2014/main" val="10002"/>
                  </a:ext>
                </a:extLst>
              </a:tr>
              <a:tr h="279052">
                <a:tc>
                  <a:txBody>
                    <a:bodyPr/>
                    <a:lstStyle/>
                    <a:p>
                      <a:pPr algn="l" defTabSz="457200">
                        <a:defRPr sz="1800"/>
                      </a:pPr>
                      <a:r>
                        <a:rPr sz="1200" b="1">
                          <a:latin typeface="Times Roman"/>
                          <a:ea typeface="Times Roman"/>
                          <a:cs typeface="Times Roman"/>
                          <a:sym typeface="Times Roman"/>
                        </a:rPr>
                        <a:t>V</a:t>
                      </a:r>
                    </a:p>
                  </a:txBody>
                  <a:tcPr marL="12700" marR="12700" marT="12700" marB="12700" anchor="ctr" horzOverflow="overflow"/>
                </a:tc>
                <a:tc>
                  <a:txBody>
                    <a:bodyPr/>
                    <a:lstStyle/>
                    <a:p>
                      <a:pPr algn="l" defTabSz="457200">
                        <a:defRPr b="1">
                          <a:latin typeface="Times Roman"/>
                          <a:ea typeface="Times Roman"/>
                          <a:cs typeface="Times Roman"/>
                          <a:sym typeface="Times Roman"/>
                        </a:defRPr>
                      </a:pPr>
                      <a:r>
                        <a:rPr b="0"/>
                        <a:t>The </a:t>
                      </a:r>
                      <a:r>
                        <a:t>context input</a:t>
                      </a:r>
                    </a:p>
                  </a:txBody>
                  <a:tcPr marL="12700" marR="12700" marT="12700" marB="12700" anchor="ctr" horzOverflow="overflow"/>
                </a:tc>
                <a:tc>
                  <a:txBody>
                    <a:bodyPr/>
                    <a:lstStyle/>
                    <a:p>
                      <a:pPr algn="l" defTabSz="457200">
                        <a:defRPr sz="1800"/>
                      </a:pPr>
                      <a:r>
                        <a:rPr sz="1200">
                          <a:latin typeface="Times Roman"/>
                          <a:ea typeface="Times Roman"/>
                          <a:cs typeface="Times Roman"/>
                          <a:sym typeface="Times Roman"/>
                        </a:rPr>
                        <a:t>The actual content you want to extract</a:t>
                      </a:r>
                    </a:p>
                  </a:txBody>
                  <a:tcPr marL="12700" marR="12700" marT="12700" marB="12700" anchor="ctr" horzOverflow="overflow"/>
                </a:tc>
                <a:extLst>
                  <a:ext uri="{0D108BD9-81ED-4DB2-BD59-A6C34878D82A}">
                    <a16:rowId xmlns:a16="http://schemas.microsoft.com/office/drawing/2014/main" val="10003"/>
                  </a:ext>
                </a:extLst>
              </a:tr>
            </a:tbl>
          </a:graphicData>
        </a:graphic>
      </p:graphicFrame>
      <p:sp>
        <p:nvSpPr>
          <p:cNvPr id="519" name="Rectangle 20"/>
          <p:cNvSpPr txBox="1"/>
          <p:nvPr/>
        </p:nvSpPr>
        <p:spPr>
          <a:xfrm>
            <a:off x="467180" y="1333490"/>
            <a:ext cx="11257641" cy="13563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a:lnSpc>
                <a:spcPts val="2500"/>
              </a:lnSpc>
              <a:defRPr sz="2000">
                <a:solidFill>
                  <a:srgbClr val="404040"/>
                </a:solidFill>
                <a:latin typeface="Open Sans Condensed Light"/>
                <a:ea typeface="Open Sans Condensed Light"/>
                <a:cs typeface="Open Sans Condensed Light"/>
                <a:sym typeface="Open Sans Condensed Light"/>
              </a:defRPr>
            </a:pPr>
            <a:r>
              <a:t>Attention:</a:t>
            </a:r>
          </a:p>
          <a:p>
            <a:pPr marL="581526" lvl="1" indent="-200526">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Output is a weighted sum of values, where weights come from similarity between queries and keys</a:t>
            </a:r>
          </a:p>
          <a:p>
            <a:pPr marL="581526" lvl="1" indent="-200526">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Enables context-aware representation at each position</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Self-Attention Mechanisms"/>
          <p:cNvSpPr txBox="1">
            <a:spLocks noGrp="1"/>
          </p:cNvSpPr>
          <p:nvPr>
            <p:ph type="title"/>
          </p:nvPr>
        </p:nvSpPr>
        <p:spPr>
          <a:prstGeom prst="rect">
            <a:avLst/>
          </a:prstGeom>
        </p:spPr>
        <p:txBody>
          <a:bodyPr/>
          <a:lstStyle/>
          <a:p>
            <a:r>
              <a:t>Self-Attention Mechanisms</a:t>
            </a:r>
          </a:p>
        </p:txBody>
      </p:sp>
      <p:sp>
        <p:nvSpPr>
          <p:cNvPr id="524" name="Rectangle 20"/>
          <p:cNvSpPr txBox="1"/>
          <p:nvPr/>
        </p:nvSpPr>
        <p:spPr>
          <a:xfrm>
            <a:off x="467180" y="1356801"/>
            <a:ext cx="11257641" cy="16738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a:lnSpc>
                <a:spcPts val="2500"/>
              </a:lnSpc>
              <a:defRPr sz="2000">
                <a:solidFill>
                  <a:srgbClr val="404040"/>
                </a:solidFill>
                <a:latin typeface="Open Sans Condensed Light"/>
                <a:ea typeface="Open Sans Condensed Light"/>
                <a:cs typeface="Open Sans Condensed Light"/>
                <a:sym typeface="Open Sans Condensed Light"/>
              </a:defRPr>
            </a:pPr>
            <a:r>
              <a:t>Self-Attention:</a:t>
            </a:r>
          </a:p>
          <a:p>
            <a:pPr marL="581526" lvl="1" indent="-200526">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Each element in the input (a word, pixel, patch) computes its relation to every other element, enabling global context modeling.</a:t>
            </a:r>
          </a:p>
          <a:p>
            <a:pPr marL="581526" lvl="1" indent="-200526">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Useful in medical images where pathology may span across regions (e.g., spinal cord damage across levels).</a:t>
            </a:r>
          </a:p>
        </p:txBody>
      </p:sp>
      <p:sp>
        <p:nvSpPr>
          <p:cNvPr id="525" name="31"/>
          <p:cNvSpPr txBox="1"/>
          <p:nvPr/>
        </p:nvSpPr>
        <p:spPr>
          <a:xfrm>
            <a:off x="11689370" y="6342326"/>
            <a:ext cx="335866"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31</a:t>
            </a:r>
          </a:p>
        </p:txBody>
      </p:sp>
      <p:pic>
        <p:nvPicPr>
          <p:cNvPr id="526" name="Screenshot 2025-04-19 at 10.33.48 AM.png" descr="Screenshot 2025-04-19 at 10.33.48 AM.png"/>
          <p:cNvPicPr>
            <a:picLocks noChangeAspect="1"/>
          </p:cNvPicPr>
          <p:nvPr/>
        </p:nvPicPr>
        <p:blipFill>
          <a:blip r:embed="rId3"/>
          <a:srcRect t="25486"/>
          <a:stretch>
            <a:fillRect/>
          </a:stretch>
        </p:blipFill>
        <p:spPr>
          <a:xfrm>
            <a:off x="3214950" y="5428011"/>
            <a:ext cx="5232401" cy="965249"/>
          </a:xfrm>
          <a:prstGeom prst="rect">
            <a:avLst/>
          </a:prstGeom>
          <a:ln w="12700">
            <a:miter lim="400000"/>
          </a:ln>
        </p:spPr>
      </p:pic>
      <p:pic>
        <p:nvPicPr>
          <p:cNvPr id="527" name="Screenshot 2025-04-19 at 10.58.55 AM.png" descr="Screenshot 2025-04-19 at 10.58.55 AM.png"/>
          <p:cNvPicPr>
            <a:picLocks noChangeAspect="1"/>
          </p:cNvPicPr>
          <p:nvPr/>
        </p:nvPicPr>
        <p:blipFill>
          <a:blip r:embed="rId4"/>
          <a:srcRect r="7378"/>
          <a:stretch>
            <a:fillRect/>
          </a:stretch>
        </p:blipFill>
        <p:spPr>
          <a:xfrm>
            <a:off x="3880244" y="5910511"/>
            <a:ext cx="3207773" cy="420859"/>
          </a:xfrm>
          <a:prstGeom prst="rect">
            <a:avLst/>
          </a:prstGeom>
          <a:ln w="12700">
            <a:miter lim="400000"/>
          </a:ln>
        </p:spPr>
      </p:pic>
      <p:pic>
        <p:nvPicPr>
          <p:cNvPr id="528" name="Screenshot 2025-04-19 at 5.33.08 PM.png" descr="Screenshot 2025-04-19 at 5.33.08 PM.png"/>
          <p:cNvPicPr>
            <a:picLocks noChangeAspect="1"/>
          </p:cNvPicPr>
          <p:nvPr/>
        </p:nvPicPr>
        <p:blipFill>
          <a:blip r:embed="rId5"/>
          <a:stretch>
            <a:fillRect/>
          </a:stretch>
        </p:blipFill>
        <p:spPr>
          <a:xfrm>
            <a:off x="2661079" y="3243062"/>
            <a:ext cx="5926596" cy="1972544"/>
          </a:xfrm>
          <a:prstGeom prst="rect">
            <a:avLst/>
          </a:prstGeom>
          <a:ln w="12700">
            <a:miter lim="400000"/>
          </a:ln>
        </p:spPr>
      </p:pic>
      <p:pic>
        <p:nvPicPr>
          <p:cNvPr id="529" name="Screenshot 2025-04-19 at 5.32.57 PM.png" descr="Screenshot 2025-04-19 at 5.32.57 PM.png"/>
          <p:cNvPicPr>
            <a:picLocks noChangeAspect="1"/>
          </p:cNvPicPr>
          <p:nvPr/>
        </p:nvPicPr>
        <p:blipFill>
          <a:blip r:embed="rId6"/>
          <a:stretch>
            <a:fillRect/>
          </a:stretch>
        </p:blipFill>
        <p:spPr>
          <a:xfrm>
            <a:off x="2661080" y="3243062"/>
            <a:ext cx="5926594" cy="1972544"/>
          </a:xfrm>
          <a:prstGeom prst="rect">
            <a:avLst/>
          </a:prstGeom>
          <a:ln w="12700">
            <a:miter lim="400000"/>
          </a:ln>
        </p:spPr>
      </p:pic>
      <p:pic>
        <p:nvPicPr>
          <p:cNvPr id="530" name="Screenshot 2025-04-19 at 5.33.30 PM.png" descr="Screenshot 2025-04-19 at 5.33.30 PM.png"/>
          <p:cNvPicPr>
            <a:picLocks noChangeAspect="1"/>
          </p:cNvPicPr>
          <p:nvPr/>
        </p:nvPicPr>
        <p:blipFill>
          <a:blip r:embed="rId7"/>
          <a:stretch>
            <a:fillRect/>
          </a:stretch>
        </p:blipFill>
        <p:spPr>
          <a:xfrm>
            <a:off x="2661079" y="3263729"/>
            <a:ext cx="5926596" cy="197254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 grpId="1" animBg="1" advAuto="0"/>
      <p:bldP spid="530" grpId="2"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4" name="1*NdCHUOTS-NXwVrqxOqiOAg.png" descr="1*NdCHUOTS-NXwVrqxOqiOAg.png"/>
          <p:cNvPicPr>
            <a:picLocks noChangeAspect="1"/>
          </p:cNvPicPr>
          <p:nvPr/>
        </p:nvPicPr>
        <p:blipFill>
          <a:blip r:embed="rId3"/>
          <a:srcRect/>
          <a:stretch>
            <a:fillRect/>
          </a:stretch>
        </p:blipFill>
        <p:spPr>
          <a:xfrm>
            <a:off x="7398663" y="2722502"/>
            <a:ext cx="4429643" cy="3290592"/>
          </a:xfrm>
          <a:prstGeom prst="rect">
            <a:avLst/>
          </a:prstGeom>
          <a:ln w="12700">
            <a:miter lim="400000"/>
          </a:ln>
        </p:spPr>
      </p:pic>
      <p:sp>
        <p:nvSpPr>
          <p:cNvPr id="535" name="Attention in Medical Imaging"/>
          <p:cNvSpPr txBox="1">
            <a:spLocks noGrp="1"/>
          </p:cNvSpPr>
          <p:nvPr>
            <p:ph type="title"/>
          </p:nvPr>
        </p:nvSpPr>
        <p:spPr>
          <a:prstGeom prst="rect">
            <a:avLst/>
          </a:prstGeom>
        </p:spPr>
        <p:txBody>
          <a:bodyPr/>
          <a:lstStyle/>
          <a:p>
            <a:r>
              <a:t>Attention in Medical Imaging</a:t>
            </a:r>
          </a:p>
        </p:txBody>
      </p:sp>
      <p:sp>
        <p:nvSpPr>
          <p:cNvPr id="536" name="32"/>
          <p:cNvSpPr txBox="1"/>
          <p:nvPr/>
        </p:nvSpPr>
        <p:spPr>
          <a:xfrm>
            <a:off x="11689370" y="6342326"/>
            <a:ext cx="335866"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32</a:t>
            </a:r>
          </a:p>
        </p:txBody>
      </p:sp>
      <p:sp>
        <p:nvSpPr>
          <p:cNvPr id="537" name="Rectangle 20"/>
          <p:cNvSpPr txBox="1"/>
          <p:nvPr/>
        </p:nvSpPr>
        <p:spPr>
          <a:xfrm>
            <a:off x="467180" y="1355829"/>
            <a:ext cx="11257641" cy="35788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marL="200526" indent="-200526">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Attention mechanism is increasingly used in medical imaging for their ability to model long-range dependencies and global context.</a:t>
            </a:r>
          </a:p>
          <a:p>
            <a:pPr marL="200526" indent="-200526">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endParaRPr/>
          </a:p>
          <a:p>
            <a:pPr marL="200526" indent="-200526">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UNETR applies self-attention to 3D MRI volumes using a transformer encoder and connects it to a U-Net decoder for accurate volumetric segmentation.</a:t>
            </a:r>
          </a:p>
          <a:p>
            <a:pPr>
              <a:lnSpc>
                <a:spcPts val="2500"/>
              </a:lnSpc>
              <a:defRPr sz="2000">
                <a:solidFill>
                  <a:srgbClr val="404040"/>
                </a:solidFill>
                <a:latin typeface="Open Sans Condensed Light"/>
                <a:ea typeface="Open Sans Condensed Light"/>
                <a:cs typeface="Open Sans Condensed Light"/>
                <a:sym typeface="Open Sans Condensed Light"/>
              </a:defRPr>
            </a:pPr>
            <a:endParaRPr/>
          </a:p>
          <a:p>
            <a:pPr>
              <a:lnSpc>
                <a:spcPts val="2500"/>
              </a:lnSpc>
              <a:defRPr sz="2000">
                <a:solidFill>
                  <a:srgbClr val="404040"/>
                </a:solidFill>
                <a:latin typeface="Open Sans Condensed Light"/>
                <a:ea typeface="Open Sans Condensed Light"/>
                <a:cs typeface="Open Sans Condensed Light"/>
                <a:sym typeface="Open Sans Condensed Light"/>
              </a:defRPr>
            </a:pPr>
            <a:r>
              <a:t>Trade-offs:</a:t>
            </a:r>
          </a:p>
          <a:p>
            <a:pPr>
              <a:lnSpc>
                <a:spcPts val="2500"/>
              </a:lnSpc>
              <a:defRPr sz="2000">
                <a:solidFill>
                  <a:srgbClr val="404040"/>
                </a:solidFill>
                <a:latin typeface="Open Sans Condensed Light"/>
                <a:ea typeface="Open Sans Condensed Light"/>
                <a:cs typeface="Open Sans Condensed Light"/>
                <a:sym typeface="Open Sans Condensed Light"/>
              </a:defRPr>
            </a:pPr>
            <a:r>
              <a:t>High accuracy, especially on complex tasks</a:t>
            </a:r>
          </a:p>
          <a:p>
            <a:pPr>
              <a:lnSpc>
                <a:spcPts val="2500"/>
              </a:lnSpc>
              <a:defRPr sz="2000">
                <a:solidFill>
                  <a:srgbClr val="404040"/>
                </a:solidFill>
                <a:latin typeface="Open Sans Condensed Light"/>
                <a:ea typeface="Open Sans Condensed Light"/>
                <a:cs typeface="Open Sans Condensed Light"/>
                <a:sym typeface="Open Sans Condensed Light"/>
              </a:defRPr>
            </a:pPr>
            <a:r>
              <a:t>But also high parameter count (e.g., UNETR ~91M)</a:t>
            </a:r>
          </a:p>
          <a:p>
            <a:pPr>
              <a:lnSpc>
                <a:spcPts val="2500"/>
              </a:lnSpc>
              <a:defRPr sz="2000">
                <a:solidFill>
                  <a:srgbClr val="404040"/>
                </a:solidFill>
                <a:latin typeface="Open Sans Condensed Light"/>
                <a:ea typeface="Open Sans Condensed Light"/>
                <a:cs typeface="Open Sans Condensed Light"/>
                <a:sym typeface="Open Sans Condensed Light"/>
              </a:defRPr>
            </a:pPr>
            <a:r>
              <a:t>Require large training datasets </a:t>
            </a:r>
          </a:p>
        </p:txBody>
      </p:sp>
      <p:sp>
        <p:nvSpPr>
          <p:cNvPr id="538" name="Ali Hatamizadeh, et al. UNETR: Transformers for 3d medical image segmentation. In Proceedings of the IEEE/CVF winter conference on applications of computer vision, pages 574–584, 2022."/>
          <p:cNvSpPr txBox="1"/>
          <p:nvPr/>
        </p:nvSpPr>
        <p:spPr>
          <a:xfrm>
            <a:off x="178974" y="6183749"/>
            <a:ext cx="11614813"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195">
                <a:latin typeface="+mj-lt"/>
                <a:ea typeface="+mj-ea"/>
                <a:cs typeface="+mj-cs"/>
                <a:sym typeface="Helvetica"/>
              </a:defRPr>
            </a:lvl1pPr>
          </a:lstStyle>
          <a:p>
            <a:r>
              <a:t>Ali Hatamizadeh, et al. UNETR: Transformers for 3d medical image segmentation. In Proceedings of the IEEE/CVF winter conference on applications of computer vision, pages 574–584, 2022.</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 name="Machine Learning in Spinal Cord Imaging"/>
          <p:cNvSpPr txBox="1">
            <a:spLocks noGrp="1"/>
          </p:cNvSpPr>
          <p:nvPr>
            <p:ph type="title"/>
          </p:nvPr>
        </p:nvSpPr>
        <p:spPr>
          <a:prstGeom prst="rect">
            <a:avLst/>
          </a:prstGeom>
        </p:spPr>
        <p:txBody>
          <a:bodyPr/>
          <a:lstStyle/>
          <a:p>
            <a:r>
              <a:t>Machine Learning in Spinal Cord Imaging</a:t>
            </a:r>
          </a:p>
        </p:txBody>
      </p:sp>
      <p:sp>
        <p:nvSpPr>
          <p:cNvPr id="541" name="Rectangle 20"/>
          <p:cNvSpPr txBox="1"/>
          <p:nvPr/>
        </p:nvSpPr>
        <p:spPr>
          <a:xfrm>
            <a:off x="467180" y="1334914"/>
            <a:ext cx="11257641" cy="45313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a:lnSpc>
                <a:spcPts val="2500"/>
              </a:lnSpc>
              <a:defRPr sz="2000">
                <a:solidFill>
                  <a:srgbClr val="404040"/>
                </a:solidFill>
                <a:latin typeface="Open Sans Condensed Light"/>
                <a:ea typeface="Open Sans Condensed Light"/>
                <a:cs typeface="Open Sans Condensed Light"/>
                <a:sym typeface="Open Sans Condensed Light"/>
              </a:defRPr>
            </a:pPr>
            <a:r>
              <a:t>Segmentation: ML models like 2D CNN automate spinal cord and lesion segmentation from T2-weighted MRI.</a:t>
            </a:r>
          </a:p>
          <a:p>
            <a:pPr>
              <a:lnSpc>
                <a:spcPts val="2500"/>
              </a:lnSpc>
              <a:defRPr sz="2000">
                <a:solidFill>
                  <a:srgbClr val="404040"/>
                </a:solidFill>
                <a:latin typeface="Open Sans Condensed Light"/>
                <a:ea typeface="Open Sans Condensed Light"/>
                <a:cs typeface="Open Sans Condensed Light"/>
                <a:sym typeface="Open Sans Condensed Light"/>
              </a:defRPr>
            </a:pPr>
            <a:endParaRPr/>
          </a:p>
          <a:p>
            <a:pPr>
              <a:lnSpc>
                <a:spcPts val="2500"/>
              </a:lnSpc>
              <a:defRPr sz="2000">
                <a:solidFill>
                  <a:srgbClr val="404040"/>
                </a:solidFill>
                <a:latin typeface="Open Sans Condensed Light"/>
                <a:ea typeface="Open Sans Condensed Light"/>
                <a:cs typeface="Open Sans Condensed Light"/>
                <a:sym typeface="Open Sans Condensed Light"/>
              </a:defRPr>
            </a:pPr>
            <a:r>
              <a:t>Diagnostic Classification: Studies using SVM and k-NN have classified SCI based on extracted diffusion features (e.g., FA), yet most lack direct image-based, end-to-end learning.</a:t>
            </a:r>
          </a:p>
          <a:p>
            <a:pPr>
              <a:lnSpc>
                <a:spcPts val="2500"/>
              </a:lnSpc>
              <a:defRPr sz="2000">
                <a:solidFill>
                  <a:srgbClr val="404040"/>
                </a:solidFill>
                <a:latin typeface="Open Sans Condensed Light"/>
                <a:ea typeface="Open Sans Condensed Light"/>
                <a:cs typeface="Open Sans Condensed Light"/>
                <a:sym typeface="Open Sans Condensed Light"/>
              </a:defRPr>
            </a:pPr>
            <a:endParaRPr/>
          </a:p>
          <a:p>
            <a:pPr>
              <a:lnSpc>
                <a:spcPts val="2500"/>
              </a:lnSpc>
              <a:defRPr sz="2000">
                <a:solidFill>
                  <a:srgbClr val="404040"/>
                </a:solidFill>
                <a:latin typeface="Open Sans Condensed Light"/>
                <a:ea typeface="Open Sans Condensed Light"/>
                <a:cs typeface="Open Sans Condensed Light"/>
                <a:sym typeface="Open Sans Condensed Light"/>
              </a:defRPr>
            </a:pPr>
            <a:r>
              <a:t>Prognostication: Models have been developed to predict AIS grade and motor recovery using clinical/demographic data, but often avoid learning directly from full imaging volumes.</a:t>
            </a:r>
          </a:p>
          <a:p>
            <a:pPr>
              <a:lnSpc>
                <a:spcPts val="2500"/>
              </a:lnSpc>
              <a:defRPr sz="2000">
                <a:solidFill>
                  <a:srgbClr val="404040"/>
                </a:solidFill>
                <a:latin typeface="Open Sans Condensed Light"/>
                <a:ea typeface="Open Sans Condensed Light"/>
                <a:cs typeface="Open Sans Condensed Light"/>
                <a:sym typeface="Open Sans Condensed Light"/>
              </a:defRPr>
            </a:pPr>
            <a:endParaRPr/>
          </a:p>
          <a:p>
            <a:pPr>
              <a:lnSpc>
                <a:spcPts val="2500"/>
              </a:lnSpc>
              <a:defRPr sz="2000">
                <a:solidFill>
                  <a:srgbClr val="404040"/>
                </a:solidFill>
                <a:latin typeface="Open Sans Condensed Light"/>
                <a:ea typeface="Open Sans Condensed Light"/>
                <a:cs typeface="Open Sans Condensed Light"/>
                <a:sym typeface="Open Sans Condensed Light"/>
              </a:defRPr>
            </a:pPr>
            <a:r>
              <a:t>Gaps:</a:t>
            </a:r>
          </a:p>
          <a:p>
            <a:pPr>
              <a:lnSpc>
                <a:spcPts val="2500"/>
              </a:lnSpc>
              <a:defRPr sz="2000">
                <a:solidFill>
                  <a:srgbClr val="404040"/>
                </a:solidFill>
                <a:latin typeface="Open Sans Condensed Light"/>
                <a:ea typeface="Open Sans Condensed Light"/>
                <a:cs typeface="Open Sans Condensed Light"/>
                <a:sym typeface="Open Sans Condensed Light"/>
              </a:defRPr>
            </a:pPr>
            <a:r>
              <a:t>Few studies assess SCI severity</a:t>
            </a:r>
          </a:p>
          <a:p>
            <a:pPr>
              <a:lnSpc>
                <a:spcPts val="2500"/>
              </a:lnSpc>
              <a:defRPr sz="2000">
                <a:solidFill>
                  <a:srgbClr val="404040"/>
                </a:solidFill>
                <a:latin typeface="Open Sans Condensed Light"/>
                <a:ea typeface="Open Sans Condensed Light"/>
                <a:cs typeface="Open Sans Condensed Light"/>
                <a:sym typeface="Open Sans Condensed Light"/>
              </a:defRPr>
            </a:pPr>
            <a:r>
              <a:t>Most are limited to manual feature extraction, only one using imaging</a:t>
            </a:r>
          </a:p>
          <a:p>
            <a:pPr>
              <a:lnSpc>
                <a:spcPts val="2500"/>
              </a:lnSpc>
              <a:defRPr sz="2000">
                <a:solidFill>
                  <a:srgbClr val="404040"/>
                </a:solidFill>
                <a:latin typeface="Open Sans Condensed Light"/>
                <a:ea typeface="Open Sans Condensed Light"/>
                <a:cs typeface="Open Sans Condensed Light"/>
                <a:sym typeface="Open Sans Condensed Light"/>
              </a:defRPr>
            </a:pPr>
            <a:r>
              <a:t>Rare use of multimodal input (e.g., DTI, NODDI)</a:t>
            </a:r>
          </a:p>
          <a:p>
            <a:pPr>
              <a:lnSpc>
                <a:spcPts val="2500"/>
              </a:lnSpc>
              <a:defRPr sz="2000">
                <a:solidFill>
                  <a:srgbClr val="404040"/>
                </a:solidFill>
                <a:latin typeface="Open Sans Condensed Light"/>
                <a:ea typeface="Open Sans Condensed Light"/>
                <a:cs typeface="Open Sans Condensed Light"/>
                <a:sym typeface="Open Sans Condensed Light"/>
              </a:defRPr>
            </a:pPr>
            <a:r>
              <a:t>Lack of volumetric 3D deep learning approaches</a:t>
            </a:r>
          </a:p>
        </p:txBody>
      </p:sp>
      <p:sp>
        <p:nvSpPr>
          <p:cNvPr id="542" name="33"/>
          <p:cNvSpPr txBox="1"/>
          <p:nvPr/>
        </p:nvSpPr>
        <p:spPr>
          <a:xfrm>
            <a:off x="11689370" y="6342326"/>
            <a:ext cx="335866"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33</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 name="Rectangle 20"/>
          <p:cNvSpPr txBox="1"/>
          <p:nvPr/>
        </p:nvSpPr>
        <p:spPr>
          <a:xfrm>
            <a:off x="388230" y="1335213"/>
            <a:ext cx="7117257" cy="35730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a:lnSpc>
                <a:spcPts val="2500"/>
              </a:lnSpc>
              <a:defRPr>
                <a:solidFill>
                  <a:srgbClr val="404040"/>
                </a:solidFill>
                <a:latin typeface="Open Sans Condensed Light"/>
                <a:ea typeface="Open Sans Condensed Light"/>
                <a:cs typeface="Open Sans Condensed Light"/>
                <a:sym typeface="Open Sans Condensed Light"/>
              </a:defRPr>
            </a:pPr>
            <a:r>
              <a:t>Dataset: 294 cervical SCI patients </a:t>
            </a:r>
          </a:p>
          <a:p>
            <a:pPr>
              <a:lnSpc>
                <a:spcPts val="2500"/>
              </a:lnSpc>
              <a:defRPr>
                <a:solidFill>
                  <a:srgbClr val="404040"/>
                </a:solidFill>
                <a:latin typeface="Open Sans Condensed Light"/>
                <a:ea typeface="Open Sans Condensed Light"/>
                <a:cs typeface="Open Sans Condensed Light"/>
                <a:sym typeface="Open Sans Condensed Light"/>
              </a:defRPr>
            </a:pPr>
            <a:r>
              <a:t>Severity classified using a modified BASIC score (3-class system) determined by expert raters using axial T2-weighted MRI</a:t>
            </a:r>
          </a:p>
          <a:p>
            <a:pPr>
              <a:lnSpc>
                <a:spcPts val="2500"/>
              </a:lnSpc>
              <a:defRPr>
                <a:solidFill>
                  <a:srgbClr val="404040"/>
                </a:solidFill>
                <a:latin typeface="Open Sans Condensed Light"/>
                <a:ea typeface="Open Sans Condensed Light"/>
                <a:cs typeface="Open Sans Condensed Light"/>
                <a:sym typeface="Open Sans Condensed Light"/>
              </a:defRPr>
            </a:pPr>
            <a:r>
              <a:t>ResNet-50 (~20 million parameters) with F1: 0.72, AUC: 0.79.</a:t>
            </a:r>
          </a:p>
          <a:p>
            <a:pPr>
              <a:lnSpc>
                <a:spcPts val="2500"/>
              </a:lnSpc>
              <a:defRPr>
                <a:solidFill>
                  <a:srgbClr val="404040"/>
                </a:solidFill>
                <a:latin typeface="Open Sans Condensed Light"/>
                <a:ea typeface="Open Sans Condensed Light"/>
                <a:cs typeface="Open Sans Condensed Light"/>
                <a:sym typeface="Open Sans Condensed Light"/>
              </a:defRPr>
            </a:pPr>
            <a:endParaRPr/>
          </a:p>
          <a:p>
            <a:pPr>
              <a:lnSpc>
                <a:spcPts val="2500"/>
              </a:lnSpc>
              <a:defRPr>
                <a:solidFill>
                  <a:srgbClr val="404040"/>
                </a:solidFill>
                <a:latin typeface="Open Sans Condensed Light"/>
                <a:ea typeface="Open Sans Condensed Light"/>
                <a:cs typeface="Open Sans Condensed Light"/>
                <a:sym typeface="Open Sans Condensed Light"/>
              </a:defRPr>
            </a:pPr>
            <a:r>
              <a:t>Limitations:</a:t>
            </a:r>
          </a:p>
          <a:p>
            <a:pPr marL="200526" indent="-200526">
              <a:lnSpc>
                <a:spcPts val="2500"/>
              </a:lnSpc>
              <a:buSzPct val="100000"/>
              <a:buChar char="•"/>
              <a:defRPr>
                <a:solidFill>
                  <a:srgbClr val="404040"/>
                </a:solidFill>
                <a:latin typeface="Open Sans Condensed Light"/>
                <a:ea typeface="Open Sans Condensed Light"/>
                <a:cs typeface="Open Sans Condensed Light"/>
                <a:sym typeface="Open Sans Condensed Light"/>
              </a:defRPr>
            </a:pPr>
            <a:r>
              <a:t>2D model only; lacks volumetric integration</a:t>
            </a:r>
          </a:p>
          <a:p>
            <a:pPr marL="200526" indent="-200526">
              <a:lnSpc>
                <a:spcPts val="2500"/>
              </a:lnSpc>
              <a:buSzPct val="100000"/>
              <a:buChar char="•"/>
              <a:defRPr>
                <a:solidFill>
                  <a:srgbClr val="404040"/>
                </a:solidFill>
                <a:latin typeface="Open Sans Condensed Light"/>
                <a:ea typeface="Open Sans Condensed Light"/>
                <a:cs typeface="Open Sans Condensed Light"/>
                <a:sym typeface="Open Sans Condensed Light"/>
              </a:defRPr>
            </a:pPr>
            <a:r>
              <a:t>It assumes that slices above or below the lesion are “healthy” if they appear normal in isolation. However, in SCI, retrograde and anterograde degeneration can lead to structural and functional changes in regions both above and below the primary injury site.</a:t>
            </a:r>
          </a:p>
        </p:txBody>
      </p:sp>
      <p:sp>
        <p:nvSpPr>
          <p:cNvPr id="547" name="34"/>
          <p:cNvSpPr txBox="1"/>
          <p:nvPr/>
        </p:nvSpPr>
        <p:spPr>
          <a:xfrm>
            <a:off x="11689370" y="6342326"/>
            <a:ext cx="335866"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34</a:t>
            </a:r>
          </a:p>
        </p:txBody>
      </p:sp>
      <p:pic>
        <p:nvPicPr>
          <p:cNvPr id="548" name="Screenshot 2025-04-19 at 11.59.37 AM.png" descr="Screenshot 2025-04-19 at 11.59.37 AM.png"/>
          <p:cNvPicPr>
            <a:picLocks noChangeAspect="1"/>
          </p:cNvPicPr>
          <p:nvPr/>
        </p:nvPicPr>
        <p:blipFill>
          <a:blip r:embed="rId3"/>
          <a:srcRect r="3682"/>
          <a:stretch>
            <a:fillRect/>
          </a:stretch>
        </p:blipFill>
        <p:spPr>
          <a:xfrm>
            <a:off x="7468347" y="3411390"/>
            <a:ext cx="4618325" cy="2860639"/>
          </a:xfrm>
          <a:prstGeom prst="rect">
            <a:avLst/>
          </a:prstGeom>
          <a:ln w="12700">
            <a:miter lim="400000"/>
          </a:ln>
        </p:spPr>
      </p:pic>
      <p:pic>
        <p:nvPicPr>
          <p:cNvPr id="549" name="Screenshot 2025-04-19 at 12.03.00 PM.png" descr="Screenshot 2025-04-19 at 12.03.00 PM.png"/>
          <p:cNvPicPr>
            <a:picLocks noChangeAspect="1"/>
          </p:cNvPicPr>
          <p:nvPr/>
        </p:nvPicPr>
        <p:blipFill>
          <a:blip r:embed="rId4"/>
          <a:stretch>
            <a:fillRect/>
          </a:stretch>
        </p:blipFill>
        <p:spPr>
          <a:xfrm>
            <a:off x="7468347" y="1601888"/>
            <a:ext cx="4618435" cy="1739242"/>
          </a:xfrm>
          <a:prstGeom prst="rect">
            <a:avLst/>
          </a:prstGeom>
          <a:ln w="12700">
            <a:miter lim="400000"/>
          </a:ln>
        </p:spPr>
      </p:pic>
      <p:sp>
        <p:nvSpPr>
          <p:cNvPr id="550" name="Machine Learning in Spinal Cord Imaging"/>
          <p:cNvSpPr txBox="1">
            <a:spLocks noGrp="1"/>
          </p:cNvSpPr>
          <p:nvPr>
            <p:ph type="title"/>
          </p:nvPr>
        </p:nvSpPr>
        <p:spPr>
          <a:prstGeom prst="rect">
            <a:avLst/>
          </a:prstGeom>
        </p:spPr>
        <p:txBody>
          <a:bodyPr/>
          <a:lstStyle/>
          <a:p>
            <a:r>
              <a:t>Machine Learning in Spinal Cord Imaging</a:t>
            </a:r>
          </a:p>
        </p:txBody>
      </p:sp>
      <p:sp>
        <p:nvSpPr>
          <p:cNvPr id="551" name="I. Gusti Lanang Ngurah Agung Artha Wiguna, et al. A deep learning approach for cervical cord injury severity determination through axial and sagittal magnetic resonance imaging segmentation and classification. European Spine Journal, 33(11):4204–4213, 20"/>
          <p:cNvSpPr txBox="1"/>
          <p:nvPr/>
        </p:nvSpPr>
        <p:spPr>
          <a:xfrm>
            <a:off x="182357" y="6196449"/>
            <a:ext cx="11657986"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195">
                <a:latin typeface="+mj-lt"/>
                <a:ea typeface="+mj-ea"/>
                <a:cs typeface="+mj-cs"/>
                <a:sym typeface="Helvetica"/>
              </a:defRPr>
            </a:lvl1pPr>
          </a:lstStyle>
          <a:p>
            <a:r>
              <a:t>I. Gusti Lanang Ngurah Agung Artha Wiguna, et al. A deep learning approach for cervical cord injury severity determination through axial and sagittal magnetic resonance imaging segmentation and classification. European Spine Journal, 33(11):4204–4213, 2024.</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 name="Outline"/>
          <p:cNvSpPr txBox="1">
            <a:spLocks noGrp="1"/>
          </p:cNvSpPr>
          <p:nvPr>
            <p:ph type="title"/>
          </p:nvPr>
        </p:nvSpPr>
        <p:spPr>
          <a:prstGeom prst="rect">
            <a:avLst/>
          </a:prstGeom>
        </p:spPr>
        <p:txBody>
          <a:bodyPr/>
          <a:lstStyle/>
          <a:p>
            <a:r>
              <a:t>Outline</a:t>
            </a:r>
          </a:p>
        </p:txBody>
      </p:sp>
      <p:sp>
        <p:nvSpPr>
          <p:cNvPr id="556" name="Rectangle 20"/>
          <p:cNvSpPr txBox="1"/>
          <p:nvPr/>
        </p:nvSpPr>
        <p:spPr>
          <a:xfrm>
            <a:off x="467180" y="1490379"/>
            <a:ext cx="11257641" cy="18807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a:lnSpc>
                <a:spcPts val="2700"/>
              </a:lnSpc>
              <a:spcBef>
                <a:spcPts val="1100"/>
              </a:spcBef>
              <a:defRPr sz="2300">
                <a:solidFill>
                  <a:srgbClr val="A7A7A7"/>
                </a:solidFill>
                <a:latin typeface="Open Sans Condensed Light"/>
                <a:ea typeface="Open Sans Condensed Light"/>
                <a:cs typeface="Open Sans Condensed Light"/>
                <a:sym typeface="Open Sans Condensed Light"/>
              </a:defRPr>
            </a:pPr>
            <a:r>
              <a:t>Background</a:t>
            </a:r>
          </a:p>
          <a:p>
            <a:pPr>
              <a:lnSpc>
                <a:spcPts val="2700"/>
              </a:lnSpc>
              <a:spcBef>
                <a:spcPts val="1100"/>
              </a:spcBef>
              <a:defRPr sz="2300">
                <a:solidFill>
                  <a:srgbClr val="535353"/>
                </a:solidFill>
                <a:latin typeface="Open Sans Condensed Light"/>
                <a:ea typeface="Open Sans Condensed Light"/>
                <a:cs typeface="Open Sans Condensed Light"/>
                <a:sym typeface="Open Sans Condensed Light"/>
              </a:defRPr>
            </a:pPr>
            <a:r>
              <a:t>Research Objective and Approach</a:t>
            </a:r>
          </a:p>
          <a:p>
            <a:pPr>
              <a:lnSpc>
                <a:spcPts val="2700"/>
              </a:lnSpc>
              <a:spcBef>
                <a:spcPts val="1100"/>
              </a:spcBef>
              <a:defRPr sz="2300">
                <a:solidFill>
                  <a:srgbClr val="404040"/>
                </a:solidFill>
                <a:latin typeface="Open Sans Condensed Light"/>
                <a:ea typeface="Open Sans Condensed Light"/>
                <a:cs typeface="Open Sans Condensed Light"/>
                <a:sym typeface="Open Sans Condensed Light"/>
              </a:defRPr>
            </a:pPr>
            <a:r>
              <a:t>Preliminary Results</a:t>
            </a:r>
          </a:p>
          <a:p>
            <a:pPr>
              <a:lnSpc>
                <a:spcPts val="2700"/>
              </a:lnSpc>
              <a:spcBef>
                <a:spcPts val="1100"/>
              </a:spcBef>
              <a:defRPr sz="2300">
                <a:solidFill>
                  <a:srgbClr val="404040"/>
                </a:solidFill>
                <a:latin typeface="Open Sans Condensed Light"/>
                <a:ea typeface="Open Sans Condensed Light"/>
                <a:cs typeface="Open Sans Condensed Light"/>
                <a:sym typeface="Open Sans Condensed Light"/>
              </a:defRPr>
            </a:pPr>
            <a:r>
              <a:t>Proposed Timeline and Future Work</a:t>
            </a:r>
          </a:p>
        </p:txBody>
      </p:sp>
      <p:sp>
        <p:nvSpPr>
          <p:cNvPr id="557" name="35"/>
          <p:cNvSpPr txBox="1"/>
          <p:nvPr/>
        </p:nvSpPr>
        <p:spPr>
          <a:xfrm>
            <a:off x="11689370" y="6342326"/>
            <a:ext cx="335866"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35</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 name="Research Objectives and Approach"/>
          <p:cNvSpPr txBox="1">
            <a:spLocks noGrp="1"/>
          </p:cNvSpPr>
          <p:nvPr>
            <p:ph type="title"/>
          </p:nvPr>
        </p:nvSpPr>
        <p:spPr>
          <a:xfrm>
            <a:off x="838200" y="730976"/>
            <a:ext cx="10515600" cy="614815"/>
          </a:xfrm>
          <a:prstGeom prst="rect">
            <a:avLst/>
          </a:prstGeom>
        </p:spPr>
        <p:txBody>
          <a:bodyPr/>
          <a:lstStyle/>
          <a:p>
            <a:r>
              <a:t>Research Objectives and Approach</a:t>
            </a:r>
          </a:p>
        </p:txBody>
      </p:sp>
      <p:sp>
        <p:nvSpPr>
          <p:cNvPr id="560" name="Ultimate Objective: Enable data-driven, reproducible, and age-aware diagnosis, improving clinical outcomes.…"/>
          <p:cNvSpPr txBox="1"/>
          <p:nvPr/>
        </p:nvSpPr>
        <p:spPr>
          <a:xfrm>
            <a:off x="403688" y="1511333"/>
            <a:ext cx="11384624" cy="25222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ts val="2100"/>
              </a:lnSpc>
              <a:spcBef>
                <a:spcPts val="1100"/>
              </a:spcBef>
              <a:defRPr sz="2000">
                <a:solidFill>
                  <a:srgbClr val="404040"/>
                </a:solidFill>
                <a:latin typeface="Open Sans Condensed Light"/>
                <a:ea typeface="Open Sans Condensed Light"/>
                <a:cs typeface="Open Sans Condensed Light"/>
                <a:sym typeface="Open Sans Condensed Light"/>
              </a:defRPr>
            </a:pPr>
            <a:r>
              <a:t>Ultimate Objective: Enable data-driven, reproducible, and age-aware diagnosis, improving clinical outcomes.</a:t>
            </a:r>
          </a:p>
          <a:p>
            <a:pPr>
              <a:lnSpc>
                <a:spcPts val="2100"/>
              </a:lnSpc>
              <a:spcBef>
                <a:spcPts val="1100"/>
              </a:spcBef>
              <a:defRPr sz="2000">
                <a:solidFill>
                  <a:srgbClr val="404040"/>
                </a:solidFill>
                <a:latin typeface="Open Sans Condensed Light"/>
                <a:ea typeface="Open Sans Condensed Light"/>
                <a:cs typeface="Open Sans Condensed Light"/>
                <a:sym typeface="Open Sans Condensed Light"/>
              </a:defRPr>
            </a:pPr>
            <a:endParaRPr/>
          </a:p>
          <a:p>
            <a:pPr marL="531394" lvl="1" indent="-150394">
              <a:lnSpc>
                <a:spcPts val="2100"/>
              </a:lnSpc>
              <a:spcBef>
                <a:spcPts val="1100"/>
              </a:spcBef>
              <a:buSzPct val="100000"/>
              <a:buChar char="•"/>
              <a:defRPr sz="2000">
                <a:solidFill>
                  <a:srgbClr val="404040"/>
                </a:solidFill>
                <a:latin typeface="Open Sans Condensed Light"/>
                <a:ea typeface="Open Sans Condensed Light"/>
                <a:cs typeface="Open Sans Condensed Light"/>
                <a:sym typeface="Open Sans Condensed Light"/>
              </a:defRPr>
            </a:pPr>
            <a:r>
              <a:t>Aim 1: Collecting and Analyzing Pediatric MRI to Establish a Normative Spinal Cord Biomarker Database</a:t>
            </a:r>
          </a:p>
          <a:p>
            <a:pPr marL="531394" lvl="1" indent="-150394">
              <a:lnSpc>
                <a:spcPts val="2100"/>
              </a:lnSpc>
              <a:spcBef>
                <a:spcPts val="1100"/>
              </a:spcBef>
              <a:buSzPct val="100000"/>
              <a:buChar char="•"/>
              <a:defRPr sz="2000">
                <a:solidFill>
                  <a:srgbClr val="404040"/>
                </a:solidFill>
                <a:latin typeface="Open Sans Condensed Light"/>
                <a:ea typeface="Open Sans Condensed Light"/>
                <a:cs typeface="Open Sans Condensed Light"/>
                <a:sym typeface="Open Sans Condensed Light"/>
              </a:defRPr>
            </a:pPr>
            <a:r>
              <a:t>Aim 2: Multimodal Machine Learning for Chronic Pediatric SCI Severity Assessment</a:t>
            </a:r>
          </a:p>
          <a:p>
            <a:pPr marL="531394" lvl="1" indent="-150394">
              <a:lnSpc>
                <a:spcPts val="2100"/>
              </a:lnSpc>
              <a:spcBef>
                <a:spcPts val="1100"/>
              </a:spcBef>
              <a:buSzPct val="100000"/>
              <a:buChar char="•"/>
              <a:defRPr sz="2000">
                <a:solidFill>
                  <a:srgbClr val="404040"/>
                </a:solidFill>
                <a:latin typeface="Open Sans Condensed Light"/>
                <a:ea typeface="Open Sans Condensed Light"/>
                <a:cs typeface="Open Sans Condensed Light"/>
                <a:sym typeface="Open Sans Condensed Light"/>
              </a:defRPr>
            </a:pPr>
            <a:r>
              <a:t>Aim 3: Deep Learning-Based Severity Assessment in Acute Adult SCI</a:t>
            </a:r>
          </a:p>
        </p:txBody>
      </p:sp>
      <p:sp>
        <p:nvSpPr>
          <p:cNvPr id="561" name="36"/>
          <p:cNvSpPr txBox="1"/>
          <p:nvPr/>
        </p:nvSpPr>
        <p:spPr>
          <a:xfrm>
            <a:off x="11689370" y="6342326"/>
            <a:ext cx="335866"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36</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 name="Aim 1:Collecting and Analyzing Pediatric Multimodal MRI to Establish a Normative Spinal Cord Biomarker Database"/>
          <p:cNvSpPr txBox="1">
            <a:spLocks noGrp="1"/>
          </p:cNvSpPr>
          <p:nvPr>
            <p:ph type="title"/>
          </p:nvPr>
        </p:nvSpPr>
        <p:spPr>
          <a:xfrm>
            <a:off x="411165" y="720500"/>
            <a:ext cx="11369670" cy="614815"/>
          </a:xfrm>
          <a:prstGeom prst="rect">
            <a:avLst/>
          </a:prstGeom>
        </p:spPr>
        <p:txBody>
          <a:bodyPr/>
          <a:lstStyle>
            <a:lvl1pPr defTabSz="566927">
              <a:defRPr sz="1736"/>
            </a:lvl1pPr>
          </a:lstStyle>
          <a:p>
            <a:r>
              <a:t>Aim 1:Collecting and Analyzing Pediatric Multimodal MRI to Establish a Normative Spinal Cord Biomarker Database</a:t>
            </a:r>
          </a:p>
        </p:txBody>
      </p:sp>
      <p:sp>
        <p:nvSpPr>
          <p:cNvPr id="564" name="37"/>
          <p:cNvSpPr txBox="1"/>
          <p:nvPr/>
        </p:nvSpPr>
        <p:spPr>
          <a:xfrm>
            <a:off x="11689370" y="6342326"/>
            <a:ext cx="335866"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37</a:t>
            </a:r>
          </a:p>
        </p:txBody>
      </p:sp>
      <p:pic>
        <p:nvPicPr>
          <p:cNvPr id="565" name="ChatGPT Image Apr 18, 2025 at 08_15_46 AM.png" descr="ChatGPT Image Apr 18, 2025 at 08_15_46 AM.png"/>
          <p:cNvPicPr>
            <a:picLocks noChangeAspect="1"/>
          </p:cNvPicPr>
          <p:nvPr/>
        </p:nvPicPr>
        <p:blipFill>
          <a:blip r:embed="rId3"/>
          <a:srcRect l="30896" t="31811" r="53337" b="41866"/>
          <a:stretch>
            <a:fillRect/>
          </a:stretch>
        </p:blipFill>
        <p:spPr>
          <a:xfrm>
            <a:off x="2770870" y="3689410"/>
            <a:ext cx="1264556" cy="1407480"/>
          </a:xfrm>
          <a:prstGeom prst="rect">
            <a:avLst/>
          </a:prstGeom>
          <a:ln w="12700">
            <a:miter lim="400000"/>
          </a:ln>
        </p:spPr>
      </p:pic>
      <p:sp>
        <p:nvSpPr>
          <p:cNvPr id="566" name="150 TD…"/>
          <p:cNvSpPr txBox="1"/>
          <p:nvPr/>
        </p:nvSpPr>
        <p:spPr>
          <a:xfrm>
            <a:off x="956347" y="5290951"/>
            <a:ext cx="601227" cy="5379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lnSpc>
                <a:spcPts val="1800"/>
              </a:lnSpc>
              <a:defRPr sz="1200">
                <a:solidFill>
                  <a:srgbClr val="404040"/>
                </a:solidFill>
                <a:latin typeface="Open Sans Condensed Light"/>
                <a:ea typeface="Open Sans Condensed Light"/>
                <a:cs typeface="Open Sans Condensed Light"/>
                <a:sym typeface="Open Sans Condensed Light"/>
              </a:defRPr>
            </a:pPr>
            <a:r>
              <a:t>150 TD</a:t>
            </a:r>
          </a:p>
          <a:p>
            <a:pPr algn="ctr">
              <a:lnSpc>
                <a:spcPts val="1800"/>
              </a:lnSpc>
              <a:defRPr sz="1200">
                <a:solidFill>
                  <a:srgbClr val="404040"/>
                </a:solidFill>
                <a:latin typeface="Open Sans Condensed Light"/>
                <a:ea typeface="Open Sans Condensed Light"/>
                <a:cs typeface="Open Sans Condensed Light"/>
                <a:sym typeface="Open Sans Condensed Light"/>
              </a:defRPr>
            </a:pPr>
            <a:r>
              <a:t>6 - 17</a:t>
            </a:r>
          </a:p>
        </p:txBody>
      </p:sp>
      <p:sp>
        <p:nvSpPr>
          <p:cNvPr id="567" name="45 min Scan…"/>
          <p:cNvSpPr txBox="1"/>
          <p:nvPr/>
        </p:nvSpPr>
        <p:spPr>
          <a:xfrm>
            <a:off x="2704339" y="5176651"/>
            <a:ext cx="1295361" cy="7665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lnSpc>
                <a:spcPts val="1800"/>
              </a:lnSpc>
              <a:defRPr sz="1200">
                <a:solidFill>
                  <a:srgbClr val="404040"/>
                </a:solidFill>
                <a:latin typeface="Open Sans Condensed Light"/>
                <a:ea typeface="Open Sans Condensed Light"/>
                <a:cs typeface="Open Sans Condensed Light"/>
                <a:sym typeface="Open Sans Condensed Light"/>
              </a:defRPr>
            </a:pPr>
            <a:r>
              <a:t>45 min Scan</a:t>
            </a:r>
          </a:p>
          <a:p>
            <a:pPr algn="ctr">
              <a:lnSpc>
                <a:spcPts val="1800"/>
              </a:lnSpc>
              <a:defRPr sz="1200">
                <a:solidFill>
                  <a:srgbClr val="404040"/>
                </a:solidFill>
                <a:latin typeface="Open Sans Condensed Light"/>
                <a:ea typeface="Open Sans Condensed Light"/>
                <a:cs typeface="Open Sans Condensed Light"/>
                <a:sym typeface="Open Sans Condensed Light"/>
              </a:defRPr>
            </a:pPr>
            <a:r>
              <a:t>T1, T2, HYDI, MT</a:t>
            </a:r>
            <a:br/>
            <a:r>
              <a:t>2 Slabs (C1- T11)</a:t>
            </a:r>
          </a:p>
        </p:txBody>
      </p:sp>
      <p:pic>
        <p:nvPicPr>
          <p:cNvPr id="568" name="ChatGPT Image Apr 18, 2025 at 08_15_46 AM.png" descr="ChatGPT Image Apr 18, 2025 at 08_15_46 AM.png"/>
          <p:cNvPicPr>
            <a:picLocks noChangeAspect="1"/>
          </p:cNvPicPr>
          <p:nvPr/>
        </p:nvPicPr>
        <p:blipFill>
          <a:blip r:embed="rId3"/>
          <a:srcRect l="57027" t="31811" r="25615" b="41866"/>
          <a:stretch>
            <a:fillRect/>
          </a:stretch>
        </p:blipFill>
        <p:spPr>
          <a:xfrm>
            <a:off x="5482034" y="3670572"/>
            <a:ext cx="1227997" cy="1241421"/>
          </a:xfrm>
          <a:prstGeom prst="rect">
            <a:avLst/>
          </a:prstGeom>
          <a:ln w="12700">
            <a:miter lim="400000"/>
          </a:ln>
        </p:spPr>
      </p:pic>
      <p:pic>
        <p:nvPicPr>
          <p:cNvPr id="569" name="ChatGPT Image Apr 18, 2025 at 08_15_46 AM.png" descr="ChatGPT Image Apr 18, 2025 at 08_15_46 AM.png"/>
          <p:cNvPicPr>
            <a:picLocks noChangeAspect="1"/>
          </p:cNvPicPr>
          <p:nvPr/>
        </p:nvPicPr>
        <p:blipFill>
          <a:blip r:embed="rId3"/>
          <a:srcRect l="5942" t="31811" r="79782" b="41866"/>
          <a:stretch>
            <a:fillRect/>
          </a:stretch>
        </p:blipFill>
        <p:spPr>
          <a:xfrm>
            <a:off x="819405" y="4142908"/>
            <a:ext cx="874981" cy="1075607"/>
          </a:xfrm>
          <a:prstGeom prst="rect">
            <a:avLst/>
          </a:prstGeom>
          <a:ln w="12700">
            <a:miter lim="400000"/>
          </a:ln>
        </p:spPr>
      </p:pic>
      <p:pic>
        <p:nvPicPr>
          <p:cNvPr id="570" name="ChatGPT Image Apr 18, 2025 at 08_15_46 AM.png" descr="ChatGPT Image Apr 18, 2025 at 08_15_46 AM.png"/>
          <p:cNvPicPr>
            <a:picLocks noChangeAspect="1"/>
          </p:cNvPicPr>
          <p:nvPr/>
        </p:nvPicPr>
        <p:blipFill>
          <a:blip r:embed="rId3"/>
          <a:srcRect l="81470" t="31811" b="41866"/>
          <a:stretch>
            <a:fillRect/>
          </a:stretch>
        </p:blipFill>
        <p:spPr>
          <a:xfrm>
            <a:off x="8968772" y="3689410"/>
            <a:ext cx="1486251" cy="1407480"/>
          </a:xfrm>
          <a:prstGeom prst="rect">
            <a:avLst/>
          </a:prstGeom>
          <a:ln w="12700">
            <a:miter lim="400000"/>
          </a:ln>
        </p:spPr>
      </p:pic>
      <p:graphicFrame>
        <p:nvGraphicFramePr>
          <p:cNvPr id="571" name="Table 1"/>
          <p:cNvGraphicFramePr/>
          <p:nvPr/>
        </p:nvGraphicFramePr>
        <p:xfrm>
          <a:off x="7708348" y="5110624"/>
          <a:ext cx="3664241" cy="914400"/>
        </p:xfrm>
        <a:graphic>
          <a:graphicData uri="http://schemas.openxmlformats.org/drawingml/2006/table">
            <a:tbl>
              <a:tblPr bandRow="1">
                <a:tableStyleId>{33BA23B1-9221-436E-865A-0063620EA4FD}</a:tableStyleId>
              </a:tblPr>
              <a:tblGrid>
                <a:gridCol w="263863">
                  <a:extLst>
                    <a:ext uri="{9D8B030D-6E8A-4147-A177-3AD203B41FA5}">
                      <a16:colId xmlns:a16="http://schemas.microsoft.com/office/drawing/2014/main" val="20000"/>
                    </a:ext>
                  </a:extLst>
                </a:gridCol>
                <a:gridCol w="263863">
                  <a:extLst>
                    <a:ext uri="{9D8B030D-6E8A-4147-A177-3AD203B41FA5}">
                      <a16:colId xmlns:a16="http://schemas.microsoft.com/office/drawing/2014/main" val="20001"/>
                    </a:ext>
                  </a:extLst>
                </a:gridCol>
                <a:gridCol w="215900">
                  <a:extLst>
                    <a:ext uri="{9D8B030D-6E8A-4147-A177-3AD203B41FA5}">
                      <a16:colId xmlns:a16="http://schemas.microsoft.com/office/drawing/2014/main" val="20002"/>
                    </a:ext>
                  </a:extLst>
                </a:gridCol>
                <a:gridCol w="203200">
                  <a:extLst>
                    <a:ext uri="{9D8B030D-6E8A-4147-A177-3AD203B41FA5}">
                      <a16:colId xmlns:a16="http://schemas.microsoft.com/office/drawing/2014/main" val="20003"/>
                    </a:ext>
                  </a:extLst>
                </a:gridCol>
                <a:gridCol w="190500">
                  <a:extLst>
                    <a:ext uri="{9D8B030D-6E8A-4147-A177-3AD203B41FA5}">
                      <a16:colId xmlns:a16="http://schemas.microsoft.com/office/drawing/2014/main" val="20004"/>
                    </a:ext>
                  </a:extLst>
                </a:gridCol>
                <a:gridCol w="263863">
                  <a:extLst>
                    <a:ext uri="{9D8B030D-6E8A-4147-A177-3AD203B41FA5}">
                      <a16:colId xmlns:a16="http://schemas.microsoft.com/office/drawing/2014/main" val="20005"/>
                    </a:ext>
                  </a:extLst>
                </a:gridCol>
                <a:gridCol w="215900">
                  <a:extLst>
                    <a:ext uri="{9D8B030D-6E8A-4147-A177-3AD203B41FA5}">
                      <a16:colId xmlns:a16="http://schemas.microsoft.com/office/drawing/2014/main" val="20006"/>
                    </a:ext>
                  </a:extLst>
                </a:gridCol>
                <a:gridCol w="215900">
                  <a:extLst>
                    <a:ext uri="{9D8B030D-6E8A-4147-A177-3AD203B41FA5}">
                      <a16:colId xmlns:a16="http://schemas.microsoft.com/office/drawing/2014/main" val="20007"/>
                    </a:ext>
                  </a:extLst>
                </a:gridCol>
                <a:gridCol w="228600">
                  <a:extLst>
                    <a:ext uri="{9D8B030D-6E8A-4147-A177-3AD203B41FA5}">
                      <a16:colId xmlns:a16="http://schemas.microsoft.com/office/drawing/2014/main" val="20008"/>
                    </a:ext>
                  </a:extLst>
                </a:gridCol>
                <a:gridCol w="263863">
                  <a:extLst>
                    <a:ext uri="{9D8B030D-6E8A-4147-A177-3AD203B41FA5}">
                      <a16:colId xmlns:a16="http://schemas.microsoft.com/office/drawing/2014/main" val="20009"/>
                    </a:ext>
                  </a:extLst>
                </a:gridCol>
                <a:gridCol w="368300">
                  <a:extLst>
                    <a:ext uri="{9D8B030D-6E8A-4147-A177-3AD203B41FA5}">
                      <a16:colId xmlns:a16="http://schemas.microsoft.com/office/drawing/2014/main" val="20010"/>
                    </a:ext>
                  </a:extLst>
                </a:gridCol>
                <a:gridCol w="246053">
                  <a:extLst>
                    <a:ext uri="{9D8B030D-6E8A-4147-A177-3AD203B41FA5}">
                      <a16:colId xmlns:a16="http://schemas.microsoft.com/office/drawing/2014/main" val="20011"/>
                    </a:ext>
                  </a:extLst>
                </a:gridCol>
                <a:gridCol w="204730">
                  <a:extLst>
                    <a:ext uri="{9D8B030D-6E8A-4147-A177-3AD203B41FA5}">
                      <a16:colId xmlns:a16="http://schemas.microsoft.com/office/drawing/2014/main" val="20012"/>
                    </a:ext>
                  </a:extLst>
                </a:gridCol>
                <a:gridCol w="214906">
                  <a:extLst>
                    <a:ext uri="{9D8B030D-6E8A-4147-A177-3AD203B41FA5}">
                      <a16:colId xmlns:a16="http://schemas.microsoft.com/office/drawing/2014/main" val="20013"/>
                    </a:ext>
                  </a:extLst>
                </a:gridCol>
                <a:gridCol w="304800">
                  <a:extLst>
                    <a:ext uri="{9D8B030D-6E8A-4147-A177-3AD203B41FA5}">
                      <a16:colId xmlns:a16="http://schemas.microsoft.com/office/drawing/2014/main" val="20014"/>
                    </a:ext>
                  </a:extLst>
                </a:gridCol>
              </a:tblGrid>
              <a:tr h="149770">
                <a:tc>
                  <a:txBody>
                    <a:bodyPr/>
                    <a:lstStyle/>
                    <a:p>
                      <a:pPr algn="ctr">
                        <a:defRPr sz="1000"/>
                      </a:pPr>
                      <a:endParaRPr/>
                    </a:p>
                  </a:txBody>
                  <a:tcPr marL="0" marR="0" marT="0" marB="0" anchor="ctr" horzOverflow="overflow"/>
                </a:tc>
                <a:tc>
                  <a:txBody>
                    <a:bodyPr/>
                    <a:lstStyle/>
                    <a:p>
                      <a:pPr algn="ctr">
                        <a:defRPr sz="1800"/>
                      </a:pPr>
                      <a:r>
                        <a:rPr sz="1000"/>
                        <a:t>CSA</a:t>
                      </a:r>
                    </a:p>
                  </a:txBody>
                  <a:tcPr marL="0" marR="0" marT="0" marB="0" anchor="ctr" horzOverflow="overflow"/>
                </a:tc>
                <a:tc>
                  <a:txBody>
                    <a:bodyPr/>
                    <a:lstStyle/>
                    <a:p>
                      <a:pPr algn="ctr">
                        <a:defRPr sz="1800"/>
                      </a:pPr>
                      <a:r>
                        <a:rPr sz="1000"/>
                        <a:t>RL </a:t>
                      </a:r>
                    </a:p>
                  </a:txBody>
                  <a:tcPr marL="0" marR="0" marT="0" marB="0" anchor="ctr" horzOverflow="overflow"/>
                </a:tc>
                <a:tc>
                  <a:txBody>
                    <a:bodyPr/>
                    <a:lstStyle/>
                    <a:p>
                      <a:pPr algn="ctr">
                        <a:defRPr sz="1800"/>
                      </a:pPr>
                      <a:r>
                        <a:rPr sz="1000"/>
                        <a:t>AP</a:t>
                      </a:r>
                    </a:p>
                  </a:txBody>
                  <a:tcPr marL="0" marR="0" marT="0" marB="0" anchor="ctr" horzOverflow="overflow"/>
                </a:tc>
                <a:tc>
                  <a:txBody>
                    <a:bodyPr/>
                    <a:lstStyle/>
                    <a:p>
                      <a:pPr algn="ctr">
                        <a:defRPr sz="1800"/>
                      </a:pPr>
                      <a:r>
                        <a:rPr sz="1000"/>
                        <a:t>FA</a:t>
                      </a:r>
                    </a:p>
                  </a:txBody>
                  <a:tcPr marL="0" marR="0" marT="0" marB="0" anchor="ctr" horzOverflow="overflow"/>
                </a:tc>
                <a:tc>
                  <a:txBody>
                    <a:bodyPr/>
                    <a:lstStyle/>
                    <a:p>
                      <a:pPr algn="ctr">
                        <a:defRPr sz="1800"/>
                      </a:pPr>
                      <a:r>
                        <a:rPr sz="1000"/>
                        <a:t>MD</a:t>
                      </a:r>
                    </a:p>
                  </a:txBody>
                  <a:tcPr marL="0" marR="0" marT="0" marB="0" anchor="ctr" horzOverflow="overflow"/>
                </a:tc>
                <a:tc>
                  <a:txBody>
                    <a:bodyPr/>
                    <a:lstStyle/>
                    <a:p>
                      <a:pPr algn="ctr">
                        <a:defRPr sz="1800"/>
                      </a:pPr>
                      <a:r>
                        <a:rPr sz="1000"/>
                        <a:t>RD</a:t>
                      </a:r>
                    </a:p>
                  </a:txBody>
                  <a:tcPr marL="0" marR="0" marT="0" marB="0" anchor="ctr" horzOverflow="overflow"/>
                </a:tc>
                <a:tc>
                  <a:txBody>
                    <a:bodyPr/>
                    <a:lstStyle/>
                    <a:p>
                      <a:pPr algn="ctr">
                        <a:defRPr sz="1800"/>
                      </a:pPr>
                      <a:r>
                        <a:rPr sz="1000"/>
                        <a:t>AD</a:t>
                      </a:r>
                    </a:p>
                  </a:txBody>
                  <a:tcPr marL="0" marR="0" marT="0" marB="0" anchor="ctr" horzOverflow="overflow"/>
                </a:tc>
                <a:tc>
                  <a:txBody>
                    <a:bodyPr/>
                    <a:lstStyle/>
                    <a:p>
                      <a:pPr algn="ctr">
                        <a:defRPr sz="1800"/>
                      </a:pPr>
                      <a:r>
                        <a:rPr sz="1000"/>
                        <a:t>Vic</a:t>
                      </a:r>
                    </a:p>
                  </a:txBody>
                  <a:tcPr marL="0" marR="0" marT="0" marB="0" anchor="ctr" horzOverflow="overflow"/>
                </a:tc>
                <a:tc>
                  <a:txBody>
                    <a:bodyPr/>
                    <a:lstStyle/>
                    <a:p>
                      <a:pPr algn="ctr">
                        <a:defRPr sz="1800"/>
                      </a:pPr>
                      <a:r>
                        <a:rPr sz="1000"/>
                        <a:t>ODI</a:t>
                      </a:r>
                    </a:p>
                  </a:txBody>
                  <a:tcPr marL="0" marR="0" marT="0" marB="0" anchor="ctr" horzOverflow="overflow"/>
                </a:tc>
                <a:tc>
                  <a:txBody>
                    <a:bodyPr/>
                    <a:lstStyle/>
                    <a:p>
                      <a:pPr algn="ctr">
                        <a:defRPr sz="1800"/>
                      </a:pPr>
                      <a:r>
                        <a:rPr sz="1000"/>
                        <a:t>ISOVF</a:t>
                      </a:r>
                    </a:p>
                  </a:txBody>
                  <a:tcPr marL="0" marR="0" marT="0" marB="0" anchor="ctr" horzOverflow="overflow"/>
                </a:tc>
                <a:tc>
                  <a:txBody>
                    <a:bodyPr/>
                    <a:lstStyle/>
                    <a:p>
                      <a:pPr algn="ctr">
                        <a:defRPr sz="1800"/>
                      </a:pPr>
                      <a:r>
                        <a:rPr sz="1000"/>
                        <a:t>MK</a:t>
                      </a:r>
                    </a:p>
                  </a:txBody>
                  <a:tcPr marL="0" marR="0" marT="0" marB="0" anchor="ctr" horzOverflow="overflow"/>
                </a:tc>
                <a:tc>
                  <a:txBody>
                    <a:bodyPr/>
                    <a:lstStyle/>
                    <a:p>
                      <a:pPr algn="ctr">
                        <a:defRPr sz="1800"/>
                      </a:pPr>
                      <a:r>
                        <a:rPr sz="1000"/>
                        <a:t>RK</a:t>
                      </a:r>
                    </a:p>
                  </a:txBody>
                  <a:tcPr marL="0" marR="0" marT="0" marB="0" anchor="ctr" horzOverflow="overflow"/>
                </a:tc>
                <a:tc>
                  <a:txBody>
                    <a:bodyPr/>
                    <a:lstStyle/>
                    <a:p>
                      <a:pPr algn="ctr">
                        <a:defRPr sz="1800"/>
                      </a:pPr>
                      <a:r>
                        <a:rPr sz="1000"/>
                        <a:t>AK</a:t>
                      </a:r>
                    </a:p>
                  </a:txBody>
                  <a:tcPr marL="0" marR="0" marT="0" marB="0" anchor="ctr" horzOverflow="overflow"/>
                </a:tc>
                <a:tc>
                  <a:txBody>
                    <a:bodyPr/>
                    <a:lstStyle/>
                    <a:p>
                      <a:pPr algn="ctr">
                        <a:defRPr sz="1800"/>
                      </a:pPr>
                      <a:r>
                        <a:rPr sz="1000"/>
                        <a:t>MTR</a:t>
                      </a:r>
                    </a:p>
                  </a:txBody>
                  <a:tcPr marL="0" marR="0" marT="0" marB="0" anchor="ctr" horzOverflow="overflow"/>
                </a:tc>
                <a:extLst>
                  <a:ext uri="{0D108BD9-81ED-4DB2-BD59-A6C34878D82A}">
                    <a16:rowId xmlns:a16="http://schemas.microsoft.com/office/drawing/2014/main" val="10000"/>
                  </a:ext>
                </a:extLst>
              </a:tr>
              <a:tr h="149770">
                <a:tc>
                  <a:txBody>
                    <a:bodyPr/>
                    <a:lstStyle/>
                    <a:p>
                      <a:pPr algn="ctr">
                        <a:defRPr sz="1800"/>
                      </a:pPr>
                      <a:r>
                        <a:rPr sz="1000"/>
                        <a:t>C1</a:t>
                      </a: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extLst>
                  <a:ext uri="{0D108BD9-81ED-4DB2-BD59-A6C34878D82A}">
                    <a16:rowId xmlns:a16="http://schemas.microsoft.com/office/drawing/2014/main" val="10001"/>
                  </a:ext>
                </a:extLst>
              </a:tr>
              <a:tr h="149770">
                <a:tc>
                  <a:txBody>
                    <a:bodyPr/>
                    <a:lstStyle/>
                    <a:p>
                      <a:pPr algn="ctr">
                        <a:defRPr sz="1800"/>
                      </a:pPr>
                      <a:r>
                        <a:rPr sz="1000"/>
                        <a:t>C2</a:t>
                      </a: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extLst>
                  <a:ext uri="{0D108BD9-81ED-4DB2-BD59-A6C34878D82A}">
                    <a16:rowId xmlns:a16="http://schemas.microsoft.com/office/drawing/2014/main" val="10002"/>
                  </a:ext>
                </a:extLst>
              </a:tr>
              <a:tr h="149770">
                <a:tc>
                  <a:txBody>
                    <a:bodyPr/>
                    <a:lstStyle/>
                    <a:p>
                      <a:pPr algn="ctr">
                        <a:defRPr sz="1800"/>
                      </a:pPr>
                      <a:r>
                        <a:rPr sz="1000"/>
                        <a:t>…</a:t>
                      </a: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extLst>
                  <a:ext uri="{0D108BD9-81ED-4DB2-BD59-A6C34878D82A}">
                    <a16:rowId xmlns:a16="http://schemas.microsoft.com/office/drawing/2014/main" val="10003"/>
                  </a:ext>
                </a:extLst>
              </a:tr>
              <a:tr h="149770">
                <a:tc>
                  <a:txBody>
                    <a:bodyPr/>
                    <a:lstStyle/>
                    <a:p>
                      <a:pPr algn="ctr">
                        <a:defRPr sz="1800"/>
                      </a:pPr>
                      <a:r>
                        <a:rPr sz="1000"/>
                        <a:t>T10</a:t>
                      </a: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extLst>
                  <a:ext uri="{0D108BD9-81ED-4DB2-BD59-A6C34878D82A}">
                    <a16:rowId xmlns:a16="http://schemas.microsoft.com/office/drawing/2014/main" val="10004"/>
                  </a:ext>
                </a:extLst>
              </a:tr>
              <a:tr h="149770">
                <a:tc>
                  <a:txBody>
                    <a:bodyPr/>
                    <a:lstStyle/>
                    <a:p>
                      <a:pPr algn="ctr">
                        <a:defRPr sz="1800"/>
                      </a:pPr>
                      <a:r>
                        <a:rPr sz="1000"/>
                        <a:t>T11</a:t>
                      </a: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extLst>
                  <a:ext uri="{0D108BD9-81ED-4DB2-BD59-A6C34878D82A}">
                    <a16:rowId xmlns:a16="http://schemas.microsoft.com/office/drawing/2014/main" val="10005"/>
                  </a:ext>
                </a:extLst>
              </a:tr>
            </a:tbl>
          </a:graphicData>
        </a:graphic>
      </p:graphicFrame>
      <p:pic>
        <p:nvPicPr>
          <p:cNvPr id="572" name="ChatGPT Image Apr 18, 2025 at 08_15_46 AM.png" descr="ChatGPT Image Apr 18, 2025 at 08_15_46 AM.png"/>
          <p:cNvPicPr>
            <a:picLocks noChangeAspect="1"/>
          </p:cNvPicPr>
          <p:nvPr/>
        </p:nvPicPr>
        <p:blipFill>
          <a:blip r:embed="rId3"/>
          <a:srcRect l="22376" t="31596" r="69876" b="42082"/>
          <a:stretch>
            <a:fillRect/>
          </a:stretch>
        </p:blipFill>
        <p:spPr>
          <a:xfrm>
            <a:off x="1870866" y="4109779"/>
            <a:ext cx="621394" cy="1407480"/>
          </a:xfrm>
          <a:prstGeom prst="rect">
            <a:avLst/>
          </a:prstGeom>
          <a:ln w="12700">
            <a:miter lim="400000"/>
          </a:ln>
        </p:spPr>
      </p:pic>
      <p:pic>
        <p:nvPicPr>
          <p:cNvPr id="573" name="ChatGPT Image Apr 18, 2025 at 08_15_46 AM.png" descr="ChatGPT Image Apr 18, 2025 at 08_15_46 AM.png"/>
          <p:cNvPicPr>
            <a:picLocks noChangeAspect="1"/>
          </p:cNvPicPr>
          <p:nvPr/>
        </p:nvPicPr>
        <p:blipFill>
          <a:blip r:embed="rId3"/>
          <a:srcRect l="22376" t="31596" r="69876" b="42082"/>
          <a:stretch>
            <a:fillRect/>
          </a:stretch>
        </p:blipFill>
        <p:spPr>
          <a:xfrm>
            <a:off x="4211665" y="4109779"/>
            <a:ext cx="621393" cy="1407481"/>
          </a:xfrm>
          <a:prstGeom prst="rect">
            <a:avLst/>
          </a:prstGeom>
          <a:ln w="12700">
            <a:miter lim="400000"/>
          </a:ln>
        </p:spPr>
      </p:pic>
      <p:pic>
        <p:nvPicPr>
          <p:cNvPr id="574" name="ChatGPT Image Apr 18, 2025 at 08_15_46 AM.png" descr="ChatGPT Image Apr 18, 2025 at 08_15_46 AM.png"/>
          <p:cNvPicPr>
            <a:picLocks noChangeAspect="1"/>
          </p:cNvPicPr>
          <p:nvPr/>
        </p:nvPicPr>
        <p:blipFill>
          <a:blip r:embed="rId3"/>
          <a:srcRect l="22376" t="31596" r="69876" b="42082"/>
          <a:stretch>
            <a:fillRect/>
          </a:stretch>
        </p:blipFill>
        <p:spPr>
          <a:xfrm>
            <a:off x="6920720" y="4109779"/>
            <a:ext cx="621393" cy="1407481"/>
          </a:xfrm>
          <a:prstGeom prst="rect">
            <a:avLst/>
          </a:prstGeom>
          <a:ln w="12700">
            <a:miter lim="400000"/>
          </a:ln>
        </p:spPr>
      </p:pic>
      <p:sp>
        <p:nvSpPr>
          <p:cNvPr id="575" name="Hypothesis: MRI-derived biomarkers will show statistically significant linear or nonlinear correlations with age."/>
          <p:cNvSpPr txBox="1"/>
          <p:nvPr/>
        </p:nvSpPr>
        <p:spPr>
          <a:xfrm>
            <a:off x="498141" y="6085566"/>
            <a:ext cx="11195718" cy="448814"/>
          </a:xfrm>
          <a:prstGeom prst="rect">
            <a:avLst/>
          </a:prstGeom>
          <a:ln w="50800">
            <a:solidFill>
              <a:schemeClr val="accent2"/>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nSpc>
                <a:spcPts val="2500"/>
              </a:lnSpc>
              <a:defRPr>
                <a:solidFill>
                  <a:srgbClr val="404040"/>
                </a:solidFill>
                <a:latin typeface="Open Sans Condensed Light"/>
                <a:ea typeface="Open Sans Condensed Light"/>
                <a:cs typeface="Open Sans Condensed Light"/>
                <a:sym typeface="Open Sans Condensed Light"/>
              </a:defRPr>
            </a:lvl1pPr>
          </a:lstStyle>
          <a:p>
            <a:r>
              <a:t>Hypothesis: MRI-derived biomarkers will show statistically significant linear or nonlinear correlations with age.</a:t>
            </a:r>
          </a:p>
        </p:txBody>
      </p:sp>
      <p:sp>
        <p:nvSpPr>
          <p:cNvPr id="576" name="Pediatric spinal cord imaging currently lacks standardized reference values…"/>
          <p:cNvSpPr txBox="1"/>
          <p:nvPr/>
        </p:nvSpPr>
        <p:spPr>
          <a:xfrm>
            <a:off x="381000" y="1315236"/>
            <a:ext cx="11430000" cy="22942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28599" indent="-228599">
              <a:lnSpc>
                <a:spcPts val="2500"/>
              </a:lnSpc>
              <a:buSzPct val="100000"/>
              <a:buChar char="•"/>
              <a:defRPr sz="1500">
                <a:solidFill>
                  <a:srgbClr val="404040"/>
                </a:solidFill>
                <a:latin typeface="Open Sans Condensed Light"/>
                <a:ea typeface="Open Sans Condensed Light"/>
                <a:cs typeface="Open Sans Condensed Light"/>
                <a:sym typeface="Open Sans Condensed Light"/>
              </a:defRPr>
            </a:pPr>
            <a:r>
              <a:t>Pediatric spinal cord imaging currently lacks standardized reference values</a:t>
            </a:r>
          </a:p>
          <a:p>
            <a:pPr marL="228599" indent="-228599">
              <a:lnSpc>
                <a:spcPts val="2500"/>
              </a:lnSpc>
              <a:buSzPct val="100000"/>
              <a:buChar char="•"/>
              <a:defRPr sz="1500">
                <a:solidFill>
                  <a:srgbClr val="404040"/>
                </a:solidFill>
                <a:latin typeface="Open Sans Condensed Light"/>
                <a:ea typeface="Open Sans Condensed Light"/>
                <a:cs typeface="Open Sans Condensed Light"/>
                <a:sym typeface="Open Sans Condensed Light"/>
              </a:defRPr>
            </a:pPr>
            <a:r>
              <a:t>Without age-appropriate benchmarks, it is difficult to distinguish between normal developmental variations and indicators of pathology.</a:t>
            </a:r>
          </a:p>
          <a:p>
            <a:pPr marL="228599" indent="-228599">
              <a:lnSpc>
                <a:spcPts val="2500"/>
              </a:lnSpc>
              <a:buSzPct val="100000"/>
              <a:buChar char="•"/>
              <a:defRPr sz="1500">
                <a:solidFill>
                  <a:srgbClr val="404040"/>
                </a:solidFill>
                <a:latin typeface="Open Sans Condensed Light"/>
                <a:ea typeface="Open Sans Condensed Light"/>
                <a:cs typeface="Open Sans Condensed Light"/>
                <a:sym typeface="Open Sans Condensed Light"/>
              </a:defRPr>
            </a:pPr>
            <a:r>
              <a:t>We will collect and analyze multimodal MRI from 150 typically developing kids, to produce the first large-scale normative dataset of spinal cord structural and diffusion biomarkers in children.</a:t>
            </a:r>
          </a:p>
          <a:p>
            <a:pPr marL="457200" lvl="1" indent="-228600">
              <a:lnSpc>
                <a:spcPts val="2500"/>
              </a:lnSpc>
              <a:buSzPct val="100000"/>
              <a:buChar char="•"/>
              <a:defRPr sz="1500">
                <a:solidFill>
                  <a:srgbClr val="404040"/>
                </a:solidFill>
                <a:latin typeface="Open Sans Condensed Light"/>
                <a:ea typeface="Open Sans Condensed Light"/>
                <a:cs typeface="Open Sans Condensed Light"/>
                <a:sym typeface="Open Sans Condensed Light"/>
              </a:defRPr>
            </a:pPr>
            <a:r>
              <a:t>To improve accuracy in diagnosis and clinical decision-making</a:t>
            </a:r>
          </a:p>
          <a:p>
            <a:pPr marL="457200" lvl="1" indent="-228600">
              <a:lnSpc>
                <a:spcPts val="2500"/>
              </a:lnSpc>
              <a:buSzPct val="100000"/>
              <a:buChar char="•"/>
              <a:defRPr sz="1500">
                <a:solidFill>
                  <a:srgbClr val="404040"/>
                </a:solidFill>
                <a:latin typeface="Open Sans Condensed Light"/>
                <a:ea typeface="Open Sans Condensed Light"/>
                <a:cs typeface="Open Sans Condensed Light"/>
                <a:sym typeface="Open Sans Condensed Light"/>
              </a:defRPr>
            </a:pPr>
            <a:r>
              <a:t>To support future research into spinal cord development, injury response, and neurodevelopmental disorders.</a:t>
            </a:r>
          </a:p>
        </p:txBody>
      </p:sp>
      <p:pic>
        <p:nvPicPr>
          <p:cNvPr id="577" name="pasted-movie.png" descr="pasted-movie.png"/>
          <p:cNvPicPr>
            <a:picLocks noChangeAspect="1"/>
          </p:cNvPicPr>
          <p:nvPr/>
        </p:nvPicPr>
        <p:blipFill>
          <a:blip r:embed="rId4"/>
          <a:stretch>
            <a:fillRect/>
          </a:stretch>
        </p:blipFill>
        <p:spPr>
          <a:xfrm>
            <a:off x="5445521" y="4830353"/>
            <a:ext cx="1264445" cy="107894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 name="Aim 1: Study Population"/>
          <p:cNvSpPr txBox="1">
            <a:spLocks noGrp="1"/>
          </p:cNvSpPr>
          <p:nvPr>
            <p:ph type="title"/>
          </p:nvPr>
        </p:nvSpPr>
        <p:spPr>
          <a:prstGeom prst="rect">
            <a:avLst/>
          </a:prstGeom>
        </p:spPr>
        <p:txBody>
          <a:bodyPr/>
          <a:lstStyle/>
          <a:p>
            <a:r>
              <a:t>Aim 1: Study Population</a:t>
            </a:r>
          </a:p>
        </p:txBody>
      </p:sp>
      <p:sp>
        <p:nvSpPr>
          <p:cNvPr id="582" name="Rectangle 20"/>
          <p:cNvSpPr txBox="1"/>
          <p:nvPr/>
        </p:nvSpPr>
        <p:spPr>
          <a:xfrm>
            <a:off x="380999" y="1343477"/>
            <a:ext cx="11430001" cy="29380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lvl="1" indent="228600">
              <a:lnSpc>
                <a:spcPts val="2500"/>
              </a:lnSpc>
              <a:defRPr>
                <a:solidFill>
                  <a:srgbClr val="404040"/>
                </a:solidFill>
                <a:latin typeface="Open Sans Condensed Light"/>
                <a:ea typeface="Open Sans Condensed Light"/>
                <a:cs typeface="Open Sans Condensed Light"/>
                <a:sym typeface="Open Sans Condensed Light"/>
              </a:defRPr>
            </a:pPr>
            <a:r>
              <a:t>Sample: 150 typically developing (TD) children, ages 6–17</a:t>
            </a:r>
          </a:p>
          <a:p>
            <a:pPr lvl="1" indent="228600">
              <a:lnSpc>
                <a:spcPts val="2500"/>
              </a:lnSpc>
              <a:defRPr>
                <a:solidFill>
                  <a:srgbClr val="404040"/>
                </a:solidFill>
                <a:latin typeface="Open Sans Condensed Light"/>
                <a:ea typeface="Open Sans Condensed Light"/>
                <a:cs typeface="Open Sans Condensed Light"/>
                <a:sym typeface="Open Sans Condensed Light"/>
              </a:defRPr>
            </a:pPr>
            <a:r>
              <a:t>Inclusion criteria:</a:t>
            </a:r>
          </a:p>
          <a:p>
            <a:pPr lvl="2" indent="457200">
              <a:lnSpc>
                <a:spcPts val="2500"/>
              </a:lnSpc>
              <a:defRPr>
                <a:solidFill>
                  <a:srgbClr val="404040"/>
                </a:solidFill>
                <a:latin typeface="Open Sans Condensed Light"/>
                <a:ea typeface="Open Sans Condensed Light"/>
                <a:cs typeface="Open Sans Condensed Light"/>
                <a:sym typeface="Open Sans Condensed Light"/>
              </a:defRPr>
            </a:pPr>
            <a:r>
              <a:t>No known neurological or musculoskeletal disorders</a:t>
            </a:r>
          </a:p>
          <a:p>
            <a:pPr lvl="2" indent="457200">
              <a:lnSpc>
                <a:spcPts val="2500"/>
              </a:lnSpc>
              <a:defRPr>
                <a:solidFill>
                  <a:srgbClr val="404040"/>
                </a:solidFill>
                <a:latin typeface="Open Sans Condensed Light"/>
                <a:ea typeface="Open Sans Condensed Light"/>
                <a:cs typeface="Open Sans Condensed Light"/>
                <a:sym typeface="Open Sans Condensed Light"/>
              </a:defRPr>
            </a:pPr>
            <a:r>
              <a:t>Normal motor and cognitive development</a:t>
            </a:r>
          </a:p>
          <a:p>
            <a:pPr lvl="1" indent="228600">
              <a:lnSpc>
                <a:spcPts val="2500"/>
              </a:lnSpc>
              <a:defRPr>
                <a:solidFill>
                  <a:srgbClr val="404040"/>
                </a:solidFill>
                <a:latin typeface="Open Sans Condensed Light"/>
                <a:ea typeface="Open Sans Condensed Light"/>
                <a:cs typeface="Open Sans Condensed Light"/>
                <a:sym typeface="Open Sans Condensed Light"/>
              </a:defRPr>
            </a:pPr>
            <a:r>
              <a:t>Exclusion criteria:</a:t>
            </a:r>
          </a:p>
          <a:p>
            <a:pPr lvl="2" indent="457200">
              <a:lnSpc>
                <a:spcPts val="2500"/>
              </a:lnSpc>
              <a:defRPr>
                <a:solidFill>
                  <a:srgbClr val="404040"/>
                </a:solidFill>
                <a:latin typeface="Open Sans Condensed Light"/>
                <a:ea typeface="Open Sans Condensed Light"/>
                <a:cs typeface="Open Sans Condensed Light"/>
                <a:sym typeface="Open Sans Condensed Light"/>
              </a:defRPr>
            </a:pPr>
            <a:r>
              <a:t>Significant motion artifacts</a:t>
            </a:r>
          </a:p>
          <a:p>
            <a:pPr lvl="1" indent="228600">
              <a:lnSpc>
                <a:spcPts val="2500"/>
              </a:lnSpc>
              <a:defRPr>
                <a:solidFill>
                  <a:srgbClr val="404040"/>
                </a:solidFill>
                <a:latin typeface="Open Sans Condensed Light"/>
                <a:ea typeface="Open Sans Condensed Light"/>
                <a:cs typeface="Open Sans Condensed Light"/>
                <a:sym typeface="Open Sans Condensed Light"/>
              </a:defRPr>
            </a:pPr>
            <a:r>
              <a:t>IRB Approval: Study approved by the Institutional Review Board (IRB) at Thomas Jefferson University </a:t>
            </a:r>
          </a:p>
          <a:p>
            <a:pPr lvl="1" indent="228600">
              <a:lnSpc>
                <a:spcPts val="2500"/>
              </a:lnSpc>
              <a:defRPr>
                <a:solidFill>
                  <a:srgbClr val="404040"/>
                </a:solidFill>
                <a:latin typeface="Open Sans Condensed Light"/>
                <a:ea typeface="Open Sans Condensed Light"/>
                <a:cs typeface="Open Sans Condensed Light"/>
                <a:sym typeface="Open Sans Condensed Light"/>
              </a:defRPr>
            </a:pPr>
            <a:r>
              <a:t>Consent: Written informed consent will be obtained from parents/guardians</a:t>
            </a:r>
          </a:p>
        </p:txBody>
      </p:sp>
      <p:sp>
        <p:nvSpPr>
          <p:cNvPr id="583" name="38"/>
          <p:cNvSpPr txBox="1"/>
          <p:nvPr/>
        </p:nvSpPr>
        <p:spPr>
          <a:xfrm>
            <a:off x="11689370" y="6342326"/>
            <a:ext cx="335866"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38</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Introduction (3)"/>
          <p:cNvSpPr txBox="1">
            <a:spLocks noGrp="1"/>
          </p:cNvSpPr>
          <p:nvPr>
            <p:ph type="title"/>
          </p:nvPr>
        </p:nvSpPr>
        <p:spPr>
          <a:xfrm>
            <a:off x="838200" y="730976"/>
            <a:ext cx="10515600" cy="614815"/>
          </a:xfrm>
          <a:prstGeom prst="rect">
            <a:avLst/>
          </a:prstGeom>
        </p:spPr>
        <p:txBody>
          <a:bodyPr/>
          <a:lstStyle/>
          <a:p>
            <a:r>
              <a:t>Introduction (3)</a:t>
            </a:r>
          </a:p>
        </p:txBody>
      </p:sp>
      <p:sp>
        <p:nvSpPr>
          <p:cNvPr id="269" name="Ultimate Objective: Enable data-driven, reproducible, and age-aware diagnosis, improving clinical outcomes.…"/>
          <p:cNvSpPr txBox="1"/>
          <p:nvPr/>
        </p:nvSpPr>
        <p:spPr>
          <a:xfrm>
            <a:off x="403688" y="1511333"/>
            <a:ext cx="11384624" cy="25222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ts val="2100"/>
              </a:lnSpc>
              <a:spcBef>
                <a:spcPts val="1100"/>
              </a:spcBef>
              <a:defRPr sz="2000">
                <a:solidFill>
                  <a:srgbClr val="404040"/>
                </a:solidFill>
                <a:latin typeface="Open Sans Condensed Light"/>
                <a:ea typeface="Open Sans Condensed Light"/>
                <a:cs typeface="Open Sans Condensed Light"/>
                <a:sym typeface="Open Sans Condensed Light"/>
              </a:defRPr>
            </a:pPr>
            <a:r>
              <a:t>Ultimate Objective: Enable data-driven, reproducible, and age-aware diagnosis, improving clinical outcomes.</a:t>
            </a:r>
          </a:p>
          <a:p>
            <a:pPr>
              <a:lnSpc>
                <a:spcPts val="2100"/>
              </a:lnSpc>
              <a:spcBef>
                <a:spcPts val="1100"/>
              </a:spcBef>
              <a:defRPr sz="2000">
                <a:solidFill>
                  <a:srgbClr val="404040"/>
                </a:solidFill>
                <a:latin typeface="Open Sans Condensed Light"/>
                <a:ea typeface="Open Sans Condensed Light"/>
                <a:cs typeface="Open Sans Condensed Light"/>
                <a:sym typeface="Open Sans Condensed Light"/>
              </a:defRPr>
            </a:pPr>
            <a:endParaRPr/>
          </a:p>
          <a:p>
            <a:pPr marL="531394" lvl="1" indent="-150394">
              <a:lnSpc>
                <a:spcPts val="2100"/>
              </a:lnSpc>
              <a:spcBef>
                <a:spcPts val="1100"/>
              </a:spcBef>
              <a:buSzPct val="100000"/>
              <a:buChar char="•"/>
              <a:defRPr sz="2000">
                <a:solidFill>
                  <a:srgbClr val="404040"/>
                </a:solidFill>
                <a:latin typeface="Open Sans Condensed Light"/>
                <a:ea typeface="Open Sans Condensed Light"/>
                <a:cs typeface="Open Sans Condensed Light"/>
                <a:sym typeface="Open Sans Condensed Light"/>
              </a:defRPr>
            </a:pPr>
            <a:r>
              <a:t>Aim 1: Collecting and Analyzing Pediatric MRI to Establish a Normative Spinal Cord Biomarker Database</a:t>
            </a:r>
          </a:p>
          <a:p>
            <a:pPr marL="531394" lvl="1" indent="-150394">
              <a:lnSpc>
                <a:spcPts val="2100"/>
              </a:lnSpc>
              <a:spcBef>
                <a:spcPts val="1100"/>
              </a:spcBef>
              <a:buSzPct val="100000"/>
              <a:buChar char="•"/>
              <a:defRPr sz="2000">
                <a:solidFill>
                  <a:srgbClr val="404040"/>
                </a:solidFill>
                <a:latin typeface="Open Sans Condensed Light"/>
                <a:ea typeface="Open Sans Condensed Light"/>
                <a:cs typeface="Open Sans Condensed Light"/>
                <a:sym typeface="Open Sans Condensed Light"/>
              </a:defRPr>
            </a:pPr>
            <a:r>
              <a:t>Aim 2: Multimodal Machine Learning for Chronic Pediatric SCI Severity Assessment</a:t>
            </a:r>
          </a:p>
          <a:p>
            <a:pPr marL="531394" lvl="1" indent="-150394">
              <a:lnSpc>
                <a:spcPts val="2100"/>
              </a:lnSpc>
              <a:spcBef>
                <a:spcPts val="1100"/>
              </a:spcBef>
              <a:buSzPct val="100000"/>
              <a:buChar char="•"/>
              <a:defRPr sz="2000">
                <a:solidFill>
                  <a:srgbClr val="404040"/>
                </a:solidFill>
                <a:latin typeface="Open Sans Condensed Light"/>
                <a:ea typeface="Open Sans Condensed Light"/>
                <a:cs typeface="Open Sans Condensed Light"/>
                <a:sym typeface="Open Sans Condensed Light"/>
              </a:defRPr>
            </a:pPr>
            <a:r>
              <a:t>Aim 3: Deep Learning-Based Severity Assessment in Acute Adult SCI</a:t>
            </a:r>
          </a:p>
        </p:txBody>
      </p:sp>
      <p:sp>
        <p:nvSpPr>
          <p:cNvPr id="270" name="3"/>
          <p:cNvSpPr txBox="1"/>
          <p:nvPr/>
        </p:nvSpPr>
        <p:spPr>
          <a:xfrm>
            <a:off x="11689370" y="6342326"/>
            <a:ext cx="220003"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3</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 name="Aim 1: Data Acquisition"/>
          <p:cNvSpPr txBox="1">
            <a:spLocks noGrp="1"/>
          </p:cNvSpPr>
          <p:nvPr>
            <p:ph type="title"/>
          </p:nvPr>
        </p:nvSpPr>
        <p:spPr>
          <a:prstGeom prst="rect">
            <a:avLst/>
          </a:prstGeom>
        </p:spPr>
        <p:txBody>
          <a:bodyPr/>
          <a:lstStyle/>
          <a:p>
            <a:r>
              <a:t>Aim 1: Data Acquisition</a:t>
            </a:r>
          </a:p>
        </p:txBody>
      </p:sp>
      <p:sp>
        <p:nvSpPr>
          <p:cNvPr id="588" name="38"/>
          <p:cNvSpPr txBox="1"/>
          <p:nvPr/>
        </p:nvSpPr>
        <p:spPr>
          <a:xfrm>
            <a:off x="11689370" y="6342326"/>
            <a:ext cx="335866"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38</a:t>
            </a:r>
          </a:p>
        </p:txBody>
      </p:sp>
      <p:pic>
        <p:nvPicPr>
          <p:cNvPr id="589" name="ChatGPT Image Apr 18, 2025 at 08_15_46 AM.png" descr="ChatGPT Image Apr 18, 2025 at 08_15_46 AM.png"/>
          <p:cNvPicPr>
            <a:picLocks noChangeAspect="1"/>
          </p:cNvPicPr>
          <p:nvPr/>
        </p:nvPicPr>
        <p:blipFill>
          <a:blip r:embed="rId3"/>
          <a:srcRect l="30896" t="31811" r="53337" b="41866"/>
          <a:stretch>
            <a:fillRect/>
          </a:stretch>
        </p:blipFill>
        <p:spPr>
          <a:xfrm>
            <a:off x="1231705" y="2279984"/>
            <a:ext cx="1264556" cy="1407480"/>
          </a:xfrm>
          <a:prstGeom prst="rect">
            <a:avLst/>
          </a:prstGeom>
          <a:ln w="12700">
            <a:miter lim="400000"/>
          </a:ln>
        </p:spPr>
      </p:pic>
      <p:sp>
        <p:nvSpPr>
          <p:cNvPr id="590" name="45 min Scan…"/>
          <p:cNvSpPr txBox="1"/>
          <p:nvPr/>
        </p:nvSpPr>
        <p:spPr>
          <a:xfrm>
            <a:off x="1217475" y="3728207"/>
            <a:ext cx="1292905" cy="5379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lnSpc>
                <a:spcPts val="1800"/>
              </a:lnSpc>
              <a:defRPr sz="1200">
                <a:solidFill>
                  <a:srgbClr val="404040"/>
                </a:solidFill>
                <a:latin typeface="Open Sans Condensed Light"/>
                <a:ea typeface="Open Sans Condensed Light"/>
                <a:cs typeface="Open Sans Condensed Light"/>
                <a:sym typeface="Open Sans Condensed Light"/>
              </a:defRPr>
            </a:pPr>
            <a:r>
              <a:t>45 min Scan</a:t>
            </a:r>
          </a:p>
          <a:p>
            <a:pPr algn="ctr">
              <a:lnSpc>
                <a:spcPts val="1800"/>
              </a:lnSpc>
              <a:defRPr sz="1200">
                <a:solidFill>
                  <a:srgbClr val="404040"/>
                </a:solidFill>
                <a:latin typeface="Open Sans Condensed Light"/>
                <a:ea typeface="Open Sans Condensed Light"/>
                <a:cs typeface="Open Sans Condensed Light"/>
                <a:sym typeface="Open Sans Condensed Light"/>
              </a:defRPr>
            </a:pPr>
            <a:r>
              <a:t>2 Slabs (C1- T11)</a:t>
            </a:r>
          </a:p>
        </p:txBody>
      </p:sp>
      <p:grpSp>
        <p:nvGrpSpPr>
          <p:cNvPr id="594" name="Group"/>
          <p:cNvGrpSpPr/>
          <p:nvPr/>
        </p:nvGrpSpPr>
        <p:grpSpPr>
          <a:xfrm>
            <a:off x="3456258" y="2089599"/>
            <a:ext cx="7791816" cy="2366987"/>
            <a:chOff x="0" y="0"/>
            <a:chExt cx="7791815" cy="2366985"/>
          </a:xfrm>
        </p:grpSpPr>
        <p:pic>
          <p:nvPicPr>
            <p:cNvPr id="591" name="Screenshot 2025-04-17 at 9.31.57 AM.png" descr="Screenshot 2025-04-17 at 9.31.57 AM.png"/>
            <p:cNvPicPr>
              <a:picLocks noChangeAspect="1"/>
            </p:cNvPicPr>
            <p:nvPr/>
          </p:nvPicPr>
          <p:blipFill>
            <a:blip r:embed="rId4"/>
            <a:srcRect l="2883" t="8147" r="6248" b="8147"/>
            <a:stretch>
              <a:fillRect/>
            </a:stretch>
          </p:blipFill>
          <p:spPr>
            <a:xfrm>
              <a:off x="0" y="0"/>
              <a:ext cx="7791816" cy="2366986"/>
            </a:xfrm>
            <a:prstGeom prst="rect">
              <a:avLst/>
            </a:prstGeom>
            <a:ln w="12700" cap="flat">
              <a:noFill/>
              <a:miter lim="400000"/>
            </a:ln>
            <a:effectLst/>
          </p:spPr>
        </p:pic>
        <p:pic>
          <p:nvPicPr>
            <p:cNvPr id="592" name="Screenshot 2025-04-17 at 9.31.57 AM.png" descr="Screenshot 2025-04-17 at 9.31.57 AM.png"/>
            <p:cNvPicPr>
              <a:picLocks noChangeAspect="1"/>
            </p:cNvPicPr>
            <p:nvPr/>
          </p:nvPicPr>
          <p:blipFill>
            <a:blip r:embed="rId4"/>
            <a:srcRect l="23165" t="27294" r="75767" b="67116"/>
            <a:stretch>
              <a:fillRect/>
            </a:stretch>
          </p:blipFill>
          <p:spPr>
            <a:xfrm>
              <a:off x="5650054" y="541491"/>
              <a:ext cx="91499" cy="158055"/>
            </a:xfrm>
            <a:prstGeom prst="rect">
              <a:avLst/>
            </a:prstGeom>
            <a:ln w="12700" cap="flat">
              <a:noFill/>
              <a:miter lim="400000"/>
            </a:ln>
            <a:effectLst/>
          </p:spPr>
        </p:pic>
        <p:pic>
          <p:nvPicPr>
            <p:cNvPr id="593" name="Screenshot 2025-04-17 at 9.31.57 AM.png" descr="Screenshot 2025-04-17 at 9.31.57 AM.png"/>
            <p:cNvPicPr>
              <a:picLocks noChangeAspect="1"/>
            </p:cNvPicPr>
            <p:nvPr/>
          </p:nvPicPr>
          <p:blipFill>
            <a:blip r:embed="rId4"/>
            <a:srcRect l="71700" t="24958" r="6248" b="63813"/>
            <a:stretch>
              <a:fillRect/>
            </a:stretch>
          </p:blipFill>
          <p:spPr>
            <a:xfrm>
              <a:off x="5719604" y="475385"/>
              <a:ext cx="1890847" cy="317491"/>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 name="Aim 1: Processing Pipeline (1)"/>
          <p:cNvSpPr txBox="1">
            <a:spLocks noGrp="1"/>
          </p:cNvSpPr>
          <p:nvPr>
            <p:ph type="title"/>
          </p:nvPr>
        </p:nvSpPr>
        <p:spPr>
          <a:prstGeom prst="rect">
            <a:avLst/>
          </a:prstGeom>
        </p:spPr>
        <p:txBody>
          <a:bodyPr/>
          <a:lstStyle/>
          <a:p>
            <a:r>
              <a:t>Aim 1: Processing Pipeline (1)</a:t>
            </a:r>
          </a:p>
        </p:txBody>
      </p:sp>
      <p:sp>
        <p:nvSpPr>
          <p:cNvPr id="599" name="Rectangle 20"/>
          <p:cNvSpPr txBox="1"/>
          <p:nvPr/>
        </p:nvSpPr>
        <p:spPr>
          <a:xfrm>
            <a:off x="380999" y="1308813"/>
            <a:ext cx="11430001" cy="19913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a:lnSpc>
                <a:spcPts val="2500"/>
              </a:lnSpc>
              <a:defRPr sz="2000">
                <a:solidFill>
                  <a:srgbClr val="404040"/>
                </a:solidFill>
                <a:latin typeface="Open Sans Condensed Light"/>
                <a:ea typeface="Open Sans Condensed Light"/>
                <a:cs typeface="Open Sans Condensed Light"/>
                <a:sym typeface="Open Sans Condensed Light"/>
              </a:defRPr>
            </a:pPr>
            <a:r>
              <a:t>1. Structural Images:</a:t>
            </a:r>
          </a:p>
          <a:p>
            <a:pPr lvl="1" indent="228600">
              <a:lnSpc>
                <a:spcPts val="2500"/>
              </a:lnSpc>
              <a:defRPr sz="2000">
                <a:solidFill>
                  <a:srgbClr val="404040"/>
                </a:solidFill>
                <a:latin typeface="Open Sans Condensed Light"/>
                <a:ea typeface="Open Sans Condensed Light"/>
                <a:cs typeface="Open Sans Condensed Light"/>
                <a:sym typeface="Open Sans Condensed Light"/>
              </a:defRPr>
            </a:pPr>
            <a:r>
              <a:t>Multi-slab stitching (C1–T11)</a:t>
            </a:r>
          </a:p>
          <a:p>
            <a:pPr lvl="1" indent="228600">
              <a:lnSpc>
                <a:spcPts val="2500"/>
              </a:lnSpc>
              <a:defRPr sz="2000">
                <a:solidFill>
                  <a:srgbClr val="404040"/>
                </a:solidFill>
                <a:latin typeface="Open Sans Condensed Light"/>
                <a:ea typeface="Open Sans Condensed Light"/>
                <a:cs typeface="Open Sans Condensed Light"/>
                <a:sym typeface="Open Sans Condensed Light"/>
              </a:defRPr>
            </a:pPr>
            <a:r>
              <a:t>Spinal cord segmentation and vertebral labeling using Spinal Cord Toolbox (SCT), automated, reproducible pipeline for spinal cord image processing</a:t>
            </a:r>
          </a:p>
          <a:p>
            <a:pPr lvl="1" indent="228600">
              <a:lnSpc>
                <a:spcPts val="2500"/>
              </a:lnSpc>
              <a:defRPr sz="2000">
                <a:solidFill>
                  <a:srgbClr val="404040"/>
                </a:solidFill>
                <a:latin typeface="Open Sans Condensed Light"/>
                <a:ea typeface="Open Sans Condensed Light"/>
                <a:cs typeface="Open Sans Condensed Light"/>
                <a:sym typeface="Open Sans Condensed Light"/>
              </a:defRPr>
            </a:pPr>
            <a:r>
              <a:t>Shape analysis to extracted features: CSA, AP, RL widths per vertebral level</a:t>
            </a:r>
          </a:p>
          <a:p>
            <a:pPr lvl="1" indent="228600">
              <a:lnSpc>
                <a:spcPts val="2500"/>
              </a:lnSpc>
              <a:defRPr sz="2000">
                <a:solidFill>
                  <a:srgbClr val="404040"/>
                </a:solidFill>
                <a:latin typeface="Open Sans Condensed Light"/>
                <a:ea typeface="Open Sans Condensed Light"/>
                <a:cs typeface="Open Sans Condensed Light"/>
                <a:sym typeface="Open Sans Condensed Light"/>
              </a:defRPr>
            </a:pPr>
            <a:r>
              <a:t>Register to Template to get white matter grey matter maps</a:t>
            </a:r>
          </a:p>
        </p:txBody>
      </p:sp>
      <p:sp>
        <p:nvSpPr>
          <p:cNvPr id="600" name="39"/>
          <p:cNvSpPr txBox="1"/>
          <p:nvPr/>
        </p:nvSpPr>
        <p:spPr>
          <a:xfrm>
            <a:off x="11689370" y="6342326"/>
            <a:ext cx="335866"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39</a:t>
            </a:r>
          </a:p>
        </p:txBody>
      </p:sp>
      <p:pic>
        <p:nvPicPr>
          <p:cNvPr id="601" name="pasted-movie.png" descr="pasted-movie.png"/>
          <p:cNvPicPr>
            <a:picLocks noChangeAspect="1"/>
          </p:cNvPicPr>
          <p:nvPr/>
        </p:nvPicPr>
        <p:blipFill>
          <a:blip r:embed="rId2"/>
          <a:stretch>
            <a:fillRect/>
          </a:stretch>
        </p:blipFill>
        <p:spPr>
          <a:xfrm>
            <a:off x="1663078" y="3192557"/>
            <a:ext cx="8865844" cy="3055340"/>
          </a:xfrm>
          <a:prstGeom prst="rect">
            <a:avLst/>
          </a:prstGeom>
          <a:ln w="12700">
            <a:miter lim="400000"/>
          </a:ln>
        </p:spPr>
      </p:pic>
      <p:sp>
        <p:nvSpPr>
          <p:cNvPr id="602" name="Benjamin De Leener, et al. Sct: Spinal cord toolbox, an open-source software for processing spinal cord MRI data. Neuroimage, 145:24–43, 2017."/>
          <p:cNvSpPr txBox="1"/>
          <p:nvPr/>
        </p:nvSpPr>
        <p:spPr>
          <a:xfrm>
            <a:off x="154205" y="6374249"/>
            <a:ext cx="9894411"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195">
                <a:latin typeface="+mj-lt"/>
                <a:ea typeface="+mj-ea"/>
                <a:cs typeface="+mj-cs"/>
                <a:sym typeface="Helvetica"/>
              </a:defRPr>
            </a:lvl1pPr>
          </a:lstStyle>
          <a:p>
            <a:r>
              <a:t>Benjamin De Leener, et al. Sct: Spinal cord toolbox, an open-source software for processing spinal cord MRI data. Neuroimage, 145:24–43, 2017.</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 name="Aim 1: Processing Pipeline (2)"/>
          <p:cNvSpPr txBox="1">
            <a:spLocks noGrp="1"/>
          </p:cNvSpPr>
          <p:nvPr>
            <p:ph type="title"/>
          </p:nvPr>
        </p:nvSpPr>
        <p:spPr>
          <a:prstGeom prst="rect">
            <a:avLst/>
          </a:prstGeom>
        </p:spPr>
        <p:txBody>
          <a:bodyPr/>
          <a:lstStyle/>
          <a:p>
            <a:r>
              <a:t>Aim 1: Processing Pipeline (2)</a:t>
            </a:r>
          </a:p>
        </p:txBody>
      </p:sp>
      <p:sp>
        <p:nvSpPr>
          <p:cNvPr id="605" name="Rectangle 20"/>
          <p:cNvSpPr txBox="1"/>
          <p:nvPr/>
        </p:nvSpPr>
        <p:spPr>
          <a:xfrm>
            <a:off x="380999" y="1334331"/>
            <a:ext cx="11430001" cy="29380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a:lnSpc>
                <a:spcPts val="2500"/>
              </a:lnSpc>
              <a:defRPr>
                <a:solidFill>
                  <a:srgbClr val="404040"/>
                </a:solidFill>
                <a:latin typeface="Open Sans Condensed Light"/>
                <a:ea typeface="Open Sans Condensed Light"/>
                <a:cs typeface="Open Sans Condensed Light"/>
                <a:sym typeface="Open Sans Condensed Light"/>
              </a:defRPr>
            </a:pPr>
            <a:r>
              <a:t>1.1. Registration to PAM50 spinal template:</a:t>
            </a:r>
          </a:p>
          <a:p>
            <a:pPr lvl="1" indent="228600">
              <a:lnSpc>
                <a:spcPts val="2500"/>
              </a:lnSpc>
              <a:defRPr>
                <a:solidFill>
                  <a:srgbClr val="404040"/>
                </a:solidFill>
                <a:latin typeface="Open Sans Condensed Light"/>
                <a:ea typeface="Open Sans Condensed Light"/>
                <a:cs typeface="Open Sans Condensed Light"/>
                <a:sym typeface="Open Sans Condensed Light"/>
              </a:defRPr>
            </a:pPr>
            <a:r>
              <a:t>PAM50 is a high-resolution anatomical template of the spinal cord and brainstem.</a:t>
            </a:r>
            <a:br/>
            <a:r>
              <a:t>Built from T1-, T2-weighted images of 50 healthy subjects.</a:t>
            </a:r>
          </a:p>
          <a:p>
            <a:pPr lvl="1" indent="228600">
              <a:lnSpc>
                <a:spcPts val="2500"/>
              </a:lnSpc>
              <a:defRPr>
                <a:solidFill>
                  <a:srgbClr val="404040"/>
                </a:solidFill>
                <a:latin typeface="Open Sans Condensed Light"/>
                <a:ea typeface="Open Sans Condensed Light"/>
                <a:cs typeface="Open Sans Condensed Light"/>
                <a:sym typeface="Open Sans Condensed Light"/>
              </a:defRPr>
            </a:pPr>
            <a:r>
              <a:t>Provides standardized spinal cord anatomy:</a:t>
            </a:r>
          </a:p>
          <a:p>
            <a:pPr lvl="2" indent="457200">
              <a:lnSpc>
                <a:spcPts val="2500"/>
              </a:lnSpc>
              <a:defRPr>
                <a:solidFill>
                  <a:srgbClr val="404040"/>
                </a:solidFill>
                <a:latin typeface="Open Sans Condensed Light"/>
                <a:ea typeface="Open Sans Condensed Light"/>
                <a:cs typeface="Open Sans Condensed Light"/>
                <a:sym typeface="Open Sans Condensed Light"/>
              </a:defRPr>
            </a:pPr>
            <a:r>
              <a:t>white and gray matter probabilistic maps</a:t>
            </a:r>
          </a:p>
          <a:p>
            <a:pPr lvl="2" indent="457200">
              <a:lnSpc>
                <a:spcPts val="2500"/>
              </a:lnSpc>
              <a:defRPr>
                <a:solidFill>
                  <a:srgbClr val="404040"/>
                </a:solidFill>
                <a:latin typeface="Open Sans Condensed Light"/>
                <a:ea typeface="Open Sans Condensed Light"/>
                <a:cs typeface="Open Sans Condensed Light"/>
                <a:sym typeface="Open Sans Condensed Light"/>
              </a:defRPr>
            </a:pPr>
            <a:r>
              <a:t>spinal levels (C1–T12) </a:t>
            </a:r>
          </a:p>
          <a:p>
            <a:pPr lvl="2" indent="457200">
              <a:lnSpc>
                <a:spcPts val="2500"/>
              </a:lnSpc>
              <a:defRPr>
                <a:solidFill>
                  <a:srgbClr val="404040"/>
                </a:solidFill>
                <a:latin typeface="Open Sans Condensed Light"/>
                <a:ea typeface="Open Sans Condensed Light"/>
                <a:cs typeface="Open Sans Condensed Light"/>
                <a:sym typeface="Open Sans Condensed Light"/>
              </a:defRPr>
            </a:pPr>
            <a:r>
              <a:t>tissue labels</a:t>
            </a:r>
          </a:p>
          <a:p>
            <a:pPr lvl="1" indent="228600">
              <a:lnSpc>
                <a:spcPts val="2500"/>
              </a:lnSpc>
              <a:defRPr>
                <a:solidFill>
                  <a:srgbClr val="404040"/>
                </a:solidFill>
                <a:latin typeface="Open Sans Condensed Light"/>
                <a:ea typeface="Open Sans Condensed Light"/>
                <a:cs typeface="Open Sans Condensed Light"/>
                <a:sym typeface="Open Sans Condensed Light"/>
              </a:defRPr>
            </a:pPr>
            <a:r>
              <a:t>Supports automated labeling of spinal levels and regions of interest.</a:t>
            </a:r>
          </a:p>
        </p:txBody>
      </p:sp>
      <p:sp>
        <p:nvSpPr>
          <p:cNvPr id="606" name="40"/>
          <p:cNvSpPr txBox="1"/>
          <p:nvPr/>
        </p:nvSpPr>
        <p:spPr>
          <a:xfrm>
            <a:off x="11689370" y="6342326"/>
            <a:ext cx="335866"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40</a:t>
            </a:r>
          </a:p>
        </p:txBody>
      </p:sp>
      <p:pic>
        <p:nvPicPr>
          <p:cNvPr id="607" name="pasted-movie.png" descr="pasted-movie.png"/>
          <p:cNvPicPr>
            <a:picLocks noChangeAspect="1"/>
          </p:cNvPicPr>
          <p:nvPr/>
        </p:nvPicPr>
        <p:blipFill>
          <a:blip r:embed="rId2"/>
          <a:srcRect l="86269" t="51608" b="730"/>
          <a:stretch>
            <a:fillRect/>
          </a:stretch>
        </p:blipFill>
        <p:spPr>
          <a:xfrm>
            <a:off x="2392129" y="4055778"/>
            <a:ext cx="1984756" cy="2374172"/>
          </a:xfrm>
          <a:prstGeom prst="rect">
            <a:avLst/>
          </a:prstGeom>
          <a:ln w="12700">
            <a:miter lim="400000"/>
          </a:ln>
        </p:spPr>
      </p:pic>
      <p:pic>
        <p:nvPicPr>
          <p:cNvPr id="608" name="pam50_template.png" descr="pam50_template.png"/>
          <p:cNvPicPr>
            <a:picLocks noChangeAspect="1"/>
          </p:cNvPicPr>
          <p:nvPr/>
        </p:nvPicPr>
        <p:blipFill>
          <a:blip r:embed="rId3"/>
          <a:stretch>
            <a:fillRect/>
          </a:stretch>
        </p:blipFill>
        <p:spPr>
          <a:xfrm>
            <a:off x="7955289" y="2089599"/>
            <a:ext cx="3388780" cy="4153002"/>
          </a:xfrm>
          <a:prstGeom prst="rect">
            <a:avLst/>
          </a:prstGeom>
          <a:ln w="12700">
            <a:miter lim="400000"/>
          </a:ln>
        </p:spPr>
      </p:pic>
      <p:pic>
        <p:nvPicPr>
          <p:cNvPr id="609" name="pasted-movie.png" descr="pasted-movie.png"/>
          <p:cNvPicPr>
            <a:picLocks noChangeAspect="1"/>
          </p:cNvPicPr>
          <p:nvPr/>
        </p:nvPicPr>
        <p:blipFill>
          <a:blip r:embed="rId2"/>
          <a:srcRect l="63463" t="30243" r="27573" b="23232"/>
          <a:stretch>
            <a:fillRect/>
          </a:stretch>
        </p:blipFill>
        <p:spPr>
          <a:xfrm>
            <a:off x="789696" y="4055778"/>
            <a:ext cx="1327122" cy="2374020"/>
          </a:xfrm>
          <a:prstGeom prst="rect">
            <a:avLst/>
          </a:prstGeom>
          <a:ln w="12700">
            <a:miter lim="400000"/>
          </a:ln>
        </p:spPr>
      </p:pic>
      <p:sp>
        <p:nvSpPr>
          <p:cNvPr id="610" name="De Leener, B et. al, Pam50: Unbiased multimodal template of the brainstem and spinal cord aligned with the icbm152 space. Neuroimage, 165:170179, 2018."/>
          <p:cNvSpPr txBox="1"/>
          <p:nvPr/>
        </p:nvSpPr>
        <p:spPr>
          <a:xfrm>
            <a:off x="5912851" y="6142309"/>
            <a:ext cx="6180978"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195">
                <a:latin typeface="+mj-lt"/>
                <a:ea typeface="+mj-ea"/>
                <a:cs typeface="+mj-cs"/>
                <a:sym typeface="Helvetica"/>
              </a:defRPr>
            </a:lvl1pPr>
          </a:lstStyle>
          <a:p>
            <a:r>
              <a:t>De Leener, B et. al, Pam50: Unbiased multimodal template of the brainstem and spinal cord aligned with the icbm152 space. Neuroimage, 165:170179, 2018.</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 name="Aim 1: Processing Pipeline (3)"/>
          <p:cNvSpPr txBox="1">
            <a:spLocks noGrp="1"/>
          </p:cNvSpPr>
          <p:nvPr>
            <p:ph type="title"/>
          </p:nvPr>
        </p:nvSpPr>
        <p:spPr>
          <a:prstGeom prst="rect">
            <a:avLst/>
          </a:prstGeom>
        </p:spPr>
        <p:txBody>
          <a:bodyPr/>
          <a:lstStyle/>
          <a:p>
            <a:r>
              <a:t>Aim 1: Processing Pipeline (3)</a:t>
            </a:r>
          </a:p>
        </p:txBody>
      </p:sp>
      <p:sp>
        <p:nvSpPr>
          <p:cNvPr id="613" name="Rectangle 20"/>
          <p:cNvSpPr txBox="1"/>
          <p:nvPr/>
        </p:nvSpPr>
        <p:spPr>
          <a:xfrm>
            <a:off x="380999" y="1413708"/>
            <a:ext cx="11430001" cy="16738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a:lnSpc>
                <a:spcPts val="2500"/>
              </a:lnSpc>
              <a:defRPr sz="2000">
                <a:solidFill>
                  <a:srgbClr val="404040"/>
                </a:solidFill>
                <a:latin typeface="Open Sans Condensed Light"/>
                <a:ea typeface="Open Sans Condensed Light"/>
                <a:cs typeface="Open Sans Condensed Light"/>
                <a:sym typeface="Open Sans Condensed Light"/>
              </a:defRPr>
            </a:pPr>
            <a:r>
              <a:t>2. Diffusion Images:</a:t>
            </a:r>
          </a:p>
          <a:p>
            <a:pPr lvl="1" indent="228600">
              <a:lnSpc>
                <a:spcPts val="2500"/>
              </a:lnSpc>
              <a:defRPr sz="2000">
                <a:solidFill>
                  <a:srgbClr val="404040"/>
                </a:solidFill>
                <a:latin typeface="Open Sans Condensed Light"/>
                <a:ea typeface="Open Sans Condensed Light"/>
                <a:cs typeface="Open Sans Condensed Light"/>
                <a:sym typeface="Open Sans Condensed Light"/>
              </a:defRPr>
            </a:pPr>
            <a:r>
              <a:t>From HYDI -&gt; Extract DTI (FA, MD, AD, RD), NODDI (NDI, ODI), DKI (MK, AK, RK)</a:t>
            </a:r>
          </a:p>
          <a:p>
            <a:pPr lvl="1" indent="228600">
              <a:lnSpc>
                <a:spcPts val="2500"/>
              </a:lnSpc>
              <a:defRPr sz="2000">
                <a:solidFill>
                  <a:srgbClr val="404040"/>
                </a:solidFill>
                <a:latin typeface="Open Sans Condensed Light"/>
                <a:ea typeface="Open Sans Condensed Light"/>
                <a:cs typeface="Open Sans Condensed Light"/>
                <a:sym typeface="Open Sans Condensed Light"/>
              </a:defRPr>
            </a:pPr>
            <a:r>
              <a:t>DTI (FA, MD, AD, RD), NODDI (NDI, ODI), DKI (MK, AK, RK) -&gt; Coregister to Structural (T2)</a:t>
            </a:r>
          </a:p>
          <a:p>
            <a:pPr>
              <a:lnSpc>
                <a:spcPts val="2500"/>
              </a:lnSpc>
              <a:defRPr sz="2000">
                <a:solidFill>
                  <a:srgbClr val="404040"/>
                </a:solidFill>
                <a:latin typeface="Open Sans Condensed Light"/>
                <a:ea typeface="Open Sans Condensed Light"/>
                <a:cs typeface="Open Sans Condensed Light"/>
                <a:sym typeface="Open Sans Condensed Light"/>
              </a:defRPr>
            </a:pPr>
            <a:endParaRPr/>
          </a:p>
        </p:txBody>
      </p:sp>
      <p:sp>
        <p:nvSpPr>
          <p:cNvPr id="614" name="41"/>
          <p:cNvSpPr txBox="1"/>
          <p:nvPr/>
        </p:nvSpPr>
        <p:spPr>
          <a:xfrm>
            <a:off x="11689370" y="6342326"/>
            <a:ext cx="335866"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41</a:t>
            </a:r>
          </a:p>
        </p:txBody>
      </p:sp>
      <p:pic>
        <p:nvPicPr>
          <p:cNvPr id="615" name="Blank board - Page 1-13.png" descr="Blank board - Page 1-13.png"/>
          <p:cNvPicPr>
            <a:picLocks noChangeAspect="1"/>
          </p:cNvPicPr>
          <p:nvPr/>
        </p:nvPicPr>
        <p:blipFill>
          <a:blip r:embed="rId2"/>
          <a:stretch>
            <a:fillRect/>
          </a:stretch>
        </p:blipFill>
        <p:spPr>
          <a:xfrm>
            <a:off x="1018334" y="2714804"/>
            <a:ext cx="3941746" cy="3779833"/>
          </a:xfrm>
          <a:prstGeom prst="rect">
            <a:avLst/>
          </a:prstGeom>
          <a:ln w="12700">
            <a:miter lim="400000"/>
          </a:ln>
        </p:spPr>
      </p:pic>
      <p:pic>
        <p:nvPicPr>
          <p:cNvPr id="616" name="Blank board - Page 1-14.png" descr="Blank board - Page 1-14.png"/>
          <p:cNvPicPr>
            <a:picLocks noChangeAspect="1"/>
          </p:cNvPicPr>
          <p:nvPr/>
        </p:nvPicPr>
        <p:blipFill>
          <a:blip r:embed="rId3"/>
          <a:srcRect r="14261"/>
          <a:stretch>
            <a:fillRect/>
          </a:stretch>
        </p:blipFill>
        <p:spPr>
          <a:xfrm>
            <a:off x="5983320" y="2899959"/>
            <a:ext cx="5189711" cy="358097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 name="Aim 1: Preprocessing Pipeline (4)"/>
          <p:cNvSpPr txBox="1">
            <a:spLocks noGrp="1"/>
          </p:cNvSpPr>
          <p:nvPr>
            <p:ph type="title"/>
          </p:nvPr>
        </p:nvSpPr>
        <p:spPr>
          <a:prstGeom prst="rect">
            <a:avLst/>
          </a:prstGeom>
        </p:spPr>
        <p:txBody>
          <a:bodyPr/>
          <a:lstStyle/>
          <a:p>
            <a:r>
              <a:t>Aim 1: Preprocessing Pipeline (4)</a:t>
            </a:r>
          </a:p>
        </p:txBody>
      </p:sp>
      <p:sp>
        <p:nvSpPr>
          <p:cNvPr id="619" name="42"/>
          <p:cNvSpPr txBox="1"/>
          <p:nvPr/>
        </p:nvSpPr>
        <p:spPr>
          <a:xfrm>
            <a:off x="11689370" y="6342326"/>
            <a:ext cx="335866"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42</a:t>
            </a:r>
          </a:p>
        </p:txBody>
      </p:sp>
      <p:pic>
        <p:nvPicPr>
          <p:cNvPr id="620" name="pasted-movie.png" descr="pasted-movie.png"/>
          <p:cNvPicPr>
            <a:picLocks noChangeAspect="1"/>
          </p:cNvPicPr>
          <p:nvPr/>
        </p:nvPicPr>
        <p:blipFill>
          <a:blip r:embed="rId2"/>
          <a:stretch>
            <a:fillRect/>
          </a:stretch>
        </p:blipFill>
        <p:spPr>
          <a:xfrm>
            <a:off x="1784826" y="2366800"/>
            <a:ext cx="3213212" cy="2741813"/>
          </a:xfrm>
          <a:prstGeom prst="rect">
            <a:avLst/>
          </a:prstGeom>
          <a:ln w="12700">
            <a:miter lim="400000"/>
          </a:ln>
        </p:spPr>
      </p:pic>
      <p:graphicFrame>
        <p:nvGraphicFramePr>
          <p:cNvPr id="621" name="Table 1"/>
          <p:cNvGraphicFramePr/>
          <p:nvPr/>
        </p:nvGraphicFramePr>
        <p:xfrm>
          <a:off x="6135144" y="3022054"/>
          <a:ext cx="4533437" cy="1431300"/>
        </p:xfrm>
        <a:graphic>
          <a:graphicData uri="http://schemas.openxmlformats.org/drawingml/2006/table">
            <a:tbl>
              <a:tblPr bandRow="1">
                <a:tableStyleId>{33BA23B1-9221-436E-865A-0063620EA4FD}</a:tableStyleId>
              </a:tblPr>
              <a:tblGrid>
                <a:gridCol w="326455">
                  <a:extLst>
                    <a:ext uri="{9D8B030D-6E8A-4147-A177-3AD203B41FA5}">
                      <a16:colId xmlns:a16="http://schemas.microsoft.com/office/drawing/2014/main" val="20000"/>
                    </a:ext>
                  </a:extLst>
                </a:gridCol>
                <a:gridCol w="326455">
                  <a:extLst>
                    <a:ext uri="{9D8B030D-6E8A-4147-A177-3AD203B41FA5}">
                      <a16:colId xmlns:a16="http://schemas.microsoft.com/office/drawing/2014/main" val="20001"/>
                    </a:ext>
                  </a:extLst>
                </a:gridCol>
                <a:gridCol w="267113">
                  <a:extLst>
                    <a:ext uri="{9D8B030D-6E8A-4147-A177-3AD203B41FA5}">
                      <a16:colId xmlns:a16="http://schemas.microsoft.com/office/drawing/2014/main" val="20002"/>
                    </a:ext>
                  </a:extLst>
                </a:gridCol>
                <a:gridCol w="251401">
                  <a:extLst>
                    <a:ext uri="{9D8B030D-6E8A-4147-A177-3AD203B41FA5}">
                      <a16:colId xmlns:a16="http://schemas.microsoft.com/office/drawing/2014/main" val="20003"/>
                    </a:ext>
                  </a:extLst>
                </a:gridCol>
                <a:gridCol w="235688">
                  <a:extLst>
                    <a:ext uri="{9D8B030D-6E8A-4147-A177-3AD203B41FA5}">
                      <a16:colId xmlns:a16="http://schemas.microsoft.com/office/drawing/2014/main" val="20004"/>
                    </a:ext>
                  </a:extLst>
                </a:gridCol>
                <a:gridCol w="326455">
                  <a:extLst>
                    <a:ext uri="{9D8B030D-6E8A-4147-A177-3AD203B41FA5}">
                      <a16:colId xmlns:a16="http://schemas.microsoft.com/office/drawing/2014/main" val="20005"/>
                    </a:ext>
                  </a:extLst>
                </a:gridCol>
                <a:gridCol w="267113">
                  <a:extLst>
                    <a:ext uri="{9D8B030D-6E8A-4147-A177-3AD203B41FA5}">
                      <a16:colId xmlns:a16="http://schemas.microsoft.com/office/drawing/2014/main" val="20006"/>
                    </a:ext>
                  </a:extLst>
                </a:gridCol>
                <a:gridCol w="267113">
                  <a:extLst>
                    <a:ext uri="{9D8B030D-6E8A-4147-A177-3AD203B41FA5}">
                      <a16:colId xmlns:a16="http://schemas.microsoft.com/office/drawing/2014/main" val="20007"/>
                    </a:ext>
                  </a:extLst>
                </a:gridCol>
                <a:gridCol w="282826">
                  <a:extLst>
                    <a:ext uri="{9D8B030D-6E8A-4147-A177-3AD203B41FA5}">
                      <a16:colId xmlns:a16="http://schemas.microsoft.com/office/drawing/2014/main" val="20008"/>
                    </a:ext>
                  </a:extLst>
                </a:gridCol>
                <a:gridCol w="326455">
                  <a:extLst>
                    <a:ext uri="{9D8B030D-6E8A-4147-A177-3AD203B41FA5}">
                      <a16:colId xmlns:a16="http://schemas.microsoft.com/office/drawing/2014/main" val="20009"/>
                    </a:ext>
                  </a:extLst>
                </a:gridCol>
                <a:gridCol w="455664">
                  <a:extLst>
                    <a:ext uri="{9D8B030D-6E8A-4147-A177-3AD203B41FA5}">
                      <a16:colId xmlns:a16="http://schemas.microsoft.com/office/drawing/2014/main" val="20010"/>
                    </a:ext>
                  </a:extLst>
                </a:gridCol>
                <a:gridCol w="304420">
                  <a:extLst>
                    <a:ext uri="{9D8B030D-6E8A-4147-A177-3AD203B41FA5}">
                      <a16:colId xmlns:a16="http://schemas.microsoft.com/office/drawing/2014/main" val="20011"/>
                    </a:ext>
                  </a:extLst>
                </a:gridCol>
                <a:gridCol w="253294">
                  <a:extLst>
                    <a:ext uri="{9D8B030D-6E8A-4147-A177-3AD203B41FA5}">
                      <a16:colId xmlns:a16="http://schemas.microsoft.com/office/drawing/2014/main" val="20012"/>
                    </a:ext>
                  </a:extLst>
                </a:gridCol>
                <a:gridCol w="265884">
                  <a:extLst>
                    <a:ext uri="{9D8B030D-6E8A-4147-A177-3AD203B41FA5}">
                      <a16:colId xmlns:a16="http://schemas.microsoft.com/office/drawing/2014/main" val="20013"/>
                    </a:ext>
                  </a:extLst>
                </a:gridCol>
                <a:gridCol w="377101">
                  <a:extLst>
                    <a:ext uri="{9D8B030D-6E8A-4147-A177-3AD203B41FA5}">
                      <a16:colId xmlns:a16="http://schemas.microsoft.com/office/drawing/2014/main" val="20014"/>
                    </a:ext>
                  </a:extLst>
                </a:gridCol>
              </a:tblGrid>
              <a:tr h="238550">
                <a:tc>
                  <a:txBody>
                    <a:bodyPr/>
                    <a:lstStyle/>
                    <a:p>
                      <a:pPr algn="ctr"/>
                      <a:endParaRPr/>
                    </a:p>
                  </a:txBody>
                  <a:tcPr marL="0" marR="0" marT="0" marB="0" anchor="ctr" horzOverflow="overflow"/>
                </a:tc>
                <a:tc>
                  <a:txBody>
                    <a:bodyPr/>
                    <a:lstStyle/>
                    <a:p>
                      <a:pPr algn="ctr">
                        <a:defRPr sz="1800"/>
                      </a:pPr>
                      <a:r>
                        <a:rPr sz="1200"/>
                        <a:t>CSA</a:t>
                      </a:r>
                    </a:p>
                  </a:txBody>
                  <a:tcPr marL="0" marR="0" marT="0" marB="0" anchor="ctr" horzOverflow="overflow"/>
                </a:tc>
                <a:tc>
                  <a:txBody>
                    <a:bodyPr/>
                    <a:lstStyle/>
                    <a:p>
                      <a:pPr algn="ctr">
                        <a:defRPr sz="1800"/>
                      </a:pPr>
                      <a:r>
                        <a:rPr sz="1200"/>
                        <a:t>RL </a:t>
                      </a:r>
                    </a:p>
                  </a:txBody>
                  <a:tcPr marL="0" marR="0" marT="0" marB="0" anchor="ctr" horzOverflow="overflow"/>
                </a:tc>
                <a:tc>
                  <a:txBody>
                    <a:bodyPr/>
                    <a:lstStyle/>
                    <a:p>
                      <a:pPr algn="ctr">
                        <a:defRPr sz="1800"/>
                      </a:pPr>
                      <a:r>
                        <a:rPr sz="1200"/>
                        <a:t>AP</a:t>
                      </a:r>
                    </a:p>
                  </a:txBody>
                  <a:tcPr marL="0" marR="0" marT="0" marB="0" anchor="ctr" horzOverflow="overflow"/>
                </a:tc>
                <a:tc>
                  <a:txBody>
                    <a:bodyPr/>
                    <a:lstStyle/>
                    <a:p>
                      <a:pPr algn="ctr">
                        <a:defRPr sz="1800"/>
                      </a:pPr>
                      <a:r>
                        <a:rPr sz="1200"/>
                        <a:t>FA</a:t>
                      </a:r>
                    </a:p>
                  </a:txBody>
                  <a:tcPr marL="0" marR="0" marT="0" marB="0" anchor="ctr" horzOverflow="overflow"/>
                </a:tc>
                <a:tc>
                  <a:txBody>
                    <a:bodyPr/>
                    <a:lstStyle/>
                    <a:p>
                      <a:pPr algn="ctr">
                        <a:defRPr sz="1800"/>
                      </a:pPr>
                      <a:r>
                        <a:rPr sz="1200"/>
                        <a:t>MD</a:t>
                      </a:r>
                    </a:p>
                  </a:txBody>
                  <a:tcPr marL="0" marR="0" marT="0" marB="0" anchor="ctr" horzOverflow="overflow"/>
                </a:tc>
                <a:tc>
                  <a:txBody>
                    <a:bodyPr/>
                    <a:lstStyle/>
                    <a:p>
                      <a:pPr algn="ctr">
                        <a:defRPr sz="1800"/>
                      </a:pPr>
                      <a:r>
                        <a:rPr sz="1200"/>
                        <a:t>RD</a:t>
                      </a:r>
                    </a:p>
                  </a:txBody>
                  <a:tcPr marL="0" marR="0" marT="0" marB="0" anchor="ctr" horzOverflow="overflow"/>
                </a:tc>
                <a:tc>
                  <a:txBody>
                    <a:bodyPr/>
                    <a:lstStyle/>
                    <a:p>
                      <a:pPr algn="ctr">
                        <a:defRPr sz="1800"/>
                      </a:pPr>
                      <a:r>
                        <a:rPr sz="1200"/>
                        <a:t>AD</a:t>
                      </a:r>
                    </a:p>
                  </a:txBody>
                  <a:tcPr marL="0" marR="0" marT="0" marB="0" anchor="ctr" horzOverflow="overflow"/>
                </a:tc>
                <a:tc>
                  <a:txBody>
                    <a:bodyPr/>
                    <a:lstStyle/>
                    <a:p>
                      <a:pPr algn="ctr">
                        <a:defRPr sz="1800"/>
                      </a:pPr>
                      <a:r>
                        <a:rPr sz="1200"/>
                        <a:t>Vic</a:t>
                      </a:r>
                    </a:p>
                  </a:txBody>
                  <a:tcPr marL="0" marR="0" marT="0" marB="0" anchor="ctr" horzOverflow="overflow"/>
                </a:tc>
                <a:tc>
                  <a:txBody>
                    <a:bodyPr/>
                    <a:lstStyle/>
                    <a:p>
                      <a:pPr algn="ctr">
                        <a:defRPr sz="1800"/>
                      </a:pPr>
                      <a:r>
                        <a:rPr sz="1200"/>
                        <a:t>ODI</a:t>
                      </a:r>
                    </a:p>
                  </a:txBody>
                  <a:tcPr marL="0" marR="0" marT="0" marB="0" anchor="ctr" horzOverflow="overflow"/>
                </a:tc>
                <a:tc>
                  <a:txBody>
                    <a:bodyPr/>
                    <a:lstStyle/>
                    <a:p>
                      <a:pPr algn="ctr">
                        <a:defRPr sz="1800"/>
                      </a:pPr>
                      <a:r>
                        <a:rPr sz="1200"/>
                        <a:t>ISOVF</a:t>
                      </a:r>
                    </a:p>
                  </a:txBody>
                  <a:tcPr marL="0" marR="0" marT="0" marB="0" anchor="ctr" horzOverflow="overflow"/>
                </a:tc>
                <a:tc>
                  <a:txBody>
                    <a:bodyPr/>
                    <a:lstStyle/>
                    <a:p>
                      <a:pPr algn="ctr">
                        <a:defRPr sz="1800"/>
                      </a:pPr>
                      <a:r>
                        <a:rPr sz="1200"/>
                        <a:t>MK</a:t>
                      </a:r>
                    </a:p>
                  </a:txBody>
                  <a:tcPr marL="0" marR="0" marT="0" marB="0" anchor="ctr" horzOverflow="overflow"/>
                </a:tc>
                <a:tc>
                  <a:txBody>
                    <a:bodyPr/>
                    <a:lstStyle/>
                    <a:p>
                      <a:pPr algn="ctr">
                        <a:defRPr sz="1800"/>
                      </a:pPr>
                      <a:r>
                        <a:rPr sz="1200"/>
                        <a:t>RK</a:t>
                      </a:r>
                    </a:p>
                  </a:txBody>
                  <a:tcPr marL="0" marR="0" marT="0" marB="0" anchor="ctr" horzOverflow="overflow"/>
                </a:tc>
                <a:tc>
                  <a:txBody>
                    <a:bodyPr/>
                    <a:lstStyle/>
                    <a:p>
                      <a:pPr algn="ctr">
                        <a:defRPr sz="1800"/>
                      </a:pPr>
                      <a:r>
                        <a:rPr sz="1200"/>
                        <a:t>AK</a:t>
                      </a:r>
                    </a:p>
                  </a:txBody>
                  <a:tcPr marL="0" marR="0" marT="0" marB="0" anchor="ctr" horzOverflow="overflow"/>
                </a:tc>
                <a:tc>
                  <a:txBody>
                    <a:bodyPr/>
                    <a:lstStyle/>
                    <a:p>
                      <a:pPr algn="ctr">
                        <a:defRPr sz="1800"/>
                      </a:pPr>
                      <a:r>
                        <a:rPr sz="1200"/>
                        <a:t>MTR</a:t>
                      </a:r>
                    </a:p>
                  </a:txBody>
                  <a:tcPr marL="0" marR="0" marT="0" marB="0" anchor="ctr" horzOverflow="overflow"/>
                </a:tc>
                <a:extLst>
                  <a:ext uri="{0D108BD9-81ED-4DB2-BD59-A6C34878D82A}">
                    <a16:rowId xmlns:a16="http://schemas.microsoft.com/office/drawing/2014/main" val="10000"/>
                  </a:ext>
                </a:extLst>
              </a:tr>
              <a:tr h="238550">
                <a:tc>
                  <a:txBody>
                    <a:bodyPr/>
                    <a:lstStyle/>
                    <a:p>
                      <a:pPr algn="ctr">
                        <a:defRPr sz="1800"/>
                      </a:pPr>
                      <a:r>
                        <a:rPr sz="1200"/>
                        <a:t>C1</a:t>
                      </a: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extLst>
                  <a:ext uri="{0D108BD9-81ED-4DB2-BD59-A6C34878D82A}">
                    <a16:rowId xmlns:a16="http://schemas.microsoft.com/office/drawing/2014/main" val="10001"/>
                  </a:ext>
                </a:extLst>
              </a:tr>
              <a:tr h="238550">
                <a:tc>
                  <a:txBody>
                    <a:bodyPr/>
                    <a:lstStyle/>
                    <a:p>
                      <a:pPr algn="ctr">
                        <a:defRPr sz="1800"/>
                      </a:pPr>
                      <a:r>
                        <a:rPr sz="1200"/>
                        <a:t>C2</a:t>
                      </a: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extLst>
                  <a:ext uri="{0D108BD9-81ED-4DB2-BD59-A6C34878D82A}">
                    <a16:rowId xmlns:a16="http://schemas.microsoft.com/office/drawing/2014/main" val="10002"/>
                  </a:ext>
                </a:extLst>
              </a:tr>
              <a:tr h="238550">
                <a:tc>
                  <a:txBody>
                    <a:bodyPr/>
                    <a:lstStyle/>
                    <a:p>
                      <a:pPr algn="ctr">
                        <a:defRPr sz="1800"/>
                      </a:pPr>
                      <a:r>
                        <a:rPr sz="1200"/>
                        <a:t>…</a:t>
                      </a: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extLst>
                  <a:ext uri="{0D108BD9-81ED-4DB2-BD59-A6C34878D82A}">
                    <a16:rowId xmlns:a16="http://schemas.microsoft.com/office/drawing/2014/main" val="10003"/>
                  </a:ext>
                </a:extLst>
              </a:tr>
              <a:tr h="238550">
                <a:tc>
                  <a:txBody>
                    <a:bodyPr/>
                    <a:lstStyle/>
                    <a:p>
                      <a:pPr algn="ctr">
                        <a:defRPr sz="1800"/>
                      </a:pPr>
                      <a:r>
                        <a:rPr sz="1200"/>
                        <a:t>T10</a:t>
                      </a: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extLst>
                  <a:ext uri="{0D108BD9-81ED-4DB2-BD59-A6C34878D82A}">
                    <a16:rowId xmlns:a16="http://schemas.microsoft.com/office/drawing/2014/main" val="10004"/>
                  </a:ext>
                </a:extLst>
              </a:tr>
              <a:tr h="238550">
                <a:tc>
                  <a:txBody>
                    <a:bodyPr/>
                    <a:lstStyle/>
                    <a:p>
                      <a:pPr algn="ctr">
                        <a:defRPr sz="1800"/>
                      </a:pPr>
                      <a:r>
                        <a:rPr sz="1200"/>
                        <a:t>T11</a:t>
                      </a: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extLst>
                  <a:ext uri="{0D108BD9-81ED-4DB2-BD59-A6C34878D82A}">
                    <a16:rowId xmlns:a16="http://schemas.microsoft.com/office/drawing/2014/main" val="10005"/>
                  </a:ext>
                </a:extLst>
              </a:tr>
            </a:tbl>
          </a:graphicData>
        </a:graphic>
      </p:graphicFrame>
      <p:pic>
        <p:nvPicPr>
          <p:cNvPr id="622" name="ChatGPT Image Apr 18, 2025 at 08_15_46 AM.png" descr="ChatGPT Image Apr 18, 2025 at 08_15_46 AM.png"/>
          <p:cNvPicPr>
            <a:picLocks noChangeAspect="1"/>
          </p:cNvPicPr>
          <p:nvPr/>
        </p:nvPicPr>
        <p:blipFill>
          <a:blip r:embed="rId3"/>
          <a:srcRect l="22376" t="31596" r="69876" b="42082"/>
          <a:stretch>
            <a:fillRect/>
          </a:stretch>
        </p:blipFill>
        <p:spPr>
          <a:xfrm>
            <a:off x="5122447" y="3034047"/>
            <a:ext cx="621393" cy="1407480"/>
          </a:xfrm>
          <a:prstGeom prst="rect">
            <a:avLst/>
          </a:prstGeom>
          <a:ln w="12700">
            <a:miter lim="400000"/>
          </a:ln>
        </p:spPr>
      </p:pic>
      <p:sp>
        <p:nvSpPr>
          <p:cNvPr id="623" name="Rectangle 20"/>
          <p:cNvSpPr txBox="1"/>
          <p:nvPr/>
        </p:nvSpPr>
        <p:spPr>
          <a:xfrm>
            <a:off x="380999" y="1490379"/>
            <a:ext cx="11430001" cy="7213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nSpc>
                <a:spcPts val="2500"/>
              </a:lnSpc>
              <a:defRPr sz="2000">
                <a:solidFill>
                  <a:srgbClr val="404040"/>
                </a:solidFill>
                <a:latin typeface="Open Sans Condensed Light"/>
                <a:ea typeface="Open Sans Condensed Light"/>
                <a:cs typeface="Open Sans Condensed Light"/>
                <a:sym typeface="Open Sans Condensed Light"/>
              </a:defRPr>
            </a:lvl1pPr>
          </a:lstStyle>
          <a:p>
            <a:r>
              <a:t>3. Final Level-wise Extraction:</a:t>
            </a:r>
          </a:p>
        </p:txBody>
      </p:sp>
      <p:sp>
        <p:nvSpPr>
          <p:cNvPr id="624" name="Segmented…"/>
          <p:cNvSpPr txBox="1"/>
          <p:nvPr/>
        </p:nvSpPr>
        <p:spPr>
          <a:xfrm>
            <a:off x="844040" y="2758821"/>
            <a:ext cx="898846" cy="4614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sz="1300"/>
            </a:pPr>
            <a:r>
              <a:t>Segmented </a:t>
            </a:r>
          </a:p>
          <a:p>
            <a:pPr algn="ctr">
              <a:defRPr sz="1300"/>
            </a:pPr>
            <a:r>
              <a:t>Levels</a:t>
            </a:r>
          </a:p>
        </p:txBody>
      </p:sp>
      <p:sp>
        <p:nvSpPr>
          <p:cNvPr id="625" name="Segmented…"/>
          <p:cNvSpPr txBox="1"/>
          <p:nvPr/>
        </p:nvSpPr>
        <p:spPr>
          <a:xfrm>
            <a:off x="791318" y="4167641"/>
            <a:ext cx="1004291" cy="4614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sz="1300"/>
            </a:pPr>
            <a:r>
              <a:t>Segmented </a:t>
            </a:r>
          </a:p>
          <a:p>
            <a:pPr algn="ctr">
              <a:defRPr sz="1300"/>
            </a:pPr>
            <a:r>
              <a:t>White matter</a:t>
            </a:r>
          </a:p>
        </p:txBody>
      </p:sp>
      <p:sp>
        <p:nvSpPr>
          <p:cNvPr id="626" name="All metrics"/>
          <p:cNvSpPr txBox="1"/>
          <p:nvPr/>
        </p:nvSpPr>
        <p:spPr>
          <a:xfrm>
            <a:off x="3233070" y="4846781"/>
            <a:ext cx="811056" cy="2582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1300"/>
            </a:lvl1pPr>
          </a:lstStyle>
          <a:p>
            <a:r>
              <a:t>All metrics</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 name="Aim 1: Statistical Analysis Plan"/>
          <p:cNvSpPr txBox="1">
            <a:spLocks noGrp="1"/>
          </p:cNvSpPr>
          <p:nvPr>
            <p:ph type="title"/>
          </p:nvPr>
        </p:nvSpPr>
        <p:spPr>
          <a:prstGeom prst="rect">
            <a:avLst/>
          </a:prstGeom>
        </p:spPr>
        <p:txBody>
          <a:bodyPr/>
          <a:lstStyle/>
          <a:p>
            <a:r>
              <a:t>Aim 1: Statistical Analysis Plan</a:t>
            </a:r>
          </a:p>
        </p:txBody>
      </p:sp>
      <p:sp>
        <p:nvSpPr>
          <p:cNvPr id="629" name="Rectangle 20"/>
          <p:cNvSpPr txBox="1"/>
          <p:nvPr/>
        </p:nvSpPr>
        <p:spPr>
          <a:xfrm>
            <a:off x="380999" y="1327608"/>
            <a:ext cx="11430001" cy="23088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a:lnSpc>
                <a:spcPts val="2500"/>
              </a:lnSpc>
              <a:defRPr sz="2000">
                <a:solidFill>
                  <a:srgbClr val="404040"/>
                </a:solidFill>
                <a:latin typeface="Open Sans Condensed Light"/>
                <a:ea typeface="Open Sans Condensed Light"/>
                <a:cs typeface="Open Sans Condensed Light"/>
                <a:sym typeface="Open Sans Condensed Light"/>
              </a:defRPr>
            </a:pPr>
            <a:r>
              <a:t>Modeling Age, Sex, and Height Effects on MRI Biomarkers:</a:t>
            </a:r>
          </a:p>
          <a:p>
            <a:pPr lvl="1" indent="228600">
              <a:lnSpc>
                <a:spcPts val="2500"/>
              </a:lnSpc>
              <a:defRPr sz="2000">
                <a:solidFill>
                  <a:srgbClr val="404040"/>
                </a:solidFill>
                <a:latin typeface="Open Sans Condensed Light"/>
                <a:ea typeface="Open Sans Condensed Light"/>
                <a:cs typeface="Open Sans Condensed Light"/>
                <a:sym typeface="Open Sans Condensed Light"/>
              </a:defRPr>
            </a:pPr>
            <a:r>
              <a:t>Descriptive statistics (mean, SD, 95% CI) will be computed for each metric by grouped by age and sex.</a:t>
            </a:r>
          </a:p>
          <a:p>
            <a:pPr lvl="1" indent="228600">
              <a:lnSpc>
                <a:spcPts val="2500"/>
              </a:lnSpc>
              <a:defRPr sz="2000">
                <a:solidFill>
                  <a:srgbClr val="404040"/>
                </a:solidFill>
                <a:latin typeface="Open Sans Condensed Light"/>
                <a:ea typeface="Open Sans Condensed Light"/>
                <a:cs typeface="Open Sans Condensed Light"/>
                <a:sym typeface="Open Sans Condensed Light"/>
              </a:defRPr>
            </a:pPr>
            <a:r>
              <a:t>Correlational analysis to assess trends with age/height.</a:t>
            </a:r>
          </a:p>
          <a:p>
            <a:pPr>
              <a:lnSpc>
                <a:spcPts val="2500"/>
              </a:lnSpc>
              <a:defRPr sz="2000">
                <a:solidFill>
                  <a:srgbClr val="404040"/>
                </a:solidFill>
                <a:latin typeface="Open Sans Condensed Light"/>
                <a:ea typeface="Open Sans Condensed Light"/>
                <a:cs typeface="Open Sans Condensed Light"/>
                <a:sym typeface="Open Sans Condensed Light"/>
              </a:defRPr>
            </a:pPr>
            <a:r>
              <a:t>*Raw imaging data and extracted biomarkers will be made publicly available to support open science and reproducibility.</a:t>
            </a:r>
          </a:p>
        </p:txBody>
      </p:sp>
      <p:sp>
        <p:nvSpPr>
          <p:cNvPr id="630" name="43"/>
          <p:cNvSpPr txBox="1"/>
          <p:nvPr/>
        </p:nvSpPr>
        <p:spPr>
          <a:xfrm>
            <a:off x="11689370" y="6342326"/>
            <a:ext cx="335866"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43</a:t>
            </a:r>
          </a:p>
        </p:txBody>
      </p:sp>
      <p:graphicFrame>
        <p:nvGraphicFramePr>
          <p:cNvPr id="631" name="Table 1"/>
          <p:cNvGraphicFramePr/>
          <p:nvPr/>
        </p:nvGraphicFramePr>
        <p:xfrm>
          <a:off x="4139680" y="3929664"/>
          <a:ext cx="4533437" cy="1431300"/>
        </p:xfrm>
        <a:graphic>
          <a:graphicData uri="http://schemas.openxmlformats.org/drawingml/2006/table">
            <a:tbl>
              <a:tblPr bandRow="1">
                <a:tableStyleId>{33BA23B1-9221-436E-865A-0063620EA4FD}</a:tableStyleId>
              </a:tblPr>
              <a:tblGrid>
                <a:gridCol w="326455">
                  <a:extLst>
                    <a:ext uri="{9D8B030D-6E8A-4147-A177-3AD203B41FA5}">
                      <a16:colId xmlns:a16="http://schemas.microsoft.com/office/drawing/2014/main" val="20000"/>
                    </a:ext>
                  </a:extLst>
                </a:gridCol>
                <a:gridCol w="326455">
                  <a:extLst>
                    <a:ext uri="{9D8B030D-6E8A-4147-A177-3AD203B41FA5}">
                      <a16:colId xmlns:a16="http://schemas.microsoft.com/office/drawing/2014/main" val="20001"/>
                    </a:ext>
                  </a:extLst>
                </a:gridCol>
                <a:gridCol w="267113">
                  <a:extLst>
                    <a:ext uri="{9D8B030D-6E8A-4147-A177-3AD203B41FA5}">
                      <a16:colId xmlns:a16="http://schemas.microsoft.com/office/drawing/2014/main" val="20002"/>
                    </a:ext>
                  </a:extLst>
                </a:gridCol>
                <a:gridCol w="251401">
                  <a:extLst>
                    <a:ext uri="{9D8B030D-6E8A-4147-A177-3AD203B41FA5}">
                      <a16:colId xmlns:a16="http://schemas.microsoft.com/office/drawing/2014/main" val="20003"/>
                    </a:ext>
                  </a:extLst>
                </a:gridCol>
                <a:gridCol w="235688">
                  <a:extLst>
                    <a:ext uri="{9D8B030D-6E8A-4147-A177-3AD203B41FA5}">
                      <a16:colId xmlns:a16="http://schemas.microsoft.com/office/drawing/2014/main" val="20004"/>
                    </a:ext>
                  </a:extLst>
                </a:gridCol>
                <a:gridCol w="326455">
                  <a:extLst>
                    <a:ext uri="{9D8B030D-6E8A-4147-A177-3AD203B41FA5}">
                      <a16:colId xmlns:a16="http://schemas.microsoft.com/office/drawing/2014/main" val="20005"/>
                    </a:ext>
                  </a:extLst>
                </a:gridCol>
                <a:gridCol w="267113">
                  <a:extLst>
                    <a:ext uri="{9D8B030D-6E8A-4147-A177-3AD203B41FA5}">
                      <a16:colId xmlns:a16="http://schemas.microsoft.com/office/drawing/2014/main" val="20006"/>
                    </a:ext>
                  </a:extLst>
                </a:gridCol>
                <a:gridCol w="267113">
                  <a:extLst>
                    <a:ext uri="{9D8B030D-6E8A-4147-A177-3AD203B41FA5}">
                      <a16:colId xmlns:a16="http://schemas.microsoft.com/office/drawing/2014/main" val="20007"/>
                    </a:ext>
                  </a:extLst>
                </a:gridCol>
                <a:gridCol w="282826">
                  <a:extLst>
                    <a:ext uri="{9D8B030D-6E8A-4147-A177-3AD203B41FA5}">
                      <a16:colId xmlns:a16="http://schemas.microsoft.com/office/drawing/2014/main" val="20008"/>
                    </a:ext>
                  </a:extLst>
                </a:gridCol>
                <a:gridCol w="326455">
                  <a:extLst>
                    <a:ext uri="{9D8B030D-6E8A-4147-A177-3AD203B41FA5}">
                      <a16:colId xmlns:a16="http://schemas.microsoft.com/office/drawing/2014/main" val="20009"/>
                    </a:ext>
                  </a:extLst>
                </a:gridCol>
                <a:gridCol w="455664">
                  <a:extLst>
                    <a:ext uri="{9D8B030D-6E8A-4147-A177-3AD203B41FA5}">
                      <a16:colId xmlns:a16="http://schemas.microsoft.com/office/drawing/2014/main" val="20010"/>
                    </a:ext>
                  </a:extLst>
                </a:gridCol>
                <a:gridCol w="304420">
                  <a:extLst>
                    <a:ext uri="{9D8B030D-6E8A-4147-A177-3AD203B41FA5}">
                      <a16:colId xmlns:a16="http://schemas.microsoft.com/office/drawing/2014/main" val="20011"/>
                    </a:ext>
                  </a:extLst>
                </a:gridCol>
                <a:gridCol w="253294">
                  <a:extLst>
                    <a:ext uri="{9D8B030D-6E8A-4147-A177-3AD203B41FA5}">
                      <a16:colId xmlns:a16="http://schemas.microsoft.com/office/drawing/2014/main" val="20012"/>
                    </a:ext>
                  </a:extLst>
                </a:gridCol>
                <a:gridCol w="265884">
                  <a:extLst>
                    <a:ext uri="{9D8B030D-6E8A-4147-A177-3AD203B41FA5}">
                      <a16:colId xmlns:a16="http://schemas.microsoft.com/office/drawing/2014/main" val="20013"/>
                    </a:ext>
                  </a:extLst>
                </a:gridCol>
                <a:gridCol w="377101">
                  <a:extLst>
                    <a:ext uri="{9D8B030D-6E8A-4147-A177-3AD203B41FA5}">
                      <a16:colId xmlns:a16="http://schemas.microsoft.com/office/drawing/2014/main" val="20014"/>
                    </a:ext>
                  </a:extLst>
                </a:gridCol>
              </a:tblGrid>
              <a:tr h="238550">
                <a:tc>
                  <a:txBody>
                    <a:bodyPr/>
                    <a:lstStyle/>
                    <a:p>
                      <a:pPr algn="ctr"/>
                      <a:endParaRPr/>
                    </a:p>
                  </a:txBody>
                  <a:tcPr marL="0" marR="0" marT="0" marB="0" anchor="ctr" horzOverflow="overflow"/>
                </a:tc>
                <a:tc>
                  <a:txBody>
                    <a:bodyPr/>
                    <a:lstStyle/>
                    <a:p>
                      <a:pPr algn="ctr">
                        <a:defRPr sz="1800"/>
                      </a:pPr>
                      <a:r>
                        <a:rPr sz="1200"/>
                        <a:t>CSA</a:t>
                      </a:r>
                    </a:p>
                  </a:txBody>
                  <a:tcPr marL="0" marR="0" marT="0" marB="0" anchor="ctr" horzOverflow="overflow"/>
                </a:tc>
                <a:tc>
                  <a:txBody>
                    <a:bodyPr/>
                    <a:lstStyle/>
                    <a:p>
                      <a:pPr algn="ctr">
                        <a:defRPr sz="1800"/>
                      </a:pPr>
                      <a:r>
                        <a:rPr sz="1200"/>
                        <a:t>RL </a:t>
                      </a:r>
                    </a:p>
                  </a:txBody>
                  <a:tcPr marL="0" marR="0" marT="0" marB="0" anchor="ctr" horzOverflow="overflow"/>
                </a:tc>
                <a:tc>
                  <a:txBody>
                    <a:bodyPr/>
                    <a:lstStyle/>
                    <a:p>
                      <a:pPr algn="ctr">
                        <a:defRPr sz="1800"/>
                      </a:pPr>
                      <a:r>
                        <a:rPr sz="1200"/>
                        <a:t>AP</a:t>
                      </a:r>
                    </a:p>
                  </a:txBody>
                  <a:tcPr marL="0" marR="0" marT="0" marB="0" anchor="ctr" horzOverflow="overflow"/>
                </a:tc>
                <a:tc>
                  <a:txBody>
                    <a:bodyPr/>
                    <a:lstStyle/>
                    <a:p>
                      <a:pPr algn="ctr">
                        <a:defRPr sz="1800"/>
                      </a:pPr>
                      <a:r>
                        <a:rPr sz="1200"/>
                        <a:t>FA</a:t>
                      </a:r>
                    </a:p>
                  </a:txBody>
                  <a:tcPr marL="0" marR="0" marT="0" marB="0" anchor="ctr" horzOverflow="overflow"/>
                </a:tc>
                <a:tc>
                  <a:txBody>
                    <a:bodyPr/>
                    <a:lstStyle/>
                    <a:p>
                      <a:pPr algn="ctr">
                        <a:defRPr sz="1800"/>
                      </a:pPr>
                      <a:r>
                        <a:rPr sz="1200"/>
                        <a:t>MD</a:t>
                      </a:r>
                    </a:p>
                  </a:txBody>
                  <a:tcPr marL="0" marR="0" marT="0" marB="0" anchor="ctr" horzOverflow="overflow"/>
                </a:tc>
                <a:tc>
                  <a:txBody>
                    <a:bodyPr/>
                    <a:lstStyle/>
                    <a:p>
                      <a:pPr algn="ctr">
                        <a:defRPr sz="1800"/>
                      </a:pPr>
                      <a:r>
                        <a:rPr sz="1200"/>
                        <a:t>RD</a:t>
                      </a:r>
                    </a:p>
                  </a:txBody>
                  <a:tcPr marL="0" marR="0" marT="0" marB="0" anchor="ctr" horzOverflow="overflow"/>
                </a:tc>
                <a:tc>
                  <a:txBody>
                    <a:bodyPr/>
                    <a:lstStyle/>
                    <a:p>
                      <a:pPr algn="ctr">
                        <a:defRPr sz="1800"/>
                      </a:pPr>
                      <a:r>
                        <a:rPr sz="1200"/>
                        <a:t>AD</a:t>
                      </a:r>
                    </a:p>
                  </a:txBody>
                  <a:tcPr marL="0" marR="0" marT="0" marB="0" anchor="ctr" horzOverflow="overflow"/>
                </a:tc>
                <a:tc>
                  <a:txBody>
                    <a:bodyPr/>
                    <a:lstStyle/>
                    <a:p>
                      <a:pPr algn="ctr">
                        <a:defRPr sz="1800"/>
                      </a:pPr>
                      <a:r>
                        <a:rPr sz="1200"/>
                        <a:t>Vic</a:t>
                      </a:r>
                    </a:p>
                  </a:txBody>
                  <a:tcPr marL="0" marR="0" marT="0" marB="0" anchor="ctr" horzOverflow="overflow"/>
                </a:tc>
                <a:tc>
                  <a:txBody>
                    <a:bodyPr/>
                    <a:lstStyle/>
                    <a:p>
                      <a:pPr algn="ctr">
                        <a:defRPr sz="1800"/>
                      </a:pPr>
                      <a:r>
                        <a:rPr sz="1200"/>
                        <a:t>ODI</a:t>
                      </a:r>
                    </a:p>
                  </a:txBody>
                  <a:tcPr marL="0" marR="0" marT="0" marB="0" anchor="ctr" horzOverflow="overflow"/>
                </a:tc>
                <a:tc>
                  <a:txBody>
                    <a:bodyPr/>
                    <a:lstStyle/>
                    <a:p>
                      <a:pPr algn="ctr">
                        <a:defRPr sz="1800"/>
                      </a:pPr>
                      <a:r>
                        <a:rPr sz="1200"/>
                        <a:t>ISOVF</a:t>
                      </a:r>
                    </a:p>
                  </a:txBody>
                  <a:tcPr marL="0" marR="0" marT="0" marB="0" anchor="ctr" horzOverflow="overflow"/>
                </a:tc>
                <a:tc>
                  <a:txBody>
                    <a:bodyPr/>
                    <a:lstStyle/>
                    <a:p>
                      <a:pPr algn="ctr">
                        <a:defRPr sz="1800"/>
                      </a:pPr>
                      <a:r>
                        <a:rPr sz="1200"/>
                        <a:t>MK</a:t>
                      </a:r>
                    </a:p>
                  </a:txBody>
                  <a:tcPr marL="0" marR="0" marT="0" marB="0" anchor="ctr" horzOverflow="overflow"/>
                </a:tc>
                <a:tc>
                  <a:txBody>
                    <a:bodyPr/>
                    <a:lstStyle/>
                    <a:p>
                      <a:pPr algn="ctr">
                        <a:defRPr sz="1800"/>
                      </a:pPr>
                      <a:r>
                        <a:rPr sz="1200"/>
                        <a:t>RK</a:t>
                      </a:r>
                    </a:p>
                  </a:txBody>
                  <a:tcPr marL="0" marR="0" marT="0" marB="0" anchor="ctr" horzOverflow="overflow"/>
                </a:tc>
                <a:tc>
                  <a:txBody>
                    <a:bodyPr/>
                    <a:lstStyle/>
                    <a:p>
                      <a:pPr algn="ctr">
                        <a:defRPr sz="1800"/>
                      </a:pPr>
                      <a:r>
                        <a:rPr sz="1200"/>
                        <a:t>AK</a:t>
                      </a:r>
                    </a:p>
                  </a:txBody>
                  <a:tcPr marL="0" marR="0" marT="0" marB="0" anchor="ctr" horzOverflow="overflow"/>
                </a:tc>
                <a:tc>
                  <a:txBody>
                    <a:bodyPr/>
                    <a:lstStyle/>
                    <a:p>
                      <a:pPr algn="ctr">
                        <a:defRPr sz="1800"/>
                      </a:pPr>
                      <a:r>
                        <a:rPr sz="1200"/>
                        <a:t>MTR</a:t>
                      </a:r>
                    </a:p>
                  </a:txBody>
                  <a:tcPr marL="0" marR="0" marT="0" marB="0" anchor="ctr" horzOverflow="overflow"/>
                </a:tc>
                <a:extLst>
                  <a:ext uri="{0D108BD9-81ED-4DB2-BD59-A6C34878D82A}">
                    <a16:rowId xmlns:a16="http://schemas.microsoft.com/office/drawing/2014/main" val="10000"/>
                  </a:ext>
                </a:extLst>
              </a:tr>
              <a:tr h="238550">
                <a:tc>
                  <a:txBody>
                    <a:bodyPr/>
                    <a:lstStyle/>
                    <a:p>
                      <a:pPr algn="ctr">
                        <a:defRPr sz="1800"/>
                      </a:pPr>
                      <a:r>
                        <a:rPr sz="1200"/>
                        <a:t>C1</a:t>
                      </a: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extLst>
                  <a:ext uri="{0D108BD9-81ED-4DB2-BD59-A6C34878D82A}">
                    <a16:rowId xmlns:a16="http://schemas.microsoft.com/office/drawing/2014/main" val="10001"/>
                  </a:ext>
                </a:extLst>
              </a:tr>
              <a:tr h="238550">
                <a:tc>
                  <a:txBody>
                    <a:bodyPr/>
                    <a:lstStyle/>
                    <a:p>
                      <a:pPr algn="ctr">
                        <a:defRPr sz="1800"/>
                      </a:pPr>
                      <a:r>
                        <a:rPr sz="1200"/>
                        <a:t>C2</a:t>
                      </a: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extLst>
                  <a:ext uri="{0D108BD9-81ED-4DB2-BD59-A6C34878D82A}">
                    <a16:rowId xmlns:a16="http://schemas.microsoft.com/office/drawing/2014/main" val="10002"/>
                  </a:ext>
                </a:extLst>
              </a:tr>
              <a:tr h="238550">
                <a:tc>
                  <a:txBody>
                    <a:bodyPr/>
                    <a:lstStyle/>
                    <a:p>
                      <a:pPr algn="ctr">
                        <a:defRPr sz="1800"/>
                      </a:pPr>
                      <a:r>
                        <a:rPr sz="1200"/>
                        <a:t>…</a:t>
                      </a: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extLst>
                  <a:ext uri="{0D108BD9-81ED-4DB2-BD59-A6C34878D82A}">
                    <a16:rowId xmlns:a16="http://schemas.microsoft.com/office/drawing/2014/main" val="10003"/>
                  </a:ext>
                </a:extLst>
              </a:tr>
              <a:tr h="238550">
                <a:tc>
                  <a:txBody>
                    <a:bodyPr/>
                    <a:lstStyle/>
                    <a:p>
                      <a:pPr algn="ctr">
                        <a:defRPr sz="1800"/>
                      </a:pPr>
                      <a:r>
                        <a:rPr sz="1200"/>
                        <a:t>T10</a:t>
                      </a: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extLst>
                  <a:ext uri="{0D108BD9-81ED-4DB2-BD59-A6C34878D82A}">
                    <a16:rowId xmlns:a16="http://schemas.microsoft.com/office/drawing/2014/main" val="10004"/>
                  </a:ext>
                </a:extLst>
              </a:tr>
              <a:tr h="238550">
                <a:tc>
                  <a:txBody>
                    <a:bodyPr/>
                    <a:lstStyle/>
                    <a:p>
                      <a:pPr algn="ctr">
                        <a:defRPr sz="1800"/>
                      </a:pPr>
                      <a:r>
                        <a:rPr sz="1200"/>
                        <a:t>T11</a:t>
                      </a: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tc>
                  <a:txBody>
                    <a:bodyPr/>
                    <a:lstStyle/>
                    <a:p>
                      <a:pPr algn="ctr"/>
                      <a:endParaRPr/>
                    </a:p>
                  </a:txBody>
                  <a:tcPr marL="0" marR="0" marT="0" marB="0" anchor="ctr" horzOverflow="overflow"/>
                </a:tc>
                <a:extLst>
                  <a:ext uri="{0D108BD9-81ED-4DB2-BD59-A6C34878D82A}">
                    <a16:rowId xmlns:a16="http://schemas.microsoft.com/office/drawing/2014/main" val="10005"/>
                  </a:ext>
                </a:extLst>
              </a:tr>
            </a:tbl>
          </a:graphicData>
        </a:graphic>
      </p:graphicFrame>
      <p:pic>
        <p:nvPicPr>
          <p:cNvPr id="632" name="ChatGPT Image Apr 18, 2025 at 08_15_46 AM.png" descr="ChatGPT Image Apr 18, 2025 at 08_15_46 AM.png"/>
          <p:cNvPicPr>
            <a:picLocks noChangeAspect="1"/>
          </p:cNvPicPr>
          <p:nvPr/>
        </p:nvPicPr>
        <p:blipFill>
          <a:blip r:embed="rId2"/>
          <a:srcRect l="5942" t="31811" r="79782" b="41866"/>
          <a:stretch>
            <a:fillRect/>
          </a:stretch>
        </p:blipFill>
        <p:spPr>
          <a:xfrm>
            <a:off x="2943001" y="3597286"/>
            <a:ext cx="874981" cy="1075606"/>
          </a:xfrm>
          <a:prstGeom prst="rect">
            <a:avLst/>
          </a:prstGeom>
          <a:ln w="12700">
            <a:miter lim="400000"/>
          </a:ln>
        </p:spPr>
      </p:pic>
      <p:sp>
        <p:nvSpPr>
          <p:cNvPr id="633" name="Age…"/>
          <p:cNvSpPr txBox="1"/>
          <p:nvPr/>
        </p:nvSpPr>
        <p:spPr>
          <a:xfrm>
            <a:off x="3108220" y="4705015"/>
            <a:ext cx="544672" cy="7665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lnSpc>
                <a:spcPts val="1800"/>
              </a:lnSpc>
              <a:defRPr sz="1200">
                <a:solidFill>
                  <a:srgbClr val="404040"/>
                </a:solidFill>
                <a:latin typeface="Open Sans Condensed Light"/>
                <a:ea typeface="Open Sans Condensed Light"/>
                <a:cs typeface="Open Sans Condensed Light"/>
                <a:sym typeface="Open Sans Condensed Light"/>
              </a:defRPr>
            </a:pPr>
            <a:r>
              <a:t>Age</a:t>
            </a:r>
          </a:p>
          <a:p>
            <a:pPr algn="ctr">
              <a:lnSpc>
                <a:spcPts val="1800"/>
              </a:lnSpc>
              <a:defRPr sz="1200">
                <a:solidFill>
                  <a:srgbClr val="404040"/>
                </a:solidFill>
                <a:latin typeface="Open Sans Condensed Light"/>
                <a:ea typeface="Open Sans Condensed Light"/>
                <a:cs typeface="Open Sans Condensed Light"/>
                <a:sym typeface="Open Sans Condensed Light"/>
              </a:defRPr>
            </a:pPr>
            <a:r>
              <a:t>Sex</a:t>
            </a:r>
          </a:p>
          <a:p>
            <a:pPr algn="ctr">
              <a:lnSpc>
                <a:spcPts val="1800"/>
              </a:lnSpc>
              <a:defRPr sz="1200">
                <a:solidFill>
                  <a:srgbClr val="404040"/>
                </a:solidFill>
                <a:latin typeface="Open Sans Condensed Light"/>
                <a:ea typeface="Open Sans Condensed Light"/>
                <a:cs typeface="Open Sans Condensed Light"/>
                <a:sym typeface="Open Sans Condensed Light"/>
              </a:defRPr>
            </a:pPr>
            <a:r>
              <a:t>Height</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 name="Aim 1: Impact"/>
          <p:cNvSpPr txBox="1">
            <a:spLocks noGrp="1"/>
          </p:cNvSpPr>
          <p:nvPr>
            <p:ph type="title"/>
          </p:nvPr>
        </p:nvSpPr>
        <p:spPr>
          <a:prstGeom prst="rect">
            <a:avLst/>
          </a:prstGeom>
        </p:spPr>
        <p:txBody>
          <a:bodyPr/>
          <a:lstStyle/>
          <a:p>
            <a:r>
              <a:t>Aim 1: Impact</a:t>
            </a:r>
          </a:p>
        </p:txBody>
      </p:sp>
      <p:sp>
        <p:nvSpPr>
          <p:cNvPr id="636" name="Rectangle 20"/>
          <p:cNvSpPr txBox="1"/>
          <p:nvPr/>
        </p:nvSpPr>
        <p:spPr>
          <a:xfrm>
            <a:off x="380999" y="1331575"/>
            <a:ext cx="11430001" cy="38963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marL="200526" indent="-200526">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Establishes the first pediatric multimodal spinal MRI database</a:t>
            </a:r>
            <a:br/>
            <a:r>
              <a:t>— Integrates structural and diffusion imaging across a wide pediatric age range.</a:t>
            </a:r>
          </a:p>
          <a:p>
            <a:pPr marL="200526" indent="-200526">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endParaRPr/>
          </a:p>
          <a:p>
            <a:pPr marL="200526" indent="-200526">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Addresses the critical lack of normative references</a:t>
            </a:r>
            <a:br/>
            <a:r>
              <a:t>— Fills a major gap in pediatric SCI assessment by providing age-specific benchmarks.</a:t>
            </a:r>
          </a:p>
          <a:p>
            <a:pPr marL="200526" indent="-200526">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endParaRPr/>
          </a:p>
          <a:p>
            <a:pPr marL="200526" indent="-200526">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Provides a foundation for age-aware clinical interpretation</a:t>
            </a:r>
            <a:br/>
            <a:r>
              <a:t>— Enables more accurate, developmentally appropriate analysis of pediatric spinal MRI.</a:t>
            </a:r>
          </a:p>
          <a:p>
            <a:pPr>
              <a:lnSpc>
                <a:spcPts val="2500"/>
              </a:lnSpc>
              <a:defRPr sz="2000">
                <a:solidFill>
                  <a:srgbClr val="404040"/>
                </a:solidFill>
                <a:latin typeface="Open Sans Condensed Light"/>
                <a:ea typeface="Open Sans Condensed Light"/>
                <a:cs typeface="Open Sans Condensed Light"/>
                <a:sym typeface="Open Sans Condensed Light"/>
              </a:defRPr>
            </a:pPr>
            <a:endParaRPr/>
          </a:p>
          <a:p>
            <a:pPr marL="200526" indent="-200526">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Supports future diagnostic and prognostic tool development</a:t>
            </a:r>
            <a:br/>
            <a:r>
              <a:t>— Facilitates machine learning models and clinical tools for early detection and outcome prediction in pediatric spinal cord disorders.</a:t>
            </a:r>
          </a:p>
        </p:txBody>
      </p:sp>
      <p:sp>
        <p:nvSpPr>
          <p:cNvPr id="637" name="44"/>
          <p:cNvSpPr txBox="1"/>
          <p:nvPr/>
        </p:nvSpPr>
        <p:spPr>
          <a:xfrm>
            <a:off x="11689370" y="6342326"/>
            <a:ext cx="335866"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44</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 name="Aim 2: Multimodal Machine Learning for Chronic Pediatric SCI Severity Assessment"/>
          <p:cNvSpPr txBox="1">
            <a:spLocks noGrp="1"/>
          </p:cNvSpPr>
          <p:nvPr>
            <p:ph type="title"/>
          </p:nvPr>
        </p:nvSpPr>
        <p:spPr>
          <a:prstGeom prst="rect">
            <a:avLst/>
          </a:prstGeom>
        </p:spPr>
        <p:txBody>
          <a:bodyPr/>
          <a:lstStyle>
            <a:lvl1pPr defTabSz="722376">
              <a:defRPr sz="2212"/>
            </a:lvl1pPr>
          </a:lstStyle>
          <a:p>
            <a:r>
              <a:t>Aim 2: Multimodal Machine Learning for Chronic Pediatric SCI Severity Assessment</a:t>
            </a:r>
          </a:p>
        </p:txBody>
      </p:sp>
      <p:sp>
        <p:nvSpPr>
          <p:cNvPr id="640" name="Rectangle 20"/>
          <p:cNvSpPr txBox="1"/>
          <p:nvPr/>
        </p:nvSpPr>
        <p:spPr>
          <a:xfrm>
            <a:off x="380999" y="1313367"/>
            <a:ext cx="11430001" cy="23088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marL="228600" indent="-228600">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Pediatric SCI diagnosis often relies on clinical assessments, such as the AIS scale, which are challenging for pediatric.</a:t>
            </a:r>
          </a:p>
          <a:p>
            <a:pPr marL="228600" indent="-228600">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No prior study has used machine learning to assess SCI severity in pediatric patients.</a:t>
            </a:r>
          </a:p>
          <a:p>
            <a:pPr marL="228600" indent="-228600">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Our framework introduces the first AI-driven severity grading tool using multimodal spinal cord MRI data.</a:t>
            </a:r>
          </a:p>
          <a:p>
            <a:pPr marL="457200" lvl="1" indent="-228600">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Help in tracking patient progress over time</a:t>
            </a:r>
          </a:p>
          <a:p>
            <a:pPr marL="457200" lvl="1" indent="-228600">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Builds an objective and data-driven assessment </a:t>
            </a:r>
          </a:p>
        </p:txBody>
      </p:sp>
      <p:sp>
        <p:nvSpPr>
          <p:cNvPr id="641" name="45"/>
          <p:cNvSpPr txBox="1"/>
          <p:nvPr/>
        </p:nvSpPr>
        <p:spPr>
          <a:xfrm>
            <a:off x="11689370" y="6342326"/>
            <a:ext cx="335866"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45</a:t>
            </a:r>
          </a:p>
        </p:txBody>
      </p:sp>
      <p:pic>
        <p:nvPicPr>
          <p:cNvPr id="642" name="pasted-movie.png" descr="pasted-movie.png"/>
          <p:cNvPicPr>
            <a:picLocks noChangeAspect="1"/>
          </p:cNvPicPr>
          <p:nvPr/>
        </p:nvPicPr>
        <p:blipFill>
          <a:blip r:embed="rId3"/>
          <a:stretch>
            <a:fillRect/>
          </a:stretch>
        </p:blipFill>
        <p:spPr>
          <a:xfrm>
            <a:off x="2713872" y="4107681"/>
            <a:ext cx="1839282" cy="1569447"/>
          </a:xfrm>
          <a:prstGeom prst="rect">
            <a:avLst/>
          </a:prstGeom>
          <a:ln w="12700">
            <a:miter lim="400000"/>
          </a:ln>
        </p:spPr>
      </p:pic>
      <p:graphicFrame>
        <p:nvGraphicFramePr>
          <p:cNvPr id="643" name="Table 1-1"/>
          <p:cNvGraphicFramePr/>
          <p:nvPr/>
        </p:nvGraphicFramePr>
        <p:xfrm>
          <a:off x="5532471" y="4407316"/>
          <a:ext cx="1832989" cy="914400"/>
        </p:xfrm>
        <a:graphic>
          <a:graphicData uri="http://schemas.openxmlformats.org/drawingml/2006/table">
            <a:tbl>
              <a:tblPr bandRow="1">
                <a:tableStyleId>{33BA23B1-9221-436E-865A-0063620EA4FD}</a:tableStyleId>
              </a:tblPr>
              <a:tblGrid>
                <a:gridCol w="263863">
                  <a:extLst>
                    <a:ext uri="{9D8B030D-6E8A-4147-A177-3AD203B41FA5}">
                      <a16:colId xmlns:a16="http://schemas.microsoft.com/office/drawing/2014/main" val="20000"/>
                    </a:ext>
                  </a:extLst>
                </a:gridCol>
                <a:gridCol w="263863">
                  <a:extLst>
                    <a:ext uri="{9D8B030D-6E8A-4147-A177-3AD203B41FA5}">
                      <a16:colId xmlns:a16="http://schemas.microsoft.com/office/drawing/2014/main" val="20001"/>
                    </a:ext>
                  </a:extLst>
                </a:gridCol>
                <a:gridCol w="215900">
                  <a:extLst>
                    <a:ext uri="{9D8B030D-6E8A-4147-A177-3AD203B41FA5}">
                      <a16:colId xmlns:a16="http://schemas.microsoft.com/office/drawing/2014/main" val="20002"/>
                    </a:ext>
                  </a:extLst>
                </a:gridCol>
                <a:gridCol w="203200">
                  <a:extLst>
                    <a:ext uri="{9D8B030D-6E8A-4147-A177-3AD203B41FA5}">
                      <a16:colId xmlns:a16="http://schemas.microsoft.com/office/drawing/2014/main" val="20003"/>
                    </a:ext>
                  </a:extLst>
                </a:gridCol>
                <a:gridCol w="190500">
                  <a:extLst>
                    <a:ext uri="{9D8B030D-6E8A-4147-A177-3AD203B41FA5}">
                      <a16:colId xmlns:a16="http://schemas.microsoft.com/office/drawing/2014/main" val="20004"/>
                    </a:ext>
                  </a:extLst>
                </a:gridCol>
                <a:gridCol w="263863">
                  <a:extLst>
                    <a:ext uri="{9D8B030D-6E8A-4147-A177-3AD203B41FA5}">
                      <a16:colId xmlns:a16="http://schemas.microsoft.com/office/drawing/2014/main" val="20005"/>
                    </a:ext>
                  </a:extLst>
                </a:gridCol>
                <a:gridCol w="215900">
                  <a:extLst>
                    <a:ext uri="{9D8B030D-6E8A-4147-A177-3AD203B41FA5}">
                      <a16:colId xmlns:a16="http://schemas.microsoft.com/office/drawing/2014/main" val="20006"/>
                    </a:ext>
                  </a:extLst>
                </a:gridCol>
                <a:gridCol w="215900">
                  <a:extLst>
                    <a:ext uri="{9D8B030D-6E8A-4147-A177-3AD203B41FA5}">
                      <a16:colId xmlns:a16="http://schemas.microsoft.com/office/drawing/2014/main" val="20007"/>
                    </a:ext>
                  </a:extLst>
                </a:gridCol>
              </a:tblGrid>
              <a:tr h="149770">
                <a:tc>
                  <a:txBody>
                    <a:bodyPr/>
                    <a:lstStyle/>
                    <a:p>
                      <a:pPr algn="ctr">
                        <a:defRPr sz="1000"/>
                      </a:pPr>
                      <a:endParaRPr/>
                    </a:p>
                  </a:txBody>
                  <a:tcPr marL="0" marR="0" marT="0" marB="0" anchor="ctr" horzOverflow="overflow"/>
                </a:tc>
                <a:tc>
                  <a:txBody>
                    <a:bodyPr/>
                    <a:lstStyle/>
                    <a:p>
                      <a:pPr algn="ctr">
                        <a:defRPr sz="1800"/>
                      </a:pPr>
                      <a:r>
                        <a:rPr sz="1000"/>
                        <a:t>CSA</a:t>
                      </a:r>
                    </a:p>
                  </a:txBody>
                  <a:tcPr marL="0" marR="0" marT="0" marB="0" anchor="ctr" horzOverflow="overflow"/>
                </a:tc>
                <a:tc>
                  <a:txBody>
                    <a:bodyPr/>
                    <a:lstStyle/>
                    <a:p>
                      <a:pPr algn="ctr">
                        <a:defRPr sz="1800"/>
                      </a:pPr>
                      <a:r>
                        <a:rPr sz="1000"/>
                        <a:t>RL </a:t>
                      </a:r>
                    </a:p>
                  </a:txBody>
                  <a:tcPr marL="0" marR="0" marT="0" marB="0" anchor="ctr" horzOverflow="overflow"/>
                </a:tc>
                <a:tc>
                  <a:txBody>
                    <a:bodyPr/>
                    <a:lstStyle/>
                    <a:p>
                      <a:pPr algn="ctr">
                        <a:defRPr sz="1800"/>
                      </a:pPr>
                      <a:r>
                        <a:rPr sz="1000"/>
                        <a:t>AP</a:t>
                      </a:r>
                    </a:p>
                  </a:txBody>
                  <a:tcPr marL="0" marR="0" marT="0" marB="0" anchor="ctr" horzOverflow="overflow"/>
                </a:tc>
                <a:tc>
                  <a:txBody>
                    <a:bodyPr/>
                    <a:lstStyle/>
                    <a:p>
                      <a:pPr algn="ctr">
                        <a:defRPr sz="1800"/>
                      </a:pPr>
                      <a:r>
                        <a:rPr sz="1000"/>
                        <a:t>FA</a:t>
                      </a:r>
                    </a:p>
                  </a:txBody>
                  <a:tcPr marL="0" marR="0" marT="0" marB="0" anchor="ctr" horzOverflow="overflow"/>
                </a:tc>
                <a:tc>
                  <a:txBody>
                    <a:bodyPr/>
                    <a:lstStyle/>
                    <a:p>
                      <a:pPr algn="ctr">
                        <a:defRPr sz="1800"/>
                      </a:pPr>
                      <a:r>
                        <a:rPr sz="1000"/>
                        <a:t>MD</a:t>
                      </a:r>
                    </a:p>
                  </a:txBody>
                  <a:tcPr marL="0" marR="0" marT="0" marB="0" anchor="ctr" horzOverflow="overflow"/>
                </a:tc>
                <a:tc>
                  <a:txBody>
                    <a:bodyPr/>
                    <a:lstStyle/>
                    <a:p>
                      <a:pPr algn="ctr">
                        <a:defRPr sz="1800"/>
                      </a:pPr>
                      <a:r>
                        <a:rPr sz="1000"/>
                        <a:t>RD</a:t>
                      </a:r>
                    </a:p>
                  </a:txBody>
                  <a:tcPr marL="0" marR="0" marT="0" marB="0" anchor="ctr" horzOverflow="overflow"/>
                </a:tc>
                <a:tc>
                  <a:txBody>
                    <a:bodyPr/>
                    <a:lstStyle/>
                    <a:p>
                      <a:pPr algn="ctr">
                        <a:defRPr sz="1800"/>
                      </a:pPr>
                      <a:r>
                        <a:rPr sz="1000"/>
                        <a:t>AD</a:t>
                      </a:r>
                    </a:p>
                  </a:txBody>
                  <a:tcPr marL="0" marR="0" marT="0" marB="0" anchor="ctr" horzOverflow="overflow"/>
                </a:tc>
                <a:extLst>
                  <a:ext uri="{0D108BD9-81ED-4DB2-BD59-A6C34878D82A}">
                    <a16:rowId xmlns:a16="http://schemas.microsoft.com/office/drawing/2014/main" val="10000"/>
                  </a:ext>
                </a:extLst>
              </a:tr>
              <a:tr h="149770">
                <a:tc>
                  <a:txBody>
                    <a:bodyPr/>
                    <a:lstStyle/>
                    <a:p>
                      <a:pPr algn="ctr">
                        <a:defRPr sz="1800"/>
                      </a:pPr>
                      <a:r>
                        <a:rPr sz="1000"/>
                        <a:t>C1</a:t>
                      </a: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extLst>
                  <a:ext uri="{0D108BD9-81ED-4DB2-BD59-A6C34878D82A}">
                    <a16:rowId xmlns:a16="http://schemas.microsoft.com/office/drawing/2014/main" val="10001"/>
                  </a:ext>
                </a:extLst>
              </a:tr>
              <a:tr h="149770">
                <a:tc>
                  <a:txBody>
                    <a:bodyPr/>
                    <a:lstStyle/>
                    <a:p>
                      <a:pPr algn="ctr">
                        <a:defRPr sz="1800"/>
                      </a:pPr>
                      <a:r>
                        <a:rPr sz="1000"/>
                        <a:t>C2</a:t>
                      </a: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extLst>
                  <a:ext uri="{0D108BD9-81ED-4DB2-BD59-A6C34878D82A}">
                    <a16:rowId xmlns:a16="http://schemas.microsoft.com/office/drawing/2014/main" val="10002"/>
                  </a:ext>
                </a:extLst>
              </a:tr>
              <a:tr h="149770">
                <a:tc>
                  <a:txBody>
                    <a:bodyPr/>
                    <a:lstStyle/>
                    <a:p>
                      <a:pPr algn="ctr">
                        <a:defRPr sz="1800"/>
                      </a:pPr>
                      <a:r>
                        <a:rPr sz="1000"/>
                        <a:t>…</a:t>
                      </a: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extLst>
                  <a:ext uri="{0D108BD9-81ED-4DB2-BD59-A6C34878D82A}">
                    <a16:rowId xmlns:a16="http://schemas.microsoft.com/office/drawing/2014/main" val="10003"/>
                  </a:ext>
                </a:extLst>
              </a:tr>
              <a:tr h="149770">
                <a:tc>
                  <a:txBody>
                    <a:bodyPr/>
                    <a:lstStyle/>
                    <a:p>
                      <a:pPr algn="ctr">
                        <a:defRPr sz="1800"/>
                      </a:pPr>
                      <a:r>
                        <a:rPr sz="1000"/>
                        <a:t>T10</a:t>
                      </a: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extLst>
                  <a:ext uri="{0D108BD9-81ED-4DB2-BD59-A6C34878D82A}">
                    <a16:rowId xmlns:a16="http://schemas.microsoft.com/office/drawing/2014/main" val="10004"/>
                  </a:ext>
                </a:extLst>
              </a:tr>
              <a:tr h="149770">
                <a:tc>
                  <a:txBody>
                    <a:bodyPr/>
                    <a:lstStyle/>
                    <a:p>
                      <a:pPr algn="ctr">
                        <a:defRPr sz="1800"/>
                      </a:pPr>
                      <a:r>
                        <a:rPr sz="1000"/>
                        <a:t>T11</a:t>
                      </a: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extLst>
                  <a:ext uri="{0D108BD9-81ED-4DB2-BD59-A6C34878D82A}">
                    <a16:rowId xmlns:a16="http://schemas.microsoft.com/office/drawing/2014/main" val="10005"/>
                  </a:ext>
                </a:extLst>
              </a:tr>
            </a:tbl>
          </a:graphicData>
        </a:graphic>
      </p:graphicFrame>
      <p:pic>
        <p:nvPicPr>
          <p:cNvPr id="644" name="ChatGPT Image Apr 18, 2025 at 08_15_46 AM.png" descr="ChatGPT Image Apr 18, 2025 at 08_15_46 AM.png"/>
          <p:cNvPicPr>
            <a:picLocks noChangeAspect="1"/>
          </p:cNvPicPr>
          <p:nvPr/>
        </p:nvPicPr>
        <p:blipFill>
          <a:blip r:embed="rId4"/>
          <a:srcRect l="22376" t="31596" r="69876" b="42082"/>
          <a:stretch>
            <a:fillRect/>
          </a:stretch>
        </p:blipFill>
        <p:spPr>
          <a:xfrm>
            <a:off x="4716541" y="4372024"/>
            <a:ext cx="474772" cy="1075378"/>
          </a:xfrm>
          <a:prstGeom prst="rect">
            <a:avLst/>
          </a:prstGeom>
          <a:ln w="12700">
            <a:miter lim="400000"/>
          </a:ln>
        </p:spPr>
      </p:pic>
      <p:sp>
        <p:nvSpPr>
          <p:cNvPr id="645" name="Hypothesis: Multimodal ML models will outperform unimodal models in classifying severity."/>
          <p:cNvSpPr txBox="1"/>
          <p:nvPr/>
        </p:nvSpPr>
        <p:spPr>
          <a:xfrm>
            <a:off x="956253" y="5916411"/>
            <a:ext cx="10279495" cy="429256"/>
          </a:xfrm>
          <a:prstGeom prst="rect">
            <a:avLst/>
          </a:prstGeom>
          <a:ln w="25400">
            <a:solidFill>
              <a:schemeClr val="accent2"/>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nSpc>
                <a:spcPts val="2500"/>
              </a:lnSpc>
              <a:defRPr sz="2000">
                <a:solidFill>
                  <a:srgbClr val="404040"/>
                </a:solidFill>
                <a:latin typeface="Open Sans Condensed Light"/>
                <a:ea typeface="Open Sans Condensed Light"/>
                <a:cs typeface="Open Sans Condensed Light"/>
                <a:sym typeface="Open Sans Condensed Light"/>
              </a:defRPr>
            </a:lvl1pPr>
          </a:lstStyle>
          <a:p>
            <a:r>
              <a:t>Hypothesis: Multimodal ML models will outperform unimodal models in classifying severity.</a:t>
            </a:r>
          </a:p>
        </p:txBody>
      </p:sp>
      <p:pic>
        <p:nvPicPr>
          <p:cNvPr id="646" name="ChatGPT Image Apr 18, 2025 at 08_15_46 AM.png" descr="ChatGPT Image Apr 18, 2025 at 08_15_46 AM.png"/>
          <p:cNvPicPr>
            <a:picLocks noChangeAspect="1"/>
          </p:cNvPicPr>
          <p:nvPr/>
        </p:nvPicPr>
        <p:blipFill>
          <a:blip r:embed="rId4"/>
          <a:srcRect l="22376" t="31596" r="69876" b="42082"/>
          <a:stretch>
            <a:fillRect/>
          </a:stretch>
        </p:blipFill>
        <p:spPr>
          <a:xfrm>
            <a:off x="7706732" y="4318862"/>
            <a:ext cx="474772" cy="1075378"/>
          </a:xfrm>
          <a:prstGeom prst="rect">
            <a:avLst/>
          </a:prstGeom>
          <a:ln w="12700">
            <a:miter lim="400000"/>
          </a:ln>
        </p:spPr>
      </p:pic>
      <p:pic>
        <p:nvPicPr>
          <p:cNvPr id="647" name="pasted-movie.png" descr="pasted-movie.png"/>
          <p:cNvPicPr>
            <a:picLocks noChangeAspect="1"/>
          </p:cNvPicPr>
          <p:nvPr/>
        </p:nvPicPr>
        <p:blipFill>
          <a:blip r:embed="rId5"/>
          <a:srcRect l="83526" t="43102" b="22159"/>
          <a:stretch>
            <a:fillRect/>
          </a:stretch>
        </p:blipFill>
        <p:spPr>
          <a:xfrm>
            <a:off x="8344781" y="4231409"/>
            <a:ext cx="1683037" cy="13219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 name="Aim 2: Study Population"/>
          <p:cNvSpPr txBox="1">
            <a:spLocks noGrp="1"/>
          </p:cNvSpPr>
          <p:nvPr>
            <p:ph type="title"/>
          </p:nvPr>
        </p:nvSpPr>
        <p:spPr>
          <a:prstGeom prst="rect">
            <a:avLst/>
          </a:prstGeom>
        </p:spPr>
        <p:txBody>
          <a:bodyPr/>
          <a:lstStyle/>
          <a:p>
            <a:r>
              <a:t>Aim 2: Study Population</a:t>
            </a:r>
          </a:p>
        </p:txBody>
      </p:sp>
      <p:sp>
        <p:nvSpPr>
          <p:cNvPr id="652" name="Rectangle 20"/>
          <p:cNvSpPr txBox="1"/>
          <p:nvPr/>
        </p:nvSpPr>
        <p:spPr>
          <a:xfrm>
            <a:off x="380999" y="1363477"/>
            <a:ext cx="11430001" cy="16738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a:lnSpc>
                <a:spcPts val="2500"/>
              </a:lnSpc>
              <a:defRPr sz="2000">
                <a:solidFill>
                  <a:srgbClr val="404040"/>
                </a:solidFill>
                <a:latin typeface="Open Sans Condensed Light"/>
                <a:ea typeface="Open Sans Condensed Light"/>
                <a:cs typeface="Open Sans Condensed Light"/>
                <a:sym typeface="Open Sans Condensed Light"/>
              </a:defRPr>
            </a:pPr>
            <a:r>
              <a:t>175 total subjects:</a:t>
            </a:r>
          </a:p>
          <a:p>
            <a:pPr lvl="1" indent="228600">
              <a:lnSpc>
                <a:spcPts val="2500"/>
              </a:lnSpc>
              <a:defRPr sz="2000">
                <a:solidFill>
                  <a:srgbClr val="404040"/>
                </a:solidFill>
                <a:latin typeface="Open Sans Condensed Light"/>
                <a:ea typeface="Open Sans Condensed Light"/>
                <a:cs typeface="Open Sans Condensed Light"/>
                <a:sym typeface="Open Sans Condensed Light"/>
              </a:defRPr>
            </a:pPr>
            <a:r>
              <a:t>150 TD controls (from Aim 1)</a:t>
            </a:r>
          </a:p>
          <a:p>
            <a:pPr lvl="1" indent="228600">
              <a:lnSpc>
                <a:spcPts val="2500"/>
              </a:lnSpc>
              <a:defRPr sz="2000">
                <a:solidFill>
                  <a:srgbClr val="404040"/>
                </a:solidFill>
                <a:latin typeface="Open Sans Condensed Light"/>
                <a:ea typeface="Open Sans Condensed Light"/>
                <a:cs typeface="Open Sans Condensed Light"/>
                <a:sym typeface="Open Sans Condensed Light"/>
              </a:defRPr>
            </a:pPr>
            <a:r>
              <a:t>25 chronic pediatric SCI patients with T2, DTI, and AIS scores</a:t>
            </a:r>
          </a:p>
          <a:p>
            <a:pPr>
              <a:lnSpc>
                <a:spcPts val="2500"/>
              </a:lnSpc>
              <a:defRPr sz="2000">
                <a:solidFill>
                  <a:srgbClr val="404040"/>
                </a:solidFill>
                <a:latin typeface="Open Sans Condensed Light"/>
                <a:ea typeface="Open Sans Condensed Light"/>
                <a:cs typeface="Open Sans Condensed Light"/>
                <a:sym typeface="Open Sans Condensed Light"/>
              </a:defRPr>
            </a:pPr>
            <a:r>
              <a:t>Subjects categorized into: TD, Motor Incomplete SCI, Motor Complete SCI</a:t>
            </a:r>
          </a:p>
        </p:txBody>
      </p:sp>
      <p:sp>
        <p:nvSpPr>
          <p:cNvPr id="653" name="46"/>
          <p:cNvSpPr txBox="1"/>
          <p:nvPr/>
        </p:nvSpPr>
        <p:spPr>
          <a:xfrm>
            <a:off x="11689370" y="6342326"/>
            <a:ext cx="335866"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46</a:t>
            </a:r>
          </a:p>
        </p:txBody>
      </p:sp>
      <p:pic>
        <p:nvPicPr>
          <p:cNvPr id="654" name="ChatGPT Image Apr 18, 2025 at 08_15_46 AM.png" descr="ChatGPT Image Apr 18, 2025 at 08_15_46 AM.png"/>
          <p:cNvPicPr>
            <a:picLocks noChangeAspect="1"/>
          </p:cNvPicPr>
          <p:nvPr/>
        </p:nvPicPr>
        <p:blipFill>
          <a:blip r:embed="rId3"/>
          <a:srcRect l="5942" t="31811" r="79782" b="41866"/>
          <a:stretch>
            <a:fillRect/>
          </a:stretch>
        </p:blipFill>
        <p:spPr>
          <a:xfrm>
            <a:off x="4362047" y="4944958"/>
            <a:ext cx="874981" cy="1075606"/>
          </a:xfrm>
          <a:prstGeom prst="rect">
            <a:avLst/>
          </a:prstGeom>
          <a:ln w="12700">
            <a:miter lim="400000"/>
          </a:ln>
        </p:spPr>
      </p:pic>
      <p:graphicFrame>
        <p:nvGraphicFramePr>
          <p:cNvPr id="655" name="Table 1"/>
          <p:cNvGraphicFramePr/>
          <p:nvPr/>
        </p:nvGraphicFramePr>
        <p:xfrm>
          <a:off x="5884065" y="5131148"/>
          <a:ext cx="1832989" cy="926376"/>
        </p:xfrm>
        <a:graphic>
          <a:graphicData uri="http://schemas.openxmlformats.org/drawingml/2006/table">
            <a:tbl>
              <a:tblPr bandRow="1">
                <a:tableStyleId>{33BA23B1-9221-436E-865A-0063620EA4FD}</a:tableStyleId>
              </a:tblPr>
              <a:tblGrid>
                <a:gridCol w="263863">
                  <a:extLst>
                    <a:ext uri="{9D8B030D-6E8A-4147-A177-3AD203B41FA5}">
                      <a16:colId xmlns:a16="http://schemas.microsoft.com/office/drawing/2014/main" val="20000"/>
                    </a:ext>
                  </a:extLst>
                </a:gridCol>
                <a:gridCol w="263863">
                  <a:extLst>
                    <a:ext uri="{9D8B030D-6E8A-4147-A177-3AD203B41FA5}">
                      <a16:colId xmlns:a16="http://schemas.microsoft.com/office/drawing/2014/main" val="20001"/>
                    </a:ext>
                  </a:extLst>
                </a:gridCol>
                <a:gridCol w="215900">
                  <a:extLst>
                    <a:ext uri="{9D8B030D-6E8A-4147-A177-3AD203B41FA5}">
                      <a16:colId xmlns:a16="http://schemas.microsoft.com/office/drawing/2014/main" val="20002"/>
                    </a:ext>
                  </a:extLst>
                </a:gridCol>
                <a:gridCol w="203200">
                  <a:extLst>
                    <a:ext uri="{9D8B030D-6E8A-4147-A177-3AD203B41FA5}">
                      <a16:colId xmlns:a16="http://schemas.microsoft.com/office/drawing/2014/main" val="20003"/>
                    </a:ext>
                  </a:extLst>
                </a:gridCol>
                <a:gridCol w="190500">
                  <a:extLst>
                    <a:ext uri="{9D8B030D-6E8A-4147-A177-3AD203B41FA5}">
                      <a16:colId xmlns:a16="http://schemas.microsoft.com/office/drawing/2014/main" val="20004"/>
                    </a:ext>
                  </a:extLst>
                </a:gridCol>
                <a:gridCol w="263863">
                  <a:extLst>
                    <a:ext uri="{9D8B030D-6E8A-4147-A177-3AD203B41FA5}">
                      <a16:colId xmlns:a16="http://schemas.microsoft.com/office/drawing/2014/main" val="20005"/>
                    </a:ext>
                  </a:extLst>
                </a:gridCol>
                <a:gridCol w="215900">
                  <a:extLst>
                    <a:ext uri="{9D8B030D-6E8A-4147-A177-3AD203B41FA5}">
                      <a16:colId xmlns:a16="http://schemas.microsoft.com/office/drawing/2014/main" val="20006"/>
                    </a:ext>
                  </a:extLst>
                </a:gridCol>
                <a:gridCol w="215900">
                  <a:extLst>
                    <a:ext uri="{9D8B030D-6E8A-4147-A177-3AD203B41FA5}">
                      <a16:colId xmlns:a16="http://schemas.microsoft.com/office/drawing/2014/main" val="20007"/>
                    </a:ext>
                  </a:extLst>
                </a:gridCol>
              </a:tblGrid>
              <a:tr h="154396">
                <a:tc>
                  <a:txBody>
                    <a:bodyPr/>
                    <a:lstStyle/>
                    <a:p>
                      <a:pPr algn="ctr">
                        <a:defRPr sz="1000"/>
                      </a:pPr>
                      <a:endParaRPr/>
                    </a:p>
                  </a:txBody>
                  <a:tcPr marL="0" marR="0" marT="0" marB="0" anchor="ctr" horzOverflow="overflow"/>
                </a:tc>
                <a:tc>
                  <a:txBody>
                    <a:bodyPr/>
                    <a:lstStyle/>
                    <a:p>
                      <a:pPr algn="ctr">
                        <a:defRPr sz="1800"/>
                      </a:pPr>
                      <a:r>
                        <a:rPr sz="1000"/>
                        <a:t>CSA</a:t>
                      </a:r>
                    </a:p>
                  </a:txBody>
                  <a:tcPr marL="0" marR="0" marT="0" marB="0" anchor="ctr" horzOverflow="overflow"/>
                </a:tc>
                <a:tc>
                  <a:txBody>
                    <a:bodyPr/>
                    <a:lstStyle/>
                    <a:p>
                      <a:pPr algn="ctr">
                        <a:defRPr sz="1800"/>
                      </a:pPr>
                      <a:r>
                        <a:rPr sz="1000"/>
                        <a:t>RL </a:t>
                      </a:r>
                    </a:p>
                  </a:txBody>
                  <a:tcPr marL="0" marR="0" marT="0" marB="0" anchor="ctr" horzOverflow="overflow"/>
                </a:tc>
                <a:tc>
                  <a:txBody>
                    <a:bodyPr/>
                    <a:lstStyle/>
                    <a:p>
                      <a:pPr algn="ctr">
                        <a:defRPr sz="1800"/>
                      </a:pPr>
                      <a:r>
                        <a:rPr sz="1000"/>
                        <a:t>AP</a:t>
                      </a:r>
                    </a:p>
                  </a:txBody>
                  <a:tcPr marL="0" marR="0" marT="0" marB="0" anchor="ctr" horzOverflow="overflow"/>
                </a:tc>
                <a:tc>
                  <a:txBody>
                    <a:bodyPr/>
                    <a:lstStyle/>
                    <a:p>
                      <a:pPr algn="ctr">
                        <a:defRPr sz="1800"/>
                      </a:pPr>
                      <a:r>
                        <a:rPr sz="1000"/>
                        <a:t>FA</a:t>
                      </a:r>
                    </a:p>
                  </a:txBody>
                  <a:tcPr marL="0" marR="0" marT="0" marB="0" anchor="ctr" horzOverflow="overflow"/>
                </a:tc>
                <a:tc>
                  <a:txBody>
                    <a:bodyPr/>
                    <a:lstStyle/>
                    <a:p>
                      <a:pPr algn="ctr">
                        <a:defRPr sz="1800"/>
                      </a:pPr>
                      <a:r>
                        <a:rPr sz="1000"/>
                        <a:t>MD</a:t>
                      </a:r>
                    </a:p>
                  </a:txBody>
                  <a:tcPr marL="0" marR="0" marT="0" marB="0" anchor="ctr" horzOverflow="overflow"/>
                </a:tc>
                <a:tc>
                  <a:txBody>
                    <a:bodyPr/>
                    <a:lstStyle/>
                    <a:p>
                      <a:pPr algn="ctr">
                        <a:defRPr sz="1800"/>
                      </a:pPr>
                      <a:r>
                        <a:rPr sz="1000"/>
                        <a:t>RD</a:t>
                      </a:r>
                    </a:p>
                  </a:txBody>
                  <a:tcPr marL="0" marR="0" marT="0" marB="0" anchor="ctr" horzOverflow="overflow"/>
                </a:tc>
                <a:tc>
                  <a:txBody>
                    <a:bodyPr/>
                    <a:lstStyle/>
                    <a:p>
                      <a:pPr algn="ctr">
                        <a:defRPr sz="1800"/>
                      </a:pPr>
                      <a:r>
                        <a:rPr sz="1000"/>
                        <a:t>AD</a:t>
                      </a:r>
                    </a:p>
                  </a:txBody>
                  <a:tcPr marL="0" marR="0" marT="0" marB="0" anchor="ctr" horzOverflow="overflow"/>
                </a:tc>
                <a:extLst>
                  <a:ext uri="{0D108BD9-81ED-4DB2-BD59-A6C34878D82A}">
                    <a16:rowId xmlns:a16="http://schemas.microsoft.com/office/drawing/2014/main" val="10000"/>
                  </a:ext>
                </a:extLst>
              </a:tr>
              <a:tr h="154396">
                <a:tc>
                  <a:txBody>
                    <a:bodyPr/>
                    <a:lstStyle/>
                    <a:p>
                      <a:pPr algn="ctr">
                        <a:defRPr sz="1800"/>
                      </a:pPr>
                      <a:r>
                        <a:rPr sz="1000"/>
                        <a:t>C1</a:t>
                      </a: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extLst>
                  <a:ext uri="{0D108BD9-81ED-4DB2-BD59-A6C34878D82A}">
                    <a16:rowId xmlns:a16="http://schemas.microsoft.com/office/drawing/2014/main" val="10001"/>
                  </a:ext>
                </a:extLst>
              </a:tr>
              <a:tr h="154396">
                <a:tc>
                  <a:txBody>
                    <a:bodyPr/>
                    <a:lstStyle/>
                    <a:p>
                      <a:pPr algn="ctr">
                        <a:defRPr sz="1800"/>
                      </a:pPr>
                      <a:r>
                        <a:rPr sz="1000"/>
                        <a:t>C2</a:t>
                      </a: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extLst>
                  <a:ext uri="{0D108BD9-81ED-4DB2-BD59-A6C34878D82A}">
                    <a16:rowId xmlns:a16="http://schemas.microsoft.com/office/drawing/2014/main" val="10002"/>
                  </a:ext>
                </a:extLst>
              </a:tr>
              <a:tr h="154396">
                <a:tc>
                  <a:txBody>
                    <a:bodyPr/>
                    <a:lstStyle/>
                    <a:p>
                      <a:pPr algn="ctr">
                        <a:defRPr sz="1800"/>
                      </a:pPr>
                      <a:r>
                        <a:rPr sz="1000"/>
                        <a:t>…</a:t>
                      </a: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extLst>
                  <a:ext uri="{0D108BD9-81ED-4DB2-BD59-A6C34878D82A}">
                    <a16:rowId xmlns:a16="http://schemas.microsoft.com/office/drawing/2014/main" val="10003"/>
                  </a:ext>
                </a:extLst>
              </a:tr>
              <a:tr h="154396">
                <a:tc>
                  <a:txBody>
                    <a:bodyPr/>
                    <a:lstStyle/>
                    <a:p>
                      <a:pPr algn="ctr">
                        <a:defRPr sz="1800"/>
                      </a:pPr>
                      <a:r>
                        <a:rPr sz="1000"/>
                        <a:t>T10</a:t>
                      </a: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extLst>
                  <a:ext uri="{0D108BD9-81ED-4DB2-BD59-A6C34878D82A}">
                    <a16:rowId xmlns:a16="http://schemas.microsoft.com/office/drawing/2014/main" val="10004"/>
                  </a:ext>
                </a:extLst>
              </a:tr>
              <a:tr h="154396">
                <a:tc>
                  <a:txBody>
                    <a:bodyPr/>
                    <a:lstStyle/>
                    <a:p>
                      <a:pPr algn="ctr">
                        <a:defRPr sz="1800"/>
                      </a:pPr>
                      <a:r>
                        <a:rPr sz="1000"/>
                        <a:t>T11</a:t>
                      </a: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extLst>
                  <a:ext uri="{0D108BD9-81ED-4DB2-BD59-A6C34878D82A}">
                    <a16:rowId xmlns:a16="http://schemas.microsoft.com/office/drawing/2014/main" val="10005"/>
                  </a:ext>
                </a:extLst>
              </a:tr>
            </a:tbl>
          </a:graphicData>
        </a:graphic>
      </p:graphicFrame>
      <p:pic>
        <p:nvPicPr>
          <p:cNvPr id="656" name="ChatGPT Image Apr 18, 2025 at 08_15_46 AM.png" descr="ChatGPT Image Apr 18, 2025 at 08_15_46 AM.png"/>
          <p:cNvPicPr>
            <a:picLocks noChangeAspect="1"/>
          </p:cNvPicPr>
          <p:nvPr/>
        </p:nvPicPr>
        <p:blipFill>
          <a:blip r:embed="rId3"/>
          <a:srcRect l="5942" t="31811" r="79782" b="41866"/>
          <a:stretch>
            <a:fillRect/>
          </a:stretch>
        </p:blipFill>
        <p:spPr>
          <a:xfrm>
            <a:off x="2018174" y="3246096"/>
            <a:ext cx="874981" cy="1075606"/>
          </a:xfrm>
          <a:prstGeom prst="rect">
            <a:avLst/>
          </a:prstGeom>
          <a:ln w="12700">
            <a:miter lim="400000"/>
          </a:ln>
        </p:spPr>
      </p:pic>
      <p:sp>
        <p:nvSpPr>
          <p:cNvPr id="657" name="Aim 1: 150 TD (6 - 17)"/>
          <p:cNvSpPr txBox="1"/>
          <p:nvPr/>
        </p:nvSpPr>
        <p:spPr>
          <a:xfrm>
            <a:off x="3995094" y="5860250"/>
            <a:ext cx="1609017" cy="3093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lnSpc>
                <a:spcPts val="1800"/>
              </a:lnSpc>
              <a:defRPr sz="1200">
                <a:solidFill>
                  <a:srgbClr val="404040"/>
                </a:solidFill>
                <a:latin typeface="Open Sans Condensed Light"/>
                <a:ea typeface="Open Sans Condensed Light"/>
                <a:cs typeface="Open Sans Condensed Light"/>
                <a:sym typeface="Open Sans Condensed Light"/>
              </a:defRPr>
            </a:lvl1pPr>
          </a:lstStyle>
          <a:p>
            <a:r>
              <a:t>Aim 1: 150 TD (6 - 17)</a:t>
            </a:r>
          </a:p>
        </p:txBody>
      </p:sp>
      <p:sp>
        <p:nvSpPr>
          <p:cNvPr id="658" name="25 Chronic SCI (6-17)…"/>
          <p:cNvSpPr txBox="1"/>
          <p:nvPr/>
        </p:nvSpPr>
        <p:spPr>
          <a:xfrm>
            <a:off x="1194560" y="4301932"/>
            <a:ext cx="3043199" cy="7665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lnSpc>
                <a:spcPts val="1800"/>
              </a:lnSpc>
              <a:defRPr sz="1200">
                <a:solidFill>
                  <a:srgbClr val="404040"/>
                </a:solidFill>
                <a:latin typeface="Open Sans Condensed Light"/>
                <a:ea typeface="Open Sans Condensed Light"/>
                <a:cs typeface="Open Sans Condensed Light"/>
                <a:sym typeface="Open Sans Condensed Light"/>
              </a:defRPr>
            </a:pPr>
            <a:r>
              <a:t>25 Chronic SCI (6-17)</a:t>
            </a:r>
          </a:p>
          <a:p>
            <a:pPr algn="ctr">
              <a:lnSpc>
                <a:spcPts val="1800"/>
              </a:lnSpc>
              <a:defRPr sz="1200">
                <a:solidFill>
                  <a:srgbClr val="404040"/>
                </a:solidFill>
                <a:latin typeface="Open Sans Condensed Light"/>
                <a:ea typeface="Open Sans Condensed Light"/>
                <a:cs typeface="Open Sans Condensed Light"/>
                <a:sym typeface="Open Sans Condensed Light"/>
              </a:defRPr>
            </a:pPr>
            <a:r>
              <a:t>T1, T2, DTI</a:t>
            </a:r>
            <a:br/>
            <a:r>
              <a:t>Severity: motor complete, motor incomplete</a:t>
            </a:r>
          </a:p>
        </p:txBody>
      </p:sp>
      <p:pic>
        <p:nvPicPr>
          <p:cNvPr id="659" name="pasted-movie.png" descr="pasted-movie.png"/>
          <p:cNvPicPr>
            <a:picLocks noChangeAspect="1"/>
          </p:cNvPicPr>
          <p:nvPr/>
        </p:nvPicPr>
        <p:blipFill>
          <a:blip r:embed="rId4"/>
          <a:stretch>
            <a:fillRect/>
          </a:stretch>
        </p:blipFill>
        <p:spPr>
          <a:xfrm>
            <a:off x="3922723" y="3492832"/>
            <a:ext cx="1260448" cy="1075532"/>
          </a:xfrm>
          <a:prstGeom prst="rect">
            <a:avLst/>
          </a:prstGeom>
          <a:ln w="12700">
            <a:miter lim="400000"/>
          </a:ln>
        </p:spPr>
      </p:pic>
      <p:graphicFrame>
        <p:nvGraphicFramePr>
          <p:cNvPr id="660" name="Table 1-1"/>
          <p:cNvGraphicFramePr/>
          <p:nvPr/>
        </p:nvGraphicFramePr>
        <p:xfrm>
          <a:off x="5847243" y="3667052"/>
          <a:ext cx="1832989" cy="914400"/>
        </p:xfrm>
        <a:graphic>
          <a:graphicData uri="http://schemas.openxmlformats.org/drawingml/2006/table">
            <a:tbl>
              <a:tblPr bandRow="1">
                <a:tableStyleId>{33BA23B1-9221-436E-865A-0063620EA4FD}</a:tableStyleId>
              </a:tblPr>
              <a:tblGrid>
                <a:gridCol w="263863">
                  <a:extLst>
                    <a:ext uri="{9D8B030D-6E8A-4147-A177-3AD203B41FA5}">
                      <a16:colId xmlns:a16="http://schemas.microsoft.com/office/drawing/2014/main" val="20000"/>
                    </a:ext>
                  </a:extLst>
                </a:gridCol>
                <a:gridCol w="263863">
                  <a:extLst>
                    <a:ext uri="{9D8B030D-6E8A-4147-A177-3AD203B41FA5}">
                      <a16:colId xmlns:a16="http://schemas.microsoft.com/office/drawing/2014/main" val="20001"/>
                    </a:ext>
                  </a:extLst>
                </a:gridCol>
                <a:gridCol w="215900">
                  <a:extLst>
                    <a:ext uri="{9D8B030D-6E8A-4147-A177-3AD203B41FA5}">
                      <a16:colId xmlns:a16="http://schemas.microsoft.com/office/drawing/2014/main" val="20002"/>
                    </a:ext>
                  </a:extLst>
                </a:gridCol>
                <a:gridCol w="203200">
                  <a:extLst>
                    <a:ext uri="{9D8B030D-6E8A-4147-A177-3AD203B41FA5}">
                      <a16:colId xmlns:a16="http://schemas.microsoft.com/office/drawing/2014/main" val="20003"/>
                    </a:ext>
                  </a:extLst>
                </a:gridCol>
                <a:gridCol w="190500">
                  <a:extLst>
                    <a:ext uri="{9D8B030D-6E8A-4147-A177-3AD203B41FA5}">
                      <a16:colId xmlns:a16="http://schemas.microsoft.com/office/drawing/2014/main" val="20004"/>
                    </a:ext>
                  </a:extLst>
                </a:gridCol>
                <a:gridCol w="263863">
                  <a:extLst>
                    <a:ext uri="{9D8B030D-6E8A-4147-A177-3AD203B41FA5}">
                      <a16:colId xmlns:a16="http://schemas.microsoft.com/office/drawing/2014/main" val="20005"/>
                    </a:ext>
                  </a:extLst>
                </a:gridCol>
                <a:gridCol w="215900">
                  <a:extLst>
                    <a:ext uri="{9D8B030D-6E8A-4147-A177-3AD203B41FA5}">
                      <a16:colId xmlns:a16="http://schemas.microsoft.com/office/drawing/2014/main" val="20006"/>
                    </a:ext>
                  </a:extLst>
                </a:gridCol>
                <a:gridCol w="215900">
                  <a:extLst>
                    <a:ext uri="{9D8B030D-6E8A-4147-A177-3AD203B41FA5}">
                      <a16:colId xmlns:a16="http://schemas.microsoft.com/office/drawing/2014/main" val="20007"/>
                    </a:ext>
                  </a:extLst>
                </a:gridCol>
              </a:tblGrid>
              <a:tr h="149770">
                <a:tc>
                  <a:txBody>
                    <a:bodyPr/>
                    <a:lstStyle/>
                    <a:p>
                      <a:pPr algn="ctr">
                        <a:defRPr sz="1000"/>
                      </a:pPr>
                      <a:endParaRPr/>
                    </a:p>
                  </a:txBody>
                  <a:tcPr marL="0" marR="0" marT="0" marB="0" anchor="ctr" horzOverflow="overflow"/>
                </a:tc>
                <a:tc>
                  <a:txBody>
                    <a:bodyPr/>
                    <a:lstStyle/>
                    <a:p>
                      <a:pPr algn="ctr">
                        <a:defRPr sz="1800"/>
                      </a:pPr>
                      <a:r>
                        <a:rPr sz="1000"/>
                        <a:t>CSA</a:t>
                      </a:r>
                    </a:p>
                  </a:txBody>
                  <a:tcPr marL="0" marR="0" marT="0" marB="0" anchor="ctr" horzOverflow="overflow"/>
                </a:tc>
                <a:tc>
                  <a:txBody>
                    <a:bodyPr/>
                    <a:lstStyle/>
                    <a:p>
                      <a:pPr algn="ctr">
                        <a:defRPr sz="1800"/>
                      </a:pPr>
                      <a:r>
                        <a:rPr sz="1000"/>
                        <a:t>RL </a:t>
                      </a:r>
                    </a:p>
                  </a:txBody>
                  <a:tcPr marL="0" marR="0" marT="0" marB="0" anchor="ctr" horzOverflow="overflow"/>
                </a:tc>
                <a:tc>
                  <a:txBody>
                    <a:bodyPr/>
                    <a:lstStyle/>
                    <a:p>
                      <a:pPr algn="ctr">
                        <a:defRPr sz="1800"/>
                      </a:pPr>
                      <a:r>
                        <a:rPr sz="1000"/>
                        <a:t>AP</a:t>
                      </a:r>
                    </a:p>
                  </a:txBody>
                  <a:tcPr marL="0" marR="0" marT="0" marB="0" anchor="ctr" horzOverflow="overflow"/>
                </a:tc>
                <a:tc>
                  <a:txBody>
                    <a:bodyPr/>
                    <a:lstStyle/>
                    <a:p>
                      <a:pPr algn="ctr">
                        <a:defRPr sz="1800"/>
                      </a:pPr>
                      <a:r>
                        <a:rPr sz="1000"/>
                        <a:t>FA</a:t>
                      </a:r>
                    </a:p>
                  </a:txBody>
                  <a:tcPr marL="0" marR="0" marT="0" marB="0" anchor="ctr" horzOverflow="overflow"/>
                </a:tc>
                <a:tc>
                  <a:txBody>
                    <a:bodyPr/>
                    <a:lstStyle/>
                    <a:p>
                      <a:pPr algn="ctr">
                        <a:defRPr sz="1800"/>
                      </a:pPr>
                      <a:r>
                        <a:rPr sz="1000"/>
                        <a:t>MD</a:t>
                      </a:r>
                    </a:p>
                  </a:txBody>
                  <a:tcPr marL="0" marR="0" marT="0" marB="0" anchor="ctr" horzOverflow="overflow"/>
                </a:tc>
                <a:tc>
                  <a:txBody>
                    <a:bodyPr/>
                    <a:lstStyle/>
                    <a:p>
                      <a:pPr algn="ctr">
                        <a:defRPr sz="1800"/>
                      </a:pPr>
                      <a:r>
                        <a:rPr sz="1000"/>
                        <a:t>RD</a:t>
                      </a:r>
                    </a:p>
                  </a:txBody>
                  <a:tcPr marL="0" marR="0" marT="0" marB="0" anchor="ctr" horzOverflow="overflow"/>
                </a:tc>
                <a:tc>
                  <a:txBody>
                    <a:bodyPr/>
                    <a:lstStyle/>
                    <a:p>
                      <a:pPr algn="ctr">
                        <a:defRPr sz="1800"/>
                      </a:pPr>
                      <a:r>
                        <a:rPr sz="1000"/>
                        <a:t>AD</a:t>
                      </a:r>
                    </a:p>
                  </a:txBody>
                  <a:tcPr marL="0" marR="0" marT="0" marB="0" anchor="ctr" horzOverflow="overflow"/>
                </a:tc>
                <a:extLst>
                  <a:ext uri="{0D108BD9-81ED-4DB2-BD59-A6C34878D82A}">
                    <a16:rowId xmlns:a16="http://schemas.microsoft.com/office/drawing/2014/main" val="10000"/>
                  </a:ext>
                </a:extLst>
              </a:tr>
              <a:tr h="149770">
                <a:tc>
                  <a:txBody>
                    <a:bodyPr/>
                    <a:lstStyle/>
                    <a:p>
                      <a:pPr algn="ctr">
                        <a:defRPr sz="1800"/>
                      </a:pPr>
                      <a:r>
                        <a:rPr sz="1000"/>
                        <a:t>C1</a:t>
                      </a: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extLst>
                  <a:ext uri="{0D108BD9-81ED-4DB2-BD59-A6C34878D82A}">
                    <a16:rowId xmlns:a16="http://schemas.microsoft.com/office/drawing/2014/main" val="10001"/>
                  </a:ext>
                </a:extLst>
              </a:tr>
              <a:tr h="149770">
                <a:tc>
                  <a:txBody>
                    <a:bodyPr/>
                    <a:lstStyle/>
                    <a:p>
                      <a:pPr algn="ctr">
                        <a:defRPr sz="1800"/>
                      </a:pPr>
                      <a:r>
                        <a:rPr sz="1000"/>
                        <a:t>C2</a:t>
                      </a: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extLst>
                  <a:ext uri="{0D108BD9-81ED-4DB2-BD59-A6C34878D82A}">
                    <a16:rowId xmlns:a16="http://schemas.microsoft.com/office/drawing/2014/main" val="10002"/>
                  </a:ext>
                </a:extLst>
              </a:tr>
              <a:tr h="149770">
                <a:tc>
                  <a:txBody>
                    <a:bodyPr/>
                    <a:lstStyle/>
                    <a:p>
                      <a:pPr algn="ctr">
                        <a:defRPr sz="1800"/>
                      </a:pPr>
                      <a:r>
                        <a:rPr sz="1000"/>
                        <a:t>…</a:t>
                      </a: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extLst>
                  <a:ext uri="{0D108BD9-81ED-4DB2-BD59-A6C34878D82A}">
                    <a16:rowId xmlns:a16="http://schemas.microsoft.com/office/drawing/2014/main" val="10003"/>
                  </a:ext>
                </a:extLst>
              </a:tr>
              <a:tr h="149770">
                <a:tc>
                  <a:txBody>
                    <a:bodyPr/>
                    <a:lstStyle/>
                    <a:p>
                      <a:pPr algn="ctr">
                        <a:defRPr sz="1800"/>
                      </a:pPr>
                      <a:r>
                        <a:rPr sz="1000"/>
                        <a:t>T10</a:t>
                      </a: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extLst>
                  <a:ext uri="{0D108BD9-81ED-4DB2-BD59-A6C34878D82A}">
                    <a16:rowId xmlns:a16="http://schemas.microsoft.com/office/drawing/2014/main" val="10004"/>
                  </a:ext>
                </a:extLst>
              </a:tr>
              <a:tr h="149770">
                <a:tc>
                  <a:txBody>
                    <a:bodyPr/>
                    <a:lstStyle/>
                    <a:p>
                      <a:pPr algn="ctr">
                        <a:defRPr sz="1800"/>
                      </a:pPr>
                      <a:r>
                        <a:rPr sz="1000"/>
                        <a:t>T11</a:t>
                      </a: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tc>
                  <a:txBody>
                    <a:bodyPr/>
                    <a:lstStyle/>
                    <a:p>
                      <a:pPr algn="ctr">
                        <a:defRPr sz="1000"/>
                      </a:pPr>
                      <a:endParaRPr/>
                    </a:p>
                  </a:txBody>
                  <a:tcPr marL="0" marR="0" marT="0" marB="0" anchor="ctr" horzOverflow="overflow"/>
                </a:tc>
                <a:extLst>
                  <a:ext uri="{0D108BD9-81ED-4DB2-BD59-A6C34878D82A}">
                    <a16:rowId xmlns:a16="http://schemas.microsoft.com/office/drawing/2014/main" val="10005"/>
                  </a:ext>
                </a:extLst>
              </a:tr>
            </a:tbl>
          </a:graphicData>
        </a:graphic>
      </p:graphicFrame>
      <p:pic>
        <p:nvPicPr>
          <p:cNvPr id="661" name="ChatGPT Image Apr 18, 2025 at 08_15_46 AM.png" descr="ChatGPT Image Apr 18, 2025 at 08_15_46 AM.png"/>
          <p:cNvPicPr>
            <a:picLocks noChangeAspect="1"/>
          </p:cNvPicPr>
          <p:nvPr/>
        </p:nvPicPr>
        <p:blipFill>
          <a:blip r:embed="rId3"/>
          <a:srcRect l="22376" t="31596" r="69876" b="50595"/>
          <a:stretch>
            <a:fillRect/>
          </a:stretch>
        </p:blipFill>
        <p:spPr>
          <a:xfrm>
            <a:off x="3268269" y="3492832"/>
            <a:ext cx="474773" cy="727550"/>
          </a:xfrm>
          <a:prstGeom prst="rect">
            <a:avLst/>
          </a:prstGeom>
          <a:ln w="12700">
            <a:miter lim="400000"/>
          </a:ln>
        </p:spPr>
      </p:pic>
      <p:pic>
        <p:nvPicPr>
          <p:cNvPr id="662" name="ChatGPT Image Apr 18, 2025 at 08_15_46 AM.png" descr="ChatGPT Image Apr 18, 2025 at 08_15_46 AM.png"/>
          <p:cNvPicPr>
            <a:picLocks noChangeAspect="1"/>
          </p:cNvPicPr>
          <p:nvPr/>
        </p:nvPicPr>
        <p:blipFill>
          <a:blip r:embed="rId3"/>
          <a:srcRect l="22376" t="31596" r="69876" b="42082"/>
          <a:stretch>
            <a:fillRect/>
          </a:stretch>
        </p:blipFill>
        <p:spPr>
          <a:xfrm>
            <a:off x="5274700" y="3492832"/>
            <a:ext cx="474772" cy="1075378"/>
          </a:xfrm>
          <a:prstGeom prst="rect">
            <a:avLst/>
          </a:prstGeom>
          <a:ln w="12700">
            <a:miter lim="400000"/>
          </a:ln>
        </p:spPr>
      </p:pic>
      <p:pic>
        <p:nvPicPr>
          <p:cNvPr id="663" name="pasted-movie.png" descr="pasted-movie.png"/>
          <p:cNvPicPr>
            <a:picLocks noChangeAspect="1"/>
          </p:cNvPicPr>
          <p:nvPr/>
        </p:nvPicPr>
        <p:blipFill>
          <a:blip r:embed="rId5"/>
          <a:srcRect l="83526" t="43102" b="22159"/>
          <a:stretch>
            <a:fillRect/>
          </a:stretch>
        </p:blipFill>
        <p:spPr>
          <a:xfrm>
            <a:off x="8639412" y="4024221"/>
            <a:ext cx="1683037" cy="1321900"/>
          </a:xfrm>
          <a:prstGeom prst="rect">
            <a:avLst/>
          </a:prstGeom>
          <a:ln w="12700">
            <a:miter lim="400000"/>
          </a:ln>
        </p:spPr>
      </p:pic>
      <p:pic>
        <p:nvPicPr>
          <p:cNvPr id="664" name="ChatGPT Image Apr 18, 2025 at 08_15_46 AM.png" descr="ChatGPT Image Apr 18, 2025 at 08_15_46 AM.png"/>
          <p:cNvPicPr>
            <a:picLocks noChangeAspect="1"/>
          </p:cNvPicPr>
          <p:nvPr/>
        </p:nvPicPr>
        <p:blipFill>
          <a:blip r:embed="rId3"/>
          <a:srcRect l="22376" t="31596" r="69876" b="42082"/>
          <a:stretch>
            <a:fillRect/>
          </a:stretch>
        </p:blipFill>
        <p:spPr>
          <a:xfrm>
            <a:off x="7997011" y="4147451"/>
            <a:ext cx="474773" cy="1075378"/>
          </a:xfrm>
          <a:prstGeom prst="rect">
            <a:avLst/>
          </a:prstGeom>
          <a:ln w="12700">
            <a:miter lim="400000"/>
          </a:ln>
        </p:spPr>
      </p:pic>
      <p:sp>
        <p:nvSpPr>
          <p:cNvPr id="665" name="?"/>
          <p:cNvSpPr txBox="1"/>
          <p:nvPr/>
        </p:nvSpPr>
        <p:spPr>
          <a:xfrm>
            <a:off x="8129309" y="4217156"/>
            <a:ext cx="210069"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 name="Aim 2: Machine Learning Model Design"/>
          <p:cNvSpPr txBox="1">
            <a:spLocks noGrp="1"/>
          </p:cNvSpPr>
          <p:nvPr>
            <p:ph type="title"/>
          </p:nvPr>
        </p:nvSpPr>
        <p:spPr>
          <a:prstGeom prst="rect">
            <a:avLst/>
          </a:prstGeom>
        </p:spPr>
        <p:txBody>
          <a:bodyPr/>
          <a:lstStyle/>
          <a:p>
            <a:r>
              <a:t>Aim 2: Machine Learning Model Design</a:t>
            </a:r>
          </a:p>
        </p:txBody>
      </p:sp>
      <p:sp>
        <p:nvSpPr>
          <p:cNvPr id="670" name="47"/>
          <p:cNvSpPr txBox="1"/>
          <p:nvPr/>
        </p:nvSpPr>
        <p:spPr>
          <a:xfrm>
            <a:off x="11689370" y="6342326"/>
            <a:ext cx="335866"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47</a:t>
            </a:r>
          </a:p>
        </p:txBody>
      </p:sp>
      <p:sp>
        <p:nvSpPr>
          <p:cNvPr id="671" name="Rectangle 20"/>
          <p:cNvSpPr txBox="1"/>
          <p:nvPr/>
        </p:nvSpPr>
        <p:spPr>
          <a:xfrm>
            <a:off x="380999" y="1490379"/>
            <a:ext cx="11430001" cy="16738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a:lnSpc>
                <a:spcPts val="2500"/>
              </a:lnSpc>
              <a:defRPr sz="2000">
                <a:solidFill>
                  <a:srgbClr val="404040"/>
                </a:solidFill>
                <a:latin typeface="Open Sans Condensed Light"/>
                <a:ea typeface="Open Sans Condensed Light"/>
                <a:cs typeface="Open Sans Condensed Light"/>
                <a:sym typeface="Open Sans Condensed Light"/>
              </a:defRPr>
            </a:pPr>
            <a:r>
              <a:t>Input: 18×7 matrix (18 levels × 7 features),demographic info (Age, Height, Gender)</a:t>
            </a:r>
          </a:p>
          <a:p>
            <a:pPr>
              <a:lnSpc>
                <a:spcPts val="2500"/>
              </a:lnSpc>
              <a:defRPr sz="2000">
                <a:solidFill>
                  <a:srgbClr val="404040"/>
                </a:solidFill>
                <a:latin typeface="Open Sans Condensed Light"/>
                <a:ea typeface="Open Sans Condensed Light"/>
                <a:cs typeface="Open Sans Condensed Light"/>
                <a:sym typeface="Open Sans Condensed Light"/>
              </a:defRPr>
            </a:pPr>
            <a:r>
              <a:t>CNN captures spatial patterns across spinal levels for each modality</a:t>
            </a:r>
          </a:p>
          <a:p>
            <a:pPr>
              <a:lnSpc>
                <a:spcPts val="2500"/>
              </a:lnSpc>
              <a:defRPr sz="2000">
                <a:solidFill>
                  <a:srgbClr val="404040"/>
                </a:solidFill>
                <a:latin typeface="Open Sans Condensed Light"/>
                <a:ea typeface="Open Sans Condensed Light"/>
                <a:cs typeface="Open Sans Condensed Light"/>
                <a:sym typeface="Open Sans Condensed Light"/>
              </a:defRPr>
            </a:pPr>
            <a:r>
              <a:t>Output: 3-class softmax (TD, motor incomplete, motor complete)</a:t>
            </a:r>
          </a:p>
          <a:p>
            <a:pPr>
              <a:lnSpc>
                <a:spcPts val="2500"/>
              </a:lnSpc>
              <a:defRPr sz="2000">
                <a:solidFill>
                  <a:srgbClr val="404040"/>
                </a:solidFill>
                <a:latin typeface="Open Sans Condensed Light"/>
                <a:ea typeface="Open Sans Condensed Light"/>
                <a:cs typeface="Open Sans Condensed Light"/>
                <a:sym typeface="Open Sans Condensed Light"/>
              </a:defRPr>
            </a:pPr>
            <a:endParaRPr/>
          </a:p>
        </p:txBody>
      </p:sp>
      <p:grpSp>
        <p:nvGrpSpPr>
          <p:cNvPr id="676" name="Group"/>
          <p:cNvGrpSpPr/>
          <p:nvPr/>
        </p:nvGrpSpPr>
        <p:grpSpPr>
          <a:xfrm>
            <a:off x="808373" y="2835740"/>
            <a:ext cx="8357121" cy="3339451"/>
            <a:chOff x="0" y="0"/>
            <a:chExt cx="8357119" cy="3339449"/>
          </a:xfrm>
        </p:grpSpPr>
        <p:grpSp>
          <p:nvGrpSpPr>
            <p:cNvPr id="674" name="Group"/>
            <p:cNvGrpSpPr/>
            <p:nvPr/>
          </p:nvGrpSpPr>
          <p:grpSpPr>
            <a:xfrm>
              <a:off x="83877" y="-1"/>
              <a:ext cx="8273243" cy="3339451"/>
              <a:chOff x="0" y="0"/>
              <a:chExt cx="8273242" cy="3339449"/>
            </a:xfrm>
          </p:grpSpPr>
          <p:pic>
            <p:nvPicPr>
              <p:cNvPr id="672" name="pasted-movie.png" descr="pasted-movie.png"/>
              <p:cNvPicPr>
                <a:picLocks noChangeAspect="1"/>
              </p:cNvPicPr>
              <p:nvPr/>
            </p:nvPicPr>
            <p:blipFill>
              <a:blip r:embed="rId2"/>
              <a:srcRect/>
              <a:stretch>
                <a:fillRect/>
              </a:stretch>
            </p:blipFill>
            <p:spPr>
              <a:xfrm>
                <a:off x="0" y="0"/>
                <a:ext cx="8273243" cy="3081456"/>
              </a:xfrm>
              <a:prstGeom prst="rect">
                <a:avLst/>
              </a:prstGeom>
              <a:ln w="12700" cap="flat">
                <a:noFill/>
                <a:miter lim="400000"/>
              </a:ln>
              <a:effectLst/>
            </p:spPr>
          </p:pic>
          <p:pic>
            <p:nvPicPr>
              <p:cNvPr id="673" name="pasted-movie.png" descr="pasted-movie.png"/>
              <p:cNvPicPr>
                <a:picLocks noChangeAspect="1"/>
              </p:cNvPicPr>
              <p:nvPr/>
            </p:nvPicPr>
            <p:blipFill>
              <a:blip r:embed="rId2"/>
              <a:srcRect l="5310" t="76472" r="91267"/>
              <a:stretch>
                <a:fillRect/>
              </a:stretch>
            </p:blipFill>
            <p:spPr>
              <a:xfrm>
                <a:off x="438677" y="2614459"/>
                <a:ext cx="283141" cy="724991"/>
              </a:xfrm>
              <a:prstGeom prst="rect">
                <a:avLst/>
              </a:prstGeom>
              <a:ln w="12700" cap="flat">
                <a:noFill/>
                <a:miter lim="400000"/>
              </a:ln>
              <a:effectLst/>
            </p:spPr>
          </p:pic>
        </p:grpSp>
        <p:sp>
          <p:nvSpPr>
            <p:cNvPr id="675" name="Gender"/>
            <p:cNvSpPr txBox="1"/>
            <p:nvPr/>
          </p:nvSpPr>
          <p:spPr>
            <a:xfrm>
              <a:off x="0" y="2889936"/>
              <a:ext cx="565210" cy="24830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sz="1200"/>
              </a:lvl1pPr>
            </a:lstStyle>
            <a:p>
              <a:r>
                <a:t>Gender</a:t>
              </a:r>
            </a:p>
          </p:txBody>
        </p:sp>
      </p:grpSp>
      <p:sp>
        <p:nvSpPr>
          <p:cNvPr id="677" name="Rectangle 20"/>
          <p:cNvSpPr txBox="1"/>
          <p:nvPr/>
        </p:nvSpPr>
        <p:spPr>
          <a:xfrm>
            <a:off x="9114234" y="3884756"/>
            <a:ext cx="3552677" cy="19796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a:lnSpc>
                <a:spcPts val="2500"/>
              </a:lnSpc>
              <a:defRPr sz="1600">
                <a:solidFill>
                  <a:srgbClr val="404040"/>
                </a:solidFill>
                <a:latin typeface="Open Sans Condensed Light"/>
                <a:ea typeface="Open Sans Condensed Light"/>
                <a:cs typeface="Open Sans Condensed Light"/>
                <a:sym typeface="Open Sans Condensed Light"/>
              </a:defRPr>
            </a:pPr>
            <a:r>
              <a:t>Imbalance handling:</a:t>
            </a:r>
          </a:p>
          <a:p>
            <a:pPr lvl="1" indent="228600">
              <a:lnSpc>
                <a:spcPts val="2500"/>
              </a:lnSpc>
              <a:defRPr sz="1600">
                <a:solidFill>
                  <a:srgbClr val="404040"/>
                </a:solidFill>
                <a:latin typeface="Open Sans Condensed Light"/>
                <a:ea typeface="Open Sans Condensed Light"/>
                <a:cs typeface="Open Sans Condensed Light"/>
                <a:sym typeface="Open Sans Condensed Light"/>
              </a:defRPr>
            </a:pPr>
            <a:r>
              <a:t>Weighted loss function</a:t>
            </a:r>
          </a:p>
          <a:p>
            <a:pPr lvl="1" indent="228600">
              <a:lnSpc>
                <a:spcPts val="2500"/>
              </a:lnSpc>
              <a:defRPr sz="1600">
                <a:solidFill>
                  <a:srgbClr val="404040"/>
                </a:solidFill>
                <a:latin typeface="Open Sans Condensed Light"/>
                <a:ea typeface="Open Sans Condensed Light"/>
                <a:cs typeface="Open Sans Condensed Light"/>
                <a:sym typeface="Open Sans Condensed Light"/>
              </a:defRPr>
            </a:pPr>
            <a:r>
              <a:t>Class oversampling</a:t>
            </a:r>
          </a:p>
          <a:p>
            <a:pPr lvl="1" indent="228600">
              <a:lnSpc>
                <a:spcPts val="2500"/>
              </a:lnSpc>
              <a:defRPr sz="1600">
                <a:solidFill>
                  <a:srgbClr val="404040"/>
                </a:solidFill>
                <a:latin typeface="Open Sans Condensed Light"/>
                <a:ea typeface="Open Sans Condensed Light"/>
                <a:cs typeface="Open Sans Condensed Light"/>
                <a:sym typeface="Open Sans Condensed Light"/>
              </a:defRPr>
            </a:pPr>
            <a:r>
              <a:t>Data augmentation:</a:t>
            </a:r>
          </a:p>
          <a:p>
            <a:pPr lvl="2" indent="457200">
              <a:lnSpc>
                <a:spcPts val="2500"/>
              </a:lnSpc>
              <a:defRPr sz="1600">
                <a:solidFill>
                  <a:srgbClr val="404040"/>
                </a:solidFill>
                <a:latin typeface="Open Sans Condensed Light"/>
                <a:ea typeface="Open Sans Condensed Light"/>
                <a:cs typeface="Open Sans Condensed Light"/>
                <a:sym typeface="Open Sans Condensed Light"/>
              </a:defRPr>
            </a:pPr>
            <a:r>
              <a:t>Gaussian noise injection</a:t>
            </a:r>
          </a:p>
          <a:p>
            <a:pPr lvl="2" indent="457200">
              <a:lnSpc>
                <a:spcPts val="2500"/>
              </a:lnSpc>
              <a:defRPr sz="1600">
                <a:solidFill>
                  <a:srgbClr val="404040"/>
                </a:solidFill>
                <a:latin typeface="Open Sans Condensed Light"/>
                <a:ea typeface="Open Sans Condensed Light"/>
                <a:cs typeface="Open Sans Condensed Light"/>
                <a:sym typeface="Open Sans Condensed Light"/>
              </a:defRPr>
            </a:pPr>
            <a:r>
              <a:t>Feature scaling</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Outline"/>
          <p:cNvSpPr txBox="1">
            <a:spLocks noGrp="1"/>
          </p:cNvSpPr>
          <p:nvPr>
            <p:ph type="title"/>
          </p:nvPr>
        </p:nvSpPr>
        <p:spPr>
          <a:prstGeom prst="rect">
            <a:avLst/>
          </a:prstGeom>
        </p:spPr>
        <p:txBody>
          <a:bodyPr/>
          <a:lstStyle/>
          <a:p>
            <a:r>
              <a:t>Outline</a:t>
            </a:r>
          </a:p>
        </p:txBody>
      </p:sp>
      <p:sp>
        <p:nvSpPr>
          <p:cNvPr id="273" name="Rectangle 20"/>
          <p:cNvSpPr txBox="1"/>
          <p:nvPr/>
        </p:nvSpPr>
        <p:spPr>
          <a:xfrm>
            <a:off x="467180" y="1490379"/>
            <a:ext cx="11257641" cy="18807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a:lnSpc>
                <a:spcPts val="2700"/>
              </a:lnSpc>
              <a:spcBef>
                <a:spcPts val="1100"/>
              </a:spcBef>
              <a:defRPr sz="2300">
                <a:solidFill>
                  <a:srgbClr val="404040"/>
                </a:solidFill>
                <a:latin typeface="Open Sans Condensed Light"/>
                <a:ea typeface="Open Sans Condensed Light"/>
                <a:cs typeface="Open Sans Condensed Light"/>
                <a:sym typeface="Open Sans Condensed Light"/>
              </a:defRPr>
            </a:pPr>
            <a:r>
              <a:t>Background</a:t>
            </a:r>
          </a:p>
          <a:p>
            <a:pPr>
              <a:lnSpc>
                <a:spcPts val="2700"/>
              </a:lnSpc>
              <a:spcBef>
                <a:spcPts val="1100"/>
              </a:spcBef>
              <a:defRPr sz="2300">
                <a:solidFill>
                  <a:srgbClr val="404040"/>
                </a:solidFill>
                <a:latin typeface="Open Sans Condensed Light"/>
                <a:ea typeface="Open Sans Condensed Light"/>
                <a:cs typeface="Open Sans Condensed Light"/>
                <a:sym typeface="Open Sans Condensed Light"/>
              </a:defRPr>
            </a:pPr>
            <a:r>
              <a:t>Research Objective and Approach</a:t>
            </a:r>
          </a:p>
          <a:p>
            <a:pPr>
              <a:lnSpc>
                <a:spcPts val="2700"/>
              </a:lnSpc>
              <a:spcBef>
                <a:spcPts val="1100"/>
              </a:spcBef>
              <a:defRPr sz="2300">
                <a:solidFill>
                  <a:srgbClr val="404040"/>
                </a:solidFill>
                <a:latin typeface="Open Sans Condensed Light"/>
                <a:ea typeface="Open Sans Condensed Light"/>
                <a:cs typeface="Open Sans Condensed Light"/>
                <a:sym typeface="Open Sans Condensed Light"/>
              </a:defRPr>
            </a:pPr>
            <a:r>
              <a:t>Preliminary Results</a:t>
            </a:r>
          </a:p>
          <a:p>
            <a:pPr>
              <a:lnSpc>
                <a:spcPts val="2700"/>
              </a:lnSpc>
              <a:spcBef>
                <a:spcPts val="1100"/>
              </a:spcBef>
              <a:defRPr sz="2300">
                <a:solidFill>
                  <a:srgbClr val="404040"/>
                </a:solidFill>
                <a:latin typeface="Open Sans Condensed Light"/>
                <a:ea typeface="Open Sans Condensed Light"/>
                <a:cs typeface="Open Sans Condensed Light"/>
                <a:sym typeface="Open Sans Condensed Light"/>
              </a:defRPr>
            </a:pPr>
            <a:r>
              <a:t>Proposed Timeline and Future Work</a:t>
            </a:r>
          </a:p>
        </p:txBody>
      </p:sp>
      <p:sp>
        <p:nvSpPr>
          <p:cNvPr id="274" name="4"/>
          <p:cNvSpPr txBox="1"/>
          <p:nvPr/>
        </p:nvSpPr>
        <p:spPr>
          <a:xfrm>
            <a:off x="11689370" y="6342326"/>
            <a:ext cx="220003"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4</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 name="Aim 2: Evaluation and Hypothesis Testing"/>
          <p:cNvSpPr txBox="1">
            <a:spLocks noGrp="1"/>
          </p:cNvSpPr>
          <p:nvPr>
            <p:ph type="title"/>
          </p:nvPr>
        </p:nvSpPr>
        <p:spPr>
          <a:prstGeom prst="rect">
            <a:avLst/>
          </a:prstGeom>
        </p:spPr>
        <p:txBody>
          <a:bodyPr/>
          <a:lstStyle/>
          <a:p>
            <a:r>
              <a:t>Aim 2: Evaluation and Hypothesis Testing</a:t>
            </a:r>
          </a:p>
        </p:txBody>
      </p:sp>
      <p:sp>
        <p:nvSpPr>
          <p:cNvPr id="680" name="49"/>
          <p:cNvSpPr txBox="1"/>
          <p:nvPr/>
        </p:nvSpPr>
        <p:spPr>
          <a:xfrm>
            <a:off x="11689370" y="6342326"/>
            <a:ext cx="335866"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49</a:t>
            </a:r>
          </a:p>
        </p:txBody>
      </p:sp>
      <p:sp>
        <p:nvSpPr>
          <p:cNvPr id="681" name="Evaluate model performance using cross-validation…"/>
          <p:cNvSpPr txBox="1"/>
          <p:nvPr/>
        </p:nvSpPr>
        <p:spPr>
          <a:xfrm>
            <a:off x="369221" y="1318929"/>
            <a:ext cx="6299757" cy="16738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nSpc>
                <a:spcPts val="2500"/>
              </a:lnSpc>
              <a:defRPr sz="2000">
                <a:solidFill>
                  <a:srgbClr val="404040"/>
                </a:solidFill>
                <a:latin typeface="Open Sans Condensed Light"/>
                <a:ea typeface="Open Sans Condensed Light"/>
                <a:cs typeface="Open Sans Condensed Light"/>
                <a:sym typeface="Open Sans Condensed Light"/>
              </a:defRPr>
            </a:pPr>
            <a:r>
              <a:t>Evaluate model performance using cross-validation</a:t>
            </a:r>
          </a:p>
          <a:p>
            <a:pPr>
              <a:lnSpc>
                <a:spcPts val="2500"/>
              </a:lnSpc>
              <a:defRPr sz="2000">
                <a:solidFill>
                  <a:srgbClr val="404040"/>
                </a:solidFill>
                <a:latin typeface="Open Sans Condensed Light"/>
                <a:ea typeface="Open Sans Condensed Light"/>
                <a:cs typeface="Open Sans Condensed Light"/>
                <a:sym typeface="Open Sans Condensed Light"/>
              </a:defRPr>
            </a:pPr>
            <a:r>
              <a:t>Metrics: Accuracy, Precision, Recall, F1-Score</a:t>
            </a:r>
          </a:p>
          <a:p>
            <a:pPr>
              <a:lnSpc>
                <a:spcPts val="2500"/>
              </a:lnSpc>
              <a:defRPr sz="2000">
                <a:solidFill>
                  <a:srgbClr val="404040"/>
                </a:solidFill>
                <a:latin typeface="Open Sans Condensed Light"/>
                <a:ea typeface="Open Sans Condensed Light"/>
                <a:cs typeface="Open Sans Condensed Light"/>
                <a:sym typeface="Open Sans Condensed Light"/>
              </a:defRPr>
            </a:pPr>
            <a:r>
              <a:t>Compare:</a:t>
            </a:r>
          </a:p>
          <a:p>
            <a:pPr lvl="1" indent="228600">
              <a:lnSpc>
                <a:spcPts val="2500"/>
              </a:lnSpc>
              <a:defRPr sz="2000">
                <a:solidFill>
                  <a:srgbClr val="404040"/>
                </a:solidFill>
                <a:latin typeface="Open Sans Condensed Light"/>
                <a:ea typeface="Open Sans Condensed Light"/>
                <a:cs typeface="Open Sans Condensed Light"/>
                <a:sym typeface="Open Sans Condensed Light"/>
              </a:defRPr>
            </a:pPr>
            <a:r>
              <a:t>Multimodal (structure + diffusion + demographics) vs.</a:t>
            </a:r>
          </a:p>
          <a:p>
            <a:pPr lvl="1" indent="228600">
              <a:lnSpc>
                <a:spcPts val="2500"/>
              </a:lnSpc>
              <a:defRPr sz="2000">
                <a:solidFill>
                  <a:srgbClr val="404040"/>
                </a:solidFill>
                <a:latin typeface="Open Sans Condensed Light"/>
                <a:ea typeface="Open Sans Condensed Light"/>
                <a:cs typeface="Open Sans Condensed Light"/>
                <a:sym typeface="Open Sans Condensed Light"/>
              </a:defRPr>
            </a:pPr>
            <a:r>
              <a:t>Unimodal (structure or diffusion only)</a:t>
            </a:r>
          </a:p>
        </p:txBody>
      </p:sp>
      <p:grpSp>
        <p:nvGrpSpPr>
          <p:cNvPr id="686" name="Group"/>
          <p:cNvGrpSpPr/>
          <p:nvPr/>
        </p:nvGrpSpPr>
        <p:grpSpPr>
          <a:xfrm>
            <a:off x="2190689" y="3204867"/>
            <a:ext cx="8357121" cy="3339451"/>
            <a:chOff x="0" y="0"/>
            <a:chExt cx="8357119" cy="3339449"/>
          </a:xfrm>
        </p:grpSpPr>
        <p:grpSp>
          <p:nvGrpSpPr>
            <p:cNvPr id="684" name="Group"/>
            <p:cNvGrpSpPr/>
            <p:nvPr/>
          </p:nvGrpSpPr>
          <p:grpSpPr>
            <a:xfrm>
              <a:off x="83877" y="-1"/>
              <a:ext cx="8273243" cy="3339451"/>
              <a:chOff x="0" y="0"/>
              <a:chExt cx="8273242" cy="3339449"/>
            </a:xfrm>
          </p:grpSpPr>
          <p:pic>
            <p:nvPicPr>
              <p:cNvPr id="682" name="pasted-movie.png" descr="pasted-movie.png"/>
              <p:cNvPicPr>
                <a:picLocks noChangeAspect="1"/>
              </p:cNvPicPr>
              <p:nvPr/>
            </p:nvPicPr>
            <p:blipFill>
              <a:blip r:embed="rId3"/>
              <a:srcRect/>
              <a:stretch>
                <a:fillRect/>
              </a:stretch>
            </p:blipFill>
            <p:spPr>
              <a:xfrm>
                <a:off x="0" y="0"/>
                <a:ext cx="8273243" cy="3081456"/>
              </a:xfrm>
              <a:prstGeom prst="rect">
                <a:avLst/>
              </a:prstGeom>
              <a:ln w="12700" cap="flat">
                <a:noFill/>
                <a:miter lim="400000"/>
              </a:ln>
              <a:effectLst/>
            </p:spPr>
          </p:pic>
          <p:pic>
            <p:nvPicPr>
              <p:cNvPr id="683" name="pasted-movie.png" descr="pasted-movie.png"/>
              <p:cNvPicPr>
                <a:picLocks noChangeAspect="1"/>
              </p:cNvPicPr>
              <p:nvPr/>
            </p:nvPicPr>
            <p:blipFill>
              <a:blip r:embed="rId3"/>
              <a:srcRect l="5310" t="76472" r="91267"/>
              <a:stretch>
                <a:fillRect/>
              </a:stretch>
            </p:blipFill>
            <p:spPr>
              <a:xfrm>
                <a:off x="438677" y="2614459"/>
                <a:ext cx="283141" cy="724991"/>
              </a:xfrm>
              <a:prstGeom prst="rect">
                <a:avLst/>
              </a:prstGeom>
              <a:ln w="12700" cap="flat">
                <a:noFill/>
                <a:miter lim="400000"/>
              </a:ln>
              <a:effectLst/>
            </p:spPr>
          </p:pic>
        </p:grpSp>
        <p:sp>
          <p:nvSpPr>
            <p:cNvPr id="685" name="Gender"/>
            <p:cNvSpPr txBox="1"/>
            <p:nvPr/>
          </p:nvSpPr>
          <p:spPr>
            <a:xfrm>
              <a:off x="0" y="2889936"/>
              <a:ext cx="565210" cy="24830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sz="1200"/>
              </a:lvl1pPr>
            </a:lstStyle>
            <a:p>
              <a:r>
                <a:rPr dirty="0"/>
                <a:t>Gender</a:t>
              </a:r>
            </a:p>
          </p:txBody>
        </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 name="Aim 2: Expected Impact and Innovation"/>
          <p:cNvSpPr txBox="1">
            <a:spLocks noGrp="1"/>
          </p:cNvSpPr>
          <p:nvPr>
            <p:ph type="title"/>
          </p:nvPr>
        </p:nvSpPr>
        <p:spPr>
          <a:prstGeom prst="rect">
            <a:avLst/>
          </a:prstGeom>
        </p:spPr>
        <p:txBody>
          <a:bodyPr/>
          <a:lstStyle/>
          <a:p>
            <a:r>
              <a:t>Aim 2: Expected Impact and Innovation</a:t>
            </a:r>
          </a:p>
        </p:txBody>
      </p:sp>
      <p:sp>
        <p:nvSpPr>
          <p:cNvPr id="689" name="Rectangle 20"/>
          <p:cNvSpPr txBox="1"/>
          <p:nvPr/>
        </p:nvSpPr>
        <p:spPr>
          <a:xfrm>
            <a:off x="380999" y="1326138"/>
            <a:ext cx="11430001" cy="29438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a:lnSpc>
                <a:spcPts val="2500"/>
              </a:lnSpc>
              <a:defRPr sz="2000">
                <a:solidFill>
                  <a:srgbClr val="404040"/>
                </a:solidFill>
                <a:latin typeface="Open Sans Condensed Light"/>
                <a:ea typeface="Open Sans Condensed Light"/>
                <a:cs typeface="Open Sans Condensed Light"/>
                <a:sym typeface="Open Sans Condensed Light"/>
              </a:defRPr>
            </a:pPr>
            <a:r>
              <a:t>Introduces the first ML-based framework for pediatric SCI severity grading</a:t>
            </a:r>
            <a:br/>
            <a:r>
              <a:t>— Leverages structural and diffusion MRI biomarkers to classify motor severity.</a:t>
            </a:r>
          </a:p>
          <a:p>
            <a:pPr>
              <a:lnSpc>
                <a:spcPts val="2500"/>
              </a:lnSpc>
              <a:defRPr sz="2000">
                <a:solidFill>
                  <a:srgbClr val="404040"/>
                </a:solidFill>
                <a:latin typeface="Open Sans Condensed Light"/>
                <a:ea typeface="Open Sans Condensed Light"/>
                <a:cs typeface="Open Sans Condensed Light"/>
                <a:sym typeface="Open Sans Condensed Light"/>
              </a:defRPr>
            </a:pPr>
            <a:endParaRPr/>
          </a:p>
          <a:p>
            <a:pPr>
              <a:lnSpc>
                <a:spcPts val="2500"/>
              </a:lnSpc>
              <a:defRPr sz="2000">
                <a:solidFill>
                  <a:srgbClr val="404040"/>
                </a:solidFill>
                <a:latin typeface="Open Sans Condensed Light"/>
                <a:ea typeface="Open Sans Condensed Light"/>
                <a:cs typeface="Open Sans Condensed Light"/>
                <a:sym typeface="Open Sans Condensed Light"/>
              </a:defRPr>
            </a:pPr>
            <a:r>
              <a:t>Offers a data-driven tool to support AIS assessment</a:t>
            </a:r>
            <a:br/>
            <a:r>
              <a:t>— Complements clinical evaluation and may enable partial automation of severity classification.</a:t>
            </a:r>
          </a:p>
          <a:p>
            <a:pPr>
              <a:lnSpc>
                <a:spcPts val="2500"/>
              </a:lnSpc>
              <a:defRPr sz="2000">
                <a:solidFill>
                  <a:srgbClr val="404040"/>
                </a:solidFill>
                <a:latin typeface="Open Sans Condensed Light"/>
                <a:ea typeface="Open Sans Condensed Light"/>
                <a:cs typeface="Open Sans Condensed Light"/>
                <a:sym typeface="Open Sans Condensed Light"/>
              </a:defRPr>
            </a:pPr>
            <a:endParaRPr/>
          </a:p>
          <a:p>
            <a:pPr>
              <a:lnSpc>
                <a:spcPts val="2500"/>
              </a:lnSpc>
              <a:defRPr sz="2000">
                <a:solidFill>
                  <a:srgbClr val="404040"/>
                </a:solidFill>
                <a:latin typeface="Open Sans Condensed Light"/>
                <a:ea typeface="Open Sans Condensed Light"/>
                <a:cs typeface="Open Sans Condensed Light"/>
                <a:sym typeface="Open Sans Condensed Light"/>
              </a:defRPr>
            </a:pPr>
            <a:r>
              <a:t>Improves objectivity and reduces reliance on invasive testing</a:t>
            </a:r>
            <a:br/>
            <a:r>
              <a:t>— Provides a non-invasive alternative for assessing motor function, potentially reducing the need for procedures like anorectal testing.</a:t>
            </a:r>
          </a:p>
        </p:txBody>
      </p:sp>
      <p:sp>
        <p:nvSpPr>
          <p:cNvPr id="690" name="50"/>
          <p:cNvSpPr txBox="1"/>
          <p:nvPr/>
        </p:nvSpPr>
        <p:spPr>
          <a:xfrm>
            <a:off x="11689370" y="6342326"/>
            <a:ext cx="335866"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50</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 name="Aim 3: Deep Learning-Based Severity Assessment in Acute Adult SCI"/>
          <p:cNvSpPr txBox="1">
            <a:spLocks noGrp="1"/>
          </p:cNvSpPr>
          <p:nvPr>
            <p:ph type="title"/>
          </p:nvPr>
        </p:nvSpPr>
        <p:spPr>
          <a:prstGeom prst="rect">
            <a:avLst/>
          </a:prstGeom>
        </p:spPr>
        <p:txBody>
          <a:bodyPr/>
          <a:lstStyle>
            <a:lvl1pPr defTabSz="868680">
              <a:defRPr sz="2660"/>
            </a:lvl1pPr>
          </a:lstStyle>
          <a:p>
            <a:r>
              <a:t>Aim 3: Deep Learning-Based Severity Assessment in Acute Adult SCI</a:t>
            </a:r>
          </a:p>
        </p:txBody>
      </p:sp>
      <p:sp>
        <p:nvSpPr>
          <p:cNvPr id="693" name="Rectangle 20"/>
          <p:cNvSpPr txBox="1"/>
          <p:nvPr/>
        </p:nvSpPr>
        <p:spPr>
          <a:xfrm>
            <a:off x="380999" y="1319082"/>
            <a:ext cx="11430001" cy="16738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marL="228600" indent="-228600">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Accurate early severity assessment is critical for treatment planning in acute SCI.</a:t>
            </a:r>
          </a:p>
          <a:p>
            <a:pPr>
              <a:lnSpc>
                <a:spcPts val="2500"/>
              </a:lnSpc>
              <a:defRPr sz="2000">
                <a:solidFill>
                  <a:srgbClr val="404040"/>
                </a:solidFill>
                <a:latin typeface="Open Sans Condensed Light"/>
                <a:ea typeface="Open Sans Condensed Light"/>
                <a:cs typeface="Open Sans Condensed Light"/>
                <a:sym typeface="Open Sans Condensed Light"/>
              </a:defRPr>
            </a:pPr>
            <a:endParaRPr/>
          </a:p>
          <a:p>
            <a:pPr marL="228600" indent="-228600">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Prior ML studies on adult SCI were limited to 2D slices and single modalities.</a:t>
            </a:r>
          </a:p>
          <a:p>
            <a:pPr marL="228600" indent="-228600">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Aim 3 introduces the first 3D multimodal model for SCI severity classification based on full T2 and DTI volumes. </a:t>
            </a:r>
          </a:p>
        </p:txBody>
      </p:sp>
      <p:sp>
        <p:nvSpPr>
          <p:cNvPr id="694" name="51"/>
          <p:cNvSpPr txBox="1"/>
          <p:nvPr/>
        </p:nvSpPr>
        <p:spPr>
          <a:xfrm>
            <a:off x="11689370" y="6342326"/>
            <a:ext cx="335866"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51</a:t>
            </a:r>
          </a:p>
        </p:txBody>
      </p:sp>
      <p:sp>
        <p:nvSpPr>
          <p:cNvPr id="695" name="Hypothesis: Multimodal deep learning models will outperform single-modality models in classification performance."/>
          <p:cNvSpPr txBox="1"/>
          <p:nvPr/>
        </p:nvSpPr>
        <p:spPr>
          <a:xfrm>
            <a:off x="243800" y="5911895"/>
            <a:ext cx="11704400" cy="436114"/>
          </a:xfrm>
          <a:prstGeom prst="rect">
            <a:avLst/>
          </a:prstGeom>
          <a:ln w="38100">
            <a:solidFill>
              <a:schemeClr val="accent2"/>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nSpc>
                <a:spcPts val="2500"/>
              </a:lnSpc>
              <a:defRPr>
                <a:solidFill>
                  <a:srgbClr val="404040"/>
                </a:solidFill>
                <a:latin typeface="Open Sans Condensed Light"/>
                <a:ea typeface="Open Sans Condensed Light"/>
                <a:cs typeface="Open Sans Condensed Light"/>
                <a:sym typeface="Open Sans Condensed Light"/>
              </a:defRPr>
            </a:lvl1pPr>
          </a:lstStyle>
          <a:p>
            <a:r>
              <a:t>Hypothesis: Multimodal deep learning models will outperform single-modality models in classification performance.</a:t>
            </a:r>
          </a:p>
        </p:txBody>
      </p:sp>
      <p:grpSp>
        <p:nvGrpSpPr>
          <p:cNvPr id="706" name="Group"/>
          <p:cNvGrpSpPr/>
          <p:nvPr/>
        </p:nvGrpSpPr>
        <p:grpSpPr>
          <a:xfrm>
            <a:off x="3496224" y="2960289"/>
            <a:ext cx="5413798" cy="2714666"/>
            <a:chOff x="0" y="0"/>
            <a:chExt cx="5413796" cy="2714665"/>
          </a:xfrm>
        </p:grpSpPr>
        <p:grpSp>
          <p:nvGrpSpPr>
            <p:cNvPr id="703" name="Group"/>
            <p:cNvGrpSpPr/>
            <p:nvPr/>
          </p:nvGrpSpPr>
          <p:grpSpPr>
            <a:xfrm>
              <a:off x="0" y="0"/>
              <a:ext cx="5413797" cy="2714666"/>
              <a:chOff x="0" y="0"/>
              <a:chExt cx="5413796" cy="2714665"/>
            </a:xfrm>
          </p:grpSpPr>
          <p:pic>
            <p:nvPicPr>
              <p:cNvPr id="696" name="ChatGPT Image Apr 18, 2025 at 10_04_29 PM.png" descr="ChatGPT Image Apr 18, 2025 at 10_04_29 PM.png"/>
              <p:cNvPicPr>
                <a:picLocks noChangeAspect="1"/>
              </p:cNvPicPr>
              <p:nvPr/>
            </p:nvPicPr>
            <p:blipFill>
              <a:blip r:embed="rId3"/>
              <a:srcRect l="44853" t="35311" r="44853" b="54382"/>
              <a:stretch>
                <a:fillRect/>
              </a:stretch>
            </p:blipFill>
            <p:spPr>
              <a:xfrm>
                <a:off x="2702283" y="0"/>
                <a:ext cx="2711514" cy="2714666"/>
              </a:xfrm>
              <a:prstGeom prst="rect">
                <a:avLst/>
              </a:prstGeom>
              <a:ln w="12700" cap="flat">
                <a:noFill/>
                <a:miter lim="400000"/>
              </a:ln>
              <a:effectLst/>
            </p:spPr>
          </p:pic>
          <p:pic>
            <p:nvPicPr>
              <p:cNvPr id="697" name="ChatGPT Image Apr 18, 2025 at 10_04_29 PM.png" descr="ChatGPT Image Apr 18, 2025 at 10_04_29 PM.png"/>
              <p:cNvPicPr>
                <a:picLocks noChangeAspect="1"/>
              </p:cNvPicPr>
              <p:nvPr/>
            </p:nvPicPr>
            <p:blipFill>
              <a:blip r:embed="rId3"/>
              <a:srcRect l="2701" t="2641" r="2701" b="6332"/>
              <a:stretch>
                <a:fillRect/>
              </a:stretch>
            </p:blipFill>
            <p:spPr>
              <a:xfrm>
                <a:off x="0" y="6222"/>
                <a:ext cx="2808174" cy="2702203"/>
              </a:xfrm>
              <a:prstGeom prst="rect">
                <a:avLst/>
              </a:prstGeom>
              <a:ln w="12700" cap="flat">
                <a:noFill/>
                <a:miter lim="400000"/>
              </a:ln>
              <a:effectLst/>
            </p:spPr>
          </p:pic>
          <p:pic>
            <p:nvPicPr>
              <p:cNvPr id="698" name="ChatGPT Image Apr 18, 2025 at 10_04_29 PM.png" descr="ChatGPT Image Apr 18, 2025 at 10_04_29 PM.png"/>
              <p:cNvPicPr>
                <a:picLocks noChangeAspect="1"/>
              </p:cNvPicPr>
              <p:nvPr/>
            </p:nvPicPr>
            <p:blipFill>
              <a:blip r:embed="rId3"/>
              <a:srcRect l="44853" t="35311" r="44853" b="54382"/>
              <a:stretch>
                <a:fillRect/>
              </a:stretch>
            </p:blipFill>
            <p:spPr>
              <a:xfrm>
                <a:off x="80233" y="1175065"/>
                <a:ext cx="1470224" cy="1471932"/>
              </a:xfrm>
              <a:prstGeom prst="rect">
                <a:avLst/>
              </a:prstGeom>
              <a:ln w="12700" cap="flat">
                <a:noFill/>
                <a:miter lim="400000"/>
              </a:ln>
              <a:effectLst/>
            </p:spPr>
          </p:pic>
          <p:pic>
            <p:nvPicPr>
              <p:cNvPr id="699" name="ChatGPT Image Apr 18, 2025 at 10_04_29 PM.png" descr="ChatGPT Image Apr 18, 2025 at 10_04_29 PM.png"/>
              <p:cNvPicPr>
                <a:picLocks noChangeAspect="1"/>
              </p:cNvPicPr>
              <p:nvPr/>
            </p:nvPicPr>
            <p:blipFill>
              <a:blip r:embed="rId3"/>
              <a:srcRect l="44853" t="35311" r="44853" b="54382"/>
              <a:stretch>
                <a:fillRect/>
              </a:stretch>
            </p:blipFill>
            <p:spPr>
              <a:xfrm>
                <a:off x="80233" y="0"/>
                <a:ext cx="1470223" cy="1471933"/>
              </a:xfrm>
              <a:prstGeom prst="rect">
                <a:avLst/>
              </a:prstGeom>
              <a:ln w="12700" cap="flat">
                <a:noFill/>
                <a:miter lim="400000"/>
              </a:ln>
              <a:effectLst/>
            </p:spPr>
          </p:pic>
          <p:pic>
            <p:nvPicPr>
              <p:cNvPr id="700" name="ChatGPT Image Apr 18, 2025 at 10_04_29 PM.png" descr="ChatGPT Image Apr 18, 2025 at 10_04_29 PM.png"/>
              <p:cNvPicPr>
                <a:picLocks noChangeAspect="1"/>
              </p:cNvPicPr>
              <p:nvPr/>
            </p:nvPicPr>
            <p:blipFill>
              <a:blip r:embed="rId3"/>
              <a:srcRect l="2701" t="2641" r="45845" b="55600"/>
              <a:stretch>
                <a:fillRect/>
              </a:stretch>
            </p:blipFill>
            <p:spPr>
              <a:xfrm>
                <a:off x="51659" y="838484"/>
                <a:ext cx="1527404" cy="1239644"/>
              </a:xfrm>
              <a:prstGeom prst="rect">
                <a:avLst/>
              </a:prstGeom>
              <a:ln w="12700" cap="flat">
                <a:noFill/>
                <a:miter lim="400000"/>
              </a:ln>
              <a:effectLst/>
            </p:spPr>
          </p:pic>
          <p:pic>
            <p:nvPicPr>
              <p:cNvPr id="701" name="ChatGPT Image Apr 18, 2025 at 10_04_29 PM.png" descr="ChatGPT Image Apr 18, 2025 at 10_04_29 PM.png"/>
              <p:cNvPicPr>
                <a:picLocks noChangeAspect="1"/>
              </p:cNvPicPr>
              <p:nvPr/>
            </p:nvPicPr>
            <p:blipFill>
              <a:blip r:embed="rId3"/>
              <a:srcRect l="44853" t="35311" r="44853" b="54382"/>
              <a:stretch>
                <a:fillRect/>
              </a:stretch>
            </p:blipFill>
            <p:spPr>
              <a:xfrm>
                <a:off x="2019749" y="1062586"/>
                <a:ext cx="417700" cy="418185"/>
              </a:xfrm>
              <a:prstGeom prst="rect">
                <a:avLst/>
              </a:prstGeom>
              <a:ln w="12700" cap="flat">
                <a:noFill/>
                <a:miter lim="400000"/>
              </a:ln>
              <a:effectLst/>
            </p:spPr>
          </p:pic>
          <p:pic>
            <p:nvPicPr>
              <p:cNvPr id="702" name="ChatGPT Image Apr 18, 2025 at 10_04_29 PM.png" descr="ChatGPT Image Apr 18, 2025 at 10_04_29 PM.png"/>
              <p:cNvPicPr>
                <a:picLocks noChangeAspect="1"/>
              </p:cNvPicPr>
              <p:nvPr/>
            </p:nvPicPr>
            <p:blipFill>
              <a:blip r:embed="rId3"/>
              <a:srcRect l="41879" t="2641" r="45845" b="55600"/>
              <a:stretch>
                <a:fillRect/>
              </a:stretch>
            </p:blipFill>
            <p:spPr>
              <a:xfrm>
                <a:off x="2878089" y="825074"/>
                <a:ext cx="364394" cy="1239644"/>
              </a:xfrm>
              <a:prstGeom prst="rect">
                <a:avLst/>
              </a:prstGeom>
              <a:ln w="12700" cap="flat">
                <a:noFill/>
                <a:miter lim="400000"/>
              </a:ln>
              <a:effectLst/>
            </p:spPr>
          </p:pic>
        </p:grpSp>
        <p:sp>
          <p:nvSpPr>
            <p:cNvPr id="704" name="AIS Grade"/>
            <p:cNvSpPr txBox="1"/>
            <p:nvPr/>
          </p:nvSpPr>
          <p:spPr>
            <a:xfrm>
              <a:off x="3594809" y="1275170"/>
              <a:ext cx="1072849" cy="35266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r>
                <a:t>AIS Grade</a:t>
              </a:r>
            </a:p>
          </p:txBody>
        </p:sp>
        <p:sp>
          <p:nvSpPr>
            <p:cNvPr id="705" name="?"/>
            <p:cNvSpPr txBox="1"/>
            <p:nvPr/>
          </p:nvSpPr>
          <p:spPr>
            <a:xfrm>
              <a:off x="2949381" y="1033134"/>
              <a:ext cx="222416" cy="35266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r>
                <a:t>?</a:t>
              </a:r>
            </a:p>
          </p:txBody>
        </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 name="Aim 3: Study Population and Imaging Data"/>
          <p:cNvSpPr txBox="1">
            <a:spLocks noGrp="1"/>
          </p:cNvSpPr>
          <p:nvPr>
            <p:ph type="title"/>
          </p:nvPr>
        </p:nvSpPr>
        <p:spPr>
          <a:prstGeom prst="rect">
            <a:avLst/>
          </a:prstGeom>
        </p:spPr>
        <p:txBody>
          <a:bodyPr/>
          <a:lstStyle/>
          <a:p>
            <a:r>
              <a:t>Aim 3: Study Population and Imaging Data</a:t>
            </a:r>
          </a:p>
        </p:txBody>
      </p:sp>
      <p:sp>
        <p:nvSpPr>
          <p:cNvPr id="711" name="Rectangle 20"/>
          <p:cNvSpPr txBox="1"/>
          <p:nvPr/>
        </p:nvSpPr>
        <p:spPr>
          <a:xfrm>
            <a:off x="380999" y="5883633"/>
            <a:ext cx="11430001" cy="4038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marL="200526" indent="-200526">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lvl1pPr>
          </a:lstStyle>
          <a:p>
            <a:r>
              <a:t>All images collected at Jefferson as a part of routine clinical care under IRB approval.</a:t>
            </a:r>
          </a:p>
        </p:txBody>
      </p:sp>
      <p:sp>
        <p:nvSpPr>
          <p:cNvPr id="712" name="52"/>
          <p:cNvSpPr txBox="1"/>
          <p:nvPr/>
        </p:nvSpPr>
        <p:spPr>
          <a:xfrm>
            <a:off x="11689370" y="6342326"/>
            <a:ext cx="335866"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52</a:t>
            </a:r>
          </a:p>
        </p:txBody>
      </p:sp>
      <p:pic>
        <p:nvPicPr>
          <p:cNvPr id="713" name="pasted-movie.png" descr="pasted-movie.png"/>
          <p:cNvPicPr>
            <a:picLocks noChangeAspect="1"/>
          </p:cNvPicPr>
          <p:nvPr/>
        </p:nvPicPr>
        <p:blipFill>
          <a:blip r:embed="rId3"/>
          <a:srcRect l="13754" t="55237" r="65572"/>
          <a:stretch>
            <a:fillRect/>
          </a:stretch>
        </p:blipFill>
        <p:spPr>
          <a:xfrm>
            <a:off x="3728256" y="2699675"/>
            <a:ext cx="1971705" cy="1250659"/>
          </a:xfrm>
          <a:prstGeom prst="rect">
            <a:avLst/>
          </a:prstGeom>
          <a:ln w="12700">
            <a:miter lim="400000"/>
          </a:ln>
        </p:spPr>
      </p:pic>
      <p:grpSp>
        <p:nvGrpSpPr>
          <p:cNvPr id="717" name="Group"/>
          <p:cNvGrpSpPr/>
          <p:nvPr/>
        </p:nvGrpSpPr>
        <p:grpSpPr>
          <a:xfrm>
            <a:off x="6403346" y="1806835"/>
            <a:ext cx="2532680" cy="4021962"/>
            <a:chOff x="0" y="0"/>
            <a:chExt cx="2532678" cy="4021960"/>
          </a:xfrm>
        </p:grpSpPr>
        <p:pic>
          <p:nvPicPr>
            <p:cNvPr id="714" name="pasted-movie.png" descr="pasted-movie.png"/>
            <p:cNvPicPr>
              <a:picLocks noChangeAspect="1"/>
            </p:cNvPicPr>
            <p:nvPr/>
          </p:nvPicPr>
          <p:blipFill>
            <a:blip r:embed="rId3"/>
            <a:srcRect l="17848" r="64398" b="46253"/>
            <a:stretch>
              <a:fillRect/>
            </a:stretch>
          </p:blipFill>
          <p:spPr>
            <a:xfrm>
              <a:off x="0" y="926426"/>
              <a:ext cx="1714595" cy="1520618"/>
            </a:xfrm>
            <a:prstGeom prst="rect">
              <a:avLst/>
            </a:prstGeom>
            <a:ln w="12700" cap="flat">
              <a:noFill/>
              <a:miter lim="400000"/>
            </a:ln>
            <a:effectLst/>
          </p:spPr>
        </p:pic>
        <p:pic>
          <p:nvPicPr>
            <p:cNvPr id="715" name="pasted-movie.png" descr="pasted-movie.png"/>
            <p:cNvPicPr>
              <a:picLocks noChangeAspect="1"/>
            </p:cNvPicPr>
            <p:nvPr/>
          </p:nvPicPr>
          <p:blipFill>
            <a:blip r:embed="rId4"/>
            <a:srcRect l="2295" r="91286"/>
            <a:stretch>
              <a:fillRect/>
            </a:stretch>
          </p:blipFill>
          <p:spPr>
            <a:xfrm>
              <a:off x="1727149" y="0"/>
              <a:ext cx="543627" cy="4021961"/>
            </a:xfrm>
            <a:prstGeom prst="rect">
              <a:avLst/>
            </a:prstGeom>
            <a:ln w="12700" cap="flat">
              <a:noFill/>
              <a:miter lim="400000"/>
            </a:ln>
            <a:effectLst/>
          </p:spPr>
        </p:pic>
        <p:pic>
          <p:nvPicPr>
            <p:cNvPr id="716" name="pasted-movie.png" descr="pasted-movie.png"/>
            <p:cNvPicPr>
              <a:picLocks noChangeAspect="1"/>
            </p:cNvPicPr>
            <p:nvPr/>
          </p:nvPicPr>
          <p:blipFill>
            <a:blip r:embed="rId4"/>
            <a:srcRect r="97998"/>
            <a:stretch>
              <a:fillRect/>
            </a:stretch>
          </p:blipFill>
          <p:spPr>
            <a:xfrm>
              <a:off x="2363118" y="0"/>
              <a:ext cx="169561" cy="4021961"/>
            </a:xfrm>
            <a:prstGeom prst="rect">
              <a:avLst/>
            </a:prstGeom>
            <a:ln w="12700" cap="flat">
              <a:noFill/>
              <a:miter lim="400000"/>
            </a:ln>
            <a:effectLst/>
          </p:spPr>
        </p:pic>
      </p:grpSp>
      <p:pic>
        <p:nvPicPr>
          <p:cNvPr id="718" name="pasted-movie.png" descr="pasted-movie.png"/>
          <p:cNvPicPr>
            <a:picLocks noChangeAspect="1"/>
          </p:cNvPicPr>
          <p:nvPr/>
        </p:nvPicPr>
        <p:blipFill>
          <a:blip r:embed="rId4"/>
          <a:srcRect l="94281" t="19519" b="61820"/>
          <a:stretch>
            <a:fillRect/>
          </a:stretch>
        </p:blipFill>
        <p:spPr>
          <a:xfrm>
            <a:off x="10034727" y="3011243"/>
            <a:ext cx="775051" cy="1200802"/>
          </a:xfrm>
          <a:prstGeom prst="rect">
            <a:avLst/>
          </a:prstGeom>
          <a:ln w="12700">
            <a:miter lim="400000"/>
          </a:ln>
        </p:spPr>
      </p:pic>
      <p:sp>
        <p:nvSpPr>
          <p:cNvPr id="719" name="Male"/>
          <p:cNvSpPr/>
          <p:nvPr/>
        </p:nvSpPr>
        <p:spPr>
          <a:xfrm>
            <a:off x="1810221" y="2514423"/>
            <a:ext cx="567191" cy="1530463"/>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000000"/>
          </a:solidFill>
          <a:ln w="12700">
            <a:solidFill>
              <a:schemeClr val="accent1"/>
            </a:solidFill>
            <a:miter/>
          </a:ln>
        </p:spPr>
        <p:txBody>
          <a:bodyPr lIns="45719" rIns="45719" anchor="ctr"/>
          <a:lstStyle/>
          <a:p>
            <a:endParaRPr/>
          </a:p>
        </p:txBody>
      </p:sp>
      <p:sp>
        <p:nvSpPr>
          <p:cNvPr id="720" name="190 Adults…"/>
          <p:cNvSpPr txBox="1"/>
          <p:nvPr/>
        </p:nvSpPr>
        <p:spPr>
          <a:xfrm>
            <a:off x="792334" y="4095879"/>
            <a:ext cx="2602965" cy="8464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lnSpc>
                <a:spcPts val="2000"/>
              </a:lnSpc>
              <a:defRPr sz="1500">
                <a:solidFill>
                  <a:srgbClr val="404040"/>
                </a:solidFill>
                <a:latin typeface="Open Sans Condensed Light"/>
                <a:ea typeface="Open Sans Condensed Light"/>
                <a:cs typeface="Open Sans Condensed Light"/>
                <a:sym typeface="Open Sans Condensed Light"/>
              </a:defRPr>
            </a:pPr>
            <a:r>
              <a:t>190 Adults</a:t>
            </a:r>
          </a:p>
          <a:p>
            <a:pPr algn="ctr">
              <a:lnSpc>
                <a:spcPts val="2000"/>
              </a:lnSpc>
              <a:defRPr sz="1500">
                <a:solidFill>
                  <a:srgbClr val="404040"/>
                </a:solidFill>
                <a:latin typeface="Open Sans Condensed Light"/>
                <a:ea typeface="Open Sans Condensed Light"/>
                <a:cs typeface="Open Sans Condensed Light"/>
                <a:sym typeface="Open Sans Condensed Light"/>
              </a:defRPr>
            </a:pPr>
            <a:r>
              <a:t>Cervical SCI (C1–C8)</a:t>
            </a:r>
          </a:p>
          <a:p>
            <a:pPr algn="ctr">
              <a:lnSpc>
                <a:spcPts val="2000"/>
              </a:lnSpc>
              <a:defRPr sz="1500">
                <a:solidFill>
                  <a:srgbClr val="404040"/>
                </a:solidFill>
                <a:latin typeface="Open Sans Condensed Light"/>
                <a:ea typeface="Open Sans Condensed Light"/>
                <a:cs typeface="Open Sans Condensed Light"/>
                <a:sym typeface="Open Sans Condensed Light"/>
              </a:defRPr>
            </a:pPr>
            <a:r>
              <a:t>Acute (1-24 hours post injury)</a:t>
            </a:r>
          </a:p>
        </p:txBody>
      </p:sp>
      <p:sp>
        <p:nvSpPr>
          <p:cNvPr id="721" name="T2-weighted (C1-T1) 256 × 256 × 58 0.7 × 0.7 × 1.8 mm³"/>
          <p:cNvSpPr txBox="1"/>
          <p:nvPr/>
        </p:nvSpPr>
        <p:spPr>
          <a:xfrm>
            <a:off x="3783333" y="4089505"/>
            <a:ext cx="1861522" cy="8464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lnSpc>
                <a:spcPts val="2000"/>
              </a:lnSpc>
              <a:defRPr sz="1500">
                <a:solidFill>
                  <a:srgbClr val="404040"/>
                </a:solidFill>
                <a:latin typeface="Open Sans Condensed Light"/>
                <a:ea typeface="Open Sans Condensed Light"/>
                <a:cs typeface="Open Sans Condensed Light"/>
                <a:sym typeface="Open Sans Condensed Light"/>
              </a:defRPr>
            </a:pPr>
            <a:r>
              <a:t>T2-weighted (C1-T1)</a:t>
            </a:r>
            <a:br/>
            <a:r>
              <a:t>256 × 256 × 58</a:t>
            </a:r>
            <a:br/>
            <a:r>
              <a:t>0.7 × 0.7 × 1.8 mm³</a:t>
            </a:r>
          </a:p>
        </p:txBody>
      </p:sp>
      <p:sp>
        <p:nvSpPr>
          <p:cNvPr id="722" name="DTI (C1–T1) 144 × 144 × 37"/>
          <p:cNvSpPr txBox="1"/>
          <p:nvPr/>
        </p:nvSpPr>
        <p:spPr>
          <a:xfrm>
            <a:off x="6225771" y="4169300"/>
            <a:ext cx="1385923" cy="5924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lnSpc>
                <a:spcPts val="2000"/>
              </a:lnSpc>
              <a:defRPr sz="1500">
                <a:solidFill>
                  <a:srgbClr val="404040"/>
                </a:solidFill>
                <a:latin typeface="Open Sans Condensed Light"/>
                <a:ea typeface="Open Sans Condensed Light"/>
                <a:cs typeface="Open Sans Condensed Light"/>
                <a:sym typeface="Open Sans Condensed Light"/>
              </a:defRPr>
            </a:pPr>
            <a:r>
              <a:t>DTI (C1–T1)</a:t>
            </a:r>
            <a:br/>
            <a:r>
              <a:t>144 × 144 × 37</a:t>
            </a:r>
          </a:p>
        </p:txBody>
      </p:sp>
      <p:sp>
        <p:nvSpPr>
          <p:cNvPr id="723" name="Acute AIS Grade"/>
          <p:cNvSpPr txBox="1"/>
          <p:nvPr/>
        </p:nvSpPr>
        <p:spPr>
          <a:xfrm>
            <a:off x="9462079" y="4423300"/>
            <a:ext cx="1523217" cy="3384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lnSpc>
                <a:spcPts val="2000"/>
              </a:lnSpc>
              <a:defRPr sz="1500">
                <a:solidFill>
                  <a:srgbClr val="404040"/>
                </a:solidFill>
                <a:latin typeface="Open Sans Condensed Light"/>
                <a:ea typeface="Open Sans Condensed Light"/>
                <a:cs typeface="Open Sans Condensed Light"/>
                <a:sym typeface="Open Sans Condensed Light"/>
              </a:defRPr>
            </a:lvl1pPr>
          </a:lstStyle>
          <a:p>
            <a:r>
              <a:t>Acute AIS Grade</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 name="Aim 3: Data Preprocessing Pipeline"/>
          <p:cNvSpPr txBox="1">
            <a:spLocks noGrp="1"/>
          </p:cNvSpPr>
          <p:nvPr>
            <p:ph type="title"/>
          </p:nvPr>
        </p:nvSpPr>
        <p:spPr>
          <a:prstGeom prst="rect">
            <a:avLst/>
          </a:prstGeom>
        </p:spPr>
        <p:txBody>
          <a:bodyPr/>
          <a:lstStyle/>
          <a:p>
            <a:r>
              <a:t>Aim 3: Data Preprocessing Pipeline</a:t>
            </a:r>
          </a:p>
        </p:txBody>
      </p:sp>
      <p:sp>
        <p:nvSpPr>
          <p:cNvPr id="728" name="53"/>
          <p:cNvSpPr txBox="1"/>
          <p:nvPr/>
        </p:nvSpPr>
        <p:spPr>
          <a:xfrm>
            <a:off x="11689370" y="6342326"/>
            <a:ext cx="335866"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53</a:t>
            </a:r>
          </a:p>
        </p:txBody>
      </p:sp>
      <p:sp>
        <p:nvSpPr>
          <p:cNvPr id="729" name="Rectangle 20"/>
          <p:cNvSpPr txBox="1"/>
          <p:nvPr/>
        </p:nvSpPr>
        <p:spPr>
          <a:xfrm>
            <a:off x="380999" y="1319246"/>
            <a:ext cx="11430001" cy="7213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marL="200526" indent="-200526">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Spinal cord segmentation on both T2 and DTI modalities (SCT)</a:t>
            </a:r>
          </a:p>
          <a:p>
            <a:pPr marL="200526" indent="-200526">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Co-Registration (SCT): Align all DTI maps to the T2 space for voxel-wise correspondence.</a:t>
            </a:r>
          </a:p>
        </p:txBody>
      </p:sp>
      <p:grpSp>
        <p:nvGrpSpPr>
          <p:cNvPr id="735" name="Group"/>
          <p:cNvGrpSpPr/>
          <p:nvPr/>
        </p:nvGrpSpPr>
        <p:grpSpPr>
          <a:xfrm>
            <a:off x="2264624" y="2899865"/>
            <a:ext cx="9205361" cy="3045297"/>
            <a:chOff x="0" y="0"/>
            <a:chExt cx="9205359" cy="3045295"/>
          </a:xfrm>
        </p:grpSpPr>
        <p:grpSp>
          <p:nvGrpSpPr>
            <p:cNvPr id="732" name="Group"/>
            <p:cNvGrpSpPr/>
            <p:nvPr/>
          </p:nvGrpSpPr>
          <p:grpSpPr>
            <a:xfrm>
              <a:off x="279472" y="-1"/>
              <a:ext cx="8925888" cy="3045297"/>
              <a:chOff x="0" y="0"/>
              <a:chExt cx="8925886" cy="3045295"/>
            </a:xfrm>
          </p:grpSpPr>
          <p:pic>
            <p:nvPicPr>
              <p:cNvPr id="730" name="pasted-movie.png" descr="pasted-movie.png"/>
              <p:cNvPicPr>
                <a:picLocks noChangeAspect="1"/>
              </p:cNvPicPr>
              <p:nvPr/>
            </p:nvPicPr>
            <p:blipFill>
              <a:blip r:embed="rId2"/>
              <a:srcRect l="13141"/>
              <a:stretch>
                <a:fillRect/>
              </a:stretch>
            </p:blipFill>
            <p:spPr>
              <a:xfrm>
                <a:off x="0" y="34912"/>
                <a:ext cx="8925887" cy="3010384"/>
              </a:xfrm>
              <a:prstGeom prst="rect">
                <a:avLst/>
              </a:prstGeom>
              <a:ln w="12700" cap="flat">
                <a:noFill/>
                <a:miter lim="400000"/>
              </a:ln>
              <a:effectLst/>
            </p:spPr>
          </p:pic>
          <p:sp>
            <p:nvSpPr>
              <p:cNvPr id="731" name="Rectangle"/>
              <p:cNvSpPr/>
              <p:nvPr/>
            </p:nvSpPr>
            <p:spPr>
              <a:xfrm>
                <a:off x="0" y="0"/>
                <a:ext cx="2335347" cy="1750421"/>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grpSp>
        <p:pic>
          <p:nvPicPr>
            <p:cNvPr id="733" name="pasted-movie.png" descr="pasted-movie.png"/>
            <p:cNvPicPr>
              <a:picLocks noChangeAspect="1"/>
            </p:cNvPicPr>
            <p:nvPr/>
          </p:nvPicPr>
          <p:blipFill>
            <a:blip r:embed="rId3"/>
            <a:srcRect t="8023" r="97878" b="78958"/>
            <a:stretch>
              <a:fillRect/>
            </a:stretch>
          </p:blipFill>
          <p:spPr>
            <a:xfrm>
              <a:off x="2324133" y="468135"/>
              <a:ext cx="206601" cy="601946"/>
            </a:xfrm>
            <a:prstGeom prst="rect">
              <a:avLst/>
            </a:prstGeom>
            <a:ln w="12700" cap="flat">
              <a:noFill/>
              <a:miter lim="400000"/>
            </a:ln>
            <a:effectLst/>
          </p:spPr>
        </p:pic>
        <p:pic>
          <p:nvPicPr>
            <p:cNvPr id="734" name="pasted-movie.png" descr="pasted-movie.png"/>
            <p:cNvPicPr>
              <a:picLocks noChangeAspect="1"/>
            </p:cNvPicPr>
            <p:nvPr/>
          </p:nvPicPr>
          <p:blipFill>
            <a:blip r:embed="rId3"/>
            <a:srcRect l="16495" t="88364" r="81383"/>
            <a:stretch>
              <a:fillRect/>
            </a:stretch>
          </p:blipFill>
          <p:spPr>
            <a:xfrm>
              <a:off x="0" y="2296263"/>
              <a:ext cx="206600" cy="538010"/>
            </a:xfrm>
            <a:prstGeom prst="rect">
              <a:avLst/>
            </a:prstGeom>
            <a:ln w="12700" cap="flat">
              <a:noFill/>
              <a:miter lim="400000"/>
            </a:ln>
            <a:effectLst/>
          </p:spPr>
        </p:pic>
      </p:grpSp>
      <p:grpSp>
        <p:nvGrpSpPr>
          <p:cNvPr id="738" name="Group"/>
          <p:cNvGrpSpPr/>
          <p:nvPr/>
        </p:nvGrpSpPr>
        <p:grpSpPr>
          <a:xfrm>
            <a:off x="880717" y="2503802"/>
            <a:ext cx="805530" cy="4021962"/>
            <a:chOff x="0" y="0"/>
            <a:chExt cx="805529" cy="4021960"/>
          </a:xfrm>
        </p:grpSpPr>
        <p:pic>
          <p:nvPicPr>
            <p:cNvPr id="736" name="pasted-movie.png" descr="pasted-movie.png"/>
            <p:cNvPicPr>
              <a:picLocks noChangeAspect="1"/>
            </p:cNvPicPr>
            <p:nvPr/>
          </p:nvPicPr>
          <p:blipFill>
            <a:blip r:embed="rId3"/>
            <a:srcRect l="2295" r="91286"/>
            <a:stretch>
              <a:fillRect/>
            </a:stretch>
          </p:blipFill>
          <p:spPr>
            <a:xfrm>
              <a:off x="0" y="0"/>
              <a:ext cx="543627" cy="4021961"/>
            </a:xfrm>
            <a:prstGeom prst="rect">
              <a:avLst/>
            </a:prstGeom>
            <a:ln w="12700" cap="flat">
              <a:noFill/>
              <a:miter lim="400000"/>
            </a:ln>
            <a:effectLst/>
          </p:spPr>
        </p:pic>
        <p:pic>
          <p:nvPicPr>
            <p:cNvPr id="737" name="pasted-movie.png" descr="pasted-movie.png"/>
            <p:cNvPicPr>
              <a:picLocks noChangeAspect="1"/>
            </p:cNvPicPr>
            <p:nvPr/>
          </p:nvPicPr>
          <p:blipFill>
            <a:blip r:embed="rId3"/>
            <a:srcRect r="97998"/>
            <a:stretch>
              <a:fillRect/>
            </a:stretch>
          </p:blipFill>
          <p:spPr>
            <a:xfrm>
              <a:off x="635968" y="0"/>
              <a:ext cx="169562" cy="4021961"/>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 name="Aim 3: Input Structure and Model Objective"/>
          <p:cNvSpPr txBox="1">
            <a:spLocks noGrp="1"/>
          </p:cNvSpPr>
          <p:nvPr>
            <p:ph type="title"/>
          </p:nvPr>
        </p:nvSpPr>
        <p:spPr>
          <a:prstGeom prst="rect">
            <a:avLst/>
          </a:prstGeom>
        </p:spPr>
        <p:txBody>
          <a:bodyPr/>
          <a:lstStyle/>
          <a:p>
            <a:r>
              <a:t>Aim 3: Input Structure and Model Objective</a:t>
            </a:r>
          </a:p>
        </p:txBody>
      </p:sp>
      <p:sp>
        <p:nvSpPr>
          <p:cNvPr id="741" name="Rectangle 20"/>
          <p:cNvSpPr txBox="1"/>
          <p:nvPr/>
        </p:nvSpPr>
        <p:spPr>
          <a:xfrm>
            <a:off x="380999" y="1366027"/>
            <a:ext cx="11430001" cy="10388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marL="200526" indent="-200526">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5-channel 3D image for each subject: T2, FA, MD, AD, RD.</a:t>
            </a:r>
          </a:p>
          <a:p>
            <a:pPr marL="200526" indent="-200526">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Crop based on the center of spine: (100 × 100 x 60 × 5)</a:t>
            </a:r>
          </a:p>
          <a:p>
            <a:pPr marL="200526" indent="-200526">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Output: Predicted probability across four AIS grades (A, B, C, D)</a:t>
            </a:r>
          </a:p>
        </p:txBody>
      </p:sp>
      <p:sp>
        <p:nvSpPr>
          <p:cNvPr id="742" name="54"/>
          <p:cNvSpPr txBox="1"/>
          <p:nvPr/>
        </p:nvSpPr>
        <p:spPr>
          <a:xfrm>
            <a:off x="11689370" y="6342326"/>
            <a:ext cx="335866"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54</a:t>
            </a:r>
          </a:p>
        </p:txBody>
      </p:sp>
      <p:pic>
        <p:nvPicPr>
          <p:cNvPr id="743" name="pasted-movie.png" descr="pasted-movie.png"/>
          <p:cNvPicPr>
            <a:picLocks noChangeAspect="1"/>
          </p:cNvPicPr>
          <p:nvPr/>
        </p:nvPicPr>
        <p:blipFill>
          <a:blip r:embed="rId2"/>
          <a:srcRect l="94281" t="19519" b="61820"/>
          <a:stretch>
            <a:fillRect/>
          </a:stretch>
        </p:blipFill>
        <p:spPr>
          <a:xfrm>
            <a:off x="8435394" y="3527073"/>
            <a:ext cx="867075" cy="1343374"/>
          </a:xfrm>
          <a:prstGeom prst="rect">
            <a:avLst/>
          </a:prstGeom>
          <a:ln w="12700">
            <a:miter lim="400000"/>
          </a:ln>
        </p:spPr>
      </p:pic>
      <p:grpSp>
        <p:nvGrpSpPr>
          <p:cNvPr id="746" name="Group"/>
          <p:cNvGrpSpPr/>
          <p:nvPr/>
        </p:nvGrpSpPr>
        <p:grpSpPr>
          <a:xfrm>
            <a:off x="2178596" y="2649987"/>
            <a:ext cx="5120877" cy="3976809"/>
            <a:chOff x="0" y="0"/>
            <a:chExt cx="5120875" cy="3976808"/>
          </a:xfrm>
        </p:grpSpPr>
        <p:pic>
          <p:nvPicPr>
            <p:cNvPr id="744" name="Blank board - Page 1-15.png" descr="Blank board - Page 1-15.png"/>
            <p:cNvPicPr>
              <a:picLocks noChangeAspect="1"/>
            </p:cNvPicPr>
            <p:nvPr/>
          </p:nvPicPr>
          <p:blipFill>
            <a:blip r:embed="rId3"/>
            <a:srcRect r="10706"/>
            <a:stretch>
              <a:fillRect/>
            </a:stretch>
          </p:blipFill>
          <p:spPr>
            <a:xfrm>
              <a:off x="0" y="0"/>
              <a:ext cx="5096208" cy="3976809"/>
            </a:xfrm>
            <a:prstGeom prst="rect">
              <a:avLst/>
            </a:prstGeom>
            <a:ln w="12700" cap="flat">
              <a:noFill/>
              <a:miter lim="400000"/>
            </a:ln>
            <a:effectLst/>
          </p:spPr>
        </p:pic>
        <p:sp>
          <p:nvSpPr>
            <p:cNvPr id="745" name="Rectangle"/>
            <p:cNvSpPr/>
            <p:nvPr/>
          </p:nvSpPr>
          <p:spPr>
            <a:xfrm>
              <a:off x="4032496" y="2179981"/>
              <a:ext cx="1088380" cy="614815"/>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 name="Aim 3: Model Architecture Overview"/>
          <p:cNvSpPr txBox="1">
            <a:spLocks noGrp="1"/>
          </p:cNvSpPr>
          <p:nvPr>
            <p:ph type="title"/>
          </p:nvPr>
        </p:nvSpPr>
        <p:spPr>
          <a:prstGeom prst="rect">
            <a:avLst/>
          </a:prstGeom>
        </p:spPr>
        <p:txBody>
          <a:bodyPr/>
          <a:lstStyle/>
          <a:p>
            <a:r>
              <a:t>Aim 3: Model Architecture Overview</a:t>
            </a:r>
          </a:p>
        </p:txBody>
      </p:sp>
      <p:sp>
        <p:nvSpPr>
          <p:cNvPr id="749" name="Rectangle 20"/>
          <p:cNvSpPr txBox="1"/>
          <p:nvPr/>
        </p:nvSpPr>
        <p:spPr>
          <a:xfrm>
            <a:off x="420641" y="1344357"/>
            <a:ext cx="11350718" cy="19825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marL="200526" indent="-200526">
              <a:lnSpc>
                <a:spcPts val="2500"/>
              </a:lnSpc>
              <a:buSzPct val="100000"/>
              <a:buChar char="•"/>
              <a:defRPr sz="1700">
                <a:solidFill>
                  <a:srgbClr val="404040"/>
                </a:solidFill>
                <a:latin typeface="Open Sans Condensed Light"/>
                <a:ea typeface="Open Sans Condensed Light"/>
                <a:cs typeface="Open Sans Condensed Light"/>
                <a:sym typeface="Open Sans Condensed Light"/>
              </a:defRPr>
            </a:pPr>
            <a:r>
              <a:t>A 3D convolutional autoencoder is used as the base architecture to pretrain and extract spatial features.</a:t>
            </a:r>
          </a:p>
          <a:p>
            <a:pPr marL="200526" indent="-200526">
              <a:lnSpc>
                <a:spcPts val="2500"/>
              </a:lnSpc>
              <a:buSzPct val="100000"/>
              <a:buChar char="•"/>
              <a:defRPr sz="1700">
                <a:solidFill>
                  <a:srgbClr val="404040"/>
                </a:solidFill>
                <a:latin typeface="Open Sans Condensed Light"/>
                <a:ea typeface="Open Sans Condensed Light"/>
                <a:cs typeface="Open Sans Condensed Light"/>
                <a:sym typeface="Open Sans Condensed Light"/>
              </a:defRPr>
            </a:pPr>
            <a:r>
              <a:t>The encoder output is branched into two parallel modules:</a:t>
            </a:r>
          </a:p>
          <a:p>
            <a:pPr marL="581526" lvl="1" indent="-200526">
              <a:lnSpc>
                <a:spcPts val="2500"/>
              </a:lnSpc>
              <a:buSzPct val="100000"/>
              <a:buChar char="•"/>
              <a:defRPr sz="1700">
                <a:solidFill>
                  <a:srgbClr val="404040"/>
                </a:solidFill>
                <a:latin typeface="Open Sans Condensed Light"/>
                <a:ea typeface="Open Sans Condensed Light"/>
                <a:cs typeface="Open Sans Condensed Light"/>
                <a:sym typeface="Open Sans Condensed Light"/>
              </a:defRPr>
            </a:pPr>
            <a:r>
              <a:t>A Multi-Head Self-Attention module</a:t>
            </a:r>
          </a:p>
          <a:p>
            <a:pPr marL="581526" lvl="1" indent="-200526">
              <a:lnSpc>
                <a:spcPts val="2500"/>
              </a:lnSpc>
              <a:buSzPct val="100000"/>
              <a:buChar char="•"/>
              <a:defRPr sz="1700">
                <a:solidFill>
                  <a:srgbClr val="404040"/>
                </a:solidFill>
                <a:latin typeface="Open Sans Condensed Light"/>
                <a:ea typeface="Open Sans Condensed Light"/>
                <a:cs typeface="Open Sans Condensed Light"/>
                <a:sym typeface="Open Sans Condensed Light"/>
              </a:defRPr>
            </a:pPr>
            <a:r>
              <a:t>An additional 3D convolutional block</a:t>
            </a:r>
          </a:p>
          <a:p>
            <a:pPr marL="200526" indent="-200526">
              <a:lnSpc>
                <a:spcPts val="2500"/>
              </a:lnSpc>
              <a:buSzPct val="100000"/>
              <a:buChar char="•"/>
              <a:defRPr sz="1700">
                <a:solidFill>
                  <a:srgbClr val="404040"/>
                </a:solidFill>
                <a:latin typeface="Open Sans Condensed Light"/>
                <a:ea typeface="Open Sans Condensed Light"/>
                <a:cs typeface="Open Sans Condensed Light"/>
                <a:sym typeface="Open Sans Condensed Light"/>
              </a:defRPr>
            </a:pPr>
            <a:r>
              <a:t>The outputs are concatenated and passed to a fully connected layer for final classification</a:t>
            </a:r>
          </a:p>
          <a:p>
            <a:pPr marL="200526" indent="-200526">
              <a:lnSpc>
                <a:spcPts val="2500"/>
              </a:lnSpc>
              <a:buSzPct val="100000"/>
              <a:buChar char="•"/>
              <a:defRPr sz="1700">
                <a:solidFill>
                  <a:srgbClr val="404040"/>
                </a:solidFill>
                <a:latin typeface="Open Sans Condensed Light"/>
                <a:ea typeface="Open Sans Condensed Light"/>
                <a:cs typeface="Open Sans Condensed Light"/>
                <a:sym typeface="Open Sans Condensed Light"/>
              </a:defRPr>
            </a:pPr>
            <a:r>
              <a:t>Captures both local spatial features (via CNN) and global contextual information (via attention).</a:t>
            </a:r>
          </a:p>
        </p:txBody>
      </p:sp>
      <p:sp>
        <p:nvSpPr>
          <p:cNvPr id="750" name="55"/>
          <p:cNvSpPr txBox="1"/>
          <p:nvPr/>
        </p:nvSpPr>
        <p:spPr>
          <a:xfrm>
            <a:off x="11689370" y="6342326"/>
            <a:ext cx="335866"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55</a:t>
            </a:r>
          </a:p>
        </p:txBody>
      </p:sp>
      <p:pic>
        <p:nvPicPr>
          <p:cNvPr id="751" name="Blank board - Page 1-16.png" descr="Blank board - Page 1-16.png"/>
          <p:cNvPicPr>
            <a:picLocks noChangeAspect="1"/>
          </p:cNvPicPr>
          <p:nvPr/>
        </p:nvPicPr>
        <p:blipFill>
          <a:blip r:embed="rId2"/>
          <a:stretch>
            <a:fillRect/>
          </a:stretch>
        </p:blipFill>
        <p:spPr>
          <a:xfrm>
            <a:off x="2929989" y="3366306"/>
            <a:ext cx="5718339" cy="332047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Aim 3: Autoencoder and Latent Feature Compression"/>
          <p:cNvSpPr txBox="1">
            <a:spLocks noGrp="1"/>
          </p:cNvSpPr>
          <p:nvPr>
            <p:ph type="title"/>
          </p:nvPr>
        </p:nvSpPr>
        <p:spPr>
          <a:prstGeom prst="rect">
            <a:avLst/>
          </a:prstGeom>
        </p:spPr>
        <p:txBody>
          <a:bodyPr/>
          <a:lstStyle/>
          <a:p>
            <a:r>
              <a:t>Aim 3: Autoencoder and Latent Feature Compression</a:t>
            </a:r>
          </a:p>
        </p:txBody>
      </p:sp>
      <p:sp>
        <p:nvSpPr>
          <p:cNvPr id="754" name="Rectangle 20"/>
          <p:cNvSpPr txBox="1"/>
          <p:nvPr/>
        </p:nvSpPr>
        <p:spPr>
          <a:xfrm>
            <a:off x="380999" y="1326997"/>
            <a:ext cx="11430001" cy="10300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marL="200526" indent="-200526">
              <a:lnSpc>
                <a:spcPts val="2500"/>
              </a:lnSpc>
              <a:buSzPct val="100000"/>
              <a:buChar char="•"/>
              <a:defRPr sz="1700">
                <a:solidFill>
                  <a:srgbClr val="404040"/>
                </a:solidFill>
                <a:latin typeface="Open Sans Condensed Light"/>
                <a:ea typeface="Open Sans Condensed Light"/>
                <a:cs typeface="Open Sans Condensed Light"/>
                <a:sym typeface="Open Sans Condensed Light"/>
              </a:defRPr>
            </a:pPr>
            <a:r>
              <a:t>Encoder compresses the input into a low-dimensional latent space z</a:t>
            </a:r>
          </a:p>
          <a:p>
            <a:pPr marL="200526" indent="-200526">
              <a:lnSpc>
                <a:spcPts val="2500"/>
              </a:lnSpc>
              <a:buSzPct val="100000"/>
              <a:buChar char="•"/>
              <a:defRPr sz="1700">
                <a:solidFill>
                  <a:srgbClr val="404040"/>
                </a:solidFill>
                <a:latin typeface="Open Sans Condensed Light"/>
                <a:ea typeface="Open Sans Condensed Light"/>
                <a:cs typeface="Open Sans Condensed Light"/>
                <a:sym typeface="Open Sans Condensed Light"/>
              </a:defRPr>
            </a:pPr>
            <a:r>
              <a:t>Decoder used during pretraining to reconstruct input and regularize feature space</a:t>
            </a:r>
          </a:p>
          <a:p>
            <a:pPr marL="200526" indent="-200526">
              <a:lnSpc>
                <a:spcPts val="2500"/>
              </a:lnSpc>
              <a:buSzPct val="100000"/>
              <a:buChar char="•"/>
              <a:defRPr sz="1700">
                <a:solidFill>
                  <a:srgbClr val="404040"/>
                </a:solidFill>
                <a:latin typeface="Open Sans Condensed Light"/>
                <a:ea typeface="Open Sans Condensed Light"/>
                <a:cs typeface="Open Sans Condensed Light"/>
                <a:sym typeface="Open Sans Condensed Light"/>
              </a:defRPr>
            </a:pPr>
            <a:r>
              <a:t>Latent features retain the most relevant information and reduce noise</a:t>
            </a:r>
          </a:p>
        </p:txBody>
      </p:sp>
      <p:sp>
        <p:nvSpPr>
          <p:cNvPr id="755" name="56"/>
          <p:cNvSpPr txBox="1"/>
          <p:nvPr/>
        </p:nvSpPr>
        <p:spPr>
          <a:xfrm>
            <a:off x="11689370" y="6342326"/>
            <a:ext cx="335866"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56</a:t>
            </a:r>
          </a:p>
        </p:txBody>
      </p:sp>
      <p:pic>
        <p:nvPicPr>
          <p:cNvPr id="756" name="Blank board - Page 1-16.png" descr="Blank board - Page 1-16.png"/>
          <p:cNvPicPr>
            <a:picLocks noChangeAspect="1"/>
          </p:cNvPicPr>
          <p:nvPr/>
        </p:nvPicPr>
        <p:blipFill>
          <a:blip r:embed="rId2"/>
          <a:stretch>
            <a:fillRect/>
          </a:stretch>
        </p:blipFill>
        <p:spPr>
          <a:xfrm>
            <a:off x="2758343" y="2632914"/>
            <a:ext cx="6675314" cy="3876163"/>
          </a:xfrm>
          <a:prstGeom prst="rect">
            <a:avLst/>
          </a:prstGeom>
          <a:ln w="12700">
            <a:miter lim="400000"/>
          </a:ln>
        </p:spPr>
      </p:pic>
      <p:sp>
        <p:nvSpPr>
          <p:cNvPr id="757" name="Rectangle"/>
          <p:cNvSpPr/>
          <p:nvPr/>
        </p:nvSpPr>
        <p:spPr>
          <a:xfrm>
            <a:off x="5799976" y="2560961"/>
            <a:ext cx="3691649" cy="2205915"/>
          </a:xfrm>
          <a:prstGeom prst="rect">
            <a:avLst/>
          </a:prstGeom>
          <a:solidFill>
            <a:srgbClr val="DDDDDD">
              <a:alpha val="55006"/>
            </a:srgbClr>
          </a:solidFill>
          <a:ln w="12700">
            <a:miter lim="400000"/>
          </a:ln>
        </p:spPr>
        <p:txBody>
          <a:bodyPr lIns="45719" rIns="45719" anchor="ctr"/>
          <a:lstStyle/>
          <a:p>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 name="Aim 3: Attention Augmentation Mechanism Integration"/>
          <p:cNvSpPr txBox="1">
            <a:spLocks noGrp="1"/>
          </p:cNvSpPr>
          <p:nvPr>
            <p:ph type="title"/>
          </p:nvPr>
        </p:nvSpPr>
        <p:spPr>
          <a:prstGeom prst="rect">
            <a:avLst/>
          </a:prstGeom>
        </p:spPr>
        <p:txBody>
          <a:bodyPr/>
          <a:lstStyle/>
          <a:p>
            <a:r>
              <a:t>Aim 3: Attention Augmentation Mechanism Integration</a:t>
            </a:r>
          </a:p>
        </p:txBody>
      </p:sp>
      <p:sp>
        <p:nvSpPr>
          <p:cNvPr id="760" name="Rectangle 20"/>
          <p:cNvSpPr txBox="1"/>
          <p:nvPr/>
        </p:nvSpPr>
        <p:spPr>
          <a:xfrm>
            <a:off x="380999" y="1333915"/>
            <a:ext cx="11430001" cy="13475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marL="200526" indent="-200526">
              <a:lnSpc>
                <a:spcPts val="2500"/>
              </a:lnSpc>
              <a:buSzPct val="100000"/>
              <a:buChar char="•"/>
              <a:defRPr sz="1700">
                <a:solidFill>
                  <a:srgbClr val="404040"/>
                </a:solidFill>
                <a:latin typeface="Open Sans Condensed Light"/>
                <a:ea typeface="Open Sans Condensed Light"/>
                <a:cs typeface="Open Sans Condensed Light"/>
                <a:sym typeface="Open Sans Condensed Light"/>
              </a:defRPr>
            </a:pPr>
            <a:r>
              <a:t>The encoder extracts meaningful spatial features.</a:t>
            </a:r>
          </a:p>
          <a:p>
            <a:pPr marL="200526" indent="-200526">
              <a:lnSpc>
                <a:spcPts val="2500"/>
              </a:lnSpc>
              <a:buSzPct val="100000"/>
              <a:buChar char="•"/>
              <a:defRPr sz="1700">
                <a:solidFill>
                  <a:srgbClr val="404040"/>
                </a:solidFill>
                <a:latin typeface="Open Sans Condensed Light"/>
                <a:ea typeface="Open Sans Condensed Light"/>
                <a:cs typeface="Open Sans Condensed Light"/>
                <a:sym typeface="Open Sans Condensed Light"/>
              </a:defRPr>
            </a:pPr>
            <a:r>
              <a:t>Applying attention after encoding ensures the attention module is working on high-level representations, semantically relevant features (edges, structure, abnormalities) rather than raw intensity values.</a:t>
            </a:r>
          </a:p>
          <a:p>
            <a:pPr marL="200526" indent="-200526">
              <a:lnSpc>
                <a:spcPts val="2500"/>
              </a:lnSpc>
              <a:buSzPct val="100000"/>
              <a:buChar char="•"/>
              <a:defRPr sz="1700">
                <a:solidFill>
                  <a:srgbClr val="404040"/>
                </a:solidFill>
                <a:latin typeface="Open Sans Condensed Light"/>
                <a:ea typeface="Open Sans Condensed Light"/>
                <a:cs typeface="Open Sans Condensed Light"/>
                <a:sym typeface="Open Sans Condensed Light"/>
              </a:defRPr>
            </a:pPr>
            <a:r>
              <a:t>This is like "attending over concepts" instead of "attending over pixels."</a:t>
            </a:r>
          </a:p>
        </p:txBody>
      </p:sp>
      <p:sp>
        <p:nvSpPr>
          <p:cNvPr id="761" name="58"/>
          <p:cNvSpPr txBox="1"/>
          <p:nvPr/>
        </p:nvSpPr>
        <p:spPr>
          <a:xfrm>
            <a:off x="11689370" y="6342326"/>
            <a:ext cx="335866"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58</a:t>
            </a:r>
          </a:p>
        </p:txBody>
      </p:sp>
      <p:pic>
        <p:nvPicPr>
          <p:cNvPr id="762" name="Blank board - Page 1-16.png" descr="Blank board - Page 1-16.png"/>
          <p:cNvPicPr>
            <a:picLocks noChangeAspect="1"/>
          </p:cNvPicPr>
          <p:nvPr/>
        </p:nvPicPr>
        <p:blipFill>
          <a:blip r:embed="rId2"/>
          <a:stretch>
            <a:fillRect/>
          </a:stretch>
        </p:blipFill>
        <p:spPr>
          <a:xfrm>
            <a:off x="2758343" y="2632914"/>
            <a:ext cx="6675314" cy="3876163"/>
          </a:xfrm>
          <a:prstGeom prst="rect">
            <a:avLst/>
          </a:prstGeom>
          <a:ln w="12700">
            <a:miter lim="400000"/>
          </a:ln>
        </p:spPr>
      </p:pic>
      <p:sp>
        <p:nvSpPr>
          <p:cNvPr id="763" name="Rectangle"/>
          <p:cNvSpPr/>
          <p:nvPr/>
        </p:nvSpPr>
        <p:spPr>
          <a:xfrm>
            <a:off x="4896675" y="4847904"/>
            <a:ext cx="3691649" cy="1656375"/>
          </a:xfrm>
          <a:prstGeom prst="rect">
            <a:avLst/>
          </a:prstGeom>
          <a:solidFill>
            <a:srgbClr val="DDDDDD">
              <a:alpha val="55006"/>
            </a:srgbClr>
          </a:solidFill>
          <a:ln w="12700">
            <a:miter lim="400000"/>
          </a:ln>
        </p:spPr>
        <p:txBody>
          <a:bodyPr lIns="45719" rIns="45719" anchor="ctr"/>
          <a:lstStyle/>
          <a:p>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 name="Aim 3: Model Training and Evaluation"/>
          <p:cNvSpPr txBox="1">
            <a:spLocks noGrp="1"/>
          </p:cNvSpPr>
          <p:nvPr>
            <p:ph type="title"/>
          </p:nvPr>
        </p:nvSpPr>
        <p:spPr>
          <a:prstGeom prst="rect">
            <a:avLst/>
          </a:prstGeom>
        </p:spPr>
        <p:txBody>
          <a:bodyPr/>
          <a:lstStyle/>
          <a:p>
            <a:r>
              <a:t>Aim 3: Model Training and Evaluation</a:t>
            </a:r>
          </a:p>
        </p:txBody>
      </p:sp>
      <p:sp>
        <p:nvSpPr>
          <p:cNvPr id="766" name="Rectangle 20"/>
          <p:cNvSpPr txBox="1"/>
          <p:nvPr/>
        </p:nvSpPr>
        <p:spPr>
          <a:xfrm>
            <a:off x="380999" y="1326442"/>
            <a:ext cx="11430001" cy="26263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a:lnSpc>
                <a:spcPts val="2500"/>
              </a:lnSpc>
              <a:defRPr sz="2000">
                <a:solidFill>
                  <a:srgbClr val="404040"/>
                </a:solidFill>
                <a:latin typeface="Open Sans Condensed Light"/>
                <a:ea typeface="Open Sans Condensed Light"/>
                <a:cs typeface="Open Sans Condensed Light"/>
                <a:sym typeface="Open Sans Condensed Light"/>
              </a:defRPr>
            </a:pPr>
            <a:r>
              <a:t>Evaluate model performance using cross-validation</a:t>
            </a:r>
          </a:p>
          <a:p>
            <a:pPr>
              <a:lnSpc>
                <a:spcPts val="2500"/>
              </a:lnSpc>
              <a:defRPr sz="2000">
                <a:solidFill>
                  <a:srgbClr val="404040"/>
                </a:solidFill>
                <a:latin typeface="Open Sans Condensed Light"/>
                <a:ea typeface="Open Sans Condensed Light"/>
                <a:cs typeface="Open Sans Condensed Light"/>
                <a:sym typeface="Open Sans Condensed Light"/>
              </a:defRPr>
            </a:pPr>
            <a:r>
              <a:t>Metrics: Accuracy, Precision, Recall, F1-Score</a:t>
            </a:r>
          </a:p>
          <a:p>
            <a:pPr>
              <a:lnSpc>
                <a:spcPts val="2500"/>
              </a:lnSpc>
              <a:defRPr sz="2000">
                <a:solidFill>
                  <a:srgbClr val="404040"/>
                </a:solidFill>
                <a:latin typeface="Open Sans Condensed Light"/>
                <a:ea typeface="Open Sans Condensed Light"/>
                <a:cs typeface="Open Sans Condensed Light"/>
                <a:sym typeface="Open Sans Condensed Light"/>
              </a:defRPr>
            </a:pPr>
            <a:r>
              <a:t>Compare: Multimodal vs. T2-only vs. DTI-only models</a:t>
            </a:r>
          </a:p>
          <a:p>
            <a:pPr>
              <a:lnSpc>
                <a:spcPts val="2500"/>
              </a:lnSpc>
              <a:defRPr sz="2000">
                <a:solidFill>
                  <a:srgbClr val="404040"/>
                </a:solidFill>
                <a:latin typeface="Open Sans Condensed Light"/>
                <a:ea typeface="Open Sans Condensed Light"/>
                <a:cs typeface="Open Sans Condensed Light"/>
                <a:sym typeface="Open Sans Condensed Light"/>
              </a:defRPr>
            </a:pPr>
            <a:endParaRPr/>
          </a:p>
          <a:p>
            <a:pPr>
              <a:lnSpc>
                <a:spcPts val="2500"/>
              </a:lnSpc>
              <a:defRPr sz="2000">
                <a:solidFill>
                  <a:srgbClr val="404040"/>
                </a:solidFill>
                <a:latin typeface="Open Sans Condensed Light"/>
                <a:ea typeface="Open Sans Condensed Light"/>
                <a:cs typeface="Open Sans Condensed Light"/>
                <a:sym typeface="Open Sans Condensed Light"/>
              </a:defRPr>
            </a:pPr>
            <a:r>
              <a:t>Model Complexity and memory use:</a:t>
            </a:r>
          </a:p>
          <a:p>
            <a:pPr lvl="1" indent="228600">
              <a:lnSpc>
                <a:spcPts val="2500"/>
              </a:lnSpc>
              <a:defRPr sz="2000">
                <a:solidFill>
                  <a:srgbClr val="404040"/>
                </a:solidFill>
                <a:latin typeface="Open Sans Condensed Light"/>
                <a:ea typeface="Open Sans Condensed Light"/>
                <a:cs typeface="Open Sans Condensed Light"/>
                <a:sym typeface="Open Sans Condensed Light"/>
              </a:defRPr>
            </a:pPr>
            <a:r>
              <a:t>A 3-layer 3D convolutional encoder (channels: 16, 32, 64), followed by a 128-dimensional 4-head self-attention module and an additional 128-channel convolutional block results in approximately 500,000 trainable parameters.</a:t>
            </a:r>
          </a:p>
        </p:txBody>
      </p:sp>
      <p:sp>
        <p:nvSpPr>
          <p:cNvPr id="767" name="59"/>
          <p:cNvSpPr txBox="1"/>
          <p:nvPr/>
        </p:nvSpPr>
        <p:spPr>
          <a:xfrm>
            <a:off x="11689370" y="6342326"/>
            <a:ext cx="335866"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59</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pinal Cord Anatomy and Segmental Function"/>
          <p:cNvSpPr txBox="1">
            <a:spLocks noGrp="1"/>
          </p:cNvSpPr>
          <p:nvPr>
            <p:ph type="title"/>
          </p:nvPr>
        </p:nvSpPr>
        <p:spPr>
          <a:prstGeom prst="rect">
            <a:avLst/>
          </a:prstGeom>
        </p:spPr>
        <p:txBody>
          <a:bodyPr/>
          <a:lstStyle/>
          <a:p>
            <a:r>
              <a:t>Spinal Cord Anatomy and Segmental Function </a:t>
            </a:r>
          </a:p>
        </p:txBody>
      </p:sp>
      <p:sp>
        <p:nvSpPr>
          <p:cNvPr id="279" name="Rectangle 20"/>
          <p:cNvSpPr txBox="1"/>
          <p:nvPr/>
        </p:nvSpPr>
        <p:spPr>
          <a:xfrm>
            <a:off x="393045" y="1344368"/>
            <a:ext cx="8108143" cy="35026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marL="200526" indent="-200526">
              <a:lnSpc>
                <a:spcPts val="2500"/>
              </a:lnSpc>
              <a:spcBef>
                <a:spcPts val="1100"/>
              </a:spcBef>
              <a:buSzPct val="100000"/>
              <a:buChar char="•"/>
              <a:defRPr sz="2000">
                <a:solidFill>
                  <a:srgbClr val="404040"/>
                </a:solidFill>
                <a:latin typeface="Open Sans Condensed Light"/>
                <a:ea typeface="Open Sans Condensed Light"/>
                <a:cs typeface="Open Sans Condensed Light"/>
                <a:sym typeface="Open Sans Condensed Light"/>
              </a:defRPr>
            </a:pPr>
            <a:r>
              <a:t>The spinal cord serves as the main communication pathway between the brain and the body.</a:t>
            </a:r>
          </a:p>
          <a:p>
            <a:pPr marL="200526" indent="-200526">
              <a:lnSpc>
                <a:spcPts val="2500"/>
              </a:lnSpc>
              <a:spcBef>
                <a:spcPts val="1100"/>
              </a:spcBef>
              <a:buSzPct val="100000"/>
              <a:buChar char="•"/>
              <a:defRPr sz="2000">
                <a:solidFill>
                  <a:srgbClr val="404040"/>
                </a:solidFill>
                <a:latin typeface="Open Sans Condensed Light"/>
                <a:ea typeface="Open Sans Condensed Light"/>
                <a:cs typeface="Open Sans Condensed Light"/>
                <a:sym typeface="Open Sans Condensed Light"/>
              </a:defRPr>
            </a:pPr>
            <a:r>
              <a:t>It is divided into four regions and a total of 31 segments, with each segment contributing to specific motor and sensory:</a:t>
            </a:r>
          </a:p>
          <a:p>
            <a:pPr marL="581526" lvl="1" indent="-200526">
              <a:lnSpc>
                <a:spcPts val="2500"/>
              </a:lnSpc>
              <a:spcBef>
                <a:spcPts val="1100"/>
              </a:spcBef>
              <a:buSzPct val="100000"/>
              <a:buChar char="•"/>
              <a:defRPr sz="2000">
                <a:solidFill>
                  <a:srgbClr val="404040"/>
                </a:solidFill>
                <a:latin typeface="Open Sans Condensed Light"/>
                <a:ea typeface="Open Sans Condensed Light"/>
                <a:cs typeface="Open Sans Condensed Light"/>
                <a:sym typeface="Open Sans Condensed Light"/>
              </a:defRPr>
            </a:pPr>
            <a:r>
              <a:t>Cervical (C1–C8): Head, neck, diaphragm, arms, and hands</a:t>
            </a:r>
          </a:p>
          <a:p>
            <a:pPr marL="581526" lvl="1" indent="-200526">
              <a:lnSpc>
                <a:spcPts val="2500"/>
              </a:lnSpc>
              <a:spcBef>
                <a:spcPts val="1100"/>
              </a:spcBef>
              <a:buSzPct val="100000"/>
              <a:buChar char="•"/>
              <a:defRPr sz="2000">
                <a:solidFill>
                  <a:srgbClr val="404040"/>
                </a:solidFill>
                <a:latin typeface="Open Sans Condensed Light"/>
                <a:ea typeface="Open Sans Condensed Light"/>
                <a:cs typeface="Open Sans Condensed Light"/>
                <a:sym typeface="Open Sans Condensed Light"/>
              </a:defRPr>
            </a:pPr>
            <a:r>
              <a:t>Thoracic (T1–T12): Trunk muscles and sympathetic nervous system</a:t>
            </a:r>
          </a:p>
          <a:p>
            <a:pPr marL="581526" lvl="1" indent="-200526">
              <a:lnSpc>
                <a:spcPts val="2500"/>
              </a:lnSpc>
              <a:spcBef>
                <a:spcPts val="1100"/>
              </a:spcBef>
              <a:buSzPct val="100000"/>
              <a:buChar char="•"/>
              <a:defRPr sz="2000">
                <a:solidFill>
                  <a:srgbClr val="404040"/>
                </a:solidFill>
                <a:latin typeface="Open Sans Condensed Light"/>
                <a:ea typeface="Open Sans Condensed Light"/>
                <a:cs typeface="Open Sans Condensed Light"/>
                <a:sym typeface="Open Sans Condensed Light"/>
              </a:defRPr>
            </a:pPr>
            <a:r>
              <a:t>Lumbar &amp; Sacral (L1–S5): Legs, bladder, bowel, and sexual function</a:t>
            </a:r>
          </a:p>
        </p:txBody>
      </p:sp>
      <p:sp>
        <p:nvSpPr>
          <p:cNvPr id="280" name="5"/>
          <p:cNvSpPr txBox="1"/>
          <p:nvPr/>
        </p:nvSpPr>
        <p:spPr>
          <a:xfrm>
            <a:off x="11689370" y="6342326"/>
            <a:ext cx="220003"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5</a:t>
            </a:r>
          </a:p>
        </p:txBody>
      </p:sp>
      <p:pic>
        <p:nvPicPr>
          <p:cNvPr id="281" name="Image" descr="Image"/>
          <p:cNvPicPr>
            <a:picLocks noChangeAspect="1"/>
          </p:cNvPicPr>
          <p:nvPr/>
        </p:nvPicPr>
        <p:blipFill>
          <a:blip r:embed="rId3"/>
          <a:stretch>
            <a:fillRect/>
          </a:stretch>
        </p:blipFill>
        <p:spPr>
          <a:xfrm>
            <a:off x="8494812" y="1490379"/>
            <a:ext cx="3261529" cy="4426360"/>
          </a:xfrm>
          <a:prstGeom prst="rect">
            <a:avLst/>
          </a:prstGeom>
          <a:ln w="12700">
            <a:miter lim="400000"/>
          </a:ln>
        </p:spPr>
      </p:pic>
      <p:sp>
        <p:nvSpPr>
          <p:cNvPr id="282" name="Christopher S Ahuja, Jefferson R Wilson, Satoshi Nori, Mark Kotter, Claudia Druschel, Armin Curt, and Michael G Fehlings. Traumatic spinal cord injury. Nature reviews Disease primers, 3(1):1–21, 2017."/>
          <p:cNvSpPr txBox="1"/>
          <p:nvPr/>
        </p:nvSpPr>
        <p:spPr>
          <a:xfrm>
            <a:off x="288957" y="6353929"/>
            <a:ext cx="11320366" cy="5181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12700">
              <a:lnSpc>
                <a:spcPct val="14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195">
                <a:latin typeface="+mj-lt"/>
                <a:ea typeface="+mj-ea"/>
                <a:cs typeface="+mj-cs"/>
                <a:sym typeface="Helvetica"/>
              </a:defRPr>
            </a:lvl1pPr>
          </a:lstStyle>
          <a:p>
            <a:r>
              <a:t>Christopher S Ahuja, Jefferson R Wilson, Satoshi Nori, Mark Kotter, Claudia Druschel, Armin Curt, and Michael G Fehlings. Traumatic spinal cord injury. Nature reviews Disease primers, 3(1):1–21, 2017.</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 name="Aim 3: Anticipated Outcomes and Impact"/>
          <p:cNvSpPr txBox="1">
            <a:spLocks noGrp="1"/>
          </p:cNvSpPr>
          <p:nvPr>
            <p:ph type="title"/>
          </p:nvPr>
        </p:nvSpPr>
        <p:spPr>
          <a:prstGeom prst="rect">
            <a:avLst/>
          </a:prstGeom>
        </p:spPr>
        <p:txBody>
          <a:bodyPr/>
          <a:lstStyle/>
          <a:p>
            <a:r>
              <a:t>Aim 3: Anticipated Outcomes and Impact</a:t>
            </a:r>
          </a:p>
        </p:txBody>
      </p:sp>
      <p:sp>
        <p:nvSpPr>
          <p:cNvPr id="770" name="Rectangle 20"/>
          <p:cNvSpPr txBox="1"/>
          <p:nvPr/>
        </p:nvSpPr>
        <p:spPr>
          <a:xfrm>
            <a:off x="380999" y="1301041"/>
            <a:ext cx="11430001" cy="32613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marL="200526" indent="-200526">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Introduces the first fully 3D, multimodal deep learning model</a:t>
            </a:r>
            <a:br/>
            <a:r>
              <a:t>— Integrates coregistered T2-weighted and diffusion MRI for acute SCI severity classification.</a:t>
            </a:r>
          </a:p>
          <a:p>
            <a:pPr>
              <a:lnSpc>
                <a:spcPts val="2500"/>
              </a:lnSpc>
              <a:defRPr sz="2000">
                <a:solidFill>
                  <a:srgbClr val="404040"/>
                </a:solidFill>
                <a:latin typeface="Open Sans Condensed Light"/>
                <a:ea typeface="Open Sans Condensed Light"/>
                <a:cs typeface="Open Sans Condensed Light"/>
                <a:sym typeface="Open Sans Condensed Light"/>
              </a:defRPr>
            </a:pPr>
            <a:endParaRPr/>
          </a:p>
          <a:p>
            <a:pPr marL="200526" indent="-200526">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Provides objective AIS grade predictions</a:t>
            </a:r>
            <a:br/>
            <a:r>
              <a:t>— Assists clinicians in fast-paced acute care settings by delivering data-driven, interpretable outputs.</a:t>
            </a:r>
          </a:p>
          <a:p>
            <a:pPr>
              <a:lnSpc>
                <a:spcPts val="2500"/>
              </a:lnSpc>
              <a:defRPr sz="2000">
                <a:solidFill>
                  <a:srgbClr val="404040"/>
                </a:solidFill>
                <a:latin typeface="Open Sans Condensed Light"/>
                <a:ea typeface="Open Sans Condensed Light"/>
                <a:cs typeface="Open Sans Condensed Light"/>
                <a:sym typeface="Open Sans Condensed Light"/>
              </a:defRPr>
            </a:pPr>
            <a:endParaRPr/>
          </a:p>
          <a:p>
            <a:pPr marL="200526" indent="-200526">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Reduces reliance on subjective MRI interpretation</a:t>
            </a:r>
            <a:br/>
            <a:r>
              <a:t>— Enhances consistency and reproducibility of spinal cord injury assessments during early diagnosis.</a:t>
            </a:r>
          </a:p>
        </p:txBody>
      </p:sp>
      <p:sp>
        <p:nvSpPr>
          <p:cNvPr id="771" name="60"/>
          <p:cNvSpPr txBox="1"/>
          <p:nvPr/>
        </p:nvSpPr>
        <p:spPr>
          <a:xfrm>
            <a:off x="11689370" y="6342326"/>
            <a:ext cx="335866"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60</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 name="Outline"/>
          <p:cNvSpPr txBox="1">
            <a:spLocks noGrp="1"/>
          </p:cNvSpPr>
          <p:nvPr>
            <p:ph type="title"/>
          </p:nvPr>
        </p:nvSpPr>
        <p:spPr>
          <a:prstGeom prst="rect">
            <a:avLst/>
          </a:prstGeom>
        </p:spPr>
        <p:txBody>
          <a:bodyPr/>
          <a:lstStyle/>
          <a:p>
            <a:r>
              <a:t>Outline</a:t>
            </a:r>
          </a:p>
        </p:txBody>
      </p:sp>
      <p:sp>
        <p:nvSpPr>
          <p:cNvPr id="774" name="Rectangle 20"/>
          <p:cNvSpPr txBox="1"/>
          <p:nvPr/>
        </p:nvSpPr>
        <p:spPr>
          <a:xfrm>
            <a:off x="467180" y="1490379"/>
            <a:ext cx="11257641" cy="18807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a:lnSpc>
                <a:spcPts val="2700"/>
              </a:lnSpc>
              <a:spcBef>
                <a:spcPts val="1100"/>
              </a:spcBef>
              <a:defRPr sz="2300">
                <a:solidFill>
                  <a:srgbClr val="A7A7A7"/>
                </a:solidFill>
                <a:latin typeface="Open Sans Condensed Light"/>
                <a:ea typeface="Open Sans Condensed Light"/>
                <a:cs typeface="Open Sans Condensed Light"/>
                <a:sym typeface="Open Sans Condensed Light"/>
              </a:defRPr>
            </a:pPr>
            <a:r>
              <a:t>Background</a:t>
            </a:r>
          </a:p>
          <a:p>
            <a:pPr>
              <a:lnSpc>
                <a:spcPts val="2700"/>
              </a:lnSpc>
              <a:spcBef>
                <a:spcPts val="1100"/>
              </a:spcBef>
              <a:defRPr sz="2300">
                <a:solidFill>
                  <a:srgbClr val="A7A7A7"/>
                </a:solidFill>
                <a:latin typeface="Open Sans Condensed Light"/>
                <a:ea typeface="Open Sans Condensed Light"/>
                <a:cs typeface="Open Sans Condensed Light"/>
                <a:sym typeface="Open Sans Condensed Light"/>
              </a:defRPr>
            </a:pPr>
            <a:r>
              <a:t>Research Objective and Approach</a:t>
            </a:r>
          </a:p>
          <a:p>
            <a:pPr>
              <a:lnSpc>
                <a:spcPts val="2700"/>
              </a:lnSpc>
              <a:spcBef>
                <a:spcPts val="1100"/>
              </a:spcBef>
              <a:defRPr sz="2300">
                <a:solidFill>
                  <a:srgbClr val="404040"/>
                </a:solidFill>
                <a:latin typeface="Open Sans Condensed Light"/>
                <a:ea typeface="Open Sans Condensed Light"/>
                <a:cs typeface="Open Sans Condensed Light"/>
                <a:sym typeface="Open Sans Condensed Light"/>
              </a:defRPr>
            </a:pPr>
            <a:r>
              <a:t>Preliminary Results</a:t>
            </a:r>
          </a:p>
          <a:p>
            <a:pPr>
              <a:lnSpc>
                <a:spcPts val="2700"/>
              </a:lnSpc>
              <a:spcBef>
                <a:spcPts val="1100"/>
              </a:spcBef>
              <a:defRPr sz="2300">
                <a:solidFill>
                  <a:srgbClr val="404040"/>
                </a:solidFill>
                <a:latin typeface="Open Sans Condensed Light"/>
                <a:ea typeface="Open Sans Condensed Light"/>
                <a:cs typeface="Open Sans Condensed Light"/>
                <a:sym typeface="Open Sans Condensed Light"/>
              </a:defRPr>
            </a:pPr>
            <a:r>
              <a:t>Proposed Timeline and Future Work</a:t>
            </a:r>
          </a:p>
        </p:txBody>
      </p:sp>
      <p:sp>
        <p:nvSpPr>
          <p:cNvPr id="775" name="61"/>
          <p:cNvSpPr txBox="1"/>
          <p:nvPr/>
        </p:nvSpPr>
        <p:spPr>
          <a:xfrm>
            <a:off x="11689370" y="6342326"/>
            <a:ext cx="335866"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61</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 name="Preliminary Results: Aim 1"/>
          <p:cNvSpPr txBox="1">
            <a:spLocks noGrp="1"/>
          </p:cNvSpPr>
          <p:nvPr>
            <p:ph type="title"/>
          </p:nvPr>
        </p:nvSpPr>
        <p:spPr>
          <a:prstGeom prst="rect">
            <a:avLst/>
          </a:prstGeom>
        </p:spPr>
        <p:txBody>
          <a:bodyPr/>
          <a:lstStyle/>
          <a:p>
            <a:r>
              <a:t>Preliminary Results: Aim 1</a:t>
            </a:r>
          </a:p>
        </p:txBody>
      </p:sp>
      <p:sp>
        <p:nvSpPr>
          <p:cNvPr id="778" name="Rectangle 20"/>
          <p:cNvSpPr txBox="1"/>
          <p:nvPr/>
        </p:nvSpPr>
        <p:spPr>
          <a:xfrm>
            <a:off x="380999" y="1347225"/>
            <a:ext cx="11430001" cy="16738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marL="228600" indent="-228600">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To date, MRI data from 127 typically developing (TD) children have been collected.</a:t>
            </a:r>
          </a:p>
          <a:p>
            <a:pPr marL="228600" indent="-228600">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Age range: 6 to 17 years.</a:t>
            </a:r>
          </a:p>
          <a:p>
            <a:pPr marL="228600" indent="-228600">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Sex distribution: 72 females (mean age = 12.66± 3.40), 55 males(mean age = 12.32± 3.23).</a:t>
            </a:r>
          </a:p>
          <a:p>
            <a:pPr>
              <a:lnSpc>
                <a:spcPts val="2500"/>
              </a:lnSpc>
              <a:defRPr sz="2000">
                <a:solidFill>
                  <a:srgbClr val="404040"/>
                </a:solidFill>
                <a:latin typeface="Open Sans Condensed Light"/>
                <a:ea typeface="Open Sans Condensed Light"/>
                <a:cs typeface="Open Sans Condensed Light"/>
                <a:sym typeface="Open Sans Condensed Light"/>
              </a:defRPr>
            </a:pPr>
            <a:endParaRPr/>
          </a:p>
        </p:txBody>
      </p:sp>
      <p:sp>
        <p:nvSpPr>
          <p:cNvPr id="779" name="62"/>
          <p:cNvSpPr txBox="1"/>
          <p:nvPr/>
        </p:nvSpPr>
        <p:spPr>
          <a:xfrm>
            <a:off x="11689370" y="6342326"/>
            <a:ext cx="335866"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62</a:t>
            </a:r>
          </a:p>
        </p:txBody>
      </p:sp>
      <p:pic>
        <p:nvPicPr>
          <p:cNvPr id="780" name="TD_demo.png" descr="TD_demo.png"/>
          <p:cNvPicPr>
            <a:picLocks noChangeAspect="1"/>
          </p:cNvPicPr>
          <p:nvPr/>
        </p:nvPicPr>
        <p:blipFill>
          <a:blip r:embed="rId3"/>
          <a:stretch>
            <a:fillRect/>
          </a:stretch>
        </p:blipFill>
        <p:spPr>
          <a:xfrm>
            <a:off x="1859837" y="2578010"/>
            <a:ext cx="7509208" cy="369299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 name="Preliminary Results: Aim 1"/>
          <p:cNvSpPr txBox="1">
            <a:spLocks noGrp="1"/>
          </p:cNvSpPr>
          <p:nvPr>
            <p:ph type="title"/>
          </p:nvPr>
        </p:nvSpPr>
        <p:spPr>
          <a:prstGeom prst="rect">
            <a:avLst/>
          </a:prstGeom>
        </p:spPr>
        <p:txBody>
          <a:bodyPr/>
          <a:lstStyle/>
          <a:p>
            <a:r>
              <a:t>Preliminary Results: Aim 1</a:t>
            </a:r>
          </a:p>
        </p:txBody>
      </p:sp>
      <p:sp>
        <p:nvSpPr>
          <p:cNvPr id="785" name="Rectangle 20"/>
          <p:cNvSpPr txBox="1"/>
          <p:nvPr/>
        </p:nvSpPr>
        <p:spPr>
          <a:xfrm>
            <a:off x="380999" y="1313686"/>
            <a:ext cx="11430001" cy="1991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marL="228600" indent="-228600">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For all subjects, T2-weighted and DTI sequences were processed to extract:</a:t>
            </a:r>
          </a:p>
          <a:p>
            <a:pPr marL="457200" lvl="1" indent="-228600">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Structural metrics: CSA, AP width, RL width</a:t>
            </a:r>
          </a:p>
          <a:p>
            <a:pPr marL="457200" lvl="1" indent="-228600">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Diffusion metrics: FA, MD, AD, RD</a:t>
            </a:r>
          </a:p>
          <a:p>
            <a:pPr marL="228600" indent="-228600">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Statistical analysis revealed positive correlations between CSA and age, especially in upper cervical regions.</a:t>
            </a:r>
          </a:p>
        </p:txBody>
      </p:sp>
      <p:sp>
        <p:nvSpPr>
          <p:cNvPr id="786" name="63"/>
          <p:cNvSpPr txBox="1"/>
          <p:nvPr/>
        </p:nvSpPr>
        <p:spPr>
          <a:xfrm>
            <a:off x="11689370" y="6342326"/>
            <a:ext cx="335866"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63</a:t>
            </a:r>
          </a:p>
        </p:txBody>
      </p:sp>
      <p:pic>
        <p:nvPicPr>
          <p:cNvPr id="787" name="CSA_RESult.jpeg" descr="CSA_RESult.jpeg"/>
          <p:cNvPicPr>
            <a:picLocks noChangeAspect="1"/>
          </p:cNvPicPr>
          <p:nvPr/>
        </p:nvPicPr>
        <p:blipFill>
          <a:blip r:embed="rId3"/>
          <a:stretch>
            <a:fillRect/>
          </a:stretch>
        </p:blipFill>
        <p:spPr>
          <a:xfrm>
            <a:off x="2477965" y="3216673"/>
            <a:ext cx="6141369" cy="279153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Preliminary Results: Aim 1"/>
          <p:cNvSpPr txBox="1">
            <a:spLocks noGrp="1"/>
          </p:cNvSpPr>
          <p:nvPr>
            <p:ph type="title"/>
          </p:nvPr>
        </p:nvSpPr>
        <p:spPr>
          <a:prstGeom prst="rect">
            <a:avLst/>
          </a:prstGeom>
        </p:spPr>
        <p:txBody>
          <a:bodyPr/>
          <a:lstStyle/>
          <a:p>
            <a:r>
              <a:t>Preliminary Results: Aim 1</a:t>
            </a:r>
          </a:p>
        </p:txBody>
      </p:sp>
      <p:sp>
        <p:nvSpPr>
          <p:cNvPr id="792" name="Rectangle 20"/>
          <p:cNvSpPr txBox="1"/>
          <p:nvPr/>
        </p:nvSpPr>
        <p:spPr>
          <a:xfrm>
            <a:off x="380999" y="1324608"/>
            <a:ext cx="7387657" cy="10388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marL="228600" indent="-228600">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Males exhibited consistently larger CSA and RL widths than females across cervical cord.</a:t>
            </a:r>
          </a:p>
          <a:p>
            <a:pPr marL="228600" indent="-228600">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AP width showed smaller differences.</a:t>
            </a:r>
          </a:p>
        </p:txBody>
      </p:sp>
      <p:sp>
        <p:nvSpPr>
          <p:cNvPr id="793" name="64"/>
          <p:cNvSpPr txBox="1"/>
          <p:nvPr/>
        </p:nvSpPr>
        <p:spPr>
          <a:xfrm>
            <a:off x="11689370" y="6342326"/>
            <a:ext cx="335866"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64</a:t>
            </a:r>
          </a:p>
        </p:txBody>
      </p:sp>
      <p:pic>
        <p:nvPicPr>
          <p:cNvPr id="794" name="pasted-movie.png" descr="pasted-movie.png"/>
          <p:cNvPicPr>
            <a:picLocks noChangeAspect="1"/>
          </p:cNvPicPr>
          <p:nvPr/>
        </p:nvPicPr>
        <p:blipFill>
          <a:blip r:embed="rId3"/>
          <a:stretch>
            <a:fillRect/>
          </a:stretch>
        </p:blipFill>
        <p:spPr>
          <a:xfrm>
            <a:off x="1147083" y="2618022"/>
            <a:ext cx="5855489" cy="3550387"/>
          </a:xfrm>
          <a:prstGeom prst="rect">
            <a:avLst/>
          </a:prstGeom>
          <a:ln w="12700">
            <a:miter lim="400000"/>
          </a:ln>
        </p:spPr>
      </p:pic>
      <p:pic>
        <p:nvPicPr>
          <p:cNvPr id="795" name="pasted-movie.png" descr="pasted-movie.png"/>
          <p:cNvPicPr>
            <a:picLocks noChangeAspect="1"/>
          </p:cNvPicPr>
          <p:nvPr/>
        </p:nvPicPr>
        <p:blipFill>
          <a:blip r:embed="rId4"/>
          <a:stretch>
            <a:fillRect/>
          </a:stretch>
        </p:blipFill>
        <p:spPr>
          <a:xfrm>
            <a:off x="7563936" y="1483745"/>
            <a:ext cx="3983156" cy="2415126"/>
          </a:xfrm>
          <a:prstGeom prst="rect">
            <a:avLst/>
          </a:prstGeom>
          <a:ln w="12700">
            <a:miter lim="400000"/>
          </a:ln>
        </p:spPr>
      </p:pic>
      <p:pic>
        <p:nvPicPr>
          <p:cNvPr id="796" name="pasted-movie.png" descr="pasted-movie.png"/>
          <p:cNvPicPr>
            <a:picLocks noChangeAspect="1"/>
          </p:cNvPicPr>
          <p:nvPr/>
        </p:nvPicPr>
        <p:blipFill>
          <a:blip r:embed="rId5"/>
          <a:stretch>
            <a:fillRect/>
          </a:stretch>
        </p:blipFill>
        <p:spPr>
          <a:xfrm>
            <a:off x="7563936" y="4042818"/>
            <a:ext cx="3983155" cy="241512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 name="Preliminary Results: Aim 2"/>
          <p:cNvSpPr txBox="1">
            <a:spLocks noGrp="1"/>
          </p:cNvSpPr>
          <p:nvPr>
            <p:ph type="title"/>
          </p:nvPr>
        </p:nvSpPr>
        <p:spPr>
          <a:prstGeom prst="rect">
            <a:avLst/>
          </a:prstGeom>
        </p:spPr>
        <p:txBody>
          <a:bodyPr/>
          <a:lstStyle/>
          <a:p>
            <a:r>
              <a:t>Preliminary Results: Aim 2</a:t>
            </a:r>
          </a:p>
        </p:txBody>
      </p:sp>
      <p:sp>
        <p:nvSpPr>
          <p:cNvPr id="801" name="Rectangle 20"/>
          <p:cNvSpPr txBox="1"/>
          <p:nvPr/>
        </p:nvSpPr>
        <p:spPr>
          <a:xfrm>
            <a:off x="380999" y="1375773"/>
            <a:ext cx="11430001" cy="16738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marL="228600" indent="-228600">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Processed structural MRI data from 25 (mean age = 12.41± 3.27), pediatric SCI subjects, in addition to the 127 TD (mean age = 12.51± 3.23), subjects from Aim 1.</a:t>
            </a:r>
          </a:p>
          <a:p>
            <a:pPr marL="228600" indent="-228600">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Initial statistical analyses confirmed significant reductions in CSA in SCI subjects compared to TD controls at all vertebral levels.</a:t>
            </a:r>
          </a:p>
          <a:p>
            <a:pPr marL="228600" indent="-228600">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All SCI scans were reviewed by a radiologist to identify and label abnormal signal intensities.</a:t>
            </a:r>
          </a:p>
        </p:txBody>
      </p:sp>
      <p:sp>
        <p:nvSpPr>
          <p:cNvPr id="802" name="65"/>
          <p:cNvSpPr txBox="1"/>
          <p:nvPr/>
        </p:nvSpPr>
        <p:spPr>
          <a:xfrm>
            <a:off x="11689370" y="6342326"/>
            <a:ext cx="335866"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65</a:t>
            </a:r>
          </a:p>
        </p:txBody>
      </p:sp>
      <p:pic>
        <p:nvPicPr>
          <p:cNvPr id="4" name="Picture 3" descr="A graph of a graph showing different levels&#10;&#10;Description automatically generated with medium confidence">
            <a:extLst>
              <a:ext uri="{FF2B5EF4-FFF2-40B4-BE49-F238E27FC236}">
                <a16:creationId xmlns:a16="http://schemas.microsoft.com/office/drawing/2014/main" id="{55C86EC1-C401-F80A-8BFD-A94EB0C578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7816" y="3156070"/>
            <a:ext cx="4356100" cy="335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0" name="Preliminary Results: Aim 2"/>
          <p:cNvSpPr txBox="1">
            <a:spLocks noGrp="1"/>
          </p:cNvSpPr>
          <p:nvPr>
            <p:ph type="title"/>
          </p:nvPr>
        </p:nvSpPr>
        <p:spPr>
          <a:prstGeom prst="rect">
            <a:avLst/>
          </a:prstGeom>
        </p:spPr>
        <p:txBody>
          <a:bodyPr/>
          <a:lstStyle/>
          <a:p>
            <a:r>
              <a:t>Preliminary Results: Aim 2</a:t>
            </a:r>
          </a:p>
        </p:txBody>
      </p:sp>
      <p:sp>
        <p:nvSpPr>
          <p:cNvPr id="811" name="Rectangle 20"/>
          <p:cNvSpPr txBox="1"/>
          <p:nvPr/>
        </p:nvSpPr>
        <p:spPr>
          <a:xfrm>
            <a:off x="380999" y="1357042"/>
            <a:ext cx="11430001" cy="10388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marL="228600" indent="-228600">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Example SCI:</a:t>
            </a:r>
          </a:p>
          <a:p>
            <a:pPr marL="457200" lvl="1" indent="-228600">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endParaRPr/>
          </a:p>
        </p:txBody>
      </p:sp>
      <p:sp>
        <p:nvSpPr>
          <p:cNvPr id="812" name="66"/>
          <p:cNvSpPr txBox="1"/>
          <p:nvPr/>
        </p:nvSpPr>
        <p:spPr>
          <a:xfrm>
            <a:off x="11689370" y="6342326"/>
            <a:ext cx="335866"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66</a:t>
            </a:r>
          </a:p>
        </p:txBody>
      </p:sp>
      <p:sp>
        <p:nvSpPr>
          <p:cNvPr id="813" name="AIS Grade: B"/>
          <p:cNvSpPr txBox="1"/>
          <p:nvPr/>
        </p:nvSpPr>
        <p:spPr>
          <a:xfrm>
            <a:off x="582105" y="5862993"/>
            <a:ext cx="1250489"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AIS Grade: B</a:t>
            </a:r>
          </a:p>
        </p:txBody>
      </p:sp>
      <p:sp>
        <p:nvSpPr>
          <p:cNvPr id="814" name="ASIA NL: C6"/>
          <p:cNvSpPr txBox="1"/>
          <p:nvPr/>
        </p:nvSpPr>
        <p:spPr>
          <a:xfrm>
            <a:off x="618716" y="6207515"/>
            <a:ext cx="1177267"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ASIA NL: C6</a:t>
            </a:r>
          </a:p>
        </p:txBody>
      </p:sp>
      <p:pic>
        <p:nvPicPr>
          <p:cNvPr id="815" name="pasted-movie.png" descr="pasted-movie.png"/>
          <p:cNvPicPr>
            <a:picLocks noChangeAspect="1"/>
          </p:cNvPicPr>
          <p:nvPr/>
        </p:nvPicPr>
        <p:blipFill>
          <a:blip r:embed="rId3"/>
          <a:stretch>
            <a:fillRect/>
          </a:stretch>
        </p:blipFill>
        <p:spPr>
          <a:xfrm>
            <a:off x="6814832" y="2438348"/>
            <a:ext cx="4776600" cy="3048052"/>
          </a:xfrm>
          <a:prstGeom prst="rect">
            <a:avLst/>
          </a:prstGeom>
          <a:ln w="12700">
            <a:miter lim="400000"/>
          </a:ln>
        </p:spPr>
      </p:pic>
      <p:graphicFrame>
        <p:nvGraphicFramePr>
          <p:cNvPr id="816" name="Table 1"/>
          <p:cNvGraphicFramePr/>
          <p:nvPr/>
        </p:nvGraphicFramePr>
        <p:xfrm>
          <a:off x="4986088" y="2118801"/>
          <a:ext cx="1314185" cy="3699834"/>
        </p:xfrm>
        <a:graphic>
          <a:graphicData uri="http://schemas.openxmlformats.org/drawingml/2006/table">
            <a:tbl>
              <a:tblPr bandRow="1">
                <a:tableStyleId>{4C3C2611-4C71-4FC5-86AE-919BDF0F9419}</a:tableStyleId>
              </a:tblPr>
              <a:tblGrid>
                <a:gridCol w="779366">
                  <a:extLst>
                    <a:ext uri="{9D8B030D-6E8A-4147-A177-3AD203B41FA5}">
                      <a16:colId xmlns:a16="http://schemas.microsoft.com/office/drawing/2014/main" val="20000"/>
                    </a:ext>
                  </a:extLst>
                </a:gridCol>
                <a:gridCol w="534819">
                  <a:extLst>
                    <a:ext uri="{9D8B030D-6E8A-4147-A177-3AD203B41FA5}">
                      <a16:colId xmlns:a16="http://schemas.microsoft.com/office/drawing/2014/main" val="20001"/>
                    </a:ext>
                  </a:extLst>
                </a:gridCol>
              </a:tblGrid>
              <a:tr h="550500">
                <a:tc>
                  <a:txBody>
                    <a:bodyPr/>
                    <a:lstStyle/>
                    <a:p>
                      <a:pPr algn="ctr" defTabSz="457200">
                        <a:defRPr sz="1800"/>
                      </a:pPr>
                      <a:r>
                        <a:rPr sz="1100"/>
                        <a:t>Vertebral Level</a:t>
                      </a:r>
                    </a:p>
                  </a:txBody>
                  <a:tcPr marL="63500" marR="63500" marT="0" marB="0" anchor="ctr" horzOverflow="overflow"/>
                </a:tc>
                <a:tc>
                  <a:txBody>
                    <a:bodyPr/>
                    <a:lstStyle/>
                    <a:p>
                      <a:pPr algn="ctr" defTabSz="457200">
                        <a:defRPr sz="1800"/>
                      </a:pPr>
                      <a:r>
                        <a:rPr sz="1100"/>
                        <a:t>CSA (mm2)</a:t>
                      </a:r>
                    </a:p>
                  </a:txBody>
                  <a:tcPr marL="63500" marR="63500" marT="0" marB="0" anchor="ctr" horzOverflow="overflow"/>
                </a:tc>
                <a:extLst>
                  <a:ext uri="{0D108BD9-81ED-4DB2-BD59-A6C34878D82A}">
                    <a16:rowId xmlns:a16="http://schemas.microsoft.com/office/drawing/2014/main" val="10000"/>
                  </a:ext>
                </a:extLst>
              </a:tr>
              <a:tr h="174963">
                <a:tc>
                  <a:txBody>
                    <a:bodyPr/>
                    <a:lstStyle/>
                    <a:p>
                      <a:pPr algn="ctr" defTabSz="457200">
                        <a:defRPr sz="1800"/>
                      </a:pPr>
                      <a:r>
                        <a:rPr sz="1100"/>
                        <a:t>C1</a:t>
                      </a:r>
                    </a:p>
                  </a:txBody>
                  <a:tcPr marL="63500" marR="63500" marT="0" marB="0" anchor="ctr" horzOverflow="overflow"/>
                </a:tc>
                <a:tc>
                  <a:txBody>
                    <a:bodyPr/>
                    <a:lstStyle/>
                    <a:p>
                      <a:pPr algn="ctr" defTabSz="457200">
                        <a:defRPr sz="1800"/>
                      </a:pPr>
                      <a:r>
                        <a:rPr sz="1100"/>
                        <a:t>41.26</a:t>
                      </a:r>
                    </a:p>
                  </a:txBody>
                  <a:tcPr marL="63500" marR="63500" marT="0" marB="0" anchor="ctr" horzOverflow="overflow"/>
                </a:tc>
                <a:extLst>
                  <a:ext uri="{0D108BD9-81ED-4DB2-BD59-A6C34878D82A}">
                    <a16:rowId xmlns:a16="http://schemas.microsoft.com/office/drawing/2014/main" val="10001"/>
                  </a:ext>
                </a:extLst>
              </a:tr>
              <a:tr h="174963">
                <a:tc>
                  <a:txBody>
                    <a:bodyPr/>
                    <a:lstStyle/>
                    <a:p>
                      <a:pPr algn="ctr" defTabSz="457200">
                        <a:defRPr sz="1800"/>
                      </a:pPr>
                      <a:r>
                        <a:rPr sz="1100"/>
                        <a:t>C2</a:t>
                      </a:r>
                    </a:p>
                  </a:txBody>
                  <a:tcPr marL="63500" marR="63500" marT="0" marB="0" anchor="ctr" horzOverflow="overflow"/>
                </a:tc>
                <a:tc>
                  <a:txBody>
                    <a:bodyPr/>
                    <a:lstStyle/>
                    <a:p>
                      <a:pPr algn="ctr" defTabSz="457200">
                        <a:defRPr sz="1800"/>
                      </a:pPr>
                      <a:r>
                        <a:rPr sz="1100"/>
                        <a:t>40.53</a:t>
                      </a:r>
                    </a:p>
                  </a:txBody>
                  <a:tcPr marL="63500" marR="63500" marT="0" marB="0" anchor="ctr" horzOverflow="overflow"/>
                </a:tc>
                <a:extLst>
                  <a:ext uri="{0D108BD9-81ED-4DB2-BD59-A6C34878D82A}">
                    <a16:rowId xmlns:a16="http://schemas.microsoft.com/office/drawing/2014/main" val="10002"/>
                  </a:ext>
                </a:extLst>
              </a:tr>
              <a:tr h="174963">
                <a:tc>
                  <a:txBody>
                    <a:bodyPr/>
                    <a:lstStyle/>
                    <a:p>
                      <a:pPr algn="ctr" defTabSz="457200">
                        <a:defRPr sz="1800"/>
                      </a:pPr>
                      <a:r>
                        <a:rPr sz="1100"/>
                        <a:t>C3</a:t>
                      </a:r>
                    </a:p>
                  </a:txBody>
                  <a:tcPr marL="63500" marR="63500" marT="0" marB="0" anchor="ctr" horzOverflow="overflow"/>
                </a:tc>
                <a:tc>
                  <a:txBody>
                    <a:bodyPr/>
                    <a:lstStyle/>
                    <a:p>
                      <a:pPr algn="ctr" defTabSz="457200">
                        <a:defRPr sz="1800"/>
                      </a:pPr>
                      <a:r>
                        <a:rPr sz="1100"/>
                        <a:t>42.49</a:t>
                      </a:r>
                    </a:p>
                  </a:txBody>
                  <a:tcPr marL="63500" marR="63500" marT="0" marB="0" anchor="ctr" horzOverflow="overflow"/>
                </a:tc>
                <a:extLst>
                  <a:ext uri="{0D108BD9-81ED-4DB2-BD59-A6C34878D82A}">
                    <a16:rowId xmlns:a16="http://schemas.microsoft.com/office/drawing/2014/main" val="10003"/>
                  </a:ext>
                </a:extLst>
              </a:tr>
              <a:tr h="174963">
                <a:tc>
                  <a:txBody>
                    <a:bodyPr/>
                    <a:lstStyle/>
                    <a:p>
                      <a:pPr algn="ctr" defTabSz="457200">
                        <a:defRPr sz="1800"/>
                      </a:pPr>
                      <a:r>
                        <a:rPr sz="1100"/>
                        <a:t>C4</a:t>
                      </a:r>
                    </a:p>
                  </a:txBody>
                  <a:tcPr marL="63500" marR="63500" marT="0" marB="0" anchor="ctr" horzOverflow="overflow"/>
                </a:tc>
                <a:tc>
                  <a:txBody>
                    <a:bodyPr/>
                    <a:lstStyle/>
                    <a:p>
                      <a:pPr algn="ctr" defTabSz="457200">
                        <a:defRPr sz="1800"/>
                      </a:pPr>
                      <a:r>
                        <a:rPr sz="1100"/>
                        <a:t>42.52</a:t>
                      </a:r>
                    </a:p>
                  </a:txBody>
                  <a:tcPr marL="63500" marR="63500" marT="0" marB="0" anchor="ctr" horzOverflow="overflow"/>
                </a:tc>
                <a:extLst>
                  <a:ext uri="{0D108BD9-81ED-4DB2-BD59-A6C34878D82A}">
                    <a16:rowId xmlns:a16="http://schemas.microsoft.com/office/drawing/2014/main" val="10004"/>
                  </a:ext>
                </a:extLst>
              </a:tr>
              <a:tr h="174963">
                <a:tc>
                  <a:txBody>
                    <a:bodyPr/>
                    <a:lstStyle/>
                    <a:p>
                      <a:pPr algn="ctr" defTabSz="457200">
                        <a:defRPr sz="1800"/>
                      </a:pPr>
                      <a:r>
                        <a:rPr sz="1100"/>
                        <a:t>C5</a:t>
                      </a:r>
                    </a:p>
                  </a:txBody>
                  <a:tcPr marL="63500" marR="63500" marT="0" marB="0" anchor="ctr" horzOverflow="overflow"/>
                </a:tc>
                <a:tc>
                  <a:txBody>
                    <a:bodyPr/>
                    <a:lstStyle/>
                    <a:p>
                      <a:pPr algn="ctr" defTabSz="457200">
                        <a:defRPr sz="1800"/>
                      </a:pPr>
                      <a:r>
                        <a:rPr sz="1100"/>
                        <a:t>35.83</a:t>
                      </a:r>
                    </a:p>
                  </a:txBody>
                  <a:tcPr marL="63500" marR="63500" marT="0" marB="0" anchor="ctr" horzOverflow="overflow"/>
                </a:tc>
                <a:extLst>
                  <a:ext uri="{0D108BD9-81ED-4DB2-BD59-A6C34878D82A}">
                    <a16:rowId xmlns:a16="http://schemas.microsoft.com/office/drawing/2014/main" val="10005"/>
                  </a:ext>
                </a:extLst>
              </a:tr>
              <a:tr h="174963">
                <a:tc>
                  <a:txBody>
                    <a:bodyPr/>
                    <a:lstStyle/>
                    <a:p>
                      <a:pPr algn="ctr" defTabSz="457200">
                        <a:defRPr sz="1800"/>
                      </a:pPr>
                      <a:r>
                        <a:rPr sz="1100"/>
                        <a:t>C6</a:t>
                      </a:r>
                    </a:p>
                  </a:txBody>
                  <a:tcPr marL="63500" marR="63500" marT="0" marB="0" anchor="ctr" horzOverflow="overflow"/>
                </a:tc>
                <a:tc>
                  <a:txBody>
                    <a:bodyPr/>
                    <a:lstStyle/>
                    <a:p>
                      <a:pPr algn="ctr" defTabSz="457200">
                        <a:defRPr sz="1800"/>
                      </a:pPr>
                      <a:r>
                        <a:rPr sz="1100"/>
                        <a:t>25.77</a:t>
                      </a:r>
                    </a:p>
                  </a:txBody>
                  <a:tcPr marL="63500" marR="63500" marT="0" marB="0" anchor="ctr" horzOverflow="overflow"/>
                </a:tc>
                <a:extLst>
                  <a:ext uri="{0D108BD9-81ED-4DB2-BD59-A6C34878D82A}">
                    <a16:rowId xmlns:a16="http://schemas.microsoft.com/office/drawing/2014/main" val="10006"/>
                  </a:ext>
                </a:extLst>
              </a:tr>
              <a:tr h="174963">
                <a:tc>
                  <a:txBody>
                    <a:bodyPr/>
                    <a:lstStyle/>
                    <a:p>
                      <a:pPr algn="ctr" defTabSz="457200">
                        <a:defRPr sz="1800"/>
                      </a:pPr>
                      <a:r>
                        <a:rPr sz="1100"/>
                        <a:t>C7</a:t>
                      </a:r>
                    </a:p>
                  </a:txBody>
                  <a:tcPr marL="63500" marR="63500" marT="0" marB="0" anchor="ctr" horzOverflow="overflow"/>
                </a:tc>
                <a:tc>
                  <a:txBody>
                    <a:bodyPr/>
                    <a:lstStyle/>
                    <a:p>
                      <a:pPr algn="ctr" defTabSz="457200">
                        <a:defRPr sz="1800"/>
                      </a:pPr>
                      <a:r>
                        <a:rPr sz="1100"/>
                        <a:t>23.69</a:t>
                      </a:r>
                    </a:p>
                  </a:txBody>
                  <a:tcPr marL="63500" marR="63500" marT="0" marB="0" anchor="ctr" horzOverflow="overflow"/>
                </a:tc>
                <a:extLst>
                  <a:ext uri="{0D108BD9-81ED-4DB2-BD59-A6C34878D82A}">
                    <a16:rowId xmlns:a16="http://schemas.microsoft.com/office/drawing/2014/main" val="10007"/>
                  </a:ext>
                </a:extLst>
              </a:tr>
              <a:tr h="174963">
                <a:tc>
                  <a:txBody>
                    <a:bodyPr/>
                    <a:lstStyle/>
                    <a:p>
                      <a:pPr algn="ctr" defTabSz="457200">
                        <a:defRPr sz="1800"/>
                      </a:pPr>
                      <a:r>
                        <a:rPr sz="1100"/>
                        <a:t>T1</a:t>
                      </a:r>
                    </a:p>
                  </a:txBody>
                  <a:tcPr marL="63500" marR="63500" marT="0" marB="0" anchor="ctr" horzOverflow="overflow"/>
                </a:tc>
                <a:tc>
                  <a:txBody>
                    <a:bodyPr/>
                    <a:lstStyle/>
                    <a:p>
                      <a:pPr algn="ctr" defTabSz="457200">
                        <a:defRPr sz="1800"/>
                      </a:pPr>
                      <a:r>
                        <a:rPr sz="1100"/>
                        <a:t>23.53</a:t>
                      </a:r>
                    </a:p>
                  </a:txBody>
                  <a:tcPr marL="63500" marR="63500" marT="0" marB="0" anchor="ctr" horzOverflow="overflow"/>
                </a:tc>
                <a:extLst>
                  <a:ext uri="{0D108BD9-81ED-4DB2-BD59-A6C34878D82A}">
                    <a16:rowId xmlns:a16="http://schemas.microsoft.com/office/drawing/2014/main" val="10008"/>
                  </a:ext>
                </a:extLst>
              </a:tr>
              <a:tr h="174963">
                <a:tc>
                  <a:txBody>
                    <a:bodyPr/>
                    <a:lstStyle/>
                    <a:p>
                      <a:pPr algn="ctr" defTabSz="457200">
                        <a:defRPr sz="1800"/>
                      </a:pPr>
                      <a:r>
                        <a:rPr sz="1100"/>
                        <a:t>T2</a:t>
                      </a:r>
                    </a:p>
                  </a:txBody>
                  <a:tcPr marL="63500" marR="63500" marT="0" marB="0" anchor="ctr" horzOverflow="overflow"/>
                </a:tc>
                <a:tc>
                  <a:txBody>
                    <a:bodyPr/>
                    <a:lstStyle/>
                    <a:p>
                      <a:pPr algn="ctr" defTabSz="457200">
                        <a:defRPr sz="1800"/>
                      </a:pPr>
                      <a:r>
                        <a:rPr sz="1100"/>
                        <a:t>25.01</a:t>
                      </a:r>
                    </a:p>
                  </a:txBody>
                  <a:tcPr marL="63500" marR="63500" marT="0" marB="0" anchor="ctr" horzOverflow="overflow"/>
                </a:tc>
                <a:extLst>
                  <a:ext uri="{0D108BD9-81ED-4DB2-BD59-A6C34878D82A}">
                    <a16:rowId xmlns:a16="http://schemas.microsoft.com/office/drawing/2014/main" val="10009"/>
                  </a:ext>
                </a:extLst>
              </a:tr>
              <a:tr h="174963">
                <a:tc>
                  <a:txBody>
                    <a:bodyPr/>
                    <a:lstStyle/>
                    <a:p>
                      <a:pPr algn="ctr" defTabSz="457200">
                        <a:defRPr sz="1800"/>
                      </a:pPr>
                      <a:r>
                        <a:rPr sz="1100"/>
                        <a:t>T3</a:t>
                      </a:r>
                    </a:p>
                  </a:txBody>
                  <a:tcPr marL="63500" marR="63500" marT="0" marB="0" anchor="ctr" horzOverflow="overflow"/>
                </a:tc>
                <a:tc>
                  <a:txBody>
                    <a:bodyPr/>
                    <a:lstStyle/>
                    <a:p>
                      <a:pPr algn="ctr" defTabSz="457200">
                        <a:defRPr sz="1800"/>
                      </a:pPr>
                      <a:r>
                        <a:rPr sz="1100"/>
                        <a:t>25.47</a:t>
                      </a:r>
                    </a:p>
                  </a:txBody>
                  <a:tcPr marL="63500" marR="63500" marT="0" marB="0" anchor="ctr" horzOverflow="overflow"/>
                </a:tc>
                <a:extLst>
                  <a:ext uri="{0D108BD9-81ED-4DB2-BD59-A6C34878D82A}">
                    <a16:rowId xmlns:a16="http://schemas.microsoft.com/office/drawing/2014/main" val="10010"/>
                  </a:ext>
                </a:extLst>
              </a:tr>
              <a:tr h="174963">
                <a:tc>
                  <a:txBody>
                    <a:bodyPr/>
                    <a:lstStyle/>
                    <a:p>
                      <a:pPr algn="ctr" defTabSz="457200">
                        <a:defRPr sz="1800"/>
                      </a:pPr>
                      <a:r>
                        <a:rPr sz="1100"/>
                        <a:t>T4</a:t>
                      </a:r>
                    </a:p>
                  </a:txBody>
                  <a:tcPr marL="63500" marR="63500" marT="0" marB="0" anchor="ctr" horzOverflow="overflow"/>
                </a:tc>
                <a:tc>
                  <a:txBody>
                    <a:bodyPr/>
                    <a:lstStyle/>
                    <a:p>
                      <a:pPr algn="ctr" defTabSz="457200">
                        <a:defRPr sz="1800"/>
                      </a:pPr>
                      <a:r>
                        <a:rPr sz="1100"/>
                        <a:t>23.98</a:t>
                      </a:r>
                    </a:p>
                  </a:txBody>
                  <a:tcPr marL="63500" marR="63500" marT="0" marB="0" anchor="ctr" horzOverflow="overflow"/>
                </a:tc>
                <a:extLst>
                  <a:ext uri="{0D108BD9-81ED-4DB2-BD59-A6C34878D82A}">
                    <a16:rowId xmlns:a16="http://schemas.microsoft.com/office/drawing/2014/main" val="10011"/>
                  </a:ext>
                </a:extLst>
              </a:tr>
              <a:tr h="174963">
                <a:tc>
                  <a:txBody>
                    <a:bodyPr/>
                    <a:lstStyle/>
                    <a:p>
                      <a:pPr algn="ctr" defTabSz="457200">
                        <a:defRPr sz="1800"/>
                      </a:pPr>
                      <a:r>
                        <a:rPr sz="1100"/>
                        <a:t>T5</a:t>
                      </a:r>
                    </a:p>
                  </a:txBody>
                  <a:tcPr marL="63500" marR="63500" marT="0" marB="0" anchor="ctr" horzOverflow="overflow"/>
                </a:tc>
                <a:tc>
                  <a:txBody>
                    <a:bodyPr/>
                    <a:lstStyle/>
                    <a:p>
                      <a:pPr algn="ctr" defTabSz="457200">
                        <a:defRPr sz="1800"/>
                      </a:pPr>
                      <a:r>
                        <a:rPr sz="1100"/>
                        <a:t>24.30</a:t>
                      </a:r>
                    </a:p>
                  </a:txBody>
                  <a:tcPr marL="63500" marR="63500" marT="0" marB="0" anchor="ctr" horzOverflow="overflow"/>
                </a:tc>
                <a:extLst>
                  <a:ext uri="{0D108BD9-81ED-4DB2-BD59-A6C34878D82A}">
                    <a16:rowId xmlns:a16="http://schemas.microsoft.com/office/drawing/2014/main" val="10012"/>
                  </a:ext>
                </a:extLst>
              </a:tr>
              <a:tr h="174963">
                <a:tc>
                  <a:txBody>
                    <a:bodyPr/>
                    <a:lstStyle/>
                    <a:p>
                      <a:pPr algn="ctr" defTabSz="457200">
                        <a:defRPr sz="1800"/>
                      </a:pPr>
                      <a:r>
                        <a:rPr sz="1100"/>
                        <a:t>T6</a:t>
                      </a:r>
                    </a:p>
                  </a:txBody>
                  <a:tcPr marL="63500" marR="63500" marT="0" marB="0" anchor="ctr" horzOverflow="overflow"/>
                </a:tc>
                <a:tc>
                  <a:txBody>
                    <a:bodyPr/>
                    <a:lstStyle/>
                    <a:p>
                      <a:pPr algn="ctr" defTabSz="457200">
                        <a:defRPr sz="1800"/>
                      </a:pPr>
                      <a:r>
                        <a:rPr sz="1100"/>
                        <a:t>23.80</a:t>
                      </a:r>
                    </a:p>
                  </a:txBody>
                  <a:tcPr marL="63500" marR="63500" marT="0" marB="0" anchor="ctr" horzOverflow="overflow"/>
                </a:tc>
                <a:extLst>
                  <a:ext uri="{0D108BD9-81ED-4DB2-BD59-A6C34878D82A}">
                    <a16:rowId xmlns:a16="http://schemas.microsoft.com/office/drawing/2014/main" val="10013"/>
                  </a:ext>
                </a:extLst>
              </a:tr>
              <a:tr h="174963">
                <a:tc>
                  <a:txBody>
                    <a:bodyPr/>
                    <a:lstStyle/>
                    <a:p>
                      <a:pPr algn="ctr" defTabSz="457200">
                        <a:defRPr sz="1800"/>
                      </a:pPr>
                      <a:r>
                        <a:rPr sz="1100"/>
                        <a:t>T7</a:t>
                      </a:r>
                    </a:p>
                  </a:txBody>
                  <a:tcPr marL="63500" marR="63500" marT="0" marB="0" anchor="ctr" horzOverflow="overflow"/>
                </a:tc>
                <a:tc>
                  <a:txBody>
                    <a:bodyPr/>
                    <a:lstStyle/>
                    <a:p>
                      <a:pPr algn="ctr" defTabSz="457200">
                        <a:defRPr sz="1800"/>
                      </a:pPr>
                      <a:r>
                        <a:rPr sz="1100"/>
                        <a:t>25.72</a:t>
                      </a:r>
                    </a:p>
                  </a:txBody>
                  <a:tcPr marL="63500" marR="63500" marT="0" marB="0" anchor="ctr" horzOverflow="overflow"/>
                </a:tc>
                <a:extLst>
                  <a:ext uri="{0D108BD9-81ED-4DB2-BD59-A6C34878D82A}">
                    <a16:rowId xmlns:a16="http://schemas.microsoft.com/office/drawing/2014/main" val="10014"/>
                  </a:ext>
                </a:extLst>
              </a:tr>
              <a:tr h="174963">
                <a:tc>
                  <a:txBody>
                    <a:bodyPr/>
                    <a:lstStyle/>
                    <a:p>
                      <a:pPr algn="ctr" defTabSz="457200">
                        <a:defRPr sz="1800"/>
                      </a:pPr>
                      <a:r>
                        <a:rPr sz="1100"/>
                        <a:t>T8</a:t>
                      </a:r>
                    </a:p>
                  </a:txBody>
                  <a:tcPr marL="63500" marR="63500" marT="0" marB="0" anchor="ctr" horzOverflow="overflow"/>
                </a:tc>
                <a:tc>
                  <a:txBody>
                    <a:bodyPr/>
                    <a:lstStyle/>
                    <a:p>
                      <a:pPr algn="ctr" defTabSz="457200">
                        <a:defRPr sz="1800"/>
                      </a:pPr>
                      <a:r>
                        <a:rPr sz="1100"/>
                        <a:t>26.87</a:t>
                      </a:r>
                    </a:p>
                  </a:txBody>
                  <a:tcPr marL="63500" marR="63500" marT="0" marB="0" anchor="ctr" horzOverflow="overflow"/>
                </a:tc>
                <a:extLst>
                  <a:ext uri="{0D108BD9-81ED-4DB2-BD59-A6C34878D82A}">
                    <a16:rowId xmlns:a16="http://schemas.microsoft.com/office/drawing/2014/main" val="10015"/>
                  </a:ext>
                </a:extLst>
              </a:tr>
              <a:tr h="174963">
                <a:tc>
                  <a:txBody>
                    <a:bodyPr/>
                    <a:lstStyle/>
                    <a:p>
                      <a:pPr algn="ctr" defTabSz="457200">
                        <a:defRPr sz="1800"/>
                      </a:pPr>
                      <a:r>
                        <a:rPr sz="1100"/>
                        <a:t>T9</a:t>
                      </a:r>
                    </a:p>
                  </a:txBody>
                  <a:tcPr marL="63500" marR="63500" marT="0" marB="0" anchor="ctr" horzOverflow="overflow"/>
                </a:tc>
                <a:tc>
                  <a:txBody>
                    <a:bodyPr/>
                    <a:lstStyle/>
                    <a:p>
                      <a:pPr algn="ctr" defTabSz="457200">
                        <a:defRPr sz="1800"/>
                      </a:pPr>
                      <a:r>
                        <a:rPr sz="1100"/>
                        <a:t>30.47</a:t>
                      </a:r>
                    </a:p>
                  </a:txBody>
                  <a:tcPr marL="63500" marR="63500" marT="0" marB="0" anchor="ctr" horzOverflow="overflow"/>
                </a:tc>
                <a:extLst>
                  <a:ext uri="{0D108BD9-81ED-4DB2-BD59-A6C34878D82A}">
                    <a16:rowId xmlns:a16="http://schemas.microsoft.com/office/drawing/2014/main" val="10016"/>
                  </a:ext>
                </a:extLst>
              </a:tr>
              <a:tr h="174963">
                <a:tc>
                  <a:txBody>
                    <a:bodyPr/>
                    <a:lstStyle/>
                    <a:p>
                      <a:pPr algn="ctr" defTabSz="457200">
                        <a:defRPr sz="1800"/>
                      </a:pPr>
                      <a:r>
                        <a:rPr sz="1100"/>
                        <a:t>T10</a:t>
                      </a:r>
                    </a:p>
                  </a:txBody>
                  <a:tcPr marL="63500" marR="63500" marT="0" marB="0" anchor="ctr" horzOverflow="overflow"/>
                </a:tc>
                <a:tc>
                  <a:txBody>
                    <a:bodyPr/>
                    <a:lstStyle/>
                    <a:p>
                      <a:pPr algn="ctr" defTabSz="457200">
                        <a:defRPr sz="1800"/>
                      </a:pPr>
                      <a:r>
                        <a:rPr sz="1100"/>
                        <a:t>31.17</a:t>
                      </a:r>
                    </a:p>
                  </a:txBody>
                  <a:tcPr marL="63500" marR="63500" marT="0" marB="0" anchor="ctr" horzOverflow="overflow"/>
                </a:tc>
                <a:extLst>
                  <a:ext uri="{0D108BD9-81ED-4DB2-BD59-A6C34878D82A}">
                    <a16:rowId xmlns:a16="http://schemas.microsoft.com/office/drawing/2014/main" val="10017"/>
                  </a:ext>
                </a:extLst>
              </a:tr>
              <a:tr h="174963">
                <a:tc>
                  <a:txBody>
                    <a:bodyPr/>
                    <a:lstStyle/>
                    <a:p>
                      <a:pPr algn="ctr" defTabSz="457200">
                        <a:defRPr sz="1800"/>
                      </a:pPr>
                      <a:r>
                        <a:rPr sz="1100"/>
                        <a:t>T11</a:t>
                      </a:r>
                    </a:p>
                  </a:txBody>
                  <a:tcPr marL="63500" marR="63500" marT="0" marB="0" anchor="ctr" horzOverflow="overflow"/>
                </a:tc>
                <a:tc>
                  <a:txBody>
                    <a:bodyPr/>
                    <a:lstStyle/>
                    <a:p>
                      <a:pPr algn="ctr" defTabSz="457200">
                        <a:defRPr sz="1800"/>
                      </a:pPr>
                      <a:r>
                        <a:rPr sz="1100"/>
                        <a:t>37.34</a:t>
                      </a:r>
                    </a:p>
                  </a:txBody>
                  <a:tcPr marL="63500" marR="63500" marT="0" marB="0" anchor="ctr" horzOverflow="overflow"/>
                </a:tc>
                <a:extLst>
                  <a:ext uri="{0D108BD9-81ED-4DB2-BD59-A6C34878D82A}">
                    <a16:rowId xmlns:a16="http://schemas.microsoft.com/office/drawing/2014/main" val="10018"/>
                  </a:ext>
                </a:extLst>
              </a:tr>
            </a:tbl>
          </a:graphicData>
        </a:graphic>
      </p:graphicFrame>
      <p:sp>
        <p:nvSpPr>
          <p:cNvPr id="817" name="No Abnormal Signal!"/>
          <p:cNvSpPr txBox="1"/>
          <p:nvPr/>
        </p:nvSpPr>
        <p:spPr>
          <a:xfrm>
            <a:off x="2308547" y="6035254"/>
            <a:ext cx="2014536" cy="333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No Abnormal Signal!</a:t>
            </a:r>
          </a:p>
        </p:txBody>
      </p:sp>
      <p:pic>
        <p:nvPicPr>
          <p:cNvPr id="818" name="t2.png" descr="t2.png"/>
          <p:cNvPicPr>
            <a:picLocks noChangeAspect="1"/>
          </p:cNvPicPr>
          <p:nvPr/>
        </p:nvPicPr>
        <p:blipFill>
          <a:blip r:embed="rId4"/>
          <a:srcRect l="8986" r="24502"/>
          <a:stretch>
            <a:fillRect/>
          </a:stretch>
        </p:blipFill>
        <p:spPr>
          <a:xfrm>
            <a:off x="331726" y="2106101"/>
            <a:ext cx="4139625" cy="3712586"/>
          </a:xfrm>
          <a:prstGeom prst="rect">
            <a:avLst/>
          </a:prstGeom>
          <a:ln w="12700">
            <a:miter lim="400000"/>
          </a:ln>
        </p:spPr>
      </p:pic>
      <p:sp>
        <p:nvSpPr>
          <p:cNvPr id="819" name="Line"/>
          <p:cNvSpPr/>
          <p:nvPr/>
        </p:nvSpPr>
        <p:spPr>
          <a:xfrm>
            <a:off x="2507967" y="3366199"/>
            <a:ext cx="331376" cy="331377"/>
          </a:xfrm>
          <a:prstGeom prst="line">
            <a:avLst/>
          </a:prstGeom>
          <a:ln w="50800">
            <a:solidFill>
              <a:srgbClr val="96313B"/>
            </a:solidFill>
            <a:miter/>
            <a:tailEnd type="triangle"/>
          </a:ln>
        </p:spPr>
        <p:txBody>
          <a:bodyPr lIns="45719" rIns="45719"/>
          <a:lstStyle/>
          <a:p>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 name="Preliminary Results: Aim 2"/>
          <p:cNvSpPr txBox="1">
            <a:spLocks noGrp="1"/>
          </p:cNvSpPr>
          <p:nvPr>
            <p:ph type="title"/>
          </p:nvPr>
        </p:nvSpPr>
        <p:spPr>
          <a:prstGeom prst="rect">
            <a:avLst/>
          </a:prstGeom>
        </p:spPr>
        <p:txBody>
          <a:bodyPr/>
          <a:lstStyle/>
          <a:p>
            <a:r>
              <a:t>Preliminary Results: Aim 2</a:t>
            </a:r>
          </a:p>
        </p:txBody>
      </p:sp>
      <p:sp>
        <p:nvSpPr>
          <p:cNvPr id="822" name="Rectangle 20"/>
          <p:cNvSpPr txBox="1"/>
          <p:nvPr/>
        </p:nvSpPr>
        <p:spPr>
          <a:xfrm>
            <a:off x="380999" y="1313801"/>
            <a:ext cx="11430001" cy="16738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marL="228600" indent="-228600">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Built a CNN-based classifier to distinguish between TD, Motor Complete, Motor Incomplete groups, using structural features: CSA, AP width, and RL width</a:t>
            </a:r>
          </a:p>
          <a:p>
            <a:pPr marL="228600" indent="-228600">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Model trained on 60 TD + 20 SCI subjects (80–20 train-test split).</a:t>
            </a:r>
          </a:p>
          <a:p>
            <a:pPr marL="228600" indent="-228600">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Total parameters: ~40K (small enough for this dataset)</a:t>
            </a:r>
          </a:p>
          <a:p>
            <a:pPr marL="228600" indent="-228600">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Used early stopping, loss monitoring, and weighted loss for class imbalance</a:t>
            </a:r>
          </a:p>
        </p:txBody>
      </p:sp>
      <p:sp>
        <p:nvSpPr>
          <p:cNvPr id="823" name="67"/>
          <p:cNvSpPr txBox="1"/>
          <p:nvPr/>
        </p:nvSpPr>
        <p:spPr>
          <a:xfrm>
            <a:off x="11689370" y="6342326"/>
            <a:ext cx="335866"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67</a:t>
            </a:r>
          </a:p>
        </p:txBody>
      </p:sp>
      <p:grpSp>
        <p:nvGrpSpPr>
          <p:cNvPr id="826" name="Group"/>
          <p:cNvGrpSpPr/>
          <p:nvPr/>
        </p:nvGrpSpPr>
        <p:grpSpPr>
          <a:xfrm>
            <a:off x="2319555" y="3180913"/>
            <a:ext cx="7552889" cy="3210780"/>
            <a:chOff x="0" y="0"/>
            <a:chExt cx="7552887" cy="3210779"/>
          </a:xfrm>
        </p:grpSpPr>
        <p:pic>
          <p:nvPicPr>
            <p:cNvPr id="824" name="td_sci.png" descr="td_sci.png"/>
            <p:cNvPicPr>
              <a:picLocks noChangeAspect="1"/>
            </p:cNvPicPr>
            <p:nvPr/>
          </p:nvPicPr>
          <p:blipFill>
            <a:blip r:embed="rId3"/>
            <a:srcRect r="8253"/>
            <a:stretch>
              <a:fillRect/>
            </a:stretch>
          </p:blipFill>
          <p:spPr>
            <a:xfrm>
              <a:off x="0" y="0"/>
              <a:ext cx="6030158" cy="3210780"/>
            </a:xfrm>
            <a:prstGeom prst="rect">
              <a:avLst/>
            </a:prstGeom>
            <a:ln w="12700" cap="flat">
              <a:noFill/>
              <a:miter lim="400000"/>
            </a:ln>
            <a:effectLst/>
          </p:spPr>
        </p:pic>
        <p:pic>
          <p:nvPicPr>
            <p:cNvPr id="825" name="pasted-movie.png" descr="pasted-movie.png"/>
            <p:cNvPicPr>
              <a:picLocks noChangeAspect="1"/>
            </p:cNvPicPr>
            <p:nvPr/>
          </p:nvPicPr>
          <p:blipFill>
            <a:blip r:embed="rId4"/>
            <a:srcRect l="83526" t="43102" b="22159"/>
            <a:stretch>
              <a:fillRect/>
            </a:stretch>
          </p:blipFill>
          <p:spPr>
            <a:xfrm>
              <a:off x="6037563" y="1378752"/>
              <a:ext cx="1515325" cy="1190175"/>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 name="Preliminary Results: Aim 2"/>
          <p:cNvSpPr txBox="1">
            <a:spLocks noGrp="1"/>
          </p:cNvSpPr>
          <p:nvPr>
            <p:ph type="title"/>
          </p:nvPr>
        </p:nvSpPr>
        <p:spPr>
          <a:prstGeom prst="rect">
            <a:avLst/>
          </a:prstGeom>
        </p:spPr>
        <p:txBody>
          <a:bodyPr/>
          <a:lstStyle/>
          <a:p>
            <a:r>
              <a:t>Preliminary Results: Aim 2</a:t>
            </a:r>
          </a:p>
        </p:txBody>
      </p:sp>
      <p:sp>
        <p:nvSpPr>
          <p:cNvPr id="831" name="Rectangle 20"/>
          <p:cNvSpPr txBox="1"/>
          <p:nvPr/>
        </p:nvSpPr>
        <p:spPr>
          <a:xfrm>
            <a:off x="380999" y="1372089"/>
            <a:ext cx="11430001" cy="4038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marL="228600" indent="-228600">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lvl1pPr>
          </a:lstStyle>
          <a:p>
            <a:r>
              <a:t>Results for 30 models trained on different 80/20 data splits</a:t>
            </a:r>
          </a:p>
        </p:txBody>
      </p:sp>
      <p:sp>
        <p:nvSpPr>
          <p:cNvPr id="832" name="68"/>
          <p:cNvSpPr txBox="1"/>
          <p:nvPr/>
        </p:nvSpPr>
        <p:spPr>
          <a:xfrm>
            <a:off x="11689370" y="6342326"/>
            <a:ext cx="335866"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68</a:t>
            </a:r>
          </a:p>
        </p:txBody>
      </p:sp>
      <p:sp>
        <p:nvSpPr>
          <p:cNvPr id="833" name="Rectangle 20"/>
          <p:cNvSpPr txBox="1"/>
          <p:nvPr/>
        </p:nvSpPr>
        <p:spPr>
          <a:xfrm>
            <a:off x="511491" y="6048835"/>
            <a:ext cx="11169018" cy="5121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ts val="1700"/>
              </a:lnSpc>
              <a:defRPr sz="1100">
                <a:solidFill>
                  <a:srgbClr val="404040"/>
                </a:solidFill>
                <a:latin typeface="Open Sans Condensed Light"/>
                <a:ea typeface="Open Sans Condensed Light"/>
                <a:cs typeface="Open Sans Condensed Light"/>
                <a:sym typeface="Open Sans Condensed Light"/>
              </a:defRPr>
            </a:lvl1pPr>
          </a:lstStyle>
          <a:p>
            <a:r>
              <a:t>Sadeghi-Adl, Z., Naghizadehkashani, S., Middleton, D., Krisa, L., Alizadeh, M., Flanders, A. E., Faro, S. H., Wang, Z., &amp; Mohamed, F. B. (2025). Severity classification of pediatric spinal cord injuries using structural MRI measures and deep learning: A comprehensive analysis across all vertebral levels. American Journal of Neuroradiology.</a:t>
            </a:r>
          </a:p>
        </p:txBody>
      </p:sp>
      <p:graphicFrame>
        <p:nvGraphicFramePr>
          <p:cNvPr id="834" name="Table 1"/>
          <p:cNvGraphicFramePr/>
          <p:nvPr>
            <p:extLst>
              <p:ext uri="{D42A27DB-BD31-4B8C-83A1-F6EECF244321}">
                <p14:modId xmlns:p14="http://schemas.microsoft.com/office/powerpoint/2010/main" val="2161300704"/>
              </p:ext>
            </p:extLst>
          </p:nvPr>
        </p:nvGraphicFramePr>
        <p:xfrm>
          <a:off x="1683532" y="2569383"/>
          <a:ext cx="8824936" cy="1097280"/>
        </p:xfrm>
        <a:graphic>
          <a:graphicData uri="http://schemas.openxmlformats.org/drawingml/2006/table">
            <a:tbl>
              <a:tblPr bandRow="1">
                <a:tableStyleId>{4C3C2611-4C71-4FC5-86AE-919BDF0F9419}</a:tableStyleId>
              </a:tblPr>
              <a:tblGrid>
                <a:gridCol w="2206234">
                  <a:extLst>
                    <a:ext uri="{9D8B030D-6E8A-4147-A177-3AD203B41FA5}">
                      <a16:colId xmlns:a16="http://schemas.microsoft.com/office/drawing/2014/main" val="20000"/>
                    </a:ext>
                  </a:extLst>
                </a:gridCol>
                <a:gridCol w="2206234">
                  <a:extLst>
                    <a:ext uri="{9D8B030D-6E8A-4147-A177-3AD203B41FA5}">
                      <a16:colId xmlns:a16="http://schemas.microsoft.com/office/drawing/2014/main" val="20001"/>
                    </a:ext>
                  </a:extLst>
                </a:gridCol>
                <a:gridCol w="2206234">
                  <a:extLst>
                    <a:ext uri="{9D8B030D-6E8A-4147-A177-3AD203B41FA5}">
                      <a16:colId xmlns:a16="http://schemas.microsoft.com/office/drawing/2014/main" val="20002"/>
                    </a:ext>
                  </a:extLst>
                </a:gridCol>
                <a:gridCol w="2206234">
                  <a:extLst>
                    <a:ext uri="{9D8B030D-6E8A-4147-A177-3AD203B41FA5}">
                      <a16:colId xmlns:a16="http://schemas.microsoft.com/office/drawing/2014/main" val="20003"/>
                    </a:ext>
                  </a:extLst>
                </a:gridCol>
              </a:tblGrid>
              <a:tr h="274006">
                <a:tc>
                  <a:txBody>
                    <a:bodyPr/>
                    <a:lstStyle/>
                    <a:p>
                      <a:pPr algn="l">
                        <a:defRPr sz="1800"/>
                      </a:pPr>
                      <a:endParaRPr/>
                    </a:p>
                  </a:txBody>
                  <a:tcPr marL="0" marR="0" marT="0" marB="0" horzOverflow="overflow"/>
                </a:tc>
                <a:tc>
                  <a:txBody>
                    <a:bodyPr/>
                    <a:lstStyle/>
                    <a:p>
                      <a:pPr algn="ctr">
                        <a:defRPr sz="1800"/>
                      </a:pPr>
                      <a:r>
                        <a:t>RF</a:t>
                      </a:r>
                    </a:p>
                  </a:txBody>
                  <a:tcPr marL="0" marR="0" marT="0" marB="0" anchor="ctr" horzOverflow="overflow"/>
                </a:tc>
                <a:tc>
                  <a:txBody>
                    <a:bodyPr/>
                    <a:lstStyle/>
                    <a:p>
                      <a:pPr algn="ctr">
                        <a:defRPr sz="1800"/>
                      </a:pPr>
                      <a:r>
                        <a:t>SVM</a:t>
                      </a:r>
                    </a:p>
                  </a:txBody>
                  <a:tcPr marL="0" marR="0" marT="0" marB="0" anchor="ctr" horzOverflow="overflow"/>
                </a:tc>
                <a:tc>
                  <a:txBody>
                    <a:bodyPr/>
                    <a:lstStyle/>
                    <a:p>
                      <a:pPr algn="ctr">
                        <a:defRPr sz="1800"/>
                      </a:pPr>
                      <a:r>
                        <a:t>CNN</a:t>
                      </a:r>
                    </a:p>
                  </a:txBody>
                  <a:tcPr marL="0" marR="0" marT="0" marB="0" anchor="ctr" horzOverflow="overflow"/>
                </a:tc>
                <a:extLst>
                  <a:ext uri="{0D108BD9-81ED-4DB2-BD59-A6C34878D82A}">
                    <a16:rowId xmlns:a16="http://schemas.microsoft.com/office/drawing/2014/main" val="10000"/>
                  </a:ext>
                </a:extLst>
              </a:tr>
              <a:tr h="274006">
                <a:tc>
                  <a:txBody>
                    <a:bodyPr/>
                    <a:lstStyle/>
                    <a:p>
                      <a:pPr algn="l">
                        <a:defRPr sz="1800"/>
                      </a:pPr>
                      <a:r>
                        <a:rPr dirty="0"/>
                        <a:t>TD/SCI</a:t>
                      </a:r>
                    </a:p>
                  </a:txBody>
                  <a:tcPr marL="0" marR="0" marT="0" marB="0" horzOverflow="overflow"/>
                </a:tc>
                <a:tc>
                  <a:txBody>
                    <a:bodyPr/>
                    <a:lstStyle/>
                    <a:p>
                      <a:pPr algn="ctr">
                        <a:defRPr sz="1800"/>
                      </a:pPr>
                      <a:r>
                        <a:t>0.7635</a:t>
                      </a:r>
                    </a:p>
                  </a:txBody>
                  <a:tcPr marL="0" marR="0" marT="0" marB="0" anchor="ctr" horzOverflow="overflow"/>
                </a:tc>
                <a:tc>
                  <a:txBody>
                    <a:bodyPr/>
                    <a:lstStyle/>
                    <a:p>
                      <a:pPr algn="ctr">
                        <a:defRPr sz="1800"/>
                      </a:pPr>
                      <a:r>
                        <a:t>0.7842</a:t>
                      </a:r>
                    </a:p>
                  </a:txBody>
                  <a:tcPr marL="0" marR="0" marT="0" marB="0" anchor="ctr" horzOverflow="overflow"/>
                </a:tc>
                <a:tc>
                  <a:txBody>
                    <a:bodyPr/>
                    <a:lstStyle/>
                    <a:p>
                      <a:pPr algn="ctr">
                        <a:defRPr sz="1800"/>
                      </a:pPr>
                      <a:r>
                        <a:t>0.9559</a:t>
                      </a:r>
                    </a:p>
                  </a:txBody>
                  <a:tcPr marL="0" marR="0" marT="0" marB="0" anchor="ctr" horzOverflow="overflow"/>
                </a:tc>
                <a:extLst>
                  <a:ext uri="{0D108BD9-81ED-4DB2-BD59-A6C34878D82A}">
                    <a16:rowId xmlns:a16="http://schemas.microsoft.com/office/drawing/2014/main" val="10001"/>
                  </a:ext>
                </a:extLst>
              </a:tr>
              <a:tr h="468143">
                <a:tc>
                  <a:txBody>
                    <a:bodyPr/>
                    <a:lstStyle/>
                    <a:p>
                      <a:pPr algn="l">
                        <a:defRPr sz="1800"/>
                      </a:pPr>
                      <a:r>
                        <a:rPr dirty="0"/>
                        <a:t>TD/Motor Complete/ Motor Incomplete</a:t>
                      </a:r>
                    </a:p>
                  </a:txBody>
                  <a:tcPr marL="0" marR="0" marT="0" marB="0" horzOverflow="overflow"/>
                </a:tc>
                <a:tc>
                  <a:txBody>
                    <a:bodyPr/>
                    <a:lstStyle/>
                    <a:p>
                      <a:pPr algn="ctr">
                        <a:defRPr sz="1800"/>
                      </a:pPr>
                      <a:r>
                        <a:t>0.6889</a:t>
                      </a:r>
                    </a:p>
                  </a:txBody>
                  <a:tcPr marL="0" marR="0" marT="0" marB="0" anchor="ctr" horzOverflow="overflow"/>
                </a:tc>
                <a:tc>
                  <a:txBody>
                    <a:bodyPr/>
                    <a:lstStyle/>
                    <a:p>
                      <a:pPr algn="ctr">
                        <a:defRPr sz="1800"/>
                      </a:pPr>
                      <a:r>
                        <a:t>0.7400</a:t>
                      </a:r>
                    </a:p>
                  </a:txBody>
                  <a:tcPr marL="0" marR="0" marT="0" marB="0" anchor="ctr" horzOverflow="overflow"/>
                </a:tc>
                <a:tc>
                  <a:txBody>
                    <a:bodyPr/>
                    <a:lstStyle/>
                    <a:p>
                      <a:pPr algn="ctr">
                        <a:defRPr sz="1800"/>
                      </a:pPr>
                      <a:r>
                        <a:rPr dirty="0"/>
                        <a:t>0.9492</a:t>
                      </a:r>
                    </a:p>
                  </a:txBody>
                  <a:tcPr marL="0" marR="0" marT="0" marB="0" anchor="ctr" horzOverflow="overflow"/>
                </a:tc>
                <a:extLst>
                  <a:ext uri="{0D108BD9-81ED-4DB2-BD59-A6C34878D82A}">
                    <a16:rowId xmlns:a16="http://schemas.microsoft.com/office/drawing/2014/main" val="10002"/>
                  </a:ext>
                </a:extLst>
              </a:tr>
            </a:tbl>
          </a:graphicData>
        </a:graphic>
      </p:graphicFrame>
      <p:graphicFrame>
        <p:nvGraphicFramePr>
          <p:cNvPr id="835" name="Table 1-1"/>
          <p:cNvGraphicFramePr/>
          <p:nvPr/>
        </p:nvGraphicFramePr>
        <p:xfrm>
          <a:off x="1683532" y="4419723"/>
          <a:ext cx="8824936" cy="1097280"/>
        </p:xfrm>
        <a:graphic>
          <a:graphicData uri="http://schemas.openxmlformats.org/drawingml/2006/table">
            <a:tbl>
              <a:tblPr bandRow="1">
                <a:tableStyleId>{4C3C2611-4C71-4FC5-86AE-919BDF0F9419}</a:tableStyleId>
              </a:tblPr>
              <a:tblGrid>
                <a:gridCol w="2206234">
                  <a:extLst>
                    <a:ext uri="{9D8B030D-6E8A-4147-A177-3AD203B41FA5}">
                      <a16:colId xmlns:a16="http://schemas.microsoft.com/office/drawing/2014/main" val="20000"/>
                    </a:ext>
                  </a:extLst>
                </a:gridCol>
                <a:gridCol w="2206234">
                  <a:extLst>
                    <a:ext uri="{9D8B030D-6E8A-4147-A177-3AD203B41FA5}">
                      <a16:colId xmlns:a16="http://schemas.microsoft.com/office/drawing/2014/main" val="20001"/>
                    </a:ext>
                  </a:extLst>
                </a:gridCol>
                <a:gridCol w="2206234">
                  <a:extLst>
                    <a:ext uri="{9D8B030D-6E8A-4147-A177-3AD203B41FA5}">
                      <a16:colId xmlns:a16="http://schemas.microsoft.com/office/drawing/2014/main" val="20002"/>
                    </a:ext>
                  </a:extLst>
                </a:gridCol>
                <a:gridCol w="2206234">
                  <a:extLst>
                    <a:ext uri="{9D8B030D-6E8A-4147-A177-3AD203B41FA5}">
                      <a16:colId xmlns:a16="http://schemas.microsoft.com/office/drawing/2014/main" val="20003"/>
                    </a:ext>
                  </a:extLst>
                </a:gridCol>
              </a:tblGrid>
              <a:tr h="274006">
                <a:tc>
                  <a:txBody>
                    <a:bodyPr/>
                    <a:lstStyle/>
                    <a:p>
                      <a:pPr algn="l">
                        <a:defRPr sz="1800"/>
                      </a:pPr>
                      <a:r>
                        <a:t>Category</a:t>
                      </a:r>
                    </a:p>
                  </a:txBody>
                  <a:tcPr marL="0" marR="0" marT="0" marB="0" horzOverflow="overflow"/>
                </a:tc>
                <a:tc>
                  <a:txBody>
                    <a:bodyPr/>
                    <a:lstStyle/>
                    <a:p>
                      <a:pPr algn="ctr">
                        <a:defRPr sz="1800"/>
                      </a:pPr>
                      <a:r>
                        <a:t>Precision</a:t>
                      </a:r>
                    </a:p>
                  </a:txBody>
                  <a:tcPr marL="0" marR="0" marT="0" marB="0" anchor="ctr" horzOverflow="overflow"/>
                </a:tc>
                <a:tc>
                  <a:txBody>
                    <a:bodyPr/>
                    <a:lstStyle/>
                    <a:p>
                      <a:pPr algn="ctr">
                        <a:defRPr sz="1800"/>
                      </a:pPr>
                      <a:r>
                        <a:t>Recall</a:t>
                      </a:r>
                    </a:p>
                  </a:txBody>
                  <a:tcPr marL="0" marR="0" marT="0" marB="0" anchor="ctr" horzOverflow="overflow"/>
                </a:tc>
                <a:tc>
                  <a:txBody>
                    <a:bodyPr/>
                    <a:lstStyle/>
                    <a:p>
                      <a:pPr algn="ctr">
                        <a:defRPr sz="1800"/>
                      </a:pPr>
                      <a:r>
                        <a:t>F1-Score</a:t>
                      </a:r>
                    </a:p>
                  </a:txBody>
                  <a:tcPr marL="0" marR="0" marT="0" marB="0" anchor="ctr" horzOverflow="overflow"/>
                </a:tc>
                <a:extLst>
                  <a:ext uri="{0D108BD9-81ED-4DB2-BD59-A6C34878D82A}">
                    <a16:rowId xmlns:a16="http://schemas.microsoft.com/office/drawing/2014/main" val="10000"/>
                  </a:ext>
                </a:extLst>
              </a:tr>
              <a:tr h="274006">
                <a:tc>
                  <a:txBody>
                    <a:bodyPr/>
                    <a:lstStyle/>
                    <a:p>
                      <a:pPr algn="l">
                        <a:defRPr sz="1800"/>
                      </a:pPr>
                      <a:r>
                        <a:t>TD</a:t>
                      </a:r>
                    </a:p>
                  </a:txBody>
                  <a:tcPr marL="0" marR="0" marT="0" marB="0" horzOverflow="overflow"/>
                </a:tc>
                <a:tc>
                  <a:txBody>
                    <a:bodyPr/>
                    <a:lstStyle/>
                    <a:p>
                      <a:pPr algn="ctr">
                        <a:defRPr sz="1800"/>
                      </a:pPr>
                      <a:r>
                        <a:t>0.88</a:t>
                      </a:r>
                    </a:p>
                  </a:txBody>
                  <a:tcPr marL="0" marR="0" marT="0" marB="0" anchor="ctr" horzOverflow="overflow"/>
                </a:tc>
                <a:tc>
                  <a:txBody>
                    <a:bodyPr/>
                    <a:lstStyle/>
                    <a:p>
                      <a:pPr algn="ctr">
                        <a:defRPr sz="1800"/>
                      </a:pPr>
                      <a:r>
                        <a:t>0.98</a:t>
                      </a:r>
                    </a:p>
                  </a:txBody>
                  <a:tcPr marL="0" marR="0" marT="0" marB="0" anchor="ctr" horzOverflow="overflow"/>
                </a:tc>
                <a:tc>
                  <a:txBody>
                    <a:bodyPr/>
                    <a:lstStyle/>
                    <a:p>
                      <a:pPr algn="ctr">
                        <a:defRPr sz="1800"/>
                      </a:pPr>
                      <a:r>
                        <a:t>0.93</a:t>
                      </a:r>
                    </a:p>
                  </a:txBody>
                  <a:tcPr marL="0" marR="0" marT="0" marB="0" anchor="ctr" horzOverflow="overflow"/>
                </a:tc>
                <a:extLst>
                  <a:ext uri="{0D108BD9-81ED-4DB2-BD59-A6C34878D82A}">
                    <a16:rowId xmlns:a16="http://schemas.microsoft.com/office/drawing/2014/main" val="10001"/>
                  </a:ext>
                </a:extLst>
              </a:tr>
              <a:tr h="274006">
                <a:tc>
                  <a:txBody>
                    <a:bodyPr/>
                    <a:lstStyle/>
                    <a:p>
                      <a:pPr algn="l">
                        <a:defRPr sz="1800"/>
                      </a:pPr>
                      <a:r>
                        <a:t>Motor Complete</a:t>
                      </a:r>
                    </a:p>
                  </a:txBody>
                  <a:tcPr marL="0" marR="0" marT="0" marB="0" horzOverflow="overflow"/>
                </a:tc>
                <a:tc>
                  <a:txBody>
                    <a:bodyPr/>
                    <a:lstStyle/>
                    <a:p>
                      <a:pPr algn="ctr">
                        <a:defRPr sz="1800"/>
                      </a:pPr>
                      <a:r>
                        <a:t>0.99</a:t>
                      </a:r>
                    </a:p>
                  </a:txBody>
                  <a:tcPr marL="0" marR="0" marT="0" marB="0" anchor="ctr" horzOverflow="overflow"/>
                </a:tc>
                <a:tc>
                  <a:txBody>
                    <a:bodyPr/>
                    <a:lstStyle/>
                    <a:p>
                      <a:pPr algn="ctr">
                        <a:defRPr sz="1800"/>
                      </a:pPr>
                      <a:r>
                        <a:t>0.95</a:t>
                      </a:r>
                    </a:p>
                  </a:txBody>
                  <a:tcPr marL="0" marR="0" marT="0" marB="0" anchor="ctr" horzOverflow="overflow"/>
                </a:tc>
                <a:tc>
                  <a:txBody>
                    <a:bodyPr/>
                    <a:lstStyle/>
                    <a:p>
                      <a:pPr algn="ctr">
                        <a:defRPr sz="1800"/>
                      </a:pPr>
                      <a:r>
                        <a:t>0.97</a:t>
                      </a:r>
                    </a:p>
                  </a:txBody>
                  <a:tcPr marL="0" marR="0" marT="0" marB="0" anchor="ctr" horzOverflow="overflow"/>
                </a:tc>
                <a:extLst>
                  <a:ext uri="{0D108BD9-81ED-4DB2-BD59-A6C34878D82A}">
                    <a16:rowId xmlns:a16="http://schemas.microsoft.com/office/drawing/2014/main" val="10002"/>
                  </a:ext>
                </a:extLst>
              </a:tr>
              <a:tr h="274006">
                <a:tc>
                  <a:txBody>
                    <a:bodyPr/>
                    <a:lstStyle/>
                    <a:p>
                      <a:pPr algn="l">
                        <a:defRPr sz="1800"/>
                      </a:pPr>
                      <a:r>
                        <a:t>Motor Incomplete</a:t>
                      </a:r>
                    </a:p>
                  </a:txBody>
                  <a:tcPr marL="0" marR="0" marT="0" marB="0" horzOverflow="overflow"/>
                </a:tc>
                <a:tc>
                  <a:txBody>
                    <a:bodyPr/>
                    <a:lstStyle/>
                    <a:p>
                      <a:pPr algn="ctr">
                        <a:defRPr sz="1800"/>
                      </a:pPr>
                      <a:r>
                        <a:t>0.97</a:t>
                      </a:r>
                    </a:p>
                  </a:txBody>
                  <a:tcPr marL="0" marR="0" marT="0" marB="0" anchor="ctr" horzOverflow="overflow"/>
                </a:tc>
                <a:tc>
                  <a:txBody>
                    <a:bodyPr/>
                    <a:lstStyle/>
                    <a:p>
                      <a:pPr algn="ctr">
                        <a:defRPr sz="1800"/>
                      </a:pPr>
                      <a:r>
                        <a:t>0.93</a:t>
                      </a:r>
                    </a:p>
                  </a:txBody>
                  <a:tcPr marL="0" marR="0" marT="0" marB="0" anchor="ctr" horzOverflow="overflow"/>
                </a:tc>
                <a:tc>
                  <a:txBody>
                    <a:bodyPr/>
                    <a:lstStyle/>
                    <a:p>
                      <a:pPr algn="ctr">
                        <a:defRPr sz="1800"/>
                      </a:pPr>
                      <a:r>
                        <a:t>0.94</a:t>
                      </a:r>
                    </a:p>
                  </a:txBody>
                  <a:tcPr marL="0" marR="0" marT="0" marB="0" anchor="ctr" horzOverflow="overflow"/>
                </a:tc>
                <a:extLst>
                  <a:ext uri="{0D108BD9-81ED-4DB2-BD59-A6C34878D82A}">
                    <a16:rowId xmlns:a16="http://schemas.microsoft.com/office/drawing/2014/main" val="10003"/>
                  </a:ext>
                </a:extLst>
              </a:tr>
            </a:tbl>
          </a:graphicData>
        </a:graphic>
      </p:graphicFrame>
      <p:sp>
        <p:nvSpPr>
          <p:cNvPr id="836" name="Classification Accuracy of SVM, Random Forest, and CNN models"/>
          <p:cNvSpPr txBox="1"/>
          <p:nvPr/>
        </p:nvSpPr>
        <p:spPr>
          <a:xfrm>
            <a:off x="2537367" y="2125990"/>
            <a:ext cx="6762961" cy="350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3300"/>
              </a:lnSpc>
              <a:defRPr sz="1766">
                <a:latin typeface="Arial"/>
                <a:ea typeface="Arial"/>
                <a:cs typeface="Arial"/>
                <a:sym typeface="Arial"/>
              </a:defRPr>
            </a:lvl1pPr>
          </a:lstStyle>
          <a:p>
            <a:r>
              <a:rPr dirty="0"/>
              <a:t>Classification Accuracy of SVM, Random Forest, and CNN models </a:t>
            </a:r>
          </a:p>
        </p:txBody>
      </p:sp>
      <p:sp>
        <p:nvSpPr>
          <p:cNvPr id="837" name="CNN model performance"/>
          <p:cNvSpPr txBox="1"/>
          <p:nvPr/>
        </p:nvSpPr>
        <p:spPr>
          <a:xfrm>
            <a:off x="4594885" y="4005047"/>
            <a:ext cx="2647924" cy="350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3300"/>
              </a:lnSpc>
              <a:defRPr sz="1766">
                <a:latin typeface="Arial"/>
                <a:ea typeface="Arial"/>
                <a:cs typeface="Arial"/>
                <a:sym typeface="Arial"/>
              </a:defRPr>
            </a:lvl1pPr>
          </a:lstStyle>
          <a:p>
            <a:r>
              <a:t>CNN model performance </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 name="Preliminary Results: Aim 3"/>
          <p:cNvSpPr txBox="1">
            <a:spLocks noGrp="1"/>
          </p:cNvSpPr>
          <p:nvPr>
            <p:ph type="title"/>
          </p:nvPr>
        </p:nvSpPr>
        <p:spPr>
          <a:prstGeom prst="rect">
            <a:avLst/>
          </a:prstGeom>
        </p:spPr>
        <p:txBody>
          <a:bodyPr/>
          <a:lstStyle/>
          <a:p>
            <a:r>
              <a:t>Preliminary Results: Aim 3</a:t>
            </a:r>
          </a:p>
        </p:txBody>
      </p:sp>
      <p:sp>
        <p:nvSpPr>
          <p:cNvPr id="842" name="Rectangle 20"/>
          <p:cNvSpPr txBox="1"/>
          <p:nvPr/>
        </p:nvSpPr>
        <p:spPr>
          <a:xfrm>
            <a:off x="380999" y="1400591"/>
            <a:ext cx="11430001" cy="7213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marL="228600" indent="-228600">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endParaRPr/>
          </a:p>
        </p:txBody>
      </p:sp>
      <p:sp>
        <p:nvSpPr>
          <p:cNvPr id="843" name="69"/>
          <p:cNvSpPr txBox="1"/>
          <p:nvPr/>
        </p:nvSpPr>
        <p:spPr>
          <a:xfrm>
            <a:off x="11689370" y="6342326"/>
            <a:ext cx="335866"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69</a:t>
            </a:r>
          </a:p>
        </p:txBody>
      </p:sp>
      <p:sp>
        <p:nvSpPr>
          <p:cNvPr id="844" name="Rectangle 20"/>
          <p:cNvSpPr txBox="1"/>
          <p:nvPr/>
        </p:nvSpPr>
        <p:spPr>
          <a:xfrm>
            <a:off x="380999" y="1363379"/>
            <a:ext cx="11430001" cy="13563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marL="228600" indent="-228600">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Done Structural and DTI preprocessing for all 190 adult SCI patients.</a:t>
            </a:r>
          </a:p>
          <a:p>
            <a:pPr marL="228600" indent="-228600">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The preprocessing pipeline included motion correction, spinal cord segmentation, and coregistration of DTI metrics (FA, MD, AD, RD) with T2-weighted images for spatial alignment.</a:t>
            </a:r>
          </a:p>
          <a:p>
            <a:pPr marL="228600" indent="-228600">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Now ready for training multimodal models to classify SCI severity based on MRI images</a:t>
            </a:r>
          </a:p>
        </p:txBody>
      </p:sp>
      <p:grpSp>
        <p:nvGrpSpPr>
          <p:cNvPr id="850" name="Group"/>
          <p:cNvGrpSpPr/>
          <p:nvPr/>
        </p:nvGrpSpPr>
        <p:grpSpPr>
          <a:xfrm>
            <a:off x="859802" y="2957103"/>
            <a:ext cx="10211699" cy="3378211"/>
            <a:chOff x="0" y="0"/>
            <a:chExt cx="10211697" cy="3378210"/>
          </a:xfrm>
        </p:grpSpPr>
        <p:grpSp>
          <p:nvGrpSpPr>
            <p:cNvPr id="847" name="Group"/>
            <p:cNvGrpSpPr/>
            <p:nvPr/>
          </p:nvGrpSpPr>
          <p:grpSpPr>
            <a:xfrm>
              <a:off x="310025" y="0"/>
              <a:ext cx="9901673" cy="3378211"/>
              <a:chOff x="0" y="0"/>
              <a:chExt cx="9901672" cy="3378210"/>
            </a:xfrm>
          </p:grpSpPr>
          <p:pic>
            <p:nvPicPr>
              <p:cNvPr id="845" name="pasted-movie.png" descr="pasted-movie.png"/>
              <p:cNvPicPr>
                <a:picLocks noChangeAspect="1"/>
              </p:cNvPicPr>
              <p:nvPr/>
            </p:nvPicPr>
            <p:blipFill>
              <a:blip r:embed="rId3"/>
              <a:srcRect l="13141"/>
              <a:stretch>
                <a:fillRect/>
              </a:stretch>
            </p:blipFill>
            <p:spPr>
              <a:xfrm>
                <a:off x="0" y="38729"/>
                <a:ext cx="9901673" cy="3339482"/>
              </a:xfrm>
              <a:prstGeom prst="rect">
                <a:avLst/>
              </a:prstGeom>
              <a:ln w="12700" cap="flat">
                <a:noFill/>
                <a:miter lim="400000"/>
              </a:ln>
              <a:effectLst/>
            </p:spPr>
          </p:pic>
          <p:sp>
            <p:nvSpPr>
              <p:cNvPr id="846" name="Rectangle"/>
              <p:cNvSpPr/>
              <p:nvPr/>
            </p:nvSpPr>
            <p:spPr>
              <a:xfrm>
                <a:off x="0" y="0"/>
                <a:ext cx="2590649" cy="1941779"/>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grpSp>
        <p:pic>
          <p:nvPicPr>
            <p:cNvPr id="848" name="pasted-movie.png" descr="pasted-movie.png"/>
            <p:cNvPicPr>
              <a:picLocks noChangeAspect="1"/>
            </p:cNvPicPr>
            <p:nvPr/>
          </p:nvPicPr>
          <p:blipFill>
            <a:blip r:embed="rId4"/>
            <a:srcRect t="8023" r="97878" b="78958"/>
            <a:stretch>
              <a:fillRect/>
            </a:stretch>
          </p:blipFill>
          <p:spPr>
            <a:xfrm>
              <a:off x="2578209" y="519312"/>
              <a:ext cx="229187" cy="667751"/>
            </a:xfrm>
            <a:prstGeom prst="rect">
              <a:avLst/>
            </a:prstGeom>
            <a:ln w="12700" cap="flat">
              <a:noFill/>
              <a:miter lim="400000"/>
            </a:ln>
            <a:effectLst/>
          </p:spPr>
        </p:pic>
        <p:pic>
          <p:nvPicPr>
            <p:cNvPr id="849" name="pasted-movie.png" descr="pasted-movie.png"/>
            <p:cNvPicPr>
              <a:picLocks noChangeAspect="1"/>
            </p:cNvPicPr>
            <p:nvPr/>
          </p:nvPicPr>
          <p:blipFill>
            <a:blip r:embed="rId4"/>
            <a:srcRect l="16495" t="88364" r="81383"/>
            <a:stretch>
              <a:fillRect/>
            </a:stretch>
          </p:blipFill>
          <p:spPr>
            <a:xfrm>
              <a:off x="0" y="2547293"/>
              <a:ext cx="229186" cy="596825"/>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Spinal Cord Injury: Pathophysiology and Clinical Phases"/>
          <p:cNvSpPr txBox="1">
            <a:spLocks noGrp="1"/>
          </p:cNvSpPr>
          <p:nvPr>
            <p:ph type="title"/>
          </p:nvPr>
        </p:nvSpPr>
        <p:spPr>
          <a:prstGeom prst="rect">
            <a:avLst/>
          </a:prstGeom>
        </p:spPr>
        <p:txBody>
          <a:bodyPr/>
          <a:lstStyle/>
          <a:p>
            <a:r>
              <a:t>Spinal Cord Injury: Pathophysiology and Clinical Phases</a:t>
            </a:r>
          </a:p>
        </p:txBody>
      </p:sp>
      <p:sp>
        <p:nvSpPr>
          <p:cNvPr id="287" name="Rectangle 20"/>
          <p:cNvSpPr txBox="1"/>
          <p:nvPr/>
        </p:nvSpPr>
        <p:spPr>
          <a:xfrm>
            <a:off x="393699" y="1315864"/>
            <a:ext cx="11430001" cy="48488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marL="200526" indent="-200526">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Spinal Cord Injury (SCI) is a devastating neurological condition that results from damage to the spinal cord, often caused by trauma, such as impact, compression, or penetration.</a:t>
            </a:r>
          </a:p>
          <a:p>
            <a:pPr>
              <a:lnSpc>
                <a:spcPts val="2500"/>
              </a:lnSpc>
              <a:defRPr sz="2000">
                <a:solidFill>
                  <a:srgbClr val="404040"/>
                </a:solidFill>
                <a:latin typeface="Open Sans Condensed Light"/>
                <a:ea typeface="Open Sans Condensed Light"/>
                <a:cs typeface="Open Sans Condensed Light"/>
                <a:sym typeface="Open Sans Condensed Light"/>
              </a:defRPr>
            </a:pPr>
            <a:endParaRPr/>
          </a:p>
          <a:p>
            <a:pPr marL="200526" indent="-200526">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It leads to the disruption of motor, sensory, and autonomic pathways, resulting in partial or complete loss of function below the injury level.</a:t>
            </a:r>
          </a:p>
          <a:p>
            <a:pPr marL="200526" indent="-200526">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endParaRPr/>
          </a:p>
          <a:p>
            <a:pPr marL="200526" indent="-200526">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Clinical Phases of SCI:</a:t>
            </a:r>
          </a:p>
          <a:p>
            <a:pPr marL="581526" lvl="1" indent="-200526">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Acute Phase: Immediate response to injury (hours to days)</a:t>
            </a:r>
          </a:p>
          <a:p>
            <a:pPr marL="581526" lvl="1" indent="-200526">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Sub-acute/Chronic Phase: Weeks to months post-injury</a:t>
            </a:r>
            <a:br/>
            <a:endParaRPr/>
          </a:p>
          <a:p>
            <a:pPr marL="200526" indent="-200526">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Why assessment matters:</a:t>
            </a:r>
          </a:p>
          <a:p>
            <a:pPr marL="581526" lvl="1" indent="-200526">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Acute: Early and reliable severity classification is critical for prognosis, treatment planning, and determining the need for surgical or intensive interventions.</a:t>
            </a:r>
          </a:p>
          <a:p>
            <a:pPr marL="581526" lvl="1" indent="-200526">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Chronic: Tracking structural and functional changes supports rehabilitation planning and guides long-term care decisions.</a:t>
            </a:r>
          </a:p>
        </p:txBody>
      </p:sp>
      <p:sp>
        <p:nvSpPr>
          <p:cNvPr id="288" name="6"/>
          <p:cNvSpPr txBox="1"/>
          <p:nvPr/>
        </p:nvSpPr>
        <p:spPr>
          <a:xfrm>
            <a:off x="11689370" y="6342326"/>
            <a:ext cx="220003"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6</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 name="Future Work and Research Timeline"/>
          <p:cNvSpPr txBox="1">
            <a:spLocks noGrp="1"/>
          </p:cNvSpPr>
          <p:nvPr>
            <p:ph type="title"/>
          </p:nvPr>
        </p:nvSpPr>
        <p:spPr>
          <a:prstGeom prst="rect">
            <a:avLst/>
          </a:prstGeom>
        </p:spPr>
        <p:txBody>
          <a:bodyPr/>
          <a:lstStyle/>
          <a:p>
            <a:r>
              <a:t>Future Work and Research Timeline </a:t>
            </a:r>
          </a:p>
        </p:txBody>
      </p:sp>
      <p:sp>
        <p:nvSpPr>
          <p:cNvPr id="855" name="70"/>
          <p:cNvSpPr txBox="1"/>
          <p:nvPr/>
        </p:nvSpPr>
        <p:spPr>
          <a:xfrm>
            <a:off x="11689370" y="6342326"/>
            <a:ext cx="335866"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70</a:t>
            </a:r>
          </a:p>
        </p:txBody>
      </p:sp>
      <p:graphicFrame>
        <p:nvGraphicFramePr>
          <p:cNvPr id="856" name="Table 1"/>
          <p:cNvGraphicFramePr/>
          <p:nvPr/>
        </p:nvGraphicFramePr>
        <p:xfrm>
          <a:off x="2811195" y="1769988"/>
          <a:ext cx="6569608" cy="4392710"/>
        </p:xfrm>
        <a:graphic>
          <a:graphicData uri="http://schemas.openxmlformats.org/drawingml/2006/table">
            <a:tbl>
              <a:tblPr bandRow="1">
                <a:tableStyleId>{4C3C2611-4C71-4FC5-86AE-919BDF0F9419}</a:tableStyleId>
              </a:tblPr>
              <a:tblGrid>
                <a:gridCol w="4867856">
                  <a:extLst>
                    <a:ext uri="{9D8B030D-6E8A-4147-A177-3AD203B41FA5}">
                      <a16:colId xmlns:a16="http://schemas.microsoft.com/office/drawing/2014/main" val="20000"/>
                    </a:ext>
                  </a:extLst>
                </a:gridCol>
                <a:gridCol w="850693">
                  <a:extLst>
                    <a:ext uri="{9D8B030D-6E8A-4147-A177-3AD203B41FA5}">
                      <a16:colId xmlns:a16="http://schemas.microsoft.com/office/drawing/2014/main" val="20001"/>
                    </a:ext>
                  </a:extLst>
                </a:gridCol>
                <a:gridCol w="851059">
                  <a:extLst>
                    <a:ext uri="{9D8B030D-6E8A-4147-A177-3AD203B41FA5}">
                      <a16:colId xmlns:a16="http://schemas.microsoft.com/office/drawing/2014/main" val="20002"/>
                    </a:ext>
                  </a:extLst>
                </a:gridCol>
              </a:tblGrid>
              <a:tr h="264738">
                <a:tc>
                  <a:txBody>
                    <a:bodyPr/>
                    <a:lstStyle/>
                    <a:p>
                      <a:pPr algn="ctr" defTabSz="457200">
                        <a:defRPr sz="1800"/>
                      </a:pPr>
                      <a:r>
                        <a:rPr sz="1300" b="1">
                          <a:latin typeface="Arial"/>
                          <a:ea typeface="Arial"/>
                          <a:cs typeface="Arial"/>
                          <a:sym typeface="Arial"/>
                        </a:rPr>
                        <a:t>Task Description</a:t>
                      </a:r>
                    </a:p>
                  </a:txBody>
                  <a:tcPr marL="12700" marR="12700" marT="12700" marB="12700" anchor="ctr" horzOverflow="overflow"/>
                </a:tc>
                <a:tc>
                  <a:txBody>
                    <a:bodyPr/>
                    <a:lstStyle/>
                    <a:p>
                      <a:pPr algn="ctr" defTabSz="457200">
                        <a:defRPr sz="1800"/>
                      </a:pPr>
                      <a:r>
                        <a:rPr sz="1300" b="1">
                          <a:latin typeface="Arial"/>
                          <a:ea typeface="Arial"/>
                          <a:cs typeface="Arial"/>
                          <a:sym typeface="Arial"/>
                        </a:rPr>
                        <a:t>Start</a:t>
                      </a:r>
                    </a:p>
                  </a:txBody>
                  <a:tcPr marL="12700" marR="12700" marT="12700" marB="12700" anchor="ctr" horzOverflow="overflow"/>
                </a:tc>
                <a:tc>
                  <a:txBody>
                    <a:bodyPr/>
                    <a:lstStyle/>
                    <a:p>
                      <a:pPr algn="ctr" defTabSz="457200">
                        <a:defRPr sz="1800"/>
                      </a:pPr>
                      <a:r>
                        <a:rPr sz="1300" b="1">
                          <a:latin typeface="Arial"/>
                          <a:ea typeface="Arial"/>
                          <a:cs typeface="Arial"/>
                          <a:sym typeface="Arial"/>
                        </a:rPr>
                        <a:t>End</a:t>
                      </a:r>
                    </a:p>
                  </a:txBody>
                  <a:tcPr marL="12700" marR="12700" marT="12700" marB="12700" anchor="ctr" horzOverflow="overflow"/>
                </a:tc>
                <a:extLst>
                  <a:ext uri="{0D108BD9-81ED-4DB2-BD59-A6C34878D82A}">
                    <a16:rowId xmlns:a16="http://schemas.microsoft.com/office/drawing/2014/main" val="10000"/>
                  </a:ext>
                </a:extLst>
              </a:tr>
              <a:tr h="264738">
                <a:tc gridSpan="3">
                  <a:txBody>
                    <a:bodyPr/>
                    <a:lstStyle/>
                    <a:p>
                      <a:pPr algn="l" defTabSz="457200">
                        <a:defRPr sz="1800"/>
                      </a:pPr>
                      <a:r>
                        <a:rPr sz="1300" b="1">
                          <a:latin typeface="Arial"/>
                          <a:ea typeface="Arial"/>
                          <a:cs typeface="Arial"/>
                          <a:sym typeface="Arial"/>
                        </a:rPr>
                        <a:t>Aim 1: Pediatric Data Collection &amp; Analysis</a:t>
                      </a:r>
                    </a:p>
                  </a:txBody>
                  <a:tcPr marL="12700" marR="12700" marT="12700" marB="12700" anchor="ctr" horzOverflow="overflow"/>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64738">
                <a:tc>
                  <a:txBody>
                    <a:bodyPr/>
                    <a:lstStyle/>
                    <a:p>
                      <a:pPr algn="l" defTabSz="457200">
                        <a:defRPr sz="1800"/>
                      </a:pPr>
                      <a:r>
                        <a:rPr sz="1300">
                          <a:latin typeface="Arial"/>
                          <a:ea typeface="Arial"/>
                          <a:cs typeface="Arial"/>
                          <a:sym typeface="Arial"/>
                        </a:rPr>
                        <a:t>Pediatric Data Collection</a:t>
                      </a:r>
                    </a:p>
                  </a:txBody>
                  <a:tcPr marL="12700" marR="12700" marT="12700" marB="12700" anchor="ctr" horzOverflow="overflow"/>
                </a:tc>
                <a:tc>
                  <a:txBody>
                    <a:bodyPr/>
                    <a:lstStyle/>
                    <a:p>
                      <a:pPr algn="ctr" defTabSz="457200">
                        <a:defRPr sz="1800"/>
                      </a:pPr>
                      <a:r>
                        <a:rPr sz="1300">
                          <a:latin typeface="Arial"/>
                          <a:ea typeface="Arial"/>
                          <a:cs typeface="Arial"/>
                          <a:sym typeface="Arial"/>
                        </a:rPr>
                        <a:t>In Process</a:t>
                      </a:r>
                    </a:p>
                  </a:txBody>
                  <a:tcPr marL="12700" marR="12700" marT="12700" marB="12700" anchor="ctr" horzOverflow="overflow"/>
                </a:tc>
                <a:tc>
                  <a:txBody>
                    <a:bodyPr/>
                    <a:lstStyle/>
                    <a:p>
                      <a:pPr algn="ctr" defTabSz="457200">
                        <a:defRPr sz="1800"/>
                      </a:pPr>
                      <a:r>
                        <a:rPr sz="1300">
                          <a:latin typeface="Arial"/>
                          <a:ea typeface="Arial"/>
                          <a:cs typeface="Arial"/>
                          <a:sym typeface="Arial"/>
                        </a:rPr>
                        <a:t>Nov 2025</a:t>
                      </a:r>
                    </a:p>
                  </a:txBody>
                  <a:tcPr marL="12700" marR="12700" marT="12700" marB="12700" anchor="ctr" horzOverflow="overflow"/>
                </a:tc>
                <a:extLst>
                  <a:ext uri="{0D108BD9-81ED-4DB2-BD59-A6C34878D82A}">
                    <a16:rowId xmlns:a16="http://schemas.microsoft.com/office/drawing/2014/main" val="10002"/>
                  </a:ext>
                </a:extLst>
              </a:tr>
              <a:tr h="264738">
                <a:tc>
                  <a:txBody>
                    <a:bodyPr/>
                    <a:lstStyle/>
                    <a:p>
                      <a:pPr algn="l" defTabSz="457200">
                        <a:defRPr sz="1800"/>
                      </a:pPr>
                      <a:r>
                        <a:rPr sz="1300">
                          <a:latin typeface="Arial"/>
                          <a:ea typeface="Arial"/>
                          <a:cs typeface="Arial"/>
                          <a:sym typeface="Arial"/>
                        </a:rPr>
                        <a:t>Pediatric Data Analysis</a:t>
                      </a:r>
                    </a:p>
                  </a:txBody>
                  <a:tcPr marL="12700" marR="12700" marT="12700" marB="12700" anchor="ctr" horzOverflow="overflow"/>
                </a:tc>
                <a:tc>
                  <a:txBody>
                    <a:bodyPr/>
                    <a:lstStyle/>
                    <a:p>
                      <a:pPr algn="ctr" defTabSz="457200">
                        <a:defRPr sz="1800"/>
                      </a:pPr>
                      <a:r>
                        <a:rPr sz="1300">
                          <a:latin typeface="Arial"/>
                          <a:ea typeface="Arial"/>
                          <a:cs typeface="Arial"/>
                          <a:sym typeface="Arial"/>
                        </a:rPr>
                        <a:t>In Process</a:t>
                      </a:r>
                    </a:p>
                  </a:txBody>
                  <a:tcPr marL="12700" marR="12700" marT="12700" marB="12700" anchor="ctr" horzOverflow="overflow"/>
                </a:tc>
                <a:tc>
                  <a:txBody>
                    <a:bodyPr/>
                    <a:lstStyle/>
                    <a:p>
                      <a:pPr algn="ctr" defTabSz="457200">
                        <a:defRPr sz="1800"/>
                      </a:pPr>
                      <a:r>
                        <a:rPr sz="1300">
                          <a:latin typeface="Arial"/>
                          <a:ea typeface="Arial"/>
                          <a:cs typeface="Arial"/>
                          <a:sym typeface="Arial"/>
                        </a:rPr>
                        <a:t>Nov 2025</a:t>
                      </a:r>
                    </a:p>
                  </a:txBody>
                  <a:tcPr marL="12700" marR="12700" marT="12700" marB="12700" anchor="ctr" horzOverflow="overflow"/>
                </a:tc>
                <a:extLst>
                  <a:ext uri="{0D108BD9-81ED-4DB2-BD59-A6C34878D82A}">
                    <a16:rowId xmlns:a16="http://schemas.microsoft.com/office/drawing/2014/main" val="10003"/>
                  </a:ext>
                </a:extLst>
              </a:tr>
              <a:tr h="264738">
                <a:tc>
                  <a:txBody>
                    <a:bodyPr/>
                    <a:lstStyle/>
                    <a:p>
                      <a:pPr algn="l" defTabSz="457200">
                        <a:defRPr sz="1800"/>
                      </a:pPr>
                      <a:r>
                        <a:rPr sz="1300">
                          <a:latin typeface="Arial"/>
                          <a:ea typeface="Arial"/>
                          <a:cs typeface="Arial"/>
                          <a:sym typeface="Arial"/>
                        </a:rPr>
                        <a:t>Statistical Analysis</a:t>
                      </a:r>
                    </a:p>
                  </a:txBody>
                  <a:tcPr marL="12700" marR="12700" marT="12700" marB="12700" anchor="ctr" horzOverflow="overflow"/>
                </a:tc>
                <a:tc>
                  <a:txBody>
                    <a:bodyPr/>
                    <a:lstStyle/>
                    <a:p>
                      <a:pPr algn="ctr" defTabSz="457200">
                        <a:defRPr sz="1800"/>
                      </a:pPr>
                      <a:r>
                        <a:rPr sz="1300">
                          <a:latin typeface="Arial"/>
                          <a:ea typeface="Arial"/>
                          <a:cs typeface="Arial"/>
                          <a:sym typeface="Arial"/>
                        </a:rPr>
                        <a:t>Sep 2025</a:t>
                      </a:r>
                    </a:p>
                  </a:txBody>
                  <a:tcPr marL="12700" marR="12700" marT="12700" marB="12700" anchor="ctr" horzOverflow="overflow"/>
                </a:tc>
                <a:tc>
                  <a:txBody>
                    <a:bodyPr/>
                    <a:lstStyle/>
                    <a:p>
                      <a:pPr algn="ctr" defTabSz="457200">
                        <a:defRPr sz="1800"/>
                      </a:pPr>
                      <a:r>
                        <a:rPr sz="1300">
                          <a:latin typeface="Arial"/>
                          <a:ea typeface="Arial"/>
                          <a:cs typeface="Arial"/>
                          <a:sym typeface="Arial"/>
                        </a:rPr>
                        <a:t>Nov 2025</a:t>
                      </a:r>
                    </a:p>
                  </a:txBody>
                  <a:tcPr marL="12700" marR="12700" marT="12700" marB="12700" anchor="ctr" horzOverflow="overflow"/>
                </a:tc>
                <a:extLst>
                  <a:ext uri="{0D108BD9-81ED-4DB2-BD59-A6C34878D82A}">
                    <a16:rowId xmlns:a16="http://schemas.microsoft.com/office/drawing/2014/main" val="10004"/>
                  </a:ext>
                </a:extLst>
              </a:tr>
              <a:tr h="264738">
                <a:tc gridSpan="3">
                  <a:txBody>
                    <a:bodyPr/>
                    <a:lstStyle/>
                    <a:p>
                      <a:pPr algn="l" defTabSz="457200">
                        <a:defRPr sz="1800"/>
                      </a:pPr>
                      <a:r>
                        <a:rPr sz="1300" b="1">
                          <a:latin typeface="Arial"/>
                          <a:ea typeface="Arial"/>
                          <a:cs typeface="Arial"/>
                          <a:sym typeface="Arial"/>
                        </a:rPr>
                        <a:t>Aim 2: Pediatric Model Development &amp; Testing</a:t>
                      </a:r>
                    </a:p>
                  </a:txBody>
                  <a:tcPr marL="12700" marR="12700" marT="12700" marB="12700" anchor="ctr" horzOverflow="overflow"/>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264738">
                <a:tc>
                  <a:txBody>
                    <a:bodyPr/>
                    <a:lstStyle/>
                    <a:p>
                      <a:pPr algn="l" defTabSz="457200">
                        <a:defRPr sz="1800"/>
                      </a:pPr>
                      <a:r>
                        <a:rPr sz="1300">
                          <a:latin typeface="Arial"/>
                          <a:ea typeface="Arial"/>
                          <a:cs typeface="Arial"/>
                          <a:sym typeface="Arial"/>
                        </a:rPr>
                        <a:t>Model Development and Testing on Collected Data</a:t>
                      </a:r>
                    </a:p>
                  </a:txBody>
                  <a:tcPr marL="12700" marR="12700" marT="12700" marB="12700" anchor="ctr" horzOverflow="overflow"/>
                </a:tc>
                <a:tc>
                  <a:txBody>
                    <a:bodyPr/>
                    <a:lstStyle/>
                    <a:p>
                      <a:pPr algn="ctr" defTabSz="457200">
                        <a:defRPr sz="1800"/>
                      </a:pPr>
                      <a:r>
                        <a:rPr sz="1300">
                          <a:latin typeface="Arial"/>
                          <a:ea typeface="Arial"/>
                          <a:cs typeface="Arial"/>
                          <a:sym typeface="Arial"/>
                        </a:rPr>
                        <a:t>Sep 2025</a:t>
                      </a:r>
                    </a:p>
                  </a:txBody>
                  <a:tcPr marL="12700" marR="12700" marT="12700" marB="12700" anchor="ctr" horzOverflow="overflow"/>
                </a:tc>
                <a:tc>
                  <a:txBody>
                    <a:bodyPr/>
                    <a:lstStyle/>
                    <a:p>
                      <a:pPr algn="ctr" defTabSz="457200">
                        <a:defRPr sz="1800"/>
                      </a:pPr>
                      <a:r>
                        <a:rPr sz="1300">
                          <a:latin typeface="Arial"/>
                          <a:ea typeface="Arial"/>
                          <a:cs typeface="Arial"/>
                          <a:sym typeface="Arial"/>
                        </a:rPr>
                        <a:t>Nov 2025</a:t>
                      </a:r>
                    </a:p>
                  </a:txBody>
                  <a:tcPr marL="12700" marR="12700" marT="12700" marB="12700" anchor="ctr" horzOverflow="overflow"/>
                </a:tc>
                <a:extLst>
                  <a:ext uri="{0D108BD9-81ED-4DB2-BD59-A6C34878D82A}">
                    <a16:rowId xmlns:a16="http://schemas.microsoft.com/office/drawing/2014/main" val="10006"/>
                  </a:ext>
                </a:extLst>
              </a:tr>
              <a:tr h="264738">
                <a:tc>
                  <a:txBody>
                    <a:bodyPr/>
                    <a:lstStyle/>
                    <a:p>
                      <a:pPr algn="l" defTabSz="457200">
                        <a:defRPr sz="1800"/>
                      </a:pPr>
                      <a:r>
                        <a:rPr sz="1300">
                          <a:latin typeface="Arial"/>
                          <a:ea typeface="Arial"/>
                          <a:cs typeface="Arial"/>
                          <a:sym typeface="Arial"/>
                        </a:rPr>
                        <a:t>Final Development and Testing on the Whole Data</a:t>
                      </a:r>
                    </a:p>
                  </a:txBody>
                  <a:tcPr marL="12700" marR="12700" marT="12700" marB="12700" anchor="ctr" horzOverflow="overflow"/>
                </a:tc>
                <a:tc>
                  <a:txBody>
                    <a:bodyPr/>
                    <a:lstStyle/>
                    <a:p>
                      <a:pPr algn="ctr" defTabSz="457200">
                        <a:defRPr sz="1800"/>
                      </a:pPr>
                      <a:r>
                        <a:rPr sz="1300">
                          <a:latin typeface="Arial"/>
                          <a:ea typeface="Arial"/>
                          <a:cs typeface="Arial"/>
                          <a:sym typeface="Arial"/>
                        </a:rPr>
                        <a:t>Nov 2025</a:t>
                      </a:r>
                    </a:p>
                  </a:txBody>
                  <a:tcPr marL="12700" marR="12700" marT="12700" marB="12700" anchor="ctr" horzOverflow="overflow"/>
                </a:tc>
                <a:tc>
                  <a:txBody>
                    <a:bodyPr/>
                    <a:lstStyle/>
                    <a:p>
                      <a:pPr algn="ctr" defTabSz="457200">
                        <a:defRPr sz="1800"/>
                      </a:pPr>
                      <a:r>
                        <a:rPr sz="1300">
                          <a:latin typeface="Arial"/>
                          <a:ea typeface="Arial"/>
                          <a:cs typeface="Arial"/>
                          <a:sym typeface="Arial"/>
                        </a:rPr>
                        <a:t>Jan 2026</a:t>
                      </a:r>
                    </a:p>
                  </a:txBody>
                  <a:tcPr marL="12700" marR="12700" marT="12700" marB="12700" anchor="ctr" horzOverflow="overflow"/>
                </a:tc>
                <a:extLst>
                  <a:ext uri="{0D108BD9-81ED-4DB2-BD59-A6C34878D82A}">
                    <a16:rowId xmlns:a16="http://schemas.microsoft.com/office/drawing/2014/main" val="10007"/>
                  </a:ext>
                </a:extLst>
              </a:tr>
              <a:tr h="264738">
                <a:tc>
                  <a:txBody>
                    <a:bodyPr/>
                    <a:lstStyle/>
                    <a:p>
                      <a:pPr algn="l" defTabSz="457200">
                        <a:defRPr sz="1800"/>
                      </a:pPr>
                      <a:r>
                        <a:rPr sz="1300" b="1">
                          <a:latin typeface="Arial"/>
                          <a:ea typeface="Arial"/>
                          <a:cs typeface="Arial"/>
                          <a:sym typeface="Arial"/>
                        </a:rPr>
                        <a:t>Aim 3: Adult Deep Learning Model Implementation</a:t>
                      </a:r>
                    </a:p>
                  </a:txBody>
                  <a:tcPr marL="12700" marR="12700" marT="12700" marB="12700" anchor="ctr" horzOverflow="overflow"/>
                </a:tc>
                <a:tc>
                  <a:txBody>
                    <a:bodyPr/>
                    <a:lstStyle/>
                    <a:p>
                      <a:pPr algn="ctr">
                        <a:defRPr sz="1300">
                          <a:latin typeface="Arial"/>
                          <a:ea typeface="Arial"/>
                          <a:cs typeface="Arial"/>
                          <a:sym typeface="Arial"/>
                        </a:defRPr>
                      </a:pPr>
                      <a:endParaRPr/>
                    </a:p>
                  </a:txBody>
                  <a:tcPr marL="12700" marR="12700" marT="12700" marB="12700" anchor="ctr" horzOverflow="overflow"/>
                </a:tc>
                <a:tc>
                  <a:txBody>
                    <a:bodyPr/>
                    <a:lstStyle/>
                    <a:p>
                      <a:pPr algn="ctr">
                        <a:defRPr sz="1300">
                          <a:latin typeface="Arial"/>
                          <a:ea typeface="Arial"/>
                          <a:cs typeface="Arial"/>
                          <a:sym typeface="Arial"/>
                        </a:defRPr>
                      </a:pPr>
                      <a:endParaRPr/>
                    </a:p>
                  </a:txBody>
                  <a:tcPr marL="12700" marR="12700" marT="12700" marB="12700" anchor="ctr" horzOverflow="overflow"/>
                </a:tc>
                <a:extLst>
                  <a:ext uri="{0D108BD9-81ED-4DB2-BD59-A6C34878D82A}">
                    <a16:rowId xmlns:a16="http://schemas.microsoft.com/office/drawing/2014/main" val="10008"/>
                  </a:ext>
                </a:extLst>
              </a:tr>
              <a:tr h="264738">
                <a:tc>
                  <a:txBody>
                    <a:bodyPr/>
                    <a:lstStyle/>
                    <a:p>
                      <a:pPr algn="l" defTabSz="457200">
                        <a:defRPr sz="1800"/>
                      </a:pPr>
                      <a:r>
                        <a:rPr sz="1300">
                          <a:latin typeface="Arial"/>
                          <a:ea typeface="Arial"/>
                          <a:cs typeface="Arial"/>
                          <a:sym typeface="Arial"/>
                        </a:rPr>
                        <a:t>Implement baseline models (Simple CNN / Single Modality/Multimodal)</a:t>
                      </a:r>
                    </a:p>
                  </a:txBody>
                  <a:tcPr marL="12700" marR="12700" marT="12700" marB="12700" anchor="ctr" horzOverflow="overflow"/>
                </a:tc>
                <a:tc>
                  <a:txBody>
                    <a:bodyPr/>
                    <a:lstStyle/>
                    <a:p>
                      <a:pPr algn="ctr" defTabSz="457200">
                        <a:defRPr sz="1800"/>
                      </a:pPr>
                      <a:r>
                        <a:rPr sz="1300">
                          <a:latin typeface="Arial"/>
                          <a:ea typeface="Arial"/>
                          <a:cs typeface="Arial"/>
                          <a:sym typeface="Arial"/>
                        </a:rPr>
                        <a:t>In Process</a:t>
                      </a:r>
                    </a:p>
                  </a:txBody>
                  <a:tcPr marL="12700" marR="12700" marT="12700" marB="12700" anchor="ctr" horzOverflow="overflow"/>
                </a:tc>
                <a:tc>
                  <a:txBody>
                    <a:bodyPr/>
                    <a:lstStyle/>
                    <a:p>
                      <a:pPr algn="ctr" defTabSz="457200">
                        <a:defRPr sz="1800"/>
                      </a:pPr>
                      <a:r>
                        <a:rPr sz="1300">
                          <a:latin typeface="Arial"/>
                          <a:ea typeface="Arial"/>
                          <a:cs typeface="Arial"/>
                          <a:sym typeface="Arial"/>
                        </a:rPr>
                        <a:t>July 2025</a:t>
                      </a:r>
                    </a:p>
                  </a:txBody>
                  <a:tcPr marL="12700" marR="12700" marT="12700" marB="12700" anchor="ctr" horzOverflow="overflow"/>
                </a:tc>
                <a:extLst>
                  <a:ext uri="{0D108BD9-81ED-4DB2-BD59-A6C34878D82A}">
                    <a16:rowId xmlns:a16="http://schemas.microsoft.com/office/drawing/2014/main" val="10009"/>
                  </a:ext>
                </a:extLst>
              </a:tr>
              <a:tr h="264738">
                <a:tc>
                  <a:txBody>
                    <a:bodyPr/>
                    <a:lstStyle/>
                    <a:p>
                      <a:pPr algn="l" defTabSz="457200">
                        <a:defRPr sz="1800"/>
                      </a:pPr>
                      <a:r>
                        <a:rPr sz="1300">
                          <a:latin typeface="Arial"/>
                          <a:ea typeface="Arial"/>
                          <a:cs typeface="Arial"/>
                          <a:sym typeface="Arial"/>
                        </a:rPr>
                        <a:t>Implement final models (CAE and Attention-based Multimodal)</a:t>
                      </a:r>
                    </a:p>
                  </a:txBody>
                  <a:tcPr marL="12700" marR="12700" marT="12700" marB="12700" anchor="ctr" horzOverflow="overflow"/>
                </a:tc>
                <a:tc>
                  <a:txBody>
                    <a:bodyPr/>
                    <a:lstStyle/>
                    <a:p>
                      <a:pPr algn="ctr" defTabSz="457200">
                        <a:defRPr sz="1800"/>
                      </a:pPr>
                      <a:r>
                        <a:rPr sz="1300">
                          <a:latin typeface="Arial"/>
                          <a:ea typeface="Arial"/>
                          <a:cs typeface="Arial"/>
                          <a:sym typeface="Arial"/>
                        </a:rPr>
                        <a:t>Jul 2025</a:t>
                      </a:r>
                    </a:p>
                  </a:txBody>
                  <a:tcPr marL="12700" marR="12700" marT="12700" marB="12700" anchor="ctr" horzOverflow="overflow"/>
                </a:tc>
                <a:tc>
                  <a:txBody>
                    <a:bodyPr/>
                    <a:lstStyle/>
                    <a:p>
                      <a:pPr algn="ctr" defTabSz="457200">
                        <a:defRPr sz="1800"/>
                      </a:pPr>
                      <a:r>
                        <a:rPr sz="1300">
                          <a:latin typeface="Arial"/>
                          <a:ea typeface="Arial"/>
                          <a:cs typeface="Arial"/>
                          <a:sym typeface="Arial"/>
                        </a:rPr>
                        <a:t>Sep 2025</a:t>
                      </a:r>
                    </a:p>
                  </a:txBody>
                  <a:tcPr marL="12700" marR="12700" marT="12700" marB="12700" anchor="ctr" horzOverflow="overflow"/>
                </a:tc>
                <a:extLst>
                  <a:ext uri="{0D108BD9-81ED-4DB2-BD59-A6C34878D82A}">
                    <a16:rowId xmlns:a16="http://schemas.microsoft.com/office/drawing/2014/main" val="10010"/>
                  </a:ext>
                </a:extLst>
              </a:tr>
              <a:tr h="264738">
                <a:tc gridSpan="3">
                  <a:txBody>
                    <a:bodyPr/>
                    <a:lstStyle/>
                    <a:p>
                      <a:pPr algn="l" defTabSz="457200">
                        <a:defRPr sz="1800"/>
                      </a:pPr>
                      <a:r>
                        <a:rPr sz="1300" b="1">
                          <a:latin typeface="Arial"/>
                          <a:ea typeface="Arial"/>
                          <a:cs typeface="Arial"/>
                          <a:sym typeface="Arial"/>
                        </a:rPr>
                        <a:t>Writing &amp; Finalization</a:t>
                      </a:r>
                    </a:p>
                  </a:txBody>
                  <a:tcPr marL="12700" marR="12700" marT="12700" marB="12700" anchor="ctr" horzOverflow="overflow"/>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r h="264738">
                <a:tc>
                  <a:txBody>
                    <a:bodyPr/>
                    <a:lstStyle/>
                    <a:p>
                      <a:pPr algn="l" defTabSz="457200">
                        <a:defRPr sz="1800"/>
                      </a:pPr>
                      <a:r>
                        <a:rPr sz="1300">
                          <a:latin typeface="Arial"/>
                          <a:ea typeface="Arial"/>
                          <a:cs typeface="Arial"/>
                          <a:sym typeface="Arial"/>
                        </a:rPr>
                        <a:t>Thesis Drafting</a:t>
                      </a:r>
                    </a:p>
                  </a:txBody>
                  <a:tcPr marL="12700" marR="12700" marT="12700" marB="12700" anchor="ctr" horzOverflow="overflow"/>
                </a:tc>
                <a:tc>
                  <a:txBody>
                    <a:bodyPr/>
                    <a:lstStyle/>
                    <a:p>
                      <a:pPr algn="ctr" defTabSz="457200">
                        <a:defRPr sz="1800"/>
                      </a:pPr>
                      <a:r>
                        <a:rPr sz="1300">
                          <a:latin typeface="Arial"/>
                          <a:ea typeface="Arial"/>
                          <a:cs typeface="Arial"/>
                          <a:sym typeface="Arial"/>
                        </a:rPr>
                        <a:t>Oct 2025</a:t>
                      </a:r>
                    </a:p>
                  </a:txBody>
                  <a:tcPr marL="12700" marR="12700" marT="12700" marB="12700" anchor="ctr" horzOverflow="overflow"/>
                </a:tc>
                <a:tc>
                  <a:txBody>
                    <a:bodyPr/>
                    <a:lstStyle/>
                    <a:p>
                      <a:pPr algn="ctr" defTabSz="457200">
                        <a:defRPr sz="1800"/>
                      </a:pPr>
                      <a:r>
                        <a:rPr sz="1300">
                          <a:latin typeface="Arial"/>
                          <a:ea typeface="Arial"/>
                          <a:cs typeface="Arial"/>
                          <a:sym typeface="Arial"/>
                        </a:rPr>
                        <a:t>Mar 2026</a:t>
                      </a:r>
                    </a:p>
                  </a:txBody>
                  <a:tcPr marL="12700" marR="12700" marT="12700" marB="12700" anchor="ctr" horzOverflow="overflow"/>
                </a:tc>
                <a:extLst>
                  <a:ext uri="{0D108BD9-81ED-4DB2-BD59-A6C34878D82A}">
                    <a16:rowId xmlns:a16="http://schemas.microsoft.com/office/drawing/2014/main" val="10012"/>
                  </a:ext>
                </a:extLst>
              </a:tr>
              <a:tr h="264738">
                <a:tc>
                  <a:txBody>
                    <a:bodyPr/>
                    <a:lstStyle/>
                    <a:p>
                      <a:pPr algn="l" defTabSz="457200">
                        <a:defRPr sz="1800"/>
                      </a:pPr>
                      <a:r>
                        <a:rPr sz="1300">
                          <a:latin typeface="Arial"/>
                          <a:ea typeface="Arial"/>
                          <a:cs typeface="Arial"/>
                          <a:sym typeface="Arial"/>
                        </a:rPr>
                        <a:t>Revision &amp; Feedback</a:t>
                      </a:r>
                    </a:p>
                  </a:txBody>
                  <a:tcPr marL="12700" marR="12700" marT="12700" marB="12700" anchor="ctr" horzOverflow="overflow"/>
                </a:tc>
                <a:tc>
                  <a:txBody>
                    <a:bodyPr/>
                    <a:lstStyle/>
                    <a:p>
                      <a:pPr algn="ctr" defTabSz="457200">
                        <a:defRPr sz="1800"/>
                      </a:pPr>
                      <a:r>
                        <a:rPr sz="1300">
                          <a:latin typeface="Arial"/>
                          <a:ea typeface="Arial"/>
                          <a:cs typeface="Arial"/>
                          <a:sym typeface="Arial"/>
                        </a:rPr>
                        <a:t>Jan 2026</a:t>
                      </a:r>
                    </a:p>
                  </a:txBody>
                  <a:tcPr marL="12700" marR="12700" marT="12700" marB="12700" anchor="ctr" horzOverflow="overflow"/>
                </a:tc>
                <a:tc>
                  <a:txBody>
                    <a:bodyPr/>
                    <a:lstStyle/>
                    <a:p>
                      <a:pPr algn="ctr" defTabSz="457200">
                        <a:defRPr sz="1800"/>
                      </a:pPr>
                      <a:r>
                        <a:rPr sz="1300">
                          <a:latin typeface="Arial"/>
                          <a:ea typeface="Arial"/>
                          <a:cs typeface="Arial"/>
                          <a:sym typeface="Arial"/>
                        </a:rPr>
                        <a:t>Mar 2026</a:t>
                      </a:r>
                    </a:p>
                  </a:txBody>
                  <a:tcPr marL="12700" marR="12700" marT="12700" marB="12700" anchor="ctr" horzOverflow="overflow"/>
                </a:tc>
                <a:extLst>
                  <a:ext uri="{0D108BD9-81ED-4DB2-BD59-A6C34878D82A}">
                    <a16:rowId xmlns:a16="http://schemas.microsoft.com/office/drawing/2014/main" val="10013"/>
                  </a:ext>
                </a:extLst>
              </a:tr>
              <a:tr h="264738">
                <a:tc>
                  <a:txBody>
                    <a:bodyPr/>
                    <a:lstStyle/>
                    <a:p>
                      <a:pPr algn="l" defTabSz="457200">
                        <a:defRPr sz="1800"/>
                      </a:pPr>
                      <a:r>
                        <a:rPr sz="1300">
                          <a:latin typeface="Arial"/>
                          <a:ea typeface="Arial"/>
                          <a:cs typeface="Arial"/>
                          <a:sym typeface="Arial"/>
                        </a:rPr>
                        <a:t>Defend Thesis</a:t>
                      </a:r>
                    </a:p>
                  </a:txBody>
                  <a:tcPr marL="12700" marR="12700" marT="12700" marB="12700" anchor="ctr" horzOverflow="overflow"/>
                </a:tc>
                <a:tc>
                  <a:txBody>
                    <a:bodyPr/>
                    <a:lstStyle/>
                    <a:p>
                      <a:pPr algn="ctr" defTabSz="457200">
                        <a:defRPr sz="1800"/>
                      </a:pPr>
                      <a:r>
                        <a:rPr sz="1300">
                          <a:latin typeface="Arial"/>
                          <a:ea typeface="Arial"/>
                          <a:cs typeface="Arial"/>
                          <a:sym typeface="Arial"/>
                        </a:rPr>
                        <a:t>Apr 2026</a:t>
                      </a:r>
                    </a:p>
                  </a:txBody>
                  <a:tcPr marL="12700" marR="12700" marT="12700" marB="12700" anchor="ctr" horzOverflow="overflow"/>
                </a:tc>
                <a:tc>
                  <a:txBody>
                    <a:bodyPr/>
                    <a:lstStyle/>
                    <a:p>
                      <a:pPr algn="ctr" defTabSz="457200">
                        <a:defRPr sz="1800"/>
                      </a:pPr>
                      <a:r>
                        <a:rPr sz="1300">
                          <a:latin typeface="Arial"/>
                          <a:ea typeface="Arial"/>
                          <a:cs typeface="Arial"/>
                          <a:sym typeface="Arial"/>
                        </a:rPr>
                        <a:t>Apr 2026</a:t>
                      </a:r>
                    </a:p>
                  </a:txBody>
                  <a:tcPr marL="12700" marR="12700" marT="12700" marB="12700" anchor="ctr" horzOverflow="overflow"/>
                </a:tc>
                <a:extLst>
                  <a:ext uri="{0D108BD9-81ED-4DB2-BD59-A6C34878D82A}">
                    <a16:rowId xmlns:a16="http://schemas.microsoft.com/office/drawing/2014/main" val="10014"/>
                  </a:ext>
                </a:extLst>
              </a:tr>
              <a:tr h="264738">
                <a:tc>
                  <a:txBody>
                    <a:bodyPr/>
                    <a:lstStyle/>
                    <a:p>
                      <a:pPr algn="l" defTabSz="457200">
                        <a:defRPr sz="1800"/>
                      </a:pPr>
                      <a:r>
                        <a:rPr sz="1300">
                          <a:latin typeface="Arial"/>
                          <a:ea typeface="Arial"/>
                          <a:cs typeface="Arial"/>
                          <a:sym typeface="Arial"/>
                        </a:rPr>
                        <a:t>Incorporate Final Corrections &amp; Submit Thesis</a:t>
                      </a:r>
                    </a:p>
                  </a:txBody>
                  <a:tcPr marL="12700" marR="12700" marT="12700" marB="12700" anchor="ctr" horzOverflow="overflow"/>
                </a:tc>
                <a:tc>
                  <a:txBody>
                    <a:bodyPr/>
                    <a:lstStyle/>
                    <a:p>
                      <a:pPr algn="ctr" defTabSz="457200">
                        <a:defRPr sz="1800"/>
                      </a:pPr>
                      <a:r>
                        <a:rPr sz="1300">
                          <a:latin typeface="Arial"/>
                          <a:ea typeface="Arial"/>
                          <a:cs typeface="Arial"/>
                          <a:sym typeface="Arial"/>
                        </a:rPr>
                        <a:t>Apr 2026</a:t>
                      </a:r>
                    </a:p>
                  </a:txBody>
                  <a:tcPr marL="12700" marR="12700" marT="12700" marB="12700" anchor="ctr" horzOverflow="overflow"/>
                </a:tc>
                <a:tc>
                  <a:txBody>
                    <a:bodyPr/>
                    <a:lstStyle/>
                    <a:p>
                      <a:pPr algn="ctr" defTabSz="457200">
                        <a:defRPr sz="1800"/>
                      </a:pPr>
                      <a:r>
                        <a:rPr sz="1300">
                          <a:latin typeface="Arial"/>
                          <a:ea typeface="Arial"/>
                          <a:cs typeface="Arial"/>
                          <a:sym typeface="Arial"/>
                        </a:rPr>
                        <a:t>May 2026</a:t>
                      </a:r>
                    </a:p>
                  </a:txBody>
                  <a:tcPr marL="12700" marR="12700" marT="12700" marB="12700" anchor="ctr" horzOverflow="overflow"/>
                </a:tc>
                <a:extLst>
                  <a:ext uri="{0D108BD9-81ED-4DB2-BD59-A6C34878D82A}">
                    <a16:rowId xmlns:a16="http://schemas.microsoft.com/office/drawing/2014/main" val="1001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 name="Title 55"/>
          <p:cNvSpPr txBox="1">
            <a:spLocks noGrp="1"/>
          </p:cNvSpPr>
          <p:nvPr>
            <p:ph type="title"/>
          </p:nvPr>
        </p:nvSpPr>
        <p:spPr>
          <a:prstGeom prst="rect">
            <a:avLst/>
          </a:prstGeom>
        </p:spPr>
        <p:txBody>
          <a:bodyPr/>
          <a:lstStyle/>
          <a:p>
            <a:r>
              <a:t>Publications</a:t>
            </a:r>
          </a:p>
        </p:txBody>
      </p:sp>
      <p:sp>
        <p:nvSpPr>
          <p:cNvPr id="861" name="Rectangle 13"/>
          <p:cNvSpPr/>
          <p:nvPr/>
        </p:nvSpPr>
        <p:spPr>
          <a:xfrm>
            <a:off x="381000" y="1315236"/>
            <a:ext cx="11430000" cy="24562"/>
          </a:xfrm>
          <a:prstGeom prst="rect">
            <a:avLst/>
          </a:prstGeom>
          <a:solidFill>
            <a:srgbClr val="404040"/>
          </a:solidFill>
          <a:ln w="12700">
            <a:miter lim="400000"/>
          </a:ln>
        </p:spPr>
        <p:txBody>
          <a:bodyPr lIns="45719" rIns="45719" anchor="ctr"/>
          <a:lstStyle/>
          <a:p>
            <a:pPr algn="ctr">
              <a:defRPr>
                <a:solidFill>
                  <a:srgbClr val="FFFFFF"/>
                </a:solidFill>
              </a:defRPr>
            </a:pPr>
            <a:endParaRPr/>
          </a:p>
        </p:txBody>
      </p:sp>
      <p:sp>
        <p:nvSpPr>
          <p:cNvPr id="862" name="Rectangle 20"/>
          <p:cNvSpPr txBox="1"/>
          <p:nvPr/>
        </p:nvSpPr>
        <p:spPr>
          <a:xfrm>
            <a:off x="511491" y="1384256"/>
            <a:ext cx="11169018" cy="5588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ts val="2300"/>
              </a:lnSpc>
              <a:spcBef>
                <a:spcPts val="1100"/>
              </a:spcBef>
              <a:defRPr sz="1500">
                <a:solidFill>
                  <a:srgbClr val="404040"/>
                </a:solidFill>
                <a:latin typeface="Open Sans Condensed Light"/>
                <a:ea typeface="Open Sans Condensed Light"/>
                <a:cs typeface="Open Sans Condensed Light"/>
                <a:sym typeface="Open Sans Condensed Light"/>
              </a:defRPr>
            </a:pPr>
            <a:r>
              <a:t>[1] </a:t>
            </a:r>
            <a:r>
              <a:rPr b="1"/>
              <a:t>Sadeghi-Adl, Z.</a:t>
            </a:r>
            <a:r>
              <a:t>, Naghizadehkashani, S., Middleton, D., Krisa, L., Alizadeh, M., Flanders, A. E., Faro, S. H., Wang, Z., &amp; Mohamed, F. B. (2025). Severity classification of pediatric spinal cord injuries using structural MRI measures and deep learning: A comprehensive analysis across all vertebral levels. American Journal of Neuroradiology.</a:t>
            </a:r>
          </a:p>
          <a:p>
            <a:pPr>
              <a:lnSpc>
                <a:spcPts val="2300"/>
              </a:lnSpc>
              <a:spcBef>
                <a:spcPts val="1100"/>
              </a:spcBef>
              <a:defRPr sz="1500">
                <a:solidFill>
                  <a:srgbClr val="404040"/>
                </a:solidFill>
                <a:latin typeface="Open Sans Condensed Light"/>
                <a:ea typeface="Open Sans Condensed Light"/>
                <a:cs typeface="Open Sans Condensed Light"/>
                <a:sym typeface="Open Sans Condensed Light"/>
              </a:defRPr>
            </a:pPr>
            <a:r>
              <a:t>[2] Naghizadeh Kashani, S., Vel, I., </a:t>
            </a:r>
            <a:r>
              <a:rPr b="1"/>
              <a:t>Sadeghi-Adl, Z.</a:t>
            </a:r>
            <a:r>
              <a:t>, Shahrampour, S., Middleton, D., Alizadeh, M., Krisa, L., Faro, S., Tounekti, S., Cohen-Adad, J., &amp; Mohamed, F. B. (2025). Magnetization transfer ratio in the typically developing pediatric spinal cord: Normative data and age correlation. Journal of Neuroimaging, 35(1), e70019.</a:t>
            </a:r>
          </a:p>
          <a:p>
            <a:pPr>
              <a:lnSpc>
                <a:spcPts val="2300"/>
              </a:lnSpc>
              <a:spcBef>
                <a:spcPts val="1100"/>
              </a:spcBef>
              <a:defRPr sz="1500">
                <a:solidFill>
                  <a:srgbClr val="404040"/>
                </a:solidFill>
                <a:latin typeface="Open Sans Condensed Light"/>
                <a:ea typeface="Open Sans Condensed Light"/>
                <a:cs typeface="Open Sans Condensed Light"/>
                <a:sym typeface="Open Sans Condensed Light"/>
              </a:defRPr>
            </a:pPr>
            <a:r>
              <a:t>[3] Ahmad, F., </a:t>
            </a:r>
            <a:r>
              <a:rPr b="1"/>
              <a:t>Sadeghi-Adl, Z.</a:t>
            </a:r>
            <a:r>
              <a:t>, Hagen, C., Hiremath, S., Uhl, A., Ferretti, L., &amp; McCallion, P. (2024). Gait pattern analysis of older adults via radar micro-Doppler signatures and wrist-worn accelerometer data. In Radar Sensor Technology XXVIII, Proc. SPIE 13048, 180–184.</a:t>
            </a:r>
          </a:p>
          <a:p>
            <a:pPr>
              <a:lnSpc>
                <a:spcPts val="2300"/>
              </a:lnSpc>
              <a:spcBef>
                <a:spcPts val="1100"/>
              </a:spcBef>
              <a:defRPr sz="1500">
                <a:solidFill>
                  <a:srgbClr val="404040"/>
                </a:solidFill>
                <a:latin typeface="Open Sans Condensed Light"/>
                <a:ea typeface="Open Sans Condensed Light"/>
                <a:cs typeface="Open Sans Condensed Light"/>
                <a:sym typeface="Open Sans Condensed Light"/>
              </a:defRPr>
            </a:pPr>
            <a:r>
              <a:t>[4] </a:t>
            </a:r>
            <a:r>
              <a:rPr b="1"/>
              <a:t>Sadeghi-Adl, Z.</a:t>
            </a:r>
            <a:r>
              <a:t>, &amp; Ahmad, F. (2023). Whitening-aided learning from radar micro-Doppler signatures for human activity recognition. Sensors, 23(17), 7486.</a:t>
            </a:r>
          </a:p>
          <a:p>
            <a:pPr>
              <a:lnSpc>
                <a:spcPts val="2300"/>
              </a:lnSpc>
              <a:spcBef>
                <a:spcPts val="1100"/>
              </a:spcBef>
              <a:defRPr sz="1500">
                <a:solidFill>
                  <a:srgbClr val="404040"/>
                </a:solidFill>
                <a:latin typeface="Open Sans Condensed Light"/>
                <a:ea typeface="Open Sans Condensed Light"/>
                <a:cs typeface="Open Sans Condensed Light"/>
                <a:sym typeface="Open Sans Condensed Light"/>
              </a:defRPr>
            </a:pPr>
            <a:r>
              <a:t>[5] </a:t>
            </a:r>
            <a:r>
              <a:rPr b="1"/>
              <a:t>Sadeghi-Adl, Z.</a:t>
            </a:r>
            <a:r>
              <a:t>, &amp; Ahmad, F. (2023). Radar-based whitening-aided human activity recognition. In Proceedings of the IEEE Radar Conference (RadarConf23) (pp. 1–5).</a:t>
            </a:r>
          </a:p>
          <a:p>
            <a:pPr>
              <a:lnSpc>
                <a:spcPts val="2300"/>
              </a:lnSpc>
              <a:spcBef>
                <a:spcPts val="1100"/>
              </a:spcBef>
              <a:defRPr sz="1500">
                <a:solidFill>
                  <a:srgbClr val="404040"/>
                </a:solidFill>
                <a:latin typeface="Open Sans Condensed Light"/>
                <a:ea typeface="Open Sans Condensed Light"/>
                <a:cs typeface="Open Sans Condensed Light"/>
                <a:sym typeface="Open Sans Condensed Light"/>
              </a:defRPr>
            </a:pPr>
            <a:r>
              <a:t>[6] </a:t>
            </a:r>
            <a:r>
              <a:rPr b="1"/>
              <a:t>Sadeghi-Adl, Z.</a:t>
            </a:r>
            <a:r>
              <a:t>, &amp; Ahmad, F. (2023). Semi-supervised convolutional autoencoder with attention mechanism for activity recognition. In Proceedings of the 31st European Signal Processing Conference (EUSIPCO) (pp. 785–789).</a:t>
            </a:r>
          </a:p>
        </p:txBody>
      </p:sp>
      <p:sp>
        <p:nvSpPr>
          <p:cNvPr id="863" name="71"/>
          <p:cNvSpPr txBox="1"/>
          <p:nvPr/>
        </p:nvSpPr>
        <p:spPr>
          <a:xfrm>
            <a:off x="11689370" y="6342326"/>
            <a:ext cx="335866"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71</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5" name="Title 55"/>
          <p:cNvSpPr txBox="1">
            <a:spLocks noGrp="1"/>
          </p:cNvSpPr>
          <p:nvPr>
            <p:ph type="title"/>
          </p:nvPr>
        </p:nvSpPr>
        <p:spPr>
          <a:prstGeom prst="rect">
            <a:avLst/>
          </a:prstGeom>
        </p:spPr>
        <p:txBody>
          <a:bodyPr/>
          <a:lstStyle/>
          <a:p>
            <a:r>
              <a:t>Conference Abstracts and Posters </a:t>
            </a:r>
          </a:p>
        </p:txBody>
      </p:sp>
      <p:sp>
        <p:nvSpPr>
          <p:cNvPr id="866" name="Rectangle 13"/>
          <p:cNvSpPr/>
          <p:nvPr/>
        </p:nvSpPr>
        <p:spPr>
          <a:xfrm>
            <a:off x="381000" y="1315236"/>
            <a:ext cx="11430000" cy="24562"/>
          </a:xfrm>
          <a:prstGeom prst="rect">
            <a:avLst/>
          </a:prstGeom>
          <a:solidFill>
            <a:srgbClr val="404040"/>
          </a:solidFill>
          <a:ln w="12700">
            <a:miter lim="400000"/>
          </a:ln>
        </p:spPr>
        <p:txBody>
          <a:bodyPr lIns="45719" rIns="45719" anchor="ctr"/>
          <a:lstStyle/>
          <a:p>
            <a:pPr algn="ctr">
              <a:defRPr>
                <a:solidFill>
                  <a:srgbClr val="FFFFFF"/>
                </a:solidFill>
              </a:defRPr>
            </a:pPr>
            <a:endParaRPr/>
          </a:p>
        </p:txBody>
      </p:sp>
      <p:sp>
        <p:nvSpPr>
          <p:cNvPr id="867" name="Rectangle 20"/>
          <p:cNvSpPr txBox="1"/>
          <p:nvPr/>
        </p:nvSpPr>
        <p:spPr>
          <a:xfrm>
            <a:off x="511491" y="1384256"/>
            <a:ext cx="11169018" cy="54489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ts val="2300"/>
              </a:lnSpc>
              <a:spcBef>
                <a:spcPts val="1100"/>
              </a:spcBef>
              <a:defRPr sz="1500">
                <a:solidFill>
                  <a:srgbClr val="404040"/>
                </a:solidFill>
                <a:latin typeface="Open Sans Condensed Light"/>
                <a:ea typeface="Open Sans Condensed Light"/>
                <a:cs typeface="Open Sans Condensed Light"/>
                <a:sym typeface="Open Sans Condensed Light"/>
              </a:defRPr>
            </a:pPr>
            <a:r>
              <a:t>[1] </a:t>
            </a:r>
            <a:r>
              <a:rPr b="1"/>
              <a:t>Sadeghi-Adl, Z.</a:t>
            </a:r>
            <a:r>
              <a:t>, Naghizadehkashani, S., Raimondo, C., Middleton, D., Krisa, L., Alizadeh, M., Flanders, A. E., Faro, S. H., &amp; Mohamed, F. B. (2024, November). Structural assessment and ASIA impairment scale prediction in pediatric spinal cord injuries: Integrating imaging parameters and deep learning methods. Poster presented at the RSNA 2024 Annual Meeting, Chicago, IL. </a:t>
            </a:r>
          </a:p>
          <a:p>
            <a:pPr>
              <a:lnSpc>
                <a:spcPts val="2300"/>
              </a:lnSpc>
              <a:spcBef>
                <a:spcPts val="1100"/>
              </a:spcBef>
              <a:defRPr sz="1500">
                <a:solidFill>
                  <a:srgbClr val="404040"/>
                </a:solidFill>
                <a:latin typeface="Open Sans Condensed Light"/>
                <a:ea typeface="Open Sans Condensed Light"/>
                <a:cs typeface="Open Sans Condensed Light"/>
                <a:sym typeface="Open Sans Condensed Light"/>
              </a:defRPr>
            </a:pPr>
            <a:r>
              <a:t>[2] </a:t>
            </a:r>
            <a:r>
              <a:rPr b="1"/>
              <a:t>Sadeghi-Adl, Z.</a:t>
            </a:r>
            <a:r>
              <a:t>, Naghizadehkashani, S., Krisa, L., Middleton, D., Alizadeh, M., Flanders, A. E., Faro, S. H., &amp; Mohamed, F. B. (2025). Deep learning-driven prediction of pediatric spinal cord injury severity using comprehensive structural MRI analysis. Abstract accepted at ISMRM 2025 and ASNR 2025.</a:t>
            </a:r>
          </a:p>
          <a:p>
            <a:pPr>
              <a:lnSpc>
                <a:spcPts val="2300"/>
              </a:lnSpc>
              <a:spcBef>
                <a:spcPts val="1100"/>
              </a:spcBef>
              <a:defRPr sz="1500">
                <a:solidFill>
                  <a:srgbClr val="404040"/>
                </a:solidFill>
                <a:latin typeface="Open Sans Condensed Light"/>
                <a:ea typeface="Open Sans Condensed Light"/>
                <a:cs typeface="Open Sans Condensed Light"/>
                <a:sym typeface="Open Sans Condensed Light"/>
              </a:defRPr>
            </a:pPr>
            <a:r>
              <a:t>[3] Naghizadehkashani, S., Alizadeh, M., Talekar, K., Middleton, D., Tammiraju, S., </a:t>
            </a:r>
            <a:r>
              <a:rPr b="1"/>
              <a:t>Sadeghi-Adl, Z.</a:t>
            </a:r>
            <a:r>
              <a:t>, Monadi, S., Faro, S., &amp; Mohamed, F. (2025). Exploring neural alterations in patients with tumor-related language deficits using graph theory measures: A resting-state fMRI study. Abstract accepted at ISMRM 2025 and ASNR 2025.</a:t>
            </a:r>
          </a:p>
          <a:p>
            <a:pPr>
              <a:lnSpc>
                <a:spcPts val="2300"/>
              </a:lnSpc>
              <a:spcBef>
                <a:spcPts val="1100"/>
              </a:spcBef>
              <a:defRPr sz="1500">
                <a:solidFill>
                  <a:srgbClr val="404040"/>
                </a:solidFill>
                <a:latin typeface="Open Sans Condensed Light"/>
                <a:ea typeface="Open Sans Condensed Light"/>
                <a:cs typeface="Open Sans Condensed Light"/>
                <a:sym typeface="Open Sans Condensed Light"/>
              </a:defRPr>
            </a:pPr>
            <a:r>
              <a:t>[4] Naghizadehkashani, S., Shoraka, O., Talekar, K., Middleton, D., </a:t>
            </a:r>
            <a:r>
              <a:rPr b="1"/>
              <a:t>Sadeghi-Adl, Z.</a:t>
            </a:r>
            <a:r>
              <a:t>, Faro, S., Mohamed, F., &amp; Alizadeh, M. (2025). Exploring neural dynamics: How visual disturbances and hallucinations impact dynamic brain connectivity in Parkinson’s disease. Abstract accepted at ASNR 2025.</a:t>
            </a:r>
          </a:p>
          <a:p>
            <a:pPr>
              <a:lnSpc>
                <a:spcPts val="2300"/>
              </a:lnSpc>
              <a:spcBef>
                <a:spcPts val="1100"/>
              </a:spcBef>
              <a:defRPr sz="1500">
                <a:solidFill>
                  <a:srgbClr val="404040"/>
                </a:solidFill>
                <a:latin typeface="Open Sans Condensed Light"/>
                <a:ea typeface="Open Sans Condensed Light"/>
                <a:cs typeface="Open Sans Condensed Light"/>
                <a:sym typeface="Open Sans Condensed Light"/>
              </a:defRPr>
            </a:pPr>
            <a:r>
              <a:t>[5] Suresh, S., Middleton, D., Thippeswamy, P. B., Ramachandran, K., Talekar, K., </a:t>
            </a:r>
            <a:r>
              <a:rPr b="1"/>
              <a:t>Sadeghi-Adl, Z.</a:t>
            </a:r>
            <a:r>
              <a:t>, Krisa, L., Shanmuganathan, R., &amp; Mohamed, F. (2025). Pre- and postoperative cross-sectional and diffusion measurements distal from spinal cord injury site. Abstract accepted at ASNR 2025.</a:t>
            </a:r>
          </a:p>
        </p:txBody>
      </p:sp>
      <p:sp>
        <p:nvSpPr>
          <p:cNvPr id="868" name="72"/>
          <p:cNvSpPr txBox="1"/>
          <p:nvPr/>
        </p:nvSpPr>
        <p:spPr>
          <a:xfrm>
            <a:off x="11689370" y="6342326"/>
            <a:ext cx="335866"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72</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 name="pasted-movie.png" descr="pasted-movie.png"/>
          <p:cNvPicPr>
            <a:picLocks noChangeAspect="1"/>
          </p:cNvPicPr>
          <p:nvPr/>
        </p:nvPicPr>
        <p:blipFill>
          <a:blip r:embed="rId2"/>
          <a:srcRect b="30240"/>
          <a:stretch>
            <a:fillRect/>
          </a:stretch>
        </p:blipFill>
        <p:spPr>
          <a:xfrm>
            <a:off x="0" y="6584950"/>
            <a:ext cx="12192000" cy="363240"/>
          </a:xfrm>
          <a:prstGeom prst="rect">
            <a:avLst/>
          </a:prstGeom>
          <a:ln w="12700">
            <a:miter lim="400000"/>
          </a:ln>
        </p:spPr>
      </p:pic>
      <p:sp>
        <p:nvSpPr>
          <p:cNvPr id="871" name="TextBox 16"/>
          <p:cNvSpPr txBox="1"/>
          <p:nvPr/>
        </p:nvSpPr>
        <p:spPr>
          <a:xfrm>
            <a:off x="4008952" y="3154679"/>
            <a:ext cx="4174097" cy="548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3000" b="1" spc="500">
                <a:latin typeface="Open Sans Condensed"/>
                <a:ea typeface="Open Sans Condensed"/>
                <a:cs typeface="Open Sans Condensed"/>
                <a:sym typeface="Open Sans Condensed"/>
              </a:defRPr>
            </a:lvl1pPr>
          </a:lstStyle>
          <a:p>
            <a:r>
              <a:t>Thank you!</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Spinal Cord Injury: Assessment"/>
          <p:cNvSpPr txBox="1">
            <a:spLocks noGrp="1"/>
          </p:cNvSpPr>
          <p:nvPr>
            <p:ph type="title"/>
          </p:nvPr>
        </p:nvSpPr>
        <p:spPr>
          <a:prstGeom prst="rect">
            <a:avLst/>
          </a:prstGeom>
        </p:spPr>
        <p:txBody>
          <a:bodyPr/>
          <a:lstStyle/>
          <a:p>
            <a:r>
              <a:t>Spinal Cord Injury: Assessment </a:t>
            </a:r>
          </a:p>
        </p:txBody>
      </p:sp>
      <p:sp>
        <p:nvSpPr>
          <p:cNvPr id="293" name="Rectangle 20"/>
          <p:cNvSpPr txBox="1"/>
          <p:nvPr/>
        </p:nvSpPr>
        <p:spPr>
          <a:xfrm>
            <a:off x="387818" y="1338997"/>
            <a:ext cx="11416364" cy="16738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marL="200526" indent="-200526">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Standardized Assessment (ASIA/ISNCSCI):</a:t>
            </a:r>
          </a:p>
          <a:p>
            <a:pPr marL="581526" lvl="1" indent="-200526">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Developed by the American Spinal Injury Association</a:t>
            </a:r>
          </a:p>
          <a:p>
            <a:pPr marL="581526" lvl="1" indent="-200526">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Assesses motor and sensory function across dermatomes and myotomes</a:t>
            </a:r>
          </a:p>
          <a:p>
            <a:pPr marL="200526" indent="-200526">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Yields ASIA Impairment Scale (AIS) grades</a:t>
            </a:r>
          </a:p>
          <a:p>
            <a:pPr marL="200526" indent="-200526">
              <a:lnSpc>
                <a:spcPts val="2500"/>
              </a:lnSpc>
              <a:buSzPct val="100000"/>
              <a:buChar char="•"/>
              <a:defRPr sz="2000">
                <a:solidFill>
                  <a:srgbClr val="404040"/>
                </a:solidFill>
                <a:latin typeface="Open Sans Condensed Light"/>
                <a:ea typeface="Open Sans Condensed Light"/>
                <a:cs typeface="Open Sans Condensed Light"/>
                <a:sym typeface="Open Sans Condensed Light"/>
              </a:defRPr>
            </a:pPr>
            <a:r>
              <a:t>Challenging in pediatric, non-cooperative patients, and in acute/critical settings</a:t>
            </a:r>
          </a:p>
        </p:txBody>
      </p:sp>
      <p:sp>
        <p:nvSpPr>
          <p:cNvPr id="294" name="7"/>
          <p:cNvSpPr txBox="1"/>
          <p:nvPr/>
        </p:nvSpPr>
        <p:spPr>
          <a:xfrm>
            <a:off x="11689370" y="6342326"/>
            <a:ext cx="220003"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7</a:t>
            </a:r>
          </a:p>
        </p:txBody>
      </p:sp>
      <p:pic>
        <p:nvPicPr>
          <p:cNvPr id="295" name="Image" descr="Image"/>
          <p:cNvPicPr>
            <a:picLocks noChangeAspect="1"/>
          </p:cNvPicPr>
          <p:nvPr/>
        </p:nvPicPr>
        <p:blipFill>
          <a:blip r:embed="rId3"/>
          <a:stretch>
            <a:fillRect/>
          </a:stretch>
        </p:blipFill>
        <p:spPr>
          <a:xfrm>
            <a:off x="1699780" y="3041936"/>
            <a:ext cx="4450328" cy="3440189"/>
          </a:xfrm>
          <a:prstGeom prst="rect">
            <a:avLst/>
          </a:prstGeom>
          <a:ln w="12700">
            <a:miter lim="400000"/>
          </a:ln>
        </p:spPr>
      </p:pic>
      <p:sp>
        <p:nvSpPr>
          <p:cNvPr id="296" name="International standards for neurological classification of spinal cord injury (revised 2011). The journal of spinal cord medicine, 34(6):535–546, 2011."/>
          <p:cNvSpPr txBox="1"/>
          <p:nvPr/>
        </p:nvSpPr>
        <p:spPr>
          <a:xfrm>
            <a:off x="577703" y="6623050"/>
            <a:ext cx="10271496" cy="2483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200">
                <a:solidFill>
                  <a:srgbClr val="FFFFFF"/>
                </a:solidFill>
              </a:defRPr>
            </a:lvl1pPr>
          </a:lstStyle>
          <a:p>
            <a:r>
              <a:t>International standards for neurological classification of spinal cord injury (revised 2011). The journal of spinal cord medicine, 34(6):535–546, 2011.</a:t>
            </a:r>
          </a:p>
        </p:txBody>
      </p:sp>
      <p:graphicFrame>
        <p:nvGraphicFramePr>
          <p:cNvPr id="297" name="Table 1"/>
          <p:cNvGraphicFramePr/>
          <p:nvPr/>
        </p:nvGraphicFramePr>
        <p:xfrm>
          <a:off x="6698869" y="3600424"/>
          <a:ext cx="4800682" cy="2771189"/>
        </p:xfrm>
        <a:graphic>
          <a:graphicData uri="http://schemas.openxmlformats.org/drawingml/2006/table">
            <a:tbl>
              <a:tblPr bandRow="1">
                <a:tableStyleId>{4C3C2611-4C71-4FC5-86AE-919BDF0F9419}</a:tableStyleId>
              </a:tblPr>
              <a:tblGrid>
                <a:gridCol w="778571">
                  <a:extLst>
                    <a:ext uri="{9D8B030D-6E8A-4147-A177-3AD203B41FA5}">
                      <a16:colId xmlns:a16="http://schemas.microsoft.com/office/drawing/2014/main" val="20000"/>
                    </a:ext>
                  </a:extLst>
                </a:gridCol>
                <a:gridCol w="456638">
                  <a:extLst>
                    <a:ext uri="{9D8B030D-6E8A-4147-A177-3AD203B41FA5}">
                      <a16:colId xmlns:a16="http://schemas.microsoft.com/office/drawing/2014/main" val="20001"/>
                    </a:ext>
                  </a:extLst>
                </a:gridCol>
                <a:gridCol w="3565473">
                  <a:extLst>
                    <a:ext uri="{9D8B030D-6E8A-4147-A177-3AD203B41FA5}">
                      <a16:colId xmlns:a16="http://schemas.microsoft.com/office/drawing/2014/main" val="20002"/>
                    </a:ext>
                  </a:extLst>
                </a:gridCol>
              </a:tblGrid>
              <a:tr h="361709">
                <a:tc>
                  <a:txBody>
                    <a:bodyPr/>
                    <a:lstStyle/>
                    <a:p>
                      <a:pPr algn="ctr">
                        <a:defRPr sz="1800"/>
                      </a:pPr>
                      <a:r>
                        <a:rPr sz="1200"/>
                        <a:t>Severity Group</a:t>
                      </a:r>
                    </a:p>
                  </a:txBody>
                  <a:tcPr marL="0" marR="0" marT="0" marB="0" anchor="ctr" horzOverflow="overflow"/>
                </a:tc>
                <a:tc>
                  <a:txBody>
                    <a:bodyPr/>
                    <a:lstStyle/>
                    <a:p>
                      <a:pPr algn="ctr">
                        <a:defRPr sz="1800"/>
                      </a:pPr>
                      <a:r>
                        <a:rPr sz="1200"/>
                        <a:t>AIS Grade</a:t>
                      </a:r>
                    </a:p>
                  </a:txBody>
                  <a:tcPr marL="0" marR="0" marT="0" marB="0" anchor="ctr" horzOverflow="overflow"/>
                </a:tc>
                <a:tc>
                  <a:txBody>
                    <a:bodyPr/>
                    <a:lstStyle/>
                    <a:p>
                      <a:pPr algn="ctr"/>
                      <a:endParaRPr/>
                    </a:p>
                  </a:txBody>
                  <a:tcPr marL="0" marR="0" marT="0" marB="0" anchor="ctr" horzOverflow="overflow"/>
                </a:tc>
                <a:extLst>
                  <a:ext uri="{0D108BD9-81ED-4DB2-BD59-A6C34878D82A}">
                    <a16:rowId xmlns:a16="http://schemas.microsoft.com/office/drawing/2014/main" val="10000"/>
                  </a:ext>
                </a:extLst>
              </a:tr>
              <a:tr h="361709">
                <a:tc rowSpan="2">
                  <a:txBody>
                    <a:bodyPr/>
                    <a:lstStyle/>
                    <a:p>
                      <a:pPr algn="ctr">
                        <a:defRPr sz="1800"/>
                      </a:pPr>
                      <a:r>
                        <a:rPr sz="1200"/>
                        <a:t>Motor Complete</a:t>
                      </a:r>
                    </a:p>
                  </a:txBody>
                  <a:tcPr marL="0" marR="0" marT="0" marB="0" anchor="ctr" horzOverflow="overflow"/>
                </a:tc>
                <a:tc>
                  <a:txBody>
                    <a:bodyPr/>
                    <a:lstStyle/>
                    <a:p>
                      <a:pPr algn="ctr">
                        <a:defRPr sz="1800"/>
                      </a:pPr>
                      <a:r>
                        <a:rPr sz="1200"/>
                        <a:t>A</a:t>
                      </a:r>
                    </a:p>
                  </a:txBody>
                  <a:tcPr marL="0" marR="0" marT="0" marB="0" anchor="ctr" horzOverflow="overflow"/>
                </a:tc>
                <a:tc>
                  <a:txBody>
                    <a:bodyPr/>
                    <a:lstStyle/>
                    <a:p>
                      <a:pPr algn="ctr"/>
                      <a:r>
                        <a:t>Complete. </a:t>
                      </a:r>
                      <a:r>
                        <a:rPr b="1"/>
                        <a:t>No sensory or motor</a:t>
                      </a:r>
                      <a:r>
                        <a:t> function is preserved below the neurological level of injury.</a:t>
                      </a:r>
                    </a:p>
                  </a:txBody>
                  <a:tcPr marL="0" marR="0" marT="0" marB="0" anchor="ctr" horzOverflow="overflow"/>
                </a:tc>
                <a:extLst>
                  <a:ext uri="{0D108BD9-81ED-4DB2-BD59-A6C34878D82A}">
                    <a16:rowId xmlns:a16="http://schemas.microsoft.com/office/drawing/2014/main" val="10001"/>
                  </a:ext>
                </a:extLst>
              </a:tr>
              <a:tr h="384205">
                <a:tc vMerge="1">
                  <a:txBody>
                    <a:bodyPr/>
                    <a:lstStyle/>
                    <a:p>
                      <a:endParaRPr lang="en-US"/>
                    </a:p>
                  </a:txBody>
                  <a:tcPr/>
                </a:tc>
                <a:tc>
                  <a:txBody>
                    <a:bodyPr/>
                    <a:lstStyle/>
                    <a:p>
                      <a:pPr algn="ctr">
                        <a:defRPr sz="1800"/>
                      </a:pPr>
                      <a:r>
                        <a:rPr sz="1200"/>
                        <a:t>B</a:t>
                      </a:r>
                    </a:p>
                  </a:txBody>
                  <a:tcPr marL="0" marR="0" marT="0" marB="0" anchor="ctr" horzOverflow="overflow"/>
                </a:tc>
                <a:tc>
                  <a:txBody>
                    <a:bodyPr/>
                    <a:lstStyle/>
                    <a:p>
                      <a:pPr algn="ctr"/>
                      <a:r>
                        <a:t>Sensory incomplete. Sensory but </a:t>
                      </a:r>
                      <a:r>
                        <a:rPr b="1"/>
                        <a:t>not motor </a:t>
                      </a:r>
                      <a:r>
                        <a:t>function is preserved below the neurological level of injury.</a:t>
                      </a:r>
                    </a:p>
                  </a:txBody>
                  <a:tcPr marL="0" marR="0" marT="0" marB="0" anchor="ctr" horzOverflow="overflow"/>
                </a:tc>
                <a:extLst>
                  <a:ext uri="{0D108BD9-81ED-4DB2-BD59-A6C34878D82A}">
                    <a16:rowId xmlns:a16="http://schemas.microsoft.com/office/drawing/2014/main" val="10002"/>
                  </a:ext>
                </a:extLst>
              </a:tr>
              <a:tr h="741064">
                <a:tc rowSpan="2">
                  <a:txBody>
                    <a:bodyPr/>
                    <a:lstStyle/>
                    <a:p>
                      <a:pPr algn="ctr">
                        <a:defRPr sz="1800"/>
                      </a:pPr>
                      <a:r>
                        <a:rPr sz="1200"/>
                        <a:t>Motor Incomplete </a:t>
                      </a:r>
                    </a:p>
                  </a:txBody>
                  <a:tcPr marL="0" marR="0" marT="0" marB="0" anchor="ctr" horzOverflow="overflow"/>
                </a:tc>
                <a:tc>
                  <a:txBody>
                    <a:bodyPr/>
                    <a:lstStyle/>
                    <a:p>
                      <a:pPr algn="ctr">
                        <a:defRPr sz="1800"/>
                      </a:pPr>
                      <a:r>
                        <a:rPr sz="1200"/>
                        <a:t>C</a:t>
                      </a:r>
                    </a:p>
                  </a:txBody>
                  <a:tcPr marL="0" marR="0" marT="0" marB="0" anchor="ctr" horzOverflow="overflow"/>
                </a:tc>
                <a:tc>
                  <a:txBody>
                    <a:bodyPr/>
                    <a:lstStyle/>
                    <a:p>
                      <a:pPr algn="ctr"/>
                      <a:r>
                        <a:t>Motor incomplete. Motor function is preserved and more than half of key muscle functions below the single neurological level of injury have a muscle grade </a:t>
                      </a:r>
                      <a:r>
                        <a:rPr b="1"/>
                        <a:t>less</a:t>
                      </a:r>
                      <a:r>
                        <a:t> than 3.</a:t>
                      </a:r>
                    </a:p>
                  </a:txBody>
                  <a:tcPr marL="0" marR="0" marT="0" marB="0" anchor="ctr" horzOverflow="overflow"/>
                </a:tc>
                <a:extLst>
                  <a:ext uri="{0D108BD9-81ED-4DB2-BD59-A6C34878D82A}">
                    <a16:rowId xmlns:a16="http://schemas.microsoft.com/office/drawing/2014/main" val="10003"/>
                  </a:ext>
                </a:extLst>
              </a:tr>
              <a:tr h="553079">
                <a:tc vMerge="1">
                  <a:txBody>
                    <a:bodyPr/>
                    <a:lstStyle/>
                    <a:p>
                      <a:endParaRPr lang="en-US"/>
                    </a:p>
                  </a:txBody>
                  <a:tcPr/>
                </a:tc>
                <a:tc>
                  <a:txBody>
                    <a:bodyPr/>
                    <a:lstStyle/>
                    <a:p>
                      <a:pPr algn="ctr">
                        <a:defRPr sz="1800"/>
                      </a:pPr>
                      <a:r>
                        <a:rPr sz="1200"/>
                        <a:t>D</a:t>
                      </a:r>
                    </a:p>
                  </a:txBody>
                  <a:tcPr marL="0" marR="0" marT="0" marB="0" anchor="ctr" horzOverflow="overflow"/>
                </a:tc>
                <a:tc>
                  <a:txBody>
                    <a:bodyPr/>
                    <a:lstStyle/>
                    <a:p>
                      <a:pPr algn="ctr"/>
                      <a:r>
                        <a:t>Motor incomplete. Motor function is preserved below the neurological level and at least half of key muscle functions below the NLI have a muscle grade of</a:t>
                      </a:r>
                      <a:r>
                        <a:rPr b="1"/>
                        <a:t> 3 or greater.</a:t>
                      </a:r>
                    </a:p>
                  </a:txBody>
                  <a:tcPr marL="0" marR="0" marT="0" marB="0" anchor="ctr" horzOverflow="overflow"/>
                </a:tc>
                <a:extLst>
                  <a:ext uri="{0D108BD9-81ED-4DB2-BD59-A6C34878D82A}">
                    <a16:rowId xmlns:a16="http://schemas.microsoft.com/office/drawing/2014/main" val="10004"/>
                  </a:ext>
                </a:extLst>
              </a:tr>
              <a:tr h="170339">
                <a:tc>
                  <a:txBody>
                    <a:bodyPr/>
                    <a:lstStyle/>
                    <a:p>
                      <a:pPr algn="ctr">
                        <a:defRPr sz="1800"/>
                      </a:pPr>
                      <a:r>
                        <a:rPr sz="1200"/>
                        <a:t>Normal</a:t>
                      </a:r>
                    </a:p>
                  </a:txBody>
                  <a:tcPr marL="0" marR="0" marT="0" marB="0" anchor="ctr" horzOverflow="overflow"/>
                </a:tc>
                <a:tc>
                  <a:txBody>
                    <a:bodyPr/>
                    <a:lstStyle/>
                    <a:p>
                      <a:pPr algn="ctr">
                        <a:defRPr sz="1800"/>
                      </a:pPr>
                      <a:r>
                        <a:rPr sz="1200"/>
                        <a:t>E</a:t>
                      </a:r>
                    </a:p>
                  </a:txBody>
                  <a:tcPr marL="0" marR="0" marT="0" marB="0" anchor="ctr" horzOverflow="overflow"/>
                </a:tc>
                <a:tc>
                  <a:txBody>
                    <a:bodyPr/>
                    <a:lstStyle/>
                    <a:p>
                      <a:pPr algn="ctr">
                        <a:defRPr sz="1800"/>
                      </a:pPr>
                      <a:r>
                        <a:rPr sz="1200"/>
                        <a:t>Motor and sensory function are normal</a:t>
                      </a:r>
                    </a:p>
                  </a:txBody>
                  <a:tcPr marL="0" marR="0" marT="0" marB="0" anchor="ctr" horzOverflow="overflow"/>
                </a:tc>
                <a:extLst>
                  <a:ext uri="{0D108BD9-81ED-4DB2-BD59-A6C34878D82A}">
                    <a16:rowId xmlns:a16="http://schemas.microsoft.com/office/drawing/2014/main" val="1000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Magnetic Resonance Imaging (1)"/>
          <p:cNvSpPr txBox="1">
            <a:spLocks noGrp="1"/>
          </p:cNvSpPr>
          <p:nvPr>
            <p:ph type="title"/>
          </p:nvPr>
        </p:nvSpPr>
        <p:spPr>
          <a:prstGeom prst="rect">
            <a:avLst/>
          </a:prstGeom>
        </p:spPr>
        <p:txBody>
          <a:bodyPr/>
          <a:lstStyle/>
          <a:p>
            <a:r>
              <a:t>Magnetic Resonance Imaging (1)</a:t>
            </a:r>
          </a:p>
        </p:txBody>
      </p:sp>
      <p:sp>
        <p:nvSpPr>
          <p:cNvPr id="302" name="Rectangle 20"/>
          <p:cNvSpPr txBox="1"/>
          <p:nvPr/>
        </p:nvSpPr>
        <p:spPr>
          <a:xfrm>
            <a:off x="390980" y="1334731"/>
            <a:ext cx="11410041" cy="17754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marL="200526" indent="-200526">
              <a:lnSpc>
                <a:spcPts val="2500"/>
              </a:lnSpc>
              <a:spcBef>
                <a:spcPts val="1100"/>
              </a:spcBef>
              <a:buSzPct val="100000"/>
              <a:buChar char="•"/>
              <a:defRPr sz="2000">
                <a:solidFill>
                  <a:srgbClr val="404040"/>
                </a:solidFill>
                <a:latin typeface="Open Sans Condensed Light"/>
                <a:ea typeface="Open Sans Condensed Light"/>
                <a:cs typeface="Open Sans Condensed Light"/>
                <a:sym typeface="Open Sans Condensed Light"/>
              </a:defRPr>
            </a:pPr>
            <a:r>
              <a:t>MRI Provides comprehensive assessment of the entire spinal cord</a:t>
            </a:r>
          </a:p>
          <a:p>
            <a:pPr marL="200526" indent="-200526">
              <a:lnSpc>
                <a:spcPts val="2500"/>
              </a:lnSpc>
              <a:spcBef>
                <a:spcPts val="1100"/>
              </a:spcBef>
              <a:buSzPct val="100000"/>
              <a:buChar char="•"/>
              <a:defRPr sz="2000">
                <a:solidFill>
                  <a:srgbClr val="404040"/>
                </a:solidFill>
                <a:latin typeface="Open Sans Condensed Light"/>
                <a:ea typeface="Open Sans Condensed Light"/>
                <a:cs typeface="Open Sans Condensed Light"/>
                <a:sym typeface="Open Sans Condensed Light"/>
              </a:defRPr>
            </a:pPr>
            <a:r>
              <a:t>Superior visualization of injury components</a:t>
            </a:r>
          </a:p>
          <a:p>
            <a:pPr marL="200526" indent="-200526">
              <a:lnSpc>
                <a:spcPts val="2500"/>
              </a:lnSpc>
              <a:spcBef>
                <a:spcPts val="1100"/>
              </a:spcBef>
              <a:buSzPct val="100000"/>
              <a:buChar char="•"/>
              <a:defRPr sz="2000">
                <a:solidFill>
                  <a:srgbClr val="404040"/>
                </a:solidFill>
                <a:latin typeface="Open Sans Condensed Light"/>
                <a:ea typeface="Open Sans Condensed Light"/>
                <a:cs typeface="Open Sans Condensed Light"/>
                <a:sym typeface="Open Sans Condensed Light"/>
              </a:defRPr>
            </a:pPr>
            <a:r>
              <a:t>Enables quantitative analysis of spinal cord structure and microstructure</a:t>
            </a:r>
          </a:p>
          <a:p>
            <a:pPr marL="200526" indent="-200526">
              <a:lnSpc>
                <a:spcPts val="2500"/>
              </a:lnSpc>
              <a:spcBef>
                <a:spcPts val="1100"/>
              </a:spcBef>
              <a:buSzPct val="100000"/>
              <a:buChar char="•"/>
              <a:defRPr sz="2000">
                <a:solidFill>
                  <a:srgbClr val="404040"/>
                </a:solidFill>
                <a:latin typeface="Open Sans Condensed Light"/>
                <a:ea typeface="Open Sans Condensed Light"/>
                <a:cs typeface="Open Sans Condensed Light"/>
                <a:sym typeface="Open Sans Condensed Light"/>
              </a:defRPr>
            </a:pPr>
            <a:r>
              <a:t>Allows noninvasive longitudinal follow-up to monitor recovery</a:t>
            </a:r>
          </a:p>
        </p:txBody>
      </p:sp>
      <p:sp>
        <p:nvSpPr>
          <p:cNvPr id="303" name="8"/>
          <p:cNvSpPr txBox="1"/>
          <p:nvPr/>
        </p:nvSpPr>
        <p:spPr>
          <a:xfrm>
            <a:off x="11689370" y="6342326"/>
            <a:ext cx="220003"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8</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theme/theme1.xml><?xml version="1.0" encoding="utf-8"?>
<a:theme xmlns:a="http://schemas.openxmlformats.org/drawingml/2006/main" name="Theme_Master">
  <a:themeElements>
    <a:clrScheme name="Theme_Master">
      <a:dk1>
        <a:srgbClr val="000000"/>
      </a:dk1>
      <a:lt1>
        <a:srgbClr val="FFFFFF"/>
      </a:lt1>
      <a:dk2>
        <a:srgbClr val="A7A7A7"/>
      </a:dk2>
      <a:lt2>
        <a:srgbClr val="535353"/>
      </a:lt2>
      <a:accent1>
        <a:srgbClr val="25408F"/>
      </a:accent1>
      <a:accent2>
        <a:srgbClr val="00B6F1"/>
      </a:accent2>
      <a:accent3>
        <a:srgbClr val="62BA46"/>
      </a:accent3>
      <a:accent4>
        <a:srgbClr val="F6921E"/>
      </a:accent4>
      <a:accent5>
        <a:srgbClr val="E1E319"/>
      </a:accent5>
      <a:accent6>
        <a:srgbClr val="37CA9D"/>
      </a:accent6>
      <a:hlink>
        <a:srgbClr val="0000FF"/>
      </a:hlink>
      <a:folHlink>
        <a:srgbClr val="FF00FF"/>
      </a:folHlink>
    </a:clrScheme>
    <a:fontScheme name="Theme_Master">
      <a:majorFont>
        <a:latin typeface="Helvetica"/>
        <a:ea typeface="Helvetica"/>
        <a:cs typeface="Helvetica"/>
      </a:majorFont>
      <a:minorFont>
        <a:latin typeface="Calibri"/>
        <a:ea typeface="Calibri"/>
        <a:cs typeface="Calibri"/>
      </a:minorFont>
    </a:fontScheme>
    <a:fmtScheme name="Theme_Mast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heme_Master">
  <a:themeElements>
    <a:clrScheme name="Theme_Master">
      <a:dk1>
        <a:srgbClr val="000000"/>
      </a:dk1>
      <a:lt1>
        <a:srgbClr val="FFFFFF"/>
      </a:lt1>
      <a:dk2>
        <a:srgbClr val="A7A7A7"/>
      </a:dk2>
      <a:lt2>
        <a:srgbClr val="535353"/>
      </a:lt2>
      <a:accent1>
        <a:srgbClr val="25408F"/>
      </a:accent1>
      <a:accent2>
        <a:srgbClr val="00B6F1"/>
      </a:accent2>
      <a:accent3>
        <a:srgbClr val="62BA46"/>
      </a:accent3>
      <a:accent4>
        <a:srgbClr val="F6921E"/>
      </a:accent4>
      <a:accent5>
        <a:srgbClr val="E1E319"/>
      </a:accent5>
      <a:accent6>
        <a:srgbClr val="37CA9D"/>
      </a:accent6>
      <a:hlink>
        <a:srgbClr val="0000FF"/>
      </a:hlink>
      <a:folHlink>
        <a:srgbClr val="FF00FF"/>
      </a:folHlink>
    </a:clrScheme>
    <a:fontScheme name="Theme_Master">
      <a:majorFont>
        <a:latin typeface="Helvetica"/>
        <a:ea typeface="Helvetica"/>
        <a:cs typeface="Helvetica"/>
      </a:majorFont>
      <a:minorFont>
        <a:latin typeface="Calibri"/>
        <a:ea typeface="Calibri"/>
        <a:cs typeface="Calibri"/>
      </a:minorFont>
    </a:fontScheme>
    <a:fmtScheme name="Theme_Mast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TotalTime>
  <Words>6211</Words>
  <Application>Microsoft Macintosh PowerPoint</Application>
  <PresentationFormat>Widescreen</PresentationFormat>
  <Paragraphs>807</Paragraphs>
  <Slides>73</Slides>
  <Notes>47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73</vt:i4>
      </vt:variant>
    </vt:vector>
  </HeadingPairs>
  <TitlesOfParts>
    <vt:vector size="78" baseType="lpstr">
      <vt:lpstr>Arial</vt:lpstr>
      <vt:lpstr>Calibri</vt:lpstr>
      <vt:lpstr>Open Sans Condensed Light</vt:lpstr>
      <vt:lpstr>Times Roman</vt:lpstr>
      <vt:lpstr>Theme_Master</vt:lpstr>
      <vt:lpstr>PowerPoint Presentation</vt:lpstr>
      <vt:lpstr>Introduction (1)</vt:lpstr>
      <vt:lpstr>Introduction (2)</vt:lpstr>
      <vt:lpstr>Introduction (3)</vt:lpstr>
      <vt:lpstr>Outline</vt:lpstr>
      <vt:lpstr>Spinal Cord Anatomy and Segmental Function </vt:lpstr>
      <vt:lpstr>Spinal Cord Injury: Pathophysiology and Clinical Phases</vt:lpstr>
      <vt:lpstr>Spinal Cord Injury: Assessment </vt:lpstr>
      <vt:lpstr>Magnetic Resonance Imaging (1)</vt:lpstr>
      <vt:lpstr>Magnetic Resonance Imaging (2)</vt:lpstr>
      <vt:lpstr>Magnetic Resonance Imaging (3)</vt:lpstr>
      <vt:lpstr>Structural MRI (1)</vt:lpstr>
      <vt:lpstr>Structural MRI (2)</vt:lpstr>
      <vt:lpstr>Magnetization Transfer Imaging (MTI)</vt:lpstr>
      <vt:lpstr>Diffusion MRI (1)</vt:lpstr>
      <vt:lpstr>Diffusion MRI (2)</vt:lpstr>
      <vt:lpstr>Diffusion Tensor Imaging (1)</vt:lpstr>
      <vt:lpstr>Diffusion Tensor Imaging (2)</vt:lpstr>
      <vt:lpstr>Diffusion Kurtosis Imaging (DKI)</vt:lpstr>
      <vt:lpstr>Neurite Orientation Dispersion and Density Imaging (1) </vt:lpstr>
      <vt:lpstr>Neurite Orientation Dispersion and Density Imaging (2)</vt:lpstr>
      <vt:lpstr>Hybrid Diffusion Imaging (HYDI)</vt:lpstr>
      <vt:lpstr>Summary</vt:lpstr>
      <vt:lpstr>Machine learning in Medical Imaging</vt:lpstr>
      <vt:lpstr>PowerPoint Presentation</vt:lpstr>
      <vt:lpstr>PowerPoint Presentation</vt:lpstr>
      <vt:lpstr>Convolutional Neural Networks (CNNs)</vt:lpstr>
      <vt:lpstr>CNNs in Medical Imaging</vt:lpstr>
      <vt:lpstr>Transformers</vt:lpstr>
      <vt:lpstr>Attention Mechanisms</vt:lpstr>
      <vt:lpstr>Attention Mechanisms</vt:lpstr>
      <vt:lpstr>Self-Attention Mechanisms</vt:lpstr>
      <vt:lpstr>Attention in Medical Imaging</vt:lpstr>
      <vt:lpstr>Machine Learning in Spinal Cord Imaging</vt:lpstr>
      <vt:lpstr>Machine Learning in Spinal Cord Imaging</vt:lpstr>
      <vt:lpstr>Outline</vt:lpstr>
      <vt:lpstr>Research Objectives and Approach</vt:lpstr>
      <vt:lpstr>Aim 1:Collecting and Analyzing Pediatric Multimodal MRI to Establish a Normative Spinal Cord Biomarker Database</vt:lpstr>
      <vt:lpstr>Aim 1: Study Population</vt:lpstr>
      <vt:lpstr>Aim 1: Data Acquisition</vt:lpstr>
      <vt:lpstr>Aim 1: Processing Pipeline (1)</vt:lpstr>
      <vt:lpstr>Aim 1: Processing Pipeline (2)</vt:lpstr>
      <vt:lpstr>Aim 1: Processing Pipeline (3)</vt:lpstr>
      <vt:lpstr>Aim 1: Preprocessing Pipeline (4)</vt:lpstr>
      <vt:lpstr>Aim 1: Statistical Analysis Plan</vt:lpstr>
      <vt:lpstr>Aim 1: Impact</vt:lpstr>
      <vt:lpstr>Aim 2: Multimodal Machine Learning for Chronic Pediatric SCI Severity Assessment</vt:lpstr>
      <vt:lpstr>Aim 2: Study Population</vt:lpstr>
      <vt:lpstr>Aim 2: Machine Learning Model Design</vt:lpstr>
      <vt:lpstr>Aim 2: Evaluation and Hypothesis Testing</vt:lpstr>
      <vt:lpstr>Aim 2: Expected Impact and Innovation</vt:lpstr>
      <vt:lpstr>Aim 3: Deep Learning-Based Severity Assessment in Acute Adult SCI</vt:lpstr>
      <vt:lpstr>Aim 3: Study Population and Imaging Data</vt:lpstr>
      <vt:lpstr>Aim 3: Data Preprocessing Pipeline</vt:lpstr>
      <vt:lpstr>Aim 3: Input Structure and Model Objective</vt:lpstr>
      <vt:lpstr>Aim 3: Model Architecture Overview</vt:lpstr>
      <vt:lpstr>Aim 3: Autoencoder and Latent Feature Compression</vt:lpstr>
      <vt:lpstr>Aim 3: Attention Augmentation Mechanism Integration</vt:lpstr>
      <vt:lpstr>Aim 3: Model Training and Evaluation</vt:lpstr>
      <vt:lpstr>Aim 3: Anticipated Outcomes and Impact</vt:lpstr>
      <vt:lpstr>Outline</vt:lpstr>
      <vt:lpstr>Preliminary Results: Aim 1</vt:lpstr>
      <vt:lpstr>Preliminary Results: Aim 1</vt:lpstr>
      <vt:lpstr>Preliminary Results: Aim 1</vt:lpstr>
      <vt:lpstr>Preliminary Results: Aim 2</vt:lpstr>
      <vt:lpstr>Preliminary Results: Aim 2</vt:lpstr>
      <vt:lpstr>Preliminary Results: Aim 2</vt:lpstr>
      <vt:lpstr>Preliminary Results: Aim 2</vt:lpstr>
      <vt:lpstr>Preliminary Results: Aim 3</vt:lpstr>
      <vt:lpstr>Future Work and Research Timeline </vt:lpstr>
      <vt:lpstr>Publications</vt:lpstr>
      <vt:lpstr>Conference Abstracts and Posters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Zahra Sadeghi Adl</cp:lastModifiedBy>
  <cp:revision>3</cp:revision>
  <dcterms:modified xsi:type="dcterms:W3CDTF">2025-04-22T15:44:23Z</dcterms:modified>
</cp:coreProperties>
</file>