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7.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8.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9.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0.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4.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5.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46.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4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Lst>
  <p:notesMasterIdLst>
    <p:notesMasterId r:id="rId56"/>
  </p:notesMasterIdLst>
  <p:sldIdLst>
    <p:sldId id="257" r:id="rId5"/>
    <p:sldId id="258" r:id="rId6"/>
    <p:sldId id="273" r:id="rId7"/>
    <p:sldId id="426" r:id="rId8"/>
    <p:sldId id="395" r:id="rId9"/>
    <p:sldId id="440" r:id="rId10"/>
    <p:sldId id="396" r:id="rId11"/>
    <p:sldId id="397" r:id="rId12"/>
    <p:sldId id="398" r:id="rId13"/>
    <p:sldId id="399" r:id="rId14"/>
    <p:sldId id="400" r:id="rId15"/>
    <p:sldId id="444" r:id="rId16"/>
    <p:sldId id="458" r:id="rId17"/>
    <p:sldId id="459" r:id="rId18"/>
    <p:sldId id="401" r:id="rId19"/>
    <p:sldId id="394" r:id="rId20"/>
    <p:sldId id="385" r:id="rId21"/>
    <p:sldId id="409" r:id="rId22"/>
    <p:sldId id="260" r:id="rId23"/>
    <p:sldId id="460" r:id="rId24"/>
    <p:sldId id="262" r:id="rId25"/>
    <p:sldId id="445" r:id="rId26"/>
    <p:sldId id="446" r:id="rId27"/>
    <p:sldId id="447" r:id="rId28"/>
    <p:sldId id="448" r:id="rId29"/>
    <p:sldId id="449" r:id="rId30"/>
    <p:sldId id="450" r:id="rId31"/>
    <p:sldId id="451" r:id="rId32"/>
    <p:sldId id="452" r:id="rId33"/>
    <p:sldId id="453" r:id="rId34"/>
    <p:sldId id="461" r:id="rId35"/>
    <p:sldId id="364" r:id="rId36"/>
    <p:sldId id="462" r:id="rId37"/>
    <p:sldId id="463" r:id="rId38"/>
    <p:sldId id="465" r:id="rId39"/>
    <p:sldId id="476" r:id="rId40"/>
    <p:sldId id="474" r:id="rId41"/>
    <p:sldId id="475" r:id="rId42"/>
    <p:sldId id="477" r:id="rId43"/>
    <p:sldId id="478" r:id="rId44"/>
    <p:sldId id="355" r:id="rId45"/>
    <p:sldId id="467" r:id="rId46"/>
    <p:sldId id="479" r:id="rId47"/>
    <p:sldId id="480" r:id="rId48"/>
    <p:sldId id="469" r:id="rId49"/>
    <p:sldId id="471" r:id="rId50"/>
    <p:sldId id="456" r:id="rId51"/>
    <p:sldId id="482" r:id="rId52"/>
    <p:sldId id="483" r:id="rId53"/>
    <p:sldId id="484" r:id="rId54"/>
    <p:sldId id="48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EA5FB8A3-A485-4C8F-8B04-5B2AD3701862}">
          <p14:sldIdLst>
            <p14:sldId id="257"/>
            <p14:sldId id="258"/>
            <p14:sldId id="273"/>
          </p14:sldIdLst>
        </p14:section>
        <p14:section name="Battery Dynamics Modeling" id="{D3E7C47C-1A97-427A-913B-B0F5A36096DA}">
          <p14:sldIdLst>
            <p14:sldId id="426"/>
          </p14:sldIdLst>
        </p14:section>
        <p14:section name="Emprical modeling" id="{2F22E8E5-C878-41B8-9709-065FE45CD65A}">
          <p14:sldIdLst>
            <p14:sldId id="395"/>
          </p14:sldIdLst>
        </p14:section>
        <p14:section name="Mechanistic Model" id="{770BE1F8-F1D9-4993-AC9E-2E0E5C2BE06F}">
          <p14:sldIdLst>
            <p14:sldId id="440"/>
            <p14:sldId id="396"/>
          </p14:sldIdLst>
        </p14:section>
        <p14:section name="ECM" id="{0475103A-1845-E442-9435-3064C62B7B1B}">
          <p14:sldIdLst>
            <p14:sldId id="397"/>
            <p14:sldId id="398"/>
          </p14:sldIdLst>
        </p14:section>
        <p14:section name="ML" id="{B938F342-E470-D040-BB37-02FCF84E5AC5}">
          <p14:sldIdLst>
            <p14:sldId id="399"/>
            <p14:sldId id="400"/>
          </p14:sldIdLst>
        </p14:section>
        <p14:section name="Hybrid model" id="{19DF4490-79F8-134E-ACD1-4C82CBC3CCF1}">
          <p14:sldIdLst>
            <p14:sldId id="444"/>
            <p14:sldId id="458"/>
            <p14:sldId id="459"/>
          </p14:sldIdLst>
        </p14:section>
        <p14:section name="Objective" id="{FFB1F003-200C-0C47-BD32-346A6369BDEC}">
          <p14:sldIdLst>
            <p14:sldId id="401"/>
            <p14:sldId id="394"/>
            <p14:sldId id="385"/>
            <p14:sldId id="409"/>
            <p14:sldId id="260"/>
            <p14:sldId id="460"/>
            <p14:sldId id="262"/>
            <p14:sldId id="445"/>
          </p14:sldIdLst>
        </p14:section>
        <p14:section name="Generic DDM" id="{4B572019-93C7-2F47-A9FC-51F6108EA357}">
          <p14:sldIdLst/>
        </p14:section>
        <p14:section name="Modeling with I, V, SOC" id="{0D860989-7F63-3F42-86D3-361B42AE7AA1}">
          <p14:sldIdLst>
            <p14:sldId id="446"/>
            <p14:sldId id="447"/>
            <p14:sldId id="448"/>
            <p14:sldId id="449"/>
          </p14:sldIdLst>
        </p14:section>
        <p14:section name="Algorithm and Data creation" id="{6385358B-958B-446E-A5A7-04529CA42E6E}">
          <p14:sldIdLst>
            <p14:sldId id="450"/>
          </p14:sldIdLst>
        </p14:section>
        <p14:section name="Simulation Results" id="{E8A787F5-5C78-4DEE-95DD-D3EBF09D093C}">
          <p14:sldIdLst>
            <p14:sldId id="451"/>
            <p14:sldId id="452"/>
            <p14:sldId id="453"/>
            <p14:sldId id="461"/>
            <p14:sldId id="364"/>
            <p14:sldId id="462"/>
            <p14:sldId id="463"/>
          </p14:sldIdLst>
        </p14:section>
        <p14:section name="JUKF" id="{8446E456-F750-C04B-A611-C20A3F3B37E5}">
          <p14:sldIdLst>
            <p14:sldId id="465"/>
            <p14:sldId id="476"/>
            <p14:sldId id="474"/>
            <p14:sldId id="475"/>
          </p14:sldIdLst>
        </p14:section>
        <p14:section name="Experiment" id="{F78FB75D-31B2-CA47-9AF4-BED18F938267}">
          <p14:sldIdLst>
            <p14:sldId id="477"/>
            <p14:sldId id="478"/>
            <p14:sldId id="355"/>
            <p14:sldId id="467"/>
            <p14:sldId id="479"/>
            <p14:sldId id="480"/>
          </p14:sldIdLst>
        </p14:section>
        <p14:section name="Co-estimation" id="{59F44BE3-B39D-324D-9CFD-774698592969}">
          <p14:sldIdLst>
            <p14:sldId id="469"/>
            <p14:sldId id="471"/>
            <p14:sldId id="456"/>
            <p14:sldId id="482"/>
            <p14:sldId id="483"/>
            <p14:sldId id="484"/>
            <p14:sldId id="486"/>
          </p14:sldIdLst>
        </p14:section>
        <p14:section name="Backup" id="{FC0ED24A-19BA-7C45-928A-77FBDB09DEF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EE7267-EA9E-19C2-78D7-DAA4529D0AF0}" name="Damoon Soudbakhsh" initials="DS" userId="S::tuk53604@temple.edu::617576f2-8c57-4df5-8b5e-52bb96153f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midreza Ahmadzadeh" initials="OA" lastIdx="1" clrIdx="0">
    <p:extLst>
      <p:ext uri="{19B8F6BF-5375-455C-9EA6-DF929625EA0E}">
        <p15:presenceInfo xmlns:p15="http://schemas.microsoft.com/office/powerpoint/2012/main" userId="S-1-5-21-3496871491-3148157022-986074665-4881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FBA"/>
    <a:srgbClr val="990301"/>
    <a:srgbClr val="CFD5EA"/>
    <a:srgbClr val="4A0503"/>
    <a:srgbClr val="7A0503"/>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5012DB-CF5B-427C-E2D7-DE06645D0527}" v="30" dt="2025-01-04T23:39:11.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2109" autoAdjust="0"/>
  </p:normalViewPr>
  <p:slideViewPr>
    <p:cSldViewPr snapToGrid="0">
      <p:cViewPr varScale="1">
        <p:scale>
          <a:sx n="105" d="100"/>
          <a:sy n="105" d="100"/>
        </p:scale>
        <p:origin x="1400" y="176"/>
      </p:cViewPr>
      <p:guideLst>
        <p:guide orient="horz" pos="2160"/>
        <p:guide pos="3840"/>
      </p:guideLst>
    </p:cSldViewPr>
  </p:slideViewPr>
  <p:notesTextViewPr>
    <p:cViewPr>
      <p:scale>
        <a:sx n="125" d="100"/>
        <a:sy n="12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60000"/>
            <a:lumOff val="4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60000"/>
            <a:lumOff val="4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60000"/>
            <a:lumOff val="4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60000"/>
            <a:lumOff val="4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60000"/>
            <a:lumOff val="4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2.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5.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a:ext uri="{C62137D5-CB1D-491B-B009-E17868A290BF}">
      <dgm14:recolorImg xmlns:dgm14="http://schemas.microsoft.com/office/drawing/2010/diagram" val="1"/>
    </a:ext>
  </dgm:extLst>
</dgm:dataModel>
</file>

<file path=ppt/diagrams/data26.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7.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8.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25" minVer="http://schemas.openxmlformats.org/drawingml/2006/diagram"/>
    </a:ext>
    <a:ext uri="{C62137D5-CB1D-491B-B009-E17868A290BF}">
      <dgm14:recolorImg xmlns:dgm14="http://schemas.microsoft.com/office/drawing/2010/diagram" val="1"/>
    </a:ext>
  </dgm:extLst>
</dgm:dataModel>
</file>

<file path=ppt/diagrams/data30.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60000"/>
            <a:lumOff val="4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1.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60000"/>
            <a:lumOff val="4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2.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60000"/>
            <a:lumOff val="4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60000"/>
            <a:lumOff val="4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60000"/>
            <a:lumOff val="4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35.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60000"/>
            <a:lumOff val="4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6.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60000"/>
            <a:lumOff val="4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7.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60000"/>
            <a:lumOff val="4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38.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60000"/>
            <a:lumOff val="4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9.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60000"/>
            <a:lumOff val="4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60000"/>
            <a:lumOff val="4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1.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60000"/>
            <a:lumOff val="4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2.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60000"/>
            <a:lumOff val="4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3.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60000"/>
            <a:lumOff val="4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44.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60000"/>
            <a:lumOff val="4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5.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60000"/>
            <a:lumOff val="4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6.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60000"/>
            <a:lumOff val="4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7.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60000"/>
            <a:lumOff val="4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48.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60000"/>
            <a:lumOff val="4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9.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20000"/>
            <a:lumOff val="8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60000"/>
            <a:lumOff val="4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D969078D-7C02-44E9-B043-464EEC223F7F}" type="doc">
      <dgm:prSet loTypeId="urn:microsoft.com/office/officeart/2005/8/layout/hChevron3" loCatId="process" qsTypeId="urn:microsoft.com/office/officeart/2005/8/quickstyle/simple1" qsCatId="simple" csTypeId="urn:microsoft.com/office/officeart/2005/8/colors/accent0_1" csCatId="mainScheme" phldr="1"/>
      <dgm:spPr/>
    </dgm:pt>
    <dgm:pt modelId="{07370730-8967-4A2F-A45F-DA70C7424EA7}">
      <dgm:prSet phldrT="[Text]"/>
      <dgm:spPr>
        <a:solidFill>
          <a:schemeClr val="accent5">
            <a:lumMod val="20000"/>
            <a:lumOff val="80000"/>
          </a:schemeClr>
        </a:solidFill>
      </dgm:spPr>
      <dgm:t>
        <a:bodyPr/>
        <a:lstStyle/>
        <a:p>
          <a:r>
            <a:rPr lang="en-US" b="0" dirty="0"/>
            <a:t>Introduction</a:t>
          </a:r>
        </a:p>
      </dgm:t>
    </dgm:pt>
    <dgm:pt modelId="{46EBE361-C1E0-4DBF-95EA-02E4FE6535A0}" type="parTrans" cxnId="{BC79C322-B5B5-4AA2-BB1B-3C5F1FA0342D}">
      <dgm:prSet/>
      <dgm:spPr/>
      <dgm:t>
        <a:bodyPr/>
        <a:lstStyle/>
        <a:p>
          <a:endParaRPr lang="en-US"/>
        </a:p>
      </dgm:t>
    </dgm:pt>
    <dgm:pt modelId="{31EF28D5-4B0B-44B4-AA17-95B3310A4B00}" type="sibTrans" cxnId="{BC79C322-B5B5-4AA2-BB1B-3C5F1FA0342D}">
      <dgm:prSet/>
      <dgm:spPr/>
      <dgm:t>
        <a:bodyPr/>
        <a:lstStyle/>
        <a:p>
          <a:endParaRPr lang="en-US"/>
        </a:p>
      </dgm:t>
    </dgm:pt>
    <dgm:pt modelId="{4DEDE030-93B7-42E5-8691-54ACEF268A69}">
      <dgm:prSet phldrT="[Text]"/>
      <dgm:spPr>
        <a:solidFill>
          <a:schemeClr val="accent5">
            <a:lumMod val="60000"/>
            <a:lumOff val="40000"/>
          </a:schemeClr>
        </a:solidFill>
      </dgm:spPr>
      <dgm:t>
        <a:bodyPr/>
        <a:lstStyle/>
        <a:p>
          <a:r>
            <a:rPr lang="en-US" dirty="0"/>
            <a:t>Review</a:t>
          </a:r>
        </a:p>
      </dgm:t>
    </dgm:pt>
    <dgm:pt modelId="{332D18A1-9D2A-4CB4-B6E1-21BF92A94D54}" type="parTrans" cxnId="{CB89BF7D-8CC5-4D65-8A63-CEFD3D96F1C2}">
      <dgm:prSet/>
      <dgm:spPr/>
      <dgm:t>
        <a:bodyPr/>
        <a:lstStyle/>
        <a:p>
          <a:endParaRPr lang="en-US"/>
        </a:p>
      </dgm:t>
    </dgm:pt>
    <dgm:pt modelId="{A4B306A2-A37C-4C66-B2B5-3FD75123E71B}" type="sibTrans" cxnId="{CB89BF7D-8CC5-4D65-8A63-CEFD3D96F1C2}">
      <dgm:prSet/>
      <dgm:spPr/>
      <dgm:t>
        <a:bodyPr/>
        <a:lstStyle/>
        <a:p>
          <a:endParaRPr lang="en-US"/>
        </a:p>
      </dgm:t>
    </dgm:pt>
    <dgm:pt modelId="{FA86EF81-B103-4103-A1E6-2FDE06EE379F}">
      <dgm:prSet phldrT="[Text]"/>
      <dgm:spPr>
        <a:solidFill>
          <a:schemeClr val="accent5">
            <a:lumMod val="20000"/>
            <a:lumOff val="80000"/>
          </a:schemeClr>
        </a:solidFill>
      </dgm:spPr>
      <dgm:t>
        <a:bodyPr/>
        <a:lstStyle/>
        <a:p>
          <a:r>
            <a:rPr lang="en-US" dirty="0"/>
            <a:t>Objective</a:t>
          </a:r>
        </a:p>
      </dgm:t>
    </dgm:pt>
    <dgm:pt modelId="{62955250-1A4C-4841-980E-56581ABC1514}" type="parTrans" cxnId="{FD1FC9AF-354E-4C17-AB7B-F960EC25AABB}">
      <dgm:prSet/>
      <dgm:spPr/>
      <dgm:t>
        <a:bodyPr/>
        <a:lstStyle/>
        <a:p>
          <a:endParaRPr lang="en-US"/>
        </a:p>
      </dgm:t>
    </dgm:pt>
    <dgm:pt modelId="{A87EB1C6-AB08-4821-AAA7-F92AEEB4A345}" type="sibTrans" cxnId="{FD1FC9AF-354E-4C17-AB7B-F960EC25AABB}">
      <dgm:prSet/>
      <dgm:spPr/>
      <dgm:t>
        <a:bodyPr/>
        <a:lstStyle/>
        <a:p>
          <a:endParaRPr lang="en-US"/>
        </a:p>
      </dgm:t>
    </dgm:pt>
    <dgm:pt modelId="{65265C09-AC9A-4C8E-B098-DEEAEE9D4C91}">
      <dgm:prSet/>
      <dgm:spPr>
        <a:solidFill>
          <a:schemeClr val="accent5">
            <a:lumMod val="20000"/>
            <a:lumOff val="80000"/>
          </a:schemeClr>
        </a:solidFill>
      </dgm:spPr>
      <dgm:t>
        <a:bodyPr/>
        <a:lstStyle/>
        <a:p>
          <a:r>
            <a:rPr lang="en-US" dirty="0"/>
            <a:t>Method</a:t>
          </a:r>
        </a:p>
      </dgm:t>
    </dgm:pt>
    <dgm:pt modelId="{E23DE4AC-02B9-44C0-B58B-57B3DC52AB54}" type="parTrans" cxnId="{EF7DDA6B-0E7C-4D59-A5C3-2117F62A12E2}">
      <dgm:prSet/>
      <dgm:spPr/>
      <dgm:t>
        <a:bodyPr/>
        <a:lstStyle/>
        <a:p>
          <a:endParaRPr lang="en-US"/>
        </a:p>
      </dgm:t>
    </dgm:pt>
    <dgm:pt modelId="{744AB0EE-F091-4DDF-BE09-48E475A5E4CE}" type="sibTrans" cxnId="{EF7DDA6B-0E7C-4D59-A5C3-2117F62A12E2}">
      <dgm:prSet/>
      <dgm:spPr/>
      <dgm:t>
        <a:bodyPr/>
        <a:lstStyle/>
        <a:p>
          <a:endParaRPr lang="en-US"/>
        </a:p>
      </dgm:t>
    </dgm:pt>
    <dgm:pt modelId="{B8BB1B7A-182D-4CB7-980F-718DC769C5F3}">
      <dgm:prSet/>
      <dgm:spPr>
        <a:solidFill>
          <a:schemeClr val="accent5">
            <a:lumMod val="20000"/>
            <a:lumOff val="80000"/>
          </a:schemeClr>
        </a:solidFill>
      </dgm:spPr>
      <dgm:t>
        <a:bodyPr/>
        <a:lstStyle/>
        <a:p>
          <a:r>
            <a:rPr lang="en-US" dirty="0"/>
            <a:t>Simulation</a:t>
          </a:r>
        </a:p>
      </dgm:t>
    </dgm:pt>
    <dgm:pt modelId="{4EB76AC5-E038-4A52-AF8E-4F8B403677FC}" type="parTrans" cxnId="{439060BE-25C9-4DAF-9F18-94D66DF6E1E3}">
      <dgm:prSet/>
      <dgm:spPr/>
      <dgm:t>
        <a:bodyPr/>
        <a:lstStyle/>
        <a:p>
          <a:endParaRPr lang="en-US"/>
        </a:p>
      </dgm:t>
    </dgm:pt>
    <dgm:pt modelId="{EDE224B3-0DA4-4B9B-A92C-D89122E3A14A}" type="sibTrans" cxnId="{439060BE-25C9-4DAF-9F18-94D66DF6E1E3}">
      <dgm:prSet/>
      <dgm:spPr/>
      <dgm:t>
        <a:bodyPr/>
        <a:lstStyle/>
        <a:p>
          <a:endParaRPr lang="en-US"/>
        </a:p>
      </dgm:t>
    </dgm:pt>
    <dgm:pt modelId="{434823F2-7868-4237-8459-03E9C887B86A}">
      <dgm:prSet/>
      <dgm:spPr>
        <a:solidFill>
          <a:schemeClr val="accent5">
            <a:lumMod val="20000"/>
            <a:lumOff val="80000"/>
          </a:schemeClr>
        </a:solidFill>
      </dgm:spPr>
      <dgm:t>
        <a:bodyPr/>
        <a:lstStyle/>
        <a:p>
          <a:r>
            <a:rPr lang="en-US" dirty="0"/>
            <a:t>Noise</a:t>
          </a:r>
          <a:r>
            <a:rPr lang="en-US" baseline="0" dirty="0"/>
            <a:t> Mitigation</a:t>
          </a:r>
          <a:endParaRPr lang="en-US" dirty="0"/>
        </a:p>
      </dgm:t>
    </dgm:pt>
    <dgm:pt modelId="{DD5B11DF-81AD-449D-9293-78112FA11F4E}" type="parTrans" cxnId="{18516EC6-C3A6-4754-9E9A-B7257EF71981}">
      <dgm:prSet/>
      <dgm:spPr/>
      <dgm:t>
        <a:bodyPr/>
        <a:lstStyle/>
        <a:p>
          <a:endParaRPr lang="en-US"/>
        </a:p>
      </dgm:t>
    </dgm:pt>
    <dgm:pt modelId="{AF0D546E-74D1-42F2-BEE1-9711F5BC41B8}" type="sibTrans" cxnId="{18516EC6-C3A6-4754-9E9A-B7257EF71981}">
      <dgm:prSet/>
      <dgm:spPr/>
      <dgm:t>
        <a:bodyPr/>
        <a:lstStyle/>
        <a:p>
          <a:endParaRPr lang="en-US"/>
        </a:p>
      </dgm:t>
    </dgm:pt>
    <dgm:pt modelId="{5485BE53-E05E-4437-A0B7-ED930CAEA457}">
      <dgm:prSet/>
      <dgm:spPr>
        <a:solidFill>
          <a:schemeClr val="accent5">
            <a:lumMod val="20000"/>
            <a:lumOff val="80000"/>
          </a:schemeClr>
        </a:solidFill>
      </dgm:spPr>
      <dgm:t>
        <a:bodyPr/>
        <a:lstStyle/>
        <a:p>
          <a:r>
            <a:rPr lang="en-US" dirty="0"/>
            <a:t>Experiment</a:t>
          </a:r>
        </a:p>
      </dgm:t>
    </dgm:pt>
    <dgm:pt modelId="{5053D1FD-654E-40BE-8593-B49519D3B7C4}" type="parTrans" cxnId="{BD73DAEE-265F-4782-9A3D-64E9A80CE9E4}">
      <dgm:prSet/>
      <dgm:spPr/>
      <dgm:t>
        <a:bodyPr/>
        <a:lstStyle/>
        <a:p>
          <a:endParaRPr lang="en-US"/>
        </a:p>
      </dgm:t>
    </dgm:pt>
    <dgm:pt modelId="{0CA18148-5157-4057-AF4C-F527AE884BB2}" type="sibTrans" cxnId="{BD73DAEE-265F-4782-9A3D-64E9A80CE9E4}">
      <dgm:prSet/>
      <dgm:spPr/>
      <dgm:t>
        <a:bodyPr/>
        <a:lstStyle/>
        <a:p>
          <a:endParaRPr lang="en-US"/>
        </a:p>
      </dgm:t>
    </dgm:pt>
    <dgm:pt modelId="{21B08416-6AE9-451C-B278-389FEBA23B12}">
      <dgm:prSet/>
      <dgm:spPr>
        <a:solidFill>
          <a:schemeClr val="accent5">
            <a:lumMod val="20000"/>
            <a:lumOff val="80000"/>
          </a:schemeClr>
        </a:solidFill>
      </dgm:spPr>
      <dgm:t>
        <a:bodyPr/>
        <a:lstStyle/>
        <a:p>
          <a:r>
            <a:rPr lang="en-US" dirty="0"/>
            <a:t>Estimation</a:t>
          </a:r>
        </a:p>
      </dgm:t>
    </dgm:pt>
    <dgm:pt modelId="{28C8A8BC-7592-4637-806E-FF4A83EF0294}" type="parTrans" cxnId="{1D9CFD0B-FEA1-4D82-B438-25DCEA4195F9}">
      <dgm:prSet/>
      <dgm:spPr/>
      <dgm:t>
        <a:bodyPr/>
        <a:lstStyle/>
        <a:p>
          <a:endParaRPr lang="en-US"/>
        </a:p>
      </dgm:t>
    </dgm:pt>
    <dgm:pt modelId="{CA584894-AA8F-46A7-86E2-37305CB827D3}" type="sibTrans" cxnId="{1D9CFD0B-FEA1-4D82-B438-25DCEA4195F9}">
      <dgm:prSet/>
      <dgm:spPr/>
      <dgm:t>
        <a:bodyPr/>
        <a:lstStyle/>
        <a:p>
          <a:endParaRPr lang="en-US"/>
        </a:p>
      </dgm:t>
    </dgm:pt>
    <dgm:pt modelId="{C8FBADCC-4F55-4504-B997-6BDED3CB440F}">
      <dgm:prSet/>
      <dgm:spPr>
        <a:solidFill>
          <a:schemeClr val="accent5">
            <a:lumMod val="20000"/>
            <a:lumOff val="80000"/>
          </a:schemeClr>
        </a:solidFill>
      </dgm:spPr>
      <dgm:t>
        <a:bodyPr/>
        <a:lstStyle/>
        <a:p>
          <a:r>
            <a:rPr lang="en-US" dirty="0"/>
            <a:t>Conclusion</a:t>
          </a:r>
        </a:p>
      </dgm:t>
    </dgm:pt>
    <dgm:pt modelId="{AEA7AF9B-60DC-4FC6-A50F-FD71382B56C1}" type="parTrans" cxnId="{D5B4217A-C546-43AB-91A4-A94FF3EC0F72}">
      <dgm:prSet/>
      <dgm:spPr/>
      <dgm:t>
        <a:bodyPr/>
        <a:lstStyle/>
        <a:p>
          <a:endParaRPr lang="en-US"/>
        </a:p>
      </dgm:t>
    </dgm:pt>
    <dgm:pt modelId="{3E695D65-8B7C-47BF-A47C-C2CAC0F63B10}" type="sibTrans" cxnId="{D5B4217A-C546-43AB-91A4-A94FF3EC0F72}">
      <dgm:prSet/>
      <dgm:spPr/>
      <dgm:t>
        <a:bodyPr/>
        <a:lstStyle/>
        <a:p>
          <a:endParaRPr lang="en-US"/>
        </a:p>
      </dgm:t>
    </dgm:pt>
    <dgm:pt modelId="{3CA3D335-45A7-4095-808A-6A4B9F9EE558}" type="pres">
      <dgm:prSet presAssocID="{D969078D-7C02-44E9-B043-464EEC223F7F}" presName="Name0" presStyleCnt="0">
        <dgm:presLayoutVars>
          <dgm:dir/>
          <dgm:resizeHandles val="exact"/>
        </dgm:presLayoutVars>
      </dgm:prSet>
      <dgm:spPr/>
    </dgm:pt>
    <dgm:pt modelId="{0462EB6A-6DE3-4ADE-81F3-D24A3336D35D}" type="pres">
      <dgm:prSet presAssocID="{07370730-8967-4A2F-A45F-DA70C7424EA7}" presName="parTxOnly" presStyleLbl="node1" presStyleIdx="0" presStyleCnt="9">
        <dgm:presLayoutVars>
          <dgm:bulletEnabled val="1"/>
        </dgm:presLayoutVars>
      </dgm:prSet>
      <dgm:spPr/>
    </dgm:pt>
    <dgm:pt modelId="{B6361075-0FFD-43D6-BF5E-70597A1A11B6}" type="pres">
      <dgm:prSet presAssocID="{31EF28D5-4B0B-44B4-AA17-95B3310A4B00}" presName="parSpace" presStyleCnt="0"/>
      <dgm:spPr/>
    </dgm:pt>
    <dgm:pt modelId="{63783C18-CA85-40F7-9120-7AC3D6F4F376}" type="pres">
      <dgm:prSet presAssocID="{4DEDE030-93B7-42E5-8691-54ACEF268A69}" presName="parTxOnly" presStyleLbl="node1" presStyleIdx="1" presStyleCnt="9">
        <dgm:presLayoutVars>
          <dgm:bulletEnabled val="1"/>
        </dgm:presLayoutVars>
      </dgm:prSet>
      <dgm:spPr/>
    </dgm:pt>
    <dgm:pt modelId="{373D3A34-A248-4C5B-A7B2-887140CA4211}" type="pres">
      <dgm:prSet presAssocID="{A4B306A2-A37C-4C66-B2B5-3FD75123E71B}" presName="parSpace" presStyleCnt="0"/>
      <dgm:spPr/>
    </dgm:pt>
    <dgm:pt modelId="{AEFF8FF7-E7DD-4137-B472-420809E7FCA5}" type="pres">
      <dgm:prSet presAssocID="{FA86EF81-B103-4103-A1E6-2FDE06EE379F}" presName="parTxOnly" presStyleLbl="node1" presStyleIdx="2" presStyleCnt="9">
        <dgm:presLayoutVars>
          <dgm:bulletEnabled val="1"/>
        </dgm:presLayoutVars>
      </dgm:prSet>
      <dgm:spPr/>
    </dgm:pt>
    <dgm:pt modelId="{632FD6AE-0451-49D7-A676-C173AD5224EB}" type="pres">
      <dgm:prSet presAssocID="{A87EB1C6-AB08-4821-AAA7-F92AEEB4A345}" presName="parSpace" presStyleCnt="0"/>
      <dgm:spPr/>
    </dgm:pt>
    <dgm:pt modelId="{95E9CBA8-7EF5-4C37-B7AF-A04CE1A4983B}" type="pres">
      <dgm:prSet presAssocID="{65265C09-AC9A-4C8E-B098-DEEAEE9D4C91}" presName="parTxOnly" presStyleLbl="node1" presStyleIdx="3" presStyleCnt="9">
        <dgm:presLayoutVars>
          <dgm:bulletEnabled val="1"/>
        </dgm:presLayoutVars>
      </dgm:prSet>
      <dgm:spPr/>
    </dgm:pt>
    <dgm:pt modelId="{55629061-3524-4196-AF7B-D500161263C9}" type="pres">
      <dgm:prSet presAssocID="{744AB0EE-F091-4DDF-BE09-48E475A5E4CE}" presName="parSpace" presStyleCnt="0"/>
      <dgm:spPr/>
    </dgm:pt>
    <dgm:pt modelId="{3BA207F2-1B79-4B3A-A154-DCC763333FA3}" type="pres">
      <dgm:prSet presAssocID="{B8BB1B7A-182D-4CB7-980F-718DC769C5F3}" presName="parTxOnly" presStyleLbl="node1" presStyleIdx="4" presStyleCnt="9">
        <dgm:presLayoutVars>
          <dgm:bulletEnabled val="1"/>
        </dgm:presLayoutVars>
      </dgm:prSet>
      <dgm:spPr/>
    </dgm:pt>
    <dgm:pt modelId="{7541C446-A851-44DA-9324-7E9FB4AC178A}" type="pres">
      <dgm:prSet presAssocID="{EDE224B3-0DA4-4B9B-A92C-D89122E3A14A}" presName="parSpace" presStyleCnt="0"/>
      <dgm:spPr/>
    </dgm:pt>
    <dgm:pt modelId="{332D2ACB-D3B6-4284-AAEE-6C05F7893406}" type="pres">
      <dgm:prSet presAssocID="{434823F2-7868-4237-8459-03E9C887B86A}" presName="parTxOnly" presStyleLbl="node1" presStyleIdx="5" presStyleCnt="9">
        <dgm:presLayoutVars>
          <dgm:bulletEnabled val="1"/>
        </dgm:presLayoutVars>
      </dgm:prSet>
      <dgm:spPr/>
    </dgm:pt>
    <dgm:pt modelId="{A4151E4F-1E6D-4F9C-86F2-C1F6DA3BF7A1}" type="pres">
      <dgm:prSet presAssocID="{AF0D546E-74D1-42F2-BEE1-9711F5BC41B8}" presName="parSpace" presStyleCnt="0"/>
      <dgm:spPr/>
    </dgm:pt>
    <dgm:pt modelId="{1F8F88F0-7832-4261-96F4-87C2A334AF94}" type="pres">
      <dgm:prSet presAssocID="{5485BE53-E05E-4437-A0B7-ED930CAEA457}" presName="parTxOnly" presStyleLbl="node1" presStyleIdx="6" presStyleCnt="9">
        <dgm:presLayoutVars>
          <dgm:bulletEnabled val="1"/>
        </dgm:presLayoutVars>
      </dgm:prSet>
      <dgm:spPr/>
    </dgm:pt>
    <dgm:pt modelId="{40C44DD5-9B9B-4B47-A17D-68BB495D95AE}" type="pres">
      <dgm:prSet presAssocID="{0CA18148-5157-4057-AF4C-F527AE884BB2}" presName="parSpace" presStyleCnt="0"/>
      <dgm:spPr/>
    </dgm:pt>
    <dgm:pt modelId="{02743649-30B1-45F7-9AB9-048F51921EBA}" type="pres">
      <dgm:prSet presAssocID="{21B08416-6AE9-451C-B278-389FEBA23B12}" presName="parTxOnly" presStyleLbl="node1" presStyleIdx="7" presStyleCnt="9">
        <dgm:presLayoutVars>
          <dgm:bulletEnabled val="1"/>
        </dgm:presLayoutVars>
      </dgm:prSet>
      <dgm:spPr/>
    </dgm:pt>
    <dgm:pt modelId="{C9E784E4-695B-44CA-980E-D423FFEDD0FB}" type="pres">
      <dgm:prSet presAssocID="{CA584894-AA8F-46A7-86E2-37305CB827D3}" presName="parSpace" presStyleCnt="0"/>
      <dgm:spPr/>
    </dgm:pt>
    <dgm:pt modelId="{44B79FBA-B562-4B31-89EE-A263C2C407AD}" type="pres">
      <dgm:prSet presAssocID="{C8FBADCC-4F55-4504-B997-6BDED3CB440F}" presName="parTxOnly" presStyleLbl="node1" presStyleIdx="8" presStyleCnt="9">
        <dgm:presLayoutVars>
          <dgm:bulletEnabled val="1"/>
        </dgm:presLayoutVars>
      </dgm:prSet>
      <dgm:spPr/>
    </dgm:pt>
  </dgm:ptLst>
  <dgm:cxnLst>
    <dgm:cxn modelId="{1D9CFD0B-FEA1-4D82-B438-25DCEA4195F9}" srcId="{D969078D-7C02-44E9-B043-464EEC223F7F}" destId="{21B08416-6AE9-451C-B278-389FEBA23B12}" srcOrd="7" destOrd="0" parTransId="{28C8A8BC-7592-4637-806E-FF4A83EF0294}" sibTransId="{CA584894-AA8F-46A7-86E2-37305CB827D3}"/>
    <dgm:cxn modelId="{7EF87A0E-8FF9-4DFF-AAF0-18CC4F7E3BD5}" type="presOf" srcId="{D969078D-7C02-44E9-B043-464EEC223F7F}" destId="{3CA3D335-45A7-4095-808A-6A4B9F9EE558}" srcOrd="0" destOrd="0" presId="urn:microsoft.com/office/officeart/2005/8/layout/hChevron3"/>
    <dgm:cxn modelId="{E6AAB820-FC8F-4FA8-BDB6-1CFB223AEF6F}" type="presOf" srcId="{434823F2-7868-4237-8459-03E9C887B86A}" destId="{332D2ACB-D3B6-4284-AAEE-6C05F7893406}" srcOrd="0" destOrd="0" presId="urn:microsoft.com/office/officeart/2005/8/layout/hChevron3"/>
    <dgm:cxn modelId="{BC79C322-B5B5-4AA2-BB1B-3C5F1FA0342D}" srcId="{D969078D-7C02-44E9-B043-464EEC223F7F}" destId="{07370730-8967-4A2F-A45F-DA70C7424EA7}" srcOrd="0" destOrd="0" parTransId="{46EBE361-C1E0-4DBF-95EA-02E4FE6535A0}" sibTransId="{31EF28D5-4B0B-44B4-AA17-95B3310A4B00}"/>
    <dgm:cxn modelId="{8C33713C-8CD5-4041-8F26-C1C0BCA64048}" type="presOf" srcId="{5485BE53-E05E-4437-A0B7-ED930CAEA457}" destId="{1F8F88F0-7832-4261-96F4-87C2A334AF94}" srcOrd="0" destOrd="0" presId="urn:microsoft.com/office/officeart/2005/8/layout/hChevron3"/>
    <dgm:cxn modelId="{4CC15F3E-ADA8-49D1-B497-7F5CCF6F1EA0}" type="presOf" srcId="{C8FBADCC-4F55-4504-B997-6BDED3CB440F}" destId="{44B79FBA-B562-4B31-89EE-A263C2C407AD}" srcOrd="0" destOrd="0" presId="urn:microsoft.com/office/officeart/2005/8/layout/hChevron3"/>
    <dgm:cxn modelId="{EF7DDA6B-0E7C-4D59-A5C3-2117F62A12E2}" srcId="{D969078D-7C02-44E9-B043-464EEC223F7F}" destId="{65265C09-AC9A-4C8E-B098-DEEAEE9D4C91}" srcOrd="3" destOrd="0" parTransId="{E23DE4AC-02B9-44C0-B58B-57B3DC52AB54}" sibTransId="{744AB0EE-F091-4DDF-BE09-48E475A5E4CE}"/>
    <dgm:cxn modelId="{E7609656-2A84-4419-A4AC-DEC2ECC743C4}" type="presOf" srcId="{21B08416-6AE9-451C-B278-389FEBA23B12}" destId="{02743649-30B1-45F7-9AB9-048F51921EBA}" srcOrd="0" destOrd="0" presId="urn:microsoft.com/office/officeart/2005/8/layout/hChevron3"/>
    <dgm:cxn modelId="{D5B4217A-C546-43AB-91A4-A94FF3EC0F72}" srcId="{D969078D-7C02-44E9-B043-464EEC223F7F}" destId="{C8FBADCC-4F55-4504-B997-6BDED3CB440F}" srcOrd="8" destOrd="0" parTransId="{AEA7AF9B-60DC-4FC6-A50F-FD71382B56C1}" sibTransId="{3E695D65-8B7C-47BF-A47C-C2CAC0F63B10}"/>
    <dgm:cxn modelId="{CB89BF7D-8CC5-4D65-8A63-CEFD3D96F1C2}" srcId="{D969078D-7C02-44E9-B043-464EEC223F7F}" destId="{4DEDE030-93B7-42E5-8691-54ACEF268A69}" srcOrd="1" destOrd="0" parTransId="{332D18A1-9D2A-4CB4-B6E1-21BF92A94D54}" sibTransId="{A4B306A2-A37C-4C66-B2B5-3FD75123E71B}"/>
    <dgm:cxn modelId="{CB100F8B-E54C-4DF3-BCB2-B28C9C48C00D}" type="presOf" srcId="{4DEDE030-93B7-42E5-8691-54ACEF268A69}" destId="{63783C18-CA85-40F7-9120-7AC3D6F4F376}" srcOrd="0" destOrd="0" presId="urn:microsoft.com/office/officeart/2005/8/layout/hChevron3"/>
    <dgm:cxn modelId="{FD1FC9AF-354E-4C17-AB7B-F960EC25AABB}" srcId="{D969078D-7C02-44E9-B043-464EEC223F7F}" destId="{FA86EF81-B103-4103-A1E6-2FDE06EE379F}" srcOrd="2" destOrd="0" parTransId="{62955250-1A4C-4841-980E-56581ABC1514}" sibTransId="{A87EB1C6-AB08-4821-AAA7-F92AEEB4A345}"/>
    <dgm:cxn modelId="{16B7BDBD-5344-4374-B95E-08467E9C3A67}" type="presOf" srcId="{65265C09-AC9A-4C8E-B098-DEEAEE9D4C91}" destId="{95E9CBA8-7EF5-4C37-B7AF-A04CE1A4983B}" srcOrd="0" destOrd="0" presId="urn:microsoft.com/office/officeart/2005/8/layout/hChevron3"/>
    <dgm:cxn modelId="{439060BE-25C9-4DAF-9F18-94D66DF6E1E3}" srcId="{D969078D-7C02-44E9-B043-464EEC223F7F}" destId="{B8BB1B7A-182D-4CB7-980F-718DC769C5F3}" srcOrd="4" destOrd="0" parTransId="{4EB76AC5-E038-4A52-AF8E-4F8B403677FC}" sibTransId="{EDE224B3-0DA4-4B9B-A92C-D89122E3A14A}"/>
    <dgm:cxn modelId="{18516EC6-C3A6-4754-9E9A-B7257EF71981}" srcId="{D969078D-7C02-44E9-B043-464EEC223F7F}" destId="{434823F2-7868-4237-8459-03E9C887B86A}" srcOrd="5" destOrd="0" parTransId="{DD5B11DF-81AD-449D-9293-78112FA11F4E}" sibTransId="{AF0D546E-74D1-42F2-BEE1-9711F5BC41B8}"/>
    <dgm:cxn modelId="{40B2C9CD-668F-4D62-927D-D0C619BFE052}" type="presOf" srcId="{07370730-8967-4A2F-A45F-DA70C7424EA7}" destId="{0462EB6A-6DE3-4ADE-81F3-D24A3336D35D}" srcOrd="0" destOrd="0" presId="urn:microsoft.com/office/officeart/2005/8/layout/hChevron3"/>
    <dgm:cxn modelId="{101B8BE3-39D1-4534-AF3D-0A3CDA802297}" type="presOf" srcId="{B8BB1B7A-182D-4CB7-980F-718DC769C5F3}" destId="{3BA207F2-1B79-4B3A-A154-DCC763333FA3}" srcOrd="0" destOrd="0" presId="urn:microsoft.com/office/officeart/2005/8/layout/hChevron3"/>
    <dgm:cxn modelId="{BD73DAEE-265F-4782-9A3D-64E9A80CE9E4}" srcId="{D969078D-7C02-44E9-B043-464EEC223F7F}" destId="{5485BE53-E05E-4437-A0B7-ED930CAEA457}" srcOrd="6" destOrd="0" parTransId="{5053D1FD-654E-40BE-8593-B49519D3B7C4}" sibTransId="{0CA18148-5157-4057-AF4C-F527AE884BB2}"/>
    <dgm:cxn modelId="{58F4B3F8-D728-4850-A9AC-C44FB15BE713}" type="presOf" srcId="{FA86EF81-B103-4103-A1E6-2FDE06EE379F}" destId="{AEFF8FF7-E7DD-4137-B472-420809E7FCA5}" srcOrd="0" destOrd="0" presId="urn:microsoft.com/office/officeart/2005/8/layout/hChevron3"/>
    <dgm:cxn modelId="{E2D7B6AD-4B92-4AE7-81EB-EFCC4F4153C9}" type="presParOf" srcId="{3CA3D335-45A7-4095-808A-6A4B9F9EE558}" destId="{0462EB6A-6DE3-4ADE-81F3-D24A3336D35D}" srcOrd="0" destOrd="0" presId="urn:microsoft.com/office/officeart/2005/8/layout/hChevron3"/>
    <dgm:cxn modelId="{7C411F0A-299D-4836-9FAF-8B8FA55A8B53}" type="presParOf" srcId="{3CA3D335-45A7-4095-808A-6A4B9F9EE558}" destId="{B6361075-0FFD-43D6-BF5E-70597A1A11B6}" srcOrd="1" destOrd="0" presId="urn:microsoft.com/office/officeart/2005/8/layout/hChevron3"/>
    <dgm:cxn modelId="{1B84F4AF-3845-45F6-BA4B-F778EBFCCAF6}" type="presParOf" srcId="{3CA3D335-45A7-4095-808A-6A4B9F9EE558}" destId="{63783C18-CA85-40F7-9120-7AC3D6F4F376}" srcOrd="2" destOrd="0" presId="urn:microsoft.com/office/officeart/2005/8/layout/hChevron3"/>
    <dgm:cxn modelId="{1AAF6C51-AE79-4E1F-B930-810065774EFD}" type="presParOf" srcId="{3CA3D335-45A7-4095-808A-6A4B9F9EE558}" destId="{373D3A34-A248-4C5B-A7B2-887140CA4211}" srcOrd="3" destOrd="0" presId="urn:microsoft.com/office/officeart/2005/8/layout/hChevron3"/>
    <dgm:cxn modelId="{D927A081-1B22-4350-8675-225D453D5A21}" type="presParOf" srcId="{3CA3D335-45A7-4095-808A-6A4B9F9EE558}" destId="{AEFF8FF7-E7DD-4137-B472-420809E7FCA5}" srcOrd="4" destOrd="0" presId="urn:microsoft.com/office/officeart/2005/8/layout/hChevron3"/>
    <dgm:cxn modelId="{982E704A-79B3-4995-A6CD-4EB7210438E5}" type="presParOf" srcId="{3CA3D335-45A7-4095-808A-6A4B9F9EE558}" destId="{632FD6AE-0451-49D7-A676-C173AD5224EB}" srcOrd="5" destOrd="0" presId="urn:microsoft.com/office/officeart/2005/8/layout/hChevron3"/>
    <dgm:cxn modelId="{E6EAF34D-FAFC-49B5-A04E-F1FB309D8CCF}" type="presParOf" srcId="{3CA3D335-45A7-4095-808A-6A4B9F9EE558}" destId="{95E9CBA8-7EF5-4C37-B7AF-A04CE1A4983B}" srcOrd="6" destOrd="0" presId="urn:microsoft.com/office/officeart/2005/8/layout/hChevron3"/>
    <dgm:cxn modelId="{F2DBCCFF-546C-4431-B7D9-252C4097EC87}" type="presParOf" srcId="{3CA3D335-45A7-4095-808A-6A4B9F9EE558}" destId="{55629061-3524-4196-AF7B-D500161263C9}" srcOrd="7" destOrd="0" presId="urn:microsoft.com/office/officeart/2005/8/layout/hChevron3"/>
    <dgm:cxn modelId="{27E94B48-70CF-4A8E-AD60-113D5765D97E}" type="presParOf" srcId="{3CA3D335-45A7-4095-808A-6A4B9F9EE558}" destId="{3BA207F2-1B79-4B3A-A154-DCC763333FA3}" srcOrd="8" destOrd="0" presId="urn:microsoft.com/office/officeart/2005/8/layout/hChevron3"/>
    <dgm:cxn modelId="{7EC44679-89BD-4EAB-8C3F-F0A35B781C87}" type="presParOf" srcId="{3CA3D335-45A7-4095-808A-6A4B9F9EE558}" destId="{7541C446-A851-44DA-9324-7E9FB4AC178A}" srcOrd="9" destOrd="0" presId="urn:microsoft.com/office/officeart/2005/8/layout/hChevron3"/>
    <dgm:cxn modelId="{7BCDA712-DA09-447E-A7BF-0732A19D0BAD}" type="presParOf" srcId="{3CA3D335-45A7-4095-808A-6A4B9F9EE558}" destId="{332D2ACB-D3B6-4284-AAEE-6C05F7893406}" srcOrd="10" destOrd="0" presId="urn:microsoft.com/office/officeart/2005/8/layout/hChevron3"/>
    <dgm:cxn modelId="{0C0A8566-0BCD-42BB-AAB8-994E9BB040A0}" type="presParOf" srcId="{3CA3D335-45A7-4095-808A-6A4B9F9EE558}" destId="{A4151E4F-1E6D-4F9C-86F2-C1F6DA3BF7A1}" srcOrd="11" destOrd="0" presId="urn:microsoft.com/office/officeart/2005/8/layout/hChevron3"/>
    <dgm:cxn modelId="{B05DE02C-9FA8-4DA5-A3D8-FE1BBF1B2315}" type="presParOf" srcId="{3CA3D335-45A7-4095-808A-6A4B9F9EE558}" destId="{1F8F88F0-7832-4261-96F4-87C2A334AF94}" srcOrd="12" destOrd="0" presId="urn:microsoft.com/office/officeart/2005/8/layout/hChevron3"/>
    <dgm:cxn modelId="{93DEEF60-98C1-41A6-AA05-D927661B82B0}" type="presParOf" srcId="{3CA3D335-45A7-4095-808A-6A4B9F9EE558}" destId="{40C44DD5-9B9B-4B47-A17D-68BB495D95AE}" srcOrd="13" destOrd="0" presId="urn:microsoft.com/office/officeart/2005/8/layout/hChevron3"/>
    <dgm:cxn modelId="{47FD361F-8D78-405B-BB22-8A1DECEA0C64}" type="presParOf" srcId="{3CA3D335-45A7-4095-808A-6A4B9F9EE558}" destId="{02743649-30B1-45F7-9AB9-048F51921EBA}" srcOrd="14" destOrd="0" presId="urn:microsoft.com/office/officeart/2005/8/layout/hChevron3"/>
    <dgm:cxn modelId="{BA31F2B6-68DE-4423-A9D2-7D3A790079AA}" type="presParOf" srcId="{3CA3D335-45A7-4095-808A-6A4B9F9EE558}" destId="{C9E784E4-695B-44CA-980E-D423FFEDD0FB}" srcOrd="15" destOrd="0" presId="urn:microsoft.com/office/officeart/2005/8/layout/hChevron3"/>
    <dgm:cxn modelId="{D34CFA1E-A36A-43E8-8201-7056A89AAFDB}" type="presParOf" srcId="{3CA3D335-45A7-4095-808A-6A4B9F9EE558}" destId="{44B79FBA-B562-4B31-89EE-A263C2C407AD}" srcOrd="1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2EB6A-6DE3-4ADE-81F3-D24A3336D35D}">
      <dsp:nvSpPr>
        <dsp:cNvPr id="0" name=""/>
        <dsp:cNvSpPr/>
      </dsp:nvSpPr>
      <dsp:spPr>
        <a:xfrm>
          <a:off x="3770" y="203378"/>
          <a:ext cx="1097359" cy="438943"/>
        </a:xfrm>
        <a:prstGeom prst="homePlate">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b="0" kern="1200" dirty="0"/>
            <a:t>Introduction</a:t>
          </a:r>
        </a:p>
      </dsp:txBody>
      <dsp:txXfrm>
        <a:off x="3770" y="203378"/>
        <a:ext cx="987623" cy="438943"/>
      </dsp:txXfrm>
    </dsp:sp>
    <dsp:sp modelId="{63783C18-CA85-40F7-9120-7AC3D6F4F376}">
      <dsp:nvSpPr>
        <dsp:cNvPr id="0" name=""/>
        <dsp:cNvSpPr/>
      </dsp:nvSpPr>
      <dsp:spPr>
        <a:xfrm>
          <a:off x="881657" y="203378"/>
          <a:ext cx="1097359" cy="438943"/>
        </a:xfrm>
        <a:prstGeom prst="chevron">
          <a:avLst/>
        </a:prstGeom>
        <a:solidFill>
          <a:schemeClr val="accent5">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Review</a:t>
          </a:r>
        </a:p>
      </dsp:txBody>
      <dsp:txXfrm>
        <a:off x="1101129" y="203378"/>
        <a:ext cx="658416" cy="438943"/>
      </dsp:txXfrm>
    </dsp:sp>
    <dsp:sp modelId="{AEFF8FF7-E7DD-4137-B472-420809E7FCA5}">
      <dsp:nvSpPr>
        <dsp:cNvPr id="0" name=""/>
        <dsp:cNvSpPr/>
      </dsp:nvSpPr>
      <dsp:spPr>
        <a:xfrm>
          <a:off x="175954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Objective</a:t>
          </a:r>
        </a:p>
      </dsp:txBody>
      <dsp:txXfrm>
        <a:off x="1979017" y="203378"/>
        <a:ext cx="658416" cy="438943"/>
      </dsp:txXfrm>
    </dsp:sp>
    <dsp:sp modelId="{95E9CBA8-7EF5-4C37-B7AF-A04CE1A4983B}">
      <dsp:nvSpPr>
        <dsp:cNvPr id="0" name=""/>
        <dsp:cNvSpPr/>
      </dsp:nvSpPr>
      <dsp:spPr>
        <a:xfrm>
          <a:off x="263743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Method</a:t>
          </a:r>
        </a:p>
      </dsp:txBody>
      <dsp:txXfrm>
        <a:off x="2856904" y="203378"/>
        <a:ext cx="658416" cy="438943"/>
      </dsp:txXfrm>
    </dsp:sp>
    <dsp:sp modelId="{3BA207F2-1B79-4B3A-A154-DCC763333FA3}">
      <dsp:nvSpPr>
        <dsp:cNvPr id="0" name=""/>
        <dsp:cNvSpPr/>
      </dsp:nvSpPr>
      <dsp:spPr>
        <a:xfrm>
          <a:off x="351532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Simulation</a:t>
          </a:r>
        </a:p>
      </dsp:txBody>
      <dsp:txXfrm>
        <a:off x="3734792" y="203378"/>
        <a:ext cx="658416" cy="438943"/>
      </dsp:txXfrm>
    </dsp:sp>
    <dsp:sp modelId="{332D2ACB-D3B6-4284-AAEE-6C05F7893406}">
      <dsp:nvSpPr>
        <dsp:cNvPr id="0" name=""/>
        <dsp:cNvSpPr/>
      </dsp:nvSpPr>
      <dsp:spPr>
        <a:xfrm>
          <a:off x="4393207"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Noise</a:t>
          </a:r>
          <a:r>
            <a:rPr lang="en-US" sz="1000" kern="1200" baseline="0" dirty="0"/>
            <a:t> Mitigation</a:t>
          </a:r>
          <a:endParaRPr lang="en-US" sz="1000" kern="1200" dirty="0"/>
        </a:p>
      </dsp:txBody>
      <dsp:txXfrm>
        <a:off x="4612679" y="203378"/>
        <a:ext cx="658416" cy="438943"/>
      </dsp:txXfrm>
    </dsp:sp>
    <dsp:sp modelId="{1F8F88F0-7832-4261-96F4-87C2A334AF94}">
      <dsp:nvSpPr>
        <dsp:cNvPr id="0" name=""/>
        <dsp:cNvSpPr/>
      </dsp:nvSpPr>
      <dsp:spPr>
        <a:xfrm>
          <a:off x="5271095"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Experiment</a:t>
          </a:r>
        </a:p>
      </dsp:txBody>
      <dsp:txXfrm>
        <a:off x="5490567" y="203378"/>
        <a:ext cx="658416" cy="438943"/>
      </dsp:txXfrm>
    </dsp:sp>
    <dsp:sp modelId="{02743649-30B1-45F7-9AB9-048F51921EBA}">
      <dsp:nvSpPr>
        <dsp:cNvPr id="0" name=""/>
        <dsp:cNvSpPr/>
      </dsp:nvSpPr>
      <dsp:spPr>
        <a:xfrm>
          <a:off x="6148982"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Estimation</a:t>
          </a:r>
        </a:p>
      </dsp:txBody>
      <dsp:txXfrm>
        <a:off x="6368454" y="203378"/>
        <a:ext cx="658416" cy="438943"/>
      </dsp:txXfrm>
    </dsp:sp>
    <dsp:sp modelId="{44B79FBA-B562-4B31-89EE-A263C2C407AD}">
      <dsp:nvSpPr>
        <dsp:cNvPr id="0" name=""/>
        <dsp:cNvSpPr/>
      </dsp:nvSpPr>
      <dsp:spPr>
        <a:xfrm>
          <a:off x="7026870" y="203378"/>
          <a:ext cx="1097359" cy="438943"/>
        </a:xfrm>
        <a:prstGeom prst="chevron">
          <a:avLst/>
        </a:prstGeom>
        <a:solidFill>
          <a:schemeClr val="accent5">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Conclusion</a:t>
          </a:r>
        </a:p>
      </dsp:txBody>
      <dsp:txXfrm>
        <a:off x="7246342" y="203378"/>
        <a:ext cx="658416" cy="43894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BAE72-F349-4A99-926A-73031A8FF627}"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E9CEEB-350B-4E16-9B0E-A084EE66A14B}" type="slidenum">
              <a:rPr lang="en-US" smtClean="0"/>
              <a:t>‹#›</a:t>
            </a:fld>
            <a:endParaRPr lang="en-US"/>
          </a:p>
        </p:txBody>
      </p:sp>
    </p:spTree>
    <p:extLst>
      <p:ext uri="{BB962C8B-B14F-4D97-AF65-F5344CB8AC3E}">
        <p14:creationId xmlns:p14="http://schemas.microsoft.com/office/powerpoint/2010/main" val="261162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a:t>
            </a:r>
            <a:r>
              <a:rPr lang="en-US" dirty="0" err="1"/>
              <a:t>omid</a:t>
            </a:r>
            <a:r>
              <a:rPr lang="en-US" dirty="0"/>
              <a:t> from dynamical system lab of temple university and I am going to talk about </a:t>
            </a:r>
          </a:p>
        </p:txBody>
      </p:sp>
      <p:sp>
        <p:nvSpPr>
          <p:cNvPr id="4" name="Slide Number Placeholder 3"/>
          <p:cNvSpPr>
            <a:spLocks noGrp="1"/>
          </p:cNvSpPr>
          <p:nvPr>
            <p:ph type="sldNum" sz="quarter" idx="5"/>
          </p:nvPr>
        </p:nvSpPr>
        <p:spPr/>
        <p:txBody>
          <a:bodyPr/>
          <a:lstStyle/>
          <a:p>
            <a:fld id="{5BE9CEEB-350B-4E16-9B0E-A084EE66A14B}" type="slidenum">
              <a:rPr lang="en-US" smtClean="0"/>
              <a:t>1</a:t>
            </a:fld>
            <a:endParaRPr lang="en-US"/>
          </a:p>
        </p:txBody>
      </p:sp>
    </p:spTree>
    <p:extLst>
      <p:ext uri="{BB962C8B-B14F-4D97-AF65-F5344CB8AC3E}">
        <p14:creationId xmlns:p14="http://schemas.microsoft.com/office/powerpoint/2010/main" val="2352781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modeling based on electrochemical processes inside of the battery that we called them physics-based model</a:t>
            </a:r>
          </a:p>
          <a:p>
            <a:r>
              <a:rPr lang="en-US"/>
              <a:t>ECM: batteries are represented by groups of electrical components such as resistors and capacitors,</a:t>
            </a:r>
          </a:p>
          <a:p>
            <a:r>
              <a:rPr lang="en-US"/>
              <a:t> forming resistor–capacitor networks across a range of operation conditions such as ageing and dynamics environments in real-life applications, due to parameterization of model parameters based on laboratory conditions. </a:t>
            </a:r>
          </a:p>
          <a:p>
            <a:r>
              <a:rPr lang="en-US"/>
              <a:t>In addition, the lack of physics-based information of the system states and parameters makes it hard to predict the SOH and RUL of batteries precisely.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Sparse Identification of nonlinear dynamics with control (</a:t>
            </a:r>
            <a:r>
              <a:rPr lang="en-US" err="1"/>
              <a:t>SINDYc</a:t>
            </a:r>
            <a:r>
              <a:rPr lang="en-US"/>
              <a:t>)</a:t>
            </a:r>
          </a:p>
          <a:p>
            <a:endParaRPr lang="en-US"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10</a:t>
            </a:fld>
            <a:endParaRPr lang="en-US"/>
          </a:p>
        </p:txBody>
      </p:sp>
    </p:spTree>
    <p:extLst>
      <p:ext uri="{BB962C8B-B14F-4D97-AF65-F5344CB8AC3E}">
        <p14:creationId xmlns:p14="http://schemas.microsoft.com/office/powerpoint/2010/main" val="78175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 filter for separating data it can distort or disturb th</a:t>
            </a:r>
            <a:r>
              <a:rPr lang="en-US" b="0"/>
              <a:t>e model</a:t>
            </a:r>
          </a:p>
          <a:p>
            <a:endParaRPr lang="en-US" b="1"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11</a:t>
            </a:fld>
            <a:endParaRPr lang="en-US"/>
          </a:p>
        </p:txBody>
      </p:sp>
    </p:spTree>
    <p:extLst>
      <p:ext uri="{BB962C8B-B14F-4D97-AF65-F5344CB8AC3E}">
        <p14:creationId xmlns:p14="http://schemas.microsoft.com/office/powerpoint/2010/main" val="2104501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CEEB-350B-4E16-9B0E-A084EE66A1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174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Blip>
                <a:blip r:embed="rId3"/>
              </a:buBlip>
            </a:pPr>
            <a:r>
              <a:rPr lang="en-US" dirty="0"/>
              <a:t>Depends on offline SOC-OCV map, accuracy issue with flat curves (e.g., LFP)</a:t>
            </a:r>
          </a:p>
        </p:txBody>
      </p:sp>
      <p:sp>
        <p:nvSpPr>
          <p:cNvPr id="4" name="Slide Number Placeholder 3"/>
          <p:cNvSpPr>
            <a:spLocks noGrp="1"/>
          </p:cNvSpPr>
          <p:nvPr>
            <p:ph type="sldNum" sz="quarter" idx="5"/>
          </p:nvPr>
        </p:nvSpPr>
        <p:spPr/>
        <p:txBody>
          <a:bodyPr/>
          <a:lstStyle/>
          <a:p>
            <a:fld id="{5BE9CEEB-350B-4E16-9B0E-A084EE66A14B}" type="slidenum">
              <a:rPr lang="en-US" smtClean="0"/>
              <a:t>13</a:t>
            </a:fld>
            <a:endParaRPr lang="en-US"/>
          </a:p>
        </p:txBody>
      </p:sp>
    </p:spTree>
    <p:extLst>
      <p:ext uri="{BB962C8B-B14F-4D97-AF65-F5344CB8AC3E}">
        <p14:creationId xmlns:p14="http://schemas.microsoft.com/office/powerpoint/2010/main" val="2424491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a physics-informed neural network in~\cite{hofmann_PhysicsinformedNeural_2023} was developed to correlate internal battery states using a P2D model and experimental data, showcasing the potential of combining mechanistic insights with machine learning. In another study~\cite{xue_EnhancedSingleParticle_2023}, neural networks were used to solve the PDEs of the </a:t>
            </a:r>
            <a:r>
              <a:rPr lang="en-US" dirty="0" err="1"/>
              <a:t>SPMe</a:t>
            </a:r>
            <a:r>
              <a:rPr lang="en-US" dirty="0"/>
              <a:t> model, reducing computation time and extending the model’s operating range.</a:t>
            </a: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14</a:t>
            </a:fld>
            <a:endParaRPr lang="en-US"/>
          </a:p>
        </p:txBody>
      </p:sp>
    </p:spTree>
    <p:extLst>
      <p:ext uri="{BB962C8B-B14F-4D97-AF65-F5344CB8AC3E}">
        <p14:creationId xmlns:p14="http://schemas.microsoft.com/office/powerpoint/2010/main" val="350836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Designing controller is very challenging  since the observable is linear</a:t>
            </a:r>
          </a:p>
          <a:p>
            <a:pPr lvl="1"/>
            <a:endParaRPr lang="en-US"/>
          </a:p>
          <a:p>
            <a:pPr lvl="1"/>
            <a:r>
              <a:rPr lang="en-US"/>
              <a:t>The dynamic of </a:t>
            </a:r>
            <a:r>
              <a:rPr lang="en-US" err="1"/>
              <a:t>LiB</a:t>
            </a:r>
            <a:r>
              <a:rPr lang="en-US"/>
              <a:t> are highly nonlinear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Remarkable require less data comparing to NN since its based on linear regression</a:t>
            </a:r>
          </a:p>
          <a:p>
            <a:pPr lvl="1"/>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15</a:t>
            </a:fld>
            <a:endParaRPr lang="en-US"/>
          </a:p>
        </p:txBody>
      </p:sp>
    </p:spTree>
    <p:extLst>
      <p:ext uri="{BB962C8B-B14F-4D97-AF65-F5344CB8AC3E}">
        <p14:creationId xmlns:p14="http://schemas.microsoft.com/office/powerpoint/2010/main" val="402191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rPr>
              <a:t>As We already know Batteries are ubiquitous in everyday applications </a:t>
            </a:r>
            <a:r>
              <a:rPr lang="en-US" b="0" i="0" err="1">
                <a:effectLst/>
                <a:latin typeface="Arial" panose="020B0604020202020204" pitchFamily="34" charset="0"/>
              </a:rPr>
              <a:t>suchas</a:t>
            </a:r>
            <a:r>
              <a:rPr lang="en-US" b="0" i="0">
                <a:effectLst/>
                <a:latin typeface="Arial" panose="020B0604020202020204" pitchFamily="34" charset="0"/>
              </a:rPr>
              <a:t> electric vehicles, laptops, and cell phones. Lithium-ion batteries (</a:t>
            </a:r>
            <a:r>
              <a:rPr lang="en-US" b="0" i="0" err="1">
                <a:effectLst/>
                <a:latin typeface="Arial" panose="020B0604020202020204" pitchFamily="34" charset="0"/>
              </a:rPr>
              <a:t>LiBs</a:t>
            </a:r>
            <a:r>
              <a:rPr lang="en-US" b="0" i="0">
                <a:effectLst/>
                <a:latin typeface="Arial" panose="020B0604020202020204" pitchFamily="34" charset="0"/>
              </a:rPr>
              <a:t>) are one of the most preferred battery types due to their high energy and power density therefore their </a:t>
            </a:r>
            <a:r>
              <a:rPr lang="en-US" b="0" i="0" err="1">
                <a:effectLst/>
                <a:latin typeface="Arial" panose="020B0604020202020204" pitchFamily="34" charset="0"/>
              </a:rPr>
              <a:t>elechrochemical</a:t>
            </a:r>
            <a:r>
              <a:rPr lang="en-US" b="0" i="0">
                <a:effectLst/>
                <a:latin typeface="Arial" panose="020B0604020202020204" pitchFamily="34" charset="0"/>
              </a:rPr>
              <a:t> </a:t>
            </a:r>
            <a:r>
              <a:rPr lang="en-US" b="0" i="0" err="1">
                <a:effectLst/>
                <a:latin typeface="Arial" panose="020B0604020202020204" pitchFamily="34" charset="0"/>
              </a:rPr>
              <a:t>behaviour</a:t>
            </a:r>
            <a:r>
              <a:rPr lang="en-US" b="0" i="0">
                <a:effectLst/>
                <a:latin typeface="Arial" panose="020B0604020202020204" pitchFamily="34" charset="0"/>
              </a:rPr>
              <a:t> of them are important for us</a:t>
            </a:r>
          </a:p>
          <a:p>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Parameters are costly to calculate/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Parameters are only applicable to the specific battery/system</a:t>
            </a:r>
            <a:endParaRPr lang="en-US" b="0" i="0">
              <a:effectLst/>
              <a:latin typeface="Arial" panose="020B0604020202020204" pitchFamily="34" charset="0"/>
            </a:endParaRPr>
          </a:p>
          <a:p>
            <a:endParaRPr lang="en-US" b="0" i="0">
              <a:effectLst/>
              <a:latin typeface="Arial" panose="020B0604020202020204" pitchFamily="34" charset="0"/>
            </a:endParaRPr>
          </a:p>
          <a:p>
            <a:r>
              <a:rPr lang="en-US" b="0" i="0">
                <a:effectLst/>
                <a:latin typeface="Arial" panose="020B0604020202020204" pitchFamily="34" charset="0"/>
              </a:rPr>
              <a:t>We are going to use equation of the physics based model to build our model</a:t>
            </a:r>
          </a:p>
          <a:p>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 developed a reduced order model of li-ion cell based on a method called sparse identification of nonlinear dynamics with control..(</a:t>
            </a:r>
            <a:r>
              <a:rPr lang="en-US" sz="1200" kern="1200" err="1">
                <a:solidFill>
                  <a:schemeClr val="tx1"/>
                </a:solidFill>
                <a:effectLst/>
                <a:latin typeface="+mn-lt"/>
                <a:ea typeface="+mn-ea"/>
                <a:cs typeface="+mn-cs"/>
              </a:rPr>
              <a:t>SINDYc</a:t>
            </a:r>
            <a:r>
              <a:rPr lang="en-US" sz="1200" kern="1200">
                <a:solidFill>
                  <a:schemeClr val="tx1"/>
                </a:solidFill>
                <a:effectLst/>
                <a:latin typeface="+mn-lt"/>
                <a:ea typeface="+mn-ea"/>
                <a:cs typeface="+mn-cs"/>
              </a:rPr>
              <a:t>). this method was originally developed for fluid system.</a:t>
            </a:r>
          </a:p>
          <a:p>
            <a:endParaRPr lang="en-US" b="0" i="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panose="020B0604020202020204" pitchFamily="34" charset="0"/>
              </a:rPr>
              <a:t>suitable for real-time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effectLst/>
                <a:latin typeface="Arial" panose="020B0604020202020204" pitchFamily="34" charset="0"/>
              </a:rPr>
              <a:t>relato</a:t>
            </a:r>
            <a:r>
              <a:rPr lang="en-US" b="0" i="0">
                <a:effectLst/>
                <a:latin typeface="Arial" panose="020B0604020202020204" pitchFamily="34" charset="0"/>
              </a:rPr>
              <a:t> make it more general u </a:t>
            </a:r>
            <a:r>
              <a:rPr lang="en-US" b="0" i="0" err="1">
                <a:effectLst/>
                <a:latin typeface="Arial" panose="020B0604020202020204" pitchFamily="34" charset="0"/>
              </a:rPr>
              <a:t>dont</a:t>
            </a:r>
            <a:r>
              <a:rPr lang="en-US" b="0" i="0">
                <a:effectLst/>
                <a:latin typeface="Arial" panose="020B0604020202020204" pitchFamily="34" charset="0"/>
              </a:rPr>
              <a:t> know the charge. </a:t>
            </a:r>
            <a:r>
              <a:rPr lang="en-US" b="0" i="0" err="1">
                <a:effectLst/>
                <a:latin typeface="Arial" panose="020B0604020202020204" pitchFamily="34" charset="0"/>
              </a:rPr>
              <a:t>whty</a:t>
            </a:r>
            <a:r>
              <a:rPr lang="en-US" b="0" i="0">
                <a:effectLst/>
                <a:latin typeface="Arial" panose="020B0604020202020204" pitchFamily="34" charset="0"/>
              </a:rPr>
              <a:t> we want the model. this one everyone can </a:t>
            </a:r>
            <a:r>
              <a:rPr lang="en-US" b="0" i="0" err="1">
                <a:effectLst/>
                <a:latin typeface="Arial" panose="020B0604020202020204" pitchFamily="34" charset="0"/>
              </a:rPr>
              <a:t>undderstand</a:t>
            </a:r>
            <a:r>
              <a:rPr lang="en-US" b="0" i="0">
                <a:effectLst/>
                <a:latin typeface="Arial" panose="020B0604020202020204" pitchFamily="34" charset="0"/>
              </a:rPr>
              <a:t>. thanks. </a:t>
            </a:r>
          </a:p>
          <a:p>
            <a:r>
              <a:rPr lang="en-US" b="0" i="0">
                <a:effectLst/>
                <a:latin typeface="Arial" panose="020B0604020202020204" pitchFamily="34" charset="0"/>
              </a:rPr>
              <a:t>add sentences</a:t>
            </a:r>
          </a:p>
          <a:p>
            <a:r>
              <a:rPr lang="en-US" b="0" i="0">
                <a:effectLst/>
                <a:latin typeface="Arial" panose="020B0604020202020204" pitchFamily="34" charset="0"/>
              </a:rPr>
              <a:t>use pictures.</a:t>
            </a:r>
          </a:p>
          <a:p>
            <a:r>
              <a:rPr lang="en-US" b="0" i="0">
                <a:effectLst/>
                <a:latin typeface="Arial" panose="020B0604020202020204" pitchFamily="34" charset="0"/>
              </a:rPr>
              <a:t>explain</a:t>
            </a:r>
          </a:p>
          <a:p>
            <a:r>
              <a:rPr lang="en-US" b="0" i="0">
                <a:effectLst/>
                <a:latin typeface="Arial" panose="020B0604020202020204" pitchFamily="34" charset="0"/>
              </a:rPr>
              <a:t>background </a:t>
            </a:r>
            <a:r>
              <a:rPr lang="en-US" b="0" i="0" err="1">
                <a:effectLst/>
                <a:latin typeface="Arial" panose="020B0604020202020204" pitchFamily="34" charset="0"/>
              </a:rPr>
              <a:t>sindyc</a:t>
            </a:r>
            <a:r>
              <a:rPr lang="en-US" b="0" i="0">
                <a:effectLst/>
                <a:latin typeface="Arial" panose="020B0604020202020204" pitchFamily="34" charset="0"/>
              </a:rPr>
              <a:t> not used</a:t>
            </a:r>
          </a:p>
        </p:txBody>
      </p:sp>
      <p:sp>
        <p:nvSpPr>
          <p:cNvPr id="4" name="Slide Number Placeholder 3"/>
          <p:cNvSpPr>
            <a:spLocks noGrp="1"/>
          </p:cNvSpPr>
          <p:nvPr>
            <p:ph type="sldNum" sz="quarter" idx="5"/>
          </p:nvPr>
        </p:nvSpPr>
        <p:spPr/>
        <p:txBody>
          <a:bodyPr/>
          <a:lstStyle/>
          <a:p>
            <a:fld id="{5BE9CEEB-350B-4E16-9B0E-A084EE66A14B}" type="slidenum">
              <a:rPr lang="en-US" smtClean="0"/>
              <a:t>16</a:t>
            </a:fld>
            <a:endParaRPr lang="en-US"/>
          </a:p>
        </p:txBody>
      </p:sp>
    </p:spTree>
    <p:extLst>
      <p:ext uri="{BB962C8B-B14F-4D97-AF65-F5344CB8AC3E}">
        <p14:creationId xmlns:p14="http://schemas.microsoft.com/office/powerpoint/2010/main" val="133782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As We already know Batteries are ubiquitous in everyday applications </a:t>
            </a:r>
            <a:r>
              <a:rPr lang="en-US" b="0" i="0" dirty="0" err="1">
                <a:effectLst/>
                <a:latin typeface="Arial" panose="020B0604020202020204" pitchFamily="34" charset="0"/>
              </a:rPr>
              <a:t>suchas</a:t>
            </a:r>
            <a:r>
              <a:rPr lang="en-US" b="0" i="0" dirty="0">
                <a:effectLst/>
                <a:latin typeface="Arial" panose="020B0604020202020204" pitchFamily="34" charset="0"/>
              </a:rPr>
              <a:t> electric vehicles, laptops, and cell phones. Lithium-ion batteries (</a:t>
            </a:r>
            <a:r>
              <a:rPr lang="en-US" b="0" i="0" dirty="0" err="1">
                <a:effectLst/>
                <a:latin typeface="Arial" panose="020B0604020202020204" pitchFamily="34" charset="0"/>
              </a:rPr>
              <a:t>LiBs</a:t>
            </a:r>
            <a:r>
              <a:rPr lang="en-US" b="0" i="0" dirty="0">
                <a:effectLst/>
                <a:latin typeface="Arial" panose="020B0604020202020204" pitchFamily="34" charset="0"/>
              </a:rPr>
              <a:t>) are one of the most preferred battery types due to their high energy and power density therefore their </a:t>
            </a:r>
            <a:r>
              <a:rPr lang="en-US" b="0" i="0" dirty="0" err="1">
                <a:effectLst/>
                <a:latin typeface="Arial" panose="020B0604020202020204" pitchFamily="34" charset="0"/>
              </a:rPr>
              <a:t>elechrochemical</a:t>
            </a:r>
            <a:r>
              <a:rPr lang="en-US" b="0" i="0" dirty="0">
                <a:effectLst/>
                <a:latin typeface="Arial" panose="020B0604020202020204" pitchFamily="34" charset="0"/>
              </a:rPr>
              <a:t> </a:t>
            </a:r>
            <a:r>
              <a:rPr lang="en-US" b="0" i="0" dirty="0" err="1">
                <a:effectLst/>
                <a:latin typeface="Arial" panose="020B0604020202020204" pitchFamily="34" charset="0"/>
              </a:rPr>
              <a:t>behaviour</a:t>
            </a:r>
            <a:r>
              <a:rPr lang="en-US" b="0" i="0" dirty="0">
                <a:effectLst/>
                <a:latin typeface="Arial" panose="020B0604020202020204" pitchFamily="34" charset="0"/>
              </a:rPr>
              <a:t> of them are important for us</a:t>
            </a:r>
          </a:p>
          <a:p>
            <a:endParaRPr lang="en-U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Parameters are costly to calculate/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Parameters are only applicable to the specific battery/system</a:t>
            </a:r>
            <a:endParaRPr lang="en-US" b="0" i="0" dirty="0">
              <a:effectLst/>
              <a:latin typeface="Arial" panose="020B0604020202020204" pitchFamily="34" charset="0"/>
            </a:endParaRPr>
          </a:p>
          <a:p>
            <a:endParaRPr lang="en-US" b="0" i="0" dirty="0">
              <a:effectLst/>
              <a:latin typeface="Arial" panose="020B0604020202020204" pitchFamily="34" charset="0"/>
            </a:endParaRPr>
          </a:p>
          <a:p>
            <a:r>
              <a:rPr lang="en-US" b="0" i="0" dirty="0">
                <a:effectLst/>
                <a:latin typeface="Arial" panose="020B0604020202020204" pitchFamily="34" charset="0"/>
              </a:rPr>
              <a:t>We are going to use equation of the physics based model to build our model</a:t>
            </a:r>
          </a:p>
          <a:p>
            <a:endParaRPr lang="en-U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developed a reduced order model of li-ion cell based on a method called sparse identification of nonlinear dynamics with control..(</a:t>
            </a:r>
            <a:r>
              <a:rPr lang="en-US" sz="1200" kern="1200" dirty="0" err="1">
                <a:solidFill>
                  <a:schemeClr val="tx1"/>
                </a:solidFill>
                <a:effectLst/>
                <a:latin typeface="+mn-lt"/>
                <a:ea typeface="+mn-ea"/>
                <a:cs typeface="+mn-cs"/>
              </a:rPr>
              <a:t>SINDYc</a:t>
            </a:r>
            <a:r>
              <a:rPr lang="en-US" sz="1200" kern="1200" dirty="0">
                <a:solidFill>
                  <a:schemeClr val="tx1"/>
                </a:solidFill>
                <a:effectLst/>
                <a:latin typeface="+mn-lt"/>
                <a:ea typeface="+mn-ea"/>
                <a:cs typeface="+mn-cs"/>
              </a:rPr>
              <a:t>). this method was originally developed for fluid system.</a:t>
            </a:r>
          </a:p>
          <a:p>
            <a:endParaRPr lang="en-U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Arial" panose="020B0604020202020204" pitchFamily="34" charset="0"/>
              </a:rPr>
              <a:t>suitable for real-time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effectLst/>
                <a:latin typeface="Arial" panose="020B0604020202020204" pitchFamily="34" charset="0"/>
              </a:rPr>
              <a:t>relato</a:t>
            </a:r>
            <a:r>
              <a:rPr lang="en-US" b="0" i="0" dirty="0">
                <a:effectLst/>
                <a:latin typeface="Arial" panose="020B0604020202020204" pitchFamily="34" charset="0"/>
              </a:rPr>
              <a:t> make it more general u </a:t>
            </a:r>
            <a:r>
              <a:rPr lang="en-US" b="0" i="0" dirty="0" err="1">
                <a:effectLst/>
                <a:latin typeface="Arial" panose="020B0604020202020204" pitchFamily="34" charset="0"/>
              </a:rPr>
              <a:t>dont</a:t>
            </a:r>
            <a:r>
              <a:rPr lang="en-US" b="0" i="0" dirty="0">
                <a:effectLst/>
                <a:latin typeface="Arial" panose="020B0604020202020204" pitchFamily="34" charset="0"/>
              </a:rPr>
              <a:t> know the charge. </a:t>
            </a:r>
            <a:r>
              <a:rPr lang="en-US" b="0" i="0" dirty="0" err="1">
                <a:effectLst/>
                <a:latin typeface="Arial" panose="020B0604020202020204" pitchFamily="34" charset="0"/>
              </a:rPr>
              <a:t>whty</a:t>
            </a:r>
            <a:r>
              <a:rPr lang="en-US" b="0" i="0" dirty="0">
                <a:effectLst/>
                <a:latin typeface="Arial" panose="020B0604020202020204" pitchFamily="34" charset="0"/>
              </a:rPr>
              <a:t> we want the model. this one everyone can </a:t>
            </a:r>
            <a:r>
              <a:rPr lang="en-US" b="0" i="0" dirty="0" err="1">
                <a:effectLst/>
                <a:latin typeface="Arial" panose="020B0604020202020204" pitchFamily="34" charset="0"/>
              </a:rPr>
              <a:t>undderstand</a:t>
            </a:r>
            <a:r>
              <a:rPr lang="en-US" b="0" i="0" dirty="0">
                <a:effectLst/>
                <a:latin typeface="Arial" panose="020B0604020202020204" pitchFamily="34" charset="0"/>
              </a:rPr>
              <a:t>. thanks. </a:t>
            </a:r>
          </a:p>
          <a:p>
            <a:r>
              <a:rPr lang="en-US" b="0" i="0" dirty="0">
                <a:effectLst/>
                <a:latin typeface="Arial" panose="020B0604020202020204" pitchFamily="34" charset="0"/>
              </a:rPr>
              <a:t>add sentences</a:t>
            </a:r>
          </a:p>
          <a:p>
            <a:r>
              <a:rPr lang="en-US" b="0" i="0" dirty="0">
                <a:effectLst/>
                <a:latin typeface="Arial" panose="020B0604020202020204" pitchFamily="34" charset="0"/>
              </a:rPr>
              <a:t>use pictures.</a:t>
            </a:r>
          </a:p>
          <a:p>
            <a:r>
              <a:rPr lang="en-US" b="0" i="0" dirty="0">
                <a:effectLst/>
                <a:latin typeface="Arial" panose="020B0604020202020204" pitchFamily="34" charset="0"/>
              </a:rPr>
              <a:t>explain</a:t>
            </a:r>
          </a:p>
          <a:p>
            <a:r>
              <a:rPr lang="en-US" b="0" i="0" dirty="0">
                <a:effectLst/>
                <a:latin typeface="Arial" panose="020B0604020202020204" pitchFamily="34" charset="0"/>
              </a:rPr>
              <a:t>background </a:t>
            </a:r>
            <a:r>
              <a:rPr lang="en-US" b="0" i="0" dirty="0" err="1">
                <a:effectLst/>
                <a:latin typeface="Arial" panose="020B0604020202020204" pitchFamily="34" charset="0"/>
              </a:rPr>
              <a:t>sindyc</a:t>
            </a:r>
            <a:r>
              <a:rPr lang="en-US" b="0" i="0" dirty="0">
                <a:effectLst/>
                <a:latin typeface="Arial" panose="020B0604020202020204" pitchFamily="34" charset="0"/>
              </a:rPr>
              <a:t> not used</a:t>
            </a:r>
          </a:p>
        </p:txBody>
      </p:sp>
      <p:sp>
        <p:nvSpPr>
          <p:cNvPr id="4" name="Slide Number Placeholder 3"/>
          <p:cNvSpPr>
            <a:spLocks noGrp="1"/>
          </p:cNvSpPr>
          <p:nvPr>
            <p:ph type="sldNum" sz="quarter" idx="5"/>
          </p:nvPr>
        </p:nvSpPr>
        <p:spPr/>
        <p:txBody>
          <a:bodyPr/>
          <a:lstStyle/>
          <a:p>
            <a:fld id="{5BE9CEEB-350B-4E16-9B0E-A084EE66A14B}" type="slidenum">
              <a:rPr lang="en-US" smtClean="0"/>
              <a:t>17</a:t>
            </a:fld>
            <a:endParaRPr lang="en-US"/>
          </a:p>
        </p:txBody>
      </p:sp>
    </p:spTree>
    <p:extLst>
      <p:ext uri="{BB962C8B-B14F-4D97-AF65-F5344CB8AC3E}">
        <p14:creationId xmlns:p14="http://schemas.microsoft.com/office/powerpoint/2010/main" val="738137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18</a:t>
            </a:fld>
            <a:endParaRPr lang="en-US"/>
          </a:p>
        </p:txBody>
      </p:sp>
    </p:spTree>
    <p:extLst>
      <p:ext uri="{BB962C8B-B14F-4D97-AF65-F5344CB8AC3E}">
        <p14:creationId xmlns:p14="http://schemas.microsoft.com/office/powerpoint/2010/main" val="3288325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Most physical systems have only a few relevant terms that define the dynamics.</a:t>
            </a:r>
          </a:p>
          <a:p>
            <a:endParaRPr lang="en-US"/>
          </a:p>
          <a:p>
            <a:endParaRPr lang="en-US"/>
          </a:p>
          <a:p>
            <a:r>
              <a:rPr lang="en-US"/>
              <a:t>Here is the </a:t>
            </a:r>
            <a:r>
              <a:rPr lang="en-US" err="1"/>
              <a:t>SINDYc</a:t>
            </a:r>
            <a:r>
              <a:rPr lang="en-US"/>
              <a:t> algorithm that Renato discussed previously.</a:t>
            </a:r>
          </a:p>
          <a:p>
            <a:r>
              <a:rPr lang="en-US"/>
              <a:t>We are seeking a model in this form.</a:t>
            </a:r>
          </a:p>
          <a:p>
            <a:endParaRPr lang="en-US"/>
          </a:p>
          <a:p>
            <a:r>
              <a:rPr lang="en-US"/>
              <a:t>We try to find active terms in the dynamics of the system</a:t>
            </a:r>
          </a:p>
          <a:p>
            <a:r>
              <a:rPr lang="en-US"/>
              <a:t>no monotone</a:t>
            </a:r>
          </a:p>
          <a:p>
            <a:r>
              <a:rPr lang="en-US"/>
              <a:t>be happy</a:t>
            </a:r>
          </a:p>
          <a:p>
            <a:r>
              <a:rPr lang="en-US"/>
              <a:t>Ax +Bx^2, we start with the larger library.</a:t>
            </a:r>
          </a:p>
          <a:p>
            <a:r>
              <a:rPr lang="en-US"/>
              <a:t>the reason for library is not good</a:t>
            </a:r>
          </a:p>
          <a:p>
            <a:r>
              <a:rPr lang="en-US"/>
              <a:t>change the f(x)</a:t>
            </a:r>
          </a:p>
          <a:p>
            <a:endParaRPr lang="en-US"/>
          </a:p>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19</a:t>
            </a:fld>
            <a:endParaRPr lang="en-US"/>
          </a:p>
        </p:txBody>
      </p:sp>
    </p:spTree>
    <p:extLst>
      <p:ext uri="{BB962C8B-B14F-4D97-AF65-F5344CB8AC3E}">
        <p14:creationId xmlns:p14="http://schemas.microsoft.com/office/powerpoint/2010/main" val="245425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Batteries are ubiquitous in everyday applications </a:t>
            </a:r>
            <a:r>
              <a:rPr lang="en-US" b="0" i="0" dirty="0" err="1">
                <a:effectLst/>
                <a:latin typeface="Arial" panose="020B0604020202020204" pitchFamily="34" charset="0"/>
              </a:rPr>
              <a:t>suchas</a:t>
            </a:r>
            <a:r>
              <a:rPr lang="en-US" b="0" i="0" dirty="0">
                <a:effectLst/>
                <a:latin typeface="Arial" panose="020B0604020202020204" pitchFamily="34" charset="0"/>
              </a:rPr>
              <a:t> electric vehicles, laptops, and cell phones. Lithium-ion batteries (</a:t>
            </a:r>
            <a:r>
              <a:rPr lang="en-US" b="0" i="0" dirty="0" err="1">
                <a:effectLst/>
                <a:latin typeface="Arial" panose="020B0604020202020204" pitchFamily="34" charset="0"/>
              </a:rPr>
              <a:t>LiBs</a:t>
            </a:r>
            <a:r>
              <a:rPr lang="en-US" b="0" i="0" dirty="0">
                <a:effectLst/>
                <a:latin typeface="Arial" panose="020B0604020202020204" pitchFamily="34" charset="0"/>
              </a:rPr>
              <a:t>) are one of the most preferred battery types due to their high energy and power density</a:t>
            </a:r>
          </a:p>
          <a:p>
            <a:r>
              <a:rPr lang="en-US" dirty="0">
                <a:cs typeface="Calibri"/>
              </a:rPr>
              <a:t>regulated</a:t>
            </a:r>
            <a:endParaRPr lang="en-US" b="0" i="0" dirty="0">
              <a:solidFill>
                <a:srgbClr val="222222"/>
              </a:solidFill>
              <a:effectLst/>
              <a:latin typeface="Rubik"/>
            </a:endParaRPr>
          </a:p>
          <a:p>
            <a:endParaRPr lang="en-US" b="0" i="0" dirty="0">
              <a:solidFill>
                <a:srgbClr val="222222"/>
              </a:solidFill>
              <a:effectLst/>
              <a:latin typeface="Rubik"/>
            </a:endParaRPr>
          </a:p>
          <a:p>
            <a:endParaRPr lang="en-US" b="0" i="0" dirty="0">
              <a:solidFill>
                <a:srgbClr val="222222"/>
              </a:solidFill>
              <a:effectLst/>
              <a:latin typeface="Rubik"/>
            </a:endParaRPr>
          </a:p>
          <a:p>
            <a:r>
              <a:rPr lang="en-US" b="0" i="0" dirty="0">
                <a:solidFill>
                  <a:srgbClr val="222222"/>
                </a:solidFill>
                <a:effectLst/>
                <a:latin typeface="Rubik"/>
              </a:rPr>
              <a:t>Low self discharge, when not being used, the rate of self-discharge is extremely low.</a:t>
            </a:r>
          </a:p>
          <a:p>
            <a:endParaRPr lang="en-US" b="0" i="0" dirty="0">
              <a:solidFill>
                <a:srgbClr val="222222"/>
              </a:solidFill>
              <a:effectLst/>
              <a:latin typeface="Rubik"/>
            </a:endParaRPr>
          </a:p>
          <a:p>
            <a:r>
              <a:rPr lang="en-US" b="0" i="0" dirty="0">
                <a:solidFill>
                  <a:srgbClr val="222222"/>
                </a:solidFill>
                <a:effectLst/>
                <a:latin typeface="Rubik"/>
              </a:rPr>
              <a:t>Lithium-ion batteries are popular for their low maintenance batteries too. Most other cells like Nickel Cadmium batteries have a huge cost of ownership and maintenance.</a:t>
            </a:r>
          </a:p>
          <a:p>
            <a:endParaRPr lang="en-US" b="0" i="0" dirty="0">
              <a:solidFill>
                <a:srgbClr val="222222"/>
              </a:solidFill>
              <a:effectLst/>
              <a:latin typeface="Rubik"/>
            </a:endParaRPr>
          </a:p>
          <a:p>
            <a:r>
              <a:rPr lang="en-US" dirty="0"/>
              <a:t>This task is further complicated by the </a:t>
            </a:r>
            <a:r>
              <a:rPr lang="en-US" b="1" dirty="0"/>
              <a:t>complex dynamics</a:t>
            </a:r>
            <a:r>
              <a:rPr lang="en-US" dirty="0"/>
              <a:t> of lithium-ion batteries, which makes SOC modeling and prediction difficult. Let’s look at an example: if we plot the battery’s </a:t>
            </a:r>
            <a:r>
              <a:rPr lang="en-US" b="1" dirty="0"/>
              <a:t>voltage against SOC</a:t>
            </a:r>
            <a:r>
              <a:rPr lang="en-US" dirty="0"/>
              <a:t>, we observe a highly </a:t>
            </a:r>
            <a:r>
              <a:rPr lang="en-US" b="1" dirty="0"/>
              <a:t>non-linear behavior</a:t>
            </a:r>
            <a:r>
              <a:rPr lang="en-US" dirty="0"/>
              <a:t> at both low and high voltages. This non-linearity creates significant challenges for accurate SOC estimation and limits how much of the battery’s capacity can be safely utilized. Typically, only about </a:t>
            </a:r>
            <a:r>
              <a:rPr lang="en-US" b="1" dirty="0"/>
              <a:t>60% of the battery’s capacity</a:t>
            </a:r>
            <a:r>
              <a:rPr lang="en-US" dirty="0"/>
              <a:t>—from 20% to 80% SOC—is usable in most applications.</a:t>
            </a:r>
          </a:p>
          <a:p>
            <a:r>
              <a:rPr lang="en-US" dirty="0"/>
              <a:t>This limitation highlights the need for better SOC modeling and estimation techniques. My objective is to develop an </a:t>
            </a:r>
            <a:r>
              <a:rPr lang="en-US" b="1" dirty="0"/>
              <a:t>accurate, efficient, and control-oriented SOC model</a:t>
            </a:r>
            <a:r>
              <a:rPr lang="en-US" dirty="0"/>
              <a:t>, along with an </a:t>
            </a:r>
            <a:r>
              <a:rPr lang="en-US" b="1" dirty="0"/>
              <a:t>advanced algorithm</a:t>
            </a:r>
            <a:r>
              <a:rPr lang="en-US" dirty="0"/>
              <a:t> for SOC estimation. This work will help expand the operating range of lithium-ion batteries and improve their performance and reliability."</a:t>
            </a:r>
          </a:p>
        </p:txBody>
      </p:sp>
      <p:sp>
        <p:nvSpPr>
          <p:cNvPr id="4" name="Slide Number Placeholder 3"/>
          <p:cNvSpPr>
            <a:spLocks noGrp="1"/>
          </p:cNvSpPr>
          <p:nvPr>
            <p:ph type="sldNum" sz="quarter" idx="5"/>
          </p:nvPr>
        </p:nvSpPr>
        <p:spPr/>
        <p:txBody>
          <a:bodyPr/>
          <a:lstStyle/>
          <a:p>
            <a:fld id="{5BE9CEEB-350B-4E16-9B0E-A084EE66A14B}" type="slidenum">
              <a:rPr lang="en-US" smtClean="0"/>
              <a:t>2</a:t>
            </a:fld>
            <a:endParaRPr lang="en-US"/>
          </a:p>
        </p:txBody>
      </p:sp>
    </p:spTree>
    <p:extLst>
      <p:ext uri="{BB962C8B-B14F-4D97-AF65-F5344CB8AC3E}">
        <p14:creationId xmlns:p14="http://schemas.microsoft.com/office/powerpoint/2010/main" val="3385063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An approach based on Ridge regression, called sequentially </a:t>
            </a:r>
            <a:r>
              <a:rPr lang="en-US" err="1"/>
              <a:t>thresholded</a:t>
            </a:r>
            <a:r>
              <a:rPr lang="en-US"/>
              <a:t> ridge regression (</a:t>
            </a:r>
            <a:r>
              <a:rPr lang="en-US" err="1"/>
              <a:t>STRidge</a:t>
            </a:r>
            <a:r>
              <a:rPr lang="en-US"/>
              <a:t>) is more suitable for this purpose. </a:t>
            </a:r>
            <a:r>
              <a:rPr lang="en-US" err="1"/>
              <a:t>STRidge</a:t>
            </a:r>
            <a:r>
              <a:rPr lang="en-US"/>
              <a:t> nullifies any coefficient that is smaller than a threshold, {\it </a:t>
            </a:r>
            <a:r>
              <a:rPr lang="en-US" err="1"/>
              <a:t>tol</a:t>
            </a:r>
            <a:r>
              <a:rPr lang="en-US"/>
              <a:t>}, and repeats until the nonzero coefficients of $\</a:t>
            </a:r>
            <a:r>
              <a:rPr lang="en-US" err="1"/>
              <a:t>mathbf</a:t>
            </a:r>
            <a:r>
              <a:rPr lang="en-US"/>
              <a:t>{\Xi}$ converge.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avoid write full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Sparsity , columns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make it bolder us as fewer ass possible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highlighted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idea is to use less math. u have to say sentences. this is error make it error. to make sense.</a:t>
            </a:r>
          </a:p>
        </p:txBody>
      </p:sp>
      <p:sp>
        <p:nvSpPr>
          <p:cNvPr id="4" name="Slide Number Placeholder 3"/>
          <p:cNvSpPr>
            <a:spLocks noGrp="1"/>
          </p:cNvSpPr>
          <p:nvPr>
            <p:ph type="sldNum" sz="quarter" idx="5"/>
          </p:nvPr>
        </p:nvSpPr>
        <p:spPr/>
        <p:txBody>
          <a:bodyPr/>
          <a:lstStyle/>
          <a:p>
            <a:fld id="{5BE9CEEB-350B-4E16-9B0E-A084EE66A14B}" type="slidenum">
              <a:rPr lang="en-US" smtClean="0"/>
              <a:t>20</a:t>
            </a:fld>
            <a:endParaRPr lang="en-US"/>
          </a:p>
        </p:txBody>
      </p:sp>
    </p:spTree>
    <p:extLst>
      <p:ext uri="{BB962C8B-B14F-4D97-AF65-F5344CB8AC3E}">
        <p14:creationId xmlns:p14="http://schemas.microsoft.com/office/powerpoint/2010/main" val="1361383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was to fit is using MSE that result in the best fit, but it tends to overfit the data</a:t>
            </a:r>
          </a:p>
          <a:p>
            <a:r>
              <a:rPr lang="en-US"/>
              <a:t>Our goal is to balance between accuracy and complexity and AIC inspired loss function used a lot  for this purpose which is defined in the box.</a:t>
            </a:r>
          </a:p>
        </p:txBody>
      </p:sp>
      <p:sp>
        <p:nvSpPr>
          <p:cNvPr id="4" name="Slide Number Placeholder 3"/>
          <p:cNvSpPr>
            <a:spLocks noGrp="1"/>
          </p:cNvSpPr>
          <p:nvPr>
            <p:ph type="sldNum" sz="quarter" idx="5"/>
          </p:nvPr>
        </p:nvSpPr>
        <p:spPr/>
        <p:txBody>
          <a:bodyPr/>
          <a:lstStyle/>
          <a:p>
            <a:fld id="{5BE9CEEB-350B-4E16-9B0E-A084EE66A14B}" type="slidenum">
              <a:rPr lang="en-US" smtClean="0"/>
              <a:t>21</a:t>
            </a:fld>
            <a:endParaRPr lang="en-US"/>
          </a:p>
        </p:txBody>
      </p:sp>
    </p:spTree>
    <p:extLst>
      <p:ext uri="{BB962C8B-B14F-4D97-AF65-F5344CB8AC3E}">
        <p14:creationId xmlns:p14="http://schemas.microsoft.com/office/powerpoint/2010/main" val="580545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22</a:t>
            </a:fld>
            <a:endParaRPr lang="en-US"/>
          </a:p>
        </p:txBody>
      </p:sp>
    </p:spTree>
    <p:extLst>
      <p:ext uri="{BB962C8B-B14F-4D97-AF65-F5344CB8AC3E}">
        <p14:creationId xmlns:p14="http://schemas.microsoft.com/office/powerpoint/2010/main" val="3909891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t>
            </a:r>
            <a:r>
              <a:rPr lang="en-US" dirty="0" err="1"/>
              <a:t>pybamm</a:t>
            </a:r>
            <a:r>
              <a:rPr lang="en-US" dirty="0"/>
              <a:t> python battery package </a:t>
            </a:r>
          </a:p>
          <a:p>
            <a:r>
              <a:rPr lang="en-US" dirty="0"/>
              <a:t>ncm811</a:t>
            </a:r>
          </a:p>
        </p:txBody>
      </p:sp>
      <p:sp>
        <p:nvSpPr>
          <p:cNvPr id="4" name="Slide Number Placeholder 3"/>
          <p:cNvSpPr>
            <a:spLocks noGrp="1"/>
          </p:cNvSpPr>
          <p:nvPr>
            <p:ph type="sldNum" sz="quarter" idx="5"/>
          </p:nvPr>
        </p:nvSpPr>
        <p:spPr/>
        <p:txBody>
          <a:bodyPr/>
          <a:lstStyle/>
          <a:p>
            <a:fld id="{5BE9CEEB-350B-4E16-9B0E-A084EE66A14B}" type="slidenum">
              <a:rPr lang="en-US" smtClean="0"/>
              <a:t>23</a:t>
            </a:fld>
            <a:endParaRPr lang="en-US"/>
          </a:p>
        </p:txBody>
      </p:sp>
    </p:spTree>
    <p:extLst>
      <p:ext uri="{BB962C8B-B14F-4D97-AF65-F5344CB8AC3E}">
        <p14:creationId xmlns:p14="http://schemas.microsoft.com/office/powerpoint/2010/main" val="3601277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include terms associated to the DFN model which is one of the most accurate model in the library as opposed to including many terms that are not based on physics.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 am just going to show the equations.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Solid and electrolyte concentrations are similar to heat transfer and their solution have sinusoidal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24</a:t>
            </a:fld>
            <a:endParaRPr lang="en-US"/>
          </a:p>
        </p:txBody>
      </p:sp>
    </p:spTree>
    <p:extLst>
      <p:ext uri="{BB962C8B-B14F-4D97-AF65-F5344CB8AC3E}">
        <p14:creationId xmlns:p14="http://schemas.microsoft.com/office/powerpoint/2010/main" val="3689879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The overpotential eta</a:t>
            </a:r>
            <a:r>
              <a:rPr lang="en-US" sz="1200" b="0" i="1" u="none" strike="noStrike" kern="1200" baseline="0">
                <a:solidFill>
                  <a:schemeClr val="tx1"/>
                </a:solidFill>
                <a:latin typeface="+mn-lt"/>
                <a:ea typeface="+mn-ea"/>
                <a:cs typeface="+mn-cs"/>
              </a:rPr>
              <a:t> </a:t>
            </a:r>
            <a:r>
              <a:rPr lang="en-US" sz="1200" b="0" i="0" u="none" strike="noStrike" kern="1200" baseline="0">
                <a:solidFill>
                  <a:schemeClr val="tx1"/>
                </a:solidFill>
                <a:latin typeface="+mn-lt"/>
                <a:ea typeface="+mn-ea"/>
                <a:cs typeface="+mn-cs"/>
              </a:rPr>
              <a:t>corresponds to the reaction of </a:t>
            </a:r>
            <a:r>
              <a:rPr lang="en-US" sz="1200" b="0" i="0" u="none" strike="noStrike" kern="1200" baseline="0" err="1">
                <a:solidFill>
                  <a:schemeClr val="tx1"/>
                </a:solidFill>
                <a:latin typeface="+mn-lt"/>
                <a:ea typeface="+mn-ea"/>
                <a:cs typeface="+mn-cs"/>
              </a:rPr>
              <a:t>solidphase</a:t>
            </a:r>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intercalation of lithium in the electrodes;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voltage is the difference between the solid electric potential of the positive and negative electrode.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combine terms up to polynomial of order 2 to add more nonlinearity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use from figure, modified approach to connect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less world explain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solid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diffusion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over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25</a:t>
            </a:fld>
            <a:endParaRPr lang="en-US"/>
          </a:p>
        </p:txBody>
      </p:sp>
    </p:spTree>
    <p:extLst>
      <p:ext uri="{BB962C8B-B14F-4D97-AF65-F5344CB8AC3E}">
        <p14:creationId xmlns:p14="http://schemas.microsoft.com/office/powerpoint/2010/main" val="1624326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voltage is the difference between the solid electric potential of the positive and negative electrode.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combine terms up to polynomial of order 2 to add more nonlinearity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from figure, modified approach to connect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 world explain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diffusion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potential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 circuit voltage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26</a:t>
            </a:fld>
            <a:endParaRPr lang="en-US"/>
          </a:p>
        </p:txBody>
      </p:sp>
    </p:spTree>
    <p:extLst>
      <p:ext uri="{BB962C8B-B14F-4D97-AF65-F5344CB8AC3E}">
        <p14:creationId xmlns:p14="http://schemas.microsoft.com/office/powerpoint/2010/main" val="3872573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Trade off between sparsity and error helps not to overfits the data and we want to remove unnecessary terms by treating threshold parameter lambda and tolerance as hyperparameters and tunes them with validation data, </a:t>
            </a:r>
          </a:p>
          <a:p>
            <a:endParaRPr lang="en-US"/>
          </a:p>
          <a:p>
            <a:r>
              <a:rPr lang="en-US"/>
              <a:t>show the </a:t>
            </a:r>
            <a:r>
              <a:rPr lang="en-US" err="1"/>
              <a:t>fiigure</a:t>
            </a:r>
            <a:r>
              <a:rPr lang="en-US"/>
              <a:t> first</a:t>
            </a:r>
          </a:p>
          <a:p>
            <a:r>
              <a:rPr lang="en-US"/>
              <a:t>put the rectangle around the last and second </a:t>
            </a:r>
          </a:p>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27</a:t>
            </a:fld>
            <a:endParaRPr lang="en-US"/>
          </a:p>
        </p:txBody>
      </p:sp>
    </p:spTree>
    <p:extLst>
      <p:ext uri="{BB962C8B-B14F-4D97-AF65-F5344CB8AC3E}">
        <p14:creationId xmlns:p14="http://schemas.microsoft.com/office/powerpoint/2010/main" val="3379804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 varies from 90% to 40%</a:t>
            </a:r>
          </a:p>
          <a:p>
            <a:endParaRPr lang="en-US" dirty="0"/>
          </a:p>
          <a:p>
            <a:r>
              <a:rPr lang="en-US" dirty="0"/>
              <a:t>SOC varies from 90% to 70% at from the </a:t>
            </a:r>
            <a:r>
              <a:rPr lang="en-US" dirty="0" err="1"/>
              <a:t>beggining</a:t>
            </a:r>
            <a:r>
              <a:rPr lang="en-US" dirty="0"/>
              <a:t> till the end</a:t>
            </a:r>
          </a:p>
          <a:p>
            <a:r>
              <a:rPr lang="en-US" dirty="0"/>
              <a:t>here is the histogram of the corresponding voltage and current, so this is our design space and </a:t>
            </a:r>
          </a:p>
          <a:p>
            <a:r>
              <a:rPr lang="en-US" dirty="0"/>
              <a:t>For any current and voltage on that range the model should work</a:t>
            </a:r>
          </a:p>
        </p:txBody>
      </p:sp>
      <p:sp>
        <p:nvSpPr>
          <p:cNvPr id="4" name="Slide Number Placeholder 3"/>
          <p:cNvSpPr>
            <a:spLocks noGrp="1"/>
          </p:cNvSpPr>
          <p:nvPr>
            <p:ph type="sldNum" sz="quarter" idx="5"/>
          </p:nvPr>
        </p:nvSpPr>
        <p:spPr/>
        <p:txBody>
          <a:bodyPr/>
          <a:lstStyle/>
          <a:p>
            <a:fld id="{5BE9CEEB-350B-4E16-9B0E-A084EE66A14B}" type="slidenum">
              <a:rPr lang="en-US" smtClean="0"/>
              <a:t>28</a:t>
            </a:fld>
            <a:endParaRPr lang="en-US"/>
          </a:p>
        </p:txBody>
      </p:sp>
    </p:spTree>
    <p:extLst>
      <p:ext uri="{BB962C8B-B14F-4D97-AF65-F5344CB8AC3E}">
        <p14:creationId xmlns:p14="http://schemas.microsoft.com/office/powerpoint/2010/main" val="1125446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US06 drive cycle simulates the condition of driving an electric vehicle at high speed and aggressively. Similarly, the UDDS profile represents the urban environment driving condition. We repeated the drive cycle profiles for validation and test data until the battery voltage reaches $2.5$~V.</a:t>
            </a:r>
          </a:p>
        </p:txBody>
      </p:sp>
      <p:sp>
        <p:nvSpPr>
          <p:cNvPr id="4" name="Slide Number Placeholder 3"/>
          <p:cNvSpPr>
            <a:spLocks noGrp="1"/>
          </p:cNvSpPr>
          <p:nvPr>
            <p:ph type="sldNum" sz="quarter" idx="5"/>
          </p:nvPr>
        </p:nvSpPr>
        <p:spPr/>
        <p:txBody>
          <a:bodyPr/>
          <a:lstStyle/>
          <a:p>
            <a:fld id="{5BE9CEEB-350B-4E16-9B0E-A084EE66A14B}" type="slidenum">
              <a:rPr lang="en-US" smtClean="0"/>
              <a:t>29</a:t>
            </a:fld>
            <a:endParaRPr lang="en-US"/>
          </a:p>
        </p:txBody>
      </p:sp>
    </p:spTree>
    <p:extLst>
      <p:ext uri="{BB962C8B-B14F-4D97-AF65-F5344CB8AC3E}">
        <p14:creationId xmlns:p14="http://schemas.microsoft.com/office/powerpoint/2010/main" val="325807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going to talk about the motivation and we go over literature review, then we talk about the objective and methods, and </a:t>
            </a:r>
            <a:r>
              <a:rPr lang="en-US" err="1"/>
              <a:t>finaly</a:t>
            </a:r>
            <a:r>
              <a:rPr lang="en-US"/>
              <a:t> we have the results and conclusion</a:t>
            </a:r>
          </a:p>
        </p:txBody>
      </p:sp>
      <p:sp>
        <p:nvSpPr>
          <p:cNvPr id="4" name="Slide Number Placeholder 3"/>
          <p:cNvSpPr>
            <a:spLocks noGrp="1"/>
          </p:cNvSpPr>
          <p:nvPr>
            <p:ph type="sldNum" sz="quarter" idx="5"/>
          </p:nvPr>
        </p:nvSpPr>
        <p:spPr/>
        <p:txBody>
          <a:bodyPr/>
          <a:lstStyle/>
          <a:p>
            <a:fld id="{5BE9CEEB-350B-4E16-9B0E-A084EE66A14B}" type="slidenum">
              <a:rPr lang="en-US" smtClean="0"/>
              <a:t>3</a:t>
            </a:fld>
            <a:endParaRPr lang="en-US"/>
          </a:p>
        </p:txBody>
      </p:sp>
    </p:spTree>
    <p:extLst>
      <p:ext uri="{BB962C8B-B14F-4D97-AF65-F5344CB8AC3E}">
        <p14:creationId xmlns:p14="http://schemas.microsoft.com/office/powerpoint/2010/main" val="1273701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US06 drive cycle simulates the condition of driving an electric vehicle at high speed and aggressively. Similarly, the UDDS profile represents the urban environment driving condition. We repeated the drive cycle profiles for validation and test data until the battery voltage reaches $2.5$~V.</a:t>
            </a:r>
          </a:p>
        </p:txBody>
      </p:sp>
      <p:sp>
        <p:nvSpPr>
          <p:cNvPr id="4" name="Slide Number Placeholder 3"/>
          <p:cNvSpPr>
            <a:spLocks noGrp="1"/>
          </p:cNvSpPr>
          <p:nvPr>
            <p:ph type="sldNum" sz="quarter" idx="5"/>
          </p:nvPr>
        </p:nvSpPr>
        <p:spPr/>
        <p:txBody>
          <a:bodyPr/>
          <a:lstStyle/>
          <a:p>
            <a:fld id="{5BE9CEEB-350B-4E16-9B0E-A084EE66A14B}" type="slidenum">
              <a:rPr lang="en-US" smtClean="0"/>
              <a:t>30</a:t>
            </a:fld>
            <a:endParaRPr lang="en-US"/>
          </a:p>
        </p:txBody>
      </p:sp>
    </p:spTree>
    <p:extLst>
      <p:ext uri="{BB962C8B-B14F-4D97-AF65-F5344CB8AC3E}">
        <p14:creationId xmlns:p14="http://schemas.microsoft.com/office/powerpoint/2010/main" val="1182172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change that and we introduce this cost function in-sample and extra sample </a:t>
            </a:r>
          </a:p>
        </p:txBody>
      </p:sp>
      <p:sp>
        <p:nvSpPr>
          <p:cNvPr id="4" name="Slide Number Placeholder 3"/>
          <p:cNvSpPr>
            <a:spLocks noGrp="1"/>
          </p:cNvSpPr>
          <p:nvPr>
            <p:ph type="sldNum" sz="quarter" idx="5"/>
          </p:nvPr>
        </p:nvSpPr>
        <p:spPr/>
        <p:txBody>
          <a:bodyPr/>
          <a:lstStyle/>
          <a:p>
            <a:fld id="{5BE9CEEB-350B-4E16-9B0E-A084EE66A14B}" type="slidenum">
              <a:rPr lang="en-US" smtClean="0"/>
              <a:t>31</a:t>
            </a:fld>
            <a:endParaRPr lang="en-US"/>
          </a:p>
        </p:txBody>
      </p:sp>
    </p:spTree>
    <p:extLst>
      <p:ext uri="{BB962C8B-B14F-4D97-AF65-F5344CB8AC3E}">
        <p14:creationId xmlns:p14="http://schemas.microsoft.com/office/powerpoint/2010/main" val="1328539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visualizing the sparsity and show how to pick the model, we shows the NRMSE with respect to the number of active or nonzero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than 100 terms we have diminishing returns which means that adding extra terms do not change the accuracy of the system and we over fit the data</a:t>
            </a:r>
          </a:p>
          <a:p>
            <a:r>
              <a:rPr lang="en-US" dirty="0"/>
              <a:t>As it is shown in validation data, by having large number of active terms we cannot achieve low NRMSE and we have additional unnecessary terms.</a:t>
            </a:r>
          </a:p>
        </p:txBody>
      </p:sp>
      <p:sp>
        <p:nvSpPr>
          <p:cNvPr id="4" name="Slide Number Placeholder 3"/>
          <p:cNvSpPr>
            <a:spLocks noGrp="1"/>
          </p:cNvSpPr>
          <p:nvPr>
            <p:ph type="sldNum" sz="quarter" idx="5"/>
          </p:nvPr>
        </p:nvSpPr>
        <p:spPr/>
        <p:txBody>
          <a:bodyPr/>
          <a:lstStyle/>
          <a:p>
            <a:fld id="{5BE9CEEB-350B-4E16-9B0E-A084EE66A14B}" type="slidenum">
              <a:rPr lang="en-US" smtClean="0"/>
              <a:t>32</a:t>
            </a:fld>
            <a:endParaRPr lang="en-US"/>
          </a:p>
        </p:txBody>
      </p:sp>
    </p:spTree>
    <p:extLst>
      <p:ext uri="{BB962C8B-B14F-4D97-AF65-F5344CB8AC3E}">
        <p14:creationId xmlns:p14="http://schemas.microsoft.com/office/powerpoint/2010/main" val="2309177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33</a:t>
            </a:fld>
            <a:endParaRPr lang="en-US"/>
          </a:p>
        </p:txBody>
      </p:sp>
    </p:spTree>
    <p:extLst>
      <p:ext uri="{BB962C8B-B14F-4D97-AF65-F5344CB8AC3E}">
        <p14:creationId xmlns:p14="http://schemas.microsoft.com/office/powerpoint/2010/main" val="3071581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T_valid</a:t>
            </a:r>
            <a:r>
              <a:rPr lang="en-US" dirty="0"/>
              <a:t> = 18879</a:t>
            </a:r>
          </a:p>
          <a:p>
            <a:r>
              <a:rPr lang="en-US" dirty="0" err="1"/>
              <a:t>T_test</a:t>
            </a:r>
            <a:r>
              <a:rPr lang="en-US" dirty="0"/>
              <a:t> = 26792</a:t>
            </a:r>
          </a:p>
          <a:p>
            <a:r>
              <a:rPr lang="en-US" dirty="0"/>
              <a:t>Each </a:t>
            </a:r>
            <a:r>
              <a:rPr lang="en-US" dirty="0" err="1"/>
              <a:t>udds</a:t>
            </a:r>
            <a:r>
              <a:rPr lang="en-US" dirty="0"/>
              <a:t> 1369 sec</a:t>
            </a:r>
          </a:p>
        </p:txBody>
      </p:sp>
      <p:sp>
        <p:nvSpPr>
          <p:cNvPr id="4" name="Slide Number Placeholder 3"/>
          <p:cNvSpPr>
            <a:spLocks noGrp="1"/>
          </p:cNvSpPr>
          <p:nvPr>
            <p:ph type="sldNum" sz="quarter" idx="5"/>
          </p:nvPr>
        </p:nvSpPr>
        <p:spPr/>
        <p:txBody>
          <a:bodyPr/>
          <a:lstStyle/>
          <a:p>
            <a:fld id="{5BE9CEEB-350B-4E16-9B0E-A084EE66A14B}" type="slidenum">
              <a:rPr lang="en-US" smtClean="0"/>
              <a:t>34</a:t>
            </a:fld>
            <a:endParaRPr lang="en-US"/>
          </a:p>
        </p:txBody>
      </p:sp>
    </p:spTree>
    <p:extLst>
      <p:ext uri="{BB962C8B-B14F-4D97-AF65-F5344CB8AC3E}">
        <p14:creationId xmlns:p14="http://schemas.microsoft.com/office/powerpoint/2010/main" val="3263651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Mitigate the noise effect</a:t>
            </a:r>
          </a:p>
          <a:p>
            <a:pPr>
              <a:lnSpc>
                <a:spcPct val="150000"/>
              </a:lnSpc>
            </a:pPr>
            <a:r>
              <a:rPr lang="en-US"/>
              <a:t>Enhance the accuracy of the prediction</a:t>
            </a:r>
          </a:p>
          <a:p>
            <a:pPr>
              <a:lnSpc>
                <a:spcPct val="150000"/>
              </a:lnSpc>
            </a:pPr>
            <a:r>
              <a:rPr lang="en-US"/>
              <a:t>Avoid needs for linearization, suitable for nonlinear systems</a:t>
            </a:r>
          </a:p>
          <a:p>
            <a:endParaRPr lang="en-US"/>
          </a:p>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36</a:t>
            </a:fld>
            <a:endParaRPr lang="en-US"/>
          </a:p>
        </p:txBody>
      </p:sp>
    </p:spTree>
    <p:extLst>
      <p:ext uri="{BB962C8B-B14F-4D97-AF65-F5344CB8AC3E}">
        <p14:creationId xmlns:p14="http://schemas.microsoft.com/office/powerpoint/2010/main" val="216813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37</a:t>
            </a:fld>
            <a:endParaRPr lang="en-US"/>
          </a:p>
        </p:txBody>
      </p:sp>
    </p:spTree>
    <p:extLst>
      <p:ext uri="{BB962C8B-B14F-4D97-AF65-F5344CB8AC3E}">
        <p14:creationId xmlns:p14="http://schemas.microsoft.com/office/powerpoint/2010/main" val="3071581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T_valid</a:t>
            </a:r>
            <a:r>
              <a:rPr lang="en-US" dirty="0"/>
              <a:t> = 18879</a:t>
            </a:r>
          </a:p>
          <a:p>
            <a:r>
              <a:rPr lang="en-US" dirty="0" err="1"/>
              <a:t>T_test</a:t>
            </a:r>
            <a:r>
              <a:rPr lang="en-US" dirty="0"/>
              <a:t> = 26792</a:t>
            </a:r>
          </a:p>
          <a:p>
            <a:r>
              <a:rPr lang="en-US" dirty="0"/>
              <a:t>Each </a:t>
            </a:r>
            <a:r>
              <a:rPr lang="en-US" dirty="0" err="1"/>
              <a:t>udds</a:t>
            </a:r>
            <a:r>
              <a:rPr lang="en-US" dirty="0"/>
              <a:t> 1369 sec</a:t>
            </a:r>
          </a:p>
        </p:txBody>
      </p:sp>
      <p:sp>
        <p:nvSpPr>
          <p:cNvPr id="4" name="Slide Number Placeholder 3"/>
          <p:cNvSpPr>
            <a:spLocks noGrp="1"/>
          </p:cNvSpPr>
          <p:nvPr>
            <p:ph type="sldNum" sz="quarter" idx="5"/>
          </p:nvPr>
        </p:nvSpPr>
        <p:spPr/>
        <p:txBody>
          <a:bodyPr/>
          <a:lstStyle/>
          <a:p>
            <a:fld id="{5BE9CEEB-350B-4E16-9B0E-A084EE66A14B}" type="slidenum">
              <a:rPr lang="en-US" smtClean="0"/>
              <a:t>38</a:t>
            </a:fld>
            <a:endParaRPr lang="en-US"/>
          </a:p>
        </p:txBody>
      </p:sp>
    </p:spTree>
    <p:extLst>
      <p:ext uri="{BB962C8B-B14F-4D97-AF65-F5344CB8AC3E}">
        <p14:creationId xmlns:p14="http://schemas.microsoft.com/office/powerpoint/2010/main" val="3263651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One of the main battery chemistries used in EVs</a:t>
            </a:r>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39</a:t>
            </a:fld>
            <a:endParaRPr lang="en-US"/>
          </a:p>
        </p:txBody>
      </p:sp>
    </p:spTree>
    <p:extLst>
      <p:ext uri="{BB962C8B-B14F-4D97-AF65-F5344CB8AC3E}">
        <p14:creationId xmlns:p14="http://schemas.microsoft.com/office/powerpoint/2010/main" val="1685429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maximum constant current charge range</a:t>
            </a:r>
          </a:p>
          <a:p>
            <a:r>
              <a:rPr lang="en-US" dirty="0"/>
              <a:t>0.3 C which is 1.44</a:t>
            </a:r>
          </a:p>
          <a:p>
            <a:r>
              <a:rPr lang="en-US" dirty="0"/>
              <a:t>Aggressive highway driving US06</a:t>
            </a:r>
          </a:p>
          <a:p>
            <a:r>
              <a:rPr lang="en-US" dirty="0"/>
              <a:t>City driving </a:t>
            </a:r>
            <a:r>
              <a:rPr lang="en-US" dirty="0" err="1"/>
              <a:t>udds</a:t>
            </a:r>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40</a:t>
            </a:fld>
            <a:endParaRPr lang="en-US"/>
          </a:p>
        </p:txBody>
      </p:sp>
    </p:spTree>
    <p:extLst>
      <p:ext uri="{BB962C8B-B14F-4D97-AF65-F5344CB8AC3E}">
        <p14:creationId xmlns:p14="http://schemas.microsoft.com/office/powerpoint/2010/main" val="252955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9CEEB-350B-4E16-9B0E-A084EE66A1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81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 varies from 90% to 70% at from the </a:t>
            </a:r>
            <a:r>
              <a:rPr lang="en-US" dirty="0" err="1"/>
              <a:t>beggining</a:t>
            </a:r>
            <a:r>
              <a:rPr lang="en-US" dirty="0"/>
              <a:t> till the end</a:t>
            </a:r>
          </a:p>
          <a:p>
            <a:r>
              <a:rPr lang="en-US" dirty="0"/>
              <a:t>here is the histogram of the corresponding voltage and current, so this is our design space and </a:t>
            </a:r>
          </a:p>
          <a:p>
            <a:r>
              <a:rPr lang="en-US" dirty="0"/>
              <a:t>For any current and voltage on that range the model should work</a:t>
            </a:r>
          </a:p>
        </p:txBody>
      </p:sp>
      <p:sp>
        <p:nvSpPr>
          <p:cNvPr id="4" name="Slide Number Placeholder 3"/>
          <p:cNvSpPr>
            <a:spLocks noGrp="1"/>
          </p:cNvSpPr>
          <p:nvPr>
            <p:ph type="sldNum" sz="quarter" idx="5"/>
          </p:nvPr>
        </p:nvSpPr>
        <p:spPr/>
        <p:txBody>
          <a:bodyPr/>
          <a:lstStyle/>
          <a:p>
            <a:fld id="{5BE9CEEB-350B-4E16-9B0E-A084EE66A14B}" type="slidenum">
              <a:rPr lang="en-US" smtClean="0"/>
              <a:t>41</a:t>
            </a:fld>
            <a:endParaRPr lang="en-US"/>
          </a:p>
        </p:txBody>
      </p:sp>
    </p:spTree>
    <p:extLst>
      <p:ext uri="{BB962C8B-B14F-4D97-AF65-F5344CB8AC3E}">
        <p14:creationId xmlns:p14="http://schemas.microsoft.com/office/powerpoint/2010/main" val="1125446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visualizing the sparsity and show how to pick the model, we shows the NRMSE with respect to the number of active or nonzero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more than 40 terms we have diminishing returns which means that adding extra terms do not change the accuracy of the system and we over fit the data</a:t>
            </a:r>
          </a:p>
          <a:p>
            <a:r>
              <a:rPr lang="en-US"/>
              <a:t>As it is shown in validation data, by having large number of active terms we cannot achieve low NRMSE and we have additional unnecessary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15 active terms give us the best results for the voltage training data</a:t>
            </a:r>
          </a:p>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42</a:t>
            </a:fld>
            <a:endParaRPr lang="en-US"/>
          </a:p>
        </p:txBody>
      </p:sp>
    </p:spTree>
    <p:extLst>
      <p:ext uri="{BB962C8B-B14F-4D97-AF65-F5344CB8AC3E}">
        <p14:creationId xmlns:p14="http://schemas.microsoft.com/office/powerpoint/2010/main" val="23091779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43</a:t>
            </a:fld>
            <a:endParaRPr lang="en-US"/>
          </a:p>
        </p:txBody>
      </p:sp>
    </p:spTree>
    <p:extLst>
      <p:ext uri="{BB962C8B-B14F-4D97-AF65-F5344CB8AC3E}">
        <p14:creationId xmlns:p14="http://schemas.microsoft.com/office/powerpoint/2010/main" val="3071581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T_valid</a:t>
            </a:r>
            <a:r>
              <a:rPr lang="en-US" dirty="0"/>
              <a:t> = 18879</a:t>
            </a:r>
          </a:p>
          <a:p>
            <a:r>
              <a:rPr lang="en-US" dirty="0" err="1"/>
              <a:t>T_test</a:t>
            </a:r>
            <a:r>
              <a:rPr lang="en-US" dirty="0"/>
              <a:t> = 26792</a:t>
            </a:r>
          </a:p>
          <a:p>
            <a:r>
              <a:rPr lang="en-US" dirty="0"/>
              <a:t>Each </a:t>
            </a:r>
            <a:r>
              <a:rPr lang="en-US" dirty="0" err="1"/>
              <a:t>udds</a:t>
            </a:r>
            <a:r>
              <a:rPr lang="en-US" dirty="0"/>
              <a:t> 1369 sec</a:t>
            </a:r>
          </a:p>
          <a:p>
            <a:r>
              <a:rPr lang="en-US" dirty="0"/>
              <a:t>RMSE ECM SOC= 0.063 </a:t>
            </a:r>
          </a:p>
          <a:p>
            <a:r>
              <a:rPr lang="en-US" dirty="0"/>
              <a:t>RMSE ECM Volt: 0.0155</a:t>
            </a:r>
          </a:p>
        </p:txBody>
      </p:sp>
      <p:sp>
        <p:nvSpPr>
          <p:cNvPr id="4" name="Slide Number Placeholder 3"/>
          <p:cNvSpPr>
            <a:spLocks noGrp="1"/>
          </p:cNvSpPr>
          <p:nvPr>
            <p:ph type="sldNum" sz="quarter" idx="5"/>
          </p:nvPr>
        </p:nvSpPr>
        <p:spPr/>
        <p:txBody>
          <a:bodyPr/>
          <a:lstStyle/>
          <a:p>
            <a:fld id="{5BE9CEEB-350B-4E16-9B0E-A084EE66A14B}" type="slidenum">
              <a:rPr lang="en-US" smtClean="0"/>
              <a:t>44</a:t>
            </a:fld>
            <a:endParaRPr lang="en-US"/>
          </a:p>
        </p:txBody>
      </p:sp>
    </p:spTree>
    <p:extLst>
      <p:ext uri="{BB962C8B-B14F-4D97-AF65-F5344CB8AC3E}">
        <p14:creationId xmlns:p14="http://schemas.microsoft.com/office/powerpoint/2010/main" val="3263651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Mitigate the noise effect</a:t>
            </a:r>
          </a:p>
          <a:p>
            <a:pPr>
              <a:lnSpc>
                <a:spcPct val="150000"/>
              </a:lnSpc>
            </a:pPr>
            <a:r>
              <a:rPr lang="en-US"/>
              <a:t>Enhance the accuracy of the prediction</a:t>
            </a:r>
          </a:p>
          <a:p>
            <a:pPr>
              <a:lnSpc>
                <a:spcPct val="150000"/>
              </a:lnSpc>
            </a:pPr>
            <a:r>
              <a:rPr lang="en-US"/>
              <a:t>Avoid needs for linearization, suitable for nonlinear systems</a:t>
            </a:r>
          </a:p>
          <a:p>
            <a:endParaRPr lang="en-US"/>
          </a:p>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45</a:t>
            </a:fld>
            <a:endParaRPr lang="en-US"/>
          </a:p>
        </p:txBody>
      </p:sp>
    </p:spTree>
    <p:extLst>
      <p:ext uri="{BB962C8B-B14F-4D97-AF65-F5344CB8AC3E}">
        <p14:creationId xmlns:p14="http://schemas.microsoft.com/office/powerpoint/2010/main" val="4162499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46</a:t>
            </a:fld>
            <a:endParaRPr lang="en-US"/>
          </a:p>
        </p:txBody>
      </p:sp>
    </p:spTree>
    <p:extLst>
      <p:ext uri="{BB962C8B-B14F-4D97-AF65-F5344CB8AC3E}">
        <p14:creationId xmlns:p14="http://schemas.microsoft.com/office/powerpoint/2010/main" val="1802351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E9CEEB-350B-4E16-9B0E-A084EE66A14B}" type="slidenum">
              <a:rPr lang="en-US" smtClean="0"/>
              <a:t>47</a:t>
            </a:fld>
            <a:endParaRPr lang="en-US"/>
          </a:p>
        </p:txBody>
      </p:sp>
    </p:spTree>
    <p:extLst>
      <p:ext uri="{BB962C8B-B14F-4D97-AF65-F5344CB8AC3E}">
        <p14:creationId xmlns:p14="http://schemas.microsoft.com/office/powerpoint/2010/main" val="4207310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T_valid</a:t>
            </a:r>
            <a:r>
              <a:rPr lang="en-US" dirty="0"/>
              <a:t> = 18879</a:t>
            </a:r>
          </a:p>
          <a:p>
            <a:r>
              <a:rPr lang="en-US" dirty="0" err="1"/>
              <a:t>T_test</a:t>
            </a:r>
            <a:r>
              <a:rPr lang="en-US" dirty="0"/>
              <a:t> = 26792</a:t>
            </a:r>
          </a:p>
          <a:p>
            <a:r>
              <a:rPr lang="en-US" dirty="0"/>
              <a:t>Each </a:t>
            </a:r>
            <a:r>
              <a:rPr lang="en-US" dirty="0" err="1"/>
              <a:t>udds</a:t>
            </a:r>
            <a:r>
              <a:rPr lang="en-US" dirty="0"/>
              <a:t> 1369 sec</a:t>
            </a:r>
          </a:p>
          <a:p>
            <a:r>
              <a:rPr lang="en-US" dirty="0"/>
              <a:t>RMSE ECM SOC= 0.063 </a:t>
            </a:r>
          </a:p>
          <a:p>
            <a:r>
              <a:rPr lang="en-US" dirty="0"/>
              <a:t>RMSE ECM Volt: 0.0155</a:t>
            </a:r>
          </a:p>
        </p:txBody>
      </p:sp>
      <p:sp>
        <p:nvSpPr>
          <p:cNvPr id="4" name="Slide Number Placeholder 3"/>
          <p:cNvSpPr>
            <a:spLocks noGrp="1"/>
          </p:cNvSpPr>
          <p:nvPr>
            <p:ph type="sldNum" sz="quarter" idx="5"/>
          </p:nvPr>
        </p:nvSpPr>
        <p:spPr/>
        <p:txBody>
          <a:bodyPr/>
          <a:lstStyle/>
          <a:p>
            <a:fld id="{5BE9CEEB-350B-4E16-9B0E-A084EE66A14B}" type="slidenum">
              <a:rPr lang="en-US" smtClean="0"/>
              <a:t>48</a:t>
            </a:fld>
            <a:endParaRPr lang="en-US"/>
          </a:p>
        </p:txBody>
      </p:sp>
    </p:spTree>
    <p:extLst>
      <p:ext uri="{BB962C8B-B14F-4D97-AF65-F5344CB8AC3E}">
        <p14:creationId xmlns:p14="http://schemas.microsoft.com/office/powerpoint/2010/main" val="2823047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E9CEEB-350B-4E16-9B0E-A084EE66A14B}" type="slidenum">
              <a:rPr lang="en-US" smtClean="0"/>
              <a:t>51</a:t>
            </a:fld>
            <a:endParaRPr lang="en-US"/>
          </a:p>
        </p:txBody>
      </p:sp>
    </p:spTree>
    <p:extLst>
      <p:ext uri="{BB962C8B-B14F-4D97-AF65-F5344CB8AC3E}">
        <p14:creationId xmlns:p14="http://schemas.microsoft.com/office/powerpoint/2010/main" val="57364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modeling based on electrochemical processes inside of the battery that we called them physics-based model</a:t>
            </a:r>
          </a:p>
          <a:p>
            <a:r>
              <a:rPr lang="en-US" dirty="0"/>
              <a:t>ECM: batteries are represented by groups of electrical components such as resistors and capacitors,</a:t>
            </a:r>
          </a:p>
          <a:p>
            <a:r>
              <a:rPr lang="en-US" dirty="0"/>
              <a:t> forming resistor–capacitor networks across a range of operation conditions such as ageing and dynamics environments in real-life applications, due to parameterization of model parameters based on laboratory conditions. </a:t>
            </a:r>
          </a:p>
          <a:p>
            <a:r>
              <a:rPr lang="en-US" dirty="0"/>
              <a:t>In addition, the lack of physics-based information of the system states and parameters makes it hard to predict the SOH and RUL of batteries precisely.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Sparse Identification of nonlinear dynamics with control (</a:t>
            </a:r>
            <a:r>
              <a:rPr lang="en-US" dirty="0" err="1"/>
              <a:t>SINDYc</a:t>
            </a:r>
            <a:r>
              <a:rPr lang="en-US" dirty="0"/>
              <a:t>)</a:t>
            </a:r>
          </a:p>
          <a:p>
            <a:endParaRPr lang="en-US" b="0" i="0" dirty="0">
              <a:effectLst/>
              <a:latin typeface="Arial" panose="020B0604020202020204" pitchFamily="34" charset="0"/>
            </a:endParaRPr>
          </a:p>
          <a:p>
            <a:r>
              <a:rPr lang="en-US" b="0" i="0" dirty="0">
                <a:solidFill>
                  <a:srgbClr val="222222"/>
                </a:solidFill>
                <a:effectLst/>
                <a:latin typeface="Arial" panose="020B0604020202020204" pitchFamily="34" charset="0"/>
              </a:rPr>
              <a:t>Sulzer, Valentin, et al. "The challenge and opportunity of battery lifetime prediction from field data." </a:t>
            </a:r>
            <a:r>
              <a:rPr lang="en-US" b="0" i="1" dirty="0">
                <a:solidFill>
                  <a:srgbClr val="222222"/>
                </a:solidFill>
                <a:effectLst/>
                <a:latin typeface="Arial" panose="020B0604020202020204" pitchFamily="34" charset="0"/>
              </a:rPr>
              <a:t>Joule</a:t>
            </a:r>
            <a:r>
              <a:rPr lang="en-US" b="0" i="0" dirty="0">
                <a:solidFill>
                  <a:srgbClr val="222222"/>
                </a:solidFill>
                <a:effectLst/>
                <a:latin typeface="Arial" panose="020B0604020202020204" pitchFamily="34" charset="0"/>
              </a:rPr>
              <a:t> 5.8 (2021): 1934-1955.</a:t>
            </a: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analytical equation</a:t>
            </a:r>
          </a:p>
          <a:p>
            <a:endParaRPr lang="en-US" b="0" i="0" dirty="0">
              <a:solidFill>
                <a:srgbClr val="222222"/>
              </a:solidFill>
              <a:effectLst/>
              <a:latin typeface="Arial" panose="020B0604020202020204" pitchFamily="34" charset="0"/>
            </a:endParaRPr>
          </a:p>
          <a:p>
            <a:r>
              <a:rPr lang="en-US" b="0" i="0" dirty="0" err="1">
                <a:solidFill>
                  <a:srgbClr val="222222"/>
                </a:solidFill>
                <a:effectLst/>
                <a:latin typeface="Arial" panose="020B0604020202020204" pitchFamily="34" charset="0"/>
              </a:rPr>
              <a:t>newman</a:t>
            </a:r>
            <a:endParaRPr lang="en-US" b="0" i="0" dirty="0">
              <a:solidFill>
                <a:srgbClr val="222222"/>
              </a:solidFill>
              <a:effectLst/>
              <a:latin typeface="Arial" panose="020B0604020202020204" pitchFamily="34" charset="0"/>
            </a:endParaRPr>
          </a:p>
          <a:p>
            <a:endParaRPr lang="en-US"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simplified</a:t>
            </a: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5</a:t>
            </a:fld>
            <a:endParaRPr lang="en-US"/>
          </a:p>
        </p:txBody>
      </p:sp>
    </p:spTree>
    <p:extLst>
      <p:ext uri="{BB962C8B-B14F-4D97-AF65-F5344CB8AC3E}">
        <p14:creationId xmlns:p14="http://schemas.microsoft.com/office/powerpoint/2010/main" val="1318635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modeling based on electrochemical processes inside of the battery that we called them physics-based model</a:t>
            </a:r>
          </a:p>
          <a:p>
            <a:r>
              <a:rPr lang="en-US"/>
              <a:t>ECM: batteries are represented by groups of electrical components such as resistors and capacitors,</a:t>
            </a:r>
          </a:p>
          <a:p>
            <a:r>
              <a:rPr lang="en-US"/>
              <a:t> forming resistor–capacitor networks across a range of operation conditions such as ageing and dynamics environments in real-life applications, due to parameterization of model parameters based on laboratory conditions. </a:t>
            </a:r>
          </a:p>
          <a:p>
            <a:r>
              <a:rPr lang="en-US"/>
              <a:t>In addition, the lack of physics-based information of the system states and parameters makes it hard to predict the SOH and RUL of batteries precisely.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Sparse Identification of nonlinear dynamics with control (</a:t>
            </a:r>
            <a:r>
              <a:rPr lang="en-US" err="1"/>
              <a:t>SINDYc</a:t>
            </a:r>
            <a:r>
              <a:rPr lang="en-US"/>
              <a:t>)</a:t>
            </a:r>
          </a:p>
          <a:p>
            <a:endParaRPr lang="en-US" b="0" i="0">
              <a:effectLst/>
              <a:latin typeface="Arial" panose="020B0604020202020204" pitchFamily="34" charset="0"/>
            </a:endParaRPr>
          </a:p>
          <a:p>
            <a:r>
              <a:rPr lang="en-US" b="0" i="0">
                <a:solidFill>
                  <a:srgbClr val="222222"/>
                </a:solidFill>
                <a:effectLst/>
                <a:latin typeface="Arial" panose="020B0604020202020204" pitchFamily="34" charset="0"/>
              </a:rPr>
              <a:t>Sulzer, Valentin, et al. "The challenge and opportunity of battery lifetime prediction from field data." </a:t>
            </a:r>
            <a:r>
              <a:rPr lang="en-US" b="0" i="1">
                <a:solidFill>
                  <a:srgbClr val="222222"/>
                </a:solidFill>
                <a:effectLst/>
                <a:latin typeface="Arial" panose="020B0604020202020204" pitchFamily="34" charset="0"/>
              </a:rPr>
              <a:t>Joule</a:t>
            </a:r>
            <a:r>
              <a:rPr lang="en-US" b="0" i="0">
                <a:solidFill>
                  <a:srgbClr val="222222"/>
                </a:solidFill>
                <a:effectLst/>
                <a:latin typeface="Arial" panose="020B0604020202020204" pitchFamily="34" charset="0"/>
              </a:rPr>
              <a:t> 5.8 (2021): 1934-1955.</a:t>
            </a:r>
          </a:p>
          <a:p>
            <a:endParaRPr lang="en-US"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analytical equation</a:t>
            </a:r>
          </a:p>
          <a:p>
            <a:endParaRPr lang="en-US" b="0" i="0">
              <a:solidFill>
                <a:srgbClr val="222222"/>
              </a:solidFill>
              <a:effectLst/>
              <a:latin typeface="Arial" panose="020B0604020202020204" pitchFamily="34" charset="0"/>
            </a:endParaRPr>
          </a:p>
          <a:p>
            <a:r>
              <a:rPr lang="en-US" b="0" i="0" err="1">
                <a:solidFill>
                  <a:srgbClr val="222222"/>
                </a:solidFill>
                <a:effectLst/>
                <a:latin typeface="Arial" panose="020B0604020202020204" pitchFamily="34" charset="0"/>
              </a:rPr>
              <a:t>newman</a:t>
            </a:r>
            <a:endParaRPr lang="en-US" b="0" i="0">
              <a:solidFill>
                <a:srgbClr val="222222"/>
              </a:solidFill>
              <a:effectLst/>
              <a:latin typeface="Arial" panose="020B0604020202020204" pitchFamily="34" charset="0"/>
            </a:endParaRPr>
          </a:p>
          <a:p>
            <a:endParaRPr lang="en-US"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simplified</a:t>
            </a:r>
            <a:endParaRPr lang="en-US"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6</a:t>
            </a:fld>
            <a:endParaRPr lang="en-US"/>
          </a:p>
        </p:txBody>
      </p:sp>
    </p:spTree>
    <p:extLst>
      <p:ext uri="{BB962C8B-B14F-4D97-AF65-F5344CB8AC3E}">
        <p14:creationId xmlns:p14="http://schemas.microsoft.com/office/powerpoint/2010/main" val="2164172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modeling based on electrochemical processes inside of the battery that we called them physics-based model</a:t>
            </a:r>
          </a:p>
          <a:p>
            <a:r>
              <a:rPr lang="en-US"/>
              <a:t>ECM: batteries are represented by groups of electrical components such as resistors and capacitors,</a:t>
            </a:r>
          </a:p>
          <a:p>
            <a:r>
              <a:rPr lang="en-US"/>
              <a:t> forming resistor–capacitor networks across a range of operation conditions such as ageing and dynamics environments in real-life applications, due to parameterization of model parameters based on laboratory conditions. </a:t>
            </a:r>
          </a:p>
          <a:p>
            <a:r>
              <a:rPr lang="en-US"/>
              <a:t>In addition, the lack of physics-based information of the system states and parameters makes it hard to predict the SOH and RUL of batteries precisely.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Sparse Identification of nonlinear dynamics with control (</a:t>
            </a:r>
            <a:r>
              <a:rPr lang="en-US" err="1"/>
              <a:t>SINDYc</a:t>
            </a:r>
            <a:r>
              <a:rPr lang="en-US"/>
              <a:t>)</a:t>
            </a:r>
          </a:p>
          <a:p>
            <a:endParaRPr lang="en-US"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7</a:t>
            </a:fld>
            <a:endParaRPr lang="en-US"/>
          </a:p>
        </p:txBody>
      </p:sp>
    </p:spTree>
    <p:extLst>
      <p:ext uri="{BB962C8B-B14F-4D97-AF65-F5344CB8AC3E}">
        <p14:creationId xmlns:p14="http://schemas.microsoft.com/office/powerpoint/2010/main" val="611102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modeling based on electrochemical processes inside of the battery that we called them physics-based model</a:t>
            </a:r>
          </a:p>
          <a:p>
            <a:r>
              <a:rPr lang="en-US" dirty="0"/>
              <a:t>ECM: batteries are represented by groups of electrical components such as resistors and capacitors,</a:t>
            </a:r>
          </a:p>
          <a:p>
            <a:r>
              <a:rPr lang="en-US" dirty="0"/>
              <a:t> forming resistor–capacitor networks across a range of operation conditions such as ageing and dynamics environments in real-life applications, due to parameterization of model parameters based on laboratory conditions. </a:t>
            </a:r>
          </a:p>
          <a:p>
            <a:r>
              <a:rPr lang="en-US" dirty="0"/>
              <a:t>In addition, the lack of physics-based information of the system states and parameters makes it hard to predict the SOH and RUL of batteries precisely. </a:t>
            </a:r>
          </a:p>
          <a:p>
            <a:endParaRPr lang="en-US" b="0" i="0" dirty="0">
              <a:effectLst/>
              <a:latin typeface="Arial" panose="020B0604020202020204" pitchFamily="34" charset="0"/>
            </a:endParaRPr>
          </a:p>
          <a:p>
            <a:r>
              <a:rPr lang="en-US" b="0" i="0" dirty="0" err="1">
                <a:solidFill>
                  <a:srgbClr val="222222"/>
                </a:solidFill>
                <a:effectLst/>
                <a:latin typeface="Arial" panose="020B0604020202020204" pitchFamily="34" charset="0"/>
              </a:rPr>
              <a:t>Westerhoff</a:t>
            </a:r>
            <a:r>
              <a:rPr lang="en-US" b="0" i="0" dirty="0">
                <a:solidFill>
                  <a:srgbClr val="222222"/>
                </a:solidFill>
                <a:effectLst/>
                <a:latin typeface="Arial" panose="020B0604020202020204" pitchFamily="34" charset="0"/>
              </a:rPr>
              <a:t>, Uwe, et al. "Analysis of lithium‐ion battery models based on electrochemical impedance spectroscopy." </a:t>
            </a:r>
            <a:r>
              <a:rPr lang="en-US" b="0" i="1" dirty="0">
                <a:solidFill>
                  <a:srgbClr val="222222"/>
                </a:solidFill>
                <a:effectLst/>
                <a:latin typeface="Arial" panose="020B0604020202020204" pitchFamily="34" charset="0"/>
              </a:rPr>
              <a:t>Energy Technology</a:t>
            </a:r>
            <a:r>
              <a:rPr lang="en-US" b="0" i="0" dirty="0">
                <a:solidFill>
                  <a:srgbClr val="222222"/>
                </a:solidFill>
                <a:effectLst/>
                <a:latin typeface="Arial" panose="020B0604020202020204" pitchFamily="34" charset="0"/>
              </a:rPr>
              <a:t> 4.12 (2016): 1620-1630.</a:t>
            </a: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8</a:t>
            </a:fld>
            <a:endParaRPr lang="en-US"/>
          </a:p>
        </p:txBody>
      </p:sp>
    </p:spTree>
    <p:extLst>
      <p:ext uri="{BB962C8B-B14F-4D97-AF65-F5344CB8AC3E}">
        <p14:creationId xmlns:p14="http://schemas.microsoft.com/office/powerpoint/2010/main" val="36480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 filter for separating data it can distort or disturb th</a:t>
            </a:r>
            <a:r>
              <a:rPr lang="en-US" b="0" dirty="0"/>
              <a:t>e model</a:t>
            </a:r>
          </a:p>
          <a:p>
            <a:endParaRPr lang="en-US" b="1"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BE9CEEB-350B-4E16-9B0E-A084EE66A14B}" type="slidenum">
              <a:rPr lang="en-US" smtClean="0"/>
              <a:t>9</a:t>
            </a:fld>
            <a:endParaRPr lang="en-US"/>
          </a:p>
        </p:txBody>
      </p:sp>
    </p:spTree>
    <p:extLst>
      <p:ext uri="{BB962C8B-B14F-4D97-AF65-F5344CB8AC3E}">
        <p14:creationId xmlns:p14="http://schemas.microsoft.com/office/powerpoint/2010/main" val="4197137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96A12E-8ECE-4442-8BBE-505B803A609A}"/>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tos" panose="020B0004020202020204" pitchFamily="34" charset="0"/>
            </a:endParaRPr>
          </a:p>
        </p:txBody>
      </p:sp>
      <p:sp>
        <p:nvSpPr>
          <p:cNvPr id="2" name="Title 1">
            <a:extLst>
              <a:ext uri="{FF2B5EF4-FFF2-40B4-BE49-F238E27FC236}">
                <a16:creationId xmlns:a16="http://schemas.microsoft.com/office/drawing/2014/main" id="{325E895F-38DA-2D44-93F9-DCC10C88E19D}"/>
              </a:ext>
            </a:extLst>
          </p:cNvPr>
          <p:cNvSpPr>
            <a:spLocks noGrp="1"/>
          </p:cNvSpPr>
          <p:nvPr>
            <p:ph type="ctrTitle"/>
          </p:nvPr>
        </p:nvSpPr>
        <p:spPr>
          <a:xfrm>
            <a:off x="1524000" y="1122363"/>
            <a:ext cx="9144000" cy="2387600"/>
          </a:xfrm>
        </p:spPr>
        <p:txBody>
          <a:bodyPr anchor="b"/>
          <a:lstStyle>
            <a:lvl1pPr algn="ctr">
              <a:defRPr sz="6000">
                <a:latin typeface="Aptos" panose="020B00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0C31CF0-71DB-A246-8644-65DB604D6F29}"/>
              </a:ext>
            </a:extLst>
          </p:cNvPr>
          <p:cNvSpPr>
            <a:spLocks noGrp="1"/>
          </p:cNvSpPr>
          <p:nvPr>
            <p:ph type="subTitle" idx="1"/>
          </p:nvPr>
        </p:nvSpPr>
        <p:spPr>
          <a:xfrm>
            <a:off x="1524000" y="3602038"/>
            <a:ext cx="9144000" cy="1655762"/>
          </a:xfrm>
        </p:spPr>
        <p:txBody>
          <a:bodyPr/>
          <a:lstStyle>
            <a:lvl1pPr marL="0" indent="0" algn="ctr">
              <a:buNone/>
              <a:defRPr sz="2400">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710EBB-8FE0-DD4B-99DE-6549EB0B74B6}"/>
              </a:ext>
            </a:extLst>
          </p:cNvPr>
          <p:cNvSpPr>
            <a:spLocks noGrp="1"/>
          </p:cNvSpPr>
          <p:nvPr>
            <p:ph type="dt" sz="half" idx="10"/>
          </p:nvPr>
        </p:nvSpPr>
        <p:spPr>
          <a:xfrm>
            <a:off x="838200" y="6443440"/>
            <a:ext cx="2743200" cy="365125"/>
          </a:xfrm>
        </p:spPr>
        <p:txBody>
          <a:bodyPr/>
          <a:lstStyle>
            <a:lvl1pPr>
              <a:defRPr sz="1600">
                <a:solidFill>
                  <a:schemeClr val="bg1"/>
                </a:solidFill>
                <a:latin typeface="Aptos" panose="020B0004020202020204" pitchFamily="34" charset="0"/>
              </a:defRPr>
            </a:lvl1pPr>
          </a:lstStyle>
          <a:p>
            <a:r>
              <a:rPr lang="en-US"/>
              <a:t>sites.temple.edu/dslab/</a:t>
            </a:r>
          </a:p>
        </p:txBody>
      </p:sp>
      <p:sp>
        <p:nvSpPr>
          <p:cNvPr id="5" name="Footer Placeholder 4">
            <a:extLst>
              <a:ext uri="{FF2B5EF4-FFF2-40B4-BE49-F238E27FC236}">
                <a16:creationId xmlns:a16="http://schemas.microsoft.com/office/drawing/2014/main" id="{6F8B23B9-4F35-2D4B-A353-128929D57E9B}"/>
              </a:ext>
            </a:extLst>
          </p:cNvPr>
          <p:cNvSpPr>
            <a:spLocks noGrp="1"/>
          </p:cNvSpPr>
          <p:nvPr>
            <p:ph type="ftr" sz="quarter" idx="11"/>
          </p:nvPr>
        </p:nvSpPr>
        <p:spPr/>
        <p:txBody>
          <a:bodyPr/>
          <a:lstStyle>
            <a:lvl1pPr>
              <a:defRPr>
                <a:latin typeface="Aptos" panose="020B0004020202020204" pitchFamily="34" charset="0"/>
              </a:defRPr>
            </a:lvl1pPr>
          </a:lstStyle>
          <a:p>
            <a:r>
              <a:rPr lang="en-US"/>
              <a:t>Confidential</a:t>
            </a:r>
          </a:p>
        </p:txBody>
      </p:sp>
      <p:sp>
        <p:nvSpPr>
          <p:cNvPr id="6" name="Slide Number Placeholder 5">
            <a:extLst>
              <a:ext uri="{FF2B5EF4-FFF2-40B4-BE49-F238E27FC236}">
                <a16:creationId xmlns:a16="http://schemas.microsoft.com/office/drawing/2014/main" id="{FB9513B4-07F2-624E-90E1-D4DB4D61442E}"/>
              </a:ext>
            </a:extLst>
          </p:cNvPr>
          <p:cNvSpPr>
            <a:spLocks noGrp="1"/>
          </p:cNvSpPr>
          <p:nvPr>
            <p:ph type="sldNum" sz="quarter" idx="12"/>
          </p:nvPr>
        </p:nvSpPr>
        <p:spPr>
          <a:xfrm>
            <a:off x="8610600" y="6443440"/>
            <a:ext cx="2743200" cy="365125"/>
          </a:xfrm>
        </p:spPr>
        <p:txBody>
          <a:bodyPr/>
          <a:lstStyle>
            <a:lvl1pPr>
              <a:defRPr sz="1600">
                <a:solidFill>
                  <a:schemeClr val="bg1"/>
                </a:solidFill>
                <a:latin typeface="Aptos" panose="020B0004020202020204" pitchFamily="34" charset="0"/>
              </a:defRPr>
            </a:lvl1pPr>
          </a:lstStyle>
          <a:p>
            <a:fld id="{B2DC25EE-239B-4C5F-AAD1-255A7D5F1EE2}" type="slidenum">
              <a:rPr lang="en-US" smtClean="0"/>
              <a:pPr/>
              <a:t>‹#›</a:t>
            </a:fld>
            <a:r>
              <a:rPr lang="en-US" dirty="0"/>
              <a:t>/51</a:t>
            </a:r>
          </a:p>
        </p:txBody>
      </p:sp>
      <p:cxnSp>
        <p:nvCxnSpPr>
          <p:cNvPr id="8" name="Straight Connector 7">
            <a:extLst>
              <a:ext uri="{FF2B5EF4-FFF2-40B4-BE49-F238E27FC236}">
                <a16:creationId xmlns:a16="http://schemas.microsoft.com/office/drawing/2014/main" id="{9E58A4B5-48FD-E54E-88AA-A120EB254788}"/>
              </a:ext>
            </a:extLst>
          </p:cNvPr>
          <p:cNvCxnSpPr>
            <a:cxnSpLocks/>
          </p:cNvCxnSpPr>
          <p:nvPr userDrawn="1"/>
        </p:nvCxnSpPr>
        <p:spPr>
          <a:xfrm>
            <a:off x="1524000" y="3429000"/>
            <a:ext cx="91440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B8F67D1-7E5C-534B-B2C0-F46A9D1A8F91}"/>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Tree>
    <p:extLst>
      <p:ext uri="{BB962C8B-B14F-4D97-AF65-F5344CB8AC3E}">
        <p14:creationId xmlns:p14="http://schemas.microsoft.com/office/powerpoint/2010/main" val="327051880"/>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29A7-2608-F644-B58C-10051FFBD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021DE0-2565-6D4D-9171-B819E66AD0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D72D5-D57D-FB4F-97A0-4AE36DB38A0F}"/>
              </a:ext>
            </a:extLst>
          </p:cNvPr>
          <p:cNvSpPr>
            <a:spLocks noGrp="1"/>
          </p:cNvSpPr>
          <p:nvPr>
            <p:ph type="dt" sz="half" idx="10"/>
          </p:nvPr>
        </p:nvSpPr>
        <p:spPr/>
        <p:txBody>
          <a:bodyPr/>
          <a:lstStyle/>
          <a:p>
            <a:r>
              <a:rPr lang="en-US"/>
              <a:t>sites.temple.edu/dslab/</a:t>
            </a:r>
          </a:p>
        </p:txBody>
      </p:sp>
      <p:sp>
        <p:nvSpPr>
          <p:cNvPr id="5" name="Footer Placeholder 4">
            <a:extLst>
              <a:ext uri="{FF2B5EF4-FFF2-40B4-BE49-F238E27FC236}">
                <a16:creationId xmlns:a16="http://schemas.microsoft.com/office/drawing/2014/main" id="{5BFE6796-3A51-EF49-8485-33DFE50A8DF8}"/>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D6E30451-0400-014F-AEA4-F31FA2C85F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4017239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15717-77CE-DD4F-9339-DB4527F095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48C62A-AABD-8843-8054-956C17B61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974BD-65DA-C842-95DD-23353DC9C684}"/>
              </a:ext>
            </a:extLst>
          </p:cNvPr>
          <p:cNvSpPr>
            <a:spLocks noGrp="1"/>
          </p:cNvSpPr>
          <p:nvPr>
            <p:ph type="dt" sz="half" idx="10"/>
          </p:nvPr>
        </p:nvSpPr>
        <p:spPr/>
        <p:txBody>
          <a:bodyPr/>
          <a:lstStyle/>
          <a:p>
            <a:r>
              <a:rPr lang="en-US"/>
              <a:t>sites.temple.edu/dslab/</a:t>
            </a:r>
          </a:p>
        </p:txBody>
      </p:sp>
      <p:sp>
        <p:nvSpPr>
          <p:cNvPr id="5" name="Footer Placeholder 4">
            <a:extLst>
              <a:ext uri="{FF2B5EF4-FFF2-40B4-BE49-F238E27FC236}">
                <a16:creationId xmlns:a16="http://schemas.microsoft.com/office/drawing/2014/main" id="{A2F2E7F6-5379-0344-A6D9-ACC768381057}"/>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7F2059FE-05F5-B445-A547-25BBAC7E9012}"/>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26057047"/>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8396A-B62A-A04A-B4EF-C201B8746580}"/>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77022F-20FD-5F49-91E1-E727E820D189}"/>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126E81-51E2-004E-BCD7-592EA5E22089}"/>
              </a:ext>
            </a:extLst>
          </p:cNvPr>
          <p:cNvSpPr>
            <a:spLocks noGrp="1"/>
          </p:cNvSpPr>
          <p:nvPr>
            <p:ph type="title"/>
          </p:nvPr>
        </p:nvSpPr>
        <p:spPr>
          <a:xfrm>
            <a:off x="838200" y="31135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BBDC18D-1482-1D48-80DA-E9E5CC8D19FF}"/>
              </a:ext>
            </a:extLst>
          </p:cNvPr>
          <p:cNvSpPr>
            <a:spLocks noGrp="1"/>
          </p:cNvSpPr>
          <p:nvPr>
            <p:ph idx="1"/>
          </p:nvPr>
        </p:nvSpPr>
        <p:spPr>
          <a:xfrm>
            <a:off x="838200" y="1317086"/>
            <a:ext cx="10515600" cy="466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7EFB9-4B2D-E749-A854-F63C39425F2B}"/>
              </a:ext>
            </a:extLst>
          </p:cNvPr>
          <p:cNvSpPr>
            <a:spLocks noGrp="1"/>
          </p:cNvSpPr>
          <p:nvPr>
            <p:ph type="dt" sz="half" idx="10"/>
          </p:nvPr>
        </p:nvSpPr>
        <p:spPr>
          <a:xfrm>
            <a:off x="838200" y="6443440"/>
            <a:ext cx="2743200" cy="365125"/>
          </a:xfrm>
        </p:spPr>
        <p:txBody>
          <a:bodyPr/>
          <a:lstStyle>
            <a:lvl1pPr>
              <a:defRPr/>
            </a:lvl1pPr>
          </a:lstStyle>
          <a:p>
            <a:r>
              <a:rPr lang="en-US"/>
              <a:t>sites.temple.edu/dslab/</a:t>
            </a:r>
          </a:p>
        </p:txBody>
      </p:sp>
      <p:sp>
        <p:nvSpPr>
          <p:cNvPr id="5" name="Footer Placeholder 4">
            <a:extLst>
              <a:ext uri="{FF2B5EF4-FFF2-40B4-BE49-F238E27FC236}">
                <a16:creationId xmlns:a16="http://schemas.microsoft.com/office/drawing/2014/main" id="{F097F0FF-2CEA-D848-AB92-465D08B341FB}"/>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43897D1A-E7A6-F243-804B-4B6390A4D177}"/>
              </a:ext>
            </a:extLst>
          </p:cNvPr>
          <p:cNvSpPr>
            <a:spLocks noGrp="1"/>
          </p:cNvSpPr>
          <p:nvPr>
            <p:ph type="sldNum" sz="quarter" idx="12"/>
          </p:nvPr>
        </p:nvSpPr>
        <p:spPr>
          <a:xfrm>
            <a:off x="8610600" y="6443440"/>
            <a:ext cx="2743200" cy="365125"/>
          </a:xfrm>
        </p:spPr>
        <p:txBody>
          <a:bodyPr/>
          <a:lstStyle/>
          <a:p>
            <a:fld id="{B2DC25EE-239B-4C5F-AAD1-255A7D5F1EE2}" type="slidenum">
              <a:rPr lang="en-US" smtClean="0"/>
              <a:pPr/>
              <a:t>‹#›</a:t>
            </a:fld>
            <a:r>
              <a:rPr lang="en-US" dirty="0"/>
              <a:t>/51</a:t>
            </a:r>
          </a:p>
        </p:txBody>
      </p:sp>
      <p:cxnSp>
        <p:nvCxnSpPr>
          <p:cNvPr id="8" name="Straight Connector 7">
            <a:extLst>
              <a:ext uri="{FF2B5EF4-FFF2-40B4-BE49-F238E27FC236}">
                <a16:creationId xmlns:a16="http://schemas.microsoft.com/office/drawing/2014/main" id="{2627FF8C-BD76-0647-8358-572D1D2A4B43}"/>
              </a:ext>
            </a:extLst>
          </p:cNvPr>
          <p:cNvCxnSpPr>
            <a:cxnSpLocks/>
          </p:cNvCxnSpPr>
          <p:nvPr userDrawn="1"/>
        </p:nvCxnSpPr>
        <p:spPr>
          <a:xfrm>
            <a:off x="838200" y="1229990"/>
            <a:ext cx="105156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14501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785DD2-9C7A-4A43-A1DC-B0E73DB35EAC}"/>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DBC7ED-EA95-254A-870A-33661476BC51}"/>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74CC59-42D8-A94C-A334-E2145B24BCEE}"/>
              </a:ext>
            </a:extLst>
          </p:cNvPr>
          <p:cNvSpPr>
            <a:spLocks noGrp="1"/>
          </p:cNvSpPr>
          <p:nvPr>
            <p:ph type="title"/>
          </p:nvPr>
        </p:nvSpPr>
        <p:spPr>
          <a:xfrm>
            <a:off x="831850" y="1285776"/>
            <a:ext cx="10515600" cy="20060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D67292-AFE9-2B4A-8B16-D6F8CE6D7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E7E284-985C-4E4B-9DB8-5B51C69EB32B}"/>
              </a:ext>
            </a:extLst>
          </p:cNvPr>
          <p:cNvSpPr>
            <a:spLocks noGrp="1"/>
          </p:cNvSpPr>
          <p:nvPr>
            <p:ph type="dt" sz="half" idx="10"/>
          </p:nvPr>
        </p:nvSpPr>
        <p:spPr>
          <a:xfrm>
            <a:off x="838200" y="6443440"/>
            <a:ext cx="2743200" cy="365125"/>
          </a:xfrm>
        </p:spPr>
        <p:txBody>
          <a:bodyPr/>
          <a:lstStyle>
            <a:lvl1pPr>
              <a:defRPr/>
            </a:lvl1pPr>
          </a:lstStyle>
          <a:p>
            <a:r>
              <a:rPr lang="en-US"/>
              <a:t>sites.temple.edu/dslab/</a:t>
            </a:r>
          </a:p>
        </p:txBody>
      </p:sp>
      <p:sp>
        <p:nvSpPr>
          <p:cNvPr id="5" name="Footer Placeholder 4">
            <a:extLst>
              <a:ext uri="{FF2B5EF4-FFF2-40B4-BE49-F238E27FC236}">
                <a16:creationId xmlns:a16="http://schemas.microsoft.com/office/drawing/2014/main" id="{14D0F8B7-4B7C-FB47-9972-25E8AC917282}"/>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1048B4CB-9595-BC44-9B78-9B21064D7682}"/>
              </a:ext>
            </a:extLst>
          </p:cNvPr>
          <p:cNvSpPr>
            <a:spLocks noGrp="1"/>
          </p:cNvSpPr>
          <p:nvPr>
            <p:ph type="sldNum" sz="quarter" idx="12"/>
          </p:nvPr>
        </p:nvSpPr>
        <p:spPr>
          <a:xfrm>
            <a:off x="8610600" y="6443440"/>
            <a:ext cx="2743200" cy="365125"/>
          </a:xfrm>
        </p:spPr>
        <p:txBody>
          <a:bodyPr/>
          <a:lstStyle/>
          <a:p>
            <a:fld id="{B2DC25EE-239B-4C5F-AAD1-255A7D5F1EE2}" type="slidenum">
              <a:rPr lang="en-US" smtClean="0"/>
              <a:pPr/>
              <a:t>‹#›</a:t>
            </a:fld>
            <a:r>
              <a:rPr lang="en-US" dirty="0"/>
              <a:t>/51</a:t>
            </a:r>
          </a:p>
        </p:txBody>
      </p:sp>
      <p:cxnSp>
        <p:nvCxnSpPr>
          <p:cNvPr id="8" name="Straight Connector 7">
            <a:extLst>
              <a:ext uri="{FF2B5EF4-FFF2-40B4-BE49-F238E27FC236}">
                <a16:creationId xmlns:a16="http://schemas.microsoft.com/office/drawing/2014/main" id="{EB47112F-1F9F-7F4E-884A-809237B13F83}"/>
              </a:ext>
            </a:extLst>
          </p:cNvPr>
          <p:cNvCxnSpPr>
            <a:cxnSpLocks/>
          </p:cNvCxnSpPr>
          <p:nvPr userDrawn="1"/>
        </p:nvCxnSpPr>
        <p:spPr>
          <a:xfrm>
            <a:off x="838200" y="3225159"/>
            <a:ext cx="105156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25361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D988B-1941-AC49-95F6-104947919087}"/>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E27DAB-6DAD-2C4E-8CCB-76E24C668AF3}"/>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A6AE2-7641-E146-927F-1C0791B69043}"/>
              </a:ext>
            </a:extLst>
          </p:cNvPr>
          <p:cNvSpPr>
            <a:spLocks noGrp="1"/>
          </p:cNvSpPr>
          <p:nvPr>
            <p:ph type="title"/>
          </p:nvPr>
        </p:nvSpPr>
        <p:spPr>
          <a:xfrm>
            <a:off x="838200" y="31135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A166129-1675-FA46-BF84-3C9020FD751F}"/>
              </a:ext>
            </a:extLst>
          </p:cNvPr>
          <p:cNvSpPr>
            <a:spLocks noGrp="1"/>
          </p:cNvSpPr>
          <p:nvPr>
            <p:ph sz="half" idx="1"/>
          </p:nvPr>
        </p:nvSpPr>
        <p:spPr>
          <a:xfrm>
            <a:off x="838200" y="1338351"/>
            <a:ext cx="5181600" cy="464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390BE7-A77F-BB42-9351-A221A4B6E95B}"/>
              </a:ext>
            </a:extLst>
          </p:cNvPr>
          <p:cNvSpPr>
            <a:spLocks noGrp="1"/>
          </p:cNvSpPr>
          <p:nvPr>
            <p:ph sz="half" idx="2"/>
          </p:nvPr>
        </p:nvSpPr>
        <p:spPr>
          <a:xfrm>
            <a:off x="6172200" y="1338351"/>
            <a:ext cx="5181600" cy="464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168F5D-7F29-BC44-99D0-E01E6E7B9FBC}"/>
              </a:ext>
            </a:extLst>
          </p:cNvPr>
          <p:cNvSpPr>
            <a:spLocks noGrp="1"/>
          </p:cNvSpPr>
          <p:nvPr>
            <p:ph type="dt" sz="half" idx="10"/>
          </p:nvPr>
        </p:nvSpPr>
        <p:spPr>
          <a:xfrm>
            <a:off x="838200" y="6443440"/>
            <a:ext cx="2743200" cy="365125"/>
          </a:xfrm>
        </p:spPr>
        <p:txBody>
          <a:bodyPr/>
          <a:lstStyle>
            <a:lvl1pPr>
              <a:defRPr/>
            </a:lvl1pPr>
          </a:lstStyle>
          <a:p>
            <a:r>
              <a:rPr lang="en-US"/>
              <a:t>sites.temple.edu/dslab/</a:t>
            </a:r>
          </a:p>
        </p:txBody>
      </p:sp>
      <p:sp>
        <p:nvSpPr>
          <p:cNvPr id="6" name="Footer Placeholder 5">
            <a:extLst>
              <a:ext uri="{FF2B5EF4-FFF2-40B4-BE49-F238E27FC236}">
                <a16:creationId xmlns:a16="http://schemas.microsoft.com/office/drawing/2014/main" id="{0F129811-20BB-4E4A-8355-8B57D9344427}"/>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C33A2B73-1557-8D49-8C58-D3EEE7AAEDF6}"/>
              </a:ext>
            </a:extLst>
          </p:cNvPr>
          <p:cNvSpPr>
            <a:spLocks noGrp="1"/>
          </p:cNvSpPr>
          <p:nvPr>
            <p:ph type="sldNum" sz="quarter" idx="12"/>
          </p:nvPr>
        </p:nvSpPr>
        <p:spPr>
          <a:xfrm>
            <a:off x="8610600" y="6443440"/>
            <a:ext cx="2743200" cy="365125"/>
          </a:xfrm>
        </p:spPr>
        <p:txBody>
          <a:bodyPr/>
          <a:lstStyle/>
          <a:p>
            <a:fld id="{B2DC25EE-239B-4C5F-AAD1-255A7D5F1EE2}" type="slidenum">
              <a:rPr lang="en-US" smtClean="0"/>
              <a:pPr/>
              <a:t>‹#›</a:t>
            </a:fld>
            <a:r>
              <a:rPr lang="en-US" dirty="0"/>
              <a:t>/51</a:t>
            </a:r>
          </a:p>
        </p:txBody>
      </p:sp>
      <p:cxnSp>
        <p:nvCxnSpPr>
          <p:cNvPr id="8" name="Straight Connector 7">
            <a:extLst>
              <a:ext uri="{FF2B5EF4-FFF2-40B4-BE49-F238E27FC236}">
                <a16:creationId xmlns:a16="http://schemas.microsoft.com/office/drawing/2014/main" id="{46B9EE9F-2433-9B43-A9EF-1BF54DC46D5C}"/>
              </a:ext>
            </a:extLst>
          </p:cNvPr>
          <p:cNvCxnSpPr>
            <a:cxnSpLocks/>
          </p:cNvCxnSpPr>
          <p:nvPr userDrawn="1"/>
        </p:nvCxnSpPr>
        <p:spPr>
          <a:xfrm>
            <a:off x="838200" y="1229990"/>
            <a:ext cx="105156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139620"/>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97BB-926F-E54C-9FB4-5C68868678AC}"/>
              </a:ext>
            </a:extLst>
          </p:cNvPr>
          <p:cNvSpPr>
            <a:spLocks noGrp="1"/>
          </p:cNvSpPr>
          <p:nvPr>
            <p:ph type="title"/>
          </p:nvPr>
        </p:nvSpPr>
        <p:spPr>
          <a:xfrm>
            <a:off x="839788" y="473194"/>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763601-87C2-624C-9447-F6D12507D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Rectangle 10">
            <a:extLst>
              <a:ext uri="{FF2B5EF4-FFF2-40B4-BE49-F238E27FC236}">
                <a16:creationId xmlns:a16="http://schemas.microsoft.com/office/drawing/2014/main" id="{CF716C56-CA68-DE41-87DB-B54F1333B87E}"/>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6DACC-312C-434C-96D4-79DE27CF633E}"/>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590B79A-1171-E645-8E64-DC301C05D7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6D42A-D5A2-B346-9978-87BF6A76F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1F4F74-324B-4D45-BFA3-26C3071E88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AC9157-BA13-ED4F-9961-9AEDF5D0FE94}"/>
              </a:ext>
            </a:extLst>
          </p:cNvPr>
          <p:cNvSpPr>
            <a:spLocks noGrp="1"/>
          </p:cNvSpPr>
          <p:nvPr>
            <p:ph type="dt" sz="half" idx="10"/>
          </p:nvPr>
        </p:nvSpPr>
        <p:spPr>
          <a:xfrm>
            <a:off x="838200" y="6443440"/>
            <a:ext cx="2743200" cy="365125"/>
          </a:xfrm>
        </p:spPr>
        <p:txBody>
          <a:bodyPr/>
          <a:lstStyle>
            <a:lvl1pPr>
              <a:defRPr/>
            </a:lvl1pPr>
          </a:lstStyle>
          <a:p>
            <a:r>
              <a:rPr lang="en-US"/>
              <a:t>sites.temple.edu/dslab/</a:t>
            </a:r>
          </a:p>
        </p:txBody>
      </p:sp>
      <p:sp>
        <p:nvSpPr>
          <p:cNvPr id="8" name="Footer Placeholder 7">
            <a:extLst>
              <a:ext uri="{FF2B5EF4-FFF2-40B4-BE49-F238E27FC236}">
                <a16:creationId xmlns:a16="http://schemas.microsoft.com/office/drawing/2014/main" id="{F4D6FF4F-7ACB-0349-AC9A-82C57E4665F4}"/>
              </a:ext>
            </a:extLst>
          </p:cNvPr>
          <p:cNvSpPr>
            <a:spLocks noGrp="1"/>
          </p:cNvSpPr>
          <p:nvPr>
            <p:ph type="ftr" sz="quarter" idx="11"/>
          </p:nvPr>
        </p:nvSpPr>
        <p:spPr>
          <a:xfrm>
            <a:off x="-342207" y="6438064"/>
            <a:ext cx="4114800" cy="365125"/>
          </a:xfrm>
        </p:spPr>
        <p:txBody>
          <a:bodyPr/>
          <a:lstStyle>
            <a:lvl1pPr>
              <a:defRPr sz="1600">
                <a:solidFill>
                  <a:schemeClr val="bg1"/>
                </a:solidFill>
              </a:defRPr>
            </a:lvl1pPr>
          </a:lstStyle>
          <a:p>
            <a:r>
              <a:rPr lang="en-US"/>
              <a:t>Confidential</a:t>
            </a:r>
          </a:p>
        </p:txBody>
      </p:sp>
      <p:sp>
        <p:nvSpPr>
          <p:cNvPr id="9" name="Slide Number Placeholder 8">
            <a:extLst>
              <a:ext uri="{FF2B5EF4-FFF2-40B4-BE49-F238E27FC236}">
                <a16:creationId xmlns:a16="http://schemas.microsoft.com/office/drawing/2014/main" id="{94B7E2F5-7180-1F44-BBE0-4D199CD17620}"/>
              </a:ext>
            </a:extLst>
          </p:cNvPr>
          <p:cNvSpPr>
            <a:spLocks noGrp="1"/>
          </p:cNvSpPr>
          <p:nvPr>
            <p:ph type="sldNum" sz="quarter" idx="12"/>
          </p:nvPr>
        </p:nvSpPr>
        <p:spPr>
          <a:xfrm>
            <a:off x="8610600" y="6443440"/>
            <a:ext cx="2743200" cy="365125"/>
          </a:xfrm>
        </p:spPr>
        <p:txBody>
          <a:bodyPr/>
          <a:lstStyle/>
          <a:p>
            <a:fld id="{B2DC25EE-239B-4C5F-AAD1-255A7D5F1EE2}" type="slidenum">
              <a:rPr lang="en-US" smtClean="0"/>
              <a:pPr/>
              <a:t>‹#›</a:t>
            </a:fld>
            <a:r>
              <a:rPr lang="en-US" dirty="0"/>
              <a:t>/51</a:t>
            </a:r>
          </a:p>
        </p:txBody>
      </p:sp>
      <p:cxnSp>
        <p:nvCxnSpPr>
          <p:cNvPr id="10" name="Straight Connector 9">
            <a:extLst>
              <a:ext uri="{FF2B5EF4-FFF2-40B4-BE49-F238E27FC236}">
                <a16:creationId xmlns:a16="http://schemas.microsoft.com/office/drawing/2014/main" id="{DAB2ED18-7AB0-E449-AD30-5124F33E36C0}"/>
              </a:ext>
            </a:extLst>
          </p:cNvPr>
          <p:cNvCxnSpPr>
            <a:cxnSpLocks/>
          </p:cNvCxnSpPr>
          <p:nvPr userDrawn="1"/>
        </p:nvCxnSpPr>
        <p:spPr>
          <a:xfrm>
            <a:off x="838200" y="1391830"/>
            <a:ext cx="105156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509309"/>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8512E9-1245-114B-B690-43725EECC583}"/>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16EF76-BC91-5C4F-9FE8-ED0E38DA2EC4}"/>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911D50-AA8F-314A-8859-9EA3767B8D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419517-E407-9E4F-B6EF-16876B83ED30}"/>
              </a:ext>
            </a:extLst>
          </p:cNvPr>
          <p:cNvSpPr>
            <a:spLocks noGrp="1"/>
          </p:cNvSpPr>
          <p:nvPr>
            <p:ph type="dt" sz="half" idx="10"/>
          </p:nvPr>
        </p:nvSpPr>
        <p:spPr>
          <a:xfrm>
            <a:off x="838200" y="6443440"/>
            <a:ext cx="2743200" cy="365125"/>
          </a:xfrm>
        </p:spPr>
        <p:txBody>
          <a:bodyPr/>
          <a:lstStyle>
            <a:lvl1pPr>
              <a:defRPr/>
            </a:lvl1pPr>
          </a:lstStyle>
          <a:p>
            <a:r>
              <a:rPr lang="en-US"/>
              <a:t>sites.temple.edu/dslab/</a:t>
            </a:r>
          </a:p>
        </p:txBody>
      </p:sp>
      <p:sp>
        <p:nvSpPr>
          <p:cNvPr id="4" name="Footer Placeholder 3">
            <a:extLst>
              <a:ext uri="{FF2B5EF4-FFF2-40B4-BE49-F238E27FC236}">
                <a16:creationId xmlns:a16="http://schemas.microsoft.com/office/drawing/2014/main" id="{50B2D196-544C-FC4C-8F34-A1D98974DFBA}"/>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79B877E6-9CDF-7140-9FB0-A9E90CD46C76}"/>
              </a:ext>
            </a:extLst>
          </p:cNvPr>
          <p:cNvSpPr>
            <a:spLocks noGrp="1"/>
          </p:cNvSpPr>
          <p:nvPr>
            <p:ph type="sldNum" sz="quarter" idx="12"/>
          </p:nvPr>
        </p:nvSpPr>
        <p:spPr>
          <a:xfrm>
            <a:off x="8610600" y="6443440"/>
            <a:ext cx="2743200" cy="365125"/>
          </a:xfrm>
        </p:spPr>
        <p:txBody>
          <a:bodyPr/>
          <a:lstStyle/>
          <a:p>
            <a:fld id="{B2DC25EE-239B-4C5F-AAD1-255A7D5F1EE2}" type="slidenum">
              <a:rPr lang="en-US" smtClean="0"/>
              <a:t>‹#›</a:t>
            </a:fld>
            <a:endParaRPr lang="en-US"/>
          </a:p>
        </p:txBody>
      </p:sp>
      <p:cxnSp>
        <p:nvCxnSpPr>
          <p:cNvPr id="6" name="Straight Connector 5">
            <a:extLst>
              <a:ext uri="{FF2B5EF4-FFF2-40B4-BE49-F238E27FC236}">
                <a16:creationId xmlns:a16="http://schemas.microsoft.com/office/drawing/2014/main" id="{F1378BA0-F0C0-2545-AEA4-F2A886ADEB2D}"/>
              </a:ext>
            </a:extLst>
          </p:cNvPr>
          <p:cNvCxnSpPr>
            <a:cxnSpLocks/>
          </p:cNvCxnSpPr>
          <p:nvPr userDrawn="1"/>
        </p:nvCxnSpPr>
        <p:spPr>
          <a:xfrm>
            <a:off x="838200" y="1391830"/>
            <a:ext cx="10515600" cy="0"/>
          </a:xfrm>
          <a:prstGeom prst="line">
            <a:avLst/>
          </a:prstGeom>
          <a:ln w="57150">
            <a:solidFill>
              <a:srgbClr val="C00000"/>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50685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886C0D-3C3A-4E46-9445-DF6A74C79EEC}"/>
              </a:ext>
            </a:extLst>
          </p:cNvPr>
          <p:cNvSpPr/>
          <p:nvPr userDrawn="1"/>
        </p:nvSpPr>
        <p:spPr>
          <a:xfrm>
            <a:off x="0" y="6437312"/>
            <a:ext cx="12192000" cy="420688"/>
          </a:xfrm>
          <a:prstGeom prst="rect">
            <a:avLst/>
          </a:prstGeom>
          <a:solidFill>
            <a:srgbClr val="7A0503"/>
          </a:solidFill>
          <a:ln>
            <a:solidFill>
              <a:srgbClr val="7A05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340F31-E653-5740-A007-D0ACC60D107F}"/>
              </a:ext>
            </a:extLst>
          </p:cNvPr>
          <p:cNvSpPr/>
          <p:nvPr userDrawn="1"/>
        </p:nvSpPr>
        <p:spPr>
          <a:xfrm>
            <a:off x="0" y="6356351"/>
            <a:ext cx="12192000" cy="80962"/>
          </a:xfrm>
          <a:prstGeom prst="rect">
            <a:avLst/>
          </a:prstGeom>
          <a:solidFill>
            <a:srgbClr val="4A0503"/>
          </a:solidFill>
          <a:ln>
            <a:solidFill>
              <a:srgbClr val="4A0503"/>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A7BA3AC3-C9C2-D64E-B310-D034DA024F34}"/>
              </a:ext>
            </a:extLst>
          </p:cNvPr>
          <p:cNvSpPr>
            <a:spLocks noGrp="1"/>
          </p:cNvSpPr>
          <p:nvPr>
            <p:ph type="dt" sz="half" idx="10"/>
          </p:nvPr>
        </p:nvSpPr>
        <p:spPr>
          <a:xfrm>
            <a:off x="838200" y="6443440"/>
            <a:ext cx="2743200" cy="365125"/>
          </a:xfrm>
        </p:spPr>
        <p:txBody>
          <a:bodyPr/>
          <a:lstStyle>
            <a:lvl1pPr>
              <a:defRPr/>
            </a:lvl1pPr>
          </a:lstStyle>
          <a:p>
            <a:r>
              <a:rPr lang="en-US"/>
              <a:t>sites.temple.edu/dslab/</a:t>
            </a:r>
          </a:p>
        </p:txBody>
      </p:sp>
      <p:sp>
        <p:nvSpPr>
          <p:cNvPr id="3" name="Footer Placeholder 2">
            <a:extLst>
              <a:ext uri="{FF2B5EF4-FFF2-40B4-BE49-F238E27FC236}">
                <a16:creationId xmlns:a16="http://schemas.microsoft.com/office/drawing/2014/main" id="{39DC3C6A-65A4-7940-A695-F8CF29568C47}"/>
              </a:ext>
            </a:extLst>
          </p:cNvPr>
          <p:cNvSpPr>
            <a:spLocks noGrp="1"/>
          </p:cNvSpPr>
          <p:nvPr>
            <p:ph type="ftr" sz="quarter" idx="11"/>
          </p:nvPr>
        </p:nvSpPr>
        <p:spPr/>
        <p:txBody>
          <a:bodyPr/>
          <a:lstStyle/>
          <a:p>
            <a:r>
              <a:rPr lang="en-US"/>
              <a:t>Confidential</a:t>
            </a:r>
          </a:p>
        </p:txBody>
      </p:sp>
      <p:sp>
        <p:nvSpPr>
          <p:cNvPr id="4" name="Slide Number Placeholder 3">
            <a:extLst>
              <a:ext uri="{FF2B5EF4-FFF2-40B4-BE49-F238E27FC236}">
                <a16:creationId xmlns:a16="http://schemas.microsoft.com/office/drawing/2014/main" id="{712BC827-CBC1-C941-BB54-3CBF66A0863F}"/>
              </a:ext>
            </a:extLst>
          </p:cNvPr>
          <p:cNvSpPr>
            <a:spLocks noGrp="1"/>
          </p:cNvSpPr>
          <p:nvPr>
            <p:ph type="sldNum" sz="quarter" idx="12"/>
          </p:nvPr>
        </p:nvSpPr>
        <p:spPr>
          <a:xfrm>
            <a:off x="8610600" y="644344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2790228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2F3B-1263-5F47-87C1-7868D832C9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50C748-BE72-2946-B258-6FCAEDB57B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AD0583-EBAE-514C-9015-3694A2C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AE626C-E3FA-3047-87A9-B984223798E3}"/>
              </a:ext>
            </a:extLst>
          </p:cNvPr>
          <p:cNvSpPr>
            <a:spLocks noGrp="1"/>
          </p:cNvSpPr>
          <p:nvPr>
            <p:ph type="dt" sz="half" idx="10"/>
          </p:nvPr>
        </p:nvSpPr>
        <p:spPr/>
        <p:txBody>
          <a:bodyPr/>
          <a:lstStyle/>
          <a:p>
            <a:r>
              <a:rPr lang="en-US"/>
              <a:t>sites.temple.edu/dslab/</a:t>
            </a:r>
          </a:p>
        </p:txBody>
      </p:sp>
      <p:sp>
        <p:nvSpPr>
          <p:cNvPr id="6" name="Footer Placeholder 5">
            <a:extLst>
              <a:ext uri="{FF2B5EF4-FFF2-40B4-BE49-F238E27FC236}">
                <a16:creationId xmlns:a16="http://schemas.microsoft.com/office/drawing/2014/main" id="{9FFD2D5B-03DE-E543-B9DA-E1B986A29766}"/>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710FB64A-5ED2-1F41-AD26-84C1FEEDF206}"/>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77675731"/>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DCFD-37E7-7544-8F17-744D76EAC5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22DC2-0E77-324D-B0B4-3BFFA4F03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210D3F-776A-834A-A36F-23F02B18B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D73647-7711-504A-8DFC-84F8BF0AFA53}"/>
              </a:ext>
            </a:extLst>
          </p:cNvPr>
          <p:cNvSpPr>
            <a:spLocks noGrp="1"/>
          </p:cNvSpPr>
          <p:nvPr>
            <p:ph type="dt" sz="half" idx="10"/>
          </p:nvPr>
        </p:nvSpPr>
        <p:spPr/>
        <p:txBody>
          <a:bodyPr/>
          <a:lstStyle/>
          <a:p>
            <a:r>
              <a:rPr lang="en-US"/>
              <a:t>sites.temple.edu/dslab/</a:t>
            </a:r>
          </a:p>
        </p:txBody>
      </p:sp>
      <p:sp>
        <p:nvSpPr>
          <p:cNvPr id="6" name="Footer Placeholder 5">
            <a:extLst>
              <a:ext uri="{FF2B5EF4-FFF2-40B4-BE49-F238E27FC236}">
                <a16:creationId xmlns:a16="http://schemas.microsoft.com/office/drawing/2014/main" id="{24A8A9B9-4415-7840-96F4-7D64869D89FE}"/>
              </a:ext>
            </a:extLst>
          </p:cNvPr>
          <p:cNvSpPr>
            <a:spLocks noGrp="1"/>
          </p:cNvSpPr>
          <p:nvPr>
            <p:ph type="ftr" sz="quarter" idx="11"/>
          </p:nvPr>
        </p:nvSpPr>
        <p:spPr/>
        <p:txBody>
          <a:bodyPr/>
          <a:lstStyle/>
          <a:p>
            <a:r>
              <a:rPr lang="en-US"/>
              <a:t>Confidential</a:t>
            </a:r>
          </a:p>
        </p:txBody>
      </p:sp>
      <p:sp>
        <p:nvSpPr>
          <p:cNvPr id="7" name="Slide Number Placeholder 6">
            <a:extLst>
              <a:ext uri="{FF2B5EF4-FFF2-40B4-BE49-F238E27FC236}">
                <a16:creationId xmlns:a16="http://schemas.microsoft.com/office/drawing/2014/main" id="{4CB3BA1C-877D-BD48-A34B-F30415C3447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0540511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5A0F5C-4446-A745-8B6D-863A3891C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7145FA-78A0-4A49-B4DA-B50027DEADBC}"/>
              </a:ext>
            </a:extLst>
          </p:cNvPr>
          <p:cNvSpPr>
            <a:spLocks noGrp="1"/>
          </p:cNvSpPr>
          <p:nvPr>
            <p:ph type="body" idx="1"/>
          </p:nvPr>
        </p:nvSpPr>
        <p:spPr>
          <a:xfrm>
            <a:off x="838200" y="1363287"/>
            <a:ext cx="10515600" cy="48055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72086-3986-A94A-BA99-54300B16D5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bg1"/>
                </a:solidFill>
                <a:latin typeface="Aptos" panose="020B0004020202020204" pitchFamily="34" charset="0"/>
              </a:defRPr>
            </a:lvl1pPr>
          </a:lstStyle>
          <a:p>
            <a:r>
              <a:rPr lang="en-US"/>
              <a:t>sites.temple.edu/dslab/</a:t>
            </a:r>
          </a:p>
        </p:txBody>
      </p:sp>
      <p:sp>
        <p:nvSpPr>
          <p:cNvPr id="5" name="Footer Placeholder 4">
            <a:extLst>
              <a:ext uri="{FF2B5EF4-FFF2-40B4-BE49-F238E27FC236}">
                <a16:creationId xmlns:a16="http://schemas.microsoft.com/office/drawing/2014/main" id="{94551C83-BCAD-6641-8ED1-7D2DE85A5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r>
              <a:rPr lang="en-US"/>
              <a:t>Confidential</a:t>
            </a:r>
          </a:p>
        </p:txBody>
      </p:sp>
      <p:sp>
        <p:nvSpPr>
          <p:cNvPr id="6" name="Slide Number Placeholder 5">
            <a:extLst>
              <a:ext uri="{FF2B5EF4-FFF2-40B4-BE49-F238E27FC236}">
                <a16:creationId xmlns:a16="http://schemas.microsoft.com/office/drawing/2014/main" id="{79D088B4-8402-D64D-BA8B-FACBEF8C7C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bg1"/>
                </a:solidFill>
                <a:latin typeface="Aptos" panose="020B0004020202020204" pitchFamily="34" charset="0"/>
              </a:defRPr>
            </a:lvl1pPr>
          </a:lstStyle>
          <a:p>
            <a:fld id="{B2DC25EE-239B-4C5F-AAD1-255A7D5F1EE2}" type="slidenum">
              <a:rPr lang="en-US" smtClean="0"/>
              <a:pPr/>
              <a:t>‹#›</a:t>
            </a:fld>
            <a:endParaRPr lang="en-US"/>
          </a:p>
        </p:txBody>
      </p:sp>
      <p:pic>
        <p:nvPicPr>
          <p:cNvPr id="9" name="Content Placeholder 3">
            <a:extLst>
              <a:ext uri="{FF2B5EF4-FFF2-40B4-BE49-F238E27FC236}">
                <a16:creationId xmlns:a16="http://schemas.microsoft.com/office/drawing/2014/main" id="{0A26FC20-5E2A-A64A-99DC-BE15D38C3EB9}"/>
              </a:ext>
            </a:extLst>
          </p:cNvPr>
          <p:cNvPicPr>
            <a:picLocks noGrp="1" noChangeAspect="1"/>
          </p:cNvPicPr>
          <p:nvPr userDrawn="1"/>
        </p:nvPicPr>
        <p:blipFill>
          <a:blip r:embed="rId13"/>
          <a:stretch>
            <a:fillRect/>
          </a:stretch>
        </p:blipFill>
        <p:spPr>
          <a:xfrm>
            <a:off x="11023" y="77470"/>
            <a:ext cx="1438275" cy="575310"/>
          </a:xfrm>
          <a:prstGeom prst="rect">
            <a:avLst/>
          </a:prstGeom>
        </p:spPr>
      </p:pic>
    </p:spTree>
    <p:extLst>
      <p:ext uri="{BB962C8B-B14F-4D97-AF65-F5344CB8AC3E}">
        <p14:creationId xmlns:p14="http://schemas.microsoft.com/office/powerpoint/2010/main" val="138002830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p:txStyles>
    <p:titleStyle>
      <a:lvl1pPr algn="l" defTabSz="914400" rtl="0" eaLnBrk="1" latinLnBrk="0" hangingPunct="1">
        <a:lnSpc>
          <a:spcPct val="90000"/>
        </a:lnSpc>
        <a:spcBef>
          <a:spcPct val="0"/>
        </a:spcBef>
        <a:buNone/>
        <a:defRPr sz="36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0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18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4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23.png"/><Relationship Id="rId7" Type="http://schemas.openxmlformats.org/officeDocument/2006/relationships/diagramData" Target="../diagrams/data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microsoft.com/office/2007/relationships/diagramDrawing" Target="../diagrams/drawing9.xml"/><Relationship Id="rId5" Type="http://schemas.openxmlformats.org/officeDocument/2006/relationships/image" Target="../media/image25.svg"/><Relationship Id="rId10" Type="http://schemas.openxmlformats.org/officeDocument/2006/relationships/diagramColors" Target="../diagrams/colors9.xml"/><Relationship Id="rId4" Type="http://schemas.openxmlformats.org/officeDocument/2006/relationships/image" Target="../media/image24.png"/><Relationship Id="rId9"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13.png"/><Relationship Id="rId7" Type="http://schemas.openxmlformats.org/officeDocument/2006/relationships/diagramQuickStyle" Target="../diagrams/quickStyle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png"/><Relationship Id="rId9"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1.xml"/><Relationship Id="rId3" Type="http://schemas.microsoft.com/office/2017/06/relationships/model3d" Target="../media/model3d1.glb"/><Relationship Id="rId7" Type="http://schemas.openxmlformats.org/officeDocument/2006/relationships/diagramData" Target="../diagrams/data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0.png"/><Relationship Id="rId11" Type="http://schemas.microsoft.com/office/2007/relationships/diagramDrawing" Target="../diagrams/drawing11.xml"/><Relationship Id="rId5" Type="http://schemas.openxmlformats.org/officeDocument/2006/relationships/image" Target="../media/image27.png"/><Relationship Id="rId10" Type="http://schemas.openxmlformats.org/officeDocument/2006/relationships/diagramColors" Target="../diagrams/colors11.xml"/><Relationship Id="rId4" Type="http://schemas.openxmlformats.org/officeDocument/2006/relationships/image" Target="../media/image8.png"/><Relationship Id="rId9"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image" Target="../media/image13.png"/><Relationship Id="rId7" Type="http://schemas.openxmlformats.org/officeDocument/2006/relationships/diagramData" Target="../diagrams/data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svg"/><Relationship Id="rId11" Type="http://schemas.microsoft.com/office/2007/relationships/diagramDrawing" Target="../diagrams/drawing12.xml"/><Relationship Id="rId5" Type="http://schemas.openxmlformats.org/officeDocument/2006/relationships/image" Target="../media/image28.png"/><Relationship Id="rId10" Type="http://schemas.openxmlformats.org/officeDocument/2006/relationships/diagramColors" Target="../diagrams/colors12.xml"/><Relationship Id="rId4" Type="http://schemas.openxmlformats.org/officeDocument/2006/relationships/image" Target="../media/image2.png"/><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30.png"/><Relationship Id="rId7" Type="http://schemas.openxmlformats.org/officeDocument/2006/relationships/diagramLayout" Target="../diagrams/layout13.xml"/><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Data" Target="../diagrams/data13.xml"/><Relationship Id="rId11" Type="http://schemas.openxmlformats.org/officeDocument/2006/relationships/image" Target="../media/image13.png"/><Relationship Id="rId5" Type="http://schemas.openxmlformats.org/officeDocument/2006/relationships/image" Target="../media/image32.png"/><Relationship Id="rId10" Type="http://schemas.microsoft.com/office/2007/relationships/diagramDrawing" Target="../diagrams/drawing13.xml"/><Relationship Id="rId4" Type="http://schemas.openxmlformats.org/officeDocument/2006/relationships/image" Target="../media/image31.png"/><Relationship Id="rId9" Type="http://schemas.openxmlformats.org/officeDocument/2006/relationships/diagramColors" Target="../diagrams/colors13.xml"/></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png"/><Relationship Id="rId7" Type="http://schemas.openxmlformats.org/officeDocument/2006/relationships/diagramColors" Target="../diagrams/colors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33.png"/><Relationship Id="rId7" Type="http://schemas.openxmlformats.org/officeDocument/2006/relationships/diagramQuickStyle" Target="../diagrams/quickStyle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34.jpeg"/><Relationship Id="rId9" Type="http://schemas.microsoft.com/office/2007/relationships/diagramDrawing" Target="../diagrams/drawing16.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diagramDrawing" Target="../diagrams/drawing17.xml"/><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diagramColors" Target="../diagrams/colors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diagramQuickStyle" Target="../diagrams/quickStyle17.xml"/><Relationship Id="rId5" Type="http://schemas.openxmlformats.org/officeDocument/2006/relationships/image" Target="../media/image37.png"/><Relationship Id="rId10" Type="http://schemas.openxmlformats.org/officeDocument/2006/relationships/diagramLayout" Target="../diagrams/layout17.xml"/><Relationship Id="rId4" Type="http://schemas.openxmlformats.org/officeDocument/2006/relationships/image" Target="../media/image36.png"/><Relationship Id="rId9" Type="http://schemas.openxmlformats.org/officeDocument/2006/relationships/diagramData" Target="../diagrams/data17.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diagramQuickStyle" Target="../diagrams/quickStyle18.xml"/><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diagramLayout" Target="../diagrams/layout1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diagramData" Target="../diagrams/data18.xml"/><Relationship Id="rId5" Type="http://schemas.openxmlformats.org/officeDocument/2006/relationships/image" Target="../media/image43.png"/><Relationship Id="rId15" Type="http://schemas.microsoft.com/office/2007/relationships/diagramDrawing" Target="../diagrams/drawing18.xml"/><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diagramColors" Target="../diagrams/colors1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17/06/relationships/model3d" Target="../media/model3d1.glb"/><Relationship Id="rId11" Type="http://schemas.openxmlformats.org/officeDocument/2006/relationships/diagramLayout" Target="../diagrams/layout1.xml"/><Relationship Id="rId5" Type="http://schemas.openxmlformats.org/officeDocument/2006/relationships/image" Target="../media/image4.emf"/><Relationship Id="rId10" Type="http://schemas.openxmlformats.org/officeDocument/2006/relationships/diagramData" Target="../diagrams/data1.xml"/><Relationship Id="rId4" Type="http://schemas.openxmlformats.org/officeDocument/2006/relationships/image" Target="../media/image3.png"/><Relationship Id="rId9" Type="http://schemas.openxmlformats.org/officeDocument/2006/relationships/image" Target="../media/image7.svg"/><Relationship Id="rId14"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diagramColors" Target="../diagrams/colors19.xml"/><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diagramQuickStyle" Target="../diagrams/quickStyle1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diagramLayout" Target="../diagrams/layout19.xml"/><Relationship Id="rId5" Type="http://schemas.openxmlformats.org/officeDocument/2006/relationships/image" Target="../media/image51.png"/><Relationship Id="rId10" Type="http://schemas.openxmlformats.org/officeDocument/2006/relationships/diagramData" Target="../diagrams/data19.xml"/><Relationship Id="rId4" Type="http://schemas.openxmlformats.org/officeDocument/2006/relationships/image" Target="../media/image50.png"/><Relationship Id="rId9" Type="http://schemas.openxmlformats.org/officeDocument/2006/relationships/image" Target="../media/image55.png"/><Relationship Id="rId14" Type="http://schemas.microsoft.com/office/2007/relationships/diagramDrawing" Target="../diagrams/drawing19.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56.png"/><Relationship Id="rId7" Type="http://schemas.openxmlformats.org/officeDocument/2006/relationships/diagramLayout" Target="../diagrams/layout2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Data" Target="../diagrams/data20.xml"/><Relationship Id="rId5" Type="http://schemas.openxmlformats.org/officeDocument/2006/relationships/image" Target="../media/image58.png"/><Relationship Id="rId10" Type="http://schemas.microsoft.com/office/2007/relationships/diagramDrawing" Target="../diagrams/drawing20.xml"/><Relationship Id="rId4" Type="http://schemas.openxmlformats.org/officeDocument/2006/relationships/image" Target="../media/image57.png"/><Relationship Id="rId9" Type="http://schemas.openxmlformats.org/officeDocument/2006/relationships/diagramColors" Target="../diagrams/colors20.xml"/></Relationships>
</file>

<file path=ppt/slides/_rels/slide2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5.emf"/><Relationship Id="rId7" Type="http://schemas.openxmlformats.org/officeDocument/2006/relationships/diagramColors" Target="../diagrams/colors2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diagramQuickStyle" Target="../diagrams/quickStyle22.xml"/><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diagramLayout" Target="../diagrams/layout2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diagramData" Target="../diagrams/data22.xml"/><Relationship Id="rId5" Type="http://schemas.openxmlformats.org/officeDocument/2006/relationships/image" Target="../media/image62.png"/><Relationship Id="rId15" Type="http://schemas.microsoft.com/office/2007/relationships/diagramDrawing" Target="../diagrams/drawing22.xml"/><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diagramColors" Target="../diagrams/colors22.xml"/></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diagramDrawing" Target="../diagrams/drawing23.xml"/><Relationship Id="rId3" Type="http://schemas.openxmlformats.org/officeDocument/2006/relationships/image" Target="../media/image36.emf"/><Relationship Id="rId7" Type="http://schemas.openxmlformats.org/officeDocument/2006/relationships/image" Target="../media/image72.png"/><Relationship Id="rId12" Type="http://schemas.openxmlformats.org/officeDocument/2006/relationships/diagramColors" Target="../diagrams/colors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diagramQuickStyle" Target="../diagrams/quickStyle23.xml"/><Relationship Id="rId5" Type="http://schemas.openxmlformats.org/officeDocument/2006/relationships/image" Target="../media/image70.png"/><Relationship Id="rId10" Type="http://schemas.openxmlformats.org/officeDocument/2006/relationships/diagramLayout" Target="../diagrams/layout23.xml"/><Relationship Id="rId4" Type="http://schemas.openxmlformats.org/officeDocument/2006/relationships/image" Target="../media/image69.png"/><Relationship Id="rId9" Type="http://schemas.openxmlformats.org/officeDocument/2006/relationships/diagramData" Target="../diagrams/data23.xml"/></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13" Type="http://schemas.microsoft.com/office/2007/relationships/diagramDrawing" Target="../diagrams/drawing24.xml"/><Relationship Id="rId3" Type="http://schemas.openxmlformats.org/officeDocument/2006/relationships/image" Target="../media/image74.png"/><Relationship Id="rId7" Type="http://schemas.openxmlformats.org/officeDocument/2006/relationships/image" Target="../media/image70.png"/><Relationship Id="rId12" Type="http://schemas.openxmlformats.org/officeDocument/2006/relationships/diagramColors" Target="../diagrams/colors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diagramQuickStyle" Target="../diagrams/quickStyle24.xml"/><Relationship Id="rId5" Type="http://schemas.openxmlformats.org/officeDocument/2006/relationships/image" Target="../media/image36.emf"/><Relationship Id="rId10" Type="http://schemas.openxmlformats.org/officeDocument/2006/relationships/diagramLayout" Target="../diagrams/layout24.xml"/><Relationship Id="rId4" Type="http://schemas.openxmlformats.org/officeDocument/2006/relationships/image" Target="../media/image75.png"/><Relationship Id="rId9" Type="http://schemas.openxmlformats.org/officeDocument/2006/relationships/diagramData" Target="../diagrams/data24.xml"/></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diagramLayout" Target="../diagrams/layout25.xml"/><Relationship Id="rId3" Type="http://schemas.openxmlformats.org/officeDocument/2006/relationships/image" Target="../media/image36.emf"/><Relationship Id="rId7" Type="http://schemas.openxmlformats.org/officeDocument/2006/relationships/image" Target="../media/image79.png"/><Relationship Id="rId12" Type="http://schemas.openxmlformats.org/officeDocument/2006/relationships/diagramData" Target="../diagrams/data25.xml"/><Relationship Id="rId2" Type="http://schemas.openxmlformats.org/officeDocument/2006/relationships/notesSlide" Target="../notesSlides/notesSlide26.xml"/><Relationship Id="rId16" Type="http://schemas.microsoft.com/office/2007/relationships/diagramDrawing" Target="../diagrams/drawing2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diagramColors" Target="../diagrams/colors25.xml"/><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diagramQuickStyle" Target="../diagrams/quickStyle25.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84.png"/><Relationship Id="rId7" Type="http://schemas.openxmlformats.org/officeDocument/2006/relationships/diagramQuickStyle" Target="../diagrams/quickStyle2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37.emf"/><Relationship Id="rId9" Type="http://schemas.microsoft.com/office/2007/relationships/diagramDrawing" Target="../diagrams/drawing2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38.emf"/><Relationship Id="rId7" Type="http://schemas.openxmlformats.org/officeDocument/2006/relationships/diagramQuickStyle" Target="../diagrams/quickStyle2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39.emf"/><Relationship Id="rId9" Type="http://schemas.microsoft.com/office/2007/relationships/diagramDrawing" Target="../diagrams/drawing27.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40.gif"/><Relationship Id="rId7" Type="http://schemas.openxmlformats.org/officeDocument/2006/relationships/diagramQuickStyle" Target="../diagrams/quickStyle28.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41.emf"/><Relationship Id="rId9" Type="http://schemas.microsoft.com/office/2007/relationships/diagramDrawing" Target="../diagrams/drawing2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42.gif"/><Relationship Id="rId7" Type="http://schemas.openxmlformats.org/officeDocument/2006/relationships/diagramQuickStyle" Target="../diagrams/quickStyle29.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43.emf"/><Relationship Id="rId9" Type="http://schemas.microsoft.com/office/2007/relationships/diagramDrawing" Target="../diagrams/drawing29.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image" Target="../media/image92.png"/><Relationship Id="rId7" Type="http://schemas.openxmlformats.org/officeDocument/2006/relationships/image" Target="../media/image46.emf"/><Relationship Id="rId12" Type="http://schemas.microsoft.com/office/2007/relationships/diagramDrawing" Target="../diagrams/drawing30.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emf"/><Relationship Id="rId11" Type="http://schemas.openxmlformats.org/officeDocument/2006/relationships/diagramColors" Target="../diagrams/colors30.xml"/><Relationship Id="rId5" Type="http://schemas.openxmlformats.org/officeDocument/2006/relationships/image" Target="../media/image44.emf"/><Relationship Id="rId10" Type="http://schemas.openxmlformats.org/officeDocument/2006/relationships/diagramQuickStyle" Target="../diagrams/quickStyle30.xml"/><Relationship Id="rId4" Type="http://schemas.openxmlformats.org/officeDocument/2006/relationships/image" Target="../media/image93.png"/><Relationship Id="rId9" Type="http://schemas.openxmlformats.org/officeDocument/2006/relationships/diagramLayout" Target="../diagrams/layout3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31.xml"/><Relationship Id="rId3" Type="http://schemas.openxmlformats.org/officeDocument/2006/relationships/image" Target="../media/image97.png"/><Relationship Id="rId7" Type="http://schemas.openxmlformats.org/officeDocument/2006/relationships/diagramLayout" Target="../diagrams/layout3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Data" Target="../diagrams/data31.xml"/><Relationship Id="rId5" Type="http://schemas.openxmlformats.org/officeDocument/2006/relationships/image" Target="../media/image48.emf"/><Relationship Id="rId10" Type="http://schemas.microsoft.com/office/2007/relationships/diagramDrawing" Target="../diagrams/drawing31.xml"/><Relationship Id="rId4" Type="http://schemas.openxmlformats.org/officeDocument/2006/relationships/image" Target="../media/image47.emf"/><Relationship Id="rId9" Type="http://schemas.openxmlformats.org/officeDocument/2006/relationships/diagramColors" Target="../diagrams/colors3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32.xml"/><Relationship Id="rId3" Type="http://schemas.openxmlformats.org/officeDocument/2006/relationships/image" Target="../media/image100.png"/><Relationship Id="rId7" Type="http://schemas.openxmlformats.org/officeDocument/2006/relationships/diagramLayout" Target="../diagrams/layout3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Data" Target="../diagrams/data32.xml"/><Relationship Id="rId5" Type="http://schemas.openxmlformats.org/officeDocument/2006/relationships/image" Target="../media/image50.emf"/><Relationship Id="rId10" Type="http://schemas.microsoft.com/office/2007/relationships/diagramDrawing" Target="../diagrams/drawing32.xml"/><Relationship Id="rId4" Type="http://schemas.openxmlformats.org/officeDocument/2006/relationships/image" Target="../media/image49.emf"/><Relationship Id="rId9" Type="http://schemas.openxmlformats.org/officeDocument/2006/relationships/diagramColors" Target="../diagrams/colors32.xml"/></Relationships>
</file>

<file path=ppt/slides/_rels/slide34.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diagramQuickStyle" Target="../diagrams/quickStyle33.xml"/><Relationship Id="rId3" Type="http://schemas.openxmlformats.org/officeDocument/2006/relationships/image" Target="../media/image103.png"/><Relationship Id="rId7" Type="http://schemas.openxmlformats.org/officeDocument/2006/relationships/image" Target="../media/image53.emf"/><Relationship Id="rId12" Type="http://schemas.openxmlformats.org/officeDocument/2006/relationships/diagramLayout" Target="../diagrams/layout33.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2.emf"/><Relationship Id="rId11" Type="http://schemas.openxmlformats.org/officeDocument/2006/relationships/diagramData" Target="../diagrams/data33.xml"/><Relationship Id="rId5" Type="http://schemas.openxmlformats.org/officeDocument/2006/relationships/image" Target="../media/image51.emf"/><Relationship Id="rId15" Type="http://schemas.microsoft.com/office/2007/relationships/diagramDrawing" Target="../diagrams/drawing33.xml"/><Relationship Id="rId10" Type="http://schemas.openxmlformats.org/officeDocument/2006/relationships/image" Target="../media/image56.emf"/><Relationship Id="rId4" Type="http://schemas.openxmlformats.org/officeDocument/2006/relationships/image" Target="../media/image104.png"/><Relationship Id="rId9" Type="http://schemas.openxmlformats.org/officeDocument/2006/relationships/image" Target="../media/image55.emf"/><Relationship Id="rId14" Type="http://schemas.openxmlformats.org/officeDocument/2006/relationships/diagramColors" Target="../diagrams/colors33.xml"/></Relationships>
</file>

<file path=ppt/slides/_rels/slide3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70.emf"/><Relationship Id="rId18" Type="http://schemas.microsoft.com/office/2007/relationships/diagramDrawing" Target="../diagrams/drawing34.xml"/><Relationship Id="rId3" Type="http://schemas.openxmlformats.org/officeDocument/2006/relationships/image" Target="../media/image59.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diagramColors" Target="../diagrams/colors34.xml"/><Relationship Id="rId2" Type="http://schemas.openxmlformats.org/officeDocument/2006/relationships/image" Target="../media/image111.png"/><Relationship Id="rId16" Type="http://schemas.openxmlformats.org/officeDocument/2006/relationships/diagramQuickStyle" Target="../diagrams/quickStyle34.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120.png"/><Relationship Id="rId5" Type="http://schemas.openxmlformats.org/officeDocument/2006/relationships/image" Target="../media/image68.png"/><Relationship Id="rId15" Type="http://schemas.openxmlformats.org/officeDocument/2006/relationships/diagramLayout" Target="../diagrams/layout34.xml"/><Relationship Id="rId10" Type="http://schemas.openxmlformats.org/officeDocument/2006/relationships/image" Target="../media/image119.png"/><Relationship Id="rId4" Type="http://schemas.openxmlformats.org/officeDocument/2006/relationships/image" Target="../media/image60.svg"/><Relationship Id="rId9" Type="http://schemas.openxmlformats.org/officeDocument/2006/relationships/image" Target="../media/image118.png"/><Relationship Id="rId14" Type="http://schemas.openxmlformats.org/officeDocument/2006/relationships/diagramData" Target="../diagrams/data34.xml"/></Relationships>
</file>

<file path=ppt/slides/_rels/slide36.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123.png"/><Relationship Id="rId7" Type="http://schemas.openxmlformats.org/officeDocument/2006/relationships/diagramColors" Target="../diagrams/colors3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71.emf"/></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36.xml"/><Relationship Id="rId3" Type="http://schemas.openxmlformats.org/officeDocument/2006/relationships/image" Target="../media/image125.png"/><Relationship Id="rId7" Type="http://schemas.openxmlformats.org/officeDocument/2006/relationships/diagramLayout" Target="../diagrams/layout3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Data" Target="../diagrams/data36.xml"/><Relationship Id="rId5" Type="http://schemas.openxmlformats.org/officeDocument/2006/relationships/image" Target="../media/image73.emf"/><Relationship Id="rId10" Type="http://schemas.microsoft.com/office/2007/relationships/diagramDrawing" Target="../diagrams/drawing36.xml"/><Relationship Id="rId4" Type="http://schemas.openxmlformats.org/officeDocument/2006/relationships/image" Target="../media/image72.emf"/><Relationship Id="rId9" Type="http://schemas.openxmlformats.org/officeDocument/2006/relationships/diagramColors" Target="../diagrams/colors36.xml"/></Relationships>
</file>

<file path=ppt/slides/_rels/slide38.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diagramQuickStyle" Target="../diagrams/quickStyle37.xml"/><Relationship Id="rId3" Type="http://schemas.openxmlformats.org/officeDocument/2006/relationships/image" Target="../media/image128.png"/><Relationship Id="rId7" Type="http://schemas.openxmlformats.org/officeDocument/2006/relationships/image" Target="../media/image76.emf"/><Relationship Id="rId12" Type="http://schemas.openxmlformats.org/officeDocument/2006/relationships/diagramLayout" Target="../diagrams/layout37.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5.emf"/><Relationship Id="rId11" Type="http://schemas.openxmlformats.org/officeDocument/2006/relationships/diagramData" Target="../diagrams/data37.xml"/><Relationship Id="rId5" Type="http://schemas.openxmlformats.org/officeDocument/2006/relationships/image" Target="../media/image74.emf"/><Relationship Id="rId15" Type="http://schemas.microsoft.com/office/2007/relationships/diagramDrawing" Target="../diagrams/drawing37.xml"/><Relationship Id="rId10" Type="http://schemas.openxmlformats.org/officeDocument/2006/relationships/image" Target="../media/image79.emf"/><Relationship Id="rId4" Type="http://schemas.openxmlformats.org/officeDocument/2006/relationships/image" Target="../media/image129.png"/><Relationship Id="rId9" Type="http://schemas.openxmlformats.org/officeDocument/2006/relationships/image" Target="../media/image78.emf"/><Relationship Id="rId14" Type="http://schemas.openxmlformats.org/officeDocument/2006/relationships/diagramColors" Target="../diagrams/colors37.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38.xml"/><Relationship Id="rId3" Type="http://schemas.openxmlformats.org/officeDocument/2006/relationships/image" Target="../media/image85.png"/><Relationship Id="rId7" Type="http://schemas.openxmlformats.org/officeDocument/2006/relationships/diagramQuickStyle" Target="../diagrams/quickStyle38.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Layout" Target="../diagrams/layout38.xml"/><Relationship Id="rId5" Type="http://schemas.openxmlformats.org/officeDocument/2006/relationships/diagramData" Target="../diagrams/data38.xml"/><Relationship Id="rId4" Type="http://schemas.openxmlformats.org/officeDocument/2006/relationships/image" Target="../media/image86.png"/><Relationship Id="rId9" Type="http://schemas.microsoft.com/office/2007/relationships/diagramDrawing" Target="../diagrams/drawing3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6.xml"/><Relationship Id="rId18" Type="http://schemas.openxmlformats.org/officeDocument/2006/relationships/image" Target="../media/image12.png"/><Relationship Id="rId3" Type="http://schemas.openxmlformats.org/officeDocument/2006/relationships/slide" Target="slide8.xml"/><Relationship Id="rId21" Type="http://schemas.openxmlformats.org/officeDocument/2006/relationships/diagramData" Target="../diagrams/data3.xml"/><Relationship Id="rId7" Type="http://schemas.microsoft.com/office/2017/06/relationships/model3d" Target="../media/model3d1.glb"/><Relationship Id="rId12" Type="http://schemas.openxmlformats.org/officeDocument/2006/relationships/image" Target="../media/image10.png"/><Relationship Id="rId17" Type="http://schemas.openxmlformats.org/officeDocument/2006/relationships/image" Target="../media/image110.png"/><Relationship Id="rId25"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slide" Target="slide8.xml"/><Relationship Id="rId20"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90.png"/><Relationship Id="rId24" Type="http://schemas.openxmlformats.org/officeDocument/2006/relationships/diagramColors" Target="../diagrams/colors3.xml"/><Relationship Id="rId5" Type="http://schemas.openxmlformats.org/officeDocument/2006/relationships/slide" Target="slide10.xml"/><Relationship Id="rId15" Type="http://schemas.openxmlformats.org/officeDocument/2006/relationships/image" Target="../media/image11.png"/><Relationship Id="rId23" Type="http://schemas.openxmlformats.org/officeDocument/2006/relationships/diagramQuickStyle" Target="../diagrams/quickStyle3.xml"/><Relationship Id="rId10" Type="http://schemas.openxmlformats.org/officeDocument/2006/relationships/slide" Target="slide5.xml"/><Relationship Id="rId19" Type="http://schemas.openxmlformats.org/officeDocument/2006/relationships/slide" Target="slide10.xml"/><Relationship Id="rId4" Type="http://schemas.openxmlformats.org/officeDocument/2006/relationships/slide" Target="slide6.xml"/><Relationship Id="rId9" Type="http://schemas.openxmlformats.org/officeDocument/2006/relationships/image" Target="../media/image9.png"/><Relationship Id="rId14" Type="http://schemas.openxmlformats.org/officeDocument/2006/relationships/image" Target="../media/image101.png"/><Relationship Id="rId22"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39.xml"/><Relationship Id="rId3" Type="http://schemas.openxmlformats.org/officeDocument/2006/relationships/image" Target="../media/image138.png"/><Relationship Id="rId7" Type="http://schemas.openxmlformats.org/officeDocument/2006/relationships/diagramData" Target="../diagrams/data3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9.png"/><Relationship Id="rId11" Type="http://schemas.microsoft.com/office/2007/relationships/diagramDrawing" Target="../diagrams/drawing39.xml"/><Relationship Id="rId5" Type="http://schemas.openxmlformats.org/officeDocument/2006/relationships/image" Target="../media/image88.jpeg"/><Relationship Id="rId10" Type="http://schemas.openxmlformats.org/officeDocument/2006/relationships/diagramColors" Target="../diagrams/colors39.xml"/><Relationship Id="rId4" Type="http://schemas.openxmlformats.org/officeDocument/2006/relationships/image" Target="../media/image87.png"/><Relationship Id="rId9" Type="http://schemas.openxmlformats.org/officeDocument/2006/relationships/diagramQuickStyle" Target="../diagrams/quickStyle39.xml"/></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40.xml"/><Relationship Id="rId3" Type="http://schemas.openxmlformats.org/officeDocument/2006/relationships/image" Target="../media/image90.emf"/><Relationship Id="rId7" Type="http://schemas.openxmlformats.org/officeDocument/2006/relationships/diagramLayout" Target="../diagrams/layout40.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Data" Target="../diagrams/data40.xml"/><Relationship Id="rId5" Type="http://schemas.openxmlformats.org/officeDocument/2006/relationships/image" Target="../media/image92.emf"/><Relationship Id="rId10" Type="http://schemas.microsoft.com/office/2007/relationships/diagramDrawing" Target="../diagrams/drawing40.xml"/><Relationship Id="rId4" Type="http://schemas.openxmlformats.org/officeDocument/2006/relationships/image" Target="../media/image91.emf"/><Relationship Id="rId9" Type="http://schemas.openxmlformats.org/officeDocument/2006/relationships/diagramColors" Target="../diagrams/colors40.xml"/></Relationships>
</file>

<file path=ppt/slides/_rels/slide42.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image" Target="../media/image145.png"/><Relationship Id="rId7" Type="http://schemas.openxmlformats.org/officeDocument/2006/relationships/diagramData" Target="../diagrams/data41.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4.emf"/><Relationship Id="rId11" Type="http://schemas.microsoft.com/office/2007/relationships/diagramDrawing" Target="../diagrams/drawing41.xml"/><Relationship Id="rId5" Type="http://schemas.openxmlformats.org/officeDocument/2006/relationships/image" Target="../media/image93.emf"/><Relationship Id="rId10" Type="http://schemas.openxmlformats.org/officeDocument/2006/relationships/diagramColors" Target="../diagrams/colors41.xml"/><Relationship Id="rId4" Type="http://schemas.openxmlformats.org/officeDocument/2006/relationships/image" Target="../media/image146.png"/><Relationship Id="rId9" Type="http://schemas.openxmlformats.org/officeDocument/2006/relationships/diagramQuickStyle" Target="../diagrams/quickStyle41.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42.xml"/><Relationship Id="rId3" Type="http://schemas.openxmlformats.org/officeDocument/2006/relationships/image" Target="../media/image149.png"/><Relationship Id="rId7" Type="http://schemas.openxmlformats.org/officeDocument/2006/relationships/diagramLayout" Target="../diagrams/layout42.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Data" Target="../diagrams/data42.xml"/><Relationship Id="rId5" Type="http://schemas.openxmlformats.org/officeDocument/2006/relationships/image" Target="../media/image96.emf"/><Relationship Id="rId10" Type="http://schemas.microsoft.com/office/2007/relationships/diagramDrawing" Target="../diagrams/drawing42.xml"/><Relationship Id="rId4" Type="http://schemas.openxmlformats.org/officeDocument/2006/relationships/image" Target="../media/image95.emf"/><Relationship Id="rId9" Type="http://schemas.openxmlformats.org/officeDocument/2006/relationships/diagramColors" Target="../diagrams/colors42.xml"/></Relationships>
</file>

<file path=ppt/slides/_rels/slide44.xml.rels><?xml version="1.0" encoding="UTF-8" standalone="yes"?>
<Relationships xmlns="http://schemas.openxmlformats.org/package/2006/relationships"><Relationship Id="rId8" Type="http://schemas.openxmlformats.org/officeDocument/2006/relationships/image" Target="../media/image100.emf"/><Relationship Id="rId13" Type="http://schemas.microsoft.com/office/2007/relationships/diagramDrawing" Target="../diagrams/drawing43.xml"/><Relationship Id="rId3" Type="http://schemas.openxmlformats.org/officeDocument/2006/relationships/image" Target="../media/image152.png"/><Relationship Id="rId7" Type="http://schemas.openxmlformats.org/officeDocument/2006/relationships/image" Target="../media/image99.emf"/><Relationship Id="rId12" Type="http://schemas.openxmlformats.org/officeDocument/2006/relationships/diagramColors" Target="../diagrams/colors4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98.emf"/><Relationship Id="rId11" Type="http://schemas.openxmlformats.org/officeDocument/2006/relationships/diagramQuickStyle" Target="../diagrams/quickStyle43.xml"/><Relationship Id="rId5" Type="http://schemas.openxmlformats.org/officeDocument/2006/relationships/image" Target="../media/image97.emf"/><Relationship Id="rId10" Type="http://schemas.openxmlformats.org/officeDocument/2006/relationships/diagramLayout" Target="../diagrams/layout43.xml"/><Relationship Id="rId4" Type="http://schemas.openxmlformats.org/officeDocument/2006/relationships/image" Target="../media/image153.png"/><Relationship Id="rId9" Type="http://schemas.openxmlformats.org/officeDocument/2006/relationships/diagramData" Target="../diagrams/data43.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image" Target="../media/image158.png"/><Relationship Id="rId7" Type="http://schemas.openxmlformats.org/officeDocument/2006/relationships/diagramQuickStyle" Target="../diagrams/quickStyle4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101.emf"/><Relationship Id="rId9" Type="http://schemas.microsoft.com/office/2007/relationships/diagramDrawing" Target="../diagrams/drawing44.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45.xml"/><Relationship Id="rId3" Type="http://schemas.openxmlformats.org/officeDocument/2006/relationships/image" Target="../media/image102.emf"/><Relationship Id="rId7" Type="http://schemas.openxmlformats.org/officeDocument/2006/relationships/diagramLayout" Target="../diagrams/layout4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Data" Target="../diagrams/data45.xml"/><Relationship Id="rId5" Type="http://schemas.openxmlformats.org/officeDocument/2006/relationships/image" Target="../media/image104.emf"/><Relationship Id="rId10" Type="http://schemas.microsoft.com/office/2007/relationships/diagramDrawing" Target="../diagrams/drawing45.xml"/><Relationship Id="rId4" Type="http://schemas.openxmlformats.org/officeDocument/2006/relationships/image" Target="../media/image103.emf"/><Relationship Id="rId9" Type="http://schemas.openxmlformats.org/officeDocument/2006/relationships/diagramColors" Target="../diagrams/colors45.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46.xml"/><Relationship Id="rId3" Type="http://schemas.openxmlformats.org/officeDocument/2006/relationships/image" Target="../media/image105.emf"/><Relationship Id="rId7" Type="http://schemas.openxmlformats.org/officeDocument/2006/relationships/diagramLayout" Target="../diagrams/layout4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Data" Target="../diagrams/data46.xml"/><Relationship Id="rId5" Type="http://schemas.openxmlformats.org/officeDocument/2006/relationships/image" Target="../media/image107.emf"/><Relationship Id="rId10" Type="http://schemas.microsoft.com/office/2007/relationships/diagramDrawing" Target="../diagrams/drawing46.xml"/><Relationship Id="rId4" Type="http://schemas.openxmlformats.org/officeDocument/2006/relationships/image" Target="../media/image106.emf"/><Relationship Id="rId9" Type="http://schemas.openxmlformats.org/officeDocument/2006/relationships/diagramColors" Target="../diagrams/colors46.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image" Target="../media/image166.png"/><Relationship Id="rId7" Type="http://schemas.openxmlformats.org/officeDocument/2006/relationships/diagramData" Target="../diagrams/data47.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09.emf"/><Relationship Id="rId11" Type="http://schemas.microsoft.com/office/2007/relationships/diagramDrawing" Target="../diagrams/drawing47.xml"/><Relationship Id="rId5" Type="http://schemas.openxmlformats.org/officeDocument/2006/relationships/image" Target="../media/image108.emf"/><Relationship Id="rId10" Type="http://schemas.openxmlformats.org/officeDocument/2006/relationships/diagramColors" Target="../diagrams/colors47.xml"/><Relationship Id="rId4" Type="http://schemas.openxmlformats.org/officeDocument/2006/relationships/image" Target="../media/image167.png"/><Relationship Id="rId9" Type="http://schemas.openxmlformats.org/officeDocument/2006/relationships/diagramQuickStyle" Target="../diagrams/quickStyle47.xml"/></Relationships>
</file>

<file path=ppt/slides/_rels/slide49.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34.jpeg"/><Relationship Id="rId7" Type="http://schemas.openxmlformats.org/officeDocument/2006/relationships/diagramColors" Target="../diagrams/colors48.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3.png"/><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4.png"/><Relationship Id="rId10" Type="http://schemas.microsoft.com/office/2007/relationships/diagramDrawing" Target="../diagrams/drawing4.xml"/><Relationship Id="rId4" Type="http://schemas.openxmlformats.org/officeDocument/2006/relationships/image" Target="../media/image2.png"/><Relationship Id="rId9" Type="http://schemas.openxmlformats.org/officeDocument/2006/relationships/diagramColors" Target="../diagrams/colors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5.png"/><Relationship Id="rId7" Type="http://schemas.openxmlformats.org/officeDocument/2006/relationships/diagramLayout" Target="../diagrams/layout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5.xml"/><Relationship Id="rId11" Type="http://schemas.openxmlformats.org/officeDocument/2006/relationships/image" Target="../media/image18.png"/><Relationship Id="rId5" Type="http://schemas.openxmlformats.org/officeDocument/2006/relationships/image" Target="../media/image17.png"/><Relationship Id="rId10" Type="http://schemas.microsoft.com/office/2007/relationships/diagramDrawing" Target="../diagrams/drawing5.xml"/><Relationship Id="rId4" Type="http://schemas.openxmlformats.org/officeDocument/2006/relationships/image" Target="../media/image16.png"/><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3.png"/><Relationship Id="rId7" Type="http://schemas.openxmlformats.org/officeDocument/2006/relationships/diagramQuickStyle" Target="../diagrams/quickStyle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9.png"/><Relationship Id="rId7" Type="http://schemas.openxmlformats.org/officeDocument/2006/relationships/diagramLayout" Target="../diagrams/layout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21.png"/><Relationship Id="rId10" Type="http://schemas.microsoft.com/office/2007/relationships/diagramDrawing" Target="../diagrams/drawing7.xml"/><Relationship Id="rId4" Type="http://schemas.openxmlformats.org/officeDocument/2006/relationships/image" Target="../media/image20.jpeg"/><Relationship Id="rId9" Type="http://schemas.openxmlformats.org/officeDocument/2006/relationships/diagramColors" Target="../diagrams/colors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3.png"/><Relationship Id="rId7" Type="http://schemas.openxmlformats.org/officeDocument/2006/relationships/diagramLayout" Target="../diagrams/layout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Data" Target="../diagrams/data8.xml"/><Relationship Id="rId5" Type="http://schemas.openxmlformats.org/officeDocument/2006/relationships/image" Target="../media/image22.jpeg"/><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58B7-17E2-4DF4-B712-029F1600672F}"/>
              </a:ext>
            </a:extLst>
          </p:cNvPr>
          <p:cNvSpPr>
            <a:spLocks noGrp="1"/>
          </p:cNvSpPr>
          <p:nvPr>
            <p:ph type="title"/>
          </p:nvPr>
        </p:nvSpPr>
        <p:spPr>
          <a:xfrm>
            <a:off x="831850" y="1175995"/>
            <a:ext cx="10515600" cy="2006050"/>
          </a:xfrm>
        </p:spPr>
        <p:txBody>
          <a:bodyPr>
            <a:normAutofit/>
          </a:bodyPr>
          <a:lstStyle/>
          <a:p>
            <a:pPr algn="ctr"/>
            <a:r>
              <a:rPr lang="en-US" sz="4000" dirty="0"/>
              <a:t>Online Co-Estimation of State of Charge and Voltage Dynamics of Li-ion Batteries via Physics-Inspired Modeling</a:t>
            </a:r>
          </a:p>
        </p:txBody>
      </p:sp>
      <p:sp>
        <p:nvSpPr>
          <p:cNvPr id="3" name="Text Placeholder 2">
            <a:extLst>
              <a:ext uri="{FF2B5EF4-FFF2-40B4-BE49-F238E27FC236}">
                <a16:creationId xmlns:a16="http://schemas.microsoft.com/office/drawing/2014/main" id="{8ABC96C0-6753-754D-A575-F0E4B5C927EE}"/>
              </a:ext>
            </a:extLst>
          </p:cNvPr>
          <p:cNvSpPr>
            <a:spLocks noGrp="1"/>
          </p:cNvSpPr>
          <p:nvPr>
            <p:ph type="body" idx="1"/>
          </p:nvPr>
        </p:nvSpPr>
        <p:spPr>
          <a:xfrm>
            <a:off x="831850" y="3291827"/>
            <a:ext cx="10515600" cy="2797824"/>
          </a:xfrm>
        </p:spPr>
        <p:txBody>
          <a:bodyPr>
            <a:normAutofit fontScale="77500" lnSpcReduction="20000"/>
          </a:bodyPr>
          <a:lstStyle/>
          <a:p>
            <a:pPr algn="ctr"/>
            <a:r>
              <a:rPr lang="en-US" sz="1900" dirty="0">
                <a:solidFill>
                  <a:srgbClr val="000000"/>
                </a:solidFill>
                <a:latin typeface="Aptos" panose="020B0004020202020204" pitchFamily="34" charset="0"/>
              </a:rPr>
              <a:t>Department of Mechanical Engineering </a:t>
            </a:r>
            <a:endParaRPr lang="en-US" sz="1000" b="1" dirty="0">
              <a:solidFill>
                <a:srgbClr val="000000"/>
              </a:solidFill>
              <a:latin typeface="Aptos" panose="020B0004020202020204" pitchFamily="34" charset="0"/>
            </a:endParaRPr>
          </a:p>
          <a:p>
            <a:pPr algn="ctr"/>
            <a:r>
              <a:rPr lang="en-US" sz="2200" b="1" dirty="0" err="1">
                <a:solidFill>
                  <a:srgbClr val="000000"/>
                </a:solidFill>
                <a:latin typeface="Aptos" panose="020B0004020202020204" pitchFamily="34" charset="0"/>
              </a:rPr>
              <a:t>Omidreza</a:t>
            </a:r>
            <a:r>
              <a:rPr lang="en-US" sz="2200" b="1" dirty="0">
                <a:solidFill>
                  <a:srgbClr val="000000"/>
                </a:solidFill>
                <a:latin typeface="Aptos" panose="020B0004020202020204" pitchFamily="34" charset="0"/>
              </a:rPr>
              <a:t> </a:t>
            </a:r>
            <a:r>
              <a:rPr lang="en-US" sz="2200" b="1" dirty="0" err="1">
                <a:solidFill>
                  <a:srgbClr val="000000"/>
                </a:solidFill>
                <a:latin typeface="Aptos" panose="020B0004020202020204" pitchFamily="34" charset="0"/>
              </a:rPr>
              <a:t>Ahmadzadeh</a:t>
            </a:r>
            <a:endParaRPr lang="en-US" sz="2200" dirty="0">
              <a:solidFill>
                <a:srgbClr val="000000"/>
              </a:solidFill>
              <a:latin typeface="Aptos" panose="020B0004020202020204" pitchFamily="34" charset="0"/>
            </a:endParaRPr>
          </a:p>
          <a:p>
            <a:pPr algn="ctr"/>
            <a:r>
              <a:rPr lang="en-US" sz="2200" dirty="0">
                <a:solidFill>
                  <a:srgbClr val="000000"/>
                </a:solidFill>
                <a:latin typeface="Aptos" panose="020B0004020202020204" pitchFamily="34" charset="0"/>
              </a:rPr>
              <a:t>Committee:</a:t>
            </a:r>
          </a:p>
          <a:p>
            <a:pPr algn="ctr"/>
            <a:r>
              <a:rPr lang="en-US" sz="2200" b="1" dirty="0">
                <a:solidFill>
                  <a:srgbClr val="000000"/>
                </a:solidFill>
                <a:effectLst/>
                <a:latin typeface="Aptos" panose="020B0004020202020204" pitchFamily="34" charset="0"/>
                <a:ea typeface="Calibri" panose="020F0502020204030204" pitchFamily="34" charset="0"/>
                <a:cs typeface="Arial" panose="020B0604020202020204" pitchFamily="34" charset="0"/>
              </a:rPr>
              <a:t>Dr. </a:t>
            </a:r>
            <a:r>
              <a:rPr lang="en-US" sz="2200" b="1" dirty="0" err="1">
                <a:solidFill>
                  <a:srgbClr val="000000"/>
                </a:solidFill>
                <a:effectLst/>
                <a:latin typeface="Aptos" panose="020B0004020202020204" pitchFamily="34" charset="0"/>
                <a:ea typeface="Calibri" panose="020F0502020204030204" pitchFamily="34" charset="0"/>
                <a:cs typeface="Arial" panose="020B0604020202020204" pitchFamily="34" charset="0"/>
              </a:rPr>
              <a:t>Damoon</a:t>
            </a:r>
            <a:r>
              <a:rPr lang="en-US" sz="2200" b="1" dirty="0">
                <a:solidFill>
                  <a:srgbClr val="000000"/>
                </a:solidFill>
                <a:effectLst/>
                <a:latin typeface="Aptos" panose="020B0004020202020204" pitchFamily="34" charset="0"/>
                <a:ea typeface="Calibri" panose="020F0502020204030204" pitchFamily="34" charset="0"/>
                <a:cs typeface="Arial" panose="020B0604020202020204" pitchFamily="34" charset="0"/>
              </a:rPr>
              <a:t> Soudbakhsh, Department of Mechanical Engineering (Advisor)</a:t>
            </a:r>
          </a:p>
          <a:p>
            <a:pPr algn="ctr"/>
            <a:r>
              <a:rPr lang="en-US" sz="2200" b="1" dirty="0">
                <a:solidFill>
                  <a:srgbClr val="000000"/>
                </a:solidFill>
                <a:latin typeface="Aptos" panose="020B0004020202020204" pitchFamily="34" charset="0"/>
                <a:ea typeface="Calibri" panose="020F0502020204030204" pitchFamily="34" charset="0"/>
                <a:cs typeface="Arial" panose="020B0604020202020204" pitchFamily="34" charset="0"/>
              </a:rPr>
              <a:t>Dr. Philip Dames, Department of Mechanical Engineering </a:t>
            </a:r>
          </a:p>
          <a:p>
            <a:pPr algn="ctr"/>
            <a:r>
              <a:rPr lang="en-US" sz="2200" b="1" dirty="0">
                <a:solidFill>
                  <a:srgbClr val="000000"/>
                </a:solidFill>
                <a:effectLst/>
                <a:latin typeface="Aptos" panose="020B0004020202020204" pitchFamily="34" charset="0"/>
                <a:ea typeface="Calibri" panose="020F0502020204030204" pitchFamily="34" charset="0"/>
                <a:cs typeface="Arial" panose="020B0604020202020204" pitchFamily="34" charset="0"/>
              </a:rPr>
              <a:t>Dr. Daniel A. </a:t>
            </a:r>
            <a:r>
              <a:rPr lang="en-US" sz="2200" b="1" dirty="0">
                <a:solidFill>
                  <a:srgbClr val="000000"/>
                </a:solidFill>
                <a:latin typeface="Aptos" panose="020B0004020202020204" pitchFamily="34" charset="0"/>
                <a:ea typeface="Calibri" panose="020F0502020204030204" pitchFamily="34" charset="0"/>
                <a:cs typeface="Arial" panose="020B0604020202020204" pitchFamily="34" charset="0"/>
              </a:rPr>
              <a:t>Jacobs, Department of Mechanical Engineering </a:t>
            </a:r>
            <a:endParaRPr lang="en-US" sz="2200" b="1" dirty="0">
              <a:solidFill>
                <a:srgbClr val="000000"/>
              </a:solidFill>
              <a:effectLst/>
              <a:latin typeface="Aptos" panose="020B0004020202020204" pitchFamily="34" charset="0"/>
              <a:ea typeface="Calibri" panose="020F0502020204030204" pitchFamily="34" charset="0"/>
              <a:cs typeface="Arial" panose="020B0604020202020204" pitchFamily="34" charset="0"/>
            </a:endParaRPr>
          </a:p>
          <a:p>
            <a:pPr algn="ctr"/>
            <a:r>
              <a:rPr lang="en-US" sz="2200" b="1" dirty="0">
                <a:solidFill>
                  <a:srgbClr val="000000"/>
                </a:solidFill>
                <a:latin typeface="Aptos" panose="020B0004020202020204" pitchFamily="34" charset="0"/>
                <a:ea typeface="Calibri" panose="020F0502020204030204" pitchFamily="34" charset="0"/>
                <a:cs typeface="Arial" panose="020B0604020202020204" pitchFamily="34" charset="0"/>
              </a:rPr>
              <a:t>Dr. </a:t>
            </a:r>
            <a:r>
              <a:rPr lang="en-US" sz="2200" b="1" dirty="0" err="1">
                <a:solidFill>
                  <a:srgbClr val="000000"/>
                </a:solidFill>
                <a:latin typeface="Aptos" panose="020B0004020202020204" pitchFamily="34" charset="0"/>
                <a:ea typeface="Calibri" panose="020F0502020204030204" pitchFamily="34" charset="0"/>
                <a:cs typeface="Arial" panose="020B0604020202020204" pitchFamily="34" charset="0"/>
              </a:rPr>
              <a:t>Haijun</a:t>
            </a:r>
            <a:r>
              <a:rPr lang="en-US" sz="2200" b="1" dirty="0">
                <a:solidFill>
                  <a:srgbClr val="000000"/>
                </a:solidFill>
                <a:latin typeface="Aptos" panose="020B0004020202020204" pitchFamily="34" charset="0"/>
                <a:ea typeface="Calibri" panose="020F0502020204030204" pitchFamily="34" charset="0"/>
                <a:cs typeface="Arial" panose="020B0604020202020204" pitchFamily="34" charset="0"/>
              </a:rPr>
              <a:t> Liu, Department of Mechanical Engineering </a:t>
            </a:r>
          </a:p>
          <a:p>
            <a:pPr algn="ctr"/>
            <a:r>
              <a:rPr lang="en-US" sz="2200" b="1" dirty="0">
                <a:solidFill>
                  <a:srgbClr val="000000"/>
                </a:solidFill>
                <a:effectLst/>
                <a:latin typeface="Aptos" panose="020B0004020202020204" pitchFamily="34" charset="0"/>
                <a:ea typeface="Calibri" panose="020F0502020204030204" pitchFamily="34" charset="0"/>
                <a:cs typeface="Arial" panose="020B0604020202020204" pitchFamily="34" charset="0"/>
              </a:rPr>
              <a:t>Dr. Joseph </a:t>
            </a:r>
            <a:r>
              <a:rPr lang="en-US" sz="2200" b="1" dirty="0" err="1">
                <a:solidFill>
                  <a:srgbClr val="000000"/>
                </a:solidFill>
                <a:latin typeface="Aptos" panose="020B0004020202020204" pitchFamily="34" charset="0"/>
                <a:ea typeface="Calibri" panose="020F0502020204030204" pitchFamily="34" charset="0"/>
                <a:cs typeface="Arial" panose="020B0604020202020204" pitchFamily="34" charset="0"/>
              </a:rPr>
              <a:t>Picone</a:t>
            </a:r>
            <a:r>
              <a:rPr lang="en-US" sz="2200" b="1" dirty="0">
                <a:solidFill>
                  <a:srgbClr val="000000"/>
                </a:solidFill>
                <a:latin typeface="Aptos" panose="020B0004020202020204" pitchFamily="34" charset="0"/>
                <a:ea typeface="Calibri" panose="020F0502020204030204" pitchFamily="34" charset="0"/>
                <a:cs typeface="Arial" panose="020B0604020202020204" pitchFamily="34" charset="0"/>
              </a:rPr>
              <a:t>, Department of Electrical and Computer Engineering</a:t>
            </a:r>
            <a:endParaRPr lang="en-US" sz="2200" b="1" dirty="0">
              <a:solidFill>
                <a:srgbClr val="000000"/>
              </a:solidFill>
              <a:effectLst/>
              <a:latin typeface="Aptos" panose="020B0004020202020204" pitchFamily="34" charset="0"/>
              <a:ea typeface="Calibri" panose="020F0502020204030204" pitchFamily="34" charset="0"/>
              <a:cs typeface="Arial" panose="020B0604020202020204" pitchFamily="34" charset="0"/>
            </a:endParaRPr>
          </a:p>
          <a:p>
            <a:pPr algn="ctr"/>
            <a:r>
              <a:rPr lang="en-US" sz="2200" b="1" dirty="0">
                <a:solidFill>
                  <a:srgbClr val="000000"/>
                </a:solidFill>
                <a:latin typeface="Aptos" panose="020B0004020202020204" pitchFamily="34" charset="0"/>
                <a:ea typeface="Calibri" panose="020F0502020204030204" pitchFamily="34" charset="0"/>
                <a:cs typeface="Arial" panose="020B0604020202020204" pitchFamily="34" charset="0"/>
              </a:rPr>
              <a:t>Dr. Yan Wang, Technical Specialist, Nikola Motors</a:t>
            </a:r>
            <a:endParaRPr lang="en-US" sz="2200" b="1" dirty="0">
              <a:effectLst/>
              <a:latin typeface="Aptos" panose="020B0004020202020204" pitchFamily="34" charset="0"/>
              <a:ea typeface="Calibri" panose="020F0502020204030204" pitchFamily="34" charset="0"/>
              <a:cs typeface="Arial" panose="020B0604020202020204" pitchFamily="34" charset="0"/>
            </a:endParaRPr>
          </a:p>
        </p:txBody>
      </p:sp>
      <p:sp>
        <p:nvSpPr>
          <p:cNvPr id="6" name="Date Placeholder 3">
            <a:extLst>
              <a:ext uri="{FF2B5EF4-FFF2-40B4-BE49-F238E27FC236}">
                <a16:creationId xmlns:a16="http://schemas.microsoft.com/office/drawing/2014/main" id="{A1845221-9A14-BB40-9286-CA452769014D}"/>
              </a:ext>
            </a:extLst>
          </p:cNvPr>
          <p:cNvSpPr>
            <a:spLocks noGrp="1"/>
          </p:cNvSpPr>
          <p:nvPr>
            <p:ph type="dt" sz="half" idx="10"/>
          </p:nvPr>
        </p:nvSpPr>
        <p:spPr/>
        <p:txBody>
          <a:bodyPr/>
          <a:lstStyle/>
          <a:p>
            <a:r>
              <a:rPr lang="en-US"/>
              <a:t>sites.temple.edu/dslab/</a:t>
            </a:r>
          </a:p>
        </p:txBody>
      </p:sp>
      <p:sp>
        <p:nvSpPr>
          <p:cNvPr id="5" name="TextBox 4">
            <a:extLst>
              <a:ext uri="{FF2B5EF4-FFF2-40B4-BE49-F238E27FC236}">
                <a16:creationId xmlns:a16="http://schemas.microsoft.com/office/drawing/2014/main" id="{DFAF6556-A80A-448E-927A-60F35E9D1E77}"/>
              </a:ext>
            </a:extLst>
          </p:cNvPr>
          <p:cNvSpPr txBox="1"/>
          <p:nvPr/>
        </p:nvSpPr>
        <p:spPr>
          <a:xfrm>
            <a:off x="4594370" y="285226"/>
            <a:ext cx="3610063" cy="369332"/>
          </a:xfrm>
          <a:prstGeom prst="rect">
            <a:avLst/>
          </a:prstGeom>
          <a:noFill/>
        </p:spPr>
        <p:txBody>
          <a:bodyPr wrap="square" rtlCol="0">
            <a:spAutoFit/>
          </a:bodyPr>
          <a:lstStyle/>
          <a:p>
            <a:r>
              <a:rPr lang="en-US" dirty="0">
                <a:latin typeface="Aptos" panose="020B0004020202020204" pitchFamily="34" charset="0"/>
              </a:rPr>
              <a:t>Doctoral</a:t>
            </a:r>
            <a:r>
              <a:rPr lang="en-US" dirty="0"/>
              <a:t> Dissertation Defense</a:t>
            </a:r>
          </a:p>
        </p:txBody>
      </p:sp>
      <p:sp>
        <p:nvSpPr>
          <p:cNvPr id="4" name="Slide Number Placeholder 3">
            <a:extLst>
              <a:ext uri="{FF2B5EF4-FFF2-40B4-BE49-F238E27FC236}">
                <a16:creationId xmlns:a16="http://schemas.microsoft.com/office/drawing/2014/main" id="{8AB7A3AA-2F36-443A-8C2B-3EDF8DA8F131}"/>
              </a:ext>
            </a:extLst>
          </p:cNvPr>
          <p:cNvSpPr>
            <a:spLocks noGrp="1"/>
          </p:cNvSpPr>
          <p:nvPr>
            <p:ph type="sldNum" sz="quarter" idx="12"/>
          </p:nvPr>
        </p:nvSpPr>
        <p:spPr/>
        <p:txBody>
          <a:bodyPr/>
          <a:lstStyle/>
          <a:p>
            <a:fld id="{B2DC25EE-239B-4C5F-AAD1-255A7D5F1EE2}" type="slidenum">
              <a:rPr lang="en-US" smtClean="0"/>
              <a:pPr/>
              <a:t>1</a:t>
            </a:fld>
            <a:r>
              <a:rPr lang="en-US"/>
              <a:t>/51</a:t>
            </a:r>
            <a:endParaRPr lang="en-US" dirty="0"/>
          </a:p>
        </p:txBody>
      </p:sp>
      <p:sp>
        <p:nvSpPr>
          <p:cNvPr id="7" name="Footer Placeholder 6">
            <a:extLst>
              <a:ext uri="{FF2B5EF4-FFF2-40B4-BE49-F238E27FC236}">
                <a16:creationId xmlns:a16="http://schemas.microsoft.com/office/drawing/2014/main" id="{58BECC1E-D032-6FD5-204D-634B008E8405}"/>
              </a:ext>
            </a:extLst>
          </p:cNvPr>
          <p:cNvSpPr>
            <a:spLocks noGrp="1"/>
          </p:cNvSpPr>
          <p:nvPr>
            <p:ph type="ftr" sz="quarter" idx="11"/>
          </p:nvPr>
        </p:nvSpPr>
        <p:spPr>
          <a:xfrm>
            <a:off x="4028303" y="6438728"/>
            <a:ext cx="4114800" cy="365125"/>
          </a:xfrm>
        </p:spPr>
        <p:txBody>
          <a:bodyPr/>
          <a:lstStyle/>
          <a:p>
            <a:r>
              <a:rPr lang="en-US" sz="1600" b="1" dirty="0">
                <a:solidFill>
                  <a:schemeClr val="bg1"/>
                </a:solidFill>
                <a:latin typeface="Aptos"/>
              </a:rPr>
              <a:t>Confidential</a:t>
            </a:r>
          </a:p>
        </p:txBody>
      </p:sp>
    </p:spTree>
    <p:extLst>
      <p:ext uri="{BB962C8B-B14F-4D97-AF65-F5344CB8AC3E}">
        <p14:creationId xmlns:p14="http://schemas.microsoft.com/office/powerpoint/2010/main" val="3060245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ML (1)</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200" y="1317086"/>
            <a:ext cx="7047016" cy="4663238"/>
          </a:xfrm>
        </p:spPr>
        <p:txBody>
          <a:bodyPr>
            <a:normAutofit/>
          </a:bodyPr>
          <a:lstStyle/>
          <a:p>
            <a:pPr>
              <a:buFont typeface="Wingdings" pitchFamily="2" charset="2"/>
              <a:buChar char="v"/>
            </a:pPr>
            <a:r>
              <a:rPr lang="en-US" b="1" dirty="0"/>
              <a:t>Data-driven Model/Machine Learning</a:t>
            </a:r>
          </a:p>
          <a:p>
            <a:pPr lvl="1"/>
            <a:r>
              <a:rPr lang="en-US" dirty="0"/>
              <a:t>Express the battery’s dynamic from measurable data</a:t>
            </a:r>
          </a:p>
          <a:p>
            <a:pPr lvl="1"/>
            <a:r>
              <a:rPr lang="en-US" dirty="0"/>
              <a:t>Black box modeling</a:t>
            </a:r>
          </a:p>
          <a:p>
            <a:pPr marL="0" indent="0">
              <a:buNone/>
            </a:pPr>
            <a:endParaRPr lang="en-US" dirty="0"/>
          </a:p>
          <a:p>
            <a:r>
              <a:rPr lang="en-US" dirty="0"/>
              <a:t>Support vector machine (SVM); Feng et al., 2019</a:t>
            </a:r>
          </a:p>
          <a:p>
            <a:r>
              <a:rPr lang="en-US" dirty="0"/>
              <a:t>Clustering with genetic algorithm; Hu et al., 2016</a:t>
            </a:r>
            <a:endParaRPr lang="en-US" b="1" dirty="0"/>
          </a:p>
          <a:p>
            <a:r>
              <a:rPr lang="en-US" dirty="0"/>
              <a:t>Neural network (NN); How et al., 2020</a:t>
            </a:r>
          </a:p>
          <a:p>
            <a:pPr lvl="1"/>
            <a:r>
              <a:rPr lang="en-US" dirty="0"/>
              <a:t>Recurrent NN; Vidal et al., 2022</a:t>
            </a:r>
          </a:p>
          <a:p>
            <a:pPr lvl="1"/>
            <a:r>
              <a:rPr lang="en-US" dirty="0"/>
              <a:t>Long short-term memory recurrent NN; </a:t>
            </a:r>
            <a:r>
              <a:rPr lang="en-US" dirty="0" err="1"/>
              <a:t>Chemali</a:t>
            </a:r>
            <a:r>
              <a:rPr lang="en-US" dirty="0"/>
              <a:t> et al., 2018</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6" name="Picture 4" descr="figure 2">
            <a:extLst>
              <a:ext uri="{FF2B5EF4-FFF2-40B4-BE49-F238E27FC236}">
                <a16:creationId xmlns:a16="http://schemas.microsoft.com/office/drawing/2014/main" id="{A1A209BB-9B7F-290A-D6AE-786A8C0A2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48" t="64444" r="15694"/>
          <a:stretch/>
        </p:blipFill>
        <p:spPr bwMode="auto">
          <a:xfrm>
            <a:off x="8410600" y="2566649"/>
            <a:ext cx="3143200" cy="128130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Artificial Intelligence outline">
            <a:extLst>
              <a:ext uri="{FF2B5EF4-FFF2-40B4-BE49-F238E27FC236}">
                <a16:creationId xmlns:a16="http://schemas.microsoft.com/office/drawing/2014/main" id="{4DCEAB55-257C-71D8-2E34-6D6808FC88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25000" y="1528848"/>
            <a:ext cx="914400" cy="914400"/>
          </a:xfrm>
          <a:prstGeom prst="rect">
            <a:avLst/>
          </a:prstGeom>
        </p:spPr>
      </p:pic>
      <p:pic>
        <p:nvPicPr>
          <p:cNvPr id="8" name="Picture 7">
            <a:extLst>
              <a:ext uri="{FF2B5EF4-FFF2-40B4-BE49-F238E27FC236}">
                <a16:creationId xmlns:a16="http://schemas.microsoft.com/office/drawing/2014/main" id="{9D77B19D-C4D6-4EA0-B48D-378851C6FB40}"/>
              </a:ext>
            </a:extLst>
          </p:cNvPr>
          <p:cNvPicPr>
            <a:picLocks noChangeAspect="1"/>
          </p:cNvPicPr>
          <p:nvPr/>
        </p:nvPicPr>
        <p:blipFill>
          <a:blip r:embed="rId6"/>
          <a:stretch>
            <a:fillRect/>
          </a:stretch>
        </p:blipFill>
        <p:spPr>
          <a:xfrm>
            <a:off x="6856654" y="4671986"/>
            <a:ext cx="4923714" cy="1441482"/>
          </a:xfrm>
          <a:prstGeom prst="rect">
            <a:avLst/>
          </a:prstGeom>
        </p:spPr>
      </p:pic>
      <p:graphicFrame>
        <p:nvGraphicFramePr>
          <p:cNvPr id="11" name="Diagram 10">
            <a:extLst>
              <a:ext uri="{FF2B5EF4-FFF2-40B4-BE49-F238E27FC236}">
                <a16:creationId xmlns:a16="http://schemas.microsoft.com/office/drawing/2014/main" id="{2ECC5850-4813-4AF3-AE43-3AD51DBDCB06}"/>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a:extLst>
              <a:ext uri="{FF2B5EF4-FFF2-40B4-BE49-F238E27FC236}">
                <a16:creationId xmlns:a16="http://schemas.microsoft.com/office/drawing/2014/main" id="{16E855E9-CC3A-AC43-FF0D-8ADFA89BC924}"/>
              </a:ext>
            </a:extLst>
          </p:cNvPr>
          <p:cNvSpPr>
            <a:spLocks noGrp="1"/>
          </p:cNvSpPr>
          <p:nvPr>
            <p:ph type="sldNum" sz="quarter" idx="12"/>
          </p:nvPr>
        </p:nvSpPr>
        <p:spPr/>
        <p:txBody>
          <a:bodyPr/>
          <a:lstStyle/>
          <a:p>
            <a:fld id="{B2DC25EE-239B-4C5F-AAD1-255A7D5F1EE2}" type="slidenum">
              <a:rPr lang="en-US" smtClean="0"/>
              <a:pPr/>
              <a:t>10</a:t>
            </a:fld>
            <a:r>
              <a:rPr lang="en-US"/>
              <a:t>/51</a:t>
            </a:r>
            <a:endParaRPr lang="en-US" dirty="0"/>
          </a:p>
        </p:txBody>
      </p:sp>
      <p:sp>
        <p:nvSpPr>
          <p:cNvPr id="20" name="Footer Placeholder 19">
            <a:extLst>
              <a:ext uri="{FF2B5EF4-FFF2-40B4-BE49-F238E27FC236}">
                <a16:creationId xmlns:a16="http://schemas.microsoft.com/office/drawing/2014/main" id="{0D057A12-9AC1-0C48-BBD2-ED3DD5513805}"/>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98046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ML (2)</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p:txBody>
          <a:bodyPr>
            <a:normAutofit/>
          </a:bodyPr>
          <a:lstStyle/>
          <a:p>
            <a:pPr>
              <a:buFont typeface="Wingdings" pitchFamily="2" charset="2"/>
              <a:buChar char="v"/>
            </a:pPr>
            <a:r>
              <a:rPr lang="en-US" b="1" dirty="0"/>
              <a:t>Data-driven Model/Machine Learning</a:t>
            </a:r>
          </a:p>
          <a:p>
            <a:pPr>
              <a:buBlip>
                <a:blip r:embed="rId3"/>
              </a:buBlip>
            </a:pPr>
            <a:r>
              <a:rPr lang="en-US" dirty="0"/>
              <a:t>No need for internal parameters (using measurable data)</a:t>
            </a:r>
          </a:p>
          <a:p>
            <a:pPr>
              <a:buBlip>
                <a:blip r:embed="rId3"/>
              </a:buBlip>
            </a:pPr>
            <a:r>
              <a:rPr lang="en-US" dirty="0"/>
              <a:t>Adaptable to new chemistries or conditions by retraining</a:t>
            </a:r>
          </a:p>
          <a:p>
            <a:pPr>
              <a:buBlip>
                <a:blip r:embed="rId3"/>
              </a:buBlip>
            </a:pPr>
            <a:r>
              <a:rPr lang="en-US" dirty="0"/>
              <a:t>Can use novel features instead of traditional metrics (e.g., voltage, current)</a:t>
            </a:r>
          </a:p>
          <a:p>
            <a:pPr>
              <a:buBlip>
                <a:blip r:embed="rId3"/>
              </a:buBlip>
            </a:pPr>
            <a:r>
              <a:rPr lang="en-US" dirty="0"/>
              <a:t>Low implementation cost, suitable for real-time applications</a:t>
            </a:r>
          </a:p>
          <a:p>
            <a:pPr>
              <a:buBlip>
                <a:blip r:embed="rId4"/>
              </a:buBlip>
            </a:pPr>
            <a:r>
              <a:rPr lang="en-US" dirty="0"/>
              <a:t>Require rich and informative dataset to capture operating conditions</a:t>
            </a:r>
          </a:p>
          <a:p>
            <a:pPr>
              <a:buBlip>
                <a:blip r:embed="rId4"/>
              </a:buBlip>
            </a:pPr>
            <a:r>
              <a:rPr lang="en-US" dirty="0"/>
              <a:t>Needs an extensive set of data to build model</a:t>
            </a:r>
          </a:p>
          <a:p>
            <a:pPr>
              <a:buBlip>
                <a:blip r:embed="rId4"/>
              </a:buBlip>
            </a:pPr>
            <a:r>
              <a:rPr lang="en-US" dirty="0"/>
              <a:t>Risk of overfitting with complex algorithms</a:t>
            </a:r>
          </a:p>
          <a:p>
            <a:pPr>
              <a:buBlip>
                <a:blip r:embed="rId4"/>
              </a:buBlip>
            </a:pPr>
            <a:r>
              <a:rPr lang="en-US" dirty="0"/>
              <a:t>Can lead physically inconsistent results and lack interpretability (no connection to physics)</a:t>
            </a:r>
          </a:p>
          <a:p>
            <a:pPr>
              <a:buBlip>
                <a:blip r:embed="rId4"/>
              </a:buBlip>
            </a:pPr>
            <a:r>
              <a:rPr lang="en-US" dirty="0"/>
              <a:t>Too many features reduce stability (ill-conditioned problem due to correlated terms)</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graphicFrame>
        <p:nvGraphicFramePr>
          <p:cNvPr id="8" name="Diagram 7">
            <a:extLst>
              <a:ext uri="{FF2B5EF4-FFF2-40B4-BE49-F238E27FC236}">
                <a16:creationId xmlns:a16="http://schemas.microsoft.com/office/drawing/2014/main" id="{943E2D01-2EA3-4360-95A8-DCD4F50F0D88}"/>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E01E60A9-C38F-F5B5-395C-D10DBA9C95E7}"/>
              </a:ext>
            </a:extLst>
          </p:cNvPr>
          <p:cNvSpPr>
            <a:spLocks noGrp="1"/>
          </p:cNvSpPr>
          <p:nvPr>
            <p:ph type="sldNum" sz="quarter" idx="12"/>
          </p:nvPr>
        </p:nvSpPr>
        <p:spPr/>
        <p:txBody>
          <a:bodyPr/>
          <a:lstStyle/>
          <a:p>
            <a:fld id="{B2DC25EE-239B-4C5F-AAD1-255A7D5F1EE2}" type="slidenum">
              <a:rPr lang="en-US" smtClean="0"/>
              <a:pPr/>
              <a:t>11</a:t>
            </a:fld>
            <a:r>
              <a:rPr lang="en-US"/>
              <a:t>/51</a:t>
            </a:r>
            <a:endParaRPr lang="en-US" dirty="0"/>
          </a:p>
        </p:txBody>
      </p:sp>
      <p:sp>
        <p:nvSpPr>
          <p:cNvPr id="17" name="Footer Placeholder 16">
            <a:extLst>
              <a:ext uri="{FF2B5EF4-FFF2-40B4-BE49-F238E27FC236}">
                <a16:creationId xmlns:a16="http://schemas.microsoft.com/office/drawing/2014/main" id="{67EBE5F7-6AC3-2F7E-1A9A-0AB892558A0A}"/>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0947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280A-DFD4-A9A3-6CBF-FEE4A9B3A1D5}"/>
              </a:ext>
            </a:extLst>
          </p:cNvPr>
          <p:cNvSpPr>
            <a:spLocks noGrp="1"/>
          </p:cNvSpPr>
          <p:nvPr>
            <p:ph type="title"/>
          </p:nvPr>
        </p:nvSpPr>
        <p:spPr/>
        <p:txBody>
          <a:bodyPr/>
          <a:lstStyle/>
          <a:p>
            <a:r>
              <a:rPr lang="en-US" dirty="0"/>
              <a:t>Battery Dynamics Modeling</a:t>
            </a:r>
          </a:p>
        </p:txBody>
      </p:sp>
      <p:sp>
        <p:nvSpPr>
          <p:cNvPr id="4" name="Date Placeholder 3">
            <a:extLst>
              <a:ext uri="{FF2B5EF4-FFF2-40B4-BE49-F238E27FC236}">
                <a16:creationId xmlns:a16="http://schemas.microsoft.com/office/drawing/2014/main" id="{6A851B55-1770-FD91-9758-C86C6E2713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sites.temple.edu/dslab/</a:t>
            </a:r>
          </a:p>
        </p:txBody>
      </p:sp>
      <p:cxnSp>
        <p:nvCxnSpPr>
          <p:cNvPr id="19" name="Straight Arrow Connector 18">
            <a:extLst>
              <a:ext uri="{FF2B5EF4-FFF2-40B4-BE49-F238E27FC236}">
                <a16:creationId xmlns:a16="http://schemas.microsoft.com/office/drawing/2014/main" id="{6C1E03FC-5CB9-A7A7-EE7A-C6993CD1653F}"/>
              </a:ext>
            </a:extLst>
          </p:cNvPr>
          <p:cNvCxnSpPr>
            <a:cxnSpLocks/>
            <a:stCxn id="39" idx="2"/>
            <a:endCxn id="20" idx="0"/>
          </p:cNvCxnSpPr>
          <p:nvPr/>
        </p:nvCxnSpPr>
        <p:spPr>
          <a:xfrm flipH="1">
            <a:off x="4789122" y="2702725"/>
            <a:ext cx="1201991" cy="203993"/>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sp>
        <p:nvSpPr>
          <p:cNvPr id="20" name="Rectangle 19">
            <a:extLst>
              <a:ext uri="{FF2B5EF4-FFF2-40B4-BE49-F238E27FC236}">
                <a16:creationId xmlns:a16="http://schemas.microsoft.com/office/drawing/2014/main" id="{BF88742D-29F1-8763-96DF-694F17E5EA82}"/>
              </a:ext>
            </a:extLst>
          </p:cNvPr>
          <p:cNvSpPr>
            <a:spLocks/>
          </p:cNvSpPr>
          <p:nvPr/>
        </p:nvSpPr>
        <p:spPr>
          <a:xfrm>
            <a:off x="3670856" y="2906718"/>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Equivalent Circuit Models (ECM)</a:t>
            </a:r>
            <a:endParaRPr lang="en-US" sz="1600" dirty="0">
              <a:solidFill>
                <a:schemeClr val="tx1"/>
              </a:solidFill>
            </a:endParaRPr>
          </a:p>
        </p:txBody>
      </p:sp>
      <p:sp>
        <p:nvSpPr>
          <p:cNvPr id="21" name="Rectangle 20">
            <a:extLst>
              <a:ext uri="{FF2B5EF4-FFF2-40B4-BE49-F238E27FC236}">
                <a16:creationId xmlns:a16="http://schemas.microsoft.com/office/drawing/2014/main" id="{E984EA7E-D651-748B-06CF-69E3D79089F0}"/>
              </a:ext>
            </a:extLst>
          </p:cNvPr>
          <p:cNvSpPr>
            <a:spLocks/>
          </p:cNvSpPr>
          <p:nvPr/>
        </p:nvSpPr>
        <p:spPr>
          <a:xfrm>
            <a:off x="8635406" y="2906718"/>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Mechanistic Models</a:t>
            </a:r>
            <a:endParaRPr lang="en-US" sz="1600" dirty="0">
              <a:solidFill>
                <a:prstClr val="black"/>
              </a:solidFill>
            </a:endParaRPr>
          </a:p>
        </p:txBody>
      </p:sp>
      <p:cxnSp>
        <p:nvCxnSpPr>
          <p:cNvPr id="24" name="Straight Arrow Connector 23">
            <a:extLst>
              <a:ext uri="{FF2B5EF4-FFF2-40B4-BE49-F238E27FC236}">
                <a16:creationId xmlns:a16="http://schemas.microsoft.com/office/drawing/2014/main" id="{F6509477-460F-954A-98EB-1993BAB9C718}"/>
              </a:ext>
            </a:extLst>
          </p:cNvPr>
          <p:cNvCxnSpPr>
            <a:cxnSpLocks/>
            <a:stCxn id="39" idx="2"/>
            <a:endCxn id="21" idx="0"/>
          </p:cNvCxnSpPr>
          <p:nvPr/>
        </p:nvCxnSpPr>
        <p:spPr>
          <a:xfrm>
            <a:off x="5991113" y="2702725"/>
            <a:ext cx="3762559" cy="203993"/>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244DEA8E-B570-5E6D-FA04-5C4774184CE0}"/>
              </a:ext>
            </a:extLst>
          </p:cNvPr>
          <p:cNvCxnSpPr>
            <a:cxnSpLocks/>
            <a:stCxn id="39" idx="2"/>
            <a:endCxn id="26" idx="0"/>
          </p:cNvCxnSpPr>
          <p:nvPr/>
        </p:nvCxnSpPr>
        <p:spPr>
          <a:xfrm>
            <a:off x="5991113" y="2702725"/>
            <a:ext cx="1280284" cy="203993"/>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5BB51376-B898-EACC-88BE-631CDB616AEF}"/>
              </a:ext>
            </a:extLst>
          </p:cNvPr>
          <p:cNvSpPr>
            <a:spLocks/>
          </p:cNvSpPr>
          <p:nvPr/>
        </p:nvSpPr>
        <p:spPr>
          <a:xfrm>
            <a:off x="6153131" y="2906718"/>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Machine Learning Models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6B805C-5E67-75EF-F38A-88E7B29F81FB}"/>
              </a:ext>
            </a:extLst>
          </p:cNvPr>
          <p:cNvSpPr>
            <a:spLocks/>
          </p:cNvSpPr>
          <p:nvPr/>
        </p:nvSpPr>
        <p:spPr>
          <a:xfrm>
            <a:off x="1188581" y="2906718"/>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Empirical Models</a:t>
            </a:r>
            <a:endParaRPr lang="en-US" sz="1600" dirty="0">
              <a:solidFill>
                <a:schemeClr val="tx1"/>
              </a:solidFill>
            </a:endParaRPr>
          </a:p>
        </p:txBody>
      </p:sp>
      <p:cxnSp>
        <p:nvCxnSpPr>
          <p:cNvPr id="36" name="Straight Arrow Connector 35">
            <a:extLst>
              <a:ext uri="{FF2B5EF4-FFF2-40B4-BE49-F238E27FC236}">
                <a16:creationId xmlns:a16="http://schemas.microsoft.com/office/drawing/2014/main" id="{55253B4D-C0DE-2937-26A0-F05D60105AED}"/>
              </a:ext>
            </a:extLst>
          </p:cNvPr>
          <p:cNvCxnSpPr>
            <a:cxnSpLocks/>
            <a:stCxn id="39" idx="2"/>
            <a:endCxn id="35" idx="0"/>
          </p:cNvCxnSpPr>
          <p:nvPr/>
        </p:nvCxnSpPr>
        <p:spPr>
          <a:xfrm flipH="1">
            <a:off x="2306847" y="2702725"/>
            <a:ext cx="3684266" cy="203993"/>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m3d="http://schemas.microsoft.com/office/drawing/2017/model3d" Requires="am3d">
          <p:graphicFrame>
            <p:nvGraphicFramePr>
              <p:cNvPr id="39" name="3D Model 38" descr="Empty battery">
                <a:extLst>
                  <a:ext uri="{FF2B5EF4-FFF2-40B4-BE49-F238E27FC236}">
                    <a16:creationId xmlns:a16="http://schemas.microsoft.com/office/drawing/2014/main" id="{916B7683-71AA-1FCC-2452-1556CC49E356}"/>
                  </a:ext>
                </a:extLst>
              </p:cNvPr>
              <p:cNvGraphicFramePr>
                <a:graphicFrameLocks noChangeAspect="1"/>
              </p:cNvGraphicFramePr>
              <p:nvPr>
                <p:extLst>
                  <p:ext uri="{D42A27DB-BD31-4B8C-83A1-F6EECF244321}">
                    <p14:modId xmlns:p14="http://schemas.microsoft.com/office/powerpoint/2010/main" val="2500642820"/>
                  </p:ext>
                </p:extLst>
              </p:nvPr>
            </p:nvGraphicFramePr>
            <p:xfrm>
              <a:off x="5537868" y="1137685"/>
              <a:ext cx="906489" cy="1565040"/>
            </p:xfrm>
            <a:graphic>
              <a:graphicData uri="http://schemas.microsoft.com/office/drawing/2017/model3d">
                <am3d:model3d r:embed="rId3">
                  <am3d:spPr>
                    <a:xfrm>
                      <a:off x="0" y="0"/>
                      <a:ext cx="906489" cy="1565040"/>
                    </a:xfrm>
                    <a:prstGeom prst="rect">
                      <a:avLst/>
                    </a:prstGeom>
                  </am3d:spPr>
                  <am3d:camera>
                    <am3d:pos x="0" y="0" z="60936557"/>
                    <am3d:up dx="0" dy="36000000" dz="0"/>
                    <am3d:lookAt x="0" y="0" z="0"/>
                    <am3d:perspective fov="2700000"/>
                  </am3d:camera>
                  <am3d:trans>
                    <am3d:meterPerModelUnit n="4999997" d="1000000"/>
                    <am3d:preTrans dx="5" dy="-17999983" dz="16120"/>
                    <am3d:scale>
                      <am3d:sx n="1000000" d="1000000"/>
                      <am3d:sy n="1000000" d="1000000"/>
                      <am3d:sz n="1000000" d="1000000"/>
                    </am3d:scale>
                    <am3d:rot ax="1966952" ay="-2396773" az="-1347916"/>
                    <am3d:postTrans dx="0" dy="0" dz="0"/>
                  </am3d:trans>
                  <am3d:raster rName="Office3DRenderer" rVer="16.0.8326">
                    <am3d:blip r:embed="rId4"/>
                  </am3d:raster>
                  <am3d:objViewport viewportSz="15434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Empty battery">
                <a:extLst>
                  <a:ext uri="{FF2B5EF4-FFF2-40B4-BE49-F238E27FC236}">
                    <a16:creationId xmlns:a16="http://schemas.microsoft.com/office/drawing/2014/main" id="{916B7683-71AA-1FCC-2452-1556CC49E356}"/>
                  </a:ext>
                </a:extLst>
              </p:cNvPr>
              <p:cNvPicPr>
                <a:picLocks noGrp="1" noRot="1" noChangeAspect="1" noMove="1" noResize="1" noEditPoints="1" noAdjustHandles="1" noChangeArrowheads="1" noChangeShapeType="1" noCrop="1"/>
              </p:cNvPicPr>
              <p:nvPr/>
            </p:nvPicPr>
            <p:blipFill>
              <a:blip r:embed="rId4"/>
              <a:stretch>
                <a:fillRect/>
              </a:stretch>
            </p:blipFill>
            <p:spPr>
              <a:xfrm>
                <a:off x="5537868" y="1137685"/>
                <a:ext cx="906489" cy="1565040"/>
              </a:xfrm>
              <a:prstGeom prst="rect">
                <a:avLst/>
              </a:prstGeom>
            </p:spPr>
          </p:pic>
        </mc:Fallback>
      </mc:AlternateContent>
      <p:sp>
        <p:nvSpPr>
          <p:cNvPr id="40" name="TextBox 39">
            <a:extLst>
              <a:ext uri="{FF2B5EF4-FFF2-40B4-BE49-F238E27FC236}">
                <a16:creationId xmlns:a16="http://schemas.microsoft.com/office/drawing/2014/main" id="{E5FA725D-323C-0AED-13EE-6B49ED5AC063}"/>
              </a:ext>
            </a:extLst>
          </p:cNvPr>
          <p:cNvSpPr txBox="1"/>
          <p:nvPr/>
        </p:nvSpPr>
        <p:spPr>
          <a:xfrm>
            <a:off x="5845161" y="1803231"/>
            <a:ext cx="380002" cy="400109"/>
          </a:xfrm>
          <a:prstGeom prst="rect">
            <a:avLst/>
          </a:prstGeom>
          <a:noFill/>
        </p:spPr>
        <p:txBody>
          <a:bodyPr wrap="square" rtlCol="0">
            <a:spAutoFit/>
          </a:bodyPr>
          <a:lstStyle/>
          <a:p>
            <a:r>
              <a:rPr lang="en-US" sz="2000" b="1">
                <a:solidFill>
                  <a:schemeClr val="bg1"/>
                </a:solidFill>
              </a:rPr>
              <a:t>?</a:t>
            </a:r>
            <a:endParaRPr lang="en-US" sz="1600" b="1">
              <a:solidFill>
                <a:schemeClr val="bg1"/>
              </a:solidFill>
            </a:endParaRPr>
          </a:p>
        </p:txBody>
      </p:sp>
      <p:sp>
        <p:nvSpPr>
          <p:cNvPr id="5" name="Rectangle 4">
            <a:extLst>
              <a:ext uri="{FF2B5EF4-FFF2-40B4-BE49-F238E27FC236}">
                <a16:creationId xmlns:a16="http://schemas.microsoft.com/office/drawing/2014/main" id="{B697057D-C8E9-182A-C6D1-817D03321D6D}"/>
              </a:ext>
            </a:extLst>
          </p:cNvPr>
          <p:cNvSpPr>
            <a:spLocks/>
          </p:cNvSpPr>
          <p:nvPr/>
        </p:nvSpPr>
        <p:spPr>
          <a:xfrm>
            <a:off x="4916896" y="4011453"/>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ECM+ML</a:t>
            </a:r>
            <a:endParaRPr lang="en-US" sz="1600" dirty="0">
              <a:solidFill>
                <a:schemeClr val="tx1"/>
              </a:solidFill>
            </a:endParaRPr>
          </a:p>
        </p:txBody>
      </p:sp>
      <p:cxnSp>
        <p:nvCxnSpPr>
          <p:cNvPr id="6" name="Straight Arrow Connector 5">
            <a:extLst>
              <a:ext uri="{FF2B5EF4-FFF2-40B4-BE49-F238E27FC236}">
                <a16:creationId xmlns:a16="http://schemas.microsoft.com/office/drawing/2014/main" id="{A4F9BAA1-BAB9-FCAA-F2AA-DF7D9E9090FD}"/>
              </a:ext>
            </a:extLst>
          </p:cNvPr>
          <p:cNvCxnSpPr>
            <a:cxnSpLocks/>
            <a:stCxn id="20" idx="2"/>
            <a:endCxn id="5" idx="0"/>
          </p:cNvCxnSpPr>
          <p:nvPr/>
        </p:nvCxnSpPr>
        <p:spPr>
          <a:xfrm>
            <a:off x="4789122" y="3699653"/>
            <a:ext cx="1246040" cy="311800"/>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8D650E9E-737F-09FF-BE57-492FC28C6B40}"/>
              </a:ext>
            </a:extLst>
          </p:cNvPr>
          <p:cNvCxnSpPr>
            <a:cxnSpLocks/>
            <a:stCxn id="26" idx="2"/>
            <a:endCxn id="5" idx="0"/>
          </p:cNvCxnSpPr>
          <p:nvPr/>
        </p:nvCxnSpPr>
        <p:spPr>
          <a:xfrm flipH="1">
            <a:off x="6035162" y="3699653"/>
            <a:ext cx="1236235" cy="311800"/>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EDC364C4-C7C9-1644-2C4D-2519B8659E58}"/>
              </a:ext>
            </a:extLst>
          </p:cNvPr>
          <p:cNvSpPr>
            <a:spLocks/>
          </p:cNvSpPr>
          <p:nvPr/>
        </p:nvSpPr>
        <p:spPr>
          <a:xfrm>
            <a:off x="7399171" y="4011452"/>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err="1">
                <a:solidFill>
                  <a:schemeClr val="tx1"/>
                </a:solidFill>
              </a:rPr>
              <a:t>Mechanistic+ML</a:t>
            </a:r>
            <a:endParaRPr lang="en-US" sz="1600" dirty="0">
              <a:solidFill>
                <a:schemeClr val="tx1"/>
              </a:solidFill>
            </a:endParaRPr>
          </a:p>
        </p:txBody>
      </p:sp>
      <p:cxnSp>
        <p:nvCxnSpPr>
          <p:cNvPr id="28" name="Straight Arrow Connector 27">
            <a:extLst>
              <a:ext uri="{FF2B5EF4-FFF2-40B4-BE49-F238E27FC236}">
                <a16:creationId xmlns:a16="http://schemas.microsoft.com/office/drawing/2014/main" id="{385DA70F-BD76-1868-1317-62834CA693A2}"/>
              </a:ext>
            </a:extLst>
          </p:cNvPr>
          <p:cNvCxnSpPr>
            <a:cxnSpLocks/>
            <a:stCxn id="26" idx="2"/>
            <a:endCxn id="27" idx="0"/>
          </p:cNvCxnSpPr>
          <p:nvPr/>
        </p:nvCxnSpPr>
        <p:spPr>
          <a:xfrm>
            <a:off x="7271397" y="3699653"/>
            <a:ext cx="1246040" cy="311799"/>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8B3F9EC4-71AB-E338-085E-0F84D04B4A0C}"/>
              </a:ext>
            </a:extLst>
          </p:cNvPr>
          <p:cNvCxnSpPr>
            <a:cxnSpLocks/>
            <a:stCxn id="21" idx="2"/>
            <a:endCxn id="27" idx="0"/>
          </p:cNvCxnSpPr>
          <p:nvPr/>
        </p:nvCxnSpPr>
        <p:spPr>
          <a:xfrm flipH="1">
            <a:off x="8517437" y="3699653"/>
            <a:ext cx="1236235" cy="311799"/>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sp>
        <p:nvSpPr>
          <p:cNvPr id="38" name="Rounded Rectangle 37">
            <a:extLst>
              <a:ext uri="{FF2B5EF4-FFF2-40B4-BE49-F238E27FC236}">
                <a16:creationId xmlns:a16="http://schemas.microsoft.com/office/drawing/2014/main" id="{EB022F94-0D18-1564-D0C3-5AA9AB0468BB}"/>
              </a:ext>
            </a:extLst>
          </p:cNvPr>
          <p:cNvSpPr/>
          <p:nvPr/>
        </p:nvSpPr>
        <p:spPr>
          <a:xfrm>
            <a:off x="4748773" y="3936835"/>
            <a:ext cx="5045248" cy="981493"/>
          </a:xfrm>
          <a:prstGeom prst="roundRect">
            <a:avLst/>
          </a:prstGeom>
          <a:solidFill>
            <a:schemeClr val="accent3">
              <a:lumMod val="75000"/>
              <a:alpha val="36895"/>
            </a:schemeClr>
          </a:solidFill>
          <a:ln>
            <a:solidFill>
              <a:schemeClr val="accent3">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F495AFF-14B1-D0B9-0A8B-8ABC4A5CC8E0}"/>
              </a:ext>
            </a:extLst>
          </p:cNvPr>
          <p:cNvSpPr txBox="1"/>
          <p:nvPr/>
        </p:nvSpPr>
        <p:spPr>
          <a:xfrm>
            <a:off x="3678469" y="3888672"/>
            <a:ext cx="1029955" cy="369332"/>
          </a:xfrm>
          <a:prstGeom prst="rect">
            <a:avLst/>
          </a:prstGeom>
          <a:noFill/>
        </p:spPr>
        <p:txBody>
          <a:bodyPr wrap="square">
            <a:spAutoFit/>
          </a:bodyPr>
          <a:lstStyle/>
          <a:p>
            <a:pPr algn="ctr"/>
            <a:r>
              <a:rPr lang="en-US" sz="1800" b="1" dirty="0">
                <a:solidFill>
                  <a:schemeClr val="accent3">
                    <a:lumMod val="50000"/>
                  </a:schemeClr>
                </a:solidFill>
              </a:rPr>
              <a:t>Hybrid</a:t>
            </a: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9D73D27B-C574-4CE8-8818-F4ED2EA5D00A}"/>
                  </a:ext>
                </a:extLst>
              </p:cNvPr>
              <p:cNvGraphicFramePr>
                <a:graphicFrameLocks noChangeAspect="1"/>
              </p:cNvGraphicFramePr>
              <p:nvPr>
                <p:extLst>
                  <p:ext uri="{D42A27DB-BD31-4B8C-83A1-F6EECF244321}">
                    <p14:modId xmlns:p14="http://schemas.microsoft.com/office/powerpoint/2010/main" val="3454965534"/>
                  </p:ext>
                </p:extLst>
              </p:nvPr>
            </p:nvGraphicFramePr>
            <p:xfrm>
              <a:off x="6541898" y="5146750"/>
              <a:ext cx="1458997" cy="1045615"/>
            </p:xfrm>
            <a:graphic>
              <a:graphicData uri="http://schemas.microsoft.com/office/powerpoint/2016/slidezoom">
                <pslz:sldZm>
                  <pslz:sldZmObj sldId="458" cId="2505844478">
                    <pslz:zmPr id="{225A03C7-6FE2-4676-8D40-BEFB1C49187D}" returnToParent="0" transitionDur="1000">
                      <p166:blipFill xmlns:p166="http://schemas.microsoft.com/office/powerpoint/2016/6/main">
                        <a:blip r:embed="rId5"/>
                        <a:stretch>
                          <a:fillRect/>
                        </a:stretch>
                      </p166:blipFill>
                      <p166:spPr xmlns:p166="http://schemas.microsoft.com/office/powerpoint/2016/6/main">
                        <a:xfrm>
                          <a:off x="0" y="0"/>
                          <a:ext cx="1458997" cy="1045615"/>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9D73D27B-C574-4CE8-8818-F4ED2EA5D00A}"/>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6541898" y="5146750"/>
                <a:ext cx="1458997" cy="1045615"/>
              </a:xfrm>
              <a:prstGeom prst="rect">
                <a:avLst/>
              </a:prstGeom>
              <a:ln w="3175">
                <a:solidFill>
                  <a:prstClr val="ltGray"/>
                </a:solidFill>
              </a:ln>
            </p:spPr>
          </p:pic>
        </mc:Fallback>
      </mc:AlternateContent>
      <p:graphicFrame>
        <p:nvGraphicFramePr>
          <p:cNvPr id="30" name="Diagram 29">
            <a:extLst>
              <a:ext uri="{FF2B5EF4-FFF2-40B4-BE49-F238E27FC236}">
                <a16:creationId xmlns:a16="http://schemas.microsoft.com/office/drawing/2014/main" id="{4EF6BAA5-DB6B-45A2-AE06-B8340BE9058E}"/>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lide Number Placeholder 2">
            <a:extLst>
              <a:ext uri="{FF2B5EF4-FFF2-40B4-BE49-F238E27FC236}">
                <a16:creationId xmlns:a16="http://schemas.microsoft.com/office/drawing/2014/main" id="{8D9CF904-8614-1407-0ABD-FB7796D4AA4D}"/>
              </a:ext>
            </a:extLst>
          </p:cNvPr>
          <p:cNvSpPr>
            <a:spLocks noGrp="1"/>
          </p:cNvSpPr>
          <p:nvPr>
            <p:ph type="sldNum" sz="quarter" idx="12"/>
          </p:nvPr>
        </p:nvSpPr>
        <p:spPr/>
        <p:txBody>
          <a:bodyPr/>
          <a:lstStyle/>
          <a:p>
            <a:fld id="{B2DC25EE-239B-4C5F-AAD1-255A7D5F1EE2}" type="slidenum">
              <a:rPr lang="en-US" smtClean="0"/>
              <a:pPr/>
              <a:t>12</a:t>
            </a:fld>
            <a:r>
              <a:rPr lang="en-US"/>
              <a:t>/51</a:t>
            </a:r>
            <a:endParaRPr lang="en-US" dirty="0"/>
          </a:p>
        </p:txBody>
      </p:sp>
      <p:sp>
        <p:nvSpPr>
          <p:cNvPr id="22" name="Footer Placeholder 21">
            <a:extLst>
              <a:ext uri="{FF2B5EF4-FFF2-40B4-BE49-F238E27FC236}">
                <a16:creationId xmlns:a16="http://schemas.microsoft.com/office/drawing/2014/main" id="{8F8A16FF-C621-1795-41B7-2B2776D176F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5752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500"/>
                                        <p:tgtEl>
                                          <p:spTgt spid="3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inVertical)">
                                      <p:cBhvr>
                                        <p:cTn id="31" dur="500"/>
                                        <p:tgtEl>
                                          <p:spTgt spid="3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38"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Hybrid Models (1)</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200" y="1317086"/>
            <a:ext cx="10515600" cy="4663238"/>
          </a:xfrm>
        </p:spPr>
        <p:txBody>
          <a:bodyPr vert="horz" lIns="91440" tIns="45720" rIns="91440" bIns="45720" rtlCol="0" anchor="t">
            <a:normAutofit/>
          </a:bodyPr>
          <a:lstStyle/>
          <a:p>
            <a:r>
              <a:rPr lang="en-US" dirty="0"/>
              <a:t>ECM: Increasing operating range and accuracy</a:t>
            </a:r>
            <a:endParaRPr lang="en-US"/>
          </a:p>
          <a:p>
            <a:pPr lvl="1"/>
            <a:r>
              <a:rPr lang="en-US" dirty="0"/>
              <a:t>ECM + Machine learning</a:t>
            </a:r>
          </a:p>
          <a:p>
            <a:pPr lvl="2"/>
            <a:r>
              <a:rPr lang="en-US" dirty="0">
                <a:latin typeface="Aptos"/>
              </a:rPr>
              <a:t>ECM + deep learning; </a:t>
            </a:r>
            <a:r>
              <a:rPr lang="en-US" err="1">
                <a:latin typeface="Aptos"/>
              </a:rPr>
              <a:t>Su</a:t>
            </a:r>
            <a:r>
              <a:rPr lang="en-US" dirty="0">
                <a:latin typeface="Aptos"/>
              </a:rPr>
              <a:t> et al., 2023</a:t>
            </a:r>
          </a:p>
          <a:p>
            <a:pPr lvl="2"/>
            <a:r>
              <a:rPr lang="en-US" dirty="0"/>
              <a:t>ECM + NN; Borah et al., 2024</a:t>
            </a:r>
          </a:p>
          <a:p>
            <a:pPr lvl="1"/>
            <a:r>
              <a:rPr lang="en-US" dirty="0"/>
              <a:t>ECM + Kalman filter; Yao et al., 2024</a:t>
            </a:r>
          </a:p>
          <a:p>
            <a:pPr>
              <a:buBlip>
                <a:blip r:embed="rId3"/>
              </a:buBlip>
            </a:pPr>
            <a:r>
              <a:rPr lang="en-US" dirty="0"/>
              <a:t>Refine estimates; suitable for aggressive input</a:t>
            </a:r>
          </a:p>
          <a:p>
            <a:pPr>
              <a:buBlip>
                <a:blip r:embed="rId3"/>
              </a:buBlip>
            </a:pPr>
            <a:r>
              <a:rPr lang="en-US" dirty="0"/>
              <a:t>Mitigate noise effect</a:t>
            </a:r>
          </a:p>
          <a:p>
            <a:pPr>
              <a:buBlip>
                <a:blip r:embed="rId3"/>
              </a:buBlip>
            </a:pPr>
            <a:r>
              <a:rPr lang="en-US" dirty="0"/>
              <a:t>Extend ECM operating range</a:t>
            </a:r>
          </a:p>
          <a:p>
            <a:pPr>
              <a:buBlip>
                <a:blip r:embed="rId4"/>
              </a:buBlip>
            </a:pPr>
            <a:r>
              <a:rPr lang="en-US" dirty="0"/>
              <a:t>Lack of interpretability</a:t>
            </a:r>
          </a:p>
          <a:p>
            <a:pPr>
              <a:buBlip>
                <a:blip r:embed="rId4"/>
              </a:buBlip>
            </a:pPr>
            <a:r>
              <a:rPr lang="en-US" dirty="0"/>
              <a:t>Require large datasets for training</a:t>
            </a:r>
          </a:p>
          <a:p>
            <a:pPr>
              <a:buBlip>
                <a:blip r:embed="rId4"/>
              </a:buBlip>
            </a:pPr>
            <a:r>
              <a:rPr lang="en-US" dirty="0"/>
              <a:t>Limited accuracy in low SOC regions</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grpSp>
        <p:nvGrpSpPr>
          <p:cNvPr id="80" name="Group 79">
            <a:extLst>
              <a:ext uri="{FF2B5EF4-FFF2-40B4-BE49-F238E27FC236}">
                <a16:creationId xmlns:a16="http://schemas.microsoft.com/office/drawing/2014/main" id="{3547F6BF-C513-41AC-AEEA-E9BEC2D622D2}"/>
              </a:ext>
            </a:extLst>
          </p:cNvPr>
          <p:cNvGrpSpPr/>
          <p:nvPr/>
        </p:nvGrpSpPr>
        <p:grpSpPr>
          <a:xfrm>
            <a:off x="8448762" y="2821441"/>
            <a:ext cx="3066875" cy="1215118"/>
            <a:chOff x="7328834" y="2352381"/>
            <a:chExt cx="3066875" cy="1215118"/>
          </a:xfrm>
        </p:grpSpPr>
        <p:sp>
          <p:nvSpPr>
            <p:cNvPr id="11" name="Rounded Rectangle 10">
              <a:extLst>
                <a:ext uri="{FF2B5EF4-FFF2-40B4-BE49-F238E27FC236}">
                  <a16:creationId xmlns:a16="http://schemas.microsoft.com/office/drawing/2014/main" id="{71D20005-7FA7-598C-2D3D-5CACA30F7544}"/>
                </a:ext>
              </a:extLst>
            </p:cNvPr>
            <p:cNvSpPr/>
            <p:nvPr/>
          </p:nvSpPr>
          <p:spPr>
            <a:xfrm>
              <a:off x="8446910" y="3233580"/>
              <a:ext cx="494988" cy="1995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ECM</a:t>
              </a:r>
            </a:p>
          </p:txBody>
        </p:sp>
        <p:pic>
          <p:nvPicPr>
            <p:cNvPr id="7" name="Graphic 6" descr="Empty battery">
              <a:extLst>
                <a:ext uri="{FF2B5EF4-FFF2-40B4-BE49-F238E27FC236}">
                  <a16:creationId xmlns:a16="http://schemas.microsoft.com/office/drawing/2014/main" id="{044E2BF7-6B51-4ACE-B9E8-448FE4365B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19129" y="2375712"/>
              <a:ext cx="569249" cy="460673"/>
            </a:xfrm>
            <a:prstGeom prst="rect">
              <a:avLst/>
            </a:prstGeom>
          </p:spPr>
        </p:pic>
        <p:sp>
          <p:nvSpPr>
            <p:cNvPr id="12" name="Rounded Rectangle 10">
              <a:extLst>
                <a:ext uri="{FF2B5EF4-FFF2-40B4-BE49-F238E27FC236}">
                  <a16:creationId xmlns:a16="http://schemas.microsoft.com/office/drawing/2014/main" id="{5E780502-B0BC-4658-B96C-EE3CAA767D21}"/>
                </a:ext>
              </a:extLst>
            </p:cNvPr>
            <p:cNvSpPr/>
            <p:nvPr/>
          </p:nvSpPr>
          <p:spPr>
            <a:xfrm>
              <a:off x="9036036" y="2796452"/>
              <a:ext cx="682462" cy="36512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Kalman Filter</a:t>
              </a:r>
            </a:p>
          </p:txBody>
        </p:sp>
        <p:cxnSp>
          <p:nvCxnSpPr>
            <p:cNvPr id="13" name="Straight Arrow Connector 12">
              <a:extLst>
                <a:ext uri="{FF2B5EF4-FFF2-40B4-BE49-F238E27FC236}">
                  <a16:creationId xmlns:a16="http://schemas.microsoft.com/office/drawing/2014/main" id="{9C857225-C48A-48D0-8BE6-5E255CFA740C}"/>
                </a:ext>
              </a:extLst>
            </p:cNvPr>
            <p:cNvCxnSpPr>
              <a:cxnSpLocks/>
              <a:stCxn id="38" idx="3"/>
              <a:endCxn id="7" idx="1"/>
            </p:cNvCxnSpPr>
            <p:nvPr/>
          </p:nvCxnSpPr>
          <p:spPr>
            <a:xfrm flipV="1">
              <a:off x="7843719" y="2606049"/>
              <a:ext cx="575410" cy="372965"/>
            </a:xfrm>
            <a:prstGeom prst="bentConnector3">
              <a:avLst>
                <a:gd name="adj1" fmla="val 52207"/>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6414903D-28FA-4EF9-B961-9B3CBB81F5C2}"/>
                </a:ext>
              </a:extLst>
            </p:cNvPr>
            <p:cNvCxnSpPr>
              <a:cxnSpLocks/>
              <a:stCxn id="38" idx="3"/>
              <a:endCxn id="11" idx="1"/>
            </p:cNvCxnSpPr>
            <p:nvPr/>
          </p:nvCxnSpPr>
          <p:spPr>
            <a:xfrm>
              <a:off x="7843719" y="2979014"/>
              <a:ext cx="603191" cy="354317"/>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731C68B1-7220-491E-A4B7-696791AF53DB}"/>
                </a:ext>
              </a:extLst>
            </p:cNvPr>
            <p:cNvCxnSpPr>
              <a:cxnSpLocks/>
              <a:stCxn id="7" idx="3"/>
              <a:endCxn id="12" idx="0"/>
            </p:cNvCxnSpPr>
            <p:nvPr/>
          </p:nvCxnSpPr>
          <p:spPr>
            <a:xfrm>
              <a:off x="8988378" y="2606049"/>
              <a:ext cx="388889" cy="190403"/>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9C003B7E-7EFB-4868-9E34-8F6C567F9782}"/>
                </a:ext>
              </a:extLst>
            </p:cNvPr>
            <p:cNvCxnSpPr>
              <a:cxnSpLocks/>
              <a:stCxn id="11" idx="3"/>
              <a:endCxn id="12" idx="2"/>
            </p:cNvCxnSpPr>
            <p:nvPr/>
          </p:nvCxnSpPr>
          <p:spPr>
            <a:xfrm flipV="1">
              <a:off x="8941898" y="3161577"/>
              <a:ext cx="435369" cy="171754"/>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868E3D0F-E091-4870-8F2C-AAB28A0D8350}"/>
                </a:ext>
              </a:extLst>
            </p:cNvPr>
            <p:cNvCxnSpPr>
              <a:cxnSpLocks/>
              <a:stCxn id="12" idx="3"/>
              <a:endCxn id="78" idx="1"/>
            </p:cNvCxnSpPr>
            <p:nvPr/>
          </p:nvCxnSpPr>
          <p:spPr>
            <a:xfrm flipV="1">
              <a:off x="9718498" y="2974885"/>
              <a:ext cx="237667" cy="41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id="{3ACD002F-B3DC-4B6E-9AC5-6FBB8B33E2F7}"/>
                </a:ext>
              </a:extLst>
            </p:cNvPr>
            <p:cNvSpPr txBox="1"/>
            <p:nvPr/>
          </p:nvSpPr>
          <p:spPr>
            <a:xfrm>
              <a:off x="7328834" y="2840514"/>
              <a:ext cx="514885" cy="276999"/>
            </a:xfrm>
            <a:prstGeom prst="rect">
              <a:avLst/>
            </a:prstGeom>
            <a:noFill/>
          </p:spPr>
          <p:txBody>
            <a:bodyPr wrap="none" rtlCol="0">
              <a:spAutoFit/>
            </a:bodyPr>
            <a:lstStyle/>
            <a:p>
              <a:r>
                <a:rPr lang="en-US" sz="1200" dirty="0"/>
                <a:t>Input</a:t>
              </a:r>
            </a:p>
          </p:txBody>
        </p:sp>
        <p:sp>
          <p:nvSpPr>
            <p:cNvPr id="76" name="TextBox 75">
              <a:extLst>
                <a:ext uri="{FF2B5EF4-FFF2-40B4-BE49-F238E27FC236}">
                  <a16:creationId xmlns:a16="http://schemas.microsoft.com/office/drawing/2014/main" id="{339B3B23-308C-4A50-957F-48CF2E70B991}"/>
                </a:ext>
              </a:extLst>
            </p:cNvPr>
            <p:cNvSpPr txBox="1"/>
            <p:nvPr/>
          </p:nvSpPr>
          <p:spPr>
            <a:xfrm>
              <a:off x="8953042" y="2352381"/>
              <a:ext cx="1066061" cy="276999"/>
            </a:xfrm>
            <a:prstGeom prst="rect">
              <a:avLst/>
            </a:prstGeom>
            <a:noFill/>
          </p:spPr>
          <p:txBody>
            <a:bodyPr wrap="none" rtlCol="0">
              <a:spAutoFit/>
            </a:bodyPr>
            <a:lstStyle/>
            <a:p>
              <a:r>
                <a:rPr lang="en-US" sz="1200" dirty="0"/>
                <a:t>Measurement</a:t>
              </a:r>
            </a:p>
          </p:txBody>
        </p:sp>
        <p:sp>
          <p:nvSpPr>
            <p:cNvPr id="77" name="TextBox 76">
              <a:extLst>
                <a:ext uri="{FF2B5EF4-FFF2-40B4-BE49-F238E27FC236}">
                  <a16:creationId xmlns:a16="http://schemas.microsoft.com/office/drawing/2014/main" id="{30D24C33-E3DD-4D03-9ABC-46A9AEF9D2AC}"/>
                </a:ext>
              </a:extLst>
            </p:cNvPr>
            <p:cNvSpPr txBox="1"/>
            <p:nvPr/>
          </p:nvSpPr>
          <p:spPr>
            <a:xfrm>
              <a:off x="8967840" y="3290500"/>
              <a:ext cx="630301" cy="276999"/>
            </a:xfrm>
            <a:prstGeom prst="rect">
              <a:avLst/>
            </a:prstGeom>
            <a:noFill/>
          </p:spPr>
          <p:txBody>
            <a:bodyPr wrap="none" rtlCol="0">
              <a:spAutoFit/>
            </a:bodyPr>
            <a:lstStyle/>
            <a:p>
              <a:r>
                <a:rPr lang="en-US" sz="1200" dirty="0"/>
                <a:t>Output</a:t>
              </a:r>
            </a:p>
          </p:txBody>
        </p:sp>
        <p:sp>
          <p:nvSpPr>
            <p:cNvPr id="78" name="TextBox 77">
              <a:extLst>
                <a:ext uri="{FF2B5EF4-FFF2-40B4-BE49-F238E27FC236}">
                  <a16:creationId xmlns:a16="http://schemas.microsoft.com/office/drawing/2014/main" id="{7E1333C2-D605-459A-AD0E-D49D97FBC1BE}"/>
                </a:ext>
              </a:extLst>
            </p:cNvPr>
            <p:cNvSpPr txBox="1"/>
            <p:nvPr/>
          </p:nvSpPr>
          <p:spPr>
            <a:xfrm>
              <a:off x="9956165" y="2836385"/>
              <a:ext cx="439544" cy="276999"/>
            </a:xfrm>
            <a:prstGeom prst="rect">
              <a:avLst/>
            </a:prstGeom>
            <a:noFill/>
          </p:spPr>
          <p:txBody>
            <a:bodyPr wrap="none" rtlCol="0">
              <a:spAutoFit/>
            </a:bodyPr>
            <a:lstStyle/>
            <a:p>
              <a:r>
                <a:rPr lang="en-US" sz="1200" dirty="0"/>
                <a:t>SOC</a:t>
              </a:r>
            </a:p>
          </p:txBody>
        </p:sp>
      </p:grpSp>
      <p:graphicFrame>
        <p:nvGraphicFramePr>
          <p:cNvPr id="21" name="Diagram 20">
            <a:extLst>
              <a:ext uri="{FF2B5EF4-FFF2-40B4-BE49-F238E27FC236}">
                <a16:creationId xmlns:a16="http://schemas.microsoft.com/office/drawing/2014/main" id="{61157653-A66F-41C7-A955-67DC9EE245C1}"/>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a:extLst>
              <a:ext uri="{FF2B5EF4-FFF2-40B4-BE49-F238E27FC236}">
                <a16:creationId xmlns:a16="http://schemas.microsoft.com/office/drawing/2014/main" id="{ADA8AFB4-CCC6-5F63-14B0-4B2C73B78990}"/>
              </a:ext>
            </a:extLst>
          </p:cNvPr>
          <p:cNvSpPr>
            <a:spLocks noGrp="1"/>
          </p:cNvSpPr>
          <p:nvPr>
            <p:ph type="sldNum" sz="quarter" idx="12"/>
          </p:nvPr>
        </p:nvSpPr>
        <p:spPr/>
        <p:txBody>
          <a:bodyPr/>
          <a:lstStyle/>
          <a:p>
            <a:fld id="{B2DC25EE-239B-4C5F-AAD1-255A7D5F1EE2}" type="slidenum">
              <a:rPr lang="en-US" smtClean="0"/>
              <a:pPr/>
              <a:t>13</a:t>
            </a:fld>
            <a:r>
              <a:rPr lang="en-US"/>
              <a:t>/51</a:t>
            </a:r>
            <a:endParaRPr lang="en-US" dirty="0"/>
          </a:p>
        </p:txBody>
      </p:sp>
      <p:sp>
        <p:nvSpPr>
          <p:cNvPr id="23" name="Footer Placeholder 22">
            <a:extLst>
              <a:ext uri="{FF2B5EF4-FFF2-40B4-BE49-F238E27FC236}">
                <a16:creationId xmlns:a16="http://schemas.microsoft.com/office/drawing/2014/main" id="{8980BF73-F96A-2986-962B-5AE8D9FA2B51}"/>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5058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barn(inVertical)">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500"/>
                                        <p:tgtEl>
                                          <p:spTgt spid="3">
                                            <p:txEl>
                                              <p:pRg st="8" end="8"/>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dirty="0">
                <a:latin typeface="Aptos"/>
              </a:rPr>
              <a:t>Battery Dynamics Modeling: Hybrid Models (2)</a:t>
            </a:r>
            <a:endParaRPr lang="en-US" dirty="0"/>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6" name="Picture 5">
            <a:extLst>
              <a:ext uri="{FF2B5EF4-FFF2-40B4-BE49-F238E27FC236}">
                <a16:creationId xmlns:a16="http://schemas.microsoft.com/office/drawing/2014/main" id="{015906C2-7A43-4314-B745-330FDC52578B}"/>
              </a:ext>
            </a:extLst>
          </p:cNvPr>
          <p:cNvPicPr>
            <a:picLocks noChangeAspect="1"/>
          </p:cNvPicPr>
          <p:nvPr/>
        </p:nvPicPr>
        <p:blipFill>
          <a:blip r:embed="rId3"/>
          <a:stretch>
            <a:fillRect/>
          </a:stretch>
        </p:blipFill>
        <p:spPr>
          <a:xfrm>
            <a:off x="8743833" y="2736195"/>
            <a:ext cx="3288893" cy="1451759"/>
          </a:xfrm>
          <a:prstGeom prst="rect">
            <a:avLst/>
          </a:prstGeom>
        </p:spPr>
      </p:pic>
      <p:pic>
        <p:nvPicPr>
          <p:cNvPr id="8" name="Picture 7">
            <a:extLst>
              <a:ext uri="{FF2B5EF4-FFF2-40B4-BE49-F238E27FC236}">
                <a16:creationId xmlns:a16="http://schemas.microsoft.com/office/drawing/2014/main" id="{C7AEE603-409B-4038-9578-1BC93421AAEC}"/>
              </a:ext>
            </a:extLst>
          </p:cNvPr>
          <p:cNvPicPr>
            <a:picLocks noChangeAspect="1"/>
          </p:cNvPicPr>
          <p:nvPr/>
        </p:nvPicPr>
        <p:blipFill>
          <a:blip r:embed="rId4"/>
          <a:stretch>
            <a:fillRect/>
          </a:stretch>
        </p:blipFill>
        <p:spPr>
          <a:xfrm>
            <a:off x="8585030" y="1317086"/>
            <a:ext cx="3435051" cy="1411432"/>
          </a:xfrm>
          <a:prstGeom prst="rect">
            <a:avLst/>
          </a:prstGeom>
        </p:spPr>
      </p:pic>
      <p:pic>
        <p:nvPicPr>
          <p:cNvPr id="9" name="Picture 8">
            <a:extLst>
              <a:ext uri="{FF2B5EF4-FFF2-40B4-BE49-F238E27FC236}">
                <a16:creationId xmlns:a16="http://schemas.microsoft.com/office/drawing/2014/main" id="{74798ADD-84F2-4E30-96A8-42320C416EAD}"/>
              </a:ext>
            </a:extLst>
          </p:cNvPr>
          <p:cNvPicPr>
            <a:picLocks noChangeAspect="1"/>
          </p:cNvPicPr>
          <p:nvPr/>
        </p:nvPicPr>
        <p:blipFill>
          <a:blip r:embed="rId5"/>
          <a:stretch>
            <a:fillRect/>
          </a:stretch>
        </p:blipFill>
        <p:spPr>
          <a:xfrm>
            <a:off x="8871423" y="4713894"/>
            <a:ext cx="3033712" cy="959583"/>
          </a:xfrm>
          <a:prstGeom prst="rect">
            <a:avLst/>
          </a:prstGeom>
        </p:spPr>
      </p:pic>
      <p:graphicFrame>
        <p:nvGraphicFramePr>
          <p:cNvPr id="11" name="Diagram 10">
            <a:extLst>
              <a:ext uri="{FF2B5EF4-FFF2-40B4-BE49-F238E27FC236}">
                <a16:creationId xmlns:a16="http://schemas.microsoft.com/office/drawing/2014/main" id="{9B1DB107-AED6-4B42-95E7-1E7C6B5AFDD5}"/>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200" y="1317086"/>
            <a:ext cx="8276303" cy="4896901"/>
          </a:xfrm>
        </p:spPr>
        <p:txBody>
          <a:bodyPr vert="horz" lIns="91440" tIns="45720" rIns="91440" bIns="45720" rtlCol="0" anchor="t">
            <a:normAutofit lnSpcReduction="10000"/>
          </a:bodyPr>
          <a:lstStyle/>
          <a:p>
            <a:r>
              <a:rPr lang="en-US" dirty="0"/>
              <a:t>Mechanistic: Increasing accuracy and reducing computational time</a:t>
            </a:r>
          </a:p>
          <a:p>
            <a:pPr lvl="1"/>
            <a:r>
              <a:rPr lang="en-US" dirty="0"/>
              <a:t>SPM + Machine learning</a:t>
            </a:r>
          </a:p>
          <a:p>
            <a:pPr lvl="2"/>
            <a:r>
              <a:rPr lang="en-US" dirty="0"/>
              <a:t>SPM + recurrent NN; </a:t>
            </a:r>
            <a:r>
              <a:rPr lang="nb-NO" dirty="0"/>
              <a:t>Saehong Park et al., 2017</a:t>
            </a:r>
          </a:p>
          <a:p>
            <a:pPr lvl="2"/>
            <a:r>
              <a:rPr lang="en-US" dirty="0"/>
              <a:t>SPM with thermal dynamics + feed forward NN; Tu et al., 2023</a:t>
            </a:r>
          </a:p>
          <a:p>
            <a:pPr lvl="1"/>
            <a:r>
              <a:rPr lang="en-US" dirty="0"/>
              <a:t>Mechanistic models + Kalman filter</a:t>
            </a:r>
          </a:p>
          <a:p>
            <a:pPr lvl="2"/>
            <a:r>
              <a:rPr lang="en-US" dirty="0"/>
              <a:t>SPM + Kalman filter; Fang et al., 2014</a:t>
            </a:r>
          </a:p>
          <a:p>
            <a:pPr lvl="2"/>
            <a:r>
              <a:rPr lang="en-US" dirty="0"/>
              <a:t>P2D + Kalman filter; Smiley et al., 2018</a:t>
            </a:r>
          </a:p>
          <a:p>
            <a:pPr lvl="1"/>
            <a:r>
              <a:rPr lang="en-US" dirty="0">
                <a:latin typeface="Aptos"/>
              </a:rPr>
              <a:t>Physics-informed NN, Hofmann et al., 2023</a:t>
            </a:r>
          </a:p>
          <a:p>
            <a:pPr lvl="1"/>
            <a:r>
              <a:rPr lang="en-US" dirty="0">
                <a:latin typeface="Aptos"/>
              </a:rPr>
              <a:t>Solving SPM with electrolyte equations with NN; </a:t>
            </a:r>
            <a:r>
              <a:rPr lang="en-US" dirty="0" err="1">
                <a:latin typeface="Aptos"/>
              </a:rPr>
              <a:t>Xue</a:t>
            </a:r>
            <a:r>
              <a:rPr lang="en-US" dirty="0">
                <a:latin typeface="Aptos"/>
              </a:rPr>
              <a:t> et al., 2023</a:t>
            </a:r>
          </a:p>
          <a:p>
            <a:pPr>
              <a:buBlip>
                <a:blip r:embed="rId11"/>
              </a:buBlip>
            </a:pPr>
            <a:r>
              <a:rPr lang="en-US" dirty="0">
                <a:latin typeface="Aptos"/>
              </a:rPr>
              <a:t>Improve accuracy by capturing complex unmodeled dynamics with ML</a:t>
            </a:r>
            <a:endParaRPr lang="en-US" dirty="0"/>
          </a:p>
          <a:p>
            <a:pPr>
              <a:buBlip>
                <a:blip r:embed="rId11"/>
              </a:buBlip>
            </a:pPr>
            <a:r>
              <a:rPr lang="en-US" dirty="0">
                <a:latin typeface="Aptos"/>
              </a:rPr>
              <a:t>Extend operating range of simplified model (ECM and SPM)</a:t>
            </a:r>
          </a:p>
          <a:p>
            <a:pPr>
              <a:buBlip>
                <a:blip r:embed="rId12"/>
              </a:buBlip>
            </a:pPr>
            <a:r>
              <a:rPr lang="en-US" dirty="0"/>
              <a:t>Require large datasets for training machine learning</a:t>
            </a:r>
          </a:p>
          <a:p>
            <a:pPr>
              <a:buBlip>
                <a:blip r:embed="rId12"/>
              </a:buBlip>
            </a:pPr>
            <a:r>
              <a:rPr lang="en-US" dirty="0">
                <a:latin typeface="Aptos"/>
              </a:rPr>
              <a:t>Need many internal parameters for mechanistic models</a:t>
            </a:r>
          </a:p>
          <a:p>
            <a:pPr>
              <a:buBlip>
                <a:blip r:embed="rId12"/>
              </a:buBlip>
            </a:pPr>
            <a:r>
              <a:rPr lang="en-US" dirty="0"/>
              <a:t>Increase complexity in balancing mechanistic and machine learning components</a:t>
            </a:r>
          </a:p>
        </p:txBody>
      </p:sp>
      <p:sp>
        <p:nvSpPr>
          <p:cNvPr id="5" name="Slide Number Placeholder 4">
            <a:extLst>
              <a:ext uri="{FF2B5EF4-FFF2-40B4-BE49-F238E27FC236}">
                <a16:creationId xmlns:a16="http://schemas.microsoft.com/office/drawing/2014/main" id="{ED2389BD-30A8-66C7-08A6-A2A81546936B}"/>
              </a:ext>
            </a:extLst>
          </p:cNvPr>
          <p:cNvSpPr>
            <a:spLocks noGrp="1"/>
          </p:cNvSpPr>
          <p:nvPr>
            <p:ph type="sldNum" sz="quarter" idx="12"/>
          </p:nvPr>
        </p:nvSpPr>
        <p:spPr/>
        <p:txBody>
          <a:bodyPr/>
          <a:lstStyle/>
          <a:p>
            <a:fld id="{B2DC25EE-239B-4C5F-AAD1-255A7D5F1EE2}" type="slidenum">
              <a:rPr lang="en-US" smtClean="0"/>
              <a:pPr/>
              <a:t>14</a:t>
            </a:fld>
            <a:r>
              <a:rPr lang="en-US"/>
              <a:t>/51</a:t>
            </a:r>
            <a:endParaRPr lang="en-US" dirty="0"/>
          </a:p>
        </p:txBody>
      </p:sp>
      <p:sp>
        <p:nvSpPr>
          <p:cNvPr id="20" name="Footer Placeholder 19">
            <a:extLst>
              <a:ext uri="{FF2B5EF4-FFF2-40B4-BE49-F238E27FC236}">
                <a16:creationId xmlns:a16="http://schemas.microsoft.com/office/drawing/2014/main" id="{66C52BFF-205C-A0DF-FF81-932DCABAA198}"/>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0926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par>
                          <p:cTn id="43" fill="hold">
                            <p:stCondLst>
                              <p:cond delay="4500"/>
                            </p:stCondLst>
                            <p:childTnLst>
                              <p:par>
                                <p:cTn id="44" presetID="16" presetClass="entr" presetSubtype="21"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500"/>
                                        <p:tgtEl>
                                          <p:spTgt spid="3">
                                            <p:txEl>
                                              <p:pRg st="9" end="9"/>
                                            </p:txEl>
                                          </p:spTgt>
                                        </p:tgtEl>
                                      </p:cBhvr>
                                    </p:animEffect>
                                  </p:childTnLst>
                                </p:cTn>
                              </p:par>
                            </p:childTnLst>
                          </p:cTn>
                        </p:par>
                        <p:par>
                          <p:cTn id="56" fill="hold">
                            <p:stCondLst>
                              <p:cond delay="500"/>
                            </p:stCondLst>
                            <p:childTnLst>
                              <p:par>
                                <p:cTn id="57" presetID="10" presetClass="entr" presetSubtype="0" fill="hold" grpId="1" nodeType="after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500"/>
                                        <p:tgtEl>
                                          <p:spTgt spid="3">
                                            <p:txEl>
                                              <p:pRg st="10" end="10"/>
                                            </p:txEl>
                                          </p:spTgt>
                                        </p:tgtEl>
                                      </p:cBhvr>
                                    </p:animEffect>
                                  </p:childTnLst>
                                </p:cTn>
                              </p:par>
                            </p:childTnLst>
                          </p:cTn>
                        </p:par>
                        <p:par>
                          <p:cTn id="60" fill="hold">
                            <p:stCondLst>
                              <p:cond delay="1000"/>
                            </p:stCondLst>
                            <p:childTnLst>
                              <p:par>
                                <p:cTn id="61" presetID="10" presetClass="entr" presetSubtype="0" fill="hold" grpId="1" nodeType="after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500"/>
                                        <p:tgtEl>
                                          <p:spTgt spid="3">
                                            <p:txEl>
                                              <p:pRg st="11" end="11"/>
                                            </p:txEl>
                                          </p:spTgt>
                                        </p:tgtEl>
                                      </p:cBhvr>
                                    </p:animEffect>
                                  </p:childTnLst>
                                </p:cTn>
                              </p:par>
                            </p:childTnLst>
                          </p:cTn>
                        </p:par>
                        <p:par>
                          <p:cTn id="64" fill="hold">
                            <p:stCondLst>
                              <p:cond delay="1500"/>
                            </p:stCondLst>
                            <p:childTnLst>
                              <p:par>
                                <p:cTn id="65" presetID="10" presetClass="entr" presetSubtype="0" fill="hold" grpId="1" nodeType="after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par>
                          <p:cTn id="68" fill="hold">
                            <p:stCondLst>
                              <p:cond delay="2000"/>
                            </p:stCondLst>
                            <p:childTnLst>
                              <p:par>
                                <p:cTn id="69" presetID="10" presetClass="entr" presetSubtype="0" fill="hold" grpId="1" nodeType="after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Effect transition="in" filter="fade">
                                      <p:cBhvr>
                                        <p:cTn id="7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t>Proposed Approach</a:t>
            </a:r>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200" y="1317086"/>
            <a:ext cx="10515600" cy="4778914"/>
          </a:xfrm>
        </p:spPr>
        <p:txBody>
          <a:bodyPr vert="horz" lIns="91440" tIns="45720" rIns="91440" bIns="45720" rtlCol="0" anchor="t">
            <a:normAutofit/>
          </a:bodyPr>
          <a:lstStyle/>
          <a:p>
            <a:r>
              <a:rPr lang="en-US" b="1" dirty="0"/>
              <a:t>Desired Model:</a:t>
            </a:r>
          </a:p>
          <a:p>
            <a:pPr>
              <a:buClr>
                <a:srgbClr val="00B050"/>
              </a:buClr>
              <a:buFont typeface="Wingdings" pitchFamily="2" charset="2"/>
              <a:buChar char="ü"/>
            </a:pPr>
            <a:r>
              <a:rPr lang="en-US" dirty="0"/>
              <a:t>Interpretable and control-oriented data-driven model</a:t>
            </a:r>
          </a:p>
          <a:p>
            <a:pPr lvl="1"/>
            <a:r>
              <a:rPr lang="en-US" dirty="0"/>
              <a:t>Uncover governing equations not fitting data only</a:t>
            </a:r>
          </a:p>
          <a:p>
            <a:pPr>
              <a:buClr>
                <a:srgbClr val="00B050"/>
              </a:buClr>
              <a:buFont typeface="Wingdings" pitchFamily="2" charset="2"/>
              <a:buChar char="ü"/>
            </a:pPr>
            <a:r>
              <a:rPr lang="en-US" dirty="0"/>
              <a:t>Connection to physics</a:t>
            </a:r>
          </a:p>
          <a:p>
            <a:pPr>
              <a:buClr>
                <a:srgbClr val="00B050"/>
              </a:buClr>
              <a:buFont typeface="Wingdings" pitchFamily="2" charset="2"/>
              <a:buChar char="ü"/>
            </a:pPr>
            <a:r>
              <a:rPr lang="en-US" dirty="0"/>
              <a:t>Perform well in unseen data</a:t>
            </a:r>
          </a:p>
          <a:p>
            <a:r>
              <a:rPr lang="en-US" b="1">
                <a:latin typeface="Aptos"/>
              </a:rPr>
              <a:t>Interpretable input/output modeling techniques:</a:t>
            </a:r>
          </a:p>
          <a:p>
            <a:r>
              <a:rPr lang="en-US" dirty="0"/>
              <a:t>Dynamic mode decomposition (DMD); Tu, 2013</a:t>
            </a:r>
          </a:p>
          <a:p>
            <a:pPr lvl="1"/>
            <a:r>
              <a:rPr lang="en-US" dirty="0"/>
              <a:t>Approximate linear system</a:t>
            </a:r>
          </a:p>
          <a:p>
            <a:r>
              <a:rPr lang="en-US" dirty="0">
                <a:latin typeface="Aptos"/>
              </a:rPr>
              <a:t>Sparse identification of nonlinear dynamics (</a:t>
            </a:r>
            <a:r>
              <a:rPr lang="en-US" err="1">
                <a:latin typeface="Aptos"/>
              </a:rPr>
              <a:t>SINDy</a:t>
            </a:r>
            <a:r>
              <a:rPr lang="en-US" dirty="0">
                <a:latin typeface="Aptos"/>
              </a:rPr>
              <a:t>); Brunton et al., 2016</a:t>
            </a:r>
          </a:p>
          <a:p>
            <a:pPr lvl="1"/>
            <a:r>
              <a:rPr lang="en-US" dirty="0">
                <a:latin typeface="Aptos"/>
              </a:rPr>
              <a:t>Nonlinear reduced order model through </a:t>
            </a:r>
            <a:r>
              <a:rPr lang="en-US" err="1">
                <a:latin typeface="Aptos"/>
              </a:rPr>
              <a:t>sparsification</a:t>
            </a:r>
            <a:r>
              <a:rPr lang="en-US" dirty="0">
                <a:latin typeface="Aptos"/>
              </a:rPr>
              <a:t> of a library of potential terms</a:t>
            </a:r>
          </a:p>
          <a:p>
            <a:pPr lvl="1"/>
            <a:r>
              <a:rPr lang="en-US" dirty="0"/>
              <a:t>Require remarkably less data comparing to NN</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sp>
        <p:nvSpPr>
          <p:cNvPr id="6" name="TextBox 5">
            <a:extLst>
              <a:ext uri="{FF2B5EF4-FFF2-40B4-BE49-F238E27FC236}">
                <a16:creationId xmlns:a16="http://schemas.microsoft.com/office/drawing/2014/main" id="{7C219386-1EC8-B8FE-BFF1-CE433EF757D9}"/>
              </a:ext>
            </a:extLst>
          </p:cNvPr>
          <p:cNvSpPr txBox="1"/>
          <p:nvPr/>
        </p:nvSpPr>
        <p:spPr>
          <a:xfrm>
            <a:off x="7600950" y="1336851"/>
            <a:ext cx="3667125" cy="646331"/>
          </a:xfrm>
          <a:prstGeom prst="rect">
            <a:avLst/>
          </a:prstGeom>
          <a:noFill/>
        </p:spPr>
        <p:txBody>
          <a:bodyPr wrap="square" rtlCol="0">
            <a:spAutoFit/>
          </a:bodyPr>
          <a:lstStyle/>
          <a:p>
            <a:pPr>
              <a:buBlip>
                <a:blip r:embed="rId3"/>
              </a:buBlip>
            </a:pPr>
            <a:r>
              <a:rPr lang="en-US"/>
              <a:t>Dynamics of </a:t>
            </a:r>
            <a:r>
              <a:rPr lang="en-US" err="1"/>
              <a:t>LiB</a:t>
            </a:r>
            <a:r>
              <a:rPr lang="en-US"/>
              <a:t> is highly nonlinear</a:t>
            </a:r>
          </a:p>
          <a:p>
            <a:endParaRPr lang="en-US"/>
          </a:p>
        </p:txBody>
      </p:sp>
      <p:sp>
        <p:nvSpPr>
          <p:cNvPr id="7" name="TextBox 6">
            <a:extLst>
              <a:ext uri="{FF2B5EF4-FFF2-40B4-BE49-F238E27FC236}">
                <a16:creationId xmlns:a16="http://schemas.microsoft.com/office/drawing/2014/main" id="{9EC5C0DB-81AC-08D5-32AE-F259E34904CE}"/>
              </a:ext>
            </a:extLst>
          </p:cNvPr>
          <p:cNvSpPr txBox="1"/>
          <p:nvPr/>
        </p:nvSpPr>
        <p:spPr>
          <a:xfrm>
            <a:off x="7600950" y="2231136"/>
            <a:ext cx="3971925" cy="923330"/>
          </a:xfrm>
          <a:prstGeom prst="rect">
            <a:avLst/>
          </a:prstGeom>
          <a:noFill/>
        </p:spPr>
        <p:txBody>
          <a:bodyPr wrap="square" rtlCol="0">
            <a:spAutoFit/>
          </a:bodyPr>
          <a:lstStyle/>
          <a:p>
            <a:r>
              <a:rPr lang="en-US" err="1"/>
              <a:t>SINDy</a:t>
            </a:r>
            <a:r>
              <a:rPr lang="en-US"/>
              <a:t> challenges:</a:t>
            </a:r>
          </a:p>
          <a:p>
            <a:pPr>
              <a:buBlip>
                <a:blip r:embed="rId3"/>
              </a:buBlip>
            </a:pPr>
            <a:r>
              <a:rPr lang="en-US"/>
              <a:t>Selecting library terms</a:t>
            </a:r>
          </a:p>
          <a:p>
            <a:pPr>
              <a:buBlip>
                <a:blip r:embed="rId3"/>
              </a:buBlip>
            </a:pPr>
            <a:r>
              <a:rPr lang="en-US"/>
              <a:t>Selecting </a:t>
            </a:r>
            <a:r>
              <a:rPr lang="en-US" err="1"/>
              <a:t>sparsification</a:t>
            </a:r>
            <a:r>
              <a:rPr lang="en-US"/>
              <a:t> parameters</a:t>
            </a:r>
          </a:p>
        </p:txBody>
      </p:sp>
      <p:sp>
        <p:nvSpPr>
          <p:cNvPr id="12" name="Right Arrow 11">
            <a:extLst>
              <a:ext uri="{FF2B5EF4-FFF2-40B4-BE49-F238E27FC236}">
                <a16:creationId xmlns:a16="http://schemas.microsoft.com/office/drawing/2014/main" id="{0E05FCC5-87CC-5C1A-EA4F-6CB6FCA00923}"/>
              </a:ext>
            </a:extLst>
          </p:cNvPr>
          <p:cNvSpPr/>
          <p:nvPr/>
        </p:nvSpPr>
        <p:spPr>
          <a:xfrm rot="10800000">
            <a:off x="4476750" y="2439568"/>
            <a:ext cx="2686049" cy="37465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DBA6DF2B-6CA1-DCDD-16FC-E289BF237A3B}"/>
              </a:ext>
            </a:extLst>
          </p:cNvPr>
          <p:cNvSpPr/>
          <p:nvPr/>
        </p:nvSpPr>
        <p:spPr>
          <a:xfrm rot="10800000">
            <a:off x="4476748" y="2852930"/>
            <a:ext cx="2686049" cy="37465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36E73988-964F-45B5-B9CD-230D3D764B94}"/>
              </a:ext>
            </a:extLst>
          </p:cNvPr>
          <p:cNvGraphicFramePr/>
          <p:nvPr>
            <p:extLst>
              <p:ext uri="{D42A27DB-BD31-4B8C-83A1-F6EECF244321}">
                <p14:modId xmlns:p14="http://schemas.microsoft.com/office/powerpoint/2010/main" val="934150397"/>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a:extLst>
              <a:ext uri="{FF2B5EF4-FFF2-40B4-BE49-F238E27FC236}">
                <a16:creationId xmlns:a16="http://schemas.microsoft.com/office/drawing/2014/main" id="{CD2972DD-C790-17BA-97AA-F110F137EDF0}"/>
              </a:ext>
            </a:extLst>
          </p:cNvPr>
          <p:cNvSpPr>
            <a:spLocks noGrp="1"/>
          </p:cNvSpPr>
          <p:nvPr>
            <p:ph type="sldNum" sz="quarter" idx="12"/>
          </p:nvPr>
        </p:nvSpPr>
        <p:spPr/>
        <p:txBody>
          <a:bodyPr/>
          <a:lstStyle/>
          <a:p>
            <a:fld id="{B2DC25EE-239B-4C5F-AAD1-255A7D5F1EE2}" type="slidenum">
              <a:rPr lang="en-US" smtClean="0"/>
              <a:pPr/>
              <a:t>15</a:t>
            </a:fld>
            <a:r>
              <a:rPr lang="en-US"/>
              <a:t>/51</a:t>
            </a:r>
            <a:endParaRPr lang="en-US" dirty="0"/>
          </a:p>
        </p:txBody>
      </p:sp>
      <p:sp>
        <p:nvSpPr>
          <p:cNvPr id="21" name="Footer Placeholder 20">
            <a:extLst>
              <a:ext uri="{FF2B5EF4-FFF2-40B4-BE49-F238E27FC236}">
                <a16:creationId xmlns:a16="http://schemas.microsoft.com/office/drawing/2014/main" id="{87D255B8-B60B-4FE2-5460-5C226991022C}"/>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07422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arn(inVertical)">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barn(inVertical)">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1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t>Objective</a:t>
            </a:r>
          </a:p>
        </p:txBody>
      </p:sp>
      <p:sp>
        <p:nvSpPr>
          <p:cNvPr id="12" name="Content Placeholder 11">
            <a:extLst>
              <a:ext uri="{FF2B5EF4-FFF2-40B4-BE49-F238E27FC236}">
                <a16:creationId xmlns:a16="http://schemas.microsoft.com/office/drawing/2014/main" id="{AE12E738-C172-6DF4-8936-A3BA47C7BB41}"/>
              </a:ext>
            </a:extLst>
          </p:cNvPr>
          <p:cNvSpPr>
            <a:spLocks noGrp="1"/>
          </p:cNvSpPr>
          <p:nvPr>
            <p:ph sz="half" idx="1"/>
          </p:nvPr>
        </p:nvSpPr>
        <p:spPr>
          <a:xfrm>
            <a:off x="838200" y="1338351"/>
            <a:ext cx="10515600" cy="4641972"/>
          </a:xfrm>
        </p:spPr>
        <p:txBody>
          <a:bodyPr>
            <a:normAutofit fontScale="92500" lnSpcReduction="10000"/>
          </a:bodyPr>
          <a:lstStyle/>
          <a:p>
            <a:pPr>
              <a:buFont typeface="Wingdings" pitchFamily="2" charset="2"/>
              <a:buChar char="v"/>
            </a:pPr>
            <a:r>
              <a:rPr lang="en-US" b="1" dirty="0">
                <a:effectLst/>
                <a:latin typeface="Calibri" panose="020F0502020204030204" pitchFamily="34" charset="0"/>
                <a:cs typeface="Calibri" panose="020F0502020204030204" pitchFamily="34" charset="0"/>
              </a:rPr>
              <a:t>Main objective: </a:t>
            </a:r>
            <a:r>
              <a:rPr lang="en-US" dirty="0">
                <a:effectLst/>
                <a:latin typeface="Calibri" panose="020F0502020204030204" pitchFamily="34" charset="0"/>
                <a:cs typeface="Calibri" panose="020F0502020204030204" pitchFamily="34" charset="0"/>
              </a:rPr>
              <a:t>Develop a tractable data-driven model to discover the governing equations of Li-ion batteries</a:t>
            </a:r>
          </a:p>
          <a:p>
            <a:pPr>
              <a:buFont typeface="Wingdings" pitchFamily="2" charset="2"/>
              <a:buChar char="q"/>
            </a:pPr>
            <a:r>
              <a:rPr lang="en-US" b="1" dirty="0">
                <a:effectLst/>
                <a:latin typeface="Calibri" panose="020F0502020204030204" pitchFamily="34" charset="0"/>
                <a:cs typeface="Calibri" panose="020F0502020204030204" pitchFamily="34" charset="0"/>
              </a:rPr>
              <a:t>Hypothesis:</a:t>
            </a:r>
            <a:r>
              <a:rPr lang="en-US" dirty="0">
                <a:effectLst/>
                <a:latin typeface="Calibri" panose="020F0502020204030204" pitchFamily="34" charset="0"/>
                <a:cs typeface="Calibri" panose="020F0502020204030204" pitchFamily="34" charset="0"/>
              </a:rPr>
              <a:t> V</a:t>
            </a:r>
            <a:r>
              <a:rPr lang="en-US" dirty="0">
                <a:latin typeface="Calibri" panose="020F0502020204030204" pitchFamily="34" charset="0"/>
                <a:cs typeface="Calibri" panose="020F0502020204030204" pitchFamily="34" charset="0"/>
              </a:rPr>
              <a:t>oltage and SOC dynamics can be represented by a few terms from the measured data, and SOC levels can be accurately estimated via these learned dynamics</a:t>
            </a:r>
          </a:p>
          <a:p>
            <a:pPr>
              <a:buFont typeface="Wingdings" pitchFamily="2" charset="2"/>
              <a:buChar char="Ø"/>
            </a:pPr>
            <a:r>
              <a:rPr lang="en-US" b="1" dirty="0">
                <a:latin typeface="Calibri" panose="020F0502020204030204" pitchFamily="34" charset="0"/>
                <a:cs typeface="Calibri" panose="020F0502020204030204" pitchFamily="34" charset="0"/>
              </a:rPr>
              <a:t>Aim 1: Discovering Battery's Voltage and SOC dynamics</a:t>
            </a:r>
          </a:p>
          <a:p>
            <a:pPr lvl="1"/>
            <a:r>
              <a:rPr lang="en-US" dirty="0">
                <a:latin typeface="Calibri" panose="020F0502020204030204" pitchFamily="34" charset="0"/>
                <a:cs typeface="Calibri" panose="020F0502020204030204" pitchFamily="34" charset="0"/>
              </a:rPr>
              <a:t>Create a nonlinear interpretable data-driven model for Li-ion battery</a:t>
            </a:r>
          </a:p>
          <a:p>
            <a:pPr lvl="1"/>
            <a:r>
              <a:rPr lang="en-US" dirty="0">
                <a:latin typeface="Calibri" panose="020F0502020204030204" pitchFamily="34" charset="0"/>
                <a:cs typeface="Calibri" panose="020F0502020204030204" pitchFamily="34" charset="0"/>
              </a:rPr>
              <a:t>Enhance the modeling technique by including physics-inspired terms</a:t>
            </a:r>
          </a:p>
          <a:p>
            <a:pPr lvl="1"/>
            <a:r>
              <a:rPr lang="en-US" dirty="0">
                <a:latin typeface="Calibri" panose="020F0502020204030204" pitchFamily="34" charset="0"/>
                <a:cs typeface="Calibri" panose="020F0502020204030204" pitchFamily="34" charset="0"/>
              </a:rPr>
              <a:t>Formulate a multi-objective cost function to capture the dynamics</a:t>
            </a:r>
          </a:p>
          <a:p>
            <a:pPr>
              <a:buFont typeface="Wingdings" pitchFamily="2" charset="2"/>
              <a:buChar char="Ø"/>
            </a:pPr>
            <a:r>
              <a:rPr lang="en-US" b="1" dirty="0">
                <a:latin typeface="Calibri" panose="020F0502020204030204" pitchFamily="34" charset="0"/>
                <a:cs typeface="Calibri" panose="020F0502020204030204" pitchFamily="34" charset="0"/>
              </a:rPr>
              <a:t>Aim 2: Robust Modeling with Noisy Data</a:t>
            </a:r>
          </a:p>
          <a:p>
            <a:pPr lvl="1"/>
            <a:r>
              <a:rPr lang="en-US" dirty="0">
                <a:latin typeface="Calibri" panose="020F0502020204030204" pitchFamily="34" charset="0"/>
                <a:cs typeface="Calibri" panose="020F0502020204030204" pitchFamily="34" charset="0"/>
              </a:rPr>
              <a:t>Extend data-driven model using a Joint Unscented Kalman Filter to mitigate noise effects</a:t>
            </a:r>
          </a:p>
          <a:p>
            <a:pPr lvl="1"/>
            <a:r>
              <a:rPr lang="en-US" dirty="0">
                <a:latin typeface="Calibri" panose="020F0502020204030204" pitchFamily="34" charset="0"/>
                <a:cs typeface="Calibri" panose="020F0502020204030204" pitchFamily="34" charset="0"/>
              </a:rPr>
              <a:t>Develop a co-estimation framework to update model parameters using measurement data</a:t>
            </a:r>
          </a:p>
          <a:p>
            <a:pPr>
              <a:buFont typeface="Wingdings" pitchFamily="2" charset="2"/>
              <a:buChar char="Ø"/>
            </a:pPr>
            <a:r>
              <a:rPr lang="en-US" b="1" dirty="0">
                <a:latin typeface="Calibri" panose="020F0502020204030204" pitchFamily="34" charset="0"/>
                <a:cs typeface="Calibri" panose="020F0502020204030204" pitchFamily="34" charset="0"/>
              </a:rPr>
              <a:t>Aim 3: Data Generation and Model Development</a:t>
            </a:r>
          </a:p>
          <a:p>
            <a:pPr lvl="1"/>
            <a:r>
              <a:rPr lang="en-US" dirty="0">
                <a:latin typeface="Calibri" panose="020F0502020204030204" pitchFamily="34" charset="0"/>
                <a:cs typeface="Calibri" panose="020F0502020204030204" pitchFamily="34" charset="0"/>
              </a:rPr>
              <a:t>Generate data from a detailed cylindrical cell battery model</a:t>
            </a:r>
          </a:p>
          <a:p>
            <a:pPr lvl="1"/>
            <a:r>
              <a:rPr lang="en-US" dirty="0">
                <a:latin typeface="Calibri" panose="020F0502020204030204" pitchFamily="34" charset="0"/>
                <a:cs typeface="Calibri" panose="020F0502020204030204" pitchFamily="34" charset="0"/>
              </a:rPr>
              <a:t>Design experiments on a single cell at different temperatures</a:t>
            </a:r>
          </a:p>
          <a:p>
            <a:pPr lvl="1"/>
            <a:r>
              <a:rPr lang="en-US" dirty="0">
                <a:latin typeface="Calibri" panose="020F0502020204030204" pitchFamily="34" charset="0"/>
                <a:cs typeface="Calibri" panose="020F0502020204030204" pitchFamily="34" charset="0"/>
              </a:rPr>
              <a:t>Conduct experimental studies and collect data</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graphicFrame>
        <p:nvGraphicFramePr>
          <p:cNvPr id="6" name="Diagram 5">
            <a:extLst>
              <a:ext uri="{FF2B5EF4-FFF2-40B4-BE49-F238E27FC236}">
                <a16:creationId xmlns:a16="http://schemas.microsoft.com/office/drawing/2014/main" id="{4B70F233-DE08-4C14-8BF9-B103D32273D1}"/>
              </a:ext>
            </a:extLst>
          </p:cNvPr>
          <p:cNvGraphicFramePr/>
          <p:nvPr>
            <p:extLst>
              <p:ext uri="{D42A27DB-BD31-4B8C-83A1-F6EECF244321}">
                <p14:modId xmlns:p14="http://schemas.microsoft.com/office/powerpoint/2010/main" val="36515336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3BA44EF-FF38-54B2-3C5A-0C06FAC77C40}"/>
              </a:ext>
            </a:extLst>
          </p:cNvPr>
          <p:cNvSpPr>
            <a:spLocks noGrp="1"/>
          </p:cNvSpPr>
          <p:nvPr>
            <p:ph type="sldNum" sz="quarter" idx="12"/>
          </p:nvPr>
        </p:nvSpPr>
        <p:spPr/>
        <p:txBody>
          <a:bodyPr/>
          <a:lstStyle/>
          <a:p>
            <a:fld id="{B2DC25EE-239B-4C5F-AAD1-255A7D5F1EE2}" type="slidenum">
              <a:rPr lang="en-US" smtClean="0"/>
              <a:pPr/>
              <a:t>16</a:t>
            </a:fld>
            <a:r>
              <a:rPr lang="en-US"/>
              <a:t>/51</a:t>
            </a:r>
            <a:endParaRPr lang="en-US" dirty="0"/>
          </a:p>
        </p:txBody>
      </p:sp>
      <p:sp>
        <p:nvSpPr>
          <p:cNvPr id="17" name="Footer Placeholder 16">
            <a:extLst>
              <a:ext uri="{FF2B5EF4-FFF2-40B4-BE49-F238E27FC236}">
                <a16:creationId xmlns:a16="http://schemas.microsoft.com/office/drawing/2014/main" id="{1CB0574A-199E-F644-6640-D50D6CE13CE3}"/>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9319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fade">
                                      <p:cBhvr>
                                        <p:cTn id="25" dur="500"/>
                                        <p:tgtEl>
                                          <p:spTgt spid="12">
                                            <p:txEl>
                                              <p:pRg st="4" end="4"/>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Effect transition="in" filter="fade">
                                      <p:cBhvr>
                                        <p:cTn id="29" dur="500"/>
                                        <p:tgtEl>
                                          <p:spTgt spid="12">
                                            <p:txEl>
                                              <p:pRg st="5" end="5"/>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animEffect transition="in" filter="fade">
                                      <p:cBhvr>
                                        <p:cTn id="33" dur="500"/>
                                        <p:tgtEl>
                                          <p:spTgt spid="12">
                                            <p:txEl>
                                              <p:pRg st="6" end="6"/>
                                            </p:txEl>
                                          </p:spTgt>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2">
                                            <p:txEl>
                                              <p:pRg st="7" end="7"/>
                                            </p:txEl>
                                          </p:spTgt>
                                        </p:tgtEl>
                                        <p:attrNameLst>
                                          <p:attrName>style.visibility</p:attrName>
                                        </p:attrNameLst>
                                      </p:cBhvr>
                                      <p:to>
                                        <p:strVal val="visible"/>
                                      </p:to>
                                    </p:set>
                                    <p:animEffect transition="in" filter="fade">
                                      <p:cBhvr>
                                        <p:cTn id="37" dur="500"/>
                                        <p:tgtEl>
                                          <p:spTgt spid="12">
                                            <p:txEl>
                                              <p:pRg st="7" end="7"/>
                                            </p:txEl>
                                          </p:spTgt>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12">
                                            <p:txEl>
                                              <p:pRg st="8" end="8"/>
                                            </p:txEl>
                                          </p:spTgt>
                                        </p:tgtEl>
                                        <p:attrNameLst>
                                          <p:attrName>style.visibility</p:attrName>
                                        </p:attrNameLst>
                                      </p:cBhvr>
                                      <p:to>
                                        <p:strVal val="visible"/>
                                      </p:to>
                                    </p:set>
                                    <p:animEffect transition="in" filter="fade">
                                      <p:cBhvr>
                                        <p:cTn id="41" dur="500"/>
                                        <p:tgtEl>
                                          <p:spTgt spid="12">
                                            <p:txEl>
                                              <p:pRg st="8" end="8"/>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2">
                                            <p:txEl>
                                              <p:pRg st="9" end="9"/>
                                            </p:txEl>
                                          </p:spTgt>
                                        </p:tgtEl>
                                        <p:attrNameLst>
                                          <p:attrName>style.visibility</p:attrName>
                                        </p:attrNameLst>
                                      </p:cBhvr>
                                      <p:to>
                                        <p:strVal val="visible"/>
                                      </p:to>
                                    </p:set>
                                    <p:animEffect transition="in" filter="fade">
                                      <p:cBhvr>
                                        <p:cTn id="45" dur="500"/>
                                        <p:tgtEl>
                                          <p:spTgt spid="12">
                                            <p:txEl>
                                              <p:pRg st="9" end="9"/>
                                            </p:txEl>
                                          </p:spTgt>
                                        </p:tgtEl>
                                      </p:cBhvr>
                                    </p:animEffect>
                                  </p:childTnLst>
                                </p:cTn>
                              </p:par>
                            </p:childTnLst>
                          </p:cTn>
                        </p:par>
                        <p:par>
                          <p:cTn id="46" fill="hold">
                            <p:stCondLst>
                              <p:cond delay="4000"/>
                            </p:stCondLst>
                            <p:childTnLst>
                              <p:par>
                                <p:cTn id="47" presetID="10" presetClass="entr" presetSubtype="0" fill="hold" nodeType="afterEffect">
                                  <p:stCondLst>
                                    <p:cond delay="0"/>
                                  </p:stCondLst>
                                  <p:childTnLst>
                                    <p:set>
                                      <p:cBhvr>
                                        <p:cTn id="48" dur="1" fill="hold">
                                          <p:stCondLst>
                                            <p:cond delay="0"/>
                                          </p:stCondLst>
                                        </p:cTn>
                                        <p:tgtEl>
                                          <p:spTgt spid="12">
                                            <p:txEl>
                                              <p:pRg st="10" end="10"/>
                                            </p:txEl>
                                          </p:spTgt>
                                        </p:tgtEl>
                                        <p:attrNameLst>
                                          <p:attrName>style.visibility</p:attrName>
                                        </p:attrNameLst>
                                      </p:cBhvr>
                                      <p:to>
                                        <p:strVal val="visible"/>
                                      </p:to>
                                    </p:set>
                                    <p:animEffect transition="in" filter="fade">
                                      <p:cBhvr>
                                        <p:cTn id="49" dur="500"/>
                                        <p:tgtEl>
                                          <p:spTgt spid="12">
                                            <p:txEl>
                                              <p:pRg st="10" end="10"/>
                                            </p:txEl>
                                          </p:spTgt>
                                        </p:tgtEl>
                                      </p:cBhvr>
                                    </p:animEffect>
                                  </p:childTnLst>
                                </p:cTn>
                              </p:par>
                            </p:childTnLst>
                          </p:cTn>
                        </p:par>
                        <p:par>
                          <p:cTn id="50" fill="hold">
                            <p:stCondLst>
                              <p:cond delay="4500"/>
                            </p:stCondLst>
                            <p:childTnLst>
                              <p:par>
                                <p:cTn id="51" presetID="10" presetClass="entr" presetSubtype="0" fill="hold" nodeType="afterEffect">
                                  <p:stCondLst>
                                    <p:cond delay="0"/>
                                  </p:stCondLst>
                                  <p:childTnLst>
                                    <p:set>
                                      <p:cBhvr>
                                        <p:cTn id="52" dur="1" fill="hold">
                                          <p:stCondLst>
                                            <p:cond delay="0"/>
                                          </p:stCondLst>
                                        </p:cTn>
                                        <p:tgtEl>
                                          <p:spTgt spid="12">
                                            <p:txEl>
                                              <p:pRg st="11" end="11"/>
                                            </p:txEl>
                                          </p:spTgt>
                                        </p:tgtEl>
                                        <p:attrNameLst>
                                          <p:attrName>style.visibility</p:attrName>
                                        </p:attrNameLst>
                                      </p:cBhvr>
                                      <p:to>
                                        <p:strVal val="visible"/>
                                      </p:to>
                                    </p:set>
                                    <p:animEffect transition="in" filter="fade">
                                      <p:cBhvr>
                                        <p:cTn id="53" dur="500"/>
                                        <p:tgtEl>
                                          <p:spTgt spid="12">
                                            <p:txEl>
                                              <p:pRg st="11" end="11"/>
                                            </p:txEl>
                                          </p:spTgt>
                                        </p:tgtEl>
                                      </p:cBhvr>
                                    </p:animEffect>
                                  </p:childTnLst>
                                </p:cTn>
                              </p:par>
                            </p:childTnLst>
                          </p:cTn>
                        </p:par>
                        <p:par>
                          <p:cTn id="54" fill="hold">
                            <p:stCondLst>
                              <p:cond delay="5000"/>
                            </p:stCondLst>
                            <p:childTnLst>
                              <p:par>
                                <p:cTn id="55" presetID="10" presetClass="entr" presetSubtype="0" fill="hold" nodeType="afterEffect">
                                  <p:stCondLst>
                                    <p:cond delay="0"/>
                                  </p:stCondLst>
                                  <p:childTnLst>
                                    <p:set>
                                      <p:cBhvr>
                                        <p:cTn id="56" dur="1" fill="hold">
                                          <p:stCondLst>
                                            <p:cond delay="0"/>
                                          </p:stCondLst>
                                        </p:cTn>
                                        <p:tgtEl>
                                          <p:spTgt spid="12">
                                            <p:txEl>
                                              <p:pRg st="12" end="12"/>
                                            </p:txEl>
                                          </p:spTgt>
                                        </p:tgtEl>
                                        <p:attrNameLst>
                                          <p:attrName>style.visibility</p:attrName>
                                        </p:attrNameLst>
                                      </p:cBhvr>
                                      <p:to>
                                        <p:strVal val="visible"/>
                                      </p:to>
                                    </p:set>
                                    <p:animEffect transition="in" filter="fade">
                                      <p:cBhvr>
                                        <p:cTn id="57" dur="500"/>
                                        <p:tgtEl>
                                          <p:spTgt spid="1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p:txBody>
          <a:bodyPr/>
          <a:lstStyle/>
          <a:p>
            <a:r>
              <a:rPr lang="en-US" dirty="0"/>
              <a:t>Discover governing equation of Li-ion batteries</a:t>
            </a:r>
          </a:p>
          <a:p>
            <a:pPr lvl="1"/>
            <a:r>
              <a:rPr lang="en-US" dirty="0"/>
              <a:t>Using the measurable data</a:t>
            </a:r>
          </a:p>
          <a:p>
            <a:pPr lvl="1"/>
            <a:r>
              <a:rPr lang="en-US" dirty="0"/>
              <a:t>Physics-inspired</a:t>
            </a:r>
          </a:p>
          <a:p>
            <a:pPr lvl="1"/>
            <a:r>
              <a:rPr lang="en-US" dirty="0"/>
              <a:t>Generalizability</a:t>
            </a:r>
          </a:p>
          <a:p>
            <a:r>
              <a:rPr lang="en-US" dirty="0"/>
              <a:t>Reduce measurement noise effect</a:t>
            </a:r>
          </a:p>
          <a:p>
            <a:pPr lvl="1"/>
            <a:r>
              <a:rPr lang="en-US" dirty="0"/>
              <a:t>Using Joint Unscented Kalman Filter</a:t>
            </a:r>
          </a:p>
          <a:p>
            <a:r>
              <a:rPr lang="en-US" dirty="0"/>
              <a:t>Co-estimation framework</a:t>
            </a:r>
          </a:p>
          <a:p>
            <a:pPr marL="0" indent="0">
              <a:buNone/>
            </a:pPr>
            <a:endParaRPr lang="en-US" dirty="0"/>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grpSp>
        <p:nvGrpSpPr>
          <p:cNvPr id="18" name="Group 17">
            <a:extLst>
              <a:ext uri="{FF2B5EF4-FFF2-40B4-BE49-F238E27FC236}">
                <a16:creationId xmlns:a16="http://schemas.microsoft.com/office/drawing/2014/main" id="{31FDB62E-5226-A26D-570A-54310034F352}"/>
              </a:ext>
            </a:extLst>
          </p:cNvPr>
          <p:cNvGrpSpPr/>
          <p:nvPr/>
        </p:nvGrpSpPr>
        <p:grpSpPr>
          <a:xfrm>
            <a:off x="6901018" y="1209939"/>
            <a:ext cx="4890388" cy="4789564"/>
            <a:chOff x="6901018" y="1209939"/>
            <a:chExt cx="4890388" cy="4789564"/>
          </a:xfrm>
        </p:grpSpPr>
        <p:pic>
          <p:nvPicPr>
            <p:cNvPr id="1026" name="Picture 2" descr="PyBaMM - NumFOCUS">
              <a:extLst>
                <a:ext uri="{FF2B5EF4-FFF2-40B4-BE49-F238E27FC236}">
                  <a16:creationId xmlns:a16="http://schemas.microsoft.com/office/drawing/2014/main" id="{85A33F3E-A7E3-4871-A395-FBBBAF850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175" y="1209939"/>
              <a:ext cx="899744" cy="8997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G 21700 3.6V 5000mAh M50LT Li-ion Rechargeable Flat Top Battery ...">
              <a:extLst>
                <a:ext uri="{FF2B5EF4-FFF2-40B4-BE49-F238E27FC236}">
                  <a16:creationId xmlns:a16="http://schemas.microsoft.com/office/drawing/2014/main" id="{452204CA-308C-49F9-986C-C6A422CB7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883" y="3585282"/>
              <a:ext cx="1074329" cy="10743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FD95CBB7-F6B6-477A-98B3-CFBF76C3FD75}"/>
                </a:ext>
              </a:extLst>
            </p:cNvPr>
            <p:cNvSpPr/>
            <p:nvPr/>
          </p:nvSpPr>
          <p:spPr>
            <a:xfrm>
              <a:off x="8672367" y="2479137"/>
              <a:ext cx="1737360" cy="2743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Sparse Identification</a:t>
              </a:r>
            </a:p>
          </p:txBody>
        </p:sp>
        <p:sp>
          <p:nvSpPr>
            <p:cNvPr id="56" name="Rectangle: Rounded Corners 55">
              <a:extLst>
                <a:ext uri="{FF2B5EF4-FFF2-40B4-BE49-F238E27FC236}">
                  <a16:creationId xmlns:a16="http://schemas.microsoft.com/office/drawing/2014/main" id="{E2650C29-05E5-45C3-8FF8-49FDDE4F3FD8}"/>
                </a:ext>
              </a:extLst>
            </p:cNvPr>
            <p:cNvSpPr/>
            <p:nvPr/>
          </p:nvSpPr>
          <p:spPr>
            <a:xfrm>
              <a:off x="7976370" y="3269874"/>
              <a:ext cx="1323976" cy="274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Link to physics</a:t>
              </a:r>
            </a:p>
          </p:txBody>
        </p:sp>
        <p:sp>
          <p:nvSpPr>
            <p:cNvPr id="57" name="Rectangle: Rounded Corners 56">
              <a:extLst>
                <a:ext uri="{FF2B5EF4-FFF2-40B4-BE49-F238E27FC236}">
                  <a16:creationId xmlns:a16="http://schemas.microsoft.com/office/drawing/2014/main" id="{707D956E-FC3C-4141-B71E-B9AEAB36EAD3}"/>
                </a:ext>
              </a:extLst>
            </p:cNvPr>
            <p:cNvSpPr/>
            <p:nvPr/>
          </p:nvSpPr>
          <p:spPr>
            <a:xfrm>
              <a:off x="9759651" y="3269874"/>
              <a:ext cx="1594955" cy="274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Tuning parameters</a:t>
              </a:r>
            </a:p>
          </p:txBody>
        </p:sp>
        <p:sp>
          <p:nvSpPr>
            <p:cNvPr id="58" name="Rectangle: Rounded Corners 57">
              <a:extLst>
                <a:ext uri="{FF2B5EF4-FFF2-40B4-BE49-F238E27FC236}">
                  <a16:creationId xmlns:a16="http://schemas.microsoft.com/office/drawing/2014/main" id="{480A09F6-D73C-4AE3-A099-E1A1DABAB738}"/>
                </a:ext>
              </a:extLst>
            </p:cNvPr>
            <p:cNvSpPr/>
            <p:nvPr/>
          </p:nvSpPr>
          <p:spPr>
            <a:xfrm>
              <a:off x="7881540" y="4975031"/>
              <a:ext cx="1463040" cy="274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Noise mitigation</a:t>
              </a:r>
            </a:p>
          </p:txBody>
        </p:sp>
        <p:sp>
          <p:nvSpPr>
            <p:cNvPr id="59" name="Rectangle: Rounded Corners 58">
              <a:extLst>
                <a:ext uri="{FF2B5EF4-FFF2-40B4-BE49-F238E27FC236}">
                  <a16:creationId xmlns:a16="http://schemas.microsoft.com/office/drawing/2014/main" id="{FB31CF07-4462-444B-A359-C819B56F5F97}"/>
                </a:ext>
              </a:extLst>
            </p:cNvPr>
            <p:cNvSpPr/>
            <p:nvPr/>
          </p:nvSpPr>
          <p:spPr>
            <a:xfrm>
              <a:off x="9777662" y="4975031"/>
              <a:ext cx="1553944" cy="274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Online estimation</a:t>
              </a:r>
            </a:p>
          </p:txBody>
        </p:sp>
        <p:sp>
          <p:nvSpPr>
            <p:cNvPr id="60" name="Rectangle: Rounded Corners 59">
              <a:extLst>
                <a:ext uri="{FF2B5EF4-FFF2-40B4-BE49-F238E27FC236}">
                  <a16:creationId xmlns:a16="http://schemas.microsoft.com/office/drawing/2014/main" id="{33C771B9-9B56-4A75-8EED-FDC204C9C1DF}"/>
                </a:ext>
              </a:extLst>
            </p:cNvPr>
            <p:cNvSpPr/>
            <p:nvPr/>
          </p:nvSpPr>
          <p:spPr>
            <a:xfrm>
              <a:off x="8941535" y="5725183"/>
              <a:ext cx="1238584" cy="2743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Fast charging</a:t>
              </a:r>
            </a:p>
          </p:txBody>
        </p:sp>
        <p:sp>
          <p:nvSpPr>
            <p:cNvPr id="61" name="Rectangle: Rounded Corners 60">
              <a:extLst>
                <a:ext uri="{FF2B5EF4-FFF2-40B4-BE49-F238E27FC236}">
                  <a16:creationId xmlns:a16="http://schemas.microsoft.com/office/drawing/2014/main" id="{BA020FF9-168A-4220-BFD3-FBFDBB3D1FC0}"/>
                </a:ext>
              </a:extLst>
            </p:cNvPr>
            <p:cNvSpPr/>
            <p:nvPr/>
          </p:nvSpPr>
          <p:spPr>
            <a:xfrm>
              <a:off x="7612136" y="5725183"/>
              <a:ext cx="1238585" cy="2743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Cell designing</a:t>
              </a:r>
            </a:p>
          </p:txBody>
        </p:sp>
        <p:sp>
          <p:nvSpPr>
            <p:cNvPr id="14" name="TextBox 13">
              <a:extLst>
                <a:ext uri="{FF2B5EF4-FFF2-40B4-BE49-F238E27FC236}">
                  <a16:creationId xmlns:a16="http://schemas.microsoft.com/office/drawing/2014/main" id="{CD843652-1835-4847-A33E-5D7CD4655CE5}"/>
                </a:ext>
              </a:extLst>
            </p:cNvPr>
            <p:cNvSpPr txBox="1"/>
            <p:nvPr/>
          </p:nvSpPr>
          <p:spPr>
            <a:xfrm>
              <a:off x="8879695" y="1748409"/>
              <a:ext cx="1322704" cy="307777"/>
            </a:xfrm>
            <a:prstGeom prst="rect">
              <a:avLst/>
            </a:prstGeom>
            <a:noFill/>
          </p:spPr>
          <p:txBody>
            <a:bodyPr wrap="square" rtlCol="0">
              <a:spAutoFit/>
            </a:bodyPr>
            <a:lstStyle/>
            <a:p>
              <a:r>
                <a:rPr lang="en-US" sz="1400" dirty="0"/>
                <a:t>Simulation data</a:t>
              </a:r>
            </a:p>
          </p:txBody>
        </p:sp>
        <p:sp>
          <p:nvSpPr>
            <p:cNvPr id="63" name="TextBox 62">
              <a:extLst>
                <a:ext uri="{FF2B5EF4-FFF2-40B4-BE49-F238E27FC236}">
                  <a16:creationId xmlns:a16="http://schemas.microsoft.com/office/drawing/2014/main" id="{99AADAD4-3144-465A-8FB5-64E78E9760B0}"/>
                </a:ext>
              </a:extLst>
            </p:cNvPr>
            <p:cNvSpPr txBox="1"/>
            <p:nvPr/>
          </p:nvSpPr>
          <p:spPr>
            <a:xfrm>
              <a:off x="8795686" y="4279560"/>
              <a:ext cx="1521131" cy="307777"/>
            </a:xfrm>
            <a:prstGeom prst="rect">
              <a:avLst/>
            </a:prstGeom>
            <a:noFill/>
          </p:spPr>
          <p:txBody>
            <a:bodyPr wrap="square" rtlCol="0">
              <a:spAutoFit/>
            </a:bodyPr>
            <a:lstStyle/>
            <a:p>
              <a:r>
                <a:rPr lang="en-US" sz="1400" dirty="0"/>
                <a:t>Experimental data</a:t>
              </a:r>
            </a:p>
          </p:txBody>
        </p:sp>
        <p:sp>
          <p:nvSpPr>
            <p:cNvPr id="64" name="TextBox 63">
              <a:extLst>
                <a:ext uri="{FF2B5EF4-FFF2-40B4-BE49-F238E27FC236}">
                  <a16:creationId xmlns:a16="http://schemas.microsoft.com/office/drawing/2014/main" id="{9CD3F721-1F63-479A-8B0A-0A9870518DCB}"/>
                </a:ext>
              </a:extLst>
            </p:cNvPr>
            <p:cNvSpPr txBox="1"/>
            <p:nvPr/>
          </p:nvSpPr>
          <p:spPr>
            <a:xfrm>
              <a:off x="6901018" y="5460713"/>
              <a:ext cx="1129963" cy="307777"/>
            </a:xfrm>
            <a:prstGeom prst="rect">
              <a:avLst/>
            </a:prstGeom>
            <a:noFill/>
          </p:spPr>
          <p:txBody>
            <a:bodyPr wrap="square" rtlCol="0">
              <a:spAutoFit/>
            </a:bodyPr>
            <a:lstStyle/>
            <a:p>
              <a:r>
                <a:rPr lang="en-US" sz="1400" b="1" dirty="0"/>
                <a:t>Future work</a:t>
              </a:r>
            </a:p>
          </p:txBody>
        </p:sp>
        <p:cxnSp>
          <p:nvCxnSpPr>
            <p:cNvPr id="20" name="Straight Connector 19">
              <a:extLst>
                <a:ext uri="{FF2B5EF4-FFF2-40B4-BE49-F238E27FC236}">
                  <a16:creationId xmlns:a16="http://schemas.microsoft.com/office/drawing/2014/main" id="{57740E63-705F-44E8-A110-3E36E7B87DC0}"/>
                </a:ext>
              </a:extLst>
            </p:cNvPr>
            <p:cNvCxnSpPr>
              <a:cxnSpLocks/>
            </p:cNvCxnSpPr>
            <p:nvPr/>
          </p:nvCxnSpPr>
          <p:spPr>
            <a:xfrm>
              <a:off x="7734519" y="2990019"/>
              <a:ext cx="38862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AED339B-F4E6-4354-89BE-87FA8D8012D4}"/>
                </a:ext>
              </a:extLst>
            </p:cNvPr>
            <p:cNvCxnSpPr>
              <a:cxnSpLocks/>
            </p:cNvCxnSpPr>
            <p:nvPr/>
          </p:nvCxnSpPr>
          <p:spPr>
            <a:xfrm>
              <a:off x="7734519" y="5460713"/>
              <a:ext cx="38862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853D87D-2B0C-4503-9C6A-C1ED152471C3}"/>
                </a:ext>
              </a:extLst>
            </p:cNvPr>
            <p:cNvSpPr txBox="1"/>
            <p:nvPr/>
          </p:nvSpPr>
          <p:spPr>
            <a:xfrm>
              <a:off x="6976371" y="1496794"/>
              <a:ext cx="1129964" cy="307777"/>
            </a:xfrm>
            <a:prstGeom prst="rect">
              <a:avLst/>
            </a:prstGeom>
            <a:noFill/>
          </p:spPr>
          <p:txBody>
            <a:bodyPr wrap="square" rtlCol="0">
              <a:spAutoFit/>
            </a:bodyPr>
            <a:lstStyle/>
            <a:p>
              <a:r>
                <a:rPr lang="en-US" sz="1400" b="1" dirty="0"/>
                <a:t>Initial model</a:t>
              </a:r>
            </a:p>
          </p:txBody>
        </p:sp>
        <p:sp>
          <p:nvSpPr>
            <p:cNvPr id="68" name="TextBox 67">
              <a:extLst>
                <a:ext uri="{FF2B5EF4-FFF2-40B4-BE49-F238E27FC236}">
                  <a16:creationId xmlns:a16="http://schemas.microsoft.com/office/drawing/2014/main" id="{E70CC687-CAC0-41E3-BF05-D950EB55D9F8}"/>
                </a:ext>
              </a:extLst>
            </p:cNvPr>
            <p:cNvSpPr txBox="1"/>
            <p:nvPr/>
          </p:nvSpPr>
          <p:spPr>
            <a:xfrm>
              <a:off x="7011616" y="2992325"/>
              <a:ext cx="1594945" cy="307777"/>
            </a:xfrm>
            <a:prstGeom prst="rect">
              <a:avLst/>
            </a:prstGeom>
            <a:noFill/>
          </p:spPr>
          <p:txBody>
            <a:bodyPr wrap="square" rtlCol="0">
              <a:spAutoFit/>
            </a:bodyPr>
            <a:lstStyle/>
            <a:p>
              <a:r>
                <a:rPr lang="en-US" sz="1400" b="1" dirty="0"/>
                <a:t>Contribution</a:t>
              </a:r>
            </a:p>
          </p:txBody>
        </p:sp>
        <p:cxnSp>
          <p:nvCxnSpPr>
            <p:cNvPr id="69" name="Straight Connector 68">
              <a:extLst>
                <a:ext uri="{FF2B5EF4-FFF2-40B4-BE49-F238E27FC236}">
                  <a16:creationId xmlns:a16="http://schemas.microsoft.com/office/drawing/2014/main" id="{76772BD0-ED77-4344-9AD9-A9786E5348D1}"/>
                </a:ext>
              </a:extLst>
            </p:cNvPr>
            <p:cNvCxnSpPr>
              <a:cxnSpLocks/>
            </p:cNvCxnSpPr>
            <p:nvPr/>
          </p:nvCxnSpPr>
          <p:spPr>
            <a:xfrm>
              <a:off x="7734519" y="3692385"/>
              <a:ext cx="3886200" cy="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70F3E7-B65B-41E5-8540-433EA7C69D5F}"/>
                </a:ext>
              </a:extLst>
            </p:cNvPr>
            <p:cNvCxnSpPr>
              <a:cxnSpLocks/>
            </p:cNvCxnSpPr>
            <p:nvPr/>
          </p:nvCxnSpPr>
          <p:spPr>
            <a:xfrm>
              <a:off x="7734519" y="4716831"/>
              <a:ext cx="3886200" cy="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CD4E025-A3E5-4F8C-A68B-4D64A6004C0D}"/>
                </a:ext>
              </a:extLst>
            </p:cNvPr>
            <p:cNvCxnSpPr>
              <a:cxnSpLocks/>
            </p:cNvCxnSpPr>
            <p:nvPr/>
          </p:nvCxnSpPr>
          <p:spPr>
            <a:xfrm>
              <a:off x="7734519" y="2187758"/>
              <a:ext cx="3886200" cy="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DC617EC-10AD-AD9F-5C39-15D7D39F1309}"/>
                </a:ext>
              </a:extLst>
            </p:cNvPr>
            <p:cNvCxnSpPr>
              <a:cxnSpLocks/>
            </p:cNvCxnSpPr>
            <p:nvPr/>
          </p:nvCxnSpPr>
          <p:spPr>
            <a:xfrm>
              <a:off x="7734519" y="1496794"/>
              <a:ext cx="38862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96170A0-BFDA-C6F1-1F98-9EEE32A6C793}"/>
                </a:ext>
              </a:extLst>
            </p:cNvPr>
            <p:cNvCxnSpPr>
              <a:cxnSpLocks/>
              <a:stCxn id="14" idx="2"/>
            </p:cNvCxnSpPr>
            <p:nvPr/>
          </p:nvCxnSpPr>
          <p:spPr>
            <a:xfrm>
              <a:off x="9541047" y="2056186"/>
              <a:ext cx="0" cy="319266"/>
            </a:xfrm>
            <a:prstGeom prst="straightConnector1">
              <a:avLst/>
            </a:prstGeom>
            <a:ln w="38100">
              <a:solidFill>
                <a:srgbClr val="FF0000"/>
              </a:solidFill>
              <a:prstDash val="solid"/>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a:extLst>
                <a:ext uri="{FF2B5EF4-FFF2-40B4-BE49-F238E27FC236}">
                  <a16:creationId xmlns:a16="http://schemas.microsoft.com/office/drawing/2014/main" id="{A8230F4F-7DDC-AA7B-2E48-532102A63484}"/>
                </a:ext>
              </a:extLst>
            </p:cNvPr>
            <p:cNvCxnSpPr>
              <a:cxnSpLocks noChangeAspect="1"/>
            </p:cNvCxnSpPr>
            <p:nvPr/>
          </p:nvCxnSpPr>
          <p:spPr>
            <a:xfrm>
              <a:off x="9543056" y="2818075"/>
              <a:ext cx="0" cy="362660"/>
            </a:xfrm>
            <a:prstGeom prst="straightConnector1">
              <a:avLst/>
            </a:prstGeom>
            <a:ln w="381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78" name="Straight Arrow Connector 77">
              <a:extLst>
                <a:ext uri="{FF2B5EF4-FFF2-40B4-BE49-F238E27FC236}">
                  <a16:creationId xmlns:a16="http://schemas.microsoft.com/office/drawing/2014/main" id="{7A169CC8-F62D-B40A-8353-EDAA3675C9A9}"/>
                </a:ext>
              </a:extLst>
            </p:cNvPr>
            <p:cNvCxnSpPr>
              <a:cxnSpLocks noChangeAspect="1"/>
            </p:cNvCxnSpPr>
            <p:nvPr/>
          </p:nvCxnSpPr>
          <p:spPr>
            <a:xfrm>
              <a:off x="9540343" y="3495368"/>
              <a:ext cx="0" cy="378347"/>
            </a:xfrm>
            <a:prstGeom prst="straightConnector1">
              <a:avLst/>
            </a:prstGeom>
            <a:ln w="381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81" name="Straight Arrow Connector 80">
              <a:extLst>
                <a:ext uri="{FF2B5EF4-FFF2-40B4-BE49-F238E27FC236}">
                  <a16:creationId xmlns:a16="http://schemas.microsoft.com/office/drawing/2014/main" id="{06F001A1-76FB-BFE6-B613-2F8B762986AE}"/>
                </a:ext>
              </a:extLst>
            </p:cNvPr>
            <p:cNvCxnSpPr>
              <a:cxnSpLocks noChangeAspect="1"/>
            </p:cNvCxnSpPr>
            <p:nvPr/>
          </p:nvCxnSpPr>
          <p:spPr>
            <a:xfrm>
              <a:off x="9539992" y="4573105"/>
              <a:ext cx="0" cy="378347"/>
            </a:xfrm>
            <a:prstGeom prst="straightConnector1">
              <a:avLst/>
            </a:prstGeom>
            <a:ln w="38100">
              <a:solidFill>
                <a:srgbClr val="00B0F0"/>
              </a:solidFill>
              <a:tailEnd type="triangle"/>
            </a:ln>
          </p:spPr>
          <p:style>
            <a:lnRef idx="3">
              <a:schemeClr val="accent3"/>
            </a:lnRef>
            <a:fillRef idx="0">
              <a:schemeClr val="accent3"/>
            </a:fillRef>
            <a:effectRef idx="2">
              <a:schemeClr val="accent3"/>
            </a:effectRef>
            <a:fontRef idx="minor">
              <a:schemeClr val="tx1"/>
            </a:fontRef>
          </p:style>
        </p:cxnSp>
        <p:cxnSp>
          <p:nvCxnSpPr>
            <p:cNvPr id="82" name="Straight Arrow Connector 81">
              <a:extLst>
                <a:ext uri="{FF2B5EF4-FFF2-40B4-BE49-F238E27FC236}">
                  <a16:creationId xmlns:a16="http://schemas.microsoft.com/office/drawing/2014/main" id="{BED825EA-C6D8-BF34-1C8B-8E35D4717A7A}"/>
                </a:ext>
              </a:extLst>
            </p:cNvPr>
            <p:cNvCxnSpPr>
              <a:cxnSpLocks noChangeAspect="1"/>
            </p:cNvCxnSpPr>
            <p:nvPr/>
          </p:nvCxnSpPr>
          <p:spPr>
            <a:xfrm>
              <a:off x="9556251" y="5338546"/>
              <a:ext cx="0" cy="378347"/>
            </a:xfrm>
            <a:prstGeom prst="straightConnector1">
              <a:avLst/>
            </a:prstGeom>
            <a:ln w="38100">
              <a:solidFill>
                <a:srgbClr val="00B0F0"/>
              </a:solidFill>
              <a:tailEnd type="triangle"/>
            </a:ln>
          </p:spPr>
          <p:style>
            <a:lnRef idx="3">
              <a:schemeClr val="accent3"/>
            </a:lnRef>
            <a:fillRef idx="0">
              <a:schemeClr val="accent3"/>
            </a:fillRef>
            <a:effectRef idx="2">
              <a:schemeClr val="accent3"/>
            </a:effectRef>
            <a:fontRef idx="minor">
              <a:schemeClr val="tx1"/>
            </a:fontRef>
          </p:style>
        </p:cxnSp>
        <p:sp>
          <p:nvSpPr>
            <p:cNvPr id="7" name="Rectangle: Rounded Corners 59">
              <a:extLst>
                <a:ext uri="{FF2B5EF4-FFF2-40B4-BE49-F238E27FC236}">
                  <a16:creationId xmlns:a16="http://schemas.microsoft.com/office/drawing/2014/main" id="{68821465-099F-DC4A-49AF-FDA3CEA3F910}"/>
                </a:ext>
              </a:extLst>
            </p:cNvPr>
            <p:cNvSpPr/>
            <p:nvPr/>
          </p:nvSpPr>
          <p:spPr>
            <a:xfrm>
              <a:off x="10266885" y="5723859"/>
              <a:ext cx="1524521" cy="27432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Complex systems</a:t>
              </a:r>
            </a:p>
          </p:txBody>
        </p:sp>
      </p:grpSp>
      <p:graphicFrame>
        <p:nvGraphicFramePr>
          <p:cNvPr id="33" name="Diagram 32">
            <a:extLst>
              <a:ext uri="{FF2B5EF4-FFF2-40B4-BE49-F238E27FC236}">
                <a16:creationId xmlns:a16="http://schemas.microsoft.com/office/drawing/2014/main" id="{E612A600-453A-40F7-BAF3-9DDC71E04694}"/>
              </a:ext>
            </a:extLst>
          </p:cNvPr>
          <p:cNvGraphicFramePr/>
          <p:nvPr>
            <p:extLst>
              <p:ext uri="{D42A27DB-BD31-4B8C-83A1-F6EECF244321}">
                <p14:modId xmlns:p14="http://schemas.microsoft.com/office/powerpoint/2010/main" val="36515336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a:extLst>
              <a:ext uri="{FF2B5EF4-FFF2-40B4-BE49-F238E27FC236}">
                <a16:creationId xmlns:a16="http://schemas.microsoft.com/office/drawing/2014/main" id="{A790D958-4B59-69E3-9E62-32DA6D0A27F2}"/>
              </a:ext>
            </a:extLst>
          </p:cNvPr>
          <p:cNvSpPr>
            <a:spLocks noGrp="1"/>
          </p:cNvSpPr>
          <p:nvPr>
            <p:ph type="sldNum" sz="quarter" idx="12"/>
          </p:nvPr>
        </p:nvSpPr>
        <p:spPr/>
        <p:txBody>
          <a:bodyPr/>
          <a:lstStyle/>
          <a:p>
            <a:fld id="{B2DC25EE-239B-4C5F-AAD1-255A7D5F1EE2}" type="slidenum">
              <a:rPr lang="en-US" smtClean="0"/>
              <a:pPr/>
              <a:t>17</a:t>
            </a:fld>
            <a:r>
              <a:rPr lang="en-US"/>
              <a:t>/51</a:t>
            </a:r>
            <a:endParaRPr lang="en-US" dirty="0"/>
          </a:p>
        </p:txBody>
      </p:sp>
      <p:sp>
        <p:nvSpPr>
          <p:cNvPr id="22" name="Footer Placeholder 21">
            <a:extLst>
              <a:ext uri="{FF2B5EF4-FFF2-40B4-BE49-F238E27FC236}">
                <a16:creationId xmlns:a16="http://schemas.microsoft.com/office/drawing/2014/main" id="{45343416-D1AC-D71A-4960-518D8FA150FB}"/>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09139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BF1E-E1FC-1F15-0AAE-F352597593B4}"/>
              </a:ext>
            </a:extLst>
          </p:cNvPr>
          <p:cNvSpPr>
            <a:spLocks noGrp="1"/>
          </p:cNvSpPr>
          <p:nvPr>
            <p:ph type="title"/>
          </p:nvPr>
        </p:nvSpPr>
        <p:spPr/>
        <p:txBody>
          <a:bodyPr/>
          <a:lstStyle/>
          <a:p>
            <a:r>
              <a:rPr lang="en-US" dirty="0">
                <a:cs typeface="Calibri Light"/>
              </a:rPr>
              <a:t>Sparse Identification of Nonlinear Dynamics </a:t>
            </a:r>
            <a:endParaRPr lang="en-US" dirty="0"/>
          </a:p>
        </p:txBody>
      </p:sp>
      <p:sp>
        <p:nvSpPr>
          <p:cNvPr id="3" name="Content Placeholder 2">
            <a:extLst>
              <a:ext uri="{FF2B5EF4-FFF2-40B4-BE49-F238E27FC236}">
                <a16:creationId xmlns:a16="http://schemas.microsoft.com/office/drawing/2014/main" id="{5EFB2B29-D4DF-B510-89FA-BFC13116979F}"/>
              </a:ext>
            </a:extLst>
          </p:cNvPr>
          <p:cNvSpPr>
            <a:spLocks noGrp="1"/>
          </p:cNvSpPr>
          <p:nvPr>
            <p:ph idx="1"/>
          </p:nvPr>
        </p:nvSpPr>
        <p:spPr/>
        <p:txBody>
          <a:bodyPr vert="horz" lIns="91440" tIns="45720" rIns="91440" bIns="45720" rtlCol="0" anchor="t">
            <a:normAutofit fontScale="92500" lnSpcReduction="20000"/>
          </a:bodyPr>
          <a:lstStyle/>
          <a:p>
            <a:r>
              <a:rPr lang="en-US" dirty="0" err="1">
                <a:ea typeface="+mn-lt"/>
                <a:cs typeface="+mn-lt"/>
              </a:rPr>
              <a:t>SINDy</a:t>
            </a:r>
            <a:r>
              <a:rPr lang="en-US" dirty="0">
                <a:ea typeface="+mn-lt"/>
                <a:cs typeface="+mn-lt"/>
              </a:rPr>
              <a:t> is based on sparse linear regression; Brunton et al., 2016</a:t>
            </a:r>
          </a:p>
          <a:p>
            <a:pPr lvl="1"/>
            <a:r>
              <a:rPr lang="en-US" dirty="0">
                <a:ea typeface="+mn-lt"/>
                <a:cs typeface="+mn-lt"/>
              </a:rPr>
              <a:t>Results in reduced order nonlinear model</a:t>
            </a:r>
          </a:p>
          <a:p>
            <a:pPr lvl="1"/>
            <a:r>
              <a:rPr lang="en-US" dirty="0">
                <a:ea typeface="+mn-lt"/>
                <a:cs typeface="+mn-lt"/>
              </a:rPr>
              <a:t>Detect the governing equation</a:t>
            </a:r>
          </a:p>
          <a:p>
            <a:r>
              <a:rPr lang="en-US" dirty="0">
                <a:ea typeface="+mn-lt"/>
                <a:cs typeface="+mn-lt"/>
              </a:rPr>
              <a:t>Notable extensions to </a:t>
            </a:r>
            <a:r>
              <a:rPr lang="en-US" dirty="0" err="1">
                <a:ea typeface="+mn-lt"/>
                <a:cs typeface="+mn-lt"/>
              </a:rPr>
              <a:t>SINDy</a:t>
            </a:r>
            <a:endParaRPr lang="en-US" dirty="0">
              <a:ea typeface="+mn-lt"/>
              <a:cs typeface="+mn-lt"/>
            </a:endParaRPr>
          </a:p>
          <a:p>
            <a:r>
              <a:rPr lang="en-US" dirty="0" err="1">
                <a:ea typeface="+mn-lt"/>
                <a:cs typeface="+mn-lt"/>
              </a:rPr>
              <a:t>SINDy</a:t>
            </a:r>
            <a:r>
              <a:rPr lang="en-US" dirty="0">
                <a:ea typeface="+mn-lt"/>
                <a:cs typeface="+mn-lt"/>
              </a:rPr>
              <a:t> with control (</a:t>
            </a:r>
            <a:r>
              <a:rPr lang="en-US" dirty="0" err="1">
                <a:ea typeface="+mn-lt"/>
                <a:cs typeface="+mn-lt"/>
              </a:rPr>
              <a:t>SINDyC</a:t>
            </a:r>
            <a:r>
              <a:rPr lang="en-US" dirty="0">
                <a:ea typeface="+mn-lt"/>
                <a:cs typeface="+mn-lt"/>
              </a:rPr>
              <a:t>); Brunton et al., 2016</a:t>
            </a:r>
          </a:p>
          <a:p>
            <a:r>
              <a:rPr lang="en-US" dirty="0">
                <a:ea typeface="+mn-lt"/>
                <a:cs typeface="+mn-lt"/>
              </a:rPr>
              <a:t>AIC-inspired on training data; </a:t>
            </a:r>
            <a:r>
              <a:rPr lang="en-US" dirty="0"/>
              <a:t>Mangan et al., 2017</a:t>
            </a:r>
          </a:p>
          <a:p>
            <a:r>
              <a:rPr lang="en-US" dirty="0">
                <a:ea typeface="+mn-lt"/>
                <a:cs typeface="+mn-lt"/>
              </a:rPr>
              <a:t>Constraint dynamics; </a:t>
            </a:r>
            <a:r>
              <a:rPr lang="en-US" dirty="0"/>
              <a:t>Loiseau &amp; Brunton, 2018</a:t>
            </a:r>
            <a:endParaRPr lang="en-US" dirty="0">
              <a:ea typeface="+mn-lt"/>
              <a:cs typeface="+mn-lt"/>
            </a:endParaRPr>
          </a:p>
          <a:p>
            <a:r>
              <a:rPr lang="en-US" dirty="0">
                <a:ea typeface="+mn-lt"/>
                <a:cs typeface="+mn-lt"/>
              </a:rPr>
              <a:t>Including switching dynamic; Li et al., 2019; Mangan et al., 2019</a:t>
            </a:r>
          </a:p>
          <a:p>
            <a:r>
              <a:rPr lang="en-US" dirty="0">
                <a:ea typeface="+mn-lt"/>
                <a:cs typeface="+mn-lt"/>
              </a:rPr>
              <a:t>PDE; Messenger &amp; Bortz, 2021</a:t>
            </a:r>
          </a:p>
          <a:p>
            <a:r>
              <a:rPr lang="en-US" dirty="0">
                <a:ea typeface="+mn-lt"/>
                <a:cs typeface="+mn-lt"/>
              </a:rPr>
              <a:t>MPC; </a:t>
            </a:r>
            <a:r>
              <a:rPr lang="en-US" dirty="0" err="1">
                <a:ea typeface="+mn-lt"/>
                <a:cs typeface="+mn-lt"/>
              </a:rPr>
              <a:t>Fasel</a:t>
            </a:r>
            <a:r>
              <a:rPr lang="en-US" dirty="0">
                <a:ea typeface="+mn-lt"/>
                <a:cs typeface="+mn-lt"/>
              </a:rPr>
              <a:t> et al., 2021</a:t>
            </a:r>
          </a:p>
          <a:p>
            <a:r>
              <a:rPr lang="en-US" dirty="0">
                <a:ea typeface="+mn-lt"/>
                <a:cs typeface="+mn-lt"/>
              </a:rPr>
              <a:t>Sensitivity analysis: </a:t>
            </a:r>
            <a:r>
              <a:rPr lang="en-US" dirty="0" err="1">
                <a:ea typeface="+mn-lt"/>
                <a:cs typeface="+mn-lt"/>
              </a:rPr>
              <a:t>Naozuka</a:t>
            </a:r>
            <a:r>
              <a:rPr lang="en-US" dirty="0">
                <a:ea typeface="+mn-lt"/>
                <a:cs typeface="+mn-lt"/>
              </a:rPr>
              <a:t> et al., 2022</a:t>
            </a:r>
          </a:p>
          <a:p>
            <a:r>
              <a:rPr lang="en-US" dirty="0">
                <a:ea typeface="+mn-lt"/>
                <a:cs typeface="+mn-lt"/>
              </a:rPr>
              <a:t>Ensemble model; </a:t>
            </a:r>
            <a:r>
              <a:rPr lang="en-US" dirty="0" err="1">
                <a:ea typeface="+mn-lt"/>
                <a:cs typeface="+mn-lt"/>
              </a:rPr>
              <a:t>Fasel</a:t>
            </a:r>
            <a:r>
              <a:rPr lang="en-US" dirty="0">
                <a:ea typeface="+mn-lt"/>
                <a:cs typeface="+mn-lt"/>
              </a:rPr>
              <a:t> et al., 2022</a:t>
            </a:r>
          </a:p>
          <a:p>
            <a:pPr>
              <a:lnSpc>
                <a:spcPct val="120000"/>
              </a:lnSpc>
            </a:pPr>
            <a:r>
              <a:rPr lang="en-US" dirty="0">
                <a:cs typeface="Calibri"/>
              </a:rPr>
              <a:t>There are several extensions; however, they mostly left the choice of library terms and </a:t>
            </a:r>
            <a:r>
              <a:rPr lang="en-US" dirty="0" err="1">
                <a:cs typeface="Calibri"/>
              </a:rPr>
              <a:t>sparsification</a:t>
            </a:r>
            <a:r>
              <a:rPr lang="en-US" dirty="0">
                <a:cs typeface="Calibri"/>
              </a:rPr>
              <a:t> parameters which based on the original formulation overfits the model</a:t>
            </a:r>
          </a:p>
        </p:txBody>
      </p:sp>
      <p:sp>
        <p:nvSpPr>
          <p:cNvPr id="5" name="Date Placeholder 4">
            <a:extLst>
              <a:ext uri="{FF2B5EF4-FFF2-40B4-BE49-F238E27FC236}">
                <a16:creationId xmlns:a16="http://schemas.microsoft.com/office/drawing/2014/main" id="{B7E953A6-24E4-0255-817F-191B3F13D88B}"/>
              </a:ext>
            </a:extLst>
          </p:cNvPr>
          <p:cNvSpPr>
            <a:spLocks noGrp="1"/>
          </p:cNvSpPr>
          <p:nvPr>
            <p:ph type="dt" sz="half" idx="10"/>
          </p:nvPr>
        </p:nvSpPr>
        <p:spPr/>
        <p:txBody>
          <a:bodyPr/>
          <a:lstStyle/>
          <a:p>
            <a:r>
              <a:rPr lang="en-US"/>
              <a:t>sites.temple.edu/dslab/</a:t>
            </a:r>
          </a:p>
        </p:txBody>
      </p:sp>
      <p:grpSp>
        <p:nvGrpSpPr>
          <p:cNvPr id="47" name="Group 46">
            <a:extLst>
              <a:ext uri="{FF2B5EF4-FFF2-40B4-BE49-F238E27FC236}">
                <a16:creationId xmlns:a16="http://schemas.microsoft.com/office/drawing/2014/main" id="{012520FC-1026-A77F-77C7-9A13EDDF8EDC}"/>
              </a:ext>
            </a:extLst>
          </p:cNvPr>
          <p:cNvGrpSpPr/>
          <p:nvPr/>
        </p:nvGrpSpPr>
        <p:grpSpPr>
          <a:xfrm>
            <a:off x="8653670" y="1991964"/>
            <a:ext cx="2971300" cy="3049646"/>
            <a:chOff x="8610600" y="2679415"/>
            <a:chExt cx="2971300" cy="3049646"/>
          </a:xfrm>
        </p:grpSpPr>
        <p:grpSp>
          <p:nvGrpSpPr>
            <p:cNvPr id="48" name="Group 47">
              <a:extLst>
                <a:ext uri="{FF2B5EF4-FFF2-40B4-BE49-F238E27FC236}">
                  <a16:creationId xmlns:a16="http://schemas.microsoft.com/office/drawing/2014/main" id="{F17417F8-9452-204D-1423-16B1A54ABF34}"/>
                </a:ext>
              </a:extLst>
            </p:cNvPr>
            <p:cNvGrpSpPr/>
            <p:nvPr/>
          </p:nvGrpSpPr>
          <p:grpSpPr>
            <a:xfrm>
              <a:off x="8610600" y="2679415"/>
              <a:ext cx="2971300" cy="2307444"/>
              <a:chOff x="5412135" y="3654444"/>
              <a:chExt cx="2971300" cy="2307444"/>
            </a:xfrm>
          </p:grpSpPr>
          <p:sp>
            <p:nvSpPr>
              <p:cNvPr id="51" name="Double Bracket 50">
                <a:extLst>
                  <a:ext uri="{FF2B5EF4-FFF2-40B4-BE49-F238E27FC236}">
                    <a16:creationId xmlns:a16="http://schemas.microsoft.com/office/drawing/2014/main" id="{6C9CC5BF-4B1D-F346-36C6-D839D4556BF1}"/>
                  </a:ext>
                </a:extLst>
              </p:cNvPr>
              <p:cNvSpPr/>
              <p:nvPr/>
            </p:nvSpPr>
            <p:spPr>
              <a:xfrm>
                <a:off x="5440680" y="4038981"/>
                <a:ext cx="310896" cy="1922907"/>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FFEB039-D3BB-6E93-01F9-F310EEE07764}"/>
                      </a:ext>
                    </a:extLst>
                  </p:cNvPr>
                  <p:cNvSpPr txBox="1"/>
                  <p:nvPr/>
                </p:nvSpPr>
                <p:spPr>
                  <a:xfrm>
                    <a:off x="5412135" y="3654444"/>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oMath>
                      </m:oMathPara>
                    </a14:m>
                    <a:endParaRPr lang="en-US"/>
                  </a:p>
                </p:txBody>
              </p:sp>
            </mc:Choice>
            <mc:Fallback xmlns="">
              <p:sp>
                <p:nvSpPr>
                  <p:cNvPr id="52" name="TextBox 51">
                    <a:extLst>
                      <a:ext uri="{FF2B5EF4-FFF2-40B4-BE49-F238E27FC236}">
                        <a16:creationId xmlns:a16="http://schemas.microsoft.com/office/drawing/2014/main" id="{AFFEB039-D3BB-6E93-01F9-F310EEE07764}"/>
                      </a:ext>
                    </a:extLst>
                  </p:cNvPr>
                  <p:cNvSpPr txBox="1">
                    <a:spLocks noRot="1" noChangeAspect="1" noMove="1" noResize="1" noEditPoints="1" noAdjustHandles="1" noChangeArrowheads="1" noChangeShapeType="1" noTextEdit="1"/>
                  </p:cNvSpPr>
                  <p:nvPr/>
                </p:nvSpPr>
                <p:spPr>
                  <a:xfrm>
                    <a:off x="5412135" y="3654444"/>
                    <a:ext cx="367985"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B7C20F80-AA4D-AA57-20BD-76D26A773710}"/>
                      </a:ext>
                    </a:extLst>
                  </p:cNvPr>
                  <p:cNvSpPr txBox="1"/>
                  <p:nvPr/>
                </p:nvSpPr>
                <p:spPr>
                  <a:xfrm>
                    <a:off x="5751576" y="4815768"/>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oMath>
                      </m:oMathPara>
                    </a14:m>
                    <a:endParaRPr lang="en-US"/>
                  </a:p>
                </p:txBody>
              </p:sp>
            </mc:Choice>
            <mc:Fallback xmlns="">
              <p:sp>
                <p:nvSpPr>
                  <p:cNvPr id="53" name="TextBox 52">
                    <a:extLst>
                      <a:ext uri="{FF2B5EF4-FFF2-40B4-BE49-F238E27FC236}">
                        <a16:creationId xmlns:a16="http://schemas.microsoft.com/office/drawing/2014/main" id="{B7C20F80-AA4D-AA57-20BD-76D26A773710}"/>
                      </a:ext>
                    </a:extLst>
                  </p:cNvPr>
                  <p:cNvSpPr txBox="1">
                    <a:spLocks noRot="1" noChangeAspect="1" noMove="1" noResize="1" noEditPoints="1" noAdjustHandles="1" noChangeArrowheads="1" noChangeShapeType="1" noTextEdit="1"/>
                  </p:cNvSpPr>
                  <p:nvPr/>
                </p:nvSpPr>
                <p:spPr>
                  <a:xfrm>
                    <a:off x="5751576" y="4815768"/>
                    <a:ext cx="410690" cy="369332"/>
                  </a:xfrm>
                  <a:prstGeom prst="rect">
                    <a:avLst/>
                  </a:prstGeom>
                  <a:blipFill>
                    <a:blip r:embed="rId4"/>
                    <a:stretch>
                      <a:fillRect/>
                    </a:stretch>
                  </a:blipFill>
                </p:spPr>
                <p:txBody>
                  <a:bodyPr/>
                  <a:lstStyle/>
                  <a:p>
                    <a:r>
                      <a:rPr lang="en-US">
                        <a:noFill/>
                      </a:rPr>
                      <a:t> </a:t>
                    </a:r>
                  </a:p>
                </p:txBody>
              </p:sp>
            </mc:Fallback>
          </mc:AlternateContent>
          <p:sp>
            <p:nvSpPr>
              <p:cNvPr id="54" name="Double Bracket 53">
                <a:extLst>
                  <a:ext uri="{FF2B5EF4-FFF2-40B4-BE49-F238E27FC236}">
                    <a16:creationId xmlns:a16="http://schemas.microsoft.com/office/drawing/2014/main" id="{FCFAB161-8701-43DA-0969-1E61BF51CAA2}"/>
                  </a:ext>
                </a:extLst>
              </p:cNvPr>
              <p:cNvSpPr/>
              <p:nvPr/>
            </p:nvSpPr>
            <p:spPr>
              <a:xfrm>
                <a:off x="6133300" y="4038981"/>
                <a:ext cx="1682318" cy="1922907"/>
              </a:xfrm>
              <a:prstGeom prst="bracketPair">
                <a:avLst>
                  <a:gd name="adj" fmla="val 289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E364121-738D-D959-4943-83D64A598AEB}"/>
                      </a:ext>
                    </a:extLst>
                  </p:cNvPr>
                  <p:cNvSpPr txBox="1"/>
                  <p:nvPr/>
                </p:nvSpPr>
                <p:spPr>
                  <a:xfrm>
                    <a:off x="6128835" y="3676688"/>
                    <a:ext cx="18153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rPr>
                            <m:t>𝑥</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3 </m:t>
                              </m:r>
                            </m:sup>
                          </m:sSup>
                          <m:r>
                            <a:rPr lang="en-US" b="0" i="1" smtClean="0">
                              <a:latin typeface="Cambria Math" panose="02040503050406030204" pitchFamily="18" charset="0"/>
                            </a:rPr>
                            <m:t>𝑢</m:t>
                          </m:r>
                          <m:sSup>
                            <m:sSupPr>
                              <m:ctrlPr>
                                <a:rPr lang="en-US" b="0" i="1" smtClean="0">
                                  <a:latin typeface="Cambria Math" panose="02040503050406030204" pitchFamily="18" charset="0"/>
                                </a:rPr>
                              </m:ctrlPr>
                            </m:sSupPr>
                            <m:e>
                              <m:r>
                                <a:rPr lang="en-US" b="0" i="1" smtClean="0">
                                  <a:latin typeface="Cambria Math" panose="02040503050406030204" pitchFamily="18" charset="0"/>
                                </a:rPr>
                                <m:t>  </m:t>
                              </m:r>
                              <m:r>
                                <a:rPr lang="en-US" b="0" i="1" smtClean="0">
                                  <a:latin typeface="Cambria Math" panose="02040503050406030204" pitchFamily="18" charset="0"/>
                                </a:rPr>
                                <m:t>𝑢</m:t>
                              </m:r>
                            </m:e>
                            <m:sup>
                              <m:r>
                                <a:rPr lang="en-US" b="0" i="1" smtClean="0">
                                  <a:latin typeface="Cambria Math" panose="02040503050406030204" pitchFamily="18" charset="0"/>
                                </a:rPr>
                                <m:t>2</m:t>
                              </m:r>
                            </m:sup>
                          </m:sSup>
                        </m:oMath>
                      </m:oMathPara>
                    </a14:m>
                    <a:endParaRPr lang="en-US"/>
                  </a:p>
                </p:txBody>
              </p:sp>
            </mc:Choice>
            <mc:Fallback xmlns="">
              <p:sp>
                <p:nvSpPr>
                  <p:cNvPr id="55" name="TextBox 54">
                    <a:extLst>
                      <a:ext uri="{FF2B5EF4-FFF2-40B4-BE49-F238E27FC236}">
                        <a16:creationId xmlns:a16="http://schemas.microsoft.com/office/drawing/2014/main" id="{3E364121-738D-D959-4943-83D64A598AEB}"/>
                      </a:ext>
                    </a:extLst>
                  </p:cNvPr>
                  <p:cNvSpPr txBox="1">
                    <a:spLocks noRot="1" noChangeAspect="1" noMove="1" noResize="1" noEditPoints="1" noAdjustHandles="1" noChangeArrowheads="1" noChangeShapeType="1" noTextEdit="1"/>
                  </p:cNvSpPr>
                  <p:nvPr/>
                </p:nvSpPr>
                <p:spPr>
                  <a:xfrm>
                    <a:off x="6128835" y="3676688"/>
                    <a:ext cx="1815369" cy="369332"/>
                  </a:xfrm>
                  <a:prstGeom prst="rect">
                    <a:avLst/>
                  </a:prstGeom>
                  <a:blipFill>
                    <a:blip r:embed="rId5"/>
                    <a:stretch>
                      <a:fillRect b="-16667"/>
                    </a:stretch>
                  </a:blipFill>
                </p:spPr>
                <p:txBody>
                  <a:bodyPr/>
                  <a:lstStyle/>
                  <a:p>
                    <a:r>
                      <a:rPr lang="en-US">
                        <a:noFill/>
                      </a:rPr>
                      <a:t> </a:t>
                    </a:r>
                  </a:p>
                </p:txBody>
              </p:sp>
            </mc:Fallback>
          </mc:AlternateContent>
          <p:sp>
            <p:nvSpPr>
              <p:cNvPr id="56" name="Double Bracket 55">
                <a:extLst>
                  <a:ext uri="{FF2B5EF4-FFF2-40B4-BE49-F238E27FC236}">
                    <a16:creationId xmlns:a16="http://schemas.microsoft.com/office/drawing/2014/main" id="{0144D7B2-1442-62B5-A57D-0FCD149FECF9}"/>
                  </a:ext>
                </a:extLst>
              </p:cNvPr>
              <p:cNvSpPr/>
              <p:nvPr/>
            </p:nvSpPr>
            <p:spPr>
              <a:xfrm>
                <a:off x="8028549" y="4038981"/>
                <a:ext cx="310896" cy="1922907"/>
              </a:xfrm>
              <a:prstGeom prst="bracketPair">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5D80DC3-0D73-B5F6-7DAD-8202E5A261EB}"/>
                      </a:ext>
                    </a:extLst>
                  </p:cNvPr>
                  <p:cNvSpPr txBox="1"/>
                  <p:nvPr/>
                </p:nvSpPr>
                <p:spPr>
                  <a:xfrm>
                    <a:off x="8014424" y="3654444"/>
                    <a:ext cx="3690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Ξ</m:t>
                          </m:r>
                        </m:oMath>
                      </m:oMathPara>
                    </a14:m>
                    <a:endParaRPr lang="en-US"/>
                  </a:p>
                </p:txBody>
              </p:sp>
            </mc:Choice>
            <mc:Fallback xmlns="">
              <p:sp>
                <p:nvSpPr>
                  <p:cNvPr id="57" name="TextBox 56">
                    <a:extLst>
                      <a:ext uri="{FF2B5EF4-FFF2-40B4-BE49-F238E27FC236}">
                        <a16:creationId xmlns:a16="http://schemas.microsoft.com/office/drawing/2014/main" id="{55D80DC3-0D73-B5F6-7DAD-8202E5A261EB}"/>
                      </a:ext>
                    </a:extLst>
                  </p:cNvPr>
                  <p:cNvSpPr txBox="1">
                    <a:spLocks noRot="1" noChangeAspect="1" noMove="1" noResize="1" noEditPoints="1" noAdjustHandles="1" noChangeArrowheads="1" noChangeShapeType="1" noTextEdit="1"/>
                  </p:cNvSpPr>
                  <p:nvPr/>
                </p:nvSpPr>
                <p:spPr>
                  <a:xfrm>
                    <a:off x="8014424" y="3654444"/>
                    <a:ext cx="369011" cy="369332"/>
                  </a:xfrm>
                  <a:prstGeom prst="rect">
                    <a:avLst/>
                  </a:prstGeom>
                  <a:blipFill>
                    <a:blip r:embed="rId6"/>
                    <a:stretch>
                      <a:fillRect/>
                    </a:stretch>
                  </a:blipFill>
                </p:spPr>
                <p:txBody>
                  <a:bodyPr/>
                  <a:lstStyle/>
                  <a:p>
                    <a:r>
                      <a:rPr lang="en-US">
                        <a:noFill/>
                      </a:rPr>
                      <a:t> </a:t>
                    </a:r>
                  </a:p>
                </p:txBody>
              </p:sp>
            </mc:Fallback>
          </mc:AlternateContent>
          <p:sp>
            <p:nvSpPr>
              <p:cNvPr id="58" name="Rounded Rectangle 57">
                <a:extLst>
                  <a:ext uri="{FF2B5EF4-FFF2-40B4-BE49-F238E27FC236}">
                    <a16:creationId xmlns:a16="http://schemas.microsoft.com/office/drawing/2014/main" id="{645FAF4E-5333-31DC-6AC7-9610EA377383}"/>
                  </a:ext>
                </a:extLst>
              </p:cNvPr>
              <p:cNvSpPr/>
              <p:nvPr/>
            </p:nvSpPr>
            <p:spPr>
              <a:xfrm>
                <a:off x="5573269" y="4076762"/>
                <a:ext cx="45719" cy="1847345"/>
              </a:xfrm>
              <a:prstGeom prst="roundRect">
                <a:avLst>
                  <a:gd name="adj" fmla="val 3694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261B6D3C-D2C4-3EF3-9CF5-30B222BB85DA}"/>
                  </a:ext>
                </a:extLst>
              </p:cNvPr>
              <p:cNvSpPr/>
              <p:nvPr/>
            </p:nvSpPr>
            <p:spPr>
              <a:xfrm>
                <a:off x="6329176" y="4076762"/>
                <a:ext cx="45719" cy="1847345"/>
              </a:xfrm>
              <a:prstGeom prst="roundRect">
                <a:avLst>
                  <a:gd name="adj" fmla="val 3694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8FF35D8B-2507-2687-4371-23CB3B83A43A}"/>
                  </a:ext>
                </a:extLst>
              </p:cNvPr>
              <p:cNvSpPr/>
              <p:nvPr/>
            </p:nvSpPr>
            <p:spPr>
              <a:xfrm>
                <a:off x="6580604" y="4076762"/>
                <a:ext cx="45719" cy="1847345"/>
              </a:xfrm>
              <a:prstGeom prst="roundRect">
                <a:avLst>
                  <a:gd name="adj" fmla="val 3694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F013E2A8-C6FD-60E4-8DA6-33A27279EC55}"/>
                  </a:ext>
                </a:extLst>
              </p:cNvPr>
              <p:cNvSpPr/>
              <p:nvPr/>
            </p:nvSpPr>
            <p:spPr>
              <a:xfrm>
                <a:off x="6832032" y="4076762"/>
                <a:ext cx="45719" cy="1847345"/>
              </a:xfrm>
              <a:prstGeom prst="roundRect">
                <a:avLst>
                  <a:gd name="adj" fmla="val 3694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AB4CF569-3AF6-81BD-4C09-06DA8D417B70}"/>
                  </a:ext>
                </a:extLst>
              </p:cNvPr>
              <p:cNvSpPr/>
              <p:nvPr/>
            </p:nvSpPr>
            <p:spPr>
              <a:xfrm>
                <a:off x="7083460" y="4076762"/>
                <a:ext cx="45719" cy="1847345"/>
              </a:xfrm>
              <a:prstGeom prst="roundRect">
                <a:avLst>
                  <a:gd name="adj" fmla="val 3694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a:extLst>
                  <a:ext uri="{FF2B5EF4-FFF2-40B4-BE49-F238E27FC236}">
                    <a16:creationId xmlns:a16="http://schemas.microsoft.com/office/drawing/2014/main" id="{CDCF1052-D51C-2617-12B4-C5C7987F9D7B}"/>
                  </a:ext>
                </a:extLst>
              </p:cNvPr>
              <p:cNvSpPr/>
              <p:nvPr/>
            </p:nvSpPr>
            <p:spPr>
              <a:xfrm>
                <a:off x="7334888" y="4076762"/>
                <a:ext cx="45719" cy="1847345"/>
              </a:xfrm>
              <a:prstGeom prst="roundRect">
                <a:avLst>
                  <a:gd name="adj" fmla="val 3694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ed Rectangle 1023">
                <a:extLst>
                  <a:ext uri="{FF2B5EF4-FFF2-40B4-BE49-F238E27FC236}">
                    <a16:creationId xmlns:a16="http://schemas.microsoft.com/office/drawing/2014/main" id="{A1DB4347-1208-FB6E-34A8-F8A3CB76B4E5}"/>
                  </a:ext>
                </a:extLst>
              </p:cNvPr>
              <p:cNvSpPr/>
              <p:nvPr/>
            </p:nvSpPr>
            <p:spPr>
              <a:xfrm>
                <a:off x="7586316" y="4076762"/>
                <a:ext cx="45719" cy="1847345"/>
              </a:xfrm>
              <a:prstGeom prst="roundRect">
                <a:avLst>
                  <a:gd name="adj" fmla="val 3694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ounded Rectangle 1024">
                <a:extLst>
                  <a:ext uri="{FF2B5EF4-FFF2-40B4-BE49-F238E27FC236}">
                    <a16:creationId xmlns:a16="http://schemas.microsoft.com/office/drawing/2014/main" id="{6A2E4017-13AC-F884-B035-EDBF15F19BD3}"/>
                  </a:ext>
                </a:extLst>
              </p:cNvPr>
              <p:cNvSpPr/>
              <p:nvPr/>
            </p:nvSpPr>
            <p:spPr>
              <a:xfrm>
                <a:off x="8165384" y="4076762"/>
                <a:ext cx="45719" cy="1847345"/>
              </a:xfrm>
              <a:prstGeom prst="roundRect">
                <a:avLst>
                  <a:gd name="adj" fmla="val 36947"/>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ABB9684-DD13-9326-CCEE-31A28C1DC5DF}"/>
                  </a:ext>
                </a:extLst>
              </p:cNvPr>
              <p:cNvSpPr/>
              <p:nvPr/>
            </p:nvSpPr>
            <p:spPr>
              <a:xfrm>
                <a:off x="8129405" y="4264640"/>
                <a:ext cx="118281" cy="125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7808C748-4FC2-37A3-30F3-C04C101DF491}"/>
                  </a:ext>
                </a:extLst>
              </p:cNvPr>
              <p:cNvSpPr/>
              <p:nvPr/>
            </p:nvSpPr>
            <p:spPr>
              <a:xfrm>
                <a:off x="8129405" y="5715594"/>
                <a:ext cx="118281" cy="1253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D89B4D3-D67C-77A0-BB76-EE091C9B430C}"/>
                    </a:ext>
                  </a:extLst>
                </p:cNvPr>
                <p:cNvSpPr txBox="1"/>
                <p:nvPr/>
              </p:nvSpPr>
              <p:spPr>
                <a:xfrm>
                  <a:off x="9388567" y="5359729"/>
                  <a:ext cx="1691617" cy="369332"/>
                </a:xfrm>
                <a:prstGeom prst="rect">
                  <a:avLst/>
                </a:prstGeom>
                <a:noFill/>
              </p:spPr>
              <p:txBody>
                <a:bodyPr wrap="none" rtlCol="0">
                  <a:spAutoFit/>
                </a:bodyPr>
                <a:lstStyle/>
                <a:p>
                  <a:r>
                    <a:rPr lang="en-US" b="0" dirty="0"/>
                    <a:t>Library: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oMath>
                  </a14:m>
                  <a:endParaRPr lang="en-US" dirty="0"/>
                </a:p>
              </p:txBody>
            </p:sp>
          </mc:Choice>
          <mc:Fallback xmlns="">
            <p:sp>
              <p:nvSpPr>
                <p:cNvPr id="49" name="TextBox 48">
                  <a:extLst>
                    <a:ext uri="{FF2B5EF4-FFF2-40B4-BE49-F238E27FC236}">
                      <a16:creationId xmlns:a16="http://schemas.microsoft.com/office/drawing/2014/main" id="{6D89B4D3-D67C-77A0-BB76-EE091C9B430C}"/>
                    </a:ext>
                  </a:extLst>
                </p:cNvPr>
                <p:cNvSpPr txBox="1">
                  <a:spLocks noRot="1" noChangeAspect="1" noMove="1" noResize="1" noEditPoints="1" noAdjustHandles="1" noChangeArrowheads="1" noChangeShapeType="1" noTextEdit="1"/>
                </p:cNvSpPr>
                <p:nvPr/>
              </p:nvSpPr>
              <p:spPr>
                <a:xfrm>
                  <a:off x="9388567" y="5359729"/>
                  <a:ext cx="1691617" cy="369332"/>
                </a:xfrm>
                <a:prstGeom prst="rect">
                  <a:avLst/>
                </a:prstGeom>
                <a:blipFill>
                  <a:blip r:embed="rId7"/>
                  <a:stretch>
                    <a:fillRect l="-2963" t="-6667" b="-26667"/>
                  </a:stretch>
                </a:blipFill>
              </p:spPr>
              <p:txBody>
                <a:bodyPr/>
                <a:lstStyle/>
                <a:p>
                  <a:r>
                    <a:rPr lang="en-US">
                      <a:noFill/>
                    </a:rPr>
                    <a:t> </a:t>
                  </a:r>
                </a:p>
              </p:txBody>
            </p:sp>
          </mc:Fallback>
        </mc:AlternateContent>
        <p:sp>
          <p:nvSpPr>
            <p:cNvPr id="50" name="Left Brace 49">
              <a:extLst>
                <a:ext uri="{FF2B5EF4-FFF2-40B4-BE49-F238E27FC236}">
                  <a16:creationId xmlns:a16="http://schemas.microsoft.com/office/drawing/2014/main" id="{24C58884-3266-63FB-05B2-4ED7D0394E92}"/>
                </a:ext>
              </a:extLst>
            </p:cNvPr>
            <p:cNvSpPr/>
            <p:nvPr/>
          </p:nvSpPr>
          <p:spPr>
            <a:xfrm rot="16200000">
              <a:off x="10051105" y="4391356"/>
              <a:ext cx="257476" cy="1613324"/>
            </a:xfrm>
            <a:prstGeom prst="leftBrace">
              <a:avLst>
                <a:gd name="adj1" fmla="val 8904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30" name="TextBox 1029">
                <a:extLst>
                  <a:ext uri="{FF2B5EF4-FFF2-40B4-BE49-F238E27FC236}">
                    <a16:creationId xmlns:a16="http://schemas.microsoft.com/office/drawing/2014/main" id="{BF938C42-F48A-5508-A31B-19B0757A0938}"/>
                  </a:ext>
                </a:extLst>
              </p:cNvPr>
              <p:cNvSpPr txBox="1"/>
              <p:nvPr/>
            </p:nvSpPr>
            <p:spPr>
              <a:xfrm>
                <a:off x="9296955" y="1546861"/>
                <a:ext cx="185191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3</m:t>
                          </m:r>
                          <m:r>
                            <a:rPr lang="en-US" b="0" i="1" smtClean="0">
                              <a:latin typeface="Cambria Math" panose="02040503050406030204" pitchFamily="18" charset="0"/>
                            </a:rPr>
                            <m:t>𝑢</m:t>
                          </m:r>
                        </m:e>
                        <m:sup>
                          <m:r>
                            <a:rPr lang="en-US" b="0" i="1" smtClean="0">
                              <a:latin typeface="Cambria Math" panose="02040503050406030204" pitchFamily="18" charset="0"/>
                            </a:rPr>
                            <m:t>2</m:t>
                          </m:r>
                        </m:sup>
                      </m:sSup>
                    </m:oMath>
                  </m:oMathPara>
                </a14:m>
                <a:endParaRPr lang="en-US" dirty="0"/>
              </a:p>
            </p:txBody>
          </p:sp>
        </mc:Choice>
        <mc:Fallback xmlns="">
          <p:sp>
            <p:nvSpPr>
              <p:cNvPr id="1030" name="TextBox 1029">
                <a:extLst>
                  <a:ext uri="{FF2B5EF4-FFF2-40B4-BE49-F238E27FC236}">
                    <a16:creationId xmlns:a16="http://schemas.microsoft.com/office/drawing/2014/main" id="{BF938C42-F48A-5508-A31B-19B0757A0938}"/>
                  </a:ext>
                </a:extLst>
              </p:cNvPr>
              <p:cNvSpPr txBox="1">
                <a:spLocks noRot="1" noChangeAspect="1" noMove="1" noResize="1" noEditPoints="1" noAdjustHandles="1" noChangeArrowheads="1" noChangeShapeType="1" noTextEdit="1"/>
              </p:cNvSpPr>
              <p:nvPr/>
            </p:nvSpPr>
            <p:spPr>
              <a:xfrm>
                <a:off x="9296955" y="1546861"/>
                <a:ext cx="1851915" cy="369332"/>
              </a:xfrm>
              <a:prstGeom prst="rect">
                <a:avLst/>
              </a:prstGeom>
              <a:blipFill>
                <a:blip r:embed="rId8"/>
                <a:stretch>
                  <a:fillRect/>
                </a:stretch>
              </a:blipFill>
            </p:spPr>
            <p:txBody>
              <a:bodyPr/>
              <a:lstStyle/>
              <a:p>
                <a:r>
                  <a:rPr lang="en-US">
                    <a:noFill/>
                  </a:rPr>
                  <a:t> </a:t>
                </a:r>
              </a:p>
            </p:txBody>
          </p:sp>
        </mc:Fallback>
      </mc:AlternateContent>
      <p:graphicFrame>
        <p:nvGraphicFramePr>
          <p:cNvPr id="28" name="Diagram 27">
            <a:extLst>
              <a:ext uri="{FF2B5EF4-FFF2-40B4-BE49-F238E27FC236}">
                <a16:creationId xmlns:a16="http://schemas.microsoft.com/office/drawing/2014/main" id="{AC0AA8BC-228C-472E-9466-14A2C52E1896}"/>
              </a:ext>
            </a:extLst>
          </p:cNvPr>
          <p:cNvGraphicFramePr/>
          <p:nvPr>
            <p:extLst>
              <p:ext uri="{D42A27DB-BD31-4B8C-83A1-F6EECF244321}">
                <p14:modId xmlns:p14="http://schemas.microsoft.com/office/powerpoint/2010/main" val="2211804136"/>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Slide Number Placeholder 3">
            <a:extLst>
              <a:ext uri="{FF2B5EF4-FFF2-40B4-BE49-F238E27FC236}">
                <a16:creationId xmlns:a16="http://schemas.microsoft.com/office/drawing/2014/main" id="{F77886F9-6423-5CFE-1419-5EDCCA35F26B}"/>
              </a:ext>
            </a:extLst>
          </p:cNvPr>
          <p:cNvSpPr>
            <a:spLocks noGrp="1"/>
          </p:cNvSpPr>
          <p:nvPr>
            <p:ph type="sldNum" sz="quarter" idx="12"/>
          </p:nvPr>
        </p:nvSpPr>
        <p:spPr/>
        <p:txBody>
          <a:bodyPr/>
          <a:lstStyle/>
          <a:p>
            <a:fld id="{B2DC25EE-239B-4C5F-AAD1-255A7D5F1EE2}" type="slidenum">
              <a:rPr lang="en-US" smtClean="0"/>
              <a:pPr/>
              <a:t>18</a:t>
            </a:fld>
            <a:r>
              <a:rPr lang="en-US"/>
              <a:t>/51</a:t>
            </a:r>
            <a:endParaRPr lang="en-US" dirty="0"/>
          </a:p>
        </p:txBody>
      </p:sp>
      <p:sp>
        <p:nvSpPr>
          <p:cNvPr id="16" name="Footer Placeholder 15">
            <a:extLst>
              <a:ext uri="{FF2B5EF4-FFF2-40B4-BE49-F238E27FC236}">
                <a16:creationId xmlns:a16="http://schemas.microsoft.com/office/drawing/2014/main" id="{8EC12EAF-7FFB-6B13-E8F7-961D2471CCDD}"/>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68877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500"/>
                                        <p:tgtEl>
                                          <p:spTgt spid="3">
                                            <p:txEl>
                                              <p:pRg st="12" end="12"/>
                                            </p:txEl>
                                          </p:spTgt>
                                        </p:tgtEl>
                                      </p:cBhvr>
                                    </p:animEffect>
                                  </p:childTnLst>
                                </p:cTn>
                              </p:par>
                            </p:childTnLst>
                          </p:cTn>
                        </p:par>
                        <p:par>
                          <p:cTn id="57" fill="hold">
                            <p:stCondLst>
                              <p:cond delay="5000"/>
                            </p:stCondLst>
                            <p:childTnLst>
                              <p:par>
                                <p:cTn id="58" presetID="16" presetClass="entr" presetSubtype="21" fill="hold" grpId="0" nodeType="afterEffect">
                                  <p:stCondLst>
                                    <p:cond delay="0"/>
                                  </p:stCondLst>
                                  <p:childTnLst>
                                    <p:set>
                                      <p:cBhvr>
                                        <p:cTn id="59" dur="1" fill="hold">
                                          <p:stCondLst>
                                            <p:cond delay="0"/>
                                          </p:stCondLst>
                                        </p:cTn>
                                        <p:tgtEl>
                                          <p:spTgt spid="1030"/>
                                        </p:tgtEl>
                                        <p:attrNameLst>
                                          <p:attrName>style.visibility</p:attrName>
                                        </p:attrNameLst>
                                      </p:cBhvr>
                                      <p:to>
                                        <p:strVal val="visible"/>
                                      </p:to>
                                    </p:set>
                                    <p:animEffect transition="in" filter="barn(inVertical)">
                                      <p:cBhvr>
                                        <p:cTn id="60" dur="500"/>
                                        <p:tgtEl>
                                          <p:spTgt spid="1030"/>
                                        </p:tgtEl>
                                      </p:cBhvr>
                                    </p:animEffect>
                                  </p:childTnLst>
                                </p:cTn>
                              </p:par>
                            </p:childTnLst>
                          </p:cTn>
                        </p:par>
                        <p:par>
                          <p:cTn id="61" fill="hold">
                            <p:stCondLst>
                              <p:cond delay="5500"/>
                            </p:stCondLst>
                            <p:childTnLst>
                              <p:par>
                                <p:cTn id="62" presetID="16" presetClass="entr" presetSubtype="21" fill="hold" nodeType="after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barn(inVertical)">
                                      <p:cBhvr>
                                        <p:cTn id="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A05A3-86B6-954C-B993-6E84421A0D34}"/>
              </a:ext>
            </a:extLst>
          </p:cNvPr>
          <p:cNvSpPr>
            <a:spLocks noGrp="1"/>
          </p:cNvSpPr>
          <p:nvPr>
            <p:ph type="title"/>
          </p:nvPr>
        </p:nvSpPr>
        <p:spPr/>
        <p:txBody>
          <a:bodyPr>
            <a:normAutofit/>
          </a:bodyPr>
          <a:lstStyle/>
          <a:p>
            <a:r>
              <a:rPr lang="en-US" dirty="0"/>
              <a:t>Sparse Identification Method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A956FE-D95A-8744-B63E-4AB7A20E60F5}"/>
                  </a:ext>
                </a:extLst>
              </p:cNvPr>
              <p:cNvSpPr>
                <a:spLocks noGrp="1"/>
              </p:cNvSpPr>
              <p:nvPr>
                <p:ph idx="1"/>
              </p:nvPr>
            </p:nvSpPr>
            <p:spPr>
              <a:xfrm>
                <a:off x="838200" y="1690688"/>
                <a:ext cx="10515600" cy="4486275"/>
              </a:xfrm>
            </p:spPr>
            <p:txBody>
              <a:bodyPr>
                <a:normAutofit/>
              </a:bodyPr>
              <a:lstStyle/>
              <a:p>
                <a:pPr marL="0" indent="0">
                  <a:lnSpc>
                    <a:spcPct val="200000"/>
                  </a:lnSpc>
                  <a:buNone/>
                </a:pPr>
                <a:r>
                  <a:rPr lang="en-US" b="0"/>
                  <a:t>      </a:t>
                </a:r>
                <a14:m>
                  <m:oMath xmlns:m="http://schemas.openxmlformats.org/officeDocument/2006/math">
                    <m:r>
                      <a:rPr lang="en-US" b="0" i="1" smtClean="0">
                        <a:latin typeface="Cambria Math" panose="02040503050406030204" pitchFamily="18" charset="0"/>
                      </a:rPr>
                      <m:t>𝑥</m:t>
                    </m:r>
                    <m:r>
                      <a:rPr lang="en-US" b="0" i="1" dirty="0" smtClean="0">
                        <a:latin typeface="Cambria Math" panose="02040503050406030204" pitchFamily="18" charset="0"/>
                      </a:rPr>
                      <m:t>[</m:t>
                    </m:r>
                    <m:r>
                      <a:rPr lang="en-US" b="0" i="1" dirty="0" smtClean="0">
                        <a:latin typeface="Cambria Math" panose="02040503050406030204" pitchFamily="18" charset="0"/>
                      </a:rPr>
                      <m:t>𝑘</m:t>
                    </m:r>
                    <m:r>
                      <a:rPr lang="en-US" b="0" i="1" dirty="0" smtClean="0">
                        <a:latin typeface="Cambria Math" panose="02040503050406030204" pitchFamily="18" charset="0"/>
                      </a:rPr>
                      <m:t>+1]=</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i="1">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e>
                    </m:d>
                  </m:oMath>
                </a14:m>
                <a:r>
                  <a:rPr lang="en-US"/>
                  <a:t> </a:t>
                </a:r>
              </a:p>
              <a:p>
                <a:pPr marL="0" indent="0">
                  <a:lnSpc>
                    <a:spcPct val="200000"/>
                  </a:lnSpc>
                  <a:buNone/>
                </a:pPr>
                <a:r>
                  <a:rPr lang="en-US"/>
                  <a:t>Library of potential terms:</a:t>
                </a:r>
              </a:p>
              <a:p>
                <a:pPr marL="0" indent="0">
                  <a:lnSpc>
                    <a:spcPct val="120000"/>
                  </a:lnSpc>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Θ</m:t>
                      </m:r>
                      <m:r>
                        <a:rPr lang="en-US" b="0" i="0" smtClean="0">
                          <a:latin typeface="Cambria Math" panose="02040503050406030204" pitchFamily="18" charset="0"/>
                        </a:rPr>
                        <m:t>(</m:t>
                      </m:r>
                      <m:r>
                        <m:rPr>
                          <m:sty m:val="p"/>
                        </m:rPr>
                        <a:rPr lang="en-US" b="0" i="0" smtClean="0">
                          <a:latin typeface="Cambria Math" panose="02040503050406030204" pitchFamily="18" charset="0"/>
                        </a:rPr>
                        <m:t>X</m:t>
                      </m:r>
                      <m:r>
                        <a:rPr lang="en-US" b="0" i="0" smtClean="0">
                          <a:latin typeface="Cambria Math" panose="02040503050406030204" pitchFamily="18" charset="0"/>
                        </a:rPr>
                        <m:t>,</m:t>
                      </m:r>
                      <m:r>
                        <m:rPr>
                          <m:sty m:val="p"/>
                        </m:rPr>
                        <a:rPr lang="en-US" b="0" i="0" smtClean="0">
                          <a:latin typeface="Cambria Math" panose="02040503050406030204" pitchFamily="18" charset="0"/>
                        </a:rPr>
                        <m:t>U</m:t>
                      </m:r>
                      <m:r>
                        <a:rPr lang="en-US" b="0" i="0" smtClean="0">
                          <a:latin typeface="Cambria Math" panose="02040503050406030204" pitchFamily="18" charset="0"/>
                        </a:rPr>
                        <m:t>)</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6"/>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mr>
                            <m:mr>
                              <m:e>
                                <m:r>
                                  <a:rPr lang="en-US" b="0" i="1" smtClean="0">
                                    <a:latin typeface="Cambria Math" panose="02040503050406030204" pitchFamily="18" charset="0"/>
                                  </a:rPr>
                                  <m:t>𝑋</m:t>
                                </m:r>
                              </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2</m:t>
                                    </m:r>
                                  </m:sup>
                                </m:sSup>
                              </m:e>
                              <m:e>
                                <m:r>
                                  <a:rPr lang="en-US" b="0" i="1" smtClean="0">
                                    <a:latin typeface="Cambria Math" panose="02040503050406030204" pitchFamily="18" charset="0"/>
                                  </a:rPr>
                                  <m:t>𝑈</m:t>
                                </m:r>
                              </m:e>
                              <m:e>
                                <m:r>
                                  <a:rPr lang="en-US" b="0" i="1" smtClean="0">
                                    <a:latin typeface="Cambria Math" panose="02040503050406030204" pitchFamily="18" charset="0"/>
                                  </a:rPr>
                                  <m:t>𝑋𝑈</m:t>
                                </m:r>
                              </m:e>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2</m:t>
                                    </m:r>
                                  </m:sup>
                                </m:sSup>
                              </m:e>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e>
                                </m:func>
                              </m:e>
                            </m:mr>
                            <m:mr>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e>
                                <m:r>
                                  <m:rPr>
                                    <m:brk m:alnAt="7"/>
                                  </m:rPr>
                                  <a:rPr lang="en-US" i="1">
                                    <a:latin typeface="Cambria Math" panose="02040503050406030204" pitchFamily="18" charset="0"/>
                                  </a:rPr>
                                  <m:t>⋮</m:t>
                                </m:r>
                              </m:e>
                            </m:mr>
                          </m:m>
                        </m:e>
                      </m:d>
                    </m:oMath>
                  </m:oMathPara>
                </a14:m>
                <a:endParaRPr lang="en-US" b="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m>
                                <m:mPr>
                                  <m:mcs>
                                    <m:mc>
                                      <m:mcPr>
                                        <m:count m:val="4"/>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e>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e>
                                  <m:e>
                                    <m:r>
                                      <a:rPr lang="en-US" b="0" i="1" smtClean="0">
                                        <a:latin typeface="Cambria Math" panose="02040503050406030204" pitchFamily="18" charset="0"/>
                                      </a:rPr>
                                      <m:t>⋯</m:t>
                                    </m:r>
                                  </m:e>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−1]</m:t>
                                    </m:r>
                                  </m:e>
                                </m:mr>
                              </m:m>
                            </m:e>
                          </m:d>
                        </m:e>
                        <m:sup>
                          <m:r>
                            <a:rPr lang="en-US" b="0" i="1" smtClean="0">
                              <a:latin typeface="Cambria Math" panose="02040503050406030204" pitchFamily="18" charset="0"/>
                            </a:rPr>
                            <m:t>𝑇</m:t>
                          </m:r>
                        </m:sup>
                      </m:sSup>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m>
                                <m:mPr>
                                  <m:mcs>
                                    <m:mc>
                                      <m:mcPr>
                                        <m:count m:val="4"/>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𝑥</m:t>
                                    </m:r>
                                    <m:r>
                                      <a:rPr lang="en-US"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e>
                                  <m:e>
                                    <m:r>
                                      <a:rPr lang="en-US" i="1">
                                        <a:latin typeface="Cambria Math" panose="02040503050406030204" pitchFamily="18" charset="0"/>
                                      </a:rPr>
                                      <m:t>𝑥</m:t>
                                    </m:r>
                                    <m:r>
                                      <a:rPr lang="en-US"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+2]</m:t>
                                    </m:r>
                                  </m:e>
                                  <m:e>
                                    <m:r>
                                      <a:rPr lang="en-US" i="1">
                                        <a:latin typeface="Cambria Math" panose="02040503050406030204" pitchFamily="18" charset="0"/>
                                      </a:rPr>
                                      <m:t>⋯</m:t>
                                    </m:r>
                                  </m:e>
                                  <m:e>
                                    <m:r>
                                      <a:rPr lang="en-US" i="1">
                                        <a:latin typeface="Cambria Math" panose="02040503050406030204" pitchFamily="18" charset="0"/>
                                      </a:rPr>
                                      <m:t>𝑥</m:t>
                                    </m:r>
                                    <m:r>
                                      <a:rPr lang="en-US"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mr>
                              </m:m>
                            </m:e>
                          </m:d>
                        </m:e>
                        <m:sup>
                          <m:r>
                            <a:rPr lang="en-US" i="1">
                              <a:latin typeface="Cambria Math" panose="02040503050406030204" pitchFamily="18" charset="0"/>
                            </a:rPr>
                            <m:t>𝑇</m:t>
                          </m:r>
                        </m:sup>
                      </m:sSup>
                    </m:oMath>
                  </m:oMathPara>
                </a14:m>
                <a:endParaRPr lang="en-US" b="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m>
                                <m:mPr>
                                  <m:mcs>
                                    <m:mc>
                                      <m:mcPr>
                                        <m:count m:val="4"/>
                                        <m:mcJc m:val="center"/>
                                      </m:mcPr>
                                    </m:mc>
                                  </m:mcs>
                                  <m:ctrlPr>
                                    <a:rPr lang="en-US" i="1">
                                      <a:latin typeface="Cambria Math" panose="02040503050406030204" pitchFamily="18" charset="0"/>
                                    </a:rPr>
                                  </m:ctrlPr>
                                </m:mPr>
                                <m:mr>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e>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+1]</m:t>
                                    </m:r>
                                  </m:e>
                                  <m:e>
                                    <m:r>
                                      <a:rPr lang="en-US" i="1">
                                        <a:latin typeface="Cambria Math" panose="02040503050406030204" pitchFamily="18" charset="0"/>
                                      </a:rPr>
                                      <m:t>⋯</m:t>
                                    </m:r>
                                  </m:e>
                                  <m:e>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−1]</m:t>
                                    </m:r>
                                  </m:e>
                                </m:mr>
                              </m:m>
                            </m:e>
                          </m:d>
                        </m:e>
                        <m:sup>
                          <m:r>
                            <a:rPr lang="en-US" i="1">
                              <a:latin typeface="Cambria Math" panose="02040503050406030204" pitchFamily="18" charset="0"/>
                            </a:rPr>
                            <m:t>𝑇</m:t>
                          </m:r>
                        </m:sup>
                      </m:sSup>
                    </m:oMath>
                  </m:oMathPara>
                </a14:m>
                <a:endParaRPr lang="en-US" b="0"/>
              </a:p>
              <a:p>
                <a:pPr>
                  <a:lnSpc>
                    <a:spcPct val="150000"/>
                  </a:lnSpc>
                </a:pPr>
                <a:r>
                  <a:rPr lang="en-US"/>
                  <a:t>By defining sparse vector of coefficients </a:t>
                </a:r>
                <a14:m>
                  <m:oMath xmlns:m="http://schemas.openxmlformats.org/officeDocument/2006/math">
                    <m:r>
                      <m:rPr>
                        <m:sty m:val="p"/>
                      </m:rPr>
                      <a:rPr lang="en-US" b="0" i="0" smtClean="0">
                        <a:latin typeface="Cambria Math" panose="02040503050406030204" pitchFamily="18" charset="0"/>
                      </a:rPr>
                      <m:t>Ξ</m:t>
                    </m:r>
                  </m:oMath>
                </a14:m>
                <a:r>
                  <a:rPr lang="en-US" b="0"/>
                  <a:t>:</a:t>
                </a:r>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𝑋</m:t>
                      </m:r>
                      <m:r>
                        <a:rPr lang="en-US" b="0" i="1" smtClean="0">
                          <a:latin typeface="Cambria Math" panose="02040503050406030204" pitchFamily="18" charset="0"/>
                        </a:rPr>
                        <m:t>′=</m:t>
                      </m:r>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m:t>
                          </m:r>
                        </m:e>
                      </m:d>
                      <m:r>
                        <m:rPr>
                          <m:sty m:val="p"/>
                        </m:rPr>
                        <a:rPr lang="en-US" b="0" i="0" smtClean="0">
                          <a:latin typeface="Cambria Math" panose="02040503050406030204" pitchFamily="18" charset="0"/>
                        </a:rPr>
                        <m:t>Ξ</m:t>
                      </m:r>
                    </m:oMath>
                  </m:oMathPara>
                </a14:m>
                <a:endParaRPr lang="en-US" b="0"/>
              </a:p>
            </p:txBody>
          </p:sp>
        </mc:Choice>
        <mc:Fallback xmlns="">
          <p:sp>
            <p:nvSpPr>
              <p:cNvPr id="3" name="Content Placeholder 2">
                <a:extLst>
                  <a:ext uri="{FF2B5EF4-FFF2-40B4-BE49-F238E27FC236}">
                    <a16:creationId xmlns:a16="http://schemas.microsoft.com/office/drawing/2014/main" id="{4DA956FE-D95A-8744-B63E-4AB7A20E60F5}"/>
                  </a:ext>
                </a:extLst>
              </p:cNvPr>
              <p:cNvSpPr>
                <a:spLocks noGrp="1" noRot="1" noChangeAspect="1" noMove="1" noResize="1" noEditPoints="1" noAdjustHandles="1" noChangeArrowheads="1" noChangeShapeType="1" noTextEdit="1"/>
              </p:cNvSpPr>
              <p:nvPr>
                <p:ph idx="1"/>
              </p:nvPr>
            </p:nvSpPr>
            <p:spPr>
              <a:xfrm>
                <a:off x="838200" y="1690688"/>
                <a:ext cx="10515600" cy="4486275"/>
              </a:xfrm>
              <a:blipFill>
                <a:blip r:embed="rId3"/>
                <a:stretch>
                  <a:fillRect l="-72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449405A8-1D3D-054A-8A8E-1C9A15758144}"/>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DAAB82D-D158-A97A-0029-EF464DC49A73}"/>
                  </a:ext>
                </a:extLst>
              </p:cNvPr>
              <p:cNvSpPr txBox="1"/>
              <p:nvPr/>
            </p:nvSpPr>
            <p:spPr>
              <a:xfrm>
                <a:off x="3962400" y="1930744"/>
                <a:ext cx="71120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tx1"/>
                          </a:solidFill>
                          <a:latin typeface="Cambria Math" panose="02040503050406030204" pitchFamily="18" charset="0"/>
                        </a:rPr>
                        <m:t>:</m:t>
                      </m:r>
                      <m:r>
                        <a:rPr lang="en-US" sz="2000" b="0" i="1" smtClean="0">
                          <a:solidFill>
                            <a:srgbClr val="FF0000"/>
                          </a:solidFill>
                          <a:latin typeface="Cambria Math" panose="02040503050406030204" pitchFamily="18" charset="0"/>
                        </a:rPr>
                        <m:t>  </m:t>
                      </m:r>
                      <m:r>
                        <a:rPr lang="en-US" sz="2000" i="1" smtClean="0">
                          <a:solidFill>
                            <a:srgbClr val="FF0000"/>
                          </a:solidFill>
                          <a:latin typeface="Cambria Math" panose="02040503050406030204" pitchFamily="18" charset="0"/>
                        </a:rPr>
                        <m:t>𝑎</m:t>
                      </m:r>
                      <m:r>
                        <a:rPr lang="en-US" sz="2000" i="1">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solidFill>
                            <a:srgbClr val="FF0000"/>
                          </a:solidFill>
                          <a:latin typeface="Cambria Math" panose="02040503050406030204" pitchFamily="18" charset="0"/>
                        </a:rPr>
                        <m:t>𝑏</m:t>
                      </m:r>
                      <m:sSup>
                        <m:sSupPr>
                          <m:ctrlPr>
                            <a:rPr lang="en-US" sz="2000" b="0" i="1" smtClean="0">
                              <a:solidFill>
                                <a:srgbClr val="FF0000"/>
                              </a:solidFill>
                              <a:latin typeface="Cambria Math" panose="02040503050406030204" pitchFamily="18" charset="0"/>
                            </a:rPr>
                          </m:ctrlPr>
                        </m:sSupPr>
                        <m:e>
                          <m:r>
                            <a:rPr lang="en-US" sz="2000" i="1">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solidFill>
                            <a:srgbClr val="FF0000"/>
                          </a:solidFill>
                          <a:latin typeface="Cambria Math" panose="02040503050406030204" pitchFamily="18" charset="0"/>
                        </a:rPr>
                        <m:t>𝑐</m:t>
                      </m:r>
                      <m:r>
                        <a:rPr lang="en-US" sz="2000" i="1">
                          <a:latin typeface="Cambria Math" panose="02040503050406030204" pitchFamily="18" charset="0"/>
                        </a:rPr>
                        <m:t>𝑢</m:t>
                      </m:r>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solidFill>
                            <a:srgbClr val="FF0000"/>
                          </a:solidFill>
                          <a:latin typeface="Cambria Math" panose="02040503050406030204" pitchFamily="18" charset="0"/>
                        </a:rPr>
                        <m:t>𝑑</m:t>
                      </m:r>
                      <m:r>
                        <a:rPr lang="en-US" sz="2000" i="1">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latin typeface="Cambria Math" panose="02040503050406030204" pitchFamily="18" charset="0"/>
                        </a:rPr>
                        <m:t>𝑢</m:t>
                      </m:r>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solidFill>
                            <a:srgbClr val="FF0000"/>
                          </a:solidFill>
                          <a:latin typeface="Cambria Math" panose="02040503050406030204" pitchFamily="18" charset="0"/>
                        </a:rPr>
                        <m:t>𝑒</m:t>
                      </m:r>
                      <m:sSup>
                        <m:sSupPr>
                          <m:ctrlPr>
                            <a:rPr lang="en-US" sz="2000" b="0" i="1" smtClean="0">
                              <a:solidFill>
                                <a:srgbClr val="FF0000"/>
                              </a:solidFill>
                              <a:latin typeface="Cambria Math" panose="02040503050406030204" pitchFamily="18" charset="0"/>
                            </a:rPr>
                          </m:ctrlPr>
                        </m:sSupPr>
                        <m:e>
                          <m:r>
                            <a:rPr lang="en-US" sz="2000" i="1">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i="1">
                              <a:latin typeface="Cambria Math" panose="02040503050406030204" pitchFamily="18" charset="0"/>
                            </a:rPr>
                            <m:t>𝑢</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solidFill>
                            <a:srgbClr val="FF0000"/>
                          </a:solidFill>
                          <a:latin typeface="Cambria Math" panose="02040503050406030204" pitchFamily="18" charset="0"/>
                        </a:rPr>
                        <m:t>𝑓</m:t>
                      </m:r>
                      <m:r>
                        <m:rPr>
                          <m:sty m:val="p"/>
                        </m:rPr>
                        <a:rPr lang="en-US" sz="2000">
                          <a:latin typeface="Cambria Math" panose="02040503050406030204" pitchFamily="18" charset="0"/>
                        </a:rPr>
                        <m:t>sin</m:t>
                      </m:r>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oMath>
                  </m:oMathPara>
                </a14:m>
                <a:endParaRPr lang="en-US" sz="2000"/>
              </a:p>
            </p:txBody>
          </p:sp>
        </mc:Choice>
        <mc:Fallback xmlns="">
          <p:sp>
            <p:nvSpPr>
              <p:cNvPr id="8" name="TextBox 7">
                <a:extLst>
                  <a:ext uri="{FF2B5EF4-FFF2-40B4-BE49-F238E27FC236}">
                    <a16:creationId xmlns:a16="http://schemas.microsoft.com/office/drawing/2014/main" id="{BDAAB82D-D158-A97A-0029-EF464DC49A73}"/>
                  </a:ext>
                </a:extLst>
              </p:cNvPr>
              <p:cNvSpPr txBox="1">
                <a:spLocks noRot="1" noChangeAspect="1" noMove="1" noResize="1" noEditPoints="1" noAdjustHandles="1" noChangeArrowheads="1" noChangeShapeType="1" noTextEdit="1"/>
              </p:cNvSpPr>
              <p:nvPr/>
            </p:nvSpPr>
            <p:spPr>
              <a:xfrm>
                <a:off x="3962400" y="1930744"/>
                <a:ext cx="7112000" cy="400110"/>
              </a:xfrm>
              <a:prstGeom prst="rect">
                <a:avLst/>
              </a:prstGeom>
              <a:blipFill>
                <a:blip r:embed="rId4"/>
                <a:stretch>
                  <a:fillRect b="-1875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458FDD12-B6FB-6354-FBAD-79792AD69ED0}"/>
              </a:ext>
            </a:extLst>
          </p:cNvPr>
          <p:cNvCxnSpPr>
            <a:cxnSpLocks/>
          </p:cNvCxnSpPr>
          <p:nvPr/>
        </p:nvCxnSpPr>
        <p:spPr>
          <a:xfrm flipV="1">
            <a:off x="4256740" y="2003738"/>
            <a:ext cx="215900" cy="34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31DA628-CB36-F177-5231-7EC8816050CF}"/>
              </a:ext>
            </a:extLst>
          </p:cNvPr>
          <p:cNvCxnSpPr>
            <a:cxnSpLocks/>
          </p:cNvCxnSpPr>
          <p:nvPr/>
        </p:nvCxnSpPr>
        <p:spPr>
          <a:xfrm flipV="1">
            <a:off x="5167405" y="2003738"/>
            <a:ext cx="215900" cy="34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830E423-D45A-FF13-FB1B-29A24D1A1A10}"/>
              </a:ext>
            </a:extLst>
          </p:cNvPr>
          <p:cNvCxnSpPr>
            <a:cxnSpLocks/>
          </p:cNvCxnSpPr>
          <p:nvPr/>
        </p:nvCxnSpPr>
        <p:spPr>
          <a:xfrm flipV="1">
            <a:off x="6183405" y="2003738"/>
            <a:ext cx="215900" cy="34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5F1A8CA-E845-B96D-0154-3E54F1D61E42}"/>
              </a:ext>
            </a:extLst>
          </p:cNvPr>
          <p:cNvCxnSpPr>
            <a:cxnSpLocks/>
          </p:cNvCxnSpPr>
          <p:nvPr/>
        </p:nvCxnSpPr>
        <p:spPr>
          <a:xfrm flipV="1">
            <a:off x="7090335" y="2003738"/>
            <a:ext cx="215900" cy="34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4E7A797-36A0-03E9-8492-4FA3F98194C7}"/>
              </a:ext>
            </a:extLst>
          </p:cNvPr>
          <p:cNvCxnSpPr>
            <a:cxnSpLocks/>
          </p:cNvCxnSpPr>
          <p:nvPr/>
        </p:nvCxnSpPr>
        <p:spPr>
          <a:xfrm flipV="1">
            <a:off x="8470900" y="2003738"/>
            <a:ext cx="215900" cy="34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CF8EB0E-995E-F845-E609-74F58BDBA9D3}"/>
              </a:ext>
            </a:extLst>
          </p:cNvPr>
          <p:cNvCxnSpPr>
            <a:cxnSpLocks/>
          </p:cNvCxnSpPr>
          <p:nvPr/>
        </p:nvCxnSpPr>
        <p:spPr>
          <a:xfrm flipV="1">
            <a:off x="10087348" y="2003738"/>
            <a:ext cx="215900" cy="3429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F8B63B5-047A-F4A9-512D-00FCB2F4D51F}"/>
                  </a:ext>
                </a:extLst>
              </p:cNvPr>
              <p:cNvSpPr txBox="1"/>
              <p:nvPr/>
            </p:nvSpPr>
            <p:spPr>
              <a:xfrm>
                <a:off x="4218080" y="1634517"/>
                <a:ext cx="400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0</m:t>
                      </m:r>
                    </m:oMath>
                  </m:oMathPara>
                </a14:m>
                <a:endParaRPr lang="en-US">
                  <a:solidFill>
                    <a:srgbClr val="FF0000"/>
                  </a:solidFill>
                </a:endParaRPr>
              </a:p>
            </p:txBody>
          </p:sp>
        </mc:Choice>
        <mc:Fallback xmlns="">
          <p:sp>
            <p:nvSpPr>
              <p:cNvPr id="38" name="TextBox 37">
                <a:extLst>
                  <a:ext uri="{FF2B5EF4-FFF2-40B4-BE49-F238E27FC236}">
                    <a16:creationId xmlns:a16="http://schemas.microsoft.com/office/drawing/2014/main" id="{EF8B63B5-047A-F4A9-512D-00FCB2F4D51F}"/>
                  </a:ext>
                </a:extLst>
              </p:cNvPr>
              <p:cNvSpPr txBox="1">
                <a:spLocks noRot="1" noChangeAspect="1" noMove="1" noResize="1" noEditPoints="1" noAdjustHandles="1" noChangeArrowheads="1" noChangeShapeType="1" noTextEdit="1"/>
              </p:cNvSpPr>
              <p:nvPr/>
            </p:nvSpPr>
            <p:spPr>
              <a:xfrm>
                <a:off x="4218080" y="1634517"/>
                <a:ext cx="40005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CCCA4D0-8BA3-083A-621F-0F81343A71A8}"/>
                  </a:ext>
                </a:extLst>
              </p:cNvPr>
              <p:cNvSpPr txBox="1"/>
              <p:nvPr/>
            </p:nvSpPr>
            <p:spPr>
              <a:xfrm>
                <a:off x="5114925" y="1634517"/>
                <a:ext cx="400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a:solidFill>
                    <a:srgbClr val="00B050"/>
                  </a:solidFill>
                </a:endParaRPr>
              </a:p>
            </p:txBody>
          </p:sp>
        </mc:Choice>
        <mc:Fallback xmlns="">
          <p:sp>
            <p:nvSpPr>
              <p:cNvPr id="39" name="TextBox 38">
                <a:extLst>
                  <a:ext uri="{FF2B5EF4-FFF2-40B4-BE49-F238E27FC236}">
                    <a16:creationId xmlns:a16="http://schemas.microsoft.com/office/drawing/2014/main" id="{CCCCA4D0-8BA3-083A-621F-0F81343A71A8}"/>
                  </a:ext>
                </a:extLst>
              </p:cNvPr>
              <p:cNvSpPr txBox="1">
                <a:spLocks noRot="1" noChangeAspect="1" noMove="1" noResize="1" noEditPoints="1" noAdjustHandles="1" noChangeArrowheads="1" noChangeShapeType="1" noTextEdit="1"/>
              </p:cNvSpPr>
              <p:nvPr/>
            </p:nvSpPr>
            <p:spPr>
              <a:xfrm>
                <a:off x="5114925" y="1634517"/>
                <a:ext cx="40005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109EA0D-F9A7-52B6-0C4C-DF157356DCD7}"/>
                  </a:ext>
                </a:extLst>
              </p:cNvPr>
              <p:cNvSpPr txBox="1"/>
              <p:nvPr/>
            </p:nvSpPr>
            <p:spPr>
              <a:xfrm>
                <a:off x="6146800" y="1634517"/>
                <a:ext cx="400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0</m:t>
                      </m:r>
                    </m:oMath>
                  </m:oMathPara>
                </a14:m>
                <a:endParaRPr lang="en-US">
                  <a:solidFill>
                    <a:srgbClr val="FF0000"/>
                  </a:solidFill>
                </a:endParaRPr>
              </a:p>
            </p:txBody>
          </p:sp>
        </mc:Choice>
        <mc:Fallback xmlns="">
          <p:sp>
            <p:nvSpPr>
              <p:cNvPr id="40" name="TextBox 39">
                <a:extLst>
                  <a:ext uri="{FF2B5EF4-FFF2-40B4-BE49-F238E27FC236}">
                    <a16:creationId xmlns:a16="http://schemas.microsoft.com/office/drawing/2014/main" id="{0109EA0D-F9A7-52B6-0C4C-DF157356DCD7}"/>
                  </a:ext>
                </a:extLst>
              </p:cNvPr>
              <p:cNvSpPr txBox="1">
                <a:spLocks noRot="1" noChangeAspect="1" noMove="1" noResize="1" noEditPoints="1" noAdjustHandles="1" noChangeArrowheads="1" noChangeShapeType="1" noTextEdit="1"/>
              </p:cNvSpPr>
              <p:nvPr/>
            </p:nvSpPr>
            <p:spPr>
              <a:xfrm>
                <a:off x="6146800" y="1634517"/>
                <a:ext cx="40005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08818A8-3501-CB33-E8AA-2AF955ACBBD6}"/>
                  </a:ext>
                </a:extLst>
              </p:cNvPr>
              <p:cNvSpPr txBox="1"/>
              <p:nvPr/>
            </p:nvSpPr>
            <p:spPr>
              <a:xfrm>
                <a:off x="7064935" y="1634517"/>
                <a:ext cx="400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4</m:t>
                      </m:r>
                    </m:oMath>
                  </m:oMathPara>
                </a14:m>
                <a:endParaRPr lang="en-US">
                  <a:solidFill>
                    <a:srgbClr val="00B050"/>
                  </a:solidFill>
                </a:endParaRPr>
              </a:p>
            </p:txBody>
          </p:sp>
        </mc:Choice>
        <mc:Fallback xmlns="">
          <p:sp>
            <p:nvSpPr>
              <p:cNvPr id="41" name="TextBox 40">
                <a:extLst>
                  <a:ext uri="{FF2B5EF4-FFF2-40B4-BE49-F238E27FC236}">
                    <a16:creationId xmlns:a16="http://schemas.microsoft.com/office/drawing/2014/main" id="{808818A8-3501-CB33-E8AA-2AF955ACBBD6}"/>
                  </a:ext>
                </a:extLst>
              </p:cNvPr>
              <p:cNvSpPr txBox="1">
                <a:spLocks noRot="1" noChangeAspect="1" noMove="1" noResize="1" noEditPoints="1" noAdjustHandles="1" noChangeArrowheads="1" noChangeShapeType="1" noTextEdit="1"/>
              </p:cNvSpPr>
              <p:nvPr/>
            </p:nvSpPr>
            <p:spPr>
              <a:xfrm>
                <a:off x="7064935" y="1634517"/>
                <a:ext cx="40005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0FC65CB-5FB8-CD08-421E-91C69A8F804E}"/>
                  </a:ext>
                </a:extLst>
              </p:cNvPr>
              <p:cNvSpPr txBox="1"/>
              <p:nvPr/>
            </p:nvSpPr>
            <p:spPr>
              <a:xfrm>
                <a:off x="8294404" y="1634517"/>
                <a:ext cx="5873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−1.4</m:t>
                      </m:r>
                    </m:oMath>
                  </m:oMathPara>
                </a14:m>
                <a:endParaRPr lang="en-US">
                  <a:solidFill>
                    <a:srgbClr val="00B050"/>
                  </a:solidFill>
                </a:endParaRPr>
              </a:p>
            </p:txBody>
          </p:sp>
        </mc:Choice>
        <mc:Fallback xmlns="">
          <p:sp>
            <p:nvSpPr>
              <p:cNvPr id="42" name="TextBox 41">
                <a:extLst>
                  <a:ext uri="{FF2B5EF4-FFF2-40B4-BE49-F238E27FC236}">
                    <a16:creationId xmlns:a16="http://schemas.microsoft.com/office/drawing/2014/main" id="{90FC65CB-5FB8-CD08-421E-91C69A8F804E}"/>
                  </a:ext>
                </a:extLst>
              </p:cNvPr>
              <p:cNvSpPr txBox="1">
                <a:spLocks noRot="1" noChangeAspect="1" noMove="1" noResize="1" noEditPoints="1" noAdjustHandles="1" noChangeArrowheads="1" noChangeShapeType="1" noTextEdit="1"/>
              </p:cNvSpPr>
              <p:nvPr/>
            </p:nvSpPr>
            <p:spPr>
              <a:xfrm>
                <a:off x="8294404" y="1634517"/>
                <a:ext cx="587375" cy="369332"/>
              </a:xfrm>
              <a:prstGeom prst="rect">
                <a:avLst/>
              </a:prstGeom>
              <a:blipFill>
                <a:blip r:embed="rId9"/>
                <a:stretch>
                  <a:fillRect r="-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0EB2F4D6-020C-9A3A-978B-3817ABCDE324}"/>
                  </a:ext>
                </a:extLst>
              </p:cNvPr>
              <p:cNvSpPr txBox="1"/>
              <p:nvPr/>
            </p:nvSpPr>
            <p:spPr>
              <a:xfrm>
                <a:off x="10034870" y="1634517"/>
                <a:ext cx="4000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0</m:t>
                      </m:r>
                    </m:oMath>
                  </m:oMathPara>
                </a14:m>
                <a:endParaRPr lang="en-US">
                  <a:solidFill>
                    <a:srgbClr val="FF0000"/>
                  </a:solidFill>
                </a:endParaRPr>
              </a:p>
            </p:txBody>
          </p:sp>
        </mc:Choice>
        <mc:Fallback xmlns="">
          <p:sp>
            <p:nvSpPr>
              <p:cNvPr id="43" name="TextBox 42">
                <a:extLst>
                  <a:ext uri="{FF2B5EF4-FFF2-40B4-BE49-F238E27FC236}">
                    <a16:creationId xmlns:a16="http://schemas.microsoft.com/office/drawing/2014/main" id="{0EB2F4D6-020C-9A3A-978B-3817ABCDE324}"/>
                  </a:ext>
                </a:extLst>
              </p:cNvPr>
              <p:cNvSpPr txBox="1">
                <a:spLocks noRot="1" noChangeAspect="1" noMove="1" noResize="1" noEditPoints="1" noAdjustHandles="1" noChangeArrowheads="1" noChangeShapeType="1" noTextEdit="1"/>
              </p:cNvSpPr>
              <p:nvPr/>
            </p:nvSpPr>
            <p:spPr>
              <a:xfrm>
                <a:off x="10034870" y="1634517"/>
                <a:ext cx="40005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74B6876-F6C6-7655-8318-FCF49F60B03D}"/>
                  </a:ext>
                </a:extLst>
              </p:cNvPr>
              <p:cNvSpPr txBox="1"/>
              <p:nvPr/>
            </p:nvSpPr>
            <p:spPr>
              <a:xfrm>
                <a:off x="4292600" y="2646919"/>
                <a:ext cx="4953000" cy="369332"/>
              </a:xfrm>
              <a:prstGeom prst="rect">
                <a:avLst/>
              </a:prstGeom>
              <a:noFill/>
              <a:ln w="28575">
                <a:solidFill>
                  <a:srgbClr val="99030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𝑥</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𝑘</m:t>
                      </m:r>
                      <m:r>
                        <a:rPr lang="en-US" b="0" i="1" dirty="0" smtClean="0">
                          <a:solidFill>
                            <a:schemeClr val="tx1"/>
                          </a:solidFill>
                          <a:latin typeface="Cambria Math" panose="02040503050406030204" pitchFamily="18" charset="0"/>
                        </a:rPr>
                        <m:t>+1]=</m:t>
                      </m:r>
                      <m:sSup>
                        <m:sSupPr>
                          <m:ctrlPr>
                            <a:rPr lang="en-US"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𝑥</m:t>
                          </m:r>
                        </m:e>
                        <m:sup>
                          <m:r>
                            <a:rPr lang="en-US" b="0" i="1" dirty="0" smtClean="0">
                              <a:solidFill>
                                <a:schemeClr val="tx1"/>
                              </a:solidFill>
                              <a:latin typeface="Cambria Math" panose="02040503050406030204" pitchFamily="18" charset="0"/>
                            </a:rPr>
                            <m:t>2</m:t>
                          </m:r>
                        </m:sup>
                      </m:sSup>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𝑘</m:t>
                      </m:r>
                      <m:r>
                        <a:rPr lang="en-US" b="0" i="1" dirty="0" smtClean="0">
                          <a:solidFill>
                            <a:schemeClr val="tx1"/>
                          </a:solidFill>
                          <a:latin typeface="Cambria Math" panose="02040503050406030204" pitchFamily="18" charset="0"/>
                        </a:rPr>
                        <m:t>]+4</m:t>
                      </m:r>
                      <m:r>
                        <a:rPr lang="en-US" b="0" i="1" dirty="0" smtClean="0">
                          <a:solidFill>
                            <a:schemeClr val="tx1"/>
                          </a:solidFill>
                          <a:latin typeface="Cambria Math" panose="02040503050406030204" pitchFamily="18" charset="0"/>
                        </a:rPr>
                        <m:t>𝑥</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𝑘</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𝑢</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𝑘</m:t>
                      </m:r>
                      <m:r>
                        <a:rPr lang="en-US" b="0" i="1" dirty="0" smtClean="0">
                          <a:solidFill>
                            <a:schemeClr val="tx1"/>
                          </a:solidFill>
                          <a:latin typeface="Cambria Math" panose="02040503050406030204" pitchFamily="18" charset="0"/>
                        </a:rPr>
                        <m:t>]−1.4</m:t>
                      </m:r>
                      <m:sSup>
                        <m:sSupPr>
                          <m:ctrlPr>
                            <a:rPr lang="en-US"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𝑥</m:t>
                          </m:r>
                        </m:e>
                        <m:sup>
                          <m:r>
                            <a:rPr lang="en-US" b="0" i="1" dirty="0" smtClean="0">
                              <a:solidFill>
                                <a:schemeClr val="tx1"/>
                              </a:solidFill>
                              <a:latin typeface="Cambria Math" panose="02040503050406030204" pitchFamily="18" charset="0"/>
                            </a:rPr>
                            <m:t>2</m:t>
                          </m:r>
                        </m:sup>
                      </m:sSup>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𝑘</m:t>
                      </m:r>
                      <m:r>
                        <a:rPr lang="en-US" b="0" i="1" dirty="0" smtClean="0">
                          <a:solidFill>
                            <a:schemeClr val="tx1"/>
                          </a:solidFill>
                          <a:latin typeface="Cambria Math" panose="02040503050406030204" pitchFamily="18" charset="0"/>
                        </a:rPr>
                        <m:t>]</m:t>
                      </m:r>
                      <m:sSup>
                        <m:sSupPr>
                          <m:ctrlPr>
                            <a:rPr lang="en-US"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𝑢</m:t>
                          </m:r>
                        </m:e>
                        <m:sup>
                          <m:r>
                            <a:rPr lang="en-US" b="0" i="1" dirty="0" smtClean="0">
                              <a:solidFill>
                                <a:schemeClr val="tx1"/>
                              </a:solidFill>
                              <a:latin typeface="Cambria Math" panose="02040503050406030204" pitchFamily="18" charset="0"/>
                            </a:rPr>
                            <m:t>2</m:t>
                          </m:r>
                        </m:sup>
                      </m:sSup>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𝑘</m:t>
                      </m:r>
                      <m:r>
                        <a:rPr lang="en-US" b="0" i="1" dirty="0" smtClean="0">
                          <a:solidFill>
                            <a:schemeClr val="tx1"/>
                          </a:solidFill>
                          <a:latin typeface="Cambria Math" panose="02040503050406030204" pitchFamily="18" charset="0"/>
                        </a:rPr>
                        <m:t>]</m:t>
                      </m:r>
                    </m:oMath>
                  </m:oMathPara>
                </a14:m>
                <a:endParaRPr lang="en-US">
                  <a:solidFill>
                    <a:schemeClr val="tx1"/>
                  </a:solidFill>
                </a:endParaRPr>
              </a:p>
            </p:txBody>
          </p:sp>
        </mc:Choice>
        <mc:Fallback xmlns="">
          <p:sp>
            <p:nvSpPr>
              <p:cNvPr id="45" name="TextBox 44">
                <a:extLst>
                  <a:ext uri="{FF2B5EF4-FFF2-40B4-BE49-F238E27FC236}">
                    <a16:creationId xmlns:a16="http://schemas.microsoft.com/office/drawing/2014/main" id="{974B6876-F6C6-7655-8318-FCF49F60B03D}"/>
                  </a:ext>
                </a:extLst>
              </p:cNvPr>
              <p:cNvSpPr txBox="1">
                <a:spLocks noRot="1" noChangeAspect="1" noMove="1" noResize="1" noEditPoints="1" noAdjustHandles="1" noChangeArrowheads="1" noChangeShapeType="1" noTextEdit="1"/>
              </p:cNvSpPr>
              <p:nvPr/>
            </p:nvSpPr>
            <p:spPr>
              <a:xfrm>
                <a:off x="4292600" y="2646919"/>
                <a:ext cx="4953000" cy="369332"/>
              </a:xfrm>
              <a:prstGeom prst="rect">
                <a:avLst/>
              </a:prstGeom>
              <a:blipFill>
                <a:blip r:embed="rId10"/>
                <a:stretch>
                  <a:fillRect b="-6061"/>
                </a:stretch>
              </a:blipFill>
              <a:ln w="28575">
                <a:solidFill>
                  <a:srgbClr val="990301"/>
                </a:solidFill>
              </a:ln>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178E616B-5A98-B4C3-6BD2-040C7B32E158}"/>
              </a:ext>
            </a:extLst>
          </p:cNvPr>
          <p:cNvCxnSpPr/>
          <p:nvPr/>
        </p:nvCxnSpPr>
        <p:spPr>
          <a:xfrm>
            <a:off x="4244975" y="2462645"/>
            <a:ext cx="6613525" cy="0"/>
          </a:xfrm>
          <a:prstGeom prst="line">
            <a:avLst/>
          </a:prstGeom>
          <a:ln w="38100">
            <a:solidFill>
              <a:srgbClr val="990301"/>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85E0F5FF-1B19-EF22-7443-2CE7E2832E10}"/>
              </a:ext>
            </a:extLst>
          </p:cNvPr>
          <p:cNvCxnSpPr>
            <a:cxnSpLocks/>
          </p:cNvCxnSpPr>
          <p:nvPr/>
        </p:nvCxnSpPr>
        <p:spPr>
          <a:xfrm flipV="1">
            <a:off x="9050482" y="2150918"/>
            <a:ext cx="2223654" cy="1652155"/>
          </a:xfrm>
          <a:prstGeom prst="bentConnector3">
            <a:avLst>
              <a:gd name="adj1" fmla="val 116355"/>
            </a:avLst>
          </a:prstGeom>
          <a:ln w="38100">
            <a:solidFill>
              <a:srgbClr val="99030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3BB401D4-5A72-4370-8F47-836AD360B6FC}"/>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 name="Slide Number Placeholder 4">
            <a:extLst>
              <a:ext uri="{FF2B5EF4-FFF2-40B4-BE49-F238E27FC236}">
                <a16:creationId xmlns:a16="http://schemas.microsoft.com/office/drawing/2014/main" id="{7AB13CFD-37CE-7575-473B-7A406D1A7CE6}"/>
              </a:ext>
            </a:extLst>
          </p:cNvPr>
          <p:cNvSpPr>
            <a:spLocks noGrp="1"/>
          </p:cNvSpPr>
          <p:nvPr>
            <p:ph type="sldNum" sz="quarter" idx="12"/>
          </p:nvPr>
        </p:nvSpPr>
        <p:spPr/>
        <p:txBody>
          <a:bodyPr/>
          <a:lstStyle/>
          <a:p>
            <a:fld id="{B2DC25EE-239B-4C5F-AAD1-255A7D5F1EE2}" type="slidenum">
              <a:rPr lang="en-US" smtClean="0"/>
              <a:pPr/>
              <a:t>19</a:t>
            </a:fld>
            <a:r>
              <a:rPr lang="en-US"/>
              <a:t>/51</a:t>
            </a:r>
            <a:endParaRPr lang="en-US" dirty="0"/>
          </a:p>
        </p:txBody>
      </p:sp>
      <p:sp>
        <p:nvSpPr>
          <p:cNvPr id="20" name="Footer Placeholder 19">
            <a:extLst>
              <a:ext uri="{FF2B5EF4-FFF2-40B4-BE49-F238E27FC236}">
                <a16:creationId xmlns:a16="http://schemas.microsoft.com/office/drawing/2014/main" id="{73510675-2A8E-C209-C7D5-E849C2FA6C42}"/>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87002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par>
                          <p:cTn id="46" fill="hold">
                            <p:stCondLst>
                              <p:cond delay="1000"/>
                            </p:stCondLst>
                            <p:childTnLst>
                              <p:par>
                                <p:cTn id="47" presetID="16" presetClass="entr" presetSubtype="21"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arn(inVertical)">
                                      <p:cBhvr>
                                        <p:cTn id="63" dur="500"/>
                                        <p:tgtEl>
                                          <p:spTgt spid="32"/>
                                        </p:tgtEl>
                                      </p:cBhvr>
                                    </p:animEffect>
                                  </p:childTnLst>
                                </p:cTn>
                              </p:par>
                              <p:par>
                                <p:cTn id="64" presetID="16" presetClass="entr" presetSubtype="21"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arn(inVertical)">
                                      <p:cBhvr>
                                        <p:cTn id="69" dur="500"/>
                                        <p:tgtEl>
                                          <p:spTgt spid="1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38" grpId="0"/>
      <p:bldP spid="39" grpId="0"/>
      <p:bldP spid="40" grpId="0"/>
      <p:bldP spid="41" grpId="0"/>
      <p:bldP spid="42" grpId="0"/>
      <p:bldP spid="43" grpId="0"/>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p:txBody>
          <a:bodyPr vert="horz" lIns="91440" tIns="45720" rIns="91440" bIns="45720" rtlCol="0" anchor="t">
            <a:normAutofit fontScale="92500" lnSpcReduction="10000"/>
          </a:bodyPr>
          <a:lstStyle/>
          <a:p>
            <a:r>
              <a:rPr lang="en-US" dirty="0">
                <a:latin typeface="Aptos"/>
              </a:rPr>
              <a:t>Li-ion batteries (</a:t>
            </a:r>
            <a:r>
              <a:rPr lang="en-US" dirty="0" err="1">
                <a:latin typeface="Aptos"/>
              </a:rPr>
              <a:t>LiBs</a:t>
            </a:r>
            <a:r>
              <a:rPr lang="en-US" dirty="0">
                <a:latin typeface="Aptos"/>
              </a:rPr>
              <a:t>) in modern life</a:t>
            </a:r>
            <a:endParaRPr lang="en-US" dirty="0">
              <a:latin typeface="Aptos"/>
              <a:cs typeface="Calibri"/>
            </a:endParaRPr>
          </a:p>
          <a:p>
            <a:pPr lvl="1"/>
            <a:r>
              <a:rPr lang="en-US" dirty="0"/>
              <a:t>High energy density</a:t>
            </a:r>
            <a:endParaRPr lang="en-US" dirty="0">
              <a:cs typeface="Calibri"/>
            </a:endParaRPr>
          </a:p>
          <a:p>
            <a:pPr lvl="1"/>
            <a:r>
              <a:rPr lang="en-US" dirty="0"/>
              <a:t>Low self-discharge</a:t>
            </a:r>
            <a:endParaRPr lang="en-US" dirty="0">
              <a:cs typeface="Calibri"/>
            </a:endParaRPr>
          </a:p>
          <a:p>
            <a:pPr lvl="1"/>
            <a:r>
              <a:rPr lang="en-US" dirty="0"/>
              <a:t>Rechargeable</a:t>
            </a:r>
            <a:endParaRPr lang="en-US" dirty="0">
              <a:cs typeface="Calibri"/>
            </a:endParaRPr>
          </a:p>
          <a:p>
            <a:r>
              <a:rPr lang="en-US" dirty="0">
                <a:cs typeface="Calibri"/>
              </a:rPr>
              <a:t>Battery Management Systems (BMS)</a:t>
            </a:r>
          </a:p>
          <a:p>
            <a:pPr lvl="1"/>
            <a:r>
              <a:rPr lang="en-US" dirty="0">
                <a:cs typeface="Calibri"/>
              </a:rPr>
              <a:t>Performance</a:t>
            </a:r>
          </a:p>
          <a:p>
            <a:pPr lvl="1"/>
            <a:r>
              <a:rPr lang="en-US" dirty="0">
                <a:cs typeface="Calibri"/>
              </a:rPr>
              <a:t>Safety</a:t>
            </a:r>
          </a:p>
          <a:p>
            <a:pPr lvl="1"/>
            <a:r>
              <a:rPr lang="en-US" dirty="0">
                <a:cs typeface="Calibri"/>
              </a:rPr>
              <a:t>Reliability</a:t>
            </a:r>
          </a:p>
          <a:p>
            <a:r>
              <a:rPr lang="en-US" dirty="0">
                <a:cs typeface="Calibri"/>
              </a:rPr>
              <a:t>BMS need </a:t>
            </a:r>
            <a:r>
              <a:rPr lang="en-US" sz="2100" dirty="0">
                <a:cs typeface="Calibri"/>
              </a:rPr>
              <a:t>State-of-Charge (</a:t>
            </a:r>
            <a:r>
              <a:rPr lang="en-US" dirty="0">
                <a:cs typeface="Calibri"/>
              </a:rPr>
              <a:t>SOC)</a:t>
            </a:r>
          </a:p>
          <a:p>
            <a:pPr lvl="1"/>
            <a:r>
              <a:rPr lang="en-US" dirty="0">
                <a:cs typeface="Calibri"/>
              </a:rPr>
              <a:t>SOC is the remaining charge in battery</a:t>
            </a:r>
          </a:p>
          <a:p>
            <a:pPr lvl="1"/>
            <a:r>
              <a:rPr lang="en-US" dirty="0">
                <a:cs typeface="Calibri"/>
              </a:rPr>
              <a:t>Not measurable (Need to be estimated)</a:t>
            </a:r>
          </a:p>
          <a:p>
            <a:pPr lvl="1"/>
            <a:r>
              <a:rPr lang="en-US" dirty="0">
                <a:cs typeface="Calibri"/>
              </a:rPr>
              <a:t>Complex dynamics (Need to be predicted)</a:t>
            </a:r>
          </a:p>
          <a:p>
            <a:pPr lvl="1"/>
            <a:r>
              <a:rPr lang="en-US" dirty="0">
                <a:cs typeface="Calibri"/>
              </a:rPr>
              <a:t>Current technology limits the operating range of batteries</a:t>
            </a:r>
          </a:p>
          <a:p>
            <a:pPr>
              <a:buFont typeface="Wingdings" pitchFamily="2" charset="2"/>
              <a:buChar char="Ø"/>
            </a:pPr>
            <a:r>
              <a:rPr lang="en-US" dirty="0">
                <a:cs typeface="Calibri"/>
              </a:rPr>
              <a:t>Objective</a:t>
            </a:r>
          </a:p>
          <a:p>
            <a:pPr lvl="1"/>
            <a:r>
              <a:rPr lang="en-US" dirty="0">
                <a:cs typeface="Calibri"/>
              </a:rPr>
              <a:t>Create accurate, efficient, and control-oriented SOC model</a:t>
            </a:r>
          </a:p>
          <a:p>
            <a:pPr lvl="1"/>
            <a:r>
              <a:rPr lang="en-US" dirty="0">
                <a:cs typeface="Calibri"/>
              </a:rPr>
              <a:t>Develop algorithm to estimate SOC</a:t>
            </a:r>
          </a:p>
          <a:p>
            <a:pPr lvl="1">
              <a:buBlip>
                <a:blip r:embed="rId3"/>
              </a:buBlip>
            </a:pPr>
            <a:endParaRPr lang="en-US" dirty="0">
              <a:cs typeface="Calibri"/>
            </a:endParaRP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5" name="Picture 4" descr="A close-up of a car and a boat&#10;&#10;Description automatically generated">
            <a:extLst>
              <a:ext uri="{FF2B5EF4-FFF2-40B4-BE49-F238E27FC236}">
                <a16:creationId xmlns:a16="http://schemas.microsoft.com/office/drawing/2014/main" id="{ED558D64-D29F-A220-F511-790FA182B6ED}"/>
              </a:ext>
            </a:extLst>
          </p:cNvPr>
          <p:cNvPicPr>
            <a:picLocks noChangeAspect="1"/>
          </p:cNvPicPr>
          <p:nvPr/>
        </p:nvPicPr>
        <p:blipFill rotWithShape="1">
          <a:blip r:embed="rId4"/>
          <a:srcRect t="23333"/>
          <a:stretch/>
        </p:blipFill>
        <p:spPr>
          <a:xfrm>
            <a:off x="9014474" y="1423812"/>
            <a:ext cx="2586905" cy="1700174"/>
          </a:xfrm>
          <a:prstGeom prst="rect">
            <a:avLst/>
          </a:prstGeom>
        </p:spPr>
      </p:pic>
      <p:pic>
        <p:nvPicPr>
          <p:cNvPr id="87" name="Picture 86">
            <a:extLst>
              <a:ext uri="{FF2B5EF4-FFF2-40B4-BE49-F238E27FC236}">
                <a16:creationId xmlns:a16="http://schemas.microsoft.com/office/drawing/2014/main" id="{561BB596-0AE8-5313-6F33-ECC8A152B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1241" y="4113884"/>
            <a:ext cx="2700357" cy="1874520"/>
          </a:xfrm>
          <a:prstGeom prst="rect">
            <a:avLst/>
          </a:prstGeom>
        </p:spPr>
      </p:pic>
      <p:cxnSp>
        <p:nvCxnSpPr>
          <p:cNvPr id="30" name="Straight Arrow Connector 29">
            <a:extLst>
              <a:ext uri="{FF2B5EF4-FFF2-40B4-BE49-F238E27FC236}">
                <a16:creationId xmlns:a16="http://schemas.microsoft.com/office/drawing/2014/main" id="{57087EC3-7B69-D8A5-2344-11ACE176F448}"/>
              </a:ext>
            </a:extLst>
          </p:cNvPr>
          <p:cNvCxnSpPr>
            <a:cxnSpLocks/>
            <a:stCxn id="10" idx="2"/>
          </p:cNvCxnSpPr>
          <p:nvPr/>
        </p:nvCxnSpPr>
        <p:spPr>
          <a:xfrm>
            <a:off x="7669199" y="3960596"/>
            <a:ext cx="0" cy="502317"/>
          </a:xfrm>
          <a:prstGeom prst="straightConnector1">
            <a:avLst/>
          </a:prstGeom>
          <a:ln>
            <a:prstDash val="sysDot"/>
            <a:tailEnd type="triangle"/>
          </a:ln>
        </p:spPr>
        <p:style>
          <a:lnRef idx="3">
            <a:schemeClr val="dk1"/>
          </a:lnRef>
          <a:fillRef idx="0">
            <a:schemeClr val="dk1"/>
          </a:fillRef>
          <a:effectRef idx="2">
            <a:schemeClr val="dk1"/>
          </a:effectRef>
          <a:fontRef idx="minor">
            <a:schemeClr val="tx1"/>
          </a:fontRef>
        </p:style>
      </p:cxnSp>
      <p:grpSp>
        <p:nvGrpSpPr>
          <p:cNvPr id="60" name="Group 59">
            <a:extLst>
              <a:ext uri="{FF2B5EF4-FFF2-40B4-BE49-F238E27FC236}">
                <a16:creationId xmlns:a16="http://schemas.microsoft.com/office/drawing/2014/main" id="{7A013A6C-B5C7-DA4B-AF59-F44EF32AC1EC}"/>
              </a:ext>
            </a:extLst>
          </p:cNvPr>
          <p:cNvGrpSpPr/>
          <p:nvPr/>
        </p:nvGrpSpPr>
        <p:grpSpPr>
          <a:xfrm>
            <a:off x="6086280" y="2836633"/>
            <a:ext cx="3233229" cy="2985258"/>
            <a:chOff x="6503912" y="2903596"/>
            <a:chExt cx="3233229" cy="2985258"/>
          </a:xfrm>
        </p:grpSpPr>
        <p:sp>
          <p:nvSpPr>
            <p:cNvPr id="10" name="Rectangle: Rounded Corners 9">
              <a:extLst>
                <a:ext uri="{FF2B5EF4-FFF2-40B4-BE49-F238E27FC236}">
                  <a16:creationId xmlns:a16="http://schemas.microsoft.com/office/drawing/2014/main" id="{B26BBAFA-C7B3-4DD2-96EB-50F2ED685FD4}"/>
                </a:ext>
              </a:extLst>
            </p:cNvPr>
            <p:cNvSpPr/>
            <p:nvPr/>
          </p:nvSpPr>
          <p:spPr>
            <a:xfrm>
              <a:off x="7812511" y="3753239"/>
              <a:ext cx="548640" cy="274320"/>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BMS</a:t>
              </a:r>
            </a:p>
          </p:txBody>
        </p:sp>
        <p:cxnSp>
          <p:nvCxnSpPr>
            <p:cNvPr id="21" name="Straight Arrow Connector 20">
              <a:extLst>
                <a:ext uri="{FF2B5EF4-FFF2-40B4-BE49-F238E27FC236}">
                  <a16:creationId xmlns:a16="http://schemas.microsoft.com/office/drawing/2014/main" id="{716C5C8A-A5AE-44A7-AFCA-44BE7F86538B}"/>
                </a:ext>
              </a:extLst>
            </p:cNvPr>
            <p:cNvCxnSpPr>
              <a:cxnSpLocks/>
              <a:stCxn id="11" idx="3"/>
              <a:endCxn id="10" idx="1"/>
            </p:cNvCxnSpPr>
            <p:nvPr/>
          </p:nvCxnSpPr>
          <p:spPr>
            <a:xfrm flipV="1">
              <a:off x="7379645" y="3890399"/>
              <a:ext cx="432866" cy="225"/>
            </a:xfrm>
            <a:prstGeom prst="straightConnector1">
              <a:avLst/>
            </a:prstGeom>
            <a:ln>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22" name="Rectangle: Rounded Corners 21">
              <a:extLst>
                <a:ext uri="{FF2B5EF4-FFF2-40B4-BE49-F238E27FC236}">
                  <a16:creationId xmlns:a16="http://schemas.microsoft.com/office/drawing/2014/main" id="{2E4EB9AE-8B8F-4A40-ACE2-D21EC08A827F}"/>
                </a:ext>
              </a:extLst>
            </p:cNvPr>
            <p:cNvSpPr/>
            <p:nvPr/>
          </p:nvSpPr>
          <p:spPr>
            <a:xfrm>
              <a:off x="8731301" y="3753239"/>
              <a:ext cx="1005840" cy="27432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Controller</a:t>
              </a:r>
            </a:p>
          </p:txBody>
        </p:sp>
        <p:sp>
          <p:nvSpPr>
            <p:cNvPr id="23" name="Rectangle: Rounded Corners 22">
              <a:extLst>
                <a:ext uri="{FF2B5EF4-FFF2-40B4-BE49-F238E27FC236}">
                  <a16:creationId xmlns:a16="http://schemas.microsoft.com/office/drawing/2014/main" id="{0A2D50ED-FFDD-42C7-B2A7-28B8494EAC22}"/>
                </a:ext>
              </a:extLst>
            </p:cNvPr>
            <p:cNvSpPr/>
            <p:nvPr/>
          </p:nvSpPr>
          <p:spPr>
            <a:xfrm>
              <a:off x="7669358" y="2965117"/>
              <a:ext cx="822960" cy="426565"/>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Power System</a:t>
              </a:r>
            </a:p>
          </p:txBody>
        </p:sp>
        <p:cxnSp>
          <p:nvCxnSpPr>
            <p:cNvPr id="27" name="Straight Arrow Connector 26">
              <a:extLst>
                <a:ext uri="{FF2B5EF4-FFF2-40B4-BE49-F238E27FC236}">
                  <a16:creationId xmlns:a16="http://schemas.microsoft.com/office/drawing/2014/main" id="{B98CAD8B-219E-4DEF-9988-D242C84BD9CE}"/>
                </a:ext>
              </a:extLst>
            </p:cNvPr>
            <p:cNvCxnSpPr>
              <a:cxnSpLocks/>
              <a:stCxn id="10" idx="3"/>
              <a:endCxn id="22" idx="1"/>
            </p:cNvCxnSpPr>
            <p:nvPr/>
          </p:nvCxnSpPr>
          <p:spPr>
            <a:xfrm>
              <a:off x="8361151" y="3890399"/>
              <a:ext cx="370150" cy="0"/>
            </a:xfrm>
            <a:prstGeom prst="straightConnector1">
              <a:avLst/>
            </a:prstGeom>
            <a:ln>
              <a:headEnd type="none" w="lg" len="med"/>
              <a:tailEnd type="triangle" w="lg" len="med"/>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BCEA2A88-25CA-4D42-8D68-C8F225A2495D}"/>
                </a:ext>
              </a:extLst>
            </p:cNvPr>
            <p:cNvCxnSpPr>
              <a:cxnSpLocks/>
              <a:stCxn id="22" idx="0"/>
              <a:endCxn id="23" idx="3"/>
            </p:cNvCxnSpPr>
            <p:nvPr/>
          </p:nvCxnSpPr>
          <p:spPr>
            <a:xfrm rot="16200000" flipV="1">
              <a:off x="8575851" y="3094868"/>
              <a:ext cx="574839" cy="741903"/>
            </a:xfrm>
            <a:prstGeom prst="bentConnector2">
              <a:avLst/>
            </a:prstGeom>
            <a:ln>
              <a:headEnd type="none" w="lg" len="med"/>
              <a:tailEnd type="triangle" w="lg" len="med"/>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24665922-2550-48CE-AFB2-9C347928BC54}"/>
                </a:ext>
              </a:extLst>
            </p:cNvPr>
            <p:cNvCxnSpPr>
              <a:cxnSpLocks/>
              <a:stCxn id="11" idx="0"/>
              <a:endCxn id="23" idx="1"/>
            </p:cNvCxnSpPr>
            <p:nvPr/>
          </p:nvCxnSpPr>
          <p:spPr>
            <a:xfrm rot="5400000" flipH="1" flipV="1">
              <a:off x="7268901" y="2968768"/>
              <a:ext cx="190825" cy="610090"/>
            </a:xfrm>
            <a:prstGeom prst="bentConnector2">
              <a:avLst/>
            </a:prstGeom>
            <a:ln>
              <a:headEnd type="triangle" w="lg" len="med"/>
              <a:tailEnd type="triangle" w="lg" len="med"/>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42554DCD-98E0-A9AF-4ED0-19C8C8155B4F}"/>
                </a:ext>
              </a:extLst>
            </p:cNvPr>
            <p:cNvSpPr txBox="1"/>
            <p:nvPr/>
          </p:nvSpPr>
          <p:spPr>
            <a:xfrm>
              <a:off x="7683323" y="5365634"/>
              <a:ext cx="771922" cy="523220"/>
            </a:xfrm>
            <a:prstGeom prst="rect">
              <a:avLst/>
            </a:prstGeom>
            <a:noFill/>
          </p:spPr>
          <p:txBody>
            <a:bodyPr wrap="square" rtlCol="0">
              <a:spAutoFit/>
            </a:bodyPr>
            <a:lstStyle/>
            <a:p>
              <a:pPr algn="ctr"/>
              <a:r>
                <a:rPr lang="en-US" sz="1400" dirty="0"/>
                <a:t>SOC</a:t>
              </a:r>
            </a:p>
            <a:p>
              <a:pPr algn="ctr"/>
              <a:r>
                <a:rPr lang="en-US" sz="1400" dirty="0"/>
                <a:t>(Range)</a:t>
              </a:r>
            </a:p>
          </p:txBody>
        </p:sp>
        <mc:AlternateContent xmlns:mc="http://schemas.openxmlformats.org/markup-compatibility/2006">
          <mc:Choice xmlns:am3d="http://schemas.microsoft.com/office/drawing/2017/model3d" Requires="am3d">
            <p:graphicFrame>
              <p:nvGraphicFramePr>
                <p:cNvPr id="11" name="3D Model 10" descr="Empty battery">
                  <a:extLst>
                    <a:ext uri="{FF2B5EF4-FFF2-40B4-BE49-F238E27FC236}">
                      <a16:creationId xmlns:a16="http://schemas.microsoft.com/office/drawing/2014/main" id="{1F294261-095E-8C33-F6F4-FA007837012C}"/>
                    </a:ext>
                  </a:extLst>
                </p:cNvPr>
                <p:cNvGraphicFramePr>
                  <a:graphicFrameLocks noChangeAspect="1"/>
                </p:cNvGraphicFramePr>
                <p:nvPr>
                  <p:extLst>
                    <p:ext uri="{D42A27DB-BD31-4B8C-83A1-F6EECF244321}">
                      <p14:modId xmlns:p14="http://schemas.microsoft.com/office/powerpoint/2010/main" val="1802322438"/>
                    </p:ext>
                  </p:extLst>
                </p:nvPr>
              </p:nvGraphicFramePr>
              <p:xfrm>
                <a:off x="6738891" y="3369225"/>
                <a:ext cx="640754" cy="1042797"/>
              </p:xfrm>
              <a:graphic>
                <a:graphicData uri="http://schemas.microsoft.com/office/drawing/2017/model3d">
                  <am3d:model3d r:embed="rId6">
                    <am3d:spPr>
                      <a:xfrm>
                        <a:off x="0" y="0"/>
                        <a:ext cx="640754" cy="1042797"/>
                      </a:xfrm>
                      <a:prstGeom prst="rect">
                        <a:avLst/>
                      </a:prstGeom>
                    </am3d:spPr>
                    <am3d:camera>
                      <am3d:pos x="0" y="0" z="60936557"/>
                      <am3d:up dx="0" dy="36000000" dz="0"/>
                      <am3d:lookAt x="0" y="0" z="0"/>
                      <am3d:perspective fov="2700000"/>
                    </am3d:camera>
                    <am3d:trans>
                      <am3d:meterPerModelUnit n="4999997" d="1000000"/>
                      <am3d:preTrans dx="5" dy="-17999983" dz="16120"/>
                      <am3d:scale>
                        <am3d:sx n="1000000" d="1000000"/>
                        <am3d:sy n="1000000" d="1000000"/>
                        <am3d:sz n="1000000" d="1000000"/>
                      </am3d:scale>
                      <am3d:rot ax="1966952" ay="-2396773" az="-1347916"/>
                      <am3d:postTrans dx="0" dy="0" dz="0"/>
                    </am3d:trans>
                    <am3d:raster rName="Office3DRenderer" rVer="16.0.8326">
                      <am3d:blip r:embed="rId7"/>
                    </am3d:raster>
                    <am3d:objViewport viewportSz="11181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Empty battery">
                  <a:extLst>
                    <a:ext uri="{FF2B5EF4-FFF2-40B4-BE49-F238E27FC236}">
                      <a16:creationId xmlns:a16="http://schemas.microsoft.com/office/drawing/2014/main" id="{1F294261-095E-8C33-F6F4-FA007837012C}"/>
                    </a:ext>
                  </a:extLst>
                </p:cNvPr>
                <p:cNvPicPr>
                  <a:picLocks noGrp="1" noRot="1" noChangeAspect="1" noMove="1" noResize="1" noEditPoints="1" noAdjustHandles="1" noChangeArrowheads="1" noChangeShapeType="1" noCrop="1"/>
                </p:cNvPicPr>
                <p:nvPr/>
              </p:nvPicPr>
              <p:blipFill>
                <a:blip r:embed="rId7"/>
                <a:stretch>
                  <a:fillRect/>
                </a:stretch>
              </p:blipFill>
              <p:spPr>
                <a:xfrm>
                  <a:off x="6321259" y="3302262"/>
                  <a:ext cx="640754" cy="1042797"/>
                </a:xfrm>
                <a:prstGeom prst="rect">
                  <a:avLst/>
                </a:prstGeom>
              </p:spPr>
            </p:pic>
          </mc:Fallback>
        </mc:AlternateContent>
        <p:sp>
          <p:nvSpPr>
            <p:cNvPr id="12" name="TextBox 11">
              <a:extLst>
                <a:ext uri="{FF2B5EF4-FFF2-40B4-BE49-F238E27FC236}">
                  <a16:creationId xmlns:a16="http://schemas.microsoft.com/office/drawing/2014/main" id="{B1C17161-5815-24A9-AD60-144185C905D1}"/>
                </a:ext>
              </a:extLst>
            </p:cNvPr>
            <p:cNvSpPr txBox="1"/>
            <p:nvPr/>
          </p:nvSpPr>
          <p:spPr>
            <a:xfrm>
              <a:off x="6918676" y="3737292"/>
              <a:ext cx="217508" cy="400110"/>
            </a:xfrm>
            <a:prstGeom prst="rect">
              <a:avLst/>
            </a:prstGeom>
            <a:noFill/>
          </p:spPr>
          <p:txBody>
            <a:bodyPr wrap="square" rtlCol="0">
              <a:spAutoFit/>
            </a:bodyPr>
            <a:lstStyle/>
            <a:p>
              <a:r>
                <a:rPr lang="en-US" sz="2000" b="1" dirty="0">
                  <a:solidFill>
                    <a:schemeClr val="bg1"/>
                  </a:solidFill>
                </a:rPr>
                <a:t>?</a:t>
              </a:r>
            </a:p>
          </p:txBody>
        </p:sp>
        <p:sp>
          <p:nvSpPr>
            <p:cNvPr id="39" name="TextBox 38">
              <a:extLst>
                <a:ext uri="{FF2B5EF4-FFF2-40B4-BE49-F238E27FC236}">
                  <a16:creationId xmlns:a16="http://schemas.microsoft.com/office/drawing/2014/main" id="{7FB8F68D-39AB-5767-442B-6BFD76A5AD81}"/>
                </a:ext>
              </a:extLst>
            </p:cNvPr>
            <p:cNvSpPr txBox="1"/>
            <p:nvPr/>
          </p:nvSpPr>
          <p:spPr>
            <a:xfrm rot="16200000">
              <a:off x="5789967" y="3617541"/>
              <a:ext cx="1735667" cy="307777"/>
            </a:xfrm>
            <a:prstGeom prst="rect">
              <a:avLst/>
            </a:prstGeom>
            <a:noFill/>
          </p:spPr>
          <p:txBody>
            <a:bodyPr wrap="square" rtlCol="0">
              <a:spAutoFit/>
            </a:bodyPr>
            <a:lstStyle/>
            <a:p>
              <a:pPr algn="ctr"/>
              <a:r>
                <a:rPr lang="en-US" sz="1400" dirty="0"/>
                <a:t>Li-ion in anode</a:t>
              </a:r>
            </a:p>
          </p:txBody>
        </p:sp>
      </p:grpSp>
      <p:grpSp>
        <p:nvGrpSpPr>
          <p:cNvPr id="61" name="Group 60">
            <a:extLst>
              <a:ext uri="{FF2B5EF4-FFF2-40B4-BE49-F238E27FC236}">
                <a16:creationId xmlns:a16="http://schemas.microsoft.com/office/drawing/2014/main" id="{9DFFB899-6186-4E56-784F-C5A1D0849DCB}"/>
              </a:ext>
            </a:extLst>
          </p:cNvPr>
          <p:cNvGrpSpPr/>
          <p:nvPr/>
        </p:nvGrpSpPr>
        <p:grpSpPr>
          <a:xfrm>
            <a:off x="6859984" y="4280641"/>
            <a:ext cx="1714703" cy="1462916"/>
            <a:chOff x="7414775" y="4256776"/>
            <a:chExt cx="1714703" cy="1462916"/>
          </a:xfrm>
        </p:grpSpPr>
        <p:pic>
          <p:nvPicPr>
            <p:cNvPr id="43" name="Graphic 42" descr="Speedometer Middle outline">
              <a:extLst>
                <a:ext uri="{FF2B5EF4-FFF2-40B4-BE49-F238E27FC236}">
                  <a16:creationId xmlns:a16="http://schemas.microsoft.com/office/drawing/2014/main" id="{C97245FF-9199-C181-3FE9-70B4F3467E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57429" y="4256776"/>
              <a:ext cx="1328691" cy="1328691"/>
            </a:xfrm>
            <a:prstGeom prst="rect">
              <a:avLst/>
            </a:prstGeom>
          </p:spPr>
        </p:pic>
        <p:sp>
          <p:nvSpPr>
            <p:cNvPr id="48" name="Pie 47">
              <a:extLst>
                <a:ext uri="{FF2B5EF4-FFF2-40B4-BE49-F238E27FC236}">
                  <a16:creationId xmlns:a16="http://schemas.microsoft.com/office/drawing/2014/main" id="{959B6B2D-2FD3-5C22-5B06-AF366CF9A47A}"/>
                </a:ext>
              </a:extLst>
            </p:cNvPr>
            <p:cNvSpPr/>
            <p:nvPr/>
          </p:nvSpPr>
          <p:spPr>
            <a:xfrm>
              <a:off x="7726202" y="4728549"/>
              <a:ext cx="991143" cy="991143"/>
            </a:xfrm>
            <a:prstGeom prst="pie">
              <a:avLst>
                <a:gd name="adj1" fmla="val 13711682"/>
                <a:gd name="adj2" fmla="val 18651008"/>
              </a:avLst>
            </a:prstGeom>
            <a:solidFill>
              <a:schemeClr val="accent6">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Pie 48">
              <a:extLst>
                <a:ext uri="{FF2B5EF4-FFF2-40B4-BE49-F238E27FC236}">
                  <a16:creationId xmlns:a16="http://schemas.microsoft.com/office/drawing/2014/main" id="{194EFFC8-3F57-306D-3D15-2D0988996ACB}"/>
                </a:ext>
              </a:extLst>
            </p:cNvPr>
            <p:cNvSpPr/>
            <p:nvPr/>
          </p:nvSpPr>
          <p:spPr>
            <a:xfrm>
              <a:off x="7729377" y="4725374"/>
              <a:ext cx="991143" cy="991143"/>
            </a:xfrm>
            <a:prstGeom prst="pie">
              <a:avLst>
                <a:gd name="adj1" fmla="val 12320070"/>
                <a:gd name="adj2" fmla="val 13739074"/>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Pie 49">
              <a:extLst>
                <a:ext uri="{FF2B5EF4-FFF2-40B4-BE49-F238E27FC236}">
                  <a16:creationId xmlns:a16="http://schemas.microsoft.com/office/drawing/2014/main" id="{4B2D5826-A81B-8FBC-7E21-B09806452D3B}"/>
                </a:ext>
              </a:extLst>
            </p:cNvPr>
            <p:cNvSpPr/>
            <p:nvPr/>
          </p:nvSpPr>
          <p:spPr>
            <a:xfrm>
              <a:off x="7726202" y="4725374"/>
              <a:ext cx="991143" cy="991143"/>
            </a:xfrm>
            <a:prstGeom prst="pie">
              <a:avLst>
                <a:gd name="adj1" fmla="val 18642504"/>
                <a:gd name="adj2" fmla="val 20028576"/>
              </a:avLst>
            </a:prstGeom>
            <a:solidFill>
              <a:srgbClr val="FF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C1818E5F-E5D9-5793-988D-BC2B4BC089C2}"/>
                </a:ext>
              </a:extLst>
            </p:cNvPr>
            <p:cNvSpPr txBox="1"/>
            <p:nvPr/>
          </p:nvSpPr>
          <p:spPr>
            <a:xfrm>
              <a:off x="7414775" y="4788550"/>
              <a:ext cx="382840" cy="261610"/>
            </a:xfrm>
            <a:prstGeom prst="rect">
              <a:avLst/>
            </a:prstGeom>
            <a:noFill/>
          </p:spPr>
          <p:txBody>
            <a:bodyPr wrap="square" rtlCol="0">
              <a:spAutoFit/>
            </a:bodyPr>
            <a:lstStyle/>
            <a:p>
              <a:pPr algn="ctr"/>
              <a:r>
                <a:rPr lang="en-US" sz="1100" dirty="0"/>
                <a:t>0</a:t>
              </a:r>
            </a:p>
          </p:txBody>
        </p:sp>
        <p:sp>
          <p:nvSpPr>
            <p:cNvPr id="52" name="TextBox 51">
              <a:extLst>
                <a:ext uri="{FF2B5EF4-FFF2-40B4-BE49-F238E27FC236}">
                  <a16:creationId xmlns:a16="http://schemas.microsoft.com/office/drawing/2014/main" id="{BD681E7C-5343-CA5E-CF19-AD60A2A08570}"/>
                </a:ext>
              </a:extLst>
            </p:cNvPr>
            <p:cNvSpPr txBox="1"/>
            <p:nvPr/>
          </p:nvSpPr>
          <p:spPr>
            <a:xfrm>
              <a:off x="7537384" y="4545655"/>
              <a:ext cx="382840" cy="261610"/>
            </a:xfrm>
            <a:prstGeom prst="rect">
              <a:avLst/>
            </a:prstGeom>
            <a:noFill/>
          </p:spPr>
          <p:txBody>
            <a:bodyPr wrap="square" rtlCol="0">
              <a:spAutoFit/>
            </a:bodyPr>
            <a:lstStyle/>
            <a:p>
              <a:pPr algn="ctr"/>
              <a:r>
                <a:rPr lang="en-US" sz="1100" dirty="0"/>
                <a:t>20</a:t>
              </a:r>
            </a:p>
          </p:txBody>
        </p:sp>
        <p:sp>
          <p:nvSpPr>
            <p:cNvPr id="53" name="TextBox 52">
              <a:extLst>
                <a:ext uri="{FF2B5EF4-FFF2-40B4-BE49-F238E27FC236}">
                  <a16:creationId xmlns:a16="http://schemas.microsoft.com/office/drawing/2014/main" id="{37D64E12-5050-1FDE-AD52-0AE5AFCCC79F}"/>
                </a:ext>
              </a:extLst>
            </p:cNvPr>
            <p:cNvSpPr txBox="1"/>
            <p:nvPr/>
          </p:nvSpPr>
          <p:spPr>
            <a:xfrm>
              <a:off x="8519708" y="4559316"/>
              <a:ext cx="382840" cy="261610"/>
            </a:xfrm>
            <a:prstGeom prst="rect">
              <a:avLst/>
            </a:prstGeom>
            <a:noFill/>
          </p:spPr>
          <p:txBody>
            <a:bodyPr wrap="square" rtlCol="0">
              <a:spAutoFit/>
            </a:bodyPr>
            <a:lstStyle/>
            <a:p>
              <a:pPr algn="ctr"/>
              <a:r>
                <a:rPr lang="en-US" sz="1100" dirty="0"/>
                <a:t>80</a:t>
              </a:r>
            </a:p>
          </p:txBody>
        </p:sp>
        <p:sp>
          <p:nvSpPr>
            <p:cNvPr id="54" name="TextBox 53">
              <a:extLst>
                <a:ext uri="{FF2B5EF4-FFF2-40B4-BE49-F238E27FC236}">
                  <a16:creationId xmlns:a16="http://schemas.microsoft.com/office/drawing/2014/main" id="{80C407F8-04C5-AA51-0840-A9146D2C8727}"/>
                </a:ext>
              </a:extLst>
            </p:cNvPr>
            <p:cNvSpPr txBox="1"/>
            <p:nvPr/>
          </p:nvSpPr>
          <p:spPr>
            <a:xfrm>
              <a:off x="8686179" y="4765669"/>
              <a:ext cx="443299" cy="261610"/>
            </a:xfrm>
            <a:prstGeom prst="rect">
              <a:avLst/>
            </a:prstGeom>
            <a:noFill/>
          </p:spPr>
          <p:txBody>
            <a:bodyPr wrap="square" rtlCol="0">
              <a:spAutoFit/>
            </a:bodyPr>
            <a:lstStyle/>
            <a:p>
              <a:pPr algn="ctr"/>
              <a:r>
                <a:rPr lang="en-US" sz="1100" dirty="0"/>
                <a:t>100</a:t>
              </a:r>
            </a:p>
          </p:txBody>
        </p:sp>
      </p:grpSp>
      <p:cxnSp>
        <p:nvCxnSpPr>
          <p:cNvPr id="77" name="Straight Arrow Connector 76">
            <a:extLst>
              <a:ext uri="{FF2B5EF4-FFF2-40B4-BE49-F238E27FC236}">
                <a16:creationId xmlns:a16="http://schemas.microsoft.com/office/drawing/2014/main" id="{BA3CC8ED-808D-95C7-171D-7FD0F2875BED}"/>
              </a:ext>
            </a:extLst>
          </p:cNvPr>
          <p:cNvCxnSpPr>
            <a:cxnSpLocks/>
            <a:stCxn id="54" idx="2"/>
            <a:endCxn id="87" idx="1"/>
          </p:cNvCxnSpPr>
          <p:nvPr/>
        </p:nvCxnSpPr>
        <p:spPr>
          <a:xfrm>
            <a:off x="8353038" y="5051144"/>
            <a:ext cx="668203" cy="0"/>
          </a:xfrm>
          <a:prstGeom prst="straightConnector1">
            <a:avLst/>
          </a:prstGeom>
          <a:ln>
            <a:prstDash val="sysDot"/>
            <a:tailEnd type="triangle"/>
          </a:ln>
        </p:spPr>
        <p:style>
          <a:lnRef idx="3">
            <a:schemeClr val="dk1"/>
          </a:lnRef>
          <a:fillRef idx="0">
            <a:schemeClr val="dk1"/>
          </a:fillRef>
          <a:effectRef idx="2">
            <a:schemeClr val="dk1"/>
          </a:effectRef>
          <a:fontRef idx="minor">
            <a:schemeClr val="tx1"/>
          </a:fontRef>
        </p:style>
      </p:cxnSp>
      <p:sp>
        <p:nvSpPr>
          <p:cNvPr id="81" name="Oval 80">
            <a:extLst>
              <a:ext uri="{FF2B5EF4-FFF2-40B4-BE49-F238E27FC236}">
                <a16:creationId xmlns:a16="http://schemas.microsoft.com/office/drawing/2014/main" id="{D3665EC9-16AA-0F55-ED41-8C8B662D2B0C}"/>
              </a:ext>
            </a:extLst>
          </p:cNvPr>
          <p:cNvSpPr/>
          <p:nvPr/>
        </p:nvSpPr>
        <p:spPr>
          <a:xfrm rot="9549369">
            <a:off x="9774403" y="4452530"/>
            <a:ext cx="1580739" cy="265347"/>
          </a:xfrm>
          <a:prstGeom prst="ellipse">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9C4BA5E-B6AB-A96B-3A49-7B76072ACB0A}"/>
              </a:ext>
            </a:extLst>
          </p:cNvPr>
          <p:cNvSpPr/>
          <p:nvPr/>
        </p:nvSpPr>
        <p:spPr>
          <a:xfrm rot="9653538">
            <a:off x="11285395" y="4215284"/>
            <a:ext cx="380169" cy="130714"/>
          </a:xfrm>
          <a:prstGeom prst="ellipse">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5E5F329-369A-6D80-A534-87505D1607F2}"/>
              </a:ext>
            </a:extLst>
          </p:cNvPr>
          <p:cNvSpPr/>
          <p:nvPr/>
        </p:nvSpPr>
        <p:spPr>
          <a:xfrm rot="6501447">
            <a:off x="9320096" y="5083588"/>
            <a:ext cx="726547" cy="214912"/>
          </a:xfrm>
          <a:prstGeom prst="ellipse">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C2C73ED3-157F-4B71-B628-2AC74BD4C0C3}"/>
              </a:ext>
            </a:extLst>
          </p:cNvPr>
          <p:cNvGraphicFramePr/>
          <p:nvPr>
            <p:extLst>
              <p:ext uri="{D42A27DB-BD31-4B8C-83A1-F6EECF244321}">
                <p14:modId xmlns:p14="http://schemas.microsoft.com/office/powerpoint/2010/main" val="1074645433"/>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7" name="Slide Number Placeholder 6">
            <a:extLst>
              <a:ext uri="{FF2B5EF4-FFF2-40B4-BE49-F238E27FC236}">
                <a16:creationId xmlns:a16="http://schemas.microsoft.com/office/drawing/2014/main" id="{64AE3ECE-DAAC-46A0-DC0A-5AF7F12FC91B}"/>
              </a:ext>
            </a:extLst>
          </p:cNvPr>
          <p:cNvSpPr>
            <a:spLocks noGrp="1"/>
          </p:cNvSpPr>
          <p:nvPr>
            <p:ph type="sldNum" sz="quarter" idx="12"/>
          </p:nvPr>
        </p:nvSpPr>
        <p:spPr/>
        <p:txBody>
          <a:bodyPr/>
          <a:lstStyle/>
          <a:p>
            <a:fld id="{B2DC25EE-239B-4C5F-AAD1-255A7D5F1EE2}" type="slidenum">
              <a:rPr lang="en-US" smtClean="0"/>
              <a:pPr/>
              <a:t>2</a:t>
            </a:fld>
            <a:r>
              <a:rPr lang="en-US"/>
              <a:t>/51</a:t>
            </a:r>
            <a:endParaRPr lang="en-US" dirty="0"/>
          </a:p>
        </p:txBody>
      </p:sp>
      <p:sp>
        <p:nvSpPr>
          <p:cNvPr id="25" name="Footer Placeholder 24">
            <a:extLst>
              <a:ext uri="{FF2B5EF4-FFF2-40B4-BE49-F238E27FC236}">
                <a16:creationId xmlns:a16="http://schemas.microsoft.com/office/drawing/2014/main" id="{E2403DE4-22F2-061F-A270-197215EE3D9E}"/>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60570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87"/>
                                        </p:tgtEl>
                                        <p:attrNameLst>
                                          <p:attrName>style.visibility</p:attrName>
                                        </p:attrNameLst>
                                      </p:cBhvr>
                                      <p:to>
                                        <p:strVal val="visible"/>
                                      </p:to>
                                    </p:set>
                                    <p:animEffect transition="in" filter="barn(inVertical)">
                                      <p:cBhvr>
                                        <p:cTn id="48" dur="500"/>
                                        <p:tgtEl>
                                          <p:spTgt spid="87"/>
                                        </p:tgtEl>
                                      </p:cBhvr>
                                    </p:animEffect>
                                  </p:childTnLst>
                                </p:cTn>
                              </p:par>
                              <p:par>
                                <p:cTn id="49" presetID="16" presetClass="entr" presetSubtype="2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par>
                                <p:cTn id="52" presetID="16" presetClass="entr" presetSubtype="21"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barn(inVertical)">
                                      <p:cBhvr>
                                        <p:cTn id="54" dur="500"/>
                                        <p:tgtEl>
                                          <p:spTgt spid="60"/>
                                        </p:tgtEl>
                                      </p:cBhvr>
                                    </p:animEffect>
                                  </p:childTnLst>
                                </p:cTn>
                              </p:par>
                              <p:par>
                                <p:cTn id="55" presetID="16" presetClass="entr" presetSubtype="21"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barn(inVertical)">
                                      <p:cBhvr>
                                        <p:cTn id="57" dur="500"/>
                                        <p:tgtEl>
                                          <p:spTgt spid="61"/>
                                        </p:tgtEl>
                                      </p:cBhvr>
                                    </p:animEffect>
                                  </p:childTnLst>
                                </p:cTn>
                              </p:par>
                              <p:par>
                                <p:cTn id="58" presetID="16" presetClass="entr" presetSubtype="21" fill="hold" nodeType="with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barn(inVertical)">
                                      <p:cBhvr>
                                        <p:cTn id="60" dur="500"/>
                                        <p:tgtEl>
                                          <p:spTgt spid="7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animEffect transition="in" filter="barn(inVertical)">
                                      <p:cBhvr>
                                        <p:cTn id="63" dur="500"/>
                                        <p:tgtEl>
                                          <p:spTgt spid="8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barn(inVertical)">
                                      <p:cBhvr>
                                        <p:cTn id="66" dur="500"/>
                                        <p:tgtEl>
                                          <p:spTgt spid="82"/>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barn(inVertical)">
                                      <p:cBhvr>
                                        <p:cTn id="69" dur="500"/>
                                        <p:tgtEl>
                                          <p:spTgt spid="85"/>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animEffect transition="in" filter="fade">
                                      <p:cBhvr>
                                        <p:cTn id="73" dur="500"/>
                                        <p:tgtEl>
                                          <p:spTgt spid="3">
                                            <p:txEl>
                                              <p:pRg st="9" end="9"/>
                                            </p:txEl>
                                          </p:spTgt>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500"/>
                                        <p:tgtEl>
                                          <p:spTgt spid="3">
                                            <p:txEl>
                                              <p:pRg st="10" end="10"/>
                                            </p:txEl>
                                          </p:spTgt>
                                        </p:tgtEl>
                                      </p:cBhvr>
                                    </p:animEffect>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Effect transition="in" filter="fade">
                                      <p:cBhvr>
                                        <p:cTn id="81" dur="500"/>
                                        <p:tgtEl>
                                          <p:spTgt spid="3">
                                            <p:txEl>
                                              <p:pRg st="11" end="11"/>
                                            </p:txEl>
                                          </p:spTgt>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3">
                                            <p:txEl>
                                              <p:pRg st="12" end="12"/>
                                            </p:txEl>
                                          </p:spTgt>
                                        </p:tgtEl>
                                        <p:attrNameLst>
                                          <p:attrName>style.visibility</p:attrName>
                                        </p:attrNameLst>
                                      </p:cBhvr>
                                      <p:to>
                                        <p:strVal val="visible"/>
                                      </p:to>
                                    </p:set>
                                    <p:animEffect transition="in" filter="fade">
                                      <p:cBhvr>
                                        <p:cTn id="85" dur="500"/>
                                        <p:tgtEl>
                                          <p:spTgt spid="3">
                                            <p:txEl>
                                              <p:pRg st="12" end="1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xEl>
                                              <p:pRg st="13" end="13"/>
                                            </p:txEl>
                                          </p:spTgt>
                                        </p:tgtEl>
                                        <p:attrNameLst>
                                          <p:attrName>style.visibility</p:attrName>
                                        </p:attrNameLst>
                                      </p:cBhvr>
                                      <p:to>
                                        <p:strVal val="visible"/>
                                      </p:to>
                                    </p:set>
                                    <p:animEffect transition="in" filter="fade">
                                      <p:cBhvr>
                                        <p:cTn id="90" dur="500"/>
                                        <p:tgtEl>
                                          <p:spTgt spid="3">
                                            <p:txEl>
                                              <p:pRg st="13" end="13"/>
                                            </p:txEl>
                                          </p:spTgt>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3">
                                            <p:txEl>
                                              <p:pRg st="14" end="14"/>
                                            </p:txEl>
                                          </p:spTgt>
                                        </p:tgtEl>
                                        <p:attrNameLst>
                                          <p:attrName>style.visibility</p:attrName>
                                        </p:attrNameLst>
                                      </p:cBhvr>
                                      <p:to>
                                        <p:strVal val="visible"/>
                                      </p:to>
                                    </p:set>
                                    <p:animEffect transition="in" filter="fade">
                                      <p:cBhvr>
                                        <p:cTn id="94" dur="500"/>
                                        <p:tgtEl>
                                          <p:spTgt spid="3">
                                            <p:txEl>
                                              <p:pRg st="14" end="14"/>
                                            </p:txEl>
                                          </p:spTgt>
                                        </p:tgtEl>
                                      </p:cBhvr>
                                    </p:animEffect>
                                  </p:childTnLst>
                                </p:cTn>
                              </p:par>
                            </p:childTnLst>
                          </p:cTn>
                        </p:par>
                        <p:par>
                          <p:cTn id="95" fill="hold">
                            <p:stCondLst>
                              <p:cond delay="1000"/>
                            </p:stCondLst>
                            <p:childTnLst>
                              <p:par>
                                <p:cTn id="96" presetID="10" presetClass="entr" presetSubtype="0" fill="hold" grpId="0" nodeType="afterEffect">
                                  <p:stCondLst>
                                    <p:cond delay="0"/>
                                  </p:stCondLst>
                                  <p:childTnLst>
                                    <p:set>
                                      <p:cBhvr>
                                        <p:cTn id="97" dur="1" fill="hold">
                                          <p:stCondLst>
                                            <p:cond delay="0"/>
                                          </p:stCondLst>
                                        </p:cTn>
                                        <p:tgtEl>
                                          <p:spTgt spid="3">
                                            <p:txEl>
                                              <p:pRg st="15" end="15"/>
                                            </p:txEl>
                                          </p:spTgt>
                                        </p:tgtEl>
                                        <p:attrNameLst>
                                          <p:attrName>style.visibility</p:attrName>
                                        </p:attrNameLst>
                                      </p:cBhvr>
                                      <p:to>
                                        <p:strVal val="visible"/>
                                      </p:to>
                                    </p:set>
                                    <p:animEffect transition="in" filter="fade">
                                      <p:cBhvr>
                                        <p:cTn id="98"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1" grpId="0" animBg="1"/>
      <p:bldP spid="82" grpId="0" animBg="1"/>
      <p:bldP spid="8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3345E42-87E9-9D4F-87F7-C72243E5DAF7}"/>
                  </a:ext>
                </a:extLst>
              </p:cNvPr>
              <p:cNvSpPr>
                <a:spLocks noGrp="1"/>
              </p:cNvSpPr>
              <p:nvPr>
                <p:ph type="title"/>
              </p:nvPr>
            </p:nvSpPr>
            <p:spPr/>
            <p:txBody>
              <a:bodyPr/>
              <a:lstStyle/>
              <a:p>
                <a:r>
                  <a:rPr lang="en-US"/>
                  <a:t>Identifying Sparse Vector of Coefficients </a:t>
                </a:r>
                <a14:m>
                  <m:oMath xmlns:m="http://schemas.openxmlformats.org/officeDocument/2006/math">
                    <m:r>
                      <m:rPr>
                        <m:sty m:val="p"/>
                      </m:rPr>
                      <a:rPr lang="en-US">
                        <a:latin typeface="Cambria Math" panose="02040503050406030204" pitchFamily="18" charset="0"/>
                      </a:rPr>
                      <m:t>Ξ</m:t>
                    </m:r>
                  </m:oMath>
                </a14:m>
                <a:endParaRPr lang="en-US"/>
              </a:p>
            </p:txBody>
          </p:sp>
        </mc:Choice>
        <mc:Fallback xmlns="">
          <p:sp>
            <p:nvSpPr>
              <p:cNvPr id="2" name="Title 1">
                <a:extLst>
                  <a:ext uri="{FF2B5EF4-FFF2-40B4-BE49-F238E27FC236}">
                    <a16:creationId xmlns:a16="http://schemas.microsoft.com/office/drawing/2014/main" id="{63345E42-87E9-9D4F-87F7-C72243E5DAF7}"/>
                  </a:ext>
                </a:extLst>
              </p:cNvPr>
              <p:cNvSpPr>
                <a:spLocks noGrp="1" noRot="1" noChangeAspect="1" noMove="1" noResize="1" noEditPoints="1" noAdjustHandles="1" noChangeArrowheads="1" noChangeShapeType="1" noTextEdit="1"/>
              </p:cNvSpPr>
              <p:nvPr>
                <p:ph type="title"/>
              </p:nvPr>
            </p:nvSpPr>
            <p:spPr>
              <a:blipFill>
                <a:blip r:embed="rId3"/>
                <a:stretch>
                  <a:fillRect l="-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E0413B-B914-F242-8084-BF9B65E45B7A}"/>
                  </a:ext>
                </a:extLst>
              </p:cNvPr>
              <p:cNvSpPr>
                <a:spLocks noGrp="1"/>
              </p:cNvSpPr>
              <p:nvPr>
                <p:ph idx="1"/>
              </p:nvPr>
            </p:nvSpPr>
            <p:spPr>
              <a:xfrm>
                <a:off x="838201" y="1318901"/>
                <a:ext cx="6458146" cy="448627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Ξ</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m>
                                <m:mPr>
                                  <m:mcs>
                                    <m:mc>
                                      <m:mcPr>
                                        <m:count m:val="4"/>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2</m:t>
                                        </m:r>
                                      </m:sub>
                                    </m:sSub>
                                  </m:e>
                                  <m:e>
                                    <m:r>
                                      <a:rPr lang="en-US" b="0" i="1" smtClean="0">
                                        <a:latin typeface="Cambria Math" panose="02040503050406030204" pitchFamily="18" charset="0"/>
                                      </a:rPr>
                                      <m:t>⋯</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𝑛</m:t>
                                        </m:r>
                                      </m:sub>
                                    </m:sSub>
                                  </m:e>
                                </m:mr>
                              </m:m>
                            </m:e>
                          </m:d>
                        </m:e>
                        <m:sup>
                          <m:r>
                            <a:rPr lang="en-US" b="0" i="1" smtClean="0">
                              <a:latin typeface="Cambria Math" panose="02040503050406030204" pitchFamily="18" charset="0"/>
                            </a:rPr>
                            <m:t>𝑇</m:t>
                          </m:r>
                        </m:sup>
                      </m:sSup>
                    </m:oMath>
                  </m:oMathPara>
                </a14:m>
                <a:endParaRPr lang="en-US" dirty="0"/>
              </a:p>
              <a:p>
                <a:r>
                  <a:rPr lang="en-US" dirty="0"/>
                  <a:t>Ridge Regularization problem:</a:t>
                </a:r>
              </a:p>
              <a:p>
                <a:pPr marL="0" indent="0">
                  <a:lnSpc>
                    <a:spcPct val="170000"/>
                  </a:lnSpc>
                  <a:buNone/>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a:latin typeface="Cambria Math" panose="02040503050406030204" pitchFamily="18" charset="0"/>
                            </a:rPr>
                            <m:t>Ξ</m:t>
                          </m:r>
                        </m:e>
                        <m:sup>
                          <m:r>
                            <a:rPr lang="en-US" b="0" i="0" smtClean="0">
                              <a:latin typeface="Cambria Math" panose="02040503050406030204" pitchFamily="18" charset="0"/>
                            </a:rPr>
                            <m:t>∗</m:t>
                          </m:r>
                        </m:sup>
                      </m:sSup>
                      <m:r>
                        <a:rPr lang="en-US" i="1">
                          <a:latin typeface="Cambria Math" panose="02040503050406030204" pitchFamily="18" charset="0"/>
                        </a:rPr>
                        <m:t>=</m:t>
                      </m:r>
                      <m:r>
                        <m:rPr>
                          <m:sty m:val="p"/>
                        </m:rPr>
                        <a:rPr lang="en-US" i="0">
                          <a:latin typeface="Cambria Math" panose="02040503050406030204" pitchFamily="18" charset="0"/>
                        </a:rPr>
                        <m:t>argmi</m:t>
                      </m:r>
                      <m:sSub>
                        <m:sSubPr>
                          <m:ctrlPr>
                            <a:rPr lang="en-US" i="1">
                              <a:latin typeface="Cambria Math" panose="02040503050406030204" pitchFamily="18" charset="0"/>
                            </a:rPr>
                          </m:ctrlPr>
                        </m:sSubPr>
                        <m:e>
                          <m:r>
                            <m:rPr>
                              <m:sty m:val="p"/>
                            </m:rPr>
                            <a:rPr lang="en-US" i="0">
                              <a:latin typeface="Cambria Math" panose="02040503050406030204" pitchFamily="18" charset="0"/>
                            </a:rPr>
                            <m:t>n</m:t>
                          </m:r>
                        </m:e>
                        <m:sub>
                          <m:r>
                            <m:rPr>
                              <m:sty m:val="p"/>
                            </m:rPr>
                            <a:rPr lang="en-US" b="0" i="0" smtClean="0">
                              <a:latin typeface="Cambria Math" panose="02040503050406030204" pitchFamily="18" charset="0"/>
                            </a:rPr>
                            <m:t>Ξ</m:t>
                          </m:r>
                        </m:sub>
                      </m:sSub>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m:rPr>
                                  <m:sty m:val="p"/>
                                </m:rPr>
                                <a:rPr lang="en-US">
                                  <a:latin typeface="Cambria Math" panose="02040503050406030204" pitchFamily="18" charset="0"/>
                                </a:rPr>
                                <m:t>Θ</m:t>
                              </m:r>
                              <m:r>
                                <m:rPr>
                                  <m:sty m:val="p"/>
                                </m:rPr>
                                <a:rPr lang="en-US" b="0" i="0" smtClean="0">
                                  <a:latin typeface="Cambria Math" panose="02040503050406030204" pitchFamily="18" charset="0"/>
                                </a:rPr>
                                <m:t>Ξ</m:t>
                              </m:r>
                            </m:e>
                          </m:d>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𝜆</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Ξ</m:t>
                              </m:r>
                            </m:e>
                          </m:d>
                        </m:e>
                        <m:sub>
                          <m:r>
                            <a:rPr lang="en-US" b="0" i="1" smtClean="0">
                              <a:latin typeface="Cambria Math" panose="02040503050406030204" pitchFamily="18" charset="0"/>
                            </a:rPr>
                            <m:t>2</m:t>
                          </m:r>
                        </m:sub>
                      </m:sSub>
                    </m:oMath>
                  </m:oMathPara>
                </a14:m>
                <a:endParaRPr lang="en-US" dirty="0"/>
              </a:p>
              <a:p>
                <a:pPr marL="0" indent="0">
                  <a:lnSpc>
                    <a:spcPct val="170000"/>
                  </a:lnSpc>
                  <a:buNone/>
                </a:pPr>
                <a14:m>
                  <m:oMath xmlns:m="http://schemas.openxmlformats.org/officeDocument/2006/math">
                    <m:r>
                      <a:rPr lang="en-US" i="1">
                        <a:latin typeface="Cambria Math" panose="02040503050406030204" pitchFamily="18" charset="0"/>
                      </a:rPr>
                      <m:t>𝜆</m:t>
                    </m:r>
                    <m:r>
                      <a:rPr lang="en-US" b="0" i="1" smtClean="0">
                        <a:latin typeface="Cambria Math" panose="02040503050406030204" pitchFamily="18" charset="0"/>
                      </a:rPr>
                      <m:t>:</m:t>
                    </m:r>
                  </m:oMath>
                </a14:m>
                <a:r>
                  <a:rPr lang="en-US" dirty="0"/>
                  <a:t> regularization parameter</a:t>
                </a:r>
              </a:p>
              <a:p>
                <a:r>
                  <a:rPr lang="en-US" dirty="0"/>
                  <a:t>Suitable for correlated terms</a:t>
                </a:r>
              </a:p>
              <a:p>
                <a:pPr>
                  <a:lnSpc>
                    <a:spcPct val="150000"/>
                  </a:lnSpc>
                </a:pPr>
                <a:r>
                  <a:rPr lang="en-US" dirty="0"/>
                  <a:t>Promoting sparsity: Sequentially </a:t>
                </a:r>
                <a:r>
                  <a:rPr lang="en-US" dirty="0" err="1"/>
                  <a:t>thresholded</a:t>
                </a:r>
                <a:r>
                  <a:rPr lang="en-US" dirty="0"/>
                  <a:t> ridge regression (</a:t>
                </a:r>
                <a:r>
                  <a:rPr lang="en-US" dirty="0" err="1"/>
                  <a:t>STRidge</a:t>
                </a:r>
                <a:r>
                  <a:rPr lang="en-US" dirty="0"/>
                  <a:t>)</a:t>
                </a:r>
              </a:p>
              <a:p>
                <a:pPr lvl="1">
                  <a:lnSpc>
                    <a:spcPct val="150000"/>
                  </a:lnSpc>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oMath>
                </a14:m>
                <a:r>
                  <a:rPr lang="en-US" dirty="0"/>
                  <a:t>: if </a:t>
                </a:r>
                <a14:m>
                  <m:oMath xmlns:m="http://schemas.openxmlformats.org/officeDocument/2006/math">
                    <m:d>
                      <m:dPr>
                        <m:begChr m:val="|"/>
                        <m:endChr m:val="|"/>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𝜉</m:t>
                            </m:r>
                          </m:e>
                          <m:sub>
                            <m:r>
                              <a:rPr lang="en-US" b="0" i="1" smtClean="0">
                                <a:latin typeface="Cambria Math" panose="02040503050406030204" pitchFamily="18" charset="0"/>
                              </a:rPr>
                              <m:t>𝑖</m:t>
                            </m:r>
                          </m:sub>
                        </m:sSub>
                      </m:e>
                    </m:d>
                    <m:r>
                      <a:rPr lang="en-US" i="1">
                        <a:latin typeface="Cambria Math" panose="02040503050406030204" pitchFamily="18" charset="0"/>
                      </a:rPr>
                      <m:t>&lt;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𝜉</m:t>
                        </m:r>
                      </m:e>
                      <m:sub>
                        <m:r>
                          <a:rPr lang="en-US" b="0" i="1" smtClean="0">
                            <a:latin typeface="Cambria Math" panose="02040503050406030204" pitchFamily="18" charset="0"/>
                          </a:rPr>
                          <m:t>𝑖</m:t>
                        </m:r>
                      </m:sub>
                    </m:sSub>
                    <m:r>
                      <a:rPr lang="en-US" i="1">
                        <a:latin typeface="Cambria Math" panose="02040503050406030204" pitchFamily="18" charset="0"/>
                      </a:rPr>
                      <m:t>=0</m:t>
                    </m:r>
                  </m:oMath>
                </a14:m>
                <a:endParaRPr lang="en-US" dirty="0"/>
              </a:p>
            </p:txBody>
          </p:sp>
        </mc:Choice>
        <mc:Fallback xmlns="">
          <p:sp>
            <p:nvSpPr>
              <p:cNvPr id="3" name="Content Placeholder 2">
                <a:extLst>
                  <a:ext uri="{FF2B5EF4-FFF2-40B4-BE49-F238E27FC236}">
                    <a16:creationId xmlns:a16="http://schemas.microsoft.com/office/drawing/2014/main" id="{A9E0413B-B914-F242-8084-BF9B65E45B7A}"/>
                  </a:ext>
                </a:extLst>
              </p:cNvPr>
              <p:cNvSpPr>
                <a:spLocks noGrp="1" noRot="1" noChangeAspect="1" noMove="1" noResize="1" noEditPoints="1" noAdjustHandles="1" noChangeArrowheads="1" noChangeShapeType="1" noTextEdit="1"/>
              </p:cNvSpPr>
              <p:nvPr>
                <p:ph idx="1"/>
              </p:nvPr>
            </p:nvSpPr>
            <p:spPr>
              <a:xfrm>
                <a:off x="838201" y="1318901"/>
                <a:ext cx="6458146" cy="4486275"/>
              </a:xfrm>
              <a:blipFill>
                <a:blip r:embed="rId4"/>
                <a:stretch>
                  <a:fillRect l="-98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8B793C2-88D3-B643-B0EC-FD4DF1534B06}"/>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A7B5053-21F1-46F5-A89A-43F00F81136C}"/>
                  </a:ext>
                </a:extLst>
              </p:cNvPr>
              <p:cNvSpPr txBox="1"/>
              <p:nvPr/>
            </p:nvSpPr>
            <p:spPr>
              <a:xfrm>
                <a:off x="5827988" y="2163829"/>
                <a:ext cx="10869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𝜉</m:t>
                          </m:r>
                        </m:e>
                        <m:sub>
                          <m:r>
                            <a:rPr lang="en-US" sz="2000" b="0" i="1" smtClean="0">
                              <a:latin typeface="Cambria Math" panose="02040503050406030204" pitchFamily="18" charset="0"/>
                            </a:rPr>
                            <m:t>𝑡h</m:t>
                          </m:r>
                        </m:sub>
                      </m:sSub>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Ξ</m:t>
                              </m:r>
                            </m:e>
                          </m:d>
                        </m:e>
                        <m:sub>
                          <m:r>
                            <a:rPr lang="en-US" sz="2000" b="0" i="1" smtClean="0">
                              <a:latin typeface="Cambria Math" panose="02040503050406030204" pitchFamily="18" charset="0"/>
                            </a:rPr>
                            <m:t>0</m:t>
                          </m:r>
                        </m:sub>
                      </m:sSub>
                    </m:oMath>
                  </m:oMathPara>
                </a14:m>
                <a:endParaRPr lang="en-US" sz="2000"/>
              </a:p>
            </p:txBody>
          </p:sp>
        </mc:Choice>
        <mc:Fallback xmlns="">
          <p:sp>
            <p:nvSpPr>
              <p:cNvPr id="6" name="TextBox 5">
                <a:extLst>
                  <a:ext uri="{FF2B5EF4-FFF2-40B4-BE49-F238E27FC236}">
                    <a16:creationId xmlns:a16="http://schemas.microsoft.com/office/drawing/2014/main" id="{9A7B5053-21F1-46F5-A89A-43F00F81136C}"/>
                  </a:ext>
                </a:extLst>
              </p:cNvPr>
              <p:cNvSpPr txBox="1">
                <a:spLocks noRot="1" noChangeAspect="1" noMove="1" noResize="1" noEditPoints="1" noAdjustHandles="1" noChangeArrowheads="1" noChangeShapeType="1" noTextEdit="1"/>
              </p:cNvSpPr>
              <p:nvPr/>
            </p:nvSpPr>
            <p:spPr>
              <a:xfrm>
                <a:off x="5827988" y="2163829"/>
                <a:ext cx="1086998" cy="400110"/>
              </a:xfrm>
              <a:prstGeom prst="rect">
                <a:avLst/>
              </a:prstGeom>
              <a:blipFill>
                <a:blip r:embed="rId5"/>
                <a:stretch>
                  <a:fillRect r="-13793" b="-15152"/>
                </a:stretch>
              </a:blipFill>
            </p:spPr>
            <p:txBody>
              <a:bodyPr/>
              <a:lstStyle/>
              <a:p>
                <a:r>
                  <a:rPr lang="en-US">
                    <a:noFill/>
                  </a:rPr>
                  <a:t> </a:t>
                </a:r>
              </a:p>
            </p:txBody>
          </p:sp>
        </mc:Fallback>
      </mc:AlternateContent>
      <p:grpSp>
        <p:nvGrpSpPr>
          <p:cNvPr id="58" name="Group 57">
            <a:extLst>
              <a:ext uri="{FF2B5EF4-FFF2-40B4-BE49-F238E27FC236}">
                <a16:creationId xmlns:a16="http://schemas.microsoft.com/office/drawing/2014/main" id="{246CD203-1265-A178-8EC9-5B233199BAE2}"/>
              </a:ext>
            </a:extLst>
          </p:cNvPr>
          <p:cNvGrpSpPr/>
          <p:nvPr/>
        </p:nvGrpSpPr>
        <p:grpSpPr>
          <a:xfrm>
            <a:off x="8324603" y="1523095"/>
            <a:ext cx="2564974" cy="4533289"/>
            <a:chOff x="7930108" y="1666439"/>
            <a:chExt cx="2564974" cy="4533289"/>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3A2A65C-7CC7-734C-81DC-7766564849D5}"/>
                    </a:ext>
                  </a:extLst>
                </p:cNvPr>
                <p:cNvSpPr/>
                <p:nvPr/>
              </p:nvSpPr>
              <p:spPr>
                <a:xfrm>
                  <a:off x="8676712" y="1666439"/>
                  <a:ext cx="1447800" cy="4841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1" smtClean="0">
                            <a:solidFill>
                              <a:schemeClr val="tx1"/>
                            </a:solidFill>
                            <a:latin typeface="Cambria Math" panose="02040503050406030204" pitchFamily="18" charset="0"/>
                          </a:rPr>
                          <m:t>𝑋</m:t>
                        </m:r>
                        <m:r>
                          <a:rPr lang="en-US" sz="1400" b="0" i="1" smtClean="0">
                            <a:solidFill>
                              <a:schemeClr val="tx1"/>
                            </a:solidFill>
                            <a:latin typeface="Cambria Math" panose="02040503050406030204" pitchFamily="18" charset="0"/>
                          </a:rPr>
                          <m:t>′=</m:t>
                        </m:r>
                        <m:r>
                          <m:rPr>
                            <m:sty m:val="p"/>
                          </m:rPr>
                          <a:rPr lang="en-US" sz="1400">
                            <a:solidFill>
                              <a:schemeClr val="tx1"/>
                            </a:solidFill>
                            <a:latin typeface="Cambria Math" panose="02040503050406030204" pitchFamily="18" charset="0"/>
                          </a:rPr>
                          <m:t>Θ</m:t>
                        </m:r>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𝑋</m:t>
                            </m:r>
                            <m:r>
                              <a:rPr lang="en-US" sz="1400" i="1">
                                <a:solidFill>
                                  <a:schemeClr val="tx1"/>
                                </a:solidFill>
                                <a:latin typeface="Cambria Math" panose="02040503050406030204" pitchFamily="18" charset="0"/>
                              </a:rPr>
                              <m:t>,</m:t>
                            </m:r>
                            <m:r>
                              <a:rPr lang="en-US" sz="1400" i="1">
                                <a:solidFill>
                                  <a:schemeClr val="tx1"/>
                                </a:solidFill>
                                <a:latin typeface="Cambria Math" panose="02040503050406030204" pitchFamily="18" charset="0"/>
                              </a:rPr>
                              <m:t>𝑈</m:t>
                            </m:r>
                          </m:e>
                        </m:d>
                        <m:r>
                          <m:rPr>
                            <m:sty m:val="p"/>
                          </m:rPr>
                          <a:rPr lang="en-US" sz="1400">
                            <a:solidFill>
                              <a:schemeClr val="tx1"/>
                            </a:solidFill>
                            <a:latin typeface="Cambria Math" panose="02040503050406030204" pitchFamily="18" charset="0"/>
                          </a:rPr>
                          <m:t>Ξ</m:t>
                        </m:r>
                      </m:oMath>
                    </m:oMathPara>
                  </a14:m>
                  <a:endParaRPr lang="en-US" sz="1400">
                    <a:solidFill>
                      <a:schemeClr val="tx1"/>
                    </a:solidFill>
                  </a:endParaRPr>
                </a:p>
              </p:txBody>
            </p:sp>
          </mc:Choice>
          <mc:Fallback xmlns="">
            <p:sp>
              <p:nvSpPr>
                <p:cNvPr id="7" name="Rectangle 6">
                  <a:extLst>
                    <a:ext uri="{FF2B5EF4-FFF2-40B4-BE49-F238E27FC236}">
                      <a16:creationId xmlns:a16="http://schemas.microsoft.com/office/drawing/2014/main" id="{23A2A65C-7CC7-734C-81DC-7766564849D5}"/>
                    </a:ext>
                  </a:extLst>
                </p:cNvPr>
                <p:cNvSpPr>
                  <a:spLocks noRot="1" noChangeAspect="1" noMove="1" noResize="1" noEditPoints="1" noAdjustHandles="1" noChangeArrowheads="1" noChangeShapeType="1" noTextEdit="1"/>
                </p:cNvSpPr>
                <p:nvPr/>
              </p:nvSpPr>
              <p:spPr>
                <a:xfrm>
                  <a:off x="8676712" y="1666439"/>
                  <a:ext cx="1447800" cy="484162"/>
                </a:xfrm>
                <a:prstGeom prst="rect">
                  <a:avLst/>
                </a:prstGeom>
                <a:blipFill>
                  <a:blip r:embed="rId6"/>
                  <a:stretch>
                    <a:fillRect/>
                  </a:stretch>
                </a:blipFill>
                <a:ln w="28575">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4D213E33-0925-2A4D-8D53-7A47D02C0E98}"/>
                </a:ext>
              </a:extLst>
            </p:cNvPr>
            <p:cNvCxnSpPr>
              <a:cxnSpLocks/>
              <a:stCxn id="7" idx="2"/>
              <a:endCxn id="11" idx="0"/>
            </p:cNvCxnSpPr>
            <p:nvPr/>
          </p:nvCxnSpPr>
          <p:spPr>
            <a:xfrm>
              <a:off x="9400612" y="2150601"/>
              <a:ext cx="0" cy="4573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4B118D-3EBD-D34D-8F32-2D0DF60D3E02}"/>
                </a:ext>
              </a:extLst>
            </p:cNvPr>
            <p:cNvSpPr/>
            <p:nvPr/>
          </p:nvSpPr>
          <p:spPr>
            <a:xfrm>
              <a:off x="8578161" y="2607914"/>
              <a:ext cx="1644902" cy="4841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Ridge</a:t>
              </a:r>
            </a:p>
          </p:txBody>
        </p:sp>
        <p:cxnSp>
          <p:nvCxnSpPr>
            <p:cNvPr id="14" name="Straight Arrow Connector 13">
              <a:extLst>
                <a:ext uri="{FF2B5EF4-FFF2-40B4-BE49-F238E27FC236}">
                  <a16:creationId xmlns:a16="http://schemas.microsoft.com/office/drawing/2014/main" id="{C2221A52-2197-394A-AD3E-9DC0EF8ADE98}"/>
                </a:ext>
              </a:extLst>
            </p:cNvPr>
            <p:cNvCxnSpPr>
              <a:cxnSpLocks/>
              <a:stCxn id="11" idx="2"/>
              <a:endCxn id="10" idx="0"/>
            </p:cNvCxnSpPr>
            <p:nvPr/>
          </p:nvCxnSpPr>
          <p:spPr>
            <a:xfrm>
              <a:off x="9400612" y="3092076"/>
              <a:ext cx="1" cy="4573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Diamond 16">
                  <a:extLst>
                    <a:ext uri="{FF2B5EF4-FFF2-40B4-BE49-F238E27FC236}">
                      <a16:creationId xmlns:a16="http://schemas.microsoft.com/office/drawing/2014/main" id="{BB313DF7-9A83-AC4B-8BEE-6C948377C971}"/>
                    </a:ext>
                  </a:extLst>
                </p:cNvPr>
                <p:cNvSpPr/>
                <p:nvPr/>
              </p:nvSpPr>
              <p:spPr>
                <a:xfrm>
                  <a:off x="8306143" y="4490864"/>
                  <a:ext cx="2188939" cy="882660"/>
                </a:xfrm>
                <a:prstGeom prst="diamon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1400" b="0" i="1" smtClean="0">
                          <a:solidFill>
                            <a:schemeClr val="tx1"/>
                          </a:solidFill>
                          <a:latin typeface="Cambria Math" panose="02040503050406030204" pitchFamily="18" charset="0"/>
                        </a:rPr>
                        <m:t>𝑗</m:t>
                      </m:r>
                      <m:r>
                        <a:rPr lang="en-US" sz="1400" i="1">
                          <a:solidFill>
                            <a:schemeClr val="tx1"/>
                          </a:solidFill>
                          <a:latin typeface="Cambria Math" panose="02040503050406030204" pitchFamily="18" charset="0"/>
                        </a:rPr>
                        <m:t>&lt;</m:t>
                      </m:r>
                    </m:oMath>
                  </a14:m>
                  <a:r>
                    <a:rPr lang="en-US" sz="1400">
                      <a:solidFill>
                        <a:schemeClr val="tx1"/>
                      </a:solidFill>
                    </a:rPr>
                    <a:t> max-iter</a:t>
                  </a:r>
                </a:p>
              </p:txBody>
            </p:sp>
          </mc:Choice>
          <mc:Fallback xmlns="">
            <p:sp>
              <p:nvSpPr>
                <p:cNvPr id="17" name="Diamond 16">
                  <a:extLst>
                    <a:ext uri="{FF2B5EF4-FFF2-40B4-BE49-F238E27FC236}">
                      <a16:creationId xmlns:a16="http://schemas.microsoft.com/office/drawing/2014/main" id="{BB313DF7-9A83-AC4B-8BEE-6C948377C971}"/>
                    </a:ext>
                  </a:extLst>
                </p:cNvPr>
                <p:cNvSpPr>
                  <a:spLocks noRot="1" noChangeAspect="1" noMove="1" noResize="1" noEditPoints="1" noAdjustHandles="1" noChangeArrowheads="1" noChangeShapeType="1" noTextEdit="1"/>
                </p:cNvSpPr>
                <p:nvPr/>
              </p:nvSpPr>
              <p:spPr>
                <a:xfrm>
                  <a:off x="8306143" y="4490864"/>
                  <a:ext cx="2188939" cy="882660"/>
                </a:xfrm>
                <a:prstGeom prst="diamond">
                  <a:avLst/>
                </a:prstGeom>
                <a:blipFill>
                  <a:blip r:embed="rId7"/>
                  <a:stretch>
                    <a:fillRect/>
                  </a:stretch>
                </a:blipFill>
                <a:ln w="28575">
                  <a:solidFill>
                    <a:schemeClr val="tx1"/>
                  </a:solidFill>
                </a:ln>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9B4D73E-B506-BF45-9575-65AC6FA984EF}"/>
                </a:ext>
              </a:extLst>
            </p:cNvPr>
            <p:cNvCxnSpPr>
              <a:cxnSpLocks/>
              <a:stCxn id="17" idx="2"/>
              <a:endCxn id="19" idx="0"/>
            </p:cNvCxnSpPr>
            <p:nvPr/>
          </p:nvCxnSpPr>
          <p:spPr>
            <a:xfrm flipH="1">
              <a:off x="9400612" y="5373524"/>
              <a:ext cx="1" cy="4573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42143F72-96BB-154C-A38D-94748CFBDE3D}"/>
                    </a:ext>
                  </a:extLst>
                </p:cNvPr>
                <p:cNvSpPr/>
                <p:nvPr/>
              </p:nvSpPr>
              <p:spPr>
                <a:xfrm>
                  <a:off x="8411371" y="5830836"/>
                  <a:ext cx="1978482" cy="36889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p>
                        <m:sSupPr>
                          <m:ctrlPr>
                            <a:rPr lang="en-US" sz="1400" b="0" i="1" smtClean="0">
                              <a:solidFill>
                                <a:schemeClr val="tx1"/>
                              </a:solidFill>
                              <a:latin typeface="Cambria Math" panose="02040503050406030204" pitchFamily="18" charset="0"/>
                            </a:rPr>
                          </m:ctrlPr>
                        </m:sSupPr>
                        <m:e>
                          <m:r>
                            <m:rPr>
                              <m:sty m:val="p"/>
                            </m:rPr>
                            <a:rPr lang="en-US" sz="1400" b="0" i="0" smtClean="0">
                              <a:solidFill>
                                <a:schemeClr val="tx1"/>
                              </a:solidFill>
                              <a:latin typeface="Cambria Math" panose="02040503050406030204" pitchFamily="18" charset="0"/>
                            </a:rPr>
                            <m:t>Ξ</m:t>
                          </m:r>
                        </m:e>
                        <m:sup>
                          <m:r>
                            <a:rPr lang="en-US" sz="1400" b="0" i="1" smtClean="0">
                              <a:solidFill>
                                <a:schemeClr val="tx1"/>
                              </a:solidFill>
                              <a:latin typeface="Cambria Math" panose="02040503050406030204" pitchFamily="18" charset="0"/>
                            </a:rPr>
                            <m:t>∗</m:t>
                          </m:r>
                        </m:sup>
                      </m:sSup>
                      <m:r>
                        <a:rPr lang="en-US" sz="1400" b="0" i="1" smtClean="0">
                          <a:solidFill>
                            <a:schemeClr val="tx1"/>
                          </a:solidFill>
                          <a:latin typeface="Cambria Math" panose="02040503050406030204" pitchFamily="18" charset="0"/>
                        </a:rPr>
                        <m:t>=</m:t>
                      </m:r>
                    </m:oMath>
                  </a14:m>
                  <a:r>
                    <a:rPr lang="en-US" sz="1400">
                      <a:solidFill>
                        <a:schemeClr val="tx1"/>
                      </a:solidFill>
                    </a:rPr>
                    <a:t> </a:t>
                  </a:r>
                  <a14:m>
                    <m:oMath xmlns:m="http://schemas.openxmlformats.org/officeDocument/2006/math">
                      <m:sSup>
                        <m:sSupPr>
                          <m:ctrlPr>
                            <a:rPr lang="en-US" sz="1400" i="1">
                              <a:solidFill>
                                <a:schemeClr val="tx1"/>
                              </a:solidFill>
                              <a:latin typeface="Cambria Math" panose="02040503050406030204" pitchFamily="18" charset="0"/>
                            </a:rPr>
                          </m:ctrlPr>
                        </m:sSupPr>
                        <m:e>
                          <m:d>
                            <m:dPr>
                              <m:begChr m:val="["/>
                              <m:endChr m:val="]"/>
                              <m:ctrlPr>
                                <a:rPr lang="en-US" sz="1400" i="1">
                                  <a:solidFill>
                                    <a:schemeClr val="tx1"/>
                                  </a:solidFill>
                                  <a:latin typeface="Cambria Math" panose="02040503050406030204" pitchFamily="18" charset="0"/>
                                </a:rPr>
                              </m:ctrlPr>
                            </m:dPr>
                            <m:e>
                              <m:m>
                                <m:mPr>
                                  <m:mcs>
                                    <m:mc>
                                      <m:mcPr>
                                        <m:count m:val="4"/>
                                        <m:mcJc m:val="center"/>
                                      </m:mcPr>
                                    </m:mc>
                                  </m:mcs>
                                  <m:ctrlPr>
                                    <a:rPr lang="en-US" sz="1400" i="1">
                                      <a:solidFill>
                                        <a:schemeClr val="tx1"/>
                                      </a:solidFill>
                                      <a:latin typeface="Cambria Math" panose="02040503050406030204" pitchFamily="18" charset="0"/>
                                    </a:rPr>
                                  </m:ctrlPr>
                                </m:mPr>
                                <m:mr>
                                  <m:e>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𝜉</m:t>
                                        </m:r>
                                      </m:e>
                                      <m:sub>
                                        <m:r>
                                          <a:rPr lang="en-US" sz="1400" i="1">
                                            <a:solidFill>
                                              <a:schemeClr val="tx1"/>
                                            </a:solidFill>
                                            <a:latin typeface="Cambria Math" panose="02040503050406030204" pitchFamily="18" charset="0"/>
                                          </a:rPr>
                                          <m:t>1</m:t>
                                        </m:r>
                                      </m:sub>
                                    </m:sSub>
                                  </m:e>
                                  <m:e>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𝜉</m:t>
                                        </m:r>
                                      </m:e>
                                      <m:sub>
                                        <m:r>
                                          <a:rPr lang="en-US" sz="1400" i="1">
                                            <a:solidFill>
                                              <a:schemeClr val="tx1"/>
                                            </a:solidFill>
                                            <a:latin typeface="Cambria Math" panose="02040503050406030204" pitchFamily="18" charset="0"/>
                                          </a:rPr>
                                          <m:t>2</m:t>
                                        </m:r>
                                      </m:sub>
                                    </m:sSub>
                                  </m:e>
                                  <m:e>
                                    <m:r>
                                      <a:rPr lang="en-US" sz="1400" i="1">
                                        <a:solidFill>
                                          <a:schemeClr val="tx1"/>
                                        </a:solidFill>
                                        <a:latin typeface="Cambria Math" panose="02040503050406030204" pitchFamily="18" charset="0"/>
                                      </a:rPr>
                                      <m:t>⋯</m:t>
                                    </m:r>
                                  </m:e>
                                  <m:e>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𝜉</m:t>
                                        </m:r>
                                      </m:e>
                                      <m:sub>
                                        <m:r>
                                          <a:rPr lang="en-US" sz="1400" i="1">
                                            <a:solidFill>
                                              <a:schemeClr val="tx1"/>
                                            </a:solidFill>
                                            <a:latin typeface="Cambria Math" panose="02040503050406030204" pitchFamily="18" charset="0"/>
                                          </a:rPr>
                                          <m:t>𝑛</m:t>
                                        </m:r>
                                      </m:sub>
                                    </m:sSub>
                                  </m:e>
                                </m:mr>
                              </m:m>
                            </m:e>
                          </m:d>
                        </m:e>
                        <m:sup>
                          <m:r>
                            <a:rPr lang="en-US" sz="1400" i="1">
                              <a:solidFill>
                                <a:schemeClr val="tx1"/>
                              </a:solidFill>
                              <a:latin typeface="Cambria Math" panose="02040503050406030204" pitchFamily="18" charset="0"/>
                            </a:rPr>
                            <m:t>𝑇</m:t>
                          </m:r>
                        </m:sup>
                      </m:sSup>
                    </m:oMath>
                  </a14:m>
                  <a:endParaRPr lang="en-US" sz="1400">
                    <a:solidFill>
                      <a:schemeClr val="tx1"/>
                    </a:solidFill>
                  </a:endParaRPr>
                </a:p>
              </p:txBody>
            </p:sp>
          </mc:Choice>
          <mc:Fallback xmlns="">
            <p:sp>
              <p:nvSpPr>
                <p:cNvPr id="19" name="Rectangle 18">
                  <a:extLst>
                    <a:ext uri="{FF2B5EF4-FFF2-40B4-BE49-F238E27FC236}">
                      <a16:creationId xmlns:a16="http://schemas.microsoft.com/office/drawing/2014/main" id="{42143F72-96BB-154C-A38D-94748CFBDE3D}"/>
                    </a:ext>
                  </a:extLst>
                </p:cNvPr>
                <p:cNvSpPr>
                  <a:spLocks noRot="1" noChangeAspect="1" noMove="1" noResize="1" noEditPoints="1" noAdjustHandles="1" noChangeArrowheads="1" noChangeShapeType="1" noTextEdit="1"/>
                </p:cNvSpPr>
                <p:nvPr/>
              </p:nvSpPr>
              <p:spPr>
                <a:xfrm>
                  <a:off x="8411371" y="5830836"/>
                  <a:ext cx="1978482" cy="368892"/>
                </a:xfrm>
                <a:prstGeom prst="rect">
                  <a:avLst/>
                </a:prstGeom>
                <a:blipFill>
                  <a:blip r:embed="rId8"/>
                  <a:stretch>
                    <a:fillRect/>
                  </a:stretch>
                </a:blipFill>
                <a:ln w="28575">
                  <a:solidFill>
                    <a:schemeClr val="tx1"/>
                  </a:solid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CDC31470-842E-F647-8925-4F1DB9F71C5E}"/>
                </a:ext>
              </a:extLst>
            </p:cNvPr>
            <p:cNvCxnSpPr>
              <a:cxnSpLocks/>
              <a:stCxn id="10" idx="2"/>
              <a:endCxn id="17" idx="0"/>
            </p:cNvCxnSpPr>
            <p:nvPr/>
          </p:nvCxnSpPr>
          <p:spPr>
            <a:xfrm>
              <a:off x="9400613" y="4033551"/>
              <a:ext cx="0" cy="4573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B43B8D-8962-CF4C-8451-547A719C0FCF}"/>
                </a:ext>
              </a:extLst>
            </p:cNvPr>
            <p:cNvCxnSpPr>
              <a:cxnSpLocks/>
              <a:stCxn id="17" idx="1"/>
              <a:endCxn id="11" idx="1"/>
            </p:cNvCxnSpPr>
            <p:nvPr/>
          </p:nvCxnSpPr>
          <p:spPr>
            <a:xfrm rot="10800000" flipH="1">
              <a:off x="8306143" y="2849996"/>
              <a:ext cx="272018" cy="2082199"/>
            </a:xfrm>
            <a:prstGeom prst="bentConnector3">
              <a:avLst>
                <a:gd name="adj1" fmla="val -14665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1DD003C-38EE-4345-A18B-9814750F8EC5}"/>
                </a:ext>
              </a:extLst>
            </p:cNvPr>
            <p:cNvSpPr txBox="1"/>
            <p:nvPr/>
          </p:nvSpPr>
          <p:spPr>
            <a:xfrm>
              <a:off x="9466584" y="5433235"/>
              <a:ext cx="481263" cy="307777"/>
            </a:xfrm>
            <a:prstGeom prst="rect">
              <a:avLst/>
            </a:prstGeom>
            <a:noFill/>
          </p:spPr>
          <p:txBody>
            <a:bodyPr wrap="square" rtlCol="0">
              <a:spAutoFit/>
            </a:bodyPr>
            <a:lstStyle/>
            <a:p>
              <a:r>
                <a:rPr lang="en-US" sz="1400"/>
                <a:t>Yes</a:t>
              </a:r>
            </a:p>
          </p:txBody>
        </p:sp>
        <p:sp>
          <p:nvSpPr>
            <p:cNvPr id="92" name="TextBox 91">
              <a:extLst>
                <a:ext uri="{FF2B5EF4-FFF2-40B4-BE49-F238E27FC236}">
                  <a16:creationId xmlns:a16="http://schemas.microsoft.com/office/drawing/2014/main" id="{745566BC-56D3-0B43-8C48-BC0566D97EEA}"/>
                </a:ext>
              </a:extLst>
            </p:cNvPr>
            <p:cNvSpPr txBox="1"/>
            <p:nvPr/>
          </p:nvSpPr>
          <p:spPr>
            <a:xfrm>
              <a:off x="7930108" y="4624417"/>
              <a:ext cx="481263" cy="307777"/>
            </a:xfrm>
            <a:prstGeom prst="rect">
              <a:avLst/>
            </a:prstGeom>
            <a:noFill/>
          </p:spPr>
          <p:txBody>
            <a:bodyPr wrap="square" rtlCol="0">
              <a:spAutoFit/>
            </a:bodyPr>
            <a:lstStyle/>
            <a:p>
              <a:r>
                <a:rPr lang="en-US" sz="1400"/>
                <a:t>No</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6A5AEDA-1539-8432-845D-1568D4165A54}"/>
                    </a:ext>
                  </a:extLst>
                </p:cNvPr>
                <p:cNvSpPr/>
                <p:nvPr/>
              </p:nvSpPr>
              <p:spPr>
                <a:xfrm>
                  <a:off x="8306143" y="3549389"/>
                  <a:ext cx="2188939" cy="4841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eaLnBrk="1" latinLnBrk="0" hangingPunct="1"/>
                  <a14:m>
                    <m:oMathPara xmlns:m="http://schemas.openxmlformats.org/officeDocument/2006/math">
                      <m:oMathParaPr>
                        <m:jc m:val="centerGroup"/>
                      </m:oMathParaPr>
                      <m:oMath xmlns:m="http://schemas.openxmlformats.org/officeDocument/2006/math">
                        <m:r>
                          <m:rPr>
                            <m:sty m:val="p"/>
                          </m:rPr>
                          <a:rPr lang="en-US" sz="1400" b="0" i="0" smtClean="0">
                            <a:solidFill>
                              <a:schemeClr val="tx1"/>
                            </a:solidFill>
                            <a:latin typeface="Cambria Math" panose="02040503050406030204" pitchFamily="18" charset="0"/>
                          </a:rPr>
                          <m:t>Ξ</m:t>
                        </m:r>
                        <m:d>
                          <m:dPr>
                            <m:ctrlPr>
                              <a:rPr lang="en-US" sz="1400" b="0" i="1" smtClean="0">
                                <a:solidFill>
                                  <a:schemeClr val="tx1"/>
                                </a:solidFill>
                                <a:latin typeface="Cambria Math" panose="02040503050406030204" pitchFamily="18" charset="0"/>
                              </a:rPr>
                            </m:ctrlPr>
                          </m:dPr>
                          <m:e>
                            <m:d>
                              <m:dPr>
                                <m:begChr m:val="|"/>
                                <m:endChr m:val="|"/>
                                <m:ctrlPr>
                                  <a:rPr lang="en-US" sz="1400" b="0" i="1" smtClean="0">
                                    <a:solidFill>
                                      <a:schemeClr val="tx1"/>
                                    </a:solidFill>
                                    <a:latin typeface="Cambria Math" panose="02040503050406030204" pitchFamily="18" charset="0"/>
                                  </a:rPr>
                                </m:ctrlPr>
                              </m:dPr>
                              <m:e>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𝜉</m:t>
                                    </m:r>
                                  </m:e>
                                  <m:sub>
                                    <m:r>
                                      <a:rPr lang="en-US" sz="1400" b="0" i="1" smtClean="0">
                                        <a:solidFill>
                                          <a:schemeClr val="tx1"/>
                                        </a:solidFill>
                                        <a:latin typeface="Cambria Math" panose="02040503050406030204" pitchFamily="18" charset="0"/>
                                      </a:rPr>
                                      <m:t>𝑖</m:t>
                                    </m:r>
                                  </m:sub>
                                </m:sSub>
                              </m:e>
                            </m:d>
                            <m:r>
                              <a:rPr lang="en-US" sz="1400" b="0" i="1" smtClean="0">
                                <a:solidFill>
                                  <a:schemeClr val="tx1"/>
                                </a:solidFill>
                                <a:latin typeface="Cambria Math" panose="02040503050406030204" pitchFamily="18" charset="0"/>
                              </a:rPr>
                              <m:t>&lt;</m:t>
                            </m:r>
                            <m:sSub>
                              <m:sSubPr>
                                <m:ctrlPr>
                                  <a:rPr lang="en-US" sz="1400" b="0" i="1" smtClean="0">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𝜉</m:t>
                                </m:r>
                              </m:e>
                              <m:sub>
                                <m:r>
                                  <a:rPr lang="en-US" sz="1400" b="0" i="1" smtClean="0">
                                    <a:solidFill>
                                      <a:schemeClr val="tx1"/>
                                    </a:solidFill>
                                    <a:latin typeface="Cambria Math" panose="02040503050406030204" pitchFamily="18" charset="0"/>
                                  </a:rPr>
                                  <m:t>𝑡h</m:t>
                                </m:r>
                              </m:sub>
                            </m:sSub>
                          </m:e>
                        </m:d>
                        <m:r>
                          <a:rPr lang="en-US" sz="1400" b="0" i="1" smtClean="0">
                            <a:solidFill>
                              <a:schemeClr val="tx1"/>
                            </a:solidFill>
                            <a:latin typeface="Cambria Math" panose="02040503050406030204" pitchFamily="18" charset="0"/>
                          </a:rPr>
                          <m:t>==0</m:t>
                        </m:r>
                      </m:oMath>
                    </m:oMathPara>
                  </a14:m>
                  <a:endParaRPr lang="en-US" sz="1400">
                    <a:solidFill>
                      <a:schemeClr val="tx1"/>
                    </a:solidFill>
                  </a:endParaRPr>
                </a:p>
              </p:txBody>
            </p:sp>
          </mc:Choice>
          <mc:Fallback xmlns="">
            <p:sp>
              <p:nvSpPr>
                <p:cNvPr id="10" name="Rectangle 9">
                  <a:extLst>
                    <a:ext uri="{FF2B5EF4-FFF2-40B4-BE49-F238E27FC236}">
                      <a16:creationId xmlns:a16="http://schemas.microsoft.com/office/drawing/2014/main" id="{B6A5AEDA-1539-8432-845D-1568D4165A54}"/>
                    </a:ext>
                  </a:extLst>
                </p:cNvPr>
                <p:cNvSpPr>
                  <a:spLocks noRot="1" noChangeAspect="1" noMove="1" noResize="1" noEditPoints="1" noAdjustHandles="1" noChangeArrowheads="1" noChangeShapeType="1" noTextEdit="1"/>
                </p:cNvSpPr>
                <p:nvPr/>
              </p:nvSpPr>
              <p:spPr>
                <a:xfrm>
                  <a:off x="8306143" y="3549389"/>
                  <a:ext cx="2188939" cy="484162"/>
                </a:xfrm>
                <a:prstGeom prst="rect">
                  <a:avLst/>
                </a:prstGeom>
                <a:blipFill>
                  <a:blip r:embed="rId9"/>
                  <a:stretch>
                    <a:fillRect/>
                  </a:stretch>
                </a:blipFill>
                <a:ln w="28575">
                  <a:solidFill>
                    <a:schemeClr val="tx1"/>
                  </a:solidFill>
                </a:ln>
              </p:spPr>
              <p:txBody>
                <a:bodyPr/>
                <a:lstStyle/>
                <a:p>
                  <a:r>
                    <a:rPr lang="en-US">
                      <a:noFill/>
                    </a:rPr>
                    <a:t> </a:t>
                  </a:r>
                </a:p>
              </p:txBody>
            </p:sp>
          </mc:Fallback>
        </mc:AlternateContent>
      </p:grpSp>
      <p:cxnSp>
        <p:nvCxnSpPr>
          <p:cNvPr id="59" name="Straight Connector 58">
            <a:extLst>
              <a:ext uri="{FF2B5EF4-FFF2-40B4-BE49-F238E27FC236}">
                <a16:creationId xmlns:a16="http://schemas.microsoft.com/office/drawing/2014/main" id="{E4CAE33A-66CD-441D-8779-7C428478805A}"/>
              </a:ext>
            </a:extLst>
          </p:cNvPr>
          <p:cNvCxnSpPr>
            <a:cxnSpLocks/>
          </p:cNvCxnSpPr>
          <p:nvPr/>
        </p:nvCxnSpPr>
        <p:spPr>
          <a:xfrm>
            <a:off x="6096000" y="2563939"/>
            <a:ext cx="937846" cy="0"/>
          </a:xfrm>
          <a:prstGeom prst="line">
            <a:avLst/>
          </a:prstGeom>
          <a:ln w="38100">
            <a:solidFill>
              <a:srgbClr val="990301"/>
            </a:solidFill>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A69B59B5-C08B-452F-BCB5-F9CD79254C44}"/>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Slide Number Placeholder 4">
            <a:extLst>
              <a:ext uri="{FF2B5EF4-FFF2-40B4-BE49-F238E27FC236}">
                <a16:creationId xmlns:a16="http://schemas.microsoft.com/office/drawing/2014/main" id="{008AC108-E5FD-FE33-7AAA-08BE8F2A9AED}"/>
              </a:ext>
            </a:extLst>
          </p:cNvPr>
          <p:cNvSpPr>
            <a:spLocks noGrp="1"/>
          </p:cNvSpPr>
          <p:nvPr>
            <p:ph type="sldNum" sz="quarter" idx="12"/>
          </p:nvPr>
        </p:nvSpPr>
        <p:spPr/>
        <p:txBody>
          <a:bodyPr/>
          <a:lstStyle/>
          <a:p>
            <a:fld id="{B2DC25EE-239B-4C5F-AAD1-255A7D5F1EE2}" type="slidenum">
              <a:rPr lang="en-US" smtClean="0"/>
              <a:pPr/>
              <a:t>20</a:t>
            </a:fld>
            <a:r>
              <a:rPr lang="en-US"/>
              <a:t>/51</a:t>
            </a:r>
            <a:endParaRPr lang="en-US" dirty="0"/>
          </a:p>
        </p:txBody>
      </p:sp>
      <p:sp>
        <p:nvSpPr>
          <p:cNvPr id="28" name="Footer Placeholder 27">
            <a:extLst>
              <a:ext uri="{FF2B5EF4-FFF2-40B4-BE49-F238E27FC236}">
                <a16:creationId xmlns:a16="http://schemas.microsoft.com/office/drawing/2014/main" id="{EA4A7F17-81EE-4354-4620-BB044BDF158C}"/>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65129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7" presetClass="entr" presetSubtype="10" fill="hold" nodeType="after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p:cTn id="37" dur="500" fill="hold"/>
                                        <p:tgtEl>
                                          <p:spTgt spid="59"/>
                                        </p:tgtEl>
                                        <p:attrNameLst>
                                          <p:attrName>ppt_w</p:attrName>
                                        </p:attrNameLst>
                                      </p:cBhvr>
                                      <p:tavLst>
                                        <p:tav tm="0">
                                          <p:val>
                                            <p:fltVal val="0"/>
                                          </p:val>
                                        </p:tav>
                                        <p:tav tm="100000">
                                          <p:val>
                                            <p:strVal val="#ppt_w"/>
                                          </p:val>
                                        </p:tav>
                                      </p:tavLst>
                                    </p:anim>
                                    <p:anim calcmode="lin" valueType="num">
                                      <p:cBhvr>
                                        <p:cTn id="38" dur="500" fill="hold"/>
                                        <p:tgtEl>
                                          <p:spTgt spid="59"/>
                                        </p:tgtEl>
                                        <p:attrNameLst>
                                          <p:attrName>ppt_h</p:attrName>
                                        </p:attrNameLst>
                                      </p:cBhvr>
                                      <p:tavLst>
                                        <p:tav tm="0">
                                          <p:val>
                                            <p:strVal val="#ppt_h"/>
                                          </p:val>
                                        </p:tav>
                                        <p:tav tm="100000">
                                          <p:val>
                                            <p:strVal val="#ppt_h"/>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C906B71-AEAF-E440-B1F7-3036AA35B34B}"/>
                  </a:ext>
                </a:extLst>
              </p:cNvPr>
              <p:cNvSpPr>
                <a:spLocks noGrp="1"/>
              </p:cNvSpPr>
              <p:nvPr>
                <p:ph type="title"/>
              </p:nvPr>
            </p:nvSpPr>
            <p:spPr/>
            <p:txBody>
              <a:bodyPr/>
              <a:lstStyle/>
              <a:p>
                <a:r>
                  <a:rPr lang="en-US" dirty="0"/>
                  <a:t>Tuning </a:t>
                </a:r>
                <a:r>
                  <a:rPr lang="en-US" dirty="0" err="1"/>
                  <a:t>Sparsification</a:t>
                </a:r>
                <a:r>
                  <a:rPr lang="en-US" dirty="0"/>
                  <a:t> Parameters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oMath>
                </a14:m>
                <a:r>
                  <a:rPr lang="en-US" dirty="0"/>
                  <a:t>)</a:t>
                </a:r>
              </a:p>
            </p:txBody>
          </p:sp>
        </mc:Choice>
        <mc:Fallback xmlns="">
          <p:sp>
            <p:nvSpPr>
              <p:cNvPr id="2" name="Title 1">
                <a:extLst>
                  <a:ext uri="{FF2B5EF4-FFF2-40B4-BE49-F238E27FC236}">
                    <a16:creationId xmlns:a16="http://schemas.microsoft.com/office/drawing/2014/main" id="{EC906B71-AEAF-E440-B1F7-3036AA35B34B}"/>
                  </a:ext>
                </a:extLst>
              </p:cNvPr>
              <p:cNvSpPr>
                <a:spLocks noGrp="1" noRot="1" noChangeAspect="1" noMove="1" noResize="1" noEditPoints="1" noAdjustHandles="1" noChangeArrowheads="1" noChangeShapeType="1" noTextEdit="1"/>
              </p:cNvSpPr>
              <p:nvPr>
                <p:ph type="title"/>
              </p:nvPr>
            </p:nvSpPr>
            <p:spPr>
              <a:blipFill>
                <a:blip r:embed="rId3"/>
                <a:stretch>
                  <a:fillRect l="-1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557F7F-EF27-9542-9112-87261E3DC0D4}"/>
                  </a:ext>
                </a:extLst>
              </p:cNvPr>
              <p:cNvSpPr>
                <a:spLocks noGrp="1"/>
              </p:cNvSpPr>
              <p:nvPr>
                <p:ph idx="1"/>
              </p:nvPr>
            </p:nvSpPr>
            <p:spPr/>
            <p:txBody>
              <a:bodyPr/>
              <a:lstStyle/>
              <a:p>
                <a:r>
                  <a:rPr lang="en-US" b="1" dirty="0"/>
                  <a:t>Original Approach: </a:t>
                </a:r>
                <a:r>
                  <a:rPr lang="en-US" dirty="0"/>
                  <a:t>Akaike information criterion (AIC)-inspired loss function:</a:t>
                </a:r>
              </a:p>
              <a:p>
                <a:pPr marL="0" indent="0" algn="ctr">
                  <a:buNone/>
                </a:pPr>
                <a14:m>
                  <m:oMath xmlns:m="http://schemas.openxmlformats.org/officeDocument/2006/math">
                    <m:r>
                      <a:rPr lang="en-US" b="0" i="1" smtClean="0">
                        <a:latin typeface="Cambria Math" panose="02040503050406030204" pitchFamily="18" charset="0"/>
                      </a:rPr>
                      <m:t>𝐴𝐼𝐶</m:t>
                    </m:r>
                    <m:r>
                      <a:rPr lang="en-US" b="0" i="1" smtClean="0">
                        <a:latin typeface="Cambria Math" panose="02040503050406030204" pitchFamily="18" charset="0"/>
                      </a:rPr>
                      <m:t>=2</m:t>
                    </m:r>
                    <m:r>
                      <a:rPr lang="en-US" b="0" i="1" smtClean="0">
                        <a:latin typeface="Cambria Math" panose="02040503050406030204" pitchFamily="18" charset="0"/>
                      </a:rPr>
                      <m:t>𝑁</m:t>
                    </m:r>
                    <m:r>
                      <a:rPr lang="en-US" b="0" i="1" smtClean="0">
                        <a:latin typeface="Cambria Math" panose="02040503050406030204" pitchFamily="18" charset="0"/>
                      </a:rPr>
                      <m:t>−2</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e>
                        </m:d>
                      </m:e>
                    </m:func>
                  </m:oMath>
                </a14:m>
                <a:r>
                  <a:rPr lang="en-US" dirty="0"/>
                  <a:t>,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𝐿</m:t>
                        </m:r>
                      </m:e>
                    </m:acc>
                  </m:oMath>
                </a14:m>
                <a:r>
                  <a:rPr lang="en-US" dirty="0"/>
                  <a:t> is the maximum value of the likelihood function</a:t>
                </a:r>
              </a:p>
              <a:p>
                <a:pPr marL="0" indent="0" algn="ctr">
                  <a:buNone/>
                </a:pPr>
                <a:endParaRPr lang="en-US" dirty="0"/>
              </a:p>
              <a:p>
                <a:pPr marL="0" indent="0">
                  <a:lnSpc>
                    <a:spcPct val="10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ℒ</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Ξ</m:t>
                          </m:r>
                        </m:e>
                      </m:d>
                      <m:r>
                        <a:rPr lang="en-US" b="0" i="1" smtClean="0">
                          <a:latin typeface="Cambria Math" panose="02040503050406030204" pitchFamily="18" charset="0"/>
                        </a:rPr>
                        <m:t>=</m:t>
                      </m:r>
                      <m:r>
                        <a:rPr lang="en-US" b="0" i="1" smtClean="0">
                          <a:latin typeface="Cambria Math" panose="02040503050406030204" pitchFamily="18" charset="0"/>
                        </a:rPr>
                        <m:t>𝑁</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m:t>
                                              </m:r>
                                            </m:e>
                                          </m:d>
                                          <m:r>
                                            <m:rPr>
                                              <m:sty m:val="p"/>
                                            </m:rPr>
                                            <a:rPr lang="en-US" b="0" i="0" smtClean="0">
                                              <a:latin typeface="Cambria Math" panose="02040503050406030204" pitchFamily="18" charset="0"/>
                                            </a:rPr>
                                            <m:t>Ξ</m:t>
                                          </m:r>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𝑁</m:t>
                                  </m:r>
                                </m:den>
                              </m:f>
                              <m:r>
                                <a:rPr lang="en-US" b="0" i="1" smtClean="0">
                                  <a:latin typeface="Cambria Math" panose="02040503050406030204" pitchFamily="18" charset="0"/>
                                </a:rPr>
                                <m:t>+</m:t>
                              </m:r>
                              <m:r>
                                <a:rPr lang="en-US" b="0" i="1" smtClean="0">
                                  <a:latin typeface="Cambria Math" panose="02040503050406030204" pitchFamily="18" charset="0"/>
                                </a:rPr>
                                <m:t>𝜖</m:t>
                              </m:r>
                            </m:e>
                          </m:d>
                        </m:e>
                      </m:func>
                      <m:r>
                        <a:rPr lang="en-US" b="0" i="1" smtClean="0">
                          <a:latin typeface="Cambria Math" panose="02040503050406030204" pitchFamily="18" charset="0"/>
                        </a:rPr>
                        <m:t>+2</m:t>
                      </m:r>
                      <m:r>
                        <a:rPr lang="en-US" b="0" i="1" smtClean="0">
                          <a:latin typeface="Cambria Math" panose="02040503050406030204" pitchFamily="18" charset="0"/>
                        </a:rPr>
                        <m:t>𝐾</m:t>
                      </m:r>
                    </m:oMath>
                  </m:oMathPara>
                </a14:m>
                <a:endParaRPr lang="en-US" dirty="0"/>
              </a:p>
              <a:p>
                <a:pPr marL="0" indent="0">
                  <a:buNone/>
                </a:pPr>
                <a:endParaRPr lang="en-US" b="0" i="1" dirty="0">
                  <a:latin typeface="Cambria Math" panose="02040503050406030204" pitchFamily="18" charset="0"/>
                </a:endParaRPr>
              </a:p>
              <a:p>
                <a:pPr marL="0" indent="0">
                  <a:buNone/>
                </a:pPr>
                <a14:m>
                  <m:oMath xmlns:m="http://schemas.openxmlformats.org/officeDocument/2006/math">
                    <m:r>
                      <a:rPr lang="en-US" b="0" i="1" smtClean="0">
                        <a:latin typeface="Cambria Math" panose="02040503050406030204" pitchFamily="18" charset="0"/>
                      </a:rPr>
                      <m:t>𝑘</m:t>
                    </m:r>
                  </m:oMath>
                </a14:m>
                <a:r>
                  <a:rPr lang="en-US" dirty="0"/>
                  <a:t> is the number of nonzero coefficients in </a:t>
                </a:r>
                <a14:m>
                  <m:oMath xmlns:m="http://schemas.openxmlformats.org/officeDocument/2006/math">
                    <m:r>
                      <m:rPr>
                        <m:sty m:val="p"/>
                      </m:rPr>
                      <a:rPr lang="en-US" b="0" i="0" smtClean="0">
                        <a:latin typeface="Cambria Math" panose="02040503050406030204" pitchFamily="18" charset="0"/>
                      </a:rPr>
                      <m:t>Ξ</m:t>
                    </m:r>
                  </m:oMath>
                </a14:m>
                <a:r>
                  <a:rPr lang="en-US" dirty="0"/>
                  <a:t>, and </a:t>
                </a:r>
                <a14:m>
                  <m:oMath xmlns:m="http://schemas.openxmlformats.org/officeDocument/2006/math">
                    <m:r>
                      <a:rPr lang="en-US" b="0" i="1" smtClean="0">
                        <a:latin typeface="Cambria Math" panose="02040503050406030204" pitchFamily="18" charset="0"/>
                      </a:rPr>
                      <m:t>𝑁</m:t>
                    </m:r>
                  </m:oMath>
                </a14:m>
                <a:r>
                  <a:rPr lang="en-US" dirty="0"/>
                  <a:t> is the number of measured data in time. </a:t>
                </a:r>
                <a14:m>
                  <m:oMath xmlns:m="http://schemas.openxmlformats.org/officeDocument/2006/math">
                    <m:r>
                      <a:rPr lang="en-US" b="0" i="1" smtClean="0">
                        <a:latin typeface="Cambria Math" panose="02040503050406030204" pitchFamily="18" charset="0"/>
                      </a:rPr>
                      <m:t>𝜖</m:t>
                    </m:r>
                    <m:r>
                      <a:rPr lang="en-US" b="0" i="0" smtClean="0">
                        <a:latin typeface="Cambria Math" panose="02040503050406030204" pitchFamily="18" charset="0"/>
                      </a:rPr>
                      <m:t>≪1</m:t>
                    </m:r>
                  </m:oMath>
                </a14:m>
                <a:r>
                  <a:rPr lang="en-US" dirty="0"/>
                  <a:t> to avoid overfitting the data.</a:t>
                </a:r>
              </a:p>
              <a:p>
                <a:r>
                  <a:rPr lang="en-US" dirty="0"/>
                  <a:t>Goal is to balance accuracy and complexity</a:t>
                </a:r>
              </a:p>
            </p:txBody>
          </p:sp>
        </mc:Choice>
        <mc:Fallback xmlns="">
          <p:sp>
            <p:nvSpPr>
              <p:cNvPr id="3" name="Content Placeholder 2">
                <a:extLst>
                  <a:ext uri="{FF2B5EF4-FFF2-40B4-BE49-F238E27FC236}">
                    <a16:creationId xmlns:a16="http://schemas.microsoft.com/office/drawing/2014/main" id="{63557F7F-EF27-9542-9112-87261E3DC0D4}"/>
                  </a:ext>
                </a:extLst>
              </p:cNvPr>
              <p:cNvSpPr>
                <a:spLocks noGrp="1" noRot="1" noChangeAspect="1" noMove="1" noResize="1" noEditPoints="1" noAdjustHandles="1" noChangeArrowheads="1" noChangeShapeType="1" noTextEdit="1"/>
              </p:cNvSpPr>
              <p:nvPr>
                <p:ph idx="1"/>
              </p:nvPr>
            </p:nvSpPr>
            <p:spPr>
              <a:blipFill>
                <a:blip r:embed="rId4"/>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0ACD56D5-097C-4F43-B171-3B357ABB1074}"/>
              </a:ext>
            </a:extLst>
          </p:cNvPr>
          <p:cNvSpPr>
            <a:spLocks noGrp="1"/>
          </p:cNvSpPr>
          <p:nvPr>
            <p:ph type="dt" sz="half" idx="10"/>
          </p:nvPr>
        </p:nvSpPr>
        <p:spPr/>
        <p:txBody>
          <a:bodyPr/>
          <a:lstStyle/>
          <a:p>
            <a:r>
              <a:rPr lang="en-US"/>
              <a:t>sites.temple.edu/dslab/</a:t>
            </a:r>
          </a:p>
        </p:txBody>
      </p:sp>
      <p:sp>
        <p:nvSpPr>
          <p:cNvPr id="7" name="Rectangle 6">
            <a:extLst>
              <a:ext uri="{FF2B5EF4-FFF2-40B4-BE49-F238E27FC236}">
                <a16:creationId xmlns:a16="http://schemas.microsoft.com/office/drawing/2014/main" id="{A1E83B97-02EC-4D9E-A715-C7858DD4E86C}"/>
              </a:ext>
            </a:extLst>
          </p:cNvPr>
          <p:cNvSpPr/>
          <p:nvPr/>
        </p:nvSpPr>
        <p:spPr>
          <a:xfrm>
            <a:off x="3810000" y="2446193"/>
            <a:ext cx="4572000" cy="81070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0525AC3-B325-5D8B-9E50-0023A902DF3C}"/>
                  </a:ext>
                </a:extLst>
              </p:cNvPr>
              <p:cNvSpPr/>
              <p:nvPr/>
            </p:nvSpPr>
            <p:spPr>
              <a:xfrm>
                <a:off x="980108" y="5471192"/>
                <a:ext cx="4746299" cy="441083"/>
              </a:xfrm>
              <a:prstGeom prst="rect">
                <a:avLst/>
              </a:prstGeom>
              <a:ln w="28575">
                <a:solidFill>
                  <a:srgbClr val="C00000"/>
                </a:solidFill>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smtClean="0">
                              <a:latin typeface="Cambria Math" panose="02040503050406030204" pitchFamily="18" charset="0"/>
                            </a:rPr>
                            <m:t>Ξ</m:t>
                          </m:r>
                        </m:e>
                        <m:sup>
                          <m:r>
                            <a:rPr lang="en-US" b="0" i="1" smtClean="0">
                              <a:latin typeface="Cambria Math" panose="02040503050406030204" pitchFamily="18" charset="0"/>
                            </a:rPr>
                            <m:t>∗</m:t>
                          </m:r>
                        </m:sup>
                      </m:sSup>
                      <m:r>
                        <a:rPr lang="en-US" i="1">
                          <a:latin typeface="Cambria Math" panose="02040503050406030204" pitchFamily="18" charset="0"/>
                        </a:rPr>
                        <m:t>=</m:t>
                      </m:r>
                      <m:r>
                        <m:rPr>
                          <m:sty m:val="p"/>
                        </m:rPr>
                        <a:rPr lang="en-US">
                          <a:latin typeface="Cambria Math" panose="02040503050406030204" pitchFamily="18" charset="0"/>
                        </a:rPr>
                        <m:t>argmi</m:t>
                      </m:r>
                      <m:sSub>
                        <m:sSubPr>
                          <m:ctrlPr>
                            <a:rPr lang="en-US" i="1">
                              <a:latin typeface="Cambria Math" panose="02040503050406030204" pitchFamily="18" charset="0"/>
                            </a:rPr>
                          </m:ctrlPr>
                        </m:sSubPr>
                        <m:e>
                          <m:r>
                            <m:rPr>
                              <m:sty m:val="p"/>
                            </m:rPr>
                            <a:rPr lang="en-US">
                              <a:latin typeface="Cambria Math" panose="02040503050406030204" pitchFamily="18" charset="0"/>
                            </a:rPr>
                            <m:t>n</m:t>
                          </m:r>
                        </m:e>
                        <m:sub>
                          <m:r>
                            <m:rPr>
                              <m:sty m:val="p"/>
                            </m:rPr>
                            <a:rPr lang="en-US" b="0" i="0" smtClean="0">
                              <a:latin typeface="Cambria Math" panose="02040503050406030204" pitchFamily="18" charset="0"/>
                            </a:rPr>
                            <m:t>Ξ</m:t>
                          </m:r>
                        </m:sub>
                      </m:sSub>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𝑋</m:t>
                                  </m:r>
                                </m:e>
                              </m:acc>
                              <m:r>
                                <a:rPr lang="en-US" i="1">
                                  <a:latin typeface="Cambria Math" panose="02040503050406030204" pitchFamily="18" charset="0"/>
                                </a:rPr>
                                <m:t>−</m:t>
                              </m:r>
                              <m:r>
                                <m:rPr>
                                  <m:sty m:val="p"/>
                                </m:rPr>
                                <a:rPr lang="en-US">
                                  <a:latin typeface="Cambria Math" panose="02040503050406030204" pitchFamily="18" charset="0"/>
                                </a:rPr>
                                <m:t>Θ</m:t>
                              </m:r>
                              <m:r>
                                <m:rPr>
                                  <m:sty m:val="p"/>
                                </m:rPr>
                                <a:rPr lang="en-US" b="0" i="0" smtClean="0">
                                  <a:latin typeface="Cambria Math" panose="02040503050406030204" pitchFamily="18" charset="0"/>
                                </a:rPr>
                                <m:t>Ξ</m:t>
                              </m:r>
                            </m:e>
                          </m:d>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𝜆</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Ξ</m:t>
                              </m:r>
                            </m:e>
                          </m:d>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Ξ</m:t>
                              </m:r>
                            </m:e>
                          </m:d>
                        </m:e>
                        <m:sub>
                          <m:r>
                            <a:rPr lang="en-US" b="0" i="1" smtClean="0">
                              <a:latin typeface="Cambria Math" panose="02040503050406030204" pitchFamily="18" charset="0"/>
                            </a:rPr>
                            <m:t>0</m:t>
                          </m:r>
                        </m:sub>
                      </m:sSub>
                    </m:oMath>
                  </m:oMathPara>
                </a14:m>
                <a:endParaRPr lang="en-US" dirty="0"/>
              </a:p>
            </p:txBody>
          </p:sp>
        </mc:Choice>
        <mc:Fallback xmlns="">
          <p:sp>
            <p:nvSpPr>
              <p:cNvPr id="6" name="Rectangle 5">
                <a:extLst>
                  <a:ext uri="{FF2B5EF4-FFF2-40B4-BE49-F238E27FC236}">
                    <a16:creationId xmlns:a16="http://schemas.microsoft.com/office/drawing/2014/main" id="{50525AC3-B325-5D8B-9E50-0023A902DF3C}"/>
                  </a:ext>
                </a:extLst>
              </p:cNvPr>
              <p:cNvSpPr>
                <a:spLocks noRot="1" noChangeAspect="1" noMove="1" noResize="1" noEditPoints="1" noAdjustHandles="1" noChangeArrowheads="1" noChangeShapeType="1" noTextEdit="1"/>
              </p:cNvSpPr>
              <p:nvPr/>
            </p:nvSpPr>
            <p:spPr>
              <a:xfrm>
                <a:off x="980108" y="5471192"/>
                <a:ext cx="4746299" cy="441083"/>
              </a:xfrm>
              <a:prstGeom prst="rect">
                <a:avLst/>
              </a:prstGeom>
              <a:blipFill>
                <a:blip r:embed="rId5"/>
                <a:stretch>
                  <a:fillRect/>
                </a:stretch>
              </a:blipFill>
              <a:ln w="28575">
                <a:solidFill>
                  <a:srgbClr val="C00000"/>
                </a:solidFill>
              </a:ln>
            </p:spPr>
            <p:txBody>
              <a:bodyPr/>
              <a:lstStyle/>
              <a:p>
                <a:r>
                  <a:rPr lang="en-US">
                    <a:noFill/>
                  </a:rPr>
                  <a:t> </a:t>
                </a:r>
              </a:p>
            </p:txBody>
          </p:sp>
        </mc:Fallback>
      </mc:AlternateContent>
      <p:graphicFrame>
        <p:nvGraphicFramePr>
          <p:cNvPr id="8" name="Diagram 7">
            <a:extLst>
              <a:ext uri="{FF2B5EF4-FFF2-40B4-BE49-F238E27FC236}">
                <a16:creationId xmlns:a16="http://schemas.microsoft.com/office/drawing/2014/main" id="{E64B0AFB-577B-4FAC-956B-6204C5CCBA1C}"/>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lide Number Placeholder 4">
            <a:extLst>
              <a:ext uri="{FF2B5EF4-FFF2-40B4-BE49-F238E27FC236}">
                <a16:creationId xmlns:a16="http://schemas.microsoft.com/office/drawing/2014/main" id="{9E90EA6D-F126-5E9A-9B0B-1913205B0AD5}"/>
              </a:ext>
            </a:extLst>
          </p:cNvPr>
          <p:cNvSpPr>
            <a:spLocks noGrp="1"/>
          </p:cNvSpPr>
          <p:nvPr>
            <p:ph type="sldNum" sz="quarter" idx="12"/>
          </p:nvPr>
        </p:nvSpPr>
        <p:spPr/>
        <p:txBody>
          <a:bodyPr/>
          <a:lstStyle/>
          <a:p>
            <a:fld id="{B2DC25EE-239B-4C5F-AAD1-255A7D5F1EE2}" type="slidenum">
              <a:rPr lang="en-US" smtClean="0"/>
              <a:pPr/>
              <a:t>21</a:t>
            </a:fld>
            <a:r>
              <a:rPr lang="en-US"/>
              <a:t>/51</a:t>
            </a:r>
            <a:endParaRPr lang="en-US" dirty="0"/>
          </a:p>
        </p:txBody>
      </p:sp>
      <p:sp>
        <p:nvSpPr>
          <p:cNvPr id="19" name="Footer Placeholder 18">
            <a:extLst>
              <a:ext uri="{FF2B5EF4-FFF2-40B4-BE49-F238E27FC236}">
                <a16:creationId xmlns:a16="http://schemas.microsoft.com/office/drawing/2014/main" id="{193D8F8F-0CF9-12C5-EB30-4042B4D62C3E}"/>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0472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347B-0D51-0144-E82A-B4976491300C}"/>
              </a:ext>
            </a:extLst>
          </p:cNvPr>
          <p:cNvSpPr>
            <a:spLocks noGrp="1"/>
          </p:cNvSpPr>
          <p:nvPr>
            <p:ph type="title"/>
          </p:nvPr>
        </p:nvSpPr>
        <p:spPr/>
        <p:txBody>
          <a:bodyPr/>
          <a:lstStyle/>
          <a:p>
            <a:r>
              <a:rPr lang="en-US" dirty="0"/>
              <a:t>Limitations of Generic Model</a:t>
            </a:r>
          </a:p>
        </p:txBody>
      </p:sp>
      <p:sp>
        <p:nvSpPr>
          <p:cNvPr id="3" name="Content Placeholder 2">
            <a:extLst>
              <a:ext uri="{FF2B5EF4-FFF2-40B4-BE49-F238E27FC236}">
                <a16:creationId xmlns:a16="http://schemas.microsoft.com/office/drawing/2014/main" id="{5BA126FB-6A61-CD30-D1E4-7E017284DB0A}"/>
              </a:ext>
            </a:extLst>
          </p:cNvPr>
          <p:cNvSpPr>
            <a:spLocks noGrp="1"/>
          </p:cNvSpPr>
          <p:nvPr>
            <p:ph idx="1"/>
          </p:nvPr>
        </p:nvSpPr>
        <p:spPr/>
        <p:txBody>
          <a:bodyPr vert="horz" lIns="91440" tIns="45720" rIns="91440" bIns="45720" rtlCol="0" anchor="t">
            <a:normAutofit/>
          </a:bodyPr>
          <a:lstStyle/>
          <a:p>
            <a:pPr>
              <a:buFont typeface="Wingdings" pitchFamily="2" charset="2"/>
              <a:buChar char="v"/>
            </a:pPr>
            <a:r>
              <a:rPr lang="en-US">
                <a:latin typeface="Aptos"/>
              </a:rPr>
              <a:t>Preliminary results using SINDy: predict voltage with generic terms and AIC cost function</a:t>
            </a:r>
          </a:p>
          <a:p>
            <a:pPr>
              <a:buFont typeface="Wingdings" pitchFamily="2" charset="2"/>
              <a:buChar char="v"/>
            </a:pPr>
            <a:r>
              <a:rPr lang="en-US" dirty="0"/>
              <a:t>Very limited operating condition</a:t>
            </a:r>
          </a:p>
          <a:p>
            <a:pPr lvl="1"/>
            <a:r>
              <a:rPr lang="en-US" dirty="0"/>
              <a:t>Lack of connection to physics</a:t>
            </a:r>
          </a:p>
          <a:p>
            <a:pPr lvl="1"/>
            <a:r>
              <a:rPr lang="en-US" dirty="0"/>
              <a:t>Exact terms to be included in the library</a:t>
            </a:r>
          </a:p>
          <a:p>
            <a:pPr lvl="2"/>
            <a:r>
              <a:rPr lang="en-US" dirty="0"/>
              <a:t>Adding too many terms results in ill-conditioned problems with correlated terms</a:t>
            </a:r>
          </a:p>
          <a:p>
            <a:pPr lvl="1"/>
            <a:r>
              <a:rPr lang="en-US" dirty="0"/>
              <a:t>Cost function using only training data</a:t>
            </a:r>
          </a:p>
          <a:p>
            <a:pPr>
              <a:buFont typeface="Wingdings" pitchFamily="2" charset="2"/>
              <a:buChar char="Ø"/>
            </a:pPr>
            <a:r>
              <a:rPr lang="en-US" b="1" dirty="0"/>
              <a:t>Next Steps</a:t>
            </a:r>
          </a:p>
          <a:p>
            <a:pPr lvl="1">
              <a:buClr>
                <a:srgbClr val="00B050"/>
              </a:buClr>
              <a:buFont typeface="Wingdings" pitchFamily="2" charset="2"/>
              <a:buChar char="ü"/>
            </a:pPr>
            <a:r>
              <a:rPr lang="en-US" dirty="0"/>
              <a:t>Create physics-inspired library</a:t>
            </a:r>
          </a:p>
          <a:p>
            <a:pPr lvl="1">
              <a:buClr>
                <a:srgbClr val="00B050"/>
              </a:buClr>
              <a:buFont typeface="Wingdings" pitchFamily="2" charset="2"/>
              <a:buChar char="ü"/>
            </a:pPr>
            <a:r>
              <a:rPr lang="en-US" dirty="0"/>
              <a:t>Design multi-objective cost function</a:t>
            </a:r>
          </a:p>
          <a:p>
            <a:pPr lvl="1">
              <a:buClr>
                <a:srgbClr val="00B050"/>
              </a:buClr>
              <a:buFont typeface="Wingdings" pitchFamily="2" charset="2"/>
              <a:buChar char="ü"/>
            </a:pPr>
            <a:r>
              <a:rPr lang="en-US" dirty="0"/>
              <a:t>Predict both voltage and SOC simultaneously</a:t>
            </a:r>
          </a:p>
        </p:txBody>
      </p:sp>
      <p:sp>
        <p:nvSpPr>
          <p:cNvPr id="4" name="Date Placeholder 3">
            <a:extLst>
              <a:ext uri="{FF2B5EF4-FFF2-40B4-BE49-F238E27FC236}">
                <a16:creationId xmlns:a16="http://schemas.microsoft.com/office/drawing/2014/main" id="{C2DC5A9B-E3E9-08D4-41A9-B3372F69777C}"/>
              </a:ext>
            </a:extLst>
          </p:cNvPr>
          <p:cNvSpPr>
            <a:spLocks noGrp="1"/>
          </p:cNvSpPr>
          <p:nvPr>
            <p:ph type="dt" sz="half" idx="10"/>
          </p:nvPr>
        </p:nvSpPr>
        <p:spPr/>
        <p:txBody>
          <a:bodyPr/>
          <a:lstStyle/>
          <a:p>
            <a:r>
              <a:rPr lang="en-US"/>
              <a:t>sites.temple.edu/dslab/</a:t>
            </a:r>
          </a:p>
        </p:txBody>
      </p:sp>
      <p:pic>
        <p:nvPicPr>
          <p:cNvPr id="8" name="Picture 7">
            <a:extLst>
              <a:ext uri="{FF2B5EF4-FFF2-40B4-BE49-F238E27FC236}">
                <a16:creationId xmlns:a16="http://schemas.microsoft.com/office/drawing/2014/main" id="{8B4DFD4A-231D-E758-19F9-22E08F2DA3F6}"/>
              </a:ext>
            </a:extLst>
          </p:cNvPr>
          <p:cNvPicPr>
            <a:picLocks noChangeAspect="1"/>
          </p:cNvPicPr>
          <p:nvPr/>
        </p:nvPicPr>
        <p:blipFill>
          <a:blip r:embed="rId3"/>
          <a:stretch>
            <a:fillRect/>
          </a:stretch>
        </p:blipFill>
        <p:spPr>
          <a:xfrm>
            <a:off x="8350751" y="3737185"/>
            <a:ext cx="3119759" cy="2339820"/>
          </a:xfrm>
          <a:prstGeom prst="rect">
            <a:avLst/>
          </a:prstGeom>
        </p:spPr>
      </p:pic>
      <p:graphicFrame>
        <p:nvGraphicFramePr>
          <p:cNvPr id="7" name="Diagram 6">
            <a:extLst>
              <a:ext uri="{FF2B5EF4-FFF2-40B4-BE49-F238E27FC236}">
                <a16:creationId xmlns:a16="http://schemas.microsoft.com/office/drawing/2014/main" id="{7E4CF5CF-357F-4B3F-A570-BDF55E5ACF55}"/>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8D7F64A0-4DB5-BF61-7E8C-CD1524B85256}"/>
              </a:ext>
            </a:extLst>
          </p:cNvPr>
          <p:cNvSpPr>
            <a:spLocks noGrp="1"/>
          </p:cNvSpPr>
          <p:nvPr>
            <p:ph type="sldNum" sz="quarter" idx="12"/>
          </p:nvPr>
        </p:nvSpPr>
        <p:spPr/>
        <p:txBody>
          <a:bodyPr/>
          <a:lstStyle/>
          <a:p>
            <a:fld id="{B2DC25EE-239B-4C5F-AAD1-255A7D5F1EE2}" type="slidenum">
              <a:rPr lang="en-US" smtClean="0"/>
              <a:pPr/>
              <a:t>22</a:t>
            </a:fld>
            <a:r>
              <a:rPr lang="en-US"/>
              <a:t>/51</a:t>
            </a:r>
            <a:endParaRPr lang="en-US" dirty="0"/>
          </a:p>
        </p:txBody>
      </p:sp>
      <p:sp>
        <p:nvSpPr>
          <p:cNvPr id="18" name="Footer Placeholder 17">
            <a:extLst>
              <a:ext uri="{FF2B5EF4-FFF2-40B4-BE49-F238E27FC236}">
                <a16:creationId xmlns:a16="http://schemas.microsoft.com/office/drawing/2014/main" id="{BDEEE568-6FF7-DA0D-7209-FFCFFE6D3E75}"/>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1911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FD43-8BAE-4D58-A497-31F8AE930448}"/>
              </a:ext>
            </a:extLst>
          </p:cNvPr>
          <p:cNvSpPr>
            <a:spLocks noGrp="1"/>
          </p:cNvSpPr>
          <p:nvPr>
            <p:ph type="title"/>
          </p:nvPr>
        </p:nvSpPr>
        <p:spPr/>
        <p:txBody>
          <a:bodyPr/>
          <a:lstStyle/>
          <a:p>
            <a:r>
              <a:rPr lang="en-US"/>
              <a:t>NL Control-Oriented Model of Batteries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4E2968-D613-472E-B191-F3F4E5A419ED}"/>
                  </a:ext>
                </a:extLst>
              </p:cNvPr>
              <p:cNvSpPr>
                <a:spLocks noGrp="1"/>
              </p:cNvSpPr>
              <p:nvPr>
                <p:ph idx="1"/>
              </p:nvPr>
            </p:nvSpPr>
            <p:spPr/>
            <p:txBody>
              <a:bodyPr>
                <a:normAutofit/>
              </a:bodyPr>
              <a:lstStyle/>
              <a:p>
                <a:r>
                  <a:rPr lang="en-US" dirty="0"/>
                  <a:t>Measurable data</a:t>
                </a:r>
              </a:p>
              <a:p>
                <a:pPr lvl="1"/>
                <a:r>
                  <a:rPr lang="en-US" dirty="0"/>
                  <a:t>Voltage and SOC are the states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𝑉</m:t>
                    </m:r>
                    <m:r>
                      <a:rPr lang="en-US" b="0" i="1" smtClean="0">
                        <a:latin typeface="Cambria Math" panose="02040503050406030204" pitchFamily="18" charset="0"/>
                      </a:rPr>
                      <m:t>   </m:t>
                    </m:r>
                    <m:r>
                      <m:rPr>
                        <m:sty m:val="p"/>
                      </m:rPr>
                      <a:rPr lang="en-US">
                        <a:latin typeface="Cambria Math" panose="02040503050406030204" pitchFamily="18" charset="0"/>
                      </a:rPr>
                      <m:t>SOC</m:t>
                    </m:r>
                    <m:r>
                      <a:rPr lang="en-US" b="0" i="1" smtClean="0">
                        <a:latin typeface="Cambria Math" panose="02040503050406030204" pitchFamily="18" charset="0"/>
                      </a:rPr>
                      <m:t>]≡</m:t>
                    </m:r>
                    <m:r>
                      <a:rPr lang="en-US" i="1">
                        <a:latin typeface="Cambria Math" panose="02040503050406030204" pitchFamily="18" charset="0"/>
                      </a:rPr>
                      <m:t>𝑋</m:t>
                    </m:r>
                  </m:oMath>
                </a14:m>
                <a:r>
                  <a:rPr lang="en-US" dirty="0"/>
                  <a:t>)</a:t>
                </a:r>
              </a:p>
              <a:p>
                <a:pPr lvl="1"/>
                <a:r>
                  <a:rPr lang="en-US" dirty="0"/>
                  <a:t>Current is the input </a:t>
                </a:r>
                <a14:m>
                  <m:oMath xmlns:m="http://schemas.openxmlformats.org/officeDocument/2006/math">
                    <m:r>
                      <a:rPr lang="en-US">
                        <a:latin typeface="Cambria Math" panose="02040503050406030204" pitchFamily="18" charset="0"/>
                      </a:rPr>
                      <m:t>(</m:t>
                    </m:r>
                    <m:r>
                      <a:rPr lang="en-US" i="1">
                        <a:latin typeface="Cambria Math" panose="02040503050406030204" pitchFamily="18" charset="0"/>
                      </a:rPr>
                      <m:t>𝐼</m:t>
                    </m:r>
                    <m:r>
                      <a:rPr lang="en-US" i="1">
                        <a:latin typeface="Cambria Math" panose="02040503050406030204" pitchFamily="18" charset="0"/>
                      </a:rPr>
                      <m:t>≡</m:t>
                    </m:r>
                    <m:r>
                      <a:rPr lang="en-US" i="1">
                        <a:latin typeface="Cambria Math" panose="02040503050406030204" pitchFamily="18" charset="0"/>
                      </a:rPr>
                      <m:t>𝑈</m:t>
                    </m:r>
                    <m:r>
                      <a:rPr lang="en-US" i="1">
                        <a:latin typeface="Cambria Math" panose="02040503050406030204" pitchFamily="18" charset="0"/>
                      </a:rPr>
                      <m:t>)</m:t>
                    </m:r>
                  </m:oMath>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SOC</m:t>
                          </m:r>
                        </m:e>
                        <m:sub>
                          <m:r>
                            <a:rPr lang="en-US" b="0" i="1" smtClean="0">
                              <a:latin typeface="Cambria Math" panose="02040503050406030204" pitchFamily="18" charset="0"/>
                            </a:rPr>
                            <m:t>𝑘</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𝑘</m:t>
                              </m:r>
                            </m:sub>
                          </m:sSub>
                          <m:r>
                            <a:rPr lang="en-US" i="1">
                              <a:latin typeface="Cambria Math" panose="02040503050406030204" pitchFamily="18" charset="0"/>
                            </a:rPr>
                            <m:t> </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a:latin typeface="Cambria Math" panose="02040503050406030204" pitchFamily="18" charset="0"/>
                                </a:rPr>
                                <m:t>SOC</m:t>
                              </m:r>
                            </m:e>
                            <m:sub>
                              <m:r>
                                <a:rPr lang="en-US" b="0" i="1" smtClean="0">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𝑘</m:t>
                              </m:r>
                            </m:sub>
                          </m:sSub>
                        </m:e>
                      </m:d>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𝑘</m:t>
                          </m:r>
                          <m:r>
                            <a:rPr lang="en-US" i="1">
                              <a:latin typeface="Cambria Math" panose="02040503050406030204" pitchFamily="18" charset="0"/>
                            </a:rPr>
                            <m:t>+1</m:t>
                          </m:r>
                        </m:sub>
                      </m:sSub>
                      <m:r>
                        <a:rPr lang="en-US" i="1">
                          <a:latin typeface="Cambria Math" panose="02040503050406030204" pitchFamily="18" charset="0"/>
                        </a:rPr>
                        <m:t>=</m:t>
                      </m:r>
                      <m:r>
                        <m:rPr>
                          <m:sty m:val="p"/>
                        </m:rPr>
                        <a:rPr lang="en-US">
                          <a:latin typeface="Cambria Math" panose="02040503050406030204" pitchFamily="18" charset="0"/>
                        </a:rPr>
                        <m:t>Θ</m:t>
                      </m:r>
                      <m:d>
                        <m:dPr>
                          <m:ctrlPr>
                            <a:rPr lang="en-US" i="1">
                              <a:latin typeface="Cambria Math" panose="02040503050406030204" pitchFamily="18" charset="0"/>
                            </a:rPr>
                          </m:ctrlPr>
                        </m:dPr>
                        <m:e>
                          <m:sSub>
                            <m:sSubPr>
                              <m:ctrlPr>
                                <a:rPr lang="en-US" b="0"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SOC</m:t>
                              </m:r>
                            </m:e>
                            <m:sub>
                              <m:r>
                                <a:rPr lang="en-US" i="1">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𝑘</m:t>
                              </m:r>
                            </m:sub>
                          </m:sSub>
                        </m:e>
                      </m:d>
                      <m:sSub>
                        <m:sSubPr>
                          <m:ctrlPr>
                            <a:rPr lang="en-US" b="0" i="1" smtClean="0">
                              <a:latin typeface="Cambria Math" panose="02040503050406030204" pitchFamily="18" charset="0"/>
                            </a:rPr>
                          </m:ctrlPr>
                        </m:sSubPr>
                        <m:e>
                          <m:r>
                            <m:rPr>
                              <m:sty m:val="p"/>
                            </m:rPr>
                            <a:rPr lang="en-US">
                              <a:latin typeface="Cambria Math" panose="02040503050406030204" pitchFamily="18" charset="0"/>
                            </a:rPr>
                            <m:t>Ξ</m:t>
                          </m:r>
                        </m:e>
                        <m:sub>
                          <m:r>
                            <a:rPr lang="en-US" b="0" i="0" smtClean="0">
                              <a:latin typeface="Cambria Math" panose="02040503050406030204" pitchFamily="18" charset="0"/>
                            </a:rPr>
                            <m:t>1</m:t>
                          </m:r>
                        </m:sub>
                      </m:sSub>
                    </m:oMath>
                  </m:oMathPara>
                </a14:m>
                <a:endParaRPr lang="en-US" dirty="0"/>
              </a:p>
              <a:p>
                <a:pPr marL="0" indent="0">
                  <a:lnSpc>
                    <a:spcPct val="150000"/>
                  </a:lnSpc>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SOC</m:t>
                          </m:r>
                        </m:e>
                        <m:sub>
                          <m:r>
                            <a:rPr lang="en-US" i="1">
                              <a:latin typeface="Cambria Math" panose="02040503050406030204" pitchFamily="18" charset="0"/>
                            </a:rPr>
                            <m:t>𝑘</m:t>
                          </m:r>
                          <m:r>
                            <a:rPr lang="en-US" i="1">
                              <a:latin typeface="Cambria Math" panose="02040503050406030204" pitchFamily="18" charset="0"/>
                            </a:rPr>
                            <m:t>+1</m:t>
                          </m:r>
                        </m:sub>
                      </m:sSub>
                      <m:r>
                        <a:rPr lang="en-US" i="1">
                          <a:latin typeface="Cambria Math" panose="02040503050406030204" pitchFamily="18" charset="0"/>
                        </a:rPr>
                        <m:t>=</m:t>
                      </m:r>
                      <m:r>
                        <m:rPr>
                          <m:sty m:val="p"/>
                        </m:rPr>
                        <a:rPr lang="en-US">
                          <a:latin typeface="Cambria Math" panose="02040503050406030204" pitchFamily="18" charset="0"/>
                        </a:rPr>
                        <m:t>Θ</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𝑘</m:t>
                              </m:r>
                            </m:sub>
                          </m:sSub>
                          <m:r>
                            <a:rPr lang="en-US" i="1">
                              <a:latin typeface="Cambria Math" panose="02040503050406030204" pitchFamily="18" charset="0"/>
                            </a:rPr>
                            <m:t>, </m:t>
                          </m:r>
                          <m:sSub>
                            <m:sSubPr>
                              <m:ctrlPr>
                                <a:rPr lang="en-US" i="1">
                                  <a:latin typeface="Cambria Math" panose="02040503050406030204" pitchFamily="18" charset="0"/>
                                </a:rPr>
                              </m:ctrlPr>
                            </m:sSubPr>
                            <m:e>
                              <m:r>
                                <m:rPr>
                                  <m:sty m:val="p"/>
                                </m:rPr>
                                <a:rPr lang="en-US">
                                  <a:latin typeface="Cambria Math" panose="02040503050406030204" pitchFamily="18" charset="0"/>
                                </a:rPr>
                                <m:t>SOC</m:t>
                              </m:r>
                            </m:e>
                            <m:sub>
                              <m:r>
                                <a:rPr lang="en-US" i="1">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𝑘</m:t>
                              </m:r>
                            </m:sub>
                          </m:sSub>
                        </m:e>
                      </m:d>
                      <m:sSub>
                        <m:sSubPr>
                          <m:ctrlPr>
                            <a:rPr lang="en-US" b="0" i="1" smtClean="0">
                              <a:latin typeface="Cambria Math" panose="02040503050406030204" pitchFamily="18" charset="0"/>
                            </a:rPr>
                          </m:ctrlPr>
                        </m:sSubPr>
                        <m:e>
                          <m:r>
                            <m:rPr>
                              <m:sty m:val="p"/>
                            </m:rPr>
                            <a:rPr lang="en-US">
                              <a:latin typeface="Cambria Math" panose="02040503050406030204" pitchFamily="18" charset="0"/>
                            </a:rPr>
                            <m:t>Ξ</m:t>
                          </m:r>
                        </m:e>
                        <m:sub>
                          <m:r>
                            <a:rPr lang="en-US" b="0" i="0" smtClean="0">
                              <a:latin typeface="Cambria Math" panose="02040503050406030204" pitchFamily="18" charset="0"/>
                            </a:rPr>
                            <m:t>2</m:t>
                          </m:r>
                        </m:sub>
                      </m:sSub>
                    </m:oMath>
                  </m:oMathPara>
                </a14:m>
                <a:endParaRPr lang="en-US" dirty="0"/>
              </a:p>
              <a:p>
                <a:r>
                  <a:rPr lang="en-US" dirty="0"/>
                  <a:t>Data to create the data-driven models</a:t>
                </a:r>
              </a:p>
              <a:p>
                <a:pPr lvl="1"/>
                <a:r>
                  <a:rPr lang="en-US" dirty="0"/>
                  <a:t>Python Battery Mathematical Modelling (</a:t>
                </a:r>
                <a:r>
                  <a:rPr lang="en-US" dirty="0" err="1"/>
                  <a:t>PyBaMM</a:t>
                </a:r>
                <a:r>
                  <a:rPr lang="en-US" dirty="0"/>
                  <a:t>)</a:t>
                </a:r>
              </a:p>
              <a:p>
                <a:pPr lvl="1"/>
                <a:r>
                  <a:rPr lang="en-US" dirty="0"/>
                  <a:t>21700 cylindrical Li-ion cell with material NMC 811 parameters set (5000 </a:t>
                </a:r>
                <a:r>
                  <a:rPr lang="en-US" dirty="0" err="1"/>
                  <a:t>mAh</a:t>
                </a:r>
                <a:r>
                  <a:rPr lang="en-US" dirty="0"/>
                  <a:t>)</a:t>
                </a:r>
              </a:p>
              <a:p>
                <a:pPr lvl="1"/>
                <a:r>
                  <a:rPr lang="en-US" dirty="0"/>
                  <a:t>DFN Model</a:t>
                </a:r>
              </a:p>
              <a:p>
                <a:pPr lvl="1"/>
                <a:endParaRPr lang="en-US" dirty="0"/>
              </a:p>
              <a:p>
                <a:r>
                  <a:rPr lang="en-US" dirty="0"/>
                  <a:t>First step: determine a library based on battery physics</a:t>
                </a:r>
              </a:p>
              <a:p>
                <a:pPr marL="0" indent="0">
                  <a:lnSpc>
                    <a:spcPct val="150000"/>
                  </a:lnSpc>
                  <a:buNone/>
                </a:pPr>
                <a:endParaRPr lang="en-US" dirty="0"/>
              </a:p>
            </p:txBody>
          </p:sp>
        </mc:Choice>
        <mc:Fallback xmlns="">
          <p:sp>
            <p:nvSpPr>
              <p:cNvPr id="3" name="Content Placeholder 2">
                <a:extLst>
                  <a:ext uri="{FF2B5EF4-FFF2-40B4-BE49-F238E27FC236}">
                    <a16:creationId xmlns:a16="http://schemas.microsoft.com/office/drawing/2014/main" id="{034E2968-D613-472E-B191-F3F4E5A419ED}"/>
                  </a:ext>
                </a:extLst>
              </p:cNvPr>
              <p:cNvSpPr>
                <a:spLocks noGrp="1" noRot="1" noChangeAspect="1" noMove="1" noResize="1" noEditPoints="1" noAdjustHandles="1" noChangeArrowheads="1" noChangeShapeType="1" noTextEdit="1"/>
              </p:cNvSpPr>
              <p:nvPr>
                <p:ph idx="1"/>
              </p:nvPr>
            </p:nvSpPr>
            <p:spPr>
              <a:blipFill>
                <a:blip r:embed="rId3"/>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B05E1C0-644F-4F31-85EF-1E0D226F1503}"/>
              </a:ext>
            </a:extLst>
          </p:cNvPr>
          <p:cNvSpPr>
            <a:spLocks noGrp="1"/>
          </p:cNvSpPr>
          <p:nvPr>
            <p:ph type="dt" sz="half" idx="10"/>
          </p:nvPr>
        </p:nvSpPr>
        <p:spPr/>
        <p:txBody>
          <a:bodyPr/>
          <a:lstStyle/>
          <a:p>
            <a:r>
              <a:rPr lang="en-US"/>
              <a:t>sites.temple.edu/dslab/</a:t>
            </a:r>
          </a:p>
        </p:txBody>
      </p:sp>
      <p:grpSp>
        <p:nvGrpSpPr>
          <p:cNvPr id="5" name="Group 4">
            <a:extLst>
              <a:ext uri="{FF2B5EF4-FFF2-40B4-BE49-F238E27FC236}">
                <a16:creationId xmlns:a16="http://schemas.microsoft.com/office/drawing/2014/main" id="{0E98F7EE-425E-42EC-834B-45C9CA110A56}"/>
              </a:ext>
            </a:extLst>
          </p:cNvPr>
          <p:cNvGrpSpPr>
            <a:grpSpLocks noChangeAspect="1"/>
          </p:cNvGrpSpPr>
          <p:nvPr/>
        </p:nvGrpSpPr>
        <p:grpSpPr>
          <a:xfrm>
            <a:off x="8207949" y="1781060"/>
            <a:ext cx="3548502" cy="2179530"/>
            <a:chOff x="8610600" y="1987519"/>
            <a:chExt cx="2587332" cy="1589168"/>
          </a:xfrm>
        </p:grpSpPr>
        <p:sp>
          <p:nvSpPr>
            <p:cNvPr id="27" name="Rectangle 26">
              <a:extLst>
                <a:ext uri="{FF2B5EF4-FFF2-40B4-BE49-F238E27FC236}">
                  <a16:creationId xmlns:a16="http://schemas.microsoft.com/office/drawing/2014/main" id="{2DA0F73A-D591-4FC5-9C38-05F744D9E64B}"/>
                </a:ext>
              </a:extLst>
            </p:cNvPr>
            <p:cNvSpPr/>
            <p:nvPr/>
          </p:nvSpPr>
          <p:spPr>
            <a:xfrm>
              <a:off x="9379757" y="3099935"/>
              <a:ext cx="722376" cy="4477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DDM</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D62181C-9045-4297-BB2A-33C595F2C5A2}"/>
                    </a:ext>
                  </a:extLst>
                </p:cNvPr>
                <p:cNvSpPr txBox="1"/>
                <p:nvPr/>
              </p:nvSpPr>
              <p:spPr>
                <a:xfrm>
                  <a:off x="8610600" y="2673046"/>
                  <a:ext cx="234088" cy="246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cs typeface="Times New Roman" panose="02020603050405020304" pitchFamily="18" charset="0"/>
                          </a:rPr>
                          <m:t>𝐼</m:t>
                        </m:r>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5D62181C-9045-4297-BB2A-33C595F2C5A2}"/>
                    </a:ext>
                  </a:extLst>
                </p:cNvPr>
                <p:cNvSpPr txBox="1">
                  <a:spLocks noRot="1" noChangeAspect="1" noMove="1" noResize="1" noEditPoints="1" noAdjustHandles="1" noChangeArrowheads="1" noChangeShapeType="1" noTextEdit="1"/>
                </p:cNvSpPr>
                <p:nvPr/>
              </p:nvSpPr>
              <p:spPr>
                <a:xfrm>
                  <a:off x="8610600" y="2673046"/>
                  <a:ext cx="234088" cy="246851"/>
                </a:xfrm>
                <a:prstGeom prst="rect">
                  <a:avLst/>
                </a:prstGeom>
                <a:blipFill>
                  <a:blip r:embed="rId4"/>
                  <a:stretch>
                    <a:fillRect/>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0DEF6D72-3F6E-4A92-87B2-B7C54AFDAE83}"/>
                </a:ext>
              </a:extLst>
            </p:cNvPr>
            <p:cNvGrpSpPr/>
            <p:nvPr/>
          </p:nvGrpSpPr>
          <p:grpSpPr>
            <a:xfrm>
              <a:off x="9237058" y="2041956"/>
              <a:ext cx="1005840" cy="365760"/>
              <a:chOff x="218792" y="1354176"/>
              <a:chExt cx="1202831" cy="526265"/>
            </a:xfrm>
          </p:grpSpPr>
          <p:sp>
            <p:nvSpPr>
              <p:cNvPr id="30" name="Rounded Rectangle 82">
                <a:extLst>
                  <a:ext uri="{FF2B5EF4-FFF2-40B4-BE49-F238E27FC236}">
                    <a16:creationId xmlns:a16="http://schemas.microsoft.com/office/drawing/2014/main" id="{6D57EED9-8489-4841-AD1C-7A9BF21CB425}"/>
                  </a:ext>
                </a:extLst>
              </p:cNvPr>
              <p:cNvSpPr/>
              <p:nvPr/>
            </p:nvSpPr>
            <p:spPr>
              <a:xfrm>
                <a:off x="218792" y="1354176"/>
                <a:ext cx="1152808" cy="526265"/>
              </a:xfrm>
              <a:prstGeom prst="roundRect">
                <a:avLst/>
              </a:prstGeom>
              <a:noFill/>
              <a:ln w="127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Battery</a:t>
                </a:r>
              </a:p>
            </p:txBody>
          </p:sp>
          <p:sp>
            <p:nvSpPr>
              <p:cNvPr id="31" name="Rectangle 30">
                <a:extLst>
                  <a:ext uri="{FF2B5EF4-FFF2-40B4-BE49-F238E27FC236}">
                    <a16:creationId xmlns:a16="http://schemas.microsoft.com/office/drawing/2014/main" id="{E12A9A43-8803-40ED-B9FE-0A3291EF03B8}"/>
                  </a:ext>
                </a:extLst>
              </p:cNvPr>
              <p:cNvSpPr/>
              <p:nvPr/>
            </p:nvSpPr>
            <p:spPr>
              <a:xfrm>
                <a:off x="1375904" y="1525868"/>
                <a:ext cx="45719" cy="1828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600"/>
              </a:p>
            </p:txBody>
          </p:sp>
        </p:grpSp>
        <p:cxnSp>
          <p:nvCxnSpPr>
            <p:cNvPr id="32" name="Straight Arrow Connector 10">
              <a:extLst>
                <a:ext uri="{FF2B5EF4-FFF2-40B4-BE49-F238E27FC236}">
                  <a16:creationId xmlns:a16="http://schemas.microsoft.com/office/drawing/2014/main" id="{615C35CB-D108-4624-A576-64716339ACEC}"/>
                </a:ext>
              </a:extLst>
            </p:cNvPr>
            <p:cNvCxnSpPr>
              <a:cxnSpLocks/>
              <a:stCxn id="28" idx="3"/>
              <a:endCxn id="30" idx="1"/>
            </p:cNvCxnSpPr>
            <p:nvPr/>
          </p:nvCxnSpPr>
          <p:spPr>
            <a:xfrm flipV="1">
              <a:off x="8844688" y="2224836"/>
              <a:ext cx="392369" cy="571635"/>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012D2C2-672A-448A-A19C-17DA0B94A9F5}"/>
                </a:ext>
              </a:extLst>
            </p:cNvPr>
            <p:cNvCxnSpPr>
              <a:cxnSpLocks/>
              <a:stCxn id="31" idx="3"/>
            </p:cNvCxnSpPr>
            <p:nvPr/>
          </p:nvCxnSpPr>
          <p:spPr>
            <a:xfrm>
              <a:off x="10242898" y="2224836"/>
              <a:ext cx="90726"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Elbow Connector 35">
              <a:extLst>
                <a:ext uri="{FF2B5EF4-FFF2-40B4-BE49-F238E27FC236}">
                  <a16:creationId xmlns:a16="http://schemas.microsoft.com/office/drawing/2014/main" id="{1DA5055D-EAAB-47BE-B9CA-30A64B410641}"/>
                </a:ext>
              </a:extLst>
            </p:cNvPr>
            <p:cNvCxnSpPr>
              <a:cxnSpLocks/>
              <a:stCxn id="43" idx="6"/>
            </p:cNvCxnSpPr>
            <p:nvPr/>
          </p:nvCxnSpPr>
          <p:spPr>
            <a:xfrm flipV="1">
              <a:off x="10703294" y="2529055"/>
              <a:ext cx="301561" cy="267103"/>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53">
              <a:extLst>
                <a:ext uri="{FF2B5EF4-FFF2-40B4-BE49-F238E27FC236}">
                  <a16:creationId xmlns:a16="http://schemas.microsoft.com/office/drawing/2014/main" id="{26143C84-149A-4945-8BBC-3C7B9EAB39D1}"/>
                </a:ext>
              </a:extLst>
            </p:cNvPr>
            <p:cNvCxnSpPr>
              <a:cxnSpLocks/>
              <a:stCxn id="31" idx="3"/>
              <a:endCxn id="43" idx="0"/>
            </p:cNvCxnSpPr>
            <p:nvPr/>
          </p:nvCxnSpPr>
          <p:spPr>
            <a:xfrm>
              <a:off x="10242898" y="2224836"/>
              <a:ext cx="414676" cy="525602"/>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59F49D7-827C-4C7F-995D-ECE6F3F6960E}"/>
                    </a:ext>
                  </a:extLst>
                </p:cNvPr>
                <p:cNvSpPr txBox="1"/>
                <p:nvPr/>
              </p:nvSpPr>
              <p:spPr>
                <a:xfrm>
                  <a:off x="10187663" y="1987519"/>
                  <a:ext cx="582766" cy="246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600" i="0" smtClean="0">
                            <a:latin typeface="Cambria Math" panose="02040503050406030204" pitchFamily="18" charset="0"/>
                            <a:cs typeface="Times New Roman" panose="02020603050405020304" pitchFamily="18" charset="0"/>
                          </a:rPr>
                          <m:t>SOC</m:t>
                        </m:r>
                        <m:r>
                          <a:rPr lang="en-US" sz="1600" b="0" i="1" smtClean="0">
                            <a:latin typeface="Cambria Math" panose="02040503050406030204" pitchFamily="18" charset="0"/>
                            <a:cs typeface="Times New Roman" panose="02020603050405020304" pitchFamily="18" charset="0"/>
                          </a:rPr>
                          <m:t>, </m:t>
                        </m:r>
                        <m:r>
                          <a:rPr lang="en-US" sz="1600" b="0" i="1" smtClean="0">
                            <a:latin typeface="Cambria Math" panose="02040503050406030204" pitchFamily="18" charset="0"/>
                            <a:cs typeface="Times New Roman" panose="02020603050405020304" pitchFamily="18" charset="0"/>
                          </a:rPr>
                          <m:t>𝑉</m:t>
                        </m:r>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36" name="TextBox 35">
                  <a:extLst>
                    <a:ext uri="{FF2B5EF4-FFF2-40B4-BE49-F238E27FC236}">
                      <a16:creationId xmlns:a16="http://schemas.microsoft.com/office/drawing/2014/main" id="{759F49D7-827C-4C7F-995D-ECE6F3F6960E}"/>
                    </a:ext>
                  </a:extLst>
                </p:cNvPr>
                <p:cNvSpPr txBox="1">
                  <a:spLocks noRot="1" noChangeAspect="1" noMove="1" noResize="1" noEditPoints="1" noAdjustHandles="1" noChangeArrowheads="1" noChangeShapeType="1" noTextEdit="1"/>
                </p:cNvSpPr>
                <p:nvPr/>
              </p:nvSpPr>
              <p:spPr>
                <a:xfrm>
                  <a:off x="10187663" y="1987519"/>
                  <a:ext cx="582766" cy="24685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61305C4-F211-44D1-881E-05DE6D960925}"/>
                    </a:ext>
                  </a:extLst>
                </p:cNvPr>
                <p:cNvSpPr txBox="1"/>
                <p:nvPr/>
              </p:nvSpPr>
              <p:spPr>
                <a:xfrm>
                  <a:off x="10703294" y="2288388"/>
                  <a:ext cx="494638" cy="2536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cs typeface="Times New Roman" panose="02020603050405020304" pitchFamily="18" charset="0"/>
                              </a:rPr>
                            </m:ctrlPr>
                          </m:accPr>
                          <m:e>
                            <m:r>
                              <a:rPr lang="en-US" sz="1600" b="0" i="1" smtClean="0">
                                <a:latin typeface="Cambria Math" panose="02040503050406030204" pitchFamily="18" charset="0"/>
                                <a:cs typeface="Times New Roman" panose="02020603050405020304" pitchFamily="18" charset="0"/>
                              </a:rPr>
                              <m:t> </m:t>
                            </m:r>
                            <m:r>
                              <m:rPr>
                                <m:sty m:val="p"/>
                              </m:rPr>
                              <a:rPr lang="en-US" sz="1600" b="0" i="0" smtClean="0">
                                <a:latin typeface="Cambria Math" panose="02040503050406030204" pitchFamily="18" charset="0"/>
                                <a:cs typeface="Times New Roman" panose="02020603050405020304" pitchFamily="18" charset="0"/>
                              </a:rPr>
                              <m:t>SOC</m:t>
                            </m:r>
                            <m:r>
                              <a:rPr lang="en-US" sz="1600" b="0" i="1" smtClean="0">
                                <a:latin typeface="Cambria Math" panose="02040503050406030204" pitchFamily="18" charset="0"/>
                                <a:cs typeface="Times New Roman" panose="02020603050405020304" pitchFamily="18" charset="0"/>
                              </a:rPr>
                              <m:t> </m:t>
                            </m:r>
                          </m:e>
                        </m:acc>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37" name="TextBox 36">
                  <a:extLst>
                    <a:ext uri="{FF2B5EF4-FFF2-40B4-BE49-F238E27FC236}">
                      <a16:creationId xmlns:a16="http://schemas.microsoft.com/office/drawing/2014/main" id="{A61305C4-F211-44D1-881E-05DE6D960925}"/>
                    </a:ext>
                  </a:extLst>
                </p:cNvPr>
                <p:cNvSpPr txBox="1">
                  <a:spLocks noRot="1" noChangeAspect="1" noMove="1" noResize="1" noEditPoints="1" noAdjustHandles="1" noChangeArrowheads="1" noChangeShapeType="1" noTextEdit="1"/>
                </p:cNvSpPr>
                <p:nvPr/>
              </p:nvSpPr>
              <p:spPr>
                <a:xfrm>
                  <a:off x="10703294" y="2288388"/>
                  <a:ext cx="494638" cy="253631"/>
                </a:xfrm>
                <a:prstGeom prst="rect">
                  <a:avLst/>
                </a:prstGeom>
                <a:blipFill>
                  <a:blip r:embed="rId6"/>
                  <a:stretch>
                    <a:fillRect b="-13793"/>
                  </a:stretch>
                </a:blipFill>
              </p:spPr>
              <p:txBody>
                <a:bodyPr/>
                <a:lstStyle/>
                <a:p>
                  <a:r>
                    <a:rPr lang="en-US">
                      <a:noFill/>
                    </a:rPr>
                    <a:t> </a:t>
                  </a:r>
                </a:p>
              </p:txBody>
            </p:sp>
          </mc:Fallback>
        </mc:AlternateContent>
        <p:cxnSp>
          <p:nvCxnSpPr>
            <p:cNvPr id="38" name="Elbow Connector 51">
              <a:extLst>
                <a:ext uri="{FF2B5EF4-FFF2-40B4-BE49-F238E27FC236}">
                  <a16:creationId xmlns:a16="http://schemas.microsoft.com/office/drawing/2014/main" id="{A73798AC-4E61-469D-B0A3-2DF7BE681C93}"/>
                </a:ext>
              </a:extLst>
            </p:cNvPr>
            <p:cNvCxnSpPr>
              <a:cxnSpLocks/>
              <a:stCxn id="28" idx="3"/>
              <a:endCxn id="27" idx="1"/>
            </p:cNvCxnSpPr>
            <p:nvPr/>
          </p:nvCxnSpPr>
          <p:spPr>
            <a:xfrm>
              <a:off x="8844688" y="2796471"/>
              <a:ext cx="535069" cy="527333"/>
            </a:xfrm>
            <a:prstGeom prst="bentConnector3">
              <a:avLst>
                <a:gd name="adj1" fmla="val 3615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8372A3-B6A7-4C85-B1C0-03C2B3A84A49}"/>
                </a:ext>
              </a:extLst>
            </p:cNvPr>
            <p:cNvCxnSpPr>
              <a:cxnSpLocks/>
              <a:stCxn id="27" idx="3"/>
            </p:cNvCxnSpPr>
            <p:nvPr/>
          </p:nvCxnSpPr>
          <p:spPr>
            <a:xfrm>
              <a:off x="10102133" y="3323805"/>
              <a:ext cx="231491" cy="0"/>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74">
              <a:extLst>
                <a:ext uri="{FF2B5EF4-FFF2-40B4-BE49-F238E27FC236}">
                  <a16:creationId xmlns:a16="http://schemas.microsoft.com/office/drawing/2014/main" id="{0798FEEA-815F-4EDA-8196-86E4AC796AB4}"/>
                </a:ext>
              </a:extLst>
            </p:cNvPr>
            <p:cNvCxnSpPr>
              <a:cxnSpLocks/>
              <a:stCxn id="27" idx="3"/>
              <a:endCxn id="43" idx="4"/>
            </p:cNvCxnSpPr>
            <p:nvPr/>
          </p:nvCxnSpPr>
          <p:spPr>
            <a:xfrm flipV="1">
              <a:off x="10102133" y="2841878"/>
              <a:ext cx="555441" cy="48192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F8A9865-95F0-4B27-B769-96A6941B868C}"/>
                    </a:ext>
                  </a:extLst>
                </p:cNvPr>
                <p:cNvSpPr txBox="1"/>
                <p:nvPr/>
              </p:nvSpPr>
              <p:spPr>
                <a:xfrm>
                  <a:off x="10138386" y="3323805"/>
                  <a:ext cx="713672" cy="2528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cs typeface="Times New Roman" panose="02020603050405020304" pitchFamily="18" charset="0"/>
                              </a:rPr>
                            </m:ctrlPr>
                          </m:accPr>
                          <m:e>
                            <m:r>
                              <a:rPr lang="en-US" sz="1600" b="0" i="0" smtClean="0">
                                <a:latin typeface="Cambria Math" panose="02040503050406030204" pitchFamily="18" charset="0"/>
                                <a:cs typeface="Times New Roman" panose="02020603050405020304" pitchFamily="18" charset="0"/>
                              </a:rPr>
                              <m:t> </m:t>
                            </m:r>
                            <m:r>
                              <m:rPr>
                                <m:sty m:val="p"/>
                              </m:rPr>
                              <a:rPr lang="en-US" sz="1600" b="0" i="0" smtClean="0">
                                <a:latin typeface="Cambria Math" panose="02040503050406030204" pitchFamily="18" charset="0"/>
                                <a:cs typeface="Times New Roman" panose="02020603050405020304" pitchFamily="18" charset="0"/>
                              </a:rPr>
                              <m:t>SOC</m:t>
                            </m:r>
                            <m:r>
                              <a:rPr lang="en-US" sz="1600" b="0" i="1" smtClean="0">
                                <a:latin typeface="Cambria Math" panose="02040503050406030204" pitchFamily="18" charset="0"/>
                                <a:cs typeface="Times New Roman" panose="02020603050405020304" pitchFamily="18" charset="0"/>
                              </a:rPr>
                              <m:t> </m:t>
                            </m:r>
                          </m:e>
                        </m:acc>
                        <m:r>
                          <a:rPr lang="en-US" sz="1600" b="0" i="1" smtClean="0">
                            <a:latin typeface="Cambria Math" panose="02040503050406030204" pitchFamily="18" charset="0"/>
                            <a:cs typeface="Times New Roman" panose="02020603050405020304" pitchFamily="18" charset="0"/>
                          </a:rPr>
                          <m:t>, </m:t>
                        </m:r>
                        <m:acc>
                          <m:accPr>
                            <m:chr m:val="̂"/>
                            <m:ctrlPr>
                              <a:rPr lang="en-US" sz="1600" b="0" i="1" smtClean="0">
                                <a:latin typeface="Cambria Math" panose="02040503050406030204" pitchFamily="18" charset="0"/>
                                <a:cs typeface="Times New Roman" panose="02020603050405020304" pitchFamily="18" charset="0"/>
                              </a:rPr>
                            </m:ctrlPr>
                          </m:accPr>
                          <m:e>
                            <m:r>
                              <a:rPr lang="en-US" sz="1600" b="0" i="1" smtClean="0">
                                <a:latin typeface="Cambria Math" panose="02040503050406030204" pitchFamily="18" charset="0"/>
                                <a:cs typeface="Times New Roman" panose="02020603050405020304" pitchFamily="18" charset="0"/>
                              </a:rPr>
                              <m:t> </m:t>
                            </m:r>
                            <m:r>
                              <a:rPr lang="en-US" sz="1600" b="0" i="1" smtClean="0">
                                <a:latin typeface="Cambria Math" panose="02040503050406030204" pitchFamily="18" charset="0"/>
                                <a:cs typeface="Times New Roman" panose="02020603050405020304" pitchFamily="18" charset="0"/>
                              </a:rPr>
                              <m:t>𝑉</m:t>
                            </m:r>
                            <m:r>
                              <a:rPr lang="en-US" sz="1600" b="0" i="1" smtClean="0">
                                <a:latin typeface="Cambria Math" panose="02040503050406030204" pitchFamily="18" charset="0"/>
                                <a:cs typeface="Times New Roman" panose="02020603050405020304" pitchFamily="18" charset="0"/>
                              </a:rPr>
                              <m:t> </m:t>
                            </m:r>
                          </m:e>
                        </m:acc>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9F8A9865-95F0-4B27-B769-96A6941B868C}"/>
                    </a:ext>
                  </a:extLst>
                </p:cNvPr>
                <p:cNvSpPr txBox="1">
                  <a:spLocks noRot="1" noChangeAspect="1" noMove="1" noResize="1" noEditPoints="1" noAdjustHandles="1" noChangeArrowheads="1" noChangeShapeType="1" noTextEdit="1"/>
                </p:cNvSpPr>
                <p:nvPr/>
              </p:nvSpPr>
              <p:spPr>
                <a:xfrm>
                  <a:off x="10138386" y="3323805"/>
                  <a:ext cx="713672" cy="252882"/>
                </a:xfrm>
                <a:prstGeom prst="rect">
                  <a:avLst/>
                </a:prstGeom>
                <a:blipFill>
                  <a:blip r:embed="rId7"/>
                  <a:stretch>
                    <a:fillRect b="-14286"/>
                  </a:stretch>
                </a:blipFill>
              </p:spPr>
              <p:txBody>
                <a:bodyPr/>
                <a:lstStyle/>
                <a:p>
                  <a:r>
                    <a:rPr lang="en-US">
                      <a:noFill/>
                    </a:rPr>
                    <a:t> </a:t>
                  </a:r>
                </a:p>
              </p:txBody>
            </p:sp>
          </mc:Fallback>
        </mc:AlternateContent>
        <p:sp>
          <p:nvSpPr>
            <p:cNvPr id="43" name="Connector 1">
              <a:extLst>
                <a:ext uri="{FF2B5EF4-FFF2-40B4-BE49-F238E27FC236}">
                  <a16:creationId xmlns:a16="http://schemas.microsoft.com/office/drawing/2014/main" id="{22E42AD0-7816-4CA1-A79F-35090FD3AA0E}"/>
                </a:ext>
              </a:extLst>
            </p:cNvPr>
            <p:cNvSpPr/>
            <p:nvPr/>
          </p:nvSpPr>
          <p:spPr>
            <a:xfrm>
              <a:off x="10611854" y="2750438"/>
              <a:ext cx="91440" cy="91440"/>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3600"/>
            </a:p>
          </p:txBody>
        </p:sp>
        <p:cxnSp>
          <p:nvCxnSpPr>
            <p:cNvPr id="44" name="Elbow Connector 39">
              <a:extLst>
                <a:ext uri="{FF2B5EF4-FFF2-40B4-BE49-F238E27FC236}">
                  <a16:creationId xmlns:a16="http://schemas.microsoft.com/office/drawing/2014/main" id="{5742A929-5BE0-4745-948F-B291477CC415}"/>
                </a:ext>
              </a:extLst>
            </p:cNvPr>
            <p:cNvCxnSpPr>
              <a:cxnSpLocks/>
            </p:cNvCxnSpPr>
            <p:nvPr/>
          </p:nvCxnSpPr>
          <p:spPr>
            <a:xfrm>
              <a:off x="10703294" y="2796157"/>
              <a:ext cx="301752" cy="26517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6D29C75-0DF7-46EA-A3FE-09170E3E1AB1}"/>
                    </a:ext>
                  </a:extLst>
                </p:cNvPr>
                <p:cNvSpPr txBox="1"/>
                <p:nvPr/>
              </p:nvSpPr>
              <p:spPr>
                <a:xfrm>
                  <a:off x="10779436" y="3068259"/>
                  <a:ext cx="335774" cy="2523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cs typeface="Times New Roman" panose="02020603050405020304" pitchFamily="18" charset="0"/>
                              </a:rPr>
                            </m:ctrlPr>
                          </m:accPr>
                          <m:e>
                            <m:r>
                              <a:rPr lang="en-US" sz="1600" b="0" i="1" smtClean="0">
                                <a:latin typeface="Cambria Math" panose="02040503050406030204" pitchFamily="18" charset="0"/>
                                <a:cs typeface="Times New Roman" panose="02020603050405020304" pitchFamily="18" charset="0"/>
                              </a:rPr>
                              <m:t> </m:t>
                            </m:r>
                            <m:r>
                              <a:rPr lang="en-US" sz="1600" b="0" i="1" smtClean="0">
                                <a:latin typeface="Cambria Math" panose="02040503050406030204" pitchFamily="18" charset="0"/>
                                <a:cs typeface="Times New Roman" panose="02020603050405020304" pitchFamily="18" charset="0"/>
                              </a:rPr>
                              <m:t>𝑉</m:t>
                            </m:r>
                            <m:r>
                              <a:rPr lang="en-US" sz="1600" b="0" i="1" smtClean="0">
                                <a:latin typeface="Cambria Math" panose="02040503050406030204" pitchFamily="18" charset="0"/>
                                <a:cs typeface="Times New Roman" panose="02020603050405020304" pitchFamily="18" charset="0"/>
                              </a:rPr>
                              <m:t> </m:t>
                            </m:r>
                          </m:e>
                        </m:acc>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46D29C75-0DF7-46EA-A3FE-09170E3E1AB1}"/>
                    </a:ext>
                  </a:extLst>
                </p:cNvPr>
                <p:cNvSpPr txBox="1">
                  <a:spLocks noRot="1" noChangeAspect="1" noMove="1" noResize="1" noEditPoints="1" noAdjustHandles="1" noChangeArrowheads="1" noChangeShapeType="1" noTextEdit="1"/>
                </p:cNvSpPr>
                <p:nvPr/>
              </p:nvSpPr>
              <p:spPr>
                <a:xfrm>
                  <a:off x="10779436" y="3068259"/>
                  <a:ext cx="335774" cy="252322"/>
                </a:xfrm>
                <a:prstGeom prst="rect">
                  <a:avLst/>
                </a:prstGeom>
                <a:blipFill>
                  <a:blip r:embed="rId8"/>
                  <a:stretch>
                    <a:fillRect b="-137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05D4F99-1C77-4040-96A6-10604CB4F87F}"/>
                    </a:ext>
                  </a:extLst>
                </p:cNvPr>
                <p:cNvSpPr txBox="1"/>
                <p:nvPr/>
              </p:nvSpPr>
              <p:spPr>
                <a:xfrm>
                  <a:off x="10395201" y="2590698"/>
                  <a:ext cx="284253" cy="246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Times New Roman" panose="02020603050405020304" pitchFamily="18" charset="0"/>
                          </a:rPr>
                          <m:t>+</m:t>
                        </m:r>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D05D4F99-1C77-4040-96A6-10604CB4F87F}"/>
                    </a:ext>
                  </a:extLst>
                </p:cNvPr>
                <p:cNvSpPr txBox="1">
                  <a:spLocks noRot="1" noChangeAspect="1" noMove="1" noResize="1" noEditPoints="1" noAdjustHandles="1" noChangeArrowheads="1" noChangeShapeType="1" noTextEdit="1"/>
                </p:cNvSpPr>
                <p:nvPr/>
              </p:nvSpPr>
              <p:spPr>
                <a:xfrm>
                  <a:off x="10395201" y="2590698"/>
                  <a:ext cx="284253" cy="24685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C09EE5A-1FEE-4716-AA53-217AD67A1237}"/>
                    </a:ext>
                  </a:extLst>
                </p:cNvPr>
                <p:cNvSpPr txBox="1"/>
                <p:nvPr/>
              </p:nvSpPr>
              <p:spPr>
                <a:xfrm>
                  <a:off x="10395201" y="2757670"/>
                  <a:ext cx="284253" cy="246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Times New Roman" panose="02020603050405020304" pitchFamily="18" charset="0"/>
                          </a:rPr>
                          <m:t>−</m:t>
                        </m:r>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47" name="TextBox 46">
                  <a:extLst>
                    <a:ext uri="{FF2B5EF4-FFF2-40B4-BE49-F238E27FC236}">
                      <a16:creationId xmlns:a16="http://schemas.microsoft.com/office/drawing/2014/main" id="{7C09EE5A-1FEE-4716-AA53-217AD67A1237}"/>
                    </a:ext>
                  </a:extLst>
                </p:cNvPr>
                <p:cNvSpPr txBox="1">
                  <a:spLocks noRot="1" noChangeAspect="1" noMove="1" noResize="1" noEditPoints="1" noAdjustHandles="1" noChangeArrowheads="1" noChangeShapeType="1" noTextEdit="1"/>
                </p:cNvSpPr>
                <p:nvPr/>
              </p:nvSpPr>
              <p:spPr>
                <a:xfrm>
                  <a:off x="10395201" y="2757670"/>
                  <a:ext cx="284253" cy="246851"/>
                </a:xfrm>
                <a:prstGeom prst="rect">
                  <a:avLst/>
                </a:prstGeom>
                <a:blipFill>
                  <a:blip r:embed="rId10"/>
                  <a:stretch>
                    <a:fillRect/>
                  </a:stretch>
                </a:blipFill>
              </p:spPr>
              <p:txBody>
                <a:bodyPr/>
                <a:lstStyle/>
                <a:p>
                  <a:r>
                    <a:rPr lang="en-US">
                      <a:noFill/>
                    </a:rPr>
                    <a:t> </a:t>
                  </a:r>
                </a:p>
              </p:txBody>
            </p:sp>
          </mc:Fallback>
        </mc:AlternateContent>
      </p:grpSp>
      <p:graphicFrame>
        <p:nvGraphicFramePr>
          <p:cNvPr id="42" name="Diagram 41">
            <a:extLst>
              <a:ext uri="{FF2B5EF4-FFF2-40B4-BE49-F238E27FC236}">
                <a16:creationId xmlns:a16="http://schemas.microsoft.com/office/drawing/2014/main" id="{29B66147-E214-4A8A-BC24-98B62FF5F52B}"/>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Slide Number Placeholder 5">
            <a:extLst>
              <a:ext uri="{FF2B5EF4-FFF2-40B4-BE49-F238E27FC236}">
                <a16:creationId xmlns:a16="http://schemas.microsoft.com/office/drawing/2014/main" id="{109AE470-8433-F619-B83F-82BA2CEFDA1F}"/>
              </a:ext>
            </a:extLst>
          </p:cNvPr>
          <p:cNvSpPr>
            <a:spLocks noGrp="1"/>
          </p:cNvSpPr>
          <p:nvPr>
            <p:ph type="sldNum" sz="quarter" idx="12"/>
          </p:nvPr>
        </p:nvSpPr>
        <p:spPr/>
        <p:txBody>
          <a:bodyPr/>
          <a:lstStyle/>
          <a:p>
            <a:fld id="{B2DC25EE-239B-4C5F-AAD1-255A7D5F1EE2}" type="slidenum">
              <a:rPr lang="en-US" smtClean="0"/>
              <a:pPr/>
              <a:t>23</a:t>
            </a:fld>
            <a:r>
              <a:rPr lang="en-US"/>
              <a:t>/51</a:t>
            </a:r>
            <a:endParaRPr lang="en-US" dirty="0"/>
          </a:p>
        </p:txBody>
      </p:sp>
      <p:sp>
        <p:nvSpPr>
          <p:cNvPr id="17" name="Footer Placeholder 16">
            <a:extLst>
              <a:ext uri="{FF2B5EF4-FFF2-40B4-BE49-F238E27FC236}">
                <a16:creationId xmlns:a16="http://schemas.microsoft.com/office/drawing/2014/main" id="{AD4449D9-288E-6839-B2CA-10394EFB551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9627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FF73E9C-A5BA-4A5B-9FA6-BCA7B0AE649D}"/>
              </a:ext>
            </a:extLst>
          </p:cNvPr>
          <p:cNvGrpSpPr/>
          <p:nvPr/>
        </p:nvGrpSpPr>
        <p:grpSpPr>
          <a:xfrm>
            <a:off x="4996001" y="2626553"/>
            <a:ext cx="7187184" cy="3675888"/>
            <a:chOff x="-4187344" y="1027906"/>
            <a:chExt cx="7187184" cy="3675888"/>
          </a:xfrm>
        </p:grpSpPr>
        <p:pic>
          <p:nvPicPr>
            <p:cNvPr id="12" name="Picture 11">
              <a:extLst>
                <a:ext uri="{FF2B5EF4-FFF2-40B4-BE49-F238E27FC236}">
                  <a16:creationId xmlns:a16="http://schemas.microsoft.com/office/drawing/2014/main" id="{8E17E227-525B-41EA-965E-1540A471EF28}"/>
                </a:ext>
              </a:extLst>
            </p:cNvPr>
            <p:cNvPicPr>
              <a:picLocks noChangeAspect="1"/>
            </p:cNvPicPr>
            <p:nvPr/>
          </p:nvPicPr>
          <p:blipFill>
            <a:blip r:embed="rId3"/>
            <a:stretch>
              <a:fillRect/>
            </a:stretch>
          </p:blipFill>
          <p:spPr>
            <a:xfrm>
              <a:off x="-4187344" y="1027906"/>
              <a:ext cx="7187184" cy="367588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8CEBE5-741D-42B9-959E-80E4D0E69A15}"/>
                    </a:ext>
                  </a:extLst>
                </p:cNvPr>
                <p:cNvSpPr txBox="1"/>
                <p:nvPr/>
              </p:nvSpPr>
              <p:spPr>
                <a:xfrm>
                  <a:off x="-2406682" y="3275111"/>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𝑛</m:t>
                            </m:r>
                          </m:sub>
                        </m:sSub>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a:p>
              </p:txBody>
            </p:sp>
          </mc:Choice>
          <mc:Fallback xmlns="">
            <p:sp>
              <p:nvSpPr>
                <p:cNvPr id="8" name="TextBox 7">
                  <a:extLst>
                    <a:ext uri="{FF2B5EF4-FFF2-40B4-BE49-F238E27FC236}">
                      <a16:creationId xmlns:a16="http://schemas.microsoft.com/office/drawing/2014/main" id="{C28CEBE5-741D-42B9-959E-80E4D0E69A15}"/>
                    </a:ext>
                  </a:extLst>
                </p:cNvPr>
                <p:cNvSpPr txBox="1">
                  <a:spLocks noRot="1" noChangeAspect="1" noMove="1" noResize="1" noEditPoints="1" noAdjustHandles="1" noChangeArrowheads="1" noChangeShapeType="1" noTextEdit="1"/>
                </p:cNvSpPr>
                <p:nvPr/>
              </p:nvSpPr>
              <p:spPr>
                <a:xfrm>
                  <a:off x="-2406682" y="3275111"/>
                  <a:ext cx="732110" cy="307777"/>
                </a:xfrm>
                <a:prstGeom prst="rect">
                  <a:avLst/>
                </a:prstGeom>
                <a:blipFill>
                  <a:blip r:embed="rId4"/>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E124C2C-B4DC-4606-8800-FBEF8299DC13}"/>
                    </a:ext>
                  </a:extLst>
                </p:cNvPr>
                <p:cNvSpPr txBox="1"/>
                <p:nvPr/>
              </p:nvSpPr>
              <p:spPr>
                <a:xfrm>
                  <a:off x="448692" y="2204665"/>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Φ</m:t>
                            </m:r>
                          </m:e>
                          <m:sub>
                            <m:r>
                              <a:rPr lang="en-US" sz="1400" b="0" i="1" smtClean="0">
                                <a:latin typeface="Cambria Math" panose="02040503050406030204" pitchFamily="18" charset="0"/>
                              </a:rPr>
                              <m:t>𝑒</m:t>
                            </m:r>
                          </m:sub>
                        </m:sSub>
                      </m:oMath>
                    </m:oMathPara>
                  </a14:m>
                  <a:endParaRPr lang="en-US" sz="1400"/>
                </a:p>
              </p:txBody>
            </p:sp>
          </mc:Choice>
          <mc:Fallback xmlns="">
            <p:sp>
              <p:nvSpPr>
                <p:cNvPr id="14" name="TextBox 13">
                  <a:extLst>
                    <a:ext uri="{FF2B5EF4-FFF2-40B4-BE49-F238E27FC236}">
                      <a16:creationId xmlns:a16="http://schemas.microsoft.com/office/drawing/2014/main" id="{DE124C2C-B4DC-4606-8800-FBEF8299DC13}"/>
                    </a:ext>
                  </a:extLst>
                </p:cNvPr>
                <p:cNvSpPr txBox="1">
                  <a:spLocks noRot="1" noChangeAspect="1" noMove="1" noResize="1" noEditPoints="1" noAdjustHandles="1" noChangeArrowheads="1" noChangeShapeType="1" noTextEdit="1"/>
                </p:cNvSpPr>
                <p:nvPr/>
              </p:nvSpPr>
              <p:spPr>
                <a:xfrm>
                  <a:off x="448692" y="2204665"/>
                  <a:ext cx="732110"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E126654-5A2B-4FF9-8938-ED1112F32FDF}"/>
                    </a:ext>
                  </a:extLst>
                </p:cNvPr>
                <p:cNvSpPr txBox="1"/>
                <p:nvPr/>
              </p:nvSpPr>
              <p:spPr>
                <a:xfrm>
                  <a:off x="-3432362" y="2603821"/>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Φ</m:t>
                            </m:r>
                          </m:e>
                          <m:sub>
                            <m:r>
                              <a:rPr lang="en-US" sz="1400" b="0" i="1" smtClean="0">
                                <a:latin typeface="Cambria Math" panose="02040503050406030204" pitchFamily="18" charset="0"/>
                              </a:rPr>
                              <m:t>𝑠</m:t>
                            </m:r>
                          </m:sub>
                        </m:sSub>
                      </m:oMath>
                    </m:oMathPara>
                  </a14:m>
                  <a:endParaRPr lang="en-US" sz="1400"/>
                </a:p>
              </p:txBody>
            </p:sp>
          </mc:Choice>
          <mc:Fallback xmlns="">
            <p:sp>
              <p:nvSpPr>
                <p:cNvPr id="16" name="TextBox 15">
                  <a:extLst>
                    <a:ext uri="{FF2B5EF4-FFF2-40B4-BE49-F238E27FC236}">
                      <a16:creationId xmlns:a16="http://schemas.microsoft.com/office/drawing/2014/main" id="{DE126654-5A2B-4FF9-8938-ED1112F32FDF}"/>
                    </a:ext>
                  </a:extLst>
                </p:cNvPr>
                <p:cNvSpPr txBox="1">
                  <a:spLocks noRot="1" noChangeAspect="1" noMove="1" noResize="1" noEditPoints="1" noAdjustHandles="1" noChangeArrowheads="1" noChangeShapeType="1" noTextEdit="1"/>
                </p:cNvSpPr>
                <p:nvPr/>
              </p:nvSpPr>
              <p:spPr>
                <a:xfrm>
                  <a:off x="-3432362" y="2603821"/>
                  <a:ext cx="732110" cy="307777"/>
                </a:xfrm>
                <a:prstGeom prst="rect">
                  <a:avLst/>
                </a:prstGeom>
                <a:blipFill>
                  <a:blip r:embed="rId6"/>
                  <a:stretch>
                    <a:fillRect/>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26F168F8-9A37-8D46-9B71-2041439F41CA}"/>
              </a:ext>
            </a:extLst>
          </p:cNvPr>
          <p:cNvSpPr>
            <a:spLocks noGrp="1"/>
          </p:cNvSpPr>
          <p:nvPr>
            <p:ph type="title"/>
          </p:nvPr>
        </p:nvSpPr>
        <p:spPr/>
        <p:txBody>
          <a:bodyPr/>
          <a:lstStyle/>
          <a:p>
            <a:r>
              <a:rPr lang="en-US" dirty="0"/>
              <a:t>Physics-Informed Library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DFC8F4-B1FC-3C43-8232-DBC838D0A475}"/>
                  </a:ext>
                </a:extLst>
              </p:cNvPr>
              <p:cNvSpPr>
                <a:spLocks noGrp="1"/>
              </p:cNvSpPr>
              <p:nvPr>
                <p:ph idx="1"/>
              </p:nvPr>
            </p:nvSpPr>
            <p:spPr>
              <a:xfrm>
                <a:off x="838199" y="1306286"/>
                <a:ext cx="6670573" cy="4870677"/>
              </a:xfrm>
            </p:spPr>
            <p:txBody>
              <a:bodyPr>
                <a:normAutofit/>
              </a:bodyPr>
              <a:lstStyle/>
              <a:p>
                <a:pPr algn="just"/>
                <a:r>
                  <a:rPr lang="en-US" dirty="0"/>
                  <a:t>DFN model </a:t>
                </a:r>
              </a:p>
              <a:p>
                <a:r>
                  <a:rPr lang="en-US" dirty="0"/>
                  <a:t>Solid and electrolyte concentrations: </a:t>
                </a:r>
                <a14:m>
                  <m:oMath xmlns:m="http://schemas.openxmlformats.org/officeDocument/2006/math">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sin</m:t>
                        </m:r>
                      </m:fName>
                      <m:e>
                        <m:r>
                          <a:rPr lang="en-US" b="0" i="1" smtClean="0">
                            <a:solidFill>
                              <a:schemeClr val="bg1"/>
                            </a:solidFill>
                            <a:latin typeface="Cambria Math" panose="02040503050406030204" pitchFamily="18" charset="0"/>
                          </a:rPr>
                          <m:t>(⋅)</m:t>
                        </m:r>
                      </m:e>
                    </m:func>
                    <m:r>
                      <a:rPr lang="en-US" b="0" i="1" smtClean="0">
                        <a:solidFill>
                          <a:schemeClr val="bg1"/>
                        </a:solidFill>
                        <a:latin typeface="Cambria Math" panose="02040503050406030204" pitchFamily="18" charset="0"/>
                      </a:rPr>
                      <m:t>,</m:t>
                    </m:r>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exp</m:t>
                        </m:r>
                      </m:fName>
                      <m:e>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m:t>
                            </m:r>
                          </m:e>
                        </m:d>
                      </m:e>
                    </m:func>
                  </m:oMath>
                </a14:m>
                <a:endParaRPr lang="en-US" dirty="0"/>
              </a:p>
            </p:txBody>
          </p:sp>
        </mc:Choice>
        <mc:Fallback xmlns="">
          <p:sp>
            <p:nvSpPr>
              <p:cNvPr id="3" name="Content Placeholder 2">
                <a:extLst>
                  <a:ext uri="{FF2B5EF4-FFF2-40B4-BE49-F238E27FC236}">
                    <a16:creationId xmlns:a16="http://schemas.microsoft.com/office/drawing/2014/main" id="{B7DFC8F4-B1FC-3C43-8232-DBC838D0A475}"/>
                  </a:ext>
                </a:extLst>
              </p:cNvPr>
              <p:cNvSpPr>
                <a:spLocks noGrp="1" noRot="1" noChangeAspect="1" noMove="1" noResize="1" noEditPoints="1" noAdjustHandles="1" noChangeArrowheads="1" noChangeShapeType="1" noTextEdit="1"/>
              </p:cNvSpPr>
              <p:nvPr>
                <p:ph idx="1"/>
              </p:nvPr>
            </p:nvSpPr>
            <p:spPr>
              <a:xfrm>
                <a:off x="838199" y="1306286"/>
                <a:ext cx="6670573" cy="4870677"/>
              </a:xfrm>
              <a:blipFill>
                <a:blip r:embed="rId7"/>
                <a:stretch>
                  <a:fillRect l="-759" t="-103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9C4712B-823B-494B-B523-9CAA98C1E329}"/>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E77C3C9-B32E-D440-B8FF-0CD42B883750}"/>
                  </a:ext>
                </a:extLst>
              </p:cNvPr>
              <p:cNvSpPr txBox="1"/>
              <p:nvPr/>
            </p:nvSpPr>
            <p:spPr>
              <a:xfrm>
                <a:off x="990600" y="3933825"/>
                <a:ext cx="3528394" cy="1067023"/>
              </a:xfrm>
              <a:prstGeom prst="rect">
                <a:avLst/>
              </a:prstGeom>
              <a:noFill/>
              <a:ln w="28575">
                <a:solidFill>
                  <a:srgbClr val="C00000"/>
                </a:solidFill>
              </a:ln>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i="1">
                                  <a:latin typeface="Cambria Math" panose="02040503050406030204" pitchFamily="18" charset="0"/>
                                </a:rPr>
                                <m:t>𝑐</m:t>
                              </m:r>
                            </m:e>
                            <m:sub>
                              <m:r>
                                <a:rPr lang="en-US" sz="1400" i="1">
                                  <a:latin typeface="Cambria Math" panose="02040503050406030204" pitchFamily="18" charset="0"/>
                                </a:rPr>
                                <m:t>𝑠</m:t>
                              </m:r>
                            </m:sub>
                            <m:sup>
                              <m:r>
                                <a:rPr lang="en-US" sz="1400" b="0" i="1" smtClean="0">
                                  <a:latin typeface="Cambria Math" panose="02040503050406030204" pitchFamily="18" charset="0"/>
                                </a:rPr>
                                <m:t>±</m:t>
                              </m:r>
                            </m:sup>
                          </m:sSubSup>
                        </m:num>
                        <m:den>
                          <m:r>
                            <a:rPr lang="en-US" sz="1400" b="0" i="1" smtClean="0">
                              <a:latin typeface="Cambria Math" panose="02040503050406030204" pitchFamily="18" charset="0"/>
                            </a:rPr>
                            <m:t>𝜕</m:t>
                          </m:r>
                          <m:r>
                            <a:rPr lang="en-US" sz="1400" i="1">
                              <a:latin typeface="Cambria Math" panose="02040503050406030204" pitchFamily="18" charset="0"/>
                            </a:rPr>
                            <m:t>𝑡</m:t>
                          </m:r>
                        </m:den>
                      </m:f>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𝑟</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r>
                        <a:rPr lang="en-US" sz="1400" b="0" i="0" smtClean="0">
                          <a:latin typeface="Cambria Math" panose="02040503050406030204" pitchFamily="18" charset="0"/>
                        </a:rPr>
                        <m:t>=</m:t>
                      </m:r>
                      <m:f>
                        <m:fPr>
                          <m:ctrlPr>
                            <a:rPr lang="en-US" sz="1400" i="1">
                              <a:latin typeface="Cambria Math" panose="02040503050406030204" pitchFamily="18" charset="0"/>
                            </a:rPr>
                          </m:ctrlPr>
                        </m:fPr>
                        <m:num>
                          <m:r>
                            <a:rPr lang="en-US" sz="1400">
                              <a:latin typeface="Cambria Math" panose="02040503050406030204" pitchFamily="18" charset="0"/>
                            </a:rPr>
                            <m:t>1</m:t>
                          </m:r>
                        </m:num>
                        <m:den>
                          <m:sSup>
                            <m:sSupPr>
                              <m:ctrlPr>
                                <a:rPr lang="en-US" sz="1400" i="1">
                                  <a:latin typeface="Cambria Math" panose="02040503050406030204" pitchFamily="18" charset="0"/>
                                </a:rPr>
                              </m:ctrlPr>
                            </m:sSupPr>
                            <m:e>
                              <m:r>
                                <a:rPr lang="en-US" sz="1400" i="1">
                                  <a:latin typeface="Cambria Math" panose="02040503050406030204" pitchFamily="18" charset="0"/>
                                </a:rPr>
                                <m:t>𝑟</m:t>
                              </m:r>
                            </m:e>
                            <m:sup>
                              <m:r>
                                <a:rPr lang="en-US" sz="1400">
                                  <a:latin typeface="Cambria Math" panose="02040503050406030204" pitchFamily="18" charset="0"/>
                                </a:rPr>
                                <m:t>2</m:t>
                              </m:r>
                            </m:sup>
                          </m:sSup>
                        </m:den>
                      </m:f>
                      <m:f>
                        <m:fPr>
                          <m:ctrlPr>
                            <a:rPr lang="en-US" sz="1400" i="1">
                              <a:latin typeface="Cambria Math" panose="02040503050406030204" pitchFamily="18" charset="0"/>
                            </a:rPr>
                          </m:ctrlPr>
                        </m:fPr>
                        <m:num>
                          <m:r>
                            <a:rPr lang="en-US" sz="1400" b="0" i="1" smtClean="0">
                              <a:latin typeface="Cambria Math" panose="02040503050406030204" pitchFamily="18" charset="0"/>
                            </a:rPr>
                            <m:t>𝜕</m:t>
                          </m:r>
                        </m:num>
                        <m:den>
                          <m:r>
                            <a:rPr lang="en-US" sz="1400" b="0" i="1" smtClean="0">
                              <a:latin typeface="Cambria Math" panose="02040503050406030204" pitchFamily="18" charset="0"/>
                            </a:rPr>
                            <m:t>𝜕</m:t>
                          </m:r>
                          <m:r>
                            <a:rPr lang="en-US" sz="1400" i="1">
                              <a:latin typeface="Cambria Math" panose="02040503050406030204" pitchFamily="18" charset="0"/>
                            </a:rPr>
                            <m:t>𝑟</m:t>
                          </m:r>
                        </m:den>
                      </m:f>
                      <m:d>
                        <m:dPr>
                          <m:ctrlPr>
                            <a:rPr lang="en-US" sz="1400" i="1" smtClean="0">
                              <a:latin typeface="Cambria Math" panose="02040503050406030204" pitchFamily="18" charset="0"/>
                            </a:rPr>
                          </m:ctrlPr>
                        </m:dPr>
                        <m:e>
                          <m:sSubSup>
                            <m:sSubSupPr>
                              <m:ctrlPr>
                                <a:rPr lang="en-US" sz="1400" i="1">
                                  <a:latin typeface="Cambria Math" panose="02040503050406030204" pitchFamily="18" charset="0"/>
                                </a:rPr>
                              </m:ctrlPr>
                            </m:sSubSupPr>
                            <m:e>
                              <m:r>
                                <a:rPr lang="en-US" sz="1400" i="1">
                                  <a:latin typeface="Cambria Math" panose="02040503050406030204" pitchFamily="18" charset="0"/>
                                </a:rPr>
                                <m:t>𝐷</m:t>
                              </m:r>
                            </m:e>
                            <m:sub>
                              <m:r>
                                <a:rPr lang="en-US" sz="1400" i="1">
                                  <a:latin typeface="Cambria Math" panose="02040503050406030204" pitchFamily="18" charset="0"/>
                                </a:rPr>
                                <m:t>𝑠</m:t>
                              </m:r>
                            </m:sub>
                            <m:sup>
                              <m:r>
                                <a:rPr lang="en-US" sz="1400" i="1">
                                  <a:latin typeface="Cambria Math" panose="02040503050406030204" pitchFamily="18" charset="0"/>
                                </a:rPr>
                                <m:t>±</m:t>
                              </m:r>
                            </m:sup>
                          </m:sSubSup>
                          <m:sSup>
                            <m:sSupPr>
                              <m:ctrlPr>
                                <a:rPr lang="en-US" sz="1400" i="1">
                                  <a:latin typeface="Cambria Math" panose="02040503050406030204" pitchFamily="18" charset="0"/>
                                </a:rPr>
                              </m:ctrlPr>
                            </m:sSupPr>
                            <m:e>
                              <m:r>
                                <a:rPr lang="en-US" sz="1400" i="1">
                                  <a:latin typeface="Cambria Math" panose="02040503050406030204" pitchFamily="18" charset="0"/>
                                </a:rPr>
                                <m:t>𝑟</m:t>
                              </m:r>
                            </m:e>
                            <m:sup>
                              <m:r>
                                <a:rPr lang="en-US" sz="1400">
                                  <a:latin typeface="Cambria Math" panose="02040503050406030204" pitchFamily="18" charset="0"/>
                                </a:rPr>
                                <m:t>2</m:t>
                              </m:r>
                            </m:sup>
                          </m:sSup>
                          <m:f>
                            <m:fPr>
                              <m:ctrlPr>
                                <a:rPr lang="en-US" sz="1400" i="1">
                                  <a:latin typeface="Cambria Math" panose="02040503050406030204" pitchFamily="18" charset="0"/>
                                </a:rPr>
                              </m:ctrlPr>
                            </m:fPr>
                            <m:num>
                              <m:r>
                                <a:rPr lang="en-US" sz="1400" i="1">
                                  <a:latin typeface="Cambria Math" panose="02040503050406030204" pitchFamily="18" charset="0"/>
                                </a:rPr>
                                <m:t>𝜕</m:t>
                              </m:r>
                              <m:sSubSup>
                                <m:sSubSupPr>
                                  <m:ctrlPr>
                                    <a:rPr lang="en-US" sz="1400" i="1">
                                      <a:latin typeface="Cambria Math" panose="02040503050406030204" pitchFamily="18" charset="0"/>
                                    </a:rPr>
                                  </m:ctrlPr>
                                </m:sSubSupPr>
                                <m:e>
                                  <m:r>
                                    <m:rPr>
                                      <m:sty m:val="p"/>
                                    </m:rPr>
                                    <a:rPr lang="en-US" sz="1400">
                                      <a:latin typeface="Cambria Math" panose="02040503050406030204" pitchFamily="18" charset="0"/>
                                    </a:rPr>
                                    <m:t>c</m:t>
                                  </m:r>
                                </m:e>
                                <m:sub>
                                  <m:r>
                                    <a:rPr lang="en-US" sz="1400" i="1">
                                      <a:latin typeface="Cambria Math" panose="02040503050406030204" pitchFamily="18" charset="0"/>
                                    </a:rPr>
                                    <m:t>𝑠</m:t>
                                  </m:r>
                                </m:sub>
                                <m:sup>
                                  <m:r>
                                    <a:rPr lang="en-US" sz="1400" i="1">
                                      <a:latin typeface="Cambria Math" panose="02040503050406030204" pitchFamily="18" charset="0"/>
                                    </a:rPr>
                                    <m:t>±</m:t>
                                  </m:r>
                                </m:sup>
                              </m:sSubSup>
                            </m:num>
                            <m:den>
                              <m:r>
                                <a:rPr lang="en-US" sz="1400" i="1">
                                  <a:latin typeface="Cambria Math" panose="02040503050406030204" pitchFamily="18" charset="0"/>
                                </a:rPr>
                                <m:t>𝜕</m:t>
                              </m:r>
                              <m:r>
                                <a:rPr lang="en-US" sz="1400" i="1">
                                  <a:latin typeface="Cambria Math" panose="02040503050406030204" pitchFamily="18" charset="0"/>
                                </a:rPr>
                                <m:t>𝑟</m:t>
                              </m:r>
                            </m:den>
                          </m:f>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𝑟</m:t>
                          </m:r>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e>
                      </m:d>
                    </m:oMath>
                  </m:oMathPara>
                </a14:m>
                <a:endParaRPr lang="en-US" sz="1400" b="0"/>
              </a:p>
              <a:p>
                <a:pPr algn="ctr"/>
                <a14:m>
                  <m:oMathPara xmlns:m="http://schemas.openxmlformats.org/officeDocument/2006/math">
                    <m:oMathParaPr>
                      <m:jc m:val="centerGroup"/>
                    </m:oMathParaPr>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𝑐</m:t>
                              </m:r>
                            </m:e>
                            <m:sub>
                              <m:r>
                                <a:rPr lang="en-US" sz="1400" i="1">
                                  <a:latin typeface="Cambria Math" panose="02040503050406030204" pitchFamily="18" charset="0"/>
                                </a:rPr>
                                <m:t>𝑒</m:t>
                              </m:r>
                            </m:sub>
                          </m:sSub>
                        </m:num>
                        <m:den>
                          <m:r>
                            <a:rPr lang="en-US" sz="1400" b="0" i="1" smtClean="0">
                              <a:latin typeface="Cambria Math" panose="02040503050406030204" pitchFamily="18" charset="0"/>
                            </a:rPr>
                            <m:t>𝜕</m:t>
                          </m:r>
                          <m:r>
                            <a:rPr lang="en-US" sz="1400" i="1">
                              <a:latin typeface="Cambria Math" panose="02040503050406030204" pitchFamily="18" charset="0"/>
                            </a:rPr>
                            <m:t>𝑡</m:t>
                          </m:r>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m:t>
                          </m:r>
                        </m:num>
                        <m:den>
                          <m:r>
                            <a:rPr lang="en-US" sz="1400" b="0" i="1" smtClean="0">
                              <a:latin typeface="Cambria Math" panose="02040503050406030204" pitchFamily="18" charset="0"/>
                            </a:rPr>
                            <m:t>𝜕</m:t>
                          </m:r>
                          <m:r>
                            <a:rPr lang="en-US" sz="1400" b="0" i="1" smtClean="0">
                              <a:latin typeface="Cambria Math" panose="02040503050406030204" pitchFamily="18" charset="0"/>
                            </a:rPr>
                            <m:t>𝑥</m:t>
                          </m:r>
                        </m:den>
                      </m:f>
                      <m:d>
                        <m:dPr>
                          <m:begChr m:val="["/>
                          <m:endChr m:val="]"/>
                          <m:ctrlPr>
                            <a:rPr lang="en-US" sz="1400" b="0" i="1" smtClean="0">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𝐷</m:t>
                              </m:r>
                            </m:e>
                            <m:sub>
                              <m:r>
                                <a:rPr lang="en-US" sz="1400" i="1">
                                  <a:latin typeface="Cambria Math" panose="02040503050406030204" pitchFamily="18" charset="0"/>
                                </a:rPr>
                                <m:t>𝑒</m:t>
                              </m:r>
                            </m:sub>
                          </m:sSub>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𝑒</m:t>
                                  </m:r>
                                </m:sub>
                              </m:sSub>
                            </m:num>
                            <m:den>
                              <m:r>
                                <a:rPr lang="en-US" sz="1400" b="0" i="1" smtClean="0">
                                  <a:latin typeface="Cambria Math" panose="02040503050406030204" pitchFamily="18" charset="0"/>
                                </a:rPr>
                                <m:t>𝜕</m:t>
                              </m:r>
                              <m:r>
                                <a:rPr lang="en-US" sz="1400" b="0" i="1" smtClean="0">
                                  <a:latin typeface="Cambria Math" panose="02040503050406030204" pitchFamily="18" charset="0"/>
                                </a:rPr>
                                <m:t>𝑥</m:t>
                              </m:r>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e>
                      </m:d>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1−</m:t>
                          </m:r>
                          <m:sSubSup>
                            <m:sSubSupPr>
                              <m:ctrlPr>
                                <a:rPr lang="en-US" sz="1400" i="1">
                                  <a:latin typeface="Cambria Math" panose="02040503050406030204" pitchFamily="18" charset="0"/>
                                </a:rPr>
                              </m:ctrlPr>
                            </m:sSubSupPr>
                            <m:e>
                              <m:r>
                                <a:rPr lang="en-US" sz="1400" i="1">
                                  <a:latin typeface="Cambria Math" panose="02040503050406030204" pitchFamily="18" charset="0"/>
                                </a:rPr>
                                <m:t>𝑡</m:t>
                              </m:r>
                            </m:e>
                            <m:sub>
                              <m:r>
                                <a:rPr lang="en-US" sz="1400" i="1">
                                  <a:latin typeface="Cambria Math" panose="02040503050406030204" pitchFamily="18" charset="0"/>
                                </a:rPr>
                                <m:t>𝑐</m:t>
                              </m:r>
                            </m:sub>
                            <m:sup>
                              <m:r>
                                <a:rPr lang="en-US" sz="1400" i="1">
                                  <a:latin typeface="Cambria Math" panose="02040503050406030204" pitchFamily="18" charset="0"/>
                                </a:rPr>
                                <m:t>0</m:t>
                              </m:r>
                            </m:sup>
                          </m:sSubSup>
                        </m:num>
                        <m:den>
                          <m:sSub>
                            <m:sSubPr>
                              <m:ctrlPr>
                                <a:rPr lang="en-US" sz="1400" i="1">
                                  <a:latin typeface="Cambria Math" panose="02040503050406030204" pitchFamily="18" charset="0"/>
                                </a:rPr>
                              </m:ctrlPr>
                            </m:sSubPr>
                            <m:e>
                              <m:r>
                                <a:rPr lang="en-US" sz="1400" i="1">
                                  <a:latin typeface="Cambria Math" panose="02040503050406030204" pitchFamily="18" charset="0"/>
                                </a:rPr>
                                <m:t>𝜖</m:t>
                              </m:r>
                            </m:e>
                            <m:sub>
                              <m:r>
                                <a:rPr lang="en-US" sz="1400" i="1">
                                  <a:latin typeface="Cambria Math" panose="02040503050406030204" pitchFamily="18" charset="0"/>
                                </a:rPr>
                                <m:t>𝑒</m:t>
                              </m:r>
                            </m:sub>
                          </m:sSub>
                          <m:r>
                            <a:rPr lang="en-US" sz="1400" i="1">
                              <a:latin typeface="Cambria Math" panose="02040503050406030204" pitchFamily="18" charset="0"/>
                            </a:rPr>
                            <m:t>𝐹</m:t>
                          </m:r>
                          <m:sSup>
                            <m:sSupPr>
                              <m:ctrlPr>
                                <a:rPr lang="en-US" sz="1400" i="1">
                                  <a:latin typeface="Cambria Math" panose="02040503050406030204" pitchFamily="18" charset="0"/>
                                </a:rPr>
                              </m:ctrlPr>
                            </m:sSupPr>
                            <m:e>
                              <m:r>
                                <a:rPr lang="en-US" sz="1400" i="1">
                                  <a:latin typeface="Cambria Math" panose="02040503050406030204" pitchFamily="18" charset="0"/>
                                </a:rPr>
                                <m:t>𝐿</m:t>
                              </m:r>
                            </m:e>
                            <m:sup>
                              <m:r>
                                <a:rPr lang="en-US" sz="1400" i="1">
                                  <a:latin typeface="Cambria Math" panose="02040503050406030204" pitchFamily="18" charset="0"/>
                                </a:rPr>
                                <m:t>±</m:t>
                              </m:r>
                            </m:sup>
                          </m:sSup>
                        </m:den>
                      </m:f>
                      <m:r>
                        <a:rPr lang="en-US" sz="1400" i="1">
                          <a:latin typeface="Cambria Math" panose="02040503050406030204" pitchFamily="18" charset="0"/>
                        </a:rPr>
                        <m:t>𝐼</m:t>
                      </m:r>
                      <m:d>
                        <m:dPr>
                          <m:ctrlPr>
                            <a:rPr lang="en-US" sz="1400" i="1">
                              <a:latin typeface="Cambria Math" panose="02040503050406030204" pitchFamily="18" charset="0"/>
                            </a:rPr>
                          </m:ctrlPr>
                        </m:dPr>
                        <m:e>
                          <m:r>
                            <a:rPr lang="en-US" sz="1400" i="1">
                              <a:latin typeface="Cambria Math" panose="02040503050406030204" pitchFamily="18" charset="0"/>
                            </a:rPr>
                            <m:t>𝑡</m:t>
                          </m:r>
                        </m:e>
                      </m:d>
                    </m:oMath>
                  </m:oMathPara>
                </a14:m>
                <a:endParaRPr lang="en-US" sz="1400" b="0"/>
              </a:p>
            </p:txBody>
          </p:sp>
        </mc:Choice>
        <mc:Fallback xmlns="">
          <p:sp>
            <p:nvSpPr>
              <p:cNvPr id="7" name="TextBox 6">
                <a:extLst>
                  <a:ext uri="{FF2B5EF4-FFF2-40B4-BE49-F238E27FC236}">
                    <a16:creationId xmlns:a16="http://schemas.microsoft.com/office/drawing/2014/main" id="{6E77C3C9-B32E-D440-B8FF-0CD42B883750}"/>
                  </a:ext>
                </a:extLst>
              </p:cNvPr>
              <p:cNvSpPr txBox="1">
                <a:spLocks noRot="1" noChangeAspect="1" noMove="1" noResize="1" noEditPoints="1" noAdjustHandles="1" noChangeArrowheads="1" noChangeShapeType="1" noTextEdit="1"/>
              </p:cNvSpPr>
              <p:nvPr/>
            </p:nvSpPr>
            <p:spPr>
              <a:xfrm>
                <a:off x="990600" y="3933825"/>
                <a:ext cx="3528394" cy="1067023"/>
              </a:xfrm>
              <a:prstGeom prst="rect">
                <a:avLst/>
              </a:prstGeom>
              <a:blipFill>
                <a:blip r:embed="rId8"/>
                <a:stretch>
                  <a:fillRect/>
                </a:stretch>
              </a:blipFill>
              <a:ln w="28575">
                <a:solidFill>
                  <a:srgbClr val="C00000"/>
                </a:solid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5225C96F-6ABC-9BE8-1C97-77299D212FDD}"/>
              </a:ext>
            </a:extLst>
          </p:cNvPr>
          <p:cNvSpPr/>
          <p:nvPr/>
        </p:nvSpPr>
        <p:spPr>
          <a:xfrm>
            <a:off x="7808260" y="4290601"/>
            <a:ext cx="399313" cy="299329"/>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E8E8BE-4A62-3CA2-16FA-5B52D3320242}"/>
              </a:ext>
            </a:extLst>
          </p:cNvPr>
          <p:cNvSpPr/>
          <p:nvPr/>
        </p:nvSpPr>
        <p:spPr>
          <a:xfrm>
            <a:off x="5708098" y="5603997"/>
            <a:ext cx="387902" cy="307777"/>
          </a:xfrm>
          <a:prstGeom prst="rect">
            <a:avLst/>
          </a:prstGeom>
          <a:solidFill>
            <a:srgbClr val="990301">
              <a:alpha val="20169"/>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Diagram 14">
            <a:extLst>
              <a:ext uri="{FF2B5EF4-FFF2-40B4-BE49-F238E27FC236}">
                <a16:creationId xmlns:a16="http://schemas.microsoft.com/office/drawing/2014/main" id="{004F5E9B-3415-4596-9C4A-9FC9C4839006}"/>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Slide Number Placeholder 4">
            <a:extLst>
              <a:ext uri="{FF2B5EF4-FFF2-40B4-BE49-F238E27FC236}">
                <a16:creationId xmlns:a16="http://schemas.microsoft.com/office/drawing/2014/main" id="{5C4C4A9F-6BA3-E235-AB1D-C6DE3226A557}"/>
              </a:ext>
            </a:extLst>
          </p:cNvPr>
          <p:cNvSpPr>
            <a:spLocks noGrp="1"/>
          </p:cNvSpPr>
          <p:nvPr>
            <p:ph type="sldNum" sz="quarter" idx="12"/>
          </p:nvPr>
        </p:nvSpPr>
        <p:spPr/>
        <p:txBody>
          <a:bodyPr/>
          <a:lstStyle/>
          <a:p>
            <a:fld id="{B2DC25EE-239B-4C5F-AAD1-255A7D5F1EE2}" type="slidenum">
              <a:rPr lang="en-US" smtClean="0"/>
              <a:pPr/>
              <a:t>24</a:t>
            </a:fld>
            <a:r>
              <a:rPr lang="en-US"/>
              <a:t>/51</a:t>
            </a:r>
            <a:endParaRPr lang="en-US" dirty="0"/>
          </a:p>
        </p:txBody>
      </p:sp>
      <p:sp>
        <p:nvSpPr>
          <p:cNvPr id="25" name="Footer Placeholder 24">
            <a:extLst>
              <a:ext uri="{FF2B5EF4-FFF2-40B4-BE49-F238E27FC236}">
                <a16:creationId xmlns:a16="http://schemas.microsoft.com/office/drawing/2014/main" id="{8809F8CD-14DD-5E51-905C-7F851038AEFF}"/>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8977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168F8-9A37-8D46-9B71-2041439F41CA}"/>
              </a:ext>
            </a:extLst>
          </p:cNvPr>
          <p:cNvSpPr>
            <a:spLocks noGrp="1"/>
          </p:cNvSpPr>
          <p:nvPr>
            <p:ph type="title"/>
          </p:nvPr>
        </p:nvSpPr>
        <p:spPr/>
        <p:txBody>
          <a:bodyPr/>
          <a:lstStyle/>
          <a:p>
            <a:r>
              <a:rPr lang="en-US" dirty="0"/>
              <a:t>Physics-Informed Library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DFC8F4-B1FC-3C43-8232-DBC838D0A475}"/>
                  </a:ext>
                </a:extLst>
              </p:cNvPr>
              <p:cNvSpPr>
                <a:spLocks noGrp="1"/>
              </p:cNvSpPr>
              <p:nvPr>
                <p:ph idx="1"/>
              </p:nvPr>
            </p:nvSpPr>
            <p:spPr>
              <a:xfrm>
                <a:off x="838200" y="1306286"/>
                <a:ext cx="5700092" cy="4870677"/>
              </a:xfrm>
            </p:spPr>
            <p:txBody>
              <a:bodyPr>
                <a:normAutofit/>
              </a:bodyPr>
              <a:lstStyle/>
              <a:p>
                <a:pPr algn="just"/>
                <a:r>
                  <a:rPr lang="en-US" dirty="0"/>
                  <a:t>DFN model:</a:t>
                </a:r>
                <a14:m>
                  <m:oMath xmlns:m="http://schemas.openxmlformats.org/officeDocument/2006/math">
                    <m:r>
                      <a:rPr lang="en-US" b="0" i="0" smtClean="0">
                        <a:latin typeface="Cambria Math" panose="02040503050406030204" pitchFamily="18" charset="0"/>
                      </a:rPr>
                      <m:t> </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m:t>
                            </m:r>
                          </m:e>
                        </m:d>
                        <m:r>
                          <a:rPr lang="en-US" b="0" i="1" smtClean="0">
                            <a:latin typeface="Cambria Math" panose="02040503050406030204" pitchFamily="18" charset="0"/>
                          </a:rPr>
                          <m:t>,</m:t>
                        </m:r>
                      </m:e>
                    </m:func>
                    <m:r>
                      <a:rPr lang="en-US" b="0" i="1" smtClean="0">
                        <a:latin typeface="Cambria Math" panose="02040503050406030204" pitchFamily="18" charset="0"/>
                      </a:rPr>
                      <m:t> </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e>
                        </m:d>
                      </m:e>
                    </m:func>
                  </m:oMath>
                </a14:m>
                <a:endParaRPr lang="en-US" dirty="0"/>
              </a:p>
              <a:p>
                <a:pPr algn="just"/>
                <a:r>
                  <a:rPr lang="en-US" dirty="0">
                    <a:latin typeface="Calibri" panose="020F0502020204030204" pitchFamily="34" charset="0"/>
                    <a:cs typeface="Calibri" panose="020F0502020204030204" pitchFamily="34" charset="0"/>
                  </a:rPr>
                  <a:t>O</a:t>
                </a:r>
                <a:r>
                  <a:rPr lang="en-US" b="0" i="0" u="none" strike="noStrike" dirty="0">
                    <a:effectLst/>
                    <a:latin typeface="Calibri" panose="020F0502020204030204" pitchFamily="34" charset="0"/>
                    <a:cs typeface="Calibri" panose="020F0502020204030204" pitchFamily="34" charset="0"/>
                  </a:rPr>
                  <a:t>verpotential (Butler-Volmer): </a:t>
                </a:r>
                <a14:m>
                  <m:oMath xmlns:m="http://schemas.openxmlformats.org/officeDocument/2006/math">
                    <m:func>
                      <m:funcPr>
                        <m:ctrlPr>
                          <a:rPr lang="en-US" b="0" i="1" u="none" strike="noStrike" smtClean="0">
                            <a:solidFill>
                              <a:schemeClr val="bg1"/>
                            </a:solidFill>
                            <a:effectLst/>
                            <a:latin typeface="Cambria Math" panose="02040503050406030204" pitchFamily="18" charset="0"/>
                            <a:cs typeface="Calibri" panose="020F0502020204030204" pitchFamily="34" charset="0"/>
                          </a:rPr>
                        </m:ctrlPr>
                      </m:funcPr>
                      <m:fName>
                        <m:r>
                          <m:rPr>
                            <m:sty m:val="p"/>
                          </m:rPr>
                          <a:rPr lang="en-US" b="0" i="1" u="none" strike="noStrike" smtClean="0">
                            <a:solidFill>
                              <a:schemeClr val="bg1"/>
                            </a:solidFill>
                            <a:effectLst/>
                            <a:latin typeface="Cambria Math" panose="02040503050406030204" pitchFamily="18" charset="0"/>
                            <a:cs typeface="Calibri" panose="020F0502020204030204" pitchFamily="34" charset="0"/>
                          </a:rPr>
                          <m:t>sinh</m:t>
                        </m:r>
                      </m:fName>
                      <m:e>
                        <m:r>
                          <a:rPr lang="en-US" b="0" i="1" u="none" strike="noStrike" smtClean="0">
                            <a:solidFill>
                              <a:schemeClr val="bg1"/>
                            </a:solidFill>
                            <a:effectLst/>
                            <a:latin typeface="Cambria Math" panose="02040503050406030204" pitchFamily="18" charset="0"/>
                            <a:cs typeface="Calibri" panose="020F0502020204030204" pitchFamily="34" charset="0"/>
                          </a:rPr>
                          <m:t>(⋅)</m:t>
                        </m:r>
                      </m:e>
                    </m:func>
                  </m:oMath>
                </a14:m>
                <a:endParaRPr lang="en-US" b="0" i="0" u="none" strike="noStrike" dirty="0">
                  <a:effectLst/>
                  <a:latin typeface="Calibri" panose="020F0502020204030204" pitchFamily="34" charset="0"/>
                  <a:cs typeface="Calibri" panose="020F0502020204030204" pitchFamily="34" charset="0"/>
                </a:endParaRPr>
              </a:p>
              <a:p>
                <a:pPr marL="0" indent="0" algn="just">
                  <a:buNone/>
                </a:pPr>
                <a:endParaRPr lang="en-US"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B7DFC8F4-B1FC-3C43-8232-DBC838D0A475}"/>
                  </a:ext>
                </a:extLst>
              </p:cNvPr>
              <p:cNvSpPr>
                <a:spLocks noGrp="1" noRot="1" noChangeAspect="1" noMove="1" noResize="1" noEditPoints="1" noAdjustHandles="1" noChangeArrowheads="1" noChangeShapeType="1" noTextEdit="1"/>
              </p:cNvSpPr>
              <p:nvPr>
                <p:ph idx="1"/>
              </p:nvPr>
            </p:nvSpPr>
            <p:spPr>
              <a:xfrm>
                <a:off x="838200" y="1306286"/>
                <a:ext cx="5700092" cy="4870677"/>
              </a:xfrm>
              <a:blipFill>
                <a:blip r:embed="rId3"/>
                <a:stretch>
                  <a:fillRect l="-1111" t="-103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9C4712B-823B-494B-B523-9CAA98C1E329}"/>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F3DBFEA-A6C7-AE42-AE03-21D18EA144BF}"/>
                  </a:ext>
                </a:extLst>
              </p:cNvPr>
              <p:cNvSpPr txBox="1"/>
              <p:nvPr/>
            </p:nvSpPr>
            <p:spPr>
              <a:xfrm>
                <a:off x="747097" y="3682410"/>
                <a:ext cx="3776869" cy="502830"/>
              </a:xfrm>
              <a:prstGeom prst="rect">
                <a:avLst/>
              </a:prstGeom>
              <a:noFill/>
              <a:ln w="28575">
                <a:solidFill>
                  <a:srgbClr val="C00000"/>
                </a:solidFill>
              </a:ln>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𝑗</m:t>
                          </m:r>
                        </m:e>
                        <m:sub>
                          <m:r>
                            <a:rPr lang="en-US" sz="1400" i="1">
                              <a:latin typeface="Cambria Math" panose="02040503050406030204" pitchFamily="18" charset="0"/>
                            </a:rPr>
                            <m:t>𝑛</m:t>
                          </m:r>
                        </m:sub>
                        <m:sup>
                          <m:r>
                            <a:rPr lang="en-US" sz="1400" i="1">
                              <a:latin typeface="Cambria Math" panose="02040503050406030204" pitchFamily="18" charset="0"/>
                            </a:rPr>
                            <m:t>±</m:t>
                          </m:r>
                        </m:sup>
                      </m:sSubSup>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r>
                            <a:rPr lang="en-US" sz="1400" i="1">
                              <a:latin typeface="Cambria Math" panose="02040503050406030204" pitchFamily="18" charset="0"/>
                            </a:rPr>
                            <m:t>𝑡</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𝐹</m:t>
                          </m:r>
                        </m:den>
                      </m:f>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𝑖</m:t>
                          </m:r>
                        </m:e>
                        <m:sub>
                          <m:r>
                            <a:rPr lang="en-US" sz="1400" b="0" i="1" smtClean="0">
                              <a:latin typeface="Cambria Math" panose="02040503050406030204" pitchFamily="18" charset="0"/>
                            </a:rPr>
                            <m:t>0</m:t>
                          </m:r>
                        </m:sub>
                        <m:sup>
                          <m:r>
                            <a:rPr lang="en-US" sz="1400" b="0" i="1" smtClean="0">
                              <a:latin typeface="Cambria Math" panose="02040503050406030204" pitchFamily="18" charset="0"/>
                            </a:rPr>
                            <m:t>±</m:t>
                          </m:r>
                        </m:sup>
                      </m:sSubSup>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d>
                        <m:dPr>
                          <m:begChr m:val="["/>
                          <m:endChr m:val="]"/>
                          <m:ctrlPr>
                            <a:rPr lang="en-US" sz="1400" b="0" i="1" smtClean="0">
                              <a:latin typeface="Cambria Math" panose="02040503050406030204" pitchFamily="18" charset="0"/>
                            </a:rPr>
                          </m:ctrlPr>
                        </m:dPr>
                        <m:e>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sinh</m:t>
                              </m:r>
                            </m:fName>
                            <m:e>
                              <m:f>
                                <m:fPr>
                                  <m:ctrlPr>
                                    <a:rPr lang="en-US" sz="1400" i="1">
                                      <a:latin typeface="Cambria Math" panose="02040503050406030204" pitchFamily="18" charset="0"/>
                                    </a:rPr>
                                  </m:ctrlPr>
                                </m:fPr>
                                <m:num>
                                  <m:sSub>
                                    <m:sSubPr>
                                      <m:ctrlPr>
                                        <a:rPr lang="en-US" sz="1400" i="1">
                                          <a:latin typeface="Cambria Math" panose="02040503050406030204" pitchFamily="18" charset="0"/>
                                        </a:rPr>
                                      </m:ctrlPr>
                                    </m:sSubPr>
                                    <m:e>
                                      <m:r>
                                        <a:rPr lang="en-US" sz="1400" i="1">
                                          <a:latin typeface="Cambria Math" panose="02040503050406030204" pitchFamily="18" charset="0"/>
                                        </a:rPr>
                                        <m:t>𝛼</m:t>
                                      </m:r>
                                    </m:e>
                                    <m:sub>
                                      <m:r>
                                        <a:rPr lang="en-US" sz="1400" i="1">
                                          <a:latin typeface="Cambria Math" panose="02040503050406030204" pitchFamily="18" charset="0"/>
                                        </a:rPr>
                                        <m:t>𝑎</m:t>
                                      </m:r>
                                    </m:sub>
                                  </m:sSub>
                                  <m:r>
                                    <a:rPr lang="en-US" sz="1400" i="1">
                                      <a:latin typeface="Cambria Math" panose="02040503050406030204" pitchFamily="18" charset="0"/>
                                    </a:rPr>
                                    <m:t>𝐹</m:t>
                                  </m:r>
                                </m:num>
                                <m:den>
                                  <m:r>
                                    <a:rPr lang="en-US" sz="1400" i="1">
                                      <a:latin typeface="Cambria Math" panose="02040503050406030204" pitchFamily="18" charset="0"/>
                                    </a:rPr>
                                    <m:t>𝑅𝑇</m:t>
                                  </m:r>
                                </m:den>
                              </m:f>
                              <m:sSup>
                                <m:sSupPr>
                                  <m:ctrlPr>
                                    <a:rPr lang="en-US" sz="1400" i="1">
                                      <a:latin typeface="Cambria Math" panose="02040503050406030204" pitchFamily="18" charset="0"/>
                                    </a:rPr>
                                  </m:ctrlPr>
                                </m:sSupPr>
                                <m:e>
                                  <m:r>
                                    <a:rPr lang="en-US" sz="1400" i="1">
                                      <a:latin typeface="Cambria Math" panose="02040503050406030204" pitchFamily="18" charset="0"/>
                                    </a:rPr>
                                    <m:t>𝜂</m:t>
                                  </m:r>
                                </m:e>
                                <m:sup>
                                  <m:r>
                                    <a:rPr lang="en-US" sz="1400" i="1">
                                      <a:latin typeface="Cambria Math" panose="02040503050406030204" pitchFamily="18" charset="0"/>
                                    </a:rPr>
                                    <m:t>±</m:t>
                                  </m:r>
                                </m:sup>
                              </m:sSup>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r>
                                    <a:rPr lang="en-US" sz="1400" i="1">
                                      <a:latin typeface="Cambria Math" panose="02040503050406030204" pitchFamily="18" charset="0"/>
                                    </a:rPr>
                                    <m:t>𝑡</m:t>
                                  </m:r>
                                </m:e>
                              </m:d>
                            </m:e>
                          </m:func>
                        </m:e>
                      </m:d>
                    </m:oMath>
                  </m:oMathPara>
                </a14:m>
                <a:endParaRPr lang="en-US" sz="1400" b="0"/>
              </a:p>
            </p:txBody>
          </p:sp>
        </mc:Choice>
        <mc:Fallback xmlns="">
          <p:sp>
            <p:nvSpPr>
              <p:cNvPr id="8" name="TextBox 7">
                <a:extLst>
                  <a:ext uri="{FF2B5EF4-FFF2-40B4-BE49-F238E27FC236}">
                    <a16:creationId xmlns:a16="http://schemas.microsoft.com/office/drawing/2014/main" id="{9F3DBFEA-A6C7-AE42-AE03-21D18EA144BF}"/>
                  </a:ext>
                </a:extLst>
              </p:cNvPr>
              <p:cNvSpPr txBox="1">
                <a:spLocks noRot="1" noChangeAspect="1" noMove="1" noResize="1" noEditPoints="1" noAdjustHandles="1" noChangeArrowheads="1" noChangeShapeType="1" noTextEdit="1"/>
              </p:cNvSpPr>
              <p:nvPr/>
            </p:nvSpPr>
            <p:spPr>
              <a:xfrm>
                <a:off x="747097" y="3682410"/>
                <a:ext cx="3776869" cy="502830"/>
              </a:xfrm>
              <a:prstGeom prst="rect">
                <a:avLst/>
              </a:prstGeom>
              <a:blipFill>
                <a:blip r:embed="rId4"/>
                <a:stretch>
                  <a:fillRect/>
                </a:stretch>
              </a:blipFill>
              <a:ln w="28575">
                <a:solidFill>
                  <a:srgbClr val="C00000"/>
                </a:solidFill>
              </a:ln>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73CD0B0D-1EAF-4D17-B5DE-7C2C6F0CF8EB}"/>
              </a:ext>
            </a:extLst>
          </p:cNvPr>
          <p:cNvGrpSpPr/>
          <p:nvPr/>
        </p:nvGrpSpPr>
        <p:grpSpPr>
          <a:xfrm>
            <a:off x="4996001" y="2626553"/>
            <a:ext cx="7187184" cy="3675888"/>
            <a:chOff x="-4187344" y="1027906"/>
            <a:chExt cx="7187184" cy="3675888"/>
          </a:xfrm>
        </p:grpSpPr>
        <p:pic>
          <p:nvPicPr>
            <p:cNvPr id="21" name="Picture 20">
              <a:extLst>
                <a:ext uri="{FF2B5EF4-FFF2-40B4-BE49-F238E27FC236}">
                  <a16:creationId xmlns:a16="http://schemas.microsoft.com/office/drawing/2014/main" id="{84C26AF9-7100-4224-8C1B-0F9737EEB21A}"/>
                </a:ext>
              </a:extLst>
            </p:cNvPr>
            <p:cNvPicPr>
              <a:picLocks noChangeAspect="1"/>
            </p:cNvPicPr>
            <p:nvPr/>
          </p:nvPicPr>
          <p:blipFill>
            <a:blip r:embed="rId5"/>
            <a:stretch>
              <a:fillRect/>
            </a:stretch>
          </p:blipFill>
          <p:spPr>
            <a:xfrm>
              <a:off x="-4187344" y="1027906"/>
              <a:ext cx="7187184" cy="367588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EFB7248-CC47-42AA-ACA1-F29C9D88C3A6}"/>
                    </a:ext>
                  </a:extLst>
                </p:cNvPr>
                <p:cNvSpPr txBox="1"/>
                <p:nvPr/>
              </p:nvSpPr>
              <p:spPr>
                <a:xfrm>
                  <a:off x="-2406682" y="3275111"/>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𝑛</m:t>
                            </m:r>
                          </m:sub>
                        </m:sSub>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a:p>
              </p:txBody>
            </p:sp>
          </mc:Choice>
          <mc:Fallback xmlns="">
            <p:sp>
              <p:nvSpPr>
                <p:cNvPr id="22" name="TextBox 21">
                  <a:extLst>
                    <a:ext uri="{FF2B5EF4-FFF2-40B4-BE49-F238E27FC236}">
                      <a16:creationId xmlns:a16="http://schemas.microsoft.com/office/drawing/2014/main" id="{BEFB7248-CC47-42AA-ACA1-F29C9D88C3A6}"/>
                    </a:ext>
                  </a:extLst>
                </p:cNvPr>
                <p:cNvSpPr txBox="1">
                  <a:spLocks noRot="1" noChangeAspect="1" noMove="1" noResize="1" noEditPoints="1" noAdjustHandles="1" noChangeArrowheads="1" noChangeShapeType="1" noTextEdit="1"/>
                </p:cNvSpPr>
                <p:nvPr/>
              </p:nvSpPr>
              <p:spPr>
                <a:xfrm>
                  <a:off x="-2406682" y="3275111"/>
                  <a:ext cx="732110" cy="307777"/>
                </a:xfrm>
                <a:prstGeom prst="rect">
                  <a:avLst/>
                </a:prstGeom>
                <a:blipFill>
                  <a:blip r:embed="rId6"/>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97607E9-1711-4F0D-9F74-7A998ABC9B83}"/>
                    </a:ext>
                  </a:extLst>
                </p:cNvPr>
                <p:cNvSpPr txBox="1"/>
                <p:nvPr/>
              </p:nvSpPr>
              <p:spPr>
                <a:xfrm>
                  <a:off x="448692" y="2204665"/>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Φ</m:t>
                            </m:r>
                          </m:e>
                          <m:sub>
                            <m:r>
                              <a:rPr lang="en-US" sz="1400" b="0" i="1" smtClean="0">
                                <a:latin typeface="Cambria Math" panose="02040503050406030204" pitchFamily="18" charset="0"/>
                              </a:rPr>
                              <m:t>𝑒</m:t>
                            </m:r>
                          </m:sub>
                        </m:sSub>
                      </m:oMath>
                    </m:oMathPara>
                  </a14:m>
                  <a:endParaRPr lang="en-US" sz="1400"/>
                </a:p>
              </p:txBody>
            </p:sp>
          </mc:Choice>
          <mc:Fallback xmlns="">
            <p:sp>
              <p:nvSpPr>
                <p:cNvPr id="23" name="TextBox 22">
                  <a:extLst>
                    <a:ext uri="{FF2B5EF4-FFF2-40B4-BE49-F238E27FC236}">
                      <a16:creationId xmlns:a16="http://schemas.microsoft.com/office/drawing/2014/main" id="{897607E9-1711-4F0D-9F74-7A998ABC9B83}"/>
                    </a:ext>
                  </a:extLst>
                </p:cNvPr>
                <p:cNvSpPr txBox="1">
                  <a:spLocks noRot="1" noChangeAspect="1" noMove="1" noResize="1" noEditPoints="1" noAdjustHandles="1" noChangeArrowheads="1" noChangeShapeType="1" noTextEdit="1"/>
                </p:cNvSpPr>
                <p:nvPr/>
              </p:nvSpPr>
              <p:spPr>
                <a:xfrm>
                  <a:off x="448692" y="2204665"/>
                  <a:ext cx="732110"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26A814-1014-4A9F-86C6-41C34C5CE1D5}"/>
                    </a:ext>
                  </a:extLst>
                </p:cNvPr>
                <p:cNvSpPr txBox="1"/>
                <p:nvPr/>
              </p:nvSpPr>
              <p:spPr>
                <a:xfrm>
                  <a:off x="-3432362" y="2603821"/>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Φ</m:t>
                            </m:r>
                          </m:e>
                          <m:sub>
                            <m:r>
                              <a:rPr lang="en-US" sz="1400" b="0" i="1" smtClean="0">
                                <a:latin typeface="Cambria Math" panose="02040503050406030204" pitchFamily="18" charset="0"/>
                              </a:rPr>
                              <m:t>𝑠</m:t>
                            </m:r>
                          </m:sub>
                        </m:sSub>
                      </m:oMath>
                    </m:oMathPara>
                  </a14:m>
                  <a:endParaRPr lang="en-US" sz="1400"/>
                </a:p>
              </p:txBody>
            </p:sp>
          </mc:Choice>
          <mc:Fallback xmlns="">
            <p:sp>
              <p:nvSpPr>
                <p:cNvPr id="24" name="TextBox 23">
                  <a:extLst>
                    <a:ext uri="{FF2B5EF4-FFF2-40B4-BE49-F238E27FC236}">
                      <a16:creationId xmlns:a16="http://schemas.microsoft.com/office/drawing/2014/main" id="{6726A814-1014-4A9F-86C6-41C34C5CE1D5}"/>
                    </a:ext>
                  </a:extLst>
                </p:cNvPr>
                <p:cNvSpPr txBox="1">
                  <a:spLocks noRot="1" noChangeAspect="1" noMove="1" noResize="1" noEditPoints="1" noAdjustHandles="1" noChangeArrowheads="1" noChangeShapeType="1" noTextEdit="1"/>
                </p:cNvSpPr>
                <p:nvPr/>
              </p:nvSpPr>
              <p:spPr>
                <a:xfrm>
                  <a:off x="-3432362" y="2603821"/>
                  <a:ext cx="732110" cy="307777"/>
                </a:xfrm>
                <a:prstGeom prst="rect">
                  <a:avLst/>
                </a:prstGeom>
                <a:blipFill>
                  <a:blip r:embed="rId8"/>
                  <a:stretch>
                    <a:fillRect/>
                  </a:stretch>
                </a:blipFill>
              </p:spPr>
              <p:txBody>
                <a:bodyPr/>
                <a:lstStyle/>
                <a:p>
                  <a:r>
                    <a:rPr lang="en-US">
                      <a:noFill/>
                    </a:rPr>
                    <a:t> </a:t>
                  </a:r>
                </a:p>
              </p:txBody>
            </p:sp>
          </mc:Fallback>
        </mc:AlternateContent>
      </p:grpSp>
      <p:sp>
        <p:nvSpPr>
          <p:cNvPr id="15" name="Rectangle 14">
            <a:extLst>
              <a:ext uri="{FF2B5EF4-FFF2-40B4-BE49-F238E27FC236}">
                <a16:creationId xmlns:a16="http://schemas.microsoft.com/office/drawing/2014/main" id="{DDA572FD-C6E5-0D8B-0715-B004A35557C4}"/>
              </a:ext>
            </a:extLst>
          </p:cNvPr>
          <p:cNvSpPr/>
          <p:nvPr/>
        </p:nvSpPr>
        <p:spPr>
          <a:xfrm>
            <a:off x="6767698" y="4891688"/>
            <a:ext cx="707397" cy="310896"/>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a:extLst>
              <a:ext uri="{FF2B5EF4-FFF2-40B4-BE49-F238E27FC236}">
                <a16:creationId xmlns:a16="http://schemas.microsoft.com/office/drawing/2014/main" id="{D33DFA61-513D-4CCF-BF64-DAF0FD54A52E}"/>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Slide Number Placeholder 4">
            <a:extLst>
              <a:ext uri="{FF2B5EF4-FFF2-40B4-BE49-F238E27FC236}">
                <a16:creationId xmlns:a16="http://schemas.microsoft.com/office/drawing/2014/main" id="{EEF3A434-7EF4-521B-2C7F-35A11A3AD809}"/>
              </a:ext>
            </a:extLst>
          </p:cNvPr>
          <p:cNvSpPr>
            <a:spLocks noGrp="1"/>
          </p:cNvSpPr>
          <p:nvPr>
            <p:ph type="sldNum" sz="quarter" idx="12"/>
          </p:nvPr>
        </p:nvSpPr>
        <p:spPr/>
        <p:txBody>
          <a:bodyPr/>
          <a:lstStyle/>
          <a:p>
            <a:fld id="{B2DC25EE-239B-4C5F-AAD1-255A7D5F1EE2}" type="slidenum">
              <a:rPr lang="en-US" smtClean="0"/>
              <a:pPr/>
              <a:t>25</a:t>
            </a:fld>
            <a:r>
              <a:rPr lang="en-US"/>
              <a:t>/51</a:t>
            </a:r>
            <a:endParaRPr lang="en-US" dirty="0"/>
          </a:p>
        </p:txBody>
      </p:sp>
      <p:sp>
        <p:nvSpPr>
          <p:cNvPr id="6" name="Footer Placeholder 5">
            <a:extLst>
              <a:ext uri="{FF2B5EF4-FFF2-40B4-BE49-F238E27FC236}">
                <a16:creationId xmlns:a16="http://schemas.microsoft.com/office/drawing/2014/main" id="{FF9CFBCD-C23F-52F6-7B8A-FE2CD37DA495}"/>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9462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
                                            <p:txEl>
                                              <p:pRg st="1" end="1"/>
                                            </p:txEl>
                                          </p:spTgt>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75BA1D2-48C8-45A1-8FC1-0010CF8670B4}"/>
              </a:ext>
            </a:extLst>
          </p:cNvPr>
          <p:cNvGrpSpPr/>
          <p:nvPr/>
        </p:nvGrpSpPr>
        <p:grpSpPr>
          <a:xfrm>
            <a:off x="4996001" y="2622455"/>
            <a:ext cx="7187184" cy="3675888"/>
            <a:chOff x="-4187344" y="1027906"/>
            <a:chExt cx="7187184" cy="3675888"/>
          </a:xfrm>
        </p:grpSpPr>
        <p:pic>
          <p:nvPicPr>
            <p:cNvPr id="25" name="Picture 24">
              <a:extLst>
                <a:ext uri="{FF2B5EF4-FFF2-40B4-BE49-F238E27FC236}">
                  <a16:creationId xmlns:a16="http://schemas.microsoft.com/office/drawing/2014/main" id="{4FD6F363-6AA9-4953-8B2D-ACEAFE72CFE2}"/>
                </a:ext>
              </a:extLst>
            </p:cNvPr>
            <p:cNvPicPr>
              <a:picLocks noChangeAspect="1"/>
            </p:cNvPicPr>
            <p:nvPr/>
          </p:nvPicPr>
          <p:blipFill>
            <a:blip r:embed="rId3"/>
            <a:stretch>
              <a:fillRect/>
            </a:stretch>
          </p:blipFill>
          <p:spPr>
            <a:xfrm>
              <a:off x="-4187344" y="1027906"/>
              <a:ext cx="7187184" cy="3675888"/>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44A3F32-864D-4BF3-9288-594F92A60F06}"/>
                    </a:ext>
                  </a:extLst>
                </p:cNvPr>
                <p:cNvSpPr txBox="1"/>
                <p:nvPr/>
              </p:nvSpPr>
              <p:spPr>
                <a:xfrm>
                  <a:off x="-2406682" y="3275111"/>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𝐽</m:t>
                            </m:r>
                          </m:e>
                          <m:sub>
                            <m:r>
                              <a:rPr lang="en-US" sz="1400" b="0" i="1" smtClean="0">
                                <a:latin typeface="Cambria Math" panose="02040503050406030204" pitchFamily="18" charset="0"/>
                              </a:rPr>
                              <m:t>𝑛</m:t>
                            </m:r>
                          </m:sub>
                        </m:sSub>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a:p>
              </p:txBody>
            </p:sp>
          </mc:Choice>
          <mc:Fallback xmlns="">
            <p:sp>
              <p:nvSpPr>
                <p:cNvPr id="26" name="TextBox 25">
                  <a:extLst>
                    <a:ext uri="{FF2B5EF4-FFF2-40B4-BE49-F238E27FC236}">
                      <a16:creationId xmlns:a16="http://schemas.microsoft.com/office/drawing/2014/main" id="{D44A3F32-864D-4BF3-9288-594F92A60F06}"/>
                    </a:ext>
                  </a:extLst>
                </p:cNvPr>
                <p:cNvSpPr txBox="1">
                  <a:spLocks noRot="1" noChangeAspect="1" noMove="1" noResize="1" noEditPoints="1" noAdjustHandles="1" noChangeArrowheads="1" noChangeShapeType="1" noTextEdit="1"/>
                </p:cNvSpPr>
                <p:nvPr/>
              </p:nvSpPr>
              <p:spPr>
                <a:xfrm>
                  <a:off x="-2406682" y="3275111"/>
                  <a:ext cx="732110" cy="307777"/>
                </a:xfrm>
                <a:prstGeom prst="rect">
                  <a:avLst/>
                </a:prstGeom>
                <a:blipFill>
                  <a:blip r:embed="rId4"/>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358B4BC-789F-4A30-99A8-17A39D396326}"/>
                    </a:ext>
                  </a:extLst>
                </p:cNvPr>
                <p:cNvSpPr txBox="1"/>
                <p:nvPr/>
              </p:nvSpPr>
              <p:spPr>
                <a:xfrm>
                  <a:off x="448692" y="2204665"/>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Φ</m:t>
                            </m:r>
                          </m:e>
                          <m:sub>
                            <m:r>
                              <a:rPr lang="en-US" sz="1400" b="0" i="1" smtClean="0">
                                <a:latin typeface="Cambria Math" panose="02040503050406030204" pitchFamily="18" charset="0"/>
                              </a:rPr>
                              <m:t>𝑒</m:t>
                            </m:r>
                          </m:sub>
                        </m:sSub>
                      </m:oMath>
                    </m:oMathPara>
                  </a14:m>
                  <a:endParaRPr lang="en-US" sz="1400"/>
                </a:p>
              </p:txBody>
            </p:sp>
          </mc:Choice>
          <mc:Fallback xmlns="">
            <p:sp>
              <p:nvSpPr>
                <p:cNvPr id="27" name="TextBox 26">
                  <a:extLst>
                    <a:ext uri="{FF2B5EF4-FFF2-40B4-BE49-F238E27FC236}">
                      <a16:creationId xmlns:a16="http://schemas.microsoft.com/office/drawing/2014/main" id="{6358B4BC-789F-4A30-99A8-17A39D396326}"/>
                    </a:ext>
                  </a:extLst>
                </p:cNvPr>
                <p:cNvSpPr txBox="1">
                  <a:spLocks noRot="1" noChangeAspect="1" noMove="1" noResize="1" noEditPoints="1" noAdjustHandles="1" noChangeArrowheads="1" noChangeShapeType="1" noTextEdit="1"/>
                </p:cNvSpPr>
                <p:nvPr/>
              </p:nvSpPr>
              <p:spPr>
                <a:xfrm>
                  <a:off x="448692" y="2204665"/>
                  <a:ext cx="732110"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751257A-005D-4443-9B96-8C5936A598B3}"/>
                    </a:ext>
                  </a:extLst>
                </p:cNvPr>
                <p:cNvSpPr txBox="1"/>
                <p:nvPr/>
              </p:nvSpPr>
              <p:spPr>
                <a:xfrm>
                  <a:off x="-3432362" y="2603821"/>
                  <a:ext cx="73211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Φ</m:t>
                            </m:r>
                          </m:e>
                          <m:sub>
                            <m:r>
                              <a:rPr lang="en-US" sz="1400" b="0" i="1" smtClean="0">
                                <a:latin typeface="Cambria Math" panose="02040503050406030204" pitchFamily="18" charset="0"/>
                              </a:rPr>
                              <m:t>𝑠</m:t>
                            </m:r>
                          </m:sub>
                        </m:sSub>
                      </m:oMath>
                    </m:oMathPara>
                  </a14:m>
                  <a:endParaRPr lang="en-US" sz="1400"/>
                </a:p>
              </p:txBody>
            </p:sp>
          </mc:Choice>
          <mc:Fallback xmlns="">
            <p:sp>
              <p:nvSpPr>
                <p:cNvPr id="28" name="TextBox 27">
                  <a:extLst>
                    <a:ext uri="{FF2B5EF4-FFF2-40B4-BE49-F238E27FC236}">
                      <a16:creationId xmlns:a16="http://schemas.microsoft.com/office/drawing/2014/main" id="{9751257A-005D-4443-9B96-8C5936A598B3}"/>
                    </a:ext>
                  </a:extLst>
                </p:cNvPr>
                <p:cNvSpPr txBox="1">
                  <a:spLocks noRot="1" noChangeAspect="1" noMove="1" noResize="1" noEditPoints="1" noAdjustHandles="1" noChangeArrowheads="1" noChangeShapeType="1" noTextEdit="1"/>
                </p:cNvSpPr>
                <p:nvPr/>
              </p:nvSpPr>
              <p:spPr>
                <a:xfrm>
                  <a:off x="-3432362" y="2603821"/>
                  <a:ext cx="732110" cy="307777"/>
                </a:xfrm>
                <a:prstGeom prst="rect">
                  <a:avLst/>
                </a:prstGeom>
                <a:blipFill>
                  <a:blip r:embed="rId6"/>
                  <a:stretch>
                    <a:fillRect/>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26F168F8-9A37-8D46-9B71-2041439F41CA}"/>
              </a:ext>
            </a:extLst>
          </p:cNvPr>
          <p:cNvSpPr>
            <a:spLocks noGrp="1"/>
          </p:cNvSpPr>
          <p:nvPr>
            <p:ph type="title"/>
          </p:nvPr>
        </p:nvSpPr>
        <p:spPr/>
        <p:txBody>
          <a:bodyPr/>
          <a:lstStyle/>
          <a:p>
            <a:r>
              <a:rPr lang="en-US" dirty="0"/>
              <a:t>Physics-Informed Library (3)</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DFC8F4-B1FC-3C43-8232-DBC838D0A475}"/>
                  </a:ext>
                </a:extLst>
              </p:cNvPr>
              <p:cNvSpPr>
                <a:spLocks noGrp="1"/>
              </p:cNvSpPr>
              <p:nvPr>
                <p:ph idx="1"/>
              </p:nvPr>
            </p:nvSpPr>
            <p:spPr>
              <a:xfrm>
                <a:off x="838200" y="1318912"/>
                <a:ext cx="5700092" cy="4486275"/>
              </a:xfrm>
            </p:spPr>
            <p:txBody>
              <a:bodyPr>
                <a:normAutofit/>
              </a:bodyPr>
              <a:lstStyle/>
              <a:p>
                <a:pPr algn="just"/>
                <a:r>
                  <a:rPr lang="en-US" dirty="0"/>
                  <a:t>DFN model:</a:t>
                </a:r>
                <a14:m>
                  <m:oMath xmlns:m="http://schemas.openxmlformats.org/officeDocument/2006/math">
                    <m:r>
                      <a:rPr lang="en-US" b="0" i="0" smtClean="0">
                        <a:latin typeface="Cambria Math" panose="02040503050406030204" pitchFamily="18" charset="0"/>
                      </a:rPr>
                      <m:t> </m:t>
                    </m:r>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n-US" i="1">
                                <a:latin typeface="Cambria Math" panose="02040503050406030204" pitchFamily="18" charset="0"/>
                              </a:rPr>
                              <m:t>⋅</m:t>
                            </m:r>
                          </m:e>
                        </m:d>
                        <m:r>
                          <a:rPr lang="en-US" b="0" i="1" smtClean="0">
                            <a:latin typeface="Cambria Math" panose="02040503050406030204" pitchFamily="18" charset="0"/>
                          </a:rPr>
                          <m:t>,</m:t>
                        </m:r>
                      </m:e>
                    </m:func>
                    <m:r>
                      <a:rPr lang="en-US" b="0" i="1" smtClean="0">
                        <a:latin typeface="Cambria Math" panose="02040503050406030204" pitchFamily="18" charset="0"/>
                      </a:rPr>
                      <m:t> </m:t>
                    </m:r>
                    <m:func>
                      <m:funcPr>
                        <m:ctrlPr>
                          <a:rPr lang="en-US" i="1">
                            <a:latin typeface="Cambria Math" panose="02040503050406030204" pitchFamily="18" charset="0"/>
                          </a:rPr>
                        </m:ctrlPr>
                      </m:funcPr>
                      <m:fName>
                        <m:r>
                          <m:rPr>
                            <m:sty m:val="p"/>
                          </m:rPr>
                          <a:rPr lang="en-US">
                            <a:latin typeface="Cambria Math" panose="02040503050406030204" pitchFamily="18" charset="0"/>
                          </a:rPr>
                          <m:t>exp</m:t>
                        </m:r>
                      </m:fName>
                      <m:e>
                        <m:d>
                          <m:dPr>
                            <m:ctrlPr>
                              <a:rPr lang="en-US" i="1">
                                <a:latin typeface="Cambria Math" panose="02040503050406030204" pitchFamily="18" charset="0"/>
                              </a:rPr>
                            </m:ctrlPr>
                          </m:dPr>
                          <m:e>
                            <m:r>
                              <a:rPr lang="en-US" i="1">
                                <a:latin typeface="Cambria Math" panose="02040503050406030204" pitchFamily="18" charset="0"/>
                              </a:rPr>
                              <m:t>⋅</m:t>
                            </m:r>
                          </m:e>
                        </m:d>
                        <m:r>
                          <a:rPr lang="en-US" b="0" i="1" smtClean="0">
                            <a:latin typeface="Cambria Math" panose="02040503050406030204" pitchFamily="18" charset="0"/>
                          </a:rPr>
                          <m:t>, </m:t>
                        </m:r>
                      </m:e>
                    </m:func>
                    <m:func>
                      <m:funcPr>
                        <m:ctrlPr>
                          <a:rPr lang="en-US" i="1">
                            <a:latin typeface="Cambria Math" panose="02040503050406030204" pitchFamily="18" charset="0"/>
                            <a:cs typeface="Calibri" panose="020F0502020204030204" pitchFamily="34" charset="0"/>
                          </a:rPr>
                        </m:ctrlPr>
                      </m:funcPr>
                      <m:fName>
                        <m:r>
                          <m:rPr>
                            <m:sty m:val="p"/>
                          </m:rPr>
                          <a:rPr lang="en-US" b="0" i="1" smtClean="0">
                            <a:latin typeface="Cambria Math" panose="02040503050406030204" pitchFamily="18" charset="0"/>
                            <a:cs typeface="Calibri" panose="020F0502020204030204" pitchFamily="34" charset="0"/>
                          </a:rPr>
                          <m:t>sinh</m:t>
                        </m:r>
                      </m:fName>
                      <m:e>
                        <m:r>
                          <a:rPr lang="en-US" i="1">
                            <a:latin typeface="Cambria Math" panose="02040503050406030204" pitchFamily="18" charset="0"/>
                            <a:cs typeface="Calibri" panose="020F0502020204030204" pitchFamily="34" charset="0"/>
                          </a:rPr>
                          <m:t>(⋅)</m:t>
                        </m:r>
                      </m:e>
                    </m:func>
                  </m:oMath>
                </a14:m>
                <a:endParaRPr lang="en-US" dirty="0"/>
              </a:p>
              <a:p>
                <a:pPr algn="just"/>
                <a:r>
                  <a:rPr lang="en-US" dirty="0">
                    <a:latin typeface="Calibri" panose="020F0502020204030204" pitchFamily="34" charset="0"/>
                    <a:cs typeface="Calibri" panose="020F0502020204030204" pitchFamily="34" charset="0"/>
                  </a:rPr>
                  <a:t>Electrolyte’s electric potential: </a:t>
                </a:r>
                <a14:m>
                  <m:oMath xmlns:m="http://schemas.openxmlformats.org/officeDocument/2006/math">
                    <m:r>
                      <a:rPr lang="en-US" b="0" i="1" smtClean="0">
                        <a:solidFill>
                          <a:schemeClr val="bg1"/>
                        </a:solidFill>
                        <a:latin typeface="Cambria Math" panose="02040503050406030204" pitchFamily="18" charset="0"/>
                        <a:cs typeface="Calibri" panose="020F0502020204030204" pitchFamily="34" charset="0"/>
                      </a:rPr>
                      <m:t>𝑓</m:t>
                    </m:r>
                    <m:r>
                      <a:rPr lang="en-US" b="0" i="1" smtClean="0">
                        <a:solidFill>
                          <a:schemeClr val="bg1"/>
                        </a:solidFill>
                        <a:latin typeface="Cambria Math" panose="02040503050406030204" pitchFamily="18" charset="0"/>
                        <a:cs typeface="Calibri" panose="020F0502020204030204" pitchFamily="34" charset="0"/>
                      </a:rPr>
                      <m:t>(</m:t>
                    </m:r>
                    <m:r>
                      <a:rPr lang="en-US" b="0" i="1" smtClean="0">
                        <a:solidFill>
                          <a:schemeClr val="bg1"/>
                        </a:solidFill>
                        <a:latin typeface="Cambria Math" panose="02040503050406030204" pitchFamily="18" charset="0"/>
                        <a:cs typeface="Calibri" panose="020F0502020204030204" pitchFamily="34" charset="0"/>
                      </a:rPr>
                      <m:t>𝐼</m:t>
                    </m:r>
                    <m:r>
                      <a:rPr lang="en-US" b="0" i="1" smtClean="0">
                        <a:solidFill>
                          <a:schemeClr val="bg1"/>
                        </a:solidFill>
                        <a:latin typeface="Cambria Math" panose="02040503050406030204" pitchFamily="18" charset="0"/>
                        <a:cs typeface="Calibri" panose="020F0502020204030204" pitchFamily="34" charset="0"/>
                      </a:rPr>
                      <m:t>,</m:t>
                    </m:r>
                    <m:sSub>
                      <m:sSubPr>
                        <m:ctrlPr>
                          <a:rPr lang="en-US" b="0" i="1" smtClean="0">
                            <a:solidFill>
                              <a:schemeClr val="bg1"/>
                            </a:solidFill>
                            <a:latin typeface="Cambria Math" panose="02040503050406030204" pitchFamily="18" charset="0"/>
                            <a:cs typeface="Calibri" panose="020F0502020204030204" pitchFamily="34" charset="0"/>
                          </a:rPr>
                        </m:ctrlPr>
                      </m:sSubPr>
                      <m:e>
                        <m:r>
                          <a:rPr lang="en-US" b="0" i="1" smtClean="0">
                            <a:solidFill>
                              <a:schemeClr val="bg1"/>
                            </a:solidFill>
                            <a:latin typeface="Cambria Math" panose="02040503050406030204" pitchFamily="18" charset="0"/>
                            <a:cs typeface="Calibri" panose="020F0502020204030204" pitchFamily="34" charset="0"/>
                          </a:rPr>
                          <m:t>𝑐</m:t>
                        </m:r>
                      </m:e>
                      <m:sub>
                        <m:r>
                          <a:rPr lang="en-US" b="0" i="1" smtClean="0">
                            <a:solidFill>
                              <a:schemeClr val="bg1"/>
                            </a:solidFill>
                            <a:latin typeface="Cambria Math" panose="02040503050406030204" pitchFamily="18" charset="0"/>
                            <a:cs typeface="Calibri" panose="020F0502020204030204" pitchFamily="34" charset="0"/>
                          </a:rPr>
                          <m:t>𝑒</m:t>
                        </m:r>
                      </m:sub>
                    </m:sSub>
                    <m:r>
                      <a:rPr lang="en-US" b="0" i="1" smtClean="0">
                        <a:solidFill>
                          <a:schemeClr val="bg1"/>
                        </a:solidFill>
                        <a:latin typeface="Cambria Math" panose="02040503050406030204" pitchFamily="18" charset="0"/>
                        <a:cs typeface="Calibri" panose="020F0502020204030204" pitchFamily="34" charset="0"/>
                      </a:rPr>
                      <m:t>)</m:t>
                    </m:r>
                  </m:oMath>
                </a14:m>
                <a:endParaRPr lang="en-US" dirty="0">
                  <a:solidFill>
                    <a:schemeClr val="bg1"/>
                  </a:solidFill>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Solid electric potential: </a:t>
                </a:r>
                <a14:m>
                  <m:oMath xmlns:m="http://schemas.openxmlformats.org/officeDocument/2006/math">
                    <m:r>
                      <a:rPr lang="en-US" i="1" smtClean="0">
                        <a:solidFill>
                          <a:schemeClr val="bg1"/>
                        </a:solidFill>
                        <a:latin typeface="Cambria Math" panose="02040503050406030204" pitchFamily="18" charset="0"/>
                        <a:cs typeface="Calibri" panose="020F0502020204030204" pitchFamily="34" charset="0"/>
                      </a:rPr>
                      <m:t>𝑓</m:t>
                    </m:r>
                    <m:d>
                      <m:dPr>
                        <m:ctrlPr>
                          <a:rPr lang="en-US" i="1">
                            <a:solidFill>
                              <a:schemeClr val="bg1"/>
                            </a:solidFill>
                            <a:latin typeface="Cambria Math" panose="02040503050406030204" pitchFamily="18" charset="0"/>
                            <a:cs typeface="Calibri" panose="020F0502020204030204" pitchFamily="34" charset="0"/>
                          </a:rPr>
                        </m:ctrlPr>
                      </m:dPr>
                      <m:e>
                        <m:r>
                          <a:rPr lang="en-US" i="1">
                            <a:solidFill>
                              <a:schemeClr val="bg1"/>
                            </a:solidFill>
                            <a:latin typeface="Cambria Math" panose="02040503050406030204" pitchFamily="18" charset="0"/>
                            <a:cs typeface="Calibri" panose="020F0502020204030204" pitchFamily="34" charset="0"/>
                          </a:rPr>
                          <m:t>𝜂</m:t>
                        </m:r>
                        <m:r>
                          <a:rPr lang="en-US" i="1">
                            <a:solidFill>
                              <a:schemeClr val="bg1"/>
                            </a:solidFill>
                            <a:latin typeface="Cambria Math" panose="02040503050406030204" pitchFamily="18" charset="0"/>
                            <a:cs typeface="Calibri" panose="020F0502020204030204" pitchFamily="34" charset="0"/>
                          </a:rPr>
                          <m:t>,</m:t>
                        </m:r>
                        <m:sSub>
                          <m:sSubPr>
                            <m:ctrlPr>
                              <a:rPr lang="en-US" i="1">
                                <a:solidFill>
                                  <a:schemeClr val="bg1"/>
                                </a:solidFill>
                                <a:latin typeface="Cambria Math" panose="02040503050406030204" pitchFamily="18" charset="0"/>
                                <a:cs typeface="Calibri" panose="020F0502020204030204" pitchFamily="34" charset="0"/>
                              </a:rPr>
                            </m:ctrlPr>
                          </m:sSubPr>
                          <m:e>
                            <m:r>
                              <a:rPr lang="en-US" i="1">
                                <a:solidFill>
                                  <a:schemeClr val="bg1"/>
                                </a:solidFill>
                                <a:latin typeface="Cambria Math" panose="02040503050406030204" pitchFamily="18" charset="0"/>
                                <a:cs typeface="Calibri" panose="020F0502020204030204" pitchFamily="34" charset="0"/>
                              </a:rPr>
                              <m:t>𝜙</m:t>
                            </m:r>
                          </m:e>
                          <m:sub>
                            <m:r>
                              <a:rPr lang="en-US" i="1">
                                <a:solidFill>
                                  <a:schemeClr val="bg1"/>
                                </a:solidFill>
                                <a:latin typeface="Cambria Math" panose="02040503050406030204" pitchFamily="18" charset="0"/>
                                <a:cs typeface="Calibri" panose="020F0502020204030204" pitchFamily="34" charset="0"/>
                              </a:rPr>
                              <m:t>𝑒</m:t>
                            </m:r>
                          </m:sub>
                        </m:sSub>
                        <m:r>
                          <a:rPr lang="en-US" i="1">
                            <a:solidFill>
                              <a:schemeClr val="bg1"/>
                            </a:solidFill>
                            <a:latin typeface="Cambria Math" panose="02040503050406030204" pitchFamily="18" charset="0"/>
                            <a:cs typeface="Calibri" panose="020F0502020204030204" pitchFamily="34" charset="0"/>
                          </a:rPr>
                          <m:t>,</m:t>
                        </m:r>
                        <m:r>
                          <a:rPr lang="en-US" i="1">
                            <a:solidFill>
                              <a:schemeClr val="bg1"/>
                            </a:solidFill>
                            <a:latin typeface="Cambria Math" panose="02040503050406030204" pitchFamily="18" charset="0"/>
                            <a:cs typeface="Calibri" panose="020F0502020204030204" pitchFamily="34" charset="0"/>
                          </a:rPr>
                          <m:t>𝑈</m:t>
                        </m:r>
                      </m:e>
                    </m:d>
                  </m:oMath>
                </a14:m>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SOC: </a:t>
                </a:r>
                <a14:m>
                  <m:oMath xmlns:m="http://schemas.openxmlformats.org/officeDocument/2006/math">
                    <m:r>
                      <a:rPr lang="en-US" i="1" smtClean="0">
                        <a:solidFill>
                          <a:schemeClr val="bg1"/>
                        </a:solidFill>
                        <a:latin typeface="Cambria Math" panose="02040503050406030204" pitchFamily="18" charset="0"/>
                        <a:cs typeface="Calibri" panose="020F0502020204030204" pitchFamily="34" charset="0"/>
                      </a:rPr>
                      <m:t>∫</m:t>
                    </m:r>
                    <m:r>
                      <a:rPr lang="en-US" i="1" smtClean="0">
                        <a:solidFill>
                          <a:schemeClr val="bg1"/>
                        </a:solidFill>
                        <a:latin typeface="Cambria Math" panose="02040503050406030204" pitchFamily="18" charset="0"/>
                        <a:cs typeface="Calibri" panose="020F0502020204030204" pitchFamily="34" charset="0"/>
                      </a:rPr>
                      <m:t>𝐼</m:t>
                    </m:r>
                  </m:oMath>
                </a14:m>
                <a:endParaRPr lang="en-US" dirty="0">
                  <a:solidFill>
                    <a:schemeClr val="bg1"/>
                  </a:solidFill>
                  <a:latin typeface="Calibri" panose="020F0502020204030204" pitchFamily="34" charset="0"/>
                  <a:cs typeface="Calibri" panose="020F0502020204030204" pitchFamily="34" charset="0"/>
                </a:endParaRPr>
              </a:p>
              <a:p>
                <a:pPr marL="0" indent="0" algn="just">
                  <a:buNone/>
                </a:pPr>
                <a:endParaRPr lang="en-US" dirty="0">
                  <a:latin typeface="Calibri" panose="020F0502020204030204" pitchFamily="34" charset="0"/>
                  <a:cs typeface="Calibri" panose="020F0502020204030204" pitchFamily="34" charset="0"/>
                </a:endParaRPr>
              </a:p>
              <a:p>
                <a:pPr marL="0" indent="0" algn="just">
                  <a:buNone/>
                </a:pPr>
                <a:endParaRPr lang="en-US" dirty="0">
                  <a:latin typeface="Calibri" panose="020F0502020204030204" pitchFamily="34" charset="0"/>
                  <a:cs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B7DFC8F4-B1FC-3C43-8232-DBC838D0A475}"/>
                  </a:ext>
                </a:extLst>
              </p:cNvPr>
              <p:cNvSpPr>
                <a:spLocks noGrp="1" noRot="1" noChangeAspect="1" noMove="1" noResize="1" noEditPoints="1" noAdjustHandles="1" noChangeArrowheads="1" noChangeShapeType="1" noTextEdit="1"/>
              </p:cNvSpPr>
              <p:nvPr>
                <p:ph idx="1"/>
              </p:nvPr>
            </p:nvSpPr>
            <p:spPr>
              <a:xfrm>
                <a:off x="838200" y="1318912"/>
                <a:ext cx="5700092" cy="4486275"/>
              </a:xfrm>
              <a:blipFill>
                <a:blip r:embed="rId7"/>
                <a:stretch>
                  <a:fillRect l="-1111" t="-113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9C4712B-823B-494B-B523-9CAA98C1E329}"/>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501E3F-5A9D-6A46-8512-F62C10EE5603}"/>
                  </a:ext>
                </a:extLst>
              </p:cNvPr>
              <p:cNvSpPr txBox="1"/>
              <p:nvPr/>
            </p:nvSpPr>
            <p:spPr>
              <a:xfrm>
                <a:off x="5882308" y="1593237"/>
                <a:ext cx="5456583" cy="785921"/>
              </a:xfrm>
              <a:prstGeom prst="rect">
                <a:avLst/>
              </a:prstGeom>
              <a:noFill/>
              <a:ln w="28575">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𝜙</m:t>
                              </m:r>
                            </m:e>
                            <m:sub>
                              <m:r>
                                <a:rPr lang="en-US" sz="1400" b="0" i="1" smtClean="0">
                                  <a:latin typeface="Cambria Math" panose="02040503050406030204" pitchFamily="18" charset="0"/>
                                </a:rPr>
                                <m:t>𝑒</m:t>
                              </m:r>
                            </m:sub>
                          </m:sSub>
                        </m:num>
                        <m:den>
                          <m:r>
                            <a:rPr lang="en-US" sz="1400" b="0" i="1" smtClean="0">
                              <a:latin typeface="Cambria Math" panose="02040503050406030204" pitchFamily="18" charset="0"/>
                            </a:rPr>
                            <m:t>𝜕</m:t>
                          </m:r>
                          <m:r>
                            <a:rPr lang="en-US" sz="1400" b="0" i="1" smtClean="0">
                              <a:latin typeface="Cambria Math" panose="02040503050406030204" pitchFamily="18" charset="0"/>
                            </a:rPr>
                            <m:t>𝑥</m:t>
                          </m:r>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r>
                            <a:rPr lang="en-US" sz="1400" b="0" i="1" smtClean="0">
                              <a:latin typeface="Cambria Math" panose="02040503050406030204" pitchFamily="18" charset="0"/>
                            </a:rPr>
                            <m:t>𝑅𝑇</m:t>
                          </m:r>
                        </m:num>
                        <m:den>
                          <m:r>
                            <a:rPr lang="en-US" sz="1400" b="0" i="1" smtClean="0">
                              <a:latin typeface="Cambria Math" panose="02040503050406030204" pitchFamily="18" charset="0"/>
                            </a:rPr>
                            <m:t>𝐹</m:t>
                          </m:r>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𝑡</m:t>
                              </m:r>
                            </m:e>
                            <m:sub>
                              <m:r>
                                <a:rPr lang="en-US" sz="1400" b="0" i="1" smtClean="0">
                                  <a:latin typeface="Cambria Math" panose="02040503050406030204" pitchFamily="18" charset="0"/>
                                </a:rPr>
                                <m:t>𝑐</m:t>
                              </m:r>
                            </m:sub>
                            <m:sup>
                              <m:r>
                                <a:rPr lang="en-US" sz="1400" b="0" i="1" smtClean="0">
                                  <a:latin typeface="Cambria Math" panose="02040503050406030204" pitchFamily="18" charset="0"/>
                                </a:rPr>
                                <m:t>0</m:t>
                              </m:r>
                            </m:sup>
                          </m:sSubSup>
                        </m:e>
                      </m:d>
                      <m:d>
                        <m:dPr>
                          <m:ctrlPr>
                            <a:rPr lang="en-US" sz="1400" b="0" i="1" smtClean="0">
                              <a:latin typeface="Cambria Math" panose="02040503050406030204" pitchFamily="18" charset="0"/>
                            </a:rPr>
                          </m:ctrlPr>
                        </m:dPr>
                        <m:e>
                          <m:r>
                            <a:rPr lang="en-US" sz="1400" b="0" i="1" smtClean="0">
                              <a:latin typeface="Cambria Math" panose="02040503050406030204" pitchFamily="18" charset="0"/>
                            </a:rPr>
                            <m:t>1+</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𝑑</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ln</m:t>
                                  </m:r>
                                </m:fName>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𝑓</m:t>
                                      </m:r>
                                    </m:e>
                                    <m:sub>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𝑐</m:t>
                                          </m:r>
                                        </m:num>
                                        <m:den>
                                          <m:r>
                                            <a:rPr lang="en-US" sz="1400" b="0" i="1" smtClean="0">
                                              <a:latin typeface="Cambria Math" panose="02040503050406030204" pitchFamily="18" charset="0"/>
                                            </a:rPr>
                                            <m:t>𝑎</m:t>
                                          </m:r>
                                        </m:den>
                                      </m:f>
                                    </m:sub>
                                  </m:sSub>
                                </m:e>
                              </m:func>
                            </m:num>
                            <m:den>
                              <m:r>
                                <a:rPr lang="en-US" sz="1400" b="0" i="1" smtClean="0">
                                  <a:latin typeface="Cambria Math" panose="02040503050406030204" pitchFamily="18" charset="0"/>
                                </a:rPr>
                                <m:t>𝑑</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ln</m:t>
                                  </m:r>
                                </m:fName>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𝑒</m:t>
                                      </m:r>
                                    </m:sub>
                                  </m:sSub>
                                </m:e>
                              </m:func>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e>
                      </m:d>
                      <m:r>
                        <a:rPr lang="en-US" sz="1400" b="0" i="1" smtClean="0">
                          <a:latin typeface="Cambria Math" panose="02040503050406030204" pitchFamily="18" charset="0"/>
                        </a:rPr>
                        <m:t>𝜕</m:t>
                      </m:r>
                      <m:func>
                        <m:funcPr>
                          <m:ctrlPr>
                            <a:rPr lang="en-US" sz="1400" b="0" i="1" smtClean="0">
                              <a:latin typeface="Cambria Math" panose="02040503050406030204" pitchFamily="18" charset="0"/>
                            </a:rPr>
                          </m:ctrlPr>
                        </m:funcPr>
                        <m:fName>
                          <m:r>
                            <m:rPr>
                              <m:sty m:val="p"/>
                            </m:rPr>
                            <a:rPr lang="en-US" sz="1400" b="0" i="0" smtClean="0">
                              <a:latin typeface="Cambria Math" panose="02040503050406030204" pitchFamily="18" charset="0"/>
                            </a:rPr>
                            <m:t>ln</m:t>
                          </m:r>
                        </m:fName>
                        <m:e>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𝑐</m:t>
                                  </m:r>
                                </m:e>
                                <m:sub>
                                  <m:r>
                                    <a:rPr lang="en-US" sz="1400" b="0" i="1" smtClean="0">
                                      <a:latin typeface="Cambria Math" panose="02040503050406030204" pitchFamily="18" charset="0"/>
                                    </a:rPr>
                                    <m:t>𝑒</m:t>
                                  </m:r>
                                </m:sub>
                              </m:sSub>
                            </m:num>
                            <m:den>
                              <m:r>
                                <a:rPr lang="en-US" sz="1400" b="0" i="1" smtClean="0">
                                  <a:latin typeface="Cambria Math" panose="02040503050406030204" pitchFamily="18" charset="0"/>
                                </a:rPr>
                                <m:t>𝜕</m:t>
                              </m:r>
                              <m:r>
                                <a:rPr lang="en-US" sz="1400" b="0" i="1" smtClean="0">
                                  <a:latin typeface="Cambria Math" panose="02040503050406030204" pitchFamily="18" charset="0"/>
                                </a:rPr>
                                <m:t>𝑥</m:t>
                              </m:r>
                            </m:den>
                          </m:f>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i="1">
                              <a:latin typeface="Cambria Math" panose="02040503050406030204" pitchFamily="18" charset="0"/>
                            </a:rPr>
                            <m:t>−</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𝑖</m:t>
                                  </m:r>
                                </m:e>
                                <m:sub>
                                  <m:r>
                                    <a:rPr lang="en-US" sz="1400" i="1">
                                      <a:latin typeface="Cambria Math" panose="02040503050406030204" pitchFamily="18" charset="0"/>
                                    </a:rPr>
                                    <m:t>𝑒</m:t>
                                  </m:r>
                                </m:sub>
                                <m:sup>
                                  <m:r>
                                    <a:rPr lang="en-US" sz="1400" i="1">
                                      <a:latin typeface="Cambria Math" panose="02040503050406030204" pitchFamily="18" charset="0"/>
                                    </a:rPr>
                                    <m:t>±</m:t>
                                  </m:r>
                                </m:sup>
                              </m:sSubSup>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r>
                                    <a:rPr lang="en-US" sz="1400" i="1">
                                      <a:latin typeface="Cambria Math" panose="02040503050406030204" pitchFamily="18" charset="0"/>
                                    </a:rPr>
                                    <m:t>𝑡</m:t>
                                  </m:r>
                                </m:e>
                              </m:d>
                            </m:num>
                            <m:den>
                              <m:r>
                                <a:rPr lang="en-US" sz="1400" i="1">
                                  <a:latin typeface="Cambria Math" panose="02040503050406030204" pitchFamily="18" charset="0"/>
                                </a:rPr>
                                <m:t>𝜅</m:t>
                              </m:r>
                            </m:den>
                          </m:f>
                        </m:e>
                      </m:func>
                    </m:oMath>
                  </m:oMathPara>
                </a14:m>
                <a:endParaRPr lang="en-US" sz="1400"/>
              </a:p>
            </p:txBody>
          </p:sp>
        </mc:Choice>
        <mc:Fallback xmlns="">
          <p:sp>
            <p:nvSpPr>
              <p:cNvPr id="10" name="TextBox 9">
                <a:extLst>
                  <a:ext uri="{FF2B5EF4-FFF2-40B4-BE49-F238E27FC236}">
                    <a16:creationId xmlns:a16="http://schemas.microsoft.com/office/drawing/2014/main" id="{E9501E3F-5A9D-6A46-8512-F62C10EE5603}"/>
                  </a:ext>
                </a:extLst>
              </p:cNvPr>
              <p:cNvSpPr txBox="1">
                <a:spLocks noRot="1" noChangeAspect="1" noMove="1" noResize="1" noEditPoints="1" noAdjustHandles="1" noChangeArrowheads="1" noChangeShapeType="1" noTextEdit="1"/>
              </p:cNvSpPr>
              <p:nvPr/>
            </p:nvSpPr>
            <p:spPr>
              <a:xfrm>
                <a:off x="5882308" y="1593237"/>
                <a:ext cx="5456583" cy="785921"/>
              </a:xfrm>
              <a:prstGeom prst="rect">
                <a:avLst/>
              </a:prstGeom>
              <a:blipFill>
                <a:blip r:embed="rId8"/>
                <a:stretch>
                  <a:fillRect/>
                </a:stretch>
              </a:blipFill>
              <a:ln w="28575">
                <a:solidFill>
                  <a:srgbClr val="C00000"/>
                </a:solidFill>
              </a:ln>
            </p:spPr>
            <p:txBody>
              <a:bodyPr/>
              <a:lstStyle/>
              <a:p>
                <a:r>
                  <a:rPr lang="en-US">
                    <a:noFill/>
                  </a:rPr>
                  <a:t> </a:t>
                </a:r>
              </a:p>
            </p:txBody>
          </p:sp>
        </mc:Fallback>
      </mc:AlternateContent>
      <p:sp>
        <p:nvSpPr>
          <p:cNvPr id="19" name="Rectangle 18">
            <a:extLst>
              <a:ext uri="{FF2B5EF4-FFF2-40B4-BE49-F238E27FC236}">
                <a16:creationId xmlns:a16="http://schemas.microsoft.com/office/drawing/2014/main" id="{AE09535A-19F6-7AFE-9EBF-E29DB11014B3}"/>
              </a:ext>
            </a:extLst>
          </p:cNvPr>
          <p:cNvSpPr/>
          <p:nvPr/>
        </p:nvSpPr>
        <p:spPr>
          <a:xfrm>
            <a:off x="9815212" y="3853319"/>
            <a:ext cx="365760" cy="244707"/>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1D629E9-183E-9F19-CDF8-1DBB7D9B5168}"/>
                  </a:ext>
                </a:extLst>
              </p:cNvPr>
              <p:cNvSpPr txBox="1"/>
              <p:nvPr/>
            </p:nvSpPr>
            <p:spPr>
              <a:xfrm>
                <a:off x="361814" y="3730751"/>
                <a:ext cx="4402210" cy="360291"/>
              </a:xfrm>
              <a:prstGeom prst="rect">
                <a:avLst/>
              </a:prstGeom>
              <a:noFill/>
              <a:ln w="28575">
                <a:solidFill>
                  <a:srgbClr val="C00000"/>
                </a:solidFill>
              </a:ln>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𝜙</m:t>
                          </m:r>
                        </m:e>
                        <m:sub>
                          <m:r>
                            <a:rPr lang="en-US" sz="1400" b="0" i="1" smtClean="0">
                              <a:latin typeface="Cambria Math" panose="02040503050406030204" pitchFamily="18" charset="0"/>
                            </a:rPr>
                            <m:t>𝑠</m:t>
                          </m:r>
                        </m:sub>
                        <m:sup>
                          <m:r>
                            <a:rPr lang="en-US" sz="1400" b="0" i="1" smtClean="0">
                              <a:latin typeface="Cambria Math" panose="02040503050406030204" pitchFamily="18" charset="0"/>
                            </a:rPr>
                            <m:t>±</m:t>
                          </m:r>
                        </m:sup>
                      </m:sSubSup>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b="0" i="1" smtClean="0">
                          <a:latin typeface="Cambria Math" panose="02040503050406030204" pitchFamily="18" charset="0"/>
                        </a:rPr>
                        <m:t>=</m:t>
                      </m:r>
                      <m:sSup>
                        <m:sSupPr>
                          <m:ctrlPr>
                            <a:rPr lang="en-US" sz="1400" i="1">
                              <a:latin typeface="Cambria Math" panose="02040503050406030204" pitchFamily="18" charset="0"/>
                            </a:rPr>
                          </m:ctrlPr>
                        </m:sSupPr>
                        <m:e>
                          <m:r>
                            <a:rPr lang="en-US" sz="1400" i="1">
                              <a:latin typeface="Cambria Math" panose="02040503050406030204" pitchFamily="18" charset="0"/>
                            </a:rPr>
                            <m:t>𝜂</m:t>
                          </m:r>
                        </m:e>
                        <m:sup>
                          <m:r>
                            <a:rPr lang="en-US" sz="1400" i="1">
                              <a:latin typeface="Cambria Math" panose="02040503050406030204" pitchFamily="18" charset="0"/>
                            </a:rPr>
                            <m:t>±</m:t>
                          </m:r>
                        </m:sup>
                      </m:sSup>
                      <m:d>
                        <m:dPr>
                          <m:ctrlPr>
                            <a:rPr lang="en-US" sz="1400" i="1">
                              <a:latin typeface="Cambria Math" panose="02040503050406030204" pitchFamily="18" charset="0"/>
                            </a:rPr>
                          </m:ctrlPr>
                        </m:dPr>
                        <m:e>
                          <m:r>
                            <a:rPr lang="en-US" sz="1400" i="1">
                              <a:latin typeface="Cambria Math" panose="02040503050406030204" pitchFamily="18" charset="0"/>
                            </a:rPr>
                            <m:t>𝑥</m:t>
                          </m:r>
                          <m:r>
                            <a:rPr lang="en-US" sz="1400" i="1">
                              <a:latin typeface="Cambria Math" panose="02040503050406030204" pitchFamily="18" charset="0"/>
                            </a:rPr>
                            <m:t>,</m:t>
                          </m:r>
                          <m:r>
                            <a:rPr lang="en-US" sz="1400" i="1">
                              <a:latin typeface="Cambria Math" panose="02040503050406030204" pitchFamily="18" charset="0"/>
                            </a:rPr>
                            <m:t>𝑡</m:t>
                          </m:r>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𝜙</m:t>
                          </m:r>
                        </m:e>
                        <m:sub>
                          <m:r>
                            <a:rPr lang="en-US" sz="1400" b="0" i="1" smtClean="0">
                              <a:latin typeface="Cambria Math" panose="02040503050406030204" pitchFamily="18" charset="0"/>
                            </a:rPr>
                            <m:t>𝑒</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𝑈</m:t>
                          </m:r>
                        </m:e>
                        <m:sup>
                          <m:r>
                            <a:rPr lang="en-US" sz="1400" b="0" i="1" smtClean="0">
                              <a:latin typeface="Cambria Math" panose="02040503050406030204" pitchFamily="18" charset="0"/>
                            </a:rPr>
                            <m:t>±</m:t>
                          </m:r>
                        </m:sup>
                      </m:sSup>
                      <m:d>
                        <m:dPr>
                          <m:ctrlPr>
                            <a:rPr lang="en-US" sz="1400" b="0" i="1" smtClean="0">
                              <a:latin typeface="Cambria Math" panose="02040503050406030204" pitchFamily="18" charset="0"/>
                            </a:rPr>
                          </m:ctrlPr>
                        </m:dPr>
                        <m:e>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𝑐</m:t>
                              </m:r>
                            </m:e>
                            <m:sub>
                              <m:r>
                                <a:rPr lang="en-US" sz="1400" b="0" i="1" smtClean="0">
                                  <a:latin typeface="Cambria Math" panose="02040503050406030204" pitchFamily="18" charset="0"/>
                                </a:rPr>
                                <m:t>𝑠𝑠</m:t>
                              </m:r>
                            </m:sub>
                            <m:sup>
                              <m:r>
                                <a:rPr lang="en-US" sz="1400" b="0" i="1" smtClean="0">
                                  <a:latin typeface="Cambria Math" panose="02040503050406030204" pitchFamily="18" charset="0"/>
                                </a:rPr>
                                <m:t>±</m:t>
                              </m:r>
                            </m:sup>
                          </m:sSubSup>
                        </m:e>
                      </m:d>
                      <m:r>
                        <a:rPr lang="en-US" sz="1400" b="0" i="1" smtClean="0">
                          <a:latin typeface="Cambria Math" panose="02040503050406030204" pitchFamily="18" charset="0"/>
                        </a:rPr>
                        <m:t>−</m:t>
                      </m:r>
                      <m:r>
                        <a:rPr lang="en-US" sz="1400" b="0" i="1" smtClean="0">
                          <a:latin typeface="Cambria Math" panose="02040503050406030204" pitchFamily="18" charset="0"/>
                        </a:rPr>
                        <m:t>𝐹</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𝑅</m:t>
                          </m:r>
                        </m:e>
                        <m:sub>
                          <m:r>
                            <a:rPr lang="en-US" sz="1400" b="0" i="1" smtClean="0">
                              <a:latin typeface="Cambria Math" panose="02040503050406030204" pitchFamily="18" charset="0"/>
                            </a:rPr>
                            <m:t>𝑓</m:t>
                          </m:r>
                        </m:sub>
                        <m:sup>
                          <m:r>
                            <a:rPr lang="en-US" sz="1400" b="0" i="1" smtClean="0">
                              <a:latin typeface="Cambria Math" panose="02040503050406030204" pitchFamily="18" charset="0"/>
                            </a:rPr>
                            <m:t>±</m:t>
                          </m:r>
                        </m:sup>
                      </m:sSubSup>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𝑗</m:t>
                          </m:r>
                        </m:e>
                        <m:sub>
                          <m:r>
                            <a:rPr lang="en-US" sz="1400" b="0" i="1" smtClean="0">
                              <a:latin typeface="Cambria Math" panose="02040503050406030204" pitchFamily="18" charset="0"/>
                            </a:rPr>
                            <m:t>𝑛</m:t>
                          </m:r>
                        </m:sub>
                        <m:sup>
                          <m:r>
                            <a:rPr lang="en-US" sz="1400" b="0" i="1" smtClean="0">
                              <a:latin typeface="Cambria Math" panose="02040503050406030204" pitchFamily="18" charset="0"/>
                            </a:rPr>
                            <m:t>±</m:t>
                          </m:r>
                        </m:sup>
                      </m:sSubSup>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𝑡</m:t>
                          </m:r>
                        </m:e>
                      </m:d>
                    </m:oMath>
                  </m:oMathPara>
                </a14:m>
                <a:endParaRPr lang="en-US" sz="1400" b="0"/>
              </a:p>
            </p:txBody>
          </p:sp>
        </mc:Choice>
        <mc:Fallback xmlns="">
          <p:sp>
            <p:nvSpPr>
              <p:cNvPr id="20" name="TextBox 19">
                <a:extLst>
                  <a:ext uri="{FF2B5EF4-FFF2-40B4-BE49-F238E27FC236}">
                    <a16:creationId xmlns:a16="http://schemas.microsoft.com/office/drawing/2014/main" id="{11D629E9-183E-9F19-CDF8-1DBB7D9B5168}"/>
                  </a:ext>
                </a:extLst>
              </p:cNvPr>
              <p:cNvSpPr txBox="1">
                <a:spLocks noRot="1" noChangeAspect="1" noMove="1" noResize="1" noEditPoints="1" noAdjustHandles="1" noChangeArrowheads="1" noChangeShapeType="1" noTextEdit="1"/>
              </p:cNvSpPr>
              <p:nvPr/>
            </p:nvSpPr>
            <p:spPr>
              <a:xfrm>
                <a:off x="361814" y="3730751"/>
                <a:ext cx="4402210" cy="360291"/>
              </a:xfrm>
              <a:prstGeom prst="rect">
                <a:avLst/>
              </a:prstGeom>
              <a:blipFill>
                <a:blip r:embed="rId9"/>
                <a:stretch>
                  <a:fillRect/>
                </a:stretch>
              </a:blipFill>
              <a:ln w="28575">
                <a:solidFill>
                  <a:srgbClr val="C00000"/>
                </a:solid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10DCF05A-D84B-01EE-CABF-4BA2C5BEA21A}"/>
              </a:ext>
            </a:extLst>
          </p:cNvPr>
          <p:cNvSpPr/>
          <p:nvPr/>
        </p:nvSpPr>
        <p:spPr>
          <a:xfrm>
            <a:off x="5904154" y="4243681"/>
            <a:ext cx="414693" cy="256061"/>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93EB8B8-211A-DA02-6520-7ED0825BB982}"/>
                  </a:ext>
                </a:extLst>
              </p:cNvPr>
              <p:cNvSpPr txBox="1"/>
              <p:nvPr/>
            </p:nvSpPr>
            <p:spPr>
              <a:xfrm>
                <a:off x="1191319" y="4432504"/>
                <a:ext cx="2743200" cy="307777"/>
              </a:xfrm>
              <a:prstGeom prst="rect">
                <a:avLst/>
              </a:prstGeom>
              <a:noFill/>
              <a:ln w="28575">
                <a:solidFill>
                  <a:srgbClr val="C00000"/>
                </a:solidFill>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𝑉</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𝜙</m:t>
                          </m:r>
                        </m:e>
                        <m:sub>
                          <m:r>
                            <a:rPr lang="en-US" sz="1400" b="0" i="1" smtClean="0">
                              <a:latin typeface="Cambria Math" panose="02040503050406030204" pitchFamily="18" charset="0"/>
                            </a:rPr>
                            <m:t>𝑠</m:t>
                          </m:r>
                        </m:sub>
                        <m:sup>
                          <m:r>
                            <a:rPr lang="en-US" sz="1400" b="0" i="1" smtClean="0">
                              <a:latin typeface="Cambria Math" panose="02040503050406030204" pitchFamily="18" charset="0"/>
                            </a:rPr>
                            <m:t>+</m:t>
                          </m:r>
                        </m:sup>
                      </m:sSubSup>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0</m:t>
                              </m:r>
                            </m:e>
                            <m:sup>
                              <m:r>
                                <a:rPr lang="en-US" sz="1400" b="0" i="1" smtClean="0">
                                  <a:latin typeface="Cambria Math" panose="02040503050406030204" pitchFamily="18" charset="0"/>
                                </a:rPr>
                                <m:t>+</m:t>
                              </m:r>
                            </m:sup>
                          </m:sSup>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𝜙</m:t>
                          </m:r>
                        </m:e>
                        <m:sub>
                          <m:r>
                            <a:rPr lang="en-US" sz="1400" b="0" i="1" smtClean="0">
                              <a:latin typeface="Cambria Math" panose="02040503050406030204" pitchFamily="18" charset="0"/>
                            </a:rPr>
                            <m:t>𝑠</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0</m:t>
                          </m:r>
                        </m:e>
                        <m:sup>
                          <m:r>
                            <a:rPr lang="en-US" sz="1400" b="0" i="1" smtClean="0">
                              <a:latin typeface="Cambria Math" panose="02040503050406030204" pitchFamily="18" charset="0"/>
                            </a:rPr>
                            <m:t>−</m:t>
                          </m:r>
                        </m:sup>
                      </m:sSup>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b="0"/>
              </a:p>
            </p:txBody>
          </p:sp>
        </mc:Choice>
        <mc:Fallback xmlns="">
          <p:sp>
            <p:nvSpPr>
              <p:cNvPr id="22" name="TextBox 21">
                <a:extLst>
                  <a:ext uri="{FF2B5EF4-FFF2-40B4-BE49-F238E27FC236}">
                    <a16:creationId xmlns:a16="http://schemas.microsoft.com/office/drawing/2014/main" id="{093EB8B8-211A-DA02-6520-7ED0825BB982}"/>
                  </a:ext>
                </a:extLst>
              </p:cNvPr>
              <p:cNvSpPr txBox="1">
                <a:spLocks noRot="1" noChangeAspect="1" noMove="1" noResize="1" noEditPoints="1" noAdjustHandles="1" noChangeArrowheads="1" noChangeShapeType="1" noTextEdit="1"/>
              </p:cNvSpPr>
              <p:nvPr/>
            </p:nvSpPr>
            <p:spPr>
              <a:xfrm>
                <a:off x="1191319" y="4432504"/>
                <a:ext cx="2743200" cy="307777"/>
              </a:xfrm>
              <a:prstGeom prst="rect">
                <a:avLst/>
              </a:prstGeom>
              <a:blipFill>
                <a:blip r:embed="rId10"/>
                <a:stretch>
                  <a:fillRect b="-3704"/>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9636E77-ECF5-D31F-584E-FD5731E90680}"/>
                  </a:ext>
                </a:extLst>
              </p:cNvPr>
              <p:cNvSpPr txBox="1"/>
              <p:nvPr/>
            </p:nvSpPr>
            <p:spPr>
              <a:xfrm>
                <a:off x="1191319" y="5081743"/>
                <a:ext cx="2743200" cy="574132"/>
              </a:xfrm>
              <a:prstGeom prst="rect">
                <a:avLst/>
              </a:prstGeom>
              <a:noFill/>
              <a:ln w="28575">
                <a:solidFill>
                  <a:srgbClr val="C00000"/>
                </a:solidFill>
              </a:ln>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𝑆𝑂𝐶</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r>
                        <a:rPr lang="en-US" sz="1400" b="0" i="1" smtClean="0">
                          <a:latin typeface="Cambria Math" panose="02040503050406030204" pitchFamily="18" charset="0"/>
                        </a:rPr>
                        <m:t>𝑆𝑂𝐶</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0</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𝑎</m:t>
                              </m:r>
                            </m:sub>
                          </m:sSub>
                        </m:den>
                      </m:f>
                      <m:nary>
                        <m:naryPr>
                          <m:ctrlPr>
                            <a:rPr lang="en-US" sz="1400" b="0" i="1" smtClean="0">
                              <a:latin typeface="Cambria Math" panose="02040503050406030204" pitchFamily="18" charset="0"/>
                            </a:rPr>
                          </m:ctrlPr>
                        </m:naryPr>
                        <m:sub>
                          <m:r>
                            <a:rPr lang="en-US" sz="1400" b="0" i="1" smtClean="0">
                              <a:latin typeface="Cambria Math" panose="02040503050406030204" pitchFamily="18" charset="0"/>
                            </a:rPr>
                            <m:t>0</m:t>
                          </m:r>
                        </m:sub>
                        <m:sup>
                          <m:r>
                            <a:rPr lang="en-US" sz="1400" b="0" i="1" smtClean="0">
                              <a:latin typeface="Cambria Math" panose="02040503050406030204" pitchFamily="18" charset="0"/>
                            </a:rPr>
                            <m:t>𝑡</m:t>
                          </m:r>
                        </m:sup>
                        <m:e>
                          <m:r>
                            <a:rPr lang="en-US" sz="1400" b="0" i="1" smtClean="0">
                              <a:latin typeface="Cambria Math" panose="02040503050406030204" pitchFamily="18" charset="0"/>
                            </a:rPr>
                            <m:t>𝜂</m:t>
                          </m:r>
                          <m:r>
                            <a:rPr lang="en-US" sz="1400" b="0" i="1" smtClean="0">
                              <a:latin typeface="Cambria Math" panose="02040503050406030204" pitchFamily="18" charset="0"/>
                            </a:rPr>
                            <m:t>𝐼𝑑</m:t>
                          </m:r>
                          <m:r>
                            <a:rPr lang="en-US" sz="1400" b="0" i="1" smtClean="0">
                              <a:latin typeface="Cambria Math" panose="02040503050406030204" pitchFamily="18" charset="0"/>
                            </a:rPr>
                            <m:t>𝜏</m:t>
                          </m:r>
                        </m:e>
                      </m:nary>
                    </m:oMath>
                  </m:oMathPara>
                </a14:m>
                <a:endParaRPr lang="en-US" sz="1400" b="0"/>
              </a:p>
            </p:txBody>
          </p:sp>
        </mc:Choice>
        <mc:Fallback xmlns="">
          <p:sp>
            <p:nvSpPr>
              <p:cNvPr id="23" name="TextBox 22">
                <a:extLst>
                  <a:ext uri="{FF2B5EF4-FFF2-40B4-BE49-F238E27FC236}">
                    <a16:creationId xmlns:a16="http://schemas.microsoft.com/office/drawing/2014/main" id="{69636E77-ECF5-D31F-584E-FD5731E90680}"/>
                  </a:ext>
                </a:extLst>
              </p:cNvPr>
              <p:cNvSpPr txBox="1">
                <a:spLocks noRot="1" noChangeAspect="1" noMove="1" noResize="1" noEditPoints="1" noAdjustHandles="1" noChangeArrowheads="1" noChangeShapeType="1" noTextEdit="1"/>
              </p:cNvSpPr>
              <p:nvPr/>
            </p:nvSpPr>
            <p:spPr>
              <a:xfrm>
                <a:off x="1191319" y="5081743"/>
                <a:ext cx="2743200" cy="574132"/>
              </a:xfrm>
              <a:prstGeom prst="rect">
                <a:avLst/>
              </a:prstGeom>
              <a:blipFill>
                <a:blip r:embed="rId11"/>
                <a:stretch>
                  <a:fillRect t="-137500" b="-202083"/>
                </a:stretch>
              </a:blipFill>
              <a:ln w="28575">
                <a:solidFill>
                  <a:srgbClr val="C00000"/>
                </a:solidFill>
              </a:ln>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E6A7BF39-2D35-B0C8-0F68-72A2698276A3}"/>
              </a:ext>
            </a:extLst>
          </p:cNvPr>
          <p:cNvCxnSpPr>
            <a:cxnSpLocks/>
          </p:cNvCxnSpPr>
          <p:nvPr/>
        </p:nvCxnSpPr>
        <p:spPr>
          <a:xfrm>
            <a:off x="2413000" y="1672924"/>
            <a:ext cx="2603500" cy="0"/>
          </a:xfrm>
          <a:prstGeom prst="line">
            <a:avLst/>
          </a:prstGeom>
          <a:ln w="38100">
            <a:solidFill>
              <a:srgbClr val="99030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E1A884-C917-9D29-4A7E-CBFBEA4CDF62}"/>
              </a:ext>
            </a:extLst>
          </p:cNvPr>
          <p:cNvCxnSpPr>
            <a:cxnSpLocks/>
          </p:cNvCxnSpPr>
          <p:nvPr/>
        </p:nvCxnSpPr>
        <p:spPr>
          <a:xfrm>
            <a:off x="1625600" y="2892124"/>
            <a:ext cx="393700" cy="0"/>
          </a:xfrm>
          <a:prstGeom prst="line">
            <a:avLst/>
          </a:prstGeom>
          <a:ln w="38100">
            <a:solidFill>
              <a:srgbClr val="99030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E40876-3B24-79FA-4A91-630C88F4B076}"/>
              </a:ext>
            </a:extLst>
          </p:cNvPr>
          <p:cNvCxnSpPr>
            <a:cxnSpLocks/>
          </p:cNvCxnSpPr>
          <p:nvPr/>
        </p:nvCxnSpPr>
        <p:spPr>
          <a:xfrm>
            <a:off x="3540819" y="2511124"/>
            <a:ext cx="1132781" cy="0"/>
          </a:xfrm>
          <a:prstGeom prst="line">
            <a:avLst/>
          </a:prstGeom>
          <a:ln w="38100">
            <a:solidFill>
              <a:srgbClr val="9903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7FB68CF-8F71-8416-E5DD-FC8B63AC8912}"/>
              </a:ext>
            </a:extLst>
          </p:cNvPr>
          <p:cNvCxnSpPr>
            <a:cxnSpLocks/>
          </p:cNvCxnSpPr>
          <p:nvPr/>
        </p:nvCxnSpPr>
        <p:spPr>
          <a:xfrm>
            <a:off x="4197633" y="2091608"/>
            <a:ext cx="945867" cy="0"/>
          </a:xfrm>
          <a:prstGeom prst="line">
            <a:avLst/>
          </a:prstGeom>
          <a:ln w="38100">
            <a:solidFill>
              <a:srgbClr val="990301"/>
            </a:solidFill>
          </a:ln>
        </p:spPr>
        <p:style>
          <a:lnRef idx="1">
            <a:schemeClr val="accent1"/>
          </a:lnRef>
          <a:fillRef idx="0">
            <a:schemeClr val="accent1"/>
          </a:fillRef>
          <a:effectRef idx="0">
            <a:schemeClr val="accent1"/>
          </a:effectRef>
          <a:fontRef idx="minor">
            <a:schemeClr val="tx1"/>
          </a:fontRef>
        </p:style>
      </p:cxnSp>
      <p:graphicFrame>
        <p:nvGraphicFramePr>
          <p:cNvPr id="29" name="Diagram 28">
            <a:extLst>
              <a:ext uri="{FF2B5EF4-FFF2-40B4-BE49-F238E27FC236}">
                <a16:creationId xmlns:a16="http://schemas.microsoft.com/office/drawing/2014/main" id="{CB516398-1ED7-425D-B883-EA7A82B31E00}"/>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 name="Slide Number Placeholder 4">
            <a:extLst>
              <a:ext uri="{FF2B5EF4-FFF2-40B4-BE49-F238E27FC236}">
                <a16:creationId xmlns:a16="http://schemas.microsoft.com/office/drawing/2014/main" id="{51CBDDB1-C6E0-B921-153D-660DA5E16855}"/>
              </a:ext>
            </a:extLst>
          </p:cNvPr>
          <p:cNvSpPr>
            <a:spLocks noGrp="1"/>
          </p:cNvSpPr>
          <p:nvPr>
            <p:ph type="sldNum" sz="quarter" idx="12"/>
          </p:nvPr>
        </p:nvSpPr>
        <p:spPr/>
        <p:txBody>
          <a:bodyPr/>
          <a:lstStyle/>
          <a:p>
            <a:fld id="{B2DC25EE-239B-4C5F-AAD1-255A7D5F1EE2}" type="slidenum">
              <a:rPr lang="en-US" smtClean="0"/>
              <a:pPr/>
              <a:t>26</a:t>
            </a:fld>
            <a:r>
              <a:rPr lang="en-US"/>
              <a:t>/51</a:t>
            </a:r>
            <a:endParaRPr lang="en-US" dirty="0"/>
          </a:p>
        </p:txBody>
      </p:sp>
      <p:sp>
        <p:nvSpPr>
          <p:cNvPr id="6" name="Footer Placeholder 5">
            <a:extLst>
              <a:ext uri="{FF2B5EF4-FFF2-40B4-BE49-F238E27FC236}">
                <a16:creationId xmlns:a16="http://schemas.microsoft.com/office/drawing/2014/main" id="{28446521-97D1-0472-D55B-5C279875943F}"/>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96414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3"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grpId="0" nodeType="clickEffect">
                                  <p:stCondLst>
                                    <p:cond delay="0"/>
                                  </p:stCondLst>
                                  <p:childTnLst>
                                    <p:animClr clrSpc="rgb" dir="cw">
                                      <p:cBhvr override="childStyle">
                                        <p:cTn id="25" dur="2000" fill="hold"/>
                                        <p:tgtEl>
                                          <p:spTgt spid="3">
                                            <p:txEl>
                                              <p:pRg st="1" end="1"/>
                                            </p:txEl>
                                          </p:spTgt>
                                        </p:tgtEl>
                                        <p:attrNameLst>
                                          <p:attrName>style.color</p:attrName>
                                        </p:attrNameLst>
                                      </p:cBhvr>
                                      <p:to>
                                        <a:srgbClr val="000000"/>
                                      </p:to>
                                    </p:animClr>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3"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grpId="1" nodeType="clickEffect">
                                  <p:stCondLst>
                                    <p:cond delay="0"/>
                                  </p:stCondLst>
                                  <p:childTnLst>
                                    <p:animClr clrSpc="rgb" dir="cw">
                                      <p:cBhvr override="childStyle">
                                        <p:cTn id="49" dur="2000" fill="hold"/>
                                        <p:tgtEl>
                                          <p:spTgt spid="3">
                                            <p:txEl>
                                              <p:pRg st="2" end="2"/>
                                            </p:txEl>
                                          </p:spTgt>
                                        </p:tgtEl>
                                        <p:attrNameLst>
                                          <p:attrName>style.color</p:attrName>
                                        </p:attrNameLst>
                                      </p:cBhvr>
                                      <p:to>
                                        <a:srgbClr val="000000"/>
                                      </p:to>
                                    </p:animClr>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3"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fade">
                                      <p:cBhvr>
                                        <p:cTn id="54" dur="500"/>
                                        <p:tgtEl>
                                          <p:spTgt spid="3">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mph" presetSubtype="2" fill="hold" grpId="2" nodeType="clickEffect">
                                  <p:stCondLst>
                                    <p:cond delay="0"/>
                                  </p:stCondLst>
                                  <p:childTnLst>
                                    <p:animClr clrSpc="rgb" dir="cw">
                                      <p:cBhvr override="childStyle">
                                        <p:cTn id="63" dur="2000" fill="hold"/>
                                        <p:tgtEl>
                                          <p:spTgt spid="3">
                                            <p:txEl>
                                              <p:pRg st="3" end="3"/>
                                            </p:txEl>
                                          </p:spTgt>
                                        </p:tgtEl>
                                        <p:attrNameLst>
                                          <p:attrName>style.color</p:attrName>
                                        </p:attrNameLst>
                                      </p:cBhvr>
                                      <p:to>
                                        <a:srgbClr val="000000"/>
                                      </p:to>
                                    </p:animClr>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barn(inVertical)">
                                      <p:cBhvr>
                                        <p:cTn id="68" dur="500"/>
                                        <p:tgtEl>
                                          <p:spTgt spid="8"/>
                                        </p:tgtEl>
                                      </p:cBhvr>
                                    </p:animEffect>
                                  </p:childTnLst>
                                </p:cTn>
                              </p:par>
                              <p:par>
                                <p:cTn id="69" presetID="16" presetClass="entr" presetSubtype="21"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barn(inVertical)">
                                      <p:cBhvr>
                                        <p:cTn id="71" dur="500"/>
                                        <p:tgtEl>
                                          <p:spTgt spid="15"/>
                                        </p:tgtEl>
                                      </p:cBhvr>
                                    </p:animEffect>
                                  </p:childTnLst>
                                </p:cTn>
                              </p:par>
                              <p:par>
                                <p:cTn id="72" presetID="16" presetClass="entr" presetSubtype="21"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barn(inVertical)">
                                      <p:cBhvr>
                                        <p:cTn id="74" dur="500"/>
                                        <p:tgtEl>
                                          <p:spTgt spid="13"/>
                                        </p:tgtEl>
                                      </p:cBhvr>
                                    </p:animEffect>
                                  </p:childTnLst>
                                </p:cTn>
                              </p:par>
                              <p:par>
                                <p:cTn id="75" presetID="16" presetClass="entr" presetSubtype="21"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arn(inVertical)">
                                      <p:cBhvr>
                                        <p:cTn id="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P spid="3" grpId="3" uiExpand="1" build="p"/>
      <p:bldP spid="10"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Automated Optimization Algorithm</a:t>
            </a:r>
          </a:p>
        </p:txBody>
      </p:sp>
      <p:sp>
        <p:nvSpPr>
          <p:cNvPr id="3" name="Content Placeholder 2">
            <a:extLst>
              <a:ext uri="{FF2B5EF4-FFF2-40B4-BE49-F238E27FC236}">
                <a16:creationId xmlns:a16="http://schemas.microsoft.com/office/drawing/2014/main" id="{4AF28B3B-FDEB-3248-9CE9-8FFA07DE5BE9}"/>
              </a:ext>
            </a:extLst>
          </p:cNvPr>
          <p:cNvSpPr>
            <a:spLocks noGrp="1"/>
          </p:cNvSpPr>
          <p:nvPr>
            <p:ph idx="1"/>
          </p:nvPr>
        </p:nvSpPr>
        <p:spPr/>
        <p:txBody>
          <a:bodyPr/>
          <a:lstStyle/>
          <a:p>
            <a:r>
              <a:rPr lang="en-US" dirty="0"/>
              <a:t>Three datasets for modeling:</a:t>
            </a:r>
          </a:p>
          <a:p>
            <a:r>
              <a:rPr lang="en-US" dirty="0"/>
              <a:t>Training dataset:</a:t>
            </a:r>
          </a:p>
          <a:p>
            <a:pPr lvl="1"/>
            <a:r>
              <a:rPr lang="en-US" dirty="0"/>
              <a:t>Building the model</a:t>
            </a:r>
          </a:p>
          <a:p>
            <a:pPr lvl="1"/>
            <a:r>
              <a:rPr lang="en-US" dirty="0"/>
              <a:t>Input and output of this set are known</a:t>
            </a:r>
          </a:p>
          <a:p>
            <a:r>
              <a:rPr lang="en-US" dirty="0"/>
              <a:t>Validation dataset:</a:t>
            </a:r>
          </a:p>
          <a:p>
            <a:pPr lvl="1"/>
            <a:r>
              <a:rPr lang="en-US" dirty="0"/>
              <a:t>Optimizing the hyperparameters of the identified model</a:t>
            </a:r>
          </a:p>
          <a:p>
            <a:r>
              <a:rPr lang="en-US" dirty="0"/>
              <a:t>Test dataset:</a:t>
            </a:r>
          </a:p>
          <a:p>
            <a:pPr lvl="1"/>
            <a:r>
              <a:rPr lang="en-US" dirty="0"/>
              <a:t>Evaluating the performance of the identified model</a:t>
            </a:r>
          </a:p>
        </p:txBody>
      </p:sp>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195D996-0DA3-4D04-8DB8-94023FE3972B}"/>
                  </a:ext>
                </a:extLst>
              </p:cNvPr>
              <p:cNvSpPr/>
              <p:nvPr/>
            </p:nvSpPr>
            <p:spPr>
              <a:xfrm>
                <a:off x="1317256" y="4678504"/>
                <a:ext cx="4778744" cy="369332"/>
              </a:xfrm>
              <a:prstGeom prst="rect">
                <a:avLst/>
              </a:prstGeom>
              <a:ln w="28575">
                <a:solidFill>
                  <a:srgbClr val="C00000"/>
                </a:solidFill>
              </a:ln>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m:rPr>
                              <m:sty m:val="p"/>
                            </m:rPr>
                            <a:rPr lang="en-US" smtClean="0">
                              <a:latin typeface="Cambria Math" panose="02040503050406030204" pitchFamily="18" charset="0"/>
                            </a:rPr>
                            <m:t>Ξ</m:t>
                          </m:r>
                        </m:e>
                        <m:sup>
                          <m:r>
                            <a:rPr lang="en-US" b="0" i="1" smtClean="0">
                              <a:latin typeface="Cambria Math" panose="02040503050406030204" pitchFamily="18" charset="0"/>
                            </a:rPr>
                            <m:t>∗</m:t>
                          </m:r>
                        </m:sup>
                      </m:sSup>
                      <m:r>
                        <a:rPr lang="en-US" i="1">
                          <a:latin typeface="Cambria Math" panose="02040503050406030204" pitchFamily="18" charset="0"/>
                        </a:rPr>
                        <m:t>=</m:t>
                      </m:r>
                      <m:r>
                        <m:rPr>
                          <m:sty m:val="p"/>
                        </m:rPr>
                        <a:rPr lang="en-US">
                          <a:latin typeface="Cambria Math" panose="02040503050406030204" pitchFamily="18" charset="0"/>
                        </a:rPr>
                        <m:t>argmi</m:t>
                      </m:r>
                      <m:sSub>
                        <m:sSubPr>
                          <m:ctrlPr>
                            <a:rPr lang="en-US" i="1">
                              <a:latin typeface="Cambria Math" panose="02040503050406030204" pitchFamily="18" charset="0"/>
                            </a:rPr>
                          </m:ctrlPr>
                        </m:sSubPr>
                        <m:e>
                          <m:r>
                            <m:rPr>
                              <m:sty m:val="p"/>
                            </m:rPr>
                            <a:rPr lang="en-US">
                              <a:latin typeface="Cambria Math" panose="02040503050406030204" pitchFamily="18" charset="0"/>
                            </a:rPr>
                            <m:t>n</m:t>
                          </m:r>
                        </m:e>
                        <m:sub>
                          <m:r>
                            <m:rPr>
                              <m:sty m:val="p"/>
                            </m:rPr>
                            <a:rPr lang="en-US" b="0" i="0" smtClean="0">
                              <a:latin typeface="Cambria Math" panose="02040503050406030204" pitchFamily="18" charset="0"/>
                            </a:rPr>
                            <m:t>Ξ</m:t>
                          </m:r>
                        </m:sub>
                      </m:sSub>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m:rPr>
                                  <m:sty m:val="p"/>
                                </m:rPr>
                                <a:rPr lang="en-US">
                                  <a:latin typeface="Cambria Math" panose="02040503050406030204" pitchFamily="18" charset="0"/>
                                </a:rPr>
                                <m:t>Θ</m:t>
                              </m:r>
                              <m:r>
                                <m:rPr>
                                  <m:sty m:val="p"/>
                                </m:rPr>
                                <a:rPr lang="en-US" b="0" i="0" smtClean="0">
                                  <a:latin typeface="Cambria Math" panose="02040503050406030204" pitchFamily="18" charset="0"/>
                                </a:rPr>
                                <m:t>Ξ</m:t>
                              </m:r>
                            </m:e>
                          </m:d>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𝜆</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Ξ</m:t>
                              </m:r>
                            </m:e>
                          </m:d>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Ξ</m:t>
                              </m:r>
                            </m:e>
                          </m:d>
                        </m:e>
                        <m:sub>
                          <m:r>
                            <a:rPr lang="en-US" b="0" i="1" smtClean="0">
                              <a:latin typeface="Cambria Math" panose="02040503050406030204" pitchFamily="18" charset="0"/>
                            </a:rPr>
                            <m:t>0</m:t>
                          </m:r>
                        </m:sub>
                      </m:sSub>
                    </m:oMath>
                  </m:oMathPara>
                </a14:m>
                <a:endParaRPr lang="en-US"/>
              </a:p>
            </p:txBody>
          </p:sp>
        </mc:Choice>
        <mc:Fallback xmlns="">
          <p:sp>
            <p:nvSpPr>
              <p:cNvPr id="6" name="Rectangle 5">
                <a:extLst>
                  <a:ext uri="{FF2B5EF4-FFF2-40B4-BE49-F238E27FC236}">
                    <a16:creationId xmlns:a16="http://schemas.microsoft.com/office/drawing/2014/main" id="{7195D996-0DA3-4D04-8DB8-94023FE3972B}"/>
                  </a:ext>
                </a:extLst>
              </p:cNvPr>
              <p:cNvSpPr>
                <a:spLocks noRot="1" noChangeAspect="1" noMove="1" noResize="1" noEditPoints="1" noAdjustHandles="1" noChangeArrowheads="1" noChangeShapeType="1" noTextEdit="1"/>
              </p:cNvSpPr>
              <p:nvPr/>
            </p:nvSpPr>
            <p:spPr>
              <a:xfrm>
                <a:off x="1317256" y="4678504"/>
                <a:ext cx="4778744" cy="369332"/>
              </a:xfrm>
              <a:prstGeom prst="rect">
                <a:avLst/>
              </a:prstGeom>
              <a:blipFill>
                <a:blip r:embed="rId3"/>
                <a:stretch>
                  <a:fillRect b="-9375"/>
                </a:stretch>
              </a:blipFill>
              <a:ln w="28575">
                <a:solidFill>
                  <a:srgbClr val="C00000"/>
                </a:solidFill>
              </a:ln>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CFE2806F-F812-2EBA-8879-3C889A6994F8}"/>
              </a:ext>
            </a:extLst>
          </p:cNvPr>
          <p:cNvGrpSpPr/>
          <p:nvPr/>
        </p:nvGrpSpPr>
        <p:grpSpPr>
          <a:xfrm>
            <a:off x="6878480" y="3596872"/>
            <a:ext cx="1540160" cy="970000"/>
            <a:chOff x="2325066" y="2075259"/>
            <a:chExt cx="1540160" cy="970000"/>
          </a:xfrm>
        </p:grpSpPr>
        <p:grpSp>
          <p:nvGrpSpPr>
            <p:cNvPr id="35" name="Group 34">
              <a:extLst>
                <a:ext uri="{FF2B5EF4-FFF2-40B4-BE49-F238E27FC236}">
                  <a16:creationId xmlns:a16="http://schemas.microsoft.com/office/drawing/2014/main" id="{9B603EFE-AC20-F714-3BC9-7A0BEC792A36}"/>
                </a:ext>
              </a:extLst>
            </p:cNvPr>
            <p:cNvGrpSpPr/>
            <p:nvPr/>
          </p:nvGrpSpPr>
          <p:grpSpPr>
            <a:xfrm>
              <a:off x="2602064" y="2075259"/>
              <a:ext cx="1211867" cy="637927"/>
              <a:chOff x="268941" y="721847"/>
              <a:chExt cx="1211867" cy="637927"/>
            </a:xfrm>
          </p:grpSpPr>
          <p:cxnSp>
            <p:nvCxnSpPr>
              <p:cNvPr id="39" name="Straight Arrow Connector 38">
                <a:extLst>
                  <a:ext uri="{FF2B5EF4-FFF2-40B4-BE49-F238E27FC236}">
                    <a16:creationId xmlns:a16="http://schemas.microsoft.com/office/drawing/2014/main" id="{BCC5768C-674D-BC75-6645-F48AAEBDD12D}"/>
                  </a:ext>
                </a:extLst>
              </p:cNvPr>
              <p:cNvCxnSpPr>
                <a:cxnSpLocks/>
              </p:cNvCxnSpPr>
              <p:nvPr/>
            </p:nvCxnSpPr>
            <p:spPr>
              <a:xfrm flipV="1">
                <a:off x="268941" y="721847"/>
                <a:ext cx="0" cy="637927"/>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D42BEB4-2A74-D7E9-583D-7786BC0B5EEB}"/>
                  </a:ext>
                </a:extLst>
              </p:cNvPr>
              <p:cNvCxnSpPr>
                <a:cxnSpLocks/>
              </p:cNvCxnSpPr>
              <p:nvPr/>
            </p:nvCxnSpPr>
            <p:spPr>
              <a:xfrm>
                <a:off x="268941" y="1359774"/>
                <a:ext cx="1211867"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3B7BF902-AF23-296F-346D-BD226AD1BCB4}"/>
                </a:ext>
              </a:extLst>
            </p:cNvPr>
            <p:cNvSpPr txBox="1"/>
            <p:nvPr/>
          </p:nvSpPr>
          <p:spPr>
            <a:xfrm>
              <a:off x="2550767" y="2768260"/>
              <a:ext cx="1314459"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Model complexity</a:t>
              </a:r>
            </a:p>
          </p:txBody>
        </p:sp>
        <p:sp>
          <p:nvSpPr>
            <p:cNvPr id="37" name="TextBox 36">
              <a:extLst>
                <a:ext uri="{FF2B5EF4-FFF2-40B4-BE49-F238E27FC236}">
                  <a16:creationId xmlns:a16="http://schemas.microsoft.com/office/drawing/2014/main" id="{90178B41-D412-8053-3FCD-64A2B4BBE3DB}"/>
                </a:ext>
              </a:extLst>
            </p:cNvPr>
            <p:cNvSpPr txBox="1"/>
            <p:nvPr/>
          </p:nvSpPr>
          <p:spPr>
            <a:xfrm rot="16200000">
              <a:off x="2228750" y="2302372"/>
              <a:ext cx="469632"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Cost</a:t>
              </a:r>
            </a:p>
          </p:txBody>
        </p:sp>
        <p:sp>
          <p:nvSpPr>
            <p:cNvPr id="38" name="Freeform: Shape 47">
              <a:extLst>
                <a:ext uri="{FF2B5EF4-FFF2-40B4-BE49-F238E27FC236}">
                  <a16:creationId xmlns:a16="http://schemas.microsoft.com/office/drawing/2014/main" id="{0FD2AC23-40CD-E257-2EE4-3C02A095E879}"/>
                </a:ext>
              </a:extLst>
            </p:cNvPr>
            <p:cNvSpPr/>
            <p:nvPr/>
          </p:nvSpPr>
          <p:spPr>
            <a:xfrm>
              <a:off x="2677056" y="2188887"/>
              <a:ext cx="1002767" cy="410670"/>
            </a:xfrm>
            <a:custGeom>
              <a:avLst/>
              <a:gdLst>
                <a:gd name="connsiteX0" fmla="*/ 0 w 433388"/>
                <a:gd name="connsiteY0" fmla="*/ 0 h 191064"/>
                <a:gd name="connsiteX1" fmla="*/ 90488 w 433388"/>
                <a:gd name="connsiteY1" fmla="*/ 183357 h 191064"/>
                <a:gd name="connsiteX2" fmla="*/ 269081 w 433388"/>
                <a:gd name="connsiteY2" fmla="*/ 150019 h 191064"/>
                <a:gd name="connsiteX3" fmla="*/ 433388 w 433388"/>
                <a:gd name="connsiteY3" fmla="*/ 88107 h 191064"/>
              </a:gdLst>
              <a:ahLst/>
              <a:cxnLst>
                <a:cxn ang="0">
                  <a:pos x="connsiteX0" y="connsiteY0"/>
                </a:cxn>
                <a:cxn ang="0">
                  <a:pos x="connsiteX1" y="connsiteY1"/>
                </a:cxn>
                <a:cxn ang="0">
                  <a:pos x="connsiteX2" y="connsiteY2"/>
                </a:cxn>
                <a:cxn ang="0">
                  <a:pos x="connsiteX3" y="connsiteY3"/>
                </a:cxn>
              </a:cxnLst>
              <a:rect l="l" t="t" r="r" b="b"/>
              <a:pathLst>
                <a:path w="433388" h="191064">
                  <a:moveTo>
                    <a:pt x="0" y="0"/>
                  </a:moveTo>
                  <a:cubicBezTo>
                    <a:pt x="22820" y="79177"/>
                    <a:pt x="45641" y="158354"/>
                    <a:pt x="90488" y="183357"/>
                  </a:cubicBezTo>
                  <a:cubicBezTo>
                    <a:pt x="135335" y="208360"/>
                    <a:pt x="211931" y="165894"/>
                    <a:pt x="269081" y="150019"/>
                  </a:cubicBezTo>
                  <a:cubicBezTo>
                    <a:pt x="326231" y="134144"/>
                    <a:pt x="379809" y="111125"/>
                    <a:pt x="433388" y="88107"/>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grpSp>
      <p:sp>
        <p:nvSpPr>
          <p:cNvPr id="41" name="Oval 40">
            <a:extLst>
              <a:ext uri="{FF2B5EF4-FFF2-40B4-BE49-F238E27FC236}">
                <a16:creationId xmlns:a16="http://schemas.microsoft.com/office/drawing/2014/main" id="{65F3119B-5B98-BF43-C3A2-A50D24182103}"/>
              </a:ext>
            </a:extLst>
          </p:cNvPr>
          <p:cNvSpPr>
            <a:spLocks noChangeAspect="1"/>
          </p:cNvSpPr>
          <p:nvPr/>
        </p:nvSpPr>
        <p:spPr>
          <a:xfrm>
            <a:off x="7397452" y="4018395"/>
            <a:ext cx="164592" cy="168415"/>
          </a:xfrm>
          <a:prstGeom prst="ellipse">
            <a:avLst/>
          </a:prstGeom>
          <a:solidFill>
            <a:schemeClr val="accent6">
              <a:alpha val="4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9C0ED65E-BB8D-5CA4-4584-537552753147}"/>
              </a:ext>
            </a:extLst>
          </p:cNvPr>
          <p:cNvGrpSpPr/>
          <p:nvPr/>
        </p:nvGrpSpPr>
        <p:grpSpPr>
          <a:xfrm>
            <a:off x="6384282" y="2054904"/>
            <a:ext cx="1540160" cy="970000"/>
            <a:chOff x="6692625" y="2384926"/>
            <a:chExt cx="1540160" cy="970000"/>
          </a:xfrm>
        </p:grpSpPr>
        <p:grpSp>
          <p:nvGrpSpPr>
            <p:cNvPr id="42" name="Group 41">
              <a:extLst>
                <a:ext uri="{FF2B5EF4-FFF2-40B4-BE49-F238E27FC236}">
                  <a16:creationId xmlns:a16="http://schemas.microsoft.com/office/drawing/2014/main" id="{0E4ED92E-280F-D059-5B71-292B77100543}"/>
                </a:ext>
              </a:extLst>
            </p:cNvPr>
            <p:cNvGrpSpPr/>
            <p:nvPr/>
          </p:nvGrpSpPr>
          <p:grpSpPr>
            <a:xfrm>
              <a:off x="6692625" y="2384926"/>
              <a:ext cx="1540160" cy="970000"/>
              <a:chOff x="2325066" y="2075259"/>
              <a:chExt cx="1540160" cy="970000"/>
            </a:xfrm>
          </p:grpSpPr>
          <p:grpSp>
            <p:nvGrpSpPr>
              <p:cNvPr id="43" name="Group 42">
                <a:extLst>
                  <a:ext uri="{FF2B5EF4-FFF2-40B4-BE49-F238E27FC236}">
                    <a16:creationId xmlns:a16="http://schemas.microsoft.com/office/drawing/2014/main" id="{F27228B4-6C10-264F-4126-95B4B292901E}"/>
                  </a:ext>
                </a:extLst>
              </p:cNvPr>
              <p:cNvGrpSpPr/>
              <p:nvPr/>
            </p:nvGrpSpPr>
            <p:grpSpPr>
              <a:xfrm>
                <a:off x="2602064" y="2075259"/>
                <a:ext cx="1211867" cy="637927"/>
                <a:chOff x="268941" y="721847"/>
                <a:chExt cx="1211867" cy="637927"/>
              </a:xfrm>
            </p:grpSpPr>
            <p:cxnSp>
              <p:nvCxnSpPr>
                <p:cNvPr id="47" name="Straight Arrow Connector 46">
                  <a:extLst>
                    <a:ext uri="{FF2B5EF4-FFF2-40B4-BE49-F238E27FC236}">
                      <a16:creationId xmlns:a16="http://schemas.microsoft.com/office/drawing/2014/main" id="{6FC0F6D0-AC8C-1708-AD6C-009F61227150}"/>
                    </a:ext>
                  </a:extLst>
                </p:cNvPr>
                <p:cNvCxnSpPr>
                  <a:cxnSpLocks/>
                </p:cNvCxnSpPr>
                <p:nvPr/>
              </p:nvCxnSpPr>
              <p:spPr>
                <a:xfrm flipV="1">
                  <a:off x="268941" y="721847"/>
                  <a:ext cx="0" cy="637927"/>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38B5568-8A6D-B5F7-86CC-C765F14C806F}"/>
                    </a:ext>
                  </a:extLst>
                </p:cNvPr>
                <p:cNvCxnSpPr>
                  <a:cxnSpLocks/>
                </p:cNvCxnSpPr>
                <p:nvPr/>
              </p:nvCxnSpPr>
              <p:spPr>
                <a:xfrm>
                  <a:off x="268941" y="1359774"/>
                  <a:ext cx="1211867" cy="0"/>
                </a:xfrm>
                <a:prstGeom prst="straightConnector1">
                  <a:avLst/>
                </a:prstGeom>
                <a:ln>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D5136FFF-B36A-E914-B050-5C0A43DC86D5}"/>
                  </a:ext>
                </a:extLst>
              </p:cNvPr>
              <p:cNvSpPr txBox="1"/>
              <p:nvPr/>
            </p:nvSpPr>
            <p:spPr>
              <a:xfrm>
                <a:off x="2550767" y="2768260"/>
                <a:ext cx="1314459"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Model complexity</a:t>
                </a:r>
              </a:p>
            </p:txBody>
          </p:sp>
          <p:sp>
            <p:nvSpPr>
              <p:cNvPr id="45" name="TextBox 44">
                <a:extLst>
                  <a:ext uri="{FF2B5EF4-FFF2-40B4-BE49-F238E27FC236}">
                    <a16:creationId xmlns:a16="http://schemas.microsoft.com/office/drawing/2014/main" id="{6ED6D7DE-DFB8-10D4-8DEE-488F3B1DFD90}"/>
                  </a:ext>
                </a:extLst>
              </p:cNvPr>
              <p:cNvSpPr txBox="1"/>
              <p:nvPr/>
            </p:nvSpPr>
            <p:spPr>
              <a:xfrm rot="16200000">
                <a:off x="2228750" y="2302372"/>
                <a:ext cx="469632"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Cost</a:t>
                </a:r>
              </a:p>
            </p:txBody>
          </p:sp>
        </p:grpSp>
        <p:sp>
          <p:nvSpPr>
            <p:cNvPr id="52" name="Freeform 51">
              <a:extLst>
                <a:ext uri="{FF2B5EF4-FFF2-40B4-BE49-F238E27FC236}">
                  <a16:creationId xmlns:a16="http://schemas.microsoft.com/office/drawing/2014/main" id="{AEB63F07-16EE-7E48-B368-47CDAE6C4C5C}"/>
                </a:ext>
              </a:extLst>
            </p:cNvPr>
            <p:cNvSpPr/>
            <p:nvPr/>
          </p:nvSpPr>
          <p:spPr>
            <a:xfrm>
              <a:off x="7032434" y="2464106"/>
              <a:ext cx="984173" cy="507490"/>
            </a:xfrm>
            <a:custGeom>
              <a:avLst/>
              <a:gdLst>
                <a:gd name="connsiteX0" fmla="*/ 0 w 984173"/>
                <a:gd name="connsiteY0" fmla="*/ 0 h 507490"/>
                <a:gd name="connsiteX1" fmla="*/ 187286 w 984173"/>
                <a:gd name="connsiteY1" fmla="*/ 370901 h 507490"/>
                <a:gd name="connsiteX2" fmla="*/ 984173 w 984173"/>
                <a:gd name="connsiteY2" fmla="*/ 506776 h 507490"/>
              </a:gdLst>
              <a:ahLst/>
              <a:cxnLst>
                <a:cxn ang="0">
                  <a:pos x="connsiteX0" y="connsiteY0"/>
                </a:cxn>
                <a:cxn ang="0">
                  <a:pos x="connsiteX1" y="connsiteY1"/>
                </a:cxn>
                <a:cxn ang="0">
                  <a:pos x="connsiteX2" y="connsiteY2"/>
                </a:cxn>
              </a:cxnLst>
              <a:rect l="l" t="t" r="r" b="b"/>
              <a:pathLst>
                <a:path w="984173" h="507490">
                  <a:moveTo>
                    <a:pt x="0" y="0"/>
                  </a:moveTo>
                  <a:cubicBezTo>
                    <a:pt x="11628" y="143219"/>
                    <a:pt x="23257" y="286438"/>
                    <a:pt x="187286" y="370901"/>
                  </a:cubicBezTo>
                  <a:cubicBezTo>
                    <a:pt x="351315" y="455364"/>
                    <a:pt x="839730" y="514733"/>
                    <a:pt x="984173" y="50677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Arrow Connector 58">
            <a:extLst>
              <a:ext uri="{FF2B5EF4-FFF2-40B4-BE49-F238E27FC236}">
                <a16:creationId xmlns:a16="http://schemas.microsoft.com/office/drawing/2014/main" id="{ED0E0994-62CE-A1D7-624F-EA5B4E17B1B0}"/>
              </a:ext>
            </a:extLst>
          </p:cNvPr>
          <p:cNvCxnSpPr/>
          <p:nvPr/>
        </p:nvCxnSpPr>
        <p:spPr>
          <a:xfrm flipH="1">
            <a:off x="7854193" y="2512415"/>
            <a:ext cx="36009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B9E7489-2E6A-3CE1-6FD0-E3FF8C9ECA13}"/>
              </a:ext>
            </a:extLst>
          </p:cNvPr>
          <p:cNvCxnSpPr>
            <a:cxnSpLocks/>
          </p:cNvCxnSpPr>
          <p:nvPr/>
        </p:nvCxnSpPr>
        <p:spPr>
          <a:xfrm flipH="1">
            <a:off x="8472376" y="4121170"/>
            <a:ext cx="664628"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7E99DB0-56AF-6E41-09B5-C3C1A83CEF79}"/>
              </a:ext>
            </a:extLst>
          </p:cNvPr>
          <p:cNvSpPr/>
          <p:nvPr/>
        </p:nvSpPr>
        <p:spPr>
          <a:xfrm>
            <a:off x="8275388" y="2233510"/>
            <a:ext cx="861615" cy="532679"/>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8E29F2-F35E-4343-BF5D-B4B12B247A52}"/>
              </a:ext>
            </a:extLst>
          </p:cNvPr>
          <p:cNvSpPr/>
          <p:nvPr/>
        </p:nvSpPr>
        <p:spPr>
          <a:xfrm>
            <a:off x="10584951" y="2233509"/>
            <a:ext cx="861615" cy="532679"/>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57B93C-00D5-4E44-D8CC-04D8CAFF0ED1}"/>
              </a:ext>
            </a:extLst>
          </p:cNvPr>
          <p:cNvSpPr/>
          <p:nvPr/>
        </p:nvSpPr>
        <p:spPr>
          <a:xfrm>
            <a:off x="9115282" y="4564782"/>
            <a:ext cx="1469669" cy="393192"/>
          </a:xfrm>
          <a:prstGeom prst="rect">
            <a:avLst/>
          </a:prstGeom>
          <a:solidFill>
            <a:srgbClr val="990301">
              <a:alpha val="20000"/>
            </a:srgbClr>
          </a:solidFill>
          <a:ln w="28575">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3B4EC8-3748-705B-B8D3-AFE4591D400E}"/>
              </a:ext>
            </a:extLst>
          </p:cNvPr>
          <p:cNvPicPr>
            <a:picLocks noChangeAspect="1"/>
          </p:cNvPicPr>
          <p:nvPr/>
        </p:nvPicPr>
        <p:blipFill>
          <a:blip r:embed="rId4"/>
          <a:stretch>
            <a:fillRect/>
          </a:stretch>
        </p:blipFill>
        <p:spPr>
          <a:xfrm>
            <a:off x="8231489" y="1317084"/>
            <a:ext cx="3272051" cy="3730752"/>
          </a:xfrm>
          <a:prstGeom prst="rect">
            <a:avLst/>
          </a:prstGeom>
        </p:spPr>
      </p:pic>
      <p:graphicFrame>
        <p:nvGraphicFramePr>
          <p:cNvPr id="29" name="Diagram 28">
            <a:extLst>
              <a:ext uri="{FF2B5EF4-FFF2-40B4-BE49-F238E27FC236}">
                <a16:creationId xmlns:a16="http://schemas.microsoft.com/office/drawing/2014/main" id="{00BBD2E8-A630-4F5C-9900-5CFC5B934C72}"/>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lide Number Placeholder 6">
            <a:extLst>
              <a:ext uri="{FF2B5EF4-FFF2-40B4-BE49-F238E27FC236}">
                <a16:creationId xmlns:a16="http://schemas.microsoft.com/office/drawing/2014/main" id="{E3EEA992-64AE-BF45-70E4-2C6A12502D14}"/>
              </a:ext>
            </a:extLst>
          </p:cNvPr>
          <p:cNvSpPr>
            <a:spLocks noGrp="1"/>
          </p:cNvSpPr>
          <p:nvPr>
            <p:ph type="sldNum" sz="quarter" idx="12"/>
          </p:nvPr>
        </p:nvSpPr>
        <p:spPr/>
        <p:txBody>
          <a:bodyPr/>
          <a:lstStyle/>
          <a:p>
            <a:fld id="{B2DC25EE-239B-4C5F-AAD1-255A7D5F1EE2}" type="slidenum">
              <a:rPr lang="en-US" smtClean="0"/>
              <a:pPr/>
              <a:t>27</a:t>
            </a:fld>
            <a:r>
              <a:rPr lang="en-US"/>
              <a:t>/51</a:t>
            </a:r>
            <a:endParaRPr lang="en-US" dirty="0"/>
          </a:p>
        </p:txBody>
      </p:sp>
      <p:sp>
        <p:nvSpPr>
          <p:cNvPr id="5" name="Footer Placeholder 4">
            <a:extLst>
              <a:ext uri="{FF2B5EF4-FFF2-40B4-BE49-F238E27FC236}">
                <a16:creationId xmlns:a16="http://schemas.microsoft.com/office/drawing/2014/main" id="{443EC091-2D31-BD40-E245-36BD34C057AC}"/>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35391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barn(inVertical)">
                                      <p:cBhvr>
                                        <p:cTn id="56" dur="500"/>
                                        <p:tgtEl>
                                          <p:spTgt spid="5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barn(inVertical)">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barn(inVertical)">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barn(inVertical)">
                                      <p:cBhvr>
                                        <p:cTn id="76" dur="5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
                                            <p:txEl>
                                              <p:pRg st="6" end="6"/>
                                            </p:txEl>
                                          </p:spTgt>
                                        </p:tgtEl>
                                        <p:attrNameLst>
                                          <p:attrName>style.visibility</p:attrName>
                                        </p:attrNameLst>
                                      </p:cBhvr>
                                      <p:to>
                                        <p:strVal val="visible"/>
                                      </p:to>
                                    </p:set>
                                    <p:animEffect transition="in" filter="fade">
                                      <p:cBhvr>
                                        <p:cTn id="86" dur="500"/>
                                        <p:tgtEl>
                                          <p:spTgt spid="3">
                                            <p:txEl>
                                              <p:pRg st="6" end="6"/>
                                            </p:txEl>
                                          </p:spTgt>
                                        </p:tgtEl>
                                      </p:cBhvr>
                                    </p:animEffect>
                                  </p:childTnLst>
                                </p:cTn>
                              </p:par>
                            </p:childTnLst>
                          </p:cTn>
                        </p:par>
                        <p:par>
                          <p:cTn id="87" fill="hold">
                            <p:stCondLst>
                              <p:cond delay="500"/>
                            </p:stCondLst>
                            <p:childTnLst>
                              <p:par>
                                <p:cTn id="88" presetID="16" presetClass="entr" presetSubtype="21" fill="hold" grpId="0" nodeType="after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barn(inVertical)">
                                      <p:cBhvr>
                                        <p:cTn id="90" dur="500"/>
                                        <p:tgtEl>
                                          <p:spTgt spid="10"/>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3">
                                            <p:txEl>
                                              <p:pRg st="7" end="7"/>
                                            </p:txEl>
                                          </p:spTgt>
                                        </p:tgtEl>
                                        <p:attrNameLst>
                                          <p:attrName>style.visibility</p:attrName>
                                        </p:attrNameLst>
                                      </p:cBhvr>
                                      <p:to>
                                        <p:strVal val="visible"/>
                                      </p:to>
                                    </p:set>
                                    <p:animEffect transition="in" filter="fade">
                                      <p:cBhvr>
                                        <p:cTn id="9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41" grpId="0" animBg="1"/>
      <p:bldP spid="8" grpId="0" animBg="1"/>
      <p:bldP spid="8"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Training Dataset</a:t>
            </a:r>
          </a:p>
        </p:txBody>
      </p:sp>
      <p:sp>
        <p:nvSpPr>
          <p:cNvPr id="3" name="Content Placeholder 2">
            <a:extLst>
              <a:ext uri="{FF2B5EF4-FFF2-40B4-BE49-F238E27FC236}">
                <a16:creationId xmlns:a16="http://schemas.microsoft.com/office/drawing/2014/main" id="{4AF28B3B-FDEB-3248-9CE9-8FFA07DE5BE9}"/>
              </a:ext>
            </a:extLst>
          </p:cNvPr>
          <p:cNvSpPr>
            <a:spLocks noGrp="1"/>
          </p:cNvSpPr>
          <p:nvPr>
            <p:ph idx="1"/>
          </p:nvPr>
        </p:nvSpPr>
        <p:spPr/>
        <p:txBody>
          <a:bodyPr/>
          <a:lstStyle/>
          <a:p>
            <a:r>
              <a:rPr lang="en-US" dirty="0"/>
              <a:t>Electrical current is employed to generate data</a:t>
            </a:r>
          </a:p>
          <a:p>
            <a:r>
              <a:rPr lang="en-US" dirty="0"/>
              <a:t>Stochastic current signal up to 2C/4C-rate charge/discharge with 50 </a:t>
            </a:r>
            <a:r>
              <a:rPr lang="en-US" dirty="0" err="1"/>
              <a:t>ms</a:t>
            </a:r>
            <a:r>
              <a:rPr lang="en-US" dirty="0"/>
              <a:t> sampling time</a:t>
            </a:r>
          </a:p>
        </p:txBody>
      </p:sp>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endParaRPr lang="en-US" dirty="0"/>
          </a:p>
        </p:txBody>
      </p:sp>
      <p:pic>
        <p:nvPicPr>
          <p:cNvPr id="19" name="Picture 18">
            <a:extLst>
              <a:ext uri="{FF2B5EF4-FFF2-40B4-BE49-F238E27FC236}">
                <a16:creationId xmlns:a16="http://schemas.microsoft.com/office/drawing/2014/main" id="{9BE8EC72-F8D8-0805-8418-3E6D9EA1A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576" y="2677726"/>
            <a:ext cx="4718567" cy="3538925"/>
          </a:xfrm>
          <a:prstGeom prst="rect">
            <a:avLst/>
          </a:prstGeom>
        </p:spPr>
      </p:pic>
      <p:sp>
        <p:nvSpPr>
          <p:cNvPr id="5" name="TextBox 4">
            <a:extLst>
              <a:ext uri="{FF2B5EF4-FFF2-40B4-BE49-F238E27FC236}">
                <a16:creationId xmlns:a16="http://schemas.microsoft.com/office/drawing/2014/main" id="{77C57A1E-A8D7-6319-09B1-5CA86FC9598A}"/>
              </a:ext>
            </a:extLst>
          </p:cNvPr>
          <p:cNvSpPr txBox="1"/>
          <p:nvPr/>
        </p:nvSpPr>
        <p:spPr>
          <a:xfrm>
            <a:off x="7853613" y="2308394"/>
            <a:ext cx="1513974" cy="369332"/>
          </a:xfrm>
          <a:prstGeom prst="rect">
            <a:avLst/>
          </a:prstGeom>
          <a:noFill/>
          <a:ln w="19050">
            <a:solidFill>
              <a:srgbClr val="C00000"/>
            </a:solidFill>
          </a:ln>
        </p:spPr>
        <p:txBody>
          <a:bodyPr wrap="square" rtlCol="0">
            <a:spAutoFit/>
          </a:bodyPr>
          <a:lstStyle/>
          <a:p>
            <a:pPr algn="ctr"/>
            <a:r>
              <a:rPr lang="en-US" dirty="0"/>
              <a:t>Design Space</a:t>
            </a:r>
          </a:p>
        </p:txBody>
      </p:sp>
      <p:cxnSp>
        <p:nvCxnSpPr>
          <p:cNvPr id="7" name="Straight Arrow Connector 6">
            <a:extLst>
              <a:ext uri="{FF2B5EF4-FFF2-40B4-BE49-F238E27FC236}">
                <a16:creationId xmlns:a16="http://schemas.microsoft.com/office/drawing/2014/main" id="{7EA39049-652A-4EC1-5558-CD1C91500489}"/>
              </a:ext>
            </a:extLst>
          </p:cNvPr>
          <p:cNvCxnSpPr>
            <a:cxnSpLocks/>
            <a:stCxn id="5" idx="2"/>
          </p:cNvCxnSpPr>
          <p:nvPr/>
        </p:nvCxnSpPr>
        <p:spPr>
          <a:xfrm>
            <a:off x="8610600" y="2677726"/>
            <a:ext cx="0" cy="46797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0D4F245-7E38-78CC-B95E-6F7003D62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429000"/>
            <a:ext cx="5639627" cy="2121573"/>
          </a:xfrm>
          <a:prstGeom prst="rect">
            <a:avLst/>
          </a:prstGeom>
        </p:spPr>
      </p:pic>
      <p:graphicFrame>
        <p:nvGraphicFramePr>
          <p:cNvPr id="11" name="Diagram 10">
            <a:extLst>
              <a:ext uri="{FF2B5EF4-FFF2-40B4-BE49-F238E27FC236}">
                <a16:creationId xmlns:a16="http://schemas.microsoft.com/office/drawing/2014/main" id="{2641D8FF-596C-432F-B13A-F85C67F47B44}"/>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a:extLst>
              <a:ext uri="{FF2B5EF4-FFF2-40B4-BE49-F238E27FC236}">
                <a16:creationId xmlns:a16="http://schemas.microsoft.com/office/drawing/2014/main" id="{57555E32-CA6F-27E4-B1FD-2573CEDCB193}"/>
              </a:ext>
            </a:extLst>
          </p:cNvPr>
          <p:cNvSpPr>
            <a:spLocks noGrp="1"/>
          </p:cNvSpPr>
          <p:nvPr>
            <p:ph type="sldNum" sz="quarter" idx="12"/>
          </p:nvPr>
        </p:nvSpPr>
        <p:spPr/>
        <p:txBody>
          <a:bodyPr/>
          <a:lstStyle/>
          <a:p>
            <a:fld id="{B2DC25EE-239B-4C5F-AAD1-255A7D5F1EE2}" type="slidenum">
              <a:rPr lang="en-US" smtClean="0"/>
              <a:pPr/>
              <a:t>28</a:t>
            </a:fld>
            <a:r>
              <a:rPr lang="en-US"/>
              <a:t>/51</a:t>
            </a:r>
            <a:endParaRPr lang="en-US" dirty="0"/>
          </a:p>
        </p:txBody>
      </p:sp>
      <p:sp>
        <p:nvSpPr>
          <p:cNvPr id="8" name="Footer Placeholder 7">
            <a:extLst>
              <a:ext uri="{FF2B5EF4-FFF2-40B4-BE49-F238E27FC236}">
                <a16:creationId xmlns:a16="http://schemas.microsoft.com/office/drawing/2014/main" id="{AB0A62D7-5473-8851-B61E-74C8A14ED19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09708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Validation Dataset</a:t>
            </a:r>
          </a:p>
        </p:txBody>
      </p:sp>
      <p:sp>
        <p:nvSpPr>
          <p:cNvPr id="3" name="Content Placeholder 2">
            <a:extLst>
              <a:ext uri="{FF2B5EF4-FFF2-40B4-BE49-F238E27FC236}">
                <a16:creationId xmlns:a16="http://schemas.microsoft.com/office/drawing/2014/main" id="{4AF28B3B-FDEB-3248-9CE9-8FFA07DE5BE9}"/>
              </a:ext>
            </a:extLst>
          </p:cNvPr>
          <p:cNvSpPr>
            <a:spLocks noGrp="1"/>
          </p:cNvSpPr>
          <p:nvPr>
            <p:ph sz="half" idx="1"/>
          </p:nvPr>
        </p:nvSpPr>
        <p:spPr>
          <a:xfrm>
            <a:off x="838200" y="1721752"/>
            <a:ext cx="5181600" cy="4455211"/>
          </a:xfrm>
          <a:ln w="28575">
            <a:solidFill>
              <a:srgbClr val="C00000"/>
            </a:solidFill>
          </a:ln>
        </p:spPr>
        <p:txBody>
          <a:bodyPr/>
          <a:lstStyle/>
          <a:p>
            <a:r>
              <a:rPr lang="en-US" dirty="0"/>
              <a:t>US06 drive cycle</a:t>
            </a:r>
          </a:p>
        </p:txBody>
      </p:sp>
      <p:sp>
        <p:nvSpPr>
          <p:cNvPr id="17" name="Content Placeholder 16">
            <a:extLst>
              <a:ext uri="{FF2B5EF4-FFF2-40B4-BE49-F238E27FC236}">
                <a16:creationId xmlns:a16="http://schemas.microsoft.com/office/drawing/2014/main" id="{33E9D3F4-F177-1249-9C19-5F41DB1FD20C}"/>
              </a:ext>
            </a:extLst>
          </p:cNvPr>
          <p:cNvSpPr>
            <a:spLocks noGrp="1"/>
          </p:cNvSpPr>
          <p:nvPr>
            <p:ph sz="half" idx="2"/>
          </p:nvPr>
        </p:nvSpPr>
        <p:spPr>
          <a:xfrm>
            <a:off x="6172200" y="1721752"/>
            <a:ext cx="5181600" cy="4455211"/>
          </a:xfrm>
          <a:ln w="28575">
            <a:solidFill>
              <a:srgbClr val="C00000"/>
            </a:solidFill>
          </a:ln>
        </p:spPr>
        <p:txBody>
          <a:bodyPr/>
          <a:lstStyle/>
          <a:p>
            <a:r>
              <a:rPr lang="en-US" dirty="0"/>
              <a:t>Current profile</a:t>
            </a:r>
          </a:p>
        </p:txBody>
      </p:sp>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p>
        </p:txBody>
      </p:sp>
      <p:sp>
        <p:nvSpPr>
          <p:cNvPr id="18" name="TextBox 17">
            <a:extLst>
              <a:ext uri="{FF2B5EF4-FFF2-40B4-BE49-F238E27FC236}">
                <a16:creationId xmlns:a16="http://schemas.microsoft.com/office/drawing/2014/main" id="{842B4120-E08F-B341-AA5C-34D033811E06}"/>
              </a:ext>
            </a:extLst>
          </p:cNvPr>
          <p:cNvSpPr txBox="1"/>
          <p:nvPr/>
        </p:nvSpPr>
        <p:spPr>
          <a:xfrm>
            <a:off x="838200" y="1321642"/>
            <a:ext cx="5329279" cy="400110"/>
          </a:xfrm>
          <a:prstGeom prst="rect">
            <a:avLst/>
          </a:prstGeom>
          <a:noFill/>
        </p:spPr>
        <p:txBody>
          <a:bodyPr wrap="none" rtlCol="0">
            <a:spAutoFit/>
          </a:bodyPr>
          <a:lstStyle/>
          <a:p>
            <a:r>
              <a:rPr lang="en-US" sz="2000" dirty="0"/>
              <a:t>EPA aggressive highway drive cycles for validation</a:t>
            </a:r>
          </a:p>
        </p:txBody>
      </p:sp>
      <p:pic>
        <p:nvPicPr>
          <p:cNvPr id="5122" name="Picture 2" descr="Dynamometer Drive Schedules | US EPA">
            <a:extLst>
              <a:ext uri="{FF2B5EF4-FFF2-40B4-BE49-F238E27FC236}">
                <a16:creationId xmlns:a16="http://schemas.microsoft.com/office/drawing/2014/main" id="{CE93BBF9-9E83-1C2F-4C2D-847FACAFD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290" y="2774780"/>
            <a:ext cx="4719420" cy="24686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18A2AB6-945C-344D-023C-85E964008B30}"/>
              </a:ext>
            </a:extLst>
          </p:cNvPr>
          <p:cNvPicPr>
            <a:picLocks noChangeAspect="1"/>
          </p:cNvPicPr>
          <p:nvPr/>
        </p:nvPicPr>
        <p:blipFill>
          <a:blip r:embed="rId4"/>
          <a:stretch>
            <a:fillRect/>
          </a:stretch>
        </p:blipFill>
        <p:spPr>
          <a:xfrm>
            <a:off x="6096000" y="3003250"/>
            <a:ext cx="5364480" cy="2011680"/>
          </a:xfrm>
          <a:prstGeom prst="rect">
            <a:avLst/>
          </a:prstGeom>
        </p:spPr>
      </p:pic>
      <p:graphicFrame>
        <p:nvGraphicFramePr>
          <p:cNvPr id="10" name="Diagram 9">
            <a:extLst>
              <a:ext uri="{FF2B5EF4-FFF2-40B4-BE49-F238E27FC236}">
                <a16:creationId xmlns:a16="http://schemas.microsoft.com/office/drawing/2014/main" id="{876FDD60-81A8-4127-9748-8C4EC3F55B18}"/>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7DED5708-05B9-71CF-C11A-41EC45AEA7DB}"/>
              </a:ext>
            </a:extLst>
          </p:cNvPr>
          <p:cNvSpPr>
            <a:spLocks noGrp="1"/>
          </p:cNvSpPr>
          <p:nvPr>
            <p:ph type="sldNum" sz="quarter" idx="12"/>
          </p:nvPr>
        </p:nvSpPr>
        <p:spPr/>
        <p:txBody>
          <a:bodyPr/>
          <a:lstStyle/>
          <a:p>
            <a:fld id="{B2DC25EE-239B-4C5F-AAD1-255A7D5F1EE2}" type="slidenum">
              <a:rPr lang="en-US" smtClean="0"/>
              <a:pPr/>
              <a:t>29</a:t>
            </a:fld>
            <a:r>
              <a:rPr lang="en-US"/>
              <a:t>/51</a:t>
            </a:r>
            <a:endParaRPr lang="en-US" dirty="0"/>
          </a:p>
        </p:txBody>
      </p:sp>
      <p:sp>
        <p:nvSpPr>
          <p:cNvPr id="6" name="Footer Placeholder 5">
            <a:extLst>
              <a:ext uri="{FF2B5EF4-FFF2-40B4-BE49-F238E27FC236}">
                <a16:creationId xmlns:a16="http://schemas.microsoft.com/office/drawing/2014/main" id="{B86AA3B2-AC1B-8F48-E5A5-4D9D4E2380D2}"/>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20709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barn(inVertic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bg/>
                                          </p:spTgt>
                                        </p:tgtEl>
                                        <p:attrNameLst>
                                          <p:attrName>style.visibility</p:attrName>
                                        </p:attrNameLst>
                                      </p:cBhvr>
                                      <p:to>
                                        <p:strVal val="visible"/>
                                      </p:to>
                                    </p:set>
                                    <p:animEffect transition="in" filter="fade">
                                      <p:cBhvr>
                                        <p:cTn id="24" dur="500"/>
                                        <p:tgtEl>
                                          <p:spTgt spid="17">
                                            <p:bg/>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7" grpId="0" uiExpand="1" build="p"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B74E-1812-174F-82D6-1138C946F96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0C12BA2-026E-FC4F-8DDF-4E52F5146482}"/>
              </a:ext>
            </a:extLst>
          </p:cNvPr>
          <p:cNvSpPr>
            <a:spLocks noGrp="1"/>
          </p:cNvSpPr>
          <p:nvPr>
            <p:ph idx="1"/>
          </p:nvPr>
        </p:nvSpPr>
        <p:spPr/>
        <p:txBody>
          <a:bodyPr vert="horz" lIns="91440" tIns="45720" rIns="91440" bIns="45720" rtlCol="0" anchor="t">
            <a:normAutofit fontScale="70000" lnSpcReduction="20000"/>
          </a:bodyPr>
          <a:lstStyle/>
          <a:p>
            <a:pPr>
              <a:lnSpc>
                <a:spcPct val="150000"/>
              </a:lnSpc>
            </a:pPr>
            <a:r>
              <a:rPr lang="en-US" sz="2400" dirty="0"/>
              <a:t>Literature Review on SOC Estimation and Modeling</a:t>
            </a:r>
            <a:endParaRPr lang="en-US" dirty="0"/>
          </a:p>
          <a:p>
            <a:pPr>
              <a:lnSpc>
                <a:spcPct val="150000"/>
              </a:lnSpc>
            </a:pPr>
            <a:r>
              <a:rPr lang="en-US" sz="2400" dirty="0"/>
              <a:t>Objectives</a:t>
            </a:r>
            <a:endParaRPr lang="en-US" sz="2400" dirty="0">
              <a:cs typeface="Calibri"/>
            </a:endParaRPr>
          </a:p>
          <a:p>
            <a:pPr>
              <a:lnSpc>
                <a:spcPct val="150000"/>
              </a:lnSpc>
            </a:pPr>
            <a:r>
              <a:rPr lang="en-US" sz="2400" dirty="0"/>
              <a:t>Methods</a:t>
            </a:r>
            <a:endParaRPr lang="en-US" sz="2400" dirty="0">
              <a:cs typeface="Calibri"/>
            </a:endParaRPr>
          </a:p>
          <a:p>
            <a:pPr lvl="1">
              <a:lnSpc>
                <a:spcPct val="150000"/>
              </a:lnSpc>
              <a:buFont typeface="Courier New" panose="020B0604020202020204" pitchFamily="34" charset="0"/>
              <a:buChar char="o"/>
            </a:pPr>
            <a:r>
              <a:rPr lang="en-US" sz="2200" dirty="0">
                <a:cs typeface="Calibri"/>
              </a:rPr>
              <a:t>Interpretable data-driven model</a:t>
            </a:r>
          </a:p>
          <a:p>
            <a:pPr lvl="1">
              <a:lnSpc>
                <a:spcPct val="150000"/>
              </a:lnSpc>
              <a:buFont typeface="Courier New" panose="020B0604020202020204" pitchFamily="34" charset="0"/>
              <a:buChar char="o"/>
            </a:pPr>
            <a:r>
              <a:rPr lang="en-US" sz="2200" dirty="0">
                <a:cs typeface="Calibri"/>
              </a:rPr>
              <a:t>Physics-inspired model</a:t>
            </a:r>
          </a:p>
          <a:p>
            <a:pPr lvl="1">
              <a:lnSpc>
                <a:spcPct val="150000"/>
              </a:lnSpc>
              <a:buFont typeface="Courier New" panose="020B0604020202020204" pitchFamily="34" charset="0"/>
              <a:buChar char="o"/>
            </a:pPr>
            <a:r>
              <a:rPr lang="en-US" sz="2200" dirty="0">
                <a:cs typeface="Calibri"/>
              </a:rPr>
              <a:t>Tuning parameters</a:t>
            </a:r>
          </a:p>
          <a:p>
            <a:pPr lvl="1">
              <a:lnSpc>
                <a:spcPct val="150000"/>
              </a:lnSpc>
              <a:buFont typeface="Courier New" panose="020B0604020202020204" pitchFamily="34" charset="0"/>
              <a:buChar char="o"/>
            </a:pPr>
            <a:r>
              <a:rPr lang="en-US" sz="2200" dirty="0">
                <a:cs typeface="Calibri"/>
              </a:rPr>
              <a:t>Noise mitigation</a:t>
            </a:r>
          </a:p>
          <a:p>
            <a:pPr lvl="1">
              <a:lnSpc>
                <a:spcPct val="150000"/>
              </a:lnSpc>
              <a:buFont typeface="Courier New" panose="020B0604020202020204" pitchFamily="34" charset="0"/>
              <a:buChar char="o"/>
            </a:pPr>
            <a:r>
              <a:rPr lang="en-US" sz="2200" dirty="0">
                <a:cs typeface="Calibri"/>
              </a:rPr>
              <a:t>Framework to estimate SOC</a:t>
            </a:r>
          </a:p>
          <a:p>
            <a:pPr lvl="1">
              <a:lnSpc>
                <a:spcPct val="150000"/>
              </a:lnSpc>
              <a:buFont typeface="Courier New" panose="020B0604020202020204" pitchFamily="34" charset="0"/>
              <a:buChar char="o"/>
            </a:pPr>
            <a:r>
              <a:rPr lang="en-US" sz="2200" dirty="0"/>
              <a:t>Experiments</a:t>
            </a:r>
          </a:p>
          <a:p>
            <a:pPr>
              <a:lnSpc>
                <a:spcPct val="150000"/>
              </a:lnSpc>
            </a:pPr>
            <a:r>
              <a:rPr lang="en-US" sz="2400" dirty="0"/>
              <a:t>Results and Discussion</a:t>
            </a:r>
            <a:endParaRPr lang="en-US" sz="2400" dirty="0">
              <a:cs typeface="Calibri"/>
            </a:endParaRPr>
          </a:p>
          <a:p>
            <a:pPr>
              <a:lnSpc>
                <a:spcPct val="150000"/>
              </a:lnSpc>
            </a:pPr>
            <a:r>
              <a:rPr lang="en-US" sz="2400" dirty="0"/>
              <a:t>Conclusion and Future work</a:t>
            </a:r>
            <a:endParaRPr lang="en-US" dirty="0"/>
          </a:p>
        </p:txBody>
      </p:sp>
      <p:sp>
        <p:nvSpPr>
          <p:cNvPr id="4" name="Date Placeholder 3">
            <a:extLst>
              <a:ext uri="{FF2B5EF4-FFF2-40B4-BE49-F238E27FC236}">
                <a16:creationId xmlns:a16="http://schemas.microsoft.com/office/drawing/2014/main" id="{3A0ACE01-EA3E-0A49-B9AD-D9B4ABEBB344}"/>
              </a:ext>
            </a:extLst>
          </p:cNvPr>
          <p:cNvSpPr>
            <a:spLocks noGrp="1"/>
          </p:cNvSpPr>
          <p:nvPr>
            <p:ph type="dt" sz="half" idx="10"/>
          </p:nvPr>
        </p:nvSpPr>
        <p:spPr/>
        <p:txBody>
          <a:bodyPr/>
          <a:lstStyle/>
          <a:p>
            <a:r>
              <a:rPr lang="en-US"/>
              <a:t>sites.temple.edu/dslab/</a:t>
            </a:r>
          </a:p>
        </p:txBody>
      </p:sp>
      <p:cxnSp>
        <p:nvCxnSpPr>
          <p:cNvPr id="77" name="Straight Arrow Connector 2">
            <a:extLst>
              <a:ext uri="{FF2B5EF4-FFF2-40B4-BE49-F238E27FC236}">
                <a16:creationId xmlns:a16="http://schemas.microsoft.com/office/drawing/2014/main" id="{8CB5EAF1-9C1B-195A-6B50-D76E135756B5}"/>
              </a:ext>
            </a:extLst>
          </p:cNvPr>
          <p:cNvCxnSpPr>
            <a:cxnSpLocks/>
            <a:stCxn id="101" idx="3"/>
            <a:endCxn id="86" idx="3"/>
          </p:cNvCxnSpPr>
          <p:nvPr/>
        </p:nvCxnSpPr>
        <p:spPr>
          <a:xfrm flipH="1">
            <a:off x="10666907" y="2391071"/>
            <a:ext cx="1250" cy="2639552"/>
          </a:xfrm>
          <a:prstGeom prst="bentConnector3">
            <a:avLst>
              <a:gd name="adj1" fmla="val -18288000"/>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78" name="Rectangle 77">
            <a:extLst>
              <a:ext uri="{FF2B5EF4-FFF2-40B4-BE49-F238E27FC236}">
                <a16:creationId xmlns:a16="http://schemas.microsoft.com/office/drawing/2014/main" id="{A46845BA-F1F0-F86B-FBB0-22D81E286A59}"/>
              </a:ext>
            </a:extLst>
          </p:cNvPr>
          <p:cNvSpPr/>
          <p:nvPr/>
        </p:nvSpPr>
        <p:spPr>
          <a:xfrm>
            <a:off x="6648722" y="2561036"/>
            <a:ext cx="1471696" cy="20116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Experimental Design</a:t>
            </a:r>
            <a:endParaRPr lang="en-US" sz="1200" dirty="0">
              <a:solidFill>
                <a:sysClr val="windowText" lastClr="000000"/>
              </a:solidFill>
            </a:endParaRPr>
          </a:p>
        </p:txBody>
      </p:sp>
      <p:sp>
        <p:nvSpPr>
          <p:cNvPr id="79" name="Rectangle 78">
            <a:extLst>
              <a:ext uri="{FF2B5EF4-FFF2-40B4-BE49-F238E27FC236}">
                <a16:creationId xmlns:a16="http://schemas.microsoft.com/office/drawing/2014/main" id="{561642D7-32FF-54ED-7D3A-671513E25308}"/>
              </a:ext>
            </a:extLst>
          </p:cNvPr>
          <p:cNvSpPr/>
          <p:nvPr/>
        </p:nvSpPr>
        <p:spPr>
          <a:xfrm>
            <a:off x="6822215" y="3060551"/>
            <a:ext cx="1124710" cy="20116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Data Collection</a:t>
            </a:r>
            <a:endParaRPr lang="en-US" sz="1200" dirty="0">
              <a:solidFill>
                <a:sysClr val="windowText" lastClr="000000"/>
              </a:solidFill>
            </a:endParaRPr>
          </a:p>
        </p:txBody>
      </p:sp>
      <p:sp>
        <p:nvSpPr>
          <p:cNvPr id="80" name="Rectangle 79">
            <a:extLst>
              <a:ext uri="{FF2B5EF4-FFF2-40B4-BE49-F238E27FC236}">
                <a16:creationId xmlns:a16="http://schemas.microsoft.com/office/drawing/2014/main" id="{C3B32AF9-D9E4-1AF0-06E4-2A492F9AF331}"/>
              </a:ext>
            </a:extLst>
          </p:cNvPr>
          <p:cNvSpPr/>
          <p:nvPr/>
        </p:nvSpPr>
        <p:spPr>
          <a:xfrm>
            <a:off x="8181621" y="2835821"/>
            <a:ext cx="1428061" cy="201168"/>
          </a:xfrm>
          <a:prstGeom prst="rect">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Domain Knowledge</a:t>
            </a:r>
            <a:endParaRPr lang="en-US" sz="1200" dirty="0">
              <a:solidFill>
                <a:sysClr val="windowText" lastClr="000000"/>
              </a:solidFill>
            </a:endParaRPr>
          </a:p>
        </p:txBody>
      </p:sp>
      <p:sp>
        <p:nvSpPr>
          <p:cNvPr id="81" name="Rectangle 80">
            <a:extLst>
              <a:ext uri="{FF2B5EF4-FFF2-40B4-BE49-F238E27FC236}">
                <a16:creationId xmlns:a16="http://schemas.microsoft.com/office/drawing/2014/main" id="{B6FA259F-5C36-57A4-4DD0-F19AF00998D1}"/>
              </a:ext>
            </a:extLst>
          </p:cNvPr>
          <p:cNvSpPr/>
          <p:nvPr/>
        </p:nvSpPr>
        <p:spPr>
          <a:xfrm>
            <a:off x="7614747" y="3377251"/>
            <a:ext cx="1076624" cy="20116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Training Data</a:t>
            </a:r>
            <a:endParaRPr lang="en-US" sz="1200" dirty="0">
              <a:solidFill>
                <a:sysClr val="windowText" lastClr="000000"/>
              </a:solidFill>
            </a:endParaRPr>
          </a:p>
        </p:txBody>
      </p:sp>
      <p:sp>
        <p:nvSpPr>
          <p:cNvPr id="82" name="Rectangle 81">
            <a:extLst>
              <a:ext uri="{FF2B5EF4-FFF2-40B4-BE49-F238E27FC236}">
                <a16:creationId xmlns:a16="http://schemas.microsoft.com/office/drawing/2014/main" id="{871B3F4B-8EE8-067F-80CC-0333624D62F9}"/>
              </a:ext>
            </a:extLst>
          </p:cNvPr>
          <p:cNvSpPr/>
          <p:nvPr/>
        </p:nvSpPr>
        <p:spPr>
          <a:xfrm>
            <a:off x="5981012" y="3371406"/>
            <a:ext cx="1242170" cy="201168"/>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Validation Data</a:t>
            </a:r>
            <a:endParaRPr lang="en-US" sz="1200" dirty="0">
              <a:solidFill>
                <a:sysClr val="windowText" lastClr="000000"/>
              </a:solidFill>
            </a:endParaRPr>
          </a:p>
        </p:txBody>
      </p:sp>
      <p:sp>
        <p:nvSpPr>
          <p:cNvPr id="83" name="Rectangle 82">
            <a:extLst>
              <a:ext uri="{FF2B5EF4-FFF2-40B4-BE49-F238E27FC236}">
                <a16:creationId xmlns:a16="http://schemas.microsoft.com/office/drawing/2014/main" id="{64B9A11E-1EAE-7181-1E60-15A29C142B19}"/>
              </a:ext>
            </a:extLst>
          </p:cNvPr>
          <p:cNvSpPr/>
          <p:nvPr/>
        </p:nvSpPr>
        <p:spPr>
          <a:xfrm>
            <a:off x="8945269" y="3184439"/>
            <a:ext cx="1072280" cy="20116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Fitting Criteria</a:t>
            </a:r>
            <a:endParaRPr lang="en-US" sz="1200" dirty="0">
              <a:solidFill>
                <a:sysClr val="windowText" lastClr="000000"/>
              </a:solidFill>
            </a:endParaRPr>
          </a:p>
        </p:txBody>
      </p:sp>
      <p:sp>
        <p:nvSpPr>
          <p:cNvPr id="84" name="Diamond 83">
            <a:extLst>
              <a:ext uri="{FF2B5EF4-FFF2-40B4-BE49-F238E27FC236}">
                <a16:creationId xmlns:a16="http://schemas.microsoft.com/office/drawing/2014/main" id="{67729A4A-7493-743F-7A4B-8731FE4DF1D2}"/>
              </a:ext>
            </a:extLst>
          </p:cNvPr>
          <p:cNvSpPr/>
          <p:nvPr/>
        </p:nvSpPr>
        <p:spPr>
          <a:xfrm>
            <a:off x="6898519" y="4275226"/>
            <a:ext cx="1463040" cy="365760"/>
          </a:xfrm>
          <a:prstGeom prst="diamond">
            <a:avLst/>
          </a:prstGeom>
          <a:solidFill>
            <a:srgbClr val="FCEB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Evaluate</a:t>
            </a:r>
          </a:p>
        </p:txBody>
      </p:sp>
      <p:sp>
        <p:nvSpPr>
          <p:cNvPr id="85" name="Rectangle 84">
            <a:extLst>
              <a:ext uri="{FF2B5EF4-FFF2-40B4-BE49-F238E27FC236}">
                <a16:creationId xmlns:a16="http://schemas.microsoft.com/office/drawing/2014/main" id="{FD3FFDD8-AABA-8B16-8136-815B1EAB6581}"/>
              </a:ext>
            </a:extLst>
          </p:cNvPr>
          <p:cNvSpPr/>
          <p:nvPr/>
        </p:nvSpPr>
        <p:spPr>
          <a:xfrm>
            <a:off x="6049354" y="3928944"/>
            <a:ext cx="3161371" cy="180558"/>
          </a:xfrm>
          <a:prstGeom prst="rect">
            <a:avLst/>
          </a:prstGeom>
          <a:solidFill>
            <a:srgbClr val="FCEBE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Model</a:t>
            </a:r>
            <a:endParaRPr lang="en-US" sz="1200" dirty="0">
              <a:solidFill>
                <a:sysClr val="windowText" lastClr="000000"/>
              </a:solidFill>
            </a:endParaRPr>
          </a:p>
        </p:txBody>
      </p:sp>
      <p:sp>
        <p:nvSpPr>
          <p:cNvPr id="86" name="Rectangle 85">
            <a:extLst>
              <a:ext uri="{FF2B5EF4-FFF2-40B4-BE49-F238E27FC236}">
                <a16:creationId xmlns:a16="http://schemas.microsoft.com/office/drawing/2014/main" id="{0662C196-D0CA-E3DD-1D0F-F12A897BD9AA}"/>
              </a:ext>
            </a:extLst>
          </p:cNvPr>
          <p:cNvSpPr/>
          <p:nvPr/>
        </p:nvSpPr>
        <p:spPr>
          <a:xfrm>
            <a:off x="8906736" y="4847743"/>
            <a:ext cx="1760171" cy="36576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Filtering &amp; Co-estimation</a:t>
            </a:r>
            <a:endParaRPr lang="en-US" sz="1200" dirty="0">
              <a:solidFill>
                <a:sysClr val="windowText" lastClr="000000"/>
              </a:solidFill>
            </a:endParaRPr>
          </a:p>
        </p:txBody>
      </p:sp>
      <p:cxnSp>
        <p:nvCxnSpPr>
          <p:cNvPr id="87" name="Straight Arrow Connector 86">
            <a:extLst>
              <a:ext uri="{FF2B5EF4-FFF2-40B4-BE49-F238E27FC236}">
                <a16:creationId xmlns:a16="http://schemas.microsoft.com/office/drawing/2014/main" id="{0B206622-887E-9E89-5FF7-AC109167C3F4}"/>
              </a:ext>
            </a:extLst>
          </p:cNvPr>
          <p:cNvCxnSpPr>
            <a:cxnSpLocks/>
            <a:endCxn id="78" idx="3"/>
          </p:cNvCxnSpPr>
          <p:nvPr/>
        </p:nvCxnSpPr>
        <p:spPr>
          <a:xfrm flipH="1">
            <a:off x="8120418" y="2661620"/>
            <a:ext cx="2779776"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80531A66-F8B5-87B3-055F-0C15E378977E}"/>
              </a:ext>
            </a:extLst>
          </p:cNvPr>
          <p:cNvCxnSpPr>
            <a:cxnSpLocks/>
            <a:stCxn id="78" idx="2"/>
            <a:endCxn id="79" idx="0"/>
          </p:cNvCxnSpPr>
          <p:nvPr/>
        </p:nvCxnSpPr>
        <p:spPr>
          <a:xfrm>
            <a:off x="7384570" y="2762204"/>
            <a:ext cx="0" cy="298347"/>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89" name="Straight Arrow Connector 88">
            <a:extLst>
              <a:ext uri="{FF2B5EF4-FFF2-40B4-BE49-F238E27FC236}">
                <a16:creationId xmlns:a16="http://schemas.microsoft.com/office/drawing/2014/main" id="{52A03046-1349-EDD6-C793-D557AA03E164}"/>
              </a:ext>
            </a:extLst>
          </p:cNvPr>
          <p:cNvCxnSpPr>
            <a:cxnSpLocks/>
            <a:endCxn id="80" idx="3"/>
          </p:cNvCxnSpPr>
          <p:nvPr/>
        </p:nvCxnSpPr>
        <p:spPr>
          <a:xfrm flipH="1">
            <a:off x="9609682" y="2936405"/>
            <a:ext cx="1289304"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0" name="Straight Arrow Connector 89">
            <a:extLst>
              <a:ext uri="{FF2B5EF4-FFF2-40B4-BE49-F238E27FC236}">
                <a16:creationId xmlns:a16="http://schemas.microsoft.com/office/drawing/2014/main" id="{E50B4221-0EDE-D37B-E23F-3C775DF1847C}"/>
              </a:ext>
            </a:extLst>
          </p:cNvPr>
          <p:cNvCxnSpPr>
            <a:cxnSpLocks/>
            <a:endCxn id="83" idx="3"/>
          </p:cNvCxnSpPr>
          <p:nvPr/>
        </p:nvCxnSpPr>
        <p:spPr>
          <a:xfrm flipH="1">
            <a:off x="10017549" y="3285023"/>
            <a:ext cx="886968"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1" name="Straight Arrow Connector 90">
            <a:extLst>
              <a:ext uri="{FF2B5EF4-FFF2-40B4-BE49-F238E27FC236}">
                <a16:creationId xmlns:a16="http://schemas.microsoft.com/office/drawing/2014/main" id="{6366D725-01C9-D491-96B3-BFC20C7A99C6}"/>
              </a:ext>
            </a:extLst>
          </p:cNvPr>
          <p:cNvCxnSpPr>
            <a:cxnSpLocks/>
            <a:stCxn id="81" idx="2"/>
          </p:cNvCxnSpPr>
          <p:nvPr/>
        </p:nvCxnSpPr>
        <p:spPr>
          <a:xfrm>
            <a:off x="8153059" y="3578419"/>
            <a:ext cx="0" cy="350525"/>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2" name="Straight Arrow Connector 91">
            <a:extLst>
              <a:ext uri="{FF2B5EF4-FFF2-40B4-BE49-F238E27FC236}">
                <a16:creationId xmlns:a16="http://schemas.microsoft.com/office/drawing/2014/main" id="{A8721117-BEAB-488B-DF01-D1C773964D1B}"/>
              </a:ext>
            </a:extLst>
          </p:cNvPr>
          <p:cNvCxnSpPr>
            <a:cxnSpLocks/>
            <a:stCxn id="80" idx="2"/>
          </p:cNvCxnSpPr>
          <p:nvPr/>
        </p:nvCxnSpPr>
        <p:spPr>
          <a:xfrm>
            <a:off x="8895652" y="3036989"/>
            <a:ext cx="0" cy="891955"/>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3" name="Straight Arrow Connector 42">
            <a:extLst>
              <a:ext uri="{FF2B5EF4-FFF2-40B4-BE49-F238E27FC236}">
                <a16:creationId xmlns:a16="http://schemas.microsoft.com/office/drawing/2014/main" id="{C5928674-7E69-5B3A-3D1D-732062242B0B}"/>
              </a:ext>
            </a:extLst>
          </p:cNvPr>
          <p:cNvCxnSpPr>
            <a:cxnSpLocks/>
            <a:stCxn id="83" idx="2"/>
            <a:endCxn id="85" idx="3"/>
          </p:cNvCxnSpPr>
          <p:nvPr/>
        </p:nvCxnSpPr>
        <p:spPr>
          <a:xfrm rot="5400000">
            <a:off x="9029259" y="3567073"/>
            <a:ext cx="633616" cy="270684"/>
          </a:xfrm>
          <a:prstGeom prst="bentConnector2">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4" name="Straight Arrow Connector 42">
            <a:extLst>
              <a:ext uri="{FF2B5EF4-FFF2-40B4-BE49-F238E27FC236}">
                <a16:creationId xmlns:a16="http://schemas.microsoft.com/office/drawing/2014/main" id="{B09D3F3D-4838-0236-7621-BD95FDCF7BD4}"/>
              </a:ext>
            </a:extLst>
          </p:cNvPr>
          <p:cNvCxnSpPr>
            <a:cxnSpLocks/>
            <a:stCxn id="85" idx="2"/>
            <a:endCxn id="84" idx="0"/>
          </p:cNvCxnSpPr>
          <p:nvPr/>
        </p:nvCxnSpPr>
        <p:spPr>
          <a:xfrm flipH="1">
            <a:off x="7630039" y="4109502"/>
            <a:ext cx="1" cy="165724"/>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5" name="Straight Arrow Connector 42">
            <a:extLst>
              <a:ext uri="{FF2B5EF4-FFF2-40B4-BE49-F238E27FC236}">
                <a16:creationId xmlns:a16="http://schemas.microsoft.com/office/drawing/2014/main" id="{57E86EF9-19F0-EF26-1B80-B5E4BA285BBF}"/>
              </a:ext>
            </a:extLst>
          </p:cNvPr>
          <p:cNvCxnSpPr>
            <a:cxnSpLocks/>
            <a:stCxn id="84" idx="3"/>
          </p:cNvCxnSpPr>
          <p:nvPr/>
        </p:nvCxnSpPr>
        <p:spPr>
          <a:xfrm>
            <a:off x="8361559" y="4458106"/>
            <a:ext cx="2550645"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96" name="Straight Arrow Connector 42">
            <a:extLst>
              <a:ext uri="{FF2B5EF4-FFF2-40B4-BE49-F238E27FC236}">
                <a16:creationId xmlns:a16="http://schemas.microsoft.com/office/drawing/2014/main" id="{316ABCA8-1BD1-17C6-F684-3B3BB2B96FC9}"/>
              </a:ext>
            </a:extLst>
          </p:cNvPr>
          <p:cNvCxnSpPr>
            <a:cxnSpLocks/>
            <a:stCxn id="84" idx="2"/>
            <a:endCxn id="97" idx="0"/>
          </p:cNvCxnSpPr>
          <p:nvPr/>
        </p:nvCxnSpPr>
        <p:spPr>
          <a:xfrm>
            <a:off x="7630039" y="4640986"/>
            <a:ext cx="0" cy="20908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97" name="Rectangle: Rounded Corners 105">
            <a:extLst>
              <a:ext uri="{FF2B5EF4-FFF2-40B4-BE49-F238E27FC236}">
                <a16:creationId xmlns:a16="http://schemas.microsoft.com/office/drawing/2014/main" id="{DBB3D91A-54C0-564F-C7E5-275ADECCD59A}"/>
              </a:ext>
            </a:extLst>
          </p:cNvPr>
          <p:cNvSpPr/>
          <p:nvPr/>
        </p:nvSpPr>
        <p:spPr>
          <a:xfrm>
            <a:off x="6699613" y="4850066"/>
            <a:ext cx="1860852" cy="361115"/>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Physics Informed Model</a:t>
            </a:r>
            <a:endParaRPr lang="en-US" sz="1200" dirty="0">
              <a:solidFill>
                <a:sysClr val="windowText" lastClr="000000"/>
              </a:solidFill>
            </a:endParaRPr>
          </a:p>
        </p:txBody>
      </p:sp>
      <p:cxnSp>
        <p:nvCxnSpPr>
          <p:cNvPr id="98" name="Straight Arrow Connector 42">
            <a:extLst>
              <a:ext uri="{FF2B5EF4-FFF2-40B4-BE49-F238E27FC236}">
                <a16:creationId xmlns:a16="http://schemas.microsoft.com/office/drawing/2014/main" id="{5A5DDE72-7AD5-6790-4A34-DD795A700EE3}"/>
              </a:ext>
            </a:extLst>
          </p:cNvPr>
          <p:cNvCxnSpPr>
            <a:cxnSpLocks/>
            <a:stCxn id="86" idx="1"/>
            <a:endCxn id="97" idx="3"/>
          </p:cNvCxnSpPr>
          <p:nvPr/>
        </p:nvCxnSpPr>
        <p:spPr>
          <a:xfrm flipH="1">
            <a:off x="8560465" y="5030623"/>
            <a:ext cx="346271" cy="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99" name="TextBox 98">
            <a:extLst>
              <a:ext uri="{FF2B5EF4-FFF2-40B4-BE49-F238E27FC236}">
                <a16:creationId xmlns:a16="http://schemas.microsoft.com/office/drawing/2014/main" id="{86CB66BB-2A5D-7706-8944-501903C69748}"/>
              </a:ext>
            </a:extLst>
          </p:cNvPr>
          <p:cNvSpPr txBox="1"/>
          <p:nvPr/>
        </p:nvSpPr>
        <p:spPr>
          <a:xfrm>
            <a:off x="8246899" y="4231450"/>
            <a:ext cx="365806" cy="276999"/>
          </a:xfrm>
          <a:prstGeom prst="rect">
            <a:avLst/>
          </a:prstGeom>
          <a:noFill/>
          <a:ln>
            <a:noFill/>
          </a:ln>
        </p:spPr>
        <p:txBody>
          <a:bodyPr wrap="none" rtlCol="0">
            <a:spAutoFit/>
          </a:bodyPr>
          <a:lstStyle/>
          <a:p>
            <a:r>
              <a:rPr lang="en-US" sz="1200" dirty="0"/>
              <a:t>No</a:t>
            </a:r>
          </a:p>
        </p:txBody>
      </p:sp>
      <p:sp>
        <p:nvSpPr>
          <p:cNvPr id="100" name="TextBox 99">
            <a:extLst>
              <a:ext uri="{FF2B5EF4-FFF2-40B4-BE49-F238E27FC236}">
                <a16:creationId xmlns:a16="http://schemas.microsoft.com/office/drawing/2014/main" id="{819A0A6A-0828-2A27-9479-AAA1F34BD665}"/>
              </a:ext>
            </a:extLst>
          </p:cNvPr>
          <p:cNvSpPr txBox="1"/>
          <p:nvPr/>
        </p:nvSpPr>
        <p:spPr>
          <a:xfrm>
            <a:off x="7969174" y="4572515"/>
            <a:ext cx="386837" cy="276999"/>
          </a:xfrm>
          <a:prstGeom prst="rect">
            <a:avLst/>
          </a:prstGeom>
          <a:noFill/>
          <a:ln>
            <a:noFill/>
          </a:ln>
        </p:spPr>
        <p:txBody>
          <a:bodyPr wrap="none" rtlCol="0">
            <a:spAutoFit/>
          </a:bodyPr>
          <a:lstStyle/>
          <a:p>
            <a:r>
              <a:rPr lang="en-US" sz="1200" dirty="0"/>
              <a:t>Yes</a:t>
            </a:r>
          </a:p>
        </p:txBody>
      </p:sp>
      <p:sp>
        <p:nvSpPr>
          <p:cNvPr id="101" name="Rectangle: Rounded Corners 138">
            <a:extLst>
              <a:ext uri="{FF2B5EF4-FFF2-40B4-BE49-F238E27FC236}">
                <a16:creationId xmlns:a16="http://schemas.microsoft.com/office/drawing/2014/main" id="{558630DF-0AB1-43A1-0FDE-0B43CB9B6737}"/>
              </a:ext>
            </a:extLst>
          </p:cNvPr>
          <p:cNvSpPr/>
          <p:nvPr/>
        </p:nvSpPr>
        <p:spPr>
          <a:xfrm>
            <a:off x="9352788" y="2294811"/>
            <a:ext cx="1315369" cy="192520"/>
          </a:xfrm>
          <a:prstGeom prst="roundRect">
            <a:avLst/>
          </a:prstGeom>
          <a:solidFill>
            <a:srgbClr val="FF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n w="0"/>
                <a:solidFill>
                  <a:sysClr val="windowText" lastClr="000000"/>
                </a:solidFill>
              </a:rPr>
              <a:t>Prior Knowledge</a:t>
            </a:r>
            <a:endParaRPr lang="en-US" sz="1200" dirty="0">
              <a:solidFill>
                <a:sysClr val="windowText" lastClr="000000"/>
              </a:solidFill>
            </a:endParaRPr>
          </a:p>
        </p:txBody>
      </p:sp>
      <p:cxnSp>
        <p:nvCxnSpPr>
          <p:cNvPr id="102" name="Straight Arrow Connector 42">
            <a:extLst>
              <a:ext uri="{FF2B5EF4-FFF2-40B4-BE49-F238E27FC236}">
                <a16:creationId xmlns:a16="http://schemas.microsoft.com/office/drawing/2014/main" id="{047FF8E6-BE1C-A070-3107-0A90E19C8E57}"/>
              </a:ext>
            </a:extLst>
          </p:cNvPr>
          <p:cNvCxnSpPr>
            <a:cxnSpLocks/>
            <a:stCxn id="79" idx="3"/>
            <a:endCxn id="81" idx="0"/>
          </p:cNvCxnSpPr>
          <p:nvPr/>
        </p:nvCxnSpPr>
        <p:spPr>
          <a:xfrm>
            <a:off x="7946925" y="3161135"/>
            <a:ext cx="206134" cy="216116"/>
          </a:xfrm>
          <a:prstGeom prst="bentConnector2">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03" name="Straight Arrow Connector 42">
            <a:extLst>
              <a:ext uri="{FF2B5EF4-FFF2-40B4-BE49-F238E27FC236}">
                <a16:creationId xmlns:a16="http://schemas.microsoft.com/office/drawing/2014/main" id="{26BBA764-B7F9-CE82-591B-268B8597F3BD}"/>
              </a:ext>
            </a:extLst>
          </p:cNvPr>
          <p:cNvCxnSpPr>
            <a:cxnSpLocks/>
            <a:stCxn id="82" idx="2"/>
          </p:cNvCxnSpPr>
          <p:nvPr/>
        </p:nvCxnSpPr>
        <p:spPr>
          <a:xfrm>
            <a:off x="6602097" y="3572574"/>
            <a:ext cx="0" cy="35637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04" name="Straight Arrow Connector 140">
            <a:extLst>
              <a:ext uri="{FF2B5EF4-FFF2-40B4-BE49-F238E27FC236}">
                <a16:creationId xmlns:a16="http://schemas.microsoft.com/office/drawing/2014/main" id="{922E7668-CADE-2916-B681-9EB4E433FF62}"/>
              </a:ext>
            </a:extLst>
          </p:cNvPr>
          <p:cNvCxnSpPr>
            <a:cxnSpLocks/>
            <a:stCxn id="79" idx="1"/>
            <a:endCxn id="82" idx="0"/>
          </p:cNvCxnSpPr>
          <p:nvPr/>
        </p:nvCxnSpPr>
        <p:spPr>
          <a:xfrm rot="10800000" flipV="1">
            <a:off x="6602097" y="3161134"/>
            <a:ext cx="220118" cy="210271"/>
          </a:xfrm>
          <a:prstGeom prst="bentConnector2">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graphicFrame>
        <p:nvGraphicFramePr>
          <p:cNvPr id="34" name="Diagram 33">
            <a:extLst>
              <a:ext uri="{FF2B5EF4-FFF2-40B4-BE49-F238E27FC236}">
                <a16:creationId xmlns:a16="http://schemas.microsoft.com/office/drawing/2014/main" id="{56C19FFF-FD05-4B48-AE1B-1EB6BD83B1D1}"/>
              </a:ext>
            </a:extLst>
          </p:cNvPr>
          <p:cNvGraphicFramePr/>
          <p:nvPr>
            <p:extLst>
              <p:ext uri="{D42A27DB-BD31-4B8C-83A1-F6EECF244321}">
                <p14:modId xmlns:p14="http://schemas.microsoft.com/office/powerpoint/2010/main" val="332868658"/>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433D8C5B-715B-D5F3-B606-CAC26B30C3F0}"/>
              </a:ext>
            </a:extLst>
          </p:cNvPr>
          <p:cNvSpPr>
            <a:spLocks noGrp="1"/>
          </p:cNvSpPr>
          <p:nvPr>
            <p:ph type="sldNum" sz="quarter" idx="12"/>
          </p:nvPr>
        </p:nvSpPr>
        <p:spPr/>
        <p:txBody>
          <a:bodyPr/>
          <a:lstStyle/>
          <a:p>
            <a:fld id="{B2DC25EE-239B-4C5F-AAD1-255A7D5F1EE2}" type="slidenum">
              <a:rPr lang="en-US" smtClean="0"/>
              <a:pPr/>
              <a:t>3</a:t>
            </a:fld>
            <a:r>
              <a:rPr lang="en-US"/>
              <a:t>/51</a:t>
            </a:r>
            <a:endParaRPr lang="en-US" dirty="0"/>
          </a:p>
        </p:txBody>
      </p:sp>
      <p:sp>
        <p:nvSpPr>
          <p:cNvPr id="16" name="Footer Placeholder 15">
            <a:extLst>
              <a:ext uri="{FF2B5EF4-FFF2-40B4-BE49-F238E27FC236}">
                <a16:creationId xmlns:a16="http://schemas.microsoft.com/office/drawing/2014/main" id="{B7C8DF6B-5258-848B-E398-BBF688729122}"/>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5185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a:t>Test Dataset</a:t>
            </a:r>
          </a:p>
        </p:txBody>
      </p:sp>
      <p:sp>
        <p:nvSpPr>
          <p:cNvPr id="3" name="Content Placeholder 2">
            <a:extLst>
              <a:ext uri="{FF2B5EF4-FFF2-40B4-BE49-F238E27FC236}">
                <a16:creationId xmlns:a16="http://schemas.microsoft.com/office/drawing/2014/main" id="{4AF28B3B-FDEB-3248-9CE9-8FFA07DE5BE9}"/>
              </a:ext>
            </a:extLst>
          </p:cNvPr>
          <p:cNvSpPr>
            <a:spLocks noGrp="1"/>
          </p:cNvSpPr>
          <p:nvPr>
            <p:ph sz="half" idx="1"/>
          </p:nvPr>
        </p:nvSpPr>
        <p:spPr>
          <a:xfrm>
            <a:off x="838200" y="1721751"/>
            <a:ext cx="5181600" cy="4455212"/>
          </a:xfrm>
          <a:ln w="28575">
            <a:solidFill>
              <a:srgbClr val="C00000"/>
            </a:solidFill>
          </a:ln>
        </p:spPr>
        <p:txBody>
          <a:bodyPr/>
          <a:lstStyle/>
          <a:p>
            <a:r>
              <a:rPr lang="en-US" dirty="0"/>
              <a:t>Urban Dynamometer Driving Schedule (UDDS)</a:t>
            </a:r>
          </a:p>
          <a:p>
            <a:pPr marL="0" indent="0">
              <a:buNone/>
            </a:pPr>
            <a:endParaRPr lang="en-US" dirty="0"/>
          </a:p>
        </p:txBody>
      </p:sp>
      <p:sp>
        <p:nvSpPr>
          <p:cNvPr id="17" name="Content Placeholder 16">
            <a:extLst>
              <a:ext uri="{FF2B5EF4-FFF2-40B4-BE49-F238E27FC236}">
                <a16:creationId xmlns:a16="http://schemas.microsoft.com/office/drawing/2014/main" id="{33E9D3F4-F177-1249-9C19-5F41DB1FD20C}"/>
              </a:ext>
            </a:extLst>
          </p:cNvPr>
          <p:cNvSpPr>
            <a:spLocks noGrp="1"/>
          </p:cNvSpPr>
          <p:nvPr>
            <p:ph sz="half" idx="2"/>
          </p:nvPr>
        </p:nvSpPr>
        <p:spPr>
          <a:xfrm>
            <a:off x="6172200" y="1721751"/>
            <a:ext cx="5181600" cy="4455212"/>
          </a:xfrm>
          <a:ln w="28575">
            <a:solidFill>
              <a:srgbClr val="C00000"/>
            </a:solidFill>
          </a:ln>
        </p:spPr>
        <p:txBody>
          <a:bodyPr/>
          <a:lstStyle/>
          <a:p>
            <a:r>
              <a:rPr lang="en-US" dirty="0"/>
              <a:t>Current profile</a:t>
            </a:r>
          </a:p>
        </p:txBody>
      </p:sp>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p>
        </p:txBody>
      </p:sp>
      <p:sp>
        <p:nvSpPr>
          <p:cNvPr id="18" name="TextBox 17">
            <a:extLst>
              <a:ext uri="{FF2B5EF4-FFF2-40B4-BE49-F238E27FC236}">
                <a16:creationId xmlns:a16="http://schemas.microsoft.com/office/drawing/2014/main" id="{842B4120-E08F-B341-AA5C-34D033811E06}"/>
              </a:ext>
            </a:extLst>
          </p:cNvPr>
          <p:cNvSpPr txBox="1"/>
          <p:nvPr/>
        </p:nvSpPr>
        <p:spPr>
          <a:xfrm>
            <a:off x="838200" y="1321641"/>
            <a:ext cx="3316485" cy="400110"/>
          </a:xfrm>
          <a:prstGeom prst="rect">
            <a:avLst/>
          </a:prstGeom>
          <a:noFill/>
        </p:spPr>
        <p:txBody>
          <a:bodyPr wrap="none" rtlCol="0">
            <a:spAutoFit/>
          </a:bodyPr>
          <a:lstStyle/>
          <a:p>
            <a:r>
              <a:rPr lang="en-US" sz="2000" dirty="0"/>
              <a:t>EPA urban drive cycles for test</a:t>
            </a:r>
          </a:p>
        </p:txBody>
      </p:sp>
      <p:pic>
        <p:nvPicPr>
          <p:cNvPr id="5" name="Picture 4" descr="Dynamometer Drive Schedules | US EPA">
            <a:extLst>
              <a:ext uri="{FF2B5EF4-FFF2-40B4-BE49-F238E27FC236}">
                <a16:creationId xmlns:a16="http://schemas.microsoft.com/office/drawing/2014/main" id="{D46559CA-1C7E-3E5F-A2CA-012616522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48" y="2760475"/>
            <a:ext cx="4718304" cy="24809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E2548A9-BCC5-1357-DC14-53E4C7E65A3A}"/>
              </a:ext>
            </a:extLst>
          </p:cNvPr>
          <p:cNvPicPr>
            <a:picLocks noChangeAspect="1"/>
          </p:cNvPicPr>
          <p:nvPr/>
        </p:nvPicPr>
        <p:blipFill>
          <a:blip r:embed="rId4"/>
          <a:stretch>
            <a:fillRect/>
          </a:stretch>
        </p:blipFill>
        <p:spPr>
          <a:xfrm>
            <a:off x="6080760" y="2995107"/>
            <a:ext cx="5364480" cy="2011680"/>
          </a:xfrm>
          <a:prstGeom prst="rect">
            <a:avLst/>
          </a:prstGeom>
        </p:spPr>
      </p:pic>
      <p:graphicFrame>
        <p:nvGraphicFramePr>
          <p:cNvPr id="10" name="Diagram 9">
            <a:extLst>
              <a:ext uri="{FF2B5EF4-FFF2-40B4-BE49-F238E27FC236}">
                <a16:creationId xmlns:a16="http://schemas.microsoft.com/office/drawing/2014/main" id="{31EC70F4-D02D-438C-8D94-5E9A4C40C4C3}"/>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a:extLst>
              <a:ext uri="{FF2B5EF4-FFF2-40B4-BE49-F238E27FC236}">
                <a16:creationId xmlns:a16="http://schemas.microsoft.com/office/drawing/2014/main" id="{2CCE2039-7219-050D-3824-18B525F2F14D}"/>
              </a:ext>
            </a:extLst>
          </p:cNvPr>
          <p:cNvSpPr>
            <a:spLocks noGrp="1"/>
          </p:cNvSpPr>
          <p:nvPr>
            <p:ph type="sldNum" sz="quarter" idx="12"/>
          </p:nvPr>
        </p:nvSpPr>
        <p:spPr/>
        <p:txBody>
          <a:bodyPr/>
          <a:lstStyle/>
          <a:p>
            <a:fld id="{B2DC25EE-239B-4C5F-AAD1-255A7D5F1EE2}" type="slidenum">
              <a:rPr lang="en-US" smtClean="0"/>
              <a:pPr/>
              <a:t>30</a:t>
            </a:fld>
            <a:r>
              <a:rPr lang="en-US"/>
              <a:t>/51</a:t>
            </a:r>
            <a:endParaRPr lang="en-US" dirty="0"/>
          </a:p>
        </p:txBody>
      </p:sp>
      <p:sp>
        <p:nvSpPr>
          <p:cNvPr id="7" name="Footer Placeholder 6">
            <a:extLst>
              <a:ext uri="{FF2B5EF4-FFF2-40B4-BE49-F238E27FC236}">
                <a16:creationId xmlns:a16="http://schemas.microsoft.com/office/drawing/2014/main" id="{40EC698C-1B45-5AB5-3746-83E004DE84A9}"/>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51429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bg/>
                                          </p:spTgt>
                                        </p:tgtEl>
                                        <p:attrNameLst>
                                          <p:attrName>style.visibility</p:attrName>
                                        </p:attrNameLst>
                                      </p:cBhvr>
                                      <p:to>
                                        <p:strVal val="visible"/>
                                      </p:to>
                                    </p:set>
                                    <p:animEffect transition="in" filter="fade">
                                      <p:cBhvr>
                                        <p:cTn id="24" dur="500"/>
                                        <p:tgtEl>
                                          <p:spTgt spid="17">
                                            <p:bg/>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7" grpId="0" uiExpand="1" build="p"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Introducing Hyperparameter Formulation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F28B3B-FDEB-3248-9CE9-8FFA07DE5BE9}"/>
                  </a:ext>
                </a:extLst>
              </p:cNvPr>
              <p:cNvSpPr>
                <a:spLocks noGrp="1"/>
              </p:cNvSpPr>
              <p:nvPr>
                <p:ph idx="1"/>
              </p:nvPr>
            </p:nvSpPr>
            <p:spPr>
              <a:xfrm>
                <a:off x="838200" y="1307147"/>
                <a:ext cx="10515600" cy="4663238"/>
              </a:xfrm>
            </p:spPr>
            <p:txBody>
              <a:bodyPr/>
              <a:lstStyle/>
              <a:p>
                <a:r>
                  <a:rPr lang="en-US" dirty="0"/>
                  <a:t>The </a:t>
                </a:r>
                <a:r>
                  <a:rPr lang="en-US" dirty="0" err="1"/>
                  <a:t>sparsification</a:t>
                </a:r>
                <a:r>
                  <a:rPr lang="en-US" dirty="0"/>
                  <a:t> parameters are tuned with the training, validation set and number of terms</a:t>
                </a:r>
              </a:p>
              <a:p>
                <a:pPr marL="0" indent="0">
                  <a:lnSpc>
                    <a:spcPct val="100000"/>
                  </a:lnSpc>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𝜆</m:t>
                              </m:r>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lim>
                          </m:limLow>
                          <m:r>
                            <a:rPr lang="en-US" b="0" i="1" smtClean="0">
                              <a:latin typeface="Cambria Math" panose="02040503050406030204" pitchFamily="18" charset="0"/>
                            </a:rPr>
                            <m:t>𝒥</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Ξ</m:t>
                              </m:r>
                            </m:e>
                          </m:d>
                          <m:r>
                            <a:rPr lang="en-US" b="0" i="1" smtClean="0">
                              <a:latin typeface="Cambria Math" panose="02040503050406030204" pitchFamily="18" charset="0"/>
                            </a:rPr>
                            <m:t>≔</m:t>
                          </m:r>
                        </m:fName>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m:rPr>
                                      <m:sty m:val="p"/>
                                    </m:rPr>
                                    <a:rPr lang="en-US" b="0" i="0" smtClean="0">
                                      <a:latin typeface="Cambria Math" panose="02040503050406030204" pitchFamily="18" charset="0"/>
                                    </a:rPr>
                                    <m:t>E</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d>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2</m:t>
                                  </m:r>
                                </m:sub>
                              </m:sSub>
                              <m:r>
                                <m:rPr>
                                  <m:sty m:val="p"/>
                                </m:rPr>
                                <a:rPr lang="en-US" b="0" i="0" smtClean="0">
                                  <a:latin typeface="Cambria Math" panose="02040503050406030204" pitchFamily="18" charset="0"/>
                                </a:rPr>
                                <m:t>E</m:t>
                              </m:r>
                            </m:e>
                            <m:sub>
                              <m:r>
                                <a:rPr lang="en-US" i="1">
                                  <a:latin typeface="Cambria Math" panose="02040503050406030204" pitchFamily="18" charset="0"/>
                                </a:rPr>
                                <m:t>𝑣</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𝜌</m:t>
                              </m:r>
                            </m:e>
                            <m:sub>
                              <m:r>
                                <a:rPr lang="en-US" b="0" i="1" smtClean="0">
                                  <a:latin typeface="Cambria Math" panose="02040503050406030204" pitchFamily="18" charset="0"/>
                                </a:rPr>
                                <m:t>3</m:t>
                              </m:r>
                            </m:sub>
                          </m:sSub>
                          <m:r>
                            <a:rPr lang="en-US" b="0" i="1" smtClean="0">
                              <a:latin typeface="Cambria Math" panose="02040503050406030204" pitchFamily="18" charset="0"/>
                            </a:rPr>
                            <m:t>𝐾</m:t>
                          </m:r>
                        </m:e>
                      </m:func>
                    </m:oMath>
                  </m:oMathPara>
                </a14:m>
                <a:endParaRPr lang="en-US" dirty="0"/>
              </a:p>
              <a:p>
                <a:endParaRPr lang="en-US" dirty="0"/>
              </a:p>
            </p:txBody>
          </p:sp>
        </mc:Choice>
        <mc:Fallback xmlns="">
          <p:sp>
            <p:nvSpPr>
              <p:cNvPr id="3" name="Content Placeholder 2">
                <a:extLst>
                  <a:ext uri="{FF2B5EF4-FFF2-40B4-BE49-F238E27FC236}">
                    <a16:creationId xmlns:a16="http://schemas.microsoft.com/office/drawing/2014/main" id="{4AF28B3B-FDEB-3248-9CE9-8FFA07DE5BE9}"/>
                  </a:ext>
                </a:extLst>
              </p:cNvPr>
              <p:cNvSpPr>
                <a:spLocks noGrp="1" noRot="1" noChangeAspect="1" noMove="1" noResize="1" noEditPoints="1" noAdjustHandles="1" noChangeArrowheads="1" noChangeShapeType="1" noTextEdit="1"/>
              </p:cNvSpPr>
              <p:nvPr>
                <p:ph idx="1"/>
              </p:nvPr>
            </p:nvSpPr>
            <p:spPr>
              <a:xfrm>
                <a:off x="838200" y="1307147"/>
                <a:ext cx="10515600" cy="4663238"/>
              </a:xfrm>
              <a:blipFill>
                <a:blip r:embed="rId3"/>
                <a:stretch>
                  <a:fillRect l="-603" t="-1087" r="-36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5158CE1-BF2A-0291-43EB-D0AD0B0237AD}"/>
                  </a:ext>
                </a:extLst>
              </p:cNvPr>
              <p:cNvSpPr txBox="1"/>
              <p:nvPr/>
            </p:nvSpPr>
            <p:spPr>
              <a:xfrm>
                <a:off x="233789" y="4247093"/>
                <a:ext cx="4596431" cy="1917897"/>
              </a:xfrm>
              <a:prstGeom prst="rect">
                <a:avLst/>
              </a:prstGeom>
              <a:noFill/>
              <a:ln w="28575">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m:rPr>
                              <m:sty m:val="p"/>
                            </m:rPr>
                            <a:rPr lang="en-US">
                              <a:latin typeface="Cambria Math" panose="02040503050406030204" pitchFamily="18" charset="0"/>
                            </a:rPr>
                            <m:t>Ξ</m:t>
                          </m:r>
                        </m:e>
                        <m:sup>
                          <m:r>
                            <a:rPr lang="en-US" i="1">
                              <a:latin typeface="Cambria Math" panose="02040503050406030204" pitchFamily="18" charset="0"/>
                            </a:rPr>
                            <m:t>∗</m:t>
                          </m:r>
                        </m:sup>
                      </m:sSup>
                      <m:r>
                        <a:rPr lang="en-US" i="1">
                          <a:latin typeface="Cambria Math" panose="02040503050406030204" pitchFamily="18" charset="0"/>
                        </a:rPr>
                        <m:t>=</m:t>
                      </m:r>
                      <m:r>
                        <m:rPr>
                          <m:sty m:val="p"/>
                        </m:rPr>
                        <a:rPr lang="en-US">
                          <a:latin typeface="Cambria Math" panose="02040503050406030204" pitchFamily="18" charset="0"/>
                        </a:rPr>
                        <m:t>argmi</m:t>
                      </m:r>
                      <m:sSub>
                        <m:sSubPr>
                          <m:ctrlPr>
                            <a:rPr lang="en-US" i="1">
                              <a:latin typeface="Cambria Math" panose="02040503050406030204" pitchFamily="18" charset="0"/>
                            </a:rPr>
                          </m:ctrlPr>
                        </m:sSubPr>
                        <m:e>
                          <m:r>
                            <m:rPr>
                              <m:sty m:val="p"/>
                            </m:rPr>
                            <a:rPr lang="en-US">
                              <a:latin typeface="Cambria Math" panose="02040503050406030204" pitchFamily="18" charset="0"/>
                            </a:rPr>
                            <m:t>n</m:t>
                          </m:r>
                        </m:e>
                        <m:sub>
                          <m:r>
                            <m:rPr>
                              <m:sty m:val="p"/>
                            </m:rPr>
                            <a:rPr lang="en-US">
                              <a:latin typeface="Cambria Math" panose="02040503050406030204" pitchFamily="18" charset="0"/>
                            </a:rPr>
                            <m:t>Ξ</m:t>
                          </m:r>
                        </m:sub>
                      </m:sSub>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m:rPr>
                                  <m:sty m:val="p"/>
                                </m:rPr>
                                <a:rPr lang="en-US">
                                  <a:latin typeface="Cambria Math" panose="02040503050406030204" pitchFamily="18" charset="0"/>
                                </a:rPr>
                                <m:t>ΘΞ</m:t>
                              </m:r>
                            </m:e>
                          </m:d>
                        </m:e>
                        <m:sub>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𝜆</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Ξ</m:t>
                              </m:r>
                            </m:e>
                          </m:d>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𝜉</m:t>
                          </m:r>
                        </m:e>
                        <m:sub>
                          <m:r>
                            <a:rPr lang="en-US" i="1">
                              <a:latin typeface="Cambria Math" panose="02040503050406030204" pitchFamily="18" charset="0"/>
                            </a:rPr>
                            <m:t>𝑡h</m:t>
                          </m:r>
                        </m:sub>
                      </m:sSub>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Ξ</m:t>
                              </m:r>
                            </m:e>
                          </m:d>
                        </m:e>
                        <m:sub>
                          <m:r>
                            <a:rPr lang="en-US" i="1">
                              <a:latin typeface="Cambria Math" panose="02040503050406030204" pitchFamily="18" charset="0"/>
                            </a:rPr>
                            <m:t>0</m:t>
                          </m:r>
                        </m:sub>
                      </m:sSub>
                    </m:oMath>
                  </m:oMathPara>
                </a14:m>
                <a:endParaRPr lang="en-US" dirty="0"/>
              </a:p>
              <a:p>
                <a:pPr>
                  <a:lnSpc>
                    <a:spcPct val="150000"/>
                  </a:lnSpc>
                </a:pPr>
                <a:r>
                  <a:rPr lang="en-US" b="0" dirty="0"/>
                  <a:t>AIC: </a:t>
                </a:r>
                <a14:m>
                  <m:oMath xmlns:m="http://schemas.openxmlformats.org/officeDocument/2006/math">
                    <m:r>
                      <a:rPr lang="en-US" b="0" i="1" smtClean="0">
                        <a:latin typeface="Cambria Math" panose="02040503050406030204" pitchFamily="18" charset="0"/>
                      </a:rPr>
                      <m:t>ℒ</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Ξ</m:t>
                        </m:r>
                      </m:e>
                    </m:d>
                    <m:r>
                      <a:rPr lang="en-US" b="0" i="1" smtClean="0">
                        <a:latin typeface="Cambria Math" panose="02040503050406030204" pitchFamily="18" charset="0"/>
                      </a:rPr>
                      <m:t>=</m:t>
                    </m:r>
                    <m:r>
                      <a:rPr lang="en-US" b="0" i="1" smtClean="0">
                        <a:latin typeface="Cambria Math" panose="02040503050406030204" pitchFamily="18" charset="0"/>
                      </a:rPr>
                      <m:t>𝑚</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𝑋</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Θ</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b="0" i="1" smtClean="0">
                                                <a:latin typeface="Cambria Math" panose="02040503050406030204" pitchFamily="18" charset="0"/>
                                              </a:rPr>
                                              <m:t>𝑈</m:t>
                                            </m:r>
                                          </m:e>
                                        </m:d>
                                        <m:r>
                                          <m:rPr>
                                            <m:sty m:val="p"/>
                                          </m:rPr>
                                          <a:rPr lang="en-US" b="0" i="0" smtClean="0">
                                            <a:latin typeface="Cambria Math" panose="02040503050406030204" pitchFamily="18" charset="0"/>
                                          </a:rPr>
                                          <m:t>Ξ</m:t>
                                        </m:r>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𝑚</m:t>
                                </m:r>
                              </m:den>
                            </m:f>
                            <m:r>
                              <a:rPr lang="en-US" b="0" i="1" smtClean="0">
                                <a:latin typeface="Cambria Math" panose="02040503050406030204" pitchFamily="18" charset="0"/>
                              </a:rPr>
                              <m:t>+</m:t>
                            </m:r>
                            <m:r>
                              <a:rPr lang="en-US" b="0" i="1" smtClean="0">
                                <a:latin typeface="Cambria Math" panose="02040503050406030204" pitchFamily="18" charset="0"/>
                              </a:rPr>
                              <m:t>𝜖</m:t>
                            </m:r>
                          </m:e>
                        </m:d>
                      </m:e>
                    </m:func>
                    <m:r>
                      <a:rPr lang="en-US" b="0" i="1" smtClean="0">
                        <a:latin typeface="Cambria Math" panose="02040503050406030204" pitchFamily="18" charset="0"/>
                      </a:rPr>
                      <m:t>+2</m:t>
                    </m:r>
                    <m:r>
                      <a:rPr lang="en-US" b="0" i="1" smtClean="0">
                        <a:latin typeface="Cambria Math" panose="02040503050406030204" pitchFamily="18" charset="0"/>
                      </a:rPr>
                      <m:t>𝐾</m:t>
                    </m:r>
                  </m:oMath>
                </a14:m>
                <a:endParaRPr lang="en-US" dirty="0"/>
              </a:p>
              <a:p>
                <a:pPr algn="ctr">
                  <a:lnSpc>
                    <a:spcPct val="150000"/>
                  </a:lnSpc>
                </a:pPr>
                <a:r>
                  <a:rPr lang="en-US" b="0" dirty="0"/>
                  <a:t> </a:t>
                </a:r>
                <a14:m>
                  <m:oMath xmlns:m="http://schemas.openxmlformats.org/officeDocument/2006/math">
                    <m:r>
                      <a:rPr lang="en-US" b="0" i="1" smtClean="0">
                        <a:latin typeface="Cambria Math" panose="02040503050406030204" pitchFamily="18" charset="0"/>
                      </a:rPr>
                      <m:t>𝐸</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e>
                    </m:d>
                    <m:r>
                      <a:rPr lang="en-US" b="0" i="1" smtClean="0">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𝑚</m:t>
                            </m:r>
                          </m:den>
                        </m:f>
                        <m:sSup>
                          <m:sSupPr>
                            <m:ctrlPr>
                              <a:rPr lang="en-US" i="1">
                                <a:latin typeface="Cambria Math" panose="02040503050406030204" pitchFamily="18" charset="0"/>
                              </a:rPr>
                            </m:ctrlPr>
                          </m:sSupPr>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𝑚</m:t>
                                </m:r>
                              </m:sup>
                              <m:e>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num>
                                      <m:den>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den>
                                    </m:f>
                                  </m:e>
                                </m:d>
                              </m:e>
                            </m:nary>
                          </m:e>
                          <m:sup>
                            <m:r>
                              <a:rPr lang="en-US" b="0" i="1" smtClean="0">
                                <a:latin typeface="Cambria Math" panose="02040503050406030204" pitchFamily="18" charset="0"/>
                              </a:rPr>
                              <m:t>2</m:t>
                            </m:r>
                          </m:sup>
                        </m:sSup>
                        <m:r>
                          <a:rPr lang="en-US" i="1">
                            <a:latin typeface="Cambria Math" panose="02040503050406030204" pitchFamily="18" charset="0"/>
                          </a:rPr>
                          <m:t> </m:t>
                        </m:r>
                      </m:e>
                    </m:rad>
                  </m:oMath>
                </a14:m>
                <a:endParaRPr lang="en-US" dirty="0"/>
              </a:p>
            </p:txBody>
          </p:sp>
        </mc:Choice>
        <mc:Fallback xmlns="">
          <p:sp>
            <p:nvSpPr>
              <p:cNvPr id="16" name="TextBox 15">
                <a:extLst>
                  <a:ext uri="{FF2B5EF4-FFF2-40B4-BE49-F238E27FC236}">
                    <a16:creationId xmlns:a16="http://schemas.microsoft.com/office/drawing/2014/main" id="{C5158CE1-BF2A-0291-43EB-D0AD0B0237AD}"/>
                  </a:ext>
                </a:extLst>
              </p:cNvPr>
              <p:cNvSpPr txBox="1">
                <a:spLocks noRot="1" noChangeAspect="1" noMove="1" noResize="1" noEditPoints="1" noAdjustHandles="1" noChangeArrowheads="1" noChangeShapeType="1" noTextEdit="1"/>
              </p:cNvSpPr>
              <p:nvPr/>
            </p:nvSpPr>
            <p:spPr>
              <a:xfrm>
                <a:off x="233789" y="4247093"/>
                <a:ext cx="4596431" cy="1917897"/>
              </a:xfrm>
              <a:prstGeom prst="rect">
                <a:avLst/>
              </a:prstGeom>
              <a:blipFill>
                <a:blip r:embed="rId4"/>
                <a:stretch>
                  <a:fillRect l="-822" b="-25974"/>
                </a:stretch>
              </a:blipFill>
              <a:ln w="28575">
                <a:solidFill>
                  <a:srgbClr val="C00000"/>
                </a:solid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EA8F4F5D-8572-232D-BD51-43A655BE9EA3}"/>
              </a:ext>
            </a:extLst>
          </p:cNvPr>
          <p:cNvSpPr txBox="1"/>
          <p:nvPr/>
        </p:nvSpPr>
        <p:spPr>
          <a:xfrm>
            <a:off x="8852533" y="5747236"/>
            <a:ext cx="2928174" cy="369332"/>
          </a:xfrm>
          <a:prstGeom prst="rect">
            <a:avLst/>
          </a:prstGeom>
          <a:noFill/>
        </p:spPr>
        <p:txBody>
          <a:bodyPr wrap="none" rtlCol="0">
            <a:spAutoFit/>
          </a:bodyPr>
          <a:lstStyle/>
          <a:p>
            <a:r>
              <a:rPr lang="en-US" dirty="0"/>
              <a:t>NRMSE of the validation data</a:t>
            </a:r>
          </a:p>
        </p:txBody>
      </p:sp>
      <p:pic>
        <p:nvPicPr>
          <p:cNvPr id="20" name="Picture 19">
            <a:extLst>
              <a:ext uri="{FF2B5EF4-FFF2-40B4-BE49-F238E27FC236}">
                <a16:creationId xmlns:a16="http://schemas.microsoft.com/office/drawing/2014/main" id="{A1E21F42-C759-CD15-0095-493B0B610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2153" y="3138514"/>
            <a:ext cx="3657600" cy="2743200"/>
          </a:xfrm>
          <a:prstGeom prst="rect">
            <a:avLst/>
          </a:prstGeom>
        </p:spPr>
      </p:pic>
      <p:pic>
        <p:nvPicPr>
          <p:cNvPr id="22" name="Picture 21">
            <a:extLst>
              <a:ext uri="{FF2B5EF4-FFF2-40B4-BE49-F238E27FC236}">
                <a16:creationId xmlns:a16="http://schemas.microsoft.com/office/drawing/2014/main" id="{4A011C04-DA2C-FAA8-162D-0F3147E7E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789" y="2188901"/>
            <a:ext cx="4994194" cy="1767014"/>
          </a:xfrm>
          <a:prstGeom prst="rect">
            <a:avLst/>
          </a:prstGeom>
        </p:spPr>
      </p:pic>
      <p:pic>
        <p:nvPicPr>
          <p:cNvPr id="19" name="Picture 18">
            <a:extLst>
              <a:ext uri="{FF2B5EF4-FFF2-40B4-BE49-F238E27FC236}">
                <a16:creationId xmlns:a16="http://schemas.microsoft.com/office/drawing/2014/main" id="{C1465F40-937A-DD96-45C1-E672F366B2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00" y="3081214"/>
            <a:ext cx="3657600" cy="2743200"/>
          </a:xfrm>
          <a:prstGeom prst="rect">
            <a:avLst/>
          </a:prstGeom>
        </p:spPr>
      </p:pic>
      <p:sp>
        <p:nvSpPr>
          <p:cNvPr id="17" name="TextBox 16">
            <a:extLst>
              <a:ext uri="{FF2B5EF4-FFF2-40B4-BE49-F238E27FC236}">
                <a16:creationId xmlns:a16="http://schemas.microsoft.com/office/drawing/2014/main" id="{25AE6232-63DD-AE51-E97F-D91205167F66}"/>
              </a:ext>
            </a:extLst>
          </p:cNvPr>
          <p:cNvSpPr txBox="1"/>
          <p:nvPr/>
        </p:nvSpPr>
        <p:spPr>
          <a:xfrm>
            <a:off x="5475803" y="5752639"/>
            <a:ext cx="2415982" cy="369332"/>
          </a:xfrm>
          <a:prstGeom prst="rect">
            <a:avLst/>
          </a:prstGeom>
          <a:noFill/>
        </p:spPr>
        <p:txBody>
          <a:bodyPr wrap="none" rtlCol="0">
            <a:spAutoFit/>
          </a:bodyPr>
          <a:lstStyle/>
          <a:p>
            <a:r>
              <a:rPr lang="en-US" dirty="0"/>
              <a:t>AIC of the training data</a:t>
            </a:r>
          </a:p>
        </p:txBody>
      </p:sp>
      <p:graphicFrame>
        <p:nvGraphicFramePr>
          <p:cNvPr id="12" name="Diagram 11">
            <a:extLst>
              <a:ext uri="{FF2B5EF4-FFF2-40B4-BE49-F238E27FC236}">
                <a16:creationId xmlns:a16="http://schemas.microsoft.com/office/drawing/2014/main" id="{2231D83A-4A2E-42F4-A725-C42FBF899F79}"/>
              </a:ext>
            </a:extLst>
          </p:cNvPr>
          <p:cNvGraphicFramePr/>
          <p:nvPr>
            <p:extLst>
              <p:ext uri="{D42A27DB-BD31-4B8C-83A1-F6EECF244321}">
                <p14:modId xmlns:p14="http://schemas.microsoft.com/office/powerpoint/2010/main" val="429293109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Slide Number Placeholder 4">
            <a:extLst>
              <a:ext uri="{FF2B5EF4-FFF2-40B4-BE49-F238E27FC236}">
                <a16:creationId xmlns:a16="http://schemas.microsoft.com/office/drawing/2014/main" id="{DEF253B3-7B02-5E81-EEBC-1C3DAFA18AB5}"/>
              </a:ext>
            </a:extLst>
          </p:cNvPr>
          <p:cNvSpPr>
            <a:spLocks noGrp="1"/>
          </p:cNvSpPr>
          <p:nvPr>
            <p:ph type="sldNum" sz="quarter" idx="12"/>
          </p:nvPr>
        </p:nvSpPr>
        <p:spPr/>
        <p:txBody>
          <a:bodyPr/>
          <a:lstStyle/>
          <a:p>
            <a:fld id="{B2DC25EE-239B-4C5F-AAD1-255A7D5F1EE2}" type="slidenum">
              <a:rPr lang="en-US" smtClean="0"/>
              <a:pPr/>
              <a:t>31</a:t>
            </a:fld>
            <a:r>
              <a:rPr lang="en-US"/>
              <a:t>/51</a:t>
            </a:r>
            <a:endParaRPr lang="en-US" dirty="0"/>
          </a:p>
        </p:txBody>
      </p:sp>
      <p:sp>
        <p:nvSpPr>
          <p:cNvPr id="6" name="Footer Placeholder 5">
            <a:extLst>
              <a:ext uri="{FF2B5EF4-FFF2-40B4-BE49-F238E27FC236}">
                <a16:creationId xmlns:a16="http://schemas.microsoft.com/office/drawing/2014/main" id="{F71F6849-3C6B-A73A-56E0-65D82A6F3D12}"/>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0433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8"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Optimal Voltage Dynamics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F28B3B-FDEB-3248-9CE9-8FFA07DE5BE9}"/>
                  </a:ext>
                </a:extLst>
              </p:cNvPr>
              <p:cNvSpPr>
                <a:spLocks noGrp="1"/>
              </p:cNvSpPr>
              <p:nvPr>
                <p:ph idx="1"/>
              </p:nvPr>
            </p:nvSpPr>
            <p:spPr/>
            <p:txBody>
              <a:bodyPr/>
              <a:lstStyle/>
              <a:p>
                <a:r>
                  <a:rPr lang="en-US" dirty="0"/>
                  <a:t>Number of active terms depends on the hyperparameters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𝜉</m:t>
                        </m:r>
                      </m:e>
                      <m:sub>
                        <m:r>
                          <a:rPr lang="en-US" b="0" i="1" smtClean="0">
                            <a:latin typeface="Cambria Math" panose="02040503050406030204" pitchFamily="18" charset="0"/>
                          </a:rPr>
                          <m:t>𝑡h</m:t>
                        </m:r>
                      </m:sub>
                    </m:sSub>
                  </m:oMath>
                </a14:m>
                <a:r>
                  <a:rPr lang="en-US" dirty="0"/>
                  <a:t>)</a:t>
                </a:r>
              </a:p>
              <a:p>
                <a:r>
                  <a:rPr lang="en-US" dirty="0"/>
                  <a:t>Red region suggests diminishing returns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4AF28B3B-FDEB-3248-9CE9-8FFA07DE5BE9}"/>
                  </a:ext>
                </a:extLst>
              </p:cNvPr>
              <p:cNvSpPr>
                <a:spLocks noGrp="1" noRot="1" noChangeAspect="1" noMove="1" noResize="1" noEditPoints="1" noAdjustHandles="1" noChangeArrowheads="1" noChangeShapeType="1" noTextEdit="1"/>
              </p:cNvSpPr>
              <p:nvPr>
                <p:ph idx="1"/>
              </p:nvPr>
            </p:nvSpPr>
            <p:spPr>
              <a:blipFill>
                <a:blip r:embed="rId3"/>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endParaRPr lang="en-US" dirty="0"/>
          </a:p>
        </p:txBody>
      </p:sp>
      <p:pic>
        <p:nvPicPr>
          <p:cNvPr id="13" name="Picture 12">
            <a:extLst>
              <a:ext uri="{FF2B5EF4-FFF2-40B4-BE49-F238E27FC236}">
                <a16:creationId xmlns:a16="http://schemas.microsoft.com/office/drawing/2014/main" id="{0CDB7475-646E-444C-BBFD-A75808885E7E}"/>
              </a:ext>
            </a:extLst>
          </p:cNvPr>
          <p:cNvPicPr>
            <a:picLocks noChangeAspect="1"/>
          </p:cNvPicPr>
          <p:nvPr/>
        </p:nvPicPr>
        <p:blipFill>
          <a:blip r:embed="rId4"/>
          <a:stretch>
            <a:fillRect/>
          </a:stretch>
        </p:blipFill>
        <p:spPr>
          <a:xfrm>
            <a:off x="6096000" y="2797714"/>
            <a:ext cx="3657600" cy="2743200"/>
          </a:xfrm>
          <a:prstGeom prst="rect">
            <a:avLst/>
          </a:prstGeom>
        </p:spPr>
      </p:pic>
      <p:sp>
        <p:nvSpPr>
          <p:cNvPr id="6" name="Rectangle 5">
            <a:extLst>
              <a:ext uri="{FF2B5EF4-FFF2-40B4-BE49-F238E27FC236}">
                <a16:creationId xmlns:a16="http://schemas.microsoft.com/office/drawing/2014/main" id="{EBB37B50-7E70-9745-A26A-C49F3C9DCF08}"/>
              </a:ext>
            </a:extLst>
          </p:cNvPr>
          <p:cNvSpPr/>
          <p:nvPr/>
        </p:nvSpPr>
        <p:spPr>
          <a:xfrm>
            <a:off x="7279903" y="3974897"/>
            <a:ext cx="2175859" cy="793417"/>
          </a:xfrm>
          <a:prstGeom prst="rect">
            <a:avLst/>
          </a:prstGeom>
          <a:solidFill>
            <a:srgbClr val="C00000">
              <a:alpha val="332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FAC2A8C-C237-4B55-A8E9-0387D91C514B}"/>
              </a:ext>
            </a:extLst>
          </p:cNvPr>
          <p:cNvPicPr>
            <a:picLocks noChangeAspect="1"/>
          </p:cNvPicPr>
          <p:nvPr/>
        </p:nvPicPr>
        <p:blipFill>
          <a:blip r:embed="rId5"/>
          <a:stretch>
            <a:fillRect/>
          </a:stretch>
        </p:blipFill>
        <p:spPr>
          <a:xfrm>
            <a:off x="2667081" y="2797714"/>
            <a:ext cx="3606085" cy="2743200"/>
          </a:xfrm>
          <a:prstGeom prst="rect">
            <a:avLst/>
          </a:prstGeom>
        </p:spPr>
      </p:pic>
      <p:sp>
        <p:nvSpPr>
          <p:cNvPr id="11" name="Rectangle 10">
            <a:extLst>
              <a:ext uri="{FF2B5EF4-FFF2-40B4-BE49-F238E27FC236}">
                <a16:creationId xmlns:a16="http://schemas.microsoft.com/office/drawing/2014/main" id="{B769742B-E987-E34E-A866-F8843E2DD4B4}"/>
              </a:ext>
            </a:extLst>
          </p:cNvPr>
          <p:cNvSpPr/>
          <p:nvPr/>
        </p:nvSpPr>
        <p:spPr>
          <a:xfrm>
            <a:off x="3986454" y="4768314"/>
            <a:ext cx="1974077" cy="411540"/>
          </a:xfrm>
          <a:prstGeom prst="rect">
            <a:avLst/>
          </a:prstGeom>
          <a:solidFill>
            <a:srgbClr val="C00000">
              <a:alpha val="332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AB187004-5E69-43A4-8079-4DBA22AB8030}"/>
              </a:ext>
            </a:extLst>
          </p:cNvPr>
          <p:cNvGraphicFramePr/>
          <p:nvPr>
            <p:extLst>
              <p:ext uri="{D42A27DB-BD31-4B8C-83A1-F6EECF244321}">
                <p14:modId xmlns:p14="http://schemas.microsoft.com/office/powerpoint/2010/main" val="3222324326"/>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lide Number Placeholder 4">
            <a:extLst>
              <a:ext uri="{FF2B5EF4-FFF2-40B4-BE49-F238E27FC236}">
                <a16:creationId xmlns:a16="http://schemas.microsoft.com/office/drawing/2014/main" id="{FCC37503-CF51-CF4E-C932-5E02574D3BBD}"/>
              </a:ext>
            </a:extLst>
          </p:cNvPr>
          <p:cNvSpPr>
            <a:spLocks noGrp="1"/>
          </p:cNvSpPr>
          <p:nvPr>
            <p:ph type="sldNum" sz="quarter" idx="12"/>
          </p:nvPr>
        </p:nvSpPr>
        <p:spPr/>
        <p:txBody>
          <a:bodyPr/>
          <a:lstStyle/>
          <a:p>
            <a:fld id="{B2DC25EE-239B-4C5F-AAD1-255A7D5F1EE2}" type="slidenum">
              <a:rPr lang="en-US" smtClean="0"/>
              <a:pPr/>
              <a:t>32</a:t>
            </a:fld>
            <a:r>
              <a:rPr lang="en-US"/>
              <a:t>/51</a:t>
            </a:r>
            <a:endParaRPr lang="en-US" dirty="0"/>
          </a:p>
        </p:txBody>
      </p:sp>
      <p:sp>
        <p:nvSpPr>
          <p:cNvPr id="7" name="Footer Placeholder 6">
            <a:extLst>
              <a:ext uri="{FF2B5EF4-FFF2-40B4-BE49-F238E27FC236}">
                <a16:creationId xmlns:a16="http://schemas.microsoft.com/office/drawing/2014/main" id="{10825BBE-AE0A-E4EA-D6FD-C6AA0B7B69E6}"/>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97264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Simulation Results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idx="1"/>
              </p:nvPr>
            </p:nvSpPr>
            <p:spPr/>
            <p:txBody>
              <a:bodyPr>
                <a:normAutofit/>
              </a:bodyPr>
              <a:lstStyle/>
              <a:p>
                <a:pPr algn="just"/>
                <a:r>
                  <a:rPr lang="en-US" dirty="0"/>
                  <a:t>Voltage and SOC are calculated simultaneously</a:t>
                </a:r>
              </a:p>
              <a:p>
                <a:r>
                  <a:rPr lang="en-US" dirty="0"/>
                  <a:t>Training data NRMSE</a:t>
                </a:r>
              </a:p>
              <a:p>
                <a:pPr lvl="1"/>
                <a:r>
                  <a:rPr lang="en-US" dirty="0"/>
                  <a:t>Voltage: </a:t>
                </a:r>
                <a14:m>
                  <m:oMath xmlns:m="http://schemas.openxmlformats.org/officeDocument/2006/math">
                    <m:r>
                      <a:rPr lang="en-US" b="0" i="1" smtClean="0">
                        <a:latin typeface="Cambria Math" panose="02040503050406030204" pitchFamily="18" charset="0"/>
                      </a:rPr>
                      <m:t>3.2×</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dirty="0"/>
                  <a:t> </a:t>
                </a:r>
              </a:p>
              <a:p>
                <a:pPr lvl="1"/>
                <a:r>
                  <a:rPr lang="en-US" dirty="0"/>
                  <a:t>SOC: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oMath>
                </a14:m>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idx="1"/>
              </p:nvPr>
            </p:nvSpPr>
            <p:spPr>
              <a:blipFill>
                <a:blip r:embed="rId3"/>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13" name="Picture 12">
            <a:extLst>
              <a:ext uri="{FF2B5EF4-FFF2-40B4-BE49-F238E27FC236}">
                <a16:creationId xmlns:a16="http://schemas.microsoft.com/office/drawing/2014/main" id="{617D2E67-47AE-44D0-84FA-B93435F6FC11}"/>
              </a:ext>
            </a:extLst>
          </p:cNvPr>
          <p:cNvPicPr>
            <a:picLocks noChangeAspect="1"/>
          </p:cNvPicPr>
          <p:nvPr/>
        </p:nvPicPr>
        <p:blipFill>
          <a:blip r:embed="rId4"/>
          <a:stretch>
            <a:fillRect/>
          </a:stretch>
        </p:blipFill>
        <p:spPr>
          <a:xfrm>
            <a:off x="742033" y="3155577"/>
            <a:ext cx="5834971" cy="2188114"/>
          </a:xfrm>
          <a:prstGeom prst="rect">
            <a:avLst/>
          </a:prstGeom>
        </p:spPr>
      </p:pic>
      <p:pic>
        <p:nvPicPr>
          <p:cNvPr id="14" name="Picture 13">
            <a:extLst>
              <a:ext uri="{FF2B5EF4-FFF2-40B4-BE49-F238E27FC236}">
                <a16:creationId xmlns:a16="http://schemas.microsoft.com/office/drawing/2014/main" id="{692F4836-00B5-4FBE-BD75-1B57C6E866CB}"/>
              </a:ext>
            </a:extLst>
          </p:cNvPr>
          <p:cNvPicPr>
            <a:picLocks noChangeAspect="1"/>
          </p:cNvPicPr>
          <p:nvPr/>
        </p:nvPicPr>
        <p:blipFill>
          <a:blip r:embed="rId5"/>
          <a:stretch>
            <a:fillRect/>
          </a:stretch>
        </p:blipFill>
        <p:spPr>
          <a:xfrm>
            <a:off x="6096000" y="3155577"/>
            <a:ext cx="5827776" cy="2185416"/>
          </a:xfrm>
          <a:prstGeom prst="rect">
            <a:avLst/>
          </a:prstGeom>
        </p:spPr>
      </p:pic>
      <p:graphicFrame>
        <p:nvGraphicFramePr>
          <p:cNvPr id="8" name="Diagram 7">
            <a:extLst>
              <a:ext uri="{FF2B5EF4-FFF2-40B4-BE49-F238E27FC236}">
                <a16:creationId xmlns:a16="http://schemas.microsoft.com/office/drawing/2014/main" id="{9BB92336-46D7-4BDC-B147-D69FA4F2D5E8}"/>
              </a:ext>
            </a:extLst>
          </p:cNvPr>
          <p:cNvGraphicFramePr/>
          <p:nvPr>
            <p:extLst>
              <p:ext uri="{D42A27DB-BD31-4B8C-83A1-F6EECF244321}">
                <p14:modId xmlns:p14="http://schemas.microsoft.com/office/powerpoint/2010/main" val="231178076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D7E43B7C-A08F-D3E3-E6A5-0864406D8CC1}"/>
              </a:ext>
            </a:extLst>
          </p:cNvPr>
          <p:cNvSpPr>
            <a:spLocks noGrp="1"/>
          </p:cNvSpPr>
          <p:nvPr>
            <p:ph type="sldNum" sz="quarter" idx="12"/>
          </p:nvPr>
        </p:nvSpPr>
        <p:spPr/>
        <p:txBody>
          <a:bodyPr/>
          <a:lstStyle/>
          <a:p>
            <a:fld id="{B2DC25EE-239B-4C5F-AAD1-255A7D5F1EE2}" type="slidenum">
              <a:rPr lang="en-US" smtClean="0"/>
              <a:pPr/>
              <a:t>33</a:t>
            </a:fld>
            <a:r>
              <a:rPr lang="en-US"/>
              <a:t>/51</a:t>
            </a:r>
            <a:endParaRPr lang="en-US" dirty="0"/>
          </a:p>
        </p:txBody>
      </p:sp>
      <p:sp>
        <p:nvSpPr>
          <p:cNvPr id="5" name="Footer Placeholder 4">
            <a:extLst>
              <a:ext uri="{FF2B5EF4-FFF2-40B4-BE49-F238E27FC236}">
                <a16:creationId xmlns:a16="http://schemas.microsoft.com/office/drawing/2014/main" id="{4C780062-8425-4DE6-D433-82B59D475D5E}"/>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5702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Simulation Results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sz="half" idx="1"/>
              </p:nvPr>
            </p:nvSpPr>
            <p:spPr>
              <a:xfrm>
                <a:off x="838200" y="1338350"/>
                <a:ext cx="5181600" cy="4873605"/>
              </a:xfrm>
              <a:ln w="28575">
                <a:solidFill>
                  <a:srgbClr val="C00000"/>
                </a:solidFill>
              </a:ln>
            </p:spPr>
            <p:txBody>
              <a:bodyPr/>
              <a:lstStyle/>
              <a:p>
                <a:r>
                  <a:rPr lang="en-US" dirty="0"/>
                  <a:t>US06 validation data NRMSE:</a:t>
                </a:r>
              </a:p>
              <a:p>
                <a:pPr lvl="1"/>
                <a:r>
                  <a:rPr lang="en-US" dirty="0"/>
                  <a:t>Voltage: </a:t>
                </a:r>
                <a14:m>
                  <m:oMath xmlns:m="http://schemas.openxmlformats.org/officeDocument/2006/math">
                    <m:r>
                      <a:rPr lang="en-US" b="0" i="1" smtClean="0">
                        <a:latin typeface="Cambria Math" panose="02040503050406030204" pitchFamily="18" charset="0"/>
                      </a:rPr>
                      <m:t>6.1×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a:p>
                <a:pPr lvl="1"/>
                <a:r>
                  <a:rPr lang="en-US" dirty="0"/>
                  <a:t>SOC: </a:t>
                </a:r>
                <a14:m>
                  <m:oMath xmlns:m="http://schemas.openxmlformats.org/officeDocument/2006/math">
                    <m:r>
                      <a:rPr lang="en-US" b="0" i="1" smtClean="0">
                        <a:latin typeface="Cambria Math" panose="02040503050406030204" pitchFamily="18" charset="0"/>
                      </a:rPr>
                      <m:t>2.2×</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a14:m>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sz="half" idx="1"/>
              </p:nvPr>
            </p:nvSpPr>
            <p:spPr>
              <a:xfrm>
                <a:off x="838200" y="1338350"/>
                <a:ext cx="5181600" cy="4873605"/>
              </a:xfrm>
              <a:blipFill>
                <a:blip r:embed="rId3"/>
                <a:stretch>
                  <a:fillRect l="-973" t="-1034"/>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BCBE7458-9AAC-2C4F-ACF7-6E862487114A}"/>
                  </a:ext>
                </a:extLst>
              </p:cNvPr>
              <p:cNvSpPr>
                <a:spLocks noGrp="1"/>
              </p:cNvSpPr>
              <p:nvPr>
                <p:ph sz="half" idx="2"/>
              </p:nvPr>
            </p:nvSpPr>
            <p:spPr>
              <a:xfrm>
                <a:off x="6172200" y="1338351"/>
                <a:ext cx="5181600" cy="4873606"/>
              </a:xfrm>
              <a:ln w="28575">
                <a:solidFill>
                  <a:srgbClr val="C00000"/>
                </a:solidFill>
              </a:ln>
            </p:spPr>
            <p:txBody>
              <a:bodyPr/>
              <a:lstStyle/>
              <a:p>
                <a:r>
                  <a:rPr lang="en-US" dirty="0"/>
                  <a:t>UDDS test data NRMSE:</a:t>
                </a:r>
              </a:p>
              <a:p>
                <a:pPr lvl="1"/>
                <a:r>
                  <a:rPr lang="en-US" dirty="0"/>
                  <a:t>Voltage: </a:t>
                </a:r>
                <a14:m>
                  <m:oMath xmlns:m="http://schemas.openxmlformats.org/officeDocument/2006/math">
                    <m:r>
                      <a:rPr lang="en-US" b="0" i="1" smtClean="0">
                        <a:latin typeface="Cambria Math" panose="02040503050406030204" pitchFamily="18" charset="0"/>
                      </a:rPr>
                      <m:t>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b="0" dirty="0"/>
              </a:p>
              <a:p>
                <a:pPr lvl="1"/>
                <a:r>
                  <a:rPr lang="en-US" dirty="0"/>
                  <a:t>SOC: </a:t>
                </a:r>
                <a14:m>
                  <m:oMath xmlns:m="http://schemas.openxmlformats.org/officeDocument/2006/math">
                    <m:r>
                      <a:rPr lang="en-US" b="0" i="1" smtClean="0">
                        <a:latin typeface="Cambria Math" panose="02040503050406030204" pitchFamily="18" charset="0"/>
                      </a:rPr>
                      <m:t>2.8×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a:p>
                <a:pPr marL="0" indent="0">
                  <a:buNone/>
                </a:pPr>
                <a:endParaRPr lang="en-US" dirty="0"/>
              </a:p>
              <a:p>
                <a:endParaRPr lang="en-US" dirty="0"/>
              </a:p>
            </p:txBody>
          </p:sp>
        </mc:Choice>
        <mc:Fallback xmlns="">
          <p:sp>
            <p:nvSpPr>
              <p:cNvPr id="14" name="Content Placeholder 13">
                <a:extLst>
                  <a:ext uri="{FF2B5EF4-FFF2-40B4-BE49-F238E27FC236}">
                    <a16:creationId xmlns:a16="http://schemas.microsoft.com/office/drawing/2014/main" id="{BCBE7458-9AAC-2C4F-ACF7-6E862487114A}"/>
                  </a:ext>
                </a:extLst>
              </p:cNvPr>
              <p:cNvSpPr>
                <a:spLocks noGrp="1" noRot="1" noChangeAspect="1" noMove="1" noResize="1" noEditPoints="1" noAdjustHandles="1" noChangeArrowheads="1" noChangeShapeType="1" noTextEdit="1"/>
              </p:cNvSpPr>
              <p:nvPr>
                <p:ph sz="half" idx="2"/>
              </p:nvPr>
            </p:nvSpPr>
            <p:spPr>
              <a:xfrm>
                <a:off x="6172200" y="1338351"/>
                <a:ext cx="5181600" cy="4873606"/>
              </a:xfrm>
              <a:blipFill>
                <a:blip r:embed="rId4"/>
                <a:stretch>
                  <a:fillRect l="-973" t="-1034"/>
                </a:stretch>
              </a:blipFill>
              <a:ln w="28575">
                <a:solidFill>
                  <a:srgbClr val="C00000"/>
                </a:solidFill>
              </a:ln>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5" name="Picture 4">
            <a:extLst>
              <a:ext uri="{FF2B5EF4-FFF2-40B4-BE49-F238E27FC236}">
                <a16:creationId xmlns:a16="http://schemas.microsoft.com/office/drawing/2014/main" id="{A10B9323-BA5C-4C96-AD6D-FAADD566C9D5}"/>
              </a:ext>
            </a:extLst>
          </p:cNvPr>
          <p:cNvPicPr>
            <a:picLocks noChangeAspect="1"/>
          </p:cNvPicPr>
          <p:nvPr/>
        </p:nvPicPr>
        <p:blipFill>
          <a:blip r:embed="rId5"/>
          <a:stretch>
            <a:fillRect/>
          </a:stretch>
        </p:blipFill>
        <p:spPr>
          <a:xfrm>
            <a:off x="990600" y="2437161"/>
            <a:ext cx="4876800" cy="1828800"/>
          </a:xfrm>
          <a:prstGeom prst="rect">
            <a:avLst/>
          </a:prstGeom>
        </p:spPr>
      </p:pic>
      <p:pic>
        <p:nvPicPr>
          <p:cNvPr id="12" name="Picture 11">
            <a:extLst>
              <a:ext uri="{FF2B5EF4-FFF2-40B4-BE49-F238E27FC236}">
                <a16:creationId xmlns:a16="http://schemas.microsoft.com/office/drawing/2014/main" id="{FEEC1912-DF49-4F9F-92AF-E8E15ACB9C2E}"/>
              </a:ext>
            </a:extLst>
          </p:cNvPr>
          <p:cNvPicPr>
            <a:picLocks noChangeAspect="1"/>
          </p:cNvPicPr>
          <p:nvPr/>
        </p:nvPicPr>
        <p:blipFill>
          <a:blip r:embed="rId6"/>
          <a:stretch>
            <a:fillRect/>
          </a:stretch>
        </p:blipFill>
        <p:spPr>
          <a:xfrm>
            <a:off x="2158315" y="2680117"/>
            <a:ext cx="2493613" cy="1000556"/>
          </a:xfrm>
          <a:prstGeom prst="rect">
            <a:avLst/>
          </a:prstGeom>
        </p:spPr>
      </p:pic>
      <p:pic>
        <p:nvPicPr>
          <p:cNvPr id="15" name="Picture 14">
            <a:extLst>
              <a:ext uri="{FF2B5EF4-FFF2-40B4-BE49-F238E27FC236}">
                <a16:creationId xmlns:a16="http://schemas.microsoft.com/office/drawing/2014/main" id="{40C2CE3B-1054-4281-974F-8632CEBB8DBC}"/>
              </a:ext>
            </a:extLst>
          </p:cNvPr>
          <p:cNvPicPr>
            <a:picLocks noChangeAspect="1"/>
          </p:cNvPicPr>
          <p:nvPr/>
        </p:nvPicPr>
        <p:blipFill>
          <a:blip r:embed="rId7"/>
          <a:stretch>
            <a:fillRect/>
          </a:stretch>
        </p:blipFill>
        <p:spPr>
          <a:xfrm>
            <a:off x="6539669" y="2471038"/>
            <a:ext cx="4876800" cy="1828800"/>
          </a:xfrm>
          <a:prstGeom prst="rect">
            <a:avLst/>
          </a:prstGeom>
        </p:spPr>
      </p:pic>
      <p:pic>
        <p:nvPicPr>
          <p:cNvPr id="16" name="Picture 15">
            <a:extLst>
              <a:ext uri="{FF2B5EF4-FFF2-40B4-BE49-F238E27FC236}">
                <a16:creationId xmlns:a16="http://schemas.microsoft.com/office/drawing/2014/main" id="{F2AA82BE-DB42-4BCC-9413-CF003768B491}"/>
              </a:ext>
            </a:extLst>
          </p:cNvPr>
          <p:cNvPicPr>
            <a:picLocks noChangeAspect="1"/>
          </p:cNvPicPr>
          <p:nvPr/>
        </p:nvPicPr>
        <p:blipFill>
          <a:blip r:embed="rId8"/>
          <a:stretch>
            <a:fillRect/>
          </a:stretch>
        </p:blipFill>
        <p:spPr>
          <a:xfrm>
            <a:off x="7716205" y="2682047"/>
            <a:ext cx="2538460" cy="996696"/>
          </a:xfrm>
          <a:prstGeom prst="rect">
            <a:avLst/>
          </a:prstGeom>
        </p:spPr>
      </p:pic>
      <p:pic>
        <p:nvPicPr>
          <p:cNvPr id="17" name="Picture 16">
            <a:extLst>
              <a:ext uri="{FF2B5EF4-FFF2-40B4-BE49-F238E27FC236}">
                <a16:creationId xmlns:a16="http://schemas.microsoft.com/office/drawing/2014/main" id="{90F7CA48-BDCB-41FC-984D-6FC94D2D3451}"/>
              </a:ext>
            </a:extLst>
          </p:cNvPr>
          <p:cNvPicPr>
            <a:picLocks noChangeAspect="1"/>
          </p:cNvPicPr>
          <p:nvPr/>
        </p:nvPicPr>
        <p:blipFill>
          <a:blip r:embed="rId9"/>
          <a:stretch>
            <a:fillRect/>
          </a:stretch>
        </p:blipFill>
        <p:spPr>
          <a:xfrm>
            <a:off x="6539669" y="4238834"/>
            <a:ext cx="4876800" cy="1828800"/>
          </a:xfrm>
          <a:prstGeom prst="rect">
            <a:avLst/>
          </a:prstGeom>
        </p:spPr>
      </p:pic>
      <p:pic>
        <p:nvPicPr>
          <p:cNvPr id="18" name="Picture 17">
            <a:extLst>
              <a:ext uri="{FF2B5EF4-FFF2-40B4-BE49-F238E27FC236}">
                <a16:creationId xmlns:a16="http://schemas.microsoft.com/office/drawing/2014/main" id="{1F449F93-A9EF-462A-9ECF-59F1BB6DD773}"/>
              </a:ext>
            </a:extLst>
          </p:cNvPr>
          <p:cNvPicPr>
            <a:picLocks noChangeAspect="1"/>
          </p:cNvPicPr>
          <p:nvPr/>
        </p:nvPicPr>
        <p:blipFill>
          <a:blip r:embed="rId10"/>
          <a:stretch>
            <a:fillRect/>
          </a:stretch>
        </p:blipFill>
        <p:spPr>
          <a:xfrm>
            <a:off x="990600" y="4230922"/>
            <a:ext cx="4876800" cy="1828800"/>
          </a:xfrm>
          <a:prstGeom prst="rect">
            <a:avLst/>
          </a:prstGeom>
        </p:spPr>
      </p:pic>
      <p:sp>
        <p:nvSpPr>
          <p:cNvPr id="6" name="Rectangle 5">
            <a:extLst>
              <a:ext uri="{FF2B5EF4-FFF2-40B4-BE49-F238E27FC236}">
                <a16:creationId xmlns:a16="http://schemas.microsoft.com/office/drawing/2014/main" id="{36888A6E-6BE1-6775-E094-DAF5AB6CDFEF}"/>
              </a:ext>
            </a:extLst>
          </p:cNvPr>
          <p:cNvSpPr/>
          <p:nvPr/>
        </p:nvSpPr>
        <p:spPr>
          <a:xfrm>
            <a:off x="4197260" y="2896372"/>
            <a:ext cx="220980" cy="771819"/>
          </a:xfrm>
          <a:prstGeom prst="rect">
            <a:avLst/>
          </a:prstGeom>
          <a:solidFill>
            <a:schemeClr val="accent6">
              <a:alpha val="49652"/>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EBFC46-BB2A-8CBE-447B-CB77B94D4F08}"/>
              </a:ext>
            </a:extLst>
          </p:cNvPr>
          <p:cNvSpPr/>
          <p:nvPr/>
        </p:nvSpPr>
        <p:spPr>
          <a:xfrm>
            <a:off x="10033685" y="2921337"/>
            <a:ext cx="220980" cy="771819"/>
          </a:xfrm>
          <a:prstGeom prst="rect">
            <a:avLst/>
          </a:prstGeom>
          <a:solidFill>
            <a:schemeClr val="accent6">
              <a:alpha val="49652"/>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aphicFrame>
        <p:nvGraphicFramePr>
          <p:cNvPr id="19" name="Diagram 18">
            <a:extLst>
              <a:ext uri="{FF2B5EF4-FFF2-40B4-BE49-F238E27FC236}">
                <a16:creationId xmlns:a16="http://schemas.microsoft.com/office/drawing/2014/main" id="{A1DE086A-8AC3-49F4-B009-FD1A62AE2722}"/>
              </a:ext>
            </a:extLst>
          </p:cNvPr>
          <p:cNvGraphicFramePr/>
          <p:nvPr>
            <p:extLst>
              <p:ext uri="{D42A27DB-BD31-4B8C-83A1-F6EECF244321}">
                <p14:modId xmlns:p14="http://schemas.microsoft.com/office/powerpoint/2010/main" val="231178076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Slide Number Placeholder 8">
            <a:extLst>
              <a:ext uri="{FF2B5EF4-FFF2-40B4-BE49-F238E27FC236}">
                <a16:creationId xmlns:a16="http://schemas.microsoft.com/office/drawing/2014/main" id="{C562198C-728A-8AE8-4863-3B7F31FD8B1A}"/>
              </a:ext>
            </a:extLst>
          </p:cNvPr>
          <p:cNvSpPr>
            <a:spLocks noGrp="1"/>
          </p:cNvSpPr>
          <p:nvPr>
            <p:ph type="sldNum" sz="quarter" idx="12"/>
          </p:nvPr>
        </p:nvSpPr>
        <p:spPr/>
        <p:txBody>
          <a:bodyPr/>
          <a:lstStyle/>
          <a:p>
            <a:fld id="{B2DC25EE-239B-4C5F-AAD1-255A7D5F1EE2}" type="slidenum">
              <a:rPr lang="en-US" smtClean="0"/>
              <a:pPr/>
              <a:t>34</a:t>
            </a:fld>
            <a:r>
              <a:rPr lang="en-US"/>
              <a:t>/51</a:t>
            </a:r>
            <a:endParaRPr lang="en-US" dirty="0"/>
          </a:p>
        </p:txBody>
      </p:sp>
      <p:sp>
        <p:nvSpPr>
          <p:cNvPr id="8" name="Footer Placeholder 7">
            <a:extLst>
              <a:ext uri="{FF2B5EF4-FFF2-40B4-BE49-F238E27FC236}">
                <a16:creationId xmlns:a16="http://schemas.microsoft.com/office/drawing/2014/main" id="{781C6EFE-E338-AAAD-A32B-D5A0B3E876FB}"/>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6656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bg/>
                                          </p:spTgt>
                                        </p:tgtEl>
                                        <p:attrNameLst>
                                          <p:attrName>style.visibility</p:attrName>
                                        </p:attrNameLst>
                                      </p:cBhvr>
                                      <p:to>
                                        <p:strVal val="visible"/>
                                      </p:to>
                                    </p:set>
                                    <p:animEffect transition="in" filter="fade">
                                      <p:cBhvr>
                                        <p:cTn id="49" dur="500"/>
                                        <p:tgtEl>
                                          <p:spTgt spid="14">
                                            <p:bg/>
                                          </p:spTgt>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fade">
                                      <p:cBhvr>
                                        <p:cTn id="53" dur="5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xEl>
                                              <p:pRg st="1" end="1"/>
                                            </p:txEl>
                                          </p:spTgt>
                                        </p:tgtEl>
                                        <p:attrNameLst>
                                          <p:attrName>style.visibility</p:attrName>
                                        </p:attrNameLst>
                                      </p:cBhvr>
                                      <p:to>
                                        <p:strVal val="visible"/>
                                      </p:to>
                                    </p:set>
                                    <p:animEffect transition="in" filter="fade">
                                      <p:cBhvr>
                                        <p:cTn id="58" dur="500"/>
                                        <p:tgtEl>
                                          <p:spTgt spid="14">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6" presetClass="entr" presetSubtype="21"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
                                            <p:txEl>
                                              <p:pRg st="2" end="2"/>
                                            </p:txEl>
                                          </p:spTgt>
                                        </p:tgtEl>
                                        <p:attrNameLst>
                                          <p:attrName>style.visibility</p:attrName>
                                        </p:attrNameLst>
                                      </p:cBhvr>
                                      <p:to>
                                        <p:strVal val="visible"/>
                                      </p:to>
                                    </p:set>
                                    <p:animEffect transition="in" filter="fade">
                                      <p:cBhvr>
                                        <p:cTn id="80" dur="500"/>
                                        <p:tgtEl>
                                          <p:spTgt spid="14">
                                            <p:txEl>
                                              <p:pRg st="2" end="2"/>
                                            </p:txEl>
                                          </p:spTgt>
                                        </p:tgtEl>
                                      </p:cBhvr>
                                    </p:animEffect>
                                  </p:childTnLst>
                                </p:cTn>
                              </p:par>
                            </p:childTnLst>
                          </p:cTn>
                        </p:par>
                        <p:par>
                          <p:cTn id="81" fill="hold">
                            <p:stCondLst>
                              <p:cond delay="500"/>
                            </p:stCondLst>
                            <p:childTnLst>
                              <p:par>
                                <p:cTn id="82" presetID="16" presetClass="entr" presetSubtype="21"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arn(inVertical)">
                                      <p:cBhvr>
                                        <p:cTn id="8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4" grpId="0" uiExpand="1" build="p" animBg="1"/>
      <p:bldP spid="6" grpId="0" animBg="1"/>
      <p:bldP spid="6" grpId="1" animBg="1"/>
      <p:bldP spid="7" grpId="0" animBg="1"/>
      <p:bldP spid="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E773-34A2-07F9-8554-ABE384F2E54D}"/>
              </a:ext>
            </a:extLst>
          </p:cNvPr>
          <p:cNvSpPr>
            <a:spLocks noGrp="1"/>
          </p:cNvSpPr>
          <p:nvPr>
            <p:ph type="title"/>
          </p:nvPr>
        </p:nvSpPr>
        <p:spPr/>
        <p:txBody>
          <a:bodyPr/>
          <a:lstStyle/>
          <a:p>
            <a:r>
              <a:rPr lang="en-US" dirty="0"/>
              <a:t>Enhancing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8A3050-B1A1-1ACB-D3FF-0AE8318FB8EA}"/>
                  </a:ext>
                </a:extLst>
              </p:cNvPr>
              <p:cNvSpPr>
                <a:spLocks noGrp="1"/>
              </p:cNvSpPr>
              <p:nvPr>
                <p:ph idx="1"/>
              </p:nvPr>
            </p:nvSpPr>
            <p:spPr/>
            <p:txBody>
              <a:bodyPr/>
              <a:lstStyle/>
              <a:p>
                <a:r>
                  <a:rPr lang="en-US" dirty="0"/>
                  <a:t>Current Model</a:t>
                </a:r>
              </a:p>
              <a:p>
                <a:pPr lvl="2">
                  <a:buFont typeface="Wingdings" pitchFamily="2" charset="2"/>
                  <a:buChar char="ü"/>
                </a:pPr>
                <a:r>
                  <a:rPr lang="en-US" dirty="0"/>
                  <a:t>Works for perfect measurement</a:t>
                </a:r>
              </a:p>
              <a:p>
                <a:pPr lvl="2">
                  <a:buFont typeface="Wingdings" pitchFamily="2" charset="2"/>
                  <a:buChar char="ü"/>
                </a:pPr>
                <a:r>
                  <a:rPr lang="en-US" dirty="0"/>
                  <a:t>No uncertainty (e.g., with simulated data)</a:t>
                </a:r>
              </a:p>
              <a:p>
                <a:pPr marL="914400" lvl="2" indent="0">
                  <a:buNone/>
                </a:pPr>
                <a:endParaRPr lang="en-US" dirty="0"/>
              </a:p>
              <a:p>
                <a:r>
                  <a:rPr lang="en-US" dirty="0"/>
                  <a:t>Issue on actual implementation</a:t>
                </a:r>
              </a:p>
              <a:p>
                <a:pPr lvl="1"/>
                <a:r>
                  <a:rPr lang="en-US" dirty="0"/>
                  <a:t>Noisy data both in training and validation</a:t>
                </a:r>
              </a:p>
              <a:p>
                <a:pPr lvl="1"/>
                <a:r>
                  <a:rPr lang="en-US" dirty="0"/>
                  <a:t>Error in estimations</a:t>
                </a:r>
              </a:p>
              <a:p>
                <a:r>
                  <a:rPr lang="en-US" dirty="0"/>
                  <a:t>Solution for noisy data and improve estimation</a:t>
                </a:r>
              </a:p>
              <a:p>
                <a:pPr lvl="1"/>
                <a:r>
                  <a:rPr lang="en-US" dirty="0"/>
                  <a:t>Kalman Filter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 </m:t>
                    </m:r>
                  </m:oMath>
                </a14:m>
                <a:r>
                  <a:rPr lang="en-US" dirty="0"/>
                  <a:t>Adapt the model </a:t>
                </a:r>
              </a:p>
              <a:p>
                <a:pPr lvl="2">
                  <a:buFont typeface="Wingdings" pitchFamily="2" charset="2"/>
                  <a:buChar char="ü"/>
                </a:pPr>
                <a:r>
                  <a:rPr lang="en-US" dirty="0"/>
                  <a:t>Mitigate noise effect</a:t>
                </a:r>
              </a:p>
              <a:p>
                <a:pPr lvl="2">
                  <a:buFont typeface="Wingdings" pitchFamily="2" charset="2"/>
                  <a:buChar char="ü"/>
                </a:pPr>
                <a:r>
                  <a:rPr lang="en-US" dirty="0"/>
                  <a:t>Connect SOC dynamics and SOC-Voltage map</a:t>
                </a:r>
              </a:p>
            </p:txBody>
          </p:sp>
        </mc:Choice>
        <mc:Fallback xmlns="">
          <p:sp>
            <p:nvSpPr>
              <p:cNvPr id="3" name="Content Placeholder 2">
                <a:extLst>
                  <a:ext uri="{FF2B5EF4-FFF2-40B4-BE49-F238E27FC236}">
                    <a16:creationId xmlns:a16="http://schemas.microsoft.com/office/drawing/2014/main" id="{D28A3050-B1A1-1ACB-D3FF-0AE8318FB8EA}"/>
                  </a:ext>
                </a:extLst>
              </p:cNvPr>
              <p:cNvSpPr>
                <a:spLocks noGrp="1" noRot="1" noChangeAspect="1" noMove="1" noResize="1" noEditPoints="1" noAdjustHandles="1" noChangeArrowheads="1" noChangeShapeType="1" noTextEdit="1"/>
              </p:cNvSpPr>
              <p:nvPr>
                <p:ph idx="1"/>
              </p:nvPr>
            </p:nvSpPr>
            <p:spPr>
              <a:blipFill>
                <a:blip r:embed="rId2"/>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5A75DE7-7DEC-F6D4-3688-A306F4CC765B}"/>
              </a:ext>
            </a:extLst>
          </p:cNvPr>
          <p:cNvSpPr>
            <a:spLocks noGrp="1"/>
          </p:cNvSpPr>
          <p:nvPr>
            <p:ph type="dt" sz="half" idx="10"/>
          </p:nvPr>
        </p:nvSpPr>
        <p:spPr/>
        <p:txBody>
          <a:bodyPr/>
          <a:lstStyle/>
          <a:p>
            <a:r>
              <a:rPr lang="en-US"/>
              <a:t>sites.temple.edu/dslab/</a:t>
            </a:r>
          </a:p>
        </p:txBody>
      </p:sp>
      <p:grpSp>
        <p:nvGrpSpPr>
          <p:cNvPr id="7" name="Group 6">
            <a:extLst>
              <a:ext uri="{FF2B5EF4-FFF2-40B4-BE49-F238E27FC236}">
                <a16:creationId xmlns:a16="http://schemas.microsoft.com/office/drawing/2014/main" id="{B5766DF1-2F2F-1EF5-0248-9E95D6AE8811}"/>
              </a:ext>
            </a:extLst>
          </p:cNvPr>
          <p:cNvGrpSpPr>
            <a:grpSpLocks noChangeAspect="1"/>
          </p:cNvGrpSpPr>
          <p:nvPr/>
        </p:nvGrpSpPr>
        <p:grpSpPr>
          <a:xfrm>
            <a:off x="6506317" y="2340514"/>
            <a:ext cx="5478301" cy="3200400"/>
            <a:chOff x="2874949" y="1094443"/>
            <a:chExt cx="4418298" cy="2474261"/>
          </a:xfrm>
        </p:grpSpPr>
        <p:pic>
          <p:nvPicPr>
            <p:cNvPr id="8" name="Graphic 7" descr="Full battery outline">
              <a:extLst>
                <a:ext uri="{FF2B5EF4-FFF2-40B4-BE49-F238E27FC236}">
                  <a16:creationId xmlns:a16="http://schemas.microsoft.com/office/drawing/2014/main" id="{F21632E4-BC97-6B91-BBB4-4B66AE9B1A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4800" y="1094443"/>
              <a:ext cx="914400" cy="914400"/>
            </a:xfrm>
            <a:prstGeom prst="rect">
              <a:avLst/>
            </a:prstGeom>
          </p:spPr>
        </p:pic>
        <p:sp>
          <p:nvSpPr>
            <p:cNvPr id="9" name="Rounded Rectangle 8">
              <a:extLst>
                <a:ext uri="{FF2B5EF4-FFF2-40B4-BE49-F238E27FC236}">
                  <a16:creationId xmlns:a16="http://schemas.microsoft.com/office/drawing/2014/main" id="{729096A9-EFC3-33C7-624E-4989748E9E40}"/>
                </a:ext>
              </a:extLst>
            </p:cNvPr>
            <p:cNvSpPr/>
            <p:nvPr/>
          </p:nvSpPr>
          <p:spPr>
            <a:xfrm>
              <a:off x="2874949" y="2471937"/>
              <a:ext cx="3977640" cy="1096767"/>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9B0C4960-F5B7-C232-ABA5-752CB28700C3}"/>
                </a:ext>
              </a:extLst>
            </p:cNvPr>
            <p:cNvSpPr/>
            <p:nvPr/>
          </p:nvSpPr>
          <p:spPr>
            <a:xfrm>
              <a:off x="4587841" y="2671950"/>
              <a:ext cx="1979367" cy="767795"/>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sp>
          <p:nvSpPr>
            <p:cNvPr id="11" name="Rounded Rectangle 10">
              <a:extLst>
                <a:ext uri="{FF2B5EF4-FFF2-40B4-BE49-F238E27FC236}">
                  <a16:creationId xmlns:a16="http://schemas.microsoft.com/office/drawing/2014/main" id="{454B41D0-36D0-F594-4427-180D493A49B8}"/>
                </a:ext>
              </a:extLst>
            </p:cNvPr>
            <p:cNvSpPr/>
            <p:nvPr/>
          </p:nvSpPr>
          <p:spPr>
            <a:xfrm>
              <a:off x="2874949" y="1253726"/>
              <a:ext cx="3973130" cy="1161288"/>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27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C12E9D05-336F-DC7F-5496-A4F387171D92}"/>
                </a:ext>
              </a:extLst>
            </p:cNvPr>
            <p:cNvSpPr/>
            <p:nvPr/>
          </p:nvSpPr>
          <p:spPr>
            <a:xfrm>
              <a:off x="4712831" y="3023673"/>
              <a:ext cx="621040" cy="365760"/>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JUKF</a:t>
              </a:r>
            </a:p>
          </p:txBody>
        </p:sp>
        <p:cxnSp>
          <p:nvCxnSpPr>
            <p:cNvPr id="13" name="Elbow Connector 4">
              <a:extLst>
                <a:ext uri="{FF2B5EF4-FFF2-40B4-BE49-F238E27FC236}">
                  <a16:creationId xmlns:a16="http://schemas.microsoft.com/office/drawing/2014/main" id="{557A5D5E-3F5E-1DEF-9E2F-3E3F387B740F}"/>
                </a:ext>
              </a:extLst>
            </p:cNvPr>
            <p:cNvCxnSpPr>
              <a:cxnSpLocks/>
              <a:stCxn id="22" idx="3"/>
              <a:endCxn id="16" idx="4"/>
            </p:cNvCxnSpPr>
            <p:nvPr/>
          </p:nvCxnSpPr>
          <p:spPr>
            <a:xfrm flipH="1">
              <a:off x="4430780" y="3206996"/>
              <a:ext cx="2096677" cy="48452"/>
            </a:xfrm>
            <a:prstGeom prst="bentConnector4">
              <a:avLst>
                <a:gd name="adj1" fmla="val -10903"/>
                <a:gd name="adj2" fmla="val 579491"/>
              </a:avLst>
            </a:prstGeom>
            <a:ln w="12700">
              <a:tailEnd type="triangle"/>
            </a:ln>
          </p:spPr>
          <p:style>
            <a:lnRef idx="1">
              <a:schemeClr val="dk1"/>
            </a:lnRef>
            <a:fillRef idx="0">
              <a:schemeClr val="dk1"/>
            </a:fillRef>
            <a:effectRef idx="0">
              <a:schemeClr val="dk1"/>
            </a:effectRef>
            <a:fontRef idx="minor">
              <a:schemeClr val="tx1"/>
            </a:fontRef>
          </p:style>
        </p:cxnSp>
        <p:grpSp>
          <p:nvGrpSpPr>
            <p:cNvPr id="14" name="Group 13">
              <a:extLst>
                <a:ext uri="{FF2B5EF4-FFF2-40B4-BE49-F238E27FC236}">
                  <a16:creationId xmlns:a16="http://schemas.microsoft.com/office/drawing/2014/main" id="{45BEA850-6D78-AC89-419D-FFE4AE26BC29}"/>
                </a:ext>
              </a:extLst>
            </p:cNvPr>
            <p:cNvGrpSpPr/>
            <p:nvPr/>
          </p:nvGrpSpPr>
          <p:grpSpPr>
            <a:xfrm>
              <a:off x="2931647" y="1440019"/>
              <a:ext cx="1298946" cy="1012986"/>
              <a:chOff x="304057" y="684070"/>
              <a:chExt cx="1298946" cy="1012986"/>
            </a:xfrm>
          </p:grpSpPr>
          <p:grpSp>
            <p:nvGrpSpPr>
              <p:cNvPr id="43" name="Group 42">
                <a:extLst>
                  <a:ext uri="{FF2B5EF4-FFF2-40B4-BE49-F238E27FC236}">
                    <a16:creationId xmlns:a16="http://schemas.microsoft.com/office/drawing/2014/main" id="{D9F87E7A-3D40-05B4-D677-06AA57E580CA}"/>
                  </a:ext>
                </a:extLst>
              </p:cNvPr>
              <p:cNvGrpSpPr/>
              <p:nvPr/>
            </p:nvGrpSpPr>
            <p:grpSpPr>
              <a:xfrm>
                <a:off x="381780" y="688535"/>
                <a:ext cx="1134412" cy="1008521"/>
                <a:chOff x="402060" y="312605"/>
                <a:chExt cx="1134412" cy="1008521"/>
              </a:xfrm>
            </p:grpSpPr>
            <p:sp>
              <p:nvSpPr>
                <p:cNvPr id="45" name="Rounded Rectangle 44">
                  <a:extLst>
                    <a:ext uri="{FF2B5EF4-FFF2-40B4-BE49-F238E27FC236}">
                      <a16:creationId xmlns:a16="http://schemas.microsoft.com/office/drawing/2014/main" id="{DF0A0282-56A4-64AC-45A4-63D6C6C97B22}"/>
                    </a:ext>
                  </a:extLst>
                </p:cNvPr>
                <p:cNvSpPr/>
                <p:nvPr/>
              </p:nvSpPr>
              <p:spPr>
                <a:xfrm>
                  <a:off x="402060" y="312605"/>
                  <a:ext cx="1134412" cy="914401"/>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46" name="Graphic 45" descr="Battery charging outline">
                  <a:extLst>
                    <a:ext uri="{FF2B5EF4-FFF2-40B4-BE49-F238E27FC236}">
                      <a16:creationId xmlns:a16="http://schemas.microsoft.com/office/drawing/2014/main" id="{595F0E5F-C445-3D5F-5657-240BF88EB9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491" y="613432"/>
                  <a:ext cx="707694" cy="707694"/>
                </a:xfrm>
                <a:prstGeom prst="rect">
                  <a:avLst/>
                </a:prstGeom>
              </p:spPr>
            </p:pic>
          </p:grpSp>
          <p:sp>
            <p:nvSpPr>
              <p:cNvPr id="44" name="TextBox 43">
                <a:extLst>
                  <a:ext uri="{FF2B5EF4-FFF2-40B4-BE49-F238E27FC236}">
                    <a16:creationId xmlns:a16="http://schemas.microsoft.com/office/drawing/2014/main" id="{4DA510C0-97D8-255C-BBB1-7E3B67B87D3B}"/>
                  </a:ext>
                </a:extLst>
              </p:cNvPr>
              <p:cNvSpPr txBox="1"/>
              <p:nvPr/>
            </p:nvSpPr>
            <p:spPr>
              <a:xfrm>
                <a:off x="304057" y="684070"/>
                <a:ext cx="1298946" cy="442046"/>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Training and Validation data</a:t>
                </a:r>
              </a:p>
            </p:txBody>
          </p:sp>
        </p:grpSp>
        <p:grpSp>
          <p:nvGrpSpPr>
            <p:cNvPr id="15" name="Group 14">
              <a:extLst>
                <a:ext uri="{FF2B5EF4-FFF2-40B4-BE49-F238E27FC236}">
                  <a16:creationId xmlns:a16="http://schemas.microsoft.com/office/drawing/2014/main" id="{23F2E698-4B4C-12F7-8FD9-3BA0BBDDBF69}"/>
                </a:ext>
              </a:extLst>
            </p:cNvPr>
            <p:cNvGrpSpPr>
              <a:grpSpLocks noChangeAspect="1"/>
            </p:cNvGrpSpPr>
            <p:nvPr/>
          </p:nvGrpSpPr>
          <p:grpSpPr>
            <a:xfrm>
              <a:off x="2997120" y="2690118"/>
              <a:ext cx="1126409" cy="804549"/>
              <a:chOff x="381780" y="886791"/>
              <a:chExt cx="1134412" cy="810265"/>
            </a:xfrm>
          </p:grpSpPr>
          <p:grpSp>
            <p:nvGrpSpPr>
              <p:cNvPr id="39" name="Group 38">
                <a:extLst>
                  <a:ext uri="{FF2B5EF4-FFF2-40B4-BE49-F238E27FC236}">
                    <a16:creationId xmlns:a16="http://schemas.microsoft.com/office/drawing/2014/main" id="{1480BFE4-B003-E4DE-5109-5A54E3380FD2}"/>
                  </a:ext>
                </a:extLst>
              </p:cNvPr>
              <p:cNvGrpSpPr/>
              <p:nvPr/>
            </p:nvGrpSpPr>
            <p:grpSpPr>
              <a:xfrm>
                <a:off x="381780" y="909077"/>
                <a:ext cx="1134412" cy="787979"/>
                <a:chOff x="402060" y="533147"/>
                <a:chExt cx="1134412" cy="787979"/>
              </a:xfrm>
            </p:grpSpPr>
            <p:sp>
              <p:nvSpPr>
                <p:cNvPr id="41" name="Rounded Rectangle 40">
                  <a:extLst>
                    <a:ext uri="{FF2B5EF4-FFF2-40B4-BE49-F238E27FC236}">
                      <a16:creationId xmlns:a16="http://schemas.microsoft.com/office/drawing/2014/main" id="{95D7A9D6-0E3E-5DF7-60F0-CCB708DAFAF8}"/>
                    </a:ext>
                  </a:extLst>
                </p:cNvPr>
                <p:cNvSpPr/>
                <p:nvPr/>
              </p:nvSpPr>
              <p:spPr>
                <a:xfrm>
                  <a:off x="402060" y="533147"/>
                  <a:ext cx="1134412" cy="693858"/>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pic>
              <p:nvPicPr>
                <p:cNvPr id="42" name="Graphic 41" descr="Battery charging outline">
                  <a:extLst>
                    <a:ext uri="{FF2B5EF4-FFF2-40B4-BE49-F238E27FC236}">
                      <a16:creationId xmlns:a16="http://schemas.microsoft.com/office/drawing/2014/main" id="{4EE85478-4CD6-C1BA-2480-305E564D18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491" y="613432"/>
                  <a:ext cx="707694" cy="707694"/>
                </a:xfrm>
                <a:prstGeom prst="rect">
                  <a:avLst/>
                </a:prstGeom>
              </p:spPr>
            </p:pic>
          </p:grpSp>
          <p:sp>
            <p:nvSpPr>
              <p:cNvPr id="40" name="TextBox 39">
                <a:extLst>
                  <a:ext uri="{FF2B5EF4-FFF2-40B4-BE49-F238E27FC236}">
                    <a16:creationId xmlns:a16="http://schemas.microsoft.com/office/drawing/2014/main" id="{F68DE125-2C03-D6CA-7B1C-486310EB6B3F}"/>
                  </a:ext>
                </a:extLst>
              </p:cNvPr>
              <p:cNvSpPr txBox="1"/>
              <p:nvPr/>
            </p:nvSpPr>
            <p:spPr>
              <a:xfrm>
                <a:off x="387738" y="886791"/>
                <a:ext cx="1121649" cy="257740"/>
              </a:xfrm>
              <a:prstGeom prst="rect">
                <a:avLst/>
              </a:prstGeom>
              <a:noFill/>
            </p:spPr>
            <p:txBody>
              <a:bodyPr wrap="square" rtlCol="0">
                <a:spAutoFit/>
              </a:bodyPr>
              <a:lstStyle/>
              <a:p>
                <a:pPr algn="ctr"/>
                <a:r>
                  <a:rPr lang="en-US" sz="1600">
                    <a:latin typeface="Times New Roman" panose="02020603050405020304" pitchFamily="18" charset="0"/>
                    <a:cs typeface="Times New Roman" panose="02020603050405020304" pitchFamily="18" charset="0"/>
                  </a:rPr>
                  <a:t>Test data</a:t>
                </a:r>
              </a:p>
            </p:txBody>
          </p:sp>
        </p:grpSp>
        <p:sp>
          <p:nvSpPr>
            <p:cNvPr id="16" name="Connector 15">
              <a:extLst>
                <a:ext uri="{FF2B5EF4-FFF2-40B4-BE49-F238E27FC236}">
                  <a16:creationId xmlns:a16="http://schemas.microsoft.com/office/drawing/2014/main" id="{A48B946C-1969-2B23-5F1A-21E0C368DFFE}"/>
                </a:ext>
              </a:extLst>
            </p:cNvPr>
            <p:cNvSpPr/>
            <p:nvPr/>
          </p:nvSpPr>
          <p:spPr>
            <a:xfrm>
              <a:off x="4382675" y="3164008"/>
              <a:ext cx="96210" cy="91440"/>
            </a:xfrm>
            <a:prstGeom prst="flowChartConnector">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BA2669F-CA2F-344A-DE10-86D16E3B3E43}"/>
                    </a:ext>
                  </a:extLst>
                </p:cNvPr>
                <p:cNvSpPr txBox="1"/>
                <p:nvPr/>
              </p:nvSpPr>
              <p:spPr>
                <a:xfrm>
                  <a:off x="4226830" y="2983725"/>
                  <a:ext cx="251808" cy="191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cs typeface="Times New Roman" panose="02020603050405020304" pitchFamily="18" charset="0"/>
                          </a:rPr>
                          <m:t>+</m:t>
                        </m:r>
                      </m:oMath>
                    </m:oMathPara>
                  </a14:m>
                  <a:endParaRPr lang="en-US" sz="105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4BA2669F-CA2F-344A-DE10-86D16E3B3E43}"/>
                    </a:ext>
                  </a:extLst>
                </p:cNvPr>
                <p:cNvSpPr txBox="1">
                  <a:spLocks noRot="1" noChangeAspect="1" noMove="1" noResize="1" noEditPoints="1" noAdjustHandles="1" noChangeArrowheads="1" noChangeShapeType="1" noTextEdit="1"/>
                </p:cNvSpPr>
                <p:nvPr/>
              </p:nvSpPr>
              <p:spPr>
                <a:xfrm>
                  <a:off x="4226830" y="2983725"/>
                  <a:ext cx="251808" cy="1919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6451443-E6A7-6E35-AA40-3C40AB7A0C9B}"/>
                    </a:ext>
                  </a:extLst>
                </p:cNvPr>
                <p:cNvSpPr txBox="1"/>
                <p:nvPr/>
              </p:nvSpPr>
              <p:spPr>
                <a:xfrm>
                  <a:off x="4399763" y="3162526"/>
                  <a:ext cx="251808" cy="1919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cs typeface="Times New Roman" panose="02020603050405020304" pitchFamily="18" charset="0"/>
                          </a:rPr>
                          <m:t>−</m:t>
                        </m:r>
                      </m:oMath>
                    </m:oMathPara>
                  </a14:m>
                  <a:endParaRPr lang="en-US" sz="1050"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6451443-E6A7-6E35-AA40-3C40AB7A0C9B}"/>
                    </a:ext>
                  </a:extLst>
                </p:cNvPr>
                <p:cNvSpPr txBox="1">
                  <a:spLocks noRot="1" noChangeAspect="1" noMove="1" noResize="1" noEditPoints="1" noAdjustHandles="1" noChangeArrowheads="1" noChangeShapeType="1" noTextEdit="1"/>
                </p:cNvSpPr>
                <p:nvPr/>
              </p:nvSpPr>
              <p:spPr>
                <a:xfrm>
                  <a:off x="4399763" y="3162526"/>
                  <a:ext cx="251808" cy="191941"/>
                </a:xfrm>
                <a:prstGeom prst="rect">
                  <a:avLst/>
                </a:prstGeom>
                <a:blipFill>
                  <a:blip r:embed="rId8"/>
                  <a:stretch>
                    <a:fillRect/>
                  </a:stretch>
                </a:blipFill>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2900A76D-772F-8A73-27B9-AC457BDC34AD}"/>
                </a:ext>
              </a:extLst>
            </p:cNvPr>
            <p:cNvSpPr/>
            <p:nvPr/>
          </p:nvSpPr>
          <p:spPr>
            <a:xfrm>
              <a:off x="5506966" y="2775088"/>
              <a:ext cx="1020491" cy="538012"/>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12700"/>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latin typeface="Times New Roman" panose="02020603050405020304" pitchFamily="18" charset="0"/>
                  <a:cs typeface="Times New Roman" panose="02020603050405020304" pitchFamily="18" charset="0"/>
                </a:rPr>
                <a:t>Discovered Dynamics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B1E661E-956F-9EA6-E414-4FF05E638D7B}"/>
                    </a:ext>
                  </a:extLst>
                </p:cNvPr>
                <p:cNvSpPr txBox="1"/>
                <p:nvPr/>
              </p:nvSpPr>
              <p:spPr>
                <a:xfrm>
                  <a:off x="6541854" y="2971128"/>
                  <a:ext cx="358623" cy="2608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Times New Roman" panose="02020603050405020304" pitchFamily="18" charset="0"/>
                              </a:rPr>
                            </m:ctrlPr>
                          </m:accPr>
                          <m:e>
                            <m:r>
                              <a:rPr lang="en-US" sz="1600" i="1">
                                <a:latin typeface="Cambria Math" panose="02040503050406030204" pitchFamily="18" charset="0"/>
                                <a:cs typeface="Times New Roman" panose="02020603050405020304" pitchFamily="18" charset="0"/>
                              </a:rPr>
                              <m:t> </m:t>
                            </m:r>
                            <m:r>
                              <a:rPr lang="en-US" sz="1600" i="1">
                                <a:latin typeface="Cambria Math" panose="02040503050406030204" pitchFamily="18" charset="0"/>
                                <a:cs typeface="Times New Roman" panose="02020603050405020304" pitchFamily="18" charset="0"/>
                              </a:rPr>
                              <m:t>𝑉</m:t>
                            </m:r>
                            <m:r>
                              <a:rPr lang="en-US" sz="1600" i="1">
                                <a:latin typeface="Cambria Math" panose="02040503050406030204" pitchFamily="18" charset="0"/>
                                <a:cs typeface="Times New Roman" panose="02020603050405020304" pitchFamily="18" charset="0"/>
                              </a:rPr>
                              <m:t> </m:t>
                            </m:r>
                          </m:e>
                        </m:acc>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FB1E661E-956F-9EA6-E414-4FF05E638D7B}"/>
                    </a:ext>
                  </a:extLst>
                </p:cNvPr>
                <p:cNvSpPr txBox="1">
                  <a:spLocks noRot="1" noChangeAspect="1" noMove="1" noResize="1" noEditPoints="1" noAdjustHandles="1" noChangeArrowheads="1" noChangeShapeType="1" noTextEdit="1"/>
                </p:cNvSpPr>
                <p:nvPr/>
              </p:nvSpPr>
              <p:spPr>
                <a:xfrm>
                  <a:off x="6541854" y="2971128"/>
                  <a:ext cx="358623" cy="260818"/>
                </a:xfrm>
                <a:prstGeom prst="rect">
                  <a:avLst/>
                </a:prstGeom>
                <a:blipFill>
                  <a:blip r:embed="rId9"/>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5308AC4-2E56-D25F-D5CC-4E2ED032A917}"/>
                    </a:ext>
                  </a:extLst>
                </p:cNvPr>
                <p:cNvSpPr txBox="1"/>
                <p:nvPr/>
              </p:nvSpPr>
              <p:spPr>
                <a:xfrm>
                  <a:off x="6818517" y="2696431"/>
                  <a:ext cx="474730" cy="2679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cs typeface="Times New Roman" panose="02020603050405020304" pitchFamily="18" charset="0"/>
                              </a:rPr>
                            </m:ctrlPr>
                          </m:accPr>
                          <m:e>
                            <m:r>
                              <m:rPr>
                                <m:sty m:val="p"/>
                              </m:rPr>
                              <a:rPr lang="en-US" sz="1600" b="0" i="0" smtClean="0">
                                <a:latin typeface="Cambria Math" panose="02040503050406030204" pitchFamily="18" charset="0"/>
                                <a:cs typeface="Times New Roman" panose="02020603050405020304" pitchFamily="18" charset="0"/>
                              </a:rPr>
                              <m:t>SOC</m:t>
                            </m:r>
                          </m:e>
                        </m:acc>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5308AC4-2E56-D25F-D5CC-4E2ED032A917}"/>
                    </a:ext>
                  </a:extLst>
                </p:cNvPr>
                <p:cNvSpPr txBox="1">
                  <a:spLocks noRot="1" noChangeAspect="1" noMove="1" noResize="1" noEditPoints="1" noAdjustHandles="1" noChangeArrowheads="1" noChangeShapeType="1" noTextEdit="1"/>
                </p:cNvSpPr>
                <p:nvPr/>
              </p:nvSpPr>
              <p:spPr>
                <a:xfrm>
                  <a:off x="6818517" y="2696431"/>
                  <a:ext cx="474730" cy="267985"/>
                </a:xfrm>
                <a:prstGeom prst="rect">
                  <a:avLst/>
                </a:prstGeom>
                <a:blipFill>
                  <a:blip r:embed="rId10"/>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B8753470-4C48-4B00-012F-F7AF56B8C319}"/>
                </a:ext>
              </a:extLst>
            </p:cNvPr>
            <p:cNvSpPr/>
            <p:nvPr/>
          </p:nvSpPr>
          <p:spPr>
            <a:xfrm>
              <a:off x="5506966" y="3154820"/>
              <a:ext cx="1020491" cy="104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2D7294FF-DD75-977F-3C50-0D2980883EFE}"/>
                </a:ext>
              </a:extLst>
            </p:cNvPr>
            <p:cNvSpPr/>
            <p:nvPr/>
          </p:nvSpPr>
          <p:spPr>
            <a:xfrm>
              <a:off x="5506966" y="2835417"/>
              <a:ext cx="1020491" cy="10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4" name="Elbow Connector 4">
              <a:extLst>
                <a:ext uri="{FF2B5EF4-FFF2-40B4-BE49-F238E27FC236}">
                  <a16:creationId xmlns:a16="http://schemas.microsoft.com/office/drawing/2014/main" id="{7509B856-DFD3-5836-9E02-94E340F26F9C}"/>
                </a:ext>
              </a:extLst>
            </p:cNvPr>
            <p:cNvCxnSpPr>
              <a:cxnSpLocks/>
              <a:endCxn id="16" idx="2"/>
            </p:cNvCxnSpPr>
            <p:nvPr/>
          </p:nvCxnSpPr>
          <p:spPr>
            <a:xfrm flipV="1">
              <a:off x="4132060" y="3209728"/>
              <a:ext cx="250615"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5" name="Elbow Connector 4">
              <a:extLst>
                <a:ext uri="{FF2B5EF4-FFF2-40B4-BE49-F238E27FC236}">
                  <a16:creationId xmlns:a16="http://schemas.microsoft.com/office/drawing/2014/main" id="{3C5E0E6F-2AB1-0467-44F7-01DB3F2F3A04}"/>
                </a:ext>
              </a:extLst>
            </p:cNvPr>
            <p:cNvCxnSpPr>
              <a:cxnSpLocks/>
              <a:endCxn id="23" idx="1"/>
            </p:cNvCxnSpPr>
            <p:nvPr/>
          </p:nvCxnSpPr>
          <p:spPr>
            <a:xfrm flipV="1">
              <a:off x="4132060" y="2886701"/>
              <a:ext cx="1374906" cy="599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Elbow Connector 4">
              <a:extLst>
                <a:ext uri="{FF2B5EF4-FFF2-40B4-BE49-F238E27FC236}">
                  <a16:creationId xmlns:a16="http://schemas.microsoft.com/office/drawing/2014/main" id="{1693533A-DD28-0ED3-193F-E34D3318AC97}"/>
                </a:ext>
              </a:extLst>
            </p:cNvPr>
            <p:cNvCxnSpPr>
              <a:cxnSpLocks/>
              <a:stCxn id="12" idx="3"/>
              <a:endCxn id="22" idx="1"/>
            </p:cNvCxnSpPr>
            <p:nvPr/>
          </p:nvCxnSpPr>
          <p:spPr>
            <a:xfrm>
              <a:off x="5333871" y="3206553"/>
              <a:ext cx="173095" cy="44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Elbow Connector 4">
              <a:extLst>
                <a:ext uri="{FF2B5EF4-FFF2-40B4-BE49-F238E27FC236}">
                  <a16:creationId xmlns:a16="http://schemas.microsoft.com/office/drawing/2014/main" id="{0E2212ED-B793-78B1-E1F6-F3DF46D4B490}"/>
                </a:ext>
              </a:extLst>
            </p:cNvPr>
            <p:cNvCxnSpPr>
              <a:cxnSpLocks/>
              <a:stCxn id="16" idx="6"/>
              <a:endCxn id="12" idx="1"/>
            </p:cNvCxnSpPr>
            <p:nvPr/>
          </p:nvCxnSpPr>
          <p:spPr>
            <a:xfrm flipV="1">
              <a:off x="4478885" y="3206553"/>
              <a:ext cx="233946" cy="317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464A2FA-D4A0-D3E3-4E5A-3E1BDA3522C3}"/>
                    </a:ext>
                  </a:extLst>
                </p:cNvPr>
                <p:cNvSpPr txBox="1"/>
                <p:nvPr/>
              </p:nvSpPr>
              <p:spPr>
                <a:xfrm>
                  <a:off x="4057222" y="2959106"/>
                  <a:ext cx="358623" cy="2559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Times New Roman" panose="02020603050405020304" pitchFamily="18" charset="0"/>
                          </a:rPr>
                          <m:t>𝑉</m:t>
                        </m:r>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D464A2FA-D4A0-D3E3-4E5A-3E1BDA3522C3}"/>
                    </a:ext>
                  </a:extLst>
                </p:cNvPr>
                <p:cNvSpPr txBox="1">
                  <a:spLocks noRot="1" noChangeAspect="1" noMove="1" noResize="1" noEditPoints="1" noAdjustHandles="1" noChangeArrowheads="1" noChangeShapeType="1" noTextEdit="1"/>
                </p:cNvSpPr>
                <p:nvPr/>
              </p:nvSpPr>
              <p:spPr>
                <a:xfrm>
                  <a:off x="4057222" y="2959106"/>
                  <a:ext cx="358623" cy="25592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7333D75-EF60-3398-9A35-C1DA53EDC9AA}"/>
                    </a:ext>
                  </a:extLst>
                </p:cNvPr>
                <p:cNvSpPr txBox="1"/>
                <p:nvPr/>
              </p:nvSpPr>
              <p:spPr>
                <a:xfrm>
                  <a:off x="4064416" y="2656113"/>
                  <a:ext cx="358623" cy="2559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Times New Roman" panose="02020603050405020304" pitchFamily="18" charset="0"/>
                          </a:rPr>
                          <m:t>𝐼</m:t>
                        </m:r>
                      </m:oMath>
                    </m:oMathPara>
                  </a14:m>
                  <a:endParaRPr lang="en-US" sz="1600">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F7333D75-EF60-3398-9A35-C1DA53EDC9AA}"/>
                    </a:ext>
                  </a:extLst>
                </p:cNvPr>
                <p:cNvSpPr txBox="1">
                  <a:spLocks noRot="1" noChangeAspect="1" noMove="1" noResize="1" noEditPoints="1" noAdjustHandles="1" noChangeArrowheads="1" noChangeShapeType="1" noTextEdit="1"/>
                </p:cNvSpPr>
                <p:nvPr/>
              </p:nvSpPr>
              <p:spPr>
                <a:xfrm>
                  <a:off x="4064416" y="2656113"/>
                  <a:ext cx="358623" cy="255921"/>
                </a:xfrm>
                <a:prstGeom prst="rect">
                  <a:avLst/>
                </a:prstGeom>
                <a:blipFill>
                  <a:blip r:embed="rId12"/>
                  <a:stretch>
                    <a:fillRect/>
                  </a:stretch>
                </a:blipFill>
              </p:spPr>
              <p:txBody>
                <a:bodyPr/>
                <a:lstStyle/>
                <a:p>
                  <a:r>
                    <a:rPr lang="en-US">
                      <a:noFill/>
                    </a:rPr>
                    <a:t> </a:t>
                  </a:r>
                </a:p>
              </p:txBody>
            </p:sp>
          </mc:Fallback>
        </mc:AlternateContent>
        <p:cxnSp>
          <p:nvCxnSpPr>
            <p:cNvPr id="30" name="Elbow Connector 4">
              <a:extLst>
                <a:ext uri="{FF2B5EF4-FFF2-40B4-BE49-F238E27FC236}">
                  <a16:creationId xmlns:a16="http://schemas.microsoft.com/office/drawing/2014/main" id="{9924661F-4129-5916-18BA-18F50E3B7BE1}"/>
                </a:ext>
              </a:extLst>
            </p:cNvPr>
            <p:cNvCxnSpPr>
              <a:cxnSpLocks/>
            </p:cNvCxnSpPr>
            <p:nvPr/>
          </p:nvCxnSpPr>
          <p:spPr>
            <a:xfrm>
              <a:off x="6527457" y="2971128"/>
              <a:ext cx="74769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31" name="Elbow Connector 4">
              <a:extLst>
                <a:ext uri="{FF2B5EF4-FFF2-40B4-BE49-F238E27FC236}">
                  <a16:creationId xmlns:a16="http://schemas.microsoft.com/office/drawing/2014/main" id="{711BA166-1440-57F1-902F-0AA33152B806}"/>
                </a:ext>
              </a:extLst>
            </p:cNvPr>
            <p:cNvCxnSpPr>
              <a:cxnSpLocks/>
              <a:stCxn id="45" idx="3"/>
              <a:endCxn id="37" idx="1"/>
            </p:cNvCxnSpPr>
            <p:nvPr/>
          </p:nvCxnSpPr>
          <p:spPr>
            <a:xfrm flipV="1">
              <a:off x="4143782" y="1900501"/>
              <a:ext cx="414096" cy="118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32" name="Elbow Connector 4">
              <a:extLst>
                <a:ext uri="{FF2B5EF4-FFF2-40B4-BE49-F238E27FC236}">
                  <a16:creationId xmlns:a16="http://schemas.microsoft.com/office/drawing/2014/main" id="{26BFF567-A307-1392-9DC1-15E2013630BD}"/>
                </a:ext>
              </a:extLst>
            </p:cNvPr>
            <p:cNvCxnSpPr>
              <a:cxnSpLocks/>
              <a:endCxn id="19" idx="0"/>
            </p:cNvCxnSpPr>
            <p:nvPr/>
          </p:nvCxnSpPr>
          <p:spPr>
            <a:xfrm>
              <a:off x="6017212" y="2365846"/>
              <a:ext cx="0" cy="40924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CD19AE5A-D046-DE5C-2A38-0DC21C202725}"/>
                </a:ext>
              </a:extLst>
            </p:cNvPr>
            <p:cNvSpPr txBox="1"/>
            <p:nvPr/>
          </p:nvSpPr>
          <p:spPr>
            <a:xfrm>
              <a:off x="2927884" y="1203171"/>
              <a:ext cx="805963" cy="255921"/>
            </a:xfrm>
            <a:prstGeom prst="rect">
              <a:avLst/>
            </a:prstGeom>
            <a:noFill/>
          </p:spPr>
          <p:txBody>
            <a:bodyPr wrap="square" rtlCol="0">
              <a:spAutoFit/>
            </a:bodyPr>
            <a:lstStyle/>
            <a:p>
              <a:pPr algn="ctr"/>
              <a:r>
                <a:rPr lang="en-US" sz="1600" b="1">
                  <a:solidFill>
                    <a:schemeClr val="tx1">
                      <a:lumMod val="75000"/>
                      <a:lumOff val="25000"/>
                    </a:schemeClr>
                  </a:solidFill>
                  <a:latin typeface="Times New Roman" panose="02020603050405020304" pitchFamily="18" charset="0"/>
                  <a:cs typeface="Times New Roman" panose="02020603050405020304" pitchFamily="18" charset="0"/>
                </a:rPr>
                <a:t>Offline</a:t>
              </a:r>
            </a:p>
          </p:txBody>
        </p:sp>
        <p:sp>
          <p:nvSpPr>
            <p:cNvPr id="34" name="TextBox 33">
              <a:extLst>
                <a:ext uri="{FF2B5EF4-FFF2-40B4-BE49-F238E27FC236}">
                  <a16:creationId xmlns:a16="http://schemas.microsoft.com/office/drawing/2014/main" id="{88102D0E-A990-E2EB-9DDE-823C03842C6B}"/>
                </a:ext>
              </a:extLst>
            </p:cNvPr>
            <p:cNvSpPr txBox="1"/>
            <p:nvPr/>
          </p:nvSpPr>
          <p:spPr>
            <a:xfrm>
              <a:off x="2905471" y="2418189"/>
              <a:ext cx="805963" cy="255921"/>
            </a:xfrm>
            <a:prstGeom prst="rect">
              <a:avLst/>
            </a:prstGeom>
            <a:noFill/>
          </p:spPr>
          <p:txBody>
            <a:bodyPr wrap="square" rtlCol="0">
              <a:spAutoFit/>
            </a:bodyPr>
            <a:lstStyle/>
            <a:p>
              <a:pPr algn="ctr"/>
              <a:r>
                <a:rPr lang="en-US" sz="1600" b="1">
                  <a:solidFill>
                    <a:schemeClr val="accent2">
                      <a:lumMod val="50000"/>
                    </a:schemeClr>
                  </a:solidFill>
                  <a:latin typeface="Times New Roman" panose="02020603050405020304" pitchFamily="18" charset="0"/>
                  <a:cs typeface="Times New Roman" panose="02020603050405020304" pitchFamily="18" charset="0"/>
                </a:rPr>
                <a:t>Online</a:t>
              </a:r>
            </a:p>
          </p:txBody>
        </p:sp>
        <p:sp>
          <p:nvSpPr>
            <p:cNvPr id="35" name="TextBox 34">
              <a:extLst>
                <a:ext uri="{FF2B5EF4-FFF2-40B4-BE49-F238E27FC236}">
                  <a16:creationId xmlns:a16="http://schemas.microsoft.com/office/drawing/2014/main" id="{90FCE1E2-AC70-1387-2322-FEE0B6654267}"/>
                </a:ext>
              </a:extLst>
            </p:cNvPr>
            <p:cNvSpPr txBox="1"/>
            <p:nvPr/>
          </p:nvSpPr>
          <p:spPr>
            <a:xfrm>
              <a:off x="4378830" y="2416052"/>
              <a:ext cx="1298799" cy="255921"/>
            </a:xfrm>
            <a:prstGeom prst="rect">
              <a:avLst/>
            </a:prstGeom>
            <a:noFill/>
          </p:spPr>
          <p:txBody>
            <a:bodyPr wrap="square" rtlCol="0">
              <a:spAutoFit/>
            </a:bodyPr>
            <a:lstStyle/>
            <a:p>
              <a:pPr algn="ctr"/>
              <a:r>
                <a:rPr lang="en-US" sz="1600" dirty="0">
                  <a:solidFill>
                    <a:schemeClr val="accent6">
                      <a:lumMod val="50000"/>
                    </a:schemeClr>
                  </a:solidFill>
                  <a:latin typeface="Times New Roman" panose="02020603050405020304" pitchFamily="18" charset="0"/>
                  <a:cs typeface="Times New Roman" panose="02020603050405020304" pitchFamily="18" charset="0"/>
                </a:rPr>
                <a:t>Integrated Model</a:t>
              </a:r>
            </a:p>
          </p:txBody>
        </p:sp>
        <p:grpSp>
          <p:nvGrpSpPr>
            <p:cNvPr id="36" name="Group 35">
              <a:extLst>
                <a:ext uri="{FF2B5EF4-FFF2-40B4-BE49-F238E27FC236}">
                  <a16:creationId xmlns:a16="http://schemas.microsoft.com/office/drawing/2014/main" id="{10BD9DF4-6DEB-FBED-CEDB-A4C3A77A6284}"/>
                </a:ext>
              </a:extLst>
            </p:cNvPr>
            <p:cNvGrpSpPr/>
            <p:nvPr/>
          </p:nvGrpSpPr>
          <p:grpSpPr>
            <a:xfrm>
              <a:off x="4346904" y="1227255"/>
              <a:ext cx="2522021" cy="1130446"/>
              <a:chOff x="4296540" y="-86087"/>
              <a:chExt cx="2522021" cy="1130446"/>
            </a:xfrm>
          </p:grpSpPr>
          <p:sp>
            <p:nvSpPr>
              <p:cNvPr id="37" name="Rounded Rectangle 36">
                <a:extLst>
                  <a:ext uri="{FF2B5EF4-FFF2-40B4-BE49-F238E27FC236}">
                    <a16:creationId xmlns:a16="http://schemas.microsoft.com/office/drawing/2014/main" id="{D5DF088D-7731-9FD2-3014-4AEEA09EC56C}"/>
                  </a:ext>
                </a:extLst>
              </p:cNvPr>
              <p:cNvSpPr/>
              <p:nvPr/>
            </p:nvSpPr>
            <p:spPr>
              <a:xfrm>
                <a:off x="4507514" y="129959"/>
                <a:ext cx="2134915" cy="9144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9629331-F55D-B84F-B14C-E1D5B21CB428}"/>
                  </a:ext>
                </a:extLst>
              </p:cNvPr>
              <p:cNvSpPr txBox="1"/>
              <p:nvPr/>
            </p:nvSpPr>
            <p:spPr>
              <a:xfrm>
                <a:off x="4296540" y="-86087"/>
                <a:ext cx="2522021" cy="255921"/>
              </a:xfrm>
              <a:prstGeom prst="rect">
                <a:avLst/>
              </a:prstGeom>
              <a:noFill/>
            </p:spPr>
            <p:txBody>
              <a:bodyPr wrap="square" rtlCol="0">
                <a:spAutoFit/>
              </a:bodyPr>
              <a:lstStyle/>
              <a:p>
                <a:pPr algn="ctr"/>
                <a:r>
                  <a:rPr lang="en-US" sz="1500" dirty="0">
                    <a:solidFill>
                      <a:schemeClr val="accent4">
                        <a:lumMod val="50000"/>
                      </a:schemeClr>
                    </a:solidFill>
                    <a:latin typeface="Times New Roman" panose="02020603050405020304" pitchFamily="18" charset="0"/>
                    <a:cs typeface="Times New Roman" panose="02020603050405020304" pitchFamily="18" charset="0"/>
                  </a:rPr>
                  <a:t>Physics-Inspired</a:t>
                </a:r>
                <a:r>
                  <a:rPr lang="en-US" sz="1600" dirty="0">
                    <a:solidFill>
                      <a:schemeClr val="accent4">
                        <a:lumMod val="50000"/>
                      </a:schemeClr>
                    </a:solidFill>
                    <a:latin typeface="Times New Roman" panose="02020603050405020304" pitchFamily="18" charset="0"/>
                    <a:cs typeface="Times New Roman" panose="02020603050405020304" pitchFamily="18" charset="0"/>
                  </a:rPr>
                  <a:t> Data-Driven Model</a:t>
                </a:r>
              </a:p>
            </p:txBody>
          </p:sp>
        </p:grpSp>
      </p:grpSp>
      <p:pic>
        <p:nvPicPr>
          <p:cNvPr id="47" name="Picture 46">
            <a:extLst>
              <a:ext uri="{FF2B5EF4-FFF2-40B4-BE49-F238E27FC236}">
                <a16:creationId xmlns:a16="http://schemas.microsoft.com/office/drawing/2014/main" id="{42908ECE-0EA2-B31E-EAC8-F1273CFEBB15}"/>
              </a:ext>
            </a:extLst>
          </p:cNvPr>
          <p:cNvPicPr>
            <a:picLocks/>
          </p:cNvPicPr>
          <p:nvPr/>
        </p:nvPicPr>
        <p:blipFill>
          <a:blip r:embed="rId13"/>
          <a:stretch>
            <a:fillRect/>
          </a:stretch>
        </p:blipFill>
        <p:spPr>
          <a:xfrm>
            <a:off x="8618879" y="2852578"/>
            <a:ext cx="2642616" cy="1088136"/>
          </a:xfrm>
          <a:prstGeom prst="rect">
            <a:avLst/>
          </a:prstGeom>
        </p:spPr>
      </p:pic>
      <p:graphicFrame>
        <p:nvGraphicFramePr>
          <p:cNvPr id="48" name="Diagram 47">
            <a:extLst>
              <a:ext uri="{FF2B5EF4-FFF2-40B4-BE49-F238E27FC236}">
                <a16:creationId xmlns:a16="http://schemas.microsoft.com/office/drawing/2014/main" id="{8F7D72EA-1ABE-4ADE-8C26-1F5E6C5462F6}"/>
              </a:ext>
            </a:extLst>
          </p:cNvPr>
          <p:cNvGraphicFramePr/>
          <p:nvPr>
            <p:extLst>
              <p:ext uri="{D42A27DB-BD31-4B8C-83A1-F6EECF244321}">
                <p14:modId xmlns:p14="http://schemas.microsoft.com/office/powerpoint/2010/main" val="1454590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5" name="Slide Number Placeholder 4">
            <a:extLst>
              <a:ext uri="{FF2B5EF4-FFF2-40B4-BE49-F238E27FC236}">
                <a16:creationId xmlns:a16="http://schemas.microsoft.com/office/drawing/2014/main" id="{50C1FDA7-B289-93DF-630B-71A56B31BE74}"/>
              </a:ext>
            </a:extLst>
          </p:cNvPr>
          <p:cNvSpPr>
            <a:spLocks noGrp="1"/>
          </p:cNvSpPr>
          <p:nvPr>
            <p:ph type="sldNum" sz="quarter" idx="12"/>
          </p:nvPr>
        </p:nvSpPr>
        <p:spPr/>
        <p:txBody>
          <a:bodyPr/>
          <a:lstStyle/>
          <a:p>
            <a:fld id="{B2DC25EE-239B-4C5F-AAD1-255A7D5F1EE2}" type="slidenum">
              <a:rPr lang="en-US" smtClean="0"/>
              <a:pPr/>
              <a:t>35</a:t>
            </a:fld>
            <a:r>
              <a:rPr lang="en-US"/>
              <a:t>/51</a:t>
            </a:r>
            <a:endParaRPr lang="en-US" dirty="0"/>
          </a:p>
        </p:txBody>
      </p:sp>
      <p:sp>
        <p:nvSpPr>
          <p:cNvPr id="6" name="Footer Placeholder 5">
            <a:extLst>
              <a:ext uri="{FF2B5EF4-FFF2-40B4-BE49-F238E27FC236}">
                <a16:creationId xmlns:a16="http://schemas.microsoft.com/office/drawing/2014/main" id="{6CAE696C-729B-A80D-A133-A72E7D1603AB}"/>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81300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4997-7CE2-25BD-807E-62088BE0E7F7}"/>
              </a:ext>
            </a:extLst>
          </p:cNvPr>
          <p:cNvSpPr>
            <a:spLocks noGrp="1"/>
          </p:cNvSpPr>
          <p:nvPr>
            <p:ph type="title"/>
          </p:nvPr>
        </p:nvSpPr>
        <p:spPr/>
        <p:txBody>
          <a:bodyPr/>
          <a:lstStyle/>
          <a:p>
            <a:r>
              <a:rPr lang="en-US"/>
              <a:t>Joint Unscented Kalman Filter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96BAC3-C99A-5AA1-293E-48B303E6B8E5}"/>
                  </a:ext>
                </a:extLst>
              </p:cNvPr>
              <p:cNvSpPr>
                <a:spLocks noGrp="1"/>
              </p:cNvSpPr>
              <p:nvPr>
                <p:ph idx="1"/>
              </p:nvPr>
            </p:nvSpPr>
            <p:spPr/>
            <p:txBody>
              <a:bodyPr/>
              <a:lstStyle/>
              <a:p>
                <a:r>
                  <a:rPr lang="en-US" dirty="0"/>
                  <a:t>Avoid needs for linearization, suitable for nonlinear systems</a:t>
                </a:r>
              </a:p>
              <a:p>
                <a:r>
                  <a:rPr lang="en-US" dirty="0"/>
                  <a:t>Address uncertainty in voltage state and coefficients concurrently</a:t>
                </a:r>
              </a:p>
              <a:p>
                <a:endParaRPr lang="en-US" dirty="0"/>
              </a:p>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+1</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m:rPr>
                            <m:sty m:val="p"/>
                          </m:rPr>
                          <a:rPr lang="en-US" b="0" i="0" smtClean="0">
                            <a:latin typeface="Cambria Math" panose="02040503050406030204" pitchFamily="18" charset="0"/>
                          </a:rPr>
                          <m:t>Ξ</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oMath>
                </a14:m>
                <a:endParaRPr lang="en-US" b="0" dirty="0"/>
              </a:p>
              <a:p>
                <a14:m>
                  <m:oMath xmlns:m="http://schemas.openxmlformats.org/officeDocument/2006/math">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+1</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𝑉</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𝑉</m:t>
                        </m:r>
                      </m:sub>
                    </m:sSub>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endParaRPr lang="en-US" dirty="0"/>
              </a:p>
              <a:p>
                <a:endParaRPr lang="en-US" dirty="0"/>
              </a:p>
              <a:p>
                <a:r>
                  <a:rPr lang="en-US" dirty="0"/>
                  <a:t>Update </a:t>
                </a:r>
                <a14:m>
                  <m:oMath xmlns:m="http://schemas.openxmlformats.org/officeDocument/2006/math">
                    <m:r>
                      <a:rPr lang="en-US" b="0" i="1" smtClean="0">
                        <a:latin typeface="Cambria Math" panose="02040503050406030204" pitchFamily="18" charset="0"/>
                      </a:rPr>
                      <m:t>𝑉</m:t>
                    </m:r>
                  </m:oMath>
                </a14:m>
                <a:r>
                  <a:rPr lang="en-US" dirty="0"/>
                  <a:t>and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oMath>
                </a14:m>
                <a:r>
                  <a:rPr lang="en-US" dirty="0"/>
                  <a:t> with the noisy output (Voltage)</a:t>
                </a:r>
              </a:p>
              <a:p>
                <a:r>
                  <a:rPr lang="en-US" dirty="0"/>
                  <a:t>Utilize the updated voltage for the SOC prediction</a:t>
                </a:r>
              </a:p>
              <a:p>
                <a14:m>
                  <m:oMath xmlns:m="http://schemas.openxmlformats.org/officeDocument/2006/math">
                    <m:r>
                      <m:rPr>
                        <m:sty m:val="p"/>
                      </m:rPr>
                      <a:rPr lang="en-US">
                        <a:latin typeface="Cambria Math" panose="02040503050406030204" pitchFamily="18" charset="0"/>
                      </a:rPr>
                      <m:t>SOC</m:t>
                    </m:r>
                    <m:d>
                      <m:dPr>
                        <m:begChr m:val="["/>
                        <m:endChr m:val="]"/>
                        <m:ctrlPr>
                          <a:rPr lang="en-US" i="1">
                            <a:latin typeface="Cambria Math" panose="02040503050406030204" pitchFamily="18" charset="0"/>
                          </a:rPr>
                        </m:ctrlPr>
                      </m:dPr>
                      <m:e>
                        <m:r>
                          <a:rPr lang="en-US" i="1">
                            <a:latin typeface="Cambria Math" panose="02040503050406030204" pitchFamily="18" charset="0"/>
                          </a:rPr>
                          <m:t>𝑘</m:t>
                        </m:r>
                        <m:r>
                          <a:rPr lang="en-US" i="1">
                            <a:latin typeface="Cambria Math" panose="02040503050406030204" pitchFamily="18" charset="0"/>
                          </a:rPr>
                          <m:t>+1</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𝑟</m:t>
                        </m:r>
                        <m:r>
                          <a:rPr lang="en-US" i="1">
                            <a:latin typeface="Cambria Math" panose="02040503050406030204" pitchFamily="18" charset="0"/>
                          </a:rPr>
                          <m:t>,2</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𝑘</m:t>
                        </m:r>
                      </m:e>
                    </m:d>
                    <m:sSub>
                      <m:sSubPr>
                        <m:ctrlPr>
                          <a:rPr lang="en-US" i="1">
                            <a:latin typeface="Cambria Math" panose="02040503050406030204" pitchFamily="18" charset="0"/>
                          </a:rPr>
                        </m:ctrlPr>
                      </m:sSubPr>
                      <m:e>
                        <m:r>
                          <m:rPr>
                            <m:sty m:val="p"/>
                          </m:rPr>
                          <a:rPr lang="en-US">
                            <a:latin typeface="Cambria Math" panose="02040503050406030204" pitchFamily="18" charset="0"/>
                          </a:rPr>
                          <m:t>Ξ</m:t>
                        </m:r>
                      </m:e>
                      <m:sub>
                        <m:r>
                          <a:rPr lang="en-US" i="1">
                            <a:latin typeface="Cambria Math" panose="02040503050406030204" pitchFamily="18" charset="0"/>
                          </a:rPr>
                          <m:t>𝑟</m:t>
                        </m:r>
                        <m:r>
                          <a:rPr lang="en-US" i="1">
                            <a:latin typeface="Cambria Math" panose="02040503050406030204" pitchFamily="18" charset="0"/>
                          </a:rPr>
                          <m:t>,2</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𝑘</m:t>
                        </m:r>
                      </m:e>
                    </m:d>
                  </m:oMath>
                </a14:m>
                <a:endParaRPr lang="en-US" dirty="0"/>
              </a:p>
            </p:txBody>
          </p:sp>
        </mc:Choice>
        <mc:Fallback xmlns="">
          <p:sp>
            <p:nvSpPr>
              <p:cNvPr id="3" name="Content Placeholder 2">
                <a:extLst>
                  <a:ext uri="{FF2B5EF4-FFF2-40B4-BE49-F238E27FC236}">
                    <a16:creationId xmlns:a16="http://schemas.microsoft.com/office/drawing/2014/main" id="{9B96BAC3-C99A-5AA1-293E-48B303E6B8E5}"/>
                  </a:ext>
                </a:extLst>
              </p:cNvPr>
              <p:cNvSpPr>
                <a:spLocks noGrp="1" noRot="1" noChangeAspect="1" noMove="1" noResize="1" noEditPoints="1" noAdjustHandles="1" noChangeArrowheads="1" noChangeShapeType="1" noTextEdit="1"/>
              </p:cNvSpPr>
              <p:nvPr>
                <p:ph idx="1"/>
              </p:nvPr>
            </p:nvSpPr>
            <p:spPr>
              <a:blipFill>
                <a:blip r:embed="rId3"/>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6A5CE8E-9561-418C-C308-8A3EF09CBEAC}"/>
              </a:ext>
            </a:extLst>
          </p:cNvPr>
          <p:cNvSpPr>
            <a:spLocks noGrp="1"/>
          </p:cNvSpPr>
          <p:nvPr>
            <p:ph type="dt" sz="half" idx="10"/>
          </p:nvPr>
        </p:nvSpPr>
        <p:spPr/>
        <p:txBody>
          <a:bodyPr/>
          <a:lstStyle/>
          <a:p>
            <a:r>
              <a:rPr lang="en-US"/>
              <a:t>sites.temple.edu/dslab/</a:t>
            </a:r>
          </a:p>
        </p:txBody>
      </p:sp>
      <p:sp>
        <p:nvSpPr>
          <p:cNvPr id="9" name="TextBox 8">
            <a:extLst>
              <a:ext uri="{FF2B5EF4-FFF2-40B4-BE49-F238E27FC236}">
                <a16:creationId xmlns:a16="http://schemas.microsoft.com/office/drawing/2014/main" id="{F60CF397-343D-3218-495A-BF2B8F5DCE34}"/>
              </a:ext>
            </a:extLst>
          </p:cNvPr>
          <p:cNvSpPr txBox="1"/>
          <p:nvPr/>
        </p:nvSpPr>
        <p:spPr>
          <a:xfrm>
            <a:off x="5121539" y="2925248"/>
            <a:ext cx="3055115" cy="369332"/>
          </a:xfrm>
          <a:prstGeom prst="rect">
            <a:avLst/>
          </a:prstGeom>
          <a:noFill/>
        </p:spPr>
        <p:txBody>
          <a:bodyPr wrap="square" rtlCol="0">
            <a:spAutoFit/>
          </a:bodyPr>
          <a:lstStyle/>
          <a:p>
            <a:r>
              <a:rPr lang="en-US" dirty="0">
                <a:latin typeface="Aptos" panose="020B0004020202020204" pitchFamily="34" charset="0"/>
              </a:rPr>
              <a:t>Voltage dynamics</a:t>
            </a:r>
          </a:p>
        </p:txBody>
      </p:sp>
      <p:sp>
        <p:nvSpPr>
          <p:cNvPr id="10" name="TextBox 9">
            <a:extLst>
              <a:ext uri="{FF2B5EF4-FFF2-40B4-BE49-F238E27FC236}">
                <a16:creationId xmlns:a16="http://schemas.microsoft.com/office/drawing/2014/main" id="{52472543-3FC1-861E-F02F-44EC4F964BD4}"/>
              </a:ext>
            </a:extLst>
          </p:cNvPr>
          <p:cNvSpPr txBox="1"/>
          <p:nvPr/>
        </p:nvSpPr>
        <p:spPr>
          <a:xfrm>
            <a:off x="5121540" y="2490266"/>
            <a:ext cx="3200339" cy="369332"/>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Aptos" panose="020B0004020202020204" pitchFamily="34" charset="0"/>
              </a:rPr>
              <a:t>Nonzero sparse coefficients </a:t>
            </a:r>
          </a:p>
        </p:txBody>
      </p:sp>
      <p:sp>
        <p:nvSpPr>
          <p:cNvPr id="13" name="TextBox 12">
            <a:extLst>
              <a:ext uri="{FF2B5EF4-FFF2-40B4-BE49-F238E27FC236}">
                <a16:creationId xmlns:a16="http://schemas.microsoft.com/office/drawing/2014/main" id="{AA6C6EF3-E50D-76E8-4B11-F6BA4188DE79}"/>
              </a:ext>
            </a:extLst>
          </p:cNvPr>
          <p:cNvSpPr txBox="1"/>
          <p:nvPr/>
        </p:nvSpPr>
        <p:spPr>
          <a:xfrm>
            <a:off x="5145582" y="3340157"/>
            <a:ext cx="2818357" cy="369332"/>
          </a:xfrm>
          <a:prstGeom prst="rect">
            <a:avLst/>
          </a:prstGeom>
          <a:noFill/>
        </p:spPr>
        <p:txBody>
          <a:bodyPr wrap="square" rtlCol="0">
            <a:spAutoFit/>
          </a:bodyPr>
          <a:lstStyle/>
          <a:p>
            <a:r>
              <a:rPr lang="en-US" dirty="0">
                <a:latin typeface="Aptos" panose="020B0004020202020204" pitchFamily="34" charset="0"/>
              </a:rPr>
              <a:t>Noisy voltage data</a:t>
            </a:r>
          </a:p>
        </p:txBody>
      </p:sp>
      <p:sp>
        <p:nvSpPr>
          <p:cNvPr id="14" name="Rectangle 13">
            <a:extLst>
              <a:ext uri="{FF2B5EF4-FFF2-40B4-BE49-F238E27FC236}">
                <a16:creationId xmlns:a16="http://schemas.microsoft.com/office/drawing/2014/main" id="{112359DA-149D-43F7-153B-CB87F650F044}"/>
              </a:ext>
            </a:extLst>
          </p:cNvPr>
          <p:cNvSpPr/>
          <p:nvPr/>
        </p:nvSpPr>
        <p:spPr>
          <a:xfrm>
            <a:off x="983723" y="2463631"/>
            <a:ext cx="3992295" cy="876525"/>
          </a:xfrm>
          <a:prstGeom prst="rect">
            <a:avLst/>
          </a:prstGeom>
          <a:solidFill>
            <a:schemeClr val="accent1">
              <a:alpha val="2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845263AE-3AB0-446A-BF33-819974449472}"/>
              </a:ext>
            </a:extLst>
          </p:cNvPr>
          <p:cNvGraphicFramePr/>
          <p:nvPr>
            <p:extLst>
              <p:ext uri="{D42A27DB-BD31-4B8C-83A1-F6EECF244321}">
                <p14:modId xmlns:p14="http://schemas.microsoft.com/office/powerpoint/2010/main" val="317198717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a:extLst>
              <a:ext uri="{FF2B5EF4-FFF2-40B4-BE49-F238E27FC236}">
                <a16:creationId xmlns:a16="http://schemas.microsoft.com/office/drawing/2014/main" id="{89EC2F98-DEF5-E438-66AE-2D6A5D6C9753}"/>
              </a:ext>
            </a:extLst>
          </p:cNvPr>
          <p:cNvGrpSpPr/>
          <p:nvPr/>
        </p:nvGrpSpPr>
        <p:grpSpPr>
          <a:xfrm>
            <a:off x="7968021" y="2572852"/>
            <a:ext cx="3524131" cy="2721165"/>
            <a:chOff x="7968021" y="2572852"/>
            <a:chExt cx="3524131" cy="2721165"/>
          </a:xfrm>
        </p:grpSpPr>
        <p:pic>
          <p:nvPicPr>
            <p:cNvPr id="5" name="Picture 4">
              <a:extLst>
                <a:ext uri="{FF2B5EF4-FFF2-40B4-BE49-F238E27FC236}">
                  <a16:creationId xmlns:a16="http://schemas.microsoft.com/office/drawing/2014/main" id="{76221C4D-9544-9EF6-20EB-5301AEE0BE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68021" y="2572852"/>
              <a:ext cx="3524131" cy="2721165"/>
            </a:xfrm>
            <a:prstGeom prst="rect">
              <a:avLst/>
            </a:prstGeom>
          </p:spPr>
        </p:pic>
        <p:sp>
          <p:nvSpPr>
            <p:cNvPr id="6" name="Rectangle 5">
              <a:extLst>
                <a:ext uri="{FF2B5EF4-FFF2-40B4-BE49-F238E27FC236}">
                  <a16:creationId xmlns:a16="http://schemas.microsoft.com/office/drawing/2014/main" id="{43247EE3-7441-455D-9508-346D86DED428}"/>
                </a:ext>
              </a:extLst>
            </p:cNvPr>
            <p:cNvSpPr/>
            <p:nvPr/>
          </p:nvSpPr>
          <p:spPr>
            <a:xfrm>
              <a:off x="9263193" y="2832964"/>
              <a:ext cx="1149292"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NMC 811</a:t>
              </a:r>
            </a:p>
          </p:txBody>
        </p:sp>
      </p:grpSp>
      <p:sp>
        <p:nvSpPr>
          <p:cNvPr id="12" name="Slide Number Placeholder 11">
            <a:extLst>
              <a:ext uri="{FF2B5EF4-FFF2-40B4-BE49-F238E27FC236}">
                <a16:creationId xmlns:a16="http://schemas.microsoft.com/office/drawing/2014/main" id="{0442DD89-06A9-BD80-18F6-2DB39762DB8F}"/>
              </a:ext>
            </a:extLst>
          </p:cNvPr>
          <p:cNvSpPr>
            <a:spLocks noGrp="1"/>
          </p:cNvSpPr>
          <p:nvPr>
            <p:ph type="sldNum" sz="quarter" idx="12"/>
          </p:nvPr>
        </p:nvSpPr>
        <p:spPr/>
        <p:txBody>
          <a:bodyPr/>
          <a:lstStyle/>
          <a:p>
            <a:fld id="{B2DC25EE-239B-4C5F-AAD1-255A7D5F1EE2}" type="slidenum">
              <a:rPr lang="en-US" smtClean="0"/>
              <a:pPr/>
              <a:t>36</a:t>
            </a:fld>
            <a:r>
              <a:rPr lang="en-US"/>
              <a:t>/51</a:t>
            </a:r>
            <a:endParaRPr lang="en-US" dirty="0"/>
          </a:p>
        </p:txBody>
      </p:sp>
      <p:sp>
        <p:nvSpPr>
          <p:cNvPr id="7" name="Footer Placeholder 6">
            <a:extLst>
              <a:ext uri="{FF2B5EF4-FFF2-40B4-BE49-F238E27FC236}">
                <a16:creationId xmlns:a16="http://schemas.microsoft.com/office/drawing/2014/main" id="{5F96E9BD-53B7-B008-0CF2-94CFC913E808}"/>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7202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animBg="1"/>
      <p:bldP spid="13"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Simulation Results with Added Noise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idx="1"/>
              </p:nvPr>
            </p:nvSpPr>
            <p:spPr/>
            <p:txBody>
              <a:bodyPr>
                <a:normAutofit/>
              </a:bodyPr>
              <a:lstStyle/>
              <a:p>
                <a:r>
                  <a:rPr lang="en-US" dirty="0"/>
                  <a:t>Voltage data has </a:t>
                </a:r>
                <a14:m>
                  <m:oMath xmlns:m="http://schemas.openxmlformats.org/officeDocument/2006/math">
                    <m:r>
                      <a:rPr lang="en-US" b="0" i="1" smtClean="0">
                        <a:latin typeface="Cambria Math" panose="02040503050406030204" pitchFamily="18" charset="0"/>
                      </a:rPr>
                      <m:t>5%</m:t>
                    </m:r>
                  </m:oMath>
                </a14:m>
                <a:r>
                  <a:rPr lang="en-US" dirty="0"/>
                  <a:t> Gaussian noise as a measurement noise</a:t>
                </a:r>
              </a:p>
              <a:p>
                <a:r>
                  <a:rPr lang="en-US" dirty="0"/>
                  <a:t>Training data NRMSE</a:t>
                </a:r>
              </a:p>
              <a:p>
                <a:pPr lvl="1"/>
                <a:r>
                  <a:rPr lang="en-US" dirty="0"/>
                  <a:t>Voltage: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dirty="0"/>
                  <a:t> </a:t>
                </a:r>
              </a:p>
              <a:p>
                <a:pPr lvl="1"/>
                <a:r>
                  <a:rPr lang="en-US" dirty="0"/>
                  <a:t>SOC: </a:t>
                </a:r>
                <a14:m>
                  <m:oMath xmlns:m="http://schemas.openxmlformats.org/officeDocument/2006/math">
                    <m:r>
                      <a:rPr lang="en-US" b="0" i="1" smtClean="0">
                        <a:latin typeface="Cambria Math" panose="02040503050406030204" pitchFamily="18" charset="0"/>
                      </a:rPr>
                      <m:t>1.008×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a14:m>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idx="1"/>
              </p:nvPr>
            </p:nvSpPr>
            <p:spPr>
              <a:blipFill>
                <a:blip r:embed="rId3"/>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6" name="Picture 5">
            <a:extLst>
              <a:ext uri="{FF2B5EF4-FFF2-40B4-BE49-F238E27FC236}">
                <a16:creationId xmlns:a16="http://schemas.microsoft.com/office/drawing/2014/main" id="{485498BC-DF98-8C84-49AC-27428FEA3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22" y="3280087"/>
            <a:ext cx="5257800" cy="1971675"/>
          </a:xfrm>
          <a:prstGeom prst="rect">
            <a:avLst/>
          </a:prstGeom>
        </p:spPr>
      </p:pic>
      <p:pic>
        <p:nvPicPr>
          <p:cNvPr id="8" name="Picture 7">
            <a:extLst>
              <a:ext uri="{FF2B5EF4-FFF2-40B4-BE49-F238E27FC236}">
                <a16:creationId xmlns:a16="http://schemas.microsoft.com/office/drawing/2014/main" id="{E3A918D8-2527-5562-C57B-200100A448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5048" y="3280087"/>
            <a:ext cx="5266944" cy="1975104"/>
          </a:xfrm>
          <a:prstGeom prst="rect">
            <a:avLst/>
          </a:prstGeom>
        </p:spPr>
      </p:pic>
      <p:graphicFrame>
        <p:nvGraphicFramePr>
          <p:cNvPr id="9" name="Diagram 8">
            <a:extLst>
              <a:ext uri="{FF2B5EF4-FFF2-40B4-BE49-F238E27FC236}">
                <a16:creationId xmlns:a16="http://schemas.microsoft.com/office/drawing/2014/main" id="{DC46F255-F408-42A4-BA17-4899120B43D5}"/>
              </a:ext>
            </a:extLst>
          </p:cNvPr>
          <p:cNvGraphicFramePr/>
          <p:nvPr>
            <p:extLst>
              <p:ext uri="{D42A27DB-BD31-4B8C-83A1-F6EECF244321}">
                <p14:modId xmlns:p14="http://schemas.microsoft.com/office/powerpoint/2010/main" val="317198717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lide Number Placeholder 4">
            <a:extLst>
              <a:ext uri="{FF2B5EF4-FFF2-40B4-BE49-F238E27FC236}">
                <a16:creationId xmlns:a16="http://schemas.microsoft.com/office/drawing/2014/main" id="{8479D798-853F-3445-52B8-9E17CA599266}"/>
              </a:ext>
            </a:extLst>
          </p:cNvPr>
          <p:cNvSpPr>
            <a:spLocks noGrp="1"/>
          </p:cNvSpPr>
          <p:nvPr>
            <p:ph type="sldNum" sz="quarter" idx="12"/>
          </p:nvPr>
        </p:nvSpPr>
        <p:spPr/>
        <p:txBody>
          <a:bodyPr/>
          <a:lstStyle/>
          <a:p>
            <a:fld id="{B2DC25EE-239B-4C5F-AAD1-255A7D5F1EE2}" type="slidenum">
              <a:rPr lang="en-US" smtClean="0"/>
              <a:pPr/>
              <a:t>37</a:t>
            </a:fld>
            <a:r>
              <a:rPr lang="en-US"/>
              <a:t>/51</a:t>
            </a:r>
            <a:endParaRPr lang="en-US" dirty="0"/>
          </a:p>
        </p:txBody>
      </p:sp>
      <p:sp>
        <p:nvSpPr>
          <p:cNvPr id="7" name="Footer Placeholder 6">
            <a:extLst>
              <a:ext uri="{FF2B5EF4-FFF2-40B4-BE49-F238E27FC236}">
                <a16:creationId xmlns:a16="http://schemas.microsoft.com/office/drawing/2014/main" id="{B3F029EF-540E-4CC3-777D-2C7732DE14F1}"/>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35169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Simulation Results with Added Noise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sz="half" idx="1"/>
              </p:nvPr>
            </p:nvSpPr>
            <p:spPr>
              <a:xfrm>
                <a:off x="838200" y="1338350"/>
                <a:ext cx="5181600" cy="4893831"/>
              </a:xfrm>
              <a:ln w="28575">
                <a:solidFill>
                  <a:srgbClr val="C00000"/>
                </a:solidFill>
              </a:ln>
            </p:spPr>
            <p:txBody>
              <a:bodyPr/>
              <a:lstStyle/>
              <a:p>
                <a:r>
                  <a:rPr lang="en-US" dirty="0"/>
                  <a:t>US06 validation data NRMSE:</a:t>
                </a:r>
              </a:p>
              <a:p>
                <a:pPr lvl="1"/>
                <a:r>
                  <a:rPr lang="en-US" dirty="0"/>
                  <a:t>Voltage: </a:t>
                </a:r>
                <a14:m>
                  <m:oMath xmlns:m="http://schemas.openxmlformats.org/officeDocument/2006/math">
                    <m:r>
                      <a:rPr lang="en-US" b="0" i="1" smtClean="0">
                        <a:latin typeface="Cambria Math" panose="02040503050406030204" pitchFamily="18" charset="0"/>
                      </a:rPr>
                      <m:t>1.1×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a:p>
                <a:pPr lvl="1"/>
                <a:r>
                  <a:rPr lang="en-US" dirty="0"/>
                  <a:t>SOC: </a:t>
                </a:r>
                <a14:m>
                  <m:oMath xmlns:m="http://schemas.openxmlformats.org/officeDocument/2006/math">
                    <m:r>
                      <a:rPr lang="en-US" i="1">
                        <a:latin typeface="Cambria Math" panose="02040503050406030204" pitchFamily="18" charset="0"/>
                      </a:rPr>
                      <m:t>5</m:t>
                    </m:r>
                    <m:r>
                      <a:rPr lang="en-US" b="0" i="1" smtClean="0">
                        <a:latin typeface="Cambria Math" panose="02040503050406030204" pitchFamily="18" charset="0"/>
                      </a:rPr>
                      <m:t>.0963×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oMath>
                </a14:m>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sz="half" idx="1"/>
              </p:nvPr>
            </p:nvSpPr>
            <p:spPr>
              <a:xfrm>
                <a:off x="838200" y="1338350"/>
                <a:ext cx="5181600" cy="4893831"/>
              </a:xfrm>
              <a:blipFill>
                <a:blip r:embed="rId3"/>
                <a:stretch>
                  <a:fillRect l="-973" t="-1028"/>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BCBE7458-9AAC-2C4F-ACF7-6E862487114A}"/>
                  </a:ext>
                </a:extLst>
              </p:cNvPr>
              <p:cNvSpPr>
                <a:spLocks noGrp="1"/>
              </p:cNvSpPr>
              <p:nvPr>
                <p:ph sz="half" idx="2"/>
              </p:nvPr>
            </p:nvSpPr>
            <p:spPr>
              <a:xfrm>
                <a:off x="6172200" y="1338351"/>
                <a:ext cx="5181600" cy="4893830"/>
              </a:xfrm>
              <a:ln w="28575">
                <a:solidFill>
                  <a:srgbClr val="C00000"/>
                </a:solidFill>
              </a:ln>
            </p:spPr>
            <p:txBody>
              <a:bodyPr/>
              <a:lstStyle/>
              <a:p>
                <a:r>
                  <a:rPr lang="en-US" dirty="0"/>
                  <a:t>UDDS test data NRMSE:</a:t>
                </a:r>
              </a:p>
              <a:p>
                <a:pPr lvl="1"/>
                <a:r>
                  <a:rPr lang="en-US" dirty="0"/>
                  <a:t>Voltage: </a:t>
                </a:r>
                <a14:m>
                  <m:oMath xmlns:m="http://schemas.openxmlformats.org/officeDocument/2006/math">
                    <m:r>
                      <a:rPr lang="en-US" b="0" i="1" smtClean="0">
                        <a:latin typeface="Cambria Math" panose="02040503050406030204" pitchFamily="18" charset="0"/>
                      </a:rPr>
                      <m:t>9.0568×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endParaRPr lang="en-US" b="0" dirty="0"/>
              </a:p>
              <a:p>
                <a:pPr lvl="1"/>
                <a:r>
                  <a:rPr lang="en-US" dirty="0"/>
                  <a:t>SOC: </a:t>
                </a:r>
                <a14:m>
                  <m:oMath xmlns:m="http://schemas.openxmlformats.org/officeDocument/2006/math">
                    <m:r>
                      <a:rPr lang="en-US" b="0" i="1" smtClean="0">
                        <a:latin typeface="Cambria Math" panose="02040503050406030204" pitchFamily="18" charset="0"/>
                      </a:rPr>
                      <m:t>1.1585×</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endParaRPr lang="en-US" dirty="0"/>
              </a:p>
              <a:p>
                <a:pPr marL="0" indent="0">
                  <a:buNone/>
                </a:pPr>
                <a:endParaRPr lang="en-US" dirty="0"/>
              </a:p>
              <a:p>
                <a:endParaRPr lang="en-US" dirty="0"/>
              </a:p>
            </p:txBody>
          </p:sp>
        </mc:Choice>
        <mc:Fallback xmlns="">
          <p:sp>
            <p:nvSpPr>
              <p:cNvPr id="14" name="Content Placeholder 13">
                <a:extLst>
                  <a:ext uri="{FF2B5EF4-FFF2-40B4-BE49-F238E27FC236}">
                    <a16:creationId xmlns:a16="http://schemas.microsoft.com/office/drawing/2014/main" id="{BCBE7458-9AAC-2C4F-ACF7-6E862487114A}"/>
                  </a:ext>
                </a:extLst>
              </p:cNvPr>
              <p:cNvSpPr>
                <a:spLocks noGrp="1" noRot="1" noChangeAspect="1" noMove="1" noResize="1" noEditPoints="1" noAdjustHandles="1" noChangeArrowheads="1" noChangeShapeType="1" noTextEdit="1"/>
              </p:cNvSpPr>
              <p:nvPr>
                <p:ph sz="half" idx="2"/>
              </p:nvPr>
            </p:nvSpPr>
            <p:spPr>
              <a:xfrm>
                <a:off x="6172200" y="1338351"/>
                <a:ext cx="5181600" cy="4893830"/>
              </a:xfrm>
              <a:blipFill>
                <a:blip r:embed="rId4"/>
                <a:stretch>
                  <a:fillRect l="-973" t="-1028"/>
                </a:stretch>
              </a:blipFill>
              <a:ln w="28575">
                <a:solidFill>
                  <a:srgbClr val="C00000"/>
                </a:solidFill>
              </a:ln>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9" name="Picture 8">
            <a:extLst>
              <a:ext uri="{FF2B5EF4-FFF2-40B4-BE49-F238E27FC236}">
                <a16:creationId xmlns:a16="http://schemas.microsoft.com/office/drawing/2014/main" id="{A62E1FCB-64E9-7810-7A0A-AFE940136E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604" y="4425150"/>
            <a:ext cx="4632960" cy="1737360"/>
          </a:xfrm>
          <a:prstGeom prst="rect">
            <a:avLst/>
          </a:prstGeom>
        </p:spPr>
      </p:pic>
      <p:pic>
        <p:nvPicPr>
          <p:cNvPr id="20" name="Picture 19">
            <a:extLst>
              <a:ext uri="{FF2B5EF4-FFF2-40B4-BE49-F238E27FC236}">
                <a16:creationId xmlns:a16="http://schemas.microsoft.com/office/drawing/2014/main" id="{D1E792AE-773B-7E2A-8BC9-969E37DDD2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520" y="4439506"/>
            <a:ext cx="4632960" cy="1737360"/>
          </a:xfrm>
          <a:prstGeom prst="rect">
            <a:avLst/>
          </a:prstGeom>
        </p:spPr>
      </p:pic>
      <p:pic>
        <p:nvPicPr>
          <p:cNvPr id="22" name="Picture 21">
            <a:extLst>
              <a:ext uri="{FF2B5EF4-FFF2-40B4-BE49-F238E27FC236}">
                <a16:creationId xmlns:a16="http://schemas.microsoft.com/office/drawing/2014/main" id="{C230CC42-04A1-02F4-2EDF-63243CD854E8}"/>
              </a:ext>
            </a:extLst>
          </p:cNvPr>
          <p:cNvPicPr>
            <a:picLocks noChangeAspect="1"/>
          </p:cNvPicPr>
          <p:nvPr/>
        </p:nvPicPr>
        <p:blipFill>
          <a:blip r:embed="rId7"/>
          <a:stretch>
            <a:fillRect/>
          </a:stretch>
        </p:blipFill>
        <p:spPr>
          <a:xfrm>
            <a:off x="1028604" y="2659465"/>
            <a:ext cx="4632963" cy="1737360"/>
          </a:xfrm>
          <a:prstGeom prst="rect">
            <a:avLst/>
          </a:prstGeom>
        </p:spPr>
      </p:pic>
      <p:pic>
        <p:nvPicPr>
          <p:cNvPr id="24" name="Picture 23">
            <a:extLst>
              <a:ext uri="{FF2B5EF4-FFF2-40B4-BE49-F238E27FC236}">
                <a16:creationId xmlns:a16="http://schemas.microsoft.com/office/drawing/2014/main" id="{5CE28E46-C9CE-7B28-60EE-D94600E1FB20}"/>
              </a:ext>
            </a:extLst>
          </p:cNvPr>
          <p:cNvPicPr>
            <a:picLocks noChangeAspect="1"/>
          </p:cNvPicPr>
          <p:nvPr/>
        </p:nvPicPr>
        <p:blipFill>
          <a:blip r:embed="rId8"/>
          <a:stretch>
            <a:fillRect/>
          </a:stretch>
        </p:blipFill>
        <p:spPr>
          <a:xfrm>
            <a:off x="6580632" y="2662144"/>
            <a:ext cx="4636008" cy="1737360"/>
          </a:xfrm>
          <a:prstGeom prst="rect">
            <a:avLst/>
          </a:prstGeom>
        </p:spPr>
      </p:pic>
      <p:pic>
        <p:nvPicPr>
          <p:cNvPr id="26" name="Picture 25">
            <a:extLst>
              <a:ext uri="{FF2B5EF4-FFF2-40B4-BE49-F238E27FC236}">
                <a16:creationId xmlns:a16="http://schemas.microsoft.com/office/drawing/2014/main" id="{FE648243-B221-7224-17EE-72DC4E89B6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436" y="2670853"/>
            <a:ext cx="4632960" cy="1737360"/>
          </a:xfrm>
          <a:prstGeom prst="rect">
            <a:avLst/>
          </a:prstGeom>
        </p:spPr>
      </p:pic>
      <p:pic>
        <p:nvPicPr>
          <p:cNvPr id="28" name="Picture 27">
            <a:extLst>
              <a:ext uri="{FF2B5EF4-FFF2-40B4-BE49-F238E27FC236}">
                <a16:creationId xmlns:a16="http://schemas.microsoft.com/office/drawing/2014/main" id="{38EA4E27-19D5-D103-4714-D97E43C3ED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6520" y="2663631"/>
            <a:ext cx="4632960" cy="1737360"/>
          </a:xfrm>
          <a:prstGeom prst="rect">
            <a:avLst/>
          </a:prstGeom>
        </p:spPr>
      </p:pic>
      <p:sp>
        <p:nvSpPr>
          <p:cNvPr id="5" name="Rectangle 4">
            <a:extLst>
              <a:ext uri="{FF2B5EF4-FFF2-40B4-BE49-F238E27FC236}">
                <a16:creationId xmlns:a16="http://schemas.microsoft.com/office/drawing/2014/main" id="{29119196-2425-A729-011A-FDCFF4BFFC2D}"/>
              </a:ext>
            </a:extLst>
          </p:cNvPr>
          <p:cNvSpPr/>
          <p:nvPr/>
        </p:nvSpPr>
        <p:spPr>
          <a:xfrm>
            <a:off x="3505200" y="2918801"/>
            <a:ext cx="220980" cy="771819"/>
          </a:xfrm>
          <a:prstGeom prst="rect">
            <a:avLst/>
          </a:prstGeom>
          <a:solidFill>
            <a:schemeClr val="accent6">
              <a:alpha val="49652"/>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9D0D33-CC57-DA50-8971-2CC36435E1EB}"/>
              </a:ext>
            </a:extLst>
          </p:cNvPr>
          <p:cNvSpPr/>
          <p:nvPr/>
        </p:nvSpPr>
        <p:spPr>
          <a:xfrm>
            <a:off x="8716871" y="2884075"/>
            <a:ext cx="220980" cy="771819"/>
          </a:xfrm>
          <a:prstGeom prst="rect">
            <a:avLst/>
          </a:prstGeom>
          <a:solidFill>
            <a:schemeClr val="accent6">
              <a:alpha val="49652"/>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aphicFrame>
        <p:nvGraphicFramePr>
          <p:cNvPr id="15" name="Diagram 14">
            <a:extLst>
              <a:ext uri="{FF2B5EF4-FFF2-40B4-BE49-F238E27FC236}">
                <a16:creationId xmlns:a16="http://schemas.microsoft.com/office/drawing/2014/main" id="{FEF99C08-213D-48B3-AC8C-9112BBBDEE32}"/>
              </a:ext>
            </a:extLst>
          </p:cNvPr>
          <p:cNvGraphicFramePr/>
          <p:nvPr>
            <p:extLst>
              <p:ext uri="{D42A27DB-BD31-4B8C-83A1-F6EECF244321}">
                <p14:modId xmlns:p14="http://schemas.microsoft.com/office/powerpoint/2010/main" val="317198717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8" name="Slide Number Placeholder 7">
            <a:extLst>
              <a:ext uri="{FF2B5EF4-FFF2-40B4-BE49-F238E27FC236}">
                <a16:creationId xmlns:a16="http://schemas.microsoft.com/office/drawing/2014/main" id="{F8264CD1-51BE-2725-785E-D88135FED862}"/>
              </a:ext>
            </a:extLst>
          </p:cNvPr>
          <p:cNvSpPr>
            <a:spLocks noGrp="1"/>
          </p:cNvSpPr>
          <p:nvPr>
            <p:ph type="sldNum" sz="quarter" idx="12"/>
          </p:nvPr>
        </p:nvSpPr>
        <p:spPr/>
        <p:txBody>
          <a:bodyPr/>
          <a:lstStyle/>
          <a:p>
            <a:fld id="{B2DC25EE-239B-4C5F-AAD1-255A7D5F1EE2}" type="slidenum">
              <a:rPr lang="en-US" smtClean="0"/>
              <a:pPr/>
              <a:t>38</a:t>
            </a:fld>
            <a:r>
              <a:rPr lang="en-US"/>
              <a:t>/51</a:t>
            </a:r>
            <a:endParaRPr lang="en-US" dirty="0"/>
          </a:p>
        </p:txBody>
      </p:sp>
      <p:sp>
        <p:nvSpPr>
          <p:cNvPr id="6" name="Footer Placeholder 5">
            <a:extLst>
              <a:ext uri="{FF2B5EF4-FFF2-40B4-BE49-F238E27FC236}">
                <a16:creationId xmlns:a16="http://schemas.microsoft.com/office/drawing/2014/main" id="{18E7B79F-3F96-D6FB-78F5-B6D362F440E8}"/>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6541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53"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bg/>
                                          </p:spTgt>
                                        </p:tgtEl>
                                        <p:attrNameLst>
                                          <p:attrName>style.visibility</p:attrName>
                                        </p:attrNameLst>
                                      </p:cBhvr>
                                      <p:to>
                                        <p:strVal val="visible"/>
                                      </p:to>
                                    </p:set>
                                    <p:animEffect transition="in" filter="fade">
                                      <p:cBhvr>
                                        <p:cTn id="48" dur="500"/>
                                        <p:tgtEl>
                                          <p:spTgt spid="14">
                                            <p:bg/>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4">
                                            <p:txEl>
                                              <p:pRg st="1" end="1"/>
                                            </p:txEl>
                                          </p:spTgt>
                                        </p:tgtEl>
                                        <p:attrNameLst>
                                          <p:attrName>style.visibility</p:attrName>
                                        </p:attrNameLst>
                                      </p:cBhvr>
                                      <p:to>
                                        <p:strVal val="visible"/>
                                      </p:to>
                                    </p:set>
                                    <p:animEffect transition="in" filter="fade">
                                      <p:cBhvr>
                                        <p:cTn id="56" dur="500"/>
                                        <p:tgtEl>
                                          <p:spTgt spid="14">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7"/>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fltVal val="0"/>
                                          </p:val>
                                        </p:tav>
                                        <p:tav tm="100000">
                                          <p:val>
                                            <p:strVal val="#ppt_h"/>
                                          </p:val>
                                        </p:tav>
                                      </p:tavLst>
                                    </p:anim>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4">
                                            <p:txEl>
                                              <p:pRg st="2" end="2"/>
                                            </p:txEl>
                                          </p:spTgt>
                                        </p:tgtEl>
                                        <p:attrNameLst>
                                          <p:attrName>style.visibility</p:attrName>
                                        </p:attrNameLst>
                                      </p:cBhvr>
                                      <p:to>
                                        <p:strVal val="visible"/>
                                      </p:to>
                                    </p:set>
                                    <p:animEffect transition="in" filter="fade">
                                      <p:cBhvr>
                                        <p:cTn id="80" dur="500"/>
                                        <p:tgtEl>
                                          <p:spTgt spid="14">
                                            <p:txEl>
                                              <p:pRg st="2" end="2"/>
                                            </p:txEl>
                                          </p:spTgt>
                                        </p:tgtEl>
                                      </p:cBhvr>
                                    </p:animEffect>
                                  </p:childTnLst>
                                </p:cTn>
                              </p:par>
                            </p:childTnLst>
                          </p:cTn>
                        </p:par>
                        <p:par>
                          <p:cTn id="81" fill="hold">
                            <p:stCondLst>
                              <p:cond delay="500"/>
                            </p:stCondLst>
                            <p:childTnLst>
                              <p:par>
                                <p:cTn id="82" presetID="16" presetClass="entr" presetSubtype="21" fill="hold"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4" grpId="0" uiExpand="1" build="p" animBg="1"/>
      <p:bldP spid="5" grpId="0" animBg="1"/>
      <p:bldP spid="5" grpId="1" animBg="1"/>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5FD43-8BAE-4D58-A497-31F8AE930448}"/>
              </a:ext>
            </a:extLst>
          </p:cNvPr>
          <p:cNvSpPr>
            <a:spLocks noGrp="1"/>
          </p:cNvSpPr>
          <p:nvPr>
            <p:ph type="title"/>
          </p:nvPr>
        </p:nvSpPr>
        <p:spPr/>
        <p:txBody>
          <a:bodyPr/>
          <a:lstStyle/>
          <a:p>
            <a:r>
              <a:rPr lang="en-US" dirty="0"/>
              <a:t>Selecting Battery for Experiment</a:t>
            </a:r>
          </a:p>
        </p:txBody>
      </p:sp>
      <p:sp>
        <p:nvSpPr>
          <p:cNvPr id="3" name="Content Placeholder 2">
            <a:extLst>
              <a:ext uri="{FF2B5EF4-FFF2-40B4-BE49-F238E27FC236}">
                <a16:creationId xmlns:a16="http://schemas.microsoft.com/office/drawing/2014/main" id="{034E2968-D613-472E-B191-F3F4E5A419ED}"/>
              </a:ext>
            </a:extLst>
          </p:cNvPr>
          <p:cNvSpPr>
            <a:spLocks noGrp="1"/>
          </p:cNvSpPr>
          <p:nvPr>
            <p:ph idx="1"/>
          </p:nvPr>
        </p:nvSpPr>
        <p:spPr/>
        <p:txBody>
          <a:bodyPr>
            <a:normAutofit/>
          </a:bodyPr>
          <a:lstStyle/>
          <a:p>
            <a:r>
              <a:rPr lang="en-US" dirty="0"/>
              <a:t>NMC batteries: Efficient, dependable</a:t>
            </a:r>
          </a:p>
          <a:p>
            <a:pPr lvl="1"/>
            <a:r>
              <a:rPr lang="en-US" dirty="0"/>
              <a:t>Less Cobalt: Reduce price</a:t>
            </a:r>
          </a:p>
          <a:p>
            <a:pPr lvl="1"/>
            <a:r>
              <a:rPr lang="en-US" dirty="0"/>
              <a:t>Increasing Nickel: Higher capacity and lower weight</a:t>
            </a:r>
          </a:p>
          <a:p>
            <a:r>
              <a:rPr lang="en-US" dirty="0"/>
              <a:t>LGM50 21700 cylindrical cell with NMC 811 cathode</a:t>
            </a:r>
          </a:p>
          <a:p>
            <a:pPr lvl="1"/>
            <a:endParaRPr lang="en-US" dirty="0"/>
          </a:p>
          <a:p>
            <a:pPr lvl="1"/>
            <a:endParaRPr lang="en-US" dirty="0"/>
          </a:p>
          <a:p>
            <a:pPr marL="0" indent="0">
              <a:lnSpc>
                <a:spcPct val="150000"/>
              </a:lnSpc>
              <a:buNone/>
            </a:pPr>
            <a:endParaRPr lang="en-US" dirty="0"/>
          </a:p>
        </p:txBody>
      </p:sp>
      <p:sp>
        <p:nvSpPr>
          <p:cNvPr id="4" name="Date Placeholder 3">
            <a:extLst>
              <a:ext uri="{FF2B5EF4-FFF2-40B4-BE49-F238E27FC236}">
                <a16:creationId xmlns:a16="http://schemas.microsoft.com/office/drawing/2014/main" id="{1B05E1C0-644F-4F31-85EF-1E0D226F1503}"/>
              </a:ext>
            </a:extLst>
          </p:cNvPr>
          <p:cNvSpPr>
            <a:spLocks noGrp="1"/>
          </p:cNvSpPr>
          <p:nvPr>
            <p:ph type="dt" sz="half" idx="10"/>
          </p:nvPr>
        </p:nvSpPr>
        <p:spPr/>
        <p:txBody>
          <a:bodyPr/>
          <a:lstStyle/>
          <a:p>
            <a:r>
              <a:rPr lang="en-US"/>
              <a:t>sites.temple.edu/dslab/</a:t>
            </a:r>
          </a:p>
        </p:txBody>
      </p:sp>
      <p:pic>
        <p:nvPicPr>
          <p:cNvPr id="4102" name="Picture 6" descr="EV Battery Prices Risk Reversing Downward Trend as Metals Surge - Bloomberg">
            <a:extLst>
              <a:ext uri="{FF2B5EF4-FFF2-40B4-BE49-F238E27FC236}">
                <a16:creationId xmlns:a16="http://schemas.microsoft.com/office/drawing/2014/main" id="{C6CB5213-05F7-32BE-87DC-96926BE5A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93" t="20768" r="20592" b="13518"/>
          <a:stretch/>
        </p:blipFill>
        <p:spPr bwMode="auto">
          <a:xfrm>
            <a:off x="7924800" y="2254755"/>
            <a:ext cx="3860800" cy="23484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48D44A6-DEF8-4C8A-26A2-E5B798896270}"/>
              </a:ext>
            </a:extLst>
          </p:cNvPr>
          <p:cNvPicPr>
            <a:picLocks noChangeAspect="1"/>
          </p:cNvPicPr>
          <p:nvPr/>
        </p:nvPicPr>
        <p:blipFill rotWithShape="1">
          <a:blip r:embed="rId4"/>
          <a:srcRect l="40360" b="56762"/>
          <a:stretch/>
        </p:blipFill>
        <p:spPr>
          <a:xfrm>
            <a:off x="1557494" y="3187700"/>
            <a:ext cx="4538506" cy="2862192"/>
          </a:xfrm>
          <a:prstGeom prst="rect">
            <a:avLst/>
          </a:prstGeom>
        </p:spPr>
      </p:pic>
      <p:sp>
        <p:nvSpPr>
          <p:cNvPr id="8" name="Rectangle 7">
            <a:extLst>
              <a:ext uri="{FF2B5EF4-FFF2-40B4-BE49-F238E27FC236}">
                <a16:creationId xmlns:a16="http://schemas.microsoft.com/office/drawing/2014/main" id="{6A516E97-6ED9-F4A9-A543-588BE80E7723}"/>
              </a:ext>
            </a:extLst>
          </p:cNvPr>
          <p:cNvSpPr/>
          <p:nvPr/>
        </p:nvSpPr>
        <p:spPr>
          <a:xfrm>
            <a:off x="4597400" y="3073400"/>
            <a:ext cx="1498600" cy="3103563"/>
          </a:xfrm>
          <a:prstGeom prst="rect">
            <a:avLst/>
          </a:prstGeom>
          <a:noFill/>
          <a:ln w="38100">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57A3F8-9304-89F9-3CD6-989188FDDD59}"/>
              </a:ext>
            </a:extLst>
          </p:cNvPr>
          <p:cNvSpPr txBox="1"/>
          <p:nvPr/>
        </p:nvSpPr>
        <p:spPr>
          <a:xfrm>
            <a:off x="8051800" y="4685055"/>
            <a:ext cx="3860800" cy="969496"/>
          </a:xfrm>
          <a:prstGeom prst="rect">
            <a:avLst/>
          </a:prstGeom>
          <a:noFill/>
        </p:spPr>
        <p:txBody>
          <a:bodyPr wrap="square" rtlCol="0">
            <a:spAutoFit/>
          </a:bodyPr>
          <a:lstStyle/>
          <a:p>
            <a:r>
              <a:rPr lang="en-US"/>
              <a:t>Average cost structure of Li-ion cell</a:t>
            </a:r>
          </a:p>
          <a:p>
            <a:r>
              <a:rPr lang="en-US" sz="1000"/>
              <a:t>https://</a:t>
            </a:r>
            <a:r>
              <a:rPr lang="en-US" sz="1000" err="1"/>
              <a:t>www.bloomberg.com</a:t>
            </a:r>
            <a:r>
              <a:rPr lang="en-US" sz="1000"/>
              <a:t>/news/newsletters/2021-09-14/</a:t>
            </a:r>
            <a:r>
              <a:rPr lang="en-US" sz="1000" err="1"/>
              <a:t>ev</a:t>
            </a:r>
            <a:r>
              <a:rPr lang="en-US" sz="1000"/>
              <a:t>-battery-prices-risk-reversing-downward-trend-as-metals-surge</a:t>
            </a:r>
          </a:p>
          <a:p>
            <a:endParaRPr lang="en-US"/>
          </a:p>
        </p:txBody>
      </p:sp>
      <p:graphicFrame>
        <p:nvGraphicFramePr>
          <p:cNvPr id="10" name="Diagram 9">
            <a:extLst>
              <a:ext uri="{FF2B5EF4-FFF2-40B4-BE49-F238E27FC236}">
                <a16:creationId xmlns:a16="http://schemas.microsoft.com/office/drawing/2014/main" id="{ECB6EBB5-80FA-45A9-B737-890B28E82DEA}"/>
              </a:ext>
            </a:extLst>
          </p:cNvPr>
          <p:cNvGraphicFramePr/>
          <p:nvPr>
            <p:extLst>
              <p:ext uri="{D42A27DB-BD31-4B8C-83A1-F6EECF244321}">
                <p14:modId xmlns:p14="http://schemas.microsoft.com/office/powerpoint/2010/main" val="103528166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03B891EE-677A-A19E-BA55-79D8444B77DA}"/>
              </a:ext>
            </a:extLst>
          </p:cNvPr>
          <p:cNvSpPr>
            <a:spLocks noGrp="1"/>
          </p:cNvSpPr>
          <p:nvPr>
            <p:ph type="sldNum" sz="quarter" idx="12"/>
          </p:nvPr>
        </p:nvSpPr>
        <p:spPr/>
        <p:txBody>
          <a:bodyPr/>
          <a:lstStyle/>
          <a:p>
            <a:fld id="{B2DC25EE-239B-4C5F-AAD1-255A7D5F1EE2}" type="slidenum">
              <a:rPr lang="en-US" smtClean="0"/>
              <a:pPr/>
              <a:t>39</a:t>
            </a:fld>
            <a:r>
              <a:rPr lang="en-US"/>
              <a:t>/51</a:t>
            </a:r>
            <a:endParaRPr lang="en-US" dirty="0"/>
          </a:p>
        </p:txBody>
      </p:sp>
      <p:sp>
        <p:nvSpPr>
          <p:cNvPr id="6" name="Footer Placeholder 5">
            <a:extLst>
              <a:ext uri="{FF2B5EF4-FFF2-40B4-BE49-F238E27FC236}">
                <a16:creationId xmlns:a16="http://schemas.microsoft.com/office/drawing/2014/main" id="{6016F277-0FB2-9667-3C7D-DBE7D5E175F5}"/>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1228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inVertical)">
                                      <p:cBhvr>
                                        <p:cTn id="17" dur="500"/>
                                        <p:tgtEl>
                                          <p:spTgt spid="410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280A-DFD4-A9A3-6CBF-FEE4A9B3A1D5}"/>
              </a:ext>
            </a:extLst>
          </p:cNvPr>
          <p:cNvSpPr>
            <a:spLocks noGrp="1"/>
          </p:cNvSpPr>
          <p:nvPr>
            <p:ph type="title"/>
          </p:nvPr>
        </p:nvSpPr>
        <p:spPr/>
        <p:txBody>
          <a:bodyPr/>
          <a:lstStyle/>
          <a:p>
            <a:r>
              <a:rPr lang="en-US" dirty="0"/>
              <a:t>Battery Dynamics Modeling</a:t>
            </a:r>
          </a:p>
        </p:txBody>
      </p:sp>
      <p:sp>
        <p:nvSpPr>
          <p:cNvPr id="4" name="Date Placeholder 3">
            <a:extLst>
              <a:ext uri="{FF2B5EF4-FFF2-40B4-BE49-F238E27FC236}">
                <a16:creationId xmlns:a16="http://schemas.microsoft.com/office/drawing/2014/main" id="{6A851B55-1770-FD91-9758-C86C6E2713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sites.temple.edu/dslab/</a:t>
            </a:r>
          </a:p>
        </p:txBody>
      </p:sp>
      <p:sp>
        <p:nvSpPr>
          <p:cNvPr id="7" name="TextBox 6">
            <a:extLst>
              <a:ext uri="{FF2B5EF4-FFF2-40B4-BE49-F238E27FC236}">
                <a16:creationId xmlns:a16="http://schemas.microsoft.com/office/drawing/2014/main" id="{6E4756D8-CE38-4F87-BACD-5815CBA15CB3}"/>
              </a:ext>
            </a:extLst>
          </p:cNvPr>
          <p:cNvSpPr txBox="1"/>
          <p:nvPr/>
        </p:nvSpPr>
        <p:spPr>
          <a:xfrm>
            <a:off x="3954953" y="1370405"/>
            <a:ext cx="4813394" cy="369332"/>
          </a:xfrm>
          <a:prstGeom prst="rect">
            <a:avLst/>
          </a:prstGeom>
          <a:noFill/>
        </p:spPr>
        <p:txBody>
          <a:bodyPr wrap="square" lIns="91440" tIns="45720" rIns="91440" bIns="45720" rtlCol="0" anchor="t">
            <a:spAutoFit/>
          </a:bodyPr>
          <a:lstStyle/>
          <a:p>
            <a:pPr>
              <a:defRPr/>
            </a:pPr>
            <a:r>
              <a:rPr lang="en-US" dirty="0">
                <a:solidFill>
                  <a:prstClr val="black"/>
                </a:solidFill>
                <a:latin typeface="Calibri" panose="020F0502020204030204"/>
              </a:rPr>
              <a:t>SOC and Voltage have Complex</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Dynamics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6C1E03FC-5CB9-A7A7-EE7A-C6993CD1653F}"/>
              </a:ext>
            </a:extLst>
          </p:cNvPr>
          <p:cNvCxnSpPr>
            <a:cxnSpLocks/>
            <a:stCxn id="39" idx="2"/>
            <a:endCxn id="20" idx="0"/>
          </p:cNvCxnSpPr>
          <p:nvPr/>
        </p:nvCxnSpPr>
        <p:spPr>
          <a:xfrm flipH="1">
            <a:off x="4789122" y="3225238"/>
            <a:ext cx="1201991" cy="244187"/>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sp>
        <p:nvSpPr>
          <p:cNvPr id="20" name="Rectangle 19">
            <a:hlinkClick r:id="rId3" action="ppaction://hlinksldjump"/>
            <a:extLst>
              <a:ext uri="{FF2B5EF4-FFF2-40B4-BE49-F238E27FC236}">
                <a16:creationId xmlns:a16="http://schemas.microsoft.com/office/drawing/2014/main" id="{BF88742D-29F1-8763-96DF-694F17E5EA82}"/>
              </a:ext>
            </a:extLst>
          </p:cNvPr>
          <p:cNvSpPr>
            <a:spLocks/>
          </p:cNvSpPr>
          <p:nvPr/>
        </p:nvSpPr>
        <p:spPr>
          <a:xfrm>
            <a:off x="3670856" y="3469425"/>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Equivalent Circuit Models (ECM)</a:t>
            </a:r>
            <a:endParaRPr lang="en-US" sz="1600" dirty="0">
              <a:solidFill>
                <a:schemeClr val="tx1"/>
              </a:solidFill>
            </a:endParaRPr>
          </a:p>
        </p:txBody>
      </p:sp>
      <p:sp>
        <p:nvSpPr>
          <p:cNvPr id="21" name="Rectangle 20">
            <a:hlinkClick r:id="rId4" action="ppaction://hlinksldjump"/>
            <a:extLst>
              <a:ext uri="{FF2B5EF4-FFF2-40B4-BE49-F238E27FC236}">
                <a16:creationId xmlns:a16="http://schemas.microsoft.com/office/drawing/2014/main" id="{E984EA7E-D651-748B-06CF-69E3D79089F0}"/>
              </a:ext>
            </a:extLst>
          </p:cNvPr>
          <p:cNvSpPr>
            <a:spLocks/>
          </p:cNvSpPr>
          <p:nvPr/>
        </p:nvSpPr>
        <p:spPr>
          <a:xfrm>
            <a:off x="8635406" y="3469425"/>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Mechanistic Models</a:t>
            </a:r>
            <a:endParaRPr lang="en-US" sz="1600" dirty="0">
              <a:solidFill>
                <a:prstClr val="black"/>
              </a:solidFill>
            </a:endParaRPr>
          </a:p>
        </p:txBody>
      </p:sp>
      <p:cxnSp>
        <p:nvCxnSpPr>
          <p:cNvPr id="24" name="Straight Arrow Connector 23">
            <a:extLst>
              <a:ext uri="{FF2B5EF4-FFF2-40B4-BE49-F238E27FC236}">
                <a16:creationId xmlns:a16="http://schemas.microsoft.com/office/drawing/2014/main" id="{F6509477-460F-954A-98EB-1993BAB9C718}"/>
              </a:ext>
            </a:extLst>
          </p:cNvPr>
          <p:cNvCxnSpPr>
            <a:cxnSpLocks/>
            <a:stCxn id="39" idx="2"/>
            <a:endCxn id="21" idx="0"/>
          </p:cNvCxnSpPr>
          <p:nvPr/>
        </p:nvCxnSpPr>
        <p:spPr>
          <a:xfrm>
            <a:off x="5991113" y="3225238"/>
            <a:ext cx="3762559" cy="244187"/>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244DEA8E-B570-5E6D-FA04-5C4774184CE0}"/>
              </a:ext>
            </a:extLst>
          </p:cNvPr>
          <p:cNvCxnSpPr>
            <a:cxnSpLocks/>
            <a:stCxn id="39" idx="2"/>
            <a:endCxn id="26" idx="0"/>
          </p:cNvCxnSpPr>
          <p:nvPr/>
        </p:nvCxnSpPr>
        <p:spPr>
          <a:xfrm>
            <a:off x="5991113" y="3225238"/>
            <a:ext cx="1280284" cy="244187"/>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p:sp>
        <p:nvSpPr>
          <p:cNvPr id="26" name="Rectangle 25">
            <a:hlinkClick r:id="rId5" action="ppaction://hlinksldjump"/>
            <a:extLst>
              <a:ext uri="{FF2B5EF4-FFF2-40B4-BE49-F238E27FC236}">
                <a16:creationId xmlns:a16="http://schemas.microsoft.com/office/drawing/2014/main" id="{5BB51376-B898-EACC-88BE-631CDB616AEF}"/>
              </a:ext>
            </a:extLst>
          </p:cNvPr>
          <p:cNvSpPr>
            <a:spLocks/>
          </p:cNvSpPr>
          <p:nvPr/>
        </p:nvSpPr>
        <p:spPr>
          <a:xfrm>
            <a:off x="6153131" y="3469425"/>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Machine Learning Models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hlinkClick r:id="rId6" action="ppaction://hlinksldjump"/>
            <a:extLst>
              <a:ext uri="{FF2B5EF4-FFF2-40B4-BE49-F238E27FC236}">
                <a16:creationId xmlns:a16="http://schemas.microsoft.com/office/drawing/2014/main" id="{2B6B805C-5E67-75EF-F38A-88E7B29F81FB}"/>
              </a:ext>
            </a:extLst>
          </p:cNvPr>
          <p:cNvSpPr>
            <a:spLocks/>
          </p:cNvSpPr>
          <p:nvPr/>
        </p:nvSpPr>
        <p:spPr>
          <a:xfrm>
            <a:off x="1188581" y="3469425"/>
            <a:ext cx="2236532" cy="792935"/>
          </a:xfrm>
          <a:prstGeom prst="rect">
            <a:avLst/>
          </a:prstGeom>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rPr>
              <a:t>Empirical Models</a:t>
            </a:r>
          </a:p>
        </p:txBody>
      </p:sp>
      <p:cxnSp>
        <p:nvCxnSpPr>
          <p:cNvPr id="36" name="Straight Arrow Connector 35">
            <a:extLst>
              <a:ext uri="{FF2B5EF4-FFF2-40B4-BE49-F238E27FC236}">
                <a16:creationId xmlns:a16="http://schemas.microsoft.com/office/drawing/2014/main" id="{55253B4D-C0DE-2937-26A0-F05D60105AED}"/>
              </a:ext>
            </a:extLst>
          </p:cNvPr>
          <p:cNvCxnSpPr>
            <a:cxnSpLocks/>
            <a:stCxn id="39" idx="2"/>
            <a:endCxn id="35" idx="0"/>
          </p:cNvCxnSpPr>
          <p:nvPr/>
        </p:nvCxnSpPr>
        <p:spPr>
          <a:xfrm flipH="1">
            <a:off x="2306847" y="3225238"/>
            <a:ext cx="3684266" cy="244187"/>
          </a:xfrm>
          <a:prstGeom prst="straightConnector1">
            <a:avLst/>
          </a:prstGeom>
          <a:ln w="19050">
            <a:tailEnd type="none"/>
          </a:ln>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m3d="http://schemas.microsoft.com/office/drawing/2017/model3d" Requires="am3d">
          <p:graphicFrame>
            <p:nvGraphicFramePr>
              <p:cNvPr id="39" name="3D Model 38" descr="Empty battery">
                <a:extLst>
                  <a:ext uri="{FF2B5EF4-FFF2-40B4-BE49-F238E27FC236}">
                    <a16:creationId xmlns:a16="http://schemas.microsoft.com/office/drawing/2014/main" id="{916B7683-71AA-1FCC-2452-1556CC49E356}"/>
                  </a:ext>
                </a:extLst>
              </p:cNvPr>
              <p:cNvGraphicFramePr>
                <a:graphicFrameLocks noChangeAspect="1"/>
              </p:cNvGraphicFramePr>
              <p:nvPr>
                <p:extLst>
                  <p:ext uri="{D42A27DB-BD31-4B8C-83A1-F6EECF244321}">
                    <p14:modId xmlns:p14="http://schemas.microsoft.com/office/powerpoint/2010/main" val="1159664820"/>
                  </p:ext>
                </p:extLst>
              </p:nvPr>
            </p:nvGraphicFramePr>
            <p:xfrm>
              <a:off x="5537868" y="1660198"/>
              <a:ext cx="906489" cy="1565040"/>
            </p:xfrm>
            <a:graphic>
              <a:graphicData uri="http://schemas.microsoft.com/office/drawing/2017/model3d">
                <am3d:model3d r:embed="rId7">
                  <am3d:spPr>
                    <a:xfrm>
                      <a:off x="0" y="0"/>
                      <a:ext cx="906489" cy="1565040"/>
                    </a:xfrm>
                    <a:prstGeom prst="rect">
                      <a:avLst/>
                    </a:prstGeom>
                  </am3d:spPr>
                  <am3d:camera>
                    <am3d:pos x="0" y="0" z="60936557"/>
                    <am3d:up dx="0" dy="36000000" dz="0"/>
                    <am3d:lookAt x="0" y="0" z="0"/>
                    <am3d:perspective fov="2700000"/>
                  </am3d:camera>
                  <am3d:trans>
                    <am3d:meterPerModelUnit n="4999997" d="1000000"/>
                    <am3d:preTrans dx="5" dy="-17999983" dz="16120"/>
                    <am3d:scale>
                      <am3d:sx n="1000000" d="1000000"/>
                      <am3d:sy n="1000000" d="1000000"/>
                      <am3d:sz n="1000000" d="1000000"/>
                    </am3d:scale>
                    <am3d:rot ax="1966952" ay="-2396773" az="-1347916"/>
                    <am3d:postTrans dx="0" dy="0" dz="0"/>
                  </am3d:trans>
                  <am3d:raster rName="Office3DRenderer" rVer="16.0.8326">
                    <am3d:blip r:embed="rId8"/>
                  </am3d:raster>
                  <am3d:objViewport viewportSz="15434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3D Model 38" descr="Empty battery">
                <a:extLst>
                  <a:ext uri="{FF2B5EF4-FFF2-40B4-BE49-F238E27FC236}">
                    <a16:creationId xmlns:a16="http://schemas.microsoft.com/office/drawing/2014/main" id="{916B7683-71AA-1FCC-2452-1556CC49E356}"/>
                  </a:ext>
                </a:extLst>
              </p:cNvPr>
              <p:cNvPicPr>
                <a:picLocks noGrp="1" noRot="1" noChangeAspect="1" noMove="1" noResize="1" noEditPoints="1" noAdjustHandles="1" noChangeArrowheads="1" noChangeShapeType="1" noCrop="1"/>
              </p:cNvPicPr>
              <p:nvPr/>
            </p:nvPicPr>
            <p:blipFill>
              <a:blip r:embed="rId8"/>
              <a:stretch>
                <a:fillRect/>
              </a:stretch>
            </p:blipFill>
            <p:spPr>
              <a:xfrm>
                <a:off x="5537868" y="1660198"/>
                <a:ext cx="906489" cy="1565040"/>
              </a:xfrm>
              <a:prstGeom prst="rect">
                <a:avLst/>
              </a:prstGeom>
            </p:spPr>
          </p:pic>
        </mc:Fallback>
      </mc:AlternateContent>
      <p:sp>
        <p:nvSpPr>
          <p:cNvPr id="40" name="TextBox 39">
            <a:extLst>
              <a:ext uri="{FF2B5EF4-FFF2-40B4-BE49-F238E27FC236}">
                <a16:creationId xmlns:a16="http://schemas.microsoft.com/office/drawing/2014/main" id="{E5FA725D-323C-0AED-13EE-6B49ED5AC063}"/>
              </a:ext>
            </a:extLst>
          </p:cNvPr>
          <p:cNvSpPr txBox="1"/>
          <p:nvPr/>
        </p:nvSpPr>
        <p:spPr>
          <a:xfrm>
            <a:off x="5839495" y="2277896"/>
            <a:ext cx="380002" cy="400109"/>
          </a:xfrm>
          <a:prstGeom prst="rect">
            <a:avLst/>
          </a:prstGeom>
          <a:noFill/>
        </p:spPr>
        <p:txBody>
          <a:bodyPr wrap="square" rtlCol="0">
            <a:spAutoFit/>
          </a:bodyPr>
          <a:lstStyle/>
          <a:p>
            <a:r>
              <a:rPr lang="en-US" sz="2000" b="1" dirty="0">
                <a:solidFill>
                  <a:schemeClr val="bg1"/>
                </a:solidFill>
              </a:rPr>
              <a:t>?</a:t>
            </a:r>
            <a:endParaRPr lang="en-US" sz="1600" b="1" dirty="0">
              <a:solidFill>
                <a:schemeClr val="bg1"/>
              </a:solidFill>
            </a:endParaRPr>
          </a:p>
        </p:txBody>
      </p:sp>
      <p:sp>
        <p:nvSpPr>
          <p:cNvPr id="47" name="TextBox 46">
            <a:extLst>
              <a:ext uri="{FF2B5EF4-FFF2-40B4-BE49-F238E27FC236}">
                <a16:creationId xmlns:a16="http://schemas.microsoft.com/office/drawing/2014/main" id="{60ACCCFF-1B64-328F-1351-8551178F24CC}"/>
              </a:ext>
            </a:extLst>
          </p:cNvPr>
          <p:cNvSpPr txBox="1"/>
          <p:nvPr/>
        </p:nvSpPr>
        <p:spPr>
          <a:xfrm>
            <a:off x="9982199" y="5506645"/>
            <a:ext cx="1124381" cy="369332"/>
          </a:xfrm>
          <a:prstGeom prst="rect">
            <a:avLst/>
          </a:prstGeom>
          <a:noFill/>
        </p:spPr>
        <p:txBody>
          <a:bodyPr wrap="square" rtlCol="0">
            <a:spAutoFit/>
          </a:bodyPr>
          <a:lstStyle/>
          <a:p>
            <a:pPr algn="r"/>
            <a:r>
              <a:rPr lang="en-US" b="1">
                <a:solidFill>
                  <a:srgbClr val="002060"/>
                </a:solidFill>
              </a:rPr>
              <a:t>Fidelity</a:t>
            </a:r>
            <a:endParaRPr lang="en-US" sz="1600" b="1">
              <a:solidFill>
                <a:srgbClr val="002060"/>
              </a:solidFill>
            </a:endParaRPr>
          </a:p>
        </p:txBody>
      </p:sp>
      <p:sp>
        <p:nvSpPr>
          <p:cNvPr id="48" name="Left-Right Arrow 47">
            <a:extLst>
              <a:ext uri="{FF2B5EF4-FFF2-40B4-BE49-F238E27FC236}">
                <a16:creationId xmlns:a16="http://schemas.microsoft.com/office/drawing/2014/main" id="{21F9FB35-32F6-7C64-E070-EEFCD651D8AB}"/>
              </a:ext>
            </a:extLst>
          </p:cNvPr>
          <p:cNvSpPr/>
          <p:nvPr/>
        </p:nvSpPr>
        <p:spPr>
          <a:xfrm>
            <a:off x="1213463" y="5845198"/>
            <a:ext cx="9683356" cy="398512"/>
          </a:xfrm>
          <a:prstGeom prst="leftRightArrow">
            <a:avLst>
              <a:gd name="adj1" fmla="val 55320"/>
              <a:gd name="adj2" fmla="val 73941"/>
            </a:avLst>
          </a:prstGeom>
          <a:gradFill flip="none" rotWithShape="1">
            <a:gsLst>
              <a:gs pos="999">
                <a:srgbClr val="FF0000"/>
              </a:gs>
              <a:gs pos="50000">
                <a:srgbClr val="D1DCF0">
                  <a:lumMod val="98000"/>
                  <a:lumOff val="2000"/>
                </a:srgbClr>
              </a:gs>
              <a:gs pos="100000">
                <a:srgbClr val="0070C0"/>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TextBox 48">
            <a:extLst>
              <a:ext uri="{FF2B5EF4-FFF2-40B4-BE49-F238E27FC236}">
                <a16:creationId xmlns:a16="http://schemas.microsoft.com/office/drawing/2014/main" id="{F7C680A8-CD83-11B6-6282-B695CC63EB2C}"/>
              </a:ext>
            </a:extLst>
          </p:cNvPr>
          <p:cNvSpPr txBox="1"/>
          <p:nvPr/>
        </p:nvSpPr>
        <p:spPr>
          <a:xfrm>
            <a:off x="838199" y="5506642"/>
            <a:ext cx="1363074" cy="369332"/>
          </a:xfrm>
          <a:prstGeom prst="rect">
            <a:avLst/>
          </a:prstGeom>
          <a:noFill/>
        </p:spPr>
        <p:txBody>
          <a:bodyPr wrap="square" rtlCol="0">
            <a:spAutoFit/>
          </a:bodyPr>
          <a:lstStyle/>
          <a:p>
            <a:pPr algn="ctr"/>
            <a:r>
              <a:rPr lang="en-US" b="1">
                <a:solidFill>
                  <a:srgbClr val="990301"/>
                </a:solidFill>
              </a:rPr>
              <a:t>Simplicity</a:t>
            </a:r>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4CF14FE3-0D9F-49AD-AFC8-437A5D6132F0}"/>
                  </a:ext>
                </a:extLst>
              </p:cNvPr>
              <p:cNvGraphicFramePr>
                <a:graphicFrameLocks noChangeAspect="1"/>
              </p:cNvGraphicFramePr>
              <p:nvPr>
                <p:extLst>
                  <p:ext uri="{D42A27DB-BD31-4B8C-83A1-F6EECF244321}">
                    <p14:modId xmlns:p14="http://schemas.microsoft.com/office/powerpoint/2010/main" val="2031372266"/>
                  </p:ext>
                </p:extLst>
              </p:nvPr>
            </p:nvGraphicFramePr>
            <p:xfrm>
              <a:off x="1593804" y="4617841"/>
              <a:ext cx="1214937" cy="561571"/>
            </p:xfrm>
            <a:graphic>
              <a:graphicData uri="http://schemas.microsoft.com/office/powerpoint/2016/sectionzoom">
                <psez:sectionZm>
                  <psez:sectionZmObj sectionId="{2F22E8E5-C878-41B8-9709-065FE45CD65A}">
                    <psez:zmPr id="{43A42237-31A4-4070-8781-169B43078F32}" transitionDur="1000">
                      <p166:blipFill xmlns:p166="http://schemas.microsoft.com/office/powerpoint/2016/6/main">
                        <a:blip r:embed="rId9"/>
                        <a:stretch>
                          <a:fillRect/>
                        </a:stretch>
                      </p166:blipFill>
                      <p166:spPr xmlns:p166="http://schemas.microsoft.com/office/powerpoint/2016/6/main">
                        <a:xfrm>
                          <a:off x="0" y="0"/>
                          <a:ext cx="1214937" cy="561571"/>
                        </a:xfrm>
                        <a:prstGeom prst="rect">
                          <a:avLst/>
                        </a:prstGeom>
                        <a:ln w="3175">
                          <a:solidFill>
                            <a:prstClr val="ltGray"/>
                          </a:solidFill>
                        </a:ln>
                      </p166:spPr>
                    </psez:zmPr>
                  </psez:sectionZmObj>
                </psez:sectionZm>
              </a:graphicData>
            </a:graphic>
          </p:graphicFrame>
        </mc:Choice>
        <mc:Fallback xmlns="">
          <p:pic>
            <p:nvPicPr>
              <p:cNvPr id="6" name="Section Zoom 5">
                <a:hlinkClick r:id="rId10" action="ppaction://hlinksldjump"/>
                <a:extLst>
                  <a:ext uri="{FF2B5EF4-FFF2-40B4-BE49-F238E27FC236}">
                    <a16:creationId xmlns:a16="http://schemas.microsoft.com/office/drawing/2014/main" id="{4CF14FE3-0D9F-49AD-AFC8-437A5D6132F0}"/>
                  </a:ext>
                </a:extLst>
              </p:cNvPr>
              <p:cNvPicPr>
                <a:picLocks noGrp="1" noRot="1" noChangeAspect="1" noMove="1" noResize="1" noEditPoints="1" noAdjustHandles="1" noChangeArrowheads="1" noChangeShapeType="1"/>
              </p:cNvPicPr>
              <p:nvPr/>
            </p:nvPicPr>
            <p:blipFill>
              <a:blip r:embed="rId11">
                <a:extLst>
                  <a:ext uri="{28A0092B-C50C-407E-A947-70E740481C1C}">
                    <a14:useLocalDpi xmlns:a14="http://schemas.microsoft.com/office/drawing/2010/main" val="0"/>
                  </a:ext>
                </a:extLst>
              </a:blip>
              <a:stretch>
                <a:fillRect/>
              </a:stretch>
            </p:blipFill>
            <p:spPr>
              <a:xfrm>
                <a:off x="1593804" y="4617841"/>
                <a:ext cx="1214937" cy="561571"/>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6833EF11-0B8E-42E5-9CB7-1D185BDC7ED0}"/>
                  </a:ext>
                </a:extLst>
              </p:cNvPr>
              <p:cNvGraphicFramePr>
                <a:graphicFrameLocks noChangeAspect="1"/>
              </p:cNvGraphicFramePr>
              <p:nvPr>
                <p:extLst>
                  <p:ext uri="{D42A27DB-BD31-4B8C-83A1-F6EECF244321}">
                    <p14:modId xmlns:p14="http://schemas.microsoft.com/office/powerpoint/2010/main" val="4192795970"/>
                  </p:ext>
                </p:extLst>
              </p:nvPr>
            </p:nvGraphicFramePr>
            <p:xfrm>
              <a:off x="9008014" y="4526555"/>
              <a:ext cx="1491315" cy="744142"/>
            </p:xfrm>
            <a:graphic>
              <a:graphicData uri="http://schemas.microsoft.com/office/powerpoint/2016/sectionzoom">
                <psez:sectionZm>
                  <psez:sectionZmObj sectionId="{770BE1F8-F1D9-4993-AC9E-2E0E5C2BE06F}">
                    <psez:zmPr id="{503EF721-DB5E-4C9E-AA7B-BD618FFFC3FB}" transitionDur="1000">
                      <p166:blipFill xmlns:p166="http://schemas.microsoft.com/office/powerpoint/2016/6/main">
                        <a:blip r:embed="rId12"/>
                        <a:stretch>
                          <a:fillRect/>
                        </a:stretch>
                      </p166:blipFill>
                      <p166:spPr xmlns:p166="http://schemas.microsoft.com/office/powerpoint/2016/6/main">
                        <a:xfrm>
                          <a:off x="0" y="0"/>
                          <a:ext cx="1491315" cy="744142"/>
                        </a:xfrm>
                        <a:prstGeom prst="rect">
                          <a:avLst/>
                        </a:prstGeom>
                        <a:ln w="3175">
                          <a:solidFill>
                            <a:prstClr val="ltGray"/>
                          </a:solidFill>
                        </a:ln>
                      </p166:spPr>
                    </psez:zmPr>
                  </psez:sectionZmObj>
                </psez:sectionZm>
              </a:graphicData>
            </a:graphic>
          </p:graphicFrame>
        </mc:Choice>
        <mc:Fallback xmlns="">
          <p:pic>
            <p:nvPicPr>
              <p:cNvPr id="12" name="Section Zoom 11">
                <a:hlinkClick r:id="rId13" action="ppaction://hlinksldjump"/>
                <a:extLst>
                  <a:ext uri="{FF2B5EF4-FFF2-40B4-BE49-F238E27FC236}">
                    <a16:creationId xmlns:a16="http://schemas.microsoft.com/office/drawing/2014/main" id="{6833EF11-0B8E-42E5-9CB7-1D185BDC7ED0}"/>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9008014" y="4526555"/>
                <a:ext cx="1491315" cy="744142"/>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5" name="Section Zoom 14">
                <a:extLst>
                  <a:ext uri="{FF2B5EF4-FFF2-40B4-BE49-F238E27FC236}">
                    <a16:creationId xmlns:a16="http://schemas.microsoft.com/office/drawing/2014/main" id="{71EE91E5-2093-4174-9AC9-49C714169944}"/>
                  </a:ext>
                </a:extLst>
              </p:cNvPr>
              <p:cNvGraphicFramePr>
                <a:graphicFrameLocks noChangeAspect="1"/>
              </p:cNvGraphicFramePr>
              <p:nvPr>
                <p:extLst>
                  <p:ext uri="{D42A27DB-BD31-4B8C-83A1-F6EECF244321}">
                    <p14:modId xmlns:p14="http://schemas.microsoft.com/office/powerpoint/2010/main" val="2999502878"/>
                  </p:ext>
                </p:extLst>
              </p:nvPr>
            </p:nvGraphicFramePr>
            <p:xfrm>
              <a:off x="4107585" y="4579012"/>
              <a:ext cx="1363074" cy="639227"/>
            </p:xfrm>
            <a:graphic>
              <a:graphicData uri="http://schemas.microsoft.com/office/powerpoint/2016/sectionzoom">
                <psez:sectionZm>
                  <psez:sectionZmObj sectionId="{0475103A-1845-E442-9435-3064C62B7B1B}">
                    <psez:zmPr id="{867FBCF0-385A-468D-8E09-2BCBA57E5256}" transitionDur="1000">
                      <p166:blipFill xmlns:p166="http://schemas.microsoft.com/office/powerpoint/2016/6/main">
                        <a:blip r:embed="rId15"/>
                        <a:stretch>
                          <a:fillRect/>
                        </a:stretch>
                      </p166:blipFill>
                      <p166:spPr xmlns:p166="http://schemas.microsoft.com/office/powerpoint/2016/6/main">
                        <a:xfrm>
                          <a:off x="0" y="0"/>
                          <a:ext cx="1363074" cy="639227"/>
                        </a:xfrm>
                        <a:prstGeom prst="rect">
                          <a:avLst/>
                        </a:prstGeom>
                        <a:ln w="3175">
                          <a:solidFill>
                            <a:prstClr val="ltGray"/>
                          </a:solidFill>
                        </a:ln>
                      </p166:spPr>
                    </psez:zmPr>
                  </psez:sectionZmObj>
                </psez:sectionZm>
              </a:graphicData>
            </a:graphic>
          </p:graphicFrame>
        </mc:Choice>
        <mc:Fallback xmlns="">
          <p:pic>
            <p:nvPicPr>
              <p:cNvPr id="15" name="Section Zoom 14">
                <a:hlinkClick r:id="rId16" action="ppaction://hlinksldjump"/>
                <a:extLst>
                  <a:ext uri="{FF2B5EF4-FFF2-40B4-BE49-F238E27FC236}">
                    <a16:creationId xmlns:a16="http://schemas.microsoft.com/office/drawing/2014/main" id="{71EE91E5-2093-4174-9AC9-49C714169944}"/>
                  </a:ext>
                </a:extLst>
              </p:cNvPr>
              <p:cNvPicPr>
                <a:picLocks noGrp="1" noRot="1" noChangeAspect="1" noMove="1" noResize="1" noEditPoints="1" noAdjustHandles="1" noChangeArrowheads="1" noChangeShapeType="1"/>
              </p:cNvPicPr>
              <p:nvPr/>
            </p:nvPicPr>
            <p:blipFill>
              <a:blip r:embed="rId17">
                <a:extLst>
                  <a:ext uri="{28A0092B-C50C-407E-A947-70E740481C1C}">
                    <a14:useLocalDpi xmlns:a14="http://schemas.microsoft.com/office/drawing/2010/main" val="0"/>
                  </a:ext>
                </a:extLst>
              </a:blip>
              <a:stretch>
                <a:fillRect/>
              </a:stretch>
            </p:blipFill>
            <p:spPr>
              <a:xfrm>
                <a:off x="4107585" y="4579012"/>
                <a:ext cx="1363074" cy="639227"/>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7" name="Section Zoom 16">
                <a:extLst>
                  <a:ext uri="{FF2B5EF4-FFF2-40B4-BE49-F238E27FC236}">
                    <a16:creationId xmlns:a16="http://schemas.microsoft.com/office/drawing/2014/main" id="{D55A759E-71A4-4271-A5EA-2463EF206803}"/>
                  </a:ext>
                </a:extLst>
              </p:cNvPr>
              <p:cNvGraphicFramePr>
                <a:graphicFrameLocks noChangeAspect="1"/>
              </p:cNvGraphicFramePr>
              <p:nvPr>
                <p:extLst>
                  <p:ext uri="{D42A27DB-BD31-4B8C-83A1-F6EECF244321}">
                    <p14:modId xmlns:p14="http://schemas.microsoft.com/office/powerpoint/2010/main" val="670248271"/>
                  </p:ext>
                </p:extLst>
              </p:nvPr>
            </p:nvGraphicFramePr>
            <p:xfrm>
              <a:off x="6794937" y="4537936"/>
              <a:ext cx="952920" cy="721380"/>
            </p:xfrm>
            <a:graphic>
              <a:graphicData uri="http://schemas.microsoft.com/office/powerpoint/2016/sectionzoom">
                <psez:sectionZm>
                  <psez:sectionZmObj sectionId="{B938F342-E470-D040-BB37-02FCF84E5AC5}">
                    <psez:zmPr id="{D4B89898-905A-4411-B199-74CC6462647D}" returnToParent="0" transitionDur="1000">
                      <p166:blipFill xmlns:p166="http://schemas.microsoft.com/office/powerpoint/2016/6/main">
                        <a:blip r:embed="rId18"/>
                        <a:stretch>
                          <a:fillRect/>
                        </a:stretch>
                      </p166:blipFill>
                      <p166:spPr xmlns:p166="http://schemas.microsoft.com/office/powerpoint/2016/6/main">
                        <a:xfrm>
                          <a:off x="0" y="0"/>
                          <a:ext cx="952920" cy="721380"/>
                        </a:xfrm>
                        <a:prstGeom prst="rect">
                          <a:avLst/>
                        </a:prstGeom>
                        <a:ln w="3175">
                          <a:solidFill>
                            <a:prstClr val="ltGray"/>
                          </a:solidFill>
                        </a:ln>
                      </p166:spPr>
                    </psez:zmPr>
                  </psez:sectionZmObj>
                </psez:sectionZm>
              </a:graphicData>
            </a:graphic>
          </p:graphicFrame>
        </mc:Choice>
        <mc:Fallback xmlns="">
          <p:pic>
            <p:nvPicPr>
              <p:cNvPr id="17" name="Section Zoom 16">
                <a:hlinkClick r:id="rId19" action="ppaction://hlinksldjump"/>
                <a:extLst>
                  <a:ext uri="{FF2B5EF4-FFF2-40B4-BE49-F238E27FC236}">
                    <a16:creationId xmlns:a16="http://schemas.microsoft.com/office/drawing/2014/main" id="{D55A759E-71A4-4271-A5EA-2463EF206803}"/>
                  </a:ext>
                </a:extLst>
              </p:cNvPr>
              <p:cNvPicPr>
                <a:picLocks noGrp="1" noRot="1" noChangeAspect="1" noMove="1" noResize="1" noEditPoints="1" noAdjustHandles="1" noChangeArrowheads="1" noChangeShapeType="1"/>
              </p:cNvPicPr>
              <p:nvPr/>
            </p:nvPicPr>
            <p:blipFill>
              <a:blip r:embed="rId20">
                <a:extLst>
                  <a:ext uri="{28A0092B-C50C-407E-A947-70E740481C1C}">
                    <a14:useLocalDpi xmlns:a14="http://schemas.microsoft.com/office/drawing/2010/main" val="0"/>
                  </a:ext>
                </a:extLst>
              </a:blip>
              <a:stretch>
                <a:fillRect/>
              </a:stretch>
            </p:blipFill>
            <p:spPr>
              <a:xfrm>
                <a:off x="6794937" y="4537936"/>
                <a:ext cx="952920" cy="721380"/>
              </a:xfrm>
              <a:prstGeom prst="rect">
                <a:avLst/>
              </a:prstGeom>
              <a:ln w="3175">
                <a:solidFill>
                  <a:prstClr val="ltGray"/>
                </a:solidFill>
              </a:ln>
            </p:spPr>
          </p:pic>
        </mc:Fallback>
      </mc:AlternateContent>
      <p:graphicFrame>
        <p:nvGraphicFramePr>
          <p:cNvPr id="32" name="Diagram 31">
            <a:extLst>
              <a:ext uri="{FF2B5EF4-FFF2-40B4-BE49-F238E27FC236}">
                <a16:creationId xmlns:a16="http://schemas.microsoft.com/office/drawing/2014/main" id="{12280878-E4AC-454C-A911-F634EDEFD978}"/>
              </a:ext>
            </a:extLst>
          </p:cNvPr>
          <p:cNvGraphicFramePr/>
          <p:nvPr>
            <p:extLst>
              <p:ext uri="{D42A27DB-BD31-4B8C-83A1-F6EECF244321}">
                <p14:modId xmlns:p14="http://schemas.microsoft.com/office/powerpoint/2010/main" val="3920507127"/>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3" name="Slide Number Placeholder 2">
            <a:extLst>
              <a:ext uri="{FF2B5EF4-FFF2-40B4-BE49-F238E27FC236}">
                <a16:creationId xmlns:a16="http://schemas.microsoft.com/office/drawing/2014/main" id="{46DA6B15-0E03-00D6-BDAB-7341A1855E61}"/>
              </a:ext>
            </a:extLst>
          </p:cNvPr>
          <p:cNvSpPr>
            <a:spLocks noGrp="1"/>
          </p:cNvSpPr>
          <p:nvPr>
            <p:ph type="sldNum" sz="quarter" idx="12"/>
          </p:nvPr>
        </p:nvSpPr>
        <p:spPr/>
        <p:txBody>
          <a:bodyPr/>
          <a:lstStyle/>
          <a:p>
            <a:fld id="{B2DC25EE-239B-4C5F-AAD1-255A7D5F1EE2}" type="slidenum">
              <a:rPr lang="en-US" smtClean="0"/>
              <a:pPr/>
              <a:t>4</a:t>
            </a:fld>
            <a:r>
              <a:rPr lang="en-US"/>
              <a:t>/51</a:t>
            </a:r>
            <a:endParaRPr lang="en-US" dirty="0"/>
          </a:p>
        </p:txBody>
      </p:sp>
      <p:sp>
        <p:nvSpPr>
          <p:cNvPr id="23" name="Footer Placeholder 22">
            <a:extLst>
              <a:ext uri="{FF2B5EF4-FFF2-40B4-BE49-F238E27FC236}">
                <a16:creationId xmlns:a16="http://schemas.microsoft.com/office/drawing/2014/main" id="{E8F055C2-8F82-122D-2909-A1453B7F5120}"/>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341860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5EAC-F68B-49CC-A2CC-5A28D11D8611}"/>
              </a:ext>
            </a:extLst>
          </p:cNvPr>
          <p:cNvSpPr>
            <a:spLocks noGrp="1"/>
          </p:cNvSpPr>
          <p:nvPr>
            <p:ph type="title"/>
          </p:nvPr>
        </p:nvSpPr>
        <p:spPr/>
        <p:txBody>
          <a:bodyPr/>
          <a:lstStyle/>
          <a:p>
            <a:r>
              <a:rPr lang="en-US"/>
              <a:t>Designing Experiment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FD9422-B092-4ADE-8B93-B2ADD7B3D0FB}"/>
                  </a:ext>
                </a:extLst>
              </p:cNvPr>
              <p:cNvSpPr>
                <a:spLocks noGrp="1"/>
              </p:cNvSpPr>
              <p:nvPr>
                <p:ph idx="1"/>
              </p:nvPr>
            </p:nvSpPr>
            <p:spPr>
              <a:xfrm>
                <a:off x="838200" y="1317086"/>
                <a:ext cx="8332694" cy="4663238"/>
              </a:xfrm>
            </p:spPr>
            <p:txBody>
              <a:bodyPr/>
              <a:lstStyle/>
              <a:p>
                <a:r>
                  <a:rPr lang="en-US" dirty="0"/>
                  <a:t>Electrical current is employed to generate data</a:t>
                </a:r>
              </a:p>
              <a:p>
                <a:r>
                  <a:rPr lang="en-US" dirty="0"/>
                  <a:t>1C-rate: 4.8 A, fully charge the battery in 1 hour with constant current</a:t>
                </a:r>
              </a:p>
              <a:p>
                <a:pPr>
                  <a:buFont typeface="Wingdings" pitchFamily="2" charset="2"/>
                  <a:buChar char="v"/>
                </a:pPr>
                <a:r>
                  <a:rPr lang="en-US" dirty="0"/>
                  <a:t>Max current for constant current charging: 0.3C-rate</a:t>
                </a:r>
                <a:endParaRPr lang="en-US"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𝑇</m:t>
                    </m:r>
                    <m:r>
                      <a:rPr lang="en-US" i="1" dirty="0">
                        <a:latin typeface="Cambria Math" panose="02040503050406030204" pitchFamily="18" charset="0"/>
                      </a:rPr>
                      <m:t>=10℃, 25℃, 40℃</m:t>
                    </m:r>
                  </m:oMath>
                </a14:m>
                <a:endParaRPr lang="en-US" dirty="0">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70FD9422-B092-4ADE-8B93-B2ADD7B3D0FB}"/>
                  </a:ext>
                </a:extLst>
              </p:cNvPr>
              <p:cNvSpPr>
                <a:spLocks noGrp="1" noRot="1" noChangeAspect="1" noMove="1" noResize="1" noEditPoints="1" noAdjustHandles="1" noChangeArrowheads="1" noChangeShapeType="1" noTextEdit="1"/>
              </p:cNvSpPr>
              <p:nvPr>
                <p:ph idx="1"/>
              </p:nvPr>
            </p:nvSpPr>
            <p:spPr>
              <a:xfrm>
                <a:off x="838200" y="1317086"/>
                <a:ext cx="8332694" cy="4663238"/>
              </a:xfrm>
              <a:blipFill>
                <a:blip r:embed="rId3"/>
                <a:stretch>
                  <a:fillRect l="-762"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68DD51A-39FE-49F7-94D7-5B138C5EFE2F}"/>
              </a:ext>
            </a:extLst>
          </p:cNvPr>
          <p:cNvSpPr>
            <a:spLocks noGrp="1"/>
          </p:cNvSpPr>
          <p:nvPr>
            <p:ph type="dt" sz="half" idx="10"/>
          </p:nvPr>
        </p:nvSpPr>
        <p:spPr/>
        <p:txBody>
          <a:bodyPr/>
          <a:lstStyle/>
          <a:p>
            <a:r>
              <a:rPr lang="en-US"/>
              <a:t>sites.temple.edu/dslab/</a:t>
            </a:r>
          </a:p>
        </p:txBody>
      </p:sp>
      <p:pic>
        <p:nvPicPr>
          <p:cNvPr id="6" name="Picture 5">
            <a:extLst>
              <a:ext uri="{FF2B5EF4-FFF2-40B4-BE49-F238E27FC236}">
                <a16:creationId xmlns:a16="http://schemas.microsoft.com/office/drawing/2014/main" id="{9357EAA0-B703-4A36-83C7-030EFFA4C8A5}"/>
              </a:ext>
            </a:extLst>
          </p:cNvPr>
          <p:cNvPicPr>
            <a:picLocks noChangeAspect="1"/>
          </p:cNvPicPr>
          <p:nvPr/>
        </p:nvPicPr>
        <p:blipFill>
          <a:blip r:embed="rId4"/>
          <a:stretch>
            <a:fillRect/>
          </a:stretch>
        </p:blipFill>
        <p:spPr>
          <a:xfrm>
            <a:off x="9332843" y="1423494"/>
            <a:ext cx="2020957" cy="4715566"/>
          </a:xfrm>
          <a:prstGeom prst="rect">
            <a:avLst/>
          </a:prstGeom>
        </p:spPr>
      </p:pic>
      <p:sp>
        <p:nvSpPr>
          <p:cNvPr id="23" name="Rectangle 22">
            <a:extLst>
              <a:ext uri="{FF2B5EF4-FFF2-40B4-BE49-F238E27FC236}">
                <a16:creationId xmlns:a16="http://schemas.microsoft.com/office/drawing/2014/main" id="{75329F9A-D054-4603-AF9C-E2FE5C0B9131}"/>
              </a:ext>
            </a:extLst>
          </p:cNvPr>
          <p:cNvSpPr/>
          <p:nvPr/>
        </p:nvSpPr>
        <p:spPr>
          <a:xfrm>
            <a:off x="9332843" y="2926799"/>
            <a:ext cx="1355880" cy="2291867"/>
          </a:xfrm>
          <a:prstGeom prst="rect">
            <a:avLst/>
          </a:prstGeom>
          <a:solidFill>
            <a:srgbClr val="99030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icture containing indoor, table, sitting, open&#10;&#10;Description automatically generated">
            <a:extLst>
              <a:ext uri="{FF2B5EF4-FFF2-40B4-BE49-F238E27FC236}">
                <a16:creationId xmlns:a16="http://schemas.microsoft.com/office/drawing/2014/main" id="{A8B1C972-065B-46CF-A0C8-42E5C3F1475F}"/>
              </a:ext>
            </a:extLst>
          </p:cNvPr>
          <p:cNvPicPr>
            <a:picLocks noChangeAspect="1"/>
          </p:cNvPicPr>
          <p:nvPr/>
        </p:nvPicPr>
        <p:blipFill rotWithShape="1">
          <a:blip r:embed="rId5">
            <a:extLst>
              <a:ext uri="{28A0092B-C50C-407E-A947-70E740481C1C}">
                <a14:useLocalDpi xmlns:a14="http://schemas.microsoft.com/office/drawing/2010/main" val="0"/>
              </a:ext>
            </a:extLst>
          </a:blip>
          <a:srcRect t="35708" b="14172"/>
          <a:stretch/>
        </p:blipFill>
        <p:spPr>
          <a:xfrm>
            <a:off x="838200" y="3781277"/>
            <a:ext cx="3551584" cy="2007484"/>
          </a:xfrm>
          <a:prstGeom prst="rect">
            <a:avLst/>
          </a:prstGeom>
          <a:ln w="28575">
            <a:noFill/>
          </a:ln>
        </p:spPr>
      </p:pic>
      <p:pic>
        <p:nvPicPr>
          <p:cNvPr id="28" name="Picture 27">
            <a:extLst>
              <a:ext uri="{FF2B5EF4-FFF2-40B4-BE49-F238E27FC236}">
                <a16:creationId xmlns:a16="http://schemas.microsoft.com/office/drawing/2014/main" id="{2388C83A-E549-4676-A6DA-68E531DAEFFE}"/>
              </a:ext>
            </a:extLst>
          </p:cNvPr>
          <p:cNvPicPr>
            <a:picLocks noChangeAspect="1"/>
          </p:cNvPicPr>
          <p:nvPr/>
        </p:nvPicPr>
        <p:blipFill>
          <a:blip r:embed="rId6"/>
          <a:stretch>
            <a:fillRect/>
          </a:stretch>
        </p:blipFill>
        <p:spPr>
          <a:xfrm>
            <a:off x="5019625" y="4166698"/>
            <a:ext cx="3073776" cy="1364899"/>
          </a:xfrm>
          <a:prstGeom prst="rect">
            <a:avLst/>
          </a:prstGeom>
        </p:spPr>
      </p:pic>
      <p:graphicFrame>
        <p:nvGraphicFramePr>
          <p:cNvPr id="10" name="Diagram 9">
            <a:extLst>
              <a:ext uri="{FF2B5EF4-FFF2-40B4-BE49-F238E27FC236}">
                <a16:creationId xmlns:a16="http://schemas.microsoft.com/office/drawing/2014/main" id="{E7800C01-072A-4794-B54C-76AD368FED64}"/>
              </a:ext>
            </a:extLst>
          </p:cNvPr>
          <p:cNvGraphicFramePr/>
          <p:nvPr>
            <p:extLst>
              <p:ext uri="{D42A27DB-BD31-4B8C-83A1-F6EECF244321}">
                <p14:modId xmlns:p14="http://schemas.microsoft.com/office/powerpoint/2010/main" val="210648605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a:extLst>
              <a:ext uri="{FF2B5EF4-FFF2-40B4-BE49-F238E27FC236}">
                <a16:creationId xmlns:a16="http://schemas.microsoft.com/office/drawing/2014/main" id="{87BDA6AA-0A3A-CAD0-8544-CAC97D1011E8}"/>
              </a:ext>
            </a:extLst>
          </p:cNvPr>
          <p:cNvSpPr>
            <a:spLocks noGrp="1"/>
          </p:cNvSpPr>
          <p:nvPr>
            <p:ph type="sldNum" sz="quarter" idx="12"/>
          </p:nvPr>
        </p:nvSpPr>
        <p:spPr/>
        <p:txBody>
          <a:bodyPr/>
          <a:lstStyle/>
          <a:p>
            <a:fld id="{B2DC25EE-239B-4C5F-AAD1-255A7D5F1EE2}" type="slidenum">
              <a:rPr lang="en-US" smtClean="0"/>
              <a:pPr/>
              <a:t>40</a:t>
            </a:fld>
            <a:r>
              <a:rPr lang="en-US"/>
              <a:t>/51</a:t>
            </a:r>
            <a:endParaRPr lang="en-US" dirty="0"/>
          </a:p>
        </p:txBody>
      </p:sp>
      <p:sp>
        <p:nvSpPr>
          <p:cNvPr id="7" name="Footer Placeholder 6">
            <a:extLst>
              <a:ext uri="{FF2B5EF4-FFF2-40B4-BE49-F238E27FC236}">
                <a16:creationId xmlns:a16="http://schemas.microsoft.com/office/drawing/2014/main" id="{16D020D4-2656-0A0B-800C-D1115F413B7D}"/>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91273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Experimental Results</a:t>
            </a:r>
          </a:p>
        </p:txBody>
      </p:sp>
      <p:sp>
        <p:nvSpPr>
          <p:cNvPr id="3" name="Content Placeholder 2">
            <a:extLst>
              <a:ext uri="{FF2B5EF4-FFF2-40B4-BE49-F238E27FC236}">
                <a16:creationId xmlns:a16="http://schemas.microsoft.com/office/drawing/2014/main" id="{4AF28B3B-FDEB-3248-9CE9-8FFA07DE5BE9}"/>
              </a:ext>
            </a:extLst>
          </p:cNvPr>
          <p:cNvSpPr>
            <a:spLocks noGrp="1"/>
          </p:cNvSpPr>
          <p:nvPr>
            <p:ph idx="1"/>
          </p:nvPr>
        </p:nvSpPr>
        <p:spPr/>
        <p:txBody>
          <a:bodyPr>
            <a:normAutofit/>
          </a:bodyPr>
          <a:lstStyle/>
          <a:p>
            <a:r>
              <a:rPr lang="en-US" sz="1800" dirty="0"/>
              <a:t>Stochastic electrical current signal up to 1C/2C-rate charge/discharge with 50 </a:t>
            </a:r>
            <a:r>
              <a:rPr lang="en-US" sz="1800" dirty="0" err="1"/>
              <a:t>ms</a:t>
            </a:r>
            <a:r>
              <a:rPr lang="en-US" sz="1800" dirty="0"/>
              <a:t> sampling time</a:t>
            </a:r>
          </a:p>
        </p:txBody>
      </p:sp>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p>
        </p:txBody>
      </p:sp>
      <p:pic>
        <p:nvPicPr>
          <p:cNvPr id="28" name="Picture 27">
            <a:extLst>
              <a:ext uri="{FF2B5EF4-FFF2-40B4-BE49-F238E27FC236}">
                <a16:creationId xmlns:a16="http://schemas.microsoft.com/office/drawing/2014/main" id="{DE898388-802E-176E-105A-34DF06639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50" y="4042888"/>
            <a:ext cx="5275402" cy="2238481"/>
          </a:xfrm>
          <a:prstGeom prst="rect">
            <a:avLst/>
          </a:prstGeom>
        </p:spPr>
      </p:pic>
      <p:grpSp>
        <p:nvGrpSpPr>
          <p:cNvPr id="43" name="Group 42">
            <a:extLst>
              <a:ext uri="{FF2B5EF4-FFF2-40B4-BE49-F238E27FC236}">
                <a16:creationId xmlns:a16="http://schemas.microsoft.com/office/drawing/2014/main" id="{6DDBDE0F-C9F8-C9FB-AAF2-60916C28C889}"/>
              </a:ext>
            </a:extLst>
          </p:cNvPr>
          <p:cNvGrpSpPr/>
          <p:nvPr/>
        </p:nvGrpSpPr>
        <p:grpSpPr>
          <a:xfrm>
            <a:off x="527724" y="1913927"/>
            <a:ext cx="5401698" cy="2117149"/>
            <a:chOff x="239011" y="2831747"/>
            <a:chExt cx="6332927" cy="2563732"/>
          </a:xfrm>
        </p:grpSpPr>
        <p:pic>
          <p:nvPicPr>
            <p:cNvPr id="11" name="Picture 10">
              <a:extLst>
                <a:ext uri="{FF2B5EF4-FFF2-40B4-BE49-F238E27FC236}">
                  <a16:creationId xmlns:a16="http://schemas.microsoft.com/office/drawing/2014/main" id="{5D8CEE46-00D4-0D1D-6077-270CA8F50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11" y="2831747"/>
              <a:ext cx="6332927" cy="2563732"/>
            </a:xfrm>
            <a:prstGeom prst="rect">
              <a:avLst/>
            </a:prstGeom>
          </p:spPr>
        </p:pic>
        <p:cxnSp>
          <p:nvCxnSpPr>
            <p:cNvPr id="32" name="Straight Arrow Connector 31">
              <a:extLst>
                <a:ext uri="{FF2B5EF4-FFF2-40B4-BE49-F238E27FC236}">
                  <a16:creationId xmlns:a16="http://schemas.microsoft.com/office/drawing/2014/main" id="{5501777C-D643-8D10-A780-AD27337A3D04}"/>
                </a:ext>
              </a:extLst>
            </p:cNvPr>
            <p:cNvCxnSpPr>
              <a:cxnSpLocks/>
            </p:cNvCxnSpPr>
            <p:nvPr/>
          </p:nvCxnSpPr>
          <p:spPr>
            <a:xfrm>
              <a:off x="1365992" y="4512638"/>
              <a:ext cx="52550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3FF7E87-BBA1-9245-E54F-B305CE91F0F9}"/>
                </a:ext>
              </a:extLst>
            </p:cNvPr>
            <p:cNvCxnSpPr>
              <a:cxnSpLocks/>
            </p:cNvCxnSpPr>
            <p:nvPr/>
          </p:nvCxnSpPr>
          <p:spPr>
            <a:xfrm>
              <a:off x="2000556" y="4512638"/>
              <a:ext cx="55052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6D286C3-29F0-CD70-89F5-4325EB39BF39}"/>
                </a:ext>
              </a:extLst>
            </p:cNvPr>
            <p:cNvCxnSpPr>
              <a:cxnSpLocks/>
            </p:cNvCxnSpPr>
            <p:nvPr/>
          </p:nvCxnSpPr>
          <p:spPr>
            <a:xfrm>
              <a:off x="2962373" y="4502972"/>
              <a:ext cx="1013473"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69D4D3E-2099-C4FD-3C07-A59E29F81EC0}"/>
                </a:ext>
              </a:extLst>
            </p:cNvPr>
            <p:cNvCxnSpPr>
              <a:cxnSpLocks/>
            </p:cNvCxnSpPr>
            <p:nvPr/>
          </p:nvCxnSpPr>
          <p:spPr>
            <a:xfrm>
              <a:off x="4015602" y="4502972"/>
              <a:ext cx="55052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22457B2-7F7B-0C0A-76E0-AE4F211D037C}"/>
                </a:ext>
              </a:extLst>
            </p:cNvPr>
            <p:cNvCxnSpPr>
              <a:cxnSpLocks/>
            </p:cNvCxnSpPr>
            <p:nvPr/>
          </p:nvCxnSpPr>
          <p:spPr>
            <a:xfrm>
              <a:off x="5193720" y="4502972"/>
              <a:ext cx="1349824"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B7081D6-786B-EE9C-9286-CA53958FB927}"/>
                </a:ext>
              </a:extLst>
            </p:cNvPr>
            <p:cNvSpPr txBox="1"/>
            <p:nvPr/>
          </p:nvSpPr>
          <p:spPr>
            <a:xfrm>
              <a:off x="1479638" y="4574954"/>
              <a:ext cx="228255" cy="307778"/>
            </a:xfrm>
            <a:prstGeom prst="rect">
              <a:avLst/>
            </a:prstGeom>
            <a:noFill/>
          </p:spPr>
          <p:txBody>
            <a:bodyPr wrap="square" rtlCol="0">
              <a:spAutoFit/>
            </a:bodyPr>
            <a:lstStyle/>
            <a:p>
              <a:r>
                <a:rPr lang="en-US" sz="1400" dirty="0">
                  <a:solidFill>
                    <a:srgbClr val="FF0000"/>
                  </a:solidFill>
                </a:rPr>
                <a:t>S</a:t>
              </a:r>
            </a:p>
          </p:txBody>
        </p:sp>
        <p:sp>
          <p:nvSpPr>
            <p:cNvPr id="39" name="TextBox 38">
              <a:extLst>
                <a:ext uri="{FF2B5EF4-FFF2-40B4-BE49-F238E27FC236}">
                  <a16:creationId xmlns:a16="http://schemas.microsoft.com/office/drawing/2014/main" id="{00C18094-101F-AA91-04E2-D5E75FBE4118}"/>
                </a:ext>
              </a:extLst>
            </p:cNvPr>
            <p:cNvSpPr txBox="1"/>
            <p:nvPr/>
          </p:nvSpPr>
          <p:spPr>
            <a:xfrm>
              <a:off x="1973066" y="4579193"/>
              <a:ext cx="650323" cy="335428"/>
            </a:xfrm>
            <a:prstGeom prst="rect">
              <a:avLst/>
            </a:prstGeom>
            <a:noFill/>
          </p:spPr>
          <p:txBody>
            <a:bodyPr wrap="square" rtlCol="0">
              <a:spAutoFit/>
            </a:bodyPr>
            <a:lstStyle/>
            <a:p>
              <a:r>
                <a:rPr lang="en-US" sz="1200" dirty="0">
                  <a:solidFill>
                    <a:srgbClr val="FF0000"/>
                  </a:solidFill>
                </a:rPr>
                <a:t>CCCV</a:t>
              </a:r>
            </a:p>
          </p:txBody>
        </p:sp>
        <p:sp>
          <p:nvSpPr>
            <p:cNvPr id="40" name="TextBox 39">
              <a:extLst>
                <a:ext uri="{FF2B5EF4-FFF2-40B4-BE49-F238E27FC236}">
                  <a16:creationId xmlns:a16="http://schemas.microsoft.com/office/drawing/2014/main" id="{E92C44DB-8ACD-E1B0-FEC7-F0F783A503D4}"/>
                </a:ext>
              </a:extLst>
            </p:cNvPr>
            <p:cNvSpPr txBox="1"/>
            <p:nvPr/>
          </p:nvSpPr>
          <p:spPr>
            <a:xfrm>
              <a:off x="2959680" y="4548417"/>
              <a:ext cx="1054456" cy="372698"/>
            </a:xfrm>
            <a:prstGeom prst="rect">
              <a:avLst/>
            </a:prstGeom>
            <a:noFill/>
          </p:spPr>
          <p:txBody>
            <a:bodyPr wrap="square" rtlCol="0">
              <a:spAutoFit/>
            </a:bodyPr>
            <a:lstStyle/>
            <a:p>
              <a:r>
                <a:rPr lang="en-US" sz="1400" dirty="0">
                  <a:solidFill>
                    <a:srgbClr val="FF0000"/>
                  </a:solidFill>
                </a:rPr>
                <a:t>Highway</a:t>
              </a:r>
            </a:p>
          </p:txBody>
        </p:sp>
        <p:sp>
          <p:nvSpPr>
            <p:cNvPr id="41" name="TextBox 40">
              <a:extLst>
                <a:ext uri="{FF2B5EF4-FFF2-40B4-BE49-F238E27FC236}">
                  <a16:creationId xmlns:a16="http://schemas.microsoft.com/office/drawing/2014/main" id="{E3A25CED-E563-E065-D23C-D8C70EE150D8}"/>
                </a:ext>
              </a:extLst>
            </p:cNvPr>
            <p:cNvSpPr txBox="1"/>
            <p:nvPr/>
          </p:nvSpPr>
          <p:spPr>
            <a:xfrm>
              <a:off x="4001857" y="4563805"/>
              <a:ext cx="617047" cy="276999"/>
            </a:xfrm>
            <a:prstGeom prst="rect">
              <a:avLst/>
            </a:prstGeom>
            <a:noFill/>
          </p:spPr>
          <p:txBody>
            <a:bodyPr wrap="square" rtlCol="0">
              <a:spAutoFit/>
            </a:bodyPr>
            <a:lstStyle/>
            <a:p>
              <a:r>
                <a:rPr lang="en-US" sz="1200" dirty="0">
                  <a:solidFill>
                    <a:srgbClr val="FF0000"/>
                  </a:solidFill>
                </a:rPr>
                <a:t>CCCV</a:t>
              </a:r>
            </a:p>
          </p:txBody>
        </p:sp>
        <p:sp>
          <p:nvSpPr>
            <p:cNvPr id="42" name="TextBox 41">
              <a:extLst>
                <a:ext uri="{FF2B5EF4-FFF2-40B4-BE49-F238E27FC236}">
                  <a16:creationId xmlns:a16="http://schemas.microsoft.com/office/drawing/2014/main" id="{B5769C76-5EEA-FB5F-2361-42207D7A512D}"/>
                </a:ext>
              </a:extLst>
            </p:cNvPr>
            <p:cNvSpPr txBox="1"/>
            <p:nvPr/>
          </p:nvSpPr>
          <p:spPr>
            <a:xfrm>
              <a:off x="5679873" y="4548415"/>
              <a:ext cx="617047" cy="372698"/>
            </a:xfrm>
            <a:prstGeom prst="rect">
              <a:avLst/>
            </a:prstGeom>
            <a:noFill/>
          </p:spPr>
          <p:txBody>
            <a:bodyPr wrap="square" rtlCol="0">
              <a:spAutoFit/>
            </a:bodyPr>
            <a:lstStyle/>
            <a:p>
              <a:r>
                <a:rPr lang="en-US" sz="1400" dirty="0">
                  <a:solidFill>
                    <a:srgbClr val="FF0000"/>
                  </a:solidFill>
                </a:rPr>
                <a:t>City</a:t>
              </a:r>
            </a:p>
          </p:txBody>
        </p:sp>
      </p:grpSp>
      <p:pic>
        <p:nvPicPr>
          <p:cNvPr id="45" name="Picture 44">
            <a:extLst>
              <a:ext uri="{FF2B5EF4-FFF2-40B4-BE49-F238E27FC236}">
                <a16:creationId xmlns:a16="http://schemas.microsoft.com/office/drawing/2014/main" id="{494B7A67-8778-B0D0-93A1-9EA81ECC8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5641" y="2534107"/>
            <a:ext cx="4013878" cy="3247448"/>
          </a:xfrm>
          <a:prstGeom prst="rect">
            <a:avLst/>
          </a:prstGeom>
        </p:spPr>
      </p:pic>
      <p:sp>
        <p:nvSpPr>
          <p:cNvPr id="5" name="TextBox 4">
            <a:extLst>
              <a:ext uri="{FF2B5EF4-FFF2-40B4-BE49-F238E27FC236}">
                <a16:creationId xmlns:a16="http://schemas.microsoft.com/office/drawing/2014/main" id="{77C57A1E-A8D7-6319-09B1-5CA86FC9598A}"/>
              </a:ext>
            </a:extLst>
          </p:cNvPr>
          <p:cNvSpPr txBox="1"/>
          <p:nvPr/>
        </p:nvSpPr>
        <p:spPr>
          <a:xfrm>
            <a:off x="8405374" y="2069364"/>
            <a:ext cx="1513974" cy="369332"/>
          </a:xfrm>
          <a:prstGeom prst="rect">
            <a:avLst/>
          </a:prstGeom>
          <a:noFill/>
          <a:ln w="19050">
            <a:solidFill>
              <a:srgbClr val="C00000"/>
            </a:solidFill>
          </a:ln>
        </p:spPr>
        <p:txBody>
          <a:bodyPr wrap="square" rtlCol="0">
            <a:spAutoFit/>
          </a:bodyPr>
          <a:lstStyle/>
          <a:p>
            <a:pPr algn="ctr"/>
            <a:r>
              <a:rPr lang="en-US"/>
              <a:t>Design Space</a:t>
            </a:r>
          </a:p>
        </p:txBody>
      </p:sp>
      <p:cxnSp>
        <p:nvCxnSpPr>
          <p:cNvPr id="7" name="Straight Arrow Connector 6">
            <a:extLst>
              <a:ext uri="{FF2B5EF4-FFF2-40B4-BE49-F238E27FC236}">
                <a16:creationId xmlns:a16="http://schemas.microsoft.com/office/drawing/2014/main" id="{7EA39049-652A-4EC1-5558-CD1C91500489}"/>
              </a:ext>
            </a:extLst>
          </p:cNvPr>
          <p:cNvCxnSpPr>
            <a:cxnSpLocks/>
            <a:stCxn id="5" idx="2"/>
          </p:cNvCxnSpPr>
          <p:nvPr/>
        </p:nvCxnSpPr>
        <p:spPr>
          <a:xfrm>
            <a:off x="9162361" y="2438696"/>
            <a:ext cx="0" cy="54112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Diagram 21">
            <a:extLst>
              <a:ext uri="{FF2B5EF4-FFF2-40B4-BE49-F238E27FC236}">
                <a16:creationId xmlns:a16="http://schemas.microsoft.com/office/drawing/2014/main" id="{D7F19FFD-C33E-4C90-A751-2055250F8B7A}"/>
              </a:ext>
            </a:extLst>
          </p:cNvPr>
          <p:cNvGraphicFramePr/>
          <p:nvPr>
            <p:extLst>
              <p:ext uri="{D42A27DB-BD31-4B8C-83A1-F6EECF244321}">
                <p14:modId xmlns:p14="http://schemas.microsoft.com/office/powerpoint/2010/main" val="210648605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238589EA-CB69-12DC-D8F6-69A2C83B1045}"/>
              </a:ext>
            </a:extLst>
          </p:cNvPr>
          <p:cNvSpPr>
            <a:spLocks noGrp="1"/>
          </p:cNvSpPr>
          <p:nvPr>
            <p:ph type="sldNum" sz="quarter" idx="12"/>
          </p:nvPr>
        </p:nvSpPr>
        <p:spPr/>
        <p:txBody>
          <a:bodyPr/>
          <a:lstStyle/>
          <a:p>
            <a:fld id="{B2DC25EE-239B-4C5F-AAD1-255A7D5F1EE2}" type="slidenum">
              <a:rPr lang="en-US" smtClean="0"/>
              <a:pPr/>
              <a:t>41</a:t>
            </a:fld>
            <a:r>
              <a:rPr lang="en-US"/>
              <a:t>/51</a:t>
            </a:r>
            <a:endParaRPr lang="en-US" dirty="0"/>
          </a:p>
        </p:txBody>
      </p:sp>
      <p:sp>
        <p:nvSpPr>
          <p:cNvPr id="8" name="Footer Placeholder 7">
            <a:extLst>
              <a:ext uri="{FF2B5EF4-FFF2-40B4-BE49-F238E27FC236}">
                <a16:creationId xmlns:a16="http://schemas.microsoft.com/office/drawing/2014/main" id="{03340708-24B9-F803-514E-CB06F1F43506}"/>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59218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arn(inVertical)">
                                      <p:cBhvr>
                                        <p:cTn id="11" dur="500"/>
                                        <p:tgtEl>
                                          <p:spTgt spid="4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0FDC-EB21-1741-BAEF-6F32065763BB}"/>
              </a:ext>
            </a:extLst>
          </p:cNvPr>
          <p:cNvSpPr>
            <a:spLocks noGrp="1"/>
          </p:cNvSpPr>
          <p:nvPr>
            <p:ph type="title"/>
          </p:nvPr>
        </p:nvSpPr>
        <p:spPr/>
        <p:txBody>
          <a:bodyPr/>
          <a:lstStyle/>
          <a:p>
            <a:r>
              <a:rPr lang="en-US" dirty="0"/>
              <a:t>Tuning </a:t>
            </a:r>
            <a:r>
              <a:rPr lang="en-US" dirty="0" err="1"/>
              <a:t>Sparsification</a:t>
            </a:r>
            <a:r>
              <a:rPr lang="en-US" dirty="0"/>
              <a:t> Hyperparameters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F28B3B-FDEB-3248-9CE9-8FFA07DE5BE9}"/>
                  </a:ext>
                </a:extLst>
              </p:cNvPr>
              <p:cNvSpPr>
                <a:spLocks noGrp="1"/>
              </p:cNvSpPr>
              <p:nvPr>
                <p:ph idx="1"/>
              </p:nvPr>
            </p:nvSpPr>
            <p:spPr>
              <a:xfrm>
                <a:off x="828368" y="1326382"/>
                <a:ext cx="10668000" cy="4663774"/>
              </a:xfrm>
            </p:spPr>
            <p:txBody>
              <a:bodyPr/>
              <a:lstStyle/>
              <a:p>
                <a:r>
                  <a:rPr lang="en-US" dirty="0"/>
                  <a:t>Multi-objective cost function</a:t>
                </a:r>
              </a:p>
              <a:p>
                <a:endParaRPr lang="en-US" dirty="0"/>
              </a:p>
              <a:p>
                <a:pPr marL="0" indent="0">
                  <a:lnSpc>
                    <a:spcPct val="100000"/>
                  </a:lnSpc>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US" i="1">
                                  <a:latin typeface="Cambria Math" panose="02040503050406030204" pitchFamily="18" charset="0"/>
                                </a:rPr>
                                <m:t>𝜆</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𝜉</m:t>
                                  </m:r>
                                </m:e>
                                <m:sub>
                                  <m:r>
                                    <a:rPr lang="en-US" i="1">
                                      <a:latin typeface="Cambria Math" panose="02040503050406030204" pitchFamily="18" charset="0"/>
                                    </a:rPr>
                                    <m:t>𝑡h</m:t>
                                  </m:r>
                                </m:sub>
                              </m:sSub>
                            </m:lim>
                          </m:limLow>
                          <m:r>
                            <a:rPr lang="en-US" i="1">
                              <a:latin typeface="Cambria Math" panose="02040503050406030204" pitchFamily="18" charset="0"/>
                            </a:rPr>
                            <m:t>𝒥</m:t>
                          </m:r>
                          <m:d>
                            <m:dPr>
                              <m:ctrlPr>
                                <a:rPr lang="en-US" i="1">
                                  <a:latin typeface="Cambria Math" panose="02040503050406030204" pitchFamily="18" charset="0"/>
                                </a:rPr>
                              </m:ctrlPr>
                            </m:dPr>
                            <m:e>
                              <m:r>
                                <m:rPr>
                                  <m:sty m:val="p"/>
                                </m:rPr>
                                <a:rPr lang="en-US">
                                  <a:latin typeface="Cambria Math" panose="02040503050406030204" pitchFamily="18" charset="0"/>
                                </a:rPr>
                                <m:t>Ξ</m:t>
                              </m:r>
                            </m:e>
                          </m:d>
                          <m:r>
                            <a:rPr lang="en-US" i="1">
                              <a:latin typeface="Cambria Math" panose="02040503050406030204" pitchFamily="18" charset="0"/>
                            </a:rPr>
                            <m:t>≔</m:t>
                          </m:r>
                        </m:fName>
                        <m:e>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1</m:t>
                                  </m:r>
                                </m:sub>
                              </m:sSub>
                              <m:sSub>
                                <m:sSubPr>
                                  <m:ctrlPr>
                                    <a:rPr lang="en-US" i="1">
                                      <a:latin typeface="Cambria Math" panose="02040503050406030204" pitchFamily="18" charset="0"/>
                                    </a:rPr>
                                  </m:ctrlPr>
                                </m:sSubPr>
                                <m:e>
                                  <m:r>
                                    <m:rPr>
                                      <m:sty m:val="p"/>
                                    </m:rPr>
                                    <a:rPr lang="en-US">
                                      <a:latin typeface="Cambria Math" panose="02040503050406030204" pitchFamily="18" charset="0"/>
                                    </a:rPr>
                                    <m:t>E</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e>
                              </m:d>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2</m:t>
                                  </m:r>
                                </m:sub>
                              </m:sSub>
                              <m:r>
                                <m:rPr>
                                  <m:sty m:val="p"/>
                                </m:rPr>
                                <a:rPr lang="en-US">
                                  <a:latin typeface="Cambria Math" panose="02040503050406030204" pitchFamily="18" charset="0"/>
                                </a:rPr>
                                <m:t>E</m:t>
                              </m:r>
                            </m:e>
                            <m:sub>
                              <m:r>
                                <a:rPr lang="en-US" i="1">
                                  <a:latin typeface="Cambria Math" panose="02040503050406030204" pitchFamily="18" charset="0"/>
                                </a:rPr>
                                <m:t>𝑣</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3</m:t>
                              </m:r>
                            </m:sub>
                          </m:sSub>
                          <m:r>
                            <a:rPr lang="en-US" i="1">
                              <a:latin typeface="Cambria Math" panose="02040503050406030204" pitchFamily="18" charset="0"/>
                            </a:rPr>
                            <m:t>𝐾</m:t>
                          </m:r>
                        </m:e>
                      </m:func>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4AF28B3B-FDEB-3248-9CE9-8FFA07DE5BE9}"/>
                  </a:ext>
                </a:extLst>
              </p:cNvPr>
              <p:cNvSpPr>
                <a:spLocks noGrp="1" noRot="1" noChangeAspect="1" noMove="1" noResize="1" noEditPoints="1" noAdjustHandles="1" noChangeArrowheads="1" noChangeShapeType="1" noTextEdit="1"/>
              </p:cNvSpPr>
              <p:nvPr>
                <p:ph idx="1"/>
              </p:nvPr>
            </p:nvSpPr>
            <p:spPr>
              <a:xfrm>
                <a:off x="828368" y="1326382"/>
                <a:ext cx="10668000" cy="4663774"/>
              </a:xfrm>
              <a:blipFill>
                <a:blip r:embed="rId3"/>
                <a:stretch>
                  <a:fillRect l="-595"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DC9C12B-CADF-D74D-9A61-C56EADD731B3}"/>
              </a:ext>
            </a:extLst>
          </p:cNvPr>
          <p:cNvSpPr>
            <a:spLocks noGrp="1"/>
          </p:cNvSpPr>
          <p:nvPr>
            <p:ph type="dt" sz="half" idx="10"/>
          </p:nvPr>
        </p:nvSpPr>
        <p:spPr/>
        <p:txBody>
          <a:bodyPr/>
          <a:lstStyle/>
          <a:p>
            <a:r>
              <a:rPr lang="en-US"/>
              <a:t>sites.temple.edu/dslab/</a:t>
            </a:r>
          </a:p>
        </p:txBody>
      </p:sp>
      <mc:AlternateContent xmlns:mc="http://schemas.openxmlformats.org/markup-compatibility/2006" xmlns:a14="http://schemas.microsoft.com/office/drawing/2010/main">
        <mc:Choice Requires="a14">
          <p:graphicFrame>
            <p:nvGraphicFramePr>
              <p:cNvPr id="8" name="Table 18">
                <a:extLst>
                  <a:ext uri="{FF2B5EF4-FFF2-40B4-BE49-F238E27FC236}">
                    <a16:creationId xmlns:a16="http://schemas.microsoft.com/office/drawing/2014/main" id="{5875CA85-8462-94BF-5345-388C609F3F2D}"/>
                  </a:ext>
                </a:extLst>
              </p:cNvPr>
              <p:cNvGraphicFramePr>
                <a:graphicFrameLocks noGrp="1"/>
              </p:cNvGraphicFramePr>
              <p:nvPr/>
            </p:nvGraphicFramePr>
            <p:xfrm>
              <a:off x="471311" y="5370025"/>
              <a:ext cx="5417574" cy="736600"/>
            </p:xfrm>
            <a:graphic>
              <a:graphicData uri="http://schemas.openxmlformats.org/drawingml/2006/table">
                <a:tbl>
                  <a:tblPr firstRow="1" bandRow="1"/>
                  <a:tblGrid>
                    <a:gridCol w="1805858">
                      <a:extLst>
                        <a:ext uri="{9D8B030D-6E8A-4147-A177-3AD203B41FA5}">
                          <a16:colId xmlns:a16="http://schemas.microsoft.com/office/drawing/2014/main" val="4086933134"/>
                        </a:ext>
                      </a:extLst>
                    </a:gridCol>
                    <a:gridCol w="1805858">
                      <a:extLst>
                        <a:ext uri="{9D8B030D-6E8A-4147-A177-3AD203B41FA5}">
                          <a16:colId xmlns:a16="http://schemas.microsoft.com/office/drawing/2014/main" val="1369276152"/>
                        </a:ext>
                      </a:extLst>
                    </a:gridCol>
                    <a:gridCol w="1805858">
                      <a:extLst>
                        <a:ext uri="{9D8B030D-6E8A-4147-A177-3AD203B41FA5}">
                          <a16:colId xmlns:a16="http://schemas.microsoft.com/office/drawing/2014/main" val="4166196770"/>
                        </a:ext>
                      </a:extLst>
                    </a:gridCol>
                  </a:tblGrid>
                  <a:tr h="225431">
                    <a:tc>
                      <a:txBody>
                        <a:bodyPr/>
                        <a:lstStyle/>
                        <a:p>
                          <a:pPr algn="ctr"/>
                          <a:endParaRPr lang="en-US"/>
                        </a:p>
                      </a:txBody>
                      <a:tcPr/>
                    </a:tc>
                    <a:tc>
                      <a:txBody>
                        <a:bodyPr/>
                        <a:lstStyle/>
                        <a:p>
                          <a:pPr algn="ctr"/>
                          <a:r>
                            <a:rPr lang="en-US"/>
                            <a:t>Value for SOC</a:t>
                          </a:r>
                        </a:p>
                      </a:txBody>
                      <a:tcPr/>
                    </a:tc>
                    <a:tc>
                      <a:txBody>
                        <a:bodyPr/>
                        <a:lstStyle/>
                        <a:p>
                          <a:pPr algn="ctr"/>
                          <a:r>
                            <a:rPr lang="en-US"/>
                            <a:t>Value for Voltage</a:t>
                          </a:r>
                        </a:p>
                      </a:txBody>
                      <a:tcPr/>
                    </a:tc>
                    <a:extLst>
                      <a:ext uri="{0D108BD9-81ED-4DB2-BD59-A6C34878D82A}">
                        <a16:rowId xmlns:a16="http://schemas.microsoft.com/office/drawing/2014/main" val="1986402280"/>
                      </a:ext>
                    </a:extLst>
                  </a:tr>
                  <a:tr h="370840">
                    <a:tc>
                      <a:txBody>
                        <a:bodyPr/>
                        <a:lstStyle/>
                        <a:p>
                          <a:r>
                            <a:rPr lang="en-US"/>
                            <a:t>Number of terms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m:t>
                                </m:r>
                              </m:oMath>
                            </m:oMathPara>
                          </a14:m>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9</m:t>
                                </m:r>
                              </m:oMath>
                            </m:oMathPara>
                          </a14:m>
                          <a:endParaRPr lang="en-US"/>
                        </a:p>
                      </a:txBody>
                      <a:tcPr/>
                    </a:tc>
                    <a:extLst>
                      <a:ext uri="{0D108BD9-81ED-4DB2-BD59-A6C34878D82A}">
                        <a16:rowId xmlns:a16="http://schemas.microsoft.com/office/drawing/2014/main" val="3505802146"/>
                      </a:ext>
                    </a:extLst>
                  </a:tr>
                </a:tbl>
              </a:graphicData>
            </a:graphic>
          </p:graphicFrame>
        </mc:Choice>
        <mc:Fallback xmlns="">
          <p:graphicFrame>
            <p:nvGraphicFramePr>
              <p:cNvPr id="8" name="Table 18">
                <a:extLst>
                  <a:ext uri="{FF2B5EF4-FFF2-40B4-BE49-F238E27FC236}">
                    <a16:creationId xmlns:a16="http://schemas.microsoft.com/office/drawing/2014/main" id="{5875CA85-8462-94BF-5345-388C609F3F2D}"/>
                  </a:ext>
                </a:extLst>
              </p:cNvPr>
              <p:cNvGraphicFramePr>
                <a:graphicFrameLocks noGrp="1"/>
              </p:cNvGraphicFramePr>
              <p:nvPr/>
            </p:nvGraphicFramePr>
            <p:xfrm>
              <a:off x="471311" y="5370025"/>
              <a:ext cx="5417574" cy="736600"/>
            </p:xfrm>
            <a:graphic>
              <a:graphicData uri="http://schemas.openxmlformats.org/drawingml/2006/table">
                <a:tbl>
                  <a:tblPr firstRow="1" bandRow="1"/>
                  <a:tblGrid>
                    <a:gridCol w="1805858">
                      <a:extLst>
                        <a:ext uri="{9D8B030D-6E8A-4147-A177-3AD203B41FA5}">
                          <a16:colId xmlns:a16="http://schemas.microsoft.com/office/drawing/2014/main" val="4086933134"/>
                        </a:ext>
                      </a:extLst>
                    </a:gridCol>
                    <a:gridCol w="1805858">
                      <a:extLst>
                        <a:ext uri="{9D8B030D-6E8A-4147-A177-3AD203B41FA5}">
                          <a16:colId xmlns:a16="http://schemas.microsoft.com/office/drawing/2014/main" val="1369276152"/>
                        </a:ext>
                      </a:extLst>
                    </a:gridCol>
                    <a:gridCol w="1805858">
                      <a:extLst>
                        <a:ext uri="{9D8B030D-6E8A-4147-A177-3AD203B41FA5}">
                          <a16:colId xmlns:a16="http://schemas.microsoft.com/office/drawing/2014/main" val="4166196770"/>
                        </a:ext>
                      </a:extLst>
                    </a:gridCol>
                  </a:tblGrid>
                  <a:tr h="365760">
                    <a:tc>
                      <a:txBody>
                        <a:bodyPr/>
                        <a:lstStyle/>
                        <a:p>
                          <a:pPr algn="ctr"/>
                          <a:endParaRPr lang="en-US"/>
                        </a:p>
                      </a:txBody>
                      <a:tcPr/>
                    </a:tc>
                    <a:tc>
                      <a:txBody>
                        <a:bodyPr/>
                        <a:lstStyle/>
                        <a:p>
                          <a:pPr algn="ctr"/>
                          <a:r>
                            <a:rPr lang="en-US"/>
                            <a:t>Value for SOC</a:t>
                          </a:r>
                        </a:p>
                      </a:txBody>
                      <a:tcPr/>
                    </a:tc>
                    <a:tc>
                      <a:txBody>
                        <a:bodyPr/>
                        <a:lstStyle/>
                        <a:p>
                          <a:pPr algn="ctr"/>
                          <a:r>
                            <a:rPr lang="en-US"/>
                            <a:t>Value for Voltage</a:t>
                          </a:r>
                        </a:p>
                      </a:txBody>
                      <a:tcPr/>
                    </a:tc>
                    <a:extLst>
                      <a:ext uri="{0D108BD9-81ED-4DB2-BD59-A6C34878D82A}">
                        <a16:rowId xmlns:a16="http://schemas.microsoft.com/office/drawing/2014/main" val="1986402280"/>
                      </a:ext>
                    </a:extLst>
                  </a:tr>
                  <a:tr h="370840">
                    <a:tc>
                      <a:txBody>
                        <a:bodyPr/>
                        <a:lstStyle/>
                        <a:p>
                          <a:r>
                            <a:rPr lang="en-US"/>
                            <a:t>Number of terms</a:t>
                          </a:r>
                        </a:p>
                      </a:txBody>
                      <a:tcPr/>
                    </a:tc>
                    <a:tc>
                      <a:txBody>
                        <a:bodyPr/>
                        <a:lstStyle/>
                        <a:p>
                          <a:endParaRPr lang="en-US"/>
                        </a:p>
                      </a:txBody>
                      <a:tcPr>
                        <a:blipFill>
                          <a:blip r:embed="rId4"/>
                          <a:stretch>
                            <a:fillRect l="-100000" t="-103333" r="-100699" b="-26667"/>
                          </a:stretch>
                        </a:blipFill>
                      </a:tcPr>
                    </a:tc>
                    <a:tc>
                      <a:txBody>
                        <a:bodyPr/>
                        <a:lstStyle/>
                        <a:p>
                          <a:endParaRPr lang="en-US"/>
                        </a:p>
                      </a:txBody>
                      <a:tcPr>
                        <a:blipFill>
                          <a:blip r:embed="rId4"/>
                          <a:stretch>
                            <a:fillRect l="-201408" t="-103333" r="-1408" b="-26667"/>
                          </a:stretch>
                        </a:blipFill>
                      </a:tcPr>
                    </a:tc>
                    <a:extLst>
                      <a:ext uri="{0D108BD9-81ED-4DB2-BD59-A6C34878D82A}">
                        <a16:rowId xmlns:a16="http://schemas.microsoft.com/office/drawing/2014/main" val="3505802146"/>
                      </a:ext>
                    </a:extLst>
                  </a:tr>
                </a:tbl>
              </a:graphicData>
            </a:graphic>
          </p:graphicFrame>
        </mc:Fallback>
      </mc:AlternateContent>
      <p:pic>
        <p:nvPicPr>
          <p:cNvPr id="7" name="Picture 6">
            <a:extLst>
              <a:ext uri="{FF2B5EF4-FFF2-40B4-BE49-F238E27FC236}">
                <a16:creationId xmlns:a16="http://schemas.microsoft.com/office/drawing/2014/main" id="{7D6DD37C-50E8-9996-CFF1-8937FD3920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357" y="2948799"/>
            <a:ext cx="6921500" cy="1917700"/>
          </a:xfrm>
          <a:prstGeom prst="rect">
            <a:avLst/>
          </a:prstGeom>
        </p:spPr>
      </p:pic>
      <p:pic>
        <p:nvPicPr>
          <p:cNvPr id="14" name="Picture 13">
            <a:extLst>
              <a:ext uri="{FF2B5EF4-FFF2-40B4-BE49-F238E27FC236}">
                <a16:creationId xmlns:a16="http://schemas.microsoft.com/office/drawing/2014/main" id="{C419D89B-ACA6-0AC2-3B5D-70C8534206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7883" y="3182673"/>
            <a:ext cx="4232511" cy="1739540"/>
          </a:xfrm>
          <a:prstGeom prst="rect">
            <a:avLst/>
          </a:prstGeom>
        </p:spPr>
      </p:pic>
      <p:graphicFrame>
        <p:nvGraphicFramePr>
          <p:cNvPr id="9" name="Diagram 8">
            <a:extLst>
              <a:ext uri="{FF2B5EF4-FFF2-40B4-BE49-F238E27FC236}">
                <a16:creationId xmlns:a16="http://schemas.microsoft.com/office/drawing/2014/main" id="{88664FC1-8C72-44C4-8250-25DB10FEFF7B}"/>
              </a:ext>
            </a:extLst>
          </p:cNvPr>
          <p:cNvGraphicFramePr/>
          <p:nvPr>
            <p:extLst>
              <p:ext uri="{D42A27DB-BD31-4B8C-83A1-F6EECF244321}">
                <p14:modId xmlns:p14="http://schemas.microsoft.com/office/powerpoint/2010/main" val="210648605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lide Number Placeholder 5">
            <a:extLst>
              <a:ext uri="{FF2B5EF4-FFF2-40B4-BE49-F238E27FC236}">
                <a16:creationId xmlns:a16="http://schemas.microsoft.com/office/drawing/2014/main" id="{E2EC502B-9D7A-ED1B-853B-AD9FF35140F1}"/>
              </a:ext>
            </a:extLst>
          </p:cNvPr>
          <p:cNvSpPr>
            <a:spLocks noGrp="1"/>
          </p:cNvSpPr>
          <p:nvPr>
            <p:ph type="sldNum" sz="quarter" idx="12"/>
          </p:nvPr>
        </p:nvSpPr>
        <p:spPr/>
        <p:txBody>
          <a:bodyPr/>
          <a:lstStyle/>
          <a:p>
            <a:fld id="{B2DC25EE-239B-4C5F-AAD1-255A7D5F1EE2}" type="slidenum">
              <a:rPr lang="en-US" smtClean="0"/>
              <a:pPr/>
              <a:t>42</a:t>
            </a:fld>
            <a:r>
              <a:rPr lang="en-US"/>
              <a:t>/51</a:t>
            </a:r>
            <a:endParaRPr lang="en-US" dirty="0"/>
          </a:p>
        </p:txBody>
      </p:sp>
      <p:sp>
        <p:nvSpPr>
          <p:cNvPr id="5" name="Footer Placeholder 4">
            <a:extLst>
              <a:ext uri="{FF2B5EF4-FFF2-40B4-BE49-F238E27FC236}">
                <a16:creationId xmlns:a16="http://schemas.microsoft.com/office/drawing/2014/main" id="{5739B7C9-E6DB-7D2B-0DF0-B124E8BCBC20}"/>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5440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Model Using Experimental Data (1)</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idx="1"/>
              </p:nvPr>
            </p:nvSpPr>
            <p:spPr/>
            <p:txBody>
              <a:bodyPr>
                <a:normAutofit/>
              </a:bodyPr>
              <a:lstStyle/>
              <a:p>
                <a:r>
                  <a:rPr lang="en-US" dirty="0"/>
                  <a:t>calculate SOC with Coulomb counting:</a:t>
                </a:r>
              </a:p>
              <a:p>
                <a:pPr marL="457200" lvl="1" indent="0">
                  <a:buNone/>
                </a:pPr>
                <a:r>
                  <a:rPr lang="en-US" dirty="0"/>
                  <a:t> </a:t>
                </a:r>
                <a14:m>
                  <m:oMath xmlns:m="http://schemas.openxmlformats.org/officeDocument/2006/math">
                    <m:r>
                      <m:rPr>
                        <m:sty m:val="p"/>
                      </m:rPr>
                      <a:rPr lang="en-US">
                        <a:latin typeface="Cambria Math" panose="02040503050406030204" pitchFamily="18" charset="0"/>
                      </a:rPr>
                      <m:t>SOC</m:t>
                    </m:r>
                    <m:d>
                      <m:dPr>
                        <m:ctrlPr>
                          <a:rPr lang="en-US" i="1">
                            <a:latin typeface="Cambria Math" panose="02040503050406030204" pitchFamily="18" charset="0"/>
                          </a:rPr>
                        </m:ctrlPr>
                      </m:dPr>
                      <m:e>
                        <m:r>
                          <m:rPr>
                            <m:sty m:val="p"/>
                          </m:rPr>
                          <a:rPr lang="en-US">
                            <a:latin typeface="Cambria Math" panose="02040503050406030204" pitchFamily="18" charset="0"/>
                          </a:rPr>
                          <m:t>t</m:t>
                        </m:r>
                      </m:e>
                    </m:d>
                    <m:r>
                      <a:rPr lang="en-US" i="1">
                        <a:latin typeface="Cambria Math" panose="02040503050406030204" pitchFamily="18" charset="0"/>
                      </a:rPr>
                      <m:t>=</m:t>
                    </m:r>
                    <m:r>
                      <m:rPr>
                        <m:sty m:val="p"/>
                      </m:rPr>
                      <a:rPr lang="en-US">
                        <a:latin typeface="Cambria Math" panose="02040503050406030204" pitchFamily="18" charset="0"/>
                      </a:rPr>
                      <m:t>SOC</m:t>
                    </m:r>
                    <m:d>
                      <m:dPr>
                        <m:ctrlPr>
                          <a:rPr lang="en-US" i="1">
                            <a:latin typeface="Cambria Math" panose="02040503050406030204" pitchFamily="18" charset="0"/>
                          </a:rPr>
                        </m:ctrlPr>
                      </m:dPr>
                      <m:e>
                        <m:r>
                          <a:rPr lang="en-US">
                            <a:latin typeface="Cambria Math" panose="02040503050406030204" pitchFamily="18" charset="0"/>
                          </a:rPr>
                          <m:t>0</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𝑄</m:t>
                        </m:r>
                      </m:den>
                    </m:f>
                    <m:nary>
                      <m:naryPr>
                        <m:ctrlPr>
                          <a:rPr lang="en-US" i="1">
                            <a:latin typeface="Cambria Math" panose="02040503050406030204" pitchFamily="18" charset="0"/>
                          </a:rPr>
                        </m:ctrlPr>
                      </m:naryPr>
                      <m:sub>
                        <m:r>
                          <a:rPr lang="en-US" i="1">
                            <a:latin typeface="Cambria Math" panose="02040503050406030204" pitchFamily="18" charset="0"/>
                          </a:rPr>
                          <m:t>0</m:t>
                        </m:r>
                      </m:sub>
                      <m:sup>
                        <m:r>
                          <a:rPr lang="en-US" i="1">
                            <a:latin typeface="Cambria Math" panose="02040503050406030204" pitchFamily="18" charset="0"/>
                          </a:rPr>
                          <m:t>𝑡</m:t>
                        </m:r>
                      </m:sup>
                      <m:e>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𝑐</m:t>
                            </m:r>
                          </m:sub>
                        </m:sSub>
                        <m:r>
                          <a:rPr lang="en-US" i="1">
                            <a:latin typeface="Cambria Math" panose="02040503050406030204" pitchFamily="18" charset="0"/>
                          </a:rPr>
                          <m:t>𝐼𝑑</m:t>
                        </m:r>
                        <m:r>
                          <a:rPr lang="en-US" i="1">
                            <a:latin typeface="Cambria Math" panose="02040503050406030204" pitchFamily="18" charset="0"/>
                          </a:rPr>
                          <m:t>𝜏</m:t>
                        </m:r>
                      </m:e>
                    </m:nary>
                  </m:oMath>
                </a14:m>
                <a:endParaRPr lang="en-US" dirty="0"/>
              </a:p>
              <a:p>
                <a:pPr algn="just"/>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𝑐</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𝑑𝑖𝑠𝑐h𝑎𝑟𝑔𝑒𝑑</m:t>
                            </m:r>
                          </m:sub>
                        </m:sSub>
                      </m:num>
                      <m:den>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𝑐h𝑎𝑟𝑔𝑒𝑑</m:t>
                            </m:r>
                          </m:sub>
                        </m:sSub>
                      </m:den>
                    </m:f>
                  </m:oMath>
                </a14:m>
                <a:endParaRPr lang="en-US" dirty="0"/>
              </a:p>
              <a:p>
                <a:endParaRPr lang="en-US" dirty="0"/>
              </a:p>
              <a:p>
                <a:r>
                  <a:rPr lang="en-US" dirty="0"/>
                  <a:t>Training data RMSE</a:t>
                </a:r>
              </a:p>
              <a:p>
                <a:pPr lvl="1"/>
                <a:r>
                  <a:rPr lang="en-US" dirty="0"/>
                  <a:t>Voltage: </a:t>
                </a:r>
                <a14:m>
                  <m:oMath xmlns:m="http://schemas.openxmlformats.org/officeDocument/2006/math">
                    <m:r>
                      <a:rPr lang="en-US" b="0" i="1" smtClean="0">
                        <a:latin typeface="Cambria Math" panose="02040503050406030204" pitchFamily="18" charset="0"/>
                      </a:rPr>
                      <m:t>2.1×</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r>
                  <a:rPr lang="en-US" dirty="0"/>
                  <a:t>V </a:t>
                </a:r>
              </a:p>
              <a:p>
                <a:pPr lvl="1"/>
                <a:r>
                  <a:rPr lang="en-US" dirty="0"/>
                  <a:t>SOC: </a:t>
                </a:r>
                <a14:m>
                  <m:oMath xmlns:m="http://schemas.openxmlformats.org/officeDocument/2006/math">
                    <m:r>
                      <a:rPr lang="en-US" i="1" smtClean="0">
                        <a:latin typeface="Cambria Math" panose="02040503050406030204" pitchFamily="18" charset="0"/>
                      </a:rPr>
                      <m:t>8</m:t>
                    </m:r>
                    <m:r>
                      <a:rPr lang="en-US" b="0" i="1" smtClean="0">
                        <a:latin typeface="Cambria Math" panose="02040503050406030204" pitchFamily="18" charset="0"/>
                      </a:rPr>
                      <m:t>.6×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oMath>
                </a14:m>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idx="1"/>
              </p:nvPr>
            </p:nvSpPr>
            <p:spPr>
              <a:blipFill>
                <a:blip r:embed="rId3"/>
                <a:stretch>
                  <a:fillRect l="-603" t="-326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7" name="Picture 6">
            <a:extLst>
              <a:ext uri="{FF2B5EF4-FFF2-40B4-BE49-F238E27FC236}">
                <a16:creationId xmlns:a16="http://schemas.microsoft.com/office/drawing/2014/main" id="{4830E549-8008-5AF6-CA06-96C8A4560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775" y="1819835"/>
            <a:ext cx="5288900" cy="2098770"/>
          </a:xfrm>
          <a:prstGeom prst="rect">
            <a:avLst/>
          </a:prstGeom>
        </p:spPr>
      </p:pic>
      <p:pic>
        <p:nvPicPr>
          <p:cNvPr id="9" name="Picture 8">
            <a:extLst>
              <a:ext uri="{FF2B5EF4-FFF2-40B4-BE49-F238E27FC236}">
                <a16:creationId xmlns:a16="http://schemas.microsoft.com/office/drawing/2014/main" id="{96DD47C5-D8C2-B72D-1EA7-565A973C6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502" y="3918605"/>
            <a:ext cx="5266173" cy="2145478"/>
          </a:xfrm>
          <a:prstGeom prst="rect">
            <a:avLst/>
          </a:prstGeom>
        </p:spPr>
      </p:pic>
      <p:graphicFrame>
        <p:nvGraphicFramePr>
          <p:cNvPr id="8" name="Diagram 7">
            <a:extLst>
              <a:ext uri="{FF2B5EF4-FFF2-40B4-BE49-F238E27FC236}">
                <a16:creationId xmlns:a16="http://schemas.microsoft.com/office/drawing/2014/main" id="{7C077DA9-4922-4CA0-B745-E5CB2F2B222E}"/>
              </a:ext>
            </a:extLst>
          </p:cNvPr>
          <p:cNvGraphicFramePr/>
          <p:nvPr>
            <p:extLst>
              <p:ext uri="{D42A27DB-BD31-4B8C-83A1-F6EECF244321}">
                <p14:modId xmlns:p14="http://schemas.microsoft.com/office/powerpoint/2010/main" val="2106486051"/>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E228E67B-9C0B-A04D-9B17-F3EC18EB3117}"/>
              </a:ext>
            </a:extLst>
          </p:cNvPr>
          <p:cNvSpPr>
            <a:spLocks noGrp="1"/>
          </p:cNvSpPr>
          <p:nvPr>
            <p:ph type="sldNum" sz="quarter" idx="12"/>
          </p:nvPr>
        </p:nvSpPr>
        <p:spPr/>
        <p:txBody>
          <a:bodyPr/>
          <a:lstStyle/>
          <a:p>
            <a:fld id="{B2DC25EE-239B-4C5F-AAD1-255A7D5F1EE2}" type="slidenum">
              <a:rPr lang="en-US" smtClean="0"/>
              <a:pPr/>
              <a:t>43</a:t>
            </a:fld>
            <a:r>
              <a:rPr lang="en-US"/>
              <a:t>/51</a:t>
            </a:r>
            <a:endParaRPr lang="en-US" dirty="0"/>
          </a:p>
        </p:txBody>
      </p:sp>
      <p:sp>
        <p:nvSpPr>
          <p:cNvPr id="5" name="Footer Placeholder 4">
            <a:extLst>
              <a:ext uri="{FF2B5EF4-FFF2-40B4-BE49-F238E27FC236}">
                <a16:creationId xmlns:a16="http://schemas.microsoft.com/office/drawing/2014/main" id="{1EE13964-F56E-BCA9-6F35-B330F66A9F21}"/>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0289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Model Using Experimental Data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sz="half" idx="1"/>
              </p:nvPr>
            </p:nvSpPr>
            <p:spPr>
              <a:xfrm>
                <a:off x="838200" y="1338350"/>
                <a:ext cx="5181600" cy="4905695"/>
              </a:xfrm>
              <a:ln w="28575">
                <a:solidFill>
                  <a:srgbClr val="C00000"/>
                </a:solidFill>
              </a:ln>
            </p:spPr>
            <p:txBody>
              <a:bodyPr/>
              <a:lstStyle/>
              <a:p>
                <a:r>
                  <a:rPr lang="en-US" dirty="0"/>
                  <a:t>Aggressive highway validation data RMSE:</a:t>
                </a:r>
              </a:p>
              <a:p>
                <a:pPr lvl="1"/>
                <a:r>
                  <a:rPr lang="en-US" dirty="0"/>
                  <a:t>Voltage: </a:t>
                </a:r>
                <a14:m>
                  <m:oMath xmlns:m="http://schemas.openxmlformats.org/officeDocument/2006/math">
                    <m:r>
                      <a:rPr lang="en-US" b="0" i="1" smtClean="0">
                        <a:latin typeface="Cambria Math" panose="02040503050406030204" pitchFamily="18" charset="0"/>
                      </a:rPr>
                      <m:t>8×</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dirty="0"/>
                  <a:t> V </a:t>
                </a:r>
              </a:p>
              <a:p>
                <a:pPr lvl="1"/>
                <a:r>
                  <a:rPr lang="en-US" dirty="0"/>
                  <a:t>SOC: </a:t>
                </a:r>
                <a14:m>
                  <m:oMath xmlns:m="http://schemas.openxmlformats.org/officeDocument/2006/math">
                    <m:r>
                      <a:rPr lang="en-US" b="0" i="1" smtClean="0">
                        <a:latin typeface="Cambria Math" panose="02040503050406030204" pitchFamily="18" charset="0"/>
                      </a:rPr>
                      <m:t>9.9×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−3</m:t>
                        </m:r>
                      </m:sup>
                    </m:sSup>
                    <m:r>
                      <a:rPr lang="en-US" b="0" i="1" smtClean="0">
                        <a:latin typeface="Cambria Math" panose="02040503050406030204" pitchFamily="18" charset="0"/>
                      </a:rPr>
                      <m:t> </m:t>
                    </m:r>
                  </m:oMath>
                </a14:m>
                <a:r>
                  <a:rPr lang="en-US" dirty="0"/>
                  <a:t>(ECM+EKF: </a:t>
                </a:r>
                <a14:m>
                  <m:oMath xmlns:m="http://schemas.openxmlformats.org/officeDocument/2006/math">
                    <m:r>
                      <a:rPr lang="en-US" b="0" i="1" smtClean="0">
                        <a:latin typeface="Cambria Math" panose="02040503050406030204" pitchFamily="18" charset="0"/>
                      </a:rPr>
                      <m:t>6.3×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oMath>
                </a14:m>
                <a:r>
                  <a:rPr lang="en-US" dirty="0"/>
                  <a:t>)</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sz="half" idx="1"/>
              </p:nvPr>
            </p:nvSpPr>
            <p:spPr>
              <a:xfrm>
                <a:off x="838200" y="1338350"/>
                <a:ext cx="5181600" cy="4905695"/>
              </a:xfrm>
              <a:blipFill>
                <a:blip r:embed="rId3"/>
                <a:stretch>
                  <a:fillRect l="-973" t="-1028"/>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BCBE7458-9AAC-2C4F-ACF7-6E862487114A}"/>
                  </a:ext>
                </a:extLst>
              </p:cNvPr>
              <p:cNvSpPr>
                <a:spLocks noGrp="1"/>
              </p:cNvSpPr>
              <p:nvPr>
                <p:ph sz="half" idx="2"/>
              </p:nvPr>
            </p:nvSpPr>
            <p:spPr>
              <a:xfrm>
                <a:off x="6172200" y="1338351"/>
                <a:ext cx="5181600" cy="4905694"/>
              </a:xfrm>
              <a:ln w="28575">
                <a:solidFill>
                  <a:srgbClr val="C00000"/>
                </a:solidFill>
              </a:ln>
            </p:spPr>
            <p:txBody>
              <a:bodyPr/>
              <a:lstStyle/>
              <a:p>
                <a:r>
                  <a:rPr lang="en-US" dirty="0"/>
                  <a:t>City test data RMSE:</a:t>
                </a:r>
              </a:p>
              <a:p>
                <a:pPr lvl="1"/>
                <a:r>
                  <a:rPr lang="en-US" dirty="0"/>
                  <a:t>Voltage: </a:t>
                </a:r>
                <a14:m>
                  <m:oMath xmlns:m="http://schemas.openxmlformats.org/officeDocument/2006/math">
                    <m:r>
                      <a:rPr lang="en-US" b="0" i="1" smtClean="0">
                        <a:latin typeface="Cambria Math" panose="02040503050406030204" pitchFamily="18" charset="0"/>
                      </a:rPr>
                      <m:t>6×</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a14:m>
                <a:r>
                  <a:rPr lang="en-US" b="0" dirty="0"/>
                  <a:t> V</a:t>
                </a:r>
              </a:p>
              <a:p>
                <a:pPr lvl="1"/>
                <a:r>
                  <a:rPr lang="en-US" dirty="0"/>
                  <a:t>SOC: </a:t>
                </a:r>
                <a14:m>
                  <m:oMath xmlns:m="http://schemas.openxmlformats.org/officeDocument/2006/math">
                    <m:r>
                      <a:rPr lang="en-US" b="0" i="1" smtClean="0">
                        <a:latin typeface="Cambria Math" panose="02040503050406030204" pitchFamily="18" charset="0"/>
                      </a:rPr>
                      <m:t>1.2×</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m:t>
                        </m:r>
                      </m:sup>
                    </m:sSup>
                  </m:oMath>
                </a14:m>
                <a:endParaRPr lang="en-US" dirty="0"/>
              </a:p>
              <a:p>
                <a:pPr marL="0" indent="0">
                  <a:buNone/>
                </a:pPr>
                <a:endParaRPr lang="en-US" dirty="0"/>
              </a:p>
              <a:p>
                <a:endParaRPr lang="en-US" dirty="0"/>
              </a:p>
            </p:txBody>
          </p:sp>
        </mc:Choice>
        <mc:Fallback xmlns="">
          <p:sp>
            <p:nvSpPr>
              <p:cNvPr id="14" name="Content Placeholder 13">
                <a:extLst>
                  <a:ext uri="{FF2B5EF4-FFF2-40B4-BE49-F238E27FC236}">
                    <a16:creationId xmlns:a16="http://schemas.microsoft.com/office/drawing/2014/main" id="{BCBE7458-9AAC-2C4F-ACF7-6E862487114A}"/>
                  </a:ext>
                </a:extLst>
              </p:cNvPr>
              <p:cNvSpPr>
                <a:spLocks noGrp="1" noRot="1" noChangeAspect="1" noMove="1" noResize="1" noEditPoints="1" noAdjustHandles="1" noChangeArrowheads="1" noChangeShapeType="1" noTextEdit="1"/>
              </p:cNvSpPr>
              <p:nvPr>
                <p:ph sz="half" idx="2"/>
              </p:nvPr>
            </p:nvSpPr>
            <p:spPr>
              <a:xfrm>
                <a:off x="6172200" y="1338351"/>
                <a:ext cx="5181600" cy="4905694"/>
              </a:xfrm>
              <a:blipFill>
                <a:blip r:embed="rId4"/>
                <a:stretch>
                  <a:fillRect l="-973" t="-1028"/>
                </a:stretch>
              </a:blipFill>
              <a:ln w="28575">
                <a:solidFill>
                  <a:srgbClr val="C00000"/>
                </a:solidFill>
              </a:ln>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10" name="Picture 9">
            <a:extLst>
              <a:ext uri="{FF2B5EF4-FFF2-40B4-BE49-F238E27FC236}">
                <a16:creationId xmlns:a16="http://schemas.microsoft.com/office/drawing/2014/main" id="{55BB90A2-26C2-6EBA-9CEA-BBF01D72F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3615" y="4354755"/>
            <a:ext cx="4236915" cy="1737360"/>
          </a:xfrm>
          <a:prstGeom prst="rect">
            <a:avLst/>
          </a:prstGeom>
        </p:spPr>
      </p:pic>
      <p:pic>
        <p:nvPicPr>
          <p:cNvPr id="11" name="Picture 10">
            <a:extLst>
              <a:ext uri="{FF2B5EF4-FFF2-40B4-BE49-F238E27FC236}">
                <a16:creationId xmlns:a16="http://schemas.microsoft.com/office/drawing/2014/main" id="{727F86FD-9A28-909C-84D2-F1BDF290F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998" y="2589095"/>
            <a:ext cx="4378147" cy="1737360"/>
          </a:xfrm>
          <a:prstGeom prst="rect">
            <a:avLst/>
          </a:prstGeom>
        </p:spPr>
      </p:pic>
      <p:pic>
        <p:nvPicPr>
          <p:cNvPr id="12" name="Picture 11">
            <a:extLst>
              <a:ext uri="{FF2B5EF4-FFF2-40B4-BE49-F238E27FC236}">
                <a16:creationId xmlns:a16="http://schemas.microsoft.com/office/drawing/2014/main" id="{F6285F1B-0EB4-2B09-38FC-5DE54DD02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382" y="4339381"/>
            <a:ext cx="4264431" cy="1737360"/>
          </a:xfrm>
          <a:prstGeom prst="rect">
            <a:avLst/>
          </a:prstGeom>
        </p:spPr>
      </p:pic>
      <p:pic>
        <p:nvPicPr>
          <p:cNvPr id="13" name="Picture 12">
            <a:extLst>
              <a:ext uri="{FF2B5EF4-FFF2-40B4-BE49-F238E27FC236}">
                <a16:creationId xmlns:a16="http://schemas.microsoft.com/office/drawing/2014/main" id="{A45071BF-DD5C-82D1-C464-68901171DF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1523" y="2589095"/>
            <a:ext cx="4378147" cy="1737360"/>
          </a:xfrm>
          <a:prstGeom prst="rect">
            <a:avLst/>
          </a:prstGeom>
        </p:spPr>
      </p:pic>
      <p:sp>
        <p:nvSpPr>
          <p:cNvPr id="7" name="Rectangle 6">
            <a:extLst>
              <a:ext uri="{FF2B5EF4-FFF2-40B4-BE49-F238E27FC236}">
                <a16:creationId xmlns:a16="http://schemas.microsoft.com/office/drawing/2014/main" id="{4C815760-6D50-C134-8499-48BF93814E84}"/>
              </a:ext>
            </a:extLst>
          </p:cNvPr>
          <p:cNvSpPr/>
          <p:nvPr/>
        </p:nvSpPr>
        <p:spPr>
          <a:xfrm>
            <a:off x="3194909" y="1983578"/>
            <a:ext cx="2104103" cy="334296"/>
          </a:xfrm>
          <a:prstGeom prst="rect">
            <a:avLst/>
          </a:prstGeom>
          <a:solidFill>
            <a:srgbClr val="FF0000">
              <a:alpha val="184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Diagram 16">
            <a:extLst>
              <a:ext uri="{FF2B5EF4-FFF2-40B4-BE49-F238E27FC236}">
                <a16:creationId xmlns:a16="http://schemas.microsoft.com/office/drawing/2014/main" id="{85385707-76AC-494E-A680-7C5019E62726}"/>
              </a:ext>
            </a:extLst>
          </p:cNvPr>
          <p:cNvGraphicFramePr/>
          <p:nvPr>
            <p:extLst>
              <p:ext uri="{D42A27DB-BD31-4B8C-83A1-F6EECF244321}">
                <p14:modId xmlns:p14="http://schemas.microsoft.com/office/powerpoint/2010/main" val="3577181493"/>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Slide Number Placeholder 5">
            <a:extLst>
              <a:ext uri="{FF2B5EF4-FFF2-40B4-BE49-F238E27FC236}">
                <a16:creationId xmlns:a16="http://schemas.microsoft.com/office/drawing/2014/main" id="{E36EE552-E66E-3C27-1C78-FFADE1629A3D}"/>
              </a:ext>
            </a:extLst>
          </p:cNvPr>
          <p:cNvSpPr>
            <a:spLocks noGrp="1"/>
          </p:cNvSpPr>
          <p:nvPr>
            <p:ph type="sldNum" sz="quarter" idx="12"/>
          </p:nvPr>
        </p:nvSpPr>
        <p:spPr/>
        <p:txBody>
          <a:bodyPr/>
          <a:lstStyle/>
          <a:p>
            <a:fld id="{B2DC25EE-239B-4C5F-AAD1-255A7D5F1EE2}" type="slidenum">
              <a:rPr lang="en-US" smtClean="0"/>
              <a:pPr/>
              <a:t>44</a:t>
            </a:fld>
            <a:r>
              <a:rPr lang="en-US"/>
              <a:t>/51</a:t>
            </a:r>
            <a:endParaRPr lang="en-US" dirty="0"/>
          </a:p>
        </p:txBody>
      </p:sp>
      <p:sp>
        <p:nvSpPr>
          <p:cNvPr id="5" name="Footer Placeholder 4">
            <a:extLst>
              <a:ext uri="{FF2B5EF4-FFF2-40B4-BE49-F238E27FC236}">
                <a16:creationId xmlns:a16="http://schemas.microsoft.com/office/drawing/2014/main" id="{3B284466-3A1F-6E05-FE30-D30CC015C87C}"/>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0106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animEffect transition="in" filter="fade">
                                      <p:cBhvr>
                                        <p:cTn id="39" dur="500"/>
                                        <p:tgtEl>
                                          <p:spTgt spid="14">
                                            <p:bg/>
                                          </p:spTgt>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fade">
                                      <p:cBhvr>
                                        <p:cTn id="47" dur="500"/>
                                        <p:tgtEl>
                                          <p:spTgt spid="14">
                                            <p:txEl>
                                              <p:pRg st="1" end="1"/>
                                            </p:txEl>
                                          </p:spTgt>
                                        </p:tgtEl>
                                      </p:cBhvr>
                                    </p:animEffect>
                                  </p:childTnLst>
                                </p:cTn>
                              </p:par>
                            </p:childTnLst>
                          </p:cTn>
                        </p:par>
                        <p:par>
                          <p:cTn id="48" fill="hold">
                            <p:stCondLst>
                              <p:cond delay="1500"/>
                            </p:stCondLst>
                            <p:childTnLst>
                              <p:par>
                                <p:cTn id="49" presetID="16" presetClass="entr" presetSubtype="21"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xEl>
                                              <p:pRg st="2" end="2"/>
                                            </p:txEl>
                                          </p:spTgt>
                                        </p:tgtEl>
                                        <p:attrNameLst>
                                          <p:attrName>style.visibility</p:attrName>
                                        </p:attrNameLst>
                                      </p:cBhvr>
                                      <p:to>
                                        <p:strVal val="visible"/>
                                      </p:to>
                                    </p:set>
                                    <p:animEffect transition="in" filter="fade">
                                      <p:cBhvr>
                                        <p:cTn id="56" dur="500"/>
                                        <p:tgtEl>
                                          <p:spTgt spid="14">
                                            <p:txEl>
                                              <p:pRg st="2" end="2"/>
                                            </p:txEl>
                                          </p:spTgt>
                                        </p:tgtEl>
                                      </p:cBhvr>
                                    </p:animEffect>
                                  </p:childTnLst>
                                </p:cTn>
                              </p:par>
                            </p:childTnLst>
                          </p:cTn>
                        </p:par>
                        <p:par>
                          <p:cTn id="57" fill="hold">
                            <p:stCondLst>
                              <p:cond delay="500"/>
                            </p:stCondLst>
                            <p:childTnLst>
                              <p:par>
                                <p:cTn id="58" presetID="16" presetClass="entr" presetSubtype="21"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4" grpId="0" uiExpand="1" build="p"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4997-7CE2-25BD-807E-62088BE0E7F7}"/>
              </a:ext>
            </a:extLst>
          </p:cNvPr>
          <p:cNvSpPr>
            <a:spLocks noGrp="1"/>
          </p:cNvSpPr>
          <p:nvPr>
            <p:ph type="title"/>
          </p:nvPr>
        </p:nvSpPr>
        <p:spPr/>
        <p:txBody>
          <a:bodyPr/>
          <a:lstStyle/>
          <a:p>
            <a:r>
              <a:rPr lang="en-US" dirty="0"/>
              <a:t>SOC Estimation: Co-estimation Framework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B96BAC3-C99A-5AA1-293E-48B303E6B8E5}"/>
                  </a:ext>
                </a:extLst>
              </p:cNvPr>
              <p:cNvSpPr>
                <a:spLocks noGrp="1"/>
              </p:cNvSpPr>
              <p:nvPr>
                <p:ph idx="1"/>
              </p:nvPr>
            </p:nvSpPr>
            <p:spPr/>
            <p:txBody>
              <a:bodyPr/>
              <a:lstStyle/>
              <a:p>
                <a:r>
                  <a:rPr lang="en-US" dirty="0"/>
                  <a:t>Adding uncertainty in SOC dynamics due to noisy current and unknown initial value</a:t>
                </a:r>
              </a:p>
              <a:p>
                <a:r>
                  <a:rPr lang="en-US" dirty="0"/>
                  <a:t>Address uncertainty in both states and coefficients concurrently</a:t>
                </a:r>
              </a:p>
              <a:p>
                <a:endParaRPr lang="en-US" dirty="0"/>
              </a:p>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+1</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m:rPr>
                            <m:sty m:val="p"/>
                          </m:rPr>
                          <a:rPr lang="en-US" b="0" i="0" smtClean="0">
                            <a:latin typeface="Cambria Math" panose="02040503050406030204" pitchFamily="18" charset="0"/>
                          </a:rPr>
                          <m:t>Ξ</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oMath>
                </a14:m>
                <a:endParaRPr lang="en-US" b="0" dirty="0"/>
              </a:p>
              <a:p>
                <a14:m>
                  <m:oMath xmlns:m="http://schemas.openxmlformats.org/officeDocument/2006/math">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+1</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𝑉</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oMath>
                </a14:m>
                <a:endParaRPr lang="en-US" b="0" dirty="0"/>
              </a:p>
              <a:p>
                <a14:m>
                  <m:oMath xmlns:m="http://schemas.openxmlformats.org/officeDocument/2006/math">
                    <m:r>
                      <m:rPr>
                        <m:sty m:val="p"/>
                      </m:rPr>
                      <a:rPr lang="en-US">
                        <a:latin typeface="Cambria Math" panose="02040503050406030204" pitchFamily="18" charset="0"/>
                      </a:rPr>
                      <m:t>SOC</m:t>
                    </m:r>
                    <m:d>
                      <m:dPr>
                        <m:begChr m:val="["/>
                        <m:endChr m:val="]"/>
                        <m:ctrlPr>
                          <a:rPr lang="en-US" i="1">
                            <a:latin typeface="Cambria Math" panose="02040503050406030204" pitchFamily="18" charset="0"/>
                          </a:rPr>
                        </m:ctrlPr>
                      </m:dPr>
                      <m:e>
                        <m:r>
                          <a:rPr lang="en-US" i="1">
                            <a:latin typeface="Cambria Math" panose="02040503050406030204" pitchFamily="18" charset="0"/>
                          </a:rPr>
                          <m:t>𝑘</m:t>
                        </m:r>
                        <m:r>
                          <a:rPr lang="en-US" i="1">
                            <a:latin typeface="Cambria Math" panose="02040503050406030204" pitchFamily="18" charset="0"/>
                          </a:rPr>
                          <m:t>+1</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𝑟</m:t>
                        </m:r>
                        <m:r>
                          <a:rPr lang="en-US" i="1">
                            <a:latin typeface="Cambria Math" panose="02040503050406030204" pitchFamily="18" charset="0"/>
                          </a:rPr>
                          <m:t>,2</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𝑘</m:t>
                        </m:r>
                      </m:e>
                    </m:d>
                    <m:sSub>
                      <m:sSubPr>
                        <m:ctrlPr>
                          <a:rPr lang="en-US" i="1">
                            <a:latin typeface="Cambria Math" panose="02040503050406030204" pitchFamily="18" charset="0"/>
                          </a:rPr>
                        </m:ctrlPr>
                      </m:sSubPr>
                      <m:e>
                        <m:r>
                          <m:rPr>
                            <m:sty m:val="p"/>
                          </m:rPr>
                          <a:rPr lang="en-US">
                            <a:latin typeface="Cambria Math" panose="02040503050406030204" pitchFamily="18" charset="0"/>
                          </a:rPr>
                          <m:t>Ξ</m:t>
                        </m:r>
                      </m:e>
                      <m:sub>
                        <m:r>
                          <a:rPr lang="en-US" i="1">
                            <a:latin typeface="Cambria Math" panose="02040503050406030204" pitchFamily="18" charset="0"/>
                          </a:rPr>
                          <m:t>𝑟</m:t>
                        </m:r>
                        <m:r>
                          <a:rPr lang="en-US" i="1">
                            <a:latin typeface="Cambria Math" panose="02040503050406030204" pitchFamily="18" charset="0"/>
                          </a:rPr>
                          <m:t>,2</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𝑘</m:t>
                        </m:r>
                      </m:e>
                    </m:d>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𝑆</m:t>
                        </m:r>
                      </m:sub>
                    </m:sSub>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rPr>
                      <m:t>]</m:t>
                    </m:r>
                  </m:oMath>
                </a14:m>
                <a:endParaRPr lang="en-US" b="0"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r>
                      <a:rPr lang="en-US" b="0" i="1" smtClean="0">
                        <a:latin typeface="Cambria Math" panose="02040503050406030204" pitchFamily="18" charset="0"/>
                      </a:rPr>
                      <m:t>𝑉</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𝑉</m:t>
                        </m:r>
                      </m:sub>
                    </m:sSub>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oMath>
                </a14:m>
                <a:endParaRPr lang="en-US" dirty="0"/>
              </a:p>
              <a:p>
                <a:endParaRPr lang="en-US" dirty="0"/>
              </a:p>
              <a:p>
                <a:r>
                  <a:rPr lang="en-US" dirty="0"/>
                  <a:t>Update </a:t>
                </a:r>
                <a14:m>
                  <m:oMath xmlns:m="http://schemas.openxmlformats.org/officeDocument/2006/math">
                    <m:r>
                      <a:rPr lang="en-US" b="0" i="1" smtClean="0">
                        <a:latin typeface="Cambria Math" panose="02040503050406030204" pitchFamily="18" charset="0"/>
                      </a:rPr>
                      <m:t>𝑉</m:t>
                    </m:r>
                    <m:r>
                      <a:rPr lang="en-US" b="0" i="0" smtClean="0">
                        <a:latin typeface="Cambria Math" panose="02040503050406030204" pitchFamily="18" charset="0"/>
                      </a:rPr>
                      <m:t>, </m:t>
                    </m:r>
                    <m:r>
                      <m:rPr>
                        <m:sty m:val="p"/>
                      </m:rPr>
                      <a:rPr lang="en-US" b="0" i="0" smtClean="0">
                        <a:latin typeface="Cambria Math" panose="02040503050406030204" pitchFamily="18" charset="0"/>
                      </a:rPr>
                      <m:t>SOC</m:t>
                    </m:r>
                  </m:oMath>
                </a14:m>
                <a:r>
                  <a:rPr lang="en-US" dirty="0"/>
                  <a:t> and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Ξ</m:t>
                        </m:r>
                      </m:e>
                      <m:sub>
                        <m:r>
                          <a:rPr lang="en-US" b="0" i="1" smtClean="0">
                            <a:latin typeface="Cambria Math" panose="02040503050406030204" pitchFamily="18" charset="0"/>
                          </a:rPr>
                          <m:t>𝑟</m:t>
                        </m:r>
                        <m:r>
                          <a:rPr lang="en-US" b="0" i="1" smtClean="0">
                            <a:latin typeface="Cambria Math" panose="02040503050406030204" pitchFamily="18" charset="0"/>
                          </a:rPr>
                          <m:t>,1</m:t>
                        </m:r>
                      </m:sub>
                    </m:sSub>
                  </m:oMath>
                </a14:m>
                <a:r>
                  <a:rPr lang="en-US" dirty="0"/>
                  <a:t> with the noisy output (Voltage)</a:t>
                </a:r>
              </a:p>
            </p:txBody>
          </p:sp>
        </mc:Choice>
        <mc:Fallback xmlns="">
          <p:sp>
            <p:nvSpPr>
              <p:cNvPr id="3" name="Content Placeholder 2">
                <a:extLst>
                  <a:ext uri="{FF2B5EF4-FFF2-40B4-BE49-F238E27FC236}">
                    <a16:creationId xmlns:a16="http://schemas.microsoft.com/office/drawing/2014/main" id="{9B96BAC3-C99A-5AA1-293E-48B303E6B8E5}"/>
                  </a:ext>
                </a:extLst>
              </p:cNvPr>
              <p:cNvSpPr>
                <a:spLocks noGrp="1" noRot="1" noChangeAspect="1" noMove="1" noResize="1" noEditPoints="1" noAdjustHandles="1" noChangeArrowheads="1" noChangeShapeType="1" noTextEdit="1"/>
              </p:cNvSpPr>
              <p:nvPr>
                <p:ph idx="1"/>
              </p:nvPr>
            </p:nvSpPr>
            <p:spPr>
              <a:blipFill>
                <a:blip r:embed="rId3"/>
                <a:stretch>
                  <a:fillRect l="-603" t="-1359"/>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56A5CE8E-9561-418C-C308-8A3EF09CBEAC}"/>
              </a:ext>
            </a:extLst>
          </p:cNvPr>
          <p:cNvSpPr>
            <a:spLocks noGrp="1"/>
          </p:cNvSpPr>
          <p:nvPr>
            <p:ph type="dt" sz="half" idx="10"/>
          </p:nvPr>
        </p:nvSpPr>
        <p:spPr/>
        <p:txBody>
          <a:bodyPr/>
          <a:lstStyle/>
          <a:p>
            <a:r>
              <a:rPr lang="en-US"/>
              <a:t>sites.temple.edu/dslab/</a:t>
            </a:r>
          </a:p>
        </p:txBody>
      </p:sp>
      <p:sp>
        <p:nvSpPr>
          <p:cNvPr id="8" name="TextBox 7">
            <a:extLst>
              <a:ext uri="{FF2B5EF4-FFF2-40B4-BE49-F238E27FC236}">
                <a16:creationId xmlns:a16="http://schemas.microsoft.com/office/drawing/2014/main" id="{AFA35CD9-9BB7-74AB-DE5D-EB0B1A2499C0}"/>
              </a:ext>
            </a:extLst>
          </p:cNvPr>
          <p:cNvSpPr txBox="1"/>
          <p:nvPr/>
        </p:nvSpPr>
        <p:spPr>
          <a:xfrm>
            <a:off x="5145583" y="3749480"/>
            <a:ext cx="2329724" cy="369332"/>
          </a:xfrm>
          <a:prstGeom prst="rect">
            <a:avLst/>
          </a:prstGeom>
          <a:noFill/>
        </p:spPr>
        <p:txBody>
          <a:bodyPr wrap="square" rtlCol="0">
            <a:spAutoFit/>
          </a:bodyPr>
          <a:lstStyle/>
          <a:p>
            <a:r>
              <a:rPr lang="en-US">
                <a:latin typeface="Aptos" panose="020B0004020202020204" pitchFamily="34" charset="0"/>
              </a:rPr>
              <a:t>Noisy voltage data</a:t>
            </a:r>
          </a:p>
        </p:txBody>
      </p:sp>
      <p:sp>
        <p:nvSpPr>
          <p:cNvPr id="9" name="TextBox 8">
            <a:extLst>
              <a:ext uri="{FF2B5EF4-FFF2-40B4-BE49-F238E27FC236}">
                <a16:creationId xmlns:a16="http://schemas.microsoft.com/office/drawing/2014/main" id="{F60CF397-343D-3218-495A-BF2B8F5DCE34}"/>
              </a:ext>
            </a:extLst>
          </p:cNvPr>
          <p:cNvSpPr txBox="1"/>
          <p:nvPr/>
        </p:nvSpPr>
        <p:spPr>
          <a:xfrm>
            <a:off x="5121540" y="2907492"/>
            <a:ext cx="3119182" cy="369332"/>
          </a:xfrm>
          <a:prstGeom prst="rect">
            <a:avLst/>
          </a:prstGeom>
          <a:noFill/>
        </p:spPr>
        <p:txBody>
          <a:bodyPr wrap="square" rtlCol="0">
            <a:spAutoFit/>
          </a:bodyPr>
          <a:lstStyle/>
          <a:p>
            <a:r>
              <a:rPr lang="en-US" dirty="0">
                <a:latin typeface="Aptos" panose="020B0004020202020204" pitchFamily="34" charset="0"/>
              </a:rPr>
              <a:t>SOC-Voltage map</a:t>
            </a:r>
          </a:p>
        </p:txBody>
      </p:sp>
      <p:sp>
        <p:nvSpPr>
          <p:cNvPr id="10" name="TextBox 9">
            <a:extLst>
              <a:ext uri="{FF2B5EF4-FFF2-40B4-BE49-F238E27FC236}">
                <a16:creationId xmlns:a16="http://schemas.microsoft.com/office/drawing/2014/main" id="{52472543-3FC1-861E-F02F-44EC4F964BD4}"/>
              </a:ext>
            </a:extLst>
          </p:cNvPr>
          <p:cNvSpPr txBox="1"/>
          <p:nvPr/>
        </p:nvSpPr>
        <p:spPr>
          <a:xfrm>
            <a:off x="5121540" y="2499144"/>
            <a:ext cx="3267451" cy="369332"/>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Aptos" panose="020B0004020202020204" pitchFamily="34" charset="0"/>
              </a:rPr>
              <a:t>Nonzero sparse coefficients </a:t>
            </a:r>
          </a:p>
        </p:txBody>
      </p:sp>
      <p:sp>
        <p:nvSpPr>
          <p:cNvPr id="13" name="TextBox 12">
            <a:extLst>
              <a:ext uri="{FF2B5EF4-FFF2-40B4-BE49-F238E27FC236}">
                <a16:creationId xmlns:a16="http://schemas.microsoft.com/office/drawing/2014/main" id="{AA6C6EF3-E50D-76E8-4B11-F6BA4188DE79}"/>
              </a:ext>
            </a:extLst>
          </p:cNvPr>
          <p:cNvSpPr txBox="1"/>
          <p:nvPr/>
        </p:nvSpPr>
        <p:spPr>
          <a:xfrm>
            <a:off x="5145582" y="3340157"/>
            <a:ext cx="2877459" cy="369332"/>
          </a:xfrm>
          <a:prstGeom prst="rect">
            <a:avLst/>
          </a:prstGeom>
          <a:noFill/>
        </p:spPr>
        <p:txBody>
          <a:bodyPr wrap="square" rtlCol="0">
            <a:spAutoFit/>
          </a:bodyPr>
          <a:lstStyle/>
          <a:p>
            <a:r>
              <a:rPr lang="en-US" dirty="0">
                <a:latin typeface="Aptos" panose="020B0004020202020204" pitchFamily="34" charset="0"/>
              </a:rPr>
              <a:t>SOC dynamics</a:t>
            </a:r>
          </a:p>
        </p:txBody>
      </p:sp>
      <p:sp>
        <p:nvSpPr>
          <p:cNvPr id="14" name="Rectangle 13">
            <a:extLst>
              <a:ext uri="{FF2B5EF4-FFF2-40B4-BE49-F238E27FC236}">
                <a16:creationId xmlns:a16="http://schemas.microsoft.com/office/drawing/2014/main" id="{112359DA-149D-43F7-153B-CB87F650F044}"/>
              </a:ext>
            </a:extLst>
          </p:cNvPr>
          <p:cNvSpPr/>
          <p:nvPr/>
        </p:nvSpPr>
        <p:spPr>
          <a:xfrm>
            <a:off x="1084521" y="2537510"/>
            <a:ext cx="3992295" cy="1217076"/>
          </a:xfrm>
          <a:prstGeom prst="rect">
            <a:avLst/>
          </a:prstGeom>
          <a:solidFill>
            <a:schemeClr val="accent1">
              <a:alpha val="2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4" name="Picture 53">
            <a:extLst>
              <a:ext uri="{FF2B5EF4-FFF2-40B4-BE49-F238E27FC236}">
                <a16:creationId xmlns:a16="http://schemas.microsoft.com/office/drawing/2014/main" id="{18994717-4CF0-A833-8B79-A2A4151B1412}"/>
              </a:ext>
            </a:extLst>
          </p:cNvPr>
          <p:cNvPicPr>
            <a:picLocks noChangeAspect="1"/>
          </p:cNvPicPr>
          <p:nvPr/>
        </p:nvPicPr>
        <p:blipFill>
          <a:blip r:embed="rId4"/>
          <a:stretch>
            <a:fillRect/>
          </a:stretch>
        </p:blipFill>
        <p:spPr>
          <a:xfrm>
            <a:off x="7986052" y="3229585"/>
            <a:ext cx="3992296" cy="2311329"/>
          </a:xfrm>
          <a:prstGeom prst="rect">
            <a:avLst/>
          </a:prstGeom>
        </p:spPr>
      </p:pic>
      <p:graphicFrame>
        <p:nvGraphicFramePr>
          <p:cNvPr id="12" name="Diagram 11">
            <a:extLst>
              <a:ext uri="{FF2B5EF4-FFF2-40B4-BE49-F238E27FC236}">
                <a16:creationId xmlns:a16="http://schemas.microsoft.com/office/drawing/2014/main" id="{52BD46A3-4B14-41D4-9699-15605E46C482}"/>
              </a:ext>
            </a:extLst>
          </p:cNvPr>
          <p:cNvGraphicFramePr/>
          <p:nvPr>
            <p:extLst>
              <p:ext uri="{D42A27DB-BD31-4B8C-83A1-F6EECF244321}">
                <p14:modId xmlns:p14="http://schemas.microsoft.com/office/powerpoint/2010/main" val="756553517"/>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5">
            <a:extLst>
              <a:ext uri="{FF2B5EF4-FFF2-40B4-BE49-F238E27FC236}">
                <a16:creationId xmlns:a16="http://schemas.microsoft.com/office/drawing/2014/main" id="{8AB58645-5FE9-4B42-1CB6-77B1FC92F299}"/>
              </a:ext>
            </a:extLst>
          </p:cNvPr>
          <p:cNvSpPr>
            <a:spLocks noGrp="1"/>
          </p:cNvSpPr>
          <p:nvPr>
            <p:ph type="sldNum" sz="quarter" idx="12"/>
          </p:nvPr>
        </p:nvSpPr>
        <p:spPr/>
        <p:txBody>
          <a:bodyPr/>
          <a:lstStyle/>
          <a:p>
            <a:fld id="{B2DC25EE-239B-4C5F-AAD1-255A7D5F1EE2}" type="slidenum">
              <a:rPr lang="en-US" smtClean="0"/>
              <a:pPr/>
              <a:t>45</a:t>
            </a:fld>
            <a:r>
              <a:rPr lang="en-US"/>
              <a:t>/51</a:t>
            </a:r>
            <a:endParaRPr lang="en-US" dirty="0"/>
          </a:p>
        </p:txBody>
      </p:sp>
      <p:sp>
        <p:nvSpPr>
          <p:cNvPr id="5" name="Footer Placeholder 4">
            <a:extLst>
              <a:ext uri="{FF2B5EF4-FFF2-40B4-BE49-F238E27FC236}">
                <a16:creationId xmlns:a16="http://schemas.microsoft.com/office/drawing/2014/main" id="{F0F42C50-CEDC-8C73-6AC1-FCC7047F629B}"/>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41021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animBg="1"/>
      <p:bldP spid="13" grpId="0"/>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Co-estimation Results (1)</a:t>
            </a:r>
          </a:p>
        </p:txBody>
      </p:sp>
      <p:sp>
        <p:nvSpPr>
          <p:cNvPr id="3" name="Content Placeholder 2">
            <a:extLst>
              <a:ext uri="{FF2B5EF4-FFF2-40B4-BE49-F238E27FC236}">
                <a16:creationId xmlns:a16="http://schemas.microsoft.com/office/drawing/2014/main" id="{1B93B771-1377-D349-BEE9-40D5EF50FFDB}"/>
              </a:ext>
            </a:extLst>
          </p:cNvPr>
          <p:cNvSpPr>
            <a:spLocks noGrp="1"/>
          </p:cNvSpPr>
          <p:nvPr>
            <p:ph idx="1"/>
          </p:nvPr>
        </p:nvSpPr>
        <p:spPr>
          <a:xfrm>
            <a:off x="838200" y="1306286"/>
            <a:ext cx="7258050" cy="4705577"/>
          </a:xfrm>
        </p:spPr>
        <p:txBody>
          <a:bodyPr>
            <a:normAutofit/>
          </a:bodyPr>
          <a:lstStyle/>
          <a:p>
            <a:pPr algn="just"/>
            <a:r>
              <a:rPr lang="en-US" dirty="0"/>
              <a:t>US06 Validation data</a:t>
            </a:r>
          </a:p>
          <a:p>
            <a:pPr algn="just"/>
            <a:r>
              <a:rPr lang="en-US" dirty="0"/>
              <a:t>Initial SOC: 0.8 (20% uncertainty)</a:t>
            </a:r>
          </a:p>
          <a:p>
            <a:pPr algn="just"/>
            <a:r>
              <a:rPr lang="en-US" dirty="0"/>
              <a:t>SOC RMSE after convergence: 0.0102</a:t>
            </a:r>
          </a:p>
          <a:p>
            <a:pPr algn="just"/>
            <a:r>
              <a:rPr lang="en-US" dirty="0"/>
              <a:t>ECM+EKF fails to estimate SOC</a:t>
            </a:r>
          </a:p>
          <a:p>
            <a:pPr algn="just"/>
            <a:r>
              <a:rPr lang="en-US" dirty="0"/>
              <a:t>Voltage RMSE: 0.0008V</a:t>
            </a:r>
          </a:p>
          <a:p>
            <a:pPr marL="0" indent="0" algn="just">
              <a:buNone/>
            </a:pPr>
            <a:r>
              <a:rPr lang="en-US" dirty="0"/>
              <a:t> </a:t>
            </a:r>
          </a:p>
          <a:p>
            <a:pPr algn="just"/>
            <a:endParaRPr lang="en-US" dirty="0"/>
          </a:p>
        </p:txBody>
      </p:sp>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p>
        </p:txBody>
      </p:sp>
      <p:pic>
        <p:nvPicPr>
          <p:cNvPr id="5" name="Picture 4">
            <a:extLst>
              <a:ext uri="{FF2B5EF4-FFF2-40B4-BE49-F238E27FC236}">
                <a16:creationId xmlns:a16="http://schemas.microsoft.com/office/drawing/2014/main" id="{687FA94E-6371-B1E9-A42D-486FA2BD9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509" y="1549241"/>
            <a:ext cx="3657600" cy="1499812"/>
          </a:xfrm>
          <a:prstGeom prst="rect">
            <a:avLst/>
          </a:prstGeom>
        </p:spPr>
      </p:pic>
      <p:pic>
        <p:nvPicPr>
          <p:cNvPr id="6" name="Picture 5">
            <a:extLst>
              <a:ext uri="{FF2B5EF4-FFF2-40B4-BE49-F238E27FC236}">
                <a16:creationId xmlns:a16="http://schemas.microsoft.com/office/drawing/2014/main" id="{582A6E26-9F60-593E-E116-A78321024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1509" y="3139536"/>
            <a:ext cx="3657600" cy="1470780"/>
          </a:xfrm>
          <a:prstGeom prst="rect">
            <a:avLst/>
          </a:prstGeom>
        </p:spPr>
      </p:pic>
      <p:pic>
        <p:nvPicPr>
          <p:cNvPr id="8" name="Picture 7">
            <a:extLst>
              <a:ext uri="{FF2B5EF4-FFF2-40B4-BE49-F238E27FC236}">
                <a16:creationId xmlns:a16="http://schemas.microsoft.com/office/drawing/2014/main" id="{3DFF9D70-4795-625E-D83A-C81A8517F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509" y="4718813"/>
            <a:ext cx="3657600" cy="1499812"/>
          </a:xfrm>
          <a:prstGeom prst="rect">
            <a:avLst/>
          </a:prstGeom>
        </p:spPr>
      </p:pic>
      <p:graphicFrame>
        <p:nvGraphicFramePr>
          <p:cNvPr id="10" name="Diagram 9">
            <a:extLst>
              <a:ext uri="{FF2B5EF4-FFF2-40B4-BE49-F238E27FC236}">
                <a16:creationId xmlns:a16="http://schemas.microsoft.com/office/drawing/2014/main" id="{D47D6DE8-CFB6-4918-874B-395DF35BF8CD}"/>
              </a:ext>
            </a:extLst>
          </p:cNvPr>
          <p:cNvGraphicFramePr/>
          <p:nvPr>
            <p:extLst>
              <p:ext uri="{D42A27DB-BD31-4B8C-83A1-F6EECF244321}">
                <p14:modId xmlns:p14="http://schemas.microsoft.com/office/powerpoint/2010/main" val="267718774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Slide Number Placeholder 8">
            <a:extLst>
              <a:ext uri="{FF2B5EF4-FFF2-40B4-BE49-F238E27FC236}">
                <a16:creationId xmlns:a16="http://schemas.microsoft.com/office/drawing/2014/main" id="{544E1181-DB10-D3E5-D4D5-6D5C3E8AA335}"/>
              </a:ext>
            </a:extLst>
          </p:cNvPr>
          <p:cNvSpPr>
            <a:spLocks noGrp="1"/>
          </p:cNvSpPr>
          <p:nvPr>
            <p:ph type="sldNum" sz="quarter" idx="12"/>
          </p:nvPr>
        </p:nvSpPr>
        <p:spPr/>
        <p:txBody>
          <a:bodyPr/>
          <a:lstStyle/>
          <a:p>
            <a:fld id="{B2DC25EE-239B-4C5F-AAD1-255A7D5F1EE2}" type="slidenum">
              <a:rPr lang="en-US" smtClean="0"/>
              <a:pPr/>
              <a:t>46</a:t>
            </a:fld>
            <a:r>
              <a:rPr lang="en-US"/>
              <a:t>/51</a:t>
            </a:r>
            <a:endParaRPr lang="en-US" dirty="0"/>
          </a:p>
        </p:txBody>
      </p:sp>
      <p:sp>
        <p:nvSpPr>
          <p:cNvPr id="7" name="Footer Placeholder 6">
            <a:extLst>
              <a:ext uri="{FF2B5EF4-FFF2-40B4-BE49-F238E27FC236}">
                <a16:creationId xmlns:a16="http://schemas.microsoft.com/office/drawing/2014/main" id="{773F6C2A-57A5-8394-200B-7C93C59ED49F}"/>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81046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Co-estimation Results (2)</a:t>
            </a:r>
          </a:p>
        </p:txBody>
      </p:sp>
      <p:sp>
        <p:nvSpPr>
          <p:cNvPr id="3" name="Content Placeholder 2">
            <a:extLst>
              <a:ext uri="{FF2B5EF4-FFF2-40B4-BE49-F238E27FC236}">
                <a16:creationId xmlns:a16="http://schemas.microsoft.com/office/drawing/2014/main" id="{1B93B771-1377-D349-BEE9-40D5EF50FFDB}"/>
              </a:ext>
            </a:extLst>
          </p:cNvPr>
          <p:cNvSpPr>
            <a:spLocks noGrp="1"/>
          </p:cNvSpPr>
          <p:nvPr>
            <p:ph idx="1"/>
          </p:nvPr>
        </p:nvSpPr>
        <p:spPr>
          <a:xfrm>
            <a:off x="838200" y="1296238"/>
            <a:ext cx="7258050" cy="4715626"/>
          </a:xfrm>
        </p:spPr>
        <p:txBody>
          <a:bodyPr>
            <a:normAutofit/>
          </a:bodyPr>
          <a:lstStyle/>
          <a:p>
            <a:pPr algn="just"/>
            <a:r>
              <a:rPr lang="en-US" dirty="0"/>
              <a:t>UDDS Test data</a:t>
            </a:r>
          </a:p>
          <a:p>
            <a:pPr algn="just"/>
            <a:r>
              <a:rPr lang="en-US" dirty="0"/>
              <a:t>Initial SOC: 0.8 (20% uncertainty)</a:t>
            </a:r>
          </a:p>
          <a:p>
            <a:pPr algn="just"/>
            <a:r>
              <a:rPr lang="en-US" dirty="0"/>
              <a:t>SOC RMSE after convergence: 0.0130</a:t>
            </a:r>
          </a:p>
          <a:p>
            <a:pPr algn="just"/>
            <a:r>
              <a:rPr lang="en-US" dirty="0"/>
              <a:t>ECM+EKF fails to estimate SOC</a:t>
            </a:r>
          </a:p>
          <a:p>
            <a:pPr algn="just"/>
            <a:r>
              <a:rPr lang="en-US" dirty="0"/>
              <a:t>Voltage RMSE: 0.0006V</a:t>
            </a:r>
          </a:p>
          <a:p>
            <a:pPr marL="0" indent="0" algn="just">
              <a:buNone/>
            </a:pPr>
            <a:endParaRPr lang="en-US" dirty="0"/>
          </a:p>
          <a:p>
            <a:pPr marL="0" indent="0" algn="just">
              <a:buNone/>
            </a:pPr>
            <a:endParaRPr lang="en-US" dirty="0"/>
          </a:p>
          <a:p>
            <a:pPr algn="just"/>
            <a:r>
              <a:rPr lang="en-US" sz="1600" dirty="0"/>
              <a:t>Battery tester voltage accuracy: ±0.02% full-scale range (±0.0004V)</a:t>
            </a:r>
          </a:p>
          <a:p>
            <a:pPr algn="just"/>
            <a:r>
              <a:rPr lang="en-US" sz="1600" dirty="0"/>
              <a:t>Similar to maximum absolute error of voltage (0.0004V)</a:t>
            </a:r>
          </a:p>
          <a:p>
            <a:pPr algn="just"/>
            <a:endParaRPr lang="en-US" dirty="0"/>
          </a:p>
        </p:txBody>
      </p:sp>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p>
        </p:txBody>
      </p:sp>
      <p:pic>
        <p:nvPicPr>
          <p:cNvPr id="9" name="Picture 8">
            <a:extLst>
              <a:ext uri="{FF2B5EF4-FFF2-40B4-BE49-F238E27FC236}">
                <a16:creationId xmlns:a16="http://schemas.microsoft.com/office/drawing/2014/main" id="{6B13F3B3-180B-5F64-6340-A777E3726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3130399"/>
            <a:ext cx="3657600" cy="1441752"/>
          </a:xfrm>
          <a:prstGeom prst="rect">
            <a:avLst/>
          </a:prstGeom>
        </p:spPr>
      </p:pic>
      <p:pic>
        <p:nvPicPr>
          <p:cNvPr id="10" name="Picture 9">
            <a:extLst>
              <a:ext uri="{FF2B5EF4-FFF2-40B4-BE49-F238E27FC236}">
                <a16:creationId xmlns:a16="http://schemas.microsoft.com/office/drawing/2014/main" id="{37552066-A857-4B35-9B45-A76E31FAB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1525588"/>
            <a:ext cx="3657600" cy="1499810"/>
          </a:xfrm>
          <a:prstGeom prst="rect">
            <a:avLst/>
          </a:prstGeom>
        </p:spPr>
      </p:pic>
      <p:pic>
        <p:nvPicPr>
          <p:cNvPr id="11" name="Picture 10">
            <a:extLst>
              <a:ext uri="{FF2B5EF4-FFF2-40B4-BE49-F238E27FC236}">
                <a16:creationId xmlns:a16="http://schemas.microsoft.com/office/drawing/2014/main" id="{C853B220-2D0E-EA20-18B4-3B3CFDC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4697792"/>
            <a:ext cx="3657600" cy="1499810"/>
          </a:xfrm>
          <a:prstGeom prst="rect">
            <a:avLst/>
          </a:prstGeom>
        </p:spPr>
      </p:pic>
      <p:graphicFrame>
        <p:nvGraphicFramePr>
          <p:cNvPr id="12" name="Diagram 11">
            <a:extLst>
              <a:ext uri="{FF2B5EF4-FFF2-40B4-BE49-F238E27FC236}">
                <a16:creationId xmlns:a16="http://schemas.microsoft.com/office/drawing/2014/main" id="{F919D222-BBC7-471F-B5D4-ACFFA99FEBB6}"/>
              </a:ext>
            </a:extLst>
          </p:cNvPr>
          <p:cNvGraphicFramePr/>
          <p:nvPr>
            <p:extLst>
              <p:ext uri="{D42A27DB-BD31-4B8C-83A1-F6EECF244321}">
                <p14:modId xmlns:p14="http://schemas.microsoft.com/office/powerpoint/2010/main" val="267718774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6BE3CA0B-5712-6297-F673-A1507BC7FC92}"/>
              </a:ext>
            </a:extLst>
          </p:cNvPr>
          <p:cNvSpPr>
            <a:spLocks noGrp="1"/>
          </p:cNvSpPr>
          <p:nvPr>
            <p:ph type="sldNum" sz="quarter" idx="12"/>
          </p:nvPr>
        </p:nvSpPr>
        <p:spPr/>
        <p:txBody>
          <a:bodyPr/>
          <a:lstStyle/>
          <a:p>
            <a:fld id="{B2DC25EE-239B-4C5F-AAD1-255A7D5F1EE2}" type="slidenum">
              <a:rPr lang="en-US" smtClean="0"/>
              <a:pPr/>
              <a:t>47</a:t>
            </a:fld>
            <a:r>
              <a:rPr lang="en-US"/>
              <a:t>/51</a:t>
            </a:r>
            <a:endParaRPr lang="en-US" dirty="0"/>
          </a:p>
        </p:txBody>
      </p:sp>
      <p:sp>
        <p:nvSpPr>
          <p:cNvPr id="5" name="Footer Placeholder 4">
            <a:extLst>
              <a:ext uri="{FF2B5EF4-FFF2-40B4-BE49-F238E27FC236}">
                <a16:creationId xmlns:a16="http://schemas.microsoft.com/office/drawing/2014/main" id="{2D71DB0C-8C1A-3438-239C-5E58BACB4A1A}"/>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3092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AAD-0345-5344-90AC-39D56FC68633}"/>
              </a:ext>
            </a:extLst>
          </p:cNvPr>
          <p:cNvSpPr>
            <a:spLocks noGrp="1"/>
          </p:cNvSpPr>
          <p:nvPr>
            <p:ph type="title"/>
          </p:nvPr>
        </p:nvSpPr>
        <p:spPr/>
        <p:txBody>
          <a:bodyPr/>
          <a:lstStyle/>
          <a:p>
            <a:r>
              <a:rPr lang="en-US" dirty="0"/>
              <a:t>Co-estimation Result on Different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93B771-1377-D349-BEE9-40D5EF50FFDB}"/>
                  </a:ext>
                </a:extLst>
              </p:cNvPr>
              <p:cNvSpPr>
                <a:spLocks noGrp="1"/>
              </p:cNvSpPr>
              <p:nvPr>
                <p:ph sz="half" idx="1"/>
              </p:nvPr>
            </p:nvSpPr>
            <p:spPr>
              <a:xfrm>
                <a:off x="838200" y="2145881"/>
                <a:ext cx="5181600" cy="4098164"/>
              </a:xfrm>
              <a:ln w="28575">
                <a:solidFill>
                  <a:srgbClr val="C00000"/>
                </a:solidFill>
              </a:ln>
            </p:spPr>
            <p:txBody>
              <a:bodyPr/>
              <a:lstStyle/>
              <a:p>
                <a:r>
                  <a:rPr lang="en-US" dirty="0"/>
                  <a:t>Temperature:</a:t>
                </a:r>
                <a14:m>
                  <m:oMath xmlns:m="http://schemas.openxmlformats.org/officeDocument/2006/math">
                    <m:r>
                      <a:rPr lang="en-US" b="0" i="1" smtClean="0">
                        <a:latin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m:t>
                    </m:r>
                  </m:oMath>
                </a14:m>
                <a:endParaRPr lang="en-US" dirty="0"/>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1B93B771-1377-D349-BEE9-40D5EF50FFDB}"/>
                  </a:ext>
                </a:extLst>
              </p:cNvPr>
              <p:cNvSpPr>
                <a:spLocks noGrp="1" noRot="1" noChangeAspect="1" noMove="1" noResize="1" noEditPoints="1" noAdjustHandles="1" noChangeArrowheads="1" noChangeShapeType="1" noTextEdit="1"/>
              </p:cNvSpPr>
              <p:nvPr>
                <p:ph sz="half" idx="1"/>
              </p:nvPr>
            </p:nvSpPr>
            <p:spPr>
              <a:xfrm>
                <a:off x="838200" y="2145881"/>
                <a:ext cx="5181600" cy="4098164"/>
              </a:xfrm>
              <a:blipFill>
                <a:blip r:embed="rId3"/>
                <a:stretch>
                  <a:fillRect l="-973" t="-1231"/>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ontent Placeholder 13">
                <a:extLst>
                  <a:ext uri="{FF2B5EF4-FFF2-40B4-BE49-F238E27FC236}">
                    <a16:creationId xmlns:a16="http://schemas.microsoft.com/office/drawing/2014/main" id="{BCBE7458-9AAC-2C4F-ACF7-6E862487114A}"/>
                  </a:ext>
                </a:extLst>
              </p:cNvPr>
              <p:cNvSpPr>
                <a:spLocks noGrp="1"/>
              </p:cNvSpPr>
              <p:nvPr>
                <p:ph sz="half" idx="2"/>
              </p:nvPr>
            </p:nvSpPr>
            <p:spPr>
              <a:xfrm>
                <a:off x="6172200" y="2145881"/>
                <a:ext cx="5181600" cy="4098164"/>
              </a:xfrm>
              <a:ln w="28575">
                <a:solidFill>
                  <a:srgbClr val="C00000"/>
                </a:solidFill>
              </a:ln>
            </p:spPr>
            <p:txBody>
              <a:bodyPr/>
              <a:lstStyle/>
              <a:p>
                <a:r>
                  <a:rPr lang="en-US" dirty="0"/>
                  <a:t>Temperature:</a:t>
                </a:r>
                <a14:m>
                  <m:oMath xmlns:m="http://schemas.openxmlformats.org/officeDocument/2006/math">
                    <m:r>
                      <a:rPr lang="en-US" b="0" i="1" smtClean="0">
                        <a:latin typeface="Cambria Math" panose="02040503050406030204" pitchFamily="18" charset="0"/>
                      </a:rPr>
                      <m:t>4</m:t>
                    </m:r>
                    <m:r>
                      <a:rPr lang="en-US" i="1">
                        <a:latin typeface="Cambria Math" panose="02040503050406030204" pitchFamily="18" charset="0"/>
                      </a:rPr>
                      <m:t>0</m:t>
                    </m:r>
                    <m:r>
                      <a:rPr lang="en-US" i="1">
                        <a:latin typeface="Cambria Math" panose="02040503050406030204" pitchFamily="18" charset="0"/>
                        <a:ea typeface="Cambria Math" panose="02040503050406030204" pitchFamily="18" charset="0"/>
                      </a:rPr>
                      <m:t>℃</m:t>
                    </m:r>
                  </m:oMath>
                </a14:m>
                <a:endParaRPr lang="en-US" dirty="0"/>
              </a:p>
              <a:p>
                <a:endParaRPr lang="en-US" dirty="0"/>
              </a:p>
            </p:txBody>
          </p:sp>
        </mc:Choice>
        <mc:Fallback xmlns="">
          <p:sp>
            <p:nvSpPr>
              <p:cNvPr id="14" name="Content Placeholder 13">
                <a:extLst>
                  <a:ext uri="{FF2B5EF4-FFF2-40B4-BE49-F238E27FC236}">
                    <a16:creationId xmlns:a16="http://schemas.microsoft.com/office/drawing/2014/main" id="{BCBE7458-9AAC-2C4F-ACF7-6E862487114A}"/>
                  </a:ext>
                </a:extLst>
              </p:cNvPr>
              <p:cNvSpPr>
                <a:spLocks noGrp="1" noRot="1" noChangeAspect="1" noMove="1" noResize="1" noEditPoints="1" noAdjustHandles="1" noChangeArrowheads="1" noChangeShapeType="1" noTextEdit="1"/>
              </p:cNvSpPr>
              <p:nvPr>
                <p:ph sz="half" idx="2"/>
              </p:nvPr>
            </p:nvSpPr>
            <p:spPr>
              <a:xfrm>
                <a:off x="6172200" y="2145881"/>
                <a:ext cx="5181600" cy="4098164"/>
              </a:xfrm>
              <a:blipFill>
                <a:blip r:embed="rId4"/>
                <a:stretch>
                  <a:fillRect l="-973" t="-1231"/>
                </a:stretch>
              </a:blipFill>
              <a:ln w="28575">
                <a:solidFill>
                  <a:srgbClr val="C00000"/>
                </a:solidFill>
              </a:ln>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73087538-D09A-3F48-8960-F4D46F5D6B20}"/>
              </a:ext>
            </a:extLst>
          </p:cNvPr>
          <p:cNvSpPr>
            <a:spLocks noGrp="1"/>
          </p:cNvSpPr>
          <p:nvPr>
            <p:ph type="dt" sz="half" idx="10"/>
          </p:nvPr>
        </p:nvSpPr>
        <p:spPr/>
        <p:txBody>
          <a:bodyPr/>
          <a:lstStyle/>
          <a:p>
            <a:r>
              <a:rPr lang="en-US"/>
              <a:t>sites.temple.edu/dslab/</a:t>
            </a:r>
            <a:endParaRPr lang="en-US" dirty="0"/>
          </a:p>
        </p:txBody>
      </p:sp>
      <p:pic>
        <p:nvPicPr>
          <p:cNvPr id="8" name="Picture 7">
            <a:extLst>
              <a:ext uri="{FF2B5EF4-FFF2-40B4-BE49-F238E27FC236}">
                <a16:creationId xmlns:a16="http://schemas.microsoft.com/office/drawing/2014/main" id="{CA4F7D91-C87F-9859-320A-69D663409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2659816"/>
            <a:ext cx="4724400" cy="1930400"/>
          </a:xfrm>
          <a:prstGeom prst="rect">
            <a:avLst/>
          </a:prstGeom>
        </p:spPr>
      </p:pic>
      <p:pic>
        <p:nvPicPr>
          <p:cNvPr id="15" name="Picture 14">
            <a:extLst>
              <a:ext uri="{FF2B5EF4-FFF2-40B4-BE49-F238E27FC236}">
                <a16:creationId xmlns:a16="http://schemas.microsoft.com/office/drawing/2014/main" id="{34785B58-BB2C-5D5B-8731-5EEA88EFC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31" y="2710616"/>
            <a:ext cx="4737100" cy="1828800"/>
          </a:xfrm>
          <a:prstGeom prst="rect">
            <a:avLst/>
          </a:prstGeom>
        </p:spPr>
      </p:pic>
      <p:graphicFrame>
        <p:nvGraphicFramePr>
          <p:cNvPr id="16" name="Table 15">
            <a:extLst>
              <a:ext uri="{FF2B5EF4-FFF2-40B4-BE49-F238E27FC236}">
                <a16:creationId xmlns:a16="http://schemas.microsoft.com/office/drawing/2014/main" id="{28810CBB-AC88-C0F0-E412-65A1E0AA7BB6}"/>
              </a:ext>
            </a:extLst>
          </p:cNvPr>
          <p:cNvGraphicFramePr>
            <a:graphicFrameLocks noGrp="1"/>
          </p:cNvGraphicFramePr>
          <p:nvPr>
            <p:extLst>
              <p:ext uri="{D42A27DB-BD31-4B8C-83A1-F6EECF244321}">
                <p14:modId xmlns:p14="http://schemas.microsoft.com/office/powerpoint/2010/main" val="601116731"/>
              </p:ext>
            </p:extLst>
          </p:nvPr>
        </p:nvGraphicFramePr>
        <p:xfrm>
          <a:off x="1865649" y="4904282"/>
          <a:ext cx="3126702" cy="1097280"/>
        </p:xfrm>
        <a:graphic>
          <a:graphicData uri="http://schemas.openxmlformats.org/drawingml/2006/table">
            <a:tbl>
              <a:tblPr firstRow="1" bandRow="1">
                <a:tableStyleId>{5940675A-B579-460E-94D1-54222C63F5DA}</a:tableStyleId>
              </a:tblPr>
              <a:tblGrid>
                <a:gridCol w="1042234">
                  <a:extLst>
                    <a:ext uri="{9D8B030D-6E8A-4147-A177-3AD203B41FA5}">
                      <a16:colId xmlns:a16="http://schemas.microsoft.com/office/drawing/2014/main" val="250083414"/>
                    </a:ext>
                  </a:extLst>
                </a:gridCol>
                <a:gridCol w="1042234">
                  <a:extLst>
                    <a:ext uri="{9D8B030D-6E8A-4147-A177-3AD203B41FA5}">
                      <a16:colId xmlns:a16="http://schemas.microsoft.com/office/drawing/2014/main" val="704800798"/>
                    </a:ext>
                  </a:extLst>
                </a:gridCol>
                <a:gridCol w="1042234">
                  <a:extLst>
                    <a:ext uri="{9D8B030D-6E8A-4147-A177-3AD203B41FA5}">
                      <a16:colId xmlns:a16="http://schemas.microsoft.com/office/drawing/2014/main" val="2381259978"/>
                    </a:ext>
                  </a:extLst>
                </a:gridCol>
              </a:tblGrid>
              <a:tr h="303451">
                <a:tc>
                  <a:txBody>
                    <a:bodyPr/>
                    <a:lstStyle/>
                    <a:p>
                      <a:pPr algn="ctr"/>
                      <a:r>
                        <a:rPr lang="en-US" dirty="0"/>
                        <a:t>RMSE</a:t>
                      </a:r>
                    </a:p>
                  </a:txBody>
                  <a:tcPr anchor="ctr"/>
                </a:tc>
                <a:tc>
                  <a:txBody>
                    <a:bodyPr/>
                    <a:lstStyle/>
                    <a:p>
                      <a:pPr algn="ctr"/>
                      <a:r>
                        <a:rPr lang="en-US" dirty="0"/>
                        <a:t>SOC</a:t>
                      </a:r>
                    </a:p>
                  </a:txBody>
                  <a:tcPr anchor="ctr"/>
                </a:tc>
                <a:tc>
                  <a:txBody>
                    <a:bodyPr/>
                    <a:lstStyle/>
                    <a:p>
                      <a:pPr algn="ctr"/>
                      <a:r>
                        <a:rPr lang="en-US" dirty="0"/>
                        <a:t>Voltage</a:t>
                      </a:r>
                    </a:p>
                  </a:txBody>
                  <a:tcPr anchor="ctr"/>
                </a:tc>
                <a:extLst>
                  <a:ext uri="{0D108BD9-81ED-4DB2-BD59-A6C34878D82A}">
                    <a16:rowId xmlns:a16="http://schemas.microsoft.com/office/drawing/2014/main" val="1367392264"/>
                  </a:ext>
                </a:extLst>
              </a:tr>
              <a:tr h="303451">
                <a:tc>
                  <a:txBody>
                    <a:bodyPr/>
                    <a:lstStyle/>
                    <a:p>
                      <a:pPr algn="ctr"/>
                      <a:r>
                        <a:rPr lang="en-US" dirty="0"/>
                        <a:t>US06</a:t>
                      </a:r>
                    </a:p>
                  </a:txBody>
                  <a:tcPr anchor="ctr"/>
                </a:tc>
                <a:tc>
                  <a:txBody>
                    <a:bodyPr/>
                    <a:lstStyle/>
                    <a:p>
                      <a:pPr algn="ctr"/>
                      <a:r>
                        <a:rPr lang="en-US" dirty="0"/>
                        <a:t>0.0283</a:t>
                      </a:r>
                    </a:p>
                  </a:txBody>
                  <a:tcPr anchor="ctr"/>
                </a:tc>
                <a:tc>
                  <a:txBody>
                    <a:bodyPr/>
                    <a:lstStyle/>
                    <a:p>
                      <a:pPr algn="ctr"/>
                      <a:r>
                        <a:rPr lang="en-US" dirty="0"/>
                        <a:t>0.0026 V</a:t>
                      </a:r>
                    </a:p>
                  </a:txBody>
                  <a:tcPr anchor="ctr"/>
                </a:tc>
                <a:extLst>
                  <a:ext uri="{0D108BD9-81ED-4DB2-BD59-A6C34878D82A}">
                    <a16:rowId xmlns:a16="http://schemas.microsoft.com/office/drawing/2014/main" val="896269892"/>
                  </a:ext>
                </a:extLst>
              </a:tr>
              <a:tr h="303451">
                <a:tc>
                  <a:txBody>
                    <a:bodyPr/>
                    <a:lstStyle/>
                    <a:p>
                      <a:pPr algn="ctr"/>
                      <a:r>
                        <a:rPr lang="en-US" dirty="0"/>
                        <a:t>UDDS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0.0325</a:t>
                      </a:r>
                    </a:p>
                  </a:txBody>
                  <a:tcPr anchor="ctr"/>
                </a:tc>
                <a:tc>
                  <a:txBody>
                    <a:bodyPr/>
                    <a:lstStyle/>
                    <a:p>
                      <a:pPr algn="ctr"/>
                      <a:r>
                        <a:rPr lang="en-US" dirty="0"/>
                        <a:t>0.0019 V</a:t>
                      </a:r>
                    </a:p>
                  </a:txBody>
                  <a:tcPr anchor="ctr"/>
                </a:tc>
                <a:extLst>
                  <a:ext uri="{0D108BD9-81ED-4DB2-BD59-A6C34878D82A}">
                    <a16:rowId xmlns:a16="http://schemas.microsoft.com/office/drawing/2014/main" val="185466976"/>
                  </a:ext>
                </a:extLst>
              </a:tr>
            </a:tbl>
          </a:graphicData>
        </a:graphic>
      </p:graphicFrame>
      <p:sp>
        <p:nvSpPr>
          <p:cNvPr id="18" name="TextBox 17">
            <a:extLst>
              <a:ext uri="{FF2B5EF4-FFF2-40B4-BE49-F238E27FC236}">
                <a16:creationId xmlns:a16="http://schemas.microsoft.com/office/drawing/2014/main" id="{48AE4A4F-40FD-EF89-6B0A-F00910BBBB8E}"/>
              </a:ext>
            </a:extLst>
          </p:cNvPr>
          <p:cNvSpPr txBox="1"/>
          <p:nvPr/>
        </p:nvSpPr>
        <p:spPr>
          <a:xfrm>
            <a:off x="1104113" y="1358911"/>
            <a:ext cx="10136173" cy="369332"/>
          </a:xfrm>
          <a:prstGeom prst="rect">
            <a:avLst/>
          </a:prstGeom>
          <a:noFill/>
        </p:spPr>
        <p:txBody>
          <a:bodyPr wrap="none" rtlCol="0">
            <a:spAutoFit/>
          </a:bodyPr>
          <a:lstStyle/>
          <a:p>
            <a:r>
              <a:rPr lang="en-US" dirty="0"/>
              <a:t>Evaluate the transferability of the model to cold and warm environments by only adjusting the coefficients</a:t>
            </a:r>
          </a:p>
        </p:txBody>
      </p:sp>
      <p:graphicFrame>
        <p:nvGraphicFramePr>
          <p:cNvPr id="19" name="Table 18">
            <a:extLst>
              <a:ext uri="{FF2B5EF4-FFF2-40B4-BE49-F238E27FC236}">
                <a16:creationId xmlns:a16="http://schemas.microsoft.com/office/drawing/2014/main" id="{8BB2D011-F0DF-7826-0614-5EB1737AA1D7}"/>
              </a:ext>
            </a:extLst>
          </p:cNvPr>
          <p:cNvGraphicFramePr>
            <a:graphicFrameLocks noGrp="1"/>
          </p:cNvGraphicFramePr>
          <p:nvPr>
            <p:extLst>
              <p:ext uri="{D42A27DB-BD31-4B8C-83A1-F6EECF244321}">
                <p14:modId xmlns:p14="http://schemas.microsoft.com/office/powerpoint/2010/main" val="979340548"/>
              </p:ext>
            </p:extLst>
          </p:nvPr>
        </p:nvGraphicFramePr>
        <p:xfrm>
          <a:off x="7199649" y="4904282"/>
          <a:ext cx="3126702" cy="1097280"/>
        </p:xfrm>
        <a:graphic>
          <a:graphicData uri="http://schemas.openxmlformats.org/drawingml/2006/table">
            <a:tbl>
              <a:tblPr firstRow="1" bandRow="1">
                <a:tableStyleId>{5940675A-B579-460E-94D1-54222C63F5DA}</a:tableStyleId>
              </a:tblPr>
              <a:tblGrid>
                <a:gridCol w="1042234">
                  <a:extLst>
                    <a:ext uri="{9D8B030D-6E8A-4147-A177-3AD203B41FA5}">
                      <a16:colId xmlns:a16="http://schemas.microsoft.com/office/drawing/2014/main" val="250083414"/>
                    </a:ext>
                  </a:extLst>
                </a:gridCol>
                <a:gridCol w="1042234">
                  <a:extLst>
                    <a:ext uri="{9D8B030D-6E8A-4147-A177-3AD203B41FA5}">
                      <a16:colId xmlns:a16="http://schemas.microsoft.com/office/drawing/2014/main" val="704800798"/>
                    </a:ext>
                  </a:extLst>
                </a:gridCol>
                <a:gridCol w="1042234">
                  <a:extLst>
                    <a:ext uri="{9D8B030D-6E8A-4147-A177-3AD203B41FA5}">
                      <a16:colId xmlns:a16="http://schemas.microsoft.com/office/drawing/2014/main" val="2381259978"/>
                    </a:ext>
                  </a:extLst>
                </a:gridCol>
              </a:tblGrid>
              <a:tr h="303451">
                <a:tc>
                  <a:txBody>
                    <a:bodyPr/>
                    <a:lstStyle/>
                    <a:p>
                      <a:pPr algn="ctr"/>
                      <a:r>
                        <a:rPr lang="en-US" dirty="0"/>
                        <a:t>RMSE</a:t>
                      </a:r>
                    </a:p>
                  </a:txBody>
                  <a:tcPr anchor="ctr"/>
                </a:tc>
                <a:tc>
                  <a:txBody>
                    <a:bodyPr/>
                    <a:lstStyle/>
                    <a:p>
                      <a:pPr algn="ctr"/>
                      <a:r>
                        <a:rPr lang="en-US" dirty="0"/>
                        <a:t>SOC</a:t>
                      </a:r>
                    </a:p>
                  </a:txBody>
                  <a:tcPr anchor="ctr"/>
                </a:tc>
                <a:tc>
                  <a:txBody>
                    <a:bodyPr/>
                    <a:lstStyle/>
                    <a:p>
                      <a:pPr algn="ctr"/>
                      <a:r>
                        <a:rPr lang="en-US" dirty="0"/>
                        <a:t>Voltage</a:t>
                      </a:r>
                    </a:p>
                  </a:txBody>
                  <a:tcPr anchor="ctr"/>
                </a:tc>
                <a:extLst>
                  <a:ext uri="{0D108BD9-81ED-4DB2-BD59-A6C34878D82A}">
                    <a16:rowId xmlns:a16="http://schemas.microsoft.com/office/drawing/2014/main" val="1367392264"/>
                  </a:ext>
                </a:extLst>
              </a:tr>
              <a:tr h="303451">
                <a:tc>
                  <a:txBody>
                    <a:bodyPr/>
                    <a:lstStyle/>
                    <a:p>
                      <a:pPr algn="ctr"/>
                      <a:r>
                        <a:rPr lang="en-US" dirty="0"/>
                        <a:t>US06</a:t>
                      </a:r>
                    </a:p>
                  </a:txBody>
                  <a:tcPr anchor="ctr"/>
                </a:tc>
                <a:tc>
                  <a:txBody>
                    <a:bodyPr/>
                    <a:lstStyle/>
                    <a:p>
                      <a:pPr algn="ctr"/>
                      <a:r>
                        <a:rPr lang="en-US" dirty="0"/>
                        <a:t>0.0144</a:t>
                      </a:r>
                    </a:p>
                  </a:txBody>
                  <a:tcPr anchor="ctr"/>
                </a:tc>
                <a:tc>
                  <a:txBody>
                    <a:bodyPr/>
                    <a:lstStyle/>
                    <a:p>
                      <a:pPr algn="ctr"/>
                      <a:r>
                        <a:rPr lang="en-US" dirty="0"/>
                        <a:t>0.0006 V</a:t>
                      </a:r>
                    </a:p>
                  </a:txBody>
                  <a:tcPr anchor="ctr"/>
                </a:tc>
                <a:extLst>
                  <a:ext uri="{0D108BD9-81ED-4DB2-BD59-A6C34878D82A}">
                    <a16:rowId xmlns:a16="http://schemas.microsoft.com/office/drawing/2014/main" val="896269892"/>
                  </a:ext>
                </a:extLst>
              </a:tr>
              <a:tr h="303451">
                <a:tc>
                  <a:txBody>
                    <a:bodyPr/>
                    <a:lstStyle/>
                    <a:p>
                      <a:pPr algn="ctr"/>
                      <a:r>
                        <a:rPr lang="en-US" dirty="0"/>
                        <a:t>UDDS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0.0158</a:t>
                      </a:r>
                    </a:p>
                  </a:txBody>
                  <a:tcPr anchor="ctr"/>
                </a:tc>
                <a:tc>
                  <a:txBody>
                    <a:bodyPr/>
                    <a:lstStyle/>
                    <a:p>
                      <a:pPr algn="ctr"/>
                      <a:r>
                        <a:rPr lang="en-US" dirty="0"/>
                        <a:t>0.0005 V</a:t>
                      </a:r>
                    </a:p>
                  </a:txBody>
                  <a:tcPr anchor="ctr"/>
                </a:tc>
                <a:extLst>
                  <a:ext uri="{0D108BD9-81ED-4DB2-BD59-A6C34878D82A}">
                    <a16:rowId xmlns:a16="http://schemas.microsoft.com/office/drawing/2014/main" val="185466976"/>
                  </a:ext>
                </a:extLst>
              </a:tr>
            </a:tbl>
          </a:graphicData>
        </a:graphic>
      </p:graphicFrame>
      <p:graphicFrame>
        <p:nvGraphicFramePr>
          <p:cNvPr id="12" name="Diagram 11">
            <a:extLst>
              <a:ext uri="{FF2B5EF4-FFF2-40B4-BE49-F238E27FC236}">
                <a16:creationId xmlns:a16="http://schemas.microsoft.com/office/drawing/2014/main" id="{47A931AD-A0AD-4508-8878-7E5253DF70B7}"/>
              </a:ext>
            </a:extLst>
          </p:cNvPr>
          <p:cNvGraphicFramePr/>
          <p:nvPr>
            <p:extLst>
              <p:ext uri="{D42A27DB-BD31-4B8C-83A1-F6EECF244321}">
                <p14:modId xmlns:p14="http://schemas.microsoft.com/office/powerpoint/2010/main" val="2677187740"/>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Slide Number Placeholder 5">
            <a:extLst>
              <a:ext uri="{FF2B5EF4-FFF2-40B4-BE49-F238E27FC236}">
                <a16:creationId xmlns:a16="http://schemas.microsoft.com/office/drawing/2014/main" id="{EE47A967-B7BE-0CA8-9CED-D71A2D8850F6}"/>
              </a:ext>
            </a:extLst>
          </p:cNvPr>
          <p:cNvSpPr>
            <a:spLocks noGrp="1"/>
          </p:cNvSpPr>
          <p:nvPr>
            <p:ph type="sldNum" sz="quarter" idx="12"/>
          </p:nvPr>
        </p:nvSpPr>
        <p:spPr/>
        <p:txBody>
          <a:bodyPr/>
          <a:lstStyle/>
          <a:p>
            <a:fld id="{B2DC25EE-239B-4C5F-AAD1-255A7D5F1EE2}" type="slidenum">
              <a:rPr lang="en-US" smtClean="0"/>
              <a:pPr/>
              <a:t>48</a:t>
            </a:fld>
            <a:r>
              <a:rPr lang="en-US"/>
              <a:t>/51</a:t>
            </a:r>
            <a:endParaRPr lang="en-US" dirty="0"/>
          </a:p>
        </p:txBody>
      </p:sp>
      <p:sp>
        <p:nvSpPr>
          <p:cNvPr id="5" name="Footer Placeholder 4">
            <a:extLst>
              <a:ext uri="{FF2B5EF4-FFF2-40B4-BE49-F238E27FC236}">
                <a16:creationId xmlns:a16="http://schemas.microsoft.com/office/drawing/2014/main" id="{50880812-C612-1EFC-8773-099895C58B9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8814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fade">
                                      <p:cBhvr>
                                        <p:cTn id="24" dur="500"/>
                                        <p:tgtEl>
                                          <p:spTgt spid="14">
                                            <p:bg/>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par>
                          <p:cTn id="33" fill="hold">
                            <p:stCondLst>
                              <p:cond delay="1500"/>
                            </p:stCondLst>
                            <p:childTnLst>
                              <p:par>
                                <p:cTn id="34" presetID="16" presetClass="entr" presetSubtype="21"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4"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9274F1E-C791-E419-A53F-D7D8665811A9}"/>
              </a:ext>
            </a:extLst>
          </p:cNvPr>
          <p:cNvSpPr>
            <a:spLocks noGrp="1"/>
          </p:cNvSpPr>
          <p:nvPr>
            <p:ph type="title"/>
          </p:nvPr>
        </p:nvSpPr>
        <p:spPr/>
        <p:txBody>
          <a:bodyPr/>
          <a:lstStyle/>
          <a:p>
            <a:r>
              <a:rPr lang="en-US" dirty="0"/>
              <a:t>Conclusion</a:t>
            </a:r>
          </a:p>
        </p:txBody>
      </p:sp>
      <p:sp>
        <p:nvSpPr>
          <p:cNvPr id="8" name="Content Placeholder 7">
            <a:extLst>
              <a:ext uri="{FF2B5EF4-FFF2-40B4-BE49-F238E27FC236}">
                <a16:creationId xmlns:a16="http://schemas.microsoft.com/office/drawing/2014/main" id="{8EF837B9-C237-3552-0DAD-72759763DF64}"/>
              </a:ext>
            </a:extLst>
          </p:cNvPr>
          <p:cNvSpPr>
            <a:spLocks noGrp="1"/>
          </p:cNvSpPr>
          <p:nvPr>
            <p:ph idx="1"/>
          </p:nvPr>
        </p:nvSpPr>
        <p:spPr>
          <a:xfrm>
            <a:off x="838200" y="1317086"/>
            <a:ext cx="7061800" cy="4663238"/>
          </a:xfrm>
        </p:spPr>
        <p:txBody>
          <a:bodyPr>
            <a:normAutofit fontScale="92500" lnSpcReduction="20000"/>
          </a:bodyPr>
          <a:lstStyle/>
          <a:p>
            <a:pPr marL="0" indent="0">
              <a:buNone/>
            </a:pPr>
            <a:r>
              <a:rPr lang="en-US" sz="1800" dirty="0"/>
              <a:t>Developed tractable data-driven modeling techniques for complex systems:</a:t>
            </a:r>
          </a:p>
          <a:p>
            <a:r>
              <a:rPr lang="en-US" sz="1800" dirty="0"/>
              <a:t>Formulating nonlinear sparse modeling with hyperparameters</a:t>
            </a:r>
          </a:p>
          <a:p>
            <a:pPr marL="45720">
              <a:lnSpc>
                <a:spcPct val="100000"/>
              </a:lnSpc>
              <a:spcBef>
                <a:spcPts val="400"/>
              </a:spcBef>
            </a:pPr>
            <a:r>
              <a:rPr lang="en-US" sz="1800" dirty="0"/>
              <a:t>Tuning of </a:t>
            </a:r>
            <a:r>
              <a:rPr lang="en-US" sz="1800" dirty="0" err="1"/>
              <a:t>sparsification</a:t>
            </a:r>
            <a:r>
              <a:rPr lang="en-US" sz="1800" dirty="0"/>
              <a:t> hyperparameters via a novel cost function</a:t>
            </a:r>
          </a:p>
          <a:p>
            <a:pPr marL="45720">
              <a:lnSpc>
                <a:spcPct val="100000"/>
              </a:lnSpc>
              <a:spcBef>
                <a:spcPts val="400"/>
              </a:spcBef>
            </a:pPr>
            <a:r>
              <a:rPr lang="en-US" sz="1800" dirty="0"/>
              <a:t>Augmented the technique with a joint unscented Kalman filter to work with noisy data and co-estimation</a:t>
            </a:r>
          </a:p>
          <a:p>
            <a:pPr marL="0" indent="0">
              <a:buNone/>
            </a:pPr>
            <a:r>
              <a:rPr lang="en-US" sz="1800" dirty="0"/>
              <a:t>Contributions to energy storage systems:</a:t>
            </a:r>
          </a:p>
          <a:p>
            <a:r>
              <a:rPr lang="en-US" sz="1800" dirty="0"/>
              <a:t>Detailed analysis of complex electrochemical models of Li-ion batteries to determine physics-informed library terms</a:t>
            </a:r>
          </a:p>
          <a:p>
            <a:r>
              <a:rPr lang="en-US" sz="1800" dirty="0"/>
              <a:t>Validated the modeling technique on DFN models</a:t>
            </a:r>
          </a:p>
          <a:p>
            <a:r>
              <a:rPr lang="en-US" sz="1800" dirty="0"/>
              <a:t>Designed and conducted experiments to generate modeling data</a:t>
            </a:r>
          </a:p>
          <a:p>
            <a:pPr marL="45720">
              <a:lnSpc>
                <a:spcPct val="100000"/>
              </a:lnSpc>
              <a:spcBef>
                <a:spcPts val="400"/>
              </a:spcBef>
            </a:pPr>
            <a:r>
              <a:rPr lang="en-US" sz="1800" dirty="0"/>
              <a:t>Created a control-oriented, tractable, interpretable battery model</a:t>
            </a:r>
          </a:p>
          <a:p>
            <a:pPr marL="45720">
              <a:lnSpc>
                <a:spcPct val="100000"/>
              </a:lnSpc>
              <a:spcBef>
                <a:spcPts val="400"/>
              </a:spcBef>
            </a:pPr>
            <a:r>
              <a:rPr lang="en-US" sz="1800" dirty="0"/>
              <a:t>Developed a technique to determine voltage-SOC mapping to replace the currently used look-up tables from extensive experiments</a:t>
            </a:r>
          </a:p>
          <a:p>
            <a:pPr marL="45720">
              <a:lnSpc>
                <a:spcPct val="100000"/>
              </a:lnSpc>
              <a:spcBef>
                <a:spcPts val="400"/>
              </a:spcBef>
            </a:pPr>
            <a:r>
              <a:rPr lang="en-US" sz="1800" dirty="0"/>
              <a:t>Online SOC estimation via introduced co-estimation framework</a:t>
            </a:r>
          </a:p>
          <a:p>
            <a:pPr marL="45720">
              <a:lnSpc>
                <a:spcPct val="100000"/>
              </a:lnSpc>
              <a:spcBef>
                <a:spcPts val="400"/>
              </a:spcBef>
            </a:pPr>
            <a:r>
              <a:rPr lang="en-US" sz="1800" dirty="0"/>
              <a:t>Validated performance across diverse operating ranges, proving robustness and adaptability</a:t>
            </a:r>
          </a:p>
          <a:p>
            <a:pPr marL="45720">
              <a:lnSpc>
                <a:spcPct val="100000"/>
              </a:lnSpc>
              <a:spcBef>
                <a:spcPts val="400"/>
              </a:spcBef>
            </a:pPr>
            <a:endParaRPr lang="en-US" sz="1800" dirty="0"/>
          </a:p>
          <a:p>
            <a:pPr marL="45720">
              <a:lnSpc>
                <a:spcPct val="100000"/>
              </a:lnSpc>
              <a:spcBef>
                <a:spcPts val="400"/>
              </a:spcBef>
            </a:pPr>
            <a:endParaRPr lang="en-US" sz="1800" dirty="0"/>
          </a:p>
        </p:txBody>
      </p:sp>
      <p:sp>
        <p:nvSpPr>
          <p:cNvPr id="5" name="Date Placeholder 4">
            <a:extLst>
              <a:ext uri="{FF2B5EF4-FFF2-40B4-BE49-F238E27FC236}">
                <a16:creationId xmlns:a16="http://schemas.microsoft.com/office/drawing/2014/main" id="{30C771EB-8613-500E-EC8E-A479460A4FDB}"/>
              </a:ext>
            </a:extLst>
          </p:cNvPr>
          <p:cNvSpPr>
            <a:spLocks noGrp="1"/>
          </p:cNvSpPr>
          <p:nvPr>
            <p:ph type="dt" sz="half" idx="10"/>
          </p:nvPr>
        </p:nvSpPr>
        <p:spPr/>
        <p:txBody>
          <a:bodyPr/>
          <a:lstStyle/>
          <a:p>
            <a:r>
              <a:rPr lang="en-US"/>
              <a:t>sites.temple.edu/dslab/</a:t>
            </a:r>
          </a:p>
        </p:txBody>
      </p:sp>
      <p:pic>
        <p:nvPicPr>
          <p:cNvPr id="34" name="Picture 2" descr="PyBaMM - NumFOCUS">
            <a:extLst>
              <a:ext uri="{FF2B5EF4-FFF2-40B4-BE49-F238E27FC236}">
                <a16:creationId xmlns:a16="http://schemas.microsoft.com/office/drawing/2014/main" id="{1197B366-50FB-A916-D423-DDD857611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768" y="1183812"/>
            <a:ext cx="899744" cy="89974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687922B-1FF4-28BA-819E-42AF0CE45606}"/>
              </a:ext>
            </a:extLst>
          </p:cNvPr>
          <p:cNvGrpSpPr/>
          <p:nvPr/>
        </p:nvGrpSpPr>
        <p:grpSpPr>
          <a:xfrm>
            <a:off x="7663542" y="1722282"/>
            <a:ext cx="4148770" cy="4451476"/>
            <a:chOff x="7471949" y="1748409"/>
            <a:chExt cx="4148770" cy="4451476"/>
          </a:xfrm>
        </p:grpSpPr>
        <p:pic>
          <p:nvPicPr>
            <p:cNvPr id="36" name="Picture 6" descr="LG 21700 3.6V 5000mAh M50LT Li-ion Rechargeable Flat Top Battery ...">
              <a:extLst>
                <a:ext uri="{FF2B5EF4-FFF2-40B4-BE49-F238E27FC236}">
                  <a16:creationId xmlns:a16="http://schemas.microsoft.com/office/drawing/2014/main" id="{8FAE0004-A73B-B181-2148-FC975C48B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883" y="3585282"/>
              <a:ext cx="1074329" cy="107432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9">
              <a:extLst>
                <a:ext uri="{FF2B5EF4-FFF2-40B4-BE49-F238E27FC236}">
                  <a16:creationId xmlns:a16="http://schemas.microsoft.com/office/drawing/2014/main" id="{0A6680DF-F042-FE0C-4E82-2942CF106097}"/>
                </a:ext>
              </a:extLst>
            </p:cNvPr>
            <p:cNvSpPr/>
            <p:nvPr/>
          </p:nvSpPr>
          <p:spPr>
            <a:xfrm>
              <a:off x="8672367" y="2479137"/>
              <a:ext cx="1737360" cy="2743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Sparse Identification</a:t>
              </a:r>
            </a:p>
          </p:txBody>
        </p:sp>
        <p:sp>
          <p:nvSpPr>
            <p:cNvPr id="38" name="Rectangle: Rounded Corners 55">
              <a:extLst>
                <a:ext uri="{FF2B5EF4-FFF2-40B4-BE49-F238E27FC236}">
                  <a16:creationId xmlns:a16="http://schemas.microsoft.com/office/drawing/2014/main" id="{456D6D88-81B9-15E6-5158-409C09146997}"/>
                </a:ext>
              </a:extLst>
            </p:cNvPr>
            <p:cNvSpPr/>
            <p:nvPr/>
          </p:nvSpPr>
          <p:spPr>
            <a:xfrm>
              <a:off x="7976370" y="3269874"/>
              <a:ext cx="1323976" cy="274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Link to physics</a:t>
              </a:r>
            </a:p>
          </p:txBody>
        </p:sp>
        <p:sp>
          <p:nvSpPr>
            <p:cNvPr id="39" name="Rectangle: Rounded Corners 56">
              <a:extLst>
                <a:ext uri="{FF2B5EF4-FFF2-40B4-BE49-F238E27FC236}">
                  <a16:creationId xmlns:a16="http://schemas.microsoft.com/office/drawing/2014/main" id="{2C584005-1968-D85C-55D2-818F19D16ECA}"/>
                </a:ext>
              </a:extLst>
            </p:cNvPr>
            <p:cNvSpPr/>
            <p:nvPr/>
          </p:nvSpPr>
          <p:spPr>
            <a:xfrm>
              <a:off x="9759651" y="3269874"/>
              <a:ext cx="1594955" cy="274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a:t>Tuning parameters</a:t>
              </a:r>
            </a:p>
          </p:txBody>
        </p:sp>
        <p:sp>
          <p:nvSpPr>
            <p:cNvPr id="40" name="Rectangle: Rounded Corners 57">
              <a:extLst>
                <a:ext uri="{FF2B5EF4-FFF2-40B4-BE49-F238E27FC236}">
                  <a16:creationId xmlns:a16="http://schemas.microsoft.com/office/drawing/2014/main" id="{924EDC45-C28C-CE4D-CC16-185EA149A859}"/>
                </a:ext>
              </a:extLst>
            </p:cNvPr>
            <p:cNvSpPr/>
            <p:nvPr/>
          </p:nvSpPr>
          <p:spPr>
            <a:xfrm>
              <a:off x="7881540" y="4975031"/>
              <a:ext cx="1463040" cy="274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Noise mitigation</a:t>
              </a:r>
            </a:p>
          </p:txBody>
        </p:sp>
        <p:sp>
          <p:nvSpPr>
            <p:cNvPr id="41" name="Rectangle: Rounded Corners 58">
              <a:extLst>
                <a:ext uri="{FF2B5EF4-FFF2-40B4-BE49-F238E27FC236}">
                  <a16:creationId xmlns:a16="http://schemas.microsoft.com/office/drawing/2014/main" id="{A5ED6CF5-B1C7-3693-1499-750DEE0A5DE5}"/>
                </a:ext>
              </a:extLst>
            </p:cNvPr>
            <p:cNvSpPr/>
            <p:nvPr/>
          </p:nvSpPr>
          <p:spPr>
            <a:xfrm>
              <a:off x="9777662" y="4975031"/>
              <a:ext cx="1553944" cy="274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Online estimation</a:t>
              </a:r>
            </a:p>
          </p:txBody>
        </p:sp>
        <p:sp>
          <p:nvSpPr>
            <p:cNvPr id="42" name="Rectangle: Rounded Corners 59">
              <a:extLst>
                <a:ext uri="{FF2B5EF4-FFF2-40B4-BE49-F238E27FC236}">
                  <a16:creationId xmlns:a16="http://schemas.microsoft.com/office/drawing/2014/main" id="{891253B8-0458-B2A4-0FB1-7E712E69D6BC}"/>
                </a:ext>
              </a:extLst>
            </p:cNvPr>
            <p:cNvSpPr/>
            <p:nvPr/>
          </p:nvSpPr>
          <p:spPr>
            <a:xfrm>
              <a:off x="9899484" y="5725182"/>
              <a:ext cx="1656786" cy="47468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Accurate SOC estimation</a:t>
              </a:r>
            </a:p>
          </p:txBody>
        </p:sp>
        <p:sp>
          <p:nvSpPr>
            <p:cNvPr id="43" name="Rectangle: Rounded Corners 60">
              <a:extLst>
                <a:ext uri="{FF2B5EF4-FFF2-40B4-BE49-F238E27FC236}">
                  <a16:creationId xmlns:a16="http://schemas.microsoft.com/office/drawing/2014/main" id="{DE011BD3-95FD-2A75-4232-E064AC24E15B}"/>
                </a:ext>
              </a:extLst>
            </p:cNvPr>
            <p:cNvSpPr/>
            <p:nvPr/>
          </p:nvSpPr>
          <p:spPr>
            <a:xfrm>
              <a:off x="7471949" y="5725183"/>
              <a:ext cx="1872631" cy="47470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Improved Sparse Identification method</a:t>
              </a:r>
            </a:p>
          </p:txBody>
        </p:sp>
        <p:sp>
          <p:nvSpPr>
            <p:cNvPr id="44" name="TextBox 43">
              <a:extLst>
                <a:ext uri="{FF2B5EF4-FFF2-40B4-BE49-F238E27FC236}">
                  <a16:creationId xmlns:a16="http://schemas.microsoft.com/office/drawing/2014/main" id="{A5A2C7D5-948A-A436-DE12-B275D907B6A5}"/>
                </a:ext>
              </a:extLst>
            </p:cNvPr>
            <p:cNvSpPr txBox="1"/>
            <p:nvPr/>
          </p:nvSpPr>
          <p:spPr>
            <a:xfrm>
              <a:off x="8879695" y="1748409"/>
              <a:ext cx="1322704" cy="307777"/>
            </a:xfrm>
            <a:prstGeom prst="rect">
              <a:avLst/>
            </a:prstGeom>
            <a:noFill/>
          </p:spPr>
          <p:txBody>
            <a:bodyPr wrap="square" rtlCol="0">
              <a:spAutoFit/>
            </a:bodyPr>
            <a:lstStyle/>
            <a:p>
              <a:r>
                <a:rPr lang="en-US" sz="1400" dirty="0"/>
                <a:t>Simulation data</a:t>
              </a:r>
            </a:p>
          </p:txBody>
        </p:sp>
        <p:sp>
          <p:nvSpPr>
            <p:cNvPr id="45" name="TextBox 44">
              <a:extLst>
                <a:ext uri="{FF2B5EF4-FFF2-40B4-BE49-F238E27FC236}">
                  <a16:creationId xmlns:a16="http://schemas.microsoft.com/office/drawing/2014/main" id="{500ECFBE-9996-6ACB-27BE-B93DE8D953CD}"/>
                </a:ext>
              </a:extLst>
            </p:cNvPr>
            <p:cNvSpPr txBox="1"/>
            <p:nvPr/>
          </p:nvSpPr>
          <p:spPr>
            <a:xfrm>
              <a:off x="8795686" y="4279560"/>
              <a:ext cx="1521131" cy="307777"/>
            </a:xfrm>
            <a:prstGeom prst="rect">
              <a:avLst/>
            </a:prstGeom>
            <a:noFill/>
          </p:spPr>
          <p:txBody>
            <a:bodyPr wrap="square" rtlCol="0">
              <a:spAutoFit/>
            </a:bodyPr>
            <a:lstStyle/>
            <a:p>
              <a:r>
                <a:rPr lang="en-US" sz="1400" dirty="0"/>
                <a:t>Experimental data</a:t>
              </a:r>
            </a:p>
          </p:txBody>
        </p:sp>
        <p:cxnSp>
          <p:nvCxnSpPr>
            <p:cNvPr id="47" name="Straight Connector 46">
              <a:extLst>
                <a:ext uri="{FF2B5EF4-FFF2-40B4-BE49-F238E27FC236}">
                  <a16:creationId xmlns:a16="http://schemas.microsoft.com/office/drawing/2014/main" id="{96C2DCF8-09B2-0754-D0B3-453F1D0392CE}"/>
                </a:ext>
              </a:extLst>
            </p:cNvPr>
            <p:cNvCxnSpPr>
              <a:cxnSpLocks/>
            </p:cNvCxnSpPr>
            <p:nvPr/>
          </p:nvCxnSpPr>
          <p:spPr>
            <a:xfrm>
              <a:off x="7734519" y="2990019"/>
              <a:ext cx="38862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15CFB3-046A-8BDB-DDBD-7AE636B4DC30}"/>
                </a:ext>
              </a:extLst>
            </p:cNvPr>
            <p:cNvCxnSpPr>
              <a:cxnSpLocks/>
            </p:cNvCxnSpPr>
            <p:nvPr/>
          </p:nvCxnSpPr>
          <p:spPr>
            <a:xfrm>
              <a:off x="7734519" y="5460713"/>
              <a:ext cx="38862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B1BA43D-B5A2-6CE8-88BC-5DF8C5643566}"/>
                </a:ext>
              </a:extLst>
            </p:cNvPr>
            <p:cNvCxnSpPr>
              <a:cxnSpLocks/>
            </p:cNvCxnSpPr>
            <p:nvPr/>
          </p:nvCxnSpPr>
          <p:spPr>
            <a:xfrm>
              <a:off x="7734519" y="3692385"/>
              <a:ext cx="3886200" cy="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DCE23F1-9C96-CB75-10E1-DCD09C2945DD}"/>
                </a:ext>
              </a:extLst>
            </p:cNvPr>
            <p:cNvCxnSpPr>
              <a:cxnSpLocks/>
            </p:cNvCxnSpPr>
            <p:nvPr/>
          </p:nvCxnSpPr>
          <p:spPr>
            <a:xfrm>
              <a:off x="7734519" y="4716831"/>
              <a:ext cx="3886200" cy="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F4ECF26-AB50-491B-E22C-69C16A2902A3}"/>
                </a:ext>
              </a:extLst>
            </p:cNvPr>
            <p:cNvCxnSpPr>
              <a:cxnSpLocks/>
            </p:cNvCxnSpPr>
            <p:nvPr/>
          </p:nvCxnSpPr>
          <p:spPr>
            <a:xfrm>
              <a:off x="7734519" y="2187758"/>
              <a:ext cx="3886200" cy="0"/>
            </a:xfrm>
            <a:prstGeom prst="line">
              <a:avLst/>
            </a:prstGeom>
            <a:ln w="28575">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7BA9E87-A148-6866-3D90-69D0BE6D59EA}"/>
                </a:ext>
              </a:extLst>
            </p:cNvPr>
            <p:cNvCxnSpPr>
              <a:cxnSpLocks/>
              <a:stCxn id="44" idx="2"/>
            </p:cNvCxnSpPr>
            <p:nvPr/>
          </p:nvCxnSpPr>
          <p:spPr>
            <a:xfrm>
              <a:off x="9541047" y="2056186"/>
              <a:ext cx="0" cy="319266"/>
            </a:xfrm>
            <a:prstGeom prst="straightConnector1">
              <a:avLst/>
            </a:prstGeom>
            <a:ln w="38100">
              <a:solidFill>
                <a:srgbClr val="FF0000"/>
              </a:solidFill>
              <a:prstDash val="solid"/>
              <a:tailEnd type="triangle"/>
            </a:ln>
          </p:spPr>
          <p:style>
            <a:lnRef idx="3">
              <a:schemeClr val="accent3"/>
            </a:lnRef>
            <a:fillRef idx="0">
              <a:schemeClr val="accent3"/>
            </a:fillRef>
            <a:effectRef idx="2">
              <a:schemeClr val="accent3"/>
            </a:effectRef>
            <a:fontRef idx="minor">
              <a:schemeClr val="tx1"/>
            </a:fontRef>
          </p:style>
        </p:cxnSp>
        <p:cxnSp>
          <p:nvCxnSpPr>
            <p:cNvPr id="56" name="Straight Arrow Connector 55">
              <a:extLst>
                <a:ext uri="{FF2B5EF4-FFF2-40B4-BE49-F238E27FC236}">
                  <a16:creationId xmlns:a16="http://schemas.microsoft.com/office/drawing/2014/main" id="{CF03082D-E08B-4B9E-04EF-202C26CA5FE2}"/>
                </a:ext>
              </a:extLst>
            </p:cNvPr>
            <p:cNvCxnSpPr>
              <a:cxnSpLocks noChangeAspect="1"/>
            </p:cNvCxnSpPr>
            <p:nvPr/>
          </p:nvCxnSpPr>
          <p:spPr>
            <a:xfrm>
              <a:off x="9543056" y="2818075"/>
              <a:ext cx="0" cy="362660"/>
            </a:xfrm>
            <a:prstGeom prst="straightConnector1">
              <a:avLst/>
            </a:prstGeom>
            <a:ln w="381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57" name="Straight Arrow Connector 56">
              <a:extLst>
                <a:ext uri="{FF2B5EF4-FFF2-40B4-BE49-F238E27FC236}">
                  <a16:creationId xmlns:a16="http://schemas.microsoft.com/office/drawing/2014/main" id="{E4938BF5-2981-A1D3-DB41-A164E0104743}"/>
                </a:ext>
              </a:extLst>
            </p:cNvPr>
            <p:cNvCxnSpPr>
              <a:cxnSpLocks noChangeAspect="1"/>
            </p:cNvCxnSpPr>
            <p:nvPr/>
          </p:nvCxnSpPr>
          <p:spPr>
            <a:xfrm>
              <a:off x="9540343" y="3495368"/>
              <a:ext cx="0" cy="378347"/>
            </a:xfrm>
            <a:prstGeom prst="straightConnector1">
              <a:avLst/>
            </a:prstGeom>
            <a:ln w="38100">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58" name="Straight Arrow Connector 57">
              <a:extLst>
                <a:ext uri="{FF2B5EF4-FFF2-40B4-BE49-F238E27FC236}">
                  <a16:creationId xmlns:a16="http://schemas.microsoft.com/office/drawing/2014/main" id="{5CEB669E-4644-7167-D98A-3CA59E306377}"/>
                </a:ext>
              </a:extLst>
            </p:cNvPr>
            <p:cNvCxnSpPr>
              <a:cxnSpLocks noChangeAspect="1"/>
            </p:cNvCxnSpPr>
            <p:nvPr/>
          </p:nvCxnSpPr>
          <p:spPr>
            <a:xfrm>
              <a:off x="9539992" y="4573105"/>
              <a:ext cx="0" cy="378347"/>
            </a:xfrm>
            <a:prstGeom prst="straightConnector1">
              <a:avLst/>
            </a:prstGeom>
            <a:ln w="38100">
              <a:solidFill>
                <a:srgbClr val="00B0F0"/>
              </a:solidFill>
              <a:tailEnd type="triangle"/>
            </a:ln>
          </p:spPr>
          <p:style>
            <a:lnRef idx="3">
              <a:schemeClr val="accent3"/>
            </a:lnRef>
            <a:fillRef idx="0">
              <a:schemeClr val="accent3"/>
            </a:fillRef>
            <a:effectRef idx="2">
              <a:schemeClr val="accent3"/>
            </a:effectRef>
            <a:fontRef idx="minor">
              <a:schemeClr val="tx1"/>
            </a:fontRef>
          </p:style>
        </p:cxnSp>
        <p:cxnSp>
          <p:nvCxnSpPr>
            <p:cNvPr id="59" name="Straight Arrow Connector 58">
              <a:extLst>
                <a:ext uri="{FF2B5EF4-FFF2-40B4-BE49-F238E27FC236}">
                  <a16:creationId xmlns:a16="http://schemas.microsoft.com/office/drawing/2014/main" id="{A7A13626-56E8-745B-8ACD-36BC83AC183A}"/>
                </a:ext>
              </a:extLst>
            </p:cNvPr>
            <p:cNvCxnSpPr>
              <a:cxnSpLocks noChangeAspect="1"/>
            </p:cNvCxnSpPr>
            <p:nvPr/>
          </p:nvCxnSpPr>
          <p:spPr>
            <a:xfrm>
              <a:off x="9556251" y="5338546"/>
              <a:ext cx="0" cy="378347"/>
            </a:xfrm>
            <a:prstGeom prst="straightConnector1">
              <a:avLst/>
            </a:prstGeom>
            <a:ln w="38100">
              <a:solidFill>
                <a:srgbClr val="00B0F0"/>
              </a:solidFill>
              <a:tailEnd type="triangle"/>
            </a:ln>
          </p:spPr>
          <p:style>
            <a:lnRef idx="3">
              <a:schemeClr val="accent3"/>
            </a:lnRef>
            <a:fillRef idx="0">
              <a:schemeClr val="accent3"/>
            </a:fillRef>
            <a:effectRef idx="2">
              <a:schemeClr val="accent3"/>
            </a:effectRef>
            <a:fontRef idx="minor">
              <a:schemeClr val="tx1"/>
            </a:fontRef>
          </p:style>
        </p:cxnSp>
      </p:grpSp>
      <p:graphicFrame>
        <p:nvGraphicFramePr>
          <p:cNvPr id="28" name="Diagram 27">
            <a:extLst>
              <a:ext uri="{FF2B5EF4-FFF2-40B4-BE49-F238E27FC236}">
                <a16:creationId xmlns:a16="http://schemas.microsoft.com/office/drawing/2014/main" id="{475F3EC1-0330-44C8-A994-7A13A674CE71}"/>
              </a:ext>
            </a:extLst>
          </p:cNvPr>
          <p:cNvGraphicFramePr/>
          <p:nvPr>
            <p:extLst>
              <p:ext uri="{D42A27DB-BD31-4B8C-83A1-F6EECF244321}">
                <p14:modId xmlns:p14="http://schemas.microsoft.com/office/powerpoint/2010/main" val="3435705909"/>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880EF8A1-1B8D-3375-1EC9-1E48CFA90581}"/>
              </a:ext>
            </a:extLst>
          </p:cNvPr>
          <p:cNvSpPr>
            <a:spLocks noGrp="1"/>
          </p:cNvSpPr>
          <p:nvPr>
            <p:ph type="sldNum" sz="quarter" idx="12"/>
          </p:nvPr>
        </p:nvSpPr>
        <p:spPr/>
        <p:txBody>
          <a:bodyPr/>
          <a:lstStyle/>
          <a:p>
            <a:fld id="{B2DC25EE-239B-4C5F-AAD1-255A7D5F1EE2}" type="slidenum">
              <a:rPr lang="en-US" smtClean="0"/>
              <a:pPr/>
              <a:t>49</a:t>
            </a:fld>
            <a:r>
              <a:rPr lang="en-US"/>
              <a:t>/51</a:t>
            </a:r>
            <a:endParaRPr lang="en-US" dirty="0"/>
          </a:p>
        </p:txBody>
      </p:sp>
      <p:sp>
        <p:nvSpPr>
          <p:cNvPr id="2" name="Footer Placeholder 1">
            <a:extLst>
              <a:ext uri="{FF2B5EF4-FFF2-40B4-BE49-F238E27FC236}">
                <a16:creationId xmlns:a16="http://schemas.microsoft.com/office/drawing/2014/main" id="{1C300890-6B75-C749-2CE2-CFD46A55AE4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9035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500"/>
                                        <p:tgtEl>
                                          <p:spTgt spid="8">
                                            <p:txEl>
                                              <p:pRg st="5" end="5"/>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8">
                                            <p:txEl>
                                              <p:pRg st="7" end="7"/>
                                            </p:txEl>
                                          </p:spTgt>
                                        </p:tgtEl>
                                        <p:attrNameLst>
                                          <p:attrName>style.visibility</p:attrName>
                                        </p:attrNameLst>
                                      </p:cBhvr>
                                      <p:to>
                                        <p:strVal val="visible"/>
                                      </p:to>
                                    </p:set>
                                    <p:animEffect transition="in" filter="fade">
                                      <p:cBhvr>
                                        <p:cTn id="36" dur="500"/>
                                        <p:tgtEl>
                                          <p:spTgt spid="8">
                                            <p:txEl>
                                              <p:pRg st="7" end="7"/>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8">
                                            <p:txEl>
                                              <p:pRg st="8" end="8"/>
                                            </p:txEl>
                                          </p:spTgt>
                                        </p:tgtEl>
                                        <p:attrNameLst>
                                          <p:attrName>style.visibility</p:attrName>
                                        </p:attrNameLst>
                                      </p:cBhvr>
                                      <p:to>
                                        <p:strVal val="visible"/>
                                      </p:to>
                                    </p:set>
                                    <p:animEffect transition="in" filter="fade">
                                      <p:cBhvr>
                                        <p:cTn id="40" dur="500"/>
                                        <p:tgtEl>
                                          <p:spTgt spid="8">
                                            <p:txEl>
                                              <p:pRg st="8" end="8"/>
                                            </p:txEl>
                                          </p:spTgt>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fade">
                                      <p:cBhvr>
                                        <p:cTn id="44" dur="500"/>
                                        <p:tgtEl>
                                          <p:spTgt spid="8">
                                            <p:txEl>
                                              <p:pRg st="9" end="9"/>
                                            </p:txEl>
                                          </p:spTgt>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8">
                                            <p:txEl>
                                              <p:pRg st="10" end="10"/>
                                            </p:txEl>
                                          </p:spTgt>
                                        </p:tgtEl>
                                        <p:attrNameLst>
                                          <p:attrName>style.visibility</p:attrName>
                                        </p:attrNameLst>
                                      </p:cBhvr>
                                      <p:to>
                                        <p:strVal val="visible"/>
                                      </p:to>
                                    </p:set>
                                    <p:animEffect transition="in" filter="fade">
                                      <p:cBhvr>
                                        <p:cTn id="48" dur="500"/>
                                        <p:tgtEl>
                                          <p:spTgt spid="8">
                                            <p:txEl>
                                              <p:pRg st="10" end="10"/>
                                            </p:txEl>
                                          </p:spTgt>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8">
                                            <p:txEl>
                                              <p:pRg st="11" end="11"/>
                                            </p:txEl>
                                          </p:spTgt>
                                        </p:tgtEl>
                                        <p:attrNameLst>
                                          <p:attrName>style.visibility</p:attrName>
                                        </p:attrNameLst>
                                      </p:cBhvr>
                                      <p:to>
                                        <p:strVal val="visible"/>
                                      </p:to>
                                    </p:set>
                                    <p:animEffect transition="in" filter="fade">
                                      <p:cBhvr>
                                        <p:cTn id="52"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Empirical Models</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p:txBody>
          <a:bodyPr vert="horz" lIns="91440" tIns="45720" rIns="91440" bIns="45720" rtlCol="0" anchor="t">
            <a:normAutofit/>
          </a:bodyPr>
          <a:lstStyle/>
          <a:p>
            <a:r>
              <a:rPr lang="en-US" dirty="0"/>
              <a:t>Historical data</a:t>
            </a:r>
            <a:endParaRPr lang="en-US"/>
          </a:p>
          <a:p>
            <a:r>
              <a:rPr lang="en-US" dirty="0"/>
              <a:t>Statistical methods</a:t>
            </a:r>
          </a:p>
          <a:p>
            <a:r>
              <a:rPr lang="en-US" b="1" dirty="0">
                <a:latin typeface="Aptos"/>
              </a:rPr>
              <a:t>Coulomb counting</a:t>
            </a:r>
            <a:r>
              <a:rPr lang="en-US">
                <a:latin typeface="Aptos"/>
              </a:rPr>
              <a:t>; e.g. Ghoulam</a:t>
            </a:r>
            <a:r>
              <a:rPr lang="en-US" dirty="0">
                <a:latin typeface="Aptos"/>
              </a:rPr>
              <a:t> et al., 2022</a:t>
            </a:r>
            <a:endParaRPr lang="en-US" b="1" dirty="0">
              <a:latin typeface="Aptos"/>
            </a:endParaRPr>
          </a:p>
          <a:p>
            <a:r>
              <a:rPr lang="en-US" b="1" dirty="0">
                <a:latin typeface="Aptos"/>
              </a:rPr>
              <a:t>SOC-voltage mapping</a:t>
            </a:r>
            <a:r>
              <a:rPr lang="en-US">
                <a:latin typeface="Aptos"/>
              </a:rPr>
              <a:t>; e.g. Xing et al., 2014</a:t>
            </a:r>
            <a:endParaRPr lang="en-US" b="1">
              <a:latin typeface="Aptos"/>
            </a:endParaRPr>
          </a:p>
          <a:p>
            <a:endParaRPr lang="en-US" dirty="0"/>
          </a:p>
          <a:p>
            <a:pPr>
              <a:buBlip>
                <a:blip r:embed="rId3"/>
              </a:buBlip>
            </a:pPr>
            <a:endParaRPr lang="en-US" dirty="0"/>
          </a:p>
          <a:p>
            <a:pPr>
              <a:buBlip>
                <a:blip r:embed="rId3"/>
              </a:buBlip>
            </a:pPr>
            <a:r>
              <a:rPr lang="en-US" dirty="0"/>
              <a:t>Very simple</a:t>
            </a:r>
          </a:p>
          <a:p>
            <a:pPr>
              <a:buBlip>
                <a:blip r:embed="rId4"/>
              </a:buBlip>
            </a:pPr>
            <a:r>
              <a:rPr lang="en-US" dirty="0"/>
              <a:t>Very sensitive to operating condition</a:t>
            </a:r>
          </a:p>
          <a:p>
            <a:pPr>
              <a:buBlip>
                <a:blip r:embed="rId4"/>
              </a:buBlip>
            </a:pPr>
            <a:r>
              <a:rPr lang="en-US" dirty="0"/>
              <a:t>Require large and high-quality datasets to build model</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1026" name="Picture 2">
            <a:extLst>
              <a:ext uri="{FF2B5EF4-FFF2-40B4-BE49-F238E27FC236}">
                <a16:creationId xmlns:a16="http://schemas.microsoft.com/office/drawing/2014/main" id="{C8CD0CAE-7D68-156F-764B-0C6FEEB646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4839" y="3132835"/>
            <a:ext cx="3498961" cy="2408079"/>
          </a:xfrm>
          <a:prstGeom prst="rect">
            <a:avLst/>
          </a:prstGeom>
          <a:noFill/>
          <a:extLst>
            <a:ext uri="{909E8E84-426E-40DD-AFC4-6F175D3DCCD1}">
              <a14:hiddenFill xmlns:a14="http://schemas.microsoft.com/office/drawing/2010/main">
                <a:solidFill>
                  <a:srgbClr val="FFFFFF"/>
                </a:solidFill>
              </a14:hiddenFill>
            </a:ext>
          </a:extLst>
        </p:spPr>
      </p:pic>
      <p:grpSp>
        <p:nvGrpSpPr>
          <p:cNvPr id="1124" name="Group 1123">
            <a:extLst>
              <a:ext uri="{FF2B5EF4-FFF2-40B4-BE49-F238E27FC236}">
                <a16:creationId xmlns:a16="http://schemas.microsoft.com/office/drawing/2014/main" id="{388E8A8F-D42B-1026-A76C-F83FE47D3CAD}"/>
              </a:ext>
            </a:extLst>
          </p:cNvPr>
          <p:cNvGrpSpPr/>
          <p:nvPr/>
        </p:nvGrpSpPr>
        <p:grpSpPr>
          <a:xfrm>
            <a:off x="8357637" y="1462242"/>
            <a:ext cx="2322491" cy="1458815"/>
            <a:chOff x="8099943" y="1453929"/>
            <a:chExt cx="2322491" cy="1458815"/>
          </a:xfrm>
        </p:grpSpPr>
        <p:cxnSp>
          <p:nvCxnSpPr>
            <p:cNvPr id="7" name="Straight Arrow Connector 6">
              <a:extLst>
                <a:ext uri="{FF2B5EF4-FFF2-40B4-BE49-F238E27FC236}">
                  <a16:creationId xmlns:a16="http://schemas.microsoft.com/office/drawing/2014/main" id="{D1C85E51-7778-DF1B-87EB-E9289EB546D6}"/>
                </a:ext>
              </a:extLst>
            </p:cNvPr>
            <p:cNvCxnSpPr/>
            <p:nvPr/>
          </p:nvCxnSpPr>
          <p:spPr>
            <a:xfrm>
              <a:off x="8410754" y="2642649"/>
              <a:ext cx="201168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13852149-F7F7-FA4B-3D3D-47ED178A5338}"/>
                </a:ext>
              </a:extLst>
            </p:cNvPr>
            <p:cNvCxnSpPr>
              <a:cxnSpLocks/>
            </p:cNvCxnSpPr>
            <p:nvPr/>
          </p:nvCxnSpPr>
          <p:spPr>
            <a:xfrm flipV="1">
              <a:off x="8410754" y="1453929"/>
              <a:ext cx="0" cy="11887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Freeform 10">
              <a:extLst>
                <a:ext uri="{FF2B5EF4-FFF2-40B4-BE49-F238E27FC236}">
                  <a16:creationId xmlns:a16="http://schemas.microsoft.com/office/drawing/2014/main" id="{0584D66A-342C-23A7-2F2B-9137603B5FE1}"/>
                </a:ext>
              </a:extLst>
            </p:cNvPr>
            <p:cNvSpPr/>
            <p:nvPr/>
          </p:nvSpPr>
          <p:spPr>
            <a:xfrm>
              <a:off x="8410754" y="1837834"/>
              <a:ext cx="1733361" cy="350872"/>
            </a:xfrm>
            <a:custGeom>
              <a:avLst/>
              <a:gdLst>
                <a:gd name="connsiteX0" fmla="*/ 0 w 1587260"/>
                <a:gd name="connsiteY0" fmla="*/ 260721 h 350872"/>
                <a:gd name="connsiteX1" fmla="*/ 276045 w 1587260"/>
                <a:gd name="connsiteY1" fmla="*/ 45061 h 350872"/>
                <a:gd name="connsiteX2" fmla="*/ 828136 w 1587260"/>
                <a:gd name="connsiteY2" fmla="*/ 200336 h 350872"/>
                <a:gd name="connsiteX3" fmla="*/ 1121434 w 1587260"/>
                <a:gd name="connsiteY3" fmla="*/ 1929 h 350872"/>
                <a:gd name="connsiteX4" fmla="*/ 1388853 w 1587260"/>
                <a:gd name="connsiteY4" fmla="*/ 346985 h 350872"/>
                <a:gd name="connsiteX5" fmla="*/ 1587260 w 1587260"/>
                <a:gd name="connsiteY5" fmla="*/ 157204 h 35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260" h="350872">
                  <a:moveTo>
                    <a:pt x="0" y="260721"/>
                  </a:moveTo>
                  <a:cubicBezTo>
                    <a:pt x="69011" y="157923"/>
                    <a:pt x="138022" y="55125"/>
                    <a:pt x="276045" y="45061"/>
                  </a:cubicBezTo>
                  <a:cubicBezTo>
                    <a:pt x="414068" y="34997"/>
                    <a:pt x="687238" y="207525"/>
                    <a:pt x="828136" y="200336"/>
                  </a:cubicBezTo>
                  <a:cubicBezTo>
                    <a:pt x="969034" y="193147"/>
                    <a:pt x="1027981" y="-22512"/>
                    <a:pt x="1121434" y="1929"/>
                  </a:cubicBezTo>
                  <a:cubicBezTo>
                    <a:pt x="1214887" y="26370"/>
                    <a:pt x="1311215" y="321106"/>
                    <a:pt x="1388853" y="346985"/>
                  </a:cubicBezTo>
                  <a:cubicBezTo>
                    <a:pt x="1466491" y="372864"/>
                    <a:pt x="1526875" y="265034"/>
                    <a:pt x="1587260" y="157204"/>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99701EF-6658-BBC6-FC9F-563CE8474E68}"/>
                </a:ext>
              </a:extLst>
            </p:cNvPr>
            <p:cNvCxnSpPr>
              <a:cxnSpLocks/>
            </p:cNvCxnSpPr>
            <p:nvPr/>
          </p:nvCxnSpPr>
          <p:spPr>
            <a:xfrm>
              <a:off x="9315117" y="2044519"/>
              <a:ext cx="0" cy="585216"/>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98F6593-1B41-01F5-5AF9-26AB67B4FBB1}"/>
                </a:ext>
              </a:extLst>
            </p:cNvPr>
            <p:cNvCxnSpPr>
              <a:cxnSpLocks noChangeAspect="1"/>
            </p:cNvCxnSpPr>
            <p:nvPr/>
          </p:nvCxnSpPr>
          <p:spPr>
            <a:xfrm flipH="1">
              <a:off x="8425805" y="1924050"/>
              <a:ext cx="310521" cy="433334"/>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AB74147-7D97-EDB6-461D-0131FDF2AC65}"/>
                </a:ext>
              </a:extLst>
            </p:cNvPr>
            <p:cNvCxnSpPr>
              <a:cxnSpLocks noChangeAspect="1"/>
            </p:cNvCxnSpPr>
            <p:nvPr/>
          </p:nvCxnSpPr>
          <p:spPr>
            <a:xfrm flipH="1">
              <a:off x="8460624" y="1939925"/>
              <a:ext cx="360994" cy="503771"/>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452A82-1934-3E1C-7133-10B2BF64A693}"/>
                </a:ext>
              </a:extLst>
            </p:cNvPr>
            <p:cNvCxnSpPr>
              <a:cxnSpLocks noChangeAspect="1"/>
            </p:cNvCxnSpPr>
            <p:nvPr/>
          </p:nvCxnSpPr>
          <p:spPr>
            <a:xfrm flipH="1">
              <a:off x="8456001" y="1975887"/>
              <a:ext cx="434611" cy="606505"/>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E51C166-64CC-0D0D-011A-545CC0F8AD23}"/>
                </a:ext>
              </a:extLst>
            </p:cNvPr>
            <p:cNvCxnSpPr>
              <a:cxnSpLocks noChangeAspect="1"/>
            </p:cNvCxnSpPr>
            <p:nvPr/>
          </p:nvCxnSpPr>
          <p:spPr>
            <a:xfrm flipH="1">
              <a:off x="8534400" y="1991964"/>
              <a:ext cx="441179" cy="615671"/>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6CE08D7-28BF-5268-889A-FD7303E1D093}"/>
                </a:ext>
              </a:extLst>
            </p:cNvPr>
            <p:cNvCxnSpPr>
              <a:cxnSpLocks noChangeAspect="1"/>
            </p:cNvCxnSpPr>
            <p:nvPr/>
          </p:nvCxnSpPr>
          <p:spPr>
            <a:xfrm flipH="1">
              <a:off x="8632611" y="2008289"/>
              <a:ext cx="437618" cy="610702"/>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EDB95B2-7880-DA1C-1990-083C730E2854}"/>
                </a:ext>
              </a:extLst>
            </p:cNvPr>
            <p:cNvCxnSpPr>
              <a:cxnSpLocks noChangeAspect="1"/>
            </p:cNvCxnSpPr>
            <p:nvPr/>
          </p:nvCxnSpPr>
          <p:spPr>
            <a:xfrm flipH="1">
              <a:off x="8751960" y="2044519"/>
              <a:ext cx="410711" cy="573151"/>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029B203-400C-0390-7E50-4C704F977EB9}"/>
                </a:ext>
              </a:extLst>
            </p:cNvPr>
            <p:cNvCxnSpPr>
              <a:cxnSpLocks noChangeAspect="1"/>
            </p:cNvCxnSpPr>
            <p:nvPr/>
          </p:nvCxnSpPr>
          <p:spPr>
            <a:xfrm flipH="1">
              <a:off x="8846485" y="2102395"/>
              <a:ext cx="375841" cy="524490"/>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A7FEAA0-7369-98C7-F24D-121279498EB6}"/>
                </a:ext>
              </a:extLst>
            </p:cNvPr>
            <p:cNvCxnSpPr>
              <a:cxnSpLocks noChangeAspect="1"/>
            </p:cNvCxnSpPr>
            <p:nvPr/>
          </p:nvCxnSpPr>
          <p:spPr>
            <a:xfrm flipH="1">
              <a:off x="8955488" y="2205126"/>
              <a:ext cx="299410" cy="41782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C0AC89B-1AC0-4FD0-9FE3-4F45F657F7FE}"/>
                </a:ext>
              </a:extLst>
            </p:cNvPr>
            <p:cNvSpPr txBox="1"/>
            <p:nvPr/>
          </p:nvSpPr>
          <p:spPr>
            <a:xfrm rot="16200000">
              <a:off x="7784632" y="1947249"/>
              <a:ext cx="90762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Current [A]</a:t>
              </a:r>
            </a:p>
          </p:txBody>
        </p:sp>
        <p:sp>
          <p:nvSpPr>
            <p:cNvPr id="41" name="TextBox 40">
              <a:extLst>
                <a:ext uri="{FF2B5EF4-FFF2-40B4-BE49-F238E27FC236}">
                  <a16:creationId xmlns:a16="http://schemas.microsoft.com/office/drawing/2014/main" id="{33A8A32F-E008-BE2F-7581-4E7CB99D3748}"/>
                </a:ext>
              </a:extLst>
            </p:cNvPr>
            <p:cNvSpPr txBox="1"/>
            <p:nvPr/>
          </p:nvSpPr>
          <p:spPr>
            <a:xfrm>
              <a:off x="8983077" y="2635745"/>
              <a:ext cx="75796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Time [H]</a:t>
              </a:r>
            </a:p>
          </p:txBody>
        </p:sp>
        <p:cxnSp>
          <p:nvCxnSpPr>
            <p:cNvPr id="1118" name="Straight Connector 1117">
              <a:extLst>
                <a:ext uri="{FF2B5EF4-FFF2-40B4-BE49-F238E27FC236}">
                  <a16:creationId xmlns:a16="http://schemas.microsoft.com/office/drawing/2014/main" id="{61DFAF82-FB07-67CD-A66F-C837785B4842}"/>
                </a:ext>
              </a:extLst>
            </p:cNvPr>
            <p:cNvCxnSpPr>
              <a:cxnSpLocks noChangeAspect="1"/>
            </p:cNvCxnSpPr>
            <p:nvPr/>
          </p:nvCxnSpPr>
          <p:spPr>
            <a:xfrm flipH="1">
              <a:off x="9071992" y="2336378"/>
              <a:ext cx="200760" cy="280162"/>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7F97B431-03DF-E126-3A0B-4B63A3F58C2A}"/>
                </a:ext>
              </a:extLst>
            </p:cNvPr>
            <p:cNvCxnSpPr>
              <a:cxnSpLocks noChangeAspect="1"/>
            </p:cNvCxnSpPr>
            <p:nvPr/>
          </p:nvCxnSpPr>
          <p:spPr>
            <a:xfrm flipH="1">
              <a:off x="9178104" y="2463256"/>
              <a:ext cx="114438" cy="15969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E531B270-19EE-EB66-F629-9423A2597F0E}"/>
                </a:ext>
              </a:extLst>
            </p:cNvPr>
            <p:cNvCxnSpPr>
              <a:cxnSpLocks noChangeAspect="1"/>
            </p:cNvCxnSpPr>
            <p:nvPr/>
          </p:nvCxnSpPr>
          <p:spPr>
            <a:xfrm flipH="1">
              <a:off x="8456963" y="2022545"/>
              <a:ext cx="114438" cy="159699"/>
            </a:xfrm>
            <a:prstGeom prst="line">
              <a:avLst/>
            </a:prstGeom>
            <a:ln w="1270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1123" name="TextBox 1122">
              <a:extLst>
                <a:ext uri="{FF2B5EF4-FFF2-40B4-BE49-F238E27FC236}">
                  <a16:creationId xmlns:a16="http://schemas.microsoft.com/office/drawing/2014/main" id="{65753B5B-7B04-7513-4A8B-AEB473BDFFE5}"/>
                </a:ext>
              </a:extLst>
            </p:cNvPr>
            <p:cNvSpPr txBox="1"/>
            <p:nvPr/>
          </p:nvSpPr>
          <p:spPr>
            <a:xfrm>
              <a:off x="8523100" y="2134092"/>
              <a:ext cx="56618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~SOC</a:t>
              </a:r>
            </a:p>
          </p:txBody>
        </p:sp>
      </p:grpSp>
      <p:graphicFrame>
        <p:nvGraphicFramePr>
          <p:cNvPr id="28" name="Diagram 27">
            <a:extLst>
              <a:ext uri="{FF2B5EF4-FFF2-40B4-BE49-F238E27FC236}">
                <a16:creationId xmlns:a16="http://schemas.microsoft.com/office/drawing/2014/main" id="{5CBCFEB9-934D-46C7-BD6D-AC7A2A53279A}"/>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lide Number Placeholder 4">
            <a:extLst>
              <a:ext uri="{FF2B5EF4-FFF2-40B4-BE49-F238E27FC236}">
                <a16:creationId xmlns:a16="http://schemas.microsoft.com/office/drawing/2014/main" id="{5500043A-E95B-7172-2DF5-E70BB6C0A93A}"/>
              </a:ext>
            </a:extLst>
          </p:cNvPr>
          <p:cNvSpPr>
            <a:spLocks noGrp="1"/>
          </p:cNvSpPr>
          <p:nvPr>
            <p:ph type="sldNum" sz="quarter" idx="12"/>
          </p:nvPr>
        </p:nvSpPr>
        <p:spPr/>
        <p:txBody>
          <a:bodyPr/>
          <a:lstStyle/>
          <a:p>
            <a:fld id="{B2DC25EE-239B-4C5F-AAD1-255A7D5F1EE2}" type="slidenum">
              <a:rPr lang="en-US" smtClean="0"/>
              <a:pPr/>
              <a:t>5</a:t>
            </a:fld>
            <a:r>
              <a:rPr lang="en-US"/>
              <a:t>/51</a:t>
            </a:r>
            <a:endParaRPr lang="en-US" dirty="0"/>
          </a:p>
        </p:txBody>
      </p:sp>
      <p:sp>
        <p:nvSpPr>
          <p:cNvPr id="21" name="Footer Placeholder 20">
            <a:extLst>
              <a:ext uri="{FF2B5EF4-FFF2-40B4-BE49-F238E27FC236}">
                <a16:creationId xmlns:a16="http://schemas.microsoft.com/office/drawing/2014/main" id="{76CE27E5-4204-5736-9A05-514C8C011A93}"/>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22111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124"/>
                                        </p:tgtEl>
                                        <p:attrNameLst>
                                          <p:attrName>style.visibility</p:attrName>
                                        </p:attrNameLst>
                                      </p:cBhvr>
                                      <p:to>
                                        <p:strVal val="visible"/>
                                      </p:to>
                                    </p:set>
                                    <p:animEffect transition="in" filter="barn(inVertical)">
                                      <p:cBhvr>
                                        <p:cTn id="20" dur="500"/>
                                        <p:tgtEl>
                                          <p:spTgt spid="11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inVertical)">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ED307-3DDC-2677-7FDF-E1599877D7C4}"/>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C5C53179-D677-EDEC-8A31-8CC6E903EE83}"/>
              </a:ext>
            </a:extLst>
          </p:cNvPr>
          <p:cNvSpPr>
            <a:spLocks noGrp="1"/>
          </p:cNvSpPr>
          <p:nvPr>
            <p:ph idx="1"/>
          </p:nvPr>
        </p:nvSpPr>
        <p:spPr/>
        <p:txBody>
          <a:bodyPr/>
          <a:lstStyle/>
          <a:p>
            <a:r>
              <a:rPr lang="en-US" b="1" dirty="0"/>
              <a:t>Testing in other Operating Conditions</a:t>
            </a:r>
            <a:r>
              <a:rPr lang="en-US" dirty="0"/>
              <a:t>: Assess model performance in extreme conditions</a:t>
            </a:r>
          </a:p>
          <a:p>
            <a:r>
              <a:rPr lang="en-US" b="1" dirty="0"/>
              <a:t>Fast Charging</a:t>
            </a:r>
            <a:r>
              <a:rPr lang="en-US" dirty="0"/>
              <a:t>: Design optimal current profile using the model to reduce charging time</a:t>
            </a:r>
            <a:endParaRPr lang="en-US" b="1" dirty="0"/>
          </a:p>
          <a:p>
            <a:r>
              <a:rPr lang="en-US" b="1" dirty="0"/>
              <a:t>Applications to other Cell Chemistries</a:t>
            </a:r>
            <a:r>
              <a:rPr lang="en-US" dirty="0"/>
              <a:t>: Evaluate and extend the model to other chemistries (e.g., sodium-ion)</a:t>
            </a:r>
          </a:p>
          <a:p>
            <a:r>
              <a:rPr lang="en-US" b="1" dirty="0"/>
              <a:t>Ensemble Machine Learning</a:t>
            </a:r>
            <a:r>
              <a:rPr lang="en-US" dirty="0"/>
              <a:t>: Improve model accuracy and generalizability</a:t>
            </a:r>
          </a:p>
          <a:p>
            <a:r>
              <a:rPr lang="en-US" b="1" dirty="0"/>
              <a:t>Adaptive Modeling</a:t>
            </a:r>
            <a:r>
              <a:rPr lang="en-US" dirty="0"/>
              <a:t>: Evaluate model’s online adaption on aged cells</a:t>
            </a:r>
          </a:p>
        </p:txBody>
      </p:sp>
      <p:sp>
        <p:nvSpPr>
          <p:cNvPr id="4" name="Date Placeholder 3">
            <a:extLst>
              <a:ext uri="{FF2B5EF4-FFF2-40B4-BE49-F238E27FC236}">
                <a16:creationId xmlns:a16="http://schemas.microsoft.com/office/drawing/2014/main" id="{D327321E-9987-192E-E594-C7B9D5CE0FCC}"/>
              </a:ext>
            </a:extLst>
          </p:cNvPr>
          <p:cNvSpPr>
            <a:spLocks noGrp="1"/>
          </p:cNvSpPr>
          <p:nvPr>
            <p:ph type="dt" sz="half" idx="10"/>
          </p:nvPr>
        </p:nvSpPr>
        <p:spPr/>
        <p:txBody>
          <a:bodyPr/>
          <a:lstStyle/>
          <a:p>
            <a:r>
              <a:rPr lang="en-US"/>
              <a:t>sites.temple.edu/dslab/</a:t>
            </a:r>
          </a:p>
        </p:txBody>
      </p:sp>
      <p:graphicFrame>
        <p:nvGraphicFramePr>
          <p:cNvPr id="7" name="Diagram 6">
            <a:extLst>
              <a:ext uri="{FF2B5EF4-FFF2-40B4-BE49-F238E27FC236}">
                <a16:creationId xmlns:a16="http://schemas.microsoft.com/office/drawing/2014/main" id="{B6DBE321-5D9D-4955-82C0-ED517A4ACC73}"/>
              </a:ext>
            </a:extLst>
          </p:cNvPr>
          <p:cNvGraphicFramePr/>
          <p:nvPr>
            <p:extLst>
              <p:ext uri="{D42A27DB-BD31-4B8C-83A1-F6EECF244321}">
                <p14:modId xmlns:p14="http://schemas.microsoft.com/office/powerpoint/2010/main" val="23058548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C05C762A-D066-6E44-832B-EB2FB4490842}"/>
              </a:ext>
            </a:extLst>
          </p:cNvPr>
          <p:cNvSpPr>
            <a:spLocks noGrp="1"/>
          </p:cNvSpPr>
          <p:nvPr>
            <p:ph type="sldNum" sz="quarter" idx="12"/>
          </p:nvPr>
        </p:nvSpPr>
        <p:spPr/>
        <p:txBody>
          <a:bodyPr/>
          <a:lstStyle/>
          <a:p>
            <a:fld id="{B2DC25EE-239B-4C5F-AAD1-255A7D5F1EE2}" type="slidenum">
              <a:rPr lang="en-US" smtClean="0"/>
              <a:pPr/>
              <a:t>50</a:t>
            </a:fld>
            <a:r>
              <a:rPr lang="en-US"/>
              <a:t>/51</a:t>
            </a:r>
            <a:endParaRPr lang="en-US" dirty="0"/>
          </a:p>
        </p:txBody>
      </p:sp>
      <p:sp>
        <p:nvSpPr>
          <p:cNvPr id="6" name="Footer Placeholder 5">
            <a:extLst>
              <a:ext uri="{FF2B5EF4-FFF2-40B4-BE49-F238E27FC236}">
                <a16:creationId xmlns:a16="http://schemas.microsoft.com/office/drawing/2014/main" id="{A0DF8E31-4200-855B-9D7F-B6F52DBD6232}"/>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90732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70AAD-2BE7-4C3B-B020-3AD3D77CE9CD}"/>
              </a:ext>
            </a:extLst>
          </p:cNvPr>
          <p:cNvSpPr>
            <a:spLocks noGrp="1"/>
          </p:cNvSpPr>
          <p:nvPr>
            <p:ph type="title"/>
          </p:nvPr>
        </p:nvSpPr>
        <p:spPr/>
        <p:txBody>
          <a:bodyPr/>
          <a:lstStyle/>
          <a:p>
            <a:r>
              <a:rPr lang="en-US" dirty="0"/>
              <a:t>Publications</a:t>
            </a:r>
          </a:p>
        </p:txBody>
      </p:sp>
      <p:sp>
        <p:nvSpPr>
          <p:cNvPr id="3" name="Content Placeholder 2">
            <a:extLst>
              <a:ext uri="{FF2B5EF4-FFF2-40B4-BE49-F238E27FC236}">
                <a16:creationId xmlns:a16="http://schemas.microsoft.com/office/drawing/2014/main" id="{45008FE6-C68D-4BA5-BC07-B01E14BF2E2A}"/>
              </a:ext>
            </a:extLst>
          </p:cNvPr>
          <p:cNvSpPr>
            <a:spLocks noGrp="1"/>
          </p:cNvSpPr>
          <p:nvPr>
            <p:ph idx="1"/>
          </p:nvPr>
        </p:nvSpPr>
        <p:spPr>
          <a:xfrm>
            <a:off x="838200" y="1317085"/>
            <a:ext cx="10515600" cy="4998371"/>
          </a:xfrm>
        </p:spPr>
        <p:txBody>
          <a:bodyPr>
            <a:normAutofit/>
          </a:bodyPr>
          <a:lstStyle/>
          <a:p>
            <a:pPr marL="0" indent="0" algn="just">
              <a:lnSpc>
                <a:spcPct val="120000"/>
              </a:lnSpc>
              <a:buNone/>
            </a:pPr>
            <a:r>
              <a:rPr lang="en-US" sz="1400" b="1" dirty="0">
                <a:latin typeface="Aptos" panose="020B0004020202020204" pitchFamily="34" charset="0"/>
                <a:ea typeface="Times New Roman" panose="02020603050405020304" pitchFamily="18" charset="0"/>
                <a:cs typeface="Calibri" panose="020F0502020204030204" pitchFamily="34" charset="0"/>
              </a:rPr>
              <a:t>Journals:</a:t>
            </a:r>
          </a:p>
          <a:p>
            <a:pPr marL="182880" indent="-182880" algn="just">
              <a:lnSpc>
                <a:spcPct val="120000"/>
              </a:lnSpc>
              <a:buFont typeface="Symbol" pitchFamily="2" charset="2"/>
              <a:buChar char=""/>
            </a:pPr>
            <a:r>
              <a:rPr lang="en-US" sz="1100" dirty="0">
                <a:ea typeface="Times New Roman" panose="02020603050405020304" pitchFamily="18" charset="0"/>
                <a:cs typeface="Calibri" panose="020F0502020204030204" pitchFamily="34" charset="0"/>
              </a:rPr>
              <a:t>“Augmented Sparse Nonlinear Identification of Nonlinear Dynamics (</a:t>
            </a:r>
            <a:r>
              <a:rPr lang="en-US" sz="1100" dirty="0" err="1">
                <a:ea typeface="Times New Roman" panose="02020603050405020304" pitchFamily="18" charset="0"/>
                <a:cs typeface="Calibri" panose="020F0502020204030204" pitchFamily="34" charset="0"/>
              </a:rPr>
              <a:t>aSINDy</a:t>
            </a:r>
            <a:r>
              <a:rPr lang="en-US" sz="1100" dirty="0">
                <a:ea typeface="Times New Roman" panose="02020603050405020304" pitchFamily="18" charset="0"/>
                <a:cs typeface="Calibri" panose="020F0502020204030204" pitchFamily="34" charset="0"/>
              </a:rPr>
              <a:t>),” </a:t>
            </a:r>
            <a:r>
              <a:rPr lang="en-US" sz="1100" i="1" dirty="0">
                <a:ea typeface="Times New Roman" panose="02020603050405020304" pitchFamily="18" charset="0"/>
                <a:cs typeface="Calibri" panose="020F0502020204030204" pitchFamily="34" charset="0"/>
              </a:rPr>
              <a:t>SIAM Journal on Optimization</a:t>
            </a:r>
            <a:r>
              <a:rPr lang="en-US" sz="1100" dirty="0">
                <a:ea typeface="Times New Roman" panose="02020603050405020304" pitchFamily="18" charset="0"/>
                <a:cs typeface="Calibri" panose="020F0502020204030204" pitchFamily="34" charset="0"/>
              </a:rPr>
              <a:t>, (In Preparation)</a:t>
            </a:r>
            <a:endParaRPr lang="en-US" sz="1100" i="1" dirty="0">
              <a:latin typeface="Aptos" panose="020B0004020202020204" pitchFamily="34" charset="0"/>
              <a:ea typeface="Times New Roman" panose="02020603050405020304" pitchFamily="18" charset="0"/>
              <a:cs typeface="Calibri" panose="020F0502020204030204" pitchFamily="34" charset="0"/>
            </a:endParaRP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“Online Co-Estimation of State of Charge and Voltage Dynamics of Li-ion Batteries via Physics-Inspired Modeling,” </a:t>
            </a:r>
            <a:r>
              <a:rPr lang="en-US" sz="1100" i="1" dirty="0">
                <a:solidFill>
                  <a:srgbClr val="202124"/>
                </a:solidFill>
                <a:latin typeface="Aptos" panose="020B0004020202020204" pitchFamily="34" charset="0"/>
              </a:rPr>
              <a:t>IEEE Trans. Transp. </a:t>
            </a:r>
            <a:r>
              <a:rPr lang="en-US" sz="1100" i="1" dirty="0" err="1">
                <a:solidFill>
                  <a:srgbClr val="202124"/>
                </a:solidFill>
                <a:latin typeface="Aptos" panose="020B0004020202020204" pitchFamily="34" charset="0"/>
              </a:rPr>
              <a:t>Electrif</a:t>
            </a:r>
            <a:r>
              <a:rPr lang="en-US" sz="1100" dirty="0">
                <a:solidFill>
                  <a:srgbClr val="202124"/>
                </a:solidFill>
                <a:latin typeface="Aptos" panose="020B0004020202020204" pitchFamily="34" charset="0"/>
              </a:rPr>
              <a:t>, (Under Review), </a:t>
            </a:r>
            <a:r>
              <a:rPr lang="en-US" sz="1100" b="1" dirty="0">
                <a:solidFill>
                  <a:srgbClr val="202124"/>
                </a:solidFill>
                <a:latin typeface="Aptos" panose="020B0004020202020204" pitchFamily="34" charset="0"/>
              </a:rPr>
              <a:t>IF: 7.2</a:t>
            </a:r>
            <a:endParaRPr lang="en-US" sz="1100" b="1" dirty="0">
              <a:latin typeface="Aptos" panose="020B0004020202020204" pitchFamily="34" charset="0"/>
              <a:ea typeface="Times New Roman" panose="02020603050405020304" pitchFamily="18" charset="0"/>
              <a:cs typeface="Calibri" panose="020F0502020204030204" pitchFamily="34" charset="0"/>
            </a:endParaRPr>
          </a:p>
          <a:p>
            <a:pPr marL="182880" indent="-182880" algn="just">
              <a:lnSpc>
                <a:spcPct val="120000"/>
              </a:lnSpc>
              <a:buFont typeface="Symbol" pitchFamily="2" charset="2"/>
              <a:buChar char=""/>
            </a:pPr>
            <a:r>
              <a:rPr lang="en-US" sz="1100" dirty="0"/>
              <a:t>“Homogenized Mechanical-Electrochemical-Thermal Model of a Lithium-ion Cell,” </a:t>
            </a:r>
            <a:r>
              <a:rPr lang="en-US" sz="1100" i="1" dirty="0" err="1"/>
              <a:t>eTransportation</a:t>
            </a:r>
            <a:r>
              <a:rPr lang="en-US" sz="1100" i="1" dirty="0"/>
              <a:t>, </a:t>
            </a:r>
            <a:r>
              <a:rPr lang="en-US" sz="1100" dirty="0"/>
              <a:t>(Under Review), </a:t>
            </a:r>
            <a:r>
              <a:rPr lang="en-US" sz="1100" b="1" dirty="0"/>
              <a:t>IF: 15</a:t>
            </a:r>
            <a:endParaRPr lang="en-US" sz="1100" dirty="0">
              <a:latin typeface="Aptos" panose="020B0004020202020204" pitchFamily="34" charset="0"/>
              <a:ea typeface="Times New Roman" panose="02020603050405020304" pitchFamily="18" charset="0"/>
              <a:cs typeface="Calibri" panose="020F0502020204030204" pitchFamily="34" charset="0"/>
            </a:endParaRP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Calibri" panose="020F0502020204030204" pitchFamily="34" charset="0"/>
              </a:rPr>
              <a:t>“The Impact of </a:t>
            </a:r>
            <a:r>
              <a:rPr lang="en-US" sz="1100" dirty="0" err="1">
                <a:latin typeface="Aptos" panose="020B0004020202020204" pitchFamily="34" charset="0"/>
                <a:ea typeface="Times New Roman" panose="02020603050405020304" pitchFamily="18" charset="0"/>
                <a:cs typeface="Calibri" panose="020F0502020204030204" pitchFamily="34" charset="0"/>
              </a:rPr>
              <a:t>Lightweighting</a:t>
            </a:r>
            <a:r>
              <a:rPr lang="en-US" sz="1100" dirty="0">
                <a:latin typeface="Aptos" panose="020B0004020202020204" pitchFamily="34" charset="0"/>
                <a:ea typeface="Times New Roman" panose="02020603050405020304" pitchFamily="18" charset="0"/>
                <a:cs typeface="Calibri" panose="020F0502020204030204" pitchFamily="34" charset="0"/>
              </a:rPr>
              <a:t> and Battery Technologies on the Sustainability of Electric Vehicles: A Comprehensive Life Cycle Assessment,” </a:t>
            </a:r>
            <a:r>
              <a:rPr lang="en-US" sz="1100" i="1" dirty="0">
                <a:latin typeface="Aptos" panose="020B0004020202020204" pitchFamily="34" charset="0"/>
                <a:ea typeface="Times New Roman" panose="02020603050405020304" pitchFamily="18" charset="0"/>
                <a:cs typeface="Calibri" panose="020F0502020204030204" pitchFamily="34" charset="0"/>
              </a:rPr>
              <a:t>Environmental Impact Assessment Review</a:t>
            </a:r>
            <a:r>
              <a:rPr lang="en-US" sz="1100" dirty="0">
                <a:latin typeface="Aptos" panose="020B0004020202020204" pitchFamily="34" charset="0"/>
                <a:ea typeface="Times New Roman" panose="02020603050405020304" pitchFamily="18" charset="0"/>
                <a:cs typeface="Calibri" panose="020F0502020204030204" pitchFamily="34" charset="0"/>
              </a:rPr>
              <a:t> (2024), </a:t>
            </a:r>
            <a:r>
              <a:rPr lang="en-US" sz="1100" b="1" dirty="0">
                <a:latin typeface="Aptos" panose="020B0004020202020204" pitchFamily="34" charset="0"/>
                <a:cs typeface="Calibri" panose="020F0502020204030204" pitchFamily="34" charset="0"/>
              </a:rPr>
              <a:t>IF: 9.8</a:t>
            </a:r>
            <a:endParaRPr lang="en-US" sz="1100" b="1" dirty="0">
              <a:latin typeface="Aptos" panose="020B0004020202020204" pitchFamily="34" charset="0"/>
              <a:ea typeface="Times New Roman" panose="02020603050405020304" pitchFamily="18" charset="0"/>
              <a:cs typeface="Times New Roman" panose="02020603050405020304" pitchFamily="18" charset="0"/>
            </a:endParaRP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“A Data-Driven Framework for Learning Governing Equations of Li-ion Batteries and Co-Estimating Voltage and State-of-Charge,” </a:t>
            </a:r>
            <a:r>
              <a:rPr lang="en-US" sz="1100" i="1" dirty="0">
                <a:latin typeface="Aptos" panose="020B0004020202020204" pitchFamily="34" charset="0"/>
                <a:ea typeface="Times New Roman" panose="02020603050405020304" pitchFamily="18" charset="0"/>
                <a:cs typeface="Times New Roman" panose="02020603050405020304" pitchFamily="18" charset="0"/>
              </a:rPr>
              <a:t>Journal of Energy Storage </a:t>
            </a:r>
            <a:r>
              <a:rPr lang="en-US" sz="1100" dirty="0">
                <a:latin typeface="Aptos" panose="020B0004020202020204" pitchFamily="34" charset="0"/>
                <a:ea typeface="Times New Roman" panose="02020603050405020304" pitchFamily="18" charset="0"/>
                <a:cs typeface="Times New Roman" panose="02020603050405020304" pitchFamily="18" charset="0"/>
              </a:rPr>
              <a:t>(2024), </a:t>
            </a:r>
            <a:r>
              <a:rPr lang="en-US" sz="1100" b="1" dirty="0">
                <a:latin typeface="Aptos" panose="020B0004020202020204" pitchFamily="34" charset="0"/>
                <a:ea typeface="Times New Roman" panose="02020603050405020304" pitchFamily="18" charset="0"/>
                <a:cs typeface="Times New Roman" panose="02020603050405020304" pitchFamily="18" charset="0"/>
              </a:rPr>
              <a:t>IF: 8.9</a:t>
            </a: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“Data-driven Discovery of Lithium-Ion Battery State of Charge Dynamics,” </a:t>
            </a:r>
            <a:r>
              <a:rPr lang="en-US" sz="1100" i="1" dirty="0">
                <a:latin typeface="Aptos" panose="020B0004020202020204" pitchFamily="34" charset="0"/>
                <a:ea typeface="Times New Roman" panose="02020603050405020304" pitchFamily="18" charset="0"/>
                <a:cs typeface="Times New Roman" panose="02020603050405020304" pitchFamily="18" charset="0"/>
              </a:rPr>
              <a:t>Journal of Dynamic Systems, Measurement, and Control</a:t>
            </a:r>
            <a:r>
              <a:rPr lang="en-US" sz="1100" dirty="0">
                <a:latin typeface="Aptos" panose="020B0004020202020204" pitchFamily="34" charset="0"/>
                <a:ea typeface="Times New Roman" panose="02020603050405020304" pitchFamily="18" charset="0"/>
                <a:cs typeface="Times New Roman" panose="02020603050405020304" pitchFamily="18" charset="0"/>
              </a:rPr>
              <a:t> (2023) </a:t>
            </a:r>
          </a:p>
          <a:p>
            <a:pPr marL="0" indent="0" algn="just">
              <a:lnSpc>
                <a:spcPct val="120000"/>
              </a:lnSpc>
              <a:buNone/>
            </a:pPr>
            <a:r>
              <a:rPr lang="en-US" sz="1400" b="1" dirty="0">
                <a:latin typeface="Aptos" panose="020B0004020202020204" pitchFamily="34" charset="0"/>
                <a:ea typeface="Times New Roman" panose="02020603050405020304" pitchFamily="18" charset="0"/>
                <a:cs typeface="Calibri" panose="020F0502020204030204" pitchFamily="34" charset="0"/>
              </a:rPr>
              <a:t>Conferences:</a:t>
            </a: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rPr>
              <a:t>“Bootstrap-Based Sparse Modeling for Temperature-dependent State-Of-Charge Prediction of Batteries,” </a:t>
            </a:r>
            <a:r>
              <a:rPr lang="en-US" sz="1100" i="1" dirty="0">
                <a:latin typeface="Aptos" panose="020B0004020202020204" pitchFamily="34" charset="0"/>
                <a:ea typeface="Times New Roman" panose="02020603050405020304" pitchFamily="18" charset="0"/>
              </a:rPr>
              <a:t>2025 American Control Conference (ACC’25)</a:t>
            </a:r>
            <a:r>
              <a:rPr lang="en-US" sz="1100" dirty="0">
                <a:latin typeface="Aptos" panose="020B0004020202020204" pitchFamily="34" charset="0"/>
                <a:ea typeface="Times New Roman" panose="02020603050405020304" pitchFamily="18" charset="0"/>
              </a:rPr>
              <a:t>, (Under Review)</a:t>
            </a: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rPr>
              <a:t>“Real-time Internal Short Circuit Detection in Li-ion Battery Modules During Field Use,” </a:t>
            </a:r>
            <a:r>
              <a:rPr lang="en-US" sz="1100" i="1" dirty="0">
                <a:latin typeface="Aptos" panose="020B0004020202020204" pitchFamily="34" charset="0"/>
                <a:ea typeface="Times New Roman" panose="02020603050405020304" pitchFamily="18" charset="0"/>
              </a:rPr>
              <a:t>ACC’24</a:t>
            </a: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“A Physic-Inspired Machine Learning Nonlinear Model of Li-ion Batteries,” </a:t>
            </a:r>
            <a:r>
              <a:rPr lang="en-US" sz="1100" i="1" dirty="0">
                <a:latin typeface="Aptos" panose="020B0004020202020204" pitchFamily="34" charset="0"/>
                <a:ea typeface="Times New Roman" panose="02020603050405020304" pitchFamily="18" charset="0"/>
                <a:cs typeface="Times New Roman" panose="02020603050405020304" pitchFamily="18" charset="0"/>
              </a:rPr>
              <a:t>ACC’23</a:t>
            </a:r>
            <a:endParaRPr lang="en-US" sz="1100" i="1" dirty="0">
              <a:ea typeface="Times New Roman" panose="02020603050405020304" pitchFamily="18" charset="0"/>
            </a:endParaRP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“Sparse Modeling of Energy Storage Systems in Presence of Noise,” </a:t>
            </a:r>
            <a:r>
              <a:rPr lang="en-US" sz="1100" i="1" dirty="0">
                <a:latin typeface="Aptos" panose="020B0004020202020204" pitchFamily="34" charset="0"/>
                <a:ea typeface="Times New Roman" panose="02020603050405020304" pitchFamily="18" charset="0"/>
                <a:cs typeface="Times New Roman" panose="02020603050405020304" pitchFamily="18" charset="0"/>
              </a:rPr>
              <a:t>IFAC-</a:t>
            </a:r>
            <a:r>
              <a:rPr lang="en-US" sz="1100" i="1" dirty="0" err="1">
                <a:latin typeface="Aptos" panose="020B0004020202020204" pitchFamily="34" charset="0"/>
                <a:ea typeface="Times New Roman" panose="02020603050405020304" pitchFamily="18" charset="0"/>
                <a:cs typeface="Times New Roman" panose="02020603050405020304" pitchFamily="18" charset="0"/>
              </a:rPr>
              <a:t>PapersOnLine</a:t>
            </a:r>
            <a:r>
              <a:rPr lang="en-US" sz="1100" dirty="0">
                <a:latin typeface="Aptos" panose="020B0004020202020204" pitchFamily="34" charset="0"/>
                <a:ea typeface="Times New Roman" panose="02020603050405020304" pitchFamily="18" charset="0"/>
                <a:cs typeface="Times New Roman" panose="02020603050405020304" pitchFamily="18" charset="0"/>
              </a:rPr>
              <a:t> (2023)</a:t>
            </a: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“Discovering Governing Equations of Li-ion Batteries Pertaining State of Charge Using Input-Output Data,” </a:t>
            </a:r>
            <a:r>
              <a:rPr lang="en-US" sz="1100" i="1" dirty="0">
                <a:latin typeface="Aptos" panose="020B0004020202020204" pitchFamily="34" charset="0"/>
                <a:ea typeface="Times New Roman" panose="02020603050405020304" pitchFamily="18" charset="0"/>
                <a:cs typeface="Times New Roman" panose="02020603050405020304" pitchFamily="18" charset="0"/>
              </a:rPr>
              <a:t>ACC’23</a:t>
            </a:r>
            <a:endParaRPr lang="en-US" sz="1100" i="1" dirty="0">
              <a:ea typeface="Times New Roman" panose="02020603050405020304" pitchFamily="18" charset="0"/>
            </a:endParaRPr>
          </a:p>
          <a:p>
            <a:pPr marL="182880" indent="-182880" algn="just">
              <a:lnSpc>
                <a:spcPct val="120000"/>
              </a:lnSpc>
              <a:buFont typeface="Symbol" pitchFamily="2" charset="2"/>
              <a:buChar char=""/>
            </a:pPr>
            <a:r>
              <a:rPr lang="en-US" sz="1100" dirty="0">
                <a:latin typeface="Aptos" panose="020B0004020202020204" pitchFamily="34" charset="0"/>
                <a:ea typeface="Times New Roman" panose="02020603050405020304" pitchFamily="18" charset="0"/>
                <a:cs typeface="Times New Roman" panose="02020603050405020304" pitchFamily="18" charset="0"/>
              </a:rPr>
              <a:t>“Modeling of Li-ion batteries for real-time analysis and control: A data-driven approach,” </a:t>
            </a:r>
            <a:r>
              <a:rPr lang="en-US" sz="1100" i="1" dirty="0">
                <a:latin typeface="Aptos" panose="020B0004020202020204" pitchFamily="34" charset="0"/>
                <a:ea typeface="Times New Roman" panose="02020603050405020304" pitchFamily="18" charset="0"/>
                <a:cs typeface="Times New Roman" panose="02020603050405020304" pitchFamily="18" charset="0"/>
              </a:rPr>
              <a:t>ACC’22</a:t>
            </a:r>
          </a:p>
        </p:txBody>
      </p:sp>
      <p:sp>
        <p:nvSpPr>
          <p:cNvPr id="4" name="Date Placeholder 3">
            <a:extLst>
              <a:ext uri="{FF2B5EF4-FFF2-40B4-BE49-F238E27FC236}">
                <a16:creationId xmlns:a16="http://schemas.microsoft.com/office/drawing/2014/main" id="{3C353BC5-F6DA-410A-8BDE-00993FD5E210}"/>
              </a:ext>
            </a:extLst>
          </p:cNvPr>
          <p:cNvSpPr>
            <a:spLocks noGrp="1"/>
          </p:cNvSpPr>
          <p:nvPr>
            <p:ph type="dt" sz="half" idx="10"/>
          </p:nvPr>
        </p:nvSpPr>
        <p:spPr/>
        <p:txBody>
          <a:bodyPr/>
          <a:lstStyle/>
          <a:p>
            <a:r>
              <a:rPr lang="en-US"/>
              <a:t>sites.temple.edu/dslab/</a:t>
            </a:r>
          </a:p>
        </p:txBody>
      </p:sp>
      <p:sp>
        <p:nvSpPr>
          <p:cNvPr id="6" name="Slide Number Placeholder 5">
            <a:extLst>
              <a:ext uri="{FF2B5EF4-FFF2-40B4-BE49-F238E27FC236}">
                <a16:creationId xmlns:a16="http://schemas.microsoft.com/office/drawing/2014/main" id="{93369546-3B0B-30B9-7A2B-6ADE0B09EEB9}"/>
              </a:ext>
            </a:extLst>
          </p:cNvPr>
          <p:cNvSpPr>
            <a:spLocks noGrp="1"/>
          </p:cNvSpPr>
          <p:nvPr>
            <p:ph type="sldNum" sz="quarter" idx="12"/>
          </p:nvPr>
        </p:nvSpPr>
        <p:spPr/>
        <p:txBody>
          <a:bodyPr/>
          <a:lstStyle/>
          <a:p>
            <a:fld id="{B2DC25EE-239B-4C5F-AAD1-255A7D5F1EE2}" type="slidenum">
              <a:rPr lang="en-US" smtClean="0"/>
              <a:pPr/>
              <a:t>51</a:t>
            </a:fld>
            <a:r>
              <a:rPr lang="en-US"/>
              <a:t>/51</a:t>
            </a:r>
            <a:endParaRPr lang="en-US" dirty="0"/>
          </a:p>
        </p:txBody>
      </p:sp>
      <p:sp>
        <p:nvSpPr>
          <p:cNvPr id="5" name="Footer Placeholder 4">
            <a:extLst>
              <a:ext uri="{FF2B5EF4-FFF2-40B4-BE49-F238E27FC236}">
                <a16:creationId xmlns:a16="http://schemas.microsoft.com/office/drawing/2014/main" id="{5FD986EA-0AA0-CCA4-4D61-D95E10C4C3A4}"/>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569887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Mechanistic Models (1)</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200" y="1296024"/>
            <a:ext cx="8369938" cy="4663238"/>
          </a:xfrm>
        </p:spPr>
        <p:txBody>
          <a:bodyPr vert="horz" lIns="91440" tIns="45720" rIns="91440" bIns="45720" rtlCol="0" anchor="t">
            <a:normAutofit/>
          </a:bodyPr>
          <a:lstStyle/>
          <a:p>
            <a:r>
              <a:rPr lang="en-US" sz="1800" dirty="0">
                <a:latin typeface="Aptos"/>
              </a:rPr>
              <a:t>Express the process inside the battery with analytical equations</a:t>
            </a:r>
            <a:endParaRPr lang="en-US" dirty="0">
              <a:latin typeface="Aptos"/>
            </a:endParaRPr>
          </a:p>
          <a:p>
            <a:pPr lvl="1"/>
            <a:r>
              <a:rPr lang="en-US" sz="1600" dirty="0"/>
              <a:t>Electrochemical reactions</a:t>
            </a:r>
          </a:p>
          <a:p>
            <a:pPr lvl="1"/>
            <a:r>
              <a:rPr lang="en-US" sz="1600" dirty="0"/>
              <a:t>Heat and mass transport</a:t>
            </a:r>
          </a:p>
          <a:p>
            <a:endParaRPr lang="en-US" sz="1800" dirty="0"/>
          </a:p>
          <a:p>
            <a:endParaRPr lang="en-US" sz="1800" dirty="0"/>
          </a:p>
          <a:p>
            <a:endParaRPr lang="en-US" sz="1800" dirty="0"/>
          </a:p>
          <a:p>
            <a:endParaRPr lang="en-US" sz="1800" dirty="0"/>
          </a:p>
          <a:p>
            <a:pPr>
              <a:buFont typeface="Wingdings" pitchFamily="2" charset="2"/>
              <a:buChar char="Ø"/>
            </a:pPr>
            <a:r>
              <a:rPr lang="en-US" sz="1800" dirty="0"/>
              <a:t>Porous Electrode Theory (Started by Newman’s Group)</a:t>
            </a:r>
          </a:p>
          <a:p>
            <a:pPr lvl="1"/>
            <a:r>
              <a:rPr lang="en-US" sz="1600" dirty="0"/>
              <a:t>Pseudo-two-Dimensional (P2D) model; Doyle et al., 1993</a:t>
            </a:r>
          </a:p>
          <a:p>
            <a:pPr lvl="1"/>
            <a:r>
              <a:rPr lang="en-US" sz="1600" dirty="0"/>
              <a:t>P2D model with aging; </a:t>
            </a:r>
            <a:r>
              <a:rPr lang="en-US" sz="1600" dirty="0" err="1"/>
              <a:t>Ramadass</a:t>
            </a:r>
            <a:r>
              <a:rPr lang="en-US" sz="1600" dirty="0"/>
              <a:t> et al., 2004</a:t>
            </a:r>
          </a:p>
          <a:p>
            <a:pPr lvl="1"/>
            <a:r>
              <a:rPr lang="en-US" sz="1600" dirty="0"/>
              <a:t>Doyle-Fuller-Newman (DFN) (P2D with thermal dynamics); Thomas et al., 2002</a:t>
            </a:r>
          </a:p>
          <a:p>
            <a:pPr>
              <a:buClr>
                <a:srgbClr val="00B050"/>
              </a:buClr>
              <a:buFont typeface="Wingdings" pitchFamily="2" charset="2"/>
              <a:buChar char="ü"/>
            </a:pPr>
            <a:r>
              <a:rPr lang="en-US" sz="1800" dirty="0"/>
              <a:t>Suitable for analysis and diagnosis</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6" name="Picture 5">
            <a:extLst>
              <a:ext uri="{FF2B5EF4-FFF2-40B4-BE49-F238E27FC236}">
                <a16:creationId xmlns:a16="http://schemas.microsoft.com/office/drawing/2014/main" id="{5DA297D7-B130-A628-0167-2EC1EE2CA425}"/>
              </a:ext>
            </a:extLst>
          </p:cNvPr>
          <p:cNvPicPr>
            <a:picLocks noChangeAspect="1"/>
          </p:cNvPicPr>
          <p:nvPr/>
        </p:nvPicPr>
        <p:blipFill>
          <a:blip r:embed="rId3"/>
          <a:stretch>
            <a:fillRect/>
          </a:stretch>
        </p:blipFill>
        <p:spPr>
          <a:xfrm>
            <a:off x="7006312" y="2042843"/>
            <a:ext cx="4519290" cy="2333402"/>
          </a:xfrm>
          <a:prstGeom prst="rect">
            <a:avLst/>
          </a:prstGeom>
        </p:spPr>
      </p:pic>
      <p:sp>
        <p:nvSpPr>
          <p:cNvPr id="8" name="Rectangle 7">
            <a:extLst>
              <a:ext uri="{FF2B5EF4-FFF2-40B4-BE49-F238E27FC236}">
                <a16:creationId xmlns:a16="http://schemas.microsoft.com/office/drawing/2014/main" id="{4FF3DAFB-2954-7496-FE3C-9D1668C0DF6F}"/>
              </a:ext>
            </a:extLst>
          </p:cNvPr>
          <p:cNvSpPr/>
          <p:nvPr/>
        </p:nvSpPr>
        <p:spPr>
          <a:xfrm>
            <a:off x="1153705" y="2298415"/>
            <a:ext cx="3995854" cy="1180774"/>
          </a:xfrm>
          <a:prstGeom prst="rect">
            <a:avLst/>
          </a:prstGeom>
          <a:noFill/>
          <a:ln w="19050">
            <a:solidFill>
              <a:srgbClr val="9903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tx1"/>
              </a:solidFill>
            </a:endParaRPr>
          </a:p>
        </p:txBody>
      </p:sp>
      <p:grpSp>
        <p:nvGrpSpPr>
          <p:cNvPr id="14" name="Group 13">
            <a:extLst>
              <a:ext uri="{FF2B5EF4-FFF2-40B4-BE49-F238E27FC236}">
                <a16:creationId xmlns:a16="http://schemas.microsoft.com/office/drawing/2014/main" id="{531FC080-4E48-76FD-E262-36ACF0A0809D}"/>
              </a:ext>
            </a:extLst>
          </p:cNvPr>
          <p:cNvGrpSpPr/>
          <p:nvPr/>
        </p:nvGrpSpPr>
        <p:grpSpPr>
          <a:xfrm>
            <a:off x="1241428" y="2406053"/>
            <a:ext cx="3792493" cy="1032286"/>
            <a:chOff x="1221492" y="2797709"/>
            <a:chExt cx="3792493" cy="1032286"/>
          </a:xfrm>
          <a:noFill/>
        </p:grpSpPr>
        <p:pic>
          <p:nvPicPr>
            <p:cNvPr id="11" name="Picture 10">
              <a:extLst>
                <a:ext uri="{FF2B5EF4-FFF2-40B4-BE49-F238E27FC236}">
                  <a16:creationId xmlns:a16="http://schemas.microsoft.com/office/drawing/2014/main" id="{36903498-1D90-582A-FC1A-14E839B2DBCF}"/>
                </a:ext>
              </a:extLst>
            </p:cNvPr>
            <p:cNvPicPr>
              <a:picLocks noChangeAspect="1"/>
            </p:cNvPicPr>
            <p:nvPr/>
          </p:nvPicPr>
          <p:blipFill>
            <a:blip r:embed="rId4"/>
            <a:stretch>
              <a:fillRect/>
            </a:stretch>
          </p:blipFill>
          <p:spPr>
            <a:xfrm>
              <a:off x="1221492" y="2797709"/>
              <a:ext cx="1869140" cy="1032286"/>
            </a:xfrm>
            <a:prstGeom prst="rect">
              <a:avLst/>
            </a:prstGeom>
            <a:grpFill/>
            <a:ln>
              <a:noFill/>
            </a:ln>
          </p:spPr>
        </p:pic>
        <p:pic>
          <p:nvPicPr>
            <p:cNvPr id="12" name="Picture 11">
              <a:extLst>
                <a:ext uri="{FF2B5EF4-FFF2-40B4-BE49-F238E27FC236}">
                  <a16:creationId xmlns:a16="http://schemas.microsoft.com/office/drawing/2014/main" id="{135AAC21-61FD-1762-20BC-EAE9FB36B022}"/>
                </a:ext>
              </a:extLst>
            </p:cNvPr>
            <p:cNvPicPr>
              <a:picLocks noChangeAspect="1"/>
            </p:cNvPicPr>
            <p:nvPr/>
          </p:nvPicPr>
          <p:blipFill>
            <a:blip r:embed="rId5"/>
            <a:stretch>
              <a:fillRect/>
            </a:stretch>
          </p:blipFill>
          <p:spPr>
            <a:xfrm>
              <a:off x="2963926" y="2801337"/>
              <a:ext cx="2050059" cy="1025030"/>
            </a:xfrm>
            <a:prstGeom prst="rect">
              <a:avLst/>
            </a:prstGeom>
            <a:grpFill/>
            <a:ln>
              <a:noFill/>
            </a:ln>
          </p:spPr>
        </p:pic>
      </p:grpSp>
      <p:graphicFrame>
        <p:nvGraphicFramePr>
          <p:cNvPr id="15" name="Diagram 14">
            <a:extLst>
              <a:ext uri="{FF2B5EF4-FFF2-40B4-BE49-F238E27FC236}">
                <a16:creationId xmlns:a16="http://schemas.microsoft.com/office/drawing/2014/main" id="{BC416F8F-A14C-4C25-B98E-D01099E80CA0}"/>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8F44AF5F-703C-18FB-4B41-4801705FB52B}"/>
              </a:ext>
            </a:extLst>
          </p:cNvPr>
          <p:cNvSpPr txBox="1"/>
          <p:nvPr/>
        </p:nvSpPr>
        <p:spPr>
          <a:xfrm>
            <a:off x="838201" y="3730091"/>
            <a:ext cx="10515599" cy="1574342"/>
          </a:xfrm>
          <a:prstGeom prst="rect">
            <a:avLst/>
          </a:prstGeom>
          <a:noFill/>
        </p:spPr>
        <p:txBody>
          <a:bodyPr wrap="square" rtlCol="0">
            <a:spAutoFit/>
          </a:bodyPr>
          <a:lstStyle/>
          <a:p>
            <a:pPr marL="285750" marR="0" lvl="0" indent="-285750" algn="l" defTabSz="914400" rtl="0" eaLnBrk="1" fontAlgn="auto" latinLnBrk="0" hangingPunct="1">
              <a:lnSpc>
                <a:spcPct val="90000"/>
              </a:lnSpc>
              <a:spcBef>
                <a:spcPts val="1000"/>
              </a:spcBef>
              <a:spcAft>
                <a:spcPts val="0"/>
              </a:spcAft>
              <a:buClr>
                <a:srgbClr val="C00000"/>
              </a:buClr>
              <a:buSzTx/>
              <a:buFont typeface="Wingdings" pitchFamily="2" charset="2"/>
              <a:buChar char="Ø"/>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Simplified P2D models</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685800" marR="0" lvl="1"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Single Particle Model (SPM); Chaturvedi et al., 2010</a:t>
            </a:r>
          </a:p>
          <a:p>
            <a:pPr marL="685800" marR="0" lvl="1"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Single Particle Model with electrolyte and Temperature (</a:t>
            </a:r>
            <a:r>
              <a:rPr kumimoji="0" lang="en-US" sz="16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SPMeT</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Park et al., 2021</a:t>
            </a:r>
          </a:p>
          <a:p>
            <a:pPr marL="685800" marR="0" lvl="1" indent="-228600" algn="l" defTabSz="914400" rtl="0" eaLnBrk="1" fontAlgn="auto" latinLnBrk="0" hangingPunct="1">
              <a:lnSpc>
                <a:spcPct val="90000"/>
              </a:lnSpc>
              <a:spcBef>
                <a:spcPts val="500"/>
              </a:spcBef>
              <a:spcAft>
                <a:spcPts val="0"/>
              </a:spcAft>
              <a:buClr>
                <a:srgbClr val="C00000"/>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Multiple Particle Model (MPM); </a:t>
            </a:r>
            <a:r>
              <a:rPr kumimoji="0" lang="en-US" sz="16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Majdabadi</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et al., 2015</a:t>
            </a:r>
          </a:p>
          <a:p>
            <a:pPr>
              <a:lnSpc>
                <a:spcPct val="150000"/>
              </a:lnSpc>
              <a:buClr>
                <a:srgbClr val="00B050"/>
              </a:buClr>
              <a:buFont typeface="Wingdings" pitchFamily="2" charset="2"/>
              <a:buChar char="ü"/>
            </a:pPr>
            <a:r>
              <a:rPr lang="en-US" sz="1800" dirty="0">
                <a:latin typeface="Aptos" panose="020B0004020202020204" pitchFamily="34" charset="0"/>
              </a:rPr>
              <a:t>Suitable for control and optimization</a:t>
            </a:r>
          </a:p>
        </p:txBody>
      </p:sp>
      <p:pic>
        <p:nvPicPr>
          <p:cNvPr id="9" name="Picture 8">
            <a:extLst>
              <a:ext uri="{FF2B5EF4-FFF2-40B4-BE49-F238E27FC236}">
                <a16:creationId xmlns:a16="http://schemas.microsoft.com/office/drawing/2014/main" id="{C67EB105-B1CF-A238-0A66-C4AA50C13EBA}"/>
              </a:ext>
            </a:extLst>
          </p:cNvPr>
          <p:cNvPicPr>
            <a:picLocks noChangeAspect="1"/>
          </p:cNvPicPr>
          <p:nvPr/>
        </p:nvPicPr>
        <p:blipFill>
          <a:blip r:embed="rId11"/>
          <a:stretch>
            <a:fillRect/>
          </a:stretch>
        </p:blipFill>
        <p:spPr>
          <a:xfrm>
            <a:off x="9310538" y="3429000"/>
            <a:ext cx="1869140" cy="2146590"/>
          </a:xfrm>
          <a:prstGeom prst="rect">
            <a:avLst/>
          </a:prstGeom>
        </p:spPr>
      </p:pic>
      <p:sp>
        <p:nvSpPr>
          <p:cNvPr id="10" name="Slide Number Placeholder 9">
            <a:extLst>
              <a:ext uri="{FF2B5EF4-FFF2-40B4-BE49-F238E27FC236}">
                <a16:creationId xmlns:a16="http://schemas.microsoft.com/office/drawing/2014/main" id="{08CC0908-582C-99D0-9E38-EB5A981FAC43}"/>
              </a:ext>
            </a:extLst>
          </p:cNvPr>
          <p:cNvSpPr>
            <a:spLocks noGrp="1"/>
          </p:cNvSpPr>
          <p:nvPr>
            <p:ph type="sldNum" sz="quarter" idx="12"/>
          </p:nvPr>
        </p:nvSpPr>
        <p:spPr/>
        <p:txBody>
          <a:bodyPr/>
          <a:lstStyle/>
          <a:p>
            <a:fld id="{B2DC25EE-239B-4C5F-AAD1-255A7D5F1EE2}" type="slidenum">
              <a:rPr lang="en-US" smtClean="0"/>
              <a:pPr/>
              <a:t>6</a:t>
            </a:fld>
            <a:r>
              <a:rPr lang="en-US"/>
              <a:t>/51</a:t>
            </a:r>
            <a:endParaRPr lang="en-US" dirty="0"/>
          </a:p>
        </p:txBody>
      </p:sp>
      <p:sp>
        <p:nvSpPr>
          <p:cNvPr id="24" name="Footer Placeholder 23">
            <a:extLst>
              <a:ext uri="{FF2B5EF4-FFF2-40B4-BE49-F238E27FC236}">
                <a16:creationId xmlns:a16="http://schemas.microsoft.com/office/drawing/2014/main" id="{4E87F7F1-1E5F-02BB-B49D-3290E1FE5E6A}"/>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7044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
                                            <p:txEl>
                                              <p:pRg st="7" end="7"/>
                                            </p:txEl>
                                          </p:spTgt>
                                        </p:tgtEl>
                                      </p:cBhvr>
                                    </p:animEffect>
                                    <p:set>
                                      <p:cBhvr>
                                        <p:cTn id="52" dur="1" fill="hold">
                                          <p:stCondLst>
                                            <p:cond delay="499"/>
                                          </p:stCondLst>
                                        </p:cTn>
                                        <p:tgtEl>
                                          <p:spTgt spid="3">
                                            <p:txEl>
                                              <p:pRg st="7" end="7"/>
                                            </p:txEl>
                                          </p:spTgt>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
                                            <p:txEl>
                                              <p:pRg st="8" end="8"/>
                                            </p:txEl>
                                          </p:spTgt>
                                        </p:tgtEl>
                                      </p:cBhvr>
                                    </p:animEffect>
                                    <p:set>
                                      <p:cBhvr>
                                        <p:cTn id="55" dur="1" fill="hold">
                                          <p:stCondLst>
                                            <p:cond delay="499"/>
                                          </p:stCondLst>
                                        </p:cTn>
                                        <p:tgtEl>
                                          <p:spTgt spid="3">
                                            <p:txEl>
                                              <p:pRg st="8" end="8"/>
                                            </p:txEl>
                                          </p:spTgt>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
                                            <p:txEl>
                                              <p:pRg st="9" end="9"/>
                                            </p:txEl>
                                          </p:spTgt>
                                        </p:tgtEl>
                                      </p:cBhvr>
                                    </p:animEffect>
                                    <p:set>
                                      <p:cBhvr>
                                        <p:cTn id="58" dur="1" fill="hold">
                                          <p:stCondLst>
                                            <p:cond delay="499"/>
                                          </p:stCondLst>
                                        </p:cTn>
                                        <p:tgtEl>
                                          <p:spTgt spid="3">
                                            <p:txEl>
                                              <p:pRg st="9" end="9"/>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
                                            <p:txEl>
                                              <p:pRg st="10" end="10"/>
                                            </p:txEl>
                                          </p:spTgt>
                                        </p:tgtEl>
                                      </p:cBhvr>
                                    </p:animEffect>
                                    <p:set>
                                      <p:cBhvr>
                                        <p:cTn id="61" dur="1" fill="hold">
                                          <p:stCondLst>
                                            <p:cond delay="499"/>
                                          </p:stCondLst>
                                        </p:cTn>
                                        <p:tgtEl>
                                          <p:spTgt spid="3">
                                            <p:txEl>
                                              <p:pRg st="10" end="10"/>
                                            </p:txEl>
                                          </p:spTgt>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
                                            <p:txEl>
                                              <p:pRg st="11" end="11"/>
                                            </p:txEl>
                                          </p:spTgt>
                                        </p:tgtEl>
                                      </p:cBhvr>
                                    </p:animEffect>
                                    <p:set>
                                      <p:cBhvr>
                                        <p:cTn id="64" dur="1" fill="hold">
                                          <p:stCondLst>
                                            <p:cond delay="499"/>
                                          </p:stCondLst>
                                        </p:cTn>
                                        <p:tgtEl>
                                          <p:spTgt spid="3">
                                            <p:txEl>
                                              <p:pRg st="11" end="11"/>
                                            </p:txEl>
                                          </p:spTgt>
                                        </p:tgtEl>
                                        <p:attrNameLst>
                                          <p:attrName>style.visibility</p:attrName>
                                        </p:attrNameLst>
                                      </p:cBhvr>
                                      <p:to>
                                        <p:strVal val="hidden"/>
                                      </p:to>
                                    </p:set>
                                  </p:childTnLst>
                                </p:cTn>
                              </p:par>
                              <p:par>
                                <p:cTn id="65" presetID="16" presetClass="exit" presetSubtype="21" fill="hold" nodeType="withEffect">
                                  <p:stCondLst>
                                    <p:cond delay="0"/>
                                  </p:stCondLst>
                                  <p:childTnLst>
                                    <p:animEffect transition="out" filter="barn(inVertical)">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Mechanistic Models (2)</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p:txBody>
          <a:bodyPr vert="horz" lIns="91440" tIns="45720" rIns="91440" bIns="45720" rtlCol="0" anchor="t">
            <a:normAutofit/>
          </a:bodyPr>
          <a:lstStyle/>
          <a:p>
            <a:pPr>
              <a:buBlip>
                <a:blip r:embed="rId3"/>
              </a:buBlip>
            </a:pPr>
            <a:r>
              <a:rPr lang="en-US" dirty="0"/>
              <a:t>Capture the dynamics of the modeled processes, detailed insight</a:t>
            </a:r>
          </a:p>
          <a:p>
            <a:pPr>
              <a:buBlip>
                <a:blip r:embed="rId3"/>
              </a:buBlip>
            </a:pPr>
            <a:r>
              <a:rPr lang="en-US" dirty="0"/>
              <a:t>High interpretability, allow for design and performance optimization</a:t>
            </a:r>
          </a:p>
          <a:p>
            <a:pPr>
              <a:buBlip>
                <a:blip r:embed="rId3"/>
              </a:buBlip>
            </a:pPr>
            <a:r>
              <a:rPr lang="en-US" dirty="0"/>
              <a:t>Extrapolatable to a wide range of conditions for complex models</a:t>
            </a:r>
          </a:p>
          <a:p>
            <a:pPr>
              <a:buBlip>
                <a:blip r:embed="rId4"/>
              </a:buBlip>
            </a:pPr>
            <a:r>
              <a:rPr lang="en-US" dirty="0"/>
              <a:t>Require many parameters, several not available</a:t>
            </a:r>
          </a:p>
          <a:p>
            <a:pPr>
              <a:buBlip>
                <a:blip r:embed="rId4"/>
              </a:buBlip>
            </a:pPr>
            <a:r>
              <a:rPr lang="en-US" dirty="0"/>
              <a:t>Based on idealized principles, not always apply</a:t>
            </a:r>
          </a:p>
          <a:p>
            <a:pPr>
              <a:buBlip>
                <a:blip r:embed="rId4"/>
              </a:buBlip>
            </a:pPr>
            <a:r>
              <a:rPr lang="en-US" dirty="0"/>
              <a:t>Only predict the modeled phenomena</a:t>
            </a:r>
            <a:endParaRPr lang="en-US" b="1" dirty="0"/>
          </a:p>
          <a:p>
            <a:pPr>
              <a:buBlip>
                <a:blip r:embed="rId4"/>
              </a:buBlip>
            </a:pPr>
            <a:r>
              <a:rPr lang="en-US" dirty="0"/>
              <a:t>Computationally expensive with added complexity</a:t>
            </a:r>
            <a:endParaRPr lang="en-US" b="1" dirty="0"/>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graphicFrame>
        <p:nvGraphicFramePr>
          <p:cNvPr id="6" name="Table 7">
            <a:extLst>
              <a:ext uri="{FF2B5EF4-FFF2-40B4-BE49-F238E27FC236}">
                <a16:creationId xmlns:a16="http://schemas.microsoft.com/office/drawing/2014/main" id="{CC7DB2C3-822A-4FC0-CB60-43919BD191B5}"/>
              </a:ext>
            </a:extLst>
          </p:cNvPr>
          <p:cNvGraphicFramePr>
            <a:graphicFrameLocks noGrp="1"/>
          </p:cNvGraphicFramePr>
          <p:nvPr>
            <p:extLst>
              <p:ext uri="{D42A27DB-BD31-4B8C-83A1-F6EECF244321}">
                <p14:modId xmlns:p14="http://schemas.microsoft.com/office/powerpoint/2010/main" val="4012341969"/>
              </p:ext>
            </p:extLst>
          </p:nvPr>
        </p:nvGraphicFramePr>
        <p:xfrm>
          <a:off x="2491287" y="4728522"/>
          <a:ext cx="7209425" cy="1483360"/>
        </p:xfrm>
        <a:graphic>
          <a:graphicData uri="http://schemas.openxmlformats.org/drawingml/2006/table">
            <a:tbl>
              <a:tblPr firstRow="1" bandRow="1">
                <a:tableStyleId>{2D5ABB26-0587-4C30-8999-92F81FD0307C}</a:tableStyleId>
              </a:tblPr>
              <a:tblGrid>
                <a:gridCol w="1376785">
                  <a:extLst>
                    <a:ext uri="{9D8B030D-6E8A-4147-A177-3AD203B41FA5}">
                      <a16:colId xmlns:a16="http://schemas.microsoft.com/office/drawing/2014/main" val="73242452"/>
                    </a:ext>
                  </a:extLst>
                </a:gridCol>
                <a:gridCol w="2798604">
                  <a:extLst>
                    <a:ext uri="{9D8B030D-6E8A-4147-A177-3AD203B41FA5}">
                      <a16:colId xmlns:a16="http://schemas.microsoft.com/office/drawing/2014/main" val="619200169"/>
                    </a:ext>
                  </a:extLst>
                </a:gridCol>
                <a:gridCol w="3034036">
                  <a:extLst>
                    <a:ext uri="{9D8B030D-6E8A-4147-A177-3AD203B41FA5}">
                      <a16:colId xmlns:a16="http://schemas.microsoft.com/office/drawing/2014/main" val="2625629344"/>
                    </a:ext>
                  </a:extLst>
                </a:gridCol>
              </a:tblGrid>
              <a:tr h="370840">
                <a:tc>
                  <a:txBody>
                    <a:bodyPr/>
                    <a:lstStyle/>
                    <a:p>
                      <a:pPr algn="ctr"/>
                      <a:r>
                        <a:rPr lang="en-US"/>
                        <a:t>Model</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t>Number of parameters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dirty="0"/>
                        <a:t>Computational Complexity</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5696314"/>
                  </a:ext>
                </a:extLst>
              </a:tr>
              <a:tr h="370840">
                <a:tc>
                  <a:txBody>
                    <a:bodyPr/>
                    <a:lstStyle/>
                    <a:p>
                      <a:pPr algn="ctr"/>
                      <a:r>
                        <a:rPr lang="en-US"/>
                        <a:t>DFN</a:t>
                      </a:r>
                    </a:p>
                  </a:txBody>
                  <a:tcPr>
                    <a:lnT w="28575" cap="flat" cmpd="sng" algn="ctr">
                      <a:solidFill>
                        <a:schemeClr val="tx1"/>
                      </a:solidFill>
                      <a:prstDash val="solid"/>
                      <a:round/>
                      <a:headEnd type="none" w="med" len="med"/>
                      <a:tailEnd type="none" w="med" len="med"/>
                    </a:lnT>
                  </a:tcPr>
                </a:tc>
                <a:tc>
                  <a:txBody>
                    <a:bodyPr/>
                    <a:lstStyle/>
                    <a:p>
                      <a:pPr algn="ctr"/>
                      <a:r>
                        <a:rPr lang="en-US"/>
                        <a:t>33</a:t>
                      </a:r>
                    </a:p>
                  </a:txBody>
                  <a:tcPr>
                    <a:lnT w="28575" cap="flat" cmpd="sng" algn="ctr">
                      <a:solidFill>
                        <a:schemeClr val="tx1"/>
                      </a:solidFill>
                      <a:prstDash val="solid"/>
                      <a:round/>
                      <a:headEnd type="none" w="med" len="med"/>
                      <a:tailEnd type="none" w="med" len="med"/>
                    </a:lnT>
                  </a:tcPr>
                </a:tc>
                <a:tc>
                  <a:txBody>
                    <a:bodyPr/>
                    <a:lstStyle/>
                    <a:p>
                      <a:pPr algn="ctr"/>
                      <a:r>
                        <a:rPr lang="en-US"/>
                        <a:t>High</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44845112"/>
                  </a:ext>
                </a:extLst>
              </a:tr>
              <a:tr h="370840">
                <a:tc>
                  <a:txBody>
                    <a:bodyPr/>
                    <a:lstStyle/>
                    <a:p>
                      <a:pPr algn="ctr"/>
                      <a:r>
                        <a:rPr lang="en-US" dirty="0" err="1"/>
                        <a:t>SPMeT</a:t>
                      </a:r>
                      <a:endParaRPr lang="en-US" dirty="0"/>
                    </a:p>
                  </a:txBody>
                  <a:tcPr/>
                </a:tc>
                <a:tc>
                  <a:txBody>
                    <a:bodyPr/>
                    <a:lstStyle/>
                    <a:p>
                      <a:pPr algn="ctr"/>
                      <a:r>
                        <a:rPr lang="en-US"/>
                        <a:t>31</a:t>
                      </a:r>
                    </a:p>
                  </a:txBody>
                  <a:tcPr/>
                </a:tc>
                <a:tc>
                  <a:txBody>
                    <a:bodyPr/>
                    <a:lstStyle/>
                    <a:p>
                      <a:pPr algn="ctr"/>
                      <a:r>
                        <a:rPr lang="en-US"/>
                        <a:t>Medium</a:t>
                      </a:r>
                    </a:p>
                  </a:txBody>
                  <a:tcPr/>
                </a:tc>
                <a:extLst>
                  <a:ext uri="{0D108BD9-81ED-4DB2-BD59-A6C34878D82A}">
                    <a16:rowId xmlns:a16="http://schemas.microsoft.com/office/drawing/2014/main" val="3994598479"/>
                  </a:ext>
                </a:extLst>
              </a:tr>
              <a:tr h="370840">
                <a:tc>
                  <a:txBody>
                    <a:bodyPr/>
                    <a:lstStyle/>
                    <a:p>
                      <a:pPr algn="ctr"/>
                      <a:r>
                        <a:rPr lang="en-US"/>
                        <a:t>SPM</a:t>
                      </a:r>
                    </a:p>
                  </a:txBody>
                  <a:tcPr>
                    <a:lnB w="28575" cap="flat" cmpd="sng" algn="ctr">
                      <a:solidFill>
                        <a:schemeClr val="tx1"/>
                      </a:solidFill>
                      <a:prstDash val="solid"/>
                      <a:round/>
                      <a:headEnd type="none" w="med" len="med"/>
                      <a:tailEnd type="none" w="med" len="med"/>
                    </a:lnB>
                  </a:tcPr>
                </a:tc>
                <a:tc>
                  <a:txBody>
                    <a:bodyPr/>
                    <a:lstStyle/>
                    <a:p>
                      <a:pPr algn="ctr"/>
                      <a:r>
                        <a:rPr lang="en-US" dirty="0"/>
                        <a:t>20</a:t>
                      </a:r>
                    </a:p>
                  </a:txBody>
                  <a:tcPr>
                    <a:lnB w="28575" cap="flat" cmpd="sng" algn="ctr">
                      <a:solidFill>
                        <a:schemeClr val="tx1"/>
                      </a:solidFill>
                      <a:prstDash val="solid"/>
                      <a:round/>
                      <a:headEnd type="none" w="med" len="med"/>
                      <a:tailEnd type="none" w="med" len="med"/>
                    </a:lnB>
                  </a:tcPr>
                </a:tc>
                <a:tc>
                  <a:txBody>
                    <a:bodyPr/>
                    <a:lstStyle/>
                    <a:p>
                      <a:pPr algn="ctr"/>
                      <a:r>
                        <a:rPr lang="en-US" dirty="0"/>
                        <a:t>Low</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7986764"/>
                  </a:ext>
                </a:extLst>
              </a:tr>
            </a:tbl>
          </a:graphicData>
        </a:graphic>
      </p:graphicFrame>
      <p:graphicFrame>
        <p:nvGraphicFramePr>
          <p:cNvPr id="9" name="Diagram 8">
            <a:extLst>
              <a:ext uri="{FF2B5EF4-FFF2-40B4-BE49-F238E27FC236}">
                <a16:creationId xmlns:a16="http://schemas.microsoft.com/office/drawing/2014/main" id="{A340B240-1402-4CD1-8839-BCE8425696F2}"/>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5E10AF0D-D73D-9941-1E0E-1347337ADD48}"/>
              </a:ext>
            </a:extLst>
          </p:cNvPr>
          <p:cNvSpPr>
            <a:spLocks noGrp="1"/>
          </p:cNvSpPr>
          <p:nvPr>
            <p:ph type="sldNum" sz="quarter" idx="12"/>
          </p:nvPr>
        </p:nvSpPr>
        <p:spPr/>
        <p:txBody>
          <a:bodyPr/>
          <a:lstStyle/>
          <a:p>
            <a:fld id="{B2DC25EE-239B-4C5F-AAD1-255A7D5F1EE2}" type="slidenum">
              <a:rPr lang="en-US" smtClean="0"/>
              <a:pPr/>
              <a:t>7</a:t>
            </a:fld>
            <a:r>
              <a:rPr lang="en-US"/>
              <a:t>/51</a:t>
            </a:r>
            <a:endParaRPr lang="en-US" dirty="0"/>
          </a:p>
        </p:txBody>
      </p:sp>
      <p:sp>
        <p:nvSpPr>
          <p:cNvPr id="18" name="Footer Placeholder 17">
            <a:extLst>
              <a:ext uri="{FF2B5EF4-FFF2-40B4-BE49-F238E27FC236}">
                <a16:creationId xmlns:a16="http://schemas.microsoft.com/office/drawing/2014/main" id="{91E52CF0-6CE8-DF3A-1C16-58CC87B6D597}"/>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11355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ECMs (1)</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199" y="1317086"/>
            <a:ext cx="7577831" cy="4806910"/>
          </a:xfrm>
        </p:spPr>
        <p:txBody>
          <a:bodyPr vert="horz" lIns="91440" tIns="45720" rIns="91440" bIns="45720" rtlCol="0" anchor="t">
            <a:normAutofit/>
          </a:bodyPr>
          <a:lstStyle/>
          <a:p>
            <a:pPr>
              <a:buFont typeface="Wingdings" pitchFamily="2" charset="2"/>
              <a:buChar char="v"/>
            </a:pPr>
            <a:r>
              <a:rPr lang="en-US" sz="1700" b="1" dirty="0"/>
              <a:t>Equivalent Circuit Model (ECM)</a:t>
            </a:r>
          </a:p>
          <a:p>
            <a:r>
              <a:rPr lang="en-US" sz="1700" dirty="0">
                <a:latin typeface="Aptos"/>
              </a:rPr>
              <a:t>Express the battery’s dynamic with electrical components</a:t>
            </a:r>
          </a:p>
          <a:p>
            <a:endParaRPr lang="en-US" sz="1600" dirty="0"/>
          </a:p>
          <a:p>
            <a:endParaRPr lang="en-US" sz="1600" dirty="0"/>
          </a:p>
          <a:p>
            <a:endParaRPr lang="en-US" sz="1600" dirty="0"/>
          </a:p>
          <a:p>
            <a:endParaRPr lang="en-US" sz="1600" dirty="0"/>
          </a:p>
          <a:p>
            <a:pPr marL="0" indent="0">
              <a:buNone/>
            </a:pPr>
            <a:endParaRPr lang="en-US" sz="1600" dirty="0"/>
          </a:p>
          <a:p>
            <a:r>
              <a:rPr lang="en-US" sz="1700" dirty="0">
                <a:latin typeface="Aptos"/>
              </a:rPr>
              <a:t>ECM with simple passive electrical elements; e.g. Schmidt et al., 2016</a:t>
            </a:r>
          </a:p>
          <a:p>
            <a:pPr lvl="1"/>
            <a:r>
              <a:rPr lang="en-US" sz="1500" dirty="0">
                <a:latin typeface="Aptos"/>
              </a:rPr>
              <a:t>Determine Open circuit voltage (OCV) from voltage and current</a:t>
            </a:r>
          </a:p>
          <a:p>
            <a:pPr lvl="1"/>
            <a:r>
              <a:rPr lang="en-US" sz="1500" dirty="0"/>
              <a:t>Estimate SOC via SOC-OCV mapping</a:t>
            </a:r>
          </a:p>
          <a:p>
            <a:r>
              <a:rPr lang="en-US" sz="1700" dirty="0">
                <a:latin typeface="Aptos"/>
              </a:rPr>
              <a:t>ECM with fractional-order or distributed elements; </a:t>
            </a:r>
            <a:r>
              <a:rPr lang="en-US" sz="1700" dirty="0" err="1">
                <a:solidFill>
                  <a:prstClr val="black"/>
                </a:solidFill>
                <a:latin typeface="Aptos"/>
              </a:rPr>
              <a:t>Wildeuer</a:t>
            </a:r>
            <a:r>
              <a:rPr lang="en-US" sz="1700" dirty="0">
                <a:solidFill>
                  <a:prstClr val="black"/>
                </a:solidFill>
                <a:latin typeface="Aptos"/>
              </a:rPr>
              <a:t> et al., 2021</a:t>
            </a:r>
          </a:p>
          <a:p>
            <a:pPr lvl="1"/>
            <a:r>
              <a:rPr lang="en-US" sz="1500" dirty="0"/>
              <a:t>Using impedance spectra</a:t>
            </a: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7" name="Picture 6">
            <a:extLst>
              <a:ext uri="{FF2B5EF4-FFF2-40B4-BE49-F238E27FC236}">
                <a16:creationId xmlns:a16="http://schemas.microsoft.com/office/drawing/2014/main" id="{CF111BA2-B086-CC90-7E15-8C48A537AFE5}"/>
              </a:ext>
            </a:extLst>
          </p:cNvPr>
          <p:cNvPicPr>
            <a:picLocks noChangeAspect="1"/>
          </p:cNvPicPr>
          <p:nvPr/>
        </p:nvPicPr>
        <p:blipFill>
          <a:blip r:embed="rId3"/>
          <a:stretch>
            <a:fillRect/>
          </a:stretch>
        </p:blipFill>
        <p:spPr>
          <a:xfrm>
            <a:off x="2988908" y="1969653"/>
            <a:ext cx="3256060" cy="1527600"/>
          </a:xfrm>
          <a:prstGeom prst="rect">
            <a:avLst/>
          </a:prstGeom>
        </p:spPr>
      </p:pic>
      <p:pic>
        <p:nvPicPr>
          <p:cNvPr id="2050" name="Picture 2" descr="Details are in the caption following the image">
            <a:extLst>
              <a:ext uri="{FF2B5EF4-FFF2-40B4-BE49-F238E27FC236}">
                <a16:creationId xmlns:a16="http://schemas.microsoft.com/office/drawing/2014/main" id="{8A74BA9A-5721-1B25-52C9-4BA750E561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927" y="4189807"/>
            <a:ext cx="3563847" cy="1934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rrent voltage">
            <a:extLst>
              <a:ext uri="{FF2B5EF4-FFF2-40B4-BE49-F238E27FC236}">
                <a16:creationId xmlns:a16="http://schemas.microsoft.com/office/drawing/2014/main" id="{7AA9792B-344D-1FC6-3496-67F304D3E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7842" y="1594717"/>
            <a:ext cx="3478696" cy="22756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a:extLst>
              <a:ext uri="{FF2B5EF4-FFF2-40B4-BE49-F238E27FC236}">
                <a16:creationId xmlns:a16="http://schemas.microsoft.com/office/drawing/2014/main" id="{FA6AD7B0-0403-4A5C-BB4D-71A7ACE6BC09}"/>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Slide Number Placeholder 4">
            <a:extLst>
              <a:ext uri="{FF2B5EF4-FFF2-40B4-BE49-F238E27FC236}">
                <a16:creationId xmlns:a16="http://schemas.microsoft.com/office/drawing/2014/main" id="{29C6DCA0-BA96-8FA6-388A-79FDCEF8DB5C}"/>
              </a:ext>
            </a:extLst>
          </p:cNvPr>
          <p:cNvSpPr>
            <a:spLocks noGrp="1"/>
          </p:cNvSpPr>
          <p:nvPr>
            <p:ph type="sldNum" sz="quarter" idx="12"/>
          </p:nvPr>
        </p:nvSpPr>
        <p:spPr/>
        <p:txBody>
          <a:bodyPr/>
          <a:lstStyle/>
          <a:p>
            <a:fld id="{B2DC25EE-239B-4C5F-AAD1-255A7D5F1EE2}" type="slidenum">
              <a:rPr lang="en-US" smtClean="0"/>
              <a:pPr/>
              <a:t>8</a:t>
            </a:fld>
            <a:r>
              <a:rPr lang="en-US"/>
              <a:t>/51</a:t>
            </a:r>
            <a:endParaRPr lang="en-US" dirty="0"/>
          </a:p>
        </p:txBody>
      </p:sp>
      <p:sp>
        <p:nvSpPr>
          <p:cNvPr id="18" name="Footer Placeholder 17">
            <a:extLst>
              <a:ext uri="{FF2B5EF4-FFF2-40B4-BE49-F238E27FC236}">
                <a16:creationId xmlns:a16="http://schemas.microsoft.com/office/drawing/2014/main" id="{6A3529BB-E611-84A7-84DD-A914D7D3C438}"/>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375731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barn(inVertical)">
                                      <p:cBhvr>
                                        <p:cTn id="42" dur="500"/>
                                        <p:tgtEl>
                                          <p:spTgt spid="2050"/>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42C2-6D76-8A4C-BD68-7C6130C45E02}"/>
              </a:ext>
            </a:extLst>
          </p:cNvPr>
          <p:cNvSpPr>
            <a:spLocks noGrp="1"/>
          </p:cNvSpPr>
          <p:nvPr>
            <p:ph type="title"/>
          </p:nvPr>
        </p:nvSpPr>
        <p:spPr/>
        <p:txBody>
          <a:bodyPr/>
          <a:lstStyle/>
          <a:p>
            <a:r>
              <a:rPr lang="en-US">
                <a:latin typeface="Aptos"/>
              </a:rPr>
              <a:t>Battery Dynamics Modeling: ECMs (2)</a:t>
            </a:r>
            <a:endParaRPr lang="en-US" dirty="0"/>
          </a:p>
        </p:txBody>
      </p:sp>
      <p:sp>
        <p:nvSpPr>
          <p:cNvPr id="3" name="Content Placeholder 2">
            <a:extLst>
              <a:ext uri="{FF2B5EF4-FFF2-40B4-BE49-F238E27FC236}">
                <a16:creationId xmlns:a16="http://schemas.microsoft.com/office/drawing/2014/main" id="{A7BCE2A0-D373-B543-916D-5B41633D2835}"/>
              </a:ext>
            </a:extLst>
          </p:cNvPr>
          <p:cNvSpPr>
            <a:spLocks noGrp="1"/>
          </p:cNvSpPr>
          <p:nvPr>
            <p:ph idx="1"/>
          </p:nvPr>
        </p:nvSpPr>
        <p:spPr>
          <a:xfrm>
            <a:off x="838200" y="1317086"/>
            <a:ext cx="9751142" cy="4663238"/>
          </a:xfrm>
        </p:spPr>
        <p:txBody>
          <a:bodyPr vert="horz" lIns="91440" tIns="45720" rIns="91440" bIns="45720" rtlCol="0" anchor="t">
            <a:normAutofit/>
          </a:bodyPr>
          <a:lstStyle/>
          <a:p>
            <a:pPr>
              <a:buFont typeface="Wingdings" pitchFamily="2" charset="2"/>
              <a:buChar char="v"/>
            </a:pPr>
            <a:r>
              <a:rPr lang="en-US" b="1" dirty="0"/>
              <a:t>ECM</a:t>
            </a:r>
            <a:endParaRPr lang="en-US" dirty="0"/>
          </a:p>
          <a:p>
            <a:pPr lvl="1">
              <a:buBlip>
                <a:blip r:embed="rId3"/>
              </a:buBlip>
            </a:pPr>
            <a:r>
              <a:rPr lang="en-US" dirty="0">
                <a:latin typeface="Aptos"/>
              </a:rPr>
              <a:t>Use measurable data (current and voltage)</a:t>
            </a:r>
          </a:p>
          <a:p>
            <a:r>
              <a:rPr lang="en-US" dirty="0">
                <a:latin typeface="Aptos"/>
              </a:rPr>
              <a:t>ECM with passive electrical components:</a:t>
            </a:r>
          </a:p>
          <a:p>
            <a:pPr lvl="1">
              <a:buBlip>
                <a:blip r:embed="rId3"/>
              </a:buBlip>
            </a:pPr>
            <a:r>
              <a:rPr lang="en-US" dirty="0">
                <a:solidFill>
                  <a:prstClr val="black"/>
                </a:solidFill>
                <a:latin typeface="Aptos"/>
              </a:rPr>
              <a:t>Simple with low computational cost</a:t>
            </a:r>
            <a:endParaRPr lang="en-US" dirty="0">
              <a:latin typeface="Aptos"/>
              <a:cs typeface="Calibri"/>
            </a:endParaRPr>
          </a:p>
          <a:p>
            <a:pPr lvl="1">
              <a:buBlip>
                <a:blip r:embed="rId4"/>
              </a:buBlip>
            </a:pPr>
            <a:r>
              <a:rPr lang="en-US" dirty="0"/>
              <a:t>Narrow operating range due to lack of physics-based information</a:t>
            </a:r>
            <a:endParaRPr lang="en-US" dirty="0">
              <a:cs typeface="Calibri"/>
            </a:endParaRPr>
          </a:p>
          <a:p>
            <a:pPr lvl="1">
              <a:buBlip>
                <a:blip r:embed="rId4"/>
              </a:buBlip>
            </a:pPr>
            <a:r>
              <a:rPr lang="en-US" dirty="0">
                <a:latin typeface="Aptos"/>
              </a:rPr>
              <a:t>Need to use look-up tables with many sets, still limited due to being linear </a:t>
            </a:r>
          </a:p>
          <a:p>
            <a:r>
              <a:rPr lang="en-US" dirty="0">
                <a:latin typeface="Aptos"/>
              </a:rPr>
              <a:t>ECM with fractional-order or distributed elements:</a:t>
            </a:r>
          </a:p>
          <a:p>
            <a:pPr lvl="1">
              <a:buBlip>
                <a:blip r:embed="rId3"/>
              </a:buBlip>
            </a:pPr>
            <a:r>
              <a:rPr lang="en-US" dirty="0">
                <a:latin typeface="Aptos"/>
              </a:rPr>
              <a:t>Connections to internal processes of </a:t>
            </a:r>
            <a:r>
              <a:rPr lang="en-US" dirty="0" err="1">
                <a:latin typeface="Aptos"/>
              </a:rPr>
              <a:t>LiBs</a:t>
            </a:r>
            <a:endParaRPr lang="en-US" dirty="0">
              <a:latin typeface="Aptos"/>
              <a:cs typeface="Calibri"/>
            </a:endParaRPr>
          </a:p>
          <a:p>
            <a:pPr lvl="1">
              <a:buBlip>
                <a:blip r:embed="rId3"/>
              </a:buBlip>
            </a:pPr>
            <a:r>
              <a:rPr lang="en-US" dirty="0">
                <a:latin typeface="Aptos"/>
              </a:rPr>
              <a:t>Larger operating conditions</a:t>
            </a:r>
            <a:endParaRPr lang="en-US" dirty="0">
              <a:latin typeface="Aptos"/>
              <a:cs typeface="Calibri"/>
            </a:endParaRPr>
          </a:p>
          <a:p>
            <a:pPr lvl="1">
              <a:buBlip>
                <a:blip r:embed="rId4"/>
              </a:buBlip>
            </a:pPr>
            <a:r>
              <a:rPr lang="en-US" dirty="0">
                <a:latin typeface="Aptos"/>
              </a:rPr>
              <a:t>Require impedance spectra</a:t>
            </a:r>
            <a:endParaRPr lang="en-US" dirty="0">
              <a:latin typeface="Aptos"/>
              <a:cs typeface="Calibri"/>
            </a:endParaRPr>
          </a:p>
          <a:p>
            <a:pPr lvl="1">
              <a:buBlip>
                <a:blip r:embed="rId4"/>
              </a:buBlip>
            </a:pPr>
            <a:r>
              <a:rPr lang="en-US" dirty="0">
                <a:cs typeface="Calibri"/>
              </a:rPr>
              <a:t>Need specific devices with careful experimental control</a:t>
            </a:r>
          </a:p>
          <a:p>
            <a:pPr lvl="1">
              <a:buBlip>
                <a:blip r:embed="rId4"/>
              </a:buBlip>
            </a:pPr>
            <a:r>
              <a:rPr lang="en-US" dirty="0">
                <a:latin typeface="Aptos"/>
                <a:cs typeface="Calibri"/>
              </a:rPr>
              <a:t>Not suitable for real-time applications</a:t>
            </a:r>
            <a:endParaRPr lang="en-US" dirty="0">
              <a:cs typeface="Calibri"/>
            </a:endParaRPr>
          </a:p>
        </p:txBody>
      </p:sp>
      <p:sp>
        <p:nvSpPr>
          <p:cNvPr id="4" name="Date Placeholder 3">
            <a:extLst>
              <a:ext uri="{FF2B5EF4-FFF2-40B4-BE49-F238E27FC236}">
                <a16:creationId xmlns:a16="http://schemas.microsoft.com/office/drawing/2014/main" id="{917D7745-3D60-724D-B12B-2853B85A5CC2}"/>
              </a:ext>
            </a:extLst>
          </p:cNvPr>
          <p:cNvSpPr>
            <a:spLocks noGrp="1"/>
          </p:cNvSpPr>
          <p:nvPr>
            <p:ph type="dt" sz="half" idx="10"/>
          </p:nvPr>
        </p:nvSpPr>
        <p:spPr/>
        <p:txBody>
          <a:bodyPr/>
          <a:lstStyle/>
          <a:p>
            <a:r>
              <a:rPr lang="en-US"/>
              <a:t>sites.temple.edu/dslab/</a:t>
            </a:r>
          </a:p>
        </p:txBody>
      </p:sp>
      <p:pic>
        <p:nvPicPr>
          <p:cNvPr id="5" name="Picture 6" descr="Details are in the caption following the image">
            <a:extLst>
              <a:ext uri="{FF2B5EF4-FFF2-40B4-BE49-F238E27FC236}">
                <a16:creationId xmlns:a16="http://schemas.microsoft.com/office/drawing/2014/main" id="{0845C1F9-CFB1-F333-F74F-2CA0D04B22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3748613"/>
            <a:ext cx="3111498" cy="2067324"/>
          </a:xfrm>
          <a:prstGeom prst="rect">
            <a:avLst/>
          </a:prstGeom>
          <a:noFill/>
          <a:ln w="19050">
            <a:solidFill>
              <a:srgbClr val="990301"/>
            </a:solidFill>
          </a:ln>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EB4B2FD6-0E31-46A5-AF15-273F18F9848E}"/>
              </a:ext>
            </a:extLst>
          </p:cNvPr>
          <p:cNvGraphicFramePr/>
          <p:nvPr>
            <p:extLst>
              <p:ext uri="{D42A27DB-BD31-4B8C-83A1-F6EECF244321}">
                <p14:modId xmlns:p14="http://schemas.microsoft.com/office/powerpoint/2010/main" val="2839367222"/>
              </p:ext>
            </p:extLst>
          </p:nvPr>
        </p:nvGraphicFramePr>
        <p:xfrm>
          <a:off x="2179926" y="-106542"/>
          <a:ext cx="8128000" cy="8457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a:extLst>
              <a:ext uri="{FF2B5EF4-FFF2-40B4-BE49-F238E27FC236}">
                <a16:creationId xmlns:a16="http://schemas.microsoft.com/office/drawing/2014/main" id="{537CC2B6-ECEE-CDA7-23B2-2345D47045C9}"/>
              </a:ext>
            </a:extLst>
          </p:cNvPr>
          <p:cNvSpPr>
            <a:spLocks noGrp="1"/>
          </p:cNvSpPr>
          <p:nvPr>
            <p:ph type="sldNum" sz="quarter" idx="12"/>
          </p:nvPr>
        </p:nvSpPr>
        <p:spPr/>
        <p:txBody>
          <a:bodyPr/>
          <a:lstStyle/>
          <a:p>
            <a:fld id="{B2DC25EE-239B-4C5F-AAD1-255A7D5F1EE2}" type="slidenum">
              <a:rPr lang="en-US" smtClean="0"/>
              <a:pPr/>
              <a:t>9</a:t>
            </a:fld>
            <a:r>
              <a:rPr lang="en-US"/>
              <a:t>/51</a:t>
            </a:r>
            <a:endParaRPr lang="en-US" dirty="0"/>
          </a:p>
        </p:txBody>
      </p:sp>
      <p:sp>
        <p:nvSpPr>
          <p:cNvPr id="18" name="Footer Placeholder 17">
            <a:extLst>
              <a:ext uri="{FF2B5EF4-FFF2-40B4-BE49-F238E27FC236}">
                <a16:creationId xmlns:a16="http://schemas.microsoft.com/office/drawing/2014/main" id="{2A65B697-3987-756D-F3B5-27BC61365A47}"/>
              </a:ext>
            </a:extLst>
          </p:cNvPr>
          <p:cNvSpPr>
            <a:spLocks noGrp="1"/>
          </p:cNvSpPr>
          <p:nvPr>
            <p:ph type="ftr" sz="quarter" idx="11"/>
          </p:nvPr>
        </p:nvSpPr>
        <p:spPr/>
        <p:txBody>
          <a:bodyPr/>
          <a:lstStyle/>
          <a:p>
            <a:r>
              <a:rPr lang="en-US"/>
              <a:t>Confidential</a:t>
            </a:r>
          </a:p>
        </p:txBody>
      </p:sp>
    </p:spTree>
    <p:extLst>
      <p:ext uri="{BB962C8B-B14F-4D97-AF65-F5344CB8AC3E}">
        <p14:creationId xmlns:p14="http://schemas.microsoft.com/office/powerpoint/2010/main" val="97783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500"/>
                                        <p:tgtEl>
                                          <p:spTgt spid="3">
                                            <p:txEl>
                                              <p:pRg st="9" end="9"/>
                                            </p:txEl>
                                          </p:spTgt>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fade">
                                      <p:cBhvr>
                                        <p:cTn id="53" dur="500"/>
                                        <p:tgtEl>
                                          <p:spTgt spid="3">
                                            <p:txEl>
                                              <p:pRg st="10" end="10"/>
                                            </p:txEl>
                                          </p:spTgt>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2b250ff-fe00-4548-a212-60dda9e01e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8D136C16DFAD409BA99AB4916D996F" ma:contentTypeVersion="18" ma:contentTypeDescription="Create a new document." ma:contentTypeScope="" ma:versionID="4dbe2cb918ec1217fd4a7198bdaa1705">
  <xsd:schema xmlns:xsd="http://www.w3.org/2001/XMLSchema" xmlns:xs="http://www.w3.org/2001/XMLSchema" xmlns:p="http://schemas.microsoft.com/office/2006/metadata/properties" xmlns:ns3="30de41cc-d0a8-400c-b134-57e4de949a7d" xmlns:ns4="02b250ff-fe00-4548-a212-60dda9e01ea1" targetNamespace="http://schemas.microsoft.com/office/2006/metadata/properties" ma:root="true" ma:fieldsID="87ea853422c7c5522249453db18164ed" ns3:_="" ns4:_="">
    <xsd:import namespace="30de41cc-d0a8-400c-b134-57e4de949a7d"/>
    <xsd:import namespace="02b250ff-fe00-4548-a212-60dda9e01ea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de41cc-d0a8-400c-b134-57e4de949a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b250ff-fe00-4548-a212-60dda9e01ea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8FC67F-3B86-4673-89B5-0342B3ED3A30}">
  <ds:schemaRefs>
    <ds:schemaRef ds:uri="http://www.w3.org/XML/1998/namespace"/>
    <ds:schemaRef ds:uri="http://purl.org/dc/elements/1.1/"/>
    <ds:schemaRef ds:uri="30de41cc-d0a8-400c-b134-57e4de949a7d"/>
    <ds:schemaRef ds:uri="http://schemas.microsoft.com/office/2006/documentManagement/types"/>
    <ds:schemaRef ds:uri="http://purl.org/dc/terms/"/>
    <ds:schemaRef ds:uri="02b250ff-fe00-4548-a212-60dda9e01ea1"/>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81ADF1D-6758-48C0-9AC2-46569FB1E7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de41cc-d0a8-400c-b134-57e4de949a7d"/>
    <ds:schemaRef ds:uri="02b250ff-fe00-4548-a212-60dda9e01e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6D19C3-EEA5-4B1A-9C18-B14B05505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3289</TotalTime>
  <Words>7638</Words>
  <Application>Microsoft Office PowerPoint</Application>
  <PresentationFormat>Widescreen</PresentationFormat>
  <Paragraphs>1651</Paragraphs>
  <Slides>51</Slides>
  <Notes>48</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Online Co-Estimation of State of Charge and Voltage Dynamics of Li-ion Batteries via Physics-Inspired Modeling</vt:lpstr>
      <vt:lpstr>Introduction</vt:lpstr>
      <vt:lpstr>Outline</vt:lpstr>
      <vt:lpstr>Battery Dynamics Modeling</vt:lpstr>
      <vt:lpstr>Battery Dynamics Modeling: Empirical Models</vt:lpstr>
      <vt:lpstr>Battery Dynamics Modeling: Mechanistic Models (1)</vt:lpstr>
      <vt:lpstr>Battery Dynamics Modeling: Mechanistic Models (2)</vt:lpstr>
      <vt:lpstr>Battery Dynamics Modeling: ECMs (1)</vt:lpstr>
      <vt:lpstr>Battery Dynamics Modeling: ECMs (2)</vt:lpstr>
      <vt:lpstr>Battery Dynamics Modeling: ML (1)</vt:lpstr>
      <vt:lpstr>Battery Dynamics Modeling: ML (2)</vt:lpstr>
      <vt:lpstr>Battery Dynamics Modeling</vt:lpstr>
      <vt:lpstr>Battery Dynamics Modeling: Hybrid Models (1)</vt:lpstr>
      <vt:lpstr>Battery Dynamics Modeling: Hybrid Models (2)</vt:lpstr>
      <vt:lpstr>Proposed Approach</vt:lpstr>
      <vt:lpstr>Objective</vt:lpstr>
      <vt:lpstr>Roadmap</vt:lpstr>
      <vt:lpstr>Sparse Identification of Nonlinear Dynamics </vt:lpstr>
      <vt:lpstr>Sparse Identification Method</vt:lpstr>
      <vt:lpstr>Identifying Sparse Vector of Coefficients Ξ</vt:lpstr>
      <vt:lpstr>Tuning Sparsification Parameters (λ, ξ_th)</vt:lpstr>
      <vt:lpstr>Limitations of Generic Model</vt:lpstr>
      <vt:lpstr>NL Control-Oriented Model of Batteries</vt:lpstr>
      <vt:lpstr>Physics-Informed Library (1)</vt:lpstr>
      <vt:lpstr>Physics-Informed Library (2)</vt:lpstr>
      <vt:lpstr>Physics-Informed Library (3)</vt:lpstr>
      <vt:lpstr>Automated Optimization Algorithm</vt:lpstr>
      <vt:lpstr>Training Dataset</vt:lpstr>
      <vt:lpstr>Validation Dataset</vt:lpstr>
      <vt:lpstr>Test Dataset</vt:lpstr>
      <vt:lpstr>Introducing Hyperparameter Formulation</vt:lpstr>
      <vt:lpstr>Optimal Voltage Dynamics Model</vt:lpstr>
      <vt:lpstr>Simulation Results (1)</vt:lpstr>
      <vt:lpstr>Simulation Results (2)</vt:lpstr>
      <vt:lpstr>Enhancing Model</vt:lpstr>
      <vt:lpstr>Joint Unscented Kalman Filter</vt:lpstr>
      <vt:lpstr>Simulation Results with Added Noise (1)</vt:lpstr>
      <vt:lpstr>Simulation Results with Added Noise (2)</vt:lpstr>
      <vt:lpstr>Selecting Battery for Experiment</vt:lpstr>
      <vt:lpstr>Designing Experiment</vt:lpstr>
      <vt:lpstr>Experimental Results</vt:lpstr>
      <vt:lpstr>Tuning Sparsification Hyperparameters</vt:lpstr>
      <vt:lpstr>Model Using Experimental Data (1)</vt:lpstr>
      <vt:lpstr>Model Using Experimental Data (2)</vt:lpstr>
      <vt:lpstr>SOC Estimation: Co-estimation Framework</vt:lpstr>
      <vt:lpstr>Co-estimation Results (1)</vt:lpstr>
      <vt:lpstr>Co-estimation Results (2)</vt:lpstr>
      <vt:lpstr>Co-estimation Result on Different Conditions</vt:lpstr>
      <vt:lpstr>Conclusion</vt:lpstr>
      <vt:lpstr>Future Work</vt:lpstr>
      <vt:lpstr>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Simulating frequency response of Li-ion batteries</dc:title>
  <dc:creator>Omidreza Ahmadzadeh</dc:creator>
  <cp:lastModifiedBy>Omidreza Ahmadzadeh</cp:lastModifiedBy>
  <cp:revision>675</cp:revision>
  <cp:lastPrinted>2021-10-19T17:28:38Z</cp:lastPrinted>
  <dcterms:created xsi:type="dcterms:W3CDTF">2020-08-05T15:23:01Z</dcterms:created>
  <dcterms:modified xsi:type="dcterms:W3CDTF">2025-01-05T05:24:33Z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0x010100FB8D136C16DFAD409BA99AB4916D996F</vt:lpwstr>
  </property>
</Properties>
</file>