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75"/>
  </p:notesMasterIdLst>
  <p:handoutMasterIdLst>
    <p:handoutMasterId r:id="rId76"/>
  </p:handoutMasterIdLst>
  <p:sldIdLst>
    <p:sldId id="256" r:id="rId2"/>
    <p:sldId id="291" r:id="rId3"/>
    <p:sldId id="259" r:id="rId4"/>
    <p:sldId id="294" r:id="rId5"/>
    <p:sldId id="324" r:id="rId6"/>
    <p:sldId id="295" r:id="rId7"/>
    <p:sldId id="340" r:id="rId8"/>
    <p:sldId id="296" r:id="rId9"/>
    <p:sldId id="299" r:id="rId10"/>
    <p:sldId id="298" r:id="rId11"/>
    <p:sldId id="300" r:id="rId12"/>
    <p:sldId id="347" r:id="rId13"/>
    <p:sldId id="384" r:id="rId14"/>
    <p:sldId id="326" r:id="rId15"/>
    <p:sldId id="327" r:id="rId16"/>
    <p:sldId id="366" r:id="rId17"/>
    <p:sldId id="335" r:id="rId18"/>
    <p:sldId id="328" r:id="rId19"/>
    <p:sldId id="329" r:id="rId20"/>
    <p:sldId id="310" r:id="rId21"/>
    <p:sldId id="314" r:id="rId22"/>
    <p:sldId id="370" r:id="rId23"/>
    <p:sldId id="331" r:id="rId24"/>
    <p:sldId id="338" r:id="rId25"/>
    <p:sldId id="304" r:id="rId26"/>
    <p:sldId id="325" r:id="rId27"/>
    <p:sldId id="343" r:id="rId28"/>
    <p:sldId id="350" r:id="rId29"/>
    <p:sldId id="351" r:id="rId30"/>
    <p:sldId id="348" r:id="rId31"/>
    <p:sldId id="349" r:id="rId32"/>
    <p:sldId id="369" r:id="rId33"/>
    <p:sldId id="367" r:id="rId34"/>
    <p:sldId id="301" r:id="rId35"/>
    <p:sldId id="302" r:id="rId36"/>
    <p:sldId id="371" r:id="rId37"/>
    <p:sldId id="303" r:id="rId38"/>
    <p:sldId id="336" r:id="rId39"/>
    <p:sldId id="318" r:id="rId40"/>
    <p:sldId id="334" r:id="rId41"/>
    <p:sldId id="364" r:id="rId42"/>
    <p:sldId id="363" r:id="rId43"/>
    <p:sldId id="306" r:id="rId44"/>
    <p:sldId id="365" r:id="rId45"/>
    <p:sldId id="352" r:id="rId46"/>
    <p:sldId id="353" r:id="rId47"/>
    <p:sldId id="354" r:id="rId48"/>
    <p:sldId id="355" r:id="rId49"/>
    <p:sldId id="356" r:id="rId50"/>
    <p:sldId id="357" r:id="rId51"/>
    <p:sldId id="362" r:id="rId52"/>
    <p:sldId id="361" r:id="rId53"/>
    <p:sldId id="342" r:id="rId54"/>
    <p:sldId id="309" r:id="rId55"/>
    <p:sldId id="380" r:id="rId56"/>
    <p:sldId id="319" r:id="rId57"/>
    <p:sldId id="358" r:id="rId58"/>
    <p:sldId id="360" r:id="rId59"/>
    <p:sldId id="320" r:id="rId60"/>
    <p:sldId id="321" r:id="rId61"/>
    <p:sldId id="278" r:id="rId62"/>
    <p:sldId id="372" r:id="rId63"/>
    <p:sldId id="375" r:id="rId64"/>
    <p:sldId id="376" r:id="rId65"/>
    <p:sldId id="377" r:id="rId66"/>
    <p:sldId id="383" r:id="rId67"/>
    <p:sldId id="368" r:id="rId68"/>
    <p:sldId id="373" r:id="rId69"/>
    <p:sldId id="374" r:id="rId70"/>
    <p:sldId id="379" r:id="rId71"/>
    <p:sldId id="359" r:id="rId72"/>
    <p:sldId id="385" r:id="rId73"/>
    <p:sldId id="346" r:id="rId7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irdous" initials="F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1" autoAdjust="0"/>
    <p:restoredTop sz="86619" autoAdjust="0"/>
  </p:normalViewPr>
  <p:slideViewPr>
    <p:cSldViewPr showGuides="1">
      <p:cViewPr varScale="1">
        <p:scale>
          <a:sx n="75" d="100"/>
          <a:sy n="75" d="100"/>
        </p:scale>
        <p:origin x="-162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1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ra\Documents\_Work\_Dissertation\_PROPOSAL_SPR20_\Presentation\pics\QuantumEfficienc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131828259746631E-2"/>
          <c:y val="4.9550036588611797E-2"/>
          <c:w val="0.64640413085630866"/>
          <c:h val="0.73025600990213013"/>
        </c:manualLayout>
      </c:layout>
      <c:scatterChart>
        <c:scatterStyle val="smoothMarker"/>
        <c:varyColors val="0"/>
        <c:ser>
          <c:idx val="0"/>
          <c:order val="0"/>
          <c:tx>
            <c:v>IDS IU-3240CP-NIR</c:v>
          </c:tx>
          <c:marker>
            <c:symbol val="none"/>
          </c:marker>
          <c:xVal>
            <c:numRef>
              <c:f>Sheet1!$T$2:$T$30</c:f>
              <c:numCache>
                <c:formatCode>General</c:formatCode>
                <c:ptCount val="29"/>
                <c:pt idx="0">
                  <c:v>400</c:v>
                </c:pt>
                <c:pt idx="1">
                  <c:v>425</c:v>
                </c:pt>
                <c:pt idx="2">
                  <c:v>450</c:v>
                </c:pt>
                <c:pt idx="3">
                  <c:v>475</c:v>
                </c:pt>
                <c:pt idx="4">
                  <c:v>500</c:v>
                </c:pt>
                <c:pt idx="5">
                  <c:v>525</c:v>
                </c:pt>
                <c:pt idx="6">
                  <c:v>550</c:v>
                </c:pt>
                <c:pt idx="7">
                  <c:v>575</c:v>
                </c:pt>
                <c:pt idx="8">
                  <c:v>600</c:v>
                </c:pt>
                <c:pt idx="9">
                  <c:v>625</c:v>
                </c:pt>
                <c:pt idx="10">
                  <c:v>650</c:v>
                </c:pt>
                <c:pt idx="11">
                  <c:v>675</c:v>
                </c:pt>
                <c:pt idx="12">
                  <c:v>700</c:v>
                </c:pt>
                <c:pt idx="13">
                  <c:v>725</c:v>
                </c:pt>
                <c:pt idx="14">
                  <c:v>750</c:v>
                </c:pt>
                <c:pt idx="15">
                  <c:v>775</c:v>
                </c:pt>
                <c:pt idx="16">
                  <c:v>800</c:v>
                </c:pt>
                <c:pt idx="17">
                  <c:v>825</c:v>
                </c:pt>
                <c:pt idx="18">
                  <c:v>850</c:v>
                </c:pt>
                <c:pt idx="19">
                  <c:v>875</c:v>
                </c:pt>
                <c:pt idx="20">
                  <c:v>900</c:v>
                </c:pt>
                <c:pt idx="21">
                  <c:v>925</c:v>
                </c:pt>
                <c:pt idx="22">
                  <c:v>950</c:v>
                </c:pt>
                <c:pt idx="23">
                  <c:v>975</c:v>
                </c:pt>
                <c:pt idx="24">
                  <c:v>1000</c:v>
                </c:pt>
                <c:pt idx="25">
                  <c:v>1025</c:v>
                </c:pt>
                <c:pt idx="26">
                  <c:v>1050</c:v>
                </c:pt>
                <c:pt idx="27">
                  <c:v>1075</c:v>
                </c:pt>
                <c:pt idx="28">
                  <c:v>1100</c:v>
                </c:pt>
              </c:numCache>
            </c:numRef>
          </c:xVal>
          <c:yVal>
            <c:numRef>
              <c:f>Sheet1!$V$2:$V$30</c:f>
              <c:numCache>
                <c:formatCode>General</c:formatCode>
                <c:ptCount val="29"/>
                <c:pt idx="0">
                  <c:v>60</c:v>
                </c:pt>
                <c:pt idx="1">
                  <c:v>65</c:v>
                </c:pt>
                <c:pt idx="2">
                  <c:v>68</c:v>
                </c:pt>
                <c:pt idx="3">
                  <c:v>69</c:v>
                </c:pt>
                <c:pt idx="4">
                  <c:v>70</c:v>
                </c:pt>
                <c:pt idx="5">
                  <c:v>69</c:v>
                </c:pt>
                <c:pt idx="6">
                  <c:v>68</c:v>
                </c:pt>
                <c:pt idx="7">
                  <c:v>66</c:v>
                </c:pt>
                <c:pt idx="8">
                  <c:v>68</c:v>
                </c:pt>
                <c:pt idx="9">
                  <c:v>71</c:v>
                </c:pt>
                <c:pt idx="10">
                  <c:v>70</c:v>
                </c:pt>
                <c:pt idx="11">
                  <c:v>64</c:v>
                </c:pt>
                <c:pt idx="12">
                  <c:v>70</c:v>
                </c:pt>
                <c:pt idx="13">
                  <c:v>60</c:v>
                </c:pt>
                <c:pt idx="14">
                  <c:v>65</c:v>
                </c:pt>
                <c:pt idx="15">
                  <c:v>60</c:v>
                </c:pt>
                <c:pt idx="16">
                  <c:v>55</c:v>
                </c:pt>
                <c:pt idx="17">
                  <c:v>49</c:v>
                </c:pt>
                <c:pt idx="18">
                  <c:v>40</c:v>
                </c:pt>
                <c:pt idx="19">
                  <c:v>40</c:v>
                </c:pt>
                <c:pt idx="20">
                  <c:v>34</c:v>
                </c:pt>
                <c:pt idx="21">
                  <c:v>25</c:v>
                </c:pt>
                <c:pt idx="22">
                  <c:v>20</c:v>
                </c:pt>
                <c:pt idx="23">
                  <c:v>15</c:v>
                </c:pt>
                <c:pt idx="24">
                  <c:v>10</c:v>
                </c:pt>
                <c:pt idx="25">
                  <c:v>7</c:v>
                </c:pt>
                <c:pt idx="26">
                  <c:v>4</c:v>
                </c:pt>
                <c:pt idx="27">
                  <c:v>2</c:v>
                </c:pt>
                <c:pt idx="28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v>RetigaEXi</c:v>
          </c:tx>
          <c:marker>
            <c:symbol val="none"/>
          </c:marker>
          <c:xVal>
            <c:numRef>
              <c:f>Sheet1!$T$2:$T$30</c:f>
              <c:numCache>
                <c:formatCode>General</c:formatCode>
                <c:ptCount val="29"/>
                <c:pt idx="0">
                  <c:v>400</c:v>
                </c:pt>
                <c:pt idx="1">
                  <c:v>425</c:v>
                </c:pt>
                <c:pt idx="2">
                  <c:v>450</c:v>
                </c:pt>
                <c:pt idx="3">
                  <c:v>475</c:v>
                </c:pt>
                <c:pt idx="4">
                  <c:v>500</c:v>
                </c:pt>
                <c:pt idx="5">
                  <c:v>525</c:v>
                </c:pt>
                <c:pt idx="6">
                  <c:v>550</c:v>
                </c:pt>
                <c:pt idx="7">
                  <c:v>575</c:v>
                </c:pt>
                <c:pt idx="8">
                  <c:v>600</c:v>
                </c:pt>
                <c:pt idx="9">
                  <c:v>625</c:v>
                </c:pt>
                <c:pt idx="10">
                  <c:v>650</c:v>
                </c:pt>
                <c:pt idx="11">
                  <c:v>675</c:v>
                </c:pt>
                <c:pt idx="12">
                  <c:v>700</c:v>
                </c:pt>
                <c:pt idx="13">
                  <c:v>725</c:v>
                </c:pt>
                <c:pt idx="14">
                  <c:v>750</c:v>
                </c:pt>
                <c:pt idx="15">
                  <c:v>775</c:v>
                </c:pt>
                <c:pt idx="16">
                  <c:v>800</c:v>
                </c:pt>
                <c:pt idx="17">
                  <c:v>825</c:v>
                </c:pt>
                <c:pt idx="18">
                  <c:v>850</c:v>
                </c:pt>
                <c:pt idx="19">
                  <c:v>875</c:v>
                </c:pt>
                <c:pt idx="20">
                  <c:v>900</c:v>
                </c:pt>
                <c:pt idx="21">
                  <c:v>925</c:v>
                </c:pt>
                <c:pt idx="22">
                  <c:v>950</c:v>
                </c:pt>
                <c:pt idx="23">
                  <c:v>975</c:v>
                </c:pt>
                <c:pt idx="24">
                  <c:v>1000</c:v>
                </c:pt>
                <c:pt idx="25">
                  <c:v>1025</c:v>
                </c:pt>
                <c:pt idx="26">
                  <c:v>1050</c:v>
                </c:pt>
                <c:pt idx="27">
                  <c:v>1075</c:v>
                </c:pt>
                <c:pt idx="28">
                  <c:v>1100</c:v>
                </c:pt>
              </c:numCache>
            </c:numRef>
          </c:xVal>
          <c:yVal>
            <c:numRef>
              <c:f>Sheet1!$U$2:$U$30</c:f>
              <c:numCache>
                <c:formatCode>General</c:formatCode>
                <c:ptCount val="29"/>
                <c:pt idx="0">
                  <c:v>0</c:v>
                </c:pt>
                <c:pt idx="1">
                  <c:v>15</c:v>
                </c:pt>
                <c:pt idx="2">
                  <c:v>25</c:v>
                </c:pt>
                <c:pt idx="3">
                  <c:v>40</c:v>
                </c:pt>
                <c:pt idx="4">
                  <c:v>51</c:v>
                </c:pt>
                <c:pt idx="5">
                  <c:v>55</c:v>
                </c:pt>
                <c:pt idx="6">
                  <c:v>59</c:v>
                </c:pt>
                <c:pt idx="7">
                  <c:v>60</c:v>
                </c:pt>
                <c:pt idx="8">
                  <c:v>59</c:v>
                </c:pt>
                <c:pt idx="9">
                  <c:v>58</c:v>
                </c:pt>
                <c:pt idx="10">
                  <c:v>60</c:v>
                </c:pt>
                <c:pt idx="11">
                  <c:v>61</c:v>
                </c:pt>
                <c:pt idx="12">
                  <c:v>58</c:v>
                </c:pt>
                <c:pt idx="13">
                  <c:v>53</c:v>
                </c:pt>
                <c:pt idx="14">
                  <c:v>48</c:v>
                </c:pt>
                <c:pt idx="15">
                  <c:v>46</c:v>
                </c:pt>
                <c:pt idx="16">
                  <c:v>38</c:v>
                </c:pt>
                <c:pt idx="17">
                  <c:v>36</c:v>
                </c:pt>
                <c:pt idx="18">
                  <c:v>28</c:v>
                </c:pt>
                <c:pt idx="19">
                  <c:v>25</c:v>
                </c:pt>
                <c:pt idx="20">
                  <c:v>18</c:v>
                </c:pt>
                <c:pt idx="21">
                  <c:v>11</c:v>
                </c:pt>
                <c:pt idx="22">
                  <c:v>10</c:v>
                </c:pt>
                <c:pt idx="23">
                  <c:v>6</c:v>
                </c:pt>
                <c:pt idx="24">
                  <c:v>5</c:v>
                </c:pt>
                <c:pt idx="25">
                  <c:v>3</c:v>
                </c:pt>
                <c:pt idx="26">
                  <c:v>2</c:v>
                </c:pt>
                <c:pt idx="27">
                  <c:v>1</c:v>
                </c:pt>
                <c:pt idx="28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543040"/>
        <c:axId val="78543616"/>
      </c:scatterChart>
      <c:valAx>
        <c:axId val="78543040"/>
        <c:scaling>
          <c:orientation val="minMax"/>
          <c:max val="1100"/>
          <c:min val="4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Wavelength, nm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8543616"/>
        <c:crosses val="autoZero"/>
        <c:crossBetween val="midCat"/>
        <c:majorUnit val="100"/>
      </c:valAx>
      <c:valAx>
        <c:axId val="785436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Quantum Efficiency, 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854304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+mj-lt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BC985-3E34-4BA2-8556-139C17752FF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3636D-F7AD-4EE7-A67C-9768AFA5C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27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BADFBC0-E288-468F-9502-2D48FF18A28B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5E80FFD-F03A-44E0-8C5C-EC04AA656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41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70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series represented as a pattern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66612"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( </a:t>
            </a:r>
            <a:r>
              <a:rPr lang="en-US" sz="1300" baseline="30000" dirty="0"/>
              <a:t>++ </a:t>
            </a:r>
            <a:r>
              <a:rPr lang="en-US" sz="1300" dirty="0"/>
              <a:t>indicates a highly insignificant value for small size tumor.  n/a indicates the inability to obtain size information. * indicates the error in deformation index pattern)</a:t>
            </a:r>
          </a:p>
          <a:p>
            <a:pPr defTabSz="966612">
              <a:defRPr/>
            </a:pPr>
            <a:r>
              <a:rPr lang="en-US" sz="1300" dirty="0"/>
              <a:t>At superficial depth (0 mm), the tumor phantom sizes 10 mm, 15 mm and 18 mm are detected better with a less size error percentage of 1.87%, 9.61% and 18.12%, respectively.</a:t>
            </a:r>
          </a:p>
          <a:p>
            <a:pPr defTabSz="966612">
              <a:defRPr/>
            </a:pPr>
            <a:r>
              <a:rPr lang="en-US" sz="1300" dirty="0"/>
              <a:t>As depth increased, from 0 mm to 15 mm the size estimation error only increased slightly which shows </a:t>
            </a:r>
            <a:r>
              <a:rPr lang="en-US" sz="1300" b="1" dirty="0"/>
              <a:t>the sensitivity of </a:t>
            </a:r>
            <a:r>
              <a:rPr lang="en-US" sz="1300" dirty="0"/>
              <a:t>tip and accuracy of measuring the tumor size in </a:t>
            </a:r>
            <a:r>
              <a:rPr lang="en-US" sz="1300" b="1" dirty="0"/>
              <a:t>varying depth</a:t>
            </a:r>
            <a:r>
              <a:rPr lang="en-US" sz="1300" dirty="0"/>
              <a:t>. The </a:t>
            </a:r>
            <a:r>
              <a:rPr lang="en-US" sz="1300" b="1" dirty="0"/>
              <a:t>3 mm </a:t>
            </a:r>
            <a:r>
              <a:rPr lang="en-US" sz="1300" dirty="0"/>
              <a:t>size estimation shows a large error</a:t>
            </a:r>
            <a:endParaRPr lang="en-US" dirty="0" smtClean="0"/>
          </a:p>
          <a:p>
            <a:r>
              <a:rPr lang="en-US" sz="1300" dirty="0"/>
              <a:t>The result shows that TIP can determine the size of 1:20 samples more accurately than that of 1:3, and the error is smaller. This shows that TIP is able to detect malignant tumors or stiffer growths over benign or non-stiff growths. The phantom testing showed that the tip is able to determine the size of tumors above 3 mm in size up to 18 mm and to a depth up to 15 mm.</a:t>
            </a:r>
          </a:p>
          <a:p>
            <a:pPr defTabSz="966612">
              <a:defRPr/>
            </a:pPr>
            <a:r>
              <a:rPr lang="en-US" sz="1300" dirty="0"/>
              <a:t>The </a:t>
            </a:r>
            <a:r>
              <a:rPr lang="en-US" sz="1300" b="1" dirty="0"/>
              <a:t>stiffer samples show higher deformation index</a:t>
            </a:r>
            <a:r>
              <a:rPr lang="en-US" sz="1300" dirty="0"/>
              <a:t> than the softer samples. </a:t>
            </a:r>
            <a:r>
              <a:rPr lang="en-US" sz="1300" b="1" dirty="0"/>
              <a:t>At the depth of 15 mm, a small sized tumor showed a large error</a:t>
            </a:r>
            <a:r>
              <a:rPr lang="en-US" sz="1300" dirty="0"/>
              <a:t> due to the difficulties in detecting deeply embedded tumors. Overall, TIP results show that the probe tip deformation index is directly related to the stiffness of the tumor.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The serial numbers from </a:t>
            </a:r>
            <a:r>
              <a:rPr lang="en-US" sz="1300" b="1" dirty="0"/>
              <a:t>1 to 15 </a:t>
            </a:r>
            <a:r>
              <a:rPr lang="en-US" sz="1300" dirty="0"/>
              <a:t>have a size estimation error less than </a:t>
            </a:r>
            <a:r>
              <a:rPr lang="en-US" sz="1300" b="1" dirty="0"/>
              <a:t>20%. </a:t>
            </a:r>
            <a:r>
              <a:rPr lang="en-US" sz="1300" dirty="0"/>
              <a:t>In these cases the estimated size values are close to the real values. </a:t>
            </a:r>
          </a:p>
          <a:p>
            <a:r>
              <a:rPr lang="en-US" sz="1300" dirty="0"/>
              <a:t>In serial numbers </a:t>
            </a:r>
            <a:r>
              <a:rPr lang="en-US" sz="1300" b="1" dirty="0"/>
              <a:t>16 to 21</a:t>
            </a:r>
            <a:r>
              <a:rPr lang="en-US" sz="1300" dirty="0"/>
              <a:t>, the error percentage increased from </a:t>
            </a:r>
            <a:r>
              <a:rPr lang="en-US" sz="1300" b="1" dirty="0"/>
              <a:t>20% to 70%. </a:t>
            </a:r>
            <a:r>
              <a:rPr lang="en-US" sz="1300" dirty="0"/>
              <a:t>This is mainly due to the non-palpable nature of the tumor or the human error of performing experiment. </a:t>
            </a:r>
          </a:p>
          <a:p>
            <a:r>
              <a:rPr lang="en-US" sz="1300" dirty="0"/>
              <a:t>We observe that the malignant tumors (denoted with </a:t>
            </a:r>
            <a:r>
              <a:rPr lang="en-US" sz="1300" b="1" dirty="0"/>
              <a:t>“+” symbol) show higher deformation index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/>
              <a:t>where W1 and W2 are the two weights used for size and deformation index respectively, </a:t>
            </a:r>
          </a:p>
          <a:p>
            <a:pPr defTabSz="966612">
              <a:defRPr/>
            </a:pPr>
            <a:r>
              <a:rPr lang="en-US" sz="1300" dirty="0"/>
              <a:t>S represents the estimated size value, </a:t>
            </a:r>
          </a:p>
          <a:p>
            <a:pPr defTabSz="966612">
              <a:defRPr/>
            </a:pPr>
            <a:r>
              <a:rPr lang="en-US" sz="1300" dirty="0" err="1"/>
              <a:t>Smax</a:t>
            </a:r>
            <a:r>
              <a:rPr lang="en-US" sz="1300" dirty="0"/>
              <a:t> is the maximum estimated size value, DI is the calculated deformation index, </a:t>
            </a:r>
            <a:r>
              <a:rPr lang="en-US" sz="1300" dirty="0" err="1"/>
              <a:t>DImax</a:t>
            </a:r>
            <a:r>
              <a:rPr lang="en-US" sz="1300" dirty="0"/>
              <a:t> is the maximum calculated deformation index. </a:t>
            </a:r>
          </a:p>
          <a:p>
            <a:pPr defTabSz="966612">
              <a:defRPr/>
            </a:pPr>
            <a:r>
              <a:rPr lang="en-US" sz="1300" dirty="0"/>
              <a:t>R is the highest value of Risk Score used.</a:t>
            </a:r>
          </a:p>
          <a:p>
            <a:pPr defTabSz="966612">
              <a:defRPr/>
            </a:pPr>
            <a:r>
              <a:rPr lang="en-US" sz="1300" dirty="0"/>
              <a:t>The leave-one-out-cross-validation technique was applied for the dataset classification evaluation. To classify tumors, we choose the pair of weights (</a:t>
            </a:r>
            <a:r>
              <a:rPr lang="en-US" sz="1300" i="1" dirty="0"/>
              <a:t>W</a:t>
            </a:r>
            <a:r>
              <a:rPr lang="en-US" sz="1300" i="1" baseline="-25000" dirty="0"/>
              <a:t>1</a:t>
            </a:r>
            <a:r>
              <a:rPr lang="en-US" sz="1300" dirty="0"/>
              <a:t> and </a:t>
            </a:r>
            <a:r>
              <a:rPr lang="en-US" sz="1300" i="1" dirty="0"/>
              <a:t>W</a:t>
            </a:r>
            <a:r>
              <a:rPr lang="en-US" sz="1300" i="1" baseline="-25000" dirty="0"/>
              <a:t>2</a:t>
            </a:r>
            <a:r>
              <a:rPr lang="en-US" sz="1300" dirty="0"/>
              <a:t>), which gives the best classification sensitivity and specificity for a training subset (20 patients). We computed Receiver Operating Characteristic (ROC) curve with different weights for each training subset, where </a:t>
            </a:r>
            <a:r>
              <a:rPr lang="en-US" sz="1300" i="1" dirty="0"/>
              <a:t>W</a:t>
            </a:r>
            <a:r>
              <a:rPr lang="en-US" sz="1300" i="1" baseline="-25000" dirty="0"/>
              <a:t>1</a:t>
            </a:r>
            <a:r>
              <a:rPr lang="en-US" sz="1300" dirty="0"/>
              <a:t> and </a:t>
            </a:r>
            <a:r>
              <a:rPr lang="en-US" sz="1300" i="1" dirty="0"/>
              <a:t>W</a:t>
            </a:r>
            <a:r>
              <a:rPr lang="en-US" sz="1300" i="1" baseline="-25000" dirty="0"/>
              <a:t>2</a:t>
            </a:r>
            <a:r>
              <a:rPr lang="en-US" sz="1300" dirty="0"/>
              <a:t> varied from 0 to 1 in steps of 0.1. The sum of the weights has to be one by using any of the eleven combinations (</a:t>
            </a:r>
            <a:r>
              <a:rPr lang="en-US" sz="1300" dirty="0" err="1"/>
              <a:t>e.g</a:t>
            </a:r>
            <a:r>
              <a:rPr lang="en-US" sz="1300" dirty="0"/>
              <a:t> 0.1 and 0.9, 0.2 and 0.8, etc.). The optimal weights and corresponding threshold values were determined.</a:t>
            </a:r>
          </a:p>
          <a:p>
            <a:pPr defTabSz="966612">
              <a:defRPr/>
            </a:pPr>
            <a:r>
              <a:rPr lang="en-US" sz="1300" dirty="0"/>
              <a:t>sample ROC curve is shown with the optimal point at (0.1818, 1), which corresponds to 100% sensitivity and 82% specificity.  The corresponding threshold value for the risk score came out to be 1.99 and the optimal weight came out to be </a:t>
            </a:r>
            <a:r>
              <a:rPr lang="en-US" sz="1300" i="1" dirty="0"/>
              <a:t>W</a:t>
            </a:r>
            <a:r>
              <a:rPr lang="en-US" sz="1300" i="1" baseline="-25000" dirty="0"/>
              <a:t>1</a:t>
            </a:r>
            <a:r>
              <a:rPr lang="en-US" sz="1300" dirty="0"/>
              <a:t> =0.3 and </a:t>
            </a:r>
            <a:r>
              <a:rPr lang="en-US" sz="1300" i="1" dirty="0"/>
              <a:t>W</a:t>
            </a:r>
            <a:r>
              <a:rPr lang="en-US" sz="1300" i="1" baseline="-25000" dirty="0"/>
              <a:t>2</a:t>
            </a:r>
            <a:r>
              <a:rPr lang="en-US" sz="1300" dirty="0"/>
              <a:t> =0.7.</a:t>
            </a:r>
          </a:p>
          <a:p>
            <a:endParaRPr lang="en-US" sz="1300" dirty="0"/>
          </a:p>
          <a:p>
            <a:r>
              <a:rPr lang="en-US" sz="1300" dirty="0"/>
              <a:t>ROC curve is shown with the optimal point at (0.1818, 1),</a:t>
            </a:r>
          </a:p>
          <a:p>
            <a:r>
              <a:rPr lang="en-US" sz="1300" dirty="0"/>
              <a:t>which corresponds to 100% sensitivity and 82% specificity. The corresponding threshold</a:t>
            </a:r>
          </a:p>
          <a:p>
            <a:r>
              <a:rPr lang="en-US" sz="1300" dirty="0"/>
              <a:t>value for the risk score came out to be 1.99, and the optimal weight came out to be W1 =</a:t>
            </a:r>
          </a:p>
          <a:p>
            <a:r>
              <a:rPr lang="en-US" sz="1300" dirty="0"/>
              <a:t>0.3 and W2 = 0.7.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E7FF-34E2-4452-920B-5EAC64473796}" type="datetime1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5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C246A-1939-4201-936A-C7DF100450C0}" type="datetime1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5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7A0E-BB00-403A-900A-5A2651CA14C1}" type="datetime1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4175-642F-4CE8-B37F-335553FBFBB8}" type="datetime1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52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EEFC-558D-4428-8D75-72B338748C0C}" type="datetime1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4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A6368-8BAF-4438-8F15-1AEF2D58AE0F}" type="datetime1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332A-F1C0-4B6B-A712-67EB1CF58062}" type="datetime1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0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4AD6B-1753-4176-9C08-6C87D477D41E}" type="datetime1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91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A672-CE06-4706-9093-4FDB76D8FB4C}" type="datetime1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6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3660-D95B-416F-9687-9AA951C5A7D6}" type="datetime1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AACB-D534-4A96-9A10-7B293F878BE9}" type="datetime1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4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29A59-70A9-4308-8783-DCC5986D053E}" type="datetime1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emf"/><Relationship Id="rId4" Type="http://schemas.openxmlformats.org/officeDocument/2006/relationships/image" Target="../media/image11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15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20775"/>
            <a:ext cx="8305800" cy="1470025"/>
          </a:xfrm>
        </p:spPr>
        <p:txBody>
          <a:bodyPr>
            <a:noAutofit/>
          </a:bodyPr>
          <a:lstStyle/>
          <a:p>
            <a:r>
              <a:rPr lang="en-US" sz="3200" b="1" dirty="0"/>
              <a:t>Tactile and Multispectral </a:t>
            </a:r>
            <a:r>
              <a:rPr lang="en-US" sz="3200" b="1" dirty="0" smtClean="0"/>
              <a:t>Bimodal Imaging</a:t>
            </a:r>
            <a:br>
              <a:rPr lang="en-US" sz="3200" b="1" dirty="0" smtClean="0"/>
            </a:br>
            <a:r>
              <a:rPr lang="en-US" sz="3200" b="1" dirty="0" smtClean="0"/>
              <a:t>for </a:t>
            </a:r>
            <a:r>
              <a:rPr lang="en-US" sz="3200" b="1" dirty="0"/>
              <a:t>B</a:t>
            </a:r>
            <a:r>
              <a:rPr lang="en-US" sz="3200" b="1" dirty="0" smtClean="0"/>
              <a:t>reast Cancer </a:t>
            </a:r>
            <a:r>
              <a:rPr lang="en-US" sz="3200" b="1" dirty="0"/>
              <a:t>Risk Assessment </a:t>
            </a:r>
            <a:endParaRPr lang="en-US" sz="3200" b="1" dirty="0">
              <a:latin typeface="Arial" panose="020B0604020202020204" pitchFamily="34" charset="0"/>
              <a:ea typeface="Adobe Fan Heiti Std B" pitchFamily="34" charset="-128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33700"/>
            <a:ext cx="9144000" cy="6477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Vira Oleksyuk</a:t>
            </a:r>
          </a:p>
        </p:txBody>
      </p:sp>
      <p:pic>
        <p:nvPicPr>
          <p:cNvPr id="1026" name="Picture 2" descr="C:\Users\Vira\Documents\_Work\VoLtA Proj\1\VLA\static\VLA\images\csnap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60972"/>
            <a:ext cx="2286000" cy="94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57200" y="2743200"/>
            <a:ext cx="8305800" cy="76200"/>
            <a:chOff x="457200" y="2743200"/>
            <a:chExt cx="83058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57200" y="27432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7200" y="28194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2667000" cy="10610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268069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Doctoral Dissertation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Defense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Presentation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Department of Electrical and Computer Engineering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59743" y="3810000"/>
            <a:ext cx="5548313" cy="1705251"/>
            <a:chOff x="1371600" y="2782669"/>
            <a:chExt cx="4895850" cy="1705251"/>
          </a:xfrm>
        </p:grpSpPr>
        <p:sp>
          <p:nvSpPr>
            <p:cNvPr id="4" name="Rectangle 3"/>
            <p:cNvSpPr/>
            <p:nvPr/>
          </p:nvSpPr>
          <p:spPr>
            <a:xfrm>
              <a:off x="3695700" y="2795149"/>
              <a:ext cx="2571750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buFont typeface="Wingdings" pitchFamily="2" charset="2"/>
                <a:buNone/>
                <a:defRPr/>
              </a:pPr>
              <a:r>
                <a:rPr lang="en-US" altLang="ko-KR" sz="2000" dirty="0" smtClean="0">
                  <a:latin typeface="+mj-lt"/>
                </a:rPr>
                <a:t>Dr</a:t>
              </a:r>
              <a:r>
                <a:rPr lang="en-US" altLang="ko-KR" sz="2000" dirty="0">
                  <a:latin typeface="+mj-lt"/>
                </a:rPr>
                <a:t>. </a:t>
              </a:r>
              <a:r>
                <a:rPr lang="en-US" altLang="ko-KR" sz="2000" dirty="0" smtClean="0">
                  <a:latin typeface="+mj-lt"/>
                </a:rPr>
                <a:t>Chang-</a:t>
              </a:r>
              <a:r>
                <a:rPr lang="en-US" altLang="ko-KR" sz="2000" dirty="0" err="1" smtClean="0">
                  <a:latin typeface="+mj-lt"/>
                </a:rPr>
                <a:t>hee</a:t>
              </a:r>
              <a:r>
                <a:rPr lang="en-US" altLang="ko-KR" sz="2000" dirty="0" smtClean="0">
                  <a:latin typeface="+mj-lt"/>
                </a:rPr>
                <a:t> Won</a:t>
              </a: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buFont typeface="Wingdings" pitchFamily="2" charset="2"/>
                <a:buNone/>
                <a:defRPr/>
              </a:pPr>
              <a:r>
                <a:rPr lang="en-US" altLang="ko-KR" sz="2000" dirty="0" smtClean="0">
                  <a:latin typeface="+mj-lt"/>
                </a:rPr>
                <a:t>Dr</a:t>
              </a:r>
              <a:r>
                <a:rPr lang="en-US" altLang="ko-KR" sz="2000" dirty="0">
                  <a:latin typeface="+mj-lt"/>
                </a:rPr>
                <a:t>. </a:t>
              </a:r>
              <a:r>
                <a:rPr lang="en-US" altLang="ko-KR" sz="2000" dirty="0" smtClean="0">
                  <a:latin typeface="+mj-lt"/>
                </a:rPr>
                <a:t>Joseph Picone</a:t>
              </a:r>
              <a:endParaRPr lang="en-US" altLang="ko-KR" sz="2000" dirty="0">
                <a:latin typeface="+mj-lt"/>
              </a:endParaRP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defRPr/>
              </a:pPr>
              <a:r>
                <a:rPr lang="en-US" altLang="ko-KR" sz="2000" dirty="0" smtClean="0">
                  <a:latin typeface="+mj-lt"/>
                </a:rPr>
                <a:t>Dr</a:t>
              </a:r>
              <a:r>
                <a:rPr lang="en-US" altLang="ko-KR" sz="2000" dirty="0">
                  <a:latin typeface="+mj-lt"/>
                </a:rPr>
                <a:t>. Iyad Obeid</a:t>
              </a: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defRPr/>
              </a:pPr>
              <a:r>
                <a:rPr lang="en-US" altLang="ko-KR" sz="2000" dirty="0" smtClean="0">
                  <a:latin typeface="+mj-lt"/>
                </a:rPr>
                <a:t>Dr</a:t>
              </a:r>
              <a:r>
                <a:rPr lang="en-US" altLang="ko-KR" sz="2000" dirty="0">
                  <a:latin typeface="+mj-lt"/>
                </a:rPr>
                <a:t>. Nancy </a:t>
              </a:r>
              <a:r>
                <a:rPr lang="en-US" altLang="ko-KR" sz="2000" dirty="0" err="1" smtClean="0">
                  <a:latin typeface="+mj-lt"/>
                </a:rPr>
                <a:t>Pleshko</a:t>
              </a:r>
              <a:endParaRPr lang="en-US" altLang="ko-KR" sz="2000" dirty="0" smtClean="0">
                <a:latin typeface="+mj-lt"/>
              </a:endParaRPr>
            </a:p>
            <a:p>
              <a:r>
                <a:rPr lang="en-US" sz="2000" dirty="0"/>
                <a:t>Dr. </a:t>
              </a:r>
              <a:r>
                <a:rPr lang="en-US" sz="2000" dirty="0" err="1"/>
                <a:t>Xiaojiang</a:t>
              </a:r>
              <a:r>
                <a:rPr lang="en-US" sz="2000" dirty="0"/>
                <a:t> </a:t>
              </a:r>
              <a:r>
                <a:rPr lang="en-US" sz="2000" dirty="0" smtClean="0"/>
                <a:t>Du</a:t>
              </a:r>
              <a:endParaRPr lang="en-US" sz="20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71600" y="2782669"/>
              <a:ext cx="2361170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buFont typeface="Wingdings" pitchFamily="2" charset="2"/>
                <a:buNone/>
                <a:defRPr/>
              </a:pPr>
              <a:r>
                <a:rPr lang="en-US" altLang="ko-KR" sz="2000" dirty="0">
                  <a:latin typeface="+mj-lt"/>
                </a:rPr>
                <a:t> Advisor </a:t>
              </a:r>
              <a:r>
                <a:rPr lang="en-US" altLang="ko-KR" sz="2000" dirty="0" smtClean="0">
                  <a:latin typeface="+mj-lt"/>
                </a:rPr>
                <a:t>:</a:t>
              </a:r>
            </a:p>
            <a:p>
              <a:pPr algn="r"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buFont typeface="Wingdings" pitchFamily="2" charset="2"/>
                <a:buNone/>
                <a:defRPr/>
              </a:pPr>
              <a:r>
                <a:rPr lang="en-US" altLang="ko-KR" sz="2000" dirty="0" smtClean="0">
                  <a:latin typeface="+mj-lt"/>
                </a:rPr>
                <a:t>Committee </a:t>
              </a:r>
              <a:r>
                <a:rPr lang="en-US" altLang="ko-KR" sz="2000" dirty="0">
                  <a:latin typeface="+mj-lt"/>
                </a:rPr>
                <a:t>Members </a:t>
              </a:r>
              <a:r>
                <a:rPr lang="en-US" altLang="ko-KR" sz="2000" dirty="0" smtClean="0">
                  <a:latin typeface="+mj-lt"/>
                </a:rPr>
                <a:t>:</a:t>
              </a:r>
              <a:endParaRPr lang="en-US" sz="2000" dirty="0">
                <a:latin typeface="+mj-lt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603323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July 9, 2021</a:t>
            </a: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Simulation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92831"/>
            <a:ext cx="8686800" cy="23603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64770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Abaqus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TIP sensing element simulation results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76451" y="3902762"/>
            <a:ext cx="5158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: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+mj-lt"/>
                <a:cs typeface="Arial" panose="020B0604020202020204" pitchFamily="34" charset="0"/>
              </a:rPr>
              <a:t>Abaqus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simulation model setup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1053810"/>
            <a:ext cx="5143500" cy="290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– Tumor Size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46" y="2705316"/>
            <a:ext cx="4317882" cy="27537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7246" y="5459113"/>
            <a:ext cx="4121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: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3D interpolation model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57495" y="1066800"/>
            <a:ext cx="36108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Size Estimation</a:t>
            </a:r>
            <a:endParaRPr lang="fr-FR" sz="2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6" name="Picture 2" descr="C:\Users\Vira\Documents\_Work\_Dissertation\_Dissertation work\DissertationDocument\Chapter-4\Figures\3DModels_UsedPDM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18" y="2209800"/>
            <a:ext cx="4366082" cy="375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602480" y="5993577"/>
            <a:ext cx="4121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: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Four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3D interpolation models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261" y="1371600"/>
            <a:ext cx="24384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Autofit/>
          </a:bodyPr>
          <a:lstStyle/>
          <a:p>
            <a:r>
              <a:rPr lang="en-US" sz="3500" b="1" dirty="0" smtClean="0">
                <a:cs typeface="Arial" panose="020B0604020202020204" pitchFamily="34" charset="0"/>
              </a:rPr>
              <a:t>Tactile Imaging Probe – Tumor Stiffness</a:t>
            </a:r>
            <a:endParaRPr lang="en-US" sz="3500" b="1" dirty="0"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800" y="6000690"/>
            <a:ext cx="792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Conventional Young’s modulus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estimation test in compression 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99" y="1371600"/>
            <a:ext cx="69453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3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Autofit/>
          </a:bodyPr>
          <a:lstStyle/>
          <a:p>
            <a:r>
              <a:rPr lang="en-US" sz="3500" b="1" dirty="0" smtClean="0">
                <a:cs typeface="Arial" panose="020B0604020202020204" pitchFamily="34" charset="0"/>
              </a:rPr>
              <a:t>Tactile Imaging Probe – Tumor Stiffness</a:t>
            </a:r>
            <a:endParaRPr lang="en-US" sz="3500" b="1" dirty="0"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9" t="25430" r="33881" b="69879"/>
          <a:stretch/>
        </p:blipFill>
        <p:spPr bwMode="auto">
          <a:xfrm>
            <a:off x="5309107" y="5306898"/>
            <a:ext cx="1937084" cy="40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693235" y="4419600"/>
            <a:ext cx="3654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Stiffness Estimation</a:t>
            </a:r>
            <a:endParaRPr lang="fr-FR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46658" y="4830815"/>
            <a:ext cx="5244942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cs typeface="Arial" panose="020B0604020202020204" pitchFamily="34" charset="0"/>
              </a:rPr>
              <a:t>TIP sensing element deformation image</a:t>
            </a:r>
            <a:endParaRPr lang="en-US" sz="2000" u="sng" dirty="0"/>
          </a:p>
        </p:txBody>
      </p:sp>
      <p:sp>
        <p:nvSpPr>
          <p:cNvPr id="23" name="Rectangle 22"/>
          <p:cNvSpPr/>
          <p:nvPr/>
        </p:nvSpPr>
        <p:spPr>
          <a:xfrm>
            <a:off x="1371600" y="4848099"/>
            <a:ext cx="2176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 smtClean="0">
                <a:cs typeface="Arial" panose="020B0604020202020204" pitchFamily="34" charset="0"/>
              </a:rPr>
              <a:t>Deformation force</a:t>
            </a:r>
            <a:endParaRPr lang="en-US" sz="2000" u="sng" dirty="0"/>
          </a:p>
        </p:txBody>
      </p:sp>
      <p:sp>
        <p:nvSpPr>
          <p:cNvPr id="24" name="Rectangle 23"/>
          <p:cNvSpPr/>
          <p:nvPr/>
        </p:nvSpPr>
        <p:spPr>
          <a:xfrm>
            <a:off x="2472915" y="5638800"/>
            <a:ext cx="4094774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cs typeface="Arial" panose="020B0604020202020204" pitchFamily="34" charset="0"/>
              </a:rPr>
              <a:t>Deformation Index of the imaged tumor</a:t>
            </a:r>
            <a:endParaRPr lang="en-US" u="sng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54" y="1099789"/>
            <a:ext cx="5334491" cy="271021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327328" y="3898893"/>
            <a:ext cx="6489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Stiff and soft tumors under TIP compression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75" y="5191125"/>
            <a:ext cx="1514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40" y="5979795"/>
            <a:ext cx="22955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31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GUI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30552"/>
            <a:ext cx="6922643" cy="4032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99" y="2362200"/>
            <a:ext cx="6934200" cy="40390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3568" y="1143000"/>
            <a:ext cx="464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TIP Calculation GUI</a:t>
            </a:r>
            <a:endParaRPr lang="fr-FR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2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Imaging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30635" y="1008888"/>
            <a:ext cx="7882729" cy="5410200"/>
            <a:chOff x="651671" y="1043057"/>
            <a:chExt cx="7882729" cy="5194557"/>
          </a:xfrm>
        </p:grpSpPr>
        <p:sp>
          <p:nvSpPr>
            <p:cNvPr id="11" name="Rectangle 10"/>
            <p:cNvSpPr/>
            <p:nvPr/>
          </p:nvSpPr>
          <p:spPr>
            <a:xfrm>
              <a:off x="651671" y="1043057"/>
              <a:ext cx="78827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latin typeface="+mj-lt"/>
                  <a:cs typeface="Arial" panose="020B0604020202020204" pitchFamily="34" charset="0"/>
                </a:rPr>
                <a:t>TIP imaging acquisition video recording  for a soft and a stiff tumors</a:t>
              </a:r>
              <a:endParaRPr lang="fr-FR" sz="2000" dirty="0"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3" name="TIP_Imaging_.wm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1545036" y="1468567"/>
              <a:ext cx="6358729" cy="4769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92057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82562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Imaging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3390512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5"/>
          <a:stretch/>
        </p:blipFill>
        <p:spPr bwMode="auto">
          <a:xfrm>
            <a:off x="4724401" y="1828800"/>
            <a:ext cx="342900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914400" y="4495800"/>
            <a:ext cx="3828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Soft Tumor </a:t>
            </a:r>
          </a:p>
          <a:p>
            <a:r>
              <a:rPr lang="en-US" sz="2000" dirty="0" smtClean="0"/>
              <a:t>Size 15 mm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724401" y="4495800"/>
            <a:ext cx="3828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Stiff Tumor </a:t>
            </a:r>
          </a:p>
          <a:p>
            <a:r>
              <a:rPr lang="en-US" sz="2000" dirty="0" smtClean="0"/>
              <a:t>Size 15 mm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361958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TPD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600" y="4583668"/>
            <a:ext cx="6004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Construction of  a Tactile Profile Diagram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900" y="1066800"/>
            <a:ext cx="765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/>
              <a:t>Tactile Profile Diagram </a:t>
            </a:r>
            <a:r>
              <a:rPr lang="en-US" sz="2000" dirty="0"/>
              <a:t>is a complex tactile image, </a:t>
            </a:r>
            <a:r>
              <a:rPr lang="en-US" sz="2000" dirty="0" smtClean="0"/>
              <a:t>which encodes differential tactile information </a:t>
            </a:r>
            <a:r>
              <a:rPr lang="en-US" sz="2000" dirty="0"/>
              <a:t>from a </a:t>
            </a:r>
            <a:r>
              <a:rPr lang="en-US" sz="2000" dirty="0" smtClean="0"/>
              <a:t>set of TIP images.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1986" y="5136981"/>
            <a:ext cx="38286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hange </a:t>
            </a:r>
            <a:r>
              <a:rPr lang="en-US" sz="2000" dirty="0"/>
              <a:t>in compression </a:t>
            </a:r>
            <a:r>
              <a:rPr lang="en-US" sz="2000" dirty="0" smtClean="0"/>
              <a:t>force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723900" y="5578838"/>
            <a:ext cx="3894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TIP sensing element deformation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723900" y="6000690"/>
            <a:ext cx="495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Tissue with tumor deformation image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47" y="1828800"/>
            <a:ext cx="6321553" cy="27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5562600"/>
            <a:ext cx="30575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19800"/>
            <a:ext cx="27622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36981"/>
            <a:ext cx="1514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70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TPDs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66800"/>
            <a:ext cx="5115394" cy="52095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0100" y="6290183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TPDs for the tumors with different size and stiffness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– TPD Calculation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76" y="1066800"/>
            <a:ext cx="6735646" cy="32882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28700" y="4267200"/>
            <a:ext cx="7086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TPD segmentation for the tumor size and stiffness estimation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0" y="5029200"/>
            <a:ext cx="2729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Stiffness Estimation</a:t>
            </a:r>
            <a:endParaRPr lang="fr-FR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6" t="42898" r="35210" b="49913"/>
          <a:stretch/>
        </p:blipFill>
        <p:spPr bwMode="auto">
          <a:xfrm>
            <a:off x="2021692" y="5429310"/>
            <a:ext cx="1346327" cy="61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08173" y="5029200"/>
            <a:ext cx="2101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Size 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stimation</a:t>
            </a:r>
            <a:endParaRPr lang="fr-FR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3" t="56511" r="19384" b="35739"/>
          <a:stretch/>
        </p:blipFill>
        <p:spPr bwMode="auto">
          <a:xfrm>
            <a:off x="4983480" y="5581949"/>
            <a:ext cx="2260600" cy="66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9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Motivation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4684" y="1066800"/>
            <a:ext cx="8305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American </a:t>
            </a:r>
            <a:r>
              <a:rPr lang="en-US" sz="2000" dirty="0"/>
              <a:t>Cancer Society estimates </a:t>
            </a:r>
            <a:r>
              <a:rPr lang="en-US" sz="2000" dirty="0" smtClean="0"/>
              <a:t>that in 2021 </a:t>
            </a:r>
            <a:r>
              <a:rPr lang="en-US" sz="2000" dirty="0"/>
              <a:t>in the United States </a:t>
            </a:r>
            <a:endParaRPr lang="en-US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300,000 </a:t>
            </a:r>
            <a:r>
              <a:rPr lang="en-US" sz="2000" dirty="0"/>
              <a:t>women </a:t>
            </a:r>
            <a:r>
              <a:rPr lang="en-US" sz="2000" dirty="0" smtClean="0"/>
              <a:t>will </a:t>
            </a:r>
            <a:r>
              <a:rPr lang="en-US" sz="2000" dirty="0"/>
              <a:t>be diagnosed with </a:t>
            </a:r>
            <a:r>
              <a:rPr lang="en-US" sz="2000" b="1" dirty="0"/>
              <a:t>invasive breast </a:t>
            </a:r>
            <a:r>
              <a:rPr lang="en-US" sz="2000" b="1" dirty="0" smtClean="0"/>
              <a:t>cancer</a:t>
            </a:r>
            <a:r>
              <a:rPr lang="en-US" sz="2000" dirty="0" smtClean="0"/>
              <a:t>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dditional 50,000 with </a:t>
            </a:r>
            <a:r>
              <a:rPr lang="en-US" sz="2000" b="1" dirty="0" smtClean="0"/>
              <a:t>non-invasive (in-situ)</a:t>
            </a:r>
            <a:r>
              <a:rPr lang="en-US" sz="2000" b="1" dirty="0"/>
              <a:t> breast </a:t>
            </a:r>
            <a:r>
              <a:rPr lang="en-US" sz="2000" b="1" dirty="0" smtClean="0"/>
              <a:t>cancer</a:t>
            </a:r>
            <a:r>
              <a:rPr lang="en-US" sz="2000" dirty="0" smtClean="0"/>
              <a:t>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nd about 45,000 </a:t>
            </a:r>
            <a:r>
              <a:rPr lang="en-US" sz="2000" dirty="0"/>
              <a:t>women will </a:t>
            </a:r>
            <a:r>
              <a:rPr lang="en-US" sz="2000" b="1" dirty="0"/>
              <a:t>die</a:t>
            </a:r>
            <a:r>
              <a:rPr lang="en-US" sz="2000" dirty="0"/>
              <a:t> from </a:t>
            </a:r>
            <a:r>
              <a:rPr lang="en-US" sz="2000" dirty="0" smtClean="0"/>
              <a:t>breast cancer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/>
            </a:pPr>
            <a:r>
              <a:rPr lang="en-US" sz="2000" dirty="0" smtClean="0"/>
              <a:t>While there are many advance techniques, women </a:t>
            </a:r>
            <a:r>
              <a:rPr lang="en-US" sz="2000" dirty="0"/>
              <a:t>from rural or underdeveloped communities often have </a:t>
            </a:r>
            <a:r>
              <a:rPr lang="en-US" sz="2000" b="1" dirty="0"/>
              <a:t>limited </a:t>
            </a:r>
            <a:r>
              <a:rPr lang="en-US" sz="2000" b="1" dirty="0" smtClean="0"/>
              <a:t>access</a:t>
            </a:r>
            <a:r>
              <a:rPr lang="en-US" sz="2000" dirty="0" smtClean="0"/>
              <a:t> to </a:t>
            </a:r>
            <a:r>
              <a:rPr lang="en-US" sz="2000" dirty="0"/>
              <a:t>cancer screening and healthcare </a:t>
            </a:r>
            <a:endParaRPr lang="en-US" sz="2000" dirty="0" smtClean="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/>
            </a:pPr>
            <a:r>
              <a:rPr lang="en-US" sz="2000" dirty="0" smtClean="0"/>
              <a:t>There </a:t>
            </a:r>
            <a:r>
              <a:rPr lang="en-US" sz="2000" dirty="0"/>
              <a:t>is a </a:t>
            </a:r>
            <a:r>
              <a:rPr lang="en-US" sz="2000" b="1" dirty="0"/>
              <a:t>need for an inexpensive and easy-to-use breast cancer identification </a:t>
            </a:r>
            <a:r>
              <a:rPr lang="en-US" sz="2000" b="1" dirty="0" smtClean="0"/>
              <a:t>device </a:t>
            </a:r>
            <a:r>
              <a:rPr lang="en-US" sz="2000" dirty="0" smtClean="0"/>
              <a:t>to support primary </a:t>
            </a:r>
            <a:r>
              <a:rPr lang="en-US" sz="2000" dirty="0"/>
              <a:t>care physicians. </a:t>
            </a:r>
            <a:br>
              <a:rPr lang="en-US" sz="2000" dirty="0"/>
            </a:br>
            <a:endParaRPr lang="en-US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76" y="4029621"/>
            <a:ext cx="3443416" cy="2599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2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>
                <a:cs typeface="Arial" panose="020B0604020202020204" pitchFamily="34" charset="0"/>
              </a:rPr>
              <a:t>Tactile Imaging Probe </a:t>
            </a:r>
            <a:r>
              <a:rPr lang="en-US" sz="3600" b="1" dirty="0" smtClean="0">
                <a:cs typeface="Arial" panose="020B0604020202020204" pitchFamily="34" charset="0"/>
              </a:rPr>
              <a:t>- Phantom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1" y="1056548"/>
            <a:ext cx="5029201" cy="32836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52650" y="4355068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: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TIP imaging phantom components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5467" y="6362737"/>
            <a:ext cx="5924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 of the imaging phantom implementation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33067" y="4709151"/>
            <a:ext cx="6229350" cy="1683858"/>
            <a:chOff x="2495550" y="4693901"/>
            <a:chExt cx="6229350" cy="16838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550" y="4693901"/>
              <a:ext cx="4495800" cy="168385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00" t="50000" r="53067" b="15178"/>
            <a:stretch/>
          </p:blipFill>
          <p:spPr>
            <a:xfrm>
              <a:off x="7016750" y="4724401"/>
              <a:ext cx="1708150" cy="1653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3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cs typeface="Arial" panose="020B0604020202020204" pitchFamily="34" charset="0"/>
              </a:rPr>
              <a:t>Tactile Imaging Probe </a:t>
            </a:r>
            <a:r>
              <a:rPr lang="en-US" sz="3600" b="1" dirty="0" smtClean="0">
                <a:cs typeface="Arial" panose="020B0604020202020204" pitchFamily="34" charset="0"/>
              </a:rPr>
              <a:t>– Phantom Results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8338" y="5968314"/>
            <a:ext cx="4333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 </a:t>
            </a:r>
            <a:r>
              <a:rPr lang="en-US" dirty="0"/>
              <a:t>Stiffness estimation </a:t>
            </a:r>
            <a:r>
              <a:rPr lang="en-US" dirty="0" smtClean="0"/>
              <a:t>from TPDs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6092" y="990600"/>
            <a:ext cx="4854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Table: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Results for tumor size and stiffness estimation from TPDs 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r="50000"/>
          <a:stretch/>
        </p:blipFill>
        <p:spPr bwMode="auto">
          <a:xfrm>
            <a:off x="5638800" y="1538160"/>
            <a:ext cx="2685586" cy="220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4" y="1717536"/>
            <a:ext cx="4811966" cy="386715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5568"/>
          <a:stretch/>
        </p:blipFill>
        <p:spPr bwMode="auto">
          <a:xfrm>
            <a:off x="5696103" y="3740880"/>
            <a:ext cx="2657782" cy="220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3" y="5584686"/>
            <a:ext cx="4444333" cy="96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56093" y="6490046"/>
            <a:ext cx="4333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:</a:t>
            </a:r>
            <a:r>
              <a:rPr lang="en-US" b="1" dirty="0" smtClean="0">
                <a:latin typeface="+mj-lt"/>
                <a:cs typeface="Arial" panose="020B0604020202020204" pitchFamily="34" charset="0"/>
              </a:rPr>
              <a:t>  </a:t>
            </a:r>
            <a:r>
              <a:rPr lang="en-US" dirty="0" smtClean="0"/>
              <a:t>Test samples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8382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6200"/>
            <a:ext cx="8305800" cy="80803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cs typeface="Arial" panose="020B0604020202020204" pitchFamily="34" charset="0"/>
              </a:rPr>
              <a:t>Tactile Imaging Probe – </a:t>
            </a:r>
            <a:r>
              <a:rPr lang="en-US" sz="3200" b="1" i="1" dirty="0" smtClean="0">
                <a:cs typeface="Arial" panose="020B0604020202020204" pitchFamily="34" charset="0"/>
              </a:rPr>
              <a:t>in-Vivo Results</a:t>
            </a:r>
            <a:endParaRPr lang="en-US" sz="3200" b="1" i="1" dirty="0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962671"/>
            <a:ext cx="6277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Table</a:t>
            </a:r>
            <a:r>
              <a:rPr lang="en-US" dirty="0"/>
              <a:t>  </a:t>
            </a:r>
            <a:r>
              <a:rPr lang="en-US" b="1" dirty="0" smtClean="0"/>
              <a:t>: </a:t>
            </a:r>
            <a:r>
              <a:rPr lang="en-US" dirty="0" smtClean="0"/>
              <a:t>Size and SI results </a:t>
            </a:r>
            <a:r>
              <a:rPr lang="en-US" dirty="0"/>
              <a:t>for the </a:t>
            </a:r>
            <a:r>
              <a:rPr lang="en-US" i="1" dirty="0" smtClean="0"/>
              <a:t>in-vivo</a:t>
            </a:r>
            <a:r>
              <a:rPr lang="en-US" dirty="0" smtClean="0"/>
              <a:t> </a:t>
            </a:r>
            <a:r>
              <a:rPr lang="en-US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8" y="1295400"/>
            <a:ext cx="7652342" cy="5029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0158" y="6324600"/>
            <a:ext cx="74618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5 </a:t>
            </a:r>
            <a:r>
              <a:rPr lang="en-US" sz="1600" dirty="0"/>
              <a:t>malignant and 8 benign cases (IRB# 22050 Temple University</a:t>
            </a:r>
            <a:r>
              <a:rPr lang="en-US" sz="1600" dirty="0" smtClean="0"/>
              <a:t>).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791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92" y="1333499"/>
            <a:ext cx="3013760" cy="24067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16352" y="1347419"/>
            <a:ext cx="3089959" cy="239284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784578"/>
            <a:ext cx="1435083" cy="89175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7200" y="4382610"/>
            <a:ext cx="1587821" cy="171464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3401" y="4202668"/>
            <a:ext cx="175259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Max pool layer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400800" y="1143000"/>
            <a:ext cx="1752600" cy="2597264"/>
            <a:chOff x="4809008" y="1295401"/>
            <a:chExt cx="1752600" cy="2597264"/>
          </a:xfrm>
        </p:grpSpPr>
        <p:sp>
          <p:nvSpPr>
            <p:cNvPr id="14" name="Rectangle 13"/>
            <p:cNvSpPr/>
            <p:nvPr/>
          </p:nvSpPr>
          <p:spPr>
            <a:xfrm>
              <a:off x="4809008" y="1507350"/>
              <a:ext cx="1667992" cy="238531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09059" y="1295401"/>
              <a:ext cx="13525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+mj-lt"/>
                  <a:cs typeface="Arial" panose="020B0604020202020204" pitchFamily="34" charset="0"/>
                </a:rPr>
                <a:t>Activation</a:t>
              </a:r>
              <a:endParaRPr lang="en-US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996641" y="1143000"/>
            <a:ext cx="217555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Convolution layer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0800" y="4336212"/>
            <a:ext cx="1794817" cy="17864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46020" y="4114800"/>
            <a:ext cx="18497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Fully connected layers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5162" y="1521865"/>
            <a:ext cx="1984830" cy="20977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99746" y="1295400"/>
            <a:ext cx="10219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Image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18845" y="4306973"/>
            <a:ext cx="1054675" cy="3950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673434" y="4085561"/>
            <a:ext cx="10219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Class 1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18845" y="5068973"/>
            <a:ext cx="1054675" cy="3950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651034" y="4860100"/>
            <a:ext cx="10219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Class 2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21763" y="5824107"/>
            <a:ext cx="1066603" cy="39505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665880" y="5615234"/>
            <a:ext cx="10219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Class 3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2569820" y="2286000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8229600" y="2286000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2133600" y="4973231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6011392" y="4247312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6011392" y="4996612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6011392" y="5715000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495800" y="4114800"/>
            <a:ext cx="1481468" cy="2007852"/>
            <a:chOff x="4851399" y="1808613"/>
            <a:chExt cx="1744192" cy="2007852"/>
          </a:xfrm>
        </p:grpSpPr>
        <p:sp>
          <p:nvSpPr>
            <p:cNvPr id="51" name="Rectangle 50"/>
            <p:cNvSpPr/>
            <p:nvPr/>
          </p:nvSpPr>
          <p:spPr>
            <a:xfrm>
              <a:off x="4851399" y="2089265"/>
              <a:ext cx="1667992" cy="17272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175636" y="1808613"/>
              <a:ext cx="14199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latin typeface="+mj-lt"/>
                  <a:cs typeface="Arial" panose="020B0604020202020204" pitchFamily="34" charset="0"/>
                </a:rPr>
                <a:t>Softmax</a:t>
              </a:r>
              <a:endParaRPr lang="en-US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30" y="1580651"/>
            <a:ext cx="1166897" cy="96695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05" y="2595369"/>
            <a:ext cx="1040195" cy="9144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5" t="-1340" r="12882" b="9565"/>
          <a:stretch/>
        </p:blipFill>
        <p:spPr>
          <a:xfrm>
            <a:off x="3290233" y="4679112"/>
            <a:ext cx="450914" cy="131346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6101" r="66870" b="38355"/>
          <a:stretch/>
        </p:blipFill>
        <p:spPr>
          <a:xfrm>
            <a:off x="538055" y="1724559"/>
            <a:ext cx="1824145" cy="1714228"/>
          </a:xfrm>
          <a:prstGeom prst="rect">
            <a:avLst/>
          </a:prstGeom>
        </p:spPr>
      </p:pic>
      <p:sp>
        <p:nvSpPr>
          <p:cNvPr id="59" name="AutoShape 2" descr="data:image/png;base64,iVBORw0KGgoAAAANSUhEUgAAAZUAAAB8CAMAAACWud33AAABWVBMVEX///8AAAAAAP/7+/utra0HBwf29vZ8fHzg4OBycnLBwcGtrZ/f398AAPLx8fFXV1fe3v+7u7sICINSUv/W1tbo6OixsbGoqKiCgoLt7e3m5ubCwsLMzMxMTExRUVHOzs7v7/9paWkzM/8PD4MmJiacnJyLi4tHR0d/f39ubm4UFBRhYWGWlpYwMDCQkJA9PT2urv8WFoMdHR1FRf8oKCgWFgDCwv82NjaBgf/W1v8oKP/m5v/Ozv9YWP9oaP+Li/8AAOhwcP+Vlf+jo/9eXv8AAG8AAMZlZf+6uv+qqv9CQv95ef/09P/GxrwAACwAAEoAAFwAAKRubmHQ0OKjo+BpaeBNTeIgIOKbm/8xMY5QUKhqapujo8wAAD9JSUDNzexOToOQkLoxMRpXV8WMjORUVNK7u8yAgKIjI7EAALeWlonGxuoAABEAAJMXF1YmJlU3N1QWFk0WFj5OzfWOAAATG0lEQVR4nO1d63/byHWdGYAAwUKgEOFBgCApqARIii+HViVbkmVLcrx+qO0+0q7bpmmTtmnT3Wzb/P8fOgBfePGOKYIiqdX5JVofHgIEcGfmztw7M0DoCU94whOe8IQnPOEJ2w9h0xfwhDSszpNZtg9mV0C2yT9y/MWa8NfrMouoIPyY8Td/+/WvfvGnb7559+7NXhok47Ml9HffrskqErVK15aLC6H7WFusFosN7NmArNebOiDbPC6Bh2MROrzYHWnpw21b17777td/9/ffv3mzR2bYOzr6eHBw8Oqrr65ehPj87B/+8dkYl/sZuPinr3/I+nwq/+afu2u0igR+w8McJFuYBw8vN0HZwRqoYx+UOyMl/eH+s9cH52NLvCFHB59evz+9vHz5cv/w8C7+Re638K2L2IJkFedjFS3rETCsYrKs4oCHS/CVOwUb1I89UO4lz355+2psj6Orz89O/wW+dtTtgbIKl6gS48l9KZzhkE89Bca5jRF4Z8ox/FgrFVBuNDMKewQjA5RNMUIuTq9Dg7x6cXsx+QiDRyPXBGWtD8olLIL6F0PQKkO3Gu8NM6ziiKBVBBGs5YiHGzhZhLvmIlwTq7PHevfyOmi1Dl5fXszbKY7RxHglUC7CJSo3qyC512rVh7HinVM93Cjubp9Tkzz/8PIhfzQvqzi4Zeq0AMYq7u5b5fCGmuR81mw9FPKyiirTP1aiyWFYpVSD/UpLBw/vwQ5Vq8N+paaCskq7aIevqU2uTrNkDnbXSIS9llYG5XysIqhuxeCNpItb1dsXwcOZ3h52SyxvX0G31J1c72fL3A54e8s9GZbL5U6idLKscgJbpQlbxYcHHI0+XFdOYKsY//qWkLcLvQnLKh2GVYagnFcLZmd1eBhW4eDCjOAGDAnwU+cYh+twF406lPPMtmt6OHx2Cz4749bzsUrXUEfNZhMvV1e2GC9px+vz5n4+H6tQaygBEh8zrKINQFnw4cqgwu666MPF1QcCMu8J2fsdeDTHeGwmPBqy4Z5KPlYxKyGS4zaWXzmG/UphJW/vjOBW4nixX6Fdr2uvDR69C97eUcdIPGWGVfgCbBUMW6UNPzfnGLZKYWFo4IqQD8hk+MQVrXICyvlYpaFbVcdxqstZRYejElwJboIyA6JzWCU4fqguiLIdfiSEdr2KDfBoBPfgkCODsgXfej5WGThOR5Ikd/wYtcAfWBq3k97+8IgcPfRQPoX84mBoWjR7fpf+szvwmT1j2JsjhiwwJgawzp5ZlQ7PyavD4B/camcX4IrKOHs1L6tIGOOwU2S5yNOQ3uVchGuGwSFbpv5BkWUBcUWZ3kzILVlGPJaLEc7F9aKONVterNtSGxWzddo2WUWjYEV5qMtzrmM+yvXx8d+dkwO5SLky6KK0Puc2jvOk3vVtDgkJfc61gj7jxaReNQY5WcWjN6HjoDGVu0gtIaErDsK8vSzUCyMBmRhrSDvGAyTUCk0BDTAuGngU5TJqBLpCOYd8jBtNfhTlod5DSmvMj2u+FuW0b9AoRPmJMuO0wxboTgF7U17ARoxjbCPnz2/IgfDbOceBPgx4O831KBcTXJpwEylnBeraxQK2aBWYco3e+oRbCd06Cx5bPlYRA+foBek9pYN6GjJMJCrYDcbfQtDUcGF7IwQVe8Y1P84TuuBbkM7R8QqkywMB0jm/kbwedEebL27CHT51vVEuiOn7iXKzCup2j0ucL6IrgpFPdJIzJUXQ+2EYwmyLyLNdOpzYMW/PvSLPDzd9ESHy8Stl3MS4gPHYh43HCfrORVw+kfON977GyLEPFrj0OGdYRe3Do8g+nLdnxYzP4G7SWTJgQ0f0EaMYq43tWTHjFijnZRW9ddI/KVTjH+5UfuUDIZcRasLPZRciLrTgeoakD5eLg6lD2CpDuK4M4OBmowXXlWG8rrwk5DbKDdjmLKuI8FQPrQbKeVmlohVdZCYuZaOjSObZ40XiiLyIn51xOCM3pKx0cXlZxStbrWo30VTvkLf/irza9CVEkJu37yGn7C8XnWzAP82aD2bkOB/sc8zTB6jCjoE1H6y3HfPBNElKPYYV8yvr9fbR/MolIcls8KPw9g3MO4Pk3NtdyXpx5+R1Un4UVgnbAz8xoZphFQvOonIOHHctwikMhXG4M58PcU2ep76rw9kbBLdQSIP7jwp867l5+6BsuInf2hFv/z7lVDaNfKzitSXcbdfwcuMVAS5PyIYLe3Km5rJnn17sxTl5lpYVRtcXbl2RtdK0qLzy9qUqRTIny8rbw2tAWHl7Eb5ypwA/19mapSvyNkNeMW/fZfiVESjnFwdrVFMPcSe8/TNC7jLkNXv7h5hNQR/hSV08SxqBNR8MXm0leHArUIUdru3B4xVv7M4PCXmfJWvwbDMEh3uQAU/G0GGj5WWVAX3CXC309poUtA2qWNoJb/8Vud70JaSRV96+EpQNMygBnGt1FCS4ei+wyqyN4pKt1X049J1l9TF/T/YuMvXweqMXneAr6lzy+xHO5VZXjDNHNsKFsXIXGSpSa11jkrfvB9kwL8jbOxi3kRLyClVUHOOhXqFtYcDbGDtDc8q5gE/1ZsBFjOu9Bsb+nMtB3jvC+4IT8hHGKKqHXMLYoPzHN+TXv5/wYqAPkHU84XaKl+a8M+E9ZBUWcD3K3Tmnd400HHA1yPOHPNCtOc8rb4+Mbt0NW2rbRUYVqYMgb18zeKBx34L8ynVm/ysAv15vfwaJRiWvUaQzq/6i5ipVW5IlZn6lDlultva1XqeLx48q7M5Za73a8NxKGV7rlZdfceoWN0l46D0NaZxD/643v8KY6fYF+RXuPJ7pWuLsqyZ/YDk3vxK2hju2fuUFOdj0JWQjJ6soWlbZYa23d+H19l3YMZiMptuFy2PX2SdkwapHihLcPnLwdAjkw8MduQPK+VhF67dGGVHQ7Z5NYb4lN4vlRxDJdz3OzPBfLKs0YauMVrPKCdz0//7fyDnw+xvsg+VllZaM7IwuD8MqCiOFocExY5uRwmCc/Q/p/GMUFpy9QXCCBGlw/1GALy4fq9SKSCmnn+FWe/tX2xhqmSCnulKW3JHb6S6XX7HgAsNpsLtm1BUBrmqnjOmrFiM9w6iJRUby5yHqiuqF6C1nlRXzKyuti6RDlX8HD19zfoW1P1iO84yTYHn79a5WBfMrN+TdEvuDpbEb+ZVMMKwiwxO6OCiGRtGAHa5uADZ/SchvYJvLVVBG8FNHJcZSWrhIbNIqmwN3kJ5qtE3IyyqZqzO3dp7xLTm/W2096XonQec2+zurRrNixqw9j1Zbv7J4z6MwK8zY82jFUeR27HmkYY/nzSXnTm4q4hJmhZfZDTSNXYi40B5PxfcrUlhtHTcM7BkGyyrVLiM6CY+PPXgyhtZdVFfek/ND2neFJ2OojOgkXNiZ0UkXlHNbb2+Zg/GFCK4g0sdpt0yEXcEKktGzlPTkz/SfQoIndCH5/Tin/wF1IfV74z+HR+QZ/VewfmWuc8njQ8cA6AoH6uFqYEjnFuuKks8a4qAFaxvdcO1WkLenxVAsmWHe3hakellARq0lI61cM1HAOWTWWkUkJ7hWj3I7yr0570y4nuARnVakWs0ac2XCZ9//D/KO8no95DxS3FCvt+K8HNd7gd6o1YwpL7esGK/HubdY705+T4nywZy7x7nl7StB9z7cAnOct/c6la6AW2ZPCSZWIlRUVQUppWDT0JBrqipUa2qUT3RuyvWyHONUVyO8NPCEkFen55voY17y6sKUV6P6e0L+QHm1WUKZ+oRXaPNKeTGhT3kDx3lSF9ugLg+rifNNdJty0xPzsoo6/UMN1BVURVAHbG8Pyivv/Z3p7e+mWWGGt+fhyAFz72/Gukg4kp+XX2mMfKMzXq2q8MVg4jZ1KSuu7D5Zx8ruF+Rg/Kv9layyGz1jJHt+KkLCyq8wUhgyY04+I4WRefbLcPOv8OzwQE5Zb8wYvvV8rFKSZUNVVX658coGQPtfC2e1bBFyWr/S0HyKynKRfJ211guOWsj3WOt1PZ/V4sBVzWZUBkbwcjvWeplZc9C3Lr/yPjKrhfHOnUeRX3HKSnry9batX7mI7j8B7NEa4FFEXO4zS8+GoxKcutpuoMkdYxF6Tq7mZNFuoBM8gt1AF2DLvP0NOcpa1bWFyM0qDZFvJJuM9a5WTW01HkdqQehlfFMjxj75AmO1KuPat2G1KjXKcUUsLbmGmDlLL9f8ysV5fOf79eZXWH7lYUaRFUeW0GDJ96886I4hHxP75/wcvL2vFkXUWW7PI6cD51dcuJqzZn/H3wbziRwdxnQXHnGU4OwNVwdlNGDkVxhvccrr/Sv9ct9NrhJieXvYb7BkFmKHf5hFWr707Ktd3Gpnz83b66pXXfJNHw9oldP0+u3HbxVO93ld13vL7a5TglfgCYwVeN6Xr8DbJ+lFETVGhhjuS+zC29bsM3w8GjXHm6py4fisWGJG8h9sNgUd06dnev8MZlMIJUcQJuu9KnxZQErNcNm7gcLnPIPrygAuzdpwWlcOz6Nj+ila7DcTQjiGZVZdgTsLTl47htQ4rx/OWdHdIFRpaUgScF9ydW4gtjlUlSQbFUXJQELIDUnSuaooqXMe6lGuyxNeGX8fxbmmjL/vi7TSRPQxF93GhPeek1d3VLeiOi8Oi3Ge0Ls1JeClmC7NuDmUlGD/wBkX49zvznglqlcnvJLgUV2S6nn1jH2rxblBUz2ZTWEHuyAcD090TuV5DmmmaSGd5xtozBs85UqMKwk9wlGEC1MuJLiC7Dl3eF4Y88Pvg0CLk9KNiS4YYz7WtSk3+DgPfi+mJ3hCb2Tq5lwPeNE0p7w656p01s9rLz2ZVsrQ/woS8mVFD6ooowUrrjU6qYwPp81X9ub3JThywMqvMDbfaTDyK/BgKa8WrNQ/Marhmz6QKvUQr0oVn9vsSokwv7K/R95mhyQXv9crxKPIrwQl15kEv2dFfPN9sMuFRvk59MEoqkaqzm88Q3xLyNUiy6+YId6J3UB1XPbPkkOjDedXuKuMweNOILfoZNBKd5d7pwRr5hFjZbcOF3buhyOyl7lN3hiPf+ZREMlHk+1zI1jRrzDyKwy/crNHni/eEASh5kbzKw+xC0KwQkjVvCXz9uvMr1w+J+QFePqfQ36FDt7LYrJss/IrIhydZLy9gF/ctb24JuToP+EGUIQd7opvL/AYby+Ae/U5xYzNspfxDDbk7S9eE0I+r5gH2Chyemf3Gd/KiOZtZLXq/utzQj7tL/tWnCQ2+m7VnHYMaSCtnv4hVn6lBfuV1j12OLykvWHyNkg7aow3SDFixgYjv7LWmHFOu+vIyCovbZXcx/aXQdNFXoz3Z1n2bWsJPAJvX1Nlp6bJyT48K7/CqCuMt631Yvt1Xpx+oi0XObidBlhYdWXIqCvrfdvaQ9QV92w4pP9rLtczZrX8jHlyM79yeHH64iAwyfOb/XnQi2McbsEt/yN425piWVbw/8TH6++DcZcfbq6OgnaLvLp9yf7+jmBt84xtXmFZZZCcaxmHjhe1zXf7l6fvn/3XHz+SMc6vP1ymvlTFcFCEcXFdDNYGBz67cAYvqO9gsCejYsZw6J7g6qqE8Lfgd/472jbfHSZw8QP+3f7+/mWIU4qbm9dXb99+PDonMxwdfLp5tqCKNFhWgYuj1ASLjIbhSFYNPns7GQaJo7omq5Q8JAo/fn8A4ehNlCRxTvZIGnsUbyj++M2ffvX1T//zv/Vvvy1nY4hbC5QxcBOUR7gOyS3G2Y/hs5/g2mKxTq99PVYxPFSx/F+A+MtfRkkav8zATz/9359//KsZjguLAWmBDOsMeb1nx2VGOP2esCoIblmfsAl4nSDZp0EhQMZ2dVz6lVSJ4+HOQhUODTiw2ymm5ucmwDoclBvgSjKL3hjj6u8LwWyjhgjs/SNLJjgndWDCe6rr4P5hXJkHt1TiexL0XPUyv8oLMYqiCc3pN3oDIKas12Tkm8kNb/OBoFZQRQbaMU3UoPGz5Zbg93AOylBdUhwkQsWtjjSoTNgykqDKYvmgzT0TXHbpGQYQ77El2eoik7GP9dIQZFlWkFJBXRlldyYUWS5qUnK2+AwcPYFzVuou8nm6LNs9zV9048HvC4oErkA5QzYYf7TB/cMEacGNTSC1VaiqGb4Pnd3T7DJSGTPOlobC86aMrDYyG0L2xWkmr7YdtKiJCuYTlqTFxcWhh/f84aKqZvE8ry1qASZv75Q4xwTexVmEu6ZWxT+GnppH7w2oS3WBg4zmaVwH9RgzA+4JxUS62FncyliSBIZtDQnOVSITGn1rHb+SpWst+qlkIU1qW0gcIK9bzrK9KlWSe2YnANY0S+xA7r4hSZC7N4r095Ovpc8RqTffxcTVsl73g+8izQ02SBCC+RolYaQwour3BGOFMtOVr+XmtxZSkJ3rj2tRscArGtLhbcqe8AAwgqxM3+J0ChSskOGH62nAn7AE+MAf9BWnI0mSTa0iMl6M+4SHgBl03KYb74x0rVktMaYMP2H9KAbtVWlSP0qCrIIDui3H/wNU3vti7HHVy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22" y="4882018"/>
            <a:ext cx="1206070" cy="907647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7695375" y="4316485"/>
            <a:ext cx="991426" cy="3950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703456" y="5065785"/>
            <a:ext cx="983346" cy="39505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740766" y="5824107"/>
            <a:ext cx="946035" cy="39505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700013" y="4305657"/>
            <a:ext cx="300987" cy="3950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710317" y="5068973"/>
            <a:ext cx="503466" cy="395054"/>
          </a:xfrm>
          <a:prstGeom prst="rect">
            <a:avLst/>
          </a:prstGeom>
          <a:solidFill>
            <a:srgbClr val="C00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728973" y="5824107"/>
            <a:ext cx="272028" cy="395054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467600" y="3869505"/>
            <a:ext cx="14136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Probability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2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142999"/>
            <a:ext cx="6324600" cy="48228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09700" y="6031468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Image classification with CNN (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Goodfellow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, 2017)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– TPD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769" y="3886200"/>
            <a:ext cx="7226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TPD classification diagram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"/>
          <a:stretch/>
        </p:blipFill>
        <p:spPr bwMode="auto">
          <a:xfrm>
            <a:off x="1725671" y="1035908"/>
            <a:ext cx="5692655" cy="285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Vira\Documents\_Work\_Dissertation\_Dissertation work\DissertationDocument\Chapter-3\Figures\datafl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55532"/>
            <a:ext cx="70241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16175" y="6352699"/>
            <a:ext cx="7226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Accurate tumor size estimation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– Depth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7900" y="38100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Depth CNN </a:t>
            </a:r>
            <a:r>
              <a:rPr lang="en-US" dirty="0">
                <a:latin typeface="+mj-lt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odel (</a:t>
            </a:r>
            <a:r>
              <a:rPr lang="en-US" dirty="0" err="1" smtClean="0"/>
              <a:t>TPDModelDepth</a:t>
            </a:r>
            <a:r>
              <a:rPr lang="en-US" dirty="0" smtClean="0"/>
              <a:t>)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5503" y="4146365"/>
            <a:ext cx="739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+mj-lt"/>
                <a:cs typeface="Arial" panose="020B0604020202020204" pitchFamily="34" charset="0"/>
              </a:rPr>
              <a:t>Dataset</a:t>
            </a:r>
          </a:p>
          <a:p>
            <a:pPr algn="just"/>
            <a:r>
              <a:rPr lang="en-US" sz="1400" dirty="0" smtClean="0"/>
              <a:t>Sizes: 10 mm, </a:t>
            </a:r>
            <a:r>
              <a:rPr lang="en-US" sz="1400" dirty="0"/>
              <a:t>12 </a:t>
            </a:r>
            <a:r>
              <a:rPr lang="en-US" sz="1400" dirty="0" smtClean="0"/>
              <a:t>mm, </a:t>
            </a:r>
            <a:r>
              <a:rPr lang="en-US" sz="1400" dirty="0"/>
              <a:t>14 mm, 16 mm, 18 </a:t>
            </a:r>
            <a:r>
              <a:rPr lang="en-US" sz="1400" dirty="0" smtClean="0"/>
              <a:t>mm, 23 mm</a:t>
            </a:r>
          </a:p>
          <a:p>
            <a:pPr algn="just"/>
            <a:r>
              <a:rPr lang="en-US" sz="1400" dirty="0" smtClean="0"/>
              <a:t>Stiffness: 130 </a:t>
            </a:r>
            <a:r>
              <a:rPr lang="en-US" sz="1400" dirty="0"/>
              <a:t>kPa </a:t>
            </a:r>
            <a:r>
              <a:rPr lang="en-US" sz="1400" dirty="0" smtClean="0"/>
              <a:t>– 250 MPa</a:t>
            </a:r>
          </a:p>
          <a:p>
            <a:pPr algn="just"/>
            <a:r>
              <a:rPr lang="en-US" sz="1400" dirty="0" smtClean="0"/>
              <a:t>Shallow subset: </a:t>
            </a:r>
            <a:r>
              <a:rPr lang="en-US" sz="1400" dirty="0"/>
              <a:t>depths 0 mm, 2 mm, and </a:t>
            </a:r>
            <a:r>
              <a:rPr lang="en-US" sz="1400" dirty="0" smtClean="0"/>
              <a:t>4 mm</a:t>
            </a:r>
          </a:p>
          <a:p>
            <a:pPr algn="just"/>
            <a:r>
              <a:rPr lang="en-US" sz="1400" dirty="0" smtClean="0"/>
              <a:t>Deep subset: depths </a:t>
            </a:r>
            <a:r>
              <a:rPr lang="en-US" sz="1400" dirty="0"/>
              <a:t>of 6 mm, 8 mm, 10 mm </a:t>
            </a:r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r>
              <a:rPr lang="en-US" sz="1400" dirty="0" smtClean="0"/>
              <a:t>Data division: training 80% and validation 20%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 smtClean="0"/>
              <a:t>Model trained on 6768 TPDs, validated on 1692 TPDs</a:t>
            </a:r>
          </a:p>
          <a:p>
            <a:pPr algn="just"/>
            <a:r>
              <a:rPr lang="en-US" sz="1400" dirty="0" smtClean="0"/>
              <a:t>Training: 50 epochs, 200 TPDs in a batch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80" y="1066800"/>
            <a:ext cx="739802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95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– Depth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3038" y="3745468"/>
            <a:ext cx="8305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Graphs for </a:t>
            </a:r>
            <a:r>
              <a:rPr lang="en-US" dirty="0" err="1"/>
              <a:t>TPDModelDepth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model accuracy and loss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7338" y="4850963"/>
            <a:ext cx="403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Results</a:t>
            </a:r>
          </a:p>
          <a:p>
            <a:r>
              <a:rPr lang="en-US" sz="2000" dirty="0"/>
              <a:t>V</a:t>
            </a:r>
            <a:r>
              <a:rPr lang="en-US" sz="2000" dirty="0" smtClean="0"/>
              <a:t>alidation </a:t>
            </a:r>
            <a:r>
              <a:rPr lang="en-US" sz="2000" dirty="0"/>
              <a:t>accuracy = </a:t>
            </a:r>
            <a:r>
              <a:rPr lang="en-US" sz="2000" dirty="0" smtClean="0"/>
              <a:t>0.97</a:t>
            </a:r>
            <a:r>
              <a:rPr lang="en-US" sz="2000" dirty="0"/>
              <a:t>.</a:t>
            </a:r>
          </a:p>
          <a:p>
            <a:pPr algn="just"/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0002" y="6492795"/>
            <a:ext cx="639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 classification with </a:t>
            </a:r>
            <a:r>
              <a:rPr lang="en-US" dirty="0" err="1"/>
              <a:t>TPDModelDepth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51" y="1066800"/>
            <a:ext cx="748665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02" y="4069080"/>
            <a:ext cx="3352800" cy="248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5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– Size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7900" y="3745468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Size CNN model (</a:t>
            </a:r>
            <a:r>
              <a:rPr lang="en-US" dirty="0" err="1"/>
              <a:t>TPDModelSize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)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5503" y="4146365"/>
            <a:ext cx="739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+mj-lt"/>
                <a:cs typeface="Arial" panose="020B0604020202020204" pitchFamily="34" charset="0"/>
              </a:rPr>
              <a:t>Dataset</a:t>
            </a:r>
          </a:p>
          <a:p>
            <a:pPr algn="just"/>
            <a:r>
              <a:rPr lang="en-US" sz="1400" dirty="0" smtClean="0"/>
              <a:t>Small subset </a:t>
            </a:r>
            <a:r>
              <a:rPr lang="en-US" sz="1400" dirty="0"/>
              <a:t>(10 mm and 12 mm), </a:t>
            </a:r>
            <a:endParaRPr lang="en-US" sz="1400" dirty="0" smtClean="0"/>
          </a:p>
          <a:p>
            <a:pPr algn="just"/>
            <a:r>
              <a:rPr lang="en-US" sz="1400" dirty="0"/>
              <a:t>M</a:t>
            </a:r>
            <a:r>
              <a:rPr lang="en-US" sz="1400" dirty="0" smtClean="0"/>
              <a:t>edium subset (14 </a:t>
            </a:r>
            <a:r>
              <a:rPr lang="en-US" sz="1400" dirty="0"/>
              <a:t>mm and 16 mm</a:t>
            </a:r>
            <a:r>
              <a:rPr lang="en-US" sz="1400" dirty="0" smtClean="0"/>
              <a:t>).</a:t>
            </a:r>
          </a:p>
          <a:p>
            <a:pPr algn="just"/>
            <a:r>
              <a:rPr lang="en-US" sz="1400" dirty="0"/>
              <a:t>L</a:t>
            </a:r>
            <a:r>
              <a:rPr lang="en-US" sz="1400" dirty="0" smtClean="0"/>
              <a:t>arge subset (18 </a:t>
            </a:r>
            <a:r>
              <a:rPr lang="en-US" sz="1400" dirty="0"/>
              <a:t>mm and 23 mm</a:t>
            </a:r>
            <a:r>
              <a:rPr lang="en-US" sz="1400" dirty="0" smtClean="0"/>
              <a:t>)</a:t>
            </a:r>
          </a:p>
          <a:p>
            <a:pPr algn="just"/>
            <a:r>
              <a:rPr lang="en-US" sz="1400" dirty="0" smtClean="0"/>
              <a:t>Stiffness: 130 </a:t>
            </a:r>
            <a:r>
              <a:rPr lang="en-US" sz="1400" dirty="0"/>
              <a:t>kPa </a:t>
            </a:r>
            <a:r>
              <a:rPr lang="en-US" sz="1400" dirty="0" smtClean="0"/>
              <a:t>– 250 MPa</a:t>
            </a:r>
          </a:p>
          <a:p>
            <a:pPr algn="just"/>
            <a:r>
              <a:rPr lang="en-US" sz="1400" dirty="0" smtClean="0"/>
              <a:t>Depths: </a:t>
            </a:r>
            <a:r>
              <a:rPr lang="en-US" sz="1400" dirty="0"/>
              <a:t>0 mm, 2 mm, </a:t>
            </a:r>
            <a:r>
              <a:rPr lang="en-US" sz="1400" dirty="0" smtClean="0"/>
              <a:t>4 mm, </a:t>
            </a:r>
            <a:r>
              <a:rPr lang="en-US" sz="1400" dirty="0"/>
              <a:t>6 mm, 8 mm, 10 mm </a:t>
            </a:r>
            <a:endParaRPr lang="en-US" sz="1400" dirty="0" smtClean="0"/>
          </a:p>
          <a:p>
            <a:pPr algn="just"/>
            <a:r>
              <a:rPr lang="en-US" sz="1400" dirty="0" smtClean="0"/>
              <a:t>Data division: training 80% and validation 20%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 smtClean="0"/>
              <a:t>Model trained on 6789 TPDs, validated on 1696 TPDs </a:t>
            </a:r>
          </a:p>
          <a:p>
            <a:pPr algn="just"/>
            <a:r>
              <a:rPr lang="en-US" sz="1400" dirty="0" smtClean="0"/>
              <a:t>Training: 50 epochs, 200 TPDs in a batch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42" y="1110734"/>
            <a:ext cx="734731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22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– Size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3692212"/>
            <a:ext cx="8305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Graphs for </a:t>
            </a:r>
            <a:r>
              <a:rPr lang="en-US" dirty="0" err="1"/>
              <a:t>TPDModelSize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model accuracy and loss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7338" y="5334000"/>
            <a:ext cx="4297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Results</a:t>
            </a:r>
          </a:p>
          <a:p>
            <a:pPr algn="just"/>
            <a:r>
              <a:rPr lang="en-US" sz="2000" dirty="0" smtClean="0">
                <a:latin typeface="+mj-lt"/>
              </a:rPr>
              <a:t>Validation </a:t>
            </a:r>
            <a:r>
              <a:rPr lang="en-US" sz="2000" dirty="0">
                <a:latin typeface="+mj-lt"/>
              </a:rPr>
              <a:t>accuracy =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0.96.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9400" y="6492795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 classification with </a:t>
            </a:r>
            <a:r>
              <a:rPr lang="en-US" dirty="0" err="1"/>
              <a:t>TPDModelSize</a:t>
            </a:r>
            <a:r>
              <a:rPr lang="en-US" dirty="0">
                <a:cs typeface="Arial" panose="020B0604020202020204" pitchFamily="34" charset="0"/>
              </a:rPr>
              <a:t>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06549"/>
            <a:ext cx="74866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91" y="4061544"/>
            <a:ext cx="3487888" cy="246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0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Outline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990600"/>
            <a:ext cx="8305800" cy="4602163"/>
          </a:xfrm>
        </p:spPr>
        <p:txBody>
          <a:bodyPr>
            <a:noAutofit/>
          </a:bodyPr>
          <a:lstStyle/>
          <a:p>
            <a:r>
              <a:rPr lang="en-US" sz="2400" dirty="0" smtClean="0"/>
              <a:t>Background and research goal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Bimodal Imaging: Tactile Imaging Probe</a:t>
            </a:r>
          </a:p>
          <a:p>
            <a:pPr lvl="1"/>
            <a:r>
              <a:rPr lang="en-US" sz="2000" dirty="0" smtClean="0"/>
              <a:t>Tactile Profile Diagrams</a:t>
            </a:r>
          </a:p>
          <a:p>
            <a:pPr lvl="1"/>
            <a:r>
              <a:rPr lang="en-US" sz="2000" dirty="0" smtClean="0"/>
              <a:t>Tactile Index </a:t>
            </a:r>
            <a:r>
              <a:rPr lang="en-US" sz="2000" dirty="0"/>
              <a:t>using CNN classification</a:t>
            </a:r>
          </a:p>
          <a:p>
            <a:r>
              <a:rPr lang="en-US" sz="2400" dirty="0" smtClean="0"/>
              <a:t>Bimodal Imaging: Multispectral Imaging Probe</a:t>
            </a:r>
          </a:p>
          <a:p>
            <a:pPr lvl="1"/>
            <a:r>
              <a:rPr lang="en-US" sz="2000" dirty="0" smtClean="0"/>
              <a:t>Multispectral Profile Diagrams</a:t>
            </a:r>
          </a:p>
          <a:p>
            <a:pPr lvl="1"/>
            <a:r>
              <a:rPr lang="en-US" sz="2000" dirty="0" smtClean="0"/>
              <a:t>Spectral Index using CNN classification</a:t>
            </a:r>
            <a:endParaRPr lang="en-US" sz="2000" dirty="0"/>
          </a:p>
          <a:p>
            <a:r>
              <a:rPr lang="en-US" sz="2400" dirty="0" smtClean="0"/>
              <a:t>Multimodal breast cancer risk assessment</a:t>
            </a:r>
          </a:p>
          <a:p>
            <a:pPr lvl="1"/>
            <a:r>
              <a:rPr lang="en-US" sz="2000" dirty="0" smtClean="0"/>
              <a:t>Multimodal Index</a:t>
            </a:r>
            <a:endParaRPr lang="en-US" sz="2000" dirty="0"/>
          </a:p>
          <a:p>
            <a:endParaRPr lang="en-US" sz="2400" dirty="0" smtClean="0"/>
          </a:p>
          <a:p>
            <a:r>
              <a:rPr lang="en-US" sz="2400" dirty="0" smtClean="0"/>
              <a:t>Conclusions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9100" y="914400"/>
            <a:ext cx="8305800" cy="76200"/>
            <a:chOff x="419100" y="1295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295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371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1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30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– Stiffness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1951" y="4126468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Stiffness CNN model (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TPDModelStiffness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)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4495800"/>
            <a:ext cx="73914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+mj-lt"/>
                <a:cs typeface="Arial" panose="020B0604020202020204" pitchFamily="34" charset="0"/>
              </a:rPr>
              <a:t>Dataset</a:t>
            </a:r>
          </a:p>
          <a:p>
            <a:pPr algn="just"/>
            <a:r>
              <a:rPr lang="en-US" sz="1400" dirty="0" smtClean="0"/>
              <a:t>Sizes: 10 mm, </a:t>
            </a:r>
            <a:r>
              <a:rPr lang="en-US" sz="1400" dirty="0"/>
              <a:t>12 </a:t>
            </a:r>
            <a:r>
              <a:rPr lang="en-US" sz="1400" dirty="0" smtClean="0"/>
              <a:t>mm, </a:t>
            </a:r>
            <a:r>
              <a:rPr lang="en-US" sz="1400" dirty="0"/>
              <a:t>14 mm, 16 mm, 18 </a:t>
            </a:r>
            <a:r>
              <a:rPr lang="en-US" sz="1400" dirty="0" smtClean="0"/>
              <a:t>mm, 23 mm</a:t>
            </a:r>
          </a:p>
          <a:p>
            <a:pPr algn="just"/>
            <a:r>
              <a:rPr lang="en-US" sz="1400" dirty="0" smtClean="0"/>
              <a:t>Soft Subset: 130 </a:t>
            </a:r>
            <a:r>
              <a:rPr lang="en-US" sz="1400" dirty="0"/>
              <a:t>kPa </a:t>
            </a:r>
            <a:r>
              <a:rPr lang="en-US" sz="1400" dirty="0" smtClean="0"/>
              <a:t>– 316 kPa</a:t>
            </a:r>
          </a:p>
          <a:p>
            <a:pPr algn="just"/>
            <a:r>
              <a:rPr lang="en-US" sz="1400" dirty="0"/>
              <a:t>Stiff Subset: </a:t>
            </a:r>
            <a:r>
              <a:rPr lang="en-US" sz="1400" dirty="0" smtClean="0"/>
              <a:t>376 </a:t>
            </a:r>
            <a:r>
              <a:rPr lang="en-US" sz="1400" dirty="0"/>
              <a:t>kPa – 250 MPa</a:t>
            </a:r>
          </a:p>
          <a:p>
            <a:pPr algn="just"/>
            <a:r>
              <a:rPr lang="en-US" sz="1400" dirty="0" smtClean="0"/>
              <a:t>Depths</a:t>
            </a:r>
            <a:r>
              <a:rPr lang="en-US" sz="1400" dirty="0"/>
              <a:t>: 0 mm, 2 mm, 4 mm, 6 mm, 8 mm, 10 mm </a:t>
            </a:r>
          </a:p>
          <a:p>
            <a:pPr algn="just"/>
            <a:r>
              <a:rPr lang="en-US" sz="1400" dirty="0"/>
              <a:t>Data division: training 80% and validation 20%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 smtClean="0"/>
              <a:t>Model trained on 6788 TPDs, validated on 1697 TPDs </a:t>
            </a:r>
          </a:p>
          <a:p>
            <a:pPr algn="just"/>
            <a:r>
              <a:rPr lang="en-US" sz="1400" dirty="0" smtClean="0"/>
              <a:t>Training: 50 epochs, 200 TPDs in a batch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96" y="1219200"/>
            <a:ext cx="729660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22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– Stiffness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3669268"/>
            <a:ext cx="8305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Graphs for </a:t>
            </a:r>
            <a:r>
              <a:rPr lang="en-US" dirty="0" err="1" smtClean="0">
                <a:cs typeface="Arial" panose="020B0604020202020204" pitchFamily="34" charset="0"/>
              </a:rPr>
              <a:t>TPDModelStiffness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model accuracy and loss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4626114"/>
            <a:ext cx="403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Results</a:t>
            </a:r>
          </a:p>
          <a:p>
            <a:pPr algn="just"/>
            <a:r>
              <a:rPr lang="en-US" sz="2000" dirty="0">
                <a:latin typeface="+mj-lt"/>
              </a:rPr>
              <a:t>V</a:t>
            </a:r>
            <a:r>
              <a:rPr lang="en-US" sz="2000" dirty="0" smtClean="0">
                <a:latin typeface="+mj-lt"/>
              </a:rPr>
              <a:t>alidation </a:t>
            </a:r>
            <a:r>
              <a:rPr lang="en-US" sz="2000" dirty="0">
                <a:latin typeface="+mj-lt"/>
              </a:rPr>
              <a:t>accuracy </a:t>
            </a:r>
            <a:r>
              <a:rPr lang="en-US" sz="2000" dirty="0" smtClean="0">
                <a:latin typeface="+mj-lt"/>
              </a:rPr>
              <a:t>= 0.90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6492795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 classification with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TPDModelStiffness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73" y="1018953"/>
            <a:ext cx="747950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4038600"/>
            <a:ext cx="3415879" cy="254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0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8382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6200"/>
            <a:ext cx="8305800" cy="808038"/>
          </a:xfrm>
        </p:spPr>
        <p:txBody>
          <a:bodyPr>
            <a:norm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Classification with </a:t>
            </a:r>
            <a:r>
              <a:rPr lang="en-US" sz="3200" b="1" dirty="0" smtClean="0">
                <a:cs typeface="Arial" panose="020B0604020202020204" pitchFamily="34" charset="0"/>
              </a:rPr>
              <a:t>CNN – </a:t>
            </a:r>
            <a:r>
              <a:rPr lang="en-US" sz="3200" b="1" i="1" dirty="0" smtClean="0">
                <a:cs typeface="Arial" panose="020B0604020202020204" pitchFamily="34" charset="0"/>
              </a:rPr>
              <a:t>in-Vivo </a:t>
            </a:r>
            <a:r>
              <a:rPr lang="en-US" sz="3200" b="1" dirty="0" smtClean="0">
                <a:cs typeface="Arial" panose="020B0604020202020204" pitchFamily="34" charset="0"/>
              </a:rPr>
              <a:t>Results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988150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Table </a:t>
            </a:r>
            <a:r>
              <a:rPr lang="en-US" b="1" dirty="0" smtClean="0"/>
              <a:t>: </a:t>
            </a:r>
            <a:r>
              <a:rPr lang="en-US" dirty="0"/>
              <a:t>CNN classification results for the </a:t>
            </a:r>
            <a:r>
              <a:rPr lang="en-US" i="1" dirty="0" smtClean="0"/>
              <a:t>in-vivo</a:t>
            </a:r>
            <a:r>
              <a:rPr lang="en-US" dirty="0" smtClean="0"/>
              <a:t> </a:t>
            </a:r>
            <a:r>
              <a:rPr lang="en-US" dirty="0"/>
              <a:t>data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7" t="17197" r="14162"/>
          <a:stretch/>
        </p:blipFill>
        <p:spPr bwMode="auto">
          <a:xfrm>
            <a:off x="1447800" y="1338947"/>
            <a:ext cx="6324600" cy="543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45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21336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3716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2438400"/>
            <a:ext cx="830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Even without a palpable tumor, there is a possibility of aggressive breast cancer such as IBC, which manifests by a rapidly developing inflammation.</a:t>
            </a:r>
          </a:p>
          <a:p>
            <a:pPr algn="ctr"/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cs typeface="Arial" panose="020B0604020202020204" pitchFamily="34" charset="0"/>
              </a:rPr>
              <a:t>With multispectral </a:t>
            </a:r>
            <a:r>
              <a:rPr lang="en-US" sz="2000" dirty="0">
                <a:cs typeface="Arial" panose="020B0604020202020204" pitchFamily="34" charset="0"/>
              </a:rPr>
              <a:t>imaging modality, we characterize </a:t>
            </a:r>
            <a:r>
              <a:rPr lang="en-US" sz="2000" dirty="0" smtClean="0">
                <a:cs typeface="Arial" panose="020B0604020202020204" pitchFamily="34" charset="0"/>
              </a:rPr>
              <a:t>IBC manifestations, such as asymmetry, texture, and inflammation.</a:t>
            </a:r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6858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74833" y="1371600"/>
            <a:ext cx="7330967" cy="2165688"/>
            <a:chOff x="1374883" y="4424084"/>
            <a:chExt cx="7330967" cy="216568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883" y="4500284"/>
              <a:ext cx="2882053" cy="208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http://www.vision-systems.com/content/dam/VSD/print-articles/2012/11/news2-1211vs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050" y="4424084"/>
              <a:ext cx="3733800" cy="2122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457200" y="786384"/>
            <a:ext cx="8153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Biological tissues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have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non-homogeneous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optical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Light 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scatters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and gets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absorbed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within tissue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Hyperspectral/Multispectral Imaging can help characterize tissues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6250" y="3429000"/>
            <a:ext cx="3867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: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Light propagation in tissue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91000" y="3429000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: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Absorption of tissue chromophores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 rotWithShape="1">
          <a:blip r:embed="rId5"/>
          <a:srcRect l="25701" t="49199" r="11004" b="17391"/>
          <a:stretch/>
        </p:blipFill>
        <p:spPr bwMode="auto">
          <a:xfrm>
            <a:off x="1562100" y="4267200"/>
            <a:ext cx="6096000" cy="213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57200" y="633626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: </a:t>
            </a:r>
            <a:r>
              <a:rPr lang="fr-FR" dirty="0">
                <a:latin typeface="+mj-lt"/>
                <a:cs typeface="Arial" panose="020B0604020202020204" pitchFamily="34" charset="0"/>
              </a:rPr>
              <a:t>Hypercube image vs. RGB image</a:t>
            </a:r>
          </a:p>
        </p:txBody>
      </p:sp>
    </p:spTree>
    <p:extLst>
      <p:ext uri="{BB962C8B-B14F-4D97-AF65-F5344CB8AC3E}">
        <p14:creationId xmlns:p14="http://schemas.microsoft.com/office/powerpoint/2010/main" val="3046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 - Hardware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38864"/>
            <a:ext cx="2425339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485"/>
          <a:stretch/>
        </p:blipFill>
        <p:spPr>
          <a:xfrm>
            <a:off x="1143000" y="2895600"/>
            <a:ext cx="2425338" cy="802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42594"/>
            <a:ext cx="3962400" cy="28595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2000" y="6292971"/>
            <a:ext cx="7391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Quantum efficiency vs. wavelength curves for both cameras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0" y="389786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Experiments with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Retiga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and IDS cameras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" y="2514600"/>
            <a:ext cx="4077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Retiga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EXi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with LCTF block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" y="3669268"/>
            <a:ext cx="4077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IDS, lens, and filter adapter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107172"/>
              </p:ext>
            </p:extLst>
          </p:nvPr>
        </p:nvGraphicFramePr>
        <p:xfrm>
          <a:off x="1143000" y="4348921"/>
          <a:ext cx="7391400" cy="195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036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 - Hardware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4850" y="5875628"/>
            <a:ext cx="7734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: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/>
              <a:t>Multispectral Imaging Probe components and experimental setup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1371600"/>
            <a:ext cx="77343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7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cs typeface="Arial" panose="020B0604020202020204" pitchFamily="34" charset="0"/>
              </a:rPr>
              <a:t>Multispectral Imaging Probe – Image Processing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100" y="1371600"/>
            <a:ext cx="83057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latin typeface="+mj-lt"/>
                <a:cs typeface="Arial" panose="020B0604020202020204" pitchFamily="34" charset="0"/>
              </a:rPr>
              <a:t>Normalization</a:t>
            </a:r>
          </a:p>
          <a:p>
            <a:pPr algn="ctr"/>
            <a:r>
              <a:rPr lang="en-US" dirty="0" smtClean="0"/>
              <a:t>Decreases </a:t>
            </a:r>
            <a:r>
              <a:rPr lang="en-US" dirty="0"/>
              <a:t>the effect of inhomogeneous illumination and hardware-related noise</a:t>
            </a:r>
          </a:p>
          <a:p>
            <a:pPr algn="ctr"/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099" y="4358262"/>
            <a:ext cx="830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Carries </a:t>
            </a:r>
            <a:r>
              <a:rPr lang="en-US" dirty="0"/>
              <a:t>unique </a:t>
            </a:r>
            <a:r>
              <a:rPr lang="en-US" dirty="0" smtClean="0"/>
              <a:t>information about </a:t>
            </a:r>
            <a:r>
              <a:rPr lang="en-US" dirty="0"/>
              <a:t>the optical properties of breast tissue from four imaging bands </a:t>
            </a:r>
            <a:r>
              <a:rPr lang="en-US" dirty="0" smtClean="0"/>
              <a:t>consolidated in </a:t>
            </a:r>
            <a:r>
              <a:rPr lang="en-US" dirty="0"/>
              <a:t>one pattern image.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9" t="20525" r="32751" b="71015"/>
          <a:stretch/>
        </p:blipFill>
        <p:spPr bwMode="auto">
          <a:xfrm>
            <a:off x="3562439" y="1981199"/>
            <a:ext cx="2019118" cy="72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19100" y="2743200"/>
            <a:ext cx="84201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/>
              <a:t>Registration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earches for </a:t>
            </a:r>
            <a:r>
              <a:rPr lang="en-US" dirty="0"/>
              <a:t>geometric transformation of multiple images of </a:t>
            </a:r>
            <a:r>
              <a:rPr lang="en-US" dirty="0" smtClean="0"/>
              <a:t>the same </a:t>
            </a:r>
            <a:r>
              <a:rPr lang="en-US" dirty="0"/>
              <a:t>scene to </a:t>
            </a:r>
            <a:r>
              <a:rPr lang="en-US" dirty="0" smtClean="0"/>
              <a:t>align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76250" y="1419255"/>
            <a:ext cx="8248648" cy="20772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28850" y="1066800"/>
            <a:ext cx="48006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Multispectral Image Pre-processing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6252" y="4158207"/>
            <a:ext cx="8248648" cy="9821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52600" y="3962400"/>
            <a:ext cx="57912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Construction of Multispectral Profile Diagram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5919825"/>
            <a:ext cx="8305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Carries </a:t>
            </a:r>
            <a:r>
              <a:rPr lang="en-US" dirty="0"/>
              <a:t>unique </a:t>
            </a:r>
            <a:r>
              <a:rPr lang="en-US" dirty="0" smtClean="0"/>
              <a:t>information about </a:t>
            </a:r>
            <a:r>
              <a:rPr lang="en-US" dirty="0"/>
              <a:t>the </a:t>
            </a:r>
            <a:r>
              <a:rPr lang="en-US" dirty="0" smtClean="0"/>
              <a:t>breast tissue changes. 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>
            <a:off x="4343400" y="5257800"/>
            <a:ext cx="533400" cy="2356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4353" y="5719771"/>
            <a:ext cx="8248648" cy="6810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14400" y="5523963"/>
            <a:ext cx="74676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Construction of Differential Multispectral Profile Diagram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4305300" y="3650517"/>
            <a:ext cx="533400" cy="2356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 - MPD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4962" y="4648200"/>
            <a:ext cx="7969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Construction of Multispectral Profile Diagram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33" y="5017532"/>
            <a:ext cx="6169096" cy="176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2" y="990600"/>
            <a:ext cx="827585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6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cs typeface="Arial" panose="020B0604020202020204" pitchFamily="34" charset="0"/>
              </a:rPr>
              <a:t>Multispectral Imaging Probe </a:t>
            </a:r>
            <a:r>
              <a:rPr lang="en-US" sz="3600" b="1" dirty="0" smtClean="0">
                <a:cs typeface="Arial" panose="020B0604020202020204" pitchFamily="34" charset="0"/>
              </a:rPr>
              <a:t>- Phantom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19167" y="2740018"/>
            <a:ext cx="3283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MIP Phantom design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05930"/>
            <a:ext cx="6498684" cy="161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619019" y="6324600"/>
            <a:ext cx="4308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MIP Phantom implementation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27" y="3200400"/>
            <a:ext cx="3160265" cy="214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75"/>
          <a:stretch/>
        </p:blipFill>
        <p:spPr bwMode="auto">
          <a:xfrm>
            <a:off x="5570134" y="5405595"/>
            <a:ext cx="3116666" cy="82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9" y="3061927"/>
            <a:ext cx="4488156" cy="318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Background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101" y="990600"/>
            <a:ext cx="499109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Mammography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Arial" panose="020B0604020202020204" pitchFamily="34" charset="0"/>
              </a:rPr>
              <a:t>p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owerful screening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Arial" panose="020B0604020202020204" pitchFamily="34" charset="0"/>
              </a:rPr>
              <a:t>x-ray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Arial" panose="020B0604020202020204" pitchFamily="34" charset="0"/>
              </a:rPr>
              <a:t>high </a:t>
            </a:r>
            <a:r>
              <a:rPr lang="en-US" dirty="0">
                <a:latin typeface="+mj-lt"/>
                <a:cs typeface="Arial" panose="020B0604020202020204" pitchFamily="34" charset="0"/>
              </a:rPr>
              <a:t>number of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false positives</a:t>
            </a:r>
          </a:p>
          <a:p>
            <a:endParaRPr lang="en-US" b="1" dirty="0" smtClean="0">
              <a:latin typeface="+mj-lt"/>
              <a:cs typeface="Arial" panose="020B0604020202020204" pitchFamily="34" charset="0"/>
            </a:endParaRPr>
          </a:p>
          <a:p>
            <a:r>
              <a:rPr lang="en-US" b="1" dirty="0">
                <a:cs typeface="Arial" panose="020B0604020202020204" pitchFamily="34" charset="0"/>
              </a:rPr>
              <a:t>Ultrasound</a:t>
            </a:r>
            <a:r>
              <a:rPr lang="en-US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</a:t>
            </a:r>
            <a:r>
              <a:rPr lang="en-US" dirty="0" smtClean="0">
                <a:cs typeface="Arial" panose="020B0604020202020204" pitchFamily="34" charset="0"/>
              </a:rPr>
              <a:t>an show certain breast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low </a:t>
            </a:r>
            <a:r>
              <a:rPr lang="en-US" dirty="0">
                <a:cs typeface="Arial" panose="020B0604020202020204" pitchFamily="34" charset="0"/>
              </a:rPr>
              <a:t>spatial resolution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low sensitivity</a:t>
            </a:r>
          </a:p>
          <a:p>
            <a:endParaRPr lang="en-US" b="1" dirty="0" smtClean="0">
              <a:latin typeface="+mj-lt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Magnetic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R</a:t>
            </a:r>
            <a:r>
              <a:rPr lang="en-US" b="1" dirty="0" smtClean="0">
                <a:latin typeface="+mj-lt"/>
                <a:cs typeface="Arial" panose="020B0604020202020204" pitchFamily="34" charset="0"/>
              </a:rPr>
              <a:t>esonance Imaging (MRI)</a:t>
            </a:r>
            <a:endParaRPr lang="en-US" dirty="0" smtClean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Arial" panose="020B0604020202020204" pitchFamily="34" charset="0"/>
              </a:rPr>
              <a:t>u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sed for detailed examination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Arial" panose="020B0604020202020204" pitchFamily="34" charset="0"/>
              </a:rPr>
              <a:t>costly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Arial" panose="020B0604020202020204" pitchFamily="34" charset="0"/>
              </a:rPr>
              <a:t>limited specificity</a:t>
            </a:r>
          </a:p>
          <a:p>
            <a:endParaRPr lang="en-US" b="1" dirty="0" smtClean="0">
              <a:latin typeface="+mj-lt"/>
              <a:cs typeface="Arial" panose="020B0604020202020204" pitchFamily="34" charset="0"/>
            </a:endParaRPr>
          </a:p>
          <a:p>
            <a:pPr marL="0" lvl="1"/>
            <a:r>
              <a:rPr lang="en-US" b="1" dirty="0" smtClean="0">
                <a:latin typeface="+mj-lt"/>
                <a:cs typeface="Arial" panose="020B0604020202020204" pitchFamily="34" charset="0"/>
              </a:rPr>
              <a:t>Biopsy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Arial" panose="020B0604020202020204" pitchFamily="34" charset="0"/>
              </a:rPr>
              <a:t>gold standard to confirm BC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Arial" panose="020B0604020202020204" pitchFamily="34" charset="0"/>
              </a:rPr>
              <a:t>highly invasive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cancerous tumors often missed </a:t>
            </a:r>
          </a:p>
        </p:txBody>
      </p:sp>
      <p:pic>
        <p:nvPicPr>
          <p:cNvPr id="11" name="Picture 2" descr="http://www.itnonline.com/sites/itnonline/files/X0000_SECTRA_MicroDose%20Mammography_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6" t="13033" b="-13033"/>
          <a:stretch/>
        </p:blipFill>
        <p:spPr bwMode="auto">
          <a:xfrm>
            <a:off x="4909931" y="1097628"/>
            <a:ext cx="1949470" cy="172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.medicalxpress.com/newman/gfx/news/hires/2013/ohiostatesw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48963"/>
            <a:ext cx="2015731" cy="168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breastus.wikispaces.com/file/view/ar_breastultrasound_main_en.jpg/222574606/ar_breastultrasound_main_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49" y="2348259"/>
            <a:ext cx="1943195" cy="16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www.riversideonline.com/source/images/image_popup/mcdc7_core_needle_biops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1257" r="2137" b="53827"/>
          <a:stretch/>
        </p:blipFill>
        <p:spPr bwMode="auto">
          <a:xfrm>
            <a:off x="6562960" y="4744208"/>
            <a:ext cx="2005971" cy="158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2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MIP – Wavelengths Selection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009364"/>
            <a:ext cx="4933950" cy="132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53418" y="2510481"/>
            <a:ext cx="4398380" cy="4118919"/>
            <a:chOff x="3200400" y="2743200"/>
            <a:chExt cx="4398380" cy="4118919"/>
          </a:xfrm>
        </p:grpSpPr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1370" y="2743200"/>
              <a:ext cx="4090043" cy="1902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576119"/>
              <a:ext cx="439838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/>
          <a:stretch/>
        </p:blipFill>
        <p:spPr bwMode="auto">
          <a:xfrm>
            <a:off x="4549346" y="2717063"/>
            <a:ext cx="4352039" cy="296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15761" y="5791200"/>
            <a:ext cx="440744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J. Ruiz, F. </a:t>
            </a:r>
            <a:r>
              <a:rPr lang="en-US" sz="1050" dirty="0" err="1"/>
              <a:t>Nouizi</a:t>
            </a:r>
            <a:r>
              <a:rPr lang="en-US" sz="1050" dirty="0"/>
              <a:t>, J. Cho, J. Zheng, Y. Li, J.-H. Chen, M.-Y. Su, and G. </a:t>
            </a:r>
            <a:r>
              <a:rPr lang="en-US" sz="1050" dirty="0" err="1"/>
              <a:t>Gulsen</a:t>
            </a:r>
            <a:r>
              <a:rPr lang="en-US" sz="1050" dirty="0" smtClean="0"/>
              <a:t>, “</a:t>
            </a:r>
            <a:r>
              <a:rPr lang="en-US" sz="1050" dirty="0"/>
              <a:t>Breast density quantification using structured-light-based diffuse optical </a:t>
            </a:r>
            <a:r>
              <a:rPr lang="en-US" sz="1050" dirty="0" smtClean="0"/>
              <a:t>tomography simulations</a:t>
            </a:r>
            <a:r>
              <a:rPr lang="en-US" sz="1050" dirty="0"/>
              <a:t>,” Applied Optics, vol. 56, no. 25, p. 7146, 2017.</a:t>
            </a:r>
          </a:p>
        </p:txBody>
      </p:sp>
      <p:sp>
        <p:nvSpPr>
          <p:cNvPr id="5" name="Rectangle 4"/>
          <p:cNvSpPr/>
          <p:nvPr/>
        </p:nvSpPr>
        <p:spPr>
          <a:xfrm>
            <a:off x="952500" y="2209800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Figure</a:t>
            </a:r>
            <a:r>
              <a:rPr lang="en-US" dirty="0" smtClean="0"/>
              <a:t> : </a:t>
            </a:r>
            <a:r>
              <a:rPr lang="en-US" dirty="0"/>
              <a:t>Wavelengths selection experiment samples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08550"/>
            <a:ext cx="4933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Figure : </a:t>
            </a:r>
            <a:r>
              <a:rPr lang="en-US" dirty="0"/>
              <a:t>Absorbance/scattering </a:t>
            </a:r>
            <a:r>
              <a:rPr lang="en-US" dirty="0" smtClean="0"/>
              <a:t>spectra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371975" y="5520154"/>
            <a:ext cx="4933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Figure</a:t>
            </a:r>
            <a:r>
              <a:rPr lang="en-US" dirty="0" smtClean="0"/>
              <a:t> </a:t>
            </a:r>
            <a:r>
              <a:rPr lang="en-US" b="1" dirty="0" smtClean="0"/>
              <a:t>: </a:t>
            </a:r>
            <a:r>
              <a:rPr lang="en-US" dirty="0"/>
              <a:t>Selected wavelengths for MIP</a:t>
            </a:r>
          </a:p>
        </p:txBody>
      </p:sp>
    </p:spTree>
    <p:extLst>
      <p:ext uri="{BB962C8B-B14F-4D97-AF65-F5344CB8AC3E}">
        <p14:creationId xmlns:p14="http://schemas.microsoft.com/office/powerpoint/2010/main" val="24237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MIP – Multispectral Profile Diagram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095375"/>
            <a:ext cx="66294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7300" y="580522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Figure </a:t>
            </a:r>
            <a:r>
              <a:rPr lang="en-US" b="1" dirty="0" smtClean="0"/>
              <a:t>:</a:t>
            </a:r>
            <a:r>
              <a:rPr lang="en-US" dirty="0" smtClean="0"/>
              <a:t> Construction of </a:t>
            </a:r>
            <a:r>
              <a:rPr lang="en-US" dirty="0"/>
              <a:t>Multispectral Profile Diagram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28" y="1357580"/>
            <a:ext cx="2599272" cy="25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7620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MIP – Enhanced Differential MPD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200150"/>
            <a:ext cx="74866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7" b="14284"/>
          <a:stretch/>
        </p:blipFill>
        <p:spPr bwMode="auto">
          <a:xfrm>
            <a:off x="4267199" y="864108"/>
            <a:ext cx="38385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7" b="44409"/>
          <a:stretch/>
        </p:blipFill>
        <p:spPr bwMode="auto">
          <a:xfrm>
            <a:off x="2057400" y="3886200"/>
            <a:ext cx="5715000" cy="261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r="14796"/>
          <a:stretch/>
        </p:blipFill>
        <p:spPr bwMode="auto">
          <a:xfrm>
            <a:off x="4419600" y="5486400"/>
            <a:ext cx="951470" cy="76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399" y="6400800"/>
            <a:ext cx="8191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Figure </a:t>
            </a:r>
            <a:r>
              <a:rPr lang="en-US" b="1" dirty="0" smtClean="0"/>
              <a:t>: </a:t>
            </a:r>
            <a:r>
              <a:rPr lang="en-US" dirty="0" smtClean="0"/>
              <a:t>Texture enhancement using Differential Multispectral </a:t>
            </a:r>
            <a:r>
              <a:rPr lang="en-US" dirty="0"/>
              <a:t>Profile Diagram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9100" y="3657600"/>
            <a:ext cx="8191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Figure </a:t>
            </a:r>
            <a:r>
              <a:rPr lang="en-US" b="1" dirty="0" smtClean="0"/>
              <a:t>: </a:t>
            </a:r>
            <a:r>
              <a:rPr lang="en-US" dirty="0" smtClean="0"/>
              <a:t>Differential Multispectral </a:t>
            </a:r>
            <a:r>
              <a:rPr lang="en-US" dirty="0"/>
              <a:t>Profile </a:t>
            </a:r>
            <a:r>
              <a:rPr lang="en-US" dirty="0" smtClean="0"/>
              <a:t>Diagram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9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- MPD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52578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Multispectral Profile Diagram classification with CNN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398"/>
            <a:ext cx="6476691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9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- Datasets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9100" y="640532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Differential Multispectral Profile Diagrams Datasets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451" y="1143000"/>
            <a:ext cx="5353050" cy="526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25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– Asymmetry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3745468"/>
            <a:ext cx="74284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:</a:t>
            </a:r>
            <a:r>
              <a:rPr lang="en-US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Asymmetry CNN Model (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MPDModelAsymmetry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)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5503" y="4231719"/>
            <a:ext cx="73914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+mj-lt"/>
                <a:cs typeface="Arial" panose="020B0604020202020204" pitchFamily="34" charset="0"/>
              </a:rPr>
              <a:t>Dataset</a:t>
            </a:r>
          </a:p>
          <a:p>
            <a:pPr algn="just"/>
            <a:r>
              <a:rPr lang="en-US" sz="1400" dirty="0" smtClean="0">
                <a:latin typeface="+mj-lt"/>
              </a:rPr>
              <a:t>The </a:t>
            </a:r>
            <a:r>
              <a:rPr lang="en-US" sz="1400" dirty="0">
                <a:latin typeface="+mj-lt"/>
              </a:rPr>
              <a:t>samples were obtained from pairwise combinations of 240 affected and 6 normal MPDs of MIP </a:t>
            </a:r>
            <a:r>
              <a:rPr lang="en-US" sz="1400" dirty="0" smtClean="0">
                <a:latin typeface="+mj-lt"/>
              </a:rPr>
              <a:t>samples with different combinations of phantom features.</a:t>
            </a:r>
            <a:endParaRPr lang="en-US" sz="1400" b="1" dirty="0" smtClean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1400" dirty="0" smtClean="0"/>
              <a:t>Data division: Training 75%, validation 20%, and test 5%.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 smtClean="0"/>
              <a:t>Model trained on </a:t>
            </a:r>
            <a:r>
              <a:rPr lang="en-US" sz="1400" dirty="0"/>
              <a:t>30720 </a:t>
            </a:r>
            <a:r>
              <a:rPr lang="en-US" sz="1400" dirty="0" smtClean="0"/>
              <a:t>MPDs</a:t>
            </a:r>
          </a:p>
          <a:p>
            <a:pPr algn="just"/>
            <a:r>
              <a:rPr lang="en-US" sz="1400" dirty="0" smtClean="0"/>
              <a:t>             validated on 7656 MPDs</a:t>
            </a:r>
          </a:p>
          <a:p>
            <a:pPr algn="just"/>
            <a:r>
              <a:rPr lang="en-US" sz="1400" dirty="0" smtClean="0"/>
              <a:t>             tested on 1344 MPDs </a:t>
            </a:r>
          </a:p>
          <a:p>
            <a:pPr algn="just"/>
            <a:r>
              <a:rPr lang="en-US" sz="1400" dirty="0" smtClean="0"/>
              <a:t>Training: 5 epochs, 100 MPDs in a batch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42844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22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- Asymmetry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3440668"/>
            <a:ext cx="8305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Graphs for </a:t>
            </a:r>
            <a:r>
              <a:rPr lang="en-US" dirty="0" err="1">
                <a:cs typeface="Arial" panose="020B0604020202020204" pitchFamily="34" charset="0"/>
              </a:rPr>
              <a:t>MPDModelAsymmetry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model accuracy and loss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7338" y="4449825"/>
            <a:ext cx="4038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Results</a:t>
            </a:r>
          </a:p>
          <a:p>
            <a:r>
              <a:rPr lang="en-US" sz="1600" dirty="0"/>
              <a:t>The training </a:t>
            </a:r>
            <a:r>
              <a:rPr lang="en-US" sz="1600" dirty="0" smtClean="0"/>
              <a:t>accuracy, </a:t>
            </a:r>
            <a:r>
              <a:rPr lang="en-US" sz="1600" dirty="0"/>
              <a:t>validation accuracy, and test accuracy are 99%, 100</a:t>
            </a:r>
            <a:r>
              <a:rPr lang="en-US" sz="1600" dirty="0" smtClean="0"/>
              <a:t>%, and </a:t>
            </a:r>
            <a:r>
              <a:rPr lang="en-US" sz="1600" dirty="0"/>
              <a:t>98%, respectfully.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9800" y="649279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 classification with </a:t>
            </a:r>
            <a:r>
              <a:rPr lang="en-US" dirty="0" err="1">
                <a:cs typeface="Arial" panose="020B0604020202020204" pitchFamily="34" charset="0"/>
              </a:rPr>
              <a:t>MPDModelAsymmetry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4" y="1066800"/>
            <a:ext cx="66738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34982"/>
            <a:ext cx="3502144" cy="26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– Texture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40386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Texture CNN Model (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MPDModelTexture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)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5503" y="4724400"/>
            <a:ext cx="73914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+mj-lt"/>
                <a:cs typeface="Arial" panose="020B0604020202020204" pitchFamily="34" charset="0"/>
              </a:rPr>
              <a:t>Dataset</a:t>
            </a:r>
          </a:p>
          <a:p>
            <a:pPr algn="just"/>
            <a:r>
              <a:rPr lang="en-US" sz="1400" dirty="0"/>
              <a:t>The samples were obtained from pairwise combinations of 240 affected and 6 normal MPDs of MIP samples with different combinations of phantom features.</a:t>
            </a:r>
            <a:endParaRPr lang="en-US" sz="1400" b="1" dirty="0">
              <a:cs typeface="Arial" panose="020B0604020202020204" pitchFamily="34" charset="0"/>
            </a:endParaRPr>
          </a:p>
          <a:p>
            <a:pPr algn="just"/>
            <a:r>
              <a:rPr lang="en-US" sz="1400" dirty="0"/>
              <a:t>Data division: </a:t>
            </a:r>
            <a:r>
              <a:rPr lang="en-US" sz="1400" dirty="0" smtClean="0"/>
              <a:t>training 70%, </a:t>
            </a:r>
            <a:r>
              <a:rPr lang="en-US" sz="1400" dirty="0"/>
              <a:t>validation 20%, and test </a:t>
            </a:r>
            <a:r>
              <a:rPr lang="en-US" sz="1400" dirty="0" smtClean="0"/>
              <a:t>10%.</a:t>
            </a:r>
            <a:endParaRPr lang="en-US" sz="1400" dirty="0"/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Model trained on </a:t>
            </a:r>
            <a:r>
              <a:rPr lang="en-US" sz="1400" dirty="0" smtClean="0"/>
              <a:t>26880 MPDs, validated </a:t>
            </a:r>
            <a:r>
              <a:rPr lang="en-US" sz="1400" dirty="0"/>
              <a:t>on 7656 </a:t>
            </a:r>
            <a:r>
              <a:rPr lang="en-US" sz="1400" dirty="0" smtClean="0"/>
              <a:t>MPDs, tested </a:t>
            </a:r>
            <a:r>
              <a:rPr lang="en-US" sz="1400" dirty="0"/>
              <a:t>on </a:t>
            </a:r>
            <a:r>
              <a:rPr lang="en-US" sz="1400" dirty="0" smtClean="0"/>
              <a:t>3840 </a:t>
            </a:r>
            <a:r>
              <a:rPr lang="en-US" sz="1400" dirty="0"/>
              <a:t>MPDs </a:t>
            </a:r>
          </a:p>
          <a:p>
            <a:pPr algn="just"/>
            <a:r>
              <a:rPr lang="en-US" sz="1400" dirty="0"/>
              <a:t>Training: </a:t>
            </a:r>
            <a:r>
              <a:rPr lang="en-US" sz="1400" dirty="0" smtClean="0"/>
              <a:t>25 </a:t>
            </a:r>
            <a:r>
              <a:rPr lang="en-US" sz="1400" dirty="0"/>
              <a:t>epochs, 100 MPDs in a batch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87" y="1295400"/>
            <a:ext cx="790508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22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- Texture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3366534"/>
            <a:ext cx="8305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Graphs for </a:t>
            </a:r>
            <a:r>
              <a:rPr lang="en-US" dirty="0" err="1">
                <a:cs typeface="Arial" panose="020B0604020202020204" pitchFamily="34" charset="0"/>
              </a:rPr>
              <a:t>MPDModelTexture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model accuracy and loss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4495800"/>
            <a:ext cx="4038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Results</a:t>
            </a:r>
          </a:p>
          <a:p>
            <a:r>
              <a:rPr lang="en-US" sz="1600" dirty="0"/>
              <a:t>The training </a:t>
            </a:r>
            <a:r>
              <a:rPr lang="en-US" sz="1600" dirty="0" smtClean="0"/>
              <a:t>accuracy, validation accuracy</a:t>
            </a:r>
            <a:r>
              <a:rPr lang="en-US" sz="1600" dirty="0"/>
              <a:t>, and test accuracy are 95%, 81%, and 83%, respectfully.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7000" y="6492795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MPD classification with </a:t>
            </a:r>
            <a:r>
              <a:rPr lang="en-US" dirty="0" err="1" smtClean="0">
                <a:cs typeface="Arial" panose="020B0604020202020204" pitchFamily="34" charset="0"/>
              </a:rPr>
              <a:t>MPDModelTexture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26089"/>
            <a:ext cx="3733800" cy="2849084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55" y="1080534"/>
            <a:ext cx="62535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0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2103" y="4412748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Inflammation CNN Model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891403" cy="382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8785" y="4953000"/>
            <a:ext cx="7648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Texture CNN Model (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MPDModelInflammation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)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1504" y="5181600"/>
            <a:ext cx="817909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+mj-lt"/>
                <a:cs typeface="Arial" panose="020B0604020202020204" pitchFamily="34" charset="0"/>
              </a:rPr>
              <a:t>Dataset</a:t>
            </a:r>
          </a:p>
          <a:p>
            <a:pPr algn="just"/>
            <a:r>
              <a:rPr lang="en-US" sz="1400" dirty="0"/>
              <a:t>The samples were obtained from pairwise combinations of 240 affected and 6 normal MPDs of MIP samples with different combinations of phantom features</a:t>
            </a:r>
            <a:r>
              <a:rPr lang="en-US" sz="1400" dirty="0" smtClean="0"/>
              <a:t>. </a:t>
            </a:r>
          </a:p>
          <a:p>
            <a:pPr algn="just"/>
            <a:r>
              <a:rPr lang="en-US" sz="1400" dirty="0" smtClean="0"/>
              <a:t>Data </a:t>
            </a:r>
            <a:r>
              <a:rPr lang="en-US" sz="1400" dirty="0"/>
              <a:t>division: </a:t>
            </a:r>
            <a:r>
              <a:rPr lang="en-US" sz="1400" dirty="0" smtClean="0"/>
              <a:t>training 77.5%, </a:t>
            </a:r>
            <a:r>
              <a:rPr lang="en-US" sz="1400" dirty="0"/>
              <a:t>validation 20%, and test </a:t>
            </a:r>
            <a:r>
              <a:rPr lang="en-US" sz="1400" dirty="0" smtClean="0"/>
              <a:t>2.5%.</a:t>
            </a:r>
            <a:endParaRPr lang="en-US" sz="1400" dirty="0"/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Model trained on </a:t>
            </a:r>
            <a:r>
              <a:rPr lang="en-US" sz="1400" dirty="0" smtClean="0"/>
              <a:t>12251 MPDs, validated </a:t>
            </a:r>
            <a:r>
              <a:rPr lang="en-US" sz="1400" dirty="0"/>
              <a:t>on </a:t>
            </a:r>
            <a:r>
              <a:rPr lang="en-US" sz="1400" dirty="0" smtClean="0"/>
              <a:t>3056 MPDs, and tested </a:t>
            </a:r>
            <a:r>
              <a:rPr lang="en-US" sz="1400" dirty="0"/>
              <a:t>on </a:t>
            </a:r>
            <a:r>
              <a:rPr lang="en-US" sz="1400" dirty="0" smtClean="0"/>
              <a:t>372 </a:t>
            </a:r>
            <a:r>
              <a:rPr lang="en-US" sz="1400" dirty="0"/>
              <a:t>MPDs </a:t>
            </a:r>
          </a:p>
          <a:p>
            <a:pPr algn="just"/>
            <a:r>
              <a:rPr lang="en-US" sz="1400" dirty="0"/>
              <a:t>Training: </a:t>
            </a:r>
            <a:r>
              <a:rPr lang="en-US" sz="1400" dirty="0" smtClean="0"/>
              <a:t>20 </a:t>
            </a:r>
            <a:r>
              <a:rPr lang="en-US" sz="1400" dirty="0"/>
              <a:t>epochs, </a:t>
            </a:r>
            <a:r>
              <a:rPr lang="en-US" sz="1400" dirty="0" smtClean="0"/>
              <a:t>50 </a:t>
            </a:r>
            <a:r>
              <a:rPr lang="en-US" sz="1400" dirty="0"/>
              <a:t>MPDs in a batch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9100" y="152400"/>
            <a:ext cx="83058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cs typeface="Arial" panose="020B0604020202020204" pitchFamily="34" charset="0"/>
              </a:rPr>
              <a:t>Classification with CNN - Inflammation</a:t>
            </a:r>
            <a:endParaRPr lang="en-US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2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Background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1066800"/>
            <a:ext cx="8305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Breast </a:t>
            </a:r>
            <a:r>
              <a:rPr lang="en-US" sz="2000" dirty="0" smtClean="0">
                <a:cs typeface="Arial" panose="020B0604020202020204" pitchFamily="34" charset="0"/>
              </a:rPr>
              <a:t>malignancies are most </a:t>
            </a:r>
            <a:r>
              <a:rPr lang="en-US" sz="2000" dirty="0">
                <a:cs typeface="Arial" panose="020B0604020202020204" pitchFamily="34" charset="0"/>
              </a:rPr>
              <a:t>often </a:t>
            </a:r>
            <a:r>
              <a:rPr lang="en-US" sz="2000" dirty="0" smtClean="0">
                <a:cs typeface="Arial" panose="020B0604020202020204" pitchFamily="34" charset="0"/>
              </a:rPr>
              <a:t>diagnosed after detection of </a:t>
            </a:r>
            <a:r>
              <a:rPr lang="en-US" sz="2000" dirty="0">
                <a:cs typeface="Arial" panose="020B0604020202020204" pitchFamily="34" charset="0"/>
              </a:rPr>
              <a:t>a </a:t>
            </a:r>
            <a:r>
              <a:rPr lang="en-US" sz="2000" b="1" dirty="0">
                <a:cs typeface="Arial" panose="020B0604020202020204" pitchFamily="34" charset="0"/>
              </a:rPr>
              <a:t>breast </a:t>
            </a:r>
            <a:r>
              <a:rPr lang="en-US" sz="2000" b="1" dirty="0" smtClean="0">
                <a:cs typeface="Arial" panose="020B0604020202020204" pitchFamily="34" charset="0"/>
              </a:rPr>
              <a:t>tumor</a:t>
            </a:r>
            <a:r>
              <a:rPr lang="en-US" sz="2000" dirty="0" smtClean="0">
                <a:cs typeface="Arial" panose="020B0604020202020204" pitchFamily="34" charset="0"/>
              </a:rPr>
              <a:t>;</a:t>
            </a:r>
            <a:r>
              <a:rPr lang="en-US" sz="2000" b="1" dirty="0" smtClean="0">
                <a:cs typeface="Arial" panose="020B0604020202020204" pitchFamily="34" charset="0"/>
              </a:rPr>
              <a:t> </a:t>
            </a:r>
            <a:r>
              <a:rPr lang="en-US" sz="2000" dirty="0" smtClean="0">
                <a:cs typeface="Arial" panose="020B0604020202020204" pitchFamily="34" charset="0"/>
              </a:rPr>
              <a:t>however, in </a:t>
            </a:r>
            <a:r>
              <a:rPr lang="en-US" sz="2000" dirty="0">
                <a:cs typeface="Arial" panose="020B0604020202020204" pitchFamily="34" charset="0"/>
              </a:rPr>
              <a:t>more rare </a:t>
            </a:r>
            <a:r>
              <a:rPr lang="en-US" sz="2000" dirty="0" smtClean="0">
                <a:cs typeface="Arial" panose="020B0604020202020204" pitchFamily="34" charset="0"/>
              </a:rPr>
              <a:t>cases, breast cancer (like IBC) can </a:t>
            </a:r>
            <a:r>
              <a:rPr lang="en-US" sz="2000" dirty="0">
                <a:cs typeface="Arial" panose="020B0604020202020204" pitchFamily="34" charset="0"/>
              </a:rPr>
              <a:t>cause </a:t>
            </a:r>
            <a:r>
              <a:rPr lang="en-US" sz="2000" b="1" dirty="0">
                <a:cs typeface="Arial" panose="020B0604020202020204" pitchFamily="34" charset="0"/>
              </a:rPr>
              <a:t>breast tissue changes without an underlying tumor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Alternative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b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reast cancer detection and characterization methods aim to quantify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tumor stiffness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or tissue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chromophores concentration</a:t>
            </a:r>
          </a:p>
          <a:p>
            <a:pPr algn="just"/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Cancerous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lesions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are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stiffer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than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benign lesions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Tactile sensors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characterize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tumor stiffness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, location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,  and  size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Most are electromechanical pressure sensors</a:t>
            </a:r>
          </a:p>
          <a:p>
            <a:pPr lvl="1"/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Breast tissue 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optical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properties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change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when the tissue becomes malignant (angiogenesis  and hypermetabolic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activity)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Hyperspectral/multispectral imaging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can characterize superficial optical properties of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suspicious breast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tissues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H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yperspectral imaging is available, yet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costly and time consuming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292100" lvl="1" indent="-285750">
              <a:buFont typeface="Wingdings" panose="05000000000000000000" pitchFamily="2" charset="2"/>
              <a:buChar char="§"/>
            </a:pPr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- Inflammation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3366534"/>
            <a:ext cx="8305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Graphs for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MPDModelInflammation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model accuracy and loss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7338" y="4291736"/>
            <a:ext cx="38398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Results</a:t>
            </a:r>
          </a:p>
          <a:p>
            <a:r>
              <a:rPr lang="en-US" sz="1600" dirty="0" smtClean="0"/>
              <a:t>Training accuracy, </a:t>
            </a:r>
            <a:r>
              <a:rPr lang="en-US" sz="1600" dirty="0"/>
              <a:t>validation accuracy, and test </a:t>
            </a:r>
            <a:r>
              <a:rPr lang="en-US" sz="1600" dirty="0" smtClean="0"/>
              <a:t>accuracy are 85%, 61% </a:t>
            </a:r>
            <a:r>
              <a:rPr lang="en-US" sz="1600" dirty="0"/>
              <a:t>and </a:t>
            </a:r>
            <a:r>
              <a:rPr lang="en-US" sz="1600" dirty="0" smtClean="0"/>
              <a:t>77%, respectfully 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8801" y="6492795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 classification with </a:t>
            </a:r>
            <a:r>
              <a:rPr lang="en-US" dirty="0" err="1">
                <a:cs typeface="Arial" panose="020B0604020202020204" pitchFamily="34" charset="0"/>
              </a:rPr>
              <a:t>MPDModelInflammation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34" y="3657600"/>
            <a:ext cx="3577166" cy="274560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36" y="1080534"/>
            <a:ext cx="657792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0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– Test Set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8958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6220246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Figure 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dirty="0"/>
              <a:t>Independent classification test samples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70" y="1447800"/>
            <a:ext cx="3790950" cy="36293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54930" y="1066800"/>
            <a:ext cx="3684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Figure : </a:t>
            </a:r>
            <a:r>
              <a:rPr lang="en-US" dirty="0" smtClean="0"/>
              <a:t>Independent </a:t>
            </a:r>
            <a:r>
              <a:rPr lang="en-US" dirty="0"/>
              <a:t>test samples</a:t>
            </a:r>
          </a:p>
        </p:txBody>
      </p:sp>
    </p:spTree>
    <p:extLst>
      <p:ext uri="{BB962C8B-B14F-4D97-AF65-F5344CB8AC3E}">
        <p14:creationId xmlns:p14="http://schemas.microsoft.com/office/powerpoint/2010/main" val="382398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- Results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2192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Table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:</a:t>
            </a:r>
            <a:r>
              <a:rPr lang="en-US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MPD classification results on an independent dataset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88" y="1621483"/>
            <a:ext cx="5372563" cy="514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2935871"/>
            <a:ext cx="8305800" cy="112129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828800"/>
            <a:ext cx="8305800" cy="11890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cs typeface="Arial" panose="020B0604020202020204" pitchFamily="34" charset="0"/>
              </a:rPr>
              <a:t>Multimodal Index </a:t>
            </a:r>
            <a:br>
              <a:rPr lang="en-US" sz="3200" b="1" dirty="0" smtClean="0">
                <a:cs typeface="Arial" panose="020B0604020202020204" pitchFamily="34" charset="0"/>
              </a:rPr>
            </a:br>
            <a:r>
              <a:rPr lang="en-US" sz="3200" b="1" dirty="0" smtClean="0">
                <a:cs typeface="Arial" panose="020B0604020202020204" pitchFamily="34" charset="0"/>
              </a:rPr>
              <a:t>for Breast Cancer Risk Assessment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3406914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We combine the findings from tactile and multispectral modalities and the individual patients risk to complete breast cancer risk assessment 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Multimodal Index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64008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Block diagram for Multimodal Index computation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10" y="1143000"/>
            <a:ext cx="68294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9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Multimodal Index – BCRAT Index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 r="2018"/>
          <a:stretch/>
        </p:blipFill>
        <p:spPr bwMode="auto">
          <a:xfrm>
            <a:off x="5181600" y="1066800"/>
            <a:ext cx="3543300" cy="333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4750015"/>
            <a:ext cx="5200650" cy="163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93336" y="4427335"/>
            <a:ext cx="4253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Figure 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dirty="0"/>
              <a:t>The BCRAT calculator questions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6211669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Figure 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dirty="0"/>
              <a:t>Example of the NCI BCRAT calculator results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BCRAT </a:t>
            </a:r>
            <a:r>
              <a:rPr lang="en-US" dirty="0" smtClean="0"/>
              <a:t>Index </a:t>
            </a:r>
            <a:r>
              <a:rPr lang="en-US" dirty="0"/>
              <a:t>is the individual risk of </a:t>
            </a:r>
            <a:r>
              <a:rPr lang="en-US" dirty="0" smtClean="0"/>
              <a:t>developing </a:t>
            </a:r>
            <a:r>
              <a:rPr lang="en-US" dirty="0"/>
              <a:t>breast cancer </a:t>
            </a:r>
            <a:r>
              <a:rPr lang="en-US" dirty="0" smtClean="0"/>
              <a:t>established by NCI based on Gail statistical model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online </a:t>
            </a:r>
            <a:r>
              <a:rPr lang="en-US" dirty="0" smtClean="0"/>
              <a:t>BCRAT calculation </a:t>
            </a:r>
            <a:r>
              <a:rPr lang="en-US" dirty="0"/>
              <a:t>tool is </a:t>
            </a:r>
            <a:r>
              <a:rPr lang="en-US" dirty="0" smtClean="0"/>
              <a:t>publicly available.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7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Multimodal Index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200" y="1371600"/>
            <a:ext cx="5181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Tactile Index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7243" y="2585893"/>
            <a:ext cx="5181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Spectral Index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2708" y="3847057"/>
            <a:ext cx="75438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BCRAT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Index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6241" y="4994629"/>
            <a:ext cx="594360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Multimodal Index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732" y="1905000"/>
            <a:ext cx="3333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3148013"/>
            <a:ext cx="31623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890" y="4300245"/>
            <a:ext cx="2343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6248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2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Multimodal Index – Phantom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5347854" cy="294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205" y="4281617"/>
            <a:ext cx="3567113" cy="234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19300" y="6490211"/>
            <a:ext cx="5676900" cy="367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Figure :</a:t>
            </a:r>
            <a:r>
              <a:rPr lang="en-US" dirty="0" smtClean="0"/>
              <a:t> </a:t>
            </a:r>
            <a:r>
              <a:rPr lang="en-US" dirty="0"/>
              <a:t>Bimodal imaging phantom implementation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600" y="3912285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Figure :</a:t>
            </a:r>
            <a:r>
              <a:rPr lang="en-US" dirty="0" smtClean="0"/>
              <a:t> </a:t>
            </a:r>
            <a:r>
              <a:rPr lang="en-US" dirty="0"/>
              <a:t>Bimodal imaging </a:t>
            </a:r>
            <a:r>
              <a:rPr lang="en-US" dirty="0" smtClean="0"/>
              <a:t>phantom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1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Multimodal Index – Results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9"/>
          <a:stretch/>
        </p:blipFill>
        <p:spPr>
          <a:xfrm>
            <a:off x="1448026" y="5327219"/>
            <a:ext cx="6247947" cy="11497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42768" y="1177491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Table : </a:t>
            </a:r>
            <a:r>
              <a:rPr lang="en-US" dirty="0" smtClean="0"/>
              <a:t>Multimodal Index Results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1"/>
          <a:stretch/>
        </p:blipFill>
        <p:spPr bwMode="auto">
          <a:xfrm>
            <a:off x="1747838" y="1524000"/>
            <a:ext cx="564832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24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8382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06362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Conclusions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781" y="1073289"/>
            <a:ext cx="829711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We developed the </a:t>
            </a:r>
            <a:r>
              <a:rPr lang="en-US" b="1" dirty="0"/>
              <a:t>bimodal imaging prototype </a:t>
            </a:r>
            <a:r>
              <a:rPr lang="en-US" dirty="0"/>
              <a:t>and its calculation </a:t>
            </a:r>
            <a:r>
              <a:rPr lang="en-US" b="1" dirty="0"/>
              <a:t>algorithms</a:t>
            </a:r>
            <a:r>
              <a:rPr lang="en-US" dirty="0"/>
              <a:t> to capture tactile and </a:t>
            </a:r>
            <a:r>
              <a:rPr lang="en-US" dirty="0" smtClean="0"/>
              <a:t>multispectral properties </a:t>
            </a:r>
            <a:r>
              <a:rPr lang="en-US" dirty="0"/>
              <a:t>of breast tumors and tissues. </a:t>
            </a:r>
            <a:endParaRPr lang="en-US" dirty="0" smtClean="0"/>
          </a:p>
          <a:p>
            <a:pPr algn="just"/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We explained the novel </a:t>
            </a:r>
            <a:r>
              <a:rPr lang="en-US" b="1" dirty="0" smtClean="0"/>
              <a:t>Profile </a:t>
            </a:r>
            <a:r>
              <a:rPr lang="en-US" b="1" dirty="0"/>
              <a:t>Diagrams </a:t>
            </a:r>
            <a:r>
              <a:rPr lang="en-US" dirty="0"/>
              <a:t>method </a:t>
            </a:r>
            <a:endParaRPr lang="en-US" dirty="0" smtClean="0"/>
          </a:p>
          <a:p>
            <a:pPr marL="914400" algn="just"/>
            <a:r>
              <a:rPr lang="en-US" dirty="0" smtClean="0"/>
              <a:t>We capture, encode, and analyze tactile </a:t>
            </a:r>
            <a:r>
              <a:rPr lang="en-US" dirty="0"/>
              <a:t>and multispectral imaging </a:t>
            </a:r>
            <a:r>
              <a:rPr lang="en-US" dirty="0" smtClean="0"/>
              <a:t>signals as pattern images in the application meaningful way. </a:t>
            </a:r>
          </a:p>
          <a:p>
            <a:pPr algn="just"/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b="1" dirty="0" smtClean="0"/>
              <a:t>TIP experiments</a:t>
            </a:r>
            <a:r>
              <a:rPr lang="en-US" dirty="0"/>
              <a:t>, we </a:t>
            </a:r>
            <a:r>
              <a:rPr lang="en-US" dirty="0" smtClean="0"/>
              <a:t>classified tumors </a:t>
            </a:r>
            <a:r>
              <a:rPr lang="en-US" dirty="0"/>
              <a:t>based </a:t>
            </a:r>
            <a:r>
              <a:rPr lang="en-US" dirty="0" smtClean="0"/>
              <a:t>on </a:t>
            </a:r>
            <a:r>
              <a:rPr lang="en-US" dirty="0"/>
              <a:t>depth, size, and stiffness using </a:t>
            </a:r>
            <a:r>
              <a:rPr lang="en-US" dirty="0" smtClean="0"/>
              <a:t>TPDs and CNN. We also quantified the size and stiffness of tumors. </a:t>
            </a:r>
          </a:p>
          <a:p>
            <a:pPr algn="just"/>
            <a:r>
              <a:rPr lang="en-US" dirty="0"/>
              <a:t>	</a:t>
            </a:r>
            <a:r>
              <a:rPr lang="en-US" dirty="0" smtClean="0"/>
              <a:t>TIP can be used to differentiate malignant from benign tumors.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b="1" dirty="0" smtClean="0"/>
              <a:t>MIP </a:t>
            </a:r>
            <a:r>
              <a:rPr lang="en-US" b="1" dirty="0"/>
              <a:t>experiments</a:t>
            </a:r>
            <a:r>
              <a:rPr lang="en-US" dirty="0"/>
              <a:t>, we </a:t>
            </a:r>
            <a:r>
              <a:rPr lang="en-US" dirty="0" smtClean="0"/>
              <a:t>classified superficial breast tissues based on asymmetry, texture, and inflammation factors using MPDs </a:t>
            </a:r>
            <a:r>
              <a:rPr lang="en-US" dirty="0"/>
              <a:t>and </a:t>
            </a:r>
            <a:r>
              <a:rPr lang="en-US" dirty="0" smtClean="0"/>
              <a:t>CNN. </a:t>
            </a:r>
            <a:r>
              <a:rPr lang="en-US" dirty="0"/>
              <a:t> </a:t>
            </a:r>
            <a:endParaRPr lang="en-US" dirty="0" smtClean="0"/>
          </a:p>
          <a:p>
            <a:pPr algn="just"/>
            <a:r>
              <a:rPr lang="en-US" dirty="0"/>
              <a:t>	</a:t>
            </a:r>
            <a:r>
              <a:rPr lang="en-US" dirty="0" smtClean="0"/>
              <a:t>MIP can help screening for rare breast cancer, where there are no tumors.</a:t>
            </a:r>
            <a:endParaRPr lang="en-US" dirty="0"/>
          </a:p>
          <a:p>
            <a:pPr algn="just"/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We developed the </a:t>
            </a:r>
            <a:r>
              <a:rPr lang="en-US" dirty="0"/>
              <a:t>method to calculate the </a:t>
            </a:r>
            <a:r>
              <a:rPr lang="en-US" dirty="0" smtClean="0"/>
              <a:t>individualized</a:t>
            </a:r>
            <a:r>
              <a:rPr lang="en-US" b="1" dirty="0" smtClean="0"/>
              <a:t> Multimodal Index</a:t>
            </a:r>
            <a:r>
              <a:rPr lang="en-US" dirty="0" smtClean="0"/>
              <a:t> for patients based </a:t>
            </a:r>
            <a:r>
              <a:rPr lang="en-US" dirty="0"/>
              <a:t>on the imaging data from </a:t>
            </a:r>
            <a:r>
              <a:rPr lang="en-US" dirty="0" smtClean="0"/>
              <a:t>TIP and </a:t>
            </a:r>
            <a:r>
              <a:rPr lang="en-US" dirty="0"/>
              <a:t>MIP modalities, and </a:t>
            </a:r>
            <a:r>
              <a:rPr lang="en-US" dirty="0" smtClean="0"/>
              <a:t>the individual breast cancer risk. </a:t>
            </a:r>
          </a:p>
          <a:p>
            <a:pPr algn="just"/>
            <a:r>
              <a:rPr lang="en-US" dirty="0"/>
              <a:t>	</a:t>
            </a:r>
            <a:r>
              <a:rPr lang="en-US" dirty="0" smtClean="0"/>
              <a:t>The method provides an individualized BC risk index for a patient.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98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>
                <a:cs typeface="Arial" panose="020B0604020202020204" pitchFamily="34" charset="0"/>
              </a:rPr>
              <a:t>Research </a:t>
            </a:r>
            <a:r>
              <a:rPr lang="en-US" sz="3600" b="1" dirty="0" smtClean="0">
                <a:cs typeface="Arial" panose="020B0604020202020204" pitchFamily="34" charset="0"/>
              </a:rPr>
              <a:t>Goal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" y="1315283"/>
            <a:ext cx="8305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primary goal of this research is to develop a </a:t>
            </a:r>
            <a:r>
              <a:rPr lang="en-US" sz="2000" b="1" dirty="0" smtClean="0"/>
              <a:t>bimodal </a:t>
            </a:r>
            <a:r>
              <a:rPr lang="en-US" sz="2000" b="1" dirty="0"/>
              <a:t>imaging system for quantitative breast tumor </a:t>
            </a:r>
            <a:r>
              <a:rPr lang="en-US" sz="2000" b="1" dirty="0" smtClean="0"/>
              <a:t>and tissue characterization</a:t>
            </a:r>
            <a:r>
              <a:rPr lang="en-US" sz="2000" dirty="0"/>
              <a:t> </a:t>
            </a:r>
            <a:r>
              <a:rPr lang="en-US" sz="2000" dirty="0" smtClean="0"/>
              <a:t>using tactile and </a:t>
            </a:r>
            <a:r>
              <a:rPr lang="en-US" sz="2000" dirty="0"/>
              <a:t>multispectral imaging. </a:t>
            </a:r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r>
              <a:rPr lang="en-US" sz="2000" b="1" dirty="0" smtClean="0"/>
              <a:t>Tactile </a:t>
            </a:r>
            <a:r>
              <a:rPr lang="en-US" sz="2000" b="1" dirty="0"/>
              <a:t>Imaging Probe's </a:t>
            </a:r>
            <a:r>
              <a:rPr lang="en-US" sz="2000" dirty="0"/>
              <a:t>hardware and </a:t>
            </a:r>
            <a:r>
              <a:rPr lang="en-US" sz="2000" dirty="0" smtClean="0"/>
              <a:t>software</a:t>
            </a:r>
            <a:r>
              <a:rPr lang="en-US" sz="2000" dirty="0"/>
              <a:t> </a:t>
            </a:r>
            <a:r>
              <a:rPr lang="en-US" sz="2000" dirty="0" smtClean="0"/>
              <a:t>are developed </a:t>
            </a:r>
            <a:r>
              <a:rPr lang="en-US" sz="2000" dirty="0"/>
              <a:t>to measure tactile properties, such as the tumor size, stiffness, and depth within the breast tissue. </a:t>
            </a:r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r>
              <a:rPr lang="en-US" sz="2000" b="1" dirty="0" smtClean="0"/>
              <a:t>Multispectral </a:t>
            </a:r>
            <a:r>
              <a:rPr lang="en-US" sz="2000" b="1" dirty="0"/>
              <a:t>Imaging </a:t>
            </a:r>
            <a:r>
              <a:rPr lang="en-US" sz="2000" b="1" dirty="0" smtClean="0"/>
              <a:t>Probe's </a:t>
            </a:r>
            <a:r>
              <a:rPr lang="en-US" sz="2000" dirty="0"/>
              <a:t>hardware and software are </a:t>
            </a:r>
            <a:r>
              <a:rPr lang="en-US" sz="2000" dirty="0" smtClean="0"/>
              <a:t>developed to </a:t>
            </a:r>
            <a:r>
              <a:rPr lang="en-US" sz="2000" dirty="0"/>
              <a:t>characterize superficial </a:t>
            </a:r>
            <a:r>
              <a:rPr lang="en-US" sz="2000" dirty="0" smtClean="0"/>
              <a:t>breast tissue properties, </a:t>
            </a:r>
            <a:r>
              <a:rPr lang="en-US" sz="2000" dirty="0"/>
              <a:t>such as </a:t>
            </a:r>
            <a:r>
              <a:rPr lang="en-US" sz="2000" dirty="0" smtClean="0"/>
              <a:t>asymmetry, texture</a:t>
            </a:r>
            <a:r>
              <a:rPr lang="en-US" sz="2000" dirty="0"/>
              <a:t>, </a:t>
            </a:r>
            <a:r>
              <a:rPr lang="en-US" sz="2000" dirty="0" smtClean="0"/>
              <a:t>and inflammation area.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Finally</a:t>
            </a:r>
            <a:r>
              <a:rPr lang="en-US" sz="2000" dirty="0"/>
              <a:t>, we </a:t>
            </a:r>
            <a:r>
              <a:rPr lang="en-US" sz="2000" dirty="0" smtClean="0"/>
              <a:t>developed the </a:t>
            </a:r>
            <a:r>
              <a:rPr lang="en-US" sz="2000" b="1" dirty="0" smtClean="0"/>
              <a:t>Multimodal Index method </a:t>
            </a:r>
            <a:r>
              <a:rPr lang="en-US" sz="2000" dirty="0" smtClean="0"/>
              <a:t>for individualized breast cancer risk assessment </a:t>
            </a:r>
            <a:r>
              <a:rPr lang="en-US" sz="2000" dirty="0"/>
              <a:t>using characterization indexes obtained from the two imaging </a:t>
            </a:r>
            <a:r>
              <a:rPr lang="en-US" sz="2000" dirty="0" smtClean="0"/>
              <a:t>modalities, </a:t>
            </a:r>
            <a:r>
              <a:rPr lang="en-US" sz="2000" dirty="0"/>
              <a:t>and the patient's health information.</a:t>
            </a:r>
          </a:p>
        </p:txBody>
      </p:sp>
    </p:spTree>
    <p:extLst>
      <p:ext uri="{BB962C8B-B14F-4D97-AF65-F5344CB8AC3E}">
        <p14:creationId xmlns:p14="http://schemas.microsoft.com/office/powerpoint/2010/main" val="35492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685800"/>
            <a:ext cx="8305800" cy="76200"/>
            <a:chOff x="419100" y="914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914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990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-762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Publications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898550"/>
            <a:ext cx="8305800" cy="557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algn="just"/>
            <a:r>
              <a:rPr lang="en-US" sz="1150" dirty="0" smtClean="0"/>
              <a:t>1</a:t>
            </a:r>
            <a:r>
              <a:rPr lang="en-US" sz="1150" dirty="0"/>
              <a:t>. </a:t>
            </a:r>
            <a:r>
              <a:rPr lang="en-US" sz="1150" b="1" dirty="0" smtClean="0"/>
              <a:t>V. Oleksyuk</a:t>
            </a:r>
            <a:r>
              <a:rPr lang="en-US" sz="1150" dirty="0" smtClean="0"/>
              <a:t>, </a:t>
            </a:r>
            <a:r>
              <a:rPr lang="en-US" sz="1150" dirty="0"/>
              <a:t>D. Caroline, S. Pascarella, R. </a:t>
            </a:r>
            <a:r>
              <a:rPr lang="en-US" sz="1150" dirty="0" err="1"/>
              <a:t>Kendzierski</a:t>
            </a:r>
            <a:r>
              <a:rPr lang="en-US" sz="1150" dirty="0"/>
              <a:t>, and C.-H. Won, “Tissue </a:t>
            </a:r>
            <a:r>
              <a:rPr lang="en-US" sz="1150" dirty="0" smtClean="0"/>
              <a:t>Inclusion Characterization </a:t>
            </a:r>
            <a:r>
              <a:rPr lang="en-US" sz="1150" dirty="0"/>
              <a:t>using Tactile Profile Diagrams,” Annual International </a:t>
            </a:r>
            <a:r>
              <a:rPr lang="en-US" sz="1150" dirty="0" smtClean="0"/>
              <a:t>Conference of </a:t>
            </a:r>
            <a:r>
              <a:rPr lang="en-US" sz="1150" dirty="0"/>
              <a:t>the IEEE Engineering in Medicine and Biology Society (EMBC 2021</a:t>
            </a:r>
            <a:r>
              <a:rPr lang="en-US" sz="1150" dirty="0" smtClean="0"/>
              <a:t>) (</a:t>
            </a:r>
            <a:r>
              <a:rPr lang="en-US" sz="1150" dirty="0"/>
              <a:t>Submitted for review).</a:t>
            </a:r>
          </a:p>
          <a:p>
            <a:pPr marL="173038" indent="-173038" algn="just"/>
            <a:r>
              <a:rPr lang="en-US" sz="1150" dirty="0"/>
              <a:t>2. S. Choi, </a:t>
            </a:r>
            <a:r>
              <a:rPr lang="en-US" sz="1150" b="1" dirty="0"/>
              <a:t>V. Oleksyuk</a:t>
            </a:r>
            <a:r>
              <a:rPr lang="en-US" sz="1150" dirty="0"/>
              <a:t>, and C.-H. Won, “Breast Tumor Malignancy Classification </a:t>
            </a:r>
            <a:r>
              <a:rPr lang="en-US" sz="1150" dirty="0" smtClean="0"/>
              <a:t>using Smartphone </a:t>
            </a:r>
            <a:r>
              <a:rPr lang="en-US" sz="1150" dirty="0"/>
              <a:t>Compression-induced Sensing System and Deformation Index Ratio</a:t>
            </a:r>
            <a:r>
              <a:rPr lang="en-US" sz="1150" dirty="0" smtClean="0"/>
              <a:t>,” Annual </a:t>
            </a:r>
            <a:r>
              <a:rPr lang="en-US" sz="1150" dirty="0"/>
              <a:t>International Conferences of the IEEE Engineering in Medicine </a:t>
            </a:r>
            <a:r>
              <a:rPr lang="en-US" sz="1150" dirty="0" smtClean="0"/>
              <a:t>and Biology </a:t>
            </a:r>
            <a:r>
              <a:rPr lang="en-US" sz="1150" dirty="0"/>
              <a:t>Society (EMBC), Montreal, Canada: Jul. 2020.</a:t>
            </a:r>
          </a:p>
          <a:p>
            <a:pPr marL="173038" indent="-173038" algn="just"/>
            <a:r>
              <a:rPr lang="en-US" sz="1150" dirty="0"/>
              <a:t>3. </a:t>
            </a:r>
            <a:r>
              <a:rPr lang="en-US" sz="1150" b="1" dirty="0"/>
              <a:t>V. Oleksyuk</a:t>
            </a:r>
            <a:r>
              <a:rPr lang="en-US" sz="1150" dirty="0"/>
              <a:t>, R. Rajan, F. Saleheen, D. Caroline, S. Pascarella and C.-</a:t>
            </a:r>
            <a:r>
              <a:rPr lang="en-US" sz="1150" dirty="0" err="1"/>
              <a:t>H.Won</a:t>
            </a:r>
            <a:r>
              <a:rPr lang="en-US" sz="1150" dirty="0"/>
              <a:t>, “</a:t>
            </a:r>
            <a:r>
              <a:rPr lang="en-US" sz="1150" dirty="0" smtClean="0"/>
              <a:t>Risk score </a:t>
            </a:r>
            <a:r>
              <a:rPr lang="en-US" sz="1150" dirty="0"/>
              <a:t>based pre-screening of breast tumor using compression induced sensing system</a:t>
            </a:r>
            <a:r>
              <a:rPr lang="en-US" sz="1150" dirty="0" smtClean="0"/>
              <a:t>,” </a:t>
            </a:r>
            <a:r>
              <a:rPr lang="fr-FR" sz="1150" dirty="0" err="1" smtClean="0"/>
              <a:t>Sensors</a:t>
            </a:r>
            <a:r>
              <a:rPr lang="fr-FR" sz="1150" dirty="0" smtClean="0"/>
              <a:t> </a:t>
            </a:r>
            <a:r>
              <a:rPr lang="fr-FR" sz="1150" dirty="0"/>
              <a:t>Journal, IEEE, Vol.18 (10), pp. 4038-4045, 2018.</a:t>
            </a:r>
          </a:p>
          <a:p>
            <a:pPr marL="173038" indent="-173038" algn="just"/>
            <a:r>
              <a:rPr lang="en-US" sz="1150" dirty="0"/>
              <a:t>4. F. Saleheen, </a:t>
            </a:r>
            <a:r>
              <a:rPr lang="en-US" sz="1150" b="1" dirty="0"/>
              <a:t>V. Oleksyuk</a:t>
            </a:r>
            <a:r>
              <a:rPr lang="en-US" sz="1150" dirty="0"/>
              <a:t>, and C.-</a:t>
            </a:r>
            <a:r>
              <a:rPr lang="en-US" sz="1150" dirty="0" err="1"/>
              <a:t>H.Won</a:t>
            </a:r>
            <a:r>
              <a:rPr lang="en-US" sz="1150" dirty="0"/>
              <a:t>, “Itchy skin region detection using </a:t>
            </a:r>
            <a:r>
              <a:rPr lang="en-US" sz="1150" dirty="0" smtClean="0"/>
              <a:t>hyperspectral imaging</a:t>
            </a:r>
            <a:r>
              <a:rPr lang="en-US" sz="1150" dirty="0"/>
              <a:t>,” Proc. SPIE Defense-Commercial Sensing, Paper 10656-7, Baltimore</a:t>
            </a:r>
            <a:r>
              <a:rPr lang="en-US" sz="1150" dirty="0" smtClean="0"/>
              <a:t>, MD</a:t>
            </a:r>
            <a:r>
              <a:rPr lang="en-US" sz="1150" dirty="0"/>
              <a:t>: USA, 2018.</a:t>
            </a:r>
          </a:p>
          <a:p>
            <a:pPr marL="173038" indent="-173038" algn="just"/>
            <a:r>
              <a:rPr lang="en-US" sz="1150" dirty="0"/>
              <a:t>5. </a:t>
            </a:r>
            <a:r>
              <a:rPr lang="en-US" sz="1150" b="1" dirty="0"/>
              <a:t>V. Oleksyuk</a:t>
            </a:r>
            <a:r>
              <a:rPr lang="en-US" sz="1150" dirty="0"/>
              <a:t>, F. Saleheen, D. Caroline, S. Pascarella and C.-H. Won, “</a:t>
            </a:r>
            <a:r>
              <a:rPr lang="en-US" sz="1150" dirty="0" smtClean="0"/>
              <a:t>Classification of </a:t>
            </a:r>
            <a:r>
              <a:rPr lang="en-US" sz="1150" dirty="0"/>
              <a:t>breast masses using tactile imaging system and machine learning algorithms</a:t>
            </a:r>
            <a:r>
              <a:rPr lang="en-US" sz="1150" dirty="0" smtClean="0"/>
              <a:t>,” IEEE </a:t>
            </a:r>
            <a:r>
              <a:rPr lang="en-US" sz="1150" dirty="0"/>
              <a:t>Signal Processing in Medicine and Biology Symposium, Philadelphia, PA</a:t>
            </a:r>
            <a:r>
              <a:rPr lang="en-US" sz="1150" dirty="0" smtClean="0"/>
              <a:t>: USA</a:t>
            </a:r>
            <a:r>
              <a:rPr lang="en-US" sz="1150" dirty="0"/>
              <a:t>, Jan 2017.</a:t>
            </a:r>
          </a:p>
          <a:p>
            <a:pPr marL="173038" indent="-173038" algn="just"/>
            <a:r>
              <a:rPr lang="en-US" sz="1150" dirty="0"/>
              <a:t>6. </a:t>
            </a:r>
            <a:r>
              <a:rPr lang="en-US" sz="1150" b="1" dirty="0"/>
              <a:t>V. Oleksyuk</a:t>
            </a:r>
            <a:r>
              <a:rPr lang="en-US" sz="1150" dirty="0"/>
              <a:t>, F. Saleheen, D. Caroline, S. Pascarella, C.-H. Won. “KNN </a:t>
            </a:r>
            <a:r>
              <a:rPr lang="en-US" sz="1150" dirty="0" smtClean="0"/>
              <a:t>classification of </a:t>
            </a:r>
            <a:r>
              <a:rPr lang="en-US" sz="1150" dirty="0"/>
              <a:t>tactile imaging data,” 2017 International Symposium on Innovation </a:t>
            </a:r>
            <a:r>
              <a:rPr lang="en-US" sz="1150" dirty="0" smtClean="0"/>
              <a:t>in Information </a:t>
            </a:r>
            <a:r>
              <a:rPr lang="en-US" sz="1150" dirty="0"/>
              <a:t>Technology and Application (ISIITA17), </a:t>
            </a:r>
            <a:r>
              <a:rPr lang="en-US" sz="1150" dirty="0" err="1"/>
              <a:t>Danang</a:t>
            </a:r>
            <a:r>
              <a:rPr lang="en-US" sz="1150" dirty="0"/>
              <a:t>: Vietnam, Jan. 2017.</a:t>
            </a:r>
          </a:p>
          <a:p>
            <a:pPr marL="173038" indent="-173038" algn="just"/>
            <a:r>
              <a:rPr lang="en-US" sz="1150" dirty="0"/>
              <a:t>7. C.-H. Won, J. Goldstein, </a:t>
            </a:r>
            <a:r>
              <a:rPr lang="en-US" sz="1150" b="1" dirty="0"/>
              <a:t>V. Oleksyuk</a:t>
            </a:r>
            <a:r>
              <a:rPr lang="en-US" sz="1150" dirty="0"/>
              <a:t>, D. Caroline, S. Pascarella. “Tumor size </a:t>
            </a:r>
            <a:r>
              <a:rPr lang="en-US" sz="1150" dirty="0" smtClean="0"/>
              <a:t>and elasticity </a:t>
            </a:r>
            <a:r>
              <a:rPr lang="en-US" sz="1150" dirty="0"/>
              <a:t>estimation using smartphone-based compression-induced scope,” 39th </a:t>
            </a:r>
            <a:r>
              <a:rPr lang="en-US" sz="1150" dirty="0" smtClean="0"/>
              <a:t>Annual International </a:t>
            </a:r>
            <a:r>
              <a:rPr lang="en-US" sz="1150" dirty="0"/>
              <a:t>Conference of the IEEE Engineering in Medicine and </a:t>
            </a:r>
            <a:r>
              <a:rPr lang="en-US" sz="1150" dirty="0" smtClean="0"/>
              <a:t>Biology Society </a:t>
            </a:r>
            <a:r>
              <a:rPr lang="en-US" sz="1150" dirty="0"/>
              <a:t>(EMBC 17), JeJu Island: S. Korea, </a:t>
            </a:r>
            <a:r>
              <a:rPr lang="en-US" sz="1150" dirty="0" smtClean="0"/>
              <a:t>July </a:t>
            </a:r>
            <a:r>
              <a:rPr lang="en-US" sz="1150" dirty="0"/>
              <a:t>2017, pp. 4106-4109.</a:t>
            </a:r>
          </a:p>
          <a:p>
            <a:pPr marL="173038" indent="-173038" algn="just"/>
            <a:r>
              <a:rPr lang="en-US" sz="1150" dirty="0" smtClean="0"/>
              <a:t>8</a:t>
            </a:r>
            <a:r>
              <a:rPr lang="en-US" sz="1150" dirty="0"/>
              <a:t>. F. Saleheen, Z. Wang, W. Moser, </a:t>
            </a:r>
            <a:r>
              <a:rPr lang="en-US" sz="1150" b="1" dirty="0"/>
              <a:t>V. Oleksyuk</a:t>
            </a:r>
            <a:r>
              <a:rPr lang="en-US" sz="1150" dirty="0"/>
              <a:t>, J. Picone, C.-H. Won, “</a:t>
            </a:r>
            <a:r>
              <a:rPr lang="en-US" sz="1150" dirty="0" smtClean="0"/>
              <a:t>Effectiveness of </a:t>
            </a:r>
            <a:r>
              <a:rPr lang="en-US" sz="1150" dirty="0"/>
              <a:t>virtual open laboratory teaching assistant for circuits laboratory,” 123rd </a:t>
            </a:r>
            <a:r>
              <a:rPr lang="en-US" sz="1150" dirty="0" smtClean="0"/>
              <a:t>ASEE Annual </a:t>
            </a:r>
            <a:r>
              <a:rPr lang="en-US" sz="1150" dirty="0"/>
              <a:t>Conference, New Orleans, LA: USA, June 2016.</a:t>
            </a:r>
          </a:p>
          <a:p>
            <a:pPr marL="173038" indent="-173038" algn="just"/>
            <a:r>
              <a:rPr lang="en-US" sz="1150" dirty="0"/>
              <a:t>9. </a:t>
            </a:r>
            <a:r>
              <a:rPr lang="en-US" sz="1150" b="1" dirty="0"/>
              <a:t>V. Oleksyuk</a:t>
            </a:r>
            <a:r>
              <a:rPr lang="en-US" sz="1150" dirty="0"/>
              <a:t>, F. Saleheen, W. Moser, and C.-H. Won, “Tactile imaging sensor </a:t>
            </a:r>
            <a:r>
              <a:rPr lang="en-US" sz="1150" dirty="0" smtClean="0"/>
              <a:t>for mechanical </a:t>
            </a:r>
            <a:r>
              <a:rPr lang="en-US" sz="1150" dirty="0"/>
              <a:t>properties quantification of breast tumor,” IEEE Biomedical Circuits </a:t>
            </a:r>
            <a:r>
              <a:rPr lang="en-US" sz="1150" dirty="0" smtClean="0"/>
              <a:t>and Systems </a:t>
            </a:r>
            <a:r>
              <a:rPr lang="en-US" sz="1150" dirty="0"/>
              <a:t>Conference (</a:t>
            </a:r>
            <a:r>
              <a:rPr lang="en-US" sz="1150" dirty="0" err="1"/>
              <a:t>BioCAS</a:t>
            </a:r>
            <a:r>
              <a:rPr lang="en-US" sz="1150" dirty="0"/>
              <a:t>), Atlanta, GA: USA, Oct. 2015.</a:t>
            </a:r>
          </a:p>
          <a:p>
            <a:pPr marL="173038" indent="-173038" algn="just"/>
            <a:r>
              <a:rPr lang="en-US" sz="1150" dirty="0"/>
              <a:t>10. A. Sahu, F. Saleheen, </a:t>
            </a:r>
            <a:r>
              <a:rPr lang="en-US" sz="1150" b="1" dirty="0"/>
              <a:t>V. Oleksyuk</a:t>
            </a:r>
            <a:r>
              <a:rPr lang="en-US" sz="1150" dirty="0"/>
              <a:t>, C. </a:t>
            </a:r>
            <a:r>
              <a:rPr lang="en-US" sz="1150" dirty="0" err="1"/>
              <a:t>McGoverin</a:t>
            </a:r>
            <a:r>
              <a:rPr lang="en-US" sz="1150" dirty="0"/>
              <a:t>, N. </a:t>
            </a:r>
            <a:r>
              <a:rPr lang="en-US" sz="1150" dirty="0" err="1"/>
              <a:t>Pleshko</a:t>
            </a:r>
            <a:r>
              <a:rPr lang="en-US" sz="1150" dirty="0"/>
              <a:t>, A. </a:t>
            </a:r>
            <a:r>
              <a:rPr lang="en-US" sz="1150" dirty="0" err="1"/>
              <a:t>Harati</a:t>
            </a:r>
            <a:r>
              <a:rPr lang="en-US" sz="1150" dirty="0"/>
              <a:t>, J. </a:t>
            </a:r>
            <a:r>
              <a:rPr lang="en-US" sz="1150" dirty="0" smtClean="0"/>
              <a:t>Picone and </a:t>
            </a:r>
            <a:r>
              <a:rPr lang="en-US" sz="1150" dirty="0"/>
              <a:t>C.-H. Won, “Characterization of Mammary Tumors Using Noninvasive </a:t>
            </a:r>
            <a:r>
              <a:rPr lang="en-US" sz="1150" dirty="0" smtClean="0"/>
              <a:t>Tactile and </a:t>
            </a:r>
            <a:r>
              <a:rPr lang="en-US" sz="1150" dirty="0"/>
              <a:t>Hyperspectral Imaging Sensors,” Sensors Journal, IEEE, Vol.14 (10), pp. </a:t>
            </a:r>
            <a:r>
              <a:rPr lang="en-US" sz="1150" dirty="0" smtClean="0"/>
              <a:t>3337- 3344</a:t>
            </a:r>
            <a:r>
              <a:rPr lang="en-US" sz="1150" dirty="0"/>
              <a:t>, 2014.</a:t>
            </a:r>
          </a:p>
          <a:p>
            <a:pPr marL="173038" indent="-173038" algn="just"/>
            <a:r>
              <a:rPr lang="en-US" sz="1150" dirty="0"/>
              <a:t>11. A. Sahu, F. Saleheen, </a:t>
            </a:r>
            <a:r>
              <a:rPr lang="en-US" sz="1150" b="1" dirty="0"/>
              <a:t>V. Oleksyuk</a:t>
            </a:r>
            <a:r>
              <a:rPr lang="en-US" sz="1150" dirty="0"/>
              <a:t>, Y. Chen, and C.-H. Won, “Tactile and </a:t>
            </a:r>
            <a:r>
              <a:rPr lang="en-US" sz="1150" dirty="0" smtClean="0"/>
              <a:t>hyperspectral imaging </a:t>
            </a:r>
            <a:r>
              <a:rPr lang="en-US" sz="1150" dirty="0"/>
              <a:t>sensors for mammary tumor characterization,” Sensors, 2013 IEEE</a:t>
            </a:r>
            <a:r>
              <a:rPr lang="en-US" sz="1150" dirty="0" smtClean="0"/>
              <a:t>, </a:t>
            </a:r>
            <a:r>
              <a:rPr lang="it-IT" sz="1150" dirty="0" smtClean="0"/>
              <a:t>Baltimore</a:t>
            </a:r>
            <a:r>
              <a:rPr lang="it-IT" sz="1150" dirty="0"/>
              <a:t>, MD: USA, Nov 2013.</a:t>
            </a:r>
          </a:p>
          <a:p>
            <a:pPr marL="173038" indent="-173038" algn="just"/>
            <a:r>
              <a:rPr lang="en-US" sz="1150" dirty="0"/>
              <a:t>12. F. Saleheen, </a:t>
            </a:r>
            <a:r>
              <a:rPr lang="en-US" sz="1150" b="1" dirty="0"/>
              <a:t>V. Oleksyuk</a:t>
            </a:r>
            <a:r>
              <a:rPr lang="en-US" sz="1150" dirty="0"/>
              <a:t>, A. Sahu, and C.-</a:t>
            </a:r>
            <a:r>
              <a:rPr lang="en-US" sz="1150" dirty="0" err="1"/>
              <a:t>H.Won</a:t>
            </a:r>
            <a:r>
              <a:rPr lang="en-US" sz="1150" dirty="0"/>
              <a:t>, “Non-invasive mechanical </a:t>
            </a:r>
            <a:r>
              <a:rPr lang="en-US" sz="1150" dirty="0" smtClean="0"/>
              <a:t>properties estimation </a:t>
            </a:r>
            <a:r>
              <a:rPr lang="en-US" sz="1150" dirty="0"/>
              <a:t>of embedded objects using tactile imaging sensor,” Proc. </a:t>
            </a:r>
            <a:r>
              <a:rPr lang="en-US" sz="1150" dirty="0" smtClean="0"/>
              <a:t>SPIE 8719</a:t>
            </a:r>
            <a:r>
              <a:rPr lang="en-US" sz="1150" dirty="0"/>
              <a:t>, Smart Biomedical and Physiological Sensor Technology X, Baltimore, MD</a:t>
            </a:r>
            <a:r>
              <a:rPr lang="en-US" sz="1150" dirty="0" smtClean="0"/>
              <a:t>: USA</a:t>
            </a:r>
            <a:r>
              <a:rPr lang="en-US" sz="1150" dirty="0"/>
              <a:t>, May 2013.</a:t>
            </a:r>
          </a:p>
          <a:p>
            <a:pPr marL="173038" indent="-173038" algn="just"/>
            <a:r>
              <a:rPr lang="en-US" sz="1150" dirty="0"/>
              <a:t>13. F. Saleheen, A. Sahu, </a:t>
            </a:r>
            <a:r>
              <a:rPr lang="en-US" sz="1150" b="1" dirty="0"/>
              <a:t>V. Oleksyuk</a:t>
            </a:r>
            <a:r>
              <a:rPr lang="en-US" sz="1150" dirty="0"/>
              <a:t>, and C.-H. Won, “Normal force estimation </a:t>
            </a:r>
            <a:r>
              <a:rPr lang="en-US" sz="1150" dirty="0" smtClean="0"/>
              <a:t>using tactile </a:t>
            </a:r>
            <a:r>
              <a:rPr lang="en-US" sz="1150" dirty="0"/>
              <a:t>imaging sensor,” Bioengineering Conference (NEBEC), 2012 38th </a:t>
            </a:r>
            <a:r>
              <a:rPr lang="en-US" sz="1150" dirty="0" smtClean="0"/>
              <a:t>Annual Northeast</a:t>
            </a:r>
            <a:r>
              <a:rPr lang="en-US" sz="1150" dirty="0"/>
              <a:t>, Philadelphia, PA: USA, Mar. 2012, pp. 119-120.</a:t>
            </a:r>
          </a:p>
        </p:txBody>
      </p:sp>
    </p:spTree>
    <p:extLst>
      <p:ext uri="{BB962C8B-B14F-4D97-AF65-F5344CB8AC3E}">
        <p14:creationId xmlns:p14="http://schemas.microsoft.com/office/powerpoint/2010/main" val="21210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Acknowledgements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19200"/>
            <a:ext cx="8305800" cy="4800600"/>
          </a:xfrm>
        </p:spPr>
        <p:txBody>
          <a:bodyPr>
            <a:noAutofit/>
          </a:bodyPr>
          <a:lstStyle/>
          <a:p>
            <a:pPr algn="just"/>
            <a:r>
              <a:rPr lang="en-US" sz="1600" dirty="0" smtClean="0"/>
              <a:t>Dr</a:t>
            </a:r>
            <a:r>
              <a:rPr lang="en-US" sz="1600" dirty="0"/>
              <a:t>. </a:t>
            </a:r>
            <a:r>
              <a:rPr lang="en-US" sz="1600" dirty="0" smtClean="0"/>
              <a:t>Chang-</a:t>
            </a:r>
            <a:r>
              <a:rPr lang="en-US" sz="1600" dirty="0" err="1" smtClean="0"/>
              <a:t>hee</a:t>
            </a:r>
            <a:r>
              <a:rPr lang="en-US" sz="1600" dirty="0" smtClean="0"/>
              <a:t> </a:t>
            </a:r>
            <a:r>
              <a:rPr lang="en-US" sz="1600" dirty="0"/>
              <a:t>Won for </a:t>
            </a:r>
            <a:r>
              <a:rPr lang="en-US" sz="1600" dirty="0" smtClean="0"/>
              <a:t>the valuable guidance and continuous support</a:t>
            </a:r>
            <a:endParaRPr lang="en-US" sz="1600" dirty="0"/>
          </a:p>
          <a:p>
            <a:pPr algn="just"/>
            <a:r>
              <a:rPr lang="en-US" sz="1600" dirty="0" smtClean="0"/>
              <a:t>My committee Dr</a:t>
            </a:r>
            <a:r>
              <a:rPr lang="en-US" sz="1600" dirty="0"/>
              <a:t>. </a:t>
            </a:r>
            <a:r>
              <a:rPr lang="en-US" sz="1600" dirty="0" smtClean="0"/>
              <a:t>Joseph Picone, Dr</a:t>
            </a:r>
            <a:r>
              <a:rPr lang="en-US" sz="1600" dirty="0"/>
              <a:t>. Iyad </a:t>
            </a:r>
            <a:r>
              <a:rPr lang="en-US" sz="1600" dirty="0" smtClean="0"/>
              <a:t>Obeid, Dr</a:t>
            </a:r>
            <a:r>
              <a:rPr lang="en-US" sz="1600" dirty="0"/>
              <a:t>. Nancy </a:t>
            </a:r>
            <a:r>
              <a:rPr lang="en-US" sz="1600" dirty="0" smtClean="0"/>
              <a:t>Pleshko, and Dr. </a:t>
            </a:r>
            <a:r>
              <a:rPr lang="en-US" sz="1600" dirty="0" err="1" smtClean="0"/>
              <a:t>Xiaojiang</a:t>
            </a:r>
            <a:r>
              <a:rPr lang="en-US" sz="1600" dirty="0" smtClean="0"/>
              <a:t> Du for their time and thoughtful contributions </a:t>
            </a:r>
            <a:endParaRPr lang="en-US" sz="1600" dirty="0"/>
          </a:p>
          <a:p>
            <a:pPr algn="just"/>
            <a:r>
              <a:rPr lang="en-US" sz="1600" dirty="0" smtClean="0"/>
              <a:t>My friends and CSNAP lab team members Firdous Saleheen, </a:t>
            </a:r>
            <a:r>
              <a:rPr lang="en-US" sz="1600" dirty="0"/>
              <a:t>Sung In </a:t>
            </a:r>
            <a:r>
              <a:rPr lang="en-US" sz="1600" dirty="0" smtClean="0"/>
              <a:t>Choi</a:t>
            </a:r>
            <a:r>
              <a:rPr lang="en-US" sz="1600" dirty="0"/>
              <a:t>, </a:t>
            </a:r>
            <a:r>
              <a:rPr lang="en-US" sz="1600" dirty="0" err="1"/>
              <a:t>Reshma</a:t>
            </a:r>
            <a:r>
              <a:rPr lang="en-US" sz="1600" dirty="0"/>
              <a:t> Rajan, </a:t>
            </a:r>
            <a:r>
              <a:rPr lang="en-US" sz="1600" dirty="0" smtClean="0"/>
              <a:t>and </a:t>
            </a:r>
            <a:r>
              <a:rPr lang="en-US" sz="1600" dirty="0"/>
              <a:t>Steve Lash </a:t>
            </a:r>
            <a:r>
              <a:rPr lang="en-US" sz="1600" dirty="0" smtClean="0"/>
              <a:t>for support and encouragement</a:t>
            </a:r>
          </a:p>
          <a:p>
            <a:pPr algn="just"/>
            <a:r>
              <a:rPr lang="en-US" sz="1600" dirty="0" smtClean="0"/>
              <a:t>Dr. </a:t>
            </a:r>
            <a:r>
              <a:rPr lang="en-US" sz="1600" dirty="0" err="1" smtClean="0"/>
              <a:t>Jie</a:t>
            </a:r>
            <a:r>
              <a:rPr lang="en-US" sz="1600" dirty="0" smtClean="0"/>
              <a:t> Yin(ME</a:t>
            </a:r>
            <a:r>
              <a:rPr lang="en-US" sz="1600" dirty="0"/>
              <a:t>) and </a:t>
            </a:r>
            <a:r>
              <a:rPr lang="en-US" sz="1600" dirty="0" smtClean="0"/>
              <a:t>Dr. </a:t>
            </a:r>
            <a:r>
              <a:rPr lang="en-US" sz="1600" dirty="0" err="1" smtClean="0"/>
              <a:t>Qiuting</a:t>
            </a:r>
            <a:r>
              <a:rPr lang="en-US" sz="1600" dirty="0" smtClean="0"/>
              <a:t> Zhang for the aid with simulation modeling</a:t>
            </a:r>
          </a:p>
          <a:p>
            <a:pPr algn="just"/>
            <a:r>
              <a:rPr lang="en-US" sz="1600" dirty="0" err="1"/>
              <a:t>Vinit</a:t>
            </a:r>
            <a:r>
              <a:rPr lang="en-US" sz="1600" dirty="0"/>
              <a:t> </a:t>
            </a:r>
            <a:r>
              <a:rPr lang="en-US" sz="1600" dirty="0" smtClean="0"/>
              <a:t>Shah (ECE) </a:t>
            </a:r>
            <a:r>
              <a:rPr lang="en-US" sz="1600" dirty="0"/>
              <a:t>for helpful discussions on deep learning </a:t>
            </a:r>
            <a:r>
              <a:rPr lang="en-US" sz="1600" dirty="0" smtClean="0"/>
              <a:t>topics</a:t>
            </a:r>
          </a:p>
          <a:p>
            <a:pPr algn="just"/>
            <a:r>
              <a:rPr lang="en-US" sz="1600" dirty="0" smtClean="0"/>
              <a:t>Dr. Chetan </a:t>
            </a:r>
            <a:r>
              <a:rPr lang="en-US" sz="1600" dirty="0" err="1" smtClean="0"/>
              <a:t>Patil</a:t>
            </a:r>
            <a:r>
              <a:rPr lang="en-US" sz="1600" dirty="0" smtClean="0"/>
              <a:t> and Mohammed </a:t>
            </a:r>
            <a:r>
              <a:rPr lang="en-US" sz="1600" dirty="0" err="1" smtClean="0"/>
              <a:t>Arefin</a:t>
            </a:r>
            <a:r>
              <a:rPr lang="en-US" sz="1600" dirty="0" smtClean="0"/>
              <a:t> (</a:t>
            </a:r>
            <a:r>
              <a:rPr lang="en-US" sz="1600" dirty="0" err="1" smtClean="0"/>
              <a:t>BioE</a:t>
            </a:r>
            <a:r>
              <a:rPr lang="en-US" sz="1600" dirty="0" smtClean="0"/>
              <a:t>) for shared expertize on the NIR imaging and phantoms</a:t>
            </a:r>
          </a:p>
          <a:p>
            <a:pPr algn="just"/>
            <a:r>
              <a:rPr lang="en-US" sz="1600" dirty="0" smtClean="0"/>
              <a:t>Helen </a:t>
            </a:r>
            <a:r>
              <a:rPr lang="en-US" sz="1600" dirty="0"/>
              <a:t>Freitas (</a:t>
            </a:r>
            <a:r>
              <a:rPr lang="en-US" sz="1600" dirty="0" err="1"/>
              <a:t>BioE</a:t>
            </a:r>
            <a:r>
              <a:rPr lang="en-US" sz="1600" dirty="0" smtClean="0"/>
              <a:t>), Max Lin (ECE), </a:t>
            </a:r>
            <a:r>
              <a:rPr lang="en-US" sz="1600" dirty="0"/>
              <a:t>Dr</a:t>
            </a:r>
            <a:r>
              <a:rPr lang="en-US" sz="1600" dirty="0" smtClean="0"/>
              <a:t>. </a:t>
            </a:r>
            <a:r>
              <a:rPr lang="en-US" sz="1600" dirty="0" err="1" smtClean="0"/>
              <a:t>Rouzbeh</a:t>
            </a:r>
            <a:r>
              <a:rPr lang="en-US" sz="1600" dirty="0" smtClean="0"/>
              <a:t> Tehrani (CE), Dr. </a:t>
            </a:r>
            <a:r>
              <a:rPr lang="en-US" sz="1600" dirty="0" err="1" smtClean="0"/>
              <a:t>Gangadhar</a:t>
            </a:r>
            <a:r>
              <a:rPr lang="en-US" sz="1600" dirty="0" smtClean="0"/>
              <a:t> </a:t>
            </a:r>
            <a:r>
              <a:rPr lang="en-US" sz="1600" dirty="0" err="1" smtClean="0"/>
              <a:t>Andaluri</a:t>
            </a:r>
            <a:r>
              <a:rPr lang="en-US" sz="1600" dirty="0" smtClean="0"/>
              <a:t> (CE) for lab resources and support</a:t>
            </a:r>
          </a:p>
          <a:p>
            <a:pPr algn="just"/>
            <a:r>
              <a:rPr lang="en-US" sz="1600" dirty="0"/>
              <a:t>I am also sincerely thankful to </a:t>
            </a:r>
            <a:r>
              <a:rPr lang="en-US" sz="1600" dirty="0" err="1"/>
              <a:t>Nadeepuram</a:t>
            </a:r>
            <a:r>
              <a:rPr lang="en-US" sz="1600" dirty="0"/>
              <a:t> </a:t>
            </a:r>
            <a:r>
              <a:rPr lang="en-US" sz="1600" dirty="0" err="1"/>
              <a:t>Ranganathan</a:t>
            </a:r>
            <a:r>
              <a:rPr lang="en-US" sz="1600" dirty="0"/>
              <a:t> and Barry </a:t>
            </a:r>
            <a:r>
              <a:rPr lang="en-US" sz="1600" dirty="0" err="1"/>
              <a:t>Brucker</a:t>
            </a:r>
            <a:r>
              <a:rPr lang="en-US" sz="1600" dirty="0"/>
              <a:t> from </a:t>
            </a:r>
            <a:r>
              <a:rPr lang="en-US" sz="1600" dirty="0" err="1"/>
              <a:t>Avix</a:t>
            </a:r>
            <a:r>
              <a:rPr lang="en-US" sz="1600" dirty="0"/>
              <a:t> Medical Inc. for the provided opportunities, financial support, and shared </a:t>
            </a:r>
            <a:r>
              <a:rPr lang="en-US" sz="1600" dirty="0" smtClean="0"/>
              <a:t>expertise</a:t>
            </a:r>
          </a:p>
          <a:p>
            <a:pPr algn="just"/>
            <a:r>
              <a:rPr lang="en-US" sz="1600" dirty="0"/>
              <a:t>Dr. Dina </a:t>
            </a:r>
            <a:r>
              <a:rPr lang="en-US" sz="1600" dirty="0" smtClean="0"/>
              <a:t>Caroline, Dr</a:t>
            </a:r>
            <a:r>
              <a:rPr lang="en-US" sz="1600" dirty="0"/>
              <a:t>. Suzanne Pascarella, and Dr. Renee </a:t>
            </a:r>
            <a:r>
              <a:rPr lang="en-US" sz="1600" dirty="0" err="1"/>
              <a:t>Kendzierski</a:t>
            </a:r>
            <a:r>
              <a:rPr lang="en-US" sz="1600" dirty="0"/>
              <a:t> (TUH) for help with the clinical data collection</a:t>
            </a:r>
          </a:p>
          <a:p>
            <a:pPr algn="just"/>
            <a:r>
              <a:rPr lang="en-US" sz="1600" dirty="0" smtClean="0"/>
              <a:t>National Science Foundation, the College of Engineering, the Department </a:t>
            </a:r>
            <a:r>
              <a:rPr lang="en-US" sz="1600" dirty="0"/>
              <a:t>of Defense</a:t>
            </a:r>
            <a:r>
              <a:rPr lang="en-US" sz="1600" dirty="0" smtClean="0"/>
              <a:t>, the PA </a:t>
            </a:r>
            <a:r>
              <a:rPr lang="en-US" sz="1600" dirty="0"/>
              <a:t>Department of </a:t>
            </a:r>
            <a:r>
              <a:rPr lang="en-US" sz="1600" dirty="0" smtClean="0"/>
              <a:t>Health, and Edmund Optics for the financial support and opportunities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61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3725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57200" y="361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1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81000"/>
            <a:ext cx="8305800" cy="80803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Arial" panose="020B0604020202020204" pitchFamily="34" charset="0"/>
              </a:rPr>
              <a:t>Thank you!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US" dirty="0" smtClean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9100" y="1219200"/>
            <a:ext cx="8305800" cy="76200"/>
            <a:chOff x="419100" y="1295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295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371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74" y="1789671"/>
            <a:ext cx="6180852" cy="418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565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447800"/>
            <a:ext cx="8305800" cy="80803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Arial" panose="020B0604020202020204" pitchFamily="34" charset="0"/>
              </a:rPr>
              <a:t>Appendices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US" dirty="0" smtClean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9100" y="2286000"/>
            <a:ext cx="8305800" cy="76200"/>
            <a:chOff x="419100" y="1295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295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371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558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>
                <a:cs typeface="Arial" panose="020B0604020202020204" pitchFamily="34" charset="0"/>
              </a:rPr>
              <a:t>Appendix </a:t>
            </a:r>
            <a:r>
              <a:rPr lang="en-US" sz="3600" b="1" dirty="0" smtClean="0">
                <a:cs typeface="Arial" panose="020B0604020202020204" pitchFamily="34" charset="0"/>
              </a:rPr>
              <a:t> : TIP Phantom Results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1078468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Table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Size and stiffness calculation in phantom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8" t="31769" r="28261" b="11187"/>
          <a:stretch/>
        </p:blipFill>
        <p:spPr bwMode="auto">
          <a:xfrm>
            <a:off x="762000" y="1371600"/>
            <a:ext cx="4002157" cy="52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31334" r="29261" b="13014"/>
          <a:stretch/>
        </p:blipFill>
        <p:spPr bwMode="auto">
          <a:xfrm>
            <a:off x="4533900" y="1431234"/>
            <a:ext cx="3580973" cy="511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41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Appendix : TIP </a:t>
            </a:r>
            <a:r>
              <a:rPr lang="en-US" sz="3600" b="1" i="1" dirty="0" smtClean="0">
                <a:cs typeface="Arial" panose="020B0604020202020204" pitchFamily="34" charset="0"/>
              </a:rPr>
              <a:t>in-Vivo </a:t>
            </a:r>
            <a:r>
              <a:rPr lang="en-US" sz="3600" b="1" dirty="0" smtClean="0">
                <a:cs typeface="Arial" panose="020B0604020202020204" pitchFamily="34" charset="0"/>
              </a:rPr>
              <a:t>Results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1579838"/>
            <a:ext cx="4114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2981325" algn="l"/>
                <a:tab pos="3478213" algn="l"/>
                <a:tab pos="3776663" algn="l"/>
              </a:tabLst>
            </a:pPr>
            <a:r>
              <a:rPr lang="en-US" dirty="0"/>
              <a:t>The </a:t>
            </a:r>
            <a:r>
              <a:rPr lang="en-US" dirty="0" smtClean="0"/>
              <a:t>TIP was </a:t>
            </a:r>
            <a:r>
              <a:rPr lang="en-US" dirty="0"/>
              <a:t>tested in twenty-one human patients (IRB# 22050 Temple University</a:t>
            </a:r>
            <a:r>
              <a:rPr lang="en-US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981325" algn="l"/>
                <a:tab pos="3478213" algn="l"/>
                <a:tab pos="3776663" algn="l"/>
              </a:tabLst>
            </a:pPr>
            <a:r>
              <a:rPr lang="en-US" dirty="0"/>
              <a:t>Patients were </a:t>
            </a:r>
            <a:r>
              <a:rPr lang="en-US" dirty="0" smtClean="0"/>
              <a:t>randomly selected </a:t>
            </a:r>
            <a:r>
              <a:rPr lang="en-US" dirty="0"/>
              <a:t>by the radiologists.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981325" algn="l"/>
                <a:tab pos="3478213" algn="l"/>
                <a:tab pos="3776663" algn="l"/>
              </a:tabLst>
            </a:pPr>
            <a:r>
              <a:rPr lang="en-US" dirty="0" smtClean="0"/>
              <a:t>The </a:t>
            </a:r>
            <a:r>
              <a:rPr lang="en-US" dirty="0"/>
              <a:t>patients were scheduled for biopsy, where the histopathology reports from biopsy was used as the truth </a:t>
            </a:r>
            <a:r>
              <a:rPr lang="en-US" dirty="0" smtClean="0"/>
              <a:t>for classification.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14800" y="1121014"/>
            <a:ext cx="461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Table : </a:t>
            </a:r>
            <a:r>
              <a:rPr lang="en-US" i="1" dirty="0" smtClean="0">
                <a:latin typeface="+mj-lt"/>
                <a:cs typeface="Arial" panose="020B0604020202020204" pitchFamily="34" charset="0"/>
              </a:rPr>
              <a:t>In-vivo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size and stiffness estimation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3" t="28985" r="26914" b="22783"/>
          <a:stretch/>
        </p:blipFill>
        <p:spPr bwMode="auto">
          <a:xfrm>
            <a:off x="4191000" y="1493329"/>
            <a:ext cx="4419600" cy="505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Appendix </a:t>
            </a:r>
            <a:r>
              <a:rPr lang="en-US" sz="3600" b="1" dirty="0">
                <a:cs typeface="Arial" panose="020B0604020202020204" pitchFamily="34" charset="0"/>
              </a:rPr>
              <a:t>: TIP </a:t>
            </a:r>
            <a:r>
              <a:rPr lang="en-US" sz="3600" b="1" i="1" dirty="0">
                <a:cs typeface="Arial" panose="020B0604020202020204" pitchFamily="34" charset="0"/>
              </a:rPr>
              <a:t>in-Vivo </a:t>
            </a:r>
            <a:r>
              <a:rPr lang="en-US" sz="3600" b="1" dirty="0">
                <a:cs typeface="Arial" panose="020B0604020202020204" pitchFamily="34" charset="0"/>
              </a:rPr>
              <a:t>Risk Score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65279" y="3593068"/>
            <a:ext cx="2819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ROC curve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1063823"/>
            <a:ext cx="434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Table. </a:t>
            </a:r>
            <a:r>
              <a:rPr lang="en-US" i="1" dirty="0" smtClean="0">
                <a:latin typeface="+mj-lt"/>
                <a:cs typeface="Arial" panose="020B0604020202020204" pitchFamily="34" charset="0"/>
              </a:rPr>
              <a:t>In-vivo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 malignancy classification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3" t="45479" r="31218" b="7681"/>
          <a:stretch/>
        </p:blipFill>
        <p:spPr bwMode="auto">
          <a:xfrm>
            <a:off x="990600" y="1427964"/>
            <a:ext cx="3429000" cy="520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7" t="41695" r="25106" b="26000"/>
          <a:stretch/>
        </p:blipFill>
        <p:spPr bwMode="auto">
          <a:xfrm>
            <a:off x="5534682" y="4038600"/>
            <a:ext cx="2782525" cy="18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825219" y="5867400"/>
            <a:ext cx="3808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Sensitivity, Specificity </a:t>
            </a:r>
            <a:r>
              <a:rPr lang="en-US" dirty="0"/>
              <a:t>and </a:t>
            </a:r>
            <a:r>
              <a:rPr lang="en-US" dirty="0" smtClean="0"/>
              <a:t>Accuracy </a:t>
            </a:r>
          </a:p>
          <a:p>
            <a:r>
              <a:rPr lang="en-US" dirty="0" smtClean="0"/>
              <a:t>100</a:t>
            </a:r>
            <a:r>
              <a:rPr lang="en-US" dirty="0"/>
              <a:t>%, 82% and 90.5%, respectively. 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"/>
          <a:stretch/>
        </p:blipFill>
        <p:spPr bwMode="auto">
          <a:xfrm>
            <a:off x="5439879" y="1905000"/>
            <a:ext cx="2972132" cy="178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0" t="57778" r="12583" b="33333"/>
          <a:stretch/>
        </p:blipFill>
        <p:spPr bwMode="auto">
          <a:xfrm>
            <a:off x="5251992" y="1090447"/>
            <a:ext cx="3141484" cy="68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79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6200"/>
            <a:ext cx="8305800" cy="8080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cs typeface="Arial" panose="020B0604020202020204" pitchFamily="34" charset="0"/>
              </a:rPr>
              <a:t>Appendix : Classification </a:t>
            </a:r>
            <a:r>
              <a:rPr lang="en-US" sz="2800" b="1" dirty="0">
                <a:cs typeface="Arial" panose="020B0604020202020204" pitchFamily="34" charset="0"/>
              </a:rPr>
              <a:t>with </a:t>
            </a:r>
            <a:r>
              <a:rPr lang="en-US" sz="2800" b="1" dirty="0" smtClean="0">
                <a:cs typeface="Arial" panose="020B0604020202020204" pitchFamily="34" charset="0"/>
              </a:rPr>
              <a:t>CNN – Phantom Results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91886"/>
            <a:ext cx="6455486" cy="52508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988150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Table </a:t>
            </a:r>
            <a:r>
              <a:rPr lang="en-US" b="1" dirty="0" smtClean="0"/>
              <a:t>: </a:t>
            </a:r>
            <a:r>
              <a:rPr lang="en-US" dirty="0"/>
              <a:t>CNN classification results for the phantom data</a:t>
            </a:r>
          </a:p>
        </p:txBody>
      </p:sp>
    </p:spTree>
    <p:extLst>
      <p:ext uri="{BB962C8B-B14F-4D97-AF65-F5344CB8AC3E}">
        <p14:creationId xmlns:p14="http://schemas.microsoft.com/office/powerpoint/2010/main" val="35506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533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-152400"/>
            <a:ext cx="8305800" cy="8080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cs typeface="Arial" panose="020B0604020202020204" pitchFamily="34" charset="0"/>
              </a:rPr>
              <a:t>Appendix – 3D Interpolation Model </a:t>
            </a:r>
            <a:r>
              <a:rPr lang="en-US" sz="2400" b="1" dirty="0">
                <a:cs typeface="Arial" panose="020B0604020202020204" pitchFamily="34" charset="0"/>
              </a:rPr>
              <a:t>S</a:t>
            </a:r>
            <a:r>
              <a:rPr lang="en-US" sz="2400" b="1" dirty="0" smtClean="0">
                <a:cs typeface="Arial" panose="020B0604020202020204" pitchFamily="34" charset="0"/>
              </a:rPr>
              <a:t>election with CNN  </a:t>
            </a:r>
            <a:endParaRPr lang="en-US" sz="24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12" y="838200"/>
            <a:ext cx="5401976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42" y="2572871"/>
            <a:ext cx="5677458" cy="42851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9100" y="62126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Table</a:t>
            </a:r>
            <a:r>
              <a:rPr lang="en-US" dirty="0"/>
              <a:t> </a:t>
            </a:r>
            <a:r>
              <a:rPr lang="en-US" b="1" dirty="0" smtClean="0"/>
              <a:t>: </a:t>
            </a:r>
            <a:r>
              <a:rPr lang="en-US" dirty="0"/>
              <a:t>Size calculation </a:t>
            </a:r>
            <a:r>
              <a:rPr lang="en-US" dirty="0" smtClean="0"/>
              <a:t>results using CNN aided model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533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-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Appendix – </a:t>
            </a:r>
            <a:r>
              <a:rPr lang="en-US" sz="3600" b="1" dirty="0" err="1" smtClean="0">
                <a:cs typeface="Arial" panose="020B0604020202020204" pitchFamily="34" charset="0"/>
              </a:rPr>
              <a:t>Kubelka-Munk</a:t>
            </a:r>
            <a:r>
              <a:rPr lang="en-US" sz="3600" b="1" dirty="0" smtClean="0">
                <a:cs typeface="Arial" panose="020B0604020202020204" pitchFamily="34" charset="0"/>
              </a:rPr>
              <a:t> </a:t>
            </a:r>
            <a:endParaRPr lang="en-US" sz="3600" b="1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9600" y="4335740"/>
                <a:ext cx="1697644" cy="693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(1−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335740"/>
                <a:ext cx="1697644" cy="69346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04800" y="2304415"/>
                <a:ext cx="232410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/>
                  <a:t>Kubelka-Munk</a:t>
                </a:r>
                <a:r>
                  <a:rPr lang="en-US" dirty="0" smtClean="0"/>
                  <a:t> transformation is used to translate reflectance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 smtClean="0"/>
                  <a:t>) information in terms of absorbance/ scattering (</a:t>
                </a:r>
                <a:r>
                  <a:rPr lang="en-US" i="1" dirty="0" smtClean="0"/>
                  <a:t>A/S</a:t>
                </a:r>
                <a:r>
                  <a:rPr lang="en-US" dirty="0" smtClean="0"/>
                  <a:t>) </a:t>
                </a:r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304415"/>
                <a:ext cx="2324100" cy="2031325"/>
              </a:xfrm>
              <a:prstGeom prst="rect">
                <a:avLst/>
              </a:prstGeom>
              <a:blipFill rotWithShape="1">
                <a:blip r:embed="rId4"/>
                <a:stretch>
                  <a:fillRect t="-1802" r="-1837" b="-3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36558"/>
            <a:ext cx="6565900" cy="622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4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325562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9100" y="2133600"/>
            <a:ext cx="8305800" cy="76200"/>
            <a:chOff x="419100" y="1066800"/>
            <a:chExt cx="8305800" cy="762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443840" y="2362200"/>
            <a:ext cx="830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Malignant breast tumors tend to be stiffer and larger than benign tumors</a:t>
            </a:r>
          </a:p>
          <a:p>
            <a:pPr algn="ctr"/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With tactile imaging modality, </a:t>
            </a:r>
          </a:p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we characterize tumors’ size, stiffness, and depth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792162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70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06362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Appendix : MIP GUI 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7450" y="5193268"/>
            <a:ext cx="7693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Figure : </a:t>
            </a:r>
            <a:r>
              <a:rPr lang="en-US" dirty="0" smtClean="0"/>
              <a:t>MIP acquisition GUI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1" y="1143000"/>
            <a:ext cx="7697337" cy="412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6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6858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305800" cy="80803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cs typeface="Arial" panose="020B0604020202020204" pitchFamily="34" charset="0"/>
              </a:rPr>
              <a:t>Appendix : Multimodal Index – Calculation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0" y="914400"/>
            <a:ext cx="5181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Tactile Index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7243" y="2286000"/>
            <a:ext cx="5181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Spectral Index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2708" y="3847057"/>
            <a:ext cx="75438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BCRAT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Index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6241" y="4994629"/>
            <a:ext cx="594360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Multimodal Index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732" y="1323975"/>
            <a:ext cx="3333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719532"/>
            <a:ext cx="31623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890" y="4300245"/>
            <a:ext cx="2343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10200"/>
            <a:ext cx="6248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9200" y="17526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0.1 P(Deep</a:t>
            </a:r>
            <a:r>
              <a:rPr lang="en-US" dirty="0"/>
              <a:t>) + </a:t>
            </a:r>
            <a:r>
              <a:rPr lang="en-US" dirty="0" smtClean="0"/>
              <a:t>0.2(P(Medium) </a:t>
            </a:r>
            <a:r>
              <a:rPr lang="en-US" dirty="0"/>
              <a:t>+ </a:t>
            </a:r>
            <a:r>
              <a:rPr lang="en-US" dirty="0" smtClean="0"/>
              <a:t>P(Large</a:t>
            </a:r>
            <a:r>
              <a:rPr lang="en-US" dirty="0"/>
              <a:t>)) + </a:t>
            </a:r>
            <a:r>
              <a:rPr lang="en-US" dirty="0" smtClean="0"/>
              <a:t>0.7 P(Stiff)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9101" y="32004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0.2 P(Asymmetric)+0.2 P(Pitted</a:t>
            </a:r>
            <a:r>
              <a:rPr lang="en-US" dirty="0"/>
              <a:t>)+</a:t>
            </a:r>
            <a:r>
              <a:rPr lang="en-US" dirty="0" smtClean="0"/>
              <a:t>0.6 P(Large Inflammation)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9102" y="5867400"/>
            <a:ext cx="8305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0.3 Tactile Index + 0.7 </a:t>
            </a:r>
            <a:r>
              <a:rPr lang="en-US" dirty="0"/>
              <a:t>Spectral </a:t>
            </a:r>
            <a:r>
              <a:rPr lang="en-US" dirty="0" smtClean="0"/>
              <a:t>Index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8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6858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305800" cy="80803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cs typeface="Arial" panose="020B0604020202020204" pitchFamily="34" charset="0"/>
              </a:rPr>
              <a:t>Appendix : Multimodal Index – Results</a:t>
            </a:r>
            <a:endParaRPr lang="en-US" sz="3200" b="1" dirty="0"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1" y="1219200"/>
            <a:ext cx="8689978" cy="53368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1965" y="912962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Table</a:t>
            </a:r>
            <a:r>
              <a:rPr lang="en-US" dirty="0" smtClean="0"/>
              <a:t> : Tactile Index Results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19100" y="3669268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Table</a:t>
            </a:r>
            <a:r>
              <a:rPr lang="en-US" dirty="0" smtClean="0"/>
              <a:t> : Spectral Index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1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73</a:t>
            </a:fld>
            <a:endParaRPr lang="en-US"/>
          </a:p>
        </p:txBody>
      </p:sp>
      <p:pic>
        <p:nvPicPr>
          <p:cNvPr id="1026" name="Picture 2" descr="C:\Users\Vira\Documents\_Work\_Dissertation\_Dissertation work\DissertationDocument\Chapter-8\Figures\ClassificationMetho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72" y="1143000"/>
            <a:ext cx="7767255" cy="549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 txBox="1">
            <a:spLocks/>
          </p:cNvSpPr>
          <p:nvPr/>
        </p:nvSpPr>
        <p:spPr>
          <a:xfrm>
            <a:off x="419100" y="152400"/>
            <a:ext cx="83058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cs typeface="Arial" panose="020B0604020202020204" pitchFamily="34" charset="0"/>
              </a:rPr>
              <a:t>Appendix : Future Research Directions</a:t>
            </a:r>
            <a:endParaRPr lang="en-US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4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 - Design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956252" cy="441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79503" y="5943600"/>
            <a:ext cx="6660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Tactile Imaging Probe design and sensing principle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2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Acquisition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9759" r="2455" b="6883"/>
          <a:stretch/>
        </p:blipFill>
        <p:spPr>
          <a:xfrm>
            <a:off x="4648200" y="1219200"/>
            <a:ext cx="4110682" cy="2107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"/>
          <a:stretch/>
        </p:blipFill>
        <p:spPr>
          <a:xfrm>
            <a:off x="4909823" y="3998373"/>
            <a:ext cx="3849059" cy="2326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2" y="3962400"/>
            <a:ext cx="4240862" cy="24024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6442" y="1219200"/>
            <a:ext cx="3965774" cy="2063187"/>
            <a:chOff x="453825" y="1105383"/>
            <a:chExt cx="5261175" cy="27409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60" b="11575"/>
            <a:stretch/>
          </p:blipFill>
          <p:spPr>
            <a:xfrm>
              <a:off x="453825" y="1105383"/>
              <a:ext cx="5261175" cy="274091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79" r="20215" b="1587"/>
            <a:stretch/>
          </p:blipFill>
          <p:spPr>
            <a:xfrm>
              <a:off x="3323421" y="1600200"/>
              <a:ext cx="1666720" cy="975842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98844" y="6400800"/>
            <a:ext cx="4249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GUI parameters setup view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76800" y="6400800"/>
            <a:ext cx="3486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: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GUI capture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view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64618" y="3352800"/>
            <a:ext cx="4474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: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Acquired grayscale and colored tactile images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6442" y="3352800"/>
            <a:ext cx="3868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: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TIP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connected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to a laptop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with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TIP GUI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_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T_presentation</Template>
  <TotalTime>9618</TotalTime>
  <Words>3788</Words>
  <Application>Microsoft Office PowerPoint</Application>
  <PresentationFormat>On-screen Show (4:3)</PresentationFormat>
  <Paragraphs>543</Paragraphs>
  <Slides>73</Slides>
  <Notes>72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T_presentation</vt:lpstr>
      <vt:lpstr>Tactile and Multispectral Bimodal Imaging for Breast Cancer Risk Assessment </vt:lpstr>
      <vt:lpstr>Motivation</vt:lpstr>
      <vt:lpstr>Outline</vt:lpstr>
      <vt:lpstr>Background</vt:lpstr>
      <vt:lpstr>Background</vt:lpstr>
      <vt:lpstr>Research Goal</vt:lpstr>
      <vt:lpstr>Tactile Imaging Probe</vt:lpstr>
      <vt:lpstr>Tactile Imaging Probe  - Design</vt:lpstr>
      <vt:lpstr>Tactile Imaging Probe - Acquisition</vt:lpstr>
      <vt:lpstr>Tactile Imaging Probe - Simulation</vt:lpstr>
      <vt:lpstr>Tactile Imaging Probe – Tumor Size</vt:lpstr>
      <vt:lpstr>Tactile Imaging Probe – Tumor Stiffness</vt:lpstr>
      <vt:lpstr>Tactile Imaging Probe – Tumor Stiffness</vt:lpstr>
      <vt:lpstr>Tactile Imaging Probe - GUI</vt:lpstr>
      <vt:lpstr>Tactile Imaging Probe - Imaging</vt:lpstr>
      <vt:lpstr>Tactile Imaging Probe - Imaging</vt:lpstr>
      <vt:lpstr>Tactile Imaging Probe - TPD</vt:lpstr>
      <vt:lpstr>Tactile Imaging Probe - TPDs</vt:lpstr>
      <vt:lpstr>Tactile Imaging Probe – TPD Calculation</vt:lpstr>
      <vt:lpstr>Tactile Imaging Probe - Phantom</vt:lpstr>
      <vt:lpstr>Tactile Imaging Probe – Phantom Results</vt:lpstr>
      <vt:lpstr>Tactile Imaging Probe – in-Vivo Results</vt:lpstr>
      <vt:lpstr>Classification with CNN</vt:lpstr>
      <vt:lpstr>Classification with CNN</vt:lpstr>
      <vt:lpstr>Classification with CNN – TPD</vt:lpstr>
      <vt:lpstr>Classification with CNN – Depth</vt:lpstr>
      <vt:lpstr>Classification with CNN – Depth</vt:lpstr>
      <vt:lpstr>Classification with CNN – Size</vt:lpstr>
      <vt:lpstr>Classification with CNN – Size</vt:lpstr>
      <vt:lpstr>Classification with CNN – Stiffness</vt:lpstr>
      <vt:lpstr>Classification with CNN – Stiffness</vt:lpstr>
      <vt:lpstr>Classification with CNN – in-Vivo Results</vt:lpstr>
      <vt:lpstr>Multispectral Imaging Probe</vt:lpstr>
      <vt:lpstr>Multispectral Imaging Probe</vt:lpstr>
      <vt:lpstr>Multispectral Imaging Probe - Hardware</vt:lpstr>
      <vt:lpstr>Multispectral Imaging Probe - Hardware</vt:lpstr>
      <vt:lpstr>Multispectral Imaging Probe – Image Processing</vt:lpstr>
      <vt:lpstr>Multispectral Imaging Probe - MPD</vt:lpstr>
      <vt:lpstr>Multispectral Imaging Probe - Phantom</vt:lpstr>
      <vt:lpstr>MIP – Wavelengths Selection</vt:lpstr>
      <vt:lpstr>MIP – Multispectral Profile Diagram</vt:lpstr>
      <vt:lpstr>MIP – Enhanced Differential MPD</vt:lpstr>
      <vt:lpstr>Classification with CNN - MPD</vt:lpstr>
      <vt:lpstr>Classification with CNN - Datasets</vt:lpstr>
      <vt:lpstr>Classification with CNN – Asymmetry</vt:lpstr>
      <vt:lpstr>Classification with CNN - Asymmetry</vt:lpstr>
      <vt:lpstr>Classification with CNN – Texture</vt:lpstr>
      <vt:lpstr>Classification with CNN - Texture</vt:lpstr>
      <vt:lpstr>PowerPoint Presentation</vt:lpstr>
      <vt:lpstr>Classification with CNN - Inflammation</vt:lpstr>
      <vt:lpstr>Classification with CNN – Test Set</vt:lpstr>
      <vt:lpstr>Classification with CNN - Results</vt:lpstr>
      <vt:lpstr>Multimodal Index  for Breast Cancer Risk Assessment</vt:lpstr>
      <vt:lpstr>Multimodal Index</vt:lpstr>
      <vt:lpstr>Multimodal Index – BCRAT Index</vt:lpstr>
      <vt:lpstr>Multimodal Index</vt:lpstr>
      <vt:lpstr>Multimodal Index – Phantom</vt:lpstr>
      <vt:lpstr>Multimodal Index – Results</vt:lpstr>
      <vt:lpstr>Conclusions</vt:lpstr>
      <vt:lpstr>Publications</vt:lpstr>
      <vt:lpstr>Acknowledgements</vt:lpstr>
      <vt:lpstr>Thank you!</vt:lpstr>
      <vt:lpstr>Appendices</vt:lpstr>
      <vt:lpstr>Appendix  : TIP Phantom Results</vt:lpstr>
      <vt:lpstr>Appendix : TIP in-Vivo Results</vt:lpstr>
      <vt:lpstr>Appendix : TIP in-Vivo Risk Score</vt:lpstr>
      <vt:lpstr>Appendix : Classification with CNN – Phantom Results</vt:lpstr>
      <vt:lpstr>Appendix – 3D Interpolation Model Selection with CNN  </vt:lpstr>
      <vt:lpstr>Appendix – Kubelka-Munk </vt:lpstr>
      <vt:lpstr>Appendix : MIP GUI </vt:lpstr>
      <vt:lpstr>Appendix : Multimodal Index – Calculation</vt:lpstr>
      <vt:lpstr>Appendix : Multimodal Index – Results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Vira</dc:creator>
  <cp:lastModifiedBy>Vira</cp:lastModifiedBy>
  <cp:revision>381</cp:revision>
  <cp:lastPrinted>2021-07-05T13:27:17Z</cp:lastPrinted>
  <dcterms:created xsi:type="dcterms:W3CDTF">2015-12-06T15:33:21Z</dcterms:created>
  <dcterms:modified xsi:type="dcterms:W3CDTF">2021-07-14T19:45:11Z</dcterms:modified>
</cp:coreProperties>
</file>