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0"/>
  </p:notesMasterIdLst>
  <p:sldIdLst>
    <p:sldId id="256" r:id="rId2"/>
    <p:sldId id="291" r:id="rId3"/>
    <p:sldId id="259" r:id="rId4"/>
    <p:sldId id="294" r:id="rId5"/>
    <p:sldId id="324" r:id="rId6"/>
    <p:sldId id="295" r:id="rId7"/>
    <p:sldId id="296" r:id="rId8"/>
    <p:sldId id="298" r:id="rId9"/>
    <p:sldId id="299" r:id="rId10"/>
    <p:sldId id="300" r:id="rId11"/>
    <p:sldId id="326" r:id="rId12"/>
    <p:sldId id="327" r:id="rId13"/>
    <p:sldId id="335" r:id="rId14"/>
    <p:sldId id="328" r:id="rId15"/>
    <p:sldId id="329" r:id="rId16"/>
    <p:sldId id="301" r:id="rId17"/>
    <p:sldId id="302" r:id="rId18"/>
    <p:sldId id="303" r:id="rId19"/>
    <p:sldId id="336" r:id="rId20"/>
    <p:sldId id="330" r:id="rId21"/>
    <p:sldId id="331" r:id="rId22"/>
    <p:sldId id="338" r:id="rId23"/>
    <p:sldId id="304" r:id="rId24"/>
    <p:sldId id="325" r:id="rId25"/>
    <p:sldId id="306" r:id="rId26"/>
    <p:sldId id="309" r:id="rId27"/>
    <p:sldId id="319" r:id="rId28"/>
    <p:sldId id="310" r:id="rId29"/>
    <p:sldId id="312" r:id="rId30"/>
    <p:sldId id="311" r:id="rId31"/>
    <p:sldId id="337" r:id="rId32"/>
    <p:sldId id="313" r:id="rId33"/>
    <p:sldId id="314" r:id="rId34"/>
    <p:sldId id="315" r:id="rId35"/>
    <p:sldId id="316" r:id="rId36"/>
    <p:sldId id="317" r:id="rId37"/>
    <p:sldId id="318" r:id="rId38"/>
    <p:sldId id="332" r:id="rId39"/>
    <p:sldId id="333" r:id="rId40"/>
    <p:sldId id="334" r:id="rId41"/>
    <p:sldId id="320" r:id="rId42"/>
    <p:sldId id="297" r:id="rId43"/>
    <p:sldId id="292" r:id="rId44"/>
    <p:sldId id="322" r:id="rId45"/>
    <p:sldId id="323" r:id="rId46"/>
    <p:sldId id="321" r:id="rId47"/>
    <p:sldId id="278" r:id="rId48"/>
    <p:sldId id="27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rdous" initials="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8201" autoAdjust="0"/>
  </p:normalViewPr>
  <p:slideViewPr>
    <p:cSldViewPr showGuides="1">
      <p:cViewPr>
        <p:scale>
          <a:sx n="80" d="100"/>
          <a:sy n="80" d="100"/>
        </p:scale>
        <p:origin x="-15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ra\Documents\_Work\_Dissertation\_PROPOSAL_SPR20_\Presentation\pics\QuantumEfficienc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131828259746631E-2"/>
          <c:y val="4.9550036588611797E-2"/>
          <c:w val="0.64640413085630866"/>
          <c:h val="0.73025600990213013"/>
        </c:manualLayout>
      </c:layout>
      <c:scatterChart>
        <c:scatterStyle val="smoothMarker"/>
        <c:varyColors val="0"/>
        <c:ser>
          <c:idx val="0"/>
          <c:order val="0"/>
          <c:tx>
            <c:v>IDS IU-3240CP-NIR</c:v>
          </c:tx>
          <c:marker>
            <c:symbol val="none"/>
          </c:marker>
          <c:xVal>
            <c:numRef>
              <c:f>Sheet1!$T$2:$T$30</c:f>
              <c:numCache>
                <c:formatCode>General</c:formatCode>
                <c:ptCount val="29"/>
                <c:pt idx="0">
                  <c:v>400</c:v>
                </c:pt>
                <c:pt idx="1">
                  <c:v>425</c:v>
                </c:pt>
                <c:pt idx="2">
                  <c:v>450</c:v>
                </c:pt>
                <c:pt idx="3">
                  <c:v>475</c:v>
                </c:pt>
                <c:pt idx="4">
                  <c:v>500</c:v>
                </c:pt>
                <c:pt idx="5">
                  <c:v>525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  <c:pt idx="18">
                  <c:v>850</c:v>
                </c:pt>
                <c:pt idx="19">
                  <c:v>875</c:v>
                </c:pt>
                <c:pt idx="20">
                  <c:v>900</c:v>
                </c:pt>
                <c:pt idx="21">
                  <c:v>925</c:v>
                </c:pt>
                <c:pt idx="22">
                  <c:v>950</c:v>
                </c:pt>
                <c:pt idx="23">
                  <c:v>975</c:v>
                </c:pt>
                <c:pt idx="24">
                  <c:v>1000</c:v>
                </c:pt>
                <c:pt idx="25">
                  <c:v>1025</c:v>
                </c:pt>
                <c:pt idx="26">
                  <c:v>1050</c:v>
                </c:pt>
                <c:pt idx="27">
                  <c:v>1075</c:v>
                </c:pt>
                <c:pt idx="28">
                  <c:v>1100</c:v>
                </c:pt>
              </c:numCache>
            </c:numRef>
          </c:xVal>
          <c:yVal>
            <c:numRef>
              <c:f>Sheet1!$V$2:$V$30</c:f>
              <c:numCache>
                <c:formatCode>General</c:formatCode>
                <c:ptCount val="29"/>
                <c:pt idx="0">
                  <c:v>60</c:v>
                </c:pt>
                <c:pt idx="1">
                  <c:v>65</c:v>
                </c:pt>
                <c:pt idx="2">
                  <c:v>68</c:v>
                </c:pt>
                <c:pt idx="3">
                  <c:v>69</c:v>
                </c:pt>
                <c:pt idx="4">
                  <c:v>70</c:v>
                </c:pt>
                <c:pt idx="5">
                  <c:v>69</c:v>
                </c:pt>
                <c:pt idx="6">
                  <c:v>68</c:v>
                </c:pt>
                <c:pt idx="7">
                  <c:v>66</c:v>
                </c:pt>
                <c:pt idx="8">
                  <c:v>68</c:v>
                </c:pt>
                <c:pt idx="9">
                  <c:v>71</c:v>
                </c:pt>
                <c:pt idx="10">
                  <c:v>70</c:v>
                </c:pt>
                <c:pt idx="11">
                  <c:v>64</c:v>
                </c:pt>
                <c:pt idx="12">
                  <c:v>70</c:v>
                </c:pt>
                <c:pt idx="13">
                  <c:v>60</c:v>
                </c:pt>
                <c:pt idx="14">
                  <c:v>65</c:v>
                </c:pt>
                <c:pt idx="15">
                  <c:v>60</c:v>
                </c:pt>
                <c:pt idx="16">
                  <c:v>55</c:v>
                </c:pt>
                <c:pt idx="17">
                  <c:v>49</c:v>
                </c:pt>
                <c:pt idx="18">
                  <c:v>40</c:v>
                </c:pt>
                <c:pt idx="19">
                  <c:v>40</c:v>
                </c:pt>
                <c:pt idx="20">
                  <c:v>34</c:v>
                </c:pt>
                <c:pt idx="21">
                  <c:v>25</c:v>
                </c:pt>
                <c:pt idx="22">
                  <c:v>20</c:v>
                </c:pt>
                <c:pt idx="23">
                  <c:v>15</c:v>
                </c:pt>
                <c:pt idx="24">
                  <c:v>10</c:v>
                </c:pt>
                <c:pt idx="25">
                  <c:v>7</c:v>
                </c:pt>
                <c:pt idx="26">
                  <c:v>4</c:v>
                </c:pt>
                <c:pt idx="27">
                  <c:v>2</c:v>
                </c:pt>
                <c:pt idx="28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RetigaEXi</c:v>
          </c:tx>
          <c:marker>
            <c:symbol val="none"/>
          </c:marker>
          <c:xVal>
            <c:numRef>
              <c:f>Sheet1!$T$2:$T$30</c:f>
              <c:numCache>
                <c:formatCode>General</c:formatCode>
                <c:ptCount val="29"/>
                <c:pt idx="0">
                  <c:v>400</c:v>
                </c:pt>
                <c:pt idx="1">
                  <c:v>425</c:v>
                </c:pt>
                <c:pt idx="2">
                  <c:v>450</c:v>
                </c:pt>
                <c:pt idx="3">
                  <c:v>475</c:v>
                </c:pt>
                <c:pt idx="4">
                  <c:v>500</c:v>
                </c:pt>
                <c:pt idx="5">
                  <c:v>525</c:v>
                </c:pt>
                <c:pt idx="6">
                  <c:v>550</c:v>
                </c:pt>
                <c:pt idx="7">
                  <c:v>575</c:v>
                </c:pt>
                <c:pt idx="8">
                  <c:v>600</c:v>
                </c:pt>
                <c:pt idx="9">
                  <c:v>625</c:v>
                </c:pt>
                <c:pt idx="10">
                  <c:v>650</c:v>
                </c:pt>
                <c:pt idx="11">
                  <c:v>675</c:v>
                </c:pt>
                <c:pt idx="12">
                  <c:v>700</c:v>
                </c:pt>
                <c:pt idx="13">
                  <c:v>725</c:v>
                </c:pt>
                <c:pt idx="14">
                  <c:v>750</c:v>
                </c:pt>
                <c:pt idx="15">
                  <c:v>775</c:v>
                </c:pt>
                <c:pt idx="16">
                  <c:v>800</c:v>
                </c:pt>
                <c:pt idx="17">
                  <c:v>825</c:v>
                </c:pt>
                <c:pt idx="18">
                  <c:v>850</c:v>
                </c:pt>
                <c:pt idx="19">
                  <c:v>875</c:v>
                </c:pt>
                <c:pt idx="20">
                  <c:v>900</c:v>
                </c:pt>
                <c:pt idx="21">
                  <c:v>925</c:v>
                </c:pt>
                <c:pt idx="22">
                  <c:v>950</c:v>
                </c:pt>
                <c:pt idx="23">
                  <c:v>975</c:v>
                </c:pt>
                <c:pt idx="24">
                  <c:v>1000</c:v>
                </c:pt>
                <c:pt idx="25">
                  <c:v>1025</c:v>
                </c:pt>
                <c:pt idx="26">
                  <c:v>1050</c:v>
                </c:pt>
                <c:pt idx="27">
                  <c:v>1075</c:v>
                </c:pt>
                <c:pt idx="28">
                  <c:v>1100</c:v>
                </c:pt>
              </c:numCache>
            </c:numRef>
          </c:xVal>
          <c:yVal>
            <c:numRef>
              <c:f>Sheet1!$U$2:$U$30</c:f>
              <c:numCache>
                <c:formatCode>General</c:formatCode>
                <c:ptCount val="29"/>
                <c:pt idx="0">
                  <c:v>0</c:v>
                </c:pt>
                <c:pt idx="1">
                  <c:v>15</c:v>
                </c:pt>
                <c:pt idx="2">
                  <c:v>25</c:v>
                </c:pt>
                <c:pt idx="3">
                  <c:v>40</c:v>
                </c:pt>
                <c:pt idx="4">
                  <c:v>51</c:v>
                </c:pt>
                <c:pt idx="5">
                  <c:v>55</c:v>
                </c:pt>
                <c:pt idx="6">
                  <c:v>59</c:v>
                </c:pt>
                <c:pt idx="7">
                  <c:v>60</c:v>
                </c:pt>
                <c:pt idx="8">
                  <c:v>59</c:v>
                </c:pt>
                <c:pt idx="9">
                  <c:v>58</c:v>
                </c:pt>
                <c:pt idx="10">
                  <c:v>60</c:v>
                </c:pt>
                <c:pt idx="11">
                  <c:v>61</c:v>
                </c:pt>
                <c:pt idx="12">
                  <c:v>58</c:v>
                </c:pt>
                <c:pt idx="13">
                  <c:v>53</c:v>
                </c:pt>
                <c:pt idx="14">
                  <c:v>48</c:v>
                </c:pt>
                <c:pt idx="15">
                  <c:v>46</c:v>
                </c:pt>
                <c:pt idx="16">
                  <c:v>38</c:v>
                </c:pt>
                <c:pt idx="17">
                  <c:v>36</c:v>
                </c:pt>
                <c:pt idx="18">
                  <c:v>28</c:v>
                </c:pt>
                <c:pt idx="19">
                  <c:v>25</c:v>
                </c:pt>
                <c:pt idx="20">
                  <c:v>18</c:v>
                </c:pt>
                <c:pt idx="21">
                  <c:v>11</c:v>
                </c:pt>
                <c:pt idx="22">
                  <c:v>10</c:v>
                </c:pt>
                <c:pt idx="23">
                  <c:v>6</c:v>
                </c:pt>
                <c:pt idx="24">
                  <c:v>5</c:v>
                </c:pt>
                <c:pt idx="25">
                  <c:v>3</c:v>
                </c:pt>
                <c:pt idx="26">
                  <c:v>2</c:v>
                </c:pt>
                <c:pt idx="27">
                  <c:v>1</c:v>
                </c:pt>
                <c:pt idx="28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365824"/>
        <c:axId val="78366976"/>
      </c:scatterChart>
      <c:valAx>
        <c:axId val="78365824"/>
        <c:scaling>
          <c:orientation val="minMax"/>
          <c:max val="1100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Wavelength, nm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366976"/>
        <c:crosses val="autoZero"/>
        <c:crossBetween val="midCat"/>
        <c:majorUnit val="100"/>
      </c:valAx>
      <c:valAx>
        <c:axId val="78366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Quantum Efficiency,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836582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DFBC0-E288-468F-9502-2D48FF18A28B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80FFD-F03A-44E0-8C5C-EC04AA656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1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mage_classification" TargetMode="External"/><Relationship Id="rId13" Type="http://schemas.openxmlformats.org/officeDocument/2006/relationships/hyperlink" Target="https://en.wikipedia.org/wiki/Convolutional_neural_network#cite_note-Tsantekidis_7%E2%80%9312-5" TargetMode="External"/><Relationship Id="rId3" Type="http://schemas.openxmlformats.org/officeDocument/2006/relationships/hyperlink" Target="https://en.wikipedia.org/wiki/Deep_neural_network" TargetMode="External"/><Relationship Id="rId7" Type="http://schemas.openxmlformats.org/officeDocument/2006/relationships/hyperlink" Target="https://en.wikipedia.org/wiki/Convolutional_neural_network#cite_note-3" TargetMode="External"/><Relationship Id="rId12" Type="http://schemas.openxmlformats.org/officeDocument/2006/relationships/hyperlink" Target="https://en.wikipedia.org/wiki/Time_serie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ecommender_system" TargetMode="External"/><Relationship Id="rId11" Type="http://schemas.openxmlformats.org/officeDocument/2006/relationships/hyperlink" Target="https://en.wikipedia.org/wiki/Convolutional_neural_network#cite_note-4" TargetMode="External"/><Relationship Id="rId5" Type="http://schemas.openxmlformats.org/officeDocument/2006/relationships/hyperlink" Target="https://en.wikipedia.org/wiki/Computer_vision" TargetMode="External"/><Relationship Id="rId10" Type="http://schemas.openxmlformats.org/officeDocument/2006/relationships/hyperlink" Target="https://en.wikipedia.org/wiki/Natural_language_processing" TargetMode="External"/><Relationship Id="rId4" Type="http://schemas.openxmlformats.org/officeDocument/2006/relationships/hyperlink" Target="https://en.wikipedia.org/wiki/Translation_invariance" TargetMode="External"/><Relationship Id="rId9" Type="http://schemas.openxmlformats.org/officeDocument/2006/relationships/hyperlink" Target="https://en.wikipedia.org/wiki/Medical_image_computing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70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series represented as a pattern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wavelength bands are selected to target the chromophores of interest in the breast cancer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Cnn</a:t>
            </a:r>
            <a:r>
              <a:rPr lang="en-US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class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eep neural network"/>
              </a:rPr>
              <a:t>deep neural networks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</a:t>
            </a:r>
            <a:r>
              <a:rPr lang="en-US" dirty="0" smtClean="0"/>
              <a:t>is a great tool for image classification and</a:t>
            </a:r>
            <a:r>
              <a:rPr lang="en-US" baseline="0" dirty="0" smtClean="0"/>
              <a:t> </a:t>
            </a:r>
            <a:r>
              <a:rPr lang="en-US" dirty="0" smtClean="0"/>
              <a:t>pattern recognition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shared-weights architecture 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ranslation invariance"/>
              </a:rPr>
              <a:t>translation invariance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characteristics.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Aplications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puter vision"/>
              </a:rPr>
              <a:t>image and video recognition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Recommender system"/>
              </a:rPr>
              <a:t>recommender systems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[3]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Image classification"/>
              </a:rPr>
              <a:t>image classification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edical image computing"/>
              </a:rPr>
              <a:t>medical image analysis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Natural language processing"/>
              </a:rPr>
              <a:t>natural language processing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[4]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financial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Time series"/>
              </a:rPr>
              <a:t>time series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[5]</a:t>
            </a:r>
            <a:endParaRPr lang="en-US" dirty="0" smtClean="0"/>
          </a:p>
          <a:p>
            <a:r>
              <a:rPr lang="en-US" dirty="0" smtClean="0"/>
              <a:t>So how CNN classifies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++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 a highly insignificant value for small size tumor.  n/a indicates the inability to obtain size information. * indicates the error in deformation index pattern)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superficial depth (0 mm), the tumor phantom sizes 10 mm, 15 mm and 18 mm are detected better with a less size error percentage of 1.87%, 9.61% and 18.12%, respectively.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depth increased, from 0 mm to 15 mm the size estimation error only increased slightly which shows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sensitivity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 and accuracy of measuring the tumor size in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varying depth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mm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estimation shows a large error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 shows that TIP can determine the size of 1:20 samples more accurately than that of 1:3, and the error is smaller. This shows that TIP is able to detect malignant tumors or stiffer growths over benign or non-stiff growths. The phantom testing showed that the tip is able to determine the size of tumors above 3 mm in size up to 18 mm and to a depth up to 15 mm.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stiffer samples show higher deformation index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the softer samples.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depth of 15 mm, a small sized tumor showed a large error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the difficulties in detecting deeply embedded tumors. Overall, TIP results show that the probe tip deformation index is directly related to the stiffness of the tumor.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serial numbers from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 to 15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 size estimation error less than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these cases the estimated size values are close to the real values.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serial numbers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to 21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error percentage increased from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 to 70%.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mainly due to the non-palpable nature of the tumor or the human error of performing experiment.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observe that the malignant tumors (denoted with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“+” symbol) show higher deformation index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where W1 and W2 are the two weights used for size and deformation index respectively,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 represents the estimated size value,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Smax</a:t>
            </a:r>
            <a:r>
              <a:rPr lang="en-US" sz="1200" dirty="0" smtClean="0"/>
              <a:t> is the maximum estimated size value, DI is the calculated deformation index, </a:t>
            </a:r>
            <a:r>
              <a:rPr lang="en-US" sz="1200" dirty="0" err="1" smtClean="0"/>
              <a:t>DImax</a:t>
            </a:r>
            <a:r>
              <a:rPr lang="en-US" sz="1200" dirty="0" smtClean="0"/>
              <a:t> is the maximum calculated deformation index.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 is the highest value of Risk Score used.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leave-one-out-cross-validation technique was applied for the dataset classification evaluation. To classify tumors, we choose the pair of weights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gives the best classification sensitivity and specificity for a training subset (20 patients). We computed Receiver Operating Characteristic (ROC) curve with different weights for each training subset, where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varied from 0 to 1 in steps of 0.1. The sum of the weights has to be one by using any of the eleven combinations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0.1 and 0.9, 0.2 and 0.8, etc.). The optimal weights and corresponding threshold values were determined.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ROC curve is shown with the optimal point at (0.1818, 1), which corresponds to 100% sensitivity and 82% specificity.  The corresponding threshold value for the risk score came out to be 1.99 and the optimal weight came out to be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=0.3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=0.7.</a:t>
            </a:r>
            <a:endParaRPr lang="en-US" sz="1200" dirty="0" smtClean="0"/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 curve is shown with the optimal point at (0.1818, 1),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corresponds to 100% sensitivity and 82% specificity. The corresponding threshold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 for the risk score came out to be 1.99, and the optimal weight came out to be W1 =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0.3 and W2 = 0.7.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FFD-F03A-44E0-8C5C-EC04AA6564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E7FF-34E2-4452-920B-5EAC64473796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C246A-1939-4201-936A-C7DF100450C0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5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7A0E-BB00-403A-900A-5A2651CA14C1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4175-642F-4CE8-B37F-335553FBFBB8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EEFC-558D-4428-8D75-72B338748C0C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6368-8BAF-4438-8F15-1AEF2D58AE0F}" type="datetime1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332A-F1C0-4B6B-A712-67EB1CF58062}" type="datetime1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AD6B-1753-4176-9C08-6C87D477D41E}" type="datetime1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9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A672-CE06-4706-9093-4FDB76D8FB4C}" type="datetime1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6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3660-D95B-416F-9687-9AA951C5A7D6}" type="datetime1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AACB-D534-4A96-9A10-7B293F878BE9}" type="datetime1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4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9A59-70A9-4308-8783-DCC5986D053E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8361E-96D2-4984-91C9-DECEA91F5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20775"/>
            <a:ext cx="8305800" cy="1470025"/>
          </a:xfrm>
        </p:spPr>
        <p:txBody>
          <a:bodyPr>
            <a:noAutofit/>
          </a:bodyPr>
          <a:lstStyle/>
          <a:p>
            <a:r>
              <a:rPr lang="en-US" sz="3200" b="1" dirty="0"/>
              <a:t>Tactile and Multispectral Imaging Probe with Convolutional Neural Network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for </a:t>
            </a:r>
            <a:r>
              <a:rPr lang="en-US" sz="3200" b="1" dirty="0"/>
              <a:t>Cancer Risk Assessment </a:t>
            </a:r>
            <a:endParaRPr lang="en-US" sz="3200" b="1" dirty="0">
              <a:latin typeface="Arial" panose="020B060402020202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33700"/>
            <a:ext cx="8305800" cy="6477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Vira Oleksyuk</a:t>
            </a:r>
          </a:p>
        </p:txBody>
      </p:sp>
      <p:pic>
        <p:nvPicPr>
          <p:cNvPr id="1026" name="Picture 2" descr="C:\Users\Vira\Documents\_Work\VoLtA Proj\1\VLA\static\VLA\images\csnap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60972"/>
            <a:ext cx="2286000" cy="9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57200" y="2743200"/>
            <a:ext cx="8305800" cy="76200"/>
            <a:chOff x="457200" y="2743200"/>
            <a:chExt cx="83058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27432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28194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2667000" cy="1061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268069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Doctoral Dissertation Proposal Presentation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Department of Electrical and Computer Engineering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59743" y="3810000"/>
            <a:ext cx="5548313" cy="1397475"/>
            <a:chOff x="1371600" y="2782669"/>
            <a:chExt cx="4895850" cy="1397475"/>
          </a:xfrm>
        </p:grpSpPr>
        <p:sp>
          <p:nvSpPr>
            <p:cNvPr id="4" name="Rectangle 3"/>
            <p:cNvSpPr/>
            <p:nvPr/>
          </p:nvSpPr>
          <p:spPr>
            <a:xfrm>
              <a:off x="3695700" y="2795149"/>
              <a:ext cx="257175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</a:t>
              </a:r>
              <a:r>
                <a:rPr lang="en-US" altLang="ko-KR" sz="2000" dirty="0" smtClean="0">
                  <a:latin typeface="+mj-lt"/>
                </a:rPr>
                <a:t>Chang-</a:t>
              </a:r>
              <a:r>
                <a:rPr lang="en-US" altLang="ko-KR" sz="2000" dirty="0" err="1" smtClean="0">
                  <a:latin typeface="+mj-lt"/>
                </a:rPr>
                <a:t>hee</a:t>
              </a:r>
              <a:r>
                <a:rPr lang="en-US" altLang="ko-KR" sz="2000" dirty="0" smtClean="0">
                  <a:latin typeface="+mj-lt"/>
                </a:rPr>
                <a:t> Won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</a:t>
              </a:r>
              <a:r>
                <a:rPr lang="en-US" altLang="ko-KR" sz="2000" dirty="0" smtClean="0">
                  <a:latin typeface="+mj-lt"/>
                </a:rPr>
                <a:t>Joseph Picone</a:t>
              </a:r>
              <a:endParaRPr lang="en-US" altLang="ko-KR" sz="2000" dirty="0">
                <a:latin typeface="+mj-lt"/>
              </a:endParaRP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Iyad Obeid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defRPr/>
              </a:pPr>
              <a:r>
                <a:rPr lang="en-US" altLang="ko-KR" sz="2000" dirty="0" smtClean="0">
                  <a:latin typeface="+mj-lt"/>
                </a:rPr>
                <a:t>Dr</a:t>
              </a:r>
              <a:r>
                <a:rPr lang="en-US" altLang="ko-KR" sz="2000" dirty="0">
                  <a:latin typeface="+mj-lt"/>
                </a:rPr>
                <a:t>. Nancy Pleshko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71600" y="2782669"/>
              <a:ext cx="2361170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>
                  <a:latin typeface="+mj-lt"/>
                </a:rPr>
                <a:t> Advisor </a:t>
              </a:r>
              <a:r>
                <a:rPr lang="en-US" altLang="ko-KR" sz="2000" dirty="0" smtClean="0">
                  <a:latin typeface="+mj-lt"/>
                </a:rPr>
                <a:t>:</a:t>
              </a:r>
            </a:p>
            <a:p>
              <a:pPr algn="r" eaLnBrk="0" hangingPunct="0">
                <a:lnSpc>
                  <a:spcPct val="90000"/>
                </a:lnSpc>
                <a:spcBef>
                  <a:spcPct val="20000"/>
                </a:spcBef>
                <a:buClr>
                  <a:srgbClr val="FFFF99"/>
                </a:buClr>
                <a:buSzPct val="50000"/>
                <a:buFont typeface="Wingdings" pitchFamily="2" charset="2"/>
                <a:buNone/>
                <a:defRPr/>
              </a:pPr>
              <a:r>
                <a:rPr lang="en-US" altLang="ko-KR" sz="2000" dirty="0" smtClean="0">
                  <a:latin typeface="+mj-lt"/>
                </a:rPr>
                <a:t>Committee </a:t>
              </a:r>
              <a:r>
                <a:rPr lang="en-US" altLang="ko-KR" sz="2000" dirty="0">
                  <a:latin typeface="+mj-lt"/>
                </a:rPr>
                <a:t>Members </a:t>
              </a:r>
              <a:r>
                <a:rPr lang="en-US" altLang="ko-KR" sz="2000" dirty="0" smtClean="0">
                  <a:latin typeface="+mj-lt"/>
                </a:rPr>
                <a:t>:</a:t>
              </a:r>
              <a:endParaRPr lang="en-US" sz="2000" dirty="0">
                <a:latin typeface="+mj-lt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39479" y="5388277"/>
            <a:ext cx="1521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May 4, 2020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Calculations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3" y="1201853"/>
            <a:ext cx="4416220" cy="25319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593068"/>
            <a:ext cx="4533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3D interpolation model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22696" r="33881" b="69879"/>
          <a:stretch/>
        </p:blipFill>
        <p:spPr bwMode="auto">
          <a:xfrm>
            <a:off x="1755686" y="4652674"/>
            <a:ext cx="1937084" cy="6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5" t="48303" r="34503" b="42907"/>
          <a:stretch/>
        </p:blipFill>
        <p:spPr bwMode="auto">
          <a:xfrm>
            <a:off x="6230289" y="4652674"/>
            <a:ext cx="1592912" cy="75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0998" y="1173368"/>
            <a:ext cx="3610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Size Estimation</a:t>
            </a:r>
            <a:endParaRPr lang="fr-FR" sz="2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" y="3943290"/>
            <a:ext cx="3654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Stiffness Estimation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50000" r="31292" b="41333"/>
          <a:stretch/>
        </p:blipFill>
        <p:spPr bwMode="auto">
          <a:xfrm>
            <a:off x="830369" y="2262288"/>
            <a:ext cx="249804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6" t="58618" r="17833" b="32563"/>
          <a:stretch/>
        </p:blipFill>
        <p:spPr bwMode="auto">
          <a:xfrm>
            <a:off x="3428096" y="5797172"/>
            <a:ext cx="2278437" cy="79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226" y="4468008"/>
            <a:ext cx="4628174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cs typeface="Arial" panose="020B0604020202020204" pitchFamily="34" charset="0"/>
              </a:rPr>
              <a:t>TIP sensing element deformation image</a:t>
            </a:r>
            <a:endParaRPr lang="en-US" sz="2000" u="sng" dirty="0"/>
          </a:p>
        </p:txBody>
      </p:sp>
      <p:sp>
        <p:nvSpPr>
          <p:cNvPr id="23" name="Rectangle 22"/>
          <p:cNvSpPr/>
          <p:nvPr/>
        </p:nvSpPr>
        <p:spPr>
          <a:xfrm>
            <a:off x="6052850" y="4462635"/>
            <a:ext cx="2176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>
                <a:cs typeface="Arial" panose="020B0604020202020204" pitchFamily="34" charset="0"/>
              </a:rPr>
              <a:t>Deformation force</a:t>
            </a:r>
            <a:endParaRPr lang="en-US" sz="2000" u="sng" dirty="0"/>
          </a:p>
        </p:txBody>
      </p:sp>
      <p:sp>
        <p:nvSpPr>
          <p:cNvPr id="24" name="Rectangle 23"/>
          <p:cNvSpPr/>
          <p:nvPr/>
        </p:nvSpPr>
        <p:spPr>
          <a:xfrm>
            <a:off x="2524613" y="5406259"/>
            <a:ext cx="409477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cs typeface="Arial" panose="020B0604020202020204" pitchFamily="34" charset="0"/>
              </a:rPr>
              <a:t>Deformation Index of the imaged tumor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GUI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30306"/>
            <a:ext cx="6922643" cy="4032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99" y="2362200"/>
            <a:ext cx="6934200" cy="4039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3568" y="1143000"/>
            <a:ext cx="464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TIP Calculation GUI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73773" y="1676401"/>
            <a:ext cx="5036981" cy="4800600"/>
            <a:chOff x="9144000" y="466539"/>
            <a:chExt cx="5036981" cy="50579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4" r="344" b="1301"/>
            <a:stretch/>
          </p:blipFill>
          <p:spPr>
            <a:xfrm>
              <a:off x="9144000" y="466539"/>
              <a:ext cx="5036981" cy="439744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93225" y="4878169"/>
              <a:ext cx="47385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+mj-lt"/>
                  <a:cs typeface="Arial" panose="020B0604020202020204" pitchFamily="34" charset="0"/>
                </a:rPr>
                <a:t>Figure </a:t>
              </a:r>
              <a:r>
                <a:rPr lang="fr-FR" b="1" dirty="0" smtClean="0">
                  <a:latin typeface="+mj-lt"/>
                  <a:cs typeface="Arial" panose="020B0604020202020204" pitchFamily="34" charset="0"/>
                </a:rPr>
                <a:t>. 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Example of a voice signal characterization with a spectrogram</a:t>
              </a:r>
              <a:endParaRPr lang="fr-FR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0635" y="1170021"/>
            <a:ext cx="7882729" cy="5410200"/>
            <a:chOff x="651671" y="1043057"/>
            <a:chExt cx="7882729" cy="5194557"/>
          </a:xfrm>
        </p:grpSpPr>
        <p:sp>
          <p:nvSpPr>
            <p:cNvPr id="11" name="Rectangle 10"/>
            <p:cNvSpPr/>
            <p:nvPr/>
          </p:nvSpPr>
          <p:spPr>
            <a:xfrm>
              <a:off x="651671" y="1043057"/>
              <a:ext cx="78827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latin typeface="+mj-lt"/>
                  <a:cs typeface="Arial" panose="020B0604020202020204" pitchFamily="34" charset="0"/>
                </a:rPr>
                <a:t>TIP imaging acquisition video recording  for a soft and a stiff tumors</a:t>
              </a:r>
              <a:endParaRPr lang="fr-FR" sz="2000" dirty="0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3" name="TIP_Imaging_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600200" y="1468567"/>
              <a:ext cx="6358729" cy="4769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9999"/>
            <a:ext cx="6004180" cy="2652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2600" y="4583668"/>
            <a:ext cx="6004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Construction of  a Tactile Profile Diagram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" y="1066800"/>
            <a:ext cx="765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Tactile Profile Diagram </a:t>
            </a:r>
            <a:r>
              <a:rPr lang="en-US" sz="2000" dirty="0"/>
              <a:t>is a complex tactile image, </a:t>
            </a:r>
            <a:r>
              <a:rPr lang="en-US" sz="2000" dirty="0" smtClean="0"/>
              <a:t>which encodes differential tactile information </a:t>
            </a:r>
            <a:r>
              <a:rPr lang="en-US" sz="2000" dirty="0"/>
              <a:t>from a </a:t>
            </a:r>
            <a:r>
              <a:rPr lang="en-US" sz="2000" dirty="0" smtClean="0"/>
              <a:t>set of TIP images.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1986" y="5136981"/>
            <a:ext cx="382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hange </a:t>
            </a:r>
            <a:r>
              <a:rPr lang="en-US" sz="2000" dirty="0"/>
              <a:t>in compression </a:t>
            </a:r>
            <a:r>
              <a:rPr lang="en-US" sz="2000" dirty="0" smtClean="0"/>
              <a:t>force</a:t>
            </a:r>
            <a:endParaRPr lang="en-US" sz="2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6" t="40867" r="31783" b="54087"/>
          <a:stretch/>
        </p:blipFill>
        <p:spPr bwMode="auto">
          <a:xfrm>
            <a:off x="5433869" y="5136981"/>
            <a:ext cx="2305878" cy="43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23900" y="5578838"/>
            <a:ext cx="3894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TIP sensing element deformation</a:t>
            </a:r>
            <a:endParaRPr lang="en-US" sz="20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0" t="40734" r="27826" b="54290"/>
          <a:stretch/>
        </p:blipFill>
        <p:spPr bwMode="auto">
          <a:xfrm>
            <a:off x="4848927" y="5613711"/>
            <a:ext cx="3350432" cy="42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23900" y="6035789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Tissue with tumor deformation image</a:t>
            </a:r>
            <a:endParaRPr lang="en-US" sz="2000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7" t="66335" r="29302" b="28551"/>
          <a:stretch/>
        </p:blipFill>
        <p:spPr bwMode="auto">
          <a:xfrm>
            <a:off x="4952763" y="6038573"/>
            <a:ext cx="3142759" cy="4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7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TPDs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5115394" cy="52095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0100" y="6290183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TPDs for the tumors with different size and stiffness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– TPD Calculation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76" y="1066800"/>
            <a:ext cx="6735646" cy="32882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8700" y="4267200"/>
            <a:ext cx="7086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segmentation for the tumor 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85672" y="5107709"/>
            <a:ext cx="2729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Stiffness Estimation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6" t="42898" r="35210" b="49913"/>
          <a:stretch/>
        </p:blipFill>
        <p:spPr bwMode="auto">
          <a:xfrm>
            <a:off x="1517695" y="5507819"/>
            <a:ext cx="1346327" cy="61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04176" y="5107709"/>
            <a:ext cx="2101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Size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stimation</a:t>
            </a:r>
            <a:endParaRPr lang="fr-FR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56511" r="19384" b="35739"/>
          <a:stretch/>
        </p:blipFill>
        <p:spPr bwMode="auto">
          <a:xfrm>
            <a:off x="5257801" y="5507819"/>
            <a:ext cx="2260600" cy="6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9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4833" y="4006512"/>
            <a:ext cx="7330967" cy="2165688"/>
            <a:chOff x="1374883" y="4424084"/>
            <a:chExt cx="7330967" cy="216568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883" y="4500284"/>
              <a:ext cx="2882053" cy="208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http://www.vision-systems.com/content/dam/VSD/print-articles/2012/11/news2-1211vs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4424084"/>
              <a:ext cx="3733800" cy="212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/>
          <p:nvPr/>
        </p:nvPicPr>
        <p:blipFill rotWithShape="1">
          <a:blip r:embed="rId5"/>
          <a:srcRect l="25701" t="49199" r="11004" b="17391"/>
          <a:stretch/>
        </p:blipFill>
        <p:spPr bwMode="auto">
          <a:xfrm>
            <a:off x="1524000" y="1066800"/>
            <a:ext cx="60960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9600" y="3406914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Biological tissues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have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non-homogeneous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optical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Light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scatters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and gets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absorbed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6375" y="3048000"/>
            <a:ext cx="619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>
                <a:latin typeface="+mj-lt"/>
                <a:cs typeface="Arial" panose="020B0604020202020204" pitchFamily="34" charset="0"/>
              </a:rPr>
              <a:t>Hypercube image vs. RGB image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0" y="6096000"/>
            <a:ext cx="3867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Light propagation in tissue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91000" y="60960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Absorption of tissue chromophores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Hardware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38864"/>
            <a:ext cx="2425339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485"/>
          <a:stretch/>
        </p:blipFill>
        <p:spPr>
          <a:xfrm>
            <a:off x="1143000" y="2895600"/>
            <a:ext cx="2425338" cy="802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42594"/>
            <a:ext cx="3962400" cy="2859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292971"/>
            <a:ext cx="7391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. Quantum efficiency vs. wavelength curves for both cameras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0" y="38978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Experiments with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Retiga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and IDS cameras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" y="2514600"/>
            <a:ext cx="4077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Retiga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EXi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with LCTF block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" y="3669268"/>
            <a:ext cx="4077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IDS, lens, and filter adapter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107172"/>
              </p:ext>
            </p:extLst>
          </p:nvPr>
        </p:nvGraphicFramePr>
        <p:xfrm>
          <a:off x="1143000" y="4348921"/>
          <a:ext cx="7391400" cy="195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1581090"/>
            <a:ext cx="83057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+mj-lt"/>
                <a:cs typeface="Arial" panose="020B0604020202020204" pitchFamily="34" charset="0"/>
              </a:rPr>
              <a:t>Smoothing</a:t>
            </a:r>
          </a:p>
          <a:p>
            <a:pPr algn="ctr"/>
            <a:r>
              <a:rPr lang="en-US" dirty="0" smtClean="0"/>
              <a:t>Eliminates </a:t>
            </a:r>
            <a:r>
              <a:rPr lang="en-US" dirty="0"/>
              <a:t>the "salt and pepper" type noise coming from the </a:t>
            </a:r>
            <a:r>
              <a:rPr lang="en-US" dirty="0" smtClean="0"/>
              <a:t>sensor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" y="2286000"/>
            <a:ext cx="83057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+mj-lt"/>
                <a:cs typeface="Arial" panose="020B0604020202020204" pitchFamily="34" charset="0"/>
              </a:rPr>
              <a:t>Normalization</a:t>
            </a:r>
          </a:p>
          <a:p>
            <a:pPr algn="ctr"/>
            <a:r>
              <a:rPr lang="en-US" dirty="0" smtClean="0"/>
              <a:t>Decreases </a:t>
            </a:r>
            <a:r>
              <a:rPr lang="en-US" dirty="0"/>
              <a:t>the effect of inhomogeneous illumination and hardware-related noise</a:t>
            </a:r>
          </a:p>
          <a:p>
            <a:pPr algn="ctr"/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099" y="5425062"/>
            <a:ext cx="830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Carries </a:t>
            </a:r>
            <a:r>
              <a:rPr lang="en-US" dirty="0"/>
              <a:t>unique </a:t>
            </a:r>
            <a:r>
              <a:rPr lang="en-US" dirty="0" smtClean="0"/>
              <a:t>information about </a:t>
            </a:r>
            <a:r>
              <a:rPr lang="en-US" dirty="0"/>
              <a:t>the optical properties of breast tissue from four imaging bands </a:t>
            </a:r>
            <a:r>
              <a:rPr lang="en-US" dirty="0" smtClean="0"/>
              <a:t>consolidated in </a:t>
            </a:r>
            <a:r>
              <a:rPr lang="en-US" dirty="0"/>
              <a:t>one pattern image.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9" t="20525" r="32751" b="71015"/>
          <a:stretch/>
        </p:blipFill>
        <p:spPr bwMode="auto">
          <a:xfrm>
            <a:off x="3562439" y="2895599"/>
            <a:ext cx="2019118" cy="72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19100" y="3657600"/>
            <a:ext cx="84201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Registration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earches for </a:t>
            </a:r>
            <a:r>
              <a:rPr lang="en-US" dirty="0"/>
              <a:t>geometric transformation of multiple images of </a:t>
            </a:r>
            <a:r>
              <a:rPr lang="en-US" dirty="0" smtClean="0"/>
              <a:t>the same </a:t>
            </a:r>
            <a:r>
              <a:rPr lang="en-US" dirty="0"/>
              <a:t>scene to </a:t>
            </a:r>
            <a:r>
              <a:rPr lang="en-US" dirty="0" smtClean="0"/>
              <a:t>align</a:t>
            </a:r>
            <a:endParaRPr lang="en-US" sz="1600" dirty="0"/>
          </a:p>
        </p:txBody>
      </p:sp>
      <p:sp>
        <p:nvSpPr>
          <p:cNvPr id="18" name="Down Arrow 17"/>
          <p:cNvSpPr/>
          <p:nvPr/>
        </p:nvSpPr>
        <p:spPr>
          <a:xfrm>
            <a:off x="4362450" y="4495800"/>
            <a:ext cx="533400" cy="471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6250" y="1419255"/>
            <a:ext cx="8248648" cy="300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28850" y="1219200"/>
            <a:ext cx="4800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Multispectral Image Pre-processing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6252" y="5225007"/>
            <a:ext cx="8248648" cy="9821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2600" y="5029200"/>
            <a:ext cx="5791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Construction of Multispectral Profile Diagram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2" y="1068737"/>
            <a:ext cx="7969438" cy="33508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4962" y="4419600"/>
            <a:ext cx="7969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Construction of Multispectral Profile Diagram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2" t="34783" r="18611" b="39246"/>
          <a:stretch/>
        </p:blipFill>
        <p:spPr bwMode="auto">
          <a:xfrm>
            <a:off x="1533856" y="4788932"/>
            <a:ext cx="6031649" cy="196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Motivation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4684" y="1274564"/>
            <a:ext cx="83058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This year, </a:t>
            </a:r>
            <a:r>
              <a:rPr lang="en-US" sz="2000" b="1" dirty="0" smtClean="0"/>
              <a:t>30% </a:t>
            </a:r>
            <a:r>
              <a:rPr lang="en-US" sz="2000" b="1" dirty="0"/>
              <a:t>of all new female cancer diagnoses</a:t>
            </a:r>
            <a:r>
              <a:rPr lang="en-US" sz="2000" dirty="0"/>
              <a:t> in the </a:t>
            </a:r>
            <a:r>
              <a:rPr lang="en-US" sz="2000" dirty="0" smtClean="0"/>
              <a:t>US will </a:t>
            </a:r>
            <a:r>
              <a:rPr lang="en-US" sz="2000" dirty="0"/>
              <a:t>be </a:t>
            </a:r>
            <a:r>
              <a:rPr lang="en-US" sz="2000" dirty="0" smtClean="0"/>
              <a:t>due to breast cancer (ACS).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Women </a:t>
            </a:r>
            <a:r>
              <a:rPr lang="en-US" sz="2000" dirty="0"/>
              <a:t>from rural or underdeveloped communities often have </a:t>
            </a:r>
            <a:r>
              <a:rPr lang="en-US" sz="2000" b="1" dirty="0"/>
              <a:t>limited </a:t>
            </a:r>
            <a:r>
              <a:rPr lang="en-US" sz="2000" b="1" dirty="0" smtClean="0"/>
              <a:t>access</a:t>
            </a:r>
            <a:r>
              <a:rPr lang="en-US" sz="2000" dirty="0" smtClean="0"/>
              <a:t> to </a:t>
            </a:r>
            <a:r>
              <a:rPr lang="en-US" sz="2000" dirty="0"/>
              <a:t>cancer screening and healthcare </a:t>
            </a:r>
            <a:endParaRPr lang="en-US" sz="200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There </a:t>
            </a:r>
            <a:r>
              <a:rPr lang="en-US" sz="2000" dirty="0"/>
              <a:t>is a </a:t>
            </a:r>
            <a:r>
              <a:rPr lang="en-US" sz="2000" b="1" dirty="0"/>
              <a:t>need for an inexpensive and easy-to-use breast cancer identification </a:t>
            </a:r>
            <a:r>
              <a:rPr lang="en-US" sz="2000" b="1" dirty="0" smtClean="0"/>
              <a:t>device </a:t>
            </a:r>
            <a:r>
              <a:rPr lang="en-US" sz="2000" dirty="0" smtClean="0"/>
              <a:t>to support primary </a:t>
            </a:r>
            <a:r>
              <a:rPr lang="en-US" sz="2000" dirty="0"/>
              <a:t>care physicians. </a:t>
            </a:r>
            <a:br>
              <a:rPr lang="en-US" sz="2000" dirty="0"/>
            </a:br>
            <a:endParaRPr lang="en-US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76" y="3797623"/>
            <a:ext cx="3443416" cy="259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2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Multispectral Imaging Probe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80" y="1050766"/>
            <a:ext cx="4978640" cy="55024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100" y="6323111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Multispectral Profile Diagram image example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92" y="1333499"/>
            <a:ext cx="3013760" cy="24067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16352" y="1347419"/>
            <a:ext cx="3089959" cy="239284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84578"/>
            <a:ext cx="1435083" cy="89175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7200" y="4382610"/>
            <a:ext cx="1587821" cy="171464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1" y="4202668"/>
            <a:ext cx="17525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Max pool layer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400800" y="1143000"/>
            <a:ext cx="1752600" cy="2597264"/>
            <a:chOff x="4809008" y="1295401"/>
            <a:chExt cx="1752600" cy="2597264"/>
          </a:xfrm>
        </p:grpSpPr>
        <p:sp>
          <p:nvSpPr>
            <p:cNvPr id="14" name="Rectangle 13"/>
            <p:cNvSpPr/>
            <p:nvPr/>
          </p:nvSpPr>
          <p:spPr>
            <a:xfrm>
              <a:off x="4809008" y="1507350"/>
              <a:ext cx="1667992" cy="238531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09059" y="1295401"/>
              <a:ext cx="13525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Arial" panose="020B0604020202020204" pitchFamily="34" charset="0"/>
                </a:rPr>
                <a:t>Activation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996641" y="1143000"/>
            <a:ext cx="217555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Convolution layer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0800" y="4336212"/>
            <a:ext cx="1794817" cy="17864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46020" y="4114800"/>
            <a:ext cx="18497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Fully connected layers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5162" y="1521865"/>
            <a:ext cx="1984830" cy="20977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99746" y="1295400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Image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8845" y="4306973"/>
            <a:ext cx="1054675" cy="3950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673434" y="4085561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1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18845" y="5068973"/>
            <a:ext cx="1054675" cy="3950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651034" y="4860100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2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21763" y="5824107"/>
            <a:ext cx="1066603" cy="39505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665880" y="5615234"/>
            <a:ext cx="10219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Class 3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2569820" y="2286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8229600" y="2286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2133600" y="4973231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011392" y="4247312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6011392" y="4996612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011392" y="5715000"/>
            <a:ext cx="40198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495800" y="4114800"/>
            <a:ext cx="1481468" cy="2007852"/>
            <a:chOff x="4851399" y="1808613"/>
            <a:chExt cx="1744192" cy="2007852"/>
          </a:xfrm>
        </p:grpSpPr>
        <p:sp>
          <p:nvSpPr>
            <p:cNvPr id="51" name="Rectangle 50"/>
            <p:cNvSpPr/>
            <p:nvPr/>
          </p:nvSpPr>
          <p:spPr>
            <a:xfrm>
              <a:off x="4851399" y="2089265"/>
              <a:ext cx="1667992" cy="17272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175636" y="1808613"/>
              <a:ext cx="14199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latin typeface="+mj-lt"/>
                  <a:cs typeface="Arial" panose="020B0604020202020204" pitchFamily="34" charset="0"/>
                </a:rPr>
                <a:t>Softmax</a:t>
              </a:r>
              <a:endParaRPr lang="en-US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30" y="1580651"/>
            <a:ext cx="1166897" cy="9669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05" y="2595369"/>
            <a:ext cx="1040195" cy="9144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5" t="-1340" r="12882" b="9565"/>
          <a:stretch/>
        </p:blipFill>
        <p:spPr>
          <a:xfrm>
            <a:off x="3290233" y="4679112"/>
            <a:ext cx="450914" cy="131346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6101" r="66870" b="38355"/>
          <a:stretch/>
        </p:blipFill>
        <p:spPr>
          <a:xfrm>
            <a:off x="538055" y="1724559"/>
            <a:ext cx="1824145" cy="1714228"/>
          </a:xfrm>
          <a:prstGeom prst="rect">
            <a:avLst/>
          </a:prstGeom>
        </p:spPr>
      </p:pic>
      <p:sp>
        <p:nvSpPr>
          <p:cNvPr id="59" name="AutoShape 2" descr="data:image/png;base64,iVBORw0KGgoAAAANSUhEUgAAAZUAAAB8CAMAAACWud33AAABWVBMVEX///8AAAAAAP/7+/utra0HBwf29vZ8fHzg4OBycnLBwcGtrZ/f398AAPLx8fFXV1fe3v+7u7sICINSUv/W1tbo6OixsbGoqKiCgoLt7e3m5ubCwsLMzMxMTExRUVHOzs7v7/9paWkzM/8PD4MmJiacnJyLi4tHR0d/f39ubm4UFBRhYWGWlpYwMDCQkJA9PT2urv8WFoMdHR1FRf8oKCgWFgDCwv82NjaBgf/W1v8oKP/m5v/Ozv9YWP9oaP+Li/8AAOhwcP+Vlf+jo/9eXv8AAG8AAMZlZf+6uv+qqv9CQv95ef/09P/GxrwAACwAAEoAAFwAAKRubmHQ0OKjo+BpaeBNTeIgIOKbm/8xMY5QUKhqapujo8wAAD9JSUDNzexOToOQkLoxMRpXV8WMjORUVNK7u8yAgKIjI7EAALeWlonGxuoAABEAAJMXF1YmJlU3N1QWFk0WFj5OzfWOAAATG0lEQVR4nO1d63/byHWdGYAAwUKgEOFBgCApqARIii+HViVbkmVLcrx+qO0+0q7bpmmTtmnT3Wzb/P8fOgBfePGOKYIiqdX5JVofHgIEcGfmztw7M0DoCU94whOe8IQnPOEJ2w9h0xfwhDSszpNZtg9mV0C2yT9y/MWa8NfrMouoIPyY8Td/+/WvfvGnb7559+7NXhok47Ml9HffrskqErVK15aLC6H7WFusFosN7NmArNebOiDbPC6Bh2MROrzYHWnpw21b17777td/9/ffv3mzR2bYOzr6eHBw8Oqrr65ehPj87B/+8dkYl/sZuPinr3/I+nwq/+afu2u0igR+w8McJFuYBw8vN0HZwRqoYx+UOyMl/eH+s9cH52NLvCFHB59evz+9vHz5cv/w8C7+Re638K2L2IJkFedjFS3rETCsYrKs4oCHS/CVOwUb1I89UO4lz355+2psj6Orz89O/wW+dtTtgbIKl6gS48l9KZzhkE89Bca5jRF4Z8ox/FgrFVBuNDMKewQjA5RNMUIuTq9Dg7x6cXsx+QiDRyPXBGWtD8olLIL6F0PQKkO3Gu8NM6ziiKBVBBGs5YiHGzhZhLvmIlwTq7PHevfyOmi1Dl5fXszbKY7RxHglUC7CJSo3qyC512rVh7HinVM93Cjubp9Tkzz/8PIhfzQvqzi4Zeq0AMYq7u5b5fCGmuR81mw9FPKyiirTP1aiyWFYpVSD/UpLBw/vwQ5Vq8N+paaCskq7aIevqU2uTrNkDnbXSIS9llYG5XysIqhuxeCNpItb1dsXwcOZ3h52SyxvX0G31J1c72fL3A54e8s9GZbL5U6idLKscgJbpQlbxYcHHI0+XFdOYKsY//qWkLcLvQnLKh2GVYagnFcLZmd1eBhW4eDCjOAGDAnwU+cYh+twF406lPPMtmt6OHx2Cz4749bzsUrXUEfNZhMvV1e2GC9px+vz5n4+H6tQaygBEh8zrKINQFnw4cqgwu666MPF1QcCMu8J2fsdeDTHeGwmPBqy4Z5KPlYxKyGS4zaWXzmG/UphJW/vjOBW4nixX6Fdr2uvDR69C97eUcdIPGWGVfgCbBUMW6UNPzfnGLZKYWFo4IqQD8hk+MQVrXICyvlYpaFbVcdxqstZRYejElwJboIyA6JzWCU4fqguiLIdfiSEdr2KDfBoBPfgkCODsgXfej5WGThOR5Ikd/wYtcAfWBq3k97+8IgcPfRQPoX84mBoWjR7fpf+szvwmT1j2JsjhiwwJgawzp5ZlQ7PyavD4B/camcX4IrKOHs1L6tIGOOwU2S5yNOQ3uVchGuGwSFbpv5BkWUBcUWZ3kzILVlGPJaLEc7F9aKONVterNtSGxWzddo2WUWjYEV5qMtzrmM+yvXx8d+dkwO5SLky6KK0Puc2jvOk3vVtDgkJfc61gj7jxaReNQY5WcWjN6HjoDGVu0gtIaErDsK8vSzUCyMBmRhrSDvGAyTUCk0BDTAuGngU5TJqBLpCOYd8jBtNfhTlod5DSmvMj2u+FuW0b9AoRPmJMuO0wxboTgF7U17ARoxjbCPnz2/IgfDbOceBPgx4O831KBcTXJpwEylnBeraxQK2aBWYco3e+oRbCd06Cx5bPlYRA+foBek9pYN6GjJMJCrYDcbfQtDUcGF7IwQVe8Y1P84TuuBbkM7R8QqkywMB0jm/kbwedEebL27CHT51vVEuiOn7iXKzCup2j0ucL6IrgpFPdJIzJUXQ+2EYwmyLyLNdOpzYMW/PvSLPDzd9ESHy8Stl3MS4gPHYh43HCfrORVw+kfON977GyLEPFrj0OGdYRe3Do8g+nLdnxYzP4G7SWTJgQ0f0EaMYq43tWTHjFijnZRW9ddI/KVTjH+5UfuUDIZcRasLPZRciLrTgeoakD5eLg6lD2CpDuK4M4OBmowXXlWG8rrwk5DbKDdjmLKuI8FQPrQbKeVmlohVdZCYuZaOjSObZ40XiiLyIn51xOCM3pKx0cXlZxStbrWo30VTvkLf/irza9CVEkJu37yGn7C8XnWzAP82aD2bkOB/sc8zTB6jCjoE1H6y3HfPBNElKPYYV8yvr9fbR/MolIcls8KPw9g3MO4Pk3NtdyXpx5+R1Un4UVgnbAz8xoZphFQvOonIOHHctwikMhXG4M58PcU2ep76rw9kbBLdQSIP7jwp867l5+6BsuInf2hFv/z7lVDaNfKzitSXcbdfwcuMVAS5PyIYLe3Km5rJnn17sxTl5lpYVRtcXbl2RtdK0qLzy9qUqRTIny8rbw2tAWHl7Eb5ypwA/19mapSvyNkNeMW/fZfiVESjnFwdrVFMPcSe8/TNC7jLkNXv7h5hNQR/hSV08SxqBNR8MXm0leHArUIUdru3B4xVv7M4PCXmfJWvwbDMEh3uQAU/G0GGj5WWVAX3CXC309poUtA2qWNoJb/8Vud70JaSRV96+EpQNMygBnGt1FCS4ei+wyqyN4pKt1X049J1l9TF/T/YuMvXweqMXneAr6lzy+xHO5VZXjDNHNsKFsXIXGSpSa11jkrfvB9kwL8jbOxi3kRLyClVUHOOhXqFtYcDbGDtDc8q5gE/1ZsBFjOu9Bsb+nMtB3jvC+4IT8hHGKKqHXMLYoPzHN+TXv5/wYqAPkHU84XaKl+a8M+E9ZBUWcD3K3Tmnd400HHA1yPOHPNCtOc8rb4+Mbt0NW2rbRUYVqYMgb18zeKBx34L8ynVm/ysAv15vfwaJRiWvUaQzq/6i5ipVW5IlZn6lDlultva1XqeLx48q7M5Za73a8NxKGV7rlZdfceoWN0l46D0NaZxD/643v8KY6fYF+RXuPJ7pWuLsqyZ/YDk3vxK2hju2fuUFOdj0JWQjJ6soWlbZYa23d+H19l3YMZiMptuFy2PX2SdkwapHihLcPnLwdAjkw8MduQPK+VhF67dGGVHQ7Z5NYb4lN4vlRxDJdz3OzPBfLKs0YauMVrPKCdz0//7fyDnw+xvsg+VllZaM7IwuD8MqCiOFocExY5uRwmCc/Q/p/GMUFpy9QXCCBGlw/1GALy4fq9SKSCmnn+FWe/tX2xhqmSCnulKW3JHb6S6XX7HgAsNpsLtm1BUBrmqnjOmrFiM9w6iJRUby5yHqiuqF6C1nlRXzKyuti6RDlX8HD19zfoW1P1iO84yTYHn79a5WBfMrN+TdEvuDpbEb+ZVMMKwiwxO6OCiGRtGAHa5uADZ/SchvYJvLVVBG8FNHJcZSWrhIbNIqmwN3kJ5qtE3IyyqZqzO3dp7xLTm/W2096XonQec2+zurRrNixqw9j1Zbv7J4z6MwK8zY82jFUeR27HmkYY/nzSXnTm4q4hJmhZfZDTSNXYi40B5PxfcrUlhtHTcM7BkGyyrVLiM6CY+PPXgyhtZdVFfek/ND2neFJ2OojOgkXNiZ0UkXlHNbb2+Zg/GFCK4g0sdpt0yEXcEKktGzlPTkz/SfQoIndCH5/Tin/wF1IfV74z+HR+QZ/VewfmWuc8njQ8cA6AoH6uFqYEjnFuuKks8a4qAFaxvdcO1WkLenxVAsmWHe3hakellARq0lI61cM1HAOWTWWkUkJ7hWj3I7yr0570y4nuARnVakWs0ac2XCZ9//D/KO8no95DxS3FCvt+K8HNd7gd6o1YwpL7esGK/HubdY705+T4nywZy7x7nl7StB9z7cAnOct/c6la6AW2ZPCSZWIlRUVQUppWDT0JBrqipUa2qUT3RuyvWyHONUVyO8NPCEkFen55voY17y6sKUV6P6e0L+QHm1WUKZ+oRXaPNKeTGhT3kDx3lSF9ugLg+rifNNdJty0xPzsoo6/UMN1BVURVAHbG8Pyivv/Z3p7e+mWWGGt+fhyAFz72/Gukg4kp+XX2mMfKMzXq2q8MVg4jZ1KSuu7D5Zx8ruF+Rg/Kv9layyGz1jJHt+KkLCyq8wUhgyY04+I4WRefbLcPOv8OzwQE5Zb8wYvvV8rFKSZUNVVX658coGQPtfC2e1bBFyWr/S0HyKynKRfJ211guOWsj3WOt1PZ/V4sBVzWZUBkbwcjvWeplZc9C3Lr/yPjKrhfHOnUeRX3HKSnry9batX7mI7j8B7NEa4FFEXO4zS8+GoxKcutpuoMkdYxF6Tq7mZNFuoBM8gt1AF2DLvP0NOcpa1bWFyM0qDZFvJJuM9a5WTW01HkdqQehlfFMjxj75AmO1KuPat2G1KjXKcUUsLbmGmDlLL9f8ysV5fOf79eZXWH7lYUaRFUeW0GDJ96886I4hHxP75/wcvL2vFkXUWW7PI6cD51dcuJqzZn/H3wbziRwdxnQXHnGU4OwNVwdlNGDkVxhvccrr/Sv9ct9NrhJieXvYb7BkFmKHf5hFWr707Ktd3Gpnz83b66pXXfJNHw9oldP0+u3HbxVO93ld13vL7a5TglfgCYwVeN6Xr8DbJ+lFETVGhhjuS+zC29bsM3w8GjXHm6py4fisWGJG8h9sNgUd06dnev8MZlMIJUcQJuu9KnxZQErNcNm7gcLnPIPrygAuzdpwWlcOz6Nj+ila7DcTQjiGZVZdgTsLTl47htQ4rx/OWdHdIFRpaUgScF9ydW4gtjlUlSQbFUXJQELIDUnSuaooqXMe6lGuyxNeGX8fxbmmjL/vi7TSRPQxF93GhPeek1d3VLeiOi8Oi3Ge0Ls1JeClmC7NuDmUlGD/wBkX49zvznglqlcnvJLgUV2S6nn1jH2rxblBUz2ZTWEHuyAcD090TuV5DmmmaSGd5xtozBs85UqMKwk9wlGEC1MuJLiC7Dl3eF4Y88Pvg0CLk9KNiS4YYz7WtSk3+DgPfi+mJ3hCb2Tq5lwPeNE0p7w656p01s9rLz2ZVsrQ/woS8mVFD6ooowUrrjU6qYwPp81X9ub3JThywMqvMDbfaTDyK/BgKa8WrNQ/Marhmz6QKvUQr0oVn9vsSokwv7K/R95mhyQXv9crxKPIrwQl15kEv2dFfPN9sMuFRvk59MEoqkaqzm88Q3xLyNUiy6+YId6J3UB1XPbPkkOjDedXuKuMweNOILfoZNBKd5d7pwRr5hFjZbcOF3buhyOyl7lN3hiPf+ZREMlHk+1zI1jRrzDyKwy/crNHni/eEASh5kbzKw+xC0KwQkjVvCXz9uvMr1w+J+QFePqfQ36FDt7LYrJss/IrIhydZLy9gF/ctb24JuToP+EGUIQd7opvL/AYby+Ae/U5xYzNspfxDDbk7S9eE0I+r5gH2Chyemf3Gd/KiOZtZLXq/utzQj7tL/tWnCQ2+m7VnHYMaSCtnv4hVn6lBfuV1j12OLykvWHyNkg7aow3SDFixgYjv7LWmHFOu+vIyCovbZXcx/aXQdNFXoz3Z1n2bWsJPAJvX1Nlp6bJyT48K7/CqCuMt631Yvt1Xpx+oi0XObidBlhYdWXIqCvrfdvaQ9QV92w4pP9rLtczZrX8jHlyM79yeHH64iAwyfOb/XnQi2McbsEt/yN425piWVbw/8TH6++DcZcfbq6OgnaLvLp9yf7+jmBt84xtXmFZZZCcaxmHjhe1zXf7l6fvn/3XHz+SMc6vP1ymvlTFcFCEcXFdDNYGBz67cAYvqO9gsCejYsZw6J7g6qqE8Lfgd/472jbfHSZw8QP+3f7+/mWIU4qbm9dXb99+PDonMxwdfLp5tqCKNFhWgYuj1ASLjIbhSFYNPns7GQaJo7omq5Q8JAo/fn8A4ehNlCRxTvZIGnsUbyj++M2ffvX1T//zv/Vvvy1nY4hbC5QxcBOUR7gOyS3G2Y/hs5/g2mKxTq99PVYxPFSx/F+A+MtfRkkav8zATz/9359//KsZjguLAWmBDOsMeb1nx2VGOP2esCoIblmfsAl4nSDZp0EhQMZ2dVz6lVSJ4+HOQhUODTiw2ymm5ucmwDoclBvgSjKL3hjj6u8LwWyjhgjs/SNLJjgndWDCe6rr4P5hXJkHt1TiexL0XPUyv8oLMYqiCc3pN3oDIKas12Tkm8kNb/OBoFZQRQbaMU3UoPGz5Zbg93AOylBdUhwkQsWtjjSoTNgykqDKYvmgzT0TXHbpGQYQ77El2eoik7GP9dIQZFlWkFJBXRlldyYUWS5qUnK2+AwcPYFzVuou8nm6LNs9zV9048HvC4oErkA5QzYYf7TB/cMEacGNTSC1VaiqGb4Pnd3T7DJSGTPOlobC86aMrDYyG0L2xWkmr7YdtKiJCuYTlqTFxcWhh/f84aKqZvE8ry1qASZv75Q4xwTexVmEu6ZWxT+GnppH7w2oS3WBg4zmaVwH9RgzA+4JxUS62FncyliSBIZtDQnOVSITGn1rHb+SpWst+qlkIU1qW0gcIK9bzrK9KlWSe2YnANY0S+xA7r4hSZC7N4r095Ovpc8RqTffxcTVsl73g+8izQ02SBCC+RolYaQwour3BGOFMtOVr+XmtxZSkJ3rj2tRscArGtLhbcqe8AAwgqxM3+J0ChSskOGH62nAn7AE+MAf9BWnI0mSTa0iMl6M+4SHgBl03KYb74x0rVktMaYMP2H9KAbtVWlSP0qCrIIDui3H/wNU3vti7HHVy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22" y="4882018"/>
            <a:ext cx="1206070" cy="907647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7695375" y="4316485"/>
            <a:ext cx="991426" cy="3950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703456" y="5065785"/>
            <a:ext cx="983346" cy="3950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740766" y="5824107"/>
            <a:ext cx="946035" cy="3950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00013" y="4305657"/>
            <a:ext cx="300987" cy="3950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710317" y="5068973"/>
            <a:ext cx="503466" cy="395054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728973" y="5824107"/>
            <a:ext cx="272028" cy="395054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67600" y="3869505"/>
            <a:ext cx="14136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Probability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142999"/>
            <a:ext cx="6324600" cy="48228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09700" y="603146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Image classification with CNN (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Goodfellow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, 2017)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9" y="3261811"/>
            <a:ext cx="7226461" cy="3062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8769" y="6321623"/>
            <a:ext cx="722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classification diagram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4533" y="3059668"/>
            <a:ext cx="6660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Dataflow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44" y="1203489"/>
            <a:ext cx="6660911" cy="187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– TPD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3113" y="35052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CNN Model1 – depth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6780" y="6382814"/>
            <a:ext cx="5914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CNN Model2 – 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8" y="1066800"/>
            <a:ext cx="7310804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8" y="3886200"/>
            <a:ext cx="7310804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53" y="4193977"/>
            <a:ext cx="4572000" cy="22263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Classification with CNN - MPD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54" y="1045976"/>
            <a:ext cx="4228491" cy="27716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" y="38862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Multispectral Profile Diagram classification with CNN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8353" y="6414602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Model3 </a:t>
            </a:r>
            <a:r>
              <a:rPr lang="en-US" dirty="0">
                <a:latin typeface="+mj-lt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etails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Malignancy Probability Score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732163" cy="52024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64008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Block diagram for Combined Malignancy Risk Score computation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Malignancy Probability Score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1371600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TIP Index calculation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7243" y="2585893"/>
            <a:ext cx="5181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MIP Index calculation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708" y="3847057"/>
            <a:ext cx="75438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rial" panose="020B0604020202020204" pitchFamily="34" charset="0"/>
              </a:rPr>
              <a:t>Patient-specific breast cancer risk (</a:t>
            </a:r>
            <a:r>
              <a:rPr lang="en-US" sz="2000" dirty="0">
                <a:latin typeface="+mj-lt"/>
              </a:rPr>
              <a:t>5-year probability from BCRAT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)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6241" y="4994629"/>
            <a:ext cx="594360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Combined Malignancy Risk Score Computation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3" t="21333" r="29826" b="71711"/>
          <a:stretch/>
        </p:blipFill>
        <p:spPr bwMode="auto">
          <a:xfrm>
            <a:off x="3180522" y="1842052"/>
            <a:ext cx="2782956" cy="59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0" t="83507" r="24695" b="8247"/>
          <a:stretch/>
        </p:blipFill>
        <p:spPr bwMode="auto">
          <a:xfrm>
            <a:off x="2441251" y="3026880"/>
            <a:ext cx="4313583" cy="70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1" t="36546" r="31250" b="56245"/>
          <a:stretch/>
        </p:blipFill>
        <p:spPr bwMode="auto">
          <a:xfrm>
            <a:off x="3417771" y="4258855"/>
            <a:ext cx="2360543" cy="61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1" t="80763" r="23074" b="13824"/>
          <a:stretch/>
        </p:blipFill>
        <p:spPr bwMode="auto">
          <a:xfrm>
            <a:off x="2115557" y="5486399"/>
            <a:ext cx="4998101" cy="46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2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1" y="1056548"/>
            <a:ext cx="5029201" cy="3283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2650" y="43550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. TIP imaging phantom components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467" y="6362737"/>
            <a:ext cx="5924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 of the imaging phantom implementation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33067" y="4709151"/>
            <a:ext cx="6229350" cy="1683858"/>
            <a:chOff x="2495550" y="4693901"/>
            <a:chExt cx="6229350" cy="16838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4693901"/>
              <a:ext cx="4495800" cy="16838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0" t="50000" r="53067" b="15178"/>
            <a:stretch/>
          </p:blipFill>
          <p:spPr>
            <a:xfrm>
              <a:off x="7016750" y="4724401"/>
              <a:ext cx="1708150" cy="1653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3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107846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Size and stiffness calculation in phantom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8" t="31769" r="28261" b="11187"/>
          <a:stretch/>
        </p:blipFill>
        <p:spPr bwMode="auto">
          <a:xfrm>
            <a:off x="762000" y="1371600"/>
            <a:ext cx="4002157" cy="52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31334" r="29261" b="13014"/>
          <a:stretch/>
        </p:blipFill>
        <p:spPr bwMode="auto">
          <a:xfrm>
            <a:off x="4533900" y="1431234"/>
            <a:ext cx="3580973" cy="51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Outline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637"/>
            <a:ext cx="8229600" cy="4602163"/>
          </a:xfrm>
        </p:spPr>
        <p:txBody>
          <a:bodyPr>
            <a:noAutofit/>
          </a:bodyPr>
          <a:lstStyle/>
          <a:p>
            <a:r>
              <a:rPr lang="en-US" sz="2000" dirty="0"/>
              <a:t>Background</a:t>
            </a:r>
          </a:p>
          <a:p>
            <a:r>
              <a:rPr lang="en-US" sz="2000" dirty="0"/>
              <a:t>Research Goal</a:t>
            </a:r>
          </a:p>
          <a:p>
            <a:r>
              <a:rPr lang="en-US" sz="2000" dirty="0" smtClean="0"/>
              <a:t>Tactile Imaging Probe</a:t>
            </a:r>
          </a:p>
          <a:p>
            <a:pPr lvl="1"/>
            <a:r>
              <a:rPr lang="en-US" sz="1800" dirty="0" smtClean="0"/>
              <a:t>Tactile Profile Diagrams</a:t>
            </a:r>
          </a:p>
          <a:p>
            <a:r>
              <a:rPr lang="en-US" sz="2000" dirty="0" smtClean="0"/>
              <a:t>Multispectral Imaging Probe</a:t>
            </a:r>
          </a:p>
          <a:p>
            <a:pPr lvl="1"/>
            <a:r>
              <a:rPr lang="en-US" sz="1800" dirty="0" smtClean="0"/>
              <a:t>Multispectral Profile Diagrams</a:t>
            </a:r>
          </a:p>
          <a:p>
            <a:r>
              <a:rPr lang="en-US" sz="2000" dirty="0" smtClean="0"/>
              <a:t>Classification with Convolutional Neural Network</a:t>
            </a:r>
          </a:p>
          <a:p>
            <a:r>
              <a:rPr lang="en-US" sz="2000" dirty="0" smtClean="0"/>
              <a:t>Probability of Malignancy Score</a:t>
            </a:r>
            <a:endParaRPr lang="en-US" sz="2000" dirty="0"/>
          </a:p>
          <a:p>
            <a:r>
              <a:rPr lang="en-US" sz="2000" dirty="0" smtClean="0"/>
              <a:t>Preliminary Results</a:t>
            </a:r>
          </a:p>
          <a:p>
            <a:r>
              <a:rPr lang="en-US" sz="2000" dirty="0" smtClean="0"/>
              <a:t>Conclusions</a:t>
            </a:r>
            <a:endParaRPr lang="en-US" sz="2000" dirty="0"/>
          </a:p>
          <a:p>
            <a:r>
              <a:rPr lang="en-US" sz="2000" dirty="0"/>
              <a:t>Future Plans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" y="914400"/>
            <a:ext cx="8305800" cy="76200"/>
            <a:chOff x="419100" y="1295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295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371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579838"/>
            <a:ext cx="4114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/>
              <a:t>The </a:t>
            </a:r>
            <a:r>
              <a:rPr lang="en-US" dirty="0" smtClean="0"/>
              <a:t>TIP was </a:t>
            </a:r>
            <a:r>
              <a:rPr lang="en-US" dirty="0"/>
              <a:t>tested in twenty-one human patients (IRB# 22050 Temple University</a:t>
            </a:r>
            <a:r>
              <a:rPr lang="en-US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/>
              <a:t>Patients were </a:t>
            </a:r>
            <a:r>
              <a:rPr lang="en-US" dirty="0" smtClean="0"/>
              <a:t>randomly selected </a:t>
            </a:r>
            <a:r>
              <a:rPr lang="en-US" dirty="0"/>
              <a:t>by the radiologists.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981325" algn="l"/>
                <a:tab pos="3478213" algn="l"/>
                <a:tab pos="3776663" algn="l"/>
              </a:tabLst>
            </a:pPr>
            <a:r>
              <a:rPr lang="en-US" dirty="0" smtClean="0"/>
              <a:t>The </a:t>
            </a:r>
            <a:r>
              <a:rPr lang="en-US" dirty="0"/>
              <a:t>patients were scheduled for biopsy, where the histopathology reports from biopsy was used as the truth </a:t>
            </a:r>
            <a:r>
              <a:rPr lang="en-US" dirty="0" smtClean="0"/>
              <a:t>for classification.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14800" y="1121014"/>
            <a:ext cx="461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i="1" dirty="0" smtClean="0">
                <a:latin typeface="+mj-lt"/>
                <a:cs typeface="Arial" panose="020B0604020202020204" pitchFamily="34" charset="0"/>
              </a:rPr>
              <a:t>In-vivo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size and stiffness estimation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3" t="28985" r="26914" b="22783"/>
          <a:stretch/>
        </p:blipFill>
        <p:spPr bwMode="auto">
          <a:xfrm>
            <a:off x="4191000" y="1493329"/>
            <a:ext cx="4419600" cy="505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5279" y="3593068"/>
            <a:ext cx="281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ROC curve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063823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i="1" dirty="0" smtClean="0">
                <a:latin typeface="+mj-lt"/>
                <a:cs typeface="Arial" panose="020B0604020202020204" pitchFamily="34" charset="0"/>
              </a:rPr>
              <a:t>In-vivo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 malignancy classification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45479" r="31218" b="7681"/>
          <a:stretch/>
        </p:blipFill>
        <p:spPr bwMode="auto">
          <a:xfrm>
            <a:off x="990600" y="1427964"/>
            <a:ext cx="3429000" cy="520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7" t="41695" r="25106" b="26000"/>
          <a:stretch/>
        </p:blipFill>
        <p:spPr bwMode="auto">
          <a:xfrm>
            <a:off x="5534682" y="4038600"/>
            <a:ext cx="2782525" cy="18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25219" y="5867400"/>
            <a:ext cx="3808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Sensitivity, Specificity </a:t>
            </a:r>
            <a:r>
              <a:rPr lang="en-US" dirty="0"/>
              <a:t>and </a:t>
            </a:r>
            <a:r>
              <a:rPr lang="en-US" dirty="0" smtClean="0"/>
              <a:t>Accuracy </a:t>
            </a:r>
          </a:p>
          <a:p>
            <a:r>
              <a:rPr lang="en-US" dirty="0" smtClean="0"/>
              <a:t>100</a:t>
            </a:r>
            <a:r>
              <a:rPr lang="en-US" dirty="0"/>
              <a:t>%, 82% and 90.5%, respectively. 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/>
          <a:stretch/>
        </p:blipFill>
        <p:spPr bwMode="auto">
          <a:xfrm>
            <a:off x="5439879" y="1905000"/>
            <a:ext cx="2972132" cy="178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0" t="57778" r="12583" b="33333"/>
          <a:stretch/>
        </p:blipFill>
        <p:spPr bwMode="auto">
          <a:xfrm>
            <a:off x="5251992" y="1090447"/>
            <a:ext cx="3141484" cy="68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9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42" y="1612900"/>
            <a:ext cx="3950812" cy="4023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3" y="1600200"/>
            <a:ext cx="3743779" cy="36519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6233" y="5410200"/>
            <a:ext cx="3743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examples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7254" y="5779532"/>
            <a:ext cx="431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TPD for tumors with different size and stiffness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5889" y="4635921"/>
            <a:ext cx="4333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 </a:t>
            </a:r>
            <a:r>
              <a:rPr lang="en-US" dirty="0"/>
              <a:t>Stiffness estimation </a:t>
            </a:r>
            <a:r>
              <a:rPr lang="en-US" dirty="0" smtClean="0"/>
              <a:t>from TPDs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990600"/>
            <a:ext cx="4277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Table.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Results for tumor size and stiffness estimation from TPDs 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8" t="44754" r="27609" b="23533"/>
          <a:stretch/>
        </p:blipFill>
        <p:spPr bwMode="auto">
          <a:xfrm>
            <a:off x="228600" y="1603914"/>
            <a:ext cx="4283384" cy="34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14" y="2045121"/>
            <a:ext cx="503090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36320"/>
            <a:ext cx="6737987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810000"/>
            <a:ext cx="3291840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" y="3366534"/>
            <a:ext cx="8305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Model1 model accuracy and loss for 50 epochs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3891677"/>
            <a:ext cx="403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Dataset</a:t>
            </a:r>
          </a:p>
          <a:p>
            <a:pPr algn="just"/>
            <a:r>
              <a:rPr lang="en-US" sz="1400" dirty="0" smtClean="0"/>
              <a:t>Sizes: 10 mm, </a:t>
            </a:r>
            <a:r>
              <a:rPr lang="en-US" sz="1400" dirty="0"/>
              <a:t>12 </a:t>
            </a:r>
            <a:r>
              <a:rPr lang="en-US" sz="1400" dirty="0" smtClean="0"/>
              <a:t>mm, </a:t>
            </a:r>
            <a:r>
              <a:rPr lang="en-US" sz="1400" dirty="0"/>
              <a:t>14 mm, 16 mm, 18 </a:t>
            </a:r>
            <a:r>
              <a:rPr lang="en-US" sz="1400" dirty="0" smtClean="0"/>
              <a:t>mm</a:t>
            </a:r>
          </a:p>
          <a:p>
            <a:pPr algn="just"/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pPr algn="just"/>
            <a:r>
              <a:rPr lang="en-US" sz="1400" dirty="0" smtClean="0"/>
              <a:t>Shallow subset: </a:t>
            </a:r>
            <a:r>
              <a:rPr lang="en-US" sz="1400" dirty="0"/>
              <a:t>depths 0 mm, 2 mm, and </a:t>
            </a:r>
            <a:r>
              <a:rPr lang="en-US" sz="1400" dirty="0" smtClean="0"/>
              <a:t>4 mm</a:t>
            </a:r>
          </a:p>
          <a:p>
            <a:pPr algn="just"/>
            <a:r>
              <a:rPr lang="en-US" sz="1400" dirty="0" smtClean="0"/>
              <a:t>Deep subset: depths </a:t>
            </a:r>
            <a:r>
              <a:rPr lang="en-US" sz="1400" dirty="0"/>
              <a:t>of 6 mm, 8 mm, 10 mm </a:t>
            </a:r>
            <a:endParaRPr lang="en-US" sz="1400" dirty="0" smtClean="0"/>
          </a:p>
          <a:p>
            <a:pPr algn="just"/>
            <a:r>
              <a:rPr lang="en-US" sz="1400" dirty="0" smtClean="0"/>
              <a:t>Data division: Training 80% and test 20%</a:t>
            </a:r>
            <a:endParaRPr lang="en-US" sz="1400" dirty="0"/>
          </a:p>
          <a:p>
            <a:pPr algn="just"/>
            <a:r>
              <a:rPr lang="en-US" sz="1400" dirty="0" smtClean="0"/>
              <a:t>Model trained on </a:t>
            </a:r>
            <a:r>
              <a:rPr lang="en-US" sz="1400" dirty="0"/>
              <a:t>6605 </a:t>
            </a:r>
            <a:r>
              <a:rPr lang="en-US" sz="1400" dirty="0" smtClean="0"/>
              <a:t>TPDs, tested on 1651 TPD </a:t>
            </a:r>
          </a:p>
          <a:p>
            <a:pPr algn="just"/>
            <a:r>
              <a:rPr lang="en-US" sz="1400" dirty="0" smtClean="0"/>
              <a:t>Training: 50 epochs, 250 TPDs in a batch</a:t>
            </a:r>
          </a:p>
          <a:p>
            <a:pPr algn="just"/>
            <a:r>
              <a:rPr lang="en-US" sz="1400" dirty="0" smtClean="0"/>
              <a:t>No </a:t>
            </a:r>
            <a:r>
              <a:rPr lang="en-US" sz="1400" dirty="0"/>
              <a:t>augmentation </a:t>
            </a:r>
            <a:endParaRPr lang="en-US" sz="1400" dirty="0" smtClean="0"/>
          </a:p>
          <a:p>
            <a:pPr algn="just"/>
            <a:r>
              <a:rPr lang="en-US" b="1" dirty="0" smtClean="0">
                <a:latin typeface="+mj-lt"/>
                <a:cs typeface="Arial" panose="020B0604020202020204" pitchFamily="34" charset="0"/>
              </a:rPr>
              <a:t>Results</a:t>
            </a:r>
          </a:p>
          <a:p>
            <a:pPr algn="just"/>
            <a:r>
              <a:rPr lang="en-US" sz="1400" dirty="0"/>
              <a:t>V</a:t>
            </a:r>
            <a:r>
              <a:rPr lang="en-US" sz="1400" dirty="0" smtClean="0"/>
              <a:t>alidation </a:t>
            </a:r>
            <a:r>
              <a:rPr lang="en-US" sz="1400" dirty="0"/>
              <a:t>accuracy </a:t>
            </a:r>
            <a:r>
              <a:rPr lang="en-US" sz="1400" dirty="0" smtClean="0"/>
              <a:t>= 0.9788</a:t>
            </a: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6492795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Model1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0"/>
            <a:ext cx="3291840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1036320"/>
            <a:ext cx="6557963" cy="2468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3383245"/>
            <a:ext cx="7162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Model2a model accuracy and loss for 50 epochs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100" y="3810000"/>
            <a:ext cx="4533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cs typeface="Arial" panose="020B0604020202020204" pitchFamily="34" charset="0"/>
              </a:rPr>
              <a:t>Dataset </a:t>
            </a:r>
            <a:r>
              <a:rPr lang="en-US" sz="1400" dirty="0" smtClean="0">
                <a:cs typeface="Arial" panose="020B0604020202020204" pitchFamily="34" charset="0"/>
              </a:rPr>
              <a:t>(</a:t>
            </a:r>
            <a:r>
              <a:rPr lang="en-US" sz="1400" b="1" dirty="0" smtClean="0"/>
              <a:t>Shallow: </a:t>
            </a:r>
            <a:r>
              <a:rPr lang="en-US" sz="1400" dirty="0"/>
              <a:t>depths 0 mm, 2 mm, and 4 </a:t>
            </a:r>
            <a:r>
              <a:rPr lang="en-US" sz="1400" dirty="0" smtClean="0"/>
              <a:t>mm)</a:t>
            </a:r>
            <a:endParaRPr lang="en-US" sz="1400" dirty="0"/>
          </a:p>
          <a:p>
            <a:r>
              <a:rPr lang="en-US" sz="1400" dirty="0" smtClean="0"/>
              <a:t>Size:  Small - 10 </a:t>
            </a:r>
            <a:r>
              <a:rPr lang="en-US" sz="1400" dirty="0"/>
              <a:t>mm, 12 </a:t>
            </a:r>
            <a:r>
              <a:rPr lang="en-US" sz="1400" dirty="0" smtClean="0"/>
              <a:t>mm, and Large - 14 </a:t>
            </a:r>
            <a:r>
              <a:rPr lang="en-US" sz="1400" dirty="0"/>
              <a:t>mm, 16 mm </a:t>
            </a:r>
            <a:endParaRPr lang="en-US" sz="1400" dirty="0" smtClean="0"/>
          </a:p>
          <a:p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Soft </a:t>
            </a:r>
            <a:r>
              <a:rPr lang="en-US" sz="1400" dirty="0"/>
              <a:t>tumors </a:t>
            </a:r>
            <a:r>
              <a:rPr lang="en-US" sz="1400" dirty="0" smtClean="0"/>
              <a:t>130 </a:t>
            </a:r>
            <a:r>
              <a:rPr lang="en-US" sz="1400" dirty="0"/>
              <a:t>kPa to </a:t>
            </a:r>
            <a:r>
              <a:rPr lang="en-US" sz="1400" dirty="0" smtClean="0"/>
              <a:t>271 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Less </a:t>
            </a:r>
            <a:r>
              <a:rPr lang="en-US" sz="1400" dirty="0"/>
              <a:t>stiff tumors </a:t>
            </a:r>
            <a:r>
              <a:rPr lang="en-US" sz="1400" dirty="0" smtClean="0"/>
              <a:t>316 </a:t>
            </a:r>
            <a:r>
              <a:rPr lang="en-US" sz="1400" dirty="0"/>
              <a:t>kPa to 444 </a:t>
            </a:r>
            <a:r>
              <a:rPr lang="en-US" sz="1400" dirty="0" smtClean="0"/>
              <a:t>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Stiff tumors 506 kPa </a:t>
            </a:r>
            <a:r>
              <a:rPr lang="en-US" sz="1400" dirty="0"/>
              <a:t>to </a:t>
            </a:r>
            <a:r>
              <a:rPr lang="en-US" sz="1400" dirty="0" smtClean="0"/>
              <a:t>250 MPa</a:t>
            </a:r>
          </a:p>
          <a:p>
            <a:pPr algn="just"/>
            <a:r>
              <a:rPr lang="en-US" sz="1400" dirty="0" smtClean="0"/>
              <a:t>Data </a:t>
            </a:r>
            <a:r>
              <a:rPr lang="en-US" sz="1400" dirty="0"/>
              <a:t>division: Training 80% and test 20</a:t>
            </a:r>
            <a:r>
              <a:rPr lang="en-US" sz="1400" dirty="0" smtClean="0"/>
              <a:t>%</a:t>
            </a:r>
            <a:endParaRPr lang="en-US" sz="1400" dirty="0"/>
          </a:p>
          <a:p>
            <a:pPr algn="just"/>
            <a:r>
              <a:rPr lang="en-US" sz="1400" dirty="0" smtClean="0"/>
              <a:t>Model </a:t>
            </a:r>
            <a:r>
              <a:rPr lang="en-US" sz="1400" dirty="0"/>
              <a:t>trained on 2713</a:t>
            </a:r>
            <a:r>
              <a:rPr lang="en-US" sz="1400" dirty="0" smtClean="0"/>
              <a:t> </a:t>
            </a:r>
            <a:r>
              <a:rPr lang="en-US" sz="1400" dirty="0"/>
              <a:t>TPDs and tested on </a:t>
            </a:r>
            <a:r>
              <a:rPr lang="en-US" sz="1400" dirty="0" smtClean="0"/>
              <a:t>683 </a:t>
            </a:r>
          </a:p>
          <a:p>
            <a:pPr algn="just"/>
            <a:r>
              <a:rPr lang="en-US" sz="1400" dirty="0" smtClean="0"/>
              <a:t>Training</a:t>
            </a:r>
            <a:r>
              <a:rPr lang="en-US" sz="1400" dirty="0"/>
              <a:t>: 50 epochs, 250 TPDs in a </a:t>
            </a:r>
            <a:r>
              <a:rPr lang="en-US" sz="1400" dirty="0" smtClean="0"/>
              <a:t>batch</a:t>
            </a:r>
            <a:endParaRPr lang="en-US" sz="1400" dirty="0"/>
          </a:p>
          <a:p>
            <a:pPr algn="just"/>
            <a:r>
              <a:rPr lang="en-US" sz="1400" dirty="0"/>
              <a:t>No </a:t>
            </a:r>
            <a:r>
              <a:rPr lang="en-US" sz="1400" dirty="0" smtClean="0"/>
              <a:t>augmentation</a:t>
            </a:r>
          </a:p>
          <a:p>
            <a:pPr algn="just"/>
            <a:r>
              <a:rPr lang="en-US" b="1" dirty="0" smtClean="0">
                <a:cs typeface="Arial" panose="020B0604020202020204" pitchFamily="34" charset="0"/>
              </a:rPr>
              <a:t>Results</a:t>
            </a:r>
            <a:endParaRPr lang="en-US" b="1" dirty="0">
              <a:cs typeface="Arial" panose="020B0604020202020204" pitchFamily="34" charset="0"/>
            </a:endParaRPr>
          </a:p>
          <a:p>
            <a:pPr algn="just"/>
            <a:r>
              <a:rPr lang="en-US" sz="1400" dirty="0"/>
              <a:t>Validation accuracy = </a:t>
            </a:r>
            <a:r>
              <a:rPr lang="en-US" sz="1400" dirty="0" smtClean="0"/>
              <a:t>0.8594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2800" y="6492795"/>
            <a:ext cx="5372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Model2a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TIP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3" y="1036320"/>
            <a:ext cx="6630729" cy="2514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56" y="3749595"/>
            <a:ext cx="3290544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" y="3366534"/>
            <a:ext cx="803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Graphs for Model2b model accuracy and loss for 50 epochs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6492795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Examples of TPD classification with Model2b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3828633"/>
            <a:ext cx="4533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cs typeface="Arial" panose="020B0604020202020204" pitchFamily="34" charset="0"/>
              </a:rPr>
              <a:t>Dataset </a:t>
            </a:r>
            <a:r>
              <a:rPr lang="en-US" sz="1400" b="1" dirty="0" smtClean="0">
                <a:cs typeface="Arial" panose="020B0604020202020204" pitchFamily="34" charset="0"/>
              </a:rPr>
              <a:t>(</a:t>
            </a:r>
            <a:r>
              <a:rPr lang="en-US" sz="1400" b="1" dirty="0" smtClean="0"/>
              <a:t>Deep</a:t>
            </a:r>
            <a:r>
              <a:rPr lang="en-US" sz="1400" dirty="0" smtClean="0"/>
              <a:t>: </a:t>
            </a:r>
            <a:r>
              <a:rPr lang="en-US" sz="1400" dirty="0"/>
              <a:t>depths </a:t>
            </a:r>
            <a:r>
              <a:rPr lang="en-US" sz="1400" dirty="0" smtClean="0"/>
              <a:t>6 </a:t>
            </a:r>
            <a:r>
              <a:rPr lang="en-US" sz="1400" dirty="0"/>
              <a:t>mm, </a:t>
            </a:r>
            <a:r>
              <a:rPr lang="en-US" sz="1400" dirty="0" smtClean="0"/>
              <a:t>8 </a:t>
            </a:r>
            <a:r>
              <a:rPr lang="en-US" sz="1400" dirty="0"/>
              <a:t>mm, and </a:t>
            </a:r>
            <a:r>
              <a:rPr lang="en-US" sz="1400" dirty="0" smtClean="0"/>
              <a:t>10 mm)</a:t>
            </a:r>
            <a:endParaRPr lang="en-US" sz="1400" dirty="0"/>
          </a:p>
          <a:p>
            <a:r>
              <a:rPr lang="en-US" sz="1400" dirty="0" smtClean="0"/>
              <a:t>Size:  Small - 10 </a:t>
            </a:r>
            <a:r>
              <a:rPr lang="en-US" sz="1400" dirty="0"/>
              <a:t>mm, 12 </a:t>
            </a:r>
            <a:r>
              <a:rPr lang="en-US" sz="1400" dirty="0" smtClean="0"/>
              <a:t>mm, and Large - 14 </a:t>
            </a:r>
            <a:r>
              <a:rPr lang="en-US" sz="1400" dirty="0"/>
              <a:t>mm, 16 mm </a:t>
            </a:r>
            <a:endParaRPr lang="en-US" sz="1400" dirty="0" smtClean="0"/>
          </a:p>
          <a:p>
            <a:r>
              <a:rPr lang="en-US" sz="1400" dirty="0" smtClean="0"/>
              <a:t>Stiffness: 130 </a:t>
            </a:r>
            <a:r>
              <a:rPr lang="en-US" sz="1400" dirty="0"/>
              <a:t>kPa </a:t>
            </a:r>
            <a:r>
              <a:rPr lang="en-US" sz="1400" dirty="0" smtClean="0"/>
              <a:t>– 250 MPa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Soft </a:t>
            </a:r>
            <a:r>
              <a:rPr lang="en-US" sz="1400" dirty="0"/>
              <a:t>tumors </a:t>
            </a:r>
            <a:r>
              <a:rPr lang="en-US" sz="1400" dirty="0" smtClean="0"/>
              <a:t>130 </a:t>
            </a:r>
            <a:r>
              <a:rPr lang="en-US" sz="1400" dirty="0"/>
              <a:t>kPa to </a:t>
            </a:r>
            <a:r>
              <a:rPr lang="en-US" sz="1400" dirty="0" smtClean="0"/>
              <a:t>271 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Less </a:t>
            </a:r>
            <a:r>
              <a:rPr lang="en-US" sz="1400" dirty="0"/>
              <a:t>stiff </a:t>
            </a:r>
            <a:r>
              <a:rPr lang="en-US" sz="1400" dirty="0" smtClean="0"/>
              <a:t>tumors 316 </a:t>
            </a:r>
            <a:r>
              <a:rPr lang="en-US" sz="1400" dirty="0"/>
              <a:t>kPa to 444 </a:t>
            </a:r>
            <a:r>
              <a:rPr lang="en-US" sz="1400" dirty="0" smtClean="0"/>
              <a:t>kPa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Stiff tumors 506 kPa </a:t>
            </a:r>
            <a:r>
              <a:rPr lang="en-US" sz="1400" dirty="0"/>
              <a:t>to </a:t>
            </a:r>
            <a:r>
              <a:rPr lang="en-US" sz="1400" dirty="0" smtClean="0"/>
              <a:t>250 MPa</a:t>
            </a:r>
          </a:p>
          <a:p>
            <a:pPr algn="just"/>
            <a:r>
              <a:rPr lang="en-US" sz="1400" dirty="0" smtClean="0"/>
              <a:t>Data </a:t>
            </a:r>
            <a:r>
              <a:rPr lang="en-US" sz="1400" dirty="0"/>
              <a:t>division: Training 80% and test 20</a:t>
            </a:r>
            <a:r>
              <a:rPr lang="en-US" sz="1400" dirty="0" smtClean="0"/>
              <a:t>%</a:t>
            </a:r>
            <a:endParaRPr lang="en-US" sz="1400" dirty="0"/>
          </a:p>
          <a:p>
            <a:pPr algn="just"/>
            <a:r>
              <a:rPr lang="en-US" sz="1400" dirty="0" smtClean="0"/>
              <a:t>Model </a:t>
            </a:r>
            <a:r>
              <a:rPr lang="en-US" sz="1400" dirty="0"/>
              <a:t>trained on </a:t>
            </a:r>
            <a:r>
              <a:rPr lang="en-US" sz="1400" dirty="0" smtClean="0"/>
              <a:t>2727 TPDs </a:t>
            </a:r>
            <a:r>
              <a:rPr lang="en-US" sz="1400" dirty="0"/>
              <a:t>and tested on </a:t>
            </a:r>
            <a:r>
              <a:rPr lang="en-US" sz="1400" dirty="0" smtClean="0"/>
              <a:t>669 </a:t>
            </a:r>
          </a:p>
          <a:p>
            <a:pPr algn="just"/>
            <a:r>
              <a:rPr lang="en-US" sz="1400" dirty="0" smtClean="0"/>
              <a:t>Training</a:t>
            </a:r>
            <a:r>
              <a:rPr lang="en-US" sz="1400" dirty="0"/>
              <a:t>: 50 epochs, 250 TPDs in a </a:t>
            </a:r>
            <a:r>
              <a:rPr lang="en-US" sz="1400" dirty="0" smtClean="0"/>
              <a:t>batch</a:t>
            </a:r>
            <a:endParaRPr lang="en-US" sz="1400" dirty="0"/>
          </a:p>
          <a:p>
            <a:pPr algn="just"/>
            <a:r>
              <a:rPr lang="en-US" sz="1400" dirty="0"/>
              <a:t>No augmentation </a:t>
            </a:r>
            <a:endParaRPr lang="en-US" sz="1400" dirty="0" smtClean="0"/>
          </a:p>
          <a:p>
            <a:pPr algn="just"/>
            <a:r>
              <a:rPr lang="en-US" b="1" dirty="0" smtClean="0">
                <a:cs typeface="Arial" panose="020B0604020202020204" pitchFamily="34" charset="0"/>
              </a:rPr>
              <a:t>Results</a:t>
            </a:r>
            <a:endParaRPr lang="en-US" b="1" dirty="0">
              <a:cs typeface="Arial" panose="020B0604020202020204" pitchFamily="34" charset="0"/>
            </a:endParaRPr>
          </a:p>
          <a:p>
            <a:pPr algn="just"/>
            <a:r>
              <a:rPr lang="en-US" sz="1400" dirty="0"/>
              <a:t>Validation accuracy = </a:t>
            </a:r>
            <a:r>
              <a:rPr lang="en-US" sz="1400" dirty="0" smtClean="0"/>
              <a:t>0.8386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81" y="1066800"/>
            <a:ext cx="4902561" cy="2896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60" y="4419599"/>
            <a:ext cx="3885569" cy="1938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89481" y="3962400"/>
            <a:ext cx="4902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Bimodal phantom components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7999" y="6384507"/>
            <a:ext cx="3283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MIP Phantom design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061957"/>
            <a:ext cx="4370509" cy="2913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6" y="1045560"/>
            <a:ext cx="3435744" cy="2930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0"/>
          <a:stretch/>
        </p:blipFill>
        <p:spPr>
          <a:xfrm>
            <a:off x="1680165" y="4495800"/>
            <a:ext cx="5783669" cy="1828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099" y="3975630"/>
            <a:ext cx="4370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MIP experimental setup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76134" y="3975629"/>
            <a:ext cx="3410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Experimental images of all 9 samples at 650nm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0164" y="6324600"/>
            <a:ext cx="5783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Sample 8 images at various wavelengths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200400"/>
            <a:ext cx="7429500" cy="3105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9" b="-988"/>
          <a:stretch/>
        </p:blipFill>
        <p:spPr>
          <a:xfrm>
            <a:off x="2751798" y="1045714"/>
            <a:ext cx="3640403" cy="2078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30355" y="3124199"/>
            <a:ext cx="3283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Samples 4-9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7250" y="6172200"/>
            <a:ext cx="7296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Normalized reflectance graph for blood injection and non-injection cites of porcine tissue samples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Background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1" y="1310819"/>
            <a:ext cx="49910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Mammography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x-ray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high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number of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false positives</a:t>
            </a:r>
          </a:p>
          <a:p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Magnetic resonance imaging</a:t>
            </a: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costly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limited specificity</a:t>
            </a:r>
          </a:p>
          <a:p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Ultrasound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low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spatial resolution </a:t>
            </a: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low sensitivity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0" lvl="1"/>
            <a:endParaRPr lang="en-US" sz="2000" b="1" dirty="0" smtClean="0">
              <a:latin typeface="+mj-lt"/>
              <a:cs typeface="Arial" panose="020B0604020202020204" pitchFamily="34" charset="0"/>
            </a:endParaRPr>
          </a:p>
          <a:p>
            <a:pPr marL="0" lvl="1"/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Biopsy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- gold standard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ancerous tumors often missed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highly invasive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 descr="http://www.itnonline.com/sites/itnonline/files/X0000_SECTRA_MicroDose%20Mammography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13033" b="-13033"/>
          <a:stretch/>
        </p:blipFill>
        <p:spPr bwMode="auto">
          <a:xfrm>
            <a:off x="4561335" y="1097628"/>
            <a:ext cx="1949470" cy="17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medicalxpress.com/newman/gfx/news/hires/2013/ohiostates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05" y="2055947"/>
            <a:ext cx="2015731" cy="16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breastus.wikispaces.com/file/view/ar_breastultrasound_main_en.jpg/222574606/ar_breastultrasound_main_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10" y="3350929"/>
            <a:ext cx="1943195" cy="17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www.riversideonline.com/source/images/image_popup/mcdc7_core_needle_biops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1257" r="2137" b="53827"/>
          <a:stretch/>
        </p:blipFill>
        <p:spPr bwMode="auto">
          <a:xfrm>
            <a:off x="6585577" y="4586386"/>
            <a:ext cx="2005971" cy="158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Preliminary Results - MIP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9"/>
          <a:stretch/>
        </p:blipFill>
        <p:spPr>
          <a:xfrm>
            <a:off x="381000" y="2078621"/>
            <a:ext cx="2471603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8"/>
          <a:stretch/>
        </p:blipFill>
        <p:spPr>
          <a:xfrm>
            <a:off x="3352800" y="2078621"/>
            <a:ext cx="1188805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9084"/>
            <a:ext cx="3924300" cy="53317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001" y="4419600"/>
            <a:ext cx="4160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MPD segmentation for Sample 8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4629" y="6400800"/>
            <a:ext cx="5223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MPD segmentation results for 9 samples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41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Conclusions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781" y="1066800"/>
            <a:ext cx="82971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We developed the </a:t>
            </a:r>
            <a:r>
              <a:rPr lang="en-US" sz="2000" b="1" dirty="0"/>
              <a:t>bimodal imaging prototype </a:t>
            </a:r>
            <a:r>
              <a:rPr lang="en-US" sz="2000" dirty="0"/>
              <a:t>and its calculation </a:t>
            </a:r>
            <a:r>
              <a:rPr lang="en-US" sz="2000" b="1" dirty="0"/>
              <a:t>algorithms</a:t>
            </a:r>
            <a:r>
              <a:rPr lang="en-US" sz="2000" dirty="0"/>
              <a:t> to capture tactile and </a:t>
            </a:r>
            <a:r>
              <a:rPr lang="en-US" sz="2000" dirty="0" smtClean="0"/>
              <a:t>multispectral properties </a:t>
            </a:r>
            <a:r>
              <a:rPr lang="en-US" sz="2000" dirty="0"/>
              <a:t>of breast tumors and tissues. </a:t>
            </a:r>
            <a:endParaRPr lang="en-US" sz="2000" dirty="0" smtClean="0"/>
          </a:p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We proposed </a:t>
            </a:r>
            <a:r>
              <a:rPr lang="en-US" sz="2000" dirty="0"/>
              <a:t>the </a:t>
            </a:r>
            <a:r>
              <a:rPr lang="en-US" sz="2000" b="1" dirty="0"/>
              <a:t>Profile Diagrams </a:t>
            </a:r>
            <a:r>
              <a:rPr lang="en-US" sz="2000" dirty="0"/>
              <a:t>method </a:t>
            </a:r>
            <a:r>
              <a:rPr lang="en-US" sz="2000" dirty="0" smtClean="0"/>
              <a:t>to efficiently capture, encode, and analyze tactile </a:t>
            </a:r>
            <a:r>
              <a:rPr lang="en-US" sz="2000" dirty="0"/>
              <a:t>and multispectral imaging signals</a:t>
            </a:r>
            <a:r>
              <a:rPr lang="en-US" sz="2000" dirty="0" smtClean="0"/>
              <a:t>. </a:t>
            </a:r>
          </a:p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In </a:t>
            </a:r>
            <a:r>
              <a:rPr lang="en-US" sz="2000" dirty="0"/>
              <a:t>our </a:t>
            </a:r>
            <a:r>
              <a:rPr lang="en-US" sz="2000" b="1" dirty="0"/>
              <a:t>preliminary experiments</a:t>
            </a:r>
            <a:r>
              <a:rPr lang="en-US" sz="2000" dirty="0"/>
              <a:t>, we showed good classification accuracy </a:t>
            </a:r>
            <a:r>
              <a:rPr lang="en-US" sz="2000" dirty="0" smtClean="0"/>
              <a:t>in classifying tissues and </a:t>
            </a:r>
            <a:r>
              <a:rPr lang="en-US" sz="2000" dirty="0"/>
              <a:t>tumors based on their depth, size, and stiffness using </a:t>
            </a:r>
            <a:r>
              <a:rPr lang="en-US" sz="2000" dirty="0" smtClean="0"/>
              <a:t>TPDs and CNN. </a:t>
            </a:r>
          </a:p>
          <a:p>
            <a:pPr algn="just"/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We propose </a:t>
            </a:r>
            <a:r>
              <a:rPr lang="en-US" sz="2000" dirty="0"/>
              <a:t>the method to calculate the </a:t>
            </a:r>
            <a:r>
              <a:rPr lang="en-US" sz="2000" b="1" dirty="0" smtClean="0"/>
              <a:t>individualized Malignancy </a:t>
            </a:r>
            <a:r>
              <a:rPr lang="en-US" sz="2000" b="1" dirty="0"/>
              <a:t>Risk </a:t>
            </a:r>
            <a:r>
              <a:rPr lang="en-US" sz="2000" b="1" dirty="0" smtClean="0"/>
              <a:t>Score</a:t>
            </a:r>
            <a:r>
              <a:rPr lang="en-US" sz="2000" dirty="0" smtClean="0"/>
              <a:t> for patients based </a:t>
            </a:r>
            <a:r>
              <a:rPr lang="en-US" sz="2000" dirty="0"/>
              <a:t>on the imaging data from </a:t>
            </a:r>
            <a:r>
              <a:rPr lang="en-US" sz="2000" dirty="0" smtClean="0"/>
              <a:t>TIP and </a:t>
            </a:r>
            <a:r>
              <a:rPr lang="en-US" sz="2000" dirty="0"/>
              <a:t>MIP modalities, and </a:t>
            </a:r>
            <a:r>
              <a:rPr lang="en-US" sz="2000" dirty="0" smtClean="0"/>
              <a:t>the individual breast cancer risk.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29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Research Plan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" y="1339092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dirty="0" smtClean="0"/>
              <a:t>Develop the Tactile </a:t>
            </a:r>
            <a:r>
              <a:rPr lang="en-US" sz="2000" dirty="0"/>
              <a:t>Imaging Probe and its </a:t>
            </a:r>
            <a:r>
              <a:rPr lang="en-US" sz="2000" dirty="0" smtClean="0"/>
              <a:t>algorithms;</a:t>
            </a:r>
          </a:p>
          <a:p>
            <a:pPr marL="342900" indent="-342900" algn="just">
              <a:buAutoNum type="arabicPeriod"/>
            </a:pPr>
            <a:endParaRPr lang="en-US" sz="2000" dirty="0" smtClean="0"/>
          </a:p>
          <a:p>
            <a:pPr marL="342900" indent="-342900" algn="just">
              <a:buAutoNum type="arabicPeriod"/>
            </a:pPr>
            <a:r>
              <a:rPr lang="en-US" sz="2000" dirty="0" smtClean="0"/>
              <a:t>Develop the Multispectral </a:t>
            </a:r>
            <a:r>
              <a:rPr lang="en-US" sz="2000" dirty="0"/>
              <a:t>Imaging Probe and its </a:t>
            </a:r>
            <a:r>
              <a:rPr lang="en-US" sz="2000" dirty="0" smtClean="0"/>
              <a:t>algorithms;</a:t>
            </a:r>
          </a:p>
          <a:p>
            <a:pPr marL="342900" indent="-342900" algn="just">
              <a:buAutoNum type="arabicPeriod"/>
            </a:pPr>
            <a:endParaRPr lang="en-US" sz="2000" dirty="0" smtClean="0"/>
          </a:p>
          <a:p>
            <a:pPr marL="342900" indent="-342900" algn="just">
              <a:buAutoNum type="arabicPeriod"/>
            </a:pPr>
            <a:r>
              <a:rPr lang="en-US" sz="2000" dirty="0" smtClean="0"/>
              <a:t>Develop the </a:t>
            </a:r>
            <a:r>
              <a:rPr lang="en-US" sz="2000" dirty="0"/>
              <a:t>method for Combined Malignancy </a:t>
            </a:r>
            <a:r>
              <a:rPr lang="en-US" sz="2000" dirty="0" smtClean="0"/>
              <a:t>Risk Score as a patient-specific cancer probability assessment parameter.</a:t>
            </a: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43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400" y="1143000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/>
              <a:t>Develop  the Tactile </a:t>
            </a:r>
            <a:r>
              <a:rPr lang="en-US" sz="2000" b="1" dirty="0"/>
              <a:t>Imaging Probe </a:t>
            </a:r>
            <a:r>
              <a:rPr lang="en-US" sz="2000" b="1" dirty="0" smtClean="0"/>
              <a:t>(TIP) and </a:t>
            </a:r>
            <a:r>
              <a:rPr lang="en-US" sz="2000" b="1" dirty="0"/>
              <a:t>its </a:t>
            </a:r>
            <a:r>
              <a:rPr lang="en-US" sz="2000" b="1" dirty="0" smtClean="0"/>
              <a:t>algorithms</a:t>
            </a:r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lvl="1" indent="-342900"/>
            <a:r>
              <a:rPr lang="en-US" sz="2000" dirty="0"/>
              <a:t>(a) Complete simulations for the Tactile Imaging </a:t>
            </a:r>
            <a:r>
              <a:rPr lang="en-US" sz="2000" dirty="0" smtClean="0"/>
              <a:t>Probe’s </a:t>
            </a:r>
            <a:r>
              <a:rPr lang="en-US" sz="2000" dirty="0"/>
              <a:t>sensing </a:t>
            </a:r>
            <a:r>
              <a:rPr lang="en-US" sz="2000" dirty="0" smtClean="0"/>
              <a:t>element;</a:t>
            </a:r>
            <a:endParaRPr lang="en-US" sz="2000" dirty="0"/>
          </a:p>
          <a:p>
            <a:pPr marL="342900" lvl="1" indent="-342900"/>
            <a:r>
              <a:rPr lang="en-US" sz="2000" dirty="0"/>
              <a:t>(b) Build </a:t>
            </a:r>
            <a:r>
              <a:rPr lang="en-US" sz="2000" dirty="0" smtClean="0"/>
              <a:t>a </a:t>
            </a:r>
            <a:r>
              <a:rPr lang="en-US" sz="2000" dirty="0"/>
              <a:t>Tactile Imaging Probe </a:t>
            </a:r>
            <a:r>
              <a:rPr lang="en-US" sz="2000" dirty="0" smtClean="0"/>
              <a:t>prototype;</a:t>
            </a:r>
            <a:endParaRPr lang="en-US" sz="2000" dirty="0"/>
          </a:p>
          <a:p>
            <a:pPr marL="342900" lvl="1" indent="-342900"/>
            <a:r>
              <a:rPr lang="en-US" sz="2000" dirty="0"/>
              <a:t>(c) Develop algorithms </a:t>
            </a:r>
            <a:r>
              <a:rPr lang="en-US" sz="2000" dirty="0" smtClean="0"/>
              <a:t>for tumor size </a:t>
            </a:r>
            <a:r>
              <a:rPr lang="en-US" sz="2000" dirty="0"/>
              <a:t>and stiffness </a:t>
            </a:r>
            <a:r>
              <a:rPr lang="en-US" sz="2000" dirty="0" smtClean="0"/>
              <a:t>estimation;</a:t>
            </a:r>
          </a:p>
          <a:p>
            <a:pPr marL="342900" lvl="1" indent="-342900"/>
            <a:r>
              <a:rPr lang="en-US" sz="2000" dirty="0" smtClean="0"/>
              <a:t>(</a:t>
            </a:r>
            <a:r>
              <a:rPr lang="en-US" sz="2000" dirty="0"/>
              <a:t>d) Suggest a method to represent tactile information from TIP data as Tactile Profile </a:t>
            </a:r>
            <a:r>
              <a:rPr lang="en-US" sz="2000" dirty="0" smtClean="0"/>
              <a:t>Diagrams;</a:t>
            </a:r>
          </a:p>
          <a:p>
            <a:pPr marL="342900" lvl="1" indent="-342900"/>
            <a:r>
              <a:rPr lang="en-US" sz="2000" dirty="0" smtClean="0"/>
              <a:t>(e</a:t>
            </a:r>
            <a:r>
              <a:rPr lang="en-US" sz="2000" dirty="0"/>
              <a:t>) Propose a method to measure tumor depth, and to improve the size and stiffness estimation </a:t>
            </a:r>
            <a:r>
              <a:rPr lang="en-US" sz="2000" dirty="0" smtClean="0"/>
              <a:t>from Tactile </a:t>
            </a:r>
            <a:r>
              <a:rPr lang="en-US" sz="2000" dirty="0"/>
              <a:t>Profile </a:t>
            </a:r>
            <a:r>
              <a:rPr lang="en-US" sz="2000" dirty="0" smtClean="0"/>
              <a:t>Diagrams using Convolutional Neural Network;</a:t>
            </a:r>
            <a:endParaRPr lang="en-US" sz="2000" dirty="0"/>
          </a:p>
          <a:p>
            <a:pPr marL="342900" lvl="1" indent="-342900"/>
            <a:r>
              <a:rPr lang="en-US" sz="2000" dirty="0"/>
              <a:t>(f)  Develop a breast tissue and tumors mimicking </a:t>
            </a:r>
            <a:r>
              <a:rPr lang="en-US" sz="2000" dirty="0" smtClean="0"/>
              <a:t>phantom;</a:t>
            </a:r>
            <a:endParaRPr lang="en-US" sz="2000" dirty="0"/>
          </a:p>
          <a:p>
            <a:pPr marL="342900" lvl="1" indent="-342900"/>
            <a:r>
              <a:rPr lang="en-US" sz="2000" dirty="0"/>
              <a:t>(g) Complete phantom validation experiments, employ the algorithms</a:t>
            </a:r>
            <a:r>
              <a:rPr lang="en-US" sz="2000" dirty="0" smtClean="0"/>
              <a:t>, </a:t>
            </a:r>
            <a:r>
              <a:rPr lang="en-US" sz="2000" dirty="0"/>
              <a:t>analyze the </a:t>
            </a:r>
            <a:r>
              <a:rPr lang="en-US" sz="2000" dirty="0" smtClean="0"/>
              <a:t>results;</a:t>
            </a:r>
            <a:endParaRPr lang="en-US" sz="2000" dirty="0"/>
          </a:p>
          <a:p>
            <a:pPr marL="342900" lvl="1" indent="-342900"/>
            <a:r>
              <a:rPr lang="en-US" sz="2000" dirty="0"/>
              <a:t>(h) Complete a pilot in-vivo study and analyze the results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89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149489"/>
            <a:ext cx="8343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2.   Develop </a:t>
            </a:r>
            <a:r>
              <a:rPr lang="en-US" sz="2000" b="1" dirty="0"/>
              <a:t>Multispectral Imaging </a:t>
            </a:r>
            <a:r>
              <a:rPr lang="en-US" sz="2000" b="1" dirty="0" smtClean="0"/>
              <a:t>Probe (MIP) and </a:t>
            </a:r>
            <a:r>
              <a:rPr lang="en-US" sz="2000" b="1" dirty="0"/>
              <a:t>its </a:t>
            </a:r>
            <a:r>
              <a:rPr lang="en-US" sz="2000" b="1" dirty="0" smtClean="0"/>
              <a:t>algorithms</a:t>
            </a:r>
          </a:p>
          <a:p>
            <a:pPr marL="352425" indent="-352425"/>
            <a:endParaRPr lang="en-US" sz="2000" b="1" dirty="0" smtClean="0"/>
          </a:p>
          <a:p>
            <a:pPr marL="352425" lvl="1" indent="-352425"/>
            <a:r>
              <a:rPr lang="en-US" sz="2000" dirty="0" smtClean="0"/>
              <a:t>(a) Review the available literature to learn what superficial breast tissue features attribute to cancer diagnosis, and how they can be captured with a video camera;</a:t>
            </a:r>
          </a:p>
          <a:p>
            <a:pPr marL="352425" lvl="1" indent="-352425"/>
            <a:r>
              <a:rPr lang="en-US" sz="2000" dirty="0" smtClean="0"/>
              <a:t>(b) Develop the sensing principle and build the Multispectral Imaging Probe;</a:t>
            </a:r>
          </a:p>
          <a:p>
            <a:pPr marL="352425" lvl="1" indent="-352425"/>
            <a:r>
              <a:rPr lang="en-US" sz="2000" dirty="0" smtClean="0"/>
              <a:t>(c) Suggest a method to represent superficial breast tissue information as Multispectral Profile Diagrams;</a:t>
            </a:r>
          </a:p>
          <a:p>
            <a:pPr marL="352425" lvl="1" indent="-352425"/>
            <a:r>
              <a:rPr lang="en-US" sz="2000" dirty="0" smtClean="0"/>
              <a:t>(d) Propose a technique for characterization of breast tissue color, texture, size of the affected region, and the extend of bilateral asymmetry from Multispectral Profile Diagrams using Convolutional Neural Network;</a:t>
            </a:r>
          </a:p>
          <a:p>
            <a:pPr marL="352425" lvl="1" indent="-352425"/>
            <a:r>
              <a:rPr lang="en-US" sz="2000" dirty="0" smtClean="0"/>
              <a:t>(e) Develop bimodal tissue phantom to mimic breast tissue mechanical and optical properties;</a:t>
            </a:r>
          </a:p>
          <a:p>
            <a:pPr marL="352425" lvl="1" indent="-352425"/>
            <a:r>
              <a:rPr lang="en-US" sz="2000" dirty="0" smtClean="0"/>
              <a:t>(f) Complete phantom validation experiments, employ the algorithms, and analyze the results.</a:t>
            </a:r>
          </a:p>
          <a:p>
            <a:pPr marL="352425" lvl="1" indent="-352425"/>
            <a:endParaRPr lang="en-US" sz="2000" dirty="0"/>
          </a:p>
          <a:p>
            <a:pPr marL="352425" lvl="1" indent="-352425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57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Research Plan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8305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 algn="just"/>
            <a:r>
              <a:rPr lang="en-US" sz="2000" b="1" dirty="0" smtClean="0"/>
              <a:t>3</a:t>
            </a:r>
            <a:r>
              <a:rPr lang="en-US" sz="2000" b="1" dirty="0"/>
              <a:t>. Develop a method for Combined Malignancy Score e</a:t>
            </a:r>
            <a:r>
              <a:rPr lang="en-US" sz="2000" b="1" dirty="0" smtClean="0"/>
              <a:t>stimation </a:t>
            </a:r>
            <a:r>
              <a:rPr lang="en-US" sz="2000" b="1" dirty="0"/>
              <a:t>as a patient-specific cancer probability assessment </a:t>
            </a:r>
            <a:r>
              <a:rPr lang="en-US" sz="2000" b="1" dirty="0" smtClean="0"/>
              <a:t>parameter</a:t>
            </a:r>
          </a:p>
          <a:p>
            <a:pPr marL="347663" indent="-347663" algn="just"/>
            <a:endParaRPr lang="en-US" sz="2000" b="1" dirty="0"/>
          </a:p>
          <a:p>
            <a:pPr marL="347663" lvl="1" indent="-347663" algn="just"/>
            <a:r>
              <a:rPr lang="en-US" sz="2000" dirty="0"/>
              <a:t>(a) Complete a literature </a:t>
            </a:r>
            <a:r>
              <a:rPr lang="en-US" sz="2000" dirty="0" smtClean="0"/>
              <a:t>review </a:t>
            </a:r>
            <a:r>
              <a:rPr lang="en-US" sz="2000" dirty="0"/>
              <a:t>on the risk score calculation for cancer </a:t>
            </a:r>
            <a:r>
              <a:rPr lang="en-US" sz="2000" dirty="0" smtClean="0"/>
              <a:t>patients;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(b) Propose the method to calculate </a:t>
            </a:r>
            <a:r>
              <a:rPr lang="en-US" sz="2000" dirty="0" smtClean="0"/>
              <a:t>a malignancy </a:t>
            </a:r>
            <a:r>
              <a:rPr lang="en-US" sz="2000" dirty="0"/>
              <a:t>index from TIP </a:t>
            </a:r>
            <a:r>
              <a:rPr lang="en-US" sz="2000" dirty="0" smtClean="0"/>
              <a:t>modality;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(c) Propose the method to calculate a malignancy index from MIP </a:t>
            </a:r>
            <a:r>
              <a:rPr lang="en-US" sz="2000" dirty="0" smtClean="0"/>
              <a:t>modality;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</a:t>
            </a:r>
            <a:r>
              <a:rPr lang="en-US" sz="2000" dirty="0" smtClean="0"/>
              <a:t>d) Propose </a:t>
            </a:r>
            <a:r>
              <a:rPr lang="en-US" sz="2000" dirty="0"/>
              <a:t>the method to include the individual malignancy risk assessment into the </a:t>
            </a:r>
            <a:r>
              <a:rPr lang="en-US" sz="2000" dirty="0" smtClean="0"/>
              <a:t>calculation;</a:t>
            </a:r>
            <a:endParaRPr lang="en-US" sz="2000" dirty="0"/>
          </a:p>
          <a:p>
            <a:pPr marL="347663" lvl="1" indent="-347663" algn="just"/>
            <a:r>
              <a:rPr lang="en-US" sz="2000" dirty="0"/>
              <a:t>(e) Develop the method of Combined Malignancy Risk Score calculation with the appropriate </a:t>
            </a:r>
            <a:r>
              <a:rPr lang="en-US" sz="2000" dirty="0" smtClean="0"/>
              <a:t>weights for the indexes</a:t>
            </a:r>
            <a:r>
              <a:rPr lang="en-US" sz="2000" dirty="0"/>
              <a:t>;</a:t>
            </a:r>
          </a:p>
          <a:p>
            <a:pPr marL="347663" lvl="1" indent="-347663" algn="just"/>
            <a:r>
              <a:rPr lang="en-US" sz="2000" dirty="0"/>
              <a:t>(f) Initially validate the method by using the available patients data from the completed pilot </a:t>
            </a:r>
            <a:r>
              <a:rPr lang="en-US" sz="2000" dirty="0" smtClean="0"/>
              <a:t>study.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57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914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914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990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Publications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8305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just"/>
            <a:r>
              <a:rPr lang="en-US" sz="1200" dirty="0"/>
              <a:t>1. </a:t>
            </a:r>
            <a:r>
              <a:rPr lang="en-US" sz="1200" b="1" dirty="0"/>
              <a:t>V. Oleksyuk</a:t>
            </a:r>
            <a:r>
              <a:rPr lang="en-US" sz="1200" dirty="0"/>
              <a:t>, R. Rajan, F. Saleheen, D. Caroline, S. Pascarella and C.-H. Won, “</a:t>
            </a:r>
            <a:r>
              <a:rPr lang="en-US" sz="1200" dirty="0" smtClean="0"/>
              <a:t>Risk score </a:t>
            </a:r>
            <a:r>
              <a:rPr lang="en-US" sz="1200" dirty="0"/>
              <a:t>based pre-screening of breast tumor using compression induced sensing system</a:t>
            </a:r>
            <a:r>
              <a:rPr lang="en-US" sz="1200" dirty="0" smtClean="0"/>
              <a:t>,“ </a:t>
            </a:r>
            <a:r>
              <a:rPr lang="fr-FR" sz="1200" dirty="0" smtClean="0"/>
              <a:t>Sensors </a:t>
            </a:r>
            <a:r>
              <a:rPr lang="fr-FR" sz="1200" dirty="0"/>
              <a:t>Journal, IEEE, Vol.18 (10), pp. 4038-4045, 2018.</a:t>
            </a:r>
          </a:p>
          <a:p>
            <a:pPr marL="173038" indent="-173038" algn="just"/>
            <a:r>
              <a:rPr lang="en-US" sz="1200" dirty="0"/>
              <a:t>2. F. Saleheen, </a:t>
            </a:r>
            <a:r>
              <a:rPr lang="en-US" sz="1200" b="1" dirty="0"/>
              <a:t>V. Oleksyuk</a:t>
            </a:r>
            <a:r>
              <a:rPr lang="en-US" sz="1200" dirty="0"/>
              <a:t>, and C.-H</a:t>
            </a:r>
            <a:r>
              <a:rPr lang="en-US" sz="1200" dirty="0" smtClean="0"/>
              <a:t>. Won</a:t>
            </a:r>
            <a:r>
              <a:rPr lang="en-US" sz="1200" dirty="0"/>
              <a:t>, "Itchy skin region detection using </a:t>
            </a:r>
            <a:r>
              <a:rPr lang="en-US" sz="1200" dirty="0" smtClean="0"/>
              <a:t>hyperspectral imaging</a:t>
            </a:r>
            <a:r>
              <a:rPr lang="en-US" sz="1200" dirty="0"/>
              <a:t>," Proc. SPIE </a:t>
            </a:r>
            <a:r>
              <a:rPr lang="en-US" sz="1200" dirty="0" smtClean="0"/>
              <a:t>Defense-Commercial </a:t>
            </a:r>
            <a:r>
              <a:rPr lang="en-US" sz="1200" dirty="0"/>
              <a:t>Sensing, Paper 10656-7, Baltimore</a:t>
            </a:r>
            <a:r>
              <a:rPr lang="en-US" sz="1200" dirty="0" smtClean="0"/>
              <a:t>, MD</a:t>
            </a:r>
            <a:r>
              <a:rPr lang="en-US" sz="1200" dirty="0"/>
              <a:t>: USA, 2018.</a:t>
            </a:r>
          </a:p>
          <a:p>
            <a:pPr marL="173038" indent="-173038" algn="just"/>
            <a:r>
              <a:rPr lang="en-US" sz="1200" dirty="0"/>
              <a:t>3. </a:t>
            </a:r>
            <a:r>
              <a:rPr lang="en-US" sz="1200" b="1" dirty="0"/>
              <a:t>V. Oleksyuk</a:t>
            </a:r>
            <a:r>
              <a:rPr lang="en-US" sz="1200" dirty="0"/>
              <a:t>, F. Saleheen, D. Caroline, S. Pascarella and C.-H. Won, “</a:t>
            </a:r>
            <a:r>
              <a:rPr lang="en-US" sz="1200" dirty="0" smtClean="0"/>
              <a:t>Classification of </a:t>
            </a:r>
            <a:r>
              <a:rPr lang="en-US" sz="1200" dirty="0"/>
              <a:t>breast masses using tactile imaging system and machine learning </a:t>
            </a:r>
            <a:r>
              <a:rPr lang="en-US" sz="1200" dirty="0" smtClean="0"/>
              <a:t>algorithms, “</a:t>
            </a:r>
            <a:r>
              <a:rPr lang="en-US" sz="1200" dirty="0"/>
              <a:t>IEEE Signal Processing in Medicine and Biology Symposium, Philadelphia, </a:t>
            </a:r>
            <a:r>
              <a:rPr lang="en-US" sz="1200" dirty="0" smtClean="0"/>
              <a:t>PA: USA</a:t>
            </a:r>
            <a:r>
              <a:rPr lang="en-US" sz="1200" dirty="0"/>
              <a:t>, Jan 2017.</a:t>
            </a:r>
          </a:p>
          <a:p>
            <a:pPr marL="173038" indent="-173038" algn="just"/>
            <a:r>
              <a:rPr lang="en-US" sz="1200" dirty="0"/>
              <a:t>4. </a:t>
            </a:r>
            <a:r>
              <a:rPr lang="en-US" sz="1200" b="1" dirty="0"/>
              <a:t>V. Oleksyuk</a:t>
            </a:r>
            <a:r>
              <a:rPr lang="en-US" sz="1200" dirty="0"/>
              <a:t>, F. Saleheen, D. Caroline, S. Pascarella, C.-H. Won. "KNN </a:t>
            </a:r>
            <a:r>
              <a:rPr lang="en-US" sz="1200" dirty="0" smtClean="0"/>
              <a:t>classification of </a:t>
            </a:r>
            <a:r>
              <a:rPr lang="en-US" sz="1200" dirty="0"/>
              <a:t>tactile imaging </a:t>
            </a:r>
            <a:r>
              <a:rPr lang="en-US" sz="1200" dirty="0" smtClean="0"/>
              <a:t>data,” 2017  International </a:t>
            </a:r>
            <a:r>
              <a:rPr lang="en-US" sz="1200" dirty="0"/>
              <a:t>Symposium on Innovation </a:t>
            </a:r>
            <a:r>
              <a:rPr lang="en-US" sz="1200" dirty="0" smtClean="0"/>
              <a:t>in Information </a:t>
            </a:r>
            <a:r>
              <a:rPr lang="en-US" sz="1200" dirty="0"/>
              <a:t>Technology and Application (ISIITA17), Danang: Vietnam, Jan. 2017.</a:t>
            </a:r>
          </a:p>
          <a:p>
            <a:pPr marL="173038" indent="-173038" algn="just"/>
            <a:r>
              <a:rPr lang="en-US" sz="1200" dirty="0"/>
              <a:t>5. C.-H. Won, J. Goldstein, </a:t>
            </a:r>
            <a:r>
              <a:rPr lang="en-US" sz="1200" b="1" dirty="0"/>
              <a:t>V. Oleksyuk</a:t>
            </a:r>
            <a:r>
              <a:rPr lang="en-US" sz="1200" dirty="0"/>
              <a:t>, D. Caroline, S. Pascarella. "Tumor size </a:t>
            </a:r>
            <a:r>
              <a:rPr lang="en-US" sz="1200" dirty="0" smtClean="0"/>
              <a:t>and elasticity </a:t>
            </a:r>
            <a:r>
              <a:rPr lang="en-US" sz="1200" dirty="0"/>
              <a:t>estimation using smartphone-based compression-induced scope," 39th </a:t>
            </a:r>
            <a:r>
              <a:rPr lang="en-US" sz="1200" dirty="0" smtClean="0"/>
              <a:t>Annual International </a:t>
            </a:r>
            <a:r>
              <a:rPr lang="en-US" sz="1200" dirty="0"/>
              <a:t>Conference of the IEEE Engineering in Medicine and </a:t>
            </a:r>
            <a:r>
              <a:rPr lang="en-US" sz="1200" dirty="0" smtClean="0"/>
              <a:t>Biology Society </a:t>
            </a:r>
            <a:r>
              <a:rPr lang="en-US" sz="1200" dirty="0"/>
              <a:t>(EMBC 17), JeJu Island: S. Korea, July 2017, pp.4106-4109.</a:t>
            </a:r>
          </a:p>
          <a:p>
            <a:pPr marL="173038" indent="-173038" algn="just"/>
            <a:r>
              <a:rPr lang="en-US" sz="1200" dirty="0"/>
              <a:t>6. F. Saleheen, Z. Wang, W. Moser, </a:t>
            </a:r>
            <a:r>
              <a:rPr lang="en-US" sz="1200" b="1" dirty="0"/>
              <a:t>V. Oleksyuk</a:t>
            </a:r>
            <a:r>
              <a:rPr lang="en-US" sz="1200" dirty="0"/>
              <a:t>, J. Picone, C.-H. Won, "</a:t>
            </a:r>
            <a:r>
              <a:rPr lang="en-US" sz="1200" dirty="0" smtClean="0"/>
              <a:t>Effectiveness of </a:t>
            </a:r>
            <a:r>
              <a:rPr lang="en-US" sz="1200" dirty="0"/>
              <a:t>virtual open laboratory teaching assistant for circuits laboratory," 123rd </a:t>
            </a:r>
            <a:r>
              <a:rPr lang="en-US" sz="1200" dirty="0" smtClean="0"/>
              <a:t>ASEE Annual </a:t>
            </a:r>
            <a:r>
              <a:rPr lang="en-US" sz="1200" dirty="0"/>
              <a:t>Conference, New Orleans, LA: USA, June 2016.</a:t>
            </a:r>
          </a:p>
          <a:p>
            <a:pPr marL="173038" indent="-173038" algn="just"/>
            <a:r>
              <a:rPr lang="en-US" sz="1200" dirty="0"/>
              <a:t>7.</a:t>
            </a:r>
            <a:r>
              <a:rPr lang="en-US" sz="1200" b="1" dirty="0"/>
              <a:t> V. Oleksyuk</a:t>
            </a:r>
            <a:r>
              <a:rPr lang="en-US" sz="1200" dirty="0"/>
              <a:t>, F. Saleheen, W. Moser, and C.-H. Won, "Tactile imaging sensor </a:t>
            </a:r>
            <a:r>
              <a:rPr lang="en-US" sz="1200" dirty="0" smtClean="0"/>
              <a:t>for mechanical </a:t>
            </a:r>
            <a:r>
              <a:rPr lang="en-US" sz="1200" dirty="0"/>
              <a:t>properties quantification of breast tumor," IEEE Biomedical Circuits </a:t>
            </a:r>
            <a:r>
              <a:rPr lang="en-US" sz="1200" dirty="0" smtClean="0"/>
              <a:t>and Systems </a:t>
            </a:r>
            <a:r>
              <a:rPr lang="en-US" sz="1200" dirty="0"/>
              <a:t>Conference (BioCAS), Atlanta, GA: USA, Oct. 2015.</a:t>
            </a:r>
          </a:p>
          <a:p>
            <a:pPr marL="173038" indent="-173038" algn="just"/>
            <a:r>
              <a:rPr lang="en-US" sz="1200" dirty="0"/>
              <a:t>8. A. Sahu, F. Saleheen, </a:t>
            </a:r>
            <a:r>
              <a:rPr lang="en-US" sz="1200" b="1" dirty="0"/>
              <a:t>V. Oleksyuk</a:t>
            </a:r>
            <a:r>
              <a:rPr lang="en-US" sz="1200" dirty="0"/>
              <a:t>, C. McGoverin, N. Pleshko, A. Harati, J. </a:t>
            </a:r>
            <a:r>
              <a:rPr lang="en-US" sz="1200" dirty="0" smtClean="0"/>
              <a:t>Picone and </a:t>
            </a:r>
            <a:r>
              <a:rPr lang="en-US" sz="1200" dirty="0"/>
              <a:t>C.-H. Won, “Characterization of Mammary Tumors Using Noninvasive </a:t>
            </a:r>
            <a:r>
              <a:rPr lang="en-US" sz="1200" dirty="0" smtClean="0"/>
              <a:t>Tactile and </a:t>
            </a:r>
            <a:r>
              <a:rPr lang="en-US" sz="1200" dirty="0"/>
              <a:t>Hyperspectral Imaging Sensors," Sensors Journal, IEEE, Vol.14 (10), pp. </a:t>
            </a:r>
            <a:r>
              <a:rPr lang="en-US" sz="1200" dirty="0" smtClean="0"/>
              <a:t>3337- 3344</a:t>
            </a:r>
            <a:r>
              <a:rPr lang="en-US" sz="1200" dirty="0"/>
              <a:t>, 2014.</a:t>
            </a:r>
          </a:p>
          <a:p>
            <a:pPr marL="173038" indent="-173038" algn="just"/>
            <a:r>
              <a:rPr lang="en-US" sz="1200" dirty="0"/>
              <a:t>9. A. Sahu, F. Saleheen, </a:t>
            </a:r>
            <a:r>
              <a:rPr lang="en-US" sz="1200" b="1" dirty="0"/>
              <a:t>V. Oleksyuk</a:t>
            </a:r>
            <a:r>
              <a:rPr lang="en-US" sz="1200" dirty="0"/>
              <a:t>, Y. Chen, and C.-H. Won, “Tactile and </a:t>
            </a:r>
            <a:r>
              <a:rPr lang="en-US" sz="1200" dirty="0" smtClean="0"/>
              <a:t>hyperspectral imaging </a:t>
            </a:r>
            <a:r>
              <a:rPr lang="en-US" sz="1200" dirty="0"/>
              <a:t>sensors for mammary tumor characterization," Sensors, 2013 IEEE</a:t>
            </a:r>
            <a:r>
              <a:rPr lang="en-US" sz="1200" dirty="0" smtClean="0"/>
              <a:t>, </a:t>
            </a:r>
            <a:r>
              <a:rPr lang="it-IT" sz="1200" dirty="0" smtClean="0"/>
              <a:t>Baltimore</a:t>
            </a:r>
            <a:r>
              <a:rPr lang="it-IT" sz="1200" dirty="0"/>
              <a:t>, MD: USA, Nov 2013.</a:t>
            </a:r>
          </a:p>
          <a:p>
            <a:pPr marL="173038" indent="-173038" algn="just"/>
            <a:r>
              <a:rPr lang="en-US" sz="1200" dirty="0"/>
              <a:t>10. F. Saleheen, </a:t>
            </a:r>
            <a:r>
              <a:rPr lang="en-US" sz="1200" b="1" dirty="0"/>
              <a:t>V. Oleksyuk</a:t>
            </a:r>
            <a:r>
              <a:rPr lang="en-US" sz="1200" dirty="0"/>
              <a:t>, A. Sahu, and C.-H. Won, “Non-invasive mechanical </a:t>
            </a:r>
            <a:r>
              <a:rPr lang="en-US" sz="1200" dirty="0" smtClean="0"/>
              <a:t>properties estimation </a:t>
            </a:r>
            <a:r>
              <a:rPr lang="en-US" sz="1200" dirty="0"/>
              <a:t>of embedded objects using tactile imaging sensor," Proc. </a:t>
            </a:r>
            <a:r>
              <a:rPr lang="en-US" sz="1200" dirty="0" smtClean="0"/>
              <a:t>SPIE 8719</a:t>
            </a:r>
            <a:r>
              <a:rPr lang="en-US" sz="1200" dirty="0"/>
              <a:t>, Smart Biomedical and Physiological Sensor Technology X, Baltimore, </a:t>
            </a:r>
            <a:r>
              <a:rPr lang="en-US" sz="1200" dirty="0" smtClean="0"/>
              <a:t>MD: USA</a:t>
            </a:r>
            <a:r>
              <a:rPr lang="en-US" sz="1200" dirty="0"/>
              <a:t>, May 2013</a:t>
            </a:r>
            <a:r>
              <a:rPr lang="en-US" sz="1200" dirty="0" smtClean="0"/>
              <a:t>.</a:t>
            </a:r>
          </a:p>
          <a:p>
            <a:pPr marL="173038" indent="-173038" algn="just"/>
            <a:r>
              <a:rPr lang="en-US" sz="1200" dirty="0"/>
              <a:t>11. F. Saleheen, A. Sahu, </a:t>
            </a:r>
            <a:r>
              <a:rPr lang="en-US" sz="1200" b="1" dirty="0"/>
              <a:t>V. Oleksyuk</a:t>
            </a:r>
            <a:r>
              <a:rPr lang="en-US" sz="1200" dirty="0"/>
              <a:t>, and C.-H. Won, "Normal force estimation </a:t>
            </a:r>
            <a:r>
              <a:rPr lang="en-US" sz="1200" dirty="0" smtClean="0"/>
              <a:t>using tactile </a:t>
            </a:r>
            <a:r>
              <a:rPr lang="en-US" sz="1200" dirty="0"/>
              <a:t>imaging sensor," Bioengineering Conference (NEBEC), 2012 38th </a:t>
            </a:r>
            <a:r>
              <a:rPr lang="en-US" sz="1200" dirty="0" smtClean="0"/>
              <a:t>Annual Northeast</a:t>
            </a:r>
            <a:r>
              <a:rPr lang="en-US" sz="1200" dirty="0"/>
              <a:t>, Philadelphia, PA: USA, Mar. 2012, pp</a:t>
            </a:r>
            <a:r>
              <a:rPr lang="en-US" sz="1200" dirty="0" smtClean="0"/>
              <a:t>. 119-120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0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Acknowledgements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19200"/>
            <a:ext cx="8305800" cy="4754563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/>
              <a:t>Dr</a:t>
            </a:r>
            <a:r>
              <a:rPr lang="en-US" sz="2000" dirty="0"/>
              <a:t>. </a:t>
            </a:r>
            <a:r>
              <a:rPr lang="en-US" sz="2000" dirty="0" smtClean="0"/>
              <a:t>Chang-</a:t>
            </a:r>
            <a:r>
              <a:rPr lang="en-US" sz="2000" dirty="0" err="1" smtClean="0"/>
              <a:t>hee</a:t>
            </a:r>
            <a:r>
              <a:rPr lang="en-US" sz="2000" dirty="0" smtClean="0"/>
              <a:t> </a:t>
            </a:r>
            <a:r>
              <a:rPr lang="en-US" sz="2000" dirty="0"/>
              <a:t>Won for </a:t>
            </a:r>
            <a:r>
              <a:rPr lang="en-US" sz="2000" dirty="0" smtClean="0"/>
              <a:t>the valuable guidance and continuous support</a:t>
            </a:r>
            <a:endParaRPr lang="en-US" sz="2000" dirty="0"/>
          </a:p>
          <a:p>
            <a:pPr algn="just"/>
            <a:r>
              <a:rPr lang="en-US" sz="2000" dirty="0" smtClean="0"/>
              <a:t>My committee, Dr</a:t>
            </a:r>
            <a:r>
              <a:rPr lang="en-US" sz="2000" dirty="0"/>
              <a:t>. </a:t>
            </a:r>
            <a:r>
              <a:rPr lang="en-US" sz="2000" dirty="0" smtClean="0"/>
              <a:t>Joseph Picone, Dr</a:t>
            </a:r>
            <a:r>
              <a:rPr lang="en-US" sz="2000" dirty="0"/>
              <a:t>. Iyad </a:t>
            </a:r>
            <a:r>
              <a:rPr lang="en-US" sz="2000" dirty="0" smtClean="0"/>
              <a:t>Obeid, and Dr</a:t>
            </a:r>
            <a:r>
              <a:rPr lang="en-US" sz="2000" dirty="0"/>
              <a:t>. Nancy </a:t>
            </a:r>
            <a:r>
              <a:rPr lang="en-US" sz="2000" dirty="0" smtClean="0"/>
              <a:t>Pleshko, for thoughtful contributions </a:t>
            </a:r>
            <a:endParaRPr lang="en-US" sz="2000" dirty="0"/>
          </a:p>
          <a:p>
            <a:pPr algn="just"/>
            <a:r>
              <a:rPr lang="en-US" sz="2000" dirty="0" smtClean="0"/>
              <a:t>My friends and CSNAP lab team members Firdous Saleheen, </a:t>
            </a:r>
            <a:r>
              <a:rPr lang="en-US" sz="2000" dirty="0"/>
              <a:t>Sung In </a:t>
            </a:r>
            <a:r>
              <a:rPr lang="en-US" sz="2000" dirty="0" smtClean="0"/>
              <a:t>Choi</a:t>
            </a:r>
            <a:r>
              <a:rPr lang="en-US" sz="2000" dirty="0"/>
              <a:t>, </a:t>
            </a:r>
            <a:r>
              <a:rPr lang="en-US" sz="2000" dirty="0" err="1"/>
              <a:t>Reshma</a:t>
            </a:r>
            <a:r>
              <a:rPr lang="en-US" sz="2000" dirty="0"/>
              <a:t> Rajan, </a:t>
            </a:r>
            <a:r>
              <a:rPr lang="en-US" sz="2000" dirty="0" smtClean="0"/>
              <a:t>and </a:t>
            </a:r>
            <a:r>
              <a:rPr lang="en-US" sz="2000" dirty="0"/>
              <a:t>Steve Lash </a:t>
            </a:r>
            <a:r>
              <a:rPr lang="en-US" sz="2000" dirty="0" smtClean="0"/>
              <a:t>for support and encouragement</a:t>
            </a:r>
          </a:p>
          <a:p>
            <a:pPr algn="just"/>
            <a:r>
              <a:rPr lang="en-US" sz="2000" dirty="0" smtClean="0"/>
              <a:t>Dr. Dina Caroline and Dr. Suzanne Pascarella (TUH) for help with the clinical data collection</a:t>
            </a:r>
          </a:p>
          <a:p>
            <a:pPr algn="just"/>
            <a:r>
              <a:rPr lang="en-US" sz="2000" dirty="0" smtClean="0"/>
              <a:t>Dr. </a:t>
            </a:r>
            <a:r>
              <a:rPr lang="en-US" sz="2000" dirty="0" err="1" smtClean="0"/>
              <a:t>Jie</a:t>
            </a:r>
            <a:r>
              <a:rPr lang="en-US" sz="2000" dirty="0" smtClean="0"/>
              <a:t> Yin and Qiuting Zhang (ME) for the aid with </a:t>
            </a:r>
            <a:r>
              <a:rPr lang="en-US" sz="2000" dirty="0" err="1" smtClean="0"/>
              <a:t>Abaqus</a:t>
            </a:r>
            <a:r>
              <a:rPr lang="en-US" sz="2000" dirty="0" smtClean="0"/>
              <a:t> TIP simulation modeling</a:t>
            </a:r>
          </a:p>
          <a:p>
            <a:pPr algn="just"/>
            <a:r>
              <a:rPr lang="en-US" sz="2000" dirty="0" err="1"/>
              <a:t>Vinit</a:t>
            </a:r>
            <a:r>
              <a:rPr lang="en-US" sz="2000" dirty="0"/>
              <a:t> Shah for helpful discussions on deep learning topics</a:t>
            </a:r>
          </a:p>
          <a:p>
            <a:pPr algn="just"/>
            <a:r>
              <a:rPr lang="en-US" sz="2000" dirty="0" smtClean="0"/>
              <a:t>Dr. </a:t>
            </a:r>
            <a:r>
              <a:rPr lang="en-US" sz="2000" dirty="0" err="1" smtClean="0"/>
              <a:t>Rouzbeh</a:t>
            </a:r>
            <a:r>
              <a:rPr lang="en-US" sz="2000" dirty="0" smtClean="0"/>
              <a:t> Tehrani (CE), Dr. </a:t>
            </a:r>
            <a:r>
              <a:rPr lang="en-US" sz="2000" dirty="0" err="1" smtClean="0"/>
              <a:t>Gangadhar</a:t>
            </a:r>
            <a:r>
              <a:rPr lang="en-US" sz="2000" dirty="0" smtClean="0"/>
              <a:t> </a:t>
            </a:r>
            <a:r>
              <a:rPr lang="en-US" sz="2000" dirty="0" err="1" smtClean="0"/>
              <a:t>Andaluri</a:t>
            </a:r>
            <a:r>
              <a:rPr lang="en-US" sz="2000" dirty="0" smtClean="0"/>
              <a:t> (CE), and Helen Freitas (</a:t>
            </a:r>
            <a:r>
              <a:rPr lang="en-US" sz="2000" dirty="0" err="1" smtClean="0"/>
              <a:t>BioE</a:t>
            </a:r>
            <a:r>
              <a:rPr lang="en-US" sz="2000" dirty="0" smtClean="0"/>
              <a:t>) for lab resources during breast mimicking model development</a:t>
            </a:r>
          </a:p>
          <a:p>
            <a:pPr algn="just"/>
            <a:r>
              <a:rPr lang="en-US" sz="2000" dirty="0" smtClean="0"/>
              <a:t>The National Science Foundation for the given opportunities</a:t>
            </a:r>
          </a:p>
          <a:p>
            <a:pPr algn="just"/>
            <a:r>
              <a:rPr lang="en-US" sz="2000" dirty="0" smtClean="0"/>
              <a:t>Edmund Optics for multispectral imaging filters and standards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725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7200" y="361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81000"/>
            <a:ext cx="8305800" cy="80803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Arial" panose="020B0604020202020204" pitchFamily="34" charset="0"/>
              </a:rPr>
              <a:t>Thank you!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9100" y="1219200"/>
            <a:ext cx="8305800" cy="76200"/>
            <a:chOff x="419100" y="12954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2954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3716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48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61" y="1676400"/>
            <a:ext cx="5790339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" y="3733800"/>
            <a:ext cx="3008553" cy="2901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Background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" y="1237595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Alternative breast cancer detection and characterization methods aim to quantify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tumor stiffness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or tissue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chromophores concentration</a:t>
            </a:r>
          </a:p>
          <a:p>
            <a:pPr algn="just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Cancerous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lesions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are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stiffer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than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benign lesions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Tactile sensors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characterize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tumor stiffness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, location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,  and  size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Most are electromechanical pressure sensors</a:t>
            </a:r>
          </a:p>
          <a:p>
            <a:pPr lvl="1"/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  <a:cs typeface="Arial" panose="020B0604020202020204" pitchFamily="34" charset="0"/>
              </a:rPr>
              <a:t>Breast tissue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optical properties 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change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when the tissue becomes malignant (angiogenesis  and hypermetabolic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activity)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Hyperspectral/multispectral imaging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can characterize superficial optical properties of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suspicious breast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tissues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H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yperspectral imaging is available, yet </a:t>
            </a:r>
            <a:r>
              <a:rPr lang="en-US" sz="2000" b="1" dirty="0" smtClean="0">
                <a:latin typeface="+mj-lt"/>
                <a:cs typeface="Arial" panose="020B0604020202020204" pitchFamily="34" charset="0"/>
              </a:rPr>
              <a:t>costly and time consuming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292100" lvl="1" indent="-285750">
              <a:buFont typeface="Wingdings" panose="05000000000000000000" pitchFamily="2" charset="2"/>
              <a:buChar char="§"/>
            </a:pPr>
            <a:endParaRPr lang="en-US" sz="2000" dirty="0" smtClean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Research </a:t>
            </a:r>
            <a:r>
              <a:rPr lang="en-US" sz="3600" b="1" dirty="0" smtClean="0">
                <a:cs typeface="Arial" panose="020B0604020202020204" pitchFamily="34" charset="0"/>
              </a:rPr>
              <a:t>Goal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" y="1315283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primary goal of this research is to develop a </a:t>
            </a:r>
            <a:r>
              <a:rPr lang="en-US" sz="2000" b="1" dirty="0" smtClean="0"/>
              <a:t>bimodal </a:t>
            </a:r>
            <a:r>
              <a:rPr lang="en-US" sz="2000" b="1" dirty="0"/>
              <a:t>imaging system for quantitative breast tumor </a:t>
            </a:r>
            <a:r>
              <a:rPr lang="en-US" sz="2000" b="1" dirty="0" smtClean="0"/>
              <a:t>and tissue characterization</a:t>
            </a:r>
            <a:r>
              <a:rPr lang="en-US" sz="2000" dirty="0"/>
              <a:t> </a:t>
            </a:r>
            <a:r>
              <a:rPr lang="en-US" sz="2000" dirty="0" smtClean="0"/>
              <a:t>using tactile and </a:t>
            </a:r>
            <a:r>
              <a:rPr lang="en-US" sz="2000" dirty="0"/>
              <a:t>multispectral imaging.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b="1" dirty="0" smtClean="0"/>
              <a:t>Tactile </a:t>
            </a:r>
            <a:r>
              <a:rPr lang="en-US" sz="2000" b="1" dirty="0"/>
              <a:t>Imaging Probe</a:t>
            </a:r>
            <a:r>
              <a:rPr lang="en-US" sz="2000" dirty="0"/>
              <a:t>'s</a:t>
            </a:r>
            <a:r>
              <a:rPr lang="en-US" sz="2000" b="1" dirty="0"/>
              <a:t> </a:t>
            </a:r>
            <a:r>
              <a:rPr lang="en-US" sz="2000" dirty="0"/>
              <a:t>hardware and </a:t>
            </a:r>
            <a:r>
              <a:rPr lang="en-US" sz="2000" dirty="0" smtClean="0"/>
              <a:t>software</a:t>
            </a:r>
            <a:r>
              <a:rPr lang="en-US" sz="2000" dirty="0"/>
              <a:t> </a:t>
            </a:r>
            <a:r>
              <a:rPr lang="en-US" sz="2000" dirty="0" smtClean="0"/>
              <a:t>are developed </a:t>
            </a:r>
            <a:r>
              <a:rPr lang="en-US" sz="2000" dirty="0"/>
              <a:t>to measure tactile properties, such as the tumor size, stiffness, and depth within the breast tissue.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b="1" dirty="0" smtClean="0"/>
              <a:t>Multispectral </a:t>
            </a:r>
            <a:r>
              <a:rPr lang="en-US" sz="2000" b="1" dirty="0"/>
              <a:t>Imaging Probe </a:t>
            </a:r>
            <a:r>
              <a:rPr lang="en-US" sz="2000" dirty="0" smtClean="0"/>
              <a:t>are developed </a:t>
            </a:r>
            <a:r>
              <a:rPr lang="en-US" sz="2000" dirty="0"/>
              <a:t>to characterize superficial </a:t>
            </a:r>
            <a:r>
              <a:rPr lang="en-US" sz="2000" dirty="0" smtClean="0"/>
              <a:t>breast tissue properties, </a:t>
            </a:r>
            <a:r>
              <a:rPr lang="en-US" sz="2000" dirty="0"/>
              <a:t>such as color, texture, </a:t>
            </a:r>
            <a:r>
              <a:rPr lang="en-US" sz="2000" dirty="0" smtClean="0"/>
              <a:t>size of the affected area, </a:t>
            </a:r>
            <a:r>
              <a:rPr lang="en-US" sz="2000" dirty="0"/>
              <a:t>and asymmetry changes.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Finally</a:t>
            </a:r>
            <a:r>
              <a:rPr lang="en-US" sz="2000" dirty="0"/>
              <a:t>, we will propose a method for breast tumor </a:t>
            </a:r>
            <a:r>
              <a:rPr lang="en-US" sz="2000" b="1" dirty="0"/>
              <a:t>classification on malignant or benign</a:t>
            </a:r>
            <a:r>
              <a:rPr lang="en-US" sz="2000" dirty="0"/>
              <a:t> using characterization indexes obtained from the two imaging modalities and the patient's health information.</a:t>
            </a: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 - Design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219200"/>
            <a:ext cx="8305801" cy="46137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3809" y="5931932"/>
            <a:ext cx="666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Tactile Imaging Probe design and sensing principle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Simulation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053810"/>
            <a:ext cx="5143500" cy="2908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2831"/>
            <a:ext cx="8686800" cy="2360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40" y="1524000"/>
            <a:ext cx="3267555" cy="17929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64770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Abaqus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TIP sensing element simulation results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819" y="3394502"/>
            <a:ext cx="3079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Stiff and soft tumors under TIP compression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0000"/>
            <a:ext cx="4333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Abaqus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simulation model setup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" y="914400"/>
            <a:ext cx="8305800" cy="76200"/>
            <a:chOff x="419100" y="1066800"/>
            <a:chExt cx="8305800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9100" y="1066800"/>
              <a:ext cx="8305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9100" y="1143000"/>
              <a:ext cx="83058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361E-96D2-4984-91C9-DECEA91F5155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0803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anose="020B0604020202020204" pitchFamily="34" charset="0"/>
              </a:rPr>
              <a:t>Tactile Imaging Probe - Acquisition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9759" r="2455" b="6883"/>
          <a:stretch/>
        </p:blipFill>
        <p:spPr>
          <a:xfrm>
            <a:off x="4648200" y="1219200"/>
            <a:ext cx="4110682" cy="2107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"/>
          <a:stretch/>
        </p:blipFill>
        <p:spPr>
          <a:xfrm>
            <a:off x="4909823" y="3998373"/>
            <a:ext cx="3849059" cy="2326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2" y="3962400"/>
            <a:ext cx="4240862" cy="24024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6442" y="1219200"/>
            <a:ext cx="3965774" cy="2063187"/>
            <a:chOff x="453825" y="1105383"/>
            <a:chExt cx="5261175" cy="27409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0" b="11575"/>
            <a:stretch/>
          </p:blipFill>
          <p:spPr>
            <a:xfrm>
              <a:off x="453825" y="1105383"/>
              <a:ext cx="5261175" cy="27409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79" r="20215" b="1587"/>
            <a:stretch/>
          </p:blipFill>
          <p:spPr>
            <a:xfrm>
              <a:off x="3323421" y="1600200"/>
              <a:ext cx="1666720" cy="97584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98844" y="6400800"/>
            <a:ext cx="4249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GUI parameters setup view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6800" y="6400800"/>
            <a:ext cx="3486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GUI capture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view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4618" y="3352800"/>
            <a:ext cx="447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anose="020B0604020202020204" pitchFamily="34" charset="0"/>
              </a:rPr>
              <a:t>Figure .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Acquired grayscale and colored tactile images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442" y="3352800"/>
            <a:ext cx="3868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+mj-lt"/>
                <a:cs typeface="Arial" panose="020B0604020202020204" pitchFamily="34" charset="0"/>
              </a:rPr>
              <a:t>Figure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TIP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connected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to a laptop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with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TIP GUI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_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T_presentation</Template>
  <TotalTime>6728</TotalTime>
  <Words>3148</Words>
  <Application>Microsoft Office PowerPoint</Application>
  <PresentationFormat>On-screen Show (4:3)</PresentationFormat>
  <Paragraphs>415</Paragraphs>
  <Slides>48</Slides>
  <Notes>48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T_presentation</vt:lpstr>
      <vt:lpstr>Tactile and Multispectral Imaging Probe with Convolutional Neural Network  for Cancer Risk Assessment </vt:lpstr>
      <vt:lpstr>Motivation</vt:lpstr>
      <vt:lpstr>Outline</vt:lpstr>
      <vt:lpstr>Background</vt:lpstr>
      <vt:lpstr>Background</vt:lpstr>
      <vt:lpstr>Research Goal</vt:lpstr>
      <vt:lpstr>Tactile Imaging Probe  - Design</vt:lpstr>
      <vt:lpstr>Tactile Imaging Probe - Simulation</vt:lpstr>
      <vt:lpstr>Tactile Imaging Probe - Acquisition</vt:lpstr>
      <vt:lpstr>Tactile Imaging Probe - Calculations</vt:lpstr>
      <vt:lpstr>Tactile Imaging Probe - GUI</vt:lpstr>
      <vt:lpstr>Tactile Imaging Probe - TPD</vt:lpstr>
      <vt:lpstr>Tactile Imaging Probe - TPD</vt:lpstr>
      <vt:lpstr>Tactile Imaging Probe - TPDs</vt:lpstr>
      <vt:lpstr>Tactile Imaging Probe – TPD Calculation</vt:lpstr>
      <vt:lpstr>Multispectral Imaging Probe</vt:lpstr>
      <vt:lpstr>Multispectral Imaging Probe - Hardware</vt:lpstr>
      <vt:lpstr>Multispectral Imaging Probe - MPD</vt:lpstr>
      <vt:lpstr>Multispectral Imaging Probe - MPD</vt:lpstr>
      <vt:lpstr>Multispectral Imaging Probe - MPD</vt:lpstr>
      <vt:lpstr>Classification with CNN</vt:lpstr>
      <vt:lpstr>Classification with CNN</vt:lpstr>
      <vt:lpstr>Classification with CNN - TPD</vt:lpstr>
      <vt:lpstr>Classification with CNN – TPD</vt:lpstr>
      <vt:lpstr>Classification with CNN - MPD</vt:lpstr>
      <vt:lpstr>Malignancy Probability Score</vt:lpstr>
      <vt:lpstr>Malignancy Probability Score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TIP</vt:lpstr>
      <vt:lpstr>Preliminary Results - MIP</vt:lpstr>
      <vt:lpstr>Preliminary Results - MIP</vt:lpstr>
      <vt:lpstr>Preliminary Results - MIP</vt:lpstr>
      <vt:lpstr>Preliminary Results - MIP</vt:lpstr>
      <vt:lpstr>Conclusions</vt:lpstr>
      <vt:lpstr>Research Plan</vt:lpstr>
      <vt:lpstr>Research Plan</vt:lpstr>
      <vt:lpstr>Research Plan</vt:lpstr>
      <vt:lpstr>Research Plan</vt:lpstr>
      <vt:lpstr>Publications</vt:lpstr>
      <vt:lpstr>Acknowledgements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Vira</dc:creator>
  <cp:lastModifiedBy>Vira</cp:lastModifiedBy>
  <cp:revision>234</cp:revision>
  <dcterms:created xsi:type="dcterms:W3CDTF">2015-12-06T15:33:21Z</dcterms:created>
  <dcterms:modified xsi:type="dcterms:W3CDTF">2020-05-04T20:25:54Z</dcterms:modified>
</cp:coreProperties>
</file>