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75" r:id="rId1"/>
  </p:sldMasterIdLst>
  <p:notesMasterIdLst>
    <p:notesMasterId r:id="rId30"/>
  </p:notesMasterIdLst>
  <p:sldIdLst>
    <p:sldId id="256" r:id="rId2"/>
    <p:sldId id="259" r:id="rId3"/>
    <p:sldId id="260" r:id="rId4"/>
    <p:sldId id="257" r:id="rId5"/>
    <p:sldId id="282" r:id="rId6"/>
    <p:sldId id="262" r:id="rId7"/>
    <p:sldId id="276" r:id="rId8"/>
    <p:sldId id="263" r:id="rId9"/>
    <p:sldId id="277" r:id="rId10"/>
    <p:sldId id="283" r:id="rId11"/>
    <p:sldId id="265" r:id="rId12"/>
    <p:sldId id="278" r:id="rId13"/>
    <p:sldId id="268" r:id="rId14"/>
    <p:sldId id="284" r:id="rId15"/>
    <p:sldId id="266" r:id="rId16"/>
    <p:sldId id="267" r:id="rId17"/>
    <p:sldId id="285" r:id="rId18"/>
    <p:sldId id="288" r:id="rId19"/>
    <p:sldId id="271" r:id="rId20"/>
    <p:sldId id="291" r:id="rId21"/>
    <p:sldId id="272" r:id="rId22"/>
    <p:sldId id="287" r:id="rId23"/>
    <p:sldId id="273" r:id="rId24"/>
    <p:sldId id="290" r:id="rId25"/>
    <p:sldId id="289" r:id="rId26"/>
    <p:sldId id="274" r:id="rId27"/>
    <p:sldId id="275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2B315-3EC0-41B6-8FA3-24B9FFC8FE4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65775EAA-8B77-47E0-B232-BC09B671C1E3}">
          <dgm:prSet phldrT="[Text]" custT="1"/>
          <dgm:spPr>
            <a:solidFill>
              <a:schemeClr val="accent2"/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sz="1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𝑏𝑖𝑎𝑠</m:t>
                        </m:r>
                      </m:e>
                    </m:nary>
                  </m:oMath>
                </m:oMathPara>
              </a14:m>
              <a:endParaRPr lang="en-US" sz="1400" b="0" dirty="0"/>
            </a:p>
          </dgm:t>
        </dgm:pt>
      </mc:Choice>
      <mc:Fallback>
        <dgm:pt modelId="{65775EAA-8B77-47E0-B232-BC09B671C1E3}">
          <dgm:prSet phldrT="[Text]" custT="1"/>
          <dgm:spPr>
            <a:solidFill>
              <a:schemeClr val="accent2"/>
            </a:solidFill>
          </dgm:spPr>
          <dgm:t>
            <a:bodyPr/>
            <a:lstStyle/>
            <a:p>
              <a:pPr/>
              <a:r>
                <a:rPr lang="en-US" sz="1400" b="0" i="0">
                  <a:latin typeface="Cambria Math" panose="02040503050406030204" pitchFamily="18" charset="0"/>
                </a:rPr>
                <a:t>∑_(𝑖=1)^𝑚▒〖(𝑤_𝑖 𝑥_𝑖 )+𝑏𝑖𝑎𝑠〗</a:t>
              </a:r>
              <a:endParaRPr lang="en-US" sz="1400" b="0" dirty="0"/>
            </a:p>
          </dgm:t>
        </dgm:pt>
      </mc:Fallback>
    </mc:AlternateContent>
    <dgm:pt modelId="{D5549A07-7883-4C8F-819D-14A6118A226D}" type="parTrans" cxnId="{63AB2A5B-41EB-4EC7-B320-6AAD63F93E50}">
      <dgm:prSet/>
      <dgm:spPr/>
      <dgm:t>
        <a:bodyPr/>
        <a:lstStyle/>
        <a:p>
          <a:endParaRPr lang="en-US"/>
        </a:p>
      </dgm:t>
    </dgm:pt>
    <dgm:pt modelId="{7AD66297-E89E-4AF8-87B1-93655851EF43}" type="sibTrans" cxnId="{63AB2A5B-41EB-4EC7-B320-6AAD63F93E5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01B88FEA-E2A8-49A4-9B04-881F6C0EE8F7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𝑗𝑜𝑖𝑛𝑡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m:oMathPara>
              </a14:m>
              <a:endParaRPr lang="en-US" sz="1400" dirty="0"/>
            </a:p>
          </dgm:t>
        </dgm:pt>
      </mc:Choice>
      <mc:Fallback>
        <dgm:pt modelId="{01B88FEA-E2A8-49A4-9B04-881F6C0EE8F7}">
          <dgm:prSet phldrT="[Text]" custT="1"/>
          <dgm:spPr/>
          <dgm:t>
            <a:bodyPr/>
            <a:lstStyle/>
            <a:p>
              <a:pPr/>
              <a:r>
                <a:rPr lang="en-US" sz="1400" b="0" i="0">
                  <a:latin typeface="Cambria Math" panose="02040503050406030204" pitchFamily="18" charset="0"/>
                </a:rPr>
                <a:t>〖𝑗𝑜𝑖𝑛𝑡〗_𝑥</a:t>
              </a:r>
              <a:endParaRPr lang="en-US" sz="1400" dirty="0"/>
            </a:p>
          </dgm:t>
        </dgm:pt>
      </mc:Fallback>
    </mc:AlternateContent>
    <dgm:pt modelId="{D82D4C0D-EF77-4671-8E63-90E13FB3D147}" type="parTrans" cxnId="{0127FECB-83C6-4CA9-9BF3-98DEBB12F48E}">
      <dgm:prSet/>
      <dgm:spPr/>
      <dgm:t>
        <a:bodyPr/>
        <a:lstStyle/>
        <a:p>
          <a:endParaRPr lang="en-US"/>
        </a:p>
      </dgm:t>
    </dgm:pt>
    <dgm:pt modelId="{122BE64A-1CAB-4AAD-A23A-FE9FF8B68847}" type="sibTrans" cxnId="{0127FECB-83C6-4CA9-9BF3-98DEBB12F48E}">
      <dgm:prSet/>
      <dgm:spPr/>
      <dgm:t>
        <a:bodyPr/>
        <a:lstStyle/>
        <a:p>
          <a:endParaRPr lang="en-US"/>
        </a:p>
      </dgm:t>
    </dgm:pt>
    <dgm:pt modelId="{B6B84826-58CA-4F72-ACA7-4FB42CCA7DFE}">
      <dgm:prSet phldrT="[Text]" custT="1"/>
      <dgm:spPr/>
      <dgm:t>
        <a:bodyPr/>
        <a:lstStyle/>
        <a:p>
          <a:r>
            <a:rPr lang="en-US" sz="1200"/>
            <a:t>activation function </a:t>
          </a:r>
        </a:p>
      </dgm:t>
    </dgm:pt>
    <dgm:pt modelId="{4FD4222D-6530-4AC7-865E-E4C825229A0D}" type="parTrans" cxnId="{5AE3D7E2-B85B-4D51-AB47-7CF36B99E508}">
      <dgm:prSet/>
      <dgm:spPr/>
      <dgm:t>
        <a:bodyPr/>
        <a:lstStyle/>
        <a:p>
          <a:endParaRPr lang="en-US"/>
        </a:p>
      </dgm:t>
    </dgm:pt>
    <dgm:pt modelId="{47CF8053-AA91-4551-B92A-F6B2B0BE94D4}" type="sibTrans" cxnId="{5AE3D7E2-B85B-4D51-AB47-7CF36B99E50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935A7AA-3C75-4490-BFF4-CC08BA32E53B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𝑗𝑜𝑖𝑛𝑡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m:oMathPara>
              </a14:m>
              <a:endParaRPr lang="en-US" sz="1400" dirty="0"/>
            </a:p>
          </dgm:t>
        </dgm:pt>
      </mc:Choice>
      <mc:Fallback>
        <dgm:pt modelId="{7935A7AA-3C75-4490-BFF4-CC08BA32E53B}">
          <dgm:prSet phldrT="[Text]" custT="1"/>
          <dgm:spPr/>
          <dgm:t>
            <a:bodyPr/>
            <a:lstStyle/>
            <a:p>
              <a:pPr/>
              <a:r>
                <a:rPr lang="en-US" sz="1400" b="0" i="0">
                  <a:latin typeface="Cambria Math" panose="02040503050406030204" pitchFamily="18" charset="0"/>
                </a:rPr>
                <a:t>〖𝑗𝑜𝑖𝑛𝑡〗_𝑧</a:t>
              </a:r>
              <a:endParaRPr lang="en-US" sz="1400" dirty="0"/>
            </a:p>
          </dgm:t>
        </dgm:pt>
      </mc:Fallback>
    </mc:AlternateContent>
    <dgm:pt modelId="{7DF51467-1704-41A1-AB5C-E505ED8A9C62}" type="parTrans" cxnId="{118E1CB2-7D18-4EF2-8161-F0735634C943}">
      <dgm:prSet/>
      <dgm:spPr/>
      <dgm:t>
        <a:bodyPr/>
        <a:lstStyle/>
        <a:p>
          <a:endParaRPr lang="en-US"/>
        </a:p>
      </dgm:t>
    </dgm:pt>
    <dgm:pt modelId="{22456361-6D8C-4EC4-AC19-EE8189C4B109}" type="sibTrans" cxnId="{118E1CB2-7D18-4EF2-8161-F0735634C94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315E8EFB-057A-4D1B-9267-666F16EC771A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𝑗𝑜𝑖𝑛𝑡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m:oMathPara>
              </a14:m>
              <a:endParaRPr lang="en-US" sz="1400" dirty="0"/>
            </a:p>
          </dgm:t>
        </dgm:pt>
      </mc:Choice>
      <mc:Fallback>
        <dgm:pt modelId="{315E8EFB-057A-4D1B-9267-666F16EC771A}">
          <dgm:prSet phldrT="[Text]" custT="1"/>
          <dgm:spPr/>
          <dgm:t>
            <a:bodyPr/>
            <a:lstStyle/>
            <a:p>
              <a:pPr/>
              <a:r>
                <a:rPr lang="en-US" sz="1400" b="0" i="0">
                  <a:latin typeface="Cambria Math" panose="02040503050406030204" pitchFamily="18" charset="0"/>
                </a:rPr>
                <a:t>〖𝑗𝑜𝑖𝑛𝑡〗_𝑦</a:t>
              </a:r>
              <a:endParaRPr lang="en-US" sz="1400" dirty="0"/>
            </a:p>
          </dgm:t>
        </dgm:pt>
      </mc:Fallback>
    </mc:AlternateContent>
    <dgm:pt modelId="{0D6AEB66-841C-4A16-ACFB-DC9E9A2E40E0}" type="parTrans" cxnId="{0459E8EF-1C4F-486F-BC1C-4D042F17ECAC}">
      <dgm:prSet/>
      <dgm:spPr/>
      <dgm:t>
        <a:bodyPr/>
        <a:lstStyle/>
        <a:p>
          <a:endParaRPr lang="en-US"/>
        </a:p>
      </dgm:t>
    </dgm:pt>
    <dgm:pt modelId="{360E6069-FBBB-484A-A2AD-1883987F4DE6}" type="sibTrans" cxnId="{0459E8EF-1C4F-486F-BC1C-4D042F17ECAC}">
      <dgm:prSet/>
      <dgm:spPr/>
      <dgm:t>
        <a:bodyPr/>
        <a:lstStyle/>
        <a:p>
          <a:endParaRPr lang="en-US"/>
        </a:p>
      </dgm:t>
    </dgm:pt>
    <dgm:pt modelId="{69CD0324-70A1-4D28-BA07-D62B1079BD39}" type="pres">
      <dgm:prSet presAssocID="{F262B315-3EC0-41B6-8FA3-24B9FFC8FE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7C743-FE4A-4CFF-9A2D-0D32CD2B81C9}" type="pres">
      <dgm:prSet presAssocID="{65775EAA-8B77-47E0-B232-BC09B671C1E3}" presName="centerShape" presStyleLbl="node0" presStyleIdx="0" presStyleCnt="1" custScaleX="154531" custScaleY="135394" custLinFactNeighborX="-23655" custLinFactNeighborY="2126"/>
      <dgm:spPr/>
      <dgm:t>
        <a:bodyPr/>
        <a:lstStyle/>
        <a:p>
          <a:endParaRPr lang="en-US"/>
        </a:p>
      </dgm:t>
    </dgm:pt>
    <dgm:pt modelId="{349B7BB0-855A-4FDA-B821-2FDF9C1C41A7}" type="pres">
      <dgm:prSet presAssocID="{D82D4C0D-EF77-4671-8E63-90E13FB3D147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EA784E-C2E2-4FA8-8748-4D969BE3858F}" type="pres">
      <dgm:prSet presAssocID="{D82D4C0D-EF77-4671-8E63-90E13FB3D14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67DC474-4550-435B-8ED4-B6D3368797D2}" type="pres">
      <dgm:prSet presAssocID="{01B88FEA-E2A8-49A4-9B04-881F6C0EE8F7}" presName="node" presStyleLbl="node1" presStyleIdx="0" presStyleCnt="4" custScaleX="62908" custScaleY="56979" custRadScaleRad="187202" custRadScaleInc="-158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91DB3-7CA2-4756-9C6E-B595A264BD13}" type="pres">
      <dgm:prSet presAssocID="{4FD4222D-6530-4AC7-865E-E4C825229A0D}" presName="Name9" presStyleLbl="parChTrans1D2" presStyleIdx="1" presStyleCnt="4"/>
      <dgm:spPr/>
      <dgm:t>
        <a:bodyPr/>
        <a:lstStyle/>
        <a:p>
          <a:endParaRPr lang="en-US"/>
        </a:p>
      </dgm:t>
    </dgm:pt>
    <dgm:pt modelId="{A1BB84D5-70E2-4ECA-AA26-E1451650DACA}" type="pres">
      <dgm:prSet presAssocID="{4FD4222D-6530-4AC7-865E-E4C825229A0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2C5EFD4-98D2-4AD1-9905-C9B259BB8EB4}" type="pres">
      <dgm:prSet presAssocID="{B6B84826-58CA-4F72-ACA7-4FB42CCA7DFE}" presName="node" presStyleLbl="node1" presStyleIdx="1" presStyleCnt="4" custScaleY="62867" custRadScaleRad="81423" custRadScaleInc="504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20348F-8093-4C58-8734-9381F8E59FA4}" type="pres">
      <dgm:prSet presAssocID="{7DF51467-1704-41A1-AB5C-E505ED8A9C62}" presName="Name9" presStyleLbl="parChTrans1D2" presStyleIdx="2" presStyleCnt="4"/>
      <dgm:spPr/>
      <dgm:t>
        <a:bodyPr/>
        <a:lstStyle/>
        <a:p>
          <a:endParaRPr lang="en-US"/>
        </a:p>
      </dgm:t>
    </dgm:pt>
    <dgm:pt modelId="{1A500E40-F778-4976-9997-883BE4CF0B7F}" type="pres">
      <dgm:prSet presAssocID="{7DF51467-1704-41A1-AB5C-E505ED8A9C6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BCA9733-9EFB-4CD0-9B58-4277F71CDA44}" type="pres">
      <dgm:prSet presAssocID="{7935A7AA-3C75-4490-BFF4-CC08BA32E53B}" presName="node" presStyleLbl="node1" presStyleIdx="2" presStyleCnt="4" custScaleX="62634" custScaleY="59863" custRadScaleRad="198062" custRadScaleInc="144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21A48-A2B8-4737-9589-8EEAA8CEDE7D}" type="pres">
      <dgm:prSet presAssocID="{0D6AEB66-841C-4A16-ACFB-DC9E9A2E40E0}" presName="Name9" presStyleLbl="parChTrans1D2" presStyleIdx="3" presStyleCnt="4"/>
      <dgm:spPr/>
      <dgm:t>
        <a:bodyPr/>
        <a:lstStyle/>
        <a:p>
          <a:endParaRPr lang="en-US"/>
        </a:p>
      </dgm:t>
    </dgm:pt>
    <dgm:pt modelId="{7FE793EB-815C-4AC6-976F-0B6B4E0A6AF8}" type="pres">
      <dgm:prSet presAssocID="{0D6AEB66-841C-4A16-ACFB-DC9E9A2E40E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078BA25-0F1B-446E-9D81-796098B20020}" type="pres">
      <dgm:prSet presAssocID="{315E8EFB-057A-4D1B-9267-666F16EC771A}" presName="node" presStyleLbl="node1" presStyleIdx="3" presStyleCnt="4" custScaleX="60516" custScaleY="57124" custRadScaleRad="178625" custRadScaleInc="-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99092-A837-48DB-81D7-34EF9944CDE8}" type="presOf" srcId="{7DF51467-1704-41A1-AB5C-E505ED8A9C62}" destId="{1A500E40-F778-4976-9997-883BE4CF0B7F}" srcOrd="1" destOrd="0" presId="urn:microsoft.com/office/officeart/2005/8/layout/radial1"/>
    <dgm:cxn modelId="{4F3D3EAD-BA09-4A82-A539-83C71960CCE4}" type="presOf" srcId="{315E8EFB-057A-4D1B-9267-666F16EC771A}" destId="{4078BA25-0F1B-446E-9D81-796098B20020}" srcOrd="0" destOrd="0" presId="urn:microsoft.com/office/officeart/2005/8/layout/radial1"/>
    <dgm:cxn modelId="{B6F93209-3AB4-49B1-BF95-42904AA25732}" type="presOf" srcId="{0D6AEB66-841C-4A16-ACFB-DC9E9A2E40E0}" destId="{84721A48-A2B8-4737-9589-8EEAA8CEDE7D}" srcOrd="0" destOrd="0" presId="urn:microsoft.com/office/officeart/2005/8/layout/radial1"/>
    <dgm:cxn modelId="{0459E8EF-1C4F-486F-BC1C-4D042F17ECAC}" srcId="{65775EAA-8B77-47E0-B232-BC09B671C1E3}" destId="{315E8EFB-057A-4D1B-9267-666F16EC771A}" srcOrd="3" destOrd="0" parTransId="{0D6AEB66-841C-4A16-ACFB-DC9E9A2E40E0}" sibTransId="{360E6069-FBBB-484A-A2AD-1883987F4DE6}"/>
    <dgm:cxn modelId="{0127FECB-83C6-4CA9-9BF3-98DEBB12F48E}" srcId="{65775EAA-8B77-47E0-B232-BC09B671C1E3}" destId="{01B88FEA-E2A8-49A4-9B04-881F6C0EE8F7}" srcOrd="0" destOrd="0" parTransId="{D82D4C0D-EF77-4671-8E63-90E13FB3D147}" sibTransId="{122BE64A-1CAB-4AAD-A23A-FE9FF8B68847}"/>
    <dgm:cxn modelId="{5A0F5140-09D4-47DA-AFC9-DE8C8554CC09}" type="presOf" srcId="{0D6AEB66-841C-4A16-ACFB-DC9E9A2E40E0}" destId="{7FE793EB-815C-4AC6-976F-0B6B4E0A6AF8}" srcOrd="1" destOrd="0" presId="urn:microsoft.com/office/officeart/2005/8/layout/radial1"/>
    <dgm:cxn modelId="{851CC97D-3B40-4E62-87A1-C3FB8B708211}" type="presOf" srcId="{D82D4C0D-EF77-4671-8E63-90E13FB3D147}" destId="{DFEA784E-C2E2-4FA8-8748-4D969BE3858F}" srcOrd="1" destOrd="0" presId="urn:microsoft.com/office/officeart/2005/8/layout/radial1"/>
    <dgm:cxn modelId="{221E4435-02B3-4FF9-B63E-EE562CC11796}" type="presOf" srcId="{D82D4C0D-EF77-4671-8E63-90E13FB3D147}" destId="{349B7BB0-855A-4FDA-B821-2FDF9C1C41A7}" srcOrd="0" destOrd="0" presId="urn:microsoft.com/office/officeart/2005/8/layout/radial1"/>
    <dgm:cxn modelId="{4FC1C697-06EC-497B-87EF-92FE9FC57AF2}" type="presOf" srcId="{7DF51467-1704-41A1-AB5C-E505ED8A9C62}" destId="{F720348F-8093-4C58-8734-9381F8E59FA4}" srcOrd="0" destOrd="0" presId="urn:microsoft.com/office/officeart/2005/8/layout/radial1"/>
    <dgm:cxn modelId="{019D4944-B153-4688-B1A6-34698D011C6D}" type="presOf" srcId="{F262B315-3EC0-41B6-8FA3-24B9FFC8FE43}" destId="{69CD0324-70A1-4D28-BA07-D62B1079BD39}" srcOrd="0" destOrd="0" presId="urn:microsoft.com/office/officeart/2005/8/layout/radial1"/>
    <dgm:cxn modelId="{5AE3D7E2-B85B-4D51-AB47-7CF36B99E508}" srcId="{65775EAA-8B77-47E0-B232-BC09B671C1E3}" destId="{B6B84826-58CA-4F72-ACA7-4FB42CCA7DFE}" srcOrd="1" destOrd="0" parTransId="{4FD4222D-6530-4AC7-865E-E4C825229A0D}" sibTransId="{47CF8053-AA91-4551-B92A-F6B2B0BE94D4}"/>
    <dgm:cxn modelId="{63AB2A5B-41EB-4EC7-B320-6AAD63F93E50}" srcId="{F262B315-3EC0-41B6-8FA3-24B9FFC8FE43}" destId="{65775EAA-8B77-47E0-B232-BC09B671C1E3}" srcOrd="0" destOrd="0" parTransId="{D5549A07-7883-4C8F-819D-14A6118A226D}" sibTransId="{7AD66297-E89E-4AF8-87B1-93655851EF43}"/>
    <dgm:cxn modelId="{AFB4F2F6-2568-42C7-BB4D-8CDBDEF2BBE6}" type="presOf" srcId="{65775EAA-8B77-47E0-B232-BC09B671C1E3}" destId="{B747C743-FE4A-4CFF-9A2D-0D32CD2B81C9}" srcOrd="0" destOrd="0" presId="urn:microsoft.com/office/officeart/2005/8/layout/radial1"/>
    <dgm:cxn modelId="{FE510953-7197-4EFA-A432-1722FD8A65ED}" type="presOf" srcId="{B6B84826-58CA-4F72-ACA7-4FB42CCA7DFE}" destId="{92C5EFD4-98D2-4AD1-9905-C9B259BB8EB4}" srcOrd="0" destOrd="0" presId="urn:microsoft.com/office/officeart/2005/8/layout/radial1"/>
    <dgm:cxn modelId="{FA2650C3-6F48-4320-93CD-1A92BE0BBB02}" type="presOf" srcId="{4FD4222D-6530-4AC7-865E-E4C825229A0D}" destId="{7D791DB3-7CA2-4756-9C6E-B595A264BD13}" srcOrd="0" destOrd="0" presId="urn:microsoft.com/office/officeart/2005/8/layout/radial1"/>
    <dgm:cxn modelId="{4E1D009D-5F11-4B52-9C90-C75FAD8E7857}" type="presOf" srcId="{7935A7AA-3C75-4490-BFF4-CC08BA32E53B}" destId="{6BCA9733-9EFB-4CD0-9B58-4277F71CDA44}" srcOrd="0" destOrd="0" presId="urn:microsoft.com/office/officeart/2005/8/layout/radial1"/>
    <dgm:cxn modelId="{C57611BB-99D0-4EB2-B529-A863BFD81699}" type="presOf" srcId="{01B88FEA-E2A8-49A4-9B04-881F6C0EE8F7}" destId="{267DC474-4550-435B-8ED4-B6D3368797D2}" srcOrd="0" destOrd="0" presId="urn:microsoft.com/office/officeart/2005/8/layout/radial1"/>
    <dgm:cxn modelId="{118E1CB2-7D18-4EF2-8161-F0735634C943}" srcId="{65775EAA-8B77-47E0-B232-BC09B671C1E3}" destId="{7935A7AA-3C75-4490-BFF4-CC08BA32E53B}" srcOrd="2" destOrd="0" parTransId="{7DF51467-1704-41A1-AB5C-E505ED8A9C62}" sibTransId="{22456361-6D8C-4EC4-AC19-EE8189C4B109}"/>
    <dgm:cxn modelId="{0ADBCF85-0B82-4AFD-A2F2-E08BFB86F8F3}" type="presOf" srcId="{4FD4222D-6530-4AC7-865E-E4C825229A0D}" destId="{A1BB84D5-70E2-4ECA-AA26-E1451650DACA}" srcOrd="1" destOrd="0" presId="urn:microsoft.com/office/officeart/2005/8/layout/radial1"/>
    <dgm:cxn modelId="{2A8967ED-C4DD-429C-93E2-EEEEBF63DE19}" type="presParOf" srcId="{69CD0324-70A1-4D28-BA07-D62B1079BD39}" destId="{B747C743-FE4A-4CFF-9A2D-0D32CD2B81C9}" srcOrd="0" destOrd="0" presId="urn:microsoft.com/office/officeart/2005/8/layout/radial1"/>
    <dgm:cxn modelId="{7F2BC21E-C59A-46AA-BE44-6B0B51A62FB9}" type="presParOf" srcId="{69CD0324-70A1-4D28-BA07-D62B1079BD39}" destId="{349B7BB0-855A-4FDA-B821-2FDF9C1C41A7}" srcOrd="1" destOrd="0" presId="urn:microsoft.com/office/officeart/2005/8/layout/radial1"/>
    <dgm:cxn modelId="{F4DB9D2E-6AC9-4A48-8716-72F0347370CC}" type="presParOf" srcId="{349B7BB0-855A-4FDA-B821-2FDF9C1C41A7}" destId="{DFEA784E-C2E2-4FA8-8748-4D969BE3858F}" srcOrd="0" destOrd="0" presId="urn:microsoft.com/office/officeart/2005/8/layout/radial1"/>
    <dgm:cxn modelId="{F7A7C512-8F14-4E76-8137-9E115DF82BAF}" type="presParOf" srcId="{69CD0324-70A1-4D28-BA07-D62B1079BD39}" destId="{267DC474-4550-435B-8ED4-B6D3368797D2}" srcOrd="2" destOrd="0" presId="urn:microsoft.com/office/officeart/2005/8/layout/radial1"/>
    <dgm:cxn modelId="{CEC511E4-163C-40F8-AEB8-3E29AD997462}" type="presParOf" srcId="{69CD0324-70A1-4D28-BA07-D62B1079BD39}" destId="{7D791DB3-7CA2-4756-9C6E-B595A264BD13}" srcOrd="3" destOrd="0" presId="urn:microsoft.com/office/officeart/2005/8/layout/radial1"/>
    <dgm:cxn modelId="{2387FA6F-0B60-43E8-BAA1-394948410F99}" type="presParOf" srcId="{7D791DB3-7CA2-4756-9C6E-B595A264BD13}" destId="{A1BB84D5-70E2-4ECA-AA26-E1451650DACA}" srcOrd="0" destOrd="0" presId="urn:microsoft.com/office/officeart/2005/8/layout/radial1"/>
    <dgm:cxn modelId="{C2037E0E-91DB-4FBE-B84F-49F1B8122E5B}" type="presParOf" srcId="{69CD0324-70A1-4D28-BA07-D62B1079BD39}" destId="{92C5EFD4-98D2-4AD1-9905-C9B259BB8EB4}" srcOrd="4" destOrd="0" presId="urn:microsoft.com/office/officeart/2005/8/layout/radial1"/>
    <dgm:cxn modelId="{1B0BB86C-4795-4CD7-B457-DD2DAF3BF9CC}" type="presParOf" srcId="{69CD0324-70A1-4D28-BA07-D62B1079BD39}" destId="{F720348F-8093-4C58-8734-9381F8E59FA4}" srcOrd="5" destOrd="0" presId="urn:microsoft.com/office/officeart/2005/8/layout/radial1"/>
    <dgm:cxn modelId="{9FD57A83-1D8D-4684-A790-9ADDC2FD4AB4}" type="presParOf" srcId="{F720348F-8093-4C58-8734-9381F8E59FA4}" destId="{1A500E40-F778-4976-9997-883BE4CF0B7F}" srcOrd="0" destOrd="0" presId="urn:microsoft.com/office/officeart/2005/8/layout/radial1"/>
    <dgm:cxn modelId="{ED4B44B8-3C08-460D-8379-140035EC094D}" type="presParOf" srcId="{69CD0324-70A1-4D28-BA07-D62B1079BD39}" destId="{6BCA9733-9EFB-4CD0-9B58-4277F71CDA44}" srcOrd="6" destOrd="0" presId="urn:microsoft.com/office/officeart/2005/8/layout/radial1"/>
    <dgm:cxn modelId="{EB9D973D-57F5-4E09-8167-BB5926D1592C}" type="presParOf" srcId="{69CD0324-70A1-4D28-BA07-D62B1079BD39}" destId="{84721A48-A2B8-4737-9589-8EEAA8CEDE7D}" srcOrd="7" destOrd="0" presId="urn:microsoft.com/office/officeart/2005/8/layout/radial1"/>
    <dgm:cxn modelId="{725B7D38-CA74-4698-B256-B5D6BCD104CE}" type="presParOf" srcId="{84721A48-A2B8-4737-9589-8EEAA8CEDE7D}" destId="{7FE793EB-815C-4AC6-976F-0B6B4E0A6AF8}" srcOrd="0" destOrd="0" presId="urn:microsoft.com/office/officeart/2005/8/layout/radial1"/>
    <dgm:cxn modelId="{33081F55-F15D-49D1-9C27-8FA5D82B5434}" type="presParOf" srcId="{69CD0324-70A1-4D28-BA07-D62B1079BD39}" destId="{4078BA25-0F1B-446E-9D81-796098B2002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2B315-3EC0-41B6-8FA3-24B9FFC8FE4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775EAA-8B77-47E0-B232-BC09B671C1E3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5549A07-7883-4C8F-819D-14A6118A226D}" type="parTrans" cxnId="{63AB2A5B-41EB-4EC7-B320-6AAD63F93E50}">
      <dgm:prSet/>
      <dgm:spPr/>
      <dgm:t>
        <a:bodyPr/>
        <a:lstStyle/>
        <a:p>
          <a:endParaRPr lang="en-US"/>
        </a:p>
      </dgm:t>
    </dgm:pt>
    <dgm:pt modelId="{7AD66297-E89E-4AF8-87B1-93655851EF43}" type="sibTrans" cxnId="{63AB2A5B-41EB-4EC7-B320-6AAD63F93E50}">
      <dgm:prSet/>
      <dgm:spPr/>
      <dgm:t>
        <a:bodyPr/>
        <a:lstStyle/>
        <a:p>
          <a:endParaRPr lang="en-US"/>
        </a:p>
      </dgm:t>
    </dgm:pt>
    <dgm:pt modelId="{01B88FEA-E2A8-49A4-9B04-881F6C0EE8F7}">
      <dgm:prSet phldrT="[Text]" custT="1"/>
      <dgm:spPr>
        <a:blipFill rotWithShape="0">
          <a:blip xmlns:r="http://schemas.openxmlformats.org/officeDocument/2006/relationships" r:embed="rId2"/>
          <a:stretch>
            <a:fillRect l="-90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82D4C0D-EF77-4671-8E63-90E13FB3D147}" type="parTrans" cxnId="{0127FECB-83C6-4CA9-9BF3-98DEBB12F48E}">
      <dgm:prSet/>
      <dgm:spPr/>
      <dgm:t>
        <a:bodyPr/>
        <a:lstStyle/>
        <a:p>
          <a:endParaRPr lang="en-US"/>
        </a:p>
      </dgm:t>
    </dgm:pt>
    <dgm:pt modelId="{122BE64A-1CAB-4AAD-A23A-FE9FF8B68847}" type="sibTrans" cxnId="{0127FECB-83C6-4CA9-9BF3-98DEBB12F48E}">
      <dgm:prSet/>
      <dgm:spPr/>
      <dgm:t>
        <a:bodyPr/>
        <a:lstStyle/>
        <a:p>
          <a:endParaRPr lang="en-US"/>
        </a:p>
      </dgm:t>
    </dgm:pt>
    <dgm:pt modelId="{B6B84826-58CA-4F72-ACA7-4FB42CCA7DFE}">
      <dgm:prSet phldrT="[Text]" custT="1"/>
      <dgm:spPr/>
      <dgm:t>
        <a:bodyPr/>
        <a:lstStyle/>
        <a:p>
          <a:r>
            <a:rPr lang="en-US" sz="1200"/>
            <a:t>activation function </a:t>
          </a:r>
        </a:p>
      </dgm:t>
    </dgm:pt>
    <dgm:pt modelId="{4FD4222D-6530-4AC7-865E-E4C825229A0D}" type="parTrans" cxnId="{5AE3D7E2-B85B-4D51-AB47-7CF36B99E508}">
      <dgm:prSet/>
      <dgm:spPr/>
      <dgm:t>
        <a:bodyPr/>
        <a:lstStyle/>
        <a:p>
          <a:endParaRPr lang="en-US"/>
        </a:p>
      </dgm:t>
    </dgm:pt>
    <dgm:pt modelId="{47CF8053-AA91-4551-B92A-F6B2B0BE94D4}" type="sibTrans" cxnId="{5AE3D7E2-B85B-4D51-AB47-7CF36B99E508}">
      <dgm:prSet/>
      <dgm:spPr/>
      <dgm:t>
        <a:bodyPr/>
        <a:lstStyle/>
        <a:p>
          <a:endParaRPr lang="en-US"/>
        </a:p>
      </dgm:t>
    </dgm:pt>
    <dgm:pt modelId="{7935A7AA-3C75-4490-BFF4-CC08BA32E53B}">
      <dgm:prSet phldrT="[Text]" custT="1"/>
      <dgm:spPr>
        <a:blipFill rotWithShape="0">
          <a:blip xmlns:r="http://schemas.openxmlformats.org/officeDocument/2006/relationships" r:embed="rId3"/>
          <a:stretch>
            <a:fillRect l="-91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DF51467-1704-41A1-AB5C-E505ED8A9C62}" type="parTrans" cxnId="{118E1CB2-7D18-4EF2-8161-F0735634C943}">
      <dgm:prSet/>
      <dgm:spPr/>
      <dgm:t>
        <a:bodyPr/>
        <a:lstStyle/>
        <a:p>
          <a:endParaRPr lang="en-US"/>
        </a:p>
      </dgm:t>
    </dgm:pt>
    <dgm:pt modelId="{22456361-6D8C-4EC4-AC19-EE8189C4B109}" type="sibTrans" cxnId="{118E1CB2-7D18-4EF2-8161-F0735634C943}">
      <dgm:prSet/>
      <dgm:spPr/>
      <dgm:t>
        <a:bodyPr/>
        <a:lstStyle/>
        <a:p>
          <a:endParaRPr lang="en-US"/>
        </a:p>
      </dgm:t>
    </dgm:pt>
    <dgm:pt modelId="{315E8EFB-057A-4D1B-9267-666F16EC771A}">
      <dgm:prSet phldrT="[Text]" custT="1"/>
      <dgm:spPr>
        <a:blipFill rotWithShape="0">
          <a:blip xmlns:r="http://schemas.openxmlformats.org/officeDocument/2006/relationships" r:embed="rId4"/>
          <a:stretch>
            <a:fillRect l="-283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D6AEB66-841C-4A16-ACFB-DC9E9A2E40E0}" type="parTrans" cxnId="{0459E8EF-1C4F-486F-BC1C-4D042F17ECAC}">
      <dgm:prSet/>
      <dgm:spPr/>
      <dgm:t>
        <a:bodyPr/>
        <a:lstStyle/>
        <a:p>
          <a:endParaRPr lang="en-US"/>
        </a:p>
      </dgm:t>
    </dgm:pt>
    <dgm:pt modelId="{360E6069-FBBB-484A-A2AD-1883987F4DE6}" type="sibTrans" cxnId="{0459E8EF-1C4F-486F-BC1C-4D042F17ECAC}">
      <dgm:prSet/>
      <dgm:spPr/>
      <dgm:t>
        <a:bodyPr/>
        <a:lstStyle/>
        <a:p>
          <a:endParaRPr lang="en-US"/>
        </a:p>
      </dgm:t>
    </dgm:pt>
    <dgm:pt modelId="{69CD0324-70A1-4D28-BA07-D62B1079BD39}" type="pres">
      <dgm:prSet presAssocID="{F262B315-3EC0-41B6-8FA3-24B9FFC8FE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7C743-FE4A-4CFF-9A2D-0D32CD2B81C9}" type="pres">
      <dgm:prSet presAssocID="{65775EAA-8B77-47E0-B232-BC09B671C1E3}" presName="centerShape" presStyleLbl="node0" presStyleIdx="0" presStyleCnt="1" custScaleX="154531" custScaleY="135394" custLinFactNeighborX="-23655" custLinFactNeighborY="2126"/>
      <dgm:spPr/>
      <dgm:t>
        <a:bodyPr/>
        <a:lstStyle/>
        <a:p>
          <a:endParaRPr lang="en-US"/>
        </a:p>
      </dgm:t>
    </dgm:pt>
    <dgm:pt modelId="{349B7BB0-855A-4FDA-B821-2FDF9C1C41A7}" type="pres">
      <dgm:prSet presAssocID="{D82D4C0D-EF77-4671-8E63-90E13FB3D147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EA784E-C2E2-4FA8-8748-4D969BE3858F}" type="pres">
      <dgm:prSet presAssocID="{D82D4C0D-EF77-4671-8E63-90E13FB3D14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67DC474-4550-435B-8ED4-B6D3368797D2}" type="pres">
      <dgm:prSet presAssocID="{01B88FEA-E2A8-49A4-9B04-881F6C0EE8F7}" presName="node" presStyleLbl="node1" presStyleIdx="0" presStyleCnt="4" custScaleX="62908" custScaleY="56979" custRadScaleRad="187202" custRadScaleInc="-158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91DB3-7CA2-4756-9C6E-B595A264BD13}" type="pres">
      <dgm:prSet presAssocID="{4FD4222D-6530-4AC7-865E-E4C825229A0D}" presName="Name9" presStyleLbl="parChTrans1D2" presStyleIdx="1" presStyleCnt="4"/>
      <dgm:spPr/>
      <dgm:t>
        <a:bodyPr/>
        <a:lstStyle/>
        <a:p>
          <a:endParaRPr lang="en-US"/>
        </a:p>
      </dgm:t>
    </dgm:pt>
    <dgm:pt modelId="{A1BB84D5-70E2-4ECA-AA26-E1451650DACA}" type="pres">
      <dgm:prSet presAssocID="{4FD4222D-6530-4AC7-865E-E4C825229A0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2C5EFD4-98D2-4AD1-9905-C9B259BB8EB4}" type="pres">
      <dgm:prSet presAssocID="{B6B84826-58CA-4F72-ACA7-4FB42CCA7DFE}" presName="node" presStyleLbl="node1" presStyleIdx="1" presStyleCnt="4" custScaleY="62867" custRadScaleRad="81423" custRadScaleInc="504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20348F-8093-4C58-8734-9381F8E59FA4}" type="pres">
      <dgm:prSet presAssocID="{7DF51467-1704-41A1-AB5C-E505ED8A9C62}" presName="Name9" presStyleLbl="parChTrans1D2" presStyleIdx="2" presStyleCnt="4"/>
      <dgm:spPr/>
      <dgm:t>
        <a:bodyPr/>
        <a:lstStyle/>
        <a:p>
          <a:endParaRPr lang="en-US"/>
        </a:p>
      </dgm:t>
    </dgm:pt>
    <dgm:pt modelId="{1A500E40-F778-4976-9997-883BE4CF0B7F}" type="pres">
      <dgm:prSet presAssocID="{7DF51467-1704-41A1-AB5C-E505ED8A9C6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BCA9733-9EFB-4CD0-9B58-4277F71CDA44}" type="pres">
      <dgm:prSet presAssocID="{7935A7AA-3C75-4490-BFF4-CC08BA32E53B}" presName="node" presStyleLbl="node1" presStyleIdx="2" presStyleCnt="4" custScaleX="62634" custScaleY="59863" custRadScaleRad="198062" custRadScaleInc="144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21A48-A2B8-4737-9589-8EEAA8CEDE7D}" type="pres">
      <dgm:prSet presAssocID="{0D6AEB66-841C-4A16-ACFB-DC9E9A2E40E0}" presName="Name9" presStyleLbl="parChTrans1D2" presStyleIdx="3" presStyleCnt="4"/>
      <dgm:spPr/>
      <dgm:t>
        <a:bodyPr/>
        <a:lstStyle/>
        <a:p>
          <a:endParaRPr lang="en-US"/>
        </a:p>
      </dgm:t>
    </dgm:pt>
    <dgm:pt modelId="{7FE793EB-815C-4AC6-976F-0B6B4E0A6AF8}" type="pres">
      <dgm:prSet presAssocID="{0D6AEB66-841C-4A16-ACFB-DC9E9A2E40E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078BA25-0F1B-446E-9D81-796098B20020}" type="pres">
      <dgm:prSet presAssocID="{315E8EFB-057A-4D1B-9267-666F16EC771A}" presName="node" presStyleLbl="node1" presStyleIdx="3" presStyleCnt="4" custScaleX="60516" custScaleY="57124" custRadScaleRad="178625" custRadScaleInc="-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99092-A837-48DB-81D7-34EF9944CDE8}" type="presOf" srcId="{7DF51467-1704-41A1-AB5C-E505ED8A9C62}" destId="{1A500E40-F778-4976-9997-883BE4CF0B7F}" srcOrd="1" destOrd="0" presId="urn:microsoft.com/office/officeart/2005/8/layout/radial1"/>
    <dgm:cxn modelId="{4F3D3EAD-BA09-4A82-A539-83C71960CCE4}" type="presOf" srcId="{315E8EFB-057A-4D1B-9267-666F16EC771A}" destId="{4078BA25-0F1B-446E-9D81-796098B20020}" srcOrd="0" destOrd="0" presId="urn:microsoft.com/office/officeart/2005/8/layout/radial1"/>
    <dgm:cxn modelId="{B6F93209-3AB4-49B1-BF95-42904AA25732}" type="presOf" srcId="{0D6AEB66-841C-4A16-ACFB-DC9E9A2E40E0}" destId="{84721A48-A2B8-4737-9589-8EEAA8CEDE7D}" srcOrd="0" destOrd="0" presId="urn:microsoft.com/office/officeart/2005/8/layout/radial1"/>
    <dgm:cxn modelId="{0459E8EF-1C4F-486F-BC1C-4D042F17ECAC}" srcId="{65775EAA-8B77-47E0-B232-BC09B671C1E3}" destId="{315E8EFB-057A-4D1B-9267-666F16EC771A}" srcOrd="3" destOrd="0" parTransId="{0D6AEB66-841C-4A16-ACFB-DC9E9A2E40E0}" sibTransId="{360E6069-FBBB-484A-A2AD-1883987F4DE6}"/>
    <dgm:cxn modelId="{0127FECB-83C6-4CA9-9BF3-98DEBB12F48E}" srcId="{65775EAA-8B77-47E0-B232-BC09B671C1E3}" destId="{01B88FEA-E2A8-49A4-9B04-881F6C0EE8F7}" srcOrd="0" destOrd="0" parTransId="{D82D4C0D-EF77-4671-8E63-90E13FB3D147}" sibTransId="{122BE64A-1CAB-4AAD-A23A-FE9FF8B68847}"/>
    <dgm:cxn modelId="{5A0F5140-09D4-47DA-AFC9-DE8C8554CC09}" type="presOf" srcId="{0D6AEB66-841C-4A16-ACFB-DC9E9A2E40E0}" destId="{7FE793EB-815C-4AC6-976F-0B6B4E0A6AF8}" srcOrd="1" destOrd="0" presId="urn:microsoft.com/office/officeart/2005/8/layout/radial1"/>
    <dgm:cxn modelId="{851CC97D-3B40-4E62-87A1-C3FB8B708211}" type="presOf" srcId="{D82D4C0D-EF77-4671-8E63-90E13FB3D147}" destId="{DFEA784E-C2E2-4FA8-8748-4D969BE3858F}" srcOrd="1" destOrd="0" presId="urn:microsoft.com/office/officeart/2005/8/layout/radial1"/>
    <dgm:cxn modelId="{221E4435-02B3-4FF9-B63E-EE562CC11796}" type="presOf" srcId="{D82D4C0D-EF77-4671-8E63-90E13FB3D147}" destId="{349B7BB0-855A-4FDA-B821-2FDF9C1C41A7}" srcOrd="0" destOrd="0" presId="urn:microsoft.com/office/officeart/2005/8/layout/radial1"/>
    <dgm:cxn modelId="{4FC1C697-06EC-497B-87EF-92FE9FC57AF2}" type="presOf" srcId="{7DF51467-1704-41A1-AB5C-E505ED8A9C62}" destId="{F720348F-8093-4C58-8734-9381F8E59FA4}" srcOrd="0" destOrd="0" presId="urn:microsoft.com/office/officeart/2005/8/layout/radial1"/>
    <dgm:cxn modelId="{019D4944-B153-4688-B1A6-34698D011C6D}" type="presOf" srcId="{F262B315-3EC0-41B6-8FA3-24B9FFC8FE43}" destId="{69CD0324-70A1-4D28-BA07-D62B1079BD39}" srcOrd="0" destOrd="0" presId="urn:microsoft.com/office/officeart/2005/8/layout/radial1"/>
    <dgm:cxn modelId="{5AE3D7E2-B85B-4D51-AB47-7CF36B99E508}" srcId="{65775EAA-8B77-47E0-B232-BC09B671C1E3}" destId="{B6B84826-58CA-4F72-ACA7-4FB42CCA7DFE}" srcOrd="1" destOrd="0" parTransId="{4FD4222D-6530-4AC7-865E-E4C825229A0D}" sibTransId="{47CF8053-AA91-4551-B92A-F6B2B0BE94D4}"/>
    <dgm:cxn modelId="{63AB2A5B-41EB-4EC7-B320-6AAD63F93E50}" srcId="{F262B315-3EC0-41B6-8FA3-24B9FFC8FE43}" destId="{65775EAA-8B77-47E0-B232-BC09B671C1E3}" srcOrd="0" destOrd="0" parTransId="{D5549A07-7883-4C8F-819D-14A6118A226D}" sibTransId="{7AD66297-E89E-4AF8-87B1-93655851EF43}"/>
    <dgm:cxn modelId="{AFB4F2F6-2568-42C7-BB4D-8CDBDEF2BBE6}" type="presOf" srcId="{65775EAA-8B77-47E0-B232-BC09B671C1E3}" destId="{B747C743-FE4A-4CFF-9A2D-0D32CD2B81C9}" srcOrd="0" destOrd="0" presId="urn:microsoft.com/office/officeart/2005/8/layout/radial1"/>
    <dgm:cxn modelId="{FE510953-7197-4EFA-A432-1722FD8A65ED}" type="presOf" srcId="{B6B84826-58CA-4F72-ACA7-4FB42CCA7DFE}" destId="{92C5EFD4-98D2-4AD1-9905-C9B259BB8EB4}" srcOrd="0" destOrd="0" presId="urn:microsoft.com/office/officeart/2005/8/layout/radial1"/>
    <dgm:cxn modelId="{FA2650C3-6F48-4320-93CD-1A92BE0BBB02}" type="presOf" srcId="{4FD4222D-6530-4AC7-865E-E4C825229A0D}" destId="{7D791DB3-7CA2-4756-9C6E-B595A264BD13}" srcOrd="0" destOrd="0" presId="urn:microsoft.com/office/officeart/2005/8/layout/radial1"/>
    <dgm:cxn modelId="{4E1D009D-5F11-4B52-9C90-C75FAD8E7857}" type="presOf" srcId="{7935A7AA-3C75-4490-BFF4-CC08BA32E53B}" destId="{6BCA9733-9EFB-4CD0-9B58-4277F71CDA44}" srcOrd="0" destOrd="0" presId="urn:microsoft.com/office/officeart/2005/8/layout/radial1"/>
    <dgm:cxn modelId="{C57611BB-99D0-4EB2-B529-A863BFD81699}" type="presOf" srcId="{01B88FEA-E2A8-49A4-9B04-881F6C0EE8F7}" destId="{267DC474-4550-435B-8ED4-B6D3368797D2}" srcOrd="0" destOrd="0" presId="urn:microsoft.com/office/officeart/2005/8/layout/radial1"/>
    <dgm:cxn modelId="{118E1CB2-7D18-4EF2-8161-F0735634C943}" srcId="{65775EAA-8B77-47E0-B232-BC09B671C1E3}" destId="{7935A7AA-3C75-4490-BFF4-CC08BA32E53B}" srcOrd="2" destOrd="0" parTransId="{7DF51467-1704-41A1-AB5C-E505ED8A9C62}" sibTransId="{22456361-6D8C-4EC4-AC19-EE8189C4B109}"/>
    <dgm:cxn modelId="{0ADBCF85-0B82-4AFD-A2F2-E08BFB86F8F3}" type="presOf" srcId="{4FD4222D-6530-4AC7-865E-E4C825229A0D}" destId="{A1BB84D5-70E2-4ECA-AA26-E1451650DACA}" srcOrd="1" destOrd="0" presId="urn:microsoft.com/office/officeart/2005/8/layout/radial1"/>
    <dgm:cxn modelId="{2A8967ED-C4DD-429C-93E2-EEEEBF63DE19}" type="presParOf" srcId="{69CD0324-70A1-4D28-BA07-D62B1079BD39}" destId="{B747C743-FE4A-4CFF-9A2D-0D32CD2B81C9}" srcOrd="0" destOrd="0" presId="urn:microsoft.com/office/officeart/2005/8/layout/radial1"/>
    <dgm:cxn modelId="{7F2BC21E-C59A-46AA-BE44-6B0B51A62FB9}" type="presParOf" srcId="{69CD0324-70A1-4D28-BA07-D62B1079BD39}" destId="{349B7BB0-855A-4FDA-B821-2FDF9C1C41A7}" srcOrd="1" destOrd="0" presId="urn:microsoft.com/office/officeart/2005/8/layout/radial1"/>
    <dgm:cxn modelId="{F4DB9D2E-6AC9-4A48-8716-72F0347370CC}" type="presParOf" srcId="{349B7BB0-855A-4FDA-B821-2FDF9C1C41A7}" destId="{DFEA784E-C2E2-4FA8-8748-4D969BE3858F}" srcOrd="0" destOrd="0" presId="urn:microsoft.com/office/officeart/2005/8/layout/radial1"/>
    <dgm:cxn modelId="{F7A7C512-8F14-4E76-8137-9E115DF82BAF}" type="presParOf" srcId="{69CD0324-70A1-4D28-BA07-D62B1079BD39}" destId="{267DC474-4550-435B-8ED4-B6D3368797D2}" srcOrd="2" destOrd="0" presId="urn:microsoft.com/office/officeart/2005/8/layout/radial1"/>
    <dgm:cxn modelId="{CEC511E4-163C-40F8-AEB8-3E29AD997462}" type="presParOf" srcId="{69CD0324-70A1-4D28-BA07-D62B1079BD39}" destId="{7D791DB3-7CA2-4756-9C6E-B595A264BD13}" srcOrd="3" destOrd="0" presId="urn:microsoft.com/office/officeart/2005/8/layout/radial1"/>
    <dgm:cxn modelId="{2387FA6F-0B60-43E8-BAA1-394948410F99}" type="presParOf" srcId="{7D791DB3-7CA2-4756-9C6E-B595A264BD13}" destId="{A1BB84D5-70E2-4ECA-AA26-E1451650DACA}" srcOrd="0" destOrd="0" presId="urn:microsoft.com/office/officeart/2005/8/layout/radial1"/>
    <dgm:cxn modelId="{C2037E0E-91DB-4FBE-B84F-49F1B8122E5B}" type="presParOf" srcId="{69CD0324-70A1-4D28-BA07-D62B1079BD39}" destId="{92C5EFD4-98D2-4AD1-9905-C9B259BB8EB4}" srcOrd="4" destOrd="0" presId="urn:microsoft.com/office/officeart/2005/8/layout/radial1"/>
    <dgm:cxn modelId="{1B0BB86C-4795-4CD7-B457-DD2DAF3BF9CC}" type="presParOf" srcId="{69CD0324-70A1-4D28-BA07-D62B1079BD39}" destId="{F720348F-8093-4C58-8734-9381F8E59FA4}" srcOrd="5" destOrd="0" presId="urn:microsoft.com/office/officeart/2005/8/layout/radial1"/>
    <dgm:cxn modelId="{9FD57A83-1D8D-4684-A790-9ADDC2FD4AB4}" type="presParOf" srcId="{F720348F-8093-4C58-8734-9381F8E59FA4}" destId="{1A500E40-F778-4976-9997-883BE4CF0B7F}" srcOrd="0" destOrd="0" presId="urn:microsoft.com/office/officeart/2005/8/layout/radial1"/>
    <dgm:cxn modelId="{ED4B44B8-3C08-460D-8379-140035EC094D}" type="presParOf" srcId="{69CD0324-70A1-4D28-BA07-D62B1079BD39}" destId="{6BCA9733-9EFB-4CD0-9B58-4277F71CDA44}" srcOrd="6" destOrd="0" presId="urn:microsoft.com/office/officeart/2005/8/layout/radial1"/>
    <dgm:cxn modelId="{EB9D973D-57F5-4E09-8167-BB5926D1592C}" type="presParOf" srcId="{69CD0324-70A1-4D28-BA07-D62B1079BD39}" destId="{84721A48-A2B8-4737-9589-8EEAA8CEDE7D}" srcOrd="7" destOrd="0" presId="urn:microsoft.com/office/officeart/2005/8/layout/radial1"/>
    <dgm:cxn modelId="{725B7D38-CA74-4698-B256-B5D6BCD104CE}" type="presParOf" srcId="{84721A48-A2B8-4737-9589-8EEAA8CEDE7D}" destId="{7FE793EB-815C-4AC6-976F-0B6B4E0A6AF8}" srcOrd="0" destOrd="0" presId="urn:microsoft.com/office/officeart/2005/8/layout/radial1"/>
    <dgm:cxn modelId="{33081F55-F15D-49D1-9C27-8FA5D82B5434}" type="presParOf" srcId="{69CD0324-70A1-4D28-BA07-D62B1079BD39}" destId="{4078BA25-0F1B-446E-9D81-796098B2002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C743-FE4A-4CFF-9A2D-0D32CD2B81C9}">
      <dsp:nvSpPr>
        <dsp:cNvPr id="0" name=""/>
        <dsp:cNvSpPr/>
      </dsp:nvSpPr>
      <dsp:spPr>
        <a:xfrm>
          <a:off x="891632" y="1221026"/>
          <a:ext cx="1590166" cy="1393241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chr m:val="∑"/>
                    <m:ctrlPr>
                      <a:rPr lang="en-US" sz="1400" b="0" i="1" kern="1200">
                        <a:latin typeface="Cambria Math" panose="02040503050406030204" pitchFamily="18" charset="0"/>
                      </a:rPr>
                    </m:ctrlPr>
                  </m:naryPr>
                  <m:sub>
                    <m:r>
                      <m:rPr>
                        <m:brk m:alnAt="23"/>
                      </m:rPr>
                      <a:rPr lang="en-US" sz="1400" b="0" i="1" kern="12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kern="1200">
                        <a:latin typeface="Cambria Math" panose="02040503050406030204" pitchFamily="18" charset="0"/>
                      </a:rPr>
                      <m:t>=1</m:t>
                    </m:r>
                  </m:sub>
                  <m:sup>
                    <m:r>
                      <a:rPr lang="en-US" sz="1400" b="0" i="1" kern="1200">
                        <a:latin typeface="Cambria Math" panose="02040503050406030204" pitchFamily="18" charset="0"/>
                      </a:rPr>
                      <m:t>𝑚</m:t>
                    </m:r>
                  </m:sup>
                  <m:e>
                    <m:d>
                      <m:dPr>
                        <m:ctrlPr>
                          <a:rPr lang="en-US" sz="1400" b="0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kern="1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kern="12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kern="12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kern="1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kern="1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kern="12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b="0" i="1" kern="12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kern="1200">
                        <a:latin typeface="Cambria Math" panose="02040503050406030204" pitchFamily="18" charset="0"/>
                      </a:rPr>
                      <m:t>𝑏𝑖𝑎𝑠</m:t>
                    </m:r>
                  </m:e>
                </m:nary>
              </m:oMath>
            </m:oMathPara>
          </a14:m>
          <a:endParaRPr lang="en-US" sz="1400" b="0" kern="1200" dirty="0"/>
        </a:p>
      </dsp:txBody>
      <dsp:txXfrm>
        <a:off x="1124506" y="1425061"/>
        <a:ext cx="1124418" cy="985171"/>
      </dsp:txXfrm>
    </dsp:sp>
    <dsp:sp modelId="{349B7BB0-855A-4FDA-B821-2FDF9C1C41A7}">
      <dsp:nvSpPr>
        <dsp:cNvPr id="0" name=""/>
        <dsp:cNvSpPr/>
      </dsp:nvSpPr>
      <dsp:spPr>
        <a:xfrm rot="12748642">
          <a:off x="546315" y="1344288"/>
          <a:ext cx="539320" cy="38238"/>
        </a:xfrm>
        <a:custGeom>
          <a:avLst/>
          <a:gdLst/>
          <a:ahLst/>
          <a:cxnLst/>
          <a:rect l="0" t="0" r="0" b="0"/>
          <a:pathLst>
            <a:path>
              <a:moveTo>
                <a:pt x="0" y="19119"/>
              </a:moveTo>
              <a:lnTo>
                <a:pt x="539320" y="191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02492" y="1349925"/>
        <a:ext cx="26966" cy="26966"/>
      </dsp:txXfrm>
    </dsp:sp>
    <dsp:sp modelId="{267DC474-4550-435B-8ED4-B6D3368797D2}">
      <dsp:nvSpPr>
        <dsp:cNvPr id="0" name=""/>
        <dsp:cNvSpPr/>
      </dsp:nvSpPr>
      <dsp:spPr>
        <a:xfrm>
          <a:off x="0" y="756883"/>
          <a:ext cx="647340" cy="586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400" b="0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400" b="0" i="1" kern="1200">
                        <a:latin typeface="Cambria Math" panose="02040503050406030204" pitchFamily="18" charset="0"/>
                      </a:rPr>
                      <m:t>𝑗𝑜𝑖𝑛𝑡</m:t>
                    </m:r>
                  </m:e>
                  <m:sub>
                    <m:r>
                      <a:rPr lang="en-US" sz="1400" b="0" i="1" kern="1200">
                        <a:latin typeface="Cambria Math" panose="02040503050406030204" pitchFamily="18" charset="0"/>
                      </a:rPr>
                      <m:t>𝑥</m:t>
                    </m:r>
                  </m:sub>
                </m:sSub>
              </m:oMath>
            </m:oMathPara>
          </a14:m>
          <a:endParaRPr lang="en-US" sz="1400" kern="1200" dirty="0"/>
        </a:p>
      </dsp:txBody>
      <dsp:txXfrm>
        <a:off x="94801" y="842749"/>
        <a:ext cx="457738" cy="414597"/>
      </dsp:txXfrm>
    </dsp:sp>
    <dsp:sp modelId="{7D791DB3-7CA2-4756-9C6E-B595A264BD13}">
      <dsp:nvSpPr>
        <dsp:cNvPr id="0" name=""/>
        <dsp:cNvSpPr/>
      </dsp:nvSpPr>
      <dsp:spPr>
        <a:xfrm rot="21572589">
          <a:off x="2481759" y="1890538"/>
          <a:ext cx="413828" cy="38238"/>
        </a:xfrm>
        <a:custGeom>
          <a:avLst/>
          <a:gdLst/>
          <a:ahLst/>
          <a:cxnLst/>
          <a:rect l="0" t="0" r="0" b="0"/>
          <a:pathLst>
            <a:path>
              <a:moveTo>
                <a:pt x="0" y="19119"/>
              </a:moveTo>
              <a:lnTo>
                <a:pt x="413828" y="191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78328" y="1899312"/>
        <a:ext cx="20691" cy="20691"/>
      </dsp:txXfrm>
    </dsp:sp>
    <dsp:sp modelId="{92C5EFD4-98D2-4AD1-9905-C9B259BB8EB4}">
      <dsp:nvSpPr>
        <dsp:cNvPr id="0" name=""/>
        <dsp:cNvSpPr/>
      </dsp:nvSpPr>
      <dsp:spPr>
        <a:xfrm>
          <a:off x="2895540" y="1580447"/>
          <a:ext cx="1029027" cy="6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activation function </a:t>
          </a:r>
        </a:p>
      </dsp:txBody>
      <dsp:txXfrm>
        <a:off x="2895540" y="1580447"/>
        <a:ext cx="1029027" cy="646918"/>
      </dsp:txXfrm>
    </dsp:sp>
    <dsp:sp modelId="{F720348F-8093-4C58-8734-9381F8E59FA4}">
      <dsp:nvSpPr>
        <dsp:cNvPr id="0" name=""/>
        <dsp:cNvSpPr/>
      </dsp:nvSpPr>
      <dsp:spPr>
        <a:xfrm rot="8533754">
          <a:off x="503861" y="2560923"/>
          <a:ext cx="655997" cy="38238"/>
        </a:xfrm>
        <a:custGeom>
          <a:avLst/>
          <a:gdLst/>
          <a:ahLst/>
          <a:cxnLst/>
          <a:rect l="0" t="0" r="0" b="0"/>
          <a:pathLst>
            <a:path>
              <a:moveTo>
                <a:pt x="0" y="19119"/>
              </a:moveTo>
              <a:lnTo>
                <a:pt x="655997" y="191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15460" y="2563643"/>
        <a:ext cx="32799" cy="32799"/>
      </dsp:txXfrm>
    </dsp:sp>
    <dsp:sp modelId="{6BCA9733-9EFB-4CD0-9B58-4277F71CDA44}">
      <dsp:nvSpPr>
        <dsp:cNvPr id="0" name=""/>
        <dsp:cNvSpPr/>
      </dsp:nvSpPr>
      <dsp:spPr>
        <a:xfrm>
          <a:off x="0" y="2666909"/>
          <a:ext cx="644521" cy="616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400" b="0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400" b="0" i="1" kern="1200">
                        <a:latin typeface="Cambria Math" panose="02040503050406030204" pitchFamily="18" charset="0"/>
                      </a:rPr>
                      <m:t>𝑗𝑜𝑖𝑛𝑡</m:t>
                    </m:r>
                  </m:e>
                  <m:sub>
                    <m:r>
                      <a:rPr lang="en-US" sz="1400" b="0" i="1" kern="1200">
                        <a:latin typeface="Cambria Math" panose="02040503050406030204" pitchFamily="18" charset="0"/>
                      </a:rPr>
                      <m:t>𝑧</m:t>
                    </m:r>
                  </m:sub>
                </m:sSub>
              </m:oMath>
            </m:oMathPara>
          </a14:m>
          <a:endParaRPr lang="en-US" sz="1400" kern="1200" dirty="0"/>
        </a:p>
      </dsp:txBody>
      <dsp:txXfrm>
        <a:off x="94388" y="2757121"/>
        <a:ext cx="455745" cy="435582"/>
      </dsp:txXfrm>
    </dsp:sp>
    <dsp:sp modelId="{84721A48-A2B8-4737-9589-8EEAA8CEDE7D}">
      <dsp:nvSpPr>
        <dsp:cNvPr id="0" name=""/>
        <dsp:cNvSpPr/>
      </dsp:nvSpPr>
      <dsp:spPr>
        <a:xfrm rot="10628429">
          <a:off x="622122" y="1944936"/>
          <a:ext cx="270967" cy="38238"/>
        </a:xfrm>
        <a:custGeom>
          <a:avLst/>
          <a:gdLst/>
          <a:ahLst/>
          <a:cxnLst/>
          <a:rect l="0" t="0" r="0" b="0"/>
          <a:pathLst>
            <a:path>
              <a:moveTo>
                <a:pt x="0" y="19119"/>
              </a:moveTo>
              <a:lnTo>
                <a:pt x="270967" y="191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750832" y="1957282"/>
        <a:ext cx="13548" cy="13548"/>
      </dsp:txXfrm>
    </dsp:sp>
    <dsp:sp modelId="{4078BA25-0F1B-446E-9D81-796098B20020}">
      <dsp:nvSpPr>
        <dsp:cNvPr id="0" name=""/>
        <dsp:cNvSpPr/>
      </dsp:nvSpPr>
      <dsp:spPr>
        <a:xfrm>
          <a:off x="0" y="1692435"/>
          <a:ext cx="622726" cy="587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400" b="0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400" b="0" i="1" kern="1200">
                        <a:latin typeface="Cambria Math" panose="02040503050406030204" pitchFamily="18" charset="0"/>
                      </a:rPr>
                      <m:t>𝑗𝑜𝑖𝑛𝑡</m:t>
                    </m:r>
                  </m:e>
                  <m:sub>
                    <m:r>
                      <a:rPr lang="en-US" sz="1400" b="0" i="1" kern="1200">
                        <a:latin typeface="Cambria Math" panose="02040503050406030204" pitchFamily="18" charset="0"/>
                      </a:rPr>
                      <m:t>𝑦</m:t>
                    </m:r>
                  </m:sub>
                </m:sSub>
              </m:oMath>
            </m:oMathPara>
          </a14:m>
          <a:endParaRPr lang="en-US" sz="1400" kern="1200" dirty="0"/>
        </a:p>
      </dsp:txBody>
      <dsp:txXfrm>
        <a:off x="91196" y="1778519"/>
        <a:ext cx="440334" cy="415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664C9-0FBB-4885-987C-722898C6A62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F7351-B997-400E-A813-4C033784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2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7351-B997-400E-A813-4C033784FF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9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7351-B997-400E-A813-4C033784FF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5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Gesture</a:t>
            </a:r>
            <a:r>
              <a:rPr lang="en-US" baseline="0" dirty="0" smtClean="0"/>
              <a:t> recognition has been used for </a:t>
            </a:r>
            <a:r>
              <a:rPr lang="en-US" baseline="0" dirty="0" err="1" smtClean="0"/>
              <a:t>kinect</a:t>
            </a:r>
            <a:r>
              <a:rPr lang="en-US" baseline="0" dirty="0" smtClean="0"/>
              <a:t> games, sign language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7351-B997-400E-A813-4C033784F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7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7351-B997-400E-A813-4C033784FF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7351-B997-400E-A813-4C033784FF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Zero</a:t>
            </a:r>
            <a:r>
              <a:rPr lang="en-US" baseline="0" dirty="0" smtClean="0"/>
              <a:t> crossings!</a:t>
            </a:r>
          </a:p>
          <a:p>
            <a:r>
              <a:rPr lang="en-US" baseline="0" dirty="0" smtClean="0"/>
              <a:t>IO</a:t>
            </a:r>
          </a:p>
          <a:p>
            <a:r>
              <a:rPr lang="en-US" baseline="0" dirty="0" smtClean="0"/>
              <a:t>Swings vary in length / speed and technique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7351-B997-400E-A813-4C033784FF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5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position</a:t>
            </a:r>
            <a:r>
              <a:rPr lang="en-US" baseline="0" dirty="0" smtClean="0"/>
              <a:t> of subjects  WRT the sensor will vary we must measure according to other joint centers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7351-B997-400E-A813-4C033784FF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7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Kernels</a:t>
            </a:r>
            <a:r>
              <a:rPr lang="en-US" baseline="0" dirty="0" smtClean="0"/>
              <a:t> that have worked in gesture recognition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7351-B997-400E-A813-4C033784FF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9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r>
              <a:rPr lang="en-US" baseline="0" dirty="0" smtClean="0"/>
              <a:t>, weights, bias, activate</a:t>
            </a:r>
          </a:p>
          <a:p>
            <a:r>
              <a:rPr lang="en-US" baseline="0" dirty="0" smtClean="0"/>
              <a:t>Explain the neural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7351-B997-400E-A813-4C033784FF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0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6A3-FFE9-4408-9E89-7DBE311D9662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95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D9A-FAB4-4ECC-AFE9-16BCD8C157B3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4A40-CBEA-4BFA-A138-891642A3A0F1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2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9E1D-9E7A-4D66-BB75-8A20AD490D36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6FEC-F9FF-46E4-B97B-B0078EDD2495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445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08FC-E053-48DD-8C7F-80BD71F26792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64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2471-3928-47D3-93F6-E9597B3F8E1B}" type="datetime1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96DA-69B0-4CCE-8BC8-20D47BA7F669}" type="datetime1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BF23-3BD7-4A79-AF75-08DC03E5911F}" type="datetime1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93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D09014-30E4-4DE5-8A4C-AD047CD58A80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6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2954-24AB-4D16-8954-D7B871378007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CC271B-2E27-4B50-B86F-E9EB90948D8A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898C1D-E03B-47AD-B768-A8799BB65E8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86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  <p:sldLayoutId id="2147484986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26178"/>
            <a:ext cx="10058400" cy="281580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Gesture Recognition of Tennis Biomechanics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581622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A Thesis Proposal by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Vi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ctor Espinoza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Temple University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College of Engineering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13" y="474107"/>
            <a:ext cx="953567" cy="9520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37F-B63D-4DB0-B56E-15A7F08BC252}" type="datetime1">
              <a:rPr lang="en-US" smtClean="0"/>
              <a:t>12/18/2017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6A3-FFE9-4408-9E89-7DBE311D9662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113" y="474107"/>
            <a:ext cx="953567" cy="9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000" y="1922903"/>
            <a:ext cx="2238085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1CC2-4A77-4AFB-9983-334006B342B2}" type="datetime1">
              <a:rPr lang="en-US" smtClean="0"/>
              <a:t>12/19/2017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657379" y="2201232"/>
            <a:ext cx="3295625" cy="252046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</a:t>
            </a:r>
            <a:r>
              <a:rPr lang="en-US" sz="2400" dirty="0" smtClean="0"/>
              <a:t>round Strokes Section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Backhand &amp; forehand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6 targets (red), 10 attempts each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Kinect(blue) will be recording while the subject faces the sensor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Normalized </a:t>
            </a:r>
            <a:r>
              <a:rPr lang="en-US" sz="2400" dirty="0" smtClean="0"/>
              <a:t>topspin grip </a:t>
            </a:r>
            <a:endParaRPr lang="en-US" sz="2400" dirty="0"/>
          </a:p>
          <a:p>
            <a:pPr marL="201168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59937" y="2201232"/>
            <a:ext cx="3714265" cy="29611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Recruit local Collegiate Tennis Athletes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All genders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Grid to manually annotate record all resulting trajectories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1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7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Design cont’d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309" y="1824038"/>
            <a:ext cx="2124075" cy="43529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2FCF-EA19-43F1-A979-9BB1130E309D}" type="datetime1">
              <a:rPr lang="en-US" smtClean="0"/>
              <a:t>12/18/2017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76078" y="2046997"/>
            <a:ext cx="3295625" cy="25204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Serve Section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2 targets, 10 attempts from each side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Normalized flat grip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02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F50-13E7-4908-8A5D-329A9C49DA39}" type="datetime1">
              <a:rPr lang="en-US" smtClean="0"/>
              <a:t>12/19/2017</a:t>
            </a:fld>
            <a:endParaRPr lang="en-US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097279" y="1845734"/>
            <a:ext cx="893209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 order to keep a gauge on the sensor’s limited accuracy, the research </a:t>
            </a:r>
            <a:r>
              <a:rPr lang="en-US" sz="2400" dirty="0"/>
              <a:t>team will </a:t>
            </a:r>
            <a:r>
              <a:rPr lang="en-US" sz="2400" dirty="0" smtClean="0"/>
              <a:t>measure each </a:t>
            </a:r>
            <a:r>
              <a:rPr lang="en-US" sz="2400" dirty="0"/>
              <a:t>subject’s ulna, </a:t>
            </a:r>
            <a:r>
              <a:rPr lang="en-US" sz="2400" dirty="0" err="1"/>
              <a:t>humerus</a:t>
            </a:r>
            <a:r>
              <a:rPr lang="en-US" sz="2400" dirty="0"/>
              <a:t>, femur and tibia prior to running the </a:t>
            </a:r>
            <a:r>
              <a:rPr lang="en-US" sz="2400" dirty="0" smtClean="0"/>
              <a:t>protocol, and compare to Kinect based segment length estimation.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This limited accuracy will affect our extracted features, and ultimately our algorithm design.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As long as this accuracy remains within a constant predictable range, it will not be determining factor.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7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9E1D-9E7A-4D66-BB75-8A20AD490D36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097279" y="1845734"/>
            <a:ext cx="4091665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Kinect’s frame rate can fluctuate below the advertised 30 </a:t>
            </a:r>
            <a:r>
              <a:rPr lang="en-US" sz="2400" dirty="0" smtClean="0"/>
              <a:t>fps. </a:t>
            </a:r>
            <a:r>
              <a:rPr lang="en-US" sz="2400" dirty="0"/>
              <a:t>This variable frame rate is not controllable by the user and mainly relies on the hardware components of the sensor and the user’s computer resources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 order to compensate for frame rate fluctuation, raw skeletal tracking data will be interpolated and filtered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Algorithms designed in this work will classify recorded skeletal tracking data.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844" y="1667236"/>
            <a:ext cx="6708756" cy="48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 Variance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32" y="2718672"/>
            <a:ext cx="3954194" cy="222423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EA41-FA8D-4586-B35C-A77F269657F4}" type="datetime1">
              <a:rPr lang="en-US" smtClean="0"/>
              <a:t>12/18/2017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77" y="2392515"/>
            <a:ext cx="2571750" cy="2876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31" y="2129063"/>
            <a:ext cx="3403453" cy="34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36991"/>
            <a:ext cx="10018713" cy="1433847"/>
          </a:xfrm>
        </p:spPr>
        <p:txBody>
          <a:bodyPr/>
          <a:lstStyle/>
          <a:p>
            <a:r>
              <a:rPr lang="en-US" dirty="0" smtClean="0"/>
              <a:t>Swing </a:t>
            </a:r>
            <a:r>
              <a:rPr lang="en-US" dirty="0" smtClean="0"/>
              <a:t>Window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057" y="1821262"/>
            <a:ext cx="5546947" cy="4056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430A-3964-4CBF-8A7B-5B850DE467DF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97281" y="1845734"/>
            <a:ext cx="3348070" cy="39821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Dominant- side hand Y component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Adaptive landmark through all 3 swings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Different swing speeds across subject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25x 3x Swing window = input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36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6A3-FFE9-4408-9E89-7DBE311D9662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113" y="474107"/>
            <a:ext cx="953567" cy="9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1" y="4426376"/>
            <a:ext cx="3164961" cy="1314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Biomechanical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9E1D-9E7A-4D66-BB75-8A20AD490D36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211581" y="1899218"/>
                <a:ext cx="3348070" cy="216746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Joint Angle created by 3 joint centers.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Obtain two vectors with one common joint center.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∅</m:t>
                        </m:r>
                      </m:e>
                      <m:sub>
                        <m:r>
                          <a:rPr lang="en-US" sz="2400" i="1"/>
                          <m:t>𝑖</m:t>
                        </m:r>
                      </m:sub>
                    </m:sSub>
                    <m:r>
                      <a:rPr lang="en-US" sz="2400" i="1"/>
                      <m:t>=</m:t>
                    </m:r>
                    <m:func>
                      <m:funcPr>
                        <m:ctrlPr>
                          <a:rPr lang="en-US" sz="2400" i="1"/>
                        </m:ctrlPr>
                      </m:funcPr>
                      <m:fName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/>
                              <m:t>cos</m:t>
                            </m:r>
                          </m:e>
                          <m:sup>
                            <m:r>
                              <a:rPr lang="en-US" sz="2400" i="1"/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400" i="1"/>
                          <m:t>(</m:t>
                        </m:r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𝑢</m:t>
                            </m:r>
                            <m:r>
                              <a:rPr lang="en-US" sz="2400" i="1"/>
                              <m:t>∙</m:t>
                            </m:r>
                            <m:r>
                              <a:rPr lang="en-US" sz="2400" i="1"/>
                              <m:t>𝑣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/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/>
                                    </m:ctrlPr>
                                  </m:dPr>
                                  <m:e>
                                    <m:r>
                                      <a:rPr lang="en-US" sz="2400" i="1"/>
                                      <m:t>𝑢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i="1"/>
                              <m:t> |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/>
                                </m:ctrlPr>
                              </m:dPr>
                              <m:e>
                                <m:r>
                                  <a:rPr lang="en-US" sz="2400" i="1"/>
                                  <m:t>𝑣</m:t>
                                </m:r>
                              </m:e>
                            </m:d>
                            <m:r>
                              <a:rPr lang="en-US" sz="2400" i="1"/>
                              <m:t>|</m:t>
                            </m:r>
                          </m:den>
                        </m:f>
                        <m:r>
                          <a:rPr lang="en-US" sz="2400" i="1"/>
                          <m:t> 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1" y="1899218"/>
                <a:ext cx="3348070" cy="2167465"/>
              </a:xfrm>
              <a:prstGeom prst="rect">
                <a:avLst/>
              </a:prstGeom>
              <a:blipFill rotWithShape="0">
                <a:blip r:embed="rId4"/>
                <a:stretch>
                  <a:fillRect l="-5282" t="-5352" r="-5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6456680" y="1899218"/>
            <a:ext cx="3583477" cy="9567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Euclidian Distance between distal landmarks.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>
                <a:spLocks/>
              </p:cNvSpPr>
              <p:nvPr/>
            </p:nvSpPr>
            <p:spPr>
              <a:xfrm>
                <a:off x="6350000" y="2795016"/>
                <a:ext cx="4044953" cy="930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kern="120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1" i="1" kern="120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kern="1200">
                              <a:effectLst/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1400" b="1" i="1" kern="1200">
                              <a:effectLst/>
                              <a:latin typeface="Cambria Math" panose="02040503050406030204" pitchFamily="18" charset="0"/>
                            </a:rPr>
                            <m:t>𝒇𝒓</m:t>
                          </m:r>
                        </m:sub>
                      </m:sSub>
                      <m:r>
                        <a:rPr lang="en-US" sz="1400" b="1" kern="120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kern="1200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400" b="1" i="1" kern="120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1" i="1" kern="1200">
                                  <a:effectLst/>
                                  <a:latin typeface="Cambria Math" panose="02040503050406030204" pitchFamily="18" charset="0"/>
                                </a:rPr>
                                <m:t>𝒅𝒊𝒎</m:t>
                              </m:r>
                              <m:r>
                                <a:rPr lang="en-US" sz="1400" b="1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1" i="1" kern="120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400" b="1" i="1" kern="120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b="1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1" i="1" kern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"/>
                                          <m:ctrlPr>
                                            <a:rPr lang="en-US" sz="1400" b="1" i="1" kern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1" i="1" kern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𝒋𝒐𝒊𝒏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1" i="1" kern="12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kern="12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1400" b="1" i="1" kern="12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1" i="1" kern="12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1" i="1" kern="12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𝒅𝒊𝒎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en-US" sz="1400" b="1" kern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b="1" i="1" kern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𝒇𝒓</m:t>
                                          </m:r>
                                          <m:r>
                                            <a:rPr lang="en-US" sz="1400" b="1" kern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sz="1400" b="1" i="1" kern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b="1" i="1" kern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𝒋𝒐𝒊𝒏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1" i="1" kern="12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kern="12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1400" b="1" i="1" kern="12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1" i="1" kern="12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1" i="1" kern="12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𝒅𝒊𝒎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en-US" sz="1400" b="1" kern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b="1" i="1" kern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𝒇𝒓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400" b="1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  <m:r>
                        <a:rPr lang="en-US" sz="1400" b="1" i="1" kern="120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0" y="2795016"/>
                <a:ext cx="4044953" cy="9305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6350000" y="3838956"/>
            <a:ext cx="3350028" cy="9567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Joint center angular velocity.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37" y="4902600"/>
            <a:ext cx="2903220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1BD0-1740-432F-AE95-57726087E94B}" type="datetime1">
              <a:rPr lang="en-US" smtClean="0"/>
              <a:t>12/19/2017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1580" y="1899217"/>
            <a:ext cx="4507049" cy="1468097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/>
              <a:t>Design of a classifier based on a subset of training samples and  the remaining data becomes ignorable.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/>
              <a:t>Considering the following basic classifier in slope intercept form.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7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7241899" y="5204058"/>
                <a:ext cx="3107517" cy="902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"/>
                              <m:endChr m:val="(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899" y="5204058"/>
                <a:ext cx="3107517" cy="9025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899541" y="3416555"/>
                <a:ext cx="1670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541" y="3416555"/>
                <a:ext cx="167000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899541" y="4998361"/>
                <a:ext cx="1827102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541" y="4998361"/>
                <a:ext cx="1827102" cy="411395"/>
              </a:xfrm>
              <a:prstGeom prst="rect">
                <a:avLst/>
              </a:prstGeom>
              <a:blipFill rotWithShape="0">
                <a:blip r:embed="rId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7241899" y="2842270"/>
                <a:ext cx="2858988" cy="902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899" y="2842270"/>
                <a:ext cx="2858988" cy="9025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234983" y="3950538"/>
                <a:ext cx="3690619" cy="94307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25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9600" dirty="0" smtClean="0"/>
                  <a:t>If we impose the following  constraints,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9600" dirty="0" smtClean="0"/>
                  <a:t> is the classification variable</a:t>
                </a:r>
              </a:p>
            </p:txBody>
          </p:sp>
        </mc:Choice>
        <mc:Fallback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983" y="3950538"/>
                <a:ext cx="3690619" cy="943070"/>
              </a:xfrm>
              <a:prstGeom prst="rect">
                <a:avLst/>
              </a:prstGeom>
              <a:blipFill rotWithShape="0">
                <a:blip r:embed="rId6"/>
                <a:stretch>
                  <a:fillRect l="-4793" t="-14839" r="-99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6816937" y="1899200"/>
                <a:ext cx="4338743" cy="94307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To </a:t>
                </a:r>
                <a:r>
                  <a:rPr lang="en-US" sz="2400" dirty="0" smtClean="0"/>
                  <a:t>solve for constrained optimization of β we  use LaGrange multipliers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937" y="1899200"/>
                <a:ext cx="4338743" cy="943070"/>
              </a:xfrm>
              <a:prstGeom prst="rect">
                <a:avLst/>
              </a:prstGeom>
              <a:blipFill rotWithShape="0">
                <a:blip r:embed="rId7"/>
                <a:stretch>
                  <a:fillRect l="-3652" t="-8442" r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>
          <a:xfrm>
            <a:off x="6816937" y="3861487"/>
            <a:ext cx="4649351" cy="9430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If the classes are not linearly separable, kernel functions are used in practice to separate the data in a higher dimensional space</a:t>
            </a:r>
          </a:p>
        </p:txBody>
      </p:sp>
    </p:spTree>
    <p:extLst>
      <p:ext uri="{BB962C8B-B14F-4D97-AF65-F5344CB8AC3E}">
        <p14:creationId xmlns:p14="http://schemas.microsoft.com/office/powerpoint/2010/main" val="31004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67CC-67AE-499B-A005-A70E81D94F4F}" type="datetime1">
              <a:rPr lang="en-US" smtClean="0"/>
              <a:t>12/18/2017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1579" y="1899217"/>
            <a:ext cx="8077563" cy="22409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Gesture Recognition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Recognizing human action and using it to as a computer input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Training an algorithm  in recognizing biomechanical patterns vs training a human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2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</a:t>
            </a:r>
            <a:r>
              <a:rPr lang="en-US" dirty="0" smtClean="0"/>
              <a:t>Implementation cont’d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/>
                      <m:t>RBF</m:t>
                    </m:r>
                    <m:r>
                      <a:rPr lang="en-US" sz="2400" b="0" i="0" smtClean="0"/>
                      <m:t> </m:t>
                    </m:r>
                    <m:r>
                      <m:rPr>
                        <m:sty m:val="p"/>
                      </m:rPr>
                      <a:rPr lang="en-US" sz="2400" b="0" i="0" smtClean="0"/>
                      <m:t>kernel</m:t>
                    </m:r>
                    <m:r>
                      <a:rPr lang="en-US" sz="2400" b="0" i="1" smtClean="0"/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en-US" sz="2400" i="1"/>
                      <m:t>𝑘</m:t>
                    </m:r>
                    <m:d>
                      <m:dPr>
                        <m:ctrlPr>
                          <a:rPr lang="en-US" sz="2400" i="1"/>
                        </m:ctrlPr>
                      </m:dPr>
                      <m:e>
                        <m:r>
                          <a:rPr lang="en-US" sz="2400" i="1"/>
                          <m:t>𝑥</m:t>
                        </m:r>
                        <m:r>
                          <a:rPr lang="en-US" sz="2400" i="1"/>
                          <m:t>,</m:t>
                        </m:r>
                        <m:r>
                          <a:rPr lang="en-US" sz="2400" i="1"/>
                          <m:t>𝑦</m:t>
                        </m:r>
                      </m:e>
                    </m:d>
                    <m:r>
                      <a:rPr lang="en-US" sz="2400" i="1"/>
                      <m:t>= 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 i="1"/>
                          <m:t>𝑒</m:t>
                        </m:r>
                      </m:e>
                      <m:sup>
                        <m:r>
                          <a:rPr lang="en-US" sz="2400" i="1"/>
                          <m:t>−</m:t>
                        </m:r>
                        <m:r>
                          <a:rPr lang="en-US" sz="2400" i="1"/>
                          <m:t>𝛾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/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/>
                                        </m:ctrlPr>
                                      </m:sSubPr>
                                      <m:e>
                                        <m:r>
                                          <a:rPr lang="en-US" sz="2400" i="1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/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/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/>
                                        </m:ctrlPr>
                                      </m:sSubPr>
                                      <m:e>
                                        <m:r>
                                          <a:rPr lang="en-US" sz="2400" i="1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/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Linear Kernel            		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𝑦</m:t>
                        </m:r>
                      </m:e>
                    </m:d>
                    <m:r>
                      <a:rPr lang="en-US" i="1"/>
                      <m:t>=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/>
                          <m:t>i</m:t>
                        </m:r>
                      </m:sub>
                    </m:sSub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/>
                          <m:t>j</m:t>
                        </m:r>
                      </m:sub>
                    </m:sSub>
                    <m:r>
                      <a:rPr lang="en-US" i="1"/>
                      <m:t>+</m:t>
                    </m:r>
                    <m:r>
                      <a:rPr lang="en-US" i="1"/>
                      <m:t>𝑐</m:t>
                    </m:r>
                    <m:r>
                      <a:rPr lang="en-US" i="1"/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:r>
                  <a:rPr lang="en-US" sz="2400" dirty="0" smtClean="0"/>
                  <a:t>Polynomial Kernel    		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,</m:t>
                        </m:r>
                        <m:r>
                          <a:rPr lang="en-US" i="1"/>
                          <m:t>𝑦</m:t>
                        </m:r>
                      </m:e>
                    </m:d>
                    <m:r>
                      <a:rPr lang="en-US" i="1"/>
                      <m:t>=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(</m:t>
                        </m:r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𝑗</m:t>
                        </m:r>
                      </m:sub>
                    </m:sSub>
                    <m:r>
                      <a:rPr lang="en-US" i="1"/>
                      <m:t>+</m:t>
                    </m:r>
                    <m:r>
                      <a:rPr lang="en-US" i="1"/>
                      <m:t>𝑐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)</m:t>
                        </m:r>
                      </m:e>
                      <m:sup>
                        <m:r>
                          <a:rPr lang="en-US" i="1"/>
                          <m:t>𝑑</m:t>
                        </m:r>
                      </m:sup>
                    </m:sSup>
                    <m:r>
                      <a:rPr lang="en-US" i="1"/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9E1D-9E7A-4D66-BB75-8A20AD490D36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97AD-AFC3-477E-8E15-5598B5C27705}" type="datetime1">
              <a:rPr lang="en-US" smtClean="0"/>
              <a:t>12/19/2017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11580" y="1899217"/>
            <a:ext cx="3690619" cy="2240983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6800" dirty="0" smtClean="0"/>
              <a:t>Double stochastic process, where only one of them is observable, discrete symbols 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800" dirty="0" smtClean="0"/>
              <a:t>A Hidden Markov model can be defined by as a set of a transitional probabilities, emission </a:t>
            </a:r>
            <a:r>
              <a:rPr lang="en-US" sz="6800" dirty="0"/>
              <a:t>probabilities </a:t>
            </a:r>
            <a:r>
              <a:rPr lang="en-US" sz="6800" dirty="0" smtClean="0"/>
              <a:t>and initial state probabilities 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211580" y="4479755"/>
                <a:ext cx="2229778" cy="82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" y="4479755"/>
                <a:ext cx="2229778" cy="825611"/>
              </a:xfrm>
              <a:prstGeom prst="rect">
                <a:avLst/>
              </a:prstGeom>
              <a:blipFill rotWithShape="0">
                <a:blip r:embed="rId2"/>
                <a:stretch>
                  <a:fillRect l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211580" y="4110423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 = (A, B, П)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211580" y="5391374"/>
                <a:ext cx="2807500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 =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" y="5391374"/>
                <a:ext cx="2807500" cy="972702"/>
              </a:xfrm>
              <a:prstGeom prst="rect">
                <a:avLst/>
              </a:prstGeom>
              <a:blipFill rotWithShape="0">
                <a:blip r:embed="rId3"/>
                <a:stretch>
                  <a:fillRect l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6659880" y="1917465"/>
                <a:ext cx="3690619" cy="143839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25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9600" dirty="0" smtClean="0"/>
                  <a:t>Using </a:t>
                </a:r>
                <a:r>
                  <a:rPr lang="en-US" sz="9600" dirty="0"/>
                  <a:t>the </a:t>
                </a:r>
                <a:r>
                  <a:rPr lang="en-US" sz="9600" dirty="0" smtClean="0"/>
                  <a:t>forward,</a:t>
                </a:r>
                <a:r>
                  <a:rPr lang="en-US" sz="96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9600">
                            <a:latin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e>
                      <m:sub>
                        <m:r>
                          <a:rPr lang="en-US" sz="96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9600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9600"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9600" dirty="0" smtClean="0"/>
                  <a:t>and </a:t>
                </a:r>
                <a:r>
                  <a:rPr lang="en-US" sz="9600" dirty="0"/>
                  <a:t>backward </a:t>
                </a:r>
                <a:r>
                  <a:rPr lang="en-US" sz="9600" dirty="0" smtClean="0"/>
                  <a:t>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/>
                        </m:ctrlPr>
                      </m:sSubPr>
                      <m:e>
                        <m:r>
                          <a:rPr lang="en-US" sz="9600" i="1"/>
                          <m:t>𝛽</m:t>
                        </m:r>
                      </m:e>
                      <m:sub>
                        <m:r>
                          <a:rPr lang="en-US" sz="9600" i="1"/>
                          <m:t>𝑖</m:t>
                        </m:r>
                      </m:sub>
                    </m:sSub>
                    <m:d>
                      <m:dPr>
                        <m:ctrlPr>
                          <a:rPr lang="en-US" sz="9600" i="1"/>
                        </m:ctrlPr>
                      </m:dPr>
                      <m:e>
                        <m:r>
                          <a:rPr lang="en-US" sz="9600" i="1"/>
                          <m:t>𝑡</m:t>
                        </m:r>
                      </m:e>
                    </m:d>
                  </m:oMath>
                </a14:m>
                <a:r>
                  <a:rPr lang="en-US" sz="9600" dirty="0" smtClean="0"/>
                  <a:t> </a:t>
                </a:r>
                <a:r>
                  <a:rPr lang="en-US" sz="9600" dirty="0"/>
                  <a:t>we can derive the probability of being in state j at time t</a:t>
                </a:r>
                <a:r>
                  <a:rPr lang="en-US" sz="9600" dirty="0" smtClean="0"/>
                  <a:t>.</a:t>
                </a:r>
                <a:endParaRPr lang="en-US" sz="9600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880" y="1917465"/>
                <a:ext cx="3690619" cy="1438393"/>
              </a:xfrm>
              <a:prstGeom prst="rect">
                <a:avLst/>
              </a:prstGeom>
              <a:blipFill rotWithShape="0">
                <a:blip r:embed="rId4"/>
                <a:stretch>
                  <a:fillRect l="-4793" t="-9322" r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851991" y="4295089"/>
                <a:ext cx="2413674" cy="839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/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/>
                              </m:ctrlPr>
                            </m:accPr>
                            <m:e>
                              <m:r>
                                <a:rPr lang="en-US" i="1"/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𝑖𝑗</m:t>
                          </m:r>
                        </m:sub>
                      </m:sSub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/>
                              </m:ctrlPr>
                            </m:naryPr>
                            <m:sub>
                              <m:r>
                                <a:rPr lang="en-US" i="1"/>
                                <m:t>𝑡</m:t>
                              </m:r>
                              <m:r>
                                <a:rPr lang="en-US" i="1"/>
                                <m:t>=1</m:t>
                              </m:r>
                            </m:sub>
                            <m:sup>
                              <m:r>
                                <a:rPr lang="en-US" i="1"/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𝛾</m:t>
                                  </m:r>
                                </m:e>
                                <m:sub>
                                  <m:r>
                                    <a:rPr lang="en-US" i="1"/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𝑡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/>
                              </m:ctrlPr>
                            </m:naryPr>
                            <m:sub>
                              <m:r>
                                <a:rPr lang="en-US" i="1"/>
                                <m:t>𝑡</m:t>
                              </m:r>
                              <m:r>
                                <a:rPr lang="en-US" i="1"/>
                                <m:t>=1</m:t>
                              </m:r>
                            </m:sub>
                            <m:sup>
                              <m:r>
                                <a:rPr lang="en-US" i="1"/>
                                <m:t>𝑇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/>
                                  </m:ctrlPr>
                                </m:naryPr>
                                <m:sub>
                                  <m:r>
                                    <a:rPr lang="en-US" i="1"/>
                                    <m:t>𝑘</m:t>
                                  </m:r>
                                  <m:r>
                                    <a:rPr lang="en-US" i="1"/>
                                    <m:t>=1</m:t>
                                  </m:r>
                                </m:sub>
                                <m:sup>
                                  <m:r>
                                    <a:rPr lang="en-US" i="1"/>
                                    <m:t>𝑐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/>
                                      </m:ctrlPr>
                                    </m:dPr>
                                    <m:e>
                                      <m:r>
                                        <a:rPr lang="en-US" i="1"/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991" y="4295089"/>
                <a:ext cx="2413674" cy="8390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851991" y="5337340"/>
                <a:ext cx="2505429" cy="761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991" y="5337340"/>
                <a:ext cx="2505429" cy="7613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53214" y="3438954"/>
                <a:ext cx="3047244" cy="719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214" y="3438954"/>
                <a:ext cx="3047244" cy="7194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9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</a:t>
            </a:r>
            <a:r>
              <a:rPr lang="en-US" dirty="0" smtClean="0"/>
              <a:t>Implementation Cont’d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9E1D-9E7A-4D66-BB75-8A20AD490D36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092516" y="4873220"/>
                <a:ext cx="54606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=[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,….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516" y="4873220"/>
                <a:ext cx="5460683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44262" b="-20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747" y="2300343"/>
            <a:ext cx="2598811" cy="35964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510011"/>
                  </p:ext>
                </p:extLst>
              </p:nvPr>
            </p:nvGraphicFramePr>
            <p:xfrm>
              <a:off x="1079817" y="2300343"/>
              <a:ext cx="5486083" cy="2194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2817"/>
                    <a:gridCol w="1152086"/>
                    <a:gridCol w="1068017"/>
                    <a:gridCol w="838200"/>
                    <a:gridCol w="1604963"/>
                  </a:tblGrid>
                  <a:tr h="29083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Angle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Joint 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Joint 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Joint 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Sequence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𝛂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Shoulder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Elbow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Wrist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sz="1800">
                                    <a:effectLst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8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</a:rPr>
                                  <m:t>,….</m:t>
                                </m:r>
                                <m:sSub>
                                  <m:sSubPr>
                                    <m:ctrlPr>
                                      <a:rPr lang="en-US" sz="18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3939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Elbow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Shoulder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Neck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/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083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Elbow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Shoulder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hip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smtClean="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</a:rPr>
                                  <m:t>,…</m:t>
                                </m:r>
                                <m:sSub>
                                  <m:sSubPr>
                                    <m:ctrlPr>
                                      <a:rPr lang="en-US" sz="18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510011"/>
                  </p:ext>
                </p:extLst>
              </p:nvPr>
            </p:nvGraphicFramePr>
            <p:xfrm>
              <a:off x="1079817" y="2300343"/>
              <a:ext cx="5486083" cy="2194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2817"/>
                    <a:gridCol w="1152086"/>
                    <a:gridCol w="1068017"/>
                    <a:gridCol w="838200"/>
                    <a:gridCol w="1604963"/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Angle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Joint 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Joint 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Joint 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Sequence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741" t="-100000" r="-570370" b="-2098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Shoulder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Elbow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Wrist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41667" t="-100000" r="-1515" b="-209890"/>
                          </a:stretch>
                        </a:blipFill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741" t="-202222" r="-570370" b="-1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Elbow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Shoulder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Neck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41667" t="-202222" r="-1515" b="-112222"/>
                          </a:stretch>
                        </a:blipFill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741" t="-302222" r="-570370" b="-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Elbow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Shoulder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hip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41667" t="-302222" r="-1515" b="-1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10700558" y="5527470"/>
            <a:ext cx="55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3C10-AFA3-42B7-B525-F0A476D37E9E}" type="datetime1">
              <a:rPr lang="en-US" smtClean="0"/>
              <a:t>12/18/2017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1583531767"/>
                  </p:ext>
                </p:extLst>
              </p:nvPr>
            </p:nvGraphicFramePr>
            <p:xfrm>
              <a:off x="1252118" y="2131164"/>
              <a:ext cx="4843882" cy="373623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1583531767"/>
                  </p:ext>
                </p:extLst>
              </p:nvPr>
            </p:nvGraphicFramePr>
            <p:xfrm>
              <a:off x="1252118" y="2131164"/>
              <a:ext cx="4843882" cy="373623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6456680" y="1899218"/>
            <a:ext cx="4699000" cy="185998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Feedforward neural network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Input layer consisting of 75 nodes, 25 neurons  with 3 XYZ inputs.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2 outputs with hyperbolic tangent activation function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4326" y="3759200"/>
            <a:ext cx="4071274" cy="21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MLP </a:t>
            </a:r>
            <a:r>
              <a:rPr lang="en-US" dirty="0" smtClean="0"/>
              <a:t>Implementation cont’d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9E1D-9E7A-4D66-BB75-8A20AD490D36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1104975" y="2889083"/>
            <a:ext cx="4129018" cy="2440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3700" y="1737358"/>
            <a:ext cx="62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46550" y="2044777"/>
            <a:ext cx="114300" cy="12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6550" y="2933699"/>
            <a:ext cx="114300" cy="12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34296" y="2933698"/>
            <a:ext cx="114300" cy="12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34296" y="2044777"/>
            <a:ext cx="114300" cy="12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79192" y="2967033"/>
            <a:ext cx="114300" cy="12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79192" y="2034062"/>
            <a:ext cx="114300" cy="12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45477" y="2693189"/>
            <a:ext cx="62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12693" y="2685212"/>
            <a:ext cx="72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(0,-1)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3112" y="1754204"/>
            <a:ext cx="78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4759" y="1727800"/>
            <a:ext cx="62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(0,1)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04759" y="2557697"/>
            <a:ext cx="62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456680" y="1899218"/>
            <a:ext cx="4699000" cy="18599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2D output with x and y component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Big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2 outputs with hyperbolic tangent activation function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  <p:pic>
        <p:nvPicPr>
          <p:cNvPr id="2050" name="Picture 2" descr="https://compass-ssl.xbox.com/assets/d3/d8/d3d83d26-d0df-49b8-9ad2-f213425a091d.jpg?n=X1-Wireless-Controller-Black_Gallery_1056x594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80" y="4625746"/>
            <a:ext cx="2752088" cy="15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5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6A3-FFE9-4408-9E89-7DBE311D9662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618B-C6DB-44DB-B7DD-B577E9BF07C6}" type="datetime1">
              <a:rPr lang="en-US" smtClean="0"/>
              <a:t>12/18/2017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369652"/>
            <a:ext cx="10058400" cy="34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Proposed Wor</a:t>
            </a:r>
            <a:r>
              <a:rPr lang="en-US" dirty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D0C1-AA2A-4DD5-99CB-29DD7256EFDF}" type="datetime1">
              <a:rPr lang="en-US" smtClean="0"/>
              <a:t>12/18/2017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7280" y="1845734"/>
            <a:ext cx="6746729" cy="398218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4 weeks of  data collection.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Maximum of 50 participants, with each individual session of 30 minutes.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Maximum 25 hours of data collection.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7 weeks to design machine learning algorithms.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Random forest – 1 week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HMM – 2 weeks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SVM – 2 weeks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MLP – 2 weeks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5 weeks of  thesis defense preparation.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9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[1]</a:t>
            </a:r>
            <a:r>
              <a:rPr lang="en-US" dirty="0"/>
              <a:t>	K. </a:t>
            </a:r>
            <a:r>
              <a:rPr lang="en-US" dirty="0" err="1"/>
              <a:t>Otte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“Accuracy and Reliability of the Kinect Version 2 for Clinical Measurement </a:t>
            </a:r>
            <a:r>
              <a:rPr lang="en-US" dirty="0" smtClean="0"/>
              <a:t>	of </a:t>
            </a:r>
            <a:r>
              <a:rPr lang="en-US" dirty="0"/>
              <a:t>Motor Function,” </a:t>
            </a:r>
            <a:r>
              <a:rPr lang="en-US" i="1" dirty="0"/>
              <a:t>PLOS ONE</a:t>
            </a:r>
            <a:r>
              <a:rPr lang="en-US" dirty="0"/>
              <a:t>, vol. 11, no. 11, p. e0166532, Nov. 2016. </a:t>
            </a:r>
            <a:endParaRPr lang="en-US" dirty="0" smtClean="0"/>
          </a:p>
          <a:p>
            <a:r>
              <a:rPr lang="en-US" dirty="0" smtClean="0"/>
              <a:t>[2]</a:t>
            </a:r>
            <a:r>
              <a:rPr lang="en-US" dirty="0"/>
              <a:t>	H. </a:t>
            </a:r>
            <a:r>
              <a:rPr lang="en-US" dirty="0" err="1"/>
              <a:t>Hiyadi</a:t>
            </a:r>
            <a:r>
              <a:rPr lang="en-US" dirty="0"/>
              <a:t>, F. </a:t>
            </a:r>
            <a:r>
              <a:rPr lang="en-US" dirty="0" err="1"/>
              <a:t>Ababsa</a:t>
            </a:r>
            <a:r>
              <a:rPr lang="en-US" dirty="0"/>
              <a:t>, C. Montagne, E. H. </a:t>
            </a:r>
            <a:r>
              <a:rPr lang="en-US" dirty="0" err="1"/>
              <a:t>Bouyakhf</a:t>
            </a:r>
            <a:r>
              <a:rPr lang="en-US" dirty="0"/>
              <a:t>, and F. </a:t>
            </a:r>
            <a:r>
              <a:rPr lang="en-US" dirty="0" err="1"/>
              <a:t>Regragui</a:t>
            </a:r>
            <a:r>
              <a:rPr lang="en-US" dirty="0"/>
              <a:t>, “A depth-based </a:t>
            </a:r>
            <a:r>
              <a:rPr lang="en-US" dirty="0" smtClean="0"/>
              <a:t>	approach </a:t>
            </a:r>
            <a:r>
              <a:rPr lang="en-US" dirty="0"/>
              <a:t>for 3D dynamic gesture recognition,” in </a:t>
            </a:r>
            <a:r>
              <a:rPr lang="en-US" i="1" dirty="0"/>
              <a:t>2015 12th International Conference on </a:t>
            </a:r>
            <a:r>
              <a:rPr lang="en-US" i="1" dirty="0" smtClean="0"/>
              <a:t>	Informatics </a:t>
            </a:r>
            <a:r>
              <a:rPr lang="en-US" i="1" dirty="0"/>
              <a:t>in Control, Automation and Robotics (ICINCO)</a:t>
            </a:r>
            <a:r>
              <a:rPr lang="en-US" dirty="0"/>
              <a:t>, 2015, vol. 02, pp. 103–110.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9E1D-9E7A-4D66-BB75-8A20AD490D36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purpose of this study is to create a gesture recognition system that interprets motion capture data of a tennis player to determine which biomechanical aspects of a tennis swing best correlate to a swing efficacy.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Extract biomechanical features that are correlated to a tennis ball’s trajectory  and design a machine learning will be able to predict the tennis ball's trajectory from  body tracking data.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2BE-FF2C-4550-96EA-0AF23B80B83D}" type="datetime1">
              <a:rPr lang="en-US" smtClean="0"/>
              <a:t>12/19/2017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1BBD-9D67-41CB-9ED4-C0A40D9AE90D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2165917"/>
            <a:ext cx="8803178" cy="2240983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/>
              <a:t>Tennis Teaching 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400" dirty="0" smtClean="0"/>
              <a:t>If an algorithm is capable of recognizing such patterns in movement, then it is possible to design a new algorithm to make correctional decisions  based on pattern recognition.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/>
              <a:t>Hawk-Eye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/>
              <a:t>Statistical study of tennis technique in present time as the sport evolves 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7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6A3-FFE9-4408-9E89-7DBE311D9662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113" y="474107"/>
            <a:ext cx="953567" cy="9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Kinect </a:t>
            </a:r>
            <a:r>
              <a:rPr lang="en-US" dirty="0" smtClean="0"/>
              <a:t>v2</a:t>
            </a:r>
            <a:endParaRPr lang="en-US" dirty="0"/>
          </a:p>
        </p:txBody>
      </p:sp>
      <p:pic>
        <p:nvPicPr>
          <p:cNvPr id="5" name="Content Placeholder 4" descr="C:\Users\vespinoza\Documents\thesis\kinecJoint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2351" y="2090675"/>
            <a:ext cx="3153329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9" y="2316046"/>
            <a:ext cx="2613338" cy="28988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09E-B763-425E-95D7-D79F5F03CD8A}" type="datetime1">
              <a:rPr lang="en-US" smtClean="0"/>
              <a:t>12/19/2017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54762" y="2089396"/>
            <a:ext cx="340791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3 </a:t>
            </a:r>
            <a:r>
              <a:rPr lang="en-US" sz="2400" dirty="0"/>
              <a:t>streams of data to </a:t>
            </a:r>
            <a:r>
              <a:rPr lang="en-US" sz="2400" dirty="0" smtClean="0"/>
              <a:t>track up to 6 bodies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Kinect ‘s  Cartesian coordinates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25 joint </a:t>
            </a:r>
            <a:r>
              <a:rPr lang="en-US" sz="2400" dirty="0" smtClean="0"/>
              <a:t>centers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30 Hz  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56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v2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620-6BC3-43A3-BFE0-85DB2E351800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9456" y="1931464"/>
            <a:ext cx="3407918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Low accuracy in feet and ankles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Marker-less approach will allow subjects to swing freely within sensor range (4m)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3 streams of data to </a:t>
            </a:r>
            <a:r>
              <a:rPr lang="en-US" sz="2400" dirty="0" smtClean="0"/>
              <a:t>track up to 6 human bodies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Humans do not </a:t>
            </a:r>
            <a:r>
              <a:rPr lang="en-US" sz="2400" dirty="0"/>
              <a:t> </a:t>
            </a:r>
            <a:r>
              <a:rPr lang="en-US" sz="2400" dirty="0" smtClean="0"/>
              <a:t>require high accuracy to learn or teach biomechanical gestures   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034" y="1931464"/>
            <a:ext cx="7184449" cy="4334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12483" y="5585492"/>
            <a:ext cx="51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 Baseline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395" y="1797281"/>
            <a:ext cx="1813388" cy="3727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724" y="1789682"/>
            <a:ext cx="1828353" cy="37422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7D6E-A9EF-482A-9D17-9EA9DE569900}" type="datetime1">
              <a:rPr lang="en-US" smtClean="0"/>
              <a:t>12/18/2017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03451" y="5524372"/>
            <a:ext cx="2937938" cy="92686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Forehand-</a:t>
            </a:r>
            <a:r>
              <a:rPr lang="en-US" sz="2400" dirty="0" smtClean="0"/>
              <a:t> cross court (orange)  down the line (blue)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844269" y="5528647"/>
            <a:ext cx="2816218" cy="92686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b="1" dirty="0" smtClean="0"/>
              <a:t>Backhand-</a:t>
            </a:r>
            <a:r>
              <a:rPr lang="en-US" sz="2200" dirty="0" smtClean="0"/>
              <a:t> cross court (blue)  down the line (orange)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05127" y="2010584"/>
            <a:ext cx="2937938" cy="20879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This work will cover  the three standard tennis and their respective general trajectories 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0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Tennis </a:t>
            </a:r>
            <a:r>
              <a:rPr lang="en-US" dirty="0" smtClean="0"/>
              <a:t>Baseline cont’d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432" y="1854444"/>
            <a:ext cx="2074052" cy="4191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228" y="1825625"/>
            <a:ext cx="2079628" cy="42206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8C1D-E03B-47AD-B768-A8799BB65E88}" type="slidenum">
              <a:rPr lang="en-US" smtClean="0"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305-F042-4897-9E1E-56CB4F933159}" type="datetime1">
              <a:rPr lang="en-US" smtClean="0"/>
              <a:t>12/19/2017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3812" y="3373556"/>
            <a:ext cx="2937938" cy="92686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Deuce Court Serve- </a:t>
            </a:r>
            <a:r>
              <a:rPr lang="en-US" sz="2400" dirty="0" smtClean="0"/>
              <a:t>out-wide-court (orange)  down the T (blue)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25494" y="3373555"/>
            <a:ext cx="2937938" cy="92686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Ad Court Serve- </a:t>
            </a:r>
            <a:r>
              <a:rPr lang="en-US" sz="2400" dirty="0" smtClean="0"/>
              <a:t>out-wide (orange)  down the T (blue)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5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827</TotalTime>
  <Words>997</Words>
  <Application>Microsoft Office PowerPoint</Application>
  <PresentationFormat>Widescreen</PresentationFormat>
  <Paragraphs>227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Wingdings</vt:lpstr>
      <vt:lpstr>Retrospect</vt:lpstr>
      <vt:lpstr>Gesture Recognition of Tennis Biomechanics</vt:lpstr>
      <vt:lpstr>Intro</vt:lpstr>
      <vt:lpstr>Objectives</vt:lpstr>
      <vt:lpstr>Motivation</vt:lpstr>
      <vt:lpstr>Background </vt:lpstr>
      <vt:lpstr>Microsoft Kinect v2</vt:lpstr>
      <vt:lpstr>Kinect v2 cont’d</vt:lpstr>
      <vt:lpstr>Tennis Baseline</vt:lpstr>
      <vt:lpstr>Tennis Baseline cont’d</vt:lpstr>
      <vt:lpstr>Methods</vt:lpstr>
      <vt:lpstr>Protocol Design</vt:lpstr>
      <vt:lpstr>Protocol Design cont’d </vt:lpstr>
      <vt:lpstr>Accuracy Monitoring</vt:lpstr>
      <vt:lpstr>Signal Processing</vt:lpstr>
      <vt:lpstr>Swing Variance</vt:lpstr>
      <vt:lpstr>Swing Window</vt:lpstr>
      <vt:lpstr>Implementation</vt:lpstr>
      <vt:lpstr>Biomechanical Features</vt:lpstr>
      <vt:lpstr>SVM Implementation</vt:lpstr>
      <vt:lpstr>SVM Implementation cont’d </vt:lpstr>
      <vt:lpstr>HMM Implementation</vt:lpstr>
      <vt:lpstr>HMM Implementation Cont’d </vt:lpstr>
      <vt:lpstr>MLP Implementation</vt:lpstr>
      <vt:lpstr>MLP Implementation cont’d</vt:lpstr>
      <vt:lpstr>Overview</vt:lpstr>
      <vt:lpstr>Proposed Work</vt:lpstr>
      <vt:lpstr>Timeline of Proposed Work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Gesture Recognition of Tennis Biomechanics</dc:title>
  <dc:creator>vespinoza</dc:creator>
  <cp:lastModifiedBy>vespinoza</cp:lastModifiedBy>
  <cp:revision>95</cp:revision>
  <dcterms:created xsi:type="dcterms:W3CDTF">2017-12-18T00:50:37Z</dcterms:created>
  <dcterms:modified xsi:type="dcterms:W3CDTF">2017-12-19T13:49:49Z</dcterms:modified>
</cp:coreProperties>
</file>