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1" r:id="rId5"/>
    <p:sldId id="259" r:id="rId6"/>
    <p:sldId id="260" r:id="rId7"/>
    <p:sldId id="261" r:id="rId8"/>
    <p:sldId id="263" r:id="rId9"/>
    <p:sldId id="262" r:id="rId10"/>
    <p:sldId id="264" r:id="rId11"/>
    <p:sldId id="265" r:id="rId12"/>
    <p:sldId id="266" r:id="rId13"/>
    <p:sldId id="267" r:id="rId14"/>
    <p:sldId id="268" r:id="rId15"/>
    <p:sldId id="285" r:id="rId16"/>
    <p:sldId id="271" r:id="rId17"/>
    <p:sldId id="272" r:id="rId18"/>
    <p:sldId id="270" r:id="rId19"/>
    <p:sldId id="284" r:id="rId20"/>
    <p:sldId id="269" r:id="rId21"/>
    <p:sldId id="282" r:id="rId22"/>
    <p:sldId id="273" r:id="rId23"/>
    <p:sldId id="291" r:id="rId24"/>
    <p:sldId id="283" r:id="rId25"/>
    <p:sldId id="274" r:id="rId26"/>
    <p:sldId id="275" r:id="rId27"/>
    <p:sldId id="277" r:id="rId28"/>
    <p:sldId id="278" r:id="rId29"/>
    <p:sldId id="279" r:id="rId30"/>
    <p:sldId id="280" r:id="rId31"/>
    <p:sldId id="290" r:id="rId32"/>
    <p:sldId id="286" r:id="rId33"/>
    <p:sldId id="287" r:id="rId34"/>
    <p:sldId id="28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yad Obeid" initials="" lastIdx="4" clrIdx="0"/>
  <p:cmAuthor id="1" name="Christopher Tuft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98" d="100"/>
          <a:sy n="98" d="100"/>
        </p:scale>
        <p:origin x="-354" y="-222"/>
      </p:cViewPr>
      <p:guideLst>
        <p:guide orient="horz" pos="2144"/>
        <p:guide pos="2800"/>
      </p:guideLst>
    </p:cSldViewPr>
  </p:slideViewPr>
  <p:notesTextViewPr>
    <p:cViewPr>
      <p:scale>
        <a:sx n="100" d="100"/>
        <a:sy n="100" d="100"/>
      </p:scale>
      <p:origin x="0" y="0"/>
    </p:cViewPr>
  </p:notesTextViewPr>
  <p:sorterViewPr>
    <p:cViewPr>
      <p:scale>
        <a:sx n="171" d="100"/>
        <a:sy n="171"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1-26T13:52:42.326" idx="3">
    <p:pos x="5656" y="1213"/>
    <p:text>You prepared to say something about this picture?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9476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5326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382588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102660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73803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394779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84553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120010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358944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182229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16571-6ED4-244C-B795-C57479A6970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70843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16571-6ED4-244C-B795-C57479A69708}" type="datetimeFigureOut">
              <a:rPr lang="en-US" smtClean="0"/>
              <a:pPr/>
              <a:t>11/27/2012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8F132-CD6E-734C-89FF-2305106F3CEA}" type="slidenum">
              <a:rPr lang="en-US" smtClean="0"/>
              <a:pPr/>
              <a:t>‹#›</a:t>
            </a:fld>
            <a:endParaRPr lang="en-US"/>
          </a:p>
        </p:txBody>
      </p:sp>
    </p:spTree>
    <p:extLst>
      <p:ext uri="{BB962C8B-B14F-4D97-AF65-F5344CB8AC3E}">
        <p14:creationId xmlns:p14="http://schemas.microsoft.com/office/powerpoint/2010/main" xmlns="" val="201869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8214"/>
            <a:ext cx="7772400" cy="2972237"/>
          </a:xfrm>
        </p:spPr>
        <p:txBody>
          <a:bodyPr>
            <a:normAutofit fontScale="90000"/>
          </a:bodyPr>
          <a:lstStyle/>
          <a:p>
            <a:r>
              <a:rPr lang="en-US" dirty="0"/>
              <a:t>Estimating Parameters of a Multi-Class Izhikevich Neuron Model to Investigate the Mechanisms of Deep Brain Stimulation</a:t>
            </a:r>
            <a:br>
              <a:rPr lang="en-US" dirty="0"/>
            </a:br>
            <a:endParaRPr lang="en-US" dirty="0"/>
          </a:p>
        </p:txBody>
      </p:sp>
      <p:sp>
        <p:nvSpPr>
          <p:cNvPr id="3" name="Subtitle 2"/>
          <p:cNvSpPr>
            <a:spLocks noGrp="1"/>
          </p:cNvSpPr>
          <p:nvPr>
            <p:ph type="subTitle" idx="1"/>
          </p:nvPr>
        </p:nvSpPr>
        <p:spPr/>
        <p:txBody>
          <a:bodyPr/>
          <a:lstStyle/>
          <a:p>
            <a:r>
              <a:rPr lang="en-US" dirty="0"/>
              <a:t>A Thesis Proposal </a:t>
            </a:r>
          </a:p>
          <a:p>
            <a:r>
              <a:rPr lang="en-US" dirty="0" smtClean="0"/>
              <a:t>By Christopher Tufts</a:t>
            </a:r>
            <a:endParaRPr lang="en-US" dirty="0"/>
          </a:p>
          <a:p>
            <a:endParaRPr lang="en-US" dirty="0"/>
          </a:p>
        </p:txBody>
      </p:sp>
    </p:spTree>
    <p:extLst>
      <p:ext uri="{BB962C8B-B14F-4D97-AF65-F5344CB8AC3E}">
        <p14:creationId xmlns:p14="http://schemas.microsoft.com/office/powerpoint/2010/main" xmlns="" val="395572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 Hodgkin Huxley Neuron Model</a:t>
            </a:r>
            <a:endParaRPr lang="en-US" dirty="0"/>
          </a:p>
        </p:txBody>
      </p:sp>
      <p:sp>
        <p:nvSpPr>
          <p:cNvPr id="3" name="Content Placeholder 2"/>
          <p:cNvSpPr>
            <a:spLocks noGrp="1"/>
          </p:cNvSpPr>
          <p:nvPr>
            <p:ph idx="1"/>
          </p:nvPr>
        </p:nvSpPr>
        <p:spPr>
          <a:xfrm>
            <a:off x="457200" y="4563463"/>
            <a:ext cx="8229600" cy="1906067"/>
          </a:xfrm>
        </p:spPr>
        <p:txBody>
          <a:bodyPr>
            <a:normAutofit fontScale="92500"/>
          </a:bodyPr>
          <a:lstStyle/>
          <a:p>
            <a:r>
              <a:rPr lang="en-US" dirty="0" smtClean="0"/>
              <a:t>Model based on squid axon</a:t>
            </a:r>
          </a:p>
          <a:p>
            <a:r>
              <a:rPr lang="en-US" dirty="0" smtClean="0"/>
              <a:t>Ion channels modeled as resistors and capacitors</a:t>
            </a:r>
          </a:p>
          <a:p>
            <a:r>
              <a:rPr lang="en-US" dirty="0" smtClean="0"/>
              <a:t>Membrane modeled as capacitor</a:t>
            </a:r>
          </a:p>
          <a:p>
            <a:endParaRPr lang="en-US" dirty="0"/>
          </a:p>
        </p:txBody>
      </p:sp>
      <p:pic>
        <p:nvPicPr>
          <p:cNvPr id="4" name="Picture 3" descr="HH_circui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7387" y="1644650"/>
            <a:ext cx="3560849" cy="2768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81366" y="1537168"/>
            <a:ext cx="4005434" cy="2956040"/>
          </a:xfrm>
          <a:prstGeom prst="rect">
            <a:avLst/>
          </a:prstGeom>
        </p:spPr>
      </p:pic>
    </p:spTree>
    <p:extLst>
      <p:ext uri="{BB962C8B-B14F-4D97-AF65-F5344CB8AC3E}">
        <p14:creationId xmlns:p14="http://schemas.microsoft.com/office/powerpoint/2010/main" xmlns="" val="385764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 Hodgkin Huxley Neuron Model</a:t>
            </a:r>
          </a:p>
        </p:txBody>
      </p:sp>
      <p:pic>
        <p:nvPicPr>
          <p:cNvPr id="7" name="Picture 6" descr="Screen Shot 2012-11-24 at 5.00.58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0" y="1554843"/>
            <a:ext cx="6858000" cy="3289300"/>
          </a:xfrm>
          <a:prstGeom prst="rect">
            <a:avLst/>
          </a:prstGeom>
        </p:spPr>
      </p:pic>
      <p:sp>
        <p:nvSpPr>
          <p:cNvPr id="8" name="TextBox 7"/>
          <p:cNvSpPr txBox="1"/>
          <p:nvPr/>
        </p:nvSpPr>
        <p:spPr>
          <a:xfrm>
            <a:off x="1143000" y="4844143"/>
            <a:ext cx="6858000" cy="1077218"/>
          </a:xfrm>
          <a:prstGeom prst="rect">
            <a:avLst/>
          </a:prstGeom>
          <a:noFill/>
        </p:spPr>
        <p:txBody>
          <a:bodyPr wrap="square" rtlCol="0">
            <a:spAutoFit/>
          </a:bodyPr>
          <a:lstStyle/>
          <a:p>
            <a:pPr marL="457200" indent="-457200">
              <a:buFont typeface="Arial"/>
              <a:buChar char="•"/>
            </a:pPr>
            <a:r>
              <a:rPr lang="en-US" sz="3200" dirty="0" smtClean="0"/>
              <a:t>Defined by 4 differential equations</a:t>
            </a:r>
          </a:p>
          <a:p>
            <a:pPr marL="457200" indent="-457200">
              <a:buFont typeface="Arial"/>
              <a:buChar char="•"/>
            </a:pPr>
            <a:r>
              <a:rPr lang="en-US" sz="3200" dirty="0" smtClean="0"/>
              <a:t>Computationally complex</a:t>
            </a:r>
            <a:endParaRPr lang="en-US" sz="3200" dirty="0"/>
          </a:p>
        </p:txBody>
      </p:sp>
    </p:spTree>
    <p:extLst>
      <p:ext uri="{BB962C8B-B14F-4D97-AF65-F5344CB8AC3E}">
        <p14:creationId xmlns:p14="http://schemas.microsoft.com/office/powerpoint/2010/main" xmlns="" val="248269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Izhikevich Model</a:t>
            </a:r>
            <a:endParaRPr lang="en-US" dirty="0"/>
          </a:p>
        </p:txBody>
      </p:sp>
      <p:sp>
        <p:nvSpPr>
          <p:cNvPr id="3" name="Content Placeholder 2"/>
          <p:cNvSpPr>
            <a:spLocks noGrp="1"/>
          </p:cNvSpPr>
          <p:nvPr>
            <p:ph idx="1"/>
          </p:nvPr>
        </p:nvSpPr>
        <p:spPr>
          <a:xfrm>
            <a:off x="162646" y="3848935"/>
            <a:ext cx="4361300" cy="2406168"/>
          </a:xfrm>
        </p:spPr>
        <p:txBody>
          <a:bodyPr>
            <a:normAutofit fontScale="92500"/>
          </a:bodyPr>
          <a:lstStyle/>
          <a:p>
            <a:r>
              <a:rPr lang="en-US" sz="2400" i="1" dirty="0" err="1" smtClean="0"/>
              <a:t>V</a:t>
            </a:r>
            <a:r>
              <a:rPr lang="en-US" sz="2400" i="1" baseline="-25000" dirty="0" err="1" smtClean="0"/>
              <a:t>r</a:t>
            </a:r>
            <a:r>
              <a:rPr lang="en-US" sz="2400" dirty="0" smtClean="0"/>
              <a:t> – resting membrane potential</a:t>
            </a:r>
          </a:p>
          <a:p>
            <a:r>
              <a:rPr lang="en-US" sz="2400" i="1" dirty="0" err="1" smtClean="0"/>
              <a:t>V</a:t>
            </a:r>
            <a:r>
              <a:rPr lang="en-US" sz="2400" i="1" baseline="-25000" dirty="0" err="1" smtClean="0"/>
              <a:t>t</a:t>
            </a:r>
            <a:r>
              <a:rPr lang="en-US" sz="2400" dirty="0" smtClean="0"/>
              <a:t> </a:t>
            </a:r>
            <a:r>
              <a:rPr lang="en-US" sz="2400" dirty="0"/>
              <a:t>– </a:t>
            </a:r>
            <a:r>
              <a:rPr lang="en-US" sz="2400" dirty="0" smtClean="0"/>
              <a:t>instantaneous threshold</a:t>
            </a:r>
          </a:p>
          <a:p>
            <a:r>
              <a:rPr lang="en-US" sz="2400" i="1" dirty="0" smtClean="0"/>
              <a:t>a</a:t>
            </a:r>
            <a:r>
              <a:rPr lang="en-US" sz="2400" dirty="0" smtClean="0"/>
              <a:t> – recovery time constant</a:t>
            </a:r>
          </a:p>
          <a:p>
            <a:r>
              <a:rPr lang="en-US" sz="2400" i="1" dirty="0" smtClean="0"/>
              <a:t>b </a:t>
            </a:r>
            <a:r>
              <a:rPr lang="en-US" sz="2400" dirty="0" smtClean="0"/>
              <a:t>– determines resonance/amplification</a:t>
            </a:r>
          </a:p>
          <a:p>
            <a:r>
              <a:rPr lang="en-US" sz="2400" i="1" dirty="0"/>
              <a:t>c</a:t>
            </a:r>
            <a:r>
              <a:rPr lang="en-US" sz="2400" dirty="0" smtClean="0"/>
              <a:t> -  reset potential</a:t>
            </a:r>
            <a:endParaRPr lang="en-US" sz="2400" i="1" dirty="0"/>
          </a:p>
          <a:p>
            <a:endParaRPr lang="en-US" sz="2400" dirty="0" smtClean="0"/>
          </a:p>
          <a:p>
            <a:endParaRPr lang="en-US" dirty="0" smtClean="0"/>
          </a:p>
          <a:p>
            <a:pPr marL="0" indent="0">
              <a:buNone/>
            </a:pPr>
            <a:endParaRPr lang="en-US" dirty="0"/>
          </a:p>
        </p:txBody>
      </p:sp>
      <p:pic>
        <p:nvPicPr>
          <p:cNvPr id="4" name="Picture 3" descr="Screen Shot 2012-11-24 at 5.09.14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97100" y="1450295"/>
            <a:ext cx="4749800" cy="1155700"/>
          </a:xfrm>
          <a:prstGeom prst="rect">
            <a:avLst/>
          </a:prstGeom>
        </p:spPr>
      </p:pic>
      <p:pic>
        <p:nvPicPr>
          <p:cNvPr id="5" name="Picture 4" descr="Screen Shot 2012-11-24 at 5.09.33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47043" y="2633209"/>
            <a:ext cx="2857500" cy="889000"/>
          </a:xfrm>
          <a:prstGeom prst="rect">
            <a:avLst/>
          </a:prstGeom>
        </p:spPr>
      </p:pic>
      <p:sp>
        <p:nvSpPr>
          <p:cNvPr id="7" name="TextBox 6"/>
          <p:cNvSpPr txBox="1"/>
          <p:nvPr/>
        </p:nvSpPr>
        <p:spPr>
          <a:xfrm>
            <a:off x="4798541" y="3837459"/>
            <a:ext cx="4073611" cy="2677656"/>
          </a:xfrm>
          <a:prstGeom prst="rect">
            <a:avLst/>
          </a:prstGeom>
          <a:noFill/>
        </p:spPr>
        <p:txBody>
          <a:bodyPr wrap="square" rtlCol="0">
            <a:spAutoFit/>
          </a:bodyPr>
          <a:lstStyle/>
          <a:p>
            <a:pPr marL="342900" indent="-342900">
              <a:buFont typeface="Arial"/>
              <a:buChar char="•"/>
            </a:pPr>
            <a:r>
              <a:rPr lang="en-US" sz="2400" i="1" dirty="0"/>
              <a:t>d</a:t>
            </a:r>
            <a:r>
              <a:rPr lang="en-US" sz="2400" dirty="0" smtClean="0"/>
              <a:t> – (</a:t>
            </a:r>
            <a:r>
              <a:rPr lang="en-US" sz="2400" dirty="0" err="1" smtClean="0"/>
              <a:t>I</a:t>
            </a:r>
            <a:r>
              <a:rPr lang="en-US" sz="2400" baseline="-25000" dirty="0" err="1" smtClean="0"/>
              <a:t>out</a:t>
            </a:r>
            <a:r>
              <a:rPr lang="en-US" sz="2400" dirty="0" smtClean="0"/>
              <a:t> – </a:t>
            </a:r>
            <a:r>
              <a:rPr lang="en-US" sz="2400" dirty="0" err="1" smtClean="0"/>
              <a:t>I</a:t>
            </a:r>
            <a:r>
              <a:rPr lang="en-US" sz="2400" baseline="-25000" dirty="0" err="1" smtClean="0"/>
              <a:t>in</a:t>
            </a:r>
            <a:r>
              <a:rPr lang="en-US" sz="2400" dirty="0" smtClean="0"/>
              <a:t>)during spike</a:t>
            </a:r>
          </a:p>
          <a:p>
            <a:pPr marL="342900" indent="-342900">
              <a:buFont typeface="Arial"/>
              <a:buChar char="•"/>
            </a:pPr>
            <a:r>
              <a:rPr lang="en-US" sz="2400" i="1" dirty="0"/>
              <a:t>u</a:t>
            </a:r>
            <a:r>
              <a:rPr lang="en-US" sz="2400" dirty="0" smtClean="0"/>
              <a:t> – recovery variable</a:t>
            </a:r>
          </a:p>
          <a:p>
            <a:pPr marL="342900" indent="-342900">
              <a:buFont typeface="Arial"/>
              <a:buChar char="•"/>
            </a:pPr>
            <a:r>
              <a:rPr lang="en-US" sz="2400" i="1" dirty="0" smtClean="0"/>
              <a:t>v </a:t>
            </a:r>
            <a:r>
              <a:rPr lang="en-US" sz="2400" dirty="0" smtClean="0"/>
              <a:t>– membrane potential</a:t>
            </a:r>
          </a:p>
          <a:p>
            <a:pPr marL="342900" indent="-342900">
              <a:buFont typeface="Arial"/>
              <a:buChar char="•"/>
            </a:pPr>
            <a:r>
              <a:rPr lang="en-US" sz="2400" i="1" dirty="0" smtClean="0"/>
              <a:t>I</a:t>
            </a:r>
            <a:r>
              <a:rPr lang="en-US" sz="2400" dirty="0" smtClean="0"/>
              <a:t> – applied current</a:t>
            </a:r>
          </a:p>
          <a:p>
            <a:pPr marL="342900" indent="-342900">
              <a:buFont typeface="Arial"/>
              <a:buChar char="•"/>
            </a:pPr>
            <a:r>
              <a:rPr lang="en-US" sz="2400" i="1" dirty="0"/>
              <a:t>k</a:t>
            </a:r>
            <a:r>
              <a:rPr lang="en-US" sz="2400" dirty="0" smtClean="0"/>
              <a:t> – upstroke shape</a:t>
            </a:r>
          </a:p>
          <a:p>
            <a:pPr marL="342900" indent="-342900">
              <a:buFont typeface="Arial"/>
              <a:buChar char="•"/>
            </a:pPr>
            <a:r>
              <a:rPr lang="en-US" sz="2400" i="1" dirty="0" smtClean="0"/>
              <a:t>C</a:t>
            </a:r>
            <a:r>
              <a:rPr lang="en-US" sz="2400" dirty="0" smtClean="0"/>
              <a:t> – membrane capacitance</a:t>
            </a:r>
            <a:endParaRPr lang="en-US" sz="2400" i="1" dirty="0" smtClean="0"/>
          </a:p>
          <a:p>
            <a:pPr marL="342900" indent="-342900">
              <a:buFont typeface="Arial"/>
              <a:buChar char="•"/>
            </a:pPr>
            <a:endParaRPr lang="en-US" sz="2400" i="1" dirty="0"/>
          </a:p>
        </p:txBody>
      </p:sp>
    </p:spTree>
    <p:extLst>
      <p:ext uri="{BB962C8B-B14F-4D97-AF65-F5344CB8AC3E}">
        <p14:creationId xmlns:p14="http://schemas.microsoft.com/office/powerpoint/2010/main" xmlns="" val="161998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Izhikevich Model</a:t>
            </a:r>
            <a:endParaRPr lang="en-US" dirty="0"/>
          </a:p>
        </p:txBody>
      </p:sp>
      <p:sp>
        <p:nvSpPr>
          <p:cNvPr id="3" name="Content Placeholder 2"/>
          <p:cNvSpPr>
            <a:spLocks noGrp="1"/>
          </p:cNvSpPr>
          <p:nvPr>
            <p:ph idx="1"/>
          </p:nvPr>
        </p:nvSpPr>
        <p:spPr>
          <a:xfrm>
            <a:off x="457200" y="5573486"/>
            <a:ext cx="8229600" cy="1084943"/>
          </a:xfrm>
        </p:spPr>
        <p:txBody>
          <a:bodyPr/>
          <a:lstStyle/>
          <a:p>
            <a:r>
              <a:rPr lang="en-US" dirty="0" smtClean="0"/>
              <a:t>Capable of most biologically realistic spiking characteristics</a:t>
            </a:r>
            <a:endParaRPr lang="en-US" dirty="0"/>
          </a:p>
        </p:txBody>
      </p:sp>
      <p:pic>
        <p:nvPicPr>
          <p:cNvPr id="4" name="Picture 3" descr="spike_patterns.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79600" y="1346200"/>
            <a:ext cx="5366412" cy="4227286"/>
          </a:xfrm>
          <a:prstGeom prst="rect">
            <a:avLst/>
          </a:prstGeom>
        </p:spPr>
      </p:pic>
    </p:spTree>
    <p:extLst>
      <p:ext uri="{BB962C8B-B14F-4D97-AF65-F5344CB8AC3E}">
        <p14:creationId xmlns:p14="http://schemas.microsoft.com/office/powerpoint/2010/main" xmlns="" val="6516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 Parameter Estimation Overview</a:t>
            </a:r>
            <a:endParaRPr lang="en-US" dirty="0"/>
          </a:p>
        </p:txBody>
      </p:sp>
      <p:sp>
        <p:nvSpPr>
          <p:cNvPr id="3" name="Content Placeholder 2"/>
          <p:cNvSpPr>
            <a:spLocks noGrp="1"/>
          </p:cNvSpPr>
          <p:nvPr>
            <p:ph idx="1"/>
          </p:nvPr>
        </p:nvSpPr>
        <p:spPr>
          <a:xfrm>
            <a:off x="756534" y="1816848"/>
            <a:ext cx="6781289" cy="4065616"/>
          </a:xfrm>
        </p:spPr>
        <p:txBody>
          <a:bodyPr>
            <a:normAutofit lnSpcReduction="10000"/>
          </a:bodyPr>
          <a:lstStyle/>
          <a:p>
            <a:r>
              <a:rPr lang="en-US" dirty="0" smtClean="0"/>
              <a:t>Search Technique: </a:t>
            </a:r>
          </a:p>
          <a:p>
            <a:pPr marL="457200" lvl="1" indent="0">
              <a:buNone/>
            </a:pPr>
            <a:r>
              <a:rPr lang="en-US" dirty="0" smtClean="0"/>
              <a:t>Genetic Algorithm</a:t>
            </a:r>
          </a:p>
          <a:p>
            <a:r>
              <a:rPr lang="en-US" dirty="0" smtClean="0"/>
              <a:t>Fitness Function:</a:t>
            </a:r>
          </a:p>
          <a:p>
            <a:pPr marL="457200" lvl="1" indent="0">
              <a:buNone/>
            </a:pPr>
            <a:r>
              <a:rPr lang="en-US" dirty="0" smtClean="0"/>
              <a:t>Phase Plane Trajectory Density (PPTD)</a:t>
            </a:r>
          </a:p>
          <a:p>
            <a:r>
              <a:rPr lang="en-US" dirty="0" smtClean="0"/>
              <a:t> Solve for 8 variables: </a:t>
            </a:r>
          </a:p>
          <a:p>
            <a:pPr marL="457200" lvl="1" indent="0">
              <a:buNone/>
            </a:pPr>
            <a:r>
              <a:rPr lang="en-US" i="1" dirty="0" smtClean="0"/>
              <a:t>a, b, c, d, I</a:t>
            </a:r>
            <a:r>
              <a:rPr lang="en-US" i="1" baseline="-25000" dirty="0" smtClean="0"/>
              <a:t>app</a:t>
            </a:r>
            <a:r>
              <a:rPr lang="en-US" i="1" dirty="0" smtClean="0"/>
              <a:t>, v</a:t>
            </a:r>
            <a:r>
              <a:rPr lang="en-US" i="1" baseline="-25000" dirty="0" smtClean="0"/>
              <a:t>r</a:t>
            </a:r>
            <a:r>
              <a:rPr lang="en-US" i="1" dirty="0" smtClean="0"/>
              <a:t>, v</a:t>
            </a:r>
            <a:r>
              <a:rPr lang="en-US" i="1" baseline="-25000" dirty="0" smtClean="0"/>
              <a:t>t</a:t>
            </a:r>
            <a:r>
              <a:rPr lang="en-US" i="1" dirty="0" smtClean="0"/>
              <a:t>, k</a:t>
            </a:r>
          </a:p>
          <a:p>
            <a:r>
              <a:rPr lang="en-US" dirty="0" smtClean="0"/>
              <a:t>Training Data – membrane potentials from HH model</a:t>
            </a:r>
          </a:p>
          <a:p>
            <a:pPr marL="457200" lvl="1" indent="0">
              <a:buNone/>
            </a:pPr>
            <a:endParaRPr lang="en-US" i="1" dirty="0"/>
          </a:p>
        </p:txBody>
      </p:sp>
    </p:spTree>
    <p:extLst>
      <p:ext uri="{BB962C8B-B14F-4D97-AF65-F5344CB8AC3E}">
        <p14:creationId xmlns:p14="http://schemas.microsoft.com/office/powerpoint/2010/main" xmlns="" val="139716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Considerations for Search Algorithm</a:t>
            </a:r>
            <a:endParaRPr lang="en-US" dirty="0"/>
          </a:p>
        </p:txBody>
      </p:sp>
      <p:pic>
        <p:nvPicPr>
          <p:cNvPr id="4" name="Picture 3" descr="min.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90453" y="1888405"/>
            <a:ext cx="2435412" cy="1535143"/>
          </a:xfrm>
          <a:prstGeom prst="rect">
            <a:avLst/>
          </a:prstGeom>
        </p:spPr>
      </p:pic>
      <p:pic>
        <p:nvPicPr>
          <p:cNvPr id="5" name="Picture 4" descr="global_min.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06344" y="3943225"/>
            <a:ext cx="3770312" cy="1805546"/>
          </a:xfrm>
          <a:prstGeom prst="rect">
            <a:avLst/>
          </a:prstGeom>
        </p:spPr>
      </p:pic>
      <p:sp>
        <p:nvSpPr>
          <p:cNvPr id="6" name="TextBox 5"/>
          <p:cNvSpPr txBox="1"/>
          <p:nvPr/>
        </p:nvSpPr>
        <p:spPr>
          <a:xfrm>
            <a:off x="1264268" y="4321552"/>
            <a:ext cx="2944519" cy="584776"/>
          </a:xfrm>
          <a:prstGeom prst="rect">
            <a:avLst/>
          </a:prstGeom>
          <a:noFill/>
        </p:spPr>
        <p:txBody>
          <a:bodyPr wrap="square" rtlCol="0">
            <a:spAutoFit/>
          </a:bodyPr>
          <a:lstStyle/>
          <a:p>
            <a:r>
              <a:rPr lang="en-US" sz="3200" dirty="0" smtClean="0"/>
              <a:t>Global vs. Local</a:t>
            </a:r>
          </a:p>
        </p:txBody>
      </p:sp>
      <p:sp>
        <p:nvSpPr>
          <p:cNvPr id="8" name="TextBox 7"/>
          <p:cNvSpPr txBox="1"/>
          <p:nvPr/>
        </p:nvSpPr>
        <p:spPr>
          <a:xfrm>
            <a:off x="156436" y="2180793"/>
            <a:ext cx="4722591" cy="584776"/>
          </a:xfrm>
          <a:prstGeom prst="rect">
            <a:avLst/>
          </a:prstGeom>
          <a:noFill/>
        </p:spPr>
        <p:txBody>
          <a:bodyPr wrap="square" rtlCol="0">
            <a:spAutoFit/>
          </a:bodyPr>
          <a:lstStyle/>
          <a:p>
            <a:r>
              <a:rPr lang="en-US" sz="3200" dirty="0" smtClean="0"/>
              <a:t>Deterministic vs. Stochastic</a:t>
            </a:r>
          </a:p>
        </p:txBody>
      </p:sp>
      <p:sp>
        <p:nvSpPr>
          <p:cNvPr id="9" name="Rectangle 8"/>
          <p:cNvSpPr/>
          <p:nvPr/>
        </p:nvSpPr>
        <p:spPr>
          <a:xfrm>
            <a:off x="457200" y="3193542"/>
            <a:ext cx="4916490" cy="584776"/>
          </a:xfrm>
          <a:prstGeom prst="rect">
            <a:avLst/>
          </a:prstGeom>
        </p:spPr>
        <p:txBody>
          <a:bodyPr wrap="square">
            <a:spAutoFit/>
          </a:bodyPr>
          <a:lstStyle/>
          <a:p>
            <a:r>
              <a:rPr lang="en-US" sz="3200" dirty="0" smtClean="0"/>
              <a:t>Exploration </a:t>
            </a:r>
            <a:r>
              <a:rPr lang="en-US" sz="3200" dirty="0"/>
              <a:t>vs. </a:t>
            </a:r>
            <a:r>
              <a:rPr lang="en-US" sz="3200" dirty="0" smtClean="0"/>
              <a:t>Exploitation</a:t>
            </a:r>
          </a:p>
        </p:txBody>
      </p:sp>
    </p:spTree>
    <p:extLst>
      <p:ext uri="{BB962C8B-B14F-4D97-AF65-F5344CB8AC3E}">
        <p14:creationId xmlns:p14="http://schemas.microsoft.com/office/powerpoint/2010/main" xmlns="" val="418582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Genetic Algorithm</a:t>
            </a:r>
            <a:endParaRPr lang="en-US" dirty="0"/>
          </a:p>
        </p:txBody>
      </p:sp>
      <p:sp>
        <p:nvSpPr>
          <p:cNvPr id="5" name="TextBox 4"/>
          <p:cNvSpPr txBox="1"/>
          <p:nvPr/>
        </p:nvSpPr>
        <p:spPr>
          <a:xfrm>
            <a:off x="457200" y="4549676"/>
            <a:ext cx="8229600" cy="2062103"/>
          </a:xfrm>
          <a:prstGeom prst="rect">
            <a:avLst/>
          </a:prstGeom>
          <a:noFill/>
        </p:spPr>
        <p:txBody>
          <a:bodyPr wrap="square" rtlCol="0">
            <a:spAutoFit/>
          </a:bodyPr>
          <a:lstStyle/>
          <a:p>
            <a:pPr marL="285750" indent="-285750">
              <a:buFont typeface="Arial"/>
              <a:buChar char="•"/>
            </a:pPr>
            <a:r>
              <a:rPr lang="en-US" sz="3200" dirty="0" smtClean="0"/>
              <a:t>A single guess is one member of the population</a:t>
            </a:r>
          </a:p>
          <a:p>
            <a:pPr marL="285750" indent="-285750">
              <a:buFont typeface="Arial"/>
              <a:buChar char="•"/>
            </a:pPr>
            <a:r>
              <a:rPr lang="en-US" sz="3200" dirty="0" smtClean="0"/>
              <a:t>Next generation dependent on fitness function (PPTD)</a:t>
            </a:r>
            <a:endParaRPr lang="en-US" sz="3200" dirty="0"/>
          </a:p>
        </p:txBody>
      </p:sp>
      <p:pic>
        <p:nvPicPr>
          <p:cNvPr id="6" name="Picture 5" descr="Slide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75254" y="1189368"/>
            <a:ext cx="5015928" cy="3360308"/>
          </a:xfrm>
          <a:prstGeom prst="rect">
            <a:avLst/>
          </a:prstGeom>
        </p:spPr>
      </p:pic>
    </p:spTree>
    <p:extLst>
      <p:ext uri="{BB962C8B-B14F-4D97-AF65-F5344CB8AC3E}">
        <p14:creationId xmlns:p14="http://schemas.microsoft.com/office/powerpoint/2010/main" xmlns="" val="337780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Genetic Algorithm</a:t>
            </a:r>
            <a:endParaRPr lang="en-US" dirty="0"/>
          </a:p>
        </p:txBody>
      </p:sp>
      <p:sp>
        <p:nvSpPr>
          <p:cNvPr id="7" name="TextBox 6"/>
          <p:cNvSpPr txBox="1"/>
          <p:nvPr/>
        </p:nvSpPr>
        <p:spPr>
          <a:xfrm>
            <a:off x="634393" y="4460116"/>
            <a:ext cx="7904489" cy="1938992"/>
          </a:xfrm>
          <a:prstGeom prst="rect">
            <a:avLst/>
          </a:prstGeom>
          <a:noFill/>
        </p:spPr>
        <p:txBody>
          <a:bodyPr wrap="square" rtlCol="0">
            <a:spAutoFit/>
          </a:bodyPr>
          <a:lstStyle/>
          <a:p>
            <a:pPr marL="285750" indent="-285750">
              <a:buFont typeface="Arial"/>
              <a:buChar char="•"/>
            </a:pPr>
            <a:r>
              <a:rPr lang="en-US" sz="2400" dirty="0" smtClean="0"/>
              <a:t>Elite Members: guesses with best fitness value</a:t>
            </a:r>
          </a:p>
          <a:p>
            <a:pPr marL="285750" indent="-285750">
              <a:buFont typeface="Arial"/>
              <a:buChar char="•"/>
            </a:pPr>
            <a:r>
              <a:rPr lang="en-US" sz="2400" dirty="0" smtClean="0"/>
              <a:t>Crossover children: some parameters from each parent passed on to child</a:t>
            </a:r>
          </a:p>
          <a:p>
            <a:pPr marL="285750" indent="-285750">
              <a:buFont typeface="Arial"/>
              <a:buChar char="•"/>
            </a:pPr>
            <a:r>
              <a:rPr lang="en-US" sz="2400" dirty="0" smtClean="0"/>
              <a:t>Mutation children: parent parameters are changed via random process</a:t>
            </a:r>
          </a:p>
        </p:txBody>
      </p:sp>
      <p:pic>
        <p:nvPicPr>
          <p:cNvPr id="3" name="Picture 2" descr="GA_children.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8653" y="1205005"/>
            <a:ext cx="2430182" cy="3161387"/>
          </a:xfrm>
          <a:prstGeom prst="rect">
            <a:avLst/>
          </a:prstGeom>
        </p:spPr>
      </p:pic>
    </p:spTree>
    <p:extLst>
      <p:ext uri="{BB962C8B-B14F-4D97-AF65-F5344CB8AC3E}">
        <p14:creationId xmlns:p14="http://schemas.microsoft.com/office/powerpoint/2010/main" xmlns="" val="103613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 Phase Plane Analysis</a:t>
            </a:r>
            <a:endParaRPr lang="en-US" dirty="0"/>
          </a:p>
        </p:txBody>
      </p:sp>
      <p:pic>
        <p:nvPicPr>
          <p:cNvPr id="3" name="Picture 2" descr="1d_PPAp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91528" y="1691341"/>
            <a:ext cx="3995271" cy="950913"/>
          </a:xfrm>
          <a:prstGeom prst="rect">
            <a:avLst/>
          </a:prstGeom>
        </p:spPr>
      </p:pic>
      <p:sp>
        <p:nvSpPr>
          <p:cNvPr id="5" name="TextBox 4"/>
          <p:cNvSpPr txBox="1"/>
          <p:nvPr/>
        </p:nvSpPr>
        <p:spPr>
          <a:xfrm>
            <a:off x="366063" y="1216020"/>
            <a:ext cx="4064000" cy="2308324"/>
          </a:xfrm>
          <a:prstGeom prst="rect">
            <a:avLst/>
          </a:prstGeom>
          <a:noFill/>
        </p:spPr>
        <p:txBody>
          <a:bodyPr wrap="square" rtlCol="0">
            <a:spAutoFit/>
          </a:bodyPr>
          <a:lstStyle/>
          <a:p>
            <a:pPr marL="457200" indent="-457200">
              <a:buFont typeface="Arial"/>
              <a:buChar char="•"/>
            </a:pPr>
            <a:r>
              <a:rPr lang="en-US" sz="2400" dirty="0" smtClean="0"/>
              <a:t>1D analysis</a:t>
            </a:r>
          </a:p>
          <a:p>
            <a:pPr marL="914400" lvl="1" indent="-457200">
              <a:buFont typeface="Arial"/>
              <a:buChar char="•"/>
            </a:pPr>
            <a:r>
              <a:rPr lang="en-US" sz="2400" dirty="0" err="1" smtClean="0"/>
              <a:t>Equilibria</a:t>
            </a:r>
            <a:r>
              <a:rPr lang="en-US" sz="2400" dirty="0" smtClean="0"/>
              <a:t> </a:t>
            </a:r>
          </a:p>
          <a:p>
            <a:pPr marL="1371600" lvl="2" indent="-457200">
              <a:buFont typeface="Arial"/>
              <a:buChar char="•"/>
            </a:pPr>
            <a:r>
              <a:rPr lang="en-US" sz="2400" dirty="0" smtClean="0"/>
              <a:t>Black – stable</a:t>
            </a:r>
          </a:p>
          <a:p>
            <a:pPr marL="1371600" lvl="2" indent="-457200">
              <a:buFont typeface="Arial"/>
              <a:buChar char="•"/>
            </a:pPr>
            <a:r>
              <a:rPr lang="en-US" sz="2400" dirty="0" smtClean="0"/>
              <a:t>White - unstable</a:t>
            </a:r>
          </a:p>
          <a:p>
            <a:pPr marL="914400" lvl="1" indent="-457200">
              <a:buFont typeface="Arial"/>
              <a:buChar char="•"/>
            </a:pPr>
            <a:r>
              <a:rPr lang="en-US" sz="2400" dirty="0" smtClean="0"/>
              <a:t>Trajectory</a:t>
            </a:r>
          </a:p>
          <a:p>
            <a:pPr marL="914400" lvl="1" indent="-457200">
              <a:buFont typeface="Arial"/>
              <a:buChar char="•"/>
            </a:pPr>
            <a:r>
              <a:rPr lang="en-US" sz="2400" dirty="0" smtClean="0"/>
              <a:t>Phase line</a:t>
            </a:r>
            <a:endParaRPr lang="en-US" sz="2400" dirty="0"/>
          </a:p>
        </p:txBody>
      </p:sp>
      <p:sp>
        <p:nvSpPr>
          <p:cNvPr id="6" name="TextBox 5"/>
          <p:cNvSpPr txBox="1"/>
          <p:nvPr/>
        </p:nvSpPr>
        <p:spPr>
          <a:xfrm>
            <a:off x="4572000" y="3621461"/>
            <a:ext cx="4265706" cy="2677656"/>
          </a:xfrm>
          <a:prstGeom prst="rect">
            <a:avLst/>
          </a:prstGeom>
          <a:noFill/>
        </p:spPr>
        <p:txBody>
          <a:bodyPr wrap="square" rtlCol="0">
            <a:spAutoFit/>
          </a:bodyPr>
          <a:lstStyle/>
          <a:p>
            <a:pPr marL="342900" indent="-342900">
              <a:buFont typeface="Arial"/>
              <a:buChar char="•"/>
            </a:pPr>
            <a:r>
              <a:rPr lang="en-US" sz="2400" dirty="0" smtClean="0"/>
              <a:t>2D analysis</a:t>
            </a:r>
          </a:p>
          <a:p>
            <a:pPr marL="800100" lvl="1" indent="-342900">
              <a:buFont typeface="Arial"/>
              <a:buChar char="•"/>
            </a:pPr>
            <a:r>
              <a:rPr lang="en-US" sz="2400" dirty="0" smtClean="0"/>
              <a:t>Nullclines</a:t>
            </a:r>
          </a:p>
          <a:p>
            <a:pPr marL="1257300" lvl="2" indent="-342900">
              <a:buFont typeface="Arial"/>
              <a:buChar char="•"/>
            </a:pPr>
            <a:r>
              <a:rPr lang="en-US" sz="2400" i="1" dirty="0"/>
              <a:t>u</a:t>
            </a:r>
            <a:r>
              <a:rPr lang="en-US" sz="2400" i="1" dirty="0" smtClean="0"/>
              <a:t> : du/</a:t>
            </a:r>
            <a:r>
              <a:rPr lang="en-US" sz="2400" i="1" dirty="0" err="1" smtClean="0"/>
              <a:t>dt</a:t>
            </a:r>
            <a:r>
              <a:rPr lang="en-US" sz="2400" i="1" dirty="0" smtClean="0"/>
              <a:t> = 0</a:t>
            </a:r>
          </a:p>
          <a:p>
            <a:pPr marL="1257300" lvl="2" indent="-342900">
              <a:buFont typeface="Arial"/>
              <a:buChar char="•"/>
            </a:pPr>
            <a:r>
              <a:rPr lang="en-US" sz="2400" i="1" dirty="0"/>
              <a:t>v</a:t>
            </a:r>
            <a:r>
              <a:rPr lang="en-US" sz="2400" i="1" dirty="0" smtClean="0"/>
              <a:t> : dv/</a:t>
            </a:r>
            <a:r>
              <a:rPr lang="en-US" sz="2400" i="1" dirty="0" err="1" smtClean="0"/>
              <a:t>dt</a:t>
            </a:r>
            <a:r>
              <a:rPr lang="en-US" sz="2400" i="1" dirty="0" smtClean="0"/>
              <a:t> = 0</a:t>
            </a:r>
          </a:p>
          <a:p>
            <a:pPr marL="800100" lvl="1" indent="-342900">
              <a:buFont typeface="Arial"/>
              <a:buChar char="•"/>
            </a:pPr>
            <a:r>
              <a:rPr lang="en-US" sz="2400" dirty="0" smtClean="0"/>
              <a:t>Equilibrium – intersection of nullclines</a:t>
            </a:r>
          </a:p>
          <a:p>
            <a:pPr marL="800100" lvl="1" indent="-342900">
              <a:buFont typeface="Arial"/>
              <a:buChar char="•"/>
            </a:pPr>
            <a:endParaRPr lang="en-US" sz="2400" dirty="0"/>
          </a:p>
        </p:txBody>
      </p:sp>
      <p:pic>
        <p:nvPicPr>
          <p:cNvPr id="7" name="Picture 6" descr="2d_phasePlan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435" y="3524344"/>
            <a:ext cx="3631901" cy="2883699"/>
          </a:xfrm>
          <a:prstGeom prst="rect">
            <a:avLst/>
          </a:prstGeom>
        </p:spPr>
      </p:pic>
    </p:spTree>
    <p:extLst>
      <p:ext uri="{BB962C8B-B14F-4D97-AF65-F5344CB8AC3E}">
        <p14:creationId xmlns:p14="http://schemas.microsoft.com/office/powerpoint/2010/main" xmlns="" val="333444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Phase Plane Analysis</a:t>
            </a:r>
            <a:endParaRPr lang="en-US" dirty="0"/>
          </a:p>
        </p:txBody>
      </p:sp>
      <p:pic>
        <p:nvPicPr>
          <p:cNvPr id="5" name="Picture 4" descr="phase_plane_tes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9845" y="1417638"/>
            <a:ext cx="6821085" cy="2378635"/>
          </a:xfrm>
          <a:prstGeom prst="rect">
            <a:avLst/>
          </a:prstGeom>
        </p:spPr>
      </p:pic>
      <p:sp>
        <p:nvSpPr>
          <p:cNvPr id="6" name="TextBox 5"/>
          <p:cNvSpPr txBox="1"/>
          <p:nvPr/>
        </p:nvSpPr>
        <p:spPr>
          <a:xfrm>
            <a:off x="605118" y="3854824"/>
            <a:ext cx="4213411" cy="369332"/>
          </a:xfrm>
          <a:prstGeom prst="rect">
            <a:avLst/>
          </a:prstGeom>
          <a:noFill/>
        </p:spPr>
        <p:txBody>
          <a:bodyPr wrap="square" rtlCol="0">
            <a:spAutoFit/>
          </a:bodyPr>
          <a:lstStyle/>
          <a:p>
            <a:endParaRPr lang="en-US" dirty="0"/>
          </a:p>
        </p:txBody>
      </p:sp>
      <p:sp>
        <p:nvSpPr>
          <p:cNvPr id="7" name="TextBox 6"/>
          <p:cNvSpPr txBox="1"/>
          <p:nvPr/>
        </p:nvSpPr>
        <p:spPr>
          <a:xfrm>
            <a:off x="457199" y="3981824"/>
            <a:ext cx="7782860" cy="2062103"/>
          </a:xfrm>
          <a:prstGeom prst="rect">
            <a:avLst/>
          </a:prstGeom>
          <a:noFill/>
        </p:spPr>
        <p:txBody>
          <a:bodyPr wrap="square" rtlCol="0">
            <a:spAutoFit/>
          </a:bodyPr>
          <a:lstStyle/>
          <a:p>
            <a:pPr marL="457200" indent="-457200">
              <a:buFont typeface="Arial"/>
              <a:buChar char="•"/>
            </a:pPr>
            <a:r>
              <a:rPr lang="en-US" sz="3200" dirty="0" smtClean="0"/>
              <a:t>Neuron fires burst in response to inhibition</a:t>
            </a:r>
          </a:p>
          <a:p>
            <a:pPr marL="914400" lvl="1" indent="-457200">
              <a:buFont typeface="Arial"/>
              <a:buChar char="•"/>
            </a:pPr>
            <a:r>
              <a:rPr lang="en-US" sz="3200" dirty="0" smtClean="0"/>
              <a:t>Recovery variable </a:t>
            </a:r>
            <a:r>
              <a:rPr lang="en-US" sz="3200" i="1" dirty="0" smtClean="0"/>
              <a:t>u</a:t>
            </a:r>
            <a:r>
              <a:rPr lang="en-US" sz="3200" dirty="0" smtClean="0"/>
              <a:t> driven negative by inhibition</a:t>
            </a:r>
          </a:p>
          <a:p>
            <a:pPr marL="914400" lvl="1" indent="-457200">
              <a:buFont typeface="Arial"/>
              <a:buChar char="•"/>
            </a:pPr>
            <a:r>
              <a:rPr lang="en-US" sz="3200" i="1" dirty="0" smtClean="0"/>
              <a:t>u</a:t>
            </a:r>
            <a:r>
              <a:rPr lang="en-US" sz="3200" dirty="0" smtClean="0"/>
              <a:t> returns to zero value, firing ceases</a:t>
            </a:r>
            <a:endParaRPr lang="en-US" sz="3200" i="1" dirty="0"/>
          </a:p>
        </p:txBody>
      </p:sp>
    </p:spTree>
    <p:extLst>
      <p:ext uri="{BB962C8B-B14F-4D97-AF65-F5344CB8AC3E}">
        <p14:creationId xmlns:p14="http://schemas.microsoft.com/office/powerpoint/2010/main" xmlns="" val="285601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aim of the proposed research is to provide a computationally efficient neural network model for the study of deep brain stimulation efficacy in the treatment of Parkinson’s disease. An Izhikevich neuron model will be used to accomplish this task and four classes of neurons will be modeled.  The parameters of each class will be estimated using a genetic algorithm based on a phase plane trajectory density fitness function.  After computing the optimal parameters the neurons will be interconnected to form the network model.  The network will be simulated under normal conditions, </a:t>
            </a:r>
            <a:r>
              <a:rPr lang="en-US" dirty="0" err="1"/>
              <a:t>Parkinsonian</a:t>
            </a:r>
            <a:r>
              <a:rPr lang="en-US" dirty="0"/>
              <a:t> conditions, and </a:t>
            </a:r>
            <a:r>
              <a:rPr lang="en-US" dirty="0" err="1"/>
              <a:t>Parkinsonian</a:t>
            </a:r>
            <a:r>
              <a:rPr lang="en-US" dirty="0"/>
              <a:t> conditions under DBS treatment. </a:t>
            </a:r>
          </a:p>
        </p:txBody>
      </p:sp>
    </p:spTree>
    <p:extLst>
      <p:ext uri="{BB962C8B-B14F-4D97-AF65-F5344CB8AC3E}">
        <p14:creationId xmlns:p14="http://schemas.microsoft.com/office/powerpoint/2010/main" xmlns="" val="286744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Phase Plane Trajectory Density</a:t>
            </a:r>
            <a:endParaRPr lang="en-US" dirty="0"/>
          </a:p>
        </p:txBody>
      </p:sp>
      <p:sp>
        <p:nvSpPr>
          <p:cNvPr id="3" name="Content Placeholder 2"/>
          <p:cNvSpPr>
            <a:spLocks noGrp="1"/>
          </p:cNvSpPr>
          <p:nvPr>
            <p:ph idx="1"/>
          </p:nvPr>
        </p:nvSpPr>
        <p:spPr>
          <a:xfrm>
            <a:off x="388551" y="4174524"/>
            <a:ext cx="5329881" cy="1674341"/>
          </a:xfrm>
        </p:spPr>
        <p:txBody>
          <a:bodyPr/>
          <a:lstStyle/>
          <a:p>
            <a:r>
              <a:rPr lang="en-US" dirty="0" smtClean="0"/>
              <a:t>PPTD</a:t>
            </a:r>
          </a:p>
          <a:p>
            <a:pPr lvl="1"/>
            <a:r>
              <a:rPr lang="en-US" dirty="0" smtClean="0"/>
              <a:t>Point by point analysis</a:t>
            </a:r>
          </a:p>
          <a:p>
            <a:pPr lvl="1"/>
            <a:r>
              <a:rPr lang="en-US" dirty="0" smtClean="0"/>
              <a:t>Less susceptible to time shift</a:t>
            </a:r>
            <a:endParaRPr lang="en-US" dirty="0"/>
          </a:p>
        </p:txBody>
      </p:sp>
      <p:pic>
        <p:nvPicPr>
          <p:cNvPr id="4" name="Picture 3" descr="timeshif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87711" y="4070866"/>
            <a:ext cx="2814792" cy="2116438"/>
          </a:xfrm>
          <a:prstGeom prst="rect">
            <a:avLst/>
          </a:prstGeom>
        </p:spPr>
      </p:pic>
      <p:pic>
        <p:nvPicPr>
          <p:cNvPr id="5" name="Picture 4" descr="PPTDequation.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84" y="1604319"/>
            <a:ext cx="6223000" cy="1854200"/>
          </a:xfrm>
          <a:prstGeom prst="rect">
            <a:avLst/>
          </a:prstGeom>
        </p:spPr>
      </p:pic>
    </p:spTree>
    <p:extLst>
      <p:ext uri="{BB962C8B-B14F-4D97-AF65-F5344CB8AC3E}">
        <p14:creationId xmlns:p14="http://schemas.microsoft.com/office/powerpoint/2010/main" xmlns="" val="414490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Phase Plane Trajectory Density</a:t>
            </a:r>
            <a:endParaRPr lang="en-US" dirty="0"/>
          </a:p>
        </p:txBody>
      </p:sp>
      <p:pic>
        <p:nvPicPr>
          <p:cNvPr id="5" name="Picture 4" descr="PPTD_examples.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6143" y="1585784"/>
            <a:ext cx="4462505" cy="4770586"/>
          </a:xfrm>
          <a:prstGeom prst="rect">
            <a:avLst/>
          </a:prstGeom>
        </p:spPr>
      </p:pic>
      <p:sp>
        <p:nvSpPr>
          <p:cNvPr id="6" name="TextBox 5"/>
          <p:cNvSpPr txBox="1"/>
          <p:nvPr/>
        </p:nvSpPr>
        <p:spPr>
          <a:xfrm>
            <a:off x="164757" y="1764270"/>
            <a:ext cx="4427838" cy="1077218"/>
          </a:xfrm>
          <a:prstGeom prst="rect">
            <a:avLst/>
          </a:prstGeom>
          <a:noFill/>
        </p:spPr>
        <p:txBody>
          <a:bodyPr wrap="square" rtlCol="0">
            <a:spAutoFit/>
          </a:bodyPr>
          <a:lstStyle/>
          <a:p>
            <a:pPr marL="457200" indent="-457200">
              <a:buFont typeface="Arial"/>
              <a:buChar char="•"/>
            </a:pPr>
            <a:r>
              <a:rPr lang="en-US" sz="3200" dirty="0" smtClean="0"/>
              <a:t>1 dimensional phase plane: dv/</a:t>
            </a:r>
            <a:r>
              <a:rPr lang="en-US" sz="3200" dirty="0" err="1" smtClean="0"/>
              <a:t>dt</a:t>
            </a:r>
            <a:r>
              <a:rPr lang="en-US" sz="3200" dirty="0" smtClean="0"/>
              <a:t> vs. v</a:t>
            </a:r>
          </a:p>
        </p:txBody>
      </p:sp>
      <p:sp>
        <p:nvSpPr>
          <p:cNvPr id="7" name="TextBox 6"/>
          <p:cNvSpPr txBox="1"/>
          <p:nvPr/>
        </p:nvSpPr>
        <p:spPr>
          <a:xfrm>
            <a:off x="82378" y="3501081"/>
            <a:ext cx="4589635" cy="2339102"/>
          </a:xfrm>
          <a:prstGeom prst="rect">
            <a:avLst/>
          </a:prstGeom>
          <a:noFill/>
        </p:spPr>
        <p:txBody>
          <a:bodyPr wrap="square" rtlCol="0">
            <a:spAutoFit/>
          </a:bodyPr>
          <a:lstStyle/>
          <a:p>
            <a:pPr marL="457200" indent="-457200">
              <a:buFont typeface="Arial"/>
              <a:buChar char="•"/>
            </a:pPr>
            <a:r>
              <a:rPr lang="en-US" sz="3200" dirty="0"/>
              <a:t>PPTD uses 2d histogram to determine accuracy of estimated parameters</a:t>
            </a:r>
          </a:p>
          <a:p>
            <a:endParaRPr lang="en-US" dirty="0"/>
          </a:p>
        </p:txBody>
      </p:sp>
    </p:spTree>
    <p:extLst>
      <p:ext uri="{BB962C8B-B14F-4D97-AF65-F5344CB8AC3E}">
        <p14:creationId xmlns:p14="http://schemas.microsoft.com/office/powerpoint/2010/main" xmlns="" val="220126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Work: Rubin and </a:t>
            </a:r>
            <a:r>
              <a:rPr lang="en-US" dirty="0" err="1" smtClean="0"/>
              <a:t>Terman</a:t>
            </a:r>
            <a:r>
              <a:rPr lang="en-US" dirty="0" smtClean="0"/>
              <a:t> Model</a:t>
            </a:r>
            <a:endParaRPr lang="en-US" dirty="0"/>
          </a:p>
        </p:txBody>
      </p:sp>
      <p:pic>
        <p:nvPicPr>
          <p:cNvPr id="5" name="Picture 4" descr="RTnetwork.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8316" y="1543907"/>
            <a:ext cx="3483576" cy="2445261"/>
          </a:xfrm>
          <a:prstGeom prst="rect">
            <a:avLst/>
          </a:prstGeom>
        </p:spPr>
      </p:pic>
      <p:sp>
        <p:nvSpPr>
          <p:cNvPr id="6" name="TextBox 5"/>
          <p:cNvSpPr txBox="1"/>
          <p:nvPr/>
        </p:nvSpPr>
        <p:spPr>
          <a:xfrm>
            <a:off x="3892378" y="1543908"/>
            <a:ext cx="4956433" cy="1569660"/>
          </a:xfrm>
          <a:prstGeom prst="rect">
            <a:avLst/>
          </a:prstGeom>
          <a:noFill/>
        </p:spPr>
        <p:txBody>
          <a:bodyPr wrap="square" rtlCol="0">
            <a:spAutoFit/>
          </a:bodyPr>
          <a:lstStyle/>
          <a:p>
            <a:pPr marL="914400" lvl="1" indent="-457200">
              <a:buFont typeface="Arial"/>
              <a:buChar char="•"/>
            </a:pPr>
            <a:r>
              <a:rPr lang="en-US" sz="2400" dirty="0" err="1" smtClean="0"/>
              <a:t>Subthalamic</a:t>
            </a:r>
            <a:r>
              <a:rPr lang="en-US" sz="2400" dirty="0" smtClean="0"/>
              <a:t> Nucleus (STN)</a:t>
            </a:r>
          </a:p>
          <a:p>
            <a:pPr marL="914400" lvl="1" indent="-457200">
              <a:buFont typeface="Arial"/>
              <a:buChar char="•"/>
            </a:pPr>
            <a:r>
              <a:rPr lang="en-US" sz="2400" dirty="0" smtClean="0"/>
              <a:t>Globus </a:t>
            </a:r>
            <a:r>
              <a:rPr lang="en-US" sz="2400" dirty="0" err="1" smtClean="0"/>
              <a:t>Pallidus</a:t>
            </a:r>
            <a:r>
              <a:rPr lang="en-US" sz="2400" dirty="0" smtClean="0"/>
              <a:t> </a:t>
            </a:r>
            <a:r>
              <a:rPr lang="en-US" sz="2400" dirty="0" err="1" smtClean="0"/>
              <a:t>Interna</a:t>
            </a:r>
            <a:r>
              <a:rPr lang="en-US" sz="2400" dirty="0" smtClean="0"/>
              <a:t> (</a:t>
            </a:r>
            <a:r>
              <a:rPr lang="en-US" sz="2400" dirty="0" err="1" smtClean="0"/>
              <a:t>GPi</a:t>
            </a:r>
            <a:r>
              <a:rPr lang="en-US" sz="2400" dirty="0" smtClean="0"/>
              <a:t>)</a:t>
            </a:r>
          </a:p>
          <a:p>
            <a:pPr marL="914400" lvl="1" indent="-457200">
              <a:buFont typeface="Arial"/>
              <a:buChar char="•"/>
            </a:pPr>
            <a:r>
              <a:rPr lang="en-US" sz="2400" dirty="0" smtClean="0"/>
              <a:t>Globus </a:t>
            </a:r>
            <a:r>
              <a:rPr lang="en-US" sz="2400" dirty="0" err="1" smtClean="0"/>
              <a:t>Pallidus</a:t>
            </a:r>
            <a:r>
              <a:rPr lang="en-US" sz="2400" dirty="0" smtClean="0"/>
              <a:t> </a:t>
            </a:r>
            <a:r>
              <a:rPr lang="en-US" sz="2400" dirty="0" err="1" smtClean="0"/>
              <a:t>Externa</a:t>
            </a:r>
            <a:r>
              <a:rPr lang="en-US" sz="2400" dirty="0" smtClean="0"/>
              <a:t> (</a:t>
            </a:r>
            <a:r>
              <a:rPr lang="en-US" sz="2400" dirty="0" err="1" smtClean="0"/>
              <a:t>Gpe</a:t>
            </a:r>
            <a:r>
              <a:rPr lang="en-US" sz="2400" dirty="0" smtClean="0"/>
              <a:t>)</a:t>
            </a:r>
          </a:p>
          <a:p>
            <a:pPr marL="914400" lvl="1" indent="-457200">
              <a:buFont typeface="Arial"/>
              <a:buChar char="•"/>
            </a:pPr>
            <a:r>
              <a:rPr lang="en-US" sz="2400" dirty="0" smtClean="0"/>
              <a:t>Thalamic Relay (TC)</a:t>
            </a:r>
          </a:p>
        </p:txBody>
      </p:sp>
      <p:sp>
        <p:nvSpPr>
          <p:cNvPr id="7" name="TextBox 6"/>
          <p:cNvSpPr txBox="1"/>
          <p:nvPr/>
        </p:nvSpPr>
        <p:spPr>
          <a:xfrm>
            <a:off x="221290" y="4226601"/>
            <a:ext cx="4223710" cy="1569660"/>
          </a:xfrm>
          <a:prstGeom prst="rect">
            <a:avLst/>
          </a:prstGeom>
          <a:noFill/>
        </p:spPr>
        <p:txBody>
          <a:bodyPr wrap="square" rtlCol="0">
            <a:spAutoFit/>
          </a:bodyPr>
          <a:lstStyle/>
          <a:p>
            <a:pPr marL="285750" indent="-285750">
              <a:buFont typeface="Arial"/>
              <a:buChar char="•"/>
            </a:pPr>
            <a:r>
              <a:rPr lang="en-US" sz="2400" dirty="0" smtClean="0"/>
              <a:t>TC relays sensorimotor (SM) signals  to motor cortex</a:t>
            </a:r>
          </a:p>
          <a:p>
            <a:pPr marL="285750" indent="-285750">
              <a:buFont typeface="Arial"/>
              <a:buChar char="•"/>
            </a:pPr>
            <a:r>
              <a:rPr lang="en-US" sz="2400" dirty="0" smtClean="0"/>
              <a:t>Inter-network dynamics effect transmission of SM signals</a:t>
            </a:r>
            <a:endParaRPr lang="en-US" sz="2400" dirty="0"/>
          </a:p>
        </p:txBody>
      </p:sp>
      <p:pic>
        <p:nvPicPr>
          <p:cNvPr id="8" name="Picture 7" descr="TC_cell_characteristics.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4588" y="3532188"/>
            <a:ext cx="4504223" cy="3237150"/>
          </a:xfrm>
          <a:prstGeom prst="rect">
            <a:avLst/>
          </a:prstGeom>
        </p:spPr>
      </p:pic>
    </p:spTree>
    <p:extLst>
      <p:ext uri="{BB962C8B-B14F-4D97-AF65-F5344CB8AC3E}">
        <p14:creationId xmlns:p14="http://schemas.microsoft.com/office/powerpoint/2010/main" xmlns="" val="92075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Work: Rubin </a:t>
            </a:r>
            <a:r>
              <a:rPr lang="en-US" dirty="0" err="1" smtClean="0"/>
              <a:t>Terman</a:t>
            </a:r>
            <a:r>
              <a:rPr lang="en-US" dirty="0" smtClean="0"/>
              <a:t> Model</a:t>
            </a:r>
            <a:endParaRPr lang="en-US" dirty="0"/>
          </a:p>
        </p:txBody>
      </p:sp>
      <p:pic>
        <p:nvPicPr>
          <p:cNvPr id="4" name="Picture 3" descr="PDDBS.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4429" y="1533712"/>
            <a:ext cx="3921564" cy="3112994"/>
          </a:xfrm>
          <a:prstGeom prst="rect">
            <a:avLst/>
          </a:prstGeom>
        </p:spPr>
      </p:pic>
      <p:pic>
        <p:nvPicPr>
          <p:cNvPr id="5" name="Picture 4" descr="PDnoDBS.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34526" y="1533712"/>
            <a:ext cx="3855049" cy="3112994"/>
          </a:xfrm>
          <a:prstGeom prst="rect">
            <a:avLst/>
          </a:prstGeom>
        </p:spPr>
      </p:pic>
      <p:sp>
        <p:nvSpPr>
          <p:cNvPr id="6" name="TextBox 5"/>
          <p:cNvSpPr txBox="1"/>
          <p:nvPr/>
        </p:nvSpPr>
        <p:spPr>
          <a:xfrm>
            <a:off x="322729" y="4646706"/>
            <a:ext cx="4097616" cy="954107"/>
          </a:xfrm>
          <a:prstGeom prst="rect">
            <a:avLst/>
          </a:prstGeom>
          <a:noFill/>
        </p:spPr>
        <p:txBody>
          <a:bodyPr wrap="square" rtlCol="0">
            <a:spAutoFit/>
          </a:bodyPr>
          <a:lstStyle/>
          <a:p>
            <a:r>
              <a:rPr lang="en-US" sz="2800" dirty="0" smtClean="0"/>
              <a:t>Parkinson’s disease model with DBS on</a:t>
            </a:r>
            <a:endParaRPr lang="en-US" sz="2800" dirty="0"/>
          </a:p>
        </p:txBody>
      </p:sp>
      <p:sp>
        <p:nvSpPr>
          <p:cNvPr id="7" name="TextBox 6"/>
          <p:cNvSpPr txBox="1"/>
          <p:nvPr/>
        </p:nvSpPr>
        <p:spPr>
          <a:xfrm>
            <a:off x="4554816" y="4684919"/>
            <a:ext cx="4097616" cy="954107"/>
          </a:xfrm>
          <a:prstGeom prst="rect">
            <a:avLst/>
          </a:prstGeom>
          <a:noFill/>
        </p:spPr>
        <p:txBody>
          <a:bodyPr wrap="square" rtlCol="0">
            <a:spAutoFit/>
          </a:bodyPr>
          <a:lstStyle/>
          <a:p>
            <a:r>
              <a:rPr lang="en-US" sz="2800" dirty="0" smtClean="0"/>
              <a:t>Parkinson’s disease model with DBS off</a:t>
            </a:r>
            <a:endParaRPr lang="en-US" sz="2800" dirty="0"/>
          </a:p>
        </p:txBody>
      </p:sp>
    </p:spTree>
    <p:extLst>
      <p:ext uri="{BB962C8B-B14F-4D97-AF65-F5344CB8AC3E}">
        <p14:creationId xmlns:p14="http://schemas.microsoft.com/office/powerpoint/2010/main" xmlns="" val="272886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Work: Rubin and </a:t>
            </a:r>
            <a:r>
              <a:rPr lang="en-US" dirty="0" err="1" smtClean="0"/>
              <a:t>Terman</a:t>
            </a:r>
            <a:r>
              <a:rPr lang="en-US" dirty="0" smtClean="0"/>
              <a:t> Model</a:t>
            </a:r>
            <a:endParaRPr lang="en-US" dirty="0"/>
          </a:p>
        </p:txBody>
      </p:sp>
      <p:sp>
        <p:nvSpPr>
          <p:cNvPr id="4" name="TextBox 3"/>
          <p:cNvSpPr txBox="1"/>
          <p:nvPr/>
        </p:nvSpPr>
        <p:spPr>
          <a:xfrm>
            <a:off x="329514" y="1544595"/>
            <a:ext cx="8141729" cy="1077218"/>
          </a:xfrm>
          <a:prstGeom prst="rect">
            <a:avLst/>
          </a:prstGeom>
          <a:noFill/>
        </p:spPr>
        <p:txBody>
          <a:bodyPr wrap="square" rtlCol="0">
            <a:spAutoFit/>
          </a:bodyPr>
          <a:lstStyle/>
          <a:p>
            <a:pPr marL="285750" indent="-285750">
              <a:buFont typeface="Arial"/>
              <a:buChar char="•"/>
            </a:pPr>
            <a:r>
              <a:rPr lang="en-US" sz="3200" dirty="0" smtClean="0"/>
              <a:t>Model implemented in C++ using Hodgkin Huxley model</a:t>
            </a:r>
          </a:p>
        </p:txBody>
      </p:sp>
      <p:pic>
        <p:nvPicPr>
          <p:cNvPr id="6" name="Picture 5" descr="class_diagr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9190" y="2621813"/>
            <a:ext cx="4654378" cy="1380180"/>
          </a:xfrm>
          <a:prstGeom prst="rect">
            <a:avLst/>
          </a:prstGeom>
        </p:spPr>
      </p:pic>
      <p:sp>
        <p:nvSpPr>
          <p:cNvPr id="7" name="TextBox 6"/>
          <p:cNvSpPr txBox="1"/>
          <p:nvPr/>
        </p:nvSpPr>
        <p:spPr>
          <a:xfrm>
            <a:off x="5347730" y="2697550"/>
            <a:ext cx="3521675" cy="954107"/>
          </a:xfrm>
          <a:prstGeom prst="rect">
            <a:avLst/>
          </a:prstGeom>
          <a:noFill/>
        </p:spPr>
        <p:txBody>
          <a:bodyPr wrap="square" rtlCol="0">
            <a:spAutoFit/>
          </a:bodyPr>
          <a:lstStyle/>
          <a:p>
            <a:pPr marL="285750" indent="-285750">
              <a:buFont typeface="Arial"/>
              <a:buChar char="•"/>
            </a:pPr>
            <a:r>
              <a:rPr lang="en-US" sz="2800" dirty="0" smtClean="0"/>
              <a:t>Neuron Parent Class</a:t>
            </a:r>
          </a:p>
          <a:p>
            <a:pPr marL="285750" indent="-285750">
              <a:buFont typeface="Arial"/>
              <a:buChar char="•"/>
            </a:pPr>
            <a:r>
              <a:rPr lang="en-US" sz="2800" dirty="0" smtClean="0"/>
              <a:t>4 child classes</a:t>
            </a:r>
          </a:p>
        </p:txBody>
      </p:sp>
      <p:sp>
        <p:nvSpPr>
          <p:cNvPr id="8" name="TextBox 7"/>
          <p:cNvSpPr txBox="1"/>
          <p:nvPr/>
        </p:nvSpPr>
        <p:spPr>
          <a:xfrm>
            <a:off x="158794" y="4318000"/>
            <a:ext cx="4049368" cy="1200328"/>
          </a:xfrm>
          <a:prstGeom prst="rect">
            <a:avLst/>
          </a:prstGeom>
          <a:noFill/>
        </p:spPr>
        <p:txBody>
          <a:bodyPr wrap="square" rtlCol="0">
            <a:spAutoFit/>
          </a:bodyPr>
          <a:lstStyle/>
          <a:p>
            <a:pPr marL="285750" indent="-285750">
              <a:buFont typeface="Arial"/>
              <a:buChar char="•"/>
            </a:pPr>
            <a:r>
              <a:rPr lang="en-US" sz="2400" dirty="0" smtClean="0"/>
              <a:t>GNU Scientific Library</a:t>
            </a:r>
          </a:p>
          <a:p>
            <a:pPr marL="742950" lvl="1" indent="-285750">
              <a:buFont typeface="Arial"/>
              <a:buChar char="•"/>
            </a:pPr>
            <a:r>
              <a:rPr lang="en-US" sz="2400" dirty="0" smtClean="0"/>
              <a:t>Adaptive 4</a:t>
            </a:r>
            <a:r>
              <a:rPr lang="en-US" sz="2400" baseline="30000" dirty="0" smtClean="0"/>
              <a:t>th</a:t>
            </a:r>
            <a:r>
              <a:rPr lang="en-US" sz="2400" dirty="0" smtClean="0"/>
              <a:t> Order </a:t>
            </a:r>
            <a:r>
              <a:rPr lang="en-US" sz="2400" dirty="0" err="1" smtClean="0"/>
              <a:t>Runge</a:t>
            </a:r>
            <a:r>
              <a:rPr lang="en-US" sz="2400" dirty="0" smtClean="0"/>
              <a:t> </a:t>
            </a:r>
            <a:r>
              <a:rPr lang="en-US" sz="2400" dirty="0" err="1" smtClean="0"/>
              <a:t>Kutta</a:t>
            </a:r>
            <a:r>
              <a:rPr lang="en-US" sz="2400" dirty="0" smtClean="0"/>
              <a:t> Algorithm </a:t>
            </a:r>
          </a:p>
        </p:txBody>
      </p:sp>
      <p:sp>
        <p:nvSpPr>
          <p:cNvPr id="9" name="TextBox 8"/>
          <p:cNvSpPr txBox="1"/>
          <p:nvPr/>
        </p:nvSpPr>
        <p:spPr>
          <a:xfrm>
            <a:off x="4702432" y="4187050"/>
            <a:ext cx="4215027" cy="2308324"/>
          </a:xfrm>
          <a:prstGeom prst="rect">
            <a:avLst/>
          </a:prstGeom>
          <a:noFill/>
        </p:spPr>
        <p:txBody>
          <a:bodyPr wrap="square" rtlCol="0">
            <a:spAutoFit/>
          </a:bodyPr>
          <a:lstStyle/>
          <a:p>
            <a:pPr marL="457200" indent="-457200">
              <a:buFont typeface="Arial"/>
              <a:buChar char="•"/>
            </a:pPr>
            <a:r>
              <a:rPr lang="en-US" sz="2400" dirty="0" smtClean="0"/>
              <a:t>Minimum Error value for RK algorithm: </a:t>
            </a:r>
          </a:p>
          <a:p>
            <a:pPr marL="914400" lvl="1" indent="-457200">
              <a:buFont typeface="Arial"/>
              <a:buChar char="•"/>
            </a:pPr>
            <a:r>
              <a:rPr lang="en-US" sz="2400" dirty="0" smtClean="0"/>
              <a:t>STN: 1e-12</a:t>
            </a:r>
          </a:p>
          <a:p>
            <a:pPr marL="914400" lvl="1" indent="-457200">
              <a:buFont typeface="Arial"/>
              <a:buChar char="•"/>
            </a:pPr>
            <a:r>
              <a:rPr lang="en-US" sz="2400" dirty="0" smtClean="0"/>
              <a:t>GPe:1e-10</a:t>
            </a:r>
          </a:p>
          <a:p>
            <a:pPr marL="914400" lvl="1" indent="-457200">
              <a:buFont typeface="Arial"/>
              <a:buChar char="•"/>
            </a:pPr>
            <a:r>
              <a:rPr lang="en-US" sz="2400" dirty="0" err="1" smtClean="0"/>
              <a:t>GPi</a:t>
            </a:r>
            <a:r>
              <a:rPr lang="en-US" sz="2400" dirty="0" smtClean="0"/>
              <a:t>: 1e-6</a:t>
            </a:r>
          </a:p>
          <a:p>
            <a:pPr marL="914400" lvl="1" indent="-457200">
              <a:buFont typeface="Arial"/>
              <a:buChar char="•"/>
            </a:pPr>
            <a:r>
              <a:rPr lang="en-US" sz="2400" dirty="0" smtClean="0"/>
              <a:t>TC: 1e-12 </a:t>
            </a:r>
          </a:p>
        </p:txBody>
      </p:sp>
    </p:spTree>
    <p:extLst>
      <p:ext uri="{BB962C8B-B14F-4D97-AF65-F5344CB8AC3E}">
        <p14:creationId xmlns:p14="http://schemas.microsoft.com/office/powerpoint/2010/main" xmlns="" val="116687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Work: Rubin and </a:t>
            </a:r>
            <a:r>
              <a:rPr lang="en-US" dirty="0" err="1" smtClean="0"/>
              <a:t>Terman</a:t>
            </a:r>
            <a:r>
              <a:rPr lang="en-US" dirty="0" smtClean="0"/>
              <a:t> Model</a:t>
            </a:r>
            <a:endParaRPr lang="en-US" dirty="0"/>
          </a:p>
        </p:txBody>
      </p:sp>
      <p:sp>
        <p:nvSpPr>
          <p:cNvPr id="3" name="Content Placeholder 2"/>
          <p:cNvSpPr>
            <a:spLocks noGrp="1"/>
          </p:cNvSpPr>
          <p:nvPr>
            <p:ph idx="1"/>
          </p:nvPr>
        </p:nvSpPr>
        <p:spPr>
          <a:xfrm>
            <a:off x="657708" y="1986516"/>
            <a:ext cx="6944887" cy="3678697"/>
          </a:xfrm>
        </p:spPr>
        <p:txBody>
          <a:bodyPr>
            <a:noAutofit/>
          </a:bodyPr>
          <a:lstStyle/>
          <a:p>
            <a:r>
              <a:rPr lang="en-US" sz="2800" dirty="0" smtClean="0"/>
              <a:t>The HH based network was tested in: </a:t>
            </a:r>
          </a:p>
          <a:p>
            <a:pPr lvl="1"/>
            <a:r>
              <a:rPr lang="en-US" dirty="0" smtClean="0"/>
              <a:t>Normal State</a:t>
            </a:r>
          </a:p>
          <a:p>
            <a:pPr lvl="1"/>
            <a:r>
              <a:rPr lang="en-US" dirty="0" err="1" smtClean="0"/>
              <a:t>Parkinsonian</a:t>
            </a:r>
            <a:r>
              <a:rPr lang="en-US" dirty="0" smtClean="0"/>
              <a:t> State</a:t>
            </a:r>
          </a:p>
          <a:p>
            <a:pPr lvl="1"/>
            <a:r>
              <a:rPr lang="en-US" dirty="0" err="1" smtClean="0"/>
              <a:t>Parkinsonian</a:t>
            </a:r>
            <a:r>
              <a:rPr lang="en-US" dirty="0" smtClean="0"/>
              <a:t> State w/o DBS</a:t>
            </a:r>
          </a:p>
          <a:p>
            <a:r>
              <a:rPr lang="en-US" sz="2800" dirty="0"/>
              <a:t>All results validated against Rubin/</a:t>
            </a:r>
            <a:r>
              <a:rPr lang="en-US" sz="2800" dirty="0" err="1"/>
              <a:t>Terman</a:t>
            </a:r>
            <a:r>
              <a:rPr lang="en-US" sz="2800" dirty="0"/>
              <a:t> </a:t>
            </a:r>
            <a:r>
              <a:rPr lang="en-US" sz="2800" dirty="0" smtClean="0"/>
              <a:t>XPP (X-window phase plane) simulations </a:t>
            </a:r>
          </a:p>
          <a:p>
            <a:r>
              <a:rPr lang="en-US" sz="2800" dirty="0" smtClean="0"/>
              <a:t>Used as template for Izhikevich trials</a:t>
            </a:r>
          </a:p>
        </p:txBody>
      </p:sp>
    </p:spTree>
    <p:extLst>
      <p:ext uri="{BB962C8B-B14F-4D97-AF65-F5344CB8AC3E}">
        <p14:creationId xmlns:p14="http://schemas.microsoft.com/office/powerpoint/2010/main" xmlns="" val="2144730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Preliminary Work: Izhikevich Model</a:t>
            </a:r>
            <a:endParaRPr lang="en-US" dirty="0"/>
          </a:p>
        </p:txBody>
      </p:sp>
      <p:sp>
        <p:nvSpPr>
          <p:cNvPr id="3" name="Content Placeholder 2"/>
          <p:cNvSpPr>
            <a:spLocks noGrp="1"/>
          </p:cNvSpPr>
          <p:nvPr>
            <p:ph idx="1"/>
          </p:nvPr>
        </p:nvSpPr>
        <p:spPr>
          <a:xfrm>
            <a:off x="525849" y="5602416"/>
            <a:ext cx="8229600" cy="980989"/>
          </a:xfrm>
        </p:spPr>
        <p:txBody>
          <a:bodyPr>
            <a:normAutofit/>
          </a:bodyPr>
          <a:lstStyle/>
          <a:p>
            <a:r>
              <a:rPr lang="en-US" sz="2800" dirty="0" smtClean="0"/>
              <a:t>The parameters for each neuron were manually tuned</a:t>
            </a:r>
          </a:p>
        </p:txBody>
      </p:sp>
      <p:pic>
        <p:nvPicPr>
          <p:cNvPr id="4" name="Picture 3" descr="Fig2_TC_matlab.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79501"/>
            <a:ext cx="4370388" cy="1968499"/>
          </a:xfrm>
          <a:prstGeom prst="rect">
            <a:avLst/>
          </a:prstGeom>
        </p:spPr>
      </p:pic>
      <p:pic>
        <p:nvPicPr>
          <p:cNvPr id="5" name="Picture 4" descr="Figure2_RT_TC_cell.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84085" y="1079499"/>
            <a:ext cx="4559914" cy="1865527"/>
          </a:xfrm>
          <a:prstGeom prst="rect">
            <a:avLst/>
          </a:prstGeom>
        </p:spPr>
      </p:pic>
      <p:pic>
        <p:nvPicPr>
          <p:cNvPr id="6" name="Picture 5" descr="STN_GPE_fi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443" y="3072877"/>
            <a:ext cx="4148908" cy="2446476"/>
          </a:xfrm>
          <a:prstGeom prst="rect">
            <a:avLst/>
          </a:prstGeom>
        </p:spPr>
      </p:pic>
      <p:pic>
        <p:nvPicPr>
          <p:cNvPr id="7" name="Picture 6" descr="Figure4_RT_STN_GP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32295" y="3061045"/>
            <a:ext cx="4002786" cy="2355333"/>
          </a:xfrm>
          <a:prstGeom prst="rect">
            <a:avLst/>
          </a:prstGeom>
        </p:spPr>
      </p:pic>
    </p:spTree>
    <p:extLst>
      <p:ext uri="{BB962C8B-B14F-4D97-AF65-F5344CB8AC3E}">
        <p14:creationId xmlns:p14="http://schemas.microsoft.com/office/powerpoint/2010/main" xmlns="" val="30369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Preliminary Work: Parameter Estimation</a:t>
            </a:r>
          </a:p>
        </p:txBody>
      </p:sp>
      <p:pic>
        <p:nvPicPr>
          <p:cNvPr id="5" name="Picture 4" descr="prelim_GA.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572190"/>
            <a:ext cx="5440576" cy="3052303"/>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xmlns="" val="2014166299"/>
              </p:ext>
            </p:extLst>
          </p:nvPr>
        </p:nvGraphicFramePr>
        <p:xfrm>
          <a:off x="61784" y="4624493"/>
          <a:ext cx="4880919" cy="1620183"/>
        </p:xfrm>
        <a:graphic>
          <a:graphicData uri="http://schemas.openxmlformats.org/presentationml/2006/ole">
            <p:oleObj spid="_x0000_s1055" name="Document" r:id="rId4" imgW="6083076" imgH="1663639" progId="Word.Document.12">
              <p:embed/>
            </p:oleObj>
          </a:graphicData>
        </a:graphic>
      </p:graphicFrame>
      <p:sp>
        <p:nvSpPr>
          <p:cNvPr id="7" name="TextBox 6"/>
          <p:cNvSpPr txBox="1"/>
          <p:nvPr/>
        </p:nvSpPr>
        <p:spPr>
          <a:xfrm>
            <a:off x="5663514" y="1585784"/>
            <a:ext cx="3130378" cy="830997"/>
          </a:xfrm>
          <a:prstGeom prst="rect">
            <a:avLst/>
          </a:prstGeom>
          <a:noFill/>
        </p:spPr>
        <p:txBody>
          <a:bodyPr wrap="square" rtlCol="0">
            <a:spAutoFit/>
          </a:bodyPr>
          <a:lstStyle/>
          <a:p>
            <a:r>
              <a:rPr lang="en-US" sz="2400" dirty="0" smtClean="0"/>
              <a:t>Preliminary Results Using GA</a:t>
            </a:r>
            <a:endParaRPr lang="en-US" sz="2400" dirty="0"/>
          </a:p>
        </p:txBody>
      </p:sp>
      <p:sp>
        <p:nvSpPr>
          <p:cNvPr id="8" name="TextBox 7"/>
          <p:cNvSpPr txBox="1"/>
          <p:nvPr/>
        </p:nvSpPr>
        <p:spPr>
          <a:xfrm>
            <a:off x="5533081" y="4304270"/>
            <a:ext cx="3432433" cy="1569660"/>
          </a:xfrm>
          <a:prstGeom prst="rect">
            <a:avLst/>
          </a:prstGeom>
          <a:noFill/>
        </p:spPr>
        <p:txBody>
          <a:bodyPr wrap="square" rtlCol="0">
            <a:spAutoFit/>
          </a:bodyPr>
          <a:lstStyle/>
          <a:p>
            <a:pPr marL="342900" indent="-342900">
              <a:buFont typeface="Arial"/>
              <a:buChar char="•"/>
            </a:pPr>
            <a:r>
              <a:rPr lang="en-US" sz="2400" dirty="0" smtClean="0"/>
              <a:t>Value – real </a:t>
            </a:r>
            <a:r>
              <a:rPr lang="en-US" sz="2400" dirty="0"/>
              <a:t>p</a:t>
            </a:r>
            <a:r>
              <a:rPr lang="en-US" sz="2400" dirty="0" smtClean="0"/>
              <a:t>arameter </a:t>
            </a:r>
            <a:r>
              <a:rPr lang="en-US" sz="2400" dirty="0"/>
              <a:t>v</a:t>
            </a:r>
            <a:r>
              <a:rPr lang="en-US" sz="2400" dirty="0" smtClean="0"/>
              <a:t>alue</a:t>
            </a:r>
          </a:p>
          <a:p>
            <a:pPr marL="342900" indent="-342900">
              <a:buFont typeface="Arial"/>
              <a:buChar char="•"/>
            </a:pPr>
            <a:r>
              <a:rPr lang="en-US" sz="2400" dirty="0" smtClean="0"/>
              <a:t>Initial guess</a:t>
            </a:r>
          </a:p>
          <a:p>
            <a:pPr marL="342900" indent="-342900">
              <a:buFont typeface="Arial"/>
              <a:buChar char="•"/>
            </a:pPr>
            <a:r>
              <a:rPr lang="en-US" sz="2400" dirty="0" smtClean="0"/>
              <a:t>GA – estimated value</a:t>
            </a:r>
            <a:endParaRPr lang="en-US" sz="2400" dirty="0"/>
          </a:p>
        </p:txBody>
      </p:sp>
    </p:spTree>
    <p:extLst>
      <p:ext uri="{BB962C8B-B14F-4D97-AF65-F5344CB8AC3E}">
        <p14:creationId xmlns:p14="http://schemas.microsoft.com/office/powerpoint/2010/main" xmlns="" val="168387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Work</a:t>
            </a:r>
            <a:endParaRPr lang="en-US" dirty="0"/>
          </a:p>
        </p:txBody>
      </p:sp>
      <p:sp>
        <p:nvSpPr>
          <p:cNvPr id="3" name="Content Placeholder 2"/>
          <p:cNvSpPr>
            <a:spLocks noGrp="1"/>
          </p:cNvSpPr>
          <p:nvPr>
            <p:ph idx="1"/>
          </p:nvPr>
        </p:nvSpPr>
        <p:spPr/>
        <p:txBody>
          <a:bodyPr/>
          <a:lstStyle/>
          <a:p>
            <a:r>
              <a:rPr lang="en-US" dirty="0" smtClean="0"/>
              <a:t>Optimal settings for GA must be determined</a:t>
            </a:r>
          </a:p>
          <a:p>
            <a:pPr lvl="1"/>
            <a:r>
              <a:rPr lang="en-US" dirty="0" smtClean="0"/>
              <a:t>Population size</a:t>
            </a:r>
          </a:p>
          <a:p>
            <a:pPr lvl="1"/>
            <a:r>
              <a:rPr lang="en-US" dirty="0" smtClean="0"/>
              <a:t>Initial guess range</a:t>
            </a:r>
          </a:p>
          <a:p>
            <a:pPr lvl="1"/>
            <a:r>
              <a:rPr lang="en-US" dirty="0" smtClean="0"/>
              <a:t>Stopping criteria including:</a:t>
            </a:r>
          </a:p>
          <a:p>
            <a:pPr lvl="2"/>
            <a:r>
              <a:rPr lang="en-US" dirty="0" smtClean="0"/>
              <a:t>Function tolerance</a:t>
            </a:r>
          </a:p>
          <a:p>
            <a:pPr lvl="2"/>
            <a:r>
              <a:rPr lang="en-US" dirty="0" smtClean="0"/>
              <a:t>Fitness Limit</a:t>
            </a:r>
          </a:p>
          <a:p>
            <a:pPr lvl="2"/>
            <a:r>
              <a:rPr lang="en-US" dirty="0" smtClean="0"/>
              <a:t>Maximum number of generations</a:t>
            </a:r>
          </a:p>
          <a:p>
            <a:pPr lvl="1"/>
            <a:r>
              <a:rPr lang="en-US" dirty="0" smtClean="0"/>
              <a:t>Number of bins in PPTD</a:t>
            </a:r>
          </a:p>
          <a:p>
            <a:pPr lvl="2"/>
            <a:endParaRPr lang="en-US" dirty="0"/>
          </a:p>
          <a:p>
            <a:endParaRPr lang="en-US" dirty="0" smtClean="0"/>
          </a:p>
        </p:txBody>
      </p:sp>
    </p:spTree>
    <p:extLst>
      <p:ext uri="{BB962C8B-B14F-4D97-AF65-F5344CB8AC3E}">
        <p14:creationId xmlns:p14="http://schemas.microsoft.com/office/powerpoint/2010/main" xmlns="" val="324445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Work</a:t>
            </a:r>
            <a:endParaRPr lang="en-US" dirty="0"/>
          </a:p>
        </p:txBody>
      </p:sp>
      <p:sp>
        <p:nvSpPr>
          <p:cNvPr id="3" name="Content Placeholder 2"/>
          <p:cNvSpPr>
            <a:spLocks noGrp="1"/>
          </p:cNvSpPr>
          <p:nvPr>
            <p:ph idx="1"/>
          </p:nvPr>
        </p:nvSpPr>
        <p:spPr/>
        <p:txBody>
          <a:bodyPr/>
          <a:lstStyle/>
          <a:p>
            <a:r>
              <a:rPr lang="en-US" dirty="0" smtClean="0"/>
              <a:t>Implementation</a:t>
            </a:r>
          </a:p>
          <a:p>
            <a:pPr lvl="1"/>
            <a:r>
              <a:rPr lang="en-US" dirty="0" smtClean="0"/>
              <a:t>MATLAB global optimization toolbox to implement Genetic Algorithm</a:t>
            </a:r>
          </a:p>
          <a:p>
            <a:pPr lvl="1"/>
            <a:r>
              <a:rPr lang="en-US" dirty="0" smtClean="0"/>
              <a:t>PPTD fitness function (MATLAB)</a:t>
            </a:r>
          </a:p>
          <a:p>
            <a:pPr lvl="1"/>
            <a:r>
              <a:rPr lang="en-US" dirty="0" smtClean="0"/>
              <a:t>Estimated parameters plugged into C++ model</a:t>
            </a:r>
          </a:p>
          <a:p>
            <a:pPr lvl="1"/>
            <a:r>
              <a:rPr lang="en-US" dirty="0" smtClean="0"/>
              <a:t>Run simulations for Normal conditions, PD, and PD with DBS</a:t>
            </a:r>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xmlns="" val="105588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lnSpcReduction="10000"/>
          </a:bodyPr>
          <a:lstStyle/>
          <a:p>
            <a:r>
              <a:rPr lang="en-US" dirty="0" smtClean="0"/>
              <a:t>Deep Brain Stimulation (DBS)</a:t>
            </a:r>
          </a:p>
          <a:p>
            <a:pPr lvl="1"/>
            <a:r>
              <a:rPr lang="en-US" dirty="0"/>
              <a:t>M</a:t>
            </a:r>
            <a:r>
              <a:rPr lang="en-US" dirty="0" smtClean="0"/>
              <a:t>echanisms unclear</a:t>
            </a:r>
          </a:p>
          <a:p>
            <a:pPr lvl="1"/>
            <a:r>
              <a:rPr lang="en-US" dirty="0" smtClean="0"/>
              <a:t>Recording data impractical</a:t>
            </a:r>
          </a:p>
          <a:p>
            <a:pPr lvl="1"/>
            <a:r>
              <a:rPr lang="en-US" dirty="0"/>
              <a:t>Stimulation parameters determined ad hoc</a:t>
            </a:r>
          </a:p>
          <a:p>
            <a:r>
              <a:rPr lang="en-US" dirty="0" smtClean="0"/>
              <a:t>Models are the alternative</a:t>
            </a:r>
          </a:p>
          <a:p>
            <a:pPr lvl="1"/>
            <a:r>
              <a:rPr lang="en-US" dirty="0" smtClean="0"/>
              <a:t>Biophysically realistic models </a:t>
            </a:r>
            <a:r>
              <a:rPr lang="en-US" dirty="0"/>
              <a:t>are</a:t>
            </a:r>
            <a:r>
              <a:rPr lang="en-US" dirty="0" smtClean="0">
                <a:solidFill>
                  <a:srgbClr val="FF0000"/>
                </a:solidFill>
              </a:rPr>
              <a:t> </a:t>
            </a:r>
            <a:r>
              <a:rPr lang="en-US" dirty="0" smtClean="0"/>
              <a:t>computationally inefficient</a:t>
            </a:r>
          </a:p>
          <a:p>
            <a:pPr lvl="1"/>
            <a:r>
              <a:rPr lang="en-US" i="1" dirty="0" smtClean="0"/>
              <a:t>Integrate and Fire </a:t>
            </a:r>
            <a:r>
              <a:rPr lang="en-US" dirty="0" smtClean="0"/>
              <a:t>models incapable of replicating realistic firing patterns</a:t>
            </a:r>
          </a:p>
        </p:txBody>
      </p:sp>
    </p:spTree>
    <p:extLst>
      <p:ext uri="{BB962C8B-B14F-4D97-AF65-F5344CB8AC3E}">
        <p14:creationId xmlns:p14="http://schemas.microsoft.com/office/powerpoint/2010/main" xmlns="" val="1587808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Work</a:t>
            </a:r>
            <a:endParaRPr lang="en-US" dirty="0"/>
          </a:p>
        </p:txBody>
      </p:sp>
      <p:sp>
        <p:nvSpPr>
          <p:cNvPr id="3" name="Content Placeholder 2"/>
          <p:cNvSpPr>
            <a:spLocks noGrp="1"/>
          </p:cNvSpPr>
          <p:nvPr>
            <p:ph idx="1"/>
          </p:nvPr>
        </p:nvSpPr>
        <p:spPr/>
        <p:txBody>
          <a:bodyPr/>
          <a:lstStyle/>
          <a:p>
            <a:r>
              <a:rPr lang="en-US" dirty="0" smtClean="0"/>
              <a:t>Final Implementation</a:t>
            </a:r>
          </a:p>
          <a:p>
            <a:pPr lvl="1"/>
            <a:r>
              <a:rPr lang="en-US" dirty="0" smtClean="0"/>
              <a:t>Interconnect model in C++ and validate against HH model created during the preliminary work</a:t>
            </a:r>
          </a:p>
          <a:p>
            <a:pPr lvl="1"/>
            <a:r>
              <a:rPr lang="en-US" dirty="0" smtClean="0"/>
              <a:t>Validation via:</a:t>
            </a:r>
          </a:p>
          <a:p>
            <a:pPr lvl="2"/>
            <a:r>
              <a:rPr lang="en-US" dirty="0" smtClean="0"/>
              <a:t>Spike frequency</a:t>
            </a:r>
          </a:p>
          <a:p>
            <a:pPr lvl="2"/>
            <a:r>
              <a:rPr lang="en-US" dirty="0" smtClean="0"/>
              <a:t>Waveform shape</a:t>
            </a:r>
          </a:p>
          <a:p>
            <a:pPr lvl="2"/>
            <a:r>
              <a:rPr lang="en-US" dirty="0" smtClean="0"/>
              <a:t>PPTD comparison</a:t>
            </a:r>
          </a:p>
          <a:p>
            <a:pPr lvl="1"/>
            <a:r>
              <a:rPr lang="en-US" dirty="0" smtClean="0"/>
              <a:t>Quantify speed improvements</a:t>
            </a:r>
            <a:endParaRPr lang="en-US" dirty="0"/>
          </a:p>
        </p:txBody>
      </p:sp>
    </p:spTree>
    <p:extLst>
      <p:ext uri="{BB962C8B-B14F-4D97-AF65-F5344CB8AC3E}">
        <p14:creationId xmlns:p14="http://schemas.microsoft.com/office/powerpoint/2010/main" xmlns="" val="246528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xmlns="" val="1547411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Hodgkin Huxley variable descriptions</a:t>
            </a:r>
            <a:endParaRPr lang="en-US" dirty="0"/>
          </a:p>
        </p:txBody>
      </p:sp>
      <p:sp>
        <p:nvSpPr>
          <p:cNvPr id="4" name="Content Placeholder 3"/>
          <p:cNvSpPr>
            <a:spLocks noGrp="1"/>
          </p:cNvSpPr>
          <p:nvPr>
            <p:ph idx="1"/>
          </p:nvPr>
        </p:nvSpPr>
        <p:spPr>
          <a:xfrm>
            <a:off x="679822" y="4005729"/>
            <a:ext cx="6432177" cy="2725271"/>
          </a:xfrm>
        </p:spPr>
        <p:txBody>
          <a:bodyPr>
            <a:normAutofit lnSpcReduction="10000"/>
          </a:bodyPr>
          <a:lstStyle/>
          <a:p>
            <a:r>
              <a:rPr lang="en-US" sz="2400" i="1" dirty="0" smtClean="0"/>
              <a:t>n</a:t>
            </a:r>
            <a:r>
              <a:rPr lang="en-US" sz="2400" dirty="0" smtClean="0"/>
              <a:t> controls the activation of K</a:t>
            </a:r>
            <a:r>
              <a:rPr lang="en-US" sz="2400" baseline="30000" dirty="0" smtClean="0"/>
              <a:t>+</a:t>
            </a:r>
            <a:endParaRPr lang="en-US" sz="2400" dirty="0" smtClean="0"/>
          </a:p>
          <a:p>
            <a:r>
              <a:rPr lang="en-US" sz="2400" i="1" dirty="0" smtClean="0"/>
              <a:t>h</a:t>
            </a:r>
            <a:r>
              <a:rPr lang="en-US" sz="2400" dirty="0" smtClean="0"/>
              <a:t> controls inactivation of Na</a:t>
            </a:r>
            <a:r>
              <a:rPr lang="en-US" sz="2400" baseline="30000" dirty="0" smtClean="0"/>
              <a:t>+</a:t>
            </a:r>
          </a:p>
          <a:p>
            <a:r>
              <a:rPr lang="en-US" sz="2400" i="1" dirty="0" smtClean="0"/>
              <a:t>m </a:t>
            </a:r>
            <a:r>
              <a:rPr lang="en-US" sz="2400" dirty="0" smtClean="0"/>
              <a:t>controls activation of Na</a:t>
            </a:r>
            <a:r>
              <a:rPr lang="en-US" sz="2400" baseline="30000" dirty="0" smtClean="0"/>
              <a:t>+</a:t>
            </a:r>
          </a:p>
          <a:p>
            <a:r>
              <a:rPr lang="en-US" sz="2400" dirty="0" smtClean="0"/>
              <a:t>β - # of times per second a gate in the open state shuts </a:t>
            </a:r>
          </a:p>
          <a:p>
            <a:r>
              <a:rPr lang="en-US" sz="2400" i="1" dirty="0" smtClean="0"/>
              <a:t>α</a:t>
            </a:r>
            <a:r>
              <a:rPr lang="en-US" sz="2400" dirty="0" smtClean="0"/>
              <a:t> - # of times per second a gate in the closed state shuts</a:t>
            </a:r>
            <a:endParaRPr lang="en-US" sz="2400" i="1" dirty="0"/>
          </a:p>
        </p:txBody>
      </p:sp>
      <p:pic>
        <p:nvPicPr>
          <p:cNvPr id="6" name="Picture 5" descr="Screen Shot 2012-11-24 at 5.00.58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0082" y="1193521"/>
            <a:ext cx="5750703" cy="2721068"/>
          </a:xfrm>
          <a:prstGeom prst="rect">
            <a:avLst/>
          </a:prstGeom>
        </p:spPr>
      </p:pic>
    </p:spTree>
    <p:extLst>
      <p:ext uri="{BB962C8B-B14F-4D97-AF65-F5344CB8AC3E}">
        <p14:creationId xmlns:p14="http://schemas.microsoft.com/office/powerpoint/2010/main" xmlns="" val="2279529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Izhikevich parameters</a:t>
            </a:r>
            <a:endParaRPr lang="en-US" dirty="0"/>
          </a:p>
        </p:txBody>
      </p:sp>
      <p:sp>
        <p:nvSpPr>
          <p:cNvPr id="3" name="Content Placeholder 2"/>
          <p:cNvSpPr>
            <a:spLocks noGrp="1"/>
          </p:cNvSpPr>
          <p:nvPr>
            <p:ph idx="1"/>
          </p:nvPr>
        </p:nvSpPr>
        <p:spPr/>
        <p:txBody>
          <a:bodyPr>
            <a:normAutofit/>
          </a:bodyPr>
          <a:lstStyle/>
          <a:p>
            <a:r>
              <a:rPr lang="en-US" sz="2800" i="1" dirty="0"/>
              <a:t>b</a:t>
            </a:r>
            <a:r>
              <a:rPr lang="en-US" sz="2800" i="1" dirty="0" smtClean="0"/>
              <a:t> </a:t>
            </a:r>
            <a:r>
              <a:rPr lang="en-US" sz="2800" dirty="0" smtClean="0"/>
              <a:t> - determines if </a:t>
            </a:r>
            <a:r>
              <a:rPr lang="en-US" sz="2800" i="1" dirty="0" smtClean="0"/>
              <a:t>u</a:t>
            </a:r>
            <a:r>
              <a:rPr lang="en-US" sz="2800" dirty="0" smtClean="0"/>
              <a:t> is a resonant (</a:t>
            </a:r>
            <a:r>
              <a:rPr lang="en-US" sz="2800" i="1" dirty="0" smtClean="0"/>
              <a:t>b</a:t>
            </a:r>
            <a:r>
              <a:rPr lang="en-US" sz="2800" dirty="0" smtClean="0"/>
              <a:t>&gt;0) or amplifying (</a:t>
            </a:r>
            <a:r>
              <a:rPr lang="en-US" sz="2800" i="1" dirty="0" smtClean="0"/>
              <a:t>b</a:t>
            </a:r>
            <a:r>
              <a:rPr lang="en-US" sz="2800" dirty="0" smtClean="0"/>
              <a:t>&lt;0) variable</a:t>
            </a:r>
          </a:p>
          <a:p>
            <a:r>
              <a:rPr lang="en-US" sz="2800" dirty="0" smtClean="0"/>
              <a:t>Resonant </a:t>
            </a:r>
          </a:p>
          <a:p>
            <a:pPr lvl="1"/>
            <a:r>
              <a:rPr lang="en-US" dirty="0" smtClean="0"/>
              <a:t>Sags in response to hyperpolarized pulses</a:t>
            </a:r>
          </a:p>
          <a:p>
            <a:pPr lvl="1"/>
            <a:r>
              <a:rPr lang="en-US" dirty="0" smtClean="0"/>
              <a:t>Peaks in response to depolarized </a:t>
            </a:r>
            <a:r>
              <a:rPr lang="en-US" dirty="0" err="1" smtClean="0"/>
              <a:t>subthreshold</a:t>
            </a:r>
            <a:r>
              <a:rPr lang="en-US" dirty="0" smtClean="0"/>
              <a:t> pulses</a:t>
            </a:r>
          </a:p>
          <a:p>
            <a:pPr lvl="1"/>
            <a:r>
              <a:rPr lang="en-US" dirty="0" smtClean="0"/>
              <a:t>Produces rebound spikes (post-inhibitory)</a:t>
            </a:r>
          </a:p>
          <a:p>
            <a:r>
              <a:rPr lang="en-US" dirty="0" smtClean="0"/>
              <a:t>Amplifying</a:t>
            </a:r>
          </a:p>
          <a:p>
            <a:pPr lvl="1"/>
            <a:r>
              <a:rPr lang="en-US" dirty="0" smtClean="0"/>
              <a:t>Acts as </a:t>
            </a:r>
            <a:r>
              <a:rPr lang="en-US" i="1" dirty="0" smtClean="0"/>
              <a:t>quadratic integrate and fire</a:t>
            </a:r>
            <a:r>
              <a:rPr lang="en-US" dirty="0" smtClean="0"/>
              <a:t> model</a:t>
            </a:r>
            <a:endParaRPr lang="en-US" i="1" dirty="0"/>
          </a:p>
        </p:txBody>
      </p:sp>
    </p:spTree>
    <p:extLst>
      <p:ext uri="{BB962C8B-B14F-4D97-AF65-F5344CB8AC3E}">
        <p14:creationId xmlns:p14="http://schemas.microsoft.com/office/powerpoint/2010/main" xmlns="" val="1348429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Neuron Function</a:t>
            </a:r>
            <a:endParaRPr lang="en-US" dirty="0"/>
          </a:p>
        </p:txBody>
      </p:sp>
      <p:sp>
        <p:nvSpPr>
          <p:cNvPr id="4" name="Content Placeholder 2"/>
          <p:cNvSpPr>
            <a:spLocks noGrp="1"/>
          </p:cNvSpPr>
          <p:nvPr>
            <p:ph idx="1"/>
          </p:nvPr>
        </p:nvSpPr>
        <p:spPr>
          <a:xfrm>
            <a:off x="457201" y="1600201"/>
            <a:ext cx="5310094" cy="1627094"/>
          </a:xfrm>
        </p:spPr>
        <p:txBody>
          <a:bodyPr>
            <a:normAutofit fontScale="92500" lnSpcReduction="10000"/>
          </a:bodyPr>
          <a:lstStyle/>
          <a:p>
            <a:r>
              <a:rPr lang="en-US" sz="2600" dirty="0" smtClean="0"/>
              <a:t>High K concentration inside neuron</a:t>
            </a:r>
          </a:p>
          <a:p>
            <a:r>
              <a:rPr lang="en-US" sz="2600" dirty="0" smtClean="0"/>
              <a:t>High Na concentration outside neuron</a:t>
            </a:r>
          </a:p>
          <a:p>
            <a:r>
              <a:rPr lang="en-US" sz="2600" dirty="0" smtClean="0"/>
              <a:t>High </a:t>
            </a:r>
            <a:r>
              <a:rPr lang="en-US" sz="2600" dirty="0" err="1" smtClean="0"/>
              <a:t>Cl</a:t>
            </a:r>
            <a:r>
              <a:rPr lang="en-US" sz="2600" baseline="30000" dirty="0" smtClean="0"/>
              <a:t>-</a:t>
            </a:r>
            <a:r>
              <a:rPr lang="en-US" sz="2600" dirty="0" smtClean="0"/>
              <a:t> and </a:t>
            </a:r>
            <a:r>
              <a:rPr lang="en-US" sz="2600" dirty="0" err="1" smtClean="0"/>
              <a:t>Ca</a:t>
            </a:r>
            <a:r>
              <a:rPr lang="en-US" sz="2600" dirty="0" smtClean="0"/>
              <a:t> concentration outside neuron</a:t>
            </a:r>
            <a:endParaRPr lang="en-US" sz="2600" dirty="0"/>
          </a:p>
          <a:p>
            <a:pPr lvl="1"/>
            <a:endParaRPr lang="en-US" dirty="0"/>
          </a:p>
        </p:txBody>
      </p:sp>
      <p:sp>
        <p:nvSpPr>
          <p:cNvPr id="5" name="TextBox 4"/>
          <p:cNvSpPr txBox="1"/>
          <p:nvPr/>
        </p:nvSpPr>
        <p:spPr>
          <a:xfrm>
            <a:off x="457201" y="3488765"/>
            <a:ext cx="7088094" cy="2954655"/>
          </a:xfrm>
          <a:prstGeom prst="rect">
            <a:avLst/>
          </a:prstGeom>
          <a:noFill/>
        </p:spPr>
        <p:txBody>
          <a:bodyPr wrap="square" rtlCol="0">
            <a:spAutoFit/>
          </a:bodyPr>
          <a:lstStyle/>
          <a:p>
            <a:r>
              <a:rPr lang="en-US" sz="2400" dirty="0" smtClean="0"/>
              <a:t>Action Potential</a:t>
            </a:r>
          </a:p>
          <a:p>
            <a:pPr marL="342900" indent="-342900">
              <a:buFont typeface="+mj-lt"/>
              <a:buAutoNum type="arabicPeriod"/>
            </a:pPr>
            <a:r>
              <a:rPr lang="en-US" sz="2400" dirty="0" smtClean="0"/>
              <a:t>Na channel opens, Na flows into neuron (Depolarization)</a:t>
            </a:r>
          </a:p>
          <a:p>
            <a:pPr marL="342900" indent="-342900">
              <a:buFont typeface="+mj-lt"/>
              <a:buAutoNum type="arabicPeriod"/>
            </a:pPr>
            <a:r>
              <a:rPr lang="en-US" sz="2400" dirty="0" smtClean="0"/>
              <a:t>Na channel deactivated, K channel activated, K flow outward (Refractory Period)</a:t>
            </a:r>
          </a:p>
          <a:p>
            <a:pPr marL="342900" indent="-342900">
              <a:buFont typeface="+mj-lt"/>
              <a:buAutoNum type="arabicPeriod"/>
            </a:pPr>
            <a:r>
              <a:rPr lang="en-US" sz="2400" dirty="0" smtClean="0"/>
              <a:t>After refractory period, Na inactivation ends, all channels close</a:t>
            </a:r>
          </a:p>
          <a:p>
            <a:pPr marL="342900" indent="-342900">
              <a:buFont typeface="+mj-lt"/>
              <a:buAutoNum type="arabicPeriod"/>
            </a:pPr>
            <a:endParaRPr lang="en-US" dirty="0"/>
          </a:p>
        </p:txBody>
      </p:sp>
      <p:pic>
        <p:nvPicPr>
          <p:cNvPr id="6" name="Picture 5"/>
          <p:cNvPicPr>
            <a:picLocks noChangeAspect="1"/>
          </p:cNvPicPr>
          <p:nvPr/>
        </p:nvPicPr>
        <p:blipFill>
          <a:blip r:embed="rId2">
            <a:alphaModFix/>
            <a:extLst>
              <a:ext uri="{28A0092B-C50C-407E-A947-70E740481C1C}">
                <a14:useLocalDpi xmlns:a14="http://schemas.microsoft.com/office/drawing/2010/main" xmlns="" val="0"/>
              </a:ext>
            </a:extLst>
          </a:blip>
          <a:stretch>
            <a:fillRect/>
          </a:stretch>
        </p:blipFill>
        <p:spPr>
          <a:xfrm>
            <a:off x="5695436" y="1510554"/>
            <a:ext cx="3216976" cy="2374152"/>
          </a:xfrm>
          <a:prstGeom prst="rect">
            <a:avLst/>
          </a:prstGeom>
        </p:spPr>
      </p:pic>
    </p:spTree>
    <p:extLst>
      <p:ext uri="{BB962C8B-B14F-4D97-AF65-F5344CB8AC3E}">
        <p14:creationId xmlns:p14="http://schemas.microsoft.com/office/powerpoint/2010/main" xmlns="" val="406966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73318" y="1802373"/>
            <a:ext cx="6281270" cy="3500717"/>
          </a:xfrm>
        </p:spPr>
        <p:txBody>
          <a:bodyPr>
            <a:normAutofit/>
          </a:bodyPr>
          <a:lstStyle/>
          <a:p>
            <a:r>
              <a:rPr lang="en-US" sz="2800" dirty="0" smtClean="0"/>
              <a:t>Computationally efficient DBS model </a:t>
            </a:r>
          </a:p>
          <a:p>
            <a:pPr lvl="1"/>
            <a:r>
              <a:rPr lang="en-US" sz="2400" dirty="0" smtClean="0"/>
              <a:t>Allows large scale network simulation</a:t>
            </a:r>
          </a:p>
          <a:p>
            <a:pPr lvl="1"/>
            <a:r>
              <a:rPr lang="en-US" sz="2400" dirty="0" smtClean="0"/>
              <a:t>Comprised of multiple types of neurons from different areas of the brain</a:t>
            </a:r>
          </a:p>
          <a:p>
            <a:pPr lvl="1"/>
            <a:r>
              <a:rPr lang="en-US" sz="2400" dirty="0" smtClean="0"/>
              <a:t>Long term study of DBS effect on network dynamics</a:t>
            </a:r>
          </a:p>
          <a:p>
            <a:pPr lvl="1"/>
            <a:r>
              <a:rPr lang="en-US" sz="2400" dirty="0" smtClean="0"/>
              <a:t>Short term study of DBS effects on network dynamics</a:t>
            </a:r>
          </a:p>
          <a:p>
            <a:pPr lvl="1"/>
            <a:endParaRPr lang="en-US" sz="2400" dirty="0" smtClean="0"/>
          </a:p>
          <a:p>
            <a:pPr lvl="1"/>
            <a:endParaRPr lang="en-US" sz="2400" dirty="0" smtClean="0"/>
          </a:p>
          <a:p>
            <a:pPr lvl="1"/>
            <a:endParaRPr lang="en-US" sz="2400" dirty="0" smtClean="0"/>
          </a:p>
          <a:p>
            <a:pPr marL="0" indent="0">
              <a:buNone/>
            </a:pPr>
            <a:endParaRPr lang="en-US" sz="2800" dirty="0"/>
          </a:p>
        </p:txBody>
      </p:sp>
      <p:pic>
        <p:nvPicPr>
          <p:cNvPr id="4" name="Picture 3" descr="EugeneBrai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91971" y="1802373"/>
            <a:ext cx="2544347" cy="2665506"/>
          </a:xfrm>
          <a:prstGeom prst="rect">
            <a:avLst/>
          </a:prstGeom>
        </p:spPr>
      </p:pic>
    </p:spTree>
    <p:extLst>
      <p:ext uri="{BB962C8B-B14F-4D97-AF65-F5344CB8AC3E}">
        <p14:creationId xmlns:p14="http://schemas.microsoft.com/office/powerpoint/2010/main" xmlns="" val="91291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a:t>
            </a:r>
            <a:endParaRPr lang="en-US" dirty="0"/>
          </a:p>
        </p:txBody>
      </p:sp>
      <p:sp>
        <p:nvSpPr>
          <p:cNvPr id="3" name="Content Placeholder 2"/>
          <p:cNvSpPr>
            <a:spLocks noGrp="1"/>
          </p:cNvSpPr>
          <p:nvPr>
            <p:ph idx="1"/>
          </p:nvPr>
        </p:nvSpPr>
        <p:spPr>
          <a:xfrm>
            <a:off x="457200" y="1600200"/>
            <a:ext cx="8229600" cy="4353859"/>
          </a:xfrm>
        </p:spPr>
        <p:txBody>
          <a:bodyPr>
            <a:normAutofit/>
          </a:bodyPr>
          <a:lstStyle/>
          <a:p>
            <a:r>
              <a:rPr lang="en-US" sz="2800" dirty="0" smtClean="0"/>
              <a:t>Develop a computationally efficient model for the study of DBS</a:t>
            </a:r>
          </a:p>
          <a:p>
            <a:pPr lvl="1"/>
            <a:r>
              <a:rPr lang="en-US" sz="2400" dirty="0" smtClean="0"/>
              <a:t>Via Izhikevich Neuron Model</a:t>
            </a:r>
          </a:p>
          <a:p>
            <a:pPr lvl="1"/>
            <a:r>
              <a:rPr lang="en-US" sz="2400" dirty="0" smtClean="0"/>
              <a:t>4 types of neurons</a:t>
            </a:r>
          </a:p>
          <a:p>
            <a:r>
              <a:rPr lang="en-US" sz="2800" dirty="0" smtClean="0"/>
              <a:t>Parameters of model will be estimated via genetic algorithm and PPTD</a:t>
            </a:r>
          </a:p>
          <a:p>
            <a:r>
              <a:rPr lang="en-US" sz="2800" dirty="0" smtClean="0"/>
              <a:t>Final outcome of model should replicate the results published by Rubin and </a:t>
            </a:r>
            <a:r>
              <a:rPr lang="en-US" sz="2800" dirty="0" err="1" smtClean="0"/>
              <a:t>Terman</a:t>
            </a:r>
            <a:r>
              <a:rPr lang="en-US" sz="2800" dirty="0" smtClean="0"/>
              <a:t> 2004</a:t>
            </a:r>
          </a:p>
          <a:p>
            <a:pPr marL="0" indent="0">
              <a:buNone/>
            </a:pPr>
            <a:endParaRPr lang="en-US" sz="2800" dirty="0" smtClean="0"/>
          </a:p>
          <a:p>
            <a:endParaRPr lang="en-US" sz="2800" dirty="0" smtClean="0"/>
          </a:p>
        </p:txBody>
      </p:sp>
    </p:spTree>
    <p:extLst>
      <p:ext uri="{BB962C8B-B14F-4D97-AF65-F5344CB8AC3E}">
        <p14:creationId xmlns:p14="http://schemas.microsoft.com/office/powerpoint/2010/main" xmlns="" val="52540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Parkinson’s Disease</a:t>
            </a:r>
            <a:endParaRPr lang="en-US" dirty="0"/>
          </a:p>
        </p:txBody>
      </p:sp>
      <p:sp>
        <p:nvSpPr>
          <p:cNvPr id="3" name="Content Placeholder 2"/>
          <p:cNvSpPr>
            <a:spLocks noGrp="1"/>
          </p:cNvSpPr>
          <p:nvPr>
            <p:ph idx="1"/>
          </p:nvPr>
        </p:nvSpPr>
        <p:spPr/>
        <p:txBody>
          <a:bodyPr/>
          <a:lstStyle/>
          <a:p>
            <a:r>
              <a:rPr lang="en-US" sz="2800" dirty="0" smtClean="0"/>
              <a:t>Neurodegenerative disorder caused by death of dopaminergic neurons in the </a:t>
            </a:r>
            <a:r>
              <a:rPr lang="en-US" sz="2800" dirty="0" err="1" smtClean="0"/>
              <a:t>substantia</a:t>
            </a:r>
            <a:r>
              <a:rPr lang="en-US" sz="2800" dirty="0" smtClean="0"/>
              <a:t> </a:t>
            </a:r>
            <a:r>
              <a:rPr lang="en-US" sz="2800" dirty="0" err="1" smtClean="0"/>
              <a:t>nigra</a:t>
            </a:r>
            <a:endParaRPr lang="en-US" sz="2800" dirty="0" smtClean="0"/>
          </a:p>
          <a:p>
            <a:r>
              <a:rPr lang="en-US" sz="2800" dirty="0" smtClean="0"/>
              <a:t>Effects 10’s of millions of people worldwide</a:t>
            </a:r>
          </a:p>
          <a:p>
            <a:r>
              <a:rPr lang="en-US" sz="2800" dirty="0" smtClean="0"/>
              <a:t>Symptoms include:</a:t>
            </a:r>
          </a:p>
          <a:p>
            <a:pPr lvl="1"/>
            <a:r>
              <a:rPr lang="en-US" dirty="0" smtClean="0"/>
              <a:t>Tremors</a:t>
            </a:r>
          </a:p>
          <a:p>
            <a:pPr lvl="1"/>
            <a:r>
              <a:rPr lang="en-US" dirty="0" smtClean="0"/>
              <a:t>Muscular rigidity</a:t>
            </a:r>
          </a:p>
          <a:p>
            <a:pPr lvl="1"/>
            <a:r>
              <a:rPr lang="en-US" dirty="0" smtClean="0"/>
              <a:t>Impaired movement</a:t>
            </a:r>
          </a:p>
          <a:p>
            <a:pPr lvl="1"/>
            <a:r>
              <a:rPr lang="en-US" dirty="0" smtClean="0"/>
              <a:t>Problems with balance and walking </a:t>
            </a:r>
            <a:endParaRPr lang="en-US" dirty="0"/>
          </a:p>
        </p:txBody>
      </p:sp>
    </p:spTree>
    <p:extLst>
      <p:ext uri="{BB962C8B-B14F-4D97-AF65-F5344CB8AC3E}">
        <p14:creationId xmlns:p14="http://schemas.microsoft.com/office/powerpoint/2010/main" xmlns="" val="142955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 Deep Brain Stimulation</a:t>
            </a:r>
            <a:endParaRPr lang="en-US" dirty="0"/>
          </a:p>
        </p:txBody>
      </p:sp>
      <p:sp>
        <p:nvSpPr>
          <p:cNvPr id="3" name="Content Placeholder 2"/>
          <p:cNvSpPr>
            <a:spLocks noGrp="1"/>
          </p:cNvSpPr>
          <p:nvPr>
            <p:ph idx="1"/>
          </p:nvPr>
        </p:nvSpPr>
        <p:spPr>
          <a:xfrm>
            <a:off x="457200" y="4527727"/>
            <a:ext cx="8229600" cy="1869459"/>
          </a:xfrm>
        </p:spPr>
        <p:txBody>
          <a:bodyPr/>
          <a:lstStyle/>
          <a:p>
            <a:r>
              <a:rPr lang="en-US" dirty="0" smtClean="0"/>
              <a:t>Used for the treatment of disorders/diseases such as Parkinson’s disease and Dystonia</a:t>
            </a:r>
          </a:p>
          <a:p>
            <a:r>
              <a:rPr lang="en-US" dirty="0"/>
              <a:t>Decreases severity </a:t>
            </a:r>
            <a:r>
              <a:rPr lang="en-US" dirty="0" smtClean="0"/>
              <a:t>of tremors</a:t>
            </a:r>
            <a:endParaRPr lang="en-US" dirty="0"/>
          </a:p>
        </p:txBody>
      </p:sp>
      <p:pic>
        <p:nvPicPr>
          <p:cNvPr id="4" name="Picture 3" descr="steady_han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13875" y="2465161"/>
            <a:ext cx="2228907" cy="1937657"/>
          </a:xfrm>
          <a:prstGeom prst="rect">
            <a:avLst/>
          </a:prstGeom>
        </p:spPr>
      </p:pic>
      <p:pic>
        <p:nvPicPr>
          <p:cNvPr id="5" name="Picture 4" descr="shaking_hand.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818" y="2411866"/>
            <a:ext cx="2159138" cy="1886857"/>
          </a:xfrm>
          <a:prstGeom prst="rect">
            <a:avLst/>
          </a:prstGeom>
        </p:spPr>
      </p:pic>
      <p:pic>
        <p:nvPicPr>
          <p:cNvPr id="6" name="Picture 5" descr="deepbraindep.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46929" y="1417638"/>
            <a:ext cx="2131785" cy="1869395"/>
          </a:xfrm>
          <a:prstGeom prst="rect">
            <a:avLst/>
          </a:prstGeom>
        </p:spPr>
      </p:pic>
      <p:sp>
        <p:nvSpPr>
          <p:cNvPr id="7" name="Bent Arrow 6"/>
          <p:cNvSpPr/>
          <p:nvPr/>
        </p:nvSpPr>
        <p:spPr>
          <a:xfrm>
            <a:off x="1560286" y="1578429"/>
            <a:ext cx="1070428" cy="562428"/>
          </a:xfrm>
          <a:prstGeom prst="bent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5400000">
            <a:off x="6585857" y="1417638"/>
            <a:ext cx="653143" cy="850219"/>
          </a:xfrm>
          <a:prstGeom prst="bent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90727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 Deep Brain Stimulation</a:t>
            </a:r>
          </a:p>
        </p:txBody>
      </p:sp>
      <p:sp>
        <p:nvSpPr>
          <p:cNvPr id="3" name="Content Placeholder 2"/>
          <p:cNvSpPr>
            <a:spLocks noGrp="1"/>
          </p:cNvSpPr>
          <p:nvPr>
            <p:ph idx="1"/>
          </p:nvPr>
        </p:nvSpPr>
        <p:spPr>
          <a:xfrm>
            <a:off x="457200" y="5533570"/>
            <a:ext cx="8229600" cy="664001"/>
          </a:xfrm>
        </p:spPr>
        <p:txBody>
          <a:bodyPr>
            <a:normAutofit/>
          </a:bodyPr>
          <a:lstStyle/>
          <a:p>
            <a:r>
              <a:rPr lang="en-US" dirty="0" smtClean="0"/>
              <a:t>Open loop control/manually tuned</a:t>
            </a:r>
            <a:endParaRPr lang="en-US" dirty="0"/>
          </a:p>
        </p:txBody>
      </p:sp>
      <p:pic>
        <p:nvPicPr>
          <p:cNvPr id="4" name="Picture 3" descr="detailed_DB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7571" y="1381578"/>
            <a:ext cx="4263571" cy="4044043"/>
          </a:xfrm>
          <a:prstGeom prst="rect">
            <a:avLst/>
          </a:prstGeom>
        </p:spPr>
      </p:pic>
      <p:sp>
        <p:nvSpPr>
          <p:cNvPr id="5" name="TextBox 4"/>
          <p:cNvSpPr txBox="1"/>
          <p:nvPr/>
        </p:nvSpPr>
        <p:spPr>
          <a:xfrm>
            <a:off x="4971143" y="1417638"/>
            <a:ext cx="3715657" cy="1569660"/>
          </a:xfrm>
          <a:prstGeom prst="rect">
            <a:avLst/>
          </a:prstGeom>
          <a:noFill/>
        </p:spPr>
        <p:txBody>
          <a:bodyPr wrap="square" rtlCol="0">
            <a:spAutoFit/>
          </a:bodyPr>
          <a:lstStyle/>
          <a:p>
            <a:pPr marL="457200" indent="-457200">
              <a:buFont typeface="Arial"/>
              <a:buChar char="•"/>
            </a:pPr>
            <a:r>
              <a:rPr lang="en-US" sz="3200" dirty="0" smtClean="0"/>
              <a:t>Single or Bilateral Placement of Electrodes</a:t>
            </a:r>
            <a:endParaRPr lang="en-US" sz="3200" dirty="0"/>
          </a:p>
        </p:txBody>
      </p:sp>
      <p:sp>
        <p:nvSpPr>
          <p:cNvPr id="6" name="TextBox 5"/>
          <p:cNvSpPr txBox="1"/>
          <p:nvPr/>
        </p:nvSpPr>
        <p:spPr>
          <a:xfrm>
            <a:off x="4971143" y="2987298"/>
            <a:ext cx="3991428" cy="2554545"/>
          </a:xfrm>
          <a:prstGeom prst="rect">
            <a:avLst/>
          </a:prstGeom>
          <a:noFill/>
        </p:spPr>
        <p:txBody>
          <a:bodyPr wrap="square" rtlCol="0">
            <a:spAutoFit/>
          </a:bodyPr>
          <a:lstStyle/>
          <a:p>
            <a:pPr marL="457200" indent="-457200">
              <a:buFont typeface="Arial"/>
              <a:buChar char="•"/>
            </a:pPr>
            <a:r>
              <a:rPr lang="en-US" sz="3200" dirty="0"/>
              <a:t>Pulse generator implanted subcutaneously in the </a:t>
            </a:r>
            <a:r>
              <a:rPr lang="en-US" sz="3200" dirty="0" err="1"/>
              <a:t>subclavical</a:t>
            </a:r>
            <a:r>
              <a:rPr lang="en-US" sz="3200" dirty="0"/>
              <a:t> </a:t>
            </a:r>
            <a:r>
              <a:rPr lang="en-US" sz="3200" dirty="0" smtClean="0"/>
              <a:t>region</a:t>
            </a:r>
            <a:endParaRPr lang="en-US" sz="3200" dirty="0"/>
          </a:p>
        </p:txBody>
      </p:sp>
    </p:spTree>
    <p:extLst>
      <p:ext uri="{BB962C8B-B14F-4D97-AF65-F5344CB8AC3E}">
        <p14:creationId xmlns:p14="http://schemas.microsoft.com/office/powerpoint/2010/main" xmlns="" val="98244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 Deep Brain Stimulation</a:t>
            </a:r>
            <a:endParaRPr lang="en-US" dirty="0"/>
          </a:p>
        </p:txBody>
      </p:sp>
      <p:sp>
        <p:nvSpPr>
          <p:cNvPr id="3" name="Content Placeholder 2"/>
          <p:cNvSpPr>
            <a:spLocks noGrp="1"/>
          </p:cNvSpPr>
          <p:nvPr>
            <p:ph idx="1"/>
          </p:nvPr>
        </p:nvSpPr>
        <p:spPr>
          <a:xfrm>
            <a:off x="322729" y="1600200"/>
            <a:ext cx="5100917" cy="4391212"/>
          </a:xfrm>
        </p:spPr>
        <p:txBody>
          <a:bodyPr>
            <a:normAutofit/>
          </a:bodyPr>
          <a:lstStyle/>
          <a:p>
            <a:r>
              <a:rPr lang="en-US" dirty="0" smtClean="0"/>
              <a:t>Possible mechanisms</a:t>
            </a:r>
          </a:p>
          <a:p>
            <a:pPr lvl="1">
              <a:buFont typeface="Arial" pitchFamily="34" charset="0"/>
              <a:buChar char="•"/>
            </a:pPr>
            <a:r>
              <a:rPr lang="en-US" dirty="0" smtClean="0"/>
              <a:t>Suppress neuronal activity</a:t>
            </a:r>
          </a:p>
          <a:p>
            <a:pPr lvl="2"/>
            <a:r>
              <a:rPr lang="en-US" sz="2800" dirty="0"/>
              <a:t>O</a:t>
            </a:r>
            <a:r>
              <a:rPr lang="en-US" sz="2800" dirty="0" smtClean="0"/>
              <a:t>utcome of DBS is similar to ablative surgeries</a:t>
            </a:r>
          </a:p>
          <a:p>
            <a:pPr lvl="1">
              <a:buFont typeface="Arial" pitchFamily="34" charset="0"/>
              <a:buChar char="•"/>
            </a:pPr>
            <a:r>
              <a:rPr lang="en-US" dirty="0" smtClean="0"/>
              <a:t>Increase neuronal activity</a:t>
            </a:r>
          </a:p>
          <a:p>
            <a:pPr lvl="2"/>
            <a:r>
              <a:rPr lang="en-US" sz="2800" dirty="0" smtClean="0"/>
              <a:t>Network interaction causes downstream effects</a:t>
            </a:r>
          </a:p>
          <a:p>
            <a:pPr lvl="1"/>
            <a:endParaRPr lang="en-US" dirty="0"/>
          </a:p>
        </p:txBody>
      </p:sp>
      <p:pic>
        <p:nvPicPr>
          <p:cNvPr id="4" name="Picture 3" descr="plasticity change.png"/>
          <p:cNvPicPr>
            <a:picLocks noChangeAspect="1"/>
          </p:cNvPicPr>
          <p:nvPr/>
        </p:nvPicPr>
        <p:blipFill>
          <a:blip r:embed="rId2">
            <a:alphaModFix/>
            <a:extLst>
              <a:ext uri="{28A0092B-C50C-407E-A947-70E740481C1C}">
                <a14:useLocalDpi xmlns:a14="http://schemas.microsoft.com/office/drawing/2010/main" xmlns="" val="0"/>
              </a:ext>
            </a:extLst>
          </a:blip>
          <a:stretch>
            <a:fillRect/>
          </a:stretch>
        </p:blipFill>
        <p:spPr>
          <a:xfrm>
            <a:off x="5249611" y="1925638"/>
            <a:ext cx="3729217" cy="2846434"/>
          </a:xfrm>
          <a:prstGeom prst="rect">
            <a:avLst/>
          </a:prstGeom>
        </p:spPr>
      </p:pic>
    </p:spTree>
    <p:extLst>
      <p:ext uri="{BB962C8B-B14F-4D97-AF65-F5344CB8AC3E}">
        <p14:creationId xmlns:p14="http://schemas.microsoft.com/office/powerpoint/2010/main" xmlns="" val="2059122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1540</TotalTime>
  <Words>1126</Words>
  <Application>Microsoft Office PowerPoint</Application>
  <PresentationFormat>On-screen Show (4:3)</PresentationFormat>
  <Paragraphs>193</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Estimating Parameters of a Multi-Class Izhikevich Neuron Model to Investigate the Mechanisms of Deep Brain Stimulation </vt:lpstr>
      <vt:lpstr>Abstract</vt:lpstr>
      <vt:lpstr>Motivation</vt:lpstr>
      <vt:lpstr>Motivation</vt:lpstr>
      <vt:lpstr>Research Objectives</vt:lpstr>
      <vt:lpstr>Background : Parkinson’s Disease</vt:lpstr>
      <vt:lpstr>Background : Deep Brain Stimulation</vt:lpstr>
      <vt:lpstr>Background : Deep Brain Stimulation</vt:lpstr>
      <vt:lpstr>Background : Deep Brain Stimulation</vt:lpstr>
      <vt:lpstr>Background : Hodgkin Huxley Neuron Model</vt:lpstr>
      <vt:lpstr>Background : Hodgkin Huxley Neuron Model</vt:lpstr>
      <vt:lpstr>Background : Izhikevich Model</vt:lpstr>
      <vt:lpstr>Background : Izhikevich Model</vt:lpstr>
      <vt:lpstr>Methods : Parameter Estimation Overview</vt:lpstr>
      <vt:lpstr>Methods: Considerations for Search Algorithm</vt:lpstr>
      <vt:lpstr>Methods: Genetic Algorithm</vt:lpstr>
      <vt:lpstr>Methods: Genetic Algorithm</vt:lpstr>
      <vt:lpstr>Methods: Phase Plane Analysis</vt:lpstr>
      <vt:lpstr>Methods: Phase Plane Analysis</vt:lpstr>
      <vt:lpstr>Methods: Phase Plane Trajectory Density</vt:lpstr>
      <vt:lpstr>Methods: Phase Plane Trajectory Density</vt:lpstr>
      <vt:lpstr>Preliminary Work: Rubin and Terman Model</vt:lpstr>
      <vt:lpstr>Preliminary Work: Rubin Terman Model</vt:lpstr>
      <vt:lpstr>Preliminary Work: Rubin and Terman Model</vt:lpstr>
      <vt:lpstr>Preliminary Work: Rubin and Terman Model</vt:lpstr>
      <vt:lpstr>Preliminary Work: Izhikevich Model</vt:lpstr>
      <vt:lpstr>Preliminary Work: Parameter Estimation</vt:lpstr>
      <vt:lpstr>Proposed Work</vt:lpstr>
      <vt:lpstr>Proposed Work</vt:lpstr>
      <vt:lpstr>Proposed Work</vt:lpstr>
      <vt:lpstr>Questions?</vt:lpstr>
      <vt:lpstr>Hodgkin Huxley variable descriptions</vt:lpstr>
      <vt:lpstr>Izhikevich parameters</vt:lpstr>
      <vt:lpstr>Basic Neuron Function</vt:lpstr>
    </vt:vector>
  </TitlesOfParts>
  <Company>Temple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Parameters of a Multi-Class Izhikevich Neuron Model to Investigate the Mechanisms of Deep Brain Stimulation </dc:title>
  <dc:creator>Christopher Tufts</dc:creator>
  <cp:lastModifiedBy>Chris</cp:lastModifiedBy>
  <cp:revision>90</cp:revision>
  <dcterms:created xsi:type="dcterms:W3CDTF">2012-11-23T21:42:26Z</dcterms:created>
  <dcterms:modified xsi:type="dcterms:W3CDTF">2012-11-27T16:17:12Z</dcterms:modified>
</cp:coreProperties>
</file>