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5" r:id="rId1"/>
  </p:sldMasterIdLst>
  <p:notesMasterIdLst>
    <p:notesMasterId r:id="rId52"/>
  </p:notesMasterIdLst>
  <p:handoutMasterIdLst>
    <p:handoutMasterId r:id="rId53"/>
  </p:handoutMasterIdLst>
  <p:sldIdLst>
    <p:sldId id="1054" r:id="rId2"/>
    <p:sldId id="1055" r:id="rId3"/>
    <p:sldId id="1056" r:id="rId4"/>
    <p:sldId id="1057" r:id="rId5"/>
    <p:sldId id="1058" r:id="rId6"/>
    <p:sldId id="1059" r:id="rId7"/>
    <p:sldId id="1060" r:id="rId8"/>
    <p:sldId id="1061" r:id="rId9"/>
    <p:sldId id="1062" r:id="rId10"/>
    <p:sldId id="1064" r:id="rId11"/>
    <p:sldId id="1077" r:id="rId12"/>
    <p:sldId id="1078" r:id="rId13"/>
    <p:sldId id="1076" r:id="rId14"/>
    <p:sldId id="1065" r:id="rId15"/>
    <p:sldId id="1068" r:id="rId16"/>
    <p:sldId id="1069" r:id="rId17"/>
    <p:sldId id="1045" r:id="rId18"/>
    <p:sldId id="1036" r:id="rId19"/>
    <p:sldId id="1079" r:id="rId20"/>
    <p:sldId id="1080" r:id="rId21"/>
    <p:sldId id="1081" r:id="rId22"/>
    <p:sldId id="1082" r:id="rId23"/>
    <p:sldId id="1052" r:id="rId24"/>
    <p:sldId id="1038" r:id="rId25"/>
    <p:sldId id="1041" r:id="rId26"/>
    <p:sldId id="1083" r:id="rId27"/>
    <p:sldId id="1046" r:id="rId28"/>
    <p:sldId id="1042" r:id="rId29"/>
    <p:sldId id="1093" r:id="rId30"/>
    <p:sldId id="1084" r:id="rId31"/>
    <p:sldId id="1070" r:id="rId32"/>
    <p:sldId id="1085" r:id="rId33"/>
    <p:sldId id="1086" r:id="rId34"/>
    <p:sldId id="1087" r:id="rId35"/>
    <p:sldId id="1088" r:id="rId36"/>
    <p:sldId id="1071" r:id="rId37"/>
    <p:sldId id="1089" r:id="rId38"/>
    <p:sldId id="1074" r:id="rId39"/>
    <p:sldId id="1075" r:id="rId40"/>
    <p:sldId id="973" r:id="rId41"/>
    <p:sldId id="974" r:id="rId42"/>
    <p:sldId id="975" r:id="rId43"/>
    <p:sldId id="977" r:id="rId44"/>
    <p:sldId id="1048" r:id="rId45"/>
    <p:sldId id="992" r:id="rId46"/>
    <p:sldId id="1090" r:id="rId47"/>
    <p:sldId id="1091" r:id="rId48"/>
    <p:sldId id="1092" r:id="rId49"/>
    <p:sldId id="1094" r:id="rId50"/>
    <p:sldId id="1095" r:id="rId51"/>
  </p:sldIdLst>
  <p:sldSz cx="9144000" cy="6858000" type="screen4x3"/>
  <p:notesSz cx="6881813" cy="92964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ECFF"/>
    <a:srgbClr val="FFFFFF"/>
    <a:srgbClr val="FFFFCC"/>
    <a:srgbClr val="FF6600"/>
    <a:srgbClr val="FF3300"/>
    <a:srgbClr val="00FF00"/>
    <a:srgbClr val="003300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142" autoAdjust="0"/>
    <p:restoredTop sz="93613" autoAdjust="0"/>
  </p:normalViewPr>
  <p:slideViewPr>
    <p:cSldViewPr>
      <p:cViewPr>
        <p:scale>
          <a:sx n="84" d="100"/>
          <a:sy n="84" d="100"/>
        </p:scale>
        <p:origin x="-2394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72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spcBef>
                <a:spcPct val="0"/>
              </a:spcBef>
              <a:defRPr kumimoji="1"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694" y="0"/>
            <a:ext cx="298211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spcBef>
                <a:spcPct val="0"/>
              </a:spcBef>
              <a:defRPr kumimoji="1"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298211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latinLnBrk="1">
              <a:spcBef>
                <a:spcPct val="0"/>
              </a:spcBef>
              <a:defRPr kumimoji="1"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694" y="8831264"/>
            <a:ext cx="298211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spcBef>
                <a:spcPct val="0"/>
              </a:spcBef>
              <a:defRPr kumimoji="1" sz="1200"/>
            </a:lvl1pPr>
          </a:lstStyle>
          <a:p>
            <a:pPr>
              <a:defRPr/>
            </a:pPr>
            <a:fld id="{015B87AD-9610-4D4A-AFE0-DFD1C21D445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2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spcBef>
                <a:spcPct val="0"/>
              </a:spcBef>
              <a:defRPr kumimoji="1" sz="120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4" y="0"/>
            <a:ext cx="298211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spcBef>
                <a:spcPct val="0"/>
              </a:spcBef>
              <a:defRPr kumimoji="1" sz="120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695325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ko-KR" noProof="0" smtClean="0"/>
              <a:t>마스터 문자열 유형 편집</a:t>
            </a:r>
          </a:p>
          <a:p>
            <a:pPr lvl="1"/>
            <a:r>
              <a:rPr lang="ko-KR" altLang="ko-KR" noProof="0" smtClean="0"/>
              <a:t>둘째 수준</a:t>
            </a:r>
          </a:p>
          <a:p>
            <a:pPr lvl="2"/>
            <a:r>
              <a:rPr lang="ko-KR" altLang="ko-KR" noProof="0" smtClean="0"/>
              <a:t>셋째 수준</a:t>
            </a:r>
          </a:p>
          <a:p>
            <a:pPr lvl="3"/>
            <a:r>
              <a:rPr lang="ko-KR" altLang="ko-KR" noProof="0" smtClean="0"/>
              <a:t>넷째 수준</a:t>
            </a:r>
          </a:p>
          <a:p>
            <a:pPr lvl="4"/>
            <a:r>
              <a:rPr lang="ko-KR" altLang="ko-KR" noProof="0" smtClean="0"/>
              <a:t>다섯째 수준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298211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latinLnBrk="1">
              <a:spcBef>
                <a:spcPct val="0"/>
              </a:spcBef>
              <a:defRPr kumimoji="1" sz="120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4" y="8831264"/>
            <a:ext cx="298211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spcBef>
                <a:spcPct val="0"/>
              </a:spcBef>
              <a:defRPr kumimoji="1" sz="1200"/>
            </a:lvl1pPr>
          </a:lstStyle>
          <a:p>
            <a:pPr>
              <a:defRPr/>
            </a:pPr>
            <a:fld id="{3A714222-6682-4608-BFED-242B1DD1FA46}" type="slidenum">
              <a:rPr lang="ko-KR" altLang="ko-KR"/>
              <a:pPr>
                <a:defRPr/>
              </a:pPr>
              <a:t>‹#›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056022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everyone</a:t>
            </a:r>
          </a:p>
          <a:p>
            <a:r>
              <a:rPr lang="en-US" dirty="0" smtClean="0"/>
              <a:t>Excited to be part of NEBEC 2012</a:t>
            </a:r>
          </a:p>
          <a:p>
            <a:r>
              <a:rPr lang="en-US" dirty="0" err="1" smtClean="0"/>
              <a:t>Firdous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Saleheen</a:t>
            </a:r>
            <a:r>
              <a:rPr lang="en-US" baseline="0" dirty="0" smtClean="0"/>
              <a:t>, PhD, TU, Philadelphia</a:t>
            </a:r>
          </a:p>
          <a:p>
            <a:r>
              <a:rPr lang="en-US" dirty="0" smtClean="0"/>
              <a:t>Today I am going to present</a:t>
            </a:r>
          </a:p>
          <a:p>
            <a:r>
              <a:rPr lang="en-US" dirty="0" smtClean="0"/>
              <a:t>Tactile sensation is the sensation of touch,</a:t>
            </a:r>
            <a:r>
              <a:rPr lang="en-US" baseline="0" dirty="0" smtClean="0"/>
              <a:t> perception of external pressure via physical contact.</a:t>
            </a:r>
          </a:p>
          <a:p>
            <a:r>
              <a:rPr lang="en-US" baseline="0" dirty="0" smtClean="0"/>
              <a:t>Tactile </a:t>
            </a:r>
            <a:r>
              <a:rPr lang="en-US" baseline="0" dirty="0" err="1" smtClean="0"/>
              <a:t>Imaing</a:t>
            </a:r>
            <a:r>
              <a:rPr lang="en-US" baseline="0" dirty="0" smtClean="0"/>
              <a:t> Sensor gives a visual representation of that touch sensation</a:t>
            </a:r>
            <a:endParaRPr lang="en-US" dirty="0" smtClean="0"/>
          </a:p>
          <a:p>
            <a:r>
              <a:rPr lang="en-US" dirty="0" smtClean="0"/>
              <a:t>What</a:t>
            </a:r>
            <a:r>
              <a:rPr lang="en-US" baseline="0" dirty="0" smtClean="0"/>
              <a:t> is tactile imaging sensor?</a:t>
            </a:r>
          </a:p>
          <a:p>
            <a:r>
              <a:rPr lang="en-US" baseline="0" dirty="0" smtClean="0"/>
              <a:t>Why is normal force estimation important?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1EDFA-B83C-4583-A7EF-3B80A110E11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26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10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182667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11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577339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12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068546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13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757205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14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951192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15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077585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16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546433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17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65847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18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337113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19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33465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695325"/>
            <a:ext cx="4652963" cy="3489325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7CB5C-0619-43A1-8336-B936D077FB7A}" type="slidenum">
              <a:rPr lang="ko-KR" altLang="ko-KR" smtClean="0"/>
              <a:pPr/>
              <a:t>2</a:t>
            </a:fld>
            <a:endParaRPr lang="ko-KR" altLang="ko-K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20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855687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21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794512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22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795844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23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911073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24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989160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25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004709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26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517158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27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448901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28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8248703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29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330780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3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6868689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30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93248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31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8850082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32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1978323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33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6862819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34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7505989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35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3316851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36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077636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37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2478449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  <a:cs typeface="+mn-cs"/>
              </a:rPr>
              <a:t>StO</a:t>
            </a:r>
            <a:r>
              <a:rPr lang="en-US" sz="1200" b="0" i="0" kern="1200" baseline="-25000" dirty="0" smtClean="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  <a:cs typeface="+mn-cs"/>
              </a:rPr>
              <a:t>2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  <a:cs typeface="+mn-cs"/>
              </a:rPr>
              <a:t> is the quantification of the ratio of oxygenated hemoglobin to total hemoglobin in the microcirculation of a volume of illuminated tissue and is an absolute number.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38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0838570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39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225957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4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6697463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40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6385934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41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2126829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42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9986998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43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489998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44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6364843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45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5174964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46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4843076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47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7188801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48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7916766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49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79167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5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9654048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50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515451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EEFB9-11AA-4F20-B173-500204F02C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68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7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42447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8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153014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695325"/>
            <a:ext cx="46529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14222-6682-4608-BFED-242B1DD1FA46}" type="slidenum">
              <a:rPr lang="ko-KR" altLang="ko-KR" smtClean="0"/>
              <a:pPr>
                <a:defRPr/>
              </a:pPr>
              <a:t>9</a:t>
            </a:fld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82684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3E74-643A-47B5-8633-8C986F111F88}" type="datetime1">
              <a:rPr lang="en-US" smtClean="0">
                <a:solidFill>
                  <a:srgbClr val="DBF5F9"/>
                </a:solidFill>
              </a:rPr>
              <a:pPr/>
              <a:t>12/6/2012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A7A4-A354-4091-9E8B-B32DD14A0699}" type="datetime1">
              <a:rPr lang="en-US" smtClean="0">
                <a:solidFill>
                  <a:srgbClr val="DBF5F9"/>
                </a:solidFill>
              </a:rPr>
              <a:pPr/>
              <a:t>12/6/2012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2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3615-2ADA-431C-B803-6F64888330A1}" type="datetime1">
              <a:rPr lang="en-US" smtClean="0">
                <a:solidFill>
                  <a:srgbClr val="DBF5F9"/>
                </a:solidFill>
              </a:rPr>
              <a:pPr/>
              <a:t>12/6/2012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4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FA28-4E5E-49F4-AA6D-B53DA97C1528}" type="datetime1">
              <a:rPr lang="en-US" smtClean="0">
                <a:solidFill>
                  <a:srgbClr val="DBF5F9"/>
                </a:solidFill>
              </a:rPr>
              <a:pPr/>
              <a:t>12/6/2012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83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8057-7A6C-40BB-B2D5-2B9736991B3E}" type="datetime1">
              <a:rPr lang="en-US" smtClean="0">
                <a:solidFill>
                  <a:srgbClr val="DBF5F9"/>
                </a:solidFill>
              </a:rPr>
              <a:pPr/>
              <a:t>12/6/2012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7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2666-BA8C-4967-92A9-7B79E484DA1B}" type="datetime1">
              <a:rPr lang="en-US" smtClean="0">
                <a:solidFill>
                  <a:srgbClr val="DBF5F9"/>
                </a:solidFill>
              </a:rPr>
              <a:pPr/>
              <a:t>12/6/2012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B79E-90F2-4F49-83E8-950DC52D54AA}" type="datetime1">
              <a:rPr lang="en-US" smtClean="0">
                <a:solidFill>
                  <a:srgbClr val="DBF5F9"/>
                </a:solidFill>
              </a:rPr>
              <a:pPr/>
              <a:t>12/6/2012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C85C0-67D5-45E6-BCC9-A5CC93CDB354}" type="datetime1">
              <a:rPr lang="en-US" smtClean="0">
                <a:solidFill>
                  <a:srgbClr val="DBF5F9"/>
                </a:solidFill>
              </a:rPr>
              <a:pPr/>
              <a:t>12/6/2012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B0D4-275E-4E33-9596-566CA035C16A}" type="datetime1">
              <a:rPr lang="en-US" smtClean="0">
                <a:solidFill>
                  <a:srgbClr val="DBF5F9"/>
                </a:solidFill>
              </a:rPr>
              <a:pPr/>
              <a:t>12/6/2012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0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6405-5000-489B-A953-A9DFC4D69860}" type="datetime1">
              <a:rPr lang="en-US" smtClean="0">
                <a:solidFill>
                  <a:srgbClr val="DBF5F9"/>
                </a:solidFill>
              </a:rPr>
              <a:pPr/>
              <a:t>12/6/2012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1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EEA5-9E52-4E60-9BCF-05DD9FF6AA4C}" type="datetime1">
              <a:rPr lang="en-US" smtClean="0">
                <a:solidFill>
                  <a:srgbClr val="DBF5F9"/>
                </a:solidFill>
              </a:rPr>
              <a:pPr/>
              <a:t>12/6/2012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4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DBF5F9"/>
              </a:solidFill>
              <a:latin typeface="Calibri"/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A78D3D4-6D29-45A9-B624-539564222803}" type="datetime1">
              <a:rPr lang="en-US" smtClean="0">
                <a:solidFill>
                  <a:srgbClr val="DBF5F9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12/6/2012</a:t>
            </a:fld>
            <a:endParaRPr lang="en-US">
              <a:solidFill>
                <a:srgbClr val="DBF5F9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686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801" y="533400"/>
            <a:ext cx="8001000" cy="1905000"/>
          </a:xfrm>
        </p:spPr>
        <p:txBody>
          <a:bodyPr/>
          <a:lstStyle/>
          <a:p>
            <a:pPr algn="ctr"/>
            <a:r>
              <a:rPr lang="en-US" sz="4000" b="1" dirty="0" err="1" smtClean="0"/>
              <a:t>Hyperspectral</a:t>
            </a:r>
            <a:r>
              <a:rPr lang="en-US" sz="4000" b="1" dirty="0" smtClean="0"/>
              <a:t> Imaging to Discern Benign and Malignant Canine Mammary tumors</a:t>
            </a:r>
            <a:endParaRPr lang="en-US" sz="40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8101" y="5257800"/>
            <a:ext cx="7772400" cy="723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Clr>
                <a:srgbClr val="0F6FC6"/>
              </a:buClr>
            </a:pPr>
            <a:endParaRPr lang="en-US" b="1" dirty="0" smtClean="0">
              <a:solidFill>
                <a:srgbClr val="04617B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5995462" y="7620000"/>
            <a:ext cx="6461760" cy="106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38"/>
          <p:cNvSpPr txBox="1">
            <a:spLocks noChangeArrowheads="1"/>
          </p:cNvSpPr>
          <p:nvPr/>
        </p:nvSpPr>
        <p:spPr>
          <a:xfrm>
            <a:off x="1619901" y="3346820"/>
            <a:ext cx="6629400" cy="27544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F6FC6"/>
              </a:buClr>
              <a:defRPr/>
            </a:pPr>
            <a:r>
              <a:rPr lang="en-US" altLang="ko-KR" dirty="0" smtClean="0">
                <a:solidFill>
                  <a:srgbClr val="DBF5F9">
                    <a:lumMod val="10000"/>
                  </a:srgbClr>
                </a:solidFill>
              </a:rPr>
              <a:t>                            </a:t>
            </a:r>
          </a:p>
          <a:p>
            <a:pPr fontAlgn="auto">
              <a:spcAft>
                <a:spcPts val="0"/>
              </a:spcAft>
              <a:buClr>
                <a:srgbClr val="0F6FC6"/>
              </a:buClr>
              <a:defRPr/>
            </a:pPr>
            <a:endParaRPr lang="en-US" altLang="ko-KR" dirty="0">
              <a:solidFill>
                <a:srgbClr val="DBF5F9">
                  <a:lumMod val="10000"/>
                </a:srgbClr>
              </a:solidFill>
            </a:endParaRPr>
          </a:p>
          <a:p>
            <a:pPr fontAlgn="auto">
              <a:spcAft>
                <a:spcPts val="0"/>
              </a:spcAft>
              <a:buClr>
                <a:srgbClr val="0F6FC6"/>
              </a:buClr>
              <a:defRPr/>
            </a:pPr>
            <a:endParaRPr lang="en-US" altLang="ko-KR" dirty="0" smtClean="0">
              <a:solidFill>
                <a:srgbClr val="DBF5F9">
                  <a:lumMod val="10000"/>
                </a:srgbClr>
              </a:solidFill>
            </a:endParaRPr>
          </a:p>
          <a:p>
            <a:pPr fontAlgn="auto">
              <a:spcAft>
                <a:spcPts val="0"/>
              </a:spcAft>
              <a:buClr>
                <a:srgbClr val="0F6FC6"/>
              </a:buClr>
              <a:defRPr/>
            </a:pPr>
            <a:endParaRPr lang="en-US" altLang="ko-KR" dirty="0">
              <a:solidFill>
                <a:srgbClr val="DBF5F9">
                  <a:lumMod val="10000"/>
                </a:srgbClr>
              </a:solidFill>
            </a:endParaRPr>
          </a:p>
          <a:p>
            <a:pPr fontAlgn="auto">
              <a:spcAft>
                <a:spcPts val="0"/>
              </a:spcAft>
              <a:buClr>
                <a:srgbClr val="0F6FC6"/>
              </a:buClr>
              <a:defRPr/>
            </a:pPr>
            <a:r>
              <a:rPr lang="en-US" altLang="ko-KR" dirty="0" smtClean="0">
                <a:solidFill>
                  <a:srgbClr val="DBF5F9">
                    <a:lumMod val="10000"/>
                  </a:srgbClr>
                </a:solidFill>
              </a:rPr>
              <a:t>Control Sensor Network and Perception Laboratory</a:t>
            </a:r>
          </a:p>
          <a:p>
            <a:pPr fontAlgn="auto">
              <a:spcAft>
                <a:spcPts val="0"/>
              </a:spcAft>
              <a:buClr>
                <a:srgbClr val="0F6FC6"/>
              </a:buClr>
              <a:defRPr/>
            </a:pPr>
            <a:r>
              <a:rPr lang="en-US" altLang="ko-KR" dirty="0" smtClean="0">
                <a:solidFill>
                  <a:srgbClr val="009DD9"/>
                </a:solidFill>
              </a:rPr>
              <a:t>Electrical and Computer Engineering Department</a:t>
            </a:r>
          </a:p>
          <a:p>
            <a:pPr fontAlgn="auto">
              <a:spcAft>
                <a:spcPts val="0"/>
              </a:spcAft>
              <a:buClr>
                <a:srgbClr val="0F6FC6"/>
              </a:buClr>
              <a:defRPr/>
            </a:pPr>
            <a:r>
              <a:rPr lang="en-US" altLang="ko-KR" dirty="0" smtClean="0">
                <a:solidFill>
                  <a:srgbClr val="009DD9"/>
                </a:solidFill>
              </a:rPr>
              <a:t>Temple University</a:t>
            </a:r>
          </a:p>
          <a:p>
            <a:pPr fontAlgn="auto">
              <a:spcAft>
                <a:spcPts val="0"/>
              </a:spcAft>
              <a:buClr>
                <a:srgbClr val="0F6FC6"/>
              </a:buClr>
              <a:defRPr/>
            </a:pPr>
            <a:r>
              <a:rPr lang="en-US" altLang="ko-KR" dirty="0" smtClean="0">
                <a:solidFill>
                  <a:srgbClr val="009DD9"/>
                </a:solidFill>
              </a:rPr>
              <a:t>Philadelphia, PA 19122,  U.S.A.</a:t>
            </a:r>
          </a:p>
          <a:p>
            <a:pPr fontAlgn="auto">
              <a:spcAft>
                <a:spcPts val="0"/>
              </a:spcAft>
              <a:buClr>
                <a:srgbClr val="0F6FC6"/>
              </a:buClr>
              <a:defRPr/>
            </a:pPr>
            <a:endParaRPr lang="en-US" altLang="ko-KR" dirty="0" smtClean="0">
              <a:solidFill>
                <a:srgbClr val="009DD9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0"/>
            <a:ext cx="1066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95600" y="2823600"/>
            <a:ext cx="3276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1"/>
                </a:solidFill>
                <a:latin typeface="Calibri"/>
                <a:ea typeface="+mn-ea"/>
              </a:rPr>
              <a:t>Amrita </a:t>
            </a:r>
            <a:r>
              <a:rPr lang="en-US" sz="2800" dirty="0" err="1" smtClean="0">
                <a:solidFill>
                  <a:schemeClr val="accent1"/>
                </a:solidFill>
                <a:latin typeface="Calibri"/>
                <a:ea typeface="+mn-ea"/>
              </a:rPr>
              <a:t>Sahu</a:t>
            </a:r>
            <a:endParaRPr lang="en-US" sz="2800" dirty="0" smtClean="0">
              <a:solidFill>
                <a:schemeClr val="accent1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1"/>
                </a:solidFill>
                <a:latin typeface="Calibri"/>
                <a:ea typeface="+mn-ea"/>
              </a:rPr>
              <a:t>6</a:t>
            </a:r>
            <a:r>
              <a:rPr lang="en-US" baseline="30000" dirty="0" smtClean="0">
                <a:solidFill>
                  <a:schemeClr val="accent1"/>
                </a:solidFill>
                <a:latin typeface="Calibri"/>
                <a:ea typeface="+mn-ea"/>
              </a:rPr>
              <a:t>th</a:t>
            </a:r>
            <a:r>
              <a:rPr lang="en-US" dirty="0" smtClean="0">
                <a:solidFill>
                  <a:schemeClr val="accent1"/>
                </a:solidFill>
                <a:latin typeface="Calibri"/>
                <a:ea typeface="+mn-ea"/>
              </a:rPr>
              <a:t> December, 2012</a:t>
            </a:r>
            <a:endParaRPr lang="en-US" dirty="0">
              <a:solidFill>
                <a:schemeClr val="accent1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2"/>
    </mc:Choice>
    <mc:Fallback xmlns="">
      <p:transition spd="slow" advTm="1039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900" y="152400"/>
            <a:ext cx="7620000" cy="1143000"/>
          </a:xfrm>
        </p:spPr>
        <p:txBody>
          <a:bodyPr/>
          <a:lstStyle/>
          <a:p>
            <a:r>
              <a:rPr lang="en-US" sz="3200" dirty="0" smtClean="0"/>
              <a:t>Tongue Cancer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85" y="4011308"/>
            <a:ext cx="4244371" cy="2351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" y="1249800"/>
            <a:ext cx="746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Spectral Dataset of 34 tongue tumors collected.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Median Filtering used for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denoising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Standard Reflectance Boards used for Normalization.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500W halogen lamps used for lighting.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NIR range of 600-1000nm was used as the spectral window.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Sparse Representation was used as the classification algorithm.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Sensitivity:  93.7%            Specificity: 91.3%</a:t>
            </a: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714" y="6380082"/>
            <a:ext cx="7696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/>
              <a:t>Liu, Z.; Wang, H.; Li, Q. Tongue Tumor Detection in Medical </a:t>
            </a:r>
            <a:r>
              <a:rPr lang="en-US" sz="1100" dirty="0" err="1"/>
              <a:t>Hyperspectral</a:t>
            </a:r>
            <a:r>
              <a:rPr lang="en-US" sz="1100" dirty="0"/>
              <a:t> Images. Sensors 2012, 12, 162-174.</a:t>
            </a:r>
          </a:p>
        </p:txBody>
      </p:sp>
    </p:spTree>
    <p:extLst>
      <p:ext uri="{BB962C8B-B14F-4D97-AF65-F5344CB8AC3E}">
        <p14:creationId xmlns:p14="http://schemas.microsoft.com/office/powerpoint/2010/main" val="277200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Breast Cancer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876800"/>
          </a:xfrm>
        </p:spPr>
        <p:txBody>
          <a:bodyPr/>
          <a:lstStyle/>
          <a:p>
            <a:pPr indent="-342900"/>
            <a:r>
              <a:rPr lang="en-US" sz="2000" dirty="0" smtClean="0"/>
              <a:t>Results from 58 malignant breast tumors are reported.</a:t>
            </a:r>
          </a:p>
          <a:p>
            <a:pPr indent="-342900"/>
            <a:r>
              <a:rPr lang="en-US" sz="2000" dirty="0" smtClean="0"/>
              <a:t>A steady state spectrometer used (650-1100nm).</a:t>
            </a:r>
          </a:p>
          <a:p>
            <a:pPr indent="-342900"/>
            <a:r>
              <a:rPr lang="en-US" sz="2000" dirty="0" smtClean="0"/>
              <a:t>Six laser diodes used for illumination.</a:t>
            </a:r>
          </a:p>
          <a:p>
            <a:pPr indent="-342900"/>
            <a:r>
              <a:rPr lang="en-US" sz="2000" dirty="0" smtClean="0"/>
              <a:t>Fiber Optic cable delivers laser light to tissue.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505200" cy="23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43200"/>
            <a:ext cx="4571211" cy="187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89" y="4614863"/>
            <a:ext cx="4571211" cy="18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578" y="6227761"/>
            <a:ext cx="40160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Shah, N., A. E. </a:t>
            </a:r>
            <a:r>
              <a:rPr lang="en-US" sz="1100" dirty="0" err="1"/>
              <a:t>Cerussi</a:t>
            </a:r>
            <a:r>
              <a:rPr lang="en-US" sz="1100" dirty="0"/>
              <a:t>, D. </a:t>
            </a:r>
            <a:r>
              <a:rPr lang="en-US" sz="1100" dirty="0" err="1"/>
              <a:t>Jakubowski</a:t>
            </a:r>
            <a:r>
              <a:rPr lang="en-US" sz="1100" dirty="0"/>
              <a:t>, D. Hsiang, J. Butler, and B. J. </a:t>
            </a:r>
            <a:r>
              <a:rPr lang="en-US" sz="1100" dirty="0" err="1"/>
              <a:t>Tromberg</a:t>
            </a:r>
            <a:r>
              <a:rPr lang="en-US" sz="1100" dirty="0"/>
              <a:t>, The role of diffuse optical spectroscopy in the clinical management of breast cancer. Dis. Markers 19:95–105, 2003.</a:t>
            </a:r>
          </a:p>
        </p:txBody>
      </p:sp>
    </p:spTree>
    <p:extLst>
      <p:ext uri="{BB962C8B-B14F-4D97-AF65-F5344CB8AC3E}">
        <p14:creationId xmlns:p14="http://schemas.microsoft.com/office/powerpoint/2010/main" val="90156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Breast Cancer (Cont.)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33400" y="1524000"/>
            <a:ext cx="70104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Hemoglobin, water and lipid content is different in malignant and benign tumors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Tissue Optical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Index (TOI) </a:t>
            </a:r>
            <a:r>
              <a:rPr lang="en-US" dirty="0">
                <a:latin typeface="Arial" pitchFamily="34" charset="0"/>
                <a:cs typeface="Arial" pitchFamily="34" charset="0"/>
              </a:rPr>
              <a:t>was developed.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Higher TOI indicates tumor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malignancy.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3352800" cy="291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56378" y="6229614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Shah, N., A. E. </a:t>
            </a:r>
            <a:r>
              <a:rPr lang="en-US" sz="1100" dirty="0" err="1"/>
              <a:t>Cerussi</a:t>
            </a:r>
            <a:r>
              <a:rPr lang="en-US" sz="1100" dirty="0"/>
              <a:t>, D. </a:t>
            </a:r>
            <a:r>
              <a:rPr lang="en-US" sz="1100" dirty="0" err="1"/>
              <a:t>Jakubowski</a:t>
            </a:r>
            <a:r>
              <a:rPr lang="en-US" sz="1100" dirty="0"/>
              <a:t>, D. Hsiang, J. Butler, and B. J. </a:t>
            </a:r>
            <a:r>
              <a:rPr lang="en-US" sz="1100" dirty="0" err="1"/>
              <a:t>Tromberg</a:t>
            </a:r>
            <a:r>
              <a:rPr lang="en-US" sz="1100" dirty="0"/>
              <a:t>, The role of diffuse optical spectroscopy in the clinical management of breast cancer. Dis. Markers 19:95–105, 2003.</a:t>
            </a:r>
          </a:p>
        </p:txBody>
      </p:sp>
    </p:spTree>
    <p:extLst>
      <p:ext uri="{BB962C8B-B14F-4D97-AF65-F5344CB8AC3E}">
        <p14:creationId xmlns:p14="http://schemas.microsoft.com/office/powerpoint/2010/main" val="134135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Prostate Cancer</a:t>
            </a:r>
            <a:endParaRPr lang="en-US" sz="3200" dirty="0"/>
          </a:p>
        </p:txBody>
      </p:sp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4191000"/>
            <a:ext cx="3048000" cy="2057400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4"/>
          <a:stretch>
            <a:fillRect/>
          </a:stretch>
        </p:blipFill>
        <p:spPr>
          <a:xfrm>
            <a:off x="4038600" y="4043400"/>
            <a:ext cx="3429000" cy="22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219200"/>
            <a:ext cx="746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Experiment carried out on 11 mice with human prostate tumors on their flanks.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Data normalized using standard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reflectances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Difference in reflectance properties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observed between cancer and normal tissue.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Algorithm was developed using Support Vector Machine (SVM).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esults shows sensitivity and specificity of 92.8% and 96.9% respectively.</a:t>
            </a: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533" y="6427113"/>
            <a:ext cx="769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 err="1"/>
              <a:t>Akbari,Hamed</a:t>
            </a:r>
            <a:r>
              <a:rPr lang="en-US" sz="1100" dirty="0"/>
              <a:t>, </a:t>
            </a:r>
            <a:r>
              <a:rPr lang="en-US" sz="1100" dirty="0" err="1"/>
              <a:t>Halig,Luma</a:t>
            </a:r>
            <a:r>
              <a:rPr lang="en-US" sz="1100" dirty="0"/>
              <a:t> V,  Schuster, David M, </a:t>
            </a:r>
            <a:r>
              <a:rPr lang="en-US" sz="1100" dirty="0" err="1"/>
              <a:t>Osunkoya</a:t>
            </a:r>
            <a:r>
              <a:rPr lang="en-US" sz="1100" dirty="0"/>
              <a:t>, </a:t>
            </a:r>
            <a:r>
              <a:rPr lang="en-US" sz="1100" dirty="0" err="1"/>
              <a:t>Adeboye</a:t>
            </a:r>
            <a:r>
              <a:rPr lang="en-US" sz="1100" dirty="0"/>
              <a:t>, </a:t>
            </a:r>
            <a:r>
              <a:rPr lang="en-US" sz="1100" dirty="0" err="1"/>
              <a:t>Master,Viraj</a:t>
            </a:r>
            <a:r>
              <a:rPr lang="en-US" sz="1100" dirty="0"/>
              <a:t>, </a:t>
            </a:r>
            <a:r>
              <a:rPr lang="en-US" sz="1100" dirty="0" err="1"/>
              <a:t>Nieh,Peter</a:t>
            </a:r>
            <a:r>
              <a:rPr lang="en-US" sz="1100" dirty="0"/>
              <a:t>  T, </a:t>
            </a:r>
            <a:r>
              <a:rPr lang="en-US" sz="1100" dirty="0" err="1"/>
              <a:t>Chen,Georgia</a:t>
            </a:r>
            <a:r>
              <a:rPr lang="en-US" sz="1100" dirty="0"/>
              <a:t> Z, </a:t>
            </a:r>
            <a:r>
              <a:rPr lang="en-US" sz="1100" dirty="0" err="1"/>
              <a:t>Fei,Baowei</a:t>
            </a:r>
            <a:r>
              <a:rPr lang="en-US" sz="1100" dirty="0"/>
              <a:t>, </a:t>
            </a:r>
            <a:r>
              <a:rPr lang="en-US" sz="1100" dirty="0" err="1"/>
              <a:t>Hyperspectral</a:t>
            </a:r>
            <a:r>
              <a:rPr lang="en-US" sz="1100" dirty="0"/>
              <a:t> imaging and quantitative analysis for prostate cancer detection, Journal of Biomedical Optics, 2012</a:t>
            </a:r>
          </a:p>
        </p:txBody>
      </p:sp>
    </p:spTree>
    <p:extLst>
      <p:ext uri="{BB962C8B-B14F-4D97-AF65-F5344CB8AC3E}">
        <p14:creationId xmlns:p14="http://schemas.microsoft.com/office/powerpoint/2010/main" val="25674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Gastric Cancer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7772400" cy="4876800"/>
          </a:xfrm>
        </p:spPr>
        <p:txBody>
          <a:bodyPr/>
          <a:lstStyle/>
          <a:p>
            <a:pPr marL="285750" indent="-285750"/>
            <a:r>
              <a:rPr lang="en-US" sz="1800" dirty="0" smtClean="0"/>
              <a:t>Gastric tumors imaged from 10 human patients.</a:t>
            </a:r>
          </a:p>
          <a:p>
            <a:pPr marL="285750" indent="-285750"/>
            <a:r>
              <a:rPr lang="en-US" sz="1800" dirty="0" smtClean="0">
                <a:solidFill>
                  <a:schemeClr val="tx2"/>
                </a:solidFill>
              </a:rPr>
              <a:t>Each tumor imaged 10 times, to ensure repeatability of system.</a:t>
            </a:r>
          </a:p>
          <a:p>
            <a:pPr marL="285750" indent="-285750"/>
            <a:r>
              <a:rPr lang="en-US" sz="1800" dirty="0" smtClean="0"/>
              <a:t>Noise removed by median filtering. Normalization by reflectance boards.</a:t>
            </a:r>
          </a:p>
          <a:p>
            <a:pPr marL="285750" indent="-285750"/>
            <a:r>
              <a:rPr lang="en-US" sz="1800" dirty="0" smtClean="0"/>
              <a:t>Normalized Difference Cancer Index Method gave the best results.</a:t>
            </a:r>
          </a:p>
          <a:p>
            <a:pPr marL="285750" indent="-285750"/>
            <a:r>
              <a:rPr lang="en-US" sz="1800" dirty="0" smtClean="0"/>
              <a:t>Sensitivity and Specificity is 93% and 91%.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78" y="3197578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6396335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Hamed</a:t>
            </a:r>
            <a:r>
              <a:rPr lang="en-US" sz="1200" dirty="0"/>
              <a:t> </a:t>
            </a:r>
            <a:r>
              <a:rPr lang="en-US" sz="1200" dirty="0" err="1" smtClean="0"/>
              <a:t>Akbari</a:t>
            </a:r>
            <a:r>
              <a:rPr lang="en-US" sz="1200" dirty="0" smtClean="0"/>
              <a:t>, </a:t>
            </a:r>
            <a:r>
              <a:rPr lang="en-US" sz="1200" dirty="0" err="1"/>
              <a:t>Kuniaki</a:t>
            </a:r>
            <a:r>
              <a:rPr lang="en-US" sz="1200" dirty="0"/>
              <a:t> </a:t>
            </a:r>
            <a:r>
              <a:rPr lang="en-US" sz="1200" dirty="0" err="1"/>
              <a:t>Uto</a:t>
            </a:r>
            <a:r>
              <a:rPr lang="en-US" sz="1200" dirty="0"/>
              <a:t>, Yukio </a:t>
            </a:r>
            <a:r>
              <a:rPr lang="en-US" sz="1200" dirty="0" err="1"/>
              <a:t>Kosugi</a:t>
            </a:r>
            <a:r>
              <a:rPr lang="en-US" sz="1200" dirty="0"/>
              <a:t>, Kazuyuki Kojima, </a:t>
            </a:r>
            <a:r>
              <a:rPr lang="en-US" sz="1200" dirty="0" err="1"/>
              <a:t>Naofumi</a:t>
            </a:r>
            <a:r>
              <a:rPr lang="en-US" sz="1200" dirty="0"/>
              <a:t> Tanaka, Cancer detection </a:t>
            </a:r>
            <a:r>
              <a:rPr lang="en-US" sz="1200" dirty="0" smtClean="0"/>
              <a:t>Using </a:t>
            </a:r>
            <a:r>
              <a:rPr lang="en-US" sz="1200" dirty="0"/>
              <a:t>I</a:t>
            </a:r>
            <a:r>
              <a:rPr lang="en-US" sz="1200" dirty="0" smtClean="0"/>
              <a:t>nfrared </a:t>
            </a:r>
            <a:r>
              <a:rPr lang="en-US" sz="1200" dirty="0" err="1"/>
              <a:t>H</a:t>
            </a:r>
            <a:r>
              <a:rPr lang="en-US" sz="1200" dirty="0" err="1" smtClean="0"/>
              <a:t>yperspectral</a:t>
            </a:r>
            <a:r>
              <a:rPr lang="en-US" sz="1200" dirty="0" smtClean="0"/>
              <a:t> </a:t>
            </a:r>
            <a:r>
              <a:rPr lang="en-US" sz="1200" dirty="0"/>
              <a:t>I</a:t>
            </a:r>
            <a:r>
              <a:rPr lang="en-US" sz="1200" dirty="0" smtClean="0"/>
              <a:t>maging</a:t>
            </a:r>
            <a:r>
              <a:rPr lang="en-US" sz="1200" dirty="0"/>
              <a:t>, Cancer Science, </a:t>
            </a:r>
            <a:r>
              <a:rPr lang="en-US" sz="1200" dirty="0" err="1"/>
              <a:t>pp</a:t>
            </a:r>
            <a:r>
              <a:rPr lang="en-US" sz="1200" dirty="0"/>
              <a:t>: 852-857, 2011.</a:t>
            </a:r>
          </a:p>
          <a:p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846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sz="3200" dirty="0" smtClean="0"/>
              <a:t>Skin Cancer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981200"/>
            <a:ext cx="73914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Data from 274 skin lesions were analyzed.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Principle of Raman Spectroscopy was used.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Wavelength range was 400 to 800nm.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Instrument consists of laser diode (785nm), a CCD camera and a Raman optical probe.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Specificity and Sensitivity was 90% and 75%.</a:t>
            </a:r>
          </a:p>
          <a:p>
            <a:pPr algn="l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6096000"/>
            <a:ext cx="7696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C. </a:t>
            </a:r>
            <a:r>
              <a:rPr lang="en-US" sz="1100" dirty="0" err="1"/>
              <a:t>Balas</a:t>
            </a:r>
            <a:r>
              <a:rPr lang="en-US" sz="1100" dirty="0"/>
              <a:t>, G. </a:t>
            </a:r>
            <a:r>
              <a:rPr lang="en-US" sz="1100" dirty="0" err="1"/>
              <a:t>Themelis</a:t>
            </a:r>
            <a:r>
              <a:rPr lang="en-US" sz="1100" dirty="0"/>
              <a:t>, A. </a:t>
            </a:r>
            <a:r>
              <a:rPr lang="en-US" sz="1100" dirty="0" err="1"/>
              <a:t>Papadakis</a:t>
            </a:r>
            <a:r>
              <a:rPr lang="en-US" sz="1100" dirty="0"/>
              <a:t>, E. </a:t>
            </a:r>
            <a:r>
              <a:rPr lang="en-US" sz="1100" dirty="0" err="1"/>
              <a:t>Vasgiouraki</a:t>
            </a:r>
            <a:r>
              <a:rPr lang="en-US" sz="1100" dirty="0"/>
              <a:t>, A. </a:t>
            </a:r>
            <a:r>
              <a:rPr lang="en-US" sz="1100" dirty="0" err="1"/>
              <a:t>Argyros</a:t>
            </a:r>
            <a:r>
              <a:rPr lang="en-US" sz="1100" dirty="0"/>
              <a:t>, E. </a:t>
            </a:r>
            <a:r>
              <a:rPr lang="en-US" sz="1100" dirty="0" err="1"/>
              <a:t>Koumantakis</a:t>
            </a:r>
            <a:r>
              <a:rPr lang="en-US" sz="1100" dirty="0"/>
              <a:t>, A Tosca, E. </a:t>
            </a:r>
            <a:r>
              <a:rPr lang="en-US" sz="1100" dirty="0" err="1"/>
              <a:t>Helidonis</a:t>
            </a:r>
            <a:r>
              <a:rPr lang="en-US" sz="1100" dirty="0"/>
              <a:t>, A Novel Hyper-Spectral Imaging System : Application on  in-vivo Detection and Grading of Cervical </a:t>
            </a:r>
            <a:r>
              <a:rPr lang="en-US" sz="1100" dirty="0" err="1"/>
              <a:t>Precancers</a:t>
            </a:r>
            <a:r>
              <a:rPr lang="en-US" sz="1100" dirty="0"/>
              <a:t> and of Pigmented Skin Lesions, In Proc. of "Computer Vision Beyond the Visible Spectrum" CVBVS'01 Workshop, Hawaii, USA, Dec. 2001.</a:t>
            </a:r>
          </a:p>
        </p:txBody>
      </p:sp>
    </p:spTree>
    <p:extLst>
      <p:ext uri="{BB962C8B-B14F-4D97-AF65-F5344CB8AC3E}">
        <p14:creationId xmlns:p14="http://schemas.microsoft.com/office/powerpoint/2010/main" val="48145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Canine Mammary Cancer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Fluorescent dyes used.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dyes were administered in the vein of the canine patient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For illumination, a 660nm laser diode beam used.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uptake and release rates of the dye varied in the diseased and normal tissue.</a:t>
            </a:r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5931932"/>
            <a:ext cx="769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M. </a:t>
            </a:r>
            <a:r>
              <a:rPr lang="en-US" sz="1050" dirty="0" err="1"/>
              <a:t>Gurfinkel</a:t>
            </a:r>
            <a:r>
              <a:rPr lang="en-US" sz="1050" dirty="0"/>
              <a:t>, A.B. Thompson, W. Ralston, T. L. Troy, A. L. Moore, T. A. Moore, J. </a:t>
            </a:r>
            <a:r>
              <a:rPr lang="en-US" sz="1050" dirty="0" err="1"/>
              <a:t>Devens</a:t>
            </a:r>
            <a:r>
              <a:rPr lang="en-US" sz="1050" dirty="0"/>
              <a:t> Gust, D. </a:t>
            </a:r>
            <a:r>
              <a:rPr lang="en-US" sz="1050" dirty="0" err="1"/>
              <a:t>Tatman</a:t>
            </a:r>
            <a:r>
              <a:rPr lang="en-US" sz="1050" dirty="0"/>
              <a:t>, J. S. Reynolds, B. </a:t>
            </a:r>
            <a:r>
              <a:rPr lang="en-US" sz="1050" dirty="0" err="1"/>
              <a:t>Muggenburg</a:t>
            </a:r>
            <a:r>
              <a:rPr lang="en-US" sz="1050" dirty="0"/>
              <a:t>, K. </a:t>
            </a:r>
            <a:r>
              <a:rPr lang="en-US" sz="1050" dirty="0" err="1"/>
              <a:t>Nikula</a:t>
            </a:r>
            <a:r>
              <a:rPr lang="en-US" sz="1050" dirty="0"/>
              <a:t>, R. </a:t>
            </a:r>
            <a:r>
              <a:rPr lang="en-US" sz="1050" dirty="0" err="1"/>
              <a:t>Pandey</a:t>
            </a:r>
            <a:r>
              <a:rPr lang="en-US" sz="1050" dirty="0"/>
              <a:t>, R. H. Mayer, D. J. </a:t>
            </a:r>
            <a:r>
              <a:rPr lang="en-US" sz="1050" dirty="0" err="1"/>
              <a:t>Hawrysz</a:t>
            </a:r>
            <a:r>
              <a:rPr lang="en-US" sz="1050" dirty="0"/>
              <a:t> and E. M. </a:t>
            </a:r>
            <a:r>
              <a:rPr lang="en-US" sz="1050" dirty="0" err="1"/>
              <a:t>Sevick-Muraca</a:t>
            </a:r>
            <a:r>
              <a:rPr lang="en-US" sz="1050" dirty="0"/>
              <a:t>, Pharmacokinetics of ICG and HPPH-car for the Detection of Normal and Tumor Tissue Using Fluorescence, Near-Infrared Reflectance Imaging: A Case Study, Photochemistry and Photobiology, 2000, 72(1), 94-102</a:t>
            </a:r>
          </a:p>
        </p:txBody>
      </p:sp>
    </p:spTree>
    <p:extLst>
      <p:ext uri="{BB962C8B-B14F-4D97-AF65-F5344CB8AC3E}">
        <p14:creationId xmlns:p14="http://schemas.microsoft.com/office/powerpoint/2010/main" val="255856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Other diseases diagnosed by </a:t>
            </a:r>
            <a:r>
              <a:rPr lang="en-US" sz="3200" dirty="0" err="1" smtClean="0"/>
              <a:t>hyperspectral</a:t>
            </a:r>
            <a:r>
              <a:rPr lang="en-US" sz="3200" dirty="0" smtClean="0"/>
              <a:t> imaging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Lung Emphysema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01640"/>
            <a:ext cx="3886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0" y="2438400"/>
            <a:ext cx="3595985" cy="298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9163" y="6019800"/>
            <a:ext cx="7391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Jong-Ha Lee, Chang-</a:t>
            </a:r>
            <a:r>
              <a:rPr lang="en-US" sz="1100" dirty="0" err="1"/>
              <a:t>Hee</a:t>
            </a:r>
            <a:r>
              <a:rPr lang="en-US" sz="1100" dirty="0"/>
              <a:t> Won, “Characterization of Lung Tissues using Liquid-Crystal Tunable Filter an </a:t>
            </a:r>
            <a:r>
              <a:rPr lang="en-US" sz="1100" dirty="0" err="1"/>
              <a:t>Hyperspectral</a:t>
            </a:r>
            <a:r>
              <a:rPr lang="en-US" sz="1100" dirty="0"/>
              <a:t> Imaging System,” Proceedings of IEEE EMBC 09, 31th Annual International Conference of the IEEE Engineering in Medicine and Biology Society, Minneapolis, MN, September 6-9, 2009</a:t>
            </a:r>
          </a:p>
        </p:txBody>
      </p:sp>
    </p:spTree>
    <p:extLst>
      <p:ext uri="{BB962C8B-B14F-4D97-AF65-F5344CB8AC3E}">
        <p14:creationId xmlns:p14="http://schemas.microsoft.com/office/powerpoint/2010/main" val="237631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Other diseases diagnosed by </a:t>
            </a:r>
            <a:r>
              <a:rPr lang="en-US" sz="3200" dirty="0" err="1"/>
              <a:t>hyperspectral</a:t>
            </a:r>
            <a:r>
              <a:rPr lang="en-US" sz="3200" dirty="0"/>
              <a:t> </a:t>
            </a:r>
            <a:r>
              <a:rPr lang="en-US" sz="3200" dirty="0" smtClean="0"/>
              <a:t>imaging…</a:t>
            </a:r>
            <a:r>
              <a:rPr lang="en-US" sz="3200" dirty="0" err="1" smtClean="0"/>
              <a:t>cont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7620000" cy="4419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8000" y="1981200"/>
            <a:ext cx="76200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/>
              <a:t>Is caused by insufficient flow of oxygenated blood to the intestine.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Spectral signature of intestinal ischemic region of a pig’s intestine were extracted.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Two filters were designed and results compared with that of SVM.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Sensitivity and Specificity of 99% obtained.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114300" indent="0">
              <a:lnSpc>
                <a:spcPct val="150000"/>
              </a:lnSpc>
              <a:buNone/>
            </a:pPr>
            <a:endParaRPr lang="en-US" sz="1300" dirty="0" smtClean="0"/>
          </a:p>
          <a:p>
            <a:pPr marL="114300" indent="0">
              <a:lnSpc>
                <a:spcPct val="150000"/>
              </a:lnSpc>
              <a:buFont typeface="Arial" pitchFamily="34" charset="0"/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69945"/>
            <a:ext cx="586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Intestinal Ischemia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867400"/>
            <a:ext cx="749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/>
              <a:t>H. </a:t>
            </a:r>
            <a:r>
              <a:rPr lang="en-US" sz="1100" dirty="0" err="1"/>
              <a:t>Akbari</a:t>
            </a:r>
            <a:r>
              <a:rPr lang="en-US" sz="1100" dirty="0"/>
              <a:t>, Y. </a:t>
            </a:r>
            <a:r>
              <a:rPr lang="en-US" sz="1100" dirty="0" err="1"/>
              <a:t>Kosugi</a:t>
            </a:r>
            <a:r>
              <a:rPr lang="en-US" sz="1100" dirty="0"/>
              <a:t>, K. Kojima, N. Tanaka, Detection and Analysis of the Intestinal Ischemia Using Visible and Invisible </a:t>
            </a:r>
            <a:r>
              <a:rPr lang="en-US" sz="1100" dirty="0" err="1"/>
              <a:t>Hyperspectral</a:t>
            </a:r>
            <a:r>
              <a:rPr lang="en-US" sz="1100" dirty="0"/>
              <a:t> Imaging, IEEE Transactions on Biomedical Engineering, </a:t>
            </a:r>
            <a:r>
              <a:rPr lang="en-US" sz="1100" dirty="0" err="1"/>
              <a:t>Vol</a:t>
            </a:r>
            <a:r>
              <a:rPr lang="en-US" sz="1100" dirty="0"/>
              <a:t> 57, No. 8, August 2010</a:t>
            </a:r>
          </a:p>
        </p:txBody>
      </p:sp>
    </p:spTree>
    <p:extLst>
      <p:ext uri="{BB962C8B-B14F-4D97-AF65-F5344CB8AC3E}">
        <p14:creationId xmlns:p14="http://schemas.microsoft.com/office/powerpoint/2010/main" val="35471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Experimental Flow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752600"/>
            <a:ext cx="374808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5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Motivation</a:t>
            </a:r>
          </a:p>
          <a:p>
            <a:r>
              <a:rPr lang="en-US" sz="2000" dirty="0" smtClean="0"/>
              <a:t>Research Objectives</a:t>
            </a:r>
          </a:p>
          <a:p>
            <a:r>
              <a:rPr lang="en-US" sz="2000" dirty="0" smtClean="0"/>
              <a:t>Background</a:t>
            </a:r>
          </a:p>
          <a:p>
            <a:r>
              <a:rPr lang="en-US" sz="2000" dirty="0"/>
              <a:t>Data </a:t>
            </a:r>
            <a:r>
              <a:rPr lang="en-US" sz="2000" dirty="0" smtClean="0"/>
              <a:t>Acquisition</a:t>
            </a:r>
          </a:p>
          <a:p>
            <a:r>
              <a:rPr lang="en-US" sz="2000" dirty="0" smtClean="0"/>
              <a:t>Experimental Setup</a:t>
            </a:r>
          </a:p>
          <a:p>
            <a:r>
              <a:rPr lang="en-US" sz="2000" dirty="0" smtClean="0"/>
              <a:t>Data </a:t>
            </a:r>
            <a:r>
              <a:rPr lang="en-US" sz="2000" dirty="0"/>
              <a:t>Preprocessing </a:t>
            </a:r>
            <a:r>
              <a:rPr lang="en-US" sz="2000" dirty="0" smtClean="0"/>
              <a:t>and Normalization </a:t>
            </a:r>
          </a:p>
          <a:p>
            <a:r>
              <a:rPr lang="en-US" sz="2000" dirty="0" smtClean="0"/>
              <a:t>Data Analysis Methods</a:t>
            </a:r>
          </a:p>
          <a:p>
            <a:r>
              <a:rPr lang="en-US" sz="2000" dirty="0" smtClean="0"/>
              <a:t>Preliminary Results</a:t>
            </a:r>
          </a:p>
          <a:p>
            <a:r>
              <a:rPr lang="en-US" sz="2000" dirty="0" smtClean="0"/>
              <a:t>Discussion</a:t>
            </a:r>
          </a:p>
          <a:p>
            <a:r>
              <a:rPr lang="en-US" sz="2000" dirty="0" smtClean="0"/>
              <a:t>Future Research Plan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Data Acquisition </a:t>
            </a:r>
            <a:r>
              <a:rPr lang="en-US" sz="3200" dirty="0"/>
              <a:t>F</a:t>
            </a:r>
            <a:r>
              <a:rPr lang="en-US" sz="3200" dirty="0" smtClean="0"/>
              <a:t>rom Canine </a:t>
            </a:r>
            <a:r>
              <a:rPr lang="en-US" sz="3200" dirty="0"/>
              <a:t>P</a:t>
            </a:r>
            <a:r>
              <a:rPr lang="en-US" sz="3200" dirty="0" smtClean="0"/>
              <a:t>atients</a:t>
            </a:r>
            <a:endParaRPr lang="en-US" sz="32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124200" y="2933700"/>
            <a:ext cx="2819400" cy="7620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dash"/>
            <a:tailEnd type="none" w="sm" len="sm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 flipH="1">
            <a:off x="3429000" y="2933700"/>
            <a:ext cx="2514600" cy="891987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sp>
        <p:nvSpPr>
          <p:cNvPr id="13" name="Arc 12"/>
          <p:cNvSpPr/>
          <p:nvPr/>
        </p:nvSpPr>
        <p:spPr>
          <a:xfrm flipH="1">
            <a:off x="4724400" y="2933700"/>
            <a:ext cx="228600" cy="457200"/>
          </a:xfrm>
          <a:prstGeom prst="arc">
            <a:avLst>
              <a:gd name="adj1" fmla="val 17096023"/>
              <a:gd name="adj2" fmla="val 4979821"/>
            </a:avLst>
          </a:prstGeom>
          <a:noFill/>
          <a:ln w="25400" cap="flat" cmpd="sng" algn="ctr">
            <a:solidFill>
              <a:sysClr val="window" lastClr="FFFFFF"/>
            </a:solidFill>
            <a:prstDash val="solid"/>
            <a:tailEnd type="none" w="sm" len="sm"/>
          </a:ln>
          <a:effectLst/>
        </p:spPr>
        <p:txBody>
          <a:bodyPr rtlCol="0" anchor="ctr"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PMingLiU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709027"/>
            <a:ext cx="80010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Data acquired in collaboration with the University of Pennsylvania Veterinary Hospital.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Canine Patients had multiple mammary tumors in their abdomen.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Animal Experiments approved by the Univ. Of Pennsylvania IACUC Protocol #803829.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Tumors marked with a black marker so it can be recognized during image analysis.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During image acquisition, dogs held by veterinary doctor.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Data </a:t>
            </a:r>
            <a:r>
              <a:rPr lang="en-US" sz="3200" dirty="0" smtClean="0"/>
              <a:t>Acquisition </a:t>
            </a:r>
            <a:r>
              <a:rPr lang="en-US" sz="3200" dirty="0"/>
              <a:t>F</a:t>
            </a:r>
            <a:r>
              <a:rPr lang="en-US" sz="3200" dirty="0" smtClean="0"/>
              <a:t>rom </a:t>
            </a:r>
            <a:r>
              <a:rPr lang="en-US" sz="3200" dirty="0"/>
              <a:t>C</a:t>
            </a:r>
            <a:r>
              <a:rPr lang="en-US" sz="3200" dirty="0" smtClean="0"/>
              <a:t>anine Patients (cont.)</a:t>
            </a:r>
            <a:endParaRPr lang="en-US" sz="3200" dirty="0"/>
          </a:p>
        </p:txBody>
      </p:sp>
      <p:pic>
        <p:nvPicPr>
          <p:cNvPr id="32" name="Picture 31" descr="D:\Backup\Tactile Imaging\Data Veterinary\Images\Canine Patient Pictures\01121214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" y="1447800"/>
            <a:ext cx="58674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3" name="Picture 3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65" y="4781550"/>
            <a:ext cx="2058670" cy="1771650"/>
          </a:xfrm>
          <a:prstGeom prst="rect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2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Canine Tumor </a:t>
            </a:r>
            <a:r>
              <a:rPr lang="en-US" sz="3200" dirty="0"/>
              <a:t>D</a:t>
            </a:r>
            <a:r>
              <a:rPr lang="en-US" sz="3200" dirty="0" smtClean="0"/>
              <a:t>ata 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86556"/>
            <a:ext cx="761092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7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00" y="380866"/>
            <a:ext cx="7620000" cy="1143000"/>
          </a:xfrm>
        </p:spPr>
        <p:txBody>
          <a:bodyPr/>
          <a:lstStyle/>
          <a:p>
            <a:r>
              <a:rPr lang="en-US" sz="3200" dirty="0" err="1" smtClean="0"/>
              <a:t>Hyperspectral</a:t>
            </a:r>
            <a:r>
              <a:rPr lang="en-US" sz="3200" dirty="0" smtClean="0"/>
              <a:t> Imaging System Description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79600" y="1676400"/>
            <a:ext cx="38100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The imaging system consists of: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digital imager (CCD camera, 1.4 megapixel, 12 bit output)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Liquid Crystal Tunable Filter.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LCTF Controller.</a:t>
            </a:r>
          </a:p>
          <a:p>
            <a:pPr algn="l"/>
            <a:endParaRPr lang="en-US" dirty="0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3866"/>
            <a:ext cx="3733800" cy="3429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5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1143000"/>
          </a:xfrm>
        </p:spPr>
        <p:txBody>
          <a:bodyPr/>
          <a:lstStyle/>
          <a:p>
            <a:r>
              <a:rPr lang="en-US" sz="3200" dirty="0" err="1"/>
              <a:t>Hyperspectral</a:t>
            </a:r>
            <a:r>
              <a:rPr lang="en-US" sz="3200" dirty="0"/>
              <a:t> Imaging </a:t>
            </a:r>
            <a:r>
              <a:rPr lang="en-US" sz="3200" dirty="0" smtClean="0"/>
              <a:t>System Description (cont.)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77724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500W dual quartz tungsten halogen lamps (360-2500nm) are used for illumination.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light should fall as uniformly on the subject as possible.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 Apple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Macbook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Pro Laptop Computer used for spectral acquisition.</a:t>
            </a:r>
          </a:p>
          <a:p>
            <a:pPr algn="l"/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24384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9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924800" cy="1600200"/>
          </a:xfrm>
        </p:spPr>
        <p:txBody>
          <a:bodyPr/>
          <a:lstStyle/>
          <a:p>
            <a:r>
              <a:rPr lang="en-US" sz="3200" dirty="0" smtClean="0"/>
              <a:t> Preprocessing and </a:t>
            </a:r>
            <a:r>
              <a:rPr lang="en-US" sz="3200" dirty="0"/>
              <a:t>Normalization of </a:t>
            </a:r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381000" y="2245200"/>
            <a:ext cx="73152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Data should be preprocessed to eliminate noise.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Data should be normalized to treat spectral non-uniformity of device.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Raw data may change due to illumination, temperature and non-uniform contour of the subject.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454800" y="4392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 smtClean="0"/>
              <a:t>Preprocessing</a:t>
            </a:r>
          </a:p>
          <a:p>
            <a:r>
              <a:rPr lang="en-US" sz="3200" dirty="0"/>
              <a:t>M</a:t>
            </a:r>
            <a:r>
              <a:rPr lang="en-US" sz="3200" dirty="0" smtClean="0"/>
              <a:t>ethods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752600"/>
            <a:ext cx="784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Filtering (to minimize noise)</a:t>
            </a:r>
          </a:p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Median Filtering</a:t>
            </a:r>
          </a:p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b)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Savitzky-Golay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Smoothing Process</a:t>
            </a:r>
          </a:p>
          <a:p>
            <a:pPr algn="l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6103"/>
            <a:ext cx="3505200" cy="298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46103"/>
            <a:ext cx="3784002" cy="290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>
            <a:stCxn id="3074" idx="3"/>
          </p:cNvCxnSpPr>
          <p:nvPr/>
        </p:nvCxnSpPr>
        <p:spPr>
          <a:xfrm>
            <a:off x="3505200" y="4639844"/>
            <a:ext cx="1066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14089" y="36576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Smoothing applied on raw data to minimize noise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896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Normalization Technique using Standard Reflectance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600" y="1709027"/>
                <a:ext cx="4953000" cy="3834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White reference and dark current captured.</a:t>
                </a: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White reference is the spectrum of the white reference board (SRS-99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Labsphere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Inc.).</a:t>
                </a: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Dark current is measured by capturing the spectrum of 2% reflectance board (SRS-02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Labsphere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Inc.).</a:t>
                </a:r>
              </a:p>
              <a:p>
                <a:pPr algn="l"/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𝑟𝑎𝑤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𝑑𝑎𝑟𝑘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𝑤h𝑖𝑡𝑒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𝑑𝑎𝑟𝑘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709027"/>
                <a:ext cx="4953000" cy="3834576"/>
              </a:xfrm>
              <a:prstGeom prst="rect">
                <a:avLst/>
              </a:prstGeom>
              <a:blipFill rotWithShape="1">
                <a:blip r:embed="rId3"/>
                <a:stretch>
                  <a:fillRect l="-862" t="-795" r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pectralon Diffuse Reflectance Standa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13000"/>
            <a:ext cx="3083719" cy="28194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791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This method will be used in future experiments! 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Other Normalization </a:t>
            </a:r>
            <a:r>
              <a:rPr lang="en-US" sz="3200" dirty="0"/>
              <a:t>M</a:t>
            </a:r>
            <a:r>
              <a:rPr lang="en-US" sz="3200" dirty="0" smtClean="0"/>
              <a:t>ethods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1513800"/>
            <a:ext cx="78486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Area Normalization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Unit Vector Normalization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Mean Normalization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Maximum Normalization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Range Normalization</a:t>
            </a:r>
          </a:p>
          <a:p>
            <a:pPr algn="l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Other Normalization </a:t>
            </a:r>
            <a:r>
              <a:rPr lang="en-US" sz="3200" dirty="0" smtClean="0"/>
              <a:t>Methods (cont.)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0386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657600" y="2839156"/>
            <a:ext cx="685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After applying range normalization</a:t>
            </a:r>
            <a:endParaRPr lang="en-US" sz="11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95700" y="3962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5" y="1905000"/>
            <a:ext cx="345069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Motivation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Mammary tumors </a:t>
            </a:r>
          </a:p>
          <a:p>
            <a:pPr lvl="1"/>
            <a:r>
              <a:rPr lang="en-US" dirty="0" smtClean="0"/>
              <a:t>Originates in the mammary glands</a:t>
            </a:r>
          </a:p>
          <a:p>
            <a:pPr lvl="1"/>
            <a:r>
              <a:rPr lang="en-US" dirty="0" smtClean="0"/>
              <a:t>Approximately 4.5 million dogs currently have mammary tumors.</a:t>
            </a:r>
          </a:p>
          <a:p>
            <a:pPr lvl="1"/>
            <a:r>
              <a:rPr lang="en-US" dirty="0" smtClean="0"/>
              <a:t>Once a tumor reaches metastatic stage, chances of successful treatment becomes very low.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3" y="3943969"/>
            <a:ext cx="3352800" cy="255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2556" y="41148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Canine mammary tumors are physiologically similar to breast tumors. If this experiment works for canine tumors , we can extend the project in future to breast cancer.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6368899"/>
            <a:ext cx="3282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http://www.thepetcenter.com/gen/can.html</a:t>
            </a:r>
          </a:p>
        </p:txBody>
      </p:sp>
    </p:spTree>
    <p:extLst>
      <p:ext uri="{BB962C8B-B14F-4D97-AF65-F5344CB8AC3E}">
        <p14:creationId xmlns:p14="http://schemas.microsoft.com/office/powerpoint/2010/main" val="337699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Identifying the Wavelengths of </a:t>
            </a:r>
            <a:r>
              <a:rPr lang="en-US" sz="3200" dirty="0" err="1"/>
              <a:t>C</a:t>
            </a:r>
            <a:r>
              <a:rPr lang="en-US" sz="3200" dirty="0" err="1" smtClean="0"/>
              <a:t>hromophores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07622" y="2819400"/>
            <a:ext cx="5638800" cy="35052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68811"/>
            <a:ext cx="2057400" cy="4684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1752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Applying second derivative method on the absorbance spectra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Data Analysis Methods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2000" dirty="0" smtClean="0"/>
          </a:p>
          <a:p>
            <a:r>
              <a:rPr lang="en-US" sz="2000" dirty="0" smtClean="0"/>
              <a:t>Principal Component Analysis</a:t>
            </a:r>
          </a:p>
          <a:p>
            <a:pPr marL="114300" indent="0">
              <a:buNone/>
            </a:pPr>
            <a:endParaRPr lang="en-US" sz="2000" dirty="0" smtClean="0"/>
          </a:p>
          <a:p>
            <a:r>
              <a:rPr lang="en-US" sz="2000" dirty="0"/>
              <a:t>Linear Discriminant Analysis</a:t>
            </a:r>
          </a:p>
          <a:p>
            <a:pPr marL="114300" indent="0">
              <a:buNone/>
            </a:pPr>
            <a:endParaRPr lang="en-US" sz="2000" dirty="0" smtClean="0"/>
          </a:p>
          <a:p>
            <a:r>
              <a:rPr lang="en-US" sz="2000" dirty="0"/>
              <a:t>Support Vector Machine</a:t>
            </a:r>
          </a:p>
          <a:p>
            <a:pPr marL="114300" indent="0">
              <a:buNone/>
            </a:pPr>
            <a:endParaRPr lang="en-US" sz="2000" dirty="0" smtClean="0"/>
          </a:p>
          <a:p>
            <a:r>
              <a:rPr lang="en-US" sz="2000" dirty="0" smtClean="0"/>
              <a:t>Tissue Optical Indices Methods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66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Principal Component Analysis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49000"/>
            <a:ext cx="6553200" cy="233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3716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Converts a larger number of correlated variables into a smaller number of linearly uncorrelated variables called principal components (PC).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first principal component has the highest variance, the second principal component has the second highest variance and so on.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Each PC is orthogonal to each other.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600" y="6179027"/>
            <a:ext cx="19431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http://cnx.org/content/m11461/latest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945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do we use PCA for the canine data?</a:t>
            </a:r>
            <a:endParaRPr lang="en-US" sz="3200" dirty="0"/>
          </a:p>
        </p:txBody>
      </p:sp>
      <p:pic>
        <p:nvPicPr>
          <p:cNvPr id="4098" name="Picture 2" descr="http://www.igiltd.com/ig.NET%20Sample%20Pages/images/fig_pca_scores_pl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3032977" cy="284594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988" y="1219200"/>
            <a:ext cx="69036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Our spectral dataset has 46 variables because we have 46 spectral bands. So our data has 46 dimensions.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 it is difficult to visualize and classify the spectral data.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Applying PCA would give a principal scores plot, which would be two dimensional.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 in the Principal Scores plot would indicate spectral similarity and would enable us to classify the tumors as malignant or benign.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3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Linear Discriminant Analysis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76200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Linear Discriminant Analysis is widely used in statistics, machine learning and pattern recognition.</a:t>
            </a:r>
          </a:p>
          <a:p>
            <a:pPr algn="l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finds a linear combination of features which characterized two or more classes of objects.</a:t>
            </a: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used Bayes’ Formula, and we assume that the prior probabilities for groups are given.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do we use LDA for our spectral dataset?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1676399"/>
            <a:ext cx="4191001" cy="493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828800"/>
            <a:ext cx="3429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Contrary to PCA, LDA is a supervised classifier.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LDA requires that the input vectors are independent. So we input the principal scores.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 build the model, we need to supply the information whether the tumor is cancerous or not.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For the above purpose, we will use some training data points.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derived model will be used to validate testing data points.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Support Vector Machine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SVM finds optimal dividing hyperplane with maximum margin.</a:t>
            </a:r>
          </a:p>
          <a:p>
            <a:r>
              <a:rPr lang="en-US" sz="1800" dirty="0" smtClean="0"/>
              <a:t>If a linear boundary is not feasible, it maps each object to a higher dimensional space.</a:t>
            </a:r>
          </a:p>
          <a:p>
            <a:r>
              <a:rPr lang="en-US" sz="1800" dirty="0" smtClean="0"/>
              <a:t>Kernel function is used for the mapping.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1828800" cy="18794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4229100" cy="229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63246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http://ccforum.com/content/11/4/R83/figure/F1</a:t>
            </a:r>
          </a:p>
        </p:txBody>
      </p:sp>
    </p:spTree>
    <p:extLst>
      <p:ext uri="{BB962C8B-B14F-4D97-AF65-F5344CB8AC3E}">
        <p14:creationId xmlns:p14="http://schemas.microsoft.com/office/powerpoint/2010/main" val="5273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</a:t>
            </a:r>
            <a:r>
              <a:rPr lang="en-US" sz="3200" dirty="0" smtClean="0"/>
              <a:t>do </a:t>
            </a:r>
            <a:r>
              <a:rPr lang="en-US" sz="3200" dirty="0"/>
              <a:t>we use </a:t>
            </a:r>
            <a:r>
              <a:rPr lang="en-US" sz="3200" dirty="0" smtClean="0"/>
              <a:t>SVM </a:t>
            </a:r>
            <a:r>
              <a:rPr lang="en-US" sz="3200" dirty="0"/>
              <a:t>for our spectral dataset?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The advantage of SVM over LDA is that it is a non-linear classifier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90600"/>
            <a:ext cx="4495800" cy="527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3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Tissue Optical Indices Method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895600"/>
            <a:ext cx="746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Higher </a:t>
            </a:r>
            <a:r>
              <a:rPr lang="en-US" dirty="0">
                <a:latin typeface="Arial" pitchFamily="34" charset="0"/>
                <a:cs typeface="Arial" pitchFamily="34" charset="0"/>
              </a:rPr>
              <a:t>content of hemoglobin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HbT</a:t>
            </a:r>
            <a:r>
              <a:rPr lang="en-US" dirty="0">
                <a:latin typeface="Arial" pitchFamily="34" charset="0"/>
                <a:cs typeface="Arial" pitchFamily="34" charset="0"/>
              </a:rPr>
              <a:t>) suggests elevated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blood volume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angiogenesis.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igher </a:t>
            </a:r>
            <a:r>
              <a:rPr lang="en-US" dirty="0">
                <a:latin typeface="Arial" pitchFamily="34" charset="0"/>
                <a:cs typeface="Arial" pitchFamily="34" charset="0"/>
              </a:rPr>
              <a:t>water content (H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O) suggest edema and increased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cellularity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ecreased </a:t>
            </a:r>
            <a:r>
              <a:rPr lang="en-US" dirty="0">
                <a:latin typeface="Arial" pitchFamily="34" charset="0"/>
                <a:cs typeface="Arial" pitchFamily="34" charset="0"/>
              </a:rPr>
              <a:t>StO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(tissue oxygen saturation) indicated </a:t>
            </a:r>
            <a:r>
              <a:rPr lang="en-US" dirty="0">
                <a:latin typeface="Arial" pitchFamily="34" charset="0"/>
                <a:cs typeface="Arial" pitchFamily="34" charset="0"/>
              </a:rPr>
              <a:t>tissue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hypoxia driven </a:t>
            </a:r>
            <a:r>
              <a:rPr lang="en-US" dirty="0">
                <a:latin typeface="Arial" pitchFamily="34" charset="0"/>
                <a:cs typeface="Arial" pitchFamily="34" charset="0"/>
              </a:rPr>
              <a:t>by metabolically active tumor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cells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Decreased </a:t>
            </a:r>
            <a:r>
              <a:rPr lang="en-US" dirty="0">
                <a:latin typeface="Arial" pitchFamily="34" charset="0"/>
                <a:cs typeface="Arial" pitchFamily="34" charset="0"/>
              </a:rPr>
              <a:t>lipid content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reflects displacement of parenchymal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adipose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>
                <a:latin typeface="Arial" pitchFamily="34" charset="0"/>
                <a:cs typeface="Arial" pitchFamily="34" charset="0"/>
              </a:rPr>
              <a:t>higher TOI suggest that the tumor is malignant, because it indicates higher metabolic activity of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cells.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339651"/>
              </p:ext>
            </p:extLst>
          </p:nvPr>
        </p:nvGraphicFramePr>
        <p:xfrm>
          <a:off x="2514600" y="1447800"/>
          <a:ext cx="253925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4" imgW="1307880" imgH="431640" progId="Equation.DSMT4">
                  <p:embed/>
                </p:oleObj>
              </mc:Choice>
              <mc:Fallback>
                <p:oleObj name="Equation" r:id="rId4" imgW="1307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4600" y="1447800"/>
                        <a:ext cx="2539253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3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do we use TOI method for our spectral dataset?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296333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alignant tumors should have higher value of TOI than benign tumors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80" y="990599"/>
            <a:ext cx="3460220" cy="581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6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Motivation</a:t>
            </a:r>
            <a:endParaRPr lang="en-US" sz="3200" dirty="0"/>
          </a:p>
        </p:txBody>
      </p:sp>
      <p:pic>
        <p:nvPicPr>
          <p:cNvPr id="7" name="Picture 6" descr="http://www.beliefnet.com/healthandhealing/images/si555518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4290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371600"/>
            <a:ext cx="4343400" cy="400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 good device to identify canine cancerous tumors.</a:t>
            </a:r>
          </a:p>
          <a:p>
            <a:r>
              <a:rPr lang="en-US" sz="2000" dirty="0" smtClean="0"/>
              <a:t>Doctors usually perform biopsy or just ‘wait and watch’.</a:t>
            </a:r>
          </a:p>
          <a:p>
            <a:r>
              <a:rPr lang="en-US" sz="2000" dirty="0" smtClean="0"/>
              <a:t>Biopsy is the gold standard for cancer detection.</a:t>
            </a:r>
          </a:p>
          <a:p>
            <a:r>
              <a:rPr lang="en-US" sz="2000" dirty="0" smtClean="0"/>
              <a:t>It is invasive and requires several days for the results to be determined.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768635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avoid the above disadvantages, we propose to use a non-invasive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hyperspectral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imaging system for characterizing canine mammary tumors.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7333" y="6248400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http://www.beliefnet.com/healthandhealing/getcontent.aspx?cid=14777</a:t>
            </a:r>
          </a:p>
        </p:txBody>
      </p:sp>
    </p:spTree>
    <p:extLst>
      <p:ext uri="{BB962C8B-B14F-4D97-AF65-F5344CB8AC3E}">
        <p14:creationId xmlns:p14="http://schemas.microsoft.com/office/powerpoint/2010/main" val="7323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Preliminary Results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95600" y="1600200"/>
            <a:ext cx="73152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Smoothed spectral data from 2 canine patients shown.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Cancer Tissue has relatively lower reflectance intensity compared to the benign and the normal tissue.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Decreased reflectance intensity is due to higher metabolic activity (higher blood level) of cancer cells.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Preliminary Results</a:t>
            </a:r>
            <a:endParaRPr lang="en-US" sz="3200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48768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11" y="4172667"/>
            <a:ext cx="4800600" cy="25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Discussion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Preliminary Results are promising.</a:t>
            </a:r>
          </a:p>
          <a:p>
            <a:pPr marL="114300" indent="0">
              <a:buNone/>
            </a:pPr>
            <a:endParaRPr lang="en-US" sz="2000" dirty="0" smtClean="0"/>
          </a:p>
          <a:p>
            <a:r>
              <a:rPr lang="en-US" sz="2000" dirty="0" smtClean="0"/>
              <a:t>We can differentiate malignant and benign spectra for a single canine patient.</a:t>
            </a:r>
          </a:p>
          <a:p>
            <a:pPr marL="114300" indent="0">
              <a:buNone/>
            </a:pPr>
            <a:endParaRPr lang="en-US" sz="2000" dirty="0" smtClean="0"/>
          </a:p>
          <a:p>
            <a:r>
              <a:rPr lang="en-US" sz="2000" dirty="0" smtClean="0"/>
              <a:t>Some issues faced during experiment like lighting and normalization.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262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Discussion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620000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smtClean="0"/>
              <a:t>The lighting should be as uniform as possible.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 smtClean="0"/>
              <a:t>Non-uniform light will introduce variability in the data.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 smtClean="0"/>
              <a:t>The temperature of the tungsten halogen lights are very high.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 smtClean="0"/>
              <a:t>Uncomfortable for patients.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Use of fiber optic cable can mitigate can the problem.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6000" y="4191000"/>
            <a:ext cx="3352800" cy="1905000"/>
          </a:xfrm>
          <a:prstGeom prst="rect">
            <a:avLst/>
          </a:prstGeom>
        </p:spPr>
      </p:pic>
      <p:pic>
        <p:nvPicPr>
          <p:cNvPr id="7" name="Picture 6" descr="http://www.vitalcor.com/images/fiberopti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2819400" cy="1752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7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Discussion (cont.)</a:t>
            </a:r>
            <a:endParaRPr lang="en-US" sz="32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1905000" cy="381000"/>
          </a:xfrm>
        </p:spPr>
        <p:txBody>
          <a:bodyPr/>
          <a:lstStyle/>
          <a:p>
            <a:pPr>
              <a:defRPr/>
            </a:pPr>
            <a:fld id="{628A9A35-E02A-4EF4-9DE2-4A72B56B72D3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620000" cy="4419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 smtClean="0"/>
              <a:t>Normalization of the data is important.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In future experiments, we should use the reflectance standards to normalize data.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This modality can be used by surgeons to determine tumor margin.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A safe resection margin reduces operational mortality and morbidity.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114300" indent="0">
              <a:lnSpc>
                <a:spcPct val="150000"/>
              </a:lnSpc>
              <a:buNone/>
            </a:pPr>
            <a:endParaRPr lang="en-US" dirty="0" smtClean="0"/>
          </a:p>
          <a:p>
            <a:pPr marL="114300" indent="0">
              <a:lnSpc>
                <a:spcPct val="150000"/>
              </a:lnSpc>
              <a:buNone/>
            </a:pPr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Future Work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371600"/>
            <a:ext cx="746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dirty="0"/>
          </a:p>
          <a:p>
            <a:pPr indent="-342900" algn="l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Normalize the data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Will apply normalization techniques like range, area, unit-vector,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maximum and mean normalization on the spectral data.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  </a:t>
            </a:r>
          </a:p>
          <a:p>
            <a:pPr indent="-342900" algn="l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Develop a malignancy detection algorithm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Will apply the four algorithms on the spectral dataset: PCA, LDA,   </a:t>
            </a:r>
          </a:p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SVM and TOI methods.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Calculate the sensitivity and specificity for each method.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6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Future </a:t>
            </a:r>
            <a:r>
              <a:rPr lang="en-US" sz="3200" dirty="0" smtClean="0"/>
              <a:t>Work </a:t>
            </a:r>
            <a:r>
              <a:rPr lang="en-US" sz="3200" dirty="0"/>
              <a:t>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578" y="1447800"/>
            <a:ext cx="716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Check repeatability of system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Conduct an experiment to image to the same sample over 7  </a:t>
            </a:r>
          </a:p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consecutive days. </a:t>
            </a:r>
          </a:p>
          <a:p>
            <a:pPr algn="l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Keep lighting conditions as similar as possible. </a:t>
            </a:r>
          </a:p>
          <a:p>
            <a:pPr algn="l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Compare reflectance intensity plots to check if they are similar </a:t>
            </a:r>
          </a:p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or changing with time.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Future Work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716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Find out the depth of interrogation of the system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>
                <a:latin typeface="Arial" pitchFamily="34" charset="0"/>
                <a:cs typeface="Arial" pitchFamily="34" charset="0"/>
              </a:rPr>
              <a:t>case of canine patients,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most of the tumors were surface</a:t>
            </a:r>
          </a:p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>
                <a:latin typeface="Arial" pitchFamily="34" charset="0"/>
                <a:cs typeface="Arial" pitchFamily="34" charset="0"/>
              </a:rPr>
              <a:t>tumors. So depth was not an issue here.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However</a:t>
            </a:r>
            <a:r>
              <a:rPr lang="en-US" dirty="0">
                <a:latin typeface="Arial" pitchFamily="34" charset="0"/>
                <a:cs typeface="Arial" pitchFamily="34" charset="0"/>
              </a:rPr>
              <a:t>, if we extend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dirty="0">
                <a:latin typeface="Arial" pitchFamily="34" charset="0"/>
                <a:cs typeface="Arial" pitchFamily="34" charset="0"/>
              </a:rPr>
              <a:t>project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human cancer</a:t>
            </a:r>
            <a:r>
              <a:rPr lang="en-US" dirty="0">
                <a:latin typeface="Arial" pitchFamily="34" charset="0"/>
                <a:cs typeface="Arial" pitchFamily="34" charset="0"/>
              </a:rPr>
              <a:t>, then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depth </a:t>
            </a:r>
            <a:r>
              <a:rPr lang="en-US" dirty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interrogation of the system will be an issue.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 will conduct a literature search on how to find </a:t>
            </a:r>
            <a:r>
              <a:rPr lang="en-US" dirty="0">
                <a:latin typeface="Arial" pitchFamily="34" charset="0"/>
                <a:cs typeface="Arial" pitchFamily="34" charset="0"/>
              </a:rPr>
              <a:t>out the depth of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interrogation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Acknowledgement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dirty="0" smtClean="0"/>
              <a:t>I would like to thank the following people:</a:t>
            </a:r>
          </a:p>
          <a:p>
            <a:r>
              <a:rPr lang="en-US" sz="1800" dirty="0" smtClean="0"/>
              <a:t>Dr. Chang-</a:t>
            </a:r>
            <a:r>
              <a:rPr lang="en-US" sz="1800" dirty="0" err="1" smtClean="0"/>
              <a:t>Hee</a:t>
            </a:r>
            <a:r>
              <a:rPr lang="en-US" sz="1800" dirty="0" smtClean="0"/>
              <a:t> Won for providing me the opportunity to work on this project and for guiding me through the project.</a:t>
            </a:r>
          </a:p>
          <a:p>
            <a:r>
              <a:rPr lang="en-US" sz="1800" dirty="0" smtClean="0"/>
              <a:t>My Committee Members: Dr. Joseph </a:t>
            </a:r>
            <a:r>
              <a:rPr lang="en-US" sz="1800" dirty="0" err="1" smtClean="0"/>
              <a:t>Picone</a:t>
            </a:r>
            <a:r>
              <a:rPr lang="en-US" sz="1800" dirty="0" smtClean="0"/>
              <a:t> and Dr. Nancy </a:t>
            </a:r>
            <a:r>
              <a:rPr lang="en-US" sz="1800" dirty="0" err="1" smtClean="0"/>
              <a:t>Pleshko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Dr. Karin </a:t>
            </a:r>
            <a:r>
              <a:rPr lang="en-US" sz="1800" dirty="0" err="1" smtClean="0"/>
              <a:t>Sorenmo</a:t>
            </a:r>
            <a:r>
              <a:rPr lang="en-US" sz="1800" dirty="0" smtClean="0"/>
              <a:t>, for providing the canine patient data.</a:t>
            </a:r>
          </a:p>
          <a:p>
            <a:r>
              <a:rPr lang="en-US" sz="1800" dirty="0" smtClean="0"/>
              <a:t>Dr. </a:t>
            </a:r>
            <a:r>
              <a:rPr lang="en-US" sz="1800" dirty="0" err="1" smtClean="0"/>
              <a:t>Cushla</a:t>
            </a:r>
            <a:r>
              <a:rPr lang="en-US" sz="1800" dirty="0" smtClean="0"/>
              <a:t> </a:t>
            </a:r>
            <a:r>
              <a:rPr lang="en-US" sz="1800" dirty="0" err="1" smtClean="0"/>
              <a:t>McGoverin</a:t>
            </a:r>
            <a:r>
              <a:rPr lang="en-US" sz="1800" dirty="0" smtClean="0"/>
              <a:t>, for her constant help, support and encouragement.</a:t>
            </a:r>
          </a:p>
          <a:p>
            <a:r>
              <a:rPr lang="en-US" sz="1800" dirty="0" smtClean="0"/>
              <a:t>Dr. Won and </a:t>
            </a:r>
            <a:r>
              <a:rPr lang="en-US" sz="1800" dirty="0" err="1" smtClean="0"/>
              <a:t>Firdous</a:t>
            </a:r>
            <a:r>
              <a:rPr lang="en-US" sz="1800" dirty="0" smtClean="0"/>
              <a:t> </a:t>
            </a:r>
            <a:r>
              <a:rPr lang="en-US" sz="1800" dirty="0" err="1" smtClean="0"/>
              <a:t>Saleheen</a:t>
            </a:r>
            <a:r>
              <a:rPr lang="en-US" sz="1800" dirty="0" smtClean="0"/>
              <a:t>, for their help in canine data acquisition.</a:t>
            </a:r>
          </a:p>
          <a:p>
            <a:r>
              <a:rPr lang="en-US" sz="1800" dirty="0" smtClean="0"/>
              <a:t>The members of the CSNAP lab.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033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Acknowledgement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dirty="0" smtClean="0"/>
              <a:t>I would like to thank the following people:</a:t>
            </a:r>
          </a:p>
          <a:p>
            <a:r>
              <a:rPr lang="en-US" sz="1800" dirty="0" smtClean="0"/>
              <a:t>Dr. Chang-</a:t>
            </a:r>
            <a:r>
              <a:rPr lang="en-US" sz="1800" dirty="0" err="1" smtClean="0"/>
              <a:t>Hee</a:t>
            </a:r>
            <a:r>
              <a:rPr lang="en-US" sz="1800" dirty="0" smtClean="0"/>
              <a:t> Won for providing me the opportunity to work on this project and for guiding me through the project.</a:t>
            </a:r>
          </a:p>
          <a:p>
            <a:r>
              <a:rPr lang="en-US" sz="1800" dirty="0" smtClean="0"/>
              <a:t>My Committee Members: Dr. Joseph </a:t>
            </a:r>
            <a:r>
              <a:rPr lang="en-US" sz="1800" dirty="0" err="1" smtClean="0"/>
              <a:t>Picone</a:t>
            </a:r>
            <a:r>
              <a:rPr lang="en-US" sz="1800" dirty="0" smtClean="0"/>
              <a:t> and Dr. Nancy </a:t>
            </a:r>
            <a:r>
              <a:rPr lang="en-US" sz="1800" dirty="0" err="1" smtClean="0"/>
              <a:t>Pleshko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Dr. Karin </a:t>
            </a:r>
            <a:r>
              <a:rPr lang="en-US" sz="1800" dirty="0" err="1" smtClean="0"/>
              <a:t>Sorenmo</a:t>
            </a:r>
            <a:r>
              <a:rPr lang="en-US" sz="1800" dirty="0" smtClean="0"/>
              <a:t>, for providing the canine patient data.</a:t>
            </a:r>
          </a:p>
          <a:p>
            <a:r>
              <a:rPr lang="en-US" sz="1800" dirty="0" smtClean="0"/>
              <a:t>Dr. </a:t>
            </a:r>
            <a:r>
              <a:rPr lang="en-US" sz="1800" dirty="0" err="1" smtClean="0"/>
              <a:t>Cushla</a:t>
            </a:r>
            <a:r>
              <a:rPr lang="en-US" sz="1800" dirty="0" smtClean="0"/>
              <a:t> </a:t>
            </a:r>
            <a:r>
              <a:rPr lang="en-US" sz="1800" dirty="0" err="1" smtClean="0"/>
              <a:t>McGoverin</a:t>
            </a:r>
            <a:r>
              <a:rPr lang="en-US" sz="1800" dirty="0" smtClean="0"/>
              <a:t>, for her constant help, support and encouragement.</a:t>
            </a:r>
          </a:p>
          <a:p>
            <a:r>
              <a:rPr lang="en-US" sz="1800" dirty="0" smtClean="0"/>
              <a:t>Dr. Won and </a:t>
            </a:r>
            <a:r>
              <a:rPr lang="en-US" sz="1800" dirty="0" err="1" smtClean="0"/>
              <a:t>Firdous</a:t>
            </a:r>
            <a:r>
              <a:rPr lang="en-US" sz="1800" dirty="0" smtClean="0"/>
              <a:t> </a:t>
            </a:r>
            <a:r>
              <a:rPr lang="en-US" sz="1800" dirty="0" err="1" smtClean="0"/>
              <a:t>Saleheen</a:t>
            </a:r>
            <a:r>
              <a:rPr lang="en-US" sz="1800" dirty="0" smtClean="0"/>
              <a:t>, for their help in canine data acquisition.</a:t>
            </a:r>
          </a:p>
          <a:p>
            <a:r>
              <a:rPr lang="en-US" sz="1800" dirty="0" smtClean="0"/>
              <a:t>The members of the CSNAP lab.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70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20000" cy="1143000"/>
          </a:xfrm>
        </p:spPr>
        <p:txBody>
          <a:bodyPr/>
          <a:lstStyle/>
          <a:p>
            <a:r>
              <a:rPr lang="en-US" sz="3200" dirty="0" smtClean="0"/>
              <a:t>Research Objectives</a:t>
            </a:r>
            <a:endParaRPr lang="en-US" sz="3200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52400" y="1600200"/>
            <a:ext cx="7620000" cy="4800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Design an experiment to acquire the </a:t>
            </a:r>
            <a:r>
              <a:rPr lang="en-US" dirty="0" err="1" smtClean="0"/>
              <a:t>hyperspectral</a:t>
            </a:r>
            <a:r>
              <a:rPr lang="en-US" dirty="0" smtClean="0"/>
              <a:t> images of  mammary tumors from the canine patients.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Find the best normalization and preprocessing techniques to normalize the spectra.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Develop an algorithm to discern the malignant tumors from the benign tumors.</a:t>
            </a:r>
          </a:p>
        </p:txBody>
      </p:sp>
    </p:spTree>
    <p:extLst>
      <p:ext uri="{BB962C8B-B14F-4D97-AF65-F5344CB8AC3E}">
        <p14:creationId xmlns:p14="http://schemas.microsoft.com/office/powerpoint/2010/main" val="6066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101arw.ang.af.mil/shared/AFImages/101arw_questions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26293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Background</a:t>
            </a:r>
            <a:endParaRPr lang="en-US" sz="3200" dirty="0"/>
          </a:p>
        </p:txBody>
      </p:sp>
      <p:sp>
        <p:nvSpPr>
          <p:cNvPr id="29" name="Content Placeholder 17"/>
          <p:cNvSpPr>
            <a:spLocks noGrp="1"/>
          </p:cNvSpPr>
          <p:nvPr>
            <p:ph idx="1"/>
          </p:nvPr>
        </p:nvSpPr>
        <p:spPr>
          <a:xfrm>
            <a:off x="76200" y="1447800"/>
            <a:ext cx="4038600" cy="1981200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sz="1800" dirty="0" err="1" smtClean="0"/>
              <a:t>Hyperspectral</a:t>
            </a:r>
            <a:r>
              <a:rPr lang="en-US" sz="1800" dirty="0" smtClean="0"/>
              <a:t> imaging measures and collects reflectance intensity information of more than hundred spectral bands across the electromagnetic spectrum</a:t>
            </a:r>
            <a:r>
              <a:rPr lang="en-US" dirty="0" smtClean="0"/>
              <a:t>.</a:t>
            </a:r>
          </a:p>
        </p:txBody>
      </p:sp>
      <p:pic>
        <p:nvPicPr>
          <p:cNvPr id="30" name="Picture 29" descr="http://www.nature.com/nphoton/journal/v3/n11/images/nphoton.2009.205-f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018844"/>
            <a:ext cx="593407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markelowitz.com/Applications-of-Hyperspectral-Imag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4038600" cy="2514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99578" y="6064085"/>
            <a:ext cx="1828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http://www.nature.com/nphoton/journal/v3/n11/fig_tab/nphoton.2009.205_F3.html</a:t>
            </a:r>
          </a:p>
        </p:txBody>
      </p:sp>
    </p:spTree>
    <p:extLst>
      <p:ext uri="{BB962C8B-B14F-4D97-AF65-F5344CB8AC3E}">
        <p14:creationId xmlns:p14="http://schemas.microsoft.com/office/powerpoint/2010/main" val="26315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Applications of </a:t>
            </a:r>
            <a:r>
              <a:rPr lang="en-US" sz="3200" dirty="0" err="1" smtClean="0"/>
              <a:t>Hyperspectral</a:t>
            </a:r>
            <a:r>
              <a:rPr lang="en-US" sz="3200" dirty="0" smtClean="0"/>
              <a:t> Imaging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17"/>
          <p:cNvSpPr txBox="1">
            <a:spLocks/>
          </p:cNvSpPr>
          <p:nvPr/>
        </p:nvSpPr>
        <p:spPr>
          <a:xfrm>
            <a:off x="304800" y="1295400"/>
            <a:ext cx="7620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2" descr="http://www.markelowitz.com/Gulf-of-Mexi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292" y="3200400"/>
            <a:ext cx="4038600" cy="311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markelowitz.com/Cupr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" y="3200400"/>
            <a:ext cx="4097092" cy="311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7"/>
          <p:cNvSpPr txBox="1">
            <a:spLocks/>
          </p:cNvSpPr>
          <p:nvPr/>
        </p:nvSpPr>
        <p:spPr>
          <a:xfrm>
            <a:off x="416692" y="1143000"/>
            <a:ext cx="7620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r>
              <a:rPr lang="en-US" sz="2100" dirty="0" smtClean="0"/>
              <a:t>Applications of </a:t>
            </a:r>
            <a:r>
              <a:rPr lang="en-US" sz="2100" dirty="0" err="1" smtClean="0"/>
              <a:t>Hyperspectral</a:t>
            </a:r>
            <a:r>
              <a:rPr lang="en-US" sz="2100" dirty="0" smtClean="0"/>
              <a:t> Imaging are: </a:t>
            </a:r>
          </a:p>
          <a:p>
            <a:pPr lvl="1"/>
            <a:r>
              <a:rPr lang="en-US" sz="2100" dirty="0" smtClean="0"/>
              <a:t>Agriculture</a:t>
            </a:r>
          </a:p>
          <a:p>
            <a:pPr lvl="1"/>
            <a:r>
              <a:rPr lang="en-US" sz="2100" dirty="0" smtClean="0"/>
              <a:t>Mineralogy</a:t>
            </a:r>
          </a:p>
          <a:p>
            <a:pPr lvl="1"/>
            <a:r>
              <a:rPr lang="en-US" sz="2100" dirty="0" smtClean="0"/>
              <a:t>Surveillance</a:t>
            </a:r>
          </a:p>
          <a:p>
            <a:pPr lvl="1"/>
            <a:r>
              <a:rPr lang="en-US" sz="2100" dirty="0" smtClean="0"/>
              <a:t>Monitoring of Oil Drilling</a:t>
            </a:r>
          </a:p>
          <a:p>
            <a:pPr lvl="1"/>
            <a:r>
              <a:rPr lang="en-US" sz="2100" dirty="0" smtClean="0"/>
              <a:t>Non-Invasive Tissue Analysis</a:t>
            </a:r>
          </a:p>
          <a:p>
            <a:pPr marL="411480" lvl="1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75492" y="655320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http://www.markelowitz.com/Hyperspectral.html</a:t>
            </a:r>
          </a:p>
        </p:txBody>
      </p:sp>
    </p:spTree>
    <p:extLst>
      <p:ext uri="{BB962C8B-B14F-4D97-AF65-F5344CB8AC3E}">
        <p14:creationId xmlns:p14="http://schemas.microsoft.com/office/powerpoint/2010/main" val="28362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1000" y="685800"/>
            <a:ext cx="7772400" cy="641866"/>
          </a:xfrm>
        </p:spPr>
        <p:txBody>
          <a:bodyPr/>
          <a:lstStyle/>
          <a:p>
            <a:r>
              <a:rPr lang="en-US" sz="3200" dirty="0" smtClean="0"/>
              <a:t>Why is Near Infrared Spectral </a:t>
            </a:r>
            <a:r>
              <a:rPr lang="en-US" sz="3200" dirty="0"/>
              <a:t>R</a:t>
            </a:r>
            <a:r>
              <a:rPr lang="en-US" sz="3200" dirty="0" smtClean="0"/>
              <a:t>ange </a:t>
            </a:r>
            <a:r>
              <a:rPr lang="en-US" sz="3200" dirty="0"/>
              <a:t>U</a:t>
            </a:r>
            <a:r>
              <a:rPr lang="en-US" sz="3200" dirty="0" smtClean="0"/>
              <a:t>sed?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0"/>
            <a:ext cx="754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Near Infrared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Hyperspectral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Imaging has been used in literature for the detection of various kinds of cancer.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NIR light penetrates further into the tissue than light in any other spectrum, because tissue has low absorptivity in this region.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NIR light is absorbed by certain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chromophores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the tissue that are biochemically significant.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 this project, we use the NIR spectral range (650nm to 1100nm) as the light transmission range.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8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620000" cy="1143000"/>
          </a:xfrm>
        </p:spPr>
        <p:txBody>
          <a:bodyPr/>
          <a:lstStyle/>
          <a:p>
            <a:r>
              <a:rPr lang="en-US" sz="3200" dirty="0" smtClean="0"/>
              <a:t>Cancer Detection using Infrared </a:t>
            </a:r>
            <a:r>
              <a:rPr lang="en-US" sz="3200" dirty="0" err="1" smtClean="0"/>
              <a:t>Hyperspectral</a:t>
            </a:r>
            <a:r>
              <a:rPr lang="en-US" sz="3200" dirty="0" smtClean="0"/>
              <a:t> Imaging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7543800" cy="3886200"/>
          </a:xfrm>
        </p:spPr>
        <p:txBody>
          <a:bodyPr>
            <a:normAutofit/>
          </a:bodyPr>
          <a:lstStyle/>
          <a:p>
            <a:r>
              <a:rPr lang="en-US" sz="2000" dirty="0"/>
              <a:t>Breast Cancer</a:t>
            </a:r>
          </a:p>
          <a:p>
            <a:r>
              <a:rPr lang="en-US" sz="2000" dirty="0" smtClean="0"/>
              <a:t>Prostate Cancer</a:t>
            </a:r>
          </a:p>
          <a:p>
            <a:r>
              <a:rPr lang="en-US" sz="2000" dirty="0" smtClean="0"/>
              <a:t>Tongue Cancer</a:t>
            </a:r>
          </a:p>
          <a:p>
            <a:r>
              <a:rPr lang="en-US" sz="2000" dirty="0" smtClean="0"/>
              <a:t>Gastric Cancer</a:t>
            </a:r>
          </a:p>
          <a:p>
            <a:r>
              <a:rPr lang="en-US" sz="2000" dirty="0" smtClean="0"/>
              <a:t>Skin Cancer</a:t>
            </a:r>
          </a:p>
          <a:p>
            <a:r>
              <a:rPr lang="en-US" sz="2000" dirty="0" smtClean="0"/>
              <a:t>Canine Mammary Cancer</a:t>
            </a:r>
          </a:p>
          <a:p>
            <a:r>
              <a:rPr lang="en-US" sz="2000" dirty="0" smtClean="0"/>
              <a:t>Other diseases: intestinal ischemia, lung emphysema</a:t>
            </a:r>
          </a:p>
        </p:txBody>
      </p:sp>
    </p:spTree>
    <p:extLst>
      <p:ext uri="{BB962C8B-B14F-4D97-AF65-F5344CB8AC3E}">
        <p14:creationId xmlns:p14="http://schemas.microsoft.com/office/powerpoint/2010/main" val="165905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37232</TotalTime>
  <Words>2738</Words>
  <Application>Microsoft Office PowerPoint</Application>
  <PresentationFormat>On-screen Show (4:3)</PresentationFormat>
  <Paragraphs>374</Paragraphs>
  <Slides>50</Slides>
  <Notes>50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Adjacency</vt:lpstr>
      <vt:lpstr>Equation</vt:lpstr>
      <vt:lpstr>Hyperspectral Imaging to Discern Benign and Malignant Canine Mammary tumors</vt:lpstr>
      <vt:lpstr>Outline</vt:lpstr>
      <vt:lpstr>Motivation</vt:lpstr>
      <vt:lpstr>Motivation</vt:lpstr>
      <vt:lpstr>Research Objectives</vt:lpstr>
      <vt:lpstr>Background</vt:lpstr>
      <vt:lpstr>Applications of Hyperspectral Imaging</vt:lpstr>
      <vt:lpstr>Why is Near Infrared Spectral Range Used?</vt:lpstr>
      <vt:lpstr>Cancer Detection using Infrared Hyperspectral Imaging</vt:lpstr>
      <vt:lpstr>Tongue Cancer</vt:lpstr>
      <vt:lpstr>Breast Cancer </vt:lpstr>
      <vt:lpstr>Breast Cancer (Cont.)</vt:lpstr>
      <vt:lpstr>Prostate Cancer</vt:lpstr>
      <vt:lpstr>Gastric Cancer</vt:lpstr>
      <vt:lpstr>Skin Cancer</vt:lpstr>
      <vt:lpstr>Canine Mammary Cancer</vt:lpstr>
      <vt:lpstr>Other diseases diagnosed by hyperspectral imaging</vt:lpstr>
      <vt:lpstr>Other diseases diagnosed by hyperspectral imaging…cont</vt:lpstr>
      <vt:lpstr>Experimental Flow</vt:lpstr>
      <vt:lpstr>Data Acquisition From Canine Patients</vt:lpstr>
      <vt:lpstr>Data Acquisition From Canine Patients (cont.)</vt:lpstr>
      <vt:lpstr>Canine Tumor Data </vt:lpstr>
      <vt:lpstr>Hyperspectral Imaging System Description</vt:lpstr>
      <vt:lpstr>Hyperspectral Imaging System Description (cont.)</vt:lpstr>
      <vt:lpstr> Preprocessing and Normalization of data</vt:lpstr>
      <vt:lpstr>PowerPoint Presentation</vt:lpstr>
      <vt:lpstr>Normalization Technique using Standard Reflectance</vt:lpstr>
      <vt:lpstr>Other Normalization Methods</vt:lpstr>
      <vt:lpstr>Other Normalization Methods (cont.)</vt:lpstr>
      <vt:lpstr>Identifying the Wavelengths of Chromophores</vt:lpstr>
      <vt:lpstr>Data Analysis Methods</vt:lpstr>
      <vt:lpstr>Principal Component Analysis</vt:lpstr>
      <vt:lpstr>How do we use PCA for the canine data?</vt:lpstr>
      <vt:lpstr>Linear Discriminant Analysis</vt:lpstr>
      <vt:lpstr>How do we use LDA for our spectral dataset?</vt:lpstr>
      <vt:lpstr>Support Vector Machine</vt:lpstr>
      <vt:lpstr>How do we use SVM for our spectral dataset?</vt:lpstr>
      <vt:lpstr>Tissue Optical Indices Method</vt:lpstr>
      <vt:lpstr>How do we use TOI method for our spectral dataset?</vt:lpstr>
      <vt:lpstr>Preliminary Results</vt:lpstr>
      <vt:lpstr>Preliminary Results</vt:lpstr>
      <vt:lpstr>Discussion</vt:lpstr>
      <vt:lpstr>Discussion (cont.)</vt:lpstr>
      <vt:lpstr>Discussion (cont.)</vt:lpstr>
      <vt:lpstr>Future Work</vt:lpstr>
      <vt:lpstr>Future Work (cont.)</vt:lpstr>
      <vt:lpstr>Future Work (cont.)</vt:lpstr>
      <vt:lpstr>Acknowledgement</vt:lpstr>
      <vt:lpstr>Acknowledgement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S. G. Kong</dc:creator>
  <cp:lastModifiedBy>Amrita</cp:lastModifiedBy>
  <cp:revision>976</cp:revision>
  <cp:lastPrinted>2012-12-06T14:54:30Z</cp:lastPrinted>
  <dcterms:created xsi:type="dcterms:W3CDTF">1996-09-30T18:28:10Z</dcterms:created>
  <dcterms:modified xsi:type="dcterms:W3CDTF">2012-12-06T15:11:00Z</dcterms:modified>
</cp:coreProperties>
</file>