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Default Extension="gif" ContentType="image/gif"/>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0" r:id="rId1"/>
    <p:sldMasterId id="2147483652" r:id="rId2"/>
    <p:sldMasterId id="2147483655" r:id="rId3"/>
  </p:sldMasterIdLst>
  <p:notesMasterIdLst>
    <p:notesMasterId r:id="rId34"/>
  </p:notesMasterIdLst>
  <p:handoutMasterIdLst>
    <p:handoutMasterId r:id="rId35"/>
  </p:handoutMasterIdLst>
  <p:sldIdLst>
    <p:sldId id="259" r:id="rId4"/>
    <p:sldId id="282" r:id="rId5"/>
    <p:sldId id="311" r:id="rId6"/>
    <p:sldId id="304" r:id="rId7"/>
    <p:sldId id="284" r:id="rId8"/>
    <p:sldId id="312" r:id="rId9"/>
    <p:sldId id="296" r:id="rId10"/>
    <p:sldId id="258" r:id="rId11"/>
    <p:sldId id="286" r:id="rId12"/>
    <p:sldId id="310" r:id="rId13"/>
    <p:sldId id="306" r:id="rId14"/>
    <p:sldId id="316" r:id="rId15"/>
    <p:sldId id="288" r:id="rId16"/>
    <p:sldId id="320" r:id="rId17"/>
    <p:sldId id="303" r:id="rId18"/>
    <p:sldId id="291" r:id="rId19"/>
    <p:sldId id="309" r:id="rId20"/>
    <p:sldId id="317" r:id="rId21"/>
    <p:sldId id="295" r:id="rId22"/>
    <p:sldId id="292" r:id="rId23"/>
    <p:sldId id="321" r:id="rId24"/>
    <p:sldId id="297" r:id="rId25"/>
    <p:sldId id="298" r:id="rId26"/>
    <p:sldId id="318" r:id="rId27"/>
    <p:sldId id="319" r:id="rId28"/>
    <p:sldId id="300" r:id="rId29"/>
    <p:sldId id="301" r:id="rId30"/>
    <p:sldId id="302" r:id="rId31"/>
    <p:sldId id="307" r:id="rId32"/>
    <p:sldId id="278" r:id="rId33"/>
  </p:sldIdLst>
  <p:sldSz cx="9144000" cy="6858000" type="screen4x3"/>
  <p:notesSz cx="6858000" cy="9312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AFE9C"/>
    <a:srgbClr val="333399"/>
    <a:srgbClr val="B4CFFC"/>
    <a:srgbClr val="B6D6FC"/>
    <a:srgbClr val="E3F0FE"/>
    <a:srgbClr val="1E90FF"/>
    <a:srgbClr val="1E9099"/>
    <a:srgbClr val="DFEBFE"/>
    <a:srgbClr val="70A5FB"/>
    <a:srgbClr val="344B6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70" autoAdjust="0"/>
    <p:restoredTop sz="86813" autoAdjust="0"/>
  </p:normalViewPr>
  <p:slideViewPr>
    <p:cSldViewPr showGuides="1">
      <p:cViewPr varScale="1">
        <p:scale>
          <a:sx n="59" d="100"/>
          <a:sy n="59" d="100"/>
        </p:scale>
        <p:origin x="-1932" y="-84"/>
      </p:cViewPr>
      <p:guideLst>
        <p:guide orient="horz" pos="4020"/>
        <p:guide pos="3727"/>
      </p:guideLst>
    </p:cSldViewPr>
  </p:slideViewPr>
  <p:notesTextViewPr>
    <p:cViewPr>
      <p:scale>
        <a:sx n="75" d="100"/>
        <a:sy n="75" d="100"/>
      </p:scale>
      <p:origin x="0" y="0"/>
    </p:cViewPr>
  </p:notesTextViewPr>
  <p:sorterViewPr>
    <p:cViewPr>
      <p:scale>
        <a:sx n="66" d="100"/>
        <a:sy n="66" d="100"/>
      </p:scale>
      <p:origin x="0" y="0"/>
    </p:cViewPr>
  </p:sorterViewPr>
  <p:notesViewPr>
    <p:cSldViewPr>
      <p:cViewPr varScale="1">
        <p:scale>
          <a:sx n="51" d="100"/>
          <a:sy n="51" d="100"/>
        </p:scale>
        <p:origin x="-2862" y="-114"/>
      </p:cViewPr>
      <p:guideLst>
        <p:guide orient="horz" pos="2933"/>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3CB281-9260-497B-B7F5-0783F12DE47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68D9C833-0B63-4F43-8F5F-1EE6D3D2E84F}">
      <dgm:prSet phldrT="[Text]"/>
      <dgm:spPr/>
      <dgm:t>
        <a:bodyPr/>
        <a:lstStyle/>
        <a:p>
          <a:r>
            <a:rPr lang="en-US" dirty="0" smtClean="0"/>
            <a:t>A, B, C, D, E, F, G</a:t>
          </a:r>
          <a:endParaRPr lang="en-US" dirty="0"/>
        </a:p>
      </dgm:t>
    </dgm:pt>
    <dgm:pt modelId="{6758C131-227C-47A5-AD87-CD1A73FE9B8F}" type="parTrans" cxnId="{26D30B27-319A-4FF5-A4C7-3548484A785A}">
      <dgm:prSet/>
      <dgm:spPr/>
      <dgm:t>
        <a:bodyPr/>
        <a:lstStyle/>
        <a:p>
          <a:endParaRPr lang="en-US"/>
        </a:p>
      </dgm:t>
    </dgm:pt>
    <dgm:pt modelId="{C1193AF5-59BC-45C4-AB94-75DBECAB99A2}" type="sibTrans" cxnId="{26D30B27-319A-4FF5-A4C7-3548484A785A}">
      <dgm:prSet/>
      <dgm:spPr/>
      <dgm:t>
        <a:bodyPr/>
        <a:lstStyle/>
        <a:p>
          <a:endParaRPr lang="en-US"/>
        </a:p>
      </dgm:t>
    </dgm:pt>
    <dgm:pt modelId="{41CF6161-CB76-4046-A0E3-0CDE585161C2}">
      <dgm:prSet phldrT="[Text]"/>
      <dgm:spPr/>
      <dgm:t>
        <a:bodyPr/>
        <a:lstStyle/>
        <a:p>
          <a:r>
            <a:rPr lang="en-US" dirty="0" smtClean="0"/>
            <a:t>A, B, D, F</a:t>
          </a:r>
          <a:endParaRPr lang="en-US" dirty="0"/>
        </a:p>
      </dgm:t>
    </dgm:pt>
    <dgm:pt modelId="{DCD9EA9C-C493-4529-94D4-C7FDFF06A226}" type="parTrans" cxnId="{844973A6-3347-432D-9515-8367018B3FA6}">
      <dgm:prSet/>
      <dgm:spPr/>
      <dgm:t>
        <a:bodyPr/>
        <a:lstStyle/>
        <a:p>
          <a:endParaRPr lang="en-US" dirty="0"/>
        </a:p>
      </dgm:t>
    </dgm:pt>
    <dgm:pt modelId="{E63D7A1B-1457-4F39-BFCA-C717A26F9B5B}" type="sibTrans" cxnId="{844973A6-3347-432D-9515-8367018B3FA6}">
      <dgm:prSet/>
      <dgm:spPr/>
      <dgm:t>
        <a:bodyPr/>
        <a:lstStyle/>
        <a:p>
          <a:endParaRPr lang="en-US"/>
        </a:p>
      </dgm:t>
    </dgm:pt>
    <dgm:pt modelId="{7FD7F461-A81C-43F5-8EB0-3F8B8A1B98B0}">
      <dgm:prSet phldrT="[Text]"/>
      <dgm:spPr/>
      <dgm:t>
        <a:bodyPr/>
        <a:lstStyle/>
        <a:p>
          <a:r>
            <a:rPr lang="en-US" dirty="0" smtClean="0"/>
            <a:t>A, D</a:t>
          </a:r>
          <a:endParaRPr lang="en-US" dirty="0"/>
        </a:p>
      </dgm:t>
    </dgm:pt>
    <dgm:pt modelId="{B313AF02-8CDB-4A01-A409-2468972604D3}" type="parTrans" cxnId="{622EBFE1-636A-4C86-BAE8-2648DBA777EE}">
      <dgm:prSet/>
      <dgm:spPr/>
      <dgm:t>
        <a:bodyPr/>
        <a:lstStyle/>
        <a:p>
          <a:endParaRPr lang="en-US" dirty="0"/>
        </a:p>
      </dgm:t>
    </dgm:pt>
    <dgm:pt modelId="{65E94DD7-483E-42D9-BAA2-255FAF2D6414}" type="sibTrans" cxnId="{622EBFE1-636A-4C86-BAE8-2648DBA777EE}">
      <dgm:prSet/>
      <dgm:spPr/>
      <dgm:t>
        <a:bodyPr/>
        <a:lstStyle/>
        <a:p>
          <a:endParaRPr lang="en-US"/>
        </a:p>
      </dgm:t>
    </dgm:pt>
    <dgm:pt modelId="{88B64048-82DB-443E-A778-657CFDBA10B8}">
      <dgm:prSet phldrT="[Text]"/>
      <dgm:spPr/>
      <dgm:t>
        <a:bodyPr/>
        <a:lstStyle/>
        <a:p>
          <a:r>
            <a:rPr lang="en-US" dirty="0" smtClean="0"/>
            <a:t>B</a:t>
          </a:r>
          <a:endParaRPr lang="en-US" dirty="0"/>
        </a:p>
      </dgm:t>
    </dgm:pt>
    <dgm:pt modelId="{41661ACB-96B6-4D3B-83EA-C192AD515994}" type="parTrans" cxnId="{6310C541-B497-4D05-BB5F-A243C3CB3999}">
      <dgm:prSet/>
      <dgm:spPr/>
      <dgm:t>
        <a:bodyPr/>
        <a:lstStyle/>
        <a:p>
          <a:endParaRPr lang="en-US" dirty="0"/>
        </a:p>
      </dgm:t>
    </dgm:pt>
    <dgm:pt modelId="{8F740265-B738-4CD5-96CF-D04A86693EBF}" type="sibTrans" cxnId="{6310C541-B497-4D05-BB5F-A243C3CB3999}">
      <dgm:prSet/>
      <dgm:spPr/>
      <dgm:t>
        <a:bodyPr/>
        <a:lstStyle/>
        <a:p>
          <a:endParaRPr lang="en-US"/>
        </a:p>
      </dgm:t>
    </dgm:pt>
    <dgm:pt modelId="{62E8934C-09A3-493C-B57B-1B3A9A155978}">
      <dgm:prSet phldrT="[Text]"/>
      <dgm:spPr/>
      <dgm:t>
        <a:bodyPr/>
        <a:lstStyle/>
        <a:p>
          <a:r>
            <a:rPr lang="en-US" dirty="0" smtClean="0"/>
            <a:t>C, E, G</a:t>
          </a:r>
          <a:endParaRPr lang="en-US" dirty="0"/>
        </a:p>
      </dgm:t>
    </dgm:pt>
    <dgm:pt modelId="{FAD59262-E785-4991-9586-82554E23D312}" type="parTrans" cxnId="{4CEA86F0-9830-4840-88C8-9F54D7B9138E}">
      <dgm:prSet/>
      <dgm:spPr/>
      <dgm:t>
        <a:bodyPr/>
        <a:lstStyle/>
        <a:p>
          <a:endParaRPr lang="en-US" dirty="0"/>
        </a:p>
      </dgm:t>
    </dgm:pt>
    <dgm:pt modelId="{C2FC324D-63F1-4DDF-A93C-11BC77F48979}" type="sibTrans" cxnId="{4CEA86F0-9830-4840-88C8-9F54D7B9138E}">
      <dgm:prSet/>
      <dgm:spPr/>
      <dgm:t>
        <a:bodyPr/>
        <a:lstStyle/>
        <a:p>
          <a:endParaRPr lang="en-US"/>
        </a:p>
      </dgm:t>
    </dgm:pt>
    <dgm:pt modelId="{A40ED9F3-673D-463D-8C8D-8666197D72C0}">
      <dgm:prSet phldrT="[Text]"/>
      <dgm:spPr/>
      <dgm:t>
        <a:bodyPr/>
        <a:lstStyle/>
        <a:p>
          <a:r>
            <a:rPr lang="en-US" dirty="0" smtClean="0"/>
            <a:t>C, G</a:t>
          </a:r>
          <a:endParaRPr lang="en-US" dirty="0"/>
        </a:p>
      </dgm:t>
    </dgm:pt>
    <dgm:pt modelId="{665CEACB-1E25-437C-952B-A2C5DC1D9213}" type="parTrans" cxnId="{1B529419-7B3F-4E76-9085-C24CE850FA41}">
      <dgm:prSet/>
      <dgm:spPr/>
      <dgm:t>
        <a:bodyPr/>
        <a:lstStyle/>
        <a:p>
          <a:endParaRPr lang="en-US" dirty="0"/>
        </a:p>
      </dgm:t>
    </dgm:pt>
    <dgm:pt modelId="{534A8C25-3C07-4100-8C24-A09301794A9F}" type="sibTrans" cxnId="{1B529419-7B3F-4E76-9085-C24CE850FA41}">
      <dgm:prSet/>
      <dgm:spPr/>
      <dgm:t>
        <a:bodyPr/>
        <a:lstStyle/>
        <a:p>
          <a:endParaRPr lang="en-US"/>
        </a:p>
      </dgm:t>
    </dgm:pt>
    <dgm:pt modelId="{08A32132-7B5E-4EDD-94C6-DAE7C07D73F5}">
      <dgm:prSet/>
      <dgm:spPr/>
      <dgm:t>
        <a:bodyPr/>
        <a:lstStyle/>
        <a:p>
          <a:r>
            <a:rPr lang="en-US" dirty="0" smtClean="0"/>
            <a:t>E</a:t>
          </a:r>
          <a:endParaRPr lang="en-US" dirty="0"/>
        </a:p>
      </dgm:t>
    </dgm:pt>
    <dgm:pt modelId="{4BDCD408-C64E-44F8-9973-277AA430373B}" type="parTrans" cxnId="{700DC2A3-75A4-49D5-B7AE-F205E1B2D2B7}">
      <dgm:prSet/>
      <dgm:spPr/>
      <dgm:t>
        <a:bodyPr/>
        <a:lstStyle/>
        <a:p>
          <a:endParaRPr lang="en-US" dirty="0"/>
        </a:p>
      </dgm:t>
    </dgm:pt>
    <dgm:pt modelId="{B9064BD7-CEAA-4B0E-BBD5-89034CE194FD}" type="sibTrans" cxnId="{700DC2A3-75A4-49D5-B7AE-F205E1B2D2B7}">
      <dgm:prSet/>
      <dgm:spPr/>
      <dgm:t>
        <a:bodyPr/>
        <a:lstStyle/>
        <a:p>
          <a:endParaRPr lang="en-US"/>
        </a:p>
      </dgm:t>
    </dgm:pt>
    <dgm:pt modelId="{C84E8E08-C898-49FA-8A1C-F52A5DBD092C}">
      <dgm:prSet/>
      <dgm:spPr/>
      <dgm:t>
        <a:bodyPr/>
        <a:lstStyle/>
        <a:p>
          <a:r>
            <a:rPr lang="en-US" dirty="0" smtClean="0"/>
            <a:t>F</a:t>
          </a:r>
          <a:endParaRPr lang="en-US" dirty="0"/>
        </a:p>
      </dgm:t>
    </dgm:pt>
    <dgm:pt modelId="{0BB00779-E9F6-41A0-B3A9-F64234329059}" type="parTrans" cxnId="{87220D30-F0D0-4FD8-893D-A14F1ECE6CDD}">
      <dgm:prSet/>
      <dgm:spPr/>
      <dgm:t>
        <a:bodyPr/>
        <a:lstStyle/>
        <a:p>
          <a:endParaRPr lang="en-US" dirty="0"/>
        </a:p>
      </dgm:t>
    </dgm:pt>
    <dgm:pt modelId="{A1B47269-3BC7-4900-A82F-9AF7F5656973}" type="sibTrans" cxnId="{87220D30-F0D0-4FD8-893D-A14F1ECE6CDD}">
      <dgm:prSet/>
      <dgm:spPr/>
      <dgm:t>
        <a:bodyPr/>
        <a:lstStyle/>
        <a:p>
          <a:endParaRPr lang="en-US"/>
        </a:p>
      </dgm:t>
    </dgm:pt>
    <dgm:pt modelId="{FE477DE4-29E8-4A14-B921-DF277144CF8F}" type="pres">
      <dgm:prSet presAssocID="{783CB281-9260-497B-B7F5-0783F12DE476}" presName="hierChild1" presStyleCnt="0">
        <dgm:presLayoutVars>
          <dgm:chPref val="1"/>
          <dgm:dir/>
          <dgm:animOne val="branch"/>
          <dgm:animLvl val="lvl"/>
          <dgm:resizeHandles/>
        </dgm:presLayoutVars>
      </dgm:prSet>
      <dgm:spPr/>
      <dgm:t>
        <a:bodyPr/>
        <a:lstStyle/>
        <a:p>
          <a:endParaRPr lang="en-US"/>
        </a:p>
      </dgm:t>
    </dgm:pt>
    <dgm:pt modelId="{96A5B0C1-8C3E-4C87-AE3E-7F759157CAA9}" type="pres">
      <dgm:prSet presAssocID="{68D9C833-0B63-4F43-8F5F-1EE6D3D2E84F}" presName="hierRoot1" presStyleCnt="0"/>
      <dgm:spPr/>
    </dgm:pt>
    <dgm:pt modelId="{A4005949-DCE2-44BD-9C9C-EB43A3417ABC}" type="pres">
      <dgm:prSet presAssocID="{68D9C833-0B63-4F43-8F5F-1EE6D3D2E84F}" presName="composite" presStyleCnt="0"/>
      <dgm:spPr/>
    </dgm:pt>
    <dgm:pt modelId="{AD41071F-D7D2-42F8-ABFB-5D4D24C4F50F}" type="pres">
      <dgm:prSet presAssocID="{68D9C833-0B63-4F43-8F5F-1EE6D3D2E84F}" presName="background" presStyleLbl="node0" presStyleIdx="0" presStyleCnt="1"/>
      <dgm:spPr/>
    </dgm:pt>
    <dgm:pt modelId="{5BD2CE57-DCE1-4859-B2A9-DD1C2C122114}" type="pres">
      <dgm:prSet presAssocID="{68D9C833-0B63-4F43-8F5F-1EE6D3D2E84F}" presName="text" presStyleLbl="fgAcc0" presStyleIdx="0" presStyleCnt="1" custScaleX="156281">
        <dgm:presLayoutVars>
          <dgm:chPref val="3"/>
        </dgm:presLayoutVars>
      </dgm:prSet>
      <dgm:spPr/>
      <dgm:t>
        <a:bodyPr/>
        <a:lstStyle/>
        <a:p>
          <a:endParaRPr lang="en-US"/>
        </a:p>
      </dgm:t>
    </dgm:pt>
    <dgm:pt modelId="{F769BA58-9BF9-4084-AFAC-E080BACA29C4}" type="pres">
      <dgm:prSet presAssocID="{68D9C833-0B63-4F43-8F5F-1EE6D3D2E84F}" presName="hierChild2" presStyleCnt="0"/>
      <dgm:spPr/>
    </dgm:pt>
    <dgm:pt modelId="{CF4B2F3E-584E-449E-957F-BBEFA08A2AE0}" type="pres">
      <dgm:prSet presAssocID="{DCD9EA9C-C493-4529-94D4-C7FDFF06A226}" presName="Name10" presStyleLbl="parChTrans1D2" presStyleIdx="0" presStyleCnt="2"/>
      <dgm:spPr/>
      <dgm:t>
        <a:bodyPr/>
        <a:lstStyle/>
        <a:p>
          <a:endParaRPr lang="en-US"/>
        </a:p>
      </dgm:t>
    </dgm:pt>
    <dgm:pt modelId="{72D7692F-F0FD-4EFB-A04F-5AE16575B6E8}" type="pres">
      <dgm:prSet presAssocID="{41CF6161-CB76-4046-A0E3-0CDE585161C2}" presName="hierRoot2" presStyleCnt="0"/>
      <dgm:spPr/>
    </dgm:pt>
    <dgm:pt modelId="{97312DAC-E887-4B67-967E-151A51F783B0}" type="pres">
      <dgm:prSet presAssocID="{41CF6161-CB76-4046-A0E3-0CDE585161C2}" presName="composite2" presStyleCnt="0"/>
      <dgm:spPr/>
    </dgm:pt>
    <dgm:pt modelId="{75C663E9-2AEE-4781-9838-D2EF5DA05E23}" type="pres">
      <dgm:prSet presAssocID="{41CF6161-CB76-4046-A0E3-0CDE585161C2}" presName="background2" presStyleLbl="node2" presStyleIdx="0" presStyleCnt="2"/>
      <dgm:spPr/>
    </dgm:pt>
    <dgm:pt modelId="{50A40823-9273-434B-9131-64F8FF17599C}" type="pres">
      <dgm:prSet presAssocID="{41CF6161-CB76-4046-A0E3-0CDE585161C2}" presName="text2" presStyleLbl="fgAcc2" presStyleIdx="0" presStyleCnt="2">
        <dgm:presLayoutVars>
          <dgm:chPref val="3"/>
        </dgm:presLayoutVars>
      </dgm:prSet>
      <dgm:spPr/>
      <dgm:t>
        <a:bodyPr/>
        <a:lstStyle/>
        <a:p>
          <a:endParaRPr lang="en-US"/>
        </a:p>
      </dgm:t>
    </dgm:pt>
    <dgm:pt modelId="{BA85557F-7D3F-4ED6-9A32-E19878186EE0}" type="pres">
      <dgm:prSet presAssocID="{41CF6161-CB76-4046-A0E3-0CDE585161C2}" presName="hierChild3" presStyleCnt="0"/>
      <dgm:spPr/>
    </dgm:pt>
    <dgm:pt modelId="{40B7B7D0-FA3F-4C71-8F2D-EE74CA0710E9}" type="pres">
      <dgm:prSet presAssocID="{B313AF02-8CDB-4A01-A409-2468972604D3}" presName="Name17" presStyleLbl="parChTrans1D3" presStyleIdx="0" presStyleCnt="5"/>
      <dgm:spPr/>
      <dgm:t>
        <a:bodyPr/>
        <a:lstStyle/>
        <a:p>
          <a:endParaRPr lang="en-US"/>
        </a:p>
      </dgm:t>
    </dgm:pt>
    <dgm:pt modelId="{89A8666A-3A96-40FC-A077-46BA7BC275FB}" type="pres">
      <dgm:prSet presAssocID="{7FD7F461-A81C-43F5-8EB0-3F8B8A1B98B0}" presName="hierRoot3" presStyleCnt="0"/>
      <dgm:spPr/>
    </dgm:pt>
    <dgm:pt modelId="{A5A16D45-68E9-4AF5-AB93-B3D5DA1C49A1}" type="pres">
      <dgm:prSet presAssocID="{7FD7F461-A81C-43F5-8EB0-3F8B8A1B98B0}" presName="composite3" presStyleCnt="0"/>
      <dgm:spPr/>
    </dgm:pt>
    <dgm:pt modelId="{FBC39AF6-442E-4627-B31A-0EB27F5F3FFE}" type="pres">
      <dgm:prSet presAssocID="{7FD7F461-A81C-43F5-8EB0-3F8B8A1B98B0}" presName="background3" presStyleLbl="node3" presStyleIdx="0" presStyleCnt="5"/>
      <dgm:spPr/>
    </dgm:pt>
    <dgm:pt modelId="{AFCFE150-55BF-4055-95E0-0F2419365BA9}" type="pres">
      <dgm:prSet presAssocID="{7FD7F461-A81C-43F5-8EB0-3F8B8A1B98B0}" presName="text3" presStyleLbl="fgAcc3" presStyleIdx="0" presStyleCnt="5">
        <dgm:presLayoutVars>
          <dgm:chPref val="3"/>
        </dgm:presLayoutVars>
      </dgm:prSet>
      <dgm:spPr/>
      <dgm:t>
        <a:bodyPr/>
        <a:lstStyle/>
        <a:p>
          <a:endParaRPr lang="en-US"/>
        </a:p>
      </dgm:t>
    </dgm:pt>
    <dgm:pt modelId="{D37A1C0B-9466-44A8-A7CC-5E1302BE0A65}" type="pres">
      <dgm:prSet presAssocID="{7FD7F461-A81C-43F5-8EB0-3F8B8A1B98B0}" presName="hierChild4" presStyleCnt="0"/>
      <dgm:spPr/>
    </dgm:pt>
    <dgm:pt modelId="{BEEADFA5-437C-45AF-AB29-AF55AF5843D2}" type="pres">
      <dgm:prSet presAssocID="{41661ACB-96B6-4D3B-83EA-C192AD515994}" presName="Name17" presStyleLbl="parChTrans1D3" presStyleIdx="1" presStyleCnt="5"/>
      <dgm:spPr/>
      <dgm:t>
        <a:bodyPr/>
        <a:lstStyle/>
        <a:p>
          <a:endParaRPr lang="en-US"/>
        </a:p>
      </dgm:t>
    </dgm:pt>
    <dgm:pt modelId="{98C41EC6-3051-4F9B-92CE-B4C0864F5B28}" type="pres">
      <dgm:prSet presAssocID="{88B64048-82DB-443E-A778-657CFDBA10B8}" presName="hierRoot3" presStyleCnt="0"/>
      <dgm:spPr/>
    </dgm:pt>
    <dgm:pt modelId="{3E696E6C-6E12-4128-892A-D4E84779F244}" type="pres">
      <dgm:prSet presAssocID="{88B64048-82DB-443E-A778-657CFDBA10B8}" presName="composite3" presStyleCnt="0"/>
      <dgm:spPr/>
    </dgm:pt>
    <dgm:pt modelId="{32CE174D-FC9A-4415-809B-309C11B5A60E}" type="pres">
      <dgm:prSet presAssocID="{88B64048-82DB-443E-A778-657CFDBA10B8}" presName="background3" presStyleLbl="node3" presStyleIdx="1" presStyleCnt="5"/>
      <dgm:spPr/>
    </dgm:pt>
    <dgm:pt modelId="{45BC1794-E11D-4303-B69E-4A28D2DF1A94}" type="pres">
      <dgm:prSet presAssocID="{88B64048-82DB-443E-A778-657CFDBA10B8}" presName="text3" presStyleLbl="fgAcc3" presStyleIdx="1" presStyleCnt="5">
        <dgm:presLayoutVars>
          <dgm:chPref val="3"/>
        </dgm:presLayoutVars>
      </dgm:prSet>
      <dgm:spPr/>
      <dgm:t>
        <a:bodyPr/>
        <a:lstStyle/>
        <a:p>
          <a:endParaRPr lang="en-US"/>
        </a:p>
      </dgm:t>
    </dgm:pt>
    <dgm:pt modelId="{2072CCBB-024E-4259-922D-160D39323D30}" type="pres">
      <dgm:prSet presAssocID="{88B64048-82DB-443E-A778-657CFDBA10B8}" presName="hierChild4" presStyleCnt="0"/>
      <dgm:spPr/>
    </dgm:pt>
    <dgm:pt modelId="{8ECC5177-FF48-4F3F-BF75-0DB144EE409E}" type="pres">
      <dgm:prSet presAssocID="{0BB00779-E9F6-41A0-B3A9-F64234329059}" presName="Name17" presStyleLbl="parChTrans1D3" presStyleIdx="2" presStyleCnt="5"/>
      <dgm:spPr/>
      <dgm:t>
        <a:bodyPr/>
        <a:lstStyle/>
        <a:p>
          <a:endParaRPr lang="en-US"/>
        </a:p>
      </dgm:t>
    </dgm:pt>
    <dgm:pt modelId="{9624EA3B-71E4-4084-875B-4198BF292DFB}" type="pres">
      <dgm:prSet presAssocID="{C84E8E08-C898-49FA-8A1C-F52A5DBD092C}" presName="hierRoot3" presStyleCnt="0"/>
      <dgm:spPr/>
    </dgm:pt>
    <dgm:pt modelId="{02124E66-CC2F-4250-9090-514BD25A9255}" type="pres">
      <dgm:prSet presAssocID="{C84E8E08-C898-49FA-8A1C-F52A5DBD092C}" presName="composite3" presStyleCnt="0"/>
      <dgm:spPr/>
    </dgm:pt>
    <dgm:pt modelId="{850D098F-F074-47FC-B58E-C4DFB75119F7}" type="pres">
      <dgm:prSet presAssocID="{C84E8E08-C898-49FA-8A1C-F52A5DBD092C}" presName="background3" presStyleLbl="node3" presStyleIdx="2" presStyleCnt="5"/>
      <dgm:spPr/>
    </dgm:pt>
    <dgm:pt modelId="{C5261E9A-C0F3-44DD-A598-B144FE64FEA8}" type="pres">
      <dgm:prSet presAssocID="{C84E8E08-C898-49FA-8A1C-F52A5DBD092C}" presName="text3" presStyleLbl="fgAcc3" presStyleIdx="2" presStyleCnt="5">
        <dgm:presLayoutVars>
          <dgm:chPref val="3"/>
        </dgm:presLayoutVars>
      </dgm:prSet>
      <dgm:spPr/>
      <dgm:t>
        <a:bodyPr/>
        <a:lstStyle/>
        <a:p>
          <a:endParaRPr lang="en-US"/>
        </a:p>
      </dgm:t>
    </dgm:pt>
    <dgm:pt modelId="{8F443C7E-F3AD-4CCA-A81F-B5508AB9C5AC}" type="pres">
      <dgm:prSet presAssocID="{C84E8E08-C898-49FA-8A1C-F52A5DBD092C}" presName="hierChild4" presStyleCnt="0"/>
      <dgm:spPr/>
    </dgm:pt>
    <dgm:pt modelId="{9B2DA93F-E44A-40E5-92B9-A78424D850B8}" type="pres">
      <dgm:prSet presAssocID="{FAD59262-E785-4991-9586-82554E23D312}" presName="Name10" presStyleLbl="parChTrans1D2" presStyleIdx="1" presStyleCnt="2"/>
      <dgm:spPr/>
      <dgm:t>
        <a:bodyPr/>
        <a:lstStyle/>
        <a:p>
          <a:endParaRPr lang="en-US"/>
        </a:p>
      </dgm:t>
    </dgm:pt>
    <dgm:pt modelId="{43CCDC9D-45FF-4A17-B596-047448619658}" type="pres">
      <dgm:prSet presAssocID="{62E8934C-09A3-493C-B57B-1B3A9A155978}" presName="hierRoot2" presStyleCnt="0"/>
      <dgm:spPr/>
    </dgm:pt>
    <dgm:pt modelId="{1ED121AF-2F54-44A8-A4A5-95AA6F982FE3}" type="pres">
      <dgm:prSet presAssocID="{62E8934C-09A3-493C-B57B-1B3A9A155978}" presName="composite2" presStyleCnt="0"/>
      <dgm:spPr/>
    </dgm:pt>
    <dgm:pt modelId="{BB107032-F793-4EA7-828E-C77F0A5D6EE2}" type="pres">
      <dgm:prSet presAssocID="{62E8934C-09A3-493C-B57B-1B3A9A155978}" presName="background2" presStyleLbl="node2" presStyleIdx="1" presStyleCnt="2"/>
      <dgm:spPr/>
    </dgm:pt>
    <dgm:pt modelId="{59349A06-2F58-4881-97ED-508DC0B19AF4}" type="pres">
      <dgm:prSet presAssocID="{62E8934C-09A3-493C-B57B-1B3A9A155978}" presName="text2" presStyleLbl="fgAcc2" presStyleIdx="1" presStyleCnt="2">
        <dgm:presLayoutVars>
          <dgm:chPref val="3"/>
        </dgm:presLayoutVars>
      </dgm:prSet>
      <dgm:spPr/>
      <dgm:t>
        <a:bodyPr/>
        <a:lstStyle/>
        <a:p>
          <a:endParaRPr lang="en-US"/>
        </a:p>
      </dgm:t>
    </dgm:pt>
    <dgm:pt modelId="{2D325E1D-2016-4D7C-92D0-E16A5BC10F00}" type="pres">
      <dgm:prSet presAssocID="{62E8934C-09A3-493C-B57B-1B3A9A155978}" presName="hierChild3" presStyleCnt="0"/>
      <dgm:spPr/>
    </dgm:pt>
    <dgm:pt modelId="{557B629F-438F-4D0F-A168-4AC22E86AFCE}" type="pres">
      <dgm:prSet presAssocID="{665CEACB-1E25-437C-952B-A2C5DC1D9213}" presName="Name17" presStyleLbl="parChTrans1D3" presStyleIdx="3" presStyleCnt="5"/>
      <dgm:spPr/>
      <dgm:t>
        <a:bodyPr/>
        <a:lstStyle/>
        <a:p>
          <a:endParaRPr lang="en-US"/>
        </a:p>
      </dgm:t>
    </dgm:pt>
    <dgm:pt modelId="{A32421E4-89C1-45A6-9784-E298EE3C3F68}" type="pres">
      <dgm:prSet presAssocID="{A40ED9F3-673D-463D-8C8D-8666197D72C0}" presName="hierRoot3" presStyleCnt="0"/>
      <dgm:spPr/>
    </dgm:pt>
    <dgm:pt modelId="{AB81EF0C-8C3D-4F63-B70E-180A39725176}" type="pres">
      <dgm:prSet presAssocID="{A40ED9F3-673D-463D-8C8D-8666197D72C0}" presName="composite3" presStyleCnt="0"/>
      <dgm:spPr/>
    </dgm:pt>
    <dgm:pt modelId="{D4FF300C-A1B6-4A18-87AB-EC1CF16D74B7}" type="pres">
      <dgm:prSet presAssocID="{A40ED9F3-673D-463D-8C8D-8666197D72C0}" presName="background3" presStyleLbl="node3" presStyleIdx="3" presStyleCnt="5"/>
      <dgm:spPr/>
    </dgm:pt>
    <dgm:pt modelId="{AADB2FBA-43CA-4B10-B96F-6059E349F7D0}" type="pres">
      <dgm:prSet presAssocID="{A40ED9F3-673D-463D-8C8D-8666197D72C0}" presName="text3" presStyleLbl="fgAcc3" presStyleIdx="3" presStyleCnt="5">
        <dgm:presLayoutVars>
          <dgm:chPref val="3"/>
        </dgm:presLayoutVars>
      </dgm:prSet>
      <dgm:spPr/>
      <dgm:t>
        <a:bodyPr/>
        <a:lstStyle/>
        <a:p>
          <a:endParaRPr lang="en-US"/>
        </a:p>
      </dgm:t>
    </dgm:pt>
    <dgm:pt modelId="{07271E4F-2343-4140-B5F0-2352CB5C0264}" type="pres">
      <dgm:prSet presAssocID="{A40ED9F3-673D-463D-8C8D-8666197D72C0}" presName="hierChild4" presStyleCnt="0"/>
      <dgm:spPr/>
    </dgm:pt>
    <dgm:pt modelId="{ACBD3CFF-BA18-4D07-B0AC-12DBDFCEE6B0}" type="pres">
      <dgm:prSet presAssocID="{4BDCD408-C64E-44F8-9973-277AA430373B}" presName="Name17" presStyleLbl="parChTrans1D3" presStyleIdx="4" presStyleCnt="5"/>
      <dgm:spPr/>
      <dgm:t>
        <a:bodyPr/>
        <a:lstStyle/>
        <a:p>
          <a:endParaRPr lang="en-US"/>
        </a:p>
      </dgm:t>
    </dgm:pt>
    <dgm:pt modelId="{F276A64D-4AE7-4A37-B69F-CE9D49BF1772}" type="pres">
      <dgm:prSet presAssocID="{08A32132-7B5E-4EDD-94C6-DAE7C07D73F5}" presName="hierRoot3" presStyleCnt="0"/>
      <dgm:spPr/>
    </dgm:pt>
    <dgm:pt modelId="{DA88D2E1-5365-43B0-9510-701CE1D780A1}" type="pres">
      <dgm:prSet presAssocID="{08A32132-7B5E-4EDD-94C6-DAE7C07D73F5}" presName="composite3" presStyleCnt="0"/>
      <dgm:spPr/>
    </dgm:pt>
    <dgm:pt modelId="{A6957A63-61E5-449C-B329-DCA16BA803C7}" type="pres">
      <dgm:prSet presAssocID="{08A32132-7B5E-4EDD-94C6-DAE7C07D73F5}" presName="background3" presStyleLbl="node3" presStyleIdx="4" presStyleCnt="5"/>
      <dgm:spPr/>
    </dgm:pt>
    <dgm:pt modelId="{59AF21F1-3F82-4513-A850-D2659E5A1A6A}" type="pres">
      <dgm:prSet presAssocID="{08A32132-7B5E-4EDD-94C6-DAE7C07D73F5}" presName="text3" presStyleLbl="fgAcc3" presStyleIdx="4" presStyleCnt="5">
        <dgm:presLayoutVars>
          <dgm:chPref val="3"/>
        </dgm:presLayoutVars>
      </dgm:prSet>
      <dgm:spPr/>
      <dgm:t>
        <a:bodyPr/>
        <a:lstStyle/>
        <a:p>
          <a:endParaRPr lang="en-US"/>
        </a:p>
      </dgm:t>
    </dgm:pt>
    <dgm:pt modelId="{9AACB117-0601-4861-BDFD-F20B23288691}" type="pres">
      <dgm:prSet presAssocID="{08A32132-7B5E-4EDD-94C6-DAE7C07D73F5}" presName="hierChild4" presStyleCnt="0"/>
      <dgm:spPr/>
    </dgm:pt>
  </dgm:ptLst>
  <dgm:cxnLst>
    <dgm:cxn modelId="{62EAADC3-F1C0-4359-8C49-C4401E6EDD66}" type="presOf" srcId="{68D9C833-0B63-4F43-8F5F-1EE6D3D2E84F}" destId="{5BD2CE57-DCE1-4859-B2A9-DD1C2C122114}" srcOrd="0" destOrd="0" presId="urn:microsoft.com/office/officeart/2005/8/layout/hierarchy1"/>
    <dgm:cxn modelId="{054B334D-2AD9-402D-AA9D-714EEAA8B376}" type="presOf" srcId="{08A32132-7B5E-4EDD-94C6-DAE7C07D73F5}" destId="{59AF21F1-3F82-4513-A850-D2659E5A1A6A}" srcOrd="0" destOrd="0" presId="urn:microsoft.com/office/officeart/2005/8/layout/hierarchy1"/>
    <dgm:cxn modelId="{4CEA86F0-9830-4840-88C8-9F54D7B9138E}" srcId="{68D9C833-0B63-4F43-8F5F-1EE6D3D2E84F}" destId="{62E8934C-09A3-493C-B57B-1B3A9A155978}" srcOrd="1" destOrd="0" parTransId="{FAD59262-E785-4991-9586-82554E23D312}" sibTransId="{C2FC324D-63F1-4DDF-A93C-11BC77F48979}"/>
    <dgm:cxn modelId="{41ACC118-3859-402E-B5AF-FE96E1B850DD}" type="presOf" srcId="{FAD59262-E785-4991-9586-82554E23D312}" destId="{9B2DA93F-E44A-40E5-92B9-A78424D850B8}" srcOrd="0" destOrd="0" presId="urn:microsoft.com/office/officeart/2005/8/layout/hierarchy1"/>
    <dgm:cxn modelId="{87220D30-F0D0-4FD8-893D-A14F1ECE6CDD}" srcId="{41CF6161-CB76-4046-A0E3-0CDE585161C2}" destId="{C84E8E08-C898-49FA-8A1C-F52A5DBD092C}" srcOrd="2" destOrd="0" parTransId="{0BB00779-E9F6-41A0-B3A9-F64234329059}" sibTransId="{A1B47269-3BC7-4900-A82F-9AF7F5656973}"/>
    <dgm:cxn modelId="{79F62BAD-58F3-483E-9AF2-57AD763D3012}" type="presOf" srcId="{62E8934C-09A3-493C-B57B-1B3A9A155978}" destId="{59349A06-2F58-4881-97ED-508DC0B19AF4}" srcOrd="0" destOrd="0" presId="urn:microsoft.com/office/officeart/2005/8/layout/hierarchy1"/>
    <dgm:cxn modelId="{D5CB07D3-C6B7-4455-AE92-D99DFA66ABA2}" type="presOf" srcId="{7FD7F461-A81C-43F5-8EB0-3F8B8A1B98B0}" destId="{AFCFE150-55BF-4055-95E0-0F2419365BA9}" srcOrd="0" destOrd="0" presId="urn:microsoft.com/office/officeart/2005/8/layout/hierarchy1"/>
    <dgm:cxn modelId="{700DC2A3-75A4-49D5-B7AE-F205E1B2D2B7}" srcId="{62E8934C-09A3-493C-B57B-1B3A9A155978}" destId="{08A32132-7B5E-4EDD-94C6-DAE7C07D73F5}" srcOrd="1" destOrd="0" parTransId="{4BDCD408-C64E-44F8-9973-277AA430373B}" sibTransId="{B9064BD7-CEAA-4B0E-BBD5-89034CE194FD}"/>
    <dgm:cxn modelId="{6F405F33-FC33-43BB-AD76-2589C61DAA21}" type="presOf" srcId="{665CEACB-1E25-437C-952B-A2C5DC1D9213}" destId="{557B629F-438F-4D0F-A168-4AC22E86AFCE}" srcOrd="0" destOrd="0" presId="urn:microsoft.com/office/officeart/2005/8/layout/hierarchy1"/>
    <dgm:cxn modelId="{89107EB0-C4A1-42E0-AB9C-E18A7F38E046}" type="presOf" srcId="{A40ED9F3-673D-463D-8C8D-8666197D72C0}" destId="{AADB2FBA-43CA-4B10-B96F-6059E349F7D0}" srcOrd="0" destOrd="0" presId="urn:microsoft.com/office/officeart/2005/8/layout/hierarchy1"/>
    <dgm:cxn modelId="{4EAACDA5-5413-4299-9C25-91F4CAD624A0}" type="presOf" srcId="{783CB281-9260-497B-B7F5-0783F12DE476}" destId="{FE477DE4-29E8-4A14-B921-DF277144CF8F}" srcOrd="0" destOrd="0" presId="urn:microsoft.com/office/officeart/2005/8/layout/hierarchy1"/>
    <dgm:cxn modelId="{0A754814-9175-480F-8AED-D23449DE1358}" type="presOf" srcId="{0BB00779-E9F6-41A0-B3A9-F64234329059}" destId="{8ECC5177-FF48-4F3F-BF75-0DB144EE409E}" srcOrd="0" destOrd="0" presId="urn:microsoft.com/office/officeart/2005/8/layout/hierarchy1"/>
    <dgm:cxn modelId="{4CD37C47-9EE4-47CD-870D-162CAEBD3A57}" type="presOf" srcId="{C84E8E08-C898-49FA-8A1C-F52A5DBD092C}" destId="{C5261E9A-C0F3-44DD-A598-B144FE64FEA8}" srcOrd="0" destOrd="0" presId="urn:microsoft.com/office/officeart/2005/8/layout/hierarchy1"/>
    <dgm:cxn modelId="{E0F4BDD5-A05E-4D13-A949-9AA2B106C4C4}" type="presOf" srcId="{B313AF02-8CDB-4A01-A409-2468972604D3}" destId="{40B7B7D0-FA3F-4C71-8F2D-EE74CA0710E9}" srcOrd="0" destOrd="0" presId="urn:microsoft.com/office/officeart/2005/8/layout/hierarchy1"/>
    <dgm:cxn modelId="{94BC4DF5-7F15-4C7E-B153-0666D5CAE1B0}" type="presOf" srcId="{4BDCD408-C64E-44F8-9973-277AA430373B}" destId="{ACBD3CFF-BA18-4D07-B0AC-12DBDFCEE6B0}" srcOrd="0" destOrd="0" presId="urn:microsoft.com/office/officeart/2005/8/layout/hierarchy1"/>
    <dgm:cxn modelId="{B6A09CF7-31B5-40EC-A269-563774F6B4BC}" type="presOf" srcId="{DCD9EA9C-C493-4529-94D4-C7FDFF06A226}" destId="{CF4B2F3E-584E-449E-957F-BBEFA08A2AE0}" srcOrd="0" destOrd="0" presId="urn:microsoft.com/office/officeart/2005/8/layout/hierarchy1"/>
    <dgm:cxn modelId="{06AC016D-858B-4B4B-87EB-A729BBF00BA5}" type="presOf" srcId="{88B64048-82DB-443E-A778-657CFDBA10B8}" destId="{45BC1794-E11D-4303-B69E-4A28D2DF1A94}" srcOrd="0" destOrd="0" presId="urn:microsoft.com/office/officeart/2005/8/layout/hierarchy1"/>
    <dgm:cxn modelId="{26D30B27-319A-4FF5-A4C7-3548484A785A}" srcId="{783CB281-9260-497B-B7F5-0783F12DE476}" destId="{68D9C833-0B63-4F43-8F5F-1EE6D3D2E84F}" srcOrd="0" destOrd="0" parTransId="{6758C131-227C-47A5-AD87-CD1A73FE9B8F}" sibTransId="{C1193AF5-59BC-45C4-AB94-75DBECAB99A2}"/>
    <dgm:cxn modelId="{622EBFE1-636A-4C86-BAE8-2648DBA777EE}" srcId="{41CF6161-CB76-4046-A0E3-0CDE585161C2}" destId="{7FD7F461-A81C-43F5-8EB0-3F8B8A1B98B0}" srcOrd="0" destOrd="0" parTransId="{B313AF02-8CDB-4A01-A409-2468972604D3}" sibTransId="{65E94DD7-483E-42D9-BAA2-255FAF2D6414}"/>
    <dgm:cxn modelId="{F47AB5E8-E57F-4495-A4E8-63C965E681FC}" type="presOf" srcId="{41CF6161-CB76-4046-A0E3-0CDE585161C2}" destId="{50A40823-9273-434B-9131-64F8FF17599C}" srcOrd="0" destOrd="0" presId="urn:microsoft.com/office/officeart/2005/8/layout/hierarchy1"/>
    <dgm:cxn modelId="{6310C541-B497-4D05-BB5F-A243C3CB3999}" srcId="{41CF6161-CB76-4046-A0E3-0CDE585161C2}" destId="{88B64048-82DB-443E-A778-657CFDBA10B8}" srcOrd="1" destOrd="0" parTransId="{41661ACB-96B6-4D3B-83EA-C192AD515994}" sibTransId="{8F740265-B738-4CD5-96CF-D04A86693EBF}"/>
    <dgm:cxn modelId="{1B529419-7B3F-4E76-9085-C24CE850FA41}" srcId="{62E8934C-09A3-493C-B57B-1B3A9A155978}" destId="{A40ED9F3-673D-463D-8C8D-8666197D72C0}" srcOrd="0" destOrd="0" parTransId="{665CEACB-1E25-437C-952B-A2C5DC1D9213}" sibTransId="{534A8C25-3C07-4100-8C24-A09301794A9F}"/>
    <dgm:cxn modelId="{083BBDFF-9C71-4B5F-8977-3A0AD9F79FE3}" type="presOf" srcId="{41661ACB-96B6-4D3B-83EA-C192AD515994}" destId="{BEEADFA5-437C-45AF-AB29-AF55AF5843D2}" srcOrd="0" destOrd="0" presId="urn:microsoft.com/office/officeart/2005/8/layout/hierarchy1"/>
    <dgm:cxn modelId="{844973A6-3347-432D-9515-8367018B3FA6}" srcId="{68D9C833-0B63-4F43-8F5F-1EE6D3D2E84F}" destId="{41CF6161-CB76-4046-A0E3-0CDE585161C2}" srcOrd="0" destOrd="0" parTransId="{DCD9EA9C-C493-4529-94D4-C7FDFF06A226}" sibTransId="{E63D7A1B-1457-4F39-BFCA-C717A26F9B5B}"/>
    <dgm:cxn modelId="{18C0B9E3-DF81-40C3-8A04-7C2F5A3A8CA0}" type="presParOf" srcId="{FE477DE4-29E8-4A14-B921-DF277144CF8F}" destId="{96A5B0C1-8C3E-4C87-AE3E-7F759157CAA9}" srcOrd="0" destOrd="0" presId="urn:microsoft.com/office/officeart/2005/8/layout/hierarchy1"/>
    <dgm:cxn modelId="{11EAB0E0-C052-4FF4-B1ED-ECD5E6596472}" type="presParOf" srcId="{96A5B0C1-8C3E-4C87-AE3E-7F759157CAA9}" destId="{A4005949-DCE2-44BD-9C9C-EB43A3417ABC}" srcOrd="0" destOrd="0" presId="urn:microsoft.com/office/officeart/2005/8/layout/hierarchy1"/>
    <dgm:cxn modelId="{35E55320-5C52-4A4F-86C5-FCB8F18EA731}" type="presParOf" srcId="{A4005949-DCE2-44BD-9C9C-EB43A3417ABC}" destId="{AD41071F-D7D2-42F8-ABFB-5D4D24C4F50F}" srcOrd="0" destOrd="0" presId="urn:microsoft.com/office/officeart/2005/8/layout/hierarchy1"/>
    <dgm:cxn modelId="{3C600517-E51F-4EA2-800A-02FC285D8824}" type="presParOf" srcId="{A4005949-DCE2-44BD-9C9C-EB43A3417ABC}" destId="{5BD2CE57-DCE1-4859-B2A9-DD1C2C122114}" srcOrd="1" destOrd="0" presId="urn:microsoft.com/office/officeart/2005/8/layout/hierarchy1"/>
    <dgm:cxn modelId="{FF9EA638-A7B6-4BA4-A92A-813AB65B43DD}" type="presParOf" srcId="{96A5B0C1-8C3E-4C87-AE3E-7F759157CAA9}" destId="{F769BA58-9BF9-4084-AFAC-E080BACA29C4}" srcOrd="1" destOrd="0" presId="urn:microsoft.com/office/officeart/2005/8/layout/hierarchy1"/>
    <dgm:cxn modelId="{11CBFF6D-6A55-4DB7-89FC-76C25BDEC4DE}" type="presParOf" srcId="{F769BA58-9BF9-4084-AFAC-E080BACA29C4}" destId="{CF4B2F3E-584E-449E-957F-BBEFA08A2AE0}" srcOrd="0" destOrd="0" presId="urn:microsoft.com/office/officeart/2005/8/layout/hierarchy1"/>
    <dgm:cxn modelId="{E932EAFA-FD6F-4C06-A263-514437E5F311}" type="presParOf" srcId="{F769BA58-9BF9-4084-AFAC-E080BACA29C4}" destId="{72D7692F-F0FD-4EFB-A04F-5AE16575B6E8}" srcOrd="1" destOrd="0" presId="urn:microsoft.com/office/officeart/2005/8/layout/hierarchy1"/>
    <dgm:cxn modelId="{77AC1D88-19EB-4013-A3D4-A74DDF8739C1}" type="presParOf" srcId="{72D7692F-F0FD-4EFB-A04F-5AE16575B6E8}" destId="{97312DAC-E887-4B67-967E-151A51F783B0}" srcOrd="0" destOrd="0" presId="urn:microsoft.com/office/officeart/2005/8/layout/hierarchy1"/>
    <dgm:cxn modelId="{A379D91B-B14E-41C3-96FE-6C4261089EE1}" type="presParOf" srcId="{97312DAC-E887-4B67-967E-151A51F783B0}" destId="{75C663E9-2AEE-4781-9838-D2EF5DA05E23}" srcOrd="0" destOrd="0" presId="urn:microsoft.com/office/officeart/2005/8/layout/hierarchy1"/>
    <dgm:cxn modelId="{933C564B-05CF-4148-8E8C-C5DA5499E6F5}" type="presParOf" srcId="{97312DAC-E887-4B67-967E-151A51F783B0}" destId="{50A40823-9273-434B-9131-64F8FF17599C}" srcOrd="1" destOrd="0" presId="urn:microsoft.com/office/officeart/2005/8/layout/hierarchy1"/>
    <dgm:cxn modelId="{AF5AEE51-0052-4DAF-A870-CFF2B91DD4C3}" type="presParOf" srcId="{72D7692F-F0FD-4EFB-A04F-5AE16575B6E8}" destId="{BA85557F-7D3F-4ED6-9A32-E19878186EE0}" srcOrd="1" destOrd="0" presId="urn:microsoft.com/office/officeart/2005/8/layout/hierarchy1"/>
    <dgm:cxn modelId="{A063D52A-9434-46ED-9BFE-06CED3FFE43E}" type="presParOf" srcId="{BA85557F-7D3F-4ED6-9A32-E19878186EE0}" destId="{40B7B7D0-FA3F-4C71-8F2D-EE74CA0710E9}" srcOrd="0" destOrd="0" presId="urn:microsoft.com/office/officeart/2005/8/layout/hierarchy1"/>
    <dgm:cxn modelId="{287D9ACD-DE75-48C7-B52C-C07DCD0A3969}" type="presParOf" srcId="{BA85557F-7D3F-4ED6-9A32-E19878186EE0}" destId="{89A8666A-3A96-40FC-A077-46BA7BC275FB}" srcOrd="1" destOrd="0" presId="urn:microsoft.com/office/officeart/2005/8/layout/hierarchy1"/>
    <dgm:cxn modelId="{31FEFCC5-997C-4A67-890F-92C45F322A71}" type="presParOf" srcId="{89A8666A-3A96-40FC-A077-46BA7BC275FB}" destId="{A5A16D45-68E9-4AF5-AB93-B3D5DA1C49A1}" srcOrd="0" destOrd="0" presId="urn:microsoft.com/office/officeart/2005/8/layout/hierarchy1"/>
    <dgm:cxn modelId="{D94FA3D5-165B-4935-B744-4543BC9EF92E}" type="presParOf" srcId="{A5A16D45-68E9-4AF5-AB93-B3D5DA1C49A1}" destId="{FBC39AF6-442E-4627-B31A-0EB27F5F3FFE}" srcOrd="0" destOrd="0" presId="urn:microsoft.com/office/officeart/2005/8/layout/hierarchy1"/>
    <dgm:cxn modelId="{F222FAD6-30B7-4E8D-824E-8E3A8207B604}" type="presParOf" srcId="{A5A16D45-68E9-4AF5-AB93-B3D5DA1C49A1}" destId="{AFCFE150-55BF-4055-95E0-0F2419365BA9}" srcOrd="1" destOrd="0" presId="urn:microsoft.com/office/officeart/2005/8/layout/hierarchy1"/>
    <dgm:cxn modelId="{508655B0-A3E5-4896-A94A-965855CB6ADA}" type="presParOf" srcId="{89A8666A-3A96-40FC-A077-46BA7BC275FB}" destId="{D37A1C0B-9466-44A8-A7CC-5E1302BE0A65}" srcOrd="1" destOrd="0" presId="urn:microsoft.com/office/officeart/2005/8/layout/hierarchy1"/>
    <dgm:cxn modelId="{B583D650-88AC-47CE-9A93-6170C401EE31}" type="presParOf" srcId="{BA85557F-7D3F-4ED6-9A32-E19878186EE0}" destId="{BEEADFA5-437C-45AF-AB29-AF55AF5843D2}" srcOrd="2" destOrd="0" presId="urn:microsoft.com/office/officeart/2005/8/layout/hierarchy1"/>
    <dgm:cxn modelId="{475CC05B-2F3D-4F49-B141-31F03A01E82F}" type="presParOf" srcId="{BA85557F-7D3F-4ED6-9A32-E19878186EE0}" destId="{98C41EC6-3051-4F9B-92CE-B4C0864F5B28}" srcOrd="3" destOrd="0" presId="urn:microsoft.com/office/officeart/2005/8/layout/hierarchy1"/>
    <dgm:cxn modelId="{5AAD08EC-1EE3-484E-99A5-D68F102F8B3F}" type="presParOf" srcId="{98C41EC6-3051-4F9B-92CE-B4C0864F5B28}" destId="{3E696E6C-6E12-4128-892A-D4E84779F244}" srcOrd="0" destOrd="0" presId="urn:microsoft.com/office/officeart/2005/8/layout/hierarchy1"/>
    <dgm:cxn modelId="{52ECFFDA-9871-4561-8269-3A99C48B286D}" type="presParOf" srcId="{3E696E6C-6E12-4128-892A-D4E84779F244}" destId="{32CE174D-FC9A-4415-809B-309C11B5A60E}" srcOrd="0" destOrd="0" presId="urn:microsoft.com/office/officeart/2005/8/layout/hierarchy1"/>
    <dgm:cxn modelId="{2E3BDDF5-5BE0-422E-AF01-94241A154530}" type="presParOf" srcId="{3E696E6C-6E12-4128-892A-D4E84779F244}" destId="{45BC1794-E11D-4303-B69E-4A28D2DF1A94}" srcOrd="1" destOrd="0" presId="urn:microsoft.com/office/officeart/2005/8/layout/hierarchy1"/>
    <dgm:cxn modelId="{9285E560-AC83-4935-B3F7-5E49E40AD83A}" type="presParOf" srcId="{98C41EC6-3051-4F9B-92CE-B4C0864F5B28}" destId="{2072CCBB-024E-4259-922D-160D39323D30}" srcOrd="1" destOrd="0" presId="urn:microsoft.com/office/officeart/2005/8/layout/hierarchy1"/>
    <dgm:cxn modelId="{EA4F3EAD-4C4B-4C6F-9D9E-8095262BDFD0}" type="presParOf" srcId="{BA85557F-7D3F-4ED6-9A32-E19878186EE0}" destId="{8ECC5177-FF48-4F3F-BF75-0DB144EE409E}" srcOrd="4" destOrd="0" presId="urn:microsoft.com/office/officeart/2005/8/layout/hierarchy1"/>
    <dgm:cxn modelId="{2B619AA8-33B8-4B14-B151-0FAD08388649}" type="presParOf" srcId="{BA85557F-7D3F-4ED6-9A32-E19878186EE0}" destId="{9624EA3B-71E4-4084-875B-4198BF292DFB}" srcOrd="5" destOrd="0" presId="urn:microsoft.com/office/officeart/2005/8/layout/hierarchy1"/>
    <dgm:cxn modelId="{C08CD495-2641-44FC-8CB7-D2EF65ADB246}" type="presParOf" srcId="{9624EA3B-71E4-4084-875B-4198BF292DFB}" destId="{02124E66-CC2F-4250-9090-514BD25A9255}" srcOrd="0" destOrd="0" presId="urn:microsoft.com/office/officeart/2005/8/layout/hierarchy1"/>
    <dgm:cxn modelId="{B506AAB3-1398-47EE-8F83-0B852F9FA8DE}" type="presParOf" srcId="{02124E66-CC2F-4250-9090-514BD25A9255}" destId="{850D098F-F074-47FC-B58E-C4DFB75119F7}" srcOrd="0" destOrd="0" presId="urn:microsoft.com/office/officeart/2005/8/layout/hierarchy1"/>
    <dgm:cxn modelId="{FEF2D65D-5DAA-4B95-813A-CD36383C2501}" type="presParOf" srcId="{02124E66-CC2F-4250-9090-514BD25A9255}" destId="{C5261E9A-C0F3-44DD-A598-B144FE64FEA8}" srcOrd="1" destOrd="0" presId="urn:microsoft.com/office/officeart/2005/8/layout/hierarchy1"/>
    <dgm:cxn modelId="{0CC3F7AB-E4F5-47D3-8907-01D488F85A3A}" type="presParOf" srcId="{9624EA3B-71E4-4084-875B-4198BF292DFB}" destId="{8F443C7E-F3AD-4CCA-A81F-B5508AB9C5AC}" srcOrd="1" destOrd="0" presId="urn:microsoft.com/office/officeart/2005/8/layout/hierarchy1"/>
    <dgm:cxn modelId="{AA3465EA-A2CA-47E3-B55F-4CC695E2E3E7}" type="presParOf" srcId="{F769BA58-9BF9-4084-AFAC-E080BACA29C4}" destId="{9B2DA93F-E44A-40E5-92B9-A78424D850B8}" srcOrd="2" destOrd="0" presId="urn:microsoft.com/office/officeart/2005/8/layout/hierarchy1"/>
    <dgm:cxn modelId="{857094EB-B499-4428-8D2A-70E9BF1DDA18}" type="presParOf" srcId="{F769BA58-9BF9-4084-AFAC-E080BACA29C4}" destId="{43CCDC9D-45FF-4A17-B596-047448619658}" srcOrd="3" destOrd="0" presId="urn:microsoft.com/office/officeart/2005/8/layout/hierarchy1"/>
    <dgm:cxn modelId="{82C23D61-542F-4671-962F-6E5F92DE2BEB}" type="presParOf" srcId="{43CCDC9D-45FF-4A17-B596-047448619658}" destId="{1ED121AF-2F54-44A8-A4A5-95AA6F982FE3}" srcOrd="0" destOrd="0" presId="urn:microsoft.com/office/officeart/2005/8/layout/hierarchy1"/>
    <dgm:cxn modelId="{F5C979C5-9214-4BD6-A00B-535634EDC644}" type="presParOf" srcId="{1ED121AF-2F54-44A8-A4A5-95AA6F982FE3}" destId="{BB107032-F793-4EA7-828E-C77F0A5D6EE2}" srcOrd="0" destOrd="0" presId="urn:microsoft.com/office/officeart/2005/8/layout/hierarchy1"/>
    <dgm:cxn modelId="{7EF4E881-35A2-4F23-A2A7-9A8C9C318ADD}" type="presParOf" srcId="{1ED121AF-2F54-44A8-A4A5-95AA6F982FE3}" destId="{59349A06-2F58-4881-97ED-508DC0B19AF4}" srcOrd="1" destOrd="0" presId="urn:microsoft.com/office/officeart/2005/8/layout/hierarchy1"/>
    <dgm:cxn modelId="{C3961CE4-44A8-4003-9B08-689D544FF1EC}" type="presParOf" srcId="{43CCDC9D-45FF-4A17-B596-047448619658}" destId="{2D325E1D-2016-4D7C-92D0-E16A5BC10F00}" srcOrd="1" destOrd="0" presId="urn:microsoft.com/office/officeart/2005/8/layout/hierarchy1"/>
    <dgm:cxn modelId="{74CE2FEF-3DE0-4B53-9969-DE8A9041594E}" type="presParOf" srcId="{2D325E1D-2016-4D7C-92D0-E16A5BC10F00}" destId="{557B629F-438F-4D0F-A168-4AC22E86AFCE}" srcOrd="0" destOrd="0" presId="urn:microsoft.com/office/officeart/2005/8/layout/hierarchy1"/>
    <dgm:cxn modelId="{BE7E7D0E-E265-4D16-884E-FCA856E1F8C6}" type="presParOf" srcId="{2D325E1D-2016-4D7C-92D0-E16A5BC10F00}" destId="{A32421E4-89C1-45A6-9784-E298EE3C3F68}" srcOrd="1" destOrd="0" presId="urn:microsoft.com/office/officeart/2005/8/layout/hierarchy1"/>
    <dgm:cxn modelId="{4E9B58CB-053E-49CD-ABBE-0D2D4DC04273}" type="presParOf" srcId="{A32421E4-89C1-45A6-9784-E298EE3C3F68}" destId="{AB81EF0C-8C3D-4F63-B70E-180A39725176}" srcOrd="0" destOrd="0" presId="urn:microsoft.com/office/officeart/2005/8/layout/hierarchy1"/>
    <dgm:cxn modelId="{08B12F32-888B-49C9-B245-9841BCC74C6B}" type="presParOf" srcId="{AB81EF0C-8C3D-4F63-B70E-180A39725176}" destId="{D4FF300C-A1B6-4A18-87AB-EC1CF16D74B7}" srcOrd="0" destOrd="0" presId="urn:microsoft.com/office/officeart/2005/8/layout/hierarchy1"/>
    <dgm:cxn modelId="{E8191D61-4C5D-4B14-BB86-0B7D36618A16}" type="presParOf" srcId="{AB81EF0C-8C3D-4F63-B70E-180A39725176}" destId="{AADB2FBA-43CA-4B10-B96F-6059E349F7D0}" srcOrd="1" destOrd="0" presId="urn:microsoft.com/office/officeart/2005/8/layout/hierarchy1"/>
    <dgm:cxn modelId="{AB2B600E-1F1B-472C-98F6-F145622DBE26}" type="presParOf" srcId="{A32421E4-89C1-45A6-9784-E298EE3C3F68}" destId="{07271E4F-2343-4140-B5F0-2352CB5C0264}" srcOrd="1" destOrd="0" presId="urn:microsoft.com/office/officeart/2005/8/layout/hierarchy1"/>
    <dgm:cxn modelId="{68E34F6D-F323-4BC2-BF2E-04F3F51884E4}" type="presParOf" srcId="{2D325E1D-2016-4D7C-92D0-E16A5BC10F00}" destId="{ACBD3CFF-BA18-4D07-B0AC-12DBDFCEE6B0}" srcOrd="2" destOrd="0" presId="urn:microsoft.com/office/officeart/2005/8/layout/hierarchy1"/>
    <dgm:cxn modelId="{6816F557-EE2C-414D-91E1-5D487B9D03BB}" type="presParOf" srcId="{2D325E1D-2016-4D7C-92D0-E16A5BC10F00}" destId="{F276A64D-4AE7-4A37-B69F-CE9D49BF1772}" srcOrd="3" destOrd="0" presId="urn:microsoft.com/office/officeart/2005/8/layout/hierarchy1"/>
    <dgm:cxn modelId="{497AC92D-7E9B-4F87-A446-69A0F3D595BA}" type="presParOf" srcId="{F276A64D-4AE7-4A37-B69F-CE9D49BF1772}" destId="{DA88D2E1-5365-43B0-9510-701CE1D780A1}" srcOrd="0" destOrd="0" presId="urn:microsoft.com/office/officeart/2005/8/layout/hierarchy1"/>
    <dgm:cxn modelId="{8227027A-F64A-4D83-84DD-A27851413A62}" type="presParOf" srcId="{DA88D2E1-5365-43B0-9510-701CE1D780A1}" destId="{A6957A63-61E5-449C-B329-DCA16BA803C7}" srcOrd="0" destOrd="0" presId="urn:microsoft.com/office/officeart/2005/8/layout/hierarchy1"/>
    <dgm:cxn modelId="{4E3D9D8E-F2B3-4369-AC27-ECC1BE4F8F2C}" type="presParOf" srcId="{DA88D2E1-5365-43B0-9510-701CE1D780A1}" destId="{59AF21F1-3F82-4513-A850-D2659E5A1A6A}" srcOrd="1" destOrd="0" presId="urn:microsoft.com/office/officeart/2005/8/layout/hierarchy1"/>
    <dgm:cxn modelId="{EB3C934D-5BCC-46F5-B731-6FA5880CF9C5}" type="presParOf" srcId="{F276A64D-4AE7-4A37-B69F-CE9D49BF1772}" destId="{9AACB117-0601-4861-BDFD-F20B23288691}"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D3CFF-BA18-4D07-B0AC-12DBDFCEE6B0}">
      <dsp:nvSpPr>
        <dsp:cNvPr id="0" name=""/>
        <dsp:cNvSpPr/>
      </dsp:nvSpPr>
      <dsp:spPr>
        <a:xfrm>
          <a:off x="4577667" y="1677878"/>
          <a:ext cx="585264" cy="278532"/>
        </a:xfrm>
        <a:custGeom>
          <a:avLst/>
          <a:gdLst/>
          <a:ahLst/>
          <a:cxnLst/>
          <a:rect l="0" t="0" r="0" b="0"/>
          <a:pathLst>
            <a:path>
              <a:moveTo>
                <a:pt x="0" y="0"/>
              </a:moveTo>
              <a:lnTo>
                <a:pt x="0" y="189811"/>
              </a:lnTo>
              <a:lnTo>
                <a:pt x="585264" y="189811"/>
              </a:lnTo>
              <a:lnTo>
                <a:pt x="585264" y="2785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7B629F-438F-4D0F-A168-4AC22E86AFCE}">
      <dsp:nvSpPr>
        <dsp:cNvPr id="0" name=""/>
        <dsp:cNvSpPr/>
      </dsp:nvSpPr>
      <dsp:spPr>
        <a:xfrm>
          <a:off x="3992403" y="1677878"/>
          <a:ext cx="585264" cy="278532"/>
        </a:xfrm>
        <a:custGeom>
          <a:avLst/>
          <a:gdLst/>
          <a:ahLst/>
          <a:cxnLst/>
          <a:rect l="0" t="0" r="0" b="0"/>
          <a:pathLst>
            <a:path>
              <a:moveTo>
                <a:pt x="585264" y="0"/>
              </a:moveTo>
              <a:lnTo>
                <a:pt x="585264" y="189811"/>
              </a:lnTo>
              <a:lnTo>
                <a:pt x="0" y="189811"/>
              </a:lnTo>
              <a:lnTo>
                <a:pt x="0" y="2785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2DA93F-E44A-40E5-92B9-A78424D850B8}">
      <dsp:nvSpPr>
        <dsp:cNvPr id="0" name=""/>
        <dsp:cNvSpPr/>
      </dsp:nvSpPr>
      <dsp:spPr>
        <a:xfrm>
          <a:off x="3114506" y="791203"/>
          <a:ext cx="1463160" cy="278532"/>
        </a:xfrm>
        <a:custGeom>
          <a:avLst/>
          <a:gdLst/>
          <a:ahLst/>
          <a:cxnLst/>
          <a:rect l="0" t="0" r="0" b="0"/>
          <a:pathLst>
            <a:path>
              <a:moveTo>
                <a:pt x="0" y="0"/>
              </a:moveTo>
              <a:lnTo>
                <a:pt x="0" y="189811"/>
              </a:lnTo>
              <a:lnTo>
                <a:pt x="1463160" y="189811"/>
              </a:lnTo>
              <a:lnTo>
                <a:pt x="1463160" y="2785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CC5177-FF48-4F3F-BF75-0DB144EE409E}">
      <dsp:nvSpPr>
        <dsp:cNvPr id="0" name=""/>
        <dsp:cNvSpPr/>
      </dsp:nvSpPr>
      <dsp:spPr>
        <a:xfrm>
          <a:off x="1651346" y="1677878"/>
          <a:ext cx="1170528" cy="278532"/>
        </a:xfrm>
        <a:custGeom>
          <a:avLst/>
          <a:gdLst/>
          <a:ahLst/>
          <a:cxnLst/>
          <a:rect l="0" t="0" r="0" b="0"/>
          <a:pathLst>
            <a:path>
              <a:moveTo>
                <a:pt x="0" y="0"/>
              </a:moveTo>
              <a:lnTo>
                <a:pt x="0" y="189811"/>
              </a:lnTo>
              <a:lnTo>
                <a:pt x="1170528" y="189811"/>
              </a:lnTo>
              <a:lnTo>
                <a:pt x="1170528" y="2785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EADFA5-437C-45AF-AB29-AF55AF5843D2}">
      <dsp:nvSpPr>
        <dsp:cNvPr id="0" name=""/>
        <dsp:cNvSpPr/>
      </dsp:nvSpPr>
      <dsp:spPr>
        <a:xfrm>
          <a:off x="1605626" y="1677878"/>
          <a:ext cx="91440" cy="278532"/>
        </a:xfrm>
        <a:custGeom>
          <a:avLst/>
          <a:gdLst/>
          <a:ahLst/>
          <a:cxnLst/>
          <a:rect l="0" t="0" r="0" b="0"/>
          <a:pathLst>
            <a:path>
              <a:moveTo>
                <a:pt x="45720" y="0"/>
              </a:moveTo>
              <a:lnTo>
                <a:pt x="45720" y="2785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B7B7D0-FA3F-4C71-8F2D-EE74CA0710E9}">
      <dsp:nvSpPr>
        <dsp:cNvPr id="0" name=""/>
        <dsp:cNvSpPr/>
      </dsp:nvSpPr>
      <dsp:spPr>
        <a:xfrm>
          <a:off x="480817" y="1677878"/>
          <a:ext cx="1170528" cy="278532"/>
        </a:xfrm>
        <a:custGeom>
          <a:avLst/>
          <a:gdLst/>
          <a:ahLst/>
          <a:cxnLst/>
          <a:rect l="0" t="0" r="0" b="0"/>
          <a:pathLst>
            <a:path>
              <a:moveTo>
                <a:pt x="1170528" y="0"/>
              </a:moveTo>
              <a:lnTo>
                <a:pt x="1170528" y="189811"/>
              </a:lnTo>
              <a:lnTo>
                <a:pt x="0" y="189811"/>
              </a:lnTo>
              <a:lnTo>
                <a:pt x="0" y="2785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4B2F3E-584E-449E-957F-BBEFA08A2AE0}">
      <dsp:nvSpPr>
        <dsp:cNvPr id="0" name=""/>
        <dsp:cNvSpPr/>
      </dsp:nvSpPr>
      <dsp:spPr>
        <a:xfrm>
          <a:off x="1651346" y="791203"/>
          <a:ext cx="1463160" cy="278532"/>
        </a:xfrm>
        <a:custGeom>
          <a:avLst/>
          <a:gdLst/>
          <a:ahLst/>
          <a:cxnLst/>
          <a:rect l="0" t="0" r="0" b="0"/>
          <a:pathLst>
            <a:path>
              <a:moveTo>
                <a:pt x="1463160" y="0"/>
              </a:moveTo>
              <a:lnTo>
                <a:pt x="1463160" y="189811"/>
              </a:lnTo>
              <a:lnTo>
                <a:pt x="0" y="189811"/>
              </a:lnTo>
              <a:lnTo>
                <a:pt x="0" y="2785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41071F-D7D2-42F8-ABFB-5D4D24C4F50F}">
      <dsp:nvSpPr>
        <dsp:cNvPr id="0" name=""/>
        <dsp:cNvSpPr/>
      </dsp:nvSpPr>
      <dsp:spPr>
        <a:xfrm>
          <a:off x="2366151" y="183060"/>
          <a:ext cx="1496711"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D2CE57-DCE1-4859-B2A9-DD1C2C122114}">
      <dsp:nvSpPr>
        <dsp:cNvPr id="0" name=""/>
        <dsp:cNvSpPr/>
      </dsp:nvSpPr>
      <dsp:spPr>
        <a:xfrm>
          <a:off x="2472562" y="284151"/>
          <a:ext cx="1496711"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 B, C, D, E, F, G</a:t>
          </a:r>
          <a:endParaRPr lang="en-US" sz="1600" kern="1200" dirty="0"/>
        </a:p>
      </dsp:txBody>
      <dsp:txXfrm>
        <a:off x="2472562" y="284151"/>
        <a:ext cx="1496711" cy="608142"/>
      </dsp:txXfrm>
    </dsp:sp>
    <dsp:sp modelId="{75C663E9-2AEE-4781-9838-D2EF5DA05E23}">
      <dsp:nvSpPr>
        <dsp:cNvPr id="0" name=""/>
        <dsp:cNvSpPr/>
      </dsp:nvSpPr>
      <dsp:spPr>
        <a:xfrm>
          <a:off x="1172493" y="1069736"/>
          <a:ext cx="957705"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A40823-9273-434B-9131-64F8FF17599C}">
      <dsp:nvSpPr>
        <dsp:cNvPr id="0" name=""/>
        <dsp:cNvSpPr/>
      </dsp:nvSpPr>
      <dsp:spPr>
        <a:xfrm>
          <a:off x="1278905" y="1170827"/>
          <a:ext cx="957705"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 B, D, F</a:t>
          </a:r>
          <a:endParaRPr lang="en-US" sz="1600" kern="1200" dirty="0"/>
        </a:p>
      </dsp:txBody>
      <dsp:txXfrm>
        <a:off x="1278905" y="1170827"/>
        <a:ext cx="957705" cy="608142"/>
      </dsp:txXfrm>
    </dsp:sp>
    <dsp:sp modelId="{FBC39AF6-442E-4627-B31A-0EB27F5F3FFE}">
      <dsp:nvSpPr>
        <dsp:cNvPr id="0" name=""/>
        <dsp:cNvSpPr/>
      </dsp:nvSpPr>
      <dsp:spPr>
        <a:xfrm>
          <a:off x="1965" y="1956411"/>
          <a:ext cx="957705"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CFE150-55BF-4055-95E0-0F2419365BA9}">
      <dsp:nvSpPr>
        <dsp:cNvPr id="0" name=""/>
        <dsp:cNvSpPr/>
      </dsp:nvSpPr>
      <dsp:spPr>
        <a:xfrm>
          <a:off x="108377" y="2057502"/>
          <a:ext cx="957705"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 D</a:t>
          </a:r>
          <a:endParaRPr lang="en-US" sz="1600" kern="1200" dirty="0"/>
        </a:p>
      </dsp:txBody>
      <dsp:txXfrm>
        <a:off x="108377" y="2057502"/>
        <a:ext cx="957705" cy="608142"/>
      </dsp:txXfrm>
    </dsp:sp>
    <dsp:sp modelId="{32CE174D-FC9A-4415-809B-309C11B5A60E}">
      <dsp:nvSpPr>
        <dsp:cNvPr id="0" name=""/>
        <dsp:cNvSpPr/>
      </dsp:nvSpPr>
      <dsp:spPr>
        <a:xfrm>
          <a:off x="1172493" y="1956411"/>
          <a:ext cx="957705"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BC1794-E11D-4303-B69E-4A28D2DF1A94}">
      <dsp:nvSpPr>
        <dsp:cNvPr id="0" name=""/>
        <dsp:cNvSpPr/>
      </dsp:nvSpPr>
      <dsp:spPr>
        <a:xfrm>
          <a:off x="1278905" y="2057502"/>
          <a:ext cx="957705"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B</a:t>
          </a:r>
          <a:endParaRPr lang="en-US" sz="1600" kern="1200" dirty="0"/>
        </a:p>
      </dsp:txBody>
      <dsp:txXfrm>
        <a:off x="1278905" y="2057502"/>
        <a:ext cx="957705" cy="608142"/>
      </dsp:txXfrm>
    </dsp:sp>
    <dsp:sp modelId="{850D098F-F074-47FC-B58E-C4DFB75119F7}">
      <dsp:nvSpPr>
        <dsp:cNvPr id="0" name=""/>
        <dsp:cNvSpPr/>
      </dsp:nvSpPr>
      <dsp:spPr>
        <a:xfrm>
          <a:off x="2343022" y="1956411"/>
          <a:ext cx="957705"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261E9A-C0F3-44DD-A598-B144FE64FEA8}">
      <dsp:nvSpPr>
        <dsp:cNvPr id="0" name=""/>
        <dsp:cNvSpPr/>
      </dsp:nvSpPr>
      <dsp:spPr>
        <a:xfrm>
          <a:off x="2449433" y="2057502"/>
          <a:ext cx="957705"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F</a:t>
          </a:r>
          <a:endParaRPr lang="en-US" sz="1600" kern="1200" dirty="0"/>
        </a:p>
      </dsp:txBody>
      <dsp:txXfrm>
        <a:off x="2449433" y="2057502"/>
        <a:ext cx="957705" cy="608142"/>
      </dsp:txXfrm>
    </dsp:sp>
    <dsp:sp modelId="{BB107032-F793-4EA7-828E-C77F0A5D6EE2}">
      <dsp:nvSpPr>
        <dsp:cNvPr id="0" name=""/>
        <dsp:cNvSpPr/>
      </dsp:nvSpPr>
      <dsp:spPr>
        <a:xfrm>
          <a:off x="4098814" y="1069736"/>
          <a:ext cx="957705"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349A06-2F58-4881-97ED-508DC0B19AF4}">
      <dsp:nvSpPr>
        <dsp:cNvPr id="0" name=""/>
        <dsp:cNvSpPr/>
      </dsp:nvSpPr>
      <dsp:spPr>
        <a:xfrm>
          <a:off x="4205226" y="1170827"/>
          <a:ext cx="957705"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 E, G</a:t>
          </a:r>
          <a:endParaRPr lang="en-US" sz="1600" kern="1200" dirty="0"/>
        </a:p>
      </dsp:txBody>
      <dsp:txXfrm>
        <a:off x="4205226" y="1170827"/>
        <a:ext cx="957705" cy="608142"/>
      </dsp:txXfrm>
    </dsp:sp>
    <dsp:sp modelId="{D4FF300C-A1B6-4A18-87AB-EC1CF16D74B7}">
      <dsp:nvSpPr>
        <dsp:cNvPr id="0" name=""/>
        <dsp:cNvSpPr/>
      </dsp:nvSpPr>
      <dsp:spPr>
        <a:xfrm>
          <a:off x="3513550" y="1956411"/>
          <a:ext cx="957705"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DB2FBA-43CA-4B10-B96F-6059E349F7D0}">
      <dsp:nvSpPr>
        <dsp:cNvPr id="0" name=""/>
        <dsp:cNvSpPr/>
      </dsp:nvSpPr>
      <dsp:spPr>
        <a:xfrm>
          <a:off x="3619962" y="2057502"/>
          <a:ext cx="957705"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 G</a:t>
          </a:r>
          <a:endParaRPr lang="en-US" sz="1600" kern="1200" dirty="0"/>
        </a:p>
      </dsp:txBody>
      <dsp:txXfrm>
        <a:off x="3619962" y="2057502"/>
        <a:ext cx="957705" cy="608142"/>
      </dsp:txXfrm>
    </dsp:sp>
    <dsp:sp modelId="{A6957A63-61E5-449C-B329-DCA16BA803C7}">
      <dsp:nvSpPr>
        <dsp:cNvPr id="0" name=""/>
        <dsp:cNvSpPr/>
      </dsp:nvSpPr>
      <dsp:spPr>
        <a:xfrm>
          <a:off x="4684078" y="1956411"/>
          <a:ext cx="957705"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AF21F1-3F82-4513-A850-D2659E5A1A6A}">
      <dsp:nvSpPr>
        <dsp:cNvPr id="0" name=""/>
        <dsp:cNvSpPr/>
      </dsp:nvSpPr>
      <dsp:spPr>
        <a:xfrm>
          <a:off x="4790490" y="2057502"/>
          <a:ext cx="957705"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E</a:t>
          </a:r>
          <a:endParaRPr lang="en-US" sz="1600" kern="1200" dirty="0"/>
        </a:p>
      </dsp:txBody>
      <dsp:txXfrm>
        <a:off x="4790490" y="2057502"/>
        <a:ext cx="957705" cy="60814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6.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5" Type="http://schemas.openxmlformats.org/officeDocument/2006/relationships/image" Target="../media/image23.wmf"/><Relationship Id="rId4"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1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614"/>
          </a:xfrm>
          <a:prstGeom prst="rect">
            <a:avLst/>
          </a:prstGeom>
        </p:spPr>
        <p:txBody>
          <a:bodyPr vert="horz" lIns="91440" tIns="45720" rIns="91440" bIns="45720" rtlCol="0"/>
          <a:lstStyle>
            <a:lvl1pPr algn="r">
              <a:defRPr sz="1200"/>
            </a:lvl1pPr>
          </a:lstStyle>
          <a:p>
            <a:fld id="{E3AED787-B5FC-244B-9B6F-4A480A5609BC}" type="datetimeFigureOut">
              <a:rPr lang="en-US" smtClean="0"/>
              <a:pPr/>
              <a:t>12/2/2012</a:t>
            </a:fld>
            <a:endParaRPr lang="en-US" dirty="0"/>
          </a:p>
        </p:txBody>
      </p:sp>
      <p:sp>
        <p:nvSpPr>
          <p:cNvPr id="4" name="Footer Placeholder 3"/>
          <p:cNvSpPr>
            <a:spLocks noGrp="1"/>
          </p:cNvSpPr>
          <p:nvPr>
            <p:ph type="ftr" sz="quarter" idx="2"/>
          </p:nvPr>
        </p:nvSpPr>
        <p:spPr>
          <a:xfrm>
            <a:off x="0" y="8845045"/>
            <a:ext cx="2971800" cy="465614"/>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45045"/>
            <a:ext cx="2971800" cy="465614"/>
          </a:xfrm>
          <a:prstGeom prst="rect">
            <a:avLst/>
          </a:prstGeom>
        </p:spPr>
        <p:txBody>
          <a:bodyPr vert="horz" lIns="91440" tIns="45720" rIns="91440" bIns="45720" rtlCol="0" anchor="b"/>
          <a:lstStyle>
            <a:lvl1pPr algn="r">
              <a:defRPr sz="1200"/>
            </a:lvl1pPr>
          </a:lstStyle>
          <a:p>
            <a:fld id="{8E55A4DA-CB6B-D043-8375-311F45E01637}" type="slidenum">
              <a:rPr lang="en-US" smtClean="0"/>
              <a:pPr/>
              <a:t>‹#›</a:t>
            </a:fld>
            <a:endParaRPr lang="en-US" dirty="0"/>
          </a:p>
        </p:txBody>
      </p:sp>
    </p:spTree>
    <p:extLst>
      <p:ext uri="{BB962C8B-B14F-4D97-AF65-F5344CB8AC3E}">
        <p14:creationId xmlns:p14="http://schemas.microsoft.com/office/powerpoint/2010/main" xmlns="" val="3593341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1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5614"/>
          </a:xfrm>
          <a:prstGeom prst="rect">
            <a:avLst/>
          </a:prstGeom>
        </p:spPr>
        <p:txBody>
          <a:bodyPr vert="horz" lIns="91440" tIns="45720" rIns="91440" bIns="45720" rtlCol="0"/>
          <a:lstStyle>
            <a:lvl1pPr algn="r">
              <a:defRPr sz="1200"/>
            </a:lvl1pPr>
          </a:lstStyle>
          <a:p>
            <a:fld id="{A031CF6E-A7CC-034C-AA3C-9F1A6DDD080D}" type="datetimeFigureOut">
              <a:rPr lang="en-US" smtClean="0"/>
              <a:pPr/>
              <a:t>12/2/2012</a:t>
            </a:fld>
            <a:endParaRPr lang="en-US" dirty="0"/>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23331"/>
            <a:ext cx="5486400" cy="419052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5"/>
            <a:ext cx="2971800" cy="46561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45045"/>
            <a:ext cx="2971800" cy="465614"/>
          </a:xfrm>
          <a:prstGeom prst="rect">
            <a:avLst/>
          </a:prstGeom>
        </p:spPr>
        <p:txBody>
          <a:bodyPr vert="horz" lIns="91440" tIns="45720" rIns="91440" bIns="45720" rtlCol="0" anchor="b"/>
          <a:lstStyle>
            <a:lvl1pPr algn="r">
              <a:defRPr sz="1200"/>
            </a:lvl1pPr>
          </a:lstStyle>
          <a:p>
            <a:fld id="{5A67CBD4-C074-5945-B4D9-C20F0CA68938}" type="slidenum">
              <a:rPr lang="en-US" smtClean="0"/>
              <a:pPr/>
              <a:t>‹#›</a:t>
            </a:fld>
            <a:endParaRPr lang="en-US" dirty="0"/>
          </a:p>
        </p:txBody>
      </p:sp>
    </p:spTree>
    <p:extLst>
      <p:ext uri="{BB962C8B-B14F-4D97-AF65-F5344CB8AC3E}">
        <p14:creationId xmlns:p14="http://schemas.microsoft.com/office/powerpoint/2010/main" xmlns="" val="42048219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smtClean="0"/>
              <a:t>survival analysis </a:t>
            </a:r>
            <a:r>
              <a:rPr lang="en-US" baseline="0" dirty="0" smtClean="0"/>
              <a:t>focuses on modeling time before an event</a:t>
            </a:r>
          </a:p>
          <a:p>
            <a:endParaRPr lang="en-US" baseline="0" dirty="0" smtClean="0"/>
          </a:p>
        </p:txBody>
      </p:sp>
      <p:sp>
        <p:nvSpPr>
          <p:cNvPr id="4" name="Slide Number Placeholder 3"/>
          <p:cNvSpPr>
            <a:spLocks noGrp="1"/>
          </p:cNvSpPr>
          <p:nvPr>
            <p:ph type="sldNum" sz="quarter" idx="10"/>
          </p:nvPr>
        </p:nvSpPr>
        <p:spPr/>
        <p:txBody>
          <a:bodyPr/>
          <a:lstStyle/>
          <a:p>
            <a:fld id="{5A67CBD4-C074-5945-B4D9-C20F0CA68938}"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 3 hidden dice to model probability of (1,2,</a:t>
            </a:r>
            <a:r>
              <a:rPr lang="en-US" baseline="0" dirty="0" smtClean="0"/>
              <a:t> …, 6)</a:t>
            </a:r>
            <a:endParaRPr lang="en-US" dirty="0" smtClean="0"/>
          </a:p>
          <a:p>
            <a:r>
              <a:rPr lang="en-US" dirty="0" smtClean="0"/>
              <a:t>-Dirichlet Dist. are</a:t>
            </a:r>
            <a:r>
              <a:rPr lang="en-US" baseline="0" dirty="0" smtClean="0"/>
              <a:t> distributions over pmf</a:t>
            </a:r>
            <a:r>
              <a:rPr lang="en-US" b="0" baseline="0" dirty="0" smtClean="0"/>
              <a:t>s</a:t>
            </a:r>
          </a:p>
          <a:p>
            <a:r>
              <a:rPr lang="en-US" b="0" baseline="0" dirty="0" smtClean="0"/>
              <a:t>-</a:t>
            </a:r>
            <a:r>
              <a:rPr lang="el-GR" sz="1200" b="0" dirty="0" smtClean="0">
                <a:latin typeface="Arial" pitchFamily="34" charset="0"/>
                <a:cs typeface="Arial" pitchFamily="34" charset="0"/>
              </a:rPr>
              <a:t>α</a:t>
            </a:r>
            <a:r>
              <a:rPr lang="en-US" sz="1200" b="0" dirty="0" smtClean="0">
                <a:latin typeface="Arial" pitchFamily="34" charset="0"/>
                <a:cs typeface="Arial" pitchFamily="34" charset="0"/>
              </a:rPr>
              <a:t> is similar</a:t>
            </a:r>
            <a:r>
              <a:rPr lang="en-US" sz="1200" b="0" baseline="0" dirty="0" smtClean="0">
                <a:latin typeface="Arial" pitchFamily="34" charset="0"/>
                <a:cs typeface="Arial" pitchFamily="34" charset="0"/>
              </a:rPr>
              <a:t> to inverse variance</a:t>
            </a:r>
            <a:endParaRPr lang="en-US" b="0"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corner represents a </a:t>
            </a:r>
            <a:r>
              <a:rPr lang="en-US" dirty="0" smtClean="0"/>
              <a:t>die</a:t>
            </a:r>
            <a:r>
              <a:rPr lang="en-US" dirty="0" smtClean="0"/>
              <a:t>, alpha</a:t>
            </a:r>
            <a:r>
              <a:rPr lang="en-US" baseline="0" dirty="0" smtClean="0"/>
              <a:t> represents how often each dice is rolled</a:t>
            </a:r>
            <a:endParaRPr lang="en-US" b="0"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t>
            </a:r>
            <a:r>
              <a:rPr lang="en-US" baseline="0" dirty="0" smtClean="0"/>
              <a:t>splits in kd-trees can be controlled (can control balance of computation/accuracy)</a:t>
            </a:r>
          </a:p>
          <a:p>
            <a:r>
              <a:rPr lang="en-US" baseline="0" dirty="0" smtClean="0"/>
              <a:t>-each node shares a common distribution, q, which is used to optimize calculations of child nodes’ q’s</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Both truncate clusters (everything beyond T =0)</a:t>
            </a:r>
          </a:p>
          <a:p>
            <a:r>
              <a:rPr lang="en-US" baseline="0" dirty="0" smtClean="0"/>
              <a:t>CDP assigns cluster size, uses large number of small clusters, and can be later collapsed into bigger clusters</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5A67CBD4-C074-5945-B4D9-C20F0CA68938}"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TIMIT</a:t>
            </a:r>
            <a:r>
              <a:rPr lang="en-US" baseline="0" dirty="0" smtClean="0"/>
              <a:t> is a well calibrated corpus (i.e. many publications on phone classification) </a:t>
            </a:r>
            <a:endParaRPr lang="en-US" dirty="0" smtClean="0"/>
          </a:p>
          <a:p>
            <a:r>
              <a:rPr lang="en-US" dirty="0" smtClean="0"/>
              <a:t>Data was formatted to only include single speakers</a:t>
            </a:r>
          </a:p>
          <a:p>
            <a:r>
              <a:rPr lang="en-US" dirty="0" smtClean="0"/>
              <a:t>CTS is much more difficult to model</a:t>
            </a:r>
            <a:r>
              <a:rPr lang="en-US" baseline="0" dirty="0" smtClean="0"/>
              <a:t> than read speech</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RFs are ensemble methods. Each tree makes a decision and</a:t>
            </a:r>
            <a:r>
              <a:rPr lang="en-US" baseline="0" dirty="0" smtClean="0"/>
              <a:t> the mode is chosen for final classification</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Theoretical cpu time: #</a:t>
            </a:r>
            <a:r>
              <a:rPr lang="en-US" baseline="0" dirty="0" smtClean="0"/>
              <a:t> of flops used</a:t>
            </a:r>
          </a:p>
          <a:p>
            <a:r>
              <a:rPr lang="en-US" baseline="0" dirty="0" smtClean="0"/>
              <a:t>Actual cpu time: run time (CPU time, not clock time)</a:t>
            </a:r>
          </a:p>
          <a:p>
            <a:r>
              <a:rPr lang="en-US" baseline="0" dirty="0" smtClean="0"/>
              <a:t>Memory: estimated amount of memory needed to run (based on data size)  </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5A67CBD4-C074-5945-B4D9-C20F0CA68938}"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35D758C2-C356-43B3-AAFA-040681F9914C}" type="slidenum">
              <a:rPr lang="en-US" smtClean="0"/>
              <a:pPr/>
              <a:t>29</a:t>
            </a:fld>
            <a:endParaRPr lang="en-US" dirty="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387628" y="4423332"/>
            <a:ext cx="6151328" cy="4190524"/>
          </a:xfrm>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35D758C2-C356-43B3-AAFA-040681F9914C}" type="slidenum">
              <a:rPr lang="en-US" smtClean="0"/>
              <a:pPr/>
              <a:t>30</a:t>
            </a:fld>
            <a:endParaRPr lang="en-US" dirty="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387628" y="4423332"/>
            <a:ext cx="6151328" cy="4190524"/>
          </a:xfrm>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Don’t discuss parametric and non-parametric methods here</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5A67CBD4-C074-5945-B4D9-C20F0CA68938}"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-phone classification is used to better</a:t>
            </a:r>
            <a:r>
              <a:rPr lang="en-US" baseline="0" dirty="0" smtClean="0"/>
              <a:t> assess efficacy (full scale speech recognition has many variables that affect output, i.e. language and acoustic models)</a:t>
            </a:r>
          </a:p>
          <a:p>
            <a:endParaRPr lang="en-US" baseline="0" dirty="0" smtClean="0"/>
          </a:p>
          <a:p>
            <a:r>
              <a:rPr lang="en-US" baseline="0" dirty="0" smtClean="0"/>
              <a:t>-Mandarin and English are on opposite ends of language spectrum – we use these as a sanity check to verify that the algorithms over/underperform on a particular language.</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5A67CBD4-C074-5945-B4D9-C20F0CA68938}"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t>
            </a:r>
            <a:r>
              <a:rPr lang="en-US" b="1" baseline="0" dirty="0" smtClean="0"/>
              <a:t>We don’t run a complete recognition experiment but we do train monophone models in order to generate a phone alignment</a:t>
            </a:r>
            <a:endParaRPr lang="en-US" baseline="0" dirty="0" smtClean="0"/>
          </a:p>
          <a:p>
            <a:r>
              <a:rPr lang="en-US" baseline="0" dirty="0" smtClean="0"/>
              <a:t>-</a:t>
            </a:r>
            <a:r>
              <a:rPr lang="en-US" baseline="0" dirty="0" smtClean="0"/>
              <a:t>Parametric models are most </a:t>
            </a:r>
            <a:r>
              <a:rPr lang="en-US" baseline="0" dirty="0" smtClean="0"/>
              <a:t>common</a:t>
            </a:r>
            <a:endParaRPr lang="en-US" baseline="0" dirty="0" smtClean="0"/>
          </a:p>
        </p:txBody>
      </p:sp>
      <p:sp>
        <p:nvSpPr>
          <p:cNvPr id="4" name="Slide Number Placeholder 3"/>
          <p:cNvSpPr>
            <a:spLocks noGrp="1"/>
          </p:cNvSpPr>
          <p:nvPr>
            <p:ph type="sldNum" sz="quarter" idx="10"/>
          </p:nvPr>
        </p:nvSpPr>
        <p:spPr/>
        <p:txBody>
          <a:bodyPr/>
          <a:lstStyle/>
          <a:p>
            <a:fld id="{5A67CBD4-C074-5945-B4D9-C20F0CA68938}"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-Averaging across distributions is ok for capturing</a:t>
            </a:r>
            <a:r>
              <a:rPr lang="en-US" baseline="0" dirty="0" smtClean="0"/>
              <a:t> </a:t>
            </a:r>
            <a:r>
              <a:rPr lang="en-US" dirty="0" smtClean="0"/>
              <a:t>general acoustic features for phone identification but can’t capture unique acoustic traits</a:t>
            </a:r>
            <a:r>
              <a:rPr lang="en-US" baseline="0" dirty="0" smtClean="0"/>
              <a:t>.</a:t>
            </a:r>
            <a:endParaRPr lang="en-US" baseline="0" dirty="0" smtClean="0"/>
          </a:p>
        </p:txBody>
      </p:sp>
      <p:sp>
        <p:nvSpPr>
          <p:cNvPr id="4" name="Slide Number Placeholder 3"/>
          <p:cNvSpPr>
            <a:spLocks noGrp="1"/>
          </p:cNvSpPr>
          <p:nvPr>
            <p:ph type="sldNum" sz="quarter" idx="10"/>
          </p:nvPr>
        </p:nvSpPr>
        <p:spPr/>
        <p:txBody>
          <a:bodyPr/>
          <a:lstStyle/>
          <a:p>
            <a:fld id="{5A67CBD4-C074-5945-B4D9-C20F0CA68938}"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Slide Number Placeholder 14"/>
          <p:cNvSpPr>
            <a:spLocks noGrp="1"/>
          </p:cNvSpPr>
          <p:nvPr>
            <p:ph type="sldNum" sz="quarter" idx="4"/>
          </p:nvPr>
        </p:nvSpPr>
        <p:spPr>
          <a:xfrm>
            <a:off x="8719644" y="6547620"/>
            <a:ext cx="446252" cy="365125"/>
          </a:xfrm>
          <a:prstGeom prst="rect">
            <a:avLst/>
          </a:prstGeom>
        </p:spPr>
        <p:txBody>
          <a:bodyPr vert="horz" wrap="none" lIns="0" tIns="0" rIns="0" bIns="0" rtlCol="0" anchor="ctr"/>
          <a:lstStyle>
            <a:lvl1pPr algn="ctr">
              <a:defRPr sz="1000" b="1">
                <a:solidFill>
                  <a:schemeClr val="tx1"/>
                </a:solidFill>
                <a:latin typeface="Arial"/>
                <a:cs typeface="Arial"/>
              </a:defRPr>
            </a:lvl1pPr>
          </a:lstStyle>
          <a:p>
            <a:fld id="{01273EB3-0C8F-EF4B-B631-4F6FC052770E}" type="slidenum">
              <a:rPr lang="en-US" smtClean="0"/>
              <a:pPr/>
              <a:t>‹#›</a:t>
            </a:fld>
            <a:endParaRPr lang="en-US" dirty="0"/>
          </a:p>
        </p:txBody>
      </p:sp>
      <p:sp>
        <p:nvSpPr>
          <p:cNvPr id="15" name="Title Placeholder 17"/>
          <p:cNvSpPr>
            <a:spLocks noGrp="1"/>
          </p:cNvSpPr>
          <p:nvPr>
            <p:ph type="title"/>
          </p:nvPr>
        </p:nvSpPr>
        <p:spPr>
          <a:xfrm>
            <a:off x="0" y="920"/>
            <a:ext cx="9144000" cy="393234"/>
          </a:xfrm>
          <a:prstGeom prst="rect">
            <a:avLst/>
          </a:prstGeom>
        </p:spPr>
        <p:txBody>
          <a:bodyPr vert="horz" lIns="91440" tIns="45720" rIns="91440" bIns="45720" rtlCol="0" anchor="ctr">
            <a:normAutofit/>
          </a:bodyPr>
          <a:lstStyle>
            <a:lvl1pPr>
              <a:defRPr b="1"/>
            </a:lvl1pPr>
          </a:lstStyle>
          <a:p>
            <a:r>
              <a:rPr lang="en-US" dirty="0" smtClean="0"/>
              <a:t>Click to edit Master title style</a:t>
            </a:r>
            <a:endParaRPr lang="en-US" dirty="0"/>
          </a:p>
        </p:txBody>
      </p:sp>
    </p:spTree>
    <p:extLst>
      <p:ext uri="{BB962C8B-B14F-4D97-AF65-F5344CB8AC3E}">
        <p14:creationId xmlns:p14="http://schemas.microsoft.com/office/powerpoint/2010/main" xmlns="" val="1743416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3694280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159383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gif"/></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Document 6"/>
          <p:cNvSpPr/>
          <p:nvPr userDrawn="1"/>
        </p:nvSpPr>
        <p:spPr>
          <a:xfrm>
            <a:off x="0" y="0"/>
            <a:ext cx="9155545" cy="533400"/>
          </a:xfrm>
          <a:prstGeom prst="flowChartDocument">
            <a:avLst/>
          </a:prstGeom>
          <a:gradFill flip="none" rotWithShape="1">
            <a:gsLst>
              <a:gs pos="0">
                <a:srgbClr val="1E90FF"/>
              </a:gs>
              <a:gs pos="100000">
                <a:srgbClr val="FFFFFF"/>
              </a:gs>
            </a:gsLst>
            <a:lin ang="3300000" scaled="0"/>
            <a:tileRect/>
          </a:gra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33399"/>
              </a:solidFill>
            </a:endParaRPr>
          </a:p>
        </p:txBody>
      </p:sp>
      <p:sp>
        <p:nvSpPr>
          <p:cNvPr id="11" name="Rectangle 10"/>
          <p:cNvSpPr/>
          <p:nvPr userDrawn="1"/>
        </p:nvSpPr>
        <p:spPr bwMode="auto">
          <a:xfrm>
            <a:off x="8697748" y="6624263"/>
            <a:ext cx="457200" cy="241558"/>
          </a:xfrm>
          <a:prstGeom prst="rect">
            <a:avLst/>
          </a:prstGeom>
          <a:solidFill>
            <a:srgbClr val="1E90FF"/>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effectLst/>
              <a:uLnTx/>
              <a:uFillTx/>
            </a:endParaRPr>
          </a:p>
        </p:txBody>
      </p:sp>
      <p:pic>
        <p:nvPicPr>
          <p:cNvPr id="12" name="Picture 11" descr="isip_logo_small_transparent.gif"/>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24365" y="6556210"/>
            <a:ext cx="280435" cy="272346"/>
          </a:xfrm>
          <a:prstGeom prst="rect">
            <a:avLst/>
          </a:prstGeom>
        </p:spPr>
      </p:pic>
      <p:sp>
        <p:nvSpPr>
          <p:cNvPr id="13" name="TextBox 12"/>
          <p:cNvSpPr txBox="1"/>
          <p:nvPr userDrawn="1"/>
        </p:nvSpPr>
        <p:spPr bwMode="auto">
          <a:xfrm>
            <a:off x="39093" y="6612962"/>
            <a:ext cx="9115855" cy="239809"/>
          </a:xfrm>
          <a:prstGeom prst="rect">
            <a:avLst/>
          </a:prstGeom>
          <a:noFill/>
          <a:ln w="12700" cap="sq" algn="ctr">
            <a:noFill/>
            <a:miter lim="800000"/>
            <a:headEnd/>
            <a:tailEnd/>
          </a:ln>
          <a:effectLst/>
        </p:spPr>
        <p:txBody>
          <a:bodyPr wrap="square" rtlCol="0">
            <a:spAutoFit/>
          </a:bodyPr>
          <a:lstStyle/>
          <a:p>
            <a:pPr marL="285750">
              <a:lnSpc>
                <a:spcPct val="95000"/>
              </a:lnSpc>
              <a:spcBef>
                <a:spcPts val="1200"/>
              </a:spcBef>
              <a:tabLst>
                <a:tab pos="8513763" algn="r"/>
              </a:tabLst>
            </a:pPr>
            <a:r>
              <a:rPr lang="en-US" sz="1000" b="1" dirty="0" smtClean="0">
                <a:solidFill>
                  <a:schemeClr val="tx2">
                    <a:lumMod val="50000"/>
                  </a:schemeClr>
                </a:solidFill>
              </a:rPr>
              <a:t>Temple University	December 4, 2012</a:t>
            </a:r>
          </a:p>
        </p:txBody>
      </p:sp>
      <p:cxnSp>
        <p:nvCxnSpPr>
          <p:cNvPr id="10" name="Straight Connector 9"/>
          <p:cNvCxnSpPr/>
          <p:nvPr userDrawn="1"/>
        </p:nvCxnSpPr>
        <p:spPr bwMode="auto">
          <a:xfrm>
            <a:off x="392405" y="6629400"/>
            <a:ext cx="8751595" cy="0"/>
          </a:xfrm>
          <a:prstGeom prst="line">
            <a:avLst/>
          </a:prstGeom>
          <a:solidFill>
            <a:schemeClr val="accent2"/>
          </a:solidFill>
          <a:ln w="19050" cap="sq" cmpd="sng" algn="ctr">
            <a:solidFill>
              <a:srgbClr val="1E90FF"/>
            </a:solidFill>
            <a:prstDash val="solid"/>
            <a:round/>
            <a:headEnd type="none" w="med" len="med"/>
            <a:tailEnd type="none" w="med" len="med"/>
          </a:ln>
          <a:effectLst/>
        </p:spPr>
      </p:cxnSp>
      <p:sp>
        <p:nvSpPr>
          <p:cNvPr id="16" name="TextBox 15"/>
          <p:cNvSpPr txBox="1"/>
          <p:nvPr userDrawn="1"/>
        </p:nvSpPr>
        <p:spPr>
          <a:xfrm>
            <a:off x="8741540" y="6657110"/>
            <a:ext cx="364736" cy="153888"/>
          </a:xfrm>
          <a:prstGeom prst="rect">
            <a:avLst/>
          </a:prstGeom>
          <a:noFill/>
        </p:spPr>
        <p:txBody>
          <a:bodyPr wrap="square" lIns="0" tIns="0" rIns="0" bIns="0" rtlCol="0" anchor="ctr" anchorCtr="1">
            <a:spAutoFit/>
          </a:bodyPr>
          <a:lstStyle/>
          <a:p>
            <a:fld id="{7004E5E3-C477-F742-9645-5285663234E5}" type="slidenum">
              <a:rPr lang="en-US" sz="1000" b="1" i="0" smtClean="0">
                <a:latin typeface="Arial"/>
                <a:cs typeface="Arial"/>
              </a:rPr>
              <a:pPr/>
              <a:t>‹#›</a:t>
            </a:fld>
            <a:endParaRPr lang="en-US" sz="1000" b="1" i="0" dirty="0">
              <a:latin typeface="Arial"/>
              <a:cs typeface="Arial"/>
            </a:endParaRPr>
          </a:p>
        </p:txBody>
      </p:sp>
      <p:sp>
        <p:nvSpPr>
          <p:cNvPr id="18" name="Title Placeholder 17"/>
          <p:cNvSpPr>
            <a:spLocks noGrp="1"/>
          </p:cNvSpPr>
          <p:nvPr>
            <p:ph type="title"/>
          </p:nvPr>
        </p:nvSpPr>
        <p:spPr>
          <a:xfrm>
            <a:off x="-1" y="0"/>
            <a:ext cx="9155545" cy="328461"/>
          </a:xfrm>
          <a:prstGeom prst="rect">
            <a:avLst/>
          </a:prstGeom>
        </p:spPr>
        <p:txBody>
          <a:bodyPr vert="horz" wrap="none" lIns="91440" tIns="0" rIns="0" bIns="0" rtlCol="0" anchor="ctr" anchorCtr="0">
            <a:normAutofit/>
          </a:bodyPr>
          <a:lstStyle/>
          <a:p>
            <a:endParaRPr lang="en-US" dirty="0"/>
          </a:p>
        </p:txBody>
      </p:sp>
    </p:spTree>
    <p:extLst>
      <p:ext uri="{BB962C8B-B14F-4D97-AF65-F5344CB8AC3E}">
        <p14:creationId xmlns:p14="http://schemas.microsoft.com/office/powerpoint/2010/main" xmlns="" val="1521350337"/>
      </p:ext>
    </p:extLst>
  </p:cSld>
  <p:clrMap bg1="lt1" tx1="dk1" bg2="lt2" tx2="dk2" accent1="accent1" accent2="accent2" accent3="accent3" accent4="accent4" accent5="accent5" accent6="accent6" hlink="hlink" folHlink="folHlink"/>
  <p:sldLayoutIdLst>
    <p:sldLayoutId id="2147483651" r:id="rId1"/>
    <p:sldLayoutId id="2147483654" r:id="rId2"/>
  </p:sldLayoutIdLst>
  <p:hf sldNum="0" hdr="0" dt="0"/>
  <p:txStyles>
    <p:titleStyle>
      <a:lvl1pPr algn="l" defTabSz="457200" rtl="0" eaLnBrk="1" latinLnBrk="0" hangingPunct="1">
        <a:spcBef>
          <a:spcPct val="0"/>
        </a:spcBef>
        <a:buNone/>
        <a:defRPr sz="2400" b="1" kern="1200" baseline="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gradFill flip="none" rotWithShape="1">
            <a:gsLst>
              <a:gs pos="0">
                <a:srgbClr val="B6D6FC"/>
              </a:gs>
              <a:gs pos="100000">
                <a:srgbClr val="FFFFFF"/>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665124"/>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7" name="Document 6"/>
          <p:cNvSpPr/>
          <p:nvPr userDrawn="1"/>
        </p:nvSpPr>
        <p:spPr>
          <a:xfrm flipV="1">
            <a:off x="-11545" y="4335690"/>
            <a:ext cx="9155545" cy="2522310"/>
          </a:xfrm>
          <a:prstGeom prst="flowChartDocument">
            <a:avLst/>
          </a:prstGeom>
          <a:gradFill flip="none" rotWithShape="1">
            <a:gsLst>
              <a:gs pos="0">
                <a:srgbClr val="1E90FF"/>
              </a:gs>
              <a:gs pos="100000">
                <a:srgbClr val="FFFFFF"/>
              </a:gs>
            </a:gsLst>
            <a:lin ang="3300000" scaled="0"/>
            <a:tileRect/>
          </a:gra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33399"/>
              </a:solidFill>
            </a:endParaRPr>
          </a:p>
        </p:txBody>
      </p:sp>
    </p:spTree>
    <p:extLst>
      <p:ext uri="{BB962C8B-B14F-4D97-AF65-F5344CB8AC3E}">
        <p14:creationId xmlns:p14="http://schemas.microsoft.com/office/powerpoint/2010/main" xmlns="" val="3337940000"/>
      </p:ext>
    </p:extLst>
  </p:cSld>
  <p:clrMap bg1="lt1" tx1="dk1" bg2="lt2" tx2="dk2" accent1="accent1" accent2="accent2" accent3="accent3" accent4="accent4" accent5="accent5" accent6="accent6" hlink="hlink" folHlink="folHlink"/>
  <p:sldLayoutIdLst>
    <p:sldLayoutId id="2147483653" r:id="rId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gradFill flip="none" rotWithShape="1">
            <a:gsLst>
              <a:gs pos="0">
                <a:srgbClr val="B6D6FC"/>
              </a:gs>
              <a:gs pos="100000">
                <a:srgbClr val="FFFFFF"/>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66512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7" name="Document 6"/>
          <p:cNvSpPr/>
          <p:nvPr userDrawn="1"/>
        </p:nvSpPr>
        <p:spPr>
          <a:xfrm flipV="1">
            <a:off x="-11545" y="4335690"/>
            <a:ext cx="9155545" cy="2522310"/>
          </a:xfrm>
          <a:prstGeom prst="flowChartDocument">
            <a:avLst/>
          </a:prstGeom>
          <a:gradFill flip="none" rotWithShape="1">
            <a:gsLst>
              <a:gs pos="0">
                <a:srgbClr val="1E90FF"/>
              </a:gs>
              <a:gs pos="100000">
                <a:srgbClr val="FFFFFF"/>
              </a:gs>
            </a:gsLst>
            <a:lin ang="3300000" scaled="0"/>
            <a:tileRect/>
          </a:gra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33399"/>
              </a:solidFill>
            </a:endParaRPr>
          </a:p>
        </p:txBody>
      </p:sp>
    </p:spTree>
    <p:extLst>
      <p:ext uri="{BB962C8B-B14F-4D97-AF65-F5344CB8AC3E}">
        <p14:creationId xmlns:p14="http://schemas.microsoft.com/office/powerpoint/2010/main" xmlns="" val="3337940000"/>
      </p:ext>
    </p:extLst>
  </p:cSld>
  <p:clrMap bg1="lt1" tx1="dk1" bg2="lt2" tx2="dk2" accent1="accent1" accent2="accent2" accent3="accent3" accent4="accent4" accent5="accent5" accent6="accent6" hlink="hlink" folHlink="folHlink"/>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11.xml"/><Relationship Id="rId7"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10" Type="http://schemas.openxmlformats.org/officeDocument/2006/relationships/oleObject" Target="../embeddings/oleObject7.bin"/><Relationship Id="rId4" Type="http://schemas.openxmlformats.org/officeDocument/2006/relationships/oleObject" Target="../embeddings/oleObject1.bin"/><Relationship Id="rId9"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notesSlide" Target="../notesSlides/notesSlide12.xml"/><Relationship Id="rId7" Type="http://schemas.openxmlformats.org/officeDocument/2006/relationships/oleObject" Target="../embeddings/oleObject11.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10.bin"/><Relationship Id="rId5" Type="http://schemas.openxmlformats.org/officeDocument/2006/relationships/oleObject" Target="../embeddings/oleObject9.bin"/><Relationship Id="rId10" Type="http://schemas.openxmlformats.org/officeDocument/2006/relationships/oleObject" Target="../embeddings/oleObject13.bin"/><Relationship Id="rId4" Type="http://schemas.openxmlformats.org/officeDocument/2006/relationships/oleObject" Target="../embeddings/oleObject8.bin"/><Relationship Id="rId9" Type="http://schemas.openxmlformats.org/officeDocument/2006/relationships/image" Target="../media/image18.png"/></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notesSlide" Target="../notesSlides/notesSlide13.xml"/><Relationship Id="rId7" Type="http://schemas.openxmlformats.org/officeDocument/2006/relationships/oleObject" Target="../embeddings/oleObject17.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File:3dRosenbrock.pn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cslu.ogi.edu/toolkit/old/old/version2.0a/documentation/csluc/node3.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2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6.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hyperlink" Target="http://bostonvcblog.typepad.com/vc/2012/05/forget-plastics-its-all-about-machine-learning.html"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en.wikipedia.org/wiki/File:3dRosenbrock.png" TargetMode="External"/><Relationship Id="rId5" Type="http://schemas.openxmlformats.org/officeDocument/2006/relationships/hyperlink" Target="http://www.isip.piconepress.com/projects/htk_tutorials/" TargetMode="External"/><Relationship Id="rId4" Type="http://schemas.openxmlformats.org/officeDocument/2006/relationships/hyperlink" Target="https://www.coursera.org/course/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bostonvcblog.typepad.com/vc/2012/05/forget-plastics-its-all-about-machine-learning.html"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98821" y="1579999"/>
            <a:ext cx="6447852" cy="2062103"/>
          </a:xfrm>
          <a:prstGeom prst="rect">
            <a:avLst/>
          </a:prstGeom>
          <a:noFill/>
        </p:spPr>
        <p:txBody>
          <a:bodyPr wrap="square" rtlCol="0">
            <a:spAutoFit/>
          </a:bodyPr>
          <a:lstStyle/>
          <a:p>
            <a:pPr algn="r"/>
            <a:r>
              <a:rPr lang="en-US" sz="3200" b="1" dirty="0" smtClean="0">
                <a:latin typeface="Arial"/>
                <a:cs typeface="Arial"/>
              </a:rPr>
              <a:t>A Comparative Analysis of Bayesian Nonparametric Variational Inference Algorithms for Speech Recognition</a:t>
            </a:r>
            <a:endParaRPr lang="en-US" sz="3200" b="1" dirty="0">
              <a:latin typeface="Arial"/>
              <a:cs typeface="Arial"/>
            </a:endParaRPr>
          </a:p>
        </p:txBody>
      </p:sp>
      <p:sp>
        <p:nvSpPr>
          <p:cNvPr id="4" name="Rectangle 16"/>
          <p:cNvSpPr txBox="1">
            <a:spLocks noChangeArrowheads="1"/>
          </p:cNvSpPr>
          <p:nvPr/>
        </p:nvSpPr>
        <p:spPr>
          <a:xfrm>
            <a:off x="0" y="4822128"/>
            <a:ext cx="5470525" cy="1434285"/>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1200"/>
              </a:spcAft>
              <a:buNone/>
            </a:pPr>
            <a:r>
              <a:rPr lang="en-US" sz="2000" b="1" dirty="0" smtClean="0">
                <a:latin typeface="Arial" pitchFamily="34" charset="0"/>
                <a:cs typeface="Arial" pitchFamily="34" charset="0"/>
              </a:rPr>
              <a:t>A Thesis Proposal By:</a:t>
            </a:r>
            <a:endParaRPr lang="en-US" sz="2000" b="1" dirty="0" smtClean="0">
              <a:latin typeface="Arial"/>
              <a:cs typeface="Arial"/>
            </a:endParaRPr>
          </a:p>
          <a:p>
            <a:pPr marL="0" indent="0">
              <a:spcBef>
                <a:spcPts val="0"/>
              </a:spcBef>
              <a:spcAft>
                <a:spcPts val="1200"/>
              </a:spcAft>
              <a:buNone/>
            </a:pPr>
            <a:r>
              <a:rPr lang="en-US" sz="2400" b="1" dirty="0" smtClean="0">
                <a:latin typeface="Arial"/>
                <a:cs typeface="Arial"/>
              </a:rPr>
              <a:t>John Steinberg</a:t>
            </a:r>
          </a:p>
          <a:p>
            <a:pPr marL="0" indent="0">
              <a:spcBef>
                <a:spcPts val="0"/>
              </a:spcBef>
              <a:buNone/>
            </a:pPr>
            <a:r>
              <a:rPr lang="en-US" sz="1800" b="1" dirty="0" smtClean="0">
                <a:latin typeface="Arial"/>
                <a:cs typeface="Arial"/>
              </a:rPr>
              <a:t>Institute for Signal and Information Processing</a:t>
            </a:r>
          </a:p>
          <a:p>
            <a:pPr marL="0" indent="0">
              <a:spcBef>
                <a:spcPts val="0"/>
              </a:spcBef>
              <a:buNone/>
            </a:pPr>
            <a:r>
              <a:rPr lang="en-US" sz="1800" b="1" dirty="0" smtClean="0">
                <a:latin typeface="Arial"/>
                <a:cs typeface="Arial"/>
              </a:rPr>
              <a:t>Temple University</a:t>
            </a:r>
          </a:p>
          <a:p>
            <a:pPr marL="0" indent="0">
              <a:spcBef>
                <a:spcPts val="0"/>
              </a:spcBef>
              <a:buNone/>
            </a:pPr>
            <a:r>
              <a:rPr lang="en-US" sz="1800" b="1" dirty="0" smtClean="0">
                <a:latin typeface="Arial"/>
                <a:cs typeface="Arial"/>
              </a:rPr>
              <a:t>Philadelphia, Pennsylvania, USA</a:t>
            </a:r>
          </a:p>
          <a:p>
            <a:pPr marL="0" indent="0">
              <a:spcBef>
                <a:spcPts val="0"/>
              </a:spcBef>
              <a:buNone/>
            </a:pPr>
            <a:endParaRPr lang="en-US" sz="1800" b="1" dirty="0">
              <a:latin typeface="Arial"/>
              <a:cs typeface="Arial"/>
            </a:endParaRPr>
          </a:p>
        </p:txBody>
      </p:sp>
      <p:pic>
        <p:nvPicPr>
          <p:cNvPr id="7" name="Picture 6" descr="isip_logo_transparent.gif"/>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349843" y="5123998"/>
            <a:ext cx="1532616" cy="1532616"/>
          </a:xfrm>
          <a:prstGeom prst="rect">
            <a:avLst/>
          </a:prstGeom>
        </p:spPr>
      </p:pic>
      <p:pic>
        <p:nvPicPr>
          <p:cNvPr id="20482" name="Picture 2" descr="http://upload.wikimedia.org/wikipedia/commons/thumb/1/17/Temple_T_logo.svg/500px-Temple_T_logo.svg.png"/>
          <p:cNvPicPr>
            <a:picLocks noChangeAspect="1" noChangeArrowheads="1"/>
          </p:cNvPicPr>
          <p:nvPr/>
        </p:nvPicPr>
        <p:blipFill>
          <a:blip r:embed="rId4"/>
          <a:srcRect/>
          <a:stretch>
            <a:fillRect/>
          </a:stretch>
        </p:blipFill>
        <p:spPr bwMode="auto">
          <a:xfrm>
            <a:off x="274320" y="274320"/>
            <a:ext cx="934754" cy="1071229"/>
          </a:xfrm>
          <a:prstGeom prst="rect">
            <a:avLst/>
          </a:prstGeom>
          <a:noFill/>
        </p:spPr>
      </p:pic>
    </p:spTree>
    <p:extLst>
      <p:ext uri="{BB962C8B-B14F-4D97-AF65-F5344CB8AC3E}">
        <p14:creationId xmlns:p14="http://schemas.microsoft.com/office/powerpoint/2010/main" xmlns="" val="318273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Taxonomy of Nonparametric Models</a:t>
            </a:r>
            <a:endParaRPr lang="en-US" dirty="0"/>
          </a:p>
        </p:txBody>
      </p:sp>
      <p:sp>
        <p:nvSpPr>
          <p:cNvPr id="3" name="TextBox 2"/>
          <p:cNvSpPr txBox="1"/>
          <p:nvPr/>
        </p:nvSpPr>
        <p:spPr>
          <a:xfrm>
            <a:off x="-80211" y="4812631"/>
            <a:ext cx="8680826" cy="1846659"/>
          </a:xfrm>
          <a:prstGeom prst="rect">
            <a:avLst/>
          </a:prstGeom>
          <a:noFill/>
        </p:spPr>
        <p:txBody>
          <a:bodyPr wrap="square" lIns="0" tIns="0" rIns="0" bIns="0" rtlCol="0">
            <a:spAutoFit/>
          </a:bodyPr>
          <a:lstStyle/>
          <a:p>
            <a:pPr algn="ctr">
              <a:buFont typeface="Arial" pitchFamily="34" charset="0"/>
              <a:buChar char="•"/>
            </a:pPr>
            <a:endParaRPr lang="en-US" sz="2000" b="1" dirty="0" smtClean="0">
              <a:latin typeface="Arial"/>
              <a:cs typeface="Arial"/>
            </a:endParaRPr>
          </a:p>
          <a:p>
            <a:pPr algn="ctr">
              <a:buFont typeface="Arial" pitchFamily="34" charset="0"/>
              <a:buChar char="•"/>
            </a:pPr>
            <a:endParaRPr lang="en-US" sz="2000" b="1" dirty="0" smtClean="0">
              <a:latin typeface="Arial"/>
              <a:cs typeface="Arial"/>
            </a:endParaRPr>
          </a:p>
          <a:p>
            <a:pPr algn="ctr">
              <a:buFont typeface="Arial" pitchFamily="34" charset="0"/>
              <a:buChar char="•"/>
            </a:pPr>
            <a:endParaRPr lang="en-US" sz="2000" b="1" dirty="0" smtClean="0">
              <a:latin typeface="Arial"/>
              <a:cs typeface="Arial"/>
            </a:endParaRPr>
          </a:p>
          <a:p>
            <a:pPr algn="ctr">
              <a:buFont typeface="Arial" pitchFamily="34" charset="0"/>
              <a:buChar char="•"/>
            </a:pPr>
            <a:endParaRPr lang="en-US" sz="2000" b="1" dirty="0" smtClean="0">
              <a:latin typeface="Arial"/>
              <a:cs typeface="Arial"/>
            </a:endParaRPr>
          </a:p>
          <a:p>
            <a:pPr lvl="1" algn="ctr"/>
            <a:endParaRPr lang="en-US" sz="2000" b="1" dirty="0" smtClean="0">
              <a:latin typeface="Arial"/>
              <a:cs typeface="Arial"/>
            </a:endParaRPr>
          </a:p>
          <a:p>
            <a:pPr algn="ctr"/>
            <a:r>
              <a:rPr lang="en-US" sz="2000" b="1" dirty="0" smtClean="0">
                <a:latin typeface="Arial"/>
                <a:cs typeface="Arial"/>
              </a:rPr>
              <a:t> </a:t>
            </a:r>
            <a:endParaRPr lang="en-US" sz="2000" b="1" dirty="0">
              <a:latin typeface="Arial"/>
              <a:cs typeface="Arial"/>
            </a:endParaRPr>
          </a:p>
        </p:txBody>
      </p:sp>
      <p:grpSp>
        <p:nvGrpSpPr>
          <p:cNvPr id="61" name="Group 60"/>
          <p:cNvGrpSpPr/>
          <p:nvPr/>
        </p:nvGrpSpPr>
        <p:grpSpPr>
          <a:xfrm>
            <a:off x="188200" y="1041130"/>
            <a:ext cx="8833441" cy="3947325"/>
            <a:chOff x="188200" y="1041130"/>
            <a:chExt cx="8833441" cy="3947325"/>
          </a:xfrm>
        </p:grpSpPr>
        <p:grpSp>
          <p:nvGrpSpPr>
            <p:cNvPr id="59" name="Group 58"/>
            <p:cNvGrpSpPr/>
            <p:nvPr/>
          </p:nvGrpSpPr>
          <p:grpSpPr>
            <a:xfrm>
              <a:off x="188200" y="1041130"/>
              <a:ext cx="8833441" cy="3947325"/>
              <a:chOff x="188200" y="672164"/>
              <a:chExt cx="8833441" cy="3947325"/>
            </a:xfrm>
          </p:grpSpPr>
          <p:sp>
            <p:nvSpPr>
              <p:cNvPr id="10" name="Rectangle 9"/>
              <p:cNvSpPr/>
              <p:nvPr/>
            </p:nvSpPr>
            <p:spPr>
              <a:xfrm>
                <a:off x="1723507" y="672164"/>
                <a:ext cx="5696332" cy="615142"/>
              </a:xfrm>
              <a:prstGeom prst="rect">
                <a:avLst/>
              </a:prstGeom>
              <a:gradFill>
                <a:gsLst>
                  <a:gs pos="0">
                    <a:srgbClr val="5E9EFF"/>
                  </a:gs>
                  <a:gs pos="39999">
                    <a:srgbClr val="85C2FF"/>
                  </a:gs>
                  <a:gs pos="70000">
                    <a:srgbClr val="C4D6EB"/>
                  </a:gs>
                  <a:gs pos="100000">
                    <a:srgbClr val="FFEBFA"/>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i="1" dirty="0" smtClean="0"/>
                  <a:t>Nonparametric Bayesian Models</a:t>
                </a:r>
                <a:endParaRPr lang="en-US" sz="2400" b="1" i="1" dirty="0"/>
              </a:p>
            </p:txBody>
          </p:sp>
          <p:sp>
            <p:nvSpPr>
              <p:cNvPr id="11" name="Rectangle 10"/>
              <p:cNvSpPr/>
              <p:nvPr/>
            </p:nvSpPr>
            <p:spPr>
              <a:xfrm>
                <a:off x="820518" y="1651025"/>
                <a:ext cx="1828800" cy="61514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Regression</a:t>
                </a:r>
                <a:endParaRPr lang="en-US" b="1" dirty="0"/>
              </a:p>
            </p:txBody>
          </p:sp>
          <p:sp>
            <p:nvSpPr>
              <p:cNvPr id="12" name="Rectangle 11"/>
              <p:cNvSpPr/>
              <p:nvPr/>
            </p:nvSpPr>
            <p:spPr>
              <a:xfrm>
                <a:off x="3653735" y="1638975"/>
                <a:ext cx="1828800" cy="61514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Model Selection</a:t>
                </a:r>
                <a:endParaRPr lang="en-US" b="1" dirty="0"/>
              </a:p>
            </p:txBody>
          </p:sp>
          <p:sp>
            <p:nvSpPr>
              <p:cNvPr id="13" name="Rectangle 12"/>
              <p:cNvSpPr/>
              <p:nvPr/>
            </p:nvSpPr>
            <p:spPr>
              <a:xfrm>
                <a:off x="6676650" y="1651025"/>
                <a:ext cx="1828800" cy="61514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Survival Analysis</a:t>
                </a:r>
                <a:endParaRPr lang="en-US" b="1" dirty="0"/>
              </a:p>
            </p:txBody>
          </p:sp>
          <p:sp>
            <p:nvSpPr>
              <p:cNvPr id="14" name="Rectangle 13"/>
              <p:cNvSpPr/>
              <p:nvPr/>
            </p:nvSpPr>
            <p:spPr>
              <a:xfrm>
                <a:off x="188200" y="2574957"/>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Neural Networks</a:t>
                </a:r>
                <a:endParaRPr lang="en-US" sz="1600" dirty="0">
                  <a:solidFill>
                    <a:schemeClr val="tx1"/>
                  </a:solidFill>
                </a:endParaRPr>
              </a:p>
            </p:txBody>
          </p:sp>
          <p:sp>
            <p:nvSpPr>
              <p:cNvPr id="15" name="Rectangle 14"/>
              <p:cNvSpPr/>
              <p:nvPr/>
            </p:nvSpPr>
            <p:spPr>
              <a:xfrm>
                <a:off x="1989221" y="2590999"/>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Wavelet-Based Modeling</a:t>
                </a:r>
                <a:endParaRPr lang="en-US" sz="1600" dirty="0">
                  <a:solidFill>
                    <a:schemeClr val="tx1"/>
                  </a:solidFill>
                </a:endParaRPr>
              </a:p>
            </p:txBody>
          </p:sp>
          <p:sp>
            <p:nvSpPr>
              <p:cNvPr id="16" name="Rectangle 15"/>
              <p:cNvSpPr/>
              <p:nvPr/>
            </p:nvSpPr>
            <p:spPr>
              <a:xfrm>
                <a:off x="220285" y="3687005"/>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600" dirty="0" smtClean="0">
                    <a:solidFill>
                      <a:schemeClr val="tx1"/>
                    </a:solidFill>
                  </a:rPr>
                  <a:t>Multivariate Regression</a:t>
                </a:r>
                <a:endParaRPr lang="en-US" sz="1600" dirty="0">
                  <a:solidFill>
                    <a:schemeClr val="tx1"/>
                  </a:solidFill>
                </a:endParaRPr>
              </a:p>
            </p:txBody>
          </p:sp>
          <p:sp>
            <p:nvSpPr>
              <p:cNvPr id="17" name="Rectangle 16"/>
              <p:cNvSpPr/>
              <p:nvPr/>
            </p:nvSpPr>
            <p:spPr>
              <a:xfrm>
                <a:off x="2000960" y="3678692"/>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600" dirty="0" smtClean="0">
                    <a:solidFill>
                      <a:schemeClr val="tx1"/>
                    </a:solidFill>
                  </a:rPr>
                  <a:t>Spline Models</a:t>
                </a:r>
                <a:endParaRPr lang="en-US" sz="1600" dirty="0">
                  <a:solidFill>
                    <a:schemeClr val="tx1"/>
                  </a:solidFill>
                </a:endParaRPr>
              </a:p>
            </p:txBody>
          </p:sp>
          <p:sp>
            <p:nvSpPr>
              <p:cNvPr id="18" name="Rectangle 17"/>
              <p:cNvSpPr/>
              <p:nvPr/>
            </p:nvSpPr>
            <p:spPr>
              <a:xfrm>
                <a:off x="3932575" y="2997595"/>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600" dirty="0" smtClean="0">
                    <a:solidFill>
                      <a:schemeClr val="tx1"/>
                    </a:solidFill>
                  </a:rPr>
                  <a:t>Dirichlet Processes</a:t>
                </a:r>
                <a:endParaRPr lang="en-US" sz="1600" dirty="0">
                  <a:solidFill>
                    <a:schemeClr val="tx1"/>
                  </a:solidFill>
                </a:endParaRPr>
              </a:p>
            </p:txBody>
          </p:sp>
          <p:sp>
            <p:nvSpPr>
              <p:cNvPr id="19" name="Rectangle 18"/>
              <p:cNvSpPr/>
              <p:nvPr/>
            </p:nvSpPr>
            <p:spPr>
              <a:xfrm>
                <a:off x="5976849" y="3796529"/>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600" dirty="0" smtClean="0">
                    <a:solidFill>
                      <a:schemeClr val="tx1"/>
                    </a:solidFill>
                  </a:rPr>
                  <a:t>Neutral to the Right Processes</a:t>
                </a:r>
                <a:endParaRPr lang="en-US" sz="1600" dirty="0">
                  <a:solidFill>
                    <a:schemeClr val="tx1"/>
                  </a:solidFill>
                </a:endParaRPr>
              </a:p>
            </p:txBody>
          </p:sp>
          <p:sp>
            <p:nvSpPr>
              <p:cNvPr id="20" name="Rectangle 19"/>
              <p:cNvSpPr/>
              <p:nvPr/>
            </p:nvSpPr>
            <p:spPr>
              <a:xfrm>
                <a:off x="7741481" y="3764352"/>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600" dirty="0" smtClean="0">
                    <a:solidFill>
                      <a:schemeClr val="tx1"/>
                    </a:solidFill>
                  </a:rPr>
                  <a:t>Dependent Increments</a:t>
                </a:r>
                <a:endParaRPr lang="en-US" sz="1600" dirty="0">
                  <a:solidFill>
                    <a:schemeClr val="tx1"/>
                  </a:solidFill>
                </a:endParaRPr>
              </a:p>
            </p:txBody>
          </p:sp>
          <p:sp>
            <p:nvSpPr>
              <p:cNvPr id="21" name="Rectangle 20"/>
              <p:cNvSpPr/>
              <p:nvPr/>
            </p:nvSpPr>
            <p:spPr>
              <a:xfrm>
                <a:off x="7741481" y="2544953"/>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600" dirty="0" smtClean="0">
                    <a:solidFill>
                      <a:schemeClr val="tx1"/>
                    </a:solidFill>
                  </a:rPr>
                  <a:t>Competing Risks</a:t>
                </a:r>
                <a:endParaRPr lang="en-US" sz="1600" dirty="0">
                  <a:solidFill>
                    <a:schemeClr val="tx1"/>
                  </a:solidFill>
                </a:endParaRPr>
              </a:p>
            </p:txBody>
          </p:sp>
          <p:sp>
            <p:nvSpPr>
              <p:cNvPr id="22" name="Rectangle 21"/>
              <p:cNvSpPr/>
              <p:nvPr/>
            </p:nvSpPr>
            <p:spPr>
              <a:xfrm>
                <a:off x="5985090" y="2558915"/>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600" dirty="0" smtClean="0">
                    <a:solidFill>
                      <a:schemeClr val="tx1"/>
                    </a:solidFill>
                  </a:rPr>
                  <a:t>Proportional Hazards</a:t>
                </a:r>
                <a:endParaRPr lang="en-US" sz="1600" dirty="0">
                  <a:solidFill>
                    <a:schemeClr val="tx1"/>
                  </a:solidFill>
                </a:endParaRPr>
              </a:p>
            </p:txBody>
          </p:sp>
          <p:cxnSp>
            <p:nvCxnSpPr>
              <p:cNvPr id="24" name="Straight Connector 23"/>
              <p:cNvCxnSpPr>
                <a:stCxn id="11" idx="2"/>
                <a:endCxn id="14" idx="0"/>
              </p:cNvCxnSpPr>
              <p:nvPr/>
            </p:nvCxnSpPr>
            <p:spPr>
              <a:xfrm flipH="1">
                <a:off x="828280" y="2266167"/>
                <a:ext cx="906638" cy="308790"/>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a:stCxn id="11" idx="2"/>
                <a:endCxn id="15" idx="0"/>
              </p:cNvCxnSpPr>
              <p:nvPr/>
            </p:nvCxnSpPr>
            <p:spPr>
              <a:xfrm>
                <a:off x="1734918" y="2266167"/>
                <a:ext cx="894383" cy="324832"/>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a:stCxn id="11" idx="2"/>
                <a:endCxn id="16" idx="3"/>
              </p:cNvCxnSpPr>
              <p:nvPr/>
            </p:nvCxnSpPr>
            <p:spPr>
              <a:xfrm flipH="1">
                <a:off x="1500445" y="2266167"/>
                <a:ext cx="234473" cy="1832318"/>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11" idx="2"/>
                <a:endCxn id="17" idx="1"/>
              </p:cNvCxnSpPr>
              <p:nvPr/>
            </p:nvCxnSpPr>
            <p:spPr>
              <a:xfrm>
                <a:off x="1734918" y="2266167"/>
                <a:ext cx="266042" cy="1824005"/>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a:stCxn id="13" idx="2"/>
                <a:endCxn id="22" idx="0"/>
              </p:cNvCxnSpPr>
              <p:nvPr/>
            </p:nvCxnSpPr>
            <p:spPr>
              <a:xfrm flipH="1">
                <a:off x="6625170" y="2266167"/>
                <a:ext cx="965880" cy="292748"/>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a:stCxn id="13" idx="2"/>
                <a:endCxn id="21" idx="0"/>
              </p:cNvCxnSpPr>
              <p:nvPr/>
            </p:nvCxnSpPr>
            <p:spPr>
              <a:xfrm>
                <a:off x="7591050" y="2266167"/>
                <a:ext cx="790511" cy="278786"/>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a:stCxn id="13" idx="2"/>
                <a:endCxn id="19" idx="3"/>
              </p:cNvCxnSpPr>
              <p:nvPr/>
            </p:nvCxnSpPr>
            <p:spPr>
              <a:xfrm flipH="1">
                <a:off x="7257009" y="2266167"/>
                <a:ext cx="334041" cy="1941842"/>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a:stCxn id="13" idx="2"/>
                <a:endCxn id="20" idx="1"/>
              </p:cNvCxnSpPr>
              <p:nvPr/>
            </p:nvCxnSpPr>
            <p:spPr>
              <a:xfrm>
                <a:off x="7591050" y="2266167"/>
                <a:ext cx="150431" cy="1909665"/>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47" name="Straight Connector 46"/>
              <p:cNvCxnSpPr>
                <a:stCxn id="12" idx="2"/>
                <a:endCxn id="18" idx="0"/>
              </p:cNvCxnSpPr>
              <p:nvPr/>
            </p:nvCxnSpPr>
            <p:spPr>
              <a:xfrm>
                <a:off x="4568135" y="2254117"/>
                <a:ext cx="4520" cy="743478"/>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50" name="Straight Connector 49"/>
              <p:cNvCxnSpPr>
                <a:stCxn id="10" idx="2"/>
                <a:endCxn id="11" idx="0"/>
              </p:cNvCxnSpPr>
              <p:nvPr/>
            </p:nvCxnSpPr>
            <p:spPr>
              <a:xfrm flipH="1">
                <a:off x="1734918" y="1287306"/>
                <a:ext cx="2836755" cy="363719"/>
              </a:xfrm>
              <a:prstGeom prst="line">
                <a:avLst/>
              </a:prstGeom>
            </p:spPr>
            <p:style>
              <a:lnRef idx="2">
                <a:schemeClr val="accent1"/>
              </a:lnRef>
              <a:fillRef idx="0">
                <a:schemeClr val="accent1"/>
              </a:fillRef>
              <a:effectRef idx="1">
                <a:schemeClr val="accent1"/>
              </a:effectRef>
              <a:fontRef idx="minor">
                <a:schemeClr val="tx1"/>
              </a:fontRef>
            </p:style>
          </p:cxnSp>
          <p:cxnSp>
            <p:nvCxnSpPr>
              <p:cNvPr id="53" name="Straight Connector 52"/>
              <p:cNvCxnSpPr>
                <a:stCxn id="10" idx="2"/>
                <a:endCxn id="12" idx="0"/>
              </p:cNvCxnSpPr>
              <p:nvPr/>
            </p:nvCxnSpPr>
            <p:spPr>
              <a:xfrm flipH="1">
                <a:off x="4568135" y="1287306"/>
                <a:ext cx="3538" cy="351669"/>
              </a:xfrm>
              <a:prstGeom prst="line">
                <a:avLst/>
              </a:prstGeom>
            </p:spPr>
            <p:style>
              <a:lnRef idx="2">
                <a:schemeClr val="accent1"/>
              </a:lnRef>
              <a:fillRef idx="0">
                <a:schemeClr val="accent1"/>
              </a:fillRef>
              <a:effectRef idx="1">
                <a:schemeClr val="accent1"/>
              </a:effectRef>
              <a:fontRef idx="minor">
                <a:schemeClr val="tx1"/>
              </a:fontRef>
            </p:style>
          </p:cxnSp>
          <p:cxnSp>
            <p:nvCxnSpPr>
              <p:cNvPr id="56" name="Straight Connector 55"/>
              <p:cNvCxnSpPr>
                <a:stCxn id="10" idx="2"/>
                <a:endCxn id="13" idx="0"/>
              </p:cNvCxnSpPr>
              <p:nvPr/>
            </p:nvCxnSpPr>
            <p:spPr>
              <a:xfrm>
                <a:off x="4571673" y="1287306"/>
                <a:ext cx="3019377" cy="363719"/>
              </a:xfrm>
              <a:prstGeom prst="line">
                <a:avLst/>
              </a:prstGeom>
            </p:spPr>
            <p:style>
              <a:lnRef idx="2">
                <a:schemeClr val="accent1"/>
              </a:lnRef>
              <a:fillRef idx="0">
                <a:schemeClr val="accent1"/>
              </a:fillRef>
              <a:effectRef idx="1">
                <a:schemeClr val="accent1"/>
              </a:effectRef>
              <a:fontRef idx="minor">
                <a:schemeClr val="tx1"/>
              </a:fontRef>
            </p:style>
          </p:cxnSp>
        </p:grpSp>
        <p:sp>
          <p:nvSpPr>
            <p:cNvPr id="60" name="Oval 59"/>
            <p:cNvSpPr/>
            <p:nvPr/>
          </p:nvSpPr>
          <p:spPr>
            <a:xfrm>
              <a:off x="3721768" y="3096126"/>
              <a:ext cx="1668379" cy="1443790"/>
            </a:xfrm>
            <a:prstGeom prst="ellipse">
              <a:avLst/>
            </a:prstGeom>
            <a:noFill/>
            <a:ln>
              <a:solidFill>
                <a:srgbClr val="FF0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33" name="TextBox 32"/>
          <p:cNvSpPr txBox="1"/>
          <p:nvPr/>
        </p:nvSpPr>
        <p:spPr>
          <a:xfrm>
            <a:off x="228600" y="5261813"/>
            <a:ext cx="8686800" cy="830997"/>
          </a:xfrm>
          <a:prstGeom prst="rect">
            <a:avLst/>
          </a:prstGeom>
          <a:noFill/>
        </p:spPr>
        <p:txBody>
          <a:bodyPr wrap="square" rtlCol="0">
            <a:spAutoFit/>
          </a:bodyPr>
          <a:lstStyle/>
          <a:p>
            <a:pPr algn="ctr"/>
            <a:r>
              <a:rPr lang="en-US" sz="2400" b="1" dirty="0" smtClean="0">
                <a:latin typeface="Arial" pitchFamily="34" charset="0"/>
                <a:cs typeface="Arial" pitchFamily="34" charset="0"/>
              </a:rPr>
              <a:t>Inference algorithms are needed to approximate</a:t>
            </a:r>
            <a:br>
              <a:rPr lang="en-US" sz="2400" b="1" dirty="0" smtClean="0">
                <a:latin typeface="Arial" pitchFamily="34" charset="0"/>
                <a:cs typeface="Arial" pitchFamily="34" charset="0"/>
              </a:rPr>
            </a:br>
            <a:r>
              <a:rPr lang="en-US" sz="2400" b="1" dirty="0" smtClean="0">
                <a:latin typeface="Arial" pitchFamily="34" charset="0"/>
                <a:cs typeface="Arial" pitchFamily="34" charset="0"/>
              </a:rPr>
              <a:t>these infinitely complex models</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xmlns="" val="23255298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5" y="795096"/>
            <a:ext cx="8640270" cy="5386090"/>
          </a:xfrm>
          <a:prstGeom prst="rect">
            <a:avLst/>
          </a:prstGeom>
          <a:noFill/>
        </p:spPr>
        <p:txBody>
          <a:bodyPr wrap="square" lIns="0" tIns="0" rIns="0" bIns="0" rtlCol="0">
            <a:spAutoFit/>
          </a:bodyPr>
          <a:lstStyle/>
          <a:p>
            <a:pPr marL="293688" indent="-293688">
              <a:spcAft>
                <a:spcPts val="25200"/>
              </a:spcAft>
              <a:buFont typeface="Arial"/>
              <a:buChar char="•"/>
            </a:pPr>
            <a:r>
              <a:rPr lang="en-US" sz="2400" b="1" dirty="0" smtClean="0">
                <a:latin typeface="Arial"/>
                <a:cs typeface="Arial"/>
              </a:rPr>
              <a:t>Dirichlet Distribution </a:t>
            </a:r>
            <a:r>
              <a:rPr lang="en-US" sz="2400" b="1" dirty="0" err="1" smtClean="0">
                <a:latin typeface="Arial"/>
                <a:cs typeface="Arial"/>
              </a:rPr>
              <a:t>pdf</a:t>
            </a:r>
            <a:r>
              <a:rPr lang="en-US" sz="2400" b="1" dirty="0" smtClean="0">
                <a:latin typeface="Arial"/>
                <a:cs typeface="Arial"/>
              </a:rPr>
              <a:t>:</a:t>
            </a:r>
          </a:p>
          <a:p>
            <a:pPr marL="800100" lvl="1" indent="-342900">
              <a:spcAft>
                <a:spcPts val="1200"/>
              </a:spcAft>
              <a:buFont typeface="Wingdings" charset="2"/>
              <a:buChar char="§"/>
            </a:pPr>
            <a:r>
              <a:rPr lang="en-US" sz="2400" b="1" i="1" dirty="0" smtClean="0">
                <a:latin typeface="Arial" pitchFamily="34" charset="0"/>
                <a:cs typeface="Arial" pitchFamily="34" charset="0"/>
              </a:rPr>
              <a:t>q </a:t>
            </a:r>
            <a:r>
              <a:rPr lang="el-GR" sz="2400" b="1" i="1" dirty="0" smtClean="0">
                <a:latin typeface="Arial" pitchFamily="34" charset="0"/>
                <a:cs typeface="Arial" pitchFamily="34" charset="0"/>
              </a:rPr>
              <a:t>ϵ</a:t>
            </a:r>
            <a:r>
              <a:rPr lang="en-US" sz="2400" b="1" i="1" dirty="0" smtClean="0">
                <a:latin typeface="Arial" pitchFamily="34" charset="0"/>
                <a:cs typeface="Arial" pitchFamily="34" charset="0"/>
              </a:rPr>
              <a:t> </a:t>
            </a:r>
            <a:r>
              <a:rPr lang="en-US" sz="2400" b="1" dirty="0" err="1" smtClean="0">
                <a:latin typeface="Arial" pitchFamily="34" charset="0"/>
                <a:cs typeface="Arial" pitchFamily="34" charset="0"/>
              </a:rPr>
              <a:t>ℝ</a:t>
            </a:r>
            <a:r>
              <a:rPr lang="en-US" sz="2400" b="1" i="1" baseline="30000" dirty="0" err="1" smtClean="0">
                <a:latin typeface="Arial" pitchFamily="34" charset="0"/>
                <a:cs typeface="Arial" pitchFamily="34" charset="0"/>
              </a:rPr>
              <a:t>k</a:t>
            </a:r>
            <a:r>
              <a:rPr lang="en-US" sz="2400" b="1" i="1" baseline="30000" dirty="0" smtClean="0">
                <a:latin typeface="Arial" pitchFamily="34" charset="0"/>
                <a:cs typeface="Arial" pitchFamily="34" charset="0"/>
              </a:rPr>
              <a:t> </a:t>
            </a:r>
            <a:r>
              <a:rPr lang="en-US" sz="2400" b="1" dirty="0" smtClean="0">
                <a:latin typeface="Arial"/>
                <a:cs typeface="Arial"/>
              </a:rPr>
              <a:t>: a probability mass function (</a:t>
            </a:r>
            <a:r>
              <a:rPr lang="en-US" sz="2400" b="1" dirty="0" err="1" smtClean="0">
                <a:latin typeface="Arial"/>
                <a:cs typeface="Arial"/>
              </a:rPr>
              <a:t>pmf</a:t>
            </a:r>
            <a:r>
              <a:rPr lang="en-US" sz="2400" b="1" dirty="0" smtClean="0">
                <a:latin typeface="Arial"/>
                <a:cs typeface="Arial"/>
              </a:rPr>
              <a:t>)</a:t>
            </a:r>
            <a:endParaRPr lang="en-US" sz="2400" b="1" dirty="0" smtClean="0">
              <a:latin typeface="Arial" pitchFamily="34" charset="0"/>
              <a:cs typeface="Arial" pitchFamily="34" charset="0"/>
            </a:endParaRPr>
          </a:p>
          <a:p>
            <a:pPr marL="800100" lvl="1" indent="-342900">
              <a:spcAft>
                <a:spcPts val="1200"/>
              </a:spcAft>
              <a:buFont typeface="Wingdings" charset="2"/>
              <a:buChar char="§"/>
            </a:pPr>
            <a:r>
              <a:rPr lang="el-GR" sz="2400" b="1" dirty="0" smtClean="0">
                <a:latin typeface="Arial" pitchFamily="34" charset="0"/>
                <a:cs typeface="Arial" pitchFamily="34" charset="0"/>
              </a:rPr>
              <a:t>α</a:t>
            </a:r>
            <a:r>
              <a:rPr lang="en-US" sz="2400" b="1" dirty="0" smtClean="0">
                <a:latin typeface="Arial" pitchFamily="34" charset="0"/>
                <a:cs typeface="Arial" pitchFamily="34" charset="0"/>
              </a:rPr>
              <a:t>: a concentration parameter</a:t>
            </a:r>
          </a:p>
          <a:p>
            <a:pPr marL="293688" indent="-293688"/>
            <a:endParaRPr lang="en-US" sz="2400" b="1" dirty="0" smtClean="0">
              <a:latin typeface="Arial" pitchFamily="34" charset="0"/>
              <a:cs typeface="Arial" pitchFamily="34" charset="0"/>
            </a:endParaRPr>
          </a:p>
          <a:p>
            <a:pPr marL="293688" indent="-293688">
              <a:buFont typeface="Arial"/>
              <a:buChar char="•"/>
            </a:pPr>
            <a:endParaRPr lang="en-US" sz="2400" b="1" dirty="0" smtClean="0">
              <a:latin typeface="Arial"/>
              <a:cs typeface="Arial"/>
            </a:endParaRPr>
          </a:p>
        </p:txBody>
      </p:sp>
      <p:sp>
        <p:nvSpPr>
          <p:cNvPr id="2" name="Title 1"/>
          <p:cNvSpPr>
            <a:spLocks noGrp="1"/>
          </p:cNvSpPr>
          <p:nvPr>
            <p:ph type="title"/>
          </p:nvPr>
        </p:nvSpPr>
        <p:spPr/>
        <p:txBody>
          <a:bodyPr>
            <a:noAutofit/>
          </a:bodyPr>
          <a:lstStyle/>
          <a:p>
            <a:r>
              <a:rPr lang="en-US" dirty="0" smtClean="0"/>
              <a:t>Dirichlet Distributions</a:t>
            </a:r>
            <a:endParaRPr lang="en-US" dirty="0"/>
          </a:p>
        </p:txBody>
      </p:sp>
      <p:graphicFrame>
        <p:nvGraphicFramePr>
          <p:cNvPr id="5" name="Object 4"/>
          <p:cNvGraphicFramePr>
            <a:graphicFrameLocks noChangeAspect="1"/>
          </p:cNvGraphicFramePr>
          <p:nvPr/>
        </p:nvGraphicFramePr>
        <p:xfrm>
          <a:off x="2351088" y="1419677"/>
          <a:ext cx="4068762" cy="844550"/>
        </p:xfrm>
        <a:graphic>
          <a:graphicData uri="http://schemas.openxmlformats.org/presentationml/2006/ole">
            <p:oleObj spid="_x0000_s76838" name="Equation" r:id="rId4" imgW="2387141" imgH="494956" progId="Equation.3">
              <p:embed/>
            </p:oleObj>
          </a:graphicData>
        </a:graphic>
      </p:graphicFrame>
      <p:graphicFrame>
        <p:nvGraphicFramePr>
          <p:cNvPr id="6" name="Object 5"/>
          <p:cNvGraphicFramePr>
            <a:graphicFrameLocks noChangeAspect="1"/>
          </p:cNvGraphicFramePr>
          <p:nvPr/>
        </p:nvGraphicFramePr>
        <p:xfrm>
          <a:off x="1855788" y="2425700"/>
          <a:ext cx="2055812" cy="444500"/>
        </p:xfrm>
        <a:graphic>
          <a:graphicData uri="http://schemas.openxmlformats.org/presentationml/2006/ole">
            <p:oleObj spid="_x0000_s76839" name="Equation" r:id="rId5" imgW="1041120" imgH="228600" progId="Equation.3">
              <p:embed/>
            </p:oleObj>
          </a:graphicData>
        </a:graphic>
      </p:graphicFrame>
      <p:graphicFrame>
        <p:nvGraphicFramePr>
          <p:cNvPr id="40964" name="Object 4"/>
          <p:cNvGraphicFramePr>
            <a:graphicFrameLocks noChangeAspect="1"/>
          </p:cNvGraphicFramePr>
          <p:nvPr/>
        </p:nvGraphicFramePr>
        <p:xfrm>
          <a:off x="2439042" y="2948721"/>
          <a:ext cx="777875" cy="450850"/>
        </p:xfrm>
        <a:graphic>
          <a:graphicData uri="http://schemas.openxmlformats.org/presentationml/2006/ole">
            <p:oleObj spid="_x0000_s76840" name="Equation" r:id="rId6" imgW="393302" imgH="228600" progId="Equation.3">
              <p:embed/>
            </p:oleObj>
          </a:graphicData>
        </a:graphic>
      </p:graphicFrame>
      <p:graphicFrame>
        <p:nvGraphicFramePr>
          <p:cNvPr id="40965" name="Object 5"/>
          <p:cNvGraphicFramePr>
            <a:graphicFrameLocks noChangeAspect="1"/>
          </p:cNvGraphicFramePr>
          <p:nvPr/>
        </p:nvGraphicFramePr>
        <p:xfrm>
          <a:off x="2175150" y="3462314"/>
          <a:ext cx="1304925" cy="576263"/>
        </p:xfrm>
        <a:graphic>
          <a:graphicData uri="http://schemas.openxmlformats.org/presentationml/2006/ole">
            <p:oleObj spid="_x0000_s76841" name="Equation" r:id="rId7" imgW="660308" imgH="292123" progId="Equation.3">
              <p:embed/>
            </p:oleObj>
          </a:graphicData>
        </a:graphic>
      </p:graphicFrame>
      <p:graphicFrame>
        <p:nvGraphicFramePr>
          <p:cNvPr id="40966" name="Object 6"/>
          <p:cNvGraphicFramePr>
            <a:graphicFrameLocks noChangeAspect="1"/>
          </p:cNvGraphicFramePr>
          <p:nvPr/>
        </p:nvGraphicFramePr>
        <p:xfrm>
          <a:off x="4764088" y="2413000"/>
          <a:ext cx="2195512" cy="444500"/>
        </p:xfrm>
        <a:graphic>
          <a:graphicData uri="http://schemas.openxmlformats.org/presentationml/2006/ole">
            <p:oleObj spid="_x0000_s76842" name="Equation" r:id="rId8" imgW="1117440" imgH="228600" progId="Equation.3">
              <p:embed/>
            </p:oleObj>
          </a:graphicData>
        </a:graphic>
      </p:graphicFrame>
      <p:graphicFrame>
        <p:nvGraphicFramePr>
          <p:cNvPr id="40967" name="Object 7"/>
          <p:cNvGraphicFramePr>
            <a:graphicFrameLocks noChangeAspect="1"/>
          </p:cNvGraphicFramePr>
          <p:nvPr/>
        </p:nvGraphicFramePr>
        <p:xfrm>
          <a:off x="5486675" y="2918231"/>
          <a:ext cx="803275" cy="450850"/>
        </p:xfrm>
        <a:graphic>
          <a:graphicData uri="http://schemas.openxmlformats.org/presentationml/2006/ole">
            <p:oleObj spid="_x0000_s76843" name="Equation" r:id="rId9" imgW="405972" imgH="228600" progId="Equation.3">
              <p:embed/>
            </p:oleObj>
          </a:graphicData>
        </a:graphic>
      </p:graphicFrame>
      <p:graphicFrame>
        <p:nvGraphicFramePr>
          <p:cNvPr id="40968" name="Object 8"/>
          <p:cNvGraphicFramePr>
            <a:graphicFrameLocks noChangeAspect="1"/>
          </p:cNvGraphicFramePr>
          <p:nvPr/>
        </p:nvGraphicFramePr>
        <p:xfrm>
          <a:off x="5110438" y="3412612"/>
          <a:ext cx="1555750" cy="576262"/>
        </p:xfrm>
        <a:graphic>
          <a:graphicData uri="http://schemas.openxmlformats.org/presentationml/2006/ole">
            <p:oleObj spid="_x0000_s76844" name="Equation" r:id="rId10" imgW="787078" imgH="292123" progId="Equation.3">
              <p:embed/>
            </p:oleObj>
          </a:graphicData>
        </a:graphic>
      </p:graphicFrame>
    </p:spTree>
    <p:extLst>
      <p:ext uri="{BB962C8B-B14F-4D97-AF65-F5344CB8AC3E}">
        <p14:creationId xmlns:p14="http://schemas.microsoft.com/office/powerpoint/2010/main" xmlns="" val="3079901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p:nvPr/>
        </p:nvSpPr>
        <p:spPr>
          <a:xfrm>
            <a:off x="128336" y="4057611"/>
            <a:ext cx="8868875" cy="2215991"/>
          </a:xfrm>
          <a:prstGeom prst="rect">
            <a:avLst/>
          </a:prstGeom>
          <a:noFill/>
        </p:spPr>
        <p:txBody>
          <a:bodyPr wrap="square" rtlCol="0">
            <a:spAutoFit/>
          </a:bodyPr>
          <a:lstStyle/>
          <a:p>
            <a:pPr marL="293688" indent="-293688">
              <a:buFont typeface="Arial"/>
              <a:buChar char="•"/>
            </a:pPr>
            <a:r>
              <a:rPr lang="en-US" sz="2400" b="1" dirty="0" smtClean="0">
                <a:latin typeface="Arial"/>
                <a:cs typeface="Arial"/>
              </a:rPr>
              <a:t>Properties of Dirichlet Distributions</a:t>
            </a:r>
          </a:p>
          <a:p>
            <a:pPr marL="750888" lvl="1" indent="-293688">
              <a:buFont typeface="Arial"/>
              <a:buChar char="•"/>
            </a:pPr>
            <a:r>
              <a:rPr lang="en-US" sz="2400" b="1" dirty="0" smtClean="0">
                <a:latin typeface="Arial"/>
                <a:cs typeface="Arial"/>
              </a:rPr>
              <a:t>Agglomerative Property (Joining)</a:t>
            </a:r>
          </a:p>
          <a:p>
            <a:pPr marL="750888" lvl="1" indent="-293688">
              <a:buFont typeface="Arial"/>
              <a:buChar char="•"/>
            </a:pPr>
            <a:endParaRPr lang="en-US" sz="2400" b="1" dirty="0" smtClean="0">
              <a:latin typeface="Arial"/>
              <a:cs typeface="Arial"/>
            </a:endParaRPr>
          </a:p>
          <a:p>
            <a:pPr marL="750888" lvl="1" indent="-293688">
              <a:buFont typeface="Arial"/>
              <a:buChar char="•"/>
            </a:pPr>
            <a:endParaRPr lang="en-US" sz="2400" b="1" dirty="0" smtClean="0">
              <a:latin typeface="Arial"/>
              <a:cs typeface="Arial"/>
            </a:endParaRPr>
          </a:p>
          <a:p>
            <a:pPr marL="750888" lvl="1" indent="-293688">
              <a:buFont typeface="Arial"/>
              <a:buChar char="•"/>
            </a:pPr>
            <a:r>
              <a:rPr lang="en-US" sz="2400" b="1" dirty="0" smtClean="0">
                <a:latin typeface="Arial"/>
                <a:cs typeface="Arial"/>
              </a:rPr>
              <a:t>Decimative Property (Splitting)</a:t>
            </a:r>
          </a:p>
          <a:p>
            <a:endParaRPr lang="en-US" dirty="0"/>
          </a:p>
        </p:txBody>
      </p:sp>
      <p:sp>
        <p:nvSpPr>
          <p:cNvPr id="3" name="TextBox 2"/>
          <p:cNvSpPr txBox="1"/>
          <p:nvPr/>
        </p:nvSpPr>
        <p:spPr>
          <a:xfrm>
            <a:off x="228605" y="795096"/>
            <a:ext cx="8640270" cy="3323987"/>
          </a:xfrm>
          <a:prstGeom prst="rect">
            <a:avLst/>
          </a:prstGeom>
          <a:noFill/>
          <a:ln w="9525">
            <a:noFill/>
          </a:ln>
        </p:spPr>
        <p:txBody>
          <a:bodyPr wrap="square" lIns="0" tIns="0" rIns="0" bIns="0" rtlCol="0">
            <a:spAutoFit/>
          </a:bodyPr>
          <a:lstStyle/>
          <a:p>
            <a:pPr marL="293688" indent="-293688">
              <a:buFont typeface="Arial"/>
              <a:buChar char="•"/>
            </a:pPr>
            <a:r>
              <a:rPr lang="en-US" sz="2400" b="1" dirty="0" smtClean="0">
                <a:latin typeface="Arial"/>
                <a:cs typeface="Arial"/>
              </a:rPr>
              <a:t>Dirichlet Distribution</a:t>
            </a:r>
          </a:p>
          <a:p>
            <a:pPr marL="293688" indent="-293688"/>
            <a:endParaRPr lang="en-US" sz="2400" b="1" dirty="0" smtClean="0">
              <a:latin typeface="Arial"/>
              <a:cs typeface="Arial"/>
            </a:endParaRPr>
          </a:p>
          <a:p>
            <a:pPr marL="293688" indent="-293688">
              <a:buFont typeface="Arial"/>
              <a:buChar char="•"/>
            </a:pPr>
            <a:endParaRPr lang="en-US" sz="2400" b="1" dirty="0" smtClean="0">
              <a:latin typeface="Arial"/>
              <a:cs typeface="Arial"/>
            </a:endParaRPr>
          </a:p>
          <a:p>
            <a:pPr marL="293688" indent="-293688">
              <a:buFont typeface="Arial"/>
              <a:buChar char="•"/>
            </a:pPr>
            <a:endParaRPr lang="en-US" sz="2400" b="1" dirty="0" smtClean="0">
              <a:latin typeface="Arial"/>
              <a:cs typeface="Arial"/>
            </a:endParaRPr>
          </a:p>
          <a:p>
            <a:pPr marL="293688" indent="-293688">
              <a:buFont typeface="Arial"/>
              <a:buChar char="•"/>
            </a:pPr>
            <a:endParaRPr lang="en-US" sz="2400" b="1" dirty="0" smtClean="0">
              <a:latin typeface="Arial"/>
              <a:cs typeface="Arial"/>
            </a:endParaRPr>
          </a:p>
          <a:p>
            <a:pPr marL="293688" indent="-293688">
              <a:buFont typeface="Arial"/>
              <a:buChar char="•"/>
            </a:pPr>
            <a:endParaRPr lang="en-US" sz="2400" b="1" dirty="0" smtClean="0">
              <a:latin typeface="Arial"/>
              <a:cs typeface="Arial"/>
            </a:endParaRPr>
          </a:p>
          <a:p>
            <a:pPr marL="293688" indent="-293688">
              <a:buFont typeface="Arial"/>
              <a:buChar char="•"/>
            </a:pPr>
            <a:endParaRPr lang="en-US" sz="2400" b="1" dirty="0" smtClean="0">
              <a:latin typeface="Arial"/>
              <a:cs typeface="Arial"/>
            </a:endParaRPr>
          </a:p>
          <a:p>
            <a:pPr marL="293688" indent="-293688">
              <a:buFont typeface="Arial"/>
              <a:buChar char="•"/>
            </a:pPr>
            <a:endParaRPr lang="en-US" sz="2400" b="1" dirty="0" smtClean="0">
              <a:latin typeface="Arial"/>
              <a:cs typeface="Arial"/>
            </a:endParaRPr>
          </a:p>
          <a:p>
            <a:pPr marL="293688" indent="-293688"/>
            <a:endParaRPr lang="en-US" sz="2400" b="1" dirty="0" smtClean="0">
              <a:latin typeface="Arial"/>
              <a:cs typeface="Arial"/>
            </a:endParaRPr>
          </a:p>
        </p:txBody>
      </p:sp>
      <p:sp>
        <p:nvSpPr>
          <p:cNvPr id="2" name="Title 1"/>
          <p:cNvSpPr>
            <a:spLocks noGrp="1"/>
          </p:cNvSpPr>
          <p:nvPr>
            <p:ph type="title"/>
          </p:nvPr>
        </p:nvSpPr>
        <p:spPr/>
        <p:txBody>
          <a:bodyPr>
            <a:noAutofit/>
          </a:bodyPr>
          <a:lstStyle/>
          <a:p>
            <a:r>
              <a:rPr lang="en-US" dirty="0" smtClean="0"/>
              <a:t>Dirichlet Distributions</a:t>
            </a:r>
            <a:endParaRPr lang="en-US" dirty="0"/>
          </a:p>
        </p:txBody>
      </p:sp>
      <p:graphicFrame>
        <p:nvGraphicFramePr>
          <p:cNvPr id="111625" name="Object 2"/>
          <p:cNvGraphicFramePr>
            <a:graphicFrameLocks noChangeAspect="1"/>
          </p:cNvGraphicFramePr>
          <p:nvPr/>
        </p:nvGraphicFramePr>
        <p:xfrm>
          <a:off x="453703" y="1339503"/>
          <a:ext cx="3327269" cy="690639"/>
        </p:xfrm>
        <a:graphic>
          <a:graphicData uri="http://schemas.openxmlformats.org/presentationml/2006/ole">
            <p:oleObj spid="_x0000_s111648" name="Equation" r:id="rId4" imgW="2387141" imgH="494956" progId="Equation.3">
              <p:embed/>
            </p:oleObj>
          </a:graphicData>
        </a:graphic>
      </p:graphicFrame>
      <p:graphicFrame>
        <p:nvGraphicFramePr>
          <p:cNvPr id="111628" name="Object 6"/>
          <p:cNvGraphicFramePr>
            <a:graphicFrameLocks noChangeAspect="1"/>
          </p:cNvGraphicFramePr>
          <p:nvPr/>
        </p:nvGraphicFramePr>
        <p:xfrm>
          <a:off x="970362" y="2687348"/>
          <a:ext cx="2085044" cy="460295"/>
        </p:xfrm>
        <a:graphic>
          <a:graphicData uri="http://schemas.openxmlformats.org/presentationml/2006/ole">
            <p:oleObj spid="_x0000_s111649" name="Equation" r:id="rId5" imgW="1053847" imgH="228738" progId="Equation.3">
              <p:embed/>
            </p:oleObj>
          </a:graphicData>
        </a:graphic>
      </p:graphicFrame>
      <p:graphicFrame>
        <p:nvGraphicFramePr>
          <p:cNvPr id="111630" name="Object 3"/>
          <p:cNvGraphicFramePr>
            <a:graphicFrameLocks noChangeAspect="1"/>
          </p:cNvGraphicFramePr>
          <p:nvPr/>
        </p:nvGraphicFramePr>
        <p:xfrm>
          <a:off x="1480307" y="4988047"/>
          <a:ext cx="4885319" cy="382710"/>
        </p:xfrm>
        <a:graphic>
          <a:graphicData uri="http://schemas.openxmlformats.org/presentationml/2006/ole">
            <p:oleObj spid="_x0000_s111650" name="Equation" r:id="rId6" imgW="2920678" imgH="228738" progId="Equation.3">
              <p:embed/>
            </p:oleObj>
          </a:graphicData>
        </a:graphic>
      </p:graphicFrame>
      <p:graphicFrame>
        <p:nvGraphicFramePr>
          <p:cNvPr id="111632" name="Object 3"/>
          <p:cNvGraphicFramePr>
            <a:graphicFrameLocks noChangeAspect="1"/>
          </p:cNvGraphicFramePr>
          <p:nvPr/>
        </p:nvGraphicFramePr>
        <p:xfrm>
          <a:off x="1497013" y="6000750"/>
          <a:ext cx="5205412" cy="382588"/>
        </p:xfrm>
        <a:graphic>
          <a:graphicData uri="http://schemas.openxmlformats.org/presentationml/2006/ole">
            <p:oleObj spid="_x0000_s111651" name="Equation" r:id="rId7" imgW="3110834" imgH="228738" progId="Equation.3">
              <p:embed/>
            </p:oleObj>
          </a:graphicData>
        </a:graphic>
      </p:graphicFrame>
      <p:graphicFrame>
        <p:nvGraphicFramePr>
          <p:cNvPr id="111633" name="Object 3"/>
          <p:cNvGraphicFramePr>
            <a:graphicFrameLocks noChangeAspect="1"/>
          </p:cNvGraphicFramePr>
          <p:nvPr/>
        </p:nvGraphicFramePr>
        <p:xfrm>
          <a:off x="7036776" y="6000750"/>
          <a:ext cx="1147763" cy="361950"/>
        </p:xfrm>
        <a:graphic>
          <a:graphicData uri="http://schemas.openxmlformats.org/presentationml/2006/ole">
            <p:oleObj spid="_x0000_s111652" name="Equation" r:id="rId8" imgW="685249" imgH="215931" progId="Equation.3">
              <p:embed/>
            </p:oleObj>
          </a:graphicData>
        </a:graphic>
      </p:graphicFrame>
      <p:pic>
        <p:nvPicPr>
          <p:cNvPr id="11" name="Picture 54"/>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4149970" y="808886"/>
            <a:ext cx="4718906" cy="31868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111634" name="Object 6"/>
          <p:cNvGraphicFramePr>
            <a:graphicFrameLocks noChangeAspect="1"/>
          </p:cNvGraphicFramePr>
          <p:nvPr/>
        </p:nvGraphicFramePr>
        <p:xfrm>
          <a:off x="959633" y="2151063"/>
          <a:ext cx="2095773" cy="460375"/>
        </p:xfrm>
        <a:graphic>
          <a:graphicData uri="http://schemas.openxmlformats.org/presentationml/2006/ole">
            <p:oleObj spid="_x0000_s111653" name="Equation" r:id="rId10" imgW="977785" imgH="228738" progId="Equation.3">
              <p:embed/>
            </p:oleObj>
          </a:graphicData>
        </a:graphic>
      </p:graphicFrame>
      <p:sp>
        <p:nvSpPr>
          <p:cNvPr id="24" name="Rectangle 23"/>
          <p:cNvSpPr/>
          <p:nvPr/>
        </p:nvSpPr>
        <p:spPr>
          <a:xfrm>
            <a:off x="453703" y="5388342"/>
            <a:ext cx="8057251" cy="1097280"/>
          </a:xfrm>
          <a:prstGeom prst="rect">
            <a:avLst/>
          </a:prstGeom>
          <a:noFill/>
          <a:ln w="25400">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xmlns="" val="307990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nodeType="withEffect">
                                  <p:stCondLst>
                                    <p:cond delay="0"/>
                                  </p:stCondLst>
                                  <p:childTnLst>
                                    <p:set>
                                      <p:cBhvr>
                                        <p:cTn id="9" dur="1" fill="hold">
                                          <p:stCondLst>
                                            <p:cond delay="0"/>
                                          </p:stCondLst>
                                        </p:cTn>
                                        <p:tgtEl>
                                          <p:spTgt spid="111625"/>
                                        </p:tgtEl>
                                        <p:attrNameLst>
                                          <p:attrName>style.visibility</p:attrName>
                                        </p:attrNameLst>
                                      </p:cBhvr>
                                      <p:to>
                                        <p:strVal val="visible"/>
                                      </p:to>
                                    </p:set>
                                    <p:animEffect transition="in" filter="blinds(horizontal)">
                                      <p:cBhvr>
                                        <p:cTn id="10" dur="500"/>
                                        <p:tgtEl>
                                          <p:spTgt spid="111625"/>
                                        </p:tgtEl>
                                      </p:cBhvr>
                                    </p:animEffect>
                                  </p:childTnLst>
                                </p:cTn>
                              </p:par>
                              <p:par>
                                <p:cTn id="11" presetID="3" presetClass="entr" presetSubtype="10" fill="hold" nodeType="withEffect">
                                  <p:stCondLst>
                                    <p:cond delay="0"/>
                                  </p:stCondLst>
                                  <p:childTnLst>
                                    <p:set>
                                      <p:cBhvr>
                                        <p:cTn id="12" dur="1" fill="hold">
                                          <p:stCondLst>
                                            <p:cond delay="0"/>
                                          </p:stCondLst>
                                        </p:cTn>
                                        <p:tgtEl>
                                          <p:spTgt spid="111634"/>
                                        </p:tgtEl>
                                        <p:attrNameLst>
                                          <p:attrName>style.visibility</p:attrName>
                                        </p:attrNameLst>
                                      </p:cBhvr>
                                      <p:to>
                                        <p:strVal val="visible"/>
                                      </p:to>
                                    </p:set>
                                    <p:animEffect transition="in" filter="blinds(horizontal)">
                                      <p:cBhvr>
                                        <p:cTn id="13" dur="500"/>
                                        <p:tgtEl>
                                          <p:spTgt spid="111634"/>
                                        </p:tgtEl>
                                      </p:cBhvr>
                                    </p:animEffect>
                                  </p:childTnLst>
                                </p:cTn>
                              </p:par>
                              <p:par>
                                <p:cTn id="14" presetID="3" presetClass="entr" presetSubtype="10" fill="hold" nodeType="withEffect">
                                  <p:stCondLst>
                                    <p:cond delay="0"/>
                                  </p:stCondLst>
                                  <p:childTnLst>
                                    <p:set>
                                      <p:cBhvr>
                                        <p:cTn id="15" dur="1" fill="hold">
                                          <p:stCondLst>
                                            <p:cond delay="0"/>
                                          </p:stCondLst>
                                        </p:cTn>
                                        <p:tgtEl>
                                          <p:spTgt spid="111628"/>
                                        </p:tgtEl>
                                        <p:attrNameLst>
                                          <p:attrName>style.visibility</p:attrName>
                                        </p:attrNameLst>
                                      </p:cBhvr>
                                      <p:to>
                                        <p:strVal val="visible"/>
                                      </p:to>
                                    </p:set>
                                    <p:animEffect transition="in" filter="blinds(horizontal)">
                                      <p:cBhvr>
                                        <p:cTn id="16" dur="500"/>
                                        <p:tgtEl>
                                          <p:spTgt spid="111628"/>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111630"/>
                                        </p:tgtEl>
                                        <p:attrNameLst>
                                          <p:attrName>style.visibility</p:attrName>
                                        </p:attrNameLst>
                                      </p:cBhvr>
                                      <p:to>
                                        <p:strVal val="visible"/>
                                      </p:to>
                                    </p:set>
                                    <p:animEffect transition="in" filter="blinds(horizontal)">
                                      <p:cBhvr>
                                        <p:cTn id="21" dur="500"/>
                                        <p:tgtEl>
                                          <p:spTgt spid="111630"/>
                                        </p:tgtEl>
                                      </p:cBhvr>
                                    </p:animEffect>
                                  </p:childTnLst>
                                </p:cTn>
                              </p:par>
                              <p:par>
                                <p:cTn id="22" presetID="3" presetClass="entr" presetSubtype="10" fill="hold" nodeType="withEffect">
                                  <p:stCondLst>
                                    <p:cond delay="0"/>
                                  </p:stCondLst>
                                  <p:childTnLst>
                                    <p:set>
                                      <p:cBhvr>
                                        <p:cTn id="23" dur="1" fill="hold">
                                          <p:stCondLst>
                                            <p:cond delay="0"/>
                                          </p:stCondLst>
                                        </p:cTn>
                                        <p:tgtEl>
                                          <p:spTgt spid="111632"/>
                                        </p:tgtEl>
                                        <p:attrNameLst>
                                          <p:attrName>style.visibility</p:attrName>
                                        </p:attrNameLst>
                                      </p:cBhvr>
                                      <p:to>
                                        <p:strVal val="visible"/>
                                      </p:to>
                                    </p:set>
                                    <p:animEffect transition="in" filter="blinds(horizontal)">
                                      <p:cBhvr>
                                        <p:cTn id="24" dur="500"/>
                                        <p:tgtEl>
                                          <p:spTgt spid="111632"/>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blinds(horizontal)">
                                      <p:cBhvr>
                                        <p:cTn id="27" dur="500"/>
                                        <p:tgtEl>
                                          <p:spTgt spid="25"/>
                                        </p:tgtEl>
                                      </p:cBhvr>
                                    </p:animEffect>
                                  </p:childTnLst>
                                </p:cTn>
                              </p:par>
                              <p:par>
                                <p:cTn id="28" presetID="3" presetClass="entr" presetSubtype="10" fill="hold" nodeType="withEffect">
                                  <p:stCondLst>
                                    <p:cond delay="0"/>
                                  </p:stCondLst>
                                  <p:childTnLst>
                                    <p:set>
                                      <p:cBhvr>
                                        <p:cTn id="29" dur="1" fill="hold">
                                          <p:stCondLst>
                                            <p:cond delay="0"/>
                                          </p:stCondLst>
                                        </p:cTn>
                                        <p:tgtEl>
                                          <p:spTgt spid="111633"/>
                                        </p:tgtEl>
                                        <p:attrNameLst>
                                          <p:attrName>style.visibility</p:attrName>
                                        </p:attrNameLst>
                                      </p:cBhvr>
                                      <p:to>
                                        <p:strVal val="visible"/>
                                      </p:to>
                                    </p:set>
                                    <p:animEffect transition="in" filter="blinds(horizontal)">
                                      <p:cBhvr>
                                        <p:cTn id="30" dur="500"/>
                                        <p:tgtEl>
                                          <p:spTgt spid="111633"/>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blinds(horizontal)">
                                      <p:cBhvr>
                                        <p:cTn id="3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 grpId="0"/>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5" y="795096"/>
            <a:ext cx="8640270" cy="738664"/>
          </a:xfrm>
          <a:prstGeom prst="rect">
            <a:avLst/>
          </a:prstGeom>
          <a:noFill/>
        </p:spPr>
        <p:txBody>
          <a:bodyPr wrap="square" lIns="0" tIns="0" rIns="0" bIns="0" rtlCol="0">
            <a:spAutoFit/>
          </a:bodyPr>
          <a:lstStyle/>
          <a:p>
            <a:pPr marL="293688" indent="-293688">
              <a:buFont typeface="Arial"/>
              <a:buChar char="•"/>
            </a:pPr>
            <a:r>
              <a:rPr lang="en-US" sz="2400" b="1" dirty="0" smtClean="0">
                <a:latin typeface="Arial"/>
                <a:cs typeface="Arial"/>
              </a:rPr>
              <a:t>A Dirichlet Process is a Dirichlet distribution split infinitely many times</a:t>
            </a:r>
          </a:p>
        </p:txBody>
      </p:sp>
      <p:sp>
        <p:nvSpPr>
          <p:cNvPr id="2" name="Title 1"/>
          <p:cNvSpPr>
            <a:spLocks noGrp="1"/>
          </p:cNvSpPr>
          <p:nvPr>
            <p:ph type="title"/>
          </p:nvPr>
        </p:nvSpPr>
        <p:spPr/>
        <p:txBody>
          <a:bodyPr>
            <a:noAutofit/>
          </a:bodyPr>
          <a:lstStyle/>
          <a:p>
            <a:r>
              <a:rPr lang="en-US" dirty="0" smtClean="0"/>
              <a:t>Dirichlet Processes (DPs)</a:t>
            </a:r>
            <a:endParaRPr lang="en-US" dirty="0"/>
          </a:p>
        </p:txBody>
      </p:sp>
      <p:graphicFrame>
        <p:nvGraphicFramePr>
          <p:cNvPr id="16" name="Object 15"/>
          <p:cNvGraphicFramePr>
            <a:graphicFrameLocks noChangeAspect="1"/>
          </p:cNvGraphicFramePr>
          <p:nvPr/>
        </p:nvGraphicFramePr>
        <p:xfrm>
          <a:off x="1545715" y="2047088"/>
          <a:ext cx="3967163" cy="452437"/>
        </p:xfrm>
        <a:graphic>
          <a:graphicData uri="http://schemas.openxmlformats.org/presentationml/2006/ole">
            <p:oleObj spid="_x0000_s42010" name="Equation" r:id="rId4" imgW="1892185" imgH="216061" progId="Equation.3">
              <p:embed/>
            </p:oleObj>
          </a:graphicData>
        </a:graphic>
      </p:graphicFrame>
      <p:graphicFrame>
        <p:nvGraphicFramePr>
          <p:cNvPr id="41995" name="Object 11"/>
          <p:cNvGraphicFramePr>
            <a:graphicFrameLocks noChangeAspect="1"/>
          </p:cNvGraphicFramePr>
          <p:nvPr/>
        </p:nvGraphicFramePr>
        <p:xfrm>
          <a:off x="2342028" y="1621638"/>
          <a:ext cx="2157412" cy="425450"/>
        </p:xfrm>
        <a:graphic>
          <a:graphicData uri="http://schemas.openxmlformats.org/presentationml/2006/ole">
            <p:oleObj spid="_x0000_s42011" name="Equation" r:id="rId5" imgW="1028493" imgH="203384" progId="Equation.3">
              <p:embed/>
            </p:oleObj>
          </a:graphicData>
        </a:graphic>
      </p:graphicFrame>
      <p:sp>
        <p:nvSpPr>
          <p:cNvPr id="41997"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1999"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41996" name="Object 12"/>
          <p:cNvGraphicFramePr>
            <a:graphicFrameLocks noChangeAspect="1"/>
          </p:cNvGraphicFramePr>
          <p:nvPr/>
        </p:nvGraphicFramePr>
        <p:xfrm>
          <a:off x="383053" y="2482620"/>
          <a:ext cx="6469062" cy="904875"/>
        </p:xfrm>
        <a:graphic>
          <a:graphicData uri="http://schemas.openxmlformats.org/presentationml/2006/ole">
            <p:oleObj spid="_x0000_s42012" name="Equation" r:id="rId6" imgW="3085480" imgH="431570" progId="Equation.3">
              <p:embed/>
            </p:oleObj>
          </a:graphicData>
        </a:graphic>
      </p:graphicFrame>
      <p:graphicFrame>
        <p:nvGraphicFramePr>
          <p:cNvPr id="4" name="Object 13"/>
          <p:cNvGraphicFramePr>
            <a:graphicFrameLocks noChangeAspect="1"/>
          </p:cNvGraphicFramePr>
          <p:nvPr/>
        </p:nvGraphicFramePr>
        <p:xfrm>
          <a:off x="7035307" y="2412280"/>
          <a:ext cx="1868738" cy="512396"/>
        </p:xfrm>
        <a:graphic>
          <a:graphicData uri="http://schemas.openxmlformats.org/presentationml/2006/ole">
            <p:oleObj spid="_x0000_s42013" name="Equation" r:id="rId7" imgW="787078" imgH="216061" progId="Equation.3">
              <p:embed/>
            </p:oleObj>
          </a:graphicData>
        </a:graphic>
      </p:graphicFrame>
      <p:graphicFrame>
        <p:nvGraphicFramePr>
          <p:cNvPr id="41998" name="Object 14"/>
          <p:cNvGraphicFramePr>
            <a:graphicFrameLocks noChangeAspect="1"/>
          </p:cNvGraphicFramePr>
          <p:nvPr/>
        </p:nvGraphicFramePr>
        <p:xfrm>
          <a:off x="7218730" y="1911080"/>
          <a:ext cx="1536700" cy="512763"/>
        </p:xfrm>
        <a:graphic>
          <a:graphicData uri="http://schemas.openxmlformats.org/presentationml/2006/ole">
            <p:oleObj spid="_x0000_s42014" name="Equation" r:id="rId8" imgW="647241" imgH="215931" progId="Equation.3">
              <p:embed/>
            </p:oleObj>
          </a:graphicData>
        </a:graphic>
      </p:graphicFrame>
      <p:cxnSp>
        <p:nvCxnSpPr>
          <p:cNvPr id="13" name="Straight Arrow Connector 12"/>
          <p:cNvCxnSpPr/>
          <p:nvPr/>
        </p:nvCxnSpPr>
        <p:spPr>
          <a:xfrm flipH="1" flipV="1">
            <a:off x="1315453" y="3387495"/>
            <a:ext cx="16042" cy="214702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1331495" y="5534523"/>
            <a:ext cx="2695073"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0" name="Elbow Connector 19"/>
          <p:cNvCxnSpPr/>
          <p:nvPr/>
        </p:nvCxnSpPr>
        <p:spPr>
          <a:xfrm>
            <a:off x="1331495" y="4948986"/>
            <a:ext cx="2194560" cy="585537"/>
          </a:xfrm>
          <a:prstGeom prst="bentConnector3">
            <a:avLst>
              <a:gd name="adj1" fmla="val 100735"/>
            </a:avLst>
          </a:prstGeom>
        </p:spPr>
        <p:style>
          <a:lnRef idx="2">
            <a:schemeClr val="accent1"/>
          </a:lnRef>
          <a:fillRef idx="0">
            <a:schemeClr val="accent1"/>
          </a:fillRef>
          <a:effectRef idx="1">
            <a:schemeClr val="accent1"/>
          </a:effectRef>
          <a:fontRef idx="minor">
            <a:schemeClr val="tx1"/>
          </a:fontRef>
        </p:style>
      </p:cxnSp>
      <p:sp>
        <p:nvSpPr>
          <p:cNvPr id="45" name="Rectangle 44"/>
          <p:cNvSpPr/>
          <p:nvPr/>
        </p:nvSpPr>
        <p:spPr>
          <a:xfrm>
            <a:off x="2444817" y="4628145"/>
            <a:ext cx="1097280" cy="89996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a:t>
            </a:r>
            <a:r>
              <a:rPr lang="en-US" baseline="-25000" dirty="0" smtClean="0"/>
              <a:t>2</a:t>
            </a:r>
            <a:endParaRPr lang="en-US" baseline="-25000" dirty="0"/>
          </a:p>
        </p:txBody>
      </p:sp>
      <p:sp>
        <p:nvSpPr>
          <p:cNvPr id="46" name="Rectangle 45"/>
          <p:cNvSpPr/>
          <p:nvPr/>
        </p:nvSpPr>
        <p:spPr>
          <a:xfrm>
            <a:off x="1331495" y="5173577"/>
            <a:ext cx="1097280" cy="354530"/>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a:t>
            </a:r>
            <a:r>
              <a:rPr lang="en-US" baseline="-25000" dirty="0" smtClean="0"/>
              <a:t>1</a:t>
            </a:r>
            <a:endParaRPr lang="en-US" baseline="-25000" dirty="0"/>
          </a:p>
        </p:txBody>
      </p:sp>
      <p:sp>
        <p:nvSpPr>
          <p:cNvPr id="47" name="Rectangle 46"/>
          <p:cNvSpPr/>
          <p:nvPr/>
        </p:nvSpPr>
        <p:spPr>
          <a:xfrm>
            <a:off x="2452839" y="4892839"/>
            <a:ext cx="548640" cy="640080"/>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a:t>
            </a:r>
            <a:r>
              <a:rPr lang="en-US" baseline="-25000" dirty="0" smtClean="0"/>
              <a:t>21</a:t>
            </a:r>
            <a:endParaRPr lang="en-US" baseline="-25000" dirty="0"/>
          </a:p>
        </p:txBody>
      </p:sp>
      <p:sp>
        <p:nvSpPr>
          <p:cNvPr id="48" name="Rectangle 47"/>
          <p:cNvSpPr/>
          <p:nvPr/>
        </p:nvSpPr>
        <p:spPr>
          <a:xfrm>
            <a:off x="1323475" y="5085343"/>
            <a:ext cx="548640" cy="457200"/>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a:t>
            </a:r>
            <a:r>
              <a:rPr lang="en-US" baseline="-25000" dirty="0" smtClean="0"/>
              <a:t>11</a:t>
            </a:r>
            <a:endParaRPr lang="en-US" baseline="-25000" dirty="0"/>
          </a:p>
        </p:txBody>
      </p:sp>
      <p:sp>
        <p:nvSpPr>
          <p:cNvPr id="49" name="Rectangle 48"/>
          <p:cNvSpPr/>
          <p:nvPr/>
        </p:nvSpPr>
        <p:spPr>
          <a:xfrm>
            <a:off x="3022331" y="4339391"/>
            <a:ext cx="548640" cy="1188720"/>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a:t>
            </a:r>
            <a:r>
              <a:rPr lang="en-US" baseline="-25000" dirty="0" smtClean="0"/>
              <a:t>22</a:t>
            </a:r>
            <a:endParaRPr lang="en-US" baseline="-25000" dirty="0"/>
          </a:p>
        </p:txBody>
      </p:sp>
      <p:sp>
        <p:nvSpPr>
          <p:cNvPr id="50" name="Rectangle 49"/>
          <p:cNvSpPr/>
          <p:nvPr/>
        </p:nvSpPr>
        <p:spPr>
          <a:xfrm>
            <a:off x="1876925" y="5253789"/>
            <a:ext cx="548640" cy="274320"/>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a:t>
            </a:r>
            <a:r>
              <a:rPr lang="en-US" baseline="-25000" dirty="0" smtClean="0"/>
              <a:t>12</a:t>
            </a:r>
            <a:endParaRPr lang="en-US" baseline="-25000" dirty="0"/>
          </a:p>
        </p:txBody>
      </p:sp>
      <p:sp>
        <p:nvSpPr>
          <p:cNvPr id="51" name="Rectangle 50"/>
          <p:cNvSpPr/>
          <p:nvPr/>
        </p:nvSpPr>
        <p:spPr>
          <a:xfrm>
            <a:off x="2467275" y="4519861"/>
            <a:ext cx="274320" cy="100584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2" name="Rectangle 51"/>
          <p:cNvSpPr/>
          <p:nvPr/>
        </p:nvSpPr>
        <p:spPr>
          <a:xfrm>
            <a:off x="1305827" y="5434255"/>
            <a:ext cx="274320" cy="9144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3" name="Rectangle 52"/>
          <p:cNvSpPr/>
          <p:nvPr/>
        </p:nvSpPr>
        <p:spPr>
          <a:xfrm>
            <a:off x="3036767" y="3693699"/>
            <a:ext cx="274320" cy="182880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4" name="Rectangle 53"/>
          <p:cNvSpPr/>
          <p:nvPr/>
        </p:nvSpPr>
        <p:spPr>
          <a:xfrm>
            <a:off x="1891361" y="5297903"/>
            <a:ext cx="274320" cy="22860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5" name="Rectangle 54"/>
          <p:cNvSpPr/>
          <p:nvPr/>
        </p:nvSpPr>
        <p:spPr>
          <a:xfrm>
            <a:off x="1602605" y="4704345"/>
            <a:ext cx="274320" cy="82296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6" name="Rectangle 55"/>
          <p:cNvSpPr/>
          <p:nvPr/>
        </p:nvSpPr>
        <p:spPr>
          <a:xfrm>
            <a:off x="2172097" y="5482387"/>
            <a:ext cx="274320" cy="4572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7" name="Rectangle 56"/>
          <p:cNvSpPr/>
          <p:nvPr/>
        </p:nvSpPr>
        <p:spPr>
          <a:xfrm>
            <a:off x="2748011" y="5249773"/>
            <a:ext cx="274320" cy="27432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8" name="Rectangle 57"/>
          <p:cNvSpPr/>
          <p:nvPr/>
        </p:nvSpPr>
        <p:spPr>
          <a:xfrm>
            <a:off x="3333545" y="4969039"/>
            <a:ext cx="274320" cy="54864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60" name="Right Arrow 59"/>
          <p:cNvSpPr/>
          <p:nvPr/>
        </p:nvSpPr>
        <p:spPr>
          <a:xfrm>
            <a:off x="4451314" y="4628145"/>
            <a:ext cx="1013438" cy="26469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61" name="Straight Arrow Connector 60"/>
          <p:cNvCxnSpPr/>
          <p:nvPr/>
        </p:nvCxnSpPr>
        <p:spPr>
          <a:xfrm flipH="1" flipV="1">
            <a:off x="5791200" y="3395517"/>
            <a:ext cx="16042" cy="214702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a:off x="5807242" y="5542545"/>
            <a:ext cx="2695073"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flipH="1" flipV="1">
            <a:off x="8005011" y="3693699"/>
            <a:ext cx="16042" cy="1840824"/>
          </a:xfrm>
          <a:prstGeom prst="line">
            <a:avLst/>
          </a:prstGeom>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flipH="1" flipV="1">
            <a:off x="7611983" y="4904871"/>
            <a:ext cx="16042" cy="621632"/>
          </a:xfrm>
          <a:prstGeom prst="line">
            <a:avLst/>
          </a:prstGeom>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flipV="1">
            <a:off x="7275101" y="5233731"/>
            <a:ext cx="0" cy="308814"/>
          </a:xfrm>
          <a:prstGeom prst="line">
            <a:avLst/>
          </a:prstGeom>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flipH="1" flipV="1">
            <a:off x="6914157" y="4912893"/>
            <a:ext cx="16042" cy="621632"/>
          </a:xfrm>
          <a:prstGeom prst="line">
            <a:avLst/>
          </a:prstGeom>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flipV="1">
            <a:off x="6577275" y="5434255"/>
            <a:ext cx="0" cy="84228"/>
          </a:xfrm>
          <a:prstGeom prst="line">
            <a:avLst/>
          </a:prstGeom>
        </p:spPr>
        <p:style>
          <a:lnRef idx="2">
            <a:schemeClr val="accent1"/>
          </a:lnRef>
          <a:fillRef idx="0">
            <a:schemeClr val="accent1"/>
          </a:fillRef>
          <a:effectRef idx="1">
            <a:schemeClr val="accent1"/>
          </a:effectRef>
          <a:fontRef idx="minor">
            <a:schemeClr val="tx1"/>
          </a:fontRef>
        </p:style>
      </p:cxnSp>
      <p:sp>
        <p:nvSpPr>
          <p:cNvPr id="74" name="TextBox 73"/>
          <p:cNvSpPr txBox="1"/>
          <p:nvPr/>
        </p:nvSpPr>
        <p:spPr>
          <a:xfrm>
            <a:off x="220585" y="5744054"/>
            <a:ext cx="8640270" cy="738664"/>
          </a:xfrm>
          <a:prstGeom prst="rect">
            <a:avLst/>
          </a:prstGeom>
          <a:noFill/>
        </p:spPr>
        <p:txBody>
          <a:bodyPr wrap="square" lIns="0" tIns="0" rIns="0" bIns="0" rtlCol="0">
            <a:spAutoFit/>
          </a:bodyPr>
          <a:lstStyle/>
          <a:p>
            <a:pPr marL="293688" indent="-293688">
              <a:buFont typeface="Arial"/>
              <a:buChar char="•"/>
            </a:pPr>
            <a:r>
              <a:rPr lang="en-US" sz="2400" b="1" dirty="0" smtClean="0">
                <a:latin typeface="Arial"/>
                <a:cs typeface="Arial"/>
              </a:rPr>
              <a:t>These discrete probabilities are used as a prior for our infinite mixture model</a:t>
            </a:r>
          </a:p>
        </p:txBody>
      </p:sp>
    </p:spTree>
    <p:extLst>
      <p:ext uri="{BB962C8B-B14F-4D97-AF65-F5344CB8AC3E}">
        <p14:creationId xmlns:p14="http://schemas.microsoft.com/office/powerpoint/2010/main" xmlns="" val="307990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par>
                                <p:cTn id="8" presetID="3" presetClass="entr" presetSubtype="1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par>
                                <p:cTn id="11" presetID="3" presetClass="entr" presetSubtype="1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blinds(horizontal)">
                                      <p:cBhvr>
                                        <p:cTn id="13" dur="500"/>
                                        <p:tgtEl>
                                          <p:spTgt spid="20"/>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blinds(horizontal)">
                                      <p:cBhvr>
                                        <p:cTn id="18" dur="500"/>
                                        <p:tgtEl>
                                          <p:spTgt spid="46"/>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45"/>
                                        </p:tgtEl>
                                        <p:attrNameLst>
                                          <p:attrName>style.visibility</p:attrName>
                                        </p:attrNameLst>
                                      </p:cBhvr>
                                      <p:to>
                                        <p:strVal val="visible"/>
                                      </p:to>
                                    </p:set>
                                    <p:animEffect transition="in" filter="blinds(horizontal)">
                                      <p:cBhvr>
                                        <p:cTn id="21" dur="500"/>
                                        <p:tgtEl>
                                          <p:spTgt spid="45"/>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49"/>
                                        </p:tgtEl>
                                        <p:attrNameLst>
                                          <p:attrName>style.visibility</p:attrName>
                                        </p:attrNameLst>
                                      </p:cBhvr>
                                      <p:to>
                                        <p:strVal val="visible"/>
                                      </p:to>
                                    </p:set>
                                    <p:animEffect transition="in" filter="blinds(horizontal)">
                                      <p:cBhvr>
                                        <p:cTn id="26" dur="500"/>
                                        <p:tgtEl>
                                          <p:spTgt spid="49"/>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47"/>
                                        </p:tgtEl>
                                        <p:attrNameLst>
                                          <p:attrName>style.visibility</p:attrName>
                                        </p:attrNameLst>
                                      </p:cBhvr>
                                      <p:to>
                                        <p:strVal val="visible"/>
                                      </p:to>
                                    </p:set>
                                    <p:animEffect transition="in" filter="blinds(horizontal)">
                                      <p:cBhvr>
                                        <p:cTn id="29" dur="500"/>
                                        <p:tgtEl>
                                          <p:spTgt spid="47"/>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blinds(horizontal)">
                                      <p:cBhvr>
                                        <p:cTn id="32" dur="500"/>
                                        <p:tgtEl>
                                          <p:spTgt spid="50"/>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blinds(horizontal)">
                                      <p:cBhvr>
                                        <p:cTn id="35" dur="500"/>
                                        <p:tgtEl>
                                          <p:spTgt spid="48"/>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58"/>
                                        </p:tgtEl>
                                        <p:attrNameLst>
                                          <p:attrName>style.visibility</p:attrName>
                                        </p:attrNameLst>
                                      </p:cBhvr>
                                      <p:to>
                                        <p:strVal val="visible"/>
                                      </p:to>
                                    </p:set>
                                    <p:animEffect transition="in" filter="blinds(horizontal)">
                                      <p:cBhvr>
                                        <p:cTn id="40" dur="500"/>
                                        <p:tgtEl>
                                          <p:spTgt spid="58"/>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53"/>
                                        </p:tgtEl>
                                        <p:attrNameLst>
                                          <p:attrName>style.visibility</p:attrName>
                                        </p:attrNameLst>
                                      </p:cBhvr>
                                      <p:to>
                                        <p:strVal val="visible"/>
                                      </p:to>
                                    </p:set>
                                    <p:animEffect transition="in" filter="blinds(horizontal)">
                                      <p:cBhvr>
                                        <p:cTn id="43" dur="500"/>
                                        <p:tgtEl>
                                          <p:spTgt spid="53"/>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57"/>
                                        </p:tgtEl>
                                        <p:attrNameLst>
                                          <p:attrName>style.visibility</p:attrName>
                                        </p:attrNameLst>
                                      </p:cBhvr>
                                      <p:to>
                                        <p:strVal val="visible"/>
                                      </p:to>
                                    </p:set>
                                    <p:animEffect transition="in" filter="blinds(horizontal)">
                                      <p:cBhvr>
                                        <p:cTn id="46" dur="500"/>
                                        <p:tgtEl>
                                          <p:spTgt spid="57"/>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51"/>
                                        </p:tgtEl>
                                        <p:attrNameLst>
                                          <p:attrName>style.visibility</p:attrName>
                                        </p:attrNameLst>
                                      </p:cBhvr>
                                      <p:to>
                                        <p:strVal val="visible"/>
                                      </p:to>
                                    </p:set>
                                    <p:animEffect transition="in" filter="blinds(horizontal)">
                                      <p:cBhvr>
                                        <p:cTn id="49" dur="500"/>
                                        <p:tgtEl>
                                          <p:spTgt spid="51"/>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56"/>
                                        </p:tgtEl>
                                        <p:attrNameLst>
                                          <p:attrName>style.visibility</p:attrName>
                                        </p:attrNameLst>
                                      </p:cBhvr>
                                      <p:to>
                                        <p:strVal val="visible"/>
                                      </p:to>
                                    </p:set>
                                    <p:animEffect transition="in" filter="blinds(horizontal)">
                                      <p:cBhvr>
                                        <p:cTn id="52" dur="500"/>
                                        <p:tgtEl>
                                          <p:spTgt spid="56"/>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blinds(horizontal)">
                                      <p:cBhvr>
                                        <p:cTn id="55" dur="500"/>
                                        <p:tgtEl>
                                          <p:spTgt spid="54"/>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55"/>
                                        </p:tgtEl>
                                        <p:attrNameLst>
                                          <p:attrName>style.visibility</p:attrName>
                                        </p:attrNameLst>
                                      </p:cBhvr>
                                      <p:to>
                                        <p:strVal val="visible"/>
                                      </p:to>
                                    </p:set>
                                    <p:animEffect transition="in" filter="blinds(horizontal)">
                                      <p:cBhvr>
                                        <p:cTn id="58" dur="500"/>
                                        <p:tgtEl>
                                          <p:spTgt spid="55"/>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52"/>
                                        </p:tgtEl>
                                        <p:attrNameLst>
                                          <p:attrName>style.visibility</p:attrName>
                                        </p:attrNameLst>
                                      </p:cBhvr>
                                      <p:to>
                                        <p:strVal val="visible"/>
                                      </p:to>
                                    </p:set>
                                    <p:animEffect transition="in" filter="blinds(horizontal)">
                                      <p:cBhvr>
                                        <p:cTn id="61" dur="500"/>
                                        <p:tgtEl>
                                          <p:spTgt spid="52"/>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nodeType="clickEffect">
                                  <p:stCondLst>
                                    <p:cond delay="0"/>
                                  </p:stCondLst>
                                  <p:childTnLst>
                                    <p:set>
                                      <p:cBhvr>
                                        <p:cTn id="65" dur="1" fill="hold">
                                          <p:stCondLst>
                                            <p:cond delay="0"/>
                                          </p:stCondLst>
                                        </p:cTn>
                                        <p:tgtEl>
                                          <p:spTgt spid="62"/>
                                        </p:tgtEl>
                                        <p:attrNameLst>
                                          <p:attrName>style.visibility</p:attrName>
                                        </p:attrNameLst>
                                      </p:cBhvr>
                                      <p:to>
                                        <p:strVal val="visible"/>
                                      </p:to>
                                    </p:set>
                                    <p:animEffect transition="in" filter="blinds(horizontal)">
                                      <p:cBhvr>
                                        <p:cTn id="66" dur="500"/>
                                        <p:tgtEl>
                                          <p:spTgt spid="62"/>
                                        </p:tgtEl>
                                      </p:cBhvr>
                                    </p:animEffect>
                                  </p:childTnLst>
                                </p:cTn>
                              </p:par>
                              <p:par>
                                <p:cTn id="67" presetID="3" presetClass="entr" presetSubtype="10" fill="hold" nodeType="withEffect">
                                  <p:stCondLst>
                                    <p:cond delay="0"/>
                                  </p:stCondLst>
                                  <p:childTnLst>
                                    <p:set>
                                      <p:cBhvr>
                                        <p:cTn id="68" dur="1" fill="hold">
                                          <p:stCondLst>
                                            <p:cond delay="0"/>
                                          </p:stCondLst>
                                        </p:cTn>
                                        <p:tgtEl>
                                          <p:spTgt spid="61"/>
                                        </p:tgtEl>
                                        <p:attrNameLst>
                                          <p:attrName>style.visibility</p:attrName>
                                        </p:attrNameLst>
                                      </p:cBhvr>
                                      <p:to>
                                        <p:strVal val="visible"/>
                                      </p:to>
                                    </p:set>
                                    <p:animEffect transition="in" filter="blinds(horizontal)">
                                      <p:cBhvr>
                                        <p:cTn id="69" dur="500"/>
                                        <p:tgtEl>
                                          <p:spTgt spid="61"/>
                                        </p:tgtEl>
                                      </p:cBhvr>
                                    </p:animEffect>
                                  </p:childTnLst>
                                </p:cTn>
                              </p:par>
                              <p:par>
                                <p:cTn id="70" presetID="3" presetClass="entr" presetSubtype="10" fill="hold" nodeType="withEffect">
                                  <p:stCondLst>
                                    <p:cond delay="0"/>
                                  </p:stCondLst>
                                  <p:childTnLst>
                                    <p:set>
                                      <p:cBhvr>
                                        <p:cTn id="71" dur="1" fill="hold">
                                          <p:stCondLst>
                                            <p:cond delay="0"/>
                                          </p:stCondLst>
                                        </p:cTn>
                                        <p:tgtEl>
                                          <p:spTgt spid="64"/>
                                        </p:tgtEl>
                                        <p:attrNameLst>
                                          <p:attrName>style.visibility</p:attrName>
                                        </p:attrNameLst>
                                      </p:cBhvr>
                                      <p:to>
                                        <p:strVal val="visible"/>
                                      </p:to>
                                    </p:set>
                                    <p:animEffect transition="in" filter="blinds(horizontal)">
                                      <p:cBhvr>
                                        <p:cTn id="72" dur="500"/>
                                        <p:tgtEl>
                                          <p:spTgt spid="64"/>
                                        </p:tgtEl>
                                      </p:cBhvr>
                                    </p:animEffect>
                                  </p:childTnLst>
                                </p:cTn>
                              </p:par>
                              <p:par>
                                <p:cTn id="73" presetID="3" presetClass="entr" presetSubtype="10" fill="hold" nodeType="withEffect">
                                  <p:stCondLst>
                                    <p:cond delay="0"/>
                                  </p:stCondLst>
                                  <p:childTnLst>
                                    <p:set>
                                      <p:cBhvr>
                                        <p:cTn id="74" dur="1" fill="hold">
                                          <p:stCondLst>
                                            <p:cond delay="0"/>
                                          </p:stCondLst>
                                        </p:cTn>
                                        <p:tgtEl>
                                          <p:spTgt spid="65"/>
                                        </p:tgtEl>
                                        <p:attrNameLst>
                                          <p:attrName>style.visibility</p:attrName>
                                        </p:attrNameLst>
                                      </p:cBhvr>
                                      <p:to>
                                        <p:strVal val="visible"/>
                                      </p:to>
                                    </p:set>
                                    <p:animEffect transition="in" filter="blinds(horizontal)">
                                      <p:cBhvr>
                                        <p:cTn id="75" dur="500"/>
                                        <p:tgtEl>
                                          <p:spTgt spid="65"/>
                                        </p:tgtEl>
                                      </p:cBhvr>
                                    </p:animEffect>
                                  </p:childTnLst>
                                </p:cTn>
                              </p:par>
                              <p:par>
                                <p:cTn id="76" presetID="3" presetClass="entr" presetSubtype="10" fill="hold" nodeType="withEffect">
                                  <p:stCondLst>
                                    <p:cond delay="0"/>
                                  </p:stCondLst>
                                  <p:childTnLst>
                                    <p:set>
                                      <p:cBhvr>
                                        <p:cTn id="77" dur="1" fill="hold">
                                          <p:stCondLst>
                                            <p:cond delay="0"/>
                                          </p:stCondLst>
                                        </p:cTn>
                                        <p:tgtEl>
                                          <p:spTgt spid="67"/>
                                        </p:tgtEl>
                                        <p:attrNameLst>
                                          <p:attrName>style.visibility</p:attrName>
                                        </p:attrNameLst>
                                      </p:cBhvr>
                                      <p:to>
                                        <p:strVal val="visible"/>
                                      </p:to>
                                    </p:set>
                                    <p:animEffect transition="in" filter="blinds(horizontal)">
                                      <p:cBhvr>
                                        <p:cTn id="78" dur="500"/>
                                        <p:tgtEl>
                                          <p:spTgt spid="67"/>
                                        </p:tgtEl>
                                      </p:cBhvr>
                                    </p:animEffect>
                                  </p:childTnLst>
                                </p:cTn>
                              </p:par>
                              <p:par>
                                <p:cTn id="79" presetID="3" presetClass="entr" presetSubtype="10" fill="hold" nodeType="withEffect">
                                  <p:stCondLst>
                                    <p:cond delay="0"/>
                                  </p:stCondLst>
                                  <p:childTnLst>
                                    <p:set>
                                      <p:cBhvr>
                                        <p:cTn id="80" dur="1" fill="hold">
                                          <p:stCondLst>
                                            <p:cond delay="0"/>
                                          </p:stCondLst>
                                        </p:cTn>
                                        <p:tgtEl>
                                          <p:spTgt spid="69"/>
                                        </p:tgtEl>
                                        <p:attrNameLst>
                                          <p:attrName>style.visibility</p:attrName>
                                        </p:attrNameLst>
                                      </p:cBhvr>
                                      <p:to>
                                        <p:strVal val="visible"/>
                                      </p:to>
                                    </p:set>
                                    <p:animEffect transition="in" filter="blinds(horizontal)">
                                      <p:cBhvr>
                                        <p:cTn id="81" dur="500"/>
                                        <p:tgtEl>
                                          <p:spTgt spid="69"/>
                                        </p:tgtEl>
                                      </p:cBhvr>
                                    </p:animEffect>
                                  </p:childTnLst>
                                </p:cTn>
                              </p:par>
                              <p:par>
                                <p:cTn id="82" presetID="3" presetClass="entr" presetSubtype="10" fill="hold" nodeType="withEffect">
                                  <p:stCondLst>
                                    <p:cond delay="0"/>
                                  </p:stCondLst>
                                  <p:childTnLst>
                                    <p:set>
                                      <p:cBhvr>
                                        <p:cTn id="83" dur="1" fill="hold">
                                          <p:stCondLst>
                                            <p:cond delay="0"/>
                                          </p:stCondLst>
                                        </p:cTn>
                                        <p:tgtEl>
                                          <p:spTgt spid="70"/>
                                        </p:tgtEl>
                                        <p:attrNameLst>
                                          <p:attrName>style.visibility</p:attrName>
                                        </p:attrNameLst>
                                      </p:cBhvr>
                                      <p:to>
                                        <p:strVal val="visible"/>
                                      </p:to>
                                    </p:set>
                                    <p:animEffect transition="in" filter="blinds(horizontal)">
                                      <p:cBhvr>
                                        <p:cTn id="84" dur="500"/>
                                        <p:tgtEl>
                                          <p:spTgt spid="70"/>
                                        </p:tgtEl>
                                      </p:cBhvr>
                                    </p:animEffect>
                                  </p:childTnLst>
                                </p:cTn>
                              </p:par>
                              <p:par>
                                <p:cTn id="85" presetID="3" presetClass="entr" presetSubtype="10" fill="hold" grpId="0" nodeType="withEffect">
                                  <p:stCondLst>
                                    <p:cond delay="0"/>
                                  </p:stCondLst>
                                  <p:childTnLst>
                                    <p:set>
                                      <p:cBhvr>
                                        <p:cTn id="86" dur="1" fill="hold">
                                          <p:stCondLst>
                                            <p:cond delay="0"/>
                                          </p:stCondLst>
                                        </p:cTn>
                                        <p:tgtEl>
                                          <p:spTgt spid="60"/>
                                        </p:tgtEl>
                                        <p:attrNameLst>
                                          <p:attrName>style.visibility</p:attrName>
                                        </p:attrNameLst>
                                      </p:cBhvr>
                                      <p:to>
                                        <p:strVal val="visible"/>
                                      </p:to>
                                    </p:set>
                                    <p:animEffect transition="in" filter="blinds(horizontal)">
                                      <p:cBhvr>
                                        <p:cTn id="87" dur="500"/>
                                        <p:tgtEl>
                                          <p:spTgt spid="60"/>
                                        </p:tgtEl>
                                      </p:cBhvr>
                                    </p:animEffect>
                                  </p:childTnLst>
                                </p:cTn>
                              </p:par>
                              <p:par>
                                <p:cTn id="88" presetID="3" presetClass="entr" presetSubtype="10" fill="hold" grpId="0" nodeType="withEffect">
                                  <p:stCondLst>
                                    <p:cond delay="0"/>
                                  </p:stCondLst>
                                  <p:childTnLst>
                                    <p:set>
                                      <p:cBhvr>
                                        <p:cTn id="89" dur="1" fill="hold">
                                          <p:stCondLst>
                                            <p:cond delay="0"/>
                                          </p:stCondLst>
                                        </p:cTn>
                                        <p:tgtEl>
                                          <p:spTgt spid="74"/>
                                        </p:tgtEl>
                                        <p:attrNameLst>
                                          <p:attrName>style.visibility</p:attrName>
                                        </p:attrNameLst>
                                      </p:cBhvr>
                                      <p:to>
                                        <p:strVal val="visible"/>
                                      </p:to>
                                    </p:set>
                                    <p:animEffect transition="in" filter="blinds(horizontal)">
                                      <p:cBhvr>
                                        <p:cTn id="90"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60" grpId="0" animBg="1"/>
      <p:bldP spid="7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7012" y="744996"/>
            <a:ext cx="8702586" cy="5539977"/>
          </a:xfrm>
          <a:prstGeom prst="rect">
            <a:avLst/>
          </a:prstGeom>
        </p:spPr>
        <p:txBody>
          <a:bodyPr wrap="square" lIns="0" tIns="0" rIns="0" bIns="0">
            <a:spAutoFit/>
          </a:bodyPr>
          <a:lstStyle/>
          <a:p>
            <a:pPr marL="228600" indent="-228600">
              <a:spcAft>
                <a:spcPts val="1200"/>
              </a:spcAft>
              <a:buFont typeface="Arial" pitchFamily="34" charset="0"/>
              <a:buChar char="•"/>
            </a:pPr>
            <a:r>
              <a:rPr lang="en-US" sz="2400" b="1" dirty="0" smtClean="0">
                <a:latin typeface="Arial"/>
                <a:cs typeface="Arial"/>
              </a:rPr>
              <a:t>Parameter estimation is computationally difficult </a:t>
            </a:r>
          </a:p>
          <a:p>
            <a:pPr marL="455613" lvl="1" indent="-227013">
              <a:spcAft>
                <a:spcPts val="1200"/>
              </a:spcAft>
              <a:buFont typeface="Wingdings" charset="2"/>
              <a:buChar char="§"/>
            </a:pPr>
            <a:r>
              <a:rPr lang="en-US" sz="2400" b="1" dirty="0" smtClean="0">
                <a:latin typeface="Arial"/>
                <a:cs typeface="Arial"/>
              </a:rPr>
              <a:t>Distributions of distributions		 </a:t>
            </a:r>
            <a:r>
              <a:rPr lang="en-US" sz="2400" b="1" dirty="0" smtClean="0">
                <a:latin typeface="+mj-lt"/>
                <a:cs typeface="Times New Roman" pitchFamily="18" charset="0"/>
              </a:rPr>
              <a:t>∞</a:t>
            </a:r>
            <a:r>
              <a:rPr lang="en-US" sz="2400" b="1" dirty="0" smtClean="0">
                <a:latin typeface="Arial"/>
                <a:cs typeface="Arial"/>
              </a:rPr>
              <a:t> parameters </a:t>
            </a:r>
          </a:p>
          <a:p>
            <a:pPr marL="455613" lvl="1" indent="-227013">
              <a:spcAft>
                <a:spcPts val="4800"/>
              </a:spcAft>
              <a:buFont typeface="Wingdings" charset="2"/>
              <a:buChar char="§"/>
            </a:pPr>
            <a:r>
              <a:rPr lang="en-US" sz="2400" b="1" dirty="0" smtClean="0">
                <a:latin typeface="Arial"/>
                <a:cs typeface="Arial"/>
              </a:rPr>
              <a:t>Posteriors, </a:t>
            </a:r>
            <a:r>
              <a:rPr lang="en-US" sz="2400" b="1" i="1" dirty="0" smtClean="0">
                <a:latin typeface="Arial"/>
                <a:cs typeface="Arial"/>
              </a:rPr>
              <a:t>p(y|x), </a:t>
            </a:r>
            <a:r>
              <a:rPr lang="en-US" sz="2400" b="1" dirty="0" smtClean="0">
                <a:latin typeface="Arial"/>
                <a:cs typeface="Arial"/>
              </a:rPr>
              <a:t>can’t be analytically solved</a:t>
            </a:r>
          </a:p>
          <a:p>
            <a:pPr marL="228600" indent="-228600">
              <a:spcAft>
                <a:spcPts val="1200"/>
              </a:spcAft>
              <a:buFont typeface="Arial" pitchFamily="34" charset="0"/>
              <a:buChar char="•"/>
            </a:pPr>
            <a:r>
              <a:rPr lang="en-US" sz="2400" b="1" dirty="0">
                <a:latin typeface="Arial"/>
                <a:cs typeface="Arial"/>
              </a:rPr>
              <a:t>Sampling methods </a:t>
            </a:r>
            <a:r>
              <a:rPr lang="en-US" sz="2400" b="1" dirty="0" smtClean="0">
                <a:latin typeface="Arial"/>
                <a:cs typeface="Arial"/>
              </a:rPr>
              <a:t>are most common</a:t>
            </a:r>
            <a:endParaRPr lang="en-US" sz="2400" b="1" dirty="0">
              <a:latin typeface="Arial"/>
              <a:cs typeface="Arial"/>
            </a:endParaRPr>
          </a:p>
          <a:p>
            <a:pPr marL="455613" lvl="1" indent="-227013">
              <a:spcAft>
                <a:spcPts val="1200"/>
              </a:spcAft>
              <a:buFont typeface="Wingdings" charset="2"/>
              <a:buChar char="§"/>
            </a:pPr>
            <a:r>
              <a:rPr lang="en-US" sz="2400" b="1" dirty="0">
                <a:latin typeface="Arial"/>
                <a:cs typeface="Arial"/>
              </a:rPr>
              <a:t>Markov Chain Monte Carlo (MCMC)</a:t>
            </a:r>
          </a:p>
          <a:p>
            <a:pPr marL="455613" lvl="1" indent="-227013">
              <a:spcAft>
                <a:spcPts val="1200"/>
              </a:spcAft>
              <a:buFont typeface="Wingdings" charset="2"/>
              <a:buChar char="§"/>
            </a:pPr>
            <a:r>
              <a:rPr lang="en-US" sz="2400" b="1" dirty="0">
                <a:latin typeface="Arial"/>
                <a:cs typeface="Arial"/>
              </a:rPr>
              <a:t>Samples estimate true distribution</a:t>
            </a:r>
          </a:p>
          <a:p>
            <a:pPr marL="455613" lvl="1" indent="-227013">
              <a:spcAft>
                <a:spcPts val="1200"/>
              </a:spcAft>
              <a:buFont typeface="Wingdings" charset="2"/>
              <a:buChar char="§"/>
            </a:pPr>
            <a:r>
              <a:rPr lang="en-US" sz="2400" b="1" dirty="0">
                <a:latin typeface="Arial"/>
                <a:cs typeface="Arial"/>
              </a:rPr>
              <a:t>Drawbacks</a:t>
            </a:r>
          </a:p>
          <a:p>
            <a:pPr marL="798513" lvl="2" indent="-342900">
              <a:spcAft>
                <a:spcPts val="1200"/>
              </a:spcAft>
              <a:buFont typeface="Wingdings" charset="2"/>
              <a:buChar char="Ø"/>
            </a:pPr>
            <a:r>
              <a:rPr lang="en-US" sz="2400" b="1" dirty="0" smtClean="0">
                <a:latin typeface="Arial"/>
                <a:cs typeface="Arial"/>
              </a:rPr>
              <a:t>Needs large number of samples for accuracy</a:t>
            </a:r>
          </a:p>
          <a:p>
            <a:pPr marL="798513" lvl="2" indent="-342900">
              <a:spcAft>
                <a:spcPts val="1200"/>
              </a:spcAft>
              <a:buFont typeface="Wingdings" charset="2"/>
              <a:buChar char="Ø"/>
            </a:pPr>
            <a:r>
              <a:rPr lang="en-US" sz="2400" b="1" dirty="0" smtClean="0">
                <a:latin typeface="Arial"/>
                <a:cs typeface="Arial"/>
              </a:rPr>
              <a:t>Step size must be chosen carefully</a:t>
            </a:r>
          </a:p>
          <a:p>
            <a:pPr marL="798513" lvl="2" indent="-342900">
              <a:spcAft>
                <a:spcPts val="1200"/>
              </a:spcAft>
              <a:buFont typeface="Wingdings" charset="2"/>
              <a:buChar char="Ø"/>
            </a:pPr>
            <a:r>
              <a:rPr lang="en-US" sz="2400" b="1" dirty="0" smtClean="0">
                <a:latin typeface="Arial"/>
                <a:cs typeface="Arial"/>
              </a:rPr>
              <a:t>“Burn in” phase must be monitored/controlled</a:t>
            </a: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Inference: An Approximation</a:t>
            </a:r>
            <a:endParaRPr lang="en-US" dirty="0"/>
          </a:p>
        </p:txBody>
      </p:sp>
      <p:sp>
        <p:nvSpPr>
          <p:cNvPr id="12" name="Notched Right Arrow 11"/>
          <p:cNvSpPr/>
          <p:nvPr/>
        </p:nvSpPr>
        <p:spPr>
          <a:xfrm>
            <a:off x="5029200" y="1322760"/>
            <a:ext cx="668215" cy="281354"/>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5175" name="Picture 55" descr="File:3dRosenbrock.png">
            <a:hlinkClick r:id="rId3"/>
          </p:cNvPr>
          <p:cNvPicPr>
            <a:picLocks noChangeAspect="1" noChangeArrowheads="1"/>
          </p:cNvPicPr>
          <p:nvPr/>
        </p:nvPicPr>
        <p:blipFill>
          <a:blip r:embed="rId4"/>
          <a:srcRect/>
          <a:stretch>
            <a:fillRect/>
          </a:stretch>
        </p:blipFill>
        <p:spPr bwMode="auto">
          <a:xfrm>
            <a:off x="6629400" y="2831840"/>
            <a:ext cx="2300197" cy="1492253"/>
          </a:xfrm>
          <a:prstGeom prst="rect">
            <a:avLst/>
          </a:prstGeom>
          <a:noFill/>
        </p:spPr>
      </p:pic>
    </p:spTree>
    <p:extLst>
      <p:ext uri="{BB962C8B-B14F-4D97-AF65-F5344CB8AC3E}">
        <p14:creationId xmlns:p14="http://schemas.microsoft.com/office/powerpoint/2010/main" xmlns="" val="15231998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7012" y="744996"/>
            <a:ext cx="8702586" cy="4462760"/>
          </a:xfrm>
          <a:prstGeom prst="rect">
            <a:avLst/>
          </a:prstGeom>
        </p:spPr>
        <p:txBody>
          <a:bodyPr wrap="square" lIns="0" tIns="0" rIns="0" bIns="0">
            <a:spAutoFit/>
          </a:bodyPr>
          <a:lstStyle/>
          <a:p>
            <a:pPr marL="228600" indent="-228600">
              <a:spcAft>
                <a:spcPts val="1200"/>
              </a:spcAft>
              <a:buFont typeface="Arial" pitchFamily="34" charset="0"/>
              <a:buChar char="•"/>
            </a:pPr>
            <a:r>
              <a:rPr lang="en-US" sz="2400" b="1" dirty="0" smtClean="0">
                <a:latin typeface="Arial"/>
                <a:cs typeface="Arial"/>
              </a:rPr>
              <a:t>Converts sampling problem to an optimization problem</a:t>
            </a:r>
          </a:p>
          <a:p>
            <a:pPr marL="455613" lvl="1" indent="-227013">
              <a:spcAft>
                <a:spcPts val="1200"/>
              </a:spcAft>
              <a:buFont typeface="Wingdings" charset="2"/>
              <a:buChar char="§"/>
            </a:pPr>
            <a:r>
              <a:rPr lang="en-US" sz="2400" b="1" dirty="0">
                <a:latin typeface="Arial"/>
                <a:cs typeface="Arial"/>
              </a:rPr>
              <a:t>Avoids need for careful monitoring of sampling</a:t>
            </a:r>
          </a:p>
          <a:p>
            <a:pPr marL="455613" lvl="1" indent="-227013">
              <a:spcAft>
                <a:spcPts val="1200"/>
              </a:spcAft>
              <a:buFont typeface="Wingdings" charset="2"/>
              <a:buChar char="§"/>
            </a:pPr>
            <a:r>
              <a:rPr lang="en-US" sz="2400" b="1" dirty="0">
                <a:latin typeface="Arial"/>
                <a:cs typeface="Arial"/>
              </a:rPr>
              <a:t>Simpler distributions can </a:t>
            </a:r>
            <a:r>
              <a:rPr lang="en-US" sz="2400" b="1" dirty="0" smtClean="0">
                <a:latin typeface="Arial"/>
                <a:cs typeface="Arial"/>
              </a:rPr>
              <a:t>approximate</a:t>
            </a:r>
            <a:br>
              <a:rPr lang="en-US" sz="2400" b="1" dirty="0" smtClean="0">
                <a:latin typeface="Arial"/>
                <a:cs typeface="Arial"/>
              </a:rPr>
            </a:br>
            <a:r>
              <a:rPr lang="en-US" sz="2400" b="1" dirty="0" smtClean="0">
                <a:latin typeface="Arial"/>
                <a:cs typeface="Arial"/>
              </a:rPr>
              <a:t>the </a:t>
            </a:r>
            <a:r>
              <a:rPr lang="en-US" sz="2400" b="1" dirty="0">
                <a:latin typeface="Arial"/>
                <a:cs typeface="Arial"/>
              </a:rPr>
              <a:t>true posterior, </a:t>
            </a:r>
            <a:r>
              <a:rPr lang="en-US" sz="2400" b="1" i="1" dirty="0">
                <a:latin typeface="Arial"/>
                <a:cs typeface="Arial"/>
              </a:rPr>
              <a:t>p(y|x)</a:t>
            </a:r>
            <a:r>
              <a:rPr lang="en-US" sz="2400" b="1" dirty="0">
                <a:latin typeface="Arial"/>
                <a:cs typeface="Arial"/>
              </a:rPr>
              <a:t>. </a:t>
            </a:r>
          </a:p>
          <a:p>
            <a:pPr marL="455613" lvl="1" indent="-227013">
              <a:spcAft>
                <a:spcPts val="1200"/>
              </a:spcAft>
              <a:buFont typeface="Wingdings" charset="2"/>
              <a:buChar char="§"/>
            </a:pPr>
            <a:r>
              <a:rPr lang="en-US" sz="2400" b="1" dirty="0">
                <a:latin typeface="Arial"/>
                <a:cs typeface="Arial"/>
              </a:rPr>
              <a:t>Use independence assumptions to create variational distributions, </a:t>
            </a:r>
            <a:r>
              <a:rPr lang="en-US" sz="2400" b="1" i="1" dirty="0">
                <a:latin typeface="Arial"/>
                <a:cs typeface="Arial"/>
              </a:rPr>
              <a:t>q(y)</a:t>
            </a:r>
            <a:r>
              <a:rPr lang="en-US" sz="2400" b="1" dirty="0">
                <a:latin typeface="Arial"/>
                <a:cs typeface="Arial"/>
              </a:rPr>
              <a:t>, to approximate </a:t>
            </a:r>
            <a:r>
              <a:rPr lang="en-US" sz="2400" b="1" i="1" dirty="0">
                <a:latin typeface="Arial"/>
                <a:cs typeface="Arial"/>
              </a:rPr>
              <a:t>p(y|x)</a:t>
            </a:r>
            <a:r>
              <a:rPr lang="en-US" sz="2400" b="1" dirty="0">
                <a:latin typeface="Arial"/>
                <a:cs typeface="Arial"/>
              </a:rPr>
              <a:t>.</a:t>
            </a:r>
          </a:p>
          <a:p>
            <a:pPr marL="455613" lvl="1" indent="-227013">
              <a:spcAft>
                <a:spcPts val="1200"/>
              </a:spcAft>
              <a:buFont typeface="Wingdings" charset="2"/>
              <a:buChar char="§"/>
            </a:pPr>
            <a:r>
              <a:rPr lang="en-US" sz="2400" b="1" dirty="0">
                <a:latin typeface="Arial"/>
                <a:cs typeface="Arial"/>
              </a:rPr>
              <a:t>Optimize </a:t>
            </a:r>
            <a:r>
              <a:rPr lang="en-US" sz="2400" b="1" i="1" dirty="0">
                <a:latin typeface="Arial"/>
                <a:cs typeface="Arial"/>
              </a:rPr>
              <a:t>q</a:t>
            </a:r>
            <a:r>
              <a:rPr lang="en-US" sz="2400" b="1" dirty="0">
                <a:latin typeface="Arial"/>
                <a:cs typeface="Arial"/>
              </a:rPr>
              <a:t> from </a:t>
            </a:r>
            <a:r>
              <a:rPr lang="en-US" sz="2400" b="1" i="1" dirty="0" smtClean="0">
                <a:latin typeface="Arial"/>
                <a:cs typeface="Arial"/>
              </a:rPr>
              <a:t>Q = {</a:t>
            </a:r>
            <a:r>
              <a:rPr lang="en-US" sz="2400" b="1" i="1" dirty="0">
                <a:latin typeface="Arial"/>
                <a:cs typeface="Arial"/>
              </a:rPr>
              <a:t>q1, q2, …, q</a:t>
            </a:r>
            <a:r>
              <a:rPr lang="en-US" sz="2400" b="1" i="1" baseline="-25000" dirty="0">
                <a:latin typeface="Arial"/>
                <a:cs typeface="Arial"/>
              </a:rPr>
              <a:t>m</a:t>
            </a:r>
            <a:r>
              <a:rPr lang="en-US" sz="2400" b="1" i="1" dirty="0">
                <a:latin typeface="Arial"/>
                <a:cs typeface="Arial"/>
              </a:rPr>
              <a:t>} </a:t>
            </a:r>
            <a:r>
              <a:rPr lang="en-US" sz="2400" b="1" dirty="0">
                <a:latin typeface="Arial"/>
                <a:cs typeface="Arial"/>
              </a:rPr>
              <a:t>using an objective function, e.g. Kullbach-Liebler divergence</a:t>
            </a:r>
          </a:p>
          <a:p>
            <a:pPr marL="455613" lvl="1" indent="-227013">
              <a:spcAft>
                <a:spcPts val="1200"/>
              </a:spcAft>
              <a:buFont typeface="Wingdings" charset="2"/>
              <a:buChar char="§"/>
            </a:pPr>
            <a:r>
              <a:rPr lang="en-US" sz="2400" b="1" dirty="0">
                <a:latin typeface="Arial"/>
                <a:cs typeface="Arial"/>
              </a:rPr>
              <a:t>Constraints can be added to </a:t>
            </a:r>
            <a:r>
              <a:rPr lang="en-US" sz="2400" b="1" i="1" dirty="0">
                <a:latin typeface="Arial"/>
                <a:cs typeface="Arial"/>
              </a:rPr>
              <a:t>Q</a:t>
            </a:r>
            <a:r>
              <a:rPr lang="en-US" sz="2400" b="1" dirty="0">
                <a:latin typeface="Arial"/>
                <a:cs typeface="Arial"/>
              </a:rPr>
              <a:t> to improve computational efficiency</a:t>
            </a: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Variational Inference</a:t>
            </a:r>
            <a:endParaRPr lang="en-US" dirty="0"/>
          </a:p>
        </p:txBody>
      </p:sp>
    </p:spTree>
    <p:extLst>
      <p:ext uri="{BB962C8B-B14F-4D97-AF65-F5344CB8AC3E}">
        <p14:creationId xmlns:p14="http://schemas.microsoft.com/office/powerpoint/2010/main" xmlns="" val="15231998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7012" y="744996"/>
            <a:ext cx="8702586" cy="2677656"/>
          </a:xfrm>
          <a:prstGeom prst="rect">
            <a:avLst/>
          </a:prstGeom>
        </p:spPr>
        <p:txBody>
          <a:bodyPr wrap="square" lIns="0" tIns="0" rIns="0" bIns="0">
            <a:spAutoFit/>
          </a:bodyPr>
          <a:lstStyle/>
          <a:p>
            <a:pPr marL="228600" indent="-228600">
              <a:spcAft>
                <a:spcPts val="1200"/>
              </a:spcAft>
              <a:buFont typeface="Arial" pitchFamily="34" charset="0"/>
              <a:buChar char="•"/>
            </a:pPr>
            <a:r>
              <a:rPr lang="en-US" sz="2400" b="1" dirty="0" smtClean="0">
                <a:latin typeface="Arial"/>
                <a:cs typeface="Arial"/>
              </a:rPr>
              <a:t>Accelerated Variational Dirichlet Process Mixtures (AVDPMs)</a:t>
            </a:r>
          </a:p>
          <a:p>
            <a:pPr marL="571500" lvl="1" indent="-342900">
              <a:spcAft>
                <a:spcPts val="1200"/>
              </a:spcAft>
              <a:buFont typeface="Wingdings" charset="2"/>
              <a:buChar char="§"/>
            </a:pPr>
            <a:r>
              <a:rPr lang="en-US" sz="2400" b="1" dirty="0" smtClean="0">
                <a:latin typeface="Arial"/>
                <a:cs typeface="Arial"/>
              </a:rPr>
              <a:t>Limits computation of </a:t>
            </a:r>
            <a:r>
              <a:rPr lang="en-US" sz="2400" b="1" i="1" dirty="0" smtClean="0">
                <a:latin typeface="Arial"/>
                <a:cs typeface="Arial"/>
              </a:rPr>
              <a:t>Q</a:t>
            </a:r>
            <a:r>
              <a:rPr lang="en-US" sz="2400" b="1" dirty="0" smtClean="0">
                <a:latin typeface="Arial"/>
                <a:cs typeface="Arial"/>
              </a:rPr>
              <a:t>: For </a:t>
            </a:r>
            <a:r>
              <a:rPr lang="en-US" sz="2400" b="1" i="1" dirty="0" smtClean="0">
                <a:latin typeface="Arial"/>
                <a:cs typeface="Arial"/>
              </a:rPr>
              <a:t> i &gt; T,</a:t>
            </a:r>
            <a:r>
              <a:rPr lang="en-US" sz="2400" b="1" dirty="0" smtClean="0">
                <a:latin typeface="Arial"/>
                <a:cs typeface="Arial"/>
              </a:rPr>
              <a:t> </a:t>
            </a:r>
            <a:r>
              <a:rPr lang="en-US" sz="2400" b="1" i="1" dirty="0" smtClean="0">
                <a:latin typeface="Arial"/>
                <a:cs typeface="Arial"/>
              </a:rPr>
              <a:t>q</a:t>
            </a:r>
            <a:r>
              <a:rPr lang="en-US" sz="2400" b="1" i="1" baseline="-25000" dirty="0" smtClean="0">
                <a:latin typeface="Arial"/>
                <a:cs typeface="Arial"/>
              </a:rPr>
              <a:t>i</a:t>
            </a:r>
            <a:r>
              <a:rPr lang="en-US" sz="2400" b="1" dirty="0" smtClean="0">
                <a:latin typeface="Arial"/>
                <a:cs typeface="Arial"/>
              </a:rPr>
              <a:t> is set to its prior</a:t>
            </a:r>
          </a:p>
          <a:p>
            <a:pPr marL="571500" lvl="1" indent="-342900">
              <a:spcAft>
                <a:spcPts val="1200"/>
              </a:spcAft>
              <a:buFont typeface="Wingdings" charset="2"/>
              <a:buChar char="§"/>
            </a:pPr>
            <a:r>
              <a:rPr lang="en-US" sz="2400" b="1" dirty="0" smtClean="0">
                <a:latin typeface="Arial"/>
                <a:cs typeface="Arial"/>
              </a:rPr>
              <a:t>Incorporates kd-trees to improve efficiency</a:t>
            </a:r>
          </a:p>
          <a:p>
            <a:pPr marL="798513" lvl="2" indent="-342900">
              <a:spcAft>
                <a:spcPts val="1200"/>
              </a:spcAft>
              <a:buFont typeface="Wingdings" charset="2"/>
              <a:buChar char="Ø"/>
            </a:pPr>
            <a:r>
              <a:rPr lang="en-US" sz="2400" b="1" dirty="0" smtClean="0">
                <a:latin typeface="Arial"/>
                <a:cs typeface="Arial"/>
              </a:rPr>
              <a:t>number of splits is controlled to balance</a:t>
            </a:r>
            <a:br>
              <a:rPr lang="en-US" sz="2400" b="1" dirty="0" smtClean="0">
                <a:latin typeface="Arial"/>
                <a:cs typeface="Arial"/>
              </a:rPr>
            </a:br>
            <a:r>
              <a:rPr lang="en-US" sz="2400" b="1" dirty="0" smtClean="0">
                <a:latin typeface="Arial"/>
                <a:cs typeface="Arial"/>
              </a:rPr>
              <a:t>computation and accuracy</a:t>
            </a: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Variational Inference Algorithms</a:t>
            </a:r>
            <a:endParaRPr lang="en-US" dirty="0">
              <a:solidFill>
                <a:srgbClr val="FFFF00"/>
              </a:solidFill>
            </a:endParaRPr>
          </a:p>
        </p:txBody>
      </p:sp>
      <p:graphicFrame>
        <p:nvGraphicFramePr>
          <p:cNvPr id="4" name="Diagram 3"/>
          <p:cNvGraphicFramePr/>
          <p:nvPr/>
        </p:nvGraphicFramePr>
        <p:xfrm>
          <a:off x="1441916" y="3516920"/>
          <a:ext cx="5750161" cy="28487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5231998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600" y="744996"/>
            <a:ext cx="8700998" cy="5647700"/>
          </a:xfrm>
          <a:prstGeom prst="rect">
            <a:avLst/>
          </a:prstGeom>
        </p:spPr>
        <p:txBody>
          <a:bodyPr wrap="square" lIns="0" tIns="0" rIns="0" bIns="0">
            <a:spAutoFit/>
          </a:bodyPr>
          <a:lstStyle/>
          <a:p>
            <a:pPr marL="228600" indent="-228600">
              <a:spcAft>
                <a:spcPts val="1200"/>
              </a:spcAft>
              <a:buFont typeface="Arial" pitchFamily="34" charset="0"/>
              <a:buChar char="•"/>
            </a:pPr>
            <a:r>
              <a:rPr lang="en-US" sz="2400" b="1" dirty="0">
                <a:latin typeface="Arial"/>
                <a:cs typeface="Arial"/>
              </a:rPr>
              <a:t>Collapsed Variational Stick Breaking (CVSB)</a:t>
            </a:r>
          </a:p>
          <a:p>
            <a:pPr marL="455613" lvl="1" indent="-227013">
              <a:spcAft>
                <a:spcPts val="600"/>
              </a:spcAft>
              <a:buFont typeface="Wingdings" charset="2"/>
              <a:buChar char="§"/>
            </a:pPr>
            <a:r>
              <a:rPr lang="en-US" sz="2400" b="1" dirty="0" smtClean="0">
                <a:latin typeface="Arial"/>
                <a:cs typeface="Arial"/>
              </a:rPr>
              <a:t>Truncates the DPM to a maximum</a:t>
            </a:r>
            <a:br>
              <a:rPr lang="en-US" sz="2400" b="1" dirty="0" smtClean="0">
                <a:latin typeface="Arial"/>
                <a:cs typeface="Arial"/>
              </a:rPr>
            </a:br>
            <a:r>
              <a:rPr lang="en-US" sz="2400" b="1" dirty="0" smtClean="0">
                <a:latin typeface="Arial"/>
                <a:cs typeface="Arial"/>
              </a:rPr>
              <a:t>of </a:t>
            </a:r>
            <a:r>
              <a:rPr lang="en-US" sz="2400" b="1" i="1" dirty="0" smtClean="0">
                <a:latin typeface="Arial"/>
                <a:cs typeface="Arial"/>
              </a:rPr>
              <a:t>K</a:t>
            </a:r>
            <a:r>
              <a:rPr lang="en-US" sz="2400" b="1" dirty="0" smtClean="0">
                <a:latin typeface="Arial"/>
                <a:cs typeface="Arial"/>
              </a:rPr>
              <a:t> clusters and marginalizes </a:t>
            </a:r>
            <a:br>
              <a:rPr lang="en-US" sz="2400" b="1" dirty="0" smtClean="0">
                <a:latin typeface="Arial"/>
                <a:cs typeface="Arial"/>
              </a:rPr>
            </a:br>
            <a:r>
              <a:rPr lang="en-US" sz="2400" b="1" dirty="0" smtClean="0">
                <a:latin typeface="Arial"/>
                <a:cs typeface="Arial"/>
              </a:rPr>
              <a:t>out mixture weights</a:t>
            </a:r>
          </a:p>
          <a:p>
            <a:pPr marL="455613" lvl="1" indent="-227013">
              <a:spcAft>
                <a:spcPts val="600"/>
              </a:spcAft>
              <a:buFont typeface="Wingdings" charset="2"/>
              <a:buChar char="§"/>
            </a:pPr>
            <a:r>
              <a:rPr lang="en-US" sz="2400" b="1" dirty="0" smtClean="0">
                <a:latin typeface="Arial"/>
                <a:cs typeface="Arial"/>
              </a:rPr>
              <a:t>Creates a finite DP</a:t>
            </a:r>
          </a:p>
          <a:p>
            <a:pPr marL="228600" indent="-228600">
              <a:spcBef>
                <a:spcPts val="1200"/>
              </a:spcBef>
              <a:spcAft>
                <a:spcPts val="1200"/>
              </a:spcAft>
              <a:buFont typeface="Arial" pitchFamily="34" charset="0"/>
              <a:buChar char="•"/>
            </a:pPr>
            <a:r>
              <a:rPr lang="en-US" sz="2400" b="1" dirty="0">
                <a:latin typeface="Arial"/>
                <a:cs typeface="Arial"/>
              </a:rPr>
              <a:t>Collapsed Dirichlet Priors (CDP)</a:t>
            </a:r>
          </a:p>
          <a:p>
            <a:pPr marL="455613" lvl="1" indent="-227013">
              <a:spcAft>
                <a:spcPts val="600"/>
              </a:spcAft>
              <a:buFont typeface="Wingdings" charset="2"/>
              <a:buChar char="§"/>
            </a:pPr>
            <a:r>
              <a:rPr lang="en-US" sz="2400" b="1" dirty="0" smtClean="0">
                <a:latin typeface="Arial"/>
                <a:cs typeface="Arial"/>
              </a:rPr>
              <a:t>Truncates the DPM to a maximum</a:t>
            </a:r>
            <a:br>
              <a:rPr lang="en-US" sz="2400" b="1" dirty="0" smtClean="0">
                <a:latin typeface="Arial"/>
                <a:cs typeface="Arial"/>
              </a:rPr>
            </a:br>
            <a:r>
              <a:rPr lang="en-US" sz="2400" b="1" dirty="0" smtClean="0">
                <a:latin typeface="Arial"/>
                <a:cs typeface="Arial"/>
              </a:rPr>
              <a:t>of </a:t>
            </a:r>
            <a:r>
              <a:rPr lang="en-US" sz="2400" b="1" i="1" dirty="0" smtClean="0">
                <a:latin typeface="Arial"/>
                <a:cs typeface="Arial"/>
              </a:rPr>
              <a:t>K</a:t>
            </a:r>
            <a:r>
              <a:rPr lang="en-US" sz="2400" b="1" dirty="0" smtClean="0">
                <a:latin typeface="Arial"/>
                <a:cs typeface="Arial"/>
              </a:rPr>
              <a:t> clusters and marginalizes </a:t>
            </a:r>
            <a:br>
              <a:rPr lang="en-US" sz="2400" b="1" dirty="0" smtClean="0">
                <a:latin typeface="Arial"/>
                <a:cs typeface="Arial"/>
              </a:rPr>
            </a:br>
            <a:r>
              <a:rPr lang="en-US" sz="2400" b="1" dirty="0" smtClean="0">
                <a:latin typeface="Arial"/>
                <a:cs typeface="Arial"/>
              </a:rPr>
              <a:t>out mixture </a:t>
            </a:r>
            <a:r>
              <a:rPr lang="en-US" sz="2400" b="1" dirty="0" smtClean="0">
                <a:latin typeface="Arial"/>
                <a:cs typeface="Arial"/>
              </a:rPr>
              <a:t>weights</a:t>
            </a:r>
          </a:p>
          <a:p>
            <a:pPr marL="455613" lvl="1" indent="-227013">
              <a:spcAft>
                <a:spcPts val="600"/>
              </a:spcAft>
              <a:buFont typeface="Wingdings" charset="2"/>
              <a:buChar char="§"/>
            </a:pPr>
            <a:r>
              <a:rPr lang="en-US" sz="2400" b="1" dirty="0" smtClean="0">
                <a:latin typeface="Arial"/>
                <a:cs typeface="Arial"/>
              </a:rPr>
              <a:t>Assigns cluster size with a </a:t>
            </a:r>
          </a:p>
          <a:p>
            <a:pPr marL="455613" lvl="1" indent="-227013">
              <a:spcAft>
                <a:spcPts val="600"/>
              </a:spcAft>
            </a:pPr>
            <a:r>
              <a:rPr lang="en-US" sz="2400" b="1" dirty="0" smtClean="0">
                <a:latin typeface="Arial"/>
                <a:cs typeface="Arial"/>
              </a:rPr>
              <a:t>	</a:t>
            </a:r>
            <a:r>
              <a:rPr lang="en-US" sz="2400" b="1" dirty="0" smtClean="0">
                <a:latin typeface="Arial"/>
                <a:cs typeface="Arial"/>
              </a:rPr>
              <a:t>symmetric prior</a:t>
            </a:r>
            <a:endParaRPr lang="en-US" sz="2400" b="1" dirty="0" smtClean="0">
              <a:latin typeface="Arial"/>
              <a:cs typeface="Arial"/>
            </a:endParaRPr>
          </a:p>
          <a:p>
            <a:pPr marL="455613" lvl="1" indent="-227013">
              <a:spcAft>
                <a:spcPts val="600"/>
              </a:spcAft>
              <a:buFont typeface="Wingdings" charset="2"/>
              <a:buChar char="§"/>
            </a:pPr>
            <a:r>
              <a:rPr lang="en-US" sz="2400" b="1" dirty="0" smtClean="0">
                <a:latin typeface="Arial"/>
                <a:cs typeface="Arial"/>
              </a:rPr>
              <a:t>Creates many small </a:t>
            </a:r>
            <a:r>
              <a:rPr lang="en-US" sz="2400" b="1" dirty="0" smtClean="0">
                <a:latin typeface="Arial"/>
                <a:cs typeface="Arial"/>
              </a:rPr>
              <a:t>clusters </a:t>
            </a:r>
            <a:br>
              <a:rPr lang="en-US" sz="2400" b="1" dirty="0" smtClean="0">
                <a:latin typeface="Arial"/>
                <a:cs typeface="Arial"/>
              </a:rPr>
            </a:br>
            <a:r>
              <a:rPr lang="en-US" sz="2400" b="1" dirty="0" smtClean="0">
                <a:latin typeface="Arial"/>
                <a:cs typeface="Arial"/>
              </a:rPr>
              <a:t>that can later be collapsed</a:t>
            </a:r>
            <a:endParaRPr lang="en-US" sz="2400" b="1" dirty="0">
              <a:latin typeface="Arial"/>
              <a:cs typeface="Arial"/>
            </a:endParaRP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Variational Inference Algorithms</a:t>
            </a:r>
            <a:endParaRPr lang="en-US" dirty="0">
              <a:solidFill>
                <a:srgbClr val="FFFF00"/>
              </a:solidFill>
            </a:endParaRPr>
          </a:p>
        </p:txBody>
      </p:sp>
      <p:pic>
        <p:nvPicPr>
          <p:cNvPr id="4" name="Picture 2"/>
          <p:cNvPicPr>
            <a:picLocks noChangeAspect="1" noChangeArrowheads="1"/>
          </p:cNvPicPr>
          <p:nvPr/>
        </p:nvPicPr>
        <p:blipFill rotWithShape="1">
          <a:blip r:embed="rId3"/>
          <a:srcRect l="50197"/>
          <a:stretch/>
        </p:blipFill>
        <p:spPr bwMode="auto">
          <a:xfrm>
            <a:off x="5943600" y="3962400"/>
            <a:ext cx="2907781" cy="2353722"/>
          </a:xfrm>
          <a:prstGeom prst="rect">
            <a:avLst/>
          </a:prstGeom>
          <a:noFill/>
          <a:ln w="9525">
            <a:noFill/>
            <a:miter lim="800000"/>
            <a:headEnd/>
            <a:tailEnd/>
          </a:ln>
        </p:spPr>
      </p:pic>
      <p:sp>
        <p:nvSpPr>
          <p:cNvPr id="5" name="TextBox 4"/>
          <p:cNvSpPr txBox="1"/>
          <p:nvPr/>
        </p:nvSpPr>
        <p:spPr>
          <a:xfrm>
            <a:off x="7162800" y="6248400"/>
            <a:ext cx="595035" cy="369332"/>
          </a:xfrm>
          <a:prstGeom prst="rect">
            <a:avLst/>
          </a:prstGeom>
          <a:noFill/>
        </p:spPr>
        <p:txBody>
          <a:bodyPr wrap="none" rtlCol="0">
            <a:spAutoFit/>
          </a:bodyPr>
          <a:lstStyle/>
          <a:p>
            <a:r>
              <a:rPr lang="en-US" b="1" dirty="0" smtClean="0">
                <a:latin typeface="Arial" pitchFamily="34" charset="0"/>
                <a:cs typeface="Arial" pitchFamily="34" charset="0"/>
              </a:rPr>
              <a:t>[ 4 ]</a:t>
            </a:r>
            <a:endParaRPr lang="en-US" b="1" dirty="0">
              <a:latin typeface="Arial" pitchFamily="34" charset="0"/>
              <a:cs typeface="Arial" pitchFamily="34" charset="0"/>
            </a:endParaRPr>
          </a:p>
        </p:txBody>
      </p:sp>
      <p:pic>
        <p:nvPicPr>
          <p:cNvPr id="6" name="Picture 2"/>
          <p:cNvPicPr>
            <a:picLocks noChangeAspect="1" noChangeArrowheads="1"/>
          </p:cNvPicPr>
          <p:nvPr/>
        </p:nvPicPr>
        <p:blipFill rotWithShape="1">
          <a:blip r:embed="rId3"/>
          <a:srcRect r="49250"/>
          <a:stretch/>
        </p:blipFill>
        <p:spPr bwMode="auto">
          <a:xfrm>
            <a:off x="5867400" y="1295400"/>
            <a:ext cx="2963032" cy="2353722"/>
          </a:xfrm>
          <a:prstGeom prst="rect">
            <a:avLst/>
          </a:prstGeom>
          <a:noFill/>
          <a:ln w="9525">
            <a:noFill/>
            <a:miter lim="800000"/>
            <a:headEnd/>
            <a:tailEnd/>
          </a:ln>
        </p:spPr>
      </p:pic>
    </p:spTree>
    <p:extLst>
      <p:ext uri="{BB962C8B-B14F-4D97-AF65-F5344CB8AC3E}">
        <p14:creationId xmlns:p14="http://schemas.microsoft.com/office/powerpoint/2010/main" xmlns="" val="15231998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600" y="609600"/>
            <a:ext cx="8686800" cy="5801588"/>
          </a:xfrm>
          <a:prstGeom prst="rect">
            <a:avLst/>
          </a:prstGeom>
        </p:spPr>
        <p:txBody>
          <a:bodyPr wrap="square" lIns="0" tIns="0" rIns="0" bIns="0">
            <a:spAutoFit/>
          </a:bodyPr>
          <a:lstStyle/>
          <a:p>
            <a:pPr marL="236538" indent="-236538">
              <a:spcAft>
                <a:spcPts val="1200"/>
              </a:spcAft>
              <a:buFont typeface="Arial" pitchFamily="34" charset="0"/>
              <a:buChar char="•"/>
            </a:pPr>
            <a:r>
              <a:rPr lang="en-US" sz="2400" b="1" dirty="0" smtClean="0">
                <a:latin typeface="Arial"/>
                <a:cs typeface="Arial"/>
              </a:rPr>
              <a:t>DPs can be used as a prior </a:t>
            </a:r>
            <a:r>
              <a:rPr lang="en-US" sz="2400" b="1" dirty="0" smtClean="0">
                <a:latin typeface="Arial"/>
                <a:cs typeface="Arial"/>
              </a:rPr>
              <a:t>to </a:t>
            </a:r>
            <a:r>
              <a:rPr lang="en-US" sz="2400" b="1" dirty="0" smtClean="0">
                <a:latin typeface="Arial"/>
                <a:cs typeface="Arial"/>
              </a:rPr>
              <a:t>select statistically meaningful distributions for our model. </a:t>
            </a:r>
          </a:p>
          <a:p>
            <a:pPr marL="236538" indent="-236538">
              <a:spcAft>
                <a:spcPts val="1200"/>
              </a:spcAft>
              <a:buFont typeface="Arial" pitchFamily="34" charset="0"/>
              <a:buChar char="•"/>
            </a:pPr>
            <a:r>
              <a:rPr lang="en-US" sz="2400" b="1" dirty="0" smtClean="0">
                <a:latin typeface="Arial"/>
                <a:cs typeface="Arial"/>
              </a:rPr>
              <a:t>Distributions of distributions (DPs) require an infinite number of parameters.</a:t>
            </a:r>
          </a:p>
          <a:p>
            <a:pPr lvl="1" indent="-220663">
              <a:spcAft>
                <a:spcPts val="1200"/>
              </a:spcAft>
              <a:buFont typeface="Wingdings" charset="2"/>
              <a:buChar char="§"/>
            </a:pPr>
            <a:r>
              <a:rPr lang="en-US" sz="2400" b="1" dirty="0" smtClean="0">
                <a:latin typeface="Arial"/>
                <a:cs typeface="Arial"/>
              </a:rPr>
              <a:t>Complex Models </a:t>
            </a:r>
            <a:r>
              <a:rPr lang="en-US" sz="2400" b="1" dirty="0" smtClean="0">
                <a:latin typeface="Wingdings"/>
                <a:ea typeface="Wingdings"/>
                <a:cs typeface="Wingdings"/>
                <a:sym typeface="Wingdings"/>
              </a:rPr>
              <a:t></a:t>
            </a:r>
            <a:r>
              <a:rPr lang="en-US" sz="2400" b="1" dirty="0">
                <a:latin typeface="Arial"/>
                <a:cs typeface="Arial"/>
                <a:sym typeface="Wingdings"/>
              </a:rPr>
              <a:t> </a:t>
            </a:r>
            <a:r>
              <a:rPr lang="en-US" sz="2400" b="1" dirty="0" smtClean="0">
                <a:latin typeface="Arial"/>
                <a:cs typeface="Arial"/>
              </a:rPr>
              <a:t>Inference Algorithms</a:t>
            </a:r>
          </a:p>
          <a:p>
            <a:pPr marL="236538" indent="-236538">
              <a:spcAft>
                <a:spcPts val="600"/>
              </a:spcAft>
              <a:buFont typeface="Arial" pitchFamily="34" charset="0"/>
              <a:buChar char="•"/>
            </a:pPr>
            <a:r>
              <a:rPr lang="en-US" sz="2400" b="1" dirty="0" smtClean="0">
                <a:latin typeface="Arial"/>
                <a:cs typeface="Arial"/>
              </a:rPr>
              <a:t>Speech data is complex and we don’t know </a:t>
            </a:r>
            <a:br>
              <a:rPr lang="en-US" sz="2400" b="1" dirty="0" smtClean="0">
                <a:latin typeface="Arial"/>
                <a:cs typeface="Arial"/>
              </a:rPr>
            </a:br>
            <a:r>
              <a:rPr lang="en-US" sz="2400" b="1" dirty="0" smtClean="0">
                <a:latin typeface="Arial"/>
                <a:cs typeface="Arial"/>
              </a:rPr>
              <a:t>the underlying structure.</a:t>
            </a:r>
          </a:p>
          <a:p>
            <a:pPr lvl="1" indent="-220663">
              <a:spcAft>
                <a:spcPts val="1200"/>
              </a:spcAft>
              <a:buFont typeface="Wingdings" charset="2"/>
              <a:buChar char="§"/>
            </a:pPr>
            <a:r>
              <a:rPr lang="en-US" sz="2400" b="1" dirty="0" smtClean="0">
                <a:latin typeface="Arial"/>
                <a:cs typeface="Arial"/>
              </a:rPr>
              <a:t>Nonparametric models automatically find structure.</a:t>
            </a:r>
          </a:p>
          <a:p>
            <a:pPr marL="342900" indent="-342900">
              <a:spcAft>
                <a:spcPts val="1200"/>
              </a:spcAft>
              <a:buFont typeface="Arial" pitchFamily="34" charset="0"/>
              <a:buChar char="•"/>
            </a:pPr>
            <a:r>
              <a:rPr lang="en-US" sz="2400" b="1" dirty="0" smtClean="0">
                <a:latin typeface="Arial"/>
                <a:cs typeface="Arial"/>
              </a:rPr>
              <a:t>Approach: Apply variational inference algorithms </a:t>
            </a:r>
            <a:br>
              <a:rPr lang="en-US" sz="2400" b="1" dirty="0" smtClean="0">
                <a:latin typeface="Arial"/>
                <a:cs typeface="Arial"/>
              </a:rPr>
            </a:br>
            <a:r>
              <a:rPr lang="en-US" sz="2400" b="1" dirty="0" smtClean="0">
                <a:latin typeface="Arial"/>
                <a:cs typeface="Arial"/>
              </a:rPr>
              <a:t>for DPs to a </a:t>
            </a:r>
            <a:r>
              <a:rPr lang="en-US" sz="2400" b="1" dirty="0" smtClean="0">
                <a:latin typeface="Arial"/>
                <a:cs typeface="Arial"/>
              </a:rPr>
              <a:t>speech </a:t>
            </a:r>
            <a:r>
              <a:rPr lang="en-US" sz="2400" b="1" dirty="0" smtClean="0">
                <a:latin typeface="Arial"/>
                <a:cs typeface="Arial"/>
              </a:rPr>
              <a:t>recognition task.</a:t>
            </a:r>
          </a:p>
          <a:p>
            <a:pPr lvl="1" indent="-222250">
              <a:spcAft>
                <a:spcPts val="1200"/>
              </a:spcAft>
              <a:buFont typeface="Wingdings" charset="2"/>
              <a:buChar char="§"/>
            </a:pPr>
            <a:r>
              <a:rPr lang="en-US" sz="2400" b="1" dirty="0" smtClean="0">
                <a:latin typeface="Arial"/>
                <a:cs typeface="Arial"/>
              </a:rPr>
              <a:t>A complete speech recognition experiment has too many performance altering variables.</a:t>
            </a:r>
          </a:p>
          <a:p>
            <a:pPr lvl="1" indent="-222250">
              <a:spcAft>
                <a:spcPts val="1200"/>
              </a:spcAft>
              <a:buFont typeface="Wingdings" charset="2"/>
              <a:buChar char="§"/>
            </a:pPr>
            <a:r>
              <a:rPr lang="en-US" sz="2400" b="1" dirty="0" smtClean="0">
                <a:latin typeface="Arial"/>
                <a:cs typeface="Arial"/>
              </a:rPr>
              <a:t>Phone classification is more controlled.</a:t>
            </a: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The Story So Far…</a:t>
            </a:r>
            <a:endParaRPr lang="en-US" dirty="0"/>
          </a:p>
        </p:txBody>
      </p:sp>
    </p:spTree>
    <p:extLst>
      <p:ext uri="{BB962C8B-B14F-4D97-AF65-F5344CB8AC3E}">
        <p14:creationId xmlns:p14="http://schemas.microsoft.com/office/powerpoint/2010/main" xmlns="" val="15231998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4267" y="1579999"/>
            <a:ext cx="5812406" cy="584775"/>
          </a:xfrm>
          <a:prstGeom prst="rect">
            <a:avLst/>
          </a:prstGeom>
          <a:noFill/>
        </p:spPr>
        <p:txBody>
          <a:bodyPr wrap="square" rtlCol="0">
            <a:spAutoFit/>
          </a:bodyPr>
          <a:lstStyle/>
          <a:p>
            <a:pPr algn="r"/>
            <a:r>
              <a:rPr lang="en-US" sz="3200" b="1" dirty="0" smtClean="0">
                <a:latin typeface="Arial"/>
                <a:cs typeface="Arial"/>
              </a:rPr>
              <a:t>Experimental Setup</a:t>
            </a:r>
            <a:endParaRPr lang="en-US" sz="3200" b="1" dirty="0">
              <a:latin typeface="Arial"/>
              <a:cs typeface="Arial"/>
            </a:endParaRPr>
          </a:p>
        </p:txBody>
      </p:sp>
      <p:pic>
        <p:nvPicPr>
          <p:cNvPr id="7" name="Picture 6" descr="isip_logo_transparent.gif"/>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349843" y="5123998"/>
            <a:ext cx="1532616" cy="1532616"/>
          </a:xfrm>
          <a:prstGeom prst="rect">
            <a:avLst/>
          </a:prstGeom>
        </p:spPr>
      </p:pic>
      <p:pic>
        <p:nvPicPr>
          <p:cNvPr id="4" name="Picture 2" descr="http://upload.wikimedia.org/wikipedia/commons/thumb/1/17/Temple_T_logo.svg/500px-Temple_T_logo.svg.png"/>
          <p:cNvPicPr>
            <a:picLocks noChangeAspect="1" noChangeArrowheads="1"/>
          </p:cNvPicPr>
          <p:nvPr/>
        </p:nvPicPr>
        <p:blipFill>
          <a:blip r:embed="rId4"/>
          <a:srcRect/>
          <a:stretch>
            <a:fillRect/>
          </a:stretch>
        </p:blipFill>
        <p:spPr bwMode="auto">
          <a:xfrm>
            <a:off x="274320" y="274320"/>
            <a:ext cx="934754" cy="1071229"/>
          </a:xfrm>
          <a:prstGeom prst="rect">
            <a:avLst/>
          </a:prstGeom>
          <a:noFill/>
        </p:spPr>
      </p:pic>
    </p:spTree>
    <p:extLst>
      <p:ext uri="{BB962C8B-B14F-4D97-AF65-F5344CB8AC3E}">
        <p14:creationId xmlns:p14="http://schemas.microsoft.com/office/powerpoint/2010/main" xmlns="" val="3182738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Abstract</a:t>
            </a:r>
            <a:endParaRPr lang="en-US" dirty="0"/>
          </a:p>
        </p:txBody>
      </p:sp>
      <p:sp>
        <p:nvSpPr>
          <p:cNvPr id="3" name="TextBox 2"/>
          <p:cNvSpPr txBox="1"/>
          <p:nvPr/>
        </p:nvSpPr>
        <p:spPr>
          <a:xfrm>
            <a:off x="248772" y="798736"/>
            <a:ext cx="8680826" cy="6232475"/>
          </a:xfrm>
          <a:prstGeom prst="rect">
            <a:avLst/>
          </a:prstGeom>
          <a:noFill/>
        </p:spPr>
        <p:txBody>
          <a:bodyPr wrap="square" lIns="0" tIns="0" rIns="0" bIns="0" rtlCol="0">
            <a:spAutoFit/>
          </a:bodyPr>
          <a:lstStyle/>
          <a:p>
            <a:r>
              <a:rPr lang="en-US" sz="1500" b="1" dirty="0" smtClean="0">
                <a:latin typeface="Arial" pitchFamily="34" charset="0"/>
                <a:cs typeface="Arial" pitchFamily="34" charset="0"/>
              </a:rPr>
              <a:t>Nonparametric Bayesian models have become increasingly popular in speech recognition tasks such as language and acoustic modeling due to their ability to discover underlying structure in an iterative manner. Nonparametric methods do not require a priori assumptions about the structure of the data, such as the number of mixture components, and can learn this structure directly from the data. Dirichlet process mixtures (DPMs) are a widely used nonparametric method. These processes are an extension of the Dirichlet distribution which spans non-negative numbers that sum to one. Thus, DPMs are particularly useful for modeling distributions of distributions. Because DPMs potentially require infinite parameters, inference algorithms are needed to approximate these models for sampling purposes. The focus of this work is an evaluation of three of these Bayesian inference algorithms, which have only recently become computationally viable: Accelerated Variational Dirichlet Process Mixtures (AVDPM), Collapsed Variational Stick Breaking (CVSB), and Collapsed Dirichlet Priors (CDP). </a:t>
            </a:r>
          </a:p>
          <a:p>
            <a:endParaRPr lang="en-US" sz="1500" b="1" dirty="0" smtClean="0">
              <a:latin typeface="Arial" pitchFamily="34" charset="0"/>
              <a:cs typeface="Arial" pitchFamily="34" charset="0"/>
            </a:endParaRPr>
          </a:p>
          <a:p>
            <a:r>
              <a:rPr lang="en-US" sz="1500" b="1" dirty="0" smtClean="0">
                <a:latin typeface="Arial" pitchFamily="34" charset="0"/>
                <a:cs typeface="Arial" pitchFamily="34" charset="0"/>
              </a:rPr>
              <a:t>Rather than conducting a complete speech recognition experiment where classification is affected by several factors (i.e. language and acoustic modeling), a simple phone classification task is chosen to more clearly assess the efficacy of these algorithms. Furthermore, this evaluation is conducted using the CALLHOME Mandarin and English corpora, two languages that, from a human perspective, are phonologically very different. This serves two purposes: (1) Artifacts from either language that influence classification will be identified. (2) If no such artifacts exist, then these algorithms will have strongly supported their use for future multi-language recognition tasks. Finally, Mandarin misclassification error rates have consistently been much higher than those from comparable English experiments. Thus the last goal of this work is to show whether these three inference algorithms can help reduce this gap while maintaining reasonable computational complexity.</a:t>
            </a:r>
          </a:p>
          <a:p>
            <a:pPr>
              <a:buFont typeface="Arial" pitchFamily="34" charset="0"/>
              <a:buChar char="•"/>
            </a:pPr>
            <a:endParaRPr lang="en-US" sz="1500" b="1" dirty="0" smtClean="0">
              <a:latin typeface="Arial" pitchFamily="34" charset="0"/>
              <a:cs typeface="Arial" pitchFamily="34" charset="0"/>
            </a:endParaRPr>
          </a:p>
          <a:p>
            <a:pPr lvl="1"/>
            <a:endParaRPr lang="en-US" sz="1500" b="1" dirty="0" smtClean="0">
              <a:latin typeface="Arial" pitchFamily="34" charset="0"/>
              <a:cs typeface="Arial" pitchFamily="34" charset="0"/>
            </a:endParaRPr>
          </a:p>
          <a:p>
            <a:r>
              <a:rPr lang="en-US" sz="1500" b="1" dirty="0" smtClean="0">
                <a:latin typeface="Arial" pitchFamily="34" charset="0"/>
                <a:cs typeface="Arial" pitchFamily="34" charset="0"/>
              </a:rPr>
              <a:t> </a:t>
            </a:r>
            <a:endParaRPr lang="en-US" sz="1500" b="1" dirty="0">
              <a:latin typeface="Arial" pitchFamily="34" charset="0"/>
              <a:cs typeface="Arial" pitchFamily="34" charset="0"/>
            </a:endParaRPr>
          </a:p>
        </p:txBody>
      </p:sp>
    </p:spTree>
    <p:extLst>
      <p:ext uri="{BB962C8B-B14F-4D97-AF65-F5344CB8AC3E}">
        <p14:creationId xmlns:p14="http://schemas.microsoft.com/office/powerpoint/2010/main" xmlns="" val="23255298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7012" y="744996"/>
            <a:ext cx="8702586" cy="4862870"/>
          </a:xfrm>
          <a:prstGeom prst="rect">
            <a:avLst/>
          </a:prstGeom>
        </p:spPr>
        <p:txBody>
          <a:bodyPr wrap="square" lIns="0" tIns="0" rIns="0" bIns="0">
            <a:spAutoFit/>
          </a:bodyPr>
          <a:lstStyle/>
          <a:p>
            <a:pPr marL="236538" indent="-236538">
              <a:spcAft>
                <a:spcPts val="1200"/>
              </a:spcAft>
              <a:buFont typeface="Arial" pitchFamily="34" charset="0"/>
              <a:buChar char="•"/>
            </a:pPr>
            <a:r>
              <a:rPr lang="en-US" sz="2400" b="1" dirty="0" smtClean="0">
                <a:latin typeface="Arial"/>
                <a:cs typeface="Arial"/>
              </a:rPr>
              <a:t>TIMIT </a:t>
            </a:r>
            <a:r>
              <a:rPr lang="en-US" sz="2400" b="1" dirty="0">
                <a:latin typeface="Arial"/>
                <a:cs typeface="Arial"/>
              </a:rPr>
              <a:t>(phone alignments provided)</a:t>
            </a:r>
          </a:p>
          <a:p>
            <a:pPr marL="455613" lvl="1" indent="-227013">
              <a:spcAft>
                <a:spcPts val="1200"/>
              </a:spcAft>
              <a:buFont typeface="Wingdings" charset="2"/>
              <a:buChar char="§"/>
            </a:pPr>
            <a:r>
              <a:rPr lang="en-US" sz="2400" b="1" dirty="0" smtClean="0">
                <a:latin typeface="Arial"/>
                <a:cs typeface="Arial"/>
              </a:rPr>
              <a:t>Read speech, </a:t>
            </a:r>
            <a:r>
              <a:rPr lang="en-US" sz="2400" b="1" dirty="0" smtClean="0">
                <a:latin typeface="Arial"/>
                <a:cs typeface="Arial"/>
              </a:rPr>
              <a:t>controlled </a:t>
            </a:r>
            <a:r>
              <a:rPr lang="en-US" sz="2400" b="1" dirty="0" smtClean="0">
                <a:latin typeface="Arial"/>
                <a:cs typeface="Arial"/>
              </a:rPr>
              <a:t>recording environment</a:t>
            </a:r>
          </a:p>
          <a:p>
            <a:pPr marL="455613" lvl="1" indent="-227013">
              <a:spcAft>
                <a:spcPts val="1200"/>
              </a:spcAft>
              <a:buFont typeface="Wingdings" charset="2"/>
              <a:buChar char="§"/>
            </a:pPr>
            <a:r>
              <a:rPr lang="en-US" sz="2400" b="1" dirty="0" smtClean="0">
                <a:latin typeface="Arial"/>
                <a:cs typeface="Arial"/>
              </a:rPr>
              <a:t>630 speakers, ~212,000 phones (42 labels)</a:t>
            </a:r>
          </a:p>
          <a:p>
            <a:pPr marL="236538" indent="-236538">
              <a:spcBef>
                <a:spcPts val="1200"/>
              </a:spcBef>
              <a:spcAft>
                <a:spcPts val="1200"/>
              </a:spcAft>
              <a:buFont typeface="Arial" pitchFamily="34" charset="0"/>
              <a:buChar char="•"/>
            </a:pPr>
            <a:r>
              <a:rPr lang="en-US" sz="2400" b="1" dirty="0">
                <a:latin typeface="Arial"/>
                <a:cs typeface="Arial"/>
              </a:rPr>
              <a:t> </a:t>
            </a:r>
            <a:r>
              <a:rPr lang="en-US" sz="2400" b="1" dirty="0" smtClean="0">
                <a:latin typeface="Arial"/>
                <a:cs typeface="Arial"/>
              </a:rPr>
              <a:t>Call Home English </a:t>
            </a:r>
            <a:r>
              <a:rPr lang="en-US" sz="2400" b="1" dirty="0">
                <a:latin typeface="Arial"/>
                <a:cs typeface="Arial"/>
              </a:rPr>
              <a:t>(generated phone alignments)</a:t>
            </a:r>
          </a:p>
          <a:p>
            <a:pPr marL="455613" lvl="1" indent="-227013">
              <a:spcAft>
                <a:spcPts val="1200"/>
              </a:spcAft>
              <a:buFont typeface="Wingdings" charset="2"/>
              <a:buChar char="§"/>
            </a:pPr>
            <a:r>
              <a:rPr lang="en-US" sz="2400" b="1" dirty="0">
                <a:latin typeface="Arial"/>
                <a:cs typeface="Arial"/>
              </a:rPr>
              <a:t>Conversational telephone speech, spontaneous, noisy</a:t>
            </a:r>
          </a:p>
          <a:p>
            <a:pPr marL="455613" lvl="1" indent="-227013">
              <a:spcAft>
                <a:spcPts val="1200"/>
              </a:spcAft>
              <a:buFont typeface="Wingdings" charset="2"/>
              <a:buChar char="§"/>
            </a:pPr>
            <a:r>
              <a:rPr lang="en-US" sz="2400" b="1" dirty="0">
                <a:latin typeface="Arial"/>
                <a:cs typeface="Arial"/>
              </a:rPr>
              <a:t>120 conversations, ~293,000 phone instances (42 labels)</a:t>
            </a:r>
          </a:p>
          <a:p>
            <a:pPr marL="236538" indent="-236538">
              <a:spcBef>
                <a:spcPts val="1200"/>
              </a:spcBef>
              <a:spcAft>
                <a:spcPts val="1200"/>
              </a:spcAft>
              <a:buFont typeface="Arial" pitchFamily="34" charset="0"/>
              <a:buChar char="•"/>
            </a:pPr>
            <a:r>
              <a:rPr lang="en-US" sz="2400" b="1" dirty="0">
                <a:latin typeface="Arial"/>
                <a:cs typeface="Arial"/>
              </a:rPr>
              <a:t>Call Home Mandarin </a:t>
            </a:r>
          </a:p>
          <a:p>
            <a:pPr marL="455613" lvl="1" indent="-227013">
              <a:spcAft>
                <a:spcPts val="1200"/>
              </a:spcAft>
              <a:buFont typeface="Wingdings" charset="2"/>
              <a:buChar char="§"/>
            </a:pPr>
            <a:r>
              <a:rPr lang="en-US" sz="2400" b="1" dirty="0">
                <a:latin typeface="Arial"/>
                <a:cs typeface="Arial"/>
              </a:rPr>
              <a:t>Conversational telephone speech, spontaneous, noisy</a:t>
            </a:r>
          </a:p>
          <a:p>
            <a:pPr marL="455613" lvl="1" indent="-227013">
              <a:spcAft>
                <a:spcPts val="1200"/>
              </a:spcAft>
              <a:buFont typeface="Wingdings" charset="2"/>
              <a:buChar char="§"/>
            </a:pPr>
            <a:r>
              <a:rPr lang="en-US" sz="2400" b="1" dirty="0">
                <a:latin typeface="Arial"/>
                <a:cs typeface="Arial"/>
              </a:rPr>
              <a:t>120 conversations </a:t>
            </a: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Experimental </a:t>
            </a:r>
            <a:r>
              <a:rPr lang="en-US" dirty="0" smtClean="0"/>
              <a:t>Phone Classification Design</a:t>
            </a:r>
            <a:endParaRPr lang="en-US" dirty="0"/>
          </a:p>
        </p:txBody>
      </p:sp>
    </p:spTree>
    <p:extLst>
      <p:ext uri="{BB962C8B-B14F-4D97-AF65-F5344CB8AC3E}">
        <p14:creationId xmlns:p14="http://schemas.microsoft.com/office/powerpoint/2010/main" xmlns="" val="15231998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Experimental Setup: Feature Extraction</a:t>
            </a:r>
            <a:endParaRPr lang="en-US" dirty="0"/>
          </a:p>
        </p:txBody>
      </p:sp>
      <p:graphicFrame>
        <p:nvGraphicFramePr>
          <p:cNvPr id="66" name="Table 65"/>
          <p:cNvGraphicFramePr>
            <a:graphicFrameLocks noGrp="1"/>
          </p:cNvGraphicFramePr>
          <p:nvPr/>
        </p:nvGraphicFramePr>
        <p:xfrm>
          <a:off x="1669695" y="4328160"/>
          <a:ext cx="6210060" cy="853440"/>
        </p:xfrm>
        <a:graphic>
          <a:graphicData uri="http://schemas.openxmlformats.org/drawingml/2006/table">
            <a:tbl>
              <a:tblPr firstRow="1" bandRow="1">
                <a:tableStyleId>{69012ECD-51FC-41F1-AA8D-1B2483CD663E}</a:tableStyleId>
              </a:tblPr>
              <a:tblGrid>
                <a:gridCol w="860017"/>
                <a:gridCol w="5350043"/>
              </a:tblGrid>
              <a:tr h="142593">
                <a:tc>
                  <a:txBody>
                    <a:bodyPr/>
                    <a:lstStyle/>
                    <a:p>
                      <a:pPr algn="ctr"/>
                      <a:r>
                        <a:rPr lang="en-US" sz="800" b="1" dirty="0" smtClean="0"/>
                        <a:t>Window</a:t>
                      </a:r>
                      <a:endParaRPr lang="en-US" sz="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b="1" dirty="0" smtClean="0"/>
                        <a:t>39 MFCC</a:t>
                      </a:r>
                      <a:r>
                        <a:rPr lang="en-US" sz="800" b="1" baseline="0" dirty="0" smtClean="0"/>
                        <a:t> Features + Duration</a:t>
                      </a:r>
                      <a:endParaRPr lang="en-US" sz="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2593">
                <a:tc>
                  <a:txBody>
                    <a:bodyPr/>
                    <a:lstStyle/>
                    <a:p>
                      <a:pPr algn="ctr"/>
                      <a:r>
                        <a:rPr lang="en-US" sz="800" b="1" dirty="0" smtClean="0"/>
                        <a:t>F</a:t>
                      </a:r>
                      <a:r>
                        <a:rPr lang="en-US" sz="800" b="1" baseline="-25000" dirty="0" smtClean="0"/>
                        <a:t>1AVG</a:t>
                      </a:r>
                      <a:endParaRPr lang="en-US" sz="800" b="1"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b="1" dirty="0" smtClean="0"/>
                        <a:t>40 Features</a:t>
                      </a:r>
                      <a:endParaRPr lang="en-US" sz="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2593">
                <a:tc>
                  <a:txBody>
                    <a:bodyPr/>
                    <a:lstStyle/>
                    <a:p>
                      <a:pPr algn="ctr"/>
                      <a:r>
                        <a:rPr lang="en-US" sz="800" b="1" dirty="0" smtClean="0"/>
                        <a:t>F</a:t>
                      </a:r>
                      <a:r>
                        <a:rPr lang="en-US" sz="800" b="1" baseline="-25000" dirty="0" smtClean="0"/>
                        <a:t>2AVG</a:t>
                      </a:r>
                      <a:endParaRPr lang="en-US" sz="800" b="1"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b="1" dirty="0" smtClean="0"/>
                        <a:t>40 Features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2593">
                <a:tc>
                  <a:txBody>
                    <a:bodyPr/>
                    <a:lstStyle/>
                    <a:p>
                      <a:pPr algn="ctr"/>
                      <a:r>
                        <a:rPr lang="en-US" sz="800" b="1" dirty="0" smtClean="0"/>
                        <a:t>F</a:t>
                      </a:r>
                      <a:r>
                        <a:rPr lang="en-US" sz="800" b="1" baseline="-25000" dirty="0" smtClean="0"/>
                        <a:t>3AVG</a:t>
                      </a:r>
                      <a:endParaRPr lang="en-US" sz="800" b="1"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b="1" dirty="0" smtClean="0"/>
                        <a:t>40 Features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pSp>
        <p:nvGrpSpPr>
          <p:cNvPr id="3" name="Group 77"/>
          <p:cNvGrpSpPr/>
          <p:nvPr/>
        </p:nvGrpSpPr>
        <p:grpSpPr>
          <a:xfrm>
            <a:off x="2895600" y="3752488"/>
            <a:ext cx="4132905" cy="499472"/>
            <a:chOff x="2907574" y="4428590"/>
            <a:chExt cx="4132905" cy="499472"/>
          </a:xfrm>
        </p:grpSpPr>
        <p:sp>
          <p:nvSpPr>
            <p:cNvPr id="64" name="TextBox 63"/>
            <p:cNvSpPr txBox="1"/>
            <p:nvPr/>
          </p:nvSpPr>
          <p:spPr>
            <a:xfrm>
              <a:off x="2907574" y="4494562"/>
              <a:ext cx="1898725" cy="369332"/>
            </a:xfrm>
            <a:prstGeom prst="rect">
              <a:avLst/>
            </a:prstGeom>
            <a:noFill/>
          </p:spPr>
          <p:txBody>
            <a:bodyPr wrap="none" rtlCol="0">
              <a:spAutoFit/>
            </a:bodyPr>
            <a:lstStyle/>
            <a:p>
              <a:r>
                <a:rPr lang="en-US" b="1" dirty="0" smtClean="0">
                  <a:latin typeface="Arial" pitchFamily="34" charset="0"/>
                  <a:cs typeface="Arial" pitchFamily="34" charset="0"/>
                </a:rPr>
                <a:t>3-4-3 Averaging</a:t>
              </a:r>
              <a:endParaRPr lang="en-US" b="1" dirty="0">
                <a:latin typeface="Arial" pitchFamily="34" charset="0"/>
                <a:cs typeface="Arial" pitchFamily="34" charset="0"/>
              </a:endParaRPr>
            </a:p>
          </p:txBody>
        </p:sp>
        <p:sp>
          <p:nvSpPr>
            <p:cNvPr id="71" name="TextBox 70"/>
            <p:cNvSpPr txBox="1"/>
            <p:nvPr/>
          </p:nvSpPr>
          <p:spPr>
            <a:xfrm>
              <a:off x="5099701" y="4562649"/>
              <a:ext cx="1940778" cy="276999"/>
            </a:xfrm>
            <a:prstGeom prst="rect">
              <a:avLst/>
            </a:prstGeom>
            <a:noFill/>
          </p:spPr>
          <p:txBody>
            <a:bodyPr wrap="square" rtlCol="0">
              <a:spAutoFit/>
            </a:bodyPr>
            <a:lstStyle/>
            <a:p>
              <a:r>
                <a:rPr lang="en-US" sz="1200" b="1" dirty="0" smtClean="0">
                  <a:latin typeface="Arial" pitchFamily="34" charset="0"/>
                  <a:cs typeface="Arial" pitchFamily="34" charset="0"/>
                </a:rPr>
                <a:t>3x40 Feature Matrix</a:t>
              </a:r>
              <a:endParaRPr lang="en-US" sz="1200" b="1" dirty="0">
                <a:latin typeface="Arial" pitchFamily="34" charset="0"/>
                <a:cs typeface="Arial" pitchFamily="34" charset="0"/>
              </a:endParaRPr>
            </a:p>
          </p:txBody>
        </p:sp>
        <p:sp>
          <p:nvSpPr>
            <p:cNvPr id="72" name="Down Arrow 71"/>
            <p:cNvSpPr/>
            <p:nvPr/>
          </p:nvSpPr>
          <p:spPr>
            <a:xfrm>
              <a:off x="4817321" y="4428590"/>
              <a:ext cx="202252" cy="499472"/>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65" name="Left Brace 64"/>
          <p:cNvSpPr/>
          <p:nvPr/>
        </p:nvSpPr>
        <p:spPr>
          <a:xfrm rot="16200000">
            <a:off x="2209800" y="2057400"/>
            <a:ext cx="381000" cy="1447800"/>
          </a:xfrm>
          <a:prstGeom prst="leftBrace">
            <a:avLst>
              <a:gd name="adj1" fmla="val 38333"/>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7" name="Left Brace 66"/>
          <p:cNvSpPr/>
          <p:nvPr/>
        </p:nvSpPr>
        <p:spPr>
          <a:xfrm rot="16200000">
            <a:off x="4343400" y="1371600"/>
            <a:ext cx="381000" cy="2819400"/>
          </a:xfrm>
          <a:prstGeom prst="leftBrace">
            <a:avLst>
              <a:gd name="adj1" fmla="val 50833"/>
              <a:gd name="adj2" fmla="val 50000"/>
            </a:avLst>
          </a:prstGeom>
          <a:ln>
            <a:solidFill>
              <a:srgbClr val="7030A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8" name="Left Brace 67"/>
          <p:cNvSpPr/>
          <p:nvPr/>
        </p:nvSpPr>
        <p:spPr>
          <a:xfrm rot="16200000">
            <a:off x="6705600" y="1828800"/>
            <a:ext cx="381000" cy="1905000"/>
          </a:xfrm>
          <a:prstGeom prst="leftBrace">
            <a:avLst>
              <a:gd name="adj1" fmla="val 42000"/>
              <a:gd name="adj2" fmla="val 50000"/>
            </a:avLst>
          </a:prstGeom>
          <a:ln>
            <a:solidFill>
              <a:schemeClr val="accent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9" name="TextBox 68"/>
          <p:cNvSpPr txBox="1"/>
          <p:nvPr/>
        </p:nvSpPr>
        <p:spPr>
          <a:xfrm>
            <a:off x="2057400" y="3048000"/>
            <a:ext cx="640625" cy="656590"/>
          </a:xfrm>
          <a:prstGeom prst="rect">
            <a:avLst/>
          </a:prstGeom>
          <a:noFill/>
        </p:spPr>
        <p:txBody>
          <a:bodyPr wrap="none" rtlCol="0">
            <a:spAutoFit/>
          </a:bodyPr>
          <a:lstStyle/>
          <a:p>
            <a:pPr algn="ctr"/>
            <a:r>
              <a:rPr lang="en-US" b="1" dirty="0" smtClean="0"/>
              <a:t>F</a:t>
            </a:r>
            <a:r>
              <a:rPr lang="en-US" b="1" baseline="-25000" dirty="0" smtClean="0"/>
              <a:t>1AVG</a:t>
            </a:r>
          </a:p>
          <a:p>
            <a:pPr algn="ctr"/>
            <a:r>
              <a:rPr lang="en-US" sz="1400" b="1" baseline="-25000" dirty="0" smtClean="0"/>
              <a:t>Round</a:t>
            </a:r>
          </a:p>
          <a:p>
            <a:pPr algn="ctr"/>
            <a:r>
              <a:rPr lang="en-US" sz="1400" b="1" baseline="-25000" dirty="0" smtClean="0"/>
              <a:t>Down</a:t>
            </a:r>
            <a:endParaRPr lang="en-US" sz="1400" b="1" baseline="-25000" dirty="0" smtClean="0"/>
          </a:p>
        </p:txBody>
      </p:sp>
      <p:sp>
        <p:nvSpPr>
          <p:cNvPr id="70" name="Rectangle 69"/>
          <p:cNvSpPr/>
          <p:nvPr/>
        </p:nvSpPr>
        <p:spPr>
          <a:xfrm>
            <a:off x="4236175" y="3048000"/>
            <a:ext cx="640625" cy="656590"/>
          </a:xfrm>
          <a:prstGeom prst="rect">
            <a:avLst/>
          </a:prstGeom>
        </p:spPr>
        <p:txBody>
          <a:bodyPr wrap="none">
            <a:spAutoFit/>
          </a:bodyPr>
          <a:lstStyle/>
          <a:p>
            <a:pPr algn="ctr"/>
            <a:r>
              <a:rPr lang="en-US" b="1" dirty="0" smtClean="0"/>
              <a:t>F</a:t>
            </a:r>
            <a:r>
              <a:rPr lang="en-US" b="1" baseline="-25000" dirty="0" smtClean="0"/>
              <a:t>2AVG</a:t>
            </a:r>
          </a:p>
          <a:p>
            <a:pPr algn="ctr"/>
            <a:r>
              <a:rPr lang="en-US" sz="1400" b="1" baseline="-25000" dirty="0" smtClean="0"/>
              <a:t>Round</a:t>
            </a:r>
          </a:p>
          <a:p>
            <a:pPr algn="ctr"/>
            <a:r>
              <a:rPr lang="en-US" sz="1400" b="1" baseline="-25000" dirty="0" smtClean="0"/>
              <a:t>Up</a:t>
            </a:r>
          </a:p>
        </p:txBody>
      </p:sp>
      <p:sp>
        <p:nvSpPr>
          <p:cNvPr id="73" name="Rectangle 72"/>
          <p:cNvSpPr/>
          <p:nvPr/>
        </p:nvSpPr>
        <p:spPr>
          <a:xfrm>
            <a:off x="6629400" y="3124200"/>
            <a:ext cx="729559" cy="512961"/>
          </a:xfrm>
          <a:prstGeom prst="rect">
            <a:avLst/>
          </a:prstGeom>
        </p:spPr>
        <p:txBody>
          <a:bodyPr wrap="none">
            <a:spAutoFit/>
          </a:bodyPr>
          <a:lstStyle/>
          <a:p>
            <a:pPr algn="ctr"/>
            <a:r>
              <a:rPr lang="en-US" b="1" dirty="0" smtClean="0"/>
              <a:t>F</a:t>
            </a:r>
            <a:r>
              <a:rPr lang="en-US" b="1" baseline="-25000" dirty="0" smtClean="0"/>
              <a:t>3AVG</a:t>
            </a:r>
          </a:p>
          <a:p>
            <a:pPr algn="ctr"/>
            <a:r>
              <a:rPr lang="en-US" sz="1400" b="1" baseline="-25000" dirty="0" smtClean="0"/>
              <a:t>Remainder</a:t>
            </a:r>
            <a:endParaRPr lang="en-US" sz="1400" b="1" baseline="-25000" dirty="0"/>
          </a:p>
        </p:txBody>
      </p:sp>
      <p:sp>
        <p:nvSpPr>
          <p:cNvPr id="74" name="TextBox 73"/>
          <p:cNvSpPr txBox="1"/>
          <p:nvPr/>
        </p:nvSpPr>
        <p:spPr>
          <a:xfrm>
            <a:off x="304800" y="1295400"/>
            <a:ext cx="1102931" cy="523220"/>
          </a:xfrm>
          <a:prstGeom prst="rect">
            <a:avLst/>
          </a:prstGeom>
          <a:noFill/>
        </p:spPr>
        <p:txBody>
          <a:bodyPr wrap="none" rtlCol="0">
            <a:spAutoFit/>
          </a:bodyPr>
          <a:lstStyle/>
          <a:p>
            <a:pPr algn="ctr"/>
            <a:r>
              <a:rPr lang="en-US" sz="1400" b="1" dirty="0" smtClean="0">
                <a:latin typeface="Arial" pitchFamily="34" charset="0"/>
                <a:cs typeface="Arial" pitchFamily="34" charset="0"/>
              </a:rPr>
              <a:t>Raw Audio</a:t>
            </a:r>
          </a:p>
          <a:p>
            <a:pPr algn="ctr"/>
            <a:r>
              <a:rPr lang="en-US" sz="1400" b="1" dirty="0" smtClean="0">
                <a:latin typeface="Arial" pitchFamily="34" charset="0"/>
                <a:cs typeface="Arial" pitchFamily="34" charset="0"/>
              </a:rPr>
              <a:t>Data</a:t>
            </a:r>
            <a:endParaRPr lang="en-US" sz="1400" b="1" dirty="0">
              <a:latin typeface="Arial" pitchFamily="34" charset="0"/>
              <a:cs typeface="Arial" pitchFamily="34" charset="0"/>
            </a:endParaRPr>
          </a:p>
        </p:txBody>
      </p:sp>
      <p:sp>
        <p:nvSpPr>
          <p:cNvPr id="75" name="TextBox 74"/>
          <p:cNvSpPr txBox="1"/>
          <p:nvPr/>
        </p:nvSpPr>
        <p:spPr>
          <a:xfrm>
            <a:off x="381000" y="2057400"/>
            <a:ext cx="990977" cy="523220"/>
          </a:xfrm>
          <a:prstGeom prst="rect">
            <a:avLst/>
          </a:prstGeom>
          <a:noFill/>
        </p:spPr>
        <p:txBody>
          <a:bodyPr wrap="none" rtlCol="0">
            <a:spAutoFit/>
          </a:bodyPr>
          <a:lstStyle/>
          <a:p>
            <a:pPr algn="ctr"/>
            <a:r>
              <a:rPr lang="en-US" sz="1400" b="1" dirty="0" smtClean="0">
                <a:latin typeface="Arial" pitchFamily="34" charset="0"/>
                <a:cs typeface="Arial" pitchFamily="34" charset="0"/>
              </a:rPr>
              <a:t>Sampling</a:t>
            </a:r>
          </a:p>
          <a:p>
            <a:pPr algn="ctr"/>
            <a:r>
              <a:rPr lang="en-US" sz="1400" b="1" dirty="0" smtClean="0">
                <a:latin typeface="Arial" pitchFamily="34" charset="0"/>
                <a:cs typeface="Arial" pitchFamily="34" charset="0"/>
              </a:rPr>
              <a:t>Window</a:t>
            </a:r>
            <a:endParaRPr lang="en-US" sz="1400" b="1" dirty="0">
              <a:latin typeface="Arial" pitchFamily="34" charset="0"/>
              <a:cs typeface="Arial" pitchFamily="34" charset="0"/>
            </a:endParaRPr>
          </a:p>
        </p:txBody>
      </p:sp>
      <p:pic>
        <p:nvPicPr>
          <p:cNvPr id="114690" name="Picture 2">
            <a:hlinkClick r:id="rId3"/>
          </p:cNvPr>
          <p:cNvPicPr>
            <a:picLocks noChangeAspect="1" noChangeArrowheads="1"/>
          </p:cNvPicPr>
          <p:nvPr/>
        </p:nvPicPr>
        <p:blipFill>
          <a:blip r:embed="rId4"/>
          <a:srcRect l="20299" r="25970"/>
          <a:stretch>
            <a:fillRect/>
          </a:stretch>
        </p:blipFill>
        <p:spPr bwMode="auto">
          <a:xfrm>
            <a:off x="1676400" y="1143000"/>
            <a:ext cx="6172200" cy="838200"/>
          </a:xfrm>
          <a:prstGeom prst="rect">
            <a:avLst/>
          </a:prstGeom>
          <a:noFill/>
          <a:ln w="9525">
            <a:noFill/>
            <a:miter lim="800000"/>
            <a:headEnd/>
            <a:tailEnd/>
          </a:ln>
        </p:spPr>
      </p:pic>
      <p:grpSp>
        <p:nvGrpSpPr>
          <p:cNvPr id="146" name="Group 145"/>
          <p:cNvGrpSpPr/>
          <p:nvPr/>
        </p:nvGrpSpPr>
        <p:grpSpPr>
          <a:xfrm>
            <a:off x="1645920" y="2225040"/>
            <a:ext cx="6202680" cy="220129"/>
            <a:chOff x="1645920" y="2225040"/>
            <a:chExt cx="6202680" cy="220129"/>
          </a:xfrm>
        </p:grpSpPr>
        <p:cxnSp>
          <p:nvCxnSpPr>
            <p:cNvPr id="128" name="Straight Connector 9"/>
            <p:cNvCxnSpPr/>
            <p:nvPr/>
          </p:nvCxnSpPr>
          <p:spPr>
            <a:xfrm flipV="1">
              <a:off x="1645920" y="2225040"/>
              <a:ext cx="0" cy="220129"/>
            </a:xfrm>
            <a:prstGeom prst="line">
              <a:avLst/>
            </a:prstGeom>
          </p:spPr>
          <p:style>
            <a:lnRef idx="2">
              <a:schemeClr val="accent1"/>
            </a:lnRef>
            <a:fillRef idx="0">
              <a:schemeClr val="accent1"/>
            </a:fillRef>
            <a:effectRef idx="1">
              <a:schemeClr val="accent1"/>
            </a:effectRef>
            <a:fontRef idx="minor">
              <a:schemeClr val="tx1"/>
            </a:fontRef>
          </p:style>
        </p:cxnSp>
        <p:cxnSp>
          <p:nvCxnSpPr>
            <p:cNvPr id="129" name="Straight Connector 12"/>
            <p:cNvCxnSpPr/>
            <p:nvPr/>
          </p:nvCxnSpPr>
          <p:spPr>
            <a:xfrm flipV="1">
              <a:off x="2167007" y="2225040"/>
              <a:ext cx="0" cy="220129"/>
            </a:xfrm>
            <a:prstGeom prst="line">
              <a:avLst/>
            </a:prstGeom>
          </p:spPr>
          <p:style>
            <a:lnRef idx="2">
              <a:schemeClr val="accent1"/>
            </a:lnRef>
            <a:fillRef idx="0">
              <a:schemeClr val="accent1"/>
            </a:fillRef>
            <a:effectRef idx="1">
              <a:schemeClr val="accent1"/>
            </a:effectRef>
            <a:fontRef idx="minor">
              <a:schemeClr val="tx1"/>
            </a:fontRef>
          </p:style>
        </p:cxnSp>
        <p:cxnSp>
          <p:nvCxnSpPr>
            <p:cNvPr id="126" name="Straight Connector 125"/>
            <p:cNvCxnSpPr/>
            <p:nvPr/>
          </p:nvCxnSpPr>
          <p:spPr>
            <a:xfrm flipV="1">
              <a:off x="2640473" y="2225040"/>
              <a:ext cx="0" cy="220129"/>
            </a:xfrm>
            <a:prstGeom prst="line">
              <a:avLst/>
            </a:prstGeom>
          </p:spPr>
          <p:style>
            <a:lnRef idx="2">
              <a:schemeClr val="accent1"/>
            </a:lnRef>
            <a:fillRef idx="0">
              <a:schemeClr val="accent1"/>
            </a:fillRef>
            <a:effectRef idx="1">
              <a:schemeClr val="accent1"/>
            </a:effectRef>
            <a:fontRef idx="minor">
              <a:schemeClr val="tx1"/>
            </a:fontRef>
          </p:style>
        </p:cxnSp>
        <p:cxnSp>
          <p:nvCxnSpPr>
            <p:cNvPr id="123" name="Straight Connector 122"/>
            <p:cNvCxnSpPr/>
            <p:nvPr/>
          </p:nvCxnSpPr>
          <p:spPr>
            <a:xfrm flipV="1">
              <a:off x="3113939" y="2225040"/>
              <a:ext cx="0" cy="220129"/>
            </a:xfrm>
            <a:prstGeom prst="line">
              <a:avLst/>
            </a:prstGeom>
          </p:spPr>
          <p:style>
            <a:lnRef idx="2">
              <a:schemeClr val="accent1"/>
            </a:lnRef>
            <a:fillRef idx="0">
              <a:schemeClr val="accent1"/>
            </a:fillRef>
            <a:effectRef idx="1">
              <a:schemeClr val="accent1"/>
            </a:effectRef>
            <a:fontRef idx="minor">
              <a:schemeClr val="tx1"/>
            </a:fontRef>
          </p:style>
        </p:cxnSp>
        <p:cxnSp>
          <p:nvCxnSpPr>
            <p:cNvPr id="120" name="Straight Connector 119"/>
            <p:cNvCxnSpPr/>
            <p:nvPr/>
          </p:nvCxnSpPr>
          <p:spPr>
            <a:xfrm flipV="1">
              <a:off x="3587405" y="2225040"/>
              <a:ext cx="0" cy="220129"/>
            </a:xfrm>
            <a:prstGeom prst="line">
              <a:avLst/>
            </a:prstGeom>
          </p:spPr>
          <p:style>
            <a:lnRef idx="2">
              <a:schemeClr val="accent1"/>
            </a:lnRef>
            <a:fillRef idx="0">
              <a:schemeClr val="accent1"/>
            </a:fillRef>
            <a:effectRef idx="1">
              <a:schemeClr val="accent1"/>
            </a:effectRef>
            <a:fontRef idx="minor">
              <a:schemeClr val="tx1"/>
            </a:fontRef>
          </p:style>
        </p:cxnSp>
        <p:cxnSp>
          <p:nvCxnSpPr>
            <p:cNvPr id="117" name="Straight Connector 116"/>
            <p:cNvCxnSpPr/>
            <p:nvPr/>
          </p:nvCxnSpPr>
          <p:spPr>
            <a:xfrm flipV="1">
              <a:off x="4060871" y="2225040"/>
              <a:ext cx="0" cy="220129"/>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rot="10800000" flipV="1">
              <a:off x="6428202"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rot="10800000" flipV="1">
              <a:off x="5937594"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rot="10800000" flipV="1">
              <a:off x="5464128"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08" name="Straight Connector 107"/>
            <p:cNvCxnSpPr/>
            <p:nvPr/>
          </p:nvCxnSpPr>
          <p:spPr>
            <a:xfrm rot="10800000" flipV="1">
              <a:off x="4990661"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rot="10800000" flipV="1">
              <a:off x="4517195"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rot="10800000" flipV="1">
              <a:off x="6901668"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33" name="Straight Connector 132"/>
            <p:cNvCxnSpPr/>
            <p:nvPr/>
          </p:nvCxnSpPr>
          <p:spPr>
            <a:xfrm rot="10800000" flipV="1">
              <a:off x="7375134"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37" name="Straight Connector 136"/>
            <p:cNvCxnSpPr/>
            <p:nvPr/>
          </p:nvCxnSpPr>
          <p:spPr>
            <a:xfrm rot="10800000" flipV="1">
              <a:off x="7848600"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43" name="Straight Connector 142"/>
            <p:cNvCxnSpPr/>
            <p:nvPr/>
          </p:nvCxnSpPr>
          <p:spPr>
            <a:xfrm>
              <a:off x="1645920" y="2325624"/>
              <a:ext cx="6190488" cy="0"/>
            </a:xfrm>
            <a:prstGeom prst="line">
              <a:avLst/>
            </a:prstGeom>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xmlns="" val="1523199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4690"/>
                                        </p:tgtEl>
                                        <p:attrNameLst>
                                          <p:attrName>style.visibility</p:attrName>
                                        </p:attrNameLst>
                                      </p:cBhvr>
                                      <p:to>
                                        <p:strVal val="visible"/>
                                      </p:to>
                                    </p:set>
                                    <p:anim calcmode="lin" valueType="num">
                                      <p:cBhvr additive="base">
                                        <p:cTn id="7" dur="500" fill="hold"/>
                                        <p:tgtEl>
                                          <p:spTgt spid="114690"/>
                                        </p:tgtEl>
                                        <p:attrNameLst>
                                          <p:attrName>ppt_x</p:attrName>
                                        </p:attrNameLst>
                                      </p:cBhvr>
                                      <p:tavLst>
                                        <p:tav tm="0">
                                          <p:val>
                                            <p:strVal val="#ppt_x"/>
                                          </p:val>
                                        </p:tav>
                                        <p:tav tm="100000">
                                          <p:val>
                                            <p:strVal val="#ppt_x"/>
                                          </p:val>
                                        </p:tav>
                                      </p:tavLst>
                                    </p:anim>
                                    <p:anim calcmode="lin" valueType="num">
                                      <p:cBhvr additive="base">
                                        <p:cTn id="8" dur="500" fill="hold"/>
                                        <p:tgtEl>
                                          <p:spTgt spid="11469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4"/>
                                        </p:tgtEl>
                                        <p:attrNameLst>
                                          <p:attrName>style.visibility</p:attrName>
                                        </p:attrNameLst>
                                      </p:cBhvr>
                                      <p:to>
                                        <p:strVal val="visible"/>
                                      </p:to>
                                    </p:set>
                                    <p:anim calcmode="lin" valueType="num">
                                      <p:cBhvr additive="base">
                                        <p:cTn id="11" dur="500" fill="hold"/>
                                        <p:tgtEl>
                                          <p:spTgt spid="74"/>
                                        </p:tgtEl>
                                        <p:attrNameLst>
                                          <p:attrName>ppt_x</p:attrName>
                                        </p:attrNameLst>
                                      </p:cBhvr>
                                      <p:tavLst>
                                        <p:tav tm="0">
                                          <p:val>
                                            <p:strVal val="#ppt_x"/>
                                          </p:val>
                                        </p:tav>
                                        <p:tav tm="100000">
                                          <p:val>
                                            <p:strVal val="#ppt_x"/>
                                          </p:val>
                                        </p:tav>
                                      </p:tavLst>
                                    </p:anim>
                                    <p:anim calcmode="lin" valueType="num">
                                      <p:cBhvr additive="base">
                                        <p:cTn id="12" dur="500" fill="hold"/>
                                        <p:tgtEl>
                                          <p:spTgt spid="7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5"/>
                                        </p:tgtEl>
                                        <p:attrNameLst>
                                          <p:attrName>style.visibility</p:attrName>
                                        </p:attrNameLst>
                                      </p:cBhvr>
                                      <p:to>
                                        <p:strVal val="visible"/>
                                      </p:to>
                                    </p:set>
                                    <p:anim calcmode="lin" valueType="num">
                                      <p:cBhvr additive="base">
                                        <p:cTn id="17" dur="500" fill="hold"/>
                                        <p:tgtEl>
                                          <p:spTgt spid="75"/>
                                        </p:tgtEl>
                                        <p:attrNameLst>
                                          <p:attrName>ppt_x</p:attrName>
                                        </p:attrNameLst>
                                      </p:cBhvr>
                                      <p:tavLst>
                                        <p:tav tm="0">
                                          <p:val>
                                            <p:strVal val="#ppt_x"/>
                                          </p:val>
                                        </p:tav>
                                        <p:tav tm="100000">
                                          <p:val>
                                            <p:strVal val="#ppt_x"/>
                                          </p:val>
                                        </p:tav>
                                      </p:tavLst>
                                    </p:anim>
                                    <p:anim calcmode="lin" valueType="num">
                                      <p:cBhvr additive="base">
                                        <p:cTn id="18" dur="500" fill="hold"/>
                                        <p:tgtEl>
                                          <p:spTgt spid="75"/>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46"/>
                                        </p:tgtEl>
                                        <p:attrNameLst>
                                          <p:attrName>style.visibility</p:attrName>
                                        </p:attrNameLst>
                                      </p:cBhvr>
                                      <p:to>
                                        <p:strVal val="visible"/>
                                      </p:to>
                                    </p:set>
                                    <p:anim calcmode="lin" valueType="num">
                                      <p:cBhvr additive="base">
                                        <p:cTn id="21" dur="500" fill="hold"/>
                                        <p:tgtEl>
                                          <p:spTgt spid="146"/>
                                        </p:tgtEl>
                                        <p:attrNameLst>
                                          <p:attrName>ppt_x</p:attrName>
                                        </p:attrNameLst>
                                      </p:cBhvr>
                                      <p:tavLst>
                                        <p:tav tm="0">
                                          <p:val>
                                            <p:strVal val="#ppt_x"/>
                                          </p:val>
                                        </p:tav>
                                        <p:tav tm="100000">
                                          <p:val>
                                            <p:strVal val="#ppt_x"/>
                                          </p:val>
                                        </p:tav>
                                      </p:tavLst>
                                    </p:anim>
                                    <p:anim calcmode="lin" valueType="num">
                                      <p:cBhvr additive="base">
                                        <p:cTn id="22" dur="500" fill="hold"/>
                                        <p:tgtEl>
                                          <p:spTgt spid="14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5"/>
                                        </p:tgtEl>
                                        <p:attrNameLst>
                                          <p:attrName>style.visibility</p:attrName>
                                        </p:attrNameLst>
                                      </p:cBhvr>
                                      <p:to>
                                        <p:strVal val="visible"/>
                                      </p:to>
                                    </p:set>
                                    <p:anim calcmode="lin" valueType="num">
                                      <p:cBhvr additive="base">
                                        <p:cTn id="27" dur="500" fill="hold"/>
                                        <p:tgtEl>
                                          <p:spTgt spid="65"/>
                                        </p:tgtEl>
                                        <p:attrNameLst>
                                          <p:attrName>ppt_x</p:attrName>
                                        </p:attrNameLst>
                                      </p:cBhvr>
                                      <p:tavLst>
                                        <p:tav tm="0">
                                          <p:val>
                                            <p:strVal val="#ppt_x"/>
                                          </p:val>
                                        </p:tav>
                                        <p:tav tm="100000">
                                          <p:val>
                                            <p:strVal val="#ppt_x"/>
                                          </p:val>
                                        </p:tav>
                                      </p:tavLst>
                                    </p:anim>
                                    <p:anim calcmode="lin" valueType="num">
                                      <p:cBhvr additive="base">
                                        <p:cTn id="28" dur="500" fill="hold"/>
                                        <p:tgtEl>
                                          <p:spTgt spid="6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9"/>
                                        </p:tgtEl>
                                        <p:attrNameLst>
                                          <p:attrName>style.visibility</p:attrName>
                                        </p:attrNameLst>
                                      </p:cBhvr>
                                      <p:to>
                                        <p:strVal val="visible"/>
                                      </p:to>
                                    </p:set>
                                    <p:anim calcmode="lin" valueType="num">
                                      <p:cBhvr additive="base">
                                        <p:cTn id="31" dur="500" fill="hold"/>
                                        <p:tgtEl>
                                          <p:spTgt spid="69"/>
                                        </p:tgtEl>
                                        <p:attrNameLst>
                                          <p:attrName>ppt_x</p:attrName>
                                        </p:attrNameLst>
                                      </p:cBhvr>
                                      <p:tavLst>
                                        <p:tav tm="0">
                                          <p:val>
                                            <p:strVal val="#ppt_x"/>
                                          </p:val>
                                        </p:tav>
                                        <p:tav tm="100000">
                                          <p:val>
                                            <p:strVal val="#ppt_x"/>
                                          </p:val>
                                        </p:tav>
                                      </p:tavLst>
                                    </p:anim>
                                    <p:anim calcmode="lin" valueType="num">
                                      <p:cBhvr additive="base">
                                        <p:cTn id="32" dur="500" fill="hold"/>
                                        <p:tgtEl>
                                          <p:spTgt spid="69"/>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7"/>
                                        </p:tgtEl>
                                        <p:attrNameLst>
                                          <p:attrName>style.visibility</p:attrName>
                                        </p:attrNameLst>
                                      </p:cBhvr>
                                      <p:to>
                                        <p:strVal val="visible"/>
                                      </p:to>
                                    </p:set>
                                    <p:anim calcmode="lin" valueType="num">
                                      <p:cBhvr additive="base">
                                        <p:cTn id="35" dur="500" fill="hold"/>
                                        <p:tgtEl>
                                          <p:spTgt spid="67"/>
                                        </p:tgtEl>
                                        <p:attrNameLst>
                                          <p:attrName>ppt_x</p:attrName>
                                        </p:attrNameLst>
                                      </p:cBhvr>
                                      <p:tavLst>
                                        <p:tav tm="0">
                                          <p:val>
                                            <p:strVal val="#ppt_x"/>
                                          </p:val>
                                        </p:tav>
                                        <p:tav tm="100000">
                                          <p:val>
                                            <p:strVal val="#ppt_x"/>
                                          </p:val>
                                        </p:tav>
                                      </p:tavLst>
                                    </p:anim>
                                    <p:anim calcmode="lin" valueType="num">
                                      <p:cBhvr additive="base">
                                        <p:cTn id="36" dur="500" fill="hold"/>
                                        <p:tgtEl>
                                          <p:spTgt spid="67"/>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70"/>
                                        </p:tgtEl>
                                        <p:attrNameLst>
                                          <p:attrName>style.visibility</p:attrName>
                                        </p:attrNameLst>
                                      </p:cBhvr>
                                      <p:to>
                                        <p:strVal val="visible"/>
                                      </p:to>
                                    </p:set>
                                    <p:anim calcmode="lin" valueType="num">
                                      <p:cBhvr additive="base">
                                        <p:cTn id="39" dur="500" fill="hold"/>
                                        <p:tgtEl>
                                          <p:spTgt spid="70"/>
                                        </p:tgtEl>
                                        <p:attrNameLst>
                                          <p:attrName>ppt_x</p:attrName>
                                        </p:attrNameLst>
                                      </p:cBhvr>
                                      <p:tavLst>
                                        <p:tav tm="0">
                                          <p:val>
                                            <p:strVal val="#ppt_x"/>
                                          </p:val>
                                        </p:tav>
                                        <p:tav tm="100000">
                                          <p:val>
                                            <p:strVal val="#ppt_x"/>
                                          </p:val>
                                        </p:tav>
                                      </p:tavLst>
                                    </p:anim>
                                    <p:anim calcmode="lin" valueType="num">
                                      <p:cBhvr additive="base">
                                        <p:cTn id="40" dur="500" fill="hold"/>
                                        <p:tgtEl>
                                          <p:spTgt spid="7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8"/>
                                        </p:tgtEl>
                                        <p:attrNameLst>
                                          <p:attrName>style.visibility</p:attrName>
                                        </p:attrNameLst>
                                      </p:cBhvr>
                                      <p:to>
                                        <p:strVal val="visible"/>
                                      </p:to>
                                    </p:set>
                                    <p:anim calcmode="lin" valueType="num">
                                      <p:cBhvr additive="base">
                                        <p:cTn id="43" dur="500" fill="hold"/>
                                        <p:tgtEl>
                                          <p:spTgt spid="68"/>
                                        </p:tgtEl>
                                        <p:attrNameLst>
                                          <p:attrName>ppt_x</p:attrName>
                                        </p:attrNameLst>
                                      </p:cBhvr>
                                      <p:tavLst>
                                        <p:tav tm="0">
                                          <p:val>
                                            <p:strVal val="#ppt_x"/>
                                          </p:val>
                                        </p:tav>
                                        <p:tav tm="100000">
                                          <p:val>
                                            <p:strVal val="#ppt_x"/>
                                          </p:val>
                                        </p:tav>
                                      </p:tavLst>
                                    </p:anim>
                                    <p:anim calcmode="lin" valueType="num">
                                      <p:cBhvr additive="base">
                                        <p:cTn id="44" dur="500" fill="hold"/>
                                        <p:tgtEl>
                                          <p:spTgt spid="68"/>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73"/>
                                        </p:tgtEl>
                                        <p:attrNameLst>
                                          <p:attrName>style.visibility</p:attrName>
                                        </p:attrNameLst>
                                      </p:cBhvr>
                                      <p:to>
                                        <p:strVal val="visible"/>
                                      </p:to>
                                    </p:set>
                                    <p:anim calcmode="lin" valueType="num">
                                      <p:cBhvr additive="base">
                                        <p:cTn id="47" dur="500" fill="hold"/>
                                        <p:tgtEl>
                                          <p:spTgt spid="73"/>
                                        </p:tgtEl>
                                        <p:attrNameLst>
                                          <p:attrName>ppt_x</p:attrName>
                                        </p:attrNameLst>
                                      </p:cBhvr>
                                      <p:tavLst>
                                        <p:tav tm="0">
                                          <p:val>
                                            <p:strVal val="#ppt_x"/>
                                          </p:val>
                                        </p:tav>
                                        <p:tav tm="100000">
                                          <p:val>
                                            <p:strVal val="#ppt_x"/>
                                          </p:val>
                                        </p:tav>
                                      </p:tavLst>
                                    </p:anim>
                                    <p:anim calcmode="lin" valueType="num">
                                      <p:cBhvr additive="base">
                                        <p:cTn id="48" dur="500" fill="hold"/>
                                        <p:tgtEl>
                                          <p:spTgt spid="73"/>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additive="base">
                                        <p:cTn id="51" dur="500" fill="hold"/>
                                        <p:tgtEl>
                                          <p:spTgt spid="3"/>
                                        </p:tgtEl>
                                        <p:attrNameLst>
                                          <p:attrName>ppt_x</p:attrName>
                                        </p:attrNameLst>
                                      </p:cBhvr>
                                      <p:tavLst>
                                        <p:tav tm="0">
                                          <p:val>
                                            <p:strVal val="#ppt_x"/>
                                          </p:val>
                                        </p:tav>
                                        <p:tav tm="100000">
                                          <p:val>
                                            <p:strVal val="#ppt_x"/>
                                          </p:val>
                                        </p:tav>
                                      </p:tavLst>
                                    </p:anim>
                                    <p:anim calcmode="lin" valueType="num">
                                      <p:cBhvr additive="base">
                                        <p:cTn id="52" dur="500" fill="hold"/>
                                        <p:tgtEl>
                                          <p:spTgt spid="3"/>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66"/>
                                        </p:tgtEl>
                                        <p:attrNameLst>
                                          <p:attrName>style.visibility</p:attrName>
                                        </p:attrNameLst>
                                      </p:cBhvr>
                                      <p:to>
                                        <p:strVal val="visible"/>
                                      </p:to>
                                    </p:set>
                                    <p:anim calcmode="lin" valueType="num">
                                      <p:cBhvr additive="base">
                                        <p:cTn id="55" dur="500" fill="hold"/>
                                        <p:tgtEl>
                                          <p:spTgt spid="66"/>
                                        </p:tgtEl>
                                        <p:attrNameLst>
                                          <p:attrName>ppt_x</p:attrName>
                                        </p:attrNameLst>
                                      </p:cBhvr>
                                      <p:tavLst>
                                        <p:tav tm="0">
                                          <p:val>
                                            <p:strVal val="#ppt_x"/>
                                          </p:val>
                                        </p:tav>
                                        <p:tav tm="100000">
                                          <p:val>
                                            <p:strVal val="#ppt_x"/>
                                          </p:val>
                                        </p:tav>
                                      </p:tavLst>
                                    </p:anim>
                                    <p:anim calcmode="lin" valueType="num">
                                      <p:cBhvr additive="base">
                                        <p:cTn id="56"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7" grpId="0" animBg="1"/>
      <p:bldP spid="68" grpId="0" animBg="1"/>
      <p:bldP spid="69" grpId="0"/>
      <p:bldP spid="70" grpId="0"/>
      <p:bldP spid="73" grpId="0"/>
      <p:bldP spid="74" grpId="0"/>
      <p:bldP spid="7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7012" y="744996"/>
            <a:ext cx="8702586" cy="6093975"/>
          </a:xfrm>
          <a:prstGeom prst="rect">
            <a:avLst/>
          </a:prstGeom>
        </p:spPr>
        <p:txBody>
          <a:bodyPr wrap="square" lIns="0" tIns="0" rIns="0" bIns="0">
            <a:spAutoFit/>
          </a:bodyPr>
          <a:lstStyle/>
          <a:p>
            <a:pPr marL="236538" indent="-236538">
              <a:spcAft>
                <a:spcPts val="1200"/>
              </a:spcAft>
              <a:buFont typeface="Arial" pitchFamily="34" charset="0"/>
              <a:buChar char="•"/>
            </a:pPr>
            <a:r>
              <a:rPr lang="en-US" sz="2400" b="1" dirty="0">
                <a:latin typeface="Arial"/>
                <a:cs typeface="Arial"/>
              </a:rPr>
              <a:t>Comparisons for Inference Algorithms</a:t>
            </a:r>
          </a:p>
          <a:p>
            <a:pPr marL="455613" lvl="1" indent="-227013">
              <a:spcAft>
                <a:spcPts val="1200"/>
              </a:spcAft>
              <a:buFont typeface="Wingdings" charset="2"/>
              <a:buChar char="§"/>
            </a:pPr>
            <a:r>
              <a:rPr lang="en-US" sz="2400" b="1" dirty="0" smtClean="0">
                <a:latin typeface="Arial"/>
                <a:cs typeface="Arial"/>
              </a:rPr>
              <a:t>Neural Networks</a:t>
            </a:r>
          </a:p>
          <a:p>
            <a:pPr marL="798513" lvl="2" indent="-342900">
              <a:spcAft>
                <a:spcPts val="600"/>
              </a:spcAft>
              <a:buFont typeface="Wingdings" charset="2"/>
              <a:buChar char="Ø"/>
            </a:pPr>
            <a:r>
              <a:rPr lang="en-US" sz="2400" b="1" dirty="0" smtClean="0">
                <a:latin typeface="Arial"/>
                <a:cs typeface="Arial"/>
              </a:rPr>
              <a:t>Training method: Resilient back-propagation</a:t>
            </a:r>
          </a:p>
          <a:p>
            <a:pPr marL="798513" lvl="2" indent="-342900">
              <a:spcAft>
                <a:spcPts val="600"/>
              </a:spcAft>
              <a:buFont typeface="Wingdings" charset="2"/>
              <a:buChar char="Ø"/>
            </a:pPr>
            <a:r>
              <a:rPr lang="en-US" sz="2400" b="1" dirty="0" smtClean="0">
                <a:latin typeface="Arial"/>
                <a:cs typeface="Arial"/>
              </a:rPr>
              <a:t>Number of Hidden Layers: 1</a:t>
            </a:r>
          </a:p>
          <a:p>
            <a:pPr marL="798513" lvl="2" indent="-342900">
              <a:spcAft>
                <a:spcPts val="600"/>
              </a:spcAft>
              <a:buFont typeface="Wingdings" charset="2"/>
              <a:buChar char="Ø"/>
            </a:pPr>
            <a:r>
              <a:rPr lang="en-US" sz="2400" b="1" dirty="0" smtClean="0">
                <a:latin typeface="Arial"/>
                <a:cs typeface="Arial"/>
              </a:rPr>
              <a:t>Transfer function: tangent sigmoid</a:t>
            </a:r>
          </a:p>
          <a:p>
            <a:pPr marL="798513" lvl="2" indent="-342900">
              <a:spcAft>
                <a:spcPts val="600"/>
              </a:spcAft>
              <a:buFont typeface="Wingdings" charset="2"/>
              <a:buChar char="Ø"/>
            </a:pPr>
            <a:r>
              <a:rPr lang="en-US" sz="2400" b="1" dirty="0" smtClean="0">
                <a:latin typeface="Arial"/>
                <a:cs typeface="Arial"/>
              </a:rPr>
              <a:t>Failure Conditions: 1000 epochs or max failures = 20</a:t>
            </a:r>
          </a:p>
          <a:p>
            <a:pPr marL="798513" lvl="2" indent="-342900">
              <a:spcAft>
                <a:spcPts val="600"/>
              </a:spcAft>
              <a:buFont typeface="Wingdings" charset="2"/>
              <a:buChar char="Ø"/>
            </a:pPr>
            <a:r>
              <a:rPr lang="en-US" sz="2400" b="1" dirty="0" smtClean="0">
                <a:latin typeface="Arial"/>
                <a:cs typeface="Arial"/>
              </a:rPr>
              <a:t>Error rates averaged across multiple iterations</a:t>
            </a:r>
          </a:p>
          <a:p>
            <a:pPr marL="1257300" lvl="2" indent="-342900">
              <a:buFont typeface="Arial" pitchFamily="34" charset="0"/>
              <a:buChar char="•"/>
            </a:pPr>
            <a:endParaRPr lang="en-US" sz="2400" b="1" dirty="0" smtClean="0">
              <a:latin typeface="Arial"/>
              <a:cs typeface="Arial"/>
            </a:endParaRPr>
          </a:p>
          <a:p>
            <a:pPr marL="1257300" lvl="2" indent="-342900">
              <a:buFont typeface="Arial" pitchFamily="34" charset="0"/>
              <a:buChar char="•"/>
            </a:pPr>
            <a:endParaRPr lang="en-US" sz="2400" b="1" dirty="0" smtClean="0">
              <a:latin typeface="Arial"/>
              <a:cs typeface="Arial"/>
            </a:endParaRPr>
          </a:p>
          <a:p>
            <a:pPr marL="1257300" lvl="2" indent="-342900"/>
            <a:endParaRPr lang="en-US" sz="2400" b="1" dirty="0" smtClean="0">
              <a:latin typeface="Arial"/>
              <a:cs typeface="Arial"/>
            </a:endParaRPr>
          </a:p>
          <a:p>
            <a:pPr marL="455613" lvl="1" indent="-227013">
              <a:spcAft>
                <a:spcPts val="1200"/>
              </a:spcAft>
              <a:buFont typeface="Wingdings" charset="2"/>
              <a:buChar char="§"/>
            </a:pPr>
            <a:r>
              <a:rPr lang="en-US" sz="2400" b="1" dirty="0" smtClean="0">
                <a:latin typeface="Arial"/>
                <a:cs typeface="Arial"/>
              </a:rPr>
              <a:t>Random Forests</a:t>
            </a:r>
          </a:p>
          <a:p>
            <a:pPr marL="455613" lvl="1" indent="-227013">
              <a:spcAft>
                <a:spcPts val="600"/>
              </a:spcAft>
              <a:buFont typeface="Wingdings" charset="2"/>
              <a:buChar char="§"/>
            </a:pPr>
            <a:r>
              <a:rPr lang="en-US" sz="2400" b="1" dirty="0" smtClean="0">
                <a:latin typeface="Arial"/>
                <a:cs typeface="Arial"/>
              </a:rPr>
              <a:t>K Nearest Neighbors</a:t>
            </a:r>
          </a:p>
          <a:p>
            <a:pPr marL="798513" lvl="2" indent="-342900">
              <a:buFont typeface="Wingdings" charset="2"/>
              <a:buChar char="Ø"/>
            </a:pPr>
            <a:r>
              <a:rPr lang="en-US" sz="2400" b="1" dirty="0" smtClean="0">
                <a:latin typeface="Arial"/>
                <a:cs typeface="Arial"/>
              </a:rPr>
              <a:t>Distance Metric: Euclidean</a:t>
            </a:r>
          </a:p>
          <a:p>
            <a:pPr marL="800100" lvl="1" indent="-342900">
              <a:buFont typeface="Arial" pitchFamily="34" charset="0"/>
              <a:buChar char="•"/>
            </a:pPr>
            <a:endParaRPr lang="en-US" sz="2400" b="1" dirty="0" smtClean="0">
              <a:latin typeface="Arial"/>
              <a:cs typeface="Arial"/>
            </a:endParaRP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Experimental Setup: Baseline Algorithms</a:t>
            </a:r>
            <a:endParaRPr lang="en-US" dirty="0"/>
          </a:p>
        </p:txBody>
      </p:sp>
      <p:pic>
        <p:nvPicPr>
          <p:cNvPr id="5" name="Picture 4"/>
          <p:cNvPicPr>
            <a:picLocks noChangeAspect="1"/>
          </p:cNvPicPr>
          <p:nvPr/>
        </p:nvPicPr>
        <p:blipFill>
          <a:blip r:embed="rId3" cstate="print"/>
          <a:srcRect/>
          <a:stretch>
            <a:fillRect/>
          </a:stretch>
        </p:blipFill>
        <p:spPr bwMode="auto">
          <a:xfrm>
            <a:off x="2644934" y="4017776"/>
            <a:ext cx="3648823" cy="1004749"/>
          </a:xfrm>
          <a:prstGeom prst="rect">
            <a:avLst/>
          </a:prstGeom>
          <a:noFill/>
          <a:ln w="9525">
            <a:noFill/>
            <a:miter lim="800000"/>
            <a:headEnd/>
            <a:tailEnd/>
          </a:ln>
        </p:spPr>
      </p:pic>
    </p:spTree>
    <p:extLst>
      <p:ext uri="{BB962C8B-B14F-4D97-AF65-F5344CB8AC3E}">
        <p14:creationId xmlns:p14="http://schemas.microsoft.com/office/powerpoint/2010/main" xmlns="" val="15231998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623604" y="753630"/>
            <a:ext cx="1636957" cy="369332"/>
          </a:xfrm>
          <a:prstGeom prst="rect">
            <a:avLst/>
          </a:prstGeom>
        </p:spPr>
        <p:txBody>
          <a:bodyPr wrap="square" lIns="0" tIns="0" rIns="0" bIns="0">
            <a:spAutoFit/>
          </a:bodyPr>
          <a:lstStyle/>
          <a:p>
            <a:pPr marL="342900" indent="-342900" algn="ctr">
              <a:spcAft>
                <a:spcPts val="1200"/>
              </a:spcAft>
            </a:pPr>
            <a:r>
              <a:rPr lang="en-US" sz="2400" b="1" dirty="0" smtClean="0">
                <a:latin typeface="Arial"/>
                <a:cs typeface="Arial"/>
              </a:rPr>
              <a:t>TIMIT</a:t>
            </a: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Baseline Results: Neural Networks </a:t>
            </a:r>
            <a:endParaRPr lang="en-US" dirty="0"/>
          </a:p>
        </p:txBody>
      </p:sp>
      <p:sp>
        <p:nvSpPr>
          <p:cNvPr id="8" name="Rectangle 7"/>
          <p:cNvSpPr/>
          <p:nvPr/>
        </p:nvSpPr>
        <p:spPr>
          <a:xfrm>
            <a:off x="5053210" y="769672"/>
            <a:ext cx="3377834" cy="369332"/>
          </a:xfrm>
          <a:prstGeom prst="rect">
            <a:avLst/>
          </a:prstGeom>
        </p:spPr>
        <p:txBody>
          <a:bodyPr wrap="square" lIns="0" tIns="0" rIns="0" bIns="0">
            <a:spAutoFit/>
          </a:bodyPr>
          <a:lstStyle/>
          <a:p>
            <a:pPr marL="342900" indent="-342900" algn="ctr">
              <a:spcAft>
                <a:spcPts val="1200"/>
              </a:spcAft>
            </a:pPr>
            <a:r>
              <a:rPr lang="en-US" sz="2400" b="1" dirty="0" smtClean="0">
                <a:latin typeface="Arial"/>
                <a:cs typeface="Arial"/>
              </a:rPr>
              <a:t>CH-E</a:t>
            </a:r>
            <a:endParaRPr lang="en-US" sz="2400" b="1" dirty="0" smtClean="0">
              <a:latin typeface="Arial"/>
              <a:cs typeface="Arial"/>
            </a:endParaRPr>
          </a:p>
        </p:txBody>
      </p:sp>
      <p:graphicFrame>
        <p:nvGraphicFramePr>
          <p:cNvPr id="9" name="Table 8"/>
          <p:cNvGraphicFramePr>
            <a:graphicFrameLocks noGrp="1"/>
          </p:cNvGraphicFramePr>
          <p:nvPr>
            <p:extLst>
              <p:ext uri="{D42A27DB-BD31-4B8C-83A1-F6EECF244321}">
                <p14:modId xmlns:p14="http://schemas.microsoft.com/office/powerpoint/2010/main" xmlns="" val="2361897397"/>
              </p:ext>
            </p:extLst>
          </p:nvPr>
        </p:nvGraphicFramePr>
        <p:xfrm>
          <a:off x="556481" y="1286257"/>
          <a:ext cx="3630508" cy="3398037"/>
        </p:xfrm>
        <a:graphic>
          <a:graphicData uri="http://schemas.openxmlformats.org/drawingml/2006/table">
            <a:tbl>
              <a:tblPr/>
              <a:tblGrid>
                <a:gridCol w="1815254"/>
                <a:gridCol w="1815254"/>
              </a:tblGrid>
              <a:tr h="642598">
                <a:tc>
                  <a:txBody>
                    <a:bodyPr/>
                    <a:lstStyle/>
                    <a:p>
                      <a:pPr marL="0" marR="0" algn="ctr">
                        <a:spcBef>
                          <a:spcPts val="0"/>
                        </a:spcBef>
                        <a:spcAft>
                          <a:spcPts val="0"/>
                        </a:spcAft>
                      </a:pPr>
                      <a:r>
                        <a:rPr lang="en-US" sz="1800" b="1" i="0" dirty="0">
                          <a:solidFill>
                            <a:schemeClr val="tx1"/>
                          </a:solidFill>
                          <a:latin typeface="Times New Roman"/>
                          <a:ea typeface="Calibri"/>
                          <a:cs typeface="Times New Roman"/>
                        </a:rPr>
                        <a:t># of Neurons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i="0" dirty="0">
                          <a:solidFill>
                            <a:schemeClr val="tx1"/>
                          </a:solidFill>
                          <a:latin typeface="Times New Roman"/>
                          <a:ea typeface="Calibri"/>
                          <a:cs typeface="Times New Roman"/>
                        </a:rPr>
                        <a:t>Misclassification Error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967">
                <a:tc>
                  <a:txBody>
                    <a:bodyPr/>
                    <a:lstStyle/>
                    <a:p>
                      <a:pPr marL="0" marR="0" algn="ctr">
                        <a:spcBef>
                          <a:spcPts val="0"/>
                        </a:spcBef>
                        <a:spcAft>
                          <a:spcPts val="0"/>
                        </a:spcAft>
                      </a:pPr>
                      <a:r>
                        <a:rPr lang="en-US" sz="1800" b="1" i="0" dirty="0">
                          <a:solidFill>
                            <a:schemeClr val="tx1"/>
                          </a:solidFill>
                          <a:latin typeface="Times New Roman"/>
                          <a:ea typeface="Calibri"/>
                          <a:cs typeface="Times New Roman"/>
                        </a:rPr>
                        <a:t>60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i="0" dirty="0">
                          <a:solidFill>
                            <a:schemeClr val="tx1"/>
                          </a:solidFill>
                          <a:latin typeface="Times New Roman"/>
                          <a:ea typeface="Calibri"/>
                          <a:cs typeface="Times New Roman"/>
                        </a:rPr>
                        <a:t>21.07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967">
                <a:tc>
                  <a:txBody>
                    <a:bodyPr/>
                    <a:lstStyle/>
                    <a:p>
                      <a:pPr marL="0" marR="0" algn="ctr">
                        <a:spcBef>
                          <a:spcPts val="0"/>
                        </a:spcBef>
                        <a:spcAft>
                          <a:spcPts val="0"/>
                        </a:spcAft>
                      </a:pPr>
                      <a:r>
                        <a:rPr lang="en-US" sz="1800" b="1" i="0" dirty="0">
                          <a:solidFill>
                            <a:schemeClr val="tx1"/>
                          </a:solidFill>
                          <a:latin typeface="Times New Roman"/>
                          <a:ea typeface="Calibri"/>
                          <a:cs typeface="Times New Roman"/>
                        </a:rPr>
                        <a:t>75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i="0" dirty="0">
                          <a:solidFill>
                            <a:schemeClr val="tx1"/>
                          </a:solidFill>
                          <a:latin typeface="Times New Roman"/>
                          <a:ea typeface="Calibri"/>
                          <a:cs typeface="Times New Roman"/>
                        </a:rPr>
                        <a:t>20.66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967">
                <a:tc>
                  <a:txBody>
                    <a:bodyPr/>
                    <a:lstStyle/>
                    <a:p>
                      <a:pPr marL="0" marR="0" algn="ctr">
                        <a:spcBef>
                          <a:spcPts val="0"/>
                        </a:spcBef>
                        <a:spcAft>
                          <a:spcPts val="0"/>
                        </a:spcAft>
                      </a:pPr>
                      <a:r>
                        <a:rPr lang="en-US" sz="1800" b="1" i="0" dirty="0">
                          <a:solidFill>
                            <a:schemeClr val="tx1"/>
                          </a:solidFill>
                          <a:latin typeface="Times New Roman"/>
                          <a:ea typeface="Calibri"/>
                          <a:cs typeface="Times New Roman"/>
                        </a:rPr>
                        <a:t>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i="0" dirty="0">
                          <a:solidFill>
                            <a:schemeClr val="tx1"/>
                          </a:solidFill>
                          <a:latin typeface="Times New Roman"/>
                          <a:ea typeface="Calibri"/>
                          <a:cs typeface="Times New Roman"/>
                        </a:rPr>
                        <a:t>20.63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967">
                <a:tc>
                  <a:txBody>
                    <a:bodyPr/>
                    <a:lstStyle/>
                    <a:p>
                      <a:pPr marL="0" marR="0" algn="ctr">
                        <a:spcBef>
                          <a:spcPts val="0"/>
                        </a:spcBef>
                        <a:spcAft>
                          <a:spcPts val="0"/>
                        </a:spcAft>
                      </a:pPr>
                      <a:r>
                        <a:rPr lang="en-US" sz="1800" b="1" i="0" dirty="0">
                          <a:solidFill>
                            <a:schemeClr val="tx1"/>
                          </a:solidFill>
                          <a:latin typeface="Times New Roman"/>
                          <a:ea typeface="Calibri"/>
                          <a:cs typeface="Times New Roman"/>
                        </a:rPr>
                        <a:t>120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FE9C"/>
                    </a:solidFill>
                  </a:tcPr>
                </a:tc>
                <a:tc>
                  <a:txBody>
                    <a:bodyPr/>
                    <a:lstStyle/>
                    <a:p>
                      <a:pPr marL="0" marR="0" algn="ctr">
                        <a:spcBef>
                          <a:spcPts val="0"/>
                        </a:spcBef>
                        <a:spcAft>
                          <a:spcPts val="0"/>
                        </a:spcAft>
                      </a:pPr>
                      <a:r>
                        <a:rPr lang="en-US" sz="1800" b="1" i="0" dirty="0">
                          <a:solidFill>
                            <a:schemeClr val="tx1"/>
                          </a:solidFill>
                          <a:latin typeface="Times New Roman"/>
                          <a:ea typeface="Calibri"/>
                          <a:cs typeface="Times New Roman"/>
                        </a:rPr>
                        <a:t>20.56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FE9C"/>
                    </a:solidFill>
                  </a:tcPr>
                </a:tc>
              </a:tr>
              <a:tr h="340967">
                <a:tc>
                  <a:txBody>
                    <a:bodyPr/>
                    <a:lstStyle/>
                    <a:p>
                      <a:pPr marL="0" marR="0" algn="ctr">
                        <a:spcBef>
                          <a:spcPts val="0"/>
                        </a:spcBef>
                        <a:spcAft>
                          <a:spcPts val="0"/>
                        </a:spcAft>
                      </a:pPr>
                      <a:r>
                        <a:rPr lang="en-US" sz="1800" b="1" i="0" dirty="0">
                          <a:solidFill>
                            <a:schemeClr val="tx1"/>
                          </a:solidFill>
                          <a:latin typeface="Times New Roman"/>
                          <a:ea typeface="Calibri"/>
                          <a:cs typeface="Times New Roman"/>
                        </a:rPr>
                        <a:t>200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i="0" dirty="0">
                          <a:solidFill>
                            <a:schemeClr val="tx1"/>
                          </a:solidFill>
                          <a:latin typeface="Times New Roman"/>
                          <a:ea typeface="Calibri"/>
                          <a:cs typeface="Times New Roman"/>
                        </a:rPr>
                        <a:t>21.09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967">
                <a:tc>
                  <a:txBody>
                    <a:bodyPr/>
                    <a:lstStyle/>
                    <a:p>
                      <a:pPr marL="0" marR="0" algn="ctr">
                        <a:spcBef>
                          <a:spcPts val="0"/>
                        </a:spcBef>
                        <a:spcAft>
                          <a:spcPts val="0"/>
                        </a:spcAft>
                      </a:pPr>
                      <a:r>
                        <a:rPr lang="en-US" sz="1800" b="1" i="0" dirty="0">
                          <a:solidFill>
                            <a:schemeClr val="tx1"/>
                          </a:solidFill>
                          <a:latin typeface="Times New Roman"/>
                          <a:ea typeface="Calibri"/>
                          <a:cs typeface="Times New Roman"/>
                        </a:rPr>
                        <a:t>300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i="0" dirty="0">
                          <a:solidFill>
                            <a:schemeClr val="tx1"/>
                          </a:solidFill>
                          <a:latin typeface="Times New Roman"/>
                          <a:ea typeface="Calibri"/>
                          <a:cs typeface="Times New Roman"/>
                        </a:rPr>
                        <a:t>22.57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967">
                <a:tc>
                  <a:txBody>
                    <a:bodyPr/>
                    <a:lstStyle/>
                    <a:p>
                      <a:pPr marL="0" marR="0" algn="ctr">
                        <a:spcBef>
                          <a:spcPts val="0"/>
                        </a:spcBef>
                        <a:spcAft>
                          <a:spcPts val="0"/>
                        </a:spcAft>
                      </a:pPr>
                      <a:r>
                        <a:rPr lang="en-US" sz="1800" b="1" i="0" dirty="0">
                          <a:solidFill>
                            <a:schemeClr val="tx1"/>
                          </a:solidFill>
                          <a:latin typeface="Times New Roman"/>
                          <a:ea typeface="Calibri"/>
                          <a:cs typeface="Times New Roman"/>
                        </a:rPr>
                        <a:t>400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i="0" dirty="0">
                          <a:solidFill>
                            <a:schemeClr val="tx1"/>
                          </a:solidFill>
                          <a:latin typeface="Times New Roman"/>
                          <a:ea typeface="Calibri"/>
                          <a:cs typeface="Times New Roman"/>
                        </a:rPr>
                        <a:t>24.85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670">
                <a:tc>
                  <a:txBody>
                    <a:bodyPr/>
                    <a:lstStyle/>
                    <a:p>
                      <a:pPr marL="0" marR="0" algn="ctr">
                        <a:spcBef>
                          <a:spcPts val="0"/>
                        </a:spcBef>
                        <a:spcAft>
                          <a:spcPts val="0"/>
                        </a:spcAft>
                      </a:pPr>
                      <a:r>
                        <a:rPr lang="en-US" sz="1800" b="1" i="0" dirty="0">
                          <a:solidFill>
                            <a:schemeClr val="tx1"/>
                          </a:solidFill>
                          <a:latin typeface="Times New Roman"/>
                          <a:ea typeface="Calibri"/>
                          <a:cs typeface="Times New Roman"/>
                        </a:rPr>
                        <a:t>500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i="0" dirty="0">
                          <a:solidFill>
                            <a:schemeClr val="tx1"/>
                          </a:solidFill>
                          <a:latin typeface="Times New Roman"/>
                          <a:ea typeface="Calibri"/>
                          <a:cs typeface="Times New Roman"/>
                        </a:rPr>
                        <a:t>25.72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xmlns="" val="3856968812"/>
              </p:ext>
            </p:extLst>
          </p:nvPr>
        </p:nvGraphicFramePr>
        <p:xfrm>
          <a:off x="4924921" y="1286257"/>
          <a:ext cx="3630508" cy="3398039"/>
        </p:xfrm>
        <a:graphic>
          <a:graphicData uri="http://schemas.openxmlformats.org/drawingml/2006/table">
            <a:tbl>
              <a:tblPr/>
              <a:tblGrid>
                <a:gridCol w="1815254"/>
                <a:gridCol w="1815254"/>
              </a:tblGrid>
              <a:tr h="630276">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 of Neurons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Misclassification Error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492">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60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42.20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492">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75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41.34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492">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41.57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492">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120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FE9C"/>
                    </a:solidFill>
                  </a:tcPr>
                </a:tc>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41.32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FE9C"/>
                    </a:solidFill>
                  </a:tcPr>
                </a:tc>
              </a:tr>
              <a:tr h="342492">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200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42.50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492">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300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44.41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492">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400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47.68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319">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500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50.95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5231998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xmlns="" val="3133196669"/>
              </p:ext>
            </p:extLst>
          </p:nvPr>
        </p:nvGraphicFramePr>
        <p:xfrm>
          <a:off x="561473" y="1283372"/>
          <a:ext cx="3818020" cy="3528581"/>
        </p:xfrm>
        <a:graphic>
          <a:graphicData uri="http://schemas.openxmlformats.org/drawingml/2006/table">
            <a:tbl>
              <a:tblPr/>
              <a:tblGrid>
                <a:gridCol w="1909010"/>
                <a:gridCol w="1909010"/>
              </a:tblGrid>
              <a:tr h="598295">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 of Trees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Misclassification Error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603">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33.34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603">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27.65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603">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24.40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603">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100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21.50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603">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200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21.20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603">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300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21.06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603">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500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21.00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065">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1000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FE9C"/>
                    </a:solidFill>
                  </a:tcPr>
                </a:tc>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20.82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FE9C"/>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xmlns="" val="1319094878"/>
              </p:ext>
            </p:extLst>
          </p:nvPr>
        </p:nvGraphicFramePr>
        <p:xfrm>
          <a:off x="4812580" y="1283372"/>
          <a:ext cx="3818020" cy="3528581"/>
        </p:xfrm>
        <a:graphic>
          <a:graphicData uri="http://schemas.openxmlformats.org/drawingml/2006/table">
            <a:tbl>
              <a:tblPr/>
              <a:tblGrid>
                <a:gridCol w="1909010"/>
                <a:gridCol w="1909010"/>
              </a:tblGrid>
              <a:tr h="598295">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 of Trees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Misclassification Error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603">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55.63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603">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49.84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603">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45.62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603">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100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40.94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603">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200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40.32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603">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300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40.14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603">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500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39.91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065">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1000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FE9C"/>
                    </a:solidFill>
                  </a:tcPr>
                </a:tc>
                <a:tc>
                  <a:txBody>
                    <a:bodyPr/>
                    <a:lstStyle/>
                    <a:p>
                      <a:pPr marL="0" marR="0" algn="ctr">
                        <a:spcBef>
                          <a:spcPts val="0"/>
                        </a:spcBef>
                        <a:spcAft>
                          <a:spcPts val="0"/>
                        </a:spcAft>
                      </a:pPr>
                      <a:r>
                        <a:rPr lang="en-US" sz="1800" b="1" dirty="0">
                          <a:solidFill>
                            <a:schemeClr val="tx1"/>
                          </a:solidFill>
                          <a:latin typeface="Times New Roman"/>
                          <a:ea typeface="Calibri"/>
                          <a:cs typeface="Times New Roman"/>
                        </a:rPr>
                        <a:t>39.70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FE9C"/>
                    </a:solidFill>
                  </a:tcPr>
                </a:tc>
              </a:tr>
            </a:tbl>
          </a:graphicData>
        </a:graphic>
      </p:graphicFrame>
      <p:sp>
        <p:nvSpPr>
          <p:cNvPr id="7" name="Rectangle 6"/>
          <p:cNvSpPr/>
          <p:nvPr/>
        </p:nvSpPr>
        <p:spPr>
          <a:xfrm>
            <a:off x="1623604" y="753630"/>
            <a:ext cx="1636957" cy="369332"/>
          </a:xfrm>
          <a:prstGeom prst="rect">
            <a:avLst/>
          </a:prstGeom>
        </p:spPr>
        <p:txBody>
          <a:bodyPr wrap="square" lIns="0" tIns="0" rIns="0" bIns="0">
            <a:spAutoFit/>
          </a:bodyPr>
          <a:lstStyle/>
          <a:p>
            <a:pPr marL="342900" indent="-342900" algn="ctr">
              <a:spcAft>
                <a:spcPts val="1200"/>
              </a:spcAft>
            </a:pPr>
            <a:r>
              <a:rPr lang="en-US" sz="2400" b="1" dirty="0" smtClean="0">
                <a:latin typeface="Arial"/>
                <a:cs typeface="Arial"/>
              </a:rPr>
              <a:t>TIMIT</a:t>
            </a: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Baseline Results: Random Forests</a:t>
            </a:r>
            <a:endParaRPr lang="en-US" dirty="0"/>
          </a:p>
        </p:txBody>
      </p:sp>
      <p:sp>
        <p:nvSpPr>
          <p:cNvPr id="8" name="Rectangle 7"/>
          <p:cNvSpPr/>
          <p:nvPr/>
        </p:nvSpPr>
        <p:spPr>
          <a:xfrm>
            <a:off x="5053210" y="769672"/>
            <a:ext cx="3377834" cy="369332"/>
          </a:xfrm>
          <a:prstGeom prst="rect">
            <a:avLst/>
          </a:prstGeom>
        </p:spPr>
        <p:txBody>
          <a:bodyPr wrap="square" lIns="0" tIns="0" rIns="0" bIns="0">
            <a:spAutoFit/>
          </a:bodyPr>
          <a:lstStyle/>
          <a:p>
            <a:pPr marL="342900" indent="-342900" algn="ctr">
              <a:spcAft>
                <a:spcPts val="1200"/>
              </a:spcAft>
            </a:pPr>
            <a:r>
              <a:rPr lang="en-US" sz="2400" b="1" dirty="0" smtClean="0">
                <a:latin typeface="Arial"/>
                <a:cs typeface="Arial"/>
              </a:rPr>
              <a:t>CH-E</a:t>
            </a:r>
            <a:endParaRPr lang="en-US" sz="2400" b="1" dirty="0" smtClean="0">
              <a:latin typeface="Arial"/>
              <a:cs typeface="Arial"/>
            </a:endParaRPr>
          </a:p>
        </p:txBody>
      </p:sp>
    </p:spTree>
    <p:extLst>
      <p:ext uri="{BB962C8B-B14F-4D97-AF65-F5344CB8AC3E}">
        <p14:creationId xmlns:p14="http://schemas.microsoft.com/office/powerpoint/2010/main" xmlns="" val="15231998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623604" y="753630"/>
            <a:ext cx="1636957" cy="369332"/>
          </a:xfrm>
          <a:prstGeom prst="rect">
            <a:avLst/>
          </a:prstGeom>
        </p:spPr>
        <p:txBody>
          <a:bodyPr wrap="square" lIns="0" tIns="0" rIns="0" bIns="0">
            <a:spAutoFit/>
          </a:bodyPr>
          <a:lstStyle/>
          <a:p>
            <a:pPr marL="342900" indent="-342900" algn="ctr">
              <a:spcAft>
                <a:spcPts val="1200"/>
              </a:spcAft>
            </a:pPr>
            <a:r>
              <a:rPr lang="en-US" sz="2400" b="1" dirty="0" smtClean="0">
                <a:latin typeface="Arial"/>
                <a:cs typeface="Arial"/>
              </a:rPr>
              <a:t>TIMIT</a:t>
            </a: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Baseline Results: K Nearest Neighbor</a:t>
            </a:r>
            <a:endParaRPr lang="en-US" dirty="0"/>
          </a:p>
        </p:txBody>
      </p:sp>
      <p:sp>
        <p:nvSpPr>
          <p:cNvPr id="8" name="Rectangle 7"/>
          <p:cNvSpPr/>
          <p:nvPr/>
        </p:nvSpPr>
        <p:spPr>
          <a:xfrm>
            <a:off x="5053210" y="769672"/>
            <a:ext cx="3377834" cy="369332"/>
          </a:xfrm>
          <a:prstGeom prst="rect">
            <a:avLst/>
          </a:prstGeom>
        </p:spPr>
        <p:txBody>
          <a:bodyPr wrap="square" lIns="0" tIns="0" rIns="0" bIns="0">
            <a:spAutoFit/>
          </a:bodyPr>
          <a:lstStyle/>
          <a:p>
            <a:pPr marL="342900" indent="-342900" algn="ctr">
              <a:spcAft>
                <a:spcPts val="1200"/>
              </a:spcAft>
            </a:pPr>
            <a:r>
              <a:rPr lang="en-US" sz="2400" b="1" dirty="0" smtClean="0">
                <a:latin typeface="Arial"/>
                <a:cs typeface="Arial"/>
              </a:rPr>
              <a:t>CH-E</a:t>
            </a:r>
            <a:endParaRPr lang="en-US" sz="2400" b="1" dirty="0" smtClean="0">
              <a:latin typeface="Arial"/>
              <a:cs typeface="Arial"/>
            </a:endParaRPr>
          </a:p>
        </p:txBody>
      </p:sp>
      <p:graphicFrame>
        <p:nvGraphicFramePr>
          <p:cNvPr id="9" name="Table 8"/>
          <p:cNvGraphicFramePr>
            <a:graphicFrameLocks noGrp="1"/>
          </p:cNvGraphicFramePr>
          <p:nvPr>
            <p:extLst>
              <p:ext uri="{D42A27DB-BD31-4B8C-83A1-F6EECF244321}">
                <p14:modId xmlns:p14="http://schemas.microsoft.com/office/powerpoint/2010/main" xmlns="" val="2314068161"/>
              </p:ext>
            </p:extLst>
          </p:nvPr>
        </p:nvGraphicFramePr>
        <p:xfrm>
          <a:off x="797107" y="1347539"/>
          <a:ext cx="3546292" cy="1799892"/>
        </p:xfrm>
        <a:graphic>
          <a:graphicData uri="http://schemas.openxmlformats.org/drawingml/2006/table">
            <a:tbl>
              <a:tblPr/>
              <a:tblGrid>
                <a:gridCol w="1773146"/>
                <a:gridCol w="1773146"/>
              </a:tblGrid>
              <a:tr h="563593">
                <a:tc>
                  <a:txBody>
                    <a:bodyPr/>
                    <a:lstStyle/>
                    <a:p>
                      <a:pPr marL="0" marR="0" algn="ctr">
                        <a:lnSpc>
                          <a:spcPct val="115000"/>
                        </a:lnSpc>
                        <a:spcBef>
                          <a:spcPts val="0"/>
                        </a:spcBef>
                        <a:spcAft>
                          <a:spcPts val="0"/>
                        </a:spcAft>
                      </a:pPr>
                      <a:r>
                        <a:rPr lang="en-US" sz="1800" b="1" dirty="0">
                          <a:latin typeface="Times New Roman"/>
                          <a:ea typeface="Calibri"/>
                          <a:cs typeface="Times New Roman"/>
                        </a:rPr>
                        <a:t>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latin typeface="Times New Roman"/>
                          <a:ea typeface="Calibri"/>
                          <a:cs typeface="Times New Roman"/>
                        </a:rPr>
                        <a:t>Misclassification Error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652">
                <a:tc>
                  <a:txBody>
                    <a:bodyPr/>
                    <a:lstStyle/>
                    <a:p>
                      <a:pPr marL="0" marR="0" algn="ctr">
                        <a:lnSpc>
                          <a:spcPct val="115000"/>
                        </a:lnSpc>
                        <a:spcBef>
                          <a:spcPts val="0"/>
                        </a:spcBef>
                        <a:spcAft>
                          <a:spcPts val="0"/>
                        </a:spcAft>
                      </a:pPr>
                      <a:r>
                        <a:rPr lang="en-US" sz="1800" b="1" dirty="0">
                          <a:latin typeface="Times New Roman"/>
                          <a:ea typeface="Calibri"/>
                          <a:cs typeface="Times New Roman"/>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FE9C"/>
                    </a:solidFill>
                  </a:tcPr>
                </a:tc>
                <a:tc>
                  <a:txBody>
                    <a:bodyPr/>
                    <a:lstStyle/>
                    <a:p>
                      <a:pPr marL="0" marR="0" algn="ctr">
                        <a:lnSpc>
                          <a:spcPct val="115000"/>
                        </a:lnSpc>
                        <a:spcBef>
                          <a:spcPts val="0"/>
                        </a:spcBef>
                        <a:spcAft>
                          <a:spcPts val="0"/>
                        </a:spcAft>
                      </a:pPr>
                      <a:r>
                        <a:rPr lang="en-US" sz="1800" b="1" dirty="0">
                          <a:latin typeface="Times New Roman"/>
                          <a:ea typeface="Calibri"/>
                          <a:cs typeface="Times New Roman"/>
                        </a:rPr>
                        <a:t>29.47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FE9C"/>
                    </a:solidFill>
                  </a:tcPr>
                </a:tc>
              </a:tr>
              <a:tr h="389652">
                <a:tc>
                  <a:txBody>
                    <a:bodyPr/>
                    <a:lstStyle/>
                    <a:p>
                      <a:pPr marL="0" marR="0" algn="ctr">
                        <a:lnSpc>
                          <a:spcPct val="115000"/>
                        </a:lnSpc>
                        <a:spcBef>
                          <a:spcPts val="0"/>
                        </a:spcBef>
                        <a:spcAft>
                          <a:spcPts val="0"/>
                        </a:spcAft>
                      </a:pPr>
                      <a:r>
                        <a:rPr lang="en-US" sz="1800" b="1" dirty="0">
                          <a:latin typeface="Times New Roman"/>
                          <a:ea typeface="Calibri"/>
                          <a:cs typeface="Times New Roman"/>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latin typeface="Times New Roman"/>
                          <a:ea typeface="Calibri"/>
                          <a:cs typeface="Times New Roman"/>
                        </a:rPr>
                        <a:t>47.34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652">
                <a:tc>
                  <a:txBody>
                    <a:bodyPr/>
                    <a:lstStyle/>
                    <a:p>
                      <a:pPr marL="0" marR="0" algn="ctr">
                        <a:lnSpc>
                          <a:spcPct val="115000"/>
                        </a:lnSpc>
                        <a:spcBef>
                          <a:spcPts val="0"/>
                        </a:spcBef>
                        <a:spcAft>
                          <a:spcPts val="0"/>
                        </a:spcAft>
                      </a:pPr>
                      <a:r>
                        <a:rPr lang="en-US" sz="1800" b="1" dirty="0">
                          <a:latin typeface="Times New Roman"/>
                          <a:ea typeface="Calibri"/>
                          <a:cs typeface="Times New Roman"/>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latin typeface="Times New Roman"/>
                          <a:ea typeface="Calibri"/>
                          <a:cs typeface="Times New Roman"/>
                        </a:rPr>
                        <a:t>55.41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xmlns="" val="705615433"/>
              </p:ext>
            </p:extLst>
          </p:nvPr>
        </p:nvGraphicFramePr>
        <p:xfrm>
          <a:off x="5037168" y="1347539"/>
          <a:ext cx="3573432" cy="1784253"/>
        </p:xfrm>
        <a:graphic>
          <a:graphicData uri="http://schemas.openxmlformats.org/drawingml/2006/table">
            <a:tbl>
              <a:tblPr/>
              <a:tblGrid>
                <a:gridCol w="1786716"/>
                <a:gridCol w="1786716"/>
              </a:tblGrid>
              <a:tr h="579233">
                <a:tc>
                  <a:txBody>
                    <a:bodyPr/>
                    <a:lstStyle/>
                    <a:p>
                      <a:pPr marL="0" marR="0" algn="ctr">
                        <a:lnSpc>
                          <a:spcPct val="115000"/>
                        </a:lnSpc>
                        <a:spcBef>
                          <a:spcPts val="0"/>
                        </a:spcBef>
                        <a:spcAft>
                          <a:spcPts val="0"/>
                        </a:spcAft>
                      </a:pPr>
                      <a:r>
                        <a:rPr lang="en-US" sz="1800" b="1" dirty="0">
                          <a:latin typeface="Times New Roman"/>
                          <a:ea typeface="Calibri"/>
                          <a:cs typeface="Times New Roman"/>
                        </a:rPr>
                        <a:t>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latin typeface="Times New Roman"/>
                          <a:ea typeface="Calibri"/>
                          <a:cs typeface="Times New Roman"/>
                        </a:rPr>
                        <a:t>Misclassification Error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439">
                <a:tc>
                  <a:txBody>
                    <a:bodyPr/>
                    <a:lstStyle/>
                    <a:p>
                      <a:pPr marL="0" marR="0" algn="ctr">
                        <a:lnSpc>
                          <a:spcPct val="115000"/>
                        </a:lnSpc>
                        <a:spcBef>
                          <a:spcPts val="0"/>
                        </a:spcBef>
                        <a:spcAft>
                          <a:spcPts val="0"/>
                        </a:spcAft>
                      </a:pPr>
                      <a:r>
                        <a:rPr lang="en-US" sz="1800" b="1" dirty="0">
                          <a:latin typeface="Times New Roman"/>
                          <a:ea typeface="Calibri"/>
                          <a:cs typeface="Times New Roman"/>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FE9C"/>
                    </a:solidFill>
                  </a:tcPr>
                </a:tc>
                <a:tc>
                  <a:txBody>
                    <a:bodyPr/>
                    <a:lstStyle/>
                    <a:p>
                      <a:pPr marL="0" marR="0" algn="ctr">
                        <a:lnSpc>
                          <a:spcPct val="115000"/>
                        </a:lnSpc>
                        <a:spcBef>
                          <a:spcPts val="0"/>
                        </a:spcBef>
                        <a:spcAft>
                          <a:spcPts val="0"/>
                        </a:spcAft>
                      </a:pPr>
                      <a:r>
                        <a:rPr lang="en-US" sz="1800" b="1" dirty="0">
                          <a:latin typeface="Times New Roman"/>
                          <a:ea typeface="Calibri"/>
                          <a:cs typeface="Times New Roman"/>
                        </a:rPr>
                        <a:t>50.77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FE9C"/>
                    </a:solidFill>
                  </a:tcPr>
                </a:tc>
              </a:tr>
              <a:tr h="384439">
                <a:tc>
                  <a:txBody>
                    <a:bodyPr/>
                    <a:lstStyle/>
                    <a:p>
                      <a:pPr marL="0" marR="0" algn="ctr">
                        <a:lnSpc>
                          <a:spcPct val="115000"/>
                        </a:lnSpc>
                        <a:spcBef>
                          <a:spcPts val="0"/>
                        </a:spcBef>
                        <a:spcAft>
                          <a:spcPts val="0"/>
                        </a:spcAft>
                      </a:pPr>
                      <a:r>
                        <a:rPr lang="en-US" sz="1800" b="1" dirty="0">
                          <a:latin typeface="Times New Roman"/>
                          <a:ea typeface="Calibri"/>
                          <a:cs typeface="Times New Roman"/>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latin typeface="Times New Roman"/>
                          <a:ea typeface="Calibri"/>
                          <a:cs typeface="Times New Roman"/>
                        </a:rPr>
                        <a:t>71.07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439">
                <a:tc>
                  <a:txBody>
                    <a:bodyPr/>
                    <a:lstStyle/>
                    <a:p>
                      <a:pPr marL="0" marR="0" algn="ctr">
                        <a:lnSpc>
                          <a:spcPct val="115000"/>
                        </a:lnSpc>
                        <a:spcBef>
                          <a:spcPts val="0"/>
                        </a:spcBef>
                        <a:spcAft>
                          <a:spcPts val="0"/>
                        </a:spcAft>
                      </a:pPr>
                      <a:r>
                        <a:rPr lang="en-US" sz="1800" b="1" dirty="0">
                          <a:latin typeface="Times New Roman"/>
                          <a:ea typeface="Calibri"/>
                          <a:cs typeface="Times New Roman"/>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latin typeface="Times New Roman"/>
                          <a:ea typeface="Calibri"/>
                          <a:cs typeface="Times New Roman"/>
                        </a:rPr>
                        <a:t>78.19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5231998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4267" y="1579999"/>
            <a:ext cx="5812406" cy="1077218"/>
          </a:xfrm>
          <a:prstGeom prst="rect">
            <a:avLst/>
          </a:prstGeom>
          <a:noFill/>
        </p:spPr>
        <p:txBody>
          <a:bodyPr wrap="square" rtlCol="0">
            <a:spAutoFit/>
          </a:bodyPr>
          <a:lstStyle/>
          <a:p>
            <a:pPr algn="r"/>
            <a:r>
              <a:rPr lang="en-US" sz="3200" b="1" dirty="0" smtClean="0">
                <a:latin typeface="Arial"/>
                <a:cs typeface="Arial"/>
              </a:rPr>
              <a:t>Timeline of</a:t>
            </a:r>
          </a:p>
          <a:p>
            <a:pPr algn="r"/>
            <a:r>
              <a:rPr lang="en-US" sz="3200" b="1" dirty="0" smtClean="0">
                <a:latin typeface="Arial"/>
                <a:cs typeface="Arial"/>
              </a:rPr>
              <a:t>Future Work</a:t>
            </a:r>
            <a:endParaRPr lang="en-US" sz="3200" b="1" dirty="0">
              <a:latin typeface="Arial"/>
              <a:cs typeface="Arial"/>
            </a:endParaRPr>
          </a:p>
        </p:txBody>
      </p:sp>
      <p:pic>
        <p:nvPicPr>
          <p:cNvPr id="7" name="Picture 6" descr="isip_logo_transparent.gif"/>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349843" y="5123998"/>
            <a:ext cx="1532616" cy="1532616"/>
          </a:xfrm>
          <a:prstGeom prst="rect">
            <a:avLst/>
          </a:prstGeom>
        </p:spPr>
      </p:pic>
      <p:pic>
        <p:nvPicPr>
          <p:cNvPr id="5" name="Picture 2" descr="http://upload.wikimedia.org/wikipedia/commons/thumb/1/17/Temple_T_logo.svg/500px-Temple_T_logo.svg.png"/>
          <p:cNvPicPr>
            <a:picLocks noChangeAspect="1" noChangeArrowheads="1"/>
          </p:cNvPicPr>
          <p:nvPr/>
        </p:nvPicPr>
        <p:blipFill>
          <a:blip r:embed="rId4"/>
          <a:srcRect/>
          <a:stretch>
            <a:fillRect/>
          </a:stretch>
        </p:blipFill>
        <p:spPr bwMode="auto">
          <a:xfrm>
            <a:off x="274320" y="274320"/>
            <a:ext cx="934754" cy="1071229"/>
          </a:xfrm>
          <a:prstGeom prst="rect">
            <a:avLst/>
          </a:prstGeom>
          <a:noFill/>
        </p:spPr>
      </p:pic>
    </p:spTree>
    <p:extLst>
      <p:ext uri="{BB962C8B-B14F-4D97-AF65-F5344CB8AC3E}">
        <p14:creationId xmlns:p14="http://schemas.microsoft.com/office/powerpoint/2010/main" xmlns="" val="31827387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43054" y="793122"/>
            <a:ext cx="8702586" cy="2970044"/>
          </a:xfrm>
          <a:prstGeom prst="rect">
            <a:avLst/>
          </a:prstGeom>
        </p:spPr>
        <p:txBody>
          <a:bodyPr wrap="square" lIns="0" tIns="0" rIns="0" bIns="0">
            <a:spAutoFit/>
          </a:bodyPr>
          <a:lstStyle/>
          <a:p>
            <a:pPr marL="228600" indent="-228600">
              <a:spcAft>
                <a:spcPts val="1200"/>
              </a:spcAft>
              <a:buFont typeface="Arial" pitchFamily="34" charset="0"/>
              <a:buChar char="•"/>
            </a:pPr>
            <a:r>
              <a:rPr lang="en-US" sz="2400" b="1" dirty="0" smtClean="0">
                <a:latin typeface="Arial"/>
                <a:cs typeface="Arial"/>
              </a:rPr>
              <a:t>Assess Performance: </a:t>
            </a:r>
          </a:p>
          <a:p>
            <a:pPr marL="455613" lvl="3" indent="-227013">
              <a:spcAft>
                <a:spcPts val="600"/>
              </a:spcAft>
              <a:buFont typeface="Wingdings" charset="2"/>
              <a:buChar char="§"/>
            </a:pPr>
            <a:r>
              <a:rPr lang="en-US" sz="2400" b="1" dirty="0" smtClean="0">
                <a:latin typeface="Arial"/>
                <a:cs typeface="Arial"/>
              </a:rPr>
              <a:t>Understand computational complexity</a:t>
            </a:r>
          </a:p>
          <a:p>
            <a:pPr marL="455613" lvl="3" indent="-227013">
              <a:spcAft>
                <a:spcPts val="600"/>
              </a:spcAft>
              <a:buFont typeface="Wingdings" charset="2"/>
              <a:buChar char="§"/>
            </a:pPr>
            <a:r>
              <a:rPr lang="en-US" sz="2400" b="1" dirty="0" smtClean="0">
                <a:latin typeface="Arial"/>
                <a:cs typeface="Arial"/>
              </a:rPr>
              <a:t>Identify any language-specific artifacts</a:t>
            </a:r>
          </a:p>
          <a:p>
            <a:pPr marL="455613" lvl="3" indent="-227013">
              <a:spcAft>
                <a:spcPts val="600"/>
              </a:spcAft>
              <a:buFont typeface="Wingdings" charset="2"/>
              <a:buChar char="§"/>
              <a:tabLst>
                <a:tab pos="465138" algn="l"/>
                <a:tab pos="914400" algn="l"/>
              </a:tabLst>
            </a:pPr>
            <a:r>
              <a:rPr lang="en-US" sz="2400" b="1" dirty="0" smtClean="0">
                <a:latin typeface="Arial"/>
                <a:cs typeface="Arial"/>
              </a:rPr>
              <a:t>Assess viability for multilingual speech recognition</a:t>
            </a:r>
          </a:p>
          <a:p>
            <a:endParaRPr lang="en-US" sz="2400" b="1" dirty="0" smtClean="0">
              <a:latin typeface="Arial"/>
              <a:cs typeface="Arial"/>
            </a:endParaRPr>
          </a:p>
          <a:p>
            <a:pPr algn="ctr"/>
            <a:r>
              <a:rPr lang="en-US" sz="2400" b="1" dirty="0" smtClean="0">
                <a:latin typeface="Arial"/>
                <a:cs typeface="Arial"/>
              </a:rPr>
              <a:t>Data required to meet objectives:</a:t>
            </a:r>
          </a:p>
          <a:p>
            <a:pPr>
              <a:buFont typeface="Arial" pitchFamily="34" charset="0"/>
              <a:buChar char="•"/>
            </a:pPr>
            <a:endParaRPr lang="en-US" sz="2400" b="1" dirty="0">
              <a:latin typeface="Arial"/>
              <a:cs typeface="Arial"/>
            </a:endParaRP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Objectives Revisited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1546896598"/>
              </p:ext>
            </p:extLst>
          </p:nvPr>
        </p:nvGraphicFramePr>
        <p:xfrm>
          <a:off x="381000" y="3505200"/>
          <a:ext cx="8440614" cy="3048000"/>
        </p:xfrm>
        <a:graphic>
          <a:graphicData uri="http://schemas.openxmlformats.org/drawingml/2006/table">
            <a:tbl>
              <a:tblPr firstRow="1" bandRow="1">
                <a:tableStyleId>{5C22544A-7EE6-4342-B048-85BDC9FD1C3A}</a:tableStyleId>
              </a:tblPr>
              <a:tblGrid>
                <a:gridCol w="1205802"/>
                <a:gridCol w="1045692"/>
                <a:gridCol w="1295400"/>
                <a:gridCol w="1276314"/>
                <a:gridCol w="1205802"/>
                <a:gridCol w="1327884"/>
                <a:gridCol w="1083720"/>
              </a:tblGrid>
              <a:tr h="370840">
                <a:tc>
                  <a:txBody>
                    <a:bodyPr/>
                    <a:lstStyle/>
                    <a:p>
                      <a:pPr algn="ctr"/>
                      <a:r>
                        <a:rPr lang="en-US" sz="1600" b="1" dirty="0" smtClean="0">
                          <a:latin typeface="Arial"/>
                          <a:cs typeface="Arial"/>
                        </a:rPr>
                        <a:t>Inference</a:t>
                      </a:r>
                      <a:r>
                        <a:rPr lang="en-US" sz="1600" b="1" baseline="0" dirty="0" smtClean="0">
                          <a:latin typeface="Arial"/>
                          <a:cs typeface="Arial"/>
                        </a:rPr>
                        <a:t> Algorithm</a:t>
                      </a:r>
                      <a:endParaRPr lang="en-US" sz="1600" b="1" dirty="0">
                        <a:latin typeface="Arial"/>
                        <a:cs typeface="Arial"/>
                      </a:endParaRPr>
                    </a:p>
                  </a:txBody>
                  <a:tcPr/>
                </a:tc>
                <a:tc>
                  <a:txBody>
                    <a:bodyPr/>
                    <a:lstStyle/>
                    <a:p>
                      <a:pPr algn="ctr"/>
                      <a:r>
                        <a:rPr lang="en-US" sz="1600" b="1" dirty="0" smtClean="0">
                          <a:solidFill>
                            <a:schemeClr val="tx1"/>
                          </a:solidFill>
                          <a:latin typeface="Arial"/>
                          <a:cs typeface="Arial"/>
                        </a:rPr>
                        <a:t>Error Rate</a:t>
                      </a:r>
                      <a:endParaRPr lang="en-US" sz="1600" b="1" dirty="0">
                        <a:solidFill>
                          <a:schemeClr val="tx1"/>
                        </a:solidFill>
                        <a:latin typeface="Arial"/>
                        <a:cs typeface="Arial"/>
                      </a:endParaRPr>
                    </a:p>
                  </a:txBody>
                  <a:tcPr>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tcPr>
                </a:tc>
                <a:tc>
                  <a:txBody>
                    <a:bodyPr/>
                    <a:lstStyle/>
                    <a:p>
                      <a:pPr algn="ctr"/>
                      <a:r>
                        <a:rPr lang="en-US" sz="1600" b="1" dirty="0" smtClean="0">
                          <a:solidFill>
                            <a:schemeClr val="tx1"/>
                          </a:solidFill>
                          <a:latin typeface="Arial"/>
                          <a:cs typeface="Arial"/>
                        </a:rPr>
                        <a:t>Complexity</a:t>
                      </a:r>
                      <a:endParaRPr lang="en-US" sz="1600" b="1" dirty="0">
                        <a:solidFill>
                          <a:schemeClr val="tx1"/>
                        </a:solidFill>
                        <a:latin typeface="Arial"/>
                        <a:cs typeface="Arial"/>
                      </a:endParaRPr>
                    </a:p>
                  </a:txBody>
                  <a:tcPr>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tcPr>
                </a:tc>
                <a:tc>
                  <a:txBody>
                    <a:bodyPr/>
                    <a:lstStyle/>
                    <a:p>
                      <a:pPr algn="ctr"/>
                      <a:r>
                        <a:rPr lang="en-US" sz="1600" b="1" dirty="0" smtClean="0">
                          <a:latin typeface="Arial"/>
                          <a:cs typeface="Arial"/>
                        </a:rPr>
                        <a:t>Theoretical CPU Time</a:t>
                      </a:r>
                      <a:endParaRPr lang="en-US" sz="1600" b="1" dirty="0">
                        <a:latin typeface="Arial"/>
                        <a:cs typeface="Arial"/>
                      </a:endParaRPr>
                    </a:p>
                  </a:txBody>
                  <a:tcPr/>
                </a:tc>
                <a:tc>
                  <a:txBody>
                    <a:bodyPr/>
                    <a:lstStyle/>
                    <a:p>
                      <a:pPr algn="ctr"/>
                      <a:r>
                        <a:rPr lang="en-US" sz="1600" b="1" dirty="0" smtClean="0">
                          <a:latin typeface="Arial"/>
                          <a:cs typeface="Arial"/>
                        </a:rPr>
                        <a:t>Actual</a:t>
                      </a:r>
                      <a:r>
                        <a:rPr lang="en-US" sz="1600" b="1" baseline="0" dirty="0" smtClean="0">
                          <a:latin typeface="Arial"/>
                          <a:cs typeface="Arial"/>
                        </a:rPr>
                        <a:t> CPU Time</a:t>
                      </a:r>
                      <a:endParaRPr lang="en-US" sz="1600" b="1" dirty="0">
                        <a:latin typeface="Arial"/>
                        <a:cs typeface="Arial"/>
                      </a:endParaRPr>
                    </a:p>
                  </a:txBody>
                  <a:tcPr/>
                </a:tc>
                <a:tc>
                  <a:txBody>
                    <a:bodyPr/>
                    <a:lstStyle/>
                    <a:p>
                      <a:pPr algn="ctr"/>
                      <a:r>
                        <a:rPr lang="en-US" sz="1600" b="1" dirty="0" smtClean="0">
                          <a:latin typeface="Arial"/>
                          <a:cs typeface="Arial"/>
                        </a:rPr>
                        <a:t>Theoretical Memory Usage</a:t>
                      </a:r>
                      <a:endParaRPr lang="en-US" sz="1600" b="1" dirty="0">
                        <a:latin typeface="Arial"/>
                        <a:cs typeface="Arial"/>
                      </a:endParaRPr>
                    </a:p>
                  </a:txBody>
                  <a:tcPr/>
                </a:tc>
                <a:tc>
                  <a:txBody>
                    <a:bodyPr/>
                    <a:lstStyle/>
                    <a:p>
                      <a:pPr algn="ctr"/>
                      <a:r>
                        <a:rPr lang="en-US" sz="1600" b="1" dirty="0" smtClean="0">
                          <a:latin typeface="Arial"/>
                          <a:cs typeface="Arial"/>
                        </a:rPr>
                        <a:t>Actual Memory Usage</a:t>
                      </a:r>
                      <a:endParaRPr lang="en-US" sz="1600" b="1" dirty="0">
                        <a:latin typeface="Arial"/>
                        <a:cs typeface="Arial"/>
                      </a:endParaRPr>
                    </a:p>
                  </a:txBody>
                  <a:tcPr/>
                </a:tc>
              </a:tr>
              <a:tr h="370840">
                <a:tc>
                  <a:txBody>
                    <a:bodyPr/>
                    <a:lstStyle/>
                    <a:p>
                      <a:pPr algn="ctr"/>
                      <a:r>
                        <a:rPr lang="en-US" b="1" dirty="0" smtClean="0">
                          <a:latin typeface="Arial"/>
                          <a:cs typeface="Arial"/>
                        </a:rPr>
                        <a:t>NN</a:t>
                      </a:r>
                      <a:endParaRPr lang="en-US" b="1" dirty="0">
                        <a:latin typeface="Arial"/>
                        <a:cs typeface="Arial"/>
                      </a:endParaRPr>
                    </a:p>
                  </a:txBody>
                  <a:tcPr/>
                </a:tc>
                <a:tc>
                  <a:txBody>
                    <a:bodyPr/>
                    <a:lstStyle/>
                    <a:p>
                      <a:pPr algn="ctr"/>
                      <a:endParaRPr lang="en-US" sz="1600" dirty="0"/>
                    </a:p>
                  </a:txBody>
                  <a:tcPr>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tcPr>
                </a:tc>
                <a:tc>
                  <a:txBody>
                    <a:bodyPr/>
                    <a:lstStyle/>
                    <a:p>
                      <a:pPr algn="ctr"/>
                      <a:endParaRPr lang="en-US" sz="1600" dirty="0"/>
                    </a:p>
                  </a:txBody>
                  <a:tcPr>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r>
              <a:tr h="370840">
                <a:tc>
                  <a:txBody>
                    <a:bodyPr/>
                    <a:lstStyle/>
                    <a:p>
                      <a:pPr algn="ctr"/>
                      <a:r>
                        <a:rPr lang="en-US" b="1" dirty="0" smtClean="0">
                          <a:latin typeface="Arial"/>
                          <a:cs typeface="Arial"/>
                        </a:rPr>
                        <a:t>RF</a:t>
                      </a:r>
                      <a:endParaRPr lang="en-US" b="1" dirty="0">
                        <a:latin typeface="Arial"/>
                        <a:cs typeface="Arial"/>
                      </a:endParaRPr>
                    </a:p>
                  </a:txBody>
                  <a:tcPr/>
                </a:tc>
                <a:tc>
                  <a:txBody>
                    <a:bodyPr/>
                    <a:lstStyle/>
                    <a:p>
                      <a:pPr algn="ctr"/>
                      <a:endParaRPr lang="en-US" sz="1600" dirty="0"/>
                    </a:p>
                  </a:txBody>
                  <a:tcPr>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tcPr>
                </a:tc>
                <a:tc>
                  <a:txBody>
                    <a:bodyPr/>
                    <a:lstStyle/>
                    <a:p>
                      <a:pPr algn="ctr"/>
                      <a:endParaRPr lang="en-US" sz="1600" dirty="0"/>
                    </a:p>
                  </a:txBody>
                  <a:tcPr>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r>
              <a:tr h="370840">
                <a:tc>
                  <a:txBody>
                    <a:bodyPr/>
                    <a:lstStyle/>
                    <a:p>
                      <a:pPr algn="ctr"/>
                      <a:r>
                        <a:rPr lang="en-US" b="1" dirty="0" smtClean="0">
                          <a:latin typeface="Arial"/>
                          <a:cs typeface="Arial"/>
                        </a:rPr>
                        <a:t>KNN</a:t>
                      </a:r>
                      <a:endParaRPr lang="en-US" b="1" dirty="0">
                        <a:latin typeface="Arial"/>
                        <a:cs typeface="Arial"/>
                      </a:endParaRPr>
                    </a:p>
                  </a:txBody>
                  <a:tcPr/>
                </a:tc>
                <a:tc>
                  <a:txBody>
                    <a:bodyPr/>
                    <a:lstStyle/>
                    <a:p>
                      <a:pPr algn="ctr"/>
                      <a:endParaRPr lang="en-US" sz="1600" dirty="0"/>
                    </a:p>
                  </a:txBody>
                  <a:tcPr>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tcPr>
                </a:tc>
                <a:tc>
                  <a:txBody>
                    <a:bodyPr/>
                    <a:lstStyle/>
                    <a:p>
                      <a:pPr algn="ctr"/>
                      <a:endParaRPr lang="en-US" sz="1600" dirty="0"/>
                    </a:p>
                  </a:txBody>
                  <a:tcPr>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r>
              <a:tr h="370840">
                <a:tc>
                  <a:txBody>
                    <a:bodyPr/>
                    <a:lstStyle/>
                    <a:p>
                      <a:pPr algn="ctr"/>
                      <a:r>
                        <a:rPr lang="en-US" sz="1600" b="1" dirty="0" smtClean="0">
                          <a:latin typeface="Arial"/>
                          <a:cs typeface="Arial"/>
                        </a:rPr>
                        <a:t>AVDPM</a:t>
                      </a:r>
                      <a:endParaRPr lang="en-US" sz="1600" b="1" dirty="0">
                        <a:latin typeface="Arial"/>
                        <a:cs typeface="Arial"/>
                      </a:endParaRPr>
                    </a:p>
                  </a:txBody>
                  <a:tcPr/>
                </a:tc>
                <a:tc>
                  <a:txBody>
                    <a:bodyPr/>
                    <a:lstStyle/>
                    <a:p>
                      <a:pPr algn="ctr"/>
                      <a:endParaRPr lang="en-US" sz="1600" dirty="0"/>
                    </a:p>
                  </a:txBody>
                  <a:tcPr>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tcPr>
                </a:tc>
                <a:tc>
                  <a:txBody>
                    <a:bodyPr/>
                    <a:lstStyle/>
                    <a:p>
                      <a:pPr algn="ctr"/>
                      <a:endParaRPr lang="en-US" sz="1600" dirty="0"/>
                    </a:p>
                  </a:txBody>
                  <a:tcPr>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r>
              <a:tr h="370840">
                <a:tc>
                  <a:txBody>
                    <a:bodyPr/>
                    <a:lstStyle/>
                    <a:p>
                      <a:pPr algn="ctr"/>
                      <a:r>
                        <a:rPr lang="en-US" sz="1600" b="1" dirty="0" smtClean="0">
                          <a:latin typeface="Arial"/>
                          <a:cs typeface="Arial"/>
                        </a:rPr>
                        <a:t>CVSB</a:t>
                      </a:r>
                      <a:endParaRPr lang="en-US" sz="1600" b="1" dirty="0">
                        <a:latin typeface="Arial"/>
                        <a:cs typeface="Arial"/>
                      </a:endParaRPr>
                    </a:p>
                  </a:txBody>
                  <a:tcPr/>
                </a:tc>
                <a:tc>
                  <a:txBody>
                    <a:bodyPr/>
                    <a:lstStyle/>
                    <a:p>
                      <a:pPr algn="ctr"/>
                      <a:endParaRPr lang="en-US" sz="1600" dirty="0"/>
                    </a:p>
                  </a:txBody>
                  <a:tcPr>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tcPr>
                </a:tc>
                <a:tc>
                  <a:txBody>
                    <a:bodyPr/>
                    <a:lstStyle/>
                    <a:p>
                      <a:pPr algn="ctr"/>
                      <a:endParaRPr lang="en-US" sz="1600" dirty="0"/>
                    </a:p>
                  </a:txBody>
                  <a:tcPr>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r>
              <a:tr h="370840">
                <a:tc>
                  <a:txBody>
                    <a:bodyPr/>
                    <a:lstStyle/>
                    <a:p>
                      <a:pPr algn="ctr"/>
                      <a:r>
                        <a:rPr lang="en-US" sz="1600" b="1" dirty="0" smtClean="0">
                          <a:latin typeface="Arial"/>
                          <a:cs typeface="Arial"/>
                        </a:rPr>
                        <a:t>CDP</a:t>
                      </a:r>
                      <a:endParaRPr lang="en-US" sz="1600" b="1" dirty="0">
                        <a:latin typeface="Arial"/>
                        <a:cs typeface="Arial"/>
                      </a:endParaRPr>
                    </a:p>
                  </a:txBody>
                  <a:tcPr/>
                </a:tc>
                <a:tc>
                  <a:txBody>
                    <a:bodyPr/>
                    <a:lstStyle/>
                    <a:p>
                      <a:pPr algn="ctr"/>
                      <a:endParaRPr lang="en-US" sz="1600" dirty="0"/>
                    </a:p>
                  </a:txBody>
                  <a:tcPr>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tcPr>
                </a:tc>
                <a:tc>
                  <a:txBody>
                    <a:bodyPr/>
                    <a:lstStyle/>
                    <a:p>
                      <a:pPr algn="ctr"/>
                      <a:endParaRPr lang="en-US" sz="1600" dirty="0"/>
                    </a:p>
                  </a:txBody>
                  <a:tcPr>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r>
            </a:tbl>
          </a:graphicData>
        </a:graphic>
      </p:graphicFrame>
    </p:spTree>
    <p:extLst>
      <p:ext uri="{BB962C8B-B14F-4D97-AF65-F5344CB8AC3E}">
        <p14:creationId xmlns:p14="http://schemas.microsoft.com/office/powerpoint/2010/main" xmlns="" val="15231998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Timeline of Future Work:</a:t>
            </a:r>
            <a:endParaRPr lang="en-US" dirty="0"/>
          </a:p>
        </p:txBody>
      </p:sp>
      <p:pic>
        <p:nvPicPr>
          <p:cNvPr id="115714" name="Picture 2"/>
          <p:cNvPicPr>
            <a:picLocks noChangeAspect="1" noChangeArrowheads="1"/>
          </p:cNvPicPr>
          <p:nvPr/>
        </p:nvPicPr>
        <p:blipFill>
          <a:blip r:embed="rId3"/>
          <a:srcRect/>
          <a:stretch>
            <a:fillRect/>
          </a:stretch>
        </p:blipFill>
        <p:spPr bwMode="auto">
          <a:xfrm>
            <a:off x="457200" y="1752600"/>
            <a:ext cx="8229600" cy="2971800"/>
          </a:xfrm>
          <a:prstGeom prst="rect">
            <a:avLst/>
          </a:prstGeom>
          <a:noFill/>
          <a:ln w="9525">
            <a:noFill/>
            <a:miter lim="800000"/>
            <a:headEnd/>
            <a:tailEnd/>
          </a:ln>
        </p:spPr>
      </p:pic>
    </p:spTree>
    <p:extLst>
      <p:ext uri="{BB962C8B-B14F-4D97-AF65-F5344CB8AC3E}">
        <p14:creationId xmlns:p14="http://schemas.microsoft.com/office/powerpoint/2010/main" xmlns="" val="15231998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24579"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24580"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24581"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sz="2400" b="1" dirty="0" smtClean="0">
                <a:solidFill>
                  <a:srgbClr val="000000"/>
                </a:solidFill>
                <a:latin typeface="Arial"/>
                <a:cs typeface="Arial"/>
              </a:rPr>
              <a:t>Acknowledgements</a:t>
            </a:r>
            <a:endParaRPr lang="en-US" sz="2400" b="1" dirty="0">
              <a:solidFill>
                <a:srgbClr val="000000"/>
              </a:solidFill>
              <a:latin typeface="Arial"/>
              <a:cs typeface="Arial"/>
            </a:endParaRPr>
          </a:p>
        </p:txBody>
      </p:sp>
      <p:sp>
        <p:nvSpPr>
          <p:cNvPr id="6" name="Rectangle 109"/>
          <p:cNvSpPr txBox="1">
            <a:spLocks noChangeArrowheads="1"/>
          </p:cNvSpPr>
          <p:nvPr/>
        </p:nvSpPr>
        <p:spPr>
          <a:xfrm>
            <a:off x="208192" y="702129"/>
            <a:ext cx="8694738" cy="5335302"/>
          </a:xfrm>
          <a:prstGeom prst="rect">
            <a:avLst/>
          </a:prstGeom>
          <a:noFill/>
          <a:ln/>
        </p:spPr>
        <p:txBody>
          <a:bodyPr lIns="0" tIns="0" rIns="0" bIns="0"/>
          <a:lstStyle/>
          <a:p>
            <a:pPr marL="228600" indent="-228600">
              <a:spcAft>
                <a:spcPts val="600"/>
              </a:spcAft>
              <a:buFont typeface="Arial" pitchFamily="34" charset="0"/>
              <a:buChar char="•"/>
              <a:defRPr/>
            </a:pPr>
            <a:r>
              <a:rPr lang="en-US" sz="2000" b="1" dirty="0" smtClean="0">
                <a:latin typeface="Arial" pitchFamily="34" charset="0"/>
                <a:cs typeface="Arial" pitchFamily="34" charset="0"/>
              </a:rPr>
              <a:t>Thanks to my committee for all of the help and </a:t>
            </a:r>
            <a:r>
              <a:rPr lang="en-US" sz="2000" b="1" dirty="0" smtClean="0">
                <a:latin typeface="Arial" pitchFamily="34" charset="0"/>
                <a:cs typeface="Arial" pitchFamily="34" charset="0"/>
              </a:rPr>
              <a:t>support:</a:t>
            </a:r>
            <a:endParaRPr lang="en-US" sz="2000" b="1" dirty="0" smtClean="0">
              <a:latin typeface="Arial" pitchFamily="34" charset="0"/>
              <a:cs typeface="Arial" pitchFamily="34" charset="0"/>
            </a:endParaRPr>
          </a:p>
          <a:p>
            <a:pPr marL="455613" lvl="1" indent="-227013">
              <a:spcAft>
                <a:spcPts val="600"/>
              </a:spcAft>
              <a:buFont typeface="Wingdings" charset="2"/>
              <a:buChar char="§"/>
              <a:defRPr/>
            </a:pPr>
            <a:r>
              <a:rPr lang="en-US" sz="2000" b="1" dirty="0" smtClean="0">
                <a:latin typeface="Arial" pitchFamily="34" charset="0"/>
                <a:cs typeface="Arial" pitchFamily="34" charset="0"/>
              </a:rPr>
              <a:t>Dr</a:t>
            </a:r>
            <a:r>
              <a:rPr lang="en-US" sz="2000" b="1" dirty="0" smtClean="0">
                <a:latin typeface="Arial" pitchFamily="34" charset="0"/>
                <a:cs typeface="Arial" pitchFamily="34" charset="0"/>
              </a:rPr>
              <a:t>. Iyad Obeid</a:t>
            </a:r>
          </a:p>
          <a:p>
            <a:pPr marL="455613" lvl="1" indent="-227013">
              <a:spcAft>
                <a:spcPts val="600"/>
              </a:spcAft>
              <a:buFont typeface="Wingdings" charset="2"/>
              <a:buChar char="§"/>
              <a:defRPr/>
            </a:pPr>
            <a:r>
              <a:rPr lang="en-US" sz="2000" b="1" dirty="0" smtClean="0">
                <a:latin typeface="Arial" pitchFamily="34" charset="0"/>
                <a:cs typeface="Arial" pitchFamily="34" charset="0"/>
              </a:rPr>
              <a:t>Dr. Joseph </a:t>
            </a:r>
            <a:r>
              <a:rPr lang="en-US" sz="2000" b="1" dirty="0" smtClean="0">
                <a:latin typeface="Arial" pitchFamily="34" charset="0"/>
                <a:cs typeface="Arial" pitchFamily="34" charset="0"/>
              </a:rPr>
              <a:t>Picone</a:t>
            </a:r>
            <a:endParaRPr lang="en-US" sz="2000" b="1" dirty="0" smtClean="0">
              <a:latin typeface="Arial" pitchFamily="34" charset="0"/>
              <a:cs typeface="Arial" pitchFamily="34" charset="0"/>
            </a:endParaRPr>
          </a:p>
          <a:p>
            <a:pPr marL="455613" lvl="1" indent="-227013">
              <a:spcAft>
                <a:spcPts val="600"/>
              </a:spcAft>
              <a:buFont typeface="Wingdings" charset="2"/>
              <a:buChar char="§"/>
              <a:defRPr/>
            </a:pPr>
            <a:r>
              <a:rPr lang="en-US" sz="2000" b="1" dirty="0" smtClean="0">
                <a:latin typeface="Arial" pitchFamily="34" charset="0"/>
                <a:cs typeface="Arial" pitchFamily="34" charset="0"/>
              </a:rPr>
              <a:t>Dr</a:t>
            </a:r>
            <a:r>
              <a:rPr lang="en-US" sz="2000" b="1" dirty="0" smtClean="0">
                <a:latin typeface="Arial" pitchFamily="34" charset="0"/>
                <a:cs typeface="Arial" pitchFamily="34" charset="0"/>
              </a:rPr>
              <a:t>. Marc </a:t>
            </a:r>
            <a:r>
              <a:rPr lang="en-US" sz="2000" b="1" dirty="0" smtClean="0">
                <a:latin typeface="Arial" pitchFamily="34" charset="0"/>
                <a:cs typeface="Arial" pitchFamily="34" charset="0"/>
              </a:rPr>
              <a:t>Sobel</a:t>
            </a:r>
          </a:p>
          <a:p>
            <a:pPr marL="455613" lvl="1" indent="-227013">
              <a:spcAft>
                <a:spcPts val="600"/>
              </a:spcAft>
              <a:buFont typeface="Wingdings" charset="2"/>
              <a:buChar char="§"/>
              <a:defRPr/>
            </a:pPr>
            <a:r>
              <a:rPr lang="en-US" sz="2000" b="1" dirty="0" smtClean="0">
                <a:latin typeface="Arial" pitchFamily="34" charset="0"/>
                <a:cs typeface="Arial" pitchFamily="34" charset="0"/>
              </a:rPr>
              <a:t>Dr</a:t>
            </a:r>
            <a:r>
              <a:rPr lang="en-US" sz="2000" b="1" dirty="0" smtClean="0">
                <a:latin typeface="Arial" pitchFamily="34" charset="0"/>
                <a:cs typeface="Arial" pitchFamily="34" charset="0"/>
              </a:rPr>
              <a:t>. Chang-Hee Won </a:t>
            </a:r>
            <a:endParaRPr lang="en-US" sz="2000" b="1" dirty="0" smtClean="0">
              <a:latin typeface="Arial" pitchFamily="34" charset="0"/>
              <a:cs typeface="Arial" pitchFamily="34" charset="0"/>
            </a:endParaRPr>
          </a:p>
          <a:p>
            <a:pPr marL="455613" lvl="1" indent="-227013">
              <a:spcAft>
                <a:spcPts val="600"/>
              </a:spcAft>
              <a:buFont typeface="Wingdings" charset="2"/>
              <a:buChar char="§"/>
              <a:defRPr/>
            </a:pPr>
            <a:r>
              <a:rPr lang="en-US" sz="2000" b="1" dirty="0" smtClean="0">
                <a:latin typeface="Arial" pitchFamily="34" charset="0"/>
                <a:cs typeface="Arial" pitchFamily="34" charset="0"/>
              </a:rPr>
              <a:t>Dr. Alexander Yates </a:t>
            </a:r>
            <a:endParaRPr lang="en-US" sz="2000" b="1" dirty="0" smtClean="0">
              <a:latin typeface="Arial" pitchFamily="34" charset="0"/>
              <a:cs typeface="Arial" pitchFamily="34" charset="0"/>
            </a:endParaRPr>
          </a:p>
          <a:p>
            <a:pPr marL="228600" indent="-228600">
              <a:spcBef>
                <a:spcPts val="600"/>
              </a:spcBef>
              <a:spcAft>
                <a:spcPts val="600"/>
              </a:spcAft>
              <a:buFont typeface="Arial" pitchFamily="34" charset="0"/>
              <a:buChar char="•"/>
              <a:tabLst>
                <a:tab pos="454025" algn="l"/>
              </a:tabLst>
              <a:defRPr/>
            </a:pPr>
            <a:r>
              <a:rPr lang="en-US" sz="2000" b="1" dirty="0">
                <a:latin typeface="Arial" pitchFamily="34" charset="0"/>
                <a:cs typeface="Arial" pitchFamily="34" charset="0"/>
              </a:rPr>
              <a:t>Thanks to my research group for all of their patience and </a:t>
            </a:r>
            <a:r>
              <a:rPr lang="en-US" sz="2000" b="1" dirty="0" smtClean="0">
                <a:latin typeface="Arial" pitchFamily="34" charset="0"/>
                <a:cs typeface="Arial" pitchFamily="34" charset="0"/>
              </a:rPr>
              <a:t>support:</a:t>
            </a:r>
            <a:endParaRPr lang="en-US" sz="2000" b="1" dirty="0">
              <a:latin typeface="Arial" pitchFamily="34" charset="0"/>
              <a:cs typeface="Arial" pitchFamily="34" charset="0"/>
            </a:endParaRPr>
          </a:p>
          <a:p>
            <a:pPr marL="455613" lvl="1" indent="-227013">
              <a:spcAft>
                <a:spcPts val="600"/>
              </a:spcAft>
              <a:buFont typeface="Wingdings" charset="2"/>
              <a:buChar char="§"/>
              <a:defRPr/>
            </a:pPr>
            <a:r>
              <a:rPr lang="en-US" sz="2000" b="1" dirty="0" smtClean="0">
                <a:latin typeface="Arial" pitchFamily="34" charset="0"/>
                <a:cs typeface="Arial" pitchFamily="34" charset="0"/>
              </a:rPr>
              <a:t>Amir Harati </a:t>
            </a:r>
          </a:p>
          <a:p>
            <a:pPr marL="455613" lvl="1" indent="-227013">
              <a:spcAft>
                <a:spcPts val="600"/>
              </a:spcAft>
              <a:buFont typeface="Wingdings" charset="2"/>
              <a:buChar char="§"/>
              <a:defRPr/>
            </a:pPr>
            <a:r>
              <a:rPr lang="en-US" sz="2000" b="1" dirty="0" smtClean="0">
                <a:latin typeface="Arial" pitchFamily="34" charset="0"/>
                <a:cs typeface="Arial" pitchFamily="34" charset="0"/>
              </a:rPr>
              <a:t>Shuang Lu</a:t>
            </a:r>
          </a:p>
          <a:p>
            <a:pPr marL="228600" indent="-228600">
              <a:spcAft>
                <a:spcPts val="1200"/>
              </a:spcAft>
              <a:buFont typeface="Arial" pitchFamily="34" charset="0"/>
              <a:buChar char="•"/>
              <a:tabLst>
                <a:tab pos="454025" algn="l"/>
              </a:tabLst>
              <a:defRPr/>
            </a:pPr>
            <a:r>
              <a:rPr lang="en-US" sz="2000" b="1" dirty="0">
                <a:latin typeface="Arial" pitchFamily="34" charset="0"/>
                <a:cs typeface="Arial" pitchFamily="34" charset="0"/>
              </a:rPr>
              <a:t>The Linguistic Data Consortium (LDC) for awarding a data scholarship to this project and providing the lexicon and transcripts for </a:t>
            </a:r>
            <a:r>
              <a:rPr lang="en-US" sz="2000" b="1" dirty="0" smtClean="0">
                <a:latin typeface="Arial" pitchFamily="34" charset="0"/>
                <a:cs typeface="Arial" pitchFamily="34" charset="0"/>
              </a:rPr>
              <a:t>Call Home </a:t>
            </a:r>
            <a:r>
              <a:rPr lang="en-US" sz="2000" b="1" dirty="0" smtClean="0">
                <a:latin typeface="Arial" pitchFamily="34" charset="0"/>
                <a:cs typeface="Arial" pitchFamily="34" charset="0"/>
              </a:rPr>
              <a:t>Mandarin.</a:t>
            </a:r>
            <a:endParaRPr lang="en-US" sz="2000" b="1" dirty="0">
              <a:latin typeface="Arial" pitchFamily="34" charset="0"/>
              <a:cs typeface="Arial" pitchFamily="34" charset="0"/>
            </a:endParaRPr>
          </a:p>
          <a:p>
            <a:pPr marL="228600" indent="-228600">
              <a:spcAft>
                <a:spcPts val="1200"/>
              </a:spcAft>
              <a:buFont typeface="Arial" pitchFamily="34" charset="0"/>
              <a:buChar char="•"/>
              <a:tabLst>
                <a:tab pos="454025" algn="l"/>
              </a:tabLst>
              <a:defRPr/>
            </a:pPr>
            <a:r>
              <a:rPr lang="en-US" sz="2000" b="1" dirty="0">
                <a:latin typeface="Arial" pitchFamily="34" charset="0"/>
                <a:cs typeface="Arial" pitchFamily="34" charset="0"/>
              </a:rPr>
              <a:t>Owlsnest</a:t>
            </a:r>
            <a:r>
              <a:rPr lang="en-US" sz="2000" b="1" baseline="30000" dirty="0">
                <a:latin typeface="Arial" pitchFamily="34" charset="0"/>
                <a:cs typeface="Arial" pitchFamily="34" charset="0"/>
              </a:rPr>
              <a:t>1</a:t>
            </a:r>
          </a:p>
        </p:txBody>
      </p:sp>
      <p:sp>
        <p:nvSpPr>
          <p:cNvPr id="7" name="TextBox 6"/>
          <p:cNvSpPr txBox="1"/>
          <p:nvPr/>
        </p:nvSpPr>
        <p:spPr>
          <a:xfrm>
            <a:off x="304800" y="5791200"/>
            <a:ext cx="8325414" cy="646331"/>
          </a:xfrm>
          <a:prstGeom prst="rect">
            <a:avLst/>
          </a:prstGeom>
          <a:noFill/>
        </p:spPr>
        <p:txBody>
          <a:bodyPr wrap="square" rtlCol="0">
            <a:spAutoFit/>
          </a:bodyPr>
          <a:lstStyle/>
          <a:p>
            <a:r>
              <a:rPr lang="en-US" b="1" dirty="0" smtClean="0">
                <a:latin typeface="Arial" pitchFamily="34" charset="0"/>
                <a:cs typeface="Arial" pitchFamily="34" charset="0"/>
              </a:rPr>
              <a:t>1. This research was supported in part by the National Science Foundation through Major Research Instrumentation Grant No. CNS-09-58854.</a:t>
            </a:r>
            <a:endParaRPr lang="en-US" b="1" dirty="0">
              <a:latin typeface="Arial" pitchFamily="34" charset="0"/>
              <a:cs typeface="Arial" pitchFamily="34" charset="0"/>
            </a:endParaRPr>
          </a:p>
        </p:txBody>
      </p:sp>
    </p:spTree>
    <p:extLst>
      <p:ext uri="{BB962C8B-B14F-4D97-AF65-F5344CB8AC3E}">
        <p14:creationId xmlns:p14="http://schemas.microsoft.com/office/powerpoint/2010/main" xmlns="" val="4019545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4267" y="1579999"/>
            <a:ext cx="5812406" cy="584775"/>
          </a:xfrm>
          <a:prstGeom prst="rect">
            <a:avLst/>
          </a:prstGeom>
          <a:noFill/>
        </p:spPr>
        <p:txBody>
          <a:bodyPr wrap="square" rtlCol="0">
            <a:spAutoFit/>
          </a:bodyPr>
          <a:lstStyle/>
          <a:p>
            <a:pPr algn="r"/>
            <a:r>
              <a:rPr lang="en-US" sz="3200" b="1" dirty="0" smtClean="0">
                <a:latin typeface="Arial"/>
                <a:cs typeface="Arial"/>
              </a:rPr>
              <a:t>Introduction</a:t>
            </a:r>
            <a:endParaRPr lang="en-US" sz="3200" b="1" dirty="0">
              <a:latin typeface="Arial"/>
              <a:cs typeface="Arial"/>
            </a:endParaRPr>
          </a:p>
        </p:txBody>
      </p:sp>
      <p:pic>
        <p:nvPicPr>
          <p:cNvPr id="7" name="Picture 6" descr="isip_logo_transparent.gif"/>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349843" y="5123998"/>
            <a:ext cx="1532616" cy="1532616"/>
          </a:xfrm>
          <a:prstGeom prst="rect">
            <a:avLst/>
          </a:prstGeom>
        </p:spPr>
      </p:pic>
      <p:pic>
        <p:nvPicPr>
          <p:cNvPr id="4" name="Picture 2" descr="http://upload.wikimedia.org/wikipedia/commons/thumb/1/17/Temple_T_logo.svg/500px-Temple_T_logo.svg.png"/>
          <p:cNvPicPr>
            <a:picLocks noChangeAspect="1" noChangeArrowheads="1"/>
          </p:cNvPicPr>
          <p:nvPr/>
        </p:nvPicPr>
        <p:blipFill>
          <a:blip r:embed="rId4"/>
          <a:srcRect/>
          <a:stretch>
            <a:fillRect/>
          </a:stretch>
        </p:blipFill>
        <p:spPr bwMode="auto">
          <a:xfrm>
            <a:off x="274320" y="274320"/>
            <a:ext cx="934754" cy="1071229"/>
          </a:xfrm>
          <a:prstGeom prst="rect">
            <a:avLst/>
          </a:prstGeom>
          <a:noFill/>
        </p:spPr>
      </p:pic>
    </p:spTree>
    <p:extLst>
      <p:ext uri="{BB962C8B-B14F-4D97-AF65-F5344CB8AC3E}">
        <p14:creationId xmlns:p14="http://schemas.microsoft.com/office/powerpoint/2010/main" xmlns="" val="31827387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24579"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24580"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24581"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sz="2400" b="1" dirty="0">
                <a:solidFill>
                  <a:srgbClr val="000000"/>
                </a:solidFill>
                <a:latin typeface="Arial"/>
                <a:cs typeface="Arial"/>
              </a:rPr>
              <a:t>Brief </a:t>
            </a:r>
            <a:r>
              <a:rPr lang="en-US" sz="2400" b="1" dirty="0" smtClean="0">
                <a:solidFill>
                  <a:srgbClr val="000000"/>
                </a:solidFill>
                <a:latin typeface="Arial"/>
                <a:cs typeface="Arial"/>
              </a:rPr>
              <a:t>Bibliography of Related Research</a:t>
            </a:r>
            <a:endParaRPr lang="en-US" sz="2400" b="1" dirty="0">
              <a:solidFill>
                <a:srgbClr val="000000"/>
              </a:solidFill>
              <a:latin typeface="Arial"/>
              <a:cs typeface="Arial"/>
            </a:endParaRPr>
          </a:p>
        </p:txBody>
      </p:sp>
      <p:sp>
        <p:nvSpPr>
          <p:cNvPr id="6" name="Rectangle 109"/>
          <p:cNvSpPr txBox="1">
            <a:spLocks noChangeArrowheads="1"/>
          </p:cNvSpPr>
          <p:nvPr/>
        </p:nvSpPr>
        <p:spPr>
          <a:xfrm>
            <a:off x="208192" y="702128"/>
            <a:ext cx="8694738" cy="5769009"/>
          </a:xfrm>
          <a:prstGeom prst="rect">
            <a:avLst/>
          </a:prstGeom>
          <a:noFill/>
          <a:ln/>
        </p:spPr>
        <p:txBody>
          <a:bodyPr lIns="0" tIns="0" rIns="0" bIns="0"/>
          <a:lstStyle/>
          <a:p>
            <a:pPr marL="454025" indent="-454025">
              <a:spcAft>
                <a:spcPts val="1200"/>
              </a:spcAft>
              <a:tabLst>
                <a:tab pos="454025" algn="l"/>
              </a:tabLst>
              <a:defRPr/>
            </a:pPr>
            <a:r>
              <a:rPr lang="en-US" sz="1000" b="1" dirty="0" smtClean="0">
                <a:latin typeface="Arial" pitchFamily="34" charset="0"/>
                <a:cs typeface="Arial" pitchFamily="34" charset="0"/>
              </a:rPr>
              <a:t>[1] 	Bussgang, J. (2012). Seeing Both Sides. Retrieved November 27, 2012 from </a:t>
            </a:r>
            <a:r>
              <a:rPr lang="en-US" sz="1000" b="1" dirty="0" smtClean="0">
                <a:latin typeface="Arial" pitchFamily="34" charset="0"/>
                <a:cs typeface="Arial" pitchFamily="34" charset="0"/>
                <a:hlinkClick r:id="rId3"/>
              </a:rPr>
              <a:t>http://bostonvcblog.typepad.com/vc/2012/05/forget-plastics-its-all-about-machine-learning.html</a:t>
            </a:r>
            <a:endParaRPr lang="en-US" sz="1000" b="1" dirty="0" smtClean="0">
              <a:latin typeface="Arial" pitchFamily="34" charset="0"/>
              <a:cs typeface="Arial" pitchFamily="34" charset="0"/>
            </a:endParaRPr>
          </a:p>
          <a:p>
            <a:pPr marL="454025" indent="-454025">
              <a:spcAft>
                <a:spcPts val="1200"/>
              </a:spcAft>
              <a:tabLst>
                <a:tab pos="454025" algn="l"/>
              </a:tabLst>
              <a:defRPr/>
            </a:pPr>
            <a:r>
              <a:rPr lang="en-US" sz="1000" b="1" dirty="0" smtClean="0">
                <a:latin typeface="Arial" pitchFamily="34" charset="0"/>
                <a:cs typeface="Arial" pitchFamily="34" charset="0"/>
              </a:rPr>
              <a:t>[2] 	Ng, A. (2012). Machine Learning. Retrieved November 27, 2012 from </a:t>
            </a:r>
            <a:r>
              <a:rPr lang="en-US" sz="1000" b="1" dirty="0" smtClean="0">
                <a:latin typeface="Arial" pitchFamily="34" charset="0"/>
                <a:cs typeface="Arial" pitchFamily="34" charset="0"/>
                <a:hlinkClick r:id="rId4"/>
              </a:rPr>
              <a:t>https://www.coursera.org/course/ml</a:t>
            </a:r>
            <a:endParaRPr lang="en-US" sz="1000" b="1" dirty="0" smtClean="0">
              <a:latin typeface="Arial" pitchFamily="34" charset="0"/>
              <a:cs typeface="Arial" pitchFamily="34" charset="0"/>
            </a:endParaRPr>
          </a:p>
          <a:p>
            <a:pPr marL="454025" indent="-454025">
              <a:spcBef>
                <a:spcPts val="0"/>
              </a:spcBef>
              <a:spcAft>
                <a:spcPts val="1200"/>
              </a:spcAft>
              <a:tabLst>
                <a:tab pos="454025" algn="l"/>
              </a:tabLst>
              <a:defRPr/>
            </a:pPr>
            <a:r>
              <a:rPr lang="en-US" sz="1000" b="1" dirty="0" smtClean="0">
                <a:latin typeface="Arial"/>
                <a:cs typeface="Arial"/>
              </a:rPr>
              <a:t>[3]	K. Kurihara, M. Welling, and N. Vlassis, “Accelerated variational Dirichlet process    mixtures,” </a:t>
            </a:r>
            <a:r>
              <a:rPr lang="en-US" sz="1000" b="1" i="1" dirty="0" smtClean="0">
                <a:latin typeface="Arial"/>
                <a:cs typeface="Arial"/>
              </a:rPr>
              <a:t>Advances in Neural Information Processing Systems</a:t>
            </a:r>
            <a:r>
              <a:rPr lang="en-US" sz="1000" b="1" dirty="0" smtClean="0">
                <a:latin typeface="Arial"/>
                <a:cs typeface="Arial"/>
              </a:rPr>
              <a:t>, MIT Press, Cambridge, Massachusetts, USA, 2007 (editors: B. Schölkopf and J.C. Hofmann).</a:t>
            </a:r>
          </a:p>
          <a:p>
            <a:pPr marL="454025" indent="-454025">
              <a:spcBef>
                <a:spcPts val="0"/>
              </a:spcBef>
              <a:spcAft>
                <a:spcPts val="1200"/>
              </a:spcAft>
              <a:tabLst>
                <a:tab pos="454025" algn="l"/>
              </a:tabLst>
              <a:defRPr/>
            </a:pPr>
            <a:r>
              <a:rPr lang="en-US" sz="1000" b="1" dirty="0" smtClean="0">
                <a:latin typeface="Arial"/>
                <a:cs typeface="Arial"/>
              </a:rPr>
              <a:t>[4]	K. Kurihara, M. Welling, and Y. W. Teh, “Collapsed variational Dirichlet process mixture models,” </a:t>
            </a:r>
            <a:r>
              <a:rPr lang="en-US" sz="1000" b="1" i="1" dirty="0" smtClean="0">
                <a:latin typeface="Arial"/>
                <a:cs typeface="Arial"/>
              </a:rPr>
              <a:t>Proceedings of the 20th International Joint Conference on Artificial Intelligence</a:t>
            </a:r>
            <a:r>
              <a:rPr lang="en-US" sz="1000" b="1" dirty="0" smtClean="0">
                <a:latin typeface="Arial"/>
                <a:cs typeface="Arial"/>
              </a:rPr>
              <a:t>, Hyderabad, India, Jan. 2007.</a:t>
            </a:r>
          </a:p>
          <a:p>
            <a:pPr marL="454025" indent="-454025">
              <a:spcBef>
                <a:spcPts val="0"/>
              </a:spcBef>
              <a:spcAft>
                <a:spcPts val="1200"/>
              </a:spcAft>
              <a:tabLst>
                <a:tab pos="454025" algn="l"/>
              </a:tabLst>
              <a:defRPr/>
            </a:pPr>
            <a:r>
              <a:rPr lang="en-US" sz="1000" b="1" dirty="0" smtClean="0">
                <a:latin typeface="Arial"/>
                <a:cs typeface="Arial"/>
              </a:rPr>
              <a:t>[5]</a:t>
            </a:r>
            <a:r>
              <a:rPr lang="en-US" sz="1000" dirty="0" smtClean="0"/>
              <a:t> 	</a:t>
            </a:r>
            <a:r>
              <a:rPr lang="en-US" sz="1000" b="1" dirty="0" smtClean="0">
                <a:latin typeface="Arial" pitchFamily="34" charset="0"/>
                <a:cs typeface="Arial" pitchFamily="34" charset="0"/>
              </a:rPr>
              <a:t>Picone, J. (2012). HTK Tutorials. Retrieved from </a:t>
            </a:r>
            <a:r>
              <a:rPr lang="en-US" sz="1000" b="1" dirty="0" smtClean="0">
                <a:latin typeface="Arial" pitchFamily="34" charset="0"/>
                <a:cs typeface="Arial" pitchFamily="34" charset="0"/>
                <a:hlinkClick r:id="rId5"/>
              </a:rPr>
              <a:t>http://www.isip.piconepress.com/projects/htk_tutorials/</a:t>
            </a:r>
            <a:endParaRPr lang="en-US" sz="1000" b="1" dirty="0" smtClean="0">
              <a:latin typeface="Arial" pitchFamily="34" charset="0"/>
              <a:cs typeface="Arial" pitchFamily="34" charset="0"/>
            </a:endParaRPr>
          </a:p>
          <a:p>
            <a:pPr marL="454025" indent="-454025">
              <a:spcAft>
                <a:spcPts val="1200"/>
              </a:spcAft>
              <a:tabLst>
                <a:tab pos="454025" algn="l"/>
              </a:tabLst>
              <a:defRPr/>
            </a:pPr>
            <a:r>
              <a:rPr lang="en-US" sz="1000" b="1" dirty="0" smtClean="0">
                <a:latin typeface="Arial" pitchFamily="34" charset="0"/>
                <a:cs typeface="Arial" pitchFamily="34" charset="0"/>
              </a:rPr>
              <a:t>[6]	Harati Nejad Torbati, A. H., Picone, J., &amp; Sobel, M. (2012). Applications of Dirichlet Process Mixtures to speaker adaptation. </a:t>
            </a:r>
            <a:r>
              <a:rPr lang="en-US" sz="1000" b="1" i="1" dirty="0" smtClean="0">
                <a:latin typeface="Arial" pitchFamily="34" charset="0"/>
                <a:cs typeface="Arial" pitchFamily="34" charset="0"/>
              </a:rPr>
              <a:t>2012 IEEE International Conference on Acoustics, Speech and Signal Processing (ICASSP)</a:t>
            </a:r>
            <a:r>
              <a:rPr lang="en-US" sz="1000" b="1" dirty="0" smtClean="0">
                <a:latin typeface="Arial" pitchFamily="34" charset="0"/>
                <a:cs typeface="Arial" pitchFamily="34" charset="0"/>
              </a:rPr>
              <a:t> (pp. 4321–4324). Philadelphia, Pennsylvania, USA: IEEE. doi:10.1109/ICASSP.2012.6288875</a:t>
            </a:r>
          </a:p>
          <a:p>
            <a:pPr marL="454025" indent="-454025">
              <a:spcAft>
                <a:spcPts val="1200"/>
              </a:spcAft>
              <a:tabLst>
                <a:tab pos="454025" algn="l"/>
              </a:tabLst>
              <a:defRPr/>
            </a:pPr>
            <a:r>
              <a:rPr lang="en-US" sz="1000" b="1" dirty="0" smtClean="0">
                <a:latin typeface="Arial"/>
                <a:cs typeface="Arial"/>
              </a:rPr>
              <a:t>[7]	</a:t>
            </a:r>
            <a:r>
              <a:rPr lang="en-US" sz="1000" b="1" dirty="0" smtClean="0">
                <a:latin typeface="Arial" pitchFamily="34" charset="0"/>
                <a:cs typeface="Arial" pitchFamily="34" charset="0"/>
              </a:rPr>
              <a:t>Frigyik, B., Kapila, A., &amp; Gupta, M. (2010). Introduction to the Dirichlet Distribution and Related Processes. Seattle, Washington, USA. Retrieved from https://www.ee.washington.edu/techsite/papers/refer/UWEETR-2010-0006.html</a:t>
            </a:r>
          </a:p>
          <a:p>
            <a:pPr marL="454025" indent="-454025">
              <a:spcBef>
                <a:spcPts val="0"/>
              </a:spcBef>
              <a:spcAft>
                <a:spcPts val="1200"/>
              </a:spcAft>
              <a:tabLst>
                <a:tab pos="454025" algn="l"/>
              </a:tabLst>
              <a:defRPr/>
            </a:pPr>
            <a:r>
              <a:rPr lang="en-US" sz="1000" b="1" dirty="0" smtClean="0">
                <a:latin typeface="Arial"/>
                <a:cs typeface="Arial"/>
              </a:rPr>
              <a:t>[8]	D</a:t>
            </a:r>
            <a:r>
              <a:rPr lang="en-US" sz="1000" b="1" dirty="0">
                <a:latin typeface="Arial"/>
                <a:cs typeface="Arial"/>
              </a:rPr>
              <a:t>. M. Blei and M. I. Jordan, “Variational inference for Dirichlet process mixtures,” </a:t>
            </a:r>
            <a:r>
              <a:rPr lang="en-US" sz="1000" b="1" i="1" dirty="0">
                <a:latin typeface="Arial"/>
                <a:cs typeface="Arial"/>
              </a:rPr>
              <a:t>Bayesian Analysis</a:t>
            </a:r>
            <a:r>
              <a:rPr lang="en-US" sz="1000" b="1" dirty="0">
                <a:latin typeface="Arial"/>
                <a:cs typeface="Arial"/>
              </a:rPr>
              <a:t>, vol. 1, pp. 121–144, 2005</a:t>
            </a:r>
            <a:r>
              <a:rPr lang="en-US" sz="1000" b="1" dirty="0" smtClean="0">
                <a:latin typeface="Arial"/>
                <a:cs typeface="Arial"/>
              </a:rPr>
              <a:t>.</a:t>
            </a:r>
          </a:p>
          <a:p>
            <a:pPr marL="454025" indent="-454025">
              <a:spcBef>
                <a:spcPts val="0"/>
              </a:spcBef>
              <a:spcAft>
                <a:spcPts val="1200"/>
              </a:spcAft>
              <a:tabLst>
                <a:tab pos="454025" algn="l"/>
              </a:tabLst>
              <a:defRPr/>
            </a:pPr>
            <a:r>
              <a:rPr lang="en-US" sz="1000" b="1" dirty="0" smtClean="0">
                <a:latin typeface="Arial"/>
                <a:cs typeface="Arial"/>
              </a:rPr>
              <a:t>[9]	Zografos, V. Wikipedia. Retrieved November 27, 2012 from </a:t>
            </a:r>
            <a:r>
              <a:rPr lang="en-US" sz="1000" b="1" dirty="0" smtClean="0">
                <a:latin typeface="Arial"/>
                <a:cs typeface="Arial"/>
                <a:hlinkClick r:id="rId6"/>
              </a:rPr>
              <a:t>http://en.wikipedia.org/wiki/File:3dRosenbrock.png</a:t>
            </a:r>
            <a:endParaRPr lang="en-US" sz="1000" b="1" dirty="0" smtClean="0">
              <a:latin typeface="Arial"/>
              <a:cs typeface="Arial"/>
            </a:endParaRPr>
          </a:p>
          <a:p>
            <a:pPr marL="454025" indent="-454025">
              <a:spcAft>
                <a:spcPts val="1200"/>
              </a:spcAft>
              <a:tabLst>
                <a:tab pos="454025" algn="l"/>
              </a:tabLst>
              <a:defRPr/>
            </a:pPr>
            <a:r>
              <a:rPr lang="en-US" sz="1000" b="1" dirty="0" smtClean="0">
                <a:latin typeface="Arial"/>
                <a:cs typeface="Arial"/>
              </a:rPr>
              <a:t>[10]	</a:t>
            </a:r>
            <a:r>
              <a:rPr lang="en-US" sz="1000" b="1" dirty="0" smtClean="0">
                <a:latin typeface="Arial" pitchFamily="34" charset="0"/>
                <a:cs typeface="Arial" pitchFamily="34" charset="0"/>
              </a:rPr>
              <a:t>Rabiner, L. (1989). A Tutorial on Hidden Markov Models and Selected Applications in Speech Recognition. </a:t>
            </a:r>
            <a:r>
              <a:rPr lang="en-US" sz="1000" b="1" i="1" dirty="0" smtClean="0">
                <a:latin typeface="Arial" pitchFamily="34" charset="0"/>
                <a:cs typeface="Arial" pitchFamily="34" charset="0"/>
              </a:rPr>
              <a:t>Proceedings of the IEEE</a:t>
            </a:r>
            <a:r>
              <a:rPr lang="en-US" sz="1000" b="1" dirty="0" smtClean="0">
                <a:latin typeface="Arial" pitchFamily="34" charset="0"/>
                <a:cs typeface="Arial" pitchFamily="34" charset="0"/>
              </a:rPr>
              <a:t>, 77(2), 879–893. doi:10.1109/5.18626</a:t>
            </a:r>
          </a:p>
          <a:p>
            <a:pPr marL="454025" indent="-454025">
              <a:spcAft>
                <a:spcPts val="1200"/>
              </a:spcAft>
              <a:tabLst>
                <a:tab pos="454025" algn="l"/>
              </a:tabLst>
              <a:defRPr/>
            </a:pPr>
            <a:r>
              <a:rPr lang="en-US" sz="1000" b="1" dirty="0" smtClean="0">
                <a:latin typeface="Arial" pitchFamily="34" charset="0"/>
                <a:cs typeface="Arial" pitchFamily="34" charset="0"/>
              </a:rPr>
              <a:t>[11]	</a:t>
            </a:r>
            <a:r>
              <a:rPr lang="en-US" sz="1000" b="1" dirty="0" err="1" smtClean="0">
                <a:latin typeface="Arial" pitchFamily="34" charset="0"/>
                <a:cs typeface="Arial" pitchFamily="34" charset="0"/>
              </a:rPr>
              <a:t>Schalkwyk</a:t>
            </a:r>
            <a:r>
              <a:rPr lang="en-US" sz="1000" b="1" dirty="0" smtClean="0">
                <a:latin typeface="Arial" pitchFamily="34" charset="0"/>
                <a:cs typeface="Arial" pitchFamily="34" charset="0"/>
              </a:rPr>
              <a:t>, J. </a:t>
            </a:r>
            <a:r>
              <a:rPr lang="en-US" sz="1000" b="1" dirty="0" smtClean="0">
                <a:latin typeface="Arial" pitchFamily="34" charset="0"/>
                <a:cs typeface="Arial" pitchFamily="34" charset="0"/>
              </a:rPr>
              <a:t>Overview of the </a:t>
            </a:r>
            <a:r>
              <a:rPr lang="en-US" sz="1000" b="1" dirty="0" smtClean="0">
                <a:latin typeface="Arial" pitchFamily="34" charset="0"/>
                <a:cs typeface="Arial" pitchFamily="34" charset="0"/>
              </a:rPr>
              <a:t>Recognition Process </a:t>
            </a:r>
            <a:r>
              <a:rPr lang="en-US" sz="1000" b="1" dirty="0" smtClean="0">
                <a:latin typeface="Arial" pitchFamily="34" charset="0"/>
                <a:cs typeface="Arial" pitchFamily="34" charset="0"/>
              </a:rPr>
              <a:t>Retrieved December 2, </a:t>
            </a:r>
            <a:r>
              <a:rPr lang="en-US" sz="1000" b="1" dirty="0" smtClean="0">
                <a:latin typeface="Arial" pitchFamily="34" charset="0"/>
                <a:cs typeface="Arial" pitchFamily="34" charset="0"/>
              </a:rPr>
              <a:t>2012 </a:t>
            </a:r>
            <a:r>
              <a:rPr lang="en-US" sz="1000" b="1" dirty="0" smtClean="0">
                <a:latin typeface="Arial" pitchFamily="34" charset="0"/>
                <a:cs typeface="Arial" pitchFamily="34" charset="0"/>
              </a:rPr>
              <a:t>from http://www.cslu.ogi.edu/toolkit/old/old/version2.0a/documentation/csluc/node3.html</a:t>
            </a:r>
            <a:endParaRPr lang="en-US" sz="1000" b="1" dirty="0" smtClean="0">
              <a:latin typeface="Arial" pitchFamily="34" charset="0"/>
              <a:cs typeface="Arial" pitchFamily="34" charset="0"/>
            </a:endParaRPr>
          </a:p>
          <a:p>
            <a:pPr marL="454025" lvl="1" indent="-454025">
              <a:spcAft>
                <a:spcPts val="1200"/>
              </a:spcAft>
              <a:tabLst>
                <a:tab pos="454025" algn="l"/>
              </a:tabLst>
              <a:defRPr/>
            </a:pPr>
            <a:r>
              <a:rPr lang="en-US" sz="1000" b="1" dirty="0" smtClean="0">
                <a:latin typeface="Arial" pitchFamily="34" charset="0"/>
                <a:cs typeface="Arial" pitchFamily="34" charset="0"/>
              </a:rPr>
              <a:t>[12]	Quintana, F. A., &amp; Muller, P. (2004). Nonparametric Bayesian Data Analysis. </a:t>
            </a:r>
            <a:r>
              <a:rPr lang="en-US" sz="1000" b="1" i="1" dirty="0" smtClean="0">
                <a:latin typeface="Arial" pitchFamily="34" charset="0"/>
                <a:cs typeface="Arial" pitchFamily="34" charset="0"/>
              </a:rPr>
              <a:t>Statistical Science</a:t>
            </a:r>
            <a:r>
              <a:rPr lang="en-US" sz="1000" b="1" dirty="0" smtClean="0">
                <a:latin typeface="Arial" pitchFamily="34" charset="0"/>
                <a:cs typeface="Arial" pitchFamily="34" charset="0"/>
              </a:rPr>
              <a:t>, </a:t>
            </a:r>
            <a:r>
              <a:rPr lang="en-US" sz="1000" b="1" i="1" dirty="0" smtClean="0">
                <a:latin typeface="Arial" pitchFamily="34" charset="0"/>
                <a:cs typeface="Arial" pitchFamily="34" charset="0"/>
              </a:rPr>
              <a:t>19</a:t>
            </a:r>
            <a:r>
              <a:rPr lang="en-US" sz="1000" b="1" dirty="0" smtClean="0">
                <a:latin typeface="Arial" pitchFamily="34" charset="0"/>
                <a:cs typeface="Arial" pitchFamily="34" charset="0"/>
              </a:rPr>
              <a:t>(1), 95–110. doi:10.1214/088342304000000017</a:t>
            </a:r>
          </a:p>
          <a:p>
            <a:pPr marL="454025" lvl="1" indent="-454025">
              <a:spcAft>
                <a:spcPts val="1200"/>
              </a:spcAft>
              <a:tabLst>
                <a:tab pos="454025" algn="l"/>
              </a:tabLst>
              <a:defRPr/>
            </a:pPr>
            <a:r>
              <a:rPr lang="en-US" sz="1000" b="1" dirty="0" smtClean="0">
                <a:latin typeface="Arial" pitchFamily="34" charset="0"/>
                <a:cs typeface="Arial" pitchFamily="34" charset="0"/>
              </a:rPr>
              <a:t>[13]	Picone, J., Harati, A. (2012). </a:t>
            </a:r>
            <a:r>
              <a:rPr lang="en-US" sz="1000" b="1" i="1" dirty="0" smtClean="0">
                <a:latin typeface="Arial"/>
                <a:cs typeface="Arial"/>
              </a:rPr>
              <a:t>Applications of Dirichlet Process Models to Speech Processing and Machine Learning.</a:t>
            </a:r>
            <a:r>
              <a:rPr lang="en-US" sz="1000" b="1" dirty="0" smtClean="0">
                <a:latin typeface="Arial"/>
                <a:cs typeface="Arial"/>
              </a:rPr>
              <a:t> Presentation given at IEEE Nova. Virginia</a:t>
            </a:r>
            <a:endParaRPr lang="en-US" sz="1000" b="1" i="1" dirty="0" smtClean="0">
              <a:latin typeface="Arial"/>
              <a:cs typeface="Arial"/>
            </a:endParaRPr>
          </a:p>
          <a:p>
            <a:pPr marL="454025" lvl="1" indent="-454025">
              <a:spcAft>
                <a:spcPts val="1200"/>
              </a:spcAft>
              <a:tabLst>
                <a:tab pos="454025" algn="l"/>
              </a:tabLst>
              <a:defRPr/>
            </a:pPr>
            <a:r>
              <a:rPr lang="en-US" sz="1000" b="1" dirty="0" smtClean="0">
                <a:latin typeface="Arial" pitchFamily="34" charset="0"/>
                <a:cs typeface="Arial" pitchFamily="34" charset="0"/>
              </a:rPr>
              <a:t> [14]	Teh, Y. W. (2007) Dirichlet Processes: Tutorial and Practical Course. Retrieved November 30, 2012 from http://videolectures.net/mlss07_teh_dp/</a:t>
            </a:r>
          </a:p>
          <a:p>
            <a:pPr marL="454025" indent="-454025">
              <a:spcAft>
                <a:spcPts val="1200"/>
              </a:spcAft>
              <a:tabLst>
                <a:tab pos="454025" algn="l"/>
              </a:tabLst>
              <a:defRPr/>
            </a:pPr>
            <a:endParaRPr lang="en-US" sz="1000" b="1" dirty="0" smtClean="0">
              <a:latin typeface="Arial" pitchFamily="34" charset="0"/>
              <a:cs typeface="Arial" pitchFamily="34" charset="0"/>
            </a:endParaRPr>
          </a:p>
          <a:p>
            <a:pPr marL="454025" indent="-454025">
              <a:spcBef>
                <a:spcPts val="0"/>
              </a:spcBef>
              <a:spcAft>
                <a:spcPts val="1200"/>
              </a:spcAft>
              <a:tabLst>
                <a:tab pos="454025" algn="l"/>
              </a:tabLst>
              <a:defRPr/>
            </a:pPr>
            <a:endParaRPr lang="en-US" sz="1000" b="1" dirty="0" smtClean="0">
              <a:latin typeface="Arial"/>
              <a:cs typeface="Arial"/>
            </a:endParaRPr>
          </a:p>
        </p:txBody>
      </p:sp>
    </p:spTree>
    <p:extLst>
      <p:ext uri="{BB962C8B-B14F-4D97-AF65-F5344CB8AC3E}">
        <p14:creationId xmlns:p14="http://schemas.microsoft.com/office/powerpoint/2010/main" xmlns="" val="4019545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830" y="743664"/>
            <a:ext cx="8680826" cy="6032420"/>
          </a:xfrm>
          <a:prstGeom prst="rect">
            <a:avLst/>
          </a:prstGeom>
          <a:noFill/>
        </p:spPr>
        <p:txBody>
          <a:bodyPr wrap="square" lIns="0" tIns="0" rIns="0" bIns="0" rtlCol="0">
            <a:spAutoFit/>
          </a:bodyPr>
          <a:lstStyle/>
          <a:p>
            <a:pPr marL="228600" indent="-228600">
              <a:spcAft>
                <a:spcPts val="21600"/>
              </a:spcAft>
              <a:buFont typeface="Arial" pitchFamily="34" charset="0"/>
              <a:buChar char="•"/>
            </a:pPr>
            <a:r>
              <a:rPr lang="en-US" sz="2400" b="1" dirty="0" smtClean="0">
                <a:latin typeface="Arial"/>
                <a:cs typeface="Arial"/>
              </a:rPr>
              <a:t>A set of data is generated from multiple distributions but it is unclear how many.</a:t>
            </a:r>
          </a:p>
          <a:p>
            <a:pPr marL="465138" lvl="2" indent="-241300">
              <a:spcAft>
                <a:spcPts val="1200"/>
              </a:spcAft>
              <a:buFont typeface="Wingdings" pitchFamily="2" charset="2"/>
              <a:buChar char="§"/>
            </a:pPr>
            <a:r>
              <a:rPr lang="en-US" sz="2400" b="1" dirty="0" smtClean="0">
                <a:latin typeface="Arial"/>
                <a:cs typeface="Arial"/>
              </a:rPr>
              <a:t>Parametric methods assume the number of distributions is known a priori</a:t>
            </a:r>
          </a:p>
          <a:p>
            <a:pPr marL="465138" lvl="4" indent="-241300">
              <a:spcAft>
                <a:spcPts val="1200"/>
              </a:spcAft>
              <a:buFont typeface="Wingdings" pitchFamily="2" charset="2"/>
              <a:buChar char="§"/>
            </a:pPr>
            <a:r>
              <a:rPr lang="en-US" sz="2400" b="1" dirty="0" smtClean="0">
                <a:latin typeface="Arial"/>
                <a:cs typeface="Arial"/>
              </a:rPr>
              <a:t>Nonparametric methods learn the number of distributions from the data, e.g. a model of a distribution of distributions</a:t>
            </a:r>
          </a:p>
          <a:p>
            <a:pPr marL="292608" lvl="2" indent="-292608">
              <a:spcAft>
                <a:spcPts val="1200"/>
              </a:spcAft>
              <a:buFont typeface="Arial" pitchFamily="34" charset="0"/>
              <a:buChar char="•"/>
            </a:pPr>
            <a:endParaRPr lang="en-US" sz="2400" b="1" dirty="0" smtClean="0">
              <a:latin typeface="Arial"/>
              <a:cs typeface="Arial"/>
            </a:endParaRPr>
          </a:p>
        </p:txBody>
      </p:sp>
      <p:sp>
        <p:nvSpPr>
          <p:cNvPr id="2" name="Title 1"/>
          <p:cNvSpPr>
            <a:spLocks noGrp="1"/>
          </p:cNvSpPr>
          <p:nvPr>
            <p:ph type="title"/>
          </p:nvPr>
        </p:nvSpPr>
        <p:spPr/>
        <p:txBody>
          <a:bodyPr>
            <a:noAutofit/>
          </a:bodyPr>
          <a:lstStyle/>
          <a:p>
            <a:r>
              <a:rPr lang="en-US" dirty="0" smtClean="0"/>
              <a:t>The Motivating Problem</a:t>
            </a:r>
            <a:endParaRPr lang="en-US" dirty="0"/>
          </a:p>
        </p:txBody>
      </p:sp>
      <p:pic>
        <p:nvPicPr>
          <p:cNvPr id="16386" name="Picture 2" descr="http://withfriendship.com/images/h/38896/cs-434-machine-learning.gif">
            <a:hlinkClick r:id="rId3"/>
          </p:cNvPr>
          <p:cNvPicPr>
            <a:picLocks noChangeAspect="1" noChangeArrowheads="1"/>
          </p:cNvPicPr>
          <p:nvPr/>
        </p:nvPicPr>
        <p:blipFill>
          <a:blip r:embed="rId4"/>
          <a:srcRect/>
          <a:stretch>
            <a:fillRect/>
          </a:stretch>
        </p:blipFill>
        <p:spPr bwMode="auto">
          <a:xfrm>
            <a:off x="3419841" y="1511966"/>
            <a:ext cx="2329136" cy="2225582"/>
          </a:xfrm>
          <a:prstGeom prst="rect">
            <a:avLst/>
          </a:prstGeom>
          <a:noFill/>
        </p:spPr>
      </p:pic>
    </p:spTree>
    <p:extLst>
      <p:ext uri="{BB962C8B-B14F-4D97-AF65-F5344CB8AC3E}">
        <p14:creationId xmlns:p14="http://schemas.microsoft.com/office/powerpoint/2010/main" xmlns="" val="2325529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Goals</a:t>
            </a:r>
            <a:endParaRPr lang="en-US" dirty="0"/>
          </a:p>
        </p:txBody>
      </p:sp>
      <p:sp>
        <p:nvSpPr>
          <p:cNvPr id="3" name="TextBox 2"/>
          <p:cNvSpPr txBox="1"/>
          <p:nvPr/>
        </p:nvSpPr>
        <p:spPr>
          <a:xfrm>
            <a:off x="228600" y="798736"/>
            <a:ext cx="8686800" cy="4693593"/>
          </a:xfrm>
          <a:prstGeom prst="rect">
            <a:avLst/>
          </a:prstGeom>
          <a:noFill/>
        </p:spPr>
        <p:txBody>
          <a:bodyPr wrap="square" lIns="0" tIns="0" rIns="0" bIns="0" rtlCol="0">
            <a:spAutoFit/>
          </a:bodyPr>
          <a:lstStyle/>
          <a:p>
            <a:pPr marL="228600" indent="-228600">
              <a:spcAft>
                <a:spcPts val="1200"/>
              </a:spcAft>
              <a:buFont typeface="Arial" pitchFamily="34" charset="0"/>
              <a:buChar char="•"/>
            </a:pPr>
            <a:r>
              <a:rPr lang="en-US" sz="2400" b="1" dirty="0" smtClean="0">
                <a:latin typeface="Arial"/>
                <a:cs typeface="Arial"/>
              </a:rPr>
              <a:t>Investigate three variational inference </a:t>
            </a:r>
            <a:r>
              <a:rPr lang="en-US" sz="2400" b="1" dirty="0" smtClean="0">
                <a:latin typeface="Arial"/>
                <a:cs typeface="Arial"/>
              </a:rPr>
              <a:t>algorithms on a:</a:t>
            </a:r>
            <a:endParaRPr lang="en-US" sz="2400" b="1" dirty="0" smtClean="0">
              <a:latin typeface="Arial"/>
              <a:cs typeface="Arial"/>
            </a:endParaRPr>
          </a:p>
          <a:p>
            <a:pPr marL="455613" lvl="3" indent="-227013">
              <a:spcAft>
                <a:spcPts val="600"/>
              </a:spcAft>
              <a:buFont typeface="Wingdings" charset="2"/>
              <a:buChar char="§"/>
            </a:pPr>
            <a:r>
              <a:rPr lang="en-US" sz="2400" b="1" dirty="0" smtClean="0">
                <a:latin typeface="Arial"/>
                <a:cs typeface="Arial"/>
              </a:rPr>
              <a:t>Accelerated Variational Dirichlet Process Mixtures (AVDPM)</a:t>
            </a:r>
          </a:p>
          <a:p>
            <a:pPr marL="455613" lvl="3" indent="-227013">
              <a:spcAft>
                <a:spcPts val="600"/>
              </a:spcAft>
              <a:buFont typeface="Wingdings" charset="2"/>
              <a:buChar char="§"/>
            </a:pPr>
            <a:r>
              <a:rPr lang="en-US" sz="2400" b="1" dirty="0" smtClean="0">
                <a:latin typeface="Arial"/>
                <a:cs typeface="Arial"/>
              </a:rPr>
              <a:t>Collapsed Variational Stick Breaking (CVSB)</a:t>
            </a:r>
          </a:p>
          <a:p>
            <a:pPr marL="455613" lvl="3" indent="-227013">
              <a:spcAft>
                <a:spcPts val="2400"/>
              </a:spcAft>
              <a:buFont typeface="Wingdings" charset="2"/>
              <a:buChar char="§"/>
            </a:pPr>
            <a:r>
              <a:rPr lang="en-US" sz="2400" b="1" dirty="0" smtClean="0">
                <a:latin typeface="Arial"/>
                <a:cs typeface="Arial"/>
              </a:rPr>
              <a:t>Collapsed Dirichlet Priors (CDP)</a:t>
            </a:r>
          </a:p>
          <a:p>
            <a:pPr marL="228600" indent="-228600">
              <a:spcAft>
                <a:spcPts val="1200"/>
              </a:spcAft>
              <a:buFont typeface="Arial" pitchFamily="34" charset="0"/>
              <a:buChar char="•"/>
            </a:pPr>
            <a:r>
              <a:rPr lang="en-US" sz="2400" b="1" dirty="0" smtClean="0">
                <a:latin typeface="Arial"/>
                <a:cs typeface="Arial"/>
              </a:rPr>
              <a:t>Assess Performance: </a:t>
            </a:r>
          </a:p>
          <a:p>
            <a:pPr marL="455613" lvl="3" indent="-227013">
              <a:spcAft>
                <a:spcPts val="600"/>
              </a:spcAft>
              <a:buFont typeface="Wingdings" charset="2"/>
              <a:buChar char="§"/>
            </a:pPr>
            <a:r>
              <a:rPr lang="en-US" sz="2400" b="1" dirty="0" smtClean="0">
                <a:latin typeface="Arial"/>
                <a:cs typeface="Arial"/>
              </a:rPr>
              <a:t>Understand computational complexity</a:t>
            </a:r>
          </a:p>
          <a:p>
            <a:pPr marL="455613" lvl="3" indent="-227013">
              <a:spcAft>
                <a:spcPts val="600"/>
              </a:spcAft>
              <a:buFont typeface="Wingdings" charset="2"/>
              <a:buChar char="§"/>
            </a:pPr>
            <a:r>
              <a:rPr lang="en-US" sz="2400" b="1" dirty="0" smtClean="0">
                <a:latin typeface="Arial"/>
                <a:cs typeface="Arial"/>
              </a:rPr>
              <a:t>Identify </a:t>
            </a:r>
            <a:r>
              <a:rPr lang="en-US" sz="2400" b="1" dirty="0">
                <a:latin typeface="Arial"/>
                <a:cs typeface="Arial"/>
              </a:rPr>
              <a:t>any </a:t>
            </a:r>
            <a:r>
              <a:rPr lang="en-US" sz="2400" b="1" dirty="0" smtClean="0">
                <a:latin typeface="Arial"/>
                <a:cs typeface="Arial"/>
              </a:rPr>
              <a:t>language-specific artifacts</a:t>
            </a:r>
            <a:endParaRPr lang="en-US" sz="2400" b="1" dirty="0">
              <a:latin typeface="Arial"/>
              <a:cs typeface="Arial"/>
            </a:endParaRPr>
          </a:p>
          <a:p>
            <a:pPr marL="455613" lvl="3" indent="-227013">
              <a:spcAft>
                <a:spcPts val="600"/>
              </a:spcAft>
              <a:buFont typeface="Wingdings" charset="2"/>
              <a:buChar char="§"/>
              <a:tabLst>
                <a:tab pos="465138" algn="l"/>
                <a:tab pos="914400" algn="l"/>
              </a:tabLst>
            </a:pPr>
            <a:r>
              <a:rPr lang="en-US" sz="2400" b="1" dirty="0">
                <a:latin typeface="Arial"/>
                <a:cs typeface="Arial"/>
              </a:rPr>
              <a:t>Assess viability for </a:t>
            </a:r>
            <a:r>
              <a:rPr lang="en-US" sz="2400" b="1" dirty="0" smtClean="0">
                <a:latin typeface="Arial"/>
                <a:cs typeface="Arial"/>
              </a:rPr>
              <a:t>multilingual speech </a:t>
            </a:r>
            <a:r>
              <a:rPr lang="en-US" sz="2400" b="1" dirty="0">
                <a:latin typeface="Arial"/>
                <a:cs typeface="Arial"/>
              </a:rPr>
              <a:t>recognition</a:t>
            </a:r>
          </a:p>
          <a:p>
            <a:pPr marL="457200" lvl="4">
              <a:tabLst>
                <a:tab pos="465138" algn="l"/>
                <a:tab pos="914400" algn="l"/>
              </a:tabLst>
            </a:pPr>
            <a:endParaRPr lang="en-US" sz="2400" b="1" dirty="0" smtClean="0">
              <a:latin typeface="Arial"/>
              <a:cs typeface="Arial"/>
            </a:endParaRPr>
          </a:p>
        </p:txBody>
      </p:sp>
    </p:spTree>
    <p:extLst>
      <p:ext uri="{BB962C8B-B14F-4D97-AF65-F5344CB8AC3E}">
        <p14:creationId xmlns:p14="http://schemas.microsoft.com/office/powerpoint/2010/main" xmlns="" val="2325529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Remaining Outline</a:t>
            </a:r>
            <a:endParaRPr lang="en-US" dirty="0"/>
          </a:p>
        </p:txBody>
      </p:sp>
      <p:sp>
        <p:nvSpPr>
          <p:cNvPr id="3" name="TextBox 2"/>
          <p:cNvSpPr txBox="1"/>
          <p:nvPr/>
        </p:nvSpPr>
        <p:spPr>
          <a:xfrm>
            <a:off x="216688" y="798736"/>
            <a:ext cx="8680826" cy="5970865"/>
          </a:xfrm>
          <a:prstGeom prst="rect">
            <a:avLst/>
          </a:prstGeom>
          <a:noFill/>
        </p:spPr>
        <p:txBody>
          <a:bodyPr wrap="square" lIns="0" tIns="0" rIns="0" bIns="0" rtlCol="0">
            <a:spAutoFit/>
          </a:bodyPr>
          <a:lstStyle/>
          <a:p>
            <a:pPr marL="228600" indent="-228600">
              <a:spcAft>
                <a:spcPts val="1200"/>
              </a:spcAft>
              <a:buFont typeface="Arial" pitchFamily="34" charset="0"/>
              <a:buChar char="•"/>
            </a:pPr>
            <a:r>
              <a:rPr lang="en-US" sz="2400" b="1" dirty="0">
                <a:latin typeface="Arial"/>
                <a:cs typeface="Arial"/>
              </a:rPr>
              <a:t>Background</a:t>
            </a:r>
          </a:p>
          <a:p>
            <a:pPr marL="455613" lvl="3" indent="-227013">
              <a:spcAft>
                <a:spcPts val="600"/>
              </a:spcAft>
              <a:buFont typeface="Wingdings" charset="2"/>
              <a:buChar char="§"/>
            </a:pPr>
            <a:r>
              <a:rPr lang="en-US" sz="2400" b="1" dirty="0">
                <a:latin typeface="Arial"/>
                <a:cs typeface="Arial"/>
              </a:rPr>
              <a:t>Speech </a:t>
            </a:r>
            <a:r>
              <a:rPr lang="en-US" sz="2400" b="1" dirty="0" smtClean="0">
                <a:latin typeface="Arial"/>
                <a:cs typeface="Arial"/>
              </a:rPr>
              <a:t>Recognition Overview</a:t>
            </a:r>
            <a:endParaRPr lang="en-US" sz="2400" b="1" dirty="0">
              <a:latin typeface="Arial"/>
              <a:cs typeface="Arial"/>
            </a:endParaRPr>
          </a:p>
          <a:p>
            <a:pPr marL="455613" lvl="3" indent="-227013">
              <a:spcAft>
                <a:spcPts val="600"/>
              </a:spcAft>
              <a:buFont typeface="Wingdings" charset="2"/>
              <a:buChar char="§"/>
            </a:pPr>
            <a:r>
              <a:rPr lang="en-US" sz="2400" b="1" dirty="0">
                <a:latin typeface="Arial"/>
                <a:cs typeface="Arial"/>
              </a:rPr>
              <a:t>Parametric </a:t>
            </a:r>
            <a:r>
              <a:rPr lang="en-US" sz="2400" b="1" dirty="0" smtClean="0">
                <a:latin typeface="Arial"/>
                <a:cs typeface="Arial"/>
              </a:rPr>
              <a:t>and Nonparametric </a:t>
            </a:r>
            <a:r>
              <a:rPr lang="en-US" sz="2400" b="1" dirty="0">
                <a:latin typeface="Arial"/>
                <a:cs typeface="Arial"/>
              </a:rPr>
              <a:t>Models</a:t>
            </a:r>
          </a:p>
          <a:p>
            <a:pPr marL="455613" lvl="3" indent="-227013">
              <a:spcAft>
                <a:spcPts val="600"/>
              </a:spcAft>
              <a:buFont typeface="Wingdings" charset="2"/>
              <a:buChar char="§"/>
            </a:pPr>
            <a:r>
              <a:rPr lang="en-US" sz="2400" b="1" dirty="0">
                <a:latin typeface="Arial"/>
                <a:cs typeface="Arial"/>
              </a:rPr>
              <a:t>Dirichlet Distributions and Processes</a:t>
            </a:r>
          </a:p>
          <a:p>
            <a:pPr marL="455613" lvl="3" indent="-227013">
              <a:spcAft>
                <a:spcPts val="2400"/>
              </a:spcAft>
              <a:buFont typeface="Wingdings" charset="2"/>
              <a:buChar char="§"/>
            </a:pPr>
            <a:r>
              <a:rPr lang="en-US" sz="2400" b="1" dirty="0">
                <a:latin typeface="Arial"/>
                <a:cs typeface="Arial"/>
              </a:rPr>
              <a:t>Inference Algorithms</a:t>
            </a:r>
          </a:p>
          <a:p>
            <a:pPr marL="228600" indent="-228600">
              <a:spcAft>
                <a:spcPts val="1200"/>
              </a:spcAft>
              <a:buFont typeface="Arial" pitchFamily="34" charset="0"/>
              <a:buChar char="•"/>
            </a:pPr>
            <a:r>
              <a:rPr lang="en-US" sz="2400" b="1" dirty="0" smtClean="0">
                <a:latin typeface="Arial"/>
                <a:cs typeface="Arial"/>
              </a:rPr>
              <a:t>Experimental </a:t>
            </a:r>
            <a:r>
              <a:rPr lang="en-US" sz="2400" b="1" dirty="0">
                <a:latin typeface="Arial"/>
                <a:cs typeface="Arial"/>
              </a:rPr>
              <a:t>Setup</a:t>
            </a:r>
          </a:p>
          <a:p>
            <a:pPr marL="455613" lvl="3" indent="-227013">
              <a:spcAft>
                <a:spcPts val="600"/>
              </a:spcAft>
              <a:buFont typeface="Wingdings" charset="2"/>
              <a:buChar char="§"/>
            </a:pPr>
            <a:r>
              <a:rPr lang="en-US" sz="2400" b="1" dirty="0">
                <a:latin typeface="Arial"/>
                <a:cs typeface="Arial"/>
              </a:rPr>
              <a:t>Data</a:t>
            </a:r>
          </a:p>
          <a:p>
            <a:pPr marL="455613" lvl="3" indent="-227013">
              <a:spcAft>
                <a:spcPts val="600"/>
              </a:spcAft>
              <a:buFont typeface="Wingdings" charset="2"/>
              <a:buChar char="§"/>
            </a:pPr>
            <a:r>
              <a:rPr lang="en-US" sz="2400" b="1" dirty="0">
                <a:latin typeface="Arial"/>
                <a:cs typeface="Arial"/>
              </a:rPr>
              <a:t>Baseline Algorithms</a:t>
            </a:r>
          </a:p>
          <a:p>
            <a:pPr marL="455613" lvl="3" indent="-227013">
              <a:spcAft>
                <a:spcPts val="600"/>
              </a:spcAft>
              <a:buFont typeface="Wingdings" charset="2"/>
              <a:buChar char="§"/>
            </a:pPr>
            <a:r>
              <a:rPr lang="en-US" sz="2400" b="1" dirty="0">
                <a:latin typeface="Arial"/>
                <a:cs typeface="Arial"/>
              </a:rPr>
              <a:t>Feature Extraction</a:t>
            </a:r>
          </a:p>
          <a:p>
            <a:pPr marL="455613" lvl="3" indent="-227013">
              <a:spcAft>
                <a:spcPts val="2400"/>
              </a:spcAft>
              <a:buFont typeface="Wingdings" charset="2"/>
              <a:buChar char="§"/>
            </a:pPr>
            <a:r>
              <a:rPr lang="en-US" sz="2400" b="1" dirty="0">
                <a:latin typeface="Arial"/>
                <a:cs typeface="Arial"/>
              </a:rPr>
              <a:t>Preliminary Results</a:t>
            </a:r>
          </a:p>
          <a:p>
            <a:pPr marL="228600" indent="-228600">
              <a:spcAft>
                <a:spcPts val="1200"/>
              </a:spcAft>
              <a:buFont typeface="Arial" pitchFamily="34" charset="0"/>
              <a:buChar char="•"/>
            </a:pPr>
            <a:r>
              <a:rPr lang="en-US" sz="2400" b="1" dirty="0" smtClean="0">
                <a:latin typeface="Arial"/>
                <a:cs typeface="Arial"/>
              </a:rPr>
              <a:t>Future </a:t>
            </a:r>
            <a:r>
              <a:rPr lang="en-US" sz="2400" b="1" dirty="0">
                <a:latin typeface="Arial"/>
                <a:cs typeface="Arial"/>
              </a:rPr>
              <a:t>Timeline </a:t>
            </a:r>
          </a:p>
          <a:p>
            <a:pPr marL="292608" lvl="1" indent="-292608">
              <a:buFont typeface="Arial" pitchFamily="34" charset="0"/>
              <a:buChar char="•"/>
            </a:pPr>
            <a:endParaRPr lang="en-US" sz="2400" b="1" dirty="0">
              <a:latin typeface="Arial" pitchFamily="34" charset="0"/>
              <a:cs typeface="Arial" pitchFamily="34" charset="0"/>
            </a:endParaRPr>
          </a:p>
        </p:txBody>
      </p:sp>
    </p:spTree>
    <p:extLst>
      <p:ext uri="{BB962C8B-B14F-4D97-AF65-F5344CB8AC3E}">
        <p14:creationId xmlns:p14="http://schemas.microsoft.com/office/powerpoint/2010/main" xmlns="" val="2325529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38015" y="1756461"/>
            <a:ext cx="5812406" cy="584775"/>
          </a:xfrm>
          <a:prstGeom prst="rect">
            <a:avLst/>
          </a:prstGeom>
          <a:noFill/>
        </p:spPr>
        <p:txBody>
          <a:bodyPr wrap="square" rtlCol="0">
            <a:spAutoFit/>
          </a:bodyPr>
          <a:lstStyle/>
          <a:p>
            <a:pPr algn="r"/>
            <a:r>
              <a:rPr lang="en-US" sz="3200" b="1" dirty="0" smtClean="0">
                <a:latin typeface="Arial"/>
                <a:cs typeface="Arial"/>
              </a:rPr>
              <a:t>Background</a:t>
            </a:r>
            <a:endParaRPr lang="en-US" sz="3200" b="1" dirty="0">
              <a:latin typeface="Arial"/>
              <a:cs typeface="Arial"/>
            </a:endParaRPr>
          </a:p>
        </p:txBody>
      </p:sp>
      <p:pic>
        <p:nvPicPr>
          <p:cNvPr id="7" name="Picture 6" descr="isip_logo_transparent.gif"/>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349843" y="5123998"/>
            <a:ext cx="1532616" cy="1532616"/>
          </a:xfrm>
          <a:prstGeom prst="rect">
            <a:avLst/>
          </a:prstGeom>
        </p:spPr>
      </p:pic>
      <p:pic>
        <p:nvPicPr>
          <p:cNvPr id="4" name="Picture 2" descr="http://upload.wikimedia.org/wikipedia/commons/thumb/1/17/Temple_T_logo.svg/500px-Temple_T_logo.svg.png"/>
          <p:cNvPicPr>
            <a:picLocks noChangeAspect="1" noChangeArrowheads="1"/>
          </p:cNvPicPr>
          <p:nvPr/>
        </p:nvPicPr>
        <p:blipFill>
          <a:blip r:embed="rId4"/>
          <a:srcRect/>
          <a:stretch>
            <a:fillRect/>
          </a:stretch>
        </p:blipFill>
        <p:spPr bwMode="auto">
          <a:xfrm>
            <a:off x="274320" y="274320"/>
            <a:ext cx="934754" cy="1071229"/>
          </a:xfrm>
          <a:prstGeom prst="rect">
            <a:avLst/>
          </a:prstGeom>
          <a:noFill/>
        </p:spPr>
      </p:pic>
    </p:spTree>
    <p:extLst>
      <p:ext uri="{BB962C8B-B14F-4D97-AF65-F5344CB8AC3E}">
        <p14:creationId xmlns:p14="http://schemas.microsoft.com/office/powerpoint/2010/main" xmlns="" val="31827387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Speech Recognition Overview</a:t>
            </a:r>
            <a:endParaRPr lang="en-US" dirty="0"/>
          </a:p>
        </p:txBody>
      </p:sp>
      <p:grpSp>
        <p:nvGrpSpPr>
          <p:cNvPr id="20" name="Group 19"/>
          <p:cNvGrpSpPr/>
          <p:nvPr/>
        </p:nvGrpSpPr>
        <p:grpSpPr>
          <a:xfrm>
            <a:off x="1639381" y="791308"/>
            <a:ext cx="5566091" cy="5574323"/>
            <a:chOff x="1639381" y="791308"/>
            <a:chExt cx="5566091" cy="5574323"/>
          </a:xfrm>
        </p:grpSpPr>
        <p:pic>
          <p:nvPicPr>
            <p:cNvPr id="15" name="Picture 14"/>
            <p:cNvPicPr/>
            <p:nvPr/>
          </p:nvPicPr>
          <p:blipFill>
            <a:blip r:embed="rId3"/>
            <a:srcRect/>
            <a:stretch>
              <a:fillRect/>
            </a:stretch>
          </p:blipFill>
          <p:spPr bwMode="auto">
            <a:xfrm>
              <a:off x="1639381" y="791308"/>
              <a:ext cx="5169877" cy="5574323"/>
            </a:xfrm>
            <a:prstGeom prst="rect">
              <a:avLst/>
            </a:prstGeom>
            <a:noFill/>
            <a:ln w="9525">
              <a:noFill/>
              <a:miter lim="800000"/>
              <a:headEnd/>
              <a:tailEnd/>
            </a:ln>
          </p:spPr>
        </p:pic>
        <p:sp>
          <p:nvSpPr>
            <p:cNvPr id="18" name="Oval 17"/>
            <p:cNvSpPr/>
            <p:nvPr/>
          </p:nvSpPr>
          <p:spPr>
            <a:xfrm>
              <a:off x="3675888" y="2983511"/>
              <a:ext cx="3529584" cy="1167865"/>
            </a:xfrm>
            <a:prstGeom prst="ellipse">
              <a:avLst/>
            </a:prstGeom>
            <a:noFill/>
            <a:ln>
              <a:solidFill>
                <a:srgbClr val="FF0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xmlns="" val="3079901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Parametric vs. Nonparametric Models</a:t>
            </a:r>
            <a:endParaRPr lang="en-US" dirty="0"/>
          </a:p>
        </p:txBody>
      </p:sp>
      <p:sp>
        <p:nvSpPr>
          <p:cNvPr id="337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380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4" name="Table 13"/>
          <p:cNvGraphicFramePr>
            <a:graphicFrameLocks noGrp="1"/>
          </p:cNvGraphicFramePr>
          <p:nvPr>
            <p:extLst>
              <p:ext uri="{D42A27DB-BD31-4B8C-83A1-F6EECF244321}">
                <p14:modId xmlns:p14="http://schemas.microsoft.com/office/powerpoint/2010/main" xmlns="" val="3660478180"/>
              </p:ext>
            </p:extLst>
          </p:nvPr>
        </p:nvGraphicFramePr>
        <p:xfrm>
          <a:off x="228600" y="914400"/>
          <a:ext cx="8704438" cy="3652496"/>
        </p:xfrm>
        <a:graphic>
          <a:graphicData uri="http://schemas.openxmlformats.org/drawingml/2006/table">
            <a:tbl>
              <a:tblPr firstRow="1" bandRow="1">
                <a:tableStyleId>{5C22544A-7EE6-4342-B048-85BDC9FD1C3A}</a:tableStyleId>
              </a:tblPr>
              <a:tblGrid>
                <a:gridCol w="4352219"/>
                <a:gridCol w="4352219"/>
              </a:tblGrid>
              <a:tr h="911848">
                <a:tc>
                  <a:txBody>
                    <a:bodyPr/>
                    <a:lstStyle/>
                    <a:p>
                      <a:pPr algn="ctr"/>
                      <a:r>
                        <a:rPr lang="en-US" sz="2400" dirty="0" smtClean="0">
                          <a:latin typeface="Arial" pitchFamily="34" charset="0"/>
                          <a:cs typeface="Arial" pitchFamily="34" charset="0"/>
                        </a:rPr>
                        <a:t>Parametric</a:t>
                      </a:r>
                      <a:endParaRPr lang="en-US" sz="2400" dirty="0">
                        <a:latin typeface="Arial" pitchFamily="34" charset="0"/>
                        <a:cs typeface="Arial" pitchFamily="34" charset="0"/>
                      </a:endParaRPr>
                    </a:p>
                  </a:txBody>
                  <a:tcPr anchor="ctr"/>
                </a:tc>
                <a:tc>
                  <a:txBody>
                    <a:bodyPr/>
                    <a:lstStyle/>
                    <a:p>
                      <a:pPr algn="ctr"/>
                      <a:r>
                        <a:rPr lang="en-US" sz="2400" dirty="0" smtClean="0">
                          <a:latin typeface="Arial" pitchFamily="34" charset="0"/>
                          <a:cs typeface="Arial" pitchFamily="34" charset="0"/>
                        </a:rPr>
                        <a:t>Nonparametric</a:t>
                      </a:r>
                      <a:endParaRPr lang="en-US" sz="2400" dirty="0">
                        <a:latin typeface="Arial" pitchFamily="34" charset="0"/>
                        <a:cs typeface="Arial" pitchFamily="34" charset="0"/>
                      </a:endParaRPr>
                    </a:p>
                  </a:txBody>
                  <a:tcPr anchor="ctr"/>
                </a:tc>
              </a:tr>
              <a:tr h="911848">
                <a:tc>
                  <a:txBody>
                    <a:bodyPr/>
                    <a:lstStyle/>
                    <a:p>
                      <a:pPr marL="228600" indent="-228600" algn="l">
                        <a:buFont typeface="Arial" pitchFamily="34" charset="0"/>
                        <a:buChar char="•"/>
                      </a:pPr>
                      <a:r>
                        <a:rPr lang="en-US" b="1" dirty="0" smtClean="0">
                          <a:latin typeface="Arial" pitchFamily="34" charset="0"/>
                          <a:cs typeface="Arial" pitchFamily="34" charset="0"/>
                        </a:rPr>
                        <a:t>Requires a</a:t>
                      </a:r>
                      <a:r>
                        <a:rPr lang="en-US" b="1" baseline="0" dirty="0" smtClean="0">
                          <a:latin typeface="Arial" pitchFamily="34" charset="0"/>
                          <a:cs typeface="Arial" pitchFamily="34" charset="0"/>
                        </a:rPr>
                        <a:t> priori assumptions about data structure</a:t>
                      </a:r>
                    </a:p>
                  </a:txBody>
                  <a:tcPr anchor="ctr"/>
                </a:tc>
                <a:tc>
                  <a:txBody>
                    <a:bodyPr/>
                    <a:lstStyle/>
                    <a:p>
                      <a:pPr marL="228600" indent="-228600" algn="l">
                        <a:buFont typeface="Arial" pitchFamily="34" charset="0"/>
                        <a:buChar char="•"/>
                      </a:pPr>
                      <a:r>
                        <a:rPr lang="en-US" b="1" dirty="0" smtClean="0">
                          <a:latin typeface="Arial" pitchFamily="34" charset="0"/>
                          <a:cs typeface="Arial" pitchFamily="34" charset="0"/>
                        </a:rPr>
                        <a:t>Do not</a:t>
                      </a:r>
                      <a:r>
                        <a:rPr lang="en-US" b="1" baseline="0" dirty="0" smtClean="0">
                          <a:latin typeface="Arial" pitchFamily="34" charset="0"/>
                          <a:cs typeface="Arial" pitchFamily="34" charset="0"/>
                        </a:rPr>
                        <a:t> require a priori assumptions about data structure</a:t>
                      </a:r>
                    </a:p>
                  </a:txBody>
                  <a:tcPr anchor="ctr"/>
                </a:tc>
              </a:tr>
              <a:tr h="911848">
                <a:tc>
                  <a:txBody>
                    <a:bodyPr/>
                    <a:lstStyle/>
                    <a:p>
                      <a:pPr marL="228600" indent="-228600" algn="l">
                        <a:buFont typeface="Arial" pitchFamily="34" charset="0"/>
                        <a:buChar char="•"/>
                      </a:pPr>
                      <a:r>
                        <a:rPr lang="en-US" b="1" dirty="0" smtClean="0">
                          <a:latin typeface="Arial" pitchFamily="34" charset="0"/>
                          <a:cs typeface="Arial" pitchFamily="34" charset="0"/>
                        </a:rPr>
                        <a:t>Underlying structure is approximated with a limited number of </a:t>
                      </a:r>
                      <a:r>
                        <a:rPr lang="en-US" sz="1800" b="1" kern="1200" dirty="0" smtClean="0">
                          <a:solidFill>
                            <a:schemeClr val="dk1"/>
                          </a:solidFill>
                          <a:latin typeface="Arial" pitchFamily="34" charset="0"/>
                          <a:ea typeface="+mn-ea"/>
                          <a:cs typeface="Arial" pitchFamily="34" charset="0"/>
                        </a:rPr>
                        <a:t>mixtures</a:t>
                      </a:r>
                    </a:p>
                  </a:txBody>
                  <a:tcPr anchor="ctr"/>
                </a:tc>
                <a:tc>
                  <a:txBody>
                    <a:bodyPr/>
                    <a:lstStyle/>
                    <a:p>
                      <a:pPr marL="228600" indent="-228600" algn="l">
                        <a:buFont typeface="Arial" pitchFamily="34" charset="0"/>
                        <a:buChar char="•"/>
                      </a:pPr>
                      <a:r>
                        <a:rPr lang="en-US" b="1" baseline="0" dirty="0" smtClean="0">
                          <a:latin typeface="Arial" pitchFamily="34" charset="0"/>
                          <a:cs typeface="Arial" pitchFamily="34" charset="0"/>
                        </a:rPr>
                        <a:t>Underlying structure is learned from data</a:t>
                      </a:r>
                    </a:p>
                  </a:txBody>
                  <a:tcPr anchor="ctr"/>
                </a:tc>
              </a:tr>
              <a:tr h="911848">
                <a:tc>
                  <a:txBody>
                    <a:bodyPr/>
                    <a:lstStyle/>
                    <a:p>
                      <a:pPr marL="228600" marR="0" indent="-228600" algn="l" defTabSz="457200" rtl="0" eaLnBrk="1" fontAlgn="auto" latinLnBrk="0" hangingPunct="1">
                        <a:lnSpc>
                          <a:spcPct val="100000"/>
                        </a:lnSpc>
                        <a:spcBef>
                          <a:spcPts val="0"/>
                        </a:spcBef>
                        <a:spcAft>
                          <a:spcPts val="0"/>
                        </a:spcAft>
                        <a:buClrTx/>
                        <a:buSzTx/>
                        <a:buFont typeface="Arial" pitchFamily="34" charset="0"/>
                        <a:buChar char="•"/>
                        <a:tabLst/>
                        <a:defRPr/>
                      </a:pPr>
                      <a:r>
                        <a:rPr lang="en-US" b="1" dirty="0" smtClean="0">
                          <a:latin typeface="Arial" pitchFamily="34" charset="0"/>
                          <a:cs typeface="Arial" pitchFamily="34" charset="0"/>
                        </a:rPr>
                        <a:t>Number of mixtures is rigidly set</a:t>
                      </a:r>
                    </a:p>
                  </a:txBody>
                  <a:tcPr anchor="ctr"/>
                </a:tc>
                <a:tc>
                  <a:txBody>
                    <a:bodyPr/>
                    <a:lstStyle/>
                    <a:p>
                      <a:pPr marL="228600" indent="-228600" algn="l">
                        <a:buFont typeface="Arial" pitchFamily="34" charset="0"/>
                        <a:buChar char="•"/>
                      </a:pPr>
                      <a:r>
                        <a:rPr lang="en-US" b="1" baseline="0" dirty="0" smtClean="0">
                          <a:latin typeface="Arial" pitchFamily="34" charset="0"/>
                          <a:cs typeface="Arial" pitchFamily="34" charset="0"/>
                        </a:rPr>
                        <a:t>Number of mixtures can </a:t>
                      </a:r>
                      <a:r>
                        <a:rPr lang="en-US" b="1" baseline="0" dirty="0" smtClean="0">
                          <a:latin typeface="Arial" pitchFamily="34" charset="0"/>
                          <a:cs typeface="Arial" pitchFamily="34" charset="0"/>
                        </a:rPr>
                        <a:t>evolve</a:t>
                      </a:r>
                      <a:endParaRPr lang="en-US" b="1" baseline="0" dirty="0" smtClean="0">
                        <a:latin typeface="Arial" pitchFamily="34" charset="0"/>
                        <a:cs typeface="Arial" pitchFamily="34" charset="0"/>
                        <a:sym typeface="Wingdings" pitchFamily="2" charset="2"/>
                      </a:endParaRPr>
                    </a:p>
                    <a:p>
                      <a:pPr marL="465138" indent="-241300" algn="l">
                        <a:buFont typeface="Wingdings"/>
                        <a:buChar char="à"/>
                      </a:pPr>
                      <a:r>
                        <a:rPr lang="en-US" b="1" baseline="0" dirty="0" smtClean="0">
                          <a:latin typeface="Arial" pitchFamily="34" charset="0"/>
                          <a:cs typeface="Arial" pitchFamily="34" charset="0"/>
                          <a:sym typeface="Wingdings" pitchFamily="2" charset="2"/>
                        </a:rPr>
                        <a:t> Distributions of distributions</a:t>
                      </a:r>
                    </a:p>
                    <a:p>
                      <a:pPr marL="465138" indent="-241300" algn="l">
                        <a:buFont typeface="Wingdings"/>
                        <a:buChar char="à"/>
                      </a:pPr>
                      <a:r>
                        <a:rPr lang="en-US" b="1" baseline="0" dirty="0" smtClean="0">
                          <a:latin typeface="Arial" pitchFamily="34" charset="0"/>
                          <a:cs typeface="Arial" pitchFamily="34" charset="0"/>
                          <a:sym typeface="Wingdings" pitchFamily="2" charset="2"/>
                        </a:rPr>
                        <a:t> Needs a prior!</a:t>
                      </a:r>
                      <a:endParaRPr lang="en-US" b="1" baseline="0" dirty="0" smtClean="0">
                        <a:latin typeface="Arial" pitchFamily="34" charset="0"/>
                        <a:cs typeface="Arial" pitchFamily="34" charset="0"/>
                      </a:endParaRPr>
                    </a:p>
                  </a:txBody>
                  <a:tcPr anchor="ctr"/>
                </a:tc>
              </a:tr>
            </a:tbl>
          </a:graphicData>
        </a:graphic>
      </p:graphicFrame>
      <p:sp>
        <p:nvSpPr>
          <p:cNvPr id="15" name="TextBox 14"/>
          <p:cNvSpPr txBox="1"/>
          <p:nvPr/>
        </p:nvSpPr>
        <p:spPr>
          <a:xfrm>
            <a:off x="228600" y="4724400"/>
            <a:ext cx="8640270" cy="738664"/>
          </a:xfrm>
          <a:prstGeom prst="rect">
            <a:avLst/>
          </a:prstGeom>
          <a:noFill/>
        </p:spPr>
        <p:txBody>
          <a:bodyPr wrap="square" lIns="0" tIns="0" rIns="0" bIns="0" rtlCol="0">
            <a:spAutoFit/>
          </a:bodyPr>
          <a:lstStyle/>
          <a:p>
            <a:pPr marL="228600" indent="-228600">
              <a:buFont typeface="Arial"/>
              <a:buChar char="•"/>
            </a:pPr>
            <a:r>
              <a:rPr lang="en-US" sz="2400" b="1" dirty="0" smtClean="0">
                <a:latin typeface="Arial"/>
                <a:cs typeface="Arial"/>
              </a:rPr>
              <a:t>Complex </a:t>
            </a:r>
            <a:r>
              <a:rPr lang="en-US" sz="2400" b="1" dirty="0" smtClean="0">
                <a:latin typeface="Arial"/>
                <a:cs typeface="Arial"/>
              </a:rPr>
              <a:t>models </a:t>
            </a:r>
            <a:r>
              <a:rPr lang="en-US" sz="2400" b="1" dirty="0" smtClean="0">
                <a:latin typeface="Arial"/>
                <a:cs typeface="Arial"/>
              </a:rPr>
              <a:t>frequently require </a:t>
            </a:r>
            <a:r>
              <a:rPr lang="en-US" sz="2400" b="1" dirty="0" smtClean="0">
                <a:latin typeface="Arial"/>
                <a:cs typeface="Arial"/>
              </a:rPr>
              <a:t>inference algorithms for approximation!</a:t>
            </a:r>
          </a:p>
        </p:txBody>
      </p:sp>
    </p:spTree>
    <p:extLst>
      <p:ext uri="{BB962C8B-B14F-4D97-AF65-F5344CB8AC3E}">
        <p14:creationId xmlns:p14="http://schemas.microsoft.com/office/powerpoint/2010/main" xmlns="" val="3079901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ISIP Content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ISIP 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section_brea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9854</TotalTime>
  <Words>1352</Words>
  <Application>Microsoft Office PowerPoint</Application>
  <PresentationFormat>On-screen Show (4:3)</PresentationFormat>
  <Paragraphs>399</Paragraphs>
  <Slides>30</Slides>
  <Notes>30</Notes>
  <HiddenSlides>0</HiddenSlides>
  <MMClips>0</MMClips>
  <ScaleCrop>false</ScaleCrop>
  <HeadingPairs>
    <vt:vector size="6" baseType="variant">
      <vt:variant>
        <vt:lpstr>Theme</vt:lpstr>
      </vt:variant>
      <vt:variant>
        <vt:i4>3</vt:i4>
      </vt:variant>
      <vt:variant>
        <vt:lpstr>Embedded OLE Servers</vt:lpstr>
      </vt:variant>
      <vt:variant>
        <vt:i4>2</vt:i4>
      </vt:variant>
      <vt:variant>
        <vt:lpstr>Slide Titles</vt:lpstr>
      </vt:variant>
      <vt:variant>
        <vt:i4>30</vt:i4>
      </vt:variant>
    </vt:vector>
  </HeadingPairs>
  <TitlesOfParts>
    <vt:vector size="35" baseType="lpstr">
      <vt:lpstr>ISIP Content Slide</vt:lpstr>
      <vt:lpstr>ISIP Title Slide</vt:lpstr>
      <vt:lpstr>section_break</vt:lpstr>
      <vt:lpstr>Equation</vt:lpstr>
      <vt:lpstr>Microsoft Equation 3.0</vt:lpstr>
      <vt:lpstr>Slide 1</vt:lpstr>
      <vt:lpstr>Abstract</vt:lpstr>
      <vt:lpstr>Slide 3</vt:lpstr>
      <vt:lpstr>The Motivating Problem</vt:lpstr>
      <vt:lpstr>Goals</vt:lpstr>
      <vt:lpstr>Remaining Outline</vt:lpstr>
      <vt:lpstr>Slide 7</vt:lpstr>
      <vt:lpstr>Speech Recognition Overview</vt:lpstr>
      <vt:lpstr>Parametric vs. Nonparametric Models</vt:lpstr>
      <vt:lpstr>Taxonomy of Nonparametric Models</vt:lpstr>
      <vt:lpstr>Dirichlet Distributions</vt:lpstr>
      <vt:lpstr>Dirichlet Distributions</vt:lpstr>
      <vt:lpstr>Dirichlet Processes (DPs)</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Company>Temple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Picone</dc:creator>
  <cp:lastModifiedBy>jesteinbe</cp:lastModifiedBy>
  <cp:revision>215</cp:revision>
  <dcterms:created xsi:type="dcterms:W3CDTF">2012-05-05T20:20:58Z</dcterms:created>
  <dcterms:modified xsi:type="dcterms:W3CDTF">2012-12-04T01:41:11Z</dcterms:modified>
</cp:coreProperties>
</file>