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62"/>
  </p:notesMasterIdLst>
  <p:sldIdLst>
    <p:sldId id="271" r:id="rId2"/>
    <p:sldId id="265" r:id="rId3"/>
    <p:sldId id="262" r:id="rId4"/>
    <p:sldId id="264" r:id="rId5"/>
    <p:sldId id="288" r:id="rId6"/>
    <p:sldId id="295" r:id="rId7"/>
    <p:sldId id="311" r:id="rId8"/>
    <p:sldId id="312" r:id="rId9"/>
    <p:sldId id="331" r:id="rId10"/>
    <p:sldId id="257" r:id="rId11"/>
    <p:sldId id="263" r:id="rId12"/>
    <p:sldId id="342" r:id="rId13"/>
    <p:sldId id="269" r:id="rId14"/>
    <p:sldId id="256" r:id="rId15"/>
    <p:sldId id="339" r:id="rId16"/>
    <p:sldId id="337" r:id="rId17"/>
    <p:sldId id="340" r:id="rId18"/>
    <p:sldId id="345" r:id="rId19"/>
    <p:sldId id="303" r:id="rId20"/>
    <p:sldId id="261" r:id="rId21"/>
    <p:sldId id="276" r:id="rId22"/>
    <p:sldId id="275" r:id="rId23"/>
    <p:sldId id="309" r:id="rId24"/>
    <p:sldId id="273" r:id="rId25"/>
    <p:sldId id="313" r:id="rId26"/>
    <p:sldId id="314" r:id="rId27"/>
    <p:sldId id="270" r:id="rId28"/>
    <p:sldId id="344" r:id="rId29"/>
    <p:sldId id="277" r:id="rId30"/>
    <p:sldId id="347" r:id="rId31"/>
    <p:sldId id="319" r:id="rId32"/>
    <p:sldId id="323" r:id="rId33"/>
    <p:sldId id="327" r:id="rId34"/>
    <p:sldId id="329" r:id="rId35"/>
    <p:sldId id="287" r:id="rId36"/>
    <p:sldId id="317" r:id="rId37"/>
    <p:sldId id="289" r:id="rId38"/>
    <p:sldId id="307" r:id="rId39"/>
    <p:sldId id="300" r:id="rId40"/>
    <p:sldId id="298" r:id="rId41"/>
    <p:sldId id="306" r:id="rId42"/>
    <p:sldId id="297" r:id="rId43"/>
    <p:sldId id="305" r:id="rId44"/>
    <p:sldId id="301" r:id="rId45"/>
    <p:sldId id="302" r:id="rId46"/>
    <p:sldId id="338" r:id="rId47"/>
    <p:sldId id="330" r:id="rId48"/>
    <p:sldId id="335" r:id="rId49"/>
    <p:sldId id="333" r:id="rId50"/>
    <p:sldId id="334" r:id="rId51"/>
    <p:sldId id="325" r:id="rId52"/>
    <p:sldId id="279" r:id="rId53"/>
    <p:sldId id="346" r:id="rId54"/>
    <p:sldId id="259" r:id="rId55"/>
    <p:sldId id="274" r:id="rId56"/>
    <p:sldId id="336" r:id="rId57"/>
    <p:sldId id="285" r:id="rId58"/>
    <p:sldId id="322" r:id="rId59"/>
    <p:sldId id="318" r:id="rId60"/>
    <p:sldId id="280" r:id="rId6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0808"/>
    <a:srgbClr val="2402F0"/>
    <a:srgbClr val="FF5050"/>
    <a:srgbClr val="D16349"/>
    <a:srgbClr val="994733"/>
    <a:srgbClr val="00F20C"/>
    <a:srgbClr val="FFFF00"/>
  </p:clrMru>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9631B5-78F2-41C9-869B-9F39066F8104}" styleName="中度样式 3 - 强调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D7AC3CCA-C797-4891-BE02-D94E43425B78}" styleName="中度样式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75DCB02-9BB8-47FD-8907-85C794F793BA}" styleName="主题样式 1 - 强调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9D7B26C5-4107-4FEC-AEDC-1716B250A1EF}" styleName="浅色样式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浅色样式 3 - 强调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浅色样式 3 - 强调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1897" autoAdjust="0"/>
  </p:normalViewPr>
  <p:slideViewPr>
    <p:cSldViewPr>
      <p:cViewPr varScale="1">
        <p:scale>
          <a:sx n="66" d="100"/>
          <a:sy n="66" d="100"/>
        </p:scale>
        <p:origin x="-648"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5" d="100"/>
          <a:sy n="55" d="100"/>
        </p:scale>
        <p:origin x="-2562" y="-84"/>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3.wmf"/></Relationships>
</file>

<file path=ppt/drawings/_rels/vmlDrawing4.vml.rels><?xml version="1.0" encoding="UTF-8" standalone="yes"?>
<Relationships xmlns="http://schemas.openxmlformats.org/package/2006/relationships"><Relationship Id="rId8" Type="http://schemas.openxmlformats.org/officeDocument/2006/relationships/image" Target="../media/image80.wmf"/><Relationship Id="rId13" Type="http://schemas.openxmlformats.org/officeDocument/2006/relationships/image" Target="../media/image85.wmf"/><Relationship Id="rId3" Type="http://schemas.openxmlformats.org/officeDocument/2006/relationships/image" Target="../media/image75.wmf"/><Relationship Id="rId7" Type="http://schemas.openxmlformats.org/officeDocument/2006/relationships/image" Target="../media/image79.wmf"/><Relationship Id="rId12" Type="http://schemas.openxmlformats.org/officeDocument/2006/relationships/image" Target="../media/image84.wmf"/><Relationship Id="rId2" Type="http://schemas.openxmlformats.org/officeDocument/2006/relationships/image" Target="../media/image74.wmf"/><Relationship Id="rId1" Type="http://schemas.openxmlformats.org/officeDocument/2006/relationships/image" Target="../media/image43.wmf"/><Relationship Id="rId6" Type="http://schemas.openxmlformats.org/officeDocument/2006/relationships/image" Target="../media/image78.wmf"/><Relationship Id="rId11" Type="http://schemas.openxmlformats.org/officeDocument/2006/relationships/image" Target="../media/image83.wmf"/><Relationship Id="rId5" Type="http://schemas.openxmlformats.org/officeDocument/2006/relationships/image" Target="../media/image77.wmf"/><Relationship Id="rId10" Type="http://schemas.openxmlformats.org/officeDocument/2006/relationships/image" Target="../media/image82.wmf"/><Relationship Id="rId4" Type="http://schemas.openxmlformats.org/officeDocument/2006/relationships/image" Target="../media/image76.wmf"/><Relationship Id="rId9" Type="http://schemas.openxmlformats.org/officeDocument/2006/relationships/image" Target="../media/image8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108C23-B10D-4017-AF16-89466DD75435}" type="datetimeFigureOut">
              <a:rPr lang="en-US" smtClean="0"/>
              <a:pPr/>
              <a:t>5/23/2011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C805BFC-BA96-4A07-BF5A-7DE5A5BAA7B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dirty="0" smtClean="0"/>
              <a:t>First, lets see what the RAP is and some of its applications. It is a mathematical</a:t>
            </a:r>
            <a:r>
              <a:rPr lang="en-US" altLang="zh-CN" baseline="0" dirty="0" smtClean="0"/>
              <a:t> model abstracted from series-parallel system design</a:t>
            </a:r>
            <a:endParaRPr lang="zh-CN" altLang="en-US" dirty="0" smtClean="0"/>
          </a:p>
        </p:txBody>
      </p:sp>
      <p:sp>
        <p:nvSpPr>
          <p:cNvPr id="4" name="灯片编号占位符 3"/>
          <p:cNvSpPr>
            <a:spLocks noGrp="1"/>
          </p:cNvSpPr>
          <p:nvPr>
            <p:ph type="sldNum" sz="quarter" idx="10"/>
          </p:nvPr>
        </p:nvSpPr>
        <p:spPr/>
        <p:txBody>
          <a:bodyPr/>
          <a:lstStyle/>
          <a:p>
            <a:fld id="{2C805BFC-BA96-4A07-BF5A-7DE5A5BAA7B0}"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As we know,</a:t>
            </a:r>
            <a:r>
              <a:rPr lang="en-US" baseline="0" dirty="0" smtClean="0"/>
              <a:t> most rockets have 3 or 4 stages. These stages are connected in serial, and inside each of these stages, there are redundant components with same functionality to provide higher reliability of the launching. </a:t>
            </a:r>
            <a:endParaRPr lang="en-US" dirty="0"/>
          </a:p>
        </p:txBody>
      </p:sp>
      <p:sp>
        <p:nvSpPr>
          <p:cNvPr id="4" name="Slide Number Placeholder 3"/>
          <p:cNvSpPr>
            <a:spLocks noGrp="1"/>
          </p:cNvSpPr>
          <p:nvPr>
            <p:ph type="sldNum" sz="quarter" idx="10"/>
          </p:nvPr>
        </p:nvSpPr>
        <p:spPr/>
        <p:txBody>
          <a:bodyPr/>
          <a:lstStyle/>
          <a:p>
            <a:fld id="{2C805BFC-BA96-4A07-BF5A-7DE5A5BAA7B0}" type="slidenum">
              <a:rPr lang="en-US" smtClean="0"/>
              <a:pPr/>
              <a:t>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en-US" altLang="zh-CN" dirty="0" smtClean="0"/>
              <a:t>Designers may deploy thousands</a:t>
            </a:r>
            <a:r>
              <a:rPr lang="en-US" altLang="zh-CN" baseline="0" dirty="0" smtClean="0"/>
              <a:t> </a:t>
            </a:r>
            <a:r>
              <a:rPr lang="en-US" altLang="zh-CN" dirty="0" smtClean="0"/>
              <a:t>of functionally identical sensors to a building or a dam because after construction, the buildings are sealed with cement where it is extremely hard to replace the broken sensors by reconstructing. That’s wh</a:t>
            </a:r>
            <a:r>
              <a:rPr lang="en-US" altLang="zh-CN" baseline="0" dirty="0" smtClean="0"/>
              <a:t>y people need to put these sensors all in once with </a:t>
            </a:r>
            <a:r>
              <a:rPr lang="en-US" altLang="zh-CN" baseline="0" dirty="0" smtClean="0"/>
              <a:t>to </a:t>
            </a:r>
            <a:r>
              <a:rPr lang="en-US" altLang="zh-CN" baseline="0" dirty="0" smtClean="0"/>
              <a:t>high probability.</a:t>
            </a:r>
            <a:endParaRPr lang="zh-CN" altLang="en-US" dirty="0"/>
          </a:p>
        </p:txBody>
      </p:sp>
      <p:sp>
        <p:nvSpPr>
          <p:cNvPr id="4" name="灯片编号占位符 3"/>
          <p:cNvSpPr>
            <a:spLocks noGrp="1"/>
          </p:cNvSpPr>
          <p:nvPr>
            <p:ph type="sldNum" sz="quarter" idx="10"/>
          </p:nvPr>
        </p:nvSpPr>
        <p:spPr/>
        <p:txBody>
          <a:bodyPr/>
          <a:lstStyle/>
          <a:p>
            <a:fld id="{2C805BFC-BA96-4A07-BF5A-7DE5A5BAA7B0}" type="slidenum">
              <a:rPr lang="en-US" smtClean="0"/>
              <a:pPr/>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en-US" altLang="zh-CN" dirty="0" smtClean="0"/>
              <a:t>For example,</a:t>
            </a:r>
            <a:r>
              <a:rPr lang="en-US" altLang="zh-CN" baseline="0" dirty="0" smtClean="0"/>
              <a:t> a portal website like Yahoo which provides highly integrated services, may separate the business of downloading, email service, query service, etc, onto different servers.</a:t>
            </a:r>
          </a:p>
          <a:p>
            <a:endParaRPr lang="en-US" altLang="zh-CN" baseline="0" dirty="0" smtClean="0"/>
          </a:p>
          <a:p>
            <a:r>
              <a:rPr lang="en-US" altLang="zh-CN" baseline="0" dirty="0" smtClean="0"/>
              <a:t>Google even use 3 strategies for power – grid, generator, battery. As reported in their technical paper.</a:t>
            </a:r>
            <a:endParaRPr lang="zh-CN" altLang="en-US" dirty="0"/>
          </a:p>
        </p:txBody>
      </p:sp>
      <p:sp>
        <p:nvSpPr>
          <p:cNvPr id="4" name="灯片编号占位符 3"/>
          <p:cNvSpPr>
            <a:spLocks noGrp="1"/>
          </p:cNvSpPr>
          <p:nvPr>
            <p:ph type="sldNum" sz="quarter" idx="10"/>
          </p:nvPr>
        </p:nvSpPr>
        <p:spPr/>
        <p:txBody>
          <a:bodyPr/>
          <a:lstStyle/>
          <a:p>
            <a:fld id="{2C805BFC-BA96-4A07-BF5A-7DE5A5BAA7B0}" type="slidenum">
              <a:rPr lang="en-US" smtClean="0"/>
              <a:pPr/>
              <a:t>8</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en-US" altLang="zh-CN" dirty="0" smtClean="0"/>
              <a:t>They</a:t>
            </a:r>
            <a:r>
              <a:rPr lang="en-US" altLang="zh-CN" baseline="0" dirty="0" smtClean="0"/>
              <a:t> can’t afford the system crashing and losing users’ data or suspend service.</a:t>
            </a:r>
          </a:p>
          <a:p>
            <a:r>
              <a:rPr lang="en-US" altLang="zh-CN" baseline="0" dirty="0" smtClean="0"/>
              <a:t>This is the inside view of the container.</a:t>
            </a:r>
            <a:endParaRPr lang="zh-CN" altLang="en-US" dirty="0"/>
          </a:p>
        </p:txBody>
      </p:sp>
      <p:sp>
        <p:nvSpPr>
          <p:cNvPr id="4" name="灯片编号占位符 3"/>
          <p:cNvSpPr>
            <a:spLocks noGrp="1"/>
          </p:cNvSpPr>
          <p:nvPr>
            <p:ph type="sldNum" sz="quarter" idx="10"/>
          </p:nvPr>
        </p:nvSpPr>
        <p:spPr/>
        <p:txBody>
          <a:bodyPr/>
          <a:lstStyle/>
          <a:p>
            <a:fld id="{2C805BFC-BA96-4A07-BF5A-7DE5A5BAA7B0}" type="slidenum">
              <a:rPr lang="en-US" smtClean="0"/>
              <a:pPr/>
              <a:t>9</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C805BFC-BA96-4A07-BF5A-7DE5A5BAA7B0}" type="slidenum">
              <a:rPr lang="en-US" smtClean="0"/>
              <a:pPr/>
              <a:t>10</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en-US" altLang="zh-CN" dirty="0" smtClean="0"/>
              <a:t>The</a:t>
            </a:r>
            <a:r>
              <a:rPr lang="en-US" altLang="zh-CN" baseline="0" dirty="0" smtClean="0"/>
              <a:t> difficulty of solving this problem mainly lies in the following aspects.</a:t>
            </a:r>
            <a:endParaRPr lang="zh-CN" altLang="en-US" dirty="0"/>
          </a:p>
        </p:txBody>
      </p:sp>
      <p:sp>
        <p:nvSpPr>
          <p:cNvPr id="4" name="灯片编号占位符 3"/>
          <p:cNvSpPr>
            <a:spLocks noGrp="1"/>
          </p:cNvSpPr>
          <p:nvPr>
            <p:ph type="sldNum" sz="quarter" idx="10"/>
          </p:nvPr>
        </p:nvSpPr>
        <p:spPr/>
        <p:txBody>
          <a:bodyPr/>
          <a:lstStyle/>
          <a:p>
            <a:fld id="{2C805BFC-BA96-4A07-BF5A-7DE5A5BAA7B0}" type="slidenum">
              <a:rPr lang="en-US" smtClean="0"/>
              <a:pPr/>
              <a:t>11</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en-US" altLang="zh-CN" dirty="0" smtClean="0"/>
              <a:t>Here,</a:t>
            </a:r>
            <a:r>
              <a:rPr lang="en-US" altLang="zh-CN" baseline="0" dirty="0" smtClean="0"/>
              <a:t> we select some approaches in the literature to show how others solve the RAP in a little bit detail</a:t>
            </a:r>
            <a:endParaRPr lang="zh-CN" altLang="en-US" dirty="0"/>
          </a:p>
        </p:txBody>
      </p:sp>
      <p:sp>
        <p:nvSpPr>
          <p:cNvPr id="4" name="灯片编号占位符 3"/>
          <p:cNvSpPr>
            <a:spLocks noGrp="1"/>
          </p:cNvSpPr>
          <p:nvPr>
            <p:ph type="sldNum" sz="quarter" idx="10"/>
          </p:nvPr>
        </p:nvSpPr>
        <p:spPr/>
        <p:txBody>
          <a:bodyPr/>
          <a:lstStyle/>
          <a:p>
            <a:fld id="{2C805BFC-BA96-4A07-BF5A-7DE5A5BAA7B0}" type="slidenum">
              <a:rPr lang="en-US" smtClean="0"/>
              <a:pPr/>
              <a:t>15</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C805BFC-BA96-4A07-BF5A-7DE5A5BAA7B0}" type="slidenum">
              <a:rPr lang="en-US" smtClean="0"/>
              <a:pPr/>
              <a:t>16</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C805BFC-BA96-4A07-BF5A-7DE5A5BAA7B0}" type="slidenum">
              <a:rPr lang="en-US" smtClean="0"/>
              <a:pPr/>
              <a:t>17</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en-US" altLang="zh-CN" dirty="0" smtClean="0"/>
              <a:t>The advantages of this approach is that it generates results which associate with each Lagrange multiplier. So, in industry, when sub optimums or a big pool of alternative solutions are needed, this approach will reveal its superiority.</a:t>
            </a:r>
          </a:p>
          <a:p>
            <a:r>
              <a:rPr lang="en-US" altLang="zh-CN" dirty="0" smtClean="0"/>
              <a:t>The drawbacks of this approach are that it is very trivial to pick an appropriate Lagrange multiplier and the right range for cost constraint in each optimization step. There is no easy way to do this but to manually try lots of times. Since the real optimum only appears when the appropriate Lagrange multiplier is hit, the step of varying the Lagrange multiplier needs to be small enough to avoid missing the right one, which make this approach be more computationally complex.</a:t>
            </a:r>
            <a:endParaRPr lang="zh-CN" altLang="en-US" dirty="0"/>
          </a:p>
        </p:txBody>
      </p:sp>
      <p:sp>
        <p:nvSpPr>
          <p:cNvPr id="4" name="灯片编号占位符 3"/>
          <p:cNvSpPr>
            <a:spLocks noGrp="1"/>
          </p:cNvSpPr>
          <p:nvPr>
            <p:ph type="sldNum" sz="quarter" idx="10"/>
          </p:nvPr>
        </p:nvSpPr>
        <p:spPr/>
        <p:txBody>
          <a:bodyPr/>
          <a:lstStyle/>
          <a:p>
            <a:fld id="{2C805BFC-BA96-4A07-BF5A-7DE5A5BAA7B0}" type="slidenum">
              <a:rPr lang="en-US" smtClean="0"/>
              <a:pPr/>
              <a:t>18</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They</a:t>
            </a:r>
            <a:r>
              <a:rPr lang="en-US" baseline="0" dirty="0" smtClean="0"/>
              <a:t> can become motivations to reduce computation complexity. They becomes heuristic algorithms.</a:t>
            </a:r>
            <a:endParaRPr lang="en-US" dirty="0"/>
          </a:p>
        </p:txBody>
      </p:sp>
      <p:sp>
        <p:nvSpPr>
          <p:cNvPr id="4" name="Slide Number Placeholder 3"/>
          <p:cNvSpPr>
            <a:spLocks noGrp="1"/>
          </p:cNvSpPr>
          <p:nvPr>
            <p:ph type="sldNum" sz="quarter" idx="10"/>
          </p:nvPr>
        </p:nvSpPr>
        <p:spPr/>
        <p:txBody>
          <a:bodyPr/>
          <a:lstStyle/>
          <a:p>
            <a:fld id="{2C805BFC-BA96-4A07-BF5A-7DE5A5BAA7B0}" type="slidenum">
              <a:rPr lang="en-US" smtClean="0"/>
              <a:pPr/>
              <a:t>19</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Heuristic</a:t>
            </a:r>
            <a:r>
              <a:rPr lang="en-US" baseline="0" dirty="0" smtClean="0"/>
              <a:t> search could be solutions.</a:t>
            </a:r>
            <a:endParaRPr lang="en-US" dirty="0"/>
          </a:p>
        </p:txBody>
      </p:sp>
      <p:sp>
        <p:nvSpPr>
          <p:cNvPr id="4" name="Slide Number Placeholder 3"/>
          <p:cNvSpPr>
            <a:spLocks noGrp="1"/>
          </p:cNvSpPr>
          <p:nvPr>
            <p:ph type="sldNum" sz="quarter" idx="10"/>
          </p:nvPr>
        </p:nvSpPr>
        <p:spPr/>
        <p:txBody>
          <a:bodyPr/>
          <a:lstStyle/>
          <a:p>
            <a:fld id="{2C805BFC-BA96-4A07-BF5A-7DE5A5BAA7B0}" type="slidenum">
              <a:rPr lang="en-US" smtClean="0"/>
              <a:pPr/>
              <a:t>20</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Since I’m </a:t>
            </a:r>
            <a:endParaRPr lang="en-US" dirty="0"/>
          </a:p>
        </p:txBody>
      </p:sp>
      <p:sp>
        <p:nvSpPr>
          <p:cNvPr id="4" name="Slide Number Placeholder 3"/>
          <p:cNvSpPr>
            <a:spLocks noGrp="1"/>
          </p:cNvSpPr>
          <p:nvPr>
            <p:ph type="sldNum" sz="quarter" idx="10"/>
          </p:nvPr>
        </p:nvSpPr>
        <p:spPr/>
        <p:txBody>
          <a:bodyPr/>
          <a:lstStyle/>
          <a:p>
            <a:fld id="{2C805BFC-BA96-4A07-BF5A-7DE5A5BAA7B0}" type="slidenum">
              <a:rPr lang="en-US" smtClean="0"/>
              <a:pPr/>
              <a:t>23</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For a test</a:t>
            </a:r>
            <a:r>
              <a:rPr lang="en-US" baseline="0" dirty="0" smtClean="0"/>
              <a:t> problem 1, if we are using exact algorithms, the computation time is infeasible.</a:t>
            </a:r>
            <a:endParaRPr lang="en-US" dirty="0"/>
          </a:p>
        </p:txBody>
      </p:sp>
      <p:sp>
        <p:nvSpPr>
          <p:cNvPr id="4" name="Slide Number Placeholder 3"/>
          <p:cNvSpPr>
            <a:spLocks noGrp="1"/>
          </p:cNvSpPr>
          <p:nvPr>
            <p:ph type="sldNum" sz="quarter" idx="10"/>
          </p:nvPr>
        </p:nvSpPr>
        <p:spPr/>
        <p:txBody>
          <a:bodyPr/>
          <a:lstStyle/>
          <a:p>
            <a:fld id="{2C805BFC-BA96-4A07-BF5A-7DE5A5BAA7B0}" type="slidenum">
              <a:rPr lang="en-US" smtClean="0"/>
              <a:pPr/>
              <a:t>25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C805BFC-BA96-4A07-BF5A-7DE5A5BAA7B0}" type="slidenum">
              <a:rPr lang="en-US" smtClean="0"/>
              <a:pPr/>
              <a:t>27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C805BFC-BA96-4A07-BF5A-7DE5A5BAA7B0}" type="slidenum">
              <a:rPr lang="en-US" smtClean="0"/>
              <a:pPr/>
              <a:t>28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b="0" dirty="0" smtClean="0">
                <a:solidFill>
                  <a:srgbClr val="FF0000"/>
                </a:solidFill>
              </a:rPr>
              <a:t>To eliminate some unnecessary search</a:t>
            </a:r>
            <a:endParaRPr lang="zh-CN" altLang="en-US" b="0" dirty="0" smtClean="0">
              <a:solidFill>
                <a:srgbClr val="FF0000"/>
              </a:solidFill>
            </a:endParaRPr>
          </a:p>
        </p:txBody>
      </p:sp>
      <p:sp>
        <p:nvSpPr>
          <p:cNvPr id="4" name="灯片编号占位符 3"/>
          <p:cNvSpPr>
            <a:spLocks noGrp="1"/>
          </p:cNvSpPr>
          <p:nvPr>
            <p:ph type="sldNum" sz="quarter" idx="10"/>
          </p:nvPr>
        </p:nvSpPr>
        <p:spPr/>
        <p:txBody>
          <a:bodyPr/>
          <a:lstStyle/>
          <a:p>
            <a:fld id="{2C805BFC-BA96-4A07-BF5A-7DE5A5BAA7B0}" type="slidenum">
              <a:rPr lang="en-US" smtClean="0"/>
              <a:pPr/>
              <a:t>31</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As we can see that choose</a:t>
            </a:r>
            <a:r>
              <a:rPr lang="en-US" baseline="0" dirty="0" smtClean="0"/>
              <a:t> items appropriately, we need not iterate all possible combinations.</a:t>
            </a:r>
            <a:endParaRPr lang="en-US" dirty="0"/>
          </a:p>
        </p:txBody>
      </p:sp>
      <p:sp>
        <p:nvSpPr>
          <p:cNvPr id="4" name="Slide Number Placeholder 3"/>
          <p:cNvSpPr>
            <a:spLocks noGrp="1"/>
          </p:cNvSpPr>
          <p:nvPr>
            <p:ph type="sldNum" sz="quarter" idx="10"/>
          </p:nvPr>
        </p:nvSpPr>
        <p:spPr/>
        <p:txBody>
          <a:bodyPr/>
          <a:lstStyle/>
          <a:p>
            <a:fld id="{2C805BFC-BA96-4A07-BF5A-7DE5A5BAA7B0}" type="slidenum">
              <a:rPr lang="en-US" smtClean="0"/>
              <a:pPr/>
              <a:t>32</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Also, we need to make sure all subsystems will have high reliability.</a:t>
            </a:r>
            <a:r>
              <a:rPr lang="en-US" baseline="0" dirty="0" smtClean="0"/>
              <a:t> If any one subsystem with low reliability, it will become a bottleneck of the whole system.</a:t>
            </a:r>
            <a:endParaRPr lang="en-US" dirty="0"/>
          </a:p>
        </p:txBody>
      </p:sp>
      <p:sp>
        <p:nvSpPr>
          <p:cNvPr id="4" name="Slide Number Placeholder 3"/>
          <p:cNvSpPr>
            <a:spLocks noGrp="1"/>
          </p:cNvSpPr>
          <p:nvPr>
            <p:ph type="sldNum" sz="quarter" idx="10"/>
          </p:nvPr>
        </p:nvSpPr>
        <p:spPr/>
        <p:txBody>
          <a:bodyPr/>
          <a:lstStyle/>
          <a:p>
            <a:fld id="{2C805BFC-BA96-4A07-BF5A-7DE5A5BAA7B0}" type="slidenum">
              <a:rPr lang="en-US" smtClean="0"/>
              <a:pPr/>
              <a:t>33</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this research, we will develop a decentralized</a:t>
            </a:r>
            <a:r>
              <a:rPr lang="en-US" baseline="0" dirty="0" smtClean="0"/>
              <a:t> approach.</a:t>
            </a:r>
            <a:endParaRPr lang="en-US" dirty="0"/>
          </a:p>
        </p:txBody>
      </p:sp>
      <p:sp>
        <p:nvSpPr>
          <p:cNvPr id="4" name="Slide Number Placeholder 3"/>
          <p:cNvSpPr>
            <a:spLocks noGrp="1"/>
          </p:cNvSpPr>
          <p:nvPr>
            <p:ph type="sldNum" sz="quarter" idx="10"/>
          </p:nvPr>
        </p:nvSpPr>
        <p:spPr/>
        <p:txBody>
          <a:bodyPr/>
          <a:lstStyle/>
          <a:p>
            <a:fld id="{2C805BFC-BA96-4A07-BF5A-7DE5A5BAA7B0}" type="slidenum">
              <a:rPr lang="en-US" smtClean="0"/>
              <a:pPr/>
              <a:t>35</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From top level, here is what</a:t>
            </a:r>
            <a:r>
              <a:rPr lang="en-US" baseline="0" dirty="0" smtClean="0"/>
              <a:t> a multi-agent system will try to achieve through coordination and cooperation. </a:t>
            </a:r>
            <a:r>
              <a:rPr lang="en-US" altLang="zh-CN" sz="1200" dirty="0" smtClean="0"/>
              <a:t>Multi-agent systems, referred to as "self-organized systems“, is a system consist of multiple </a:t>
            </a:r>
            <a:r>
              <a:rPr lang="en-US" altLang="zh-CN" sz="1200" b="1" dirty="0" smtClean="0"/>
              <a:t>autonomous</a:t>
            </a:r>
            <a:r>
              <a:rPr lang="en-US" altLang="zh-CN" sz="1200" dirty="0" smtClean="0"/>
              <a:t> entities having different information and/or diverging interests.</a:t>
            </a:r>
          </a:p>
          <a:p>
            <a:r>
              <a:rPr lang="en-US" altLang="zh-CN" sz="1200" dirty="0" smtClean="0"/>
              <a:t>This behavior is called </a:t>
            </a:r>
            <a:r>
              <a:rPr lang="en-US" altLang="zh-CN" sz="1200" b="1" dirty="0" smtClean="0"/>
              <a:t>“BDI” </a:t>
            </a:r>
            <a:r>
              <a:rPr lang="en-US" altLang="zh-CN" sz="1200" dirty="0" smtClean="0"/>
              <a:t>(belief, desire, intention).</a:t>
            </a:r>
            <a:endParaRPr lang="zh-CN" altLang="en-US" sz="1200" dirty="0" smtClean="0"/>
          </a:p>
          <a:p>
            <a:r>
              <a:rPr lang="en-US" baseline="0" dirty="0" smtClean="0"/>
              <a:t> For each agent, it will has certain goal and rule simply for it to follow based on agent data (belief). The goal is to reduce computation complexity by implement simple logic computation in each agent level. </a:t>
            </a:r>
            <a:endParaRPr lang="en-US" dirty="0"/>
          </a:p>
        </p:txBody>
      </p:sp>
      <p:sp>
        <p:nvSpPr>
          <p:cNvPr id="4" name="Slide Number Placeholder 3"/>
          <p:cNvSpPr>
            <a:spLocks noGrp="1"/>
          </p:cNvSpPr>
          <p:nvPr>
            <p:ph type="sldNum" sz="quarter" idx="10"/>
          </p:nvPr>
        </p:nvSpPr>
        <p:spPr/>
        <p:txBody>
          <a:bodyPr/>
          <a:lstStyle/>
          <a:p>
            <a:fld id="{2C805BFC-BA96-4A07-BF5A-7DE5A5BAA7B0}" type="slidenum">
              <a:rPr lang="en-US" smtClean="0"/>
              <a:pPr/>
              <a:t>36</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If</a:t>
            </a:r>
            <a:r>
              <a:rPr lang="en-US" baseline="0" dirty="0" smtClean="0"/>
              <a:t> we think each subsystem as an agent, we will have a multi-agent system. For a common good, they will try to achieve a higher reliability system.</a:t>
            </a:r>
            <a:endParaRPr lang="en-US" dirty="0"/>
          </a:p>
        </p:txBody>
      </p:sp>
      <p:sp>
        <p:nvSpPr>
          <p:cNvPr id="4" name="Slide Number Placeholder 3"/>
          <p:cNvSpPr>
            <a:spLocks noGrp="1"/>
          </p:cNvSpPr>
          <p:nvPr>
            <p:ph type="sldNum" sz="quarter" idx="10"/>
          </p:nvPr>
        </p:nvSpPr>
        <p:spPr/>
        <p:txBody>
          <a:bodyPr/>
          <a:lstStyle/>
          <a:p>
            <a:fld id="{2C805BFC-BA96-4A07-BF5A-7DE5A5BAA7B0}" type="slidenum">
              <a:rPr lang="en-US" smtClean="0"/>
              <a:pPr/>
              <a:t>37</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For each agent we will have</a:t>
            </a:r>
            <a:r>
              <a:rPr lang="en-US" baseline="0" dirty="0" smtClean="0"/>
              <a:t> its belief for the database for its own reliability.</a:t>
            </a:r>
            <a:endParaRPr lang="en-US" dirty="0"/>
          </a:p>
        </p:txBody>
      </p:sp>
      <p:sp>
        <p:nvSpPr>
          <p:cNvPr id="4" name="Slide Number Placeholder 3"/>
          <p:cNvSpPr>
            <a:spLocks noGrp="1"/>
          </p:cNvSpPr>
          <p:nvPr>
            <p:ph type="sldNum" sz="quarter" idx="10"/>
          </p:nvPr>
        </p:nvSpPr>
        <p:spPr/>
        <p:txBody>
          <a:bodyPr/>
          <a:lstStyle/>
          <a:p>
            <a:fld id="{2C805BFC-BA96-4A07-BF5A-7DE5A5BAA7B0}" type="slidenum">
              <a:rPr lang="en-US" smtClean="0"/>
              <a:pPr/>
              <a:t>39</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C805BFC-BA96-4A07-BF5A-7DE5A5BAA7B0}" type="slidenum">
              <a:rPr lang="en-US" smtClean="0"/>
              <a:pPr/>
              <a:t>40</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C805BFC-BA96-4A07-BF5A-7DE5A5BAA7B0}" type="slidenum">
              <a:rPr lang="en-US" smtClean="0"/>
              <a:pPr/>
              <a:t>43</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dirty="0" smtClean="0"/>
              <a:t>In this case, the used</a:t>
            </a:r>
            <a:r>
              <a:rPr lang="en-US" altLang="zh-CN" baseline="0" dirty="0" smtClean="0"/>
              <a:t> cost exceeds the cost constraints directly, </a:t>
            </a:r>
            <a:r>
              <a:rPr lang="en-US" altLang="zh-CN" dirty="0" smtClean="0"/>
              <a:t>there is no room</a:t>
            </a:r>
            <a:r>
              <a:rPr lang="en-US" altLang="zh-CN" baseline="0" dirty="0" smtClean="0"/>
              <a:t> to share cost or weight quota without losing reliability.</a:t>
            </a:r>
            <a:endParaRPr lang="zh-CN" altLang="en-US" dirty="0" smtClean="0"/>
          </a:p>
        </p:txBody>
      </p:sp>
      <p:sp>
        <p:nvSpPr>
          <p:cNvPr id="4" name="灯片编号占位符 3"/>
          <p:cNvSpPr>
            <a:spLocks noGrp="1"/>
          </p:cNvSpPr>
          <p:nvPr>
            <p:ph type="sldNum" sz="quarter" idx="10"/>
          </p:nvPr>
        </p:nvSpPr>
        <p:spPr/>
        <p:txBody>
          <a:bodyPr/>
          <a:lstStyle/>
          <a:p>
            <a:fld id="{2C805BFC-BA96-4A07-BF5A-7DE5A5BAA7B0}" type="slidenum">
              <a:rPr lang="en-US" smtClean="0"/>
              <a:pPr/>
              <a:t>49</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C805BFC-BA96-4A07-BF5A-7DE5A5BAA7B0}" type="slidenum">
              <a:rPr lang="en-US" smtClean="0"/>
              <a:pPr/>
              <a:t>50</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en-US" altLang="zh-CN" dirty="0" smtClean="0"/>
              <a:t>The change of an agent does</a:t>
            </a:r>
            <a:r>
              <a:rPr lang="en-US" altLang="zh-CN" baseline="0" dirty="0" smtClean="0"/>
              <a:t> not affect the overall system</a:t>
            </a:r>
            <a:endParaRPr lang="zh-CN" altLang="en-US" dirty="0"/>
          </a:p>
        </p:txBody>
      </p:sp>
      <p:sp>
        <p:nvSpPr>
          <p:cNvPr id="4" name="灯片编号占位符 3"/>
          <p:cNvSpPr>
            <a:spLocks noGrp="1"/>
          </p:cNvSpPr>
          <p:nvPr>
            <p:ph type="sldNum" sz="quarter" idx="10"/>
          </p:nvPr>
        </p:nvSpPr>
        <p:spPr/>
        <p:txBody>
          <a:bodyPr/>
          <a:lstStyle/>
          <a:p>
            <a:fld id="{2C805BFC-BA96-4A07-BF5A-7DE5A5BAA7B0}" type="slidenum">
              <a:rPr lang="en-US" smtClean="0"/>
              <a:pPr/>
              <a:t>51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15" name="矩形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矩形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矩形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矩形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矩形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副标题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p:txBody>
          <a:bodyPr/>
          <a:lstStyle/>
          <a:p>
            <a:fld id="{1F4515E2-7AAF-4DA0-B39B-8F9F43446046}" type="datetimeFigureOut">
              <a:rPr lang="zh-CN" altLang="en-US" smtClean="0"/>
              <a:pPr/>
              <a:t>2011/5/23</a:t>
            </a:fld>
            <a:endParaRPr lang="zh-CN" altLang="en-US"/>
          </a:p>
        </p:txBody>
      </p:sp>
      <p:sp>
        <p:nvSpPr>
          <p:cNvPr id="17" name="页脚占位符 16"/>
          <p:cNvSpPr>
            <a:spLocks noGrp="1"/>
          </p:cNvSpPr>
          <p:nvPr>
            <p:ph type="ftr" sz="quarter" idx="11"/>
          </p:nvPr>
        </p:nvSpPr>
        <p:spPr/>
        <p:txBody>
          <a:bodyPr/>
          <a:lstStyle/>
          <a:p>
            <a:endParaRPr lang="zh-CN" altLang="en-US"/>
          </a:p>
        </p:txBody>
      </p:sp>
      <p:sp>
        <p:nvSpPr>
          <p:cNvPr id="7" name="直接连接符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矩形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椭圆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椭圆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灯片编号占位符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67C1AB2-3F78-4AE9-8C25-FCC633FC8BDC}" type="slidenum">
              <a:rPr lang="zh-CN" altLang="en-US" smtClean="0"/>
              <a:pPr/>
              <a:t>‹#›</a:t>
            </a:fld>
            <a:endParaRPr lang="zh-CN" altLang="en-US"/>
          </a:p>
        </p:txBody>
      </p:sp>
      <p:sp>
        <p:nvSpPr>
          <p:cNvPr id="8" name="标题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zh-CN" altLang="en-US" smtClean="0"/>
              <a:t>单击此处编辑母版标题样式</a:t>
            </a:r>
            <a:endParaRPr kumimoji="0" lang="en-US"/>
          </a:p>
        </p:txBody>
      </p:sp>
    </p:spTree>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solidFill>
                  <a:schemeClr val="accent3">
                    <a:shade val="75000"/>
                  </a:schemeClr>
                </a:solidFill>
              </a:defRPr>
            </a:lvl1pPr>
          </a:lstStyle>
          <a:p>
            <a:r>
              <a:rPr kumimoji="0" lang="zh-CN" altLang="en-US" smtClean="0"/>
              <a:t>单击此处编辑母版标题样式</a:t>
            </a:r>
            <a:endParaRPr kumimoji="0" lang="en-US"/>
          </a:p>
        </p:txBody>
      </p:sp>
      <p:sp>
        <p:nvSpPr>
          <p:cNvPr id="4" name="日期占位符 3"/>
          <p:cNvSpPr>
            <a:spLocks noGrp="1"/>
          </p:cNvSpPr>
          <p:nvPr>
            <p:ph type="dt" sz="half" idx="10"/>
          </p:nvPr>
        </p:nvSpPr>
        <p:spPr/>
        <p:txBody>
          <a:bodyPr/>
          <a:lstStyle/>
          <a:p>
            <a:fld id="{1F4515E2-7AAF-4DA0-B39B-8F9F43446046}" type="datetimeFigureOut">
              <a:rPr lang="zh-CN" altLang="en-US" smtClean="0"/>
              <a:pPr/>
              <a:t>2011/5/23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a:xfrm>
            <a:off x="4361688" y="1026372"/>
            <a:ext cx="457200" cy="441325"/>
          </a:xfrm>
        </p:spPr>
        <p:txBody>
          <a:bodyPr/>
          <a:lstStyle/>
          <a:p>
            <a:fld id="{D67C1AB2-3F78-4AE9-8C25-FCC633FC8BDC}" type="slidenum">
              <a:rPr lang="zh-CN" altLang="en-US" smtClean="0"/>
              <a:pPr/>
              <a:t>‹#›</a:t>
            </a:fld>
            <a:endParaRPr lang="zh-CN" altLang="en-US"/>
          </a:p>
        </p:txBody>
      </p:sp>
      <p:sp>
        <p:nvSpPr>
          <p:cNvPr id="8" name="内容占位符 7"/>
          <p:cNvSpPr>
            <a:spLocks noGrp="1"/>
          </p:cNvSpPr>
          <p:nvPr>
            <p:ph sz="quarter" idx="1"/>
          </p:nvPr>
        </p:nvSpPr>
        <p:spPr>
          <a:xfrm>
            <a:off x="301752" y="1527048"/>
            <a:ext cx="8503920" cy="4572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17" name="矩形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矩形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矩形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矩形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矩形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矩形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文本占位符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13" name="矩形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矩形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页脚占位符 4"/>
          <p:cNvSpPr>
            <a:spLocks noGrp="1"/>
          </p:cNvSpPr>
          <p:nvPr>
            <p:ph type="ftr" sz="quarter" idx="11"/>
          </p:nvPr>
        </p:nvSpPr>
        <p:spPr/>
        <p:txBody>
          <a:bodyPr/>
          <a:lstStyle/>
          <a:p>
            <a:endParaRPr lang="zh-CN" altLang="en-US"/>
          </a:p>
        </p:txBody>
      </p:sp>
      <p:sp>
        <p:nvSpPr>
          <p:cNvPr id="4" name="日期占位符 3"/>
          <p:cNvSpPr>
            <a:spLocks noGrp="1"/>
          </p:cNvSpPr>
          <p:nvPr>
            <p:ph type="dt" sz="half" idx="10"/>
          </p:nvPr>
        </p:nvSpPr>
        <p:spPr/>
        <p:txBody>
          <a:bodyPr/>
          <a:lstStyle/>
          <a:p>
            <a:fld id="{1F4515E2-7AAF-4DA0-B39B-8F9F43446046}" type="datetimeFigureOut">
              <a:rPr lang="zh-CN" altLang="en-US" smtClean="0"/>
              <a:pPr/>
              <a:t>2011/5/23</a:t>
            </a:fld>
            <a:endParaRPr lang="zh-CN" altLang="en-US"/>
          </a:p>
        </p:txBody>
      </p:sp>
      <p:sp>
        <p:nvSpPr>
          <p:cNvPr id="8" name="直接连接符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椭圆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椭圆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灯片编号占位符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67C1AB2-3F78-4AE9-8C25-FCC633FC8BDC}" type="slidenum">
              <a:rPr lang="zh-CN" altLang="en-US" smtClean="0"/>
              <a:pPr/>
              <a:t>‹#›</a:t>
            </a:fld>
            <a:endParaRPr lang="zh-CN" altLang="en-US"/>
          </a:p>
        </p:txBody>
      </p:sp>
      <p:sp>
        <p:nvSpPr>
          <p:cNvPr id="2" name="标题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zh-CN" altLang="en-US" smtClean="0"/>
              <a:t>单击此处编辑母版标题样式</a:t>
            </a:r>
            <a:endParaRPr kumimoji="0" lang="en-US"/>
          </a:p>
        </p:txBody>
      </p:sp>
    </p:spTree>
  </p:cSld>
  <p:clrMapOvr>
    <a:masterClrMapping/>
  </p:clrMapOvr>
  <p:transition>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301752" y="228600"/>
            <a:ext cx="8534400" cy="758952"/>
          </a:xfrm>
        </p:spPr>
        <p:txBody>
          <a:bodyPr/>
          <a:lstStyle/>
          <a:p>
            <a:r>
              <a:rPr kumimoji="0" lang="zh-CN" altLang="en-US" smtClean="0"/>
              <a:t>单击此处编辑母版标题样式</a:t>
            </a:r>
            <a:endParaRPr kumimoji="0" lang="en-US"/>
          </a:p>
        </p:txBody>
      </p:sp>
      <p:sp>
        <p:nvSpPr>
          <p:cNvPr id="5" name="日期占位符 4"/>
          <p:cNvSpPr>
            <a:spLocks noGrp="1"/>
          </p:cNvSpPr>
          <p:nvPr>
            <p:ph type="dt" sz="half" idx="10"/>
          </p:nvPr>
        </p:nvSpPr>
        <p:spPr>
          <a:xfrm>
            <a:off x="5791200" y="6409944"/>
            <a:ext cx="3044952" cy="365760"/>
          </a:xfrm>
        </p:spPr>
        <p:txBody>
          <a:bodyPr/>
          <a:lstStyle/>
          <a:p>
            <a:fld id="{1F4515E2-7AAF-4DA0-B39B-8F9F43446046}" type="datetimeFigureOut">
              <a:rPr lang="zh-CN" altLang="en-US" smtClean="0"/>
              <a:pPr/>
              <a:t>2011/5/23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67C1AB2-3F78-4AE9-8C25-FCC633FC8BDC}" type="slidenum">
              <a:rPr lang="zh-CN" altLang="en-US" smtClean="0"/>
              <a:pPr/>
              <a:t>‹#›</a:t>
            </a:fld>
            <a:endParaRPr lang="zh-CN" altLang="en-US"/>
          </a:p>
        </p:txBody>
      </p:sp>
      <p:sp>
        <p:nvSpPr>
          <p:cNvPr id="8" name="直接连接符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内容占位符 9"/>
          <p:cNvSpPr>
            <a:spLocks noGrp="1"/>
          </p:cNvSpPr>
          <p:nvPr>
            <p:ph sz="half" idx="1"/>
          </p:nvPr>
        </p:nvSpPr>
        <p:spPr>
          <a:xfrm>
            <a:off x="301752" y="1371600"/>
            <a:ext cx="4038600" cy="4681728"/>
          </a:xfrm>
        </p:spPr>
        <p:txBody>
          <a:bodyPr/>
          <a:lstStyle>
            <a:lvl1pPr>
              <a:defRPr sz="2500"/>
            </a:lvl1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2" name="内容占位符 11"/>
          <p:cNvSpPr>
            <a:spLocks noGrp="1"/>
          </p:cNvSpPr>
          <p:nvPr>
            <p:ph sz="half" idx="2"/>
          </p:nvPr>
        </p:nvSpPr>
        <p:spPr>
          <a:xfrm>
            <a:off x="4800600" y="1371600"/>
            <a:ext cx="4038600" cy="4681728"/>
          </a:xfrm>
        </p:spPr>
        <p:txBody>
          <a:bodyPr/>
          <a:lstStyle>
            <a:lvl1pPr>
              <a:defRPr sz="2500"/>
            </a:lvl1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transition>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10" name="直接连接符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矩形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矩形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矩形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矩形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矩形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矩形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文本占位符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7" name="日期占位符 6"/>
          <p:cNvSpPr>
            <a:spLocks noGrp="1"/>
          </p:cNvSpPr>
          <p:nvPr>
            <p:ph type="dt" sz="half" idx="10"/>
          </p:nvPr>
        </p:nvSpPr>
        <p:spPr/>
        <p:txBody>
          <a:bodyPr/>
          <a:lstStyle/>
          <a:p>
            <a:fld id="{1F4515E2-7AAF-4DA0-B39B-8F9F43446046}" type="datetimeFigureOut">
              <a:rPr lang="zh-CN" altLang="en-US" smtClean="0"/>
              <a:pPr/>
              <a:t>2011/5/23</a:t>
            </a:fld>
            <a:endParaRPr lang="zh-CN" altLang="en-US"/>
          </a:p>
        </p:txBody>
      </p:sp>
      <p:sp>
        <p:nvSpPr>
          <p:cNvPr id="8" name="页脚占位符 7"/>
          <p:cNvSpPr>
            <a:spLocks noGrp="1"/>
          </p:cNvSpPr>
          <p:nvPr>
            <p:ph type="ftr" sz="quarter" idx="11"/>
          </p:nvPr>
        </p:nvSpPr>
        <p:spPr>
          <a:xfrm>
            <a:off x="304800" y="6409944"/>
            <a:ext cx="3581400" cy="365760"/>
          </a:xfrm>
        </p:spPr>
        <p:txBody>
          <a:bodyPr/>
          <a:lstStyle/>
          <a:p>
            <a:endParaRPr lang="zh-CN" altLang="en-US"/>
          </a:p>
        </p:txBody>
      </p:sp>
      <p:sp>
        <p:nvSpPr>
          <p:cNvPr id="15" name="直接连接符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矩形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内容占位符 23"/>
          <p:cNvSpPr>
            <a:spLocks noGrp="1"/>
          </p:cNvSpPr>
          <p:nvPr>
            <p:ph sz="quarter" idx="2"/>
          </p:nvPr>
        </p:nvSpPr>
        <p:spPr>
          <a:xfrm>
            <a:off x="301752" y="2471383"/>
            <a:ext cx="4041648" cy="3818404"/>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6" name="内容占位符 25"/>
          <p:cNvSpPr>
            <a:spLocks noGrp="1"/>
          </p:cNvSpPr>
          <p:nvPr>
            <p:ph sz="quarter" idx="4"/>
          </p:nvPr>
        </p:nvSpPr>
        <p:spPr>
          <a:xfrm>
            <a:off x="4800600" y="2471383"/>
            <a:ext cx="4038600" cy="3822192"/>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5" name="椭圆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椭圆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灯片编号占位符 8"/>
          <p:cNvSpPr>
            <a:spLocks noGrp="1"/>
          </p:cNvSpPr>
          <p:nvPr>
            <p:ph type="sldNum" sz="quarter" idx="12"/>
          </p:nvPr>
        </p:nvSpPr>
        <p:spPr>
          <a:xfrm>
            <a:off x="4343400" y="1042416"/>
            <a:ext cx="457200" cy="441325"/>
          </a:xfrm>
        </p:spPr>
        <p:txBody>
          <a:bodyPr/>
          <a:lstStyle>
            <a:lvl1pPr algn="ctr">
              <a:defRPr/>
            </a:lvl1pPr>
          </a:lstStyle>
          <a:p>
            <a:fld id="{D67C1AB2-3F78-4AE9-8C25-FCC633FC8BDC}" type="slidenum">
              <a:rPr lang="zh-CN" altLang="en-US" smtClean="0"/>
              <a:pPr/>
              <a:t>‹#›</a:t>
            </a:fld>
            <a:endParaRPr lang="zh-CN" altLang="en-US"/>
          </a:p>
        </p:txBody>
      </p:sp>
      <p:sp>
        <p:nvSpPr>
          <p:cNvPr id="23" name="标题 22"/>
          <p:cNvSpPr>
            <a:spLocks noGrp="1"/>
          </p:cNvSpPr>
          <p:nvPr>
            <p:ph type="title"/>
          </p:nvPr>
        </p:nvSpPr>
        <p:spPr/>
        <p:txBody>
          <a:bodyPr rtlCol="0" anchor="b" anchorCtr="0"/>
          <a:lstStyle/>
          <a:p>
            <a:r>
              <a:rPr kumimoji="0" lang="zh-CN" altLang="en-US" smtClean="0"/>
              <a:t>单击此处编辑母版标题样式</a:t>
            </a:r>
            <a:endParaRPr kumimoji="0" lang="en-US"/>
          </a:p>
        </p:txBody>
      </p:sp>
    </p:spTree>
  </p:cSld>
  <p:clrMapOvr>
    <a:masterClrMapping/>
  </p:clrMapOvr>
  <p:transition>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1F4515E2-7AAF-4DA0-B39B-8F9F43446046}" type="datetimeFigureOut">
              <a:rPr lang="zh-CN" altLang="en-US" smtClean="0"/>
              <a:pPr/>
              <a:t>2011/5/23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a:xfrm>
            <a:off x="4343400" y="1036020"/>
            <a:ext cx="457200" cy="441325"/>
          </a:xfrm>
        </p:spPr>
        <p:txBody>
          <a:bodyPr/>
          <a:lstStyle/>
          <a:p>
            <a:fld id="{D67C1AB2-3F78-4AE9-8C25-FCC633FC8BDC}" type="slidenum">
              <a:rPr lang="zh-CN" altLang="en-US" smtClean="0"/>
              <a:pPr/>
              <a:t>‹#›</a:t>
            </a:fld>
            <a:endParaRPr lang="zh-CN" altLang="en-US"/>
          </a:p>
        </p:txBody>
      </p:sp>
    </p:spTree>
  </p:cSld>
  <p:clrMapOvr>
    <a:masterClrMapping/>
  </p:clrMapOvr>
  <p:transition>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7" name="矩形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矩形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矩形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矩形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矩形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矩形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日期占位符 1"/>
          <p:cNvSpPr>
            <a:spLocks noGrp="1"/>
          </p:cNvSpPr>
          <p:nvPr>
            <p:ph type="dt" sz="half" idx="10"/>
          </p:nvPr>
        </p:nvSpPr>
        <p:spPr/>
        <p:txBody>
          <a:bodyPr/>
          <a:lstStyle/>
          <a:p>
            <a:fld id="{1F4515E2-7AAF-4DA0-B39B-8F9F43446046}" type="datetimeFigureOut">
              <a:rPr lang="zh-CN" altLang="en-US" smtClean="0"/>
              <a:pPr/>
              <a:t>2011/5/23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67C1AB2-3F78-4AE9-8C25-FCC633FC8BDC}" type="slidenum">
              <a:rPr lang="zh-CN" altLang="en-US" smtClean="0"/>
              <a:pPr/>
              <a:t>‹#›</a:t>
            </a:fld>
            <a:endParaRPr lang="zh-CN" altLang="en-US"/>
          </a:p>
        </p:txBody>
      </p:sp>
    </p:spTree>
  </p:cSld>
  <p:clrMapOvr>
    <a:masterClrMapping/>
  </p:clrMapOvr>
  <p:transition>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19" name="矩形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矩形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矩形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矩形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矩形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矩形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8" name="矩形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直接连接符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内容占位符 19"/>
          <p:cNvSpPr>
            <a:spLocks noGrp="1"/>
          </p:cNvSpPr>
          <p:nvPr>
            <p:ph sz="quarter" idx="1"/>
          </p:nvPr>
        </p:nvSpPr>
        <p:spPr>
          <a:xfrm>
            <a:off x="3124200" y="685800"/>
            <a:ext cx="5638800" cy="54102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0" name="椭圆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椭圆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灯片编号占位符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67C1AB2-3F78-4AE9-8C25-FCC633FC8BDC}" type="slidenum">
              <a:rPr lang="zh-CN" altLang="en-US" smtClean="0"/>
              <a:pPr/>
              <a:t>‹#›</a:t>
            </a:fld>
            <a:endParaRPr lang="zh-CN" altLang="en-US"/>
          </a:p>
        </p:txBody>
      </p:sp>
      <p:sp>
        <p:nvSpPr>
          <p:cNvPr id="21" name="矩形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日期占位符 4"/>
          <p:cNvSpPr>
            <a:spLocks noGrp="1"/>
          </p:cNvSpPr>
          <p:nvPr>
            <p:ph type="dt" sz="half" idx="10"/>
          </p:nvPr>
        </p:nvSpPr>
        <p:spPr/>
        <p:txBody>
          <a:bodyPr/>
          <a:lstStyle/>
          <a:p>
            <a:fld id="{1F4515E2-7AAF-4DA0-B39B-8F9F43446046}" type="datetimeFigureOut">
              <a:rPr lang="zh-CN" altLang="en-US" smtClean="0"/>
              <a:pPr/>
              <a:t>2011/5/23</a:t>
            </a:fld>
            <a:endParaRPr lang="zh-CN" altLang="en-US"/>
          </a:p>
        </p:txBody>
      </p:sp>
      <p:sp>
        <p:nvSpPr>
          <p:cNvPr id="6" name="页脚占位符 5"/>
          <p:cNvSpPr>
            <a:spLocks noGrp="1"/>
          </p:cNvSpPr>
          <p:nvPr>
            <p:ph type="ftr" sz="quarter" idx="11"/>
          </p:nvPr>
        </p:nvSpPr>
        <p:spPr>
          <a:xfrm>
            <a:off x="301752" y="6410848"/>
            <a:ext cx="3383280" cy="365760"/>
          </a:xfrm>
        </p:spPr>
        <p:txBody>
          <a:bodyPr/>
          <a:lstStyle/>
          <a:p>
            <a:endParaRPr lang="zh-CN" altLang="en-US"/>
          </a:p>
        </p:txBody>
      </p:sp>
    </p:spTree>
  </p:cSld>
  <p:clrMapOvr>
    <a:masterClrMapping/>
  </p:clrMapOvr>
  <p:transition>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1" name="直接连接符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矩形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矩形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矩形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矩形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矩形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矩形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矩形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椭圆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椭圆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灯片编号占位符 6"/>
          <p:cNvSpPr>
            <a:spLocks noGrp="1"/>
          </p:cNvSpPr>
          <p:nvPr>
            <p:ph type="sldNum" sz="quarter" idx="12"/>
          </p:nvPr>
        </p:nvSpPr>
        <p:spPr>
          <a:xfrm>
            <a:off x="1371600" y="312738"/>
            <a:ext cx="457200" cy="441325"/>
          </a:xfrm>
        </p:spPr>
        <p:txBody>
          <a:bodyPr/>
          <a:lstStyle/>
          <a:p>
            <a:fld id="{D67C1AB2-3F78-4AE9-8C25-FCC633FC8BDC}" type="slidenum">
              <a:rPr lang="zh-CN" altLang="en-US" smtClean="0"/>
              <a:pPr/>
              <a:t>‹#›</a:t>
            </a:fld>
            <a:endParaRPr lang="zh-CN" altLang="en-US"/>
          </a:p>
        </p:txBody>
      </p:sp>
      <p:sp>
        <p:nvSpPr>
          <p:cNvPr id="2" name="标题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3000375" y="609600"/>
            <a:ext cx="5867400" cy="4267200"/>
          </a:xfrm>
        </p:spPr>
        <p:txBody>
          <a:bodyPr/>
          <a:lstStyle>
            <a:lvl1pPr marL="0" indent="0">
              <a:buNone/>
              <a:defRPr sz="3200"/>
            </a:lvl1pPr>
          </a:lstStyle>
          <a:p>
            <a:r>
              <a:rPr kumimoji="0" lang="zh-CN" altLang="en-US" smtClean="0"/>
              <a:t>单击图标添加图片</a:t>
            </a:r>
            <a:endParaRPr kumimoji="0" lang="en-US" dirty="0"/>
          </a:p>
        </p:txBody>
      </p:sp>
      <p:sp>
        <p:nvSpPr>
          <p:cNvPr id="4" name="文本占位符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22" name="矩形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日期占位符 4"/>
          <p:cNvSpPr>
            <a:spLocks noGrp="1"/>
          </p:cNvSpPr>
          <p:nvPr>
            <p:ph type="dt" sz="half" idx="10"/>
          </p:nvPr>
        </p:nvSpPr>
        <p:spPr>
          <a:xfrm>
            <a:off x="5788152" y="6404984"/>
            <a:ext cx="3044952" cy="365760"/>
          </a:xfrm>
        </p:spPr>
        <p:txBody>
          <a:bodyPr/>
          <a:lstStyle/>
          <a:p>
            <a:fld id="{1F4515E2-7AAF-4DA0-B39B-8F9F43446046}" type="datetimeFigureOut">
              <a:rPr lang="zh-CN" altLang="en-US" smtClean="0"/>
              <a:pPr/>
              <a:t>2011/5/23</a:t>
            </a:fld>
            <a:endParaRPr lang="zh-CN" altLang="en-US"/>
          </a:p>
        </p:txBody>
      </p:sp>
      <p:sp>
        <p:nvSpPr>
          <p:cNvPr id="6" name="页脚占位符 5"/>
          <p:cNvSpPr>
            <a:spLocks noGrp="1"/>
          </p:cNvSpPr>
          <p:nvPr>
            <p:ph type="ftr" sz="quarter" idx="11"/>
          </p:nvPr>
        </p:nvSpPr>
        <p:spPr>
          <a:xfrm>
            <a:off x="301752" y="6410848"/>
            <a:ext cx="3584448" cy="365760"/>
          </a:xfrm>
        </p:spPr>
        <p:txBody>
          <a:bodyPr/>
          <a:lstStyle/>
          <a:p>
            <a:endParaRPr lang="zh-CN" altLang="en-US"/>
          </a:p>
        </p:txBody>
      </p:sp>
    </p:spTree>
  </p:cSld>
  <p:clrMapOvr>
    <a:masterClrMapping/>
  </p:clrMapOvr>
  <p:transition>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1F4515E2-7AAF-4DA0-B39B-8F9F43446046}" type="datetimeFigureOut">
              <a:rPr lang="zh-CN" altLang="en-US" smtClean="0"/>
              <a:pPr/>
              <a:t>2011/5/23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7C1AB2-3F78-4AE9-8C25-FCC633FC8BDC}" type="slidenum">
              <a:rPr lang="zh-CN" altLang="en-US" smtClean="0"/>
              <a:pPr/>
              <a:t>‹#›</a:t>
            </a:fld>
            <a:endParaRPr lang="zh-CN" altLang="en-US"/>
          </a:p>
        </p:txBody>
      </p:sp>
    </p:spTree>
  </p:cSld>
  <p:clrMapOvr>
    <a:masterClrMapping/>
  </p:clrMapOvr>
  <p:transition>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7" name="矩形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矩形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矩形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矩形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矩形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矩形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直接连接符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椭圆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椭圆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灯片编号占位符 5"/>
          <p:cNvSpPr>
            <a:spLocks noGrp="1"/>
          </p:cNvSpPr>
          <p:nvPr>
            <p:ph type="sldNum" sz="quarter" idx="12"/>
          </p:nvPr>
        </p:nvSpPr>
        <p:spPr>
          <a:xfrm>
            <a:off x="6915912" y="3009901"/>
            <a:ext cx="457200" cy="441325"/>
          </a:xfrm>
        </p:spPr>
        <p:txBody>
          <a:bodyPr/>
          <a:lstStyle/>
          <a:p>
            <a:fld id="{D67C1AB2-3F78-4AE9-8C25-FCC633FC8BDC}" type="slidenum">
              <a:rPr lang="zh-CN" altLang="en-US" smtClean="0"/>
              <a:pPr/>
              <a:t>‹#›</a:t>
            </a:fld>
            <a:endParaRPr lang="zh-CN" altLang="en-US"/>
          </a:p>
        </p:txBody>
      </p:sp>
      <p:sp>
        <p:nvSpPr>
          <p:cNvPr id="3" name="竖排文字占位符 2"/>
          <p:cNvSpPr>
            <a:spLocks noGrp="1"/>
          </p:cNvSpPr>
          <p:nvPr>
            <p:ph type="body" orient="vert" idx="1"/>
          </p:nvPr>
        </p:nvSpPr>
        <p:spPr>
          <a:xfrm>
            <a:off x="304800" y="304800"/>
            <a:ext cx="6553200" cy="5821366"/>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1F4515E2-7AAF-4DA0-B39B-8F9F43446046}" type="datetimeFigureOut">
              <a:rPr lang="zh-CN" altLang="en-US" smtClean="0"/>
              <a:pPr/>
              <a:t>2011/5/23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2" name="竖排标题 1"/>
          <p:cNvSpPr>
            <a:spLocks noGrp="1"/>
          </p:cNvSpPr>
          <p:nvPr>
            <p:ph type="title" orient="vert"/>
          </p:nvPr>
        </p:nvSpPr>
        <p:spPr>
          <a:xfrm>
            <a:off x="7391400" y="304801"/>
            <a:ext cx="1447800" cy="5851525"/>
          </a:xfrm>
        </p:spPr>
        <p:txBody>
          <a:bodyPr vert="eaVert"/>
          <a:lstStyle/>
          <a:p>
            <a:r>
              <a:rPr kumimoji="0" lang="zh-CN" altLang="en-US" smtClean="0"/>
              <a:t>单击此处编辑母版标题样式</a:t>
            </a:r>
            <a:endParaRPr kumimoji="0" lang="en-US"/>
          </a:p>
        </p:txBody>
      </p:sp>
    </p:spTree>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17" name="矩形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矩形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矩形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矩形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矩形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日期占位符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1F4515E2-7AAF-4DA0-B39B-8F9F43446046}" type="datetimeFigureOut">
              <a:rPr lang="zh-CN" altLang="en-US" smtClean="0"/>
              <a:pPr/>
              <a:t>2011/5/23</a:t>
            </a:fld>
            <a:endParaRPr lang="zh-CN" altLang="en-US"/>
          </a:p>
        </p:txBody>
      </p:sp>
      <p:sp>
        <p:nvSpPr>
          <p:cNvPr id="3" name="页脚占位符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zh-CN" altLang="en-US"/>
          </a:p>
        </p:txBody>
      </p:sp>
      <p:sp>
        <p:nvSpPr>
          <p:cNvPr id="8" name="矩形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直接连接符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椭圆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椭圆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灯片编号占位符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67C1AB2-3F78-4AE9-8C25-FCC633FC8BDC}" type="slidenum">
              <a:rPr lang="zh-CN" altLang="en-US" smtClean="0"/>
              <a:pPr/>
              <a:t>‹#›</a:t>
            </a:fld>
            <a:endParaRPr lang="zh-CN" altLang="en-US"/>
          </a:p>
        </p:txBody>
      </p:sp>
      <p:sp>
        <p:nvSpPr>
          <p:cNvPr id="22" name="标题占位符 21"/>
          <p:cNvSpPr>
            <a:spLocks noGrp="1"/>
          </p:cNvSpPr>
          <p:nvPr>
            <p:ph type="title"/>
          </p:nvPr>
        </p:nvSpPr>
        <p:spPr>
          <a:xfrm>
            <a:off x="301752" y="228600"/>
            <a:ext cx="8534400" cy="758952"/>
          </a:xfrm>
          <a:prstGeom prst="rect">
            <a:avLst/>
          </a:prstGeom>
        </p:spPr>
        <p:txBody>
          <a:bodyPr vert="horz" anchor="b">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fade/>
  </p:transition>
  <p:timing>
    <p:tnLst>
      <p:par>
        <p:cTn id="1" dur="indefinite" restart="never" nodeType="tmRoot"/>
      </p:par>
    </p:tnLst>
  </p:timing>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question.bz/2010/10/what-is-the-most-original-and-exotic-vacation-that-i-can-take-in-a-week/" TargetMode="External"/><Relationship Id="rId5" Type="http://schemas.openxmlformats.org/officeDocument/2006/relationships/image" Target="../media/image6.jpeg"/><Relationship Id="rId4" Type="http://schemas.openxmlformats.org/officeDocument/2006/relationships/hyperlink" Target="http://mirror-us-ga1.gallery.hd.org/_exhibits/electronics/_more2000/_more04/circuit-board-PCB-with-SMT-surface-mount-technology-components-including-capacitors-and-resistors-and-IC-microchip-1-AJHD.jp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10" Type="http://schemas.openxmlformats.org/officeDocument/2006/relationships/image" Target="../media/image19.jpeg"/><Relationship Id="rId4" Type="http://schemas.openxmlformats.org/officeDocument/2006/relationships/image" Target="../media/image13.jpeg"/><Relationship Id="rId9" Type="http://schemas.openxmlformats.org/officeDocument/2006/relationships/image" Target="../media/image18.gif"/></Relationships>
</file>

<file path=ppt/slides/_rels/slide8.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0.png"/><Relationship Id="rId7" Type="http://schemas.openxmlformats.org/officeDocument/2006/relationships/image" Target="../media/image24.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3.jpeg"/><Relationship Id="rId11" Type="http://schemas.openxmlformats.org/officeDocument/2006/relationships/image" Target="../media/image28.jpeg"/><Relationship Id="rId5" Type="http://schemas.openxmlformats.org/officeDocument/2006/relationships/image" Target="../media/image22.jpeg"/><Relationship Id="rId10" Type="http://schemas.openxmlformats.org/officeDocument/2006/relationships/image" Target="../media/image27.jpeg"/><Relationship Id="rId4" Type="http://schemas.openxmlformats.org/officeDocument/2006/relationships/image" Target="../media/image21.png"/><Relationship Id="rId9" Type="http://schemas.openxmlformats.org/officeDocument/2006/relationships/image" Target="../media/image26.jpeg"/></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notesSlide" Target="../notesSlides/notesSlide6.xml"/><Relationship Id="rId7"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hyperlink" Target="RAP1.swf" TargetMode="External"/><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41.png"/><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8" Type="http://schemas.openxmlformats.org/officeDocument/2006/relationships/image" Target="../media/image44.gif"/><Relationship Id="rId3" Type="http://schemas.openxmlformats.org/officeDocument/2006/relationships/notesSlide" Target="../notesSlides/notesSlide10.xml"/><Relationship Id="rId7"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7.jpeg"/><Relationship Id="rId5" Type="http://schemas.openxmlformats.org/officeDocument/2006/relationships/image" Target="../media/image56.png"/><Relationship Id="rId4" Type="http://schemas.openxmlformats.org/officeDocument/2006/relationships/image" Target="../media/image55.png"/></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59.png"/><Relationship Id="rId4" Type="http://schemas.openxmlformats.org/officeDocument/2006/relationships/image" Target="../media/image58.png"/></Relationships>
</file>

<file path=ppt/slides/_rels/slide2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7.xml"/><Relationship Id="rId4" Type="http://schemas.openxmlformats.org/officeDocument/2006/relationships/image" Target="../media/image6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3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oleObject" Target="../embeddings/oleObject6.bin"/><Relationship Id="rId5" Type="http://schemas.openxmlformats.org/officeDocument/2006/relationships/hyperlink" Target="file:///C:\Users\Administrator\Desktop\knapsack%20problem%20articles\RAP\thesis\RAP1.swf" TargetMode="External"/><Relationship Id="rId4" Type="http://schemas.openxmlformats.org/officeDocument/2006/relationships/image" Target="../media/image65.jpeg"/></Relationships>
</file>

<file path=ppt/slides/_rels/slide34.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7.gif"/><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68.jpeg"/></Relationships>
</file>

<file path=ppt/slides/_rels/slide37.xml.rels><?xml version="1.0" encoding="UTF-8" standalone="yes"?>
<Relationships xmlns="http://schemas.openxmlformats.org/package/2006/relationships"><Relationship Id="rId8" Type="http://schemas.openxmlformats.org/officeDocument/2006/relationships/image" Target="../media/image72.gif"/><Relationship Id="rId3" Type="http://schemas.openxmlformats.org/officeDocument/2006/relationships/image" Target="../media/image69.gif"/><Relationship Id="rId7"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71.png"/><Relationship Id="rId5" Type="http://schemas.openxmlformats.org/officeDocument/2006/relationships/image" Target="../media/image70.jpeg"/><Relationship Id="rId4" Type="http://schemas.openxmlformats.org/officeDocument/2006/relationships/hyperlink" Target="http://image.shutterstock.com/display_pic_with_logo/238735/238735,1237989357,6/stock-vector-family-icon-27322780.jpg" TargetMode="External"/><Relationship Id="rId9" Type="http://schemas.openxmlformats.org/officeDocument/2006/relationships/image" Target="../media/image73.png"/></Relationships>
</file>

<file path=ppt/slides/_rels/slide38.xml.rels><?xml version="1.0" encoding="UTF-8" standalone="yes"?>
<Relationships xmlns="http://schemas.openxmlformats.org/package/2006/relationships"><Relationship Id="rId2" Type="http://schemas.openxmlformats.org/officeDocument/2006/relationships/image" Target="../media/image72.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oleObject" Target="../embeddings/oleObject11.bin"/><Relationship Id="rId13" Type="http://schemas.openxmlformats.org/officeDocument/2006/relationships/oleObject" Target="../embeddings/oleObject16.bin"/><Relationship Id="rId3" Type="http://schemas.openxmlformats.org/officeDocument/2006/relationships/notesSlide" Target="../notesSlides/notesSlide24.xml"/><Relationship Id="rId7" Type="http://schemas.openxmlformats.org/officeDocument/2006/relationships/oleObject" Target="../embeddings/oleObject10.bin"/><Relationship Id="rId12" Type="http://schemas.openxmlformats.org/officeDocument/2006/relationships/oleObject" Target="../embeddings/oleObject15.bin"/><Relationship Id="rId17" Type="http://schemas.openxmlformats.org/officeDocument/2006/relationships/image" Target="../media/image86.png"/><Relationship Id="rId2" Type="http://schemas.openxmlformats.org/officeDocument/2006/relationships/slideLayout" Target="../slideLayouts/slideLayout7.xml"/><Relationship Id="rId16" Type="http://schemas.openxmlformats.org/officeDocument/2006/relationships/oleObject" Target="../embeddings/oleObject19.bin"/><Relationship Id="rId1" Type="http://schemas.openxmlformats.org/officeDocument/2006/relationships/vmlDrawing" Target="../drawings/vmlDrawing4.vml"/><Relationship Id="rId6" Type="http://schemas.openxmlformats.org/officeDocument/2006/relationships/oleObject" Target="../embeddings/oleObject9.bin"/><Relationship Id="rId11" Type="http://schemas.openxmlformats.org/officeDocument/2006/relationships/oleObject" Target="../embeddings/oleObject14.bin"/><Relationship Id="rId5" Type="http://schemas.openxmlformats.org/officeDocument/2006/relationships/oleObject" Target="../embeddings/oleObject8.bin"/><Relationship Id="rId15" Type="http://schemas.openxmlformats.org/officeDocument/2006/relationships/oleObject" Target="../embeddings/oleObject18.bin"/><Relationship Id="rId10" Type="http://schemas.openxmlformats.org/officeDocument/2006/relationships/oleObject" Target="../embeddings/oleObject13.bin"/><Relationship Id="rId4" Type="http://schemas.openxmlformats.org/officeDocument/2006/relationships/oleObject" Target="../embeddings/oleObject7.bin"/><Relationship Id="rId9" Type="http://schemas.openxmlformats.org/officeDocument/2006/relationships/oleObject" Target="../embeddings/oleObject12.bin"/><Relationship Id="rId14" Type="http://schemas.openxmlformats.org/officeDocument/2006/relationships/oleObject" Target="../embeddings/oleObject17.bin"/></Relationships>
</file>

<file path=ppt/slides/_rels/slide40.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90.png"/><Relationship Id="rId7" Type="http://schemas.openxmlformats.org/officeDocument/2006/relationships/image" Target="../media/image72.gif"/><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3.png"/><Relationship Id="rId5" Type="http://schemas.openxmlformats.org/officeDocument/2006/relationships/image" Target="../media/image92.jpeg"/><Relationship Id="rId4" Type="http://schemas.openxmlformats.org/officeDocument/2006/relationships/image" Target="../media/image91.png"/></Relationships>
</file>

<file path=ppt/slides/_rels/slide44.xml.rels><?xml version="1.0" encoding="UTF-8" standalone="yes"?>
<Relationships xmlns="http://schemas.openxmlformats.org/package/2006/relationships"><Relationship Id="rId8" Type="http://schemas.openxmlformats.org/officeDocument/2006/relationships/image" Target="../media/image100.jpeg"/><Relationship Id="rId3" Type="http://schemas.openxmlformats.org/officeDocument/2006/relationships/image" Target="../media/image95.jpeg"/><Relationship Id="rId7" Type="http://schemas.openxmlformats.org/officeDocument/2006/relationships/image" Target="../media/image99.jpeg"/><Relationship Id="rId2" Type="http://schemas.openxmlformats.org/officeDocument/2006/relationships/image" Target="../media/image94.jpeg"/><Relationship Id="rId1" Type="http://schemas.openxmlformats.org/officeDocument/2006/relationships/slideLayout" Target="../slideLayouts/slideLayout7.xml"/><Relationship Id="rId6" Type="http://schemas.openxmlformats.org/officeDocument/2006/relationships/image" Target="../media/image98.jpeg"/><Relationship Id="rId11" Type="http://schemas.openxmlformats.org/officeDocument/2006/relationships/image" Target="../media/image103.jpeg"/><Relationship Id="rId5" Type="http://schemas.openxmlformats.org/officeDocument/2006/relationships/image" Target="../media/image97.jpeg"/><Relationship Id="rId10" Type="http://schemas.openxmlformats.org/officeDocument/2006/relationships/image" Target="../media/image102.jpeg"/><Relationship Id="rId4" Type="http://schemas.openxmlformats.org/officeDocument/2006/relationships/image" Target="../media/image96.jpeg"/><Relationship Id="rId9" Type="http://schemas.openxmlformats.org/officeDocument/2006/relationships/image" Target="../media/image101.jpeg"/></Relationships>
</file>

<file path=ppt/slides/_rels/slide45.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7.xml"/><Relationship Id="rId4" Type="http://schemas.openxmlformats.org/officeDocument/2006/relationships/image" Target="../media/image107.png"/></Relationships>
</file>

<file path=ppt/slides/_rels/slide47.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hyperlink" Target="http://howstuffworks.com/framed.htm?parent=question54.htm&amp;url=http://www.top500.org/" TargetMode="Externa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50.png"/><Relationship Id="rId1" Type="http://schemas.openxmlformats.org/officeDocument/2006/relationships/slideLayout" Target="../slideLayouts/slideLayout7.xml"/><Relationship Id="rId4" Type="http://schemas.openxmlformats.org/officeDocument/2006/relationships/image" Target="../media/image1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1739205"/>
            <a:ext cx="7808548" cy="1384995"/>
          </a:xfrm>
          <a:prstGeom prst="rect">
            <a:avLst/>
          </a:prstGeom>
          <a:noFill/>
        </p:spPr>
        <p:txBody>
          <a:bodyPr wrap="none" rtlCol="0">
            <a:spAutoFit/>
          </a:bodyPr>
          <a:lstStyle/>
          <a:p>
            <a:pPr algn="ctr"/>
            <a:r>
              <a:rPr lang="en-US" altLang="zh-CN" sz="2800" dirty="0" smtClean="0"/>
              <a:t>A MULTI-AGENT BASED APPROACH</a:t>
            </a:r>
          </a:p>
          <a:p>
            <a:pPr algn="ctr"/>
            <a:r>
              <a:rPr lang="en-US" altLang="zh-CN" sz="2800" dirty="0" smtClean="0"/>
              <a:t>FOR SOLVING</a:t>
            </a:r>
          </a:p>
          <a:p>
            <a:r>
              <a:rPr lang="en-US" altLang="zh-CN" sz="2800" dirty="0" smtClean="0"/>
              <a:t>THE REDUNDANCY ALLOCATION PROBLEM</a:t>
            </a:r>
          </a:p>
        </p:txBody>
      </p:sp>
      <p:sp>
        <p:nvSpPr>
          <p:cNvPr id="3" name="TextBox 2"/>
          <p:cNvSpPr txBox="1"/>
          <p:nvPr/>
        </p:nvSpPr>
        <p:spPr>
          <a:xfrm>
            <a:off x="2362200" y="4096941"/>
            <a:ext cx="4267200" cy="1846659"/>
          </a:xfrm>
          <a:prstGeom prst="rect">
            <a:avLst/>
          </a:prstGeom>
          <a:noFill/>
        </p:spPr>
        <p:txBody>
          <a:bodyPr wrap="square" rtlCol="0">
            <a:spAutoFit/>
          </a:bodyPr>
          <a:lstStyle/>
          <a:p>
            <a:pPr algn="ctr"/>
            <a:r>
              <a:rPr lang="en-US" altLang="zh-CN" sz="2400" dirty="0" err="1" smtClean="0"/>
              <a:t>Zhuo</a:t>
            </a:r>
            <a:r>
              <a:rPr lang="en-US" altLang="zh-CN" sz="2400" dirty="0" smtClean="0"/>
              <a:t> Li</a:t>
            </a:r>
            <a:endParaRPr lang="en-US" altLang="zh-CN" dirty="0" smtClean="0"/>
          </a:p>
          <a:p>
            <a:pPr algn="ctr"/>
            <a:endParaRPr lang="en-US" altLang="zh-CN" dirty="0" smtClean="0"/>
          </a:p>
          <a:p>
            <a:pPr algn="ctr"/>
            <a:endParaRPr lang="en-US" altLang="zh-CN" dirty="0" smtClean="0"/>
          </a:p>
          <a:p>
            <a:pPr algn="ctr"/>
            <a:r>
              <a:rPr lang="en-US" altLang="zh-CN" dirty="0" smtClean="0"/>
              <a:t>Dr. Li </a:t>
            </a:r>
            <a:r>
              <a:rPr lang="en-US" altLang="zh-CN" dirty="0" err="1" smtClean="0"/>
              <a:t>Bai</a:t>
            </a:r>
            <a:r>
              <a:rPr lang="en-US" altLang="zh-CN" dirty="0" smtClean="0"/>
              <a:t> (Advisor)</a:t>
            </a:r>
          </a:p>
          <a:p>
            <a:pPr algn="ctr"/>
            <a:r>
              <a:rPr lang="en-US" altLang="zh-CN" dirty="0" smtClean="0"/>
              <a:t>Dr. Joseph </a:t>
            </a:r>
            <a:r>
              <a:rPr lang="en-US" altLang="zh-CN" dirty="0" err="1" smtClean="0"/>
              <a:t>Picone</a:t>
            </a:r>
            <a:r>
              <a:rPr lang="en-US" altLang="zh-CN" dirty="0" smtClean="0"/>
              <a:t> (Committee Member)</a:t>
            </a:r>
          </a:p>
          <a:p>
            <a:pPr algn="ctr"/>
            <a:r>
              <a:rPr lang="en-US" altLang="zh-CN" dirty="0" smtClean="0"/>
              <a:t>Dr. </a:t>
            </a:r>
            <a:r>
              <a:rPr lang="en-US" altLang="zh-CN" dirty="0" err="1" smtClean="0"/>
              <a:t>Saroj</a:t>
            </a:r>
            <a:r>
              <a:rPr lang="en-US" altLang="zh-CN" dirty="0" smtClean="0"/>
              <a:t> </a:t>
            </a:r>
            <a:r>
              <a:rPr lang="en-US" altLang="zh-CN" dirty="0" err="1" smtClean="0"/>
              <a:t>Biswas</a:t>
            </a:r>
            <a:r>
              <a:rPr lang="en-US" altLang="zh-CN" dirty="0" smtClean="0"/>
              <a:t> (Committee Member)</a:t>
            </a:r>
          </a:p>
        </p:txBody>
      </p:sp>
      <p:sp>
        <p:nvSpPr>
          <p:cNvPr id="5" name="TextBox 4"/>
          <p:cNvSpPr txBox="1"/>
          <p:nvPr/>
        </p:nvSpPr>
        <p:spPr>
          <a:xfrm>
            <a:off x="4038600" y="6324600"/>
            <a:ext cx="1184940" cy="369332"/>
          </a:xfrm>
          <a:prstGeom prst="rect">
            <a:avLst/>
          </a:prstGeom>
          <a:noFill/>
        </p:spPr>
        <p:txBody>
          <a:bodyPr wrap="none" rtlCol="0">
            <a:spAutoFit/>
          </a:bodyPr>
          <a:lstStyle/>
          <a:p>
            <a:r>
              <a:rPr lang="en-US" dirty="0" smtClean="0"/>
              <a:t>May-2011</a:t>
            </a:r>
            <a:endParaRPr lang="en-US" dirty="0"/>
          </a:p>
        </p:txBody>
      </p:sp>
      <p:pic>
        <p:nvPicPr>
          <p:cNvPr id="21505"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52400" y="152400"/>
            <a:ext cx="2286000" cy="653143"/>
          </a:xfrm>
          <a:prstGeom prst="rect">
            <a:avLst/>
          </a:prstGeom>
          <a:noFill/>
          <a:ln w="9525">
            <a:noFill/>
            <a:miter lim="800000"/>
            <a:headEnd/>
            <a:tailEnd/>
          </a:ln>
        </p:spPr>
      </p:pic>
      <p:pic>
        <p:nvPicPr>
          <p:cNvPr id="22529" name="Picture 1" descr="D:\TU study\LED\cflLogo.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7620000" y="152400"/>
            <a:ext cx="1339065" cy="696940"/>
          </a:xfrm>
          <a:prstGeom prst="rect">
            <a:avLst/>
          </a:prstGeom>
          <a:noFill/>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33837" y="609600"/>
            <a:ext cx="5681363" cy="5416868"/>
          </a:xfrm>
          <a:prstGeom prst="rect">
            <a:avLst/>
          </a:prstGeom>
          <a:noFill/>
        </p:spPr>
        <p:txBody>
          <a:bodyPr wrap="none" rtlCol="0">
            <a:spAutoFit/>
          </a:bodyPr>
          <a:lstStyle/>
          <a:p>
            <a:r>
              <a:rPr lang="en-US" altLang="zh-CN" sz="2800" dirty="0" smtClean="0"/>
              <a:t>Presentation outlines:</a:t>
            </a:r>
          </a:p>
          <a:p>
            <a:endParaRPr lang="en-US" altLang="zh-CN" sz="2800" dirty="0" smtClean="0"/>
          </a:p>
          <a:p>
            <a:r>
              <a:rPr lang="en-US" altLang="zh-CN" sz="2000" dirty="0" smtClean="0"/>
              <a:t>	Introduction and background</a:t>
            </a:r>
          </a:p>
          <a:p>
            <a:endParaRPr lang="en-US" altLang="zh-CN" sz="2000" dirty="0" smtClean="0"/>
          </a:p>
          <a:p>
            <a:pPr lvl="2"/>
            <a:r>
              <a:rPr lang="en-US" altLang="zh-CN" dirty="0" smtClean="0"/>
              <a:t>	RAP applications</a:t>
            </a:r>
          </a:p>
          <a:p>
            <a:pPr lvl="2"/>
            <a:endParaRPr lang="en-US" altLang="zh-CN" dirty="0" smtClean="0"/>
          </a:p>
          <a:p>
            <a:pPr lvl="2"/>
            <a:r>
              <a:rPr lang="en-US" altLang="zh-CN" dirty="0" smtClean="0"/>
              <a:t>	Problem definition and formulation</a:t>
            </a:r>
          </a:p>
          <a:p>
            <a:endParaRPr lang="en-US" altLang="zh-CN" dirty="0" smtClean="0"/>
          </a:p>
          <a:p>
            <a:pPr lvl="2"/>
            <a:r>
              <a:rPr lang="en-US" altLang="zh-CN" dirty="0" smtClean="0"/>
              <a:t>	Literature review</a:t>
            </a:r>
          </a:p>
          <a:p>
            <a:endParaRPr lang="en-US" altLang="zh-CN" sz="2000" dirty="0" smtClean="0"/>
          </a:p>
          <a:p>
            <a:r>
              <a:rPr lang="en-US" altLang="zh-CN" sz="2000" dirty="0" smtClean="0"/>
              <a:t>	Preliminary investigation</a:t>
            </a:r>
          </a:p>
          <a:p>
            <a:endParaRPr lang="en-US" altLang="zh-CN" sz="2000" dirty="0" smtClean="0"/>
          </a:p>
          <a:p>
            <a:r>
              <a:rPr lang="en-US" altLang="zh-CN" sz="2000" dirty="0" smtClean="0"/>
              <a:t>	Proposed approach</a:t>
            </a:r>
          </a:p>
          <a:p>
            <a:r>
              <a:rPr lang="en-US" altLang="zh-CN" sz="2000" dirty="0" smtClean="0"/>
              <a:t>	</a:t>
            </a:r>
          </a:p>
          <a:p>
            <a:r>
              <a:rPr lang="en-US" altLang="zh-CN" sz="2000" dirty="0" smtClean="0"/>
              <a:t>	Comparison of results</a:t>
            </a:r>
          </a:p>
          <a:p>
            <a:endParaRPr lang="en-US" altLang="zh-CN" sz="2000" dirty="0" smtClean="0"/>
          </a:p>
          <a:p>
            <a:r>
              <a:rPr lang="en-US" altLang="zh-CN" sz="2000" dirty="0" smtClean="0"/>
              <a:t>	Summary and conclusion</a:t>
            </a:r>
            <a:endParaRPr lang="zh-CN" altLang="en-US" sz="2000" dirty="0"/>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19200" y="2902803"/>
            <a:ext cx="6934200" cy="830997"/>
          </a:xfrm>
          <a:prstGeom prst="rect">
            <a:avLst/>
          </a:prstGeom>
        </p:spPr>
        <p:txBody>
          <a:bodyPr wrap="square">
            <a:spAutoFit/>
          </a:bodyPr>
          <a:lstStyle/>
          <a:p>
            <a:r>
              <a:rPr lang="en-US" altLang="zh-CN" sz="2400" b="1" dirty="0" smtClean="0">
                <a:latin typeface="Times New Roman" pitchFamily="18" charset="0"/>
                <a:cs typeface="Times New Roman" pitchFamily="18" charset="0"/>
              </a:rPr>
              <a:t>RAP</a:t>
            </a:r>
            <a:r>
              <a:rPr lang="en-US" altLang="zh-CN" sz="2400" dirty="0" smtClean="0">
                <a:latin typeface="Times New Roman" pitchFamily="18" charset="0"/>
                <a:cs typeface="Times New Roman" pitchFamily="18" charset="0"/>
              </a:rPr>
              <a:t>(redundancy allocation problem) is a type of </a:t>
            </a:r>
            <a:r>
              <a:rPr lang="en-US" altLang="zh-CN" sz="2400" b="1" dirty="0" smtClean="0">
                <a:latin typeface="Times New Roman" pitchFamily="18" charset="0"/>
                <a:cs typeface="Times New Roman" pitchFamily="18" charset="0"/>
              </a:rPr>
              <a:t>combinatorial optimization </a:t>
            </a:r>
            <a:r>
              <a:rPr lang="en-US" altLang="zh-CN" sz="2400" dirty="0" smtClean="0">
                <a:latin typeface="Times New Roman" pitchFamily="18" charset="0"/>
                <a:cs typeface="Times New Roman" pitchFamily="18" charset="0"/>
              </a:rPr>
              <a:t>problems. </a:t>
            </a:r>
            <a:r>
              <a:rPr lang="en-US" altLang="zh-CN" sz="2400" baseline="-25000" dirty="0" smtClean="0">
                <a:latin typeface="Times New Roman" pitchFamily="18" charset="0"/>
                <a:cs typeface="Times New Roman" pitchFamily="18" charset="0"/>
              </a:rPr>
              <a:t>[1]</a:t>
            </a:r>
            <a:endParaRPr lang="zh-CN" altLang="en-US" sz="2400" baseline="-25000" dirty="0">
              <a:latin typeface="Times New Roman" pitchFamily="18" charset="0"/>
              <a:cs typeface="Times New Roman" pitchFamily="18" charset="0"/>
            </a:endParaRPr>
          </a:p>
        </p:txBody>
      </p:sp>
      <p:sp>
        <p:nvSpPr>
          <p:cNvPr id="4" name="TextBox 3"/>
          <p:cNvSpPr txBox="1"/>
          <p:nvPr/>
        </p:nvSpPr>
        <p:spPr>
          <a:xfrm>
            <a:off x="837740" y="2288738"/>
            <a:ext cx="4191460" cy="461665"/>
          </a:xfrm>
          <a:prstGeom prst="rect">
            <a:avLst/>
          </a:prstGeom>
          <a:noFill/>
        </p:spPr>
        <p:txBody>
          <a:bodyPr wrap="square" rtlCol="0">
            <a:spAutoFit/>
          </a:bodyPr>
          <a:lstStyle/>
          <a:p>
            <a:r>
              <a:rPr lang="en-US" altLang="zh-CN" sz="2400" b="1" dirty="0" smtClean="0">
                <a:latin typeface="Times New Roman" pitchFamily="18" charset="0"/>
                <a:cs typeface="Times New Roman" pitchFamily="18" charset="0"/>
              </a:rPr>
              <a:t>Problem classification:</a:t>
            </a:r>
            <a:endParaRPr lang="zh-CN" altLang="en-US" sz="2400" b="1" dirty="0">
              <a:latin typeface="Times New Roman" pitchFamily="18" charset="0"/>
              <a:cs typeface="Times New Roman" pitchFamily="18" charset="0"/>
            </a:endParaRPr>
          </a:p>
        </p:txBody>
      </p:sp>
      <p:sp>
        <p:nvSpPr>
          <p:cNvPr id="5" name="TextBox 4"/>
          <p:cNvSpPr txBox="1"/>
          <p:nvPr/>
        </p:nvSpPr>
        <p:spPr>
          <a:xfrm>
            <a:off x="7070881" y="152400"/>
            <a:ext cx="1920719" cy="461665"/>
          </a:xfrm>
          <a:prstGeom prst="rect">
            <a:avLst/>
          </a:prstGeom>
          <a:solidFill>
            <a:srgbClr val="FF0000">
              <a:alpha val="15000"/>
            </a:srgbClr>
          </a:solidFill>
        </p:spPr>
        <p:txBody>
          <a:bodyPr vert="horz" wrap="none" rtlCol="0">
            <a:spAutoFit/>
          </a:bodyPr>
          <a:lstStyle/>
          <a:p>
            <a:r>
              <a:rPr lang="en-US" altLang="zh-CN" sz="2400" dirty="0" smtClean="0"/>
              <a:t>Introduction</a:t>
            </a:r>
            <a:endParaRPr lang="zh-CN" altLang="en-US" sz="2400" dirty="0"/>
          </a:p>
        </p:txBody>
      </p:sp>
      <p:sp>
        <p:nvSpPr>
          <p:cNvPr id="6" name="矩形 5"/>
          <p:cNvSpPr/>
          <p:nvPr/>
        </p:nvSpPr>
        <p:spPr>
          <a:xfrm>
            <a:off x="457200" y="5867400"/>
            <a:ext cx="8610600" cy="523220"/>
          </a:xfrm>
          <a:prstGeom prst="rect">
            <a:avLst/>
          </a:prstGeom>
        </p:spPr>
        <p:txBody>
          <a:bodyPr wrap="square">
            <a:spAutoFit/>
          </a:bodyPr>
          <a:lstStyle/>
          <a:p>
            <a:pPr marL="457200" indent="-457200"/>
            <a:r>
              <a:rPr lang="en-US" altLang="zh-CN" sz="1400" dirty="0" smtClean="0"/>
              <a:t>[1]. David W. </a:t>
            </a:r>
            <a:r>
              <a:rPr lang="en-US" altLang="zh-CN" sz="1400" dirty="0" err="1" smtClean="0"/>
              <a:t>Coit</a:t>
            </a:r>
            <a:r>
              <a:rPr lang="en-US" altLang="zh-CN" sz="1400" dirty="0" smtClean="0"/>
              <a:t> and Alice E. Smith. Reliability optimization of serial-parallel systems using a genetic algorithm. IEEE Transactions on reliability, 45(2):254-266, JUNE 1996</a:t>
            </a: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Rectangle 1"/>
          <p:cNvSpPr>
            <a:spLocks noChangeArrowheads="1"/>
          </p:cNvSpPr>
          <p:nvPr/>
        </p:nvSpPr>
        <p:spPr bwMode="auto">
          <a:xfrm>
            <a:off x="457200" y="704702"/>
            <a:ext cx="8229600" cy="59708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en-US" altLang="zh-CN" sz="2800" b="1" dirty="0" smtClean="0">
                <a:latin typeface="Times New Roman" pitchFamily="18" charset="0"/>
                <a:cs typeface="Times New Roman" pitchFamily="18" charset="0"/>
              </a:rPr>
              <a:t>Combinatorial Optimization Problems</a:t>
            </a:r>
          </a:p>
          <a:p>
            <a:pPr lvl="0" algn="ctr" fontAlgn="base">
              <a:spcBef>
                <a:spcPct val="0"/>
              </a:spcBef>
              <a:spcAft>
                <a:spcPct val="0"/>
              </a:spcAft>
            </a:pPr>
            <a:endPar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Assignment problem</a:t>
            </a:r>
            <a:endPar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endParaRPr>
          </a:p>
          <a:p>
            <a:pPr lvl="1" eaLnBrk="0" fontAlgn="base" hangingPunct="0">
              <a:spcBef>
                <a:spcPct val="0"/>
              </a:spcBef>
              <a:spcAft>
                <a:spcPct val="0"/>
              </a:spcAft>
              <a:buFontTx/>
              <a:buChar char="•"/>
            </a:pP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Quadratic assignment problem (QAP)</a:t>
            </a:r>
          </a:p>
          <a:p>
            <a:pPr lvl="1" eaLnBrk="0" fontAlgn="base" hangingPunct="0">
              <a:spcBef>
                <a:spcPct val="0"/>
              </a:spcBef>
              <a:spcAft>
                <a:spcPct val="0"/>
              </a:spcAft>
              <a:buFontTx/>
              <a:buChar char="•"/>
            </a:pP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Generalized assignment problem (GAP)</a:t>
            </a:r>
          </a:p>
          <a:p>
            <a:pPr lvl="1" eaLnBrk="0" fontAlgn="base" hangingPunct="0">
              <a:spcBef>
                <a:spcPct val="0"/>
              </a:spcBef>
              <a:spcAft>
                <a:spcPct val="0"/>
              </a:spcAft>
              <a:buFontTx/>
              <a:buChar char="•"/>
            </a:pP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Frequency assignment problem (FAP)</a:t>
            </a:r>
            <a:endParaRPr kumimoji="0" lang="en-US" altLang="zh-CN" sz="2400" b="0"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endParaRPr>
          </a:p>
          <a:p>
            <a:pPr lvl="1" eaLnBrk="0" fontAlgn="base" hangingPunct="0">
              <a:spcBef>
                <a:spcPct val="0"/>
              </a:spcBef>
              <a:spcAft>
                <a:spcPct val="0"/>
              </a:spcAft>
              <a:buFontTx/>
              <a:buChar char="•"/>
            </a:pPr>
            <a:r>
              <a:rPr lang="en-US" altLang="zh-CN" sz="2400" dirty="0" smtClean="0">
                <a:latin typeface="Times New Roman" pitchFamily="18" charset="0"/>
                <a:ea typeface="宋体" pitchFamily="2" charset="-122"/>
                <a:cs typeface="Times New Roman" pitchFamily="18" charset="0"/>
              </a:rPr>
              <a:t>Traveling salesman problem (TSP)</a:t>
            </a:r>
          </a:p>
          <a:p>
            <a:pPr lvl="1" eaLnBrk="0" fontAlgn="base" hangingPunct="0">
              <a:spcBef>
                <a:spcPct val="0"/>
              </a:spcBef>
              <a:spcAft>
                <a:spcPct val="0"/>
              </a:spcAft>
              <a:buFontTx/>
              <a:buChar char="•"/>
            </a:pPr>
            <a:r>
              <a:rPr kumimoji="0" lang="en-US" altLang="zh-CN" sz="2400" b="1"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rPr>
              <a:t>Redundancy</a:t>
            </a:r>
            <a:r>
              <a:rPr kumimoji="0" lang="en-US" altLang="zh-CN" sz="2400" b="1" i="0" u="none" strike="noStrike" cap="none" normalizeH="0" dirty="0" smtClean="0">
                <a:ln>
                  <a:noFill/>
                </a:ln>
                <a:solidFill>
                  <a:srgbClr val="FF0000"/>
                </a:solidFill>
                <a:effectLst/>
                <a:latin typeface="Times New Roman" pitchFamily="18" charset="0"/>
                <a:ea typeface="宋体" pitchFamily="2" charset="-122"/>
                <a:cs typeface="Times New Roman" pitchFamily="18" charset="0"/>
              </a:rPr>
              <a:t> allocation problem (RAP)</a:t>
            </a:r>
            <a:endPar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Set problem</a:t>
            </a:r>
            <a:endPar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endParaRPr>
          </a:p>
          <a:p>
            <a:pPr lvl="1" eaLnBrk="0" fontAlgn="base" hangingPunct="0">
              <a:spcBef>
                <a:spcPct val="0"/>
              </a:spcBef>
              <a:spcAft>
                <a:spcPct val="0"/>
              </a:spcAft>
              <a:buFontTx/>
              <a:buChar char="•"/>
            </a:pP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Set covering problem(SCP)</a:t>
            </a:r>
          </a:p>
          <a:p>
            <a:pPr lvl="1" eaLnBrk="0" fontAlgn="base" hangingPunct="0">
              <a:spcBef>
                <a:spcPct val="0"/>
              </a:spcBef>
              <a:spcAft>
                <a:spcPct val="0"/>
              </a:spcAft>
              <a:buFontTx/>
              <a:buChar char="•"/>
            </a:pP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Set partition problem (SPP)</a:t>
            </a:r>
          </a:p>
          <a:p>
            <a:pPr lvl="1" eaLnBrk="0" fontAlgn="base" hangingPunct="0">
              <a:spcBef>
                <a:spcPct val="0"/>
              </a:spcBef>
              <a:spcAft>
                <a:spcPct val="0"/>
              </a:spcAft>
              <a:buFontTx/>
              <a:buChar char="•"/>
            </a:pP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Weight constrained graph tree partition problem (WCGTPP)</a:t>
            </a:r>
          </a:p>
          <a:p>
            <a:pPr lvl="1" eaLnBrk="0" fontAlgn="base" hangingPunct="0">
              <a:spcBef>
                <a:spcPct val="0"/>
              </a:spcBef>
              <a:spcAft>
                <a:spcPct val="0"/>
              </a:spcAft>
              <a:buFontTx/>
              <a:buChar char="•"/>
            </a:pP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Arc-weighted l-cardinality tree problem (</a:t>
            </a:r>
            <a:r>
              <a:rPr kumimoji="0" lang="en-US" altLang="zh-CN" sz="2400" b="0" i="0" u="none" strike="noStrike" cap="none" normalizeH="0" baseline="0" dirty="0" err="1" smtClean="0">
                <a:ln>
                  <a:noFill/>
                </a:ln>
                <a:solidFill>
                  <a:schemeClr val="tx1"/>
                </a:solidFill>
                <a:effectLst/>
                <a:latin typeface="Times New Roman" pitchFamily="18" charset="0"/>
                <a:ea typeface="宋体" pitchFamily="2" charset="-122"/>
                <a:cs typeface="Times New Roman" pitchFamily="18" charset="0"/>
              </a:rPr>
              <a:t>AWlCTP</a:t>
            </a: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endParaRPr kumimoji="0" lang="en-US" altLang="zh-CN" sz="2400" b="0" i="0" u="none" strike="noStrike" cap="none" normalizeH="0" baseline="0" dirty="0" smtClean="0">
              <a:ln>
                <a:noFill/>
              </a:ln>
              <a:solidFill>
                <a:srgbClr val="FF0000"/>
              </a:solidFill>
              <a:effectLst/>
              <a:latin typeface="Times New Roman" pitchFamily="18" charset="0"/>
              <a:ea typeface="宋体" pitchFamily="2" charset="-122"/>
              <a:cs typeface="Times New Roman" pitchFamily="18" charset="0"/>
            </a:endParaRPr>
          </a:p>
          <a:p>
            <a:pPr lvl="1" eaLnBrk="0" fontAlgn="base" hangingPunct="0">
              <a:spcBef>
                <a:spcPct val="0"/>
              </a:spcBef>
              <a:spcAft>
                <a:spcPct val="0"/>
              </a:spcAft>
              <a:buFontTx/>
              <a:buChar char="•"/>
            </a:pPr>
            <a:r>
              <a:rPr kumimoji="0" lang="en-US" altLang="zh-CN" sz="2400" i="0" u="none" strike="noStrike" cap="none" normalizeH="0" baseline="0" dirty="0" smtClean="0">
                <a:ln>
                  <a:noFill/>
                </a:ln>
                <a:effectLst/>
                <a:latin typeface="Times New Roman" pitchFamily="18" charset="0"/>
                <a:ea typeface="宋体" pitchFamily="2" charset="-122"/>
                <a:cs typeface="Times New Roman" pitchFamily="18" charset="0"/>
              </a:rPr>
              <a:t>Multiple knapsack problem (MKP)</a:t>
            </a:r>
          </a:p>
          <a:p>
            <a:pPr lvl="1" eaLnBrk="0" fontAlgn="base" hangingPunct="0">
              <a:spcBef>
                <a:spcPct val="0"/>
              </a:spcBef>
              <a:spcAft>
                <a:spcPct val="0"/>
              </a:spcAft>
              <a:buFontTx/>
              <a:buChar char="•"/>
            </a:pPr>
            <a:r>
              <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Maximum independent set problem (MIS)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zh-CN" sz="24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endParaRPr>
          </a:p>
        </p:txBody>
      </p:sp>
      <p:sp>
        <p:nvSpPr>
          <p:cNvPr id="7" name="TextBox 6"/>
          <p:cNvSpPr txBox="1"/>
          <p:nvPr/>
        </p:nvSpPr>
        <p:spPr>
          <a:xfrm>
            <a:off x="7070881" y="152400"/>
            <a:ext cx="1920719" cy="461665"/>
          </a:xfrm>
          <a:prstGeom prst="rect">
            <a:avLst/>
          </a:prstGeom>
          <a:solidFill>
            <a:srgbClr val="FF0000">
              <a:alpha val="15000"/>
            </a:srgbClr>
          </a:solidFill>
        </p:spPr>
        <p:txBody>
          <a:bodyPr vert="horz" wrap="none" rtlCol="0">
            <a:spAutoFit/>
          </a:bodyPr>
          <a:lstStyle/>
          <a:p>
            <a:r>
              <a:rPr lang="en-US" altLang="zh-CN" sz="2400" dirty="0" smtClean="0"/>
              <a:t>Introduction</a:t>
            </a:r>
            <a:endParaRPr lang="zh-CN" altLang="en-US" sz="2400" dirty="0"/>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26398" y="1295400"/>
            <a:ext cx="6199133" cy="461665"/>
          </a:xfrm>
          <a:prstGeom prst="rect">
            <a:avLst/>
          </a:prstGeom>
          <a:noFill/>
        </p:spPr>
        <p:txBody>
          <a:bodyPr wrap="none" rtlCol="0">
            <a:spAutoFit/>
          </a:bodyPr>
          <a:lstStyle/>
          <a:p>
            <a:r>
              <a:rPr lang="en-US" altLang="zh-CN" sz="2400" b="1" dirty="0" smtClean="0"/>
              <a:t>Applications of redundancy allocation</a:t>
            </a:r>
            <a:endParaRPr lang="zh-CN" altLang="en-US" sz="2400" b="1" dirty="0"/>
          </a:p>
        </p:txBody>
      </p:sp>
      <p:sp>
        <p:nvSpPr>
          <p:cNvPr id="3" name="矩形 2"/>
          <p:cNvSpPr/>
          <p:nvPr/>
        </p:nvSpPr>
        <p:spPr>
          <a:xfrm>
            <a:off x="1524000" y="2195394"/>
            <a:ext cx="6324600" cy="1569660"/>
          </a:xfrm>
          <a:prstGeom prst="rect">
            <a:avLst/>
          </a:prstGeom>
        </p:spPr>
        <p:txBody>
          <a:bodyPr wrap="square">
            <a:spAutoFit/>
          </a:bodyPr>
          <a:lstStyle/>
          <a:p>
            <a:r>
              <a:rPr lang="zh-CN" altLang="en-US" sz="2400" dirty="0" smtClean="0"/>
              <a:t>♦  </a:t>
            </a:r>
            <a:r>
              <a:rPr lang="en-US" altLang="zh-CN" sz="2400" dirty="0" smtClean="0"/>
              <a:t>Circuit design</a:t>
            </a:r>
          </a:p>
          <a:p>
            <a:r>
              <a:rPr lang="zh-CN" altLang="en-US" sz="2400" dirty="0" smtClean="0"/>
              <a:t>♦ </a:t>
            </a:r>
            <a:r>
              <a:rPr lang="en-US" altLang="zh-CN" sz="2400" dirty="0" smtClean="0"/>
              <a:t> Power plant components replacement</a:t>
            </a:r>
          </a:p>
          <a:p>
            <a:r>
              <a:rPr lang="zh-CN" altLang="en-US" sz="2400" dirty="0" smtClean="0"/>
              <a:t>♦  </a:t>
            </a:r>
            <a:r>
              <a:rPr lang="en-US" altLang="zh-CN" sz="2400" dirty="0" smtClean="0"/>
              <a:t>Consumer electronics industry</a:t>
            </a:r>
          </a:p>
          <a:p>
            <a:r>
              <a:rPr lang="zh-CN" altLang="en-US" sz="2400" dirty="0" smtClean="0"/>
              <a:t>♦  </a:t>
            </a:r>
            <a:r>
              <a:rPr lang="en-US" altLang="zh-CN" sz="2400" dirty="0" smtClean="0"/>
              <a:t>etc.</a:t>
            </a:r>
            <a:endParaRPr lang="zh-CN" altLang="en-US" sz="2400" dirty="0"/>
          </a:p>
        </p:txBody>
      </p:sp>
      <p:sp>
        <p:nvSpPr>
          <p:cNvPr id="6" name="TextBox 5"/>
          <p:cNvSpPr txBox="1"/>
          <p:nvPr/>
        </p:nvSpPr>
        <p:spPr>
          <a:xfrm>
            <a:off x="7070881" y="152400"/>
            <a:ext cx="1920719" cy="461665"/>
          </a:xfrm>
          <a:prstGeom prst="rect">
            <a:avLst/>
          </a:prstGeom>
          <a:solidFill>
            <a:srgbClr val="FF0000">
              <a:alpha val="15000"/>
            </a:srgbClr>
          </a:solidFill>
        </p:spPr>
        <p:txBody>
          <a:bodyPr vert="horz" wrap="none" rtlCol="0">
            <a:spAutoFit/>
          </a:bodyPr>
          <a:lstStyle/>
          <a:p>
            <a:r>
              <a:rPr lang="en-US" altLang="zh-CN" sz="2400" dirty="0" smtClean="0"/>
              <a:t>Introduction</a:t>
            </a:r>
            <a:endParaRPr lang="zh-CN" altLang="en-US" sz="2400" dirty="0"/>
          </a:p>
        </p:txBody>
      </p:sp>
      <p:pic>
        <p:nvPicPr>
          <p:cNvPr id="17410" name="Picture 2" descr="http://www.tehrantimes.com/News/10897/01_MW.jpg%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20"/>
          <p:cNvPicPr>
            <a:picLocks noChangeAspect="1" noChangeArrowheads="1"/>
          </p:cNvPicPr>
          <p:nvPr/>
        </p:nvPicPr>
        <p:blipFill>
          <a:blip r:embed="rId3" cstate="print"/>
          <a:srcRect/>
          <a:stretch>
            <a:fillRect/>
          </a:stretch>
        </p:blipFill>
        <p:spPr bwMode="auto">
          <a:xfrm>
            <a:off x="2837738" y="3962400"/>
            <a:ext cx="2648662" cy="1981200"/>
          </a:xfrm>
          <a:prstGeom prst="rect">
            <a:avLst/>
          </a:prstGeom>
          <a:noFill/>
        </p:spPr>
      </p:pic>
      <p:pic>
        <p:nvPicPr>
          <p:cNvPr id="17412" name="Picture 4" descr="Thumbnail">
            <a:hlinkClick r:id="rId4"/>
          </p:cNvPr>
          <p:cNvPicPr>
            <a:picLocks noChangeAspect="1" noChangeArrowheads="1"/>
          </p:cNvPicPr>
          <p:nvPr/>
        </p:nvPicPr>
        <p:blipFill>
          <a:blip r:embed="rId5" cstate="print"/>
          <a:srcRect/>
          <a:stretch>
            <a:fillRect/>
          </a:stretch>
        </p:blipFill>
        <p:spPr bwMode="auto">
          <a:xfrm>
            <a:off x="762000" y="4343400"/>
            <a:ext cx="1509486" cy="1485901"/>
          </a:xfrm>
          <a:prstGeom prst="rect">
            <a:avLst/>
          </a:prstGeom>
          <a:noFill/>
        </p:spPr>
      </p:pic>
      <p:pic>
        <p:nvPicPr>
          <p:cNvPr id="17420" name="Picture 12" descr="What is the most original and exotic vacation that I can take in a week.?">
            <a:hlinkClick r:id="rId6"/>
          </p:cNvPr>
          <p:cNvPicPr>
            <a:picLocks noChangeAspect="1" noChangeArrowheads="1"/>
          </p:cNvPicPr>
          <p:nvPr/>
        </p:nvPicPr>
        <p:blipFill>
          <a:blip r:embed="rId7" cstate="print"/>
          <a:srcRect/>
          <a:stretch>
            <a:fillRect/>
          </a:stretch>
        </p:blipFill>
        <p:spPr bwMode="auto">
          <a:xfrm>
            <a:off x="6096000" y="3629024"/>
            <a:ext cx="2438400" cy="2438400"/>
          </a:xfrm>
          <a:prstGeom prst="rect">
            <a:avLst/>
          </a:prstGeom>
          <a:noFill/>
        </p:spPr>
      </p:pic>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3" cstate="print"/>
          <a:srcRect/>
          <a:stretch>
            <a:fillRect/>
          </a:stretch>
        </p:blipFill>
        <p:spPr bwMode="auto">
          <a:xfrm>
            <a:off x="4524375" y="1295400"/>
            <a:ext cx="4314825" cy="3067050"/>
          </a:xfrm>
          <a:prstGeom prst="rect">
            <a:avLst/>
          </a:prstGeom>
          <a:noFill/>
          <a:ln w="9525">
            <a:noFill/>
            <a:miter lim="800000"/>
            <a:headEnd/>
            <a:tailEnd/>
          </a:ln>
        </p:spPr>
      </p:pic>
      <p:sp>
        <p:nvSpPr>
          <p:cNvPr id="2" name="TextBox 1"/>
          <p:cNvSpPr txBox="1"/>
          <p:nvPr/>
        </p:nvSpPr>
        <p:spPr>
          <a:xfrm>
            <a:off x="457200" y="685800"/>
            <a:ext cx="5221301" cy="461665"/>
          </a:xfrm>
          <a:prstGeom prst="rect">
            <a:avLst/>
          </a:prstGeom>
          <a:noFill/>
        </p:spPr>
        <p:txBody>
          <a:bodyPr wrap="none" rtlCol="0">
            <a:spAutoFit/>
          </a:bodyPr>
          <a:lstStyle/>
          <a:p>
            <a:r>
              <a:rPr lang="en-US" altLang="zh-CN" sz="2400" b="1" dirty="0" smtClean="0"/>
              <a:t>Redundancy Example 1:  Rocket</a:t>
            </a:r>
            <a:endParaRPr lang="zh-CN" altLang="en-US" sz="2400" b="1" dirty="0"/>
          </a:p>
        </p:txBody>
      </p:sp>
      <p:pic>
        <p:nvPicPr>
          <p:cNvPr id="11268" name="Picture 4" descr="http://blog.wineenthusiast.com/wp-content/uploads/2008/12/balance.jpg"/>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5953660" y="4045130"/>
            <a:ext cx="2028290" cy="2404973"/>
          </a:xfrm>
          <a:prstGeom prst="rect">
            <a:avLst/>
          </a:prstGeom>
          <a:noFill/>
        </p:spPr>
      </p:pic>
      <p:pic>
        <p:nvPicPr>
          <p:cNvPr id="11270" name="Picture 6" descr="http://www.usmoneyreserve.com/images/splash_commem_coin_stack.png"/>
          <p:cNvPicPr>
            <a:picLocks noChangeAspect="1" noChangeArrowheads="1"/>
          </p:cNvPicPr>
          <p:nvPr/>
        </p:nvPicPr>
        <p:blipFill>
          <a:blip r:embed="rId5" cstate="print"/>
          <a:srcRect/>
          <a:stretch>
            <a:fillRect/>
          </a:stretch>
        </p:blipFill>
        <p:spPr bwMode="auto">
          <a:xfrm>
            <a:off x="7315200" y="5105400"/>
            <a:ext cx="569294" cy="724389"/>
          </a:xfrm>
          <a:prstGeom prst="rect">
            <a:avLst/>
          </a:prstGeom>
          <a:noFill/>
        </p:spPr>
      </p:pic>
      <p:sp>
        <p:nvSpPr>
          <p:cNvPr id="8" name="TextBox 7"/>
          <p:cNvSpPr txBox="1"/>
          <p:nvPr/>
        </p:nvSpPr>
        <p:spPr>
          <a:xfrm>
            <a:off x="5840977" y="5410200"/>
            <a:ext cx="1093223" cy="276999"/>
          </a:xfrm>
          <a:prstGeom prst="rect">
            <a:avLst/>
          </a:prstGeom>
          <a:noFill/>
        </p:spPr>
        <p:txBody>
          <a:bodyPr wrap="square" rtlCol="0">
            <a:spAutoFit/>
          </a:bodyPr>
          <a:lstStyle/>
          <a:p>
            <a:r>
              <a:rPr lang="en-US" sz="1200" b="1" dirty="0" smtClean="0"/>
              <a:t>Reliability</a:t>
            </a:r>
            <a:endParaRPr lang="en-US" sz="1200" b="1" dirty="0"/>
          </a:p>
        </p:txBody>
      </p:sp>
      <p:sp>
        <p:nvSpPr>
          <p:cNvPr id="9" name="TextBox 8"/>
          <p:cNvSpPr txBox="1"/>
          <p:nvPr/>
        </p:nvSpPr>
        <p:spPr>
          <a:xfrm>
            <a:off x="7070881" y="152400"/>
            <a:ext cx="1920719" cy="461665"/>
          </a:xfrm>
          <a:prstGeom prst="rect">
            <a:avLst/>
          </a:prstGeom>
          <a:solidFill>
            <a:srgbClr val="FF0000">
              <a:alpha val="15000"/>
            </a:srgbClr>
          </a:solidFill>
        </p:spPr>
        <p:txBody>
          <a:bodyPr vert="horz" wrap="none" rtlCol="0">
            <a:spAutoFit/>
          </a:bodyPr>
          <a:lstStyle/>
          <a:p>
            <a:r>
              <a:rPr lang="en-US" altLang="zh-CN" sz="2400" dirty="0" smtClean="0"/>
              <a:t>Introduction</a:t>
            </a:r>
            <a:endParaRPr lang="zh-CN" altLang="en-US" sz="2400" dirty="0"/>
          </a:p>
        </p:txBody>
      </p:sp>
      <p:pic>
        <p:nvPicPr>
          <p:cNvPr id="12289" name="Picture 1"/>
          <p:cNvPicPr>
            <a:picLocks noChangeAspect="1" noChangeArrowheads="1"/>
          </p:cNvPicPr>
          <p:nvPr/>
        </p:nvPicPr>
        <p:blipFill>
          <a:blip r:embed="rId6" cstate="print"/>
          <a:srcRect/>
          <a:stretch>
            <a:fillRect/>
          </a:stretch>
        </p:blipFill>
        <p:spPr bwMode="auto">
          <a:xfrm>
            <a:off x="304800" y="1371600"/>
            <a:ext cx="4038600" cy="452843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82" name="Picture 10" descr="http://img.directindustry.com/images_di/photo-g/optical-fiber-temperature-sensor-363685.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838200" y="2895600"/>
            <a:ext cx="1171860" cy="1699903"/>
          </a:xfrm>
          <a:prstGeom prst="rect">
            <a:avLst/>
          </a:prstGeom>
          <a:noFill/>
        </p:spPr>
      </p:pic>
      <p:pic>
        <p:nvPicPr>
          <p:cNvPr id="54296" name="Picture 24" descr="http://www.globaldensoproducts.com/images/exhaust_gas_temperature_sen.jpg"/>
          <p:cNvPicPr>
            <a:picLocks noChangeAspect="1" noChangeArrowheads="1"/>
          </p:cNvPicPr>
          <p:nvPr/>
        </p:nvPicPr>
        <p:blipFill>
          <a:blip r:embed="rId4" cstate="print">
            <a:clrChange>
              <a:clrFrom>
                <a:srgbClr val="DEE3E7"/>
              </a:clrFrom>
              <a:clrTo>
                <a:srgbClr val="DEE3E7">
                  <a:alpha val="0"/>
                </a:srgbClr>
              </a:clrTo>
            </a:clrChange>
          </a:blip>
          <a:srcRect l="3846" t="2564" r="7692" b="5128"/>
          <a:stretch>
            <a:fillRect/>
          </a:stretch>
        </p:blipFill>
        <p:spPr bwMode="auto">
          <a:xfrm>
            <a:off x="457200" y="4267200"/>
            <a:ext cx="1752600" cy="1371600"/>
          </a:xfrm>
          <a:prstGeom prst="rect">
            <a:avLst/>
          </a:prstGeom>
          <a:noFill/>
        </p:spPr>
      </p:pic>
      <p:sp>
        <p:nvSpPr>
          <p:cNvPr id="2" name="TextBox 1"/>
          <p:cNvSpPr txBox="1"/>
          <p:nvPr/>
        </p:nvSpPr>
        <p:spPr>
          <a:xfrm>
            <a:off x="7070881" y="152400"/>
            <a:ext cx="1920719" cy="461665"/>
          </a:xfrm>
          <a:prstGeom prst="rect">
            <a:avLst/>
          </a:prstGeom>
          <a:solidFill>
            <a:srgbClr val="FF0000">
              <a:alpha val="15000"/>
            </a:srgbClr>
          </a:solidFill>
        </p:spPr>
        <p:txBody>
          <a:bodyPr vert="horz" wrap="none" rtlCol="0">
            <a:spAutoFit/>
          </a:bodyPr>
          <a:lstStyle/>
          <a:p>
            <a:r>
              <a:rPr lang="en-US" altLang="zh-CN" sz="2400" dirty="0" smtClean="0"/>
              <a:t>Introduction</a:t>
            </a:r>
            <a:endParaRPr lang="zh-CN" altLang="en-US" sz="2400" dirty="0"/>
          </a:p>
        </p:txBody>
      </p:sp>
      <p:sp>
        <p:nvSpPr>
          <p:cNvPr id="3" name="TextBox 2"/>
          <p:cNvSpPr txBox="1"/>
          <p:nvPr/>
        </p:nvSpPr>
        <p:spPr>
          <a:xfrm>
            <a:off x="609600" y="685800"/>
            <a:ext cx="6550191" cy="461665"/>
          </a:xfrm>
          <a:prstGeom prst="rect">
            <a:avLst/>
          </a:prstGeom>
          <a:noFill/>
        </p:spPr>
        <p:txBody>
          <a:bodyPr wrap="none" rtlCol="0">
            <a:spAutoFit/>
          </a:bodyPr>
          <a:lstStyle/>
          <a:p>
            <a:r>
              <a:rPr lang="en-US" altLang="zh-CN" sz="2400" b="1" dirty="0" smtClean="0"/>
              <a:t>Redundancy Example2:  sensor network</a:t>
            </a:r>
            <a:endParaRPr lang="zh-CN" altLang="en-US" sz="2400" b="1" dirty="0"/>
          </a:p>
        </p:txBody>
      </p:sp>
      <p:cxnSp>
        <p:nvCxnSpPr>
          <p:cNvPr id="9" name="直接连接符 8"/>
          <p:cNvCxnSpPr>
            <a:stCxn id="6" idx="6"/>
            <a:endCxn id="7" idx="2"/>
          </p:cNvCxnSpPr>
          <p:nvPr/>
        </p:nvCxnSpPr>
        <p:spPr>
          <a:xfrm>
            <a:off x="4953000" y="4305300"/>
            <a:ext cx="1905000" cy="0"/>
          </a:xfrm>
          <a:prstGeom prst="line">
            <a:avLst/>
          </a:prstGeom>
          <a:ln w="25400">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5" idx="6"/>
            <a:endCxn id="6" idx="2"/>
          </p:cNvCxnSpPr>
          <p:nvPr/>
        </p:nvCxnSpPr>
        <p:spPr>
          <a:xfrm>
            <a:off x="2362200" y="4305300"/>
            <a:ext cx="762000" cy="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762000" y="2057400"/>
            <a:ext cx="1371600" cy="584775"/>
          </a:xfrm>
          <a:prstGeom prst="rect">
            <a:avLst/>
          </a:prstGeom>
          <a:noFill/>
        </p:spPr>
        <p:txBody>
          <a:bodyPr wrap="square" rtlCol="0">
            <a:spAutoFit/>
          </a:bodyPr>
          <a:lstStyle/>
          <a:p>
            <a:pPr algn="ctr"/>
            <a:r>
              <a:rPr lang="en-US" altLang="zh-CN" sz="1600" dirty="0" smtClean="0"/>
              <a:t>Temperature sensor</a:t>
            </a:r>
            <a:endParaRPr lang="zh-CN" altLang="en-US" sz="1600" dirty="0"/>
          </a:p>
        </p:txBody>
      </p:sp>
      <p:sp>
        <p:nvSpPr>
          <p:cNvPr id="14" name="TextBox 13"/>
          <p:cNvSpPr txBox="1"/>
          <p:nvPr/>
        </p:nvSpPr>
        <p:spPr>
          <a:xfrm>
            <a:off x="3429000" y="2057400"/>
            <a:ext cx="1371600" cy="584775"/>
          </a:xfrm>
          <a:prstGeom prst="rect">
            <a:avLst/>
          </a:prstGeom>
          <a:noFill/>
        </p:spPr>
        <p:txBody>
          <a:bodyPr wrap="square" rtlCol="0">
            <a:spAutoFit/>
          </a:bodyPr>
          <a:lstStyle/>
          <a:p>
            <a:pPr algn="ctr"/>
            <a:r>
              <a:rPr lang="en-US" altLang="zh-CN" sz="1600" dirty="0" smtClean="0"/>
              <a:t>Pressure sensor</a:t>
            </a:r>
            <a:endParaRPr lang="zh-CN" altLang="en-US" sz="1600" dirty="0"/>
          </a:p>
        </p:txBody>
      </p:sp>
      <p:sp>
        <p:nvSpPr>
          <p:cNvPr id="15" name="TextBox 14"/>
          <p:cNvSpPr txBox="1"/>
          <p:nvPr/>
        </p:nvSpPr>
        <p:spPr>
          <a:xfrm>
            <a:off x="7086600" y="2057400"/>
            <a:ext cx="1371600" cy="584775"/>
          </a:xfrm>
          <a:prstGeom prst="rect">
            <a:avLst/>
          </a:prstGeom>
          <a:noFill/>
        </p:spPr>
        <p:txBody>
          <a:bodyPr wrap="square" rtlCol="0">
            <a:spAutoFit/>
          </a:bodyPr>
          <a:lstStyle/>
          <a:p>
            <a:pPr algn="ctr"/>
            <a:r>
              <a:rPr lang="en-US" altLang="zh-CN" sz="1600" dirty="0" smtClean="0"/>
              <a:t>Light</a:t>
            </a:r>
          </a:p>
          <a:p>
            <a:pPr algn="ctr"/>
            <a:r>
              <a:rPr lang="en-US" altLang="zh-CN" sz="1600" dirty="0" smtClean="0"/>
              <a:t> sensor</a:t>
            </a:r>
            <a:endParaRPr lang="zh-CN" altLang="en-US" sz="1600" dirty="0"/>
          </a:p>
        </p:txBody>
      </p:sp>
      <p:pic>
        <p:nvPicPr>
          <p:cNvPr id="54286" name="Picture 14" descr="http://www.futurlec.com/Pictures/Light_Sensor.jpg"/>
          <p:cNvPicPr>
            <a:picLocks noChangeAspect="1" noChangeArrowheads="1"/>
          </p:cNvPicPr>
          <p:nvPr/>
        </p:nvPicPr>
        <p:blipFill>
          <a:blip r:embed="rId5" cstate="print">
            <a:clrChange>
              <a:clrFrom>
                <a:srgbClr val="FFFFFA"/>
              </a:clrFrom>
              <a:clrTo>
                <a:srgbClr val="FFFFFA">
                  <a:alpha val="0"/>
                </a:srgbClr>
              </a:clrTo>
            </a:clrChange>
          </a:blip>
          <a:srcRect/>
          <a:stretch>
            <a:fillRect/>
          </a:stretch>
        </p:blipFill>
        <p:spPr bwMode="auto">
          <a:xfrm>
            <a:off x="7391400" y="2667000"/>
            <a:ext cx="609600" cy="807720"/>
          </a:xfrm>
          <a:prstGeom prst="rect">
            <a:avLst/>
          </a:prstGeom>
          <a:noFill/>
        </p:spPr>
      </p:pic>
      <p:pic>
        <p:nvPicPr>
          <p:cNvPr id="54288" name="Picture 16" descr="Photocell"/>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7287125" y="3581400"/>
            <a:ext cx="942475" cy="895351"/>
          </a:xfrm>
          <a:prstGeom prst="rect">
            <a:avLst/>
          </a:prstGeom>
          <a:noFill/>
        </p:spPr>
      </p:pic>
      <p:sp>
        <p:nvSpPr>
          <p:cNvPr id="28" name="TextBox 27"/>
          <p:cNvSpPr txBox="1"/>
          <p:nvPr/>
        </p:nvSpPr>
        <p:spPr>
          <a:xfrm>
            <a:off x="7152176" y="5334000"/>
            <a:ext cx="1229824" cy="338554"/>
          </a:xfrm>
          <a:prstGeom prst="rect">
            <a:avLst/>
          </a:prstGeom>
          <a:noFill/>
        </p:spPr>
        <p:txBody>
          <a:bodyPr wrap="none" rtlCol="0">
            <a:spAutoFit/>
          </a:bodyPr>
          <a:lstStyle/>
          <a:p>
            <a:r>
              <a:rPr lang="en-US" altLang="zh-CN" sz="1600" dirty="0" smtClean="0"/>
              <a:t>Photodiode</a:t>
            </a:r>
          </a:p>
        </p:txBody>
      </p:sp>
      <p:pic>
        <p:nvPicPr>
          <p:cNvPr id="54290" name="Picture 18" descr="http://sjostromaudio.com/hifi_pics/hifi_100pr/photodiode.jpg"/>
          <p:cNvPicPr>
            <a:picLocks noChangeAspect="1" noChangeArrowheads="1"/>
          </p:cNvPicPr>
          <p:nvPr/>
        </p:nvPicPr>
        <p:blipFill>
          <a:blip r:embed="rId7" cstate="print">
            <a:clrChange>
              <a:clrFrom>
                <a:srgbClr val="B3B3B3"/>
              </a:clrFrom>
              <a:clrTo>
                <a:srgbClr val="B3B3B3">
                  <a:alpha val="0"/>
                </a:srgbClr>
              </a:clrTo>
            </a:clrChange>
          </a:blip>
          <a:srcRect/>
          <a:stretch>
            <a:fillRect/>
          </a:stretch>
        </p:blipFill>
        <p:spPr bwMode="auto">
          <a:xfrm>
            <a:off x="7086600" y="4419600"/>
            <a:ext cx="1347405" cy="1085850"/>
          </a:xfrm>
          <a:prstGeom prst="rect">
            <a:avLst/>
          </a:prstGeom>
          <a:noFill/>
        </p:spPr>
      </p:pic>
      <p:sp>
        <p:nvSpPr>
          <p:cNvPr id="30" name="TextBox 29"/>
          <p:cNvSpPr txBox="1"/>
          <p:nvPr/>
        </p:nvSpPr>
        <p:spPr>
          <a:xfrm>
            <a:off x="7162800" y="3276600"/>
            <a:ext cx="1032655" cy="338554"/>
          </a:xfrm>
          <a:prstGeom prst="rect">
            <a:avLst/>
          </a:prstGeom>
          <a:noFill/>
        </p:spPr>
        <p:txBody>
          <a:bodyPr wrap="none" rtlCol="0">
            <a:spAutoFit/>
          </a:bodyPr>
          <a:lstStyle/>
          <a:p>
            <a:r>
              <a:rPr lang="en-US" altLang="zh-CN" sz="1600" dirty="0" smtClean="0"/>
              <a:t>Photocell</a:t>
            </a:r>
          </a:p>
        </p:txBody>
      </p:sp>
      <p:pic>
        <p:nvPicPr>
          <p:cNvPr id="54292" name="Picture 20" descr="http://www.thomasnet.com/articles/image/pressure-sensor.jpg"/>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3352800" y="4191000"/>
            <a:ext cx="1524000" cy="1524000"/>
          </a:xfrm>
          <a:prstGeom prst="rect">
            <a:avLst/>
          </a:prstGeom>
          <a:noFill/>
        </p:spPr>
      </p:pic>
      <p:pic>
        <p:nvPicPr>
          <p:cNvPr id="54294" name="Picture 22" descr="http://www.sensorsportal.com/HTML/DIGEST/september_06/ASCX_pressure_sensor.gif"/>
          <p:cNvPicPr>
            <a:picLocks noChangeAspect="1" noChangeArrowheads="1"/>
          </p:cNvPicPr>
          <p:nvPr/>
        </p:nvPicPr>
        <p:blipFill>
          <a:blip r:embed="rId9" cstate="print"/>
          <a:srcRect/>
          <a:stretch>
            <a:fillRect/>
          </a:stretch>
        </p:blipFill>
        <p:spPr bwMode="auto">
          <a:xfrm>
            <a:off x="3409950" y="2895600"/>
            <a:ext cx="1466850" cy="1502256"/>
          </a:xfrm>
          <a:prstGeom prst="rect">
            <a:avLst/>
          </a:prstGeom>
          <a:noFill/>
        </p:spPr>
      </p:pic>
      <p:sp>
        <p:nvSpPr>
          <p:cNvPr id="34" name="TextBox 33"/>
          <p:cNvSpPr txBox="1"/>
          <p:nvPr/>
        </p:nvSpPr>
        <p:spPr>
          <a:xfrm>
            <a:off x="2928660" y="1383268"/>
            <a:ext cx="2786340" cy="369332"/>
          </a:xfrm>
          <a:prstGeom prst="rect">
            <a:avLst/>
          </a:prstGeom>
          <a:noFill/>
        </p:spPr>
        <p:txBody>
          <a:bodyPr wrap="none" rtlCol="0">
            <a:spAutoFit/>
          </a:bodyPr>
          <a:lstStyle/>
          <a:p>
            <a:r>
              <a:rPr lang="en-US" altLang="zh-CN" dirty="0" smtClean="0"/>
              <a:t>Monitor the environment</a:t>
            </a:r>
            <a:endParaRPr lang="zh-CN" altLang="en-US" dirty="0"/>
          </a:p>
        </p:txBody>
      </p:sp>
      <p:sp>
        <p:nvSpPr>
          <p:cNvPr id="7" name="椭圆 6"/>
          <p:cNvSpPr/>
          <p:nvPr/>
        </p:nvSpPr>
        <p:spPr>
          <a:xfrm>
            <a:off x="6858000" y="2667000"/>
            <a:ext cx="1828800" cy="3276600"/>
          </a:xfrm>
          <a:prstGeom prst="ellipse">
            <a:avLst/>
          </a:prstGeom>
          <a:solidFill>
            <a:schemeClr val="accent1">
              <a:lumMod val="75000"/>
              <a:alpha val="1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椭圆 5"/>
          <p:cNvSpPr/>
          <p:nvPr/>
        </p:nvSpPr>
        <p:spPr>
          <a:xfrm>
            <a:off x="3124200" y="2667000"/>
            <a:ext cx="1828800" cy="3276600"/>
          </a:xfrm>
          <a:prstGeom prst="ellipse">
            <a:avLst/>
          </a:prstGeom>
          <a:solidFill>
            <a:schemeClr val="accent1">
              <a:lumMod val="75000"/>
              <a:alpha val="1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533400" y="2667000"/>
            <a:ext cx="1828800" cy="3276600"/>
          </a:xfrm>
          <a:prstGeom prst="ellipse">
            <a:avLst/>
          </a:prstGeom>
          <a:solidFill>
            <a:schemeClr val="accent1">
              <a:lumMod val="75000"/>
              <a:alpha val="1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268" name="Picture 4" descr="http://damboulderdam.com/wp-content/uploads/2011/04/Hoover-Dam-Location.jpg"/>
          <p:cNvPicPr>
            <a:picLocks noChangeAspect="1" noChangeArrowheads="1"/>
          </p:cNvPicPr>
          <p:nvPr/>
        </p:nvPicPr>
        <p:blipFill>
          <a:blip r:embed="rId10" cstate="print"/>
          <a:srcRect/>
          <a:stretch>
            <a:fillRect/>
          </a:stretch>
        </p:blipFill>
        <p:spPr bwMode="auto">
          <a:xfrm>
            <a:off x="1219200" y="1143000"/>
            <a:ext cx="6781800" cy="5086350"/>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1268"/>
                                        </p:tgtEl>
                                      </p:cBhvr>
                                    </p:animEffect>
                                    <p:set>
                                      <p:cBhvr>
                                        <p:cTn id="7" dur="1" fill="hold">
                                          <p:stCondLst>
                                            <p:cond delay="499"/>
                                          </p:stCondLst>
                                        </p:cTn>
                                        <p:tgtEl>
                                          <p:spTgt spid="1126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54296"/>
                                        </p:tgtEl>
                                        <p:attrNameLst>
                                          <p:attrName>style.visibility</p:attrName>
                                        </p:attrNameLst>
                                      </p:cBhvr>
                                      <p:to>
                                        <p:strVal val="visible"/>
                                      </p:to>
                                    </p:set>
                                    <p:anim calcmode="lin" valueType="num">
                                      <p:cBhvr>
                                        <p:cTn id="12" dur="200" fill="hold"/>
                                        <p:tgtEl>
                                          <p:spTgt spid="54296"/>
                                        </p:tgtEl>
                                        <p:attrNameLst>
                                          <p:attrName>ppt_w</p:attrName>
                                        </p:attrNameLst>
                                      </p:cBhvr>
                                      <p:tavLst>
                                        <p:tav tm="0">
                                          <p:val>
                                            <p:fltVal val="0"/>
                                          </p:val>
                                        </p:tav>
                                        <p:tav tm="100000">
                                          <p:val>
                                            <p:strVal val="#ppt_w"/>
                                          </p:val>
                                        </p:tav>
                                      </p:tavLst>
                                    </p:anim>
                                    <p:anim calcmode="lin" valueType="num">
                                      <p:cBhvr>
                                        <p:cTn id="13" dur="200" fill="hold"/>
                                        <p:tgtEl>
                                          <p:spTgt spid="54296"/>
                                        </p:tgtEl>
                                        <p:attrNameLst>
                                          <p:attrName>ppt_h</p:attrName>
                                        </p:attrNameLst>
                                      </p:cBhvr>
                                      <p:tavLst>
                                        <p:tav tm="0">
                                          <p:val>
                                            <p:fltVal val="0"/>
                                          </p:val>
                                        </p:tav>
                                        <p:tav tm="100000">
                                          <p:val>
                                            <p:strVal val="#ppt_h"/>
                                          </p:val>
                                        </p:tav>
                                      </p:tavLst>
                                    </p:anim>
                                  </p:childTnLst>
                                </p:cTn>
                              </p:par>
                              <p:par>
                                <p:cTn id="14" presetID="23" presetClass="entr" presetSubtype="16" fill="hold" nodeType="withEffect">
                                  <p:stCondLst>
                                    <p:cond delay="100"/>
                                  </p:stCondLst>
                                  <p:childTnLst>
                                    <p:set>
                                      <p:cBhvr>
                                        <p:cTn id="15" dur="1" fill="hold">
                                          <p:stCondLst>
                                            <p:cond delay="0"/>
                                          </p:stCondLst>
                                        </p:cTn>
                                        <p:tgtEl>
                                          <p:spTgt spid="54292"/>
                                        </p:tgtEl>
                                        <p:attrNameLst>
                                          <p:attrName>style.visibility</p:attrName>
                                        </p:attrNameLst>
                                      </p:cBhvr>
                                      <p:to>
                                        <p:strVal val="visible"/>
                                      </p:to>
                                    </p:set>
                                    <p:anim calcmode="lin" valueType="num">
                                      <p:cBhvr>
                                        <p:cTn id="16" dur="200" fill="hold"/>
                                        <p:tgtEl>
                                          <p:spTgt spid="54292"/>
                                        </p:tgtEl>
                                        <p:attrNameLst>
                                          <p:attrName>ppt_w</p:attrName>
                                        </p:attrNameLst>
                                      </p:cBhvr>
                                      <p:tavLst>
                                        <p:tav tm="0">
                                          <p:val>
                                            <p:fltVal val="0"/>
                                          </p:val>
                                        </p:tav>
                                        <p:tav tm="100000">
                                          <p:val>
                                            <p:strVal val="#ppt_w"/>
                                          </p:val>
                                        </p:tav>
                                      </p:tavLst>
                                    </p:anim>
                                    <p:anim calcmode="lin" valueType="num">
                                      <p:cBhvr>
                                        <p:cTn id="17" dur="200" fill="hold"/>
                                        <p:tgtEl>
                                          <p:spTgt spid="54292"/>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200"/>
                                  </p:stCondLst>
                                  <p:childTnLst>
                                    <p:set>
                                      <p:cBhvr>
                                        <p:cTn id="19" dur="1" fill="hold">
                                          <p:stCondLst>
                                            <p:cond delay="0"/>
                                          </p:stCondLst>
                                        </p:cTn>
                                        <p:tgtEl>
                                          <p:spTgt spid="30"/>
                                        </p:tgtEl>
                                        <p:attrNameLst>
                                          <p:attrName>style.visibility</p:attrName>
                                        </p:attrNameLst>
                                      </p:cBhvr>
                                      <p:to>
                                        <p:strVal val="visible"/>
                                      </p:to>
                                    </p:set>
                                    <p:anim calcmode="lin" valueType="num">
                                      <p:cBhvr>
                                        <p:cTn id="20" dur="200" fill="hold"/>
                                        <p:tgtEl>
                                          <p:spTgt spid="30"/>
                                        </p:tgtEl>
                                        <p:attrNameLst>
                                          <p:attrName>ppt_w</p:attrName>
                                        </p:attrNameLst>
                                      </p:cBhvr>
                                      <p:tavLst>
                                        <p:tav tm="0">
                                          <p:val>
                                            <p:fltVal val="0"/>
                                          </p:val>
                                        </p:tav>
                                        <p:tav tm="100000">
                                          <p:val>
                                            <p:strVal val="#ppt_w"/>
                                          </p:val>
                                        </p:tav>
                                      </p:tavLst>
                                    </p:anim>
                                    <p:anim calcmode="lin" valueType="num">
                                      <p:cBhvr>
                                        <p:cTn id="21" dur="200" fill="hold"/>
                                        <p:tgtEl>
                                          <p:spTgt spid="30"/>
                                        </p:tgtEl>
                                        <p:attrNameLst>
                                          <p:attrName>ppt_h</p:attrName>
                                        </p:attrNameLst>
                                      </p:cBhvr>
                                      <p:tavLst>
                                        <p:tav tm="0">
                                          <p:val>
                                            <p:fltVal val="0"/>
                                          </p:val>
                                        </p:tav>
                                        <p:tav tm="100000">
                                          <p:val>
                                            <p:strVal val="#ppt_h"/>
                                          </p:val>
                                        </p:tav>
                                      </p:tavLst>
                                    </p:anim>
                                  </p:childTnLst>
                                </p:cTn>
                              </p:par>
                              <p:par>
                                <p:cTn id="22" presetID="23" presetClass="entr" presetSubtype="16" fill="hold" nodeType="withEffect">
                                  <p:stCondLst>
                                    <p:cond delay="200"/>
                                  </p:stCondLst>
                                  <p:childTnLst>
                                    <p:set>
                                      <p:cBhvr>
                                        <p:cTn id="23" dur="1" fill="hold">
                                          <p:stCondLst>
                                            <p:cond delay="0"/>
                                          </p:stCondLst>
                                        </p:cTn>
                                        <p:tgtEl>
                                          <p:spTgt spid="54288"/>
                                        </p:tgtEl>
                                        <p:attrNameLst>
                                          <p:attrName>style.visibility</p:attrName>
                                        </p:attrNameLst>
                                      </p:cBhvr>
                                      <p:to>
                                        <p:strVal val="visible"/>
                                      </p:to>
                                    </p:set>
                                    <p:anim calcmode="lin" valueType="num">
                                      <p:cBhvr>
                                        <p:cTn id="24" dur="200" fill="hold"/>
                                        <p:tgtEl>
                                          <p:spTgt spid="54288"/>
                                        </p:tgtEl>
                                        <p:attrNameLst>
                                          <p:attrName>ppt_w</p:attrName>
                                        </p:attrNameLst>
                                      </p:cBhvr>
                                      <p:tavLst>
                                        <p:tav tm="0">
                                          <p:val>
                                            <p:fltVal val="0"/>
                                          </p:val>
                                        </p:tav>
                                        <p:tav tm="100000">
                                          <p:val>
                                            <p:strVal val="#ppt_w"/>
                                          </p:val>
                                        </p:tav>
                                      </p:tavLst>
                                    </p:anim>
                                    <p:anim calcmode="lin" valueType="num">
                                      <p:cBhvr>
                                        <p:cTn id="25" dur="200" fill="hold"/>
                                        <p:tgtEl>
                                          <p:spTgt spid="54288"/>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200"/>
                                  </p:stCondLst>
                                  <p:childTnLst>
                                    <p:set>
                                      <p:cBhvr>
                                        <p:cTn id="27" dur="1" fill="hold">
                                          <p:stCondLst>
                                            <p:cond delay="0"/>
                                          </p:stCondLst>
                                        </p:cTn>
                                        <p:tgtEl>
                                          <p:spTgt spid="28"/>
                                        </p:tgtEl>
                                        <p:attrNameLst>
                                          <p:attrName>style.visibility</p:attrName>
                                        </p:attrNameLst>
                                      </p:cBhvr>
                                      <p:to>
                                        <p:strVal val="visible"/>
                                      </p:to>
                                    </p:set>
                                    <p:anim calcmode="lin" valueType="num">
                                      <p:cBhvr>
                                        <p:cTn id="28" dur="200" fill="hold"/>
                                        <p:tgtEl>
                                          <p:spTgt spid="28"/>
                                        </p:tgtEl>
                                        <p:attrNameLst>
                                          <p:attrName>ppt_w</p:attrName>
                                        </p:attrNameLst>
                                      </p:cBhvr>
                                      <p:tavLst>
                                        <p:tav tm="0">
                                          <p:val>
                                            <p:fltVal val="0"/>
                                          </p:val>
                                        </p:tav>
                                        <p:tav tm="100000">
                                          <p:val>
                                            <p:strVal val="#ppt_w"/>
                                          </p:val>
                                        </p:tav>
                                      </p:tavLst>
                                    </p:anim>
                                    <p:anim calcmode="lin" valueType="num">
                                      <p:cBhvr>
                                        <p:cTn id="29" dur="200" fill="hold"/>
                                        <p:tgtEl>
                                          <p:spTgt spid="28"/>
                                        </p:tgtEl>
                                        <p:attrNameLst>
                                          <p:attrName>ppt_h</p:attrName>
                                        </p:attrNameLst>
                                      </p:cBhvr>
                                      <p:tavLst>
                                        <p:tav tm="0">
                                          <p:val>
                                            <p:fltVal val="0"/>
                                          </p:val>
                                        </p:tav>
                                        <p:tav tm="100000">
                                          <p:val>
                                            <p:strVal val="#ppt_h"/>
                                          </p:val>
                                        </p:tav>
                                      </p:tavLst>
                                    </p:anim>
                                  </p:childTnLst>
                                </p:cTn>
                              </p:par>
                              <p:par>
                                <p:cTn id="30" presetID="23" presetClass="entr" presetSubtype="16" fill="hold" nodeType="withEffect">
                                  <p:stCondLst>
                                    <p:cond delay="300"/>
                                  </p:stCondLst>
                                  <p:childTnLst>
                                    <p:set>
                                      <p:cBhvr>
                                        <p:cTn id="31" dur="1" fill="hold">
                                          <p:stCondLst>
                                            <p:cond delay="0"/>
                                          </p:stCondLst>
                                        </p:cTn>
                                        <p:tgtEl>
                                          <p:spTgt spid="54290"/>
                                        </p:tgtEl>
                                        <p:attrNameLst>
                                          <p:attrName>style.visibility</p:attrName>
                                        </p:attrNameLst>
                                      </p:cBhvr>
                                      <p:to>
                                        <p:strVal val="visible"/>
                                      </p:to>
                                    </p:set>
                                    <p:anim calcmode="lin" valueType="num">
                                      <p:cBhvr>
                                        <p:cTn id="32" dur="200" fill="hold"/>
                                        <p:tgtEl>
                                          <p:spTgt spid="54290"/>
                                        </p:tgtEl>
                                        <p:attrNameLst>
                                          <p:attrName>ppt_w</p:attrName>
                                        </p:attrNameLst>
                                      </p:cBhvr>
                                      <p:tavLst>
                                        <p:tav tm="0">
                                          <p:val>
                                            <p:fltVal val="0"/>
                                          </p:val>
                                        </p:tav>
                                        <p:tav tm="100000">
                                          <p:val>
                                            <p:strVal val="#ppt_w"/>
                                          </p:val>
                                        </p:tav>
                                      </p:tavLst>
                                    </p:anim>
                                    <p:anim calcmode="lin" valueType="num">
                                      <p:cBhvr>
                                        <p:cTn id="33" dur="200" fill="hold"/>
                                        <p:tgtEl>
                                          <p:spTgt spid="5429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descr="hp-mediasmart-home-server.png"/>
          <p:cNvPicPr>
            <a:picLocks noChangeAspect="1" noChangeArrowheads="1"/>
          </p:cNvPicPr>
          <p:nvPr/>
        </p:nvPicPr>
        <p:blipFill>
          <a:blip r:embed="rId3" cstate="print">
            <a:clrChange>
              <a:clrFrom>
                <a:srgbClr val="FFFFFF"/>
              </a:clrFrom>
              <a:clrTo>
                <a:srgbClr val="FFFFFF">
                  <a:alpha val="0"/>
                </a:srgbClr>
              </a:clrTo>
            </a:clrChange>
          </a:blip>
          <a:srcRect l="14000" r="16000"/>
          <a:stretch>
            <a:fillRect/>
          </a:stretch>
        </p:blipFill>
        <p:spPr bwMode="auto">
          <a:xfrm>
            <a:off x="754380" y="1295400"/>
            <a:ext cx="1379220" cy="2209801"/>
          </a:xfrm>
          <a:prstGeom prst="rect">
            <a:avLst/>
          </a:prstGeom>
          <a:noFill/>
        </p:spPr>
      </p:pic>
      <p:sp>
        <p:nvSpPr>
          <p:cNvPr id="5" name="TextBox 4"/>
          <p:cNvSpPr txBox="1"/>
          <p:nvPr/>
        </p:nvSpPr>
        <p:spPr>
          <a:xfrm>
            <a:off x="609600" y="685800"/>
            <a:ext cx="4943982" cy="461665"/>
          </a:xfrm>
          <a:prstGeom prst="rect">
            <a:avLst/>
          </a:prstGeom>
          <a:noFill/>
        </p:spPr>
        <p:txBody>
          <a:bodyPr wrap="none" rtlCol="0">
            <a:spAutoFit/>
          </a:bodyPr>
          <a:lstStyle/>
          <a:p>
            <a:r>
              <a:rPr lang="en-US" altLang="zh-CN" sz="2400" b="1" dirty="0" smtClean="0"/>
              <a:t>RAP Example3:  server system</a:t>
            </a:r>
            <a:endParaRPr lang="zh-CN" altLang="en-US" sz="2400" b="1" dirty="0"/>
          </a:p>
        </p:txBody>
      </p:sp>
      <p:pic>
        <p:nvPicPr>
          <p:cNvPr id="7172" name="Picture 4" descr="PowerEdge 4220 Server Cabinet"/>
          <p:cNvPicPr>
            <a:picLocks noChangeAspect="1" noChangeArrowheads="1"/>
          </p:cNvPicPr>
          <p:nvPr/>
        </p:nvPicPr>
        <p:blipFill>
          <a:blip r:embed="rId4" cstate="print">
            <a:clrChange>
              <a:clrFrom>
                <a:srgbClr val="FFFFFF"/>
              </a:clrFrom>
              <a:clrTo>
                <a:srgbClr val="FFFFFF">
                  <a:alpha val="0"/>
                </a:srgbClr>
              </a:clrTo>
            </a:clrChange>
          </a:blip>
          <a:srcRect l="23810" r="44444"/>
          <a:stretch>
            <a:fillRect/>
          </a:stretch>
        </p:blipFill>
        <p:spPr bwMode="auto">
          <a:xfrm>
            <a:off x="3657600" y="1338262"/>
            <a:ext cx="990600" cy="2166938"/>
          </a:xfrm>
          <a:prstGeom prst="rect">
            <a:avLst/>
          </a:prstGeom>
          <a:noFill/>
        </p:spPr>
      </p:pic>
      <p:sp>
        <p:nvSpPr>
          <p:cNvPr id="15" name="TextBox 14"/>
          <p:cNvSpPr txBox="1"/>
          <p:nvPr/>
        </p:nvSpPr>
        <p:spPr>
          <a:xfrm>
            <a:off x="304800" y="3239869"/>
            <a:ext cx="1181734" cy="646331"/>
          </a:xfrm>
          <a:prstGeom prst="rect">
            <a:avLst/>
          </a:prstGeom>
          <a:noFill/>
        </p:spPr>
        <p:txBody>
          <a:bodyPr wrap="none" rtlCol="0">
            <a:spAutoFit/>
          </a:bodyPr>
          <a:lstStyle/>
          <a:p>
            <a:r>
              <a:rPr lang="en-US" altLang="zh-CN" dirty="0" smtClean="0"/>
              <a:t>User info </a:t>
            </a:r>
          </a:p>
          <a:p>
            <a:r>
              <a:rPr lang="en-US" altLang="zh-CN" dirty="0" smtClean="0"/>
              <a:t>Database</a:t>
            </a:r>
          </a:p>
        </p:txBody>
      </p:sp>
      <p:sp>
        <p:nvSpPr>
          <p:cNvPr id="37" name="TextBox 36"/>
          <p:cNvSpPr txBox="1"/>
          <p:nvPr/>
        </p:nvSpPr>
        <p:spPr>
          <a:xfrm>
            <a:off x="2969935" y="3191470"/>
            <a:ext cx="1144865" cy="923330"/>
          </a:xfrm>
          <a:prstGeom prst="rect">
            <a:avLst/>
          </a:prstGeom>
          <a:noFill/>
        </p:spPr>
        <p:txBody>
          <a:bodyPr wrap="none" rtlCol="0">
            <a:spAutoFit/>
          </a:bodyPr>
          <a:lstStyle/>
          <a:p>
            <a:r>
              <a:rPr lang="en-US" altLang="zh-CN" dirty="0" smtClean="0"/>
              <a:t>Service</a:t>
            </a:r>
          </a:p>
          <a:p>
            <a:r>
              <a:rPr lang="en-US" altLang="zh-CN" dirty="0" smtClean="0"/>
              <a:t>Software </a:t>
            </a:r>
          </a:p>
          <a:p>
            <a:r>
              <a:rPr lang="en-US" altLang="zh-CN" dirty="0" smtClean="0"/>
              <a:t>storage</a:t>
            </a:r>
            <a:endParaRPr lang="zh-CN" altLang="en-US" dirty="0"/>
          </a:p>
        </p:txBody>
      </p:sp>
      <p:sp>
        <p:nvSpPr>
          <p:cNvPr id="43" name="TextBox 42"/>
          <p:cNvSpPr txBox="1"/>
          <p:nvPr/>
        </p:nvSpPr>
        <p:spPr>
          <a:xfrm>
            <a:off x="7070881" y="152400"/>
            <a:ext cx="1920719" cy="461665"/>
          </a:xfrm>
          <a:prstGeom prst="rect">
            <a:avLst/>
          </a:prstGeom>
          <a:solidFill>
            <a:srgbClr val="FF0000">
              <a:alpha val="15000"/>
            </a:srgbClr>
          </a:solidFill>
        </p:spPr>
        <p:txBody>
          <a:bodyPr vert="horz" wrap="none" rtlCol="0">
            <a:spAutoFit/>
          </a:bodyPr>
          <a:lstStyle/>
          <a:p>
            <a:r>
              <a:rPr lang="en-US" altLang="zh-CN" sz="2400" dirty="0" smtClean="0"/>
              <a:t>Introduction</a:t>
            </a:r>
            <a:endParaRPr lang="zh-CN" altLang="en-US" sz="2400" dirty="0"/>
          </a:p>
        </p:txBody>
      </p:sp>
      <p:pic>
        <p:nvPicPr>
          <p:cNvPr id="7188" name="Picture 20" descr="Central Management using Customer Gateway"/>
          <p:cNvPicPr>
            <a:picLocks noChangeAspect="1" noChangeArrowheads="1"/>
          </p:cNvPicPr>
          <p:nvPr/>
        </p:nvPicPr>
        <p:blipFill>
          <a:blip r:embed="rId5" cstate="print">
            <a:clrChange>
              <a:clrFrom>
                <a:srgbClr val="FFFFFF"/>
              </a:clrFrom>
              <a:clrTo>
                <a:srgbClr val="FFFFFF">
                  <a:alpha val="0"/>
                </a:srgbClr>
              </a:clrTo>
            </a:clrChange>
          </a:blip>
          <a:srcRect t="4835" b="37719"/>
          <a:stretch>
            <a:fillRect/>
          </a:stretch>
        </p:blipFill>
        <p:spPr bwMode="auto">
          <a:xfrm rot="793977">
            <a:off x="5212672" y="1027485"/>
            <a:ext cx="3707452" cy="2698807"/>
          </a:xfrm>
          <a:prstGeom prst="rect">
            <a:avLst/>
          </a:prstGeom>
          <a:noFill/>
        </p:spPr>
      </p:pic>
      <p:sp>
        <p:nvSpPr>
          <p:cNvPr id="51" name="TextBox 50"/>
          <p:cNvSpPr txBox="1"/>
          <p:nvPr/>
        </p:nvSpPr>
        <p:spPr>
          <a:xfrm>
            <a:off x="5562600" y="3163669"/>
            <a:ext cx="1117614" cy="646331"/>
          </a:xfrm>
          <a:prstGeom prst="rect">
            <a:avLst/>
          </a:prstGeom>
          <a:noFill/>
        </p:spPr>
        <p:txBody>
          <a:bodyPr wrap="none" rtlCol="0">
            <a:spAutoFit/>
          </a:bodyPr>
          <a:lstStyle/>
          <a:p>
            <a:r>
              <a:rPr lang="en-US" altLang="zh-CN" dirty="0" smtClean="0"/>
              <a:t>Gateway </a:t>
            </a:r>
          </a:p>
          <a:p>
            <a:r>
              <a:rPr lang="en-US" altLang="zh-CN" dirty="0" smtClean="0"/>
              <a:t>facilities</a:t>
            </a:r>
            <a:endParaRPr lang="zh-CN" altLang="en-US" dirty="0"/>
          </a:p>
        </p:txBody>
      </p:sp>
      <p:grpSp>
        <p:nvGrpSpPr>
          <p:cNvPr id="21" name="组合 20"/>
          <p:cNvGrpSpPr/>
          <p:nvPr/>
        </p:nvGrpSpPr>
        <p:grpSpPr>
          <a:xfrm>
            <a:off x="457200" y="3505200"/>
            <a:ext cx="8077200" cy="3009900"/>
            <a:chOff x="457200" y="3505200"/>
            <a:chExt cx="8077200" cy="3009900"/>
          </a:xfrm>
        </p:grpSpPr>
        <p:pic>
          <p:nvPicPr>
            <p:cNvPr id="7186" name="Picture 18" descr="http://www.starshop.gr/images/AirTrack_Wireless_G_Broadband_Gateway_Router.jpg"/>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6781800" y="3505200"/>
              <a:ext cx="1676400" cy="1676400"/>
            </a:xfrm>
            <a:prstGeom prst="rect">
              <a:avLst/>
            </a:prstGeom>
            <a:noFill/>
          </p:spPr>
        </p:pic>
        <p:pic>
          <p:nvPicPr>
            <p:cNvPr id="7182" name="Picture 14" descr="3.5&quot; Enclosure USB 2.0 + 1394 Combo - Click Image to Close"/>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3581400" y="5105400"/>
              <a:ext cx="1219200" cy="1219200"/>
            </a:xfrm>
            <a:prstGeom prst="rect">
              <a:avLst/>
            </a:prstGeom>
            <a:noFill/>
          </p:spPr>
        </p:pic>
        <p:pic>
          <p:nvPicPr>
            <p:cNvPr id="7180" name="Picture 12" descr="server hard disk drive 350964 b22 ultra320 plug 300gb scsi hdd 10k rpm 80pin"/>
            <p:cNvPicPr>
              <a:picLocks noChangeAspect="1" noChangeArrowheads="1"/>
            </p:cNvPicPr>
            <p:nvPr/>
          </p:nvPicPr>
          <p:blipFill>
            <a:blip r:embed="rId8" cstate="print">
              <a:clrChange>
                <a:clrFrom>
                  <a:srgbClr val="FFFFFF"/>
                </a:clrFrom>
                <a:clrTo>
                  <a:srgbClr val="FFFFFF">
                    <a:alpha val="0"/>
                  </a:srgbClr>
                </a:clrTo>
              </a:clrChange>
            </a:blip>
            <a:srcRect t="13043" b="17391"/>
            <a:stretch>
              <a:fillRect/>
            </a:stretch>
          </p:blipFill>
          <p:spPr bwMode="auto">
            <a:xfrm>
              <a:off x="685800" y="3733800"/>
              <a:ext cx="1676400" cy="1166191"/>
            </a:xfrm>
            <a:prstGeom prst="rect">
              <a:avLst/>
            </a:prstGeom>
            <a:noFill/>
          </p:spPr>
        </p:pic>
        <p:cxnSp>
          <p:nvCxnSpPr>
            <p:cNvPr id="11" name="直接连接符 10"/>
            <p:cNvCxnSpPr>
              <a:stCxn id="27" idx="1"/>
              <a:endCxn id="33" idx="3"/>
            </p:cNvCxnSpPr>
            <p:nvPr/>
          </p:nvCxnSpPr>
          <p:spPr>
            <a:xfrm>
              <a:off x="2514600" y="5029200"/>
              <a:ext cx="609600"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39" name="直接连接符 38"/>
            <p:cNvCxnSpPr>
              <a:stCxn id="33" idx="1"/>
              <a:endCxn id="46" idx="3"/>
            </p:cNvCxnSpPr>
            <p:nvPr/>
          </p:nvCxnSpPr>
          <p:spPr>
            <a:xfrm>
              <a:off x="5181600" y="5029200"/>
              <a:ext cx="1295400" cy="0"/>
            </a:xfrm>
            <a:prstGeom prst="line">
              <a:avLst/>
            </a:prstGeom>
            <a:ln w="25400">
              <a:prstDash val="dash"/>
            </a:ln>
          </p:spPr>
          <p:style>
            <a:lnRef idx="1">
              <a:schemeClr val="accent1"/>
            </a:lnRef>
            <a:fillRef idx="0">
              <a:schemeClr val="accent1"/>
            </a:fillRef>
            <a:effectRef idx="0">
              <a:schemeClr val="accent1"/>
            </a:effectRef>
            <a:fontRef idx="minor">
              <a:schemeClr val="tx1"/>
            </a:fontRef>
          </p:style>
        </p:cxnSp>
        <p:pic>
          <p:nvPicPr>
            <p:cNvPr id="7184" name="Picture 16" descr="http://www.techfuels.com/attachments/everything-else/5983d1222685580-belkin-cable-dsl-gateway-router-belkin-cable-dsl-gateway-router.jpg"/>
            <p:cNvPicPr>
              <a:picLocks noChangeAspect="1" noChangeArrowheads="1"/>
            </p:cNvPicPr>
            <p:nvPr/>
          </p:nvPicPr>
          <p:blipFill>
            <a:blip r:embed="rId9" cstate="print">
              <a:clrChange>
                <a:clrFrom>
                  <a:srgbClr val="FFFFFF"/>
                </a:clrFrom>
                <a:clrTo>
                  <a:srgbClr val="FFFFFF">
                    <a:alpha val="0"/>
                  </a:srgbClr>
                </a:clrTo>
              </a:clrChange>
            </a:blip>
            <a:srcRect/>
            <a:stretch>
              <a:fillRect/>
            </a:stretch>
          </p:blipFill>
          <p:spPr bwMode="auto">
            <a:xfrm>
              <a:off x="6781800" y="5105400"/>
              <a:ext cx="1562100" cy="1225909"/>
            </a:xfrm>
            <a:prstGeom prst="rect">
              <a:avLst/>
            </a:prstGeom>
            <a:noFill/>
          </p:spPr>
        </p:pic>
        <p:pic>
          <p:nvPicPr>
            <p:cNvPr id="7178" name="Picture 10" descr="http://www.onlineshop.com.sg/images/IMT00055.jpg"/>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533400" y="4800600"/>
              <a:ext cx="1714500" cy="1714500"/>
            </a:xfrm>
            <a:prstGeom prst="rect">
              <a:avLst/>
            </a:prstGeom>
            <a:noFill/>
          </p:spPr>
        </p:pic>
        <p:sp>
          <p:nvSpPr>
            <p:cNvPr id="27" name="圆角矩形标注 26"/>
            <p:cNvSpPr/>
            <p:nvPr/>
          </p:nvSpPr>
          <p:spPr>
            <a:xfrm rot="10800000">
              <a:off x="457200" y="3657600"/>
              <a:ext cx="2057400" cy="2743200"/>
            </a:xfrm>
            <a:prstGeom prst="wedgeRoundRectCallout">
              <a:avLst/>
            </a:prstGeom>
            <a:solidFill>
              <a:schemeClr val="accent1">
                <a:lumMod val="75000"/>
                <a:alpha val="2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176" name="Picture 8" descr="verbatim gigabit nas external hdd"/>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3429000" y="3791373"/>
              <a:ext cx="1524000" cy="1151468"/>
            </a:xfrm>
            <a:prstGeom prst="rect">
              <a:avLst/>
            </a:prstGeom>
            <a:noFill/>
          </p:spPr>
        </p:pic>
        <p:sp>
          <p:nvSpPr>
            <p:cNvPr id="33" name="圆角矩形标注 32"/>
            <p:cNvSpPr/>
            <p:nvPr/>
          </p:nvSpPr>
          <p:spPr>
            <a:xfrm rot="10800000">
              <a:off x="3124200" y="3657600"/>
              <a:ext cx="2057400" cy="2743200"/>
            </a:xfrm>
            <a:prstGeom prst="wedgeRoundRectCallout">
              <a:avLst/>
            </a:prstGeom>
            <a:solidFill>
              <a:schemeClr val="accent1">
                <a:lumMod val="75000"/>
                <a:alpha val="2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圆角矩形标注 45"/>
            <p:cNvSpPr/>
            <p:nvPr/>
          </p:nvSpPr>
          <p:spPr>
            <a:xfrm rot="10800000">
              <a:off x="6477000" y="3657600"/>
              <a:ext cx="2057400" cy="2743200"/>
            </a:xfrm>
            <a:prstGeom prst="wedgeRoundRectCallout">
              <a:avLst/>
            </a:prstGeom>
            <a:solidFill>
              <a:schemeClr val="accent1">
                <a:lumMod val="75000"/>
                <a:alpha val="2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174"/>
                                        </p:tgtEl>
                                        <p:attrNameLst>
                                          <p:attrName>style.visibility</p:attrName>
                                        </p:attrNameLst>
                                      </p:cBhvr>
                                      <p:to>
                                        <p:strVal val="visible"/>
                                      </p:to>
                                    </p:set>
                                    <p:animEffect transition="in" filter="fade">
                                      <p:cBhvr>
                                        <p:cTn id="7" dur="500"/>
                                        <p:tgtEl>
                                          <p:spTgt spid="7174"/>
                                        </p:tgtEl>
                                      </p:cBhvr>
                                    </p:animEffect>
                                  </p:childTnLst>
                                </p:cTn>
                              </p:par>
                              <p:par>
                                <p:cTn id="8" presetID="10" presetClass="entr" presetSubtype="0" fill="hold" nodeType="withEffect">
                                  <p:stCondLst>
                                    <p:cond delay="0"/>
                                  </p:stCondLst>
                                  <p:childTnLst>
                                    <p:set>
                                      <p:cBhvr>
                                        <p:cTn id="9" dur="1" fill="hold">
                                          <p:stCondLst>
                                            <p:cond delay="0"/>
                                          </p:stCondLst>
                                        </p:cTn>
                                        <p:tgtEl>
                                          <p:spTgt spid="7172"/>
                                        </p:tgtEl>
                                        <p:attrNameLst>
                                          <p:attrName>style.visibility</p:attrName>
                                        </p:attrNameLst>
                                      </p:cBhvr>
                                      <p:to>
                                        <p:strVal val="visible"/>
                                      </p:to>
                                    </p:set>
                                    <p:animEffect transition="in" filter="fade">
                                      <p:cBhvr>
                                        <p:cTn id="10" dur="500"/>
                                        <p:tgtEl>
                                          <p:spTgt spid="717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500"/>
                                        <p:tgtEl>
                                          <p:spTgt spid="3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fade">
                                      <p:cBhvr>
                                        <p:cTn id="19" dur="500"/>
                                        <p:tgtEl>
                                          <p:spTgt spid="51"/>
                                        </p:tgtEl>
                                      </p:cBhvr>
                                    </p:animEffect>
                                  </p:childTnLst>
                                </p:cTn>
                              </p:par>
                              <p:par>
                                <p:cTn id="20" presetID="10" presetClass="entr" presetSubtype="0" fill="hold" nodeType="withEffect">
                                  <p:stCondLst>
                                    <p:cond delay="0"/>
                                  </p:stCondLst>
                                  <p:childTnLst>
                                    <p:set>
                                      <p:cBhvr>
                                        <p:cTn id="21" dur="1" fill="hold">
                                          <p:stCondLst>
                                            <p:cond delay="0"/>
                                          </p:stCondLst>
                                        </p:cTn>
                                        <p:tgtEl>
                                          <p:spTgt spid="7188"/>
                                        </p:tgtEl>
                                        <p:attrNameLst>
                                          <p:attrName>style.visibility</p:attrName>
                                        </p:attrNameLst>
                                      </p:cBhvr>
                                      <p:to>
                                        <p:strVal val="visible"/>
                                      </p:to>
                                    </p:set>
                                    <p:animEffect transition="in" filter="fade">
                                      <p:cBhvr>
                                        <p:cTn id="22" dur="500"/>
                                        <p:tgtEl>
                                          <p:spTgt spid="718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linds(horizontal)">
                                      <p:cBhvr>
                                        <p:cTn id="2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7" grpId="0"/>
      <p:bldP spid="5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p:cNvPicPr>
            <a:picLocks noChangeAspect="1" noChangeArrowheads="1"/>
          </p:cNvPicPr>
          <p:nvPr/>
        </p:nvPicPr>
        <p:blipFill>
          <a:blip r:embed="rId3" cstate="print"/>
          <a:srcRect/>
          <a:stretch>
            <a:fillRect/>
          </a:stretch>
        </p:blipFill>
        <p:spPr bwMode="auto">
          <a:xfrm>
            <a:off x="304800" y="1024652"/>
            <a:ext cx="4581525" cy="2709148"/>
          </a:xfrm>
          <a:prstGeom prst="rect">
            <a:avLst/>
          </a:prstGeom>
          <a:noFill/>
          <a:ln w="9525">
            <a:noFill/>
            <a:miter lim="800000"/>
            <a:headEnd/>
            <a:tailEnd/>
          </a:ln>
        </p:spPr>
      </p:pic>
      <p:sp>
        <p:nvSpPr>
          <p:cNvPr id="3" name="TextBox 2"/>
          <p:cNvSpPr txBox="1"/>
          <p:nvPr/>
        </p:nvSpPr>
        <p:spPr>
          <a:xfrm>
            <a:off x="7070881" y="152400"/>
            <a:ext cx="1920719" cy="461665"/>
          </a:xfrm>
          <a:prstGeom prst="rect">
            <a:avLst/>
          </a:prstGeom>
          <a:solidFill>
            <a:srgbClr val="FF0000">
              <a:alpha val="15000"/>
            </a:srgbClr>
          </a:solidFill>
        </p:spPr>
        <p:txBody>
          <a:bodyPr vert="horz" wrap="none" rtlCol="0">
            <a:spAutoFit/>
          </a:bodyPr>
          <a:lstStyle/>
          <a:p>
            <a:r>
              <a:rPr lang="en-US" altLang="zh-CN" sz="2400" dirty="0" smtClean="0"/>
              <a:t>Introduction</a:t>
            </a:r>
            <a:endParaRPr lang="zh-CN" altLang="en-US" sz="2400" dirty="0"/>
          </a:p>
        </p:txBody>
      </p:sp>
      <p:pic>
        <p:nvPicPr>
          <p:cNvPr id="72707" name="Picture 3"/>
          <p:cNvPicPr>
            <a:picLocks noChangeAspect="1" noChangeArrowheads="1"/>
          </p:cNvPicPr>
          <p:nvPr/>
        </p:nvPicPr>
        <p:blipFill>
          <a:blip r:embed="rId4" cstate="print"/>
          <a:srcRect/>
          <a:stretch>
            <a:fillRect/>
          </a:stretch>
        </p:blipFill>
        <p:spPr bwMode="auto">
          <a:xfrm>
            <a:off x="4953000" y="1219200"/>
            <a:ext cx="3704750" cy="2438400"/>
          </a:xfrm>
          <a:prstGeom prst="rect">
            <a:avLst/>
          </a:prstGeom>
          <a:noFill/>
          <a:ln w="9525">
            <a:noFill/>
            <a:miter lim="800000"/>
            <a:headEnd/>
            <a:tailEnd/>
          </a:ln>
        </p:spPr>
      </p:pic>
      <p:pic>
        <p:nvPicPr>
          <p:cNvPr id="72708" name="Picture 4"/>
          <p:cNvPicPr>
            <a:picLocks noChangeAspect="1" noChangeArrowheads="1"/>
          </p:cNvPicPr>
          <p:nvPr/>
        </p:nvPicPr>
        <p:blipFill>
          <a:blip r:embed="rId5" cstate="print"/>
          <a:srcRect/>
          <a:stretch>
            <a:fillRect/>
          </a:stretch>
        </p:blipFill>
        <p:spPr bwMode="auto">
          <a:xfrm>
            <a:off x="352521" y="3800669"/>
            <a:ext cx="3838479" cy="2523931"/>
          </a:xfrm>
          <a:prstGeom prst="rect">
            <a:avLst/>
          </a:prstGeom>
          <a:noFill/>
          <a:ln w="9525">
            <a:noFill/>
            <a:miter lim="800000"/>
            <a:headEnd/>
            <a:tailEnd/>
          </a:ln>
        </p:spPr>
      </p:pic>
      <p:pic>
        <p:nvPicPr>
          <p:cNvPr id="72709" name="Picture 5"/>
          <p:cNvPicPr>
            <a:picLocks noChangeAspect="1" noChangeArrowheads="1"/>
          </p:cNvPicPr>
          <p:nvPr/>
        </p:nvPicPr>
        <p:blipFill>
          <a:blip r:embed="rId6" cstate="print"/>
          <a:srcRect/>
          <a:stretch>
            <a:fillRect/>
          </a:stretch>
        </p:blipFill>
        <p:spPr bwMode="auto">
          <a:xfrm>
            <a:off x="4343400" y="3733800"/>
            <a:ext cx="4343400" cy="2600131"/>
          </a:xfrm>
          <a:prstGeom prst="rect">
            <a:avLst/>
          </a:prstGeom>
          <a:noFill/>
          <a:ln w="9525">
            <a:noFill/>
            <a:miter lim="800000"/>
            <a:headEnd/>
            <a:tailEnd/>
          </a:ln>
        </p:spPr>
      </p:pic>
      <p:sp>
        <p:nvSpPr>
          <p:cNvPr id="7" name="TextBox 6"/>
          <p:cNvSpPr txBox="1"/>
          <p:nvPr/>
        </p:nvSpPr>
        <p:spPr>
          <a:xfrm>
            <a:off x="2057400" y="533400"/>
            <a:ext cx="4996881" cy="461665"/>
          </a:xfrm>
          <a:prstGeom prst="rect">
            <a:avLst/>
          </a:prstGeom>
          <a:noFill/>
        </p:spPr>
        <p:txBody>
          <a:bodyPr wrap="none" rtlCol="0">
            <a:spAutoFit/>
          </a:bodyPr>
          <a:lstStyle/>
          <a:p>
            <a:r>
              <a:rPr lang="en-US" altLang="zh-CN" sz="2400" b="1" dirty="0" smtClean="0"/>
              <a:t>Google Data Container Center </a:t>
            </a:r>
            <a:endParaRPr lang="zh-CN" altLang="en-US" sz="2400" b="1" dirty="0"/>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4" cstate="print">
            <a:clrChange>
              <a:clrFrom>
                <a:srgbClr val="FFFFFF"/>
              </a:clrFrom>
              <a:clrTo>
                <a:srgbClr val="FFFFFF">
                  <a:alpha val="0"/>
                </a:srgbClr>
              </a:clrTo>
            </a:clrChange>
          </a:blip>
          <a:srcRect b="7638"/>
          <a:stretch>
            <a:fillRect/>
          </a:stretch>
        </p:blipFill>
        <p:spPr bwMode="auto">
          <a:xfrm>
            <a:off x="2438400" y="457200"/>
            <a:ext cx="4419600" cy="2844043"/>
          </a:xfrm>
          <a:prstGeom prst="rect">
            <a:avLst/>
          </a:prstGeom>
          <a:noFill/>
          <a:ln w="9525">
            <a:noFill/>
            <a:miter lim="800000"/>
            <a:headEnd/>
            <a:tailEnd/>
          </a:ln>
        </p:spPr>
      </p:pic>
      <p:sp>
        <p:nvSpPr>
          <p:cNvPr id="6" name="矩形 5"/>
          <p:cNvSpPr/>
          <p:nvPr/>
        </p:nvSpPr>
        <p:spPr>
          <a:xfrm>
            <a:off x="2819400" y="3276600"/>
            <a:ext cx="3810000" cy="307777"/>
          </a:xfrm>
          <a:prstGeom prst="rect">
            <a:avLst/>
          </a:prstGeom>
        </p:spPr>
        <p:txBody>
          <a:bodyPr wrap="square">
            <a:spAutoFit/>
          </a:bodyPr>
          <a:lstStyle/>
          <a:p>
            <a:r>
              <a:rPr lang="en-US" altLang="zh-CN" sz="1400" dirty="0" smtClean="0"/>
              <a:t>Fig.1  A series-parallel system configuration [1]</a:t>
            </a:r>
            <a:endParaRPr lang="zh-CN" altLang="en-US" sz="1400" dirty="0"/>
          </a:p>
        </p:txBody>
      </p:sp>
      <p:sp>
        <p:nvSpPr>
          <p:cNvPr id="8" name="矩形 7"/>
          <p:cNvSpPr/>
          <p:nvPr/>
        </p:nvSpPr>
        <p:spPr>
          <a:xfrm>
            <a:off x="152400" y="152400"/>
            <a:ext cx="1896673" cy="461665"/>
          </a:xfrm>
          <a:prstGeom prst="rect">
            <a:avLst/>
          </a:prstGeom>
          <a:solidFill>
            <a:srgbClr val="FFFF00">
              <a:alpha val="30000"/>
            </a:srgbClr>
          </a:solidFill>
        </p:spPr>
        <p:txBody>
          <a:bodyPr vert="horz" wrap="none">
            <a:spAutoFit/>
          </a:bodyPr>
          <a:lstStyle/>
          <a:p>
            <a:r>
              <a:rPr lang="en-US" altLang="zh-CN" sz="2400" dirty="0" smtClean="0"/>
              <a:t>Formulation</a:t>
            </a:r>
            <a:endParaRPr lang="zh-CN" altLang="en-US" sz="2400" dirty="0"/>
          </a:p>
        </p:txBody>
      </p:sp>
      <p:graphicFrame>
        <p:nvGraphicFramePr>
          <p:cNvPr id="8193" name="Object 1">
            <a:hlinkClick r:id="rId5" action="ppaction://hlinkfile"/>
          </p:cNvPr>
          <p:cNvGraphicFramePr>
            <a:graphicFrameLocks noChangeAspect="1"/>
          </p:cNvGraphicFramePr>
          <p:nvPr/>
        </p:nvGraphicFramePr>
        <p:xfrm>
          <a:off x="6705600" y="4876800"/>
          <a:ext cx="839788" cy="711200"/>
        </p:xfrm>
        <a:graphic>
          <a:graphicData uri="http://schemas.openxmlformats.org/presentationml/2006/ole">
            <p:oleObj spid="_x0000_s8193" name="Package" showAsIcon="1" r:id="rId6" imgW="839160" imgH="710640" progId="Package">
              <p:embed/>
            </p:oleObj>
          </a:graphicData>
        </a:graphic>
      </p:graphicFrame>
      <p:pic>
        <p:nvPicPr>
          <p:cNvPr id="8194" name="Picture 2"/>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2743200" y="3429000"/>
            <a:ext cx="3505200" cy="983277"/>
          </a:xfrm>
          <a:prstGeom prst="rect">
            <a:avLst/>
          </a:prstGeom>
          <a:noFill/>
          <a:ln w="9525">
            <a:noFill/>
            <a:miter lim="800000"/>
            <a:headEnd/>
            <a:tailEnd/>
          </a:ln>
        </p:spPr>
      </p:pic>
      <p:pic>
        <p:nvPicPr>
          <p:cNvPr id="8197" name="Picture 5"/>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3257550" y="4343400"/>
            <a:ext cx="2533650" cy="21336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p.blog.csdn.net/images/p_blog_csdn_net/hecssy/EntryImages/20081221/surf.pn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724400" y="1554773"/>
            <a:ext cx="4343400" cy="2255227"/>
          </a:xfrm>
          <a:prstGeom prst="rect">
            <a:avLst/>
          </a:prstGeom>
          <a:noFill/>
        </p:spPr>
      </p:pic>
      <p:sp>
        <p:nvSpPr>
          <p:cNvPr id="2" name="TextBox 1"/>
          <p:cNvSpPr txBox="1"/>
          <p:nvPr/>
        </p:nvSpPr>
        <p:spPr>
          <a:xfrm>
            <a:off x="685800" y="1828800"/>
            <a:ext cx="4868179" cy="1631216"/>
          </a:xfrm>
          <a:prstGeom prst="rect">
            <a:avLst/>
          </a:prstGeom>
          <a:noFill/>
        </p:spPr>
        <p:txBody>
          <a:bodyPr wrap="square" rtlCol="0">
            <a:spAutoFit/>
          </a:bodyPr>
          <a:lstStyle/>
          <a:p>
            <a:r>
              <a:rPr lang="en-US" altLang="zh-CN" sz="2000" b="1" dirty="0" smtClean="0"/>
              <a:t>Features</a:t>
            </a:r>
            <a:r>
              <a:rPr lang="en-US" altLang="zh-CN" sz="2000" dirty="0" smtClean="0"/>
              <a:t>:</a:t>
            </a:r>
          </a:p>
          <a:p>
            <a:pPr marL="342900" indent="-342900">
              <a:buAutoNum type="arabicPeriod"/>
            </a:pPr>
            <a:r>
              <a:rPr lang="en-US" altLang="zh-CN" sz="2000" dirty="0" smtClean="0"/>
              <a:t>Objective function is </a:t>
            </a:r>
            <a:r>
              <a:rPr lang="en-US" altLang="zh-CN" sz="2000" b="1" dirty="0" smtClean="0">
                <a:solidFill>
                  <a:srgbClr val="FF0000"/>
                </a:solidFill>
              </a:rPr>
              <a:t>non-linear;</a:t>
            </a:r>
          </a:p>
          <a:p>
            <a:pPr marL="342900" indent="-342900">
              <a:buAutoNum type="arabicPeriod"/>
            </a:pPr>
            <a:r>
              <a:rPr lang="en-US" altLang="zh-CN" sz="2000" dirty="0" smtClean="0"/>
              <a:t>Multiple maximal / extreme points;</a:t>
            </a:r>
            <a:endParaRPr lang="en-US" altLang="zh-CN" sz="2000" dirty="0" smtClean="0">
              <a:solidFill>
                <a:srgbClr val="FF0000"/>
              </a:solidFill>
            </a:endParaRPr>
          </a:p>
          <a:p>
            <a:pPr marL="342900" indent="-342900">
              <a:buAutoNum type="arabicPeriod"/>
            </a:pPr>
            <a:r>
              <a:rPr lang="en-US" altLang="zh-CN" sz="2000" dirty="0" smtClean="0"/>
              <a:t>N-P hard [9]</a:t>
            </a:r>
          </a:p>
          <a:p>
            <a:pPr marL="342900" indent="-342900">
              <a:buAutoNum type="arabicPeriod"/>
            </a:pPr>
            <a:endParaRPr lang="zh-CN" altLang="en-US" sz="2000" dirty="0"/>
          </a:p>
        </p:txBody>
      </p:sp>
      <p:sp>
        <p:nvSpPr>
          <p:cNvPr id="4" name="矩形 3"/>
          <p:cNvSpPr/>
          <p:nvPr/>
        </p:nvSpPr>
        <p:spPr>
          <a:xfrm>
            <a:off x="685800" y="3861137"/>
            <a:ext cx="5410200" cy="1015663"/>
          </a:xfrm>
          <a:prstGeom prst="rect">
            <a:avLst/>
          </a:prstGeom>
        </p:spPr>
        <p:txBody>
          <a:bodyPr wrap="square">
            <a:spAutoFit/>
          </a:bodyPr>
          <a:lstStyle/>
          <a:p>
            <a:r>
              <a:rPr lang="en-US" altLang="zh-CN" sz="2000" b="1" dirty="0" smtClean="0"/>
              <a:t>Difficulty</a:t>
            </a:r>
            <a:r>
              <a:rPr lang="en-US" altLang="zh-CN" sz="2000" dirty="0" smtClean="0"/>
              <a:t> :</a:t>
            </a:r>
          </a:p>
          <a:p>
            <a:pPr marL="457200" indent="-457200">
              <a:buAutoNum type="arabicPeriod"/>
            </a:pPr>
            <a:r>
              <a:rPr lang="en-US" altLang="zh-CN" sz="2000" dirty="0" smtClean="0"/>
              <a:t>Traversal is infeasible and impractical;</a:t>
            </a:r>
          </a:p>
          <a:p>
            <a:pPr marL="457200" indent="-457200">
              <a:buAutoNum type="arabicPeriod"/>
            </a:pPr>
            <a:r>
              <a:rPr lang="en-US" altLang="zh-CN" sz="2000" dirty="0" smtClean="0"/>
              <a:t>Local optimization vs. global optimization</a:t>
            </a:r>
          </a:p>
        </p:txBody>
      </p:sp>
      <p:sp>
        <p:nvSpPr>
          <p:cNvPr id="6" name="矩形 5"/>
          <p:cNvSpPr/>
          <p:nvPr/>
        </p:nvSpPr>
        <p:spPr>
          <a:xfrm>
            <a:off x="152400" y="152400"/>
            <a:ext cx="1896673" cy="461665"/>
          </a:xfrm>
          <a:prstGeom prst="rect">
            <a:avLst/>
          </a:prstGeom>
          <a:solidFill>
            <a:srgbClr val="FFFF00">
              <a:alpha val="30000"/>
            </a:srgbClr>
          </a:solidFill>
        </p:spPr>
        <p:txBody>
          <a:bodyPr vert="horz" wrap="none">
            <a:spAutoFit/>
          </a:bodyPr>
          <a:lstStyle/>
          <a:p>
            <a:r>
              <a:rPr lang="en-US" altLang="zh-CN" sz="2400" dirty="0" smtClean="0"/>
              <a:t>Formulation</a:t>
            </a:r>
            <a:endParaRPr lang="zh-CN" altLang="en-US" sz="2400" dirty="0"/>
          </a:p>
        </p:txBody>
      </p:sp>
      <p:sp>
        <p:nvSpPr>
          <p:cNvPr id="7" name="矩形 6"/>
          <p:cNvSpPr/>
          <p:nvPr/>
        </p:nvSpPr>
        <p:spPr>
          <a:xfrm>
            <a:off x="609600" y="5791200"/>
            <a:ext cx="8229600" cy="523220"/>
          </a:xfrm>
          <a:prstGeom prst="rect">
            <a:avLst/>
          </a:prstGeom>
        </p:spPr>
        <p:txBody>
          <a:bodyPr wrap="square">
            <a:spAutoFit/>
          </a:bodyPr>
          <a:lstStyle/>
          <a:p>
            <a:r>
              <a:rPr lang="en-US" altLang="zh-CN" sz="1400" dirty="0" smtClean="0"/>
              <a:t>[9] </a:t>
            </a:r>
            <a:r>
              <a:rPr lang="en-US" altLang="zh-CN" sz="1400" dirty="0" err="1" smtClean="0"/>
              <a:t>Chern</a:t>
            </a:r>
            <a:r>
              <a:rPr lang="en-US" altLang="zh-CN" sz="1400" dirty="0" smtClean="0"/>
              <a:t> MS. On the computational complexity of reliability redundancy allocation in a series system.      Operation Research Letter, 11(5):309-315, JUNE, 1992.</a:t>
            </a:r>
            <a:endParaRPr lang="zh-CN" altLang="en-US" sz="1400" dirty="0"/>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993338"/>
            <a:ext cx="2034531" cy="400110"/>
          </a:xfrm>
          <a:prstGeom prst="rect">
            <a:avLst/>
          </a:prstGeom>
          <a:noFill/>
        </p:spPr>
        <p:txBody>
          <a:bodyPr wrap="none" rtlCol="0">
            <a:spAutoFit/>
          </a:bodyPr>
          <a:lstStyle/>
          <a:p>
            <a:r>
              <a:rPr lang="en-US" altLang="zh-CN" sz="2000" b="1" dirty="0" smtClean="0"/>
              <a:t>Terminology:</a:t>
            </a:r>
          </a:p>
        </p:txBody>
      </p:sp>
      <p:sp>
        <p:nvSpPr>
          <p:cNvPr id="4" name="矩形 3"/>
          <p:cNvSpPr/>
          <p:nvPr/>
        </p:nvSpPr>
        <p:spPr>
          <a:xfrm>
            <a:off x="876704" y="1591270"/>
            <a:ext cx="7620000" cy="2031325"/>
          </a:xfrm>
          <a:prstGeom prst="rect">
            <a:avLst/>
          </a:prstGeom>
        </p:spPr>
        <p:txBody>
          <a:bodyPr wrap="square">
            <a:spAutoFit/>
          </a:bodyPr>
          <a:lstStyle/>
          <a:p>
            <a:r>
              <a:rPr lang="en-US" altLang="zh-CN" dirty="0" smtClean="0"/>
              <a:t>Redundancy:</a:t>
            </a:r>
          </a:p>
          <a:p>
            <a:pPr lvl="1"/>
            <a:r>
              <a:rPr lang="en-US" altLang="zh-CN" dirty="0" smtClean="0"/>
              <a:t>-What?</a:t>
            </a:r>
          </a:p>
          <a:p>
            <a:pPr lvl="1"/>
            <a:r>
              <a:rPr lang="en-US" altLang="zh-CN" dirty="0" smtClean="0"/>
              <a:t>	Functionally identical units in parallel are referred to as 	redundant units. </a:t>
            </a:r>
          </a:p>
          <a:p>
            <a:pPr lvl="1"/>
            <a:r>
              <a:rPr lang="en-US" altLang="zh-CN" dirty="0" smtClean="0"/>
              <a:t>-Why?</a:t>
            </a:r>
          </a:p>
          <a:p>
            <a:pPr lvl="1"/>
            <a:r>
              <a:rPr lang="en-US" altLang="zh-CN" dirty="0" smtClean="0"/>
              <a:t>	Adding redundancy is one of several methods of improving 	system reliability [5]</a:t>
            </a:r>
          </a:p>
        </p:txBody>
      </p:sp>
      <p:sp>
        <p:nvSpPr>
          <p:cNvPr id="5" name="矩形 4"/>
          <p:cNvSpPr/>
          <p:nvPr/>
        </p:nvSpPr>
        <p:spPr>
          <a:xfrm>
            <a:off x="876704" y="4812268"/>
            <a:ext cx="2323696" cy="369332"/>
          </a:xfrm>
          <a:prstGeom prst="rect">
            <a:avLst/>
          </a:prstGeom>
        </p:spPr>
        <p:txBody>
          <a:bodyPr wrap="square">
            <a:spAutoFit/>
          </a:bodyPr>
          <a:lstStyle/>
          <a:p>
            <a:r>
              <a:rPr lang="en-US" altLang="zh-CN" dirty="0" smtClean="0"/>
              <a:t>Redundancy strategy</a:t>
            </a:r>
            <a:endParaRPr lang="zh-CN" altLang="en-US" dirty="0"/>
          </a:p>
        </p:txBody>
      </p:sp>
      <p:sp>
        <p:nvSpPr>
          <p:cNvPr id="6" name="矩形 5"/>
          <p:cNvSpPr/>
          <p:nvPr/>
        </p:nvSpPr>
        <p:spPr>
          <a:xfrm>
            <a:off x="876704" y="3810000"/>
            <a:ext cx="7467600" cy="369332"/>
          </a:xfrm>
          <a:prstGeom prst="rect">
            <a:avLst/>
          </a:prstGeom>
        </p:spPr>
        <p:txBody>
          <a:bodyPr wrap="square">
            <a:spAutoFit/>
          </a:bodyPr>
          <a:lstStyle/>
          <a:p>
            <a:r>
              <a:rPr lang="en-US" altLang="zh-CN" dirty="0" smtClean="0"/>
              <a:t>Redundancy level: the amount of functional identical components  </a:t>
            </a:r>
          </a:p>
        </p:txBody>
      </p:sp>
      <p:sp>
        <p:nvSpPr>
          <p:cNvPr id="7" name="左大括号 6"/>
          <p:cNvSpPr/>
          <p:nvPr/>
        </p:nvSpPr>
        <p:spPr>
          <a:xfrm>
            <a:off x="3238904" y="4572000"/>
            <a:ext cx="113896" cy="914400"/>
          </a:xfrm>
          <a:prstGeom prst="leftBrac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矩形 7"/>
          <p:cNvSpPr/>
          <p:nvPr/>
        </p:nvSpPr>
        <p:spPr>
          <a:xfrm>
            <a:off x="3429000" y="5269468"/>
            <a:ext cx="1050288" cy="369332"/>
          </a:xfrm>
          <a:prstGeom prst="rect">
            <a:avLst/>
          </a:prstGeom>
          <a:ln>
            <a:solidFill>
              <a:schemeClr val="bg1">
                <a:lumMod val="50000"/>
              </a:schemeClr>
            </a:solidFill>
          </a:ln>
        </p:spPr>
        <p:txBody>
          <a:bodyPr wrap="none">
            <a:spAutoFit/>
          </a:bodyPr>
          <a:lstStyle/>
          <a:p>
            <a:r>
              <a:rPr lang="en-US" altLang="zh-CN" dirty="0" smtClean="0"/>
              <a:t>standby </a:t>
            </a:r>
            <a:endParaRPr lang="zh-CN" altLang="en-US" dirty="0"/>
          </a:p>
        </p:txBody>
      </p:sp>
      <p:sp>
        <p:nvSpPr>
          <p:cNvPr id="9" name="矩形 8"/>
          <p:cNvSpPr/>
          <p:nvPr/>
        </p:nvSpPr>
        <p:spPr>
          <a:xfrm>
            <a:off x="3543704" y="4419600"/>
            <a:ext cx="780983" cy="369332"/>
          </a:xfrm>
          <a:prstGeom prst="rect">
            <a:avLst/>
          </a:prstGeom>
          <a:ln>
            <a:solidFill>
              <a:schemeClr val="bg1">
                <a:lumMod val="50000"/>
              </a:schemeClr>
            </a:solidFill>
          </a:ln>
        </p:spPr>
        <p:txBody>
          <a:bodyPr wrap="none">
            <a:spAutoFit/>
          </a:bodyPr>
          <a:lstStyle/>
          <a:p>
            <a:r>
              <a:rPr lang="en-US" altLang="zh-CN" dirty="0" smtClean="0"/>
              <a:t>active</a:t>
            </a:r>
            <a:endParaRPr lang="zh-CN" altLang="en-US" dirty="0"/>
          </a:p>
        </p:txBody>
      </p:sp>
      <p:sp>
        <p:nvSpPr>
          <p:cNvPr id="11" name="左大括号 10"/>
          <p:cNvSpPr/>
          <p:nvPr/>
        </p:nvSpPr>
        <p:spPr>
          <a:xfrm>
            <a:off x="4648200" y="4791670"/>
            <a:ext cx="152400" cy="1151930"/>
          </a:xfrm>
          <a:prstGeom prst="leftBrac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矩形 11"/>
          <p:cNvSpPr/>
          <p:nvPr/>
        </p:nvSpPr>
        <p:spPr>
          <a:xfrm>
            <a:off x="4915304" y="4495800"/>
            <a:ext cx="4000095" cy="1846659"/>
          </a:xfrm>
          <a:prstGeom prst="rect">
            <a:avLst/>
          </a:prstGeom>
          <a:ln>
            <a:solidFill>
              <a:schemeClr val="bg1">
                <a:lumMod val="50000"/>
              </a:schemeClr>
            </a:solidFill>
          </a:ln>
        </p:spPr>
        <p:txBody>
          <a:bodyPr wrap="square">
            <a:spAutoFit/>
          </a:bodyPr>
          <a:lstStyle/>
          <a:p>
            <a:r>
              <a:rPr lang="en-US" altLang="zh-CN" dirty="0" smtClean="0"/>
              <a:t>cold:	</a:t>
            </a:r>
            <a:r>
              <a:rPr lang="en-US" altLang="zh-CN" sz="1400" dirty="0" smtClean="0"/>
              <a:t>component does not fail before it 	operates</a:t>
            </a:r>
          </a:p>
          <a:p>
            <a:r>
              <a:rPr lang="en-US" altLang="zh-CN" dirty="0" smtClean="0"/>
              <a:t>warm:	</a:t>
            </a:r>
            <a:r>
              <a:rPr lang="en-US" altLang="zh-CN" sz="1400" dirty="0" smtClean="0"/>
              <a:t>component is more prone to failure 	before operation </a:t>
            </a:r>
            <a:endParaRPr lang="en-US" altLang="zh-CN" dirty="0" smtClean="0"/>
          </a:p>
          <a:p>
            <a:r>
              <a:rPr lang="en-US" altLang="zh-CN" dirty="0" smtClean="0"/>
              <a:t>hot:	</a:t>
            </a:r>
            <a:r>
              <a:rPr lang="en-US" altLang="zh-CN" sz="1400" dirty="0" smtClean="0"/>
              <a:t>the failure pattern of component 	does not depend on whether it is idle 	or in operation</a:t>
            </a:r>
            <a:endParaRPr lang="en-US" altLang="zh-CN" dirty="0" smtClean="0"/>
          </a:p>
        </p:txBody>
      </p:sp>
      <p:sp>
        <p:nvSpPr>
          <p:cNvPr id="14" name="矩形 13"/>
          <p:cNvSpPr/>
          <p:nvPr/>
        </p:nvSpPr>
        <p:spPr>
          <a:xfrm>
            <a:off x="152400" y="152400"/>
            <a:ext cx="1896673" cy="461665"/>
          </a:xfrm>
          <a:prstGeom prst="rect">
            <a:avLst/>
          </a:prstGeom>
          <a:solidFill>
            <a:srgbClr val="FFFF00">
              <a:alpha val="30000"/>
            </a:srgbClr>
          </a:solidFill>
        </p:spPr>
        <p:txBody>
          <a:bodyPr vert="horz" wrap="none">
            <a:spAutoFit/>
          </a:bodyPr>
          <a:lstStyle/>
          <a:p>
            <a:r>
              <a:rPr lang="en-US" altLang="zh-CN" sz="2400" dirty="0" smtClean="0"/>
              <a:t>Formulation</a:t>
            </a:r>
            <a:endParaRPr lang="zh-CN" altLang="en-US" sz="2400" dirty="0"/>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533400" y="993338"/>
            <a:ext cx="2034531" cy="400110"/>
          </a:xfrm>
          <a:prstGeom prst="rect">
            <a:avLst/>
          </a:prstGeom>
          <a:noFill/>
        </p:spPr>
        <p:txBody>
          <a:bodyPr wrap="none" rtlCol="0">
            <a:spAutoFit/>
          </a:bodyPr>
          <a:lstStyle/>
          <a:p>
            <a:r>
              <a:rPr lang="en-US" altLang="zh-CN" sz="2000" b="1" dirty="0" smtClean="0"/>
              <a:t>Terminology:</a:t>
            </a:r>
          </a:p>
        </p:txBody>
      </p:sp>
      <p:sp>
        <p:nvSpPr>
          <p:cNvPr id="4" name="矩形 3"/>
          <p:cNvSpPr/>
          <p:nvPr/>
        </p:nvSpPr>
        <p:spPr>
          <a:xfrm>
            <a:off x="876704" y="1591270"/>
            <a:ext cx="7620000" cy="2031325"/>
          </a:xfrm>
          <a:prstGeom prst="rect">
            <a:avLst/>
          </a:prstGeom>
        </p:spPr>
        <p:txBody>
          <a:bodyPr wrap="square">
            <a:spAutoFit/>
          </a:bodyPr>
          <a:lstStyle/>
          <a:p>
            <a:r>
              <a:rPr lang="en-US" altLang="zh-CN" dirty="0" smtClean="0">
                <a:solidFill>
                  <a:schemeClr val="bg1">
                    <a:lumMod val="50000"/>
                  </a:schemeClr>
                </a:solidFill>
              </a:rPr>
              <a:t>Redundancy:</a:t>
            </a:r>
          </a:p>
          <a:p>
            <a:pPr lvl="1"/>
            <a:r>
              <a:rPr lang="en-US" altLang="zh-CN" dirty="0" smtClean="0">
                <a:solidFill>
                  <a:schemeClr val="bg1">
                    <a:lumMod val="50000"/>
                  </a:schemeClr>
                </a:solidFill>
              </a:rPr>
              <a:t>-What?</a:t>
            </a:r>
          </a:p>
          <a:p>
            <a:pPr lvl="1"/>
            <a:r>
              <a:rPr lang="en-US" altLang="zh-CN" dirty="0" smtClean="0">
                <a:solidFill>
                  <a:schemeClr val="bg1">
                    <a:lumMod val="50000"/>
                  </a:schemeClr>
                </a:solidFill>
              </a:rPr>
              <a:t>	Functionally identical units in parallel are referred to as 	redundant units. </a:t>
            </a:r>
          </a:p>
          <a:p>
            <a:pPr lvl="1"/>
            <a:r>
              <a:rPr lang="en-US" altLang="zh-CN" dirty="0" smtClean="0">
                <a:solidFill>
                  <a:schemeClr val="bg1">
                    <a:lumMod val="50000"/>
                  </a:schemeClr>
                </a:solidFill>
              </a:rPr>
              <a:t>-Why?</a:t>
            </a:r>
          </a:p>
          <a:p>
            <a:pPr lvl="1"/>
            <a:r>
              <a:rPr lang="en-US" altLang="zh-CN" dirty="0" smtClean="0">
                <a:solidFill>
                  <a:schemeClr val="bg1">
                    <a:lumMod val="50000"/>
                  </a:schemeClr>
                </a:solidFill>
              </a:rPr>
              <a:t>	Adding redundancy is one of several methods of improving 	system reliability [5]</a:t>
            </a:r>
          </a:p>
        </p:txBody>
      </p:sp>
      <p:sp>
        <p:nvSpPr>
          <p:cNvPr id="5" name="矩形 4"/>
          <p:cNvSpPr/>
          <p:nvPr/>
        </p:nvSpPr>
        <p:spPr>
          <a:xfrm>
            <a:off x="876704" y="4812268"/>
            <a:ext cx="2323696" cy="369332"/>
          </a:xfrm>
          <a:prstGeom prst="rect">
            <a:avLst/>
          </a:prstGeom>
        </p:spPr>
        <p:txBody>
          <a:bodyPr wrap="square">
            <a:spAutoFit/>
          </a:bodyPr>
          <a:lstStyle/>
          <a:p>
            <a:r>
              <a:rPr lang="en-US" altLang="zh-CN" dirty="0" smtClean="0">
                <a:solidFill>
                  <a:schemeClr val="bg1">
                    <a:lumMod val="50000"/>
                  </a:schemeClr>
                </a:solidFill>
              </a:rPr>
              <a:t>Redundancy strategy</a:t>
            </a:r>
            <a:endParaRPr lang="zh-CN" altLang="en-US" dirty="0">
              <a:solidFill>
                <a:schemeClr val="bg1">
                  <a:lumMod val="50000"/>
                </a:schemeClr>
              </a:solidFill>
            </a:endParaRPr>
          </a:p>
        </p:txBody>
      </p:sp>
      <p:sp>
        <p:nvSpPr>
          <p:cNvPr id="6" name="矩形 5"/>
          <p:cNvSpPr/>
          <p:nvPr/>
        </p:nvSpPr>
        <p:spPr>
          <a:xfrm>
            <a:off x="876704" y="3810000"/>
            <a:ext cx="7467600" cy="369332"/>
          </a:xfrm>
          <a:prstGeom prst="rect">
            <a:avLst/>
          </a:prstGeom>
        </p:spPr>
        <p:txBody>
          <a:bodyPr wrap="square">
            <a:spAutoFit/>
          </a:bodyPr>
          <a:lstStyle/>
          <a:p>
            <a:r>
              <a:rPr lang="en-US" altLang="zh-CN" dirty="0" smtClean="0">
                <a:solidFill>
                  <a:schemeClr val="bg1">
                    <a:lumMod val="50000"/>
                  </a:schemeClr>
                </a:solidFill>
              </a:rPr>
              <a:t>Redundancy level: the amount of functional identical components  </a:t>
            </a:r>
          </a:p>
        </p:txBody>
      </p:sp>
      <p:sp>
        <p:nvSpPr>
          <p:cNvPr id="7" name="左大括号 6"/>
          <p:cNvSpPr/>
          <p:nvPr/>
        </p:nvSpPr>
        <p:spPr>
          <a:xfrm>
            <a:off x="3238904" y="4572000"/>
            <a:ext cx="113896" cy="914400"/>
          </a:xfrm>
          <a:prstGeom prst="leftBrac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lumMod val="50000"/>
                </a:schemeClr>
              </a:solidFill>
            </a:endParaRPr>
          </a:p>
        </p:txBody>
      </p:sp>
      <p:sp>
        <p:nvSpPr>
          <p:cNvPr id="8" name="矩形 7"/>
          <p:cNvSpPr/>
          <p:nvPr/>
        </p:nvSpPr>
        <p:spPr>
          <a:xfrm>
            <a:off x="3429000" y="5269468"/>
            <a:ext cx="1050288" cy="369332"/>
          </a:xfrm>
          <a:prstGeom prst="rect">
            <a:avLst/>
          </a:prstGeom>
          <a:ln>
            <a:solidFill>
              <a:schemeClr val="bg1">
                <a:lumMod val="50000"/>
              </a:schemeClr>
            </a:solidFill>
          </a:ln>
        </p:spPr>
        <p:txBody>
          <a:bodyPr wrap="none">
            <a:spAutoFit/>
          </a:bodyPr>
          <a:lstStyle/>
          <a:p>
            <a:r>
              <a:rPr lang="en-US" altLang="zh-CN" dirty="0" smtClean="0">
                <a:solidFill>
                  <a:schemeClr val="bg1">
                    <a:lumMod val="50000"/>
                  </a:schemeClr>
                </a:solidFill>
              </a:rPr>
              <a:t>standby </a:t>
            </a:r>
            <a:endParaRPr lang="zh-CN" altLang="en-US" dirty="0">
              <a:solidFill>
                <a:schemeClr val="bg1">
                  <a:lumMod val="50000"/>
                </a:schemeClr>
              </a:solidFill>
            </a:endParaRPr>
          </a:p>
        </p:txBody>
      </p:sp>
      <p:sp>
        <p:nvSpPr>
          <p:cNvPr id="9" name="矩形 8"/>
          <p:cNvSpPr/>
          <p:nvPr/>
        </p:nvSpPr>
        <p:spPr>
          <a:xfrm>
            <a:off x="3543704" y="4419600"/>
            <a:ext cx="780983" cy="369332"/>
          </a:xfrm>
          <a:prstGeom prst="rect">
            <a:avLst/>
          </a:prstGeom>
          <a:ln>
            <a:solidFill>
              <a:schemeClr val="bg1">
                <a:lumMod val="50000"/>
              </a:schemeClr>
            </a:solidFill>
          </a:ln>
        </p:spPr>
        <p:txBody>
          <a:bodyPr wrap="none">
            <a:spAutoFit/>
          </a:bodyPr>
          <a:lstStyle/>
          <a:p>
            <a:r>
              <a:rPr lang="en-US" altLang="zh-CN" dirty="0" smtClean="0">
                <a:solidFill>
                  <a:schemeClr val="bg1">
                    <a:lumMod val="50000"/>
                  </a:schemeClr>
                </a:solidFill>
              </a:rPr>
              <a:t>active</a:t>
            </a:r>
            <a:endParaRPr lang="zh-CN" altLang="en-US" dirty="0">
              <a:solidFill>
                <a:schemeClr val="bg1">
                  <a:lumMod val="50000"/>
                </a:schemeClr>
              </a:solidFill>
            </a:endParaRPr>
          </a:p>
        </p:txBody>
      </p:sp>
      <p:sp>
        <p:nvSpPr>
          <p:cNvPr id="11" name="左大括号 10"/>
          <p:cNvSpPr/>
          <p:nvPr/>
        </p:nvSpPr>
        <p:spPr>
          <a:xfrm>
            <a:off x="4648200" y="4791670"/>
            <a:ext cx="152400" cy="1151930"/>
          </a:xfrm>
          <a:prstGeom prst="leftBrac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lumMod val="50000"/>
                </a:schemeClr>
              </a:solidFill>
            </a:endParaRPr>
          </a:p>
        </p:txBody>
      </p:sp>
      <p:sp>
        <p:nvSpPr>
          <p:cNvPr id="12" name="矩形 11"/>
          <p:cNvSpPr/>
          <p:nvPr/>
        </p:nvSpPr>
        <p:spPr>
          <a:xfrm>
            <a:off x="4915304" y="4495800"/>
            <a:ext cx="4000095" cy="1846659"/>
          </a:xfrm>
          <a:prstGeom prst="rect">
            <a:avLst/>
          </a:prstGeom>
          <a:ln>
            <a:solidFill>
              <a:schemeClr val="bg1">
                <a:lumMod val="50000"/>
              </a:schemeClr>
            </a:solidFill>
          </a:ln>
        </p:spPr>
        <p:txBody>
          <a:bodyPr wrap="square">
            <a:spAutoFit/>
          </a:bodyPr>
          <a:lstStyle/>
          <a:p>
            <a:r>
              <a:rPr lang="en-US" altLang="zh-CN" dirty="0" smtClean="0">
                <a:solidFill>
                  <a:schemeClr val="bg1">
                    <a:lumMod val="50000"/>
                  </a:schemeClr>
                </a:solidFill>
              </a:rPr>
              <a:t>cold:	</a:t>
            </a:r>
            <a:r>
              <a:rPr lang="en-US" altLang="zh-CN" sz="1400" dirty="0" smtClean="0">
                <a:solidFill>
                  <a:schemeClr val="bg1">
                    <a:lumMod val="50000"/>
                  </a:schemeClr>
                </a:solidFill>
              </a:rPr>
              <a:t>component does not fail before it 	operates</a:t>
            </a:r>
          </a:p>
          <a:p>
            <a:r>
              <a:rPr lang="en-US" altLang="zh-CN" dirty="0" smtClean="0">
                <a:solidFill>
                  <a:schemeClr val="bg1">
                    <a:lumMod val="50000"/>
                  </a:schemeClr>
                </a:solidFill>
              </a:rPr>
              <a:t>warm:	</a:t>
            </a:r>
            <a:r>
              <a:rPr lang="en-US" altLang="zh-CN" sz="1400" dirty="0" smtClean="0">
                <a:solidFill>
                  <a:schemeClr val="bg1">
                    <a:lumMod val="50000"/>
                  </a:schemeClr>
                </a:solidFill>
              </a:rPr>
              <a:t>component is more prone to failure 	before operation </a:t>
            </a:r>
            <a:endParaRPr lang="en-US" altLang="zh-CN" dirty="0" smtClean="0">
              <a:solidFill>
                <a:schemeClr val="bg1">
                  <a:lumMod val="50000"/>
                </a:schemeClr>
              </a:solidFill>
            </a:endParaRPr>
          </a:p>
          <a:p>
            <a:r>
              <a:rPr lang="en-US" altLang="zh-CN" dirty="0" smtClean="0">
                <a:solidFill>
                  <a:schemeClr val="bg1">
                    <a:lumMod val="50000"/>
                  </a:schemeClr>
                </a:solidFill>
              </a:rPr>
              <a:t>hot:	</a:t>
            </a:r>
            <a:r>
              <a:rPr lang="en-US" altLang="zh-CN" sz="1400" dirty="0" smtClean="0">
                <a:solidFill>
                  <a:schemeClr val="bg1">
                    <a:lumMod val="50000"/>
                  </a:schemeClr>
                </a:solidFill>
              </a:rPr>
              <a:t>the failure pattern of component 	does not depend on whether it is idle 	or in operation</a:t>
            </a:r>
            <a:endParaRPr lang="en-US" altLang="zh-CN" dirty="0" smtClean="0">
              <a:solidFill>
                <a:schemeClr val="bg1">
                  <a:lumMod val="50000"/>
                </a:schemeClr>
              </a:solidFill>
            </a:endParaRPr>
          </a:p>
        </p:txBody>
      </p:sp>
      <p:sp>
        <p:nvSpPr>
          <p:cNvPr id="14" name="矩形 13"/>
          <p:cNvSpPr/>
          <p:nvPr/>
        </p:nvSpPr>
        <p:spPr>
          <a:xfrm>
            <a:off x="152400" y="152400"/>
            <a:ext cx="1896673" cy="461665"/>
          </a:xfrm>
          <a:prstGeom prst="rect">
            <a:avLst/>
          </a:prstGeom>
          <a:solidFill>
            <a:srgbClr val="FFFF00">
              <a:alpha val="30000"/>
            </a:srgbClr>
          </a:solidFill>
        </p:spPr>
        <p:txBody>
          <a:bodyPr vert="horz" wrap="none">
            <a:spAutoFit/>
          </a:bodyPr>
          <a:lstStyle/>
          <a:p>
            <a:r>
              <a:rPr lang="en-US" altLang="zh-CN" sz="2400" dirty="0" smtClean="0"/>
              <a:t>Formulation</a:t>
            </a:r>
            <a:endParaRPr lang="zh-CN" altLang="en-US" sz="24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p:cBhvr override="childStyle">
                                        <p:cTn id="6" dur="500" fill="hold"/>
                                        <p:tgtEl>
                                          <p:spTgt spid="4"/>
                                        </p:tgtEl>
                                        <p:attrNameLst>
                                          <p:attrName>style.color</p:attrName>
                                        </p:attrNameLst>
                                      </p:cBhvr>
                                      <p:to>
                                        <a:schemeClr val="tx1"/>
                                      </p:to>
                                    </p:animClr>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grpId="1" nodeType="clickEffect">
                                  <p:stCondLst>
                                    <p:cond delay="0"/>
                                  </p:stCondLst>
                                  <p:childTnLst>
                                    <p:animClr clrSpc="rgb">
                                      <p:cBhvr override="childStyle">
                                        <p:cTn id="10" dur="500" fill="hold"/>
                                        <p:tgtEl>
                                          <p:spTgt spid="4"/>
                                        </p:tgtEl>
                                        <p:attrNameLst>
                                          <p:attrName>style.color</p:attrName>
                                        </p:attrNameLst>
                                      </p:cBhvr>
                                      <p:to>
                                        <a:schemeClr val="bg2"/>
                                      </p:to>
                                    </p:animClr>
                                  </p:childTnLst>
                                </p:cTn>
                              </p:par>
                              <p:par>
                                <p:cTn id="11" presetID="3" presetClass="emph" presetSubtype="2" fill="hold" grpId="0" nodeType="withEffect">
                                  <p:stCondLst>
                                    <p:cond delay="0"/>
                                  </p:stCondLst>
                                  <p:childTnLst>
                                    <p:animClr clrSpc="rgb">
                                      <p:cBhvr override="childStyle">
                                        <p:cTn id="12" dur="500" fill="hold"/>
                                        <p:tgtEl>
                                          <p:spTgt spid="6"/>
                                        </p:tgtEl>
                                        <p:attrNameLst>
                                          <p:attrName>style.color</p:attrName>
                                        </p:attrNameLst>
                                      </p:cBhvr>
                                      <p:to>
                                        <a:srgbClr val="292929"/>
                                      </p:to>
                                    </p:animClr>
                                  </p:childTnLst>
                                </p:cTn>
                              </p:par>
                            </p:childTnLst>
                          </p:cTn>
                        </p:par>
                      </p:childTnLst>
                    </p:cTn>
                  </p:par>
                  <p:par>
                    <p:cTn id="13" fill="hold">
                      <p:stCondLst>
                        <p:cond delay="indefinite"/>
                      </p:stCondLst>
                      <p:childTnLst>
                        <p:par>
                          <p:cTn id="14" fill="hold">
                            <p:stCondLst>
                              <p:cond delay="0"/>
                            </p:stCondLst>
                            <p:childTnLst>
                              <p:par>
                                <p:cTn id="15" presetID="3" presetClass="emph" presetSubtype="2" fill="hold" grpId="1" nodeType="clickEffect">
                                  <p:stCondLst>
                                    <p:cond delay="0"/>
                                  </p:stCondLst>
                                  <p:childTnLst>
                                    <p:animClr clrSpc="rgb">
                                      <p:cBhvr override="childStyle">
                                        <p:cTn id="16" dur="500" fill="hold"/>
                                        <p:tgtEl>
                                          <p:spTgt spid="6"/>
                                        </p:tgtEl>
                                        <p:attrNameLst>
                                          <p:attrName>style.color</p:attrName>
                                        </p:attrNameLst>
                                      </p:cBhvr>
                                      <p:to>
                                        <a:schemeClr val="bg2"/>
                                      </p:to>
                                    </p:animClr>
                                  </p:childTnLst>
                                </p:cTn>
                              </p:par>
                              <p:par>
                                <p:cTn id="17" presetID="3" presetClass="emph" presetSubtype="2" fill="hold" grpId="0" nodeType="withEffect">
                                  <p:stCondLst>
                                    <p:cond delay="0"/>
                                  </p:stCondLst>
                                  <p:childTnLst>
                                    <p:animClr clrSpc="rgb">
                                      <p:cBhvr override="childStyle">
                                        <p:cTn id="18" dur="500" fill="hold"/>
                                        <p:tgtEl>
                                          <p:spTgt spid="5"/>
                                        </p:tgtEl>
                                        <p:attrNameLst>
                                          <p:attrName>style.color</p:attrName>
                                        </p:attrNameLst>
                                      </p:cBhvr>
                                      <p:to>
                                        <a:schemeClr val="tx1"/>
                                      </p:to>
                                    </p:animClr>
                                  </p:childTnLst>
                                </p:cTn>
                              </p:par>
                              <p:par>
                                <p:cTn id="19" presetID="3" presetClass="emph" presetSubtype="2" fill="hold" grpId="0" nodeType="withEffect">
                                  <p:stCondLst>
                                    <p:cond delay="0"/>
                                  </p:stCondLst>
                                  <p:childTnLst>
                                    <p:animClr clrSpc="rgb">
                                      <p:cBhvr override="childStyle">
                                        <p:cTn id="20" dur="500" fill="hold"/>
                                        <p:tgtEl>
                                          <p:spTgt spid="8"/>
                                        </p:tgtEl>
                                        <p:attrNameLst>
                                          <p:attrName>style.color</p:attrName>
                                        </p:attrNameLst>
                                      </p:cBhvr>
                                      <p:to>
                                        <a:srgbClr val="292929"/>
                                      </p:to>
                                    </p:animClr>
                                  </p:childTnLst>
                                </p:cTn>
                              </p:par>
                              <p:par>
                                <p:cTn id="21" presetID="3" presetClass="emph" presetSubtype="2" fill="hold" grpId="0" nodeType="withEffect">
                                  <p:stCondLst>
                                    <p:cond delay="0"/>
                                  </p:stCondLst>
                                  <p:childTnLst>
                                    <p:animClr clrSpc="rgb">
                                      <p:cBhvr override="childStyle">
                                        <p:cTn id="22" dur="500" fill="hold"/>
                                        <p:tgtEl>
                                          <p:spTgt spid="9"/>
                                        </p:tgtEl>
                                        <p:attrNameLst>
                                          <p:attrName>style.color</p:attrName>
                                        </p:attrNameLst>
                                      </p:cBhvr>
                                      <p:to>
                                        <a:srgbClr val="292929"/>
                                      </p:to>
                                    </p:animClr>
                                  </p:childTnLst>
                                </p:cTn>
                              </p:par>
                              <p:par>
                                <p:cTn id="23" presetID="3" presetClass="emph" presetSubtype="2" fill="hold" grpId="0" nodeType="withEffect">
                                  <p:stCondLst>
                                    <p:cond delay="0"/>
                                  </p:stCondLst>
                                  <p:childTnLst>
                                    <p:animClr clrSpc="rgb">
                                      <p:cBhvr override="childStyle">
                                        <p:cTn id="24" dur="500" fill="hold"/>
                                        <p:tgtEl>
                                          <p:spTgt spid="12"/>
                                        </p:tgtEl>
                                        <p:attrNameLst>
                                          <p:attrName>style.color</p:attrName>
                                        </p:attrNameLst>
                                      </p:cBhvr>
                                      <p:to>
                                        <a:srgbClr val="292929"/>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6" grpId="0"/>
      <p:bldP spid="6" grpId="1"/>
      <p:bldP spid="8" grpId="0" animBg="1"/>
      <p:bldP spid="9"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6468152" y="152400"/>
            <a:ext cx="2523448" cy="461665"/>
          </a:xfrm>
          <a:prstGeom prst="rect">
            <a:avLst/>
          </a:prstGeom>
          <a:solidFill>
            <a:srgbClr val="00F20C">
              <a:alpha val="15000"/>
            </a:srgbClr>
          </a:solidFill>
        </p:spPr>
        <p:txBody>
          <a:bodyPr vert="horz" wrap="none" rtlCol="0">
            <a:spAutoFit/>
          </a:bodyPr>
          <a:lstStyle/>
          <a:p>
            <a:r>
              <a:rPr lang="en-US" altLang="zh-CN" sz="2400" dirty="0" smtClean="0"/>
              <a:t>Literature review</a:t>
            </a:r>
            <a:endParaRPr lang="zh-CN" altLang="en-US" sz="2400" dirty="0"/>
          </a:p>
        </p:txBody>
      </p:sp>
      <p:pic>
        <p:nvPicPr>
          <p:cNvPr id="113666" name="Picture 2"/>
          <p:cNvPicPr>
            <a:picLocks noChangeAspect="1" noChangeArrowheads="1"/>
          </p:cNvPicPr>
          <p:nvPr/>
        </p:nvPicPr>
        <p:blipFill>
          <a:blip r:embed="rId2" cstate="print"/>
          <a:srcRect/>
          <a:stretch>
            <a:fillRect/>
          </a:stretch>
        </p:blipFill>
        <p:spPr bwMode="auto">
          <a:xfrm>
            <a:off x="1066800" y="1136410"/>
            <a:ext cx="7010400" cy="5182025"/>
          </a:xfrm>
          <a:prstGeom prst="rect">
            <a:avLst/>
          </a:prstGeom>
          <a:noFill/>
          <a:ln w="9525">
            <a:noFill/>
            <a:miter lim="800000"/>
            <a:headEnd/>
            <a:tailEnd/>
          </a:ln>
        </p:spPr>
      </p:pic>
      <p:sp>
        <p:nvSpPr>
          <p:cNvPr id="8" name="TextBox 7"/>
          <p:cNvSpPr txBox="1"/>
          <p:nvPr/>
        </p:nvSpPr>
        <p:spPr>
          <a:xfrm>
            <a:off x="2362200" y="762000"/>
            <a:ext cx="4365298" cy="369332"/>
          </a:xfrm>
          <a:prstGeom prst="rect">
            <a:avLst/>
          </a:prstGeom>
          <a:noFill/>
        </p:spPr>
        <p:txBody>
          <a:bodyPr wrap="none" rtlCol="0">
            <a:spAutoFit/>
          </a:bodyPr>
          <a:lstStyle/>
          <a:p>
            <a:r>
              <a:rPr lang="en-US" altLang="zh-CN" dirty="0" smtClean="0"/>
              <a:t>Summary of methods in the literature [1]</a:t>
            </a:r>
            <a:endParaRPr lang="zh-CN" altLang="en-US" dirty="0"/>
          </a:p>
        </p:txBody>
      </p:sp>
      <p:sp>
        <p:nvSpPr>
          <p:cNvPr id="11" name="矩形 10"/>
          <p:cNvSpPr/>
          <p:nvPr/>
        </p:nvSpPr>
        <p:spPr>
          <a:xfrm>
            <a:off x="2438400" y="6443990"/>
            <a:ext cx="4343400" cy="261610"/>
          </a:xfrm>
          <a:prstGeom prst="rect">
            <a:avLst/>
          </a:prstGeom>
        </p:spPr>
        <p:txBody>
          <a:bodyPr wrap="square">
            <a:spAutoFit/>
          </a:bodyPr>
          <a:lstStyle/>
          <a:p>
            <a:r>
              <a:rPr lang="en-US" altLang="zh-CN" sz="1100" b="1" dirty="0" smtClean="0"/>
              <a:t>[1]. Recent Advances in Optimal Reliability Allocation</a:t>
            </a:r>
            <a:endParaRPr lang="zh-CN" altLang="en-US" sz="1100" dirty="0"/>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447800" y="2436674"/>
            <a:ext cx="5410200" cy="1754326"/>
          </a:xfrm>
          <a:prstGeom prst="rect">
            <a:avLst/>
          </a:prstGeom>
        </p:spPr>
        <p:txBody>
          <a:bodyPr wrap="square">
            <a:spAutoFit/>
          </a:bodyPr>
          <a:lstStyle/>
          <a:p>
            <a:r>
              <a:rPr lang="en-US" altLang="zh-CN" b="1" dirty="0" smtClean="0"/>
              <a:t>Exact algorithms</a:t>
            </a:r>
            <a:r>
              <a:rPr lang="zh-CN" altLang="en-US" dirty="0" smtClean="0"/>
              <a:t>：</a:t>
            </a:r>
            <a:endParaRPr lang="en-US" altLang="zh-CN" dirty="0" smtClean="0"/>
          </a:p>
          <a:p>
            <a:endParaRPr lang="en-US" altLang="zh-CN" dirty="0" smtClean="0"/>
          </a:p>
          <a:p>
            <a:pPr lvl="1"/>
            <a:r>
              <a:rPr lang="en-US" altLang="zh-CN" dirty="0" smtClean="0"/>
              <a:t>Nonlinear Integer Programming, </a:t>
            </a:r>
            <a:r>
              <a:rPr lang="en-US" altLang="zh-CN" dirty="0" err="1" smtClean="0"/>
              <a:t>Luus</a:t>
            </a:r>
            <a:r>
              <a:rPr lang="en-US" altLang="zh-CN" dirty="0" smtClean="0"/>
              <a:t>, [1] </a:t>
            </a:r>
            <a:endParaRPr lang="zh-CN" altLang="en-US" dirty="0" smtClean="0"/>
          </a:p>
          <a:p>
            <a:pPr lvl="1"/>
            <a:endParaRPr lang="en-US" altLang="zh-CN" dirty="0" smtClean="0"/>
          </a:p>
          <a:p>
            <a:pPr lvl="1"/>
            <a:r>
              <a:rPr lang="en-US" altLang="zh-CN" dirty="0" smtClean="0"/>
              <a:t>Dynamic programming, Fyffe et al. [2] [3]</a:t>
            </a:r>
          </a:p>
          <a:p>
            <a:endParaRPr lang="en-US" altLang="zh-CN" dirty="0" smtClean="0"/>
          </a:p>
        </p:txBody>
      </p:sp>
      <p:sp>
        <p:nvSpPr>
          <p:cNvPr id="7" name="TextBox 6"/>
          <p:cNvSpPr txBox="1"/>
          <p:nvPr/>
        </p:nvSpPr>
        <p:spPr>
          <a:xfrm>
            <a:off x="838200" y="990600"/>
            <a:ext cx="4267200" cy="830997"/>
          </a:xfrm>
          <a:prstGeom prst="rect">
            <a:avLst/>
          </a:prstGeom>
          <a:noFill/>
        </p:spPr>
        <p:txBody>
          <a:bodyPr wrap="square" rtlCol="0">
            <a:spAutoFit/>
          </a:bodyPr>
          <a:lstStyle/>
          <a:p>
            <a:r>
              <a:rPr lang="en-US" altLang="zh-CN" sz="2400" dirty="0" smtClean="0"/>
              <a:t>Some approaches and algorithms in the literature</a:t>
            </a:r>
            <a:endParaRPr lang="zh-CN" altLang="en-US" sz="2400" dirty="0"/>
          </a:p>
        </p:txBody>
      </p:sp>
      <p:sp>
        <p:nvSpPr>
          <p:cNvPr id="9" name="矩形 8"/>
          <p:cNvSpPr/>
          <p:nvPr/>
        </p:nvSpPr>
        <p:spPr>
          <a:xfrm>
            <a:off x="381000" y="5105400"/>
            <a:ext cx="8382000" cy="1384995"/>
          </a:xfrm>
          <a:prstGeom prst="rect">
            <a:avLst/>
          </a:prstGeom>
        </p:spPr>
        <p:txBody>
          <a:bodyPr wrap="square">
            <a:spAutoFit/>
          </a:bodyPr>
          <a:lstStyle/>
          <a:p>
            <a:pPr marL="457200" indent="-457200"/>
            <a:r>
              <a:rPr lang="en-US" altLang="zh-CN" sz="1400" dirty="0" smtClean="0"/>
              <a:t>[1].	</a:t>
            </a:r>
            <a:r>
              <a:rPr lang="en-US" altLang="zh-CN" sz="1400" dirty="0" err="1" smtClean="0"/>
              <a:t>Luus</a:t>
            </a:r>
            <a:r>
              <a:rPr lang="en-US" altLang="zh-CN" sz="1400" dirty="0" smtClean="0"/>
              <a:t>. R. Optimization of system reliability by a new nonlinear integer programming procedure. IEEE Trans. </a:t>
            </a:r>
            <a:r>
              <a:rPr lang="en-US" altLang="zh-CN" sz="1400" dirty="0" err="1" smtClean="0"/>
              <a:t>Reliab</a:t>
            </a:r>
            <a:r>
              <a:rPr lang="en-US" altLang="zh-CN" sz="1400" dirty="0" smtClean="0"/>
              <a:t>., R(24):14C16, 1975.</a:t>
            </a:r>
          </a:p>
          <a:p>
            <a:pPr marL="457200" indent="-457200"/>
            <a:r>
              <a:rPr lang="en-US" altLang="zh-CN" sz="1400" dirty="0" smtClean="0"/>
              <a:t>[2].	William W. Hines David E. Fyffe and Nam </a:t>
            </a:r>
            <a:r>
              <a:rPr lang="en-US" altLang="zh-CN" sz="1400" dirty="0" err="1" smtClean="0"/>
              <a:t>Kee</a:t>
            </a:r>
            <a:r>
              <a:rPr lang="en-US" altLang="zh-CN" sz="1400" dirty="0" smtClean="0"/>
              <a:t> Lee. System reliability allocation and a computational algorithm. IEEE transactions on Reliability, 17(2):64-70, JUNE 1968.</a:t>
            </a:r>
          </a:p>
          <a:p>
            <a:r>
              <a:rPr lang="en-US" altLang="zh-CN" sz="1400" dirty="0" smtClean="0"/>
              <a:t>[3].     </a:t>
            </a:r>
            <a:r>
              <a:rPr lang="en-US" altLang="zh-CN" sz="1400" dirty="0" err="1" smtClean="0"/>
              <a:t>Misra</a:t>
            </a:r>
            <a:r>
              <a:rPr lang="en-US" altLang="zh-CN" sz="1400" dirty="0" smtClean="0"/>
              <a:t>, K. B.(1971) 'Dynamic Programming Formulation of the Redundancy Allocation Problem',</a:t>
            </a:r>
          </a:p>
          <a:p>
            <a:r>
              <a:rPr lang="en-US" altLang="zh-CN" sz="1400" dirty="0" smtClean="0"/>
              <a:t>           International Journal of Mathematical Education in Science and Technology, 2: 3, 207 — 215</a:t>
            </a:r>
          </a:p>
        </p:txBody>
      </p:sp>
      <p:sp>
        <p:nvSpPr>
          <p:cNvPr id="10" name="TextBox 9"/>
          <p:cNvSpPr txBox="1"/>
          <p:nvPr/>
        </p:nvSpPr>
        <p:spPr>
          <a:xfrm>
            <a:off x="6468152" y="152400"/>
            <a:ext cx="2523448" cy="461665"/>
          </a:xfrm>
          <a:prstGeom prst="rect">
            <a:avLst/>
          </a:prstGeom>
          <a:solidFill>
            <a:srgbClr val="00F20C">
              <a:alpha val="15000"/>
            </a:srgbClr>
          </a:solidFill>
        </p:spPr>
        <p:txBody>
          <a:bodyPr vert="horz" wrap="none" rtlCol="0">
            <a:spAutoFit/>
          </a:bodyPr>
          <a:lstStyle/>
          <a:p>
            <a:r>
              <a:rPr lang="en-US" altLang="zh-CN" sz="2400" dirty="0" smtClean="0"/>
              <a:t>Literature review</a:t>
            </a:r>
            <a:endParaRPr lang="zh-CN" altLang="en-US" sz="2400" dirty="0"/>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1002268"/>
            <a:ext cx="3196709" cy="400110"/>
          </a:xfrm>
          <a:prstGeom prst="rect">
            <a:avLst/>
          </a:prstGeom>
          <a:noFill/>
        </p:spPr>
        <p:txBody>
          <a:bodyPr wrap="none" rtlCol="0">
            <a:spAutoFit/>
          </a:bodyPr>
          <a:lstStyle/>
          <a:p>
            <a:r>
              <a:rPr lang="en-US" altLang="zh-CN" sz="2000" dirty="0" smtClean="0"/>
              <a:t>Dynamic programming </a:t>
            </a:r>
            <a:r>
              <a:rPr lang="en-US" altLang="zh-CN" sz="2000" baseline="-25000" dirty="0" smtClean="0"/>
              <a:t>[1]</a:t>
            </a:r>
            <a:endParaRPr lang="zh-CN" altLang="en-US" sz="2000" baseline="-25000" dirty="0"/>
          </a:p>
        </p:txBody>
      </p:sp>
      <p:sp>
        <p:nvSpPr>
          <p:cNvPr id="24" name="TextBox 23"/>
          <p:cNvSpPr txBox="1"/>
          <p:nvPr/>
        </p:nvSpPr>
        <p:spPr>
          <a:xfrm>
            <a:off x="6468152" y="152400"/>
            <a:ext cx="2523448" cy="461665"/>
          </a:xfrm>
          <a:prstGeom prst="rect">
            <a:avLst/>
          </a:prstGeom>
          <a:solidFill>
            <a:srgbClr val="00F20C">
              <a:alpha val="15000"/>
            </a:srgbClr>
          </a:solidFill>
        </p:spPr>
        <p:txBody>
          <a:bodyPr vert="horz" wrap="none" rtlCol="0">
            <a:spAutoFit/>
          </a:bodyPr>
          <a:lstStyle/>
          <a:p>
            <a:r>
              <a:rPr lang="en-US" altLang="zh-CN" sz="2400" dirty="0" smtClean="0"/>
              <a:t>Literature review</a:t>
            </a:r>
            <a:endParaRPr lang="zh-CN" altLang="en-US" sz="2400" dirty="0"/>
          </a:p>
        </p:txBody>
      </p:sp>
      <p:pic>
        <p:nvPicPr>
          <p:cNvPr id="17" name="Picture 6"/>
          <p:cNvPicPr>
            <a:picLocks noChangeAspect="1" noChangeArrowheads="1"/>
          </p:cNvPicPr>
          <p:nvPr/>
        </p:nvPicPr>
        <p:blipFill>
          <a:blip r:embed="rId3" cstate="print">
            <a:clrChange>
              <a:clrFrom>
                <a:srgbClr val="FFFFFF"/>
              </a:clrFrom>
              <a:clrTo>
                <a:srgbClr val="FFFFFF">
                  <a:alpha val="0"/>
                </a:srgbClr>
              </a:clrTo>
            </a:clrChange>
          </a:blip>
          <a:srcRect r="44557"/>
          <a:stretch>
            <a:fillRect/>
          </a:stretch>
        </p:blipFill>
        <p:spPr bwMode="auto">
          <a:xfrm>
            <a:off x="1905000" y="2295525"/>
            <a:ext cx="2844511" cy="1143000"/>
          </a:xfrm>
          <a:prstGeom prst="rect">
            <a:avLst/>
          </a:prstGeom>
          <a:noFill/>
          <a:ln w="9525">
            <a:noFill/>
            <a:miter lim="800000"/>
            <a:headEnd/>
            <a:tailEnd/>
          </a:ln>
        </p:spPr>
      </p:pic>
      <p:sp>
        <p:nvSpPr>
          <p:cNvPr id="18" name="矩形 17"/>
          <p:cNvSpPr/>
          <p:nvPr/>
        </p:nvSpPr>
        <p:spPr>
          <a:xfrm>
            <a:off x="685800" y="5867400"/>
            <a:ext cx="8077200" cy="523220"/>
          </a:xfrm>
          <a:prstGeom prst="rect">
            <a:avLst/>
          </a:prstGeom>
        </p:spPr>
        <p:txBody>
          <a:bodyPr wrap="square">
            <a:spAutoFit/>
          </a:bodyPr>
          <a:lstStyle/>
          <a:p>
            <a:pPr marL="457200" indent="-457200"/>
            <a:r>
              <a:rPr lang="en-US" altLang="zh-CN" sz="1400" dirty="0" smtClean="0"/>
              <a:t>[2].	William W. Hines David E. Fyffe and Nam </a:t>
            </a:r>
            <a:r>
              <a:rPr lang="en-US" altLang="zh-CN" sz="1400" dirty="0" err="1" smtClean="0"/>
              <a:t>Kee</a:t>
            </a:r>
            <a:r>
              <a:rPr lang="en-US" altLang="zh-CN" sz="1400" dirty="0" smtClean="0"/>
              <a:t> Lee. System reliability allocation and a computational algorithm. IEEE transactions on Reliability, 17(2):64-70, JUNE 1968.</a:t>
            </a:r>
          </a:p>
        </p:txBody>
      </p:sp>
      <p:pic>
        <p:nvPicPr>
          <p:cNvPr id="112651" name="Picture 11"/>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3124200" y="4229100"/>
            <a:ext cx="2752725" cy="495300"/>
          </a:xfrm>
          <a:prstGeom prst="rect">
            <a:avLst/>
          </a:prstGeom>
          <a:noFill/>
          <a:ln w="9525">
            <a:noFill/>
            <a:miter lim="800000"/>
            <a:headEnd/>
            <a:tailEnd/>
          </a:ln>
        </p:spPr>
      </p:pic>
      <p:pic>
        <p:nvPicPr>
          <p:cNvPr id="112652" name="Picture 12"/>
          <p:cNvPicPr>
            <a:picLocks noChangeAspect="1" noChangeArrowheads="1"/>
          </p:cNvPicPr>
          <p:nvPr/>
        </p:nvPicPr>
        <p:blipFill>
          <a:blip r:embed="rId5" cstate="print">
            <a:clrChange>
              <a:clrFrom>
                <a:srgbClr val="FFFFFF"/>
              </a:clrFrom>
              <a:clrTo>
                <a:srgbClr val="FFFFFF">
                  <a:alpha val="0"/>
                </a:srgbClr>
              </a:clrTo>
            </a:clrChange>
          </a:blip>
          <a:stretch>
            <a:fillRect/>
          </a:stretch>
        </p:blipFill>
        <p:spPr bwMode="auto">
          <a:xfrm>
            <a:off x="3048000" y="4810125"/>
            <a:ext cx="2886075" cy="600075"/>
          </a:xfrm>
          <a:prstGeom prst="rect">
            <a:avLst/>
          </a:prstGeom>
          <a:noFill/>
          <a:ln>
            <a:noFill/>
          </a:ln>
        </p:spPr>
      </p:pic>
      <p:pic>
        <p:nvPicPr>
          <p:cNvPr id="25" name="Picture 6"/>
          <p:cNvPicPr>
            <a:picLocks noChangeAspect="1" noChangeArrowheads="1"/>
          </p:cNvPicPr>
          <p:nvPr/>
        </p:nvPicPr>
        <p:blipFill>
          <a:blip r:embed="rId3" cstate="print">
            <a:clrChange>
              <a:clrFrom>
                <a:srgbClr val="FFFFFF"/>
              </a:clrFrom>
              <a:clrTo>
                <a:srgbClr val="FFFFFF">
                  <a:alpha val="0"/>
                </a:srgbClr>
              </a:clrTo>
            </a:clrChange>
          </a:blip>
          <a:srcRect l="54954" r="34649"/>
          <a:stretch>
            <a:fillRect/>
          </a:stretch>
        </p:blipFill>
        <p:spPr bwMode="auto">
          <a:xfrm>
            <a:off x="4724400" y="2295525"/>
            <a:ext cx="533400" cy="1143000"/>
          </a:xfrm>
          <a:prstGeom prst="rect">
            <a:avLst/>
          </a:prstGeom>
          <a:noFill/>
          <a:ln w="9525">
            <a:noFill/>
            <a:miter lim="800000"/>
            <a:headEnd/>
            <a:tailEnd/>
          </a:ln>
        </p:spPr>
      </p:pic>
      <p:sp>
        <p:nvSpPr>
          <p:cNvPr id="26" name="矩形 25"/>
          <p:cNvSpPr/>
          <p:nvPr/>
        </p:nvSpPr>
        <p:spPr>
          <a:xfrm>
            <a:off x="2209800" y="1752600"/>
            <a:ext cx="3230372" cy="369332"/>
          </a:xfrm>
          <a:prstGeom prst="rect">
            <a:avLst/>
          </a:prstGeom>
        </p:spPr>
        <p:txBody>
          <a:bodyPr wrap="none">
            <a:spAutoFit/>
          </a:bodyPr>
          <a:lstStyle/>
          <a:p>
            <a:r>
              <a:rPr lang="en-US" altLang="zh-CN" dirty="0" smtClean="0"/>
              <a:t>Reduction in Dimensionality</a:t>
            </a:r>
            <a:endParaRPr lang="zh-CN" altLang="en-US" dirty="0"/>
          </a:p>
        </p:txBody>
      </p:sp>
      <p:sp>
        <p:nvSpPr>
          <p:cNvPr id="27" name="TextBox 26"/>
          <p:cNvSpPr txBox="1"/>
          <p:nvPr/>
        </p:nvSpPr>
        <p:spPr>
          <a:xfrm>
            <a:off x="2209800" y="3733800"/>
            <a:ext cx="1202573" cy="369332"/>
          </a:xfrm>
          <a:prstGeom prst="rect">
            <a:avLst/>
          </a:prstGeom>
          <a:noFill/>
        </p:spPr>
        <p:txBody>
          <a:bodyPr wrap="none" rtlCol="0">
            <a:spAutoFit/>
          </a:bodyPr>
          <a:lstStyle/>
          <a:p>
            <a:r>
              <a:rPr lang="en-US" altLang="zh-CN" dirty="0" smtClean="0"/>
              <a:t>Subject to</a:t>
            </a:r>
            <a:endParaRPr lang="zh-CN" altLang="en-US" dirty="0"/>
          </a:p>
        </p:txBody>
      </p:sp>
      <p:grpSp>
        <p:nvGrpSpPr>
          <p:cNvPr id="30" name="组合 29"/>
          <p:cNvGrpSpPr/>
          <p:nvPr/>
        </p:nvGrpSpPr>
        <p:grpSpPr>
          <a:xfrm>
            <a:off x="5074920" y="1676400"/>
            <a:ext cx="3078480" cy="1185672"/>
            <a:chOff x="5074920" y="1676400"/>
            <a:chExt cx="3078480" cy="1185672"/>
          </a:xfrm>
        </p:grpSpPr>
        <p:sp>
          <p:nvSpPr>
            <p:cNvPr id="28" name="线形标注 2 27"/>
            <p:cNvSpPr/>
            <p:nvPr/>
          </p:nvSpPr>
          <p:spPr>
            <a:xfrm>
              <a:off x="6629400" y="1676400"/>
              <a:ext cx="1524000" cy="304800"/>
            </a:xfrm>
            <a:prstGeom prst="borderCallout2">
              <a:avLst>
                <a:gd name="adj1" fmla="val 18750"/>
                <a:gd name="adj2" fmla="val -8333"/>
                <a:gd name="adj3" fmla="val 18750"/>
                <a:gd name="adj4" fmla="val -16667"/>
                <a:gd name="adj5" fmla="val 322222"/>
                <a:gd name="adj6" fmla="val -9416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solidFill>
                    <a:schemeClr val="tx1"/>
                  </a:solidFill>
                </a:rPr>
                <a:t>Lagrange multiplier</a:t>
              </a:r>
              <a:endParaRPr lang="zh-CN" altLang="en-US" sz="1200" dirty="0">
                <a:solidFill>
                  <a:schemeClr val="tx1"/>
                </a:solidFill>
              </a:endParaRPr>
            </a:p>
          </p:txBody>
        </p:sp>
        <p:sp>
          <p:nvSpPr>
            <p:cNvPr id="29" name="椭圆 28"/>
            <p:cNvSpPr/>
            <p:nvPr/>
          </p:nvSpPr>
          <p:spPr>
            <a:xfrm>
              <a:off x="5074920" y="2633472"/>
              <a:ext cx="228600" cy="228600"/>
            </a:xfrm>
            <a:prstGeom prst="ellipse">
              <a:avLst/>
            </a:prstGeom>
            <a:noFill/>
            <a:ln w="15875">
              <a:solidFill>
                <a:srgbClr val="FC080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 name="Picture 7"/>
          <p:cNvPicPr>
            <a:picLocks noChangeAspect="1" noChangeArrowheads="1"/>
          </p:cNvPicPr>
          <p:nvPr/>
        </p:nvPicPr>
        <p:blipFill>
          <a:blip r:embed="rId6" cstate="print">
            <a:clrChange>
              <a:clrFrom>
                <a:srgbClr val="FFFFFF"/>
              </a:clrFrom>
              <a:clrTo>
                <a:srgbClr val="FFFFFF">
                  <a:alpha val="0"/>
                </a:srgbClr>
              </a:clrTo>
            </a:clrChange>
          </a:blip>
          <a:stretch>
            <a:fillRect/>
          </a:stretch>
        </p:blipFill>
        <p:spPr bwMode="auto">
          <a:xfrm>
            <a:off x="9224962" y="1295400"/>
            <a:ext cx="5876925" cy="4457700"/>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64" presetClass="path" presetSubtype="0" accel="50000" decel="50000" fill="hold" nodeType="afterEffect">
                                  <p:stCondLst>
                                    <p:cond delay="0"/>
                                  </p:stCondLst>
                                  <p:childTnLst>
                                    <p:animMotion origin="layout" path="M 4.16667E-6 -0.0007 L 0.17552 -0.34514 " pathEditMode="fixed" rAng="0" ptsTypes="AA">
                                      <p:cBhvr>
                                        <p:cTn id="10" dur="1000" fill="hold"/>
                                        <p:tgtEl>
                                          <p:spTgt spid="112652"/>
                                        </p:tgtEl>
                                        <p:attrNameLst>
                                          <p:attrName>ppt_x</p:attrName>
                                          <p:attrName>ppt_y</p:attrName>
                                        </p:attrNameLst>
                                      </p:cBhvr>
                                      <p:rCtr x="88" y="-172"/>
                                    </p:animMotion>
                                  </p:childTnLst>
                                </p:cTn>
                              </p:par>
                              <p:par>
                                <p:cTn id="11" presetID="6" presetClass="emph" presetSubtype="0" fill="hold" nodeType="withEffect">
                                  <p:stCondLst>
                                    <p:cond delay="0"/>
                                  </p:stCondLst>
                                  <p:childTnLst>
                                    <p:animScale>
                                      <p:cBhvr>
                                        <p:cTn id="12" dur="1000" fill="hold"/>
                                        <p:tgtEl>
                                          <p:spTgt spid="112652"/>
                                        </p:tgtEl>
                                      </p:cBhvr>
                                      <p:by x="80000" y="80000"/>
                                    </p:animScale>
                                  </p:childTnLst>
                                </p:cTn>
                              </p:par>
                            </p:childTnLst>
                          </p:cTn>
                        </p:par>
                        <p:par>
                          <p:cTn id="13" fill="hold">
                            <p:stCondLst>
                              <p:cond delay="1500"/>
                            </p:stCondLst>
                            <p:childTnLst>
                              <p:par>
                                <p:cTn id="14" presetID="10" presetClass="entr" presetSubtype="0" fill="hold"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1000"/>
                                        <p:tgtEl>
                                          <p:spTgt spid="30"/>
                                        </p:tgtEl>
                                      </p:cBhvr>
                                    </p:animEffect>
                                  </p:childTnLst>
                                </p:cTn>
                              </p:par>
                            </p:childTnLst>
                          </p:cTn>
                        </p:par>
                      </p:childTnLst>
                    </p:cTn>
                  </p:par>
                  <p:par>
                    <p:cTn id="17" fill="hold">
                      <p:stCondLst>
                        <p:cond delay="indefinite"/>
                      </p:stCondLst>
                      <p:childTnLst>
                        <p:par>
                          <p:cTn id="18" fill="hold">
                            <p:stCondLst>
                              <p:cond delay="0"/>
                            </p:stCondLst>
                            <p:childTnLst>
                              <p:par>
                                <p:cTn id="19" presetID="35" presetClass="path" presetSubtype="0" accel="50000" decel="50000" fill="hold" nodeType="clickEffect">
                                  <p:stCondLst>
                                    <p:cond delay="0"/>
                                  </p:stCondLst>
                                  <p:childTnLst>
                                    <p:animMotion origin="layout" path="M 1.66667E-6 -4.79769E-6 L -0.80521 -0.00277 " pathEditMode="relative" rAng="0" ptsTypes="AA">
                                      <p:cBhvr>
                                        <p:cTn id="20" dur="1000" fill="hold"/>
                                        <p:tgtEl>
                                          <p:spTgt spid="3"/>
                                        </p:tgtEl>
                                        <p:attrNameLst>
                                          <p:attrName>ppt_x</p:attrName>
                                          <p:attrName>ppt_y</p:attrName>
                                        </p:attrNameLst>
                                      </p:cBhvr>
                                      <p:rCtr x="-403" y="-1"/>
                                    </p:animMotion>
                                  </p:childTnLst>
                                </p:cTn>
                              </p:par>
                            </p:childTnLst>
                          </p:cTn>
                        </p:par>
                      </p:childTnLst>
                    </p:cTn>
                  </p:par>
                  <p:par>
                    <p:cTn id="21" fill="hold">
                      <p:stCondLst>
                        <p:cond delay="indefinite"/>
                      </p:stCondLst>
                      <p:childTnLst>
                        <p:par>
                          <p:cTn id="22" fill="hold">
                            <p:stCondLst>
                              <p:cond delay="0"/>
                            </p:stCondLst>
                            <p:childTnLst>
                              <p:par>
                                <p:cTn id="23" presetID="35" presetClass="path" presetSubtype="0" accel="50000" decel="50000" fill="hold" nodeType="clickEffect">
                                  <p:stCondLst>
                                    <p:cond delay="0"/>
                                  </p:stCondLst>
                                  <p:childTnLst>
                                    <p:animMotion origin="layout" path="M -0.80521 -0.00277 L 0.00312 -0.00277 " pathEditMode="relative" rAng="0" ptsTypes="AA">
                                      <p:cBhvr>
                                        <p:cTn id="24" dur="1000" fill="hold"/>
                                        <p:tgtEl>
                                          <p:spTgt spid="3"/>
                                        </p:tgtEl>
                                        <p:attrNameLst>
                                          <p:attrName>ppt_x</p:attrName>
                                          <p:attrName>ppt_y</p:attrName>
                                        </p:attrNameLst>
                                      </p:cBhvr>
                                      <p:rCtr x="40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1002268"/>
            <a:ext cx="2831224" cy="400110"/>
          </a:xfrm>
          <a:prstGeom prst="rect">
            <a:avLst/>
          </a:prstGeom>
          <a:noFill/>
        </p:spPr>
        <p:txBody>
          <a:bodyPr wrap="none" rtlCol="0">
            <a:spAutoFit/>
          </a:bodyPr>
          <a:lstStyle/>
          <a:p>
            <a:r>
              <a:rPr lang="en-US" altLang="zh-CN" sz="2000" dirty="0" smtClean="0"/>
              <a:t>Dynamic programming</a:t>
            </a:r>
            <a:endParaRPr lang="zh-CN" altLang="en-US" sz="2000" dirty="0"/>
          </a:p>
        </p:txBody>
      </p:sp>
      <p:graphicFrame>
        <p:nvGraphicFramePr>
          <p:cNvPr id="5" name="表格 4"/>
          <p:cNvGraphicFramePr>
            <a:graphicFrameLocks noGrp="1"/>
          </p:cNvGraphicFramePr>
          <p:nvPr/>
        </p:nvGraphicFramePr>
        <p:xfrm>
          <a:off x="613577" y="3322320"/>
          <a:ext cx="914400" cy="2926080"/>
        </p:xfrm>
        <a:graphic>
          <a:graphicData uri="http://schemas.openxmlformats.org/drawingml/2006/table">
            <a:tbl>
              <a:tblPr firstRow="1" bandRow="1">
                <a:tableStyleId>{F5AB1C69-6EDB-4FF4-983F-18BD219EF322}</a:tableStyleId>
              </a:tblPr>
              <a:tblGrid>
                <a:gridCol w="914400"/>
              </a:tblGrid>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solidFill>
                      <a:srgbClr val="FF5050"/>
                    </a:solidFill>
                  </a:tcPr>
                </a:tc>
              </a:tr>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tc>
              </a:tr>
            </a:tbl>
          </a:graphicData>
        </a:graphic>
      </p:graphicFrame>
      <p:graphicFrame>
        <p:nvGraphicFramePr>
          <p:cNvPr id="6" name="表格 5"/>
          <p:cNvGraphicFramePr>
            <a:graphicFrameLocks noGrp="1"/>
          </p:cNvGraphicFramePr>
          <p:nvPr/>
        </p:nvGraphicFramePr>
        <p:xfrm>
          <a:off x="2899577" y="3322320"/>
          <a:ext cx="914400" cy="2926080"/>
        </p:xfrm>
        <a:graphic>
          <a:graphicData uri="http://schemas.openxmlformats.org/drawingml/2006/table">
            <a:tbl>
              <a:tblPr firstRow="1" bandRow="1">
                <a:tableStyleId>{F5AB1C69-6EDB-4FF4-983F-18BD219EF322}</a:tableStyleId>
              </a:tblPr>
              <a:tblGrid>
                <a:gridCol w="914400"/>
              </a:tblGrid>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solidFill>
                      <a:srgbClr val="FF5050"/>
                    </a:solidFill>
                  </a:tcPr>
                </a:tc>
              </a:tr>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tc>
              </a:tr>
            </a:tbl>
          </a:graphicData>
        </a:graphic>
      </p:graphicFrame>
      <p:graphicFrame>
        <p:nvGraphicFramePr>
          <p:cNvPr id="7" name="表格 6"/>
          <p:cNvGraphicFramePr>
            <a:graphicFrameLocks noGrp="1"/>
          </p:cNvGraphicFramePr>
          <p:nvPr/>
        </p:nvGraphicFramePr>
        <p:xfrm>
          <a:off x="5185577" y="3322320"/>
          <a:ext cx="914400" cy="2926080"/>
        </p:xfrm>
        <a:graphic>
          <a:graphicData uri="http://schemas.openxmlformats.org/drawingml/2006/table">
            <a:tbl>
              <a:tblPr firstRow="1" bandRow="1">
                <a:tableStyleId>{F5AB1C69-6EDB-4FF4-983F-18BD219EF322}</a:tableStyleId>
              </a:tblPr>
              <a:tblGrid>
                <a:gridCol w="914400"/>
              </a:tblGrid>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solidFill>
                      <a:srgbClr val="FF5050"/>
                    </a:solidFill>
                  </a:tcPr>
                </a:tc>
              </a:tr>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tc>
              </a:tr>
            </a:tbl>
          </a:graphicData>
        </a:graphic>
      </p:graphicFrame>
      <p:graphicFrame>
        <p:nvGraphicFramePr>
          <p:cNvPr id="8" name="表格 7"/>
          <p:cNvGraphicFramePr>
            <a:graphicFrameLocks noGrp="1"/>
          </p:cNvGraphicFramePr>
          <p:nvPr/>
        </p:nvGraphicFramePr>
        <p:xfrm>
          <a:off x="7395377" y="3322320"/>
          <a:ext cx="914400" cy="2926080"/>
        </p:xfrm>
        <a:graphic>
          <a:graphicData uri="http://schemas.openxmlformats.org/drawingml/2006/table">
            <a:tbl>
              <a:tblPr firstRow="1" bandRow="1">
                <a:tableStyleId>{F5AB1C69-6EDB-4FF4-983F-18BD219EF322}</a:tableStyleId>
              </a:tblPr>
              <a:tblGrid>
                <a:gridCol w="914400"/>
              </a:tblGrid>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solidFill>
                      <a:srgbClr val="FF5050"/>
                    </a:solidFill>
                  </a:tcPr>
                </a:tc>
              </a:tr>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tc>
              </a:tr>
              <a:tr h="260985">
                <a:tc>
                  <a:txBody>
                    <a:bodyPr/>
                    <a:lstStyle/>
                    <a:p>
                      <a:endParaRPr lang="zh-CN" altLang="en-US" dirty="0"/>
                    </a:p>
                  </a:txBody>
                  <a:tcPr/>
                </a:tc>
              </a:tr>
            </a:tbl>
          </a:graphicData>
        </a:graphic>
      </p:graphicFrame>
      <p:cxnSp>
        <p:nvCxnSpPr>
          <p:cNvPr id="10" name="直接连接符 9"/>
          <p:cNvCxnSpPr/>
          <p:nvPr/>
        </p:nvCxnSpPr>
        <p:spPr>
          <a:xfrm>
            <a:off x="1524000" y="3886200"/>
            <a:ext cx="1371600" cy="6858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172202" y="4267202"/>
            <a:ext cx="1219198" cy="1066798"/>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3886200" y="4267200"/>
            <a:ext cx="1295400" cy="381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aphicFrame>
        <p:nvGraphicFramePr>
          <p:cNvPr id="71682" name="Object 2"/>
          <p:cNvGraphicFramePr>
            <a:graphicFrameLocks noChangeAspect="1"/>
          </p:cNvGraphicFramePr>
          <p:nvPr/>
        </p:nvGraphicFramePr>
        <p:xfrm>
          <a:off x="613577" y="3781466"/>
          <a:ext cx="986623" cy="257134"/>
        </p:xfrm>
        <a:graphic>
          <a:graphicData uri="http://schemas.openxmlformats.org/presentationml/2006/ole">
            <p:oleObj spid="_x0000_s177154" name="公式" r:id="rId4" imgW="927000" imgH="241200" progId="Equation.3">
              <p:embed/>
            </p:oleObj>
          </a:graphicData>
        </a:graphic>
      </p:graphicFrame>
      <p:graphicFrame>
        <p:nvGraphicFramePr>
          <p:cNvPr id="71683" name="Object 3"/>
          <p:cNvGraphicFramePr>
            <a:graphicFrameLocks noChangeAspect="1"/>
          </p:cNvGraphicFramePr>
          <p:nvPr/>
        </p:nvGraphicFramePr>
        <p:xfrm>
          <a:off x="2899577" y="4465321"/>
          <a:ext cx="986623" cy="257134"/>
        </p:xfrm>
        <a:graphic>
          <a:graphicData uri="http://schemas.openxmlformats.org/presentationml/2006/ole">
            <p:oleObj spid="_x0000_s177155" name="公式" r:id="rId5" imgW="927000" imgH="241200" progId="Equation.3">
              <p:embed/>
            </p:oleObj>
          </a:graphicData>
        </a:graphic>
      </p:graphicFrame>
      <p:graphicFrame>
        <p:nvGraphicFramePr>
          <p:cNvPr id="71684" name="Object 4"/>
          <p:cNvGraphicFramePr>
            <a:graphicFrameLocks noChangeAspect="1"/>
          </p:cNvGraphicFramePr>
          <p:nvPr/>
        </p:nvGraphicFramePr>
        <p:xfrm>
          <a:off x="5181600" y="4162466"/>
          <a:ext cx="986623" cy="257134"/>
        </p:xfrm>
        <a:graphic>
          <a:graphicData uri="http://schemas.openxmlformats.org/presentationml/2006/ole">
            <p:oleObj spid="_x0000_s177156" name="公式" r:id="rId6" imgW="927000" imgH="241200" progId="Equation.3">
              <p:embed/>
            </p:oleObj>
          </a:graphicData>
        </a:graphic>
      </p:graphicFrame>
      <p:graphicFrame>
        <p:nvGraphicFramePr>
          <p:cNvPr id="71685" name="Object 5"/>
          <p:cNvGraphicFramePr>
            <a:graphicFrameLocks noChangeAspect="1"/>
          </p:cNvGraphicFramePr>
          <p:nvPr/>
        </p:nvGraphicFramePr>
        <p:xfrm>
          <a:off x="7391400" y="5229266"/>
          <a:ext cx="986623" cy="257134"/>
        </p:xfrm>
        <a:graphic>
          <a:graphicData uri="http://schemas.openxmlformats.org/presentationml/2006/ole">
            <p:oleObj spid="_x0000_s177157" name="公式" r:id="rId7" imgW="927000" imgH="241200" progId="Equation.3">
              <p:embed/>
            </p:oleObj>
          </a:graphicData>
        </a:graphic>
      </p:graphicFrame>
      <p:pic>
        <p:nvPicPr>
          <p:cNvPr id="112647" name="Picture 7" descr="http://cis.jhu.edu/education/introPatternTheory/additional/dynamic/example.gif"/>
          <p:cNvPicPr>
            <a:picLocks noChangeAspect="1" noChangeArrowheads="1"/>
          </p:cNvPicPr>
          <p:nvPr/>
        </p:nvPicPr>
        <p:blipFill>
          <a:blip r:embed="rId8" cstate="print"/>
          <a:srcRect/>
          <a:stretch>
            <a:fillRect/>
          </a:stretch>
        </p:blipFill>
        <p:spPr bwMode="auto">
          <a:xfrm>
            <a:off x="3847839" y="838200"/>
            <a:ext cx="4381761" cy="2209800"/>
          </a:xfrm>
          <a:prstGeom prst="rect">
            <a:avLst/>
          </a:prstGeom>
          <a:noFill/>
        </p:spPr>
      </p:pic>
      <p:sp>
        <p:nvSpPr>
          <p:cNvPr id="24" name="TextBox 23"/>
          <p:cNvSpPr txBox="1"/>
          <p:nvPr/>
        </p:nvSpPr>
        <p:spPr>
          <a:xfrm>
            <a:off x="6468152" y="152400"/>
            <a:ext cx="2523448" cy="461665"/>
          </a:xfrm>
          <a:prstGeom prst="rect">
            <a:avLst/>
          </a:prstGeom>
          <a:solidFill>
            <a:srgbClr val="00F20C">
              <a:alpha val="15000"/>
            </a:srgbClr>
          </a:solidFill>
        </p:spPr>
        <p:txBody>
          <a:bodyPr vert="horz" wrap="none" rtlCol="0">
            <a:spAutoFit/>
          </a:bodyPr>
          <a:lstStyle/>
          <a:p>
            <a:r>
              <a:rPr lang="en-US" altLang="zh-CN" sz="2400" dirty="0" smtClean="0"/>
              <a:t>Literature review</a:t>
            </a:r>
            <a:endParaRPr lang="zh-CN" altLang="en-US" sz="2400" dirty="0"/>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1002268"/>
            <a:ext cx="3196709" cy="400110"/>
          </a:xfrm>
          <a:prstGeom prst="rect">
            <a:avLst/>
          </a:prstGeom>
          <a:noFill/>
        </p:spPr>
        <p:txBody>
          <a:bodyPr wrap="none" rtlCol="0">
            <a:spAutoFit/>
          </a:bodyPr>
          <a:lstStyle/>
          <a:p>
            <a:r>
              <a:rPr lang="en-US" altLang="zh-CN" sz="2000" dirty="0" smtClean="0"/>
              <a:t>Dynamic programming </a:t>
            </a:r>
            <a:r>
              <a:rPr lang="en-US" altLang="zh-CN" sz="2000" baseline="-25000" dirty="0" smtClean="0"/>
              <a:t>[1]</a:t>
            </a:r>
            <a:endParaRPr lang="zh-CN" altLang="en-US" sz="2000" baseline="-25000" dirty="0"/>
          </a:p>
        </p:txBody>
      </p:sp>
      <p:sp>
        <p:nvSpPr>
          <p:cNvPr id="24" name="TextBox 23"/>
          <p:cNvSpPr txBox="1"/>
          <p:nvPr/>
        </p:nvSpPr>
        <p:spPr>
          <a:xfrm>
            <a:off x="6468152" y="152400"/>
            <a:ext cx="2523448" cy="461665"/>
          </a:xfrm>
          <a:prstGeom prst="rect">
            <a:avLst/>
          </a:prstGeom>
          <a:solidFill>
            <a:srgbClr val="00F20C">
              <a:alpha val="15000"/>
            </a:srgbClr>
          </a:solidFill>
        </p:spPr>
        <p:txBody>
          <a:bodyPr vert="horz" wrap="none" rtlCol="0">
            <a:spAutoFit/>
          </a:bodyPr>
          <a:lstStyle/>
          <a:p>
            <a:r>
              <a:rPr lang="en-US" altLang="zh-CN" sz="2400" dirty="0" smtClean="0"/>
              <a:t>Literature review</a:t>
            </a:r>
            <a:endParaRPr lang="zh-CN" altLang="en-US" sz="2400" dirty="0"/>
          </a:p>
        </p:txBody>
      </p:sp>
      <p:sp>
        <p:nvSpPr>
          <p:cNvPr id="18" name="矩形 17"/>
          <p:cNvSpPr/>
          <p:nvPr/>
        </p:nvSpPr>
        <p:spPr>
          <a:xfrm>
            <a:off x="685800" y="5867400"/>
            <a:ext cx="8077200" cy="523220"/>
          </a:xfrm>
          <a:prstGeom prst="rect">
            <a:avLst/>
          </a:prstGeom>
        </p:spPr>
        <p:txBody>
          <a:bodyPr wrap="square">
            <a:spAutoFit/>
          </a:bodyPr>
          <a:lstStyle/>
          <a:p>
            <a:pPr marL="457200" indent="-457200"/>
            <a:r>
              <a:rPr lang="en-US" altLang="zh-CN" sz="1400" dirty="0" smtClean="0"/>
              <a:t>[2].	William W. Hines David E. Fyffe and Nam </a:t>
            </a:r>
            <a:r>
              <a:rPr lang="en-US" altLang="zh-CN" sz="1400" dirty="0" err="1" smtClean="0"/>
              <a:t>Kee</a:t>
            </a:r>
            <a:r>
              <a:rPr lang="en-US" altLang="zh-CN" sz="1400" dirty="0" smtClean="0"/>
              <a:t> Lee. System reliability allocation and a computational algorithm. IEEE transactions on Reliability, 17(2):64-70, JUNE 1968.</a:t>
            </a:r>
          </a:p>
        </p:txBody>
      </p:sp>
      <p:sp>
        <p:nvSpPr>
          <p:cNvPr id="15" name="矩形 14"/>
          <p:cNvSpPr/>
          <p:nvPr/>
        </p:nvSpPr>
        <p:spPr>
          <a:xfrm>
            <a:off x="2057400" y="3628072"/>
            <a:ext cx="5257800" cy="1477328"/>
          </a:xfrm>
          <a:prstGeom prst="rect">
            <a:avLst/>
          </a:prstGeom>
        </p:spPr>
        <p:txBody>
          <a:bodyPr wrap="square">
            <a:spAutoFit/>
          </a:bodyPr>
          <a:lstStyle/>
          <a:p>
            <a:r>
              <a:rPr lang="en-US" altLang="zh-CN" b="1" dirty="0" smtClean="0"/>
              <a:t>Drawbacks:</a:t>
            </a:r>
          </a:p>
          <a:p>
            <a:endParaRPr lang="en-US" altLang="zh-CN" b="1" dirty="0" smtClean="0"/>
          </a:p>
          <a:p>
            <a:r>
              <a:rPr lang="en-US" altLang="zh-CN" dirty="0" smtClean="0"/>
              <a:t>● Very trivial to pick a right Lagrange multiplier</a:t>
            </a:r>
          </a:p>
          <a:p>
            <a:r>
              <a:rPr lang="en-US" altLang="zh-CN" dirty="0" smtClean="0"/>
              <a:t> </a:t>
            </a:r>
          </a:p>
          <a:p>
            <a:r>
              <a:rPr lang="en-US" altLang="zh-CN" dirty="0" smtClean="0"/>
              <a:t>● Traverse the range for cost constraint</a:t>
            </a:r>
            <a:endParaRPr lang="zh-CN" altLang="en-US" dirty="0"/>
          </a:p>
        </p:txBody>
      </p:sp>
      <p:sp>
        <p:nvSpPr>
          <p:cNvPr id="16" name="矩形 15"/>
          <p:cNvSpPr/>
          <p:nvPr/>
        </p:nvSpPr>
        <p:spPr>
          <a:xfrm>
            <a:off x="2057400" y="1981200"/>
            <a:ext cx="5715000" cy="1200329"/>
          </a:xfrm>
          <a:prstGeom prst="rect">
            <a:avLst/>
          </a:prstGeom>
        </p:spPr>
        <p:txBody>
          <a:bodyPr wrap="square">
            <a:spAutoFit/>
          </a:bodyPr>
          <a:lstStyle/>
          <a:p>
            <a:r>
              <a:rPr lang="en-US" altLang="zh-CN" b="1" dirty="0" smtClean="0"/>
              <a:t>Advantages:</a:t>
            </a:r>
          </a:p>
          <a:p>
            <a:endParaRPr lang="en-US" altLang="zh-CN" b="1" dirty="0" smtClean="0"/>
          </a:p>
          <a:p>
            <a:r>
              <a:rPr lang="en-US" altLang="zh-CN" dirty="0" smtClean="0"/>
              <a:t>When associated results (sub optimums)</a:t>
            </a:r>
            <a:r>
              <a:rPr lang="zh-CN" altLang="en-US" dirty="0" smtClean="0"/>
              <a:t> </a:t>
            </a:r>
            <a:r>
              <a:rPr lang="en-US" altLang="zh-CN" dirty="0" smtClean="0"/>
              <a:t>are useful</a:t>
            </a:r>
          </a:p>
          <a:p>
            <a:endParaRPr lang="en-US" altLang="zh-CN" dirty="0" smtClean="0"/>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81000" y="5446693"/>
            <a:ext cx="8534400" cy="954107"/>
          </a:xfrm>
          <a:prstGeom prst="rect">
            <a:avLst/>
          </a:prstGeom>
        </p:spPr>
        <p:txBody>
          <a:bodyPr wrap="square">
            <a:spAutoFit/>
          </a:bodyPr>
          <a:lstStyle/>
          <a:p>
            <a:pPr marL="457200" indent="-457200"/>
            <a:r>
              <a:rPr lang="en-US" altLang="zh-CN" sz="1400" dirty="0" smtClean="0"/>
              <a:t>[3]. David W. </a:t>
            </a:r>
            <a:r>
              <a:rPr lang="en-US" altLang="zh-CN" sz="1400" dirty="0" err="1" smtClean="0"/>
              <a:t>Coit</a:t>
            </a:r>
            <a:r>
              <a:rPr lang="en-US" altLang="zh-CN" sz="1400" dirty="0" smtClean="0"/>
              <a:t> and Alice E. Smith. </a:t>
            </a:r>
            <a:r>
              <a:rPr lang="en-US" altLang="zh-CN" sz="1400" dirty="0" err="1" smtClean="0"/>
              <a:t>Soving</a:t>
            </a:r>
            <a:r>
              <a:rPr lang="en-US" altLang="zh-CN" sz="1400" dirty="0" smtClean="0"/>
              <a:t> the redundancy allocation problem using a combined neural network/</a:t>
            </a:r>
            <a:r>
              <a:rPr lang="en-US" altLang="zh-CN" sz="1400" dirty="0" err="1" smtClean="0"/>
              <a:t>genetcic</a:t>
            </a:r>
            <a:r>
              <a:rPr lang="en-US" altLang="zh-CN" sz="1400" dirty="0" smtClean="0"/>
              <a:t> algorithm approach. Computers Ops Res, 23(6): 515-526, 1996.</a:t>
            </a:r>
          </a:p>
          <a:p>
            <a:pPr marL="457200" indent="-457200"/>
            <a:r>
              <a:rPr lang="en-US" altLang="zh-CN" sz="1400" dirty="0" smtClean="0"/>
              <a:t>[4]. David W. </a:t>
            </a:r>
            <a:r>
              <a:rPr lang="en-US" altLang="zh-CN" sz="1400" dirty="0" err="1" smtClean="0"/>
              <a:t>Coit</a:t>
            </a:r>
            <a:r>
              <a:rPr lang="en-US" altLang="zh-CN" sz="1400" dirty="0" smtClean="0"/>
              <a:t> and Alice E. Smith. Reliability optimization of serial-parallel systems using a genetic algorithm. IEEE Transactions on reliability, 45(2):254-266, JUNE 1996</a:t>
            </a:r>
          </a:p>
        </p:txBody>
      </p:sp>
      <p:sp>
        <p:nvSpPr>
          <p:cNvPr id="6" name="矩形 5"/>
          <p:cNvSpPr/>
          <p:nvPr/>
        </p:nvSpPr>
        <p:spPr>
          <a:xfrm>
            <a:off x="381000" y="5446693"/>
            <a:ext cx="8534400" cy="954107"/>
          </a:xfrm>
          <a:prstGeom prst="rect">
            <a:avLst/>
          </a:prstGeom>
        </p:spPr>
        <p:txBody>
          <a:bodyPr wrap="square">
            <a:spAutoFit/>
          </a:bodyPr>
          <a:lstStyle/>
          <a:p>
            <a:r>
              <a:rPr lang="en-US" altLang="zh-CN" sz="1400" dirty="0" smtClean="0"/>
              <a:t>[5]. TABU SEARCH IN THE RAP Optimization For multi-State Series-Parallel Systems</a:t>
            </a:r>
          </a:p>
          <a:p>
            <a:pPr marL="347663" indent="-347663"/>
            <a:r>
              <a:rPr lang="en-US" altLang="zh-CN" sz="1400" dirty="0" smtClean="0"/>
              <a:t>[6]. Availability Optimization of Series-Parallel Multi-State Systems Using a </a:t>
            </a:r>
            <a:r>
              <a:rPr lang="en-US" altLang="zh-CN" sz="1400" dirty="0" err="1" smtClean="0"/>
              <a:t>Tabu</a:t>
            </a:r>
            <a:r>
              <a:rPr lang="en-US" altLang="zh-CN" sz="1400" dirty="0" smtClean="0"/>
              <a:t> Search Meta-heuristic</a:t>
            </a:r>
          </a:p>
          <a:p>
            <a:pPr marL="347663" indent="-347663"/>
            <a:r>
              <a:rPr lang="en-US" altLang="zh-CN" sz="1400" dirty="0" smtClean="0"/>
              <a:t>[7]. Alice E. Smith, </a:t>
            </a:r>
            <a:r>
              <a:rPr lang="en-US" altLang="zh-CN" sz="1400" dirty="0" err="1" smtClean="0"/>
              <a:t>Sadan</a:t>
            </a:r>
            <a:r>
              <a:rPr lang="en-US" altLang="zh-CN" sz="1400" dirty="0" smtClean="0"/>
              <a:t> </a:t>
            </a:r>
            <a:r>
              <a:rPr lang="en-US" altLang="zh-CN" sz="1400" dirty="0" err="1" smtClean="0"/>
              <a:t>Kulturel-Konak</a:t>
            </a:r>
            <a:r>
              <a:rPr lang="en-US" altLang="zh-CN" sz="1400" dirty="0" smtClean="0"/>
              <a:t>, and David W. </a:t>
            </a:r>
            <a:r>
              <a:rPr lang="en-US" altLang="zh-CN" sz="1400" dirty="0" err="1" smtClean="0"/>
              <a:t>Coit</a:t>
            </a:r>
            <a:r>
              <a:rPr lang="en-US" altLang="zh-CN" sz="1400" dirty="0" smtClean="0"/>
              <a:t>. </a:t>
            </a:r>
            <a:r>
              <a:rPr lang="en-US" altLang="zh-CN" sz="1400" dirty="0" err="1" smtClean="0"/>
              <a:t>Effciently</a:t>
            </a:r>
            <a:r>
              <a:rPr lang="en-US" altLang="zh-CN" sz="1400" dirty="0" smtClean="0"/>
              <a:t> solving the redundancy allocation problem using </a:t>
            </a:r>
            <a:r>
              <a:rPr lang="en-US" altLang="zh-CN" sz="1400" dirty="0" err="1" smtClean="0"/>
              <a:t>Tabu</a:t>
            </a:r>
            <a:r>
              <a:rPr lang="en-US" altLang="zh-CN" sz="1400" dirty="0" smtClean="0"/>
              <a:t> search. IIE Transactions, 35:515-526, 2003.</a:t>
            </a:r>
          </a:p>
        </p:txBody>
      </p:sp>
      <p:sp>
        <p:nvSpPr>
          <p:cNvPr id="8" name="矩形 7"/>
          <p:cNvSpPr/>
          <p:nvPr/>
        </p:nvSpPr>
        <p:spPr>
          <a:xfrm>
            <a:off x="381000" y="5486400"/>
            <a:ext cx="8458200" cy="954107"/>
          </a:xfrm>
          <a:prstGeom prst="rect">
            <a:avLst/>
          </a:prstGeom>
        </p:spPr>
        <p:txBody>
          <a:bodyPr wrap="square">
            <a:spAutoFit/>
          </a:bodyPr>
          <a:lstStyle/>
          <a:p>
            <a:pPr marL="347663" indent="-347663"/>
            <a:r>
              <a:rPr lang="en-US" altLang="zh-CN" sz="1400" dirty="0" smtClean="0"/>
              <a:t>[8]. </a:t>
            </a:r>
            <a:r>
              <a:rPr lang="en-US" altLang="zh-CN" sz="1400" dirty="0" err="1" smtClean="0"/>
              <a:t>Yun-Chia</a:t>
            </a:r>
            <a:r>
              <a:rPr lang="en-US" altLang="zh-CN" sz="1400" dirty="0" smtClean="0"/>
              <a:t> Liang and A.E. Smith. An ant colony optimization algorithm for the redundancy allocation problem (rap). Reliability, IEEE Transactions on, 53(3):417-423, sep. 2004</a:t>
            </a:r>
            <a:endParaRPr lang="zh-CN" altLang="en-US" sz="1400" dirty="0" smtClean="0"/>
          </a:p>
          <a:p>
            <a:pPr marL="347663" indent="-347663"/>
            <a:r>
              <a:rPr lang="en-US" altLang="zh-CN" sz="1400" dirty="0" smtClean="0"/>
              <a:t>[9]. </a:t>
            </a:r>
            <a:r>
              <a:rPr lang="en-US" altLang="zh-CN" sz="1400" dirty="0" err="1" smtClean="0"/>
              <a:t>Yun-Chia</a:t>
            </a:r>
            <a:r>
              <a:rPr lang="en-US" altLang="zh-CN" sz="1400" dirty="0" smtClean="0"/>
              <a:t> Liang and Yi-</a:t>
            </a:r>
            <a:r>
              <a:rPr lang="en-US" altLang="zh-CN" sz="1400" dirty="0" err="1" smtClean="0"/>
              <a:t>Ching</a:t>
            </a:r>
            <a:r>
              <a:rPr lang="en-US" altLang="zh-CN" sz="1400" dirty="0" smtClean="0"/>
              <a:t> Chen. Redundancy allocation of series-parallel systems using a variable neighborhood search algorithm. Reliability Engineering and System Safety, 92:323-331, 2007.</a:t>
            </a:r>
            <a:endParaRPr lang="zh-CN" altLang="en-US" sz="1400" dirty="0"/>
          </a:p>
        </p:txBody>
      </p:sp>
      <p:sp>
        <p:nvSpPr>
          <p:cNvPr id="2" name="矩形 1"/>
          <p:cNvSpPr/>
          <p:nvPr/>
        </p:nvSpPr>
        <p:spPr>
          <a:xfrm>
            <a:off x="1600200" y="2209800"/>
            <a:ext cx="6096000" cy="2590800"/>
          </a:xfrm>
          <a:prstGeom prst="rect">
            <a:avLst/>
          </a:prstGeom>
        </p:spPr>
        <p:txBody>
          <a:bodyPr wrap="square">
            <a:spAutoFit/>
          </a:bodyPr>
          <a:lstStyle/>
          <a:p>
            <a:r>
              <a:rPr lang="en-US" altLang="zh-CN" b="1" dirty="0" smtClean="0"/>
              <a:t>Meta-heuristic</a:t>
            </a:r>
            <a:r>
              <a:rPr lang="zh-CN" altLang="en-US" b="1" dirty="0" smtClean="0"/>
              <a:t>：</a:t>
            </a:r>
            <a:endParaRPr lang="en-US" altLang="zh-CN" b="1" dirty="0" smtClean="0"/>
          </a:p>
          <a:p>
            <a:endParaRPr lang="en-US" altLang="zh-CN" dirty="0" smtClean="0"/>
          </a:p>
          <a:p>
            <a:pPr lvl="1"/>
            <a:r>
              <a:rPr lang="en-US" altLang="zh-CN" dirty="0" smtClean="0"/>
              <a:t>GA (Genetic algorithm) [3] [4]</a:t>
            </a:r>
          </a:p>
          <a:p>
            <a:pPr lvl="1"/>
            <a:endParaRPr lang="en-US" altLang="zh-CN" dirty="0" smtClean="0"/>
          </a:p>
          <a:p>
            <a:pPr lvl="1"/>
            <a:r>
              <a:rPr lang="en-US" altLang="zh-CN" dirty="0" smtClean="0"/>
              <a:t>TS(</a:t>
            </a:r>
            <a:r>
              <a:rPr lang="en-US" altLang="zh-CN" dirty="0" err="1" smtClean="0"/>
              <a:t>Tabu</a:t>
            </a:r>
            <a:r>
              <a:rPr lang="en-US" altLang="zh-CN" dirty="0" smtClean="0"/>
              <a:t> search) [5] [6] [7]</a:t>
            </a:r>
          </a:p>
          <a:p>
            <a:pPr lvl="1"/>
            <a:endParaRPr lang="en-US" altLang="zh-CN" dirty="0" smtClean="0"/>
          </a:p>
          <a:p>
            <a:pPr lvl="1"/>
            <a:r>
              <a:rPr lang="en-US" altLang="zh-CN" dirty="0" smtClean="0"/>
              <a:t>ACO (Ant colony optimization) [8]</a:t>
            </a:r>
          </a:p>
          <a:p>
            <a:pPr lvl="1"/>
            <a:endParaRPr lang="en-US" altLang="zh-CN" dirty="0" smtClean="0"/>
          </a:p>
          <a:p>
            <a:pPr lvl="1"/>
            <a:r>
              <a:rPr lang="en-US" altLang="zh-CN" dirty="0" smtClean="0"/>
              <a:t>VNS (Variable neighborhood search algorithm) [9]</a:t>
            </a:r>
          </a:p>
        </p:txBody>
      </p:sp>
      <p:sp>
        <p:nvSpPr>
          <p:cNvPr id="9" name="TextBox 8"/>
          <p:cNvSpPr txBox="1"/>
          <p:nvPr/>
        </p:nvSpPr>
        <p:spPr>
          <a:xfrm>
            <a:off x="6468152" y="152400"/>
            <a:ext cx="2523448" cy="461665"/>
          </a:xfrm>
          <a:prstGeom prst="rect">
            <a:avLst/>
          </a:prstGeom>
          <a:solidFill>
            <a:srgbClr val="00F20C">
              <a:alpha val="15000"/>
            </a:srgbClr>
          </a:solidFill>
        </p:spPr>
        <p:txBody>
          <a:bodyPr vert="horz" wrap="none" rtlCol="0">
            <a:spAutoFit/>
          </a:bodyPr>
          <a:lstStyle/>
          <a:p>
            <a:r>
              <a:rPr lang="en-US" altLang="zh-CN" sz="2400" dirty="0" smtClean="0"/>
              <a:t>Literature review</a:t>
            </a:r>
            <a:endParaRPr lang="zh-CN" altLang="en-US" sz="2400" dirty="0"/>
          </a:p>
        </p:txBody>
      </p:sp>
      <p:sp>
        <p:nvSpPr>
          <p:cNvPr id="10" name="TextBox 9"/>
          <p:cNvSpPr txBox="1"/>
          <p:nvPr/>
        </p:nvSpPr>
        <p:spPr>
          <a:xfrm>
            <a:off x="838200" y="990600"/>
            <a:ext cx="4267200" cy="830997"/>
          </a:xfrm>
          <a:prstGeom prst="rect">
            <a:avLst/>
          </a:prstGeom>
          <a:noFill/>
        </p:spPr>
        <p:txBody>
          <a:bodyPr wrap="square" rtlCol="0">
            <a:spAutoFit/>
          </a:bodyPr>
          <a:lstStyle/>
          <a:p>
            <a:r>
              <a:rPr lang="en-US" altLang="zh-CN" sz="2400" dirty="0" smtClean="0"/>
              <a:t>Some approaches and algorithms in the literature</a:t>
            </a:r>
            <a:endParaRPr lang="zh-CN" altLang="en-US" sz="24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1000"/>
                                  </p:stCondLst>
                                  <p:childTnLst>
                                    <p:animEffect transition="out" filter="fade">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childTnLst>
                          </p:cTn>
                        </p:par>
                        <p:par>
                          <p:cTn id="12" fill="hold">
                            <p:stCondLst>
                              <p:cond delay="3000"/>
                            </p:stCondLst>
                            <p:childTnLst>
                              <p:par>
                                <p:cTn id="13" presetID="10" presetClass="exit" presetSubtype="0" fill="hold" grpId="1" nodeType="afterEffect">
                                  <p:stCondLst>
                                    <p:cond delay="1000"/>
                                  </p:stCondLst>
                                  <p:childTnLst>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par>
                          <p:cTn id="16" fill="hold">
                            <p:stCondLst>
                              <p:cond delay="50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6" grpId="1"/>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59984" y="1295400"/>
            <a:ext cx="5602816" cy="3970318"/>
          </a:xfrm>
          <a:prstGeom prst="rect">
            <a:avLst/>
          </a:prstGeom>
          <a:noFill/>
        </p:spPr>
        <p:txBody>
          <a:bodyPr wrap="none" rtlCol="0">
            <a:spAutoFit/>
          </a:bodyPr>
          <a:lstStyle/>
          <a:p>
            <a:r>
              <a:rPr lang="en-US" altLang="zh-CN" b="1" dirty="0" smtClean="0"/>
              <a:t>GA</a:t>
            </a:r>
          </a:p>
          <a:p>
            <a:pPr marL="342900" indent="-342900">
              <a:buAutoNum type="arabicPeriod"/>
            </a:pPr>
            <a:r>
              <a:rPr lang="en-US" altLang="zh-CN" dirty="0" smtClean="0"/>
              <a:t>Randomly generate initial solutions;</a:t>
            </a:r>
          </a:p>
          <a:p>
            <a:pPr marL="342900" indent="-342900">
              <a:buAutoNum type="arabicPeriod"/>
            </a:pPr>
            <a:r>
              <a:rPr lang="en-US" altLang="zh-CN" dirty="0" smtClean="0"/>
              <a:t>Mutate new solution with existing solutions;</a:t>
            </a:r>
          </a:p>
          <a:p>
            <a:pPr marL="342900" indent="-342900">
              <a:buAutoNum type="arabicPeriod"/>
            </a:pPr>
            <a:r>
              <a:rPr lang="en-US" altLang="zh-CN" dirty="0" smtClean="0"/>
              <a:t> Score the new solution ;</a:t>
            </a:r>
          </a:p>
          <a:p>
            <a:pPr marL="342900" indent="-342900">
              <a:buAutoNum type="arabicPeriod"/>
            </a:pPr>
            <a:r>
              <a:rPr lang="en-US" altLang="zh-CN" dirty="0" smtClean="0"/>
              <a:t>Iterate.</a:t>
            </a:r>
          </a:p>
          <a:p>
            <a:pPr marL="342900" indent="-342900">
              <a:buAutoNum type="arabicPeriod"/>
            </a:pPr>
            <a:endParaRPr lang="en-US" altLang="zh-CN" dirty="0" smtClean="0"/>
          </a:p>
          <a:p>
            <a:pPr marL="342900" indent="-342900">
              <a:buAutoNum type="arabicPeriod"/>
            </a:pPr>
            <a:endParaRPr lang="en-US" altLang="zh-CN" dirty="0" smtClean="0"/>
          </a:p>
          <a:p>
            <a:pPr marL="342900" indent="-342900"/>
            <a:r>
              <a:rPr lang="en-US" altLang="zh-CN" b="1" dirty="0" smtClean="0"/>
              <a:t>VNS [11]</a:t>
            </a:r>
          </a:p>
          <a:p>
            <a:pPr marL="342900" indent="-342900">
              <a:buAutoNum type="arabicPeriod"/>
            </a:pPr>
            <a:r>
              <a:rPr lang="en-US" altLang="zh-CN" dirty="0" smtClean="0"/>
              <a:t>Build up a neighborhood structure;</a:t>
            </a:r>
          </a:p>
          <a:p>
            <a:pPr marL="342900" indent="-342900">
              <a:buAutoNum type="arabicPeriod"/>
            </a:pPr>
            <a:r>
              <a:rPr lang="en-US" altLang="zh-CN" dirty="0" smtClean="0"/>
              <a:t>Randomly pick a structure as the initial solutions;</a:t>
            </a:r>
          </a:p>
          <a:p>
            <a:pPr marL="342900" indent="-342900">
              <a:buAutoNum type="arabicPeriod"/>
            </a:pPr>
            <a:r>
              <a:rPr lang="en-US" altLang="zh-CN" dirty="0" smtClean="0"/>
              <a:t>Neighborhood search;</a:t>
            </a:r>
          </a:p>
          <a:p>
            <a:pPr marL="342900" indent="-342900">
              <a:buAutoNum type="arabicPeriod"/>
            </a:pPr>
            <a:r>
              <a:rPr lang="en-US" altLang="zh-CN" dirty="0" smtClean="0"/>
              <a:t>Apply penalty function;</a:t>
            </a:r>
          </a:p>
          <a:p>
            <a:pPr marL="342900" indent="-342900">
              <a:buAutoNum type="arabicPeriod"/>
            </a:pPr>
            <a:r>
              <a:rPr lang="en-US" altLang="zh-CN" dirty="0" smtClean="0"/>
              <a:t>Iterate. </a:t>
            </a:r>
          </a:p>
          <a:p>
            <a:pPr marL="342900" indent="-342900"/>
            <a:r>
              <a:rPr lang="en-US" altLang="zh-CN" dirty="0" smtClean="0"/>
              <a:t> </a:t>
            </a:r>
            <a:endParaRPr lang="zh-CN" altLang="en-US" dirty="0"/>
          </a:p>
        </p:txBody>
      </p:sp>
      <p:sp>
        <p:nvSpPr>
          <p:cNvPr id="5" name="TextBox 4"/>
          <p:cNvSpPr txBox="1"/>
          <p:nvPr/>
        </p:nvSpPr>
        <p:spPr>
          <a:xfrm>
            <a:off x="6468152" y="152400"/>
            <a:ext cx="2523448" cy="461665"/>
          </a:xfrm>
          <a:prstGeom prst="rect">
            <a:avLst/>
          </a:prstGeom>
          <a:solidFill>
            <a:srgbClr val="00F20C">
              <a:alpha val="15000"/>
            </a:srgbClr>
          </a:solidFill>
        </p:spPr>
        <p:txBody>
          <a:bodyPr vert="horz" wrap="none" rtlCol="0">
            <a:spAutoFit/>
          </a:bodyPr>
          <a:lstStyle/>
          <a:p>
            <a:r>
              <a:rPr lang="en-US" altLang="zh-CN" sz="2400" dirty="0" smtClean="0"/>
              <a:t>Literature review</a:t>
            </a:r>
            <a:endParaRPr lang="zh-CN" altLang="en-US" sz="2400" dirty="0"/>
          </a:p>
        </p:txBody>
      </p:sp>
      <p:sp>
        <p:nvSpPr>
          <p:cNvPr id="6" name="矩形 5"/>
          <p:cNvSpPr/>
          <p:nvPr/>
        </p:nvSpPr>
        <p:spPr>
          <a:xfrm>
            <a:off x="228600" y="5877580"/>
            <a:ext cx="8686800" cy="523220"/>
          </a:xfrm>
          <a:prstGeom prst="rect">
            <a:avLst/>
          </a:prstGeom>
        </p:spPr>
        <p:txBody>
          <a:bodyPr wrap="square">
            <a:spAutoFit/>
          </a:bodyPr>
          <a:lstStyle/>
          <a:p>
            <a:pPr marL="457200" indent="-457200"/>
            <a:r>
              <a:rPr lang="en-US" altLang="zh-CN" sz="1400" dirty="0" smtClean="0"/>
              <a:t>[11].	</a:t>
            </a:r>
            <a:r>
              <a:rPr lang="en-US" altLang="zh-CN" sz="1400" dirty="0" err="1" smtClean="0"/>
              <a:t>Yun-Chia</a:t>
            </a:r>
            <a:r>
              <a:rPr lang="en-US" altLang="zh-CN" sz="1400" dirty="0" smtClean="0"/>
              <a:t> Liang and Yi-</a:t>
            </a:r>
            <a:r>
              <a:rPr lang="en-US" altLang="zh-CN" sz="1400" dirty="0" err="1" smtClean="0"/>
              <a:t>Ching</a:t>
            </a:r>
            <a:r>
              <a:rPr lang="en-US" altLang="zh-CN" sz="1400" dirty="0" smtClean="0"/>
              <a:t> Chen. Redundancy allocation of series-parallel systems using a variable neighborhood search algorithm. Reliability Engineering and System Safety, 92:323-331, 2007.</a:t>
            </a:r>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524000" y="2095500"/>
            <a:ext cx="6324600" cy="3162300"/>
          </a:xfrm>
          <a:prstGeom prst="rect">
            <a:avLst/>
          </a:prstGeom>
          <a:noFill/>
          <a:ln w="9525">
            <a:noFill/>
            <a:miter lim="800000"/>
            <a:headEnd/>
            <a:tailEnd/>
          </a:ln>
        </p:spPr>
      </p:pic>
      <p:sp>
        <p:nvSpPr>
          <p:cNvPr id="8" name="TextBox 7"/>
          <p:cNvSpPr txBox="1"/>
          <p:nvPr/>
        </p:nvSpPr>
        <p:spPr>
          <a:xfrm>
            <a:off x="2667000" y="5726668"/>
            <a:ext cx="4196983" cy="338554"/>
          </a:xfrm>
          <a:prstGeom prst="rect">
            <a:avLst/>
          </a:prstGeom>
          <a:noFill/>
        </p:spPr>
        <p:txBody>
          <a:bodyPr wrap="none" rtlCol="0">
            <a:spAutoFit/>
          </a:bodyPr>
          <a:lstStyle/>
          <a:p>
            <a:r>
              <a:rPr lang="en-US" altLang="zh-CN" sz="1600" dirty="0" smtClean="0"/>
              <a:t>Fig.2 An example of neighborhood structure</a:t>
            </a:r>
            <a:endParaRPr lang="zh-CN" altLang="en-US" sz="1600" dirty="0"/>
          </a:p>
        </p:txBody>
      </p:sp>
      <p:sp>
        <p:nvSpPr>
          <p:cNvPr id="9" name="矩形 8"/>
          <p:cNvSpPr/>
          <p:nvPr/>
        </p:nvSpPr>
        <p:spPr>
          <a:xfrm>
            <a:off x="1143000" y="1219201"/>
            <a:ext cx="6858000" cy="461665"/>
          </a:xfrm>
          <a:prstGeom prst="rect">
            <a:avLst/>
          </a:prstGeom>
        </p:spPr>
        <p:txBody>
          <a:bodyPr wrap="square">
            <a:spAutoFit/>
          </a:bodyPr>
          <a:lstStyle/>
          <a:p>
            <a:r>
              <a:rPr lang="en-US" altLang="zh-CN" sz="2400" dirty="0" smtClean="0"/>
              <a:t>A variable neighborhood search(VNS) algorithm</a:t>
            </a:r>
            <a:endParaRPr lang="zh-CN" altLang="en-US" sz="2400" dirty="0"/>
          </a:p>
        </p:txBody>
      </p:sp>
      <p:sp>
        <p:nvSpPr>
          <p:cNvPr id="10" name="TextBox 9"/>
          <p:cNvSpPr txBox="1"/>
          <p:nvPr/>
        </p:nvSpPr>
        <p:spPr>
          <a:xfrm>
            <a:off x="6468152" y="152400"/>
            <a:ext cx="2523448" cy="461665"/>
          </a:xfrm>
          <a:prstGeom prst="rect">
            <a:avLst/>
          </a:prstGeom>
          <a:solidFill>
            <a:srgbClr val="00F20C">
              <a:alpha val="15000"/>
            </a:srgbClr>
          </a:solidFill>
        </p:spPr>
        <p:txBody>
          <a:bodyPr vert="horz" wrap="none" rtlCol="0">
            <a:spAutoFit/>
          </a:bodyPr>
          <a:lstStyle/>
          <a:p>
            <a:r>
              <a:rPr lang="en-US" altLang="zh-CN" sz="2400" dirty="0" smtClean="0"/>
              <a:t>Literature review</a:t>
            </a:r>
            <a:endParaRPr lang="zh-CN" altLang="en-US" sz="2400" dirty="0"/>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838200" y="914400"/>
            <a:ext cx="6858000" cy="5281603"/>
          </a:xfrm>
          <a:prstGeom prst="rect">
            <a:avLst/>
          </a:prstGeom>
          <a:noFill/>
          <a:ln w="9525">
            <a:noFill/>
            <a:miter lim="800000"/>
            <a:headEnd/>
            <a:tailEnd/>
          </a:ln>
        </p:spPr>
      </p:pic>
      <p:sp>
        <p:nvSpPr>
          <p:cNvPr id="7" name="矩形 6"/>
          <p:cNvSpPr/>
          <p:nvPr/>
        </p:nvSpPr>
        <p:spPr>
          <a:xfrm>
            <a:off x="3810000" y="1243003"/>
            <a:ext cx="4876800" cy="1477328"/>
          </a:xfrm>
          <a:prstGeom prst="rect">
            <a:avLst/>
          </a:prstGeom>
        </p:spPr>
        <p:txBody>
          <a:bodyPr wrap="square">
            <a:spAutoFit/>
          </a:bodyPr>
          <a:lstStyle/>
          <a:p>
            <a:r>
              <a:rPr lang="en-US" altLang="zh-CN" dirty="0" smtClean="0"/>
              <a:t>Increase the magnitude of penalty heavily  on infeasible solutions in order to move toward the border of the feasible region; </a:t>
            </a:r>
          </a:p>
          <a:p>
            <a:r>
              <a:rPr lang="en-US" altLang="zh-CN" dirty="0" smtClean="0"/>
              <a:t>Otherwise, encourage movement further into the infeasible region.</a:t>
            </a:r>
            <a:endParaRPr lang="zh-CN" altLang="en-US" dirty="0"/>
          </a:p>
        </p:txBody>
      </p:sp>
      <p:sp>
        <p:nvSpPr>
          <p:cNvPr id="6" name="TextBox 5"/>
          <p:cNvSpPr txBox="1"/>
          <p:nvPr/>
        </p:nvSpPr>
        <p:spPr>
          <a:xfrm>
            <a:off x="6468152" y="152400"/>
            <a:ext cx="2523448" cy="461665"/>
          </a:xfrm>
          <a:prstGeom prst="rect">
            <a:avLst/>
          </a:prstGeom>
          <a:solidFill>
            <a:srgbClr val="00F20C">
              <a:alpha val="15000"/>
            </a:srgbClr>
          </a:solidFill>
        </p:spPr>
        <p:txBody>
          <a:bodyPr vert="horz" wrap="none" rtlCol="0">
            <a:spAutoFit/>
          </a:bodyPr>
          <a:lstStyle/>
          <a:p>
            <a:r>
              <a:rPr lang="en-US" altLang="zh-CN" sz="2400" dirty="0" smtClean="0"/>
              <a:t>Literature review</a:t>
            </a:r>
            <a:endParaRPr lang="zh-CN" altLang="en-US" sz="2400" dirty="0"/>
          </a:p>
        </p:txBody>
      </p:sp>
      <p:pic>
        <p:nvPicPr>
          <p:cNvPr id="32770" name="Picture 2"/>
          <p:cNvPicPr>
            <a:picLocks noChangeAspect="1" noChangeArrowheads="1"/>
          </p:cNvPicPr>
          <p:nvPr/>
        </p:nvPicPr>
        <p:blipFill>
          <a:blip r:embed="rId3" cstate="print"/>
          <a:srcRect/>
          <a:stretch>
            <a:fillRect/>
          </a:stretch>
        </p:blipFill>
        <p:spPr bwMode="auto">
          <a:xfrm>
            <a:off x="2057400" y="2462204"/>
            <a:ext cx="350762" cy="381000"/>
          </a:xfrm>
          <a:prstGeom prst="rect">
            <a:avLst/>
          </a:prstGeom>
          <a:noFill/>
          <a:ln w="9525">
            <a:noFill/>
            <a:miter lim="800000"/>
            <a:headEnd/>
            <a:tailEnd/>
          </a:ln>
        </p:spPr>
      </p:pic>
      <p:cxnSp>
        <p:nvCxnSpPr>
          <p:cNvPr id="9" name="直接箭头连接符 8"/>
          <p:cNvCxnSpPr/>
          <p:nvPr/>
        </p:nvCxnSpPr>
        <p:spPr>
          <a:xfrm rot="5400000">
            <a:off x="1828801" y="2843204"/>
            <a:ext cx="381000" cy="22859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32771" name="Picture 3"/>
          <p:cNvPicPr>
            <a:picLocks noChangeAspect="1" noChangeArrowheads="1"/>
          </p:cNvPicPr>
          <p:nvPr/>
        </p:nvPicPr>
        <p:blipFill>
          <a:blip r:embed="rId4" cstate="print"/>
          <a:srcRect/>
          <a:stretch>
            <a:fillRect/>
          </a:stretch>
        </p:blipFill>
        <p:spPr bwMode="auto">
          <a:xfrm>
            <a:off x="2895600" y="2557453"/>
            <a:ext cx="358099" cy="590550"/>
          </a:xfrm>
          <a:prstGeom prst="rect">
            <a:avLst/>
          </a:prstGeom>
          <a:noFill/>
          <a:ln w="9525">
            <a:noFill/>
            <a:miter lim="800000"/>
            <a:headEnd/>
            <a:tailEnd/>
          </a:ln>
        </p:spPr>
      </p:pic>
      <p:cxnSp>
        <p:nvCxnSpPr>
          <p:cNvPr id="11" name="直接箭头连接符 10"/>
          <p:cNvCxnSpPr/>
          <p:nvPr/>
        </p:nvCxnSpPr>
        <p:spPr>
          <a:xfrm rot="10800000" flipV="1">
            <a:off x="2590800" y="2995603"/>
            <a:ext cx="30480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32772" name="Picture 4"/>
          <p:cNvPicPr>
            <a:picLocks noChangeAspect="1" noChangeArrowheads="1"/>
          </p:cNvPicPr>
          <p:nvPr/>
        </p:nvPicPr>
        <p:blipFill>
          <a:blip r:embed="rId5" cstate="print"/>
          <a:srcRect/>
          <a:stretch>
            <a:fillRect/>
          </a:stretch>
        </p:blipFill>
        <p:spPr bwMode="auto">
          <a:xfrm>
            <a:off x="4547810" y="4138603"/>
            <a:ext cx="376615" cy="447675"/>
          </a:xfrm>
          <a:prstGeom prst="rect">
            <a:avLst/>
          </a:prstGeom>
          <a:noFill/>
          <a:ln w="9525">
            <a:noFill/>
            <a:miter lim="800000"/>
            <a:headEnd/>
            <a:tailEnd/>
          </a:ln>
        </p:spPr>
      </p:pic>
      <p:cxnSp>
        <p:nvCxnSpPr>
          <p:cNvPr id="13" name="直接箭头连接符 12"/>
          <p:cNvCxnSpPr>
            <a:stCxn id="32772" idx="1"/>
          </p:cNvCxnSpPr>
          <p:nvPr/>
        </p:nvCxnSpPr>
        <p:spPr>
          <a:xfrm rot="10800000" flipV="1">
            <a:off x="4038600" y="4362441"/>
            <a:ext cx="509210" cy="23336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18" name="Picture 3"/>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5135882" y="3328917"/>
            <a:ext cx="3169918" cy="709683"/>
          </a:xfrm>
          <a:prstGeom prst="rect">
            <a:avLst/>
          </a:prstGeom>
          <a:noFill/>
          <a:ln w="9525">
            <a:noFill/>
            <a:miter lim="800000"/>
            <a:headEnd/>
            <a:tailEnd/>
          </a:ln>
        </p:spPr>
      </p:pic>
      <p:sp>
        <p:nvSpPr>
          <p:cNvPr id="19" name="TextBox 18"/>
          <p:cNvSpPr txBox="1"/>
          <p:nvPr/>
        </p:nvSpPr>
        <p:spPr>
          <a:xfrm>
            <a:off x="1066800" y="6443990"/>
            <a:ext cx="7086600" cy="261610"/>
          </a:xfrm>
          <a:prstGeom prst="rect">
            <a:avLst/>
          </a:prstGeom>
          <a:noFill/>
        </p:spPr>
        <p:txBody>
          <a:bodyPr wrap="square" rtlCol="0">
            <a:spAutoFit/>
          </a:bodyPr>
          <a:lstStyle/>
          <a:p>
            <a:r>
              <a:rPr lang="en-US" altLang="zh-CN" sz="1100" b="1" dirty="0" smtClean="0"/>
              <a:t>*</a:t>
            </a:r>
            <a:r>
              <a:rPr lang="en-US" altLang="zh-CN" sz="1100" dirty="0" smtClean="0"/>
              <a:t>Note: this is just a schematic diagram of the search direction, the RAP has much more dimensions of variables</a:t>
            </a:r>
            <a:endParaRPr lang="zh-CN" altLang="en-US" sz="1100" dirty="0"/>
          </a:p>
        </p:txBody>
      </p:sp>
      <p:sp>
        <p:nvSpPr>
          <p:cNvPr id="20" name="TextBox 19"/>
          <p:cNvSpPr txBox="1"/>
          <p:nvPr/>
        </p:nvSpPr>
        <p:spPr>
          <a:xfrm>
            <a:off x="1828800" y="6019800"/>
            <a:ext cx="6009979" cy="338554"/>
          </a:xfrm>
          <a:prstGeom prst="rect">
            <a:avLst/>
          </a:prstGeom>
          <a:noFill/>
        </p:spPr>
        <p:txBody>
          <a:bodyPr wrap="none" rtlCol="0">
            <a:spAutoFit/>
          </a:bodyPr>
          <a:lstStyle/>
          <a:p>
            <a:r>
              <a:rPr lang="en-US" altLang="zh-CN" sz="1600" dirty="0" smtClean="0"/>
              <a:t>Fig2. A 2-D schematic showing the  idea of VNS search direction</a:t>
            </a:r>
            <a:endParaRPr lang="zh-CN" altLang="en-US" sz="1600" dirty="0"/>
          </a:p>
        </p:txBody>
      </p:sp>
      <p:sp>
        <p:nvSpPr>
          <p:cNvPr id="14" name="矩形 13"/>
          <p:cNvSpPr/>
          <p:nvPr/>
        </p:nvSpPr>
        <p:spPr>
          <a:xfrm>
            <a:off x="5345809" y="3024197"/>
            <a:ext cx="2807591" cy="338554"/>
          </a:xfrm>
          <a:prstGeom prst="rect">
            <a:avLst/>
          </a:prstGeom>
        </p:spPr>
        <p:txBody>
          <a:bodyPr wrap="square">
            <a:spAutoFit/>
          </a:bodyPr>
          <a:lstStyle/>
          <a:p>
            <a:r>
              <a:rPr lang="en-US" altLang="zh-CN" sz="1600" dirty="0" smtClean="0"/>
              <a:t>Penalty function in VNS:</a:t>
            </a:r>
            <a:endParaRPr lang="zh-CN" altLang="en-US" sz="1600" dirty="0"/>
          </a:p>
        </p:txBody>
      </p:sp>
      <p:sp>
        <p:nvSpPr>
          <p:cNvPr id="16" name="TextBox 15"/>
          <p:cNvSpPr txBox="1"/>
          <p:nvPr/>
        </p:nvSpPr>
        <p:spPr>
          <a:xfrm>
            <a:off x="1214735" y="1145303"/>
            <a:ext cx="461665" cy="953146"/>
          </a:xfrm>
          <a:prstGeom prst="rect">
            <a:avLst/>
          </a:prstGeom>
          <a:noFill/>
        </p:spPr>
        <p:txBody>
          <a:bodyPr vert="eaVert" wrap="none" rtlCol="0">
            <a:spAutoFit/>
          </a:bodyPr>
          <a:lstStyle/>
          <a:p>
            <a:r>
              <a:rPr lang="en-US" altLang="zh-CN" dirty="0" smtClean="0">
                <a:latin typeface="Narkisim" pitchFamily="34" charset="-79"/>
                <a:cs typeface="Narkisim" pitchFamily="34" charset="-79"/>
              </a:rPr>
              <a:t>Reliability</a:t>
            </a:r>
            <a:endParaRPr lang="zh-CN" altLang="en-US" dirty="0">
              <a:latin typeface="Narkisim" pitchFamily="34" charset="-79"/>
              <a:cs typeface="Narkisim" pitchFamily="34" charset="-79"/>
            </a:endParaRPr>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cstate="print">
            <a:clrChange>
              <a:clrFrom>
                <a:srgbClr val="FDFDFD"/>
              </a:clrFrom>
              <a:clrTo>
                <a:srgbClr val="FDFDFD">
                  <a:alpha val="0"/>
                </a:srgbClr>
              </a:clrTo>
            </a:clrChange>
          </a:blip>
          <a:srcRect t="15394"/>
          <a:stretch>
            <a:fillRect/>
          </a:stretch>
        </p:blipFill>
        <p:spPr bwMode="auto">
          <a:xfrm>
            <a:off x="77026" y="1862554"/>
            <a:ext cx="8990774" cy="3429000"/>
          </a:xfrm>
          <a:prstGeom prst="rect">
            <a:avLst/>
          </a:prstGeom>
          <a:noFill/>
          <a:ln w="9525">
            <a:noFill/>
            <a:miter lim="800000"/>
            <a:headEnd/>
            <a:tailEnd/>
          </a:ln>
        </p:spPr>
      </p:pic>
      <p:sp>
        <p:nvSpPr>
          <p:cNvPr id="3" name="TextBox 2"/>
          <p:cNvSpPr txBox="1"/>
          <p:nvPr/>
        </p:nvSpPr>
        <p:spPr>
          <a:xfrm>
            <a:off x="2971800" y="1600200"/>
            <a:ext cx="3377848" cy="338554"/>
          </a:xfrm>
          <a:prstGeom prst="rect">
            <a:avLst/>
          </a:prstGeom>
          <a:noFill/>
        </p:spPr>
        <p:txBody>
          <a:bodyPr wrap="none" rtlCol="0">
            <a:spAutoFit/>
          </a:bodyPr>
          <a:lstStyle/>
          <a:p>
            <a:r>
              <a:rPr lang="en-US" altLang="zh-CN" sz="1600" dirty="0" smtClean="0"/>
              <a:t>Tabel1. Data for test problem 1 [10]</a:t>
            </a:r>
            <a:endParaRPr lang="zh-CN" altLang="en-US" sz="1600" dirty="0"/>
          </a:p>
        </p:txBody>
      </p:sp>
      <p:sp>
        <p:nvSpPr>
          <p:cNvPr id="5" name="矩形 4"/>
          <p:cNvSpPr/>
          <p:nvPr/>
        </p:nvSpPr>
        <p:spPr>
          <a:xfrm>
            <a:off x="304800" y="5877580"/>
            <a:ext cx="8610600" cy="523220"/>
          </a:xfrm>
          <a:prstGeom prst="rect">
            <a:avLst/>
          </a:prstGeom>
        </p:spPr>
        <p:txBody>
          <a:bodyPr wrap="square">
            <a:spAutoFit/>
          </a:bodyPr>
          <a:lstStyle/>
          <a:p>
            <a:pPr marL="457200" indent="-457200"/>
            <a:r>
              <a:rPr lang="en-US" altLang="zh-CN" sz="1400" dirty="0" smtClean="0"/>
              <a:t>[10]. William W. Hines David E. Fyffe and Nam </a:t>
            </a:r>
            <a:r>
              <a:rPr lang="en-US" altLang="zh-CN" sz="1400" dirty="0" err="1" smtClean="0"/>
              <a:t>Kee</a:t>
            </a:r>
            <a:r>
              <a:rPr lang="en-US" altLang="zh-CN" sz="1400" dirty="0" smtClean="0"/>
              <a:t> Lee. System reliability allocation and a computational algorithm. IEEE transactions on Reliability, 17(2):64-70, JUNE 1968.</a:t>
            </a:r>
          </a:p>
        </p:txBody>
      </p:sp>
      <p:sp>
        <p:nvSpPr>
          <p:cNvPr id="8" name="Rectangle 7"/>
          <p:cNvSpPr/>
          <p:nvPr/>
        </p:nvSpPr>
        <p:spPr>
          <a:xfrm>
            <a:off x="1219200" y="2743200"/>
            <a:ext cx="1905000" cy="2133600"/>
          </a:xfrm>
          <a:prstGeom prst="rect">
            <a:avLst/>
          </a:prstGeom>
          <a:solidFill>
            <a:srgbClr val="92D050">
              <a:alpha val="9000"/>
            </a:srgb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3200400" y="2743200"/>
            <a:ext cx="1905000" cy="2133600"/>
          </a:xfrm>
          <a:prstGeom prst="rect">
            <a:avLst/>
          </a:prstGeom>
          <a:solidFill>
            <a:srgbClr val="92D050">
              <a:alpha val="9000"/>
            </a:srgb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181600" y="2743200"/>
            <a:ext cx="1752600" cy="2133600"/>
          </a:xfrm>
          <a:prstGeom prst="rect">
            <a:avLst/>
          </a:prstGeom>
          <a:solidFill>
            <a:srgbClr val="92D050">
              <a:alpha val="9000"/>
            </a:srgb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010400" y="2743200"/>
            <a:ext cx="1905000" cy="2057400"/>
          </a:xfrm>
          <a:prstGeom prst="rect">
            <a:avLst/>
          </a:prstGeom>
          <a:solidFill>
            <a:srgbClr val="92D050">
              <a:alpha val="9000"/>
            </a:srgb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6468152" y="152400"/>
            <a:ext cx="2523448" cy="461665"/>
          </a:xfrm>
          <a:prstGeom prst="rect">
            <a:avLst/>
          </a:prstGeom>
          <a:solidFill>
            <a:srgbClr val="00F20C">
              <a:alpha val="15000"/>
            </a:srgbClr>
          </a:solidFill>
        </p:spPr>
        <p:txBody>
          <a:bodyPr vert="horz" wrap="none" rtlCol="0">
            <a:spAutoFit/>
          </a:bodyPr>
          <a:lstStyle/>
          <a:p>
            <a:r>
              <a:rPr lang="en-US" altLang="zh-CN" sz="2400" dirty="0" smtClean="0"/>
              <a:t>Literature review</a:t>
            </a:r>
            <a:endParaRPr lang="zh-CN" altLang="en-US" sz="2400" dirty="0"/>
          </a:p>
        </p:txBody>
      </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cstate="print">
            <a:clrChange>
              <a:clrFrom>
                <a:srgbClr val="FFFFFF"/>
              </a:clrFrom>
              <a:clrTo>
                <a:srgbClr val="FFFFFF">
                  <a:alpha val="0"/>
                </a:srgbClr>
              </a:clrTo>
            </a:clrChange>
          </a:blip>
          <a:srcRect t="5744"/>
          <a:stretch>
            <a:fillRect/>
          </a:stretch>
        </p:blipFill>
        <p:spPr bwMode="auto">
          <a:xfrm>
            <a:off x="152400" y="762000"/>
            <a:ext cx="8839200" cy="6019800"/>
          </a:xfrm>
          <a:prstGeom prst="rect">
            <a:avLst/>
          </a:prstGeom>
          <a:noFill/>
          <a:ln w="9525">
            <a:noFill/>
            <a:miter lim="800000"/>
            <a:headEnd/>
            <a:tailEnd/>
          </a:ln>
        </p:spPr>
      </p:pic>
      <p:sp>
        <p:nvSpPr>
          <p:cNvPr id="7" name="TextBox 6"/>
          <p:cNvSpPr txBox="1"/>
          <p:nvPr/>
        </p:nvSpPr>
        <p:spPr>
          <a:xfrm>
            <a:off x="6468152" y="152400"/>
            <a:ext cx="2523448" cy="461665"/>
          </a:xfrm>
          <a:prstGeom prst="rect">
            <a:avLst/>
          </a:prstGeom>
          <a:solidFill>
            <a:srgbClr val="00F20C">
              <a:alpha val="15000"/>
            </a:srgbClr>
          </a:solidFill>
        </p:spPr>
        <p:txBody>
          <a:bodyPr vert="horz" wrap="none" rtlCol="0">
            <a:spAutoFit/>
          </a:bodyPr>
          <a:lstStyle/>
          <a:p>
            <a:r>
              <a:rPr lang="en-US" altLang="zh-CN" sz="2400" dirty="0" smtClean="0"/>
              <a:t>Literature review</a:t>
            </a:r>
            <a:endParaRPr lang="zh-CN" altLang="en-US" sz="2400" dirty="0"/>
          </a:p>
        </p:txBody>
      </p:sp>
      <p:sp>
        <p:nvSpPr>
          <p:cNvPr id="5" name="圆角矩形 4"/>
          <p:cNvSpPr/>
          <p:nvPr/>
        </p:nvSpPr>
        <p:spPr>
          <a:xfrm>
            <a:off x="152400" y="4648200"/>
            <a:ext cx="8839200" cy="228600"/>
          </a:xfrm>
          <a:prstGeom prst="roundRect">
            <a:avLst/>
          </a:prstGeom>
          <a:solidFill>
            <a:srgbClr val="FF0000">
              <a:alpha val="4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228600" y="423446"/>
            <a:ext cx="5860900" cy="338554"/>
          </a:xfrm>
          <a:prstGeom prst="rect">
            <a:avLst/>
          </a:prstGeom>
          <a:noFill/>
        </p:spPr>
        <p:txBody>
          <a:bodyPr wrap="none" rtlCol="0">
            <a:spAutoFit/>
          </a:bodyPr>
          <a:lstStyle/>
          <a:p>
            <a:r>
              <a:rPr lang="en-US" altLang="zh-CN" sz="1600" dirty="0" smtClean="0"/>
              <a:t>Tabel2. Results derived by different heuristics in literature [11]</a:t>
            </a:r>
            <a:endParaRPr lang="zh-CN" altLang="en-US" sz="16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1500"/>
                            </p:stCondLst>
                            <p:childTnLst>
                              <p:par>
                                <p:cTn id="9" presetID="27" presetClass="emph" presetSubtype="0" repeatCount="5000" fill="hold" grpId="0" nodeType="afterEffect">
                                  <p:stCondLst>
                                    <p:cond delay="100"/>
                                  </p:stCondLst>
                                  <p:childTnLst>
                                    <p:animClr clrSpc="rgb">
                                      <p:cBhvr override="childStyle">
                                        <p:cTn id="10" dur="75" autoRev="1" fill="hold"/>
                                        <p:tgtEl>
                                          <p:spTgt spid="5"/>
                                        </p:tgtEl>
                                        <p:attrNameLst>
                                          <p:attrName>style.color</p:attrName>
                                        </p:attrNameLst>
                                      </p:cBhvr>
                                      <p:to>
                                        <a:schemeClr val="bg1"/>
                                      </p:to>
                                    </p:animClr>
                                    <p:animClr clrSpc="rgb">
                                      <p:cBhvr>
                                        <p:cTn id="11" dur="75" autoRev="1" fill="hold"/>
                                        <p:tgtEl>
                                          <p:spTgt spid="5"/>
                                        </p:tgtEl>
                                        <p:attrNameLst>
                                          <p:attrName>fillcolor</p:attrName>
                                        </p:attrNameLst>
                                      </p:cBhvr>
                                      <p:to>
                                        <a:schemeClr val="bg1"/>
                                      </p:to>
                                    </p:animClr>
                                    <p:set>
                                      <p:cBhvr>
                                        <p:cTn id="12" dur="75" autoRev="1" fill="hold"/>
                                        <p:tgtEl>
                                          <p:spTgt spid="5"/>
                                        </p:tgtEl>
                                        <p:attrNameLst>
                                          <p:attrName>fill.type</p:attrName>
                                        </p:attrNameLst>
                                      </p:cBhvr>
                                      <p:to>
                                        <p:strVal val="solid"/>
                                      </p:to>
                                    </p:set>
                                    <p:set>
                                      <p:cBhvr>
                                        <p:cTn id="13" dur="75" autoRev="1"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2400" y="152400"/>
            <a:ext cx="3034805" cy="461665"/>
          </a:xfrm>
          <a:prstGeom prst="rect">
            <a:avLst/>
          </a:prstGeom>
          <a:solidFill>
            <a:srgbClr val="2402F0">
              <a:alpha val="20000"/>
            </a:srgbClr>
          </a:solidFill>
        </p:spPr>
        <p:txBody>
          <a:bodyPr vert="horz" wrap="none">
            <a:spAutoFit/>
          </a:bodyPr>
          <a:lstStyle/>
          <a:p>
            <a:r>
              <a:rPr lang="en-US" altLang="zh-CN" sz="2400" dirty="0" smtClean="0"/>
              <a:t>Preliminary research</a:t>
            </a:r>
            <a:endParaRPr lang="zh-CN" altLang="en-US" sz="2400" dirty="0"/>
          </a:p>
        </p:txBody>
      </p:sp>
      <p:pic>
        <p:nvPicPr>
          <p:cNvPr id="6" name="Picture 2"/>
          <p:cNvPicPr>
            <a:picLocks noChangeAspect="1" noChangeArrowheads="1"/>
          </p:cNvPicPr>
          <p:nvPr/>
        </p:nvPicPr>
        <p:blipFill>
          <a:blip r:embed="rId3" cstate="print">
            <a:clrChange>
              <a:clrFrom>
                <a:srgbClr val="FDFDFD"/>
              </a:clrFrom>
              <a:clrTo>
                <a:srgbClr val="FDFDFD">
                  <a:alpha val="0"/>
                </a:srgbClr>
              </a:clrTo>
            </a:clrChange>
          </a:blip>
          <a:srcRect t="15394"/>
          <a:stretch>
            <a:fillRect/>
          </a:stretch>
        </p:blipFill>
        <p:spPr bwMode="auto">
          <a:xfrm>
            <a:off x="77026" y="1176754"/>
            <a:ext cx="8990774" cy="3429000"/>
          </a:xfrm>
          <a:prstGeom prst="rect">
            <a:avLst/>
          </a:prstGeom>
          <a:noFill/>
          <a:ln w="9525">
            <a:noFill/>
            <a:miter lim="800000"/>
            <a:headEnd/>
            <a:tailEnd/>
          </a:ln>
        </p:spPr>
      </p:pic>
      <p:sp>
        <p:nvSpPr>
          <p:cNvPr id="9" name="TextBox 8"/>
          <p:cNvSpPr txBox="1"/>
          <p:nvPr/>
        </p:nvSpPr>
        <p:spPr>
          <a:xfrm>
            <a:off x="2971800" y="914400"/>
            <a:ext cx="3369833" cy="338554"/>
          </a:xfrm>
          <a:prstGeom prst="rect">
            <a:avLst/>
          </a:prstGeom>
          <a:noFill/>
        </p:spPr>
        <p:txBody>
          <a:bodyPr wrap="none" rtlCol="0">
            <a:spAutoFit/>
          </a:bodyPr>
          <a:lstStyle/>
          <a:p>
            <a:r>
              <a:rPr lang="en-US" altLang="zh-CN" sz="1600" dirty="0" smtClean="0"/>
              <a:t>Tabel1. data for test problem 1 [10]</a:t>
            </a:r>
            <a:endParaRPr lang="zh-CN" altLang="en-US" sz="1600" dirty="0"/>
          </a:p>
        </p:txBody>
      </p:sp>
      <p:sp>
        <p:nvSpPr>
          <p:cNvPr id="10" name="TextBox 9"/>
          <p:cNvSpPr txBox="1"/>
          <p:nvPr/>
        </p:nvSpPr>
        <p:spPr>
          <a:xfrm>
            <a:off x="2257689" y="4605754"/>
            <a:ext cx="4371711" cy="1036181"/>
          </a:xfrm>
          <a:prstGeom prst="rect">
            <a:avLst/>
          </a:prstGeom>
          <a:noFill/>
        </p:spPr>
        <p:txBody>
          <a:bodyPr wrap="none" rtlCol="0">
            <a:spAutoFit/>
          </a:bodyPr>
          <a:lstStyle/>
          <a:p>
            <a:pPr algn="ctr"/>
            <a:r>
              <a:rPr lang="en-US" altLang="zh-CN" sz="2000" b="1" dirty="0" smtClean="0"/>
              <a:t>Search space: </a:t>
            </a:r>
            <a:r>
              <a:rPr lang="en-US" altLang="zh-CN" sz="2000" dirty="0" smtClean="0">
                <a:solidFill>
                  <a:srgbClr val="FF0000"/>
                </a:solidFill>
                <a:latin typeface="Verdana" pitchFamily="34" charset="0"/>
                <a:ea typeface="Verdana" pitchFamily="34" charset="0"/>
                <a:cs typeface="Verdana" pitchFamily="34" charset="0"/>
              </a:rPr>
              <a:t>10</a:t>
            </a:r>
            <a:r>
              <a:rPr lang="en-US" altLang="zh-CN" sz="2000" baseline="30000" dirty="0" smtClean="0">
                <a:solidFill>
                  <a:srgbClr val="FF0000"/>
                </a:solidFill>
                <a:latin typeface="Verdana" pitchFamily="34" charset="0"/>
                <a:ea typeface="Verdana" pitchFamily="34" charset="0"/>
                <a:cs typeface="Verdana" pitchFamily="34" charset="0"/>
              </a:rPr>
              <a:t>33</a:t>
            </a:r>
            <a:r>
              <a:rPr lang="en-US" altLang="zh-CN" sz="2000" dirty="0" smtClean="0">
                <a:solidFill>
                  <a:srgbClr val="FF0000"/>
                </a:solidFill>
                <a:latin typeface="Verdana" pitchFamily="34" charset="0"/>
                <a:ea typeface="Verdana" pitchFamily="34" charset="0"/>
                <a:cs typeface="Verdana" pitchFamily="34" charset="0"/>
              </a:rPr>
              <a:t> </a:t>
            </a:r>
            <a:r>
              <a:rPr lang="en-US" altLang="zh-CN" sz="2000" dirty="0" smtClean="0"/>
              <a:t>[Liang 2004 *]</a:t>
            </a:r>
          </a:p>
          <a:p>
            <a:pPr algn="ctr"/>
            <a:r>
              <a:rPr lang="en-US" altLang="zh-CN" sz="2000" dirty="0" smtClean="0"/>
              <a:t>Supercomputer </a:t>
            </a:r>
            <a:r>
              <a:rPr lang="en-US" altLang="zh-CN" sz="2000" dirty="0" smtClean="0">
                <a:latin typeface="Verdana" pitchFamily="34" charset="0"/>
                <a:ea typeface="Verdana" pitchFamily="34" charset="0"/>
                <a:cs typeface="Verdana" pitchFamily="34" charset="0"/>
              </a:rPr>
              <a:t>360</a:t>
            </a:r>
            <a:r>
              <a:rPr lang="en-US" altLang="zh-CN" sz="2000" dirty="0" smtClean="0"/>
              <a:t> teraflops/sec</a:t>
            </a:r>
          </a:p>
          <a:p>
            <a:pPr algn="ctr"/>
            <a:r>
              <a:rPr lang="en-US" altLang="zh-CN" sz="2000" dirty="0" smtClean="0"/>
              <a:t>More than </a:t>
            </a:r>
            <a:r>
              <a:rPr lang="en-US" altLang="zh-CN" sz="2000" dirty="0" smtClean="0">
                <a:solidFill>
                  <a:srgbClr val="FC0808"/>
                </a:solidFill>
                <a:latin typeface="Verdana" pitchFamily="34" charset="0"/>
                <a:ea typeface="Verdana" pitchFamily="34" charset="0"/>
                <a:cs typeface="Verdana" pitchFamily="34" charset="0"/>
              </a:rPr>
              <a:t>10</a:t>
            </a:r>
            <a:r>
              <a:rPr lang="en-US" altLang="zh-CN" sz="2000" baseline="30000" dirty="0" smtClean="0">
                <a:solidFill>
                  <a:srgbClr val="FC0808"/>
                </a:solidFill>
                <a:latin typeface="Verdana" pitchFamily="34" charset="0"/>
                <a:ea typeface="Verdana" pitchFamily="34" charset="0"/>
                <a:cs typeface="Verdana" pitchFamily="34" charset="0"/>
              </a:rPr>
              <a:t>10</a:t>
            </a:r>
            <a:r>
              <a:rPr lang="en-US" altLang="zh-CN" sz="3200" baseline="30000" dirty="0" smtClean="0">
                <a:solidFill>
                  <a:srgbClr val="FC0808"/>
                </a:solidFill>
              </a:rPr>
              <a:t>  </a:t>
            </a:r>
            <a:r>
              <a:rPr lang="en-US" altLang="zh-CN" sz="2000" dirty="0" smtClean="0">
                <a:solidFill>
                  <a:srgbClr val="FC0808"/>
                </a:solidFill>
              </a:rPr>
              <a:t>years</a:t>
            </a:r>
          </a:p>
        </p:txBody>
      </p:sp>
      <p:sp>
        <p:nvSpPr>
          <p:cNvPr id="12" name="矩形 11"/>
          <p:cNvSpPr/>
          <p:nvPr/>
        </p:nvSpPr>
        <p:spPr>
          <a:xfrm>
            <a:off x="533400" y="5901154"/>
            <a:ext cx="8686800" cy="523220"/>
          </a:xfrm>
          <a:prstGeom prst="rect">
            <a:avLst/>
          </a:prstGeom>
        </p:spPr>
        <p:txBody>
          <a:bodyPr wrap="square">
            <a:spAutoFit/>
          </a:bodyPr>
          <a:lstStyle/>
          <a:p>
            <a:r>
              <a:rPr lang="en-US" altLang="zh-CN" sz="1400" dirty="0" smtClean="0"/>
              <a:t>*</a:t>
            </a:r>
            <a:r>
              <a:rPr lang="en-US" altLang="zh-CN" sz="1400" dirty="0" err="1" smtClean="0"/>
              <a:t>Yun-Chia</a:t>
            </a:r>
            <a:r>
              <a:rPr lang="en-US" altLang="zh-CN" sz="1400" dirty="0" smtClean="0"/>
              <a:t> Liang and A.E. Smith. An Ant Colony Optimization Algorithm for the Redundancy Allocation Problem (RAP), Reliability, IEEE Transactions on, 53(3):417{423, sep. 2004</a:t>
            </a:r>
            <a:endParaRPr lang="zh-CN" altLang="en-US" sz="1400" dirty="0"/>
          </a:p>
        </p:txBody>
      </p:sp>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19200" y="1504890"/>
            <a:ext cx="6553200" cy="400110"/>
          </a:xfrm>
          <a:prstGeom prst="rect">
            <a:avLst/>
          </a:prstGeom>
        </p:spPr>
        <p:txBody>
          <a:bodyPr wrap="square">
            <a:spAutoFit/>
          </a:bodyPr>
          <a:lstStyle/>
          <a:p>
            <a:r>
              <a:rPr lang="en-US" altLang="zh-CN" sz="2000" dirty="0" smtClean="0"/>
              <a:t>The number of </a:t>
            </a:r>
            <a:r>
              <a:rPr lang="en-US" altLang="zh-CN" sz="2000" b="1" dirty="0" smtClean="0"/>
              <a:t>non-negative</a:t>
            </a:r>
            <a:r>
              <a:rPr lang="en-US" altLang="zh-CN" sz="2000" dirty="0" smtClean="0"/>
              <a:t> integer solutions of</a:t>
            </a:r>
            <a:endParaRPr lang="zh-CN" altLang="en-US" sz="2000" dirty="0"/>
          </a:p>
        </p:txBody>
      </p:sp>
      <p:sp>
        <p:nvSpPr>
          <p:cNvPr id="5" name="矩形 4"/>
          <p:cNvSpPr/>
          <p:nvPr/>
        </p:nvSpPr>
        <p:spPr>
          <a:xfrm>
            <a:off x="152400" y="152400"/>
            <a:ext cx="3034805" cy="461665"/>
          </a:xfrm>
          <a:prstGeom prst="rect">
            <a:avLst/>
          </a:prstGeom>
          <a:solidFill>
            <a:srgbClr val="2402F0">
              <a:alpha val="20000"/>
            </a:srgbClr>
          </a:solidFill>
        </p:spPr>
        <p:txBody>
          <a:bodyPr vert="horz" wrap="none">
            <a:spAutoFit/>
          </a:bodyPr>
          <a:lstStyle/>
          <a:p>
            <a:r>
              <a:rPr lang="en-US" altLang="zh-CN" sz="2400" dirty="0" smtClean="0"/>
              <a:t>Preliminary research</a:t>
            </a:r>
            <a:endParaRPr lang="zh-CN" altLang="en-US" sz="2400" dirty="0"/>
          </a:p>
        </p:txBody>
      </p:sp>
      <p:pic>
        <p:nvPicPr>
          <p:cNvPr id="6149" name="Picture 5"/>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219200" y="3962400"/>
            <a:ext cx="7000875" cy="676275"/>
          </a:xfrm>
          <a:prstGeom prst="rect">
            <a:avLst/>
          </a:prstGeom>
          <a:noFill/>
          <a:ln w="9525">
            <a:noFill/>
            <a:miter lim="800000"/>
            <a:headEnd/>
            <a:tailEnd/>
          </a:ln>
        </p:spPr>
      </p:pic>
      <p:graphicFrame>
        <p:nvGraphicFramePr>
          <p:cNvPr id="8" name="表格 7"/>
          <p:cNvGraphicFramePr>
            <a:graphicFrameLocks noGrp="1"/>
          </p:cNvGraphicFramePr>
          <p:nvPr/>
        </p:nvGraphicFramePr>
        <p:xfrm>
          <a:off x="304801" y="2819400"/>
          <a:ext cx="8534399" cy="1010920"/>
        </p:xfrm>
        <a:graphic>
          <a:graphicData uri="http://schemas.openxmlformats.org/drawingml/2006/table">
            <a:tbl>
              <a:tblPr firstRow="1" bandRow="1">
                <a:tableStyleId>{616DA210-FB5B-4158-B5E0-FEB733F419BA}</a:tableStyleId>
              </a:tblPr>
              <a:tblGrid>
                <a:gridCol w="1066799"/>
                <a:gridCol w="533400"/>
                <a:gridCol w="533400"/>
                <a:gridCol w="533400"/>
                <a:gridCol w="533400"/>
                <a:gridCol w="543342"/>
                <a:gridCol w="524123"/>
                <a:gridCol w="524123"/>
                <a:gridCol w="542014"/>
                <a:gridCol w="1447802"/>
                <a:gridCol w="609600"/>
                <a:gridCol w="609600"/>
                <a:gridCol w="533396"/>
              </a:tblGrid>
              <a:tr h="370840">
                <a:tc>
                  <a:txBody>
                    <a:bodyPr/>
                    <a:lstStyle/>
                    <a:p>
                      <a:r>
                        <a:rPr lang="en-US" altLang="zh-CN" sz="1600" b="0" dirty="0" smtClean="0"/>
                        <a:t>Component</a:t>
                      </a:r>
                      <a:r>
                        <a:rPr lang="en-US" altLang="zh-CN" sz="1600" b="0" baseline="0" dirty="0" smtClean="0"/>
                        <a:t> type </a:t>
                      </a:r>
                      <a:endParaRPr lang="zh-CN" altLang="en-US" sz="1600" b="0" dirty="0"/>
                    </a:p>
                  </a:txBody>
                  <a:tcPr/>
                </a:tc>
                <a:tc>
                  <a:txBody>
                    <a:bodyPr/>
                    <a:lstStyle/>
                    <a:p>
                      <a:pPr algn="ctr"/>
                      <a:r>
                        <a:rPr lang="en-US" altLang="zh-CN" dirty="0" smtClean="0"/>
                        <a:t>1</a:t>
                      </a:r>
                      <a:endParaRPr lang="zh-CN" altLang="en-US" dirty="0"/>
                    </a:p>
                  </a:txBody>
                  <a:tcPr/>
                </a:tc>
                <a:tc>
                  <a:txBody>
                    <a:bodyPr/>
                    <a:lstStyle/>
                    <a:p>
                      <a:pPr algn="ctr"/>
                      <a:r>
                        <a:rPr lang="en-US" altLang="zh-CN" dirty="0" smtClean="0"/>
                        <a:t>2</a:t>
                      </a:r>
                      <a:endParaRPr lang="zh-CN" altLang="en-US" dirty="0"/>
                    </a:p>
                  </a:txBody>
                  <a:tcPr/>
                </a:tc>
                <a:tc>
                  <a:txBody>
                    <a:bodyPr/>
                    <a:lstStyle/>
                    <a:p>
                      <a:pPr algn="ctr"/>
                      <a:r>
                        <a:rPr lang="en-US" altLang="zh-CN" dirty="0" smtClean="0"/>
                        <a:t>3</a:t>
                      </a:r>
                      <a:endParaRPr lang="zh-CN" altLang="en-US" dirty="0"/>
                    </a:p>
                  </a:txBody>
                  <a:tcPr/>
                </a:tc>
                <a:tc>
                  <a:txBody>
                    <a:bodyPr/>
                    <a:lstStyle/>
                    <a:p>
                      <a:pPr algn="ctr"/>
                      <a:r>
                        <a:rPr lang="en-US" altLang="zh-CN" dirty="0" smtClean="0"/>
                        <a:t>4</a:t>
                      </a:r>
                      <a:endParaRPr lang="zh-CN" altLang="en-US" dirty="0"/>
                    </a:p>
                  </a:txBody>
                  <a:tcPr/>
                </a:tc>
                <a:tc>
                  <a:txBody>
                    <a:bodyPr/>
                    <a:lstStyle/>
                    <a:p>
                      <a:pPr algn="ctr"/>
                      <a:r>
                        <a:rPr lang="en-US" altLang="zh-CN" dirty="0" smtClean="0"/>
                        <a:t>5</a:t>
                      </a:r>
                      <a:endParaRPr lang="zh-CN" altLang="en-US" dirty="0"/>
                    </a:p>
                  </a:txBody>
                  <a:tcPr/>
                </a:tc>
                <a:tc>
                  <a:txBody>
                    <a:bodyPr/>
                    <a:lstStyle/>
                    <a:p>
                      <a:pPr algn="ctr"/>
                      <a:r>
                        <a:rPr lang="en-US" altLang="zh-CN" dirty="0" smtClean="0"/>
                        <a:t>6</a:t>
                      </a:r>
                      <a:endParaRPr lang="zh-CN" altLang="en-US" dirty="0"/>
                    </a:p>
                  </a:txBody>
                  <a:tcPr/>
                </a:tc>
                <a:tc>
                  <a:txBody>
                    <a:bodyPr/>
                    <a:lstStyle/>
                    <a:p>
                      <a:pPr algn="ctr"/>
                      <a:r>
                        <a:rPr lang="en-US" altLang="zh-CN" dirty="0" smtClean="0"/>
                        <a:t>7</a:t>
                      </a:r>
                      <a:endParaRPr lang="zh-CN" altLang="en-US" dirty="0"/>
                    </a:p>
                  </a:txBody>
                  <a:tcPr/>
                </a:tc>
                <a:tc>
                  <a:txBody>
                    <a:bodyPr/>
                    <a:lstStyle/>
                    <a:p>
                      <a:pPr algn="ctr"/>
                      <a:r>
                        <a:rPr lang="en-US" altLang="zh-CN" dirty="0" smtClean="0"/>
                        <a:t>8</a:t>
                      </a:r>
                      <a:endParaRPr lang="zh-CN" altLang="en-US"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dirty="0" smtClean="0"/>
                        <a:t>……</a:t>
                      </a:r>
                      <a:endParaRPr lang="zh-CN" altLang="en-US" dirty="0" smtClean="0"/>
                    </a:p>
                    <a:p>
                      <a:pPr algn="ctr"/>
                      <a:endParaRPr lang="zh-CN" altLang="en-US" b="1" dirty="0"/>
                    </a:p>
                  </a:txBody>
                  <a:tcPr/>
                </a:tc>
                <a:tc>
                  <a:txBody>
                    <a:bodyPr/>
                    <a:lstStyle/>
                    <a:p>
                      <a:pPr algn="ctr"/>
                      <a:r>
                        <a:rPr lang="en-US" altLang="zh-CN" dirty="0" smtClean="0"/>
                        <a:t>46</a:t>
                      </a:r>
                      <a:endParaRPr lang="zh-CN" altLang="en-US" dirty="0"/>
                    </a:p>
                  </a:txBody>
                  <a:tcPr/>
                </a:tc>
                <a:tc>
                  <a:txBody>
                    <a:bodyPr/>
                    <a:lstStyle/>
                    <a:p>
                      <a:pPr algn="ctr"/>
                      <a:r>
                        <a:rPr lang="en-US" altLang="zh-CN" dirty="0" smtClean="0"/>
                        <a:t>47</a:t>
                      </a:r>
                      <a:endParaRPr lang="zh-CN" altLang="en-US" dirty="0"/>
                    </a:p>
                  </a:txBody>
                  <a:tcPr/>
                </a:tc>
                <a:tc>
                  <a:txBody>
                    <a:bodyPr/>
                    <a:lstStyle/>
                    <a:p>
                      <a:pPr algn="ctr"/>
                      <a:r>
                        <a:rPr lang="en-US" altLang="zh-CN" dirty="0" smtClean="0"/>
                        <a:t>48</a:t>
                      </a:r>
                      <a:endParaRPr lang="zh-CN" altLang="en-US" dirty="0"/>
                    </a:p>
                  </a:txBody>
                  <a:tcPr/>
                </a:tc>
              </a:tr>
              <a:tr h="370840">
                <a:tc>
                  <a:txBody>
                    <a:bodyPr/>
                    <a:lstStyle/>
                    <a:p>
                      <a:r>
                        <a:rPr lang="en-US" altLang="zh-CN" dirty="0" smtClean="0"/>
                        <a:t>amount</a:t>
                      </a:r>
                      <a:endParaRPr lang="zh-CN" altLang="en-US" dirty="0"/>
                    </a:p>
                  </a:txBody>
                  <a:tcPr/>
                </a:tc>
                <a:tc>
                  <a:txBody>
                    <a:bodyPr/>
                    <a:lstStyle/>
                    <a:p>
                      <a:pPr algn="ctr"/>
                      <a:r>
                        <a:rPr lang="en-US" altLang="zh-CN" dirty="0" smtClean="0"/>
                        <a:t>1</a:t>
                      </a:r>
                      <a:endParaRPr lang="zh-CN" altLang="en-US" dirty="0"/>
                    </a:p>
                  </a:txBody>
                  <a:tcPr/>
                </a:tc>
                <a:tc>
                  <a:txBody>
                    <a:bodyPr/>
                    <a:lstStyle/>
                    <a:p>
                      <a:pPr algn="ctr"/>
                      <a:r>
                        <a:rPr lang="en-US" altLang="zh-CN" dirty="0" smtClean="0"/>
                        <a:t>0</a:t>
                      </a:r>
                      <a:endParaRPr lang="zh-CN" altLang="en-US" dirty="0"/>
                    </a:p>
                  </a:txBody>
                  <a:tcPr/>
                </a:tc>
                <a:tc>
                  <a:txBody>
                    <a:bodyPr/>
                    <a:lstStyle/>
                    <a:p>
                      <a:pPr algn="ctr"/>
                      <a:r>
                        <a:rPr lang="en-US" altLang="zh-CN" dirty="0" smtClean="0"/>
                        <a:t>2</a:t>
                      </a:r>
                      <a:endParaRPr lang="zh-CN" altLang="en-US" dirty="0"/>
                    </a:p>
                  </a:txBody>
                  <a:tcPr/>
                </a:tc>
                <a:tc>
                  <a:txBody>
                    <a:bodyPr/>
                    <a:lstStyle/>
                    <a:p>
                      <a:pPr algn="ctr"/>
                      <a:r>
                        <a:rPr lang="en-US" altLang="zh-CN" dirty="0" smtClean="0"/>
                        <a:t>0</a:t>
                      </a:r>
                      <a:endParaRPr lang="zh-CN" altLang="en-US" dirty="0"/>
                    </a:p>
                  </a:txBody>
                  <a:tcPr/>
                </a:tc>
                <a:tc>
                  <a:txBody>
                    <a:bodyPr/>
                    <a:lstStyle/>
                    <a:p>
                      <a:pPr algn="ctr"/>
                      <a:r>
                        <a:rPr lang="en-US" altLang="zh-CN" dirty="0" smtClean="0"/>
                        <a:t>1</a:t>
                      </a:r>
                      <a:endParaRPr lang="zh-CN" altLang="en-US" dirty="0"/>
                    </a:p>
                  </a:txBody>
                  <a:tcPr/>
                </a:tc>
                <a:tc>
                  <a:txBody>
                    <a:bodyPr/>
                    <a:lstStyle/>
                    <a:p>
                      <a:pPr algn="ctr"/>
                      <a:r>
                        <a:rPr lang="en-US" altLang="zh-CN" dirty="0" smtClean="0"/>
                        <a:t>0</a:t>
                      </a:r>
                      <a:endParaRPr lang="zh-CN" altLang="en-US" dirty="0"/>
                    </a:p>
                  </a:txBody>
                  <a:tcPr/>
                </a:tc>
                <a:tc>
                  <a:txBody>
                    <a:bodyPr/>
                    <a:lstStyle/>
                    <a:p>
                      <a:pPr algn="ctr"/>
                      <a:r>
                        <a:rPr lang="en-US" altLang="zh-CN" dirty="0" smtClean="0"/>
                        <a:t>1</a:t>
                      </a:r>
                      <a:endParaRPr lang="zh-CN" altLang="en-US" dirty="0"/>
                    </a:p>
                  </a:txBody>
                  <a:tcPr/>
                </a:tc>
                <a:tc>
                  <a:txBody>
                    <a:bodyPr/>
                    <a:lstStyle/>
                    <a:p>
                      <a:pPr algn="ctr"/>
                      <a:r>
                        <a:rPr lang="en-US" altLang="zh-CN" dirty="0" smtClean="0"/>
                        <a:t>0</a:t>
                      </a:r>
                      <a:endParaRPr lang="zh-CN" altLang="en-US"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dirty="0" smtClean="0"/>
                        <a:t>……</a:t>
                      </a:r>
                      <a:endParaRPr lang="zh-CN" altLang="en-US" dirty="0" smtClean="0"/>
                    </a:p>
                  </a:txBody>
                  <a:tcPr/>
                </a:tc>
                <a:tc>
                  <a:txBody>
                    <a:bodyPr/>
                    <a:lstStyle/>
                    <a:p>
                      <a:pPr algn="ctr"/>
                      <a:r>
                        <a:rPr lang="en-US" altLang="zh-CN" dirty="0" smtClean="0"/>
                        <a:t>0</a:t>
                      </a:r>
                      <a:endParaRPr lang="zh-CN" altLang="en-US" dirty="0"/>
                    </a:p>
                  </a:txBody>
                  <a:tcPr/>
                </a:tc>
                <a:tc>
                  <a:txBody>
                    <a:bodyPr/>
                    <a:lstStyle/>
                    <a:p>
                      <a:pPr algn="ctr"/>
                      <a:r>
                        <a:rPr lang="en-US" altLang="zh-CN" dirty="0" smtClean="0"/>
                        <a:t>2</a:t>
                      </a:r>
                      <a:endParaRPr lang="zh-CN" altLang="en-US" dirty="0"/>
                    </a:p>
                  </a:txBody>
                  <a:tcPr/>
                </a:tc>
                <a:tc>
                  <a:txBody>
                    <a:bodyPr/>
                    <a:lstStyle/>
                    <a:p>
                      <a:pPr algn="ctr"/>
                      <a:r>
                        <a:rPr lang="en-US" altLang="zh-CN" dirty="0" smtClean="0"/>
                        <a:t>0</a:t>
                      </a:r>
                      <a:endParaRPr lang="zh-CN" altLang="en-US" dirty="0"/>
                    </a:p>
                  </a:txBody>
                  <a:tcPr/>
                </a:tc>
              </a:tr>
            </a:tbl>
          </a:graphicData>
        </a:graphic>
      </p:graphicFrame>
      <p:sp>
        <p:nvSpPr>
          <p:cNvPr id="11" name="左大括号 10"/>
          <p:cNvSpPr/>
          <p:nvPr/>
        </p:nvSpPr>
        <p:spPr>
          <a:xfrm rot="16200000">
            <a:off x="4495799" y="1524001"/>
            <a:ext cx="304801" cy="6248400"/>
          </a:xfrm>
          <a:prstGeom prst="leftBrac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TextBox 11"/>
          <p:cNvSpPr txBox="1"/>
          <p:nvPr/>
        </p:nvSpPr>
        <p:spPr>
          <a:xfrm>
            <a:off x="3124200" y="5040868"/>
            <a:ext cx="2965877" cy="369332"/>
          </a:xfrm>
          <a:prstGeom prst="rect">
            <a:avLst/>
          </a:prstGeom>
          <a:noFill/>
        </p:spPr>
        <p:txBody>
          <a:bodyPr wrap="none" rtlCol="0">
            <a:spAutoFit/>
          </a:bodyPr>
          <a:lstStyle/>
          <a:p>
            <a:r>
              <a:rPr lang="en-US" altLang="zh-CN" dirty="0" smtClean="0"/>
              <a:t>40 ones(1) and 47 starts (*)</a:t>
            </a:r>
            <a:endParaRPr lang="zh-CN" altLang="en-US" dirty="0"/>
          </a:p>
        </p:txBody>
      </p:sp>
      <p:sp>
        <p:nvSpPr>
          <p:cNvPr id="9" name="TextBox 8"/>
          <p:cNvSpPr txBox="1"/>
          <p:nvPr/>
        </p:nvSpPr>
        <p:spPr>
          <a:xfrm>
            <a:off x="2616648" y="1981200"/>
            <a:ext cx="3988592" cy="523220"/>
          </a:xfrm>
          <a:prstGeom prst="rect">
            <a:avLst/>
          </a:prstGeom>
          <a:noFill/>
        </p:spPr>
        <p:txBody>
          <a:bodyPr wrap="none" rtlCol="0">
            <a:spAutoFit/>
          </a:bodyPr>
          <a:lstStyle/>
          <a:p>
            <a:r>
              <a:rPr lang="en-US" altLang="zh-CN" sz="2800" dirty="0" smtClean="0"/>
              <a:t>x</a:t>
            </a:r>
            <a:r>
              <a:rPr lang="en-US" altLang="zh-CN" sz="2800" baseline="-25000" dirty="0" smtClean="0"/>
              <a:t>1</a:t>
            </a:r>
            <a:r>
              <a:rPr lang="en-US" altLang="zh-CN" sz="2800" dirty="0" smtClean="0"/>
              <a:t> + x</a:t>
            </a:r>
            <a:r>
              <a:rPr lang="en-US" altLang="zh-CN" sz="2800" baseline="-25000" dirty="0" smtClean="0"/>
              <a:t>2</a:t>
            </a:r>
            <a:r>
              <a:rPr lang="en-US" altLang="zh-CN" sz="2800" dirty="0" smtClean="0"/>
              <a:t> + …… + x</a:t>
            </a:r>
            <a:r>
              <a:rPr lang="en-US" altLang="zh-CN" sz="2800" baseline="-25000" dirty="0" smtClean="0"/>
              <a:t>48</a:t>
            </a:r>
            <a:r>
              <a:rPr lang="en-US" altLang="zh-CN" sz="2800" dirty="0" smtClean="0"/>
              <a:t> ≦ 40</a:t>
            </a:r>
            <a:endParaRPr lang="zh-CN" altLang="en-US" sz="2800" dirty="0"/>
          </a:p>
        </p:txBody>
      </p:sp>
      <p:pic>
        <p:nvPicPr>
          <p:cNvPr id="10" name="Picture 2"/>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457325" y="5486400"/>
            <a:ext cx="6238875" cy="885825"/>
          </a:xfrm>
          <a:prstGeom prst="rect">
            <a:avLst/>
          </a:prstGeom>
          <a:noFill/>
          <a:ln w="9525">
            <a:noFill/>
            <a:miter lim="800000"/>
            <a:headEnd/>
            <a:tailEnd/>
          </a:ln>
        </p:spPr>
      </p:pic>
      <p:sp>
        <p:nvSpPr>
          <p:cNvPr id="13" name="矩形 12"/>
          <p:cNvSpPr/>
          <p:nvPr/>
        </p:nvSpPr>
        <p:spPr>
          <a:xfrm>
            <a:off x="1219200" y="1066800"/>
            <a:ext cx="6324600" cy="369332"/>
          </a:xfrm>
          <a:prstGeom prst="rect">
            <a:avLst/>
          </a:prstGeom>
        </p:spPr>
        <p:txBody>
          <a:bodyPr wrap="square">
            <a:spAutoFit/>
          </a:bodyPr>
          <a:lstStyle/>
          <a:p>
            <a:r>
              <a:rPr lang="en-US" altLang="zh-CN" dirty="0" smtClean="0"/>
              <a:t>48 types of components. Pick no more than 40 components.</a:t>
            </a:r>
          </a:p>
        </p:txBody>
      </p:sp>
    </p:spTree>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0" y="914400"/>
            <a:ext cx="7696200" cy="707886"/>
          </a:xfrm>
          <a:prstGeom prst="rect">
            <a:avLst/>
          </a:prstGeom>
          <a:noFill/>
        </p:spPr>
        <p:txBody>
          <a:bodyPr wrap="square" rtlCol="0">
            <a:spAutoFit/>
          </a:bodyPr>
          <a:lstStyle/>
          <a:p>
            <a:r>
              <a:rPr lang="en-US" altLang="zh-CN" sz="2000" b="1" dirty="0" smtClean="0"/>
              <a:t>Step</a:t>
            </a:r>
            <a:r>
              <a:rPr lang="zh-CN" altLang="en-US" sz="2000" dirty="0" smtClean="0"/>
              <a:t> </a:t>
            </a:r>
            <a:r>
              <a:rPr lang="en-US" altLang="zh-CN" sz="2000" dirty="0" smtClean="0"/>
              <a:t>I:</a:t>
            </a:r>
            <a:r>
              <a:rPr lang="zh-CN" altLang="en-US" sz="2000" dirty="0" smtClean="0"/>
              <a:t> </a:t>
            </a:r>
            <a:r>
              <a:rPr lang="en-US" altLang="zh-CN" sz="2000" dirty="0" smtClean="0"/>
              <a:t> Decomposition</a:t>
            </a:r>
          </a:p>
          <a:p>
            <a:pPr indent="1428750"/>
            <a:r>
              <a:rPr lang="en-US" altLang="zh-CN" sz="2000" dirty="0" smtClean="0"/>
              <a:t>(convert to small scale linear programming problem)</a:t>
            </a:r>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11" name="Picture 2"/>
          <p:cNvPicPr>
            <a:picLocks noChangeAspect="1" noChangeArrowheads="1"/>
          </p:cNvPicPr>
          <p:nvPr/>
        </p:nvPicPr>
        <p:blipFill>
          <a:blip r:embed="rId3" cstate="print">
            <a:clrChange>
              <a:clrFrom>
                <a:srgbClr val="FFFFFF"/>
              </a:clrFrom>
              <a:clrTo>
                <a:srgbClr val="FFFFFF">
                  <a:alpha val="0"/>
                </a:srgbClr>
              </a:clrTo>
            </a:clrChange>
          </a:blip>
          <a:srcRect r="71500"/>
          <a:stretch>
            <a:fillRect/>
          </a:stretch>
        </p:blipFill>
        <p:spPr bwMode="auto">
          <a:xfrm>
            <a:off x="1828800" y="1676400"/>
            <a:ext cx="1447800" cy="2426978"/>
          </a:xfrm>
          <a:prstGeom prst="rect">
            <a:avLst/>
          </a:prstGeom>
          <a:noFill/>
          <a:ln w="9525">
            <a:noFill/>
            <a:miter lim="800000"/>
            <a:headEnd/>
            <a:tailEnd/>
          </a:ln>
        </p:spPr>
      </p:pic>
      <p:pic>
        <p:nvPicPr>
          <p:cNvPr id="12" name="Picture 2"/>
          <p:cNvPicPr>
            <a:picLocks noChangeAspect="1" noChangeArrowheads="1"/>
          </p:cNvPicPr>
          <p:nvPr/>
        </p:nvPicPr>
        <p:blipFill>
          <a:blip r:embed="rId3" cstate="print">
            <a:clrChange>
              <a:clrFrom>
                <a:srgbClr val="FFFFFF"/>
              </a:clrFrom>
              <a:clrTo>
                <a:srgbClr val="FFFFFF">
                  <a:alpha val="0"/>
                </a:srgbClr>
              </a:clrTo>
            </a:clrChange>
          </a:blip>
          <a:srcRect l="65000"/>
          <a:stretch>
            <a:fillRect/>
          </a:stretch>
        </p:blipFill>
        <p:spPr bwMode="auto">
          <a:xfrm>
            <a:off x="5334000" y="1676400"/>
            <a:ext cx="1828800" cy="2426978"/>
          </a:xfrm>
          <a:prstGeom prst="rect">
            <a:avLst/>
          </a:prstGeom>
          <a:noFill/>
          <a:ln w="9525">
            <a:noFill/>
            <a:miter lim="800000"/>
            <a:headEnd/>
            <a:tailEnd/>
          </a:ln>
        </p:spPr>
      </p:pic>
      <p:pic>
        <p:nvPicPr>
          <p:cNvPr id="13" name="Picture 2"/>
          <p:cNvPicPr>
            <a:picLocks noChangeAspect="1" noChangeArrowheads="1"/>
          </p:cNvPicPr>
          <p:nvPr/>
        </p:nvPicPr>
        <p:blipFill>
          <a:blip r:embed="rId3" cstate="print">
            <a:clrChange>
              <a:clrFrom>
                <a:srgbClr val="FFFFFF"/>
              </a:clrFrom>
              <a:clrTo>
                <a:srgbClr val="FFFFFF">
                  <a:alpha val="0"/>
                </a:srgbClr>
              </a:clrTo>
            </a:clrChange>
          </a:blip>
          <a:srcRect l="28500" r="44500"/>
          <a:stretch>
            <a:fillRect/>
          </a:stretch>
        </p:blipFill>
        <p:spPr bwMode="auto">
          <a:xfrm>
            <a:off x="3276600" y="1676400"/>
            <a:ext cx="1371600" cy="2426978"/>
          </a:xfrm>
          <a:prstGeom prst="rect">
            <a:avLst/>
          </a:prstGeom>
          <a:noFill/>
          <a:ln w="9525">
            <a:noFill/>
            <a:miter lim="800000"/>
            <a:headEnd/>
            <a:tailEnd/>
          </a:ln>
        </p:spPr>
      </p:pic>
      <p:sp>
        <p:nvSpPr>
          <p:cNvPr id="16" name="TextBox 15"/>
          <p:cNvSpPr txBox="1"/>
          <p:nvPr/>
        </p:nvSpPr>
        <p:spPr>
          <a:xfrm>
            <a:off x="4800600" y="2743200"/>
            <a:ext cx="495649" cy="369332"/>
          </a:xfrm>
          <a:prstGeom prst="rect">
            <a:avLst/>
          </a:prstGeom>
          <a:noFill/>
        </p:spPr>
        <p:txBody>
          <a:bodyPr wrap="none" rtlCol="0">
            <a:spAutoFit/>
          </a:bodyPr>
          <a:lstStyle/>
          <a:p>
            <a:r>
              <a:rPr lang="en-US" altLang="zh-CN" dirty="0" smtClean="0"/>
              <a:t>…..</a:t>
            </a:r>
            <a:endParaRPr lang="zh-CN" altLang="en-US" dirty="0"/>
          </a:p>
        </p:txBody>
      </p:sp>
      <p:sp>
        <p:nvSpPr>
          <p:cNvPr id="14" name="矩形 13"/>
          <p:cNvSpPr/>
          <p:nvPr/>
        </p:nvSpPr>
        <p:spPr>
          <a:xfrm>
            <a:off x="152400" y="152400"/>
            <a:ext cx="3034805" cy="461665"/>
          </a:xfrm>
          <a:prstGeom prst="rect">
            <a:avLst/>
          </a:prstGeom>
          <a:solidFill>
            <a:srgbClr val="2402F0">
              <a:alpha val="20000"/>
            </a:srgbClr>
          </a:solidFill>
        </p:spPr>
        <p:txBody>
          <a:bodyPr vert="horz" wrap="none">
            <a:spAutoFit/>
          </a:bodyPr>
          <a:lstStyle/>
          <a:p>
            <a:r>
              <a:rPr lang="en-US" altLang="zh-CN" sz="2400" dirty="0" smtClean="0"/>
              <a:t>Preliminary research</a:t>
            </a:r>
            <a:endParaRPr lang="zh-CN" altLang="en-US" sz="2400" dirty="0"/>
          </a:p>
        </p:txBody>
      </p:sp>
      <p:pic>
        <p:nvPicPr>
          <p:cNvPr id="204803" name="Picture 3"/>
          <p:cNvPicPr>
            <a:picLocks noChangeAspect="1" noChangeArrowheads="1"/>
          </p:cNvPicPr>
          <p:nvPr/>
        </p:nvPicPr>
        <p:blipFill>
          <a:blip r:embed="rId4" cstate="print">
            <a:clrChange>
              <a:clrFrom>
                <a:srgbClr val="FFFFFF"/>
              </a:clrFrom>
              <a:clrTo>
                <a:srgbClr val="FFFFFF">
                  <a:alpha val="0"/>
                </a:srgbClr>
              </a:clrTo>
            </a:clrChange>
          </a:blip>
          <a:srcRect r="58209"/>
          <a:stretch>
            <a:fillRect/>
          </a:stretch>
        </p:blipFill>
        <p:spPr bwMode="auto">
          <a:xfrm>
            <a:off x="3352800" y="4191000"/>
            <a:ext cx="2133600" cy="923925"/>
          </a:xfrm>
          <a:prstGeom prst="rect">
            <a:avLst/>
          </a:prstGeom>
          <a:noFill/>
          <a:ln w="9525">
            <a:noFill/>
            <a:miter lim="800000"/>
            <a:headEnd/>
            <a:tailEnd/>
          </a:ln>
        </p:spPr>
      </p:pic>
      <p:grpSp>
        <p:nvGrpSpPr>
          <p:cNvPr id="21" name="组合 20"/>
          <p:cNvGrpSpPr/>
          <p:nvPr/>
        </p:nvGrpSpPr>
        <p:grpSpPr>
          <a:xfrm>
            <a:off x="381000" y="5029200"/>
            <a:ext cx="1828800" cy="457200"/>
            <a:chOff x="228600" y="5029200"/>
            <a:chExt cx="1828800" cy="457200"/>
          </a:xfrm>
        </p:grpSpPr>
        <p:sp>
          <p:nvSpPr>
            <p:cNvPr id="19" name="下箭头 18"/>
            <p:cNvSpPr/>
            <p:nvPr/>
          </p:nvSpPr>
          <p:spPr>
            <a:xfrm>
              <a:off x="1828800" y="5029200"/>
              <a:ext cx="228600" cy="457200"/>
            </a:xfrm>
            <a:prstGeom prst="downArrow">
              <a:avLst/>
            </a:prstGeom>
            <a:solidFill>
              <a:srgbClr val="2402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19"/>
            <p:cNvSpPr txBox="1"/>
            <p:nvPr/>
          </p:nvSpPr>
          <p:spPr>
            <a:xfrm>
              <a:off x="228600" y="5040868"/>
              <a:ext cx="1662635" cy="369332"/>
            </a:xfrm>
            <a:prstGeom prst="rect">
              <a:avLst/>
            </a:prstGeom>
            <a:noFill/>
          </p:spPr>
          <p:txBody>
            <a:bodyPr wrap="none" rtlCol="0">
              <a:spAutoFit/>
            </a:bodyPr>
            <a:lstStyle/>
            <a:p>
              <a:r>
                <a:rPr lang="en-US" altLang="zh-CN" dirty="0" smtClean="0"/>
                <a:t>Independent *</a:t>
              </a:r>
              <a:endParaRPr lang="zh-CN" altLang="en-US" dirty="0"/>
            </a:p>
          </p:txBody>
        </p:sp>
      </p:grpSp>
      <p:pic>
        <p:nvPicPr>
          <p:cNvPr id="204804" name="Picture 4"/>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2057400" y="5486400"/>
            <a:ext cx="5076825" cy="514350"/>
          </a:xfrm>
          <a:prstGeom prst="rect">
            <a:avLst/>
          </a:prstGeom>
          <a:noFill/>
          <a:ln w="9525">
            <a:noFill/>
            <a:miter lim="800000"/>
            <a:headEnd/>
            <a:tailEnd/>
          </a:ln>
        </p:spPr>
      </p:pic>
      <p:sp>
        <p:nvSpPr>
          <p:cNvPr id="22" name="TextBox 21"/>
          <p:cNvSpPr txBox="1"/>
          <p:nvPr/>
        </p:nvSpPr>
        <p:spPr>
          <a:xfrm>
            <a:off x="2329426" y="6400800"/>
            <a:ext cx="4833374" cy="307777"/>
          </a:xfrm>
          <a:prstGeom prst="rect">
            <a:avLst/>
          </a:prstGeom>
          <a:noFill/>
        </p:spPr>
        <p:txBody>
          <a:bodyPr wrap="none" rtlCol="0">
            <a:spAutoFit/>
          </a:bodyPr>
          <a:lstStyle/>
          <a:p>
            <a:r>
              <a:rPr lang="en-US" altLang="zh-CN" sz="1400" dirty="0" smtClean="0"/>
              <a:t>* This is a commonly accepted assumption in the literature</a:t>
            </a:r>
            <a:endParaRPr lang="zh-CN" altLang="en-US" sz="1400" dirty="0"/>
          </a:p>
        </p:txBody>
      </p:sp>
      <p:cxnSp>
        <p:nvCxnSpPr>
          <p:cNvPr id="24" name="直接箭头连接符 23"/>
          <p:cNvCxnSpPr/>
          <p:nvPr/>
        </p:nvCxnSpPr>
        <p:spPr>
          <a:xfrm rot="10800000" flipV="1">
            <a:off x="3429000" y="4876800"/>
            <a:ext cx="1295400"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rot="5400000">
            <a:off x="4342606" y="5257800"/>
            <a:ext cx="762794"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直接箭头连接符 25"/>
          <p:cNvCxnSpPr/>
          <p:nvPr/>
        </p:nvCxnSpPr>
        <p:spPr>
          <a:xfrm>
            <a:off x="4724400" y="4876800"/>
            <a:ext cx="1524000"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15" name="Picture 7"/>
          <p:cNvPicPr>
            <a:picLocks noChangeAspect="1" noChangeArrowheads="1"/>
          </p:cNvPicPr>
          <p:nvPr/>
        </p:nvPicPr>
        <p:blipFill>
          <a:blip r:embed="rId6" cstate="print">
            <a:clrChange>
              <a:clrFrom>
                <a:srgbClr val="FFFFFF"/>
              </a:clrFrom>
              <a:clrTo>
                <a:srgbClr val="FFFFFF">
                  <a:alpha val="0"/>
                </a:srgbClr>
              </a:clrTo>
            </a:clrChange>
          </a:blip>
          <a:stretch>
            <a:fillRect/>
          </a:stretch>
        </p:blipFill>
        <p:spPr bwMode="auto">
          <a:xfrm>
            <a:off x="9273998" y="1295400"/>
            <a:ext cx="5778852" cy="4457700"/>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1.66667E-6 -4.79769E-6 L -0.80521 -0.00277 " pathEditMode="relative" rAng="0" ptsTypes="AA">
                                      <p:cBhvr>
                                        <p:cTn id="6" dur="1000" fill="hold"/>
                                        <p:tgtEl>
                                          <p:spTgt spid="15"/>
                                        </p:tgtEl>
                                        <p:attrNameLst>
                                          <p:attrName>ppt_x</p:attrName>
                                          <p:attrName>ppt_y</p:attrName>
                                        </p:attrNameLst>
                                      </p:cBhvr>
                                      <p:rCtr x="-403" y="-1"/>
                                    </p:animMotion>
                                  </p:childTnLst>
                                </p:cTn>
                              </p:par>
                            </p:childTnLst>
                          </p:cTn>
                        </p:par>
                      </p:childTnLst>
                    </p:cTn>
                  </p:par>
                  <p:par>
                    <p:cTn id="7" fill="hold">
                      <p:stCondLst>
                        <p:cond delay="indefinite"/>
                      </p:stCondLst>
                      <p:childTnLst>
                        <p:par>
                          <p:cTn id="8" fill="hold">
                            <p:stCondLst>
                              <p:cond delay="0"/>
                            </p:stCondLst>
                            <p:childTnLst>
                              <p:par>
                                <p:cTn id="9" presetID="35" presetClass="path" presetSubtype="0" accel="50000" decel="50000" fill="hold" nodeType="clickEffect">
                                  <p:stCondLst>
                                    <p:cond delay="0"/>
                                  </p:stCondLst>
                                  <p:childTnLst>
                                    <p:animMotion origin="layout" path="M -0.80521 -0.00277 L 0.00312 -0.00277 " pathEditMode="relative" rAng="0" ptsTypes="AA">
                                      <p:cBhvr>
                                        <p:cTn id="10" dur="1000" fill="hold"/>
                                        <p:tgtEl>
                                          <p:spTgt spid="15"/>
                                        </p:tgtEl>
                                        <p:attrNameLst>
                                          <p:attrName>ppt_x</p:attrName>
                                          <p:attrName>ppt_y</p:attrName>
                                        </p:attrNameLst>
                                      </p:cBhvr>
                                      <p:rCtr x="40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0" y="914400"/>
            <a:ext cx="7696200" cy="707886"/>
          </a:xfrm>
          <a:prstGeom prst="rect">
            <a:avLst/>
          </a:prstGeom>
          <a:noFill/>
        </p:spPr>
        <p:txBody>
          <a:bodyPr wrap="square" rtlCol="0">
            <a:spAutoFit/>
          </a:bodyPr>
          <a:lstStyle/>
          <a:p>
            <a:r>
              <a:rPr lang="en-US" altLang="zh-CN" sz="2000" b="1" dirty="0" smtClean="0"/>
              <a:t>Step</a:t>
            </a:r>
            <a:r>
              <a:rPr lang="zh-CN" altLang="en-US" sz="2000" dirty="0" smtClean="0"/>
              <a:t> </a:t>
            </a:r>
            <a:r>
              <a:rPr lang="en-US" altLang="zh-CN" sz="2000" dirty="0" smtClean="0"/>
              <a:t>I:</a:t>
            </a:r>
            <a:r>
              <a:rPr lang="zh-CN" altLang="en-US" sz="2000" dirty="0" smtClean="0"/>
              <a:t> </a:t>
            </a:r>
            <a:r>
              <a:rPr lang="en-US" altLang="zh-CN" sz="2000" dirty="0" smtClean="0"/>
              <a:t> Decomposition</a:t>
            </a:r>
          </a:p>
          <a:p>
            <a:pPr indent="1428750"/>
            <a:r>
              <a:rPr lang="en-US" altLang="zh-CN" sz="2000" dirty="0" smtClean="0"/>
              <a:t>(convert to small scale linear programming problem)</a:t>
            </a:r>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11" name="Picture 2"/>
          <p:cNvPicPr>
            <a:picLocks noChangeAspect="1" noChangeArrowheads="1"/>
          </p:cNvPicPr>
          <p:nvPr/>
        </p:nvPicPr>
        <p:blipFill>
          <a:blip r:embed="rId3" cstate="print">
            <a:clrChange>
              <a:clrFrom>
                <a:srgbClr val="FFFFFF"/>
              </a:clrFrom>
              <a:clrTo>
                <a:srgbClr val="FFFFFF">
                  <a:alpha val="0"/>
                </a:srgbClr>
              </a:clrTo>
            </a:clrChange>
          </a:blip>
          <a:srcRect r="71500"/>
          <a:stretch>
            <a:fillRect/>
          </a:stretch>
        </p:blipFill>
        <p:spPr bwMode="auto">
          <a:xfrm>
            <a:off x="1828800" y="1676400"/>
            <a:ext cx="1447800" cy="2426978"/>
          </a:xfrm>
          <a:prstGeom prst="rect">
            <a:avLst/>
          </a:prstGeom>
          <a:noFill/>
          <a:ln w="9525">
            <a:noFill/>
            <a:miter lim="800000"/>
            <a:headEnd/>
            <a:tailEnd/>
          </a:ln>
        </p:spPr>
      </p:pic>
      <p:pic>
        <p:nvPicPr>
          <p:cNvPr id="12" name="Picture 2"/>
          <p:cNvPicPr>
            <a:picLocks noChangeAspect="1" noChangeArrowheads="1"/>
          </p:cNvPicPr>
          <p:nvPr/>
        </p:nvPicPr>
        <p:blipFill>
          <a:blip r:embed="rId3" cstate="print">
            <a:clrChange>
              <a:clrFrom>
                <a:srgbClr val="FFFFFF"/>
              </a:clrFrom>
              <a:clrTo>
                <a:srgbClr val="FFFFFF">
                  <a:alpha val="0"/>
                </a:srgbClr>
              </a:clrTo>
            </a:clrChange>
          </a:blip>
          <a:srcRect l="65000"/>
          <a:stretch>
            <a:fillRect/>
          </a:stretch>
        </p:blipFill>
        <p:spPr bwMode="auto">
          <a:xfrm>
            <a:off x="5334000" y="1676400"/>
            <a:ext cx="1828800" cy="2426978"/>
          </a:xfrm>
          <a:prstGeom prst="rect">
            <a:avLst/>
          </a:prstGeom>
          <a:noFill/>
          <a:ln w="9525">
            <a:noFill/>
            <a:miter lim="800000"/>
            <a:headEnd/>
            <a:tailEnd/>
          </a:ln>
        </p:spPr>
      </p:pic>
      <p:pic>
        <p:nvPicPr>
          <p:cNvPr id="3075" name="Picture 3"/>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1752600" y="5010150"/>
            <a:ext cx="6562725" cy="476250"/>
          </a:xfrm>
          <a:prstGeom prst="rect">
            <a:avLst/>
          </a:prstGeom>
          <a:noFill/>
          <a:ln w="9525">
            <a:noFill/>
            <a:miter lim="800000"/>
            <a:headEnd/>
            <a:tailEnd/>
          </a:ln>
        </p:spPr>
      </p:pic>
      <p:pic>
        <p:nvPicPr>
          <p:cNvPr id="13" name="Picture 2"/>
          <p:cNvPicPr>
            <a:picLocks noChangeAspect="1" noChangeArrowheads="1"/>
          </p:cNvPicPr>
          <p:nvPr/>
        </p:nvPicPr>
        <p:blipFill>
          <a:blip r:embed="rId3" cstate="print">
            <a:clrChange>
              <a:clrFrom>
                <a:srgbClr val="FFFFFF"/>
              </a:clrFrom>
              <a:clrTo>
                <a:srgbClr val="FFFFFF">
                  <a:alpha val="0"/>
                </a:srgbClr>
              </a:clrTo>
            </a:clrChange>
          </a:blip>
          <a:srcRect l="28500" r="44500"/>
          <a:stretch>
            <a:fillRect/>
          </a:stretch>
        </p:blipFill>
        <p:spPr bwMode="auto">
          <a:xfrm>
            <a:off x="3276600" y="1676400"/>
            <a:ext cx="1371600" cy="2426978"/>
          </a:xfrm>
          <a:prstGeom prst="rect">
            <a:avLst/>
          </a:prstGeom>
          <a:noFill/>
          <a:ln w="9525">
            <a:noFill/>
            <a:miter lim="800000"/>
            <a:headEnd/>
            <a:tailEnd/>
          </a:ln>
        </p:spPr>
      </p:pic>
      <p:sp>
        <p:nvSpPr>
          <p:cNvPr id="16" name="TextBox 15"/>
          <p:cNvSpPr txBox="1"/>
          <p:nvPr/>
        </p:nvSpPr>
        <p:spPr>
          <a:xfrm>
            <a:off x="4800600" y="2743200"/>
            <a:ext cx="495649" cy="369332"/>
          </a:xfrm>
          <a:prstGeom prst="rect">
            <a:avLst/>
          </a:prstGeom>
          <a:noFill/>
        </p:spPr>
        <p:txBody>
          <a:bodyPr wrap="none" rtlCol="0">
            <a:spAutoFit/>
          </a:bodyPr>
          <a:lstStyle/>
          <a:p>
            <a:r>
              <a:rPr lang="en-US" altLang="zh-CN" dirty="0" smtClean="0"/>
              <a:t>…..</a:t>
            </a:r>
            <a:endParaRPr lang="zh-CN" altLang="en-US" dirty="0"/>
          </a:p>
        </p:txBody>
      </p:sp>
      <p:pic>
        <p:nvPicPr>
          <p:cNvPr id="38913" name="Picture 1"/>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1590675" y="5557520"/>
            <a:ext cx="6553200" cy="843280"/>
          </a:xfrm>
          <a:prstGeom prst="rect">
            <a:avLst/>
          </a:prstGeom>
          <a:noFill/>
          <a:ln w="9525">
            <a:noFill/>
            <a:miter lim="800000"/>
            <a:headEnd/>
            <a:tailEnd/>
          </a:ln>
        </p:spPr>
      </p:pic>
      <p:sp>
        <p:nvSpPr>
          <p:cNvPr id="14" name="矩形 13"/>
          <p:cNvSpPr/>
          <p:nvPr/>
        </p:nvSpPr>
        <p:spPr>
          <a:xfrm>
            <a:off x="152400" y="152400"/>
            <a:ext cx="3034805" cy="461665"/>
          </a:xfrm>
          <a:prstGeom prst="rect">
            <a:avLst/>
          </a:prstGeom>
          <a:solidFill>
            <a:srgbClr val="2402F0">
              <a:alpha val="20000"/>
            </a:srgbClr>
          </a:solidFill>
        </p:spPr>
        <p:txBody>
          <a:bodyPr vert="horz" wrap="none">
            <a:spAutoFit/>
          </a:bodyPr>
          <a:lstStyle/>
          <a:p>
            <a:r>
              <a:rPr lang="en-US" altLang="zh-CN" sz="2400" dirty="0" smtClean="0"/>
              <a:t>Preliminary research</a:t>
            </a:r>
            <a:endParaRPr lang="zh-CN" altLang="en-US" sz="2400" dirty="0"/>
          </a:p>
        </p:txBody>
      </p:sp>
      <p:sp>
        <p:nvSpPr>
          <p:cNvPr id="17" name="下箭头 16"/>
          <p:cNvSpPr/>
          <p:nvPr/>
        </p:nvSpPr>
        <p:spPr>
          <a:xfrm>
            <a:off x="1362075" y="5410200"/>
            <a:ext cx="228600" cy="457200"/>
          </a:xfrm>
          <a:prstGeom prst="downArrow">
            <a:avLst/>
          </a:prstGeom>
          <a:solidFill>
            <a:srgbClr val="2402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975431" y="5410200"/>
            <a:ext cx="386644" cy="369332"/>
          </a:xfrm>
          <a:prstGeom prst="rect">
            <a:avLst/>
          </a:prstGeom>
          <a:noFill/>
        </p:spPr>
        <p:txBody>
          <a:bodyPr wrap="none" rtlCol="0">
            <a:spAutoFit/>
          </a:bodyPr>
          <a:lstStyle/>
          <a:p>
            <a:r>
              <a:rPr lang="en-US" altLang="zh-CN" dirty="0" err="1" smtClean="0"/>
              <a:t>ln</a:t>
            </a:r>
            <a:endParaRPr lang="zh-CN" altLang="en-US" dirty="0"/>
          </a:p>
        </p:txBody>
      </p:sp>
      <p:pic>
        <p:nvPicPr>
          <p:cNvPr id="15" name="Picture 4"/>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1676400" y="4267200"/>
            <a:ext cx="5076825" cy="514350"/>
          </a:xfrm>
          <a:prstGeom prst="rect">
            <a:avLst/>
          </a:prstGeom>
          <a:noFill/>
          <a:ln w="9525">
            <a:noFill/>
            <a:miter lim="800000"/>
            <a:headEnd/>
            <a:tailEnd/>
          </a:ln>
        </p:spPr>
      </p:pic>
      <p:sp>
        <p:nvSpPr>
          <p:cNvPr id="20" name="下箭头 19"/>
          <p:cNvSpPr/>
          <p:nvPr/>
        </p:nvSpPr>
        <p:spPr>
          <a:xfrm>
            <a:off x="1371600" y="4648200"/>
            <a:ext cx="228600" cy="457200"/>
          </a:xfrm>
          <a:prstGeom prst="downArrow">
            <a:avLst/>
          </a:prstGeom>
          <a:solidFill>
            <a:srgbClr val="2402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076449" y="2915733"/>
            <a:ext cx="5086351" cy="768867"/>
          </a:xfrm>
          <a:prstGeom prst="rect">
            <a:avLst/>
          </a:prstGeom>
          <a:noFill/>
          <a:ln w="9525">
            <a:noFill/>
            <a:miter lim="800000"/>
            <a:headEnd/>
            <a:tailEnd/>
          </a:ln>
        </p:spPr>
      </p:pic>
      <p:sp>
        <p:nvSpPr>
          <p:cNvPr id="4" name="矩形 3"/>
          <p:cNvSpPr/>
          <p:nvPr/>
        </p:nvSpPr>
        <p:spPr>
          <a:xfrm>
            <a:off x="1600200" y="5726668"/>
            <a:ext cx="5791200" cy="369332"/>
          </a:xfrm>
          <a:prstGeom prst="rect">
            <a:avLst/>
          </a:prstGeom>
        </p:spPr>
        <p:txBody>
          <a:bodyPr wrap="square">
            <a:spAutoFit/>
          </a:bodyPr>
          <a:lstStyle/>
          <a:p>
            <a:r>
              <a:rPr lang="en-US" altLang="zh-CN" dirty="0" smtClean="0"/>
              <a:t>Tools available: 	</a:t>
            </a:r>
            <a:r>
              <a:rPr lang="en-US" altLang="zh-CN" dirty="0" err="1" smtClean="0"/>
              <a:t>Cplex</a:t>
            </a:r>
            <a:r>
              <a:rPr lang="en-US" altLang="zh-CN" dirty="0" smtClean="0"/>
              <a:t>, </a:t>
            </a:r>
            <a:r>
              <a:rPr lang="en-US" altLang="zh-CN" dirty="0" err="1" smtClean="0"/>
              <a:t>Matlab</a:t>
            </a:r>
            <a:r>
              <a:rPr lang="en-US" altLang="zh-CN" dirty="0" smtClean="0"/>
              <a:t> LP function, etc.</a:t>
            </a:r>
            <a:endParaRPr lang="zh-CN" altLang="en-US" dirty="0"/>
          </a:p>
        </p:txBody>
      </p:sp>
      <p:sp>
        <p:nvSpPr>
          <p:cNvPr id="6" name="TextBox 5"/>
          <p:cNvSpPr txBox="1"/>
          <p:nvPr/>
        </p:nvSpPr>
        <p:spPr>
          <a:xfrm>
            <a:off x="1203432" y="3620068"/>
            <a:ext cx="1615968" cy="369332"/>
          </a:xfrm>
          <a:prstGeom prst="rect">
            <a:avLst/>
          </a:prstGeom>
          <a:noFill/>
        </p:spPr>
        <p:txBody>
          <a:bodyPr wrap="square" rtlCol="0">
            <a:spAutoFit/>
          </a:bodyPr>
          <a:lstStyle/>
          <a:p>
            <a:r>
              <a:rPr lang="en-US" altLang="zh-CN" dirty="0" smtClean="0"/>
              <a:t>Subject to</a:t>
            </a:r>
            <a:endParaRPr lang="zh-CN" altLang="en-US" dirty="0"/>
          </a:p>
        </p:txBody>
      </p:sp>
      <p:sp>
        <p:nvSpPr>
          <p:cNvPr id="7" name="TextBox 6"/>
          <p:cNvSpPr txBox="1"/>
          <p:nvPr/>
        </p:nvSpPr>
        <p:spPr>
          <a:xfrm>
            <a:off x="990600" y="1219200"/>
            <a:ext cx="6122189" cy="400110"/>
          </a:xfrm>
          <a:prstGeom prst="rect">
            <a:avLst/>
          </a:prstGeom>
          <a:noFill/>
        </p:spPr>
        <p:txBody>
          <a:bodyPr wrap="none" rtlCol="0">
            <a:spAutoFit/>
          </a:bodyPr>
          <a:lstStyle/>
          <a:p>
            <a:r>
              <a:rPr lang="en-US" altLang="zh-CN" sz="2000" dirty="0" smtClean="0"/>
              <a:t>For each subsystem, the objective function becomes:</a:t>
            </a:r>
            <a:endParaRPr lang="zh-CN" altLang="en-US" sz="2000" dirty="0"/>
          </a:p>
        </p:txBody>
      </p:sp>
      <p:pic>
        <p:nvPicPr>
          <p:cNvPr id="37889" name="Picture 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295400" y="3913200"/>
            <a:ext cx="5257800" cy="1573200"/>
          </a:xfrm>
          <a:prstGeom prst="rect">
            <a:avLst/>
          </a:prstGeom>
          <a:noFill/>
          <a:ln w="9525">
            <a:noFill/>
            <a:miter lim="800000"/>
            <a:headEnd/>
            <a:tailEnd/>
          </a:ln>
        </p:spPr>
      </p:pic>
      <p:sp>
        <p:nvSpPr>
          <p:cNvPr id="8" name="矩形 7"/>
          <p:cNvSpPr/>
          <p:nvPr/>
        </p:nvSpPr>
        <p:spPr>
          <a:xfrm>
            <a:off x="152400" y="152400"/>
            <a:ext cx="3034805" cy="461665"/>
          </a:xfrm>
          <a:prstGeom prst="rect">
            <a:avLst/>
          </a:prstGeom>
          <a:solidFill>
            <a:srgbClr val="2402F0">
              <a:alpha val="20000"/>
            </a:srgbClr>
          </a:solidFill>
        </p:spPr>
        <p:txBody>
          <a:bodyPr vert="horz" wrap="none">
            <a:spAutoFit/>
          </a:bodyPr>
          <a:lstStyle/>
          <a:p>
            <a:r>
              <a:rPr lang="en-US" altLang="zh-CN" sz="2400" dirty="0" smtClean="0"/>
              <a:t>Preliminary research</a:t>
            </a:r>
            <a:endParaRPr lang="zh-CN" altLang="en-US" sz="2400" dirty="0"/>
          </a:p>
        </p:txBody>
      </p:sp>
      <p:sp>
        <p:nvSpPr>
          <p:cNvPr id="10" name="TextBox 9"/>
          <p:cNvSpPr txBox="1"/>
          <p:nvPr/>
        </p:nvSpPr>
        <p:spPr>
          <a:xfrm>
            <a:off x="6934200" y="3657600"/>
            <a:ext cx="1901024" cy="923330"/>
          </a:xfrm>
          <a:prstGeom prst="rect">
            <a:avLst/>
          </a:prstGeom>
          <a:noFill/>
        </p:spPr>
        <p:txBody>
          <a:bodyPr wrap="square" rtlCol="0">
            <a:spAutoFit/>
          </a:bodyPr>
          <a:lstStyle/>
          <a:p>
            <a:r>
              <a:rPr lang="en-US" altLang="zh-CN" dirty="0" smtClean="0">
                <a:solidFill>
                  <a:srgbClr val="FF0000"/>
                </a:solidFill>
              </a:rPr>
              <a:t>Tiny scale linear </a:t>
            </a:r>
          </a:p>
          <a:p>
            <a:r>
              <a:rPr lang="en-US" altLang="zh-CN" dirty="0" smtClean="0">
                <a:solidFill>
                  <a:srgbClr val="FF0000"/>
                </a:solidFill>
              </a:rPr>
              <a:t>programming problem</a:t>
            </a:r>
            <a:endParaRPr lang="zh-CN" altLang="en-US" dirty="0">
              <a:solidFill>
                <a:srgbClr val="FF0000"/>
              </a:solidFill>
            </a:endParaRPr>
          </a:p>
        </p:txBody>
      </p:sp>
      <p:pic>
        <p:nvPicPr>
          <p:cNvPr id="202753" name="Picture 1"/>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114551" y="1828800"/>
            <a:ext cx="3105150" cy="971550"/>
          </a:xfrm>
          <a:prstGeom prst="rect">
            <a:avLst/>
          </a:prstGeom>
          <a:noFill/>
          <a:ln w="9525">
            <a:noFill/>
            <a:miter lim="800000"/>
            <a:headEnd/>
            <a:tailEnd/>
          </a:ln>
        </p:spPr>
      </p:pic>
      <p:sp>
        <p:nvSpPr>
          <p:cNvPr id="11" name="下箭头 10"/>
          <p:cNvSpPr/>
          <p:nvPr/>
        </p:nvSpPr>
        <p:spPr>
          <a:xfrm>
            <a:off x="1905000" y="2514600"/>
            <a:ext cx="228600" cy="457200"/>
          </a:xfrm>
          <a:prstGeom prst="downArrow">
            <a:avLst/>
          </a:prstGeom>
          <a:solidFill>
            <a:srgbClr val="2402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3276600" y="2438400"/>
            <a:ext cx="2667000" cy="533400"/>
            <a:chOff x="3276600" y="2514600"/>
            <a:chExt cx="2667000" cy="609600"/>
          </a:xfrm>
        </p:grpSpPr>
        <p:cxnSp>
          <p:nvCxnSpPr>
            <p:cNvPr id="12" name="直接箭头连接符 11"/>
            <p:cNvCxnSpPr/>
            <p:nvPr/>
          </p:nvCxnSpPr>
          <p:spPr>
            <a:xfrm rot="10800000" flipV="1">
              <a:off x="3276600" y="2514600"/>
              <a:ext cx="991394" cy="609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rot="5400000">
              <a:off x="3962797" y="2819003"/>
              <a:ext cx="609600"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p:nvPr/>
          </p:nvCxnSpPr>
          <p:spPr>
            <a:xfrm>
              <a:off x="4267994" y="2514600"/>
              <a:ext cx="1675606" cy="609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15" name="圆角矩形 14"/>
          <p:cNvSpPr/>
          <p:nvPr/>
        </p:nvSpPr>
        <p:spPr>
          <a:xfrm>
            <a:off x="1143000" y="3048000"/>
            <a:ext cx="5715000" cy="22860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linds(horizontal)">
                                      <p:cBhvr>
                                        <p:cTn id="15" dur="500"/>
                                        <p:tgtEl>
                                          <p:spTgt spid="15"/>
                                        </p:tgtEl>
                                      </p:cBhvr>
                                    </p:animEffect>
                                  </p:childTnLst>
                                </p:cTn>
                              </p:par>
                            </p:childTnLst>
                          </p:cTn>
                        </p:par>
                        <p:par>
                          <p:cTn id="16" fill="hold">
                            <p:stCondLst>
                              <p:cond delay="1000"/>
                            </p:stCondLst>
                            <p:childTnLst>
                              <p:par>
                                <p:cTn id="17" presetID="35" presetClass="emph" presetSubtype="0" repeatCount="3000" fill="hold" grpId="1" nodeType="afterEffect">
                                  <p:stCondLst>
                                    <p:cond delay="0"/>
                                  </p:stCondLst>
                                  <p:childTnLst>
                                    <p:anim calcmode="discrete" valueType="str">
                                      <p:cBhvr>
                                        <p:cTn id="18" dur="200" fill="hold"/>
                                        <p:tgtEl>
                                          <p:spTgt spid="10"/>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990600" y="1219200"/>
            <a:ext cx="4642618" cy="400110"/>
          </a:xfrm>
          <a:prstGeom prst="rect">
            <a:avLst/>
          </a:prstGeom>
          <a:noFill/>
        </p:spPr>
        <p:txBody>
          <a:bodyPr wrap="none" rtlCol="0">
            <a:spAutoFit/>
          </a:bodyPr>
          <a:lstStyle/>
          <a:p>
            <a:r>
              <a:rPr lang="en-US" altLang="zh-CN" sz="2000" dirty="0" smtClean="0"/>
              <a:t>For </a:t>
            </a:r>
            <a:r>
              <a:rPr lang="en-US" altLang="zh-CN" sz="2000" dirty="0" smtClean="0"/>
              <a:t>subsystem 1, the problem </a:t>
            </a:r>
            <a:r>
              <a:rPr lang="en-US" altLang="zh-CN" sz="2000" dirty="0" smtClean="0"/>
              <a:t>becomes:</a:t>
            </a:r>
            <a:endParaRPr lang="zh-CN" altLang="en-US" sz="2000" dirty="0"/>
          </a:p>
        </p:txBody>
      </p:sp>
      <p:sp>
        <p:nvSpPr>
          <p:cNvPr id="8" name="矩形 7"/>
          <p:cNvSpPr/>
          <p:nvPr/>
        </p:nvSpPr>
        <p:spPr>
          <a:xfrm>
            <a:off x="152400" y="152400"/>
            <a:ext cx="3034805" cy="461665"/>
          </a:xfrm>
          <a:prstGeom prst="rect">
            <a:avLst/>
          </a:prstGeom>
          <a:solidFill>
            <a:srgbClr val="2402F0">
              <a:alpha val="20000"/>
            </a:srgbClr>
          </a:solidFill>
        </p:spPr>
        <p:txBody>
          <a:bodyPr vert="horz" wrap="none">
            <a:spAutoFit/>
          </a:bodyPr>
          <a:lstStyle/>
          <a:p>
            <a:r>
              <a:rPr lang="en-US" altLang="zh-CN" sz="2400" dirty="0" smtClean="0"/>
              <a:t>Preliminary research</a:t>
            </a:r>
            <a:endParaRPr lang="zh-CN" altLang="en-US" sz="2400" dirty="0"/>
          </a:p>
        </p:txBody>
      </p:sp>
      <p:sp>
        <p:nvSpPr>
          <p:cNvPr id="16" name="TextBox 15"/>
          <p:cNvSpPr txBox="1"/>
          <p:nvPr/>
        </p:nvSpPr>
        <p:spPr>
          <a:xfrm>
            <a:off x="1447800" y="2866072"/>
            <a:ext cx="6399509" cy="1477328"/>
          </a:xfrm>
          <a:prstGeom prst="rect">
            <a:avLst/>
          </a:prstGeom>
          <a:noFill/>
        </p:spPr>
        <p:txBody>
          <a:bodyPr wrap="none" rtlCol="0">
            <a:spAutoFit/>
          </a:bodyPr>
          <a:lstStyle/>
          <a:p>
            <a:r>
              <a:rPr lang="en-US" altLang="zh-CN" b="1" dirty="0" smtClean="0"/>
              <a:t>m</a:t>
            </a:r>
            <a:r>
              <a:rPr lang="en-US" altLang="zh-CN" b="1" dirty="0" smtClean="0"/>
              <a:t>in </a:t>
            </a:r>
            <a:r>
              <a:rPr lang="en-US" altLang="zh-CN" dirty="0" smtClean="0"/>
              <a:t>		x</a:t>
            </a:r>
            <a:r>
              <a:rPr lang="en-US" altLang="zh-CN" baseline="-25000" dirty="0" smtClean="0"/>
              <a:t>1</a:t>
            </a:r>
            <a:r>
              <a:rPr lang="en-US" altLang="zh-CN" dirty="0" smtClean="0"/>
              <a:t> ln0.1 + x</a:t>
            </a:r>
            <a:r>
              <a:rPr lang="en-US" altLang="zh-CN" baseline="-25000" dirty="0" smtClean="0"/>
              <a:t>2</a:t>
            </a:r>
            <a:r>
              <a:rPr lang="en-US" altLang="zh-CN" dirty="0" smtClean="0"/>
              <a:t> ln0.07 + x</a:t>
            </a:r>
            <a:r>
              <a:rPr lang="en-US" altLang="zh-CN" baseline="-25000" dirty="0" smtClean="0"/>
              <a:t>3</a:t>
            </a:r>
            <a:r>
              <a:rPr lang="en-US" altLang="zh-CN" dirty="0" smtClean="0"/>
              <a:t> ln0.09 +x</a:t>
            </a:r>
            <a:r>
              <a:rPr lang="en-US" altLang="zh-CN" baseline="-25000" dirty="0" smtClean="0"/>
              <a:t>4</a:t>
            </a:r>
            <a:r>
              <a:rPr lang="en-US" altLang="zh-CN" dirty="0" smtClean="0"/>
              <a:t> ln0.05</a:t>
            </a:r>
          </a:p>
          <a:p>
            <a:endParaRPr lang="en-US" altLang="zh-CN" dirty="0" smtClean="0"/>
          </a:p>
          <a:p>
            <a:r>
              <a:rPr lang="en-US" altLang="zh-CN" b="1" dirty="0" smtClean="0"/>
              <a:t>Subject to	</a:t>
            </a:r>
            <a:r>
              <a:rPr lang="en-US" altLang="zh-CN" dirty="0" smtClean="0"/>
              <a:t> </a:t>
            </a:r>
            <a:r>
              <a:rPr lang="en-US" altLang="zh-CN" dirty="0" smtClean="0"/>
              <a:t>x</a:t>
            </a:r>
            <a:r>
              <a:rPr lang="en-US" altLang="zh-CN" baseline="-25000" dirty="0" smtClean="0"/>
              <a:t>1 </a:t>
            </a:r>
            <a:r>
              <a:rPr lang="en-US" altLang="zh-CN" dirty="0" smtClean="0"/>
              <a:t> + x</a:t>
            </a:r>
            <a:r>
              <a:rPr lang="en-US" altLang="zh-CN" baseline="-25000" dirty="0" smtClean="0"/>
              <a:t>2</a:t>
            </a:r>
            <a:r>
              <a:rPr lang="en-US" altLang="zh-CN" dirty="0" smtClean="0"/>
              <a:t> + 2x</a:t>
            </a:r>
            <a:r>
              <a:rPr lang="en-US" altLang="zh-CN" baseline="-25000" dirty="0" smtClean="0"/>
              <a:t>3</a:t>
            </a:r>
            <a:r>
              <a:rPr lang="en-US" altLang="zh-CN" dirty="0" smtClean="0"/>
              <a:t> + 2 x4  &lt;=15</a:t>
            </a:r>
          </a:p>
          <a:p>
            <a:endParaRPr lang="en-US" altLang="zh-CN" dirty="0" smtClean="0"/>
          </a:p>
          <a:p>
            <a:r>
              <a:rPr lang="en-US" altLang="zh-CN" b="1" dirty="0" smtClean="0"/>
              <a:t>	</a:t>
            </a:r>
            <a:r>
              <a:rPr lang="en-US" altLang="zh-CN" b="1" dirty="0" smtClean="0"/>
              <a:t>	</a:t>
            </a:r>
            <a:r>
              <a:rPr lang="en-US" altLang="zh-CN" dirty="0" smtClean="0"/>
              <a:t> 3</a:t>
            </a:r>
            <a:r>
              <a:rPr lang="en-US" altLang="zh-CN" dirty="0" smtClean="0"/>
              <a:t>x</a:t>
            </a:r>
            <a:r>
              <a:rPr lang="en-US" altLang="zh-CN" baseline="-25000" dirty="0" smtClean="0"/>
              <a:t>1 </a:t>
            </a:r>
            <a:r>
              <a:rPr lang="en-US" altLang="zh-CN" dirty="0" smtClean="0"/>
              <a:t> </a:t>
            </a:r>
            <a:r>
              <a:rPr lang="en-US" altLang="zh-CN" dirty="0" smtClean="0"/>
              <a:t>+ </a:t>
            </a:r>
            <a:r>
              <a:rPr lang="en-US" altLang="zh-CN" dirty="0" smtClean="0"/>
              <a:t>4x</a:t>
            </a:r>
            <a:r>
              <a:rPr lang="en-US" altLang="zh-CN" baseline="-25000" dirty="0" smtClean="0"/>
              <a:t>2</a:t>
            </a:r>
            <a:r>
              <a:rPr lang="en-US" altLang="zh-CN" dirty="0" smtClean="0"/>
              <a:t> </a:t>
            </a:r>
            <a:r>
              <a:rPr lang="en-US" altLang="zh-CN" dirty="0" smtClean="0"/>
              <a:t>+ 2x</a:t>
            </a:r>
            <a:r>
              <a:rPr lang="en-US" altLang="zh-CN" baseline="-25000" dirty="0" smtClean="0"/>
              <a:t>3</a:t>
            </a:r>
            <a:r>
              <a:rPr lang="en-US" altLang="zh-CN" dirty="0" smtClean="0"/>
              <a:t> + </a:t>
            </a:r>
            <a:r>
              <a:rPr lang="en-US" altLang="zh-CN" dirty="0" smtClean="0"/>
              <a:t>5x4 &lt;= 20</a:t>
            </a:r>
            <a:endParaRPr lang="zh-CN" altLang="en-US" b="1" dirty="0"/>
          </a:p>
        </p:txBody>
      </p:sp>
    </p:spTree>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38200" y="1066800"/>
            <a:ext cx="7010399" cy="3139321"/>
          </a:xfrm>
          <a:prstGeom prst="rect">
            <a:avLst/>
          </a:prstGeom>
        </p:spPr>
        <p:txBody>
          <a:bodyPr wrap="square">
            <a:spAutoFit/>
          </a:bodyPr>
          <a:lstStyle/>
          <a:p>
            <a:r>
              <a:rPr lang="en-US" altLang="zh-CN" sz="2000" b="1" dirty="0" smtClean="0"/>
              <a:t>Step II:</a:t>
            </a:r>
          </a:p>
          <a:p>
            <a:pPr lvl="3"/>
            <a:r>
              <a:rPr lang="en-US" altLang="zh-CN" sz="2000" dirty="0" smtClean="0"/>
              <a:t>Generating a good initial solution</a:t>
            </a:r>
          </a:p>
          <a:p>
            <a:pPr lvl="3"/>
            <a:r>
              <a:rPr lang="en-US" altLang="zh-CN" dirty="0" smtClean="0"/>
              <a:t>(Evaluation of the cost-efficiency of a component)</a:t>
            </a:r>
            <a:endParaRPr lang="en-US" altLang="zh-CN" sz="2400" dirty="0" smtClean="0"/>
          </a:p>
          <a:p>
            <a:pPr lvl="3"/>
            <a:endParaRPr lang="en-US" altLang="zh-CN" sz="2000" dirty="0" smtClean="0"/>
          </a:p>
          <a:p>
            <a:pPr lvl="3"/>
            <a:endParaRPr lang="en-US" altLang="zh-CN" sz="2000" dirty="0" smtClean="0"/>
          </a:p>
          <a:p>
            <a:pPr lvl="4"/>
            <a:r>
              <a:rPr lang="en-US" altLang="zh-CN" sz="2000" dirty="0" smtClean="0"/>
              <a:t>R/C</a:t>
            </a:r>
          </a:p>
          <a:p>
            <a:pPr lvl="4"/>
            <a:r>
              <a:rPr lang="en-US" altLang="zh-CN" sz="2000" dirty="0" smtClean="0"/>
              <a:t>R/W</a:t>
            </a:r>
          </a:p>
          <a:p>
            <a:pPr lvl="4"/>
            <a:r>
              <a:rPr lang="en-US" altLang="zh-CN" sz="2000" dirty="0" smtClean="0"/>
              <a:t>R/(C+W)</a:t>
            </a:r>
          </a:p>
          <a:p>
            <a:pPr lvl="4"/>
            <a:endParaRPr lang="en-US" altLang="zh-CN" sz="2000" dirty="0" smtClean="0"/>
          </a:p>
          <a:p>
            <a:pPr lvl="4"/>
            <a:r>
              <a:rPr lang="en-US" altLang="zh-CN" sz="2000" dirty="0" smtClean="0"/>
              <a:t>C/W -&gt; </a:t>
            </a:r>
            <a:r>
              <a:rPr lang="en-US" altLang="zh-CN" sz="2000" dirty="0" err="1" smtClean="0"/>
              <a:t>C</a:t>
            </a:r>
            <a:r>
              <a:rPr lang="en-US" altLang="zh-CN" sz="2000" baseline="-25000" dirty="0" err="1" smtClean="0"/>
              <a:t>total</a:t>
            </a:r>
            <a:r>
              <a:rPr lang="en-US" altLang="zh-CN" sz="2000" dirty="0" smtClean="0"/>
              <a:t>/ </a:t>
            </a:r>
            <a:r>
              <a:rPr lang="en-US" altLang="zh-CN" sz="2000" dirty="0" err="1" smtClean="0"/>
              <a:t>W</a:t>
            </a:r>
            <a:r>
              <a:rPr lang="en-US" altLang="zh-CN" sz="2000" baseline="-25000" dirty="0" err="1" smtClean="0"/>
              <a:t>total</a:t>
            </a:r>
            <a:r>
              <a:rPr lang="en-US" altLang="zh-CN" sz="2000" baseline="-25000" dirty="0" smtClean="0"/>
              <a:t>  </a:t>
            </a:r>
            <a:r>
              <a:rPr lang="en-US" altLang="zh-CN" dirty="0" smtClean="0"/>
              <a:t>(cost tight &amp; weight tight)</a:t>
            </a:r>
          </a:p>
        </p:txBody>
      </p:sp>
      <p:pic>
        <p:nvPicPr>
          <p:cNvPr id="4" name="Picture 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743200" y="4521200"/>
            <a:ext cx="1981200" cy="660400"/>
          </a:xfrm>
          <a:prstGeom prst="rect">
            <a:avLst/>
          </a:prstGeom>
          <a:noFill/>
        </p:spPr>
      </p:pic>
      <p:pic>
        <p:nvPicPr>
          <p:cNvPr id="32770" name="Picture 2"/>
          <p:cNvPicPr>
            <a:picLocks noChangeAspect="1" noChangeArrowheads="1"/>
          </p:cNvPicPr>
          <p:nvPr/>
        </p:nvPicPr>
        <p:blipFill>
          <a:blip r:embed="rId4" cstate="print">
            <a:clrChange>
              <a:clrFrom>
                <a:srgbClr val="F0F3F8"/>
              </a:clrFrom>
              <a:clrTo>
                <a:srgbClr val="F0F3F8">
                  <a:alpha val="0"/>
                </a:srgbClr>
              </a:clrTo>
            </a:clrChange>
          </a:blip>
          <a:srcRect/>
          <a:stretch>
            <a:fillRect/>
          </a:stretch>
        </p:blipFill>
        <p:spPr bwMode="auto">
          <a:xfrm>
            <a:off x="2743200" y="2677532"/>
            <a:ext cx="914400" cy="853068"/>
          </a:xfrm>
          <a:prstGeom prst="rect">
            <a:avLst/>
          </a:prstGeom>
          <a:noFill/>
          <a:ln w="9525">
            <a:noFill/>
            <a:miter lim="800000"/>
            <a:headEnd/>
            <a:tailEnd/>
          </a:ln>
        </p:spPr>
      </p:pic>
      <p:sp>
        <p:nvSpPr>
          <p:cNvPr id="6" name="矩形 5"/>
          <p:cNvSpPr/>
          <p:nvPr/>
        </p:nvSpPr>
        <p:spPr>
          <a:xfrm>
            <a:off x="152400" y="152400"/>
            <a:ext cx="3034805" cy="461665"/>
          </a:xfrm>
          <a:prstGeom prst="rect">
            <a:avLst/>
          </a:prstGeom>
          <a:solidFill>
            <a:srgbClr val="2402F0">
              <a:alpha val="20000"/>
            </a:srgbClr>
          </a:solidFill>
        </p:spPr>
        <p:txBody>
          <a:bodyPr vert="horz" wrap="none">
            <a:spAutoFit/>
          </a:bodyPr>
          <a:lstStyle/>
          <a:p>
            <a:r>
              <a:rPr lang="en-US" altLang="zh-CN" sz="2400" dirty="0" smtClean="0"/>
              <a:t>Preliminary research</a:t>
            </a:r>
            <a:endParaRPr lang="zh-CN" altLang="en-US" sz="24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additive="base">
                                        <p:cTn id="7" dur="500" fill="hold"/>
                                        <p:tgtEl>
                                          <p:spTgt spid="32770"/>
                                        </p:tgtEl>
                                        <p:attrNameLst>
                                          <p:attrName>ppt_x</p:attrName>
                                        </p:attrNameLst>
                                      </p:cBhvr>
                                      <p:tavLst>
                                        <p:tav tm="0">
                                          <p:val>
                                            <p:strVal val="0-#ppt_w/2"/>
                                          </p:val>
                                        </p:tav>
                                        <p:tav tm="100000">
                                          <p:val>
                                            <p:strVal val="#ppt_x"/>
                                          </p:val>
                                        </p:tav>
                                      </p:tavLst>
                                    </p:anim>
                                    <p:anim calcmode="lin" valueType="num">
                                      <p:cBhvr additive="base">
                                        <p:cTn id="8" dur="500" fill="hold"/>
                                        <p:tgtEl>
                                          <p:spTgt spid="327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clrChange>
              <a:clrFrom>
                <a:srgbClr val="FDFDFD"/>
              </a:clrFrom>
              <a:clrTo>
                <a:srgbClr val="FDFDFD">
                  <a:alpha val="0"/>
                </a:srgbClr>
              </a:clrTo>
            </a:clrChange>
          </a:blip>
          <a:srcRect t="15041"/>
          <a:stretch>
            <a:fillRect/>
          </a:stretch>
        </p:blipFill>
        <p:spPr bwMode="auto">
          <a:xfrm>
            <a:off x="77026" y="1371600"/>
            <a:ext cx="8990774" cy="3443288"/>
          </a:xfrm>
          <a:prstGeom prst="rect">
            <a:avLst/>
          </a:prstGeom>
          <a:noFill/>
          <a:ln w="9525">
            <a:noFill/>
            <a:miter lim="800000"/>
            <a:headEnd/>
            <a:tailEnd/>
          </a:ln>
        </p:spPr>
      </p:pic>
      <p:sp>
        <p:nvSpPr>
          <p:cNvPr id="5" name="圆角矩形 4"/>
          <p:cNvSpPr/>
          <p:nvPr/>
        </p:nvSpPr>
        <p:spPr>
          <a:xfrm>
            <a:off x="7086600" y="2300288"/>
            <a:ext cx="1600200" cy="228600"/>
          </a:xfrm>
          <a:prstGeom prst="roundRect">
            <a:avLst/>
          </a:prstGeom>
          <a:solidFill>
            <a:srgbClr val="FC0808">
              <a:alpha val="3882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6" name="表格 5"/>
          <p:cNvGraphicFramePr>
            <a:graphicFrameLocks noGrp="1"/>
          </p:cNvGraphicFramePr>
          <p:nvPr/>
        </p:nvGraphicFramePr>
        <p:xfrm>
          <a:off x="1981200" y="4876800"/>
          <a:ext cx="5181600" cy="1219200"/>
        </p:xfrm>
        <a:graphic>
          <a:graphicData uri="http://schemas.openxmlformats.org/drawingml/2006/table">
            <a:tbl>
              <a:tblPr firstRow="1" bandRow="1">
                <a:tableStyleId>{F5AB1C69-6EDB-4FF4-983F-18BD219EF322}</a:tableStyleId>
              </a:tblPr>
              <a:tblGrid>
                <a:gridCol w="1727200"/>
                <a:gridCol w="1727200"/>
                <a:gridCol w="1727200"/>
              </a:tblGrid>
              <a:tr h="213360">
                <a:tc>
                  <a:txBody>
                    <a:bodyPr/>
                    <a:lstStyle/>
                    <a:p>
                      <a:r>
                        <a:rPr lang="en-US" altLang="zh-CN" sz="1100" dirty="0" smtClean="0"/>
                        <a:t>Reliability</a:t>
                      </a:r>
                      <a:endParaRPr lang="zh-CN" altLang="en-US" sz="1100" dirty="0"/>
                    </a:p>
                  </a:txBody>
                  <a:tcPr/>
                </a:tc>
                <a:tc>
                  <a:txBody>
                    <a:bodyPr/>
                    <a:lstStyle/>
                    <a:p>
                      <a:r>
                        <a:rPr lang="en-US" altLang="zh-CN" sz="1400" dirty="0" smtClean="0"/>
                        <a:t>Cost</a:t>
                      </a:r>
                      <a:endParaRPr lang="zh-CN" altLang="en-US" sz="1400" dirty="0"/>
                    </a:p>
                  </a:txBody>
                  <a:tcPr/>
                </a:tc>
                <a:tc>
                  <a:txBody>
                    <a:bodyPr/>
                    <a:lstStyle/>
                    <a:p>
                      <a:r>
                        <a:rPr lang="en-US" altLang="zh-CN" sz="1400" dirty="0" smtClean="0"/>
                        <a:t>weight</a:t>
                      </a:r>
                    </a:p>
                  </a:txBody>
                  <a:tcPr/>
                </a:tc>
              </a:tr>
              <a:tr h="213360">
                <a:tc>
                  <a:txBody>
                    <a:bodyPr/>
                    <a:lstStyle/>
                    <a:p>
                      <a:r>
                        <a:rPr lang="en-US" altLang="zh-CN" sz="1100" dirty="0" smtClean="0"/>
                        <a:t>0.90</a:t>
                      </a:r>
                      <a:endParaRPr lang="zh-CN" altLang="en-US" sz="1100" dirty="0"/>
                    </a:p>
                  </a:txBody>
                  <a:tcPr/>
                </a:tc>
                <a:tc>
                  <a:txBody>
                    <a:bodyPr/>
                    <a:lstStyle/>
                    <a:p>
                      <a:r>
                        <a:rPr lang="en-US" altLang="zh-CN" sz="1400" dirty="0" smtClean="0"/>
                        <a:t>1</a:t>
                      </a:r>
                      <a:endParaRPr lang="zh-CN" altLang="en-US" sz="1400" dirty="0"/>
                    </a:p>
                  </a:txBody>
                  <a:tcPr/>
                </a:tc>
                <a:tc>
                  <a:txBody>
                    <a:bodyPr/>
                    <a:lstStyle/>
                    <a:p>
                      <a:r>
                        <a:rPr lang="en-US" altLang="zh-CN" sz="1400" dirty="0" smtClean="0"/>
                        <a:t>3</a:t>
                      </a:r>
                    </a:p>
                  </a:txBody>
                  <a:tcPr/>
                </a:tc>
              </a:tr>
              <a:tr h="213360">
                <a:tc>
                  <a:txBody>
                    <a:bodyPr/>
                    <a:lstStyle/>
                    <a:p>
                      <a:r>
                        <a:rPr lang="en-US" altLang="zh-CN" sz="1400" baseline="0" dirty="0" smtClean="0">
                          <a:solidFill>
                            <a:srgbClr val="FF0000"/>
                          </a:solidFill>
                        </a:rPr>
                        <a:t>0.99</a:t>
                      </a:r>
                      <a:r>
                        <a:rPr lang="en-US" altLang="zh-CN" sz="1400" baseline="0" dirty="0" smtClean="0"/>
                        <a:t> = </a:t>
                      </a:r>
                      <a:r>
                        <a:rPr lang="en-US" altLang="zh-CN" sz="1400" dirty="0" smtClean="0"/>
                        <a:t>1-(1-0.90)</a:t>
                      </a:r>
                      <a:r>
                        <a:rPr lang="en-US" altLang="zh-CN" sz="1400" baseline="30000" dirty="0" smtClean="0"/>
                        <a:t>2</a:t>
                      </a:r>
                      <a:endParaRPr lang="zh-CN" altLang="en-US" sz="1400" baseline="30000" dirty="0"/>
                    </a:p>
                  </a:txBody>
                  <a:tcPr/>
                </a:tc>
                <a:tc>
                  <a:txBody>
                    <a:bodyPr/>
                    <a:lstStyle/>
                    <a:p>
                      <a:r>
                        <a:rPr lang="en-US" altLang="zh-CN" sz="1400" dirty="0" smtClean="0"/>
                        <a:t>2</a:t>
                      </a:r>
                      <a:endParaRPr lang="zh-CN" altLang="en-US" sz="1400" dirty="0"/>
                    </a:p>
                  </a:txBody>
                  <a:tcPr/>
                </a:tc>
                <a:tc>
                  <a:txBody>
                    <a:bodyPr/>
                    <a:lstStyle/>
                    <a:p>
                      <a:r>
                        <a:rPr lang="en-US" altLang="zh-CN" sz="1400" dirty="0" smtClean="0"/>
                        <a:t>6</a:t>
                      </a:r>
                      <a:endParaRPr lang="zh-CN" altLang="en-US" sz="1400" dirty="0"/>
                    </a:p>
                  </a:txBody>
                  <a:tcPr/>
                </a:tc>
              </a:tr>
              <a:tr h="213360">
                <a:tc>
                  <a:txBody>
                    <a:bodyPr/>
                    <a:lstStyle/>
                    <a:p>
                      <a:r>
                        <a:rPr lang="en-US" altLang="zh-CN" sz="1400" dirty="0" smtClean="0">
                          <a:solidFill>
                            <a:srgbClr val="FF0000"/>
                          </a:solidFill>
                        </a:rPr>
                        <a:t>0.95</a:t>
                      </a:r>
                      <a:endParaRPr lang="zh-CN" altLang="en-US" sz="1400" dirty="0">
                        <a:solidFill>
                          <a:srgbClr val="FF0000"/>
                        </a:solidFill>
                      </a:endParaRPr>
                    </a:p>
                  </a:txBody>
                  <a:tcPr/>
                </a:tc>
                <a:tc>
                  <a:txBody>
                    <a:bodyPr/>
                    <a:lstStyle/>
                    <a:p>
                      <a:r>
                        <a:rPr lang="en-US" altLang="zh-CN" sz="1400" dirty="0" smtClean="0"/>
                        <a:t>2</a:t>
                      </a:r>
                      <a:endParaRPr lang="zh-CN" altLang="en-US" sz="1400" dirty="0"/>
                    </a:p>
                  </a:txBody>
                  <a:tcPr/>
                </a:tc>
                <a:tc>
                  <a:txBody>
                    <a:bodyPr/>
                    <a:lstStyle/>
                    <a:p>
                      <a:r>
                        <a:rPr lang="en-US" altLang="zh-CN" sz="1400" dirty="0" smtClean="0"/>
                        <a:t>5</a:t>
                      </a:r>
                      <a:endParaRPr lang="zh-CN" altLang="en-US" sz="1400" dirty="0"/>
                    </a:p>
                  </a:txBody>
                  <a:tcPr/>
                </a:tc>
              </a:tr>
            </a:tbl>
          </a:graphicData>
        </a:graphic>
      </p:graphicFrame>
      <p:sp>
        <p:nvSpPr>
          <p:cNvPr id="7" name="圆角矩形 6"/>
          <p:cNvSpPr/>
          <p:nvPr/>
        </p:nvSpPr>
        <p:spPr>
          <a:xfrm>
            <a:off x="1295400" y="2300288"/>
            <a:ext cx="1600200" cy="228600"/>
          </a:xfrm>
          <a:prstGeom prst="roundRect">
            <a:avLst/>
          </a:prstGeom>
          <a:solidFill>
            <a:srgbClr val="FC0808">
              <a:alpha val="3882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511788" y="819090"/>
            <a:ext cx="3679212" cy="400110"/>
          </a:xfrm>
          <a:prstGeom prst="rect">
            <a:avLst/>
          </a:prstGeom>
        </p:spPr>
        <p:txBody>
          <a:bodyPr wrap="none">
            <a:spAutoFit/>
          </a:bodyPr>
          <a:lstStyle/>
          <a:p>
            <a:r>
              <a:rPr lang="en-US" altLang="zh-CN" sz="2000" dirty="0" smtClean="0"/>
              <a:t>Cost-efficiency of a component</a:t>
            </a:r>
            <a:endParaRPr lang="zh-CN" altLang="en-US" sz="2000" dirty="0"/>
          </a:p>
        </p:txBody>
      </p:sp>
      <p:sp>
        <p:nvSpPr>
          <p:cNvPr id="8" name="矩形 7"/>
          <p:cNvSpPr/>
          <p:nvPr/>
        </p:nvSpPr>
        <p:spPr>
          <a:xfrm>
            <a:off x="152400" y="152400"/>
            <a:ext cx="3034805" cy="461665"/>
          </a:xfrm>
          <a:prstGeom prst="rect">
            <a:avLst/>
          </a:prstGeom>
          <a:solidFill>
            <a:srgbClr val="2402F0">
              <a:alpha val="20000"/>
            </a:srgbClr>
          </a:solidFill>
        </p:spPr>
        <p:txBody>
          <a:bodyPr vert="horz" wrap="none">
            <a:spAutoFit/>
          </a:bodyPr>
          <a:lstStyle/>
          <a:p>
            <a:r>
              <a:rPr lang="en-US" altLang="zh-CN" sz="2400" dirty="0" smtClean="0"/>
              <a:t>Preliminary research</a:t>
            </a:r>
            <a:endParaRPr lang="zh-CN" altLang="en-US" sz="24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27" presetClass="emph" presetSubtype="0" repeatCount="3000" fill="hold" grpId="1" nodeType="withEffect">
                                  <p:stCondLst>
                                    <p:cond delay="0"/>
                                  </p:stCondLst>
                                  <p:childTnLst>
                                    <p:animClr clrSpc="rgb">
                                      <p:cBhvr override="childStyle">
                                        <p:cTn id="12" dur="100" autoRev="1" fill="hold"/>
                                        <p:tgtEl>
                                          <p:spTgt spid="5"/>
                                        </p:tgtEl>
                                        <p:attrNameLst>
                                          <p:attrName>style.color</p:attrName>
                                        </p:attrNameLst>
                                      </p:cBhvr>
                                      <p:to>
                                        <a:schemeClr val="bg1"/>
                                      </p:to>
                                    </p:animClr>
                                    <p:animClr clrSpc="rgb">
                                      <p:cBhvr>
                                        <p:cTn id="13" dur="100" autoRev="1" fill="hold"/>
                                        <p:tgtEl>
                                          <p:spTgt spid="5"/>
                                        </p:tgtEl>
                                        <p:attrNameLst>
                                          <p:attrName>fillcolor</p:attrName>
                                        </p:attrNameLst>
                                      </p:cBhvr>
                                      <p:to>
                                        <a:schemeClr val="bg1"/>
                                      </p:to>
                                    </p:animClr>
                                    <p:set>
                                      <p:cBhvr>
                                        <p:cTn id="14" dur="100" autoRev="1" fill="hold"/>
                                        <p:tgtEl>
                                          <p:spTgt spid="5"/>
                                        </p:tgtEl>
                                        <p:attrNameLst>
                                          <p:attrName>fill.type</p:attrName>
                                        </p:attrNameLst>
                                      </p:cBhvr>
                                      <p:to>
                                        <p:strVal val="solid"/>
                                      </p:to>
                                    </p:set>
                                    <p:set>
                                      <p:cBhvr>
                                        <p:cTn id="15" dur="100" autoRev="1" fill="hold"/>
                                        <p:tgtEl>
                                          <p:spTgt spid="5"/>
                                        </p:tgtEl>
                                        <p:attrNameLst>
                                          <p:attrName>fill.on</p:attrName>
                                        </p:attrNameLst>
                                      </p:cBhvr>
                                      <p:to>
                                        <p:strVal val="true"/>
                                      </p:to>
                                    </p:set>
                                  </p:childTnLst>
                                </p:cTn>
                              </p:par>
                              <p:par>
                                <p:cTn id="16" presetID="27" presetClass="emph" presetSubtype="0" repeatCount="3000" fill="hold" grpId="1" nodeType="withEffect">
                                  <p:stCondLst>
                                    <p:cond delay="0"/>
                                  </p:stCondLst>
                                  <p:childTnLst>
                                    <p:animClr clrSpc="rgb">
                                      <p:cBhvr override="childStyle">
                                        <p:cTn id="17" dur="100" autoRev="1" fill="hold"/>
                                        <p:tgtEl>
                                          <p:spTgt spid="7"/>
                                        </p:tgtEl>
                                        <p:attrNameLst>
                                          <p:attrName>style.color</p:attrName>
                                        </p:attrNameLst>
                                      </p:cBhvr>
                                      <p:to>
                                        <a:schemeClr val="bg1"/>
                                      </p:to>
                                    </p:animClr>
                                    <p:animClr clrSpc="rgb">
                                      <p:cBhvr>
                                        <p:cTn id="18" dur="100" autoRev="1" fill="hold"/>
                                        <p:tgtEl>
                                          <p:spTgt spid="7"/>
                                        </p:tgtEl>
                                        <p:attrNameLst>
                                          <p:attrName>fillcolor</p:attrName>
                                        </p:attrNameLst>
                                      </p:cBhvr>
                                      <p:to>
                                        <a:schemeClr val="bg1"/>
                                      </p:to>
                                    </p:animClr>
                                    <p:set>
                                      <p:cBhvr>
                                        <p:cTn id="19" dur="100" autoRev="1" fill="hold"/>
                                        <p:tgtEl>
                                          <p:spTgt spid="7"/>
                                        </p:tgtEl>
                                        <p:attrNameLst>
                                          <p:attrName>fill.type</p:attrName>
                                        </p:attrNameLst>
                                      </p:cBhvr>
                                      <p:to>
                                        <p:strVal val="solid"/>
                                      </p:to>
                                    </p:set>
                                    <p:set>
                                      <p:cBhvr>
                                        <p:cTn id="20" dur="100" autoRev="1"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P spid="7"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红酒瓶子"/>
          <p:cNvPicPr>
            <a:picLocks noChangeAspect="1" noChangeArrowheads="1"/>
          </p:cNvPicPr>
          <p:nvPr/>
        </p:nvPicPr>
        <p:blipFill>
          <a:blip r:embed="rId4" cstate="print"/>
          <a:srcRect r="28090" b="3529"/>
          <a:stretch>
            <a:fillRect/>
          </a:stretch>
        </p:blipFill>
        <p:spPr bwMode="auto">
          <a:xfrm rot="5400000" flipV="1">
            <a:off x="2705100" y="419100"/>
            <a:ext cx="3657600" cy="6477000"/>
          </a:xfrm>
          <a:prstGeom prst="rect">
            <a:avLst/>
          </a:prstGeom>
          <a:noFill/>
        </p:spPr>
      </p:pic>
      <p:sp>
        <p:nvSpPr>
          <p:cNvPr id="4" name="TextBox 3"/>
          <p:cNvSpPr txBox="1"/>
          <p:nvPr/>
        </p:nvSpPr>
        <p:spPr>
          <a:xfrm>
            <a:off x="1752600" y="3581400"/>
            <a:ext cx="5258171" cy="707886"/>
          </a:xfrm>
          <a:prstGeom prst="rect">
            <a:avLst/>
          </a:prstGeom>
          <a:noFill/>
        </p:spPr>
        <p:txBody>
          <a:bodyPr wrap="none" rtlCol="0">
            <a:spAutoFit/>
          </a:bodyPr>
          <a:lstStyle/>
          <a:p>
            <a:r>
              <a:rPr lang="en-US" altLang="zh-CN" sz="4000" dirty="0" smtClean="0"/>
              <a:t>1 × 1 × 1 × 1</a:t>
            </a:r>
            <a:r>
              <a:rPr lang="en-US" altLang="zh-CN" sz="2800" dirty="0" smtClean="0"/>
              <a:t> × 0.95  =  0.95</a:t>
            </a:r>
            <a:endParaRPr lang="zh-CN" altLang="en-US" sz="2800" dirty="0"/>
          </a:p>
        </p:txBody>
      </p:sp>
      <p:sp>
        <p:nvSpPr>
          <p:cNvPr id="5" name="矩形 4"/>
          <p:cNvSpPr/>
          <p:nvPr/>
        </p:nvSpPr>
        <p:spPr>
          <a:xfrm>
            <a:off x="3015337" y="2114490"/>
            <a:ext cx="2852063" cy="400110"/>
          </a:xfrm>
          <a:prstGeom prst="rect">
            <a:avLst/>
          </a:prstGeom>
        </p:spPr>
        <p:txBody>
          <a:bodyPr wrap="none">
            <a:spAutoFit/>
          </a:bodyPr>
          <a:lstStyle/>
          <a:p>
            <a:r>
              <a:rPr lang="en-US" altLang="zh-CN" sz="2000" b="1" dirty="0" smtClean="0"/>
              <a:t>Bottleneck situation</a:t>
            </a:r>
            <a:endParaRPr lang="zh-CN" altLang="en-US" sz="2000" b="1" dirty="0"/>
          </a:p>
        </p:txBody>
      </p:sp>
      <p:sp>
        <p:nvSpPr>
          <p:cNvPr id="6" name="矩形 5"/>
          <p:cNvSpPr/>
          <p:nvPr/>
        </p:nvSpPr>
        <p:spPr>
          <a:xfrm>
            <a:off x="152400" y="152400"/>
            <a:ext cx="3034805" cy="461665"/>
          </a:xfrm>
          <a:prstGeom prst="rect">
            <a:avLst/>
          </a:prstGeom>
          <a:solidFill>
            <a:srgbClr val="2402F0">
              <a:alpha val="20000"/>
            </a:srgbClr>
          </a:solidFill>
        </p:spPr>
        <p:txBody>
          <a:bodyPr vert="horz" wrap="none">
            <a:spAutoFit/>
          </a:bodyPr>
          <a:lstStyle/>
          <a:p>
            <a:r>
              <a:rPr lang="en-US" altLang="zh-CN" sz="2400" dirty="0" smtClean="0"/>
              <a:t>Preliminary research</a:t>
            </a:r>
            <a:endParaRPr lang="zh-CN" altLang="en-US" sz="2400" dirty="0"/>
          </a:p>
        </p:txBody>
      </p:sp>
      <p:graphicFrame>
        <p:nvGraphicFramePr>
          <p:cNvPr id="197636" name="Object 4">
            <a:hlinkClick r:id="rId5" action="ppaction://hlinkfile"/>
          </p:cNvPr>
          <p:cNvGraphicFramePr>
            <a:graphicFrameLocks noChangeAspect="1"/>
          </p:cNvGraphicFramePr>
          <p:nvPr/>
        </p:nvGraphicFramePr>
        <p:xfrm>
          <a:off x="8077200" y="5638800"/>
          <a:ext cx="839788" cy="711200"/>
        </p:xfrm>
        <a:graphic>
          <a:graphicData uri="http://schemas.openxmlformats.org/presentationml/2006/ole">
            <p:oleObj spid="_x0000_s197636" name="Package" showAsIcon="1" r:id="rId6" imgW="839160" imgH="710640" progId="Package">
              <p:embed/>
            </p:oleObj>
          </a:graphicData>
        </a:graphic>
      </p:graphicFrame>
    </p:spTree>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cstate="print"/>
          <a:srcRect/>
          <a:stretch>
            <a:fillRect/>
          </a:stretch>
        </p:blipFill>
        <p:spPr bwMode="auto">
          <a:xfrm>
            <a:off x="1447800" y="1168620"/>
            <a:ext cx="6143625" cy="4698780"/>
          </a:xfrm>
          <a:prstGeom prst="rect">
            <a:avLst/>
          </a:prstGeom>
          <a:noFill/>
          <a:ln w="9525">
            <a:noFill/>
            <a:miter lim="800000"/>
            <a:headEnd/>
            <a:tailEnd/>
          </a:ln>
        </p:spPr>
      </p:pic>
      <p:sp>
        <p:nvSpPr>
          <p:cNvPr id="4" name="TextBox 3"/>
          <p:cNvSpPr txBox="1"/>
          <p:nvPr/>
        </p:nvSpPr>
        <p:spPr>
          <a:xfrm>
            <a:off x="1600200" y="6019800"/>
            <a:ext cx="5918608" cy="307777"/>
          </a:xfrm>
          <a:prstGeom prst="rect">
            <a:avLst/>
          </a:prstGeom>
          <a:noFill/>
        </p:spPr>
        <p:txBody>
          <a:bodyPr wrap="none" rtlCol="0">
            <a:spAutoFit/>
          </a:bodyPr>
          <a:lstStyle/>
          <a:p>
            <a:r>
              <a:rPr lang="en-US" altLang="zh-CN" sz="1400" dirty="0" smtClean="0"/>
              <a:t>Fig. </a:t>
            </a:r>
            <a:r>
              <a:rPr lang="en-US" altLang="zh-CN" sz="1400" dirty="0" smtClean="0"/>
              <a:t> </a:t>
            </a:r>
            <a:r>
              <a:rPr lang="en-US" altLang="zh-CN" sz="1400" dirty="0" smtClean="0"/>
              <a:t>A schematic showing </a:t>
            </a:r>
            <a:r>
              <a:rPr lang="en-US" altLang="zh-CN" sz="1400" dirty="0" smtClean="0"/>
              <a:t>that the </a:t>
            </a:r>
            <a:r>
              <a:rPr lang="en-US" altLang="zh-CN" sz="1400" dirty="0" smtClean="0"/>
              <a:t>search stagnates at some local optimal</a:t>
            </a:r>
            <a:endParaRPr lang="zh-CN" altLang="en-US" sz="1400" dirty="0"/>
          </a:p>
        </p:txBody>
      </p:sp>
      <p:sp>
        <p:nvSpPr>
          <p:cNvPr id="5" name="TextBox 4"/>
          <p:cNvSpPr txBox="1"/>
          <p:nvPr/>
        </p:nvSpPr>
        <p:spPr>
          <a:xfrm>
            <a:off x="6324600" y="5666601"/>
            <a:ext cx="1298753" cy="276999"/>
          </a:xfrm>
          <a:prstGeom prst="rect">
            <a:avLst/>
          </a:prstGeom>
          <a:noFill/>
        </p:spPr>
        <p:txBody>
          <a:bodyPr wrap="none" rtlCol="0">
            <a:spAutoFit/>
          </a:bodyPr>
          <a:lstStyle/>
          <a:p>
            <a:r>
              <a:rPr lang="en-US" altLang="zh-CN" sz="1200" dirty="0" smtClean="0"/>
              <a:t>Iteration rounds</a:t>
            </a:r>
            <a:endParaRPr lang="zh-CN" altLang="en-US" sz="1200" dirty="0"/>
          </a:p>
        </p:txBody>
      </p:sp>
      <p:sp>
        <p:nvSpPr>
          <p:cNvPr id="6" name="TextBox 5"/>
          <p:cNvSpPr txBox="1"/>
          <p:nvPr/>
        </p:nvSpPr>
        <p:spPr>
          <a:xfrm>
            <a:off x="1375917" y="1066800"/>
            <a:ext cx="833883" cy="276999"/>
          </a:xfrm>
          <a:prstGeom prst="rect">
            <a:avLst/>
          </a:prstGeom>
          <a:noFill/>
        </p:spPr>
        <p:txBody>
          <a:bodyPr wrap="none" rtlCol="0">
            <a:spAutoFit/>
          </a:bodyPr>
          <a:lstStyle/>
          <a:p>
            <a:r>
              <a:rPr lang="en-US" altLang="zh-CN" sz="1200" dirty="0" smtClean="0"/>
              <a:t>reliability</a:t>
            </a:r>
            <a:endParaRPr lang="zh-CN" altLang="en-US" sz="1200" dirty="0"/>
          </a:p>
        </p:txBody>
      </p:sp>
      <p:sp>
        <p:nvSpPr>
          <p:cNvPr id="9" name="矩形 8"/>
          <p:cNvSpPr/>
          <p:nvPr/>
        </p:nvSpPr>
        <p:spPr>
          <a:xfrm>
            <a:off x="152400" y="152400"/>
            <a:ext cx="3034805" cy="461665"/>
          </a:xfrm>
          <a:prstGeom prst="rect">
            <a:avLst/>
          </a:prstGeom>
          <a:solidFill>
            <a:srgbClr val="2402F0">
              <a:alpha val="20000"/>
            </a:srgbClr>
          </a:solidFill>
        </p:spPr>
        <p:txBody>
          <a:bodyPr vert="horz" wrap="none">
            <a:spAutoFit/>
          </a:bodyPr>
          <a:lstStyle/>
          <a:p>
            <a:r>
              <a:rPr lang="en-US" altLang="zh-CN" sz="2400" dirty="0" smtClean="0"/>
              <a:t>Preliminary research</a:t>
            </a:r>
            <a:endParaRPr lang="zh-CN" altLang="en-US" sz="2400" dirty="0"/>
          </a:p>
        </p:txBody>
      </p:sp>
    </p:spTree>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47800" y="1828800"/>
            <a:ext cx="6096000" cy="1384995"/>
          </a:xfrm>
          <a:prstGeom prst="rect">
            <a:avLst/>
          </a:prstGeom>
          <a:noFill/>
        </p:spPr>
        <p:txBody>
          <a:bodyPr wrap="square" rtlCol="0">
            <a:spAutoFit/>
          </a:bodyPr>
          <a:lstStyle/>
          <a:p>
            <a:r>
              <a:rPr lang="en-US" altLang="zh-CN" sz="2400" b="1" dirty="0" smtClean="0"/>
              <a:t>Goal:</a:t>
            </a:r>
          </a:p>
          <a:p>
            <a:endParaRPr lang="en-US" altLang="zh-CN" sz="2000" dirty="0" smtClean="0"/>
          </a:p>
          <a:p>
            <a:r>
              <a:rPr lang="en-US" altLang="zh-CN" sz="2000" dirty="0" smtClean="0"/>
              <a:t>	Develop a decentralized agent based 	algorithm to solve the RAP.</a:t>
            </a:r>
          </a:p>
        </p:txBody>
      </p:sp>
      <p:sp>
        <p:nvSpPr>
          <p:cNvPr id="4" name="矩形 3"/>
          <p:cNvSpPr/>
          <p:nvPr/>
        </p:nvSpPr>
        <p:spPr>
          <a:xfrm>
            <a:off x="6172200" y="152400"/>
            <a:ext cx="2816797" cy="461665"/>
          </a:xfrm>
          <a:prstGeom prst="rect">
            <a:avLst/>
          </a:prstGeom>
          <a:solidFill>
            <a:srgbClr val="00F20C">
              <a:alpha val="20000"/>
            </a:srgbClr>
          </a:solidFill>
        </p:spPr>
        <p:txBody>
          <a:bodyPr vert="horz" wrap="none">
            <a:spAutoFit/>
          </a:bodyPr>
          <a:lstStyle/>
          <a:p>
            <a:r>
              <a:rPr lang="en-US" altLang="zh-CN" sz="2400" dirty="0" smtClean="0"/>
              <a:t>Proposed approach</a:t>
            </a:r>
            <a:endParaRPr lang="zh-CN" altLang="en-US" sz="2400" dirty="0"/>
          </a:p>
        </p:txBody>
      </p:sp>
      <p:sp>
        <p:nvSpPr>
          <p:cNvPr id="5" name="TextBox 4"/>
          <p:cNvSpPr txBox="1"/>
          <p:nvPr/>
        </p:nvSpPr>
        <p:spPr>
          <a:xfrm>
            <a:off x="1447800" y="3810000"/>
            <a:ext cx="4432624" cy="1754326"/>
          </a:xfrm>
          <a:prstGeom prst="rect">
            <a:avLst/>
          </a:prstGeom>
          <a:noFill/>
        </p:spPr>
        <p:txBody>
          <a:bodyPr wrap="none" rtlCol="0">
            <a:spAutoFit/>
          </a:bodyPr>
          <a:lstStyle/>
          <a:p>
            <a:r>
              <a:rPr lang="en-US" altLang="zh-CN" sz="2400" b="1" dirty="0" smtClean="0"/>
              <a:t>Motivation: </a:t>
            </a:r>
          </a:p>
          <a:p>
            <a:endParaRPr lang="en-US" altLang="zh-CN" sz="2400" b="1" dirty="0" smtClean="0"/>
          </a:p>
          <a:p>
            <a:r>
              <a:rPr lang="en-US" altLang="zh-CN" sz="2000" dirty="0" smtClean="0"/>
              <a:t>	Parallel computing,</a:t>
            </a:r>
          </a:p>
          <a:p>
            <a:r>
              <a:rPr lang="en-US" altLang="zh-CN" sz="2000" dirty="0" smtClean="0"/>
              <a:t>	Improve current solution,</a:t>
            </a:r>
          </a:p>
          <a:p>
            <a:r>
              <a:rPr lang="en-US" altLang="zh-CN" sz="2000" dirty="0" smtClean="0"/>
              <a:t>	Simplify the decision process.</a:t>
            </a:r>
            <a:endParaRPr lang="zh-CN" altLang="en-US" sz="2000" dirty="0"/>
          </a:p>
        </p:txBody>
      </p:sp>
    </p:spTree>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home1.gte.net/pfingar/agt_doc_f2.gif"/>
          <p:cNvPicPr>
            <a:picLocks noChangeAspect="1" noChangeArrowheads="1"/>
          </p:cNvPicPr>
          <p:nvPr/>
        </p:nvPicPr>
        <p:blipFill>
          <a:blip r:embed="rId3" cstate="print"/>
          <a:srcRect/>
          <a:stretch>
            <a:fillRect/>
          </a:stretch>
        </p:blipFill>
        <p:spPr bwMode="auto">
          <a:xfrm>
            <a:off x="2676525" y="1962149"/>
            <a:ext cx="4114800" cy="3967843"/>
          </a:xfrm>
          <a:prstGeom prst="rect">
            <a:avLst/>
          </a:prstGeom>
          <a:noFill/>
        </p:spPr>
      </p:pic>
      <p:pic>
        <p:nvPicPr>
          <p:cNvPr id="79876" name="Picture 4" descr="http://i.msdn.microsoft.com/Bb898865.Architecture_for_service_orchestration_using_BDI_Agents_final_msdnsimple_image002(en-us,MSDN.10).jpg"/>
          <p:cNvPicPr>
            <a:picLocks noChangeAspect="1" noChangeArrowheads="1"/>
          </p:cNvPicPr>
          <p:nvPr/>
        </p:nvPicPr>
        <p:blipFill>
          <a:blip r:embed="rId4" cstate="print"/>
          <a:srcRect/>
          <a:stretch>
            <a:fillRect/>
          </a:stretch>
        </p:blipFill>
        <p:spPr bwMode="auto">
          <a:xfrm>
            <a:off x="1676400" y="2057400"/>
            <a:ext cx="5705475" cy="3829051"/>
          </a:xfrm>
          <a:prstGeom prst="rect">
            <a:avLst/>
          </a:prstGeom>
          <a:noFill/>
        </p:spPr>
      </p:pic>
      <p:sp>
        <p:nvSpPr>
          <p:cNvPr id="4" name="矩形 3"/>
          <p:cNvSpPr/>
          <p:nvPr/>
        </p:nvSpPr>
        <p:spPr>
          <a:xfrm>
            <a:off x="954185" y="1143000"/>
            <a:ext cx="2470548" cy="400110"/>
          </a:xfrm>
          <a:prstGeom prst="rect">
            <a:avLst/>
          </a:prstGeom>
        </p:spPr>
        <p:txBody>
          <a:bodyPr wrap="none">
            <a:spAutoFit/>
          </a:bodyPr>
          <a:lstStyle/>
          <a:p>
            <a:r>
              <a:rPr lang="en-US" altLang="zh-CN" sz="2000" dirty="0" smtClean="0"/>
              <a:t>Multi-agent concept</a:t>
            </a:r>
          </a:p>
        </p:txBody>
      </p:sp>
      <p:sp>
        <p:nvSpPr>
          <p:cNvPr id="5" name="矩形 4"/>
          <p:cNvSpPr/>
          <p:nvPr/>
        </p:nvSpPr>
        <p:spPr>
          <a:xfrm>
            <a:off x="6172200" y="152400"/>
            <a:ext cx="2816797" cy="461665"/>
          </a:xfrm>
          <a:prstGeom prst="rect">
            <a:avLst/>
          </a:prstGeom>
          <a:solidFill>
            <a:srgbClr val="00F20C">
              <a:alpha val="20000"/>
            </a:srgbClr>
          </a:solidFill>
        </p:spPr>
        <p:txBody>
          <a:bodyPr vert="horz" wrap="none">
            <a:spAutoFit/>
          </a:bodyPr>
          <a:lstStyle/>
          <a:p>
            <a:r>
              <a:rPr lang="en-US" altLang="zh-CN" sz="2400" dirty="0" smtClean="0"/>
              <a:t>Proposed approach</a:t>
            </a:r>
            <a:endParaRPr lang="zh-CN" altLang="en-US" sz="24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nodeType="clickEffect">
                                  <p:stCondLst>
                                    <p:cond delay="0"/>
                                  </p:stCondLst>
                                  <p:childTnLst>
                                    <p:animEffect transition="out" filter="blinds(horizontal)">
                                      <p:cBhvr>
                                        <p:cTn id="6" dur="500"/>
                                        <p:tgtEl>
                                          <p:spTgt spid="79874"/>
                                        </p:tgtEl>
                                      </p:cBhvr>
                                    </p:animEffect>
                                    <p:set>
                                      <p:cBhvr>
                                        <p:cTn id="7" dur="1" fill="hold">
                                          <p:stCondLst>
                                            <p:cond delay="499"/>
                                          </p:stCondLst>
                                        </p:cTn>
                                        <p:tgtEl>
                                          <p:spTgt spid="79874"/>
                                        </p:tgtEl>
                                        <p:attrNameLst>
                                          <p:attrName>style.visibility</p:attrName>
                                        </p:attrNameLst>
                                      </p:cBhvr>
                                      <p:to>
                                        <p:strVal val="hidden"/>
                                      </p:to>
                                    </p:se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79876"/>
                                        </p:tgtEl>
                                        <p:attrNameLst>
                                          <p:attrName>style.visibility</p:attrName>
                                        </p:attrNameLst>
                                      </p:cBhvr>
                                      <p:to>
                                        <p:strVal val="visible"/>
                                      </p:to>
                                    </p:set>
                                    <p:animEffect transition="in" filter="blinds(horizontal)">
                                      <p:cBhvr>
                                        <p:cTn id="11" dur="500"/>
                                        <p:tgtEl>
                                          <p:spTgt spid="798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30" name="Picture 6" descr="http://www.graditasmayas.com/Imagenes/iconos/msn_icon.gif"/>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111625" y="4624252"/>
            <a:ext cx="620349" cy="633548"/>
          </a:xfrm>
          <a:prstGeom prst="rect">
            <a:avLst/>
          </a:prstGeom>
          <a:noFill/>
        </p:spPr>
      </p:pic>
      <p:pic>
        <p:nvPicPr>
          <p:cNvPr id="26636" name="Picture 12" descr="See full size image">
            <a:hlinkClick r:id="rId4"/>
          </p:cNvPr>
          <p:cNvPicPr>
            <a:picLocks noChangeAspect="1" noChangeArrowheads="1"/>
          </p:cNvPicPr>
          <p:nvPr/>
        </p:nvPicPr>
        <p:blipFill>
          <a:blip r:embed="rId5" cstate="print">
            <a:clrChange>
              <a:clrFrom>
                <a:srgbClr val="FFFFFF"/>
              </a:clrFrom>
              <a:clrTo>
                <a:srgbClr val="FFFFFF">
                  <a:alpha val="0"/>
                </a:srgbClr>
              </a:clrTo>
            </a:clrChange>
          </a:blip>
          <a:srcRect b="20000"/>
          <a:stretch>
            <a:fillRect/>
          </a:stretch>
        </p:blipFill>
        <p:spPr bwMode="auto">
          <a:xfrm>
            <a:off x="4111625" y="4471852"/>
            <a:ext cx="838200" cy="705853"/>
          </a:xfrm>
          <a:prstGeom prst="rect">
            <a:avLst/>
          </a:prstGeom>
          <a:noFill/>
        </p:spPr>
      </p:pic>
      <p:pic>
        <p:nvPicPr>
          <p:cNvPr id="26632" name="Picture 8" descr="http://www.iconarchive.com/icons/media-design/hydropro/48/HP-MSN-icon.png"/>
          <p:cNvPicPr>
            <a:picLocks noChangeAspect="1" noChangeArrowheads="1"/>
          </p:cNvPicPr>
          <p:nvPr/>
        </p:nvPicPr>
        <p:blipFill>
          <a:blip r:embed="rId6" cstate="print"/>
          <a:srcRect/>
          <a:stretch>
            <a:fillRect/>
          </a:stretch>
        </p:blipFill>
        <p:spPr bwMode="auto">
          <a:xfrm>
            <a:off x="4187825" y="4548052"/>
            <a:ext cx="609600" cy="609600"/>
          </a:xfrm>
          <a:prstGeom prst="rect">
            <a:avLst/>
          </a:prstGeom>
          <a:noFill/>
        </p:spPr>
      </p:pic>
      <p:pic>
        <p:nvPicPr>
          <p:cNvPr id="9" name="Picture 2"/>
          <p:cNvPicPr>
            <a:picLocks noChangeAspect="1" noChangeArrowheads="1"/>
          </p:cNvPicPr>
          <p:nvPr/>
        </p:nvPicPr>
        <p:blipFill>
          <a:blip r:embed="rId7" cstate="print">
            <a:clrChange>
              <a:clrFrom>
                <a:srgbClr val="FFFFFF"/>
              </a:clrFrom>
              <a:clrTo>
                <a:srgbClr val="FFFFFF">
                  <a:alpha val="0"/>
                </a:srgbClr>
              </a:clrTo>
            </a:clrChange>
          </a:blip>
          <a:srcRect l="65000"/>
          <a:stretch>
            <a:fillRect/>
          </a:stretch>
        </p:blipFill>
        <p:spPr bwMode="auto">
          <a:xfrm>
            <a:off x="5483226" y="1591506"/>
            <a:ext cx="2209800" cy="2932598"/>
          </a:xfrm>
          <a:prstGeom prst="rect">
            <a:avLst/>
          </a:prstGeom>
          <a:noFill/>
          <a:ln w="9525">
            <a:noFill/>
            <a:miter lim="800000"/>
            <a:headEnd/>
            <a:tailEnd/>
          </a:ln>
        </p:spPr>
      </p:pic>
      <p:pic>
        <p:nvPicPr>
          <p:cNvPr id="8" name="Picture 2"/>
          <p:cNvPicPr>
            <a:picLocks noChangeAspect="1" noChangeArrowheads="1"/>
          </p:cNvPicPr>
          <p:nvPr/>
        </p:nvPicPr>
        <p:blipFill>
          <a:blip r:embed="rId7" cstate="print">
            <a:clrChange>
              <a:clrFrom>
                <a:srgbClr val="FFFFFF"/>
              </a:clrFrom>
              <a:clrTo>
                <a:srgbClr val="FFFFFF">
                  <a:alpha val="0"/>
                </a:srgbClr>
              </a:clrTo>
            </a:clrChange>
          </a:blip>
          <a:srcRect r="71500"/>
          <a:stretch>
            <a:fillRect/>
          </a:stretch>
        </p:blipFill>
        <p:spPr bwMode="auto">
          <a:xfrm>
            <a:off x="1676400" y="1591506"/>
            <a:ext cx="1749425" cy="2932598"/>
          </a:xfrm>
          <a:prstGeom prst="rect">
            <a:avLst/>
          </a:prstGeom>
          <a:noFill/>
          <a:ln w="9525">
            <a:noFill/>
            <a:miter lim="800000"/>
            <a:headEnd/>
            <a:tailEnd/>
          </a:ln>
        </p:spPr>
      </p:pic>
      <p:pic>
        <p:nvPicPr>
          <p:cNvPr id="26628" name="Picture 4" descr="http://cgthai.net/files/images/msn-icon.preview.gif"/>
          <p:cNvPicPr>
            <a:picLocks noChangeAspect="1" noChangeArrowheads="1"/>
          </p:cNvPicPr>
          <p:nvPr/>
        </p:nvPicPr>
        <p:blipFill>
          <a:blip r:embed="rId8" cstate="print"/>
          <a:srcRect/>
          <a:stretch>
            <a:fillRect/>
          </a:stretch>
        </p:blipFill>
        <p:spPr bwMode="auto">
          <a:xfrm>
            <a:off x="5486498" y="5181600"/>
            <a:ext cx="1066702" cy="1112581"/>
          </a:xfrm>
          <a:prstGeom prst="rect">
            <a:avLst/>
          </a:prstGeom>
          <a:noFill/>
        </p:spPr>
      </p:pic>
      <p:pic>
        <p:nvPicPr>
          <p:cNvPr id="10" name="Picture 2"/>
          <p:cNvPicPr>
            <a:picLocks noChangeAspect="1" noChangeArrowheads="1"/>
          </p:cNvPicPr>
          <p:nvPr/>
        </p:nvPicPr>
        <p:blipFill>
          <a:blip r:embed="rId7" cstate="print">
            <a:clrChange>
              <a:clrFrom>
                <a:srgbClr val="FFFFFF"/>
              </a:clrFrom>
              <a:clrTo>
                <a:srgbClr val="FFFFFF">
                  <a:alpha val="0"/>
                </a:srgbClr>
              </a:clrTo>
            </a:clrChange>
          </a:blip>
          <a:srcRect l="28500" r="44500"/>
          <a:stretch>
            <a:fillRect/>
          </a:stretch>
        </p:blipFill>
        <p:spPr bwMode="auto">
          <a:xfrm>
            <a:off x="3425826" y="1591506"/>
            <a:ext cx="1657350" cy="2932598"/>
          </a:xfrm>
          <a:prstGeom prst="rect">
            <a:avLst/>
          </a:prstGeom>
          <a:noFill/>
          <a:ln w="9525">
            <a:noFill/>
            <a:miter lim="800000"/>
            <a:headEnd/>
            <a:tailEnd/>
          </a:ln>
        </p:spPr>
      </p:pic>
      <p:sp>
        <p:nvSpPr>
          <p:cNvPr id="11" name="TextBox 10"/>
          <p:cNvSpPr txBox="1"/>
          <p:nvPr/>
        </p:nvSpPr>
        <p:spPr>
          <a:xfrm>
            <a:off x="5178425" y="2871652"/>
            <a:ext cx="598909" cy="369332"/>
          </a:xfrm>
          <a:prstGeom prst="rect">
            <a:avLst/>
          </a:prstGeom>
          <a:noFill/>
        </p:spPr>
        <p:txBody>
          <a:bodyPr wrap="square" rtlCol="0">
            <a:spAutoFit/>
          </a:bodyPr>
          <a:lstStyle/>
          <a:p>
            <a:r>
              <a:rPr lang="en-US" altLang="zh-CN" dirty="0" smtClean="0"/>
              <a:t>…..</a:t>
            </a:r>
            <a:endParaRPr lang="zh-CN" altLang="en-US" dirty="0"/>
          </a:p>
        </p:txBody>
      </p:sp>
      <p:sp>
        <p:nvSpPr>
          <p:cNvPr id="12" name="矩形 11"/>
          <p:cNvSpPr/>
          <p:nvPr/>
        </p:nvSpPr>
        <p:spPr>
          <a:xfrm>
            <a:off x="6172200" y="152400"/>
            <a:ext cx="2816797" cy="461665"/>
          </a:xfrm>
          <a:prstGeom prst="rect">
            <a:avLst/>
          </a:prstGeom>
          <a:solidFill>
            <a:srgbClr val="00F20C">
              <a:alpha val="20000"/>
            </a:srgbClr>
          </a:solidFill>
        </p:spPr>
        <p:txBody>
          <a:bodyPr vert="horz" wrap="none">
            <a:spAutoFit/>
          </a:bodyPr>
          <a:lstStyle/>
          <a:p>
            <a:r>
              <a:rPr lang="en-US" altLang="zh-CN" sz="2400" dirty="0" smtClean="0"/>
              <a:t>Proposed approach</a:t>
            </a:r>
            <a:endParaRPr lang="zh-CN" altLang="en-US" sz="2400" dirty="0"/>
          </a:p>
        </p:txBody>
      </p:sp>
      <p:sp>
        <p:nvSpPr>
          <p:cNvPr id="14" name="矩形 13"/>
          <p:cNvSpPr/>
          <p:nvPr/>
        </p:nvSpPr>
        <p:spPr>
          <a:xfrm>
            <a:off x="1110622" y="663714"/>
            <a:ext cx="2165978" cy="707886"/>
          </a:xfrm>
          <a:prstGeom prst="rect">
            <a:avLst/>
          </a:prstGeom>
        </p:spPr>
        <p:txBody>
          <a:bodyPr wrap="none">
            <a:spAutoFit/>
          </a:bodyPr>
          <a:lstStyle/>
          <a:p>
            <a:r>
              <a:rPr lang="en-US" altLang="zh-CN" sz="2000" b="1" dirty="0" smtClean="0"/>
              <a:t>The big picture</a:t>
            </a:r>
          </a:p>
          <a:p>
            <a:r>
              <a:rPr lang="en-US" altLang="zh-CN" sz="2000" dirty="0" smtClean="0"/>
              <a:t>Agent schematic</a:t>
            </a:r>
          </a:p>
        </p:txBody>
      </p:sp>
      <p:pic>
        <p:nvPicPr>
          <p:cNvPr id="26626" name="Picture 2" descr="http://www.deviantart.com/download/108325605/Bleach_MSN__s_Icon_by_Gokuten.png"/>
          <p:cNvPicPr>
            <a:picLocks noChangeAspect="1" noChangeArrowheads="1"/>
          </p:cNvPicPr>
          <p:nvPr/>
        </p:nvPicPr>
        <p:blipFill>
          <a:blip r:embed="rId9" cstate="print"/>
          <a:srcRect/>
          <a:stretch>
            <a:fillRect/>
          </a:stretch>
        </p:blipFill>
        <p:spPr bwMode="auto">
          <a:xfrm>
            <a:off x="3733800" y="4191000"/>
            <a:ext cx="1828800" cy="1166948"/>
          </a:xfrm>
          <a:prstGeom prst="rect">
            <a:avLst/>
          </a:prstGeom>
          <a:noFill/>
        </p:spPr>
      </p:pic>
      <p:sp>
        <p:nvSpPr>
          <p:cNvPr id="13" name="TextBox 12"/>
          <p:cNvSpPr txBox="1"/>
          <p:nvPr/>
        </p:nvSpPr>
        <p:spPr>
          <a:xfrm>
            <a:off x="828723" y="5571292"/>
            <a:ext cx="2499402" cy="646331"/>
          </a:xfrm>
          <a:prstGeom prst="rect">
            <a:avLst/>
          </a:prstGeom>
          <a:noFill/>
        </p:spPr>
        <p:txBody>
          <a:bodyPr wrap="none" rtlCol="0">
            <a:spAutoFit/>
          </a:bodyPr>
          <a:lstStyle/>
          <a:p>
            <a:r>
              <a:rPr lang="en-US" altLang="zh-CN" dirty="0" smtClean="0"/>
              <a:t>Multi- agent platforms</a:t>
            </a:r>
          </a:p>
          <a:p>
            <a:pPr algn="ctr"/>
            <a:r>
              <a:rPr lang="en-US" altLang="zh-CN" dirty="0" smtClean="0"/>
              <a:t>Jade, 3APL, etc.</a:t>
            </a:r>
          </a:p>
        </p:txBody>
      </p:sp>
      <p:sp>
        <p:nvSpPr>
          <p:cNvPr id="15" name="TextBox 14"/>
          <p:cNvSpPr txBox="1"/>
          <p:nvPr/>
        </p:nvSpPr>
        <p:spPr>
          <a:xfrm>
            <a:off x="6705600" y="5867400"/>
            <a:ext cx="1947969" cy="338554"/>
          </a:xfrm>
          <a:prstGeom prst="rect">
            <a:avLst/>
          </a:prstGeom>
          <a:noFill/>
        </p:spPr>
        <p:txBody>
          <a:bodyPr wrap="none" rtlCol="0">
            <a:spAutoFit/>
          </a:bodyPr>
          <a:lstStyle/>
          <a:p>
            <a:r>
              <a:rPr lang="en-US" altLang="zh-CN" sz="1600" dirty="0" smtClean="0"/>
              <a:t>CBA(Broker Agent)</a:t>
            </a:r>
            <a:endParaRPr lang="zh-CN" altLang="en-US" sz="16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3.33333E-6 1.48148E-6 L -0.1375 0.00092 " pathEditMode="relative" rAng="0" ptsTypes="AA">
                                      <p:cBhvr>
                                        <p:cTn id="6" dur="1000" fill="hold"/>
                                        <p:tgtEl>
                                          <p:spTgt spid="8"/>
                                        </p:tgtEl>
                                        <p:attrNameLst>
                                          <p:attrName>ppt_x</p:attrName>
                                          <p:attrName>ppt_y</p:attrName>
                                        </p:attrNameLst>
                                      </p:cBhvr>
                                      <p:rCtr x="-69" y="0"/>
                                    </p:animMotion>
                                  </p:childTnLst>
                                </p:cTn>
                              </p:par>
                              <p:par>
                                <p:cTn id="7" presetID="35" presetClass="path" presetSubtype="0" accel="50000" decel="50000" fill="hold" nodeType="withEffect">
                                  <p:stCondLst>
                                    <p:cond delay="0"/>
                                  </p:stCondLst>
                                  <p:childTnLst>
                                    <p:animMotion origin="layout" path="M -3.33333E-6 0.00092 L -0.05 0.00092 " pathEditMode="relative" rAng="0" ptsTypes="AA">
                                      <p:cBhvr>
                                        <p:cTn id="8" dur="1000" fill="hold"/>
                                        <p:tgtEl>
                                          <p:spTgt spid="10"/>
                                        </p:tgtEl>
                                        <p:attrNameLst>
                                          <p:attrName>ppt_x</p:attrName>
                                          <p:attrName>ppt_y</p:attrName>
                                        </p:attrNameLst>
                                      </p:cBhvr>
                                      <p:rCtr x="-25" y="0"/>
                                    </p:animMotion>
                                  </p:childTnLst>
                                </p:cTn>
                              </p:par>
                              <p:par>
                                <p:cTn id="9" presetID="63" presetClass="path" presetSubtype="0" accel="50000" decel="50000" fill="hold" nodeType="withEffect">
                                  <p:stCondLst>
                                    <p:cond delay="0"/>
                                  </p:stCondLst>
                                  <p:childTnLst>
                                    <p:animMotion origin="layout" path="M -3.33333E-6 1.48148E-6 L 0.15 0.00092 " pathEditMode="relative" rAng="0" ptsTypes="AA">
                                      <p:cBhvr>
                                        <p:cTn id="10" dur="1000" fill="hold"/>
                                        <p:tgtEl>
                                          <p:spTgt spid="9"/>
                                        </p:tgtEl>
                                        <p:attrNameLst>
                                          <p:attrName>ppt_x</p:attrName>
                                          <p:attrName>ppt_y</p:attrName>
                                        </p:attrNameLst>
                                      </p:cBhvr>
                                      <p:rCtr x="75" y="0"/>
                                    </p:animMotion>
                                  </p:childTnLst>
                                </p:cTn>
                              </p:par>
                              <p:par>
                                <p:cTn id="11" presetID="35" presetClass="path" presetSubtype="0" accel="50000" decel="50000" fill="hold" nodeType="withEffect">
                                  <p:stCondLst>
                                    <p:cond delay="0"/>
                                  </p:stCondLst>
                                  <p:childTnLst>
                                    <p:animMotion origin="layout" path="M 3.33333E-6 -4.44444E-6 L -0.10417 0.00556 " pathEditMode="relative" rAng="0" ptsTypes="AA">
                                      <p:cBhvr>
                                        <p:cTn id="12" dur="1000" fill="hold"/>
                                        <p:tgtEl>
                                          <p:spTgt spid="26632"/>
                                        </p:tgtEl>
                                        <p:attrNameLst>
                                          <p:attrName>ppt_x</p:attrName>
                                          <p:attrName>ppt_y</p:attrName>
                                        </p:attrNameLst>
                                      </p:cBhvr>
                                      <p:rCtr x="-52" y="3"/>
                                    </p:animMotion>
                                  </p:childTnLst>
                                </p:cTn>
                              </p:par>
                              <p:par>
                                <p:cTn id="13" presetID="35" presetClass="path" presetSubtype="0" accel="50000" decel="50000" fill="hold" nodeType="withEffect">
                                  <p:stCondLst>
                                    <p:cond delay="0"/>
                                  </p:stCondLst>
                                  <p:childTnLst>
                                    <p:animMotion origin="layout" path="M 2.5E-6 -3.7037E-7 L -0.31719 -0.00162 " pathEditMode="relative" rAng="0" ptsTypes="AA">
                                      <p:cBhvr>
                                        <p:cTn id="14" dur="1000" fill="hold"/>
                                        <p:tgtEl>
                                          <p:spTgt spid="26630"/>
                                        </p:tgtEl>
                                        <p:attrNameLst>
                                          <p:attrName>ppt_x</p:attrName>
                                          <p:attrName>ppt_y</p:attrName>
                                        </p:attrNameLst>
                                      </p:cBhvr>
                                      <p:rCtr x="-159" y="-1"/>
                                    </p:animMotion>
                                  </p:childTnLst>
                                </p:cTn>
                              </p:par>
                              <p:par>
                                <p:cTn id="15" presetID="63" presetClass="path" presetSubtype="0" accel="50000" decel="50000" fill="hold" nodeType="withEffect">
                                  <p:stCondLst>
                                    <p:cond delay="0"/>
                                  </p:stCondLst>
                                  <p:childTnLst>
                                    <p:animMotion origin="layout" path="M 3.33333E-6 -2.22222E-6 L 0.32083 0.00417 " pathEditMode="relative" rAng="0" ptsTypes="AA">
                                      <p:cBhvr>
                                        <p:cTn id="16" dur="1000" fill="hold"/>
                                        <p:tgtEl>
                                          <p:spTgt spid="26636"/>
                                        </p:tgtEl>
                                        <p:attrNameLst>
                                          <p:attrName>ppt_x</p:attrName>
                                          <p:attrName>ppt_y</p:attrName>
                                        </p:attrNameLst>
                                      </p:cBhvr>
                                      <p:rCtr x="160" y="2"/>
                                    </p:animMotion>
                                  </p:childTnLst>
                                </p:cTn>
                              </p:par>
                              <p:par>
                                <p:cTn id="17" presetID="10" presetClass="entr" presetSubtype="0" fill="hold" nodeType="withEffect">
                                  <p:stCondLst>
                                    <p:cond delay="0"/>
                                  </p:stCondLst>
                                  <p:childTnLst>
                                    <p:set>
                                      <p:cBhvr>
                                        <p:cTn id="18" dur="1" fill="hold">
                                          <p:stCondLst>
                                            <p:cond delay="0"/>
                                          </p:stCondLst>
                                        </p:cTn>
                                        <p:tgtEl>
                                          <p:spTgt spid="26628"/>
                                        </p:tgtEl>
                                        <p:attrNameLst>
                                          <p:attrName>style.visibility</p:attrName>
                                        </p:attrNameLst>
                                      </p:cBhvr>
                                      <p:to>
                                        <p:strVal val="visible"/>
                                      </p:to>
                                    </p:set>
                                    <p:animEffect transition="in" filter="fade">
                                      <p:cBhvr>
                                        <p:cTn id="19" dur="1000"/>
                                        <p:tgtEl>
                                          <p:spTgt spid="2662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childTnLst>
                                </p:cTn>
                              </p:par>
                              <p:par>
                                <p:cTn id="26" presetID="10" presetClass="exit" presetSubtype="0" fill="hold" nodeType="withEffect">
                                  <p:stCondLst>
                                    <p:cond delay="0"/>
                                  </p:stCondLst>
                                  <p:childTnLst>
                                    <p:animEffect transition="out" filter="fade">
                                      <p:cBhvr>
                                        <p:cTn id="27" dur="500"/>
                                        <p:tgtEl>
                                          <p:spTgt spid="26626"/>
                                        </p:tgtEl>
                                      </p:cBhvr>
                                    </p:animEffect>
                                    <p:set>
                                      <p:cBhvr>
                                        <p:cTn id="28" dur="1" fill="hold">
                                          <p:stCondLst>
                                            <p:cond delay="499"/>
                                          </p:stCondLst>
                                        </p:cTn>
                                        <p:tgtEl>
                                          <p:spTgt spid="266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椭圆 14"/>
          <p:cNvSpPr/>
          <p:nvPr/>
        </p:nvSpPr>
        <p:spPr>
          <a:xfrm>
            <a:off x="2438400" y="1595497"/>
            <a:ext cx="762000" cy="5334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438400" y="1671697"/>
            <a:ext cx="806631" cy="338554"/>
          </a:xfrm>
          <a:prstGeom prst="rect">
            <a:avLst/>
          </a:prstGeom>
        </p:spPr>
        <p:txBody>
          <a:bodyPr wrap="none">
            <a:spAutoFit/>
          </a:bodyPr>
          <a:lstStyle/>
          <a:p>
            <a:r>
              <a:rPr lang="en-US" altLang="zh-CN" sz="1600" dirty="0" smtClean="0"/>
              <a:t>Agent1</a:t>
            </a:r>
            <a:endParaRPr lang="zh-CN" altLang="en-US" dirty="0"/>
          </a:p>
        </p:txBody>
      </p:sp>
      <p:sp>
        <p:nvSpPr>
          <p:cNvPr id="17" name="椭圆 16"/>
          <p:cNvSpPr/>
          <p:nvPr/>
        </p:nvSpPr>
        <p:spPr>
          <a:xfrm>
            <a:off x="3581400" y="1595497"/>
            <a:ext cx="762000" cy="5334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3581400" y="1671697"/>
            <a:ext cx="833883" cy="338554"/>
          </a:xfrm>
          <a:prstGeom prst="rect">
            <a:avLst/>
          </a:prstGeom>
        </p:spPr>
        <p:txBody>
          <a:bodyPr wrap="none">
            <a:spAutoFit/>
          </a:bodyPr>
          <a:lstStyle/>
          <a:p>
            <a:r>
              <a:rPr lang="en-US" altLang="zh-CN" sz="1600" dirty="0" smtClean="0"/>
              <a:t>Agent2</a:t>
            </a:r>
            <a:endParaRPr lang="zh-CN" altLang="en-US" dirty="0"/>
          </a:p>
        </p:txBody>
      </p:sp>
      <p:sp>
        <p:nvSpPr>
          <p:cNvPr id="19" name="椭圆 18"/>
          <p:cNvSpPr/>
          <p:nvPr/>
        </p:nvSpPr>
        <p:spPr>
          <a:xfrm>
            <a:off x="7467600" y="1595497"/>
            <a:ext cx="762000" cy="5334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7391400" y="1671697"/>
            <a:ext cx="883575" cy="338554"/>
          </a:xfrm>
          <a:prstGeom prst="rect">
            <a:avLst/>
          </a:prstGeom>
        </p:spPr>
        <p:txBody>
          <a:bodyPr wrap="none">
            <a:spAutoFit/>
          </a:bodyPr>
          <a:lstStyle/>
          <a:p>
            <a:r>
              <a:rPr lang="en-US" altLang="zh-CN" sz="1600" dirty="0" smtClean="0"/>
              <a:t>Agent-s</a:t>
            </a:r>
            <a:endParaRPr lang="zh-CN" altLang="en-US" dirty="0"/>
          </a:p>
        </p:txBody>
      </p:sp>
      <p:cxnSp>
        <p:nvCxnSpPr>
          <p:cNvPr id="23" name="直接连接符 22"/>
          <p:cNvCxnSpPr/>
          <p:nvPr/>
        </p:nvCxnSpPr>
        <p:spPr>
          <a:xfrm>
            <a:off x="5105400" y="1900297"/>
            <a:ext cx="1600200" cy="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762000" y="4888468"/>
            <a:ext cx="1114408" cy="369332"/>
          </a:xfrm>
          <a:prstGeom prst="rect">
            <a:avLst/>
          </a:prstGeom>
          <a:noFill/>
        </p:spPr>
        <p:txBody>
          <a:bodyPr wrap="none" rtlCol="0">
            <a:spAutoFit/>
          </a:bodyPr>
          <a:lstStyle/>
          <a:p>
            <a:r>
              <a:rPr lang="en-US" altLang="zh-CN" dirty="0" smtClean="0"/>
              <a:t>Pick max</a:t>
            </a:r>
            <a:endParaRPr lang="zh-CN" altLang="en-US" dirty="0"/>
          </a:p>
        </p:txBody>
      </p:sp>
      <p:sp>
        <p:nvSpPr>
          <p:cNvPr id="27" name="TextBox 26"/>
          <p:cNvSpPr txBox="1"/>
          <p:nvPr/>
        </p:nvSpPr>
        <p:spPr>
          <a:xfrm>
            <a:off x="533400" y="5269468"/>
            <a:ext cx="1856598" cy="369332"/>
          </a:xfrm>
          <a:prstGeom prst="rect">
            <a:avLst/>
          </a:prstGeom>
          <a:noFill/>
        </p:spPr>
        <p:txBody>
          <a:bodyPr wrap="none" rtlCol="0">
            <a:spAutoFit/>
          </a:bodyPr>
          <a:lstStyle/>
          <a:p>
            <a:r>
              <a:rPr lang="en-US" altLang="zh-CN" dirty="0" smtClean="0"/>
              <a:t>Making decision</a:t>
            </a:r>
            <a:endParaRPr lang="zh-CN" altLang="en-US" dirty="0"/>
          </a:p>
        </p:txBody>
      </p:sp>
      <p:sp>
        <p:nvSpPr>
          <p:cNvPr id="31" name="左弧形箭头 30"/>
          <p:cNvSpPr/>
          <p:nvPr/>
        </p:nvSpPr>
        <p:spPr>
          <a:xfrm flipV="1">
            <a:off x="581802" y="2057400"/>
            <a:ext cx="609600" cy="2819400"/>
          </a:xfrm>
          <a:prstGeom prst="curvedRightArrow">
            <a:avLst/>
          </a:prstGeom>
          <a:solidFill>
            <a:srgbClr val="2402F0"/>
          </a:solidFill>
          <a:ln>
            <a:solidFill>
              <a:srgbClr val="2402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矩形 31"/>
          <p:cNvSpPr/>
          <p:nvPr/>
        </p:nvSpPr>
        <p:spPr>
          <a:xfrm>
            <a:off x="6172200" y="152400"/>
            <a:ext cx="2816797" cy="461665"/>
          </a:xfrm>
          <a:prstGeom prst="rect">
            <a:avLst/>
          </a:prstGeom>
          <a:solidFill>
            <a:srgbClr val="00F20C">
              <a:alpha val="20000"/>
            </a:srgbClr>
          </a:solidFill>
        </p:spPr>
        <p:txBody>
          <a:bodyPr vert="horz" wrap="none">
            <a:spAutoFit/>
          </a:bodyPr>
          <a:lstStyle/>
          <a:p>
            <a:r>
              <a:rPr lang="en-US" altLang="zh-CN" sz="2400" dirty="0" smtClean="0"/>
              <a:t>Proposed approach</a:t>
            </a:r>
            <a:endParaRPr lang="zh-CN" altLang="en-US" sz="2400" dirty="0"/>
          </a:p>
        </p:txBody>
      </p:sp>
      <p:pic>
        <p:nvPicPr>
          <p:cNvPr id="33" name="Picture 4" descr="http://cgthai.net/files/images/msn-icon.preview.gif"/>
          <p:cNvPicPr>
            <a:picLocks noChangeAspect="1" noChangeArrowheads="1"/>
          </p:cNvPicPr>
          <p:nvPr/>
        </p:nvPicPr>
        <p:blipFill>
          <a:blip r:embed="rId2" cstate="print"/>
          <a:srcRect/>
          <a:stretch>
            <a:fillRect/>
          </a:stretch>
        </p:blipFill>
        <p:spPr bwMode="auto">
          <a:xfrm>
            <a:off x="798064" y="2493644"/>
            <a:ext cx="920586" cy="960181"/>
          </a:xfrm>
          <a:prstGeom prst="rect">
            <a:avLst/>
          </a:prstGeom>
          <a:noFill/>
        </p:spPr>
      </p:pic>
      <p:sp>
        <p:nvSpPr>
          <p:cNvPr id="34" name="TextBox 33"/>
          <p:cNvSpPr txBox="1"/>
          <p:nvPr/>
        </p:nvSpPr>
        <p:spPr>
          <a:xfrm>
            <a:off x="874264" y="3758625"/>
            <a:ext cx="850538" cy="584775"/>
          </a:xfrm>
          <a:prstGeom prst="rect">
            <a:avLst/>
          </a:prstGeom>
          <a:noFill/>
        </p:spPr>
        <p:txBody>
          <a:bodyPr wrap="square" rtlCol="0">
            <a:spAutoFit/>
          </a:bodyPr>
          <a:lstStyle/>
          <a:p>
            <a:r>
              <a:rPr lang="en-US" altLang="zh-CN" sz="1600" dirty="0" smtClean="0"/>
              <a:t>Broker Agent</a:t>
            </a:r>
            <a:endParaRPr lang="zh-CN" altLang="en-US" sz="1600" dirty="0"/>
          </a:p>
        </p:txBody>
      </p:sp>
      <p:sp>
        <p:nvSpPr>
          <p:cNvPr id="35" name="下弧形箭头 34"/>
          <p:cNvSpPr/>
          <p:nvPr/>
        </p:nvSpPr>
        <p:spPr>
          <a:xfrm>
            <a:off x="2819400" y="2205097"/>
            <a:ext cx="1066800" cy="243840"/>
          </a:xfrm>
          <a:prstGeom prst="curvedUpArrow">
            <a:avLst/>
          </a:prstGeom>
          <a:solidFill>
            <a:srgbClr val="2402F0"/>
          </a:solidFill>
          <a:ln>
            <a:solidFill>
              <a:srgbClr val="2402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下弧形箭头 35"/>
          <p:cNvSpPr/>
          <p:nvPr/>
        </p:nvSpPr>
        <p:spPr>
          <a:xfrm>
            <a:off x="2819400" y="2205097"/>
            <a:ext cx="2209800" cy="487680"/>
          </a:xfrm>
          <a:prstGeom prst="curvedUpArrow">
            <a:avLst/>
          </a:prstGeom>
          <a:solidFill>
            <a:srgbClr val="2402F0"/>
          </a:solidFill>
          <a:ln>
            <a:solidFill>
              <a:srgbClr val="2402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下弧形箭头 36"/>
          <p:cNvSpPr/>
          <p:nvPr/>
        </p:nvSpPr>
        <p:spPr>
          <a:xfrm>
            <a:off x="2895600" y="2205097"/>
            <a:ext cx="3048000" cy="563880"/>
          </a:xfrm>
          <a:prstGeom prst="curvedUpArrow">
            <a:avLst/>
          </a:prstGeom>
          <a:solidFill>
            <a:srgbClr val="2402F0"/>
          </a:solidFill>
          <a:ln>
            <a:solidFill>
              <a:srgbClr val="2402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下弧形箭头 37"/>
          <p:cNvSpPr/>
          <p:nvPr/>
        </p:nvSpPr>
        <p:spPr>
          <a:xfrm>
            <a:off x="2819400" y="2205097"/>
            <a:ext cx="4953000" cy="609600"/>
          </a:xfrm>
          <a:prstGeom prst="curvedUpArrow">
            <a:avLst/>
          </a:prstGeom>
          <a:solidFill>
            <a:srgbClr val="2402F0"/>
          </a:solidFill>
          <a:ln>
            <a:solidFill>
              <a:srgbClr val="2402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下弧形箭头 38"/>
          <p:cNvSpPr/>
          <p:nvPr/>
        </p:nvSpPr>
        <p:spPr>
          <a:xfrm flipH="1">
            <a:off x="2819400" y="2738497"/>
            <a:ext cx="1143000" cy="457200"/>
          </a:xfrm>
          <a:prstGeom prst="curvedUpArrow">
            <a:avLst/>
          </a:prstGeom>
          <a:solidFill>
            <a:srgbClr val="FC0808"/>
          </a:solidFill>
          <a:ln>
            <a:solidFill>
              <a:srgbClr val="FC08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下弧形箭头 39"/>
          <p:cNvSpPr/>
          <p:nvPr/>
        </p:nvSpPr>
        <p:spPr>
          <a:xfrm flipH="1">
            <a:off x="2819400" y="2738497"/>
            <a:ext cx="2209800" cy="609600"/>
          </a:xfrm>
          <a:prstGeom prst="curvedUpArrow">
            <a:avLst/>
          </a:prstGeom>
          <a:solidFill>
            <a:srgbClr val="FC0808"/>
          </a:solidFill>
          <a:ln>
            <a:solidFill>
              <a:srgbClr val="FC08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下弧形箭头 40"/>
          <p:cNvSpPr/>
          <p:nvPr/>
        </p:nvSpPr>
        <p:spPr>
          <a:xfrm flipH="1">
            <a:off x="2819400" y="2738497"/>
            <a:ext cx="3124200" cy="685800"/>
          </a:xfrm>
          <a:prstGeom prst="curvedUpArrow">
            <a:avLst/>
          </a:prstGeom>
          <a:solidFill>
            <a:srgbClr val="FC0808"/>
          </a:solidFill>
          <a:ln>
            <a:solidFill>
              <a:srgbClr val="FC08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下弧形箭头 41"/>
          <p:cNvSpPr/>
          <p:nvPr/>
        </p:nvSpPr>
        <p:spPr>
          <a:xfrm flipH="1">
            <a:off x="2895600" y="2738497"/>
            <a:ext cx="4876800" cy="762000"/>
          </a:xfrm>
          <a:prstGeom prst="curvedUpArrow">
            <a:avLst/>
          </a:prstGeom>
          <a:solidFill>
            <a:srgbClr val="FC0808"/>
          </a:solidFill>
          <a:ln>
            <a:solidFill>
              <a:srgbClr val="FC08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TextBox 42"/>
          <p:cNvSpPr txBox="1"/>
          <p:nvPr/>
        </p:nvSpPr>
        <p:spPr>
          <a:xfrm>
            <a:off x="2578409" y="3652897"/>
            <a:ext cx="6336991" cy="2062103"/>
          </a:xfrm>
          <a:prstGeom prst="rect">
            <a:avLst/>
          </a:prstGeom>
          <a:noFill/>
        </p:spPr>
        <p:txBody>
          <a:bodyPr wrap="none" rtlCol="0">
            <a:spAutoFit/>
          </a:bodyPr>
          <a:lstStyle/>
          <a:p>
            <a:r>
              <a:rPr lang="en-US" altLang="zh-CN" sz="1600" dirty="0" smtClean="0"/>
              <a:t>Each agent sends message to every other agent;</a:t>
            </a:r>
          </a:p>
          <a:p>
            <a:r>
              <a:rPr lang="en-US" altLang="zh-CN" sz="1600" dirty="0" smtClean="0"/>
              <a:t>Each agent receives messages from every other agent;</a:t>
            </a:r>
          </a:p>
          <a:p>
            <a:r>
              <a:rPr lang="en-US" altLang="zh-CN" sz="1600" dirty="0" smtClean="0"/>
              <a:t>Each agent calculates feasible trades and sends the best one to CBA;</a:t>
            </a:r>
          </a:p>
          <a:p>
            <a:endParaRPr lang="en-US" altLang="zh-CN" sz="1600" dirty="0" smtClean="0"/>
          </a:p>
          <a:p>
            <a:r>
              <a:rPr lang="en-US" altLang="zh-CN" sz="1600" dirty="0" smtClean="0"/>
              <a:t>CBA receives trade messages from all agents;</a:t>
            </a:r>
          </a:p>
          <a:p>
            <a:r>
              <a:rPr lang="en-US" altLang="zh-CN" sz="1600" dirty="0" smtClean="0"/>
              <a:t>Evaluates contribution of trades to the whole system reliability;</a:t>
            </a:r>
          </a:p>
          <a:p>
            <a:r>
              <a:rPr lang="en-US" altLang="zh-CN" sz="1600" dirty="0" smtClean="0"/>
              <a:t>Picks the highest one, perform the trading and informs involved</a:t>
            </a:r>
          </a:p>
          <a:p>
            <a:r>
              <a:rPr lang="en-US" altLang="zh-CN" sz="1600" dirty="0" smtClean="0"/>
              <a:t> two agents to update performance sets.  </a:t>
            </a:r>
            <a:endParaRPr lang="zh-CN" altLang="en-US" sz="1600" dirty="0"/>
          </a:p>
        </p:txBody>
      </p:sp>
      <p:sp>
        <p:nvSpPr>
          <p:cNvPr id="44" name="左弧形箭头 43"/>
          <p:cNvSpPr/>
          <p:nvPr/>
        </p:nvSpPr>
        <p:spPr>
          <a:xfrm flipH="1">
            <a:off x="1267602" y="2133600"/>
            <a:ext cx="609600" cy="2819400"/>
          </a:xfrm>
          <a:prstGeom prst="curvedRightArrow">
            <a:avLst/>
          </a:prstGeom>
          <a:solidFill>
            <a:srgbClr val="2402F0"/>
          </a:solidFill>
          <a:ln>
            <a:solidFill>
              <a:srgbClr val="2402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p:transition>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72200" y="152400"/>
            <a:ext cx="2816797" cy="461665"/>
          </a:xfrm>
          <a:prstGeom prst="rect">
            <a:avLst/>
          </a:prstGeom>
          <a:solidFill>
            <a:srgbClr val="00F20C">
              <a:alpha val="20000"/>
            </a:srgbClr>
          </a:solidFill>
        </p:spPr>
        <p:txBody>
          <a:bodyPr vert="horz" wrap="none">
            <a:spAutoFit/>
          </a:bodyPr>
          <a:lstStyle/>
          <a:p>
            <a:r>
              <a:rPr lang="en-US" altLang="zh-CN" sz="2400" dirty="0" smtClean="0"/>
              <a:t>Proposed approach</a:t>
            </a:r>
            <a:endParaRPr lang="zh-CN" altLang="en-US" sz="2400" dirty="0"/>
          </a:p>
        </p:txBody>
      </p:sp>
      <p:graphicFrame>
        <p:nvGraphicFramePr>
          <p:cNvPr id="3" name="表格 2"/>
          <p:cNvGraphicFramePr>
            <a:graphicFrameLocks noGrp="1"/>
          </p:cNvGraphicFramePr>
          <p:nvPr/>
        </p:nvGraphicFramePr>
        <p:xfrm>
          <a:off x="3810000" y="2133601"/>
          <a:ext cx="1676400" cy="3352799"/>
        </p:xfrm>
        <a:graphic>
          <a:graphicData uri="http://schemas.openxmlformats.org/drawingml/2006/table">
            <a:tbl>
              <a:tblPr firstRow="1" bandRow="1">
                <a:tableStyleId>{F5AB1C69-6EDB-4FF4-983F-18BD219EF322}</a:tableStyleId>
              </a:tblPr>
              <a:tblGrid>
                <a:gridCol w="1676400"/>
              </a:tblGrid>
              <a:tr h="652914">
                <a:tc>
                  <a:txBody>
                    <a:bodyPr/>
                    <a:lstStyle/>
                    <a:p>
                      <a:endParaRPr lang="zh-CN" altLang="en-US" dirty="0"/>
                    </a:p>
                  </a:txBody>
                  <a:tcPr/>
                </a:tc>
              </a:tr>
              <a:tr h="652914">
                <a:tc>
                  <a:txBody>
                    <a:bodyPr/>
                    <a:lstStyle/>
                    <a:p>
                      <a:endParaRPr lang="zh-CN" altLang="en-US" dirty="0"/>
                    </a:p>
                  </a:txBody>
                  <a:tcPr>
                    <a:solidFill>
                      <a:srgbClr val="FF5050"/>
                    </a:solidFill>
                  </a:tcPr>
                </a:tc>
              </a:tr>
              <a:tr h="652913">
                <a:tc>
                  <a:txBody>
                    <a:bodyPr/>
                    <a:lstStyle/>
                    <a:p>
                      <a:endParaRPr lang="zh-CN" altLang="en-US" dirty="0"/>
                    </a:p>
                  </a:txBody>
                  <a:tcPr>
                    <a:noFill/>
                  </a:tcPr>
                </a:tc>
              </a:tr>
              <a:tr h="741144">
                <a:tc>
                  <a:txBody>
                    <a:bodyPr/>
                    <a:lstStyle/>
                    <a:p>
                      <a:pPr algn="ctr"/>
                      <a:r>
                        <a:rPr lang="en-US" altLang="zh-CN" sz="3600" dirty="0" smtClean="0"/>
                        <a:t>…</a:t>
                      </a:r>
                      <a:endParaRPr lang="zh-CN" altLang="en-US" sz="3600" dirty="0"/>
                    </a:p>
                  </a:txBody>
                  <a:tcPr/>
                </a:tc>
              </a:tr>
              <a:tr h="652914">
                <a:tc>
                  <a:txBody>
                    <a:bodyPr/>
                    <a:lstStyle/>
                    <a:p>
                      <a:endParaRPr lang="zh-CN" altLang="en-US" dirty="0"/>
                    </a:p>
                  </a:txBody>
                  <a:tcPr/>
                </a:tc>
              </a:tr>
            </a:tbl>
          </a:graphicData>
        </a:graphic>
      </p:graphicFrame>
      <p:graphicFrame>
        <p:nvGraphicFramePr>
          <p:cNvPr id="35842" name="Object 2"/>
          <p:cNvGraphicFramePr>
            <a:graphicFrameLocks noChangeAspect="1"/>
          </p:cNvGraphicFramePr>
          <p:nvPr/>
        </p:nvGraphicFramePr>
        <p:xfrm>
          <a:off x="3993164" y="2270322"/>
          <a:ext cx="1381453" cy="359762"/>
        </p:xfrm>
        <a:graphic>
          <a:graphicData uri="http://schemas.openxmlformats.org/presentationml/2006/ole">
            <p:oleObj spid="_x0000_s35842" name="公式" r:id="rId4" imgW="927000" imgH="241200" progId="Equation.3">
              <p:embed/>
            </p:oleObj>
          </a:graphicData>
        </a:graphic>
      </p:graphicFrame>
      <p:graphicFrame>
        <p:nvGraphicFramePr>
          <p:cNvPr id="35843" name="Object 3"/>
          <p:cNvGraphicFramePr>
            <a:graphicFrameLocks noChangeAspect="1"/>
          </p:cNvGraphicFramePr>
          <p:nvPr/>
        </p:nvGraphicFramePr>
        <p:xfrm>
          <a:off x="3993168" y="2956094"/>
          <a:ext cx="1381511" cy="359417"/>
        </p:xfrm>
        <a:graphic>
          <a:graphicData uri="http://schemas.openxmlformats.org/presentationml/2006/ole">
            <p:oleObj spid="_x0000_s35843" name="公式" r:id="rId5" imgW="927000" imgH="241200" progId="Equation.3">
              <p:embed/>
            </p:oleObj>
          </a:graphicData>
        </a:graphic>
      </p:graphicFrame>
      <p:graphicFrame>
        <p:nvGraphicFramePr>
          <p:cNvPr id="35844" name="Object 4"/>
          <p:cNvGraphicFramePr>
            <a:graphicFrameLocks noChangeAspect="1"/>
          </p:cNvGraphicFramePr>
          <p:nvPr/>
        </p:nvGraphicFramePr>
        <p:xfrm>
          <a:off x="3961526" y="3663107"/>
          <a:ext cx="1476980" cy="359417"/>
        </p:xfrm>
        <a:graphic>
          <a:graphicData uri="http://schemas.openxmlformats.org/presentationml/2006/ole">
            <p:oleObj spid="_x0000_s35844" name="公式" r:id="rId6" imgW="990360" imgH="241200" progId="Equation.3">
              <p:embed/>
            </p:oleObj>
          </a:graphicData>
        </a:graphic>
      </p:graphicFrame>
      <p:graphicFrame>
        <p:nvGraphicFramePr>
          <p:cNvPr id="35846" name="Object 6"/>
          <p:cNvGraphicFramePr>
            <a:graphicFrameLocks noChangeAspect="1"/>
          </p:cNvGraphicFramePr>
          <p:nvPr/>
        </p:nvGraphicFramePr>
        <p:xfrm>
          <a:off x="3876896" y="5029200"/>
          <a:ext cx="1685704" cy="359417"/>
        </p:xfrm>
        <a:graphic>
          <a:graphicData uri="http://schemas.openxmlformats.org/presentationml/2006/ole">
            <p:oleObj spid="_x0000_s35846" name="公式" r:id="rId7" imgW="1130040" imgH="241200" progId="Equation.3">
              <p:embed/>
            </p:oleObj>
          </a:graphicData>
        </a:graphic>
      </p:graphicFrame>
      <p:graphicFrame>
        <p:nvGraphicFramePr>
          <p:cNvPr id="9" name="表格 8"/>
          <p:cNvGraphicFramePr>
            <a:graphicFrameLocks noGrp="1"/>
          </p:cNvGraphicFramePr>
          <p:nvPr/>
        </p:nvGraphicFramePr>
        <p:xfrm>
          <a:off x="609600" y="2133600"/>
          <a:ext cx="1676400" cy="3352799"/>
        </p:xfrm>
        <a:graphic>
          <a:graphicData uri="http://schemas.openxmlformats.org/drawingml/2006/table">
            <a:tbl>
              <a:tblPr firstRow="1" bandRow="1">
                <a:tableStyleId>{F5AB1C69-6EDB-4FF4-983F-18BD219EF322}</a:tableStyleId>
              </a:tblPr>
              <a:tblGrid>
                <a:gridCol w="1676400"/>
              </a:tblGrid>
              <a:tr h="652914">
                <a:tc>
                  <a:txBody>
                    <a:bodyPr/>
                    <a:lstStyle/>
                    <a:p>
                      <a:endParaRPr lang="zh-CN" altLang="en-US" dirty="0"/>
                    </a:p>
                  </a:txBody>
                  <a:tcPr/>
                </a:tc>
              </a:tr>
              <a:tr h="652914">
                <a:tc>
                  <a:txBody>
                    <a:bodyPr/>
                    <a:lstStyle/>
                    <a:p>
                      <a:endParaRPr lang="zh-CN" altLang="en-US" dirty="0"/>
                    </a:p>
                  </a:txBody>
                  <a:tcPr/>
                </a:tc>
              </a:tr>
              <a:tr h="652913">
                <a:tc>
                  <a:txBody>
                    <a:bodyPr/>
                    <a:lstStyle/>
                    <a:p>
                      <a:endParaRPr lang="zh-CN" altLang="en-US" dirty="0">
                        <a:solidFill>
                          <a:srgbClr val="FF0000"/>
                        </a:solidFill>
                      </a:endParaRPr>
                    </a:p>
                  </a:txBody>
                  <a:tcPr>
                    <a:solidFill>
                      <a:srgbClr val="FF5050"/>
                    </a:solidFill>
                  </a:tcPr>
                </a:tc>
              </a:tr>
              <a:tr h="741144">
                <a:tc>
                  <a:txBody>
                    <a:bodyPr/>
                    <a:lstStyle/>
                    <a:p>
                      <a:pPr algn="ctr"/>
                      <a:r>
                        <a:rPr lang="en-US" altLang="zh-CN" sz="3600" dirty="0" smtClean="0"/>
                        <a:t>…</a:t>
                      </a:r>
                      <a:endParaRPr lang="zh-CN" altLang="en-US" sz="3600" dirty="0"/>
                    </a:p>
                  </a:txBody>
                  <a:tcPr/>
                </a:tc>
              </a:tr>
              <a:tr h="652914">
                <a:tc>
                  <a:txBody>
                    <a:bodyPr/>
                    <a:lstStyle/>
                    <a:p>
                      <a:endParaRPr lang="zh-CN" altLang="en-US" dirty="0"/>
                    </a:p>
                  </a:txBody>
                  <a:tcPr/>
                </a:tc>
              </a:tr>
            </a:tbl>
          </a:graphicData>
        </a:graphic>
      </p:graphicFrame>
      <p:graphicFrame>
        <p:nvGraphicFramePr>
          <p:cNvPr id="10" name="Object 2"/>
          <p:cNvGraphicFramePr>
            <a:graphicFrameLocks noChangeAspect="1"/>
          </p:cNvGraphicFramePr>
          <p:nvPr/>
        </p:nvGraphicFramePr>
        <p:xfrm>
          <a:off x="640404" y="2297283"/>
          <a:ext cx="1569395" cy="386404"/>
        </p:xfrm>
        <a:graphic>
          <a:graphicData uri="http://schemas.openxmlformats.org/presentationml/2006/ole">
            <p:oleObj spid="_x0000_s35847" name="公式" r:id="rId8" imgW="927000" imgH="228600" progId="Equation.3">
              <p:embed/>
            </p:oleObj>
          </a:graphicData>
        </a:graphic>
      </p:graphicFrame>
      <p:graphicFrame>
        <p:nvGraphicFramePr>
          <p:cNvPr id="11" name="Object 3"/>
          <p:cNvGraphicFramePr>
            <a:graphicFrameLocks noChangeAspect="1"/>
          </p:cNvGraphicFramePr>
          <p:nvPr/>
        </p:nvGraphicFramePr>
        <p:xfrm>
          <a:off x="640404" y="2983083"/>
          <a:ext cx="1569395" cy="386404"/>
        </p:xfrm>
        <a:graphic>
          <a:graphicData uri="http://schemas.openxmlformats.org/presentationml/2006/ole">
            <p:oleObj spid="_x0000_s35848" name="公式" r:id="rId9" imgW="927000" imgH="228600" progId="Equation.3">
              <p:embed/>
            </p:oleObj>
          </a:graphicData>
        </a:graphic>
      </p:graphicFrame>
      <p:graphicFrame>
        <p:nvGraphicFramePr>
          <p:cNvPr id="12" name="Object 4"/>
          <p:cNvGraphicFramePr>
            <a:graphicFrameLocks noChangeAspect="1"/>
          </p:cNvGraphicFramePr>
          <p:nvPr/>
        </p:nvGraphicFramePr>
        <p:xfrm>
          <a:off x="608114" y="3689620"/>
          <a:ext cx="1677886" cy="387891"/>
        </p:xfrm>
        <a:graphic>
          <a:graphicData uri="http://schemas.openxmlformats.org/presentationml/2006/ole">
            <p:oleObj spid="_x0000_s35849" name="公式" r:id="rId10" imgW="990360" imgH="228600" progId="Equation.3">
              <p:embed/>
            </p:oleObj>
          </a:graphicData>
        </a:graphic>
      </p:graphicFrame>
      <p:graphicFrame>
        <p:nvGraphicFramePr>
          <p:cNvPr id="13" name="Object 6"/>
          <p:cNvGraphicFramePr>
            <a:graphicFrameLocks noChangeAspect="1"/>
          </p:cNvGraphicFramePr>
          <p:nvPr/>
        </p:nvGraphicFramePr>
        <p:xfrm>
          <a:off x="569947" y="5060361"/>
          <a:ext cx="1792253" cy="349839"/>
        </p:xfrm>
        <a:graphic>
          <a:graphicData uri="http://schemas.openxmlformats.org/presentationml/2006/ole">
            <p:oleObj spid="_x0000_s35850" name="公式" r:id="rId11" imgW="1168200" imgH="228600" progId="Equation.3">
              <p:embed/>
            </p:oleObj>
          </a:graphicData>
        </a:graphic>
      </p:graphicFrame>
      <p:graphicFrame>
        <p:nvGraphicFramePr>
          <p:cNvPr id="14" name="表格 13"/>
          <p:cNvGraphicFramePr>
            <a:graphicFrameLocks noGrp="1"/>
          </p:cNvGraphicFramePr>
          <p:nvPr/>
        </p:nvGraphicFramePr>
        <p:xfrm>
          <a:off x="6878637" y="2133601"/>
          <a:ext cx="1676400" cy="3352799"/>
        </p:xfrm>
        <a:graphic>
          <a:graphicData uri="http://schemas.openxmlformats.org/drawingml/2006/table">
            <a:tbl>
              <a:tblPr firstRow="1" bandRow="1">
                <a:tableStyleId>{F5AB1C69-6EDB-4FF4-983F-18BD219EF322}</a:tableStyleId>
              </a:tblPr>
              <a:tblGrid>
                <a:gridCol w="1676400"/>
              </a:tblGrid>
              <a:tr h="652914">
                <a:tc>
                  <a:txBody>
                    <a:bodyPr/>
                    <a:lstStyle/>
                    <a:p>
                      <a:endParaRPr lang="zh-CN" altLang="en-US" dirty="0"/>
                    </a:p>
                  </a:txBody>
                  <a:tcPr/>
                </a:tc>
              </a:tr>
              <a:tr h="652914">
                <a:tc>
                  <a:txBody>
                    <a:bodyPr/>
                    <a:lstStyle/>
                    <a:p>
                      <a:endParaRPr lang="zh-CN" altLang="en-US" dirty="0"/>
                    </a:p>
                  </a:txBody>
                  <a:tcPr/>
                </a:tc>
              </a:tr>
              <a:tr h="652913">
                <a:tc>
                  <a:txBody>
                    <a:bodyPr/>
                    <a:lstStyle/>
                    <a:p>
                      <a:endParaRPr lang="zh-CN" altLang="en-US" dirty="0"/>
                    </a:p>
                  </a:txBody>
                  <a:tcPr>
                    <a:solidFill>
                      <a:srgbClr val="FF5050"/>
                    </a:solidFill>
                  </a:tcPr>
                </a:tc>
              </a:tr>
              <a:tr h="741144">
                <a:tc>
                  <a:txBody>
                    <a:bodyPr/>
                    <a:lstStyle/>
                    <a:p>
                      <a:pPr algn="ctr"/>
                      <a:r>
                        <a:rPr lang="en-US" altLang="zh-CN" sz="3600" dirty="0" smtClean="0"/>
                        <a:t>…</a:t>
                      </a:r>
                      <a:endParaRPr lang="zh-CN" altLang="en-US" sz="3600" dirty="0"/>
                    </a:p>
                  </a:txBody>
                  <a:tcPr/>
                </a:tc>
              </a:tr>
              <a:tr h="652914">
                <a:tc>
                  <a:txBody>
                    <a:bodyPr/>
                    <a:lstStyle/>
                    <a:p>
                      <a:endParaRPr lang="zh-CN" altLang="en-US" dirty="0"/>
                    </a:p>
                  </a:txBody>
                  <a:tcPr/>
                </a:tc>
              </a:tr>
            </a:tbl>
          </a:graphicData>
        </a:graphic>
      </p:graphicFrame>
      <p:graphicFrame>
        <p:nvGraphicFramePr>
          <p:cNvPr id="15" name="Object 2"/>
          <p:cNvGraphicFramePr>
            <a:graphicFrameLocks noChangeAspect="1"/>
          </p:cNvGraphicFramePr>
          <p:nvPr/>
        </p:nvGraphicFramePr>
        <p:xfrm>
          <a:off x="7061942" y="2279725"/>
          <a:ext cx="1345217" cy="349986"/>
        </p:xfrm>
        <a:graphic>
          <a:graphicData uri="http://schemas.openxmlformats.org/presentationml/2006/ole">
            <p:oleObj spid="_x0000_s35851" name="公式" r:id="rId12" imgW="927000" imgH="241200" progId="Equation.3">
              <p:embed/>
            </p:oleObj>
          </a:graphicData>
        </a:graphic>
      </p:graphicFrame>
      <p:graphicFrame>
        <p:nvGraphicFramePr>
          <p:cNvPr id="16" name="Object 3"/>
          <p:cNvGraphicFramePr>
            <a:graphicFrameLocks noChangeAspect="1"/>
          </p:cNvGraphicFramePr>
          <p:nvPr/>
        </p:nvGraphicFramePr>
        <p:xfrm>
          <a:off x="7061805" y="2965488"/>
          <a:ext cx="1343486" cy="349524"/>
        </p:xfrm>
        <a:graphic>
          <a:graphicData uri="http://schemas.openxmlformats.org/presentationml/2006/ole">
            <p:oleObj spid="_x0000_s35852" name="公式" r:id="rId13" imgW="927000" imgH="241200" progId="Equation.3">
              <p:embed/>
            </p:oleObj>
          </a:graphicData>
        </a:graphic>
      </p:graphicFrame>
      <p:graphicFrame>
        <p:nvGraphicFramePr>
          <p:cNvPr id="17" name="Object 4"/>
          <p:cNvGraphicFramePr>
            <a:graphicFrameLocks noChangeAspect="1"/>
          </p:cNvGraphicFramePr>
          <p:nvPr/>
        </p:nvGraphicFramePr>
        <p:xfrm>
          <a:off x="7030161" y="3672501"/>
          <a:ext cx="1436327" cy="349524"/>
        </p:xfrm>
        <a:graphic>
          <a:graphicData uri="http://schemas.openxmlformats.org/presentationml/2006/ole">
            <p:oleObj spid="_x0000_s35853" name="公式" r:id="rId14" imgW="990360" imgH="241200" progId="Equation.3">
              <p:embed/>
            </p:oleObj>
          </a:graphicData>
        </a:graphic>
      </p:graphicFrame>
      <p:graphicFrame>
        <p:nvGraphicFramePr>
          <p:cNvPr id="18" name="Object 6"/>
          <p:cNvGraphicFramePr>
            <a:graphicFrameLocks noChangeAspect="1"/>
          </p:cNvGraphicFramePr>
          <p:nvPr/>
        </p:nvGraphicFramePr>
        <p:xfrm>
          <a:off x="6916670" y="5029200"/>
          <a:ext cx="1693930" cy="349986"/>
        </p:xfrm>
        <a:graphic>
          <a:graphicData uri="http://schemas.openxmlformats.org/presentationml/2006/ole">
            <p:oleObj spid="_x0000_s35854" name="公式" r:id="rId15" imgW="1168200" imgH="241200" progId="Equation.3">
              <p:embed/>
            </p:oleObj>
          </a:graphicData>
        </a:graphic>
      </p:graphicFrame>
      <p:sp>
        <p:nvSpPr>
          <p:cNvPr id="19" name="矩形 18"/>
          <p:cNvSpPr/>
          <p:nvPr/>
        </p:nvSpPr>
        <p:spPr>
          <a:xfrm>
            <a:off x="2823102" y="3128725"/>
            <a:ext cx="453497" cy="646331"/>
          </a:xfrm>
          <a:prstGeom prst="rect">
            <a:avLst/>
          </a:prstGeom>
        </p:spPr>
        <p:txBody>
          <a:bodyPr wrap="square">
            <a:spAutoFit/>
          </a:bodyPr>
          <a:lstStyle/>
          <a:p>
            <a:pPr algn="ctr"/>
            <a:r>
              <a:rPr lang="en-US" altLang="zh-CN" sz="3600" dirty="0" smtClean="0"/>
              <a:t>…</a:t>
            </a:r>
            <a:endParaRPr lang="zh-CN" altLang="en-US" sz="3600" dirty="0"/>
          </a:p>
        </p:txBody>
      </p:sp>
      <p:sp>
        <p:nvSpPr>
          <p:cNvPr id="20" name="矩形 19"/>
          <p:cNvSpPr/>
          <p:nvPr/>
        </p:nvSpPr>
        <p:spPr>
          <a:xfrm>
            <a:off x="5970466" y="3165456"/>
            <a:ext cx="453497" cy="646331"/>
          </a:xfrm>
          <a:prstGeom prst="rect">
            <a:avLst/>
          </a:prstGeom>
        </p:spPr>
        <p:txBody>
          <a:bodyPr wrap="square">
            <a:spAutoFit/>
          </a:bodyPr>
          <a:lstStyle/>
          <a:p>
            <a:pPr algn="ctr"/>
            <a:r>
              <a:rPr lang="en-US" altLang="zh-CN" sz="3600" dirty="0" smtClean="0"/>
              <a:t>…</a:t>
            </a:r>
            <a:endParaRPr lang="zh-CN" altLang="en-US" sz="3600" dirty="0"/>
          </a:p>
        </p:txBody>
      </p:sp>
      <p:graphicFrame>
        <p:nvGraphicFramePr>
          <p:cNvPr id="35855" name="Object 15"/>
          <p:cNvGraphicFramePr>
            <a:graphicFrameLocks noChangeAspect="1"/>
          </p:cNvGraphicFramePr>
          <p:nvPr/>
        </p:nvGraphicFramePr>
        <p:xfrm>
          <a:off x="3459603" y="1447800"/>
          <a:ext cx="2102997" cy="546751"/>
        </p:xfrm>
        <a:graphic>
          <a:graphicData uri="http://schemas.openxmlformats.org/presentationml/2006/ole">
            <p:oleObj spid="_x0000_s35855" name="公式" r:id="rId16" imgW="927000" imgH="241200" progId="Equation.3">
              <p:embed/>
            </p:oleObj>
          </a:graphicData>
        </a:graphic>
      </p:graphicFrame>
      <p:sp>
        <p:nvSpPr>
          <p:cNvPr id="25" name="矩形 24"/>
          <p:cNvSpPr/>
          <p:nvPr/>
        </p:nvSpPr>
        <p:spPr>
          <a:xfrm>
            <a:off x="457200" y="971490"/>
            <a:ext cx="3403496" cy="400110"/>
          </a:xfrm>
          <a:prstGeom prst="rect">
            <a:avLst/>
          </a:prstGeom>
        </p:spPr>
        <p:txBody>
          <a:bodyPr wrap="none">
            <a:spAutoFit/>
          </a:bodyPr>
          <a:lstStyle/>
          <a:p>
            <a:r>
              <a:rPr lang="en-US" altLang="zh-CN" sz="2000" b="1" dirty="0" smtClean="0"/>
              <a:t>Data sets (agent’s belief)</a:t>
            </a:r>
          </a:p>
        </p:txBody>
      </p:sp>
      <p:pic>
        <p:nvPicPr>
          <p:cNvPr id="22" name="Picture 2"/>
          <p:cNvPicPr>
            <a:picLocks noChangeAspect="1" noChangeArrowheads="1"/>
          </p:cNvPicPr>
          <p:nvPr/>
        </p:nvPicPr>
        <p:blipFill>
          <a:blip r:embed="rId17" cstate="print">
            <a:clrChange>
              <a:clrFrom>
                <a:srgbClr val="FFFFFF"/>
              </a:clrFrom>
              <a:clrTo>
                <a:srgbClr val="FFFFFF">
                  <a:alpha val="0"/>
                </a:srgbClr>
              </a:clrTo>
            </a:clrChange>
          </a:blip>
          <a:srcRect/>
          <a:stretch>
            <a:fillRect/>
          </a:stretch>
        </p:blipFill>
        <p:spPr bwMode="auto">
          <a:xfrm>
            <a:off x="1676400" y="5558326"/>
            <a:ext cx="5930386" cy="932961"/>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72200" y="152400"/>
            <a:ext cx="2816797" cy="461665"/>
          </a:xfrm>
          <a:prstGeom prst="rect">
            <a:avLst/>
          </a:prstGeom>
          <a:solidFill>
            <a:srgbClr val="00F20C">
              <a:alpha val="20000"/>
            </a:srgbClr>
          </a:solidFill>
        </p:spPr>
        <p:txBody>
          <a:bodyPr vert="horz" wrap="none">
            <a:spAutoFit/>
          </a:bodyPr>
          <a:lstStyle/>
          <a:p>
            <a:r>
              <a:rPr lang="en-US" altLang="zh-CN" sz="2400" dirty="0" smtClean="0"/>
              <a:t>Proposed approach</a:t>
            </a:r>
            <a:endParaRPr lang="zh-CN" altLang="en-US" sz="2400" dirty="0"/>
          </a:p>
        </p:txBody>
      </p:sp>
      <p:sp>
        <p:nvSpPr>
          <p:cNvPr id="5" name="矩形 4"/>
          <p:cNvSpPr/>
          <p:nvPr/>
        </p:nvSpPr>
        <p:spPr>
          <a:xfrm>
            <a:off x="762000" y="1352490"/>
            <a:ext cx="3048000" cy="400110"/>
          </a:xfrm>
          <a:prstGeom prst="rect">
            <a:avLst/>
          </a:prstGeom>
        </p:spPr>
        <p:txBody>
          <a:bodyPr wrap="square">
            <a:spAutoFit/>
          </a:bodyPr>
          <a:lstStyle/>
          <a:p>
            <a:r>
              <a:rPr lang="en-US" altLang="zh-CN" sz="2000" b="1" dirty="0" smtClean="0"/>
              <a:t>The trading function</a:t>
            </a:r>
            <a:endParaRPr lang="zh-CN" altLang="en-US" sz="2000" b="1" dirty="0" smtClean="0"/>
          </a:p>
        </p:txBody>
      </p:sp>
      <p:pic>
        <p:nvPicPr>
          <p:cNvPr id="54274" name="Picture 2"/>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219200" y="2438400"/>
            <a:ext cx="6605167" cy="251936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6172200" y="152400"/>
            <a:ext cx="2816797" cy="461665"/>
          </a:xfrm>
          <a:prstGeom prst="rect">
            <a:avLst/>
          </a:prstGeom>
          <a:solidFill>
            <a:srgbClr val="00F20C">
              <a:alpha val="20000"/>
            </a:srgbClr>
          </a:solidFill>
        </p:spPr>
        <p:txBody>
          <a:bodyPr vert="horz" wrap="none">
            <a:spAutoFit/>
          </a:bodyPr>
          <a:lstStyle/>
          <a:p>
            <a:r>
              <a:rPr lang="en-US" altLang="zh-CN" sz="2400" dirty="0" smtClean="0"/>
              <a:t>Proposed approach</a:t>
            </a:r>
            <a:endParaRPr lang="zh-CN" altLang="en-US" sz="2400" dirty="0"/>
          </a:p>
        </p:txBody>
      </p:sp>
      <p:pic>
        <p:nvPicPr>
          <p:cNvPr id="56322"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057400" y="3736410"/>
            <a:ext cx="6572250" cy="2673915"/>
          </a:xfrm>
          <a:prstGeom prst="rect">
            <a:avLst/>
          </a:prstGeom>
          <a:noFill/>
          <a:ln w="9525">
            <a:noFill/>
            <a:miter lim="800000"/>
            <a:headEnd/>
            <a:tailEnd/>
          </a:ln>
        </p:spPr>
      </p:pic>
      <p:sp>
        <p:nvSpPr>
          <p:cNvPr id="12" name="TextBox 11"/>
          <p:cNvSpPr txBox="1"/>
          <p:nvPr/>
        </p:nvSpPr>
        <p:spPr>
          <a:xfrm>
            <a:off x="381000" y="838200"/>
            <a:ext cx="2073003" cy="369332"/>
          </a:xfrm>
          <a:prstGeom prst="rect">
            <a:avLst/>
          </a:prstGeom>
          <a:noFill/>
        </p:spPr>
        <p:txBody>
          <a:bodyPr wrap="none" rtlCol="0">
            <a:spAutoFit/>
          </a:bodyPr>
          <a:lstStyle/>
          <a:p>
            <a:r>
              <a:rPr lang="en-US" altLang="zh-CN" b="1" dirty="0" smtClean="0"/>
              <a:t>Message format</a:t>
            </a:r>
            <a:endParaRPr lang="zh-CN" altLang="en-US" b="1" dirty="0"/>
          </a:p>
        </p:txBody>
      </p:sp>
      <p:pic>
        <p:nvPicPr>
          <p:cNvPr id="56323"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028950" y="1409017"/>
            <a:ext cx="4876800" cy="2324783"/>
          </a:xfrm>
          <a:prstGeom prst="rect">
            <a:avLst/>
          </a:prstGeom>
          <a:noFill/>
          <a:ln w="9525">
            <a:noFill/>
            <a:miter lim="800000"/>
            <a:headEnd/>
            <a:tailEnd/>
          </a:ln>
        </p:spPr>
      </p:pic>
      <p:sp>
        <p:nvSpPr>
          <p:cNvPr id="14" name="TextBox 13"/>
          <p:cNvSpPr txBox="1"/>
          <p:nvPr/>
        </p:nvSpPr>
        <p:spPr>
          <a:xfrm>
            <a:off x="392533" y="2209800"/>
            <a:ext cx="1904689" cy="369332"/>
          </a:xfrm>
          <a:prstGeom prst="rect">
            <a:avLst/>
          </a:prstGeom>
          <a:noFill/>
        </p:spPr>
        <p:txBody>
          <a:bodyPr wrap="none" rtlCol="0">
            <a:spAutoFit/>
          </a:bodyPr>
          <a:lstStyle/>
          <a:p>
            <a:r>
              <a:rPr lang="en-US" altLang="zh-CN" dirty="0" smtClean="0"/>
              <a:t>Subsystem agent</a:t>
            </a:r>
            <a:endParaRPr lang="zh-CN" altLang="en-US" dirty="0"/>
          </a:p>
        </p:txBody>
      </p:sp>
      <p:sp>
        <p:nvSpPr>
          <p:cNvPr id="15" name="TextBox 14"/>
          <p:cNvSpPr txBox="1"/>
          <p:nvPr/>
        </p:nvSpPr>
        <p:spPr>
          <a:xfrm>
            <a:off x="944251" y="4812268"/>
            <a:ext cx="655949" cy="369332"/>
          </a:xfrm>
          <a:prstGeom prst="rect">
            <a:avLst/>
          </a:prstGeom>
          <a:noFill/>
        </p:spPr>
        <p:txBody>
          <a:bodyPr wrap="none" rtlCol="0">
            <a:spAutoFit/>
          </a:bodyPr>
          <a:lstStyle/>
          <a:p>
            <a:r>
              <a:rPr lang="en-US" altLang="zh-CN" dirty="0" smtClean="0"/>
              <a:t>CBA</a:t>
            </a:r>
            <a:endParaRPr lang="zh-CN" altLang="en-US" dirty="0"/>
          </a:p>
        </p:txBody>
      </p:sp>
      <p:cxnSp>
        <p:nvCxnSpPr>
          <p:cNvPr id="17" name="直接连接符 16"/>
          <p:cNvCxnSpPr/>
          <p:nvPr/>
        </p:nvCxnSpPr>
        <p:spPr>
          <a:xfrm>
            <a:off x="152400" y="3733800"/>
            <a:ext cx="8839200"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533400" y="742890"/>
            <a:ext cx="3518912" cy="400110"/>
          </a:xfrm>
          <a:prstGeom prst="rect">
            <a:avLst/>
          </a:prstGeom>
        </p:spPr>
        <p:txBody>
          <a:bodyPr wrap="none">
            <a:spAutoFit/>
          </a:bodyPr>
          <a:lstStyle/>
          <a:p>
            <a:r>
              <a:rPr lang="en-US" altLang="zh-CN" sz="2000" b="1" dirty="0" smtClean="0"/>
              <a:t>Agent trading procedure:</a:t>
            </a:r>
          </a:p>
        </p:txBody>
      </p:sp>
      <p:sp>
        <p:nvSpPr>
          <p:cNvPr id="5" name="椭圆 4"/>
          <p:cNvSpPr/>
          <p:nvPr/>
        </p:nvSpPr>
        <p:spPr>
          <a:xfrm>
            <a:off x="1022168" y="1676400"/>
            <a:ext cx="806631" cy="5334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022169" y="1752600"/>
            <a:ext cx="806631" cy="338554"/>
          </a:xfrm>
          <a:prstGeom prst="rect">
            <a:avLst/>
          </a:prstGeom>
        </p:spPr>
        <p:txBody>
          <a:bodyPr wrap="none">
            <a:spAutoFit/>
          </a:bodyPr>
          <a:lstStyle/>
          <a:p>
            <a:r>
              <a:rPr lang="en-US" altLang="zh-CN" sz="1600" dirty="0" smtClean="0"/>
              <a:t>Agent1</a:t>
            </a:r>
            <a:endParaRPr lang="zh-CN" altLang="en-US" dirty="0"/>
          </a:p>
        </p:txBody>
      </p:sp>
      <p:sp>
        <p:nvSpPr>
          <p:cNvPr id="7" name="椭圆 6"/>
          <p:cNvSpPr/>
          <p:nvPr/>
        </p:nvSpPr>
        <p:spPr>
          <a:xfrm>
            <a:off x="3200400" y="1676400"/>
            <a:ext cx="838200" cy="5334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200400" y="1752600"/>
            <a:ext cx="833883" cy="338554"/>
          </a:xfrm>
          <a:prstGeom prst="rect">
            <a:avLst/>
          </a:prstGeom>
        </p:spPr>
        <p:txBody>
          <a:bodyPr wrap="none">
            <a:spAutoFit/>
          </a:bodyPr>
          <a:lstStyle/>
          <a:p>
            <a:r>
              <a:rPr lang="en-US" altLang="zh-CN" sz="1600" dirty="0" smtClean="0"/>
              <a:t>Agent2</a:t>
            </a:r>
            <a:endParaRPr lang="zh-CN" altLang="en-US" dirty="0"/>
          </a:p>
        </p:txBody>
      </p:sp>
      <p:sp>
        <p:nvSpPr>
          <p:cNvPr id="9" name="椭圆 8"/>
          <p:cNvSpPr/>
          <p:nvPr/>
        </p:nvSpPr>
        <p:spPr>
          <a:xfrm>
            <a:off x="7269824" y="1676400"/>
            <a:ext cx="883576" cy="5334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7239000" y="1752600"/>
            <a:ext cx="883575" cy="338554"/>
          </a:xfrm>
          <a:prstGeom prst="rect">
            <a:avLst/>
          </a:prstGeom>
        </p:spPr>
        <p:txBody>
          <a:bodyPr wrap="none">
            <a:spAutoFit/>
          </a:bodyPr>
          <a:lstStyle/>
          <a:p>
            <a:r>
              <a:rPr lang="en-US" altLang="zh-CN" sz="1600" dirty="0" smtClean="0"/>
              <a:t>Agent-s</a:t>
            </a:r>
            <a:endParaRPr lang="zh-CN" altLang="en-US" dirty="0"/>
          </a:p>
        </p:txBody>
      </p:sp>
      <p:cxnSp>
        <p:nvCxnSpPr>
          <p:cNvPr id="11" name="直接连接符 10"/>
          <p:cNvCxnSpPr/>
          <p:nvPr/>
        </p:nvCxnSpPr>
        <p:spPr>
          <a:xfrm>
            <a:off x="4907625" y="1981200"/>
            <a:ext cx="1600200" cy="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6172200" y="152400"/>
            <a:ext cx="2816797" cy="461665"/>
          </a:xfrm>
          <a:prstGeom prst="rect">
            <a:avLst/>
          </a:prstGeom>
          <a:solidFill>
            <a:srgbClr val="00F20C">
              <a:alpha val="20000"/>
            </a:srgbClr>
          </a:solidFill>
        </p:spPr>
        <p:txBody>
          <a:bodyPr vert="horz" wrap="none">
            <a:spAutoFit/>
          </a:bodyPr>
          <a:lstStyle/>
          <a:p>
            <a:r>
              <a:rPr lang="en-US" altLang="zh-CN" sz="2400" dirty="0" smtClean="0"/>
              <a:t>Proposed approach</a:t>
            </a:r>
            <a:endParaRPr lang="zh-CN" altLang="en-US" sz="2400" dirty="0"/>
          </a:p>
        </p:txBody>
      </p:sp>
      <p:graphicFrame>
        <p:nvGraphicFramePr>
          <p:cNvPr id="14" name="表格 13"/>
          <p:cNvGraphicFramePr>
            <a:graphicFrameLocks noGrp="1"/>
          </p:cNvGraphicFramePr>
          <p:nvPr/>
        </p:nvGraphicFramePr>
        <p:xfrm>
          <a:off x="2667000" y="2514600"/>
          <a:ext cx="2057404" cy="1752600"/>
        </p:xfrm>
        <a:graphic>
          <a:graphicData uri="http://schemas.openxmlformats.org/drawingml/2006/table">
            <a:tbl>
              <a:tblPr firstRow="1" bandRow="1">
                <a:tableStyleId>{F5AB1C69-6EDB-4FF4-983F-18BD219EF322}</a:tableStyleId>
              </a:tblPr>
              <a:tblGrid>
                <a:gridCol w="633046"/>
                <a:gridCol w="469132"/>
                <a:gridCol w="514350"/>
                <a:gridCol w="440876"/>
              </a:tblGrid>
              <a:tr h="590983">
                <a:tc>
                  <a:txBody>
                    <a:bodyPr/>
                    <a:lstStyle/>
                    <a:p>
                      <a:pPr algn="ctr"/>
                      <a:r>
                        <a:rPr lang="en-US" altLang="zh-CN" sz="1100" dirty="0" err="1" smtClean="0"/>
                        <a:t>subR</a:t>
                      </a:r>
                      <a:endParaRPr lang="zh-CN" altLang="en-US" sz="1100" dirty="0"/>
                    </a:p>
                  </a:txBody>
                  <a:tcPr/>
                </a:tc>
                <a:tc>
                  <a:txBody>
                    <a:bodyPr/>
                    <a:lstStyle/>
                    <a:p>
                      <a:pPr algn="ctr"/>
                      <a:r>
                        <a:rPr lang="en-US" altLang="zh-CN" sz="1100" dirty="0" err="1" smtClean="0"/>
                        <a:t>subC</a:t>
                      </a:r>
                      <a:endParaRPr lang="zh-CN" altLang="en-US" sz="1100" dirty="0"/>
                    </a:p>
                  </a:txBody>
                  <a:tcPr/>
                </a:tc>
                <a:tc>
                  <a:txBody>
                    <a:bodyPr/>
                    <a:lstStyle/>
                    <a:p>
                      <a:pPr algn="ctr"/>
                      <a:r>
                        <a:rPr lang="en-US" altLang="zh-CN" sz="1100" dirty="0" err="1" smtClean="0"/>
                        <a:t>subW</a:t>
                      </a:r>
                      <a:endParaRPr lang="zh-CN" altLang="en-US" sz="1100" dirty="0"/>
                    </a:p>
                  </a:txBody>
                  <a:tcPr/>
                </a:tc>
                <a:tc>
                  <a:txBody>
                    <a:bodyPr/>
                    <a:lstStyle/>
                    <a:p>
                      <a:pPr algn="ctr"/>
                      <a:r>
                        <a:rPr lang="en-US" altLang="zh-CN" sz="1100" dirty="0" smtClean="0"/>
                        <a:t>opt</a:t>
                      </a:r>
                    </a:p>
                    <a:p>
                      <a:pPr algn="ctr"/>
                      <a:r>
                        <a:rPr lang="en-US" altLang="zh-CN" sz="1100" dirty="0" smtClean="0"/>
                        <a:t>Set</a:t>
                      </a:r>
                      <a:endParaRPr lang="zh-CN" altLang="en-US" sz="1100" dirty="0"/>
                    </a:p>
                  </a:txBody>
                  <a:tcPr/>
                </a:tc>
              </a:tr>
              <a:tr h="460967">
                <a:tc>
                  <a:txBody>
                    <a:bodyPr/>
                    <a:lstStyle/>
                    <a:p>
                      <a:pPr algn="ctr"/>
                      <a:r>
                        <a:rPr lang="en-US" altLang="zh-CN" sz="1100" dirty="0" smtClean="0"/>
                        <a:t>0.9970</a:t>
                      </a:r>
                      <a:endParaRPr lang="zh-CN" altLang="en-US" sz="1100" dirty="0"/>
                    </a:p>
                  </a:txBody>
                  <a:tcPr/>
                </a:tc>
                <a:tc>
                  <a:txBody>
                    <a:bodyPr/>
                    <a:lstStyle/>
                    <a:p>
                      <a:pPr algn="ctr"/>
                      <a:r>
                        <a:rPr lang="en-US" altLang="zh-CN" sz="1100" dirty="0" smtClean="0"/>
                        <a:t>3</a:t>
                      </a:r>
                      <a:endParaRPr lang="zh-CN" altLang="en-US" sz="1100" dirty="0"/>
                    </a:p>
                  </a:txBody>
                  <a:tcPr/>
                </a:tc>
                <a:tc>
                  <a:txBody>
                    <a:bodyPr/>
                    <a:lstStyle/>
                    <a:p>
                      <a:pPr algn="ctr"/>
                      <a:r>
                        <a:rPr lang="en-US" altLang="zh-CN" sz="1100" dirty="0" smtClean="0"/>
                        <a:t>18</a:t>
                      </a:r>
                      <a:endParaRPr lang="zh-CN" altLang="en-US" sz="1100" dirty="0"/>
                    </a:p>
                  </a:txBody>
                  <a:tcPr/>
                </a:tc>
                <a:tc>
                  <a:txBody>
                    <a:bodyPr/>
                    <a:lstStyle/>
                    <a:p>
                      <a:pPr algn="ctr"/>
                      <a:r>
                        <a:rPr lang="en-US" altLang="zh-CN" sz="1100" dirty="0" smtClean="0"/>
                        <a:t>2</a:t>
                      </a:r>
                      <a:endParaRPr lang="zh-CN" altLang="en-US" sz="1100" dirty="0"/>
                    </a:p>
                  </a:txBody>
                  <a:tcPr/>
                </a:tc>
              </a:tr>
              <a:tr h="350325">
                <a:tc>
                  <a:txBody>
                    <a:bodyPr/>
                    <a:lstStyle/>
                    <a:p>
                      <a:pPr algn="ctr"/>
                      <a:r>
                        <a:rPr lang="en-US" altLang="zh-CN" sz="1100" dirty="0" smtClean="0">
                          <a:solidFill>
                            <a:schemeClr val="bg1"/>
                          </a:solidFill>
                        </a:rPr>
                        <a:t>0.9975</a:t>
                      </a:r>
                      <a:endParaRPr lang="zh-CN" altLang="en-US" sz="1100" dirty="0">
                        <a:solidFill>
                          <a:schemeClr val="bg1"/>
                        </a:solidFill>
                      </a:endParaRPr>
                    </a:p>
                  </a:txBody>
                  <a:tcPr>
                    <a:solidFill>
                      <a:schemeClr val="tx1"/>
                    </a:solidFill>
                  </a:tcPr>
                </a:tc>
                <a:tc>
                  <a:txBody>
                    <a:bodyPr/>
                    <a:lstStyle/>
                    <a:p>
                      <a:pPr algn="ctr"/>
                      <a:r>
                        <a:rPr lang="en-US" altLang="zh-CN" sz="1100" dirty="0" smtClean="0">
                          <a:solidFill>
                            <a:schemeClr val="bg1"/>
                          </a:solidFill>
                        </a:rPr>
                        <a:t>4</a:t>
                      </a:r>
                      <a:endParaRPr lang="zh-CN" altLang="en-US" sz="1100" dirty="0">
                        <a:solidFill>
                          <a:schemeClr val="bg1"/>
                        </a:solidFill>
                      </a:endParaRPr>
                    </a:p>
                  </a:txBody>
                  <a:tcPr>
                    <a:solidFill>
                      <a:schemeClr val="tx1"/>
                    </a:solidFill>
                  </a:tcPr>
                </a:tc>
                <a:tc>
                  <a:txBody>
                    <a:bodyPr/>
                    <a:lstStyle/>
                    <a:p>
                      <a:pPr algn="ctr"/>
                      <a:r>
                        <a:rPr lang="en-US" altLang="zh-CN" sz="1100" dirty="0" smtClean="0">
                          <a:solidFill>
                            <a:schemeClr val="bg1"/>
                          </a:solidFill>
                        </a:rPr>
                        <a:t>16</a:t>
                      </a:r>
                      <a:endParaRPr lang="zh-CN" altLang="en-US" sz="1100" dirty="0">
                        <a:solidFill>
                          <a:schemeClr val="bg1"/>
                        </a:solidFill>
                      </a:endParaRPr>
                    </a:p>
                  </a:txBody>
                  <a:tcPr>
                    <a:solidFill>
                      <a:schemeClr val="tx1"/>
                    </a:solidFill>
                  </a:tcPr>
                </a:tc>
                <a:tc>
                  <a:txBody>
                    <a:bodyPr/>
                    <a:lstStyle/>
                    <a:p>
                      <a:pPr algn="ctr"/>
                      <a:r>
                        <a:rPr lang="en-US" altLang="zh-CN" sz="1100" dirty="0" smtClean="0">
                          <a:solidFill>
                            <a:schemeClr val="bg1"/>
                          </a:solidFill>
                        </a:rPr>
                        <a:t>2</a:t>
                      </a:r>
                      <a:endParaRPr lang="zh-CN" altLang="en-US" sz="1100" dirty="0">
                        <a:solidFill>
                          <a:schemeClr val="bg1"/>
                        </a:solidFill>
                      </a:endParaRPr>
                    </a:p>
                  </a:txBody>
                  <a:tcPr>
                    <a:solidFill>
                      <a:schemeClr val="tx1"/>
                    </a:solidFill>
                  </a:tcPr>
                </a:tc>
              </a:tr>
              <a:tr h="350325">
                <a:tc>
                  <a:txBody>
                    <a:bodyPr/>
                    <a:lstStyle/>
                    <a:p>
                      <a:pPr algn="ctr"/>
                      <a:r>
                        <a:rPr lang="en-US" altLang="zh-CN" sz="1100" dirty="0" smtClean="0"/>
                        <a:t>…</a:t>
                      </a:r>
                      <a:endParaRPr lang="zh-CN" altLang="en-US" sz="1100" dirty="0"/>
                    </a:p>
                  </a:txBody>
                  <a:tcPr/>
                </a:tc>
                <a:tc>
                  <a:txBody>
                    <a:bodyPr/>
                    <a:lstStyle/>
                    <a:p>
                      <a:pPr algn="ctr"/>
                      <a:r>
                        <a:rPr lang="en-US" altLang="zh-CN" sz="1100" dirty="0" smtClean="0"/>
                        <a:t>…</a:t>
                      </a:r>
                      <a:endParaRPr lang="zh-CN" altLang="en-US" sz="1100" dirty="0"/>
                    </a:p>
                  </a:txBody>
                  <a:tcPr/>
                </a:tc>
                <a:tc>
                  <a:txBody>
                    <a:bodyPr/>
                    <a:lstStyle/>
                    <a:p>
                      <a:pPr algn="ctr"/>
                      <a:r>
                        <a:rPr lang="en-US" altLang="zh-CN" sz="1100" dirty="0" smtClean="0"/>
                        <a:t>…</a:t>
                      </a:r>
                      <a:endParaRPr lang="zh-CN" altLang="en-US" sz="1100" dirty="0"/>
                    </a:p>
                  </a:txBody>
                  <a:tcPr/>
                </a:tc>
                <a:tc>
                  <a:txBody>
                    <a:bodyPr/>
                    <a:lstStyle/>
                    <a:p>
                      <a:pPr algn="ctr"/>
                      <a:r>
                        <a:rPr lang="en-US" altLang="zh-CN" sz="1100" dirty="0" smtClean="0"/>
                        <a:t>…</a:t>
                      </a:r>
                      <a:endParaRPr lang="zh-CN" altLang="en-US" sz="1100" dirty="0"/>
                    </a:p>
                  </a:txBody>
                  <a:tcPr/>
                </a:tc>
              </a:tr>
            </a:tbl>
          </a:graphicData>
        </a:graphic>
      </p:graphicFrame>
      <p:graphicFrame>
        <p:nvGraphicFramePr>
          <p:cNvPr id="15" name="表格 14"/>
          <p:cNvGraphicFramePr>
            <a:graphicFrameLocks noGrp="1"/>
          </p:cNvGraphicFramePr>
          <p:nvPr/>
        </p:nvGraphicFramePr>
        <p:xfrm>
          <a:off x="6629400" y="2514600"/>
          <a:ext cx="2057404" cy="1752600"/>
        </p:xfrm>
        <a:graphic>
          <a:graphicData uri="http://schemas.openxmlformats.org/drawingml/2006/table">
            <a:tbl>
              <a:tblPr firstRow="1" bandRow="1">
                <a:tableStyleId>{F5AB1C69-6EDB-4FF4-983F-18BD219EF322}</a:tableStyleId>
              </a:tblPr>
              <a:tblGrid>
                <a:gridCol w="633046"/>
                <a:gridCol w="469132"/>
                <a:gridCol w="514350"/>
                <a:gridCol w="440876"/>
              </a:tblGrid>
              <a:tr h="590983">
                <a:tc>
                  <a:txBody>
                    <a:bodyPr/>
                    <a:lstStyle/>
                    <a:p>
                      <a:pPr algn="ctr"/>
                      <a:r>
                        <a:rPr lang="en-US" altLang="zh-CN" sz="1100" dirty="0" err="1" smtClean="0"/>
                        <a:t>subR</a:t>
                      </a:r>
                      <a:endParaRPr lang="zh-CN" altLang="en-US" sz="1100" dirty="0"/>
                    </a:p>
                  </a:txBody>
                  <a:tcPr/>
                </a:tc>
                <a:tc>
                  <a:txBody>
                    <a:bodyPr/>
                    <a:lstStyle/>
                    <a:p>
                      <a:pPr algn="ctr"/>
                      <a:r>
                        <a:rPr lang="en-US" altLang="zh-CN" sz="1100" dirty="0" err="1" smtClean="0"/>
                        <a:t>subC</a:t>
                      </a:r>
                      <a:endParaRPr lang="zh-CN" altLang="en-US" sz="1100" dirty="0"/>
                    </a:p>
                  </a:txBody>
                  <a:tcPr/>
                </a:tc>
                <a:tc>
                  <a:txBody>
                    <a:bodyPr/>
                    <a:lstStyle/>
                    <a:p>
                      <a:pPr algn="ctr"/>
                      <a:r>
                        <a:rPr lang="en-US" altLang="zh-CN" sz="1100" dirty="0" err="1" smtClean="0"/>
                        <a:t>subW</a:t>
                      </a:r>
                      <a:endParaRPr lang="zh-CN" altLang="en-US" sz="1100" dirty="0"/>
                    </a:p>
                  </a:txBody>
                  <a:tcPr/>
                </a:tc>
                <a:tc>
                  <a:txBody>
                    <a:bodyPr/>
                    <a:lstStyle/>
                    <a:p>
                      <a:pPr algn="ctr"/>
                      <a:r>
                        <a:rPr lang="en-US" altLang="zh-CN" sz="1100" dirty="0" smtClean="0"/>
                        <a:t>opt</a:t>
                      </a:r>
                    </a:p>
                    <a:p>
                      <a:pPr algn="ctr"/>
                      <a:r>
                        <a:rPr lang="en-US" altLang="zh-CN" sz="1100" dirty="0" smtClean="0"/>
                        <a:t>Set</a:t>
                      </a:r>
                      <a:endParaRPr lang="zh-CN" altLang="en-US" sz="1100" dirty="0"/>
                    </a:p>
                  </a:txBody>
                  <a:tcPr/>
                </a:tc>
              </a:tr>
              <a:tr h="460967">
                <a:tc>
                  <a:txBody>
                    <a:bodyPr/>
                    <a:lstStyle/>
                    <a:p>
                      <a:pPr algn="ctr"/>
                      <a:r>
                        <a:rPr lang="en-US" altLang="zh-CN" sz="1100" dirty="0" smtClean="0"/>
                        <a:t>0.9996</a:t>
                      </a:r>
                      <a:endParaRPr lang="zh-CN" altLang="en-US" sz="1100" dirty="0"/>
                    </a:p>
                  </a:txBody>
                  <a:tcPr/>
                </a:tc>
                <a:tc>
                  <a:txBody>
                    <a:bodyPr/>
                    <a:lstStyle/>
                    <a:p>
                      <a:pPr algn="ctr"/>
                      <a:r>
                        <a:rPr lang="en-US" altLang="zh-CN" sz="1100" dirty="0" smtClean="0"/>
                        <a:t>4</a:t>
                      </a:r>
                      <a:endParaRPr lang="zh-CN" altLang="en-US" sz="1100" dirty="0"/>
                    </a:p>
                  </a:txBody>
                  <a:tcPr/>
                </a:tc>
                <a:tc>
                  <a:txBody>
                    <a:bodyPr/>
                    <a:lstStyle/>
                    <a:p>
                      <a:pPr algn="ctr"/>
                      <a:r>
                        <a:rPr lang="en-US" altLang="zh-CN" sz="1100" dirty="0" smtClean="0"/>
                        <a:t>10</a:t>
                      </a:r>
                      <a:endParaRPr lang="zh-CN" altLang="en-US" sz="1100" dirty="0"/>
                    </a:p>
                  </a:txBody>
                  <a:tcPr/>
                </a:tc>
                <a:tc>
                  <a:txBody>
                    <a:bodyPr/>
                    <a:lstStyle/>
                    <a:p>
                      <a:pPr algn="ctr"/>
                      <a:r>
                        <a:rPr lang="en-US" altLang="zh-CN" sz="1100" dirty="0" smtClean="0"/>
                        <a:t>3</a:t>
                      </a:r>
                      <a:endParaRPr lang="zh-CN" altLang="en-US" sz="1100" dirty="0"/>
                    </a:p>
                  </a:txBody>
                  <a:tcPr/>
                </a:tc>
              </a:tr>
              <a:tr h="350325">
                <a:tc>
                  <a:txBody>
                    <a:bodyPr/>
                    <a:lstStyle/>
                    <a:p>
                      <a:pPr algn="ctr"/>
                      <a:r>
                        <a:rPr lang="en-US" altLang="zh-CN" sz="1100" dirty="0" smtClean="0"/>
                        <a:t>0.9994</a:t>
                      </a:r>
                      <a:endParaRPr lang="zh-CN" altLang="en-US" sz="1100" dirty="0"/>
                    </a:p>
                  </a:txBody>
                  <a:tcPr/>
                </a:tc>
                <a:tc>
                  <a:txBody>
                    <a:bodyPr/>
                    <a:lstStyle/>
                    <a:p>
                      <a:pPr algn="ctr"/>
                      <a:r>
                        <a:rPr lang="en-US" altLang="zh-CN" sz="1100" dirty="0" smtClean="0"/>
                        <a:t>5</a:t>
                      </a:r>
                      <a:endParaRPr lang="zh-CN" altLang="en-US" sz="1100" dirty="0"/>
                    </a:p>
                  </a:txBody>
                  <a:tcPr/>
                </a:tc>
                <a:tc>
                  <a:txBody>
                    <a:bodyPr/>
                    <a:lstStyle/>
                    <a:p>
                      <a:pPr algn="ctr"/>
                      <a:r>
                        <a:rPr lang="en-US" altLang="zh-CN" sz="1100" dirty="0" smtClean="0"/>
                        <a:t>8</a:t>
                      </a:r>
                      <a:endParaRPr lang="zh-CN" altLang="en-US" sz="1100" dirty="0"/>
                    </a:p>
                  </a:txBody>
                  <a:tcPr/>
                </a:tc>
                <a:tc>
                  <a:txBody>
                    <a:bodyPr/>
                    <a:lstStyle/>
                    <a:p>
                      <a:pPr algn="ctr"/>
                      <a:r>
                        <a:rPr lang="en-US" altLang="zh-CN" sz="1100" dirty="0" smtClean="0"/>
                        <a:t>3</a:t>
                      </a:r>
                      <a:endParaRPr lang="zh-CN" altLang="en-US" sz="1100" dirty="0"/>
                    </a:p>
                  </a:txBody>
                  <a:tcPr/>
                </a:tc>
              </a:tr>
              <a:tr h="350325">
                <a:tc>
                  <a:txBody>
                    <a:bodyPr/>
                    <a:lstStyle/>
                    <a:p>
                      <a:pPr algn="ctr"/>
                      <a:r>
                        <a:rPr lang="en-US" altLang="zh-CN" sz="1100" dirty="0" smtClean="0"/>
                        <a:t>…</a:t>
                      </a:r>
                      <a:endParaRPr lang="zh-CN" altLang="en-US" sz="1100" dirty="0"/>
                    </a:p>
                  </a:txBody>
                  <a:tcPr/>
                </a:tc>
                <a:tc>
                  <a:txBody>
                    <a:bodyPr/>
                    <a:lstStyle/>
                    <a:p>
                      <a:pPr algn="ctr"/>
                      <a:r>
                        <a:rPr lang="en-US" altLang="zh-CN" sz="1100" dirty="0" smtClean="0"/>
                        <a:t>…</a:t>
                      </a:r>
                      <a:endParaRPr lang="zh-CN" altLang="en-US" sz="1100" dirty="0"/>
                    </a:p>
                  </a:txBody>
                  <a:tcPr/>
                </a:tc>
                <a:tc>
                  <a:txBody>
                    <a:bodyPr/>
                    <a:lstStyle/>
                    <a:p>
                      <a:pPr algn="ctr"/>
                      <a:r>
                        <a:rPr lang="en-US" altLang="zh-CN" sz="1100" dirty="0" smtClean="0"/>
                        <a:t>…</a:t>
                      </a:r>
                      <a:endParaRPr lang="zh-CN" altLang="en-US" sz="1100" dirty="0"/>
                    </a:p>
                  </a:txBody>
                  <a:tcPr/>
                </a:tc>
                <a:tc>
                  <a:txBody>
                    <a:bodyPr/>
                    <a:lstStyle/>
                    <a:p>
                      <a:pPr algn="ctr"/>
                      <a:r>
                        <a:rPr lang="en-US" altLang="zh-CN" sz="1100" dirty="0" smtClean="0"/>
                        <a:t>…</a:t>
                      </a:r>
                      <a:endParaRPr lang="zh-CN" altLang="en-US" sz="1100" dirty="0"/>
                    </a:p>
                  </a:txBody>
                  <a:tcPr/>
                </a:tc>
              </a:tr>
            </a:tbl>
          </a:graphicData>
        </a:graphic>
      </p:graphicFrame>
      <p:cxnSp>
        <p:nvCxnSpPr>
          <p:cNvPr id="16" name="直接连接符 15"/>
          <p:cNvCxnSpPr/>
          <p:nvPr/>
        </p:nvCxnSpPr>
        <p:spPr>
          <a:xfrm>
            <a:off x="5257800" y="3352800"/>
            <a:ext cx="914400" cy="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20" name="圆角矩形 19"/>
          <p:cNvSpPr/>
          <p:nvPr/>
        </p:nvSpPr>
        <p:spPr>
          <a:xfrm>
            <a:off x="2743200" y="4419600"/>
            <a:ext cx="1905000" cy="1752600"/>
          </a:xfrm>
          <a:prstGeom prst="roundRect">
            <a:avLst/>
          </a:prstGeom>
          <a:solidFill>
            <a:srgbClr val="D16349">
              <a:alpha val="4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Proposed trading</a:t>
            </a:r>
          </a:p>
          <a:p>
            <a:pPr algn="ctr"/>
            <a:r>
              <a:rPr lang="en-US" altLang="zh-CN" dirty="0" smtClean="0"/>
              <a:t>1</a:t>
            </a:r>
          </a:p>
          <a:p>
            <a:pPr algn="ctr"/>
            <a:r>
              <a:rPr lang="en-US" altLang="zh-CN" dirty="0" smtClean="0"/>
              <a:t>2</a:t>
            </a:r>
          </a:p>
          <a:p>
            <a:pPr algn="ctr"/>
            <a:r>
              <a:rPr lang="en-US" altLang="zh-CN" dirty="0" smtClean="0"/>
              <a:t>….</a:t>
            </a:r>
          </a:p>
          <a:p>
            <a:pPr algn="ctr"/>
            <a:r>
              <a:rPr lang="en-US" altLang="zh-CN" dirty="0" smtClean="0"/>
              <a:t>13</a:t>
            </a:r>
            <a:endParaRPr lang="zh-CN" altLang="en-US" dirty="0"/>
          </a:p>
        </p:txBody>
      </p:sp>
      <p:sp>
        <p:nvSpPr>
          <p:cNvPr id="21" name="圆角矩形 20"/>
          <p:cNvSpPr/>
          <p:nvPr/>
        </p:nvSpPr>
        <p:spPr>
          <a:xfrm>
            <a:off x="6705600" y="4419600"/>
            <a:ext cx="1905000" cy="1752600"/>
          </a:xfrm>
          <a:prstGeom prst="roundRect">
            <a:avLst/>
          </a:prstGeom>
          <a:solidFill>
            <a:srgbClr val="D16349">
              <a:alpha val="4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Proposed trading</a:t>
            </a:r>
          </a:p>
          <a:p>
            <a:pPr algn="ctr"/>
            <a:r>
              <a:rPr lang="en-US" altLang="zh-CN" dirty="0" smtClean="0"/>
              <a:t>1</a:t>
            </a:r>
          </a:p>
          <a:p>
            <a:pPr algn="ctr"/>
            <a:r>
              <a:rPr lang="en-US" altLang="zh-CN" dirty="0" smtClean="0"/>
              <a:t>2</a:t>
            </a:r>
          </a:p>
          <a:p>
            <a:pPr algn="ctr"/>
            <a:r>
              <a:rPr lang="en-US" altLang="zh-CN" dirty="0" smtClean="0"/>
              <a:t>….</a:t>
            </a:r>
          </a:p>
          <a:p>
            <a:pPr algn="ctr"/>
            <a:r>
              <a:rPr lang="en-US" altLang="zh-CN" dirty="0" smtClean="0"/>
              <a:t>13</a:t>
            </a:r>
            <a:endParaRPr lang="zh-CN" altLang="en-US" dirty="0"/>
          </a:p>
        </p:txBody>
      </p:sp>
      <p:cxnSp>
        <p:nvCxnSpPr>
          <p:cNvPr id="22" name="直接连接符 21"/>
          <p:cNvCxnSpPr/>
          <p:nvPr/>
        </p:nvCxnSpPr>
        <p:spPr>
          <a:xfrm>
            <a:off x="5257800" y="5334000"/>
            <a:ext cx="914400" cy="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graphicFrame>
        <p:nvGraphicFramePr>
          <p:cNvPr id="23" name="表格 22"/>
          <p:cNvGraphicFramePr>
            <a:graphicFrameLocks noGrp="1"/>
          </p:cNvGraphicFramePr>
          <p:nvPr/>
        </p:nvGraphicFramePr>
        <p:xfrm>
          <a:off x="380996" y="2514600"/>
          <a:ext cx="2057404" cy="1752600"/>
        </p:xfrm>
        <a:graphic>
          <a:graphicData uri="http://schemas.openxmlformats.org/drawingml/2006/table">
            <a:tbl>
              <a:tblPr firstRow="1" bandRow="1">
                <a:tableStyleId>{F5AB1C69-6EDB-4FF4-983F-18BD219EF322}</a:tableStyleId>
              </a:tblPr>
              <a:tblGrid>
                <a:gridCol w="633046"/>
                <a:gridCol w="469132"/>
                <a:gridCol w="514350"/>
                <a:gridCol w="440876"/>
              </a:tblGrid>
              <a:tr h="590983">
                <a:tc>
                  <a:txBody>
                    <a:bodyPr/>
                    <a:lstStyle/>
                    <a:p>
                      <a:pPr algn="ctr"/>
                      <a:r>
                        <a:rPr lang="en-US" altLang="zh-CN" sz="1100" dirty="0" err="1" smtClean="0"/>
                        <a:t>subR</a:t>
                      </a:r>
                      <a:endParaRPr lang="zh-CN" altLang="en-US" sz="1100" dirty="0"/>
                    </a:p>
                  </a:txBody>
                  <a:tcPr/>
                </a:tc>
                <a:tc>
                  <a:txBody>
                    <a:bodyPr/>
                    <a:lstStyle/>
                    <a:p>
                      <a:pPr algn="ctr"/>
                      <a:r>
                        <a:rPr lang="en-US" altLang="zh-CN" sz="1100" dirty="0" err="1" smtClean="0"/>
                        <a:t>subC</a:t>
                      </a:r>
                      <a:endParaRPr lang="zh-CN" altLang="en-US" sz="1100" dirty="0"/>
                    </a:p>
                  </a:txBody>
                  <a:tcPr/>
                </a:tc>
                <a:tc>
                  <a:txBody>
                    <a:bodyPr/>
                    <a:lstStyle/>
                    <a:p>
                      <a:pPr algn="ctr"/>
                      <a:r>
                        <a:rPr lang="en-US" altLang="zh-CN" sz="1100" dirty="0" err="1" smtClean="0"/>
                        <a:t>subW</a:t>
                      </a:r>
                      <a:endParaRPr lang="zh-CN" altLang="en-US" sz="1100" dirty="0"/>
                    </a:p>
                  </a:txBody>
                  <a:tcPr/>
                </a:tc>
                <a:tc>
                  <a:txBody>
                    <a:bodyPr/>
                    <a:lstStyle/>
                    <a:p>
                      <a:pPr algn="ctr"/>
                      <a:r>
                        <a:rPr lang="en-US" altLang="zh-CN" sz="1100" dirty="0" smtClean="0"/>
                        <a:t>opt</a:t>
                      </a:r>
                    </a:p>
                    <a:p>
                      <a:pPr algn="ctr"/>
                      <a:r>
                        <a:rPr lang="en-US" altLang="zh-CN" sz="1100" dirty="0" smtClean="0"/>
                        <a:t>Set</a:t>
                      </a:r>
                      <a:endParaRPr lang="zh-CN" altLang="en-US" sz="1100" dirty="0"/>
                    </a:p>
                  </a:txBody>
                  <a:tcPr/>
                </a:tc>
              </a:tr>
              <a:tr h="460967">
                <a:tc>
                  <a:txBody>
                    <a:bodyPr/>
                    <a:lstStyle/>
                    <a:p>
                      <a:pPr algn="ctr"/>
                      <a:r>
                        <a:rPr lang="en-US" altLang="zh-CN" sz="1100" dirty="0" smtClean="0">
                          <a:solidFill>
                            <a:schemeClr val="bg1"/>
                          </a:solidFill>
                        </a:rPr>
                        <a:t>0.9996</a:t>
                      </a:r>
                      <a:endParaRPr lang="zh-CN" altLang="en-US" sz="1100" dirty="0">
                        <a:solidFill>
                          <a:schemeClr val="bg1"/>
                        </a:solidFill>
                      </a:endParaRPr>
                    </a:p>
                  </a:txBody>
                  <a:tcPr>
                    <a:solidFill>
                      <a:schemeClr val="tx1"/>
                    </a:solidFill>
                  </a:tcPr>
                </a:tc>
                <a:tc>
                  <a:txBody>
                    <a:bodyPr/>
                    <a:lstStyle/>
                    <a:p>
                      <a:pPr algn="ctr"/>
                      <a:r>
                        <a:rPr lang="en-US" altLang="zh-CN" sz="1100" dirty="0" smtClean="0">
                          <a:solidFill>
                            <a:schemeClr val="bg1"/>
                          </a:solidFill>
                        </a:rPr>
                        <a:t>6</a:t>
                      </a:r>
                      <a:endParaRPr lang="zh-CN" altLang="en-US" sz="1100" dirty="0">
                        <a:solidFill>
                          <a:schemeClr val="bg1"/>
                        </a:solidFill>
                      </a:endParaRPr>
                    </a:p>
                  </a:txBody>
                  <a:tcPr>
                    <a:solidFill>
                      <a:schemeClr val="tx1"/>
                    </a:solidFill>
                  </a:tcPr>
                </a:tc>
                <a:tc>
                  <a:txBody>
                    <a:bodyPr/>
                    <a:lstStyle/>
                    <a:p>
                      <a:pPr algn="ctr"/>
                      <a:r>
                        <a:rPr lang="en-US" altLang="zh-CN" sz="1100" dirty="0" smtClean="0">
                          <a:solidFill>
                            <a:schemeClr val="bg1"/>
                          </a:solidFill>
                        </a:rPr>
                        <a:t>6</a:t>
                      </a:r>
                      <a:endParaRPr lang="zh-CN" altLang="en-US" sz="1100" dirty="0">
                        <a:solidFill>
                          <a:schemeClr val="bg1"/>
                        </a:solidFill>
                      </a:endParaRPr>
                    </a:p>
                  </a:txBody>
                  <a:tcPr>
                    <a:solidFill>
                      <a:schemeClr val="tx1"/>
                    </a:solidFill>
                  </a:tcPr>
                </a:tc>
                <a:tc>
                  <a:txBody>
                    <a:bodyPr/>
                    <a:lstStyle/>
                    <a:p>
                      <a:pPr algn="ctr"/>
                      <a:r>
                        <a:rPr lang="en-US" altLang="zh-CN" sz="1100" dirty="0" smtClean="0">
                          <a:solidFill>
                            <a:schemeClr val="bg1"/>
                          </a:solidFill>
                        </a:rPr>
                        <a:t>3</a:t>
                      </a:r>
                      <a:endParaRPr lang="zh-CN" altLang="en-US" sz="1100" dirty="0">
                        <a:solidFill>
                          <a:schemeClr val="bg1"/>
                        </a:solidFill>
                      </a:endParaRPr>
                    </a:p>
                  </a:txBody>
                  <a:tcPr>
                    <a:solidFill>
                      <a:schemeClr val="tx1"/>
                    </a:solidFill>
                  </a:tcPr>
                </a:tc>
              </a:tr>
              <a:tr h="350325">
                <a:tc>
                  <a:txBody>
                    <a:bodyPr/>
                    <a:lstStyle/>
                    <a:p>
                      <a:pPr algn="ctr"/>
                      <a:r>
                        <a:rPr lang="en-US" altLang="zh-CN" sz="1100" dirty="0" smtClean="0"/>
                        <a:t>0.9993</a:t>
                      </a:r>
                      <a:endParaRPr lang="zh-CN" altLang="en-US" sz="1100" dirty="0"/>
                    </a:p>
                  </a:txBody>
                  <a:tcPr/>
                </a:tc>
                <a:tc>
                  <a:txBody>
                    <a:bodyPr/>
                    <a:lstStyle/>
                    <a:p>
                      <a:pPr algn="ctr"/>
                      <a:r>
                        <a:rPr lang="en-US" altLang="zh-CN" sz="1100" dirty="0" smtClean="0"/>
                        <a:t>3</a:t>
                      </a:r>
                      <a:endParaRPr lang="zh-CN" altLang="en-US" sz="1100" dirty="0"/>
                    </a:p>
                  </a:txBody>
                  <a:tcPr/>
                </a:tc>
                <a:tc>
                  <a:txBody>
                    <a:bodyPr/>
                    <a:lstStyle/>
                    <a:p>
                      <a:pPr algn="ctr"/>
                      <a:r>
                        <a:rPr lang="en-US" altLang="zh-CN" sz="1100" dirty="0" smtClean="0"/>
                        <a:t>10</a:t>
                      </a:r>
                      <a:endParaRPr lang="zh-CN" altLang="en-US" sz="1100" dirty="0"/>
                    </a:p>
                  </a:txBody>
                  <a:tcPr/>
                </a:tc>
                <a:tc>
                  <a:txBody>
                    <a:bodyPr/>
                    <a:lstStyle/>
                    <a:p>
                      <a:pPr algn="ctr"/>
                      <a:r>
                        <a:rPr lang="en-US" altLang="zh-CN" sz="1100" dirty="0" smtClean="0"/>
                        <a:t>3</a:t>
                      </a:r>
                      <a:endParaRPr lang="zh-CN" altLang="en-US" sz="1100" dirty="0"/>
                    </a:p>
                  </a:txBody>
                  <a:tcPr/>
                </a:tc>
              </a:tr>
              <a:tr h="350325">
                <a:tc>
                  <a:txBody>
                    <a:bodyPr/>
                    <a:lstStyle/>
                    <a:p>
                      <a:pPr algn="ctr"/>
                      <a:r>
                        <a:rPr lang="en-US" altLang="zh-CN" sz="1100" dirty="0" smtClean="0"/>
                        <a:t>…</a:t>
                      </a:r>
                      <a:endParaRPr lang="zh-CN" altLang="en-US" sz="1100" dirty="0"/>
                    </a:p>
                  </a:txBody>
                  <a:tcPr/>
                </a:tc>
                <a:tc>
                  <a:txBody>
                    <a:bodyPr/>
                    <a:lstStyle/>
                    <a:p>
                      <a:pPr algn="ctr"/>
                      <a:r>
                        <a:rPr lang="en-US" altLang="zh-CN" sz="1100" dirty="0" smtClean="0"/>
                        <a:t>…</a:t>
                      </a:r>
                      <a:endParaRPr lang="zh-CN" altLang="en-US" sz="1100" dirty="0"/>
                    </a:p>
                  </a:txBody>
                  <a:tcPr/>
                </a:tc>
                <a:tc>
                  <a:txBody>
                    <a:bodyPr/>
                    <a:lstStyle/>
                    <a:p>
                      <a:pPr algn="ctr"/>
                      <a:r>
                        <a:rPr lang="en-US" altLang="zh-CN" sz="1100" dirty="0" smtClean="0"/>
                        <a:t>…</a:t>
                      </a:r>
                      <a:endParaRPr lang="zh-CN" altLang="en-US" sz="1100" dirty="0"/>
                    </a:p>
                  </a:txBody>
                  <a:tcPr/>
                </a:tc>
                <a:tc>
                  <a:txBody>
                    <a:bodyPr/>
                    <a:lstStyle/>
                    <a:p>
                      <a:pPr algn="ctr"/>
                      <a:r>
                        <a:rPr lang="en-US" altLang="zh-CN" sz="1100" dirty="0" smtClean="0"/>
                        <a:t>…</a:t>
                      </a:r>
                      <a:endParaRPr lang="zh-CN" altLang="en-US" sz="1100" dirty="0"/>
                    </a:p>
                  </a:txBody>
                  <a:tcPr/>
                </a:tc>
              </a:tr>
            </a:tbl>
          </a:graphicData>
        </a:graphic>
      </p:graphicFrame>
      <p:graphicFrame>
        <p:nvGraphicFramePr>
          <p:cNvPr id="24" name="表格 23"/>
          <p:cNvGraphicFramePr>
            <a:graphicFrameLocks noGrp="1"/>
          </p:cNvGraphicFramePr>
          <p:nvPr/>
        </p:nvGraphicFramePr>
        <p:xfrm>
          <a:off x="381000" y="4495800"/>
          <a:ext cx="2057404" cy="1862657"/>
        </p:xfrm>
        <a:graphic>
          <a:graphicData uri="http://schemas.openxmlformats.org/drawingml/2006/table">
            <a:tbl>
              <a:tblPr firstRow="1" bandRow="1">
                <a:tableStyleId>{F5AB1C69-6EDB-4FF4-983F-18BD219EF322}</a:tableStyleId>
              </a:tblPr>
              <a:tblGrid>
                <a:gridCol w="633046"/>
                <a:gridCol w="469132"/>
                <a:gridCol w="514350"/>
                <a:gridCol w="440876"/>
              </a:tblGrid>
              <a:tr h="590983">
                <a:tc>
                  <a:txBody>
                    <a:bodyPr/>
                    <a:lstStyle/>
                    <a:p>
                      <a:pPr algn="ctr"/>
                      <a:r>
                        <a:rPr lang="en-US" altLang="zh-CN" sz="1000" dirty="0" smtClean="0"/>
                        <a:t>Trading</a:t>
                      </a:r>
                      <a:r>
                        <a:rPr lang="en-US" altLang="zh-CN" sz="1000" baseline="0" dirty="0" smtClean="0"/>
                        <a:t> attempt</a:t>
                      </a:r>
                      <a:endParaRPr lang="zh-CN" altLang="en-US" sz="1000" dirty="0"/>
                    </a:p>
                  </a:txBody>
                  <a:tcPr/>
                </a:tc>
                <a:tc>
                  <a:txBody>
                    <a:bodyPr/>
                    <a:lstStyle/>
                    <a:p>
                      <a:pPr algn="ctr"/>
                      <a:r>
                        <a:rPr lang="en-US" altLang="zh-CN" sz="1100" dirty="0" err="1" smtClean="0"/>
                        <a:t>subC</a:t>
                      </a:r>
                      <a:endParaRPr lang="zh-CN" altLang="en-US" sz="1100" dirty="0"/>
                    </a:p>
                  </a:txBody>
                  <a:tcPr/>
                </a:tc>
                <a:tc>
                  <a:txBody>
                    <a:bodyPr/>
                    <a:lstStyle/>
                    <a:p>
                      <a:pPr algn="ctr"/>
                      <a:r>
                        <a:rPr lang="en-US" altLang="zh-CN" sz="1100" dirty="0" err="1" smtClean="0"/>
                        <a:t>subW</a:t>
                      </a:r>
                      <a:endParaRPr lang="zh-CN" altLang="en-US" sz="1100" dirty="0"/>
                    </a:p>
                  </a:txBody>
                  <a:tcPr/>
                </a:tc>
                <a:tc>
                  <a:txBody>
                    <a:bodyPr/>
                    <a:lstStyle/>
                    <a:p>
                      <a:pPr algn="ctr"/>
                      <a:r>
                        <a:rPr lang="en-US" altLang="zh-CN" sz="1100" dirty="0" smtClean="0"/>
                        <a:t>opt</a:t>
                      </a:r>
                    </a:p>
                    <a:p>
                      <a:pPr algn="ctr"/>
                      <a:r>
                        <a:rPr lang="en-US" altLang="zh-CN" sz="1100" dirty="0" smtClean="0"/>
                        <a:t>Set</a:t>
                      </a:r>
                      <a:endParaRPr lang="zh-CN" altLang="en-US" sz="1100" dirty="0"/>
                    </a:p>
                  </a:txBody>
                  <a:tcPr/>
                </a:tc>
              </a:tr>
              <a:tr h="460967">
                <a:tc>
                  <a:txBody>
                    <a:bodyPr/>
                    <a:lstStyle/>
                    <a:p>
                      <a:pPr algn="ctr"/>
                      <a:endParaRPr lang="zh-CN" altLang="en-US" sz="1100" dirty="0">
                        <a:solidFill>
                          <a:schemeClr val="bg1"/>
                        </a:solidFill>
                      </a:endParaRPr>
                    </a:p>
                  </a:txBody>
                  <a:tcPr>
                    <a:solidFill>
                      <a:schemeClr val="tx1"/>
                    </a:solidFill>
                  </a:tcPr>
                </a:tc>
                <a:tc>
                  <a:txBody>
                    <a:bodyPr/>
                    <a:lstStyle/>
                    <a:p>
                      <a:pPr algn="ctr"/>
                      <a:r>
                        <a:rPr lang="en-US" altLang="zh-CN" sz="1100" dirty="0" smtClean="0">
                          <a:solidFill>
                            <a:schemeClr val="bg1"/>
                          </a:solidFill>
                        </a:rPr>
                        <a:t>6</a:t>
                      </a:r>
                      <a:endParaRPr lang="zh-CN" altLang="en-US" sz="1100" dirty="0">
                        <a:solidFill>
                          <a:schemeClr val="bg1"/>
                        </a:solidFill>
                      </a:endParaRPr>
                    </a:p>
                  </a:txBody>
                  <a:tcPr>
                    <a:solidFill>
                      <a:schemeClr val="tx1"/>
                    </a:solidFill>
                  </a:tcPr>
                </a:tc>
                <a:tc>
                  <a:txBody>
                    <a:bodyPr/>
                    <a:lstStyle/>
                    <a:p>
                      <a:pPr algn="ctr"/>
                      <a:r>
                        <a:rPr lang="en-US" altLang="zh-CN" sz="1100" dirty="0" smtClean="0">
                          <a:solidFill>
                            <a:schemeClr val="bg1"/>
                          </a:solidFill>
                        </a:rPr>
                        <a:t>6</a:t>
                      </a:r>
                      <a:endParaRPr lang="zh-CN" altLang="en-US" sz="1100" dirty="0">
                        <a:solidFill>
                          <a:schemeClr val="bg1"/>
                        </a:solidFill>
                      </a:endParaRPr>
                    </a:p>
                  </a:txBody>
                  <a:tcPr>
                    <a:solidFill>
                      <a:schemeClr val="tx1"/>
                    </a:solidFill>
                  </a:tcPr>
                </a:tc>
                <a:tc>
                  <a:txBody>
                    <a:bodyPr/>
                    <a:lstStyle/>
                    <a:p>
                      <a:pPr algn="ctr"/>
                      <a:r>
                        <a:rPr lang="en-US" altLang="zh-CN" sz="1100" dirty="0" smtClean="0">
                          <a:solidFill>
                            <a:schemeClr val="bg1"/>
                          </a:solidFill>
                        </a:rPr>
                        <a:t>3</a:t>
                      </a:r>
                      <a:endParaRPr lang="zh-CN" altLang="en-US" sz="1100" dirty="0">
                        <a:solidFill>
                          <a:schemeClr val="bg1"/>
                        </a:solidFill>
                      </a:endParaRPr>
                    </a:p>
                  </a:txBody>
                  <a:tcPr>
                    <a:solidFill>
                      <a:schemeClr val="tx1"/>
                    </a:solidFill>
                  </a:tcPr>
                </a:tc>
              </a:tr>
              <a:tr h="350325">
                <a:tc>
                  <a:txBody>
                    <a:bodyPr/>
                    <a:lstStyle/>
                    <a:p>
                      <a:pPr algn="ctr"/>
                      <a:r>
                        <a:rPr lang="en-US" altLang="zh-CN" sz="1100" dirty="0" smtClean="0"/>
                        <a:t>0.9993</a:t>
                      </a:r>
                      <a:endParaRPr lang="zh-CN" altLang="en-US" sz="1100" dirty="0"/>
                    </a:p>
                  </a:txBody>
                  <a:tcPr/>
                </a:tc>
                <a:tc>
                  <a:txBody>
                    <a:bodyPr/>
                    <a:lstStyle/>
                    <a:p>
                      <a:pPr algn="ctr"/>
                      <a:r>
                        <a:rPr lang="en-US" altLang="zh-CN" sz="1100" dirty="0" smtClean="0"/>
                        <a:t>3</a:t>
                      </a:r>
                      <a:endParaRPr lang="zh-CN" altLang="en-US" sz="1100" dirty="0"/>
                    </a:p>
                  </a:txBody>
                  <a:tcPr/>
                </a:tc>
                <a:tc>
                  <a:txBody>
                    <a:bodyPr/>
                    <a:lstStyle/>
                    <a:p>
                      <a:pPr algn="ctr"/>
                      <a:r>
                        <a:rPr lang="en-US" altLang="zh-CN" sz="1100" dirty="0" smtClean="0"/>
                        <a:t>10</a:t>
                      </a:r>
                      <a:endParaRPr lang="zh-CN" altLang="en-US" sz="1100" dirty="0"/>
                    </a:p>
                  </a:txBody>
                  <a:tcPr/>
                </a:tc>
                <a:tc>
                  <a:txBody>
                    <a:bodyPr/>
                    <a:lstStyle/>
                    <a:p>
                      <a:pPr algn="ctr"/>
                      <a:r>
                        <a:rPr lang="en-US" altLang="zh-CN" sz="1100" dirty="0" smtClean="0"/>
                        <a:t>3</a:t>
                      </a:r>
                      <a:endParaRPr lang="zh-CN" altLang="en-US" sz="1100" dirty="0"/>
                    </a:p>
                  </a:txBody>
                  <a:tcPr/>
                </a:tc>
              </a:tr>
              <a:tr h="350325">
                <a:tc>
                  <a:txBody>
                    <a:bodyPr/>
                    <a:lstStyle/>
                    <a:p>
                      <a:pPr algn="ctr"/>
                      <a:r>
                        <a:rPr lang="en-US" altLang="zh-CN" sz="1100" dirty="0" smtClean="0"/>
                        <a:t>…</a:t>
                      </a:r>
                      <a:endParaRPr lang="zh-CN" altLang="en-US" sz="1100" dirty="0"/>
                    </a:p>
                  </a:txBody>
                  <a:tcPr/>
                </a:tc>
                <a:tc>
                  <a:txBody>
                    <a:bodyPr/>
                    <a:lstStyle/>
                    <a:p>
                      <a:pPr algn="ctr"/>
                      <a:r>
                        <a:rPr lang="en-US" altLang="zh-CN" sz="1100" dirty="0" smtClean="0"/>
                        <a:t>…</a:t>
                      </a:r>
                      <a:endParaRPr lang="zh-CN" altLang="en-US" sz="1100" dirty="0"/>
                    </a:p>
                  </a:txBody>
                  <a:tcPr/>
                </a:tc>
                <a:tc>
                  <a:txBody>
                    <a:bodyPr/>
                    <a:lstStyle/>
                    <a:p>
                      <a:pPr algn="ctr"/>
                      <a:r>
                        <a:rPr lang="en-US" altLang="zh-CN" sz="1100" dirty="0" smtClean="0"/>
                        <a:t>…</a:t>
                      </a:r>
                      <a:endParaRPr lang="zh-CN" altLang="en-US" sz="1100" dirty="0"/>
                    </a:p>
                  </a:txBody>
                  <a:tcPr/>
                </a:tc>
                <a:tc>
                  <a:txBody>
                    <a:bodyPr/>
                    <a:lstStyle/>
                    <a:p>
                      <a:pPr algn="ctr"/>
                      <a:r>
                        <a:rPr lang="en-US" altLang="zh-CN" sz="1100" dirty="0" smtClean="0"/>
                        <a:t>…</a:t>
                      </a:r>
                      <a:endParaRPr lang="zh-CN" altLang="en-US" sz="1100" dirty="0"/>
                    </a:p>
                  </a:txBody>
                  <a:tcPr/>
                </a:tc>
              </a:tr>
            </a:tbl>
          </a:graphicData>
        </a:graphic>
      </p:graphicFrame>
    </p:spTree>
  </p:cSld>
  <p:clrMapOvr>
    <a:masterClrMapping/>
  </p:clrMapOvr>
  <p:transition>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022168" y="1676400"/>
            <a:ext cx="806631" cy="5334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022169" y="1752600"/>
            <a:ext cx="806631" cy="338554"/>
          </a:xfrm>
          <a:prstGeom prst="rect">
            <a:avLst/>
          </a:prstGeom>
        </p:spPr>
        <p:txBody>
          <a:bodyPr wrap="none">
            <a:spAutoFit/>
          </a:bodyPr>
          <a:lstStyle/>
          <a:p>
            <a:r>
              <a:rPr lang="en-US" altLang="zh-CN" sz="1600" dirty="0" smtClean="0"/>
              <a:t>Agent1</a:t>
            </a:r>
            <a:endParaRPr lang="zh-CN" altLang="en-US" dirty="0"/>
          </a:p>
        </p:txBody>
      </p:sp>
      <p:sp>
        <p:nvSpPr>
          <p:cNvPr id="4" name="椭圆 3"/>
          <p:cNvSpPr/>
          <p:nvPr/>
        </p:nvSpPr>
        <p:spPr>
          <a:xfrm>
            <a:off x="7467600" y="1600200"/>
            <a:ext cx="838200" cy="5334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467600" y="1676400"/>
            <a:ext cx="833883" cy="338554"/>
          </a:xfrm>
          <a:prstGeom prst="rect">
            <a:avLst/>
          </a:prstGeom>
        </p:spPr>
        <p:txBody>
          <a:bodyPr wrap="none">
            <a:spAutoFit/>
          </a:bodyPr>
          <a:lstStyle/>
          <a:p>
            <a:r>
              <a:rPr lang="en-US" altLang="zh-CN" sz="1600" dirty="0" smtClean="0"/>
              <a:t>Agent2</a:t>
            </a:r>
            <a:endParaRPr lang="zh-CN" altLang="en-US" dirty="0"/>
          </a:p>
        </p:txBody>
      </p:sp>
      <p:sp>
        <p:nvSpPr>
          <p:cNvPr id="6" name="椭圆 5"/>
          <p:cNvSpPr/>
          <p:nvPr/>
        </p:nvSpPr>
        <p:spPr>
          <a:xfrm>
            <a:off x="7467600" y="5562600"/>
            <a:ext cx="883576" cy="5334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7436776" y="5638800"/>
            <a:ext cx="883575" cy="338554"/>
          </a:xfrm>
          <a:prstGeom prst="rect">
            <a:avLst/>
          </a:prstGeom>
        </p:spPr>
        <p:txBody>
          <a:bodyPr wrap="none">
            <a:spAutoFit/>
          </a:bodyPr>
          <a:lstStyle/>
          <a:p>
            <a:r>
              <a:rPr lang="en-US" altLang="zh-CN" sz="1600" dirty="0" smtClean="0"/>
              <a:t>Agent-s</a:t>
            </a:r>
            <a:endParaRPr lang="zh-CN" altLang="en-US" dirty="0"/>
          </a:p>
        </p:txBody>
      </p:sp>
      <p:sp>
        <p:nvSpPr>
          <p:cNvPr id="9" name="矩形 8"/>
          <p:cNvSpPr/>
          <p:nvPr/>
        </p:nvSpPr>
        <p:spPr>
          <a:xfrm>
            <a:off x="6172200" y="152400"/>
            <a:ext cx="2816797" cy="461665"/>
          </a:xfrm>
          <a:prstGeom prst="rect">
            <a:avLst/>
          </a:prstGeom>
          <a:solidFill>
            <a:srgbClr val="00F20C">
              <a:alpha val="20000"/>
            </a:srgbClr>
          </a:solidFill>
        </p:spPr>
        <p:txBody>
          <a:bodyPr vert="horz" wrap="none">
            <a:spAutoFit/>
          </a:bodyPr>
          <a:lstStyle/>
          <a:p>
            <a:r>
              <a:rPr lang="en-US" altLang="zh-CN" sz="2400" dirty="0" smtClean="0"/>
              <a:t>Proposed approach</a:t>
            </a:r>
            <a:endParaRPr lang="zh-CN" altLang="en-US" sz="2400" dirty="0"/>
          </a:p>
        </p:txBody>
      </p:sp>
      <p:pic>
        <p:nvPicPr>
          <p:cNvPr id="55300" name="Picture 4"/>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934200" y="2133600"/>
            <a:ext cx="1905000" cy="1667897"/>
          </a:xfrm>
          <a:prstGeom prst="rect">
            <a:avLst/>
          </a:prstGeom>
          <a:noFill/>
          <a:ln w="9525">
            <a:noFill/>
            <a:miter lim="800000"/>
            <a:headEnd/>
            <a:tailEnd/>
          </a:ln>
        </p:spPr>
      </p:pic>
      <p:pic>
        <p:nvPicPr>
          <p:cNvPr id="55301" name="Picture 5"/>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6945712" y="2130644"/>
            <a:ext cx="1893488" cy="987552"/>
          </a:xfrm>
          <a:prstGeom prst="rect">
            <a:avLst/>
          </a:prstGeom>
          <a:noFill/>
          <a:ln w="9525">
            <a:noFill/>
            <a:miter lim="800000"/>
            <a:headEnd/>
            <a:tailEnd/>
          </a:ln>
        </p:spPr>
      </p:pic>
      <p:pic>
        <p:nvPicPr>
          <p:cNvPr id="71682" name="Picture 2" descr="http://springvaleyouth.files.wordpress.com/2009/12/white-envelope.jpg"/>
          <p:cNvPicPr>
            <a:picLocks noChangeAspect="1" noChangeArrowheads="1"/>
          </p:cNvPicPr>
          <p:nvPr/>
        </p:nvPicPr>
        <p:blipFill>
          <a:blip r:embed="rId5" cstate="print">
            <a:clrChange>
              <a:clrFrom>
                <a:srgbClr val="FFFFFF"/>
              </a:clrFrom>
              <a:clrTo>
                <a:srgbClr val="FFFFFF">
                  <a:alpha val="0"/>
                </a:srgbClr>
              </a:clrTo>
            </a:clrChange>
          </a:blip>
          <a:srcRect l="9493" t="8304" r="7441" b="8651"/>
          <a:stretch>
            <a:fillRect/>
          </a:stretch>
        </p:blipFill>
        <p:spPr bwMode="auto">
          <a:xfrm>
            <a:off x="5626100" y="1371600"/>
            <a:ext cx="1155700" cy="990600"/>
          </a:xfrm>
          <a:prstGeom prst="rect">
            <a:avLst/>
          </a:prstGeom>
          <a:noFill/>
        </p:spPr>
      </p:pic>
      <p:cxnSp>
        <p:nvCxnSpPr>
          <p:cNvPr id="15" name="直接连接符 14"/>
          <p:cNvCxnSpPr/>
          <p:nvPr/>
        </p:nvCxnSpPr>
        <p:spPr>
          <a:xfrm rot="5400000">
            <a:off x="7315199" y="4648200"/>
            <a:ext cx="1219200" cy="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pic>
        <p:nvPicPr>
          <p:cNvPr id="18" name="Picture 2" descr="http://springvaleyouth.files.wordpress.com/2009/12/white-envelope.jpg"/>
          <p:cNvPicPr>
            <a:picLocks noChangeAspect="1" noChangeArrowheads="1"/>
          </p:cNvPicPr>
          <p:nvPr/>
        </p:nvPicPr>
        <p:blipFill>
          <a:blip r:embed="rId5" cstate="print">
            <a:clrChange>
              <a:clrFrom>
                <a:srgbClr val="FFFFFF"/>
              </a:clrFrom>
              <a:clrTo>
                <a:srgbClr val="FFFFFF">
                  <a:alpha val="0"/>
                </a:srgbClr>
              </a:clrTo>
            </a:clrChange>
          </a:blip>
          <a:srcRect l="9493" t="8304" r="7441" b="8651"/>
          <a:stretch>
            <a:fillRect/>
          </a:stretch>
        </p:blipFill>
        <p:spPr bwMode="auto">
          <a:xfrm>
            <a:off x="6375400" y="3962400"/>
            <a:ext cx="711200" cy="609600"/>
          </a:xfrm>
          <a:prstGeom prst="rect">
            <a:avLst/>
          </a:prstGeom>
          <a:noFill/>
        </p:spPr>
      </p:pic>
      <p:pic>
        <p:nvPicPr>
          <p:cNvPr id="19" name="Picture 2" descr="http://springvaleyouth.files.wordpress.com/2009/12/white-envelope.jpg"/>
          <p:cNvPicPr>
            <a:picLocks noChangeAspect="1" noChangeArrowheads="1"/>
          </p:cNvPicPr>
          <p:nvPr/>
        </p:nvPicPr>
        <p:blipFill>
          <a:blip r:embed="rId5" cstate="print">
            <a:clrChange>
              <a:clrFrom>
                <a:srgbClr val="FFFFFF"/>
              </a:clrFrom>
              <a:clrTo>
                <a:srgbClr val="FFFFFF">
                  <a:alpha val="0"/>
                </a:srgbClr>
              </a:clrTo>
            </a:clrChange>
          </a:blip>
          <a:srcRect l="9493" t="8304" r="7441" b="8651"/>
          <a:stretch>
            <a:fillRect/>
          </a:stretch>
        </p:blipFill>
        <p:spPr bwMode="auto">
          <a:xfrm>
            <a:off x="6375400" y="4572000"/>
            <a:ext cx="711200" cy="609600"/>
          </a:xfrm>
          <a:prstGeom prst="rect">
            <a:avLst/>
          </a:prstGeom>
          <a:noFill/>
        </p:spPr>
      </p:pic>
      <p:pic>
        <p:nvPicPr>
          <p:cNvPr id="20" name="Picture 2" descr="http://springvaleyouth.files.wordpress.com/2009/12/white-envelope.jpg"/>
          <p:cNvPicPr>
            <a:picLocks noChangeAspect="1" noChangeArrowheads="1"/>
          </p:cNvPicPr>
          <p:nvPr/>
        </p:nvPicPr>
        <p:blipFill>
          <a:blip r:embed="rId5" cstate="print">
            <a:clrChange>
              <a:clrFrom>
                <a:srgbClr val="FFFFFF"/>
              </a:clrFrom>
              <a:clrTo>
                <a:srgbClr val="FFFFFF">
                  <a:alpha val="0"/>
                </a:srgbClr>
              </a:clrTo>
            </a:clrChange>
          </a:blip>
          <a:srcRect l="9493" t="8304" r="7441" b="8651"/>
          <a:stretch>
            <a:fillRect/>
          </a:stretch>
        </p:blipFill>
        <p:spPr bwMode="auto">
          <a:xfrm>
            <a:off x="6375400" y="5486400"/>
            <a:ext cx="711200" cy="609600"/>
          </a:xfrm>
          <a:prstGeom prst="rect">
            <a:avLst/>
          </a:prstGeom>
          <a:noFill/>
        </p:spPr>
      </p:pic>
      <p:pic>
        <p:nvPicPr>
          <p:cNvPr id="55302" name="Picture 6"/>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216647" y="2286000"/>
            <a:ext cx="1993153" cy="1752600"/>
          </a:xfrm>
          <a:prstGeom prst="rect">
            <a:avLst/>
          </a:prstGeom>
          <a:noFill/>
          <a:ln w="9525">
            <a:noFill/>
            <a:miter lim="800000"/>
            <a:headEnd/>
            <a:tailEnd/>
          </a:ln>
        </p:spPr>
      </p:pic>
      <p:sp>
        <p:nvSpPr>
          <p:cNvPr id="22" name="圆角矩形 21"/>
          <p:cNvSpPr/>
          <p:nvPr/>
        </p:nvSpPr>
        <p:spPr>
          <a:xfrm>
            <a:off x="1219200" y="3048000"/>
            <a:ext cx="914400" cy="228600"/>
          </a:xfrm>
          <a:prstGeom prst="roundRect">
            <a:avLst/>
          </a:prstGeom>
          <a:solidFill>
            <a:srgbClr val="FF0000">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圆角矩形 22"/>
          <p:cNvSpPr/>
          <p:nvPr/>
        </p:nvSpPr>
        <p:spPr>
          <a:xfrm>
            <a:off x="228600" y="3276600"/>
            <a:ext cx="914400" cy="228600"/>
          </a:xfrm>
          <a:prstGeom prst="roundRect">
            <a:avLst/>
          </a:prstGeom>
          <a:solidFill>
            <a:srgbClr val="FF0000">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1219200" y="3276600"/>
            <a:ext cx="914400" cy="228600"/>
          </a:xfrm>
          <a:prstGeom prst="roundRect">
            <a:avLst/>
          </a:prstGeom>
          <a:solidFill>
            <a:srgbClr val="FF0000">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p:nvSpPr>
        <p:spPr>
          <a:xfrm>
            <a:off x="228600" y="3505200"/>
            <a:ext cx="914400" cy="228600"/>
          </a:xfrm>
          <a:prstGeom prst="roundRect">
            <a:avLst/>
          </a:prstGeom>
          <a:solidFill>
            <a:srgbClr val="FF0000">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1219200" y="3505200"/>
            <a:ext cx="914400" cy="228600"/>
          </a:xfrm>
          <a:prstGeom prst="roundRect">
            <a:avLst/>
          </a:prstGeom>
          <a:solidFill>
            <a:srgbClr val="FF0000">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228600" y="3733800"/>
            <a:ext cx="914400" cy="228600"/>
          </a:xfrm>
          <a:prstGeom prst="roundRect">
            <a:avLst/>
          </a:prstGeom>
          <a:solidFill>
            <a:srgbClr val="FF0000">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a:off x="1219200" y="3733800"/>
            <a:ext cx="914400" cy="228600"/>
          </a:xfrm>
          <a:prstGeom prst="roundRect">
            <a:avLst/>
          </a:prstGeom>
          <a:solidFill>
            <a:srgbClr val="FF0000">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9" name="Picture 4" descr="http://cgthai.net/files/images/msn-icon.preview.gif"/>
          <p:cNvPicPr>
            <a:picLocks noChangeAspect="1" noChangeArrowheads="1"/>
          </p:cNvPicPr>
          <p:nvPr/>
        </p:nvPicPr>
        <p:blipFill>
          <a:blip r:embed="rId7" cstate="print"/>
          <a:srcRect/>
          <a:stretch>
            <a:fillRect/>
          </a:stretch>
        </p:blipFill>
        <p:spPr bwMode="auto">
          <a:xfrm>
            <a:off x="381000" y="5638800"/>
            <a:ext cx="628355" cy="655381"/>
          </a:xfrm>
          <a:prstGeom prst="rect">
            <a:avLst/>
          </a:prstGeom>
          <a:noFill/>
        </p:spPr>
      </p:pic>
      <p:sp>
        <p:nvSpPr>
          <p:cNvPr id="30" name="圆角矩形 29"/>
          <p:cNvSpPr/>
          <p:nvPr/>
        </p:nvSpPr>
        <p:spPr>
          <a:xfrm>
            <a:off x="1219200" y="3276600"/>
            <a:ext cx="914400" cy="228600"/>
          </a:xfrm>
          <a:prstGeom prst="roundRect">
            <a:avLst/>
          </a:prstGeom>
          <a:solidFill>
            <a:srgbClr val="FF0000">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smtClean="0">
                <a:latin typeface="Times New Roman" pitchFamily="18" charset="0"/>
                <a:cs typeface="Times New Roman" pitchFamily="18" charset="0"/>
              </a:rPr>
              <a:t>(0.9996, 3, 17)</a:t>
            </a:r>
            <a:endParaRPr lang="zh-CN" altLang="en-US" sz="900" dirty="0">
              <a:latin typeface="Times New Roman" pitchFamily="18" charset="0"/>
              <a:cs typeface="Times New Roman" pitchFamily="18" charset="0"/>
            </a:endParaRPr>
          </a:p>
        </p:txBody>
      </p:sp>
      <p:sp>
        <p:nvSpPr>
          <p:cNvPr id="31" name="圆角矩形 30"/>
          <p:cNvSpPr/>
          <p:nvPr/>
        </p:nvSpPr>
        <p:spPr>
          <a:xfrm>
            <a:off x="5562600" y="2438400"/>
            <a:ext cx="914400" cy="228600"/>
          </a:xfrm>
          <a:prstGeom prst="roundRect">
            <a:avLst/>
          </a:prstGeom>
          <a:solidFill>
            <a:srgbClr val="FF0000">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smtClean="0">
                <a:latin typeface="Times New Roman" pitchFamily="18" charset="0"/>
                <a:cs typeface="Times New Roman" pitchFamily="18" charset="0"/>
              </a:rPr>
              <a:t>(0.9996, 3, 17)</a:t>
            </a:r>
            <a:endParaRPr lang="zh-CN" altLang="en-US" sz="900" dirty="0">
              <a:latin typeface="Times New Roman" pitchFamily="18" charset="0"/>
              <a:cs typeface="Times New Roman" pitchFamily="18" charset="0"/>
            </a:endParaRPr>
          </a:p>
        </p:txBody>
      </p:sp>
      <p:sp>
        <p:nvSpPr>
          <p:cNvPr id="32" name="圆角矩形 31"/>
          <p:cNvSpPr/>
          <p:nvPr/>
        </p:nvSpPr>
        <p:spPr>
          <a:xfrm>
            <a:off x="5943600" y="3810000"/>
            <a:ext cx="914400" cy="228600"/>
          </a:xfrm>
          <a:prstGeom prst="roundRect">
            <a:avLst/>
          </a:prstGeom>
          <a:solidFill>
            <a:srgbClr val="FF0000">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smtClean="0">
                <a:latin typeface="Times New Roman" pitchFamily="18" charset="0"/>
                <a:cs typeface="Times New Roman" pitchFamily="18" charset="0"/>
              </a:rPr>
              <a:t>(0.99978, 3, 17)</a:t>
            </a:r>
            <a:endParaRPr lang="zh-CN" altLang="en-US" sz="900" dirty="0">
              <a:latin typeface="Times New Roman" pitchFamily="18" charset="0"/>
              <a:cs typeface="Times New Roman" pitchFamily="18" charset="0"/>
            </a:endParaRPr>
          </a:p>
        </p:txBody>
      </p:sp>
      <p:sp>
        <p:nvSpPr>
          <p:cNvPr id="33" name="圆角矩形 32"/>
          <p:cNvSpPr/>
          <p:nvPr/>
        </p:nvSpPr>
        <p:spPr>
          <a:xfrm>
            <a:off x="6172200" y="5257800"/>
            <a:ext cx="914400" cy="228600"/>
          </a:xfrm>
          <a:prstGeom prst="roundRect">
            <a:avLst/>
          </a:prstGeom>
          <a:solidFill>
            <a:srgbClr val="FF0000">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smtClean="0">
                <a:latin typeface="Times New Roman" pitchFamily="18" charset="0"/>
                <a:cs typeface="Times New Roman" pitchFamily="18" charset="0"/>
              </a:rPr>
              <a:t>(0.99985 3, 17)</a:t>
            </a:r>
            <a:endParaRPr lang="zh-CN" altLang="en-US" sz="900" dirty="0">
              <a:latin typeface="Times New Roman" pitchFamily="18" charset="0"/>
              <a:cs typeface="Times New Roman" pitchFamily="18" charset="0"/>
            </a:endParaRPr>
          </a:p>
        </p:txBody>
      </p:sp>
      <p:sp>
        <p:nvSpPr>
          <p:cNvPr id="35" name="矩形 34"/>
          <p:cNvSpPr/>
          <p:nvPr/>
        </p:nvSpPr>
        <p:spPr>
          <a:xfrm>
            <a:off x="533400" y="742890"/>
            <a:ext cx="3518912" cy="400110"/>
          </a:xfrm>
          <a:prstGeom prst="rect">
            <a:avLst/>
          </a:prstGeom>
        </p:spPr>
        <p:txBody>
          <a:bodyPr wrap="none">
            <a:spAutoFit/>
          </a:bodyPr>
          <a:lstStyle/>
          <a:p>
            <a:r>
              <a:rPr lang="en-US" altLang="zh-CN" sz="2000" b="1" dirty="0" smtClean="0"/>
              <a:t>Agent trading procedure:</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1000"/>
                                        <p:tgtEl>
                                          <p:spTgt spid="55300"/>
                                        </p:tgtEl>
                                      </p:cBhvr>
                                    </p:animEffect>
                                    <p:set>
                                      <p:cBhvr>
                                        <p:cTn id="7" dur="1" fill="hold">
                                          <p:stCondLst>
                                            <p:cond delay="999"/>
                                          </p:stCondLst>
                                        </p:cTn>
                                        <p:tgtEl>
                                          <p:spTgt spid="55300"/>
                                        </p:tgtEl>
                                        <p:attrNameLst>
                                          <p:attrName>style.visibility</p:attrName>
                                        </p:attrNameLst>
                                      </p:cBhvr>
                                      <p:to>
                                        <p:strVal val="hidden"/>
                                      </p:to>
                                    </p:set>
                                  </p:childTnLst>
                                </p:cTn>
                              </p:par>
                            </p:childTnLst>
                          </p:cTn>
                        </p:par>
                        <p:par>
                          <p:cTn id="8" fill="hold">
                            <p:stCondLst>
                              <p:cond delay="1000"/>
                            </p:stCondLst>
                            <p:childTnLst>
                              <p:par>
                                <p:cTn id="9" presetID="6" presetClass="emph" presetSubtype="0" fill="hold" nodeType="afterEffect">
                                  <p:stCondLst>
                                    <p:cond delay="500"/>
                                  </p:stCondLst>
                                  <p:childTnLst>
                                    <p:animScale>
                                      <p:cBhvr>
                                        <p:cTn id="10" dur="500" fill="hold"/>
                                        <p:tgtEl>
                                          <p:spTgt spid="55301"/>
                                        </p:tgtEl>
                                      </p:cBhvr>
                                      <p:by x="25000" y="25000"/>
                                    </p:animScale>
                                  </p:childTnLst>
                                </p:cTn>
                              </p:par>
                              <p:par>
                                <p:cTn id="11" presetID="4" presetClass="entr" presetSubtype="16" fill="hold" nodeType="withEffect">
                                  <p:stCondLst>
                                    <p:cond delay="500"/>
                                  </p:stCondLst>
                                  <p:childTnLst>
                                    <p:set>
                                      <p:cBhvr>
                                        <p:cTn id="12" dur="1" fill="hold">
                                          <p:stCondLst>
                                            <p:cond delay="0"/>
                                          </p:stCondLst>
                                        </p:cTn>
                                        <p:tgtEl>
                                          <p:spTgt spid="71682"/>
                                        </p:tgtEl>
                                        <p:attrNameLst>
                                          <p:attrName>style.visibility</p:attrName>
                                        </p:attrNameLst>
                                      </p:cBhvr>
                                      <p:to>
                                        <p:strVal val="visible"/>
                                      </p:to>
                                    </p:set>
                                    <p:animEffect transition="in" filter="box(in)">
                                      <p:cBhvr>
                                        <p:cTn id="13" dur="500"/>
                                        <p:tgtEl>
                                          <p:spTgt spid="71682"/>
                                        </p:tgtEl>
                                      </p:cBhvr>
                                    </p:animEffect>
                                  </p:childTnLst>
                                </p:cTn>
                              </p:par>
                            </p:childTnLst>
                          </p:cTn>
                        </p:par>
                        <p:par>
                          <p:cTn id="14" fill="hold">
                            <p:stCondLst>
                              <p:cond delay="2000"/>
                            </p:stCondLst>
                            <p:childTnLst>
                              <p:par>
                                <p:cTn id="15" presetID="35" presetClass="path" presetSubtype="0" accel="50000" decel="50000" fill="hold" nodeType="afterEffect">
                                  <p:stCondLst>
                                    <p:cond delay="500"/>
                                  </p:stCondLst>
                                  <p:childTnLst>
                                    <p:animMotion origin="layout" path="M -8.33333E-7 1.11111E-6 L -0.18802 -0.11597 " pathEditMode="relative" rAng="0" ptsTypes="AA">
                                      <p:cBhvr>
                                        <p:cTn id="16" dur="500" fill="hold"/>
                                        <p:tgtEl>
                                          <p:spTgt spid="55301"/>
                                        </p:tgtEl>
                                        <p:attrNameLst>
                                          <p:attrName>ppt_x</p:attrName>
                                          <p:attrName>ppt_y</p:attrName>
                                        </p:attrNameLst>
                                      </p:cBhvr>
                                      <p:rCtr x="-94" y="-58"/>
                                    </p:animMotion>
                                  </p:childTnLst>
                                </p:cTn>
                              </p:par>
                            </p:childTnLst>
                          </p:cTn>
                        </p:par>
                        <p:par>
                          <p:cTn id="17" fill="hold">
                            <p:stCondLst>
                              <p:cond delay="3000"/>
                            </p:stCondLst>
                            <p:childTnLst>
                              <p:par>
                                <p:cTn id="18" presetID="35" presetClass="path" presetSubtype="0" accel="50000" decel="50000" fill="hold" nodeType="afterEffect">
                                  <p:stCondLst>
                                    <p:cond delay="0"/>
                                  </p:stCondLst>
                                  <p:childTnLst>
                                    <p:animMotion origin="layout" path="M -0.00347 -0.00556 L -0.33194 0.01111 " pathEditMode="relative" rAng="0" ptsTypes="AA">
                                      <p:cBhvr>
                                        <p:cTn id="19" dur="1000" fill="hold"/>
                                        <p:tgtEl>
                                          <p:spTgt spid="71682"/>
                                        </p:tgtEl>
                                        <p:attrNameLst>
                                          <p:attrName>ppt_x</p:attrName>
                                          <p:attrName>ppt_y</p:attrName>
                                        </p:attrNameLst>
                                      </p:cBhvr>
                                      <p:rCtr x="-164" y="8"/>
                                    </p:animMotion>
                                  </p:childTnLst>
                                </p:cTn>
                              </p:par>
                              <p:par>
                                <p:cTn id="20" presetID="35" presetClass="path" presetSubtype="0" accel="50000" decel="50000" fill="hold" nodeType="withEffect">
                                  <p:stCondLst>
                                    <p:cond delay="0"/>
                                  </p:stCondLst>
                                  <p:childTnLst>
                                    <p:animMotion origin="layout" path="M -0.18802 -0.11597 L -0.51302 -0.09375 " pathEditMode="relative" rAng="0" ptsTypes="AA">
                                      <p:cBhvr>
                                        <p:cTn id="21" dur="1000" fill="hold"/>
                                        <p:tgtEl>
                                          <p:spTgt spid="55301"/>
                                        </p:tgtEl>
                                        <p:attrNameLst>
                                          <p:attrName>ppt_x</p:attrName>
                                          <p:attrName>ppt_y</p:attrName>
                                        </p:attrNameLst>
                                      </p:cBhvr>
                                      <p:rCtr x="-162" y="11"/>
                                    </p:animMotion>
                                  </p:childTnLst>
                                </p:cTn>
                              </p:par>
                            </p:childTnLst>
                          </p:cTn>
                        </p:par>
                        <p:par>
                          <p:cTn id="22" fill="hold">
                            <p:stCondLst>
                              <p:cond delay="4000"/>
                            </p:stCondLst>
                            <p:childTnLst>
                              <p:par>
                                <p:cTn id="23" presetID="5" presetClass="exit" presetSubtype="10" fill="hold" nodeType="afterEffect">
                                  <p:stCondLst>
                                    <p:cond delay="0"/>
                                  </p:stCondLst>
                                  <p:childTnLst>
                                    <p:animEffect transition="out" filter="checkerboard(across)">
                                      <p:cBhvr>
                                        <p:cTn id="24" dur="500"/>
                                        <p:tgtEl>
                                          <p:spTgt spid="71682"/>
                                        </p:tgtEl>
                                      </p:cBhvr>
                                    </p:animEffect>
                                    <p:set>
                                      <p:cBhvr>
                                        <p:cTn id="25" dur="1" fill="hold">
                                          <p:stCondLst>
                                            <p:cond delay="499"/>
                                          </p:stCondLst>
                                        </p:cTn>
                                        <p:tgtEl>
                                          <p:spTgt spid="71682"/>
                                        </p:tgtEl>
                                        <p:attrNameLst>
                                          <p:attrName>style.visibility</p:attrName>
                                        </p:attrNameLst>
                                      </p:cBhvr>
                                      <p:to>
                                        <p:strVal val="hidden"/>
                                      </p:to>
                                    </p:set>
                                  </p:childTnLst>
                                </p:cTn>
                              </p:par>
                            </p:childTnLst>
                          </p:cTn>
                        </p:par>
                        <p:par>
                          <p:cTn id="26" fill="hold">
                            <p:stCondLst>
                              <p:cond delay="4500"/>
                            </p:stCondLst>
                            <p:childTnLst>
                              <p:par>
                                <p:cTn id="27" presetID="4" presetClass="exit" presetSubtype="16" fill="hold" nodeType="afterEffect">
                                  <p:stCondLst>
                                    <p:cond delay="0"/>
                                  </p:stCondLst>
                                  <p:childTnLst>
                                    <p:animEffect transition="out" filter="box(in)">
                                      <p:cBhvr>
                                        <p:cTn id="28" dur="500"/>
                                        <p:tgtEl>
                                          <p:spTgt spid="71682"/>
                                        </p:tgtEl>
                                      </p:cBhvr>
                                    </p:animEffect>
                                    <p:set>
                                      <p:cBhvr>
                                        <p:cTn id="29" dur="1" fill="hold">
                                          <p:stCondLst>
                                            <p:cond delay="499"/>
                                          </p:stCondLst>
                                        </p:cTn>
                                        <p:tgtEl>
                                          <p:spTgt spid="71682"/>
                                        </p:tgtEl>
                                        <p:attrNameLst>
                                          <p:attrName>style.visibility</p:attrName>
                                        </p:attrNameLst>
                                      </p:cBhvr>
                                      <p:to>
                                        <p:strVal val="hidden"/>
                                      </p:to>
                                    </p:set>
                                  </p:childTnLst>
                                </p:cTn>
                              </p:par>
                            </p:childTnLst>
                          </p:cTn>
                        </p:par>
                        <p:par>
                          <p:cTn id="30" fill="hold">
                            <p:stCondLst>
                              <p:cond delay="5000"/>
                            </p:stCondLst>
                            <p:childTnLst>
                              <p:par>
                                <p:cTn id="31" presetID="6" presetClass="emph" presetSubtype="0" fill="hold" nodeType="afterEffect">
                                  <p:stCondLst>
                                    <p:cond delay="0"/>
                                  </p:stCondLst>
                                  <p:childTnLst>
                                    <p:animScale>
                                      <p:cBhvr>
                                        <p:cTn id="32" dur="500" fill="hold"/>
                                        <p:tgtEl>
                                          <p:spTgt spid="55301"/>
                                        </p:tgtEl>
                                      </p:cBhvr>
                                      <p:by x="400000" y="400000"/>
                                    </p:animScale>
                                  </p:childTnLst>
                                </p:cTn>
                              </p:par>
                            </p:childTnLst>
                          </p:cTn>
                        </p:par>
                        <p:par>
                          <p:cTn id="33" fill="hold">
                            <p:stCondLst>
                              <p:cond delay="5500"/>
                            </p:stCondLst>
                            <p:childTnLst>
                              <p:par>
                                <p:cTn id="34" presetID="4" presetClass="entr" presetSubtype="16"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box(in)">
                                      <p:cBhvr>
                                        <p:cTn id="36" dur="500"/>
                                        <p:tgtEl>
                                          <p:spTgt spid="18"/>
                                        </p:tgtEl>
                                      </p:cBhvr>
                                    </p:animEffect>
                                  </p:childTnLst>
                                </p:cTn>
                              </p:par>
                              <p:par>
                                <p:cTn id="37" presetID="4" presetClass="entr" presetSubtype="16" fill="hold" nodeType="withEffect">
                                  <p:stCondLst>
                                    <p:cond delay="300"/>
                                  </p:stCondLst>
                                  <p:childTnLst>
                                    <p:set>
                                      <p:cBhvr>
                                        <p:cTn id="38" dur="1" fill="hold">
                                          <p:stCondLst>
                                            <p:cond delay="0"/>
                                          </p:stCondLst>
                                        </p:cTn>
                                        <p:tgtEl>
                                          <p:spTgt spid="19"/>
                                        </p:tgtEl>
                                        <p:attrNameLst>
                                          <p:attrName>style.visibility</p:attrName>
                                        </p:attrNameLst>
                                      </p:cBhvr>
                                      <p:to>
                                        <p:strVal val="visible"/>
                                      </p:to>
                                    </p:set>
                                    <p:animEffect transition="in" filter="box(in)">
                                      <p:cBhvr>
                                        <p:cTn id="39" dur="500"/>
                                        <p:tgtEl>
                                          <p:spTgt spid="19"/>
                                        </p:tgtEl>
                                      </p:cBhvr>
                                    </p:animEffect>
                                  </p:childTnLst>
                                </p:cTn>
                              </p:par>
                              <p:par>
                                <p:cTn id="40" presetID="4" presetClass="entr" presetSubtype="16" fill="hold" nodeType="withEffect">
                                  <p:stCondLst>
                                    <p:cond delay="600"/>
                                  </p:stCondLst>
                                  <p:childTnLst>
                                    <p:set>
                                      <p:cBhvr>
                                        <p:cTn id="41" dur="1" fill="hold">
                                          <p:stCondLst>
                                            <p:cond delay="0"/>
                                          </p:stCondLst>
                                        </p:cTn>
                                        <p:tgtEl>
                                          <p:spTgt spid="20"/>
                                        </p:tgtEl>
                                        <p:attrNameLst>
                                          <p:attrName>style.visibility</p:attrName>
                                        </p:attrNameLst>
                                      </p:cBhvr>
                                      <p:to>
                                        <p:strVal val="visible"/>
                                      </p:to>
                                    </p:set>
                                    <p:animEffect transition="in" filter="box(in)">
                                      <p:cBhvr>
                                        <p:cTn id="42" dur="500"/>
                                        <p:tgtEl>
                                          <p:spTgt spid="20"/>
                                        </p:tgtEl>
                                      </p:cBhvr>
                                    </p:animEffect>
                                  </p:childTnLst>
                                </p:cTn>
                              </p:par>
                            </p:childTnLst>
                          </p:cTn>
                        </p:par>
                        <p:par>
                          <p:cTn id="43" fill="hold">
                            <p:stCondLst>
                              <p:cond delay="6600"/>
                            </p:stCondLst>
                            <p:childTnLst>
                              <p:par>
                                <p:cTn id="44" presetID="35" presetClass="path" presetSubtype="0" accel="50000" decel="50000" fill="hold" nodeType="afterEffect">
                                  <p:stCondLst>
                                    <p:cond delay="0"/>
                                  </p:stCondLst>
                                  <p:childTnLst>
                                    <p:animMotion origin="layout" path="M -1.11111E-6 -2.22222E-6 L -0.41111 -0.15555 " pathEditMode="relative" rAng="0" ptsTypes="AA">
                                      <p:cBhvr>
                                        <p:cTn id="45" dur="500" fill="hold"/>
                                        <p:tgtEl>
                                          <p:spTgt spid="18"/>
                                        </p:tgtEl>
                                        <p:attrNameLst>
                                          <p:attrName>ppt_x</p:attrName>
                                          <p:attrName>ppt_y</p:attrName>
                                        </p:attrNameLst>
                                      </p:cBhvr>
                                      <p:rCtr x="-206" y="-78"/>
                                    </p:animMotion>
                                  </p:childTnLst>
                                </p:cTn>
                              </p:par>
                              <p:par>
                                <p:cTn id="46" presetID="35" presetClass="path" presetSubtype="0" accel="50000" decel="50000" fill="hold" nodeType="withEffect">
                                  <p:stCondLst>
                                    <p:cond delay="0"/>
                                  </p:stCondLst>
                                  <p:childTnLst>
                                    <p:animMotion origin="layout" path="M -1.11111E-6 -1.11111E-6 L -0.41111 -0.15555 " pathEditMode="relative" rAng="0" ptsTypes="AA">
                                      <p:cBhvr>
                                        <p:cTn id="47" dur="500" fill="hold"/>
                                        <p:tgtEl>
                                          <p:spTgt spid="19"/>
                                        </p:tgtEl>
                                        <p:attrNameLst>
                                          <p:attrName>ppt_x</p:attrName>
                                          <p:attrName>ppt_y</p:attrName>
                                        </p:attrNameLst>
                                      </p:cBhvr>
                                      <p:rCtr x="-206" y="-78"/>
                                    </p:animMotion>
                                  </p:childTnLst>
                                </p:cTn>
                              </p:par>
                              <p:par>
                                <p:cTn id="48" presetID="35" presetClass="path" presetSubtype="0" accel="50000" decel="50000" fill="hold" nodeType="withEffect">
                                  <p:stCondLst>
                                    <p:cond delay="0"/>
                                  </p:stCondLst>
                                  <p:childTnLst>
                                    <p:animMotion origin="layout" path="M -1.11111E-6 -4.44444E-6 L -0.41111 -0.2 " pathEditMode="relative" rAng="0" ptsTypes="AA">
                                      <p:cBhvr>
                                        <p:cTn id="49" dur="500" fill="hold"/>
                                        <p:tgtEl>
                                          <p:spTgt spid="20"/>
                                        </p:tgtEl>
                                        <p:attrNameLst>
                                          <p:attrName>ppt_x</p:attrName>
                                          <p:attrName>ppt_y</p:attrName>
                                        </p:attrNameLst>
                                      </p:cBhvr>
                                      <p:rCtr x="-206" y="-100"/>
                                    </p:animMotion>
                                  </p:childTnLst>
                                </p:cTn>
                              </p:par>
                            </p:childTnLst>
                          </p:cTn>
                        </p:par>
                        <p:par>
                          <p:cTn id="50" fill="hold">
                            <p:stCondLst>
                              <p:cond delay="7100"/>
                            </p:stCondLst>
                            <p:childTnLst>
                              <p:par>
                                <p:cTn id="51" presetID="11" presetClass="entr" presetSubtype="0" fill="hold" nodeType="afterEffect">
                                  <p:stCondLst>
                                    <p:cond delay="0"/>
                                  </p:stCondLst>
                                  <p:childTnLst>
                                    <p:set>
                                      <p:cBhvr>
                                        <p:cTn id="52" dur="500">
                                          <p:stCondLst>
                                            <p:cond delay="0"/>
                                          </p:stCondLst>
                                        </p:cTn>
                                        <p:tgtEl>
                                          <p:spTgt spid="22"/>
                                        </p:tgtEl>
                                        <p:attrNameLst>
                                          <p:attrName>style.visibility</p:attrName>
                                        </p:attrNameLst>
                                      </p:cBhvr>
                                      <p:to>
                                        <p:strVal val="visible"/>
                                      </p:to>
                                    </p:set>
                                  </p:childTnLst>
                                </p:cTn>
                              </p:par>
                            </p:childTnLst>
                          </p:cTn>
                        </p:par>
                        <p:par>
                          <p:cTn id="53" fill="hold">
                            <p:stCondLst>
                              <p:cond delay="7600"/>
                            </p:stCondLst>
                            <p:childTnLst>
                              <p:par>
                                <p:cTn id="54" presetID="11" presetClass="entr" presetSubtype="0" fill="hold" grpId="0" nodeType="afterEffect">
                                  <p:stCondLst>
                                    <p:cond delay="0"/>
                                  </p:stCondLst>
                                  <p:childTnLst>
                                    <p:set>
                                      <p:cBhvr>
                                        <p:cTn id="55" dur="500">
                                          <p:stCondLst>
                                            <p:cond delay="0"/>
                                          </p:stCondLst>
                                        </p:cTn>
                                        <p:tgtEl>
                                          <p:spTgt spid="23"/>
                                        </p:tgtEl>
                                        <p:attrNameLst>
                                          <p:attrName>style.visibility</p:attrName>
                                        </p:attrNameLst>
                                      </p:cBhvr>
                                      <p:to>
                                        <p:strVal val="visible"/>
                                      </p:to>
                                    </p:set>
                                  </p:childTnLst>
                                </p:cTn>
                              </p:par>
                            </p:childTnLst>
                          </p:cTn>
                        </p:par>
                        <p:par>
                          <p:cTn id="56" fill="hold">
                            <p:stCondLst>
                              <p:cond delay="8100"/>
                            </p:stCondLst>
                            <p:childTnLst>
                              <p:par>
                                <p:cTn id="57" presetID="11" presetClass="entr" presetSubtype="0" fill="hold" grpId="0" nodeType="afterEffect">
                                  <p:stCondLst>
                                    <p:cond delay="0"/>
                                  </p:stCondLst>
                                  <p:childTnLst>
                                    <p:set>
                                      <p:cBhvr>
                                        <p:cTn id="58" dur="500">
                                          <p:stCondLst>
                                            <p:cond delay="0"/>
                                          </p:stCondLst>
                                        </p:cTn>
                                        <p:tgtEl>
                                          <p:spTgt spid="24"/>
                                        </p:tgtEl>
                                        <p:attrNameLst>
                                          <p:attrName>style.visibility</p:attrName>
                                        </p:attrNameLst>
                                      </p:cBhvr>
                                      <p:to>
                                        <p:strVal val="visible"/>
                                      </p:to>
                                    </p:set>
                                  </p:childTnLst>
                                </p:cTn>
                              </p:par>
                            </p:childTnLst>
                          </p:cTn>
                        </p:par>
                        <p:par>
                          <p:cTn id="59" fill="hold">
                            <p:stCondLst>
                              <p:cond delay="8600"/>
                            </p:stCondLst>
                            <p:childTnLst>
                              <p:par>
                                <p:cTn id="60" presetID="11" presetClass="entr" presetSubtype="0" fill="hold" grpId="0" nodeType="afterEffect">
                                  <p:stCondLst>
                                    <p:cond delay="0"/>
                                  </p:stCondLst>
                                  <p:childTnLst>
                                    <p:set>
                                      <p:cBhvr>
                                        <p:cTn id="61" dur="500">
                                          <p:stCondLst>
                                            <p:cond delay="0"/>
                                          </p:stCondLst>
                                        </p:cTn>
                                        <p:tgtEl>
                                          <p:spTgt spid="25"/>
                                        </p:tgtEl>
                                        <p:attrNameLst>
                                          <p:attrName>style.visibility</p:attrName>
                                        </p:attrNameLst>
                                      </p:cBhvr>
                                      <p:to>
                                        <p:strVal val="visible"/>
                                      </p:to>
                                    </p:set>
                                  </p:childTnLst>
                                </p:cTn>
                              </p:par>
                            </p:childTnLst>
                          </p:cTn>
                        </p:par>
                        <p:par>
                          <p:cTn id="62" fill="hold">
                            <p:stCondLst>
                              <p:cond delay="9100"/>
                            </p:stCondLst>
                            <p:childTnLst>
                              <p:par>
                                <p:cTn id="63" presetID="11" presetClass="entr" presetSubtype="0" fill="hold" grpId="0" nodeType="afterEffect">
                                  <p:stCondLst>
                                    <p:cond delay="0"/>
                                  </p:stCondLst>
                                  <p:childTnLst>
                                    <p:set>
                                      <p:cBhvr>
                                        <p:cTn id="64" dur="500">
                                          <p:stCondLst>
                                            <p:cond delay="0"/>
                                          </p:stCondLst>
                                        </p:cTn>
                                        <p:tgtEl>
                                          <p:spTgt spid="26"/>
                                        </p:tgtEl>
                                        <p:attrNameLst>
                                          <p:attrName>style.visibility</p:attrName>
                                        </p:attrNameLst>
                                      </p:cBhvr>
                                      <p:to>
                                        <p:strVal val="visible"/>
                                      </p:to>
                                    </p:set>
                                  </p:childTnLst>
                                </p:cTn>
                              </p:par>
                            </p:childTnLst>
                          </p:cTn>
                        </p:par>
                        <p:par>
                          <p:cTn id="65" fill="hold">
                            <p:stCondLst>
                              <p:cond delay="9600"/>
                            </p:stCondLst>
                            <p:childTnLst>
                              <p:par>
                                <p:cTn id="66" presetID="11" presetClass="entr" presetSubtype="0" fill="hold" grpId="0" nodeType="afterEffect">
                                  <p:stCondLst>
                                    <p:cond delay="0"/>
                                  </p:stCondLst>
                                  <p:childTnLst>
                                    <p:set>
                                      <p:cBhvr>
                                        <p:cTn id="67" dur="500">
                                          <p:stCondLst>
                                            <p:cond delay="0"/>
                                          </p:stCondLst>
                                        </p:cTn>
                                        <p:tgtEl>
                                          <p:spTgt spid="27"/>
                                        </p:tgtEl>
                                        <p:attrNameLst>
                                          <p:attrName>style.visibility</p:attrName>
                                        </p:attrNameLst>
                                      </p:cBhvr>
                                      <p:to>
                                        <p:strVal val="visible"/>
                                      </p:to>
                                    </p:set>
                                  </p:childTnLst>
                                </p:cTn>
                              </p:par>
                            </p:childTnLst>
                          </p:cTn>
                        </p:par>
                        <p:par>
                          <p:cTn id="68" fill="hold">
                            <p:stCondLst>
                              <p:cond delay="10100"/>
                            </p:stCondLst>
                            <p:childTnLst>
                              <p:par>
                                <p:cTn id="69" presetID="11" presetClass="entr" presetSubtype="0" fill="hold" grpId="0" nodeType="afterEffect">
                                  <p:stCondLst>
                                    <p:cond delay="0"/>
                                  </p:stCondLst>
                                  <p:childTnLst>
                                    <p:set>
                                      <p:cBhvr>
                                        <p:cTn id="70" dur="500">
                                          <p:stCondLst>
                                            <p:cond delay="0"/>
                                          </p:stCondLst>
                                        </p:cTn>
                                        <p:tgtEl>
                                          <p:spTgt spid="28"/>
                                        </p:tgtEl>
                                        <p:attrNameLst>
                                          <p:attrName>style.visibility</p:attrName>
                                        </p:attrNameLst>
                                      </p:cBhvr>
                                      <p:to>
                                        <p:strVal val="visible"/>
                                      </p:to>
                                    </p:set>
                                  </p:childTnLst>
                                </p:cTn>
                              </p:par>
                              <p:par>
                                <p:cTn id="71" presetID="10" presetClass="entr" presetSubtype="0" fill="hold" nodeType="with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fade">
                                      <p:cBhvr>
                                        <p:cTn id="73" dur="2000"/>
                                        <p:tgtEl>
                                          <p:spTgt spid="29"/>
                                        </p:tgtEl>
                                      </p:cBhvr>
                                    </p:animEffect>
                                  </p:childTnLst>
                                </p:cTn>
                              </p:par>
                            </p:childTnLst>
                          </p:cTn>
                        </p:par>
                        <p:par>
                          <p:cTn id="74" fill="hold">
                            <p:stCondLst>
                              <p:cond delay="12100"/>
                            </p:stCondLst>
                            <p:childTnLst>
                              <p:par>
                                <p:cTn id="75" presetID="1" presetClass="entr" presetSubtype="0" fill="hold" grpId="1" nodeType="afterEffect">
                                  <p:stCondLst>
                                    <p:cond delay="0"/>
                                  </p:stCondLst>
                                  <p:childTnLst>
                                    <p:set>
                                      <p:cBhvr>
                                        <p:cTn id="76" dur="1" fill="hold">
                                          <p:stCondLst>
                                            <p:cond delay="0"/>
                                          </p:stCondLst>
                                        </p:cTn>
                                        <p:tgtEl>
                                          <p:spTgt spid="30"/>
                                        </p:tgtEl>
                                        <p:attrNameLst>
                                          <p:attrName>style.visibility</p:attrName>
                                        </p:attrNameLst>
                                      </p:cBhvr>
                                      <p:to>
                                        <p:strVal val="visible"/>
                                      </p:to>
                                    </p:set>
                                  </p:childTnLst>
                                </p:cTn>
                              </p:par>
                            </p:childTnLst>
                          </p:cTn>
                        </p:par>
                        <p:par>
                          <p:cTn id="77" fill="hold">
                            <p:stCondLst>
                              <p:cond delay="12100"/>
                            </p:stCondLst>
                            <p:childTnLst>
                              <p:par>
                                <p:cTn id="78" presetID="11" presetClass="entr" presetSubtype="0" fill="hold" grpId="0" nodeType="afterEffect">
                                  <p:stCondLst>
                                    <p:cond delay="0"/>
                                  </p:stCondLst>
                                  <p:childTnLst>
                                    <p:set>
                                      <p:cBhvr>
                                        <p:cTn id="79" dur="500">
                                          <p:stCondLst>
                                            <p:cond delay="0"/>
                                          </p:stCondLst>
                                        </p:cTn>
                                        <p:tgtEl>
                                          <p:spTgt spid="30"/>
                                        </p:tgtEl>
                                        <p:attrNameLst>
                                          <p:attrName>style.visibility</p:attrName>
                                        </p:attrNameLst>
                                      </p:cBhvr>
                                      <p:to>
                                        <p:strVal val="visible"/>
                                      </p:to>
                                    </p:set>
                                  </p:childTnLst>
                                </p:cTn>
                              </p:par>
                            </p:childTnLst>
                          </p:cTn>
                        </p:par>
                        <p:par>
                          <p:cTn id="80" fill="hold">
                            <p:stCondLst>
                              <p:cond delay="12600"/>
                            </p:stCondLst>
                            <p:childTnLst>
                              <p:par>
                                <p:cTn id="81" presetID="42" presetClass="path" presetSubtype="0" accel="50000" decel="50000" fill="hold" grpId="2" nodeType="afterEffect">
                                  <p:stCondLst>
                                    <p:cond delay="0"/>
                                  </p:stCondLst>
                                  <p:childTnLst>
                                    <p:animMotion origin="layout" path="M -3.33333E-6 2.95097E-6 L -0.025 0.31637 " pathEditMode="relative" rAng="0" ptsTypes="AA">
                                      <p:cBhvr>
                                        <p:cTn id="82" dur="500" fill="hold"/>
                                        <p:tgtEl>
                                          <p:spTgt spid="30"/>
                                        </p:tgtEl>
                                        <p:attrNameLst>
                                          <p:attrName>ppt_x</p:attrName>
                                          <p:attrName>ppt_y</p:attrName>
                                        </p:attrNameLst>
                                      </p:cBhvr>
                                      <p:rCtr x="-13" y="158"/>
                                    </p:animMotion>
                                  </p:childTnLst>
                                </p:cTn>
                              </p:par>
                            </p:childTnLst>
                          </p:cTn>
                        </p:par>
                        <p:par>
                          <p:cTn id="83" fill="hold">
                            <p:stCondLst>
                              <p:cond delay="13100"/>
                            </p:stCondLst>
                            <p:childTnLst>
                              <p:par>
                                <p:cTn id="84" presetID="1" presetClass="entr" presetSubtype="0" fill="hold" grpId="1" nodeType="afterEffect">
                                  <p:stCondLst>
                                    <p:cond delay="0"/>
                                  </p:stCondLst>
                                  <p:childTnLst>
                                    <p:set>
                                      <p:cBhvr>
                                        <p:cTn id="85" dur="1" fill="hold">
                                          <p:stCondLst>
                                            <p:cond delay="0"/>
                                          </p:stCondLst>
                                        </p:cTn>
                                        <p:tgtEl>
                                          <p:spTgt spid="31"/>
                                        </p:tgtEl>
                                        <p:attrNameLst>
                                          <p:attrName>style.visibility</p:attrName>
                                        </p:attrNameLst>
                                      </p:cBhvr>
                                      <p:to>
                                        <p:strVal val="visible"/>
                                      </p:to>
                                    </p:set>
                                  </p:childTnLst>
                                </p:cTn>
                              </p:par>
                            </p:childTnLst>
                          </p:cTn>
                        </p:par>
                        <p:par>
                          <p:cTn id="86" fill="hold">
                            <p:stCondLst>
                              <p:cond delay="13100"/>
                            </p:stCondLst>
                            <p:childTnLst>
                              <p:par>
                                <p:cTn id="87" presetID="42" presetClass="path" presetSubtype="0" accel="50000" decel="50000" fill="hold" grpId="2" nodeType="afterEffect">
                                  <p:stCondLst>
                                    <p:cond delay="0"/>
                                  </p:stCondLst>
                                  <p:childTnLst>
                                    <p:animMotion origin="layout" path="M -3.33333E-6 -2.22222E-6 L -0.39166 0.39445 " pathEditMode="relative" rAng="0" ptsTypes="AA">
                                      <p:cBhvr>
                                        <p:cTn id="88" dur="500" fill="hold"/>
                                        <p:tgtEl>
                                          <p:spTgt spid="31"/>
                                        </p:tgtEl>
                                        <p:attrNameLst>
                                          <p:attrName>ppt_x</p:attrName>
                                          <p:attrName>ppt_y</p:attrName>
                                        </p:attrNameLst>
                                      </p:cBhvr>
                                      <p:rCtr x="-196" y="197"/>
                                    </p:animMotion>
                                  </p:childTnLst>
                                </p:cTn>
                              </p:par>
                            </p:childTnLst>
                          </p:cTn>
                        </p:par>
                        <p:par>
                          <p:cTn id="89" fill="hold">
                            <p:stCondLst>
                              <p:cond delay="13600"/>
                            </p:stCondLst>
                            <p:childTnLst>
                              <p:par>
                                <p:cTn id="90" presetID="1" presetClass="entr" presetSubtype="0" fill="hold" grpId="0" nodeType="afterEffect">
                                  <p:stCondLst>
                                    <p:cond delay="0"/>
                                  </p:stCondLst>
                                  <p:childTnLst>
                                    <p:set>
                                      <p:cBhvr>
                                        <p:cTn id="91" dur="1" fill="hold">
                                          <p:stCondLst>
                                            <p:cond delay="0"/>
                                          </p:stCondLst>
                                        </p:cTn>
                                        <p:tgtEl>
                                          <p:spTgt spid="32"/>
                                        </p:tgtEl>
                                        <p:attrNameLst>
                                          <p:attrName>style.visibility</p:attrName>
                                        </p:attrNameLst>
                                      </p:cBhvr>
                                      <p:to>
                                        <p:strVal val="visible"/>
                                      </p:to>
                                    </p:set>
                                  </p:childTnLst>
                                </p:cTn>
                              </p:par>
                            </p:childTnLst>
                          </p:cTn>
                        </p:par>
                        <p:par>
                          <p:cTn id="92" fill="hold">
                            <p:stCondLst>
                              <p:cond delay="13600"/>
                            </p:stCondLst>
                            <p:childTnLst>
                              <p:par>
                                <p:cTn id="93" presetID="42" presetClass="path" presetSubtype="0" accel="50000" decel="50000" fill="hold" grpId="1" nodeType="afterEffect">
                                  <p:stCondLst>
                                    <p:cond delay="0"/>
                                  </p:stCondLst>
                                  <p:childTnLst>
                                    <p:animMotion origin="layout" path="M 0 -2.22222E-6 L -0.43333 0.23889 " pathEditMode="relative" rAng="0" ptsTypes="AA">
                                      <p:cBhvr>
                                        <p:cTn id="94" dur="500" fill="hold"/>
                                        <p:tgtEl>
                                          <p:spTgt spid="32"/>
                                        </p:tgtEl>
                                        <p:attrNameLst>
                                          <p:attrName>ppt_x</p:attrName>
                                          <p:attrName>ppt_y</p:attrName>
                                        </p:attrNameLst>
                                      </p:cBhvr>
                                      <p:rCtr x="-217" y="119"/>
                                    </p:animMotion>
                                  </p:childTnLst>
                                </p:cTn>
                              </p:par>
                            </p:childTnLst>
                          </p:cTn>
                        </p:par>
                        <p:par>
                          <p:cTn id="95" fill="hold">
                            <p:stCondLst>
                              <p:cond delay="14100"/>
                            </p:stCondLst>
                            <p:childTnLst>
                              <p:par>
                                <p:cTn id="96" presetID="1" presetClass="entr" presetSubtype="0" fill="hold" grpId="0" nodeType="afterEffect">
                                  <p:stCondLst>
                                    <p:cond delay="0"/>
                                  </p:stCondLst>
                                  <p:childTnLst>
                                    <p:set>
                                      <p:cBhvr>
                                        <p:cTn id="97" dur="1" fill="hold">
                                          <p:stCondLst>
                                            <p:cond delay="0"/>
                                          </p:stCondLst>
                                        </p:cTn>
                                        <p:tgtEl>
                                          <p:spTgt spid="33"/>
                                        </p:tgtEl>
                                        <p:attrNameLst>
                                          <p:attrName>style.visibility</p:attrName>
                                        </p:attrNameLst>
                                      </p:cBhvr>
                                      <p:to>
                                        <p:strVal val="visible"/>
                                      </p:to>
                                    </p:set>
                                  </p:childTnLst>
                                </p:cTn>
                              </p:par>
                            </p:childTnLst>
                          </p:cTn>
                        </p:par>
                        <p:par>
                          <p:cTn id="98" fill="hold">
                            <p:stCondLst>
                              <p:cond delay="14100"/>
                            </p:stCondLst>
                            <p:childTnLst>
                              <p:par>
                                <p:cTn id="99" presetID="42" presetClass="path" presetSubtype="0" accel="50000" decel="50000" fill="hold" grpId="1" nodeType="afterEffect">
                                  <p:stCondLst>
                                    <p:cond delay="0"/>
                                  </p:stCondLst>
                                  <p:childTnLst>
                                    <p:animMotion origin="layout" path="M 1.11022E-16 -3.33333E-6 L -0.45833 0.07223 " pathEditMode="relative" rAng="0" ptsTypes="AA">
                                      <p:cBhvr>
                                        <p:cTn id="100" dur="500" fill="hold"/>
                                        <p:tgtEl>
                                          <p:spTgt spid="33"/>
                                        </p:tgtEl>
                                        <p:attrNameLst>
                                          <p:attrName>ppt_x</p:attrName>
                                          <p:attrName>ppt_y</p:attrName>
                                        </p:attrNameLst>
                                      </p:cBhvr>
                                      <p:rCtr x="-229" y="36"/>
                                    </p:animMotion>
                                  </p:childTnLst>
                                </p:cTn>
                              </p:par>
                            </p:childTnLst>
                          </p:cTn>
                        </p:par>
                        <p:par>
                          <p:cTn id="101" fill="hold">
                            <p:stCondLst>
                              <p:cond delay="14600"/>
                            </p:stCondLst>
                            <p:childTnLst>
                              <p:par>
                                <p:cTn id="102" presetID="10" presetClass="emph" presetSubtype="0" repeatCount="10000" fill="hold" grpId="2" nodeType="afterEffect">
                                  <p:stCondLst>
                                    <p:cond delay="0"/>
                                  </p:stCondLst>
                                  <p:childTnLst>
                                    <p:anim calcmode="discrete" valueType="str">
                                      <p:cBhvr override="childStyle">
                                        <p:cTn id="103" dur="200" fill="hold"/>
                                        <p:tgtEl>
                                          <p:spTgt spid="32"/>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30" grpId="0" animBg="1"/>
      <p:bldP spid="30" grpId="1" animBg="1"/>
      <p:bldP spid="30" grpId="2" animBg="1"/>
      <p:bldP spid="31" grpId="1" animBg="1"/>
      <p:bldP spid="31" grpId="2" animBg="1"/>
      <p:bldP spid="32" grpId="0" animBg="1"/>
      <p:bldP spid="32" grpId="1" animBg="1"/>
      <p:bldP spid="32" grpId="2" animBg="1"/>
      <p:bldP spid="33" grpId="0" animBg="1"/>
      <p:bldP spid="33"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868205" y="1078468"/>
            <a:ext cx="3456395" cy="369332"/>
          </a:xfrm>
          <a:prstGeom prst="rect">
            <a:avLst/>
          </a:prstGeom>
          <a:noFill/>
        </p:spPr>
        <p:txBody>
          <a:bodyPr wrap="none" rtlCol="0">
            <a:spAutoFit/>
          </a:bodyPr>
          <a:lstStyle/>
          <a:p>
            <a:r>
              <a:rPr lang="en-US" altLang="zh-CN" b="1" dirty="0" smtClean="0"/>
              <a:t>Test problem 1 - Simulation</a:t>
            </a:r>
            <a:endParaRPr lang="zh-CN" altLang="en-US" b="1" dirty="0"/>
          </a:p>
        </p:txBody>
      </p:sp>
      <p:sp>
        <p:nvSpPr>
          <p:cNvPr id="13" name="矩形 12"/>
          <p:cNvSpPr/>
          <p:nvPr/>
        </p:nvSpPr>
        <p:spPr>
          <a:xfrm>
            <a:off x="152400" y="152400"/>
            <a:ext cx="1186543" cy="461665"/>
          </a:xfrm>
          <a:prstGeom prst="rect">
            <a:avLst/>
          </a:prstGeom>
          <a:solidFill>
            <a:srgbClr val="FFC000">
              <a:alpha val="41000"/>
            </a:srgbClr>
          </a:solidFill>
        </p:spPr>
        <p:txBody>
          <a:bodyPr vert="horz" wrap="none">
            <a:spAutoFit/>
          </a:bodyPr>
          <a:lstStyle/>
          <a:p>
            <a:r>
              <a:rPr lang="en-US" altLang="zh-CN" sz="2400" dirty="0" smtClean="0"/>
              <a:t>Results</a:t>
            </a:r>
            <a:endParaRPr lang="zh-CN" altLang="en-US" sz="2400" dirty="0"/>
          </a:p>
        </p:txBody>
      </p:sp>
      <p:graphicFrame>
        <p:nvGraphicFramePr>
          <p:cNvPr id="14" name="表格 13"/>
          <p:cNvGraphicFramePr>
            <a:graphicFrameLocks noGrp="1"/>
          </p:cNvGraphicFramePr>
          <p:nvPr/>
        </p:nvGraphicFramePr>
        <p:xfrm>
          <a:off x="1105984" y="1752600"/>
          <a:ext cx="5562600" cy="4191000"/>
        </p:xfrm>
        <a:graphic>
          <a:graphicData uri="http://schemas.openxmlformats.org/drawingml/2006/table">
            <a:tbl>
              <a:tblPr firstRow="1" bandRow="1">
                <a:tableStyleId>{5C22544A-7EE6-4342-B048-85BDC9FD1C3A}</a:tableStyleId>
              </a:tblPr>
              <a:tblGrid>
                <a:gridCol w="5562600"/>
              </a:tblGrid>
              <a:tr h="4191000">
                <a:tc>
                  <a:txBody>
                    <a:bodyPr/>
                    <a:lstStyle/>
                    <a:p>
                      <a:endParaRPr lang="zh-CN" alt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cell3D prstMaterial="dkEdge">
                      <a:bevel prst="cross"/>
                      <a:lightRig rig="flood" dir="t"/>
                    </a:cell3D>
                    <a:solidFill>
                      <a:schemeClr val="tx1">
                        <a:lumMod val="65000"/>
                        <a:lumOff val="35000"/>
                      </a:schemeClr>
                    </a:solidFill>
                  </a:tcPr>
                </a:tc>
              </a:tr>
            </a:tbl>
          </a:graphicData>
        </a:graphic>
      </p:graphicFrame>
      <p:pic>
        <p:nvPicPr>
          <p:cNvPr id="15" name="图片 14" descr="0.9502.jpg"/>
          <p:cNvPicPr>
            <a:picLocks noChangeAspect="1"/>
          </p:cNvPicPr>
          <p:nvPr/>
        </p:nvPicPr>
        <p:blipFill>
          <a:blip r:embed="rId2" cstate="print"/>
          <a:stretch>
            <a:fillRect/>
          </a:stretch>
        </p:blipFill>
        <p:spPr>
          <a:xfrm>
            <a:off x="1247584" y="1828800"/>
            <a:ext cx="5334000" cy="4000500"/>
          </a:xfrm>
          <a:prstGeom prst="rect">
            <a:avLst/>
          </a:prstGeom>
        </p:spPr>
      </p:pic>
      <p:pic>
        <p:nvPicPr>
          <p:cNvPr id="16" name="图片 15" descr="0.9549.jpg"/>
          <p:cNvPicPr>
            <a:picLocks noChangeAspect="1"/>
          </p:cNvPicPr>
          <p:nvPr/>
        </p:nvPicPr>
        <p:blipFill>
          <a:blip r:embed="rId3" cstate="print"/>
          <a:stretch>
            <a:fillRect/>
          </a:stretch>
        </p:blipFill>
        <p:spPr>
          <a:xfrm>
            <a:off x="1247584" y="1828800"/>
            <a:ext cx="5334000" cy="4000500"/>
          </a:xfrm>
          <a:prstGeom prst="rect">
            <a:avLst/>
          </a:prstGeom>
        </p:spPr>
      </p:pic>
      <p:pic>
        <p:nvPicPr>
          <p:cNvPr id="17" name="图片 16" descr="0.9585.jpg"/>
          <p:cNvPicPr>
            <a:picLocks noChangeAspect="1"/>
          </p:cNvPicPr>
          <p:nvPr/>
        </p:nvPicPr>
        <p:blipFill>
          <a:blip r:embed="rId4" cstate="print"/>
          <a:stretch>
            <a:fillRect/>
          </a:stretch>
        </p:blipFill>
        <p:spPr>
          <a:xfrm>
            <a:off x="1247584" y="1828800"/>
            <a:ext cx="5334000" cy="4000500"/>
          </a:xfrm>
          <a:prstGeom prst="rect">
            <a:avLst/>
          </a:prstGeom>
        </p:spPr>
      </p:pic>
      <p:pic>
        <p:nvPicPr>
          <p:cNvPr id="18" name="图片 17" descr="0.9641.jpg"/>
          <p:cNvPicPr>
            <a:picLocks noChangeAspect="1"/>
          </p:cNvPicPr>
          <p:nvPr/>
        </p:nvPicPr>
        <p:blipFill>
          <a:blip r:embed="rId5" cstate="print"/>
          <a:stretch>
            <a:fillRect/>
          </a:stretch>
        </p:blipFill>
        <p:spPr>
          <a:xfrm>
            <a:off x="1247584" y="1828800"/>
            <a:ext cx="5334000" cy="4000500"/>
          </a:xfrm>
          <a:prstGeom prst="rect">
            <a:avLst/>
          </a:prstGeom>
        </p:spPr>
      </p:pic>
      <p:pic>
        <p:nvPicPr>
          <p:cNvPr id="19" name="图片 18" descr="0.9657.jpg"/>
          <p:cNvPicPr>
            <a:picLocks noChangeAspect="1"/>
          </p:cNvPicPr>
          <p:nvPr/>
        </p:nvPicPr>
        <p:blipFill>
          <a:blip r:embed="rId6" cstate="print"/>
          <a:stretch>
            <a:fillRect/>
          </a:stretch>
        </p:blipFill>
        <p:spPr>
          <a:xfrm>
            <a:off x="1247584" y="1828800"/>
            <a:ext cx="5334000" cy="4000500"/>
          </a:xfrm>
          <a:prstGeom prst="rect">
            <a:avLst/>
          </a:prstGeom>
        </p:spPr>
      </p:pic>
      <p:pic>
        <p:nvPicPr>
          <p:cNvPr id="20" name="图片 19" descr="0.9683.jpg"/>
          <p:cNvPicPr>
            <a:picLocks noChangeAspect="1"/>
          </p:cNvPicPr>
          <p:nvPr/>
        </p:nvPicPr>
        <p:blipFill>
          <a:blip r:embed="rId7" cstate="print"/>
          <a:stretch>
            <a:fillRect/>
          </a:stretch>
        </p:blipFill>
        <p:spPr>
          <a:xfrm>
            <a:off x="1247584" y="1828800"/>
            <a:ext cx="5334000" cy="4000500"/>
          </a:xfrm>
          <a:prstGeom prst="rect">
            <a:avLst/>
          </a:prstGeom>
        </p:spPr>
      </p:pic>
      <p:pic>
        <p:nvPicPr>
          <p:cNvPr id="21" name="图片 20" descr="0.9688.jpg"/>
          <p:cNvPicPr>
            <a:picLocks noChangeAspect="1"/>
          </p:cNvPicPr>
          <p:nvPr/>
        </p:nvPicPr>
        <p:blipFill>
          <a:blip r:embed="rId8" cstate="print"/>
          <a:stretch>
            <a:fillRect/>
          </a:stretch>
        </p:blipFill>
        <p:spPr>
          <a:xfrm>
            <a:off x="1247584" y="1828800"/>
            <a:ext cx="5334000" cy="4000500"/>
          </a:xfrm>
          <a:prstGeom prst="rect">
            <a:avLst/>
          </a:prstGeom>
        </p:spPr>
      </p:pic>
      <p:pic>
        <p:nvPicPr>
          <p:cNvPr id="22" name="图片 21" descr="0.9689.jpg"/>
          <p:cNvPicPr>
            <a:picLocks noChangeAspect="1"/>
          </p:cNvPicPr>
          <p:nvPr/>
        </p:nvPicPr>
        <p:blipFill>
          <a:blip r:embed="rId9" cstate="print"/>
          <a:stretch>
            <a:fillRect/>
          </a:stretch>
        </p:blipFill>
        <p:spPr>
          <a:xfrm>
            <a:off x="1247584" y="1828800"/>
            <a:ext cx="5334000" cy="4000500"/>
          </a:xfrm>
          <a:prstGeom prst="rect">
            <a:avLst/>
          </a:prstGeom>
        </p:spPr>
      </p:pic>
      <p:pic>
        <p:nvPicPr>
          <p:cNvPr id="23" name="图片 22" descr="0.9692.jpg"/>
          <p:cNvPicPr>
            <a:picLocks noChangeAspect="1"/>
          </p:cNvPicPr>
          <p:nvPr/>
        </p:nvPicPr>
        <p:blipFill>
          <a:blip r:embed="rId10" cstate="print"/>
          <a:stretch>
            <a:fillRect/>
          </a:stretch>
        </p:blipFill>
        <p:spPr>
          <a:xfrm>
            <a:off x="1247584" y="1828800"/>
            <a:ext cx="5334000" cy="4000500"/>
          </a:xfrm>
          <a:prstGeom prst="rect">
            <a:avLst/>
          </a:prstGeom>
        </p:spPr>
      </p:pic>
      <p:pic>
        <p:nvPicPr>
          <p:cNvPr id="24" name="图片 23" descr="0.97076.jpg"/>
          <p:cNvPicPr>
            <a:picLocks noChangeAspect="1"/>
          </p:cNvPicPr>
          <p:nvPr/>
        </p:nvPicPr>
        <p:blipFill>
          <a:blip r:embed="rId11" cstate="print"/>
          <a:stretch>
            <a:fillRect/>
          </a:stretch>
        </p:blipFill>
        <p:spPr>
          <a:xfrm>
            <a:off x="1247584" y="1828800"/>
            <a:ext cx="5334000" cy="4000500"/>
          </a:xfrm>
          <a:prstGeom prst="rect">
            <a:avLst/>
          </a:prstGeom>
        </p:spPr>
      </p:pic>
      <p:sp>
        <p:nvSpPr>
          <p:cNvPr id="25" name="矩形 24"/>
          <p:cNvSpPr/>
          <p:nvPr/>
        </p:nvSpPr>
        <p:spPr>
          <a:xfrm>
            <a:off x="1182184" y="1828800"/>
            <a:ext cx="5410200" cy="4038600"/>
          </a:xfrm>
          <a:prstGeom prst="rect">
            <a:avLst/>
          </a:prstGeom>
          <a:solidFill>
            <a:schemeClr val="tx1">
              <a:lumMod val="75000"/>
              <a:lumOff val="2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dirty="0">
              <a:solidFill>
                <a:schemeClr val="tx1">
                  <a:lumMod val="65000"/>
                  <a:lumOff val="35000"/>
                </a:schemeClr>
              </a:solidFill>
            </a:endParaRPr>
          </a:p>
        </p:txBody>
      </p:sp>
      <p:sp>
        <p:nvSpPr>
          <p:cNvPr id="26" name="矩形 25"/>
          <p:cNvSpPr/>
          <p:nvPr/>
        </p:nvSpPr>
        <p:spPr>
          <a:xfrm>
            <a:off x="7049584" y="5486400"/>
            <a:ext cx="1332416" cy="369332"/>
          </a:xfrm>
          <a:prstGeom prst="rect">
            <a:avLst/>
          </a:prstGeom>
        </p:spPr>
        <p:txBody>
          <a:bodyPr wrap="none">
            <a:spAutoFit/>
          </a:bodyPr>
          <a:lstStyle/>
          <a:p>
            <a:r>
              <a:rPr lang="en-US" altLang="zh-CN" dirty="0" smtClean="0"/>
              <a:t>R = 0.9502</a:t>
            </a:r>
            <a:endParaRPr lang="zh-CN" altLang="en-US" dirty="0"/>
          </a:p>
        </p:txBody>
      </p:sp>
      <p:sp>
        <p:nvSpPr>
          <p:cNvPr id="27" name="矩形 26"/>
          <p:cNvSpPr/>
          <p:nvPr/>
        </p:nvSpPr>
        <p:spPr>
          <a:xfrm>
            <a:off x="7049584" y="5105400"/>
            <a:ext cx="1332416" cy="369332"/>
          </a:xfrm>
          <a:prstGeom prst="rect">
            <a:avLst/>
          </a:prstGeom>
        </p:spPr>
        <p:txBody>
          <a:bodyPr wrap="none">
            <a:spAutoFit/>
          </a:bodyPr>
          <a:lstStyle/>
          <a:p>
            <a:r>
              <a:rPr lang="en-US" altLang="zh-CN" dirty="0" smtClean="0"/>
              <a:t>R = 0.9549</a:t>
            </a:r>
            <a:endParaRPr lang="zh-CN" altLang="en-US" dirty="0"/>
          </a:p>
        </p:txBody>
      </p:sp>
      <p:sp>
        <p:nvSpPr>
          <p:cNvPr id="28" name="矩形 27"/>
          <p:cNvSpPr/>
          <p:nvPr/>
        </p:nvSpPr>
        <p:spPr>
          <a:xfrm>
            <a:off x="7049584" y="4736068"/>
            <a:ext cx="1332416" cy="369332"/>
          </a:xfrm>
          <a:prstGeom prst="rect">
            <a:avLst/>
          </a:prstGeom>
        </p:spPr>
        <p:txBody>
          <a:bodyPr wrap="none">
            <a:spAutoFit/>
          </a:bodyPr>
          <a:lstStyle/>
          <a:p>
            <a:r>
              <a:rPr lang="en-US" altLang="zh-CN" dirty="0" smtClean="0"/>
              <a:t>R = 0.9585</a:t>
            </a:r>
            <a:endParaRPr lang="zh-CN" altLang="en-US" dirty="0"/>
          </a:p>
        </p:txBody>
      </p:sp>
      <p:sp>
        <p:nvSpPr>
          <p:cNvPr id="29" name="矩形 28"/>
          <p:cNvSpPr/>
          <p:nvPr/>
        </p:nvSpPr>
        <p:spPr>
          <a:xfrm>
            <a:off x="7049584" y="4355068"/>
            <a:ext cx="1332416" cy="369332"/>
          </a:xfrm>
          <a:prstGeom prst="rect">
            <a:avLst/>
          </a:prstGeom>
        </p:spPr>
        <p:txBody>
          <a:bodyPr wrap="none">
            <a:spAutoFit/>
          </a:bodyPr>
          <a:lstStyle/>
          <a:p>
            <a:r>
              <a:rPr lang="en-US" altLang="zh-CN" dirty="0" smtClean="0"/>
              <a:t>R = 0.9641</a:t>
            </a:r>
            <a:endParaRPr lang="zh-CN" altLang="en-US" dirty="0"/>
          </a:p>
        </p:txBody>
      </p:sp>
      <p:sp>
        <p:nvSpPr>
          <p:cNvPr id="30" name="矩形 29"/>
          <p:cNvSpPr/>
          <p:nvPr/>
        </p:nvSpPr>
        <p:spPr>
          <a:xfrm>
            <a:off x="7049584" y="3962400"/>
            <a:ext cx="1332416" cy="369332"/>
          </a:xfrm>
          <a:prstGeom prst="rect">
            <a:avLst/>
          </a:prstGeom>
        </p:spPr>
        <p:txBody>
          <a:bodyPr wrap="none">
            <a:spAutoFit/>
          </a:bodyPr>
          <a:lstStyle/>
          <a:p>
            <a:r>
              <a:rPr lang="en-US" altLang="zh-CN" dirty="0" smtClean="0"/>
              <a:t>R = 0.9657</a:t>
            </a:r>
            <a:endParaRPr lang="zh-CN" altLang="en-US" dirty="0"/>
          </a:p>
        </p:txBody>
      </p:sp>
      <p:sp>
        <p:nvSpPr>
          <p:cNvPr id="31" name="矩形 30"/>
          <p:cNvSpPr/>
          <p:nvPr/>
        </p:nvSpPr>
        <p:spPr>
          <a:xfrm>
            <a:off x="7049584" y="3581400"/>
            <a:ext cx="1332416" cy="369332"/>
          </a:xfrm>
          <a:prstGeom prst="rect">
            <a:avLst/>
          </a:prstGeom>
        </p:spPr>
        <p:txBody>
          <a:bodyPr wrap="none">
            <a:spAutoFit/>
          </a:bodyPr>
          <a:lstStyle/>
          <a:p>
            <a:r>
              <a:rPr lang="en-US" altLang="zh-CN" dirty="0" smtClean="0"/>
              <a:t>R = 0.9683</a:t>
            </a:r>
            <a:endParaRPr lang="zh-CN" altLang="en-US" dirty="0"/>
          </a:p>
        </p:txBody>
      </p:sp>
      <p:sp>
        <p:nvSpPr>
          <p:cNvPr id="32" name="矩形 31"/>
          <p:cNvSpPr/>
          <p:nvPr/>
        </p:nvSpPr>
        <p:spPr>
          <a:xfrm>
            <a:off x="7049584" y="3200400"/>
            <a:ext cx="1346844" cy="369332"/>
          </a:xfrm>
          <a:prstGeom prst="rect">
            <a:avLst/>
          </a:prstGeom>
        </p:spPr>
        <p:txBody>
          <a:bodyPr wrap="none">
            <a:spAutoFit/>
          </a:bodyPr>
          <a:lstStyle/>
          <a:p>
            <a:r>
              <a:rPr lang="en-US" altLang="zh-CN" dirty="0" smtClean="0"/>
              <a:t>R = 0.9688</a:t>
            </a:r>
            <a:endParaRPr lang="zh-CN" altLang="en-US" dirty="0"/>
          </a:p>
        </p:txBody>
      </p:sp>
      <p:sp>
        <p:nvSpPr>
          <p:cNvPr id="33" name="矩形 32"/>
          <p:cNvSpPr/>
          <p:nvPr/>
        </p:nvSpPr>
        <p:spPr>
          <a:xfrm>
            <a:off x="7049584" y="2819400"/>
            <a:ext cx="1332416" cy="369332"/>
          </a:xfrm>
          <a:prstGeom prst="rect">
            <a:avLst/>
          </a:prstGeom>
        </p:spPr>
        <p:txBody>
          <a:bodyPr wrap="none">
            <a:spAutoFit/>
          </a:bodyPr>
          <a:lstStyle/>
          <a:p>
            <a:r>
              <a:rPr lang="en-US" altLang="zh-CN" dirty="0" smtClean="0"/>
              <a:t>R = 0.9689</a:t>
            </a:r>
            <a:endParaRPr lang="zh-CN" altLang="en-US" dirty="0"/>
          </a:p>
        </p:txBody>
      </p:sp>
      <p:sp>
        <p:nvSpPr>
          <p:cNvPr id="34" name="矩形 33"/>
          <p:cNvSpPr/>
          <p:nvPr/>
        </p:nvSpPr>
        <p:spPr>
          <a:xfrm>
            <a:off x="7049584" y="2450068"/>
            <a:ext cx="1332416" cy="369332"/>
          </a:xfrm>
          <a:prstGeom prst="rect">
            <a:avLst/>
          </a:prstGeom>
        </p:spPr>
        <p:txBody>
          <a:bodyPr wrap="none">
            <a:spAutoFit/>
          </a:bodyPr>
          <a:lstStyle/>
          <a:p>
            <a:r>
              <a:rPr lang="en-US" altLang="zh-CN" dirty="0" smtClean="0"/>
              <a:t>R = 0.9692</a:t>
            </a:r>
            <a:endParaRPr lang="zh-CN" altLang="en-US" dirty="0"/>
          </a:p>
        </p:txBody>
      </p:sp>
      <p:sp>
        <p:nvSpPr>
          <p:cNvPr id="36" name="矩形 35"/>
          <p:cNvSpPr/>
          <p:nvPr/>
        </p:nvSpPr>
        <p:spPr>
          <a:xfrm>
            <a:off x="7010400" y="2057400"/>
            <a:ext cx="1443024" cy="369332"/>
          </a:xfrm>
          <a:prstGeom prst="rect">
            <a:avLst/>
          </a:prstGeom>
          <a:noFill/>
        </p:spPr>
        <p:txBody>
          <a:bodyPr wrap="none">
            <a:spAutoFit/>
          </a:bodyPr>
          <a:lstStyle/>
          <a:p>
            <a:r>
              <a:rPr lang="en-US" altLang="zh-CN" dirty="0" smtClean="0"/>
              <a:t>R = 0.97076</a:t>
            </a:r>
            <a:endParaRPr lang="zh-CN" altLang="en-US" dirty="0"/>
          </a:p>
        </p:txBody>
      </p:sp>
      <p:sp>
        <p:nvSpPr>
          <p:cNvPr id="37" name="TextBox 36"/>
          <p:cNvSpPr txBox="1"/>
          <p:nvPr/>
        </p:nvSpPr>
        <p:spPr>
          <a:xfrm>
            <a:off x="5410200" y="5559623"/>
            <a:ext cx="1133644" cy="307777"/>
          </a:xfrm>
          <a:prstGeom prst="rect">
            <a:avLst/>
          </a:prstGeom>
          <a:noFill/>
        </p:spPr>
        <p:txBody>
          <a:bodyPr wrap="none" rtlCol="0">
            <a:spAutoFit/>
          </a:bodyPr>
          <a:lstStyle/>
          <a:p>
            <a:r>
              <a:rPr lang="en-US" altLang="zh-CN" sz="1400" dirty="0" smtClean="0"/>
              <a:t>Agent index</a:t>
            </a:r>
          </a:p>
        </p:txBody>
      </p:sp>
      <p:sp>
        <p:nvSpPr>
          <p:cNvPr id="38" name="TextBox 37"/>
          <p:cNvSpPr txBox="1"/>
          <p:nvPr/>
        </p:nvSpPr>
        <p:spPr>
          <a:xfrm>
            <a:off x="1143000" y="1825823"/>
            <a:ext cx="1927131" cy="307777"/>
          </a:xfrm>
          <a:prstGeom prst="rect">
            <a:avLst/>
          </a:prstGeom>
          <a:noFill/>
        </p:spPr>
        <p:txBody>
          <a:bodyPr wrap="none" rtlCol="0">
            <a:spAutoFit/>
          </a:bodyPr>
          <a:lstStyle/>
          <a:p>
            <a:r>
              <a:rPr lang="en-US" altLang="zh-CN" sz="1400" dirty="0" smtClean="0"/>
              <a:t>Subsystem Reliability</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42" fill="hold" grpId="0" nodeType="clickEffect">
                                  <p:stCondLst>
                                    <p:cond delay="0"/>
                                  </p:stCondLst>
                                  <p:childTnLst>
                                    <p:animEffect transition="out" filter="barn(outHorizontal)">
                                      <p:cBhvr>
                                        <p:cTn id="6" dur="500"/>
                                        <p:tgtEl>
                                          <p:spTgt spid="25"/>
                                        </p:tgtEl>
                                      </p:cBhvr>
                                    </p:animEffect>
                                    <p:set>
                                      <p:cBhvr>
                                        <p:cTn id="7" dur="1" fill="hold">
                                          <p:stCondLst>
                                            <p:cond delay="499"/>
                                          </p:stCondLst>
                                        </p:cTn>
                                        <p:tgtEl>
                                          <p:spTgt spid="25"/>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100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1000"/>
                                  </p:stCondLst>
                                  <p:childTnLst>
                                    <p:set>
                                      <p:cBhvr>
                                        <p:cTn id="14" dur="1" fill="hold">
                                          <p:stCondLst>
                                            <p:cond delay="0"/>
                                          </p:stCondLst>
                                        </p:cTn>
                                        <p:tgtEl>
                                          <p:spTgt spid="27"/>
                                        </p:tgtEl>
                                        <p:attrNameLst>
                                          <p:attrName>style.visibility</p:attrName>
                                        </p:attrNameLst>
                                      </p:cBhvr>
                                      <p:to>
                                        <p:strVal val="visible"/>
                                      </p:to>
                                    </p:set>
                                  </p:childTnLst>
                                </p:cTn>
                              </p:par>
                            </p:childTnLst>
                          </p:cTn>
                        </p:par>
                        <p:par>
                          <p:cTn id="15" fill="hold">
                            <p:stCondLst>
                              <p:cond delay="1500"/>
                            </p:stCondLst>
                            <p:childTnLst>
                              <p:par>
                                <p:cTn id="16" presetID="1" presetClass="entr" presetSubtype="0" fill="hold" nodeType="afterEffect">
                                  <p:stCondLst>
                                    <p:cond delay="1000"/>
                                  </p:stCondLst>
                                  <p:childTnLst>
                                    <p:set>
                                      <p:cBhvr>
                                        <p:cTn id="17" dur="1" fill="hold">
                                          <p:stCondLst>
                                            <p:cond delay="0"/>
                                          </p:stCondLst>
                                        </p:cTn>
                                        <p:tgtEl>
                                          <p:spTgt spid="17"/>
                                        </p:tgtEl>
                                        <p:attrNameLst>
                                          <p:attrName>style.visibility</p:attrName>
                                        </p:attrNameLst>
                                      </p:cBhvr>
                                      <p:to>
                                        <p:strVal val="visible"/>
                                      </p:to>
                                    </p:set>
                                  </p:childTnLst>
                                </p:cTn>
                              </p:par>
                              <p:par>
                                <p:cTn id="18" presetID="1" presetClass="entr" presetSubtype="0" fill="hold" grpId="0" nodeType="withEffect">
                                  <p:stCondLst>
                                    <p:cond delay="1000"/>
                                  </p:stCondLst>
                                  <p:childTnLst>
                                    <p:set>
                                      <p:cBhvr>
                                        <p:cTn id="19" dur="1" fill="hold">
                                          <p:stCondLst>
                                            <p:cond delay="0"/>
                                          </p:stCondLst>
                                        </p:cTn>
                                        <p:tgtEl>
                                          <p:spTgt spid="28"/>
                                        </p:tgtEl>
                                        <p:attrNameLst>
                                          <p:attrName>style.visibility</p:attrName>
                                        </p:attrNameLst>
                                      </p:cBhvr>
                                      <p:to>
                                        <p:strVal val="visible"/>
                                      </p:to>
                                    </p:set>
                                  </p:childTnLst>
                                </p:cTn>
                              </p:par>
                            </p:childTnLst>
                          </p:cTn>
                        </p:par>
                        <p:par>
                          <p:cTn id="20" fill="hold">
                            <p:stCondLst>
                              <p:cond delay="2500"/>
                            </p:stCondLst>
                            <p:childTnLst>
                              <p:par>
                                <p:cTn id="21" presetID="1" presetClass="entr" presetSubtype="0" fill="hold" nodeType="afterEffect">
                                  <p:stCondLst>
                                    <p:cond delay="1000"/>
                                  </p:stCondLst>
                                  <p:childTnLst>
                                    <p:set>
                                      <p:cBhvr>
                                        <p:cTn id="22" dur="1" fill="hold">
                                          <p:stCondLst>
                                            <p:cond delay="0"/>
                                          </p:stCondLst>
                                        </p:cTn>
                                        <p:tgtEl>
                                          <p:spTgt spid="18"/>
                                        </p:tgtEl>
                                        <p:attrNameLst>
                                          <p:attrName>style.visibility</p:attrName>
                                        </p:attrNameLst>
                                      </p:cBhvr>
                                      <p:to>
                                        <p:strVal val="visible"/>
                                      </p:to>
                                    </p:set>
                                  </p:childTnLst>
                                </p:cTn>
                              </p:par>
                              <p:par>
                                <p:cTn id="23" presetID="1" presetClass="entr" presetSubtype="0" fill="hold" grpId="0" nodeType="withEffect">
                                  <p:stCondLst>
                                    <p:cond delay="1000"/>
                                  </p:stCondLst>
                                  <p:childTnLst>
                                    <p:set>
                                      <p:cBhvr>
                                        <p:cTn id="24" dur="1" fill="hold">
                                          <p:stCondLst>
                                            <p:cond delay="0"/>
                                          </p:stCondLst>
                                        </p:cTn>
                                        <p:tgtEl>
                                          <p:spTgt spid="29"/>
                                        </p:tgtEl>
                                        <p:attrNameLst>
                                          <p:attrName>style.visibility</p:attrName>
                                        </p:attrNameLst>
                                      </p:cBhvr>
                                      <p:to>
                                        <p:strVal val="visible"/>
                                      </p:to>
                                    </p:set>
                                  </p:childTnLst>
                                </p:cTn>
                              </p:par>
                            </p:childTnLst>
                          </p:cTn>
                        </p:par>
                        <p:par>
                          <p:cTn id="25" fill="hold">
                            <p:stCondLst>
                              <p:cond delay="3500"/>
                            </p:stCondLst>
                            <p:childTnLst>
                              <p:par>
                                <p:cTn id="26" presetID="1" presetClass="entr" presetSubtype="0" fill="hold" nodeType="afterEffect">
                                  <p:stCondLst>
                                    <p:cond delay="1000"/>
                                  </p:stCondLst>
                                  <p:childTnLst>
                                    <p:set>
                                      <p:cBhvr>
                                        <p:cTn id="27" dur="1" fill="hold">
                                          <p:stCondLst>
                                            <p:cond delay="0"/>
                                          </p:stCondLst>
                                        </p:cTn>
                                        <p:tgtEl>
                                          <p:spTgt spid="19"/>
                                        </p:tgtEl>
                                        <p:attrNameLst>
                                          <p:attrName>style.visibility</p:attrName>
                                        </p:attrNameLst>
                                      </p:cBhvr>
                                      <p:to>
                                        <p:strVal val="visible"/>
                                      </p:to>
                                    </p:set>
                                  </p:childTnLst>
                                </p:cTn>
                              </p:par>
                              <p:par>
                                <p:cTn id="28" presetID="1" presetClass="entr" presetSubtype="0" fill="hold" grpId="0" nodeType="withEffect">
                                  <p:stCondLst>
                                    <p:cond delay="1000"/>
                                  </p:stCondLst>
                                  <p:childTnLst>
                                    <p:set>
                                      <p:cBhvr>
                                        <p:cTn id="29" dur="1" fill="hold">
                                          <p:stCondLst>
                                            <p:cond delay="0"/>
                                          </p:stCondLst>
                                        </p:cTn>
                                        <p:tgtEl>
                                          <p:spTgt spid="30"/>
                                        </p:tgtEl>
                                        <p:attrNameLst>
                                          <p:attrName>style.visibility</p:attrName>
                                        </p:attrNameLst>
                                      </p:cBhvr>
                                      <p:to>
                                        <p:strVal val="visible"/>
                                      </p:to>
                                    </p:set>
                                  </p:childTnLst>
                                </p:cTn>
                              </p:par>
                            </p:childTnLst>
                          </p:cTn>
                        </p:par>
                        <p:par>
                          <p:cTn id="30" fill="hold">
                            <p:stCondLst>
                              <p:cond delay="4500"/>
                            </p:stCondLst>
                            <p:childTnLst>
                              <p:par>
                                <p:cTn id="31" presetID="1" presetClass="entr" presetSubtype="0" fill="hold" nodeType="afterEffect">
                                  <p:stCondLst>
                                    <p:cond delay="1000"/>
                                  </p:stCondLst>
                                  <p:childTnLst>
                                    <p:set>
                                      <p:cBhvr>
                                        <p:cTn id="32" dur="1" fill="hold">
                                          <p:stCondLst>
                                            <p:cond delay="0"/>
                                          </p:stCondLst>
                                        </p:cTn>
                                        <p:tgtEl>
                                          <p:spTgt spid="20"/>
                                        </p:tgtEl>
                                        <p:attrNameLst>
                                          <p:attrName>style.visibility</p:attrName>
                                        </p:attrNameLst>
                                      </p:cBhvr>
                                      <p:to>
                                        <p:strVal val="visible"/>
                                      </p:to>
                                    </p:set>
                                  </p:childTnLst>
                                </p:cTn>
                              </p:par>
                              <p:par>
                                <p:cTn id="33" presetID="1" presetClass="entr" presetSubtype="0" fill="hold" grpId="0" nodeType="withEffect">
                                  <p:stCondLst>
                                    <p:cond delay="1000"/>
                                  </p:stCondLst>
                                  <p:childTnLst>
                                    <p:set>
                                      <p:cBhvr>
                                        <p:cTn id="34" dur="1" fill="hold">
                                          <p:stCondLst>
                                            <p:cond delay="0"/>
                                          </p:stCondLst>
                                        </p:cTn>
                                        <p:tgtEl>
                                          <p:spTgt spid="31"/>
                                        </p:tgtEl>
                                        <p:attrNameLst>
                                          <p:attrName>style.visibility</p:attrName>
                                        </p:attrNameLst>
                                      </p:cBhvr>
                                      <p:to>
                                        <p:strVal val="visible"/>
                                      </p:to>
                                    </p:set>
                                  </p:childTnLst>
                                </p:cTn>
                              </p:par>
                            </p:childTnLst>
                          </p:cTn>
                        </p:par>
                        <p:par>
                          <p:cTn id="35" fill="hold">
                            <p:stCondLst>
                              <p:cond delay="5500"/>
                            </p:stCondLst>
                            <p:childTnLst>
                              <p:par>
                                <p:cTn id="36" presetID="1" presetClass="entr" presetSubtype="0" fill="hold" nodeType="afterEffect">
                                  <p:stCondLst>
                                    <p:cond delay="1000"/>
                                  </p:stCondLst>
                                  <p:childTnLst>
                                    <p:set>
                                      <p:cBhvr>
                                        <p:cTn id="37" dur="1" fill="hold">
                                          <p:stCondLst>
                                            <p:cond delay="0"/>
                                          </p:stCondLst>
                                        </p:cTn>
                                        <p:tgtEl>
                                          <p:spTgt spid="21"/>
                                        </p:tgtEl>
                                        <p:attrNameLst>
                                          <p:attrName>style.visibility</p:attrName>
                                        </p:attrNameLst>
                                      </p:cBhvr>
                                      <p:to>
                                        <p:strVal val="visible"/>
                                      </p:to>
                                    </p:set>
                                  </p:childTnLst>
                                </p:cTn>
                              </p:par>
                              <p:par>
                                <p:cTn id="38" presetID="1" presetClass="entr" presetSubtype="0" fill="hold" grpId="0" nodeType="withEffect">
                                  <p:stCondLst>
                                    <p:cond delay="1000"/>
                                  </p:stCondLst>
                                  <p:childTnLst>
                                    <p:set>
                                      <p:cBhvr>
                                        <p:cTn id="39" dur="1" fill="hold">
                                          <p:stCondLst>
                                            <p:cond delay="0"/>
                                          </p:stCondLst>
                                        </p:cTn>
                                        <p:tgtEl>
                                          <p:spTgt spid="32"/>
                                        </p:tgtEl>
                                        <p:attrNameLst>
                                          <p:attrName>style.visibility</p:attrName>
                                        </p:attrNameLst>
                                      </p:cBhvr>
                                      <p:to>
                                        <p:strVal val="visible"/>
                                      </p:to>
                                    </p:set>
                                  </p:childTnLst>
                                </p:cTn>
                              </p:par>
                            </p:childTnLst>
                          </p:cTn>
                        </p:par>
                        <p:par>
                          <p:cTn id="40" fill="hold">
                            <p:stCondLst>
                              <p:cond delay="6500"/>
                            </p:stCondLst>
                            <p:childTnLst>
                              <p:par>
                                <p:cTn id="41" presetID="1" presetClass="entr" presetSubtype="0" fill="hold" nodeType="afterEffect">
                                  <p:stCondLst>
                                    <p:cond delay="1000"/>
                                  </p:stCondLst>
                                  <p:childTnLst>
                                    <p:set>
                                      <p:cBhvr>
                                        <p:cTn id="42" dur="1" fill="hold">
                                          <p:stCondLst>
                                            <p:cond delay="0"/>
                                          </p:stCondLst>
                                        </p:cTn>
                                        <p:tgtEl>
                                          <p:spTgt spid="22"/>
                                        </p:tgtEl>
                                        <p:attrNameLst>
                                          <p:attrName>style.visibility</p:attrName>
                                        </p:attrNameLst>
                                      </p:cBhvr>
                                      <p:to>
                                        <p:strVal val="visible"/>
                                      </p:to>
                                    </p:set>
                                  </p:childTnLst>
                                </p:cTn>
                              </p:par>
                              <p:par>
                                <p:cTn id="43" presetID="1" presetClass="entr" presetSubtype="0" fill="hold" grpId="0" nodeType="withEffect">
                                  <p:stCondLst>
                                    <p:cond delay="1000"/>
                                  </p:stCondLst>
                                  <p:childTnLst>
                                    <p:set>
                                      <p:cBhvr>
                                        <p:cTn id="44" dur="1" fill="hold">
                                          <p:stCondLst>
                                            <p:cond delay="0"/>
                                          </p:stCondLst>
                                        </p:cTn>
                                        <p:tgtEl>
                                          <p:spTgt spid="33"/>
                                        </p:tgtEl>
                                        <p:attrNameLst>
                                          <p:attrName>style.visibility</p:attrName>
                                        </p:attrNameLst>
                                      </p:cBhvr>
                                      <p:to>
                                        <p:strVal val="visible"/>
                                      </p:to>
                                    </p:set>
                                  </p:childTnLst>
                                </p:cTn>
                              </p:par>
                            </p:childTnLst>
                          </p:cTn>
                        </p:par>
                        <p:par>
                          <p:cTn id="45" fill="hold">
                            <p:stCondLst>
                              <p:cond delay="7500"/>
                            </p:stCondLst>
                            <p:childTnLst>
                              <p:par>
                                <p:cTn id="46" presetID="1" presetClass="entr" presetSubtype="0" fill="hold" nodeType="afterEffect">
                                  <p:stCondLst>
                                    <p:cond delay="1000"/>
                                  </p:stCondLst>
                                  <p:childTnLst>
                                    <p:set>
                                      <p:cBhvr>
                                        <p:cTn id="47" dur="1" fill="hold">
                                          <p:stCondLst>
                                            <p:cond delay="0"/>
                                          </p:stCondLst>
                                        </p:cTn>
                                        <p:tgtEl>
                                          <p:spTgt spid="23"/>
                                        </p:tgtEl>
                                        <p:attrNameLst>
                                          <p:attrName>style.visibility</p:attrName>
                                        </p:attrNameLst>
                                      </p:cBhvr>
                                      <p:to>
                                        <p:strVal val="visible"/>
                                      </p:to>
                                    </p:set>
                                  </p:childTnLst>
                                </p:cTn>
                              </p:par>
                              <p:par>
                                <p:cTn id="48" presetID="1" presetClass="entr" presetSubtype="0" fill="hold" grpId="0" nodeType="withEffect">
                                  <p:stCondLst>
                                    <p:cond delay="1000"/>
                                  </p:stCondLst>
                                  <p:childTnLst>
                                    <p:set>
                                      <p:cBhvr>
                                        <p:cTn id="49" dur="1" fill="hold">
                                          <p:stCondLst>
                                            <p:cond delay="0"/>
                                          </p:stCondLst>
                                        </p:cTn>
                                        <p:tgtEl>
                                          <p:spTgt spid="34"/>
                                        </p:tgtEl>
                                        <p:attrNameLst>
                                          <p:attrName>style.visibility</p:attrName>
                                        </p:attrNameLst>
                                      </p:cBhvr>
                                      <p:to>
                                        <p:strVal val="visible"/>
                                      </p:to>
                                    </p:set>
                                  </p:childTnLst>
                                </p:cTn>
                              </p:par>
                            </p:childTnLst>
                          </p:cTn>
                        </p:par>
                        <p:par>
                          <p:cTn id="50" fill="hold">
                            <p:stCondLst>
                              <p:cond delay="8500"/>
                            </p:stCondLst>
                            <p:childTnLst>
                              <p:par>
                                <p:cTn id="51" presetID="1" presetClass="entr" presetSubtype="0" fill="hold" nodeType="afterEffect">
                                  <p:stCondLst>
                                    <p:cond delay="1000"/>
                                  </p:stCondLst>
                                  <p:childTnLst>
                                    <p:set>
                                      <p:cBhvr>
                                        <p:cTn id="52" dur="1" fill="hold">
                                          <p:stCondLst>
                                            <p:cond delay="0"/>
                                          </p:stCondLst>
                                        </p:cTn>
                                        <p:tgtEl>
                                          <p:spTgt spid="24"/>
                                        </p:tgtEl>
                                        <p:attrNameLst>
                                          <p:attrName>style.visibility</p:attrName>
                                        </p:attrNameLst>
                                      </p:cBhvr>
                                      <p:to>
                                        <p:strVal val="visible"/>
                                      </p:to>
                                    </p:set>
                                  </p:childTnLst>
                                </p:cTn>
                              </p:par>
                              <p:par>
                                <p:cTn id="53" presetID="1" presetClass="entr" presetSubtype="0" fill="hold" grpId="0" nodeType="withEffect">
                                  <p:stCondLst>
                                    <p:cond delay="1000"/>
                                  </p:stCondLst>
                                  <p:childTnLst>
                                    <p:set>
                                      <p:cBhvr>
                                        <p:cTn id="54" dur="1" fill="hold">
                                          <p:stCondLst>
                                            <p:cond delay="0"/>
                                          </p:stCondLst>
                                        </p:cTn>
                                        <p:tgtEl>
                                          <p:spTgt spid="36"/>
                                        </p:tgtEl>
                                        <p:attrNameLst>
                                          <p:attrName>style.visibility</p:attrName>
                                        </p:attrNameLst>
                                      </p:cBhvr>
                                      <p:to>
                                        <p:strVal val="visible"/>
                                      </p:to>
                                    </p:set>
                                  </p:childTnLst>
                                </p:cTn>
                              </p:par>
                            </p:childTnLst>
                          </p:cTn>
                        </p:par>
                        <p:par>
                          <p:cTn id="55" fill="hold">
                            <p:stCondLst>
                              <p:cond delay="9500"/>
                            </p:stCondLst>
                            <p:childTnLst>
                              <p:par>
                                <p:cTn id="56" presetID="27" presetClass="emph" presetSubtype="0" repeatCount="3000" fill="hold" grpId="1" nodeType="afterEffect">
                                  <p:stCondLst>
                                    <p:cond delay="1000"/>
                                  </p:stCondLst>
                                  <p:childTnLst>
                                    <p:animClr clrSpc="rgb">
                                      <p:cBhvr override="childStyle">
                                        <p:cTn id="57" dur="100" autoRev="1" fill="hold"/>
                                        <p:tgtEl>
                                          <p:spTgt spid="36"/>
                                        </p:tgtEl>
                                        <p:attrNameLst>
                                          <p:attrName>style.color</p:attrName>
                                        </p:attrNameLst>
                                      </p:cBhvr>
                                      <p:to>
                                        <a:srgbClr val="FF0000"/>
                                      </p:to>
                                    </p:animClr>
                                    <p:animClr clrSpc="rgb">
                                      <p:cBhvr>
                                        <p:cTn id="58" dur="100" autoRev="1" fill="hold"/>
                                        <p:tgtEl>
                                          <p:spTgt spid="36"/>
                                        </p:tgtEl>
                                        <p:attrNameLst>
                                          <p:attrName>fillcolor</p:attrName>
                                        </p:attrNameLst>
                                      </p:cBhvr>
                                      <p:to>
                                        <a:srgbClr val="FF0000"/>
                                      </p:to>
                                    </p:animClr>
                                    <p:set>
                                      <p:cBhvr>
                                        <p:cTn id="59" dur="100" autoRev="1" fill="hold"/>
                                        <p:tgtEl>
                                          <p:spTgt spid="36"/>
                                        </p:tgtEl>
                                        <p:attrNameLst>
                                          <p:attrName>fill.type</p:attrName>
                                        </p:attrNameLst>
                                      </p:cBhvr>
                                      <p:to>
                                        <p:strVal val="solid"/>
                                      </p:to>
                                    </p:set>
                                    <p:set>
                                      <p:cBhvr>
                                        <p:cTn id="60" dur="100" autoRev="1" fill="hold"/>
                                        <p:tgtEl>
                                          <p:spTgt spid="3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7" grpId="0"/>
      <p:bldP spid="28" grpId="0"/>
      <p:bldP spid="29" grpId="0"/>
      <p:bldP spid="30" grpId="0"/>
      <p:bldP spid="31" grpId="0"/>
      <p:bldP spid="32" grpId="0"/>
      <p:bldP spid="33" grpId="0"/>
      <p:bldP spid="34" grpId="0"/>
      <p:bldP spid="36" grpId="0"/>
      <p:bldP spid="36" grpId="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9" name="Picture 5"/>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990600" y="1676400"/>
            <a:ext cx="7188913" cy="4090988"/>
          </a:xfrm>
          <a:prstGeom prst="rect">
            <a:avLst/>
          </a:prstGeom>
          <a:noFill/>
          <a:ln w="9525">
            <a:noFill/>
            <a:miter lim="800000"/>
            <a:headEnd/>
            <a:tailEnd/>
          </a:ln>
        </p:spPr>
      </p:pic>
      <p:sp>
        <p:nvSpPr>
          <p:cNvPr id="7" name="矩形 6"/>
          <p:cNvSpPr/>
          <p:nvPr/>
        </p:nvSpPr>
        <p:spPr>
          <a:xfrm>
            <a:off x="152400" y="152400"/>
            <a:ext cx="1186543" cy="461665"/>
          </a:xfrm>
          <a:prstGeom prst="rect">
            <a:avLst/>
          </a:prstGeom>
          <a:solidFill>
            <a:srgbClr val="FFC000">
              <a:alpha val="41000"/>
            </a:srgbClr>
          </a:solidFill>
        </p:spPr>
        <p:txBody>
          <a:bodyPr vert="horz" wrap="none">
            <a:spAutoFit/>
          </a:bodyPr>
          <a:lstStyle/>
          <a:p>
            <a:r>
              <a:rPr lang="en-US" altLang="zh-CN" sz="2400" dirty="0" smtClean="0"/>
              <a:t>Results</a:t>
            </a:r>
            <a:endParaRPr lang="zh-CN" altLang="en-US" sz="2400" dirty="0"/>
          </a:p>
        </p:txBody>
      </p:sp>
      <p:sp>
        <p:nvSpPr>
          <p:cNvPr id="5" name="TextBox 4"/>
          <p:cNvSpPr txBox="1"/>
          <p:nvPr/>
        </p:nvSpPr>
        <p:spPr>
          <a:xfrm>
            <a:off x="2868205" y="1078468"/>
            <a:ext cx="3456395" cy="369332"/>
          </a:xfrm>
          <a:prstGeom prst="rect">
            <a:avLst/>
          </a:prstGeom>
          <a:noFill/>
        </p:spPr>
        <p:txBody>
          <a:bodyPr wrap="none" rtlCol="0">
            <a:spAutoFit/>
          </a:bodyPr>
          <a:lstStyle/>
          <a:p>
            <a:r>
              <a:rPr lang="en-US" altLang="zh-CN" b="1" dirty="0" smtClean="0"/>
              <a:t>Test problem 1 - Simulation</a:t>
            </a:r>
            <a:endParaRPr lang="zh-CN" altLang="en-US" b="1" dirty="0"/>
          </a:p>
        </p:txBody>
      </p:sp>
    </p:spTree>
  </p:cSld>
  <p:clrMapOvr>
    <a:masterClrMapping/>
  </p:clrMapOvr>
  <p:transition>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752600" y="838200"/>
            <a:ext cx="6400800" cy="10239376"/>
            <a:chOff x="1752600" y="838200"/>
            <a:chExt cx="6400800" cy="10239376"/>
          </a:xfrm>
        </p:grpSpPr>
        <p:pic>
          <p:nvPicPr>
            <p:cNvPr id="149507" name="Picture 3"/>
            <p:cNvPicPr>
              <a:picLocks noChangeAspect="1" noChangeArrowheads="1"/>
            </p:cNvPicPr>
            <p:nvPr/>
          </p:nvPicPr>
          <p:blipFill>
            <a:blip r:embed="rId2" cstate="print"/>
            <a:srcRect l="3409" t="11549" r="1136"/>
            <a:stretch>
              <a:fillRect/>
            </a:stretch>
          </p:blipFill>
          <p:spPr bwMode="auto">
            <a:xfrm>
              <a:off x="1752600" y="838200"/>
              <a:ext cx="6400800" cy="5333006"/>
            </a:xfrm>
            <a:prstGeom prst="rect">
              <a:avLst/>
            </a:prstGeom>
            <a:noFill/>
            <a:ln w="9525">
              <a:noFill/>
              <a:miter lim="800000"/>
              <a:headEnd/>
              <a:tailEnd/>
            </a:ln>
          </p:spPr>
        </p:pic>
        <p:pic>
          <p:nvPicPr>
            <p:cNvPr id="149513" name="Picture 9"/>
            <p:cNvPicPr>
              <a:picLocks noChangeAspect="1" noChangeArrowheads="1"/>
            </p:cNvPicPr>
            <p:nvPr/>
          </p:nvPicPr>
          <p:blipFill>
            <a:blip r:embed="rId3" cstate="print"/>
            <a:srcRect l="1694" r="-568"/>
            <a:stretch>
              <a:fillRect/>
            </a:stretch>
          </p:blipFill>
          <p:spPr bwMode="auto">
            <a:xfrm>
              <a:off x="1758696" y="5943601"/>
              <a:ext cx="6394704" cy="5133975"/>
            </a:xfrm>
            <a:prstGeom prst="rect">
              <a:avLst/>
            </a:prstGeom>
            <a:noFill/>
            <a:ln w="9525">
              <a:noFill/>
              <a:miter lim="800000"/>
              <a:headEnd/>
              <a:tailEnd/>
            </a:ln>
          </p:spPr>
        </p:pic>
      </p:grpSp>
      <p:pic>
        <p:nvPicPr>
          <p:cNvPr id="149516" name="Picture 12"/>
          <p:cNvPicPr>
            <a:picLocks noChangeAspect="1" noChangeArrowheads="1"/>
          </p:cNvPicPr>
          <p:nvPr/>
        </p:nvPicPr>
        <p:blipFill>
          <a:blip r:embed="rId4" cstate="print"/>
          <a:srcRect l="4043" r="5634"/>
          <a:stretch>
            <a:fillRect/>
          </a:stretch>
        </p:blipFill>
        <p:spPr bwMode="auto">
          <a:xfrm>
            <a:off x="1752600" y="0"/>
            <a:ext cx="6400800" cy="857250"/>
          </a:xfrm>
          <a:prstGeom prst="rect">
            <a:avLst/>
          </a:prstGeom>
          <a:noFill/>
          <a:ln w="9525">
            <a:noFill/>
            <a:miter lim="800000"/>
            <a:headEnd/>
            <a:tailEnd/>
          </a:ln>
        </p:spPr>
      </p:pic>
      <p:sp>
        <p:nvSpPr>
          <p:cNvPr id="16" name="矩形 15"/>
          <p:cNvSpPr/>
          <p:nvPr/>
        </p:nvSpPr>
        <p:spPr>
          <a:xfrm>
            <a:off x="152400" y="152400"/>
            <a:ext cx="1186543" cy="461665"/>
          </a:xfrm>
          <a:prstGeom prst="rect">
            <a:avLst/>
          </a:prstGeom>
          <a:solidFill>
            <a:srgbClr val="FFC000">
              <a:alpha val="41000"/>
            </a:srgbClr>
          </a:solidFill>
        </p:spPr>
        <p:txBody>
          <a:bodyPr vert="horz" wrap="none">
            <a:spAutoFit/>
          </a:bodyPr>
          <a:lstStyle/>
          <a:p>
            <a:r>
              <a:rPr lang="en-US" altLang="zh-CN" sz="2400" dirty="0" smtClean="0"/>
              <a:t>Results</a:t>
            </a:r>
            <a:endParaRPr lang="zh-CN" altLang="en-US" sz="24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3.33333E-6 4.33526E-6 L 3.33333E-6 -0.63469 " pathEditMode="relative" rAng="0" ptsTypes="AA">
                                      <p:cBhvr>
                                        <p:cTn id="6" dur="2000" fill="hold"/>
                                        <p:tgtEl>
                                          <p:spTgt spid="17"/>
                                        </p:tgtEl>
                                        <p:attrNameLst>
                                          <p:attrName>ppt_x</p:attrName>
                                          <p:attrName>ppt_y</p:attrName>
                                        </p:attrNameLst>
                                      </p:cBhvr>
                                      <p:rCtr x="0" y="-31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2400" y="152400"/>
            <a:ext cx="1186543" cy="461665"/>
          </a:xfrm>
          <a:prstGeom prst="rect">
            <a:avLst/>
          </a:prstGeom>
          <a:solidFill>
            <a:srgbClr val="FFC000">
              <a:alpha val="41000"/>
            </a:srgbClr>
          </a:solidFill>
        </p:spPr>
        <p:txBody>
          <a:bodyPr vert="horz" wrap="none">
            <a:spAutoFit/>
          </a:bodyPr>
          <a:lstStyle/>
          <a:p>
            <a:r>
              <a:rPr lang="en-US" altLang="zh-CN" sz="2400" dirty="0" smtClean="0"/>
              <a:t>Results</a:t>
            </a:r>
            <a:endParaRPr lang="zh-CN" altLang="en-US" sz="2400" dirty="0"/>
          </a:p>
        </p:txBody>
      </p:sp>
      <p:sp>
        <p:nvSpPr>
          <p:cNvPr id="4" name="TextBox 3"/>
          <p:cNvSpPr txBox="1"/>
          <p:nvPr/>
        </p:nvSpPr>
        <p:spPr>
          <a:xfrm>
            <a:off x="3581400" y="381000"/>
            <a:ext cx="2209259" cy="461665"/>
          </a:xfrm>
          <a:prstGeom prst="rect">
            <a:avLst/>
          </a:prstGeom>
          <a:noFill/>
        </p:spPr>
        <p:txBody>
          <a:bodyPr wrap="none" rtlCol="0">
            <a:spAutoFit/>
          </a:bodyPr>
          <a:lstStyle/>
          <a:p>
            <a:r>
              <a:rPr lang="en-US" altLang="zh-CN" sz="2400" b="1" dirty="0" smtClean="0"/>
              <a:t>Comparison </a:t>
            </a:r>
            <a:endParaRPr lang="zh-CN" altLang="en-US" sz="2400" b="1" dirty="0"/>
          </a:p>
        </p:txBody>
      </p:sp>
      <p:sp>
        <p:nvSpPr>
          <p:cNvPr id="6" name="矩形 5"/>
          <p:cNvSpPr/>
          <p:nvPr/>
        </p:nvSpPr>
        <p:spPr>
          <a:xfrm>
            <a:off x="609600" y="6172200"/>
            <a:ext cx="8305800" cy="461665"/>
          </a:xfrm>
          <a:prstGeom prst="rect">
            <a:avLst/>
          </a:prstGeom>
        </p:spPr>
        <p:txBody>
          <a:bodyPr wrap="square">
            <a:spAutoFit/>
          </a:bodyPr>
          <a:lstStyle/>
          <a:p>
            <a:r>
              <a:rPr lang="en-US" altLang="zh-CN" sz="1200" dirty="0" smtClean="0"/>
              <a:t>David W. </a:t>
            </a:r>
            <a:r>
              <a:rPr lang="en-US" altLang="zh-CN" sz="1200" dirty="0" err="1" smtClean="0"/>
              <a:t>Coit</a:t>
            </a:r>
            <a:r>
              <a:rPr lang="en-US" altLang="zh-CN" sz="1200" dirty="0" smtClean="0"/>
              <a:t> and Abdullah </a:t>
            </a:r>
            <a:r>
              <a:rPr lang="en-US" altLang="zh-CN" sz="1200" dirty="0" err="1" smtClean="0"/>
              <a:t>Konak</a:t>
            </a:r>
            <a:r>
              <a:rPr lang="en-US" altLang="zh-CN" sz="1200" dirty="0" smtClean="0"/>
              <a:t>, Multiple Weighted Objectives Heuristic for the Redundancy Allocation Problem, IEEE TRANSACTIONS ON RELIABILITY, VOL. 55, NO. 3, SEPTEMBER 2006</a:t>
            </a:r>
            <a:endParaRPr lang="zh-CN" altLang="en-US" sz="1200" dirty="0"/>
          </a:p>
        </p:txBody>
      </p:sp>
      <p:pic>
        <p:nvPicPr>
          <p:cNvPr id="110594" name="Picture 2" descr="C:\Users\Administrator\Desktop\rapagent\rapagent\testproblem234\comparison2.jpg"/>
          <p:cNvPicPr>
            <a:picLocks noChangeAspect="1" noChangeArrowheads="1"/>
          </p:cNvPicPr>
          <p:nvPr/>
        </p:nvPicPr>
        <p:blipFill>
          <a:blip r:embed="rId2" cstate="print"/>
          <a:srcRect l="7812" r="4688"/>
          <a:stretch>
            <a:fillRect/>
          </a:stretch>
        </p:blipFill>
        <p:spPr bwMode="auto">
          <a:xfrm>
            <a:off x="304800" y="838200"/>
            <a:ext cx="8534400" cy="5326380"/>
          </a:xfrm>
          <a:prstGeom prst="rect">
            <a:avLst/>
          </a:prstGeom>
          <a:noFill/>
        </p:spPr>
      </p:pic>
      <p:sp>
        <p:nvSpPr>
          <p:cNvPr id="7" name="TextBox 6"/>
          <p:cNvSpPr txBox="1"/>
          <p:nvPr/>
        </p:nvSpPr>
        <p:spPr>
          <a:xfrm>
            <a:off x="1752600" y="2797314"/>
            <a:ext cx="5860900" cy="707886"/>
          </a:xfrm>
          <a:prstGeom prst="rect">
            <a:avLst/>
          </a:prstGeom>
          <a:solidFill>
            <a:schemeClr val="bg1">
              <a:lumMod val="75000"/>
            </a:schemeClr>
          </a:solidFill>
        </p:spPr>
        <p:txBody>
          <a:bodyPr wrap="none" rtlCol="0">
            <a:spAutoFit/>
          </a:bodyPr>
          <a:lstStyle/>
          <a:p>
            <a:r>
              <a:rPr lang="en-US" altLang="zh-CN" sz="2000" dirty="0" smtClean="0"/>
              <a:t>Succeeded in 21 out of 36 cases for test problem 2,</a:t>
            </a:r>
          </a:p>
          <a:p>
            <a:r>
              <a:rPr lang="en-US" altLang="zh-CN" sz="2000" dirty="0" smtClean="0"/>
              <a:t> with 8 other cases equivalent,</a:t>
            </a:r>
            <a:endParaRPr lang="zh-CN" altLang="en-US" sz="20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C:\Users\Administrator\Desktop\rapagent\rapagent\testproblem234\comparison3.jpg"/>
          <p:cNvPicPr>
            <a:picLocks noChangeAspect="1" noChangeArrowheads="1"/>
          </p:cNvPicPr>
          <p:nvPr/>
        </p:nvPicPr>
        <p:blipFill>
          <a:blip r:embed="rId2" cstate="print"/>
          <a:srcRect l="7031" r="7031"/>
          <a:stretch>
            <a:fillRect/>
          </a:stretch>
        </p:blipFill>
        <p:spPr bwMode="auto">
          <a:xfrm>
            <a:off x="381000" y="845820"/>
            <a:ext cx="8382000" cy="5326380"/>
          </a:xfrm>
          <a:prstGeom prst="rect">
            <a:avLst/>
          </a:prstGeom>
          <a:noFill/>
        </p:spPr>
      </p:pic>
      <p:sp>
        <p:nvSpPr>
          <p:cNvPr id="3" name="矩形 2"/>
          <p:cNvSpPr/>
          <p:nvPr/>
        </p:nvSpPr>
        <p:spPr>
          <a:xfrm>
            <a:off x="152400" y="152400"/>
            <a:ext cx="1186543" cy="461665"/>
          </a:xfrm>
          <a:prstGeom prst="rect">
            <a:avLst/>
          </a:prstGeom>
          <a:solidFill>
            <a:srgbClr val="FFC000">
              <a:alpha val="41000"/>
            </a:srgbClr>
          </a:solidFill>
        </p:spPr>
        <p:txBody>
          <a:bodyPr vert="horz" wrap="none">
            <a:spAutoFit/>
          </a:bodyPr>
          <a:lstStyle/>
          <a:p>
            <a:r>
              <a:rPr lang="en-US" altLang="zh-CN" sz="2400" dirty="0" smtClean="0"/>
              <a:t>Results</a:t>
            </a:r>
            <a:endParaRPr lang="zh-CN" altLang="en-US" sz="2400" dirty="0"/>
          </a:p>
        </p:txBody>
      </p:sp>
      <p:sp>
        <p:nvSpPr>
          <p:cNvPr id="4" name="TextBox 3"/>
          <p:cNvSpPr txBox="1"/>
          <p:nvPr/>
        </p:nvSpPr>
        <p:spPr>
          <a:xfrm>
            <a:off x="3581400" y="381000"/>
            <a:ext cx="2209259" cy="461665"/>
          </a:xfrm>
          <a:prstGeom prst="rect">
            <a:avLst/>
          </a:prstGeom>
          <a:noFill/>
        </p:spPr>
        <p:txBody>
          <a:bodyPr wrap="none" rtlCol="0">
            <a:spAutoFit/>
          </a:bodyPr>
          <a:lstStyle/>
          <a:p>
            <a:r>
              <a:rPr lang="en-US" altLang="zh-CN" sz="2400" b="1" dirty="0" smtClean="0"/>
              <a:t>Comparison </a:t>
            </a:r>
            <a:endParaRPr lang="zh-CN" altLang="en-US" sz="2400" b="1" dirty="0"/>
          </a:p>
        </p:txBody>
      </p:sp>
      <p:sp>
        <p:nvSpPr>
          <p:cNvPr id="6" name="矩形 5"/>
          <p:cNvSpPr/>
          <p:nvPr/>
        </p:nvSpPr>
        <p:spPr>
          <a:xfrm>
            <a:off x="609600" y="6172200"/>
            <a:ext cx="8305800" cy="461665"/>
          </a:xfrm>
          <a:prstGeom prst="rect">
            <a:avLst/>
          </a:prstGeom>
        </p:spPr>
        <p:txBody>
          <a:bodyPr wrap="square">
            <a:spAutoFit/>
          </a:bodyPr>
          <a:lstStyle/>
          <a:p>
            <a:r>
              <a:rPr lang="en-US" altLang="zh-CN" sz="1200" dirty="0" smtClean="0"/>
              <a:t>David W. </a:t>
            </a:r>
            <a:r>
              <a:rPr lang="en-US" altLang="zh-CN" sz="1200" dirty="0" err="1" smtClean="0"/>
              <a:t>Coit</a:t>
            </a:r>
            <a:r>
              <a:rPr lang="en-US" altLang="zh-CN" sz="1200" dirty="0" smtClean="0"/>
              <a:t> and Abdullah </a:t>
            </a:r>
            <a:r>
              <a:rPr lang="en-US" altLang="zh-CN" sz="1200" dirty="0" err="1" smtClean="0"/>
              <a:t>Konak</a:t>
            </a:r>
            <a:r>
              <a:rPr lang="en-US" altLang="zh-CN" sz="1200" dirty="0" smtClean="0"/>
              <a:t>, Multiple Weighted Objectives Heuristic for the Redundancy Allocation Problem, IEEE TRANSACTIONS ON RELIABILITY, VOL. 55, NO. 3, SEPTEMBER 2006</a:t>
            </a:r>
            <a:endParaRPr lang="zh-CN" altLang="en-US" sz="1200" dirty="0"/>
          </a:p>
        </p:txBody>
      </p:sp>
      <p:sp>
        <p:nvSpPr>
          <p:cNvPr id="7" name="TextBox 6"/>
          <p:cNvSpPr txBox="1"/>
          <p:nvPr/>
        </p:nvSpPr>
        <p:spPr>
          <a:xfrm>
            <a:off x="1752600" y="3048000"/>
            <a:ext cx="5857694" cy="400110"/>
          </a:xfrm>
          <a:prstGeom prst="rect">
            <a:avLst/>
          </a:prstGeom>
          <a:solidFill>
            <a:schemeClr val="bg1">
              <a:lumMod val="75000"/>
            </a:schemeClr>
          </a:solidFill>
        </p:spPr>
        <p:txBody>
          <a:bodyPr wrap="none" rtlCol="0">
            <a:spAutoFit/>
          </a:bodyPr>
          <a:lstStyle/>
          <a:p>
            <a:r>
              <a:rPr lang="en-US" altLang="zh-CN" sz="2000" dirty="0" smtClean="0"/>
              <a:t>Succeeded in 13 out of 36 cases for test problem 3.</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477000" y="152400"/>
            <a:ext cx="2509020" cy="461665"/>
          </a:xfrm>
          <a:prstGeom prst="rect">
            <a:avLst/>
          </a:prstGeom>
          <a:solidFill>
            <a:srgbClr val="FF0000">
              <a:alpha val="41000"/>
            </a:srgbClr>
          </a:solidFill>
        </p:spPr>
        <p:txBody>
          <a:bodyPr vert="horz" wrap="none">
            <a:spAutoFit/>
          </a:bodyPr>
          <a:lstStyle/>
          <a:p>
            <a:r>
              <a:rPr lang="en-US" altLang="zh-CN" sz="2400" dirty="0" smtClean="0"/>
              <a:t>Trouble shooting</a:t>
            </a:r>
            <a:endParaRPr lang="zh-CN" altLang="en-US" sz="2400" dirty="0"/>
          </a:p>
        </p:txBody>
      </p:sp>
      <p:sp>
        <p:nvSpPr>
          <p:cNvPr id="3" name="矩形 2"/>
          <p:cNvSpPr/>
          <p:nvPr/>
        </p:nvSpPr>
        <p:spPr>
          <a:xfrm>
            <a:off x="838200" y="11430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5	7	1</a:t>
            </a:r>
          </a:p>
          <a:p>
            <a:r>
              <a:rPr lang="en-US" altLang="zh-CN" sz="1400" dirty="0" smtClean="0"/>
              <a:t>0.91	6	4	1</a:t>
            </a:r>
          </a:p>
          <a:p>
            <a:r>
              <a:rPr lang="en-US" altLang="zh-CN" sz="1400" dirty="0" smtClean="0"/>
              <a:t>0.92	10	1	1</a:t>
            </a:r>
          </a:p>
          <a:p>
            <a:r>
              <a:rPr lang="en-US" altLang="zh-CN" sz="1400" dirty="0" smtClean="0"/>
              <a:t>0.92	3	9	1</a:t>
            </a:r>
            <a:endParaRPr lang="en-US" altLang="zh-CN" sz="1400" dirty="0"/>
          </a:p>
        </p:txBody>
      </p:sp>
      <p:sp>
        <p:nvSpPr>
          <p:cNvPr id="5" name="矩形 4"/>
          <p:cNvSpPr/>
          <p:nvPr/>
        </p:nvSpPr>
        <p:spPr>
          <a:xfrm>
            <a:off x="5181600" y="11430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0.92	2	4	1</a:t>
            </a:r>
          </a:p>
          <a:p>
            <a:r>
              <a:rPr lang="en-US" altLang="zh-CN" sz="1400" dirty="0" smtClean="0"/>
              <a:t>0.9936	4	8	2</a:t>
            </a:r>
          </a:p>
          <a:p>
            <a:r>
              <a:rPr lang="en-US" altLang="zh-CN" sz="1400" dirty="0" smtClean="0"/>
              <a:t>0.9995	6	12	3</a:t>
            </a:r>
          </a:p>
          <a:p>
            <a:r>
              <a:rPr lang="en-US" altLang="zh-CN" sz="1400" dirty="0" smtClean="0"/>
              <a:t>1	8	16	4</a:t>
            </a:r>
            <a:endParaRPr lang="en-US" altLang="zh-CN" sz="1400" dirty="0"/>
          </a:p>
        </p:txBody>
      </p:sp>
      <p:sp>
        <p:nvSpPr>
          <p:cNvPr id="6" name="矩形 5"/>
          <p:cNvSpPr/>
          <p:nvPr/>
        </p:nvSpPr>
        <p:spPr>
          <a:xfrm>
            <a:off x="838200" y="21336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0.91	1	9	1</a:t>
            </a:r>
          </a:p>
          <a:p>
            <a:r>
              <a:rPr lang="en-US" altLang="zh-CN" sz="1400" dirty="0" smtClean="0"/>
              <a:t>0.92	9	1	1</a:t>
            </a:r>
          </a:p>
          <a:p>
            <a:r>
              <a:rPr lang="en-US" altLang="zh-CN" sz="1400" dirty="0" smtClean="0"/>
              <a:t>0.93	5	6	1</a:t>
            </a:r>
          </a:p>
          <a:p>
            <a:r>
              <a:rPr lang="en-US" altLang="zh-CN" sz="1400" dirty="0" smtClean="0"/>
              <a:t>0.93	7	4	1</a:t>
            </a:r>
            <a:endParaRPr lang="en-US" altLang="zh-CN" sz="1400" dirty="0"/>
          </a:p>
        </p:txBody>
      </p:sp>
      <p:sp>
        <p:nvSpPr>
          <p:cNvPr id="7" name="矩形 6"/>
          <p:cNvSpPr/>
          <p:nvPr/>
        </p:nvSpPr>
        <p:spPr>
          <a:xfrm>
            <a:off x="5181600" y="21336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9	3	1</a:t>
            </a:r>
          </a:p>
          <a:p>
            <a:r>
              <a:rPr lang="en-US" altLang="zh-CN" sz="1400" dirty="0" smtClean="0"/>
              <a:t>0.92	7	5	1</a:t>
            </a:r>
          </a:p>
          <a:p>
            <a:r>
              <a:rPr lang="en-US" altLang="zh-CN" sz="1400" dirty="0" smtClean="0"/>
              <a:t>0.93	5	7	1</a:t>
            </a:r>
          </a:p>
          <a:p>
            <a:r>
              <a:rPr lang="en-US" altLang="zh-CN" sz="1400" dirty="0" smtClean="0"/>
              <a:t>0.93	1	9	1</a:t>
            </a:r>
            <a:endParaRPr lang="en-US" altLang="zh-CN" sz="1400" dirty="0"/>
          </a:p>
        </p:txBody>
      </p:sp>
      <p:sp>
        <p:nvSpPr>
          <p:cNvPr id="8" name="矩形 7"/>
          <p:cNvSpPr/>
          <p:nvPr/>
        </p:nvSpPr>
        <p:spPr>
          <a:xfrm>
            <a:off x="838200" y="31242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6	4	1</a:t>
            </a:r>
          </a:p>
          <a:p>
            <a:r>
              <a:rPr lang="en-US" altLang="zh-CN" sz="1400" dirty="0" smtClean="0"/>
              <a:t>0.91	9	2	1</a:t>
            </a:r>
          </a:p>
          <a:p>
            <a:r>
              <a:rPr lang="en-US" altLang="zh-CN" sz="1400" dirty="0" smtClean="0"/>
              <a:t>0.91	5	7	1</a:t>
            </a:r>
          </a:p>
          <a:p>
            <a:r>
              <a:rPr lang="en-US" altLang="zh-CN" sz="1400" dirty="0" smtClean="0"/>
              <a:t>0.93	1	10	1</a:t>
            </a:r>
            <a:endParaRPr lang="en-US" altLang="zh-CN" sz="1400" dirty="0"/>
          </a:p>
        </p:txBody>
      </p:sp>
      <p:sp>
        <p:nvSpPr>
          <p:cNvPr id="9" name="矩形 8"/>
          <p:cNvSpPr/>
          <p:nvPr/>
        </p:nvSpPr>
        <p:spPr>
          <a:xfrm>
            <a:off x="5181600" y="31242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4	7	1</a:t>
            </a:r>
          </a:p>
          <a:p>
            <a:r>
              <a:rPr lang="en-US" altLang="zh-CN" sz="1400" dirty="0" smtClean="0"/>
              <a:t>0.9	7	5	1</a:t>
            </a:r>
          </a:p>
          <a:p>
            <a:r>
              <a:rPr lang="en-US" altLang="zh-CN" sz="1400" dirty="0" smtClean="0"/>
              <a:t>0.91	2	8	1</a:t>
            </a:r>
          </a:p>
          <a:p>
            <a:r>
              <a:rPr lang="en-US" altLang="zh-CN" sz="1400" dirty="0" smtClean="0"/>
              <a:t>0.92	9	1	1</a:t>
            </a:r>
            <a:endParaRPr lang="en-US" altLang="zh-CN" sz="1400" dirty="0"/>
          </a:p>
        </p:txBody>
      </p:sp>
      <p:sp>
        <p:nvSpPr>
          <p:cNvPr id="10" name="矩形 9"/>
          <p:cNvSpPr/>
          <p:nvPr/>
        </p:nvSpPr>
        <p:spPr>
          <a:xfrm>
            <a:off x="838200" y="41148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9	3	1</a:t>
            </a:r>
          </a:p>
          <a:p>
            <a:r>
              <a:rPr lang="en-US" altLang="zh-CN" sz="1400" dirty="0" smtClean="0"/>
              <a:t>0.9	6	4	1</a:t>
            </a:r>
          </a:p>
          <a:p>
            <a:r>
              <a:rPr lang="en-US" altLang="zh-CN" sz="1400" dirty="0" smtClean="0"/>
              <a:t>0.9	5	7	1</a:t>
            </a:r>
          </a:p>
          <a:p>
            <a:r>
              <a:rPr lang="en-US" altLang="zh-CN" sz="1400" dirty="0" smtClean="0"/>
              <a:t>0.93	1	10	1</a:t>
            </a:r>
            <a:endParaRPr lang="en-US" altLang="zh-CN" sz="1400" dirty="0"/>
          </a:p>
        </p:txBody>
      </p:sp>
      <p:sp>
        <p:nvSpPr>
          <p:cNvPr id="11" name="矩形 10"/>
          <p:cNvSpPr/>
          <p:nvPr/>
        </p:nvSpPr>
        <p:spPr>
          <a:xfrm>
            <a:off x="5181600" y="41148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0.91	7	5	1</a:t>
            </a:r>
          </a:p>
          <a:p>
            <a:r>
              <a:rPr lang="en-US" altLang="zh-CN" sz="1400" dirty="0" smtClean="0"/>
              <a:t>0.92	9	3	1</a:t>
            </a:r>
          </a:p>
          <a:p>
            <a:r>
              <a:rPr lang="en-US" altLang="zh-CN" sz="1400" dirty="0" smtClean="0"/>
              <a:t>0.92	5	7	1</a:t>
            </a:r>
          </a:p>
          <a:p>
            <a:r>
              <a:rPr lang="en-US" altLang="zh-CN" sz="1400" dirty="0" smtClean="0"/>
              <a:t>0.92	2	8	1</a:t>
            </a:r>
            <a:endParaRPr lang="en-US" altLang="zh-CN" sz="1400" dirty="0"/>
          </a:p>
        </p:txBody>
      </p:sp>
      <p:sp>
        <p:nvSpPr>
          <p:cNvPr id="12" name="矩形 11"/>
          <p:cNvSpPr/>
          <p:nvPr/>
        </p:nvSpPr>
        <p:spPr>
          <a:xfrm>
            <a:off x="838200" y="51054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8	2	1</a:t>
            </a:r>
          </a:p>
          <a:p>
            <a:r>
              <a:rPr lang="en-US" altLang="zh-CN" sz="1400" dirty="0" smtClean="0"/>
              <a:t>0.9	1	8	1</a:t>
            </a:r>
          </a:p>
          <a:p>
            <a:r>
              <a:rPr lang="en-US" altLang="zh-CN" sz="1400" dirty="0" smtClean="0"/>
              <a:t>0.91	4	7	1</a:t>
            </a:r>
          </a:p>
          <a:p>
            <a:r>
              <a:rPr lang="en-US" altLang="zh-CN" sz="1400" dirty="0" smtClean="0"/>
              <a:t>0.93	6	5	1</a:t>
            </a:r>
            <a:endParaRPr lang="en-US" altLang="zh-CN" sz="1400" dirty="0"/>
          </a:p>
        </p:txBody>
      </p:sp>
      <p:sp>
        <p:nvSpPr>
          <p:cNvPr id="13" name="矩形 12"/>
          <p:cNvSpPr/>
          <p:nvPr/>
        </p:nvSpPr>
        <p:spPr>
          <a:xfrm>
            <a:off x="5181600" y="51054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0.91	9	1	1</a:t>
            </a:r>
          </a:p>
          <a:p>
            <a:r>
              <a:rPr lang="en-US" altLang="zh-CN" sz="1400" dirty="0" smtClean="0"/>
              <a:t>0.91	5	7	1</a:t>
            </a:r>
          </a:p>
          <a:p>
            <a:r>
              <a:rPr lang="en-US" altLang="zh-CN" sz="1400" dirty="0" smtClean="0"/>
              <a:t>0.92	7	5	1</a:t>
            </a:r>
          </a:p>
          <a:p>
            <a:r>
              <a:rPr lang="en-US" altLang="zh-CN" sz="1400" dirty="0" smtClean="0"/>
              <a:t>0.93	1	10	1</a:t>
            </a:r>
            <a:endParaRPr lang="en-US" altLang="zh-CN" sz="1400" dirty="0"/>
          </a:p>
        </p:txBody>
      </p:sp>
      <p:sp>
        <p:nvSpPr>
          <p:cNvPr id="14" name="TextBox 13"/>
          <p:cNvSpPr txBox="1"/>
          <p:nvPr/>
        </p:nvSpPr>
        <p:spPr>
          <a:xfrm>
            <a:off x="3556063" y="685800"/>
            <a:ext cx="1930337" cy="369332"/>
          </a:xfrm>
          <a:prstGeom prst="rect">
            <a:avLst/>
          </a:prstGeom>
          <a:noFill/>
        </p:spPr>
        <p:txBody>
          <a:bodyPr wrap="none" rtlCol="0">
            <a:spAutoFit/>
          </a:bodyPr>
          <a:lstStyle/>
          <a:p>
            <a:r>
              <a:rPr lang="en-US" altLang="zh-CN" dirty="0" smtClean="0"/>
              <a:t>Subsystems 1~10</a:t>
            </a:r>
            <a:endParaRPr lang="zh-CN" altLang="en-US" dirty="0"/>
          </a:p>
        </p:txBody>
      </p:sp>
    </p:spTree>
  </p:cSld>
  <p:clrMapOvr>
    <a:masterClrMapping/>
  </p:clrMapOvr>
  <p:transition>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914400" y="9906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6	4	1</a:t>
            </a:r>
          </a:p>
          <a:p>
            <a:r>
              <a:rPr lang="en-US" altLang="zh-CN" sz="1400" dirty="0" smtClean="0"/>
              <a:t>0.91	9	2	1</a:t>
            </a:r>
          </a:p>
          <a:p>
            <a:r>
              <a:rPr lang="en-US" altLang="zh-CN" sz="1400" dirty="0" smtClean="0"/>
              <a:t>0.93	4	6	1</a:t>
            </a:r>
          </a:p>
          <a:p>
            <a:r>
              <a:rPr lang="en-US" altLang="zh-CN" sz="1400" dirty="0" smtClean="0"/>
              <a:t>0.93	1	10	1</a:t>
            </a:r>
            <a:endParaRPr lang="en-US" altLang="zh-CN" sz="1400" dirty="0"/>
          </a:p>
        </p:txBody>
      </p:sp>
      <p:sp>
        <p:nvSpPr>
          <p:cNvPr id="15" name="矩形 14"/>
          <p:cNvSpPr/>
          <p:nvPr/>
        </p:nvSpPr>
        <p:spPr>
          <a:xfrm>
            <a:off x="5181600" y="9906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8	1	1</a:t>
            </a:r>
          </a:p>
          <a:p>
            <a:r>
              <a:rPr lang="en-US" altLang="zh-CN" sz="1400" dirty="0" smtClean="0"/>
              <a:t>0.9	7	4	1</a:t>
            </a:r>
          </a:p>
          <a:p>
            <a:r>
              <a:rPr lang="en-US" altLang="zh-CN" sz="1400" dirty="0" smtClean="0"/>
              <a:t>0.9	1	9	1</a:t>
            </a:r>
          </a:p>
          <a:p>
            <a:r>
              <a:rPr lang="en-US" altLang="zh-CN" sz="1400" dirty="0" smtClean="0"/>
              <a:t>0.93	5	6	1</a:t>
            </a:r>
            <a:endParaRPr lang="en-US" altLang="zh-CN" sz="1400" dirty="0"/>
          </a:p>
        </p:txBody>
      </p:sp>
      <p:sp>
        <p:nvSpPr>
          <p:cNvPr id="16" name="矩形 15"/>
          <p:cNvSpPr/>
          <p:nvPr/>
        </p:nvSpPr>
        <p:spPr>
          <a:xfrm>
            <a:off x="914400" y="19812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4	6	1</a:t>
            </a:r>
          </a:p>
          <a:p>
            <a:r>
              <a:rPr lang="en-US" altLang="zh-CN" sz="1400" dirty="0" smtClean="0"/>
              <a:t>0.91	6	4	1</a:t>
            </a:r>
          </a:p>
          <a:p>
            <a:r>
              <a:rPr lang="en-US" altLang="zh-CN" sz="1400" dirty="0" smtClean="0"/>
              <a:t>0.92	10	1	1</a:t>
            </a:r>
          </a:p>
          <a:p>
            <a:r>
              <a:rPr lang="en-US" altLang="zh-CN" sz="1400" dirty="0" smtClean="0"/>
              <a:t>0.93	1	9	1</a:t>
            </a:r>
            <a:endParaRPr lang="en-US" altLang="zh-CN" sz="1400" dirty="0"/>
          </a:p>
        </p:txBody>
      </p:sp>
      <p:sp>
        <p:nvSpPr>
          <p:cNvPr id="17" name="矩形 16"/>
          <p:cNvSpPr/>
          <p:nvPr/>
        </p:nvSpPr>
        <p:spPr>
          <a:xfrm>
            <a:off x="5181600" y="19812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0.91	9	1	1</a:t>
            </a:r>
          </a:p>
          <a:p>
            <a:r>
              <a:rPr lang="en-US" altLang="zh-CN" sz="1400" dirty="0" smtClean="0"/>
              <a:t>0.91	6	5	1</a:t>
            </a:r>
          </a:p>
          <a:p>
            <a:r>
              <a:rPr lang="en-US" altLang="zh-CN" sz="1400" dirty="0" smtClean="0"/>
              <a:t>0.92	5	6	1</a:t>
            </a:r>
          </a:p>
          <a:p>
            <a:r>
              <a:rPr lang="en-US" altLang="zh-CN" sz="1400" dirty="0" smtClean="0"/>
              <a:t>0.93	2	10	1</a:t>
            </a:r>
            <a:endParaRPr lang="en-US" altLang="zh-CN" sz="1400" dirty="0"/>
          </a:p>
        </p:txBody>
      </p:sp>
      <p:sp>
        <p:nvSpPr>
          <p:cNvPr id="18" name="矩形 17"/>
          <p:cNvSpPr/>
          <p:nvPr/>
        </p:nvSpPr>
        <p:spPr>
          <a:xfrm>
            <a:off x="914400" y="29718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9	3	1</a:t>
            </a:r>
          </a:p>
          <a:p>
            <a:r>
              <a:rPr lang="en-US" altLang="zh-CN" sz="1400" dirty="0" smtClean="0"/>
              <a:t>0.91	6	5	1</a:t>
            </a:r>
          </a:p>
          <a:p>
            <a:r>
              <a:rPr lang="en-US" altLang="zh-CN" sz="1400" dirty="0" smtClean="0"/>
              <a:t>0.93	4	7	1</a:t>
            </a:r>
          </a:p>
          <a:p>
            <a:r>
              <a:rPr lang="en-US" altLang="zh-CN" sz="1400" dirty="0" smtClean="0"/>
              <a:t>0.93	2	8	1</a:t>
            </a:r>
            <a:endParaRPr lang="en-US" altLang="zh-CN" sz="1400" dirty="0"/>
          </a:p>
        </p:txBody>
      </p:sp>
      <p:sp>
        <p:nvSpPr>
          <p:cNvPr id="19" name="矩形 18"/>
          <p:cNvSpPr/>
          <p:nvPr/>
        </p:nvSpPr>
        <p:spPr>
          <a:xfrm>
            <a:off x="5181600" y="29718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4	6	1</a:t>
            </a:r>
          </a:p>
          <a:p>
            <a:r>
              <a:rPr lang="en-US" altLang="zh-CN" sz="1400" dirty="0" smtClean="0"/>
              <a:t>0.91	10	3	1</a:t>
            </a:r>
          </a:p>
          <a:p>
            <a:r>
              <a:rPr lang="en-US" altLang="zh-CN" sz="1400" dirty="0" smtClean="0"/>
              <a:t>0.91	2	9	1</a:t>
            </a:r>
          </a:p>
          <a:p>
            <a:r>
              <a:rPr lang="en-US" altLang="zh-CN" sz="1400" dirty="0" smtClean="0"/>
              <a:t>0.93	6	4	1</a:t>
            </a:r>
            <a:endParaRPr lang="en-US" altLang="zh-CN" sz="1400" dirty="0"/>
          </a:p>
        </p:txBody>
      </p:sp>
      <p:sp>
        <p:nvSpPr>
          <p:cNvPr id="21" name="矩形 20"/>
          <p:cNvSpPr/>
          <p:nvPr/>
        </p:nvSpPr>
        <p:spPr>
          <a:xfrm>
            <a:off x="914400" y="39624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5	6	1</a:t>
            </a:r>
          </a:p>
          <a:p>
            <a:r>
              <a:rPr lang="en-US" altLang="zh-CN" sz="1400" dirty="0" smtClean="0"/>
              <a:t>0.9	2	10	1</a:t>
            </a:r>
          </a:p>
          <a:p>
            <a:r>
              <a:rPr lang="en-US" altLang="zh-CN" sz="1400" dirty="0" smtClean="0"/>
              <a:t>0.92	9	3	1</a:t>
            </a:r>
          </a:p>
          <a:p>
            <a:r>
              <a:rPr lang="en-US" altLang="zh-CN" sz="1400" dirty="0" smtClean="0"/>
              <a:t>0.92	7	4	1</a:t>
            </a:r>
            <a:endParaRPr lang="en-US" altLang="zh-CN" sz="1400" dirty="0"/>
          </a:p>
        </p:txBody>
      </p:sp>
      <p:sp>
        <p:nvSpPr>
          <p:cNvPr id="22" name="矩形 21"/>
          <p:cNvSpPr/>
          <p:nvPr/>
        </p:nvSpPr>
        <p:spPr>
          <a:xfrm>
            <a:off x="5181600" y="39624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6	5	1</a:t>
            </a:r>
          </a:p>
          <a:p>
            <a:r>
              <a:rPr lang="en-US" altLang="zh-CN" sz="1400" dirty="0" smtClean="0"/>
              <a:t>0.91	9	2	1</a:t>
            </a:r>
          </a:p>
          <a:p>
            <a:r>
              <a:rPr lang="en-US" altLang="zh-CN" sz="1400" dirty="0" smtClean="0"/>
              <a:t>0.91	1	8	1</a:t>
            </a:r>
          </a:p>
          <a:p>
            <a:r>
              <a:rPr lang="en-US" altLang="zh-CN" sz="1400" dirty="0" smtClean="0"/>
              <a:t>0.92	5	7	1</a:t>
            </a:r>
            <a:endParaRPr lang="en-US" altLang="zh-CN" sz="1400" dirty="0"/>
          </a:p>
        </p:txBody>
      </p:sp>
      <p:sp>
        <p:nvSpPr>
          <p:cNvPr id="23" name="矩形 22"/>
          <p:cNvSpPr/>
          <p:nvPr/>
        </p:nvSpPr>
        <p:spPr>
          <a:xfrm>
            <a:off x="914400" y="49530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5	6	1</a:t>
            </a:r>
          </a:p>
          <a:p>
            <a:r>
              <a:rPr lang="en-US" altLang="zh-CN" sz="1400" dirty="0" smtClean="0"/>
              <a:t>0.9	7	4	1</a:t>
            </a:r>
          </a:p>
          <a:p>
            <a:r>
              <a:rPr lang="en-US" altLang="zh-CN" sz="1400" dirty="0" smtClean="0"/>
              <a:t>0.92	3	8	1</a:t>
            </a:r>
          </a:p>
          <a:p>
            <a:r>
              <a:rPr lang="en-US" altLang="zh-CN" sz="1400" dirty="0" smtClean="0"/>
              <a:t>0.93	8	3	1</a:t>
            </a:r>
            <a:endParaRPr lang="en-US" altLang="zh-CN" sz="1400" dirty="0"/>
          </a:p>
        </p:txBody>
      </p:sp>
      <p:sp>
        <p:nvSpPr>
          <p:cNvPr id="24" name="矩形 23"/>
          <p:cNvSpPr/>
          <p:nvPr/>
        </p:nvSpPr>
        <p:spPr>
          <a:xfrm>
            <a:off x="5181600" y="4953000"/>
            <a:ext cx="3048000" cy="954107"/>
          </a:xfrm>
          <a:prstGeom prst="rect">
            <a:avLst/>
          </a:prstGeom>
          <a:ln w="9525">
            <a:solidFill>
              <a:schemeClr val="tx1"/>
            </a:solidFill>
          </a:ln>
        </p:spPr>
        <p:txBody>
          <a:bodyPr wrap="square">
            <a:spAutoFit/>
          </a:bodyPr>
          <a:lstStyle/>
          <a:p>
            <a:r>
              <a:rPr lang="en-US" altLang="zh-CN" sz="1400" b="1" dirty="0" smtClean="0">
                <a:solidFill>
                  <a:srgbClr val="FF0000"/>
                </a:solidFill>
              </a:rPr>
              <a:t>0.9	6	5	1</a:t>
            </a:r>
          </a:p>
          <a:p>
            <a:r>
              <a:rPr lang="en-US" altLang="zh-CN" sz="1400" dirty="0" smtClean="0"/>
              <a:t>0.91	5	7	1</a:t>
            </a:r>
          </a:p>
          <a:p>
            <a:r>
              <a:rPr lang="en-US" altLang="zh-CN" sz="1400" dirty="0" smtClean="0"/>
              <a:t>0.91	1	9	1</a:t>
            </a:r>
          </a:p>
          <a:p>
            <a:r>
              <a:rPr lang="en-US" altLang="zh-CN" sz="1400" dirty="0" smtClean="0"/>
              <a:t>0.93	8	2	1</a:t>
            </a:r>
            <a:endParaRPr lang="en-US" altLang="zh-CN" sz="1400" dirty="0"/>
          </a:p>
        </p:txBody>
      </p:sp>
      <p:sp>
        <p:nvSpPr>
          <p:cNvPr id="25" name="矩形 24"/>
          <p:cNvSpPr/>
          <p:nvPr/>
        </p:nvSpPr>
        <p:spPr>
          <a:xfrm>
            <a:off x="2819400" y="6019800"/>
            <a:ext cx="1253869" cy="369332"/>
          </a:xfrm>
          <a:prstGeom prst="rect">
            <a:avLst/>
          </a:prstGeom>
        </p:spPr>
        <p:txBody>
          <a:bodyPr wrap="none">
            <a:spAutoFit/>
          </a:bodyPr>
          <a:lstStyle/>
          <a:p>
            <a:r>
              <a:rPr lang="en-US" altLang="zh-CN" b="1" dirty="0" smtClean="0"/>
              <a:t>Cost: </a:t>
            </a:r>
            <a:r>
              <a:rPr lang="en-US" altLang="zh-CN" b="1" dirty="0" smtClean="0">
                <a:solidFill>
                  <a:srgbClr val="FF0000"/>
                </a:solidFill>
              </a:rPr>
              <a:t>122</a:t>
            </a:r>
            <a:endParaRPr lang="zh-CN" altLang="en-US" b="1" dirty="0">
              <a:solidFill>
                <a:srgbClr val="FF0000"/>
              </a:solidFill>
            </a:endParaRPr>
          </a:p>
        </p:txBody>
      </p:sp>
      <p:sp>
        <p:nvSpPr>
          <p:cNvPr id="26" name="矩形 25"/>
          <p:cNvSpPr/>
          <p:nvPr/>
        </p:nvSpPr>
        <p:spPr>
          <a:xfrm>
            <a:off x="5181600" y="6019800"/>
            <a:ext cx="1324402" cy="369332"/>
          </a:xfrm>
          <a:prstGeom prst="rect">
            <a:avLst/>
          </a:prstGeom>
        </p:spPr>
        <p:txBody>
          <a:bodyPr wrap="none">
            <a:spAutoFit/>
          </a:bodyPr>
          <a:lstStyle/>
          <a:p>
            <a:r>
              <a:rPr lang="en-US" altLang="zh-CN" dirty="0" smtClean="0"/>
              <a:t>Weight: 88</a:t>
            </a:r>
            <a:endParaRPr lang="zh-CN" altLang="en-US" dirty="0"/>
          </a:p>
        </p:txBody>
      </p:sp>
      <p:sp>
        <p:nvSpPr>
          <p:cNvPr id="27" name="TextBox 26"/>
          <p:cNvSpPr txBox="1"/>
          <p:nvPr/>
        </p:nvSpPr>
        <p:spPr>
          <a:xfrm>
            <a:off x="3556063" y="533400"/>
            <a:ext cx="2058577" cy="369332"/>
          </a:xfrm>
          <a:prstGeom prst="rect">
            <a:avLst/>
          </a:prstGeom>
          <a:noFill/>
        </p:spPr>
        <p:txBody>
          <a:bodyPr wrap="none" rtlCol="0">
            <a:spAutoFit/>
          </a:bodyPr>
          <a:lstStyle/>
          <a:p>
            <a:r>
              <a:rPr lang="en-US" altLang="zh-CN" dirty="0" smtClean="0"/>
              <a:t>Subsystems 11~20</a:t>
            </a:r>
            <a:endParaRPr lang="zh-CN" altLang="en-US" dirty="0"/>
          </a:p>
        </p:txBody>
      </p:sp>
      <p:sp>
        <p:nvSpPr>
          <p:cNvPr id="20" name="矩形 19"/>
          <p:cNvSpPr/>
          <p:nvPr/>
        </p:nvSpPr>
        <p:spPr>
          <a:xfrm>
            <a:off x="6477000" y="152400"/>
            <a:ext cx="2509020" cy="461665"/>
          </a:xfrm>
          <a:prstGeom prst="rect">
            <a:avLst/>
          </a:prstGeom>
          <a:solidFill>
            <a:srgbClr val="FF0000">
              <a:alpha val="41000"/>
            </a:srgbClr>
          </a:solidFill>
        </p:spPr>
        <p:txBody>
          <a:bodyPr vert="horz" wrap="none">
            <a:spAutoFit/>
          </a:bodyPr>
          <a:lstStyle/>
          <a:p>
            <a:r>
              <a:rPr lang="en-US" altLang="zh-CN" sz="2400" dirty="0" smtClean="0"/>
              <a:t>Trouble shooting</a:t>
            </a:r>
            <a:endParaRPr lang="zh-CN" altLang="en-US" sz="2400" dirty="0"/>
          </a:p>
        </p:txBody>
      </p:sp>
    </p:spTree>
  </p:cSld>
  <p:clrMapOvr>
    <a:masterClrMapping/>
  </p:clrMapOvr>
  <p:transition>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2400" y="152400"/>
            <a:ext cx="1778051" cy="461665"/>
          </a:xfrm>
          <a:prstGeom prst="rect">
            <a:avLst/>
          </a:prstGeom>
          <a:solidFill>
            <a:srgbClr val="FFFF00">
              <a:alpha val="50196"/>
            </a:srgbClr>
          </a:solidFill>
        </p:spPr>
        <p:txBody>
          <a:bodyPr vert="horz" wrap="none">
            <a:spAutoFit/>
          </a:bodyPr>
          <a:lstStyle/>
          <a:p>
            <a:r>
              <a:rPr lang="en-US" altLang="zh-CN" sz="2400" dirty="0" smtClean="0"/>
              <a:t>Conclusion </a:t>
            </a:r>
            <a:endParaRPr lang="zh-CN" altLang="en-US" sz="2400" dirty="0"/>
          </a:p>
        </p:txBody>
      </p:sp>
      <p:sp>
        <p:nvSpPr>
          <p:cNvPr id="3" name="TextBox 2"/>
          <p:cNvSpPr txBox="1"/>
          <p:nvPr/>
        </p:nvSpPr>
        <p:spPr>
          <a:xfrm>
            <a:off x="2286000" y="1993880"/>
            <a:ext cx="5029200" cy="2677656"/>
          </a:xfrm>
          <a:prstGeom prst="rect">
            <a:avLst/>
          </a:prstGeom>
          <a:noFill/>
        </p:spPr>
        <p:txBody>
          <a:bodyPr wrap="square" rtlCol="0">
            <a:spAutoFit/>
          </a:bodyPr>
          <a:lstStyle/>
          <a:p>
            <a:r>
              <a:rPr lang="en-US" altLang="zh-CN" sz="2400" dirty="0" smtClean="0"/>
              <a:t>Time complexity</a:t>
            </a:r>
          </a:p>
          <a:p>
            <a:endParaRPr lang="en-US" altLang="zh-CN" sz="2400" dirty="0" smtClean="0"/>
          </a:p>
          <a:p>
            <a:r>
              <a:rPr lang="en-US" altLang="zh-CN" sz="2400" dirty="0" smtClean="0"/>
              <a:t>	Agent: O((</a:t>
            </a:r>
            <a:r>
              <a:rPr lang="en-US" altLang="zh-CN" sz="2400" dirty="0" err="1" smtClean="0"/>
              <a:t>l</a:t>
            </a:r>
            <a:r>
              <a:rPr lang="en-US" altLang="zh-CN" sz="2400" baseline="-25000" dirty="0" err="1" smtClean="0"/>
              <a:t>i</a:t>
            </a:r>
            <a:r>
              <a:rPr lang="en-US" altLang="zh-CN" sz="2400" dirty="0" smtClean="0"/>
              <a:t>)</a:t>
            </a:r>
            <a:r>
              <a:rPr lang="en-US" altLang="zh-CN" sz="2400" baseline="30000" dirty="0" smtClean="0"/>
              <a:t>2</a:t>
            </a:r>
            <a:r>
              <a:rPr lang="en-US" altLang="zh-CN" sz="2400" dirty="0" smtClean="0"/>
              <a:t>(s-1)iteration)</a:t>
            </a:r>
          </a:p>
          <a:p>
            <a:r>
              <a:rPr lang="en-US" altLang="zh-CN" sz="2400" dirty="0" smtClean="0"/>
              <a:t>	CBA</a:t>
            </a:r>
            <a:r>
              <a:rPr lang="zh-CN" altLang="en-US" sz="2400" dirty="0" smtClean="0"/>
              <a:t>：</a:t>
            </a:r>
            <a:r>
              <a:rPr lang="en-US" altLang="zh-CN" sz="2400" b="1" dirty="0" smtClean="0"/>
              <a:t>s</a:t>
            </a:r>
            <a:r>
              <a:rPr lang="en-US" altLang="zh-CN" sz="2400" dirty="0" smtClean="0"/>
              <a:t> multiplications</a:t>
            </a:r>
          </a:p>
          <a:p>
            <a:endParaRPr lang="en-US" altLang="zh-CN" sz="2400" dirty="0" smtClean="0"/>
          </a:p>
          <a:p>
            <a:endParaRPr lang="en-US" altLang="zh-CN" sz="2400" dirty="0" smtClean="0"/>
          </a:p>
          <a:p>
            <a:r>
              <a:rPr lang="en-US" altLang="zh-CN" sz="2400" dirty="0" smtClean="0"/>
              <a:t>Independent and autonomous.</a:t>
            </a:r>
            <a:endParaRPr lang="zh-CN" altLang="en-US" sz="2400" dirty="0"/>
          </a:p>
        </p:txBody>
      </p:sp>
    </p:spTree>
  </p:cSld>
  <p:clrMapOvr>
    <a:masterClrMapping/>
  </p:clrMapOvr>
  <p:transition>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407512" y="152400"/>
            <a:ext cx="1584088" cy="461665"/>
          </a:xfrm>
          <a:prstGeom prst="rect">
            <a:avLst/>
          </a:prstGeom>
          <a:solidFill>
            <a:srgbClr val="2402F0">
              <a:alpha val="50196"/>
            </a:srgbClr>
          </a:solidFill>
        </p:spPr>
        <p:txBody>
          <a:bodyPr vert="horz" wrap="none">
            <a:spAutoFit/>
          </a:bodyPr>
          <a:lstStyle/>
          <a:p>
            <a:r>
              <a:rPr lang="en-US" altLang="zh-CN" sz="2400" dirty="0" smtClean="0"/>
              <a:t>Summary </a:t>
            </a:r>
            <a:endParaRPr lang="zh-CN" altLang="en-US" sz="2400" dirty="0"/>
          </a:p>
        </p:txBody>
      </p:sp>
      <p:sp>
        <p:nvSpPr>
          <p:cNvPr id="3" name="TextBox 2"/>
          <p:cNvSpPr txBox="1"/>
          <p:nvPr/>
        </p:nvSpPr>
        <p:spPr>
          <a:xfrm>
            <a:off x="381000" y="2209800"/>
            <a:ext cx="8458200" cy="2308324"/>
          </a:xfrm>
          <a:prstGeom prst="rect">
            <a:avLst/>
          </a:prstGeom>
          <a:noFill/>
        </p:spPr>
        <p:txBody>
          <a:bodyPr wrap="square" rtlCol="0">
            <a:spAutoFit/>
          </a:bodyPr>
          <a:lstStyle/>
          <a:p>
            <a:r>
              <a:rPr lang="zh-CN" altLang="zh-CN" sz="1600" dirty="0" smtClean="0"/>
              <a:t>●</a:t>
            </a:r>
            <a:r>
              <a:rPr lang="zh-CN" altLang="zh-CN" sz="2400" dirty="0" smtClean="0"/>
              <a:t> </a:t>
            </a:r>
            <a:r>
              <a:rPr lang="en-US" altLang="zh-CN" sz="2400" dirty="0" smtClean="0"/>
              <a:t>Investigated algorithms in the literature;</a:t>
            </a:r>
          </a:p>
          <a:p>
            <a:endParaRPr lang="en-US" altLang="zh-CN" sz="1600" dirty="0" smtClean="0"/>
          </a:p>
          <a:p>
            <a:r>
              <a:rPr lang="zh-CN" altLang="zh-CN" sz="1600" dirty="0" smtClean="0"/>
              <a:t>●</a:t>
            </a:r>
            <a:r>
              <a:rPr lang="zh-CN" altLang="zh-CN" sz="2400" dirty="0" smtClean="0"/>
              <a:t> </a:t>
            </a:r>
            <a:r>
              <a:rPr lang="en-US" altLang="zh-CN" sz="2400" dirty="0" smtClean="0"/>
              <a:t>Proposed an agent prototype for solving the RAP;</a:t>
            </a:r>
          </a:p>
          <a:p>
            <a:endParaRPr lang="en-US" altLang="zh-CN" sz="1600" dirty="0" smtClean="0"/>
          </a:p>
          <a:p>
            <a:r>
              <a:rPr lang="zh-CN" altLang="zh-CN" sz="1600" dirty="0" smtClean="0"/>
              <a:t>●</a:t>
            </a:r>
            <a:r>
              <a:rPr lang="en-US" altLang="zh-CN" sz="2400" dirty="0" smtClean="0">
                <a:solidFill>
                  <a:prstClr val="black"/>
                </a:solidFill>
              </a:rPr>
              <a:t> Tested it on the test problem and analyzed its performance</a:t>
            </a:r>
            <a:endParaRPr lang="en-US" altLang="zh-CN" sz="1600" dirty="0" smtClean="0"/>
          </a:p>
          <a:p>
            <a:r>
              <a:rPr lang="zh-CN" altLang="zh-CN" sz="1600" dirty="0" smtClean="0"/>
              <a:t> </a:t>
            </a:r>
            <a:endParaRPr lang="en-US" altLang="zh-CN" sz="1600" dirty="0" smtClean="0"/>
          </a:p>
          <a:p>
            <a:r>
              <a:rPr lang="zh-CN" altLang="zh-CN" sz="1600" dirty="0" smtClean="0"/>
              <a:t>●</a:t>
            </a:r>
            <a:r>
              <a:rPr lang="en-US" altLang="zh-CN" sz="1600" dirty="0" smtClean="0"/>
              <a:t>  </a:t>
            </a:r>
            <a:r>
              <a:rPr lang="en-US" altLang="zh-CN" sz="2400" dirty="0" smtClean="0"/>
              <a:t>Compared the results with the results in the literature.</a:t>
            </a:r>
          </a:p>
        </p:txBody>
      </p:sp>
    </p:spTree>
  </p:cSld>
  <p:clrMapOvr>
    <a:masterClrMapping/>
  </p:clrMapOvr>
  <p:transition>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2400" y="152400"/>
            <a:ext cx="1863011" cy="461665"/>
          </a:xfrm>
          <a:prstGeom prst="rect">
            <a:avLst/>
          </a:prstGeom>
          <a:solidFill>
            <a:srgbClr val="00B0F0">
              <a:alpha val="50196"/>
            </a:srgbClr>
          </a:solidFill>
        </p:spPr>
        <p:txBody>
          <a:bodyPr vert="horz" wrap="none">
            <a:spAutoFit/>
          </a:bodyPr>
          <a:lstStyle/>
          <a:p>
            <a:r>
              <a:rPr lang="en-US" altLang="zh-CN" sz="2400" dirty="0" smtClean="0"/>
              <a:t>Future work</a:t>
            </a:r>
          </a:p>
        </p:txBody>
      </p:sp>
      <p:sp>
        <p:nvSpPr>
          <p:cNvPr id="3" name="TextBox 2"/>
          <p:cNvSpPr txBox="1"/>
          <p:nvPr/>
        </p:nvSpPr>
        <p:spPr>
          <a:xfrm>
            <a:off x="1905000" y="2175808"/>
            <a:ext cx="5867400" cy="1938992"/>
          </a:xfrm>
          <a:prstGeom prst="rect">
            <a:avLst/>
          </a:prstGeom>
          <a:noFill/>
        </p:spPr>
        <p:txBody>
          <a:bodyPr wrap="square" rtlCol="0">
            <a:spAutoFit/>
          </a:bodyPr>
          <a:lstStyle/>
          <a:p>
            <a:endParaRPr lang="en-US" altLang="zh-CN" sz="1600" dirty="0" smtClean="0"/>
          </a:p>
          <a:p>
            <a:r>
              <a:rPr lang="zh-CN" altLang="zh-CN" sz="1600" dirty="0" smtClean="0"/>
              <a:t>●</a:t>
            </a:r>
            <a:r>
              <a:rPr lang="zh-CN" altLang="zh-CN" sz="2400" dirty="0" smtClean="0"/>
              <a:t> </a:t>
            </a:r>
            <a:r>
              <a:rPr lang="en-US" altLang="zh-CN" sz="2400" dirty="0" smtClean="0"/>
              <a:t>Parallel computing on multiple devices;</a:t>
            </a:r>
          </a:p>
          <a:p>
            <a:endParaRPr lang="en-US" altLang="zh-CN" sz="1600" dirty="0" smtClean="0"/>
          </a:p>
          <a:p>
            <a:r>
              <a:rPr lang="zh-CN" altLang="zh-CN" sz="1600" dirty="0" smtClean="0"/>
              <a:t>●</a:t>
            </a:r>
            <a:r>
              <a:rPr lang="zh-CN" altLang="zh-CN" sz="2400" dirty="0" smtClean="0"/>
              <a:t> </a:t>
            </a:r>
            <a:r>
              <a:rPr lang="en-US" altLang="zh-CN" sz="2400" dirty="0" err="1" smtClean="0"/>
              <a:t>Asynchronization</a:t>
            </a:r>
            <a:r>
              <a:rPr lang="en-US" altLang="zh-CN" sz="2400" dirty="0" smtClean="0"/>
              <a:t> and message loss;</a:t>
            </a:r>
          </a:p>
          <a:p>
            <a:endParaRPr lang="en-US" altLang="zh-CN" sz="1600" dirty="0" smtClean="0"/>
          </a:p>
          <a:p>
            <a:r>
              <a:rPr lang="zh-CN" altLang="zh-CN" sz="1600" dirty="0" smtClean="0"/>
              <a:t>●</a:t>
            </a:r>
            <a:r>
              <a:rPr lang="en-US" altLang="zh-CN" sz="2400" dirty="0" smtClean="0">
                <a:solidFill>
                  <a:prstClr val="black"/>
                </a:solidFill>
              </a:rPr>
              <a:t> Variant RAPs.</a:t>
            </a:r>
            <a:endParaRPr lang="en-US" altLang="zh-CN" sz="1600" dirty="0" smtClean="0"/>
          </a:p>
        </p:txBody>
      </p:sp>
    </p:spTree>
  </p:cSld>
  <p:clrMapOvr>
    <a:masterClrMapping/>
  </p:clrMapOvr>
  <p:transition>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04800" y="304800"/>
            <a:ext cx="8534400" cy="6063198"/>
          </a:xfrm>
          <a:prstGeom prst="rect">
            <a:avLst/>
          </a:prstGeom>
        </p:spPr>
        <p:txBody>
          <a:bodyPr wrap="square">
            <a:spAutoFit/>
          </a:bodyPr>
          <a:lstStyle/>
          <a:p>
            <a:pPr algn="ctr"/>
            <a:r>
              <a:rPr lang="en-US" altLang="zh-CN" b="1" dirty="0" smtClean="0"/>
              <a:t>References</a:t>
            </a:r>
          </a:p>
          <a:p>
            <a:pPr algn="ctr"/>
            <a:endParaRPr lang="en-US" altLang="zh-CN" b="1" dirty="0" smtClean="0"/>
          </a:p>
          <a:p>
            <a:r>
              <a:rPr lang="en-US" altLang="zh-CN" sz="1600" dirty="0" smtClean="0"/>
              <a:t>[1]. An </a:t>
            </a:r>
            <a:r>
              <a:rPr lang="en-US" altLang="zh-CN" sz="1600" dirty="0"/>
              <a:t>Ant Colony Optimization Algorithm for </a:t>
            </a:r>
            <a:r>
              <a:rPr lang="en-US" altLang="zh-CN" sz="1600" dirty="0" smtClean="0"/>
              <a:t>the Redundancy </a:t>
            </a:r>
            <a:r>
              <a:rPr lang="en-US" altLang="zh-CN" sz="1600" dirty="0"/>
              <a:t>Allocation Problem (RAP</a:t>
            </a:r>
            <a:r>
              <a:rPr lang="en-US" altLang="zh-CN" sz="1600" dirty="0" smtClean="0"/>
              <a:t>)</a:t>
            </a:r>
          </a:p>
          <a:p>
            <a:r>
              <a:rPr lang="en-US" altLang="zh-CN" sz="1600" dirty="0" smtClean="0"/>
              <a:t>[2]. TABU SEARCH IN THE RAP Optimization For multi-State Series-Parallel Systems</a:t>
            </a:r>
          </a:p>
          <a:p>
            <a:pPr marL="457200" indent="-457200"/>
            <a:r>
              <a:rPr lang="en-US" altLang="zh-CN" sz="1600" dirty="0" smtClean="0"/>
              <a:t>[3]. David W. </a:t>
            </a:r>
            <a:r>
              <a:rPr lang="en-US" altLang="zh-CN" sz="1600" dirty="0" err="1" smtClean="0"/>
              <a:t>Coit</a:t>
            </a:r>
            <a:r>
              <a:rPr lang="en-US" altLang="zh-CN" sz="1600" dirty="0" smtClean="0"/>
              <a:t> and Alice E. Smith. </a:t>
            </a:r>
            <a:r>
              <a:rPr lang="en-US" altLang="zh-CN" sz="1600" dirty="0" err="1" smtClean="0"/>
              <a:t>Soving</a:t>
            </a:r>
            <a:r>
              <a:rPr lang="en-US" altLang="zh-CN" sz="1600" dirty="0" smtClean="0"/>
              <a:t> the redundancy allocation problem using a combined neural network/</a:t>
            </a:r>
            <a:r>
              <a:rPr lang="en-US" altLang="zh-CN" sz="1600" dirty="0" err="1" smtClean="0"/>
              <a:t>genetcic</a:t>
            </a:r>
            <a:r>
              <a:rPr lang="en-US" altLang="zh-CN" sz="1600" dirty="0" smtClean="0"/>
              <a:t> algorithm approach. Computers Ops Res, 23(6):515{526, 1996.</a:t>
            </a:r>
          </a:p>
          <a:p>
            <a:r>
              <a:rPr lang="en-US" altLang="zh-CN" sz="1600" dirty="0" smtClean="0"/>
              <a:t>[4]. Availability Optimization of Series-Parallel Multi-State Systems Using a </a:t>
            </a:r>
            <a:r>
              <a:rPr lang="en-US" altLang="zh-CN" sz="1600" dirty="0" err="1" smtClean="0"/>
              <a:t>Tabu</a:t>
            </a:r>
            <a:r>
              <a:rPr lang="en-US" altLang="zh-CN" sz="1600" dirty="0" smtClean="0"/>
              <a:t>     	Search Meta-heuristic</a:t>
            </a:r>
          </a:p>
          <a:p>
            <a:pPr marL="457200" indent="-457200"/>
            <a:r>
              <a:rPr lang="en-US" altLang="zh-CN" sz="1600" dirty="0" smtClean="0"/>
              <a:t>[5]. Alice E. Smith, </a:t>
            </a:r>
            <a:r>
              <a:rPr lang="en-US" altLang="zh-CN" sz="1600" dirty="0" err="1" smtClean="0"/>
              <a:t>Sadan</a:t>
            </a:r>
            <a:r>
              <a:rPr lang="en-US" altLang="zh-CN" sz="1600" dirty="0" smtClean="0"/>
              <a:t> </a:t>
            </a:r>
            <a:r>
              <a:rPr lang="en-US" altLang="zh-CN" sz="1600" dirty="0" err="1" smtClean="0"/>
              <a:t>Kulturel-Konak</a:t>
            </a:r>
            <a:r>
              <a:rPr lang="en-US" altLang="zh-CN" sz="1600" dirty="0" smtClean="0"/>
              <a:t>, and </a:t>
            </a:r>
            <a:r>
              <a:rPr lang="en-US" altLang="zh-CN" sz="1600" dirty="0" err="1" smtClean="0"/>
              <a:t>DavidW</a:t>
            </a:r>
            <a:r>
              <a:rPr lang="en-US" altLang="zh-CN" sz="1600" dirty="0" smtClean="0"/>
              <a:t>. </a:t>
            </a:r>
            <a:r>
              <a:rPr lang="en-US" altLang="zh-CN" sz="1600" dirty="0" err="1" smtClean="0"/>
              <a:t>Coit</a:t>
            </a:r>
            <a:r>
              <a:rPr lang="en-US" altLang="zh-CN" sz="1600" dirty="0" smtClean="0"/>
              <a:t>. </a:t>
            </a:r>
            <a:r>
              <a:rPr lang="en-US" altLang="zh-CN" sz="1600" dirty="0" err="1" smtClean="0"/>
              <a:t>Effciently</a:t>
            </a:r>
            <a:r>
              <a:rPr lang="en-US" altLang="zh-CN" sz="1600" dirty="0" smtClean="0"/>
              <a:t> solving the redundancy allocation problem using </a:t>
            </a:r>
            <a:r>
              <a:rPr lang="en-US" altLang="zh-CN" sz="1600" dirty="0" err="1" smtClean="0"/>
              <a:t>Tabu</a:t>
            </a:r>
            <a:r>
              <a:rPr lang="en-US" altLang="zh-CN" sz="1600" dirty="0" smtClean="0"/>
              <a:t> search. IIE Transactions, 35:515-526, 2003.</a:t>
            </a:r>
          </a:p>
          <a:p>
            <a:r>
              <a:rPr lang="en-US" altLang="zh-CN" sz="1600" dirty="0" smtClean="0"/>
              <a:t>[6]. An ACO Algorithm for the RAP</a:t>
            </a:r>
          </a:p>
          <a:p>
            <a:pPr marL="457200" indent="-457200"/>
            <a:r>
              <a:rPr lang="en-US" altLang="zh-CN" sz="1600" dirty="0" smtClean="0"/>
              <a:t>[7]. David W. </a:t>
            </a:r>
            <a:r>
              <a:rPr lang="en-US" altLang="zh-CN" sz="1600" dirty="0" err="1" smtClean="0"/>
              <a:t>Coit</a:t>
            </a:r>
            <a:r>
              <a:rPr lang="en-US" altLang="zh-CN" sz="1600" dirty="0" smtClean="0"/>
              <a:t> and Alice E. Smith. Reliability optimization of serial-parallel systems using a genetic algorithm. IEEE Transactions on reliability, 45(2):254-266, JUNE 1996</a:t>
            </a:r>
          </a:p>
          <a:p>
            <a:r>
              <a:rPr lang="en-US" altLang="zh-CN" sz="1600" dirty="0" smtClean="0"/>
              <a:t>[8]. Redundancy Allocation for Series-Parallel Systems Using Integer Linear 	Programming</a:t>
            </a:r>
          </a:p>
          <a:p>
            <a:pPr marL="457200" indent="-457200"/>
            <a:r>
              <a:rPr lang="en-US" altLang="zh-CN" sz="1600" dirty="0" smtClean="0"/>
              <a:t>[9].  </a:t>
            </a:r>
            <a:r>
              <a:rPr lang="en-US" altLang="zh-CN" sz="1600" dirty="0" err="1" smtClean="0"/>
              <a:t>Chern</a:t>
            </a:r>
            <a:r>
              <a:rPr lang="en-US" altLang="zh-CN" sz="1600" dirty="0" smtClean="0"/>
              <a:t> MS. On the computational complexity of reliability redundancy allocation in a series system. Operation Research Letter, 11(5):309-315, JUNE, 1992.</a:t>
            </a:r>
          </a:p>
          <a:p>
            <a:pPr marL="457200" indent="-457200"/>
            <a:r>
              <a:rPr lang="en-US" altLang="zh-CN" sz="1600" dirty="0" smtClean="0"/>
              <a:t>[10]. William W. Hines David E. Fyffe and Nam </a:t>
            </a:r>
            <a:r>
              <a:rPr lang="en-US" altLang="zh-CN" sz="1600" dirty="0" err="1" smtClean="0"/>
              <a:t>Kee</a:t>
            </a:r>
            <a:r>
              <a:rPr lang="en-US" altLang="zh-CN" sz="1600" dirty="0" smtClean="0"/>
              <a:t> Lee. System reliability allocation and a computational algorithm. IEEE transactions on Reliability, 17(2):64-70, JUNE 1968.</a:t>
            </a:r>
          </a:p>
          <a:p>
            <a:pPr marL="457200" indent="-457200"/>
            <a:r>
              <a:rPr lang="en-US" altLang="zh-CN" sz="1600" dirty="0" smtClean="0"/>
              <a:t>[11]. Redundancy allocation of series-parallel systems using a variable neighborhood search algorithm</a:t>
            </a:r>
          </a:p>
          <a:p>
            <a:pPr marL="457200" indent="-457200"/>
            <a:r>
              <a:rPr lang="en-US" altLang="zh-CN" sz="1600" dirty="0" smtClean="0"/>
              <a:t>[12]. </a:t>
            </a:r>
            <a:r>
              <a:rPr lang="en-US" altLang="zh-CN" sz="1600" dirty="0" err="1" smtClean="0"/>
              <a:t>Luus</a:t>
            </a:r>
            <a:r>
              <a:rPr lang="en-US" altLang="zh-CN" sz="1600" dirty="0" smtClean="0"/>
              <a:t>. R. Optimization of system reliability by a new nonlinear integer programming procedure. IEEE Trans. </a:t>
            </a:r>
            <a:r>
              <a:rPr lang="en-US" altLang="zh-CN" sz="1600" dirty="0" err="1" smtClean="0"/>
              <a:t>Reliab</a:t>
            </a:r>
            <a:r>
              <a:rPr lang="en-US" altLang="zh-CN" sz="1600" dirty="0" smtClean="0"/>
              <a:t>., R(24):14C16, 1975.</a:t>
            </a:r>
            <a:endParaRPr lang="en-US" altLang="zh-CN" dirty="0" smtClean="0"/>
          </a:p>
        </p:txBody>
      </p:sp>
    </p:spTree>
  </p:cSld>
  <p:clrMapOvr>
    <a:masterClrMapping/>
  </p:clrMapOvr>
  <p:transition>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28600" y="727770"/>
            <a:ext cx="8686800" cy="3539430"/>
          </a:xfrm>
          <a:prstGeom prst="rect">
            <a:avLst/>
          </a:prstGeom>
        </p:spPr>
        <p:txBody>
          <a:bodyPr wrap="square">
            <a:spAutoFit/>
          </a:bodyPr>
          <a:lstStyle/>
          <a:p>
            <a:pPr marL="457200" indent="-457200"/>
            <a:r>
              <a:rPr lang="en-US" altLang="zh-CN" sz="1600" dirty="0" smtClean="0"/>
              <a:t>[13]. </a:t>
            </a:r>
            <a:r>
              <a:rPr lang="en-US" altLang="zh-CN" sz="1600" dirty="0" err="1" smtClean="0"/>
              <a:t>Yun-Chia</a:t>
            </a:r>
            <a:r>
              <a:rPr lang="en-US" altLang="zh-CN" sz="1600" dirty="0" smtClean="0"/>
              <a:t> Liang and Alice E. Smith. An ant colony optimization algorithm for the redundancy allocation problem. IEEE Transactions on reliability, 53(3):417-423, SEPTEMBER 2004.</a:t>
            </a:r>
          </a:p>
          <a:p>
            <a:pPr marL="457200" indent="-457200"/>
            <a:r>
              <a:rPr lang="en-US" altLang="zh-CN" sz="1600" dirty="0" smtClean="0"/>
              <a:t>[14]. Liang Y-C and Smith AE. An ant system approach to redundancy allocation. Proceedings of the 1999 congress on evolutionary computation Washington DC, USA, page 1478-1484, 1999.</a:t>
            </a:r>
          </a:p>
          <a:p>
            <a:pPr marL="457200" indent="-457200"/>
            <a:r>
              <a:rPr lang="en-US" altLang="zh-CN" sz="1600" dirty="0" smtClean="0"/>
              <a:t>[15].	</a:t>
            </a:r>
            <a:r>
              <a:rPr lang="en-US" altLang="zh-CN" sz="1600" dirty="0" err="1" smtClean="0"/>
              <a:t>Yun-Chia</a:t>
            </a:r>
            <a:r>
              <a:rPr lang="en-US" altLang="zh-CN" sz="1600" dirty="0" smtClean="0"/>
              <a:t> Liang and Yi-</a:t>
            </a:r>
            <a:r>
              <a:rPr lang="en-US" altLang="zh-CN" sz="1600" dirty="0" err="1" smtClean="0"/>
              <a:t>Ching</a:t>
            </a:r>
            <a:r>
              <a:rPr lang="en-US" altLang="zh-CN" sz="1600" dirty="0" smtClean="0"/>
              <a:t> Chen. Redundancy allocation of series-parallel systems using a variable neighborhood search algorithm. Reliability Engineering and System Safety, 92:323-331, 2007.</a:t>
            </a:r>
          </a:p>
          <a:p>
            <a:pPr marL="465138" indent="-465138"/>
            <a:r>
              <a:rPr lang="en-US" altLang="zh-CN" sz="1600" dirty="0" smtClean="0"/>
              <a:t>[16]. Yi-</a:t>
            </a:r>
            <a:r>
              <a:rPr lang="en-US" altLang="zh-CN" sz="1600" dirty="0" err="1" smtClean="0"/>
              <a:t>Chih</a:t>
            </a:r>
            <a:r>
              <a:rPr lang="en-US" altLang="zh-CN" sz="1600" dirty="0" smtClean="0"/>
              <a:t> Hsieh. A linear approximation for redundant reliability problems with multiple component choices. Computer and Industrial Engineering, 44-91C103, 2002.</a:t>
            </a:r>
          </a:p>
          <a:p>
            <a:pPr marL="465138" indent="-465138"/>
            <a:r>
              <a:rPr lang="en-US" altLang="zh-CN" sz="1600" dirty="0" smtClean="0"/>
              <a:t>[17]. David W. </a:t>
            </a:r>
            <a:r>
              <a:rPr lang="en-US" altLang="zh-CN" sz="1600" dirty="0" err="1" smtClean="0"/>
              <a:t>Coit</a:t>
            </a:r>
            <a:r>
              <a:rPr lang="en-US" altLang="zh-CN" sz="1600" dirty="0" smtClean="0"/>
              <a:t> and Abdullah </a:t>
            </a:r>
            <a:r>
              <a:rPr lang="en-US" altLang="zh-CN" sz="1600" dirty="0" err="1" smtClean="0"/>
              <a:t>Konak</a:t>
            </a:r>
            <a:r>
              <a:rPr lang="en-US" altLang="zh-CN" sz="1600" dirty="0" smtClean="0"/>
              <a:t>, Multiple Weighted Objectives Heuristic for the Redundancy Allocation Problem, IEEE TRANSACTIONS ON RELIABILITY, VOL. 55, NO. 3, SEPTEMBER 2006</a:t>
            </a:r>
            <a:endParaRPr lang="zh-CN" altLang="en-US" sz="1600" dirty="0" smtClean="0"/>
          </a:p>
        </p:txBody>
      </p:sp>
    </p:spTree>
  </p:cSld>
  <p:clrMapOvr>
    <a:masterClrMapping/>
  </p:clrMapOvr>
  <p:transition>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83213" y="697468"/>
            <a:ext cx="2377574" cy="369332"/>
          </a:xfrm>
          <a:prstGeom prst="rect">
            <a:avLst/>
          </a:prstGeom>
        </p:spPr>
        <p:txBody>
          <a:bodyPr wrap="none">
            <a:spAutoFit/>
          </a:bodyPr>
          <a:lstStyle/>
          <a:p>
            <a:r>
              <a:rPr lang="en-US" altLang="zh-CN" b="1" dirty="0" smtClean="0"/>
              <a:t>Acknowledgement</a:t>
            </a:r>
            <a:endParaRPr lang="zh-CN" altLang="en-US" dirty="0"/>
          </a:p>
        </p:txBody>
      </p:sp>
      <p:sp>
        <p:nvSpPr>
          <p:cNvPr id="3" name="矩形 2"/>
          <p:cNvSpPr/>
          <p:nvPr/>
        </p:nvSpPr>
        <p:spPr>
          <a:xfrm>
            <a:off x="990600" y="1938278"/>
            <a:ext cx="7391400" cy="2862322"/>
          </a:xfrm>
          <a:prstGeom prst="rect">
            <a:avLst/>
          </a:prstGeom>
        </p:spPr>
        <p:txBody>
          <a:bodyPr wrap="square">
            <a:spAutoFit/>
          </a:bodyPr>
          <a:lstStyle/>
          <a:p>
            <a:r>
              <a:rPr lang="en-US" altLang="zh-CN" sz="2000" dirty="0" smtClean="0"/>
              <a:t>I would like to express my gratefulness to my academic advisor Dr. Li </a:t>
            </a:r>
            <a:r>
              <a:rPr lang="en-US" altLang="zh-CN" sz="2000" dirty="0" err="1" smtClean="0"/>
              <a:t>Bai</a:t>
            </a:r>
            <a:r>
              <a:rPr lang="en-US" altLang="zh-CN" sz="2000" dirty="0" smtClean="0"/>
              <a:t>, my program advisor Dr. Olga </a:t>
            </a:r>
            <a:r>
              <a:rPr lang="en-US" altLang="zh-CN" sz="2000" dirty="0" err="1" smtClean="0"/>
              <a:t>Vilceanu</a:t>
            </a:r>
            <a:r>
              <a:rPr lang="en-US" altLang="zh-CN" sz="2000" dirty="0" smtClean="0"/>
              <a:t>, and thesis committee members Dr. </a:t>
            </a:r>
            <a:r>
              <a:rPr lang="en-US" altLang="zh-CN" sz="2000" dirty="0" err="1" smtClean="0"/>
              <a:t>Saroj</a:t>
            </a:r>
            <a:r>
              <a:rPr lang="en-US" altLang="zh-CN" sz="2000" dirty="0" smtClean="0"/>
              <a:t> </a:t>
            </a:r>
            <a:r>
              <a:rPr lang="en-US" altLang="zh-CN" sz="2000" dirty="0" err="1" smtClean="0"/>
              <a:t>Biswas</a:t>
            </a:r>
            <a:r>
              <a:rPr lang="en-US" altLang="zh-CN" sz="2000" dirty="0" smtClean="0"/>
              <a:t>, and Dr. Joseph </a:t>
            </a:r>
            <a:r>
              <a:rPr lang="en-US" altLang="zh-CN" sz="2000" dirty="0" err="1" smtClean="0"/>
              <a:t>Picone</a:t>
            </a:r>
            <a:r>
              <a:rPr lang="en-US" altLang="zh-CN" sz="2000" dirty="0" smtClean="0"/>
              <a:t>. </a:t>
            </a:r>
          </a:p>
          <a:p>
            <a:endParaRPr lang="en-US" altLang="zh-CN" sz="2000" dirty="0" smtClean="0"/>
          </a:p>
          <a:p>
            <a:r>
              <a:rPr lang="en-US" altLang="zh-CN" sz="2000" dirty="0" smtClean="0"/>
              <a:t>I would also like to thank Department of Electrical and Computer Engineering, Temple University.</a:t>
            </a:r>
          </a:p>
          <a:p>
            <a:endParaRPr lang="en-US" altLang="zh-CN" sz="2000" dirty="0" smtClean="0"/>
          </a:p>
          <a:p>
            <a:r>
              <a:rPr lang="en-US" altLang="zh-CN" sz="2000" dirty="0" smtClean="0"/>
              <a:t>Thanks to all my lab colleagues James </a:t>
            </a:r>
            <a:r>
              <a:rPr lang="en-US" altLang="zh-CN" sz="2000" dirty="0" err="1" smtClean="0"/>
              <a:t>Ren</a:t>
            </a:r>
            <a:r>
              <a:rPr lang="en-US" altLang="zh-CN" sz="2000" dirty="0" smtClean="0"/>
              <a:t>, Michael </a:t>
            </a:r>
            <a:r>
              <a:rPr lang="en-US" altLang="zh-CN" sz="2000" dirty="0" err="1" smtClean="0"/>
              <a:t>Korostelev</a:t>
            </a:r>
            <a:r>
              <a:rPr lang="en-US" altLang="zh-CN" sz="2000" dirty="0" smtClean="0"/>
              <a:t>, etc. </a:t>
            </a:r>
            <a:endParaRPr lang="zh-CN" altLang="en-US" sz="2000" dirty="0"/>
          </a:p>
        </p:txBody>
      </p:sp>
    </p:spTree>
  </p:cSld>
  <p:clrMapOvr>
    <a:masterClrMapping/>
  </p:clrMapOvr>
  <p:transition>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13120" y="2057400"/>
            <a:ext cx="2754280" cy="1938992"/>
          </a:xfrm>
          <a:prstGeom prst="rect">
            <a:avLst/>
          </a:prstGeom>
          <a:noFill/>
        </p:spPr>
        <p:txBody>
          <a:bodyPr wrap="none" rtlCol="0">
            <a:spAutoFit/>
          </a:bodyPr>
          <a:lstStyle/>
          <a:p>
            <a:r>
              <a:rPr lang="en-US" altLang="zh-CN" sz="4000" dirty="0" smtClean="0"/>
              <a:t>Thank you!</a:t>
            </a:r>
          </a:p>
          <a:p>
            <a:endParaRPr lang="en-US" altLang="zh-CN" sz="4000" dirty="0" smtClean="0"/>
          </a:p>
          <a:p>
            <a:r>
              <a:rPr lang="en-US" altLang="zh-CN" sz="4000" dirty="0" smtClean="0"/>
              <a:t>Questions?</a:t>
            </a:r>
            <a:endParaRPr lang="zh-CN" altLang="en-US" sz="4000" dirty="0"/>
          </a:p>
        </p:txBody>
      </p:sp>
    </p:spTree>
  </p:cSld>
  <p:clrMapOvr>
    <a:masterClrMapping/>
  </p:clrMapOvr>
  <p:transition>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457200" y="496669"/>
            <a:ext cx="8305800" cy="646331"/>
          </a:xfrm>
          <a:prstGeom prst="rect">
            <a:avLst/>
          </a:prstGeom>
          <a:noFill/>
        </p:spPr>
        <p:txBody>
          <a:bodyPr wrap="square" rtlCol="0">
            <a:spAutoFit/>
          </a:bodyPr>
          <a:lstStyle/>
          <a:p>
            <a:r>
              <a:rPr lang="en-US" altLang="zh-CN" dirty="0" smtClean="0"/>
              <a:t>Because of the exponential increase in search </a:t>
            </a:r>
            <a:r>
              <a:rPr lang="en-US" altLang="zh-CN" dirty="0"/>
              <a:t>space with problem size, heuristics have become a </a:t>
            </a:r>
            <a:r>
              <a:rPr lang="en-US" altLang="zh-CN" dirty="0" smtClean="0"/>
              <a:t>popular alternative </a:t>
            </a:r>
            <a:r>
              <a:rPr lang="en-US" altLang="zh-CN" dirty="0"/>
              <a:t>to exact methods. Meta-heuristics</a:t>
            </a:r>
            <a:endParaRPr lang="en-US" altLang="zh-CN" dirty="0" smtClean="0"/>
          </a:p>
        </p:txBody>
      </p:sp>
      <p:sp>
        <p:nvSpPr>
          <p:cNvPr id="3" name="TextBox 2"/>
          <p:cNvSpPr txBox="1"/>
          <p:nvPr/>
        </p:nvSpPr>
        <p:spPr>
          <a:xfrm>
            <a:off x="457200" y="3468469"/>
            <a:ext cx="8077200" cy="646331"/>
          </a:xfrm>
          <a:prstGeom prst="rect">
            <a:avLst/>
          </a:prstGeom>
          <a:noFill/>
        </p:spPr>
        <p:txBody>
          <a:bodyPr wrap="square" rtlCol="0">
            <a:spAutoFit/>
          </a:bodyPr>
          <a:lstStyle/>
          <a:p>
            <a:r>
              <a:rPr lang="en-US" altLang="zh-CN" b="1" dirty="0" smtClean="0"/>
              <a:t>Convergence: </a:t>
            </a:r>
            <a:r>
              <a:rPr lang="en-US" altLang="zh-CN" dirty="0"/>
              <a:t>An algorithm is convergent if it is able </a:t>
            </a:r>
            <a:r>
              <a:rPr lang="en-US" altLang="zh-CN" dirty="0" smtClean="0"/>
              <a:t>to find the global optimum in a finite time.</a:t>
            </a:r>
            <a:endParaRPr lang="zh-CN" altLang="en-US" dirty="0"/>
          </a:p>
        </p:txBody>
      </p:sp>
      <p:sp>
        <p:nvSpPr>
          <p:cNvPr id="4" name="TextBox 3"/>
          <p:cNvSpPr txBox="1"/>
          <p:nvPr/>
        </p:nvSpPr>
        <p:spPr>
          <a:xfrm>
            <a:off x="533400" y="1792069"/>
            <a:ext cx="6890527" cy="646331"/>
          </a:xfrm>
          <a:prstGeom prst="rect">
            <a:avLst/>
          </a:prstGeom>
          <a:noFill/>
        </p:spPr>
        <p:txBody>
          <a:bodyPr wrap="square" rtlCol="0">
            <a:spAutoFit/>
          </a:bodyPr>
          <a:lstStyle/>
          <a:p>
            <a:r>
              <a:rPr lang="en-US" altLang="zh-CN" dirty="0" smtClean="0"/>
              <a:t>Some algorithms are able to find local optimization, however, </a:t>
            </a:r>
          </a:p>
          <a:p>
            <a:r>
              <a:rPr lang="en-US" altLang="zh-CN" dirty="0" smtClean="0"/>
              <a:t>global optimization is not guaranteed.</a:t>
            </a:r>
          </a:p>
        </p:txBody>
      </p:sp>
      <p:sp>
        <p:nvSpPr>
          <p:cNvPr id="5" name="矩形 4"/>
          <p:cNvSpPr/>
          <p:nvPr/>
        </p:nvSpPr>
        <p:spPr>
          <a:xfrm>
            <a:off x="533400" y="4267200"/>
            <a:ext cx="7924800" cy="1477328"/>
          </a:xfrm>
          <a:prstGeom prst="rect">
            <a:avLst/>
          </a:prstGeom>
        </p:spPr>
        <p:txBody>
          <a:bodyPr wrap="square">
            <a:spAutoFit/>
          </a:bodyPr>
          <a:lstStyle/>
          <a:p>
            <a:r>
              <a:rPr lang="en-US" altLang="zh-CN" dirty="0" smtClean="0"/>
              <a:t>In the 2006 </a:t>
            </a:r>
            <a:r>
              <a:rPr lang="en-US" altLang="zh-CN" dirty="0" smtClean="0">
                <a:hlinkClick r:id="rId2"/>
              </a:rPr>
              <a:t>TOP500</a:t>
            </a:r>
            <a:r>
              <a:rPr lang="en-US" altLang="zh-CN" dirty="0" smtClean="0"/>
              <a:t> list, which ranks supercomputers by speed, the top three supercomputers are as follows: </a:t>
            </a:r>
          </a:p>
          <a:p>
            <a:r>
              <a:rPr lang="en-US" altLang="zh-CN" dirty="0" smtClean="0"/>
              <a:t>IBM's </a:t>
            </a:r>
            <a:r>
              <a:rPr lang="en-US" altLang="zh-CN" dirty="0" err="1" smtClean="0"/>
              <a:t>BlueGene</a:t>
            </a:r>
            <a:r>
              <a:rPr lang="en-US" altLang="zh-CN" dirty="0" smtClean="0"/>
              <a:t>/L - 360 teraflops </a:t>
            </a:r>
          </a:p>
          <a:p>
            <a:r>
              <a:rPr lang="en-US" altLang="zh-CN" dirty="0" smtClean="0"/>
              <a:t>IBM's BGW - 115 teraflops </a:t>
            </a:r>
          </a:p>
          <a:p>
            <a:r>
              <a:rPr lang="en-US" altLang="zh-CN" dirty="0" smtClean="0"/>
              <a:t>IBM's ASC Purple - 93 teraflops </a:t>
            </a:r>
            <a:endParaRPr lang="en-US" altLang="zh-CN" dirty="0"/>
          </a:p>
        </p:txBody>
      </p:sp>
    </p:spTree>
  </p:cSld>
  <p:clrMapOvr>
    <a:masterClrMapping/>
  </p:clrMapOvr>
  <p:transition>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extBox 2"/>
          <p:cNvSpPr txBox="1"/>
          <p:nvPr/>
        </p:nvSpPr>
        <p:spPr>
          <a:xfrm>
            <a:off x="949807" y="1885890"/>
            <a:ext cx="2707793" cy="400110"/>
          </a:xfrm>
          <a:prstGeom prst="rect">
            <a:avLst/>
          </a:prstGeom>
          <a:noFill/>
        </p:spPr>
        <p:txBody>
          <a:bodyPr wrap="none" rtlCol="0">
            <a:spAutoFit/>
          </a:bodyPr>
          <a:lstStyle/>
          <a:p>
            <a:r>
              <a:rPr lang="en-US" altLang="zh-CN" sz="2000" b="1" dirty="0" smtClean="0"/>
              <a:t>Multi-agent system</a:t>
            </a:r>
            <a:endParaRPr lang="zh-CN" altLang="en-US" sz="2000" b="1" dirty="0"/>
          </a:p>
        </p:txBody>
      </p:sp>
      <p:sp>
        <p:nvSpPr>
          <p:cNvPr id="4" name="矩形 3"/>
          <p:cNvSpPr/>
          <p:nvPr/>
        </p:nvSpPr>
        <p:spPr>
          <a:xfrm>
            <a:off x="914400" y="2252990"/>
            <a:ext cx="7239000" cy="1323439"/>
          </a:xfrm>
          <a:prstGeom prst="rect">
            <a:avLst/>
          </a:prstGeom>
        </p:spPr>
        <p:txBody>
          <a:bodyPr wrap="square">
            <a:spAutoFit/>
          </a:bodyPr>
          <a:lstStyle/>
          <a:p>
            <a:r>
              <a:rPr lang="en-US" altLang="zh-CN" sz="2000" dirty="0" smtClean="0"/>
              <a:t>Multi-agent systems, referred to as "self-organized systems“, is a system consist of multiple </a:t>
            </a:r>
            <a:r>
              <a:rPr lang="en-US" altLang="zh-CN" sz="2000" b="1" dirty="0" smtClean="0"/>
              <a:t>autonomous</a:t>
            </a:r>
            <a:r>
              <a:rPr lang="en-US" altLang="zh-CN" sz="2000" dirty="0" smtClean="0"/>
              <a:t> entities having different information and/or diverging interests.</a:t>
            </a:r>
          </a:p>
          <a:p>
            <a:r>
              <a:rPr lang="en-US" altLang="zh-CN" sz="2000" dirty="0" smtClean="0"/>
              <a:t>This behavior is called </a:t>
            </a:r>
            <a:r>
              <a:rPr lang="en-US" altLang="zh-CN" sz="2000" b="1" dirty="0" smtClean="0"/>
              <a:t>“BDI” </a:t>
            </a:r>
            <a:r>
              <a:rPr lang="en-US" altLang="zh-CN" sz="2000" dirty="0" smtClean="0"/>
              <a:t>(belief, desire, intention).</a:t>
            </a:r>
            <a:endParaRPr lang="zh-CN" altLang="en-US" sz="2000" dirty="0"/>
          </a:p>
        </p:txBody>
      </p:sp>
      <p:pic>
        <p:nvPicPr>
          <p:cNvPr id="56322" name="Picture 2" descr="http://www.geekologie.com/2010/05/21/google-pacman.jpg"/>
          <p:cNvPicPr>
            <a:picLocks noChangeAspect="1" noChangeArrowheads="1"/>
          </p:cNvPicPr>
          <p:nvPr/>
        </p:nvPicPr>
        <p:blipFill>
          <a:blip r:embed="rId2" cstate="print">
            <a:clrChange>
              <a:clrFrom>
                <a:srgbClr val="FFFFFF"/>
              </a:clrFrom>
              <a:clrTo>
                <a:srgbClr val="FFFFFF">
                  <a:alpha val="0"/>
                </a:srgbClr>
              </a:clrTo>
            </a:clrChange>
          </a:blip>
          <a:srcRect b="55014"/>
          <a:stretch>
            <a:fillRect/>
          </a:stretch>
        </p:blipFill>
        <p:spPr bwMode="auto">
          <a:xfrm>
            <a:off x="1098348" y="3624591"/>
            <a:ext cx="7055052" cy="2461429"/>
          </a:xfrm>
          <a:prstGeom prst="rect">
            <a:avLst/>
          </a:prstGeom>
          <a:noFill/>
        </p:spPr>
      </p:pic>
      <p:sp>
        <p:nvSpPr>
          <p:cNvPr id="6" name="TextBox 5"/>
          <p:cNvSpPr txBox="1"/>
          <p:nvPr/>
        </p:nvSpPr>
        <p:spPr>
          <a:xfrm>
            <a:off x="5577798" y="5986790"/>
            <a:ext cx="2499402" cy="261610"/>
          </a:xfrm>
          <a:prstGeom prst="rect">
            <a:avLst/>
          </a:prstGeom>
          <a:noFill/>
        </p:spPr>
        <p:txBody>
          <a:bodyPr wrap="none" rtlCol="0">
            <a:spAutoFit/>
          </a:bodyPr>
          <a:lstStyle/>
          <a:p>
            <a:r>
              <a:rPr lang="en-US" altLang="zh-CN" sz="1100" dirty="0" smtClean="0"/>
              <a:t>* Figure cited from “Google-</a:t>
            </a:r>
            <a:r>
              <a:rPr lang="en-US" altLang="zh-CN" sz="1100" dirty="0" err="1" smtClean="0"/>
              <a:t>pacman</a:t>
            </a:r>
            <a:r>
              <a:rPr lang="en-US" altLang="zh-CN" sz="1100" dirty="0" smtClean="0"/>
              <a:t>”</a:t>
            </a:r>
            <a:endParaRPr lang="zh-CN" altLang="en-US" sz="1100" dirty="0"/>
          </a:p>
        </p:txBody>
      </p:sp>
      <p:sp>
        <p:nvSpPr>
          <p:cNvPr id="8" name="矩形 7"/>
          <p:cNvSpPr/>
          <p:nvPr/>
        </p:nvSpPr>
        <p:spPr>
          <a:xfrm>
            <a:off x="6172200" y="152400"/>
            <a:ext cx="2816797" cy="461665"/>
          </a:xfrm>
          <a:prstGeom prst="rect">
            <a:avLst/>
          </a:prstGeom>
          <a:solidFill>
            <a:srgbClr val="00F20C">
              <a:alpha val="20000"/>
            </a:srgbClr>
          </a:solidFill>
        </p:spPr>
        <p:txBody>
          <a:bodyPr vert="horz" wrap="none">
            <a:spAutoFit/>
          </a:bodyPr>
          <a:lstStyle/>
          <a:p>
            <a:r>
              <a:rPr lang="en-US" altLang="zh-CN" sz="2400" dirty="0" smtClean="0"/>
              <a:t>Proposed approach</a:t>
            </a:r>
            <a:endParaRPr lang="zh-CN" altLang="en-US" sz="2400" dirty="0"/>
          </a:p>
        </p:txBody>
      </p:sp>
      <p:sp>
        <p:nvSpPr>
          <p:cNvPr id="9" name="矩形 8"/>
          <p:cNvSpPr/>
          <p:nvPr/>
        </p:nvSpPr>
        <p:spPr>
          <a:xfrm>
            <a:off x="914400" y="968514"/>
            <a:ext cx="6522940" cy="707886"/>
          </a:xfrm>
          <a:prstGeom prst="rect">
            <a:avLst/>
          </a:prstGeom>
        </p:spPr>
        <p:txBody>
          <a:bodyPr wrap="none">
            <a:spAutoFit/>
          </a:bodyPr>
          <a:lstStyle/>
          <a:p>
            <a:r>
              <a:rPr lang="en-US" altLang="zh-CN" sz="2000" b="1" dirty="0" smtClean="0"/>
              <a:t>Step II:</a:t>
            </a:r>
          </a:p>
          <a:p>
            <a:r>
              <a:rPr lang="en-US" altLang="zh-CN" sz="2000" b="1" dirty="0" smtClean="0"/>
              <a:t>	</a:t>
            </a:r>
            <a:r>
              <a:rPr lang="en-US" altLang="zh-CN" sz="2000" dirty="0" smtClean="0"/>
              <a:t>Create agents and incorporate trading behavior </a:t>
            </a:r>
          </a:p>
        </p:txBody>
      </p:sp>
    </p:spTree>
  </p:cSld>
  <p:clrMapOvr>
    <a:masterClrMapping/>
  </p:clrMapOvr>
  <p:transition>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438400" y="3506379"/>
            <a:ext cx="4191000" cy="938283"/>
          </a:xfrm>
          <a:prstGeom prst="rect">
            <a:avLst/>
          </a:prstGeom>
          <a:noFill/>
          <a:ln w="9525">
            <a:noFill/>
            <a:miter lim="800000"/>
            <a:headEnd/>
            <a:tailEnd/>
          </a:ln>
        </p:spPr>
      </p:pic>
      <p:sp>
        <p:nvSpPr>
          <p:cNvPr id="3" name="矩形 2"/>
          <p:cNvSpPr/>
          <p:nvPr/>
        </p:nvSpPr>
        <p:spPr>
          <a:xfrm>
            <a:off x="1066800" y="2848169"/>
            <a:ext cx="2807591" cy="369332"/>
          </a:xfrm>
          <a:prstGeom prst="rect">
            <a:avLst/>
          </a:prstGeom>
        </p:spPr>
        <p:txBody>
          <a:bodyPr wrap="square">
            <a:spAutoFit/>
          </a:bodyPr>
          <a:lstStyle/>
          <a:p>
            <a:r>
              <a:rPr lang="en-US" altLang="zh-CN" dirty="0" smtClean="0"/>
              <a:t>Penalty function in VNS:</a:t>
            </a:r>
            <a:endParaRPr lang="zh-CN" altLang="en-US" dirty="0"/>
          </a:p>
        </p:txBody>
      </p:sp>
      <p:sp>
        <p:nvSpPr>
          <p:cNvPr id="6" name="矩形 5"/>
          <p:cNvSpPr/>
          <p:nvPr/>
        </p:nvSpPr>
        <p:spPr>
          <a:xfrm>
            <a:off x="1066800" y="1524001"/>
            <a:ext cx="7239000" cy="1015663"/>
          </a:xfrm>
          <a:prstGeom prst="rect">
            <a:avLst/>
          </a:prstGeom>
        </p:spPr>
        <p:txBody>
          <a:bodyPr wrap="square">
            <a:spAutoFit/>
          </a:bodyPr>
          <a:lstStyle/>
          <a:p>
            <a:r>
              <a:rPr lang="en-US" altLang="zh-CN" sz="2000" dirty="0" smtClean="0"/>
              <a:t>Use a </a:t>
            </a:r>
            <a:r>
              <a:rPr lang="en-US" altLang="zh-CN" sz="2000" b="1" dirty="0" smtClean="0"/>
              <a:t>shaking operator </a:t>
            </a:r>
            <a:r>
              <a:rPr lang="en-US" altLang="zh-CN" sz="2000" dirty="0" smtClean="0"/>
              <a:t>to</a:t>
            </a:r>
            <a:r>
              <a:rPr lang="en-US" altLang="zh-CN" sz="2000" b="1" dirty="0" smtClean="0"/>
              <a:t> </a:t>
            </a:r>
            <a:r>
              <a:rPr lang="en-US" altLang="zh-CN" sz="2000" dirty="0" smtClean="0"/>
              <a:t>provide an opportunity to escape from local optimums while a deterministic algorithm has no such luck.</a:t>
            </a:r>
            <a:endParaRPr lang="zh-CN" altLang="en-US" sz="2000" dirty="0"/>
          </a:p>
        </p:txBody>
      </p:sp>
      <p:pic>
        <p:nvPicPr>
          <p:cNvPr id="10241" name="Picture 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590800" y="4700195"/>
            <a:ext cx="3733800" cy="354067"/>
          </a:xfrm>
          <a:prstGeom prst="rect">
            <a:avLst/>
          </a:prstGeom>
          <a:noFill/>
          <a:ln w="9525">
            <a:noFill/>
            <a:miter lim="800000"/>
            <a:headEnd/>
            <a:tailEnd/>
          </a:ln>
        </p:spPr>
      </p:pic>
      <p:pic>
        <p:nvPicPr>
          <p:cNvPr id="10242" name="Picture 2"/>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4419600" y="5234797"/>
            <a:ext cx="1911350" cy="352865"/>
          </a:xfrm>
          <a:prstGeom prst="rect">
            <a:avLst/>
          </a:prstGeom>
          <a:noFill/>
          <a:ln w="9525">
            <a:noFill/>
            <a:miter lim="800000"/>
            <a:headEnd/>
            <a:tailEnd/>
          </a:ln>
        </p:spPr>
      </p:pic>
      <p:sp>
        <p:nvSpPr>
          <p:cNvPr id="9" name="TextBox 8"/>
          <p:cNvSpPr txBox="1"/>
          <p:nvPr/>
        </p:nvSpPr>
        <p:spPr>
          <a:xfrm>
            <a:off x="2514600" y="5206663"/>
            <a:ext cx="1226618" cy="369332"/>
          </a:xfrm>
          <a:prstGeom prst="rect">
            <a:avLst/>
          </a:prstGeom>
          <a:noFill/>
        </p:spPr>
        <p:txBody>
          <a:bodyPr wrap="none" rtlCol="0">
            <a:spAutoFit/>
          </a:bodyPr>
          <a:lstStyle/>
          <a:p>
            <a:r>
              <a:rPr lang="en-US" altLang="zh-CN" dirty="0" smtClean="0"/>
              <a:t>Otherwise</a:t>
            </a:r>
            <a:endParaRPr lang="zh-CN" altLang="en-US" dirty="0"/>
          </a:p>
        </p:txBody>
      </p:sp>
      <p:sp>
        <p:nvSpPr>
          <p:cNvPr id="11" name="TextBox 10"/>
          <p:cNvSpPr txBox="1"/>
          <p:nvPr/>
        </p:nvSpPr>
        <p:spPr>
          <a:xfrm>
            <a:off x="6468152" y="152400"/>
            <a:ext cx="2523448" cy="461665"/>
          </a:xfrm>
          <a:prstGeom prst="rect">
            <a:avLst/>
          </a:prstGeom>
          <a:solidFill>
            <a:srgbClr val="00F20C">
              <a:alpha val="15000"/>
            </a:srgbClr>
          </a:solidFill>
        </p:spPr>
        <p:txBody>
          <a:bodyPr vert="horz" wrap="none" rtlCol="0">
            <a:spAutoFit/>
          </a:bodyPr>
          <a:lstStyle/>
          <a:p>
            <a:r>
              <a:rPr lang="en-US" altLang="zh-CN" sz="2400" dirty="0" smtClean="0"/>
              <a:t>Literature review</a:t>
            </a:r>
            <a:endParaRPr lang="zh-CN" altLang="en-US" sz="2400" dirty="0"/>
          </a:p>
        </p:txBody>
      </p:sp>
    </p:spTree>
  </p:cSld>
  <p:clrMapOvr>
    <a:masterClrMapping/>
  </p:clrMapOvr>
  <p:transition>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市镇">
  <a:themeElements>
    <a:clrScheme name="市镇">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市镇">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市镇">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市镇">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themeOverride>
</file>

<file path=docProps/app.xml><?xml version="1.0" encoding="utf-8"?>
<Properties xmlns="http://schemas.openxmlformats.org/officeDocument/2006/extended-properties" xmlns:vt="http://schemas.openxmlformats.org/officeDocument/2006/docPropsVTypes">
  <Template/>
  <TotalTime>13556</TotalTime>
  <Words>2805</Words>
  <Application>Microsoft Office PowerPoint</Application>
  <PresentationFormat>全屏显示(4:3)</PresentationFormat>
  <Paragraphs>665</Paragraphs>
  <Slides>60</Slides>
  <Notes>29</Notes>
  <HiddenSlides>5</HiddenSlides>
  <MMClips>0</MMClips>
  <ScaleCrop>false</ScaleCrop>
  <HeadingPairs>
    <vt:vector size="6" baseType="variant">
      <vt:variant>
        <vt:lpstr>主题</vt:lpstr>
      </vt:variant>
      <vt:variant>
        <vt:i4>1</vt:i4>
      </vt:variant>
      <vt:variant>
        <vt:lpstr>嵌入 OLE 服务器</vt:lpstr>
      </vt:variant>
      <vt:variant>
        <vt:i4>2</vt:i4>
      </vt:variant>
      <vt:variant>
        <vt:lpstr>幻灯片标题</vt:lpstr>
      </vt:variant>
      <vt:variant>
        <vt:i4>60</vt:i4>
      </vt:variant>
    </vt:vector>
  </HeadingPairs>
  <TitlesOfParts>
    <vt:vector size="63" baseType="lpstr">
      <vt:lpstr>市镇</vt:lpstr>
      <vt:lpstr>Package</vt:lpstr>
      <vt:lpstr>公式</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lpstr>幻灯片 60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Windows 用户</dc:creator>
  <cp:lastModifiedBy>Windows 用户</cp:lastModifiedBy>
  <cp:revision>731</cp:revision>
  <dcterms:created xsi:type="dcterms:W3CDTF">2010-08-16T13:14:05Z</dcterms:created>
  <dcterms:modified xsi:type="dcterms:W3CDTF">2011-05-23T16:41:52Z</dcterms:modified>
</cp:coreProperties>
</file>