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56" r:id="rId5"/>
    <p:sldId id="258" r:id="rId6"/>
    <p:sldId id="271" r:id="rId7"/>
    <p:sldId id="295" r:id="rId8"/>
    <p:sldId id="272" r:id="rId9"/>
    <p:sldId id="269" r:id="rId10"/>
    <p:sldId id="273" r:id="rId11"/>
    <p:sldId id="274" r:id="rId12"/>
    <p:sldId id="275" r:id="rId13"/>
    <p:sldId id="276" r:id="rId14"/>
    <p:sldId id="293" r:id="rId15"/>
    <p:sldId id="260" r:id="rId16"/>
    <p:sldId id="268" r:id="rId17"/>
    <p:sldId id="261" r:id="rId18"/>
    <p:sldId id="288" r:id="rId19"/>
    <p:sldId id="289" r:id="rId20"/>
    <p:sldId id="290" r:id="rId21"/>
    <p:sldId id="299" r:id="rId22"/>
    <p:sldId id="300" r:id="rId23"/>
    <p:sldId id="297" r:id="rId24"/>
    <p:sldId id="291" r:id="rId25"/>
    <p:sldId id="266" r:id="rId26"/>
    <p:sldId id="284" r:id="rId27"/>
    <p:sldId id="277" r:id="rId28"/>
    <p:sldId id="285" r:id="rId29"/>
    <p:sldId id="286" r:id="rId30"/>
    <p:sldId id="287" r:id="rId31"/>
    <p:sldId id="262" r:id="rId32"/>
    <p:sldId id="278" r:id="rId33"/>
    <p:sldId id="279" r:id="rId34"/>
    <p:sldId id="280" r:id="rId35"/>
    <p:sldId id="281" r:id="rId36"/>
    <p:sldId id="282" r:id="rId37"/>
    <p:sldId id="283" r:id="rId38"/>
    <p:sldId id="263" r:id="rId39"/>
    <p:sldId id="270" r:id="rId40"/>
    <p:sldId id="292" r:id="rId41"/>
    <p:sldId id="294" r:id="rId42"/>
    <p:sldId id="296" r:id="rId43"/>
    <p:sldId id="29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03" autoAdjust="0"/>
    <p:restoredTop sz="79201" autoAdjust="0"/>
  </p:normalViewPr>
  <p:slideViewPr>
    <p:cSldViewPr snapToGrid="0">
      <p:cViewPr>
        <p:scale>
          <a:sx n="100" d="100"/>
          <a:sy n="100" d="100"/>
        </p:scale>
        <p:origin x="1560" y="14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FA369-A12A-414B-8D0B-85C071B195C5}"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87BA5-AC25-4F57-9350-0E0839982900}" type="slidenum">
              <a:rPr lang="en-US" smtClean="0"/>
              <a:t>‹#›</a:t>
            </a:fld>
            <a:endParaRPr lang="en-US"/>
          </a:p>
        </p:txBody>
      </p:sp>
    </p:spTree>
    <p:extLst>
      <p:ext uri="{BB962C8B-B14F-4D97-AF65-F5344CB8AC3E}">
        <p14:creationId xmlns:p14="http://schemas.microsoft.com/office/powerpoint/2010/main" val="38526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Electrophysiology"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Brain" TargetMode="External"/><Relationship Id="rId4" Type="http://schemas.openxmlformats.org/officeDocument/2006/relationships/hyperlink" Target="https://en.wikipedia.org/wiki/Electrod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kin_2018"/><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uralink.com/blog/first-clinical-trial-open-for-recruit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Rajan_2015"/><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lackrockneurotech.com/products/utah-array/#:~:text=What%20is%20the%20Utah%20Array,degree%20of%20precision%20and%20accurac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ontiersin.org/articles/10.3389/fninf.2022.851024/full#B227"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rontiersin.org/articles/10.3389/fninf.2022.851024/full#B12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Allows us to get better insight into how the brain works (practical tool)</a:t>
            </a:r>
          </a:p>
          <a:p>
            <a:pPr marL="171450" indent="-171450">
              <a:buFont typeface="Arial" panose="020B0604020202020204" pitchFamily="34" charset="0"/>
              <a:buChar char="•"/>
            </a:pPr>
            <a:r>
              <a:rPr lang="en-US" dirty="0"/>
              <a:t>Prosthesis (extends hope and independence to paraplegic individuals' victim of disease or traumatic accidents)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0" dirty="0">
                <a:solidFill>
                  <a:srgbClr val="202122"/>
                </a:solidFill>
                <a:effectLst/>
                <a:latin typeface="Arial" panose="020B0604020202020204" pitchFamily="34" charset="0"/>
              </a:rPr>
              <a:t>Electrocorticography</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ECoG</a:t>
            </a:r>
            <a:r>
              <a:rPr lang="en-US" b="0" i="0" dirty="0">
                <a:solidFill>
                  <a:srgbClr val="202122"/>
                </a:solidFill>
                <a:effectLst/>
                <a:latin typeface="Arial" panose="020B0604020202020204" pitchFamily="34" charset="0"/>
              </a:rPr>
              <a:t>), a type of </a:t>
            </a:r>
            <a:r>
              <a:rPr lang="en-US" b="1" i="0" dirty="0">
                <a:solidFill>
                  <a:srgbClr val="202122"/>
                </a:solidFill>
                <a:effectLst/>
                <a:latin typeface="Arial" panose="020B0604020202020204" pitchFamily="34" charset="0"/>
              </a:rPr>
              <a:t>intracranial electroencephalography</a:t>
            </a:r>
            <a:r>
              <a:rPr lang="en-US" b="0" i="0" dirty="0">
                <a:solidFill>
                  <a:srgbClr val="202122"/>
                </a:solidFill>
                <a:effectLst/>
                <a:latin typeface="Arial" panose="020B0604020202020204" pitchFamily="34" charset="0"/>
              </a:rPr>
              <a:t> (</a:t>
            </a:r>
            <a:r>
              <a:rPr lang="en-US" b="1" i="0" dirty="0" err="1">
                <a:solidFill>
                  <a:srgbClr val="202122"/>
                </a:solidFill>
                <a:effectLst/>
                <a:latin typeface="Arial" panose="020B0604020202020204" pitchFamily="34" charset="0"/>
              </a:rPr>
              <a:t>iEEG</a:t>
            </a:r>
            <a:r>
              <a:rPr lang="en-US" b="0" i="0" dirty="0">
                <a:solidFill>
                  <a:srgbClr val="202122"/>
                </a:solidFill>
                <a:effectLst/>
                <a:latin typeface="Arial" panose="020B0604020202020204" pitchFamily="34" charset="0"/>
              </a:rPr>
              <a:t>), is a type of </a:t>
            </a:r>
            <a:r>
              <a:rPr lang="en-US" b="0" i="0" u="none" strike="noStrike" dirty="0">
                <a:solidFill>
                  <a:srgbClr val="3366CC"/>
                </a:solidFill>
                <a:effectLst/>
                <a:latin typeface="Arial" panose="020B0604020202020204" pitchFamily="34" charset="0"/>
                <a:hlinkClick r:id="rId3" tooltip="Electrophysiology"/>
              </a:rPr>
              <a:t>electrophysiological</a:t>
            </a:r>
            <a:r>
              <a:rPr lang="en-US" b="0" i="0" dirty="0">
                <a:solidFill>
                  <a:srgbClr val="202122"/>
                </a:solidFill>
                <a:effectLst/>
                <a:latin typeface="Arial" panose="020B0604020202020204" pitchFamily="34" charset="0"/>
              </a:rPr>
              <a:t> monitoring that uses </a:t>
            </a:r>
            <a:r>
              <a:rPr lang="en-US" b="0" i="0" u="none" strike="noStrike" dirty="0">
                <a:solidFill>
                  <a:srgbClr val="3366CC"/>
                </a:solidFill>
                <a:effectLst/>
                <a:latin typeface="Arial" panose="020B0604020202020204" pitchFamily="34" charset="0"/>
                <a:hlinkClick r:id="rId4" tooltip="Electrode"/>
              </a:rPr>
              <a:t>electrodes</a:t>
            </a:r>
            <a:r>
              <a:rPr lang="en-US" b="0" i="0" dirty="0">
                <a:solidFill>
                  <a:srgbClr val="202122"/>
                </a:solidFill>
                <a:effectLst/>
                <a:latin typeface="Arial" panose="020B0604020202020204" pitchFamily="34" charset="0"/>
              </a:rPr>
              <a:t> placed directly on the exposed surface of the </a:t>
            </a:r>
            <a:r>
              <a:rPr lang="en-US" b="0" i="0" u="none" strike="noStrike" dirty="0">
                <a:solidFill>
                  <a:srgbClr val="3366CC"/>
                </a:solidFill>
                <a:effectLst/>
                <a:latin typeface="Arial" panose="020B0604020202020204" pitchFamily="34" charset="0"/>
                <a:hlinkClick r:id="rId5" tooltip="Brain"/>
              </a:rPr>
              <a:t>brain</a:t>
            </a:r>
            <a:r>
              <a:rPr lang="en-US" b="0" i="0" dirty="0">
                <a:solidFill>
                  <a:srgbClr val="202122"/>
                </a:solidFill>
                <a:effectLst/>
                <a:latin typeface="Arial" panose="020B0604020202020204" pitchFamily="34" charset="0"/>
              </a:rPr>
              <a:t> to record electrical activity</a:t>
            </a:r>
          </a:p>
          <a:p>
            <a:pPr marL="171450" indent="-171450">
              <a:buFont typeface="Arial" panose="020B0604020202020204" pitchFamily="34" charset="0"/>
              <a:buChar char="•"/>
            </a:pPr>
            <a:r>
              <a:rPr lang="en-US" b="0" i="0" dirty="0">
                <a:solidFill>
                  <a:srgbClr val="202122"/>
                </a:solidFill>
                <a:effectLst/>
                <a:latin typeface="Arial" panose="020B0604020202020204" pitchFamily="34" charset="0"/>
              </a:rPr>
              <a:t>Peripheral nerves branch throughout body from spinal cord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3</a:t>
            </a:fld>
            <a:endParaRPr lang="en-US"/>
          </a:p>
        </p:txBody>
      </p:sp>
    </p:spTree>
    <p:extLst>
      <p:ext uri="{BB962C8B-B14F-4D97-AF65-F5344CB8AC3E}">
        <p14:creationId xmlns:p14="http://schemas.microsoft.com/office/powerpoint/2010/main" val="245219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13</a:t>
            </a:fld>
            <a:endParaRPr lang="en-US"/>
          </a:p>
        </p:txBody>
      </p:sp>
    </p:spTree>
    <p:extLst>
      <p:ext uri="{BB962C8B-B14F-4D97-AF65-F5344CB8AC3E}">
        <p14:creationId xmlns:p14="http://schemas.microsoft.com/office/powerpoint/2010/main" val="406904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https://scentellegher.github.io/machine-learning/2020/01/27/pca-loadings-sklearn.html</a:t>
            </a:r>
          </a:p>
        </p:txBody>
      </p:sp>
      <p:sp>
        <p:nvSpPr>
          <p:cNvPr id="4" name="Slide Number Placeholder 3"/>
          <p:cNvSpPr>
            <a:spLocks noGrp="1"/>
          </p:cNvSpPr>
          <p:nvPr>
            <p:ph type="sldNum" sz="quarter" idx="5"/>
          </p:nvPr>
        </p:nvSpPr>
        <p:spPr/>
        <p:txBody>
          <a:bodyPr/>
          <a:lstStyle/>
          <a:p>
            <a:fld id="{AF687BA5-AC25-4F57-9350-0E0839982900}" type="slidenum">
              <a:rPr lang="en-US" smtClean="0"/>
              <a:t>18</a:t>
            </a:fld>
            <a:endParaRPr lang="en-US"/>
          </a:p>
        </p:txBody>
      </p:sp>
    </p:spTree>
    <p:extLst>
      <p:ext uri="{BB962C8B-B14F-4D97-AF65-F5344CB8AC3E}">
        <p14:creationId xmlns:p14="http://schemas.microsoft.com/office/powerpoint/2010/main" val="286290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https://scentellegher.github.io/machine-learning/2020/01/27/pca-loadings-sklearn.html</a:t>
            </a:r>
          </a:p>
        </p:txBody>
      </p:sp>
      <p:sp>
        <p:nvSpPr>
          <p:cNvPr id="4" name="Slide Number Placeholder 3"/>
          <p:cNvSpPr>
            <a:spLocks noGrp="1"/>
          </p:cNvSpPr>
          <p:nvPr>
            <p:ph type="sldNum" sz="quarter" idx="5"/>
          </p:nvPr>
        </p:nvSpPr>
        <p:spPr/>
        <p:txBody>
          <a:bodyPr/>
          <a:lstStyle/>
          <a:p>
            <a:fld id="{AF687BA5-AC25-4F57-9350-0E0839982900}" type="slidenum">
              <a:rPr lang="en-US" smtClean="0"/>
              <a:t>19</a:t>
            </a:fld>
            <a:endParaRPr lang="en-US"/>
          </a:p>
        </p:txBody>
      </p:sp>
    </p:spTree>
    <p:extLst>
      <p:ext uri="{BB962C8B-B14F-4D97-AF65-F5344CB8AC3E}">
        <p14:creationId xmlns:p14="http://schemas.microsoft.com/office/powerpoint/2010/main" val="1598478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sz="1800" kern="100" dirty="0">
                <a:effectLst/>
                <a:latin typeface="Times New Roman" panose="02020603050405020304" pitchFamily="18" charset="0"/>
                <a:ea typeface="MS Mincho" panose="020B0400000000000000" pitchFamily="49" charset="-128"/>
                <a:cs typeface="Times New Roman" panose="02020603050405020304" pitchFamily="18" charset="0"/>
              </a:rPr>
              <a:t>As done in </a:t>
            </a:r>
            <a:r>
              <a:rPr lang="en-US" sz="1800" u="sng" kern="1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file"/>
              </a:rPr>
              <a:t>Makin et al., 2018</a:t>
            </a:r>
            <a:r>
              <a:rPr lang="en-US" sz="1800" kern="100" dirty="0">
                <a:effectLst/>
                <a:latin typeface="Times New Roman" panose="02020603050405020304" pitchFamily="18" charset="0"/>
                <a:ea typeface="MS Mincho" panose="020B0400000000000000" pitchFamily="49" charset="-128"/>
                <a:cs typeface="Times New Roman" panose="02020603050405020304" pitchFamily="18" charset="0"/>
              </a:rPr>
              <a:t>, these will be set to the average and variance of the kinematic state at every time step in the training data respectively.</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br>
              <a:rPr lang="en-US" dirty="0"/>
            </a:br>
            <a:r>
              <a:rPr lang="en-US" dirty="0"/>
              <a:t>In note, it is not really pre-determined in case of Makin</a:t>
            </a:r>
          </a:p>
        </p:txBody>
      </p:sp>
      <p:sp>
        <p:nvSpPr>
          <p:cNvPr id="4" name="Slide Number Placeholder 3"/>
          <p:cNvSpPr>
            <a:spLocks noGrp="1"/>
          </p:cNvSpPr>
          <p:nvPr>
            <p:ph type="sldNum" sz="quarter" idx="5"/>
          </p:nvPr>
        </p:nvSpPr>
        <p:spPr/>
        <p:txBody>
          <a:bodyPr/>
          <a:lstStyle/>
          <a:p>
            <a:fld id="{AF687BA5-AC25-4F57-9350-0E0839982900}" type="slidenum">
              <a:rPr lang="en-US" smtClean="0"/>
              <a:t>20</a:t>
            </a:fld>
            <a:endParaRPr lang="en-US"/>
          </a:p>
        </p:txBody>
      </p:sp>
    </p:spTree>
    <p:extLst>
      <p:ext uri="{BB962C8B-B14F-4D97-AF65-F5344CB8AC3E}">
        <p14:creationId xmlns:p14="http://schemas.microsoft.com/office/powerpoint/2010/main" val="192522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21</a:t>
            </a:fld>
            <a:endParaRPr lang="en-US"/>
          </a:p>
        </p:txBody>
      </p:sp>
    </p:spTree>
    <p:extLst>
      <p:ext uri="{BB962C8B-B14F-4D97-AF65-F5344CB8AC3E}">
        <p14:creationId xmlns:p14="http://schemas.microsoft.com/office/powerpoint/2010/main" val="3302710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imesLTStd-Roman"/>
              </a:rPr>
              <a:t>R^2 “Standard measure for kinematic reconstruction, has been argued to understate performance at the high end due to saturation”</a:t>
            </a:r>
          </a:p>
          <a:p>
            <a:pPr algn="l"/>
            <a:br>
              <a:rPr lang="en-US" dirty="0"/>
            </a:br>
            <a:r>
              <a:rPr lang="en-US" dirty="0"/>
              <a:t>SNR “</a:t>
            </a:r>
            <a:r>
              <a:rPr lang="en-US" sz="1800" b="0" i="0" u="none" strike="noStrike" baseline="0" dirty="0">
                <a:latin typeface="TimesLTStd-Roman"/>
              </a:rPr>
              <a:t>less sensitive to extreme failures, since negative coefficients of determination are compressed closer together. This is an attractive property, since it seems unintuitive to penalize very differently two decoders neither one of which is extracting any useful information out of the neural data.”</a:t>
            </a:r>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22</a:t>
            </a:fld>
            <a:endParaRPr lang="en-US"/>
          </a:p>
        </p:txBody>
      </p:sp>
    </p:spTree>
    <p:extLst>
      <p:ext uri="{BB962C8B-B14F-4D97-AF65-F5344CB8AC3E}">
        <p14:creationId xmlns:p14="http://schemas.microsoft.com/office/powerpoint/2010/main" val="145974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23</a:t>
            </a:fld>
            <a:endParaRPr lang="en-US"/>
          </a:p>
        </p:txBody>
      </p:sp>
    </p:spTree>
    <p:extLst>
      <p:ext uri="{BB962C8B-B14F-4D97-AF65-F5344CB8AC3E}">
        <p14:creationId xmlns:p14="http://schemas.microsoft.com/office/powerpoint/2010/main" val="364380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Bouton tasks (grasp and pour and stir [dice]) and gestures</a:t>
            </a:r>
          </a:p>
          <a:p>
            <a:r>
              <a:rPr lang="en-US" sz="1800" dirty="0">
                <a:effectLst/>
                <a:latin typeface="Times New Roman" panose="02020603050405020304" pitchFamily="18" charset="0"/>
                <a:ea typeface="Times New Roman" panose="02020603050405020304" pitchFamily="18" charset="0"/>
              </a:rPr>
              <a:t>(human with quadriplegia)</a:t>
            </a:r>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4</a:t>
            </a:fld>
            <a:endParaRPr lang="en-US"/>
          </a:p>
        </p:txBody>
      </p:sp>
    </p:spTree>
    <p:extLst>
      <p:ext uri="{BB962C8B-B14F-4D97-AF65-F5344CB8AC3E}">
        <p14:creationId xmlns:p14="http://schemas.microsoft.com/office/powerpoint/2010/main" val="45745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Neuralink is beginning there first in-human trials (</a:t>
            </a:r>
            <a:r>
              <a:rPr lang="en-US" dirty="0" err="1">
                <a:hlinkClick r:id="rId3"/>
              </a:rPr>
              <a:t>Neuralink’s</a:t>
            </a:r>
            <a:r>
              <a:rPr lang="en-US" dirty="0">
                <a:hlinkClick r:id="rId3"/>
              </a:rPr>
              <a:t> First-in-Human Clinical Trial is Open for Recruitment | Blog | Neuralink</a:t>
            </a:r>
            <a:r>
              <a:rPr lang="en-US" dirty="0"/>
              <a:t>) as of September 2023 (awarded by FDA)</a:t>
            </a:r>
          </a:p>
          <a:p>
            <a:endParaRPr lang="en-US" dirty="0"/>
          </a:p>
          <a:p>
            <a:r>
              <a:rPr lang="en-US" b="0" i="0" dirty="0">
                <a:solidFill>
                  <a:srgbClr val="000000"/>
                </a:solidFill>
                <a:effectLst/>
                <a:latin typeface="UntitledSans"/>
              </a:rPr>
              <a:t>“N1 Implant is cosmetically invisible and is intended to record and transmit brain signals wirelessly to an app that decodes movement intention. The initial goal of our BCI is to grant people the ability to control a computer cursor or keyboard using their thoughts alone.”</a:t>
            </a:r>
          </a:p>
          <a:p>
            <a:endParaRPr lang="en-US" b="0" i="0" dirty="0">
              <a:solidFill>
                <a:srgbClr val="000000"/>
              </a:solidFill>
              <a:effectLst/>
              <a:latin typeface="UntitledSans"/>
            </a:endParaRPr>
          </a:p>
          <a:p>
            <a:r>
              <a:rPr lang="en-US" b="0" i="0" dirty="0">
                <a:solidFill>
                  <a:srgbClr val="000000"/>
                </a:solidFill>
                <a:effectLst/>
                <a:latin typeface="UntitledSans"/>
              </a:rPr>
              <a:t>Emotiv has licensed software (e.g. </a:t>
            </a:r>
            <a:r>
              <a:rPr lang="en-US" b="0" i="0" dirty="0" err="1">
                <a:solidFill>
                  <a:srgbClr val="000000"/>
                </a:solidFill>
                <a:effectLst/>
                <a:latin typeface="UntitledSans"/>
              </a:rPr>
              <a:t>EmotivPro</a:t>
            </a:r>
            <a:r>
              <a:rPr lang="en-US" b="0" i="0" dirty="0">
                <a:solidFill>
                  <a:srgbClr val="000000"/>
                </a:solidFill>
                <a:effectLst/>
                <a:latin typeface="UntitledSans"/>
              </a:rPr>
              <a:t>) for EEG research that features cloud computing and real time EEG processing</a:t>
            </a:r>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5</a:t>
            </a:fld>
            <a:endParaRPr lang="en-US"/>
          </a:p>
        </p:txBody>
      </p:sp>
    </p:spTree>
    <p:extLst>
      <p:ext uri="{BB962C8B-B14F-4D97-AF65-F5344CB8AC3E}">
        <p14:creationId xmlns:p14="http://schemas.microsoft.com/office/powerpoint/2010/main" val="207802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u="sng"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Figure </a:t>
            </a:r>
            <a:r>
              <a:rPr lang="en-US" sz="18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1. This is an overview of a typical brain machine interface system. (a) The subject has chronically implanted electrodes in its brain to record neural activity. The subject can be a person or non-human primate. (b) An example photo of micro-electrode arrays implants in brain tissue (photo from </a:t>
            </a:r>
            <a:r>
              <a:rPr lang="en-US" sz="1800" i="1" u="sng"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Rajan et al., 2015</a:t>
            </a:r>
            <a:r>
              <a:rPr lang="en-US" sz="18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 Specifically, this image shows Utah arrays (</a:t>
            </a:r>
            <a:r>
              <a:rPr lang="en-US" sz="1800" i="1" u="sng"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Blackrock Neurotech</a:t>
            </a:r>
            <a:r>
              <a:rPr lang="en-US" sz="1800" i="1" u="sng" kern="100"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rPr>
              <a:t> (New York City, New York)</a:t>
            </a:r>
            <a:r>
              <a:rPr lang="en-US" sz="18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 (c) Each electrode measures raw electrical potential from the neurons that neighbor it. (d) A pre-amplifier, filters and amplifies as well as samples, or digitizes, the raw electrode signals. This conditions the signal for the processing system. (e) The processing system processes the digitized electrode signals and runs application algorithms on the data to achieve a task. (f) The algorithms typically consist of a spike detection phase, followed by (or optionally skipped) a spike sorting/classification algorithm. The “spiked” data is asynchronous and usually needs to be time aligned, or binned. The binned spike data then feeds the main application algorithm/model which essentially decodes that data and transforms it to an equivalent action, task, and/or state of a system. (g) Finally, the prediction from the decoder algorithm can be used to update the state of a device (for example, control position of a prosthesis).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u="sng" dirty="0"/>
              <a:t>Key Points</a:t>
            </a:r>
            <a:r>
              <a:rPr lang="en-US" sz="2800" dirty="0"/>
              <a:t>:</a:t>
            </a:r>
          </a:p>
          <a:p>
            <a:pPr marL="285750" indent="-285750">
              <a:lnSpc>
                <a:spcPct val="150000"/>
              </a:lnSpc>
              <a:buFont typeface="Arial" panose="020B0604020202020204" pitchFamily="34" charset="0"/>
              <a:buChar char="•"/>
            </a:pPr>
            <a:r>
              <a:rPr lang="en-US" sz="2800" dirty="0"/>
              <a:t>Spike Sorting</a:t>
            </a:r>
          </a:p>
          <a:p>
            <a:pPr marL="285750" indent="-285750">
              <a:lnSpc>
                <a:spcPct val="150000"/>
              </a:lnSpc>
              <a:buFont typeface="Arial" panose="020B0604020202020204" pitchFamily="34" charset="0"/>
              <a:buChar char="•"/>
            </a:pPr>
            <a:r>
              <a:rPr lang="en-US" sz="2800" dirty="0"/>
              <a:t>Multi-Unit Data</a:t>
            </a:r>
          </a:p>
          <a:p>
            <a:pPr marL="285750" indent="-285750">
              <a:lnSpc>
                <a:spcPct val="150000"/>
              </a:lnSpc>
              <a:buFont typeface="Arial" panose="020B0604020202020204" pitchFamily="34" charset="0"/>
              <a:buChar char="•"/>
            </a:pPr>
            <a:r>
              <a:rPr lang="en-US" sz="2800" dirty="0"/>
              <a:t>Neural Decoders</a:t>
            </a:r>
          </a:p>
          <a:p>
            <a:pPr marL="285750" indent="-285750">
              <a:lnSpc>
                <a:spcPct val="150000"/>
              </a:lnSpc>
              <a:buFont typeface="Arial" panose="020B0604020202020204" pitchFamily="34" charset="0"/>
              <a:buChar char="•"/>
            </a:pPr>
            <a:r>
              <a:rPr lang="en-US" sz="2800" dirty="0"/>
              <a:t>Data Collection Issues</a:t>
            </a:r>
            <a:endParaRPr lang="en-US" sz="18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687BA5-AC25-4F57-9350-0E0839982900}" type="slidenum">
              <a:rPr lang="en-US" smtClean="0"/>
              <a:t>6</a:t>
            </a:fld>
            <a:endParaRPr lang="en-US"/>
          </a:p>
        </p:txBody>
      </p:sp>
    </p:spTree>
    <p:extLst>
      <p:ext uri="{BB962C8B-B14F-4D97-AF65-F5344CB8AC3E}">
        <p14:creationId xmlns:p14="http://schemas.microsoft.com/office/powerpoint/2010/main" val="2968283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step process is: thresholding, feature learning, classification/clustering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Studies suggest multi-unit still retains the features associated with tasking (very similarly)</a:t>
            </a:r>
          </a:p>
        </p:txBody>
      </p:sp>
      <p:sp>
        <p:nvSpPr>
          <p:cNvPr id="4" name="Slide Number Placeholder 3"/>
          <p:cNvSpPr>
            <a:spLocks noGrp="1"/>
          </p:cNvSpPr>
          <p:nvPr>
            <p:ph type="sldNum" sz="quarter" idx="5"/>
          </p:nvPr>
        </p:nvSpPr>
        <p:spPr/>
        <p:txBody>
          <a:bodyPr/>
          <a:lstStyle/>
          <a:p>
            <a:fld id="{AF687BA5-AC25-4F57-9350-0E0839982900}" type="slidenum">
              <a:rPr lang="en-US" smtClean="0"/>
              <a:t>7</a:t>
            </a:fld>
            <a:endParaRPr lang="en-US"/>
          </a:p>
        </p:txBody>
      </p:sp>
    </p:spTree>
    <p:extLst>
      <p:ext uri="{BB962C8B-B14F-4D97-AF65-F5344CB8AC3E}">
        <p14:creationId xmlns:p14="http://schemas.microsoft.com/office/powerpoint/2010/main" val="1622710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binning: online control has shown good results with 16 </a:t>
            </a:r>
            <a:r>
              <a:rPr lang="en-US" dirty="0" err="1"/>
              <a:t>ms</a:t>
            </a:r>
            <a:r>
              <a:rPr lang="en-US" dirty="0"/>
              <a:t> bins [15] in Makin</a:t>
            </a:r>
          </a:p>
        </p:txBody>
      </p:sp>
      <p:sp>
        <p:nvSpPr>
          <p:cNvPr id="4" name="Slide Number Placeholder 3"/>
          <p:cNvSpPr>
            <a:spLocks noGrp="1"/>
          </p:cNvSpPr>
          <p:nvPr>
            <p:ph type="sldNum" sz="quarter" idx="5"/>
          </p:nvPr>
        </p:nvSpPr>
        <p:spPr/>
        <p:txBody>
          <a:bodyPr/>
          <a:lstStyle/>
          <a:p>
            <a:fld id="{AF687BA5-AC25-4F57-9350-0E0839982900}" type="slidenum">
              <a:rPr lang="en-US" smtClean="0"/>
              <a:t>8</a:t>
            </a:fld>
            <a:endParaRPr lang="en-US"/>
          </a:p>
        </p:txBody>
      </p:sp>
    </p:spTree>
    <p:extLst>
      <p:ext uri="{BB962C8B-B14F-4D97-AF65-F5344CB8AC3E}">
        <p14:creationId xmlns:p14="http://schemas.microsoft.com/office/powerpoint/2010/main" val="176922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a:r>
            <a:r>
              <a:rPr lang="en-US" b="0" i="0" dirty="0">
                <a:solidFill>
                  <a:srgbClr val="282828"/>
                </a:solidFill>
                <a:effectLst/>
                <a:latin typeface="MuseoSans"/>
              </a:rPr>
              <a:t>since electrodes detached from their amplifier may broadcast their data intermittently or simply get distorted by noise. For this case, real-time rejection of corrupted channels would be favorable (</a:t>
            </a:r>
            <a:r>
              <a:rPr lang="en-US" b="0" i="0" u="none" strike="noStrike" dirty="0" err="1">
                <a:solidFill>
                  <a:srgbClr val="1DB5C3"/>
                </a:solidFill>
                <a:effectLst/>
                <a:latin typeface="MuseoSans"/>
                <a:hlinkClick r:id="rId3"/>
              </a:rPr>
              <a:t>Swindale</a:t>
            </a:r>
            <a:r>
              <a:rPr lang="en-US" b="0" i="0" u="none" strike="noStrike" dirty="0">
                <a:solidFill>
                  <a:srgbClr val="1DB5C3"/>
                </a:solidFill>
                <a:effectLst/>
                <a:latin typeface="MuseoSans"/>
                <a:hlinkClick r:id="rId3"/>
              </a:rPr>
              <a:t> and </a:t>
            </a:r>
            <a:r>
              <a:rPr lang="en-US" b="0" i="0" u="none" strike="noStrike" dirty="0" err="1">
                <a:solidFill>
                  <a:srgbClr val="1DB5C3"/>
                </a:solidFill>
                <a:effectLst/>
                <a:latin typeface="MuseoSans"/>
                <a:hlinkClick r:id="rId3"/>
              </a:rPr>
              <a:t>Spacek</a:t>
            </a:r>
            <a:r>
              <a:rPr lang="en-US" b="0" i="0" u="none" strike="noStrike" dirty="0">
                <a:solidFill>
                  <a:srgbClr val="1DB5C3"/>
                </a:solidFill>
                <a:effectLst/>
                <a:latin typeface="MuseoSans"/>
                <a:hlinkClick r:id="rId3"/>
              </a:rPr>
              <a:t>, 2016</a:t>
            </a:r>
            <a:r>
              <a:rPr lang="en-US" b="0" i="0" dirty="0">
                <a:solidFill>
                  <a:srgbClr val="282828"/>
                </a:solidFill>
                <a:effectLst/>
                <a:latin typeface="MuseoSans"/>
              </a:rPr>
              <a:t>; </a:t>
            </a:r>
            <a:r>
              <a:rPr lang="en-US" b="0" i="0" u="none" strike="noStrike" dirty="0">
                <a:solidFill>
                  <a:srgbClr val="1DB5C3"/>
                </a:solidFill>
                <a:effectLst/>
                <a:latin typeface="MuseoSans"/>
                <a:hlinkClick r:id="rId4"/>
              </a:rPr>
              <a:t>Li et al., 2020a</a:t>
            </a:r>
            <a:r>
              <a:rPr lang="en-US" b="0" i="0" dirty="0">
                <a:solidFill>
                  <a:srgbClr val="282828"/>
                </a:solidFill>
                <a:effectLst/>
                <a:latin typeface="MuseoSans"/>
              </a:rPr>
              <a:t>).”</a:t>
            </a:r>
            <a:br>
              <a:rPr lang="en-US" b="0" i="0" dirty="0">
                <a:solidFill>
                  <a:srgbClr val="282828"/>
                </a:solidFill>
                <a:effectLst/>
                <a:latin typeface="MuseoSans"/>
              </a:rPr>
            </a:br>
            <a:endParaRPr lang="en-US" dirty="0"/>
          </a:p>
          <a:p>
            <a:pPr marL="171450" indent="-171450">
              <a:buFont typeface="Arial" panose="020B0604020202020204" pitchFamily="34" charset="0"/>
              <a:buChar char="•"/>
            </a:pPr>
            <a:r>
              <a:rPr lang="en-US" dirty="0" err="1"/>
              <a:t>Swindale</a:t>
            </a:r>
            <a:r>
              <a:rPr lang="en-US" dirty="0"/>
              <a:t> and </a:t>
            </a:r>
            <a:r>
              <a:rPr lang="en-US" dirty="0" err="1"/>
              <a:t>Spacek</a:t>
            </a:r>
            <a:r>
              <a:rPr lang="en-US" dirty="0"/>
              <a:t>, 2016 conducted a study where they were able to survey multichannel electrode arrays and detect issues in integrity automatically. They demonstrated an improved spike sorting process by masking non-functional channels (or those that appear to be shorted, open circuit, or corrupted in large noisy amplitudes).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Swindale</a:t>
            </a:r>
            <a:r>
              <a:rPr lang="en-US" dirty="0"/>
              <a:t> and </a:t>
            </a:r>
            <a:r>
              <a:rPr lang="en-US" dirty="0" err="1"/>
              <a:t>Spacek</a:t>
            </a:r>
            <a:r>
              <a:rPr lang="en-US" dirty="0"/>
              <a:t>: spikes &gt; 500 Hz have correlations that fall off exponentially with physical spacing;</a:t>
            </a:r>
          </a:p>
          <a:p>
            <a:pPr marL="171450" indent="-171450">
              <a:buFont typeface="Arial" panose="020B0604020202020204" pitchFamily="34" charset="0"/>
              <a:buChar char="•"/>
            </a:pPr>
            <a:r>
              <a:rPr lang="en-US" dirty="0"/>
              <a:t>channels with </a:t>
            </a:r>
            <a:r>
              <a:rPr lang="en-US" dirty="0" err="1"/>
              <a:t>corr</a:t>
            </a:r>
            <a:r>
              <a:rPr lang="en-US" dirty="0"/>
              <a:t> -&gt; 0 = non-functional;</a:t>
            </a:r>
          </a:p>
          <a:p>
            <a:pPr marL="171450" indent="-171450">
              <a:buFont typeface="Arial" panose="020B0604020202020204" pitchFamily="34" charset="0"/>
              <a:buChar char="•"/>
            </a:pPr>
            <a:r>
              <a:rPr lang="en-US" dirty="0" err="1"/>
              <a:t>corr</a:t>
            </a:r>
            <a:r>
              <a:rPr lang="en-US" dirty="0"/>
              <a:t> -&gt; 1 = short</a:t>
            </a:r>
          </a:p>
          <a:p>
            <a:pPr marL="171450" indent="-171450">
              <a:buFont typeface="Arial" panose="020B0604020202020204" pitchFamily="34" charset="0"/>
              <a:buChar char="•"/>
            </a:pPr>
            <a:r>
              <a:rPr lang="en-US" dirty="0"/>
              <a:t>Other deviations can indicate mislabel or alignment issue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Integrity affects spike sorting negatively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Luan reviewed wireless BMIs</a:t>
            </a:r>
          </a:p>
          <a:p>
            <a:pPr marL="171450" indent="-171450">
              <a:buFont typeface="Arial" panose="020B0604020202020204" pitchFamily="34" charset="0"/>
              <a:buChar char="•"/>
            </a:pPr>
            <a:r>
              <a:rPr lang="en-US" dirty="0"/>
              <a:t>Inherent Biological requirement on power (limitation on transmission)</a:t>
            </a:r>
          </a:p>
        </p:txBody>
      </p:sp>
      <p:sp>
        <p:nvSpPr>
          <p:cNvPr id="4" name="Slide Number Placeholder 3"/>
          <p:cNvSpPr>
            <a:spLocks noGrp="1"/>
          </p:cNvSpPr>
          <p:nvPr>
            <p:ph type="sldNum" sz="quarter" idx="5"/>
          </p:nvPr>
        </p:nvSpPr>
        <p:spPr/>
        <p:txBody>
          <a:bodyPr/>
          <a:lstStyle/>
          <a:p>
            <a:fld id="{AF687BA5-AC25-4F57-9350-0E0839982900}" type="slidenum">
              <a:rPr lang="en-US" smtClean="0"/>
              <a:t>9</a:t>
            </a:fld>
            <a:endParaRPr lang="en-US"/>
          </a:p>
        </p:txBody>
      </p:sp>
    </p:spTree>
    <p:extLst>
      <p:ext uri="{BB962C8B-B14F-4D97-AF65-F5344CB8AC3E}">
        <p14:creationId xmlns:p14="http://schemas.microsoft.com/office/powerpoint/2010/main" val="260125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 sizes are [16 </a:t>
            </a:r>
            <a:r>
              <a:rPr lang="en-US" dirty="0" err="1"/>
              <a:t>ms.</a:t>
            </a:r>
            <a:r>
              <a:rPr lang="en-US" dirty="0"/>
              <a:t> 32 </a:t>
            </a:r>
            <a:r>
              <a:rPr lang="en-US" dirty="0" err="1"/>
              <a:t>ms</a:t>
            </a:r>
            <a:r>
              <a:rPr lang="en-US" dirty="0"/>
              <a:t>, 64 </a:t>
            </a:r>
            <a:r>
              <a:rPr lang="en-US" dirty="0" err="1"/>
              <a:t>ms</a:t>
            </a:r>
            <a:r>
              <a:rPr lang="en-US" dirty="0"/>
              <a:t>, and 128 </a:t>
            </a:r>
            <a:r>
              <a:rPr lang="en-US" dirty="0" err="1"/>
              <a:t>ms</a:t>
            </a:r>
            <a:r>
              <a:rPr lang="en-US" dirty="0"/>
              <a:t>].</a:t>
            </a:r>
          </a:p>
          <a:p>
            <a:r>
              <a:rPr lang="en-US" dirty="0"/>
              <a:t>Lateral is x and sagittal is y</a:t>
            </a:r>
          </a:p>
          <a:p>
            <a:r>
              <a:rPr lang="en-US" dirty="0"/>
              <a:t>+x -&gt; reaches to right</a:t>
            </a:r>
          </a:p>
          <a:p>
            <a:r>
              <a:rPr lang="en-US" dirty="0"/>
              <a:t>+y -&gt; reaches rostral to the subject (in front of face)</a:t>
            </a:r>
          </a:p>
          <a:p>
            <a:r>
              <a:rPr lang="en-US" dirty="0"/>
              <a:t>Kinematic states sampled at 250 Hz</a:t>
            </a:r>
          </a:p>
        </p:txBody>
      </p:sp>
      <p:sp>
        <p:nvSpPr>
          <p:cNvPr id="4" name="Slide Number Placeholder 3"/>
          <p:cNvSpPr>
            <a:spLocks noGrp="1"/>
          </p:cNvSpPr>
          <p:nvPr>
            <p:ph type="sldNum" sz="quarter" idx="5"/>
          </p:nvPr>
        </p:nvSpPr>
        <p:spPr/>
        <p:txBody>
          <a:bodyPr/>
          <a:lstStyle/>
          <a:p>
            <a:fld id="{AF687BA5-AC25-4F57-9350-0E0839982900}" type="slidenum">
              <a:rPr lang="en-US" smtClean="0"/>
              <a:t>10</a:t>
            </a:fld>
            <a:endParaRPr lang="en-US"/>
          </a:p>
        </p:txBody>
      </p:sp>
    </p:spTree>
    <p:extLst>
      <p:ext uri="{BB962C8B-B14F-4D97-AF65-F5344CB8AC3E}">
        <p14:creationId xmlns:p14="http://schemas.microsoft.com/office/powerpoint/2010/main" val="71907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r>
                  <a:rPr lang="en-US" dirty="0"/>
                  <a:t>KF_lat(+KF) is two-stage KF (first stage produces latent states, second state produces kinematic states</a:t>
                </a:r>
              </a:p>
              <a:p>
                <a:pPr algn="l"/>
                <a:r>
                  <a:rPr lang="en-US" dirty="0"/>
                  <a:t>UKF is a non-linear flavor of KF (allows the model to be such)</a:t>
                </a:r>
              </a:p>
              <a:p>
                <a:pPr algn="l"/>
                <a:r>
                  <a:rPr lang="en-US" dirty="0" err="1"/>
                  <a:t>rEFH</a:t>
                </a:r>
                <a:r>
                  <a:rPr lang="en-US" dirty="0"/>
                  <a:t>(+KF) is a two-stage decoder that treats the generated outputs from the </a:t>
                </a:r>
                <a:r>
                  <a:rPr lang="en-US" dirty="0" err="1"/>
                  <a:t>rEFH</a:t>
                </a:r>
                <a:r>
                  <a:rPr lang="en-US" dirty="0"/>
                  <a:t>  as </a:t>
                </a:r>
                <a:r>
                  <a:rPr lang="en-US" sz="1800" b="0" i="0" u="none" strike="noStrike" baseline="0" dirty="0">
                    <a:latin typeface="TimesLTStd-Roman"/>
                  </a:rPr>
                  <a:t>noisy, linear observations of the latent, linearly evolving, kinematic state, and therefore as inputs to a KF</a:t>
                </a:r>
              </a:p>
              <a:p>
                <a:pPr algn="l"/>
                <a:endParaRPr lang="en-US" sz="1800" b="0" i="0" u="none" strike="noStrike" baseline="0" dirty="0">
                  <a:latin typeface="TimesLTStd-Roman"/>
                </a:endParaRPr>
              </a:p>
              <a:p>
                <a:pPr marL="285750" indent="-285750" algn="l">
                  <a:buFont typeface="Arial" panose="020B0604020202020204" pitchFamily="34" charset="0"/>
                  <a:buChar char="•"/>
                </a:pPr>
                <a:r>
                  <a:rPr lang="en-US" sz="1800" b="0" i="0" u="none" strike="noStrike" baseline="0" dirty="0" err="1">
                    <a:latin typeface="TimesLTStd-Roman"/>
                  </a:rPr>
                  <a:t>rEFH</a:t>
                </a:r>
                <a:r>
                  <a:rPr lang="en-US" sz="1800" b="0" i="0" u="none" strike="noStrike" baseline="0" dirty="0">
                    <a:latin typeface="TimesLTStd-Roman"/>
                  </a:rPr>
                  <a:t> superior to UKF and </a:t>
                </a:r>
                <a:r>
                  <a:rPr lang="en-US" sz="1800" b="0" i="0" u="none" strike="noStrike" baseline="0" dirty="0" err="1">
                    <a:latin typeface="TimesLTStd-Roman"/>
                  </a:rPr>
                  <a:t>KF_obs</a:t>
                </a:r>
                <a:r>
                  <a:rPr lang="en-US" sz="1800" b="0" i="0" u="none" strike="noStrike" baseline="0" dirty="0">
                    <a:latin typeface="TimesLTStd-Roman"/>
                  </a:rPr>
                  <a:t> with P &lt; 0.01 for both kinematic variables (</a:t>
                </a:r>
                <a14:m>
                  <m:oMath xmlns:m="http://schemas.openxmlformats.org/officeDocument/2006/math">
                    <m:sSub>
                      <m:sSubPr>
                        <m:ctrlPr>
                          <a:rPr lang="en-US" sz="1800" b="0" i="1" u="none" strike="noStrike" baseline="0" smtClean="0">
                            <a:latin typeface="Cambria Math" panose="02040503050406030204" pitchFamily="18" charset="0"/>
                          </a:rPr>
                        </m:ctrlPr>
                      </m:sSubPr>
                      <m:e>
                        <m:r>
                          <a:rPr lang="en-US" sz="1800" b="0" i="1" u="none" strike="noStrike" baseline="0" smtClean="0">
                            <a:latin typeface="Cambria Math" panose="02040503050406030204" pitchFamily="18" charset="0"/>
                          </a:rPr>
                          <m:t>𝑥</m:t>
                        </m:r>
                      </m:e>
                      <m:sub>
                        <m:r>
                          <a:rPr lang="en-US" sz="1800" b="0" i="1" u="none" strike="noStrike" baseline="0" smtClean="0">
                            <a:latin typeface="Cambria Math" panose="02040503050406030204" pitchFamily="18" charset="0"/>
                          </a:rPr>
                          <m:t>𝑥</m:t>
                        </m:r>
                      </m:sub>
                    </m:sSub>
                  </m:oMath>
                </a14:m>
                <a:r>
                  <a:rPr lang="en-US" sz="1800" b="0" i="0" u="none" strike="noStrike" baseline="0" dirty="0">
                    <a:latin typeface="TimesLTStd-Roman"/>
                  </a:rPr>
                  <a:t>, </a:t>
                </a:r>
                <a14:m>
                  <m:oMath xmlns:m="http://schemas.openxmlformats.org/officeDocument/2006/math">
                    <m:sSub>
                      <m:sSubPr>
                        <m:ctrlPr>
                          <a:rPr lang="en-US" sz="1800" b="0" i="1" u="none" strike="noStrike" baseline="0" smtClean="0">
                            <a:latin typeface="Cambria Math" panose="02040503050406030204" pitchFamily="18" charset="0"/>
                          </a:rPr>
                        </m:ctrlPr>
                      </m:sSubPr>
                      <m:e>
                        <m:r>
                          <a:rPr lang="en-US" sz="1800" b="0" i="1" u="none" strike="noStrike" baseline="0" smtClean="0">
                            <a:latin typeface="Cambria Math" panose="02040503050406030204" pitchFamily="18" charset="0"/>
                          </a:rPr>
                          <m:t>𝑥</m:t>
                        </m:r>
                      </m:e>
                      <m:sub>
                        <m:r>
                          <a:rPr lang="en-US" sz="1800" b="0" i="1" u="none" strike="noStrike" baseline="0" smtClean="0">
                            <a:latin typeface="Cambria Math" panose="02040503050406030204" pitchFamily="18" charset="0"/>
                          </a:rPr>
                          <m:t>𝑦</m:t>
                        </m:r>
                      </m:sub>
                    </m:sSub>
                  </m:oMath>
                </a14:m>
                <a:r>
                  <a:rPr lang="en-US" sz="1800" b="0" i="0" u="none" strike="noStrike" baseline="0" dirty="0">
                    <a:latin typeface="TimesLTStd-Roman"/>
                  </a:rPr>
                  <a:t>) decoding (&lt; 0.01 % prob of null being correct-reject with 99% confidence)</a:t>
                </a:r>
              </a:p>
              <a:p>
                <a:pPr marL="285750" indent="-285750" algn="l">
                  <a:buFont typeface="Arial" panose="020B0604020202020204" pitchFamily="34" charset="0"/>
                  <a:buChar char="•"/>
                </a:pPr>
                <a:r>
                  <a:rPr lang="en-US" sz="1800" b="0" i="0" u="none" strike="noStrike" baseline="0" dirty="0" err="1">
                    <a:latin typeface="TimesLTStd-Roman"/>
                  </a:rPr>
                  <a:t>rEFH</a:t>
                </a:r>
                <a:r>
                  <a:rPr lang="en-US" sz="1800" b="0" i="0" u="none" strike="noStrike" baseline="0" dirty="0">
                    <a:latin typeface="TimesLTStd-Roman"/>
                  </a:rPr>
                  <a:t> superior in position reconstruction to </a:t>
                </a:r>
                <a:r>
                  <a:rPr lang="en-US" sz="1800" b="0" i="0" u="none" strike="noStrike" baseline="0" dirty="0" err="1">
                    <a:latin typeface="TimesLTStd-Roman"/>
                  </a:rPr>
                  <a:t>Kfobs</a:t>
                </a:r>
                <a:r>
                  <a:rPr lang="en-US" sz="1800" b="0" i="0" u="none" strike="noStrike" baseline="0" dirty="0">
                    <a:latin typeface="TimesLTStd-Roman"/>
                  </a:rPr>
                  <a:t> (p &lt; 0.01). Not distinguishable from UKF (not even at p=0.05</a:t>
                </a:r>
              </a:p>
              <a:p>
                <a:pPr marL="285750" indent="-285750" algn="l">
                  <a:buFont typeface="Arial" panose="020B0604020202020204" pitchFamily="34" charset="0"/>
                  <a:buChar char="•"/>
                </a:pPr>
                <a:r>
                  <a:rPr lang="en-US" sz="1800" b="0" i="0" u="none" strike="noStrike" baseline="0" dirty="0">
                    <a:latin typeface="TimesLTStd-Roman"/>
                  </a:rPr>
                  <a:t>UKF was superior at 16 </a:t>
                </a:r>
                <a:r>
                  <a:rPr lang="en-US" sz="1800" b="0" i="0" u="none" strike="noStrike" baseline="0" dirty="0" err="1">
                    <a:latin typeface="TimesLTStd-Roman"/>
                  </a:rPr>
                  <a:t>ms</a:t>
                </a:r>
                <a:r>
                  <a:rPr lang="en-US" sz="1800" b="0" i="0" u="none" strike="noStrike" baseline="0" dirty="0">
                    <a:latin typeface="TimesLTStd-Roman"/>
                  </a:rPr>
                  <a:t> for position (p &lt; 0.01)</a:t>
                </a:r>
              </a:p>
              <a:p>
                <a:pPr marL="285750" indent="-285750" algn="l">
                  <a:buFont typeface="Arial" panose="020B0604020202020204" pitchFamily="34" charset="0"/>
                  <a:buChar char="•"/>
                </a:pPr>
                <a:endParaRPr lang="en-US" sz="1800" b="0" i="0" u="none" strike="noStrike" baseline="0" dirty="0">
                  <a:latin typeface="TimesLTStd-Roman"/>
                </a:endParaRPr>
              </a:p>
              <a:p>
                <a:pPr marL="0" indent="0" algn="l">
                  <a:buFont typeface="Arial" panose="020B0604020202020204" pitchFamily="34" charset="0"/>
                  <a:buNone/>
                </a:pPr>
                <a:r>
                  <a:rPr lang="en-US" sz="1800" b="0" i="0" u="none" strike="noStrike" baseline="0" dirty="0">
                    <a:latin typeface="TimesLTStd-Roman"/>
                  </a:rPr>
                  <a:t>Bin Sizes: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err="1">
                    <a:latin typeface="TimesLTStd-Roman"/>
                  </a:rPr>
                  <a:t>rEFH</a:t>
                </a:r>
                <a:r>
                  <a:rPr lang="en-US" sz="1800" b="0" i="0" u="none" strike="noStrike" baseline="0" dirty="0">
                    <a:latin typeface="TimesLTStd-Roman"/>
                  </a:rPr>
                  <a:t> clearly superior velo and accel (and best for all bins [p &lt;&lt; 0.01])</a:t>
                </a:r>
              </a:p>
              <a:p>
                <a:pPr marL="0" indent="0" algn="l">
                  <a:buFont typeface="Arial" panose="020B0604020202020204" pitchFamily="34" charset="0"/>
                  <a:buNone/>
                </a:pPr>
                <a:endParaRPr lang="en-US" sz="1800" b="0" i="0" u="none" strike="noStrike" baseline="0" dirty="0">
                  <a:latin typeface="TimesLTStd-Roman"/>
                </a:endParaRPr>
              </a:p>
              <a:p>
                <a:pPr marL="0" indent="0" algn="l">
                  <a:buFont typeface="Arial" panose="020B0604020202020204" pitchFamily="34" charset="0"/>
                  <a:buNone/>
                </a:pPr>
                <a:r>
                  <a:rPr lang="en-US" sz="1800" b="0" i="0" u="none" strike="noStrike" baseline="0" dirty="0">
                    <a:latin typeface="TimesLTStd-Roman"/>
                  </a:rPr>
                  <a:t>Training Data:</a:t>
                </a:r>
              </a:p>
              <a:p>
                <a:pPr marL="285750" indent="-285750" algn="l">
                  <a:buFont typeface="Arial" panose="020B0604020202020204" pitchFamily="34" charset="0"/>
                  <a:buChar char="•"/>
                </a:pPr>
                <a:r>
                  <a:rPr lang="en-US" sz="1800" b="0" i="0" u="none" strike="noStrike" baseline="0" dirty="0" err="1">
                    <a:latin typeface="TimesLTStd-Roman"/>
                  </a:rPr>
                  <a:t>rEFH</a:t>
                </a:r>
                <a:r>
                  <a:rPr lang="en-US" sz="1800" b="0" i="0" u="none" strike="noStrike" baseline="0" dirty="0">
                    <a:latin typeface="TimesLTStd-Roman"/>
                  </a:rPr>
                  <a:t> superior at 320 s, but inferior at 80 s (p=0.01) to </a:t>
                </a:r>
                <a:r>
                  <a:rPr lang="en-US" sz="1800" b="0" i="0" u="none" strike="noStrike" baseline="0" dirty="0" err="1">
                    <a:latin typeface="TimesLTStd-Roman"/>
                  </a:rPr>
                  <a:t>KF_obs</a:t>
                </a:r>
                <a:r>
                  <a:rPr lang="en-US" sz="1800" b="0" i="0" u="none" strike="noStrike" baseline="0" dirty="0">
                    <a:latin typeface="TimesLTStd-Roman"/>
                  </a:rPr>
                  <a:t> – </a:t>
                </a:r>
                <a:r>
                  <a:rPr lang="en-US" sz="1800" b="0" i="0" u="none" strike="noStrike" baseline="0" dirty="0" err="1">
                    <a:latin typeface="TimesLTStd-Roman"/>
                  </a:rPr>
                  <a:t>rEFH</a:t>
                </a:r>
                <a:r>
                  <a:rPr lang="en-US" sz="1800" b="0" i="0" u="none" strike="noStrike" baseline="0" dirty="0">
                    <a:latin typeface="TimesLTStd-Roman"/>
                  </a:rPr>
                  <a:t> has about 4x more params</a:t>
                </a:r>
              </a:p>
              <a:p>
                <a:pPr marL="285750" indent="-285750" algn="l">
                  <a:buFont typeface="Arial" panose="020B0604020202020204" pitchFamily="34" charset="0"/>
                  <a:buChar char="•"/>
                </a:pPr>
                <a:endParaRPr lang="en-US" sz="1800" b="0" i="0" u="none" strike="noStrike" baseline="0" dirty="0">
                  <a:latin typeface="TimesLTStd-Roman"/>
                </a:endParaRPr>
              </a:p>
              <a:p>
                <a:pPr marL="0" indent="0" algn="l">
                  <a:buFont typeface="Arial" panose="020B0604020202020204" pitchFamily="34" charset="0"/>
                  <a:buNone/>
                </a:pPr>
                <a:r>
                  <a:rPr lang="en-US" sz="1800" b="0" i="0" u="none" strike="noStrike" baseline="0" dirty="0">
                    <a:latin typeface="TimesLTStd-Roman"/>
                  </a:rPr>
                  <a:t>Number of Neurons:</a:t>
                </a:r>
              </a:p>
              <a:p>
                <a:pPr marL="0" indent="0" algn="l">
                  <a:buFont typeface="Arial" panose="020B0604020202020204" pitchFamily="34" charset="0"/>
                  <a:buNone/>
                </a:pPr>
                <a:r>
                  <a:rPr lang="en-US" sz="1800" b="0" i="0" u="none" strike="noStrike" baseline="0" dirty="0">
                    <a:latin typeface="TimesLTStd-Roman"/>
                  </a:rPr>
                  <a:t>* </a:t>
                </a:r>
                <a:r>
                  <a:rPr lang="en-US" sz="1800" b="0" i="0" u="none" strike="noStrike" baseline="0" dirty="0" err="1">
                    <a:latin typeface="TimesLTStd-Roman"/>
                  </a:rPr>
                  <a:t>rEFH</a:t>
                </a:r>
                <a:r>
                  <a:rPr lang="en-US" sz="1800" b="0" i="0" u="none" strike="noStrike" baseline="0" dirty="0">
                    <a:latin typeface="TimesLTStd-Roman"/>
                  </a:rPr>
                  <a:t> superior to all rivals for velo and accel (p &lt; 0.01), except WF in accel @  f=1/4 (p &lt; 0.05)</a:t>
                </a:r>
              </a:p>
              <a:p>
                <a:pPr marL="285750" indent="-285750" algn="l">
                  <a:buFont typeface="Arial" panose="020B0604020202020204" pitchFamily="34" charset="0"/>
                  <a:buChar char="•"/>
                </a:pPr>
                <a:endParaRPr lang="en-US" sz="1800" b="0" i="0" u="none" strike="noStrike" baseline="0" dirty="0">
                  <a:latin typeface="TimesLTStd-Roman"/>
                </a:endParaRPr>
              </a:p>
            </p:txBody>
          </p:sp>
        </mc:Choice>
        <mc:Fallback xmlns="">
          <p:sp>
            <p:nvSpPr>
              <p:cNvPr id="3" name="Notes Placeholder 2"/>
              <p:cNvSpPr>
                <a:spLocks noGrp="1"/>
              </p:cNvSpPr>
              <p:nvPr>
                <p:ph type="body" idx="1"/>
              </p:nvPr>
            </p:nvSpPr>
            <p:spPr/>
            <p:txBody>
              <a:bodyPr/>
              <a:lstStyle/>
              <a:p>
                <a:pPr algn="l"/>
                <a:r>
                  <a:rPr lang="en-US" dirty="0"/>
                  <a:t>KF_lat(+KF) is two-stage KF (first stage produces latent states, second state produces kinematic states</a:t>
                </a:r>
              </a:p>
              <a:p>
                <a:pPr algn="l"/>
                <a:r>
                  <a:rPr lang="en-US" dirty="0"/>
                  <a:t>UKF is a non-linear flavor of KF (allows the model to be such)</a:t>
                </a:r>
              </a:p>
              <a:p>
                <a:pPr algn="l"/>
                <a:r>
                  <a:rPr lang="en-US" dirty="0" err="1"/>
                  <a:t>rEFH</a:t>
                </a:r>
                <a:r>
                  <a:rPr lang="en-US" dirty="0"/>
                  <a:t>(+KF) is a two-stage decoder that treats the generated outputs from the </a:t>
                </a:r>
                <a:r>
                  <a:rPr lang="en-US" dirty="0" err="1"/>
                  <a:t>rEFH</a:t>
                </a:r>
                <a:r>
                  <a:rPr lang="en-US" dirty="0"/>
                  <a:t>  as </a:t>
                </a:r>
                <a:r>
                  <a:rPr lang="en-US" sz="1800" b="0" i="0" u="none" strike="noStrike" baseline="0" dirty="0">
                    <a:latin typeface="TimesLTStd-Roman"/>
                  </a:rPr>
                  <a:t>noisy, linear observations of the latent, linearly evolving, kinematic state, and therefore as inputs to a KF</a:t>
                </a:r>
              </a:p>
              <a:p>
                <a:pPr algn="l"/>
                <a:endParaRPr lang="en-US" sz="1800" b="0" i="0" u="none" strike="noStrike" baseline="0" dirty="0">
                  <a:latin typeface="TimesLTStd-Roman"/>
                </a:endParaRPr>
              </a:p>
              <a:p>
                <a:pPr marL="285750" indent="-285750" algn="l">
                  <a:buFont typeface="Arial" panose="020B0604020202020204" pitchFamily="34" charset="0"/>
                  <a:buChar char="•"/>
                </a:pPr>
                <a:r>
                  <a:rPr lang="en-US" sz="1800" b="0" i="0" u="none" strike="noStrike" baseline="0" dirty="0" err="1">
                    <a:latin typeface="TimesLTStd-Roman"/>
                  </a:rPr>
                  <a:t>rEFH</a:t>
                </a:r>
                <a:r>
                  <a:rPr lang="en-US" sz="1800" b="0" i="0" u="none" strike="noStrike" baseline="0" dirty="0">
                    <a:latin typeface="TimesLTStd-Roman"/>
                  </a:rPr>
                  <a:t> superior to UKF and </a:t>
                </a:r>
                <a:r>
                  <a:rPr lang="en-US" sz="1800" b="0" i="0" u="none" strike="noStrike" baseline="0" dirty="0" err="1">
                    <a:latin typeface="TimesLTStd-Roman"/>
                  </a:rPr>
                  <a:t>KF_obs</a:t>
                </a:r>
                <a:r>
                  <a:rPr lang="en-US" sz="1800" b="0" i="0" u="none" strike="noStrike" baseline="0" dirty="0">
                    <a:latin typeface="TimesLTStd-Roman"/>
                  </a:rPr>
                  <a:t> with P &lt; 0.01 for both kinematic variables (</a:t>
                </a:r>
                <a:r>
                  <a:rPr lang="en-US" sz="1800" b="0" i="0" u="none" strike="noStrike" baseline="0">
                    <a:latin typeface="Cambria Math" panose="02040503050406030204" pitchFamily="18" charset="0"/>
                  </a:rPr>
                  <a:t>𝑥_𝑥</a:t>
                </a:r>
                <a:r>
                  <a:rPr lang="en-US" sz="1800" b="0" i="0" u="none" strike="noStrike" baseline="0" dirty="0">
                    <a:latin typeface="TimesLTStd-Roman"/>
                  </a:rPr>
                  <a:t>, </a:t>
                </a:r>
                <a:r>
                  <a:rPr lang="en-US" sz="1800" b="0" i="0" u="none" strike="noStrike" baseline="0">
                    <a:latin typeface="Cambria Math" panose="02040503050406030204" pitchFamily="18" charset="0"/>
                  </a:rPr>
                  <a:t>𝑥_𝑦</a:t>
                </a:r>
                <a:r>
                  <a:rPr lang="en-US" sz="1800" b="0" i="0" u="none" strike="noStrike" baseline="0" dirty="0">
                    <a:latin typeface="TimesLTStd-Roman"/>
                  </a:rPr>
                  <a:t>) decoding (&lt; 0.01 % prob of null being correct-reject with 99% confidence)</a:t>
                </a:r>
              </a:p>
              <a:p>
                <a:pPr marL="285750" indent="-285750" algn="l">
                  <a:buFont typeface="Arial" panose="020B0604020202020204" pitchFamily="34" charset="0"/>
                  <a:buChar char="•"/>
                </a:pPr>
                <a:r>
                  <a:rPr lang="en-US" sz="1800" b="0" i="0" u="none" strike="noStrike" baseline="0" dirty="0" err="1">
                    <a:latin typeface="TimesLTStd-Roman"/>
                  </a:rPr>
                  <a:t>rEFH</a:t>
                </a:r>
                <a:r>
                  <a:rPr lang="en-US" sz="1800" b="0" i="0" u="none" strike="noStrike" baseline="0" dirty="0">
                    <a:latin typeface="TimesLTStd-Roman"/>
                  </a:rPr>
                  <a:t> superior in position reconstruction to </a:t>
                </a:r>
                <a:r>
                  <a:rPr lang="en-US" sz="1800" b="0" i="0" u="none" strike="noStrike" baseline="0" dirty="0" err="1">
                    <a:latin typeface="TimesLTStd-Roman"/>
                  </a:rPr>
                  <a:t>Kfobs</a:t>
                </a:r>
                <a:r>
                  <a:rPr lang="en-US" sz="1800" b="0" i="0" u="none" strike="noStrike" baseline="0" dirty="0">
                    <a:latin typeface="TimesLTStd-Roman"/>
                  </a:rPr>
                  <a:t> (p &lt; 0.01). Not distinguishable from UKF (not even at p=0.05</a:t>
                </a:r>
              </a:p>
              <a:p>
                <a:pPr marL="285750" indent="-285750" algn="l">
                  <a:buFont typeface="Arial" panose="020B0604020202020204" pitchFamily="34" charset="0"/>
                  <a:buChar char="•"/>
                </a:pPr>
                <a:r>
                  <a:rPr lang="en-US" sz="1800" b="0" i="0" u="none" strike="noStrike" baseline="0" dirty="0">
                    <a:latin typeface="TimesLTStd-Roman"/>
                  </a:rPr>
                  <a:t>UKF was superior at 16 </a:t>
                </a:r>
                <a:r>
                  <a:rPr lang="en-US" sz="1800" b="0" i="0" u="none" strike="noStrike" baseline="0" dirty="0" err="1">
                    <a:latin typeface="TimesLTStd-Roman"/>
                  </a:rPr>
                  <a:t>ms</a:t>
                </a:r>
                <a:r>
                  <a:rPr lang="en-US" sz="1800" b="0" i="0" u="none" strike="noStrike" baseline="0" dirty="0">
                    <a:latin typeface="TimesLTStd-Roman"/>
                  </a:rPr>
                  <a:t> for position (p &lt; 0.01)</a:t>
                </a:r>
              </a:p>
              <a:p>
                <a:pPr marL="285750" indent="-285750" algn="l">
                  <a:buFont typeface="Arial" panose="020B0604020202020204" pitchFamily="34" charset="0"/>
                  <a:buChar char="•"/>
                </a:pPr>
                <a:endParaRPr lang="en-US" sz="1800" b="0" i="0" u="none" strike="noStrike" baseline="0" dirty="0">
                  <a:latin typeface="TimesLTStd-Roman"/>
                </a:endParaRPr>
              </a:p>
              <a:p>
                <a:pPr marL="0" indent="0" algn="l">
                  <a:buFont typeface="Arial" panose="020B0604020202020204" pitchFamily="34" charset="0"/>
                  <a:buNone/>
                </a:pPr>
                <a:r>
                  <a:rPr lang="en-US" sz="1800" b="0" i="0" u="none" strike="noStrike" baseline="0" dirty="0">
                    <a:latin typeface="TimesLTStd-Roman"/>
                  </a:rPr>
                  <a:t>Bin Sizes: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err="1">
                    <a:latin typeface="TimesLTStd-Roman"/>
                  </a:rPr>
                  <a:t>rEFH</a:t>
                </a:r>
                <a:r>
                  <a:rPr lang="en-US" sz="1800" b="0" i="0" u="none" strike="noStrike" baseline="0" dirty="0">
                    <a:latin typeface="TimesLTStd-Roman"/>
                  </a:rPr>
                  <a:t> clearly superior velo and accel (and best for all bins [p &lt;&lt; 0.01])</a:t>
                </a:r>
              </a:p>
              <a:p>
                <a:pPr marL="0" indent="0" algn="l">
                  <a:buFont typeface="Arial" panose="020B0604020202020204" pitchFamily="34" charset="0"/>
                  <a:buNone/>
                </a:pPr>
                <a:endParaRPr lang="en-US" sz="1800" b="0" i="0" u="none" strike="noStrike" baseline="0" dirty="0">
                  <a:latin typeface="TimesLTStd-Roman"/>
                </a:endParaRPr>
              </a:p>
              <a:p>
                <a:pPr marL="0" indent="0" algn="l">
                  <a:buFont typeface="Arial" panose="020B0604020202020204" pitchFamily="34" charset="0"/>
                  <a:buNone/>
                </a:pPr>
                <a:r>
                  <a:rPr lang="en-US" sz="1800" b="0" i="0" u="none" strike="noStrike" baseline="0" dirty="0">
                    <a:latin typeface="TimesLTStd-Roman"/>
                  </a:rPr>
                  <a:t>Training Data:</a:t>
                </a:r>
              </a:p>
              <a:p>
                <a:pPr marL="285750" indent="-285750" algn="l">
                  <a:buFont typeface="Arial" panose="020B0604020202020204" pitchFamily="34" charset="0"/>
                  <a:buChar char="•"/>
                </a:pPr>
                <a:r>
                  <a:rPr lang="en-US" sz="1800" b="0" i="0" u="none" strike="noStrike" baseline="0" dirty="0" err="1">
                    <a:latin typeface="TimesLTStd-Roman"/>
                  </a:rPr>
                  <a:t>rEFH</a:t>
                </a:r>
                <a:r>
                  <a:rPr lang="en-US" sz="1800" b="0" i="0" u="none" strike="noStrike" baseline="0" dirty="0">
                    <a:latin typeface="TimesLTStd-Roman"/>
                  </a:rPr>
                  <a:t> superior at 320 s, but inferior at 80 s (p=0.01) to </a:t>
                </a:r>
                <a:r>
                  <a:rPr lang="en-US" sz="1800" b="0" i="0" u="none" strike="noStrike" baseline="0" dirty="0" err="1">
                    <a:latin typeface="TimesLTStd-Roman"/>
                  </a:rPr>
                  <a:t>KF_obs</a:t>
                </a:r>
                <a:r>
                  <a:rPr lang="en-US" sz="1800" b="0" i="0" u="none" strike="noStrike" baseline="0" dirty="0">
                    <a:latin typeface="TimesLTStd-Roman"/>
                  </a:rPr>
                  <a:t> – </a:t>
                </a:r>
                <a:r>
                  <a:rPr lang="en-US" sz="1800" b="0" i="0" u="none" strike="noStrike" baseline="0" dirty="0" err="1">
                    <a:latin typeface="TimesLTStd-Roman"/>
                  </a:rPr>
                  <a:t>rEFH</a:t>
                </a:r>
                <a:r>
                  <a:rPr lang="en-US" sz="1800" b="0" i="0" u="none" strike="noStrike" baseline="0" dirty="0">
                    <a:latin typeface="TimesLTStd-Roman"/>
                  </a:rPr>
                  <a:t> has about 4x more params</a:t>
                </a:r>
              </a:p>
              <a:p>
                <a:pPr marL="285750" indent="-285750" algn="l">
                  <a:buFont typeface="Arial" panose="020B0604020202020204" pitchFamily="34" charset="0"/>
                  <a:buChar char="•"/>
                </a:pPr>
                <a:endParaRPr lang="en-US" sz="1800" b="0" i="0" u="none" strike="noStrike" baseline="0" dirty="0">
                  <a:latin typeface="TimesLTStd-Roman"/>
                </a:endParaRPr>
              </a:p>
              <a:p>
                <a:pPr marL="0" indent="0" algn="l">
                  <a:buFont typeface="Arial" panose="020B0604020202020204" pitchFamily="34" charset="0"/>
                  <a:buNone/>
                </a:pPr>
                <a:r>
                  <a:rPr lang="en-US" sz="1800" b="0" i="0" u="none" strike="noStrike" baseline="0" dirty="0">
                    <a:latin typeface="TimesLTStd-Roman"/>
                  </a:rPr>
                  <a:t>Number of Neurons:</a:t>
                </a:r>
              </a:p>
              <a:p>
                <a:pPr marL="0" indent="0" algn="l">
                  <a:buFont typeface="Arial" panose="020B0604020202020204" pitchFamily="34" charset="0"/>
                  <a:buNone/>
                </a:pPr>
                <a:r>
                  <a:rPr lang="en-US" sz="1800" b="0" i="0" u="none" strike="noStrike" baseline="0" dirty="0">
                    <a:latin typeface="TimesLTStd-Roman"/>
                  </a:rPr>
                  <a:t>* </a:t>
                </a:r>
                <a:r>
                  <a:rPr lang="en-US" sz="1800" b="0" i="0" u="none" strike="noStrike" baseline="0" dirty="0" err="1">
                    <a:latin typeface="TimesLTStd-Roman"/>
                  </a:rPr>
                  <a:t>rEFH</a:t>
                </a:r>
                <a:r>
                  <a:rPr lang="en-US" sz="1800" b="0" i="0" u="none" strike="noStrike" baseline="0" dirty="0">
                    <a:latin typeface="TimesLTStd-Roman"/>
                  </a:rPr>
                  <a:t> superior to all rivals for velo and accel (p &lt; 0.01), except WF in accel @  f=1/4 (p &lt; 0.05)</a:t>
                </a:r>
              </a:p>
              <a:p>
                <a:pPr marL="285750" indent="-285750" algn="l">
                  <a:buFont typeface="Arial" panose="020B0604020202020204" pitchFamily="34" charset="0"/>
                  <a:buChar char="•"/>
                </a:pPr>
                <a:endParaRPr lang="en-US" sz="1800" b="0" i="0" u="none" strike="noStrike" baseline="0" dirty="0">
                  <a:latin typeface="TimesLTStd-Roman"/>
                </a:endParaRPr>
              </a:p>
            </p:txBody>
          </p:sp>
        </mc:Fallback>
      </mc:AlternateContent>
      <p:sp>
        <p:nvSpPr>
          <p:cNvPr id="4" name="Slide Number Placeholder 3"/>
          <p:cNvSpPr>
            <a:spLocks noGrp="1"/>
          </p:cNvSpPr>
          <p:nvPr>
            <p:ph type="sldNum" sz="quarter" idx="5"/>
          </p:nvPr>
        </p:nvSpPr>
        <p:spPr/>
        <p:txBody>
          <a:bodyPr/>
          <a:lstStyle/>
          <a:p>
            <a:fld id="{AF687BA5-AC25-4F57-9350-0E0839982900}" type="slidenum">
              <a:rPr lang="en-US" smtClean="0"/>
              <a:t>11</a:t>
            </a:fld>
            <a:endParaRPr lang="en-US"/>
          </a:p>
        </p:txBody>
      </p:sp>
    </p:spTree>
    <p:extLst>
      <p:ext uri="{BB962C8B-B14F-4D97-AF65-F5344CB8AC3E}">
        <p14:creationId xmlns:p14="http://schemas.microsoft.com/office/powerpoint/2010/main" val="395007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6AB636D7-0B6E-41DA-8980-A7BA736EEC59}" type="datetimeFigureOut">
              <a:rPr lang="en-US" smtClean="0"/>
              <a:t>12/8/2023</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CC4771BB-F888-4CF7-863D-505AED39E9C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157058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636D7-0B6E-41DA-8980-A7BA736EEC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347045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636D7-0B6E-41DA-8980-A7BA736EEC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116045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B636D7-0B6E-41DA-8980-A7BA736EEC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136054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B636D7-0B6E-41DA-8980-A7BA736EEC59}" type="datetimeFigureOut">
              <a:rPr lang="en-US" smtClean="0"/>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71BB-F888-4CF7-863D-505AED39E9C6}"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715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B636D7-0B6E-41DA-8980-A7BA736EEC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13041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B636D7-0B6E-41DA-8980-A7BA736EEC59}" type="datetimeFigureOut">
              <a:rPr lang="en-US" smtClean="0"/>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3222103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B636D7-0B6E-41DA-8980-A7BA736EEC59}" type="datetimeFigureOut">
              <a:rPr lang="en-US" smtClean="0"/>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4292739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B636D7-0B6E-41DA-8980-A7BA736EEC59}" type="datetimeFigureOut">
              <a:rPr lang="en-US" smtClean="0"/>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377340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B636D7-0B6E-41DA-8980-A7BA736EEC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148031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B636D7-0B6E-41DA-8980-A7BA736EEC59}" type="datetimeFigureOut">
              <a:rPr lang="en-US" smtClean="0"/>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71BB-F888-4CF7-863D-505AED39E9C6}" type="slidenum">
              <a:rPr lang="en-US" smtClean="0"/>
              <a:t>‹#›</a:t>
            </a:fld>
            <a:endParaRPr lang="en-US"/>
          </a:p>
        </p:txBody>
      </p:sp>
    </p:spTree>
    <p:extLst>
      <p:ext uri="{BB962C8B-B14F-4D97-AF65-F5344CB8AC3E}">
        <p14:creationId xmlns:p14="http://schemas.microsoft.com/office/powerpoint/2010/main" val="46274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AB636D7-0B6E-41DA-8980-A7BA736EEC59}" type="datetimeFigureOut">
              <a:rPr lang="en-US" smtClean="0"/>
              <a:t>12/8/2023</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CC4771BB-F888-4CF7-863D-505AED39E9C6}" type="slidenum">
              <a:rPr lang="en-US" smtClean="0"/>
              <a:t>‹#›</a:t>
            </a:fld>
            <a:endParaRPr lang="en-US"/>
          </a:p>
        </p:txBody>
      </p:sp>
    </p:spTree>
    <p:extLst>
      <p:ext uri="{BB962C8B-B14F-4D97-AF65-F5344CB8AC3E}">
        <p14:creationId xmlns:p14="http://schemas.microsoft.com/office/powerpoint/2010/main" val="1743569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1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0.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3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Neural-Instrumentation-Lab/makin_2018_reproduction/tree/msamarco"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88/1741-2552/aa9e95" TargetMode="External"/><Relationship Id="rId2" Type="http://schemas.openxmlformats.org/officeDocument/2006/relationships/hyperlink" Target="https://doi.org/10.1088/1741-2560/12/6/066018"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doi.org/10.1016/j.jneumeth.2016.02.009"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neuralink.com/blog/first-clinical-" TargetMode="External"/><Relationship Id="rId2" Type="http://schemas.openxmlformats.org/officeDocument/2006/relationships/hyperlink" Target="https://doi.org/10.1016/j.neuron.2020.10.01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motiv.com/emotivpro/" TargetMode="External"/><Relationship Id="rId2" Type="http://schemas.openxmlformats.org/officeDocument/2006/relationships/hyperlink" Target="https://www.emotiv.com/epoc-x/" TargetMode="External"/><Relationship Id="rId1" Type="http://schemas.openxmlformats.org/officeDocument/2006/relationships/slideLayout" Target="../slideLayouts/slideLayout2.xml"/><Relationship Id="rId5" Type="http://schemas.openxmlformats.org/officeDocument/2006/relationships/hyperlink" Target="https://doi.org/10.3389/fnins.2021.728178" TargetMode="External"/><Relationship Id="rId4" Type="http://schemas.openxmlformats.org/officeDocument/2006/relationships/hyperlink" Target="https://www.emotiv.com/flex-salin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88/1741-2552/acc7cc" TargetMode="External"/><Relationship Id="rId2" Type="http://schemas.openxmlformats.org/officeDocument/2006/relationships/hyperlink" Target="https://doi.org/10.1016/j.neuron.2019.05.003" TargetMode="External"/><Relationship Id="rId1" Type="http://schemas.openxmlformats.org/officeDocument/2006/relationships/slideLayout" Target="../slideLayouts/slideLayout2.xml"/><Relationship Id="rId4" Type="http://schemas.openxmlformats.org/officeDocument/2006/relationships/hyperlink" Target="https://doi.org/10.1038/nature17435"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emotiv.com/flex-saline/" TargetMode="External"/><Relationship Id="rId11" Type="http://schemas.openxmlformats.org/officeDocument/2006/relationships/hyperlink" Target="https://neuralink.com/#n1" TargetMode="External"/><Relationship Id="rId5" Type="http://schemas.openxmlformats.org/officeDocument/2006/relationships/hyperlink" Target="https://www.emotiv.com/emotivpro/" TargetMode="External"/><Relationship Id="rId10" Type="http://schemas.openxmlformats.org/officeDocument/2006/relationships/image" Target="../media/image8.png"/><Relationship Id="rId4" Type="http://schemas.openxmlformats.org/officeDocument/2006/relationships/hyperlink" Target="https://www.emotiv.com/epoc-x/" TargetMode="Externa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9DBD-31FF-9797-FEF9-EB8AFAE344B5}"/>
              </a:ext>
            </a:extLst>
          </p:cNvPr>
          <p:cNvSpPr>
            <a:spLocks noGrp="1"/>
          </p:cNvSpPr>
          <p:nvPr>
            <p:ph type="ctrTitle"/>
          </p:nvPr>
        </p:nvSpPr>
        <p:spPr>
          <a:xfrm>
            <a:off x="1261872" y="758952"/>
            <a:ext cx="9418320" cy="2577561"/>
          </a:xfrm>
        </p:spPr>
        <p:txBody>
          <a:bodyPr>
            <a:noAutofit/>
          </a:bodyPr>
          <a:lstStyle/>
          <a:p>
            <a:r>
              <a:rPr lang="en-US" sz="4800" dirty="0"/>
              <a:t>Investigating the Robust Ability of Classic, Modern, and Contemporary Brain Machine Interface Decoders</a:t>
            </a:r>
          </a:p>
        </p:txBody>
      </p:sp>
      <p:sp>
        <p:nvSpPr>
          <p:cNvPr id="3" name="Subtitle 2">
            <a:extLst>
              <a:ext uri="{FF2B5EF4-FFF2-40B4-BE49-F238E27FC236}">
                <a16:creationId xmlns:a16="http://schemas.microsoft.com/office/drawing/2014/main" id="{D92C8C2C-0B96-486F-0E99-4A4938BC8084}"/>
              </a:ext>
            </a:extLst>
          </p:cNvPr>
          <p:cNvSpPr>
            <a:spLocks noGrp="1"/>
          </p:cNvSpPr>
          <p:nvPr>
            <p:ph type="subTitle" idx="1"/>
          </p:nvPr>
        </p:nvSpPr>
        <p:spPr>
          <a:xfrm>
            <a:off x="1524000" y="3602038"/>
            <a:ext cx="9144000" cy="2322244"/>
          </a:xfrm>
        </p:spPr>
        <p:txBody>
          <a:bodyPr>
            <a:normAutofit/>
          </a:bodyPr>
          <a:lstStyle/>
          <a:p>
            <a:pPr algn="l"/>
            <a:r>
              <a:rPr lang="en-US" dirty="0"/>
              <a:t>A Thesis Proposal Submitted to:</a:t>
            </a:r>
            <a:br>
              <a:rPr lang="en-US" dirty="0"/>
            </a:br>
            <a:r>
              <a:rPr lang="en-US" b="1" dirty="0"/>
              <a:t>Temple University Graduate Board</a:t>
            </a:r>
          </a:p>
          <a:p>
            <a:pPr algn="l"/>
            <a:r>
              <a:rPr lang="en-US" dirty="0"/>
              <a:t>In Partial Fulfillment of the Requirements of the Degree:</a:t>
            </a:r>
            <a:br>
              <a:rPr lang="en-US" dirty="0"/>
            </a:br>
            <a:r>
              <a:rPr lang="en-US" b="1" dirty="0"/>
              <a:t>MASTER OF SCIENCE IN ELECTRICAL ENGINEERING</a:t>
            </a:r>
          </a:p>
          <a:p>
            <a:pPr algn="l"/>
            <a:r>
              <a:rPr lang="en-US" b="1" dirty="0"/>
              <a:t>Michael Samarco</a:t>
            </a:r>
          </a:p>
        </p:txBody>
      </p:sp>
    </p:spTree>
    <p:extLst>
      <p:ext uri="{BB962C8B-B14F-4D97-AF65-F5344CB8AC3E}">
        <p14:creationId xmlns:p14="http://schemas.microsoft.com/office/powerpoint/2010/main" val="18266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9719-EE0F-5D51-4C0F-8695C33C304A}"/>
              </a:ext>
            </a:extLst>
          </p:cNvPr>
          <p:cNvSpPr>
            <a:spLocks noGrp="1"/>
          </p:cNvSpPr>
          <p:nvPr>
            <p:ph type="title"/>
          </p:nvPr>
        </p:nvSpPr>
        <p:spPr>
          <a:xfrm>
            <a:off x="6420464" y="539087"/>
            <a:ext cx="4534047" cy="1584895"/>
          </a:xfrm>
        </p:spPr>
        <p:txBody>
          <a:bodyPr>
            <a:normAutofit/>
          </a:bodyPr>
          <a:lstStyle/>
          <a:p>
            <a:r>
              <a:rPr lang="en-US" sz="4100" dirty="0"/>
              <a:t>Relevant Work/Experiment</a:t>
            </a:r>
          </a:p>
        </p:txBody>
      </p:sp>
      <p:pic>
        <p:nvPicPr>
          <p:cNvPr id="5" name="Picture 4" descr="A screen shot of a black background&#10;&#10;Description automatically generated">
            <a:extLst>
              <a:ext uri="{FF2B5EF4-FFF2-40B4-BE49-F238E27FC236}">
                <a16:creationId xmlns:a16="http://schemas.microsoft.com/office/drawing/2014/main" id="{C8601B24-9EF6-EE09-591E-3F4F14FD077A}"/>
              </a:ext>
            </a:extLst>
          </p:cNvPr>
          <p:cNvPicPr>
            <a:picLocks noChangeAspect="1"/>
          </p:cNvPicPr>
          <p:nvPr/>
        </p:nvPicPr>
        <p:blipFill rotWithShape="1">
          <a:blip r:embed="rId3">
            <a:extLst>
              <a:ext uri="{28A0092B-C50C-407E-A947-70E740481C1C}">
                <a14:useLocalDpi xmlns:a14="http://schemas.microsoft.com/office/drawing/2010/main" val="0"/>
              </a:ext>
            </a:extLst>
          </a:blip>
          <a:srcRect r="2" b="15329"/>
          <a:stretch/>
        </p:blipFill>
        <p:spPr>
          <a:xfrm>
            <a:off x="20" y="10"/>
            <a:ext cx="6094799" cy="6857990"/>
          </a:xfrm>
          <a:prstGeom prst="rect">
            <a:avLst/>
          </a:prstGeom>
        </p:spPr>
      </p:pic>
      <p:sp>
        <p:nvSpPr>
          <p:cNvPr id="3" name="Content Placeholder 2">
            <a:extLst>
              <a:ext uri="{FF2B5EF4-FFF2-40B4-BE49-F238E27FC236}">
                <a16:creationId xmlns:a16="http://schemas.microsoft.com/office/drawing/2014/main" id="{027E1F59-8167-DC44-E8FC-61DBB9CC731F}"/>
              </a:ext>
            </a:extLst>
          </p:cNvPr>
          <p:cNvSpPr>
            <a:spLocks noGrp="1"/>
          </p:cNvSpPr>
          <p:nvPr>
            <p:ph idx="1"/>
          </p:nvPr>
        </p:nvSpPr>
        <p:spPr>
          <a:xfrm>
            <a:off x="5411449" y="2438399"/>
            <a:ext cx="5816184" cy="3880514"/>
          </a:xfrm>
        </p:spPr>
        <p:txBody>
          <a:bodyPr>
            <a:normAutofit fontScale="92500"/>
          </a:bodyPr>
          <a:lstStyle/>
          <a:p>
            <a:r>
              <a:rPr lang="en-US" dirty="0"/>
              <a:t>Makin et al., 2018 published code and datasets from data collected in non-human primate reach trials</a:t>
            </a:r>
          </a:p>
          <a:p>
            <a:pPr lvl="1"/>
            <a:r>
              <a:rPr lang="en-US" dirty="0"/>
              <a:t>Data collection spanned ~11 months (46 diff days) and 2 different subjects</a:t>
            </a:r>
          </a:p>
          <a:p>
            <a:r>
              <a:rPr lang="en-US" dirty="0"/>
              <a:t>Demonstrated </a:t>
            </a:r>
            <a:r>
              <a:rPr lang="en-US" dirty="0" err="1"/>
              <a:t>rEFH</a:t>
            </a:r>
            <a:r>
              <a:rPr lang="en-US" dirty="0"/>
              <a:t> to significantly outperform the conventional decoders in their tests</a:t>
            </a:r>
          </a:p>
          <a:p>
            <a:r>
              <a:rPr lang="en-US" dirty="0"/>
              <a:t>Neural data collected was spike sorted</a:t>
            </a:r>
          </a:p>
          <a:p>
            <a:r>
              <a:rPr lang="en-US" dirty="0"/>
              <a:t>Training was performed in each trial, but training time tested</a:t>
            </a:r>
          </a:p>
          <a:p>
            <a:r>
              <a:rPr lang="en-US" dirty="0"/>
              <a:t>Tested different bin sizes for binned neural spikes</a:t>
            </a:r>
          </a:p>
          <a:p>
            <a:r>
              <a:rPr lang="en-US" dirty="0"/>
              <a:t>Tested number of available neurons</a:t>
            </a:r>
          </a:p>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4D0045F-C161-608D-0C09-B604D2988CA6}"/>
                  </a:ext>
                </a:extLst>
              </p:cNvPr>
              <p:cNvSpPr txBox="1"/>
              <p:nvPr/>
            </p:nvSpPr>
            <p:spPr>
              <a:xfrm>
                <a:off x="5262101" y="134104"/>
                <a:ext cx="2463047" cy="4049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sub>
                      </m:sSub>
                      <m:r>
                        <a:rPr lang="en-US" b="1" i="1">
                          <a:latin typeface="Cambria Math" panose="02040503050406030204" pitchFamily="18" charset="0"/>
                        </a:rPr>
                        <m:t>=</m:t>
                      </m:r>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r>
                                <a:rPr lang="en-US" b="1" i="1">
                                  <a:latin typeface="Cambria Math" panose="02040503050406030204" pitchFamily="18" charset="0"/>
                                </a:rPr>
                                <m:t>,</m:t>
                              </m:r>
                              <m:r>
                                <a:rPr lang="en-US" b="1" i="1">
                                  <a:latin typeface="Cambria Math" panose="02040503050406030204" pitchFamily="18" charset="0"/>
                                </a:rPr>
                                <m:t>𝟏</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r>
                                <a:rPr lang="en-US" b="1" i="1">
                                  <a:latin typeface="Cambria Math" panose="02040503050406030204" pitchFamily="18" charset="0"/>
                                </a:rPr>
                                <m:t>,</m:t>
                              </m:r>
                              <m:r>
                                <a:rPr lang="en-US" b="1" i="1">
                                  <a:latin typeface="Cambria Math" panose="02040503050406030204" pitchFamily="18" charset="0"/>
                                </a:rPr>
                                <m:t>𝟐</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𝒓</m:t>
                              </m:r>
                            </m:e>
                            <m:sub>
                              <m:r>
                                <a:rPr lang="en-US" b="1" i="1">
                                  <a:latin typeface="Cambria Math" panose="02040503050406030204" pitchFamily="18" charset="0"/>
                                </a:rPr>
                                <m:t>𝒕</m:t>
                              </m:r>
                              <m:r>
                                <a:rPr lang="en-US" b="1" i="1">
                                  <a:latin typeface="Cambria Math" panose="02040503050406030204" pitchFamily="18" charset="0"/>
                                </a:rPr>
                                <m:t>,</m:t>
                              </m:r>
                              <m:r>
                                <a:rPr lang="en-US" b="1" i="1">
                                  <a:latin typeface="Cambria Math" panose="02040503050406030204" pitchFamily="18" charset="0"/>
                                </a:rPr>
                                <m:t>𝑴</m:t>
                              </m:r>
                            </m:sub>
                          </m:sSub>
                        </m:e>
                      </m:d>
                    </m:oMath>
                  </m:oMathPara>
                </a14:m>
                <a:endParaRPr lang="en-US" b="1" dirty="0"/>
              </a:p>
            </p:txBody>
          </p:sp>
        </mc:Choice>
        <mc:Fallback xmlns="">
          <p:sp>
            <p:nvSpPr>
              <p:cNvPr id="6" name="TextBox 5">
                <a:extLst>
                  <a:ext uri="{FF2B5EF4-FFF2-40B4-BE49-F238E27FC236}">
                    <a16:creationId xmlns:a16="http://schemas.microsoft.com/office/drawing/2014/main" id="{C4D0045F-C161-608D-0C09-B604D2988CA6}"/>
                  </a:ext>
                </a:extLst>
              </p:cNvPr>
              <p:cNvSpPr txBox="1">
                <a:spLocks noRot="1" noChangeAspect="1" noMove="1" noResize="1" noEditPoints="1" noAdjustHandles="1" noChangeArrowheads="1" noChangeShapeType="1" noTextEdit="1"/>
              </p:cNvSpPr>
              <p:nvPr/>
            </p:nvSpPr>
            <p:spPr>
              <a:xfrm>
                <a:off x="5262101" y="134104"/>
                <a:ext cx="2463047" cy="4049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BFF111A-2ABC-7A82-3B9E-D962C78EC7CB}"/>
                  </a:ext>
                </a:extLst>
              </p:cNvPr>
              <p:cNvSpPr txBox="1"/>
              <p:nvPr/>
            </p:nvSpPr>
            <p:spPr>
              <a:xfrm>
                <a:off x="3810467" y="6242069"/>
                <a:ext cx="2903267"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𝒕</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𝒑</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𝒑</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𝒚</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𝒗</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𝒗</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𝒚</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𝒂</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𝒙</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𝒂</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𝒚</m:t>
                          </m:r>
                        </m:sub>
                      </m:s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oMath>
                  </m:oMathPara>
                </a14:m>
                <a:endParaRPr lang="en-US" b="1" dirty="0"/>
              </a:p>
            </p:txBody>
          </p:sp>
        </mc:Choice>
        <mc:Fallback xmlns="">
          <p:sp>
            <p:nvSpPr>
              <p:cNvPr id="8" name="TextBox 7">
                <a:extLst>
                  <a:ext uri="{FF2B5EF4-FFF2-40B4-BE49-F238E27FC236}">
                    <a16:creationId xmlns:a16="http://schemas.microsoft.com/office/drawing/2014/main" id="{BBFF111A-2ABC-7A82-3B9E-D962C78EC7CB}"/>
                  </a:ext>
                </a:extLst>
              </p:cNvPr>
              <p:cNvSpPr txBox="1">
                <a:spLocks noRot="1" noChangeAspect="1" noMove="1" noResize="1" noEditPoints="1" noAdjustHandles="1" noChangeArrowheads="1" noChangeShapeType="1" noTextEdit="1"/>
              </p:cNvSpPr>
              <p:nvPr/>
            </p:nvSpPr>
            <p:spPr>
              <a:xfrm>
                <a:off x="3810467" y="6242069"/>
                <a:ext cx="2903267" cy="391261"/>
              </a:xfrm>
              <a:prstGeom prst="rect">
                <a:avLst/>
              </a:prstGeom>
              <a:blipFill>
                <a:blip r:embed="rId5"/>
                <a:stretch>
                  <a:fillRect b="-10938"/>
                </a:stretch>
              </a:blipFill>
            </p:spPr>
            <p:txBody>
              <a:bodyPr/>
              <a:lstStyle/>
              <a:p>
                <a:r>
                  <a:rPr lang="en-US">
                    <a:noFill/>
                  </a:rPr>
                  <a:t> </a:t>
                </a:r>
              </a:p>
            </p:txBody>
          </p:sp>
        </mc:Fallback>
      </mc:AlternateContent>
    </p:spTree>
    <p:extLst>
      <p:ext uri="{BB962C8B-B14F-4D97-AF65-F5344CB8AC3E}">
        <p14:creationId xmlns:p14="http://schemas.microsoft.com/office/powerpoint/2010/main" val="2722127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24A91-529A-155A-0843-B89CD9D255FC}"/>
              </a:ext>
            </a:extLst>
          </p:cNvPr>
          <p:cNvSpPr>
            <a:spLocks noGrp="1"/>
          </p:cNvSpPr>
          <p:nvPr>
            <p:ph type="title"/>
          </p:nvPr>
        </p:nvSpPr>
        <p:spPr>
          <a:xfrm>
            <a:off x="643468" y="4564674"/>
            <a:ext cx="4010820" cy="1615461"/>
          </a:xfrm>
        </p:spPr>
        <p:txBody>
          <a:bodyPr anchor="ctr">
            <a:normAutofit/>
          </a:bodyPr>
          <a:lstStyle/>
          <a:p>
            <a:r>
              <a:rPr lang="en-US" sz="3200" dirty="0"/>
              <a:t>Relevant Work/Experiment</a:t>
            </a:r>
          </a:p>
        </p:txBody>
      </p:sp>
      <p:pic>
        <p:nvPicPr>
          <p:cNvPr id="7" name="Picture 6">
            <a:extLst>
              <a:ext uri="{FF2B5EF4-FFF2-40B4-BE49-F238E27FC236}">
                <a16:creationId xmlns:a16="http://schemas.microsoft.com/office/drawing/2014/main" id="{10F6779A-C318-E72F-AC6E-33CD0DDF954A}"/>
              </a:ext>
            </a:extLst>
          </p:cNvPr>
          <p:cNvPicPr>
            <a:picLocks noChangeAspect="1"/>
          </p:cNvPicPr>
          <p:nvPr/>
        </p:nvPicPr>
        <p:blipFill rotWithShape="1">
          <a:blip r:embed="rId3"/>
          <a:srcRect b="383"/>
          <a:stretch/>
        </p:blipFill>
        <p:spPr>
          <a:xfrm>
            <a:off x="36146" y="320130"/>
            <a:ext cx="6059854" cy="3108870"/>
          </a:xfrm>
          <a:prstGeom prst="rect">
            <a:avLst/>
          </a:prstGeom>
        </p:spPr>
      </p:pic>
      <p:cxnSp>
        <p:nvCxnSpPr>
          <p:cNvPr id="14" name="Straight Connector 13">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15485C-6431-4367-73A0-273C0F0B6F9A}"/>
              </a:ext>
            </a:extLst>
          </p:cNvPr>
          <p:cNvSpPr>
            <a:spLocks noGrp="1"/>
          </p:cNvSpPr>
          <p:nvPr>
            <p:ph idx="1"/>
          </p:nvPr>
        </p:nvSpPr>
        <p:spPr>
          <a:xfrm>
            <a:off x="146803" y="3328007"/>
            <a:ext cx="5665871" cy="1615463"/>
          </a:xfrm>
        </p:spPr>
        <p:txBody>
          <a:bodyPr anchor="ctr">
            <a:normAutofit/>
          </a:bodyPr>
          <a:lstStyle/>
          <a:p>
            <a:r>
              <a:rPr lang="en-US" sz="1600" dirty="0"/>
              <a:t>Figures from Makin et al., 2018</a:t>
            </a:r>
          </a:p>
          <a:p>
            <a:r>
              <a:rPr lang="en-US" sz="1600" dirty="0"/>
              <a:t>Summary of their main experiment (above)</a:t>
            </a:r>
          </a:p>
        </p:txBody>
      </p:sp>
      <p:pic>
        <p:nvPicPr>
          <p:cNvPr id="9" name="Picture 8">
            <a:extLst>
              <a:ext uri="{FF2B5EF4-FFF2-40B4-BE49-F238E27FC236}">
                <a16:creationId xmlns:a16="http://schemas.microsoft.com/office/drawing/2014/main" id="{16393409-BFB8-FCA0-15A3-E72274853A85}"/>
              </a:ext>
            </a:extLst>
          </p:cNvPr>
          <p:cNvPicPr>
            <a:picLocks noChangeAspect="1"/>
          </p:cNvPicPr>
          <p:nvPr/>
        </p:nvPicPr>
        <p:blipFill>
          <a:blip r:embed="rId4"/>
          <a:stretch>
            <a:fillRect/>
          </a:stretch>
        </p:blipFill>
        <p:spPr>
          <a:xfrm>
            <a:off x="6017985" y="0"/>
            <a:ext cx="5311001" cy="6858000"/>
          </a:xfrm>
          <a:prstGeom prst="rect">
            <a:avLst/>
          </a:prstGeom>
        </p:spPr>
      </p:pic>
      <p:cxnSp>
        <p:nvCxnSpPr>
          <p:cNvPr id="11" name="Straight Connector 10">
            <a:extLst>
              <a:ext uri="{FF2B5EF4-FFF2-40B4-BE49-F238E27FC236}">
                <a16:creationId xmlns:a16="http://schemas.microsoft.com/office/drawing/2014/main" id="{F1EBF086-901A-CEF5-2922-E958FCC77BB1}"/>
              </a:ext>
            </a:extLst>
          </p:cNvPr>
          <p:cNvCxnSpPr>
            <a:cxnSpLocks/>
          </p:cNvCxnSpPr>
          <p:nvPr/>
        </p:nvCxnSpPr>
        <p:spPr>
          <a:xfrm>
            <a:off x="643468" y="4691922"/>
            <a:ext cx="35462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59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47BD-A023-DBEA-ED94-48CF33C26B9F}"/>
              </a:ext>
            </a:extLst>
          </p:cNvPr>
          <p:cNvSpPr>
            <a:spLocks noGrp="1"/>
          </p:cNvSpPr>
          <p:nvPr>
            <p:ph type="title"/>
          </p:nvPr>
        </p:nvSpPr>
        <p:spPr/>
        <p:txBody>
          <a:bodyPr/>
          <a:lstStyle/>
          <a:p>
            <a:r>
              <a:rPr lang="en-US" dirty="0"/>
              <a:t>Goals</a:t>
            </a:r>
          </a:p>
        </p:txBody>
      </p:sp>
      <p:sp>
        <p:nvSpPr>
          <p:cNvPr id="3" name="Text Placeholder 2">
            <a:extLst>
              <a:ext uri="{FF2B5EF4-FFF2-40B4-BE49-F238E27FC236}">
                <a16:creationId xmlns:a16="http://schemas.microsoft.com/office/drawing/2014/main" id="{7AA85E3D-FEB6-5F93-3894-806BF078FE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3454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17E1-7365-C2F5-D225-20BD72D4D960}"/>
              </a:ext>
            </a:extLst>
          </p:cNvPr>
          <p:cNvSpPr>
            <a:spLocks noGrp="1"/>
          </p:cNvSpPr>
          <p:nvPr>
            <p:ph type="title"/>
          </p:nvPr>
        </p:nvSpPr>
        <p:spPr/>
        <p:txBody>
          <a:bodyPr>
            <a:normAutofit/>
          </a:bodyPr>
          <a:lstStyle/>
          <a:p>
            <a:r>
              <a:rPr lang="en-US" dirty="0"/>
              <a:t>Goals</a:t>
            </a:r>
          </a:p>
        </p:txBody>
      </p:sp>
      <p:sp>
        <p:nvSpPr>
          <p:cNvPr id="3" name="Content Placeholder 2">
            <a:extLst>
              <a:ext uri="{FF2B5EF4-FFF2-40B4-BE49-F238E27FC236}">
                <a16:creationId xmlns:a16="http://schemas.microsoft.com/office/drawing/2014/main" id="{F425F4D3-2524-F098-00C2-AF5994BF618F}"/>
              </a:ext>
            </a:extLst>
          </p:cNvPr>
          <p:cNvSpPr>
            <a:spLocks noGrp="1"/>
          </p:cNvSpPr>
          <p:nvPr>
            <p:ph idx="1"/>
          </p:nvPr>
        </p:nvSpPr>
        <p:spPr/>
        <p:txBody>
          <a:bodyPr/>
          <a:lstStyle/>
          <a:p>
            <a:pPr marL="342900" indent="-342900">
              <a:buFont typeface="+mj-lt"/>
              <a:buAutoNum type="arabicPeriod"/>
            </a:pPr>
            <a:r>
              <a:rPr lang="en-US" sz="1800" dirty="0">
                <a:effectLst/>
                <a:latin typeface="Times New Roman" panose="02020603050405020304" pitchFamily="18" charset="0"/>
                <a:ea typeface="Times New Roman" panose="02020603050405020304" pitchFamily="18" charset="0"/>
              </a:rPr>
              <a:t>Reproduce the decoding algorithms and results from Makin et al., 2018 and develop a custom Python library to do so. </a:t>
            </a:r>
            <a:r>
              <a:rPr lang="en-US" sz="1800" b="1" dirty="0">
                <a:effectLst/>
                <a:latin typeface="Times New Roman" panose="02020603050405020304" pitchFamily="18" charset="0"/>
                <a:ea typeface="Times New Roman" panose="02020603050405020304" pitchFamily="18" charset="0"/>
              </a:rPr>
              <a:t>Publis</a:t>
            </a:r>
            <a:r>
              <a:rPr lang="en-US" b="1" dirty="0">
                <a:latin typeface="Times New Roman" panose="02020603050405020304" pitchFamily="18" charset="0"/>
                <a:ea typeface="Times New Roman" panose="02020603050405020304" pitchFamily="18" charset="0"/>
              </a:rPr>
              <a:t>h the custom code online</a:t>
            </a:r>
            <a:r>
              <a:rPr lang="en-US" dirty="0">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1800" dirty="0">
                <a:effectLst/>
                <a:latin typeface="Times New Roman" panose="02020603050405020304" pitchFamily="18" charset="0"/>
                <a:ea typeface="Times New Roman" panose="02020603050405020304" pitchFamily="18" charset="0"/>
              </a:rPr>
              <a:t>Quantify algorithm performances when the data is </a:t>
            </a:r>
            <a:r>
              <a:rPr lang="en-US" sz="1800" b="1" dirty="0">
                <a:effectLst/>
                <a:latin typeface="Times New Roman" panose="02020603050405020304" pitchFamily="18" charset="0"/>
                <a:ea typeface="Times New Roman" panose="02020603050405020304" pitchFamily="18" charset="0"/>
              </a:rPr>
              <a:t>multi-unit</a:t>
            </a:r>
            <a:r>
              <a:rPr lang="en-US" sz="1800" dirty="0">
                <a:effectLst/>
                <a:latin typeface="Times New Roman" panose="02020603050405020304" pitchFamily="18" charset="0"/>
                <a:ea typeface="Times New Roman" panose="02020603050405020304" pitchFamily="18" charset="0"/>
              </a:rPr>
              <a:t> and there are no labels associating neuron “spikes” to any individual neuron.</a:t>
            </a:r>
          </a:p>
          <a:p>
            <a:pPr marL="342900" indent="-342900">
              <a:buFont typeface="+mj-lt"/>
              <a:buAutoNum type="arabicPeriod"/>
            </a:pP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Explore the concept of </a:t>
            </a:r>
            <a:r>
              <a:rPr lang="en-US"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transfer learning</a:t>
            </a: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 in which a quantified is made on how well different algorithms can be trained from just one experimental trial and then used to decode different trials. Transfer learning will be evaluated for single-unit configurations.</a:t>
            </a:r>
          </a:p>
          <a:p>
            <a:pPr marL="342900" indent="-342900">
              <a:buFont typeface="+mj-lt"/>
              <a:buAutoNum type="arabicPeriod"/>
            </a:pP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Finally, performance will be quantified among the different decoders as they are introduced to more and more </a:t>
            </a:r>
            <a:r>
              <a:rPr lang="en-US"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neural spike dropouts</a:t>
            </a: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 or missing spikes.</a:t>
            </a:r>
          </a:p>
          <a:p>
            <a:pPr marL="342900" indent="-342900">
              <a:buFont typeface="+mj-lt"/>
              <a:buAutoNum type="arabicPeriod"/>
            </a:pPr>
            <a:endParaRPr lang="en-US" dirty="0"/>
          </a:p>
        </p:txBody>
      </p:sp>
    </p:spTree>
    <p:extLst>
      <p:ext uri="{BB962C8B-B14F-4D97-AF65-F5344CB8AC3E}">
        <p14:creationId xmlns:p14="http://schemas.microsoft.com/office/powerpoint/2010/main" val="220192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3A3C5-6612-08A5-6DC7-48912955A0EB}"/>
              </a:ext>
            </a:extLst>
          </p:cNvPr>
          <p:cNvSpPr>
            <a:spLocks noGrp="1"/>
          </p:cNvSpPr>
          <p:nvPr>
            <p:ph type="title"/>
          </p:nvPr>
        </p:nvSpPr>
        <p:spPr/>
        <p:txBody>
          <a:bodyPr/>
          <a:lstStyle/>
          <a:p>
            <a:r>
              <a:rPr lang="en-US" dirty="0"/>
              <a:t>Implementation</a:t>
            </a:r>
          </a:p>
        </p:txBody>
      </p:sp>
      <p:sp>
        <p:nvSpPr>
          <p:cNvPr id="3" name="Text Placeholder 2">
            <a:extLst>
              <a:ext uri="{FF2B5EF4-FFF2-40B4-BE49-F238E27FC236}">
                <a16:creationId xmlns:a16="http://schemas.microsoft.com/office/drawing/2014/main" id="{7888E25E-1A90-6505-304A-51CC0727ECE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546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DA0C-8A8A-636E-192F-96C8DCAD3D67}"/>
              </a:ext>
            </a:extLst>
          </p:cNvPr>
          <p:cNvSpPr>
            <a:spLocks noGrp="1"/>
          </p:cNvSpPr>
          <p:nvPr>
            <p:ph type="title"/>
          </p:nvPr>
        </p:nvSpPr>
        <p:spPr>
          <a:xfrm>
            <a:off x="7878675" y="640079"/>
            <a:ext cx="3075836" cy="1366141"/>
          </a:xfrm>
        </p:spPr>
        <p:txBody>
          <a:bodyPr>
            <a:normAutofit fontScale="90000"/>
          </a:bodyPr>
          <a:lstStyle/>
          <a:p>
            <a:r>
              <a:rPr lang="en-US" sz="3200" dirty="0"/>
              <a:t>Linear Regression Decoder</a:t>
            </a:r>
          </a:p>
        </p:txBody>
      </p:sp>
      <p:pic>
        <p:nvPicPr>
          <p:cNvPr id="5" name="Picture 4">
            <a:extLst>
              <a:ext uri="{FF2B5EF4-FFF2-40B4-BE49-F238E27FC236}">
                <a16:creationId xmlns:a16="http://schemas.microsoft.com/office/drawing/2014/main" id="{B44444B6-7FCC-14A7-1D54-3D00052CEF07}"/>
              </a:ext>
            </a:extLst>
          </p:cNvPr>
          <p:cNvPicPr>
            <a:picLocks noChangeAspect="1"/>
          </p:cNvPicPr>
          <p:nvPr/>
        </p:nvPicPr>
        <p:blipFill>
          <a:blip r:embed="rId2"/>
          <a:stretch>
            <a:fillRect/>
          </a:stretch>
        </p:blipFill>
        <p:spPr>
          <a:xfrm>
            <a:off x="633998" y="680645"/>
            <a:ext cx="6927007" cy="5506970"/>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E067E8-D3D3-BB3B-0B49-907A25C2FAB1}"/>
                  </a:ext>
                </a:extLst>
              </p:cNvPr>
              <p:cNvSpPr>
                <a:spLocks noGrp="1"/>
              </p:cNvSpPr>
              <p:nvPr>
                <p:ph idx="1"/>
              </p:nvPr>
            </p:nvSpPr>
            <p:spPr>
              <a:xfrm>
                <a:off x="7878675" y="2325157"/>
                <a:ext cx="3075836" cy="3854979"/>
              </a:xfrm>
            </p:spPr>
            <p:txBody>
              <a:bodyPr>
                <a:normAutofit lnSpcReduction="10000"/>
              </a:bodyPr>
              <a:lstStyle/>
              <a:p>
                <a:r>
                  <a:rPr lang="en-US" sz="1600" dirty="0"/>
                  <a:t>This is essentially a line of best fit amongst observations and measurement states</a:t>
                </a:r>
              </a:p>
              <a:p>
                <a:r>
                  <a:rPr lang="en-US" sz="1600" dirty="0"/>
                  <a:t>Model:</a:t>
                </a:r>
                <a:br>
                  <a:rPr lang="en-US" sz="1600" dirty="0"/>
                </a:br>
                <a:br>
                  <a:rPr lang="en-US" sz="1600" dirty="0"/>
                </a:br>
                <a14:m>
                  <m:oMath xmlns:m="http://schemas.openxmlformats.org/officeDocument/2006/math">
                    <m:sSub>
                      <m:sSubPr>
                        <m:ctrlPr>
                          <a:rPr lang="en-US" sz="1600" i="1">
                            <a:effectLst/>
                            <a:latin typeface="Cambria Math" panose="02040503050406030204" pitchFamily="18" charset="0"/>
                            <a:cs typeface="Times New Roman" panose="02020603050405020304" pitchFamily="18" charset="0"/>
                          </a:rPr>
                        </m:ctrlPr>
                      </m:sSubPr>
                      <m:e>
                        <m:acc>
                          <m:accPr>
                            <m:chr m:val="̂"/>
                            <m:ctrlPr>
                              <a:rPr lang="en-US" sz="1600" i="1">
                                <a:effectLst/>
                                <a:latin typeface="Cambria Math" panose="02040503050406030204" pitchFamily="18" charset="0"/>
                                <a:cs typeface="Times New Roman" panose="02020603050405020304" pitchFamily="18" charset="0"/>
                              </a:rPr>
                            </m:ctrlPr>
                          </m:acc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𝑥</m:t>
                            </m:r>
                          </m:e>
                        </m:acc>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600" i="1">
                            <a:effectLst/>
                            <a:latin typeface="Cambria Math" panose="02040503050406030204" pitchFamily="18" charset="0"/>
                            <a:ea typeface="MS Mincho" panose="020B0400000000000000" pitchFamily="49" charset="-128"/>
                            <a:cs typeface="Times New Roman" panose="02020603050405020304" pitchFamily="18" charset="0"/>
                          </a:rPr>
                          <m:t>𝛽</m:t>
                        </m:r>
                      </m:e>
                      <m:sub>
                        <m:r>
                          <a:rPr lang="en-US" sz="1600" i="1">
                            <a:effectLst/>
                            <a:latin typeface="Cambria Math" panose="02040503050406030204" pitchFamily="18" charset="0"/>
                            <a:ea typeface="MS Mincho" panose="020B0400000000000000" pitchFamily="49" charset="-128"/>
                            <a:cs typeface="Times New Roman" panose="02020603050405020304" pitchFamily="18" charset="0"/>
                          </a:rPr>
                          <m:t>0</m:t>
                        </m:r>
                      </m:sub>
                    </m:sSub>
                    <m:r>
                      <a:rPr lang="en-US" sz="1600"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sub>
                    </m:sSub>
                    <m:sSub>
                      <m:sSubPr>
                        <m:ctrlPr>
                          <a:rPr lang="en-US"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600"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600" i="1">
                            <a:effectLst/>
                            <a:latin typeface="Cambria Math" panose="02040503050406030204" pitchFamily="18" charset="0"/>
                            <a:ea typeface="MS Mincho" panose="020B0400000000000000" pitchFamily="49" charset="-128"/>
                            <a:cs typeface="Times New Roman" panose="02020603050405020304" pitchFamily="18" charset="0"/>
                          </a:rPr>
                          <m:t>𝛽</m:t>
                        </m:r>
                      </m:e>
                      <m:sub>
                        <m:r>
                          <a:rPr lang="en-US" sz="1600" i="1">
                            <a:effectLst/>
                            <a:latin typeface="Cambria Math" panose="02040503050406030204" pitchFamily="18" charset="0"/>
                            <a:ea typeface="MS Mincho" panose="020B0400000000000000" pitchFamily="49" charset="-128"/>
                            <a:cs typeface="Times New Roman" panose="02020603050405020304" pitchFamily="18" charset="0"/>
                          </a:rPr>
                          <m:t>2</m:t>
                        </m:r>
                      </m:sub>
                    </m:sSub>
                    <m:sSub>
                      <m:sSubPr>
                        <m:ctrlPr>
                          <a:rPr lang="en-US"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𝛽</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sub>
                    </m:sSub>
                    <m:sSub>
                      <m:sSubPr>
                        <m:ctrlPr>
                          <a:rPr lang="en-US" sz="1600" i="1">
                            <a:effectLst/>
                            <a:latin typeface="Cambria Math" panose="02040503050406030204" pitchFamily="18" charset="0"/>
                            <a:cs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𝑟</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𝑀</m:t>
                        </m:r>
                      </m:sub>
                    </m:sSub>
                    <m:r>
                      <a:rPr lang="en-US" sz="1600" i="1">
                        <a:effectLst/>
                        <a:latin typeface="Cambria Math" panose="02040503050406030204" pitchFamily="18" charset="0"/>
                        <a:ea typeface="MS Mincho" panose="020B0400000000000000" pitchFamily="49" charset="-128"/>
                        <a:cs typeface="Times New Roman" panose="02020603050405020304" pitchFamily="18" charset="0"/>
                      </a:rPr>
                      <m:t>=</m:t>
                    </m:r>
                    <m:sSubSup>
                      <m:sSubSupPr>
                        <m:ctrlPr>
                          <a:rPr lang="en-US" sz="1600" i="1">
                            <a:effectLst/>
                            <a:latin typeface="Cambria Math" panose="02040503050406030204" pitchFamily="18" charset="0"/>
                            <a:ea typeface="MS Mincho" panose="020B0400000000000000" pitchFamily="49" charset="-128"/>
                            <a:cs typeface="Times New Roman" panose="02020603050405020304" pitchFamily="18" charset="0"/>
                          </a:rPr>
                        </m:ctrlPr>
                      </m:sSubSupPr>
                      <m:e>
                        <m:r>
                          <a:rPr lang="en-US" sz="1600" i="1">
                            <a:effectLst/>
                            <a:latin typeface="Cambria Math" panose="02040503050406030204" pitchFamily="18" charset="0"/>
                            <a:ea typeface="MS Mincho" panose="020B0400000000000000" pitchFamily="49" charset="-128"/>
                            <a:cs typeface="Times New Roman" panose="02020603050405020304" pitchFamily="18" charset="0"/>
                          </a:rPr>
                          <m:t>𝑟</m:t>
                        </m:r>
                      </m:e>
                      <m:sub>
                        <m:r>
                          <a:rPr lang="en-US" sz="1600" i="1">
                            <a:effectLst/>
                            <a:latin typeface="Cambria Math" panose="02040503050406030204" pitchFamily="18" charset="0"/>
                            <a:ea typeface="MS Mincho" panose="020B0400000000000000" pitchFamily="49" charset="-128"/>
                            <a:cs typeface="Times New Roman" panose="02020603050405020304" pitchFamily="18" charset="0"/>
                          </a:rPr>
                          <m:t>𝑡</m:t>
                        </m:r>
                      </m:sub>
                      <m:sup>
                        <m:r>
                          <a:rPr lang="en-US" sz="1600" i="1">
                            <a:effectLst/>
                            <a:latin typeface="Cambria Math" panose="02040503050406030204" pitchFamily="18" charset="0"/>
                            <a:ea typeface="MS Mincho" panose="020B0400000000000000" pitchFamily="49" charset="-128"/>
                            <a:cs typeface="Times New Roman" panose="02020603050405020304" pitchFamily="18" charset="0"/>
                          </a:rPr>
                          <m:t>′</m:t>
                        </m:r>
                        <m:r>
                          <a:rPr lang="en-US" sz="1600" i="1">
                            <a:effectLst/>
                            <a:latin typeface="Cambria Math" panose="02040503050406030204" pitchFamily="18" charset="0"/>
                            <a:ea typeface="MS Mincho" panose="020B0400000000000000" pitchFamily="49" charset="-128"/>
                            <a:cs typeface="Times New Roman" panose="02020603050405020304" pitchFamily="18" charset="0"/>
                          </a:rPr>
                          <m:t>𝑇</m:t>
                        </m:r>
                      </m:sup>
                    </m:sSubSup>
                    <m:r>
                      <a:rPr lang="en-US" sz="1600" b="1" i="1">
                        <a:effectLst/>
                        <a:latin typeface="Cambria Math" panose="02040503050406030204" pitchFamily="18" charset="0"/>
                        <a:ea typeface="MS Mincho" panose="020B0400000000000000" pitchFamily="49" charset="-128"/>
                        <a:cs typeface="Times New Roman" panose="02020603050405020304" pitchFamily="18" charset="0"/>
                      </a:rPr>
                      <m:t>𝜷</m:t>
                    </m:r>
                  </m:oMath>
                </a14:m>
                <a:r>
                  <a:rPr lang="en-US" sz="1600" dirty="0">
                    <a:effectLst/>
                    <a:latin typeface="Times New Roman" panose="02020603050405020304" pitchFamily="18" charset="0"/>
                    <a:ea typeface="MS Mincho" panose="020B0400000000000000" pitchFamily="49" charset="-128"/>
                  </a:rPr>
                  <a:t> </a:t>
                </a:r>
              </a:p>
              <a:p>
                <a:r>
                  <a:rPr lang="en-US" sz="1600" dirty="0">
                    <a:latin typeface="Times New Roman" panose="02020603050405020304" pitchFamily="18" charset="0"/>
                    <a:ea typeface="MS Mincho" panose="020B0400000000000000" pitchFamily="49" charset="-128"/>
                  </a:rPr>
                  <a:t>Collection (train):</a:t>
                </a:r>
                <a:br>
                  <a:rPr lang="en-US" sz="1600" dirty="0">
                    <a:effectLst/>
                    <a:latin typeface="Times New Roman" panose="02020603050405020304" pitchFamily="18" charset="0"/>
                    <a:ea typeface="MS Mincho" panose="020B0400000000000000" pitchFamily="49" charset="-128"/>
                  </a:rPr>
                </a:br>
                <a:br>
                  <a:rPr lang="en-US" sz="1600" dirty="0">
                    <a:effectLst/>
                    <a:latin typeface="Times New Roman" panose="02020603050405020304" pitchFamily="18" charset="0"/>
                    <a:ea typeface="MS Mincho" panose="020B0400000000000000" pitchFamily="49" charset="-128"/>
                  </a:rPr>
                </a:br>
                <a14:m>
                  <m:oMath xmlns:m="http://schemas.openxmlformats.org/officeDocument/2006/math">
                    <m:r>
                      <a:rPr lang="en-US" sz="1600" b="1" i="1">
                        <a:latin typeface="Cambria Math" panose="02040503050406030204" pitchFamily="18" charset="0"/>
                      </a:rPr>
                      <m:t>𝑿</m:t>
                    </m:r>
                    <m:r>
                      <a:rPr lang="en-US" sz="1600">
                        <a:latin typeface="Cambria Math" panose="02040503050406030204" pitchFamily="18" charset="0"/>
                      </a:rPr>
                      <m:t>=</m:t>
                    </m:r>
                    <m:sSup>
                      <m:sSupPr>
                        <m:ctrlPr>
                          <a:rPr lang="en-US" sz="1600" i="1">
                            <a:latin typeface="Cambria Math" panose="02040503050406030204" pitchFamily="18" charset="0"/>
                          </a:rPr>
                        </m:ctrlPr>
                      </m:sSupPr>
                      <m:e>
                        <m:r>
                          <a:rPr lang="en-US" sz="1600" b="1" i="1">
                            <a:latin typeface="Cambria Math" panose="02040503050406030204" pitchFamily="18" charset="0"/>
                          </a:rPr>
                          <m:t>𝑹</m:t>
                        </m:r>
                      </m:e>
                      <m:sup>
                        <m:r>
                          <a:rPr lang="en-US" sz="1600">
                            <a:latin typeface="Cambria Math" panose="02040503050406030204" pitchFamily="18" charset="0"/>
                          </a:rPr>
                          <m:t>′</m:t>
                        </m:r>
                      </m:sup>
                    </m:sSup>
                    <m:r>
                      <a:rPr lang="en-US" sz="1600" b="1" i="1">
                        <a:latin typeface="Cambria Math" panose="02040503050406030204" pitchFamily="18" charset="0"/>
                      </a:rPr>
                      <m:t>𝜷</m:t>
                    </m:r>
                  </m:oMath>
                </a14:m>
                <a:endParaRPr lang="en-US" sz="1600" dirty="0"/>
              </a:p>
              <a:p>
                <a:r>
                  <a:rPr lang="en-US" sz="1600" dirty="0"/>
                  <a:t>Solve:</a:t>
                </a:r>
                <a:br>
                  <a:rPr lang="en-US" sz="1600" dirty="0"/>
                </a:br>
                <a14:m>
                  <m:oMath xmlns:m="http://schemas.openxmlformats.org/officeDocument/2006/math">
                    <m:r>
                      <a:rPr lang="en-US" sz="1800" b="1" i="1" smtClean="0">
                        <a:effectLst/>
                        <a:latin typeface="Cambria Math" panose="02040503050406030204" pitchFamily="18" charset="0"/>
                        <a:ea typeface="Times New Roman" panose="02020603050405020304" pitchFamily="18" charset="0"/>
                        <a:cs typeface="Times New Roman" panose="02020603050405020304" pitchFamily="18" charset="0"/>
                      </a:rPr>
                      <m:t>𝜷</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pPr>
                      <m:e>
                        <m:d>
                          <m:d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dPr>
                          <m:e>
                            <m:sSup>
                              <m:sSup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p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𝑹</m:t>
                                </m:r>
                              </m:e>
                              <m: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𝑻</m:t>
                                </m:r>
                              </m:sup>
                            </m:s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𝑹</m:t>
                            </m:r>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e>
                        </m:d>
                      </m:e>
                      <m: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𝟏</m:t>
                        </m:r>
                      </m:sup>
                    </m:sSup>
                    <m:sSup>
                      <m:sSup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p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𝑹</m:t>
                        </m:r>
                      </m:e>
                      <m: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𝑻</m:t>
                        </m:r>
                      </m:sup>
                    </m:s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𝑿</m:t>
                    </m:r>
                  </m:oMath>
                </a14:m>
                <a:endParaRPr lang="en-US" sz="1600" dirty="0"/>
              </a:p>
            </p:txBody>
          </p:sp>
        </mc:Choice>
        <mc:Fallback xmlns="">
          <p:sp>
            <p:nvSpPr>
              <p:cNvPr id="3" name="Content Placeholder 2">
                <a:extLst>
                  <a:ext uri="{FF2B5EF4-FFF2-40B4-BE49-F238E27FC236}">
                    <a16:creationId xmlns:a16="http://schemas.microsoft.com/office/drawing/2014/main" id="{92E067E8-D3D3-BB3B-0B49-907A25C2FAB1}"/>
                  </a:ext>
                </a:extLst>
              </p:cNvPr>
              <p:cNvSpPr>
                <a:spLocks noGrp="1" noRot="1" noChangeAspect="1" noMove="1" noResize="1" noEditPoints="1" noAdjustHandles="1" noChangeArrowheads="1" noChangeShapeType="1" noTextEdit="1"/>
              </p:cNvSpPr>
              <p:nvPr>
                <p:ph idx="1"/>
              </p:nvPr>
            </p:nvSpPr>
            <p:spPr>
              <a:xfrm>
                <a:off x="7878675" y="2325157"/>
                <a:ext cx="3075836" cy="3854979"/>
              </a:xfrm>
              <a:blipFill>
                <a:blip r:embed="rId3"/>
                <a:stretch>
                  <a:fillRect t="-142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A3E817E6-8955-76EC-4F62-7DABF1FAB2C7}"/>
              </a:ext>
            </a:extLst>
          </p:cNvPr>
          <p:cNvSpPr txBox="1"/>
          <p:nvPr/>
        </p:nvSpPr>
        <p:spPr>
          <a:xfrm>
            <a:off x="3308663" y="311313"/>
            <a:ext cx="1701107" cy="369332"/>
          </a:xfrm>
          <a:prstGeom prst="rect">
            <a:avLst/>
          </a:prstGeom>
          <a:noFill/>
        </p:spPr>
        <p:txBody>
          <a:bodyPr wrap="none" rtlCol="0">
            <a:spAutoFit/>
          </a:bodyPr>
          <a:lstStyle/>
          <a:p>
            <a:r>
              <a:rPr lang="en-US" b="1" dirty="0"/>
              <a:t>2-D Example</a:t>
            </a:r>
          </a:p>
        </p:txBody>
      </p:sp>
    </p:spTree>
    <p:extLst>
      <p:ext uri="{BB962C8B-B14F-4D97-AF65-F5344CB8AC3E}">
        <p14:creationId xmlns:p14="http://schemas.microsoft.com/office/powerpoint/2010/main" val="2125194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2B1A-0955-EE12-28E7-F70C097C90C2}"/>
              </a:ext>
            </a:extLst>
          </p:cNvPr>
          <p:cNvSpPr>
            <a:spLocks noGrp="1"/>
          </p:cNvSpPr>
          <p:nvPr>
            <p:ph type="title"/>
          </p:nvPr>
        </p:nvSpPr>
        <p:spPr/>
        <p:txBody>
          <a:bodyPr/>
          <a:lstStyle/>
          <a:p>
            <a:r>
              <a:rPr lang="en-US" dirty="0"/>
              <a:t>Kalman Filter – Supervised Training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D18505-0B18-69A5-85C9-CD9CBE51ECAD}"/>
                  </a:ext>
                </a:extLst>
              </p:cNvPr>
              <p:cNvSpPr>
                <a:spLocks noGrp="1"/>
              </p:cNvSpPr>
              <p:nvPr>
                <p:ph idx="1"/>
              </p:nvPr>
            </p:nvSpPr>
            <p:spPr>
              <a:xfrm>
                <a:off x="1261872" y="1866900"/>
                <a:ext cx="8595360" cy="4351337"/>
              </a:xfrm>
            </p:spPr>
            <p:txBody>
              <a:bodyPr>
                <a:normAutofit/>
              </a:bodyPr>
              <a:lstStyle/>
              <a:p>
                <a:pPr>
                  <a:lnSpc>
                    <a:spcPct val="150000"/>
                  </a:lnSpc>
                </a:pPr>
                <a:r>
                  <a:rPr lang="en-US" dirty="0"/>
                  <a:t>Start with LGDS Model:</a:t>
                </a:r>
                <a:br>
                  <a:rPr lang="en-US" dirty="0"/>
                </a:br>
                <a14:m>
                  <m:oMath xmlns:m="http://schemas.openxmlformats.org/officeDocument/2006/math">
                    <m:sSub>
                      <m:sSubPr>
                        <m:ctrlPr>
                          <a:rPr lang="en-US" sz="18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sSup>
                      <m:sSupPr>
                        <m:ctrlPr>
                          <a:rPr lang="en-US" sz="1800" b="1" i="1">
                            <a:effectLst/>
                            <a:latin typeface="Cambria Math" panose="02040503050406030204" pitchFamily="18" charset="0"/>
                            <a:cs typeface="Times New Roman" panose="02020603050405020304" pitchFamily="18" charset="0"/>
                          </a:rPr>
                        </m:ctrlPr>
                      </m:sSupPr>
                      <m:e>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𝑨</m:t>
                        </m:r>
                      </m:e>
                      <m:sup>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𝑻</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oMath>
                </a14:m>
                <a:br>
                  <a:rPr lang="en-US" dirty="0"/>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𝑡</m:t>
                        </m:r>
                      </m:sub>
                    </m:sSub>
                    <m:r>
                      <a:rPr lang="en-US" b="1"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sSup>
                      <m:sSupPr>
                        <m:ctrlPr>
                          <a:rPr lang="en-US" b="1" i="1">
                            <a:latin typeface="Cambria Math" panose="02040503050406030204" pitchFamily="18" charset="0"/>
                          </a:rPr>
                        </m:ctrlPr>
                      </m:sSupPr>
                      <m:e>
                        <m:r>
                          <a:rPr lang="en-US" b="1" i="1">
                            <a:latin typeface="Cambria Math" panose="02040503050406030204" pitchFamily="18" charset="0"/>
                          </a:rPr>
                          <m:t>𝑯</m:t>
                        </m:r>
                      </m:e>
                      <m:sup>
                        <m:r>
                          <a:rPr lang="en-US" b="1" i="1">
                            <a:latin typeface="Cambria Math" panose="02040503050406030204" pitchFamily="18" charset="0"/>
                          </a:rPr>
                          <m:t>𝑻</m:t>
                        </m:r>
                      </m:sup>
                    </m:sSup>
                    <m:r>
                      <a:rPr lang="en-US" i="1">
                        <a:latin typeface="Cambria Math" panose="02040503050406030204" pitchFamily="18" charset="0"/>
                      </a:rPr>
                      <m:t>+</m:t>
                    </m:r>
                    <m:r>
                      <a:rPr lang="en-US" i="1">
                        <a:latin typeface="Cambria Math" panose="02040503050406030204" pitchFamily="18" charset="0"/>
                      </a:rPr>
                      <m:t>𝑞</m:t>
                    </m:r>
                  </m:oMath>
                </a14:m>
                <a:endParaRPr lang="en-US" dirty="0"/>
              </a:p>
              <a:p>
                <a:pPr>
                  <a:lnSpc>
                    <a:spcPct val="150000"/>
                  </a:lnSpc>
                </a:pPr>
                <a:r>
                  <a:rPr lang="en-US" dirty="0"/>
                  <a:t>Train Model:</a:t>
                </a:r>
              </a:p>
              <a:p>
                <a:pPr lvl="1">
                  <a:lnSpc>
                    <a:spcPct val="150000"/>
                  </a:lnSpc>
                </a:pPr>
                <a14:m>
                  <m:oMath xmlns:m="http://schemas.openxmlformats.org/officeDocument/2006/math">
                    <m:r>
                      <a:rPr lang="en-US" b="1" i="1" smtClean="0">
                        <a:latin typeface="Cambria Math" panose="02040503050406030204" pitchFamily="18" charset="0"/>
                      </a:rPr>
                      <m:t>𝑨</m:t>
                    </m:r>
                  </m:oMath>
                </a14:m>
                <a:r>
                  <a:rPr lang="en-US" dirty="0"/>
                  <a:t> and </a:t>
                </a:r>
                <a14:m>
                  <m:oMath xmlns:m="http://schemas.openxmlformats.org/officeDocument/2006/math">
                    <m:r>
                      <a:rPr lang="en-US" b="1" i="1" smtClean="0">
                        <a:latin typeface="Cambria Math" panose="02040503050406030204" pitchFamily="18" charset="0"/>
                      </a:rPr>
                      <m:t>𝑯</m:t>
                    </m:r>
                  </m:oMath>
                </a14:m>
                <a:r>
                  <a:rPr lang="en-US" dirty="0"/>
                  <a:t> through regression.</a:t>
                </a:r>
                <a:br>
                  <a:rPr lang="en-US" dirty="0"/>
                </a:br>
                <a14:m>
                  <m:oMath xmlns:m="http://schemas.openxmlformats.org/officeDocument/2006/math">
                    <m:r>
                      <a:rPr lang="en-US" b="1" i="1" smtClean="0">
                        <a:effectLst/>
                        <a:latin typeface="Cambria Math" panose="02040503050406030204" pitchFamily="18" charset="0"/>
                        <a:ea typeface="MS Mincho" panose="020B0400000000000000" pitchFamily="49" charset="-128"/>
                        <a:cs typeface="Times New Roman" panose="02020603050405020304" pitchFamily="18" charset="0"/>
                      </a:rPr>
                      <m:t>𝑾</m:t>
                    </m:r>
                    <m:r>
                      <a:rPr lang="en-US" i="1">
                        <a:effectLst/>
                        <a:latin typeface="Cambria Math" panose="02040503050406030204" pitchFamily="18" charset="0"/>
                        <a:ea typeface="MS Mincho" panose="020B0400000000000000" pitchFamily="49" charset="-128"/>
                        <a:cs typeface="Times New Roman" panose="02020603050405020304" pitchFamily="18" charset="0"/>
                      </a:rPr>
                      <m:t>=</m:t>
                    </m:r>
                    <m:f>
                      <m:fPr>
                        <m:ctrlPr>
                          <a:rPr lang="en-US" i="1">
                            <a:effectLst/>
                            <a:latin typeface="Cambria Math" panose="02040503050406030204" pitchFamily="18" charset="0"/>
                            <a:ea typeface="MS Mincho" panose="020B0400000000000000" pitchFamily="49" charset="-128"/>
                            <a:cs typeface="Times New Roman" panose="02020603050405020304" pitchFamily="18" charset="0"/>
                          </a:rPr>
                        </m:ctrlPr>
                      </m:fPr>
                      <m:num>
                        <m:d>
                          <m:dPr>
                            <m:ctrlPr>
                              <a:rPr lang="en-US" i="1">
                                <a:effectLst/>
                                <a:latin typeface="Cambria Math" panose="02040503050406030204" pitchFamily="18" charset="0"/>
                                <a:ea typeface="MS Mincho" panose="020B0400000000000000" pitchFamily="49" charset="-128"/>
                                <a:cs typeface="Times New Roman" panose="02020603050405020304" pitchFamily="18" charset="0"/>
                              </a:rPr>
                            </m:ctrlPr>
                          </m:dPr>
                          <m:e>
                            <m:sSub>
                              <m:sSubPr>
                                <m:ctrlPr>
                                  <a:rPr lang="en-US"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b="1" i="1">
                                    <a:effectLst/>
                                    <a:latin typeface="Cambria Math" panose="02040503050406030204" pitchFamily="18" charset="0"/>
                                    <a:ea typeface="MS Mincho" panose="020B0400000000000000" pitchFamily="49" charset="-128"/>
                                    <a:cs typeface="Times New Roman" panose="02020603050405020304" pitchFamily="18" charset="0"/>
                                  </a:rPr>
                                  <m:t>𝑿</m:t>
                                </m:r>
                              </m:e>
                              <m:sub>
                                <m:r>
                                  <a:rPr lang="en-US" b="1" i="1">
                                    <a:effectLst/>
                                    <a:latin typeface="Cambria Math" panose="02040503050406030204" pitchFamily="18" charset="0"/>
                                    <a:ea typeface="MS Mincho" panose="020B0400000000000000" pitchFamily="49" charset="-128"/>
                                    <a:cs typeface="Times New Roman" panose="02020603050405020304" pitchFamily="18" charset="0"/>
                                  </a:rPr>
                                  <m:t>𝒕</m:t>
                                </m:r>
                                <m:r>
                                  <a:rPr lang="en-US" b="1" i="1">
                                    <a:effectLst/>
                                    <a:latin typeface="Cambria Math" panose="02040503050406030204" pitchFamily="18" charset="0"/>
                                    <a:ea typeface="MS Mincho" panose="020B0400000000000000" pitchFamily="49" charset="-128"/>
                                    <a:cs typeface="Times New Roman" panose="02020603050405020304" pitchFamily="18" charset="0"/>
                                  </a:rPr>
                                  <m:t>+</m:t>
                                </m:r>
                                <m:r>
                                  <a:rPr lang="en-US" b="1" i="1">
                                    <a:effectLst/>
                                    <a:latin typeface="Cambria Math" panose="02040503050406030204" pitchFamily="18" charset="0"/>
                                    <a:ea typeface="MS Mincho" panose="020B0400000000000000" pitchFamily="49" charset="-128"/>
                                    <a:cs typeface="Times New Roman" panose="02020603050405020304" pitchFamily="18" charset="0"/>
                                  </a:rPr>
                                  <m:t>𝟏</m:t>
                                </m:r>
                              </m:sub>
                            </m:sSub>
                            <m:r>
                              <a:rPr lang="en-US"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b="1" i="1">
                                    <a:effectLst/>
                                    <a:latin typeface="Cambria Math" panose="02040503050406030204" pitchFamily="18" charset="0"/>
                                    <a:ea typeface="MS Mincho" panose="020B0400000000000000" pitchFamily="49" charset="-128"/>
                                    <a:cs typeface="Times New Roman" panose="02020603050405020304" pitchFamily="18" charset="0"/>
                                  </a:rPr>
                                  <m:t>𝑿</m:t>
                                </m:r>
                              </m:e>
                              <m:sub>
                                <m:r>
                                  <a:rPr lang="en-US" b="1" i="1">
                                    <a:effectLst/>
                                    <a:latin typeface="Cambria Math" panose="02040503050406030204" pitchFamily="18" charset="0"/>
                                    <a:ea typeface="MS Mincho" panose="020B0400000000000000" pitchFamily="49" charset="-128"/>
                                    <a:cs typeface="Times New Roman" panose="02020603050405020304" pitchFamily="18" charset="0"/>
                                  </a:rPr>
                                  <m:t>𝒕</m:t>
                                </m:r>
                              </m:sub>
                            </m:sSub>
                            <m:sSup>
                              <m:sSupPr>
                                <m:ctrlPr>
                                  <a:rPr lang="en-US" b="1" i="1">
                                    <a:effectLst/>
                                    <a:latin typeface="Cambria Math" panose="02040503050406030204" pitchFamily="18" charset="0"/>
                                    <a:ea typeface="MS Mincho" panose="020B0400000000000000" pitchFamily="49" charset="-128"/>
                                    <a:cs typeface="Times New Roman" panose="02020603050405020304" pitchFamily="18" charset="0"/>
                                  </a:rPr>
                                </m:ctrlPr>
                              </m:sSupPr>
                              <m:e>
                                <m:r>
                                  <a:rPr lang="en-US" b="1" i="1">
                                    <a:effectLst/>
                                    <a:latin typeface="Cambria Math" panose="02040503050406030204" pitchFamily="18" charset="0"/>
                                    <a:ea typeface="MS Mincho" panose="020B0400000000000000" pitchFamily="49" charset="-128"/>
                                    <a:cs typeface="Times New Roman" panose="02020603050405020304" pitchFamily="18" charset="0"/>
                                  </a:rPr>
                                  <m:t>𝑨</m:t>
                                </m:r>
                              </m:e>
                              <m:sup>
                                <m:r>
                                  <a:rPr lang="en-US" b="1" i="1">
                                    <a:effectLst/>
                                    <a:latin typeface="Cambria Math" panose="02040503050406030204" pitchFamily="18" charset="0"/>
                                    <a:ea typeface="MS Mincho" panose="020B0400000000000000" pitchFamily="49" charset="-128"/>
                                    <a:cs typeface="Times New Roman" panose="02020603050405020304" pitchFamily="18" charset="0"/>
                                  </a:rPr>
                                  <m:t>𝑻</m:t>
                                </m:r>
                              </m:sup>
                            </m:sSup>
                          </m:e>
                        </m:d>
                        <m:sSup>
                          <m:sSupPr>
                            <m:ctrlPr>
                              <a:rPr lang="en-US" i="1">
                                <a:effectLst/>
                                <a:latin typeface="Cambria Math" panose="02040503050406030204" pitchFamily="18" charset="0"/>
                                <a:ea typeface="MS Mincho" panose="020B0400000000000000" pitchFamily="49" charset="-128"/>
                                <a:cs typeface="Times New Roman" panose="02020603050405020304" pitchFamily="18" charset="0"/>
                              </a:rPr>
                            </m:ctrlPr>
                          </m:sSupPr>
                          <m:e>
                            <m:d>
                              <m:dPr>
                                <m:ctrlPr>
                                  <a:rPr lang="en-US" i="1">
                                    <a:effectLst/>
                                    <a:latin typeface="Cambria Math" panose="02040503050406030204" pitchFamily="18" charset="0"/>
                                    <a:ea typeface="MS Mincho" panose="020B0400000000000000" pitchFamily="49" charset="-128"/>
                                    <a:cs typeface="Times New Roman" panose="02020603050405020304" pitchFamily="18" charset="0"/>
                                  </a:rPr>
                                </m:ctrlPr>
                              </m:dPr>
                              <m:e>
                                <m:sSub>
                                  <m:sSubPr>
                                    <m:ctrlPr>
                                      <a:rPr lang="en-US"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b="1" i="1">
                                        <a:effectLst/>
                                        <a:latin typeface="Cambria Math" panose="02040503050406030204" pitchFamily="18" charset="0"/>
                                        <a:ea typeface="MS Mincho" panose="020B0400000000000000" pitchFamily="49" charset="-128"/>
                                        <a:cs typeface="Times New Roman" panose="02020603050405020304" pitchFamily="18" charset="0"/>
                                      </a:rPr>
                                      <m:t>𝑿</m:t>
                                    </m:r>
                                  </m:e>
                                  <m:sub>
                                    <m:r>
                                      <a:rPr lang="en-US" b="1" i="1">
                                        <a:effectLst/>
                                        <a:latin typeface="Cambria Math" panose="02040503050406030204" pitchFamily="18" charset="0"/>
                                        <a:ea typeface="MS Mincho" panose="020B0400000000000000" pitchFamily="49" charset="-128"/>
                                        <a:cs typeface="Times New Roman" panose="02020603050405020304" pitchFamily="18" charset="0"/>
                                      </a:rPr>
                                      <m:t>𝒕</m:t>
                                    </m:r>
                                    <m:r>
                                      <a:rPr lang="en-US" b="1" i="1">
                                        <a:effectLst/>
                                        <a:latin typeface="Cambria Math" panose="02040503050406030204" pitchFamily="18" charset="0"/>
                                        <a:ea typeface="MS Mincho" panose="020B0400000000000000" pitchFamily="49" charset="-128"/>
                                        <a:cs typeface="Times New Roman" panose="02020603050405020304" pitchFamily="18" charset="0"/>
                                      </a:rPr>
                                      <m:t>+</m:t>
                                    </m:r>
                                    <m:r>
                                      <a:rPr lang="en-US" b="1" i="1">
                                        <a:effectLst/>
                                        <a:latin typeface="Cambria Math" panose="02040503050406030204" pitchFamily="18" charset="0"/>
                                        <a:ea typeface="MS Mincho" panose="020B0400000000000000" pitchFamily="49" charset="-128"/>
                                        <a:cs typeface="Times New Roman" panose="02020603050405020304" pitchFamily="18" charset="0"/>
                                      </a:rPr>
                                      <m:t>𝟏</m:t>
                                    </m:r>
                                  </m:sub>
                                </m:sSub>
                                <m:r>
                                  <a:rPr lang="en-US" i="1">
                                    <a:effectLst/>
                                    <a:latin typeface="Cambria Math" panose="02040503050406030204" pitchFamily="18" charset="0"/>
                                    <a:ea typeface="MS Mincho" panose="020B0400000000000000" pitchFamily="49" charset="-128"/>
                                    <a:cs typeface="Times New Roman" panose="02020603050405020304" pitchFamily="18" charset="0"/>
                                  </a:rPr>
                                  <m:t>−</m:t>
                                </m:r>
                                <m:sSub>
                                  <m:sSubPr>
                                    <m:ctrlPr>
                                      <a:rPr lang="en-US" b="1"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b="1" i="1">
                                        <a:effectLst/>
                                        <a:latin typeface="Cambria Math" panose="02040503050406030204" pitchFamily="18" charset="0"/>
                                        <a:ea typeface="MS Mincho" panose="020B0400000000000000" pitchFamily="49" charset="-128"/>
                                        <a:cs typeface="Times New Roman" panose="02020603050405020304" pitchFamily="18" charset="0"/>
                                      </a:rPr>
                                      <m:t>𝑿</m:t>
                                    </m:r>
                                  </m:e>
                                  <m:sub>
                                    <m:r>
                                      <a:rPr lang="en-US" b="1" i="1">
                                        <a:effectLst/>
                                        <a:latin typeface="Cambria Math" panose="02040503050406030204" pitchFamily="18" charset="0"/>
                                        <a:ea typeface="MS Mincho" panose="020B0400000000000000" pitchFamily="49" charset="-128"/>
                                        <a:cs typeface="Times New Roman" panose="02020603050405020304" pitchFamily="18" charset="0"/>
                                      </a:rPr>
                                      <m:t>𝒕</m:t>
                                    </m:r>
                                  </m:sub>
                                </m:sSub>
                                <m:sSup>
                                  <m:sSupPr>
                                    <m:ctrlPr>
                                      <a:rPr lang="en-US" b="1" i="1">
                                        <a:effectLst/>
                                        <a:latin typeface="Cambria Math" panose="02040503050406030204" pitchFamily="18" charset="0"/>
                                        <a:ea typeface="MS Mincho" panose="020B0400000000000000" pitchFamily="49" charset="-128"/>
                                        <a:cs typeface="Times New Roman" panose="02020603050405020304" pitchFamily="18" charset="0"/>
                                      </a:rPr>
                                    </m:ctrlPr>
                                  </m:sSupPr>
                                  <m:e>
                                    <m:r>
                                      <a:rPr lang="en-US" b="1" i="1">
                                        <a:effectLst/>
                                        <a:latin typeface="Cambria Math" panose="02040503050406030204" pitchFamily="18" charset="0"/>
                                        <a:ea typeface="MS Mincho" panose="020B0400000000000000" pitchFamily="49" charset="-128"/>
                                        <a:cs typeface="Times New Roman" panose="02020603050405020304" pitchFamily="18" charset="0"/>
                                      </a:rPr>
                                      <m:t>𝑨</m:t>
                                    </m:r>
                                  </m:e>
                                  <m:sup>
                                    <m:r>
                                      <a:rPr lang="en-US" b="1" i="1">
                                        <a:effectLst/>
                                        <a:latin typeface="Cambria Math" panose="02040503050406030204" pitchFamily="18" charset="0"/>
                                        <a:ea typeface="MS Mincho" panose="020B0400000000000000" pitchFamily="49" charset="-128"/>
                                        <a:cs typeface="Times New Roman" panose="02020603050405020304" pitchFamily="18" charset="0"/>
                                      </a:rPr>
                                      <m:t>𝑻</m:t>
                                    </m:r>
                                  </m:sup>
                                </m:sSup>
                              </m:e>
                            </m:d>
                          </m:e>
                          <m:sup>
                            <m:r>
                              <a:rPr lang="en-US" i="1">
                                <a:effectLst/>
                                <a:latin typeface="Cambria Math" panose="02040503050406030204" pitchFamily="18" charset="0"/>
                                <a:ea typeface="MS Mincho" panose="020B0400000000000000" pitchFamily="49" charset="-128"/>
                                <a:cs typeface="Times New Roman" panose="02020603050405020304" pitchFamily="18" charset="0"/>
                              </a:rPr>
                              <m:t>𝑇</m:t>
                            </m:r>
                          </m:sup>
                        </m:sSup>
                      </m:num>
                      <m:den>
                        <m:r>
                          <a:rPr lang="en-US" i="1">
                            <a:effectLst/>
                            <a:latin typeface="Cambria Math" panose="02040503050406030204" pitchFamily="18" charset="0"/>
                            <a:ea typeface="MS Mincho" panose="020B0400000000000000" pitchFamily="49" charset="-128"/>
                            <a:cs typeface="Times New Roman" panose="02020603050405020304" pitchFamily="18" charset="0"/>
                          </a:rPr>
                          <m:t>𝑇</m:t>
                        </m:r>
                        <m:r>
                          <a:rPr lang="en-US" i="1">
                            <a:effectLst/>
                            <a:latin typeface="Cambria Math" panose="02040503050406030204" pitchFamily="18" charset="0"/>
                            <a:ea typeface="MS Mincho" panose="020B0400000000000000" pitchFamily="49" charset="-128"/>
                            <a:cs typeface="Times New Roman" panose="02020603050405020304" pitchFamily="18" charset="0"/>
                          </a:rPr>
                          <m:t>−1</m:t>
                        </m:r>
                      </m:den>
                    </m:f>
                  </m:oMath>
                </a14:m>
                <a:br>
                  <a:rPr lang="en-US" dirty="0"/>
                </a:br>
                <a14:m>
                  <m:oMath xmlns:m="http://schemas.openxmlformats.org/officeDocument/2006/math">
                    <m:r>
                      <a:rPr lang="en-US" b="1" i="1">
                        <a:latin typeface="Cambria Math" panose="02040503050406030204" pitchFamily="18" charset="0"/>
                      </a:rPr>
                      <m:t>𝑸</m:t>
                    </m:r>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𝒕</m:t>
                                </m:r>
                              </m:sub>
                            </m:sSub>
                            <m:r>
                              <a:rPr lang="en-US"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𝒕</m:t>
                                </m:r>
                              </m:sub>
                            </m:sSub>
                            <m:sSup>
                              <m:sSupPr>
                                <m:ctrlPr>
                                  <a:rPr lang="en-US" b="1" i="1">
                                    <a:latin typeface="Cambria Math" panose="02040503050406030204" pitchFamily="18" charset="0"/>
                                  </a:rPr>
                                </m:ctrlPr>
                              </m:sSupPr>
                              <m:e>
                                <m:r>
                                  <a:rPr lang="en-US" b="1" i="1">
                                    <a:latin typeface="Cambria Math" panose="02040503050406030204" pitchFamily="18" charset="0"/>
                                  </a:rPr>
                                  <m:t>𝑯</m:t>
                                </m:r>
                              </m:e>
                              <m:sup>
                                <m:r>
                                  <a:rPr lang="en-US" b="1" i="1">
                                    <a:latin typeface="Cambria Math" panose="02040503050406030204" pitchFamily="18" charset="0"/>
                                  </a:rPr>
                                  <m:t>𝑻</m:t>
                                </m:r>
                              </m:sup>
                            </m:sSup>
                          </m:e>
                        </m:d>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𝒕</m:t>
                                    </m:r>
                                  </m:sub>
                                </m:sSub>
                                <m:r>
                                  <a:rPr lang="en-US"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𝑿</m:t>
                                    </m:r>
                                  </m:e>
                                  <m:sub>
                                    <m:r>
                                      <a:rPr lang="en-US" b="1" i="1">
                                        <a:latin typeface="Cambria Math" panose="02040503050406030204" pitchFamily="18" charset="0"/>
                                      </a:rPr>
                                      <m:t>𝒕</m:t>
                                    </m:r>
                                  </m:sub>
                                </m:sSub>
                                <m:sSup>
                                  <m:sSupPr>
                                    <m:ctrlPr>
                                      <a:rPr lang="en-US" b="1" i="1">
                                        <a:latin typeface="Cambria Math" panose="02040503050406030204" pitchFamily="18" charset="0"/>
                                      </a:rPr>
                                    </m:ctrlPr>
                                  </m:sSupPr>
                                  <m:e>
                                    <m:r>
                                      <a:rPr lang="en-US" b="1" i="1">
                                        <a:latin typeface="Cambria Math" panose="02040503050406030204" pitchFamily="18" charset="0"/>
                                      </a:rPr>
                                      <m:t>𝑯</m:t>
                                    </m:r>
                                  </m:e>
                                  <m:sup>
                                    <m:r>
                                      <a:rPr lang="en-US" b="1" i="1">
                                        <a:latin typeface="Cambria Math" panose="02040503050406030204" pitchFamily="18" charset="0"/>
                                      </a:rPr>
                                      <m:t>𝑻</m:t>
                                    </m:r>
                                  </m:sup>
                                </m:sSup>
                              </m:e>
                            </m:d>
                          </m:e>
                          <m:sup>
                            <m:r>
                              <a:rPr lang="en-US" i="1">
                                <a:latin typeface="Cambria Math" panose="02040503050406030204" pitchFamily="18" charset="0"/>
                              </a:rPr>
                              <m:t>𝑇</m:t>
                            </m:r>
                          </m:sup>
                        </m:sSup>
                      </m:num>
                      <m:den>
                        <m:r>
                          <a:rPr lang="en-US" i="1">
                            <a:latin typeface="Cambria Math" panose="02040503050406030204" pitchFamily="18" charset="0"/>
                          </a:rPr>
                          <m:t>𝑇</m:t>
                        </m:r>
                      </m:den>
                    </m:f>
                  </m:oMath>
                </a14:m>
                <a:endParaRPr lang="en-US" dirty="0"/>
              </a:p>
            </p:txBody>
          </p:sp>
        </mc:Choice>
        <mc:Fallback xmlns="">
          <p:sp>
            <p:nvSpPr>
              <p:cNvPr id="3" name="Content Placeholder 2">
                <a:extLst>
                  <a:ext uri="{FF2B5EF4-FFF2-40B4-BE49-F238E27FC236}">
                    <a16:creationId xmlns:a16="http://schemas.microsoft.com/office/drawing/2014/main" id="{8ED18505-0B18-69A5-85C9-CD9CBE51ECAD}"/>
                  </a:ext>
                </a:extLst>
              </p:cNvPr>
              <p:cNvSpPr>
                <a:spLocks noGrp="1" noRot="1" noChangeAspect="1" noMove="1" noResize="1" noEditPoints="1" noAdjustHandles="1" noChangeArrowheads="1" noChangeShapeType="1" noTextEdit="1"/>
              </p:cNvSpPr>
              <p:nvPr>
                <p:ph idx="1"/>
              </p:nvPr>
            </p:nvSpPr>
            <p:spPr>
              <a:xfrm>
                <a:off x="1261872" y="1866900"/>
                <a:ext cx="8595360" cy="4351337"/>
              </a:xfrm>
              <a:blipFill>
                <a:blip r:embed="rId2"/>
                <a:stretch>
                  <a:fillRect l="-1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409C45-9A86-3A2E-C656-13B013F33578}"/>
                  </a:ext>
                </a:extLst>
              </p:cNvPr>
              <p:cNvSpPr txBox="1"/>
              <p:nvPr/>
            </p:nvSpPr>
            <p:spPr>
              <a:xfrm>
                <a:off x="7110413" y="2758559"/>
                <a:ext cx="1243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𝑞</m:t>
                      </m:r>
                      <m:r>
                        <a:rPr lang="en-US" i="0">
                          <a:latin typeface="Cambria Math" panose="02040503050406030204" pitchFamily="18" charset="0"/>
                        </a:rPr>
                        <m:t>~</m:t>
                      </m:r>
                      <m:r>
                        <a:rPr lang="en-US" i="1">
                          <a:latin typeface="Cambria Math" panose="02040503050406030204" pitchFamily="18" charset="0"/>
                        </a:rPr>
                        <m:t>𝑁</m:t>
                      </m:r>
                      <m:d>
                        <m:dPr>
                          <m:sepChr m:val=","/>
                          <m:ctrlPr>
                            <a:rPr lang="en-US" i="1">
                              <a:latin typeface="Cambria Math" panose="02040503050406030204" pitchFamily="18" charset="0"/>
                            </a:rPr>
                          </m:ctrlPr>
                        </m:dPr>
                        <m:e>
                          <m:r>
                            <a:rPr lang="en-US" i="0">
                              <a:latin typeface="Cambria Math" panose="02040503050406030204" pitchFamily="18" charset="0"/>
                            </a:rPr>
                            <m:t>0</m:t>
                          </m:r>
                        </m:e>
                        <m:e>
                          <m:r>
                            <a:rPr lang="en-US" b="1" i="1">
                              <a:latin typeface="Cambria Math" panose="02040503050406030204" pitchFamily="18" charset="0"/>
                            </a:rPr>
                            <m:t>𝑸</m:t>
                          </m:r>
                        </m:e>
                      </m:d>
                    </m:oMath>
                  </m:oMathPara>
                </a14:m>
                <a:endParaRPr lang="en-US" dirty="0"/>
              </a:p>
            </p:txBody>
          </p:sp>
        </mc:Choice>
        <mc:Fallback xmlns="">
          <p:sp>
            <p:nvSpPr>
              <p:cNvPr id="5" name="TextBox 4">
                <a:extLst>
                  <a:ext uri="{FF2B5EF4-FFF2-40B4-BE49-F238E27FC236}">
                    <a16:creationId xmlns:a16="http://schemas.microsoft.com/office/drawing/2014/main" id="{E5409C45-9A86-3A2E-C656-13B013F33578}"/>
                  </a:ext>
                </a:extLst>
              </p:cNvPr>
              <p:cNvSpPr txBox="1">
                <a:spLocks noRot="1" noChangeAspect="1" noMove="1" noResize="1" noEditPoints="1" noAdjustHandles="1" noChangeArrowheads="1" noChangeShapeType="1" noTextEdit="1"/>
              </p:cNvSpPr>
              <p:nvPr/>
            </p:nvSpPr>
            <p:spPr>
              <a:xfrm>
                <a:off x="7110413" y="2758559"/>
                <a:ext cx="1243012"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2AF491B-5C9A-C94D-7269-4E539639971D}"/>
                  </a:ext>
                </a:extLst>
              </p:cNvPr>
              <p:cNvSpPr txBox="1"/>
              <p:nvPr/>
            </p:nvSpPr>
            <p:spPr>
              <a:xfrm>
                <a:off x="7043738" y="2389227"/>
                <a:ext cx="13763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𝑤</m:t>
                      </m:r>
                      <m:r>
                        <a:rPr lang="en-US" i="0">
                          <a:latin typeface="Cambria Math" panose="02040503050406030204" pitchFamily="18" charset="0"/>
                        </a:rPr>
                        <m:t>~</m:t>
                      </m:r>
                      <m:r>
                        <a:rPr lang="en-US" i="1">
                          <a:latin typeface="Cambria Math" panose="02040503050406030204" pitchFamily="18" charset="0"/>
                        </a:rPr>
                        <m:t>𝑁</m:t>
                      </m:r>
                      <m:d>
                        <m:dPr>
                          <m:sepChr m:val=","/>
                          <m:ctrlPr>
                            <a:rPr lang="en-US" i="1">
                              <a:latin typeface="Cambria Math" panose="02040503050406030204" pitchFamily="18" charset="0"/>
                            </a:rPr>
                          </m:ctrlPr>
                        </m:dPr>
                        <m:e>
                          <m:r>
                            <a:rPr lang="en-US" i="0">
                              <a:latin typeface="Cambria Math" panose="02040503050406030204" pitchFamily="18" charset="0"/>
                            </a:rPr>
                            <m:t>0</m:t>
                          </m:r>
                        </m:e>
                        <m:e>
                          <m:r>
                            <a:rPr lang="en-US" b="1" i="1">
                              <a:latin typeface="Cambria Math" panose="02040503050406030204" pitchFamily="18" charset="0"/>
                            </a:rPr>
                            <m:t>𝑾</m:t>
                          </m:r>
                        </m:e>
                      </m:d>
                    </m:oMath>
                  </m:oMathPara>
                </a14:m>
                <a:endParaRPr lang="en-US" dirty="0"/>
              </a:p>
            </p:txBody>
          </p:sp>
        </mc:Choice>
        <mc:Fallback xmlns="">
          <p:sp>
            <p:nvSpPr>
              <p:cNvPr id="7" name="TextBox 6">
                <a:extLst>
                  <a:ext uri="{FF2B5EF4-FFF2-40B4-BE49-F238E27FC236}">
                    <a16:creationId xmlns:a16="http://schemas.microsoft.com/office/drawing/2014/main" id="{42AF491B-5C9A-C94D-7269-4E539639971D}"/>
                  </a:ext>
                </a:extLst>
              </p:cNvPr>
              <p:cNvSpPr txBox="1">
                <a:spLocks noRot="1" noChangeAspect="1" noMove="1" noResize="1" noEditPoints="1" noAdjustHandles="1" noChangeArrowheads="1" noChangeShapeType="1" noTextEdit="1"/>
              </p:cNvSpPr>
              <p:nvPr/>
            </p:nvSpPr>
            <p:spPr>
              <a:xfrm>
                <a:off x="7043738" y="2389227"/>
                <a:ext cx="1376362" cy="369332"/>
              </a:xfrm>
              <a:prstGeom prst="rect">
                <a:avLst/>
              </a:prstGeom>
              <a:blipFill>
                <a:blip r:embed="rId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1052AC3-2D2B-07F4-5919-A167E104E7FB}"/>
              </a:ext>
            </a:extLst>
          </p:cNvPr>
          <p:cNvSpPr txBox="1"/>
          <p:nvPr/>
        </p:nvSpPr>
        <p:spPr>
          <a:xfrm>
            <a:off x="8353425" y="4042568"/>
            <a:ext cx="2634054" cy="1200329"/>
          </a:xfrm>
          <a:prstGeom prst="rect">
            <a:avLst/>
          </a:prstGeom>
          <a:noFill/>
        </p:spPr>
        <p:txBody>
          <a:bodyPr wrap="none" rtlCol="0">
            <a:spAutoFit/>
          </a:bodyPr>
          <a:lstStyle/>
          <a:p>
            <a:r>
              <a:rPr lang="en-US" dirty="0"/>
              <a:t>A: State Matrix</a:t>
            </a:r>
          </a:p>
          <a:p>
            <a:r>
              <a:rPr lang="en-US" dirty="0"/>
              <a:t>H: Output Matrix</a:t>
            </a:r>
          </a:p>
          <a:p>
            <a:r>
              <a:rPr lang="en-US" dirty="0"/>
              <a:t>W: Process Noise</a:t>
            </a:r>
          </a:p>
          <a:p>
            <a:r>
              <a:rPr lang="en-US" dirty="0"/>
              <a:t>Q: Measurement Noise</a:t>
            </a:r>
          </a:p>
        </p:txBody>
      </p:sp>
    </p:spTree>
    <p:extLst>
      <p:ext uri="{BB962C8B-B14F-4D97-AF65-F5344CB8AC3E}">
        <p14:creationId xmlns:p14="http://schemas.microsoft.com/office/powerpoint/2010/main" val="3631486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7FE41-58BF-9249-E1C7-D656EC75DE20}"/>
              </a:ext>
            </a:extLst>
          </p:cNvPr>
          <p:cNvSpPr>
            <a:spLocks noGrp="1"/>
          </p:cNvSpPr>
          <p:nvPr>
            <p:ph type="title"/>
          </p:nvPr>
        </p:nvSpPr>
        <p:spPr/>
        <p:txBody>
          <a:bodyPr/>
          <a:lstStyle/>
          <a:p>
            <a:r>
              <a:rPr lang="en-US" dirty="0"/>
              <a:t>Kalman Filter – Unsupervised Training</a:t>
            </a:r>
          </a:p>
        </p:txBody>
      </p:sp>
      <p:sp>
        <p:nvSpPr>
          <p:cNvPr id="3" name="Content Placeholder 2">
            <a:extLst>
              <a:ext uri="{FF2B5EF4-FFF2-40B4-BE49-F238E27FC236}">
                <a16:creationId xmlns:a16="http://schemas.microsoft.com/office/drawing/2014/main" id="{DF42FA6A-916B-2FA6-35FD-C4A7606ADA81}"/>
              </a:ext>
            </a:extLst>
          </p:cNvPr>
          <p:cNvSpPr>
            <a:spLocks noGrp="1"/>
          </p:cNvSpPr>
          <p:nvPr>
            <p:ph idx="1"/>
          </p:nvPr>
        </p:nvSpPr>
        <p:spPr/>
        <p:txBody>
          <a:bodyPr>
            <a:normAutofit/>
          </a:bodyPr>
          <a:lstStyle/>
          <a:p>
            <a:pPr marL="342900" indent="-342900">
              <a:buFont typeface="+mj-lt"/>
              <a:buAutoNum type="arabicPeriod"/>
            </a:pPr>
            <a:r>
              <a:rPr lang="en-US" sz="2000" dirty="0"/>
              <a:t>Generate initial latent variables with factor analysis</a:t>
            </a:r>
          </a:p>
          <a:p>
            <a:pPr marL="342900" indent="-342900">
              <a:buFont typeface="+mj-lt"/>
              <a:buAutoNum type="arabicPeriod"/>
            </a:pPr>
            <a:r>
              <a:rPr lang="en-US" sz="2000" dirty="0"/>
              <a:t>Perform Expectation Maximization to learn parameters of model</a:t>
            </a:r>
          </a:p>
          <a:p>
            <a:pPr marL="342900" indent="-342900">
              <a:buFont typeface="+mj-lt"/>
              <a:buAutoNum type="arabicPeriod"/>
            </a:pPr>
            <a:r>
              <a:rPr lang="en-US" sz="2000" dirty="0"/>
              <a:t>Map posterior mean of latent states to the kinematic states</a:t>
            </a:r>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12A336B2-EFCD-3147-09D8-0F22FD4CE986}"/>
                  </a:ext>
                </a:extLst>
              </p:cNvPr>
              <p:cNvSpPr txBox="1">
                <a:spLocks/>
              </p:cNvSpPr>
              <p:nvPr/>
            </p:nvSpPr>
            <p:spPr>
              <a:xfrm>
                <a:off x="781938" y="3429000"/>
                <a:ext cx="8594725" cy="2583271"/>
              </a:xfrm>
              <a:prstGeom prst="rect">
                <a:avLst/>
              </a:prstGeom>
              <a:noFill/>
            </p:spPr>
            <p:txBody>
              <a:bodyPr vert="horz" wrap="square" lIns="91440" tIns="45720" rIns="91440" bIns="45720" rtlCol="0">
                <a:sp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Font typeface="Arial" pitchFamily="34" charset="0"/>
                  <a:buNone/>
                </a:pPr>
                <a:r>
                  <a:rPr lang="en-US" dirty="0">
                    <a:latin typeface="Cambria Math" panose="02040503050406030204" pitchFamily="18" charset="0"/>
                  </a:rPr>
                  <a:t>Factor Analysis says:</a:t>
                </a:r>
                <a:br>
                  <a:rPr lang="en-US" i="1" dirty="0">
                    <a:latin typeface="Cambria Math" panose="02040503050406030204" pitchFamily="18" charset="0"/>
                  </a:rPr>
                </a:br>
                <a14:m>
                  <m:oMath xmlns:m="http://schemas.openxmlformats.org/officeDocument/2006/math">
                    <m:r>
                      <a:rPr lang="en-US" i="1" smtClean="0">
                        <a:latin typeface="Cambria Math" panose="02040503050406030204" pitchFamily="18" charset="0"/>
                      </a:rPr>
                      <m:t>𝑅</m:t>
                    </m:r>
                    <m:r>
                      <a:rPr lang="en-US" i="1" smtClean="0">
                        <a:latin typeface="Cambria Math" panose="02040503050406030204" pitchFamily="18" charset="0"/>
                      </a:rPr>
                      <m:t>=</m:t>
                    </m:r>
                    <m:r>
                      <a:rPr lang="en-US" i="1" smtClean="0">
                        <a:latin typeface="Cambria Math" panose="02040503050406030204" pitchFamily="18" charset="0"/>
                      </a:rPr>
                      <m:t>𝐶𝑍</m:t>
                    </m:r>
                    <m:r>
                      <a:rPr lang="en-US" i="1" smtClean="0">
                        <a:latin typeface="Cambria Math" panose="02040503050406030204" pitchFamily="18" charset="0"/>
                      </a:rPr>
                      <m:t>+</m:t>
                    </m:r>
                    <m:r>
                      <a:rPr lang="en-US" i="1" smtClean="0">
                        <a:latin typeface="Cambria Math" panose="02040503050406030204" pitchFamily="18" charset="0"/>
                      </a:rPr>
                      <m:t>𝜇</m:t>
                    </m:r>
                    <m:r>
                      <a:rPr lang="en-US" i="1" smtClean="0">
                        <a:latin typeface="Cambria Math" panose="02040503050406030204" pitchFamily="18" charset="0"/>
                      </a:rPr>
                      <m:t>+</m:t>
                    </m:r>
                    <m:r>
                      <a:rPr lang="en-US" i="1" smtClean="0">
                        <a:latin typeface="Cambria Math" panose="02040503050406030204" pitchFamily="18" charset="0"/>
                      </a:rPr>
                      <m:t>𝜖</m:t>
                    </m:r>
                  </m:oMath>
                </a14:m>
                <a:r>
                  <a:rPr lang="en-US" dirty="0"/>
                  <a:t>, where,</a:t>
                </a:r>
              </a:p>
              <a:p>
                <a:pPr marL="285750" indent="-285750">
                  <a:lnSpc>
                    <a:spcPct val="100000"/>
                  </a:lnSpc>
                  <a:spcBef>
                    <a:spcPts val="0"/>
                  </a:spcBef>
                  <a:spcAft>
                    <a:spcPts val="0"/>
                  </a:spcAft>
                </a:pPr>
                <a:r>
                  <a:rPr lang="en-US" dirty="0"/>
                  <a:t>R are observations (must be 0 mean)</a:t>
                </a:r>
              </a:p>
              <a:p>
                <a:pPr marL="285750" indent="-285750">
                  <a:lnSpc>
                    <a:spcPct val="100000"/>
                  </a:lnSpc>
                  <a:spcBef>
                    <a:spcPts val="0"/>
                  </a:spcBef>
                  <a:spcAft>
                    <a:spcPts val="0"/>
                  </a:spcAft>
                </a:pPr>
                <a:r>
                  <a:rPr lang="en-US" dirty="0"/>
                  <a:t>C are factor loadings</a:t>
                </a:r>
              </a:p>
              <a:p>
                <a:pPr marL="285750" indent="-285750">
                  <a:lnSpc>
                    <a:spcPct val="100000"/>
                  </a:lnSpc>
                  <a:spcBef>
                    <a:spcPts val="0"/>
                  </a:spcBef>
                  <a:spcAft>
                    <a:spcPts val="0"/>
                  </a:spcAft>
                </a:pPr>
                <a:r>
                  <a:rPr lang="en-US" dirty="0"/>
                  <a:t>Z are latent variables</a:t>
                </a:r>
              </a:p>
              <a:p>
                <a:pPr marL="285750" indent="-285750">
                  <a:lnSpc>
                    <a:spcPct val="100000"/>
                  </a:lnSpc>
                  <a:spcBef>
                    <a:spcPts val="0"/>
                  </a:spcBef>
                  <a:spcAft>
                    <a:spcPts val="0"/>
                  </a:spcAft>
                </a:pPr>
                <a14:m>
                  <m:oMath xmlns:m="http://schemas.openxmlformats.org/officeDocument/2006/math">
                    <m:r>
                      <a:rPr lang="en-US" i="1" smtClean="0">
                        <a:latin typeface="Cambria Math" panose="02040503050406030204" pitchFamily="18" charset="0"/>
                      </a:rPr>
                      <m:t>𝜇</m:t>
                    </m:r>
                  </m:oMath>
                </a14:m>
                <a:r>
                  <a:rPr lang="en-US" dirty="0"/>
                  <a:t> is a constant, whose maximum likelihood estimator is the mean of the observations</a:t>
                </a:r>
              </a:p>
              <a:p>
                <a:pPr marL="285750" indent="-285750">
                  <a:lnSpc>
                    <a:spcPct val="100000"/>
                  </a:lnSpc>
                  <a:spcBef>
                    <a:spcPts val="0"/>
                  </a:spcBef>
                  <a:spcAft>
                    <a:spcPts val="0"/>
                  </a:spcAft>
                </a:pPr>
                <a14:m>
                  <m:oMath xmlns:m="http://schemas.openxmlformats.org/officeDocument/2006/math">
                    <m:r>
                      <a:rPr lang="en-US" i="1" smtClean="0">
                        <a:latin typeface="Cambria Math" panose="02040503050406030204" pitchFamily="18" charset="0"/>
                      </a:rPr>
                      <m:t>𝜖</m:t>
                    </m:r>
                  </m:oMath>
                </a14:m>
                <a:r>
                  <a:rPr lang="en-US" dirty="0"/>
                  <a:t> is the error or noise in the observations, where </a:t>
                </a:r>
                <a14:m>
                  <m:oMath xmlns:m="http://schemas.openxmlformats.org/officeDocument/2006/math">
                    <m:r>
                      <a:rPr lang="en-US" i="1" smtClean="0">
                        <a:latin typeface="Cambria Math" panose="02040503050406030204" pitchFamily="18" charset="0"/>
                      </a:rPr>
                      <m:t>𝜖</m:t>
                    </m:r>
                    <m:r>
                      <a:rPr lang="en-US" i="1" smtClean="0">
                        <a:latin typeface="Cambria Math" panose="02040503050406030204" pitchFamily="18" charset="0"/>
                      </a:rPr>
                      <m:t>~</m:t>
                    </m:r>
                    <m:r>
                      <a:rPr lang="en-US" i="1" smtClean="0">
                        <a:latin typeface="Cambria Math" panose="02040503050406030204" pitchFamily="18" charset="0"/>
                      </a:rPr>
                      <m:t>𝑁</m:t>
                    </m:r>
                    <m:r>
                      <a:rPr lang="en-US" i="1" smtClean="0">
                        <a:latin typeface="Cambria Math" panose="02040503050406030204" pitchFamily="18" charset="0"/>
                      </a:rPr>
                      <m:t>(0,</m:t>
                    </m:r>
                    <m:r>
                      <m:rPr>
                        <m:sty m:val="p"/>
                      </m:rPr>
                      <a:rPr lang="en-US" smtClean="0">
                        <a:latin typeface="Cambria Math" panose="02040503050406030204" pitchFamily="18" charset="0"/>
                      </a:rPr>
                      <m:t>Ψ</m:t>
                    </m:r>
                    <m:r>
                      <a:rPr lang="en-US" i="1" smtClean="0">
                        <a:latin typeface="Cambria Math" panose="02040503050406030204" pitchFamily="18" charset="0"/>
                      </a:rPr>
                      <m:t>)</m:t>
                    </m:r>
                  </m:oMath>
                </a14:m>
                <a:r>
                  <a:rPr lang="en-US" dirty="0"/>
                  <a:t>, with </a:t>
                </a:r>
                <a14:m>
                  <m:oMath xmlns:m="http://schemas.openxmlformats.org/officeDocument/2006/math">
                    <m:r>
                      <m:rPr>
                        <m:sty m:val="p"/>
                      </m:rPr>
                      <a:rPr lang="en-US" smtClean="0">
                        <a:latin typeface="Cambria Math" panose="02040503050406030204" pitchFamily="18" charset="0"/>
                      </a:rPr>
                      <m:t>Ψ</m:t>
                    </m:r>
                  </m:oMath>
                </a14:m>
                <a:r>
                  <a:rPr lang="en-US" dirty="0"/>
                  <a:t> being diagonal</a:t>
                </a:r>
              </a:p>
            </p:txBody>
          </p:sp>
        </mc:Choice>
        <mc:Fallback xmlns="">
          <p:sp>
            <p:nvSpPr>
              <p:cNvPr id="6" name="Content Placeholder 3">
                <a:extLst>
                  <a:ext uri="{FF2B5EF4-FFF2-40B4-BE49-F238E27FC236}">
                    <a16:creationId xmlns:a16="http://schemas.microsoft.com/office/drawing/2014/main" id="{12A336B2-EFCD-3147-09D8-0F22FD4CE986}"/>
                  </a:ext>
                </a:extLst>
              </p:cNvPr>
              <p:cNvSpPr txBox="1">
                <a:spLocks noRot="1" noChangeAspect="1" noMove="1" noResize="1" noEditPoints="1" noAdjustHandles="1" noChangeArrowheads="1" noChangeShapeType="1" noTextEdit="1"/>
              </p:cNvSpPr>
              <p:nvPr/>
            </p:nvSpPr>
            <p:spPr>
              <a:xfrm>
                <a:off x="781938" y="3429000"/>
                <a:ext cx="8594725" cy="2583271"/>
              </a:xfrm>
              <a:prstGeom prst="rect">
                <a:avLst/>
              </a:prstGeom>
              <a:blipFill>
                <a:blip r:embed="rId2"/>
                <a:stretch>
                  <a:fillRect l="-567" t="-2128" b="-2837"/>
                </a:stretch>
              </a:blipFill>
            </p:spPr>
            <p:txBody>
              <a:bodyPr/>
              <a:lstStyle/>
              <a:p>
                <a:r>
                  <a:rPr lang="en-US">
                    <a:noFill/>
                  </a:rPr>
                  <a:t> </a:t>
                </a:r>
              </a:p>
            </p:txBody>
          </p:sp>
        </mc:Fallback>
      </mc:AlternateContent>
    </p:spTree>
    <p:extLst>
      <p:ext uri="{BB962C8B-B14F-4D97-AF65-F5344CB8AC3E}">
        <p14:creationId xmlns:p14="http://schemas.microsoft.com/office/powerpoint/2010/main" val="1900572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A70D-DECD-9615-D0B7-E7A78F2D7FB3}"/>
              </a:ext>
            </a:extLst>
          </p:cNvPr>
          <p:cNvSpPr>
            <a:spLocks noGrp="1"/>
          </p:cNvSpPr>
          <p:nvPr>
            <p:ph type="title"/>
          </p:nvPr>
        </p:nvSpPr>
        <p:spPr/>
        <p:txBody>
          <a:bodyPr/>
          <a:lstStyle/>
          <a:p>
            <a:r>
              <a:rPr lang="en-US" dirty="0"/>
              <a:t>Kalman Filter – Unsupervised Training</a:t>
            </a:r>
          </a:p>
        </p:txBody>
      </p:sp>
      <p:sp>
        <p:nvSpPr>
          <p:cNvPr id="5" name="TextBox 4">
            <a:extLst>
              <a:ext uri="{FF2B5EF4-FFF2-40B4-BE49-F238E27FC236}">
                <a16:creationId xmlns:a16="http://schemas.microsoft.com/office/drawing/2014/main" id="{FF4597BD-BEBA-8B15-4193-A804D91796DA}"/>
              </a:ext>
            </a:extLst>
          </p:cNvPr>
          <p:cNvSpPr txBox="1"/>
          <p:nvPr/>
        </p:nvSpPr>
        <p:spPr>
          <a:xfrm>
            <a:off x="104775" y="6169074"/>
            <a:ext cx="9853803" cy="646331"/>
          </a:xfrm>
          <a:prstGeom prst="rect">
            <a:avLst/>
          </a:prstGeom>
          <a:noFill/>
        </p:spPr>
        <p:txBody>
          <a:bodyPr wrap="square" rtlCol="0">
            <a:spAutoFit/>
          </a:bodyPr>
          <a:lstStyle/>
          <a:p>
            <a:r>
              <a:rPr lang="en-US" i="1" dirty="0"/>
              <a:t>Note: Must assume the number of latent states (Makin et al., 2018 assumed 1/3 as the number of observations) </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F2BC0314-CCC6-041F-930E-5E723C5D0C78}"/>
                  </a:ext>
                </a:extLst>
              </p:cNvPr>
              <p:cNvSpPr>
                <a:spLocks noGrp="1"/>
              </p:cNvSpPr>
              <p:nvPr>
                <p:ph idx="1"/>
              </p:nvPr>
            </p:nvSpPr>
            <p:spPr/>
            <p:txBody>
              <a:bodyPr>
                <a:normAutofit lnSpcReduction="10000"/>
              </a:bodyPr>
              <a:lstStyle/>
              <a:p>
                <a:r>
                  <a:rPr lang="en-US" dirty="0"/>
                  <a:t>Factor Analysis:</a:t>
                </a:r>
              </a:p>
              <a:p>
                <a:pPr marL="342900" indent="-342900">
                  <a:buFont typeface="+mj-lt"/>
                  <a:buAutoNum type="arabicPeriod"/>
                </a:pPr>
                <a:r>
                  <a:rPr lang="en-US" b="1" dirty="0"/>
                  <a:t>Initialize Parameters.</a:t>
                </a:r>
                <a:r>
                  <a:rPr lang="en-US" dirty="0"/>
                  <a:t> Remove mean from observations. Initialize loading matrix </a:t>
                </a:r>
                <a14:m>
                  <m:oMath xmlns:m="http://schemas.openxmlformats.org/officeDocument/2006/math">
                    <m:r>
                      <a:rPr lang="en-US" b="0" i="1" smtClean="0">
                        <a:latin typeface="Cambria Math" panose="02040503050406030204" pitchFamily="18" charset="0"/>
                      </a:rPr>
                      <m:t>𝐶</m:t>
                    </m:r>
                  </m:oMath>
                </a14:m>
                <a:r>
                  <a:rPr lang="en-US" dirty="0"/>
                  <a:t> (can use </a:t>
                </a:r>
                <a:r>
                  <a:rPr lang="en-US" dirty="0" err="1"/>
                  <a:t>svd</a:t>
                </a:r>
                <a:r>
                  <a:rPr lang="en-US" dirty="0"/>
                  <a:t> and set to loading matrix). Initialize </a:t>
                </a:r>
                <a14:m>
                  <m:oMath xmlns:m="http://schemas.openxmlformats.org/officeDocument/2006/math">
                    <m:r>
                      <a:rPr lang="en-US" b="0" i="1" smtClean="0">
                        <a:latin typeface="Cambria Math" panose="02040503050406030204" pitchFamily="18" charset="0"/>
                      </a:rPr>
                      <m:t>𝜖</m:t>
                    </m:r>
                  </m:oMath>
                </a14:m>
                <a:r>
                  <a:rPr lang="en-US" dirty="0"/>
                  <a:t> (set to covariance of 0 mean observation data).</a:t>
                </a:r>
              </a:p>
              <a:p>
                <a:pPr marL="342900" indent="-342900">
                  <a:buFont typeface="+mj-lt"/>
                  <a:buAutoNum type="arabicPeriod"/>
                </a:pPr>
                <a:r>
                  <a:rPr lang="en-US" b="1" dirty="0"/>
                  <a:t>Run Expectation Maximization (EM).</a:t>
                </a:r>
              </a:p>
              <a:p>
                <a:pPr marL="617220" lvl="1" indent="-342900">
                  <a:buFont typeface="+mj-lt"/>
                  <a:buAutoNum type="alphaLcParenR"/>
                </a:pPr>
                <a:r>
                  <a:rPr lang="en-US" b="1" dirty="0"/>
                  <a:t>Expectation Step.</a:t>
                </a:r>
                <a:r>
                  <a:rPr lang="en-US" dirty="0"/>
                  <a:t>  Compute </a:t>
                </a:r>
                <a14:m>
                  <m:oMath xmlns:m="http://schemas.openxmlformats.org/officeDocument/2006/math">
                    <m:r>
                      <a:rPr lang="en-US" i="1" dirty="0" smtClean="0">
                        <a:latin typeface="Cambria Math" panose="02040503050406030204" pitchFamily="18" charset="0"/>
                      </a:rPr>
                      <m:t>𝐸</m:t>
                    </m:r>
                    <m:r>
                      <a:rPr lang="en-US" i="1" dirty="0" smtClean="0">
                        <a:latin typeface="Cambria Math" panose="02040503050406030204" pitchFamily="18" charset="0"/>
                      </a:rPr>
                      <m:t>[</m:t>
                    </m:r>
                    <m:r>
                      <a:rPr lang="en-US" b="0" i="1" dirty="0" smtClean="0">
                        <a:latin typeface="Cambria Math" panose="02040503050406030204" pitchFamily="18" charset="0"/>
                      </a:rPr>
                      <m:t>𝑍</m:t>
                    </m:r>
                    <m:r>
                      <a:rPr lang="en-US" i="1" dirty="0" err="1" smtClean="0">
                        <a:latin typeface="Cambria Math" panose="02040503050406030204" pitchFamily="18" charset="0"/>
                      </a:rPr>
                      <m:t>|</m:t>
                    </m:r>
                    <m:r>
                      <a:rPr lang="en-US" b="0" i="1" dirty="0" smtClean="0">
                        <a:latin typeface="Cambria Math" panose="02040503050406030204" pitchFamily="18" charset="0"/>
                      </a:rPr>
                      <m:t>𝑅</m:t>
                    </m:r>
                    <m:r>
                      <a:rPr lang="en-US" i="1" dirty="0" err="1" smtClean="0">
                        <a:latin typeface="Cambria Math" panose="02040503050406030204" pitchFamily="18" charset="0"/>
                      </a:rPr>
                      <m:t>;</m:t>
                    </m:r>
                    <m:r>
                      <a:rPr lang="en-US" i="1" dirty="0" err="1" smtClean="0">
                        <a:latin typeface="Cambria Math" panose="02040503050406030204" pitchFamily="18" charset="0"/>
                      </a:rPr>
                      <m:t>𝐶</m:t>
                    </m:r>
                    <m:r>
                      <a:rPr lang="en-US" b="0" i="1" dirty="0" smtClean="0">
                        <a:latin typeface="Cambria Math" panose="02040503050406030204" pitchFamily="18" charset="0"/>
                      </a:rPr>
                      <m:t>,</m:t>
                    </m:r>
                    <m:r>
                      <a:rPr lang="en-US" b="0" i="1" dirty="0" smtClean="0">
                        <a:latin typeface="Cambria Math" panose="02040503050406030204" pitchFamily="18" charset="0"/>
                      </a:rPr>
                      <m:t>𝜖</m:t>
                    </m:r>
                    <m:r>
                      <a:rPr lang="en-US" i="1" dirty="0" smtClean="0">
                        <a:latin typeface="Cambria Math" panose="02040503050406030204" pitchFamily="18" charset="0"/>
                      </a:rPr>
                      <m:t>]</m:t>
                    </m:r>
                  </m:oMath>
                </a14:m>
                <a:r>
                  <a:rPr lang="en-US" dirty="0"/>
                  <a:t> and </a:t>
                </a:r>
                <a14:m>
                  <m:oMath xmlns:m="http://schemas.openxmlformats.org/officeDocument/2006/math">
                    <m:r>
                      <a:rPr lang="en-US" i="1" dirty="0" smtClean="0">
                        <a:latin typeface="Cambria Math" panose="02040503050406030204" pitchFamily="18" charset="0"/>
                      </a:rPr>
                      <m:t>𝐸</m:t>
                    </m:r>
                    <m:r>
                      <a:rPr lang="en-US" i="1" dirty="0" smtClean="0">
                        <a:latin typeface="Cambria Math" panose="02040503050406030204" pitchFamily="18" charset="0"/>
                      </a:rPr>
                      <m:t>[</m:t>
                    </m:r>
                    <m:r>
                      <a:rPr lang="en-US" b="0" i="1" dirty="0" smtClean="0">
                        <a:latin typeface="Cambria Math" panose="02040503050406030204" pitchFamily="18" charset="0"/>
                      </a:rPr>
                      <m:t>𝑍</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𝑍</m:t>
                        </m:r>
                      </m:e>
                      <m:sup>
                        <m:r>
                          <a:rPr lang="en-US" b="0" i="1" dirty="0" smtClean="0">
                            <a:latin typeface="Cambria Math" panose="02040503050406030204" pitchFamily="18" charset="0"/>
                          </a:rPr>
                          <m:t>𝑇</m:t>
                        </m:r>
                      </m:sup>
                    </m:sSup>
                    <m:r>
                      <a:rPr lang="en-US" i="1" dirty="0" err="1" smtClean="0">
                        <a:latin typeface="Cambria Math" panose="02040503050406030204" pitchFamily="18" charset="0"/>
                      </a:rPr>
                      <m:t>|</m:t>
                    </m:r>
                    <m:r>
                      <a:rPr lang="en-US" i="1" dirty="0">
                        <a:latin typeface="Cambria Math" panose="02040503050406030204" pitchFamily="18" charset="0"/>
                      </a:rPr>
                      <m:t>𝑅</m:t>
                    </m:r>
                    <m:r>
                      <a:rPr lang="en-US" i="1" dirty="0" err="1">
                        <a:latin typeface="Cambria Math" panose="02040503050406030204" pitchFamily="18" charset="0"/>
                      </a:rPr>
                      <m:t>;</m:t>
                    </m:r>
                    <m:r>
                      <a:rPr lang="en-US" i="1" dirty="0" err="1">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𝜖</m:t>
                    </m:r>
                    <m:r>
                      <a:rPr lang="en-US" i="1" dirty="0" smtClean="0">
                        <a:latin typeface="Cambria Math" panose="02040503050406030204" pitchFamily="18" charset="0"/>
                      </a:rPr>
                      <m:t>]</m:t>
                    </m:r>
                  </m:oMath>
                </a14:m>
                <a:r>
                  <a:rPr lang="en-US" dirty="0"/>
                  <a:t>.</a:t>
                </a:r>
              </a:p>
              <a:p>
                <a:pPr marL="617220" lvl="1" indent="-342900">
                  <a:buFont typeface="+mj-lt"/>
                  <a:buAutoNum type="alphaLcParenR"/>
                </a:pPr>
                <a:r>
                  <a:rPr lang="en-US" b="1" dirty="0"/>
                  <a:t>Maximization Step.</a:t>
                </a:r>
                <a:r>
                  <a:rPr lang="en-US" dirty="0"/>
                  <a:t> Update parameters (</a:t>
                </a:r>
                <a14:m>
                  <m:oMath xmlns:m="http://schemas.openxmlformats.org/officeDocument/2006/math">
                    <m:r>
                      <a:rPr lang="en-US" b="0" i="1" smtClean="0">
                        <a:latin typeface="Cambria Math" panose="02040503050406030204" pitchFamily="18" charset="0"/>
                      </a:rPr>
                      <m:t>𝐶</m:t>
                    </m:r>
                  </m:oMath>
                </a14:m>
                <a:r>
                  <a:rPr lang="en-US" dirty="0"/>
                  <a:t> and </a:t>
                </a:r>
                <a14:m>
                  <m:oMath xmlns:m="http://schemas.openxmlformats.org/officeDocument/2006/math">
                    <m:r>
                      <m:rPr>
                        <m:sty m:val="p"/>
                      </m:rPr>
                      <a:rPr lang="en-US" b="0" i="0" smtClean="0">
                        <a:latin typeface="Cambria Math" panose="02040503050406030204" pitchFamily="18" charset="0"/>
                      </a:rPr>
                      <m:t>Ψ</m:t>
                    </m:r>
                  </m:oMath>
                </a14:m>
                <a:r>
                  <a:rPr lang="en-US" dirty="0"/>
                  <a:t>) that maximize log likelihood </a:t>
                </a:r>
                <a14:m>
                  <m:oMath xmlns:m="http://schemas.openxmlformats.org/officeDocument/2006/math">
                    <m:r>
                      <a:rPr lang="en-US" i="1" dirty="0" smtClean="0">
                        <a:latin typeface="Cambria Math" panose="02040503050406030204" pitchFamily="18" charset="0"/>
                      </a:rPr>
                      <m:t>𝑝</m:t>
                    </m:r>
                    <m:d>
                      <m:dPr>
                        <m:ctrlPr>
                          <a:rPr lang="en-US" i="1" dirty="0" smtClean="0">
                            <a:latin typeface="Cambria Math" panose="02040503050406030204" pitchFamily="18" charset="0"/>
                          </a:rPr>
                        </m:ctrlPr>
                      </m:dPr>
                      <m:e>
                        <m:r>
                          <a:rPr lang="en-US" b="0" i="1" dirty="0" smtClean="0">
                            <a:latin typeface="Cambria Math" panose="02040503050406030204" pitchFamily="18" charset="0"/>
                          </a:rPr>
                          <m:t>𝑅</m:t>
                        </m:r>
                      </m:e>
                      <m:e>
                        <m:r>
                          <a:rPr lang="en-US" i="1" dirty="0">
                            <a:latin typeface="Cambria Math" panose="02040503050406030204" pitchFamily="18" charset="0"/>
                          </a:rPr>
                          <m:t>𝐶</m:t>
                        </m:r>
                        <m:r>
                          <a:rPr lang="en-US" i="1" dirty="0">
                            <a:latin typeface="Cambria Math" panose="02040503050406030204" pitchFamily="18" charset="0"/>
                          </a:rPr>
                          <m:t>,</m:t>
                        </m:r>
                        <m:r>
                          <m:rPr>
                            <m:sty m:val="p"/>
                          </m:rPr>
                          <a:rPr lang="en-US" b="0" i="0" dirty="0" smtClean="0">
                            <a:latin typeface="Cambria Math" panose="02040503050406030204" pitchFamily="18" charset="0"/>
                          </a:rPr>
                          <m:t>Ψ</m:t>
                        </m:r>
                      </m:e>
                    </m:d>
                    <m:r>
                      <a:rPr lang="en-US" b="0" i="1" dirty="0" smtClean="0">
                        <a:latin typeface="Cambria Math" panose="02040503050406030204" pitchFamily="18" charset="0"/>
                      </a:rPr>
                      <m:t>=</m:t>
                    </m:r>
                    <m:r>
                      <a:rPr lang="en-US" b="0" i="1" dirty="0" smtClean="0">
                        <a:latin typeface="Cambria Math" panose="02040503050406030204" pitchFamily="18" charset="0"/>
                      </a:rPr>
                      <m:t>𝐿</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𝐶</m:t>
                        </m:r>
                        <m:r>
                          <a:rPr lang="en-US" b="0" i="1" dirty="0" smtClean="0">
                            <a:latin typeface="Cambria Math" panose="02040503050406030204" pitchFamily="18" charset="0"/>
                          </a:rPr>
                          <m:t>,</m:t>
                        </m:r>
                        <m:r>
                          <m:rPr>
                            <m:sty m:val="p"/>
                          </m:rPr>
                          <a:rPr lang="en-US" b="0" i="0" dirty="0" smtClean="0">
                            <a:latin typeface="Cambria Math" panose="02040503050406030204" pitchFamily="18" charset="0"/>
                          </a:rPr>
                          <m:t>Ψ</m:t>
                        </m:r>
                      </m:e>
                      <m:e>
                        <m:r>
                          <a:rPr lang="en-US" b="0" i="1" dirty="0" smtClean="0">
                            <a:latin typeface="Cambria Math" panose="02040503050406030204" pitchFamily="18" charset="0"/>
                          </a:rPr>
                          <m:t>𝑅</m:t>
                        </m:r>
                      </m:e>
                    </m:d>
                  </m:oMath>
                </a14:m>
                <a:r>
                  <a:rPr lang="en-US" dirty="0"/>
                  <a:t>. Compute negative log-likelihood:</a:t>
                </a:r>
                <a:br>
                  <a:rPr lang="en-US" dirty="0"/>
                </a:br>
                <a:br>
                  <a:rPr lang="en-US" dirty="0"/>
                </a:br>
                <a:r>
                  <a:rPr lang="en-US" dirty="0"/>
                  <a:t>Re-estimate mean of observed data, </a:t>
                </a:r>
                <a14:m>
                  <m:oMath xmlns:m="http://schemas.openxmlformats.org/officeDocument/2006/math">
                    <m:r>
                      <a:rPr lang="en-US" b="0" i="1" smtClean="0">
                        <a:latin typeface="Cambria Math" panose="02040503050406030204" pitchFamily="18" charset="0"/>
                      </a:rPr>
                      <m:t>𝜇</m:t>
                    </m:r>
                  </m:oMath>
                </a14:m>
                <a:r>
                  <a:rPr lang="en-US" dirty="0"/>
                  <a:t>:</a:t>
                </a:r>
                <a:r>
                  <a:rPr lang="en-US" b="1" dirty="0"/>
                  <a:t> </a:t>
                </a:r>
                <a:r>
                  <a:rPr lang="en-US" dirty="0"/>
                  <a:t>(</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𝐶𝑍</m:t>
                    </m:r>
                  </m:oMath>
                </a14:m>
                <a:r>
                  <a:rPr lang="en-US" dirty="0"/>
                  <a:t>)</a:t>
                </a:r>
                <a:br>
                  <a:rPr lang="en-US" dirty="0"/>
                </a:br>
                <a:r>
                  <a:rPr lang="en-US" dirty="0"/>
                  <a:t>Re-estimate covariance of observations: </a:t>
                </a:r>
                <a14:m>
                  <m:oMath xmlns:m="http://schemas.openxmlformats.org/officeDocument/2006/math">
                    <m:r>
                      <a:rPr lang="en-US" i="1" dirty="0" smtClean="0">
                        <a:latin typeface="Cambria Math" panose="02040503050406030204" pitchFamily="18" charset="0"/>
                      </a:rPr>
                      <m:t>𝐶</m:t>
                    </m:r>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𝐶</m:t>
                        </m:r>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m:t>
                    </m:r>
                    <m:r>
                      <m:rPr>
                        <m:sty m:val="p"/>
                      </m:rPr>
                      <a:rPr lang="en-US" b="0" i="0" dirty="0" smtClean="0">
                        <a:latin typeface="Cambria Math" panose="02040503050406030204" pitchFamily="18" charset="0"/>
                      </a:rPr>
                      <m:t>Ψ</m:t>
                    </m:r>
                  </m:oMath>
                </a14:m>
                <a:br>
                  <a:rPr lang="en-US" b="1" dirty="0"/>
                </a:br>
                <a:r>
                  <a:rPr lang="en-US" dirty="0"/>
                  <a:t>Sum up the negative </a:t>
                </a:r>
                <a:r>
                  <a:rPr lang="en-US" dirty="0" err="1"/>
                  <a:t>logpdf</a:t>
                </a:r>
                <a:r>
                  <a:rPr lang="en-US" dirty="0"/>
                  <a:t> of all observations given distribution params.</a:t>
                </a:r>
                <a:br>
                  <a:rPr lang="en-US" dirty="0"/>
                </a:br>
                <a:endParaRPr lang="en-US" dirty="0"/>
              </a:p>
              <a:p>
                <a:pPr marL="617220" lvl="1" indent="-342900">
                  <a:buFont typeface="+mj-lt"/>
                  <a:buAutoNum type="alphaLcParenR"/>
                </a:pPr>
                <a:r>
                  <a:rPr lang="en-US" b="1" dirty="0"/>
                  <a:t>Repeat until convergence.</a:t>
                </a:r>
                <a:br>
                  <a:rPr lang="en-US" b="1" dirty="0"/>
                </a:br>
                <a:br>
                  <a:rPr lang="en-US" b="1" dirty="0"/>
                </a:br>
                <a:endParaRPr lang="en-US" dirty="0"/>
              </a:p>
              <a:p>
                <a:pPr marL="342900" indent="-342900">
                  <a:buFont typeface="+mj-lt"/>
                  <a:buAutoNum type="arabicPeriod"/>
                </a:pPr>
                <a:endParaRPr lang="en-US" dirty="0"/>
              </a:p>
            </p:txBody>
          </p:sp>
        </mc:Choice>
        <mc:Fallback xmlns="">
          <p:sp>
            <p:nvSpPr>
              <p:cNvPr id="7" name="Content Placeholder 6">
                <a:extLst>
                  <a:ext uri="{FF2B5EF4-FFF2-40B4-BE49-F238E27FC236}">
                    <a16:creationId xmlns:a16="http://schemas.microsoft.com/office/drawing/2014/main" id="{F2BC0314-CCC6-041F-930E-5E723C5D0C78}"/>
                  </a:ext>
                </a:extLst>
              </p:cNvPr>
              <p:cNvSpPr>
                <a:spLocks noGrp="1" noRot="1" noChangeAspect="1" noMove="1" noResize="1" noEditPoints="1" noAdjustHandles="1" noChangeArrowheads="1" noChangeShapeType="1" noTextEdit="1"/>
              </p:cNvSpPr>
              <p:nvPr>
                <p:ph idx="1"/>
              </p:nvPr>
            </p:nvSpPr>
            <p:spPr>
              <a:blipFill>
                <a:blip r:embed="rId3"/>
                <a:stretch>
                  <a:fillRect l="-213" t="-1681" r="-426"/>
                </a:stretch>
              </a:blipFill>
            </p:spPr>
            <p:txBody>
              <a:bodyPr/>
              <a:lstStyle/>
              <a:p>
                <a:r>
                  <a:rPr lang="en-US">
                    <a:noFill/>
                  </a:rPr>
                  <a:t> </a:t>
                </a:r>
              </a:p>
            </p:txBody>
          </p:sp>
        </mc:Fallback>
      </mc:AlternateContent>
    </p:spTree>
    <p:extLst>
      <p:ext uri="{BB962C8B-B14F-4D97-AF65-F5344CB8AC3E}">
        <p14:creationId xmlns:p14="http://schemas.microsoft.com/office/powerpoint/2010/main" val="2184293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A70D-DECD-9615-D0B7-E7A78F2D7FB3}"/>
              </a:ext>
            </a:extLst>
          </p:cNvPr>
          <p:cNvSpPr>
            <a:spLocks noGrp="1"/>
          </p:cNvSpPr>
          <p:nvPr>
            <p:ph type="title"/>
          </p:nvPr>
        </p:nvSpPr>
        <p:spPr/>
        <p:txBody>
          <a:bodyPr/>
          <a:lstStyle/>
          <a:p>
            <a:r>
              <a:rPr lang="en-US" dirty="0"/>
              <a:t>Kalman Filter – Unsupervised Training</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F2BC0314-CCC6-041F-930E-5E723C5D0C78}"/>
                  </a:ext>
                </a:extLst>
              </p:cNvPr>
              <p:cNvSpPr>
                <a:spLocks noGrp="1"/>
              </p:cNvSpPr>
              <p:nvPr>
                <p:ph idx="1"/>
              </p:nvPr>
            </p:nvSpPr>
            <p:spPr/>
            <p:txBody>
              <a:bodyPr>
                <a:normAutofit lnSpcReduction="10000"/>
              </a:bodyPr>
              <a:lstStyle/>
              <a:p>
                <a:r>
                  <a:rPr lang="en-US" dirty="0"/>
                  <a:t>Expectation Maximization for LGDS Parameters:</a:t>
                </a:r>
              </a:p>
              <a:p>
                <a:pPr marL="342900" indent="-342900">
                  <a:buFont typeface="+mj-lt"/>
                  <a:buAutoNum type="arabicPeriod"/>
                </a:pPr>
                <a:r>
                  <a:rPr lang="en-US" b="1" dirty="0"/>
                  <a:t>Initialize Parameters.</a:t>
                </a:r>
                <a:r>
                  <a:rPr lang="en-US" dirty="0"/>
                  <a:t> Latent variable estimates and latent variable variance (both posteriors from factor analysis). Set </a:t>
                </a:r>
                <a14:m>
                  <m:oMath xmlns:m="http://schemas.openxmlformats.org/officeDocument/2006/math">
                    <m:r>
                      <a:rPr lang="en-US" i="1" dirty="0" smtClean="0">
                        <a:latin typeface="Cambria Math" panose="02040503050406030204" pitchFamily="18" charset="0"/>
                      </a:rPr>
                      <m:t>𝐸</m:t>
                    </m:r>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𝑍</m:t>
                        </m:r>
                      </m:e>
                      <m:sub>
                        <m:r>
                          <a:rPr lang="en-US" b="0" i="1" dirty="0" smtClean="0">
                            <a:latin typeface="Cambria Math" panose="02040503050406030204" pitchFamily="18" charset="0"/>
                          </a:rPr>
                          <m:t>𝑡</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𝑍</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𝑅</m:t>
                        </m:r>
                      </m:e>
                      <m:sub>
                        <m:r>
                          <a:rPr lang="en-US" b="0" i="1" dirty="0" smtClean="0">
                            <a:latin typeface="Cambria Math" panose="02040503050406030204" pitchFamily="18" charset="0"/>
                          </a:rPr>
                          <m:t>𝑡</m:t>
                        </m:r>
                      </m:sub>
                    </m:sSub>
                    <m:r>
                      <a:rPr lang="en-US" i="1" dirty="0" smtClean="0">
                        <a:latin typeface="Cambria Math" panose="02040503050406030204" pitchFamily="18" charset="0"/>
                      </a:rPr>
                      <m:t>]</m:t>
                    </m:r>
                  </m:oMath>
                </a14:m>
                <a:r>
                  <a:rPr lang="en-US" dirty="0"/>
                  <a:t> to </a:t>
                </a:r>
                <a14:m>
                  <m:oMath xmlns:m="http://schemas.openxmlformats.org/officeDocument/2006/math">
                    <m:r>
                      <a:rPr lang="en-US" i="1" dirty="0" smtClean="0">
                        <a:latin typeface="Cambria Math" panose="02040503050406030204" pitchFamily="18" charset="0"/>
                      </a:rPr>
                      <m:t>𝐼</m:t>
                    </m:r>
                  </m:oMath>
                </a14:m>
                <a:r>
                  <a:rPr lang="en-US" dirty="0"/>
                  <a:t>.</a:t>
                </a:r>
              </a:p>
              <a:p>
                <a:pPr marL="342900" indent="-342900">
                  <a:buFont typeface="+mj-lt"/>
                  <a:buAutoNum type="arabicPeriod"/>
                </a:pPr>
                <a:r>
                  <a:rPr lang="en-US" b="1" dirty="0"/>
                  <a:t>Run Expectation Maximization (EM).</a:t>
                </a:r>
              </a:p>
              <a:p>
                <a:pPr marL="617220" lvl="1" indent="-342900">
                  <a:buFont typeface="+mj-lt"/>
                  <a:buAutoNum type="alphaLcParenR"/>
                </a:pPr>
                <a:r>
                  <a:rPr lang="en-US" b="1" dirty="0"/>
                  <a:t>Maximization Step.</a:t>
                </a:r>
                <a:r>
                  <a:rPr lang="en-US" dirty="0"/>
                  <a:t>  Take derivative </a:t>
                </a: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𝑍</m:t>
                        </m:r>
                        <m:r>
                          <a:rPr lang="en-US" b="0" i="1" smtClean="0">
                            <a:latin typeface="Cambria Math" panose="02040503050406030204" pitchFamily="18" charset="0"/>
                          </a:rPr>
                          <m:t>,</m:t>
                        </m:r>
                        <m:r>
                          <a:rPr lang="en-US" b="0" i="1" smtClean="0">
                            <a:latin typeface="Cambria Math" panose="02040503050406030204" pitchFamily="18" charset="0"/>
                          </a:rPr>
                          <m:t>𝑅</m:t>
                        </m:r>
                      </m:e>
                    </m:d>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oMath>
                </a14:m>
                <a:r>
                  <a:rPr lang="en-US" dirty="0"/>
                  <a:t> </a:t>
                </a:r>
                <a:r>
                  <a:rPr lang="en-US" dirty="0" err="1"/>
                  <a:t>wrt</a:t>
                </a:r>
                <a:r>
                  <a:rPr lang="en-US" dirty="0"/>
                  <a:t> parameters from LGDS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𝐻</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𝑄</m:t>
                    </m:r>
                  </m:oMath>
                </a14:m>
                <a:r>
                  <a:rPr lang="en-US" dirty="0"/>
                  <a:t>) as well as the latent state initial mean and variances.</a:t>
                </a:r>
              </a:p>
              <a:p>
                <a:pPr marL="617220" lvl="1" indent="-342900">
                  <a:buFont typeface="+mj-lt"/>
                  <a:buAutoNum type="alphaLcParenR"/>
                </a:pPr>
                <a:r>
                  <a:rPr lang="en-US" b="1" dirty="0"/>
                  <a:t>Expectation Step.</a:t>
                </a:r>
                <a:r>
                  <a:rPr lang="en-US" dirty="0"/>
                  <a:t> Run a series of forward and backward recursions, with the forward being a KF to give posterior latent mean and variance. The other being a smoother to give </a:t>
                </a:r>
                <a14:m>
                  <m:oMath xmlns:m="http://schemas.openxmlformats.org/officeDocument/2006/math">
                    <m:r>
                      <a:rPr lang="en-US" i="1" dirty="0">
                        <a:latin typeface="Cambria Math" panose="02040503050406030204" pitchFamily="18" charset="0"/>
                      </a:rPr>
                      <m:t>𝐸</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𝑍</m:t>
                        </m:r>
                      </m:e>
                      <m:sub>
                        <m:r>
                          <a:rPr lang="en-US" i="1" dirty="0">
                            <a:latin typeface="Cambria Math" panose="02040503050406030204" pitchFamily="18" charset="0"/>
                          </a:rPr>
                          <m:t>𝑡</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𝑍</m:t>
                        </m:r>
                      </m:e>
                      <m:sub>
                        <m:r>
                          <a:rPr lang="en-US" i="1" dirty="0">
                            <a:latin typeface="Cambria Math" panose="02040503050406030204" pitchFamily="18" charset="0"/>
                          </a:rPr>
                          <m:t>𝑡</m:t>
                        </m:r>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𝑅</m:t>
                        </m:r>
                      </m:e>
                      <m:sub>
                        <m:r>
                          <a:rPr lang="en-US" i="1" dirty="0">
                            <a:latin typeface="Cambria Math" panose="02040503050406030204" pitchFamily="18" charset="0"/>
                          </a:rPr>
                          <m:t>𝑡</m:t>
                        </m:r>
                      </m:sub>
                    </m:sSub>
                    <m:r>
                      <a:rPr lang="en-US" i="1" dirty="0">
                        <a:latin typeface="Cambria Math" panose="02040503050406030204" pitchFamily="18" charset="0"/>
                      </a:rPr>
                      <m:t>]</m:t>
                    </m:r>
                  </m:oMath>
                </a14:m>
                <a:r>
                  <a:rPr lang="en-US" dirty="0"/>
                  <a:t> .</a:t>
                </a:r>
                <a:br>
                  <a:rPr lang="en-US" dirty="0"/>
                </a:br>
                <a:br>
                  <a:rPr lang="en-US" dirty="0"/>
                </a:br>
                <a:r>
                  <a:rPr lang="en-US" dirty="0"/>
                  <a:t>From the posterior mean and covariance of the latent states, sum up the negative </a:t>
                </a:r>
                <a:r>
                  <a:rPr lang="en-US" dirty="0" err="1"/>
                  <a:t>logpdf</a:t>
                </a:r>
                <a:r>
                  <a:rPr lang="en-US" dirty="0"/>
                  <a:t> of all generated latent states given distribution params</a:t>
                </a:r>
                <a:br>
                  <a:rPr lang="en-US" dirty="0"/>
                </a:br>
                <a:br>
                  <a:rPr lang="en-US" dirty="0"/>
                </a:br>
                <a:endParaRPr lang="en-US" dirty="0"/>
              </a:p>
              <a:p>
                <a:pPr marL="617220" lvl="1" indent="-342900">
                  <a:buFont typeface="+mj-lt"/>
                  <a:buAutoNum type="alphaLcParenR"/>
                </a:pPr>
                <a:r>
                  <a:rPr lang="en-US" b="1" dirty="0"/>
                  <a:t>Repeat until convergence.</a:t>
                </a:r>
                <a:br>
                  <a:rPr lang="en-US" b="1" dirty="0"/>
                </a:br>
                <a:br>
                  <a:rPr lang="en-US" b="1" dirty="0"/>
                </a:br>
                <a:endParaRPr lang="en-US" dirty="0"/>
              </a:p>
              <a:p>
                <a:pPr marL="342900" indent="-342900">
                  <a:buFont typeface="+mj-lt"/>
                  <a:buAutoNum type="arabicPeriod"/>
                </a:pPr>
                <a:endParaRPr lang="en-US" dirty="0"/>
              </a:p>
            </p:txBody>
          </p:sp>
        </mc:Choice>
        <mc:Fallback xmlns="">
          <p:sp>
            <p:nvSpPr>
              <p:cNvPr id="7" name="Content Placeholder 6">
                <a:extLst>
                  <a:ext uri="{FF2B5EF4-FFF2-40B4-BE49-F238E27FC236}">
                    <a16:creationId xmlns:a16="http://schemas.microsoft.com/office/drawing/2014/main" id="{F2BC0314-CCC6-041F-930E-5E723C5D0C78}"/>
                  </a:ext>
                </a:extLst>
              </p:cNvPr>
              <p:cNvSpPr>
                <a:spLocks noGrp="1" noRot="1" noChangeAspect="1" noMove="1" noResize="1" noEditPoints="1" noAdjustHandles="1" noChangeArrowheads="1" noChangeShapeType="1" noTextEdit="1"/>
              </p:cNvSpPr>
              <p:nvPr>
                <p:ph idx="1"/>
              </p:nvPr>
            </p:nvSpPr>
            <p:spPr>
              <a:blipFill>
                <a:blip r:embed="rId3"/>
                <a:stretch>
                  <a:fillRect l="-213" t="-1681"/>
                </a:stretch>
              </a:blipFill>
            </p:spPr>
            <p:txBody>
              <a:bodyPr/>
              <a:lstStyle/>
              <a:p>
                <a:r>
                  <a:rPr lang="en-US">
                    <a:noFill/>
                  </a:rPr>
                  <a:t> </a:t>
                </a:r>
              </a:p>
            </p:txBody>
          </p:sp>
        </mc:Fallback>
      </mc:AlternateContent>
    </p:spTree>
    <p:extLst>
      <p:ext uri="{BB962C8B-B14F-4D97-AF65-F5344CB8AC3E}">
        <p14:creationId xmlns:p14="http://schemas.microsoft.com/office/powerpoint/2010/main" val="80452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0FC5-BB38-F243-FEC1-26E1C9928524}"/>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AF2FD027-5897-070E-25DB-B1DB298E28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31713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A5BE7-4D1D-A52B-861E-195536612FF8}"/>
              </a:ext>
            </a:extLst>
          </p:cNvPr>
          <p:cNvSpPr>
            <a:spLocks noGrp="1"/>
          </p:cNvSpPr>
          <p:nvPr>
            <p:ph type="title"/>
          </p:nvPr>
        </p:nvSpPr>
        <p:spPr/>
        <p:txBody>
          <a:bodyPr/>
          <a:lstStyle/>
          <a:p>
            <a:r>
              <a:rPr lang="en-US" dirty="0"/>
              <a:t>Kalman Filter - Decoding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539727-9B2F-8FBE-9B3C-FD4A49B23988}"/>
                  </a:ext>
                </a:extLst>
              </p:cNvPr>
              <p:cNvSpPr>
                <a:spLocks noGrp="1"/>
              </p:cNvSpPr>
              <p:nvPr>
                <p:ph idx="1"/>
              </p:nvPr>
            </p:nvSpPr>
            <p:spPr>
              <a:xfrm>
                <a:off x="1261871" y="1828800"/>
                <a:ext cx="9206103" cy="4351337"/>
              </a:xfrm>
            </p:spPr>
            <p:txBody>
              <a:bodyPr>
                <a:normAutofit fontScale="85000" lnSpcReduction="10000"/>
              </a:bodyPr>
              <a:lstStyle/>
              <a:p>
                <a:pPr marL="342900" indent="-342900">
                  <a:buFont typeface="+mj-lt"/>
                  <a:buAutoNum type="arabicPeriod"/>
                </a:pPr>
                <a:r>
                  <a:rPr lang="en-US" b="1" dirty="0"/>
                  <a:t>Initialize.</a:t>
                </a:r>
                <a:r>
                  <a:rPr lang="en-US" dirty="0"/>
                  <a:t> Make assumptions on prior knowledge. Predict </a:t>
                </a:r>
                <a14:m>
                  <m:oMath xmlns:m="http://schemas.openxmlformats.org/officeDocument/2006/math">
                    <m:r>
                      <a:rPr lang="en-US" b="0" i="1" smtClean="0">
                        <a:latin typeface="Cambria Math" panose="02040503050406030204" pitchFamily="18" charset="0"/>
                      </a:rPr>
                      <m:t>𝑥</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 </m:t>
                        </m:r>
                      </m:e>
                      <m:sub>
                        <m:r>
                          <a:rPr lang="en-US" b="0" i="1" smtClean="0">
                            <a:latin typeface="Cambria Math" panose="02040503050406030204" pitchFamily="18" charset="0"/>
                          </a:rPr>
                          <m:t>0</m:t>
                        </m:r>
                      </m:sub>
                      <m:sup>
                        <m:r>
                          <a:rPr lang="en-US" b="0" i="1" smtClean="0">
                            <a:latin typeface="Cambria Math" panose="02040503050406030204" pitchFamily="18" charset="0"/>
                          </a:rPr>
                          <m:t>−</m:t>
                        </m:r>
                      </m:sup>
                    </m:sSubSup>
                  </m:oMath>
                </a14:m>
                <a:r>
                  <a:rPr lang="en-US" b="1" dirty="0"/>
                  <a:t> </a:t>
                </a:r>
                <a:r>
                  <a:rPr lang="en-US" dirty="0"/>
                  <a:t>(initial state) and uncertainty in initial state,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0</m:t>
                        </m:r>
                      </m:sub>
                      <m:sup>
                        <m:r>
                          <a:rPr lang="en-US" b="0" i="1" smtClean="0">
                            <a:latin typeface="Cambria Math" panose="02040503050406030204" pitchFamily="18" charset="0"/>
                          </a:rPr>
                          <m:t>−</m:t>
                        </m:r>
                      </m:sup>
                    </m:sSubSup>
                  </m:oMath>
                </a14:m>
                <a:r>
                  <a:rPr lang="en-US" dirty="0"/>
                  <a:t>.</a:t>
                </a:r>
              </a:p>
              <a:p>
                <a:pPr marL="342900" indent="-342900">
                  <a:buFont typeface="+mj-lt"/>
                  <a:buAutoNum type="arabicPeriod"/>
                </a:pPr>
                <a:r>
                  <a:rPr lang="en-US" sz="1800" b="1" kern="100" dirty="0">
                    <a:effectLst/>
                    <a:latin typeface="Times New Roman" panose="02020603050405020304" pitchFamily="18" charset="0"/>
                    <a:ea typeface="MS Mincho" panose="020B0400000000000000" pitchFamily="49" charset="-128"/>
                    <a:cs typeface="Times New Roman" panose="02020603050405020304" pitchFamily="18" charset="0"/>
                  </a:rPr>
                  <a:t>Measure.</a:t>
                </a:r>
                <a:r>
                  <a:rPr lang="en-US" sz="1800" kern="100" dirty="0">
                    <a:effectLst/>
                    <a:latin typeface="Times New Roman" panose="02020603050405020304" pitchFamily="18" charset="0"/>
                    <a:ea typeface="MS Mincho" panose="020B0400000000000000" pitchFamily="49" charset="-128"/>
                    <a:cs typeface="Times New Roman" panose="02020603050405020304" pitchFamily="18" charset="0"/>
                  </a:rPr>
                  <a:t> Take a measurement at the current time step, </a:t>
                </a:r>
                <a14:m>
                  <m:oMath xmlns:m="http://schemas.openxmlformats.org/officeDocument/2006/math">
                    <m:r>
                      <a:rPr lang="en-US" sz="1800" i="1" kern="100">
                        <a:effectLst/>
                        <a:latin typeface="Cambria Math" panose="02040503050406030204" pitchFamily="18" charset="0"/>
                        <a:ea typeface="MS Mincho" panose="020B0400000000000000" pitchFamily="49" charset="-128"/>
                        <a:cs typeface="Times New Roman" panose="02020603050405020304" pitchFamily="18" charset="0"/>
                      </a:rPr>
                      <m:t>𝑡</m:t>
                    </m:r>
                  </m:oMath>
                </a14:m>
                <a:r>
                  <a:rPr lang="en-US" sz="1800" kern="100" dirty="0">
                    <a:effectLst/>
                    <a:latin typeface="Times New Roman" panose="02020603050405020304" pitchFamily="18" charset="0"/>
                    <a:ea typeface="MS Mincho" panose="020B0400000000000000" pitchFamily="49" charset="-128"/>
                    <a:cs typeface="Times New Roman" panose="02020603050405020304" pitchFamily="18" charset="0"/>
                  </a:rPr>
                  <a:t>, and acquire the latest neural binned counts, </a:t>
                </a:r>
                <a14:m>
                  <m:oMath xmlns:m="http://schemas.openxmlformats.org/officeDocument/2006/math">
                    <m:sSub>
                      <m:sSubPr>
                        <m:ctrlPr>
                          <a:rPr lang="en-US" sz="1800" i="1" kern="100">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i="1" kern="100">
                            <a:effectLst/>
                            <a:latin typeface="Cambria Math" panose="02040503050406030204" pitchFamily="18" charset="0"/>
                            <a:ea typeface="MS Mincho" panose="020B0400000000000000" pitchFamily="49" charset="-128"/>
                            <a:cs typeface="Times New Roman" panose="02020603050405020304" pitchFamily="18" charset="0"/>
                          </a:rPr>
                          <m:t>𝑟</m:t>
                        </m:r>
                      </m:e>
                      <m:sub>
                        <m:r>
                          <a:rPr lang="en-US" sz="1800" i="1" kern="100">
                            <a:effectLst/>
                            <a:latin typeface="Cambria Math" panose="02040503050406030204" pitchFamily="18" charset="0"/>
                            <a:ea typeface="MS Mincho" panose="020B0400000000000000" pitchFamily="49" charset="-128"/>
                            <a:cs typeface="Times New Roman" panose="02020603050405020304" pitchFamily="18" charset="0"/>
                          </a:rPr>
                          <m:t>𝑡</m:t>
                        </m:r>
                      </m:sub>
                    </m:sSub>
                  </m:oMath>
                </a14:m>
                <a:r>
                  <a:rPr lang="en-US" sz="1800" kern="100" dirty="0">
                    <a:effectLst/>
                    <a:latin typeface="Times New Roman" panose="02020603050405020304" pitchFamily="18" charset="0"/>
                    <a:ea typeface="MS Mincho" panose="020B0400000000000000" pitchFamily="49" charset="-128"/>
                    <a:cs typeface="Times New Roman" panose="02020603050405020304" pitchFamily="18" charset="0"/>
                  </a:rPr>
                  <a:t>.</a:t>
                </a:r>
              </a:p>
              <a:p>
                <a:pPr marL="342900" indent="-342900">
                  <a:lnSpc>
                    <a:spcPct val="150000"/>
                  </a:lnSpc>
                  <a:buFont typeface="+mj-lt"/>
                  <a:buAutoNum type="arabicPeriod"/>
                </a:pPr>
                <a:r>
                  <a:rPr lang="en-US" b="1" kern="100" dirty="0">
                    <a:latin typeface="Times New Roman" panose="02020603050405020304" pitchFamily="18" charset="0"/>
                    <a:ea typeface="MS Mincho" panose="020B0400000000000000" pitchFamily="49" charset="-128"/>
                    <a:cs typeface="Times New Roman" panose="02020603050405020304" pitchFamily="18" charset="0"/>
                  </a:rPr>
                  <a:t>Posteriori/Update Step. </a:t>
                </a:r>
                <a:r>
                  <a:rPr lang="en-US" kern="100" dirty="0">
                    <a:latin typeface="Times New Roman" panose="02020603050405020304" pitchFamily="18" charset="0"/>
                    <a:ea typeface="MS Mincho" panose="020B0400000000000000" pitchFamily="49" charset="-128"/>
                    <a:cs typeface="Times New Roman" panose="02020603050405020304" pitchFamily="18" charset="0"/>
                  </a:rPr>
                  <a:t>Make an informed estimate of the kinematic state and uncertainties:</a:t>
                </a:r>
                <a:br>
                  <a:rPr lang="en-US" kern="100" dirty="0">
                    <a:latin typeface="Times New Roman" panose="02020603050405020304" pitchFamily="18" charset="0"/>
                    <a:ea typeface="MS Mincho" panose="020B0400000000000000" pitchFamily="49" charset="-128"/>
                    <a:cs typeface="Times New Roman" panose="02020603050405020304" pitchFamily="18" charset="0"/>
                  </a:rPr>
                </a:br>
                <a:r>
                  <a:rPr lang="en-US" kern="100" dirty="0">
                    <a:latin typeface="Times New Roman" panose="02020603050405020304" pitchFamily="18" charset="0"/>
                    <a:ea typeface="MS Mincho" panose="020B0400000000000000" pitchFamily="49" charset="-128"/>
                    <a:cs typeface="Times New Roman" panose="02020603050405020304" pitchFamily="18" charset="0"/>
                  </a:rPr>
                  <a:t>Kalman Gain:		</a:t>
                </a:r>
                <a14:m>
                  <m:oMath xmlns:m="http://schemas.openxmlformats.org/officeDocument/2006/math">
                    <m:sSub>
                      <m:sSubPr>
                        <m:ctrlPr>
                          <a:rPr lang="en-US" sz="1800" b="1" i="1" smtClean="0">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𝑲</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𝒕</m:t>
                        </m:r>
                      </m:sub>
                    </m:sSub>
                    <m:r>
                      <a:rPr lang="en-US" sz="1800" i="1">
                        <a:effectLst/>
                        <a:latin typeface="Cambria Math" panose="02040503050406030204" pitchFamily="18" charset="0"/>
                        <a:ea typeface="MS Mincho" panose="020B0400000000000000" pitchFamily="49" charset="-128"/>
                        <a:cs typeface="Times New Roman" panose="02020603050405020304" pitchFamily="18" charset="0"/>
                      </a:rPr>
                      <m:t>=</m:t>
                    </m:r>
                    <m:sSubSup>
                      <m:sSubSup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Sup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𝑷</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𝒕</m:t>
                        </m:r>
                      </m:sub>
                      <m: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up>
                    </m:sSubSup>
                    <m:sSup>
                      <m:sSup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p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𝑯</m:t>
                        </m:r>
                      </m:e>
                      <m: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𝑻</m:t>
                        </m:r>
                      </m:sup>
                    </m:sSup>
                    <m:sSup>
                      <m:sSupPr>
                        <m:ctrlPr>
                          <a:rPr lang="en-US" sz="1800" i="1">
                            <a:effectLst/>
                            <a:latin typeface="Cambria Math" panose="02040503050406030204" pitchFamily="18" charset="0"/>
                            <a:ea typeface="MS Mincho" panose="020B0400000000000000" pitchFamily="49" charset="-128"/>
                            <a:cs typeface="Times New Roman" panose="02020603050405020304" pitchFamily="18" charset="0"/>
                          </a:rPr>
                        </m:ctrlPr>
                      </m:sSupPr>
                      <m:e>
                        <m:d>
                          <m:dPr>
                            <m:ctrlPr>
                              <a:rPr lang="en-US" sz="1800" i="1">
                                <a:effectLst/>
                                <a:latin typeface="Cambria Math" panose="02040503050406030204" pitchFamily="18" charset="0"/>
                                <a:ea typeface="MS Mincho" panose="020B0400000000000000" pitchFamily="49" charset="-128"/>
                                <a:cs typeface="Times New Roman" panose="02020603050405020304" pitchFamily="18" charset="0"/>
                              </a:rPr>
                            </m:ctrlPr>
                          </m:d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𝑯</m:t>
                            </m:r>
                            <m:sSubSup>
                              <m:sSubSup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bSup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𝑷</m:t>
                                </m:r>
                              </m:e>
                              <m:sub>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𝒕</m:t>
                                </m:r>
                              </m:sub>
                              <m: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m:t>
                                </m:r>
                              </m:sup>
                            </m:sSubSup>
                            <m:sSup>
                              <m:sSupPr>
                                <m:ctrlPr>
                                  <a:rPr lang="en-US" sz="1800" b="1" i="1">
                                    <a:effectLst/>
                                    <a:latin typeface="Cambria Math" panose="02040503050406030204" pitchFamily="18" charset="0"/>
                                    <a:ea typeface="MS Mincho" panose="020B0400000000000000" pitchFamily="49" charset="-128"/>
                                    <a:cs typeface="Times New Roman" panose="02020603050405020304" pitchFamily="18" charset="0"/>
                                  </a:rPr>
                                </m:ctrlPr>
                              </m:sSupPr>
                              <m:e>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𝑯</m:t>
                                </m:r>
                              </m:e>
                              <m:sup>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𝑻</m:t>
                                </m:r>
                              </m:sup>
                            </m:sSup>
                            <m:r>
                              <a:rPr lang="en-US" sz="1800" i="1">
                                <a:effectLst/>
                                <a:latin typeface="Cambria Math" panose="02040503050406030204" pitchFamily="18" charset="0"/>
                                <a:ea typeface="MS Mincho" panose="020B0400000000000000" pitchFamily="49" charset="-128"/>
                                <a:cs typeface="Times New Roman" panose="02020603050405020304" pitchFamily="18" charset="0"/>
                              </a:rPr>
                              <m:t>+</m:t>
                            </m:r>
                            <m:r>
                              <a:rPr lang="en-US" sz="1800" b="1" i="1">
                                <a:effectLst/>
                                <a:latin typeface="Cambria Math" panose="02040503050406030204" pitchFamily="18" charset="0"/>
                                <a:ea typeface="MS Mincho" panose="020B0400000000000000" pitchFamily="49" charset="-128"/>
                                <a:cs typeface="Times New Roman" panose="02020603050405020304" pitchFamily="18" charset="0"/>
                              </a:rPr>
                              <m:t>𝑸</m:t>
                            </m:r>
                          </m:e>
                        </m:d>
                      </m:e>
                      <m:sup>
                        <m:r>
                          <a:rPr lang="en-US" sz="1800" i="1">
                            <a:effectLst/>
                            <a:latin typeface="Cambria Math" panose="02040503050406030204" pitchFamily="18" charset="0"/>
                            <a:ea typeface="MS Mincho" panose="020B0400000000000000" pitchFamily="49" charset="-128"/>
                            <a:cs typeface="Times New Roman" panose="02020603050405020304" pitchFamily="18" charset="0"/>
                          </a:rPr>
                          <m:t>−1</m:t>
                        </m:r>
                      </m:sup>
                    </m:sSup>
                  </m:oMath>
                </a14:m>
                <a:b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State Update: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𝑡</m:t>
                        </m:r>
                      </m:sub>
                    </m:sSub>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𝑡</m:t>
                        </m:r>
                      </m:sub>
                      <m:sup>
                        <m:r>
                          <a:rPr lang="en-US" i="1">
                            <a:latin typeface="Cambria Math" panose="02040503050406030204" pitchFamily="18" charset="0"/>
                          </a:rPr>
                          <m:t>−</m:t>
                        </m:r>
                      </m:sup>
                    </m:sSubSup>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sub>
                            <m:r>
                              <a:rPr lang="en-US" i="1">
                                <a:latin typeface="Cambria Math" panose="02040503050406030204" pitchFamily="18" charset="0"/>
                              </a:rPr>
                              <m:t>𝑡</m:t>
                            </m:r>
                          </m:sub>
                        </m:sSub>
                        <m:sSup>
                          <m:sSupPr>
                            <m:ctrlPr>
                              <a:rPr lang="en-US" b="1" i="1">
                                <a:latin typeface="Cambria Math" panose="02040503050406030204" pitchFamily="18" charset="0"/>
                              </a:rPr>
                            </m:ctrlPr>
                          </m:sSupPr>
                          <m:e>
                            <m:r>
                              <a:rPr lang="en-US" b="1" i="1">
                                <a:latin typeface="Cambria Math" panose="02040503050406030204" pitchFamily="18" charset="0"/>
                              </a:rPr>
                              <m:t>𝑯</m:t>
                            </m:r>
                          </m:e>
                          <m:sup>
                            <m:r>
                              <a:rPr lang="en-US" b="1" i="1">
                                <a:latin typeface="Cambria Math" panose="02040503050406030204" pitchFamily="18" charset="0"/>
                              </a:rPr>
                              <m:t>𝑻</m:t>
                            </m:r>
                          </m:sup>
                        </m:sSup>
                      </m:e>
                    </m:d>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𝒕</m:t>
                        </m:r>
                      </m:sub>
                      <m:sup>
                        <m:r>
                          <a:rPr lang="en-US" b="1" i="1">
                            <a:latin typeface="Cambria Math" panose="02040503050406030204" pitchFamily="18" charset="0"/>
                          </a:rPr>
                          <m:t>𝑻</m:t>
                        </m:r>
                      </m:sup>
                    </m:sSubSup>
                  </m:oMath>
                </a14:m>
                <a:b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Covariance Update: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𝑷</m:t>
                        </m:r>
                      </m:e>
                      <m:sub>
                        <m:r>
                          <a:rPr lang="en-US" b="1" i="1">
                            <a:latin typeface="Cambria Math" panose="02040503050406030204" pitchFamily="18" charset="0"/>
                          </a:rPr>
                          <m:t>𝒕</m:t>
                        </m:r>
                      </m:sub>
                    </m:sSub>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a:latin typeface="Cambria Math" panose="02040503050406030204" pitchFamily="18" charset="0"/>
                              </a:rPr>
                              <m:t>𝑵</m:t>
                            </m:r>
                          </m:sub>
                        </m:sSub>
                        <m:r>
                          <a:rPr lang="en-US"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𝒕</m:t>
                            </m:r>
                          </m:sub>
                        </m:sSub>
                        <m:r>
                          <a:rPr lang="en-US" b="1" i="1">
                            <a:latin typeface="Cambria Math" panose="02040503050406030204" pitchFamily="18" charset="0"/>
                          </a:rPr>
                          <m:t>𝑯</m:t>
                        </m:r>
                      </m:e>
                    </m:d>
                    <m:sSubSup>
                      <m:sSubSupPr>
                        <m:ctrlPr>
                          <a:rPr lang="en-US" b="1" i="1">
                            <a:latin typeface="Cambria Math" panose="02040503050406030204" pitchFamily="18" charset="0"/>
                          </a:rPr>
                        </m:ctrlPr>
                      </m:sSubSupPr>
                      <m:e>
                        <m:r>
                          <a:rPr lang="en-US" b="1" i="1">
                            <a:latin typeface="Cambria Math" panose="02040503050406030204" pitchFamily="18" charset="0"/>
                          </a:rPr>
                          <m:t>𝑷</m:t>
                        </m:r>
                      </m:e>
                      <m:sub>
                        <m:r>
                          <a:rPr lang="en-US" b="1" i="1">
                            <a:latin typeface="Cambria Math" panose="02040503050406030204" pitchFamily="18" charset="0"/>
                          </a:rPr>
                          <m:t>𝒕</m:t>
                        </m:r>
                      </m:sub>
                      <m:sup>
                        <m:r>
                          <a:rPr lang="en-US" b="1" i="1">
                            <a:latin typeface="Cambria Math" panose="02040503050406030204" pitchFamily="18" charset="0"/>
                          </a:rPr>
                          <m:t>−</m:t>
                        </m:r>
                      </m:sup>
                    </m:sSubSup>
                  </m:oMath>
                </a14:m>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50000"/>
                  </a:lnSpc>
                  <a:buFont typeface="+mj-lt"/>
                  <a:buAutoNum type="arabicPeriod"/>
                </a:pPr>
                <a:r>
                  <a:rPr lang="en-US" b="1" kern="100" dirty="0">
                    <a:latin typeface="Times New Roman" panose="02020603050405020304" pitchFamily="18" charset="0"/>
                    <a:ea typeface="Times New Roman" panose="02020603050405020304" pitchFamily="18" charset="0"/>
                    <a:cs typeface="Times New Roman" panose="02020603050405020304" pitchFamily="18" charset="0"/>
                  </a:rPr>
                  <a:t>Prediction (a Priori). </a:t>
                </a:r>
                <a:r>
                  <a:rPr lang="en-US" kern="100" dirty="0">
                    <a:latin typeface="Times New Roman" panose="02020603050405020304" pitchFamily="18" charset="0"/>
                    <a:ea typeface="Times New Roman" panose="02020603050405020304" pitchFamily="18" charset="0"/>
                    <a:cs typeface="Times New Roman" panose="02020603050405020304" pitchFamily="18" charset="0"/>
                  </a:rPr>
                  <a:t>Predict the next kinematic state and estimate uncertainty in that prediction:</a:t>
                </a:r>
                <a:br>
                  <a:rPr lang="en-US" kern="100" dirty="0">
                    <a:latin typeface="Times New Roman" panose="02020603050405020304" pitchFamily="18" charset="0"/>
                    <a:ea typeface="Times New Roman" panose="02020603050405020304" pitchFamily="18" charset="0"/>
                    <a:cs typeface="Times New Roman" panose="02020603050405020304" pitchFamily="18" charset="0"/>
                  </a:rPr>
                </a:br>
                <a:r>
                  <a:rPr lang="en-US" kern="100" dirty="0">
                    <a:latin typeface="Times New Roman" panose="02020603050405020304" pitchFamily="18" charset="0"/>
                    <a:ea typeface="Times New Roman" panose="02020603050405020304" pitchFamily="18" charset="0"/>
                    <a:cs typeface="Times New Roman" panose="02020603050405020304" pitchFamily="18" charset="0"/>
                  </a:rPr>
                  <a:t>Covariance Extrapolation:	</a:t>
                </a:r>
                <a14:m>
                  <m:oMath xmlns:m="http://schemas.openxmlformats.org/officeDocument/2006/math">
                    <m:sSubSup>
                      <m:sSubSupPr>
                        <m:ctrlPr>
                          <a:rPr lang="en-US" sz="1800" i="1" smtClean="0">
                            <a:effectLst/>
                            <a:latin typeface="Cambria Math" panose="02040503050406030204" pitchFamily="18" charset="0"/>
                            <a:ea typeface="MS Mincho" panose="020B0400000000000000" pitchFamily="49" charset="-128"/>
                            <a:cs typeface="Times New Roman" panose="02020603050405020304" pitchFamily="18" charset="0"/>
                          </a:rPr>
                        </m:ctrlPr>
                      </m:sSubSupPr>
                      <m:e>
                        <m:r>
                          <a:rPr lang="en-US" sz="1800" i="1">
                            <a:effectLst/>
                            <a:latin typeface="Cambria Math" panose="02040503050406030204" pitchFamily="18" charset="0"/>
                            <a:ea typeface="MS Mincho" panose="020B0400000000000000" pitchFamily="49" charset="-128"/>
                            <a:cs typeface="Times New Roman" panose="02020603050405020304" pitchFamily="18" charset="0"/>
                          </a:rPr>
                          <m:t>𝑃</m:t>
                        </m:r>
                      </m:e>
                      <m:sub>
                        <m:r>
                          <a:rPr lang="en-US" sz="1800" i="1">
                            <a:effectLst/>
                            <a:latin typeface="Cambria Math" panose="02040503050406030204" pitchFamily="18" charset="0"/>
                            <a:ea typeface="MS Mincho" panose="020B0400000000000000" pitchFamily="49" charset="-128"/>
                            <a:cs typeface="Times New Roman" panose="02020603050405020304" pitchFamily="18" charset="0"/>
                          </a:rPr>
                          <m:t>𝑡</m:t>
                        </m:r>
                        <m:r>
                          <a:rPr lang="en-US" sz="1800" i="1">
                            <a:effectLst/>
                            <a:latin typeface="Cambria Math" panose="02040503050406030204" pitchFamily="18" charset="0"/>
                            <a:ea typeface="MS Mincho" panose="020B0400000000000000" pitchFamily="49" charset="-128"/>
                            <a:cs typeface="Times New Roman" panose="02020603050405020304" pitchFamily="18" charset="0"/>
                          </a:rPr>
                          <m:t>+1</m:t>
                        </m:r>
                      </m:sub>
                      <m:sup>
                        <m:r>
                          <a:rPr lang="en-US" sz="1800" i="1">
                            <a:effectLst/>
                            <a:latin typeface="Cambria Math" panose="02040503050406030204" pitchFamily="18" charset="0"/>
                            <a:ea typeface="MS Mincho" panose="020B0400000000000000" pitchFamily="49" charset="-128"/>
                            <a:cs typeface="Times New Roman" panose="02020603050405020304" pitchFamily="18" charset="0"/>
                          </a:rPr>
                          <m:t>−</m:t>
                        </m:r>
                      </m:sup>
                    </m:sSubSup>
                    <m:r>
                      <a:rPr lang="en-US" sz="1800" i="1">
                        <a:effectLst/>
                        <a:latin typeface="Cambria Math" panose="02040503050406030204" pitchFamily="18" charset="0"/>
                        <a:ea typeface="MS Mincho" panose="020B0400000000000000" pitchFamily="49" charset="-128"/>
                        <a:cs typeface="Times New Roman" panose="02020603050405020304" pitchFamily="18" charset="0"/>
                      </a:rPr>
                      <m:t>=</m:t>
                    </m:r>
                    <m:r>
                      <a:rPr lang="en-US" sz="1800" i="1">
                        <a:effectLst/>
                        <a:latin typeface="Cambria Math" panose="02040503050406030204" pitchFamily="18" charset="0"/>
                        <a:ea typeface="MS Mincho" panose="020B0400000000000000" pitchFamily="49" charset="-128"/>
                        <a:cs typeface="Times New Roman" panose="02020603050405020304" pitchFamily="18" charset="0"/>
                      </a:rPr>
                      <m:t>𝐴</m:t>
                    </m:r>
                    <m:sSub>
                      <m:sSubPr>
                        <m:ctrlPr>
                          <a:rPr lang="en-US" sz="1800" i="1">
                            <a:effectLst/>
                            <a:latin typeface="Cambria Math" panose="02040503050406030204" pitchFamily="18" charset="0"/>
                            <a:ea typeface="MS Mincho" panose="020B0400000000000000" pitchFamily="49" charset="-128"/>
                            <a:cs typeface="Times New Roman" panose="02020603050405020304" pitchFamily="18" charset="0"/>
                          </a:rPr>
                        </m:ctrlPr>
                      </m:sSubPr>
                      <m:e>
                        <m:r>
                          <a:rPr lang="en-US" sz="1800" i="1">
                            <a:effectLst/>
                            <a:latin typeface="Cambria Math" panose="02040503050406030204" pitchFamily="18" charset="0"/>
                            <a:ea typeface="MS Mincho" panose="020B0400000000000000" pitchFamily="49" charset="-128"/>
                            <a:cs typeface="Times New Roman" panose="02020603050405020304" pitchFamily="18" charset="0"/>
                          </a:rPr>
                          <m:t>𝑃</m:t>
                        </m:r>
                      </m:e>
                      <m:sub>
                        <m:r>
                          <a:rPr lang="en-US" sz="1800" i="1">
                            <a:effectLst/>
                            <a:latin typeface="Cambria Math" panose="02040503050406030204" pitchFamily="18" charset="0"/>
                            <a:ea typeface="MS Mincho" panose="020B0400000000000000" pitchFamily="49" charset="-128"/>
                            <a:cs typeface="Times New Roman" panose="02020603050405020304" pitchFamily="18" charset="0"/>
                          </a:rPr>
                          <m:t>𝑡</m:t>
                        </m:r>
                      </m:sub>
                    </m:sSub>
                    <m:sSup>
                      <m:sSupPr>
                        <m:ctrlPr>
                          <a:rPr lang="en-US" sz="1800" i="1">
                            <a:effectLst/>
                            <a:latin typeface="Cambria Math" panose="02040503050406030204" pitchFamily="18" charset="0"/>
                            <a:ea typeface="MS Mincho" panose="020B0400000000000000" pitchFamily="49" charset="-128"/>
                            <a:cs typeface="Times New Roman" panose="02020603050405020304" pitchFamily="18" charset="0"/>
                          </a:rPr>
                        </m:ctrlPr>
                      </m:sSupPr>
                      <m:e>
                        <m:r>
                          <a:rPr lang="en-US" sz="1800" i="1">
                            <a:effectLst/>
                            <a:latin typeface="Cambria Math" panose="02040503050406030204" pitchFamily="18" charset="0"/>
                            <a:ea typeface="MS Mincho" panose="020B0400000000000000" pitchFamily="49" charset="-128"/>
                            <a:cs typeface="Times New Roman" panose="02020603050405020304" pitchFamily="18" charset="0"/>
                          </a:rPr>
                          <m:t>𝐴</m:t>
                        </m:r>
                      </m:e>
                      <m:sup>
                        <m:r>
                          <a:rPr lang="en-US" sz="1800" i="1">
                            <a:effectLst/>
                            <a:latin typeface="Cambria Math" panose="02040503050406030204" pitchFamily="18" charset="0"/>
                            <a:ea typeface="MS Mincho" panose="020B0400000000000000" pitchFamily="49" charset="-128"/>
                            <a:cs typeface="Times New Roman" panose="02020603050405020304" pitchFamily="18" charset="0"/>
                          </a:rPr>
                          <m:t>𝑇</m:t>
                        </m:r>
                      </m:sup>
                    </m:sSup>
                    <m:r>
                      <a:rPr lang="en-US" sz="1800" i="1">
                        <a:effectLst/>
                        <a:latin typeface="Cambria Math" panose="02040503050406030204" pitchFamily="18" charset="0"/>
                        <a:ea typeface="MS Mincho" panose="020B0400000000000000" pitchFamily="49" charset="-128"/>
                        <a:cs typeface="Times New Roman" panose="02020603050405020304" pitchFamily="18" charset="0"/>
                      </a:rPr>
                      <m:t>+</m:t>
                    </m:r>
                    <m:r>
                      <a:rPr lang="en-US" sz="1800" i="1">
                        <a:effectLst/>
                        <a:latin typeface="Cambria Math" panose="02040503050406030204" pitchFamily="18" charset="0"/>
                        <a:ea typeface="MS Mincho" panose="020B0400000000000000" pitchFamily="49" charset="-128"/>
                        <a:cs typeface="Times New Roman" panose="02020603050405020304" pitchFamily="18" charset="0"/>
                      </a:rPr>
                      <m:t>𝑊</m:t>
                    </m:r>
                  </m:oMath>
                </a14:m>
                <a:b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rPr>
                  <a:t>State Extrapolation: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sSup>
                          <m:sSupPr>
                            <m:ctrlPr>
                              <a:rPr lang="en-US" b="0" i="1" dirty="0" smtClean="0">
                                <a:latin typeface="Cambria Math" panose="02040503050406030204" pitchFamily="18" charset="0"/>
                                <a:ea typeface="Times New Roman" panose="02020603050405020304" pitchFamily="18" charset="0"/>
                                <a:cs typeface="Times New Roman" panose="02020603050405020304" pitchFamily="18" charset="0"/>
                              </a:rPr>
                            </m:ctrlPr>
                          </m:sSupPr>
                          <m:e>
                            <m:acc>
                              <m:accPr>
                                <m:chr m:val="̂"/>
                                <m:ctrlPr>
                                  <a:rPr lang="en-US" b="0" i="1" smtClean="0">
                                    <a:latin typeface="Cambria Math" panose="02040503050406030204" pitchFamily="18" charset="0"/>
                                    <a:ea typeface="Times New Roman" panose="02020603050405020304" pitchFamily="18" charset="0"/>
                                    <a:cs typeface="Times New Roman" panose="02020603050405020304" pitchFamily="18" charset="0"/>
                                  </a:rPr>
                                </m:ctrlPr>
                              </m:accPr>
                              <m:e>
                                <m:r>
                                  <a:rPr lang="en-US" i="1">
                                    <a:latin typeface="Cambria Math" panose="02040503050406030204" pitchFamily="18" charset="0"/>
                                    <a:ea typeface="Times New Roman" panose="02020603050405020304" pitchFamily="18" charset="0"/>
                                    <a:cs typeface="Times New Roman" panose="02020603050405020304" pitchFamily="18" charset="0"/>
                                  </a:rPr>
                                  <m:t>𝑥</m:t>
                                </m:r>
                              </m:e>
                            </m:acc>
                          </m:e>
                          <m:sup>
                            <m:r>
                              <a:rPr lang="en-US" b="0" i="1" dirty="0" smtClean="0">
                                <a:latin typeface="Cambria Math" panose="02040503050406030204" pitchFamily="18" charset="0"/>
                                <a:ea typeface="Times New Roman" panose="02020603050405020304" pitchFamily="18" charset="0"/>
                                <a:cs typeface="Times New Roman" panose="02020603050405020304" pitchFamily="18" charset="0"/>
                              </a:rPr>
                              <m:t>−</m:t>
                            </m:r>
                          </m:sup>
                        </m:sSup>
                      </m:e>
                      <m:sub>
                        <m:r>
                          <a:rPr lang="en-US" i="1">
                            <a:latin typeface="Cambria Math" panose="02040503050406030204" pitchFamily="18" charset="0"/>
                            <a:ea typeface="Times New Roman" panose="02020603050405020304" pitchFamily="18" charset="0"/>
                            <a:cs typeface="Times New Roman" panose="02020603050405020304" pitchFamily="18" charset="0"/>
                          </a:rPr>
                          <m:t>𝑡</m:t>
                        </m:r>
                        <m:r>
                          <a:rPr lang="en-US"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acc>
                          <m:accPr>
                            <m:chr m:val="̂"/>
                            <m:ctrlPr>
                              <a:rPr lang="en-US" b="0" i="1" smtClean="0">
                                <a:latin typeface="Cambria Math" panose="02040503050406030204" pitchFamily="18" charset="0"/>
                                <a:ea typeface="Times New Roman" panose="02020603050405020304" pitchFamily="18" charset="0"/>
                                <a:cs typeface="Times New Roman" panose="02020603050405020304" pitchFamily="18" charset="0"/>
                              </a:rPr>
                            </m:ctrlPr>
                          </m:accPr>
                          <m:e>
                            <m:r>
                              <a:rPr lang="en-US" i="1">
                                <a:latin typeface="Cambria Math" panose="02040503050406030204" pitchFamily="18" charset="0"/>
                                <a:ea typeface="Times New Roman" panose="02020603050405020304" pitchFamily="18" charset="0"/>
                                <a:cs typeface="Times New Roman" panose="02020603050405020304" pitchFamily="18" charset="0"/>
                              </a:rPr>
                              <m:t>𝑥</m:t>
                            </m:r>
                          </m:e>
                        </m:acc>
                      </m:e>
                      <m:sub>
                        <m:r>
                          <a:rPr lang="en-US" i="1">
                            <a:latin typeface="Cambria Math" panose="02040503050406030204" pitchFamily="18" charset="0"/>
                            <a:ea typeface="Times New Roman" panose="02020603050405020304" pitchFamily="18" charset="0"/>
                            <a:cs typeface="Times New Roman" panose="02020603050405020304" pitchFamily="18" charset="0"/>
                          </a:rPr>
                          <m:t>𝑡</m:t>
                        </m:r>
                      </m:sub>
                    </m:sSub>
                    <m:sSup>
                      <m:sSupPr>
                        <m:ctrlPr>
                          <a:rPr lang="en-US" b="1" i="1">
                            <a:latin typeface="Cambria Math" panose="02040503050406030204" pitchFamily="18" charset="0"/>
                            <a:cs typeface="Times New Roman" panose="02020603050405020304" pitchFamily="18" charset="0"/>
                          </a:rPr>
                        </m:ctrlPr>
                      </m:sSupPr>
                      <m:e>
                        <m:r>
                          <a:rPr lang="en-US" b="1" i="1">
                            <a:latin typeface="Cambria Math" panose="02040503050406030204" pitchFamily="18" charset="0"/>
                            <a:ea typeface="Times New Roman" panose="02020603050405020304" pitchFamily="18" charset="0"/>
                            <a:cs typeface="Times New Roman" panose="02020603050405020304" pitchFamily="18" charset="0"/>
                          </a:rPr>
                          <m:t>𝑨</m:t>
                        </m:r>
                      </m:e>
                      <m:sup>
                        <m:r>
                          <a:rPr lang="en-US" b="1" i="1">
                            <a:latin typeface="Cambria Math" panose="02040503050406030204" pitchFamily="18" charset="0"/>
                            <a:ea typeface="Times New Roman" panose="02020603050405020304" pitchFamily="18" charset="0"/>
                            <a:cs typeface="Times New Roman" panose="02020603050405020304" pitchFamily="18" charset="0"/>
                          </a:rPr>
                          <m:t>𝑻</m:t>
                        </m:r>
                      </m:sup>
                    </m:sSup>
                  </m:oMath>
                </a14:m>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50000"/>
                  </a:lnSpc>
                  <a:buFont typeface="+mj-lt"/>
                  <a:buAutoNum type="arabicPeriod"/>
                </a:pPr>
                <a:r>
                  <a:rPr lang="en-US" kern="100" dirty="0">
                    <a:latin typeface="Times New Roman" panose="02020603050405020304" pitchFamily="18" charset="0"/>
                    <a:ea typeface="Times New Roman" panose="02020603050405020304" pitchFamily="18" charset="0"/>
                    <a:cs typeface="Times New Roman" panose="02020603050405020304" pitchFamily="18" charset="0"/>
                  </a:rPr>
                  <a:t>Repeat steps 2-4 throughout.</a:t>
                </a:r>
                <a:endParaRPr lang="en-US"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eriod"/>
                </a:pPr>
                <a:endParaRPr lang="en-US" dirty="0"/>
              </a:p>
            </p:txBody>
          </p:sp>
        </mc:Choice>
        <mc:Fallback xmlns="">
          <p:sp>
            <p:nvSpPr>
              <p:cNvPr id="3" name="Content Placeholder 2">
                <a:extLst>
                  <a:ext uri="{FF2B5EF4-FFF2-40B4-BE49-F238E27FC236}">
                    <a16:creationId xmlns:a16="http://schemas.microsoft.com/office/drawing/2014/main" id="{01539727-9B2F-8FBE-9B3C-FD4A49B23988}"/>
                  </a:ext>
                </a:extLst>
              </p:cNvPr>
              <p:cNvSpPr>
                <a:spLocks noGrp="1" noRot="1" noChangeAspect="1" noMove="1" noResize="1" noEditPoints="1" noAdjustHandles="1" noChangeArrowheads="1" noChangeShapeType="1" noTextEdit="1"/>
              </p:cNvSpPr>
              <p:nvPr>
                <p:ph idx="1"/>
              </p:nvPr>
            </p:nvSpPr>
            <p:spPr>
              <a:xfrm>
                <a:off x="1261871" y="1828800"/>
                <a:ext cx="9206103" cy="4351337"/>
              </a:xfrm>
              <a:blipFill>
                <a:blip r:embed="rId3"/>
                <a:stretch>
                  <a:fillRect t="-2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A08D904-2A5D-B504-2B74-06891ADFD7E9}"/>
                  </a:ext>
                </a:extLst>
              </p:cNvPr>
              <p:cNvSpPr txBox="1"/>
              <p:nvPr/>
            </p:nvSpPr>
            <p:spPr>
              <a:xfrm>
                <a:off x="0" y="6013294"/>
                <a:ext cx="8677276" cy="957891"/>
              </a:xfrm>
              <a:prstGeom prst="rect">
                <a:avLst/>
              </a:prstGeom>
              <a:noFill/>
            </p:spPr>
            <p:txBody>
              <a:bodyPr wrap="square" rtlCol="0">
                <a:spAutoFit/>
              </a:bodyPr>
              <a:lstStyle/>
              <a:p>
                <a:r>
                  <a:rPr lang="en-US" sz="1400" b="0" i="1" u="sng" dirty="0"/>
                  <a:t>Note(s)</a:t>
                </a:r>
                <a:r>
                  <a:rPr lang="en-US" sz="1400" b="0" i="1" dirty="0"/>
                  <a:t>:</a:t>
                </a:r>
              </a:p>
              <a:p>
                <a:pPr marL="285750" indent="-285750">
                  <a:buFont typeface="Arial" panose="020B0604020202020204" pitchFamily="34" charset="0"/>
                  <a:buChar char="•"/>
                </a:pPr>
                <a:r>
                  <a:rPr lang="en-US" sz="1400" b="0" i="1" dirty="0"/>
                  <a:t>Replace </a:t>
                </a:r>
                <a14:m>
                  <m:oMath xmlns:m="http://schemas.openxmlformats.org/officeDocument/2006/math">
                    <m:r>
                      <a:rPr lang="en-US" sz="1400" b="0" i="1" smtClean="0">
                        <a:latin typeface="Cambria Math" panose="02040503050406030204" pitchFamily="18" charset="0"/>
                      </a:rPr>
                      <m:t>𝑥</m:t>
                    </m:r>
                  </m:oMath>
                </a14:m>
                <a:r>
                  <a:rPr lang="en-US" sz="1400" b="0" i="1" dirty="0"/>
                  <a:t> with </a:t>
                </a:r>
                <a14:m>
                  <m:oMath xmlns:m="http://schemas.openxmlformats.org/officeDocument/2006/math">
                    <m:r>
                      <a:rPr lang="en-US" sz="1400" b="0" i="1" smtClean="0">
                        <a:latin typeface="Cambria Math" panose="02040503050406030204" pitchFamily="18" charset="0"/>
                      </a:rPr>
                      <m:t>𝑧</m:t>
                    </m:r>
                  </m:oMath>
                </a14:m>
                <a:r>
                  <a:rPr lang="en-US" sz="1400" i="1" dirty="0"/>
                  <a:t> for unsupervised case.</a:t>
                </a:r>
              </a:p>
              <a:p>
                <a:pPr marL="285750" indent="-285750">
                  <a:buFont typeface="Arial" panose="020B0604020202020204" pitchFamily="34" charset="0"/>
                  <a:buChar char="•"/>
                </a:pPr>
                <a:r>
                  <a:rPr lang="en-US" sz="1400" i="1" dirty="0"/>
                  <a:t>For unsupervised case, use </a:t>
                </a:r>
                <a14:m>
                  <m:oMath xmlns:m="http://schemas.openxmlformats.org/officeDocument/2006/math">
                    <m:sSub>
                      <m:sSubPr>
                        <m:ctrlPr>
                          <a:rPr lang="en-US" sz="1400" i="1" dirty="0" smtClean="0">
                            <a:latin typeface="Cambria Math" panose="02040503050406030204" pitchFamily="18" charset="0"/>
                          </a:rPr>
                        </m:ctrlPr>
                      </m:sSubPr>
                      <m:e>
                        <m:acc>
                          <m:accPr>
                            <m:chr m:val="̂"/>
                            <m:ctrlPr>
                              <a:rPr lang="en-US" sz="1400" i="1" dirty="0" smtClean="0">
                                <a:latin typeface="Cambria Math" panose="02040503050406030204" pitchFamily="18" charset="0"/>
                              </a:rPr>
                            </m:ctrlPr>
                          </m:accPr>
                          <m:e>
                            <m:r>
                              <a:rPr lang="en-US" sz="1400" i="1" dirty="0" smtClean="0">
                                <a:latin typeface="Cambria Math" panose="02040503050406030204" pitchFamily="18" charset="0"/>
                              </a:rPr>
                              <m:t>𝑥</m:t>
                            </m:r>
                          </m:e>
                        </m:acc>
                      </m:e>
                      <m:sub>
                        <m:r>
                          <a:rPr lang="en-US" sz="1400" i="1" dirty="0" smtClean="0">
                            <a:latin typeface="Cambria Math" panose="02040503050406030204" pitchFamily="18" charset="0"/>
                          </a:rPr>
                          <m:t>𝑡</m:t>
                        </m:r>
                      </m:sub>
                    </m:sSub>
                    <m:r>
                      <a:rPr lang="en-US" sz="1400" b="0" i="1" dirty="0" smtClean="0">
                        <a:latin typeface="Cambria Math" panose="02040503050406030204" pitchFamily="18" charset="0"/>
                      </a:rPr>
                      <m:t> </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𝑧</m:t>
                        </m:r>
                      </m:e>
                      <m:sub>
                        <m:r>
                          <a:rPr lang="en-US" sz="1400" b="0" i="1" smtClean="0">
                            <a:latin typeface="Cambria Math" panose="02040503050406030204" pitchFamily="18" charset="0"/>
                          </a:rPr>
                          <m:t>𝑡</m:t>
                        </m:r>
                      </m:sub>
                    </m:sSub>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𝑫</m:t>
                        </m:r>
                      </m:e>
                      <m:sup>
                        <m:r>
                          <a:rPr lang="en-US" sz="1400" b="1" i="1" smtClean="0">
                            <a:latin typeface="Cambria Math" panose="02040503050406030204" pitchFamily="18" charset="0"/>
                          </a:rPr>
                          <m:t>𝑻</m:t>
                        </m:r>
                      </m:sup>
                    </m:sSup>
                  </m:oMath>
                </a14:m>
                <a:r>
                  <a:rPr lang="en-US" sz="1400" i="1" dirty="0"/>
                  <a:t> (pre-determined regressive mapping—latent to kinematic state)</a:t>
                </a:r>
                <a:br>
                  <a:rPr lang="en-US" sz="1400" i="1" dirty="0"/>
                </a:br>
                <a:endParaRPr lang="en-US" sz="1400" i="1" dirty="0"/>
              </a:p>
            </p:txBody>
          </p:sp>
        </mc:Choice>
        <mc:Fallback xmlns="">
          <p:sp>
            <p:nvSpPr>
              <p:cNvPr id="9" name="TextBox 8">
                <a:extLst>
                  <a:ext uri="{FF2B5EF4-FFF2-40B4-BE49-F238E27FC236}">
                    <a16:creationId xmlns:a16="http://schemas.microsoft.com/office/drawing/2014/main" id="{4A08D904-2A5D-B504-2B74-06891ADFD7E9}"/>
                  </a:ext>
                </a:extLst>
              </p:cNvPr>
              <p:cNvSpPr txBox="1">
                <a:spLocks noRot="1" noChangeAspect="1" noMove="1" noResize="1" noEditPoints="1" noAdjustHandles="1" noChangeArrowheads="1" noChangeShapeType="1" noTextEdit="1"/>
              </p:cNvSpPr>
              <p:nvPr/>
            </p:nvSpPr>
            <p:spPr>
              <a:xfrm>
                <a:off x="0" y="6013294"/>
                <a:ext cx="8677276" cy="957891"/>
              </a:xfrm>
              <a:prstGeom prst="rect">
                <a:avLst/>
              </a:prstGeom>
              <a:blipFill>
                <a:blip r:embed="rId4"/>
                <a:stretch>
                  <a:fillRect l="-211" t="-633" r="-141"/>
                </a:stretch>
              </a:blipFill>
            </p:spPr>
            <p:txBody>
              <a:bodyPr/>
              <a:lstStyle/>
              <a:p>
                <a:r>
                  <a:rPr lang="en-US">
                    <a:noFill/>
                  </a:rPr>
                  <a:t> </a:t>
                </a:r>
              </a:p>
            </p:txBody>
          </p:sp>
        </mc:Fallback>
      </mc:AlternateContent>
    </p:spTree>
    <p:extLst>
      <p:ext uri="{BB962C8B-B14F-4D97-AF65-F5344CB8AC3E}">
        <p14:creationId xmlns:p14="http://schemas.microsoft.com/office/powerpoint/2010/main" val="399687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EE3D-3A72-187E-8E5A-72138DEFD312}"/>
              </a:ext>
            </a:extLst>
          </p:cNvPr>
          <p:cNvSpPr>
            <a:spLocks noGrp="1"/>
          </p:cNvSpPr>
          <p:nvPr>
            <p:ph type="title"/>
          </p:nvPr>
        </p:nvSpPr>
        <p:spPr/>
        <p:txBody>
          <a:bodyPr/>
          <a:lstStyle/>
          <a:p>
            <a:r>
              <a:rPr lang="en-US" dirty="0"/>
              <a:t>Recurrent Exponential-Family Harmonium</a:t>
            </a:r>
          </a:p>
        </p:txBody>
      </p:sp>
      <p:sp>
        <p:nvSpPr>
          <p:cNvPr id="3" name="Content Placeholder 2">
            <a:extLst>
              <a:ext uri="{FF2B5EF4-FFF2-40B4-BE49-F238E27FC236}">
                <a16:creationId xmlns:a16="http://schemas.microsoft.com/office/drawing/2014/main" id="{009C41F5-4FD2-5D07-C074-4524D085E5C8}"/>
              </a:ext>
            </a:extLst>
          </p:cNvPr>
          <p:cNvSpPr>
            <a:spLocks noGrp="1"/>
          </p:cNvSpPr>
          <p:nvPr>
            <p:ph idx="1"/>
          </p:nvPr>
        </p:nvSpPr>
        <p:spPr>
          <a:xfrm>
            <a:off x="1261871" y="1828800"/>
            <a:ext cx="9244203" cy="4351337"/>
          </a:xfrm>
        </p:spPr>
        <p:txBody>
          <a:bodyPr/>
          <a:lstStyle/>
          <a:p>
            <a:r>
              <a:rPr lang="en-US" dirty="0"/>
              <a:t>Harmonium = Restricted Boltzmann Machine (RBM)</a:t>
            </a:r>
          </a:p>
          <a:p>
            <a:r>
              <a:rPr lang="en-US" dirty="0"/>
              <a:t>Exponential-Family: Models an exponential distribution</a:t>
            </a:r>
          </a:p>
          <a:p>
            <a:r>
              <a:rPr lang="en-US" dirty="0"/>
              <a:t>Recurrent: Keeps history has connections from past samples</a:t>
            </a:r>
          </a:p>
        </p:txBody>
      </p:sp>
      <p:sp>
        <p:nvSpPr>
          <p:cNvPr id="4" name="Oval 3">
            <a:extLst>
              <a:ext uri="{FF2B5EF4-FFF2-40B4-BE49-F238E27FC236}">
                <a16:creationId xmlns:a16="http://schemas.microsoft.com/office/drawing/2014/main" id="{728F0863-65F4-57E7-157A-D52D7E3584F5}"/>
              </a:ext>
            </a:extLst>
          </p:cNvPr>
          <p:cNvSpPr/>
          <p:nvPr/>
        </p:nvSpPr>
        <p:spPr>
          <a:xfrm>
            <a:off x="1484757" y="3429000"/>
            <a:ext cx="914400" cy="91440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73DDF50-77D6-8577-3A73-6DD15F1C65B2}"/>
              </a:ext>
            </a:extLst>
          </p:cNvPr>
          <p:cNvSpPr/>
          <p:nvPr/>
        </p:nvSpPr>
        <p:spPr>
          <a:xfrm>
            <a:off x="1484757" y="4480878"/>
            <a:ext cx="914400" cy="91440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E6720AF-9CB7-8060-8B39-62719DF75141}"/>
              </a:ext>
            </a:extLst>
          </p:cNvPr>
          <p:cNvSpPr/>
          <p:nvPr/>
        </p:nvSpPr>
        <p:spPr>
          <a:xfrm>
            <a:off x="1484757" y="5860415"/>
            <a:ext cx="914400" cy="91440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F95CAAA-FA7B-6662-959F-560E41166854}"/>
              </a:ext>
            </a:extLst>
          </p:cNvPr>
          <p:cNvSpPr/>
          <p:nvPr/>
        </p:nvSpPr>
        <p:spPr>
          <a:xfrm>
            <a:off x="4770882" y="3429000"/>
            <a:ext cx="647700" cy="6477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3272114-7DE7-9F9F-0CA3-2F8CFAB6B265}"/>
              </a:ext>
            </a:extLst>
          </p:cNvPr>
          <p:cNvSpPr/>
          <p:nvPr/>
        </p:nvSpPr>
        <p:spPr>
          <a:xfrm>
            <a:off x="4770882" y="4220050"/>
            <a:ext cx="647700" cy="6477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B3C282-EB95-7A5F-867C-37AB19E25B2F}"/>
              </a:ext>
            </a:extLst>
          </p:cNvPr>
          <p:cNvSpPr/>
          <p:nvPr/>
        </p:nvSpPr>
        <p:spPr>
          <a:xfrm>
            <a:off x="4770882" y="5005228"/>
            <a:ext cx="647700" cy="6477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12E9A3-2A3E-6843-ACB6-C4BE68AE2CF8}"/>
              </a:ext>
            </a:extLst>
          </p:cNvPr>
          <p:cNvSpPr/>
          <p:nvPr/>
        </p:nvSpPr>
        <p:spPr>
          <a:xfrm>
            <a:off x="4770882" y="5993765"/>
            <a:ext cx="647700" cy="6477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A165DA8-A4F8-1576-B6D7-4E2498D54E45}"/>
              </a:ext>
            </a:extLst>
          </p:cNvPr>
          <p:cNvSpPr txBox="1"/>
          <p:nvPr/>
        </p:nvSpPr>
        <p:spPr>
          <a:xfrm rot="5400000">
            <a:off x="1819275" y="5441276"/>
            <a:ext cx="415498"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416FC337-6AE4-D024-B0A9-3AD626E2F0C2}"/>
              </a:ext>
            </a:extLst>
          </p:cNvPr>
          <p:cNvSpPr txBox="1"/>
          <p:nvPr/>
        </p:nvSpPr>
        <p:spPr>
          <a:xfrm rot="5400000">
            <a:off x="4972223" y="5638681"/>
            <a:ext cx="415498" cy="369332"/>
          </a:xfrm>
          <a:prstGeom prst="rect">
            <a:avLst/>
          </a:prstGeom>
          <a:noFill/>
        </p:spPr>
        <p:txBody>
          <a:bodyPr wrap="none" rtlCol="0">
            <a:spAutoFit/>
          </a:bodyPr>
          <a:lstStyle/>
          <a:p>
            <a:r>
              <a:rPr lang="en-US" dirty="0"/>
              <a:t>…</a:t>
            </a:r>
          </a:p>
        </p:txBody>
      </p:sp>
      <p:cxnSp>
        <p:nvCxnSpPr>
          <p:cNvPr id="16" name="Straight Arrow Connector 15">
            <a:extLst>
              <a:ext uri="{FF2B5EF4-FFF2-40B4-BE49-F238E27FC236}">
                <a16:creationId xmlns:a16="http://schemas.microsoft.com/office/drawing/2014/main" id="{DB30114E-A2F2-E8AF-630F-011E369D2CD7}"/>
              </a:ext>
            </a:extLst>
          </p:cNvPr>
          <p:cNvCxnSpPr>
            <a:cxnSpLocks/>
            <a:stCxn id="4" idx="6"/>
            <a:endCxn id="12" idx="2"/>
          </p:cNvCxnSpPr>
          <p:nvPr/>
        </p:nvCxnSpPr>
        <p:spPr>
          <a:xfrm>
            <a:off x="2399157" y="3886200"/>
            <a:ext cx="2371725" cy="243141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842AC7-4613-D1A5-4637-D42BAFF7BCBA}"/>
                  </a:ext>
                </a:extLst>
              </p:cNvPr>
              <p:cNvSpPr txBox="1"/>
              <p:nvPr/>
            </p:nvSpPr>
            <p:spPr>
              <a:xfrm>
                <a:off x="310728" y="3695185"/>
                <a:ext cx="553228"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dirty="0"/>
              </a:p>
            </p:txBody>
          </p:sp>
        </mc:Choice>
        <mc:Fallback xmlns="">
          <p:sp>
            <p:nvSpPr>
              <p:cNvPr id="18" name="TextBox 17">
                <a:extLst>
                  <a:ext uri="{FF2B5EF4-FFF2-40B4-BE49-F238E27FC236}">
                    <a16:creationId xmlns:a16="http://schemas.microsoft.com/office/drawing/2014/main" id="{9D842AC7-4613-D1A5-4637-D42BAFF7BCBA}"/>
                  </a:ext>
                </a:extLst>
              </p:cNvPr>
              <p:cNvSpPr txBox="1">
                <a:spLocks noRot="1" noChangeAspect="1" noMove="1" noResize="1" noEditPoints="1" noAdjustHandles="1" noChangeArrowheads="1" noChangeShapeType="1" noTextEdit="1"/>
              </p:cNvSpPr>
              <p:nvPr/>
            </p:nvSpPr>
            <p:spPr>
              <a:xfrm>
                <a:off x="310728" y="3695185"/>
                <a:ext cx="553228" cy="38151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A7AE3A-91E1-C68C-701B-6AC1CE415A61}"/>
                  </a:ext>
                </a:extLst>
              </p:cNvPr>
              <p:cNvSpPr txBox="1"/>
              <p:nvPr/>
            </p:nvSpPr>
            <p:spPr>
              <a:xfrm>
                <a:off x="283829" y="4676992"/>
                <a:ext cx="553228"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r>
                            <a:rPr lang="en-US" b="0" i="1" smtClean="0">
                              <a:latin typeface="Cambria Math" panose="02040503050406030204" pitchFamily="18" charset="0"/>
                            </a:rPr>
                            <m:t>,2</m:t>
                          </m:r>
                        </m:sub>
                      </m:sSub>
                    </m:oMath>
                  </m:oMathPara>
                </a14:m>
                <a:endParaRPr lang="en-US" dirty="0"/>
              </a:p>
            </p:txBody>
          </p:sp>
        </mc:Choice>
        <mc:Fallback xmlns="">
          <p:sp>
            <p:nvSpPr>
              <p:cNvPr id="19" name="TextBox 18">
                <a:extLst>
                  <a:ext uri="{FF2B5EF4-FFF2-40B4-BE49-F238E27FC236}">
                    <a16:creationId xmlns:a16="http://schemas.microsoft.com/office/drawing/2014/main" id="{93A7AE3A-91E1-C68C-701B-6AC1CE415A61}"/>
                  </a:ext>
                </a:extLst>
              </p:cNvPr>
              <p:cNvSpPr txBox="1">
                <a:spLocks noRot="1" noChangeAspect="1" noMove="1" noResize="1" noEditPoints="1" noAdjustHandles="1" noChangeArrowheads="1" noChangeShapeType="1" noTextEdit="1"/>
              </p:cNvSpPr>
              <p:nvPr/>
            </p:nvSpPr>
            <p:spPr>
              <a:xfrm>
                <a:off x="283829" y="4676992"/>
                <a:ext cx="553228" cy="38151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AAEA9F7-2391-5A80-72F5-FD83AE2FA644}"/>
                  </a:ext>
                </a:extLst>
              </p:cNvPr>
              <p:cNvSpPr txBox="1"/>
              <p:nvPr/>
            </p:nvSpPr>
            <p:spPr>
              <a:xfrm>
                <a:off x="283829" y="6031096"/>
                <a:ext cx="607026"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𝑀</m:t>
                          </m:r>
                        </m:sub>
                      </m:sSub>
                    </m:oMath>
                  </m:oMathPara>
                </a14:m>
                <a:endParaRPr lang="en-US" dirty="0"/>
              </a:p>
            </p:txBody>
          </p:sp>
        </mc:Choice>
        <mc:Fallback xmlns="">
          <p:sp>
            <p:nvSpPr>
              <p:cNvPr id="20" name="TextBox 19">
                <a:extLst>
                  <a:ext uri="{FF2B5EF4-FFF2-40B4-BE49-F238E27FC236}">
                    <a16:creationId xmlns:a16="http://schemas.microsoft.com/office/drawing/2014/main" id="{0AAEA9F7-2391-5A80-72F5-FD83AE2FA644}"/>
                  </a:ext>
                </a:extLst>
              </p:cNvPr>
              <p:cNvSpPr txBox="1">
                <a:spLocks noRot="1" noChangeAspect="1" noMove="1" noResize="1" noEditPoints="1" noAdjustHandles="1" noChangeArrowheads="1" noChangeShapeType="1" noTextEdit="1"/>
              </p:cNvSpPr>
              <p:nvPr/>
            </p:nvSpPr>
            <p:spPr>
              <a:xfrm>
                <a:off x="283829" y="6031096"/>
                <a:ext cx="607026" cy="381515"/>
              </a:xfrm>
              <a:prstGeom prst="rect">
                <a:avLst/>
              </a:prstGeom>
              <a:blipFill>
                <a:blip r:embed="rId5"/>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9849A9DF-C837-6EA1-CF99-93FE9D6FD3BC}"/>
              </a:ext>
            </a:extLst>
          </p:cNvPr>
          <p:cNvCxnSpPr>
            <a:cxnSpLocks/>
            <a:stCxn id="18" idx="3"/>
            <a:endCxn id="4" idx="2"/>
          </p:cNvCxnSpPr>
          <p:nvPr/>
        </p:nvCxnSpPr>
        <p:spPr>
          <a:xfrm>
            <a:off x="863956" y="3885943"/>
            <a:ext cx="620801" cy="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200AF1-22F8-D4F6-EDE8-F572AF2A3843}"/>
              </a:ext>
            </a:extLst>
          </p:cNvPr>
          <p:cNvCxnSpPr>
            <a:cxnSpLocks/>
            <a:stCxn id="4" idx="6"/>
            <a:endCxn id="11" idx="2"/>
          </p:cNvCxnSpPr>
          <p:nvPr/>
        </p:nvCxnSpPr>
        <p:spPr>
          <a:xfrm>
            <a:off x="2399157" y="3886200"/>
            <a:ext cx="2371725" cy="144287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0962CE5-2B68-3100-81DF-61CA3D5C8F92}"/>
              </a:ext>
            </a:extLst>
          </p:cNvPr>
          <p:cNvCxnSpPr>
            <a:cxnSpLocks/>
            <a:stCxn id="4" idx="6"/>
            <a:endCxn id="10" idx="2"/>
          </p:cNvCxnSpPr>
          <p:nvPr/>
        </p:nvCxnSpPr>
        <p:spPr>
          <a:xfrm>
            <a:off x="2399157" y="3886200"/>
            <a:ext cx="2371725" cy="6577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5ED682D-4FFC-D4B2-7EE9-9B91A9596CBC}"/>
              </a:ext>
            </a:extLst>
          </p:cNvPr>
          <p:cNvCxnSpPr>
            <a:cxnSpLocks/>
            <a:stCxn id="4" idx="6"/>
            <a:endCxn id="7" idx="2"/>
          </p:cNvCxnSpPr>
          <p:nvPr/>
        </p:nvCxnSpPr>
        <p:spPr>
          <a:xfrm flipV="1">
            <a:off x="2399157" y="3752850"/>
            <a:ext cx="2371725" cy="13335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268C619-0176-D3BE-8926-330BD261C792}"/>
              </a:ext>
            </a:extLst>
          </p:cNvPr>
          <p:cNvCxnSpPr>
            <a:cxnSpLocks/>
            <a:stCxn id="5" idx="6"/>
            <a:endCxn id="7" idx="2"/>
          </p:cNvCxnSpPr>
          <p:nvPr/>
        </p:nvCxnSpPr>
        <p:spPr>
          <a:xfrm flipV="1">
            <a:off x="2399157" y="3752850"/>
            <a:ext cx="2371725" cy="118522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AA1E370-2816-28C2-DF41-940306333EA8}"/>
              </a:ext>
            </a:extLst>
          </p:cNvPr>
          <p:cNvCxnSpPr>
            <a:cxnSpLocks/>
            <a:stCxn id="6" idx="6"/>
            <a:endCxn id="7" idx="2"/>
          </p:cNvCxnSpPr>
          <p:nvPr/>
        </p:nvCxnSpPr>
        <p:spPr>
          <a:xfrm flipV="1">
            <a:off x="2399157" y="3752850"/>
            <a:ext cx="2371725" cy="256476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9328E7B-61B7-4403-50FB-1CC5A3F1DFC3}"/>
              </a:ext>
            </a:extLst>
          </p:cNvPr>
          <p:cNvCxnSpPr>
            <a:cxnSpLocks/>
            <a:stCxn id="5" idx="6"/>
            <a:endCxn id="10" idx="2"/>
          </p:cNvCxnSpPr>
          <p:nvPr/>
        </p:nvCxnSpPr>
        <p:spPr>
          <a:xfrm flipV="1">
            <a:off x="2399157" y="4543900"/>
            <a:ext cx="2371725" cy="39417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625AE5B-5AE4-38FB-38B3-0A36DF8CF2F1}"/>
              </a:ext>
            </a:extLst>
          </p:cNvPr>
          <p:cNvCxnSpPr>
            <a:cxnSpLocks/>
            <a:stCxn id="5" idx="6"/>
            <a:endCxn id="11" idx="2"/>
          </p:cNvCxnSpPr>
          <p:nvPr/>
        </p:nvCxnSpPr>
        <p:spPr>
          <a:xfrm>
            <a:off x="2399157" y="4938078"/>
            <a:ext cx="2371725" cy="39100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3F185DC-E201-4DDF-FDE7-3A8BDC974FA6}"/>
              </a:ext>
            </a:extLst>
          </p:cNvPr>
          <p:cNvCxnSpPr>
            <a:cxnSpLocks/>
            <a:stCxn id="5" idx="6"/>
            <a:endCxn id="12" idx="2"/>
          </p:cNvCxnSpPr>
          <p:nvPr/>
        </p:nvCxnSpPr>
        <p:spPr>
          <a:xfrm>
            <a:off x="2399157" y="4938078"/>
            <a:ext cx="2371725" cy="137953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9F75C3F-0B01-372C-8E44-EB64C6C8F2CD}"/>
              </a:ext>
            </a:extLst>
          </p:cNvPr>
          <p:cNvCxnSpPr>
            <a:cxnSpLocks/>
            <a:stCxn id="6" idx="6"/>
            <a:endCxn id="12" idx="2"/>
          </p:cNvCxnSpPr>
          <p:nvPr/>
        </p:nvCxnSpPr>
        <p:spPr>
          <a:xfrm>
            <a:off x="2399157" y="6317615"/>
            <a:ext cx="2371725"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038C1B5-EB5F-92F5-E01E-A30BEE97FC22}"/>
              </a:ext>
            </a:extLst>
          </p:cNvPr>
          <p:cNvCxnSpPr>
            <a:cxnSpLocks/>
            <a:stCxn id="6" idx="6"/>
            <a:endCxn id="11" idx="2"/>
          </p:cNvCxnSpPr>
          <p:nvPr/>
        </p:nvCxnSpPr>
        <p:spPr>
          <a:xfrm flipV="1">
            <a:off x="2399157" y="5329078"/>
            <a:ext cx="2371725" cy="988537"/>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3B0C2FE-1ACC-FCDD-4F28-047AD4AD2E61}"/>
              </a:ext>
            </a:extLst>
          </p:cNvPr>
          <p:cNvCxnSpPr>
            <a:cxnSpLocks/>
            <a:stCxn id="6" idx="6"/>
            <a:endCxn id="10" idx="2"/>
          </p:cNvCxnSpPr>
          <p:nvPr/>
        </p:nvCxnSpPr>
        <p:spPr>
          <a:xfrm flipV="1">
            <a:off x="2399157" y="4543900"/>
            <a:ext cx="2371725" cy="177371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41CB970-AB20-3328-8601-65B070284FDB}"/>
              </a:ext>
            </a:extLst>
          </p:cNvPr>
          <p:cNvSpPr txBox="1"/>
          <p:nvPr/>
        </p:nvSpPr>
        <p:spPr>
          <a:xfrm>
            <a:off x="3406548" y="6388777"/>
            <a:ext cx="410690" cy="369332"/>
          </a:xfrm>
          <a:prstGeom prst="rect">
            <a:avLst/>
          </a:prstGeom>
          <a:noFill/>
        </p:spPr>
        <p:txBody>
          <a:bodyPr wrap="none" rtlCol="0">
            <a:spAutoFit/>
          </a:bodyPr>
          <a:lstStyle/>
          <a:p>
            <a:r>
              <a:rPr lang="en-US" b="1" dirty="0"/>
              <a:t>W</a:t>
            </a:r>
          </a:p>
        </p:txBody>
      </p:sp>
      <p:sp>
        <p:nvSpPr>
          <p:cNvPr id="63" name="TextBox 62">
            <a:extLst>
              <a:ext uri="{FF2B5EF4-FFF2-40B4-BE49-F238E27FC236}">
                <a16:creationId xmlns:a16="http://schemas.microsoft.com/office/drawing/2014/main" id="{33195172-B205-7025-C459-BFD7166E34A3}"/>
              </a:ext>
            </a:extLst>
          </p:cNvPr>
          <p:cNvSpPr txBox="1"/>
          <p:nvPr/>
        </p:nvSpPr>
        <p:spPr>
          <a:xfrm>
            <a:off x="3196130" y="3177184"/>
            <a:ext cx="777777" cy="369332"/>
          </a:xfrm>
          <a:prstGeom prst="rect">
            <a:avLst/>
          </a:prstGeom>
          <a:noFill/>
        </p:spPr>
        <p:txBody>
          <a:bodyPr wrap="none" rtlCol="0">
            <a:spAutoFit/>
          </a:bodyPr>
          <a:lstStyle/>
          <a:p>
            <a:r>
              <a:rPr lang="en-US" b="1" dirty="0"/>
              <a:t>RBM</a:t>
            </a:r>
          </a:p>
        </p:txBody>
      </p:sp>
      <p:cxnSp>
        <p:nvCxnSpPr>
          <p:cNvPr id="65" name="Straight Arrow Connector 64">
            <a:extLst>
              <a:ext uri="{FF2B5EF4-FFF2-40B4-BE49-F238E27FC236}">
                <a16:creationId xmlns:a16="http://schemas.microsoft.com/office/drawing/2014/main" id="{3E45DB2C-2F08-310D-7BD3-6AAB4E101A8A}"/>
              </a:ext>
            </a:extLst>
          </p:cNvPr>
          <p:cNvCxnSpPr>
            <a:cxnSpLocks/>
            <a:stCxn id="7" idx="6"/>
          </p:cNvCxnSpPr>
          <p:nvPr/>
        </p:nvCxnSpPr>
        <p:spPr>
          <a:xfrm>
            <a:off x="5418582" y="3752850"/>
            <a:ext cx="8774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BEF5797-E465-E80F-7FCA-3E7AC8AC4278}"/>
              </a:ext>
            </a:extLst>
          </p:cNvPr>
          <p:cNvCxnSpPr>
            <a:cxnSpLocks/>
          </p:cNvCxnSpPr>
          <p:nvPr/>
        </p:nvCxnSpPr>
        <p:spPr>
          <a:xfrm>
            <a:off x="5418582" y="4543900"/>
            <a:ext cx="8774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1851EFC-81DF-7CD4-E728-F2067978694B}"/>
              </a:ext>
            </a:extLst>
          </p:cNvPr>
          <p:cNvCxnSpPr>
            <a:cxnSpLocks/>
          </p:cNvCxnSpPr>
          <p:nvPr/>
        </p:nvCxnSpPr>
        <p:spPr>
          <a:xfrm>
            <a:off x="5418582" y="5310028"/>
            <a:ext cx="8774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3C3856E-2B32-AD01-331C-B2C1CD0B1484}"/>
              </a:ext>
            </a:extLst>
          </p:cNvPr>
          <p:cNvCxnSpPr>
            <a:cxnSpLocks/>
          </p:cNvCxnSpPr>
          <p:nvPr/>
        </p:nvCxnSpPr>
        <p:spPr>
          <a:xfrm>
            <a:off x="5409057" y="6336665"/>
            <a:ext cx="87744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EEFF3994-E85A-9874-179B-33E7A4B6CBBF}"/>
                  </a:ext>
                </a:extLst>
              </p:cNvPr>
              <p:cNvSpPr txBox="1"/>
              <p:nvPr/>
            </p:nvSpPr>
            <p:spPr>
              <a:xfrm>
                <a:off x="5536478" y="3314779"/>
                <a:ext cx="6416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oMath>
                  </m:oMathPara>
                </a14:m>
                <a:endParaRPr lang="en-US" dirty="0"/>
              </a:p>
            </p:txBody>
          </p:sp>
        </mc:Choice>
        <mc:Fallback xmlns="">
          <p:sp>
            <p:nvSpPr>
              <p:cNvPr id="70" name="TextBox 69">
                <a:extLst>
                  <a:ext uri="{FF2B5EF4-FFF2-40B4-BE49-F238E27FC236}">
                    <a16:creationId xmlns:a16="http://schemas.microsoft.com/office/drawing/2014/main" id="{EEFF3994-E85A-9874-179B-33E7A4B6CBBF}"/>
                  </a:ext>
                </a:extLst>
              </p:cNvPr>
              <p:cNvSpPr txBox="1">
                <a:spLocks noRot="1" noChangeAspect="1" noMove="1" noResize="1" noEditPoints="1" noAdjustHandles="1" noChangeArrowheads="1" noChangeShapeType="1" noTextEdit="1"/>
              </p:cNvSpPr>
              <p:nvPr/>
            </p:nvSpPr>
            <p:spPr>
              <a:xfrm>
                <a:off x="5536478" y="3314779"/>
                <a:ext cx="641650"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22E4B870-42A4-FDDC-5C80-CFEC968B271E}"/>
                  </a:ext>
                </a:extLst>
              </p:cNvPr>
              <p:cNvSpPr txBox="1"/>
              <p:nvPr/>
            </p:nvSpPr>
            <p:spPr>
              <a:xfrm>
                <a:off x="5536478" y="4123253"/>
                <a:ext cx="6416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sub>
                      </m:sSub>
                    </m:oMath>
                  </m:oMathPara>
                </a14:m>
                <a:endParaRPr lang="en-US" dirty="0"/>
              </a:p>
            </p:txBody>
          </p:sp>
        </mc:Choice>
        <mc:Fallback xmlns="">
          <p:sp>
            <p:nvSpPr>
              <p:cNvPr id="71" name="TextBox 70">
                <a:extLst>
                  <a:ext uri="{FF2B5EF4-FFF2-40B4-BE49-F238E27FC236}">
                    <a16:creationId xmlns:a16="http://schemas.microsoft.com/office/drawing/2014/main" id="{22E4B870-42A4-FDDC-5C80-CFEC968B271E}"/>
                  </a:ext>
                </a:extLst>
              </p:cNvPr>
              <p:cNvSpPr txBox="1">
                <a:spLocks noRot="1" noChangeAspect="1" noMove="1" noResize="1" noEditPoints="1" noAdjustHandles="1" noChangeArrowheads="1" noChangeShapeType="1" noTextEdit="1"/>
              </p:cNvSpPr>
              <p:nvPr/>
            </p:nvSpPr>
            <p:spPr>
              <a:xfrm>
                <a:off x="5536478" y="4123253"/>
                <a:ext cx="641650"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2E491FCD-2273-DA1A-A420-1F9C217C8DF9}"/>
                  </a:ext>
                </a:extLst>
              </p:cNvPr>
              <p:cNvSpPr txBox="1"/>
              <p:nvPr/>
            </p:nvSpPr>
            <p:spPr>
              <a:xfrm>
                <a:off x="5536478" y="4880847"/>
                <a:ext cx="6469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3</m:t>
                          </m:r>
                        </m:sub>
                      </m:sSub>
                    </m:oMath>
                  </m:oMathPara>
                </a14:m>
                <a:endParaRPr lang="en-US" dirty="0"/>
              </a:p>
            </p:txBody>
          </p:sp>
        </mc:Choice>
        <mc:Fallback xmlns="">
          <p:sp>
            <p:nvSpPr>
              <p:cNvPr id="72" name="TextBox 71">
                <a:extLst>
                  <a:ext uri="{FF2B5EF4-FFF2-40B4-BE49-F238E27FC236}">
                    <a16:creationId xmlns:a16="http://schemas.microsoft.com/office/drawing/2014/main" id="{2E491FCD-2273-DA1A-A420-1F9C217C8DF9}"/>
                  </a:ext>
                </a:extLst>
              </p:cNvPr>
              <p:cNvSpPr txBox="1">
                <a:spLocks noRot="1" noChangeAspect="1" noMove="1" noResize="1" noEditPoints="1" noAdjustHandles="1" noChangeArrowheads="1" noChangeShapeType="1" noTextEdit="1"/>
              </p:cNvSpPr>
              <p:nvPr/>
            </p:nvSpPr>
            <p:spPr>
              <a:xfrm>
                <a:off x="5536478" y="4880847"/>
                <a:ext cx="646972" cy="369332"/>
              </a:xfrm>
              <a:prstGeom prst="rect">
                <a:avLst/>
              </a:prstGeom>
              <a:blipFill>
                <a:blip r:embed="rId8"/>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1EA9B08C-57CE-27C5-71B6-CF4016F2D814}"/>
                  </a:ext>
                </a:extLst>
              </p:cNvPr>
              <p:cNvSpPr txBox="1"/>
              <p:nvPr/>
            </p:nvSpPr>
            <p:spPr>
              <a:xfrm>
                <a:off x="5536478" y="5923478"/>
                <a:ext cx="6760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𝐾</m:t>
                          </m:r>
                        </m:sub>
                      </m:sSub>
                    </m:oMath>
                  </m:oMathPara>
                </a14:m>
                <a:endParaRPr lang="en-US" dirty="0"/>
              </a:p>
            </p:txBody>
          </p:sp>
        </mc:Choice>
        <mc:Fallback xmlns="">
          <p:sp>
            <p:nvSpPr>
              <p:cNvPr id="73" name="TextBox 72">
                <a:extLst>
                  <a:ext uri="{FF2B5EF4-FFF2-40B4-BE49-F238E27FC236}">
                    <a16:creationId xmlns:a16="http://schemas.microsoft.com/office/drawing/2014/main" id="{1EA9B08C-57CE-27C5-71B6-CF4016F2D814}"/>
                  </a:ext>
                </a:extLst>
              </p:cNvPr>
              <p:cNvSpPr txBox="1">
                <a:spLocks noRot="1" noChangeAspect="1" noMove="1" noResize="1" noEditPoints="1" noAdjustHandles="1" noChangeArrowheads="1" noChangeShapeType="1" noTextEdit="1"/>
              </p:cNvSpPr>
              <p:nvPr/>
            </p:nvSpPr>
            <p:spPr>
              <a:xfrm>
                <a:off x="5536478" y="5923478"/>
                <a:ext cx="676083" cy="369332"/>
              </a:xfrm>
              <a:prstGeom prst="rect">
                <a:avLst/>
              </a:prstGeom>
              <a:blipFill>
                <a:blip r:embed="rId9"/>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941CADCE-87D7-D2F7-32B3-2A3503128EF0}"/>
                  </a:ext>
                </a:extLst>
              </p:cNvPr>
              <p:cNvSpPr txBox="1"/>
              <p:nvPr/>
            </p:nvSpPr>
            <p:spPr>
              <a:xfrm>
                <a:off x="6304618" y="3546516"/>
                <a:ext cx="576183"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dirty="0"/>
              </a:p>
            </p:txBody>
          </p:sp>
        </mc:Choice>
        <mc:Fallback xmlns="">
          <p:sp>
            <p:nvSpPr>
              <p:cNvPr id="74" name="TextBox 73">
                <a:extLst>
                  <a:ext uri="{FF2B5EF4-FFF2-40B4-BE49-F238E27FC236}">
                    <a16:creationId xmlns:a16="http://schemas.microsoft.com/office/drawing/2014/main" id="{941CADCE-87D7-D2F7-32B3-2A3503128EF0}"/>
                  </a:ext>
                </a:extLst>
              </p:cNvPr>
              <p:cNvSpPr txBox="1">
                <a:spLocks noRot="1" noChangeAspect="1" noMove="1" noResize="1" noEditPoints="1" noAdjustHandles="1" noChangeArrowheads="1" noChangeShapeType="1" noTextEdit="1"/>
              </p:cNvSpPr>
              <p:nvPr/>
            </p:nvSpPr>
            <p:spPr>
              <a:xfrm>
                <a:off x="6304618" y="3546516"/>
                <a:ext cx="576183" cy="3815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887CEBF-5924-2B94-D088-CBB391C14EC1}"/>
                  </a:ext>
                </a:extLst>
              </p:cNvPr>
              <p:cNvSpPr txBox="1"/>
              <p:nvPr/>
            </p:nvSpPr>
            <p:spPr>
              <a:xfrm>
                <a:off x="6279793" y="4328220"/>
                <a:ext cx="576183"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,2</m:t>
                          </m:r>
                        </m:sub>
                      </m:sSub>
                    </m:oMath>
                  </m:oMathPara>
                </a14:m>
                <a:endParaRPr lang="en-US" dirty="0"/>
              </a:p>
            </p:txBody>
          </p:sp>
        </mc:Choice>
        <mc:Fallback xmlns="">
          <p:sp>
            <p:nvSpPr>
              <p:cNvPr id="75" name="TextBox 74">
                <a:extLst>
                  <a:ext uri="{FF2B5EF4-FFF2-40B4-BE49-F238E27FC236}">
                    <a16:creationId xmlns:a16="http://schemas.microsoft.com/office/drawing/2014/main" id="{F887CEBF-5924-2B94-D088-CBB391C14EC1}"/>
                  </a:ext>
                </a:extLst>
              </p:cNvPr>
              <p:cNvSpPr txBox="1">
                <a:spLocks noRot="1" noChangeAspect="1" noMove="1" noResize="1" noEditPoints="1" noAdjustHandles="1" noChangeArrowheads="1" noChangeShapeType="1" noTextEdit="1"/>
              </p:cNvSpPr>
              <p:nvPr/>
            </p:nvSpPr>
            <p:spPr>
              <a:xfrm>
                <a:off x="6279793" y="4328220"/>
                <a:ext cx="576183" cy="38151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EA7025B-BECC-B20E-B39B-07D764337ED2}"/>
                  </a:ext>
                </a:extLst>
              </p:cNvPr>
              <p:cNvSpPr txBox="1"/>
              <p:nvPr/>
            </p:nvSpPr>
            <p:spPr>
              <a:xfrm>
                <a:off x="6304618" y="5109368"/>
                <a:ext cx="576183"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,3</m:t>
                          </m:r>
                        </m:sub>
                      </m:sSub>
                    </m:oMath>
                  </m:oMathPara>
                </a14:m>
                <a:endParaRPr lang="en-US" dirty="0"/>
              </a:p>
            </p:txBody>
          </p:sp>
        </mc:Choice>
        <mc:Fallback xmlns="">
          <p:sp>
            <p:nvSpPr>
              <p:cNvPr id="76" name="TextBox 75">
                <a:extLst>
                  <a:ext uri="{FF2B5EF4-FFF2-40B4-BE49-F238E27FC236}">
                    <a16:creationId xmlns:a16="http://schemas.microsoft.com/office/drawing/2014/main" id="{BEA7025B-BECC-B20E-B39B-07D764337ED2}"/>
                  </a:ext>
                </a:extLst>
              </p:cNvPr>
              <p:cNvSpPr txBox="1">
                <a:spLocks noRot="1" noChangeAspect="1" noMove="1" noResize="1" noEditPoints="1" noAdjustHandles="1" noChangeArrowheads="1" noChangeShapeType="1" noTextEdit="1"/>
              </p:cNvSpPr>
              <p:nvPr/>
            </p:nvSpPr>
            <p:spPr>
              <a:xfrm>
                <a:off x="6304618" y="5109368"/>
                <a:ext cx="576183" cy="38151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8E95352D-DBE0-A39C-B1D3-7939CD6F40D2}"/>
                  </a:ext>
                </a:extLst>
              </p:cNvPr>
              <p:cNvSpPr txBox="1"/>
              <p:nvPr/>
            </p:nvSpPr>
            <p:spPr>
              <a:xfrm>
                <a:off x="6304618" y="6140489"/>
                <a:ext cx="576183"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dirty="0"/>
              </a:p>
            </p:txBody>
          </p:sp>
        </mc:Choice>
        <mc:Fallback xmlns="">
          <p:sp>
            <p:nvSpPr>
              <p:cNvPr id="77" name="TextBox 76">
                <a:extLst>
                  <a:ext uri="{FF2B5EF4-FFF2-40B4-BE49-F238E27FC236}">
                    <a16:creationId xmlns:a16="http://schemas.microsoft.com/office/drawing/2014/main" id="{8E95352D-DBE0-A39C-B1D3-7939CD6F40D2}"/>
                  </a:ext>
                </a:extLst>
              </p:cNvPr>
              <p:cNvSpPr txBox="1">
                <a:spLocks noRot="1" noChangeAspect="1" noMove="1" noResize="1" noEditPoints="1" noAdjustHandles="1" noChangeArrowheads="1" noChangeShapeType="1" noTextEdit="1"/>
              </p:cNvSpPr>
              <p:nvPr/>
            </p:nvSpPr>
            <p:spPr>
              <a:xfrm>
                <a:off x="6304618" y="6140489"/>
                <a:ext cx="576183" cy="381515"/>
              </a:xfrm>
              <a:prstGeom prst="rect">
                <a:avLst/>
              </a:prstGeom>
              <a:blipFill>
                <a:blip r:embed="rId13"/>
                <a:stretch>
                  <a:fillRect/>
                </a:stretch>
              </a:blipFill>
            </p:spPr>
            <p:txBody>
              <a:bodyPr/>
              <a:lstStyle/>
              <a:p>
                <a:r>
                  <a:rPr lang="en-US">
                    <a:noFill/>
                  </a:rPr>
                  <a:t> </a:t>
                </a:r>
              </a:p>
            </p:txBody>
          </p:sp>
        </mc:Fallback>
      </mc:AlternateContent>
      <p:cxnSp>
        <p:nvCxnSpPr>
          <p:cNvPr id="78" name="Straight Arrow Connector 77">
            <a:extLst>
              <a:ext uri="{FF2B5EF4-FFF2-40B4-BE49-F238E27FC236}">
                <a16:creationId xmlns:a16="http://schemas.microsoft.com/office/drawing/2014/main" id="{E165A8B6-D75A-6015-7536-6780CEF96BA4}"/>
              </a:ext>
            </a:extLst>
          </p:cNvPr>
          <p:cNvCxnSpPr>
            <a:cxnSpLocks/>
          </p:cNvCxnSpPr>
          <p:nvPr/>
        </p:nvCxnSpPr>
        <p:spPr>
          <a:xfrm>
            <a:off x="850506" y="4938078"/>
            <a:ext cx="620801" cy="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E132726-8A24-2F79-7DE4-F4C38CED7603}"/>
              </a:ext>
            </a:extLst>
          </p:cNvPr>
          <p:cNvCxnSpPr>
            <a:cxnSpLocks/>
          </p:cNvCxnSpPr>
          <p:nvPr/>
        </p:nvCxnSpPr>
        <p:spPr>
          <a:xfrm>
            <a:off x="850506" y="6350942"/>
            <a:ext cx="620801" cy="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74E24E9-11CC-E645-8EE6-5C4225F6D9EB}"/>
                  </a:ext>
                </a:extLst>
              </p:cNvPr>
              <p:cNvSpPr txBox="1"/>
              <p:nvPr/>
            </p:nvSpPr>
            <p:spPr>
              <a:xfrm>
                <a:off x="7649145" y="5574486"/>
                <a:ext cx="3600450" cy="1200329"/>
              </a:xfrm>
              <a:prstGeom prst="rect">
                <a:avLst/>
              </a:prstGeom>
              <a:noFill/>
            </p:spPr>
            <p:txBody>
              <a:bodyPr wrap="square" rtlCol="0">
                <a:spAutoFit/>
              </a:bodyPr>
              <a:lstStyle/>
              <a:p>
                <a:r>
                  <a:rPr lang="en-US" dirty="0"/>
                  <a:t>Backward Pass: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oMath>
                </a14:m>
                <a:endParaRPr lang="en-US" dirty="0"/>
              </a:p>
              <a:p>
                <a:r>
                  <a:rPr lang="en-US" dirty="0"/>
                  <a:t>Forward Pass: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oMath>
                </a14:m>
                <a:endParaRPr lang="en-US" dirty="0"/>
              </a:p>
              <a:p>
                <a:r>
                  <a:rPr lang="en-US" dirty="0"/>
                  <a:t>Generative Model: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a:p>
              <a:p>
                <a:endParaRPr lang="en-US" dirty="0"/>
              </a:p>
            </p:txBody>
          </p:sp>
        </mc:Choice>
        <mc:Fallback xmlns="">
          <p:sp>
            <p:nvSpPr>
              <p:cNvPr id="80" name="TextBox 79">
                <a:extLst>
                  <a:ext uri="{FF2B5EF4-FFF2-40B4-BE49-F238E27FC236}">
                    <a16:creationId xmlns:a16="http://schemas.microsoft.com/office/drawing/2014/main" id="{274E24E9-11CC-E645-8EE6-5C4225F6D9EB}"/>
                  </a:ext>
                </a:extLst>
              </p:cNvPr>
              <p:cNvSpPr txBox="1">
                <a:spLocks noRot="1" noChangeAspect="1" noMove="1" noResize="1" noEditPoints="1" noAdjustHandles="1" noChangeArrowheads="1" noChangeShapeType="1" noTextEdit="1"/>
              </p:cNvSpPr>
              <p:nvPr/>
            </p:nvSpPr>
            <p:spPr>
              <a:xfrm>
                <a:off x="7649145" y="5574486"/>
                <a:ext cx="3600450" cy="1200329"/>
              </a:xfrm>
              <a:prstGeom prst="rect">
                <a:avLst/>
              </a:prstGeom>
              <a:blipFill>
                <a:blip r:embed="rId14"/>
                <a:stretch>
                  <a:fillRect l="-1525" t="-2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385855F-F064-C4EC-8475-1B8E02085F8E}"/>
                  </a:ext>
                </a:extLst>
              </p:cNvPr>
              <p:cNvSpPr txBox="1"/>
              <p:nvPr/>
            </p:nvSpPr>
            <p:spPr>
              <a:xfrm>
                <a:off x="8131156" y="4123253"/>
                <a:ext cx="2636427" cy="646331"/>
              </a:xfrm>
              <a:prstGeom prst="rect">
                <a:avLst/>
              </a:prstGeom>
              <a:noFill/>
            </p:spPr>
            <p:txBody>
              <a:bodyPr wrap="none" rtlCol="0">
                <a:spAutoFit/>
              </a:bodyPr>
              <a:lstStyle/>
              <a:p>
                <a:pPr/>
                <a:r>
                  <a:rPr lang="en-US" b="1" dirty="0"/>
                  <a:t>Goal</a:t>
                </a:r>
                <a:r>
                  <a:rPr lang="en-US" dirty="0"/>
                  <a:t>:</a:t>
                </a:r>
                <a:br>
                  <a:rPr lang="en-US" dirty="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𝑎𝑟𝑔𝑚𝑎𝑥</m:t>
                      </m:r>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𝑡</m:t>
                              </m:r>
                            </m:sub>
                          </m:sSub>
                          <m:r>
                            <a:rPr lang="en-US" b="0" i="1" smtClean="0">
                              <a:latin typeface="Cambria Math" panose="02040503050406030204" pitchFamily="18" charset="0"/>
                            </a:rPr>
                            <m:t>)</m:t>
                          </m:r>
                        </m:e>
                      </m:d>
                      <m:r>
                        <a:rPr lang="en-US" b="0" i="1" smtClean="0">
                          <a:latin typeface="Cambria Math" panose="02040503050406030204" pitchFamily="18" charset="0"/>
                        </a:rPr>
                        <m:t>)</m:t>
                      </m:r>
                    </m:oMath>
                  </m:oMathPara>
                </a14:m>
                <a:endParaRPr lang="en-US" dirty="0"/>
              </a:p>
            </p:txBody>
          </p:sp>
        </mc:Choice>
        <mc:Fallback xmlns="">
          <p:sp>
            <p:nvSpPr>
              <p:cNvPr id="81" name="TextBox 80">
                <a:extLst>
                  <a:ext uri="{FF2B5EF4-FFF2-40B4-BE49-F238E27FC236}">
                    <a16:creationId xmlns:a16="http://schemas.microsoft.com/office/drawing/2014/main" id="{6385855F-F064-C4EC-8475-1B8E02085F8E}"/>
                  </a:ext>
                </a:extLst>
              </p:cNvPr>
              <p:cNvSpPr txBox="1">
                <a:spLocks noRot="1" noChangeAspect="1" noMove="1" noResize="1" noEditPoints="1" noAdjustHandles="1" noChangeArrowheads="1" noChangeShapeType="1" noTextEdit="1"/>
              </p:cNvSpPr>
              <p:nvPr/>
            </p:nvSpPr>
            <p:spPr>
              <a:xfrm>
                <a:off x="8131156" y="4123253"/>
                <a:ext cx="2636427" cy="646331"/>
              </a:xfrm>
              <a:prstGeom prst="rect">
                <a:avLst/>
              </a:prstGeom>
              <a:blipFill>
                <a:blip r:embed="rId15"/>
                <a:stretch>
                  <a:fillRect l="-2083" t="-4717" b="-9434"/>
                </a:stretch>
              </a:blipFill>
            </p:spPr>
            <p:txBody>
              <a:bodyPr/>
              <a:lstStyle/>
              <a:p>
                <a:r>
                  <a:rPr lang="en-US">
                    <a:noFill/>
                  </a:rPr>
                  <a:t> </a:t>
                </a:r>
              </a:p>
            </p:txBody>
          </p:sp>
        </mc:Fallback>
      </mc:AlternateContent>
    </p:spTree>
    <p:extLst>
      <p:ext uri="{BB962C8B-B14F-4D97-AF65-F5344CB8AC3E}">
        <p14:creationId xmlns:p14="http://schemas.microsoft.com/office/powerpoint/2010/main" val="303423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C047-1EAC-AC18-65A9-12AA02174D03}"/>
              </a:ext>
            </a:extLst>
          </p:cNvPr>
          <p:cNvSpPr>
            <a:spLocks noGrp="1"/>
          </p:cNvSpPr>
          <p:nvPr>
            <p:ph type="title"/>
          </p:nvPr>
        </p:nvSpPr>
        <p:spPr/>
        <p:txBody>
          <a:bodyPr/>
          <a:lstStyle/>
          <a:p>
            <a:r>
              <a:rPr lang="en-US" dirty="0"/>
              <a:t>Evaluation Metrics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ABB9BC-8EC3-6836-EEBB-05123588277A}"/>
                  </a:ext>
                </a:extLst>
              </p:cNvPr>
              <p:cNvSpPr>
                <a:spLocks noGrp="1"/>
              </p:cNvSpPr>
              <p:nvPr>
                <p:ph idx="1"/>
              </p:nvPr>
            </p:nvSpPr>
            <p:spPr/>
            <p:txBody>
              <a:bodyPr/>
              <a:lstStyle/>
              <a:p>
                <a:r>
                  <a:rPr lang="en-US" sz="1800" dirty="0">
                    <a:effectLst/>
                  </a:rPr>
                  <a:t>Coefficient of Determination:</a:t>
                </a:r>
                <a:br>
                  <a:rPr lang="en-US" sz="1800" dirty="0">
                    <a:effectLst/>
                  </a:rPr>
                </a:br>
                <a14:m>
                  <m:oMath xmlns:m="http://schemas.openxmlformats.org/officeDocument/2006/math">
                    <m:sSup>
                      <m:sSupPr>
                        <m:ctrlPr>
                          <a:rPr lang="en-US" sz="1800" i="1" smtClean="0">
                            <a:effectLst/>
                            <a:latin typeface="Cambria Math" panose="020405030504060302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1800" i="1">
                            <a:effectLst/>
                            <a:latin typeface="Cambria Math" panose="02040503050406030204" pitchFamily="18" charset="0"/>
                          </a:rPr>
                        </m:ctrlPr>
                      </m:fPr>
                      <m:num>
                        <m:nary>
                          <m:naryPr>
                            <m:chr m:val="∑"/>
                            <m:ctrlPr>
                              <a:rPr lang="en-US" sz="1800" i="1">
                                <a:effectLst/>
                                <a:latin typeface="Cambria Math" panose="02040503050406030204" pitchFamily="18" charset="0"/>
                              </a:rPr>
                            </m:ctrlPr>
                          </m:naryPr>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sup>
                          <m:e>
                            <m:sSup>
                              <m:sSupPr>
                                <m:ctrlPr>
                                  <a:rPr lang="en-US" sz="1800" i="1">
                                    <a:effectLst/>
                                    <a:latin typeface="Cambria Math" panose="02040503050406030204" pitchFamily="18" charset="0"/>
                                  </a:rPr>
                                </m:ctrlPr>
                              </m:sSupPr>
                              <m:e>
                                <m:d>
                                  <m:dPr>
                                    <m:ctrlPr>
                                      <a:rPr lang="en-US" sz="1800" i="1">
                                        <a:effectLst/>
                                        <a:latin typeface="Cambria Math" panose="02040503050406030204" pitchFamily="18" charset="0"/>
                                      </a:rPr>
                                    </m:ctrlPr>
                                  </m:dPr>
                                  <m:e>
                                    <m:sSub>
                                      <m:sSubPr>
                                        <m:ctrlPr>
                                          <a:rPr lang="en-US" sz="1800" i="1">
                                            <a:effectLst/>
                                            <a:latin typeface="Cambria Math" panose="020405030504060302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effectLst/>
                                            <a:latin typeface="Cambria Math" panose="02040503050406030204" pitchFamily="18" charset="0"/>
                                          </a:rPr>
                                        </m:ctrlPr>
                                      </m:accPr>
                                      <m:e>
                                        <m:sSub>
                                          <m:sSubPr>
                                            <m:ctrlPr>
                                              <a:rPr lang="en-US" sz="1800" i="1">
                                                <a:effectLst/>
                                                <a:latin typeface="Cambria Math" panose="020405030504060302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e>
                                    </m:acc>
                                  </m:e>
                                </m:d>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nary>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  </m:t>
                        </m:r>
                      </m:num>
                      <m:den>
                        <m:nary>
                          <m:naryPr>
                            <m:chr m:val="∑"/>
                            <m:ctrlPr>
                              <a:rPr lang="en-US" sz="1800" i="1">
                                <a:effectLst/>
                                <a:latin typeface="Cambria Math" panose="02040503050406030204" pitchFamily="18" charset="0"/>
                              </a:rPr>
                            </m:ctrlPr>
                          </m:naryPr>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𝑇</m:t>
                            </m:r>
                          </m:sup>
                          <m:e>
                            <m:sSup>
                              <m:sSupPr>
                                <m:ctrlPr>
                                  <a:rPr lang="en-US" sz="1800" i="1">
                                    <a:effectLst/>
                                    <a:latin typeface="Cambria Math" panose="02040503050406030204" pitchFamily="18" charset="0"/>
                                  </a:rPr>
                                </m:ctrlPr>
                              </m:sSupPr>
                              <m:e>
                                <m:d>
                                  <m:dPr>
                                    <m:ctrlPr>
                                      <a:rPr lang="en-US" sz="1800" i="1">
                                        <a:effectLst/>
                                        <a:latin typeface="Cambria Math" panose="02040503050406030204" pitchFamily="18" charset="0"/>
                                      </a:rPr>
                                    </m:ctrlPr>
                                  </m:dPr>
                                  <m:e>
                                    <m:sSub>
                                      <m:sSubPr>
                                        <m:ctrlPr>
                                          <a:rPr lang="en-US" sz="1800" i="1">
                                            <a:effectLst/>
                                            <a:latin typeface="Cambria Math" panose="020405030504060302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effectLst/>
                                            <a:latin typeface="Cambria Math" panose="02040503050406030204" pitchFamily="18" charset="0"/>
                                          </a:rPr>
                                        </m:ctrlPr>
                                      </m:acc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acc>
                                  </m:e>
                                </m:d>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nary>
                      </m:den>
                    </m:f>
                  </m:oMath>
                </a14:m>
                <a:endParaRPr lang="en-US" dirty="0"/>
              </a:p>
              <a:p>
                <a:r>
                  <a:rPr lang="en-US" sz="1800" dirty="0">
                    <a:effectLst/>
                    <a:ea typeface="Times New Roman" panose="02020603050405020304" pitchFamily="18" charset="0"/>
                    <a:cs typeface="Times New Roman" panose="02020603050405020304" pitchFamily="18" charset="0"/>
                  </a:rPr>
                  <a:t>Signal-to-noise ratio:</a:t>
                </a:r>
                <a:br>
                  <a:rPr lang="en-US" sz="1800" dirty="0">
                    <a:effectLst/>
                    <a:ea typeface="Times New Roman" panose="02020603050405020304" pitchFamily="18" charset="0"/>
                    <a:cs typeface="Times New Roman" panose="02020603050405020304" pitchFamily="18" charset="0"/>
                  </a:rPr>
                </a:br>
                <a14:m>
                  <m:oMath xmlns:m="http://schemas.openxmlformats.org/officeDocument/2006/math">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𝑆𝑁𝑅</m:t>
                    </m:r>
                    <m:r>
                      <a:rPr lang="en-US" sz="1800" i="1" smtClean="0">
                        <a:effectLst/>
                        <a:latin typeface="Cambria Math" panose="02040503050406030204" pitchFamily="18" charset="0"/>
                        <a:ea typeface="Times New Roman" panose="02020603050405020304" pitchFamily="18" charset="0"/>
                        <a:cs typeface="Times New Roman" panose="02020603050405020304" pitchFamily="18" charset="0"/>
                      </a:rPr>
                      <m:t>=−10</m:t>
                    </m:r>
                    <m:func>
                      <m:funcPr>
                        <m:ctrlPr>
                          <a:rPr lang="en-US" sz="1800" i="1">
                            <a:effectLst/>
                            <a:latin typeface="Cambria Math" panose="02040503050406030204" pitchFamily="18" charset="0"/>
                          </a:rPr>
                        </m:ctrlPr>
                      </m:funcPr>
                      <m:fName>
                        <m:sSub>
                          <m:sSubPr>
                            <m:ctrlPr>
                              <a:rPr lang="en-US" sz="1800" i="1">
                                <a:effectLst/>
                                <a:latin typeface="Cambria Math" panose="02040503050406030204" pitchFamily="18" charset="0"/>
                              </a:rPr>
                            </m:ctrlPr>
                          </m:sSubPr>
                          <m:e>
                            <m:r>
                              <m:rPr>
                                <m:sty m:val="p"/>
                              </m:rPr>
                              <a:rPr lang="en-US" sz="1800">
                                <a:effectLst/>
                                <a:latin typeface="Cambria Math" panose="02040503050406030204" pitchFamily="18" charset="0"/>
                                <a:ea typeface="Times New Roman" panose="02020603050405020304" pitchFamily="18" charset="0"/>
                                <a:cs typeface="Times New Roman" panose="02020603050405020304" pitchFamily="18" charset="0"/>
                              </a:rPr>
                              <m:t>log</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10</m:t>
                            </m:r>
                          </m:sub>
                        </m:sSub>
                      </m:fName>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a:effectLst/>
                                <a:latin typeface="Cambria Math" panose="020405030504060302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𝑅</m:t>
                            </m:r>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e>
                    </m:func>
                  </m:oMath>
                </a14:m>
                <a:endParaRPr lang="en-US" dirty="0"/>
              </a:p>
            </p:txBody>
          </p:sp>
        </mc:Choice>
        <mc:Fallback xmlns="">
          <p:sp>
            <p:nvSpPr>
              <p:cNvPr id="3" name="Content Placeholder 2">
                <a:extLst>
                  <a:ext uri="{FF2B5EF4-FFF2-40B4-BE49-F238E27FC236}">
                    <a16:creationId xmlns:a16="http://schemas.microsoft.com/office/drawing/2014/main" id="{ACABB9BC-8EC3-6836-EEBB-05123588277A}"/>
                  </a:ext>
                </a:extLst>
              </p:cNvPr>
              <p:cNvSpPr>
                <a:spLocks noGrp="1" noRot="1" noChangeAspect="1" noMove="1" noResize="1" noEditPoints="1" noAdjustHandles="1" noChangeArrowheads="1" noChangeShapeType="1" noTextEdit="1"/>
              </p:cNvSpPr>
              <p:nvPr>
                <p:ph idx="1"/>
              </p:nvPr>
            </p:nvSpPr>
            <p:spPr>
              <a:blipFill>
                <a:blip r:embed="rId3"/>
                <a:stretch>
                  <a:fillRect l="-142" t="-980"/>
                </a:stretch>
              </a:blipFill>
            </p:spPr>
            <p:txBody>
              <a:bodyPr/>
              <a:lstStyle/>
              <a:p>
                <a:r>
                  <a:rPr lang="en-US">
                    <a:noFill/>
                  </a:rPr>
                  <a:t> </a:t>
                </a:r>
              </a:p>
            </p:txBody>
          </p:sp>
        </mc:Fallback>
      </mc:AlternateContent>
    </p:spTree>
    <p:extLst>
      <p:ext uri="{BB962C8B-B14F-4D97-AF65-F5344CB8AC3E}">
        <p14:creationId xmlns:p14="http://schemas.microsoft.com/office/powerpoint/2010/main" val="4273478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6980910-96FA-4DA6-93F5-97873AF1B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9F1CB7E2-0098-4A7C-B377-037DCA4C8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5FF19E5-40E7-E99A-C610-0C8785541FA3}"/>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5400" dirty="0"/>
              <a:t>Statistical Significance</a:t>
            </a:r>
          </a:p>
        </p:txBody>
      </p:sp>
      <p:sp>
        <p:nvSpPr>
          <p:cNvPr id="3" name="Content Placeholder 2">
            <a:extLst>
              <a:ext uri="{FF2B5EF4-FFF2-40B4-BE49-F238E27FC236}">
                <a16:creationId xmlns:a16="http://schemas.microsoft.com/office/drawing/2014/main" id="{B48B9926-D8DC-0933-3CFF-E792685D958D}"/>
              </a:ext>
            </a:extLst>
          </p:cNvPr>
          <p:cNvSpPr>
            <a:spLocks noGrp="1"/>
          </p:cNvSpPr>
          <p:nvPr>
            <p:ph idx="1"/>
          </p:nvPr>
        </p:nvSpPr>
        <p:spPr>
          <a:xfrm>
            <a:off x="944182" y="6229349"/>
            <a:ext cx="9747821" cy="536576"/>
          </a:xfrm>
        </p:spPr>
        <p:txBody>
          <a:bodyPr vert="horz" lIns="91440" tIns="45720" rIns="91440" bIns="45720" rtlCol="0">
            <a:normAutofit/>
          </a:bodyPr>
          <a:lstStyle/>
          <a:p>
            <a:pPr marL="0" indent="0">
              <a:buNone/>
            </a:pPr>
            <a:r>
              <a:rPr lang="en-US" sz="1600" dirty="0">
                <a:solidFill>
                  <a:schemeClr val="tx1">
                    <a:lumMod val="75000"/>
                  </a:schemeClr>
                </a:solidFill>
              </a:rPr>
              <a:t>Bootstrapping, Confidence Intervals, Levels of Significance, Central Limit Theorem</a:t>
            </a:r>
          </a:p>
        </p:txBody>
      </p:sp>
      <p:pic>
        <p:nvPicPr>
          <p:cNvPr id="6" name="Content Placeholder 4" descr="A diagram with arrows and a graph&#10;&#10;Description automatically generated">
            <a:extLst>
              <a:ext uri="{FF2B5EF4-FFF2-40B4-BE49-F238E27FC236}">
                <a16:creationId xmlns:a16="http://schemas.microsoft.com/office/drawing/2014/main" id="{F10570E2-F2F2-FC9B-712E-478395C56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64" y="92075"/>
            <a:ext cx="9230394" cy="4921250"/>
          </a:xfrm>
          <a:prstGeom prst="rect">
            <a:avLst/>
          </a:prstGeom>
        </p:spPr>
      </p:pic>
      <p:sp>
        <p:nvSpPr>
          <p:cNvPr id="7" name="TextBox 6">
            <a:extLst>
              <a:ext uri="{FF2B5EF4-FFF2-40B4-BE49-F238E27FC236}">
                <a16:creationId xmlns:a16="http://schemas.microsoft.com/office/drawing/2014/main" id="{A2D08794-D778-A843-2906-FAB64AC652C5}"/>
              </a:ext>
            </a:extLst>
          </p:cNvPr>
          <p:cNvSpPr txBox="1"/>
          <p:nvPr/>
        </p:nvSpPr>
        <p:spPr>
          <a:xfrm>
            <a:off x="6886867" y="92075"/>
            <a:ext cx="3560590" cy="646331"/>
          </a:xfrm>
          <a:prstGeom prst="rect">
            <a:avLst/>
          </a:prstGeom>
          <a:noFill/>
        </p:spPr>
        <p:txBody>
          <a:bodyPr wrap="none" rtlCol="0">
            <a:spAutoFit/>
          </a:bodyPr>
          <a:lstStyle/>
          <a:p>
            <a:pPr algn="ctr"/>
            <a:r>
              <a:rPr lang="en-US" dirty="0"/>
              <a:t>(e.g. SNR Results per Decoder</a:t>
            </a:r>
            <a:br>
              <a:rPr lang="en-US" dirty="0"/>
            </a:br>
            <a:r>
              <a:rPr lang="en-US" dirty="0"/>
              <a:t> from each *File in the Dataset)</a:t>
            </a:r>
          </a:p>
        </p:txBody>
      </p:sp>
      <p:cxnSp>
        <p:nvCxnSpPr>
          <p:cNvPr id="21" name="Straight Arrow Connector 20">
            <a:extLst>
              <a:ext uri="{FF2B5EF4-FFF2-40B4-BE49-F238E27FC236}">
                <a16:creationId xmlns:a16="http://schemas.microsoft.com/office/drawing/2014/main" id="{77420150-FA73-43E6-12CF-EA79C1A426B1}"/>
              </a:ext>
            </a:extLst>
          </p:cNvPr>
          <p:cNvCxnSpPr>
            <a:cxnSpLocks/>
            <a:stCxn id="7" idx="1"/>
          </p:cNvCxnSpPr>
          <p:nvPr/>
        </p:nvCxnSpPr>
        <p:spPr>
          <a:xfrm flipH="1">
            <a:off x="3946357" y="415241"/>
            <a:ext cx="2940510" cy="86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D43DA4D-8454-52E3-4EF7-150E124DB7D6}"/>
              </a:ext>
            </a:extLst>
          </p:cNvPr>
          <p:cNvSpPr txBox="1"/>
          <p:nvPr/>
        </p:nvSpPr>
        <p:spPr>
          <a:xfrm rot="2313102">
            <a:off x="690141" y="121439"/>
            <a:ext cx="655949" cy="307777"/>
          </a:xfrm>
          <a:prstGeom prst="rect">
            <a:avLst/>
          </a:prstGeom>
          <a:noFill/>
        </p:spPr>
        <p:txBody>
          <a:bodyPr wrap="none" rtlCol="0">
            <a:spAutoFit/>
          </a:bodyPr>
          <a:lstStyle/>
          <a:p>
            <a:r>
              <a:rPr lang="en-US" sz="1400" dirty="0"/>
              <a:t>File 1</a:t>
            </a:r>
          </a:p>
        </p:txBody>
      </p:sp>
      <p:sp>
        <p:nvSpPr>
          <p:cNvPr id="27" name="TextBox 26">
            <a:extLst>
              <a:ext uri="{FF2B5EF4-FFF2-40B4-BE49-F238E27FC236}">
                <a16:creationId xmlns:a16="http://schemas.microsoft.com/office/drawing/2014/main" id="{DC911781-FB97-6273-4808-D56EE97424C3}"/>
              </a:ext>
            </a:extLst>
          </p:cNvPr>
          <p:cNvSpPr txBox="1"/>
          <p:nvPr/>
        </p:nvSpPr>
        <p:spPr>
          <a:xfrm rot="2313102">
            <a:off x="1499740" y="122649"/>
            <a:ext cx="655949" cy="307777"/>
          </a:xfrm>
          <a:prstGeom prst="rect">
            <a:avLst/>
          </a:prstGeom>
          <a:noFill/>
        </p:spPr>
        <p:txBody>
          <a:bodyPr wrap="none" rtlCol="0">
            <a:spAutoFit/>
          </a:bodyPr>
          <a:lstStyle/>
          <a:p>
            <a:r>
              <a:rPr lang="en-US" sz="1400" dirty="0"/>
              <a:t>File 2</a:t>
            </a:r>
          </a:p>
        </p:txBody>
      </p:sp>
      <p:sp>
        <p:nvSpPr>
          <p:cNvPr id="28" name="TextBox 27">
            <a:extLst>
              <a:ext uri="{FF2B5EF4-FFF2-40B4-BE49-F238E27FC236}">
                <a16:creationId xmlns:a16="http://schemas.microsoft.com/office/drawing/2014/main" id="{CC317CDC-CA1D-5579-AE27-F650C363EFD8}"/>
              </a:ext>
            </a:extLst>
          </p:cNvPr>
          <p:cNvSpPr txBox="1"/>
          <p:nvPr/>
        </p:nvSpPr>
        <p:spPr>
          <a:xfrm rot="2313102">
            <a:off x="3116718" y="733022"/>
            <a:ext cx="655949" cy="307777"/>
          </a:xfrm>
          <a:prstGeom prst="rect">
            <a:avLst/>
          </a:prstGeom>
          <a:noFill/>
        </p:spPr>
        <p:txBody>
          <a:bodyPr wrap="none" rtlCol="0">
            <a:spAutoFit/>
          </a:bodyPr>
          <a:lstStyle/>
          <a:p>
            <a:r>
              <a:rPr lang="en-US" sz="1400" dirty="0"/>
              <a:t>File 3</a:t>
            </a:r>
          </a:p>
        </p:txBody>
      </p:sp>
      <p:sp>
        <p:nvSpPr>
          <p:cNvPr id="29" name="TextBox 28">
            <a:extLst>
              <a:ext uri="{FF2B5EF4-FFF2-40B4-BE49-F238E27FC236}">
                <a16:creationId xmlns:a16="http://schemas.microsoft.com/office/drawing/2014/main" id="{5A2F1910-C975-30B0-3C35-688A86CF28EF}"/>
              </a:ext>
            </a:extLst>
          </p:cNvPr>
          <p:cNvSpPr txBox="1"/>
          <p:nvPr/>
        </p:nvSpPr>
        <p:spPr>
          <a:xfrm rot="2313102">
            <a:off x="3410199" y="733021"/>
            <a:ext cx="655949" cy="307777"/>
          </a:xfrm>
          <a:prstGeom prst="rect">
            <a:avLst/>
          </a:prstGeom>
          <a:noFill/>
        </p:spPr>
        <p:txBody>
          <a:bodyPr wrap="none" rtlCol="0">
            <a:spAutoFit/>
          </a:bodyPr>
          <a:lstStyle/>
          <a:p>
            <a:r>
              <a:rPr lang="en-US" sz="1400" dirty="0"/>
              <a:t>File 4</a:t>
            </a:r>
          </a:p>
        </p:txBody>
      </p:sp>
      <p:sp>
        <p:nvSpPr>
          <p:cNvPr id="30" name="TextBox 29">
            <a:extLst>
              <a:ext uri="{FF2B5EF4-FFF2-40B4-BE49-F238E27FC236}">
                <a16:creationId xmlns:a16="http://schemas.microsoft.com/office/drawing/2014/main" id="{DAEF5B2E-DD2D-B65A-1B48-B75A8A87C444}"/>
              </a:ext>
            </a:extLst>
          </p:cNvPr>
          <p:cNvSpPr txBox="1"/>
          <p:nvPr/>
        </p:nvSpPr>
        <p:spPr>
          <a:xfrm rot="2313102">
            <a:off x="3712830" y="733021"/>
            <a:ext cx="655949" cy="307777"/>
          </a:xfrm>
          <a:prstGeom prst="rect">
            <a:avLst/>
          </a:prstGeom>
          <a:noFill/>
        </p:spPr>
        <p:txBody>
          <a:bodyPr wrap="none" rtlCol="0">
            <a:spAutoFit/>
          </a:bodyPr>
          <a:lstStyle/>
          <a:p>
            <a:r>
              <a:rPr lang="en-US" sz="1400" dirty="0"/>
              <a:t>File 5</a:t>
            </a:r>
          </a:p>
        </p:txBody>
      </p:sp>
      <p:sp>
        <p:nvSpPr>
          <p:cNvPr id="31" name="TextBox 30">
            <a:extLst>
              <a:ext uri="{FF2B5EF4-FFF2-40B4-BE49-F238E27FC236}">
                <a16:creationId xmlns:a16="http://schemas.microsoft.com/office/drawing/2014/main" id="{55DC1446-2C88-B43C-C228-64F37794AF9A}"/>
              </a:ext>
            </a:extLst>
          </p:cNvPr>
          <p:cNvSpPr txBox="1"/>
          <p:nvPr/>
        </p:nvSpPr>
        <p:spPr>
          <a:xfrm>
            <a:off x="432270" y="4785528"/>
            <a:ext cx="5663730" cy="369332"/>
          </a:xfrm>
          <a:prstGeom prst="rect">
            <a:avLst/>
          </a:prstGeom>
          <a:noFill/>
        </p:spPr>
        <p:txBody>
          <a:bodyPr wrap="none" rtlCol="0">
            <a:spAutoFit/>
          </a:bodyPr>
          <a:lstStyle/>
          <a:p>
            <a:r>
              <a:rPr lang="en-US" dirty="0"/>
              <a:t>*Note: There are 46 Files in the Published Dataset.</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AAB7191-6F5A-41F9-8CAA-0D264D33DE2C}"/>
                  </a:ext>
                </a:extLst>
              </p:cNvPr>
              <p:cNvSpPr txBox="1"/>
              <p:nvPr/>
            </p:nvSpPr>
            <p:spPr>
              <a:xfrm>
                <a:off x="6022400" y="966580"/>
                <a:ext cx="5167248" cy="6481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m:t>
                                      </m:r>
                                    </m:sub>
                                  </m:sSub>
                                </m:e>
                              </m:acc>
                              <m:r>
                                <a:rPr lang="en-US" b="0" i="1" smtClean="0">
                                  <a:latin typeface="Cambria Math" panose="02040503050406030204" pitchFamily="18" charset="0"/>
                                </a:rPr>
                                <m:t>−</m:t>
                              </m:r>
                              <m:r>
                                <a:rPr lang="en-US" b="0" i="1" smtClean="0">
                                  <a:latin typeface="Cambria Math" panose="02040503050406030204" pitchFamily="18" charset="0"/>
                                </a:rPr>
                                <m:t>𝜇</m:t>
                              </m:r>
                            </m:e>
                          </m:d>
                          <m:r>
                            <a:rPr lang="en-US" b="0" i="1" smtClean="0">
                              <a:latin typeface="Cambria Math" panose="02040503050406030204" pitchFamily="18" charset="0"/>
                            </a:rPr>
                            <m:t>&lt;</m:t>
                          </m:r>
                          <m:r>
                            <a:rPr lang="en-US" b="0" i="1" smtClean="0">
                              <a:latin typeface="Cambria Math" panose="02040503050406030204" pitchFamily="18" charset="0"/>
                            </a:rPr>
                            <m:t>𝜖</m:t>
                          </m:r>
                        </m:e>
                      </m:d>
                      <m:r>
                        <a:rPr lang="en-US" b="0" i="1" smtClean="0">
                          <a:latin typeface="Cambria Math" panose="02040503050406030204" pitchFamily="18" charset="0"/>
                        </a:rPr>
                        <m:t>=1−</m:t>
                      </m:r>
                      <m:r>
                        <a:rPr lang="en-US" i="1">
                          <a:latin typeface="Cambria Math" panose="02040503050406030204" pitchFamily="18" charset="0"/>
                        </a:rPr>
                        <m:t>𝑃</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e>
                              </m:acc>
                              <m:r>
                                <a:rPr lang="en-US" i="1">
                                  <a:latin typeface="Cambria Math" panose="02040503050406030204" pitchFamily="18" charset="0"/>
                                </a:rPr>
                                <m:t>−</m:t>
                              </m:r>
                              <m:r>
                                <a:rPr lang="en-US" i="1">
                                  <a:latin typeface="Cambria Math" panose="02040503050406030204" pitchFamily="18" charset="0"/>
                                </a:rPr>
                                <m:t>𝜇</m:t>
                              </m:r>
                            </m:e>
                          </m:d>
                          <m:r>
                            <a:rPr lang="en-US" b="0" i="1" smtClean="0">
                              <a:latin typeface="Cambria Math" panose="02040503050406030204" pitchFamily="18" charset="0"/>
                            </a:rPr>
                            <m:t>≥</m:t>
                          </m:r>
                          <m:r>
                            <a:rPr lang="en-US" i="1">
                              <a:latin typeface="Cambria Math" panose="02040503050406030204" pitchFamily="18" charset="0"/>
                            </a:rPr>
                            <m:t>𝜖</m:t>
                          </m:r>
                        </m:e>
                      </m:d>
                      <m:r>
                        <a:rPr lang="en-US" b="0" i="1" smtClean="0">
                          <a:latin typeface="Cambria Math" panose="02040503050406030204" pitchFamily="18" charset="0"/>
                        </a:rPr>
                        <m:t>≥1−</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𝑛</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2</m:t>
                              </m:r>
                            </m:sup>
                          </m:sSup>
                        </m:den>
                      </m:f>
                    </m:oMath>
                  </m:oMathPara>
                </a14:m>
                <a:endParaRPr lang="en-US" dirty="0"/>
              </a:p>
            </p:txBody>
          </p:sp>
        </mc:Choice>
        <mc:Fallback xmlns="">
          <p:sp>
            <p:nvSpPr>
              <p:cNvPr id="34" name="TextBox 33">
                <a:extLst>
                  <a:ext uri="{FF2B5EF4-FFF2-40B4-BE49-F238E27FC236}">
                    <a16:creationId xmlns:a16="http://schemas.microsoft.com/office/drawing/2014/main" id="{EAAB7191-6F5A-41F9-8CAA-0D264D33DE2C}"/>
                  </a:ext>
                </a:extLst>
              </p:cNvPr>
              <p:cNvSpPr txBox="1">
                <a:spLocks noRot="1" noChangeAspect="1" noMove="1" noResize="1" noEditPoints="1" noAdjustHandles="1" noChangeArrowheads="1" noChangeShapeType="1" noTextEdit="1"/>
              </p:cNvSpPr>
              <p:nvPr/>
            </p:nvSpPr>
            <p:spPr>
              <a:xfrm>
                <a:off x="6022400" y="966580"/>
                <a:ext cx="5167248" cy="64812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A729C15-356B-1914-9E2A-046B8BCA6702}"/>
                  </a:ext>
                </a:extLst>
              </p:cNvPr>
              <p:cNvSpPr txBox="1"/>
              <p:nvPr/>
            </p:nvSpPr>
            <p:spPr>
              <a:xfrm>
                <a:off x="8982230" y="5089525"/>
                <a:ext cx="2406721" cy="925125"/>
              </a:xfrm>
              <a:prstGeom prst="rect">
                <a:avLst/>
              </a:prstGeom>
              <a:noFill/>
            </p:spPr>
            <p:txBody>
              <a:bodyPr wrap="square">
                <a:spAutoFit/>
              </a:bodyPr>
              <a:lstStyle/>
              <a:p>
                <a:pPr algn="ctr"/>
                <a:r>
                  <a:rPr lang="en-US" i="1" u="sng" dirty="0">
                    <a:latin typeface="Cambria Math" panose="02040503050406030204" pitchFamily="18" charset="0"/>
                  </a:rPr>
                  <a:t>Chebyshev Inequality</a:t>
                </a:r>
              </a:p>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𝑃</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𝑛</m:t>
                                      </m:r>
                                    </m:sub>
                                  </m:sSub>
                                </m:e>
                              </m:acc>
                              <m:r>
                                <a:rPr lang="en-US" i="1">
                                  <a:latin typeface="Cambria Math" panose="02040503050406030204" pitchFamily="18" charset="0"/>
                                </a:rPr>
                                <m:t>−</m:t>
                              </m:r>
                              <m:r>
                                <a:rPr lang="en-US" i="1">
                                  <a:latin typeface="Cambria Math" panose="02040503050406030204" pitchFamily="18" charset="0"/>
                                </a:rPr>
                                <m:t>𝜇</m:t>
                              </m:r>
                            </m:e>
                          </m:d>
                          <m:r>
                            <a:rPr lang="en-US" b="0" i="1" smtClean="0">
                              <a:latin typeface="Cambria Math" panose="02040503050406030204" pitchFamily="18" charset="0"/>
                            </a:rPr>
                            <m:t>≥</m:t>
                          </m:r>
                          <m:r>
                            <a:rPr lang="en-US" i="1">
                              <a:latin typeface="Cambria Math" panose="02040503050406030204" pitchFamily="18" charset="0"/>
                            </a:rPr>
                            <m:t>𝜖</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𝜎</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2</m:t>
                              </m:r>
                            </m:sup>
                          </m:sSup>
                        </m:den>
                      </m:f>
                    </m:oMath>
                  </m:oMathPara>
                </a14:m>
                <a:endParaRPr lang="en-US" dirty="0"/>
              </a:p>
            </p:txBody>
          </p:sp>
        </mc:Choice>
        <mc:Fallback xmlns="">
          <p:sp>
            <p:nvSpPr>
              <p:cNvPr id="36" name="TextBox 35">
                <a:extLst>
                  <a:ext uri="{FF2B5EF4-FFF2-40B4-BE49-F238E27FC236}">
                    <a16:creationId xmlns:a16="http://schemas.microsoft.com/office/drawing/2014/main" id="{0A729C15-356B-1914-9E2A-046B8BCA6702}"/>
                  </a:ext>
                </a:extLst>
              </p:cNvPr>
              <p:cNvSpPr txBox="1">
                <a:spLocks noRot="1" noChangeAspect="1" noMove="1" noResize="1" noEditPoints="1" noAdjustHandles="1" noChangeArrowheads="1" noChangeShapeType="1" noTextEdit="1"/>
              </p:cNvSpPr>
              <p:nvPr/>
            </p:nvSpPr>
            <p:spPr>
              <a:xfrm>
                <a:off x="8982230" y="5089525"/>
                <a:ext cx="2406721" cy="925125"/>
              </a:xfrm>
              <a:prstGeom prst="rect">
                <a:avLst/>
              </a:prstGeom>
              <a:blipFill>
                <a:blip r:embed="rId5"/>
                <a:stretch>
                  <a:fillRect l="-1013" t="-46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1866CCF-E8F8-DADC-4395-C2B9CCA95ED8}"/>
                  </a:ext>
                </a:extLst>
              </p:cNvPr>
              <p:cNvSpPr txBox="1"/>
              <p:nvPr/>
            </p:nvSpPr>
            <p:spPr>
              <a:xfrm>
                <a:off x="10051025" y="2085701"/>
                <a:ext cx="1241815" cy="670761"/>
              </a:xfrm>
              <a:prstGeom prst="rect">
                <a:avLst/>
              </a:prstGeom>
              <a:noFill/>
            </p:spPr>
            <p:txBody>
              <a:bodyPr wrap="none" rtlCol="0">
                <a:spAutoFit/>
              </a:bodyPr>
              <a:lstStyle/>
              <a:p>
                <a:pPr/>
                <a:r>
                  <a:rPr lang="en-US" dirty="0"/>
                  <a:t>As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a:t>
                </a:r>
                <a:br>
                  <a:rPr lang="en-US" dirty="0"/>
                </a:b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r>
                        <a:rPr lang="en-US" b="0" i="1" dirty="0" smtClean="0">
                          <a:latin typeface="Cambria Math" panose="02040503050406030204" pitchFamily="18" charset="0"/>
                        </a:rPr>
                        <m:t>→</m:t>
                      </m:r>
                      <m:r>
                        <a:rPr lang="en-US" b="0" i="1" dirty="0" smtClean="0">
                          <a:latin typeface="Cambria Math" panose="02040503050406030204" pitchFamily="18" charset="0"/>
                        </a:rPr>
                        <m:t>𝜇</m:t>
                      </m:r>
                    </m:oMath>
                  </m:oMathPara>
                </a14:m>
                <a:endParaRPr lang="en-US" dirty="0"/>
              </a:p>
            </p:txBody>
          </p:sp>
        </mc:Choice>
        <mc:Fallback xmlns="">
          <p:sp>
            <p:nvSpPr>
              <p:cNvPr id="37" name="TextBox 36">
                <a:extLst>
                  <a:ext uri="{FF2B5EF4-FFF2-40B4-BE49-F238E27FC236}">
                    <a16:creationId xmlns:a16="http://schemas.microsoft.com/office/drawing/2014/main" id="{A1866CCF-E8F8-DADC-4395-C2B9CCA95ED8}"/>
                  </a:ext>
                </a:extLst>
              </p:cNvPr>
              <p:cNvSpPr txBox="1">
                <a:spLocks noRot="1" noChangeAspect="1" noMove="1" noResize="1" noEditPoints="1" noAdjustHandles="1" noChangeArrowheads="1" noChangeShapeType="1" noTextEdit="1"/>
              </p:cNvSpPr>
              <p:nvPr/>
            </p:nvSpPr>
            <p:spPr>
              <a:xfrm>
                <a:off x="10051025" y="2085701"/>
                <a:ext cx="1241815" cy="670761"/>
              </a:xfrm>
              <a:prstGeom prst="rect">
                <a:avLst/>
              </a:prstGeom>
              <a:blipFill>
                <a:blip r:embed="rId6"/>
                <a:stretch>
                  <a:fillRect l="-4412" t="-4545" r="-2941"/>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5013D4F2-FBE7-3AFC-CD5D-BE2A12A0592C}"/>
              </a:ext>
            </a:extLst>
          </p:cNvPr>
          <p:cNvCxnSpPr>
            <a:cxnSpLocks/>
            <a:stCxn id="37" idx="0"/>
          </p:cNvCxnSpPr>
          <p:nvPr/>
        </p:nvCxnSpPr>
        <p:spPr>
          <a:xfrm flipV="1">
            <a:off x="10671933" y="1630581"/>
            <a:ext cx="20070" cy="455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76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8C80-DCFC-59EA-EA02-F20BBDBB435D}"/>
              </a:ext>
            </a:extLst>
          </p:cNvPr>
          <p:cNvSpPr>
            <a:spLocks noGrp="1"/>
          </p:cNvSpPr>
          <p:nvPr>
            <p:ph type="title"/>
          </p:nvPr>
        </p:nvSpPr>
        <p:spPr/>
        <p:txBody>
          <a:bodyPr/>
          <a:lstStyle/>
          <a:p>
            <a:r>
              <a:rPr lang="en-US" dirty="0"/>
              <a:t>Preliminary Results</a:t>
            </a:r>
          </a:p>
        </p:txBody>
      </p:sp>
      <p:sp>
        <p:nvSpPr>
          <p:cNvPr id="3" name="Text Placeholder 2">
            <a:extLst>
              <a:ext uri="{FF2B5EF4-FFF2-40B4-BE49-F238E27FC236}">
                <a16:creationId xmlns:a16="http://schemas.microsoft.com/office/drawing/2014/main" id="{641FFF05-DB8C-7A90-CD51-4FA20E8D87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74513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1152-D022-877B-A72E-2CFB6C162D28}"/>
              </a:ext>
            </a:extLst>
          </p:cNvPr>
          <p:cNvSpPr>
            <a:spLocks noGrp="1"/>
          </p:cNvSpPr>
          <p:nvPr>
            <p:ph type="title"/>
          </p:nvPr>
        </p:nvSpPr>
        <p:spPr>
          <a:xfrm>
            <a:off x="1261872" y="640081"/>
            <a:ext cx="4954920" cy="1606948"/>
          </a:xfrm>
        </p:spPr>
        <p:txBody>
          <a:bodyPr>
            <a:normAutofit/>
          </a:bodyPr>
          <a:lstStyle/>
          <a:p>
            <a:r>
              <a:rPr lang="en-US" sz="4100"/>
              <a:t>Regression Decoder Implementation</a:t>
            </a:r>
          </a:p>
        </p:txBody>
      </p:sp>
      <p:sp>
        <p:nvSpPr>
          <p:cNvPr id="11" name="Content Placeholder 10">
            <a:extLst>
              <a:ext uri="{FF2B5EF4-FFF2-40B4-BE49-F238E27FC236}">
                <a16:creationId xmlns:a16="http://schemas.microsoft.com/office/drawing/2014/main" id="{A4956F21-B2DC-54B6-BE54-825615F041F9}"/>
              </a:ext>
            </a:extLst>
          </p:cNvPr>
          <p:cNvSpPr>
            <a:spLocks noGrp="1"/>
          </p:cNvSpPr>
          <p:nvPr>
            <p:ph idx="1"/>
          </p:nvPr>
        </p:nvSpPr>
        <p:spPr>
          <a:xfrm>
            <a:off x="617220" y="2560107"/>
            <a:ext cx="5599572" cy="769834"/>
          </a:xfrm>
        </p:spPr>
        <p:txBody>
          <a:bodyPr>
            <a:normAutofit fontScale="92500" lnSpcReduction="10000"/>
          </a:bodyPr>
          <a:lstStyle/>
          <a:p>
            <a:r>
              <a:rPr lang="en-US" dirty="0"/>
              <a:t>SNR Average % Difference amongst all kinematic state predictions and all </a:t>
            </a:r>
            <a:r>
              <a:rPr lang="en-US" dirty="0" err="1"/>
              <a:t>binwidths</a:t>
            </a:r>
            <a:r>
              <a:rPr lang="en-US" dirty="0"/>
              <a:t> for the training files is </a:t>
            </a:r>
            <a:r>
              <a:rPr lang="en-US" b="1" dirty="0"/>
              <a:t>~2.2 %</a:t>
            </a:r>
          </a:p>
        </p:txBody>
      </p:sp>
      <p:pic>
        <p:nvPicPr>
          <p:cNvPr id="5" name="Content Placeholder 4" descr="A comparison of a graph&#10;&#10;Description automatically generated">
            <a:extLst>
              <a:ext uri="{FF2B5EF4-FFF2-40B4-BE49-F238E27FC236}">
                <a16:creationId xmlns:a16="http://schemas.microsoft.com/office/drawing/2014/main" id="{3B995916-26B3-043E-BDC7-AE07F693E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184" y="130485"/>
            <a:ext cx="4518964" cy="6597030"/>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6265929E-80E3-5D85-68E6-7462875E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5" y="3643019"/>
            <a:ext cx="6218742" cy="2490440"/>
          </a:xfrm>
          <a:prstGeom prst="rect">
            <a:avLst/>
          </a:prstGeom>
        </p:spPr>
      </p:pic>
    </p:spTree>
    <p:extLst>
      <p:ext uri="{BB962C8B-B14F-4D97-AF65-F5344CB8AC3E}">
        <p14:creationId xmlns:p14="http://schemas.microsoft.com/office/powerpoint/2010/main" val="368635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C7E0-1860-787D-B180-E918217BBE18}"/>
              </a:ext>
            </a:extLst>
          </p:cNvPr>
          <p:cNvSpPr>
            <a:spLocks noGrp="1"/>
          </p:cNvSpPr>
          <p:nvPr>
            <p:ph type="title"/>
          </p:nvPr>
        </p:nvSpPr>
        <p:spPr>
          <a:xfrm>
            <a:off x="1261872" y="640081"/>
            <a:ext cx="4954920" cy="1606948"/>
          </a:xfrm>
        </p:spPr>
        <p:txBody>
          <a:bodyPr>
            <a:normAutofit/>
          </a:bodyPr>
          <a:lstStyle/>
          <a:p>
            <a:r>
              <a:rPr lang="en-US" sz="3400"/>
              <a:t>Reproducing Kalman Filter – Supervised Decoder</a:t>
            </a:r>
          </a:p>
        </p:txBody>
      </p:sp>
      <p:sp>
        <p:nvSpPr>
          <p:cNvPr id="11" name="Content Placeholder 10">
            <a:extLst>
              <a:ext uri="{FF2B5EF4-FFF2-40B4-BE49-F238E27FC236}">
                <a16:creationId xmlns:a16="http://schemas.microsoft.com/office/drawing/2014/main" id="{FFEC9733-F2EF-5150-1E1D-A278D4EC1C78}"/>
              </a:ext>
            </a:extLst>
          </p:cNvPr>
          <p:cNvSpPr>
            <a:spLocks noGrp="1"/>
          </p:cNvSpPr>
          <p:nvPr>
            <p:ph idx="1"/>
          </p:nvPr>
        </p:nvSpPr>
        <p:spPr>
          <a:xfrm>
            <a:off x="714731" y="2347478"/>
            <a:ext cx="4954920" cy="868894"/>
          </a:xfrm>
        </p:spPr>
        <p:txBody>
          <a:bodyPr>
            <a:normAutofit lnSpcReduction="10000"/>
          </a:bodyPr>
          <a:lstStyle/>
          <a:p>
            <a:r>
              <a:rPr lang="en-US" dirty="0"/>
              <a:t>SNR Average % Difference amongst all kinematic state predictions and all </a:t>
            </a:r>
            <a:r>
              <a:rPr lang="en-US" dirty="0" err="1"/>
              <a:t>binwidths</a:t>
            </a:r>
            <a:r>
              <a:rPr lang="en-US" dirty="0"/>
              <a:t> for the training files is </a:t>
            </a:r>
            <a:r>
              <a:rPr lang="en-US" b="1" dirty="0"/>
              <a:t>~5.9 %</a:t>
            </a:r>
          </a:p>
          <a:p>
            <a:endParaRPr lang="en-US" dirty="0"/>
          </a:p>
        </p:txBody>
      </p:sp>
      <p:pic>
        <p:nvPicPr>
          <p:cNvPr id="5" name="Content Placeholder 4" descr="A graph of different sizes and numbers&#10;&#10;Description automatically generated with medium confidence">
            <a:extLst>
              <a:ext uri="{FF2B5EF4-FFF2-40B4-BE49-F238E27FC236}">
                <a16:creationId xmlns:a16="http://schemas.microsoft.com/office/drawing/2014/main" id="{087E970D-62CE-28AC-9C27-41109EEE5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857" y="291233"/>
            <a:ext cx="4708762" cy="5656166"/>
          </a:xfrm>
          <a:prstGeom prst="rect">
            <a:avLst/>
          </a:prstGeom>
        </p:spPr>
      </p:pic>
      <p:pic>
        <p:nvPicPr>
          <p:cNvPr id="7" name="Picture 6" descr="A table with numbers and a black background&#10;&#10;Description automatically generated">
            <a:extLst>
              <a:ext uri="{FF2B5EF4-FFF2-40B4-BE49-F238E27FC236}">
                <a16:creationId xmlns:a16="http://schemas.microsoft.com/office/drawing/2014/main" id="{6F6F13FA-4F4C-D622-81EC-B204B2075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8" y="3316821"/>
            <a:ext cx="6313886" cy="2511940"/>
          </a:xfrm>
          <a:prstGeom prst="rect">
            <a:avLst/>
          </a:prstGeom>
        </p:spPr>
      </p:pic>
    </p:spTree>
    <p:extLst>
      <p:ext uri="{BB962C8B-B14F-4D97-AF65-F5344CB8AC3E}">
        <p14:creationId xmlns:p14="http://schemas.microsoft.com/office/powerpoint/2010/main" val="2583106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43BF-F3AD-0980-BF5B-80A0A86CF0D8}"/>
              </a:ext>
            </a:extLst>
          </p:cNvPr>
          <p:cNvSpPr>
            <a:spLocks noGrp="1"/>
          </p:cNvSpPr>
          <p:nvPr>
            <p:ph type="title"/>
          </p:nvPr>
        </p:nvSpPr>
        <p:spPr>
          <a:xfrm>
            <a:off x="643831" y="640080"/>
            <a:ext cx="3690425" cy="1363344"/>
          </a:xfrm>
        </p:spPr>
        <p:txBody>
          <a:bodyPr>
            <a:normAutofit/>
          </a:bodyPr>
          <a:lstStyle/>
          <a:p>
            <a:r>
              <a:rPr lang="en-US" sz="3000"/>
              <a:t>Reproducing Kalman Filter - Unsupervised</a:t>
            </a:r>
          </a:p>
        </p:txBody>
      </p:sp>
      <p:sp>
        <p:nvSpPr>
          <p:cNvPr id="14" name="Content Placeholder 8">
            <a:extLst>
              <a:ext uri="{FF2B5EF4-FFF2-40B4-BE49-F238E27FC236}">
                <a16:creationId xmlns:a16="http://schemas.microsoft.com/office/drawing/2014/main" id="{557F5C9F-3211-5F66-72B4-2CEB64025BC6}"/>
              </a:ext>
            </a:extLst>
          </p:cNvPr>
          <p:cNvSpPr>
            <a:spLocks noGrp="1"/>
          </p:cNvSpPr>
          <p:nvPr>
            <p:ph idx="1"/>
          </p:nvPr>
        </p:nvSpPr>
        <p:spPr>
          <a:xfrm>
            <a:off x="643831" y="2325157"/>
            <a:ext cx="3690425" cy="3854979"/>
          </a:xfrm>
        </p:spPr>
        <p:txBody>
          <a:bodyPr>
            <a:normAutofit/>
          </a:bodyPr>
          <a:lstStyle/>
          <a:p>
            <a:r>
              <a:rPr lang="en-US" sz="1600" dirty="0"/>
              <a:t>Haven’t yet verified that this decoding algorithm coincides with the Makin et al., 2018 implementation</a:t>
            </a:r>
          </a:p>
          <a:p>
            <a:r>
              <a:rPr lang="en-US" sz="1600" dirty="0"/>
              <a:t>Qualitative assessment—looks promising</a:t>
            </a:r>
          </a:p>
        </p:txBody>
      </p:sp>
      <p:pic>
        <p:nvPicPr>
          <p:cNvPr id="5" name="Content Placeholder 4" descr="A graph of blue and orange lines&#10;&#10;Description automatically generated">
            <a:extLst>
              <a:ext uri="{FF2B5EF4-FFF2-40B4-BE49-F238E27FC236}">
                <a16:creationId xmlns:a16="http://schemas.microsoft.com/office/drawing/2014/main" id="{76768C66-DFC3-08D5-6717-8FDD79723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650" y="217358"/>
            <a:ext cx="6674192" cy="6223684"/>
          </a:xfrm>
          <a:prstGeom prst="rect">
            <a:avLst/>
          </a:prstGeom>
        </p:spPr>
      </p:pic>
    </p:spTree>
    <p:extLst>
      <p:ext uri="{BB962C8B-B14F-4D97-AF65-F5344CB8AC3E}">
        <p14:creationId xmlns:p14="http://schemas.microsoft.com/office/powerpoint/2010/main" val="1312505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12DC0-6949-991F-8ACF-DB3573AE2E77}"/>
              </a:ext>
            </a:extLst>
          </p:cNvPr>
          <p:cNvSpPr>
            <a:spLocks noGrp="1"/>
          </p:cNvSpPr>
          <p:nvPr>
            <p:ph type="title"/>
          </p:nvPr>
        </p:nvSpPr>
        <p:spPr/>
        <p:txBody>
          <a:bodyPr/>
          <a:lstStyle/>
          <a:p>
            <a:r>
              <a:rPr lang="en-US" dirty="0"/>
              <a:t>Proposed Work</a:t>
            </a:r>
          </a:p>
        </p:txBody>
      </p:sp>
      <p:sp>
        <p:nvSpPr>
          <p:cNvPr id="3" name="Text Placeholder 2">
            <a:extLst>
              <a:ext uri="{FF2B5EF4-FFF2-40B4-BE49-F238E27FC236}">
                <a16:creationId xmlns:a16="http://schemas.microsoft.com/office/drawing/2014/main" id="{742CE64E-034C-2918-D83C-8A41F1AE71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7431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3BE5-1146-0A86-DC6C-58F9BFBBCD2D}"/>
              </a:ext>
            </a:extLst>
          </p:cNvPr>
          <p:cNvSpPr>
            <a:spLocks noGrp="1"/>
          </p:cNvSpPr>
          <p:nvPr>
            <p:ph type="title"/>
          </p:nvPr>
        </p:nvSpPr>
        <p:spPr/>
        <p:txBody>
          <a:bodyPr/>
          <a:lstStyle/>
          <a:p>
            <a:r>
              <a:rPr lang="en-US" dirty="0"/>
              <a:t>Task 1: Validate the Kalman Filter – Unsupervised Implementation</a:t>
            </a:r>
          </a:p>
        </p:txBody>
      </p:sp>
      <p:sp>
        <p:nvSpPr>
          <p:cNvPr id="3" name="Content Placeholder 2">
            <a:extLst>
              <a:ext uri="{FF2B5EF4-FFF2-40B4-BE49-F238E27FC236}">
                <a16:creationId xmlns:a16="http://schemas.microsoft.com/office/drawing/2014/main" id="{A1B86651-7FC0-BA84-F0EA-7B6FED2AD9D0}"/>
              </a:ext>
            </a:extLst>
          </p:cNvPr>
          <p:cNvSpPr>
            <a:spLocks noGrp="1"/>
          </p:cNvSpPr>
          <p:nvPr>
            <p:ph idx="1"/>
          </p:nvPr>
        </p:nvSpPr>
        <p:spPr/>
        <p:txBody>
          <a:bodyPr/>
          <a:lstStyle/>
          <a:p>
            <a:r>
              <a:rPr lang="en-US" dirty="0"/>
              <a:t>Takes several hours</a:t>
            </a:r>
          </a:p>
          <a:p>
            <a:r>
              <a:rPr lang="en-US" dirty="0"/>
              <a:t>Need to parallelize code (e.g. GPU or multi-threading)</a:t>
            </a:r>
          </a:p>
          <a:p>
            <a:r>
              <a:rPr lang="en-US" dirty="0"/>
              <a:t>Compare Distributions (Custom vs. Makin et al., 2018)</a:t>
            </a:r>
          </a:p>
        </p:txBody>
      </p:sp>
    </p:spTree>
    <p:extLst>
      <p:ext uri="{BB962C8B-B14F-4D97-AF65-F5344CB8AC3E}">
        <p14:creationId xmlns:p14="http://schemas.microsoft.com/office/powerpoint/2010/main" val="274051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F5B3-A017-F0FF-663C-61EE496E36F0}"/>
              </a:ext>
            </a:extLst>
          </p:cNvPr>
          <p:cNvSpPr>
            <a:spLocks noGrp="1"/>
          </p:cNvSpPr>
          <p:nvPr>
            <p:ph type="title"/>
          </p:nvPr>
        </p:nvSpPr>
        <p:spPr/>
        <p:txBody>
          <a:bodyPr/>
          <a:lstStyle/>
          <a:p>
            <a:r>
              <a:rPr lang="en-US" dirty="0"/>
              <a:t>What is a Brain Machine Interface (BMI)?</a:t>
            </a:r>
          </a:p>
        </p:txBody>
      </p:sp>
      <p:sp>
        <p:nvSpPr>
          <p:cNvPr id="3" name="Content Placeholder 2">
            <a:extLst>
              <a:ext uri="{FF2B5EF4-FFF2-40B4-BE49-F238E27FC236}">
                <a16:creationId xmlns:a16="http://schemas.microsoft.com/office/drawing/2014/main" id="{25BDDE58-1B0D-B37B-32AC-7B838E881B74}"/>
              </a:ext>
            </a:extLst>
          </p:cNvPr>
          <p:cNvSpPr>
            <a:spLocks noGrp="1"/>
          </p:cNvSpPr>
          <p:nvPr>
            <p:ph idx="1"/>
          </p:nvPr>
        </p:nvSpPr>
        <p:spPr/>
        <p:txBody>
          <a:bodyPr/>
          <a:lstStyle/>
          <a:p>
            <a:r>
              <a:rPr lang="en-US" dirty="0"/>
              <a:t>A brain-machine interface (BMI) is a system in which the brain’s electrical signals, or neuronal activity, are acquired and processed directly by a computer or other external device(s).</a:t>
            </a:r>
          </a:p>
          <a:p>
            <a:r>
              <a:rPr lang="en-US" dirty="0"/>
              <a:t>Tap into the brain via:</a:t>
            </a:r>
          </a:p>
          <a:p>
            <a:pPr lvl="1"/>
            <a:r>
              <a:rPr lang="en-US" dirty="0"/>
              <a:t>Electrocorticogram (</a:t>
            </a:r>
            <a:r>
              <a:rPr lang="en-US" dirty="0" err="1"/>
              <a:t>ECoG</a:t>
            </a:r>
            <a:r>
              <a:rPr lang="en-US" dirty="0"/>
              <a:t>)</a:t>
            </a:r>
          </a:p>
          <a:p>
            <a:pPr lvl="1"/>
            <a:r>
              <a:rPr lang="en-US" dirty="0"/>
              <a:t>Single-Unit/Neuron</a:t>
            </a:r>
          </a:p>
          <a:p>
            <a:pPr lvl="1"/>
            <a:r>
              <a:rPr lang="en-US" sz="1800" dirty="0">
                <a:latin typeface="Times New Roman" panose="02020603050405020304" pitchFamily="18" charset="0"/>
                <a:ea typeface="Times New Roman" panose="02020603050405020304" pitchFamily="18" charset="0"/>
              </a:rPr>
              <a:t>E</a:t>
            </a:r>
            <a:r>
              <a:rPr lang="en-US" sz="1800" dirty="0">
                <a:effectLst/>
                <a:latin typeface="Times New Roman" panose="02020603050405020304" pitchFamily="18" charset="0"/>
                <a:ea typeface="Times New Roman" panose="02020603050405020304" pitchFamily="18" charset="0"/>
              </a:rPr>
              <a:t>lectroencephalograms (EEG)</a:t>
            </a:r>
          </a:p>
          <a:p>
            <a:pPr lvl="1"/>
            <a:r>
              <a:rPr lang="en-US" sz="1800" dirty="0">
                <a:latin typeface="Times New Roman" panose="02020603050405020304" pitchFamily="18" charset="0"/>
              </a:rPr>
              <a:t>Peripheral Nerve Activity</a:t>
            </a:r>
            <a:endParaRPr lang="en-US" dirty="0"/>
          </a:p>
        </p:txBody>
      </p:sp>
    </p:spTree>
    <p:extLst>
      <p:ext uri="{BB962C8B-B14F-4D97-AF65-F5344CB8AC3E}">
        <p14:creationId xmlns:p14="http://schemas.microsoft.com/office/powerpoint/2010/main" val="148666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19AF-95B8-9021-C014-D57DE4DE042B}"/>
              </a:ext>
            </a:extLst>
          </p:cNvPr>
          <p:cNvSpPr>
            <a:spLocks noGrp="1"/>
          </p:cNvSpPr>
          <p:nvPr>
            <p:ph type="title"/>
          </p:nvPr>
        </p:nvSpPr>
        <p:spPr/>
        <p:txBody>
          <a:bodyPr/>
          <a:lstStyle/>
          <a:p>
            <a:r>
              <a:rPr lang="en-US" dirty="0"/>
              <a:t>Task 2: Implement the </a:t>
            </a:r>
            <a:r>
              <a:rPr lang="en-US" dirty="0" err="1"/>
              <a:t>rEFH</a:t>
            </a:r>
            <a:r>
              <a:rPr lang="en-US" dirty="0"/>
              <a:t> Decoder</a:t>
            </a:r>
          </a:p>
        </p:txBody>
      </p:sp>
      <p:sp>
        <p:nvSpPr>
          <p:cNvPr id="3" name="Content Placeholder 2">
            <a:extLst>
              <a:ext uri="{FF2B5EF4-FFF2-40B4-BE49-F238E27FC236}">
                <a16:creationId xmlns:a16="http://schemas.microsoft.com/office/drawing/2014/main" id="{744442F3-08A0-8AED-C53D-22111D255D50}"/>
              </a:ext>
            </a:extLst>
          </p:cNvPr>
          <p:cNvSpPr>
            <a:spLocks noGrp="1"/>
          </p:cNvSpPr>
          <p:nvPr>
            <p:ph idx="1"/>
          </p:nvPr>
        </p:nvSpPr>
        <p:spPr/>
        <p:txBody>
          <a:bodyPr/>
          <a:lstStyle/>
          <a:p>
            <a:r>
              <a:rPr lang="en-US" dirty="0"/>
              <a:t>Welling, Rosen-</a:t>
            </a:r>
            <a:r>
              <a:rPr lang="en-US" dirty="0" err="1"/>
              <a:t>Zvi</a:t>
            </a:r>
            <a:r>
              <a:rPr lang="en-US" dirty="0"/>
              <a:t>, and Hinton, 2004 show how Harmoniums are extended to exponential-families</a:t>
            </a:r>
          </a:p>
          <a:p>
            <a:r>
              <a:rPr lang="en-US" dirty="0"/>
              <a:t>Makin, Dichter, and Sabes, 2015 give theory for </a:t>
            </a:r>
            <a:r>
              <a:rPr lang="en-US" dirty="0" err="1"/>
              <a:t>rEFH</a:t>
            </a:r>
            <a:endParaRPr lang="en-US" dirty="0"/>
          </a:p>
          <a:p>
            <a:r>
              <a:rPr lang="en-US" dirty="0"/>
              <a:t>Implement and compare implementation (distribution of results)</a:t>
            </a:r>
          </a:p>
        </p:txBody>
      </p:sp>
    </p:spTree>
    <p:extLst>
      <p:ext uri="{BB962C8B-B14F-4D97-AF65-F5344CB8AC3E}">
        <p14:creationId xmlns:p14="http://schemas.microsoft.com/office/powerpoint/2010/main" val="4231823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9354F4E-E8DB-2255-BBE2-84FEC6146FC2}"/>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400">
                <a:solidFill>
                  <a:srgbClr val="FFFFFF"/>
                </a:solidFill>
              </a:rPr>
              <a:t>Task 3: Quantify the Performance of the Neural Decoders in Handling Multi-Unit Data</a:t>
            </a:r>
          </a:p>
        </p:txBody>
      </p:sp>
      <p:sp>
        <p:nvSpPr>
          <p:cNvPr id="16" name="Rectangle 15">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40F29856-B10A-C61F-3392-402A65994A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0076"/>
            <a:ext cx="8661782" cy="46124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C86835E-CF03-C168-5CC6-944F27F0D55B}"/>
                  </a:ext>
                </a:extLst>
              </p:cNvPr>
              <p:cNvSpPr txBox="1"/>
              <p:nvPr/>
            </p:nvSpPr>
            <p:spPr>
              <a:xfrm>
                <a:off x="706938" y="-107076"/>
                <a:ext cx="10585902" cy="12003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Undue Spike Sorting by pooling Single-Unit Times into the electrodes they associate with</a:t>
                </a:r>
              </a:p>
              <a:p>
                <a:pPr marL="285750" indent="-285750">
                  <a:lnSpc>
                    <a:spcPct val="150000"/>
                  </a:lnSpc>
                  <a:buFont typeface="Arial" panose="020B0604020202020204" pitchFamily="34" charset="0"/>
                  <a:buChar char="•"/>
                </a:pPr>
                <a:r>
                  <a:rPr lang="en-US" dirty="0"/>
                  <a:t>Feed Decoders multi-unit binned spike times and compute metrics (</a:t>
                </a:r>
                <a14:m>
                  <m:oMath xmlns:m="http://schemas.openxmlformats.org/officeDocument/2006/math">
                    <m:r>
                      <a:rPr lang="en-US" b="0" i="1" smtClean="0">
                        <a:latin typeface="Cambria Math" panose="02040503050406030204" pitchFamily="18" charset="0"/>
                      </a:rPr>
                      <m:t>𝑆𝑁𝑅</m:t>
                    </m:r>
                  </m:oMath>
                </a14:m>
                <a:r>
                  <a:rPr lang="en-US" dirty="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oMath>
                </a14:m>
                <a:r>
                  <a:rPr lang="en-US" dirty="0"/>
                  <a:t>)</a:t>
                </a:r>
              </a:p>
              <a:p>
                <a:pPr marL="742950" lvl="1"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DC86835E-CF03-C168-5CC6-944F27F0D55B}"/>
                  </a:ext>
                </a:extLst>
              </p:cNvPr>
              <p:cNvSpPr txBox="1">
                <a:spLocks noRot="1" noChangeAspect="1" noMove="1" noResize="1" noEditPoints="1" noAdjustHandles="1" noChangeArrowheads="1" noChangeShapeType="1" noTextEdit="1"/>
              </p:cNvSpPr>
              <p:nvPr/>
            </p:nvSpPr>
            <p:spPr>
              <a:xfrm>
                <a:off x="706938" y="-107076"/>
                <a:ext cx="10585902" cy="1200329"/>
              </a:xfrm>
              <a:prstGeom prst="rect">
                <a:avLst/>
              </a:prstGeom>
              <a:blipFill>
                <a:blip r:embed="rId3"/>
                <a:stretch>
                  <a:fillRect l="-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9D3D64-B046-2373-17FC-E7BA44A112D2}"/>
                  </a:ext>
                </a:extLst>
              </p:cNvPr>
              <p:cNvSpPr txBox="1"/>
              <p:nvPr/>
            </p:nvSpPr>
            <p:spPr>
              <a:xfrm>
                <a:off x="4474706" y="821844"/>
                <a:ext cx="6190795" cy="208755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t>Use bootstrapping to:</a:t>
                </a:r>
              </a:p>
              <a:p>
                <a:pPr marL="800100" lvl="1" indent="-342900">
                  <a:lnSpc>
                    <a:spcPct val="150000"/>
                  </a:lnSpc>
                  <a:buFont typeface="+mj-lt"/>
                  <a:buAutoNum type="arabicPeriod"/>
                </a:pPr>
                <a:r>
                  <a:rPr lang="en-US" sz="1200" b="0" dirty="0"/>
                  <a:t>Quantify 95% CI for </a:t>
                </a:r>
                <a14:m>
                  <m:oMath xmlns:m="http://schemas.openxmlformats.org/officeDocument/2006/math">
                    <m:r>
                      <a:rPr lang="en-US" sz="1200" b="0" i="1" smtClean="0">
                        <a:latin typeface="Cambria Math" panose="02040503050406030204" pitchFamily="18" charset="0"/>
                      </a:rPr>
                      <m:t>𝑆𝑁𝑅</m:t>
                    </m:r>
                  </m:oMath>
                </a14:m>
                <a:r>
                  <a:rPr lang="en-US" sz="1200" dirty="0"/>
                  <a:t> and </a:t>
                </a:r>
                <a14:m>
                  <m:oMath xmlns:m="http://schemas.openxmlformats.org/officeDocument/2006/math">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𝑅</m:t>
                        </m:r>
                      </m:e>
                      <m:sup>
                        <m:r>
                          <a:rPr lang="en-US" sz="1200" b="0" i="1" smtClean="0">
                            <a:latin typeface="Cambria Math" panose="02040503050406030204" pitchFamily="18" charset="0"/>
                          </a:rPr>
                          <m:t>2</m:t>
                        </m:r>
                      </m:sup>
                    </m:sSup>
                  </m:oMath>
                </a14:m>
                <a:r>
                  <a:rPr lang="en-US" sz="1200" dirty="0"/>
                  <a:t> Improvement from baseline decoder (*main experiment)</a:t>
                </a:r>
              </a:p>
              <a:p>
                <a:pPr marL="800100" lvl="1" indent="-342900">
                  <a:lnSpc>
                    <a:spcPct val="150000"/>
                  </a:lnSpc>
                  <a:buFont typeface="+mj-lt"/>
                  <a:buAutoNum type="arabicPeriod"/>
                </a:pPr>
                <a:r>
                  <a:rPr lang="en-US" sz="1200" dirty="0"/>
                  <a:t>Determine significance level of improvement for each decoder from baseline (*main experiment)</a:t>
                </a:r>
              </a:p>
              <a:p>
                <a:pPr marL="800100" lvl="1" indent="-342900">
                  <a:lnSpc>
                    <a:spcPct val="150000"/>
                  </a:lnSpc>
                  <a:buFont typeface="+mj-lt"/>
                  <a:buAutoNum type="arabicPeriod"/>
                </a:pPr>
                <a:r>
                  <a:rPr lang="en-US" sz="1200" dirty="0"/>
                  <a:t>Quantify 95% CI for </a:t>
                </a:r>
                <a14:m>
                  <m:oMath xmlns:m="http://schemas.openxmlformats.org/officeDocument/2006/math">
                    <m:r>
                      <a:rPr lang="en-US" sz="1200" i="1" dirty="0" smtClean="0">
                        <a:latin typeface="Cambria Math" panose="02040503050406030204" pitchFamily="18" charset="0"/>
                      </a:rPr>
                      <m:t>𝑆𝑁𝑅</m:t>
                    </m:r>
                  </m:oMath>
                </a14:m>
                <a:r>
                  <a:rPr lang="en-US" sz="1200" dirty="0"/>
                  <a:t> for the different </a:t>
                </a:r>
                <a:r>
                  <a:rPr lang="en-US" sz="1200" dirty="0" err="1"/>
                  <a:t>binwidths</a:t>
                </a:r>
                <a:r>
                  <a:rPr lang="en-US" sz="1200" dirty="0"/>
                  <a:t> and kinematic types</a:t>
                </a:r>
              </a:p>
              <a:p>
                <a:pPr marL="800100" lvl="1" indent="-342900">
                  <a:lnSpc>
                    <a:spcPct val="150000"/>
                  </a:lnSpc>
                  <a:buFont typeface="+mj-lt"/>
                  <a:buAutoNum type="arabicPeriod"/>
                </a:pPr>
                <a:r>
                  <a:rPr lang="en-US" sz="1200" dirty="0"/>
                  <a:t>Determine Significance level in which any decoder outperforms others</a:t>
                </a:r>
              </a:p>
            </p:txBody>
          </p:sp>
        </mc:Choice>
        <mc:Fallback xmlns="">
          <p:sp>
            <p:nvSpPr>
              <p:cNvPr id="8" name="TextBox 7">
                <a:extLst>
                  <a:ext uri="{FF2B5EF4-FFF2-40B4-BE49-F238E27FC236}">
                    <a16:creationId xmlns:a16="http://schemas.microsoft.com/office/drawing/2014/main" id="{B79D3D64-B046-2373-17FC-E7BA44A112D2}"/>
                  </a:ext>
                </a:extLst>
              </p:cNvPr>
              <p:cNvSpPr txBox="1">
                <a:spLocks noRot="1" noChangeAspect="1" noMove="1" noResize="1" noEditPoints="1" noAdjustHandles="1" noChangeArrowheads="1" noChangeShapeType="1" noTextEdit="1"/>
              </p:cNvSpPr>
              <p:nvPr/>
            </p:nvSpPr>
            <p:spPr>
              <a:xfrm>
                <a:off x="4474706" y="821844"/>
                <a:ext cx="6190795" cy="2087559"/>
              </a:xfrm>
              <a:prstGeom prst="rect">
                <a:avLst/>
              </a:prstGeom>
              <a:blipFill>
                <a:blip r:embed="rId4"/>
                <a:stretch>
                  <a:fillRect l="-394" b="-146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49CD79A-286B-A992-1609-5442AC207E9F}"/>
              </a:ext>
            </a:extLst>
          </p:cNvPr>
          <p:cNvSpPr txBox="1"/>
          <p:nvPr/>
        </p:nvSpPr>
        <p:spPr>
          <a:xfrm>
            <a:off x="7751361" y="6519446"/>
            <a:ext cx="4440639" cy="338554"/>
          </a:xfrm>
          <a:prstGeom prst="rect">
            <a:avLst/>
          </a:prstGeom>
          <a:noFill/>
        </p:spPr>
        <p:txBody>
          <a:bodyPr wrap="none" rtlCol="0">
            <a:spAutoFit/>
          </a:bodyPr>
          <a:lstStyle/>
          <a:p>
            <a:r>
              <a:rPr lang="en-US" sz="1600" dirty="0">
                <a:solidFill>
                  <a:schemeClr val="bg1"/>
                </a:solidFill>
              </a:rPr>
              <a:t>*Note: “Main Experiment” is 64 </a:t>
            </a:r>
            <a:r>
              <a:rPr lang="en-US" sz="1600" dirty="0" err="1">
                <a:solidFill>
                  <a:schemeClr val="bg1"/>
                </a:solidFill>
              </a:rPr>
              <a:t>ms</a:t>
            </a:r>
            <a:r>
              <a:rPr lang="en-US" sz="1600" dirty="0">
                <a:solidFill>
                  <a:schemeClr val="bg1"/>
                </a:solidFill>
              </a:rPr>
              <a:t> </a:t>
            </a:r>
            <a:r>
              <a:rPr lang="en-US" sz="1600" dirty="0" err="1">
                <a:solidFill>
                  <a:schemeClr val="bg1"/>
                </a:solidFill>
              </a:rPr>
              <a:t>binwidth</a:t>
            </a:r>
            <a:endParaRPr lang="en-US" sz="1600" dirty="0">
              <a:solidFill>
                <a:schemeClr val="bg1"/>
              </a:solidFill>
            </a:endParaRPr>
          </a:p>
        </p:txBody>
      </p:sp>
    </p:spTree>
    <p:extLst>
      <p:ext uri="{BB962C8B-B14F-4D97-AF65-F5344CB8AC3E}">
        <p14:creationId xmlns:p14="http://schemas.microsoft.com/office/powerpoint/2010/main" val="779458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1" name="Rectangle 20">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01C91C2-4383-5CF2-999D-3B72A2B4A63B}"/>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800">
                <a:solidFill>
                  <a:srgbClr val="FFFFFF"/>
                </a:solidFill>
              </a:rPr>
              <a:t>Task 4: Quantify the Performance of the Neural Decoders in Transfer Learning</a:t>
            </a:r>
          </a:p>
        </p:txBody>
      </p:sp>
      <p:sp>
        <p:nvSpPr>
          <p:cNvPr id="23" name="Rectangle 22">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 program&#10;&#10;Description automatically generated">
            <a:extLst>
              <a:ext uri="{FF2B5EF4-FFF2-40B4-BE49-F238E27FC236}">
                <a16:creationId xmlns:a16="http://schemas.microsoft.com/office/drawing/2014/main" id="{358BF723-4415-B967-DD44-8820200A3C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0566" y="999530"/>
            <a:ext cx="7286163" cy="3825240"/>
          </a:xfrm>
          <a:prstGeom prst="rect">
            <a:avLst/>
          </a:prstGeom>
        </p:spPr>
      </p:pic>
      <p:sp>
        <p:nvSpPr>
          <p:cNvPr id="24" name="Rectangle 23">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F7818F-B4B5-B9B8-76FF-A4059EDBA76F}"/>
                  </a:ext>
                </a:extLst>
              </p:cNvPr>
              <p:cNvSpPr txBox="1"/>
              <p:nvPr/>
            </p:nvSpPr>
            <p:spPr>
              <a:xfrm>
                <a:off x="488353" y="0"/>
                <a:ext cx="10708376"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Compute average </a:t>
                </a:r>
                <a14:m>
                  <m:oMath xmlns:m="http://schemas.openxmlformats.org/officeDocument/2006/math">
                    <m:r>
                      <a:rPr lang="en-US" i="1" dirty="0" smtClean="0">
                        <a:latin typeface="Cambria Math" panose="02040503050406030204" pitchFamily="18" charset="0"/>
                      </a:rPr>
                      <m:t>𝑆𝑁𝑅</m:t>
                    </m:r>
                  </m:oMath>
                </a14:m>
                <a:r>
                  <a:rPr lang="en-US" dirty="0"/>
                  <a:t> for the case where each file takes a turn as providing the training data</a:t>
                </a:r>
              </a:p>
              <a:p>
                <a:pPr marL="742950" lvl="1" indent="-285750">
                  <a:buFont typeface="Arial" panose="020B0604020202020204" pitchFamily="34" charset="0"/>
                  <a:buChar char="•"/>
                </a:pPr>
                <a:r>
                  <a:rPr lang="en-US" dirty="0"/>
                  <a:t>Produces 45 averages</a:t>
                </a:r>
              </a:p>
              <a:p>
                <a:pPr marL="742950" lvl="1" indent="-285750">
                  <a:buFont typeface="Arial" panose="020B0604020202020204" pitchFamily="34" charset="0"/>
                  <a:buChar char="•"/>
                </a:pPr>
                <a:r>
                  <a:rPr lang="en-US" dirty="0"/>
                  <a:t>Averages weighted by # samples in files</a:t>
                </a:r>
              </a:p>
            </p:txBody>
          </p:sp>
        </mc:Choice>
        <mc:Fallback xmlns="">
          <p:sp>
            <p:nvSpPr>
              <p:cNvPr id="6" name="TextBox 5">
                <a:extLst>
                  <a:ext uri="{FF2B5EF4-FFF2-40B4-BE49-F238E27FC236}">
                    <a16:creationId xmlns:a16="http://schemas.microsoft.com/office/drawing/2014/main" id="{3EF7818F-B4B5-B9B8-76FF-A4059EDBA76F}"/>
                  </a:ext>
                </a:extLst>
              </p:cNvPr>
              <p:cNvSpPr txBox="1">
                <a:spLocks noRot="1" noChangeAspect="1" noMove="1" noResize="1" noEditPoints="1" noAdjustHandles="1" noChangeArrowheads="1" noChangeShapeType="1" noTextEdit="1"/>
              </p:cNvSpPr>
              <p:nvPr/>
            </p:nvSpPr>
            <p:spPr>
              <a:xfrm>
                <a:off x="488353" y="0"/>
                <a:ext cx="10708376" cy="923330"/>
              </a:xfrm>
              <a:prstGeom prst="rect">
                <a:avLst/>
              </a:prstGeom>
              <a:blipFill>
                <a:blip r:embed="rId3"/>
                <a:stretch>
                  <a:fillRect l="-341" t="-3311"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E97F06-8C0A-7E86-71D7-C1338C445E26}"/>
                  </a:ext>
                </a:extLst>
              </p:cNvPr>
              <p:cNvSpPr txBox="1"/>
              <p:nvPr/>
            </p:nvSpPr>
            <p:spPr>
              <a:xfrm>
                <a:off x="488353" y="999530"/>
                <a:ext cx="3422213" cy="377770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Perform bootstrapping to:</a:t>
                </a:r>
              </a:p>
              <a:p>
                <a:pPr marL="800100" lvl="1" indent="-342900">
                  <a:lnSpc>
                    <a:spcPct val="150000"/>
                  </a:lnSpc>
                  <a:buFont typeface="+mj-lt"/>
                  <a:buAutoNum type="arabicPeriod"/>
                </a:pPr>
                <a:r>
                  <a:rPr lang="en-US" dirty="0"/>
                  <a:t>Quantify 95% CI for decoder </a:t>
                </a:r>
                <a14:m>
                  <m:oMath xmlns:m="http://schemas.openxmlformats.org/officeDocument/2006/math">
                    <m:r>
                      <a:rPr lang="en-US" i="1" dirty="0" smtClean="0">
                        <a:latin typeface="Cambria Math" panose="02040503050406030204" pitchFamily="18" charset="0"/>
                      </a:rPr>
                      <m:t>𝑆𝑁</m:t>
                    </m:r>
                    <m:r>
                      <a:rPr lang="en-US" i="1" dirty="0">
                        <a:latin typeface="Cambria Math" panose="02040503050406030204" pitchFamily="18" charset="0"/>
                      </a:rPr>
                      <m:t>𝑅</m:t>
                    </m:r>
                  </m:oMath>
                </a14:m>
                <a:r>
                  <a:rPr lang="en-US" dirty="0"/>
                  <a:t> for different </a:t>
                </a:r>
                <a:r>
                  <a:rPr lang="en-US" dirty="0" err="1"/>
                  <a:t>binwidths</a:t>
                </a:r>
                <a:r>
                  <a:rPr lang="en-US" dirty="0"/>
                  <a:t> &amp; Kinematic types</a:t>
                </a:r>
              </a:p>
              <a:p>
                <a:pPr marL="800100" lvl="1" indent="-342900">
                  <a:lnSpc>
                    <a:spcPct val="150000"/>
                  </a:lnSpc>
                  <a:buFont typeface="+mj-lt"/>
                  <a:buAutoNum type="arabicPeriod"/>
                </a:pPr>
                <a:r>
                  <a:rPr lang="en-US" dirty="0"/>
                  <a:t>Determine significance level at which any decoder outperforms others</a:t>
                </a:r>
              </a:p>
            </p:txBody>
          </p:sp>
        </mc:Choice>
        <mc:Fallback xmlns="">
          <p:sp>
            <p:nvSpPr>
              <p:cNvPr id="8" name="TextBox 7">
                <a:extLst>
                  <a:ext uri="{FF2B5EF4-FFF2-40B4-BE49-F238E27FC236}">
                    <a16:creationId xmlns:a16="http://schemas.microsoft.com/office/drawing/2014/main" id="{A4E97F06-8C0A-7E86-71D7-C1338C445E26}"/>
                  </a:ext>
                </a:extLst>
              </p:cNvPr>
              <p:cNvSpPr txBox="1">
                <a:spLocks noRot="1" noChangeAspect="1" noMove="1" noResize="1" noEditPoints="1" noAdjustHandles="1" noChangeArrowheads="1" noChangeShapeType="1" noTextEdit="1"/>
              </p:cNvSpPr>
              <p:nvPr/>
            </p:nvSpPr>
            <p:spPr>
              <a:xfrm>
                <a:off x="488353" y="999530"/>
                <a:ext cx="3422213" cy="3777701"/>
              </a:xfrm>
              <a:prstGeom prst="rect">
                <a:avLst/>
              </a:prstGeom>
              <a:blipFill>
                <a:blip r:embed="rId4"/>
                <a:stretch>
                  <a:fillRect l="-1070" r="-1604" b="-1613"/>
                </a:stretch>
              </a:blipFill>
            </p:spPr>
            <p:txBody>
              <a:bodyPr/>
              <a:lstStyle/>
              <a:p>
                <a:r>
                  <a:rPr lang="en-US">
                    <a:noFill/>
                  </a:rPr>
                  <a:t> </a:t>
                </a:r>
              </a:p>
            </p:txBody>
          </p:sp>
        </mc:Fallback>
      </mc:AlternateContent>
    </p:spTree>
    <p:extLst>
      <p:ext uri="{BB962C8B-B14F-4D97-AF65-F5344CB8AC3E}">
        <p14:creationId xmlns:p14="http://schemas.microsoft.com/office/powerpoint/2010/main" val="3723272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1" name="Rectangle 20">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63ABF7C-CF00-31EC-BF53-BB02D85B4954}"/>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800">
                <a:solidFill>
                  <a:srgbClr val="FFFFFF"/>
                </a:solidFill>
              </a:rPr>
              <a:t>Task 5: Quantify the Performance of the Neural Decoders in Handling Dropped Data</a:t>
            </a:r>
          </a:p>
        </p:txBody>
      </p:sp>
      <p:sp>
        <p:nvSpPr>
          <p:cNvPr id="23" name="Rectangle 22">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A13D2FE2-51AF-0DE5-3319-0527C1E915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1997" y="999845"/>
            <a:ext cx="6892319" cy="3825240"/>
          </a:xfrm>
          <a:prstGeom prst="rect">
            <a:avLst/>
          </a:prstGeom>
        </p:spPr>
      </p:pic>
      <p:sp>
        <p:nvSpPr>
          <p:cNvPr id="24" name="Rectangle 23">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7B2FCC-FD1A-8E1C-5C8F-A649B72F13A6}"/>
              </a:ext>
            </a:extLst>
          </p:cNvPr>
          <p:cNvSpPr txBox="1"/>
          <p:nvPr/>
        </p:nvSpPr>
        <p:spPr>
          <a:xfrm>
            <a:off x="509666" y="112426"/>
            <a:ext cx="10540065" cy="369332"/>
          </a:xfrm>
          <a:prstGeom prst="rect">
            <a:avLst/>
          </a:prstGeom>
          <a:noFill/>
        </p:spPr>
        <p:txBody>
          <a:bodyPr wrap="none" rtlCol="0">
            <a:spAutoFit/>
          </a:bodyPr>
          <a:lstStyle/>
          <a:p>
            <a:pPr marL="285750" indent="-285750">
              <a:buFont typeface="Arial" panose="020B0604020202020204" pitchFamily="34" charset="0"/>
              <a:buChar char="•"/>
            </a:pPr>
            <a:r>
              <a:rPr lang="en-US" dirty="0"/>
              <a:t>Compute metrics for dropping spikes at random for </a:t>
            </a:r>
            <a:r>
              <a:rPr lang="en-US" b="1" dirty="0"/>
              <a:t>5%, 15%, 25%, </a:t>
            </a:r>
            <a:r>
              <a:rPr lang="en-US" dirty="0"/>
              <a:t>and</a:t>
            </a:r>
            <a:r>
              <a:rPr lang="en-US" b="1" dirty="0"/>
              <a:t> 50% </a:t>
            </a:r>
            <a:r>
              <a:rPr lang="en-US" dirty="0"/>
              <a:t>of spikes dropped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3A20E3-E4F3-2440-4A17-7167682BE4C2}"/>
                  </a:ext>
                </a:extLst>
              </p:cNvPr>
              <p:cNvSpPr txBox="1"/>
              <p:nvPr/>
            </p:nvSpPr>
            <p:spPr>
              <a:xfrm>
                <a:off x="488353" y="999530"/>
                <a:ext cx="3912168" cy="336220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Perform bootstrapping to:</a:t>
                </a:r>
              </a:p>
              <a:p>
                <a:pPr marL="800100" lvl="1" indent="-342900">
                  <a:lnSpc>
                    <a:spcPct val="150000"/>
                  </a:lnSpc>
                  <a:buFont typeface="+mj-lt"/>
                  <a:buAutoNum type="arabicPeriod"/>
                </a:pPr>
                <a:r>
                  <a:rPr lang="en-US" dirty="0"/>
                  <a:t>Quantify 95% CI for decoder </a:t>
                </a:r>
                <a14:m>
                  <m:oMath xmlns:m="http://schemas.openxmlformats.org/officeDocument/2006/math">
                    <m:r>
                      <a:rPr lang="en-US" i="1" dirty="0" smtClean="0">
                        <a:latin typeface="Cambria Math" panose="02040503050406030204" pitchFamily="18" charset="0"/>
                      </a:rPr>
                      <m:t>𝑆𝑁</m:t>
                    </m:r>
                    <m:r>
                      <a:rPr lang="en-US" i="1" dirty="0">
                        <a:latin typeface="Cambria Math" panose="02040503050406030204" pitchFamily="18" charset="0"/>
                      </a:rPr>
                      <m:t>𝑅</m:t>
                    </m:r>
                  </m:oMath>
                </a14:m>
                <a:r>
                  <a:rPr lang="en-US" dirty="0"/>
                  <a:t> for different </a:t>
                </a:r>
                <a:r>
                  <a:rPr lang="en-US" dirty="0" err="1"/>
                  <a:t>binwidths</a:t>
                </a:r>
                <a:r>
                  <a:rPr lang="en-US" dirty="0"/>
                  <a:t> &amp; Kinematic types &amp; dropped spikes</a:t>
                </a:r>
              </a:p>
              <a:p>
                <a:pPr marL="800100" lvl="1" indent="-342900">
                  <a:lnSpc>
                    <a:spcPct val="150000"/>
                  </a:lnSpc>
                  <a:buFont typeface="+mj-lt"/>
                  <a:buAutoNum type="arabicPeriod"/>
                </a:pPr>
                <a:r>
                  <a:rPr lang="en-US" dirty="0"/>
                  <a:t>Determine significance level at which any decoder outperforms others</a:t>
                </a:r>
              </a:p>
            </p:txBody>
          </p:sp>
        </mc:Choice>
        <mc:Fallback xmlns="">
          <p:sp>
            <p:nvSpPr>
              <p:cNvPr id="7" name="TextBox 6">
                <a:extLst>
                  <a:ext uri="{FF2B5EF4-FFF2-40B4-BE49-F238E27FC236}">
                    <a16:creationId xmlns:a16="http://schemas.microsoft.com/office/drawing/2014/main" id="{D23A20E3-E4F3-2440-4A17-7167682BE4C2}"/>
                  </a:ext>
                </a:extLst>
              </p:cNvPr>
              <p:cNvSpPr txBox="1">
                <a:spLocks noRot="1" noChangeAspect="1" noMove="1" noResize="1" noEditPoints="1" noAdjustHandles="1" noChangeArrowheads="1" noChangeShapeType="1" noTextEdit="1"/>
              </p:cNvSpPr>
              <p:nvPr/>
            </p:nvSpPr>
            <p:spPr>
              <a:xfrm>
                <a:off x="488353" y="999530"/>
                <a:ext cx="3912168" cy="3362202"/>
              </a:xfrm>
              <a:prstGeom prst="rect">
                <a:avLst/>
              </a:prstGeom>
              <a:blipFill>
                <a:blip r:embed="rId3"/>
                <a:stretch>
                  <a:fillRect l="-935" b="-1812"/>
                </a:stretch>
              </a:blipFill>
            </p:spPr>
            <p:txBody>
              <a:bodyPr/>
              <a:lstStyle/>
              <a:p>
                <a:r>
                  <a:rPr lang="en-US">
                    <a:noFill/>
                  </a:rPr>
                  <a:t> </a:t>
                </a:r>
              </a:p>
            </p:txBody>
          </p:sp>
        </mc:Fallback>
      </mc:AlternateContent>
    </p:spTree>
    <p:extLst>
      <p:ext uri="{BB962C8B-B14F-4D97-AF65-F5344CB8AC3E}">
        <p14:creationId xmlns:p14="http://schemas.microsoft.com/office/powerpoint/2010/main" val="1397356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D0CDF5D3-7220-42A0-9D37-ECF3BF28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510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4BC717F-58B3-4A4E-BC3B-1B11323AD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5AAA119-90B2-BE87-4897-367B7E579C06}"/>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800">
                <a:solidFill>
                  <a:srgbClr val="FFFFFF"/>
                </a:solidFill>
              </a:rPr>
              <a:t>Task 6: Complete Documentation of Custom Python Library and Publish Code Online</a:t>
            </a:r>
          </a:p>
        </p:txBody>
      </p:sp>
      <p:sp>
        <p:nvSpPr>
          <p:cNvPr id="16" name="Rectangle 15">
            <a:extLst>
              <a:ext uri="{FF2B5EF4-FFF2-40B4-BE49-F238E27FC236}">
                <a16:creationId xmlns:a16="http://schemas.microsoft.com/office/drawing/2014/main" id="{1EE75710-64C5-4CA8-8A7C-82EE4125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C5B56B2-3B3F-9752-C52B-D4325CA53A08}"/>
              </a:ext>
            </a:extLst>
          </p:cNvPr>
          <p:cNvPicPr>
            <a:picLocks noGrp="1" noChangeAspect="1"/>
          </p:cNvPicPr>
          <p:nvPr>
            <p:ph idx="1"/>
          </p:nvPr>
        </p:nvPicPr>
        <p:blipFill>
          <a:blip r:embed="rId2"/>
          <a:stretch>
            <a:fillRect/>
          </a:stretch>
        </p:blipFill>
        <p:spPr>
          <a:xfrm>
            <a:off x="7074877" y="182838"/>
            <a:ext cx="3815478" cy="4739724"/>
          </a:xfrm>
          <a:prstGeom prst="rect">
            <a:avLst/>
          </a:prstGeom>
        </p:spPr>
      </p:pic>
      <p:sp>
        <p:nvSpPr>
          <p:cNvPr id="18" name="Rectangle 17">
            <a:extLst>
              <a:ext uri="{FF2B5EF4-FFF2-40B4-BE49-F238E27FC236}">
                <a16:creationId xmlns:a16="http://schemas.microsoft.com/office/drawing/2014/main" id="{435050B1-74E1-4A81-923D-0F5971A3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0FF8F22-7F5E-643E-E6B0-2F11AE1DD33E}"/>
              </a:ext>
            </a:extLst>
          </p:cNvPr>
          <p:cNvSpPr txBox="1"/>
          <p:nvPr/>
        </p:nvSpPr>
        <p:spPr>
          <a:xfrm>
            <a:off x="899160" y="307298"/>
            <a:ext cx="5773232"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Have a working </a:t>
            </a:r>
            <a:r>
              <a:rPr lang="en-US" dirty="0" err="1"/>
              <a:t>Github</a:t>
            </a:r>
            <a:r>
              <a:rPr lang="en-US" dirty="0"/>
              <a:t> repository for the library and implementations</a:t>
            </a:r>
          </a:p>
          <a:p>
            <a:pPr marL="285750" indent="-285750">
              <a:buFont typeface="Arial" panose="020B0604020202020204" pitchFamily="34" charset="0"/>
              <a:buChar char="•"/>
            </a:pPr>
            <a:r>
              <a:rPr lang="en-US" dirty="0">
                <a:hlinkClick r:id="rId3"/>
              </a:rPr>
              <a:t>Neural-Instrumentation-Lab/makin_2018_reproduction at </a:t>
            </a:r>
            <a:r>
              <a:rPr lang="en-US" dirty="0" err="1">
                <a:hlinkClick r:id="rId3"/>
              </a:rPr>
              <a:t>msamarco</a:t>
            </a:r>
            <a:r>
              <a:rPr lang="en-US" dirty="0">
                <a:hlinkClick r:id="rId3"/>
              </a:rPr>
              <a:t> (github.com)</a:t>
            </a:r>
            <a:endParaRPr lang="en-US" dirty="0"/>
          </a:p>
        </p:txBody>
      </p:sp>
    </p:spTree>
    <p:extLst>
      <p:ext uri="{BB962C8B-B14F-4D97-AF65-F5344CB8AC3E}">
        <p14:creationId xmlns:p14="http://schemas.microsoft.com/office/powerpoint/2010/main" val="2975012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B5F5-DB66-CDF6-920F-9C5776F0CE81}"/>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FE65C910-641B-BB8D-26DD-D79BADAC44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79668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7563-33AA-65FC-D9F0-F7D35E6E3A76}"/>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A7BCD308-CE13-3A2C-900D-0283B80A710D}"/>
              </a:ext>
            </a:extLst>
          </p:cNvPr>
          <p:cNvSpPr>
            <a:spLocks noGrp="1"/>
          </p:cNvSpPr>
          <p:nvPr>
            <p:ph idx="1"/>
          </p:nvPr>
        </p:nvSpPr>
        <p:spPr/>
        <p:txBody>
          <a:bodyPr/>
          <a:lstStyle/>
          <a:p>
            <a:pPr marL="0" indent="0">
              <a:buNone/>
            </a:pPr>
            <a:r>
              <a:rPr lang="en-US" dirty="0"/>
              <a:t>Rajan, A. T., </a:t>
            </a:r>
            <a:r>
              <a:rPr lang="en-US" dirty="0" err="1"/>
              <a:t>Boback</a:t>
            </a:r>
            <a:r>
              <a:rPr lang="en-US" dirty="0"/>
              <a:t>, J. L., </a:t>
            </a:r>
            <a:r>
              <a:rPr lang="en-US" dirty="0" err="1"/>
              <a:t>Dammann</a:t>
            </a:r>
            <a:r>
              <a:rPr lang="en-US" dirty="0"/>
              <a:t>, J. F., </a:t>
            </a:r>
            <a:r>
              <a:rPr lang="en-US" dirty="0" err="1"/>
              <a:t>Tenore</a:t>
            </a:r>
            <a:r>
              <a:rPr lang="en-US" dirty="0"/>
              <a:t>, F. V., Wester, B. A., </a:t>
            </a:r>
          </a:p>
          <a:p>
            <a:pPr marL="0" indent="0">
              <a:buNone/>
            </a:pPr>
            <a:r>
              <a:rPr lang="en-US" dirty="0"/>
              <a:t>	Otto, K. J., Gaunt, R. A., &amp;amp; </a:t>
            </a:r>
            <a:r>
              <a:rPr lang="en-US" dirty="0" err="1"/>
              <a:t>Bensmaia</a:t>
            </a:r>
            <a:r>
              <a:rPr lang="en-US" dirty="0"/>
              <a:t>, S. J. (2015). The effects </a:t>
            </a:r>
          </a:p>
          <a:p>
            <a:pPr marL="0" indent="0">
              <a:buNone/>
            </a:pPr>
            <a:r>
              <a:rPr lang="en-US" dirty="0"/>
              <a:t>	of chronic intracortical </a:t>
            </a:r>
            <a:r>
              <a:rPr lang="en-US" dirty="0" err="1"/>
              <a:t>microstimulation</a:t>
            </a:r>
            <a:r>
              <a:rPr lang="en-US" dirty="0"/>
              <a:t> on neural tissue and </a:t>
            </a:r>
          </a:p>
          <a:p>
            <a:pPr marL="0" indent="0">
              <a:buNone/>
            </a:pPr>
            <a:r>
              <a:rPr lang="en-US" dirty="0"/>
              <a:t>	fine motor behavior. Journal of Neural Engineering, 12(6), </a:t>
            </a:r>
          </a:p>
          <a:p>
            <a:pPr marL="0" indent="0">
              <a:buNone/>
            </a:pPr>
            <a:r>
              <a:rPr lang="en-US" dirty="0"/>
              <a:t>	066018. </a:t>
            </a:r>
            <a:r>
              <a:rPr lang="en-US" dirty="0">
                <a:hlinkClick r:id="rId2"/>
              </a:rPr>
              <a:t>https://doi.org/10.1088/1741-2560/12/6/066018</a:t>
            </a:r>
            <a:endParaRPr lang="en-US" dirty="0"/>
          </a:p>
          <a:p>
            <a:pPr marL="0" indent="0">
              <a:buNone/>
            </a:pPr>
            <a:r>
              <a:rPr lang="en-US" dirty="0"/>
              <a:t>Makin, J. G., </a:t>
            </a:r>
            <a:r>
              <a:rPr lang="en-US" dirty="0" err="1"/>
              <a:t>O’Doherty</a:t>
            </a:r>
            <a:r>
              <a:rPr lang="en-US" dirty="0"/>
              <a:t>, J. E., Cardoso, M. M., &amp;amp; Sabes, P. N. (2018). </a:t>
            </a:r>
          </a:p>
          <a:p>
            <a:pPr marL="0" indent="0">
              <a:buNone/>
            </a:pPr>
            <a:r>
              <a:rPr lang="en-US" dirty="0"/>
              <a:t>	Superior arm-movement decoding from cortex with a new, </a:t>
            </a:r>
          </a:p>
          <a:p>
            <a:pPr marL="0" indent="0">
              <a:buNone/>
            </a:pPr>
            <a:r>
              <a:rPr lang="en-US" dirty="0"/>
              <a:t>	unsupervised-learning algorithm. Journal of Neural Engineering, </a:t>
            </a:r>
          </a:p>
          <a:p>
            <a:pPr marL="0" indent="0">
              <a:buNone/>
            </a:pPr>
            <a:r>
              <a:rPr lang="en-US" dirty="0"/>
              <a:t>	15(2), 026010. </a:t>
            </a:r>
            <a:r>
              <a:rPr lang="en-US" dirty="0">
                <a:hlinkClick r:id="rId3"/>
              </a:rPr>
              <a:t>https://doi.org/10.1088/1741-2552/aa9e95</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50872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7563-33AA-65FC-D9F0-F7D35E6E3A76}"/>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A7BCD308-CE13-3A2C-900D-0283B80A710D}"/>
              </a:ext>
            </a:extLst>
          </p:cNvPr>
          <p:cNvSpPr>
            <a:spLocks noGrp="1"/>
          </p:cNvSpPr>
          <p:nvPr>
            <p:ph idx="1"/>
          </p:nvPr>
        </p:nvSpPr>
        <p:spPr/>
        <p:txBody>
          <a:bodyPr>
            <a:normAutofit fontScale="92500" lnSpcReduction="20000"/>
          </a:bodyPr>
          <a:lstStyle/>
          <a:p>
            <a:pPr marL="0" indent="0">
              <a:buNone/>
            </a:pPr>
            <a:r>
              <a:rPr lang="en-US" dirty="0"/>
              <a:t>Max Welling, Michal Rosen-</a:t>
            </a:r>
            <a:r>
              <a:rPr lang="en-US" dirty="0" err="1"/>
              <a:t>Zvi</a:t>
            </a:r>
            <a:r>
              <a:rPr lang="en-US" dirty="0"/>
              <a:t>, and Geoffrey E. Hinton. Exponential Family </a:t>
            </a:r>
          </a:p>
          <a:p>
            <a:pPr marL="0" indent="0">
              <a:buNone/>
            </a:pPr>
            <a:r>
              <a:rPr lang="en-US" dirty="0"/>
              <a:t>	Harmoniums with an Application to Information Retrieval. In </a:t>
            </a:r>
          </a:p>
          <a:p>
            <a:pPr marL="0" indent="0">
              <a:buNone/>
            </a:pPr>
            <a:r>
              <a:rPr lang="en-US" dirty="0"/>
              <a:t>	Advances in Neural Information Processing Systems 17: Proceedings </a:t>
            </a:r>
          </a:p>
          <a:p>
            <a:pPr marL="0" indent="0">
              <a:buNone/>
            </a:pPr>
            <a:r>
              <a:rPr lang="en-US" dirty="0"/>
              <a:t>	of the 2004 Conference, pages 1481–1488., 2005.</a:t>
            </a:r>
          </a:p>
          <a:p>
            <a:pPr marL="0" indent="0">
              <a:buNone/>
            </a:pPr>
            <a:r>
              <a:rPr lang="en-US" dirty="0"/>
              <a:t>Makin J. G., Dichter B. K. and Sabes P. N. (2015). Recurrent Exponential-</a:t>
            </a:r>
          </a:p>
          <a:p>
            <a:pPr marL="0" indent="0">
              <a:buNone/>
            </a:pPr>
            <a:r>
              <a:rPr lang="en-US" dirty="0"/>
              <a:t>	Family Harmoniums without Backprop-through-Time </a:t>
            </a:r>
          </a:p>
          <a:p>
            <a:pPr marL="0" indent="0">
              <a:buNone/>
            </a:pPr>
            <a:r>
              <a:rPr lang="en-US" dirty="0"/>
              <a:t>	(arXiv:1605.05799)</a:t>
            </a:r>
          </a:p>
          <a:p>
            <a:pPr marL="0" indent="0">
              <a:buNone/>
            </a:pPr>
            <a:r>
              <a:rPr lang="en-US" dirty="0" err="1"/>
              <a:t>Swindale</a:t>
            </a:r>
            <a:r>
              <a:rPr lang="en-US" dirty="0"/>
              <a:t>, N. V., &amp;amp; </a:t>
            </a:r>
            <a:r>
              <a:rPr lang="en-US" dirty="0" err="1"/>
              <a:t>Spacek</a:t>
            </a:r>
            <a:r>
              <a:rPr lang="en-US" dirty="0"/>
              <a:t>, M. A. (2016). Verification of multichannel </a:t>
            </a:r>
          </a:p>
          <a:p>
            <a:pPr marL="0" indent="0">
              <a:buNone/>
            </a:pPr>
            <a:r>
              <a:rPr lang="en-US" dirty="0"/>
              <a:t>	electrode array integrity by use of cross-channel correlations. Journal </a:t>
            </a:r>
          </a:p>
          <a:p>
            <a:pPr marL="0" indent="0">
              <a:buNone/>
            </a:pPr>
            <a:r>
              <a:rPr lang="en-US" dirty="0"/>
              <a:t>	of Neuroscience Methods, 263, 95–102. </a:t>
            </a:r>
          </a:p>
          <a:p>
            <a:pPr marL="0" indent="0">
              <a:buNone/>
            </a:pPr>
            <a:r>
              <a:rPr lang="en-US" dirty="0"/>
              <a:t>	</a:t>
            </a:r>
            <a:r>
              <a:rPr lang="en-US" dirty="0">
                <a:hlinkClick r:id="rId2"/>
              </a:rPr>
              <a:t>https://doi.org/10.1016/j.jneumeth.2016.02.009</a:t>
            </a: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39578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577E-4B7C-6D48-5BF2-D547B4213E9A}"/>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B390A390-4D80-F003-EFA7-7BE705EFDA1F}"/>
              </a:ext>
            </a:extLst>
          </p:cNvPr>
          <p:cNvSpPr>
            <a:spLocks noGrp="1"/>
          </p:cNvSpPr>
          <p:nvPr>
            <p:ph idx="1"/>
          </p:nvPr>
        </p:nvSpPr>
        <p:spPr/>
        <p:txBody>
          <a:bodyPr/>
          <a:lstStyle/>
          <a:p>
            <a:pPr marL="0" indent="0">
              <a:buNone/>
            </a:pPr>
            <a:r>
              <a:rPr lang="en-US" dirty="0"/>
              <a:t>Luan, L., Robinson, J. T., </a:t>
            </a:r>
            <a:r>
              <a:rPr lang="en-US" dirty="0" err="1"/>
              <a:t>Aazhang</a:t>
            </a:r>
            <a:r>
              <a:rPr lang="en-US" dirty="0"/>
              <a:t>, B., Chi, T., Yang, K., Li, X., Rathore, H., </a:t>
            </a:r>
          </a:p>
          <a:p>
            <a:pPr marL="0" indent="0">
              <a:buNone/>
            </a:pPr>
            <a:r>
              <a:rPr lang="en-US" dirty="0"/>
              <a:t>	Singer, A., </a:t>
            </a:r>
            <a:r>
              <a:rPr lang="en-US" dirty="0" err="1"/>
              <a:t>Yellapantula</a:t>
            </a:r>
            <a:r>
              <a:rPr lang="en-US" dirty="0"/>
              <a:t>, S., Fan, Y., Yu, Z., &amp;amp; Xie, C. (2020). </a:t>
            </a:r>
          </a:p>
          <a:p>
            <a:pPr marL="0" indent="0">
              <a:buNone/>
            </a:pPr>
            <a:r>
              <a:rPr lang="en-US" dirty="0"/>
              <a:t>	Recent advances in electrical neural interface engineering: Minimal </a:t>
            </a:r>
          </a:p>
          <a:p>
            <a:pPr marL="0" indent="0">
              <a:buNone/>
            </a:pPr>
            <a:r>
              <a:rPr lang="en-US" dirty="0"/>
              <a:t>	invasiveness, longevity, and scalability. Neuron, 108(2), 302–321. </a:t>
            </a:r>
          </a:p>
          <a:p>
            <a:pPr marL="0" indent="0">
              <a:buNone/>
            </a:pPr>
            <a:r>
              <a:rPr lang="en-US" dirty="0"/>
              <a:t>	</a:t>
            </a:r>
            <a:r>
              <a:rPr lang="en-US" dirty="0">
                <a:hlinkClick r:id="rId2"/>
              </a:rPr>
              <a:t>https://doi.org/10.1016/j.neuron.2020.10.011</a:t>
            </a:r>
            <a:endParaRPr lang="en-US" dirty="0"/>
          </a:p>
          <a:p>
            <a:pPr marL="0" indent="0">
              <a:buNone/>
            </a:pPr>
            <a:r>
              <a:rPr lang="en-US" dirty="0"/>
              <a:t>N1 Implant. Neuralink. BMI Implant.</a:t>
            </a:r>
          </a:p>
          <a:p>
            <a:pPr marL="0" indent="0">
              <a:buNone/>
            </a:pPr>
            <a:r>
              <a:rPr lang="en-US" dirty="0"/>
              <a:t>Studio, P. (n.d.). </a:t>
            </a:r>
            <a:r>
              <a:rPr lang="en-US" dirty="0" err="1"/>
              <a:t>Neuralink’s</a:t>
            </a:r>
            <a:r>
              <a:rPr lang="en-US" dirty="0"/>
              <a:t> first-in-human clinical trial is open for </a:t>
            </a:r>
          </a:p>
          <a:p>
            <a:pPr marL="0" indent="0">
              <a:buNone/>
            </a:pPr>
            <a:r>
              <a:rPr lang="en-US" dirty="0"/>
              <a:t>	recruitment: Blog. Neuralink. </a:t>
            </a:r>
            <a:r>
              <a:rPr lang="en-US" dirty="0">
                <a:hlinkClick r:id="rId3"/>
              </a:rPr>
              <a:t>https://neuralink.com/blog/first-clinical-</a:t>
            </a:r>
            <a:endParaRPr lang="en-US" dirty="0"/>
          </a:p>
          <a:p>
            <a:pPr marL="0" indent="0">
              <a:buNone/>
            </a:pPr>
            <a:r>
              <a:rPr lang="en-US" dirty="0"/>
              <a:t>	trial-open-for-recruitment/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42665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BE9B-E3E2-47CD-EA62-0B40E382420B}"/>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399D8858-B2CF-BEE3-25D2-2EFB63442319}"/>
              </a:ext>
            </a:extLst>
          </p:cNvPr>
          <p:cNvSpPr>
            <a:spLocks noGrp="1"/>
          </p:cNvSpPr>
          <p:nvPr>
            <p:ph idx="1"/>
          </p:nvPr>
        </p:nvSpPr>
        <p:spPr/>
        <p:txBody>
          <a:bodyPr/>
          <a:lstStyle/>
          <a:p>
            <a:pPr marL="0" indent="0">
              <a:buNone/>
            </a:pPr>
            <a:r>
              <a:rPr lang="en-US" dirty="0"/>
              <a:t>EPOC X. EMOTIV. Wireless EEG Headset. (</a:t>
            </a:r>
            <a:r>
              <a:rPr lang="en-US" dirty="0">
                <a:hlinkClick r:id="rId2"/>
              </a:rPr>
              <a:t>https://www.emotiv.com/epoc-x/#</a:t>
            </a:r>
            <a:r>
              <a:rPr lang="en-US" dirty="0"/>
              <a:t>) </a:t>
            </a:r>
          </a:p>
          <a:p>
            <a:pPr marL="0" indent="0">
              <a:buNone/>
            </a:pPr>
            <a:r>
              <a:rPr lang="en-US" dirty="0"/>
              <a:t>EmotivPRO. Licensed EEG Software. (</a:t>
            </a:r>
            <a:r>
              <a:rPr lang="en-US" dirty="0">
                <a:hlinkClick r:id="rId3"/>
              </a:rPr>
              <a:t>https://www.emotiv.com/emotivpro/</a:t>
            </a:r>
            <a:r>
              <a:rPr lang="en-US" dirty="0"/>
              <a:t>) </a:t>
            </a:r>
          </a:p>
          <a:p>
            <a:pPr marL="0" indent="0">
              <a:buNone/>
            </a:pPr>
            <a:r>
              <a:rPr lang="en-US" dirty="0"/>
              <a:t>Flex 2.0 Saline. High-Density Saline EEG Head Cap. </a:t>
            </a:r>
          </a:p>
          <a:p>
            <a:pPr marL="0" indent="0">
              <a:buNone/>
            </a:pPr>
            <a:r>
              <a:rPr lang="en-US" dirty="0"/>
              <a:t>	(</a:t>
            </a:r>
            <a:r>
              <a:rPr lang="en-US" dirty="0">
                <a:hlinkClick r:id="rId4"/>
              </a:rPr>
              <a:t>https://www.emotiv.com/flex-saline/</a:t>
            </a:r>
            <a:r>
              <a:rPr lang="en-US" dirty="0"/>
              <a:t>)</a:t>
            </a:r>
          </a:p>
          <a:p>
            <a:pPr marL="0" indent="0">
              <a:buNone/>
            </a:pPr>
            <a:r>
              <a:rPr lang="en-US" dirty="0"/>
              <a:t>Salahuddin, U., &amp;amp; Gao, P.-X. (2021). Signal Generation, acquisition, and </a:t>
            </a:r>
          </a:p>
          <a:p>
            <a:pPr marL="0" indent="0">
              <a:buNone/>
            </a:pPr>
            <a:r>
              <a:rPr lang="en-US" dirty="0"/>
              <a:t>	processing in Brain Machine Interfaces: A unified review. Frontiers </a:t>
            </a:r>
          </a:p>
          <a:p>
            <a:pPr marL="0" indent="0">
              <a:buNone/>
            </a:pPr>
            <a:r>
              <a:rPr lang="en-US" dirty="0"/>
              <a:t>	in Neuroscience, 15. </a:t>
            </a:r>
            <a:r>
              <a:rPr lang="en-US" dirty="0">
                <a:hlinkClick r:id="rId5"/>
              </a:rPr>
              <a:t>https://doi.org/10.3389/fnins.2021.728178</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14892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905D-D428-1936-8E52-11101993399D}"/>
              </a:ext>
            </a:extLst>
          </p:cNvPr>
          <p:cNvSpPr>
            <a:spLocks noGrp="1"/>
          </p:cNvSpPr>
          <p:nvPr>
            <p:ph type="title"/>
          </p:nvPr>
        </p:nvSpPr>
        <p:spPr/>
        <p:txBody>
          <a:bodyPr/>
          <a:lstStyle/>
          <a:p>
            <a:r>
              <a:rPr lang="en-US" dirty="0"/>
              <a:t>Possibilities (Example Use Case)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7D1288-E14F-333E-959E-86A66D11EA56}"/>
                  </a:ext>
                </a:extLst>
              </p:cNvPr>
              <p:cNvSpPr>
                <a:spLocks noGrp="1"/>
              </p:cNvSpPr>
              <p:nvPr>
                <p:ph idx="1"/>
              </p:nvPr>
            </p:nvSpPr>
            <p:spPr>
              <a:xfrm>
                <a:off x="1261872" y="1828800"/>
                <a:ext cx="3995565" cy="4351337"/>
              </a:xfrm>
            </p:spPr>
            <p:txBody>
              <a:bodyPr/>
              <a:lstStyle/>
              <a:p>
                <a:r>
                  <a:rPr lang="en-US" dirty="0"/>
                  <a:t>Muscle Activation using intracortical signals from a BMI system (Bouton et al., 2016)</a:t>
                </a:r>
              </a:p>
              <a:p>
                <a:r>
                  <a:rPr lang="en-US" dirty="0">
                    <a:latin typeface="Times New Roman" panose="02020603050405020304" pitchFamily="18" charset="0"/>
                    <a:ea typeface="Times New Roman" panose="02020603050405020304" pitchFamily="18" charset="0"/>
                  </a:rPr>
                  <a:t>D</a:t>
                </a:r>
                <a:r>
                  <a:rPr lang="en-US" sz="1800" dirty="0">
                    <a:effectLst/>
                    <a:latin typeface="Times New Roman" panose="02020603050405020304" pitchFamily="18" charset="0"/>
                    <a:ea typeface="Times New Roman" panose="02020603050405020304" pitchFamily="18" charset="0"/>
                  </a:rPr>
                  <a:t>emonstrated successful hand/arm gestures with overall accuracy of their system showing ~70% (at </a:t>
                </a:r>
                <a14:m>
                  <m:oMath xmlns:m="http://schemas.openxmlformats.org/officeDocument/2006/math">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&lt;0.01</m:t>
                    </m:r>
                  </m:oMath>
                </a14:m>
                <a:r>
                  <a:rPr lang="en-US" sz="1800" dirty="0">
                    <a:effectLst/>
                    <a:latin typeface="Times New Roman" panose="02020603050405020304" pitchFamily="18" charset="0"/>
                    <a:ea typeface="MS Mincho" panose="020B0400000000000000" pitchFamily="49" charset="-128"/>
                  </a:rPr>
                  <a:t> by permutation test</a:t>
                </a:r>
                <a:r>
                  <a:rPr lang="en-US" sz="1800" dirty="0">
                    <a:effectLst/>
                    <a:latin typeface="Times New Roman" panose="02020603050405020304" pitchFamily="18" charset="0"/>
                    <a:ea typeface="Times New Roman" panose="02020603050405020304" pitchFamily="18" charset="0"/>
                  </a:rPr>
                  <a:t>)</a:t>
                </a:r>
                <a:endParaRPr lang="en-US" dirty="0"/>
              </a:p>
              <a:p>
                <a:endParaRPr lang="en-US" dirty="0"/>
              </a:p>
            </p:txBody>
          </p:sp>
        </mc:Choice>
        <mc:Fallback xmlns="">
          <p:sp>
            <p:nvSpPr>
              <p:cNvPr id="3" name="Content Placeholder 2">
                <a:extLst>
                  <a:ext uri="{FF2B5EF4-FFF2-40B4-BE49-F238E27FC236}">
                    <a16:creationId xmlns:a16="http://schemas.microsoft.com/office/drawing/2014/main" id="{CD7D1288-E14F-333E-959E-86A66D11EA56}"/>
                  </a:ext>
                </a:extLst>
              </p:cNvPr>
              <p:cNvSpPr>
                <a:spLocks noGrp="1" noRot="1" noChangeAspect="1" noMove="1" noResize="1" noEditPoints="1" noAdjustHandles="1" noChangeArrowheads="1" noChangeShapeType="1" noTextEdit="1"/>
              </p:cNvSpPr>
              <p:nvPr>
                <p:ph idx="1"/>
              </p:nvPr>
            </p:nvSpPr>
            <p:spPr>
              <a:xfrm>
                <a:off x="1261872" y="1828800"/>
                <a:ext cx="3995565" cy="4351337"/>
              </a:xfrm>
              <a:blipFill>
                <a:blip r:embed="rId3"/>
                <a:stretch>
                  <a:fillRect l="-305" t="-980" r="-259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693FCED-43E2-4A4A-143D-CB8233E260DA}"/>
              </a:ext>
            </a:extLst>
          </p:cNvPr>
          <p:cNvPicPr>
            <a:picLocks noChangeAspect="1"/>
          </p:cNvPicPr>
          <p:nvPr/>
        </p:nvPicPr>
        <p:blipFill rotWithShape="1">
          <a:blip r:embed="rId4"/>
          <a:srcRect l="17426" r="15147" b="22911"/>
          <a:stretch/>
        </p:blipFill>
        <p:spPr>
          <a:xfrm>
            <a:off x="5257440" y="4075017"/>
            <a:ext cx="5163268" cy="2689416"/>
          </a:xfrm>
          <a:prstGeom prst="rect">
            <a:avLst/>
          </a:prstGeom>
        </p:spPr>
      </p:pic>
      <p:pic>
        <p:nvPicPr>
          <p:cNvPr id="7" name="Picture 6">
            <a:extLst>
              <a:ext uri="{FF2B5EF4-FFF2-40B4-BE49-F238E27FC236}">
                <a16:creationId xmlns:a16="http://schemas.microsoft.com/office/drawing/2014/main" id="{D9C2B16C-44D4-C396-563F-65F8B8A999C5}"/>
              </a:ext>
            </a:extLst>
          </p:cNvPr>
          <p:cNvPicPr>
            <a:picLocks noChangeAspect="1"/>
          </p:cNvPicPr>
          <p:nvPr/>
        </p:nvPicPr>
        <p:blipFill>
          <a:blip r:embed="rId5"/>
          <a:stretch>
            <a:fillRect/>
          </a:stretch>
        </p:blipFill>
        <p:spPr>
          <a:xfrm>
            <a:off x="5257437" y="2584800"/>
            <a:ext cx="5163271" cy="1352739"/>
          </a:xfrm>
          <a:prstGeom prst="rect">
            <a:avLst/>
          </a:prstGeom>
        </p:spPr>
      </p:pic>
      <p:sp>
        <p:nvSpPr>
          <p:cNvPr id="9" name="TextBox 8">
            <a:extLst>
              <a:ext uri="{FF2B5EF4-FFF2-40B4-BE49-F238E27FC236}">
                <a16:creationId xmlns:a16="http://schemas.microsoft.com/office/drawing/2014/main" id="{E839D397-1C8F-FF83-EB3A-CA52F85ABAD7}"/>
              </a:ext>
            </a:extLst>
          </p:cNvPr>
          <p:cNvSpPr txBox="1"/>
          <p:nvPr/>
        </p:nvSpPr>
        <p:spPr>
          <a:xfrm>
            <a:off x="6710363" y="2350955"/>
            <a:ext cx="6105524" cy="307777"/>
          </a:xfrm>
          <a:prstGeom prst="rect">
            <a:avLst/>
          </a:prstGeom>
          <a:noFill/>
        </p:spPr>
        <p:txBody>
          <a:bodyPr wrap="square">
            <a:spAutoFit/>
          </a:bodyPr>
          <a:lstStyle/>
          <a:p>
            <a:r>
              <a:rPr lang="en-US" sz="1400" i="1" dirty="0"/>
              <a:t>Image from Bouton et al., 2016</a:t>
            </a:r>
          </a:p>
        </p:txBody>
      </p:sp>
    </p:spTree>
    <p:extLst>
      <p:ext uri="{BB962C8B-B14F-4D97-AF65-F5344CB8AC3E}">
        <p14:creationId xmlns:p14="http://schemas.microsoft.com/office/powerpoint/2010/main" val="170093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5507C-E888-C9A6-3789-584DD1AC309A}"/>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FB215BE5-64B9-03D0-9958-451C8DBD742A}"/>
              </a:ext>
            </a:extLst>
          </p:cNvPr>
          <p:cNvSpPr>
            <a:spLocks noGrp="1"/>
          </p:cNvSpPr>
          <p:nvPr>
            <p:ph idx="1"/>
          </p:nvPr>
        </p:nvSpPr>
        <p:spPr/>
        <p:txBody>
          <a:bodyPr>
            <a:normAutofit fontScale="77500" lnSpcReduction="20000"/>
          </a:bodyPr>
          <a:lstStyle/>
          <a:p>
            <a:pPr marL="0" indent="0">
              <a:buNone/>
            </a:pPr>
            <a:r>
              <a:rPr lang="en-US" dirty="0" err="1"/>
              <a:t>Trautmann</a:t>
            </a:r>
            <a:r>
              <a:rPr lang="en-US" dirty="0"/>
              <a:t>, E. M., Stavisky, S. D., Lahiri, S., Ames, K. C., Kaufman, M. T., </a:t>
            </a:r>
          </a:p>
          <a:p>
            <a:pPr marL="0" indent="0">
              <a:buNone/>
            </a:pPr>
            <a:r>
              <a:rPr lang="en-US" dirty="0"/>
              <a:t>	O’Shea, D. J., Vyas, S., Sun, X., Ryu, S. I., Ganguli, S., &amp;amp; </a:t>
            </a:r>
          </a:p>
          <a:p>
            <a:pPr marL="0" indent="0">
              <a:buNone/>
            </a:pPr>
            <a:r>
              <a:rPr lang="en-US" dirty="0"/>
              <a:t>	Shenoy, K. V. (2019). Accurate estimation of neural population </a:t>
            </a:r>
          </a:p>
          <a:p>
            <a:pPr marL="0" indent="0">
              <a:buNone/>
            </a:pPr>
            <a:r>
              <a:rPr lang="en-US" dirty="0"/>
              <a:t>	dynamics without spike sorting. Neuron, 103(2). </a:t>
            </a:r>
          </a:p>
          <a:p>
            <a:pPr marL="0" indent="0">
              <a:buNone/>
            </a:pPr>
            <a:r>
              <a:rPr lang="en-US" dirty="0"/>
              <a:t>	</a:t>
            </a:r>
            <a:r>
              <a:rPr lang="en-US" dirty="0">
                <a:hlinkClick r:id="rId2"/>
              </a:rPr>
              <a:t>https://doi.org/10.1016/j.neuron.2019.05.003</a:t>
            </a:r>
            <a:endParaRPr lang="en-US" dirty="0"/>
          </a:p>
          <a:p>
            <a:pPr marL="0" indent="0">
              <a:buNone/>
            </a:pPr>
            <a:r>
              <a:rPr lang="en-US" dirty="0"/>
              <a:t>Zhang, T., Rahimi </a:t>
            </a:r>
            <a:r>
              <a:rPr lang="en-US" dirty="0" err="1"/>
              <a:t>Azghadi</a:t>
            </a:r>
            <a:r>
              <a:rPr lang="en-US" dirty="0"/>
              <a:t>, M., </a:t>
            </a:r>
            <a:r>
              <a:rPr lang="en-US" dirty="0" err="1"/>
              <a:t>Lammie</a:t>
            </a:r>
            <a:r>
              <a:rPr lang="en-US" dirty="0"/>
              <a:t>, C., </a:t>
            </a:r>
            <a:r>
              <a:rPr lang="en-US" dirty="0" err="1"/>
              <a:t>Amirsoleimani</a:t>
            </a:r>
            <a:r>
              <a:rPr lang="en-US" dirty="0"/>
              <a:t>, A., &amp;amp; </a:t>
            </a:r>
            <a:r>
              <a:rPr lang="en-US" dirty="0" err="1"/>
              <a:t>Genov</a:t>
            </a:r>
            <a:r>
              <a:rPr lang="en-US" dirty="0"/>
              <a:t>, </a:t>
            </a:r>
          </a:p>
          <a:p>
            <a:pPr marL="0" indent="0">
              <a:buNone/>
            </a:pPr>
            <a:r>
              <a:rPr lang="en-US" dirty="0"/>
              <a:t>	R. (2023). Spike sorting algorithms and their efficient hardware </a:t>
            </a:r>
          </a:p>
          <a:p>
            <a:pPr marL="0" indent="0">
              <a:buNone/>
            </a:pPr>
            <a:r>
              <a:rPr lang="en-US" dirty="0"/>
              <a:t>	implementation: A comprehensive survey. Journal of Neural </a:t>
            </a:r>
          </a:p>
          <a:p>
            <a:pPr marL="0" indent="0">
              <a:buNone/>
            </a:pPr>
            <a:r>
              <a:rPr lang="en-US" dirty="0"/>
              <a:t>	Engineering, 20(2), 021001. </a:t>
            </a:r>
            <a:r>
              <a:rPr lang="en-US" dirty="0">
                <a:hlinkClick r:id="rId3"/>
              </a:rPr>
              <a:t>https://doi.org/10.1088/1741-2552/acc7cc</a:t>
            </a:r>
            <a:endParaRPr lang="en-US" dirty="0"/>
          </a:p>
          <a:p>
            <a:pPr marL="0" indent="0">
              <a:buNone/>
            </a:pPr>
            <a:r>
              <a:rPr lang="en-US" dirty="0"/>
              <a:t>Bouton, C., </a:t>
            </a:r>
            <a:r>
              <a:rPr lang="en-US" dirty="0" err="1"/>
              <a:t>Shaikhouni</a:t>
            </a:r>
            <a:r>
              <a:rPr lang="en-US" dirty="0"/>
              <a:t>, A., Annetta, N. et al. Restoring cortical control of functional movement</a:t>
            </a:r>
          </a:p>
          <a:p>
            <a:pPr marL="0" indent="0">
              <a:buNone/>
            </a:pPr>
            <a:r>
              <a:rPr lang="en-US" dirty="0"/>
              <a:t>	in a human with quadriplegia. Nature 533, 247–250 (2016). </a:t>
            </a:r>
          </a:p>
          <a:p>
            <a:pPr marL="0" indent="0">
              <a:buNone/>
            </a:pPr>
            <a:r>
              <a:rPr lang="en-US" dirty="0"/>
              <a:t>	</a:t>
            </a:r>
            <a:r>
              <a:rPr lang="en-US" dirty="0">
                <a:hlinkClick r:id="rId4"/>
              </a:rPr>
              <a:t>https://doi.org/10.1038/nature17435</a:t>
            </a:r>
            <a:r>
              <a:rPr lang="en-US" dirty="0"/>
              <a:t>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1166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ECDD-9B23-CDD8-ACE9-8283FDBF43F5}"/>
              </a:ext>
            </a:extLst>
          </p:cNvPr>
          <p:cNvSpPr>
            <a:spLocks noGrp="1"/>
          </p:cNvSpPr>
          <p:nvPr>
            <p:ph type="title"/>
          </p:nvPr>
        </p:nvSpPr>
        <p:spPr>
          <a:xfrm>
            <a:off x="230411" y="4931897"/>
            <a:ext cx="9692640" cy="1325562"/>
          </a:xfrm>
        </p:spPr>
        <p:txBody>
          <a:bodyPr/>
          <a:lstStyle/>
          <a:p>
            <a:r>
              <a:rPr lang="en-US" dirty="0"/>
              <a:t>BMI Relevancy</a:t>
            </a:r>
          </a:p>
        </p:txBody>
      </p:sp>
      <p:sp>
        <p:nvSpPr>
          <p:cNvPr id="3" name="Content Placeholder 2">
            <a:extLst>
              <a:ext uri="{FF2B5EF4-FFF2-40B4-BE49-F238E27FC236}">
                <a16:creationId xmlns:a16="http://schemas.microsoft.com/office/drawing/2014/main" id="{8E1264CE-37D5-F128-3703-A5C5FA1F1ECA}"/>
              </a:ext>
            </a:extLst>
          </p:cNvPr>
          <p:cNvSpPr>
            <a:spLocks noGrp="1"/>
          </p:cNvSpPr>
          <p:nvPr>
            <p:ph idx="1"/>
          </p:nvPr>
        </p:nvSpPr>
        <p:spPr>
          <a:xfrm>
            <a:off x="275996" y="4199649"/>
            <a:ext cx="4399075" cy="4351337"/>
          </a:xfrm>
        </p:spPr>
        <p:txBody>
          <a:bodyPr/>
          <a:lstStyle/>
          <a:p>
            <a:r>
              <a:rPr lang="en-US" dirty="0"/>
              <a:t>Neuralink (Fremont, CA)</a:t>
            </a:r>
          </a:p>
          <a:p>
            <a:r>
              <a:rPr lang="en-US" dirty="0"/>
              <a:t>Emotiv Devices (San Francisco, CA)</a:t>
            </a:r>
          </a:p>
          <a:p>
            <a:r>
              <a:rPr lang="en-US" dirty="0"/>
              <a:t>BMI Publications over the years</a:t>
            </a:r>
          </a:p>
          <a:p>
            <a:endParaRPr lang="en-US" dirty="0"/>
          </a:p>
          <a:p>
            <a:endParaRPr lang="en-US" dirty="0"/>
          </a:p>
        </p:txBody>
      </p:sp>
      <p:grpSp>
        <p:nvGrpSpPr>
          <p:cNvPr id="30" name="Group 29">
            <a:extLst>
              <a:ext uri="{FF2B5EF4-FFF2-40B4-BE49-F238E27FC236}">
                <a16:creationId xmlns:a16="http://schemas.microsoft.com/office/drawing/2014/main" id="{BFB003D1-432F-E538-7A87-05EC6CD8BB42}"/>
              </a:ext>
            </a:extLst>
          </p:cNvPr>
          <p:cNvGrpSpPr/>
          <p:nvPr/>
        </p:nvGrpSpPr>
        <p:grpSpPr>
          <a:xfrm>
            <a:off x="7191374" y="41572"/>
            <a:ext cx="4629150" cy="6378278"/>
            <a:chOff x="7191374" y="41572"/>
            <a:chExt cx="4629150" cy="6378278"/>
          </a:xfrm>
        </p:grpSpPr>
        <p:pic>
          <p:nvPicPr>
            <p:cNvPr id="9" name="Picture 8">
              <a:extLst>
                <a:ext uri="{FF2B5EF4-FFF2-40B4-BE49-F238E27FC236}">
                  <a16:creationId xmlns:a16="http://schemas.microsoft.com/office/drawing/2014/main" id="{252F1DF4-A0FB-114B-30B0-3F5D5BD83D12}"/>
                </a:ext>
              </a:extLst>
            </p:cNvPr>
            <p:cNvPicPr>
              <a:picLocks noChangeAspect="1"/>
            </p:cNvPicPr>
            <p:nvPr/>
          </p:nvPicPr>
          <p:blipFill rotWithShape="1">
            <a:blip r:embed="rId3"/>
            <a:srcRect l="58306" b="47302"/>
            <a:stretch/>
          </p:blipFill>
          <p:spPr>
            <a:xfrm>
              <a:off x="9099262" y="1623380"/>
              <a:ext cx="1647580" cy="1805620"/>
            </a:xfrm>
            <a:prstGeom prst="rect">
              <a:avLst/>
            </a:prstGeom>
          </p:spPr>
        </p:pic>
        <p:sp>
          <p:nvSpPr>
            <p:cNvPr id="11" name="TextBox 10">
              <a:extLst>
                <a:ext uri="{FF2B5EF4-FFF2-40B4-BE49-F238E27FC236}">
                  <a16:creationId xmlns:a16="http://schemas.microsoft.com/office/drawing/2014/main" id="{47D56B55-9E20-FBF3-0209-3EBEEC281262}"/>
                </a:ext>
              </a:extLst>
            </p:cNvPr>
            <p:cNvSpPr txBox="1"/>
            <p:nvPr/>
          </p:nvSpPr>
          <p:spPr>
            <a:xfrm>
              <a:off x="7210424" y="41572"/>
              <a:ext cx="4610100" cy="1600438"/>
            </a:xfrm>
            <a:prstGeom prst="rect">
              <a:avLst/>
            </a:prstGeom>
            <a:noFill/>
          </p:spPr>
          <p:txBody>
            <a:bodyPr wrap="square">
              <a:spAutoFit/>
            </a:bodyPr>
            <a:lstStyle/>
            <a:p>
              <a:r>
                <a:rPr lang="en-US" sz="1400" i="1" dirty="0">
                  <a:effectLst/>
                  <a:latin typeface="Times New Roman" panose="02020603050405020304" pitchFamily="18" charset="0"/>
                  <a:ea typeface="Times New Roman" panose="02020603050405020304" pitchFamily="18" charset="0"/>
                </a:rPr>
                <a:t>EPOC X. EMOTIV. Wireless EEG Headset. (</a:t>
              </a:r>
              <a:r>
                <a:rPr lang="en-US" sz="1400" i="1" dirty="0">
                  <a:effectLst/>
                  <a:latin typeface="Times New Roman" panose="02020603050405020304" pitchFamily="18" charset="0"/>
                  <a:ea typeface="Times New Roman" panose="02020603050405020304" pitchFamily="18" charset="0"/>
                  <a:hlinkClick r:id="rId4"/>
                </a:rPr>
                <a:t>https://www.emotiv.com/epoc-x/#</a:t>
              </a:r>
              <a:r>
                <a:rPr lang="en-US" sz="1400" i="1" dirty="0">
                  <a:effectLst/>
                  <a:latin typeface="Times New Roman" panose="02020603050405020304" pitchFamily="18" charset="0"/>
                  <a:ea typeface="Times New Roman" panose="02020603050405020304" pitchFamily="18" charset="0"/>
                </a:rPr>
                <a:t>)</a:t>
              </a:r>
            </a:p>
            <a:p>
              <a:r>
                <a:rPr lang="en-US" sz="1400" i="1" dirty="0">
                  <a:latin typeface="Times New Roman" panose="02020603050405020304" pitchFamily="18" charset="0"/>
                </a:rPr>
                <a:t>EmotivPRO. Licensed EEG Software.</a:t>
              </a:r>
              <a:br>
                <a:rPr lang="en-US" sz="1400" i="1" dirty="0">
                  <a:latin typeface="Times New Roman" panose="02020603050405020304" pitchFamily="18" charset="0"/>
                </a:rPr>
              </a:br>
              <a:r>
                <a:rPr lang="en-US" sz="1400" i="1" dirty="0">
                  <a:latin typeface="Times New Roman" panose="02020603050405020304" pitchFamily="18" charset="0"/>
                </a:rPr>
                <a:t>(</a:t>
              </a:r>
              <a:r>
                <a:rPr lang="en-US" sz="1400" i="1" dirty="0">
                  <a:latin typeface="Times New Roman" panose="02020603050405020304" pitchFamily="18" charset="0"/>
                  <a:hlinkClick r:id="rId5"/>
                </a:rPr>
                <a:t>https://www.emotiv.com/emotivpro/</a:t>
              </a:r>
              <a:r>
                <a:rPr lang="en-US" sz="1400" i="1" dirty="0">
                  <a:latin typeface="Times New Roman" panose="02020603050405020304" pitchFamily="18" charset="0"/>
                </a:rPr>
                <a:t>)</a:t>
              </a:r>
            </a:p>
            <a:p>
              <a:r>
                <a:rPr lang="en-US" sz="1400" i="1" dirty="0">
                  <a:latin typeface="Times New Roman" panose="02020603050405020304" pitchFamily="18" charset="0"/>
                </a:rPr>
                <a:t>Flex 2.0 Saline. High-Density Saline EEG Head Cap. (</a:t>
              </a:r>
              <a:r>
                <a:rPr lang="en-US" sz="1400" i="1" dirty="0">
                  <a:latin typeface="Times New Roman" panose="02020603050405020304" pitchFamily="18" charset="0"/>
                  <a:hlinkClick r:id="rId6"/>
                </a:rPr>
                <a:t>https://www.emotiv.com/flex-saline/</a:t>
              </a:r>
              <a:r>
                <a:rPr lang="en-US" sz="1400" i="1" dirty="0">
                  <a:latin typeface="Times New Roman" panose="02020603050405020304" pitchFamily="18" charset="0"/>
                </a:rPr>
                <a:t>)</a:t>
              </a:r>
            </a:p>
            <a:p>
              <a:endParaRPr lang="en-US" sz="1400" i="1" dirty="0"/>
            </a:p>
          </p:txBody>
        </p:sp>
        <p:pic>
          <p:nvPicPr>
            <p:cNvPr id="16" name="Picture 15">
              <a:extLst>
                <a:ext uri="{FF2B5EF4-FFF2-40B4-BE49-F238E27FC236}">
                  <a16:creationId xmlns:a16="http://schemas.microsoft.com/office/drawing/2014/main" id="{7062E0B4-67DE-048A-C6E3-D19BD603F12A}"/>
                </a:ext>
              </a:extLst>
            </p:cNvPr>
            <p:cNvPicPr>
              <a:picLocks noChangeAspect="1"/>
            </p:cNvPicPr>
            <p:nvPr/>
          </p:nvPicPr>
          <p:blipFill>
            <a:blip r:embed="rId7"/>
            <a:stretch>
              <a:fillRect/>
            </a:stretch>
          </p:blipFill>
          <p:spPr>
            <a:xfrm>
              <a:off x="7401634" y="1823433"/>
              <a:ext cx="1513766" cy="1583538"/>
            </a:xfrm>
            <a:prstGeom prst="rect">
              <a:avLst/>
            </a:prstGeom>
          </p:spPr>
        </p:pic>
        <p:pic>
          <p:nvPicPr>
            <p:cNvPr id="18" name="Picture 17">
              <a:extLst>
                <a:ext uri="{FF2B5EF4-FFF2-40B4-BE49-F238E27FC236}">
                  <a16:creationId xmlns:a16="http://schemas.microsoft.com/office/drawing/2014/main" id="{A7C00F07-8B61-56CF-6A33-8527C2C937DB}"/>
                </a:ext>
              </a:extLst>
            </p:cNvPr>
            <p:cNvPicPr>
              <a:picLocks noChangeAspect="1"/>
            </p:cNvPicPr>
            <p:nvPr/>
          </p:nvPicPr>
          <p:blipFill>
            <a:blip r:embed="rId8"/>
            <a:stretch>
              <a:fillRect/>
            </a:stretch>
          </p:blipFill>
          <p:spPr>
            <a:xfrm>
              <a:off x="7462142" y="3521100"/>
              <a:ext cx="3245052" cy="2185874"/>
            </a:xfrm>
            <a:prstGeom prst="rect">
              <a:avLst/>
            </a:prstGeom>
          </p:spPr>
        </p:pic>
        <p:sp>
          <p:nvSpPr>
            <p:cNvPr id="19" name="Rectangle 18">
              <a:extLst>
                <a:ext uri="{FF2B5EF4-FFF2-40B4-BE49-F238E27FC236}">
                  <a16:creationId xmlns:a16="http://schemas.microsoft.com/office/drawing/2014/main" id="{AD9FB338-F2D7-36F5-E779-9D00FE0B66DE}"/>
                </a:ext>
              </a:extLst>
            </p:cNvPr>
            <p:cNvSpPr/>
            <p:nvPr/>
          </p:nvSpPr>
          <p:spPr>
            <a:xfrm>
              <a:off x="7191374" y="41572"/>
              <a:ext cx="3958934" cy="637827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724A680-899B-4E55-0B87-9E8B19E807B2}"/>
                </a:ext>
              </a:extLst>
            </p:cNvPr>
            <p:cNvSpPr txBox="1"/>
            <p:nvPr/>
          </p:nvSpPr>
          <p:spPr>
            <a:xfrm>
              <a:off x="7401634" y="5903185"/>
              <a:ext cx="3480440" cy="369332"/>
            </a:xfrm>
            <a:prstGeom prst="rect">
              <a:avLst/>
            </a:prstGeom>
            <a:noFill/>
          </p:spPr>
          <p:txBody>
            <a:bodyPr wrap="none" rtlCol="0">
              <a:spAutoFit/>
            </a:bodyPr>
            <a:lstStyle/>
            <a:p>
              <a:r>
                <a:rPr lang="en-US" b="1" dirty="0"/>
                <a:t>Emotiv (San Francisco, CA)</a:t>
              </a:r>
            </a:p>
          </p:txBody>
        </p:sp>
      </p:grpSp>
      <p:grpSp>
        <p:nvGrpSpPr>
          <p:cNvPr id="28" name="Group 27">
            <a:extLst>
              <a:ext uri="{FF2B5EF4-FFF2-40B4-BE49-F238E27FC236}">
                <a16:creationId xmlns:a16="http://schemas.microsoft.com/office/drawing/2014/main" id="{5C9B72D6-AC34-C7C8-DBA1-B00CF307D26C}"/>
              </a:ext>
            </a:extLst>
          </p:cNvPr>
          <p:cNvGrpSpPr/>
          <p:nvPr/>
        </p:nvGrpSpPr>
        <p:grpSpPr>
          <a:xfrm>
            <a:off x="230411" y="-75905"/>
            <a:ext cx="5752756" cy="2752103"/>
            <a:chOff x="230411" y="-75905"/>
            <a:chExt cx="5752756" cy="2752103"/>
          </a:xfrm>
        </p:grpSpPr>
        <p:pic>
          <p:nvPicPr>
            <p:cNvPr id="24" name="Picture 23">
              <a:extLst>
                <a:ext uri="{FF2B5EF4-FFF2-40B4-BE49-F238E27FC236}">
                  <a16:creationId xmlns:a16="http://schemas.microsoft.com/office/drawing/2014/main" id="{E0A9BB8E-C76F-4FEB-BEAF-C96E4F9FB2C0}"/>
                </a:ext>
              </a:extLst>
            </p:cNvPr>
            <p:cNvPicPr>
              <a:picLocks noChangeAspect="1"/>
            </p:cNvPicPr>
            <p:nvPr/>
          </p:nvPicPr>
          <p:blipFill>
            <a:blip r:embed="rId9"/>
            <a:stretch>
              <a:fillRect/>
            </a:stretch>
          </p:blipFill>
          <p:spPr>
            <a:xfrm>
              <a:off x="230411" y="93042"/>
              <a:ext cx="5752756" cy="2583156"/>
            </a:xfrm>
            <a:prstGeom prst="rect">
              <a:avLst/>
            </a:prstGeom>
          </p:spPr>
        </p:pic>
        <p:sp>
          <p:nvSpPr>
            <p:cNvPr id="26" name="TextBox 25">
              <a:extLst>
                <a:ext uri="{FF2B5EF4-FFF2-40B4-BE49-F238E27FC236}">
                  <a16:creationId xmlns:a16="http://schemas.microsoft.com/office/drawing/2014/main" id="{0D1DE217-2CC4-CBEA-1773-DD522A02938B}"/>
                </a:ext>
              </a:extLst>
            </p:cNvPr>
            <p:cNvSpPr txBox="1"/>
            <p:nvPr/>
          </p:nvSpPr>
          <p:spPr>
            <a:xfrm>
              <a:off x="1726329" y="-75905"/>
              <a:ext cx="3443749" cy="307777"/>
            </a:xfrm>
            <a:prstGeom prst="rect">
              <a:avLst/>
            </a:prstGeom>
            <a:noFill/>
          </p:spPr>
          <p:txBody>
            <a:bodyPr wrap="square">
              <a:spAutoFit/>
            </a:bodyPr>
            <a:lstStyle/>
            <a:p>
              <a:r>
                <a:rPr lang="en-US" sz="1400" i="1" dirty="0"/>
                <a:t>Image from Salahuddin and Gao, 2021</a:t>
              </a:r>
            </a:p>
          </p:txBody>
        </p:sp>
      </p:grpSp>
      <p:grpSp>
        <p:nvGrpSpPr>
          <p:cNvPr id="29" name="Group 28">
            <a:extLst>
              <a:ext uri="{FF2B5EF4-FFF2-40B4-BE49-F238E27FC236}">
                <a16:creationId xmlns:a16="http://schemas.microsoft.com/office/drawing/2014/main" id="{00DC46A2-D511-5111-A026-433B9B19F452}"/>
              </a:ext>
            </a:extLst>
          </p:cNvPr>
          <p:cNvGrpSpPr/>
          <p:nvPr/>
        </p:nvGrpSpPr>
        <p:grpSpPr>
          <a:xfrm>
            <a:off x="4848819" y="2704958"/>
            <a:ext cx="2250625" cy="3108275"/>
            <a:chOff x="4848819" y="2704958"/>
            <a:chExt cx="2250625" cy="3108275"/>
          </a:xfrm>
        </p:grpSpPr>
        <p:grpSp>
          <p:nvGrpSpPr>
            <p:cNvPr id="22" name="Group 21">
              <a:extLst>
                <a:ext uri="{FF2B5EF4-FFF2-40B4-BE49-F238E27FC236}">
                  <a16:creationId xmlns:a16="http://schemas.microsoft.com/office/drawing/2014/main" id="{F21997EE-A5FF-1054-D306-0DCFE776E21C}"/>
                </a:ext>
              </a:extLst>
            </p:cNvPr>
            <p:cNvGrpSpPr/>
            <p:nvPr/>
          </p:nvGrpSpPr>
          <p:grpSpPr>
            <a:xfrm>
              <a:off x="4848819" y="2704958"/>
              <a:ext cx="2250625" cy="3108274"/>
              <a:chOff x="519882" y="3535168"/>
              <a:chExt cx="2528960" cy="3492676"/>
            </a:xfrm>
          </p:grpSpPr>
          <p:grpSp>
            <p:nvGrpSpPr>
              <p:cNvPr id="12" name="Group 11">
                <a:extLst>
                  <a:ext uri="{FF2B5EF4-FFF2-40B4-BE49-F238E27FC236}">
                    <a16:creationId xmlns:a16="http://schemas.microsoft.com/office/drawing/2014/main" id="{56BC5B54-6948-6947-C0F4-06024467D9C4}"/>
                  </a:ext>
                </a:extLst>
              </p:cNvPr>
              <p:cNvGrpSpPr/>
              <p:nvPr/>
            </p:nvGrpSpPr>
            <p:grpSpPr>
              <a:xfrm>
                <a:off x="519882" y="3535168"/>
                <a:ext cx="2528960" cy="2799612"/>
                <a:chOff x="6661547" y="-934293"/>
                <a:chExt cx="2982999" cy="3302243"/>
              </a:xfrm>
            </p:grpSpPr>
            <p:pic>
              <p:nvPicPr>
                <p:cNvPr id="5" name="Picture 4">
                  <a:extLst>
                    <a:ext uri="{FF2B5EF4-FFF2-40B4-BE49-F238E27FC236}">
                      <a16:creationId xmlns:a16="http://schemas.microsoft.com/office/drawing/2014/main" id="{E2A8F02A-F2D0-E9A5-ACDC-89DADF29C870}"/>
                    </a:ext>
                  </a:extLst>
                </p:cNvPr>
                <p:cNvPicPr>
                  <a:picLocks noChangeAspect="1"/>
                </p:cNvPicPr>
                <p:nvPr/>
              </p:nvPicPr>
              <p:blipFill>
                <a:blip r:embed="rId10"/>
                <a:stretch>
                  <a:fillRect/>
                </a:stretch>
              </p:blipFill>
              <p:spPr>
                <a:xfrm>
                  <a:off x="7087347" y="64698"/>
                  <a:ext cx="2140505" cy="2303252"/>
                </a:xfrm>
                <a:prstGeom prst="rect">
                  <a:avLst/>
                </a:prstGeom>
              </p:spPr>
            </p:pic>
            <p:sp>
              <p:nvSpPr>
                <p:cNvPr id="7" name="TextBox 6">
                  <a:extLst>
                    <a:ext uri="{FF2B5EF4-FFF2-40B4-BE49-F238E27FC236}">
                      <a16:creationId xmlns:a16="http://schemas.microsoft.com/office/drawing/2014/main" id="{2275D0D7-FFAE-A832-EE58-71D74DA5D763}"/>
                    </a:ext>
                  </a:extLst>
                </p:cNvPr>
                <p:cNvSpPr txBox="1"/>
                <p:nvPr/>
              </p:nvSpPr>
              <p:spPr>
                <a:xfrm>
                  <a:off x="6661547" y="-934293"/>
                  <a:ext cx="2982999" cy="979033"/>
                </a:xfrm>
                <a:prstGeom prst="rect">
                  <a:avLst/>
                </a:prstGeom>
                <a:noFill/>
              </p:spPr>
              <p:txBody>
                <a:bodyPr wrap="square">
                  <a:spAutoFit/>
                </a:bodyPr>
                <a:lstStyle/>
                <a:p>
                  <a:pPr algn="ctr"/>
                  <a:r>
                    <a:rPr lang="en-US" sz="1400" i="1" dirty="0"/>
                    <a:t>N1 Implant. Neuralink.</a:t>
                  </a:r>
                  <a:br>
                    <a:rPr lang="en-US" sz="1400" i="1" dirty="0"/>
                  </a:br>
                  <a:r>
                    <a:rPr lang="en-US" sz="1400" i="1" dirty="0"/>
                    <a:t>BMI Implant.</a:t>
                  </a:r>
                  <a:br>
                    <a:rPr lang="en-US" sz="1400" i="1" dirty="0"/>
                  </a:br>
                  <a:r>
                    <a:rPr lang="en-US" sz="1400" i="1" dirty="0"/>
                    <a:t>(</a:t>
                  </a:r>
                  <a:r>
                    <a:rPr lang="en-US" sz="1400" dirty="0">
                      <a:hlinkClick r:id="rId11"/>
                    </a:rPr>
                    <a:t>Neuralink</a:t>
                  </a:r>
                  <a:r>
                    <a:rPr lang="en-US" sz="1400" i="1" dirty="0"/>
                    <a:t>)</a:t>
                  </a:r>
                </a:p>
              </p:txBody>
            </p:sp>
          </p:grpSp>
          <p:sp>
            <p:nvSpPr>
              <p:cNvPr id="21" name="TextBox 20">
                <a:extLst>
                  <a:ext uri="{FF2B5EF4-FFF2-40B4-BE49-F238E27FC236}">
                    <a16:creationId xmlns:a16="http://schemas.microsoft.com/office/drawing/2014/main" id="{E4111801-7A20-6897-A002-406DF3ADD4ED}"/>
                  </a:ext>
                </a:extLst>
              </p:cNvPr>
              <p:cNvSpPr txBox="1"/>
              <p:nvPr/>
            </p:nvSpPr>
            <p:spPr>
              <a:xfrm>
                <a:off x="733400" y="6301581"/>
                <a:ext cx="2122230" cy="726263"/>
              </a:xfrm>
              <a:prstGeom prst="rect">
                <a:avLst/>
              </a:prstGeom>
              <a:noFill/>
            </p:spPr>
            <p:txBody>
              <a:bodyPr wrap="none" rtlCol="0">
                <a:spAutoFit/>
              </a:bodyPr>
              <a:lstStyle/>
              <a:p>
                <a:pPr algn="ctr"/>
                <a:r>
                  <a:rPr lang="en-US" b="1" dirty="0"/>
                  <a:t>Neuralink</a:t>
                </a:r>
                <a:br>
                  <a:rPr lang="en-US" b="1" dirty="0"/>
                </a:br>
                <a:r>
                  <a:rPr lang="en-US" b="1" dirty="0"/>
                  <a:t>(Fremont, CA)</a:t>
                </a:r>
              </a:p>
            </p:txBody>
          </p:sp>
        </p:grpSp>
        <p:sp>
          <p:nvSpPr>
            <p:cNvPr id="27" name="Rectangle 26">
              <a:extLst>
                <a:ext uri="{FF2B5EF4-FFF2-40B4-BE49-F238E27FC236}">
                  <a16:creationId xmlns:a16="http://schemas.microsoft.com/office/drawing/2014/main" id="{4D96F8F8-E8C2-BAED-B564-38571B6D2044}"/>
                </a:ext>
              </a:extLst>
            </p:cNvPr>
            <p:cNvSpPr/>
            <p:nvPr/>
          </p:nvSpPr>
          <p:spPr>
            <a:xfrm>
              <a:off x="4938949" y="2704959"/>
              <a:ext cx="2068563" cy="310827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4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p:tgtEl>
                                          <p:spTgt spid="30"/>
                                        </p:tgtEl>
                                        <p:attrNameLst>
                                          <p:attrName>ppt_y</p:attrName>
                                        </p:attrNameLst>
                                      </p:cBhvr>
                                      <p:tavLst>
                                        <p:tav tm="0">
                                          <p:val>
                                            <p:strVal val="#ppt_y+#ppt_h*1.125000"/>
                                          </p:val>
                                        </p:tav>
                                        <p:tav tm="100000">
                                          <p:val>
                                            <p:strVal val="#ppt_y"/>
                                          </p:val>
                                        </p:tav>
                                      </p:tavLst>
                                    </p:anim>
                                    <p:animEffect transition="in" filter="wipe(up)">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p:tgtEl>
                                          <p:spTgt spid="28"/>
                                        </p:tgtEl>
                                        <p:attrNameLst>
                                          <p:attrName>ppt_y</p:attrName>
                                        </p:attrNameLst>
                                      </p:cBhvr>
                                      <p:tavLst>
                                        <p:tav tm="0">
                                          <p:val>
                                            <p:strVal val="#ppt_y+#ppt_h*1.125000"/>
                                          </p:val>
                                        </p:tav>
                                        <p:tav tm="100000">
                                          <p:val>
                                            <p:strVal val="#ppt_y"/>
                                          </p:val>
                                        </p:tav>
                                      </p:tavLst>
                                    </p:anim>
                                    <p:animEffect transition="in" filter="wipe(up)">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674C3-C4A3-006B-5D56-8C2BB55A9F13}"/>
              </a:ext>
            </a:extLst>
          </p:cNvPr>
          <p:cNvSpPr>
            <a:spLocks noGrp="1"/>
          </p:cNvSpPr>
          <p:nvPr>
            <p:ph type="title"/>
          </p:nvPr>
        </p:nvSpPr>
        <p:spPr>
          <a:xfrm>
            <a:off x="1261872" y="365760"/>
            <a:ext cx="9692640" cy="831975"/>
          </a:xfrm>
        </p:spPr>
        <p:txBody>
          <a:bodyPr>
            <a:normAutofit/>
          </a:bodyPr>
          <a:lstStyle/>
          <a:p>
            <a:r>
              <a:rPr lang="en-US" dirty="0"/>
              <a:t>Overview of a Typical BMI System </a:t>
            </a:r>
          </a:p>
        </p:txBody>
      </p:sp>
      <p:sp>
        <p:nvSpPr>
          <p:cNvPr id="6" name="TextBox 5">
            <a:extLst>
              <a:ext uri="{FF2B5EF4-FFF2-40B4-BE49-F238E27FC236}">
                <a16:creationId xmlns:a16="http://schemas.microsoft.com/office/drawing/2014/main" id="{2B8E0497-5BAF-D3B7-1859-9E86C1013C5B}"/>
              </a:ext>
            </a:extLst>
          </p:cNvPr>
          <p:cNvSpPr txBox="1"/>
          <p:nvPr/>
        </p:nvSpPr>
        <p:spPr>
          <a:xfrm>
            <a:off x="392806" y="2015544"/>
            <a:ext cx="184731" cy="369332"/>
          </a:xfrm>
          <a:prstGeom prst="rect">
            <a:avLst/>
          </a:prstGeom>
          <a:noFill/>
        </p:spPr>
        <p:txBody>
          <a:bodyPr wrap="square" rtlCol="0">
            <a:spAutoFit/>
          </a:bodyPr>
          <a:lstStyle/>
          <a:p>
            <a:endParaRPr lang="en-US" dirty="0"/>
          </a:p>
        </p:txBody>
      </p:sp>
      <p:grpSp>
        <p:nvGrpSpPr>
          <p:cNvPr id="124" name="Group 123">
            <a:extLst>
              <a:ext uri="{FF2B5EF4-FFF2-40B4-BE49-F238E27FC236}">
                <a16:creationId xmlns:a16="http://schemas.microsoft.com/office/drawing/2014/main" id="{9B6307CA-64FB-AFD4-B33B-5FA5786AEB95}"/>
              </a:ext>
            </a:extLst>
          </p:cNvPr>
          <p:cNvGrpSpPr/>
          <p:nvPr/>
        </p:nvGrpSpPr>
        <p:grpSpPr>
          <a:xfrm>
            <a:off x="5699909" y="1260274"/>
            <a:ext cx="5441535" cy="3772900"/>
            <a:chOff x="5699909" y="1260274"/>
            <a:chExt cx="5441535" cy="3772900"/>
          </a:xfrm>
        </p:grpSpPr>
        <p:grpSp>
          <p:nvGrpSpPr>
            <p:cNvPr id="117" name="Group 116">
              <a:extLst>
                <a:ext uri="{FF2B5EF4-FFF2-40B4-BE49-F238E27FC236}">
                  <a16:creationId xmlns:a16="http://schemas.microsoft.com/office/drawing/2014/main" id="{BD10584F-1EB1-2714-DA10-D16E54541A48}"/>
                </a:ext>
              </a:extLst>
            </p:cNvPr>
            <p:cNvGrpSpPr/>
            <p:nvPr/>
          </p:nvGrpSpPr>
          <p:grpSpPr>
            <a:xfrm>
              <a:off x="5699909" y="1260274"/>
              <a:ext cx="4766311" cy="1802780"/>
              <a:chOff x="5699909" y="1260274"/>
              <a:chExt cx="4766311" cy="1802780"/>
            </a:xfrm>
          </p:grpSpPr>
          <p:cxnSp>
            <p:nvCxnSpPr>
              <p:cNvPr id="12" name="Straight Arrow Connector 11">
                <a:extLst>
                  <a:ext uri="{FF2B5EF4-FFF2-40B4-BE49-F238E27FC236}">
                    <a16:creationId xmlns:a16="http://schemas.microsoft.com/office/drawing/2014/main" id="{8E42FCA9-E153-365F-0A55-2AAC819AFFEB}"/>
                  </a:ext>
                </a:extLst>
              </p:cNvPr>
              <p:cNvCxnSpPr>
                <a:cxnSpLocks/>
              </p:cNvCxnSpPr>
              <p:nvPr/>
            </p:nvCxnSpPr>
            <p:spPr>
              <a:xfrm>
                <a:off x="5699909" y="2212638"/>
                <a:ext cx="43492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038F10E-BFD5-7568-148D-D88C15751EAA}"/>
                  </a:ext>
                </a:extLst>
              </p:cNvPr>
              <p:cNvGrpSpPr/>
              <p:nvPr/>
            </p:nvGrpSpPr>
            <p:grpSpPr>
              <a:xfrm>
                <a:off x="6455642" y="1384932"/>
                <a:ext cx="2217502" cy="1408228"/>
                <a:chOff x="7575860" y="334415"/>
                <a:chExt cx="2940991" cy="1867681"/>
              </a:xfrm>
            </p:grpSpPr>
            <p:grpSp>
              <p:nvGrpSpPr>
                <p:cNvPr id="21" name="Group 20">
                  <a:extLst>
                    <a:ext uri="{FF2B5EF4-FFF2-40B4-BE49-F238E27FC236}">
                      <a16:creationId xmlns:a16="http://schemas.microsoft.com/office/drawing/2014/main" id="{FEA3F0EE-6CF1-55E3-0F1B-5F703951280E}"/>
                    </a:ext>
                  </a:extLst>
                </p:cNvPr>
                <p:cNvGrpSpPr/>
                <p:nvPr/>
              </p:nvGrpSpPr>
              <p:grpSpPr>
                <a:xfrm>
                  <a:off x="7713506" y="786692"/>
                  <a:ext cx="956674" cy="610172"/>
                  <a:chOff x="7963297" y="856812"/>
                  <a:chExt cx="1475833" cy="941294"/>
                </a:xfrm>
              </p:grpSpPr>
              <p:sp>
                <p:nvSpPr>
                  <p:cNvPr id="40" name="Isosceles Triangle 39">
                    <a:extLst>
                      <a:ext uri="{FF2B5EF4-FFF2-40B4-BE49-F238E27FC236}">
                        <a16:creationId xmlns:a16="http://schemas.microsoft.com/office/drawing/2014/main" id="{BF0AEB4E-3969-E961-F9CD-B20BE8048BB3}"/>
                      </a:ext>
                    </a:extLst>
                  </p:cNvPr>
                  <p:cNvSpPr/>
                  <p:nvPr/>
                </p:nvSpPr>
                <p:spPr>
                  <a:xfrm rot="5400000">
                    <a:off x="8230566" y="893791"/>
                    <a:ext cx="941294" cy="86733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5E1B873E-15B9-BDE0-D523-23599501B183}"/>
                      </a:ext>
                    </a:extLst>
                  </p:cNvPr>
                  <p:cNvCxnSpPr>
                    <a:cxnSpLocks/>
                    <a:endCxn id="40" idx="3"/>
                  </p:cNvCxnSpPr>
                  <p:nvPr/>
                </p:nvCxnSpPr>
                <p:spPr>
                  <a:xfrm>
                    <a:off x="7963297" y="1327458"/>
                    <a:ext cx="304249"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2F3395D-C1BB-50AE-0CFE-1E422B67E43D}"/>
                      </a:ext>
                    </a:extLst>
                  </p:cNvPr>
                  <p:cNvCxnSpPr>
                    <a:cxnSpLocks/>
                    <a:stCxn id="40" idx="0"/>
                  </p:cNvCxnSpPr>
                  <p:nvPr/>
                </p:nvCxnSpPr>
                <p:spPr>
                  <a:xfrm>
                    <a:off x="9134881" y="1327459"/>
                    <a:ext cx="30424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7F58DAF-A950-8E20-2705-2DDB72069A85}"/>
                    </a:ext>
                  </a:extLst>
                </p:cNvPr>
                <p:cNvGrpSpPr/>
                <p:nvPr/>
              </p:nvGrpSpPr>
              <p:grpSpPr>
                <a:xfrm>
                  <a:off x="7575860" y="1639245"/>
                  <a:ext cx="1231966" cy="562851"/>
                  <a:chOff x="7272462" y="1973032"/>
                  <a:chExt cx="1900517" cy="868295"/>
                </a:xfrm>
              </p:grpSpPr>
              <p:cxnSp>
                <p:nvCxnSpPr>
                  <p:cNvPr id="33" name="Straight Connector 32">
                    <a:extLst>
                      <a:ext uri="{FF2B5EF4-FFF2-40B4-BE49-F238E27FC236}">
                        <a16:creationId xmlns:a16="http://schemas.microsoft.com/office/drawing/2014/main" id="{9E2524C6-0BEF-1A6E-6397-C71A619BCEF9}"/>
                      </a:ext>
                    </a:extLst>
                  </p:cNvPr>
                  <p:cNvCxnSpPr>
                    <a:cxnSpLocks/>
                  </p:cNvCxnSpPr>
                  <p:nvPr/>
                </p:nvCxnSpPr>
                <p:spPr>
                  <a:xfrm>
                    <a:off x="7272462" y="2665556"/>
                    <a:ext cx="3765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A50A34-68CC-D1A8-DD17-9CD07983FEC7}"/>
                      </a:ext>
                    </a:extLst>
                  </p:cNvPr>
                  <p:cNvCxnSpPr>
                    <a:cxnSpLocks/>
                  </p:cNvCxnSpPr>
                  <p:nvPr/>
                </p:nvCxnSpPr>
                <p:spPr>
                  <a:xfrm flipV="1">
                    <a:off x="7648979" y="1973032"/>
                    <a:ext cx="181536" cy="692524"/>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2D4567F-2119-CAB0-4AF1-204CB3C65DB3}"/>
                      </a:ext>
                    </a:extLst>
                  </p:cNvPr>
                  <p:cNvGrpSpPr/>
                  <p:nvPr/>
                </p:nvGrpSpPr>
                <p:grpSpPr>
                  <a:xfrm flipH="1">
                    <a:off x="8614926" y="1973032"/>
                    <a:ext cx="558053" cy="692524"/>
                    <a:chOff x="8099612" y="2593041"/>
                    <a:chExt cx="558053" cy="692524"/>
                  </a:xfrm>
                </p:grpSpPr>
                <p:cxnSp>
                  <p:nvCxnSpPr>
                    <p:cNvPr id="38" name="Straight Connector 37">
                      <a:extLst>
                        <a:ext uri="{FF2B5EF4-FFF2-40B4-BE49-F238E27FC236}">
                          <a16:creationId xmlns:a16="http://schemas.microsoft.com/office/drawing/2014/main" id="{9017B9F3-79FA-B44B-5E57-B5ADC8CDD207}"/>
                        </a:ext>
                      </a:extLst>
                    </p:cNvPr>
                    <p:cNvCxnSpPr>
                      <a:cxnSpLocks/>
                    </p:cNvCxnSpPr>
                    <p:nvPr/>
                  </p:nvCxnSpPr>
                  <p:spPr>
                    <a:xfrm>
                      <a:off x="8099612" y="3285565"/>
                      <a:ext cx="3765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EFC327-009B-FAD0-043A-335D47B456AF}"/>
                        </a:ext>
                      </a:extLst>
                    </p:cNvPr>
                    <p:cNvCxnSpPr>
                      <a:cxnSpLocks/>
                    </p:cNvCxnSpPr>
                    <p:nvPr/>
                  </p:nvCxnSpPr>
                  <p:spPr>
                    <a:xfrm flipV="1">
                      <a:off x="8476129" y="2593041"/>
                      <a:ext cx="181536" cy="692524"/>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5CE6EF1C-5531-211E-3C2E-CBA7FF9B38A6}"/>
                      </a:ext>
                    </a:extLst>
                  </p:cNvPr>
                  <p:cNvCxnSpPr>
                    <a:cxnSpLocks/>
                  </p:cNvCxnSpPr>
                  <p:nvPr/>
                </p:nvCxnSpPr>
                <p:spPr>
                  <a:xfrm>
                    <a:off x="7830515" y="1973032"/>
                    <a:ext cx="784411"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04E92AE-91AD-F109-F0E8-9D033BAF58FF}"/>
                      </a:ext>
                    </a:extLst>
                  </p:cNvPr>
                  <p:cNvSpPr txBox="1"/>
                  <p:nvPr/>
                </p:nvSpPr>
                <p:spPr>
                  <a:xfrm>
                    <a:off x="7509506" y="2471993"/>
                    <a:ext cx="631009" cy="369334"/>
                  </a:xfrm>
                  <a:prstGeom prst="rect">
                    <a:avLst/>
                  </a:prstGeom>
                  <a:noFill/>
                </p:spPr>
                <p:txBody>
                  <a:bodyPr wrap="none" rtlCol="0">
                    <a:spAutoFit/>
                  </a:bodyPr>
                  <a:lstStyle/>
                  <a:p>
                    <a:r>
                      <a:rPr lang="en-US" dirty="0"/>
                      <a:t>filter</a:t>
                    </a:r>
                  </a:p>
                </p:txBody>
              </p:sp>
            </p:grpSp>
            <p:sp>
              <p:nvSpPr>
                <p:cNvPr id="23" name="TextBox 22">
                  <a:extLst>
                    <a:ext uri="{FF2B5EF4-FFF2-40B4-BE49-F238E27FC236}">
                      <a16:creationId xmlns:a16="http://schemas.microsoft.com/office/drawing/2014/main" id="{3A3D3A3B-E866-BF4D-EAFC-5FEB6F2B5FD4}"/>
                    </a:ext>
                  </a:extLst>
                </p:cNvPr>
                <p:cNvSpPr txBox="1"/>
                <p:nvPr/>
              </p:nvSpPr>
              <p:spPr>
                <a:xfrm>
                  <a:off x="7743620" y="334415"/>
                  <a:ext cx="574710" cy="369332"/>
                </a:xfrm>
                <a:prstGeom prst="rect">
                  <a:avLst/>
                </a:prstGeom>
                <a:noFill/>
              </p:spPr>
              <p:txBody>
                <a:bodyPr wrap="none" rtlCol="0">
                  <a:spAutoFit/>
                </a:bodyPr>
                <a:lstStyle/>
                <a:p>
                  <a:r>
                    <a:rPr lang="en-US" dirty="0"/>
                    <a:t>gain</a:t>
                  </a:r>
                </a:p>
              </p:txBody>
            </p:sp>
            <p:grpSp>
              <p:nvGrpSpPr>
                <p:cNvPr id="24" name="Group 23">
                  <a:extLst>
                    <a:ext uri="{FF2B5EF4-FFF2-40B4-BE49-F238E27FC236}">
                      <a16:creationId xmlns:a16="http://schemas.microsoft.com/office/drawing/2014/main" id="{B42D9F91-A4DB-BE41-3F51-1E0DBB90F147}"/>
                    </a:ext>
                  </a:extLst>
                </p:cNvPr>
                <p:cNvGrpSpPr/>
                <p:nvPr/>
              </p:nvGrpSpPr>
              <p:grpSpPr>
                <a:xfrm>
                  <a:off x="8753205" y="707926"/>
                  <a:ext cx="1763646" cy="1274828"/>
                  <a:chOff x="9104040" y="687614"/>
                  <a:chExt cx="1763646" cy="1274828"/>
                </a:xfrm>
              </p:grpSpPr>
              <p:grpSp>
                <p:nvGrpSpPr>
                  <p:cNvPr id="25" name="Group 24">
                    <a:extLst>
                      <a:ext uri="{FF2B5EF4-FFF2-40B4-BE49-F238E27FC236}">
                        <a16:creationId xmlns:a16="http://schemas.microsoft.com/office/drawing/2014/main" id="{B59E3C59-818B-E24A-5875-6FD64CBE040B}"/>
                      </a:ext>
                    </a:extLst>
                  </p:cNvPr>
                  <p:cNvGrpSpPr/>
                  <p:nvPr/>
                </p:nvGrpSpPr>
                <p:grpSpPr>
                  <a:xfrm>
                    <a:off x="9104040" y="687614"/>
                    <a:ext cx="1763646" cy="1274828"/>
                    <a:chOff x="7469841" y="268660"/>
                    <a:chExt cx="2902482" cy="2098022"/>
                  </a:xfrm>
                </p:grpSpPr>
                <p:cxnSp>
                  <p:nvCxnSpPr>
                    <p:cNvPr id="27" name="Straight Connector 26">
                      <a:extLst>
                        <a:ext uri="{FF2B5EF4-FFF2-40B4-BE49-F238E27FC236}">
                          <a16:creationId xmlns:a16="http://schemas.microsoft.com/office/drawing/2014/main" id="{057451DE-5290-0EFB-5233-A387F95610D0}"/>
                        </a:ext>
                      </a:extLst>
                    </p:cNvPr>
                    <p:cNvCxnSpPr>
                      <a:cxnSpLocks/>
                    </p:cNvCxnSpPr>
                    <p:nvPr/>
                  </p:nvCxnSpPr>
                  <p:spPr>
                    <a:xfrm flipV="1">
                      <a:off x="8276813" y="2356176"/>
                      <a:ext cx="2072700" cy="3502"/>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2E1DD42-9417-21A0-5874-145FD34F4A09}"/>
                        </a:ext>
                      </a:extLst>
                    </p:cNvPr>
                    <p:cNvGrpSpPr/>
                    <p:nvPr/>
                  </p:nvGrpSpPr>
                  <p:grpSpPr>
                    <a:xfrm>
                      <a:off x="7469841" y="268660"/>
                      <a:ext cx="2902482" cy="2098022"/>
                      <a:chOff x="7469841" y="268660"/>
                      <a:chExt cx="2902482" cy="2098022"/>
                    </a:xfrm>
                  </p:grpSpPr>
                  <p:cxnSp>
                    <p:nvCxnSpPr>
                      <p:cNvPr id="29" name="Straight Connector 28">
                        <a:extLst>
                          <a:ext uri="{FF2B5EF4-FFF2-40B4-BE49-F238E27FC236}">
                            <a16:creationId xmlns:a16="http://schemas.microsoft.com/office/drawing/2014/main" id="{1E05F0B6-B729-B35F-5988-1BECEAF71A12}"/>
                          </a:ext>
                        </a:extLst>
                      </p:cNvPr>
                      <p:cNvCxnSpPr>
                        <a:cxnSpLocks/>
                      </p:cNvCxnSpPr>
                      <p:nvPr/>
                    </p:nvCxnSpPr>
                    <p:spPr>
                      <a:xfrm flipV="1">
                        <a:off x="7469841" y="275665"/>
                        <a:ext cx="859458" cy="10517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E33F16A-3BED-019B-DADC-CBB4907F7C8A}"/>
                          </a:ext>
                        </a:extLst>
                      </p:cNvPr>
                      <p:cNvCxnSpPr>
                        <a:cxnSpLocks/>
                      </p:cNvCxnSpPr>
                      <p:nvPr/>
                    </p:nvCxnSpPr>
                    <p:spPr>
                      <a:xfrm>
                        <a:off x="7469841" y="1327458"/>
                        <a:ext cx="806972" cy="1039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203666-7922-991D-B47C-E6F2BEE17B9A}"/>
                          </a:ext>
                        </a:extLst>
                      </p:cNvPr>
                      <p:cNvCxnSpPr>
                        <a:cxnSpLocks/>
                      </p:cNvCxnSpPr>
                      <p:nvPr/>
                    </p:nvCxnSpPr>
                    <p:spPr>
                      <a:xfrm flipV="1">
                        <a:off x="8329299" y="275664"/>
                        <a:ext cx="2043024"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F744F7-08B8-820F-3311-3409759F3888}"/>
                          </a:ext>
                        </a:extLst>
                      </p:cNvPr>
                      <p:cNvCxnSpPr>
                        <a:cxnSpLocks/>
                      </p:cNvCxnSpPr>
                      <p:nvPr/>
                    </p:nvCxnSpPr>
                    <p:spPr>
                      <a:xfrm flipH="1">
                        <a:off x="10349513" y="268660"/>
                        <a:ext cx="22810" cy="209101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6" name="TextBox 25">
                    <a:extLst>
                      <a:ext uri="{FF2B5EF4-FFF2-40B4-BE49-F238E27FC236}">
                        <a16:creationId xmlns:a16="http://schemas.microsoft.com/office/drawing/2014/main" id="{ADFAFE81-561F-903E-78C5-C4A853E7C9E8}"/>
                      </a:ext>
                    </a:extLst>
                  </p:cNvPr>
                  <p:cNvSpPr txBox="1"/>
                  <p:nvPr/>
                </p:nvSpPr>
                <p:spPr>
                  <a:xfrm>
                    <a:off x="9805241" y="1132288"/>
                    <a:ext cx="583814" cy="369332"/>
                  </a:xfrm>
                  <a:prstGeom prst="rect">
                    <a:avLst/>
                  </a:prstGeom>
                  <a:noFill/>
                </p:spPr>
                <p:txBody>
                  <a:bodyPr wrap="none" rtlCol="0">
                    <a:spAutoFit/>
                  </a:bodyPr>
                  <a:lstStyle/>
                  <a:p>
                    <a:r>
                      <a:rPr lang="en-US" dirty="0"/>
                      <a:t>ADC</a:t>
                    </a:r>
                  </a:p>
                </p:txBody>
              </p:sp>
            </p:grpSp>
          </p:grpSp>
          <p:sp>
            <p:nvSpPr>
              <p:cNvPr id="45" name="Rectangle 44">
                <a:extLst>
                  <a:ext uri="{FF2B5EF4-FFF2-40B4-BE49-F238E27FC236}">
                    <a16:creationId xmlns:a16="http://schemas.microsoft.com/office/drawing/2014/main" id="{D8923D13-3367-CED6-921D-C646B19AD16F}"/>
                  </a:ext>
                </a:extLst>
              </p:cNvPr>
              <p:cNvSpPr/>
              <p:nvPr/>
            </p:nvSpPr>
            <p:spPr>
              <a:xfrm>
                <a:off x="6357785" y="1260274"/>
                <a:ext cx="2351826" cy="180278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4C78930-B0E9-2A05-B09D-124664A40275}"/>
                  </a:ext>
                </a:extLst>
              </p:cNvPr>
              <p:cNvSpPr txBox="1"/>
              <p:nvPr/>
            </p:nvSpPr>
            <p:spPr>
              <a:xfrm>
                <a:off x="8682718" y="1304016"/>
                <a:ext cx="1783502" cy="646331"/>
              </a:xfrm>
              <a:prstGeom prst="rect">
                <a:avLst/>
              </a:prstGeom>
              <a:noFill/>
            </p:spPr>
            <p:txBody>
              <a:bodyPr wrap="square" rtlCol="0">
                <a:spAutoFit/>
              </a:bodyPr>
              <a:lstStyle/>
              <a:p>
                <a:r>
                  <a:rPr lang="en-US" b="1" dirty="0"/>
                  <a:t>(d) Pre-Amplifier</a:t>
                </a:r>
              </a:p>
            </p:txBody>
          </p:sp>
        </p:grpSp>
        <p:grpSp>
          <p:nvGrpSpPr>
            <p:cNvPr id="123" name="Group 122">
              <a:extLst>
                <a:ext uri="{FF2B5EF4-FFF2-40B4-BE49-F238E27FC236}">
                  <a16:creationId xmlns:a16="http://schemas.microsoft.com/office/drawing/2014/main" id="{13D3B8E3-E3FA-CD8C-69BA-D804F9C95758}"/>
                </a:ext>
              </a:extLst>
            </p:cNvPr>
            <p:cNvGrpSpPr/>
            <p:nvPr/>
          </p:nvGrpSpPr>
          <p:grpSpPr>
            <a:xfrm>
              <a:off x="8709611" y="2161664"/>
              <a:ext cx="2431833" cy="2871510"/>
              <a:chOff x="8709611" y="2161664"/>
              <a:chExt cx="2431833" cy="2871510"/>
            </a:xfrm>
          </p:grpSpPr>
          <p:grpSp>
            <p:nvGrpSpPr>
              <p:cNvPr id="17" name="Group 16">
                <a:extLst>
                  <a:ext uri="{FF2B5EF4-FFF2-40B4-BE49-F238E27FC236}">
                    <a16:creationId xmlns:a16="http://schemas.microsoft.com/office/drawing/2014/main" id="{49864F82-CBBB-5256-3C24-150FF9E63974}"/>
                  </a:ext>
                </a:extLst>
              </p:cNvPr>
              <p:cNvGrpSpPr/>
              <p:nvPr/>
            </p:nvGrpSpPr>
            <p:grpSpPr>
              <a:xfrm>
                <a:off x="9527054" y="2514271"/>
                <a:ext cx="1513556" cy="2031325"/>
                <a:chOff x="10192871" y="2706346"/>
                <a:chExt cx="1513556" cy="2031325"/>
              </a:xfrm>
            </p:grpSpPr>
            <p:sp>
              <p:nvSpPr>
                <p:cNvPr id="18" name="TextBox 17">
                  <a:extLst>
                    <a:ext uri="{FF2B5EF4-FFF2-40B4-BE49-F238E27FC236}">
                      <a16:creationId xmlns:a16="http://schemas.microsoft.com/office/drawing/2014/main" id="{F5130924-03F9-FCB6-A124-5B14857610E2}"/>
                    </a:ext>
                  </a:extLst>
                </p:cNvPr>
                <p:cNvSpPr txBox="1"/>
                <p:nvPr/>
              </p:nvSpPr>
              <p:spPr>
                <a:xfrm>
                  <a:off x="10192871" y="2706346"/>
                  <a:ext cx="1513556" cy="2031325"/>
                </a:xfrm>
                <a:prstGeom prst="rect">
                  <a:avLst/>
                </a:prstGeom>
                <a:noFill/>
              </p:spPr>
              <p:txBody>
                <a:bodyPr wrap="none" rtlCol="0">
                  <a:spAutoFit/>
                </a:bodyPr>
                <a:lstStyle/>
                <a:p>
                  <a:r>
                    <a:rPr lang="en-US" dirty="0"/>
                    <a:t>0100011101…</a:t>
                  </a:r>
                </a:p>
                <a:p>
                  <a:r>
                    <a:rPr lang="en-US" dirty="0"/>
                    <a:t>0001100011…</a:t>
                  </a:r>
                </a:p>
                <a:p>
                  <a:r>
                    <a:rPr lang="en-US" dirty="0"/>
                    <a:t>0010001111…</a:t>
                  </a:r>
                </a:p>
                <a:p>
                  <a:endParaRPr lang="en-US" dirty="0"/>
                </a:p>
                <a:p>
                  <a:r>
                    <a:rPr lang="en-US" dirty="0"/>
                    <a:t>1110000110…</a:t>
                  </a:r>
                </a:p>
                <a:p>
                  <a:r>
                    <a:rPr lang="en-US" dirty="0"/>
                    <a:t>0000111010…</a:t>
                  </a:r>
                </a:p>
                <a:p>
                  <a:r>
                    <a:rPr lang="en-US" dirty="0"/>
                    <a:t>0011001101…</a:t>
                  </a:r>
                </a:p>
              </p:txBody>
            </p:sp>
            <p:sp>
              <p:nvSpPr>
                <p:cNvPr id="19" name="TextBox 18">
                  <a:extLst>
                    <a:ext uri="{FF2B5EF4-FFF2-40B4-BE49-F238E27FC236}">
                      <a16:creationId xmlns:a16="http://schemas.microsoft.com/office/drawing/2014/main" id="{FABA89B6-B2EF-223C-6625-2DA2D0AF820B}"/>
                    </a:ext>
                  </a:extLst>
                </p:cNvPr>
                <p:cNvSpPr txBox="1"/>
                <p:nvPr/>
              </p:nvSpPr>
              <p:spPr>
                <a:xfrm rot="5400000">
                  <a:off x="10895433" y="3525150"/>
                  <a:ext cx="267323" cy="287540"/>
                </a:xfrm>
                <a:prstGeom prst="rect">
                  <a:avLst/>
                </a:prstGeom>
                <a:noFill/>
              </p:spPr>
              <p:txBody>
                <a:bodyPr wrap="none" rtlCol="0">
                  <a:spAutoFit/>
                </a:bodyPr>
                <a:lstStyle/>
                <a:p>
                  <a:r>
                    <a:rPr lang="en-US" dirty="0"/>
                    <a:t>…</a:t>
                  </a:r>
                </a:p>
              </p:txBody>
            </p:sp>
          </p:grpSp>
          <p:sp>
            <p:nvSpPr>
              <p:cNvPr id="43" name="Right Brace 42">
                <a:extLst>
                  <a:ext uri="{FF2B5EF4-FFF2-40B4-BE49-F238E27FC236}">
                    <a16:creationId xmlns:a16="http://schemas.microsoft.com/office/drawing/2014/main" id="{C6F63EF6-CC10-EFFF-039C-99838585E761}"/>
                  </a:ext>
                </a:extLst>
              </p:cNvPr>
              <p:cNvSpPr/>
              <p:nvPr/>
            </p:nvSpPr>
            <p:spPr>
              <a:xfrm rot="16200000">
                <a:off x="10165752" y="1585663"/>
                <a:ext cx="385171" cy="1566213"/>
              </a:xfrm>
              <a:prstGeom prst="rightBrace">
                <a:avLst/>
              </a:prstGeom>
              <a:ln w="28575">
                <a:solidFill>
                  <a:schemeClr val="accent1"/>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44" name="Connector: Elbow 43">
                <a:extLst>
                  <a:ext uri="{FF2B5EF4-FFF2-40B4-BE49-F238E27FC236}">
                    <a16:creationId xmlns:a16="http://schemas.microsoft.com/office/drawing/2014/main" id="{B0978E3D-6FBB-2CAE-BCF0-94232450C648}"/>
                  </a:ext>
                </a:extLst>
              </p:cNvPr>
              <p:cNvCxnSpPr>
                <a:cxnSpLocks/>
                <a:stCxn id="45" idx="3"/>
                <a:endCxn id="43" idx="1"/>
              </p:cNvCxnSpPr>
              <p:nvPr/>
            </p:nvCxnSpPr>
            <p:spPr>
              <a:xfrm>
                <a:off x="8709611" y="2161664"/>
                <a:ext cx="1648727" cy="14520"/>
              </a:xfrm>
              <a:prstGeom prst="bentConnector4">
                <a:avLst>
                  <a:gd name="adj1" fmla="val 44160"/>
                  <a:gd name="adj2" fmla="val -1474380"/>
                </a:avLst>
              </a:prstGeom>
              <a:ln w="57150">
                <a:solidFill>
                  <a:schemeClr val="accent1"/>
                </a:solidFill>
                <a:tailEnd type="triangle"/>
              </a:ln>
            </p:spPr>
            <p:style>
              <a:lnRef idx="2">
                <a:schemeClr val="accent2"/>
              </a:lnRef>
              <a:fillRef idx="0">
                <a:schemeClr val="accent2"/>
              </a:fillRef>
              <a:effectRef idx="1">
                <a:schemeClr val="accent2"/>
              </a:effectRef>
              <a:fontRef idx="minor">
                <a:schemeClr val="tx1"/>
              </a:fontRef>
            </p:style>
          </p:cxnSp>
          <p:sp>
            <p:nvSpPr>
              <p:cNvPr id="47" name="TextBox 46">
                <a:extLst>
                  <a:ext uri="{FF2B5EF4-FFF2-40B4-BE49-F238E27FC236}">
                    <a16:creationId xmlns:a16="http://schemas.microsoft.com/office/drawing/2014/main" id="{AAFB14E1-C167-E059-2C78-4348B060AB73}"/>
                  </a:ext>
                </a:extLst>
              </p:cNvPr>
              <p:cNvSpPr txBox="1"/>
              <p:nvPr/>
            </p:nvSpPr>
            <p:spPr>
              <a:xfrm>
                <a:off x="9595849" y="4386843"/>
                <a:ext cx="1513556" cy="646331"/>
              </a:xfrm>
              <a:prstGeom prst="rect">
                <a:avLst/>
              </a:prstGeom>
              <a:noFill/>
            </p:spPr>
            <p:txBody>
              <a:bodyPr wrap="square" rtlCol="0">
                <a:spAutoFit/>
              </a:bodyPr>
              <a:lstStyle/>
              <a:p>
                <a:pPr algn="ctr"/>
                <a:r>
                  <a:rPr lang="en-US" dirty="0"/>
                  <a:t>Digitized</a:t>
                </a:r>
                <a:br>
                  <a:rPr lang="en-US" dirty="0"/>
                </a:br>
                <a:r>
                  <a:rPr lang="en-US" dirty="0"/>
                  <a:t>Waveforms </a:t>
                </a:r>
              </a:p>
            </p:txBody>
          </p:sp>
        </p:grpSp>
      </p:grpSp>
      <p:grpSp>
        <p:nvGrpSpPr>
          <p:cNvPr id="102" name="Group 101">
            <a:extLst>
              <a:ext uri="{FF2B5EF4-FFF2-40B4-BE49-F238E27FC236}">
                <a16:creationId xmlns:a16="http://schemas.microsoft.com/office/drawing/2014/main" id="{2A1CD24D-0466-A487-7583-99B62F9C13A3}"/>
              </a:ext>
            </a:extLst>
          </p:cNvPr>
          <p:cNvGrpSpPr/>
          <p:nvPr/>
        </p:nvGrpSpPr>
        <p:grpSpPr>
          <a:xfrm>
            <a:off x="-102402" y="4531288"/>
            <a:ext cx="1987680" cy="2235284"/>
            <a:chOff x="-102402" y="4531288"/>
            <a:chExt cx="1987680" cy="2235284"/>
          </a:xfrm>
        </p:grpSpPr>
        <p:pic>
          <p:nvPicPr>
            <p:cNvPr id="50" name="Picture 49" descr="A blue brain in a human head">
              <a:extLst>
                <a:ext uri="{FF2B5EF4-FFF2-40B4-BE49-F238E27FC236}">
                  <a16:creationId xmlns:a16="http://schemas.microsoft.com/office/drawing/2014/main" id="{56B0BCDF-7AA8-AF76-E137-625BEE332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402" y="4531288"/>
              <a:ext cx="1987680" cy="1987680"/>
            </a:xfrm>
            <a:prstGeom prst="rect">
              <a:avLst/>
            </a:prstGeom>
          </p:spPr>
        </p:pic>
        <p:sp>
          <p:nvSpPr>
            <p:cNvPr id="54" name="TextBox 53">
              <a:extLst>
                <a:ext uri="{FF2B5EF4-FFF2-40B4-BE49-F238E27FC236}">
                  <a16:creationId xmlns:a16="http://schemas.microsoft.com/office/drawing/2014/main" id="{968E625F-3060-CE34-C394-D39FB81A5E85}"/>
                </a:ext>
              </a:extLst>
            </p:cNvPr>
            <p:cNvSpPr txBox="1"/>
            <p:nvPr/>
          </p:nvSpPr>
          <p:spPr>
            <a:xfrm>
              <a:off x="195942" y="6120241"/>
              <a:ext cx="1202573" cy="646331"/>
            </a:xfrm>
            <a:prstGeom prst="rect">
              <a:avLst/>
            </a:prstGeom>
            <a:noFill/>
          </p:spPr>
          <p:txBody>
            <a:bodyPr wrap="square" rtlCol="0">
              <a:spAutoFit/>
            </a:bodyPr>
            <a:lstStyle/>
            <a:p>
              <a:r>
                <a:rPr lang="en-US" b="1" dirty="0"/>
                <a:t>(a) Subject</a:t>
              </a:r>
            </a:p>
          </p:txBody>
        </p:sp>
      </p:grpSp>
      <p:grpSp>
        <p:nvGrpSpPr>
          <p:cNvPr id="153" name="Group 152">
            <a:extLst>
              <a:ext uri="{FF2B5EF4-FFF2-40B4-BE49-F238E27FC236}">
                <a16:creationId xmlns:a16="http://schemas.microsoft.com/office/drawing/2014/main" id="{DF4EC37A-4A63-2DB9-F5B6-0C61D0A5C1B0}"/>
              </a:ext>
            </a:extLst>
          </p:cNvPr>
          <p:cNvGrpSpPr/>
          <p:nvPr/>
        </p:nvGrpSpPr>
        <p:grpSpPr>
          <a:xfrm>
            <a:off x="3862846" y="4541358"/>
            <a:ext cx="7337757" cy="2264233"/>
            <a:chOff x="3862846" y="4541358"/>
            <a:chExt cx="7337757" cy="2264233"/>
          </a:xfrm>
        </p:grpSpPr>
        <p:grpSp>
          <p:nvGrpSpPr>
            <p:cNvPr id="152" name="Group 151">
              <a:extLst>
                <a:ext uri="{FF2B5EF4-FFF2-40B4-BE49-F238E27FC236}">
                  <a16:creationId xmlns:a16="http://schemas.microsoft.com/office/drawing/2014/main" id="{861E9EF0-7FD8-3619-2069-7C0F7674C994}"/>
                </a:ext>
              </a:extLst>
            </p:cNvPr>
            <p:cNvGrpSpPr/>
            <p:nvPr/>
          </p:nvGrpSpPr>
          <p:grpSpPr>
            <a:xfrm>
              <a:off x="3862846" y="4541358"/>
              <a:ext cx="7337757" cy="2264233"/>
              <a:chOff x="3862846" y="4541358"/>
              <a:chExt cx="7337757" cy="2264233"/>
            </a:xfrm>
          </p:grpSpPr>
          <p:cxnSp>
            <p:nvCxnSpPr>
              <p:cNvPr id="79" name="Straight Arrow Connector 78">
                <a:extLst>
                  <a:ext uri="{FF2B5EF4-FFF2-40B4-BE49-F238E27FC236}">
                    <a16:creationId xmlns:a16="http://schemas.microsoft.com/office/drawing/2014/main" id="{5015C764-B275-73E8-5FB9-F3DA8DEBF6C3}"/>
                  </a:ext>
                </a:extLst>
              </p:cNvPr>
              <p:cNvCxnSpPr>
                <a:cxnSpLocks/>
              </p:cNvCxnSpPr>
              <p:nvPr/>
            </p:nvCxnSpPr>
            <p:spPr>
              <a:xfrm flipH="1">
                <a:off x="8067878" y="5798050"/>
                <a:ext cx="80394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89A68CC-7844-92A0-A355-E6565777817A}"/>
                  </a:ext>
                </a:extLst>
              </p:cNvPr>
              <p:cNvCxnSpPr>
                <a:cxnSpLocks/>
              </p:cNvCxnSpPr>
              <p:nvPr/>
            </p:nvCxnSpPr>
            <p:spPr>
              <a:xfrm flipH="1">
                <a:off x="5610714" y="6067523"/>
                <a:ext cx="34288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8D76F8C-15F5-392E-64C0-6032FDA74747}"/>
                  </a:ext>
                </a:extLst>
              </p:cNvPr>
              <p:cNvGrpSpPr/>
              <p:nvPr/>
            </p:nvGrpSpPr>
            <p:grpSpPr>
              <a:xfrm>
                <a:off x="8505162" y="5705169"/>
                <a:ext cx="2488548" cy="964396"/>
                <a:chOff x="3223382" y="4584392"/>
                <a:chExt cx="2993839" cy="1160215"/>
              </a:xfrm>
            </p:grpSpPr>
            <p:grpSp>
              <p:nvGrpSpPr>
                <p:cNvPr id="57" name="Group 56">
                  <a:extLst>
                    <a:ext uri="{FF2B5EF4-FFF2-40B4-BE49-F238E27FC236}">
                      <a16:creationId xmlns:a16="http://schemas.microsoft.com/office/drawing/2014/main" id="{812086CB-88D7-4F7D-31D6-E413E2EF47A0}"/>
                    </a:ext>
                  </a:extLst>
                </p:cNvPr>
                <p:cNvGrpSpPr/>
                <p:nvPr/>
              </p:nvGrpSpPr>
              <p:grpSpPr>
                <a:xfrm>
                  <a:off x="3223382" y="4584392"/>
                  <a:ext cx="2993839" cy="928268"/>
                  <a:chOff x="3005357" y="5202333"/>
                  <a:chExt cx="2993839" cy="928268"/>
                </a:xfrm>
              </p:grpSpPr>
              <p:pic>
                <p:nvPicPr>
                  <p:cNvPr id="59" name="Picture 58">
                    <a:extLst>
                      <a:ext uri="{FF2B5EF4-FFF2-40B4-BE49-F238E27FC236}">
                        <a16:creationId xmlns:a16="http://schemas.microsoft.com/office/drawing/2014/main" id="{D76F7A8D-CEEE-D433-E9C4-A01786021C6A}"/>
                      </a:ext>
                    </a:extLst>
                  </p:cNvPr>
                  <p:cNvPicPr>
                    <a:picLocks noChangeAspect="1"/>
                  </p:cNvPicPr>
                  <p:nvPr/>
                </p:nvPicPr>
                <p:blipFill rotWithShape="1">
                  <a:blip r:embed="rId4"/>
                  <a:srcRect l="-1" t="4663" r="93" b="57992"/>
                  <a:stretch/>
                </p:blipFill>
                <p:spPr>
                  <a:xfrm>
                    <a:off x="3005357" y="5202333"/>
                    <a:ext cx="2993839" cy="928268"/>
                  </a:xfrm>
                  <a:prstGeom prst="rect">
                    <a:avLst/>
                  </a:prstGeom>
                </p:spPr>
              </p:pic>
              <p:sp>
                <p:nvSpPr>
                  <p:cNvPr id="60" name="Rectangle 59">
                    <a:extLst>
                      <a:ext uri="{FF2B5EF4-FFF2-40B4-BE49-F238E27FC236}">
                        <a16:creationId xmlns:a16="http://schemas.microsoft.com/office/drawing/2014/main" id="{FE5C0109-C9C3-FF1E-4BBF-C7DCF15BBDBB}"/>
                      </a:ext>
                    </a:extLst>
                  </p:cNvPr>
                  <p:cNvSpPr/>
                  <p:nvPr/>
                </p:nvSpPr>
                <p:spPr>
                  <a:xfrm>
                    <a:off x="4932608" y="5229985"/>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4537287-C99B-49B2-3F33-7E0D4F224657}"/>
                      </a:ext>
                    </a:extLst>
                  </p:cNvPr>
                  <p:cNvSpPr/>
                  <p:nvPr/>
                </p:nvSpPr>
                <p:spPr>
                  <a:xfrm>
                    <a:off x="4295335" y="5229985"/>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3063344-B7E3-0D7D-B4ED-E5467EAF2623}"/>
                      </a:ext>
                    </a:extLst>
                  </p:cNvPr>
                  <p:cNvSpPr/>
                  <p:nvPr/>
                </p:nvSpPr>
                <p:spPr>
                  <a:xfrm>
                    <a:off x="3700515" y="5221651"/>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215AE12-113D-000B-8789-5774AE5082ED}"/>
                      </a:ext>
                    </a:extLst>
                  </p:cNvPr>
                  <p:cNvSpPr/>
                  <p:nvPr/>
                </p:nvSpPr>
                <p:spPr>
                  <a:xfrm>
                    <a:off x="4991276" y="5432441"/>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BF160F8-2E57-D5FA-4B83-2DE3B2E4D10D}"/>
                      </a:ext>
                    </a:extLst>
                  </p:cNvPr>
                  <p:cNvSpPr/>
                  <p:nvPr/>
                </p:nvSpPr>
                <p:spPr>
                  <a:xfrm>
                    <a:off x="4383109" y="5881992"/>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0C2FD01-D0A0-3DE2-7E5E-02EBB91CEAFD}"/>
                      </a:ext>
                    </a:extLst>
                  </p:cNvPr>
                  <p:cNvSpPr/>
                  <p:nvPr/>
                </p:nvSpPr>
                <p:spPr>
                  <a:xfrm>
                    <a:off x="5334827" y="5893589"/>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92CD0E3-0718-F581-41CF-C944876AB7FF}"/>
                      </a:ext>
                    </a:extLst>
                  </p:cNvPr>
                  <p:cNvSpPr/>
                  <p:nvPr/>
                </p:nvSpPr>
                <p:spPr>
                  <a:xfrm>
                    <a:off x="4332658" y="5664733"/>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FE5C38C-AD3E-3E06-957E-E5C7BBE06E9D}"/>
                      </a:ext>
                    </a:extLst>
                  </p:cNvPr>
                  <p:cNvSpPr/>
                  <p:nvPr/>
                </p:nvSpPr>
                <p:spPr>
                  <a:xfrm>
                    <a:off x="5553768" y="5664733"/>
                    <a:ext cx="339236" cy="18558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3E189555-8DBA-DD4D-A86D-04266D9E4078}"/>
                    </a:ext>
                  </a:extLst>
                </p:cNvPr>
                <p:cNvSpPr txBox="1"/>
                <p:nvPr/>
              </p:nvSpPr>
              <p:spPr>
                <a:xfrm rot="5400000">
                  <a:off x="4611242" y="5467176"/>
                  <a:ext cx="267323" cy="287540"/>
                </a:xfrm>
                <a:prstGeom prst="rect">
                  <a:avLst/>
                </a:prstGeom>
                <a:noFill/>
              </p:spPr>
              <p:txBody>
                <a:bodyPr wrap="none" rtlCol="0">
                  <a:spAutoFit/>
                </a:bodyPr>
                <a:lstStyle/>
                <a:p>
                  <a:r>
                    <a:rPr lang="en-US" dirty="0"/>
                    <a:t>…</a:t>
                  </a:r>
                </a:p>
              </p:txBody>
            </p:sp>
          </p:grpSp>
          <p:grpSp>
            <p:nvGrpSpPr>
              <p:cNvPr id="68" name="Group 67">
                <a:extLst>
                  <a:ext uri="{FF2B5EF4-FFF2-40B4-BE49-F238E27FC236}">
                    <a16:creationId xmlns:a16="http://schemas.microsoft.com/office/drawing/2014/main" id="{31630A38-5512-EC37-A0F8-13B6B54D1358}"/>
                  </a:ext>
                </a:extLst>
              </p:cNvPr>
              <p:cNvGrpSpPr/>
              <p:nvPr/>
            </p:nvGrpSpPr>
            <p:grpSpPr>
              <a:xfrm>
                <a:off x="5953603" y="5090568"/>
                <a:ext cx="2291344" cy="1657412"/>
                <a:chOff x="8512597" y="4595480"/>
                <a:chExt cx="2950157" cy="2133954"/>
              </a:xfrm>
            </p:grpSpPr>
            <p:pic>
              <p:nvPicPr>
                <p:cNvPr id="69" name="Picture 68">
                  <a:extLst>
                    <a:ext uri="{FF2B5EF4-FFF2-40B4-BE49-F238E27FC236}">
                      <a16:creationId xmlns:a16="http://schemas.microsoft.com/office/drawing/2014/main" id="{D48A26E1-20FA-F2A6-4F65-2B8CE9582833}"/>
                    </a:ext>
                  </a:extLst>
                </p:cNvPr>
                <p:cNvPicPr>
                  <a:picLocks noChangeAspect="1"/>
                </p:cNvPicPr>
                <p:nvPr/>
              </p:nvPicPr>
              <p:blipFill>
                <a:blip r:embed="rId5"/>
                <a:stretch>
                  <a:fillRect/>
                </a:stretch>
              </p:blipFill>
              <p:spPr>
                <a:xfrm>
                  <a:off x="8512597" y="4595480"/>
                  <a:ext cx="2611114" cy="2133954"/>
                </a:xfrm>
                <a:prstGeom prst="rect">
                  <a:avLst/>
                </a:prstGeom>
              </p:spPr>
            </p:pic>
            <p:sp>
              <p:nvSpPr>
                <p:cNvPr id="70" name="TextBox 69">
                  <a:extLst>
                    <a:ext uri="{FF2B5EF4-FFF2-40B4-BE49-F238E27FC236}">
                      <a16:creationId xmlns:a16="http://schemas.microsoft.com/office/drawing/2014/main" id="{CB6ABF94-83F5-4AC5-2D31-39E138390D7F}"/>
                    </a:ext>
                  </a:extLst>
                </p:cNvPr>
                <p:cNvSpPr txBox="1"/>
                <p:nvPr/>
              </p:nvSpPr>
              <p:spPr>
                <a:xfrm>
                  <a:off x="11195431" y="5503661"/>
                  <a:ext cx="267323" cy="287540"/>
                </a:xfrm>
                <a:prstGeom prst="rect">
                  <a:avLst/>
                </a:prstGeom>
                <a:noFill/>
              </p:spPr>
              <p:txBody>
                <a:bodyPr wrap="none" rtlCol="0">
                  <a:spAutoFit/>
                </a:bodyPr>
                <a:lstStyle/>
                <a:p>
                  <a:r>
                    <a:rPr lang="en-US" dirty="0"/>
                    <a:t>…</a:t>
                  </a:r>
                </a:p>
              </p:txBody>
            </p:sp>
          </p:grpSp>
          <p:sp>
            <p:nvSpPr>
              <p:cNvPr id="75" name="TextBox 74">
                <a:extLst>
                  <a:ext uri="{FF2B5EF4-FFF2-40B4-BE49-F238E27FC236}">
                    <a16:creationId xmlns:a16="http://schemas.microsoft.com/office/drawing/2014/main" id="{D1ACBC0D-4E08-8B9C-C4D2-451480016930}"/>
                  </a:ext>
                </a:extLst>
              </p:cNvPr>
              <p:cNvSpPr txBox="1"/>
              <p:nvPr/>
            </p:nvSpPr>
            <p:spPr>
              <a:xfrm>
                <a:off x="9108226" y="5109365"/>
                <a:ext cx="1648272" cy="646331"/>
              </a:xfrm>
              <a:prstGeom prst="rect">
                <a:avLst/>
              </a:prstGeom>
              <a:noFill/>
            </p:spPr>
            <p:txBody>
              <a:bodyPr wrap="square" rtlCol="0">
                <a:spAutoFit/>
              </a:bodyPr>
              <a:lstStyle/>
              <a:p>
                <a:r>
                  <a:rPr lang="en-US" dirty="0"/>
                  <a:t>Spike Detection</a:t>
                </a:r>
              </a:p>
            </p:txBody>
          </p:sp>
          <p:sp>
            <p:nvSpPr>
              <p:cNvPr id="77" name="Rectangle 76">
                <a:extLst>
                  <a:ext uri="{FF2B5EF4-FFF2-40B4-BE49-F238E27FC236}">
                    <a16:creationId xmlns:a16="http://schemas.microsoft.com/office/drawing/2014/main" id="{631DB123-F3D6-0B96-381C-2EBA7967C648}"/>
                  </a:ext>
                </a:extLst>
              </p:cNvPr>
              <p:cNvSpPr/>
              <p:nvPr/>
            </p:nvSpPr>
            <p:spPr>
              <a:xfrm>
                <a:off x="4010024" y="5061615"/>
                <a:ext cx="7190579" cy="1743976"/>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cxnSp>
            <p:nvCxnSpPr>
              <p:cNvPr id="78" name="Straight Arrow Connector 77">
                <a:extLst>
                  <a:ext uri="{FF2B5EF4-FFF2-40B4-BE49-F238E27FC236}">
                    <a16:creationId xmlns:a16="http://schemas.microsoft.com/office/drawing/2014/main" id="{61A7F8DF-4143-D151-6469-AFF42D2596B2}"/>
                  </a:ext>
                </a:extLst>
              </p:cNvPr>
              <p:cNvCxnSpPr>
                <a:cxnSpLocks/>
              </p:cNvCxnSpPr>
              <p:nvPr/>
            </p:nvCxnSpPr>
            <p:spPr>
              <a:xfrm>
                <a:off x="7748611" y="4541358"/>
                <a:ext cx="1648615" cy="6468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D51852F-E090-E387-2C2D-DBA7232E0FA6}"/>
                  </a:ext>
                </a:extLst>
              </p:cNvPr>
              <p:cNvCxnSpPr>
                <a:cxnSpLocks/>
              </p:cNvCxnSpPr>
              <p:nvPr/>
            </p:nvCxnSpPr>
            <p:spPr>
              <a:xfrm flipV="1">
                <a:off x="5699909" y="4554110"/>
                <a:ext cx="657876" cy="5145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5191ECEE-C05E-FD13-246E-833BA430A9E1}"/>
                  </a:ext>
                </a:extLst>
              </p:cNvPr>
              <p:cNvSpPr/>
              <p:nvPr/>
            </p:nvSpPr>
            <p:spPr>
              <a:xfrm>
                <a:off x="4516748" y="5795939"/>
                <a:ext cx="1062606" cy="8892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Decoder</a:t>
                </a: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E78FC168-52FC-62C6-4E58-347ABACBAAC3}"/>
                      </a:ext>
                    </a:extLst>
                  </p:cNvPr>
                  <p:cNvSpPr txBox="1"/>
                  <p:nvPr/>
                </p:nvSpPr>
                <p:spPr>
                  <a:xfrm>
                    <a:off x="3937204" y="5085757"/>
                    <a:ext cx="2231236" cy="391261"/>
                  </a:xfrm>
                  <a:prstGeom prst="rect">
                    <a:avLst/>
                  </a:prstGeom>
                  <a:noFill/>
                </p:spPr>
                <p:txBody>
                  <a:bodyPr wrap="square" rtlCol="0">
                    <a:spAutoFit/>
                  </a:bodyPr>
                  <a:lstStyle/>
                  <a:p>
                    <a:r>
                      <a:rPr lang="en-US" b="0" dirty="0"/>
                      <a:t>[</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𝑥</m:t>
                            </m:r>
                          </m:sub>
                        </m:sSub>
                      </m:oMath>
                    </a14:m>
                    <a:r>
                      <a:rPr lang="en-US" dirty="0"/>
                      <a:t>,</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𝑝</m:t>
                                </m:r>
                              </m:e>
                            </m:acc>
                          </m:e>
                          <m:sub>
                            <m:r>
                              <a:rPr lang="en-US" b="0" i="1" dirty="0" smtClean="0">
                                <a:latin typeface="Cambria Math" panose="02040503050406030204" pitchFamily="18" charset="0"/>
                              </a:rPr>
                              <m:t>𝑦</m:t>
                            </m:r>
                          </m:sub>
                        </m:sSub>
                      </m:oMath>
                    </a14:m>
                    <a:r>
                      <a:rPr lang="en-US" dirty="0"/>
                      <a:t>,</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e>
                          <m:sub>
                            <m:r>
                              <m:rPr>
                                <m:sty m:val="p"/>
                              </m:rPr>
                              <a:rPr lang="en-US" b="0" i="0" smtClean="0">
                                <a:latin typeface="Cambria Math" panose="02040503050406030204" pitchFamily="18" charset="0"/>
                              </a:rPr>
                              <m:t>x</m:t>
                            </m:r>
                          </m:sub>
                        </m:sSub>
                      </m:oMath>
                    </a14:m>
                    <a:r>
                      <a:rPr lang="en-US" dirty="0"/>
                      <a:t>,</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𝑦</m:t>
                                </m:r>
                              </m:e>
                            </m:acc>
                          </m:e>
                          <m:sub>
                            <m:r>
                              <a:rPr lang="en-US" b="0" i="1" dirty="0" smtClean="0">
                                <a:latin typeface="Cambria Math" panose="02040503050406030204" pitchFamily="18" charset="0"/>
                              </a:rPr>
                              <m:t>𝑦</m:t>
                            </m:r>
                          </m:sub>
                        </m:sSub>
                        <m:r>
                          <a:rPr lang="en-US" b="0" i="1" dirty="0"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oMath>
                    </a14:m>
                    <a:r>
                      <a:rPr lang="en-US" dirty="0"/>
                      <a:t>,</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𝑎</m:t>
                                </m:r>
                              </m:e>
                            </m:acc>
                          </m:e>
                          <m:sub>
                            <m:r>
                              <a:rPr lang="en-US" b="0" i="1" dirty="0" smtClean="0">
                                <a:latin typeface="Cambria Math" panose="02040503050406030204" pitchFamily="18" charset="0"/>
                              </a:rPr>
                              <m:t>𝑦</m:t>
                            </m:r>
                          </m:sub>
                        </m:sSub>
                      </m:oMath>
                    </a14:m>
                    <a:r>
                      <a:rPr lang="en-US" dirty="0"/>
                      <a:t>]</a:t>
                    </a:r>
                  </a:p>
                </p:txBody>
              </p:sp>
            </mc:Choice>
            <mc:Fallback xmlns="">
              <p:sp>
                <p:nvSpPr>
                  <p:cNvPr id="83" name="TextBox 82">
                    <a:extLst>
                      <a:ext uri="{FF2B5EF4-FFF2-40B4-BE49-F238E27FC236}">
                        <a16:creationId xmlns:a16="http://schemas.microsoft.com/office/drawing/2014/main" id="{E78FC168-52FC-62C6-4E58-347ABACBAAC3}"/>
                      </a:ext>
                    </a:extLst>
                  </p:cNvPr>
                  <p:cNvSpPr txBox="1">
                    <a:spLocks noRot="1" noChangeAspect="1" noMove="1" noResize="1" noEditPoints="1" noAdjustHandles="1" noChangeArrowheads="1" noChangeShapeType="1" noTextEdit="1"/>
                  </p:cNvSpPr>
                  <p:nvPr/>
                </p:nvSpPr>
                <p:spPr>
                  <a:xfrm>
                    <a:off x="3937204" y="5085757"/>
                    <a:ext cx="2231236" cy="391261"/>
                  </a:xfrm>
                  <a:prstGeom prst="rect">
                    <a:avLst/>
                  </a:prstGeom>
                  <a:blipFill>
                    <a:blip r:embed="rId6"/>
                    <a:stretch>
                      <a:fillRect l="-2459" t="-9375" b="-17188"/>
                    </a:stretch>
                  </a:blipFill>
                </p:spPr>
                <p:txBody>
                  <a:bodyPr/>
                  <a:lstStyle/>
                  <a:p>
                    <a:r>
                      <a:rPr lang="en-US">
                        <a:noFill/>
                      </a:rPr>
                      <a:t> </a:t>
                    </a:r>
                  </a:p>
                </p:txBody>
              </p:sp>
            </mc:Fallback>
          </mc:AlternateContent>
          <p:sp>
            <p:nvSpPr>
              <p:cNvPr id="87" name="TextBox 86">
                <a:extLst>
                  <a:ext uri="{FF2B5EF4-FFF2-40B4-BE49-F238E27FC236}">
                    <a16:creationId xmlns:a16="http://schemas.microsoft.com/office/drawing/2014/main" id="{01C2C56B-5FAE-DB28-77F3-2F3AA5CD3A89}"/>
                  </a:ext>
                </a:extLst>
              </p:cNvPr>
              <p:cNvSpPr txBox="1"/>
              <p:nvPr/>
            </p:nvSpPr>
            <p:spPr>
              <a:xfrm>
                <a:off x="3862846" y="4655923"/>
                <a:ext cx="1984241" cy="369332"/>
              </a:xfrm>
              <a:prstGeom prst="rect">
                <a:avLst/>
              </a:prstGeom>
              <a:noFill/>
            </p:spPr>
            <p:txBody>
              <a:bodyPr wrap="square" rtlCol="0">
                <a:spAutoFit/>
              </a:bodyPr>
              <a:lstStyle/>
              <a:p>
                <a:r>
                  <a:rPr lang="en-US" b="1" dirty="0"/>
                  <a:t>(f) Algorithms</a:t>
                </a:r>
              </a:p>
            </p:txBody>
          </p:sp>
        </p:grpSp>
        <p:sp>
          <p:nvSpPr>
            <p:cNvPr id="76" name="TextBox 75">
              <a:extLst>
                <a:ext uri="{FF2B5EF4-FFF2-40B4-BE49-F238E27FC236}">
                  <a16:creationId xmlns:a16="http://schemas.microsoft.com/office/drawing/2014/main" id="{148AB399-41E1-2DBA-B725-49B32046504D}"/>
                </a:ext>
              </a:extLst>
            </p:cNvPr>
            <p:cNvSpPr txBox="1"/>
            <p:nvPr/>
          </p:nvSpPr>
          <p:spPr>
            <a:xfrm>
              <a:off x="6432694" y="6129956"/>
              <a:ext cx="1398716" cy="646331"/>
            </a:xfrm>
            <a:prstGeom prst="rect">
              <a:avLst/>
            </a:prstGeom>
            <a:noFill/>
          </p:spPr>
          <p:txBody>
            <a:bodyPr wrap="square" rtlCol="0">
              <a:spAutoFit/>
            </a:bodyPr>
            <a:lstStyle/>
            <a:p>
              <a:r>
                <a:rPr lang="en-US" dirty="0"/>
                <a:t>Spike Sorting</a:t>
              </a:r>
            </a:p>
          </p:txBody>
        </p:sp>
        <p:cxnSp>
          <p:nvCxnSpPr>
            <p:cNvPr id="85" name="Straight Arrow Connector 84">
              <a:extLst>
                <a:ext uri="{FF2B5EF4-FFF2-40B4-BE49-F238E27FC236}">
                  <a16:creationId xmlns:a16="http://schemas.microsoft.com/office/drawing/2014/main" id="{A2C05BED-5E7A-E541-2EED-E8CB64E1BCD3}"/>
                </a:ext>
              </a:extLst>
            </p:cNvPr>
            <p:cNvCxnSpPr>
              <a:cxnSpLocks/>
              <a:stCxn id="82" idx="0"/>
              <a:endCxn id="83" idx="2"/>
            </p:cNvCxnSpPr>
            <p:nvPr/>
          </p:nvCxnSpPr>
          <p:spPr>
            <a:xfrm flipV="1">
              <a:off x="5048051" y="5477018"/>
              <a:ext cx="4771" cy="3189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458587D6-4867-EFC8-DCF7-2348AFD40C34}"/>
              </a:ext>
            </a:extLst>
          </p:cNvPr>
          <p:cNvGrpSpPr/>
          <p:nvPr/>
        </p:nvGrpSpPr>
        <p:grpSpPr>
          <a:xfrm>
            <a:off x="6415086" y="3266923"/>
            <a:ext cx="3109667" cy="1226685"/>
            <a:chOff x="6415086" y="3266923"/>
            <a:chExt cx="3109667" cy="1226685"/>
          </a:xfrm>
        </p:grpSpPr>
        <p:grpSp>
          <p:nvGrpSpPr>
            <p:cNvPr id="134" name="Group 133">
              <a:extLst>
                <a:ext uri="{FF2B5EF4-FFF2-40B4-BE49-F238E27FC236}">
                  <a16:creationId xmlns:a16="http://schemas.microsoft.com/office/drawing/2014/main" id="{30D0E48D-D4E7-862E-9039-0B2F00BE57DB}"/>
                </a:ext>
              </a:extLst>
            </p:cNvPr>
            <p:cNvGrpSpPr/>
            <p:nvPr/>
          </p:nvGrpSpPr>
          <p:grpSpPr>
            <a:xfrm>
              <a:off x="6415086" y="3384610"/>
              <a:ext cx="3091369" cy="1108998"/>
              <a:chOff x="6427570" y="3414510"/>
              <a:chExt cx="3091369" cy="1108998"/>
            </a:xfrm>
          </p:grpSpPr>
          <p:cxnSp>
            <p:nvCxnSpPr>
              <p:cNvPr id="71" name="Straight Arrow Connector 70">
                <a:extLst>
                  <a:ext uri="{FF2B5EF4-FFF2-40B4-BE49-F238E27FC236}">
                    <a16:creationId xmlns:a16="http://schemas.microsoft.com/office/drawing/2014/main" id="{922177F6-3A33-697F-A552-D6968FC7136E}"/>
                  </a:ext>
                </a:extLst>
              </p:cNvPr>
              <p:cNvCxnSpPr>
                <a:cxnSpLocks/>
                <a:endCxn id="74" idx="3"/>
              </p:cNvCxnSpPr>
              <p:nvPr/>
            </p:nvCxnSpPr>
            <p:spPr>
              <a:xfrm flipH="1" flipV="1">
                <a:off x="7688275" y="3969009"/>
                <a:ext cx="1830664" cy="80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CD852569-B022-4780-190D-785A18F235FE}"/>
                  </a:ext>
                </a:extLst>
              </p:cNvPr>
              <p:cNvGrpSpPr/>
              <p:nvPr/>
            </p:nvGrpSpPr>
            <p:grpSpPr>
              <a:xfrm>
                <a:off x="6427570" y="3414510"/>
                <a:ext cx="1260705" cy="1108998"/>
                <a:chOff x="6984438" y="3500775"/>
                <a:chExt cx="1260705" cy="1108998"/>
              </a:xfrm>
            </p:grpSpPr>
            <p:pic>
              <p:nvPicPr>
                <p:cNvPr id="55" name="Picture 54" descr="A computer chip with a blue square&#10;&#10;Description automatically generated">
                  <a:extLst>
                    <a:ext uri="{FF2B5EF4-FFF2-40B4-BE49-F238E27FC236}">
                      <a16:creationId xmlns:a16="http://schemas.microsoft.com/office/drawing/2014/main" id="{A70F2A31-DBDA-B73F-DA08-94D5CEC9D52B}"/>
                    </a:ext>
                  </a:extLst>
                </p:cNvPr>
                <p:cNvPicPr>
                  <a:picLocks noChangeAspect="1"/>
                </p:cNvPicPr>
                <p:nvPr/>
              </p:nvPicPr>
              <p:blipFill rotWithShape="1">
                <a:blip r:embed="rId7">
                  <a:extLst>
                    <a:ext uri="{28A0092B-C50C-407E-A947-70E740481C1C}">
                      <a14:useLocalDpi xmlns:a14="http://schemas.microsoft.com/office/drawing/2010/main" val="0"/>
                    </a:ext>
                  </a:extLst>
                </a:blip>
                <a:srcRect l="24481" t="24992" r="24807" b="24992"/>
                <a:stretch/>
              </p:blipFill>
              <p:spPr>
                <a:xfrm>
                  <a:off x="7079310" y="3521759"/>
                  <a:ext cx="1065964" cy="1051318"/>
                </a:xfrm>
                <a:prstGeom prst="rect">
                  <a:avLst/>
                </a:prstGeom>
              </p:spPr>
            </p:pic>
            <p:sp>
              <p:nvSpPr>
                <p:cNvPr id="74" name="Rectangle 73">
                  <a:extLst>
                    <a:ext uri="{FF2B5EF4-FFF2-40B4-BE49-F238E27FC236}">
                      <a16:creationId xmlns:a16="http://schemas.microsoft.com/office/drawing/2014/main" id="{B211B562-D8D4-8B21-57BE-EB042BB17688}"/>
                    </a:ext>
                  </a:extLst>
                </p:cNvPr>
                <p:cNvSpPr/>
                <p:nvPr/>
              </p:nvSpPr>
              <p:spPr>
                <a:xfrm>
                  <a:off x="6984438" y="3500775"/>
                  <a:ext cx="1260705" cy="1108998"/>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TextBox 80">
              <a:extLst>
                <a:ext uri="{FF2B5EF4-FFF2-40B4-BE49-F238E27FC236}">
                  <a16:creationId xmlns:a16="http://schemas.microsoft.com/office/drawing/2014/main" id="{9A084EB0-FEA4-0164-F739-C80F0F76E392}"/>
                </a:ext>
              </a:extLst>
            </p:cNvPr>
            <p:cNvSpPr txBox="1"/>
            <p:nvPr/>
          </p:nvSpPr>
          <p:spPr>
            <a:xfrm>
              <a:off x="7635800" y="3266923"/>
              <a:ext cx="1888953" cy="646331"/>
            </a:xfrm>
            <a:prstGeom prst="rect">
              <a:avLst/>
            </a:prstGeom>
            <a:noFill/>
          </p:spPr>
          <p:txBody>
            <a:bodyPr wrap="square" rtlCol="0">
              <a:spAutoFit/>
            </a:bodyPr>
            <a:lstStyle/>
            <a:p>
              <a:pPr algn="ctr"/>
              <a:r>
                <a:rPr lang="en-US" b="1" dirty="0"/>
                <a:t>(e) Processing</a:t>
              </a:r>
              <a:br>
                <a:rPr lang="en-US" b="1" dirty="0"/>
              </a:br>
              <a:r>
                <a:rPr lang="en-US" b="1" dirty="0"/>
                <a:t>System</a:t>
              </a:r>
            </a:p>
          </p:txBody>
        </p:sp>
      </p:grpSp>
      <p:grpSp>
        <p:nvGrpSpPr>
          <p:cNvPr id="151" name="Group 150">
            <a:extLst>
              <a:ext uri="{FF2B5EF4-FFF2-40B4-BE49-F238E27FC236}">
                <a16:creationId xmlns:a16="http://schemas.microsoft.com/office/drawing/2014/main" id="{8390DEC2-1628-982F-D43A-906ABDB055A6}"/>
              </a:ext>
            </a:extLst>
          </p:cNvPr>
          <p:cNvGrpSpPr/>
          <p:nvPr/>
        </p:nvGrpSpPr>
        <p:grpSpPr>
          <a:xfrm>
            <a:off x="1681511" y="3939108"/>
            <a:ext cx="4733576" cy="2955271"/>
            <a:chOff x="1681511" y="3939108"/>
            <a:chExt cx="4733576" cy="2955271"/>
          </a:xfrm>
        </p:grpSpPr>
        <p:pic>
          <p:nvPicPr>
            <p:cNvPr id="72" name="Picture 71" descr="A black glove with a black finger">
              <a:extLst>
                <a:ext uri="{FF2B5EF4-FFF2-40B4-BE49-F238E27FC236}">
                  <a16:creationId xmlns:a16="http://schemas.microsoft.com/office/drawing/2014/main" id="{021361E8-264C-8AD0-8673-F6DB7FC0CC3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31458" t="12414" r="37739" b="10310"/>
            <a:stretch/>
          </p:blipFill>
          <p:spPr>
            <a:xfrm rot="3430930">
              <a:off x="2091857" y="4647760"/>
              <a:ext cx="1052910" cy="1485789"/>
            </a:xfrm>
            <a:prstGeom prst="rect">
              <a:avLst/>
            </a:prstGeom>
          </p:spPr>
        </p:pic>
        <p:cxnSp>
          <p:nvCxnSpPr>
            <p:cNvPr id="73" name="Connector: Elbow 72">
              <a:extLst>
                <a:ext uri="{FF2B5EF4-FFF2-40B4-BE49-F238E27FC236}">
                  <a16:creationId xmlns:a16="http://schemas.microsoft.com/office/drawing/2014/main" id="{00F4A5BB-AC28-0F34-CAA8-7B62945C434C}"/>
                </a:ext>
              </a:extLst>
            </p:cNvPr>
            <p:cNvCxnSpPr>
              <a:cxnSpLocks/>
              <a:stCxn id="74" idx="1"/>
            </p:cNvCxnSpPr>
            <p:nvPr/>
          </p:nvCxnSpPr>
          <p:spPr>
            <a:xfrm rot="10800000" flipV="1">
              <a:off x="2749988" y="3939108"/>
              <a:ext cx="3665099" cy="875379"/>
            </a:xfrm>
            <a:prstGeom prst="bentConnector3">
              <a:avLst>
                <a:gd name="adj1" fmla="val 9989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6504A5AD-14E1-4337-02F3-E9A841A9F1CB}"/>
                </a:ext>
              </a:extLst>
            </p:cNvPr>
            <p:cNvSpPr txBox="1"/>
            <p:nvPr/>
          </p:nvSpPr>
          <p:spPr>
            <a:xfrm>
              <a:off x="3325100" y="3939175"/>
              <a:ext cx="2218395" cy="369332"/>
            </a:xfrm>
            <a:prstGeom prst="rect">
              <a:avLst/>
            </a:prstGeom>
            <a:noFill/>
          </p:spPr>
          <p:txBody>
            <a:bodyPr wrap="square" rtlCol="0">
              <a:spAutoFit/>
            </a:bodyPr>
            <a:lstStyle/>
            <a:p>
              <a:pPr algn="ctr"/>
              <a:r>
                <a:rPr lang="en-US" dirty="0"/>
                <a:t>Control Signal</a:t>
              </a:r>
            </a:p>
          </p:txBody>
        </p:sp>
        <p:sp>
          <p:nvSpPr>
            <p:cNvPr id="88" name="TextBox 87">
              <a:extLst>
                <a:ext uri="{FF2B5EF4-FFF2-40B4-BE49-F238E27FC236}">
                  <a16:creationId xmlns:a16="http://schemas.microsoft.com/office/drawing/2014/main" id="{8601DAAE-FDBC-EA7B-BC6E-EB8D15E95C3E}"/>
                </a:ext>
              </a:extLst>
            </p:cNvPr>
            <p:cNvSpPr txBox="1"/>
            <p:nvPr/>
          </p:nvSpPr>
          <p:spPr>
            <a:xfrm>
              <a:off x="1681511" y="5971049"/>
              <a:ext cx="1776448" cy="923330"/>
            </a:xfrm>
            <a:prstGeom prst="rect">
              <a:avLst/>
            </a:prstGeom>
            <a:noFill/>
          </p:spPr>
          <p:txBody>
            <a:bodyPr wrap="square" rtlCol="0">
              <a:spAutoFit/>
            </a:bodyPr>
            <a:lstStyle/>
            <a:p>
              <a:pPr algn="ctr"/>
              <a:r>
                <a:rPr lang="en-US" b="1" dirty="0"/>
                <a:t>(g) Device Under</a:t>
              </a:r>
              <a:br>
                <a:rPr lang="en-US" b="1" dirty="0"/>
              </a:br>
              <a:r>
                <a:rPr lang="en-US" b="1" dirty="0"/>
                <a:t>Control</a:t>
              </a:r>
            </a:p>
          </p:txBody>
        </p:sp>
      </p:grpSp>
      <p:grpSp>
        <p:nvGrpSpPr>
          <p:cNvPr id="112" name="Group 111">
            <a:extLst>
              <a:ext uri="{FF2B5EF4-FFF2-40B4-BE49-F238E27FC236}">
                <a16:creationId xmlns:a16="http://schemas.microsoft.com/office/drawing/2014/main" id="{0845BDAD-85FB-21F3-EC17-1AE833F5AC2B}"/>
              </a:ext>
            </a:extLst>
          </p:cNvPr>
          <p:cNvGrpSpPr/>
          <p:nvPr/>
        </p:nvGrpSpPr>
        <p:grpSpPr>
          <a:xfrm>
            <a:off x="-130698" y="1833673"/>
            <a:ext cx="2549160" cy="3308136"/>
            <a:chOff x="-130698" y="1833673"/>
            <a:chExt cx="2549160" cy="3308136"/>
          </a:xfrm>
        </p:grpSpPr>
        <p:sp>
          <p:nvSpPr>
            <p:cNvPr id="89" name="TextBox 88">
              <a:extLst>
                <a:ext uri="{FF2B5EF4-FFF2-40B4-BE49-F238E27FC236}">
                  <a16:creationId xmlns:a16="http://schemas.microsoft.com/office/drawing/2014/main" id="{C8E316F1-053D-AA12-7BD7-63EBDCE4AD01}"/>
                </a:ext>
              </a:extLst>
            </p:cNvPr>
            <p:cNvSpPr txBox="1"/>
            <p:nvPr/>
          </p:nvSpPr>
          <p:spPr>
            <a:xfrm>
              <a:off x="-130698" y="3790026"/>
              <a:ext cx="2549160" cy="923330"/>
            </a:xfrm>
            <a:prstGeom prst="rect">
              <a:avLst/>
            </a:prstGeom>
            <a:noFill/>
          </p:spPr>
          <p:txBody>
            <a:bodyPr wrap="square" rtlCol="0">
              <a:spAutoFit/>
            </a:bodyPr>
            <a:lstStyle/>
            <a:p>
              <a:pPr algn="ctr"/>
              <a:r>
                <a:rPr lang="en-US" b="1" dirty="0"/>
                <a:t>(b) Measurement Source</a:t>
              </a:r>
              <a:br>
                <a:rPr lang="en-US" b="1" dirty="0"/>
              </a:br>
              <a:r>
                <a:rPr lang="en-US" b="1" dirty="0"/>
                <a:t>(Brain)</a:t>
              </a:r>
            </a:p>
          </p:txBody>
        </p:sp>
        <p:sp>
          <p:nvSpPr>
            <p:cNvPr id="8" name="TextBox 7">
              <a:extLst>
                <a:ext uri="{FF2B5EF4-FFF2-40B4-BE49-F238E27FC236}">
                  <a16:creationId xmlns:a16="http://schemas.microsoft.com/office/drawing/2014/main" id="{DA25BED4-0BE2-7978-D462-F12BE1279704}"/>
                </a:ext>
              </a:extLst>
            </p:cNvPr>
            <p:cNvSpPr txBox="1"/>
            <p:nvPr/>
          </p:nvSpPr>
          <p:spPr>
            <a:xfrm>
              <a:off x="256270" y="1833673"/>
              <a:ext cx="2092816" cy="276999"/>
            </a:xfrm>
            <a:prstGeom prst="rect">
              <a:avLst/>
            </a:prstGeom>
            <a:noFill/>
          </p:spPr>
          <p:txBody>
            <a:bodyPr wrap="square">
              <a:spAutoFit/>
            </a:bodyPr>
            <a:lstStyle/>
            <a:p>
              <a:r>
                <a:rPr lang="en-US" sz="12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(photo from </a:t>
              </a:r>
              <a:r>
                <a:rPr lang="en-US" sz="1200" i="1" u="sng"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Rajan et al., 2015</a:t>
              </a:r>
              <a:r>
                <a:rPr lang="en-US" sz="12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p>
          </p:txBody>
        </p:sp>
        <p:pic>
          <p:nvPicPr>
            <p:cNvPr id="15" name="Picture 14">
              <a:extLst>
                <a:ext uri="{FF2B5EF4-FFF2-40B4-BE49-F238E27FC236}">
                  <a16:creationId xmlns:a16="http://schemas.microsoft.com/office/drawing/2014/main" id="{AD73BE94-EC23-9806-1EEE-DFA8309570F9}"/>
                </a:ext>
              </a:extLst>
            </p:cNvPr>
            <p:cNvPicPr>
              <a:picLocks noChangeAspect="1"/>
            </p:cNvPicPr>
            <p:nvPr/>
          </p:nvPicPr>
          <p:blipFill>
            <a:blip r:embed="rId10"/>
            <a:stretch>
              <a:fillRect/>
            </a:stretch>
          </p:blipFill>
          <p:spPr>
            <a:xfrm>
              <a:off x="254369" y="2318241"/>
              <a:ext cx="1949681" cy="1379814"/>
            </a:xfrm>
            <a:prstGeom prst="rect">
              <a:avLst/>
            </a:prstGeom>
          </p:spPr>
        </p:pic>
        <p:sp>
          <p:nvSpPr>
            <p:cNvPr id="49" name="Rectangle 48">
              <a:extLst>
                <a:ext uri="{FF2B5EF4-FFF2-40B4-BE49-F238E27FC236}">
                  <a16:creationId xmlns:a16="http://schemas.microsoft.com/office/drawing/2014/main" id="{15A99327-6741-E3C9-BA7A-001B09480CC4}"/>
                </a:ext>
              </a:extLst>
            </p:cNvPr>
            <p:cNvSpPr/>
            <p:nvPr/>
          </p:nvSpPr>
          <p:spPr>
            <a:xfrm>
              <a:off x="182558" y="2164218"/>
              <a:ext cx="2068496" cy="169064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41FB4A2-4261-CFED-F445-DBB31A99BAA8}"/>
                </a:ext>
              </a:extLst>
            </p:cNvPr>
            <p:cNvSpPr/>
            <p:nvPr/>
          </p:nvSpPr>
          <p:spPr>
            <a:xfrm>
              <a:off x="762307" y="4992953"/>
              <a:ext cx="178169" cy="1488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F1F2AECF-96C2-AE46-63A1-50059C8B1FF1}"/>
                </a:ext>
              </a:extLst>
            </p:cNvPr>
            <p:cNvCxnSpPr>
              <a:cxnSpLocks/>
            </p:cNvCxnSpPr>
            <p:nvPr/>
          </p:nvCxnSpPr>
          <p:spPr>
            <a:xfrm flipH="1" flipV="1">
              <a:off x="38134" y="3947203"/>
              <a:ext cx="682757" cy="112017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ECDA0BD-045E-16B3-571B-6A2511ADF85A}"/>
                </a:ext>
              </a:extLst>
            </p:cNvPr>
            <p:cNvCxnSpPr>
              <a:cxnSpLocks/>
            </p:cNvCxnSpPr>
            <p:nvPr/>
          </p:nvCxnSpPr>
          <p:spPr>
            <a:xfrm flipV="1">
              <a:off x="991397" y="3974828"/>
              <a:ext cx="1395303" cy="111574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E132AECE-38E8-C37F-5C79-ECF265DD3001}"/>
              </a:ext>
            </a:extLst>
          </p:cNvPr>
          <p:cNvGrpSpPr/>
          <p:nvPr/>
        </p:nvGrpSpPr>
        <p:grpSpPr>
          <a:xfrm>
            <a:off x="1050556" y="1189613"/>
            <a:ext cx="4935350" cy="2631843"/>
            <a:chOff x="1050556" y="1189613"/>
            <a:chExt cx="4935350" cy="2631843"/>
          </a:xfrm>
        </p:grpSpPr>
        <p:grpSp>
          <p:nvGrpSpPr>
            <p:cNvPr id="7" name="Group 6">
              <a:extLst>
                <a:ext uri="{FF2B5EF4-FFF2-40B4-BE49-F238E27FC236}">
                  <a16:creationId xmlns:a16="http://schemas.microsoft.com/office/drawing/2014/main" id="{137D5832-EE2E-1F60-261B-C9F2DB130EC8}"/>
                </a:ext>
              </a:extLst>
            </p:cNvPr>
            <p:cNvGrpSpPr/>
            <p:nvPr/>
          </p:nvGrpSpPr>
          <p:grpSpPr>
            <a:xfrm>
              <a:off x="3295337" y="1264222"/>
              <a:ext cx="2181102" cy="1901708"/>
              <a:chOff x="4169102" y="269358"/>
              <a:chExt cx="3849624" cy="3356495"/>
            </a:xfrm>
          </p:grpSpPr>
          <p:pic>
            <p:nvPicPr>
              <p:cNvPr id="9" name="Picture 8">
                <a:extLst>
                  <a:ext uri="{FF2B5EF4-FFF2-40B4-BE49-F238E27FC236}">
                    <a16:creationId xmlns:a16="http://schemas.microsoft.com/office/drawing/2014/main" id="{6EEF1027-C9A2-4A09-BDA3-E35D8B2B392A}"/>
                  </a:ext>
                </a:extLst>
              </p:cNvPr>
              <p:cNvPicPr>
                <a:picLocks noChangeAspect="1"/>
              </p:cNvPicPr>
              <p:nvPr/>
            </p:nvPicPr>
            <p:blipFill rotWithShape="1">
              <a:blip r:embed="rId4"/>
              <a:srcRect t="4663" r="93" b="30452"/>
              <a:stretch/>
            </p:blipFill>
            <p:spPr>
              <a:xfrm>
                <a:off x="4173273" y="269358"/>
                <a:ext cx="3845453" cy="2071622"/>
              </a:xfrm>
              <a:prstGeom prst="rect">
                <a:avLst/>
              </a:prstGeom>
            </p:spPr>
          </p:pic>
          <p:pic>
            <p:nvPicPr>
              <p:cNvPr id="10" name="Picture 9">
                <a:extLst>
                  <a:ext uri="{FF2B5EF4-FFF2-40B4-BE49-F238E27FC236}">
                    <a16:creationId xmlns:a16="http://schemas.microsoft.com/office/drawing/2014/main" id="{2C6D4808-B1DC-95AA-DECA-FF69E2ABDE35}"/>
                  </a:ext>
                </a:extLst>
              </p:cNvPr>
              <p:cNvPicPr>
                <a:picLocks noChangeAspect="1"/>
              </p:cNvPicPr>
              <p:nvPr/>
            </p:nvPicPr>
            <p:blipFill rotWithShape="1">
              <a:blip r:embed="rId4"/>
              <a:srcRect t="69019"/>
              <a:stretch/>
            </p:blipFill>
            <p:spPr>
              <a:xfrm>
                <a:off x="4169102" y="2636543"/>
                <a:ext cx="3849624" cy="989310"/>
              </a:xfrm>
              <a:prstGeom prst="rect">
                <a:avLst/>
              </a:prstGeom>
            </p:spPr>
          </p:pic>
          <p:sp>
            <p:nvSpPr>
              <p:cNvPr id="11" name="TextBox 10">
                <a:extLst>
                  <a:ext uri="{FF2B5EF4-FFF2-40B4-BE49-F238E27FC236}">
                    <a16:creationId xmlns:a16="http://schemas.microsoft.com/office/drawing/2014/main" id="{3B00A654-A271-7165-E7F3-C5DC74186651}"/>
                  </a:ext>
                </a:extLst>
              </p:cNvPr>
              <p:cNvSpPr txBox="1"/>
              <p:nvPr/>
            </p:nvSpPr>
            <p:spPr>
              <a:xfrm rot="5400000">
                <a:off x="6192339" y="2145284"/>
                <a:ext cx="343365" cy="369331"/>
              </a:xfrm>
              <a:prstGeom prst="rect">
                <a:avLst/>
              </a:prstGeom>
              <a:noFill/>
            </p:spPr>
            <p:txBody>
              <a:bodyPr wrap="none" rtlCol="0">
                <a:spAutoFit/>
              </a:bodyPr>
              <a:lstStyle/>
              <a:p>
                <a:r>
                  <a:rPr lang="en-US" dirty="0"/>
                  <a:t>…</a:t>
                </a:r>
              </a:p>
            </p:txBody>
          </p:sp>
        </p:grpSp>
        <p:sp>
          <p:nvSpPr>
            <p:cNvPr id="13" name="Left Brace 12">
              <a:extLst>
                <a:ext uri="{FF2B5EF4-FFF2-40B4-BE49-F238E27FC236}">
                  <a16:creationId xmlns:a16="http://schemas.microsoft.com/office/drawing/2014/main" id="{A847BA39-D012-C985-A7C8-773369F334ED}"/>
                </a:ext>
              </a:extLst>
            </p:cNvPr>
            <p:cNvSpPr/>
            <p:nvPr/>
          </p:nvSpPr>
          <p:spPr>
            <a:xfrm>
              <a:off x="3017087" y="1189613"/>
              <a:ext cx="287541" cy="2046050"/>
            </a:xfrm>
            <a:prstGeom prst="leftBrace">
              <a:avLst/>
            </a:prstGeom>
            <a:ln w="28575">
              <a:solidFill>
                <a:schemeClr val="accent1"/>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41594528-4758-BAC4-4BAF-E68282BE6134}"/>
                </a:ext>
              </a:extLst>
            </p:cNvPr>
            <p:cNvSpPr txBox="1"/>
            <p:nvPr/>
          </p:nvSpPr>
          <p:spPr>
            <a:xfrm>
              <a:off x="2680234" y="3175125"/>
              <a:ext cx="3305672" cy="646331"/>
            </a:xfrm>
            <a:prstGeom prst="rect">
              <a:avLst/>
            </a:prstGeom>
            <a:noFill/>
          </p:spPr>
          <p:txBody>
            <a:bodyPr wrap="square" rtlCol="0">
              <a:spAutoFit/>
            </a:bodyPr>
            <a:lstStyle/>
            <a:p>
              <a:pPr algn="ctr"/>
              <a:r>
                <a:rPr lang="en-US" b="1" dirty="0"/>
                <a:t>(c) Raw Electrode Signals</a:t>
              </a:r>
              <a:br>
                <a:rPr lang="en-US" b="1" dirty="0"/>
              </a:br>
              <a:r>
                <a:rPr lang="en-US" b="1" dirty="0"/>
                <a:t>(Potential vs. Time)</a:t>
              </a:r>
            </a:p>
          </p:txBody>
        </p:sp>
        <p:cxnSp>
          <p:nvCxnSpPr>
            <p:cNvPr id="16" name="Straight Arrow Connector 15">
              <a:extLst>
                <a:ext uri="{FF2B5EF4-FFF2-40B4-BE49-F238E27FC236}">
                  <a16:creationId xmlns:a16="http://schemas.microsoft.com/office/drawing/2014/main" id="{87C1C6B1-AAA2-227C-80EA-6B1B2A4CD12D}"/>
                </a:ext>
              </a:extLst>
            </p:cNvPr>
            <p:cNvCxnSpPr>
              <a:cxnSpLocks/>
            </p:cNvCxnSpPr>
            <p:nvPr/>
          </p:nvCxnSpPr>
          <p:spPr>
            <a:xfrm flipV="1">
              <a:off x="1050556" y="2273772"/>
              <a:ext cx="1857758" cy="969081"/>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6635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2"/>
                                        </p:tgtEl>
                                        <p:attrNameLst>
                                          <p:attrName>style.visibility</p:attrName>
                                        </p:attrNameLst>
                                      </p:cBhvr>
                                      <p:to>
                                        <p:strVal val="visible"/>
                                      </p:to>
                                    </p:set>
                                    <p:anim calcmode="lin" valueType="num">
                                      <p:cBhvr>
                                        <p:cTn id="14" dur="500" fill="hold"/>
                                        <p:tgtEl>
                                          <p:spTgt spid="112"/>
                                        </p:tgtEl>
                                        <p:attrNameLst>
                                          <p:attrName>ppt_w</p:attrName>
                                        </p:attrNameLst>
                                      </p:cBhvr>
                                      <p:tavLst>
                                        <p:tav tm="0">
                                          <p:val>
                                            <p:fltVal val="0"/>
                                          </p:val>
                                        </p:tav>
                                        <p:tav tm="100000">
                                          <p:val>
                                            <p:strVal val="#ppt_w"/>
                                          </p:val>
                                        </p:tav>
                                      </p:tavLst>
                                    </p:anim>
                                    <p:anim calcmode="lin" valueType="num">
                                      <p:cBhvr>
                                        <p:cTn id="15" dur="500" fill="hold"/>
                                        <p:tgtEl>
                                          <p:spTgt spid="11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box(in)">
                                      <p:cBhvr>
                                        <p:cTn id="20" dur="2000"/>
                                        <p:tgtEl>
                                          <p:spTgt spid="113"/>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1000"/>
                                        <p:tgtEl>
                                          <p:spTgt spid="124"/>
                                        </p:tgtEl>
                                      </p:cBhvr>
                                    </p:animEffect>
                                    <p:anim calcmode="lin" valueType="num">
                                      <p:cBhvr>
                                        <p:cTn id="26" dur="1000" fill="hold"/>
                                        <p:tgtEl>
                                          <p:spTgt spid="124"/>
                                        </p:tgtEl>
                                        <p:attrNameLst>
                                          <p:attrName>ppt_x</p:attrName>
                                        </p:attrNameLst>
                                      </p:cBhvr>
                                      <p:tavLst>
                                        <p:tav tm="0">
                                          <p:val>
                                            <p:strVal val="#ppt_x"/>
                                          </p:val>
                                        </p:tav>
                                        <p:tav tm="100000">
                                          <p:val>
                                            <p:strVal val="#ppt_x"/>
                                          </p:val>
                                        </p:tav>
                                      </p:tavLst>
                                    </p:anim>
                                    <p:anim calcmode="lin" valueType="num">
                                      <p:cBhvr>
                                        <p:cTn id="27"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4"/>
                                        </p:tgtEl>
                                        <p:attrNameLst>
                                          <p:attrName>style.visibility</p:attrName>
                                        </p:attrNameLst>
                                      </p:cBhvr>
                                      <p:to>
                                        <p:strVal val="visible"/>
                                      </p:to>
                                    </p:set>
                                    <p:animEffect transition="in" filter="wipe(down)">
                                      <p:cBhvr>
                                        <p:cTn id="32" dur="500"/>
                                        <p:tgtEl>
                                          <p:spTgt spid="144"/>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53"/>
                                        </p:tgtEl>
                                        <p:attrNameLst>
                                          <p:attrName>style.visibility</p:attrName>
                                        </p:attrNameLst>
                                      </p:cBhvr>
                                      <p:to>
                                        <p:strVal val="visible"/>
                                      </p:to>
                                    </p:set>
                                    <p:anim calcmode="lin" valueType="num">
                                      <p:cBhvr>
                                        <p:cTn id="37" dur="1000" fill="hold"/>
                                        <p:tgtEl>
                                          <p:spTgt spid="153"/>
                                        </p:tgtEl>
                                        <p:attrNameLst>
                                          <p:attrName>ppt_w</p:attrName>
                                        </p:attrNameLst>
                                      </p:cBhvr>
                                      <p:tavLst>
                                        <p:tav tm="0">
                                          <p:val>
                                            <p:strVal val="#ppt_w*0.70"/>
                                          </p:val>
                                        </p:tav>
                                        <p:tav tm="100000">
                                          <p:val>
                                            <p:strVal val="#ppt_w"/>
                                          </p:val>
                                        </p:tav>
                                      </p:tavLst>
                                    </p:anim>
                                    <p:anim calcmode="lin" valueType="num">
                                      <p:cBhvr>
                                        <p:cTn id="38" dur="1000" fill="hold"/>
                                        <p:tgtEl>
                                          <p:spTgt spid="153"/>
                                        </p:tgtEl>
                                        <p:attrNameLst>
                                          <p:attrName>ppt_h</p:attrName>
                                        </p:attrNameLst>
                                      </p:cBhvr>
                                      <p:tavLst>
                                        <p:tav tm="0">
                                          <p:val>
                                            <p:strVal val="#ppt_h"/>
                                          </p:val>
                                        </p:tav>
                                        <p:tav tm="100000">
                                          <p:val>
                                            <p:strVal val="#ppt_h"/>
                                          </p:val>
                                        </p:tav>
                                      </p:tavLst>
                                    </p:anim>
                                    <p:animEffect transition="in" filter="fade">
                                      <p:cBhvr>
                                        <p:cTn id="39" dur="1000"/>
                                        <p:tgtEl>
                                          <p:spTgt spid="15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51"/>
                                        </p:tgtEl>
                                        <p:attrNameLst>
                                          <p:attrName>style.visibility</p:attrName>
                                        </p:attrNameLst>
                                      </p:cBhvr>
                                      <p:to>
                                        <p:strVal val="visible"/>
                                      </p:to>
                                    </p:set>
                                    <p:animEffect transition="in" filter="fade">
                                      <p:cBhvr>
                                        <p:cTn id="44" dur="1000"/>
                                        <p:tgtEl>
                                          <p:spTgt spid="151"/>
                                        </p:tgtEl>
                                      </p:cBhvr>
                                    </p:animEffect>
                                    <p:anim calcmode="lin" valueType="num">
                                      <p:cBhvr>
                                        <p:cTn id="45" dur="1000" fill="hold"/>
                                        <p:tgtEl>
                                          <p:spTgt spid="151"/>
                                        </p:tgtEl>
                                        <p:attrNameLst>
                                          <p:attrName>ppt_x</p:attrName>
                                        </p:attrNameLst>
                                      </p:cBhvr>
                                      <p:tavLst>
                                        <p:tav tm="0">
                                          <p:val>
                                            <p:strVal val="#ppt_x"/>
                                          </p:val>
                                        </p:tav>
                                        <p:tav tm="100000">
                                          <p:val>
                                            <p:strVal val="#ppt_x"/>
                                          </p:val>
                                        </p:tav>
                                      </p:tavLst>
                                    </p:anim>
                                    <p:anim calcmode="lin" valueType="num">
                                      <p:cBhvr>
                                        <p:cTn id="46"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B8633-89C6-ECBA-F4BA-6434B479922A}"/>
              </a:ext>
            </a:extLst>
          </p:cNvPr>
          <p:cNvSpPr>
            <a:spLocks noGrp="1"/>
          </p:cNvSpPr>
          <p:nvPr>
            <p:ph type="title"/>
          </p:nvPr>
        </p:nvSpPr>
        <p:spPr>
          <a:xfrm>
            <a:off x="643468" y="4564674"/>
            <a:ext cx="4010820" cy="1615461"/>
          </a:xfrm>
        </p:spPr>
        <p:txBody>
          <a:bodyPr anchor="ctr">
            <a:normAutofit/>
          </a:bodyPr>
          <a:lstStyle/>
          <a:p>
            <a:r>
              <a:rPr lang="en-US" sz="3200"/>
              <a:t>Neural Data Formats</a:t>
            </a:r>
          </a:p>
        </p:txBody>
      </p:sp>
      <p:cxnSp>
        <p:nvCxnSpPr>
          <p:cNvPr id="26" name="Straight Connector 25">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99E0B0-6C75-87F9-6A76-422DED207B9A}"/>
              </a:ext>
            </a:extLst>
          </p:cNvPr>
          <p:cNvSpPr>
            <a:spLocks noGrp="1"/>
          </p:cNvSpPr>
          <p:nvPr>
            <p:ph idx="1"/>
          </p:nvPr>
        </p:nvSpPr>
        <p:spPr>
          <a:xfrm>
            <a:off x="5288641" y="4564673"/>
            <a:ext cx="5356176" cy="1615463"/>
          </a:xfrm>
        </p:spPr>
        <p:txBody>
          <a:bodyPr anchor="ctr">
            <a:normAutofit/>
          </a:bodyPr>
          <a:lstStyle/>
          <a:p>
            <a:r>
              <a:rPr lang="en-US" sz="1200" dirty="0"/>
              <a:t>Spike Sorting is a common process employed in BMI systems</a:t>
            </a:r>
          </a:p>
          <a:p>
            <a:pPr lvl="1"/>
            <a:r>
              <a:rPr lang="en-US" sz="1200" dirty="0"/>
              <a:t>Widely Used</a:t>
            </a:r>
          </a:p>
          <a:p>
            <a:pPr lvl="1"/>
            <a:r>
              <a:rPr lang="en-US" sz="1200" dirty="0"/>
              <a:t>Three step process: Adds Complexity, Adds a layer of training, Issue for embedded system design (hardware),  Sometimes requires manual calibration</a:t>
            </a:r>
          </a:p>
          <a:p>
            <a:r>
              <a:rPr lang="en-US" sz="1200" dirty="0"/>
              <a:t>An alternative approach to spike sorting is to use Multi-Unit Data</a:t>
            </a:r>
          </a:p>
        </p:txBody>
      </p:sp>
      <p:grpSp>
        <p:nvGrpSpPr>
          <p:cNvPr id="18" name="Group 17">
            <a:extLst>
              <a:ext uri="{FF2B5EF4-FFF2-40B4-BE49-F238E27FC236}">
                <a16:creationId xmlns:a16="http://schemas.microsoft.com/office/drawing/2014/main" id="{34CB5349-10C5-FEFD-3844-683E1AE4083E}"/>
              </a:ext>
            </a:extLst>
          </p:cNvPr>
          <p:cNvGrpSpPr/>
          <p:nvPr/>
        </p:nvGrpSpPr>
        <p:grpSpPr>
          <a:xfrm>
            <a:off x="1226814" y="150911"/>
            <a:ext cx="3413804" cy="4553215"/>
            <a:chOff x="1226814" y="150911"/>
            <a:chExt cx="3413804" cy="4553215"/>
          </a:xfrm>
        </p:grpSpPr>
        <p:pic>
          <p:nvPicPr>
            <p:cNvPr id="9" name="Picture 8">
              <a:extLst>
                <a:ext uri="{FF2B5EF4-FFF2-40B4-BE49-F238E27FC236}">
                  <a16:creationId xmlns:a16="http://schemas.microsoft.com/office/drawing/2014/main" id="{4529C863-DDE2-36F4-AB32-2635CC742F3E}"/>
                </a:ext>
              </a:extLst>
            </p:cNvPr>
            <p:cNvPicPr>
              <a:picLocks noChangeAspect="1"/>
            </p:cNvPicPr>
            <p:nvPr/>
          </p:nvPicPr>
          <p:blipFill>
            <a:blip r:embed="rId3"/>
            <a:stretch>
              <a:fillRect/>
            </a:stretch>
          </p:blipFill>
          <p:spPr>
            <a:xfrm>
              <a:off x="1226814" y="150911"/>
              <a:ext cx="3413804" cy="4245438"/>
            </a:xfrm>
            <a:prstGeom prst="rect">
              <a:avLst/>
            </a:prstGeom>
          </p:spPr>
        </p:pic>
        <p:sp>
          <p:nvSpPr>
            <p:cNvPr id="11" name="TextBox 10">
              <a:extLst>
                <a:ext uri="{FF2B5EF4-FFF2-40B4-BE49-F238E27FC236}">
                  <a16:creationId xmlns:a16="http://schemas.microsoft.com/office/drawing/2014/main" id="{18076560-9779-C063-37C1-49EE7385EA41}"/>
                </a:ext>
              </a:extLst>
            </p:cNvPr>
            <p:cNvSpPr txBox="1"/>
            <p:nvPr/>
          </p:nvSpPr>
          <p:spPr>
            <a:xfrm>
              <a:off x="1323425" y="4396349"/>
              <a:ext cx="3220582" cy="307777"/>
            </a:xfrm>
            <a:prstGeom prst="rect">
              <a:avLst/>
            </a:prstGeom>
            <a:noFill/>
          </p:spPr>
          <p:txBody>
            <a:bodyPr wrap="square">
              <a:spAutoFit/>
            </a:bodyPr>
            <a:lstStyle/>
            <a:p>
              <a:r>
                <a:rPr lang="en-US" sz="1400" i="1" dirty="0"/>
                <a:t>Image from </a:t>
              </a:r>
              <a:r>
                <a:rPr lang="en-US" sz="1400" i="1" dirty="0" err="1"/>
                <a:t>Trautmann</a:t>
              </a:r>
              <a:r>
                <a:rPr lang="en-US" sz="1400" i="1" dirty="0"/>
                <a:t> et al., 2019</a:t>
              </a:r>
            </a:p>
          </p:txBody>
        </p:sp>
      </p:grpSp>
      <p:grpSp>
        <p:nvGrpSpPr>
          <p:cNvPr id="17" name="Group 16">
            <a:extLst>
              <a:ext uri="{FF2B5EF4-FFF2-40B4-BE49-F238E27FC236}">
                <a16:creationId xmlns:a16="http://schemas.microsoft.com/office/drawing/2014/main" id="{1E5A1D5B-9E34-F2C8-E82C-D9D251B622F5}"/>
              </a:ext>
            </a:extLst>
          </p:cNvPr>
          <p:cNvGrpSpPr/>
          <p:nvPr/>
        </p:nvGrpSpPr>
        <p:grpSpPr>
          <a:xfrm>
            <a:off x="5555406" y="677864"/>
            <a:ext cx="7060456" cy="3429447"/>
            <a:chOff x="5555406" y="677864"/>
            <a:chExt cx="7060456" cy="3429447"/>
          </a:xfrm>
        </p:grpSpPr>
        <p:pic>
          <p:nvPicPr>
            <p:cNvPr id="5" name="Picture 4">
              <a:extLst>
                <a:ext uri="{FF2B5EF4-FFF2-40B4-BE49-F238E27FC236}">
                  <a16:creationId xmlns:a16="http://schemas.microsoft.com/office/drawing/2014/main" id="{438BF8F0-719B-B759-AE7B-52ADF4260B98}"/>
                </a:ext>
              </a:extLst>
            </p:cNvPr>
            <p:cNvPicPr>
              <a:picLocks noChangeAspect="1"/>
            </p:cNvPicPr>
            <p:nvPr/>
          </p:nvPicPr>
          <p:blipFill rotWithShape="1">
            <a:blip r:embed="rId4"/>
            <a:srcRect l="-1" t="2508" r="-4" b="31407"/>
            <a:stretch/>
          </p:blipFill>
          <p:spPr>
            <a:xfrm>
              <a:off x="5555406" y="677864"/>
              <a:ext cx="4594046" cy="3121670"/>
            </a:xfrm>
            <a:prstGeom prst="rect">
              <a:avLst/>
            </a:prstGeom>
          </p:spPr>
        </p:pic>
        <p:sp>
          <p:nvSpPr>
            <p:cNvPr id="15" name="TextBox 14">
              <a:extLst>
                <a:ext uri="{FF2B5EF4-FFF2-40B4-BE49-F238E27FC236}">
                  <a16:creationId xmlns:a16="http://schemas.microsoft.com/office/drawing/2014/main" id="{458E8B26-C0A1-A183-78BE-287DCB05CDFE}"/>
                </a:ext>
              </a:extLst>
            </p:cNvPr>
            <p:cNvSpPr txBox="1"/>
            <p:nvPr/>
          </p:nvSpPr>
          <p:spPr>
            <a:xfrm>
              <a:off x="6510338" y="3799534"/>
              <a:ext cx="6105524" cy="307777"/>
            </a:xfrm>
            <a:prstGeom prst="rect">
              <a:avLst/>
            </a:prstGeom>
            <a:noFill/>
          </p:spPr>
          <p:txBody>
            <a:bodyPr wrap="square">
              <a:spAutoFit/>
            </a:bodyPr>
            <a:lstStyle/>
            <a:p>
              <a:r>
                <a:rPr lang="en-US" sz="1400" i="1" dirty="0"/>
                <a:t>Image from Zhang et al., 2023</a:t>
              </a:r>
            </a:p>
          </p:txBody>
        </p:sp>
      </p:grpSp>
    </p:spTree>
    <p:extLst>
      <p:ext uri="{BB962C8B-B14F-4D97-AF65-F5344CB8AC3E}">
        <p14:creationId xmlns:p14="http://schemas.microsoft.com/office/powerpoint/2010/main" val="39347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plus(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plus(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9B11-BA9F-7B8C-DB4B-CDE2399364A8}"/>
              </a:ext>
            </a:extLst>
          </p:cNvPr>
          <p:cNvSpPr>
            <a:spLocks noGrp="1"/>
          </p:cNvSpPr>
          <p:nvPr>
            <p:ph type="title"/>
          </p:nvPr>
        </p:nvSpPr>
        <p:spPr/>
        <p:txBody>
          <a:bodyPr/>
          <a:lstStyle/>
          <a:p>
            <a:r>
              <a:rPr lang="en-US" dirty="0"/>
              <a:t>Neural Decoders</a:t>
            </a:r>
          </a:p>
        </p:txBody>
      </p:sp>
      <p:sp>
        <p:nvSpPr>
          <p:cNvPr id="3" name="Content Placeholder 2">
            <a:extLst>
              <a:ext uri="{FF2B5EF4-FFF2-40B4-BE49-F238E27FC236}">
                <a16:creationId xmlns:a16="http://schemas.microsoft.com/office/drawing/2014/main" id="{B8C0A8E5-2CFE-33FA-334C-21A720CA67E3}"/>
              </a:ext>
            </a:extLst>
          </p:cNvPr>
          <p:cNvSpPr>
            <a:spLocks noGrp="1"/>
          </p:cNvSpPr>
          <p:nvPr>
            <p:ph idx="1"/>
          </p:nvPr>
        </p:nvSpPr>
        <p:spPr/>
        <p:txBody>
          <a:bodyPr/>
          <a:lstStyle/>
          <a:p>
            <a:r>
              <a:rPr lang="en-US" dirty="0"/>
              <a:t>Training</a:t>
            </a:r>
          </a:p>
          <a:p>
            <a:r>
              <a:rPr lang="en-US" dirty="0"/>
              <a:t>Supervised vs. Unsupervised learning</a:t>
            </a:r>
          </a:p>
          <a:p>
            <a:r>
              <a:rPr lang="en-US" dirty="0"/>
              <a:t>Binning</a:t>
            </a:r>
          </a:p>
          <a:p>
            <a:r>
              <a:rPr lang="en-US" dirty="0"/>
              <a:t>Overall Goal</a:t>
            </a:r>
          </a:p>
          <a:p>
            <a:endParaRPr lang="en-US" dirty="0"/>
          </a:p>
        </p:txBody>
      </p:sp>
      <p:cxnSp>
        <p:nvCxnSpPr>
          <p:cNvPr id="26" name="Connector: Elbow 25">
            <a:extLst>
              <a:ext uri="{FF2B5EF4-FFF2-40B4-BE49-F238E27FC236}">
                <a16:creationId xmlns:a16="http://schemas.microsoft.com/office/drawing/2014/main" id="{8DF6957D-D6F6-74B9-1188-6F4D42AA3AC0}"/>
              </a:ext>
            </a:extLst>
          </p:cNvPr>
          <p:cNvCxnSpPr>
            <a:cxnSpLocks/>
          </p:cNvCxnSpPr>
          <p:nvPr/>
        </p:nvCxnSpPr>
        <p:spPr>
          <a:xfrm flipV="1">
            <a:off x="2581275" y="514092"/>
            <a:ext cx="4213730" cy="2448183"/>
          </a:xfrm>
          <a:prstGeom prst="bentConnector3">
            <a:avLst>
              <a:gd name="adj1" fmla="val 8775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E95064A7-9066-A036-C768-BF159D02E489}"/>
              </a:ext>
            </a:extLst>
          </p:cNvPr>
          <p:cNvGrpSpPr/>
          <p:nvPr/>
        </p:nvGrpSpPr>
        <p:grpSpPr>
          <a:xfrm>
            <a:off x="6449025" y="100369"/>
            <a:ext cx="4951799" cy="6931859"/>
            <a:chOff x="6449025" y="100369"/>
            <a:chExt cx="4951799" cy="6931859"/>
          </a:xfrm>
        </p:grpSpPr>
        <p:sp>
          <p:nvSpPr>
            <p:cNvPr id="6" name="TextBox 5">
              <a:extLst>
                <a:ext uri="{FF2B5EF4-FFF2-40B4-BE49-F238E27FC236}">
                  <a16:creationId xmlns:a16="http://schemas.microsoft.com/office/drawing/2014/main" id="{42EE152A-E623-FAE6-BA29-B147FC6AA477}"/>
                </a:ext>
              </a:extLst>
            </p:cNvPr>
            <p:cNvSpPr txBox="1"/>
            <p:nvPr/>
          </p:nvSpPr>
          <p:spPr>
            <a:xfrm>
              <a:off x="6449025" y="5431790"/>
              <a:ext cx="4951799" cy="1600438"/>
            </a:xfrm>
            <a:prstGeom prst="rect">
              <a:avLst/>
            </a:prstGeom>
            <a:noFill/>
          </p:spPr>
          <p:txBody>
            <a:bodyPr wrap="square" rtlCol="0">
              <a:spAutoFit/>
            </a:bodyPr>
            <a:lstStyle/>
            <a:p>
              <a:r>
                <a:rPr lang="en-US" sz="14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This plot is over a snippet of time for a trial in the </a:t>
              </a:r>
              <a:r>
                <a:rPr lang="en-US" sz="1400" i="1" u="sng" kern="100" dirty="0" err="1">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O’Doherty</a:t>
              </a:r>
              <a:r>
                <a:rPr lang="en-US" sz="1400" i="1" u="sng"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 et al., 2020 dataset</a:t>
              </a:r>
              <a:r>
                <a:rPr lang="en-US" sz="1400" i="1" kern="1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 In this plot, each spike sorted neuron is offset vertically. The markers across the horizontal indicate when a spike detected event occurred for a neuron corresponding to the vertical position of those horizontal mark sets. These spike recordings are asynchronous.</a:t>
              </a:r>
            </a:p>
            <a:p>
              <a:endParaRPr lang="en-US" sz="1400" dirty="0"/>
            </a:p>
          </p:txBody>
        </p:sp>
        <p:grpSp>
          <p:nvGrpSpPr>
            <p:cNvPr id="29" name="Group 28">
              <a:extLst>
                <a:ext uri="{FF2B5EF4-FFF2-40B4-BE49-F238E27FC236}">
                  <a16:creationId xmlns:a16="http://schemas.microsoft.com/office/drawing/2014/main" id="{175EE74D-9D76-9207-AE2F-2C1BBDF8B7AA}"/>
                </a:ext>
              </a:extLst>
            </p:cNvPr>
            <p:cNvGrpSpPr/>
            <p:nvPr/>
          </p:nvGrpSpPr>
          <p:grpSpPr>
            <a:xfrm>
              <a:off x="6795005" y="100369"/>
              <a:ext cx="4259840" cy="5193943"/>
              <a:chOff x="6795005" y="100369"/>
              <a:chExt cx="4259840" cy="5193943"/>
            </a:xfrm>
          </p:grpSpPr>
          <p:pic>
            <p:nvPicPr>
              <p:cNvPr id="5" name="Picture 4" descr="A grid of rainbow colored lines&#10;&#10;Description automatically generated">
                <a:extLst>
                  <a:ext uri="{FF2B5EF4-FFF2-40B4-BE49-F238E27FC236}">
                    <a16:creationId xmlns:a16="http://schemas.microsoft.com/office/drawing/2014/main" id="{43E8596F-B52C-C4D4-520E-978D50604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005" y="173038"/>
                <a:ext cx="4259840" cy="5121274"/>
              </a:xfrm>
              <a:prstGeom prst="rect">
                <a:avLst/>
              </a:prstGeom>
            </p:spPr>
          </p:pic>
          <p:sp>
            <p:nvSpPr>
              <p:cNvPr id="10" name="Rectangle 9">
                <a:extLst>
                  <a:ext uri="{FF2B5EF4-FFF2-40B4-BE49-F238E27FC236}">
                    <a16:creationId xmlns:a16="http://schemas.microsoft.com/office/drawing/2014/main" id="{D722E36F-62C0-D66E-6132-6C365D3C15CE}"/>
                  </a:ext>
                </a:extLst>
              </p:cNvPr>
              <p:cNvSpPr/>
              <p:nvPr/>
            </p:nvSpPr>
            <p:spPr>
              <a:xfrm>
                <a:off x="6890255" y="480059"/>
                <a:ext cx="405895" cy="10556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E5D14F-E032-2413-CFC8-60E36C25908E}"/>
                  </a:ext>
                </a:extLst>
              </p:cNvPr>
              <p:cNvSpPr/>
              <p:nvPr/>
            </p:nvSpPr>
            <p:spPr>
              <a:xfrm>
                <a:off x="7296150" y="480059"/>
                <a:ext cx="405895" cy="10556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067811-9E4F-6BF3-B04A-40765427BA63}"/>
                  </a:ext>
                </a:extLst>
              </p:cNvPr>
              <p:cNvSpPr/>
              <p:nvPr/>
            </p:nvSpPr>
            <p:spPr>
              <a:xfrm>
                <a:off x="7702045" y="480059"/>
                <a:ext cx="405895" cy="10556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642047-85E6-D00E-42F0-7C33328D3CF9}"/>
                  </a:ext>
                </a:extLst>
              </p:cNvPr>
              <p:cNvSpPr/>
              <p:nvPr/>
            </p:nvSpPr>
            <p:spPr>
              <a:xfrm>
                <a:off x="9712443" y="480059"/>
                <a:ext cx="405895" cy="10556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63D80E-F817-9641-A94A-66907CD218DD}"/>
                  </a:ext>
                </a:extLst>
              </p:cNvPr>
              <p:cNvSpPr/>
              <p:nvPr/>
            </p:nvSpPr>
            <p:spPr>
              <a:xfrm>
                <a:off x="10118338" y="480059"/>
                <a:ext cx="405895" cy="10556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E7463B-759B-614C-9490-CA51BB9E2D35}"/>
                  </a:ext>
                </a:extLst>
              </p:cNvPr>
              <p:cNvSpPr/>
              <p:nvPr/>
            </p:nvSpPr>
            <p:spPr>
              <a:xfrm>
                <a:off x="10524233" y="480059"/>
                <a:ext cx="405895" cy="10556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08F583B-DEF0-1F1E-7F1D-B215A204C090}"/>
                  </a:ext>
                </a:extLst>
              </p:cNvPr>
              <p:cNvSpPr txBox="1"/>
              <p:nvPr/>
            </p:nvSpPr>
            <p:spPr>
              <a:xfrm>
                <a:off x="6890255" y="100369"/>
                <a:ext cx="415498" cy="369332"/>
              </a:xfrm>
              <a:prstGeom prst="rect">
                <a:avLst/>
              </a:prstGeom>
              <a:noFill/>
            </p:spPr>
            <p:txBody>
              <a:bodyPr wrap="none" rtlCol="0">
                <a:spAutoFit/>
              </a:bodyPr>
              <a:lstStyle/>
              <a:p>
                <a:r>
                  <a:rPr lang="en-US" b="1" dirty="0"/>
                  <a:t>t1</a:t>
                </a:r>
              </a:p>
            </p:txBody>
          </p:sp>
          <p:sp>
            <p:nvSpPr>
              <p:cNvPr id="17" name="TextBox 16">
                <a:extLst>
                  <a:ext uri="{FF2B5EF4-FFF2-40B4-BE49-F238E27FC236}">
                    <a16:creationId xmlns:a16="http://schemas.microsoft.com/office/drawing/2014/main" id="{8F465E94-D0F1-D64D-954C-95150AB4793B}"/>
                  </a:ext>
                </a:extLst>
              </p:cNvPr>
              <p:cNvSpPr txBox="1"/>
              <p:nvPr/>
            </p:nvSpPr>
            <p:spPr>
              <a:xfrm>
                <a:off x="7291348" y="100369"/>
                <a:ext cx="415498" cy="369332"/>
              </a:xfrm>
              <a:prstGeom prst="rect">
                <a:avLst/>
              </a:prstGeom>
              <a:noFill/>
            </p:spPr>
            <p:txBody>
              <a:bodyPr wrap="none" rtlCol="0">
                <a:spAutoFit/>
              </a:bodyPr>
              <a:lstStyle/>
              <a:p>
                <a:r>
                  <a:rPr lang="en-US" b="1" dirty="0"/>
                  <a:t>t2</a:t>
                </a:r>
              </a:p>
            </p:txBody>
          </p:sp>
          <p:sp>
            <p:nvSpPr>
              <p:cNvPr id="18" name="TextBox 17">
                <a:extLst>
                  <a:ext uri="{FF2B5EF4-FFF2-40B4-BE49-F238E27FC236}">
                    <a16:creationId xmlns:a16="http://schemas.microsoft.com/office/drawing/2014/main" id="{16F2B78C-C2BF-9F2A-36FE-E00A207EE029}"/>
                  </a:ext>
                </a:extLst>
              </p:cNvPr>
              <p:cNvSpPr txBox="1"/>
              <p:nvPr/>
            </p:nvSpPr>
            <p:spPr>
              <a:xfrm>
                <a:off x="7677661" y="100369"/>
                <a:ext cx="415498" cy="369332"/>
              </a:xfrm>
              <a:prstGeom prst="rect">
                <a:avLst/>
              </a:prstGeom>
              <a:noFill/>
            </p:spPr>
            <p:txBody>
              <a:bodyPr wrap="none" rtlCol="0">
                <a:spAutoFit/>
              </a:bodyPr>
              <a:lstStyle/>
              <a:p>
                <a:r>
                  <a:rPr lang="en-US" b="1" dirty="0"/>
                  <a:t>t3</a:t>
                </a:r>
              </a:p>
            </p:txBody>
          </p:sp>
          <p:sp>
            <p:nvSpPr>
              <p:cNvPr id="19" name="TextBox 18">
                <a:extLst>
                  <a:ext uri="{FF2B5EF4-FFF2-40B4-BE49-F238E27FC236}">
                    <a16:creationId xmlns:a16="http://schemas.microsoft.com/office/drawing/2014/main" id="{A5CA197B-7201-5575-CA0C-D975BEF9FE22}"/>
                  </a:ext>
                </a:extLst>
              </p:cNvPr>
              <p:cNvSpPr txBox="1"/>
              <p:nvPr/>
            </p:nvSpPr>
            <p:spPr>
              <a:xfrm>
                <a:off x="8049569" y="237847"/>
                <a:ext cx="415498" cy="369332"/>
              </a:xfrm>
              <a:prstGeom prst="rect">
                <a:avLst/>
              </a:prstGeom>
              <a:noFill/>
            </p:spPr>
            <p:txBody>
              <a:bodyPr wrap="none" rtlCol="0">
                <a:spAutoFit/>
              </a:bodyPr>
              <a:lstStyle/>
              <a:p>
                <a:r>
                  <a:rPr lang="en-US" b="1" dirty="0"/>
                  <a:t>…</a:t>
                </a:r>
              </a:p>
            </p:txBody>
          </p:sp>
          <p:sp>
            <p:nvSpPr>
              <p:cNvPr id="20" name="TextBox 19">
                <a:extLst>
                  <a:ext uri="{FF2B5EF4-FFF2-40B4-BE49-F238E27FC236}">
                    <a16:creationId xmlns:a16="http://schemas.microsoft.com/office/drawing/2014/main" id="{F1E7EAAF-8AC7-08A1-7AF1-540D07DD7218}"/>
                  </a:ext>
                </a:extLst>
              </p:cNvPr>
              <p:cNvSpPr txBox="1"/>
              <p:nvPr/>
            </p:nvSpPr>
            <p:spPr>
              <a:xfrm>
                <a:off x="9344458" y="220939"/>
                <a:ext cx="415498" cy="369332"/>
              </a:xfrm>
              <a:prstGeom prst="rect">
                <a:avLst/>
              </a:prstGeom>
              <a:noFill/>
            </p:spPr>
            <p:txBody>
              <a:bodyPr wrap="none" rtlCol="0">
                <a:spAutoFit/>
              </a:bodyPr>
              <a:lstStyle/>
              <a:p>
                <a:r>
                  <a:rPr lang="en-US" b="1" dirty="0"/>
                  <a:t>…</a:t>
                </a:r>
              </a:p>
            </p:txBody>
          </p:sp>
          <p:sp>
            <p:nvSpPr>
              <p:cNvPr id="21" name="TextBox 20">
                <a:extLst>
                  <a:ext uri="{FF2B5EF4-FFF2-40B4-BE49-F238E27FC236}">
                    <a16:creationId xmlns:a16="http://schemas.microsoft.com/office/drawing/2014/main" id="{B5F2BFBD-BBB9-653A-EAE1-9D005C9FEE2C}"/>
                  </a:ext>
                </a:extLst>
              </p:cNvPr>
              <p:cNvSpPr txBox="1"/>
              <p:nvPr/>
            </p:nvSpPr>
            <p:spPr>
              <a:xfrm>
                <a:off x="9736827" y="144760"/>
                <a:ext cx="415498" cy="369332"/>
              </a:xfrm>
              <a:prstGeom prst="rect">
                <a:avLst/>
              </a:prstGeom>
              <a:noFill/>
            </p:spPr>
            <p:txBody>
              <a:bodyPr wrap="none" rtlCol="0">
                <a:spAutoFit/>
              </a:bodyPr>
              <a:lstStyle/>
              <a:p>
                <a:r>
                  <a:rPr lang="en-US" b="1" dirty="0"/>
                  <a:t>t4</a:t>
                </a:r>
              </a:p>
            </p:txBody>
          </p:sp>
          <p:sp>
            <p:nvSpPr>
              <p:cNvPr id="22" name="TextBox 21">
                <a:extLst>
                  <a:ext uri="{FF2B5EF4-FFF2-40B4-BE49-F238E27FC236}">
                    <a16:creationId xmlns:a16="http://schemas.microsoft.com/office/drawing/2014/main" id="{422FDFA3-4B34-406A-530A-BFCE34A2CDED}"/>
                  </a:ext>
                </a:extLst>
              </p:cNvPr>
              <p:cNvSpPr txBox="1"/>
              <p:nvPr/>
            </p:nvSpPr>
            <p:spPr>
              <a:xfrm>
                <a:off x="10137920" y="144760"/>
                <a:ext cx="415498" cy="369332"/>
              </a:xfrm>
              <a:prstGeom prst="rect">
                <a:avLst/>
              </a:prstGeom>
              <a:noFill/>
            </p:spPr>
            <p:txBody>
              <a:bodyPr wrap="none" rtlCol="0">
                <a:spAutoFit/>
              </a:bodyPr>
              <a:lstStyle/>
              <a:p>
                <a:r>
                  <a:rPr lang="en-US" b="1" dirty="0"/>
                  <a:t>t5</a:t>
                </a:r>
              </a:p>
            </p:txBody>
          </p:sp>
          <p:sp>
            <p:nvSpPr>
              <p:cNvPr id="23" name="TextBox 22">
                <a:extLst>
                  <a:ext uri="{FF2B5EF4-FFF2-40B4-BE49-F238E27FC236}">
                    <a16:creationId xmlns:a16="http://schemas.microsoft.com/office/drawing/2014/main" id="{65C14EDD-C87C-24DA-F830-1B3C87583438}"/>
                  </a:ext>
                </a:extLst>
              </p:cNvPr>
              <p:cNvSpPr txBox="1"/>
              <p:nvPr/>
            </p:nvSpPr>
            <p:spPr>
              <a:xfrm>
                <a:off x="10524233" y="144760"/>
                <a:ext cx="415498" cy="369332"/>
              </a:xfrm>
              <a:prstGeom prst="rect">
                <a:avLst/>
              </a:prstGeom>
              <a:noFill/>
            </p:spPr>
            <p:txBody>
              <a:bodyPr wrap="none" rtlCol="0">
                <a:spAutoFit/>
              </a:bodyPr>
              <a:lstStyle/>
              <a:p>
                <a:r>
                  <a:rPr lang="en-US" b="1" dirty="0"/>
                  <a:t>t6</a:t>
                </a:r>
              </a:p>
            </p:txBody>
          </p:sp>
        </p:grpSp>
        <p:sp>
          <p:nvSpPr>
            <p:cNvPr id="31" name="TextBox 30">
              <a:extLst>
                <a:ext uri="{FF2B5EF4-FFF2-40B4-BE49-F238E27FC236}">
                  <a16:creationId xmlns:a16="http://schemas.microsoft.com/office/drawing/2014/main" id="{9389207E-B61B-B907-5A07-23AEB5FDA2DA}"/>
                </a:ext>
              </a:extLst>
            </p:cNvPr>
            <p:cNvSpPr txBox="1"/>
            <p:nvPr/>
          </p:nvSpPr>
          <p:spPr>
            <a:xfrm rot="5400000">
              <a:off x="7015582" y="619069"/>
              <a:ext cx="415498" cy="369332"/>
            </a:xfrm>
            <a:prstGeom prst="rect">
              <a:avLst/>
            </a:prstGeom>
            <a:noFill/>
          </p:spPr>
          <p:txBody>
            <a:bodyPr wrap="none" rtlCol="0">
              <a:spAutoFit/>
            </a:bodyPr>
            <a:lstStyle/>
            <a:p>
              <a:r>
                <a:rPr lang="en-US" b="1" dirty="0"/>
                <a:t>…</a:t>
              </a:r>
            </a:p>
          </p:txBody>
        </p:sp>
        <p:sp>
          <p:nvSpPr>
            <p:cNvPr id="32" name="TextBox 31">
              <a:extLst>
                <a:ext uri="{FF2B5EF4-FFF2-40B4-BE49-F238E27FC236}">
                  <a16:creationId xmlns:a16="http://schemas.microsoft.com/office/drawing/2014/main" id="{496E8170-18EA-79E8-EE15-30BCF85F81E0}"/>
                </a:ext>
              </a:extLst>
            </p:cNvPr>
            <p:cNvSpPr txBox="1"/>
            <p:nvPr/>
          </p:nvSpPr>
          <p:spPr>
            <a:xfrm rot="5400000">
              <a:off x="7397829" y="619069"/>
              <a:ext cx="415498" cy="369332"/>
            </a:xfrm>
            <a:prstGeom prst="rect">
              <a:avLst/>
            </a:prstGeom>
            <a:noFill/>
          </p:spPr>
          <p:txBody>
            <a:bodyPr wrap="none" rtlCol="0">
              <a:spAutoFit/>
            </a:bodyPr>
            <a:lstStyle/>
            <a:p>
              <a:r>
                <a:rPr lang="en-US" b="1" dirty="0"/>
                <a:t>…</a:t>
              </a:r>
            </a:p>
          </p:txBody>
        </p:sp>
        <p:sp>
          <p:nvSpPr>
            <p:cNvPr id="33" name="TextBox 32">
              <a:extLst>
                <a:ext uri="{FF2B5EF4-FFF2-40B4-BE49-F238E27FC236}">
                  <a16:creationId xmlns:a16="http://schemas.microsoft.com/office/drawing/2014/main" id="{45BF7ACA-8826-32B4-8502-B9437A62F6EB}"/>
                </a:ext>
              </a:extLst>
            </p:cNvPr>
            <p:cNvSpPr txBox="1"/>
            <p:nvPr/>
          </p:nvSpPr>
          <p:spPr>
            <a:xfrm rot="5400000">
              <a:off x="7780076" y="630133"/>
              <a:ext cx="415498" cy="369332"/>
            </a:xfrm>
            <a:prstGeom prst="rect">
              <a:avLst/>
            </a:prstGeom>
            <a:noFill/>
          </p:spPr>
          <p:txBody>
            <a:bodyPr wrap="none" rtlCol="0">
              <a:spAutoFit/>
            </a:bodyPr>
            <a:lstStyle/>
            <a:p>
              <a:r>
                <a:rPr lang="en-US" b="1" dirty="0"/>
                <a:t>…</a:t>
              </a:r>
            </a:p>
          </p:txBody>
        </p:sp>
        <p:sp>
          <p:nvSpPr>
            <p:cNvPr id="34" name="TextBox 33">
              <a:extLst>
                <a:ext uri="{FF2B5EF4-FFF2-40B4-BE49-F238E27FC236}">
                  <a16:creationId xmlns:a16="http://schemas.microsoft.com/office/drawing/2014/main" id="{C3DE12D7-3C81-03EA-B94C-8C6B07FD7048}"/>
                </a:ext>
              </a:extLst>
            </p:cNvPr>
            <p:cNvSpPr txBox="1"/>
            <p:nvPr/>
          </p:nvSpPr>
          <p:spPr>
            <a:xfrm rot="5400000">
              <a:off x="9797495" y="628376"/>
              <a:ext cx="415498" cy="369332"/>
            </a:xfrm>
            <a:prstGeom prst="rect">
              <a:avLst/>
            </a:prstGeom>
            <a:noFill/>
          </p:spPr>
          <p:txBody>
            <a:bodyPr wrap="none" rtlCol="0">
              <a:spAutoFit/>
            </a:bodyPr>
            <a:lstStyle/>
            <a:p>
              <a:r>
                <a:rPr lang="en-US" b="1" dirty="0"/>
                <a:t>…</a:t>
              </a:r>
            </a:p>
          </p:txBody>
        </p:sp>
        <p:sp>
          <p:nvSpPr>
            <p:cNvPr id="35" name="TextBox 34">
              <a:extLst>
                <a:ext uri="{FF2B5EF4-FFF2-40B4-BE49-F238E27FC236}">
                  <a16:creationId xmlns:a16="http://schemas.microsoft.com/office/drawing/2014/main" id="{281D9E31-373F-F61E-A357-236064560A7B}"/>
                </a:ext>
              </a:extLst>
            </p:cNvPr>
            <p:cNvSpPr txBox="1"/>
            <p:nvPr/>
          </p:nvSpPr>
          <p:spPr>
            <a:xfrm rot="5400000">
              <a:off x="10179742" y="628376"/>
              <a:ext cx="415498" cy="369332"/>
            </a:xfrm>
            <a:prstGeom prst="rect">
              <a:avLst/>
            </a:prstGeom>
            <a:noFill/>
          </p:spPr>
          <p:txBody>
            <a:bodyPr wrap="none" rtlCol="0">
              <a:spAutoFit/>
            </a:bodyPr>
            <a:lstStyle/>
            <a:p>
              <a:r>
                <a:rPr lang="en-US" b="1" dirty="0"/>
                <a:t>…</a:t>
              </a:r>
            </a:p>
          </p:txBody>
        </p:sp>
        <p:sp>
          <p:nvSpPr>
            <p:cNvPr id="36" name="TextBox 35">
              <a:extLst>
                <a:ext uri="{FF2B5EF4-FFF2-40B4-BE49-F238E27FC236}">
                  <a16:creationId xmlns:a16="http://schemas.microsoft.com/office/drawing/2014/main" id="{17CD8373-BD5C-257B-68C9-24AB7B58E8DC}"/>
                </a:ext>
              </a:extLst>
            </p:cNvPr>
            <p:cNvSpPr txBox="1"/>
            <p:nvPr/>
          </p:nvSpPr>
          <p:spPr>
            <a:xfrm rot="5400000">
              <a:off x="10561989" y="639440"/>
              <a:ext cx="415498" cy="369332"/>
            </a:xfrm>
            <a:prstGeom prst="rect">
              <a:avLst/>
            </a:prstGeom>
            <a:noFill/>
          </p:spPr>
          <p:txBody>
            <a:bodyPr wrap="none" rtlCol="0">
              <a:spAutoFit/>
            </a:bodyPr>
            <a:lstStyle/>
            <a:p>
              <a:r>
                <a:rPr lang="en-US" b="1" dirty="0"/>
                <a:t>…</a:t>
              </a:r>
            </a:p>
          </p:txBody>
        </p:sp>
      </p:grpSp>
      <p:cxnSp>
        <p:nvCxnSpPr>
          <p:cNvPr id="49" name="Straight Arrow Connector 48">
            <a:extLst>
              <a:ext uri="{FF2B5EF4-FFF2-40B4-BE49-F238E27FC236}">
                <a16:creationId xmlns:a16="http://schemas.microsoft.com/office/drawing/2014/main" id="{90A3D3DB-1481-F50D-924F-E024BBA80A68}"/>
              </a:ext>
            </a:extLst>
          </p:cNvPr>
          <p:cNvCxnSpPr>
            <a:cxnSpLocks/>
          </p:cNvCxnSpPr>
          <p:nvPr/>
        </p:nvCxnSpPr>
        <p:spPr>
          <a:xfrm>
            <a:off x="2314575" y="3552825"/>
            <a:ext cx="561975" cy="5524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2D69CC8-06F5-BDED-808C-86035CC0FD44}"/>
              </a:ext>
            </a:extLst>
          </p:cNvPr>
          <p:cNvGrpSpPr/>
          <p:nvPr/>
        </p:nvGrpSpPr>
        <p:grpSpPr>
          <a:xfrm>
            <a:off x="2539356" y="3385812"/>
            <a:ext cx="4181702" cy="4068718"/>
            <a:chOff x="1958459" y="3396829"/>
            <a:chExt cx="4181702" cy="4068718"/>
          </a:xfrm>
        </p:grpSpPr>
        <p:sp>
          <p:nvSpPr>
            <p:cNvPr id="37" name="Cloud 36">
              <a:extLst>
                <a:ext uri="{FF2B5EF4-FFF2-40B4-BE49-F238E27FC236}">
                  <a16:creationId xmlns:a16="http://schemas.microsoft.com/office/drawing/2014/main" id="{5C2A306A-AE60-86E0-228B-FC43B08F6234}"/>
                </a:ext>
              </a:extLst>
            </p:cNvPr>
            <p:cNvSpPr/>
            <p:nvPr/>
          </p:nvSpPr>
          <p:spPr>
            <a:xfrm>
              <a:off x="4362665" y="3725545"/>
              <a:ext cx="1777496" cy="94297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Thought</a:t>
              </a:r>
            </a:p>
          </p:txBody>
        </p:sp>
        <p:pic>
          <p:nvPicPr>
            <p:cNvPr id="39" name="Picture 38" descr="A blue brain in a human head&#10;&#10;Description automatically generated">
              <a:extLst>
                <a:ext uri="{FF2B5EF4-FFF2-40B4-BE49-F238E27FC236}">
                  <a16:creationId xmlns:a16="http://schemas.microsoft.com/office/drawing/2014/main" id="{C924CAF0-9B2D-C18B-0F7B-4A6A97010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236" y="4454513"/>
              <a:ext cx="1777496" cy="1777496"/>
            </a:xfrm>
            <a:prstGeom prst="rect">
              <a:avLst/>
            </a:prstGeom>
          </p:spPr>
        </p:pic>
        <p:pic>
          <p:nvPicPr>
            <p:cNvPr id="41" name="Picture 40" descr="A black glove with a black finger&#10;&#10;Description automatically generated with medium confidence">
              <a:extLst>
                <a:ext uri="{FF2B5EF4-FFF2-40B4-BE49-F238E27FC236}">
                  <a16:creationId xmlns:a16="http://schemas.microsoft.com/office/drawing/2014/main" id="{EBD180E7-EBA7-1211-0677-B361D99D2EE9}"/>
                </a:ext>
              </a:extLst>
            </p:cNvPr>
            <p:cNvPicPr>
              <a:picLocks noChangeAspect="1"/>
            </p:cNvPicPr>
            <p:nvPr/>
          </p:nvPicPr>
          <p:blipFill rotWithShape="1">
            <a:blip r:embed="rId5">
              <a:extLst>
                <a:ext uri="{28A0092B-C50C-407E-A947-70E740481C1C}">
                  <a14:useLocalDpi xmlns:a14="http://schemas.microsoft.com/office/drawing/2010/main" val="0"/>
                </a:ext>
              </a:extLst>
            </a:blip>
            <a:srcRect l="33281" t="14749" r="39956" b="16250"/>
            <a:stretch/>
          </p:blipFill>
          <p:spPr>
            <a:xfrm rot="21256001">
              <a:off x="2786061" y="5182129"/>
              <a:ext cx="875402" cy="1269560"/>
            </a:xfrm>
            <a:prstGeom prst="rect">
              <a:avLst/>
            </a:prstGeom>
          </p:spPr>
        </p:pic>
        <p:cxnSp>
          <p:nvCxnSpPr>
            <p:cNvPr id="43" name="Connector: Elbow 42">
              <a:extLst>
                <a:ext uri="{FF2B5EF4-FFF2-40B4-BE49-F238E27FC236}">
                  <a16:creationId xmlns:a16="http://schemas.microsoft.com/office/drawing/2014/main" id="{0E9AD2E8-5586-4B22-1761-A01858E42EF8}"/>
                </a:ext>
              </a:extLst>
            </p:cNvPr>
            <p:cNvCxnSpPr>
              <a:cxnSpLocks/>
              <a:stCxn id="37" idx="2"/>
              <a:endCxn id="46" idx="0"/>
            </p:cNvCxnSpPr>
            <p:nvPr/>
          </p:nvCxnSpPr>
          <p:spPr>
            <a:xfrm rot="10800000" flipV="1">
              <a:off x="3207631" y="4197032"/>
              <a:ext cx="1160549" cy="46161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F98EF58-502D-18AA-3E46-5318C067A3A4}"/>
                </a:ext>
              </a:extLst>
            </p:cNvPr>
            <p:cNvSpPr/>
            <p:nvPr/>
          </p:nvSpPr>
          <p:spPr>
            <a:xfrm>
              <a:off x="2476500" y="5089706"/>
              <a:ext cx="1600200" cy="160043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B61998C-9B71-1EC2-725C-9F69FB7471AB}"/>
                </a:ext>
              </a:extLst>
            </p:cNvPr>
            <p:cNvSpPr txBox="1"/>
            <p:nvPr/>
          </p:nvSpPr>
          <p:spPr>
            <a:xfrm>
              <a:off x="2476500" y="4658644"/>
              <a:ext cx="1462260" cy="369332"/>
            </a:xfrm>
            <a:prstGeom prst="rect">
              <a:avLst/>
            </a:prstGeom>
            <a:noFill/>
          </p:spPr>
          <p:txBody>
            <a:bodyPr wrap="none" rtlCol="0">
              <a:spAutoFit/>
            </a:bodyPr>
            <a:lstStyle/>
            <a:p>
              <a:r>
                <a:rPr lang="en-US" dirty="0"/>
                <a:t>Action/Task</a:t>
              </a:r>
            </a:p>
          </p:txBody>
        </p:sp>
        <p:sp>
          <p:nvSpPr>
            <p:cNvPr id="51" name="Arc 50">
              <a:extLst>
                <a:ext uri="{FF2B5EF4-FFF2-40B4-BE49-F238E27FC236}">
                  <a16:creationId xmlns:a16="http://schemas.microsoft.com/office/drawing/2014/main" id="{6A7C4EF7-1EAA-AAC8-46CB-2EAC5646076F}"/>
                </a:ext>
              </a:extLst>
            </p:cNvPr>
            <p:cNvSpPr/>
            <p:nvPr/>
          </p:nvSpPr>
          <p:spPr>
            <a:xfrm rot="17812302">
              <a:off x="1153618" y="4201670"/>
              <a:ext cx="4068718" cy="2459036"/>
            </a:xfrm>
            <a:prstGeom prst="arc">
              <a:avLst>
                <a:gd name="adj1" fmla="val 13949116"/>
                <a:gd name="adj2" fmla="val 2095674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64" name="Straight Arrow Connector 63">
            <a:extLst>
              <a:ext uri="{FF2B5EF4-FFF2-40B4-BE49-F238E27FC236}">
                <a16:creationId xmlns:a16="http://schemas.microsoft.com/office/drawing/2014/main" id="{25FBD554-300E-28B8-FCCD-ADE3A754FF09}"/>
              </a:ext>
            </a:extLst>
          </p:cNvPr>
          <p:cNvCxnSpPr>
            <a:cxnSpLocks/>
            <a:endCxn id="54" idx="3"/>
          </p:cNvCxnSpPr>
          <p:nvPr/>
        </p:nvCxnSpPr>
        <p:spPr>
          <a:xfrm flipH="1">
            <a:off x="2221325" y="4589972"/>
            <a:ext cx="31987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101F97FB-8139-19B2-C3CC-B45E2E303422}"/>
              </a:ext>
            </a:extLst>
          </p:cNvPr>
          <p:cNvGrpSpPr/>
          <p:nvPr/>
        </p:nvGrpSpPr>
        <p:grpSpPr>
          <a:xfrm>
            <a:off x="153090" y="1952629"/>
            <a:ext cx="2068235" cy="3669398"/>
            <a:chOff x="153090" y="1952629"/>
            <a:chExt cx="2068235" cy="3669398"/>
          </a:xfrm>
        </p:grpSpPr>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F01EF7AC-0900-0BB8-D373-E506667FE028}"/>
                    </a:ext>
                  </a:extLst>
                </p:cNvPr>
                <p:cNvSpPr/>
                <p:nvPr/>
              </p:nvSpPr>
              <p:spPr>
                <a:xfrm>
                  <a:off x="153090" y="3938756"/>
                  <a:ext cx="2068235" cy="130243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8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sSup>
                          <m:sSupPr>
                            <m:ctrlPr>
                              <a:rPr lang="en-US" sz="1800" b="1" i="1">
                                <a:effectLst/>
                                <a:latin typeface="Cambria Math" panose="02040503050406030204" pitchFamily="18" charset="0"/>
                                <a:cs typeface="Times New Roman" panose="02020603050405020304" pitchFamily="18" charset="0"/>
                              </a:rPr>
                            </m:ctrlPr>
                          </m:sSupPr>
                          <m:e>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𝑨</m:t>
                            </m:r>
                          </m:e>
                          <m:sup>
                            <m:r>
                              <a:rPr lang="en-US" sz="1800" b="1" i="1">
                                <a:effectLst/>
                                <a:latin typeface="Cambria Math" panose="02040503050406030204" pitchFamily="18" charset="0"/>
                                <a:ea typeface="Times New Roman" panose="02020603050405020304" pitchFamily="18" charset="0"/>
                                <a:cs typeface="Times New Roman" panose="02020603050405020304" pitchFamily="18" charset="0"/>
                              </a:rPr>
                              <m:t>𝑻</m:t>
                            </m:r>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𝑤</m:t>
                        </m:r>
                      </m:oMath>
                    </m:oMathPara>
                  </a14:m>
                  <a:endParaRPr lang="en-US" dirty="0"/>
                </a:p>
                <a:p>
                  <a:pPr algn="ctr"/>
                  <a14:m>
                    <m:oMathPara xmlns:m="http://schemas.openxmlformats.org/officeDocument/2006/math">
                      <m:oMathParaPr>
                        <m:jc m:val="centerGroup"/>
                      </m:oMathParaPr>
                      <m:oMath xmlns:m="http://schemas.openxmlformats.org/officeDocument/2006/math">
                        <m:sSub>
                          <m:sSubPr>
                            <m:ctrlPr>
                              <a:rPr lang="en-US" sz="18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𝑡</m:t>
                            </m:r>
                          </m:sub>
                        </m:sSub>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𝑡</m:t>
                            </m:r>
                          </m:sub>
                        </m:sSub>
                        <m:sSup>
                          <m:sSupPr>
                            <m:ctrlPr>
                              <a:rPr lang="en-US" sz="18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𝑯</m:t>
                            </m:r>
                          </m:e>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𝑻</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𝑞</m:t>
                        </m:r>
                      </m:oMath>
                    </m:oMathPara>
                  </a14:m>
                  <a:endParaRPr lang="en-US" dirty="0"/>
                </a:p>
              </p:txBody>
            </p:sp>
          </mc:Choice>
          <mc:Fallback xmlns="">
            <p:sp>
              <p:nvSpPr>
                <p:cNvPr id="54" name="Rectangle 53">
                  <a:extLst>
                    <a:ext uri="{FF2B5EF4-FFF2-40B4-BE49-F238E27FC236}">
                      <a16:creationId xmlns:a16="http://schemas.microsoft.com/office/drawing/2014/main" id="{F01EF7AC-0900-0BB8-D373-E506667FE028}"/>
                    </a:ext>
                  </a:extLst>
                </p:cNvPr>
                <p:cNvSpPr>
                  <a:spLocks noRot="1" noChangeAspect="1" noMove="1" noResize="1" noEditPoints="1" noAdjustHandles="1" noChangeArrowheads="1" noChangeShapeType="1" noTextEdit="1"/>
                </p:cNvSpPr>
                <p:nvPr/>
              </p:nvSpPr>
              <p:spPr>
                <a:xfrm>
                  <a:off x="153090" y="3938756"/>
                  <a:ext cx="2068235" cy="1302431"/>
                </a:xfrm>
                <a:prstGeom prst="rect">
                  <a:avLst/>
                </a:prstGeom>
                <a:blipFill>
                  <a:blip r:embed="rId6"/>
                  <a:stretch>
                    <a:fillRect/>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0296AC03-C9C4-5B9F-2130-4C4540AE7E90}"/>
                </a:ext>
              </a:extLst>
            </p:cNvPr>
            <p:cNvSpPr txBox="1"/>
            <p:nvPr/>
          </p:nvSpPr>
          <p:spPr>
            <a:xfrm>
              <a:off x="759512" y="5252695"/>
              <a:ext cx="838691" cy="369332"/>
            </a:xfrm>
            <a:prstGeom prst="rect">
              <a:avLst/>
            </a:prstGeom>
            <a:noFill/>
          </p:spPr>
          <p:txBody>
            <a:bodyPr wrap="none" rtlCol="0">
              <a:spAutoFit/>
            </a:bodyPr>
            <a:lstStyle/>
            <a:p>
              <a:r>
                <a:rPr lang="en-US" dirty="0"/>
                <a:t>Model</a:t>
              </a:r>
            </a:p>
          </p:txBody>
        </p:sp>
        <p:cxnSp>
          <p:nvCxnSpPr>
            <p:cNvPr id="67" name="Connector: Elbow 66">
              <a:extLst>
                <a:ext uri="{FF2B5EF4-FFF2-40B4-BE49-F238E27FC236}">
                  <a16:creationId xmlns:a16="http://schemas.microsoft.com/office/drawing/2014/main" id="{F750E0D9-3B7D-127A-CA13-C6E2F380FA83}"/>
                </a:ext>
              </a:extLst>
            </p:cNvPr>
            <p:cNvCxnSpPr>
              <a:cxnSpLocks/>
              <a:endCxn id="54" idx="0"/>
            </p:cNvCxnSpPr>
            <p:nvPr/>
          </p:nvCxnSpPr>
          <p:spPr>
            <a:xfrm rot="5400000">
              <a:off x="263896" y="2875941"/>
              <a:ext cx="1986128" cy="139503"/>
            </a:xfrm>
            <a:prstGeom prst="bentConnector3">
              <a:avLst>
                <a:gd name="adj1" fmla="val 108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9861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0"/>
                                        <p:tgtEl>
                                          <p:spTgt spid="61"/>
                                        </p:tgtEl>
                                      </p:cBhvr>
                                    </p:animEffect>
                                    <p:anim calcmode="lin" valueType="num">
                                      <p:cBhvr>
                                        <p:cTn id="15" dur="1000" fill="hold"/>
                                        <p:tgtEl>
                                          <p:spTgt spid="61"/>
                                        </p:tgtEl>
                                        <p:attrNameLst>
                                          <p:attrName>ppt_x</p:attrName>
                                        </p:attrNameLst>
                                      </p:cBhvr>
                                      <p:tavLst>
                                        <p:tav tm="0">
                                          <p:val>
                                            <p:strVal val="#ppt_x"/>
                                          </p:val>
                                        </p:tav>
                                        <p:tav tm="100000">
                                          <p:val>
                                            <p:strVal val="#ppt_x"/>
                                          </p:val>
                                        </p:tav>
                                      </p:tavLst>
                                    </p:anim>
                                    <p:anim calcmode="lin" valueType="num">
                                      <p:cBhvr>
                                        <p:cTn id="1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fade">
                                      <p:cBhvr>
                                        <p:cTn id="24" dur="5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dissolve">
                                      <p:cBhvr>
                                        <p:cTn id="29" dur="500"/>
                                        <p:tgtEl>
                                          <p:spTgt spid="74"/>
                                        </p:tgtEl>
                                      </p:cBhvr>
                                    </p:animEffect>
                                  </p:childTnLst>
                                </p:cTn>
                              </p:par>
                              <p:par>
                                <p:cTn id="30" presetID="9"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C46E6-B7A4-7C5B-C2ED-4A67DF7A5446}"/>
              </a:ext>
            </a:extLst>
          </p:cNvPr>
          <p:cNvSpPr>
            <a:spLocks noGrp="1"/>
          </p:cNvSpPr>
          <p:nvPr>
            <p:ph type="title"/>
          </p:nvPr>
        </p:nvSpPr>
        <p:spPr>
          <a:xfrm>
            <a:off x="643468" y="4564674"/>
            <a:ext cx="4010820" cy="1615461"/>
          </a:xfrm>
        </p:spPr>
        <p:txBody>
          <a:bodyPr anchor="ctr">
            <a:normAutofit/>
          </a:bodyPr>
          <a:lstStyle/>
          <a:p>
            <a:r>
              <a:rPr lang="en-US" sz="3200"/>
              <a:t>Issues in Data Acquisition</a:t>
            </a:r>
          </a:p>
        </p:txBody>
      </p:sp>
      <p:cxnSp>
        <p:nvCxnSpPr>
          <p:cNvPr id="17" name="Straight Connector 16">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29B641-10E0-A525-3F37-FF87401BE2A9}"/>
              </a:ext>
            </a:extLst>
          </p:cNvPr>
          <p:cNvSpPr>
            <a:spLocks noGrp="1"/>
          </p:cNvSpPr>
          <p:nvPr>
            <p:ph idx="1"/>
          </p:nvPr>
        </p:nvSpPr>
        <p:spPr>
          <a:xfrm>
            <a:off x="5288641" y="4564673"/>
            <a:ext cx="5356176" cy="2120940"/>
          </a:xfrm>
        </p:spPr>
        <p:txBody>
          <a:bodyPr anchor="ctr">
            <a:normAutofit fontScale="85000" lnSpcReduction="20000"/>
          </a:bodyPr>
          <a:lstStyle/>
          <a:p>
            <a:r>
              <a:rPr lang="en-US" dirty="0"/>
              <a:t>Electrodes can shift, become detached, experience short circuiting, or be open circuited</a:t>
            </a:r>
          </a:p>
          <a:p>
            <a:r>
              <a:rPr lang="en-US" dirty="0"/>
              <a:t>System can be wireless at any point (image top right)</a:t>
            </a:r>
          </a:p>
          <a:p>
            <a:pPr lvl="1"/>
            <a:r>
              <a:rPr lang="en-US" sz="1800" dirty="0"/>
              <a:t>Wireless systems are subject to interference, poor reception, etc.</a:t>
            </a:r>
          </a:p>
          <a:p>
            <a:r>
              <a:rPr lang="en-US" dirty="0"/>
              <a:t>Research being done in integrity fault detection (top left image)</a:t>
            </a:r>
          </a:p>
          <a:p>
            <a:pPr lvl="1"/>
            <a:r>
              <a:rPr lang="en-US" dirty="0"/>
              <a:t>Masking faulty channels is a possibility for performance upgrade</a:t>
            </a:r>
          </a:p>
        </p:txBody>
      </p:sp>
      <p:grpSp>
        <p:nvGrpSpPr>
          <p:cNvPr id="10" name="Group 9">
            <a:extLst>
              <a:ext uri="{FF2B5EF4-FFF2-40B4-BE49-F238E27FC236}">
                <a16:creationId xmlns:a16="http://schemas.microsoft.com/office/drawing/2014/main" id="{7E626C24-4AC7-2A6B-202B-85CAD399EA7D}"/>
              </a:ext>
            </a:extLst>
          </p:cNvPr>
          <p:cNvGrpSpPr/>
          <p:nvPr/>
        </p:nvGrpSpPr>
        <p:grpSpPr>
          <a:xfrm>
            <a:off x="261992" y="677865"/>
            <a:ext cx="4773772" cy="3519076"/>
            <a:chOff x="5898629" y="2857476"/>
            <a:chExt cx="5401456" cy="3981786"/>
          </a:xfrm>
        </p:grpSpPr>
        <p:pic>
          <p:nvPicPr>
            <p:cNvPr id="5" name="Picture 4">
              <a:extLst>
                <a:ext uri="{FF2B5EF4-FFF2-40B4-BE49-F238E27FC236}">
                  <a16:creationId xmlns:a16="http://schemas.microsoft.com/office/drawing/2014/main" id="{BCDB2206-6AC0-5803-3079-FA5BD7F63E07}"/>
                </a:ext>
              </a:extLst>
            </p:cNvPr>
            <p:cNvPicPr>
              <a:picLocks noChangeAspect="1"/>
            </p:cNvPicPr>
            <p:nvPr/>
          </p:nvPicPr>
          <p:blipFill>
            <a:blip r:embed="rId3"/>
            <a:stretch>
              <a:fillRect/>
            </a:stretch>
          </p:blipFill>
          <p:spPr>
            <a:xfrm>
              <a:off x="5898629" y="3233992"/>
              <a:ext cx="5401456" cy="3605270"/>
            </a:xfrm>
            <a:prstGeom prst="rect">
              <a:avLst/>
            </a:prstGeom>
          </p:spPr>
        </p:pic>
        <p:sp>
          <p:nvSpPr>
            <p:cNvPr id="9" name="TextBox 8">
              <a:extLst>
                <a:ext uri="{FF2B5EF4-FFF2-40B4-BE49-F238E27FC236}">
                  <a16:creationId xmlns:a16="http://schemas.microsoft.com/office/drawing/2014/main" id="{188415BC-5C70-8753-46D8-D6C7502818D9}"/>
                </a:ext>
              </a:extLst>
            </p:cNvPr>
            <p:cNvSpPr txBox="1"/>
            <p:nvPr/>
          </p:nvSpPr>
          <p:spPr>
            <a:xfrm>
              <a:off x="7229431" y="2857476"/>
              <a:ext cx="3925550" cy="307777"/>
            </a:xfrm>
            <a:prstGeom prst="rect">
              <a:avLst/>
            </a:prstGeom>
            <a:noFill/>
          </p:spPr>
          <p:txBody>
            <a:bodyPr wrap="square">
              <a:spAutoFit/>
            </a:bodyPr>
            <a:lstStyle/>
            <a:p>
              <a:pPr defTabSz="338328">
                <a:spcAft>
                  <a:spcPts val="600"/>
                </a:spcAft>
              </a:pPr>
              <a:r>
                <a:rPr lang="en-US" sz="1036" i="1" kern="1200" dirty="0">
                  <a:solidFill>
                    <a:schemeClr val="tx1"/>
                  </a:solidFill>
                  <a:latin typeface="Times New Roman" panose="02020603050405020304" pitchFamily="18" charset="0"/>
                  <a:ea typeface="+mn-ea"/>
                  <a:cs typeface="+mn-cs"/>
                </a:rPr>
                <a:t>Image from </a:t>
              </a:r>
              <a:r>
                <a:rPr lang="en-US" sz="1036" i="1" kern="1200" dirty="0" err="1">
                  <a:solidFill>
                    <a:schemeClr val="tx1"/>
                  </a:solidFill>
                  <a:latin typeface="Times New Roman" panose="02020603050405020304" pitchFamily="18" charset="0"/>
                  <a:ea typeface="+mn-ea"/>
                  <a:cs typeface="+mn-cs"/>
                </a:rPr>
                <a:t>Swindale</a:t>
              </a:r>
              <a:r>
                <a:rPr lang="en-US" sz="1036" i="1" kern="1200" dirty="0">
                  <a:solidFill>
                    <a:schemeClr val="tx1"/>
                  </a:solidFill>
                  <a:latin typeface="Times New Roman" panose="02020603050405020304" pitchFamily="18" charset="0"/>
                  <a:ea typeface="+mn-ea"/>
                  <a:cs typeface="+mn-cs"/>
                </a:rPr>
                <a:t> and </a:t>
              </a:r>
              <a:r>
                <a:rPr lang="en-US" sz="1036" i="1" kern="1200" dirty="0" err="1">
                  <a:solidFill>
                    <a:schemeClr val="tx1"/>
                  </a:solidFill>
                  <a:latin typeface="Times New Roman" panose="02020603050405020304" pitchFamily="18" charset="0"/>
                  <a:ea typeface="+mn-ea"/>
                  <a:cs typeface="+mn-cs"/>
                </a:rPr>
                <a:t>Spacek</a:t>
              </a:r>
              <a:r>
                <a:rPr lang="en-US" sz="1036" i="1" kern="1200" dirty="0">
                  <a:solidFill>
                    <a:schemeClr val="tx1"/>
                  </a:solidFill>
                  <a:latin typeface="Times New Roman" panose="02020603050405020304" pitchFamily="18" charset="0"/>
                  <a:ea typeface="+mn-ea"/>
                  <a:cs typeface="+mn-cs"/>
                </a:rPr>
                <a:t>, 2016</a:t>
              </a:r>
              <a:endParaRPr lang="en-US" sz="1400" i="1" dirty="0"/>
            </a:p>
          </p:txBody>
        </p:sp>
      </p:grpSp>
      <p:grpSp>
        <p:nvGrpSpPr>
          <p:cNvPr id="12" name="Group 11">
            <a:extLst>
              <a:ext uri="{FF2B5EF4-FFF2-40B4-BE49-F238E27FC236}">
                <a16:creationId xmlns:a16="http://schemas.microsoft.com/office/drawing/2014/main" id="{1BC2ECB5-FDF5-D56B-9245-640EAD2942AD}"/>
              </a:ext>
            </a:extLst>
          </p:cNvPr>
          <p:cNvGrpSpPr/>
          <p:nvPr/>
        </p:nvGrpSpPr>
        <p:grpSpPr>
          <a:xfrm>
            <a:off x="5288640" y="959077"/>
            <a:ext cx="5351619" cy="2635614"/>
            <a:chOff x="5288640" y="959077"/>
            <a:chExt cx="5351619" cy="2635614"/>
          </a:xfrm>
        </p:grpSpPr>
        <p:pic>
          <p:nvPicPr>
            <p:cNvPr id="7" name="Picture 6">
              <a:extLst>
                <a:ext uri="{FF2B5EF4-FFF2-40B4-BE49-F238E27FC236}">
                  <a16:creationId xmlns:a16="http://schemas.microsoft.com/office/drawing/2014/main" id="{94C8B177-0733-1BCF-61D7-D747FAFFEC6A}"/>
                </a:ext>
              </a:extLst>
            </p:cNvPr>
            <p:cNvPicPr>
              <a:picLocks noChangeAspect="1"/>
            </p:cNvPicPr>
            <p:nvPr/>
          </p:nvPicPr>
          <p:blipFill>
            <a:blip r:embed="rId4"/>
            <a:stretch>
              <a:fillRect/>
            </a:stretch>
          </p:blipFill>
          <p:spPr>
            <a:xfrm>
              <a:off x="5288640" y="1280116"/>
              <a:ext cx="5351619" cy="2314575"/>
            </a:xfrm>
            <a:prstGeom prst="rect">
              <a:avLst/>
            </a:prstGeom>
          </p:spPr>
        </p:pic>
        <p:sp>
          <p:nvSpPr>
            <p:cNvPr id="11" name="TextBox 10">
              <a:extLst>
                <a:ext uri="{FF2B5EF4-FFF2-40B4-BE49-F238E27FC236}">
                  <a16:creationId xmlns:a16="http://schemas.microsoft.com/office/drawing/2014/main" id="{0BCF213F-CEA4-FDA8-854B-75619C3FF147}"/>
                </a:ext>
              </a:extLst>
            </p:cNvPr>
            <p:cNvSpPr txBox="1"/>
            <p:nvPr/>
          </p:nvSpPr>
          <p:spPr>
            <a:xfrm>
              <a:off x="7382874" y="959077"/>
              <a:ext cx="1951626" cy="251736"/>
            </a:xfrm>
            <a:prstGeom prst="rect">
              <a:avLst/>
            </a:prstGeom>
            <a:noFill/>
          </p:spPr>
          <p:txBody>
            <a:bodyPr wrap="square">
              <a:spAutoFit/>
            </a:bodyPr>
            <a:lstStyle/>
            <a:p>
              <a:pPr defTabSz="338328">
                <a:spcAft>
                  <a:spcPts val="600"/>
                </a:spcAft>
              </a:pPr>
              <a:r>
                <a:rPr lang="en-US" sz="1036" i="1" kern="1200" dirty="0">
                  <a:solidFill>
                    <a:schemeClr val="tx1"/>
                  </a:solidFill>
                  <a:latin typeface="Times New Roman" panose="02020603050405020304" pitchFamily="18" charset="0"/>
                  <a:ea typeface="+mn-ea"/>
                  <a:cs typeface="+mn-cs"/>
                </a:rPr>
                <a:t>Image from Luan et al., 2020</a:t>
              </a:r>
              <a:endParaRPr lang="en-US" sz="1400" i="1" dirty="0"/>
            </a:p>
          </p:txBody>
        </p:sp>
      </p:grpSp>
    </p:spTree>
    <p:extLst>
      <p:ext uri="{BB962C8B-B14F-4D97-AF65-F5344CB8AC3E}">
        <p14:creationId xmlns:p14="http://schemas.microsoft.com/office/powerpoint/2010/main" val="97503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F20132F8786E42BEAF7C5D182B7D64" ma:contentTypeVersion="11" ma:contentTypeDescription="Create a new document." ma:contentTypeScope="" ma:versionID="2ec087f12222be635d706df039456190">
  <xsd:schema xmlns:xsd="http://www.w3.org/2001/XMLSchema" xmlns:xs="http://www.w3.org/2001/XMLSchema" xmlns:p="http://schemas.microsoft.com/office/2006/metadata/properties" xmlns:ns2="9c2ae412-77d5-4e97-b9e6-74c4189277f3" xmlns:ns3="05e0baf9-1ebf-410a-b10b-8fc927842b11" targetNamespace="http://schemas.microsoft.com/office/2006/metadata/properties" ma:root="true" ma:fieldsID="4528fe084ca98512b08ca60484f88298" ns2:_="" ns3:_="">
    <xsd:import namespace="9c2ae412-77d5-4e97-b9e6-74c4189277f3"/>
    <xsd:import namespace="05e0baf9-1ebf-410a-b10b-8fc927842b1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2ae412-77d5-4e97-b9e6-74c4189277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6aeeafc-10b8-45d8-a1af-5ed376f9e159"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e0baf9-1ebf-410a-b10b-8fc927842b1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9757e3b-59dc-42f7-ab6e-2a4053f67117}" ma:internalName="TaxCatchAll" ma:showField="CatchAllData" ma:web="05e0baf9-1ebf-410a-b10b-8fc927842b1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2ae412-77d5-4e97-b9e6-74c4189277f3">
      <Terms xmlns="http://schemas.microsoft.com/office/infopath/2007/PartnerControls"/>
    </lcf76f155ced4ddcb4097134ff3c332f>
    <TaxCatchAll xmlns="05e0baf9-1ebf-410a-b10b-8fc927842b11" xsi:nil="true"/>
    <SharedWithUsers xmlns="05e0baf9-1ebf-410a-b10b-8fc927842b11">
      <UserInfo>
        <DisplayName>Joseph Picone</DisplayName>
        <AccountId>15</AccountId>
        <AccountType/>
      </UserInfo>
      <UserInfo>
        <DisplayName>Michael J Samarco</DisplayName>
        <AccountId>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F6A249-6509-4AEC-8145-669ABB56BA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2ae412-77d5-4e97-b9e6-74c4189277f3"/>
    <ds:schemaRef ds:uri="05e0baf9-1ebf-410a-b10b-8fc927842b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BD7204-9A21-4C1A-8282-B9610B5ACB02}">
  <ds:schemaRefs>
    <ds:schemaRef ds:uri="http://schemas.microsoft.com/office/2006/metadata/properties"/>
    <ds:schemaRef ds:uri="http://schemas.microsoft.com/office/infopath/2007/PartnerControls"/>
    <ds:schemaRef ds:uri="9c2ae412-77d5-4e97-b9e6-74c4189277f3"/>
    <ds:schemaRef ds:uri="05e0baf9-1ebf-410a-b10b-8fc927842b11"/>
  </ds:schemaRefs>
</ds:datastoreItem>
</file>

<file path=customXml/itemProps3.xml><?xml version="1.0" encoding="utf-8"?>
<ds:datastoreItem xmlns:ds="http://schemas.openxmlformats.org/officeDocument/2006/customXml" ds:itemID="{4F78CCEA-922E-4B05-AF87-FE1FF1A932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1368</TotalTime>
  <Words>4064</Words>
  <Application>Microsoft Office PowerPoint</Application>
  <PresentationFormat>Widescreen</PresentationFormat>
  <Paragraphs>385</Paragraphs>
  <Slides>40</Slides>
  <Notes>16</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View</vt:lpstr>
      <vt:lpstr>Investigating the Robust Ability of Classic, Modern, and Contemporary Brain Machine Interface Decoders</vt:lpstr>
      <vt:lpstr>Background</vt:lpstr>
      <vt:lpstr>What is a Brain Machine Interface (BMI)?</vt:lpstr>
      <vt:lpstr>Possibilities (Example Use Case)</vt:lpstr>
      <vt:lpstr>BMI Relevancy</vt:lpstr>
      <vt:lpstr>Overview of a Typical BMI System </vt:lpstr>
      <vt:lpstr>Neural Data Formats</vt:lpstr>
      <vt:lpstr>Neural Decoders</vt:lpstr>
      <vt:lpstr>Issues in Data Acquisition</vt:lpstr>
      <vt:lpstr>Relevant Work/Experiment</vt:lpstr>
      <vt:lpstr>Relevant Work/Experiment</vt:lpstr>
      <vt:lpstr>Goals</vt:lpstr>
      <vt:lpstr>Goals</vt:lpstr>
      <vt:lpstr>Implementation</vt:lpstr>
      <vt:lpstr>Linear Regression Decoder</vt:lpstr>
      <vt:lpstr>Kalman Filter – Supervised Training</vt:lpstr>
      <vt:lpstr>Kalman Filter – Unsupervised Training</vt:lpstr>
      <vt:lpstr>Kalman Filter – Unsupervised Training</vt:lpstr>
      <vt:lpstr>Kalman Filter – Unsupervised Training</vt:lpstr>
      <vt:lpstr>Kalman Filter - Decoding</vt:lpstr>
      <vt:lpstr>Recurrent Exponential-Family Harmonium</vt:lpstr>
      <vt:lpstr>Evaluation Metrics</vt:lpstr>
      <vt:lpstr>Statistical Significance</vt:lpstr>
      <vt:lpstr>Preliminary Results</vt:lpstr>
      <vt:lpstr>Regression Decoder Implementation</vt:lpstr>
      <vt:lpstr>Reproducing Kalman Filter – Supervised Decoder</vt:lpstr>
      <vt:lpstr>Reproducing Kalman Filter - Unsupervised</vt:lpstr>
      <vt:lpstr>Proposed Work</vt:lpstr>
      <vt:lpstr>Task 1: Validate the Kalman Filter – Unsupervised Implementation</vt:lpstr>
      <vt:lpstr>Task 2: Implement the rEFH Decoder</vt:lpstr>
      <vt:lpstr>Task 3: Quantify the Performance of the Neural Decoders in Handling Multi-Unit Data</vt:lpstr>
      <vt:lpstr>Task 4: Quantify the Performance of the Neural Decoders in Transfer Learning</vt:lpstr>
      <vt:lpstr>Task 5: Quantify the Performance of the Neural Decoders in Handling Dropped Data</vt:lpstr>
      <vt:lpstr>Task 6: Complete Documentation of Custom Python Library and Publish Code Online</vt:lpstr>
      <vt:lpstr>Questions?</vt:lpstr>
      <vt:lpstr>Bibliography</vt:lpstr>
      <vt:lpstr>Bibliography</vt:lpstr>
      <vt:lpstr>Bibliography</vt:lpstr>
      <vt:lpstr>Bibliography</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 Samarco</dc:creator>
  <cp:lastModifiedBy>Michael J Samarco</cp:lastModifiedBy>
  <cp:revision>71</cp:revision>
  <dcterms:created xsi:type="dcterms:W3CDTF">2023-12-05T03:18:30Z</dcterms:created>
  <dcterms:modified xsi:type="dcterms:W3CDTF">2023-12-08T14:41:40Z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0x010100BAF20132F8786E42BEAF7C5D182B7D64</vt:lpwstr>
  </property>
</Properties>
</file>