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45"/>
  </p:notesMasterIdLst>
  <p:handoutMasterIdLst>
    <p:handoutMasterId r:id="rId46"/>
  </p:handoutMasterIdLst>
  <p:sldIdLst>
    <p:sldId id="256" r:id="rId2"/>
    <p:sldId id="259" r:id="rId3"/>
    <p:sldId id="1898" r:id="rId4"/>
    <p:sldId id="1903" r:id="rId5"/>
    <p:sldId id="258" r:id="rId6"/>
    <p:sldId id="1907" r:id="rId7"/>
    <p:sldId id="1906" r:id="rId8"/>
    <p:sldId id="1908" r:id="rId9"/>
    <p:sldId id="1895" r:id="rId10"/>
    <p:sldId id="1905" r:id="rId11"/>
    <p:sldId id="1889" r:id="rId12"/>
    <p:sldId id="1920" r:id="rId13"/>
    <p:sldId id="1916" r:id="rId14"/>
    <p:sldId id="1917" r:id="rId15"/>
    <p:sldId id="1921" r:id="rId16"/>
    <p:sldId id="1918" r:id="rId17"/>
    <p:sldId id="1925" r:id="rId18"/>
    <p:sldId id="1922" r:id="rId19"/>
    <p:sldId id="1926" r:id="rId20"/>
    <p:sldId id="1923" r:id="rId21"/>
    <p:sldId id="1919" r:id="rId22"/>
    <p:sldId id="1899" r:id="rId23"/>
    <p:sldId id="1912" r:id="rId24"/>
    <p:sldId id="1927" r:id="rId25"/>
    <p:sldId id="1928" r:id="rId26"/>
    <p:sldId id="1929" r:id="rId27"/>
    <p:sldId id="1910" r:id="rId28"/>
    <p:sldId id="1911" r:id="rId29"/>
    <p:sldId id="1914" r:id="rId30"/>
    <p:sldId id="1913" r:id="rId31"/>
    <p:sldId id="1915" r:id="rId32"/>
    <p:sldId id="1930" r:id="rId33"/>
    <p:sldId id="1931" r:id="rId34"/>
    <p:sldId id="1900" r:id="rId35"/>
    <p:sldId id="1936" r:id="rId36"/>
    <p:sldId id="257" r:id="rId37"/>
    <p:sldId id="1883" r:id="rId38"/>
    <p:sldId id="1901" r:id="rId39"/>
    <p:sldId id="1909" r:id="rId40"/>
    <p:sldId id="1933" r:id="rId41"/>
    <p:sldId id="1934" r:id="rId42"/>
    <p:sldId id="1935" r:id="rId43"/>
    <p:sldId id="193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134D63A-83F8-4CF0-B15E-04558AF6580B}">
          <p14:sldIdLst>
            <p14:sldId id="256"/>
            <p14:sldId id="259"/>
            <p14:sldId id="1898"/>
            <p14:sldId id="1903"/>
            <p14:sldId id="258"/>
            <p14:sldId id="1907"/>
            <p14:sldId id="1906"/>
            <p14:sldId id="1908"/>
            <p14:sldId id="1895"/>
            <p14:sldId id="1905"/>
            <p14:sldId id="1889"/>
            <p14:sldId id="1920"/>
            <p14:sldId id="1916"/>
            <p14:sldId id="1917"/>
            <p14:sldId id="1921"/>
            <p14:sldId id="1918"/>
            <p14:sldId id="1925"/>
            <p14:sldId id="1922"/>
            <p14:sldId id="1926"/>
            <p14:sldId id="1923"/>
            <p14:sldId id="1919"/>
            <p14:sldId id="1899"/>
            <p14:sldId id="1912"/>
            <p14:sldId id="1927"/>
            <p14:sldId id="1928"/>
            <p14:sldId id="1929"/>
            <p14:sldId id="1910"/>
            <p14:sldId id="1911"/>
            <p14:sldId id="1914"/>
            <p14:sldId id="1913"/>
            <p14:sldId id="1915"/>
            <p14:sldId id="1930"/>
            <p14:sldId id="1931"/>
            <p14:sldId id="1900"/>
            <p14:sldId id="1936"/>
            <p14:sldId id="257"/>
            <p14:sldId id="1883"/>
            <p14:sldId id="1901"/>
            <p14:sldId id="1909"/>
            <p14:sldId id="1933"/>
            <p14:sldId id="1934"/>
            <p14:sldId id="1935"/>
            <p14:sldId id="193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2B43"/>
    <a:srgbClr val="FFC305"/>
    <a:srgbClr val="99FF33"/>
    <a:srgbClr val="CCFF66"/>
    <a:srgbClr val="BF272E"/>
    <a:srgbClr val="F8F8F8"/>
    <a:srgbClr val="881C2B"/>
    <a:srgbClr val="A321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9951" autoAdjust="0"/>
  </p:normalViewPr>
  <p:slideViewPr>
    <p:cSldViewPr snapToGrid="0">
      <p:cViewPr varScale="1">
        <p:scale>
          <a:sx n="127" d="100"/>
          <a:sy n="127" d="100"/>
        </p:scale>
        <p:origin x="1242"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DD637981-56BC-40EE-9366-F863F0FEC1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a:extLst>
              <a:ext uri="{FF2B5EF4-FFF2-40B4-BE49-F238E27FC236}">
                <a16:creationId xmlns:a16="http://schemas.microsoft.com/office/drawing/2014/main" id="{F54D88F1-E729-4645-99C7-E5B96D274C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EE80E9-06C3-4EA1-A884-E15CFEB88223}" type="datetimeFigureOut">
              <a:rPr lang="en-US" smtClean="0"/>
              <a:t>4/25/2024</a:t>
            </a:fld>
            <a:endParaRPr lang="en-US"/>
          </a:p>
        </p:txBody>
      </p:sp>
      <p:sp>
        <p:nvSpPr>
          <p:cNvPr id="4" name="页脚占位符 3">
            <a:extLst>
              <a:ext uri="{FF2B5EF4-FFF2-40B4-BE49-F238E27FC236}">
                <a16:creationId xmlns:a16="http://schemas.microsoft.com/office/drawing/2014/main" id="{72CFDE60-92C6-4CF6-A23C-C1CC88006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灯片编号占位符 4">
            <a:extLst>
              <a:ext uri="{FF2B5EF4-FFF2-40B4-BE49-F238E27FC236}">
                <a16:creationId xmlns:a16="http://schemas.microsoft.com/office/drawing/2014/main" id="{378F384D-778B-4647-A26B-3D99062D9B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F326A4-C63C-4C2E-8373-F133CFF42905}" type="slidenum">
              <a:rPr lang="en-US" smtClean="0"/>
              <a:t>‹#›</a:t>
            </a:fld>
            <a:endParaRPr lang="en-US"/>
          </a:p>
        </p:txBody>
      </p:sp>
    </p:spTree>
    <p:extLst>
      <p:ext uri="{BB962C8B-B14F-4D97-AF65-F5344CB8AC3E}">
        <p14:creationId xmlns:p14="http://schemas.microsoft.com/office/powerpoint/2010/main" val="804284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807A63-9D3F-4F8E-8BBA-7CB75D90C03A}" type="datetimeFigureOut">
              <a:rPr lang="en-US" smtClean="0"/>
              <a:t>4/25/2024</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BA554-94D0-4173-ADEA-586C767DCA47}" type="slidenum">
              <a:rPr lang="en-US" smtClean="0"/>
              <a:t>‹#›</a:t>
            </a:fld>
            <a:endParaRPr lang="en-US"/>
          </a:p>
        </p:txBody>
      </p:sp>
    </p:spTree>
    <p:extLst>
      <p:ext uri="{BB962C8B-B14F-4D97-AF65-F5344CB8AC3E}">
        <p14:creationId xmlns:p14="http://schemas.microsoft.com/office/powerpoint/2010/main" val="2428181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euralink.com/blog/first-clinical-trial-open-for-recruitmen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ABA554-94D0-4173-ADEA-586C767DCA47}" type="slidenum">
              <a:rPr lang="en-US" smtClean="0"/>
              <a:t>0</a:t>
            </a:fld>
            <a:endParaRPr lang="en-US"/>
          </a:p>
        </p:txBody>
      </p:sp>
    </p:spTree>
    <p:extLst>
      <p:ext uri="{BB962C8B-B14F-4D97-AF65-F5344CB8AC3E}">
        <p14:creationId xmlns:p14="http://schemas.microsoft.com/office/powerpoint/2010/main" val="3553147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pseudo-inverse</a:t>
            </a:r>
          </a:p>
        </p:txBody>
      </p:sp>
      <p:sp>
        <p:nvSpPr>
          <p:cNvPr id="4" name="Slide Number Placeholder 3"/>
          <p:cNvSpPr>
            <a:spLocks noGrp="1"/>
          </p:cNvSpPr>
          <p:nvPr>
            <p:ph type="sldNum" sz="quarter" idx="5"/>
          </p:nvPr>
        </p:nvSpPr>
        <p:spPr/>
        <p:txBody>
          <a:bodyPr/>
          <a:lstStyle/>
          <a:p>
            <a:fld id="{E5ABA554-94D0-4173-ADEA-586C767DCA47}" type="slidenum">
              <a:rPr lang="en-US" smtClean="0"/>
              <a:t>12</a:t>
            </a:fld>
            <a:endParaRPr lang="en-US"/>
          </a:p>
        </p:txBody>
      </p:sp>
    </p:spTree>
    <p:extLst>
      <p:ext uri="{BB962C8B-B14F-4D97-AF65-F5344CB8AC3E}">
        <p14:creationId xmlns:p14="http://schemas.microsoft.com/office/powerpoint/2010/main" val="727364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 Observation Matrix</a:t>
            </a:r>
          </a:p>
          <a:p>
            <a:r>
              <a:rPr lang="en-US" dirty="0"/>
              <a:t>A: State Transition Matrix</a:t>
            </a:r>
          </a:p>
          <a:p>
            <a:r>
              <a:rPr lang="en-US" dirty="0"/>
              <a:t>h: Observation offset vector</a:t>
            </a:r>
          </a:p>
          <a:p>
            <a:r>
              <a:rPr lang="en-US" dirty="0"/>
              <a:t>a: State offset vector</a:t>
            </a:r>
          </a:p>
          <a:p>
            <a:r>
              <a:rPr lang="en-US" dirty="0"/>
              <a:t>Q: is observation covariance matrix</a:t>
            </a:r>
          </a:p>
          <a:p>
            <a:r>
              <a:rPr lang="en-US" dirty="0"/>
              <a:t>W: state </a:t>
            </a:r>
            <a:r>
              <a:rPr lang="en-US"/>
              <a:t>covariance matrix</a:t>
            </a:r>
            <a:endParaRPr lang="en-US" dirty="0"/>
          </a:p>
        </p:txBody>
      </p:sp>
      <p:sp>
        <p:nvSpPr>
          <p:cNvPr id="4" name="Slide Number Placeholder 3"/>
          <p:cNvSpPr>
            <a:spLocks noGrp="1"/>
          </p:cNvSpPr>
          <p:nvPr>
            <p:ph type="sldNum" sz="quarter" idx="5"/>
          </p:nvPr>
        </p:nvSpPr>
        <p:spPr/>
        <p:txBody>
          <a:bodyPr/>
          <a:lstStyle/>
          <a:p>
            <a:fld id="{E5ABA554-94D0-4173-ADEA-586C767DCA47}" type="slidenum">
              <a:rPr lang="en-US" smtClean="0"/>
              <a:t>13</a:t>
            </a:fld>
            <a:endParaRPr lang="en-US"/>
          </a:p>
        </p:txBody>
      </p:sp>
    </p:spTree>
    <p:extLst>
      <p:ext uri="{BB962C8B-B14F-4D97-AF65-F5344CB8AC3E}">
        <p14:creationId xmlns:p14="http://schemas.microsoft.com/office/powerpoint/2010/main" val="1096073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 until the Gaussian Cross Entropy is &lt; 1/100 of the total decrease in cross entropy since starting EM</a:t>
            </a:r>
          </a:p>
        </p:txBody>
      </p:sp>
      <p:sp>
        <p:nvSpPr>
          <p:cNvPr id="4" name="Slide Number Placeholder 3"/>
          <p:cNvSpPr>
            <a:spLocks noGrp="1"/>
          </p:cNvSpPr>
          <p:nvPr>
            <p:ph type="sldNum" sz="quarter" idx="5"/>
          </p:nvPr>
        </p:nvSpPr>
        <p:spPr/>
        <p:txBody>
          <a:bodyPr/>
          <a:lstStyle/>
          <a:p>
            <a:fld id="{E5ABA554-94D0-4173-ADEA-586C767DCA47}" type="slidenum">
              <a:rPr lang="en-US" smtClean="0"/>
              <a:t>16</a:t>
            </a:fld>
            <a:endParaRPr lang="en-US"/>
          </a:p>
        </p:txBody>
      </p:sp>
    </p:spTree>
    <p:extLst>
      <p:ext uri="{BB962C8B-B14F-4D97-AF65-F5344CB8AC3E}">
        <p14:creationId xmlns:p14="http://schemas.microsoft.com/office/powerpoint/2010/main" val="3685464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 is smoother gain matrix</a:t>
            </a:r>
          </a:p>
        </p:txBody>
      </p:sp>
      <p:sp>
        <p:nvSpPr>
          <p:cNvPr id="4" name="Slide Number Placeholder 3"/>
          <p:cNvSpPr>
            <a:spLocks noGrp="1"/>
          </p:cNvSpPr>
          <p:nvPr>
            <p:ph type="sldNum" sz="quarter" idx="5"/>
          </p:nvPr>
        </p:nvSpPr>
        <p:spPr/>
        <p:txBody>
          <a:bodyPr/>
          <a:lstStyle/>
          <a:p>
            <a:fld id="{E5ABA554-94D0-4173-ADEA-586C767DCA47}" type="slidenum">
              <a:rPr lang="en-US" smtClean="0"/>
              <a:t>17</a:t>
            </a:fld>
            <a:endParaRPr lang="en-US"/>
          </a:p>
        </p:txBody>
      </p:sp>
    </p:spTree>
    <p:extLst>
      <p:ext uri="{BB962C8B-B14F-4D97-AF65-F5344CB8AC3E}">
        <p14:creationId xmlns:p14="http://schemas.microsoft.com/office/powerpoint/2010/main" val="3210159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dirty="0">
                <a:latin typeface="LMRoman10-Regular-Identity-H"/>
              </a:rPr>
              <a:t>performing an approximation this way assumes a best case of static mapping or allows the researcher to gauge what performance can be expected if there is a good understanding for how the latent states map to the kinematic states beforehand.</a:t>
            </a:r>
          </a:p>
          <a:p>
            <a:pPr marL="171450" lvl="0" indent="-171450" algn="l">
              <a:buFont typeface="Arial" panose="020B0604020202020204" pitchFamily="34" charset="0"/>
              <a:buChar char="•"/>
            </a:pPr>
            <a:r>
              <a:rPr lang="en-US" sz="1800" b="0" i="0" u="none" strike="noStrike" baseline="0" dirty="0">
                <a:latin typeface="LMRoman10-Regular-Identity-H"/>
              </a:rPr>
              <a:t>This is how it was also described in Makin</a:t>
            </a:r>
          </a:p>
          <a:p>
            <a:pPr marL="171450" lvl="0" indent="-1714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5ABA554-94D0-4173-ADEA-586C767DCA47}" type="slidenum">
              <a:rPr lang="en-US" smtClean="0"/>
              <a:t>19</a:t>
            </a:fld>
            <a:endParaRPr lang="en-US"/>
          </a:p>
        </p:txBody>
      </p:sp>
    </p:spTree>
    <p:extLst>
      <p:ext uri="{BB962C8B-B14F-4D97-AF65-F5344CB8AC3E}">
        <p14:creationId xmlns:p14="http://schemas.microsoft.com/office/powerpoint/2010/main" val="700648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ABA554-94D0-4173-ADEA-586C767DCA47}" type="slidenum">
              <a:rPr lang="en-US" smtClean="0"/>
              <a:t>23</a:t>
            </a:fld>
            <a:endParaRPr lang="en-US"/>
          </a:p>
        </p:txBody>
      </p:sp>
    </p:spTree>
    <p:extLst>
      <p:ext uri="{BB962C8B-B14F-4D97-AF65-F5344CB8AC3E}">
        <p14:creationId xmlns:p14="http://schemas.microsoft.com/office/powerpoint/2010/main" val="3958399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ABA554-94D0-4173-ADEA-586C767DCA47}" type="slidenum">
              <a:rPr lang="en-US" smtClean="0"/>
              <a:t>25</a:t>
            </a:fld>
            <a:endParaRPr lang="en-US"/>
          </a:p>
        </p:txBody>
      </p:sp>
    </p:spTree>
    <p:extLst>
      <p:ext uri="{BB962C8B-B14F-4D97-AF65-F5344CB8AC3E}">
        <p14:creationId xmlns:p14="http://schemas.microsoft.com/office/powerpoint/2010/main" val="90101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MRoman10-Regular-Identity-H"/>
              </a:rPr>
              <a:t>Added complexity comes with the demand for more powerful computational resources, which comes with added size, power, and thermal requirements. For embedded/real-time applications, this may prove non-feasible based on the inherent biological requirements at hand</a:t>
            </a:r>
          </a:p>
          <a:p>
            <a:pPr algn="l"/>
            <a:endParaRPr lang="en-US" sz="1800" b="0" i="0" u="none" strike="noStrike" baseline="0" dirty="0">
              <a:latin typeface="LMRoman10-Regular-Identity-H"/>
            </a:endParaRPr>
          </a:p>
          <a:p>
            <a:pPr marL="285750" indent="-285750" algn="l">
              <a:buFont typeface="Arial" panose="020B0604020202020204" pitchFamily="34" charset="0"/>
              <a:buChar char="•"/>
            </a:pPr>
            <a:r>
              <a:rPr lang="en-US" sz="1800" b="0" i="0" u="none" strike="noStrike" baseline="0" dirty="0">
                <a:latin typeface="LMRoman10-Regular-Identity-H"/>
              </a:rPr>
              <a:t>First, a spike detection algorithm reduces the electrode data from all time samples to just segments, or periods, where the electrodes are thought to have recorded a neuron firing/producing an action potential.</a:t>
            </a:r>
          </a:p>
          <a:p>
            <a:pPr marL="285750" indent="-285750" algn="l">
              <a:buFont typeface="Arial" panose="020B0604020202020204" pitchFamily="34" charset="0"/>
              <a:buChar char="•"/>
            </a:pPr>
            <a:r>
              <a:rPr lang="en-US" sz="1800" b="0" i="0" u="none" strike="noStrike" baseline="0" dirty="0">
                <a:latin typeface="LMRoman10-Regular-Identity-H"/>
              </a:rPr>
              <a:t>Then, a feature extraction algorithm is deployed to discover features that best explain the differences among the different neurons.</a:t>
            </a:r>
          </a:p>
          <a:p>
            <a:pPr marL="285750" indent="-285750" algn="l">
              <a:buFont typeface="Arial" panose="020B0604020202020204" pitchFamily="34" charset="0"/>
              <a:buChar char="•"/>
            </a:pPr>
            <a:r>
              <a:rPr lang="en-US" sz="1800" b="0" i="0" u="none" strike="noStrike" baseline="0" dirty="0">
                <a:latin typeface="LMRoman10-Regular-Identity-H"/>
              </a:rPr>
              <a:t>Finally, a classification algorithm is applied to the features and labels are placed for most likely fit of which neuron produced which “spike”.</a:t>
            </a:r>
            <a:endParaRPr lang="en-US" dirty="0"/>
          </a:p>
        </p:txBody>
      </p:sp>
      <p:sp>
        <p:nvSpPr>
          <p:cNvPr id="4" name="Slide Number Placeholder 3"/>
          <p:cNvSpPr>
            <a:spLocks noGrp="1"/>
          </p:cNvSpPr>
          <p:nvPr>
            <p:ph type="sldNum" sz="quarter" idx="5"/>
          </p:nvPr>
        </p:nvSpPr>
        <p:spPr/>
        <p:txBody>
          <a:bodyPr/>
          <a:lstStyle/>
          <a:p>
            <a:fld id="{E5ABA554-94D0-4173-ADEA-586C767DCA47}" type="slidenum">
              <a:rPr lang="en-US" smtClean="0"/>
              <a:t>27</a:t>
            </a:fld>
            <a:endParaRPr lang="en-US"/>
          </a:p>
        </p:txBody>
      </p:sp>
    </p:spTree>
    <p:extLst>
      <p:ext uri="{BB962C8B-B14F-4D97-AF65-F5344CB8AC3E}">
        <p14:creationId xmlns:p14="http://schemas.microsoft.com/office/powerpoint/2010/main" val="3697426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Elon Musk’s paper on thousand channel neurons</a:t>
            </a:r>
          </a:p>
        </p:txBody>
      </p:sp>
      <p:sp>
        <p:nvSpPr>
          <p:cNvPr id="4" name="Slide Number Placeholder 3"/>
          <p:cNvSpPr>
            <a:spLocks noGrp="1"/>
          </p:cNvSpPr>
          <p:nvPr>
            <p:ph type="sldNum" sz="quarter" idx="5"/>
          </p:nvPr>
        </p:nvSpPr>
        <p:spPr/>
        <p:txBody>
          <a:bodyPr/>
          <a:lstStyle/>
          <a:p>
            <a:fld id="{E5ABA554-94D0-4173-ADEA-586C767DCA47}" type="slidenum">
              <a:rPr lang="en-US" smtClean="0"/>
              <a:t>28</a:t>
            </a:fld>
            <a:endParaRPr lang="en-US"/>
          </a:p>
        </p:txBody>
      </p:sp>
    </p:spTree>
    <p:extLst>
      <p:ext uri="{BB962C8B-B14F-4D97-AF65-F5344CB8AC3E}">
        <p14:creationId xmlns:p14="http://schemas.microsoft.com/office/powerpoint/2010/main" val="220403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5ABA554-94D0-4173-ADEA-586C767DCA47}" type="slidenum">
              <a:rPr lang="en-US" smtClean="0"/>
              <a:t>35</a:t>
            </a:fld>
            <a:endParaRPr lang="en-US"/>
          </a:p>
        </p:txBody>
      </p:sp>
    </p:spTree>
    <p:extLst>
      <p:ext uri="{BB962C8B-B14F-4D97-AF65-F5344CB8AC3E}">
        <p14:creationId xmlns:p14="http://schemas.microsoft.com/office/powerpoint/2010/main" val="654106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ABA554-94D0-4173-ADEA-586C767DCA47}" type="slidenum">
              <a:rPr lang="en-US" smtClean="0"/>
              <a:t>1</a:t>
            </a:fld>
            <a:endParaRPr lang="en-US"/>
          </a:p>
        </p:txBody>
      </p:sp>
    </p:spTree>
    <p:extLst>
      <p:ext uri="{BB962C8B-B14F-4D97-AF65-F5344CB8AC3E}">
        <p14:creationId xmlns:p14="http://schemas.microsoft.com/office/powerpoint/2010/main" val="3185572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ABA554-94D0-4173-ADEA-586C767DCA47}" type="slidenum">
              <a:rPr lang="en-US" smtClean="0"/>
              <a:t>36</a:t>
            </a:fld>
            <a:endParaRPr lang="en-US"/>
          </a:p>
        </p:txBody>
      </p:sp>
    </p:spTree>
    <p:extLst>
      <p:ext uri="{BB962C8B-B14F-4D97-AF65-F5344CB8AC3E}">
        <p14:creationId xmlns:p14="http://schemas.microsoft.com/office/powerpoint/2010/main" val="4276413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point 1 and sub 1:</a:t>
            </a:r>
          </a:p>
          <a:p>
            <a:pPr marL="171450" indent="-171450">
              <a:buFont typeface="Arial" panose="020B0604020202020204" pitchFamily="34" charset="0"/>
              <a:buChar char="•"/>
            </a:pPr>
            <a:r>
              <a:rPr lang="en-US" dirty="0"/>
              <a:t>The machine is typically a computer or electronic processor system</a:t>
            </a:r>
          </a:p>
          <a:p>
            <a:pPr marL="171450" indent="-171450">
              <a:buFont typeface="Arial" panose="020B0604020202020204" pitchFamily="34" charset="0"/>
              <a:buChar char="•"/>
            </a:pPr>
            <a:r>
              <a:rPr lang="en-US" dirty="0"/>
              <a:t>This information being decoded is generated by groups of cells in the brain called neurons and encoded by them in the form of electrical signals</a:t>
            </a:r>
          </a:p>
          <a:p>
            <a:pPr marL="171450" indent="-171450">
              <a:buFont typeface="Arial" panose="020B0604020202020204" pitchFamily="34" charset="0"/>
              <a:buChar char="•"/>
            </a:pPr>
            <a:r>
              <a:rPr lang="en-US" dirty="0"/>
              <a:t>The information presented in these electrical signals are typically modeled mathematically and decoded via a computer algorithm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So why should anyone care about neural signal decoding?</a:t>
            </a:r>
          </a:p>
          <a:p>
            <a:pPr marL="171450" indent="-171450">
              <a:buFont typeface="Arial" panose="020B0604020202020204" pitchFamily="34" charset="0"/>
              <a:buChar char="•"/>
            </a:pPr>
            <a:r>
              <a:rPr lang="en-US" dirty="0"/>
              <a:t>In fact, if you look at this plot from a study conducted in 2021, you will see that both the number of patents and publications involving BMI systems has both increased exponentially since 2000.</a:t>
            </a:r>
          </a:p>
          <a:p>
            <a:pPr marL="171450" indent="-171450">
              <a:buFont typeface="Arial" panose="020B0604020202020204" pitchFamily="34" charset="0"/>
              <a:buChar char="•"/>
            </a:pPr>
            <a:r>
              <a:rPr lang="en-US" dirty="0"/>
              <a:t>Now, popularity aside, BMIs also come with great power. E.g. since they give us the power to decode what someone is thinking about, you could in theory develop a system targeted at e.g., decoding thoughts regarding the body’s motor function.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figure being shown at the top right is from a paper which demonstrated just that. They essentially demonstrated restoration of arm and hand movement for a paralyzed individual. They did this by modeling a neural signal decoder to drive a </a:t>
            </a:r>
            <a:r>
              <a:rPr lang="en-US" sz="1200" b="0" i="0" u="sng" kern="1200" dirty="0">
                <a:solidFill>
                  <a:schemeClr val="tx1"/>
                </a:solidFill>
                <a:effectLst/>
                <a:latin typeface="+mn-lt"/>
                <a:ea typeface="+mn-ea"/>
                <a:cs typeface="+mn-cs"/>
              </a:rPr>
              <a:t>neuromuscular electrical stimulation system</a:t>
            </a:r>
            <a:r>
              <a:rPr lang="en-US" sz="1200" b="0" i="0" kern="1200" dirty="0">
                <a:solidFill>
                  <a:schemeClr val="tx1"/>
                </a:solidFill>
                <a:effectLst/>
                <a:latin typeface="+mn-lt"/>
                <a:ea typeface="+mn-ea"/>
                <a:cs typeface="+mn-cs"/>
              </a:rPr>
              <a:t> (which you can see on the person’s arm in the photo). In the experiments, and with the help of a BMI, the paralyzed individual demonstrated a renewed ability of tasks like grasping, pouring, and stirring </a:t>
            </a:r>
            <a:r>
              <a:rPr lang="en-US" dirty="0"/>
              <a:t>(~70 % accuracy for hand gestures).</a:t>
            </a: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Lastly, BMI have become so important these days that they are starting commercialization. In just last fall of 2023, the company </a:t>
            </a:r>
            <a:r>
              <a:rPr lang="en-US" sz="1200" b="0" i="0" kern="1200" dirty="0" err="1">
                <a:solidFill>
                  <a:schemeClr val="tx1"/>
                </a:solidFill>
                <a:effectLst/>
                <a:latin typeface="+mn-lt"/>
                <a:ea typeface="+mn-ea"/>
                <a:cs typeface="+mn-cs"/>
              </a:rPr>
              <a:t>Neuralink</a:t>
            </a:r>
            <a:r>
              <a:rPr lang="en-US" sz="1200" b="0" i="0" kern="1200" dirty="0">
                <a:solidFill>
                  <a:schemeClr val="tx1"/>
                </a:solidFill>
                <a:effectLst/>
                <a:latin typeface="+mn-lt"/>
                <a:ea typeface="+mn-ea"/>
                <a:cs typeface="+mn-cs"/>
              </a:rPr>
              <a:t> received approval by the FDA to begin their first in human trials for their N1 implant which is a completely wireless BMI </a:t>
            </a:r>
            <a:r>
              <a:rPr lang="en-US" dirty="0"/>
              <a:t>(</a:t>
            </a:r>
            <a:r>
              <a:rPr lang="en-US" dirty="0" err="1">
                <a:hlinkClick r:id="rId3"/>
              </a:rPr>
              <a:t>Neuralink’s</a:t>
            </a:r>
            <a:r>
              <a:rPr lang="en-US" dirty="0">
                <a:hlinkClick r:id="rId3"/>
              </a:rPr>
              <a:t> First-in-Human Clinical Trial is Open for Recruitment | Blog | </a:t>
            </a:r>
            <a:r>
              <a:rPr lang="en-US" dirty="0" err="1">
                <a:hlinkClick r:id="rId3"/>
              </a:rPr>
              <a:t>Neuralink</a:t>
            </a:r>
            <a:r>
              <a:rPr lang="en-US" dirty="0"/>
              <a:t>).</a:t>
            </a:r>
          </a:p>
        </p:txBody>
      </p:sp>
      <p:sp>
        <p:nvSpPr>
          <p:cNvPr id="4" name="Slide Number Placeholder 3"/>
          <p:cNvSpPr>
            <a:spLocks noGrp="1"/>
          </p:cNvSpPr>
          <p:nvPr>
            <p:ph type="sldNum" sz="quarter" idx="5"/>
          </p:nvPr>
        </p:nvSpPr>
        <p:spPr/>
        <p:txBody>
          <a:bodyPr/>
          <a:lstStyle/>
          <a:p>
            <a:fld id="{E5ABA554-94D0-4173-ADEA-586C767DCA47}" type="slidenum">
              <a:rPr lang="en-US" smtClean="0"/>
              <a:t>3</a:t>
            </a:fld>
            <a:endParaRPr lang="en-US"/>
          </a:p>
        </p:txBody>
      </p:sp>
    </p:spTree>
    <p:extLst>
      <p:ext uri="{BB962C8B-B14F-4D97-AF65-F5344CB8AC3E}">
        <p14:creationId xmlns:p14="http://schemas.microsoft.com/office/powerpoint/2010/main" val="2643613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(Before getting into bullets) I am going to show you a specific type of BMI, which is relevant to this project and that is one where electrical signals are extracted from the surface of the brain and down to the single neuron level.</a:t>
            </a:r>
          </a:p>
          <a:p>
            <a:pPr marL="0" indent="0">
              <a:buFont typeface="Arial" panose="020B0604020202020204" pitchFamily="34" charset="0"/>
              <a:buNone/>
            </a:pPr>
            <a:endParaRPr lang="en-US" sz="1200" dirty="0"/>
          </a:p>
          <a:p>
            <a:pPr marL="228600" indent="-228600">
              <a:buFont typeface="Arial" panose="020B0604020202020204" pitchFamily="34" charset="0"/>
              <a:buAutoNum type="arabicPeriod"/>
            </a:pPr>
            <a:r>
              <a:rPr lang="en-US" sz="1200" dirty="0"/>
              <a:t>Take a look at figure a and b: Microelectrode arrays are surgically implanted in a subject’s brain, typically a primate (e.g. a monkey). In the photo provided here you can see a matrix of many small electrodes.</a:t>
            </a:r>
            <a:br>
              <a:rPr lang="en-US" sz="1200" dirty="0"/>
            </a:br>
            <a:r>
              <a:rPr lang="en-US" sz="1200" dirty="0"/>
              <a:t>Each of those electrodes form a recording channel and pick up electrical signals from all neurons closest to them. These signals are typically very small and in the 100s of microvolt range.</a:t>
            </a:r>
            <a:br>
              <a:rPr lang="en-US" sz="1200" dirty="0"/>
            </a:br>
            <a:r>
              <a:rPr lang="en-US" sz="1200" dirty="0"/>
              <a:t>At this point, these are analog signals and not in a form that can be processed on a digital platform.</a:t>
            </a:r>
          </a:p>
          <a:p>
            <a:pPr marL="228600" indent="-228600">
              <a:buFont typeface="Arial" panose="020B0604020202020204" pitchFamily="34" charset="0"/>
              <a:buAutoNum type="arabicPeriod"/>
            </a:pPr>
            <a:r>
              <a:rPr lang="en-US" sz="1200" dirty="0"/>
              <a:t>The next step in a typical BMI system involves a pre-amplifier, which filters unwanted noise from the signal, amplifies it, and quantizes the signal—forming a digital signal that can now be processed on a digital platform.</a:t>
            </a:r>
          </a:p>
          <a:p>
            <a:pPr marL="228600" indent="-228600">
              <a:buFont typeface="Arial" panose="020B0604020202020204" pitchFamily="34" charset="0"/>
              <a:buAutoNum type="arabicPeriod"/>
            </a:pPr>
            <a:r>
              <a:rPr lang="en-US" sz="1200" dirty="0"/>
              <a:t>Now, the digital signals are typically sent to a processor system like a computer or embedded processor chip. The processor system processes the digital electrode signals and does the following:</a:t>
            </a:r>
          </a:p>
          <a:p>
            <a:pPr marL="228600" indent="-228600">
              <a:buFont typeface="Arial" panose="020B0604020202020204" pitchFamily="34" charset="0"/>
              <a:buAutoNum type="arabicPeriod"/>
            </a:pPr>
            <a:r>
              <a:rPr lang="en-US" sz="1200" dirty="0"/>
              <a:t>First, it will detect spikes, or events where a neuron’s signal has passed a threshold and indicated an “action potential.” These are when key events are expected to happen.</a:t>
            </a:r>
          </a:p>
          <a:p>
            <a:pPr marL="228600" indent="-228600">
              <a:buFont typeface="Arial" panose="020B0604020202020204" pitchFamily="34" charset="0"/>
              <a:buAutoNum type="arabicPeriod"/>
            </a:pPr>
            <a:r>
              <a:rPr lang="en-US" sz="1200" dirty="0"/>
              <a:t>Next, a spike sorting algorithm is run on all of the detected spikes from each electrode. This algorithm essentially places labels for each spike and determines which individual neuron each of these spikes belong to. At this point, the spikes can be reduced into just times of when the spikes occur.</a:t>
            </a:r>
          </a:p>
          <a:p>
            <a:pPr marL="228600" indent="-228600">
              <a:buFont typeface="Arial" panose="020B0604020202020204" pitchFamily="34" charset="0"/>
              <a:buAutoNum type="arabicPeriod"/>
            </a:pPr>
            <a:r>
              <a:rPr lang="en-US" sz="1200" dirty="0"/>
              <a:t>Since these spikes are stochastic events and can occur at any time, these spike times do not have a sample rate associated with them. This is needed for a decoder that aims to update at periodic intervals. In order to synchronize these spike times to some sample rate, a binning algorithm is performed, which converts the spike times to number of spike events or counts per update period.</a:t>
            </a:r>
          </a:p>
          <a:p>
            <a:pPr marL="228600" indent="-228600">
              <a:buFont typeface="Arial" panose="020B0604020202020204" pitchFamily="34" charset="0"/>
              <a:buAutoNum type="arabicPeriod"/>
            </a:pPr>
            <a:r>
              <a:rPr lang="en-US" sz="1200" dirty="0"/>
              <a:t>The spike counts for each neuron can then be passed into a decoder, which ultimately models some underlying process to predict a task or thought.</a:t>
            </a:r>
          </a:p>
          <a:p>
            <a:pPr marL="228600" indent="-228600">
              <a:buFont typeface="Arial" panose="020B0604020202020204" pitchFamily="34" charset="0"/>
              <a:buAutoNum type="arabicPeriod"/>
            </a:pPr>
            <a:r>
              <a:rPr lang="en-US" sz="1200" dirty="0"/>
              <a:t> If desired, this prediction can then be turned into e.g. some actuation signal to control and external device like the example given on the previous slide.</a:t>
            </a:r>
          </a:p>
          <a:p>
            <a:pPr marL="228600" indent="-228600">
              <a:buFont typeface="Arial" panose="020B0604020202020204" pitchFamily="34" charset="0"/>
              <a:buAutoNum type="arabicPeriod"/>
            </a:pPr>
            <a:endParaRPr lang="en-US" sz="1200" dirty="0"/>
          </a:p>
          <a:p>
            <a:pPr marL="0" indent="0">
              <a:buFont typeface="Arial" panose="020B0604020202020204" pitchFamily="34" charset="0"/>
              <a:buNone/>
            </a:pPr>
            <a:r>
              <a:rPr lang="en-US" sz="1200" dirty="0"/>
              <a:t>At this point, I want to mention that the main focus for this project will be targeted at </a:t>
            </a:r>
            <a:r>
              <a:rPr lang="en-US" sz="1200" b="1" dirty="0"/>
              <a:t>the neural signal decoding aspect.</a:t>
            </a:r>
          </a:p>
        </p:txBody>
      </p:sp>
      <p:sp>
        <p:nvSpPr>
          <p:cNvPr id="4" name="Slide Number Placeholder 3"/>
          <p:cNvSpPr>
            <a:spLocks noGrp="1"/>
          </p:cNvSpPr>
          <p:nvPr>
            <p:ph type="sldNum" sz="quarter" idx="5"/>
          </p:nvPr>
        </p:nvSpPr>
        <p:spPr/>
        <p:txBody>
          <a:bodyPr/>
          <a:lstStyle/>
          <a:p>
            <a:fld id="{E5ABA554-94D0-4173-ADEA-586C767DCA47}" type="slidenum">
              <a:rPr lang="en-US" smtClean="0"/>
              <a:t>4</a:t>
            </a:fld>
            <a:endParaRPr lang="en-US"/>
          </a:p>
        </p:txBody>
      </p:sp>
    </p:spTree>
    <p:extLst>
      <p:ext uri="{BB962C8B-B14F-4D97-AF65-F5344CB8AC3E}">
        <p14:creationId xmlns:p14="http://schemas.microsoft.com/office/powerpoint/2010/main" val="374353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800" b="0" i="0" u="none" strike="noStrike" baseline="0" dirty="0">
                <a:latin typeface="LMRoman10-Regular-Identity-H"/>
              </a:rPr>
              <a:t>prove convenient and allow for other investigators to easily modify or extend decoder functionality.</a:t>
            </a:r>
          </a:p>
        </p:txBody>
      </p:sp>
      <p:sp>
        <p:nvSpPr>
          <p:cNvPr id="4" name="Slide Number Placeholder 3"/>
          <p:cNvSpPr>
            <a:spLocks noGrp="1"/>
          </p:cNvSpPr>
          <p:nvPr>
            <p:ph type="sldNum" sz="quarter" idx="5"/>
          </p:nvPr>
        </p:nvSpPr>
        <p:spPr/>
        <p:txBody>
          <a:bodyPr/>
          <a:lstStyle/>
          <a:p>
            <a:fld id="{E5ABA554-94D0-4173-ADEA-586C767DCA47}" type="slidenum">
              <a:rPr lang="en-US" smtClean="0"/>
              <a:t>5</a:t>
            </a:fld>
            <a:endParaRPr lang="en-US"/>
          </a:p>
        </p:txBody>
      </p:sp>
    </p:spTree>
    <p:extLst>
      <p:ext uri="{BB962C8B-B14F-4D97-AF65-F5344CB8AC3E}">
        <p14:creationId xmlns:p14="http://schemas.microsoft.com/office/powerpoint/2010/main" val="1638047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Sessions in the experiment were collected over 44 days with the range of days spanning almost a year, or 329 days.</a:t>
            </a:r>
          </a:p>
          <a:p>
            <a:pPr marL="171450" indent="-171450">
              <a:buFont typeface="Arial" panose="020B0604020202020204" pitchFamily="34" charset="0"/>
              <a:buChar char="•"/>
            </a:pPr>
            <a:r>
              <a:rPr lang="en-US" dirty="0"/>
              <a:t>In these experiments, monkeys, who had microelectrode arrays implanted into their brains, were instructed to perform reaching tasks to hit targets that appeared visually in front of them.</a:t>
            </a:r>
          </a:p>
          <a:p>
            <a:pPr marL="171450" indent="-171450">
              <a:buFont typeface="Arial" panose="020B0604020202020204" pitchFamily="34" charset="0"/>
              <a:buChar char="•"/>
            </a:pPr>
            <a:r>
              <a:rPr lang="en-US" dirty="0"/>
              <a:t>These targets were just below shoulder level and out-front of the monkey, which established an x-y coordinate system as you can see in the figure shown.</a:t>
            </a:r>
          </a:p>
          <a:p>
            <a:pPr marL="171450" indent="-171450">
              <a:buFont typeface="Arial" panose="020B0604020202020204" pitchFamily="34" charset="0"/>
              <a:buChar char="•"/>
            </a:pPr>
            <a:r>
              <a:rPr lang="en-US" dirty="0"/>
              <a:t>In the experiment, fingertip positional data in x and y coordinates was recorded from a fingertip sensor.</a:t>
            </a:r>
          </a:p>
          <a:p>
            <a:pPr marL="171450" indent="-171450">
              <a:buFont typeface="Arial" panose="020B0604020202020204" pitchFamily="34" charset="0"/>
              <a:buChar char="•"/>
            </a:pPr>
            <a:r>
              <a:rPr lang="en-US" dirty="0"/>
              <a:t>And SU spike sorted data was extracted from the monkey’s as well.</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What is good about this published dataset is that there are currently 30 other publications making use of this dataset.</a:t>
            </a:r>
          </a:p>
          <a:p>
            <a:pPr marL="171450" indent="-171450">
              <a:buFont typeface="Arial" panose="020B0604020202020204" pitchFamily="34" charset="0"/>
              <a:buChar char="•"/>
            </a:pPr>
            <a:r>
              <a:rPr lang="en-US" dirty="0"/>
              <a:t>One of the publications titled (read title in footnote), implemented 7 different neural decoders and published performance results, in the form of a csv file (seen below), for those decoders for every data collection session.</a:t>
            </a:r>
          </a:p>
          <a:p>
            <a:pPr marL="171450" indent="-171450">
              <a:buFont typeface="Arial" panose="020B0604020202020204" pitchFamily="34" charset="0"/>
              <a:buChar char="•"/>
            </a:pPr>
            <a:r>
              <a:rPr lang="en-US" dirty="0"/>
              <a:t>The fact that this dataset comes with a results file, provides good validation for custom decoder implementation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5ABA554-94D0-4173-ADEA-586C767DCA47}" type="slidenum">
              <a:rPr lang="en-US" smtClean="0"/>
              <a:t>6</a:t>
            </a:fld>
            <a:endParaRPr lang="en-US"/>
          </a:p>
        </p:txBody>
      </p:sp>
    </p:spTree>
    <p:extLst>
      <p:ext uri="{BB962C8B-B14F-4D97-AF65-F5344CB8AC3E}">
        <p14:creationId xmlns:p14="http://schemas.microsoft.com/office/powerpoint/2010/main" val="2070848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MATLAB code by Makin and </a:t>
            </a:r>
            <a:r>
              <a:rPr lang="en-US" dirty="0" err="1"/>
              <a:t>O’Doherty</a:t>
            </a:r>
            <a:r>
              <a:rPr lang="en-US" dirty="0"/>
              <a:t> was not written in a way to reproduce their results from their paper (more focused on running a general EFH).</a:t>
            </a:r>
          </a:p>
          <a:p>
            <a:pPr marL="171450" indent="-171450">
              <a:buFont typeface="Arial" panose="020B0604020202020204" pitchFamily="34" charset="0"/>
              <a:buChar char="•"/>
            </a:pPr>
            <a:r>
              <a:rPr lang="en-US" dirty="0"/>
              <a:t>Makin and </a:t>
            </a:r>
            <a:r>
              <a:rPr lang="en-US" dirty="0" err="1"/>
              <a:t>O’Doherty</a:t>
            </a:r>
            <a:r>
              <a:rPr lang="en-US" dirty="0"/>
              <a:t> MATLAB code was also not very well documented (e.g. no tutorial and few comments)</a:t>
            </a:r>
          </a:p>
          <a:p>
            <a:pPr marL="171450" indent="-171450">
              <a:buFont typeface="Arial" panose="020B0604020202020204" pitchFamily="34" charset="0"/>
              <a:buChar char="•"/>
            </a:pPr>
            <a:r>
              <a:rPr lang="en-US" dirty="0"/>
              <a:t>Following the documentation of Makin et al., 2018 paper and using the </a:t>
            </a:r>
            <a:r>
              <a:rPr lang="en-US" dirty="0" err="1"/>
              <a:t>O’Doherty</a:t>
            </a:r>
            <a:r>
              <a:rPr lang="en-US" dirty="0"/>
              <a:t> et al., 2020 published results, we can use that to implement decoders.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As I said, Makin and others implemented 7 different conventional and contemporary neural signal decoders:</a:t>
            </a:r>
          </a:p>
          <a:p>
            <a:pPr marL="171450" indent="-171450">
              <a:buFont typeface="Arial" panose="020B0604020202020204" pitchFamily="34" charset="0"/>
              <a:buChar char="•"/>
            </a:pPr>
            <a:r>
              <a:rPr lang="en-US" dirty="0"/>
              <a:t>The Linear Regression is a decoder which essentially finds a best linear fit between neural observations and kinematic outputs</a:t>
            </a:r>
          </a:p>
          <a:p>
            <a:pPr marL="171450" indent="-171450">
              <a:buFont typeface="Arial" panose="020B0604020202020204" pitchFamily="34" charset="0"/>
              <a:buChar char="•"/>
            </a:pPr>
            <a:r>
              <a:rPr lang="en-US" dirty="0"/>
              <a:t>A Kalman Filter makes use of linear gaussian dynamic model and measurement data to essentially make a best prediction for kinematic state at each time step given the neural observations</a:t>
            </a:r>
          </a:p>
          <a:p>
            <a:pPr marL="171450" indent="-171450">
              <a:buFont typeface="Arial" panose="020B0604020202020204" pitchFamily="34" charset="0"/>
              <a:buChar char="•"/>
            </a:pPr>
            <a:r>
              <a:rPr lang="en-US" dirty="0"/>
              <a:t>Supervised means that the model parameters are trained with ground truth data (in this case kinematic data)</a:t>
            </a:r>
          </a:p>
          <a:p>
            <a:pPr marL="171450" indent="-171450">
              <a:buFont typeface="Arial" panose="020B0604020202020204" pitchFamily="34" charset="0"/>
              <a:buChar char="•"/>
            </a:pPr>
            <a:r>
              <a:rPr lang="en-US" dirty="0"/>
              <a:t>Unsupervised means the model parameters do not have access to ground truth data and are trained using some probabilistic methods and their observational data alone (this leads to an intermediate step of predicting latent states from observations)</a:t>
            </a:r>
          </a:p>
          <a:p>
            <a:pPr marL="171450" indent="-171450">
              <a:buFont typeface="Arial" panose="020B0604020202020204" pitchFamily="34" charset="0"/>
              <a:buChar char="•"/>
            </a:pPr>
            <a:r>
              <a:rPr lang="en-US" dirty="0"/>
              <a:t>Unscented KF allows for a non-linear model for the </a:t>
            </a:r>
            <a:r>
              <a:rPr lang="en-US" dirty="0" err="1"/>
              <a:t>neual</a:t>
            </a:r>
            <a:r>
              <a:rPr lang="en-US" dirty="0"/>
              <a:t>-kinematics</a:t>
            </a:r>
          </a:p>
          <a:p>
            <a:pPr marL="171450" indent="-171450">
              <a:buFont typeface="Arial" panose="020B0604020202020204" pitchFamily="34" charset="0"/>
              <a:buChar char="•"/>
            </a:pPr>
            <a:r>
              <a:rPr lang="en-US" dirty="0" err="1"/>
              <a:t>rEFH</a:t>
            </a:r>
            <a:r>
              <a:rPr lang="en-US" dirty="0"/>
              <a:t> is a new NN technique, developed by Makin and group, which leverages temporal relationships in past observations and allows for the model to be modeled as an exponential distribution</a:t>
            </a:r>
          </a:p>
        </p:txBody>
      </p:sp>
      <p:sp>
        <p:nvSpPr>
          <p:cNvPr id="4" name="Slide Number Placeholder 3"/>
          <p:cNvSpPr>
            <a:spLocks noGrp="1"/>
          </p:cNvSpPr>
          <p:nvPr>
            <p:ph type="sldNum" sz="quarter" idx="5"/>
          </p:nvPr>
        </p:nvSpPr>
        <p:spPr/>
        <p:txBody>
          <a:bodyPr/>
          <a:lstStyle/>
          <a:p>
            <a:fld id="{E5ABA554-94D0-4173-ADEA-586C767DCA47}" type="slidenum">
              <a:rPr lang="en-US" smtClean="0"/>
              <a:t>7</a:t>
            </a:fld>
            <a:endParaRPr lang="en-US"/>
          </a:p>
        </p:txBody>
      </p:sp>
    </p:spTree>
    <p:extLst>
      <p:ext uri="{BB962C8B-B14F-4D97-AF65-F5344CB8AC3E}">
        <p14:creationId xmlns:p14="http://schemas.microsoft.com/office/powerpoint/2010/main" val="3148367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ABA554-94D0-4173-ADEA-586C767DCA47}" type="slidenum">
              <a:rPr lang="en-US" smtClean="0"/>
              <a:t>9</a:t>
            </a:fld>
            <a:endParaRPr lang="en-US"/>
          </a:p>
        </p:txBody>
      </p:sp>
    </p:spTree>
    <p:extLst>
      <p:ext uri="{BB962C8B-B14F-4D97-AF65-F5344CB8AC3E}">
        <p14:creationId xmlns:p14="http://schemas.microsoft.com/office/powerpoint/2010/main" val="764898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Models for decoders update estimates sample by sample, with fixed sampling</a:t>
            </a:r>
          </a:p>
          <a:p>
            <a:pPr marL="171450" indent="-171450">
              <a:buFont typeface="Arial" panose="020B0604020202020204" pitchFamily="34" charset="0"/>
              <a:buChar char="•"/>
            </a:pPr>
            <a:r>
              <a:rPr lang="en-US" dirty="0"/>
              <a:t>Note: after fixing the neural data to an update rate, by binning, the positional data is then decimated and resampled at the rate corresponding to the bin width of a decoder</a:t>
            </a:r>
          </a:p>
        </p:txBody>
      </p:sp>
      <p:sp>
        <p:nvSpPr>
          <p:cNvPr id="4" name="Slide Number Placeholder 3"/>
          <p:cNvSpPr>
            <a:spLocks noGrp="1"/>
          </p:cNvSpPr>
          <p:nvPr>
            <p:ph type="sldNum" sz="quarter" idx="5"/>
          </p:nvPr>
        </p:nvSpPr>
        <p:spPr/>
        <p:txBody>
          <a:bodyPr/>
          <a:lstStyle/>
          <a:p>
            <a:fld id="{E5ABA554-94D0-4173-ADEA-586C767DCA47}" type="slidenum">
              <a:rPr lang="en-US" smtClean="0"/>
              <a:t>10</a:t>
            </a:fld>
            <a:endParaRPr lang="en-US"/>
          </a:p>
        </p:txBody>
      </p:sp>
    </p:spTree>
    <p:extLst>
      <p:ext uri="{BB962C8B-B14F-4D97-AF65-F5344CB8AC3E}">
        <p14:creationId xmlns:p14="http://schemas.microsoft.com/office/powerpoint/2010/main" val="3912237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1A9492-B165-630B-B6D2-E30E3495FCB0}"/>
              </a:ext>
            </a:extLst>
          </p:cNvPr>
          <p:cNvSpPr/>
          <p:nvPr userDrawn="1"/>
        </p:nvSpPr>
        <p:spPr>
          <a:xfrm>
            <a:off x="0" y="789710"/>
            <a:ext cx="12192000" cy="6068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7A287F76-BAE1-4567-A22A-8D71480F5365}"/>
              </a:ext>
            </a:extLst>
          </p:cNvPr>
          <p:cNvSpPr>
            <a:spLocks noGrp="1"/>
          </p:cNvSpPr>
          <p:nvPr>
            <p:ph type="title" hasCustomPrompt="1"/>
          </p:nvPr>
        </p:nvSpPr>
        <p:spPr>
          <a:xfrm>
            <a:off x="1204896" y="-3453"/>
            <a:ext cx="10515600" cy="777858"/>
          </a:xfrm>
        </p:spPr>
        <p:txBody>
          <a:bodyPr/>
          <a:lstStyle>
            <a:lvl1pPr>
              <a:defRPr sz="2800"/>
            </a:lvl1pPr>
          </a:lstStyle>
          <a:p>
            <a:r>
              <a:rPr lang="en-US" altLang="zh-CN" dirty="0"/>
              <a:t>Title</a:t>
            </a:r>
            <a:endParaRPr lang="en-US" dirty="0"/>
          </a:p>
        </p:txBody>
      </p:sp>
      <p:sp>
        <p:nvSpPr>
          <p:cNvPr id="3" name="内容占位符 2">
            <a:extLst>
              <a:ext uri="{FF2B5EF4-FFF2-40B4-BE49-F238E27FC236}">
                <a16:creationId xmlns:a16="http://schemas.microsoft.com/office/drawing/2014/main" id="{EB7DD19B-AC9A-4177-869A-D1AE9C786109}"/>
              </a:ext>
            </a:extLst>
          </p:cNvPr>
          <p:cNvSpPr>
            <a:spLocks noGrp="1"/>
          </p:cNvSpPr>
          <p:nvPr>
            <p:ph idx="1" hasCustomPrompt="1"/>
          </p:nvPr>
        </p:nvSpPr>
        <p:spPr>
          <a:xfrm>
            <a:off x="838200" y="1253331"/>
            <a:ext cx="10515600" cy="4351338"/>
          </a:xfrm>
        </p:spPr>
        <p:txBody>
          <a:bodyPr/>
          <a:lstStyle>
            <a:lvl1pPr>
              <a:defRPr sz="2000"/>
            </a:lvl1pPr>
            <a:lvl2pPr>
              <a:defRPr sz="1800"/>
            </a:lvl2pPr>
            <a:lvl3pPr>
              <a:defRPr sz="1600"/>
            </a:lvl3pPr>
            <a:lvl4pPr>
              <a:defRPr sz="1400"/>
            </a:lvl4pPr>
            <a:lvl5pPr>
              <a:defRPr sz="1200"/>
            </a:lvl5pPr>
          </a:lstStyle>
          <a:p>
            <a:pPr lvl="0"/>
            <a:r>
              <a:rPr lang="en-US" altLang="zh-CN" dirty="0"/>
              <a:t>Level 1</a:t>
            </a:r>
            <a:endParaRPr lang="zh-CN" altLang="en-US" dirty="0"/>
          </a:p>
          <a:p>
            <a:pPr lvl="1"/>
            <a:r>
              <a:rPr lang="en-US" altLang="zh-CN" dirty="0"/>
              <a:t>Level 2</a:t>
            </a:r>
            <a:endParaRPr lang="zh-CN" altLang="en-US" dirty="0"/>
          </a:p>
          <a:p>
            <a:pPr lvl="2"/>
            <a:r>
              <a:rPr lang="en-US" altLang="zh-CN" dirty="0"/>
              <a:t>Level 3</a:t>
            </a:r>
            <a:endParaRPr lang="zh-CN" altLang="en-US" dirty="0"/>
          </a:p>
          <a:p>
            <a:pPr lvl="3"/>
            <a:r>
              <a:rPr lang="en-US" altLang="zh-CN" dirty="0"/>
              <a:t>Level 4</a:t>
            </a:r>
            <a:endParaRPr lang="zh-CN" altLang="en-US" dirty="0"/>
          </a:p>
          <a:p>
            <a:pPr lvl="4"/>
            <a:r>
              <a:rPr lang="en-US" altLang="zh-CN" dirty="0"/>
              <a:t>Level 5</a:t>
            </a:r>
            <a:endParaRPr lang="en-US" dirty="0"/>
          </a:p>
        </p:txBody>
      </p:sp>
      <p:sp>
        <p:nvSpPr>
          <p:cNvPr id="4" name="日期占位符 3">
            <a:extLst>
              <a:ext uri="{FF2B5EF4-FFF2-40B4-BE49-F238E27FC236}">
                <a16:creationId xmlns:a16="http://schemas.microsoft.com/office/drawing/2014/main" id="{6062A8B2-AC02-4CF9-83A6-6722D6965A1F}"/>
              </a:ext>
            </a:extLst>
          </p:cNvPr>
          <p:cNvSpPr>
            <a:spLocks noGrp="1"/>
          </p:cNvSpPr>
          <p:nvPr>
            <p:ph type="dt" sz="half" idx="10"/>
          </p:nvPr>
        </p:nvSpPr>
        <p:spPr>
          <a:xfrm>
            <a:off x="838200" y="6356350"/>
            <a:ext cx="2743200" cy="365125"/>
          </a:xfrm>
          <a:prstGeom prst="rect">
            <a:avLst/>
          </a:prstGeom>
        </p:spPr>
        <p:txBody>
          <a:bodyPr/>
          <a:lstStyle/>
          <a:p>
            <a:fld id="{4658DCAB-2705-4002-AFB3-DF6A60CB2A7A}" type="datetime1">
              <a:rPr lang="en-US" smtClean="0"/>
              <a:t>4/25/2024</a:t>
            </a:fld>
            <a:endParaRPr lang="en-US"/>
          </a:p>
        </p:txBody>
      </p:sp>
      <p:sp>
        <p:nvSpPr>
          <p:cNvPr id="5" name="页脚占位符 4">
            <a:extLst>
              <a:ext uri="{FF2B5EF4-FFF2-40B4-BE49-F238E27FC236}">
                <a16:creationId xmlns:a16="http://schemas.microsoft.com/office/drawing/2014/main" id="{DDA3E047-B359-4F2E-AFF2-97DB524B64B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灯片编号占位符 5">
            <a:extLst>
              <a:ext uri="{FF2B5EF4-FFF2-40B4-BE49-F238E27FC236}">
                <a16:creationId xmlns:a16="http://schemas.microsoft.com/office/drawing/2014/main" id="{CF28425C-AB5C-43A0-9204-60E6C2A9468F}"/>
              </a:ext>
            </a:extLst>
          </p:cNvPr>
          <p:cNvSpPr>
            <a:spLocks noGrp="1"/>
          </p:cNvSpPr>
          <p:nvPr>
            <p:ph type="sldNum" sz="quarter" idx="12"/>
          </p:nvPr>
        </p:nvSpPr>
        <p:spPr>
          <a:xfrm>
            <a:off x="9234471" y="6356349"/>
            <a:ext cx="2743200" cy="365125"/>
          </a:xfrm>
          <a:prstGeom prst="rect">
            <a:avLst/>
          </a:prstGeom>
        </p:spPr>
        <p:txBody>
          <a:bodyPr/>
          <a:lstStyle>
            <a:lvl1pPr>
              <a:defRPr sz="1400"/>
            </a:lvl1pPr>
          </a:lstStyle>
          <a:p>
            <a:fld id="{664DB321-1CDD-4A06-AA42-40E9ECCDDEA8}" type="slidenum">
              <a:rPr lang="en-US" smtClean="0"/>
              <a:pPr/>
              <a:t>‹#›</a:t>
            </a:fld>
            <a:endParaRPr lang="en-US" dirty="0"/>
          </a:p>
        </p:txBody>
      </p:sp>
    </p:spTree>
    <p:extLst>
      <p:ext uri="{BB962C8B-B14F-4D97-AF65-F5344CB8AC3E}">
        <p14:creationId xmlns:p14="http://schemas.microsoft.com/office/powerpoint/2010/main" val="4158458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s and vertical text">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61E3BA-6B10-46B1-82A5-D271B90F26C3}"/>
              </a:ext>
            </a:extLst>
          </p:cNvPr>
          <p:cNvSpPr>
            <a:spLocks noGrp="1"/>
          </p:cNvSpPr>
          <p:nvPr>
            <p:ph type="title" hasCustomPrompt="1"/>
          </p:nvPr>
        </p:nvSpPr>
        <p:spPr/>
        <p:txBody>
          <a:bodyPr/>
          <a:lstStyle>
            <a:lvl1pPr>
              <a:defRPr/>
            </a:lvl1pPr>
          </a:lstStyle>
          <a:p>
            <a:r>
              <a:rPr lang="en-US" altLang="zh-CN" dirty="0"/>
              <a:t>Title</a:t>
            </a:r>
            <a:endParaRPr lang="en-US" dirty="0"/>
          </a:p>
        </p:txBody>
      </p:sp>
      <p:sp>
        <p:nvSpPr>
          <p:cNvPr id="3" name="竖排文字占位符 2">
            <a:extLst>
              <a:ext uri="{FF2B5EF4-FFF2-40B4-BE49-F238E27FC236}">
                <a16:creationId xmlns:a16="http://schemas.microsoft.com/office/drawing/2014/main" id="{3EF2E073-0926-4094-AF95-C6012E8ABE0A}"/>
              </a:ext>
            </a:extLst>
          </p:cNvPr>
          <p:cNvSpPr>
            <a:spLocks noGrp="1"/>
          </p:cNvSpPr>
          <p:nvPr>
            <p:ph type="body" orient="vert" idx="1" hasCustomPrompt="1"/>
          </p:nvPr>
        </p:nvSpPr>
        <p:spPr/>
        <p:txBody>
          <a:bodyPr vert="eaVert"/>
          <a:lstStyle>
            <a:lvl1pPr>
              <a:defRPr/>
            </a:lvl1pPr>
            <a:lvl2pPr>
              <a:defRPr/>
            </a:lvl2pPr>
            <a:lvl3pPr>
              <a:defRPr/>
            </a:lvl3pPr>
            <a:lvl4pPr>
              <a:defRPr/>
            </a:lvl4pPr>
            <a:lvl5pPr>
              <a:defRPr/>
            </a:lvl5pPr>
          </a:lstStyle>
          <a:p>
            <a:pPr lvl="0"/>
            <a:r>
              <a:rPr lang="en-US" altLang="zh-CN" dirty="0"/>
              <a:t>Level 1</a:t>
            </a:r>
            <a:endParaRPr lang="zh-CN" altLang="en-US" dirty="0"/>
          </a:p>
          <a:p>
            <a:pPr lvl="1"/>
            <a:r>
              <a:rPr lang="en-US" altLang="zh-CN" dirty="0"/>
              <a:t>Level 2</a:t>
            </a:r>
            <a:endParaRPr lang="zh-CN" altLang="en-US" dirty="0"/>
          </a:p>
          <a:p>
            <a:pPr lvl="2"/>
            <a:r>
              <a:rPr lang="en-US" altLang="zh-CN" dirty="0"/>
              <a:t>Level 3</a:t>
            </a:r>
            <a:endParaRPr lang="zh-CN" altLang="en-US" dirty="0"/>
          </a:p>
          <a:p>
            <a:pPr lvl="3"/>
            <a:r>
              <a:rPr lang="en-US" altLang="zh-CN" dirty="0"/>
              <a:t>Level 4</a:t>
            </a:r>
            <a:endParaRPr lang="zh-CN" altLang="en-US" dirty="0"/>
          </a:p>
          <a:p>
            <a:pPr lvl="4"/>
            <a:r>
              <a:rPr lang="en-US" altLang="zh-CN" dirty="0"/>
              <a:t>Level 5</a:t>
            </a:r>
            <a:endParaRPr lang="en-US" dirty="0"/>
          </a:p>
        </p:txBody>
      </p:sp>
      <p:sp>
        <p:nvSpPr>
          <p:cNvPr id="4" name="日期占位符 3">
            <a:extLst>
              <a:ext uri="{FF2B5EF4-FFF2-40B4-BE49-F238E27FC236}">
                <a16:creationId xmlns:a16="http://schemas.microsoft.com/office/drawing/2014/main" id="{7C579EF3-D728-4F1C-BD9B-76C7A0A2B8E6}"/>
              </a:ext>
            </a:extLst>
          </p:cNvPr>
          <p:cNvSpPr>
            <a:spLocks noGrp="1"/>
          </p:cNvSpPr>
          <p:nvPr>
            <p:ph type="dt" sz="half" idx="10"/>
          </p:nvPr>
        </p:nvSpPr>
        <p:spPr>
          <a:xfrm>
            <a:off x="838200" y="6356350"/>
            <a:ext cx="2743200" cy="365125"/>
          </a:xfrm>
          <a:prstGeom prst="rect">
            <a:avLst/>
          </a:prstGeom>
        </p:spPr>
        <p:txBody>
          <a:bodyPr/>
          <a:lstStyle/>
          <a:p>
            <a:fld id="{929A461A-6F41-4198-A2EA-CFE7F56220F9}" type="datetime1">
              <a:rPr lang="en-US" smtClean="0"/>
              <a:t>4/25/2024</a:t>
            </a:fld>
            <a:endParaRPr lang="en-US"/>
          </a:p>
        </p:txBody>
      </p:sp>
      <p:sp>
        <p:nvSpPr>
          <p:cNvPr id="5" name="页脚占位符 4">
            <a:extLst>
              <a:ext uri="{FF2B5EF4-FFF2-40B4-BE49-F238E27FC236}">
                <a16:creationId xmlns:a16="http://schemas.microsoft.com/office/drawing/2014/main" id="{E6EEEAF7-98BC-4A61-A700-6C4E91D2A6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0425B7B8-253F-487D-AEE6-929FF2DB3E1E}"/>
              </a:ext>
            </a:extLst>
          </p:cNvPr>
          <p:cNvSpPr>
            <a:spLocks noGrp="1"/>
          </p:cNvSpPr>
          <p:nvPr>
            <p:ph type="sldNum" sz="quarter" idx="12"/>
          </p:nvPr>
        </p:nvSpPr>
        <p:spPr>
          <a:xfrm>
            <a:off x="3581400" y="6281484"/>
            <a:ext cx="2743200" cy="365125"/>
          </a:xfrm>
          <a:prstGeom prst="rect">
            <a:avLst/>
          </a:prstGeom>
        </p:spPr>
        <p:txBody>
          <a:bodyPr/>
          <a:lstStyle/>
          <a:p>
            <a:fld id="{664DB321-1CDD-4A06-AA42-40E9ECCDDEA8}" type="slidenum">
              <a:rPr lang="en-US" smtClean="0"/>
              <a:t>‹#›</a:t>
            </a:fld>
            <a:endParaRPr lang="en-US"/>
          </a:p>
        </p:txBody>
      </p:sp>
    </p:spTree>
    <p:extLst>
      <p:ext uri="{BB962C8B-B14F-4D97-AF65-F5344CB8AC3E}">
        <p14:creationId xmlns:p14="http://schemas.microsoft.com/office/powerpoint/2010/main" val="3178133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A9256C-F02A-4793-B42E-D2932D95A1BE}"/>
              </a:ext>
            </a:extLst>
          </p:cNvPr>
          <p:cNvSpPr>
            <a:spLocks noGrp="1"/>
          </p:cNvSpPr>
          <p:nvPr>
            <p:ph type="title" orient="vert" hasCustomPrompt="1"/>
          </p:nvPr>
        </p:nvSpPr>
        <p:spPr>
          <a:xfrm>
            <a:off x="8724900" y="365125"/>
            <a:ext cx="2628900" cy="5811838"/>
          </a:xfrm>
        </p:spPr>
        <p:txBody>
          <a:bodyPr vert="eaVert"/>
          <a:lstStyle>
            <a:lvl1pPr>
              <a:defRPr/>
            </a:lvl1pPr>
          </a:lstStyle>
          <a:p>
            <a:r>
              <a:rPr lang="en-US" altLang="zh-CN" dirty="0"/>
              <a:t>Title</a:t>
            </a:r>
            <a:endParaRPr lang="en-US" dirty="0"/>
          </a:p>
        </p:txBody>
      </p:sp>
      <p:sp>
        <p:nvSpPr>
          <p:cNvPr id="3" name="竖排文字占位符 2">
            <a:extLst>
              <a:ext uri="{FF2B5EF4-FFF2-40B4-BE49-F238E27FC236}">
                <a16:creationId xmlns:a16="http://schemas.microsoft.com/office/drawing/2014/main" id="{079036E7-D163-4FAC-BCE8-02F850A1D6E9}"/>
              </a:ext>
            </a:extLst>
          </p:cNvPr>
          <p:cNvSpPr>
            <a:spLocks noGrp="1"/>
          </p:cNvSpPr>
          <p:nvPr>
            <p:ph type="body" orient="vert" idx="1" hasCustomPrompt="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en-US" altLang="zh-CN" dirty="0"/>
              <a:t>Level 1</a:t>
            </a:r>
            <a:endParaRPr lang="zh-CN" altLang="en-US" dirty="0"/>
          </a:p>
          <a:p>
            <a:pPr lvl="1"/>
            <a:r>
              <a:rPr lang="en-US" altLang="zh-CN" dirty="0"/>
              <a:t>Level 2</a:t>
            </a:r>
            <a:endParaRPr lang="zh-CN" altLang="en-US" dirty="0"/>
          </a:p>
          <a:p>
            <a:pPr lvl="2"/>
            <a:r>
              <a:rPr lang="en-US" altLang="zh-CN" dirty="0"/>
              <a:t>Level 3</a:t>
            </a:r>
            <a:endParaRPr lang="zh-CN" altLang="en-US" dirty="0"/>
          </a:p>
          <a:p>
            <a:pPr lvl="3"/>
            <a:r>
              <a:rPr lang="en-US" altLang="zh-CN" dirty="0"/>
              <a:t>Level 4</a:t>
            </a:r>
            <a:endParaRPr lang="zh-CN" altLang="en-US" dirty="0"/>
          </a:p>
          <a:p>
            <a:pPr lvl="4"/>
            <a:r>
              <a:rPr lang="en-US" altLang="zh-CN" dirty="0"/>
              <a:t>Level 5</a:t>
            </a:r>
            <a:endParaRPr lang="en-US" dirty="0"/>
          </a:p>
        </p:txBody>
      </p:sp>
      <p:sp>
        <p:nvSpPr>
          <p:cNvPr id="4" name="日期占位符 3">
            <a:extLst>
              <a:ext uri="{FF2B5EF4-FFF2-40B4-BE49-F238E27FC236}">
                <a16:creationId xmlns:a16="http://schemas.microsoft.com/office/drawing/2014/main" id="{3F7185DD-A2BD-46AB-95C7-2070C4BD0116}"/>
              </a:ext>
            </a:extLst>
          </p:cNvPr>
          <p:cNvSpPr>
            <a:spLocks noGrp="1"/>
          </p:cNvSpPr>
          <p:nvPr>
            <p:ph type="dt" sz="half" idx="10"/>
          </p:nvPr>
        </p:nvSpPr>
        <p:spPr>
          <a:xfrm>
            <a:off x="838200" y="6356350"/>
            <a:ext cx="2743200" cy="365125"/>
          </a:xfrm>
          <a:prstGeom prst="rect">
            <a:avLst/>
          </a:prstGeom>
        </p:spPr>
        <p:txBody>
          <a:bodyPr/>
          <a:lstStyle/>
          <a:p>
            <a:fld id="{2947AA8A-7445-403D-8E38-733A9BC354F0}" type="datetime1">
              <a:rPr lang="en-US" smtClean="0"/>
              <a:t>4/25/2024</a:t>
            </a:fld>
            <a:endParaRPr lang="en-US"/>
          </a:p>
        </p:txBody>
      </p:sp>
      <p:sp>
        <p:nvSpPr>
          <p:cNvPr id="5" name="页脚占位符 4">
            <a:extLst>
              <a:ext uri="{FF2B5EF4-FFF2-40B4-BE49-F238E27FC236}">
                <a16:creationId xmlns:a16="http://schemas.microsoft.com/office/drawing/2014/main" id="{FE21022E-C802-440B-ABFA-0BCE800D1C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6E3ECBC9-2F42-4D8B-A68D-E6BA81867419}"/>
              </a:ext>
            </a:extLst>
          </p:cNvPr>
          <p:cNvSpPr>
            <a:spLocks noGrp="1"/>
          </p:cNvSpPr>
          <p:nvPr>
            <p:ph type="sldNum" sz="quarter" idx="12"/>
          </p:nvPr>
        </p:nvSpPr>
        <p:spPr>
          <a:xfrm>
            <a:off x="3581400" y="6281484"/>
            <a:ext cx="2743200" cy="365125"/>
          </a:xfrm>
          <a:prstGeom prst="rect">
            <a:avLst/>
          </a:prstGeom>
        </p:spPr>
        <p:txBody>
          <a:bodyPr/>
          <a:lstStyle/>
          <a:p>
            <a:fld id="{664DB321-1CDD-4A06-AA42-40E9ECCDDEA8}" type="slidenum">
              <a:rPr lang="en-US" smtClean="0"/>
              <a:t>‹#›</a:t>
            </a:fld>
            <a:endParaRPr lang="en-US"/>
          </a:p>
        </p:txBody>
      </p:sp>
    </p:spTree>
    <p:extLst>
      <p:ext uri="{BB962C8B-B14F-4D97-AF65-F5344CB8AC3E}">
        <p14:creationId xmlns:p14="http://schemas.microsoft.com/office/powerpoint/2010/main" val="3178452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2C5865-DFD7-4A4B-A77D-B5EF8BB399B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副标题 2">
            <a:extLst>
              <a:ext uri="{FF2B5EF4-FFF2-40B4-BE49-F238E27FC236}">
                <a16:creationId xmlns:a16="http://schemas.microsoft.com/office/drawing/2014/main" id="{316439BA-656C-42F5-A4EC-FF48A563ED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日期占位符 3">
            <a:extLst>
              <a:ext uri="{FF2B5EF4-FFF2-40B4-BE49-F238E27FC236}">
                <a16:creationId xmlns:a16="http://schemas.microsoft.com/office/drawing/2014/main" id="{BD745BC8-1D11-442F-AAF3-C7B7E700F9A2}"/>
              </a:ext>
            </a:extLst>
          </p:cNvPr>
          <p:cNvSpPr>
            <a:spLocks noGrp="1"/>
          </p:cNvSpPr>
          <p:nvPr>
            <p:ph type="dt" sz="half" idx="10"/>
          </p:nvPr>
        </p:nvSpPr>
        <p:spPr>
          <a:xfrm>
            <a:off x="838200" y="6356350"/>
            <a:ext cx="2743200" cy="365125"/>
          </a:xfrm>
          <a:prstGeom prst="rect">
            <a:avLst/>
          </a:prstGeom>
        </p:spPr>
        <p:txBody>
          <a:bodyPr/>
          <a:lstStyle/>
          <a:p>
            <a:fld id="{1C450DE2-AC95-4B98-AEEA-98E480376C83}" type="datetime1">
              <a:rPr lang="en-US" smtClean="0"/>
              <a:t>4/25/2024</a:t>
            </a:fld>
            <a:endParaRPr lang="en-US"/>
          </a:p>
        </p:txBody>
      </p:sp>
      <p:sp>
        <p:nvSpPr>
          <p:cNvPr id="5" name="页脚占位符 4">
            <a:extLst>
              <a:ext uri="{FF2B5EF4-FFF2-40B4-BE49-F238E27FC236}">
                <a16:creationId xmlns:a16="http://schemas.microsoft.com/office/drawing/2014/main" id="{DBCDEFC3-4686-498B-B065-346ABC74EB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93F56EA3-0335-4A61-AD89-D4EF27F76E7F}"/>
              </a:ext>
            </a:extLst>
          </p:cNvPr>
          <p:cNvSpPr>
            <a:spLocks noGrp="1"/>
          </p:cNvSpPr>
          <p:nvPr>
            <p:ph type="sldNum" sz="quarter" idx="12"/>
          </p:nvPr>
        </p:nvSpPr>
        <p:spPr>
          <a:xfrm>
            <a:off x="3581400" y="6237520"/>
            <a:ext cx="2743200" cy="365125"/>
          </a:xfrm>
          <a:prstGeom prst="rect">
            <a:avLst/>
          </a:prstGeom>
        </p:spPr>
        <p:txBody>
          <a:bodyPr/>
          <a:lstStyle/>
          <a:p>
            <a:fld id="{664DB321-1CDD-4A06-AA42-40E9ECCDDEA8}" type="slidenum">
              <a:rPr lang="en-US" smtClean="0"/>
              <a:pPr/>
              <a:t>‹#›</a:t>
            </a:fld>
            <a:r>
              <a:rPr lang="en-US" dirty="0"/>
              <a:t>/22</a:t>
            </a:r>
          </a:p>
        </p:txBody>
      </p:sp>
      <p:sp>
        <p:nvSpPr>
          <p:cNvPr id="7" name="矩形 6">
            <a:extLst>
              <a:ext uri="{FF2B5EF4-FFF2-40B4-BE49-F238E27FC236}">
                <a16:creationId xmlns:a16="http://schemas.microsoft.com/office/drawing/2014/main" id="{F1ECC2EA-0105-4EE2-BE1A-9A10DA72875F}"/>
              </a:ext>
            </a:extLst>
          </p:cNvPr>
          <p:cNvSpPr/>
          <p:nvPr userDrawn="1"/>
        </p:nvSpPr>
        <p:spPr>
          <a:xfrm>
            <a:off x="0" y="-1"/>
            <a:ext cx="1219200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矩形 7">
            <a:extLst>
              <a:ext uri="{FF2B5EF4-FFF2-40B4-BE49-F238E27FC236}">
                <a16:creationId xmlns:a16="http://schemas.microsoft.com/office/drawing/2014/main" id="{146A38A1-1B2A-40F1-B961-4DD70E63B6CD}"/>
              </a:ext>
            </a:extLst>
          </p:cNvPr>
          <p:cNvSpPr/>
          <p:nvPr userDrawn="1"/>
        </p:nvSpPr>
        <p:spPr>
          <a:xfrm>
            <a:off x="0" y="1005479"/>
            <a:ext cx="12192000" cy="4938365"/>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组合 8">
            <a:extLst>
              <a:ext uri="{FF2B5EF4-FFF2-40B4-BE49-F238E27FC236}">
                <a16:creationId xmlns:a16="http://schemas.microsoft.com/office/drawing/2014/main" id="{4466BA03-5F61-4B3B-9E6E-C70E7CE69A43}"/>
              </a:ext>
            </a:extLst>
          </p:cNvPr>
          <p:cNvGrpSpPr/>
          <p:nvPr userDrawn="1"/>
        </p:nvGrpSpPr>
        <p:grpSpPr>
          <a:xfrm>
            <a:off x="9888748" y="6014897"/>
            <a:ext cx="4206270" cy="697818"/>
            <a:chOff x="5718780" y="-531873"/>
            <a:chExt cx="4206270" cy="697818"/>
          </a:xfrm>
        </p:grpSpPr>
        <p:grpSp>
          <p:nvGrpSpPr>
            <p:cNvPr id="10" name="组合 9">
              <a:extLst>
                <a:ext uri="{FF2B5EF4-FFF2-40B4-BE49-F238E27FC236}">
                  <a16:creationId xmlns:a16="http://schemas.microsoft.com/office/drawing/2014/main" id="{8DB1A20C-96F4-4845-ABE4-49132A783E1B}"/>
                </a:ext>
              </a:extLst>
            </p:cNvPr>
            <p:cNvGrpSpPr/>
            <p:nvPr/>
          </p:nvGrpSpPr>
          <p:grpSpPr>
            <a:xfrm>
              <a:off x="5718780" y="-531873"/>
              <a:ext cx="4158645" cy="622360"/>
              <a:chOff x="737205" y="199782"/>
              <a:chExt cx="4158645" cy="622360"/>
            </a:xfrm>
          </p:grpSpPr>
          <p:pic>
            <p:nvPicPr>
              <p:cNvPr id="12" name="图片 11">
                <a:extLst>
                  <a:ext uri="{FF2B5EF4-FFF2-40B4-BE49-F238E27FC236}">
                    <a16:creationId xmlns:a16="http://schemas.microsoft.com/office/drawing/2014/main" id="{89EEE2DA-DD1B-4DBD-A9BE-B1B2EEB71C84}"/>
                  </a:ext>
                </a:extLst>
              </p:cNvPr>
              <p:cNvPicPr>
                <a:picLocks noChangeAspect="1"/>
              </p:cNvPicPr>
              <p:nvPr/>
            </p:nvPicPr>
            <p:blipFill rotWithShape="1">
              <a:blip r:embed="rId2">
                <a:clrChange>
                  <a:clrFrom>
                    <a:srgbClr val="222222"/>
                  </a:clrFrom>
                  <a:clrTo>
                    <a:srgbClr val="222222">
                      <a:alpha val="0"/>
                    </a:srgbClr>
                  </a:clrTo>
                </a:clrChange>
              </a:blip>
              <a:srcRect l="972" r="75549"/>
              <a:stretch/>
            </p:blipFill>
            <p:spPr>
              <a:xfrm>
                <a:off x="737205" y="351660"/>
                <a:ext cx="459063" cy="470482"/>
              </a:xfrm>
              <a:prstGeom prst="rect">
                <a:avLst/>
              </a:prstGeom>
            </p:spPr>
          </p:pic>
          <p:sp>
            <p:nvSpPr>
              <p:cNvPr id="13" name="文本框 12">
                <a:extLst>
                  <a:ext uri="{FF2B5EF4-FFF2-40B4-BE49-F238E27FC236}">
                    <a16:creationId xmlns:a16="http://schemas.microsoft.com/office/drawing/2014/main" id="{0F18B4B7-5694-4233-957C-F730D08F8C0A}"/>
                  </a:ext>
                </a:extLst>
              </p:cNvPr>
              <p:cNvSpPr txBox="1"/>
              <p:nvPr/>
            </p:nvSpPr>
            <p:spPr>
              <a:xfrm>
                <a:off x="1139825" y="199782"/>
                <a:ext cx="3756025"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TEMPLE</a:t>
                </a:r>
                <a:endParaRPr lang="en-US" sz="2800" b="1" dirty="0">
                  <a:latin typeface="Times New Roman" panose="02020603050405020304" pitchFamily="18" charset="0"/>
                  <a:cs typeface="Times New Roman" panose="02020603050405020304" pitchFamily="18" charset="0"/>
                </a:endParaRPr>
              </a:p>
            </p:txBody>
          </p:sp>
        </p:grpSp>
        <p:sp>
          <p:nvSpPr>
            <p:cNvPr id="11" name="文本框 10">
              <a:extLst>
                <a:ext uri="{FF2B5EF4-FFF2-40B4-BE49-F238E27FC236}">
                  <a16:creationId xmlns:a16="http://schemas.microsoft.com/office/drawing/2014/main" id="{BF5552A5-77B2-4D13-9515-422DB43EAA69}"/>
                </a:ext>
              </a:extLst>
            </p:cNvPr>
            <p:cNvSpPr txBox="1"/>
            <p:nvPr/>
          </p:nvSpPr>
          <p:spPr>
            <a:xfrm>
              <a:off x="6169025" y="-141832"/>
              <a:ext cx="3756025"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U N I V E R S I T Y</a:t>
              </a:r>
              <a:endParaRPr lang="en-US" sz="1400" dirty="0">
                <a:latin typeface="Times New Roman" panose="02020603050405020304" pitchFamily="18" charset="0"/>
                <a:cs typeface="Times New Roman" panose="02020603050405020304" pitchFamily="18" charset="0"/>
              </a:endParaRPr>
            </a:p>
          </p:txBody>
        </p:sp>
      </p:grpSp>
      <p:pic>
        <p:nvPicPr>
          <p:cNvPr id="14" name="图片 13">
            <a:extLst>
              <a:ext uri="{FF2B5EF4-FFF2-40B4-BE49-F238E27FC236}">
                <a16:creationId xmlns:a16="http://schemas.microsoft.com/office/drawing/2014/main" id="{3ADA6A70-0E2E-4BC1-ACB7-BA2A90C63503}"/>
              </a:ext>
            </a:extLst>
          </p:cNvPr>
          <p:cNvPicPr>
            <a:picLocks noChangeAspect="1"/>
          </p:cNvPicPr>
          <p:nvPr userDrawn="1"/>
        </p:nvPicPr>
        <p:blipFill rotWithShape="1">
          <a:blip r:embed="rId2">
            <a:clrChange>
              <a:clrFrom>
                <a:srgbClr val="222222"/>
              </a:clrFrom>
              <a:clrTo>
                <a:srgbClr val="222222">
                  <a:alpha val="0"/>
                </a:srgbClr>
              </a:clrTo>
            </a:clrChange>
          </a:blip>
          <a:srcRect l="972" r="75549"/>
          <a:stretch/>
        </p:blipFill>
        <p:spPr>
          <a:xfrm>
            <a:off x="442522" y="203377"/>
            <a:ext cx="608102" cy="623229"/>
          </a:xfrm>
          <a:prstGeom prst="rect">
            <a:avLst/>
          </a:prstGeom>
        </p:spPr>
      </p:pic>
      <p:sp>
        <p:nvSpPr>
          <p:cNvPr id="15" name="矩形 14">
            <a:extLst>
              <a:ext uri="{FF2B5EF4-FFF2-40B4-BE49-F238E27FC236}">
                <a16:creationId xmlns:a16="http://schemas.microsoft.com/office/drawing/2014/main" id="{F5490F09-70EA-4658-A094-2F686322932A}"/>
              </a:ext>
            </a:extLst>
          </p:cNvPr>
          <p:cNvSpPr/>
          <p:nvPr userDrawn="1"/>
        </p:nvSpPr>
        <p:spPr>
          <a:xfrm>
            <a:off x="0" y="1021639"/>
            <a:ext cx="12192000" cy="45719"/>
          </a:xfrm>
          <a:prstGeom prst="rect">
            <a:avLst/>
          </a:prstGeom>
          <a:solidFill>
            <a:srgbClr val="881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anose="02020603050405020304" pitchFamily="18" charset="0"/>
              <a:cs typeface="Times New Roman" panose="02020603050405020304" pitchFamily="18" charset="0"/>
            </a:endParaRPr>
          </a:p>
          <a:p>
            <a:pPr algn="r"/>
            <a:endParaRPr lang="en-US" sz="3200" dirty="0">
              <a:latin typeface="Times New Roman" panose="02020603050405020304" pitchFamily="18" charset="0"/>
              <a:cs typeface="Times New Roman" panose="02020603050405020304" pitchFamily="18" charset="0"/>
            </a:endParaRPr>
          </a:p>
        </p:txBody>
      </p:sp>
      <p:sp>
        <p:nvSpPr>
          <p:cNvPr id="16" name="灯片编号占位符 1">
            <a:extLst>
              <a:ext uri="{FF2B5EF4-FFF2-40B4-BE49-F238E27FC236}">
                <a16:creationId xmlns:a16="http://schemas.microsoft.com/office/drawing/2014/main" id="{05945C0C-849F-4B0D-8220-95D2A1F467C8}"/>
              </a:ext>
            </a:extLst>
          </p:cNvPr>
          <p:cNvSpPr txBox="1">
            <a:spLocks/>
          </p:cNvSpPr>
          <p:nvPr userDrawn="1"/>
        </p:nvSpPr>
        <p:spPr>
          <a:xfrm>
            <a:off x="3581400" y="623752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4DB321-1CDD-4A06-AA42-40E9ECCDDEA8}" type="slidenum">
              <a:rPr lang="en-US" smtClean="0"/>
              <a:pPr/>
              <a:t>‹#›</a:t>
            </a:fld>
            <a:endParaRPr lang="en-US"/>
          </a:p>
        </p:txBody>
      </p:sp>
      <p:sp>
        <p:nvSpPr>
          <p:cNvPr id="17" name="矩形 16">
            <a:extLst>
              <a:ext uri="{FF2B5EF4-FFF2-40B4-BE49-F238E27FC236}">
                <a16:creationId xmlns:a16="http://schemas.microsoft.com/office/drawing/2014/main" id="{54BEDFD1-53A2-439B-9AAE-ED87A271A864}"/>
              </a:ext>
            </a:extLst>
          </p:cNvPr>
          <p:cNvSpPr/>
          <p:nvPr userDrawn="1"/>
        </p:nvSpPr>
        <p:spPr>
          <a:xfrm>
            <a:off x="0" y="5955105"/>
            <a:ext cx="12192000" cy="45719"/>
          </a:xfrm>
          <a:prstGeom prst="rect">
            <a:avLst/>
          </a:prstGeom>
          <a:solidFill>
            <a:srgbClr val="881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anose="02020603050405020304" pitchFamily="18" charset="0"/>
              <a:cs typeface="Times New Roman" panose="02020603050405020304" pitchFamily="18" charset="0"/>
            </a:endParaRPr>
          </a:p>
          <a:p>
            <a:pPr algn="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4830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Slide">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0C20DD-2223-4A6B-AAF9-7B877A7A6C1A}"/>
              </a:ext>
            </a:extLst>
          </p:cNvPr>
          <p:cNvSpPr>
            <a:spLocks noGrp="1"/>
          </p:cNvSpPr>
          <p:nvPr>
            <p:ph type="title" hasCustomPrompt="1"/>
          </p:nvPr>
        </p:nvSpPr>
        <p:spPr>
          <a:xfrm>
            <a:off x="831850" y="1709738"/>
            <a:ext cx="10515600" cy="2852737"/>
          </a:xfrm>
        </p:spPr>
        <p:txBody>
          <a:bodyPr anchor="b"/>
          <a:lstStyle>
            <a:lvl1pPr>
              <a:defRPr sz="6000"/>
            </a:lvl1pPr>
          </a:lstStyle>
          <a:p>
            <a:r>
              <a:rPr lang="en-US" altLang="zh-CN" dirty="0"/>
              <a:t>Title</a:t>
            </a:r>
            <a:endParaRPr lang="en-US" dirty="0"/>
          </a:p>
        </p:txBody>
      </p:sp>
      <p:sp>
        <p:nvSpPr>
          <p:cNvPr id="3" name="文本占位符 2">
            <a:extLst>
              <a:ext uri="{FF2B5EF4-FFF2-40B4-BE49-F238E27FC236}">
                <a16:creationId xmlns:a16="http://schemas.microsoft.com/office/drawing/2014/main" id="{60AE6443-C4FE-4BC0-9558-1727B5BEC979}"/>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dirty="0"/>
              <a:t>Subtitle</a:t>
            </a:r>
            <a:endParaRPr lang="zh-CN" altLang="en-US" dirty="0"/>
          </a:p>
        </p:txBody>
      </p:sp>
      <p:sp>
        <p:nvSpPr>
          <p:cNvPr id="4" name="日期占位符 3">
            <a:extLst>
              <a:ext uri="{FF2B5EF4-FFF2-40B4-BE49-F238E27FC236}">
                <a16:creationId xmlns:a16="http://schemas.microsoft.com/office/drawing/2014/main" id="{A27A68B8-80D8-40CA-ADBB-E05F60F049B7}"/>
              </a:ext>
            </a:extLst>
          </p:cNvPr>
          <p:cNvSpPr>
            <a:spLocks noGrp="1"/>
          </p:cNvSpPr>
          <p:nvPr>
            <p:ph type="dt" sz="half" idx="10"/>
          </p:nvPr>
        </p:nvSpPr>
        <p:spPr>
          <a:xfrm>
            <a:off x="838200" y="6356350"/>
            <a:ext cx="2743200" cy="365125"/>
          </a:xfrm>
          <a:prstGeom prst="rect">
            <a:avLst/>
          </a:prstGeom>
        </p:spPr>
        <p:txBody>
          <a:bodyPr/>
          <a:lstStyle/>
          <a:p>
            <a:fld id="{DBFFCFA5-94E0-4396-8B9D-8569F9F27327}" type="datetime1">
              <a:rPr lang="en-US" smtClean="0"/>
              <a:t>4/25/2024</a:t>
            </a:fld>
            <a:endParaRPr lang="en-US"/>
          </a:p>
        </p:txBody>
      </p:sp>
      <p:sp>
        <p:nvSpPr>
          <p:cNvPr id="5" name="页脚占位符 4">
            <a:extLst>
              <a:ext uri="{FF2B5EF4-FFF2-40B4-BE49-F238E27FC236}">
                <a16:creationId xmlns:a16="http://schemas.microsoft.com/office/drawing/2014/main" id="{D29CC4F6-A897-4950-B232-B32DC4E7547D}"/>
              </a:ext>
            </a:extLst>
          </p:cNvPr>
          <p:cNvSpPr>
            <a:spLocks noGrp="1"/>
          </p:cNvSpPr>
          <p:nvPr>
            <p:ph type="ftr" sz="quarter" idx="11"/>
          </p:nvPr>
        </p:nvSpPr>
        <p:spPr>
          <a:xfrm>
            <a:off x="7232650" y="6356349"/>
            <a:ext cx="4114800" cy="365125"/>
          </a:xfrm>
          <a:prstGeom prst="rect">
            <a:avLst/>
          </a:prstGeom>
        </p:spPr>
        <p:txBody>
          <a:bodyPr/>
          <a:lstStyle/>
          <a:p>
            <a:endParaRPr lang="en-US" dirty="0"/>
          </a:p>
        </p:txBody>
      </p:sp>
      <p:sp>
        <p:nvSpPr>
          <p:cNvPr id="6" name="灯片编号占位符 5">
            <a:extLst>
              <a:ext uri="{FF2B5EF4-FFF2-40B4-BE49-F238E27FC236}">
                <a16:creationId xmlns:a16="http://schemas.microsoft.com/office/drawing/2014/main" id="{27BF6215-430F-42B7-85A3-E86CBB8077D7}"/>
              </a:ext>
            </a:extLst>
          </p:cNvPr>
          <p:cNvSpPr>
            <a:spLocks noGrp="1"/>
          </p:cNvSpPr>
          <p:nvPr>
            <p:ph type="sldNum" sz="quarter" idx="12"/>
          </p:nvPr>
        </p:nvSpPr>
        <p:spPr>
          <a:xfrm>
            <a:off x="3581400" y="6281484"/>
            <a:ext cx="2743200" cy="365125"/>
          </a:xfrm>
          <a:prstGeom prst="rect">
            <a:avLst/>
          </a:prstGeom>
        </p:spPr>
        <p:txBody>
          <a:bodyPr/>
          <a:lstStyle/>
          <a:p>
            <a:fld id="{664DB321-1CDD-4A06-AA42-40E9ECCDDEA8}" type="slidenum">
              <a:rPr lang="en-US" smtClean="0"/>
              <a:t>‹#›</a:t>
            </a:fld>
            <a:endParaRPr lang="en-US"/>
          </a:p>
        </p:txBody>
      </p:sp>
    </p:spTree>
    <p:extLst>
      <p:ext uri="{BB962C8B-B14F-4D97-AF65-F5344CB8AC3E}">
        <p14:creationId xmlns:p14="http://schemas.microsoft.com/office/powerpoint/2010/main" val="114608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s of content">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C1D73-15D8-4824-B1CF-5F812B407B72}"/>
              </a:ext>
            </a:extLst>
          </p:cNvPr>
          <p:cNvSpPr>
            <a:spLocks noGrp="1"/>
          </p:cNvSpPr>
          <p:nvPr>
            <p:ph type="title" hasCustomPrompt="1"/>
          </p:nvPr>
        </p:nvSpPr>
        <p:spPr/>
        <p:txBody>
          <a:bodyPr/>
          <a:lstStyle>
            <a:lvl1pPr>
              <a:defRPr/>
            </a:lvl1pPr>
          </a:lstStyle>
          <a:p>
            <a:r>
              <a:rPr lang="en-US" altLang="zh-CN" dirty="0"/>
              <a:t>Title</a:t>
            </a:r>
            <a:endParaRPr lang="en-US" dirty="0"/>
          </a:p>
        </p:txBody>
      </p:sp>
      <p:sp>
        <p:nvSpPr>
          <p:cNvPr id="3" name="内容占位符 2">
            <a:extLst>
              <a:ext uri="{FF2B5EF4-FFF2-40B4-BE49-F238E27FC236}">
                <a16:creationId xmlns:a16="http://schemas.microsoft.com/office/drawing/2014/main" id="{C5903AF9-C9D3-4172-8A2F-C51FB304D6FD}"/>
              </a:ext>
            </a:extLst>
          </p:cNvPr>
          <p:cNvSpPr>
            <a:spLocks noGrp="1"/>
          </p:cNvSpPr>
          <p:nvPr>
            <p:ph sz="half" idx="1" hasCustomPrompt="1"/>
          </p:nvPr>
        </p:nvSpPr>
        <p:spPr>
          <a:xfrm>
            <a:off x="838200" y="1825625"/>
            <a:ext cx="5181600" cy="4351338"/>
          </a:xfrm>
        </p:spPr>
        <p:txBody>
          <a:bodyPr/>
          <a:lstStyle>
            <a:lvl1pPr>
              <a:defRPr/>
            </a:lvl1pPr>
            <a:lvl2pPr>
              <a:defRPr/>
            </a:lvl2pPr>
            <a:lvl3pPr>
              <a:defRPr/>
            </a:lvl3pPr>
            <a:lvl4pPr>
              <a:defRPr/>
            </a:lvl4pPr>
          </a:lstStyle>
          <a:p>
            <a:pPr lvl="0"/>
            <a:r>
              <a:rPr lang="en-US" altLang="zh-CN" dirty="0"/>
              <a:t>Insert Text</a:t>
            </a:r>
            <a:endParaRPr lang="zh-CN" altLang="en-US" dirty="0"/>
          </a:p>
          <a:p>
            <a:pPr lvl="1"/>
            <a:r>
              <a:rPr lang="en-US" altLang="zh-CN" dirty="0"/>
              <a:t> Text</a:t>
            </a:r>
            <a:endParaRPr lang="zh-CN" altLang="en-US" dirty="0"/>
          </a:p>
          <a:p>
            <a:pPr lvl="2"/>
            <a:r>
              <a:rPr lang="en-US" altLang="zh-CN" dirty="0"/>
              <a:t> Text</a:t>
            </a:r>
            <a:endParaRPr lang="zh-CN" altLang="en-US" dirty="0"/>
          </a:p>
          <a:p>
            <a:pPr lvl="3"/>
            <a:r>
              <a:rPr lang="en-US" altLang="zh-CN" dirty="0"/>
              <a:t>Text</a:t>
            </a:r>
          </a:p>
          <a:p>
            <a:pPr lvl="4"/>
            <a:r>
              <a:rPr lang="en-US" altLang="zh-CN" dirty="0"/>
              <a:t>Text</a:t>
            </a:r>
            <a:endParaRPr lang="zh-CN" altLang="en-US" dirty="0"/>
          </a:p>
        </p:txBody>
      </p:sp>
      <p:sp>
        <p:nvSpPr>
          <p:cNvPr id="4" name="内容占位符 3">
            <a:extLst>
              <a:ext uri="{FF2B5EF4-FFF2-40B4-BE49-F238E27FC236}">
                <a16:creationId xmlns:a16="http://schemas.microsoft.com/office/drawing/2014/main" id="{89D4BD97-70D8-46BB-B401-3F0F74ED30B8}"/>
              </a:ext>
            </a:extLst>
          </p:cNvPr>
          <p:cNvSpPr>
            <a:spLocks noGrp="1"/>
          </p:cNvSpPr>
          <p:nvPr>
            <p:ph sz="half" idx="2" hasCustomPrompt="1"/>
          </p:nvPr>
        </p:nvSpPr>
        <p:spPr>
          <a:xfrm>
            <a:off x="6172200" y="1825625"/>
            <a:ext cx="5181600" cy="4351338"/>
          </a:xfrm>
        </p:spPr>
        <p:txBody>
          <a:bodyPr/>
          <a:lstStyle>
            <a:lvl1pPr>
              <a:defRPr/>
            </a:lvl1pPr>
            <a:lvl2pPr>
              <a:defRPr/>
            </a:lvl2pPr>
            <a:lvl3pPr>
              <a:defRPr/>
            </a:lvl3pPr>
            <a:lvl4pPr>
              <a:defRPr/>
            </a:lvl4pPr>
            <a:lvl5pPr>
              <a:defRPr/>
            </a:lvl5pPr>
          </a:lstStyle>
          <a:p>
            <a:pPr lvl="0"/>
            <a:r>
              <a:rPr lang="en-US" altLang="zh-CN" dirty="0"/>
              <a:t>Insert Text</a:t>
            </a:r>
            <a:endParaRPr lang="zh-CN" altLang="en-US" dirty="0"/>
          </a:p>
          <a:p>
            <a:pPr lvl="1"/>
            <a:r>
              <a:rPr lang="en-US" altLang="zh-CN" dirty="0"/>
              <a:t> Text</a:t>
            </a:r>
            <a:endParaRPr lang="zh-CN" altLang="en-US" dirty="0"/>
          </a:p>
          <a:p>
            <a:pPr lvl="2"/>
            <a:r>
              <a:rPr lang="en-US" altLang="zh-CN" dirty="0"/>
              <a:t> Text</a:t>
            </a:r>
            <a:endParaRPr lang="zh-CN" altLang="en-US" dirty="0"/>
          </a:p>
          <a:p>
            <a:pPr lvl="3"/>
            <a:r>
              <a:rPr lang="en-US" altLang="zh-CN" dirty="0"/>
              <a:t>Text</a:t>
            </a:r>
            <a:endParaRPr lang="zh-CN" altLang="en-US" dirty="0"/>
          </a:p>
          <a:p>
            <a:pPr lvl="4"/>
            <a:r>
              <a:rPr lang="en-US" altLang="zh-CN" dirty="0"/>
              <a:t>Text</a:t>
            </a:r>
            <a:endParaRPr lang="en-US" dirty="0"/>
          </a:p>
        </p:txBody>
      </p:sp>
      <p:sp>
        <p:nvSpPr>
          <p:cNvPr id="5" name="日期占位符 4">
            <a:extLst>
              <a:ext uri="{FF2B5EF4-FFF2-40B4-BE49-F238E27FC236}">
                <a16:creationId xmlns:a16="http://schemas.microsoft.com/office/drawing/2014/main" id="{160EDE9E-A1B3-4D80-9330-1CAE9B33CBEF}"/>
              </a:ext>
            </a:extLst>
          </p:cNvPr>
          <p:cNvSpPr>
            <a:spLocks noGrp="1"/>
          </p:cNvSpPr>
          <p:nvPr>
            <p:ph type="dt" sz="half" idx="10"/>
          </p:nvPr>
        </p:nvSpPr>
        <p:spPr>
          <a:xfrm>
            <a:off x="838200" y="6356350"/>
            <a:ext cx="2743200" cy="365125"/>
          </a:xfrm>
          <a:prstGeom prst="rect">
            <a:avLst/>
          </a:prstGeom>
        </p:spPr>
        <p:txBody>
          <a:bodyPr/>
          <a:lstStyle/>
          <a:p>
            <a:fld id="{62283269-F1DE-49DC-ADDA-9703D3700D3C}" type="datetime1">
              <a:rPr lang="en-US" smtClean="0"/>
              <a:t>4/25/2024</a:t>
            </a:fld>
            <a:endParaRPr lang="en-US"/>
          </a:p>
        </p:txBody>
      </p:sp>
      <p:sp>
        <p:nvSpPr>
          <p:cNvPr id="6" name="页脚占位符 5">
            <a:extLst>
              <a:ext uri="{FF2B5EF4-FFF2-40B4-BE49-F238E27FC236}">
                <a16:creationId xmlns:a16="http://schemas.microsoft.com/office/drawing/2014/main" id="{157878C5-2A9E-4B49-AF54-04A7FE00C2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灯片编号占位符 6">
            <a:extLst>
              <a:ext uri="{FF2B5EF4-FFF2-40B4-BE49-F238E27FC236}">
                <a16:creationId xmlns:a16="http://schemas.microsoft.com/office/drawing/2014/main" id="{31167343-A095-47CE-86AA-DE689CF0CB3F}"/>
              </a:ext>
            </a:extLst>
          </p:cNvPr>
          <p:cNvSpPr>
            <a:spLocks noGrp="1"/>
          </p:cNvSpPr>
          <p:nvPr>
            <p:ph type="sldNum" sz="quarter" idx="12"/>
          </p:nvPr>
        </p:nvSpPr>
        <p:spPr>
          <a:xfrm>
            <a:off x="3581400" y="6281484"/>
            <a:ext cx="2743200" cy="365125"/>
          </a:xfrm>
          <a:prstGeom prst="rect">
            <a:avLst/>
          </a:prstGeom>
        </p:spPr>
        <p:txBody>
          <a:bodyPr/>
          <a:lstStyle/>
          <a:p>
            <a:fld id="{664DB321-1CDD-4A06-AA42-40E9ECCDDEA8}" type="slidenum">
              <a:rPr lang="en-US" smtClean="0"/>
              <a:t>‹#›</a:t>
            </a:fld>
            <a:endParaRPr lang="en-US"/>
          </a:p>
        </p:txBody>
      </p:sp>
    </p:spTree>
    <p:extLst>
      <p:ext uri="{BB962C8B-B14F-4D97-AF65-F5344CB8AC3E}">
        <p14:creationId xmlns:p14="http://schemas.microsoft.com/office/powerpoint/2010/main" val="504585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E802545C-DC04-4EB1-B1CB-D983B31EB14B}"/>
              </a:ext>
            </a:extLst>
          </p:cNvPr>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dirty="0"/>
              <a:t>Heading 1</a:t>
            </a:r>
            <a:endParaRPr lang="zh-CN" altLang="en-US" dirty="0"/>
          </a:p>
        </p:txBody>
      </p:sp>
      <p:sp>
        <p:nvSpPr>
          <p:cNvPr id="4" name="内容占位符 3">
            <a:extLst>
              <a:ext uri="{FF2B5EF4-FFF2-40B4-BE49-F238E27FC236}">
                <a16:creationId xmlns:a16="http://schemas.microsoft.com/office/drawing/2014/main" id="{EB6D9472-34DB-45A3-A1AE-9685AAD4CBAD}"/>
              </a:ext>
            </a:extLst>
          </p:cNvPr>
          <p:cNvSpPr>
            <a:spLocks noGrp="1"/>
          </p:cNvSpPr>
          <p:nvPr>
            <p:ph sz="half" idx="2" hasCustomPrompt="1"/>
          </p:nvPr>
        </p:nvSpPr>
        <p:spPr>
          <a:xfrm>
            <a:off x="839788" y="2505075"/>
            <a:ext cx="5157787" cy="3684588"/>
          </a:xfrm>
        </p:spPr>
        <p:txBody>
          <a:bodyPr/>
          <a:lstStyle>
            <a:lvl1pPr>
              <a:defRPr/>
            </a:lvl1pPr>
            <a:lvl2pPr>
              <a:defRPr/>
            </a:lvl2pPr>
            <a:lvl3pPr>
              <a:defRPr/>
            </a:lvl3pPr>
            <a:lvl4pPr>
              <a:defRPr/>
            </a:lvl4pPr>
            <a:lvl5pPr>
              <a:defRPr/>
            </a:lvl5pPr>
          </a:lstStyle>
          <a:p>
            <a:pPr lvl="0"/>
            <a:r>
              <a:rPr lang="en-US" altLang="zh-CN" dirty="0"/>
              <a:t>Level 1</a:t>
            </a:r>
            <a:endParaRPr lang="zh-CN" altLang="en-US" dirty="0"/>
          </a:p>
          <a:p>
            <a:pPr lvl="1"/>
            <a:r>
              <a:rPr lang="en-US" altLang="zh-CN" dirty="0"/>
              <a:t>Level 2</a:t>
            </a:r>
            <a:endParaRPr lang="zh-CN" altLang="en-US" dirty="0"/>
          </a:p>
          <a:p>
            <a:pPr lvl="2"/>
            <a:r>
              <a:rPr lang="en-US" altLang="zh-CN" dirty="0"/>
              <a:t>Level 3</a:t>
            </a:r>
            <a:endParaRPr lang="zh-CN" altLang="en-US" dirty="0"/>
          </a:p>
          <a:p>
            <a:pPr lvl="3"/>
            <a:r>
              <a:rPr lang="en-US" altLang="zh-CN" dirty="0"/>
              <a:t>Level 4</a:t>
            </a:r>
            <a:endParaRPr lang="zh-CN" altLang="en-US" dirty="0"/>
          </a:p>
          <a:p>
            <a:pPr lvl="4"/>
            <a:r>
              <a:rPr lang="en-US" altLang="zh-CN" dirty="0"/>
              <a:t>Level 5</a:t>
            </a:r>
            <a:endParaRPr lang="en-US" dirty="0"/>
          </a:p>
        </p:txBody>
      </p:sp>
      <p:sp>
        <p:nvSpPr>
          <p:cNvPr id="5" name="文本占位符 4">
            <a:extLst>
              <a:ext uri="{FF2B5EF4-FFF2-40B4-BE49-F238E27FC236}">
                <a16:creationId xmlns:a16="http://schemas.microsoft.com/office/drawing/2014/main" id="{220250CF-21DB-4731-9047-6763A7EBEDD1}"/>
              </a:ext>
            </a:extLst>
          </p:cNvPr>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dirty="0"/>
              <a:t>Heading 2</a:t>
            </a:r>
            <a:endParaRPr lang="zh-CN" altLang="en-US" dirty="0"/>
          </a:p>
        </p:txBody>
      </p:sp>
      <p:sp>
        <p:nvSpPr>
          <p:cNvPr id="6" name="内容占位符 5">
            <a:extLst>
              <a:ext uri="{FF2B5EF4-FFF2-40B4-BE49-F238E27FC236}">
                <a16:creationId xmlns:a16="http://schemas.microsoft.com/office/drawing/2014/main" id="{3473444E-8D26-4A7A-9D75-1A8EDCF43B39}"/>
              </a:ext>
            </a:extLst>
          </p:cNvPr>
          <p:cNvSpPr>
            <a:spLocks noGrp="1"/>
          </p:cNvSpPr>
          <p:nvPr>
            <p:ph sz="quarter" idx="4" hasCustomPrompt="1"/>
          </p:nvPr>
        </p:nvSpPr>
        <p:spPr>
          <a:xfrm>
            <a:off x="6172200" y="2505075"/>
            <a:ext cx="5183188" cy="3684588"/>
          </a:xfrm>
        </p:spPr>
        <p:txBody>
          <a:bodyPr/>
          <a:lstStyle>
            <a:lvl1pPr>
              <a:defRPr/>
            </a:lvl1pPr>
            <a:lvl2pPr>
              <a:defRPr/>
            </a:lvl2pPr>
            <a:lvl3pPr>
              <a:defRPr/>
            </a:lvl3pPr>
            <a:lvl4pPr>
              <a:defRPr/>
            </a:lvl4pPr>
            <a:lvl5pPr>
              <a:defRPr/>
            </a:lvl5pPr>
          </a:lstStyle>
          <a:p>
            <a:pPr lvl="0"/>
            <a:r>
              <a:rPr lang="en-US" altLang="zh-CN" dirty="0"/>
              <a:t>Level 1</a:t>
            </a:r>
            <a:endParaRPr lang="zh-CN" altLang="en-US" dirty="0"/>
          </a:p>
          <a:p>
            <a:pPr lvl="1"/>
            <a:r>
              <a:rPr lang="en-US" altLang="zh-CN" dirty="0"/>
              <a:t>Level 2</a:t>
            </a:r>
            <a:endParaRPr lang="zh-CN" altLang="en-US" dirty="0"/>
          </a:p>
          <a:p>
            <a:pPr lvl="2"/>
            <a:r>
              <a:rPr lang="en-US" altLang="zh-CN" dirty="0"/>
              <a:t>Level 3</a:t>
            </a:r>
            <a:endParaRPr lang="zh-CN" altLang="en-US" dirty="0"/>
          </a:p>
          <a:p>
            <a:pPr lvl="3"/>
            <a:r>
              <a:rPr lang="en-US" altLang="zh-CN" dirty="0"/>
              <a:t>Level 4</a:t>
            </a:r>
            <a:endParaRPr lang="zh-CN" altLang="en-US" dirty="0"/>
          </a:p>
          <a:p>
            <a:pPr lvl="4"/>
            <a:r>
              <a:rPr lang="en-US" altLang="zh-CN" dirty="0"/>
              <a:t>Level 5</a:t>
            </a:r>
            <a:endParaRPr lang="en-US" dirty="0"/>
          </a:p>
        </p:txBody>
      </p:sp>
      <p:sp>
        <p:nvSpPr>
          <p:cNvPr id="7" name="日期占位符 6">
            <a:extLst>
              <a:ext uri="{FF2B5EF4-FFF2-40B4-BE49-F238E27FC236}">
                <a16:creationId xmlns:a16="http://schemas.microsoft.com/office/drawing/2014/main" id="{8BF545C4-391B-40CD-9739-052547B86588}"/>
              </a:ext>
            </a:extLst>
          </p:cNvPr>
          <p:cNvSpPr>
            <a:spLocks noGrp="1"/>
          </p:cNvSpPr>
          <p:nvPr>
            <p:ph type="dt" sz="half" idx="10"/>
          </p:nvPr>
        </p:nvSpPr>
        <p:spPr>
          <a:xfrm>
            <a:off x="838200" y="6356350"/>
            <a:ext cx="2743200" cy="365125"/>
          </a:xfrm>
          <a:prstGeom prst="rect">
            <a:avLst/>
          </a:prstGeom>
        </p:spPr>
        <p:txBody>
          <a:bodyPr/>
          <a:lstStyle/>
          <a:p>
            <a:fld id="{5C89A377-2342-4069-BC9F-01166A23C2F4}" type="datetime1">
              <a:rPr lang="en-US" smtClean="0"/>
              <a:t>4/25/2024</a:t>
            </a:fld>
            <a:endParaRPr lang="en-US"/>
          </a:p>
        </p:txBody>
      </p:sp>
      <p:sp>
        <p:nvSpPr>
          <p:cNvPr id="8" name="页脚占位符 7">
            <a:extLst>
              <a:ext uri="{FF2B5EF4-FFF2-40B4-BE49-F238E27FC236}">
                <a16:creationId xmlns:a16="http://schemas.microsoft.com/office/drawing/2014/main" id="{FAB2C9AF-10BB-4702-8569-E703DDB59A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灯片编号占位符 8">
            <a:extLst>
              <a:ext uri="{FF2B5EF4-FFF2-40B4-BE49-F238E27FC236}">
                <a16:creationId xmlns:a16="http://schemas.microsoft.com/office/drawing/2014/main" id="{1D70BC7F-F791-46D2-A01F-68CA41F6AFCF}"/>
              </a:ext>
            </a:extLst>
          </p:cNvPr>
          <p:cNvSpPr>
            <a:spLocks noGrp="1"/>
          </p:cNvSpPr>
          <p:nvPr>
            <p:ph type="sldNum" sz="quarter" idx="12"/>
          </p:nvPr>
        </p:nvSpPr>
        <p:spPr>
          <a:xfrm>
            <a:off x="3581400" y="6281484"/>
            <a:ext cx="2743200" cy="365125"/>
          </a:xfrm>
          <a:prstGeom prst="rect">
            <a:avLst/>
          </a:prstGeom>
        </p:spPr>
        <p:txBody>
          <a:bodyPr/>
          <a:lstStyle/>
          <a:p>
            <a:fld id="{664DB321-1CDD-4A06-AA42-40E9ECCDDEA8}" type="slidenum">
              <a:rPr lang="en-US" smtClean="0"/>
              <a:t>‹#›</a:t>
            </a:fld>
            <a:endParaRPr lang="en-US"/>
          </a:p>
        </p:txBody>
      </p:sp>
      <p:sp>
        <p:nvSpPr>
          <p:cNvPr id="10" name="标题 1">
            <a:extLst>
              <a:ext uri="{FF2B5EF4-FFF2-40B4-BE49-F238E27FC236}">
                <a16:creationId xmlns:a16="http://schemas.microsoft.com/office/drawing/2014/main" id="{A5A90361-BFFE-4D18-9C09-8BE9D0B8A79F}"/>
              </a:ext>
            </a:extLst>
          </p:cNvPr>
          <p:cNvSpPr>
            <a:spLocks noGrp="1"/>
          </p:cNvSpPr>
          <p:nvPr>
            <p:ph type="title" hasCustomPrompt="1"/>
          </p:nvPr>
        </p:nvSpPr>
        <p:spPr>
          <a:xfrm>
            <a:off x="1233878" y="-302919"/>
            <a:ext cx="10515600" cy="1325563"/>
          </a:xfrm>
        </p:spPr>
        <p:txBody>
          <a:bodyPr/>
          <a:lstStyle>
            <a:lvl1pPr>
              <a:defRPr/>
            </a:lvl1pPr>
          </a:lstStyle>
          <a:p>
            <a:r>
              <a:rPr lang="en-US" altLang="zh-CN" dirty="0"/>
              <a:t>Title</a:t>
            </a:r>
            <a:endParaRPr lang="en-US" dirty="0"/>
          </a:p>
        </p:txBody>
      </p:sp>
    </p:spTree>
    <p:extLst>
      <p:ext uri="{BB962C8B-B14F-4D97-AF65-F5344CB8AC3E}">
        <p14:creationId xmlns:p14="http://schemas.microsoft.com/office/powerpoint/2010/main" val="1875971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608FBF-49A2-4303-8A91-EAE5617DCE9D}"/>
              </a:ext>
            </a:extLst>
          </p:cNvPr>
          <p:cNvSpPr>
            <a:spLocks noGrp="1"/>
          </p:cNvSpPr>
          <p:nvPr>
            <p:ph type="title" hasCustomPrompt="1"/>
          </p:nvPr>
        </p:nvSpPr>
        <p:spPr/>
        <p:txBody>
          <a:bodyPr/>
          <a:lstStyle>
            <a:lvl1pPr>
              <a:defRPr/>
            </a:lvl1pPr>
          </a:lstStyle>
          <a:p>
            <a:r>
              <a:rPr lang="en-US" altLang="zh-CN" dirty="0"/>
              <a:t>Title</a:t>
            </a:r>
            <a:endParaRPr lang="en-US" dirty="0"/>
          </a:p>
        </p:txBody>
      </p:sp>
      <p:sp>
        <p:nvSpPr>
          <p:cNvPr id="3" name="日期占位符 2">
            <a:extLst>
              <a:ext uri="{FF2B5EF4-FFF2-40B4-BE49-F238E27FC236}">
                <a16:creationId xmlns:a16="http://schemas.microsoft.com/office/drawing/2014/main" id="{E03AD0C3-1952-423D-BA44-B1F2EEEA4739}"/>
              </a:ext>
            </a:extLst>
          </p:cNvPr>
          <p:cNvSpPr>
            <a:spLocks noGrp="1"/>
          </p:cNvSpPr>
          <p:nvPr>
            <p:ph type="dt" sz="half" idx="10"/>
          </p:nvPr>
        </p:nvSpPr>
        <p:spPr>
          <a:xfrm>
            <a:off x="838200" y="6356350"/>
            <a:ext cx="2743200" cy="365125"/>
          </a:xfrm>
          <a:prstGeom prst="rect">
            <a:avLst/>
          </a:prstGeom>
        </p:spPr>
        <p:txBody>
          <a:bodyPr/>
          <a:lstStyle/>
          <a:p>
            <a:fld id="{5D0127A5-050A-43AD-9C45-E10ADB7492E5}" type="datetime1">
              <a:rPr lang="en-US" smtClean="0"/>
              <a:t>4/25/2024</a:t>
            </a:fld>
            <a:endParaRPr lang="en-US"/>
          </a:p>
        </p:txBody>
      </p:sp>
      <p:sp>
        <p:nvSpPr>
          <p:cNvPr id="4" name="页脚占位符 3">
            <a:extLst>
              <a:ext uri="{FF2B5EF4-FFF2-40B4-BE49-F238E27FC236}">
                <a16:creationId xmlns:a16="http://schemas.microsoft.com/office/drawing/2014/main" id="{55EE33DD-4C95-4320-B92E-2C2DD32B1B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灯片编号占位符 4">
            <a:extLst>
              <a:ext uri="{FF2B5EF4-FFF2-40B4-BE49-F238E27FC236}">
                <a16:creationId xmlns:a16="http://schemas.microsoft.com/office/drawing/2014/main" id="{AE6A8C1F-7E23-4EF9-AB36-5A1BF7A7539D}"/>
              </a:ext>
            </a:extLst>
          </p:cNvPr>
          <p:cNvSpPr>
            <a:spLocks noGrp="1"/>
          </p:cNvSpPr>
          <p:nvPr>
            <p:ph type="sldNum" sz="quarter" idx="12"/>
          </p:nvPr>
        </p:nvSpPr>
        <p:spPr>
          <a:xfrm>
            <a:off x="3581400" y="6281484"/>
            <a:ext cx="2743200" cy="365125"/>
          </a:xfrm>
          <a:prstGeom prst="rect">
            <a:avLst/>
          </a:prstGeom>
        </p:spPr>
        <p:txBody>
          <a:bodyPr/>
          <a:lstStyle/>
          <a:p>
            <a:fld id="{664DB321-1CDD-4A06-AA42-40E9ECCDDEA8}" type="slidenum">
              <a:rPr lang="en-US" smtClean="0"/>
              <a:t>‹#›</a:t>
            </a:fld>
            <a:endParaRPr lang="en-US"/>
          </a:p>
        </p:txBody>
      </p:sp>
    </p:spTree>
    <p:extLst>
      <p:ext uri="{BB962C8B-B14F-4D97-AF65-F5344CB8AC3E}">
        <p14:creationId xmlns:p14="http://schemas.microsoft.com/office/powerpoint/2010/main" val="295683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3319892-1D73-4076-BA0F-738F0252E2A5}"/>
              </a:ext>
            </a:extLst>
          </p:cNvPr>
          <p:cNvSpPr>
            <a:spLocks noGrp="1"/>
          </p:cNvSpPr>
          <p:nvPr>
            <p:ph type="dt" sz="half" idx="10"/>
          </p:nvPr>
        </p:nvSpPr>
        <p:spPr>
          <a:xfrm>
            <a:off x="838200" y="6356350"/>
            <a:ext cx="2743200" cy="365125"/>
          </a:xfrm>
          <a:prstGeom prst="rect">
            <a:avLst/>
          </a:prstGeom>
        </p:spPr>
        <p:txBody>
          <a:bodyPr/>
          <a:lstStyle/>
          <a:p>
            <a:fld id="{38268B57-7677-41A4-8C01-EFB01C1728B2}" type="datetime1">
              <a:rPr lang="en-US" smtClean="0"/>
              <a:t>4/25/2024</a:t>
            </a:fld>
            <a:endParaRPr lang="en-US"/>
          </a:p>
        </p:txBody>
      </p:sp>
      <p:sp>
        <p:nvSpPr>
          <p:cNvPr id="3" name="页脚占位符 2">
            <a:extLst>
              <a:ext uri="{FF2B5EF4-FFF2-40B4-BE49-F238E27FC236}">
                <a16:creationId xmlns:a16="http://schemas.microsoft.com/office/drawing/2014/main" id="{002F322A-C23E-4511-A832-C0A06EF042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灯片编号占位符 3">
            <a:extLst>
              <a:ext uri="{FF2B5EF4-FFF2-40B4-BE49-F238E27FC236}">
                <a16:creationId xmlns:a16="http://schemas.microsoft.com/office/drawing/2014/main" id="{16091A33-73CD-40A5-B1FC-93D09B5D5ECD}"/>
              </a:ext>
            </a:extLst>
          </p:cNvPr>
          <p:cNvSpPr>
            <a:spLocks noGrp="1"/>
          </p:cNvSpPr>
          <p:nvPr>
            <p:ph type="sldNum" sz="quarter" idx="12"/>
          </p:nvPr>
        </p:nvSpPr>
        <p:spPr>
          <a:xfrm>
            <a:off x="3581400" y="6281484"/>
            <a:ext cx="2743200" cy="365125"/>
          </a:xfrm>
          <a:prstGeom prst="rect">
            <a:avLst/>
          </a:prstGeom>
        </p:spPr>
        <p:txBody>
          <a:bodyPr/>
          <a:lstStyle/>
          <a:p>
            <a:fld id="{664DB321-1CDD-4A06-AA42-40E9ECCDDEA8}" type="slidenum">
              <a:rPr lang="en-US" smtClean="0"/>
              <a:t>‹#›</a:t>
            </a:fld>
            <a:endParaRPr lang="en-US"/>
          </a:p>
        </p:txBody>
      </p:sp>
    </p:spTree>
    <p:extLst>
      <p:ext uri="{BB962C8B-B14F-4D97-AF65-F5344CB8AC3E}">
        <p14:creationId xmlns:p14="http://schemas.microsoft.com/office/powerpoint/2010/main" val="843013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title">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F4B251-1BB2-47C6-A31F-04C02E2A936E}"/>
              </a:ext>
            </a:extLst>
          </p:cNvPr>
          <p:cNvSpPr>
            <a:spLocks noGrp="1"/>
          </p:cNvSpPr>
          <p:nvPr>
            <p:ph type="title" hasCustomPrompt="1"/>
          </p:nvPr>
        </p:nvSpPr>
        <p:spPr>
          <a:xfrm>
            <a:off x="839788" y="457200"/>
            <a:ext cx="3932237" cy="1600200"/>
          </a:xfrm>
        </p:spPr>
        <p:txBody>
          <a:bodyPr anchor="b"/>
          <a:lstStyle>
            <a:lvl1pPr>
              <a:defRPr sz="3200"/>
            </a:lvl1pPr>
          </a:lstStyle>
          <a:p>
            <a:r>
              <a:rPr lang="en-US" altLang="zh-CN" dirty="0"/>
              <a:t>Heading</a:t>
            </a:r>
            <a:endParaRPr lang="en-US" dirty="0"/>
          </a:p>
        </p:txBody>
      </p:sp>
      <p:sp>
        <p:nvSpPr>
          <p:cNvPr id="3" name="内容占位符 2">
            <a:extLst>
              <a:ext uri="{FF2B5EF4-FFF2-40B4-BE49-F238E27FC236}">
                <a16:creationId xmlns:a16="http://schemas.microsoft.com/office/drawing/2014/main" id="{5534D0C5-1931-458F-9141-EA63B9062D37}"/>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dirty="0"/>
              <a:t>Heading</a:t>
            </a:r>
            <a:endParaRPr lang="zh-CN" altLang="en-US" dirty="0"/>
          </a:p>
          <a:p>
            <a:pPr lvl="1"/>
            <a:r>
              <a:rPr lang="en-US" altLang="zh-CN" dirty="0"/>
              <a:t>Level 1</a:t>
            </a:r>
            <a:endParaRPr lang="zh-CN" altLang="en-US" dirty="0"/>
          </a:p>
          <a:p>
            <a:pPr lvl="2"/>
            <a:r>
              <a:rPr lang="en-US" altLang="zh-CN" dirty="0"/>
              <a:t>Level 2</a:t>
            </a:r>
            <a:endParaRPr lang="zh-CN" altLang="en-US" dirty="0"/>
          </a:p>
          <a:p>
            <a:pPr lvl="3"/>
            <a:r>
              <a:rPr lang="en-US" altLang="zh-CN" dirty="0"/>
              <a:t>Level 3</a:t>
            </a:r>
            <a:endParaRPr lang="zh-CN" altLang="en-US" dirty="0"/>
          </a:p>
          <a:p>
            <a:pPr lvl="4"/>
            <a:r>
              <a:rPr lang="en-US" altLang="zh-CN" dirty="0"/>
              <a:t>Level 4</a:t>
            </a:r>
            <a:endParaRPr lang="en-US" dirty="0"/>
          </a:p>
        </p:txBody>
      </p:sp>
      <p:sp>
        <p:nvSpPr>
          <p:cNvPr id="4" name="文本占位符 3">
            <a:extLst>
              <a:ext uri="{FF2B5EF4-FFF2-40B4-BE49-F238E27FC236}">
                <a16:creationId xmlns:a16="http://schemas.microsoft.com/office/drawing/2014/main" id="{C0EBCB76-A0E4-4188-B65C-E5D158EAA1CE}"/>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dirty="0"/>
              <a:t>Sub-heading</a:t>
            </a:r>
            <a:endParaRPr lang="zh-CN" altLang="en-US" dirty="0"/>
          </a:p>
        </p:txBody>
      </p:sp>
      <p:sp>
        <p:nvSpPr>
          <p:cNvPr id="5" name="日期占位符 4">
            <a:extLst>
              <a:ext uri="{FF2B5EF4-FFF2-40B4-BE49-F238E27FC236}">
                <a16:creationId xmlns:a16="http://schemas.microsoft.com/office/drawing/2014/main" id="{5740E2C9-04C5-40C1-9EE2-4DBAF95C907E}"/>
              </a:ext>
            </a:extLst>
          </p:cNvPr>
          <p:cNvSpPr>
            <a:spLocks noGrp="1"/>
          </p:cNvSpPr>
          <p:nvPr>
            <p:ph type="dt" sz="half" idx="10"/>
          </p:nvPr>
        </p:nvSpPr>
        <p:spPr>
          <a:xfrm>
            <a:off x="838200" y="6356350"/>
            <a:ext cx="2743200" cy="365125"/>
          </a:xfrm>
          <a:prstGeom prst="rect">
            <a:avLst/>
          </a:prstGeom>
        </p:spPr>
        <p:txBody>
          <a:bodyPr/>
          <a:lstStyle/>
          <a:p>
            <a:fld id="{51A9CE39-70E4-4E62-8278-D004FDD71D8E}" type="datetime1">
              <a:rPr lang="en-US" smtClean="0"/>
              <a:t>4/25/2024</a:t>
            </a:fld>
            <a:endParaRPr lang="en-US"/>
          </a:p>
        </p:txBody>
      </p:sp>
      <p:sp>
        <p:nvSpPr>
          <p:cNvPr id="6" name="页脚占位符 5">
            <a:extLst>
              <a:ext uri="{FF2B5EF4-FFF2-40B4-BE49-F238E27FC236}">
                <a16:creationId xmlns:a16="http://schemas.microsoft.com/office/drawing/2014/main" id="{B09DAB61-C3AE-462D-8AA3-1F2A00F369D4}"/>
              </a:ext>
            </a:extLst>
          </p:cNvPr>
          <p:cNvSpPr>
            <a:spLocks noGrp="1"/>
          </p:cNvSpPr>
          <p:nvPr>
            <p:ph type="ftr" sz="quarter" idx="11"/>
          </p:nvPr>
        </p:nvSpPr>
        <p:spPr>
          <a:xfrm>
            <a:off x="7239000" y="6356349"/>
            <a:ext cx="4114800" cy="365125"/>
          </a:xfrm>
          <a:prstGeom prst="rect">
            <a:avLst/>
          </a:prstGeom>
        </p:spPr>
        <p:txBody>
          <a:bodyPr/>
          <a:lstStyle/>
          <a:p>
            <a:endParaRPr lang="en-US"/>
          </a:p>
        </p:txBody>
      </p:sp>
      <p:sp>
        <p:nvSpPr>
          <p:cNvPr id="7" name="灯片编号占位符 6">
            <a:extLst>
              <a:ext uri="{FF2B5EF4-FFF2-40B4-BE49-F238E27FC236}">
                <a16:creationId xmlns:a16="http://schemas.microsoft.com/office/drawing/2014/main" id="{452209C8-C6B1-434C-B134-626B3BFB60D2}"/>
              </a:ext>
            </a:extLst>
          </p:cNvPr>
          <p:cNvSpPr>
            <a:spLocks noGrp="1"/>
          </p:cNvSpPr>
          <p:nvPr>
            <p:ph type="sldNum" sz="quarter" idx="12"/>
          </p:nvPr>
        </p:nvSpPr>
        <p:spPr>
          <a:xfrm>
            <a:off x="5221741" y="6356348"/>
            <a:ext cx="376918" cy="365125"/>
          </a:xfrm>
          <a:prstGeom prst="rect">
            <a:avLst/>
          </a:prstGeom>
        </p:spPr>
        <p:txBody>
          <a:bodyPr/>
          <a:lstStyle/>
          <a:p>
            <a:fld id="{664DB321-1CDD-4A06-AA42-40E9ECCDDEA8}" type="slidenum">
              <a:rPr lang="en-US" smtClean="0"/>
              <a:t>‹#›</a:t>
            </a:fld>
            <a:endParaRPr lang="en-US"/>
          </a:p>
        </p:txBody>
      </p:sp>
    </p:spTree>
    <p:extLst>
      <p:ext uri="{BB962C8B-B14F-4D97-AF65-F5344CB8AC3E}">
        <p14:creationId xmlns:p14="http://schemas.microsoft.com/office/powerpoint/2010/main" val="4180566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s and Title">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11E787-C486-44E4-B776-F5878DA97F1E}"/>
              </a:ext>
            </a:extLst>
          </p:cNvPr>
          <p:cNvSpPr>
            <a:spLocks noGrp="1"/>
          </p:cNvSpPr>
          <p:nvPr>
            <p:ph type="title" hasCustomPrompt="1"/>
          </p:nvPr>
        </p:nvSpPr>
        <p:spPr>
          <a:xfrm>
            <a:off x="839788" y="457200"/>
            <a:ext cx="3932237" cy="1600200"/>
          </a:xfrm>
        </p:spPr>
        <p:txBody>
          <a:bodyPr anchor="b"/>
          <a:lstStyle>
            <a:lvl1pPr>
              <a:defRPr sz="3200"/>
            </a:lvl1pPr>
          </a:lstStyle>
          <a:p>
            <a:r>
              <a:rPr lang="en-US" altLang="zh-CN" dirty="0"/>
              <a:t>Insert Title</a:t>
            </a:r>
            <a:endParaRPr lang="en-US" dirty="0"/>
          </a:p>
        </p:txBody>
      </p:sp>
      <p:sp>
        <p:nvSpPr>
          <p:cNvPr id="3" name="图片占位符 2">
            <a:extLst>
              <a:ext uri="{FF2B5EF4-FFF2-40B4-BE49-F238E27FC236}">
                <a16:creationId xmlns:a16="http://schemas.microsoft.com/office/drawing/2014/main" id="{B8B35B87-D16F-4465-B65C-8BAD23BDE9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a:extLst>
              <a:ext uri="{FF2B5EF4-FFF2-40B4-BE49-F238E27FC236}">
                <a16:creationId xmlns:a16="http://schemas.microsoft.com/office/drawing/2014/main" id="{3EDA186C-69A4-498E-9402-5E8A99DAD544}"/>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dirty="0"/>
              <a:t>Insert Text</a:t>
            </a:r>
            <a:endParaRPr lang="zh-CN" altLang="en-US" dirty="0"/>
          </a:p>
        </p:txBody>
      </p:sp>
      <p:sp>
        <p:nvSpPr>
          <p:cNvPr id="5" name="日期占位符 4">
            <a:extLst>
              <a:ext uri="{FF2B5EF4-FFF2-40B4-BE49-F238E27FC236}">
                <a16:creationId xmlns:a16="http://schemas.microsoft.com/office/drawing/2014/main" id="{BC4693DD-A588-454A-B376-C02DBC8AE464}"/>
              </a:ext>
            </a:extLst>
          </p:cNvPr>
          <p:cNvSpPr>
            <a:spLocks noGrp="1"/>
          </p:cNvSpPr>
          <p:nvPr>
            <p:ph type="dt" sz="half" idx="10"/>
          </p:nvPr>
        </p:nvSpPr>
        <p:spPr>
          <a:xfrm>
            <a:off x="838200" y="6356350"/>
            <a:ext cx="2743200" cy="365125"/>
          </a:xfrm>
          <a:prstGeom prst="rect">
            <a:avLst/>
          </a:prstGeom>
        </p:spPr>
        <p:txBody>
          <a:bodyPr/>
          <a:lstStyle/>
          <a:p>
            <a:fld id="{4C99B97C-3E70-4B18-AE5C-56993E59126B}" type="datetime1">
              <a:rPr lang="en-US" smtClean="0"/>
              <a:t>4/25/2024</a:t>
            </a:fld>
            <a:endParaRPr lang="en-US"/>
          </a:p>
        </p:txBody>
      </p:sp>
      <p:sp>
        <p:nvSpPr>
          <p:cNvPr id="6" name="页脚占位符 5">
            <a:extLst>
              <a:ext uri="{FF2B5EF4-FFF2-40B4-BE49-F238E27FC236}">
                <a16:creationId xmlns:a16="http://schemas.microsoft.com/office/drawing/2014/main" id="{07D3CEC6-D4D3-4C79-A55C-258E140BB3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灯片编号占位符 6">
            <a:extLst>
              <a:ext uri="{FF2B5EF4-FFF2-40B4-BE49-F238E27FC236}">
                <a16:creationId xmlns:a16="http://schemas.microsoft.com/office/drawing/2014/main" id="{B0C3071D-9079-4AD3-8B86-677900085EA6}"/>
              </a:ext>
            </a:extLst>
          </p:cNvPr>
          <p:cNvSpPr>
            <a:spLocks noGrp="1"/>
          </p:cNvSpPr>
          <p:nvPr>
            <p:ph type="sldNum" sz="quarter" idx="12"/>
          </p:nvPr>
        </p:nvSpPr>
        <p:spPr>
          <a:xfrm>
            <a:off x="3581400" y="6281484"/>
            <a:ext cx="2743200" cy="365125"/>
          </a:xfrm>
          <a:prstGeom prst="rect">
            <a:avLst/>
          </a:prstGeom>
        </p:spPr>
        <p:txBody>
          <a:bodyPr/>
          <a:lstStyle/>
          <a:p>
            <a:fld id="{664DB321-1CDD-4A06-AA42-40E9ECCDDEA8}" type="slidenum">
              <a:rPr lang="en-US" smtClean="0"/>
              <a:t>‹#›</a:t>
            </a:fld>
            <a:endParaRPr lang="en-US"/>
          </a:p>
        </p:txBody>
      </p:sp>
    </p:spTree>
    <p:extLst>
      <p:ext uri="{BB962C8B-B14F-4D97-AF65-F5344CB8AC3E}">
        <p14:creationId xmlns:p14="http://schemas.microsoft.com/office/powerpoint/2010/main" val="2922016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2672A183-A2AA-4D92-9D53-EFBE2BF4B4B8}"/>
              </a:ext>
            </a:extLst>
          </p:cNvPr>
          <p:cNvSpPr/>
          <p:nvPr userDrawn="1"/>
        </p:nvSpPr>
        <p:spPr>
          <a:xfrm>
            <a:off x="0" y="1005479"/>
            <a:ext cx="12192000" cy="4938365"/>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组合 18">
            <a:extLst>
              <a:ext uri="{FF2B5EF4-FFF2-40B4-BE49-F238E27FC236}">
                <a16:creationId xmlns:a16="http://schemas.microsoft.com/office/drawing/2014/main" id="{9D0682AF-7F4A-426A-B7FA-AE02482787CE}"/>
              </a:ext>
            </a:extLst>
          </p:cNvPr>
          <p:cNvGrpSpPr/>
          <p:nvPr userDrawn="1"/>
        </p:nvGrpSpPr>
        <p:grpSpPr>
          <a:xfrm>
            <a:off x="0" y="105352"/>
            <a:ext cx="12192000" cy="669498"/>
            <a:chOff x="0" y="105352"/>
            <a:chExt cx="12192000" cy="669498"/>
          </a:xfrm>
        </p:grpSpPr>
        <p:pic>
          <p:nvPicPr>
            <p:cNvPr id="22" name="图片 21">
              <a:extLst>
                <a:ext uri="{FF2B5EF4-FFF2-40B4-BE49-F238E27FC236}">
                  <a16:creationId xmlns:a16="http://schemas.microsoft.com/office/drawing/2014/main" id="{29A63BE3-A40E-4ACA-B739-8FC736AEFF37}"/>
                </a:ext>
              </a:extLst>
            </p:cNvPr>
            <p:cNvPicPr>
              <a:picLocks noChangeAspect="1"/>
            </p:cNvPicPr>
            <p:nvPr/>
          </p:nvPicPr>
          <p:blipFill rotWithShape="1">
            <a:blip r:embed="rId13">
              <a:clrChange>
                <a:clrFrom>
                  <a:srgbClr val="222222"/>
                </a:clrFrom>
                <a:clrTo>
                  <a:srgbClr val="222222">
                    <a:alpha val="0"/>
                  </a:srgbClr>
                </a:clrTo>
              </a:clrChange>
            </a:blip>
            <a:srcRect l="972" r="75549"/>
            <a:stretch/>
          </p:blipFill>
          <p:spPr>
            <a:xfrm>
              <a:off x="490602" y="105352"/>
              <a:ext cx="560021" cy="573952"/>
            </a:xfrm>
            <a:prstGeom prst="rect">
              <a:avLst/>
            </a:prstGeom>
          </p:spPr>
        </p:pic>
        <p:sp>
          <p:nvSpPr>
            <p:cNvPr id="23" name="矩形 22">
              <a:extLst>
                <a:ext uri="{FF2B5EF4-FFF2-40B4-BE49-F238E27FC236}">
                  <a16:creationId xmlns:a16="http://schemas.microsoft.com/office/drawing/2014/main" id="{ADBF79C4-143C-4F90-BEEB-29C6BE3588D6}"/>
                </a:ext>
              </a:extLst>
            </p:cNvPr>
            <p:cNvSpPr/>
            <p:nvPr/>
          </p:nvSpPr>
          <p:spPr>
            <a:xfrm>
              <a:off x="0" y="729131"/>
              <a:ext cx="12192000" cy="45719"/>
            </a:xfrm>
            <a:prstGeom prst="rect">
              <a:avLst/>
            </a:prstGeom>
            <a:solidFill>
              <a:srgbClr val="881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anose="02020603050405020304" pitchFamily="18" charset="0"/>
                <a:cs typeface="Times New Roman" panose="02020603050405020304" pitchFamily="18" charset="0"/>
              </a:endParaRPr>
            </a:p>
            <a:p>
              <a:pPr algn="r"/>
              <a:endParaRPr lang="en-US" sz="3200" dirty="0">
                <a:latin typeface="Times New Roman" panose="02020603050405020304" pitchFamily="18" charset="0"/>
                <a:cs typeface="Times New Roman" panose="02020603050405020304" pitchFamily="18" charset="0"/>
              </a:endParaRPr>
            </a:p>
          </p:txBody>
        </p:sp>
      </p:grpSp>
      <p:sp>
        <p:nvSpPr>
          <p:cNvPr id="2" name="标题占位符 1">
            <a:extLst>
              <a:ext uri="{FF2B5EF4-FFF2-40B4-BE49-F238E27FC236}">
                <a16:creationId xmlns:a16="http://schemas.microsoft.com/office/drawing/2014/main" id="{B3860E86-6E9F-413C-B71E-BA1C2F7FE885}"/>
              </a:ext>
            </a:extLst>
          </p:cNvPr>
          <p:cNvSpPr>
            <a:spLocks noGrp="1"/>
          </p:cNvSpPr>
          <p:nvPr>
            <p:ph type="title"/>
          </p:nvPr>
        </p:nvSpPr>
        <p:spPr>
          <a:xfrm>
            <a:off x="1233878" y="-302919"/>
            <a:ext cx="10515600" cy="1325563"/>
          </a:xfrm>
          <a:prstGeom prst="rect">
            <a:avLst/>
          </a:prstGeom>
        </p:spPr>
        <p:txBody>
          <a:bodyPr vert="horz" lIns="91440" tIns="45720" rIns="91440" bIns="45720" rtlCol="0" anchor="ctr">
            <a:normAutofit/>
          </a:bodyPr>
          <a:lstStyle/>
          <a:p>
            <a:r>
              <a:rPr lang="en-US" altLang="zh-CN" dirty="0"/>
              <a:t>Title</a:t>
            </a:r>
            <a:endParaRPr lang="en-US" dirty="0"/>
          </a:p>
        </p:txBody>
      </p:sp>
      <p:sp>
        <p:nvSpPr>
          <p:cNvPr id="3" name="文本占位符 2">
            <a:extLst>
              <a:ext uri="{FF2B5EF4-FFF2-40B4-BE49-F238E27FC236}">
                <a16:creationId xmlns:a16="http://schemas.microsoft.com/office/drawing/2014/main" id="{DAAE4CD7-AA47-4BF8-907D-F30BF0AEFB91}"/>
              </a:ext>
            </a:extLst>
          </p:cNvPr>
          <p:cNvSpPr>
            <a:spLocks noGrp="1"/>
          </p:cNvSpPr>
          <p:nvPr>
            <p:ph type="body" idx="1"/>
          </p:nvPr>
        </p:nvSpPr>
        <p:spPr>
          <a:xfrm>
            <a:off x="838200" y="1077630"/>
            <a:ext cx="10515600" cy="4831175"/>
          </a:xfrm>
          <a:prstGeom prst="rect">
            <a:avLst/>
          </a:prstGeom>
        </p:spPr>
        <p:txBody>
          <a:bodyPr vert="horz" lIns="91440" tIns="45720" rIns="91440" bIns="45720" rtlCol="0">
            <a:normAutofit/>
          </a:bodyPr>
          <a:lstStyle/>
          <a:p>
            <a:pPr lvl="0"/>
            <a:r>
              <a:rPr lang="en-US" altLang="zh-CN" dirty="0"/>
              <a:t>Level 1</a:t>
            </a:r>
            <a:endParaRPr lang="zh-CN" altLang="en-US" dirty="0"/>
          </a:p>
          <a:p>
            <a:pPr lvl="1"/>
            <a:r>
              <a:rPr lang="en-US" altLang="zh-CN" dirty="0"/>
              <a:t>Level 2</a:t>
            </a:r>
            <a:endParaRPr lang="zh-CN" altLang="en-US" dirty="0"/>
          </a:p>
          <a:p>
            <a:pPr lvl="2"/>
            <a:r>
              <a:rPr lang="en-US" altLang="zh-CN" dirty="0"/>
              <a:t>Level 3</a:t>
            </a:r>
            <a:endParaRPr lang="zh-CN" altLang="en-US" dirty="0"/>
          </a:p>
          <a:p>
            <a:pPr lvl="3"/>
            <a:r>
              <a:rPr lang="en-US" altLang="zh-CN" dirty="0"/>
              <a:t>Level 4</a:t>
            </a:r>
            <a:endParaRPr lang="zh-CN" altLang="en-US" dirty="0"/>
          </a:p>
          <a:p>
            <a:pPr lvl="4"/>
            <a:r>
              <a:rPr lang="en-US" altLang="zh-CN" dirty="0"/>
              <a:t>Level 5</a:t>
            </a:r>
            <a:endParaRPr lang="en-US" dirty="0"/>
          </a:p>
        </p:txBody>
      </p:sp>
      <p:sp>
        <p:nvSpPr>
          <p:cNvPr id="4" name="日期占位符 3">
            <a:extLst>
              <a:ext uri="{FF2B5EF4-FFF2-40B4-BE49-F238E27FC236}">
                <a16:creationId xmlns:a16="http://schemas.microsoft.com/office/drawing/2014/main" id="{29DAFA9A-41D1-4F5D-9394-BBCB82EBBB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7FB34A-F06C-4C03-8C50-0C460255638E}" type="datetime1">
              <a:rPr lang="en-US" smtClean="0"/>
              <a:t>4/25/2024</a:t>
            </a:fld>
            <a:endParaRPr lang="en-US"/>
          </a:p>
        </p:txBody>
      </p:sp>
      <p:sp>
        <p:nvSpPr>
          <p:cNvPr id="5" name="页脚占位符 4">
            <a:extLst>
              <a:ext uri="{FF2B5EF4-FFF2-40B4-BE49-F238E27FC236}">
                <a16:creationId xmlns:a16="http://schemas.microsoft.com/office/drawing/2014/main" id="{EE8F5779-D890-49AE-B342-B7473B638D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灯片编号占位符 5">
            <a:extLst>
              <a:ext uri="{FF2B5EF4-FFF2-40B4-BE49-F238E27FC236}">
                <a16:creationId xmlns:a16="http://schemas.microsoft.com/office/drawing/2014/main" id="{A51C41D4-E656-45AC-BFF9-7513E9A17892}"/>
              </a:ext>
            </a:extLst>
          </p:cNvPr>
          <p:cNvSpPr>
            <a:spLocks noGrp="1"/>
          </p:cNvSpPr>
          <p:nvPr>
            <p:ph type="sldNum" sz="quarter" idx="4"/>
          </p:nvPr>
        </p:nvSpPr>
        <p:spPr>
          <a:xfrm>
            <a:off x="3581400" y="628148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4DB321-1CDD-4A06-AA42-40E9ECCDDEA8}" type="slidenum">
              <a:rPr lang="en-US" smtClean="0"/>
              <a:t>‹#›</a:t>
            </a:fld>
            <a:endParaRPr lang="en-US"/>
          </a:p>
        </p:txBody>
      </p:sp>
    </p:spTree>
    <p:extLst>
      <p:ext uri="{BB962C8B-B14F-4D97-AF65-F5344CB8AC3E}">
        <p14:creationId xmlns:p14="http://schemas.microsoft.com/office/powerpoint/2010/main" val="1861826294"/>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q"/>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v"/>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12.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90.png"/><Relationship Id="rId3" Type="http://schemas.openxmlformats.org/officeDocument/2006/relationships/image" Target="../media/image68.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5" Type="http://schemas.openxmlformats.org/officeDocument/2006/relationships/image" Target="../media/image89.png"/><Relationship Id="rId2" Type="http://schemas.openxmlformats.org/officeDocument/2006/relationships/notesSlide" Target="../notesSlides/notesSlide13.xml"/><Relationship Id="rId16" Type="http://schemas.openxmlformats.org/officeDocument/2006/relationships/image" Target="../media/image80.png"/><Relationship Id="rId20" Type="http://schemas.openxmlformats.org/officeDocument/2006/relationships/image" Target="../media/image84.png"/><Relationship Id="rId29"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75.png"/><Relationship Id="rId24" Type="http://schemas.openxmlformats.org/officeDocument/2006/relationships/image" Target="../media/image88.png"/><Relationship Id="rId5" Type="http://schemas.openxmlformats.org/officeDocument/2006/relationships/image" Target="../media/image70.png"/><Relationship Id="rId15" Type="http://schemas.openxmlformats.org/officeDocument/2006/relationships/image" Target="../media/image79.png"/><Relationship Id="rId23" Type="http://schemas.openxmlformats.org/officeDocument/2006/relationships/image" Target="../media/image87.png"/><Relationship Id="rId28" Type="http://schemas.openxmlformats.org/officeDocument/2006/relationships/image" Target="../media/image92.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png"/><Relationship Id="rId27" Type="http://schemas.openxmlformats.org/officeDocument/2006/relationships/image" Target="../media/image91.png"/><Relationship Id="rId30" Type="http://schemas.openxmlformats.org/officeDocument/2006/relationships/image" Target="../media/image94.png"/></Relationships>
</file>

<file path=ppt/slides/_rels/slide1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 Id="rId5" Type="http://schemas.openxmlformats.org/officeDocument/2006/relationships/image" Target="../media/image108.png"/><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8.png"/><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zenodo.org/records/3854034" TargetMode="External"/><Relationship Id="rId2" Type="http://schemas.openxmlformats.org/officeDocument/2006/relationships/hyperlink" Target="https://github.com/Neural-Instrumentation-Lab/makin_2018_reproduction" TargetMode="External"/><Relationship Id="rId1" Type="http://schemas.openxmlformats.org/officeDocument/2006/relationships/slideLayout" Target="../slideLayouts/slideLayout1.xml"/><Relationship Id="rId4" Type="http://schemas.openxmlformats.org/officeDocument/2006/relationships/hyperlink" Target="https://doi.org/10.1088/1741-2552/aa9e9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3389/fnins.2021.728178" TargetMode="External"/><Relationship Id="rId2" Type="http://schemas.openxmlformats.org/officeDocument/2006/relationships/hyperlink" Target="https://doi.org/10.1088/1741-2560/12/6/066018" TargetMode="External"/><Relationship Id="rId1" Type="http://schemas.openxmlformats.org/officeDocument/2006/relationships/slideLayout" Target="../slideLayouts/slideLayout1.xml"/><Relationship Id="rId4" Type="http://schemas.openxmlformats.org/officeDocument/2006/relationships/hyperlink" Target="https://doi.org/10.1038/nature17435"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zenodo.org/doi/10.5281/zenodo.788569" TargetMode="External"/><Relationship Id="rId2" Type="http://schemas.openxmlformats.org/officeDocument/2006/relationships/hyperlink" Target="https://doi.org/10.1088/1741-2552/aa9e95"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neuralink.com/#n1" TargetMode="Externa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zenodo.org/records/3854034" TargetMode="External"/><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github.com/jgmakin/rbmish"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9F8BD7A-D5C6-4F0C-BD13-273CB74C7CA6}"/>
              </a:ext>
            </a:extLst>
          </p:cNvPr>
          <p:cNvSpPr/>
          <p:nvPr/>
        </p:nvSpPr>
        <p:spPr>
          <a:xfrm>
            <a:off x="0" y="-1"/>
            <a:ext cx="1219200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a:t>is high in a</a:t>
            </a:r>
            <a:endParaRPr lang="en-US" dirty="0"/>
          </a:p>
        </p:txBody>
      </p:sp>
      <p:grpSp>
        <p:nvGrpSpPr>
          <p:cNvPr id="14" name="组合 13">
            <a:extLst>
              <a:ext uri="{FF2B5EF4-FFF2-40B4-BE49-F238E27FC236}">
                <a16:creationId xmlns:a16="http://schemas.microsoft.com/office/drawing/2014/main" id="{FF4D2EEA-90DA-4879-A808-7A2A9AB73970}"/>
              </a:ext>
            </a:extLst>
          </p:cNvPr>
          <p:cNvGrpSpPr/>
          <p:nvPr/>
        </p:nvGrpSpPr>
        <p:grpSpPr>
          <a:xfrm>
            <a:off x="9873210" y="6005873"/>
            <a:ext cx="4206270" cy="697818"/>
            <a:chOff x="5718780" y="-531873"/>
            <a:chExt cx="4206270" cy="697818"/>
          </a:xfrm>
        </p:grpSpPr>
        <p:grpSp>
          <p:nvGrpSpPr>
            <p:cNvPr id="10" name="组合 9">
              <a:extLst>
                <a:ext uri="{FF2B5EF4-FFF2-40B4-BE49-F238E27FC236}">
                  <a16:creationId xmlns:a16="http://schemas.microsoft.com/office/drawing/2014/main" id="{8CE30774-12B3-4BA7-B3AA-6A2AFD6F56BD}"/>
                </a:ext>
              </a:extLst>
            </p:cNvPr>
            <p:cNvGrpSpPr/>
            <p:nvPr/>
          </p:nvGrpSpPr>
          <p:grpSpPr>
            <a:xfrm>
              <a:off x="5718780" y="-531873"/>
              <a:ext cx="4158645" cy="622360"/>
              <a:chOff x="737205" y="199782"/>
              <a:chExt cx="4158645" cy="622360"/>
            </a:xfrm>
          </p:grpSpPr>
          <p:pic>
            <p:nvPicPr>
              <p:cNvPr id="11" name="图片 10">
                <a:extLst>
                  <a:ext uri="{FF2B5EF4-FFF2-40B4-BE49-F238E27FC236}">
                    <a16:creationId xmlns:a16="http://schemas.microsoft.com/office/drawing/2014/main" id="{01566DA2-19E5-4476-B56F-C834ECC06902}"/>
                  </a:ext>
                </a:extLst>
              </p:cNvPr>
              <p:cNvPicPr>
                <a:picLocks noChangeAspect="1"/>
              </p:cNvPicPr>
              <p:nvPr/>
            </p:nvPicPr>
            <p:blipFill rotWithShape="1">
              <a:blip r:embed="rId3">
                <a:clrChange>
                  <a:clrFrom>
                    <a:srgbClr val="222222"/>
                  </a:clrFrom>
                  <a:clrTo>
                    <a:srgbClr val="222222">
                      <a:alpha val="0"/>
                    </a:srgbClr>
                  </a:clrTo>
                </a:clrChange>
              </a:blip>
              <a:srcRect l="972" r="75549"/>
              <a:stretch/>
            </p:blipFill>
            <p:spPr>
              <a:xfrm>
                <a:off x="737205" y="351660"/>
                <a:ext cx="459063" cy="470482"/>
              </a:xfrm>
              <a:prstGeom prst="rect">
                <a:avLst/>
              </a:prstGeom>
            </p:spPr>
          </p:pic>
          <p:sp>
            <p:nvSpPr>
              <p:cNvPr id="12" name="文本框 11">
                <a:extLst>
                  <a:ext uri="{FF2B5EF4-FFF2-40B4-BE49-F238E27FC236}">
                    <a16:creationId xmlns:a16="http://schemas.microsoft.com/office/drawing/2014/main" id="{23487CCC-2D04-4EC7-958D-FD4838B5135C}"/>
                  </a:ext>
                </a:extLst>
              </p:cNvPr>
              <p:cNvSpPr txBox="1"/>
              <p:nvPr/>
            </p:nvSpPr>
            <p:spPr>
              <a:xfrm>
                <a:off x="1139825" y="199782"/>
                <a:ext cx="3756025"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TEMPLE</a:t>
                </a:r>
                <a:endParaRPr lang="en-US" sz="2800" b="1" dirty="0">
                  <a:latin typeface="Times New Roman" panose="02020603050405020304" pitchFamily="18" charset="0"/>
                  <a:cs typeface="Times New Roman" panose="02020603050405020304" pitchFamily="18" charset="0"/>
                </a:endParaRPr>
              </a:p>
            </p:txBody>
          </p:sp>
        </p:grpSp>
        <p:sp>
          <p:nvSpPr>
            <p:cNvPr id="13" name="文本框 12">
              <a:extLst>
                <a:ext uri="{FF2B5EF4-FFF2-40B4-BE49-F238E27FC236}">
                  <a16:creationId xmlns:a16="http://schemas.microsoft.com/office/drawing/2014/main" id="{43528200-D01B-4550-81C3-FA663A4D29D0}"/>
                </a:ext>
              </a:extLst>
            </p:cNvPr>
            <p:cNvSpPr txBox="1"/>
            <p:nvPr/>
          </p:nvSpPr>
          <p:spPr>
            <a:xfrm>
              <a:off x="6169025" y="-141832"/>
              <a:ext cx="3756025"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U N I V E R S I T Y</a:t>
              </a:r>
              <a:endParaRPr lang="en-US" sz="1400" dirty="0">
                <a:latin typeface="Times New Roman" panose="02020603050405020304" pitchFamily="18" charset="0"/>
                <a:cs typeface="Times New Roman" panose="02020603050405020304" pitchFamily="18" charset="0"/>
              </a:endParaRPr>
            </a:p>
          </p:txBody>
        </p:sp>
      </p:grpSp>
      <p:sp>
        <p:nvSpPr>
          <p:cNvPr id="20" name="矩形 19">
            <a:extLst>
              <a:ext uri="{FF2B5EF4-FFF2-40B4-BE49-F238E27FC236}">
                <a16:creationId xmlns:a16="http://schemas.microsoft.com/office/drawing/2014/main" id="{C5094E9A-4D68-4438-89EC-8E4B1B8287A9}"/>
              </a:ext>
            </a:extLst>
          </p:cNvPr>
          <p:cNvSpPr/>
          <p:nvPr/>
        </p:nvSpPr>
        <p:spPr>
          <a:xfrm>
            <a:off x="0" y="2150285"/>
            <a:ext cx="12192000" cy="2662119"/>
          </a:xfrm>
          <a:prstGeom prst="rect">
            <a:avLst/>
          </a:prstGeom>
          <a:solidFill>
            <a:srgbClr val="881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Segoe UI Symbol" panose="020B0502040204020203" pitchFamily="34" charset="0"/>
                <a:ea typeface="Segoe UI Symbol" panose="020B0502040204020203" pitchFamily="34" charset="0"/>
                <a:cs typeface="Times New Roman" panose="02020603050405020304" pitchFamily="18" charset="0"/>
              </a:rPr>
              <a:t>Development of a Neural Signal Decoder Python Library and an Investigation of Neural Signal Decoder Handling of Sub-Optimal Neural Data</a:t>
            </a:r>
          </a:p>
        </p:txBody>
      </p:sp>
      <p:grpSp>
        <p:nvGrpSpPr>
          <p:cNvPr id="2" name="组合 1">
            <a:extLst>
              <a:ext uri="{FF2B5EF4-FFF2-40B4-BE49-F238E27FC236}">
                <a16:creationId xmlns:a16="http://schemas.microsoft.com/office/drawing/2014/main" id="{54267E0D-9F85-4CE1-8896-ACFBFEE67F9C}"/>
              </a:ext>
            </a:extLst>
          </p:cNvPr>
          <p:cNvGrpSpPr/>
          <p:nvPr/>
        </p:nvGrpSpPr>
        <p:grpSpPr>
          <a:xfrm>
            <a:off x="326231" y="169846"/>
            <a:ext cx="7148512" cy="1348927"/>
            <a:chOff x="326231" y="109463"/>
            <a:chExt cx="7148512" cy="1348927"/>
          </a:xfrm>
        </p:grpSpPr>
        <p:grpSp>
          <p:nvGrpSpPr>
            <p:cNvPr id="15" name="组合 14">
              <a:extLst>
                <a:ext uri="{FF2B5EF4-FFF2-40B4-BE49-F238E27FC236}">
                  <a16:creationId xmlns:a16="http://schemas.microsoft.com/office/drawing/2014/main" id="{7AA0DA08-6E7A-4FC5-AAEB-9F2DCA15EBA4}"/>
                </a:ext>
              </a:extLst>
            </p:cNvPr>
            <p:cNvGrpSpPr/>
            <p:nvPr/>
          </p:nvGrpSpPr>
          <p:grpSpPr>
            <a:xfrm>
              <a:off x="425451" y="109463"/>
              <a:ext cx="4581524" cy="1068465"/>
              <a:chOff x="5378450" y="-700162"/>
              <a:chExt cx="4581524" cy="1068465"/>
            </a:xfrm>
          </p:grpSpPr>
          <p:grpSp>
            <p:nvGrpSpPr>
              <p:cNvPr id="16" name="组合 15">
                <a:extLst>
                  <a:ext uri="{FF2B5EF4-FFF2-40B4-BE49-F238E27FC236}">
                    <a16:creationId xmlns:a16="http://schemas.microsoft.com/office/drawing/2014/main" id="{5A2E4276-744F-428A-9EC9-33CC08E704B7}"/>
                  </a:ext>
                </a:extLst>
              </p:cNvPr>
              <p:cNvGrpSpPr/>
              <p:nvPr/>
            </p:nvGrpSpPr>
            <p:grpSpPr>
              <a:xfrm>
                <a:off x="5378450" y="-700162"/>
                <a:ext cx="4498975" cy="987516"/>
                <a:chOff x="396875" y="31493"/>
                <a:chExt cx="4498975" cy="987516"/>
              </a:xfrm>
            </p:grpSpPr>
            <p:pic>
              <p:nvPicPr>
                <p:cNvPr id="18" name="图片 17">
                  <a:extLst>
                    <a:ext uri="{FF2B5EF4-FFF2-40B4-BE49-F238E27FC236}">
                      <a16:creationId xmlns:a16="http://schemas.microsoft.com/office/drawing/2014/main" id="{A51F703B-BC5C-4FB9-8EC4-6C56946603AE}"/>
                    </a:ext>
                  </a:extLst>
                </p:cNvPr>
                <p:cNvPicPr>
                  <a:picLocks noChangeAspect="1"/>
                </p:cNvPicPr>
                <p:nvPr/>
              </p:nvPicPr>
              <p:blipFill rotWithShape="1">
                <a:blip r:embed="rId3">
                  <a:clrChange>
                    <a:clrFrom>
                      <a:srgbClr val="222222"/>
                    </a:clrFrom>
                    <a:clrTo>
                      <a:srgbClr val="222222">
                        <a:alpha val="0"/>
                      </a:srgbClr>
                    </a:clrTo>
                  </a:clrChange>
                </a:blip>
                <a:srcRect l="972" r="75549"/>
                <a:stretch/>
              </p:blipFill>
              <p:spPr>
                <a:xfrm>
                  <a:off x="396875" y="257578"/>
                  <a:ext cx="742950" cy="761431"/>
                </a:xfrm>
                <a:prstGeom prst="rect">
                  <a:avLst/>
                </a:prstGeom>
              </p:spPr>
            </p:pic>
            <p:sp>
              <p:nvSpPr>
                <p:cNvPr id="19" name="文本框 18">
                  <a:extLst>
                    <a:ext uri="{FF2B5EF4-FFF2-40B4-BE49-F238E27FC236}">
                      <a16:creationId xmlns:a16="http://schemas.microsoft.com/office/drawing/2014/main" id="{015E8A0F-1847-46D6-8F98-6B08BF57DD01}"/>
                    </a:ext>
                  </a:extLst>
                </p:cNvPr>
                <p:cNvSpPr txBox="1"/>
                <p:nvPr/>
              </p:nvSpPr>
              <p:spPr>
                <a:xfrm>
                  <a:off x="1139825" y="31493"/>
                  <a:ext cx="3756025" cy="830997"/>
                </a:xfrm>
                <a:prstGeom prst="rect">
                  <a:avLst/>
                </a:prstGeom>
                <a:noFill/>
              </p:spPr>
              <p:txBody>
                <a:bodyPr wrap="square" rtlCol="0">
                  <a:spAutoFit/>
                </a:bodyPr>
                <a:lstStyle/>
                <a:p>
                  <a:r>
                    <a:rPr lang="en-US" altLang="zh-CN" sz="4800" b="1" dirty="0">
                      <a:latin typeface="Times New Roman" panose="02020603050405020304" pitchFamily="18" charset="0"/>
                      <a:cs typeface="Times New Roman" panose="02020603050405020304" pitchFamily="18" charset="0"/>
                    </a:rPr>
                    <a:t>TEMPLE</a:t>
                  </a:r>
                  <a:endParaRPr lang="en-US" sz="4800" b="1" dirty="0">
                    <a:latin typeface="Times New Roman" panose="02020603050405020304" pitchFamily="18" charset="0"/>
                    <a:cs typeface="Times New Roman" panose="02020603050405020304" pitchFamily="18" charset="0"/>
                  </a:endParaRPr>
                </a:p>
              </p:txBody>
            </p:sp>
          </p:grpSp>
          <p:sp>
            <p:nvSpPr>
              <p:cNvPr id="17" name="文本框 16">
                <a:extLst>
                  <a:ext uri="{FF2B5EF4-FFF2-40B4-BE49-F238E27FC236}">
                    <a16:creationId xmlns:a16="http://schemas.microsoft.com/office/drawing/2014/main" id="{AB6BE0C4-A689-4646-9BD5-A0AEB901F169}"/>
                  </a:ext>
                </a:extLst>
              </p:cNvPr>
              <p:cNvSpPr txBox="1"/>
              <p:nvPr/>
            </p:nvSpPr>
            <p:spPr>
              <a:xfrm>
                <a:off x="6203949" y="-93362"/>
                <a:ext cx="3756025"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U N I V E R S I T Y</a:t>
                </a:r>
                <a:endParaRPr lang="en-US" sz="2400" dirty="0">
                  <a:latin typeface="Times New Roman" panose="02020603050405020304" pitchFamily="18" charset="0"/>
                  <a:cs typeface="Times New Roman" panose="02020603050405020304" pitchFamily="18" charset="0"/>
                </a:endParaRPr>
              </a:p>
            </p:txBody>
          </p:sp>
        </p:grpSp>
        <p:sp>
          <p:nvSpPr>
            <p:cNvPr id="24" name="文本框 23">
              <a:extLst>
                <a:ext uri="{FF2B5EF4-FFF2-40B4-BE49-F238E27FC236}">
                  <a16:creationId xmlns:a16="http://schemas.microsoft.com/office/drawing/2014/main" id="{E847114B-C67A-4E91-8F7E-0D4AD7E2DD8A}"/>
                </a:ext>
              </a:extLst>
            </p:cNvPr>
            <p:cNvSpPr txBox="1"/>
            <p:nvPr/>
          </p:nvSpPr>
          <p:spPr>
            <a:xfrm>
              <a:off x="326231" y="1089058"/>
              <a:ext cx="7148512" cy="369332"/>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rPr>
                <a:t>Department of Electrical and Computer Engineering</a:t>
              </a:r>
              <a:endParaRPr lang="en-US" dirty="0"/>
            </a:p>
          </p:txBody>
        </p:sp>
      </p:grpSp>
      <p:sp>
        <p:nvSpPr>
          <p:cNvPr id="5" name="TextBox 4">
            <a:extLst>
              <a:ext uri="{FF2B5EF4-FFF2-40B4-BE49-F238E27FC236}">
                <a16:creationId xmlns:a16="http://schemas.microsoft.com/office/drawing/2014/main" id="{FF82CA4B-E6C1-79EB-2BAE-9EAC75B07FDF}"/>
              </a:ext>
            </a:extLst>
          </p:cNvPr>
          <p:cNvSpPr txBox="1"/>
          <p:nvPr/>
        </p:nvSpPr>
        <p:spPr>
          <a:xfrm>
            <a:off x="1904798" y="4842708"/>
            <a:ext cx="9134503" cy="1323439"/>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A Masters Project Presentation in Partial Fulfillment of the Requirements of the Degree:</a:t>
            </a:r>
            <a:br>
              <a:rPr lang="en-US" altLang="zh-CN" sz="2000" dirty="0">
                <a:latin typeface="Times New Roman" panose="02020603050405020304" pitchFamily="18" charset="0"/>
                <a:cs typeface="Times New Roman" panose="02020603050405020304" pitchFamily="18" charset="0"/>
              </a:rPr>
            </a:br>
            <a:r>
              <a:rPr lang="en-US" altLang="zh-CN" sz="2000" b="1" dirty="0">
                <a:latin typeface="Times New Roman" panose="02020603050405020304" pitchFamily="18" charset="0"/>
                <a:cs typeface="Times New Roman" panose="02020603050405020304" pitchFamily="18" charset="0"/>
              </a:rPr>
              <a:t>MASTER OF SCIENCE IN ELECTRICAL ENGINEERING</a:t>
            </a:r>
          </a:p>
          <a:p>
            <a:endParaRPr lang="en-US" altLang="zh-CN" sz="2000" b="1"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Presenter: </a:t>
            </a:r>
            <a:r>
              <a:rPr lang="en-US" altLang="zh-CN" sz="2000" b="1" dirty="0">
                <a:latin typeface="Times New Roman" panose="02020603050405020304" pitchFamily="18" charset="0"/>
                <a:cs typeface="Times New Roman" panose="02020603050405020304" pitchFamily="18" charset="0"/>
              </a:rPr>
              <a:t>Michael J. Samarco Jr.</a:t>
            </a:r>
          </a:p>
        </p:txBody>
      </p:sp>
    </p:spTree>
    <p:extLst>
      <p:ext uri="{BB962C8B-B14F-4D97-AF65-F5344CB8AC3E}">
        <p14:creationId xmlns:p14="http://schemas.microsoft.com/office/powerpoint/2010/main" val="2469249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2C22F-69E0-7DA1-E34A-0C368BA1AA01}"/>
              </a:ext>
            </a:extLst>
          </p:cNvPr>
          <p:cNvSpPr>
            <a:spLocks noGrp="1"/>
          </p:cNvSpPr>
          <p:nvPr>
            <p:ph type="title"/>
          </p:nvPr>
        </p:nvSpPr>
        <p:spPr/>
        <p:txBody>
          <a:bodyPr/>
          <a:lstStyle/>
          <a:p>
            <a:r>
              <a:rPr lang="en-US" dirty="0"/>
              <a:t>Methodology: Overview</a:t>
            </a:r>
          </a:p>
        </p:txBody>
      </p:sp>
      <p:sp>
        <p:nvSpPr>
          <p:cNvPr id="3" name="Content Placeholder 2">
            <a:extLst>
              <a:ext uri="{FF2B5EF4-FFF2-40B4-BE49-F238E27FC236}">
                <a16:creationId xmlns:a16="http://schemas.microsoft.com/office/drawing/2014/main" id="{F56E1043-149E-9169-02EA-01BF2936DDBC}"/>
              </a:ext>
            </a:extLst>
          </p:cNvPr>
          <p:cNvSpPr>
            <a:spLocks noGrp="1"/>
          </p:cNvSpPr>
          <p:nvPr>
            <p:ph idx="1"/>
          </p:nvPr>
        </p:nvSpPr>
        <p:spPr/>
        <p:txBody>
          <a:bodyPr>
            <a:normAutofit/>
          </a:bodyPr>
          <a:lstStyle/>
          <a:p>
            <a:r>
              <a:rPr lang="en-US" sz="3200" dirty="0"/>
              <a:t>Binning Asynchronous Neural Data</a:t>
            </a:r>
          </a:p>
          <a:p>
            <a:r>
              <a:rPr lang="en-US" sz="3200" dirty="0"/>
              <a:t>Additional Data Conditioning</a:t>
            </a:r>
          </a:p>
          <a:p>
            <a:r>
              <a:rPr lang="en-US" sz="3200" dirty="0"/>
              <a:t>Decoding:</a:t>
            </a:r>
          </a:p>
          <a:p>
            <a:pPr lvl="1"/>
            <a:r>
              <a:rPr lang="en-US" sz="2800" dirty="0"/>
              <a:t>Linear Regression</a:t>
            </a:r>
          </a:p>
          <a:p>
            <a:pPr lvl="1"/>
            <a:r>
              <a:rPr lang="en-US" sz="2800" dirty="0"/>
              <a:t>KF Supervised</a:t>
            </a:r>
          </a:p>
          <a:p>
            <a:pPr lvl="1"/>
            <a:r>
              <a:rPr lang="en-US" sz="2800" dirty="0"/>
              <a:t>KF Unsupervised with a Static Mapping</a:t>
            </a:r>
          </a:p>
        </p:txBody>
      </p:sp>
    </p:spTree>
    <p:extLst>
      <p:ext uri="{BB962C8B-B14F-4D97-AF65-F5344CB8AC3E}">
        <p14:creationId xmlns:p14="http://schemas.microsoft.com/office/powerpoint/2010/main" val="4098107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27E102-A8F5-70B4-6099-58AC54E4A818}"/>
              </a:ext>
            </a:extLst>
          </p:cNvPr>
          <p:cNvPicPr>
            <a:picLocks noChangeAspect="1"/>
          </p:cNvPicPr>
          <p:nvPr/>
        </p:nvPicPr>
        <p:blipFill>
          <a:blip r:embed="rId3"/>
          <a:stretch>
            <a:fillRect/>
          </a:stretch>
        </p:blipFill>
        <p:spPr>
          <a:xfrm>
            <a:off x="7512465" y="1118811"/>
            <a:ext cx="4545594" cy="5560886"/>
          </a:xfrm>
          <a:prstGeom prst="rect">
            <a:avLst/>
          </a:prstGeom>
        </p:spPr>
      </p:pic>
      <p:sp>
        <p:nvSpPr>
          <p:cNvPr id="2" name="Title 1">
            <a:extLst>
              <a:ext uri="{FF2B5EF4-FFF2-40B4-BE49-F238E27FC236}">
                <a16:creationId xmlns:a16="http://schemas.microsoft.com/office/drawing/2014/main" id="{FDF9EEF1-D38B-404A-F381-387BEBC43892}"/>
              </a:ext>
            </a:extLst>
          </p:cNvPr>
          <p:cNvSpPr>
            <a:spLocks noGrp="1"/>
          </p:cNvSpPr>
          <p:nvPr>
            <p:ph type="title"/>
          </p:nvPr>
        </p:nvSpPr>
        <p:spPr/>
        <p:txBody>
          <a:bodyPr/>
          <a:lstStyle/>
          <a:p>
            <a:r>
              <a:rPr lang="en-US" dirty="0"/>
              <a:t>Methodology: Binning Neural Data</a:t>
            </a:r>
          </a:p>
        </p:txBody>
      </p:sp>
      <p:sp>
        <p:nvSpPr>
          <p:cNvPr id="4" name="Slide Number Placeholder 3">
            <a:extLst>
              <a:ext uri="{FF2B5EF4-FFF2-40B4-BE49-F238E27FC236}">
                <a16:creationId xmlns:a16="http://schemas.microsoft.com/office/drawing/2014/main" id="{AF783AA1-D173-B2B8-4415-F0F2C9C208EB}"/>
              </a:ext>
            </a:extLst>
          </p:cNvPr>
          <p:cNvSpPr>
            <a:spLocks noGrp="1"/>
          </p:cNvSpPr>
          <p:nvPr>
            <p:ph type="sldNum" sz="quarter" idx="12"/>
          </p:nvPr>
        </p:nvSpPr>
        <p:spPr/>
        <p:txBody>
          <a:bodyPr/>
          <a:lstStyle/>
          <a:p>
            <a:fld id="{664DB321-1CDD-4A06-AA42-40E9ECCDDEA8}" type="slidenum">
              <a:rPr lang="en-US" smtClean="0"/>
              <a:pPr/>
              <a:t>10</a:t>
            </a:fld>
            <a:endParaRPr lang="en-US" sz="2000" dirty="0"/>
          </a:p>
        </p:txBody>
      </p:sp>
      <p:sp>
        <p:nvSpPr>
          <p:cNvPr id="3" name="Content Placeholder 2">
            <a:extLst>
              <a:ext uri="{FF2B5EF4-FFF2-40B4-BE49-F238E27FC236}">
                <a16:creationId xmlns:a16="http://schemas.microsoft.com/office/drawing/2014/main" id="{467DAC8D-C46B-E208-221F-BBC882B5A85C}"/>
              </a:ext>
            </a:extLst>
          </p:cNvPr>
          <p:cNvSpPr txBox="1">
            <a:spLocks/>
          </p:cNvSpPr>
          <p:nvPr/>
        </p:nvSpPr>
        <p:spPr>
          <a:xfrm>
            <a:off x="495946" y="1013005"/>
            <a:ext cx="6046324" cy="508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buFont typeface="Wingdings" panose="05000000000000000000" pitchFamily="2" charset="2"/>
              <a:buChar char="q"/>
            </a:pPr>
            <a:r>
              <a:rPr lang="en-US" sz="2200" dirty="0"/>
              <a:t>Ground truth data and Observations are asynchronous</a:t>
            </a:r>
          </a:p>
          <a:p>
            <a:pPr>
              <a:spcAft>
                <a:spcPts val="1000"/>
              </a:spcAft>
              <a:buFont typeface="Wingdings" panose="05000000000000000000" pitchFamily="2" charset="2"/>
              <a:buChar char="q"/>
            </a:pPr>
            <a:r>
              <a:rPr lang="en-US" sz="2200" dirty="0"/>
              <a:t>Solution: Bin (results file has results for bin sizes of 16, 32, 64, and 128ms)</a:t>
            </a:r>
          </a:p>
        </p:txBody>
      </p:sp>
      <p:pic>
        <p:nvPicPr>
          <p:cNvPr id="8" name="Picture 7">
            <a:extLst>
              <a:ext uri="{FF2B5EF4-FFF2-40B4-BE49-F238E27FC236}">
                <a16:creationId xmlns:a16="http://schemas.microsoft.com/office/drawing/2014/main" id="{96F771E5-3B18-F6F5-185F-4EA772F393A6}"/>
              </a:ext>
            </a:extLst>
          </p:cNvPr>
          <p:cNvPicPr>
            <a:picLocks noChangeAspect="1"/>
          </p:cNvPicPr>
          <p:nvPr/>
        </p:nvPicPr>
        <p:blipFill>
          <a:blip r:embed="rId4"/>
          <a:stretch>
            <a:fillRect/>
          </a:stretch>
        </p:blipFill>
        <p:spPr>
          <a:xfrm>
            <a:off x="226819" y="2959529"/>
            <a:ext cx="4277710" cy="3058562"/>
          </a:xfrm>
          <a:prstGeom prst="rect">
            <a:avLst/>
          </a:prstGeom>
        </p:spPr>
      </p:pic>
      <p:pic>
        <p:nvPicPr>
          <p:cNvPr id="12" name="Picture 11">
            <a:extLst>
              <a:ext uri="{FF2B5EF4-FFF2-40B4-BE49-F238E27FC236}">
                <a16:creationId xmlns:a16="http://schemas.microsoft.com/office/drawing/2014/main" id="{9CF9A313-A5F6-383B-A12D-3715A3686575}"/>
              </a:ext>
            </a:extLst>
          </p:cNvPr>
          <p:cNvPicPr>
            <a:picLocks noChangeAspect="1"/>
          </p:cNvPicPr>
          <p:nvPr/>
        </p:nvPicPr>
        <p:blipFill>
          <a:blip r:embed="rId5"/>
          <a:stretch>
            <a:fillRect/>
          </a:stretch>
        </p:blipFill>
        <p:spPr>
          <a:xfrm>
            <a:off x="4651075" y="3522754"/>
            <a:ext cx="2401612" cy="1951160"/>
          </a:xfrm>
          <a:prstGeom prst="rect">
            <a:avLst/>
          </a:prstGeom>
        </p:spPr>
      </p:pic>
      <p:sp>
        <p:nvSpPr>
          <p:cNvPr id="13" name="Rectangle 12">
            <a:extLst>
              <a:ext uri="{FF2B5EF4-FFF2-40B4-BE49-F238E27FC236}">
                <a16:creationId xmlns:a16="http://schemas.microsoft.com/office/drawing/2014/main" id="{164239C2-E88B-F180-EBDA-EA759CDD8547}"/>
              </a:ext>
            </a:extLst>
          </p:cNvPr>
          <p:cNvSpPr/>
          <p:nvPr/>
        </p:nvSpPr>
        <p:spPr>
          <a:xfrm>
            <a:off x="1867659" y="3139419"/>
            <a:ext cx="118242" cy="228409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E274033A-61B8-3944-BADB-F0D104F5B2A6}"/>
              </a:ext>
            </a:extLst>
          </p:cNvPr>
          <p:cNvCxnSpPr>
            <a:cxnSpLocks/>
          </p:cNvCxnSpPr>
          <p:nvPr/>
        </p:nvCxnSpPr>
        <p:spPr>
          <a:xfrm>
            <a:off x="2074059" y="3499075"/>
            <a:ext cx="2821998" cy="2680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8943D78-F365-33A8-7EBA-CF38034CABC9}"/>
              </a:ext>
            </a:extLst>
          </p:cNvPr>
          <p:cNvCxnSpPr>
            <a:cxnSpLocks/>
          </p:cNvCxnSpPr>
          <p:nvPr/>
        </p:nvCxnSpPr>
        <p:spPr>
          <a:xfrm flipV="1">
            <a:off x="1985901" y="4697255"/>
            <a:ext cx="2933875" cy="4729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9677220-79FC-EB3E-787D-8415EC78B375}"/>
              </a:ext>
            </a:extLst>
          </p:cNvPr>
          <p:cNvSpPr txBox="1"/>
          <p:nvPr/>
        </p:nvSpPr>
        <p:spPr>
          <a:xfrm>
            <a:off x="4795962" y="5383080"/>
            <a:ext cx="2400850" cy="400110"/>
          </a:xfrm>
          <a:prstGeom prst="rect">
            <a:avLst/>
          </a:prstGeom>
          <a:noFill/>
        </p:spPr>
        <p:txBody>
          <a:bodyPr wrap="none" rtlCol="0">
            <a:spAutoFit/>
          </a:bodyPr>
          <a:lstStyle/>
          <a:p>
            <a:r>
              <a:rPr lang="en-US" sz="2000" b="1" dirty="0"/>
              <a:t>Sampled Periodically</a:t>
            </a:r>
          </a:p>
        </p:txBody>
      </p:sp>
      <p:sp>
        <p:nvSpPr>
          <p:cNvPr id="22" name="TextBox 21">
            <a:extLst>
              <a:ext uri="{FF2B5EF4-FFF2-40B4-BE49-F238E27FC236}">
                <a16:creationId xmlns:a16="http://schemas.microsoft.com/office/drawing/2014/main" id="{9482F6C7-4845-8AA8-837C-E21C649CA865}"/>
              </a:ext>
            </a:extLst>
          </p:cNvPr>
          <p:cNvSpPr txBox="1"/>
          <p:nvPr/>
        </p:nvSpPr>
        <p:spPr>
          <a:xfrm>
            <a:off x="7167672" y="6844945"/>
            <a:ext cx="5342150" cy="332039"/>
          </a:xfrm>
          <a:prstGeom prst="rect">
            <a:avLst/>
          </a:prstGeom>
          <a:noFill/>
        </p:spPr>
        <p:txBody>
          <a:bodyPr wrap="square" rtlCol="0">
            <a:spAutoFit/>
          </a:bodyPr>
          <a:lstStyle/>
          <a:p>
            <a:endParaRPr lang="en-US" sz="1400" dirty="0"/>
          </a:p>
        </p:txBody>
      </p:sp>
      <p:sp>
        <p:nvSpPr>
          <p:cNvPr id="31" name="Rectangle 30">
            <a:extLst>
              <a:ext uri="{FF2B5EF4-FFF2-40B4-BE49-F238E27FC236}">
                <a16:creationId xmlns:a16="http://schemas.microsoft.com/office/drawing/2014/main" id="{F454E8FA-D325-C7BA-DABC-659F3D522D1C}"/>
              </a:ext>
            </a:extLst>
          </p:cNvPr>
          <p:cNvSpPr/>
          <p:nvPr/>
        </p:nvSpPr>
        <p:spPr>
          <a:xfrm>
            <a:off x="7643685" y="1502867"/>
            <a:ext cx="437892" cy="11389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2C8C304-41AB-3EA2-6CAA-22E8D9E57446}"/>
              </a:ext>
            </a:extLst>
          </p:cNvPr>
          <p:cNvSpPr/>
          <p:nvPr/>
        </p:nvSpPr>
        <p:spPr>
          <a:xfrm>
            <a:off x="8081576" y="1502867"/>
            <a:ext cx="437892" cy="11389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4EA99BA-9E5B-853D-7EA5-2168E1EAE5F3}"/>
              </a:ext>
            </a:extLst>
          </p:cNvPr>
          <p:cNvSpPr/>
          <p:nvPr/>
        </p:nvSpPr>
        <p:spPr>
          <a:xfrm>
            <a:off x="8519468" y="1502867"/>
            <a:ext cx="437892" cy="11389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40F7546-B55A-D338-2710-68B3CE09BA8E}"/>
              </a:ext>
            </a:extLst>
          </p:cNvPr>
          <p:cNvSpPr/>
          <p:nvPr/>
        </p:nvSpPr>
        <p:spPr>
          <a:xfrm>
            <a:off x="10688346" y="1502867"/>
            <a:ext cx="437892" cy="11389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5EACFE7-37D9-B507-B82E-D59DCC8F79EE}"/>
              </a:ext>
            </a:extLst>
          </p:cNvPr>
          <p:cNvSpPr/>
          <p:nvPr/>
        </p:nvSpPr>
        <p:spPr>
          <a:xfrm>
            <a:off x="11126238" y="1502867"/>
            <a:ext cx="437892" cy="11389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6A93021-F5B1-C702-4952-1F3B5D4164DA}"/>
              </a:ext>
            </a:extLst>
          </p:cNvPr>
          <p:cNvSpPr/>
          <p:nvPr/>
        </p:nvSpPr>
        <p:spPr>
          <a:xfrm>
            <a:off x="11564130" y="1502867"/>
            <a:ext cx="437892" cy="11389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A962E18-5A34-3FE9-CD28-66DA8BD444C7}"/>
              </a:ext>
            </a:extLst>
          </p:cNvPr>
          <p:cNvSpPr txBox="1"/>
          <p:nvPr/>
        </p:nvSpPr>
        <p:spPr>
          <a:xfrm>
            <a:off x="7643685" y="1093246"/>
            <a:ext cx="448252" cy="398447"/>
          </a:xfrm>
          <a:prstGeom prst="rect">
            <a:avLst/>
          </a:prstGeom>
          <a:noFill/>
        </p:spPr>
        <p:txBody>
          <a:bodyPr wrap="none" rtlCol="0">
            <a:spAutoFit/>
          </a:bodyPr>
          <a:lstStyle/>
          <a:p>
            <a:r>
              <a:rPr lang="en-US" b="1" dirty="0"/>
              <a:t>t1</a:t>
            </a:r>
          </a:p>
        </p:txBody>
      </p:sp>
      <p:sp>
        <p:nvSpPr>
          <p:cNvPr id="38" name="TextBox 37">
            <a:extLst>
              <a:ext uri="{FF2B5EF4-FFF2-40B4-BE49-F238E27FC236}">
                <a16:creationId xmlns:a16="http://schemas.microsoft.com/office/drawing/2014/main" id="{2A633861-4D55-835E-70D8-428D6268CF77}"/>
              </a:ext>
            </a:extLst>
          </p:cNvPr>
          <p:cNvSpPr txBox="1"/>
          <p:nvPr/>
        </p:nvSpPr>
        <p:spPr>
          <a:xfrm>
            <a:off x="8076396" y="1093246"/>
            <a:ext cx="448252" cy="398447"/>
          </a:xfrm>
          <a:prstGeom prst="rect">
            <a:avLst/>
          </a:prstGeom>
          <a:noFill/>
        </p:spPr>
        <p:txBody>
          <a:bodyPr wrap="none" rtlCol="0">
            <a:spAutoFit/>
          </a:bodyPr>
          <a:lstStyle/>
          <a:p>
            <a:r>
              <a:rPr lang="en-US" b="1" dirty="0"/>
              <a:t>t2</a:t>
            </a:r>
          </a:p>
        </p:txBody>
      </p:sp>
      <p:sp>
        <p:nvSpPr>
          <p:cNvPr id="39" name="TextBox 38">
            <a:extLst>
              <a:ext uri="{FF2B5EF4-FFF2-40B4-BE49-F238E27FC236}">
                <a16:creationId xmlns:a16="http://schemas.microsoft.com/office/drawing/2014/main" id="{C881911A-DDE4-78BA-D244-28552699F47E}"/>
              </a:ext>
            </a:extLst>
          </p:cNvPr>
          <p:cNvSpPr txBox="1"/>
          <p:nvPr/>
        </p:nvSpPr>
        <p:spPr>
          <a:xfrm>
            <a:off x="8493162" y="1093246"/>
            <a:ext cx="448252" cy="398447"/>
          </a:xfrm>
          <a:prstGeom prst="rect">
            <a:avLst/>
          </a:prstGeom>
          <a:noFill/>
        </p:spPr>
        <p:txBody>
          <a:bodyPr wrap="none" rtlCol="0">
            <a:spAutoFit/>
          </a:bodyPr>
          <a:lstStyle/>
          <a:p>
            <a:r>
              <a:rPr lang="en-US" b="1" dirty="0"/>
              <a:t>t3</a:t>
            </a:r>
          </a:p>
        </p:txBody>
      </p:sp>
      <p:sp>
        <p:nvSpPr>
          <p:cNvPr id="40" name="TextBox 39">
            <a:extLst>
              <a:ext uri="{FF2B5EF4-FFF2-40B4-BE49-F238E27FC236}">
                <a16:creationId xmlns:a16="http://schemas.microsoft.com/office/drawing/2014/main" id="{2827205D-A80F-1129-BA8C-5586FFCF3BE7}"/>
              </a:ext>
            </a:extLst>
          </p:cNvPr>
          <p:cNvSpPr txBox="1"/>
          <p:nvPr/>
        </p:nvSpPr>
        <p:spPr>
          <a:xfrm>
            <a:off x="8894388" y="1241561"/>
            <a:ext cx="448252" cy="398447"/>
          </a:xfrm>
          <a:prstGeom prst="rect">
            <a:avLst/>
          </a:prstGeom>
          <a:noFill/>
        </p:spPr>
        <p:txBody>
          <a:bodyPr wrap="none" rtlCol="0">
            <a:spAutoFit/>
          </a:bodyPr>
          <a:lstStyle/>
          <a:p>
            <a:r>
              <a:rPr lang="en-US" b="1" dirty="0"/>
              <a:t>…</a:t>
            </a:r>
          </a:p>
        </p:txBody>
      </p:sp>
      <p:sp>
        <p:nvSpPr>
          <p:cNvPr id="41" name="TextBox 40">
            <a:extLst>
              <a:ext uri="{FF2B5EF4-FFF2-40B4-BE49-F238E27FC236}">
                <a16:creationId xmlns:a16="http://schemas.microsoft.com/office/drawing/2014/main" id="{63749CCC-D292-FD7C-41E8-171D8EA4745E}"/>
              </a:ext>
            </a:extLst>
          </p:cNvPr>
          <p:cNvSpPr txBox="1"/>
          <p:nvPr/>
        </p:nvSpPr>
        <p:spPr>
          <a:xfrm>
            <a:off x="10291353" y="1223321"/>
            <a:ext cx="448252" cy="398447"/>
          </a:xfrm>
          <a:prstGeom prst="rect">
            <a:avLst/>
          </a:prstGeom>
          <a:noFill/>
        </p:spPr>
        <p:txBody>
          <a:bodyPr wrap="none" rtlCol="0">
            <a:spAutoFit/>
          </a:bodyPr>
          <a:lstStyle/>
          <a:p>
            <a:r>
              <a:rPr lang="en-US" b="1" dirty="0"/>
              <a:t>…</a:t>
            </a:r>
          </a:p>
        </p:txBody>
      </p:sp>
      <p:sp>
        <p:nvSpPr>
          <p:cNvPr id="42" name="TextBox 41">
            <a:extLst>
              <a:ext uri="{FF2B5EF4-FFF2-40B4-BE49-F238E27FC236}">
                <a16:creationId xmlns:a16="http://schemas.microsoft.com/office/drawing/2014/main" id="{EC70F8D1-4078-8F26-ADF0-EBD1E69D4A2E}"/>
              </a:ext>
            </a:extLst>
          </p:cNvPr>
          <p:cNvSpPr txBox="1"/>
          <p:nvPr/>
        </p:nvSpPr>
        <p:spPr>
          <a:xfrm>
            <a:off x="10714652" y="1141136"/>
            <a:ext cx="448252" cy="398447"/>
          </a:xfrm>
          <a:prstGeom prst="rect">
            <a:avLst/>
          </a:prstGeom>
          <a:noFill/>
        </p:spPr>
        <p:txBody>
          <a:bodyPr wrap="none" rtlCol="0">
            <a:spAutoFit/>
          </a:bodyPr>
          <a:lstStyle/>
          <a:p>
            <a:r>
              <a:rPr lang="en-US" b="1" dirty="0"/>
              <a:t>t4</a:t>
            </a:r>
          </a:p>
        </p:txBody>
      </p:sp>
      <p:sp>
        <p:nvSpPr>
          <p:cNvPr id="43" name="TextBox 42">
            <a:extLst>
              <a:ext uri="{FF2B5EF4-FFF2-40B4-BE49-F238E27FC236}">
                <a16:creationId xmlns:a16="http://schemas.microsoft.com/office/drawing/2014/main" id="{9A819833-73C2-41D7-4C3C-87B13C809968}"/>
              </a:ext>
            </a:extLst>
          </p:cNvPr>
          <p:cNvSpPr txBox="1"/>
          <p:nvPr/>
        </p:nvSpPr>
        <p:spPr>
          <a:xfrm>
            <a:off x="11147364" y="1141136"/>
            <a:ext cx="448252" cy="398447"/>
          </a:xfrm>
          <a:prstGeom prst="rect">
            <a:avLst/>
          </a:prstGeom>
          <a:noFill/>
        </p:spPr>
        <p:txBody>
          <a:bodyPr wrap="none" rtlCol="0">
            <a:spAutoFit/>
          </a:bodyPr>
          <a:lstStyle/>
          <a:p>
            <a:r>
              <a:rPr lang="en-US" b="1" dirty="0"/>
              <a:t>t5</a:t>
            </a:r>
          </a:p>
        </p:txBody>
      </p:sp>
      <p:sp>
        <p:nvSpPr>
          <p:cNvPr id="44" name="TextBox 43">
            <a:extLst>
              <a:ext uri="{FF2B5EF4-FFF2-40B4-BE49-F238E27FC236}">
                <a16:creationId xmlns:a16="http://schemas.microsoft.com/office/drawing/2014/main" id="{F4D303EF-6DFA-AF1B-8EDF-5131EF2703B9}"/>
              </a:ext>
            </a:extLst>
          </p:cNvPr>
          <p:cNvSpPr txBox="1"/>
          <p:nvPr/>
        </p:nvSpPr>
        <p:spPr>
          <a:xfrm>
            <a:off x="11564130" y="1141136"/>
            <a:ext cx="448252" cy="398447"/>
          </a:xfrm>
          <a:prstGeom prst="rect">
            <a:avLst/>
          </a:prstGeom>
          <a:noFill/>
        </p:spPr>
        <p:txBody>
          <a:bodyPr wrap="none" rtlCol="0">
            <a:spAutoFit/>
          </a:bodyPr>
          <a:lstStyle/>
          <a:p>
            <a:r>
              <a:rPr lang="en-US" b="1" dirty="0"/>
              <a:t>t6</a:t>
            </a:r>
          </a:p>
        </p:txBody>
      </p:sp>
      <p:sp>
        <p:nvSpPr>
          <p:cNvPr id="24" name="TextBox 23">
            <a:extLst>
              <a:ext uri="{FF2B5EF4-FFF2-40B4-BE49-F238E27FC236}">
                <a16:creationId xmlns:a16="http://schemas.microsoft.com/office/drawing/2014/main" id="{98A43783-F960-40C8-92A0-ED6002A917CC}"/>
              </a:ext>
            </a:extLst>
          </p:cNvPr>
          <p:cNvSpPr txBox="1"/>
          <p:nvPr/>
        </p:nvSpPr>
        <p:spPr>
          <a:xfrm rot="5400000">
            <a:off x="7778891" y="1652835"/>
            <a:ext cx="448252" cy="398446"/>
          </a:xfrm>
          <a:prstGeom prst="rect">
            <a:avLst/>
          </a:prstGeom>
          <a:noFill/>
        </p:spPr>
        <p:txBody>
          <a:bodyPr wrap="none" rtlCol="0">
            <a:spAutoFit/>
          </a:bodyPr>
          <a:lstStyle/>
          <a:p>
            <a:r>
              <a:rPr lang="en-US" b="1" dirty="0"/>
              <a:t>…</a:t>
            </a:r>
          </a:p>
        </p:txBody>
      </p:sp>
      <p:sp>
        <p:nvSpPr>
          <p:cNvPr id="25" name="TextBox 24">
            <a:extLst>
              <a:ext uri="{FF2B5EF4-FFF2-40B4-BE49-F238E27FC236}">
                <a16:creationId xmlns:a16="http://schemas.microsoft.com/office/drawing/2014/main" id="{17541D80-E0FB-CF09-1D31-3D5EDF313661}"/>
              </a:ext>
            </a:extLst>
          </p:cNvPr>
          <p:cNvSpPr txBox="1"/>
          <p:nvPr/>
        </p:nvSpPr>
        <p:spPr>
          <a:xfrm rot="5400000">
            <a:off x="8191270" y="1652835"/>
            <a:ext cx="448252" cy="398446"/>
          </a:xfrm>
          <a:prstGeom prst="rect">
            <a:avLst/>
          </a:prstGeom>
          <a:noFill/>
        </p:spPr>
        <p:txBody>
          <a:bodyPr wrap="none" rtlCol="0">
            <a:spAutoFit/>
          </a:bodyPr>
          <a:lstStyle/>
          <a:p>
            <a:r>
              <a:rPr lang="en-US" b="1" dirty="0"/>
              <a:t>…</a:t>
            </a:r>
          </a:p>
        </p:txBody>
      </p:sp>
      <p:sp>
        <p:nvSpPr>
          <p:cNvPr id="26" name="TextBox 25">
            <a:extLst>
              <a:ext uri="{FF2B5EF4-FFF2-40B4-BE49-F238E27FC236}">
                <a16:creationId xmlns:a16="http://schemas.microsoft.com/office/drawing/2014/main" id="{1C6C8507-3A95-2611-CFC5-914CDF292314}"/>
              </a:ext>
            </a:extLst>
          </p:cNvPr>
          <p:cNvSpPr txBox="1"/>
          <p:nvPr/>
        </p:nvSpPr>
        <p:spPr>
          <a:xfrm rot="5400000">
            <a:off x="8603650" y="1664772"/>
            <a:ext cx="448252" cy="398446"/>
          </a:xfrm>
          <a:prstGeom prst="rect">
            <a:avLst/>
          </a:prstGeom>
          <a:noFill/>
        </p:spPr>
        <p:txBody>
          <a:bodyPr wrap="none" rtlCol="0">
            <a:spAutoFit/>
          </a:bodyPr>
          <a:lstStyle/>
          <a:p>
            <a:r>
              <a:rPr lang="en-US" b="1" dirty="0"/>
              <a:t>…</a:t>
            </a:r>
          </a:p>
        </p:txBody>
      </p:sp>
      <p:sp>
        <p:nvSpPr>
          <p:cNvPr id="27" name="TextBox 26">
            <a:extLst>
              <a:ext uri="{FF2B5EF4-FFF2-40B4-BE49-F238E27FC236}">
                <a16:creationId xmlns:a16="http://schemas.microsoft.com/office/drawing/2014/main" id="{D0278C11-3BEE-99CC-8EAB-DC75FFD130EB}"/>
              </a:ext>
            </a:extLst>
          </p:cNvPr>
          <p:cNvSpPr txBox="1"/>
          <p:nvPr/>
        </p:nvSpPr>
        <p:spPr>
          <a:xfrm rot="5400000">
            <a:off x="10780102" y="1662876"/>
            <a:ext cx="448252" cy="398446"/>
          </a:xfrm>
          <a:prstGeom prst="rect">
            <a:avLst/>
          </a:prstGeom>
          <a:noFill/>
        </p:spPr>
        <p:txBody>
          <a:bodyPr wrap="none" rtlCol="0">
            <a:spAutoFit/>
          </a:bodyPr>
          <a:lstStyle/>
          <a:p>
            <a:r>
              <a:rPr lang="en-US" b="1" dirty="0"/>
              <a:t>…</a:t>
            </a:r>
          </a:p>
        </p:txBody>
      </p:sp>
      <p:sp>
        <p:nvSpPr>
          <p:cNvPr id="28" name="TextBox 27">
            <a:extLst>
              <a:ext uri="{FF2B5EF4-FFF2-40B4-BE49-F238E27FC236}">
                <a16:creationId xmlns:a16="http://schemas.microsoft.com/office/drawing/2014/main" id="{92600ECA-43BF-6AFF-E10E-76992D1702DC}"/>
              </a:ext>
            </a:extLst>
          </p:cNvPr>
          <p:cNvSpPr txBox="1"/>
          <p:nvPr/>
        </p:nvSpPr>
        <p:spPr>
          <a:xfrm rot="5400000">
            <a:off x="11192482" y="1662876"/>
            <a:ext cx="448252" cy="398446"/>
          </a:xfrm>
          <a:prstGeom prst="rect">
            <a:avLst/>
          </a:prstGeom>
          <a:noFill/>
        </p:spPr>
        <p:txBody>
          <a:bodyPr wrap="none" rtlCol="0">
            <a:spAutoFit/>
          </a:bodyPr>
          <a:lstStyle/>
          <a:p>
            <a:r>
              <a:rPr lang="en-US" b="1" dirty="0"/>
              <a:t>…</a:t>
            </a:r>
          </a:p>
        </p:txBody>
      </p:sp>
      <p:sp>
        <p:nvSpPr>
          <p:cNvPr id="29" name="TextBox 28">
            <a:extLst>
              <a:ext uri="{FF2B5EF4-FFF2-40B4-BE49-F238E27FC236}">
                <a16:creationId xmlns:a16="http://schemas.microsoft.com/office/drawing/2014/main" id="{D3D89C00-5572-E607-1038-85567365DA62}"/>
              </a:ext>
            </a:extLst>
          </p:cNvPr>
          <p:cNvSpPr txBox="1"/>
          <p:nvPr/>
        </p:nvSpPr>
        <p:spPr>
          <a:xfrm rot="5400000">
            <a:off x="11604861" y="1674812"/>
            <a:ext cx="448252" cy="398446"/>
          </a:xfrm>
          <a:prstGeom prst="rect">
            <a:avLst/>
          </a:prstGeom>
          <a:noFill/>
        </p:spPr>
        <p:txBody>
          <a:bodyPr wrap="none" rtlCol="0">
            <a:spAutoFit/>
          </a:bodyPr>
          <a:lstStyle/>
          <a:p>
            <a:r>
              <a:rPr lang="en-US" b="1" dirty="0"/>
              <a:t>…</a:t>
            </a:r>
          </a:p>
        </p:txBody>
      </p:sp>
      <p:sp>
        <p:nvSpPr>
          <p:cNvPr id="47" name="TextBox 46">
            <a:extLst>
              <a:ext uri="{FF2B5EF4-FFF2-40B4-BE49-F238E27FC236}">
                <a16:creationId xmlns:a16="http://schemas.microsoft.com/office/drawing/2014/main" id="{A277FF49-D213-8B37-8423-0C640FF87BBD}"/>
              </a:ext>
            </a:extLst>
          </p:cNvPr>
          <p:cNvSpPr txBox="1"/>
          <p:nvPr/>
        </p:nvSpPr>
        <p:spPr>
          <a:xfrm>
            <a:off x="5129931" y="2860919"/>
            <a:ext cx="1686039" cy="400110"/>
          </a:xfrm>
          <a:prstGeom prst="rect">
            <a:avLst/>
          </a:prstGeom>
          <a:noFill/>
        </p:spPr>
        <p:txBody>
          <a:bodyPr wrap="none" rtlCol="0">
            <a:spAutoFit/>
          </a:bodyPr>
          <a:lstStyle/>
          <a:p>
            <a:r>
              <a:rPr lang="en-US" sz="2000" b="1" dirty="0"/>
              <a:t>Asynchronous</a:t>
            </a:r>
          </a:p>
        </p:txBody>
      </p:sp>
      <p:cxnSp>
        <p:nvCxnSpPr>
          <p:cNvPr id="53" name="Straight Arrow Connector 52">
            <a:extLst>
              <a:ext uri="{FF2B5EF4-FFF2-40B4-BE49-F238E27FC236}">
                <a16:creationId xmlns:a16="http://schemas.microsoft.com/office/drawing/2014/main" id="{9B8434E9-A50E-079A-8C22-CA04FED96556}"/>
              </a:ext>
            </a:extLst>
          </p:cNvPr>
          <p:cNvCxnSpPr>
            <a:cxnSpLocks/>
            <a:endCxn id="47" idx="2"/>
          </p:cNvCxnSpPr>
          <p:nvPr/>
        </p:nvCxnSpPr>
        <p:spPr>
          <a:xfrm flipV="1">
            <a:off x="5972951" y="3261029"/>
            <a:ext cx="0" cy="2380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D4D98F6-93F2-94DF-BEB4-4F316C9A6321}"/>
              </a:ext>
            </a:extLst>
          </p:cNvPr>
          <p:cNvCxnSpPr>
            <a:cxnSpLocks/>
            <a:endCxn id="47" idx="3"/>
          </p:cNvCxnSpPr>
          <p:nvPr/>
        </p:nvCxnSpPr>
        <p:spPr>
          <a:xfrm flipH="1">
            <a:off x="6815970" y="3060974"/>
            <a:ext cx="7616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9C9F3DFA-9F6D-410D-F070-D2A9FCB1B3A5}"/>
              </a:ext>
            </a:extLst>
          </p:cNvPr>
          <p:cNvSpPr txBox="1"/>
          <p:nvPr/>
        </p:nvSpPr>
        <p:spPr>
          <a:xfrm>
            <a:off x="6459539" y="1384086"/>
            <a:ext cx="1245341" cy="369332"/>
          </a:xfrm>
          <a:prstGeom prst="rect">
            <a:avLst/>
          </a:prstGeom>
          <a:noFill/>
        </p:spPr>
        <p:txBody>
          <a:bodyPr wrap="none" rtlCol="0">
            <a:spAutoFit/>
          </a:bodyPr>
          <a:lstStyle/>
          <a:p>
            <a:r>
              <a:rPr lang="en-US" dirty="0">
                <a:solidFill>
                  <a:srgbClr val="FF0000"/>
                </a:solidFill>
              </a:rPr>
              <a:t>Electrode 1</a:t>
            </a:r>
          </a:p>
        </p:txBody>
      </p:sp>
      <p:sp>
        <p:nvSpPr>
          <p:cNvPr id="62" name="TextBox 61">
            <a:extLst>
              <a:ext uri="{FF2B5EF4-FFF2-40B4-BE49-F238E27FC236}">
                <a16:creationId xmlns:a16="http://schemas.microsoft.com/office/drawing/2014/main" id="{16D23A18-DD1D-9778-4748-C05DE02912F4}"/>
              </a:ext>
            </a:extLst>
          </p:cNvPr>
          <p:cNvSpPr txBox="1"/>
          <p:nvPr/>
        </p:nvSpPr>
        <p:spPr>
          <a:xfrm>
            <a:off x="6415722" y="5902490"/>
            <a:ext cx="1251753" cy="369332"/>
          </a:xfrm>
          <a:prstGeom prst="rect">
            <a:avLst/>
          </a:prstGeom>
          <a:noFill/>
        </p:spPr>
        <p:txBody>
          <a:bodyPr wrap="none" rtlCol="0">
            <a:spAutoFit/>
          </a:bodyPr>
          <a:lstStyle/>
          <a:p>
            <a:r>
              <a:rPr lang="en-US" dirty="0">
                <a:solidFill>
                  <a:srgbClr val="7030A0"/>
                </a:solidFill>
              </a:rPr>
              <a:t>Electrode C</a:t>
            </a:r>
          </a:p>
        </p:txBody>
      </p:sp>
      <p:sp>
        <p:nvSpPr>
          <p:cNvPr id="63" name="TextBox 62">
            <a:extLst>
              <a:ext uri="{FF2B5EF4-FFF2-40B4-BE49-F238E27FC236}">
                <a16:creationId xmlns:a16="http://schemas.microsoft.com/office/drawing/2014/main" id="{8FC264E6-6000-D3BD-302E-C4EA5F43BB12}"/>
              </a:ext>
            </a:extLst>
          </p:cNvPr>
          <p:cNvSpPr txBox="1"/>
          <p:nvPr/>
        </p:nvSpPr>
        <p:spPr>
          <a:xfrm rot="5400000">
            <a:off x="7325498" y="1690366"/>
            <a:ext cx="404278" cy="461665"/>
          </a:xfrm>
          <a:prstGeom prst="rect">
            <a:avLst/>
          </a:prstGeom>
          <a:noFill/>
        </p:spPr>
        <p:txBody>
          <a:bodyPr wrap="none" rtlCol="0">
            <a:spAutoFit/>
          </a:bodyPr>
          <a:lstStyle/>
          <a:p>
            <a:r>
              <a:rPr lang="en-US" sz="2400" b="1" dirty="0"/>
              <a:t>…</a:t>
            </a:r>
          </a:p>
        </p:txBody>
      </p:sp>
      <p:sp>
        <p:nvSpPr>
          <p:cNvPr id="64" name="TextBox 63">
            <a:extLst>
              <a:ext uri="{FF2B5EF4-FFF2-40B4-BE49-F238E27FC236}">
                <a16:creationId xmlns:a16="http://schemas.microsoft.com/office/drawing/2014/main" id="{8647B0F1-4D46-9E3D-AF75-9EBB22B72407}"/>
              </a:ext>
            </a:extLst>
          </p:cNvPr>
          <p:cNvSpPr txBox="1"/>
          <p:nvPr/>
        </p:nvSpPr>
        <p:spPr>
          <a:xfrm rot="5400000">
            <a:off x="7325498" y="5523342"/>
            <a:ext cx="404278" cy="461665"/>
          </a:xfrm>
          <a:prstGeom prst="rect">
            <a:avLst/>
          </a:prstGeom>
          <a:noFill/>
        </p:spPr>
        <p:txBody>
          <a:bodyPr wrap="none" rtlCol="0">
            <a:spAutoFit/>
          </a:bodyPr>
          <a:lstStyle/>
          <a:p>
            <a:r>
              <a:rPr lang="en-US" sz="2400" b="1" dirty="0"/>
              <a:t>…</a:t>
            </a:r>
          </a:p>
        </p:txBody>
      </p:sp>
      <p:cxnSp>
        <p:nvCxnSpPr>
          <p:cNvPr id="66" name="Connector: Curved 65">
            <a:extLst>
              <a:ext uri="{FF2B5EF4-FFF2-40B4-BE49-F238E27FC236}">
                <a16:creationId xmlns:a16="http://schemas.microsoft.com/office/drawing/2014/main" id="{4452CAD5-B7CB-3B23-72C6-015C68836C9F}"/>
              </a:ext>
            </a:extLst>
          </p:cNvPr>
          <p:cNvCxnSpPr>
            <a:cxnSpLocks/>
            <a:endCxn id="37" idx="1"/>
          </p:cNvCxnSpPr>
          <p:nvPr/>
        </p:nvCxnSpPr>
        <p:spPr>
          <a:xfrm flipV="1">
            <a:off x="5593457" y="1292470"/>
            <a:ext cx="2050228" cy="603948"/>
          </a:xfrm>
          <a:prstGeom prst="curvedConnector3">
            <a:avLst>
              <a:gd name="adj1" fmla="val 17"/>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29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3" grpId="0" animBg="1"/>
      <p:bldP spid="19" grpId="0"/>
      <p:bldP spid="31" grpId="0" animBg="1"/>
      <p:bldP spid="32" grpId="0" animBg="1"/>
      <p:bldP spid="33" grpId="0" animBg="1"/>
      <p:bldP spid="34" grpId="0" animBg="1"/>
      <p:bldP spid="35" grpId="0" animBg="1"/>
      <p:bldP spid="36" grpId="0" animBg="1"/>
      <p:bldP spid="37" grpId="0"/>
      <p:bldP spid="38" grpId="0"/>
      <p:bldP spid="39" grpId="0"/>
      <p:bldP spid="40" grpId="0"/>
      <p:bldP spid="41" grpId="0"/>
      <p:bldP spid="42" grpId="0"/>
      <p:bldP spid="43" grpId="0"/>
      <p:bldP spid="44" grpId="0"/>
      <p:bldP spid="24" grpId="0"/>
      <p:bldP spid="25" grpId="0"/>
      <p:bldP spid="26" grpId="0"/>
      <p:bldP spid="27" grpId="0"/>
      <p:bldP spid="28" grpId="0"/>
      <p:bldP spid="29" grpId="0"/>
      <p:bldP spid="47" grpId="0"/>
      <p:bldP spid="61" grpId="0"/>
      <p:bldP spid="62" grpId="0"/>
      <p:bldP spid="63" grpId="0"/>
      <p:bldP spid="6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0FF52-5788-A6C5-D194-81823AC59FE1}"/>
              </a:ext>
            </a:extLst>
          </p:cNvPr>
          <p:cNvSpPr>
            <a:spLocks noGrp="1"/>
          </p:cNvSpPr>
          <p:nvPr>
            <p:ph type="title"/>
          </p:nvPr>
        </p:nvSpPr>
        <p:spPr/>
        <p:txBody>
          <a:bodyPr/>
          <a:lstStyle/>
          <a:p>
            <a:r>
              <a:rPr lang="en-US" dirty="0"/>
              <a:t>Methodology: Additional Data Conditioning </a:t>
            </a:r>
          </a:p>
        </p:txBody>
      </p:sp>
      <p:sp>
        <p:nvSpPr>
          <p:cNvPr id="3" name="Content Placeholder 2">
            <a:extLst>
              <a:ext uri="{FF2B5EF4-FFF2-40B4-BE49-F238E27FC236}">
                <a16:creationId xmlns:a16="http://schemas.microsoft.com/office/drawing/2014/main" id="{1454DF75-BF33-BFA8-DFCB-795965B0F71A}"/>
              </a:ext>
            </a:extLst>
          </p:cNvPr>
          <p:cNvSpPr>
            <a:spLocks noGrp="1"/>
          </p:cNvSpPr>
          <p:nvPr>
            <p:ph idx="1"/>
          </p:nvPr>
        </p:nvSpPr>
        <p:spPr>
          <a:xfrm>
            <a:off x="838200" y="1253331"/>
            <a:ext cx="4614639" cy="5431248"/>
          </a:xfrm>
        </p:spPr>
        <p:txBody>
          <a:bodyPr>
            <a:normAutofit/>
          </a:bodyPr>
          <a:lstStyle/>
          <a:p>
            <a:r>
              <a:rPr lang="en-US" dirty="0"/>
              <a:t> In the ground truth measurement data, only positional data was obtained from experiments</a:t>
            </a:r>
          </a:p>
          <a:p>
            <a:pPr lvl="1"/>
            <a:r>
              <a:rPr lang="en-US" dirty="0"/>
              <a:t>Compute Velocity and Acceleration from that: </a:t>
            </a:r>
          </a:p>
          <a:p>
            <a:pPr lvl="1"/>
            <a:endParaRPr lang="en-US" dirty="0"/>
          </a:p>
          <a:p>
            <a:r>
              <a:rPr lang="en-US" dirty="0"/>
              <a:t>For every decoder there will be a model, which parameters will need to be learned in (or trained) e.g.,:</a:t>
            </a:r>
          </a:p>
          <a:p>
            <a:endParaRPr lang="en-US" dirty="0"/>
          </a:p>
          <a:p>
            <a:endParaRPr lang="en-US" dirty="0"/>
          </a:p>
          <a:p>
            <a:endParaRPr lang="en-US" dirty="0"/>
          </a:p>
          <a:p>
            <a:pPr marL="457200" lvl="1" indent="0">
              <a:buNone/>
            </a:pPr>
            <a:endParaRPr lang="en-US" dirty="0"/>
          </a:p>
          <a:p>
            <a:pPr marL="457200" lvl="1" indent="0">
              <a:buNone/>
            </a:pPr>
            <a:endParaRPr lang="en-US" dirty="0"/>
          </a:p>
        </p:txBody>
      </p:sp>
      <p:pic>
        <p:nvPicPr>
          <p:cNvPr id="4" name="Picture 3">
            <a:extLst>
              <a:ext uri="{FF2B5EF4-FFF2-40B4-BE49-F238E27FC236}">
                <a16:creationId xmlns:a16="http://schemas.microsoft.com/office/drawing/2014/main" id="{CA1121C2-0CCF-EF35-ED49-C37DE3D0E3BC}"/>
              </a:ext>
            </a:extLst>
          </p:cNvPr>
          <p:cNvPicPr>
            <a:picLocks noChangeAspect="1"/>
          </p:cNvPicPr>
          <p:nvPr/>
        </p:nvPicPr>
        <p:blipFill>
          <a:blip r:embed="rId2"/>
          <a:stretch>
            <a:fillRect/>
          </a:stretch>
        </p:blipFill>
        <p:spPr>
          <a:xfrm>
            <a:off x="5452840" y="1084301"/>
            <a:ext cx="4277710" cy="3058562"/>
          </a:xfrm>
          <a:prstGeom prst="rect">
            <a:avLst/>
          </a:prstGeom>
        </p:spPr>
      </p:pic>
      <p:grpSp>
        <p:nvGrpSpPr>
          <p:cNvPr id="9" name="Group 8">
            <a:extLst>
              <a:ext uri="{FF2B5EF4-FFF2-40B4-BE49-F238E27FC236}">
                <a16:creationId xmlns:a16="http://schemas.microsoft.com/office/drawing/2014/main" id="{4D7F71B3-0F97-8799-8B04-0BDC41D79448}"/>
              </a:ext>
            </a:extLst>
          </p:cNvPr>
          <p:cNvGrpSpPr/>
          <p:nvPr/>
        </p:nvGrpSpPr>
        <p:grpSpPr>
          <a:xfrm>
            <a:off x="9856441" y="2239756"/>
            <a:ext cx="2308984" cy="1747922"/>
            <a:chOff x="9807826" y="1452478"/>
            <a:chExt cx="2308984" cy="1747922"/>
          </a:xfrm>
        </p:grpSpPr>
        <p:pic>
          <p:nvPicPr>
            <p:cNvPr id="5" name="Picture 4">
              <a:extLst>
                <a:ext uri="{FF2B5EF4-FFF2-40B4-BE49-F238E27FC236}">
                  <a16:creationId xmlns:a16="http://schemas.microsoft.com/office/drawing/2014/main" id="{C5BEED5E-49C4-2B76-EF59-060DA24CE432}"/>
                </a:ext>
              </a:extLst>
            </p:cNvPr>
            <p:cNvPicPr>
              <a:picLocks noChangeAspect="1"/>
            </p:cNvPicPr>
            <p:nvPr/>
          </p:nvPicPr>
          <p:blipFill>
            <a:blip r:embed="rId3"/>
            <a:stretch>
              <a:fillRect/>
            </a:stretch>
          </p:blipFill>
          <p:spPr>
            <a:xfrm>
              <a:off x="9807826" y="1452478"/>
              <a:ext cx="2308984" cy="1747922"/>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33CD38D-AE45-97E1-E945-19F6837A38AF}"/>
                    </a:ext>
                  </a:extLst>
                </p:cNvPr>
                <p:cNvSpPr txBox="1"/>
                <p:nvPr/>
              </p:nvSpPr>
              <p:spPr>
                <a:xfrm>
                  <a:off x="10842782" y="1686780"/>
                  <a:ext cx="3754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oMath>
                    </m:oMathPara>
                  </a14:m>
                  <a:endParaRPr lang="en-US" dirty="0"/>
                </a:p>
              </p:txBody>
            </p:sp>
          </mc:Choice>
          <mc:Fallback xmlns="">
            <p:sp>
              <p:nvSpPr>
                <p:cNvPr id="6" name="TextBox 5">
                  <a:extLst>
                    <a:ext uri="{FF2B5EF4-FFF2-40B4-BE49-F238E27FC236}">
                      <a16:creationId xmlns:a16="http://schemas.microsoft.com/office/drawing/2014/main" id="{233CD38D-AE45-97E1-E945-19F6837A38AF}"/>
                    </a:ext>
                  </a:extLst>
                </p:cNvPr>
                <p:cNvSpPr txBox="1">
                  <a:spLocks noRot="1" noChangeAspect="1" noMove="1" noResize="1" noEditPoints="1" noAdjustHandles="1" noChangeArrowheads="1" noChangeShapeType="1" noTextEdit="1"/>
                </p:cNvSpPr>
                <p:nvPr/>
              </p:nvSpPr>
              <p:spPr>
                <a:xfrm>
                  <a:off x="10842782" y="1686780"/>
                  <a:ext cx="375423"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C2C3A4E-FC87-0E1E-885A-1245FAA3BBEF}"/>
                    </a:ext>
                  </a:extLst>
                </p:cNvPr>
                <p:cNvSpPr txBox="1"/>
                <p:nvPr/>
              </p:nvSpPr>
              <p:spPr>
                <a:xfrm>
                  <a:off x="10774606" y="2549519"/>
                  <a:ext cx="3754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oMath>
                    </m:oMathPara>
                  </a14:m>
                  <a:endParaRPr lang="en-US" dirty="0"/>
                </a:p>
              </p:txBody>
            </p:sp>
          </mc:Choice>
          <mc:Fallback xmlns="">
            <p:sp>
              <p:nvSpPr>
                <p:cNvPr id="7" name="TextBox 6">
                  <a:extLst>
                    <a:ext uri="{FF2B5EF4-FFF2-40B4-BE49-F238E27FC236}">
                      <a16:creationId xmlns:a16="http://schemas.microsoft.com/office/drawing/2014/main" id="{EC2C3A4E-FC87-0E1E-885A-1245FAA3BBEF}"/>
                    </a:ext>
                  </a:extLst>
                </p:cNvPr>
                <p:cNvSpPr txBox="1">
                  <a:spLocks noRot="1" noChangeAspect="1" noMove="1" noResize="1" noEditPoints="1" noAdjustHandles="1" noChangeArrowheads="1" noChangeShapeType="1" noTextEdit="1"/>
                </p:cNvSpPr>
                <p:nvPr/>
              </p:nvSpPr>
              <p:spPr>
                <a:xfrm>
                  <a:off x="10774606" y="2549519"/>
                  <a:ext cx="375423" cy="369332"/>
                </a:xfrm>
                <a:prstGeom prst="rect">
                  <a:avLst/>
                </a:prstGeom>
                <a:blipFill>
                  <a:blip r:embed="rId5"/>
                  <a:stretch>
                    <a:fillRect/>
                  </a:stretch>
                </a:blipFill>
              </p:spPr>
              <p:txBody>
                <a:bodyPr/>
                <a:lstStyle/>
                <a:p>
                  <a:r>
                    <a:rPr lang="en-US">
                      <a:noFill/>
                    </a:rPr>
                    <a:t> </a:t>
                  </a:r>
                </a:p>
              </p:txBody>
            </p:sp>
          </mc:Fallback>
        </mc:AlternateContent>
      </p:grpSp>
      <p:sp>
        <p:nvSpPr>
          <p:cNvPr id="8" name="Right Brace 7">
            <a:extLst>
              <a:ext uri="{FF2B5EF4-FFF2-40B4-BE49-F238E27FC236}">
                <a16:creationId xmlns:a16="http://schemas.microsoft.com/office/drawing/2014/main" id="{578AA032-D815-D902-9786-F765A34FF092}"/>
              </a:ext>
            </a:extLst>
          </p:cNvPr>
          <p:cNvSpPr/>
          <p:nvPr/>
        </p:nvSpPr>
        <p:spPr>
          <a:xfrm>
            <a:off x="9672145" y="1749972"/>
            <a:ext cx="339451" cy="867104"/>
          </a:xfrm>
          <a:prstGeom prst="rightBrace">
            <a:avLst>
              <a:gd name="adj1" fmla="val 8333"/>
              <a:gd name="adj2" fmla="val 4363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Connector: Elbow 10">
            <a:extLst>
              <a:ext uri="{FF2B5EF4-FFF2-40B4-BE49-F238E27FC236}">
                <a16:creationId xmlns:a16="http://schemas.microsoft.com/office/drawing/2014/main" id="{F732659C-AA48-53B3-1EFF-0C201033A163}"/>
              </a:ext>
            </a:extLst>
          </p:cNvPr>
          <p:cNvCxnSpPr>
            <a:cxnSpLocks/>
            <a:stCxn id="8" idx="1"/>
          </p:cNvCxnSpPr>
          <p:nvPr/>
        </p:nvCxnSpPr>
        <p:spPr>
          <a:xfrm rot="10800000" flipH="1" flipV="1">
            <a:off x="10011595" y="2128342"/>
            <a:ext cx="1324905" cy="345716"/>
          </a:xfrm>
          <a:prstGeom prst="bentConnector5">
            <a:avLst>
              <a:gd name="adj1" fmla="val 61282"/>
              <a:gd name="adj2" fmla="val -1"/>
              <a:gd name="adj3" fmla="val 100015"/>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8036FCB-73D4-CCA6-E682-94DDAD35A146}"/>
              </a:ext>
            </a:extLst>
          </p:cNvPr>
          <p:cNvCxnSpPr>
            <a:cxnSpLocks/>
          </p:cNvCxnSpPr>
          <p:nvPr/>
        </p:nvCxnSpPr>
        <p:spPr>
          <a:xfrm>
            <a:off x="10389476" y="3113717"/>
            <a:ext cx="433745" cy="235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D63BABA6-083E-E8AF-979C-2391EEEB8A51}"/>
              </a:ext>
            </a:extLst>
          </p:cNvPr>
          <p:cNvGrpSpPr/>
          <p:nvPr/>
        </p:nvGrpSpPr>
        <p:grpSpPr>
          <a:xfrm>
            <a:off x="2175642" y="4025963"/>
            <a:ext cx="1939754" cy="1578706"/>
            <a:chOff x="153090" y="3938756"/>
            <a:chExt cx="2068235" cy="1683271"/>
          </a:xfrm>
        </p:grpSpPr>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A566A01D-E906-10E9-AD0C-130D2A18F5B1}"/>
                    </a:ext>
                  </a:extLst>
                </p:cNvPr>
                <p:cNvSpPr/>
                <p:nvPr/>
              </p:nvSpPr>
              <p:spPr>
                <a:xfrm>
                  <a:off x="153090" y="3938756"/>
                  <a:ext cx="2068235" cy="130243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800" i="1" smtClean="0">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sSup>
                          <m:sSupPr>
                            <m:ctrlPr>
                              <a:rPr lang="en-US" sz="1800" b="1" i="1">
                                <a:effectLst/>
                                <a:latin typeface="Cambria Math" panose="02040503050406030204" pitchFamily="18" charset="0"/>
                                <a:cs typeface="Times New Roman" panose="02020603050405020304" pitchFamily="18" charset="0"/>
                              </a:rPr>
                            </m:ctrlPr>
                          </m:sSupPr>
                          <m:e>
                            <m:r>
                              <a:rPr lang="en-US" sz="1800" b="1" i="1">
                                <a:effectLst/>
                                <a:latin typeface="Cambria Math" panose="02040503050406030204" pitchFamily="18" charset="0"/>
                                <a:ea typeface="Times New Roman" panose="02020603050405020304" pitchFamily="18" charset="0"/>
                                <a:cs typeface="Times New Roman" panose="02020603050405020304" pitchFamily="18" charset="0"/>
                              </a:rPr>
                              <m:t>𝑨</m:t>
                            </m:r>
                          </m:e>
                          <m:sup>
                            <m:r>
                              <a:rPr lang="en-US" sz="1800" b="1" i="1">
                                <a:effectLst/>
                                <a:latin typeface="Cambria Math" panose="02040503050406030204" pitchFamily="18" charset="0"/>
                                <a:ea typeface="Times New Roman" panose="02020603050405020304" pitchFamily="18" charset="0"/>
                                <a:cs typeface="Times New Roman" panose="02020603050405020304" pitchFamily="18" charset="0"/>
                              </a:rPr>
                              <m:t>𝑻</m:t>
                            </m:r>
                          </m:sup>
                        </m:s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oMath>
                    </m:oMathPara>
                  </a14:m>
                  <a:endParaRPr lang="en-US" dirty="0"/>
                </a:p>
                <a:p>
                  <a:pPr algn="ctr"/>
                  <a14:m>
                    <m:oMathPara xmlns:m="http://schemas.openxmlformats.org/officeDocument/2006/math">
                      <m:oMathParaPr>
                        <m:jc m:val="centerGroup"/>
                      </m:oMathParaPr>
                      <m:oMath xmlns:m="http://schemas.openxmlformats.org/officeDocument/2006/math">
                        <m:sSub>
                          <m:sSubPr>
                            <m:ctrlPr>
                              <a:rPr lang="en-US" sz="180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𝑡</m:t>
                            </m:r>
                          </m:sub>
                        </m:sSub>
                        <m:r>
                          <a:rPr lang="en-US" sz="18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sSup>
                          <m:sSupPr>
                            <m:ctrlPr>
                              <a:rPr lang="en-US" sz="18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b="1" i="1">
                                <a:effectLst/>
                                <a:latin typeface="Cambria Math" panose="02040503050406030204" pitchFamily="18" charset="0"/>
                                <a:ea typeface="Calibri" panose="020F0502020204030204" pitchFamily="34" charset="0"/>
                                <a:cs typeface="Times New Roman" panose="02020603050405020304" pitchFamily="18" charset="0"/>
                              </a:rPr>
                              <m:t>𝑯</m:t>
                            </m:r>
                          </m:e>
                          <m:sup>
                            <m:r>
                              <a:rPr lang="en-US" sz="1800" b="1" i="1">
                                <a:effectLst/>
                                <a:latin typeface="Cambria Math" panose="02040503050406030204" pitchFamily="18" charset="0"/>
                                <a:ea typeface="Calibri" panose="020F0502020204030204" pitchFamily="34" charset="0"/>
                                <a:cs typeface="Times New Roman" panose="02020603050405020304" pitchFamily="18" charset="0"/>
                              </a:rPr>
                              <m:t>𝑻</m:t>
                            </m:r>
                          </m:sup>
                        </m:s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𝑞</m:t>
                        </m:r>
                      </m:oMath>
                    </m:oMathPara>
                  </a14:m>
                  <a:endParaRPr lang="en-US" dirty="0"/>
                </a:p>
              </p:txBody>
            </p:sp>
          </mc:Choice>
          <mc:Fallback xmlns="">
            <p:sp>
              <p:nvSpPr>
                <p:cNvPr id="20" name="Rectangle 19">
                  <a:extLst>
                    <a:ext uri="{FF2B5EF4-FFF2-40B4-BE49-F238E27FC236}">
                      <a16:creationId xmlns:a16="http://schemas.microsoft.com/office/drawing/2014/main" id="{A566A01D-E906-10E9-AD0C-130D2A18F5B1}"/>
                    </a:ext>
                  </a:extLst>
                </p:cNvPr>
                <p:cNvSpPr>
                  <a:spLocks noRot="1" noChangeAspect="1" noMove="1" noResize="1" noEditPoints="1" noAdjustHandles="1" noChangeArrowheads="1" noChangeShapeType="1" noTextEdit="1"/>
                </p:cNvSpPr>
                <p:nvPr/>
              </p:nvSpPr>
              <p:spPr>
                <a:xfrm>
                  <a:off x="153090" y="3938756"/>
                  <a:ext cx="2068235" cy="1302431"/>
                </a:xfrm>
                <a:prstGeom prst="rect">
                  <a:avLst/>
                </a:prstGeom>
                <a:blipFill>
                  <a:blip r:embed="rId6"/>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A0BEB625-ED29-B615-1057-ADB086174778}"/>
                </a:ext>
              </a:extLst>
            </p:cNvPr>
            <p:cNvSpPr txBox="1"/>
            <p:nvPr/>
          </p:nvSpPr>
          <p:spPr>
            <a:xfrm>
              <a:off x="759512" y="5252695"/>
              <a:ext cx="838691" cy="369332"/>
            </a:xfrm>
            <a:prstGeom prst="rect">
              <a:avLst/>
            </a:prstGeom>
            <a:noFill/>
          </p:spPr>
          <p:txBody>
            <a:bodyPr wrap="none" rtlCol="0">
              <a:spAutoFit/>
            </a:bodyPr>
            <a:lstStyle/>
            <a:p>
              <a:r>
                <a:rPr lang="en-US" dirty="0"/>
                <a:t>Model</a:t>
              </a:r>
            </a:p>
          </p:txBody>
        </p:sp>
      </p:grpSp>
      <p:sp>
        <p:nvSpPr>
          <p:cNvPr id="23" name="TextBox 22">
            <a:extLst>
              <a:ext uri="{FF2B5EF4-FFF2-40B4-BE49-F238E27FC236}">
                <a16:creationId xmlns:a16="http://schemas.microsoft.com/office/drawing/2014/main" id="{80BE6270-383C-6D3A-956E-50218F353FF9}"/>
              </a:ext>
            </a:extLst>
          </p:cNvPr>
          <p:cNvSpPr txBox="1"/>
          <p:nvPr/>
        </p:nvSpPr>
        <p:spPr>
          <a:xfrm>
            <a:off x="5202621" y="4485290"/>
            <a:ext cx="184731" cy="369332"/>
          </a:xfrm>
          <a:prstGeom prst="rect">
            <a:avLst/>
          </a:prstGeom>
          <a:noFill/>
        </p:spPr>
        <p:txBody>
          <a:bodyPr wrap="none" rtlCol="0">
            <a:spAutoFit/>
          </a:bodyPr>
          <a:lstStyle/>
          <a:p>
            <a:endParaRPr lang="en-US" dirty="0"/>
          </a:p>
        </p:txBody>
      </p:sp>
      <p:sp>
        <p:nvSpPr>
          <p:cNvPr id="25" name="TextBox 24">
            <a:extLst>
              <a:ext uri="{FF2B5EF4-FFF2-40B4-BE49-F238E27FC236}">
                <a16:creationId xmlns:a16="http://schemas.microsoft.com/office/drawing/2014/main" id="{4E374111-6923-0A5D-73FC-1CAA10873B52}"/>
              </a:ext>
            </a:extLst>
          </p:cNvPr>
          <p:cNvSpPr txBox="1"/>
          <p:nvPr/>
        </p:nvSpPr>
        <p:spPr>
          <a:xfrm>
            <a:off x="482326" y="5604669"/>
            <a:ext cx="5256322" cy="1200329"/>
          </a:xfrm>
          <a:prstGeom prst="rect">
            <a:avLst/>
          </a:prstGeom>
          <a:noFill/>
        </p:spPr>
        <p:txBody>
          <a:bodyPr wrap="square">
            <a:spAutoFit/>
          </a:bodyPr>
          <a:lstStyle/>
          <a:p>
            <a:pPr marL="742950" lvl="1" indent="-285750">
              <a:buFont typeface="Wingdings" panose="05000000000000000000" pitchFamily="2" charset="2"/>
              <a:buChar char="Ø"/>
            </a:pPr>
            <a:r>
              <a:rPr lang="en-US" dirty="0"/>
              <a:t>Each session will be broken up into “training” and “evaluation” partitions</a:t>
            </a:r>
          </a:p>
          <a:p>
            <a:pPr marL="1200150" lvl="2" indent="-285750">
              <a:buFont typeface="Wingdings" panose="05000000000000000000" pitchFamily="2" charset="2"/>
              <a:buChar char="Ø"/>
            </a:pPr>
            <a:r>
              <a:rPr lang="en-US" dirty="0"/>
              <a:t>Training data is the first 320 secs of data, everything after is evaluation</a:t>
            </a:r>
          </a:p>
        </p:txBody>
      </p:sp>
      <p:grpSp>
        <p:nvGrpSpPr>
          <p:cNvPr id="63" name="Group 62">
            <a:extLst>
              <a:ext uri="{FF2B5EF4-FFF2-40B4-BE49-F238E27FC236}">
                <a16:creationId xmlns:a16="http://schemas.microsoft.com/office/drawing/2014/main" id="{F8204C12-6E98-4C2C-B6D3-F1F2245218B0}"/>
              </a:ext>
            </a:extLst>
          </p:cNvPr>
          <p:cNvGrpSpPr/>
          <p:nvPr/>
        </p:nvGrpSpPr>
        <p:grpSpPr>
          <a:xfrm>
            <a:off x="6388096" y="4625244"/>
            <a:ext cx="3476684" cy="2157186"/>
            <a:chOff x="6388096" y="4625244"/>
            <a:chExt cx="3476684" cy="2157186"/>
          </a:xfrm>
        </p:grpSpPr>
        <p:grpSp>
          <p:nvGrpSpPr>
            <p:cNvPr id="31" name="Group 30">
              <a:extLst>
                <a:ext uri="{FF2B5EF4-FFF2-40B4-BE49-F238E27FC236}">
                  <a16:creationId xmlns:a16="http://schemas.microsoft.com/office/drawing/2014/main" id="{053A554F-2200-886E-B403-AB2D3445A91E}"/>
                </a:ext>
              </a:extLst>
            </p:cNvPr>
            <p:cNvGrpSpPr/>
            <p:nvPr/>
          </p:nvGrpSpPr>
          <p:grpSpPr>
            <a:xfrm>
              <a:off x="6388096" y="4625244"/>
              <a:ext cx="3476684" cy="2157186"/>
              <a:chOff x="954591" y="478903"/>
              <a:chExt cx="5230487" cy="3245372"/>
            </a:xfrm>
          </p:grpSpPr>
          <p:sp>
            <p:nvSpPr>
              <p:cNvPr id="42" name="Rectangle 41">
                <a:extLst>
                  <a:ext uri="{FF2B5EF4-FFF2-40B4-BE49-F238E27FC236}">
                    <a16:creationId xmlns:a16="http://schemas.microsoft.com/office/drawing/2014/main" id="{FD2D3290-E524-5613-662E-A51E0F7EAB39}"/>
                  </a:ext>
                </a:extLst>
              </p:cNvPr>
              <p:cNvSpPr/>
              <p:nvPr/>
            </p:nvSpPr>
            <p:spPr>
              <a:xfrm>
                <a:off x="1107583" y="573110"/>
                <a:ext cx="4610637" cy="3928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Trial 1</a:t>
                </a:r>
              </a:p>
            </p:txBody>
          </p:sp>
          <p:sp>
            <p:nvSpPr>
              <p:cNvPr id="43" name="Rectangle 42">
                <a:extLst>
                  <a:ext uri="{FF2B5EF4-FFF2-40B4-BE49-F238E27FC236}">
                    <a16:creationId xmlns:a16="http://schemas.microsoft.com/office/drawing/2014/main" id="{C330BBF1-3326-DBBD-5063-71BB97D373E9}"/>
                  </a:ext>
                </a:extLst>
              </p:cNvPr>
              <p:cNvSpPr/>
              <p:nvPr/>
            </p:nvSpPr>
            <p:spPr>
              <a:xfrm>
                <a:off x="1107583" y="1023870"/>
                <a:ext cx="4610637" cy="3928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Trial 2</a:t>
                </a:r>
              </a:p>
            </p:txBody>
          </p:sp>
          <p:sp>
            <p:nvSpPr>
              <p:cNvPr id="44" name="Rectangle 43">
                <a:extLst>
                  <a:ext uri="{FF2B5EF4-FFF2-40B4-BE49-F238E27FC236}">
                    <a16:creationId xmlns:a16="http://schemas.microsoft.com/office/drawing/2014/main" id="{E2CD1EAB-2045-3D8E-DC74-0774262857B5}"/>
                  </a:ext>
                </a:extLst>
              </p:cNvPr>
              <p:cNvSpPr/>
              <p:nvPr/>
            </p:nvSpPr>
            <p:spPr>
              <a:xfrm>
                <a:off x="1107583" y="1474630"/>
                <a:ext cx="4610637" cy="3928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Trial 3</a:t>
                </a:r>
              </a:p>
            </p:txBody>
          </p:sp>
          <p:sp>
            <p:nvSpPr>
              <p:cNvPr id="45" name="Rectangle 44">
                <a:extLst>
                  <a:ext uri="{FF2B5EF4-FFF2-40B4-BE49-F238E27FC236}">
                    <a16:creationId xmlns:a16="http://schemas.microsoft.com/office/drawing/2014/main" id="{D0DEB33D-1A21-3001-FD42-5A0B4F0DB67C}"/>
                  </a:ext>
                </a:extLst>
              </p:cNvPr>
              <p:cNvSpPr/>
              <p:nvPr/>
            </p:nvSpPr>
            <p:spPr>
              <a:xfrm>
                <a:off x="1107582" y="2398689"/>
                <a:ext cx="4610637" cy="3928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Trial 47</a:t>
                </a:r>
              </a:p>
            </p:txBody>
          </p:sp>
          <p:cxnSp>
            <p:nvCxnSpPr>
              <p:cNvPr id="46" name="Straight Arrow Connector 45">
                <a:extLst>
                  <a:ext uri="{FF2B5EF4-FFF2-40B4-BE49-F238E27FC236}">
                    <a16:creationId xmlns:a16="http://schemas.microsoft.com/office/drawing/2014/main" id="{E79A73A1-F7A9-191B-89E0-81D6E9DDB74D}"/>
                  </a:ext>
                </a:extLst>
              </p:cNvPr>
              <p:cNvCxnSpPr>
                <a:cxnSpLocks/>
              </p:cNvCxnSpPr>
              <p:nvPr/>
            </p:nvCxnSpPr>
            <p:spPr>
              <a:xfrm>
                <a:off x="1107581" y="3213279"/>
                <a:ext cx="4610637"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712307C-AE71-B0E2-3619-1EF44779EC0C}"/>
                  </a:ext>
                </a:extLst>
              </p:cNvPr>
              <p:cNvCxnSpPr>
                <a:cxnSpLocks/>
              </p:cNvCxnSpPr>
              <p:nvPr/>
            </p:nvCxnSpPr>
            <p:spPr>
              <a:xfrm>
                <a:off x="2440546" y="3031365"/>
                <a:ext cx="0" cy="3638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3259ADA-9EB7-F6B9-4C0F-E41847E9AF13}"/>
                  </a:ext>
                </a:extLst>
              </p:cNvPr>
              <p:cNvCxnSpPr>
                <a:cxnSpLocks/>
              </p:cNvCxnSpPr>
              <p:nvPr/>
            </p:nvCxnSpPr>
            <p:spPr>
              <a:xfrm>
                <a:off x="2440546" y="589208"/>
                <a:ext cx="0" cy="36382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122CD7C3-62EC-FA76-1518-A4BA15280BD9}"/>
                      </a:ext>
                    </a:extLst>
                  </p:cNvPr>
                  <p:cNvSpPr txBox="1"/>
                  <p:nvPr/>
                </p:nvSpPr>
                <p:spPr>
                  <a:xfrm>
                    <a:off x="1374788" y="2668031"/>
                    <a:ext cx="775597" cy="3693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𝑡𝑟𝑎𝑖𝑛</m:t>
                              </m:r>
                            </m:sub>
                          </m:sSub>
                        </m:oMath>
                      </m:oMathPara>
                    </a14:m>
                    <a:endParaRPr lang="en-US" dirty="0"/>
                  </a:p>
                </p:txBody>
              </p:sp>
            </mc:Choice>
            <mc:Fallback xmlns="">
              <p:sp>
                <p:nvSpPr>
                  <p:cNvPr id="49" name="TextBox 48">
                    <a:extLst>
                      <a:ext uri="{FF2B5EF4-FFF2-40B4-BE49-F238E27FC236}">
                        <a16:creationId xmlns:a16="http://schemas.microsoft.com/office/drawing/2014/main" id="{122CD7C3-62EC-FA76-1518-A4BA15280BD9}"/>
                      </a:ext>
                    </a:extLst>
                  </p:cNvPr>
                  <p:cNvSpPr txBox="1">
                    <a:spLocks noRot="1" noChangeAspect="1" noMove="1" noResize="1" noEditPoints="1" noAdjustHandles="1" noChangeArrowheads="1" noChangeShapeType="1" noTextEdit="1"/>
                  </p:cNvSpPr>
                  <p:nvPr/>
                </p:nvSpPr>
                <p:spPr>
                  <a:xfrm>
                    <a:off x="1374788" y="2668031"/>
                    <a:ext cx="775597" cy="369333"/>
                  </a:xfrm>
                  <a:prstGeom prst="rect">
                    <a:avLst/>
                  </a:prstGeom>
                  <a:blipFill>
                    <a:blip r:embed="rId7"/>
                    <a:stretch>
                      <a:fillRect r="-32143" b="-48780"/>
                    </a:stretch>
                  </a:blipFill>
                </p:spPr>
                <p:txBody>
                  <a:bodyPr/>
                  <a:lstStyle/>
                  <a:p>
                    <a:r>
                      <a:rPr lang="en-US">
                        <a:noFill/>
                      </a:rPr>
                      <a:t> </a:t>
                    </a:r>
                  </a:p>
                </p:txBody>
              </p:sp>
            </mc:Fallback>
          </mc:AlternateContent>
          <p:sp>
            <p:nvSpPr>
              <p:cNvPr id="50" name="TextBox 49">
                <a:extLst>
                  <a:ext uri="{FF2B5EF4-FFF2-40B4-BE49-F238E27FC236}">
                    <a16:creationId xmlns:a16="http://schemas.microsoft.com/office/drawing/2014/main" id="{8A88F338-EA74-40CD-727B-F98BA8C23C6F}"/>
                  </a:ext>
                </a:extLst>
              </p:cNvPr>
              <p:cNvSpPr txBox="1"/>
              <p:nvPr/>
            </p:nvSpPr>
            <p:spPr>
              <a:xfrm>
                <a:off x="2101350" y="3350584"/>
                <a:ext cx="678391" cy="369332"/>
              </a:xfrm>
              <a:prstGeom prst="rect">
                <a:avLst/>
              </a:prstGeom>
              <a:noFill/>
            </p:spPr>
            <p:txBody>
              <a:bodyPr wrap="none" rtlCol="0">
                <a:spAutoFit/>
              </a:bodyPr>
              <a:lstStyle/>
              <a:p>
                <a:r>
                  <a:rPr lang="en-US" dirty="0"/>
                  <a:t>320 s</a:t>
                </a:r>
              </a:p>
            </p:txBody>
          </p:sp>
          <p:sp>
            <p:nvSpPr>
              <p:cNvPr id="51" name="TextBox 50">
                <a:extLst>
                  <a:ext uri="{FF2B5EF4-FFF2-40B4-BE49-F238E27FC236}">
                    <a16:creationId xmlns:a16="http://schemas.microsoft.com/office/drawing/2014/main" id="{FDA7C0A7-09AB-0477-6F5E-8DEDD341DD31}"/>
                  </a:ext>
                </a:extLst>
              </p:cNvPr>
              <p:cNvSpPr txBox="1"/>
              <p:nvPr/>
            </p:nvSpPr>
            <p:spPr>
              <a:xfrm>
                <a:off x="954591" y="3354943"/>
                <a:ext cx="301686" cy="369332"/>
              </a:xfrm>
              <a:prstGeom prst="rect">
                <a:avLst/>
              </a:prstGeom>
              <a:noFill/>
            </p:spPr>
            <p:txBody>
              <a:bodyPr wrap="none" rtlCol="0">
                <a:spAutoFit/>
              </a:bodyPr>
              <a:lstStyle/>
              <a:p>
                <a:r>
                  <a:rPr lang="en-US" dirty="0"/>
                  <a:t>0</a:t>
                </a:r>
              </a:p>
            </p:txBody>
          </p:sp>
          <p:cxnSp>
            <p:nvCxnSpPr>
              <p:cNvPr id="52" name="Straight Connector 51">
                <a:extLst>
                  <a:ext uri="{FF2B5EF4-FFF2-40B4-BE49-F238E27FC236}">
                    <a16:creationId xmlns:a16="http://schemas.microsoft.com/office/drawing/2014/main" id="{F302AD70-2972-0C9B-342C-B178E93075DF}"/>
                  </a:ext>
                </a:extLst>
              </p:cNvPr>
              <p:cNvCxnSpPr>
                <a:cxnSpLocks/>
              </p:cNvCxnSpPr>
              <p:nvPr/>
            </p:nvCxnSpPr>
            <p:spPr>
              <a:xfrm>
                <a:off x="1105434" y="3031365"/>
                <a:ext cx="0" cy="36382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879A6A27-7AFE-83EA-F9DC-5C463C56BEB1}"/>
                  </a:ext>
                </a:extLst>
              </p:cNvPr>
              <p:cNvSpPr/>
              <p:nvPr/>
            </p:nvSpPr>
            <p:spPr>
              <a:xfrm>
                <a:off x="4939048" y="1450013"/>
                <a:ext cx="830687" cy="496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118DB3C-D6CA-504B-1C6E-E40AD00E8C29}"/>
                  </a:ext>
                </a:extLst>
              </p:cNvPr>
              <p:cNvSpPr/>
              <p:nvPr/>
            </p:nvSpPr>
            <p:spPr>
              <a:xfrm>
                <a:off x="5354391" y="478903"/>
                <a:ext cx="830687" cy="496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6DD3FE2-9C1E-71C5-E41B-31848646EAC7}"/>
                  </a:ext>
                </a:extLst>
              </p:cNvPr>
              <p:cNvSpPr/>
              <p:nvPr/>
            </p:nvSpPr>
            <p:spPr>
              <a:xfrm>
                <a:off x="4423893" y="2346705"/>
                <a:ext cx="1423115" cy="496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F5714FA5-1CDB-1E59-E6A1-A150E58E79AC}"/>
                      </a:ext>
                    </a:extLst>
                  </p:cNvPr>
                  <p:cNvSpPr txBox="1"/>
                  <p:nvPr/>
                </p:nvSpPr>
                <p:spPr>
                  <a:xfrm>
                    <a:off x="5722835" y="3025861"/>
                    <a:ext cx="33457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dirty="0"/>
                  </a:p>
                </p:txBody>
              </p:sp>
            </mc:Choice>
            <mc:Fallback xmlns="">
              <p:sp>
                <p:nvSpPr>
                  <p:cNvPr id="23" name="TextBox 22">
                    <a:extLst>
                      <a:ext uri="{FF2B5EF4-FFF2-40B4-BE49-F238E27FC236}">
                        <a16:creationId xmlns:a16="http://schemas.microsoft.com/office/drawing/2014/main" id="{2D7B33DE-EC52-944A-2582-2760E5EE30C9}"/>
                      </a:ext>
                    </a:extLst>
                  </p:cNvPr>
                  <p:cNvSpPr txBox="1">
                    <a:spLocks noRot="1" noChangeAspect="1" noMove="1" noResize="1" noEditPoints="1" noAdjustHandles="1" noChangeArrowheads="1" noChangeShapeType="1" noTextEdit="1"/>
                  </p:cNvSpPr>
                  <p:nvPr/>
                </p:nvSpPr>
                <p:spPr>
                  <a:xfrm>
                    <a:off x="5722835" y="3025861"/>
                    <a:ext cx="334579" cy="369332"/>
                  </a:xfrm>
                  <a:prstGeom prst="rect">
                    <a:avLst/>
                  </a:prstGeom>
                  <a:blipFill>
                    <a:blip r:embed="rId8"/>
                    <a:stretch>
                      <a:fillRect/>
                    </a:stretch>
                  </a:blipFill>
                </p:spPr>
                <p:txBody>
                  <a:bodyPr/>
                  <a:lstStyle/>
                  <a:p>
                    <a:r>
                      <a:rPr lang="en-US">
                        <a:noFill/>
                      </a:rPr>
                      <a:t> </a:t>
                    </a:r>
                  </a:p>
                </p:txBody>
              </p:sp>
            </mc:Fallback>
          </mc:AlternateContent>
          <p:cxnSp>
            <p:nvCxnSpPr>
              <p:cNvPr id="58" name="Straight Connector 57">
                <a:extLst>
                  <a:ext uri="{FF2B5EF4-FFF2-40B4-BE49-F238E27FC236}">
                    <a16:creationId xmlns:a16="http://schemas.microsoft.com/office/drawing/2014/main" id="{9A5530AD-40E2-6751-E0F6-CC2D3BFCEB6F}"/>
                  </a:ext>
                </a:extLst>
              </p:cNvPr>
              <p:cNvCxnSpPr>
                <a:cxnSpLocks/>
              </p:cNvCxnSpPr>
              <p:nvPr/>
            </p:nvCxnSpPr>
            <p:spPr>
              <a:xfrm>
                <a:off x="2440546" y="1052847"/>
                <a:ext cx="0" cy="36382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C833F54-BE5F-4D7C-C99B-DA4EAE49389D}"/>
                  </a:ext>
                </a:extLst>
              </p:cNvPr>
              <p:cNvCxnSpPr>
                <a:cxnSpLocks/>
              </p:cNvCxnSpPr>
              <p:nvPr/>
            </p:nvCxnSpPr>
            <p:spPr>
              <a:xfrm>
                <a:off x="2440546" y="1503607"/>
                <a:ext cx="0" cy="36382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0C1AF2-581D-8510-8DC3-E1B3A56B0BFA}"/>
                  </a:ext>
                </a:extLst>
              </p:cNvPr>
              <p:cNvCxnSpPr>
                <a:cxnSpLocks/>
              </p:cNvCxnSpPr>
              <p:nvPr/>
            </p:nvCxnSpPr>
            <p:spPr>
              <a:xfrm>
                <a:off x="2440546" y="2398689"/>
                <a:ext cx="0" cy="36382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8A79F736-6994-A0AF-E23C-37F94E6BA7F6}"/>
                  </a:ext>
                </a:extLst>
              </p:cNvPr>
              <p:cNvSpPr txBox="1"/>
              <p:nvPr/>
            </p:nvSpPr>
            <p:spPr>
              <a:xfrm rot="5400000">
                <a:off x="3416038" y="1742860"/>
                <a:ext cx="439544" cy="523220"/>
              </a:xfrm>
              <a:prstGeom prst="rect">
                <a:avLst/>
              </a:prstGeom>
              <a:noFill/>
            </p:spPr>
            <p:txBody>
              <a:bodyPr wrap="none" rtlCol="0">
                <a:spAutoFit/>
              </a:bodyPr>
              <a:lstStyle/>
              <a:p>
                <a:r>
                  <a:rPr lang="en-US" sz="2800" b="1" dirty="0"/>
                  <a:t>…</a:t>
                </a:r>
              </a:p>
            </p:txBody>
          </p:sp>
        </p:gr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178A8C87-665A-3A2E-8B62-A649EC5BD198}"/>
                    </a:ext>
                  </a:extLst>
                </p:cNvPr>
                <p:cNvSpPr txBox="1"/>
                <p:nvPr/>
              </p:nvSpPr>
              <p:spPr>
                <a:xfrm>
                  <a:off x="7694911" y="6089098"/>
                  <a:ext cx="10711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𝑒𝑣𝑎𝑙𝑢𝑎𝑡𝑒</m:t>
                            </m:r>
                          </m:sub>
                        </m:sSub>
                      </m:oMath>
                    </m:oMathPara>
                  </a14:m>
                  <a:endParaRPr lang="en-US" dirty="0"/>
                </a:p>
              </p:txBody>
            </p:sp>
          </mc:Choice>
          <mc:Fallback xmlns="">
            <p:sp>
              <p:nvSpPr>
                <p:cNvPr id="62" name="TextBox 61">
                  <a:extLst>
                    <a:ext uri="{FF2B5EF4-FFF2-40B4-BE49-F238E27FC236}">
                      <a16:creationId xmlns:a16="http://schemas.microsoft.com/office/drawing/2014/main" id="{178A8C87-665A-3A2E-8B62-A649EC5BD198}"/>
                    </a:ext>
                  </a:extLst>
                </p:cNvPr>
                <p:cNvSpPr txBox="1">
                  <a:spLocks noRot="1" noChangeAspect="1" noMove="1" noResize="1" noEditPoints="1" noAdjustHandles="1" noChangeArrowheads="1" noChangeShapeType="1" noTextEdit="1"/>
                </p:cNvSpPr>
                <p:nvPr/>
              </p:nvSpPr>
              <p:spPr>
                <a:xfrm>
                  <a:off x="7694911" y="6089098"/>
                  <a:ext cx="1071126" cy="369332"/>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35972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425A9F-197B-897F-58BC-662386EC961D}"/>
              </a:ext>
            </a:extLst>
          </p:cNvPr>
          <p:cNvPicPr>
            <a:picLocks noChangeAspect="1"/>
          </p:cNvPicPr>
          <p:nvPr/>
        </p:nvPicPr>
        <p:blipFill>
          <a:blip r:embed="rId3"/>
          <a:stretch>
            <a:fillRect/>
          </a:stretch>
        </p:blipFill>
        <p:spPr>
          <a:xfrm>
            <a:off x="229866" y="4335696"/>
            <a:ext cx="3385688" cy="2116426"/>
          </a:xfrm>
          <a:prstGeom prst="rect">
            <a:avLst/>
          </a:prstGeom>
        </p:spPr>
      </p:pic>
      <p:pic>
        <p:nvPicPr>
          <p:cNvPr id="13" name="Picture 12">
            <a:extLst>
              <a:ext uri="{FF2B5EF4-FFF2-40B4-BE49-F238E27FC236}">
                <a16:creationId xmlns:a16="http://schemas.microsoft.com/office/drawing/2014/main" id="{9657672A-FAF6-06BF-41B2-F5067546D2D5}"/>
              </a:ext>
            </a:extLst>
          </p:cNvPr>
          <p:cNvPicPr>
            <a:picLocks noChangeAspect="1"/>
          </p:cNvPicPr>
          <p:nvPr/>
        </p:nvPicPr>
        <p:blipFill>
          <a:blip r:embed="rId4"/>
          <a:stretch>
            <a:fillRect/>
          </a:stretch>
        </p:blipFill>
        <p:spPr>
          <a:xfrm>
            <a:off x="3499954" y="4041448"/>
            <a:ext cx="3548934" cy="2601312"/>
          </a:xfrm>
          <a:prstGeom prst="rect">
            <a:avLst/>
          </a:prstGeom>
        </p:spPr>
      </p:pic>
      <p:pic>
        <p:nvPicPr>
          <p:cNvPr id="6" name="Picture 5">
            <a:extLst>
              <a:ext uri="{FF2B5EF4-FFF2-40B4-BE49-F238E27FC236}">
                <a16:creationId xmlns:a16="http://schemas.microsoft.com/office/drawing/2014/main" id="{43B42849-7732-2A6B-532E-B3C728144EF6}"/>
              </a:ext>
            </a:extLst>
          </p:cNvPr>
          <p:cNvPicPr>
            <a:picLocks noChangeAspect="1"/>
          </p:cNvPicPr>
          <p:nvPr/>
        </p:nvPicPr>
        <p:blipFill rotWithShape="1">
          <a:blip r:embed="rId5"/>
          <a:srcRect t="27200" r="61916"/>
          <a:stretch/>
        </p:blipFill>
        <p:spPr>
          <a:xfrm>
            <a:off x="8787928" y="4990316"/>
            <a:ext cx="3348996" cy="1862508"/>
          </a:xfrm>
          <a:prstGeom prst="rect">
            <a:avLst/>
          </a:prstGeom>
        </p:spPr>
      </p:pic>
      <p:sp>
        <p:nvSpPr>
          <p:cNvPr id="2" name="Title 1">
            <a:extLst>
              <a:ext uri="{FF2B5EF4-FFF2-40B4-BE49-F238E27FC236}">
                <a16:creationId xmlns:a16="http://schemas.microsoft.com/office/drawing/2014/main" id="{7FC8CC70-9A27-651F-A99F-A8A9C1FC5C47}"/>
              </a:ext>
            </a:extLst>
          </p:cNvPr>
          <p:cNvSpPr>
            <a:spLocks noGrp="1"/>
          </p:cNvSpPr>
          <p:nvPr>
            <p:ph type="title"/>
          </p:nvPr>
        </p:nvSpPr>
        <p:spPr/>
        <p:txBody>
          <a:bodyPr/>
          <a:lstStyle/>
          <a:p>
            <a:r>
              <a:rPr lang="en-US" dirty="0"/>
              <a:t>Methodology: Regression Decoder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6F1E20-80CA-AED5-65F3-DA8A249935E4}"/>
                  </a:ext>
                </a:extLst>
              </p:cNvPr>
              <p:cNvSpPr>
                <a:spLocks noGrp="1"/>
              </p:cNvSpPr>
              <p:nvPr>
                <p:ph idx="1"/>
              </p:nvPr>
            </p:nvSpPr>
            <p:spPr>
              <a:xfrm>
                <a:off x="838201" y="1253330"/>
                <a:ext cx="6210688" cy="5415483"/>
              </a:xfrm>
            </p:spPr>
            <p:txBody>
              <a:bodyPr/>
              <a:lstStyle/>
              <a:p>
                <a:r>
                  <a:rPr lang="en-US" dirty="0"/>
                  <a:t>This decoder performs a linear transformation to predict kinematic state, </a:t>
                </a:r>
                <a14:m>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𝒙</m:t>
                        </m:r>
                      </m:e>
                      <m:sub>
                        <m:r>
                          <a:rPr lang="en-US" b="0" i="1" smtClean="0">
                            <a:latin typeface="Cambria Math" panose="02040503050406030204" pitchFamily="18" charset="0"/>
                          </a:rPr>
                          <m:t>𝑚</m:t>
                        </m:r>
                      </m:sub>
                    </m:sSub>
                  </m:oMath>
                </a14:m>
                <a:r>
                  <a:rPr lang="en-US" dirty="0"/>
                  <a:t>, from neural observation, </a:t>
                </a:r>
                <a14:m>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𝒓</m:t>
                        </m:r>
                      </m:e>
                      <m:sub>
                        <m:r>
                          <a:rPr lang="en-US" b="0" i="1" smtClean="0">
                            <a:latin typeface="Cambria Math" panose="02040503050406030204" pitchFamily="18" charset="0"/>
                          </a:rPr>
                          <m:t>𝑚</m:t>
                        </m:r>
                      </m:sub>
                    </m:sSub>
                  </m:oMath>
                </a14:m>
                <a:r>
                  <a:rPr lang="en-US" dirty="0"/>
                  <a:t>:</a:t>
                </a:r>
              </a:p>
              <a:p>
                <a:endParaRPr lang="en-US" dirty="0"/>
              </a:p>
              <a:p>
                <a:pPr marL="0" indent="0">
                  <a:buNone/>
                </a:pPr>
                <a:endParaRPr lang="en-US" dirty="0"/>
              </a:p>
              <a:p>
                <a:pPr marL="0" indent="0">
                  <a:buNone/>
                </a:pPr>
                <a:endParaRPr lang="en-US" dirty="0"/>
              </a:p>
              <a:p>
                <a:r>
                  <a:rPr lang="en-US" dirty="0"/>
                  <a:t>Find the parameters for a Linear Fit through a least squares approximation (</a:t>
                </a:r>
                <a14:m>
                  <m:oMath xmlns:m="http://schemas.openxmlformats.org/officeDocument/2006/math">
                    <m:r>
                      <a:rPr lang="en-US" b="1" i="1" smtClean="0">
                        <a:latin typeface="Cambria Math" panose="02040503050406030204" pitchFamily="18" charset="0"/>
                      </a:rPr>
                      <m:t>𝑿</m:t>
                    </m:r>
                  </m:oMath>
                </a14:m>
                <a:r>
                  <a:rPr lang="en-US" dirty="0"/>
                  <a:t> below is on a training partition):</a:t>
                </a:r>
              </a:p>
            </p:txBody>
          </p:sp>
        </mc:Choice>
        <mc:Fallback xmlns="">
          <p:sp>
            <p:nvSpPr>
              <p:cNvPr id="3" name="Content Placeholder 2">
                <a:extLst>
                  <a:ext uri="{FF2B5EF4-FFF2-40B4-BE49-F238E27FC236}">
                    <a16:creationId xmlns:a16="http://schemas.microsoft.com/office/drawing/2014/main" id="{A76F1E20-80CA-AED5-65F3-DA8A249935E4}"/>
                  </a:ext>
                </a:extLst>
              </p:cNvPr>
              <p:cNvSpPr>
                <a:spLocks noGrp="1" noRot="1" noChangeAspect="1" noMove="1" noResize="1" noEditPoints="1" noAdjustHandles="1" noChangeArrowheads="1" noChangeShapeType="1" noTextEdit="1"/>
              </p:cNvSpPr>
              <p:nvPr>
                <p:ph idx="1"/>
              </p:nvPr>
            </p:nvSpPr>
            <p:spPr>
              <a:xfrm>
                <a:off x="838201" y="1253330"/>
                <a:ext cx="6210688" cy="5415483"/>
              </a:xfrm>
              <a:blipFill>
                <a:blip r:embed="rId6"/>
                <a:stretch>
                  <a:fillRect l="-884" t="-1239" r="-39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F8E91FC-D0E4-215E-EE49-C5DCF25F60CB}"/>
              </a:ext>
            </a:extLst>
          </p:cNvPr>
          <p:cNvPicPr>
            <a:picLocks noChangeAspect="1"/>
          </p:cNvPicPr>
          <p:nvPr/>
        </p:nvPicPr>
        <p:blipFill>
          <a:blip r:embed="rId7"/>
          <a:stretch>
            <a:fillRect/>
          </a:stretch>
        </p:blipFill>
        <p:spPr>
          <a:xfrm>
            <a:off x="7048888" y="822185"/>
            <a:ext cx="5143112" cy="4088774"/>
          </a:xfrm>
          <a:prstGeom prst="rect">
            <a:avLst/>
          </a:prstGeom>
        </p:spPr>
      </p:pic>
      <p:pic>
        <p:nvPicPr>
          <p:cNvPr id="11" name="Picture 10">
            <a:extLst>
              <a:ext uri="{FF2B5EF4-FFF2-40B4-BE49-F238E27FC236}">
                <a16:creationId xmlns:a16="http://schemas.microsoft.com/office/drawing/2014/main" id="{6236F9A9-620C-98D5-EC04-42D2F6015862}"/>
              </a:ext>
            </a:extLst>
          </p:cNvPr>
          <p:cNvPicPr>
            <a:picLocks noChangeAspect="1"/>
          </p:cNvPicPr>
          <p:nvPr/>
        </p:nvPicPr>
        <p:blipFill>
          <a:blip r:embed="rId8"/>
          <a:stretch>
            <a:fillRect/>
          </a:stretch>
        </p:blipFill>
        <p:spPr>
          <a:xfrm>
            <a:off x="2459204" y="1883979"/>
            <a:ext cx="2622762" cy="930166"/>
          </a:xfrm>
          <a:prstGeom prst="rect">
            <a:avLst/>
          </a:prstGeom>
        </p:spPr>
      </p:pic>
      <p:sp>
        <p:nvSpPr>
          <p:cNvPr id="14" name="TextBox 13">
            <a:extLst>
              <a:ext uri="{FF2B5EF4-FFF2-40B4-BE49-F238E27FC236}">
                <a16:creationId xmlns:a16="http://schemas.microsoft.com/office/drawing/2014/main" id="{6F65222D-4FEC-8FDC-CE2C-CD74E3047E6E}"/>
              </a:ext>
            </a:extLst>
          </p:cNvPr>
          <p:cNvSpPr txBox="1"/>
          <p:nvPr/>
        </p:nvSpPr>
        <p:spPr>
          <a:xfrm>
            <a:off x="7748502" y="119412"/>
            <a:ext cx="4058162" cy="646331"/>
          </a:xfrm>
          <a:prstGeom prst="rect">
            <a:avLst/>
          </a:prstGeom>
          <a:noFill/>
        </p:spPr>
        <p:txBody>
          <a:bodyPr wrap="none" rtlCol="0">
            <a:spAutoFit/>
          </a:bodyPr>
          <a:lstStyle/>
          <a:p>
            <a:r>
              <a:rPr lang="en-US" b="1" u="sng" dirty="0"/>
              <a:t>Example</a:t>
            </a:r>
            <a:r>
              <a:rPr lang="en-US" b="1" dirty="0"/>
              <a:t>:</a:t>
            </a:r>
            <a:br>
              <a:rPr lang="en-US" b="1" dirty="0"/>
            </a:br>
            <a:r>
              <a:rPr lang="en-US" b="1" dirty="0"/>
              <a:t>Linear Regression for 1 dimensional data</a:t>
            </a:r>
          </a:p>
        </p:txBody>
      </p:sp>
      <p:sp>
        <p:nvSpPr>
          <p:cNvPr id="19" name="Arrow: Right 18">
            <a:extLst>
              <a:ext uri="{FF2B5EF4-FFF2-40B4-BE49-F238E27FC236}">
                <a16:creationId xmlns:a16="http://schemas.microsoft.com/office/drawing/2014/main" id="{E3FCA865-80AD-BDF0-B66E-1E3442481712}"/>
              </a:ext>
            </a:extLst>
          </p:cNvPr>
          <p:cNvSpPr/>
          <p:nvPr/>
        </p:nvSpPr>
        <p:spPr>
          <a:xfrm rot="17309202">
            <a:off x="2866168" y="5067969"/>
            <a:ext cx="1239677" cy="1856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Brace 19">
            <a:extLst>
              <a:ext uri="{FF2B5EF4-FFF2-40B4-BE49-F238E27FC236}">
                <a16:creationId xmlns:a16="http://schemas.microsoft.com/office/drawing/2014/main" id="{4C2E66EE-2826-D716-1FF9-52C3DBC7B5C3}"/>
              </a:ext>
            </a:extLst>
          </p:cNvPr>
          <p:cNvSpPr/>
          <p:nvPr/>
        </p:nvSpPr>
        <p:spPr>
          <a:xfrm rot="16200000">
            <a:off x="1788644" y="4402088"/>
            <a:ext cx="307428" cy="3346392"/>
          </a:xfrm>
          <a:prstGeom prst="rightBrace">
            <a:avLst>
              <a:gd name="adj1" fmla="val 8333"/>
              <a:gd name="adj2" fmla="val 8698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5020B474-5EB1-B445-4556-3F6C18F72B5B}"/>
              </a:ext>
            </a:extLst>
          </p:cNvPr>
          <p:cNvSpPr txBox="1"/>
          <p:nvPr/>
        </p:nvSpPr>
        <p:spPr>
          <a:xfrm>
            <a:off x="6979658" y="5334241"/>
            <a:ext cx="1877502" cy="369332"/>
          </a:xfrm>
          <a:prstGeom prst="rect">
            <a:avLst/>
          </a:prstGeom>
          <a:noFill/>
        </p:spPr>
        <p:txBody>
          <a:bodyPr wrap="none" rtlCol="0">
            <a:spAutoFit/>
          </a:bodyPr>
          <a:lstStyle/>
          <a:p>
            <a:r>
              <a:rPr lang="en-US" dirty="0"/>
              <a:t>(Kinematic States)</a:t>
            </a:r>
          </a:p>
        </p:txBody>
      </p:sp>
      <p:sp>
        <p:nvSpPr>
          <p:cNvPr id="30" name="TextBox 29">
            <a:extLst>
              <a:ext uri="{FF2B5EF4-FFF2-40B4-BE49-F238E27FC236}">
                <a16:creationId xmlns:a16="http://schemas.microsoft.com/office/drawing/2014/main" id="{14008563-FEE3-6653-2AFC-A70209CE1F49}"/>
              </a:ext>
            </a:extLst>
          </p:cNvPr>
          <p:cNvSpPr txBox="1"/>
          <p:nvPr/>
        </p:nvSpPr>
        <p:spPr>
          <a:xfrm>
            <a:off x="6462696" y="5705952"/>
            <a:ext cx="2493903" cy="369332"/>
          </a:xfrm>
          <a:prstGeom prst="rect">
            <a:avLst/>
          </a:prstGeom>
          <a:noFill/>
        </p:spPr>
        <p:txBody>
          <a:bodyPr wrap="square">
            <a:spAutoFit/>
          </a:bodyPr>
          <a:lstStyle/>
          <a:p>
            <a:r>
              <a:rPr lang="en-US" dirty="0"/>
              <a:t>(1; Neural Spike Counts)</a:t>
            </a:r>
          </a:p>
        </p:txBody>
      </p:sp>
      <p:sp>
        <p:nvSpPr>
          <p:cNvPr id="33" name="TextBox 32">
            <a:extLst>
              <a:ext uri="{FF2B5EF4-FFF2-40B4-BE49-F238E27FC236}">
                <a16:creationId xmlns:a16="http://schemas.microsoft.com/office/drawing/2014/main" id="{6AD59F7D-8B4A-9606-B5B3-4A4254E985BE}"/>
              </a:ext>
            </a:extLst>
          </p:cNvPr>
          <p:cNvSpPr txBox="1"/>
          <p:nvPr/>
        </p:nvSpPr>
        <p:spPr>
          <a:xfrm>
            <a:off x="6671457" y="6082790"/>
            <a:ext cx="2493903" cy="369332"/>
          </a:xfrm>
          <a:prstGeom prst="rect">
            <a:avLst/>
          </a:prstGeom>
          <a:noFill/>
        </p:spPr>
        <p:txBody>
          <a:bodyPr wrap="square">
            <a:spAutoFit/>
          </a:bodyPr>
          <a:lstStyle/>
          <a:p>
            <a:r>
              <a:rPr lang="en-US" dirty="0"/>
              <a:t>(Neural Spike Counts)</a:t>
            </a:r>
          </a:p>
        </p:txBody>
      </p:sp>
      <p:sp>
        <p:nvSpPr>
          <p:cNvPr id="34" name="TextBox 33">
            <a:extLst>
              <a:ext uri="{FF2B5EF4-FFF2-40B4-BE49-F238E27FC236}">
                <a16:creationId xmlns:a16="http://schemas.microsoft.com/office/drawing/2014/main" id="{C1E0FDF1-8E33-718A-6591-9C1888285165}"/>
              </a:ext>
            </a:extLst>
          </p:cNvPr>
          <p:cNvSpPr txBox="1"/>
          <p:nvPr/>
        </p:nvSpPr>
        <p:spPr>
          <a:xfrm>
            <a:off x="6612467" y="6458094"/>
            <a:ext cx="2493903" cy="369332"/>
          </a:xfrm>
          <a:prstGeom prst="rect">
            <a:avLst/>
          </a:prstGeom>
          <a:noFill/>
        </p:spPr>
        <p:txBody>
          <a:bodyPr wrap="square">
            <a:spAutoFit/>
          </a:bodyPr>
          <a:lstStyle/>
          <a:p>
            <a:r>
              <a:rPr lang="en-US" dirty="0"/>
              <a:t>(Transformation Mat.)</a:t>
            </a:r>
          </a:p>
        </p:txBody>
      </p:sp>
    </p:spTree>
    <p:extLst>
      <p:ext uri="{BB962C8B-B14F-4D97-AF65-F5344CB8AC3E}">
        <p14:creationId xmlns:p14="http://schemas.microsoft.com/office/powerpoint/2010/main" val="215761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p:bldP spid="19" grpId="0" animBg="1"/>
      <p:bldP spid="20" grpId="0" animBg="1"/>
      <p:bldP spid="28" grpId="0"/>
      <p:bldP spid="30" grpId="0"/>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497EC8-15EC-0AC4-C823-E6ED015080E0}"/>
              </a:ext>
            </a:extLst>
          </p:cNvPr>
          <p:cNvPicPr>
            <a:picLocks noChangeAspect="1"/>
          </p:cNvPicPr>
          <p:nvPr/>
        </p:nvPicPr>
        <p:blipFill rotWithShape="1">
          <a:blip r:embed="rId3"/>
          <a:srcRect t="46974"/>
          <a:stretch/>
        </p:blipFill>
        <p:spPr>
          <a:xfrm>
            <a:off x="6708747" y="5029104"/>
            <a:ext cx="5082738" cy="1743597"/>
          </a:xfrm>
          <a:prstGeom prst="rect">
            <a:avLst/>
          </a:prstGeom>
        </p:spPr>
      </p:pic>
      <p:sp>
        <p:nvSpPr>
          <p:cNvPr id="3" name="Content Placeholder 2">
            <a:extLst>
              <a:ext uri="{FF2B5EF4-FFF2-40B4-BE49-F238E27FC236}">
                <a16:creationId xmlns:a16="http://schemas.microsoft.com/office/drawing/2014/main" id="{DD674987-54D9-84B3-7829-9178EAA3CF28}"/>
              </a:ext>
            </a:extLst>
          </p:cNvPr>
          <p:cNvSpPr>
            <a:spLocks noGrp="1"/>
          </p:cNvSpPr>
          <p:nvPr>
            <p:ph idx="1"/>
          </p:nvPr>
        </p:nvSpPr>
        <p:spPr/>
        <p:txBody>
          <a:bodyPr/>
          <a:lstStyle/>
          <a:p>
            <a:r>
              <a:rPr lang="en-US" dirty="0"/>
              <a:t> KF is centered around a Linear-Gaussian Dynamical System (LGDS) Model:</a:t>
            </a:r>
          </a:p>
          <a:p>
            <a:endParaRPr lang="en-US" dirty="0"/>
          </a:p>
          <a:p>
            <a:endParaRPr lang="en-US" dirty="0"/>
          </a:p>
          <a:p>
            <a:endParaRPr lang="en-US" dirty="0"/>
          </a:p>
          <a:p>
            <a:r>
              <a:rPr lang="en-US" dirty="0"/>
              <a:t> Training is done on the model parameters using a linear regressive approach (least squares approximation) on the ground truth kinematic data here:</a:t>
            </a:r>
          </a:p>
        </p:txBody>
      </p:sp>
      <p:pic>
        <p:nvPicPr>
          <p:cNvPr id="7" name="Picture 6">
            <a:extLst>
              <a:ext uri="{FF2B5EF4-FFF2-40B4-BE49-F238E27FC236}">
                <a16:creationId xmlns:a16="http://schemas.microsoft.com/office/drawing/2014/main" id="{51021A1C-2525-24CA-18FA-2FD122DFE750}"/>
              </a:ext>
            </a:extLst>
          </p:cNvPr>
          <p:cNvPicPr>
            <a:picLocks noChangeAspect="1"/>
          </p:cNvPicPr>
          <p:nvPr/>
        </p:nvPicPr>
        <p:blipFill rotWithShape="1">
          <a:blip r:embed="rId3"/>
          <a:srcRect b="56126"/>
          <a:stretch/>
        </p:blipFill>
        <p:spPr>
          <a:xfrm>
            <a:off x="6708747" y="3484528"/>
            <a:ext cx="5082738" cy="1442652"/>
          </a:xfrm>
          <a:prstGeom prst="rect">
            <a:avLst/>
          </a:prstGeom>
        </p:spPr>
      </p:pic>
      <p:pic>
        <p:nvPicPr>
          <p:cNvPr id="5" name="Picture 4">
            <a:extLst>
              <a:ext uri="{FF2B5EF4-FFF2-40B4-BE49-F238E27FC236}">
                <a16:creationId xmlns:a16="http://schemas.microsoft.com/office/drawing/2014/main" id="{A3EA2DBB-B59A-A390-E091-98E899444CBC}"/>
              </a:ext>
            </a:extLst>
          </p:cNvPr>
          <p:cNvPicPr>
            <a:picLocks noChangeAspect="1"/>
          </p:cNvPicPr>
          <p:nvPr/>
        </p:nvPicPr>
        <p:blipFill rotWithShape="1">
          <a:blip r:embed="rId4"/>
          <a:srcRect l="13689" t="24908" r="9483" b="11204"/>
          <a:stretch/>
        </p:blipFill>
        <p:spPr>
          <a:xfrm>
            <a:off x="2758568" y="1713232"/>
            <a:ext cx="2970737" cy="876287"/>
          </a:xfrm>
          <a:prstGeom prst="rect">
            <a:avLst/>
          </a:prstGeom>
        </p:spPr>
      </p:pic>
      <p:sp>
        <p:nvSpPr>
          <p:cNvPr id="2" name="Title 1">
            <a:extLst>
              <a:ext uri="{FF2B5EF4-FFF2-40B4-BE49-F238E27FC236}">
                <a16:creationId xmlns:a16="http://schemas.microsoft.com/office/drawing/2014/main" id="{283B238F-15FB-3787-4817-2B3687408AC6}"/>
              </a:ext>
            </a:extLst>
          </p:cNvPr>
          <p:cNvSpPr>
            <a:spLocks noGrp="1"/>
          </p:cNvSpPr>
          <p:nvPr>
            <p:ph type="title"/>
          </p:nvPr>
        </p:nvSpPr>
        <p:spPr/>
        <p:txBody>
          <a:bodyPr/>
          <a:lstStyle/>
          <a:p>
            <a:r>
              <a:rPr lang="en-US" dirty="0"/>
              <a:t>Methodology: KF Supervised - Training</a:t>
            </a:r>
          </a:p>
        </p:txBody>
      </p:sp>
      <p:pic>
        <p:nvPicPr>
          <p:cNvPr id="9" name="Picture 8">
            <a:extLst>
              <a:ext uri="{FF2B5EF4-FFF2-40B4-BE49-F238E27FC236}">
                <a16:creationId xmlns:a16="http://schemas.microsoft.com/office/drawing/2014/main" id="{A0A5CBD4-F3D5-2FAB-E864-E7A9BC89D0D2}"/>
              </a:ext>
            </a:extLst>
          </p:cNvPr>
          <p:cNvPicPr>
            <a:picLocks noChangeAspect="1"/>
          </p:cNvPicPr>
          <p:nvPr/>
        </p:nvPicPr>
        <p:blipFill>
          <a:blip r:embed="rId5"/>
          <a:stretch>
            <a:fillRect/>
          </a:stretch>
        </p:blipFill>
        <p:spPr>
          <a:xfrm>
            <a:off x="158326" y="5079263"/>
            <a:ext cx="3693044" cy="1608084"/>
          </a:xfrm>
          <a:prstGeom prst="rect">
            <a:avLst/>
          </a:prstGeom>
        </p:spPr>
      </p:pic>
      <p:sp>
        <p:nvSpPr>
          <p:cNvPr id="10" name="TextBox 9">
            <a:extLst>
              <a:ext uri="{FF2B5EF4-FFF2-40B4-BE49-F238E27FC236}">
                <a16:creationId xmlns:a16="http://schemas.microsoft.com/office/drawing/2014/main" id="{30FC9BC4-2E47-4AC9-3EA3-69DB823C3E04}"/>
              </a:ext>
            </a:extLst>
          </p:cNvPr>
          <p:cNvSpPr txBox="1"/>
          <p:nvPr/>
        </p:nvSpPr>
        <p:spPr>
          <a:xfrm>
            <a:off x="192222" y="4655134"/>
            <a:ext cx="983154"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Where</a:t>
            </a:r>
            <a:r>
              <a:rPr lang="en-US" dirty="0"/>
              <a:t>:</a:t>
            </a:r>
          </a:p>
        </p:txBody>
      </p:sp>
      <p:sp>
        <p:nvSpPr>
          <p:cNvPr id="11" name="TextBox 10">
            <a:extLst>
              <a:ext uri="{FF2B5EF4-FFF2-40B4-BE49-F238E27FC236}">
                <a16:creationId xmlns:a16="http://schemas.microsoft.com/office/drawing/2014/main" id="{5159E2EB-6347-9BE6-6A1F-5CC751CBF45F}"/>
              </a:ext>
            </a:extLst>
          </p:cNvPr>
          <p:cNvSpPr txBox="1"/>
          <p:nvPr/>
        </p:nvSpPr>
        <p:spPr>
          <a:xfrm>
            <a:off x="3413685" y="3624646"/>
            <a:ext cx="4637488" cy="369332"/>
          </a:xfrm>
          <a:prstGeom prst="rect">
            <a:avLst/>
          </a:prstGeom>
          <a:noFill/>
        </p:spPr>
        <p:txBody>
          <a:bodyPr wrap="none" rtlCol="0">
            <a:spAutoFit/>
          </a:bodyPr>
          <a:lstStyle/>
          <a:p>
            <a:r>
              <a:rPr lang="en-US" dirty="0"/>
              <a:t>[Observation Offset vector, Observation Matrix]</a:t>
            </a:r>
          </a:p>
        </p:txBody>
      </p:sp>
      <p:sp>
        <p:nvSpPr>
          <p:cNvPr id="13" name="TextBox 12">
            <a:extLst>
              <a:ext uri="{FF2B5EF4-FFF2-40B4-BE49-F238E27FC236}">
                <a16:creationId xmlns:a16="http://schemas.microsoft.com/office/drawing/2014/main" id="{DF531A6B-30DD-10F6-AE18-F31F1B2D8907}"/>
              </a:ext>
            </a:extLst>
          </p:cNvPr>
          <p:cNvSpPr txBox="1"/>
          <p:nvPr/>
        </p:nvSpPr>
        <p:spPr>
          <a:xfrm>
            <a:off x="3591202" y="4465287"/>
            <a:ext cx="4282454" cy="369332"/>
          </a:xfrm>
          <a:prstGeom prst="rect">
            <a:avLst/>
          </a:prstGeom>
          <a:noFill/>
        </p:spPr>
        <p:txBody>
          <a:bodyPr wrap="none" rtlCol="0">
            <a:spAutoFit/>
          </a:bodyPr>
          <a:lstStyle/>
          <a:p>
            <a:r>
              <a:rPr lang="en-US" dirty="0"/>
              <a:t>[State Offset vector, State Transition Matrix]</a:t>
            </a:r>
          </a:p>
        </p:txBody>
      </p:sp>
      <p:sp>
        <p:nvSpPr>
          <p:cNvPr id="14" name="TextBox 13">
            <a:extLst>
              <a:ext uri="{FF2B5EF4-FFF2-40B4-BE49-F238E27FC236}">
                <a16:creationId xmlns:a16="http://schemas.microsoft.com/office/drawing/2014/main" id="{B929B6EA-96C7-01CB-3D78-39B5C2868764}"/>
              </a:ext>
            </a:extLst>
          </p:cNvPr>
          <p:cNvSpPr txBox="1"/>
          <p:nvPr/>
        </p:nvSpPr>
        <p:spPr>
          <a:xfrm>
            <a:off x="4276663" y="5314363"/>
            <a:ext cx="3083023" cy="369332"/>
          </a:xfrm>
          <a:prstGeom prst="rect">
            <a:avLst/>
          </a:prstGeom>
          <a:noFill/>
        </p:spPr>
        <p:txBody>
          <a:bodyPr wrap="none" rtlCol="0">
            <a:spAutoFit/>
          </a:bodyPr>
          <a:lstStyle/>
          <a:p>
            <a:r>
              <a:rPr lang="en-US" dirty="0"/>
              <a:t>Observation Covariance Matrix</a:t>
            </a:r>
          </a:p>
        </p:txBody>
      </p:sp>
      <p:sp>
        <p:nvSpPr>
          <p:cNvPr id="15" name="TextBox 14">
            <a:extLst>
              <a:ext uri="{FF2B5EF4-FFF2-40B4-BE49-F238E27FC236}">
                <a16:creationId xmlns:a16="http://schemas.microsoft.com/office/drawing/2014/main" id="{18064A0C-F720-0BC5-AC74-A6DB1899446F}"/>
              </a:ext>
            </a:extLst>
          </p:cNvPr>
          <p:cNvSpPr txBox="1"/>
          <p:nvPr/>
        </p:nvSpPr>
        <p:spPr>
          <a:xfrm>
            <a:off x="4786642" y="6169768"/>
            <a:ext cx="2418098" cy="369332"/>
          </a:xfrm>
          <a:prstGeom prst="rect">
            <a:avLst/>
          </a:prstGeom>
          <a:noFill/>
        </p:spPr>
        <p:txBody>
          <a:bodyPr wrap="none" rtlCol="0">
            <a:spAutoFit/>
          </a:bodyPr>
          <a:lstStyle/>
          <a:p>
            <a:r>
              <a:rPr lang="en-US" dirty="0"/>
              <a:t>State Covariance Matrix</a:t>
            </a:r>
          </a:p>
        </p:txBody>
      </p:sp>
      <p:pic>
        <p:nvPicPr>
          <p:cNvPr id="17" name="Picture 16">
            <a:extLst>
              <a:ext uri="{FF2B5EF4-FFF2-40B4-BE49-F238E27FC236}">
                <a16:creationId xmlns:a16="http://schemas.microsoft.com/office/drawing/2014/main" id="{9ABB0D3C-7051-2F2C-FBB3-FF498AB45D18}"/>
              </a:ext>
            </a:extLst>
          </p:cNvPr>
          <p:cNvPicPr>
            <a:picLocks noChangeAspect="1"/>
          </p:cNvPicPr>
          <p:nvPr/>
        </p:nvPicPr>
        <p:blipFill>
          <a:blip r:embed="rId6"/>
          <a:stretch>
            <a:fillRect/>
          </a:stretch>
        </p:blipFill>
        <p:spPr>
          <a:xfrm>
            <a:off x="6462696" y="1570219"/>
            <a:ext cx="1970152" cy="532474"/>
          </a:xfrm>
          <a:prstGeom prst="rect">
            <a:avLst/>
          </a:prstGeom>
        </p:spPr>
      </p:pic>
      <p:pic>
        <p:nvPicPr>
          <p:cNvPr id="19" name="Picture 18">
            <a:extLst>
              <a:ext uri="{FF2B5EF4-FFF2-40B4-BE49-F238E27FC236}">
                <a16:creationId xmlns:a16="http://schemas.microsoft.com/office/drawing/2014/main" id="{BA7FBE4F-D655-7645-C48B-474DFAAD0021}"/>
              </a:ext>
            </a:extLst>
          </p:cNvPr>
          <p:cNvPicPr>
            <a:picLocks noChangeAspect="1"/>
          </p:cNvPicPr>
          <p:nvPr/>
        </p:nvPicPr>
        <p:blipFill>
          <a:blip r:embed="rId7"/>
          <a:stretch>
            <a:fillRect/>
          </a:stretch>
        </p:blipFill>
        <p:spPr>
          <a:xfrm>
            <a:off x="6462696" y="2153344"/>
            <a:ext cx="2186938" cy="532474"/>
          </a:xfrm>
          <a:prstGeom prst="rect">
            <a:avLst/>
          </a:prstGeom>
        </p:spPr>
      </p:pic>
    </p:spTree>
    <p:extLst>
      <p:ext uri="{BB962C8B-B14F-4D97-AF65-F5344CB8AC3E}">
        <p14:creationId xmlns:p14="http://schemas.microsoft.com/office/powerpoint/2010/main" val="284315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1"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C0206-D065-7327-0885-10B73429750F}"/>
              </a:ext>
            </a:extLst>
          </p:cNvPr>
          <p:cNvSpPr>
            <a:spLocks noGrp="1"/>
          </p:cNvSpPr>
          <p:nvPr>
            <p:ph type="title"/>
          </p:nvPr>
        </p:nvSpPr>
        <p:spPr/>
        <p:txBody>
          <a:bodyPr/>
          <a:lstStyle/>
          <a:p>
            <a:r>
              <a:rPr lang="en-US" dirty="0"/>
              <a:t>Methodology: KF Supervised - Estimation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34843C9-AFF8-A9D9-47C1-9C71B426D894}"/>
                  </a:ext>
                </a:extLst>
              </p:cNvPr>
              <p:cNvSpPr>
                <a:spLocks noGrp="1"/>
              </p:cNvSpPr>
              <p:nvPr>
                <p:ph idx="1"/>
              </p:nvPr>
            </p:nvSpPr>
            <p:spPr>
              <a:xfrm>
                <a:off x="388883" y="1253330"/>
                <a:ext cx="10410495" cy="5313007"/>
              </a:xfrm>
            </p:spPr>
            <p:txBody>
              <a:bodyPr/>
              <a:lstStyle/>
              <a:p>
                <a:r>
                  <a:rPr lang="en-US" dirty="0"/>
                  <a:t> Iterate through steps to make predictions on kinematic states:</a:t>
                </a:r>
              </a:p>
              <a:p>
                <a:pPr lvl="1"/>
                <a:r>
                  <a:rPr lang="en-US" b="1" dirty="0"/>
                  <a:t>Step 0.</a:t>
                </a:r>
                <a:r>
                  <a:rPr lang="en-US" dirty="0"/>
                  <a:t> Initialize:</a:t>
                </a:r>
                <a:br>
                  <a:rPr lang="en-US" dirty="0"/>
                </a:br>
                <a:br>
                  <a:rPr lang="en-US" dirty="0"/>
                </a:br>
                <a:br>
                  <a:rPr lang="en-US" dirty="0"/>
                </a:br>
                <a:endParaRPr lang="en-US" dirty="0"/>
              </a:p>
              <a:p>
                <a:pPr lvl="1"/>
                <a:r>
                  <a:rPr lang="en-US" b="1" dirty="0"/>
                  <a:t>Step 1.</a:t>
                </a:r>
                <a:r>
                  <a:rPr lang="en-US" dirty="0"/>
                  <a:t> Measure, get the </a:t>
                </a:r>
                <a14:m>
                  <m:oMath xmlns:m="http://schemas.openxmlformats.org/officeDocument/2006/math">
                    <m:r>
                      <a:rPr lang="en-US" b="0" i="1" smtClean="0">
                        <a:latin typeface="Cambria Math" panose="02040503050406030204" pitchFamily="18" charset="0"/>
                      </a:rPr>
                      <m:t>𝑚</m:t>
                    </m:r>
                  </m:oMath>
                </a14:m>
                <a:r>
                  <a:rPr lang="en-US" b="1" dirty="0"/>
                  <a:t>-</a:t>
                </a:r>
                <a:r>
                  <a:rPr lang="en-US" dirty="0" err="1"/>
                  <a:t>th</a:t>
                </a:r>
                <a:r>
                  <a:rPr lang="en-US" dirty="0"/>
                  <a:t> time’s observation vector (neural spike counts for </a:t>
                </a:r>
                <a14:m>
                  <m:oMath xmlns:m="http://schemas.openxmlformats.org/officeDocument/2006/math">
                    <m:r>
                      <a:rPr lang="en-US" b="0" i="1" smtClean="0">
                        <a:latin typeface="Cambria Math" panose="02040503050406030204" pitchFamily="18" charset="0"/>
                      </a:rPr>
                      <m:t>𝑚</m:t>
                    </m:r>
                  </m:oMath>
                </a14:m>
                <a:r>
                  <a:rPr lang="en-US" dirty="0"/>
                  <a:t>-</a:t>
                </a:r>
                <a:r>
                  <a:rPr lang="en-US" dirty="0" err="1"/>
                  <a:t>th</a:t>
                </a:r>
                <a:r>
                  <a:rPr lang="en-US" dirty="0"/>
                  <a:t> bin): </a:t>
                </a:r>
                <a14:m>
                  <m:oMath xmlns:m="http://schemas.openxmlformats.org/officeDocument/2006/math">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𝒛</m:t>
                        </m:r>
                      </m:e>
                      <m:sub>
                        <m:r>
                          <a:rPr lang="en-US" sz="2400" b="0" i="1" smtClean="0">
                            <a:latin typeface="Cambria Math" panose="02040503050406030204" pitchFamily="18" charset="0"/>
                          </a:rPr>
                          <m:t>𝑚</m:t>
                        </m:r>
                      </m:sub>
                    </m:sSub>
                  </m:oMath>
                </a14:m>
                <a:br>
                  <a:rPr lang="en-US" dirty="0"/>
                </a:br>
                <a:endParaRPr lang="en-US" dirty="0"/>
              </a:p>
              <a:p>
                <a:pPr lvl="1"/>
                <a:r>
                  <a:rPr lang="en-US" b="1" dirty="0"/>
                  <a:t>Step 2.</a:t>
                </a:r>
                <a:r>
                  <a:rPr lang="en-US" dirty="0"/>
                  <a:t> Update (Posteriori):</a:t>
                </a:r>
                <a:br>
                  <a:rPr lang="en-US" dirty="0"/>
                </a:br>
                <a:endParaRPr lang="en-US" dirty="0"/>
              </a:p>
            </p:txBody>
          </p:sp>
        </mc:Choice>
        <mc:Fallback xmlns="">
          <p:sp>
            <p:nvSpPr>
              <p:cNvPr id="3" name="Content Placeholder 2">
                <a:extLst>
                  <a:ext uri="{FF2B5EF4-FFF2-40B4-BE49-F238E27FC236}">
                    <a16:creationId xmlns:a16="http://schemas.microsoft.com/office/drawing/2014/main" id="{534843C9-AFF8-A9D9-47C1-9C71B426D894}"/>
                  </a:ext>
                </a:extLst>
              </p:cNvPr>
              <p:cNvSpPr>
                <a:spLocks noGrp="1" noRot="1" noChangeAspect="1" noMove="1" noResize="1" noEditPoints="1" noAdjustHandles="1" noChangeArrowheads="1" noChangeShapeType="1" noTextEdit="1"/>
              </p:cNvSpPr>
              <p:nvPr>
                <p:ph idx="1"/>
              </p:nvPr>
            </p:nvSpPr>
            <p:spPr>
              <a:xfrm>
                <a:off x="388883" y="1253330"/>
                <a:ext cx="10410495" cy="5313007"/>
              </a:xfrm>
              <a:blipFill>
                <a:blip r:embed="rId2"/>
                <a:stretch>
                  <a:fillRect l="-527" t="-126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D48C380-96CC-C951-0C30-F0A6E3B3570D}"/>
              </a:ext>
            </a:extLst>
          </p:cNvPr>
          <p:cNvPicPr>
            <a:picLocks noChangeAspect="1"/>
          </p:cNvPicPr>
          <p:nvPr/>
        </p:nvPicPr>
        <p:blipFill>
          <a:blip r:embed="rId3"/>
          <a:stretch>
            <a:fillRect/>
          </a:stretch>
        </p:blipFill>
        <p:spPr>
          <a:xfrm>
            <a:off x="2012201" y="1997990"/>
            <a:ext cx="1306440" cy="492994"/>
          </a:xfrm>
          <a:prstGeom prst="rect">
            <a:avLst/>
          </a:prstGeom>
        </p:spPr>
      </p:pic>
      <p:pic>
        <p:nvPicPr>
          <p:cNvPr id="7" name="Picture 6">
            <a:extLst>
              <a:ext uri="{FF2B5EF4-FFF2-40B4-BE49-F238E27FC236}">
                <a16:creationId xmlns:a16="http://schemas.microsoft.com/office/drawing/2014/main" id="{14720B37-33EA-A6A7-77F5-A9C2F5D2F561}"/>
              </a:ext>
            </a:extLst>
          </p:cNvPr>
          <p:cNvPicPr>
            <a:picLocks noChangeAspect="1"/>
          </p:cNvPicPr>
          <p:nvPr/>
        </p:nvPicPr>
        <p:blipFill>
          <a:blip r:embed="rId4"/>
          <a:stretch>
            <a:fillRect/>
          </a:stretch>
        </p:blipFill>
        <p:spPr>
          <a:xfrm>
            <a:off x="3940160" y="1914451"/>
            <a:ext cx="1979262" cy="551792"/>
          </a:xfrm>
          <a:prstGeom prst="rect">
            <a:avLst/>
          </a:prstGeom>
        </p:spPr>
      </p:pic>
      <p:sp>
        <p:nvSpPr>
          <p:cNvPr id="11" name="TextBox 10">
            <a:extLst>
              <a:ext uri="{FF2B5EF4-FFF2-40B4-BE49-F238E27FC236}">
                <a16:creationId xmlns:a16="http://schemas.microsoft.com/office/drawing/2014/main" id="{29BF45FC-2A41-89F6-154A-1F62ED5F9239}"/>
              </a:ext>
            </a:extLst>
          </p:cNvPr>
          <p:cNvSpPr txBox="1"/>
          <p:nvPr/>
        </p:nvSpPr>
        <p:spPr>
          <a:xfrm>
            <a:off x="7152205" y="3287082"/>
            <a:ext cx="5457582" cy="3139321"/>
          </a:xfrm>
          <a:prstGeom prst="rect">
            <a:avLst/>
          </a:prstGeom>
          <a:noFill/>
        </p:spPr>
        <p:txBody>
          <a:bodyPr wrap="square">
            <a:spAutoFit/>
          </a:bodyPr>
          <a:lstStyle/>
          <a:p>
            <a:pPr marL="742950" lvl="1" indent="-285750">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Step 3</a:t>
            </a:r>
            <a:r>
              <a:rPr lang="en-US" dirty="0">
                <a:latin typeface="Times New Roman" panose="02020603050405020304" pitchFamily="18" charset="0"/>
                <a:cs typeface="Times New Roman" panose="02020603050405020304" pitchFamily="18" charset="0"/>
              </a:rPr>
              <a:t>. Prediction (a Priori):</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Repeat steps 1-3</a:t>
            </a:r>
            <a:r>
              <a:rPr lang="en-US" dirty="0">
                <a:latin typeface="Times New Roman" panose="02020603050405020304" pitchFamily="18" charset="0"/>
                <a:cs typeface="Times New Roman" panose="02020603050405020304" pitchFamily="18" charset="0"/>
              </a:rPr>
              <a:t> for each time step in the experimental session.</a:t>
            </a:r>
          </a:p>
        </p:txBody>
      </p:sp>
      <p:pic>
        <p:nvPicPr>
          <p:cNvPr id="13" name="Picture 12">
            <a:extLst>
              <a:ext uri="{FF2B5EF4-FFF2-40B4-BE49-F238E27FC236}">
                <a16:creationId xmlns:a16="http://schemas.microsoft.com/office/drawing/2014/main" id="{48B54E96-9E25-AF82-DA07-AB4CA692F6E0}"/>
              </a:ext>
            </a:extLst>
          </p:cNvPr>
          <p:cNvPicPr>
            <a:picLocks noChangeAspect="1"/>
          </p:cNvPicPr>
          <p:nvPr/>
        </p:nvPicPr>
        <p:blipFill>
          <a:blip r:embed="rId5"/>
          <a:stretch>
            <a:fillRect/>
          </a:stretch>
        </p:blipFill>
        <p:spPr>
          <a:xfrm>
            <a:off x="6462696" y="3909833"/>
            <a:ext cx="5518016" cy="1482454"/>
          </a:xfrm>
          <a:prstGeom prst="rect">
            <a:avLst/>
          </a:prstGeom>
        </p:spPr>
      </p:pic>
      <p:grpSp>
        <p:nvGrpSpPr>
          <p:cNvPr id="16" name="Group 15">
            <a:extLst>
              <a:ext uri="{FF2B5EF4-FFF2-40B4-BE49-F238E27FC236}">
                <a16:creationId xmlns:a16="http://schemas.microsoft.com/office/drawing/2014/main" id="{9C7E6E5C-E51E-CCD8-F721-11A5DC11007E}"/>
              </a:ext>
            </a:extLst>
          </p:cNvPr>
          <p:cNvGrpSpPr/>
          <p:nvPr/>
        </p:nvGrpSpPr>
        <p:grpSpPr>
          <a:xfrm>
            <a:off x="211288" y="3813393"/>
            <a:ext cx="5991690" cy="2493707"/>
            <a:chOff x="388884" y="4305171"/>
            <a:chExt cx="5991690" cy="2493707"/>
          </a:xfrm>
        </p:grpSpPr>
        <p:pic>
          <p:nvPicPr>
            <p:cNvPr id="9" name="Picture 8">
              <a:extLst>
                <a:ext uri="{FF2B5EF4-FFF2-40B4-BE49-F238E27FC236}">
                  <a16:creationId xmlns:a16="http://schemas.microsoft.com/office/drawing/2014/main" id="{36DD1D5E-B41D-2C6D-AFF6-E90530430178}"/>
                </a:ext>
              </a:extLst>
            </p:cNvPr>
            <p:cNvPicPr>
              <a:picLocks noChangeAspect="1"/>
            </p:cNvPicPr>
            <p:nvPr/>
          </p:nvPicPr>
          <p:blipFill>
            <a:blip r:embed="rId6"/>
            <a:stretch>
              <a:fillRect/>
            </a:stretch>
          </p:blipFill>
          <p:spPr>
            <a:xfrm>
              <a:off x="388884" y="4305171"/>
              <a:ext cx="5991690" cy="2466118"/>
            </a:xfrm>
            <a:prstGeom prst="rect">
              <a:avLst/>
            </a:prstGeom>
          </p:spPr>
        </p:pic>
        <p:sp>
          <p:nvSpPr>
            <p:cNvPr id="14" name="Rectangle 13">
              <a:extLst>
                <a:ext uri="{FF2B5EF4-FFF2-40B4-BE49-F238E27FC236}">
                  <a16:creationId xmlns:a16="http://schemas.microsoft.com/office/drawing/2014/main" id="{F03F21B1-A305-34F6-D5AC-90721A30A688}"/>
                </a:ext>
              </a:extLst>
            </p:cNvPr>
            <p:cNvSpPr/>
            <p:nvPr/>
          </p:nvSpPr>
          <p:spPr>
            <a:xfrm>
              <a:off x="2664372" y="5478517"/>
              <a:ext cx="2916621" cy="46508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9F451E-62C1-F850-9CFF-0F0B3B578553}"/>
                </a:ext>
              </a:extLst>
            </p:cNvPr>
            <p:cNvSpPr/>
            <p:nvPr/>
          </p:nvSpPr>
          <p:spPr>
            <a:xfrm>
              <a:off x="2664372" y="6333795"/>
              <a:ext cx="2916621" cy="46508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69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1" grpId="0" uiExpand="1"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A4AC-2572-AF33-A247-8249A0FA63A2}"/>
              </a:ext>
            </a:extLst>
          </p:cNvPr>
          <p:cNvSpPr>
            <a:spLocks noGrp="1"/>
          </p:cNvSpPr>
          <p:nvPr>
            <p:ph type="title"/>
          </p:nvPr>
        </p:nvSpPr>
        <p:spPr/>
        <p:txBody>
          <a:bodyPr>
            <a:normAutofit/>
          </a:bodyPr>
          <a:lstStyle/>
          <a:p>
            <a:r>
              <a:rPr lang="en-US" dirty="0"/>
              <a:t>Methodology : KF Unsupervised with Static Mapping – Overview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C87FE0E-F5AF-8B9C-14F9-64E2D3623FE7}"/>
                  </a:ext>
                </a:extLst>
              </p:cNvPr>
              <p:cNvSpPr>
                <a:spLocks noGrp="1"/>
              </p:cNvSpPr>
              <p:nvPr>
                <p:ph idx="1"/>
              </p:nvPr>
            </p:nvSpPr>
            <p:spPr>
              <a:xfrm>
                <a:off x="838200" y="1253331"/>
                <a:ext cx="10515600" cy="5388538"/>
              </a:xfrm>
            </p:spPr>
            <p:txBody>
              <a:bodyPr>
                <a:normAutofit/>
              </a:bodyPr>
              <a:lstStyle/>
              <a:p>
                <a:r>
                  <a:rPr lang="en-US" dirty="0"/>
                  <a:t>Unlike KF Supervised, for the KF Unsupervised it is assumed that we do not have access to the ground truth kinematic state data in training the model.</a:t>
                </a:r>
              </a:p>
              <a:p>
                <a:r>
                  <a:rPr lang="en-US" dirty="0"/>
                  <a:t>Same LGDS Model is used here, with a slight tweak (relate neural data to a “latent” state):</a:t>
                </a:r>
                <a:br>
                  <a:rPr lang="en-US" dirty="0"/>
                </a:br>
                <a:br>
                  <a:rPr lang="en-US" dirty="0"/>
                </a:br>
                <a:br>
                  <a:rPr lang="en-US" dirty="0"/>
                </a:br>
                <a:br>
                  <a:rPr lang="en-US" dirty="0"/>
                </a:br>
                <a:endParaRPr lang="en-US" dirty="0"/>
              </a:p>
              <a:p>
                <a:r>
                  <a:rPr lang="en-US" dirty="0"/>
                  <a:t>The training here is done by applying an expectation maximization (EM) algorithm to learn the parameters for the model and initial states</a:t>
                </a:r>
              </a:p>
              <a:p>
                <a:r>
                  <a:rPr lang="en-US" dirty="0"/>
                  <a:t>Before training—a pre-training step is performed to learn sufficient initial points for the parameters and latent states</a:t>
                </a:r>
              </a:p>
              <a:p>
                <a:pPr lvl="1"/>
                <a:r>
                  <a:rPr lang="en-US" dirty="0"/>
                  <a:t>This is done by Factor Analysis (FA)</a:t>
                </a:r>
              </a:p>
              <a:p>
                <a:r>
                  <a:rPr lang="en-US" dirty="0"/>
                  <a:t>Following training, estimation is done with KF (predicts latent states, </a:t>
                </a:r>
                <a14:m>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𝒛</m:t>
                        </m:r>
                      </m:e>
                      <m:sub>
                        <m:r>
                          <a:rPr lang="en-US" b="0" i="1" smtClean="0">
                            <a:latin typeface="Cambria Math" panose="02040503050406030204" pitchFamily="18" charset="0"/>
                          </a:rPr>
                          <m:t>𝑚</m:t>
                        </m:r>
                      </m:sub>
                    </m:sSub>
                  </m:oMath>
                </a14:m>
                <a:r>
                  <a:rPr lang="en-US" dirty="0"/>
                  <a:t>)</a:t>
                </a:r>
              </a:p>
              <a:p>
                <a:r>
                  <a:rPr lang="en-US" dirty="0"/>
                  <a:t>Transform latent states to kinematic state from a static mapping (learned from regression on training set)</a:t>
                </a:r>
              </a:p>
            </p:txBody>
          </p:sp>
        </mc:Choice>
        <mc:Fallback xmlns="">
          <p:sp>
            <p:nvSpPr>
              <p:cNvPr id="3" name="Content Placeholder 2">
                <a:extLst>
                  <a:ext uri="{FF2B5EF4-FFF2-40B4-BE49-F238E27FC236}">
                    <a16:creationId xmlns:a16="http://schemas.microsoft.com/office/drawing/2014/main" id="{1C87FE0E-F5AF-8B9C-14F9-64E2D3623FE7}"/>
                  </a:ext>
                </a:extLst>
              </p:cNvPr>
              <p:cNvSpPr>
                <a:spLocks noGrp="1" noRot="1" noChangeAspect="1" noMove="1" noResize="1" noEditPoints="1" noAdjustHandles="1" noChangeArrowheads="1" noChangeShapeType="1" noTextEdit="1"/>
              </p:cNvSpPr>
              <p:nvPr>
                <p:ph idx="1"/>
              </p:nvPr>
            </p:nvSpPr>
            <p:spPr>
              <a:xfrm>
                <a:off x="838200" y="1253331"/>
                <a:ext cx="10515600" cy="5388538"/>
              </a:xfrm>
              <a:blipFill>
                <a:blip r:embed="rId2"/>
                <a:stretch>
                  <a:fillRect l="-522" t="-1244" r="-92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E788207D-64C9-F2FF-7383-336486E53AB2}"/>
              </a:ext>
            </a:extLst>
          </p:cNvPr>
          <p:cNvPicPr>
            <a:picLocks noChangeAspect="1"/>
          </p:cNvPicPr>
          <p:nvPr/>
        </p:nvPicPr>
        <p:blipFill>
          <a:blip r:embed="rId3"/>
          <a:stretch>
            <a:fillRect/>
          </a:stretch>
        </p:blipFill>
        <p:spPr>
          <a:xfrm>
            <a:off x="4823883" y="2395354"/>
            <a:ext cx="2286828" cy="835574"/>
          </a:xfrm>
          <a:prstGeom prst="rect">
            <a:avLst/>
          </a:prstGeom>
        </p:spPr>
      </p:pic>
    </p:spTree>
    <p:extLst>
      <p:ext uri="{BB962C8B-B14F-4D97-AF65-F5344CB8AC3E}">
        <p14:creationId xmlns:p14="http://schemas.microsoft.com/office/powerpoint/2010/main" val="368106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42FB7-DBAC-5589-6B3F-BE852F52D0FF}"/>
              </a:ext>
            </a:extLst>
          </p:cNvPr>
          <p:cNvSpPr>
            <a:spLocks noGrp="1"/>
          </p:cNvSpPr>
          <p:nvPr>
            <p:ph type="title"/>
          </p:nvPr>
        </p:nvSpPr>
        <p:spPr/>
        <p:txBody>
          <a:bodyPr>
            <a:normAutofit/>
          </a:bodyPr>
          <a:lstStyle/>
          <a:p>
            <a:r>
              <a:rPr lang="en-US" sz="2500" dirty="0"/>
              <a:t>Methodology: KF Unsupervised with Static Mapping – Training Step 1 (Initialization)</a:t>
            </a:r>
          </a:p>
        </p:txBody>
      </p:sp>
      <p:sp>
        <p:nvSpPr>
          <p:cNvPr id="3" name="Content Placeholder 2">
            <a:extLst>
              <a:ext uri="{FF2B5EF4-FFF2-40B4-BE49-F238E27FC236}">
                <a16:creationId xmlns:a16="http://schemas.microsoft.com/office/drawing/2014/main" id="{163F12B1-540A-5D04-64EE-F26AFC645972}"/>
              </a:ext>
            </a:extLst>
          </p:cNvPr>
          <p:cNvSpPr>
            <a:spLocks noGrp="1"/>
          </p:cNvSpPr>
          <p:nvPr>
            <p:ph sz="half" idx="1"/>
          </p:nvPr>
        </p:nvSpPr>
        <p:spPr>
          <a:xfrm>
            <a:off x="238415" y="1022644"/>
            <a:ext cx="5181600" cy="4351338"/>
          </a:xfrm>
        </p:spPr>
        <p:txBody>
          <a:bodyPr>
            <a:normAutofit/>
          </a:bodyPr>
          <a:lstStyle/>
          <a:p>
            <a:r>
              <a:rPr lang="en-US" sz="1800" dirty="0"/>
              <a:t>FA models the relationship between observational/latent data as:</a:t>
            </a:r>
            <a:br>
              <a:rPr lang="en-US" sz="1800" dirty="0"/>
            </a:br>
            <a:br>
              <a:rPr lang="en-US" sz="1800" dirty="0"/>
            </a:br>
            <a:endParaRPr lang="en-US" sz="1800" dirty="0"/>
          </a:p>
          <a:p>
            <a:r>
              <a:rPr lang="en-US" sz="1800" dirty="0"/>
              <a:t>Prior for latent states assumed:</a:t>
            </a:r>
            <a:br>
              <a:rPr lang="en-US" sz="1800" dirty="0"/>
            </a:br>
            <a:br>
              <a:rPr lang="en-US" sz="1800" dirty="0"/>
            </a:br>
            <a:endParaRPr lang="en-US" sz="1800" dirty="0"/>
          </a:p>
          <a:p>
            <a:r>
              <a:rPr lang="en-US" sz="1800" dirty="0"/>
              <a:t>Likelihood (or generative model) thus:</a:t>
            </a:r>
            <a:br>
              <a:rPr lang="en-US" sz="1800" dirty="0"/>
            </a:br>
            <a:br>
              <a:rPr lang="en-US" sz="1800" dirty="0"/>
            </a:br>
            <a:endParaRPr lang="en-US" sz="1800" dirty="0"/>
          </a:p>
          <a:p>
            <a:r>
              <a:rPr lang="en-US" sz="1800" dirty="0"/>
              <a:t>Posterior model can be deduced as:</a:t>
            </a:r>
          </a:p>
          <a:p>
            <a:endParaRPr lang="en-US" sz="1800" dirty="0"/>
          </a:p>
        </p:txBody>
      </p:sp>
      <p:sp>
        <p:nvSpPr>
          <p:cNvPr id="4" name="Content Placeholder 3">
            <a:extLst>
              <a:ext uri="{FF2B5EF4-FFF2-40B4-BE49-F238E27FC236}">
                <a16:creationId xmlns:a16="http://schemas.microsoft.com/office/drawing/2014/main" id="{C5B5688D-03FC-9CA3-C381-DD18A34068D2}"/>
              </a:ext>
            </a:extLst>
          </p:cNvPr>
          <p:cNvSpPr>
            <a:spLocks noGrp="1"/>
          </p:cNvSpPr>
          <p:nvPr>
            <p:ph sz="half" idx="2"/>
          </p:nvPr>
        </p:nvSpPr>
        <p:spPr>
          <a:xfrm>
            <a:off x="5420015" y="1022643"/>
            <a:ext cx="6746955" cy="6513273"/>
          </a:xfrm>
          <a:ln w="12700">
            <a:noFill/>
          </a:ln>
        </p:spPr>
        <p:txBody>
          <a:bodyPr>
            <a:normAutofit/>
          </a:bodyPr>
          <a:lstStyle/>
          <a:p>
            <a:r>
              <a:rPr lang="en-US" sz="2000" dirty="0"/>
              <a:t>Steps for FA:</a:t>
            </a:r>
          </a:p>
          <a:p>
            <a:pPr lvl="1"/>
            <a:r>
              <a:rPr lang="en-US" sz="1800" dirty="0"/>
              <a:t>Init (use loading mat found in PCA):</a:t>
            </a:r>
            <a:br>
              <a:rPr lang="en-US" sz="1800" dirty="0"/>
            </a:br>
            <a:br>
              <a:rPr lang="en-US" sz="1800" dirty="0"/>
            </a:br>
            <a:endParaRPr lang="en-US" sz="1800" dirty="0"/>
          </a:p>
          <a:p>
            <a:pPr lvl="1"/>
            <a:endParaRPr lang="en-US" sz="1800" dirty="0"/>
          </a:p>
          <a:p>
            <a:pPr lvl="1"/>
            <a:r>
              <a:rPr lang="en-US" sz="1800" dirty="0"/>
              <a:t>E (update posterior):</a:t>
            </a:r>
            <a:br>
              <a:rPr lang="en-US" sz="1800" dirty="0"/>
            </a:br>
            <a:br>
              <a:rPr lang="en-US" sz="1800" dirty="0"/>
            </a:br>
            <a:br>
              <a:rPr lang="en-US" sz="1800" dirty="0"/>
            </a:br>
            <a:br>
              <a:rPr lang="en-US" sz="1800" dirty="0"/>
            </a:br>
            <a:endParaRPr lang="en-US" sz="1800" dirty="0"/>
          </a:p>
          <a:p>
            <a:pPr lvl="1"/>
            <a:r>
              <a:rPr lang="en-US" sz="1800" dirty="0"/>
              <a:t>M (Maximize likelihood for Parameters):</a:t>
            </a:r>
            <a:br>
              <a:rPr lang="en-US" sz="1800" dirty="0"/>
            </a:br>
            <a:br>
              <a:rPr lang="en-US" sz="1800" dirty="0"/>
            </a:br>
            <a:br>
              <a:rPr lang="en-US" sz="1800" dirty="0"/>
            </a:br>
            <a:br>
              <a:rPr lang="en-US" sz="1800" dirty="0"/>
            </a:br>
            <a:br>
              <a:rPr lang="en-US" sz="1800" dirty="0"/>
            </a:br>
            <a:br>
              <a:rPr lang="en-US" sz="1800" dirty="0"/>
            </a:br>
            <a:br>
              <a:rPr lang="en-US" sz="1800" dirty="0"/>
            </a:br>
            <a:endParaRPr lang="en-US" sz="1800" dirty="0"/>
          </a:p>
          <a:p>
            <a:pPr lvl="1"/>
            <a:r>
              <a:rPr lang="en-US" sz="1800" dirty="0"/>
              <a:t>Repeat E and M steps until convergence (or 100 iterations):</a:t>
            </a:r>
            <a:br>
              <a:rPr lang="en-US" sz="1800" dirty="0"/>
            </a:br>
            <a:br>
              <a:rPr lang="en-US" sz="1800" dirty="0"/>
            </a:br>
            <a:br>
              <a:rPr lang="en-US" sz="1800" dirty="0"/>
            </a:br>
            <a:endParaRPr lang="en-US" sz="1800" dirty="0"/>
          </a:p>
        </p:txBody>
      </p:sp>
      <p:sp>
        <p:nvSpPr>
          <p:cNvPr id="5" name="Slide Number Placeholder 4">
            <a:extLst>
              <a:ext uri="{FF2B5EF4-FFF2-40B4-BE49-F238E27FC236}">
                <a16:creationId xmlns:a16="http://schemas.microsoft.com/office/drawing/2014/main" id="{569551B1-CB01-4EC6-961F-383EA93A634E}"/>
              </a:ext>
            </a:extLst>
          </p:cNvPr>
          <p:cNvSpPr>
            <a:spLocks noGrp="1"/>
          </p:cNvSpPr>
          <p:nvPr>
            <p:ph type="sldNum" sz="quarter" idx="12"/>
          </p:nvPr>
        </p:nvSpPr>
        <p:spPr/>
        <p:txBody>
          <a:bodyPr/>
          <a:lstStyle/>
          <a:p>
            <a:fld id="{664DB321-1CDD-4A06-AA42-40E9ECCDDEA8}" type="slidenum">
              <a:rPr lang="en-US" smtClean="0"/>
              <a:t>16</a:t>
            </a:fld>
            <a:endParaRPr lang="en-US" dirty="0"/>
          </a:p>
        </p:txBody>
      </p:sp>
      <p:pic>
        <p:nvPicPr>
          <p:cNvPr id="6" name="Picture 5">
            <a:extLst>
              <a:ext uri="{FF2B5EF4-FFF2-40B4-BE49-F238E27FC236}">
                <a16:creationId xmlns:a16="http://schemas.microsoft.com/office/drawing/2014/main" id="{E30D7317-DFA8-C7C1-B66D-043232530405}"/>
              </a:ext>
            </a:extLst>
          </p:cNvPr>
          <p:cNvPicPr>
            <a:picLocks noChangeAspect="1"/>
          </p:cNvPicPr>
          <p:nvPr/>
        </p:nvPicPr>
        <p:blipFill>
          <a:blip r:embed="rId3"/>
          <a:stretch>
            <a:fillRect/>
          </a:stretch>
        </p:blipFill>
        <p:spPr>
          <a:xfrm>
            <a:off x="1233878" y="1570670"/>
            <a:ext cx="2483072" cy="551792"/>
          </a:xfrm>
          <a:prstGeom prst="rect">
            <a:avLst/>
          </a:prstGeom>
        </p:spPr>
      </p:pic>
      <p:pic>
        <p:nvPicPr>
          <p:cNvPr id="7" name="Picture 6">
            <a:extLst>
              <a:ext uri="{FF2B5EF4-FFF2-40B4-BE49-F238E27FC236}">
                <a16:creationId xmlns:a16="http://schemas.microsoft.com/office/drawing/2014/main" id="{AACF1AF0-FDCA-9346-8AF2-0BF661183721}"/>
              </a:ext>
            </a:extLst>
          </p:cNvPr>
          <p:cNvPicPr>
            <a:picLocks noChangeAspect="1"/>
          </p:cNvPicPr>
          <p:nvPr/>
        </p:nvPicPr>
        <p:blipFill>
          <a:blip r:embed="rId4"/>
          <a:stretch>
            <a:fillRect/>
          </a:stretch>
        </p:blipFill>
        <p:spPr>
          <a:xfrm>
            <a:off x="0" y="4997423"/>
            <a:ext cx="3976066" cy="409904"/>
          </a:xfrm>
          <a:prstGeom prst="rect">
            <a:avLst/>
          </a:prstGeom>
        </p:spPr>
      </p:pic>
      <p:pic>
        <p:nvPicPr>
          <p:cNvPr id="9" name="Picture 8">
            <a:extLst>
              <a:ext uri="{FF2B5EF4-FFF2-40B4-BE49-F238E27FC236}">
                <a16:creationId xmlns:a16="http://schemas.microsoft.com/office/drawing/2014/main" id="{48A83286-5B70-2BA0-E08A-140707CE1D8D}"/>
              </a:ext>
            </a:extLst>
          </p:cNvPr>
          <p:cNvPicPr>
            <a:picLocks noChangeAspect="1"/>
          </p:cNvPicPr>
          <p:nvPr/>
        </p:nvPicPr>
        <p:blipFill>
          <a:blip r:embed="rId5"/>
          <a:stretch>
            <a:fillRect/>
          </a:stretch>
        </p:blipFill>
        <p:spPr>
          <a:xfrm>
            <a:off x="0" y="5478503"/>
            <a:ext cx="1203436" cy="445270"/>
          </a:xfrm>
          <a:prstGeom prst="rect">
            <a:avLst/>
          </a:prstGeom>
        </p:spPr>
      </p:pic>
      <p:pic>
        <p:nvPicPr>
          <p:cNvPr id="11" name="Picture 10">
            <a:extLst>
              <a:ext uri="{FF2B5EF4-FFF2-40B4-BE49-F238E27FC236}">
                <a16:creationId xmlns:a16="http://schemas.microsoft.com/office/drawing/2014/main" id="{0F2362C3-C980-604D-E85A-A0625456D2C3}"/>
              </a:ext>
            </a:extLst>
          </p:cNvPr>
          <p:cNvPicPr>
            <a:picLocks noChangeAspect="1"/>
          </p:cNvPicPr>
          <p:nvPr/>
        </p:nvPicPr>
        <p:blipFill>
          <a:blip r:embed="rId6"/>
          <a:stretch>
            <a:fillRect/>
          </a:stretch>
        </p:blipFill>
        <p:spPr>
          <a:xfrm>
            <a:off x="25030" y="5950408"/>
            <a:ext cx="1165392" cy="331076"/>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5E76B1E-DB89-C3A1-AAC5-13834040E430}"/>
                  </a:ext>
                </a:extLst>
              </p:cNvPr>
              <p:cNvSpPr txBox="1"/>
              <p:nvPr/>
            </p:nvSpPr>
            <p:spPr>
              <a:xfrm>
                <a:off x="1271322" y="5950408"/>
                <a:ext cx="548548" cy="400110"/>
              </a:xfrm>
              <a:prstGeom prst="rect">
                <a:avLst/>
              </a:prstGeom>
              <a:noFill/>
            </p:spPr>
            <p:txBody>
              <a:bodyPr wrap="none" rtlCol="0">
                <a:spAutoFit/>
              </a:bodyPr>
              <a:lstStyle/>
              <a:p>
                <a:r>
                  <a:rPr lang="en-US" sz="2000" dirty="0"/>
                  <a:t>= </a:t>
                </a:r>
                <a14:m>
                  <m:oMath xmlns:m="http://schemas.openxmlformats.org/officeDocument/2006/math">
                    <m:acc>
                      <m:accPr>
                        <m:chr m:val="̅"/>
                        <m:ctrlPr>
                          <a:rPr lang="en-US" sz="2000" b="0" i="1" smtClean="0">
                            <a:latin typeface="Cambria Math" panose="02040503050406030204" pitchFamily="18" charset="0"/>
                          </a:rPr>
                        </m:ctrlPr>
                      </m:accPr>
                      <m:e>
                        <m:r>
                          <a:rPr lang="en-US" sz="2000" b="1" i="1" smtClean="0">
                            <a:latin typeface="Cambria Math" panose="02040503050406030204" pitchFamily="18" charset="0"/>
                          </a:rPr>
                          <m:t>𝑹</m:t>
                        </m:r>
                      </m:e>
                    </m:acc>
                  </m:oMath>
                </a14:m>
                <a:endParaRPr lang="en-US" sz="2000" dirty="0"/>
              </a:p>
            </p:txBody>
          </p:sp>
        </mc:Choice>
        <mc:Fallback xmlns="">
          <p:sp>
            <p:nvSpPr>
              <p:cNvPr id="12" name="TextBox 11">
                <a:extLst>
                  <a:ext uri="{FF2B5EF4-FFF2-40B4-BE49-F238E27FC236}">
                    <a16:creationId xmlns:a16="http://schemas.microsoft.com/office/drawing/2014/main" id="{F5E76B1E-DB89-C3A1-AAC5-13834040E430}"/>
                  </a:ext>
                </a:extLst>
              </p:cNvPr>
              <p:cNvSpPr txBox="1">
                <a:spLocks noRot="1" noChangeAspect="1" noMove="1" noResize="1" noEditPoints="1" noAdjustHandles="1" noChangeArrowheads="1" noChangeShapeType="1" noTextEdit="1"/>
              </p:cNvSpPr>
              <p:nvPr/>
            </p:nvSpPr>
            <p:spPr>
              <a:xfrm>
                <a:off x="1271322" y="5950408"/>
                <a:ext cx="548548" cy="400110"/>
              </a:xfrm>
              <a:prstGeom prst="rect">
                <a:avLst/>
              </a:prstGeom>
              <a:blipFill>
                <a:blip r:embed="rId7"/>
                <a:stretch>
                  <a:fillRect l="-12222" t="-7576" r="-23333" b="-25758"/>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78CB7F8A-1217-9F31-E166-E9A515CF9E7F}"/>
              </a:ext>
            </a:extLst>
          </p:cNvPr>
          <p:cNvSpPr txBox="1"/>
          <p:nvPr/>
        </p:nvSpPr>
        <p:spPr>
          <a:xfrm>
            <a:off x="0" y="4667873"/>
            <a:ext cx="882165" cy="369332"/>
          </a:xfrm>
          <a:prstGeom prst="rect">
            <a:avLst/>
          </a:prstGeom>
          <a:noFill/>
        </p:spPr>
        <p:txBody>
          <a:bodyPr wrap="none" rtlCol="0">
            <a:spAutoFit/>
          </a:bodyPr>
          <a:lstStyle/>
          <a:p>
            <a:r>
              <a:rPr lang="en-US" dirty="0"/>
              <a:t>Where:</a:t>
            </a:r>
          </a:p>
        </p:txBody>
      </p:sp>
      <p:sp>
        <p:nvSpPr>
          <p:cNvPr id="14" name="TextBox 13">
            <a:extLst>
              <a:ext uri="{FF2B5EF4-FFF2-40B4-BE49-F238E27FC236}">
                <a16:creationId xmlns:a16="http://schemas.microsoft.com/office/drawing/2014/main" id="{5E4BB961-557C-6482-D359-9FE910889919}"/>
              </a:ext>
            </a:extLst>
          </p:cNvPr>
          <p:cNvSpPr txBox="1"/>
          <p:nvPr/>
        </p:nvSpPr>
        <p:spPr>
          <a:xfrm>
            <a:off x="1988786" y="5950408"/>
            <a:ext cx="1370312" cy="369332"/>
          </a:xfrm>
          <a:prstGeom prst="rect">
            <a:avLst/>
          </a:prstGeom>
          <a:noFill/>
        </p:spPr>
        <p:txBody>
          <a:bodyPr wrap="none" rtlCol="0">
            <a:spAutoFit/>
          </a:bodyPr>
          <a:lstStyle/>
          <a:p>
            <a:r>
              <a:rPr lang="en-US" dirty="0"/>
              <a:t>(sample avg)</a:t>
            </a:r>
          </a:p>
        </p:txBody>
      </p:sp>
      <p:pic>
        <p:nvPicPr>
          <p:cNvPr id="16" name="Picture 15">
            <a:extLst>
              <a:ext uri="{FF2B5EF4-FFF2-40B4-BE49-F238E27FC236}">
                <a16:creationId xmlns:a16="http://schemas.microsoft.com/office/drawing/2014/main" id="{7FEEEEEF-816E-A9F0-41E5-98492EEE51A6}"/>
              </a:ext>
            </a:extLst>
          </p:cNvPr>
          <p:cNvPicPr>
            <a:picLocks noChangeAspect="1"/>
          </p:cNvPicPr>
          <p:nvPr/>
        </p:nvPicPr>
        <p:blipFill>
          <a:blip r:embed="rId8"/>
          <a:stretch>
            <a:fillRect/>
          </a:stretch>
        </p:blipFill>
        <p:spPr>
          <a:xfrm>
            <a:off x="1481014" y="2512522"/>
            <a:ext cx="1787668" cy="504494"/>
          </a:xfrm>
          <a:prstGeom prst="rect">
            <a:avLst/>
          </a:prstGeom>
        </p:spPr>
      </p:pic>
      <p:pic>
        <p:nvPicPr>
          <p:cNvPr id="18" name="Picture 17">
            <a:extLst>
              <a:ext uri="{FF2B5EF4-FFF2-40B4-BE49-F238E27FC236}">
                <a16:creationId xmlns:a16="http://schemas.microsoft.com/office/drawing/2014/main" id="{9DA57BAB-DCCC-FD8D-86E4-66C9210FE31B}"/>
              </a:ext>
            </a:extLst>
          </p:cNvPr>
          <p:cNvPicPr>
            <a:picLocks noChangeAspect="1"/>
          </p:cNvPicPr>
          <p:nvPr/>
        </p:nvPicPr>
        <p:blipFill>
          <a:blip r:embed="rId9"/>
          <a:stretch>
            <a:fillRect/>
          </a:stretch>
        </p:blipFill>
        <p:spPr>
          <a:xfrm>
            <a:off x="662687" y="3339328"/>
            <a:ext cx="4333056" cy="508348"/>
          </a:xfrm>
          <a:prstGeom prst="rect">
            <a:avLst/>
          </a:prstGeom>
        </p:spPr>
      </p:pic>
      <p:pic>
        <p:nvPicPr>
          <p:cNvPr id="20" name="Picture 19">
            <a:extLst>
              <a:ext uri="{FF2B5EF4-FFF2-40B4-BE49-F238E27FC236}">
                <a16:creationId xmlns:a16="http://schemas.microsoft.com/office/drawing/2014/main" id="{B30AA350-79F8-C0FB-0621-29FBCEE54CA3}"/>
              </a:ext>
            </a:extLst>
          </p:cNvPr>
          <p:cNvPicPr>
            <a:picLocks noChangeAspect="1"/>
          </p:cNvPicPr>
          <p:nvPr/>
        </p:nvPicPr>
        <p:blipFill>
          <a:blip r:embed="rId10"/>
          <a:stretch>
            <a:fillRect/>
          </a:stretch>
        </p:blipFill>
        <p:spPr>
          <a:xfrm>
            <a:off x="741439" y="4241928"/>
            <a:ext cx="4069780" cy="429730"/>
          </a:xfrm>
          <a:prstGeom prst="rect">
            <a:avLst/>
          </a:prstGeom>
        </p:spPr>
      </p:pic>
      <p:pic>
        <p:nvPicPr>
          <p:cNvPr id="22" name="Picture 21">
            <a:extLst>
              <a:ext uri="{FF2B5EF4-FFF2-40B4-BE49-F238E27FC236}">
                <a16:creationId xmlns:a16="http://schemas.microsoft.com/office/drawing/2014/main" id="{D586C28F-F2CC-DC19-5124-99456E71BBA7}"/>
              </a:ext>
            </a:extLst>
          </p:cNvPr>
          <p:cNvPicPr>
            <a:picLocks noChangeAspect="1"/>
          </p:cNvPicPr>
          <p:nvPr/>
        </p:nvPicPr>
        <p:blipFill>
          <a:blip r:embed="rId11"/>
          <a:stretch>
            <a:fillRect/>
          </a:stretch>
        </p:blipFill>
        <p:spPr>
          <a:xfrm>
            <a:off x="25030" y="6388551"/>
            <a:ext cx="2374848" cy="310994"/>
          </a:xfrm>
          <a:prstGeom prst="rect">
            <a:avLst/>
          </a:prstGeom>
        </p:spPr>
      </p:pic>
      <p:pic>
        <p:nvPicPr>
          <p:cNvPr id="10" name="Picture 9">
            <a:extLst>
              <a:ext uri="{FF2B5EF4-FFF2-40B4-BE49-F238E27FC236}">
                <a16:creationId xmlns:a16="http://schemas.microsoft.com/office/drawing/2014/main" id="{96834403-5D8E-C658-21A7-F3822B90BEE5}"/>
              </a:ext>
            </a:extLst>
          </p:cNvPr>
          <p:cNvPicPr>
            <a:picLocks noChangeAspect="1"/>
          </p:cNvPicPr>
          <p:nvPr/>
        </p:nvPicPr>
        <p:blipFill>
          <a:blip r:embed="rId12"/>
          <a:stretch>
            <a:fillRect/>
          </a:stretch>
        </p:blipFill>
        <p:spPr>
          <a:xfrm>
            <a:off x="6491678" y="1965611"/>
            <a:ext cx="1301850" cy="394140"/>
          </a:xfrm>
          <a:prstGeom prst="rect">
            <a:avLst/>
          </a:prstGeom>
        </p:spPr>
      </p:pic>
      <p:pic>
        <p:nvPicPr>
          <p:cNvPr id="17" name="Picture 16">
            <a:extLst>
              <a:ext uri="{FF2B5EF4-FFF2-40B4-BE49-F238E27FC236}">
                <a16:creationId xmlns:a16="http://schemas.microsoft.com/office/drawing/2014/main" id="{41C95C69-4A59-F430-7DE6-20F063C1CC21}"/>
              </a:ext>
            </a:extLst>
          </p:cNvPr>
          <p:cNvPicPr>
            <a:picLocks noChangeAspect="1"/>
          </p:cNvPicPr>
          <p:nvPr/>
        </p:nvPicPr>
        <p:blipFill>
          <a:blip r:embed="rId13"/>
          <a:stretch>
            <a:fillRect/>
          </a:stretch>
        </p:blipFill>
        <p:spPr>
          <a:xfrm>
            <a:off x="8709220" y="1767398"/>
            <a:ext cx="1921180" cy="725216"/>
          </a:xfrm>
          <a:prstGeom prst="rect">
            <a:avLst/>
          </a:prstGeom>
          <a:ln w="12700">
            <a:solidFill>
              <a:schemeClr val="tx1"/>
            </a:solidFill>
          </a:ln>
        </p:spPr>
      </p:pic>
      <p:pic>
        <p:nvPicPr>
          <p:cNvPr id="21" name="Picture 20">
            <a:extLst>
              <a:ext uri="{FF2B5EF4-FFF2-40B4-BE49-F238E27FC236}">
                <a16:creationId xmlns:a16="http://schemas.microsoft.com/office/drawing/2014/main" id="{F9BB2AEC-1A94-216E-CBEF-12FF31C35D94}"/>
              </a:ext>
            </a:extLst>
          </p:cNvPr>
          <p:cNvPicPr>
            <a:picLocks noChangeAspect="1"/>
          </p:cNvPicPr>
          <p:nvPr/>
        </p:nvPicPr>
        <p:blipFill rotWithShape="1">
          <a:blip r:embed="rId14"/>
          <a:srcRect t="31468" b="42444"/>
          <a:stretch/>
        </p:blipFill>
        <p:spPr>
          <a:xfrm>
            <a:off x="6597869" y="3187542"/>
            <a:ext cx="4667420" cy="341506"/>
          </a:xfrm>
          <a:prstGeom prst="rect">
            <a:avLst/>
          </a:prstGeom>
        </p:spPr>
      </p:pic>
      <p:pic>
        <p:nvPicPr>
          <p:cNvPr id="24" name="Picture 23">
            <a:extLst>
              <a:ext uri="{FF2B5EF4-FFF2-40B4-BE49-F238E27FC236}">
                <a16:creationId xmlns:a16="http://schemas.microsoft.com/office/drawing/2014/main" id="{8F9DC3CB-4C6A-7BD0-EC3A-ACB84B59E936}"/>
              </a:ext>
            </a:extLst>
          </p:cNvPr>
          <p:cNvPicPr>
            <a:picLocks noChangeAspect="1"/>
          </p:cNvPicPr>
          <p:nvPr/>
        </p:nvPicPr>
        <p:blipFill>
          <a:blip r:embed="rId15"/>
          <a:stretch>
            <a:fillRect/>
          </a:stretch>
        </p:blipFill>
        <p:spPr>
          <a:xfrm>
            <a:off x="7809697" y="3530984"/>
            <a:ext cx="2863048" cy="276494"/>
          </a:xfrm>
          <a:prstGeom prst="rect">
            <a:avLst/>
          </a:prstGeom>
        </p:spPr>
      </p:pic>
      <p:pic>
        <p:nvPicPr>
          <p:cNvPr id="27" name="Picture 26">
            <a:extLst>
              <a:ext uri="{FF2B5EF4-FFF2-40B4-BE49-F238E27FC236}">
                <a16:creationId xmlns:a16="http://schemas.microsoft.com/office/drawing/2014/main" id="{D3AB5632-6C57-F4C4-4281-A2735299D739}"/>
              </a:ext>
            </a:extLst>
          </p:cNvPr>
          <p:cNvPicPr>
            <a:picLocks noChangeAspect="1"/>
          </p:cNvPicPr>
          <p:nvPr/>
        </p:nvPicPr>
        <p:blipFill rotWithShape="1">
          <a:blip r:embed="rId16"/>
          <a:srcRect l="15138" t="55169" r="13441" b="4723"/>
          <a:stretch/>
        </p:blipFill>
        <p:spPr>
          <a:xfrm>
            <a:off x="6701200" y="4637829"/>
            <a:ext cx="3767092" cy="512976"/>
          </a:xfrm>
          <a:prstGeom prst="rect">
            <a:avLst/>
          </a:prstGeom>
        </p:spPr>
      </p:pic>
      <p:pic>
        <p:nvPicPr>
          <p:cNvPr id="38" name="Picture 37">
            <a:extLst>
              <a:ext uri="{FF2B5EF4-FFF2-40B4-BE49-F238E27FC236}">
                <a16:creationId xmlns:a16="http://schemas.microsoft.com/office/drawing/2014/main" id="{EC8CDA77-CEDA-F9A0-1AB6-992671DD86B2}"/>
              </a:ext>
            </a:extLst>
          </p:cNvPr>
          <p:cNvPicPr>
            <a:picLocks noChangeAspect="1"/>
          </p:cNvPicPr>
          <p:nvPr/>
        </p:nvPicPr>
        <p:blipFill>
          <a:blip r:embed="rId17"/>
          <a:stretch>
            <a:fillRect/>
          </a:stretch>
        </p:blipFill>
        <p:spPr>
          <a:xfrm>
            <a:off x="6756663" y="6123766"/>
            <a:ext cx="3568070" cy="680560"/>
          </a:xfrm>
          <a:prstGeom prst="rect">
            <a:avLst/>
          </a:prstGeom>
        </p:spPr>
      </p:pic>
      <p:sp>
        <p:nvSpPr>
          <p:cNvPr id="39" name="Arrow: Right 38">
            <a:extLst>
              <a:ext uri="{FF2B5EF4-FFF2-40B4-BE49-F238E27FC236}">
                <a16:creationId xmlns:a16="http://schemas.microsoft.com/office/drawing/2014/main" id="{29B52208-A69A-E5C6-4F8E-C3C458CA6976}"/>
              </a:ext>
            </a:extLst>
          </p:cNvPr>
          <p:cNvSpPr/>
          <p:nvPr/>
        </p:nvSpPr>
        <p:spPr>
          <a:xfrm>
            <a:off x="5934506" y="2922436"/>
            <a:ext cx="650925" cy="1265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82AFC165-84A7-E995-A07B-87BF9EB8ADBA}"/>
              </a:ext>
            </a:extLst>
          </p:cNvPr>
          <p:cNvSpPr/>
          <p:nvPr/>
        </p:nvSpPr>
        <p:spPr>
          <a:xfrm>
            <a:off x="5934505" y="3267253"/>
            <a:ext cx="650925" cy="1265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BF43F078-B752-3922-AECA-181EE0BE466B}"/>
              </a:ext>
            </a:extLst>
          </p:cNvPr>
          <p:cNvPicPr>
            <a:picLocks noChangeAspect="1"/>
          </p:cNvPicPr>
          <p:nvPr/>
        </p:nvPicPr>
        <p:blipFill>
          <a:blip r:embed="rId18"/>
          <a:stretch>
            <a:fillRect/>
          </a:stretch>
        </p:blipFill>
        <p:spPr>
          <a:xfrm>
            <a:off x="6594936" y="2809402"/>
            <a:ext cx="1989810" cy="339276"/>
          </a:xfrm>
          <a:prstGeom prst="rect">
            <a:avLst/>
          </a:prstGeom>
        </p:spPr>
      </p:pic>
      <p:sp>
        <p:nvSpPr>
          <p:cNvPr id="43" name="Arrow: Right 42">
            <a:extLst>
              <a:ext uri="{FF2B5EF4-FFF2-40B4-BE49-F238E27FC236}">
                <a16:creationId xmlns:a16="http://schemas.microsoft.com/office/drawing/2014/main" id="{59311ADD-4C25-BB3C-9508-64A69B517EC8}"/>
              </a:ext>
            </a:extLst>
          </p:cNvPr>
          <p:cNvSpPr/>
          <p:nvPr/>
        </p:nvSpPr>
        <p:spPr>
          <a:xfrm>
            <a:off x="5934505" y="4815808"/>
            <a:ext cx="650925" cy="1265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BF731DEE-5D67-33FC-BB3F-D4F951BCE6CD}"/>
              </a:ext>
            </a:extLst>
          </p:cNvPr>
          <p:cNvPicPr>
            <a:picLocks noChangeAspect="1"/>
          </p:cNvPicPr>
          <p:nvPr/>
        </p:nvPicPr>
        <p:blipFill>
          <a:blip r:embed="rId19"/>
          <a:stretch>
            <a:fillRect/>
          </a:stretch>
        </p:blipFill>
        <p:spPr>
          <a:xfrm>
            <a:off x="6648793" y="5203482"/>
            <a:ext cx="4565572" cy="569584"/>
          </a:xfrm>
          <a:prstGeom prst="rect">
            <a:avLst/>
          </a:prstGeom>
        </p:spPr>
      </p:pic>
      <p:pic>
        <p:nvPicPr>
          <p:cNvPr id="49" name="Picture 48">
            <a:extLst>
              <a:ext uri="{FF2B5EF4-FFF2-40B4-BE49-F238E27FC236}">
                <a16:creationId xmlns:a16="http://schemas.microsoft.com/office/drawing/2014/main" id="{8ED88ABB-60B9-0EEA-6BAB-02963968334F}"/>
              </a:ext>
            </a:extLst>
          </p:cNvPr>
          <p:cNvPicPr>
            <a:picLocks noChangeAspect="1"/>
          </p:cNvPicPr>
          <p:nvPr/>
        </p:nvPicPr>
        <p:blipFill>
          <a:blip r:embed="rId20"/>
          <a:stretch>
            <a:fillRect/>
          </a:stretch>
        </p:blipFill>
        <p:spPr>
          <a:xfrm>
            <a:off x="7048032" y="4109093"/>
            <a:ext cx="1110447" cy="471418"/>
          </a:xfrm>
          <a:prstGeom prst="rect">
            <a:avLst/>
          </a:prstGeom>
        </p:spPr>
      </p:pic>
      <p:sp>
        <p:nvSpPr>
          <p:cNvPr id="50" name="Arrow: Right 49">
            <a:extLst>
              <a:ext uri="{FF2B5EF4-FFF2-40B4-BE49-F238E27FC236}">
                <a16:creationId xmlns:a16="http://schemas.microsoft.com/office/drawing/2014/main" id="{85DFFBA8-2152-C6C1-5DBE-2BFED13DF9D6}"/>
              </a:ext>
            </a:extLst>
          </p:cNvPr>
          <p:cNvSpPr/>
          <p:nvPr/>
        </p:nvSpPr>
        <p:spPr>
          <a:xfrm>
            <a:off x="5944011" y="5313576"/>
            <a:ext cx="650925" cy="1265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4BC58186-86AB-6F6F-E659-824CD56B0659}"/>
                  </a:ext>
                </a:extLst>
              </p:cNvPr>
              <p:cNvSpPr txBox="1"/>
              <p:nvPr/>
            </p:nvSpPr>
            <p:spPr>
              <a:xfrm>
                <a:off x="8158479" y="4166481"/>
                <a:ext cx="2762199" cy="369332"/>
              </a:xfrm>
              <a:prstGeom prst="rect">
                <a:avLst/>
              </a:prstGeom>
              <a:noFill/>
            </p:spPr>
            <p:txBody>
              <a:bodyPr wrap="square" rtlCol="0">
                <a:spAutoFit/>
              </a:bodyPr>
              <a:lstStyle/>
              <a:p>
                <a:r>
                  <a:rPr lang="en-US" dirty="0"/>
                  <a:t>= 0       (</a:t>
                </a:r>
                <a14:m>
                  <m:oMath xmlns:m="http://schemas.openxmlformats.org/officeDocument/2006/math">
                    <m:r>
                      <a:rPr lang="en-US" b="1" i="1" smtClean="0">
                        <a:latin typeface="Cambria Math" panose="02040503050406030204" pitchFamily="18" charset="0"/>
                      </a:rPr>
                      <m:t>𝜽</m:t>
                    </m:r>
                  </m:oMath>
                </a14:m>
                <a:r>
                  <a:rPr lang="en-US" dirty="0"/>
                  <a:t>=parameters)</a:t>
                </a:r>
              </a:p>
            </p:txBody>
          </p:sp>
        </mc:Choice>
        <mc:Fallback xmlns="">
          <p:sp>
            <p:nvSpPr>
              <p:cNvPr id="51" name="TextBox 50">
                <a:extLst>
                  <a:ext uri="{FF2B5EF4-FFF2-40B4-BE49-F238E27FC236}">
                    <a16:creationId xmlns:a16="http://schemas.microsoft.com/office/drawing/2014/main" id="{4BC58186-86AB-6F6F-E659-824CD56B0659}"/>
                  </a:ext>
                </a:extLst>
              </p:cNvPr>
              <p:cNvSpPr txBox="1">
                <a:spLocks noRot="1" noChangeAspect="1" noMove="1" noResize="1" noEditPoints="1" noAdjustHandles="1" noChangeArrowheads="1" noChangeShapeType="1" noTextEdit="1"/>
              </p:cNvSpPr>
              <p:nvPr/>
            </p:nvSpPr>
            <p:spPr>
              <a:xfrm>
                <a:off x="8158479" y="4166481"/>
                <a:ext cx="2762199" cy="369332"/>
              </a:xfrm>
              <a:prstGeom prst="rect">
                <a:avLst/>
              </a:prstGeom>
              <a:blipFill>
                <a:blip r:embed="rId21"/>
                <a:stretch>
                  <a:fillRect l="-1766"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4B47C06E-1A6C-2888-917E-6F78AF1E6ECA}"/>
                  </a:ext>
                </a:extLst>
              </p:cNvPr>
              <p:cNvSpPr txBox="1"/>
              <p:nvPr/>
            </p:nvSpPr>
            <p:spPr>
              <a:xfrm>
                <a:off x="5813349" y="4054882"/>
                <a:ext cx="2298405" cy="61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𝑑</m:t>
                          </m:r>
                        </m:num>
                        <m:den>
                          <m:r>
                            <a:rPr lang="en-US" b="1" i="1" dirty="0" smtClean="0">
                              <a:latin typeface="Cambria Math" panose="02040503050406030204" pitchFamily="18" charset="0"/>
                            </a:rPr>
                            <m:t>𝜽</m:t>
                          </m:r>
                        </m:den>
                      </m:f>
                    </m:oMath>
                  </m:oMathPara>
                </a14:m>
                <a:endParaRPr lang="en-US" dirty="0"/>
              </a:p>
            </p:txBody>
          </p:sp>
        </mc:Choice>
        <mc:Fallback xmlns="">
          <p:sp>
            <p:nvSpPr>
              <p:cNvPr id="53" name="TextBox 52">
                <a:extLst>
                  <a:ext uri="{FF2B5EF4-FFF2-40B4-BE49-F238E27FC236}">
                    <a16:creationId xmlns:a16="http://schemas.microsoft.com/office/drawing/2014/main" id="{4B47C06E-1A6C-2888-917E-6F78AF1E6ECA}"/>
                  </a:ext>
                </a:extLst>
              </p:cNvPr>
              <p:cNvSpPr txBox="1">
                <a:spLocks noRot="1" noChangeAspect="1" noMove="1" noResize="1" noEditPoints="1" noAdjustHandles="1" noChangeArrowheads="1" noChangeShapeType="1" noTextEdit="1"/>
              </p:cNvSpPr>
              <p:nvPr/>
            </p:nvSpPr>
            <p:spPr>
              <a:xfrm>
                <a:off x="5813349" y="4054882"/>
                <a:ext cx="2298405" cy="618311"/>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A3F73F4-83A4-2F64-311D-D26A214985F6}"/>
                  </a:ext>
                </a:extLst>
              </p:cNvPr>
              <p:cNvSpPr txBox="1"/>
              <p:nvPr/>
            </p:nvSpPr>
            <p:spPr>
              <a:xfrm>
                <a:off x="4111799" y="1248146"/>
                <a:ext cx="1112549" cy="484876"/>
              </a:xfrm>
              <a:prstGeom prst="rect">
                <a:avLst/>
              </a:prstGeom>
              <a:noFill/>
            </p:spPr>
            <p:txBody>
              <a:bodyPr wrap="none" rtlCol="0">
                <a:spAutoFit/>
              </a:bodyPr>
              <a:lstStyle/>
              <a:p>
                <a:r>
                  <a:rPr lang="en-US" b="0" dirty="0"/>
                  <a:t>*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r>
                      <a:rPr lang="en-US" b="0" i="1" smtClean="0">
                        <a:latin typeface="Cambria Math" panose="02040503050406030204" pitchFamily="18" charset="0"/>
                      </a:rPr>
                      <m:t>𝐶</m:t>
                    </m:r>
                  </m:oMath>
                </a14:m>
                <a:endParaRPr lang="en-US" dirty="0"/>
              </a:p>
            </p:txBody>
          </p:sp>
        </mc:Choice>
        <mc:Fallback xmlns="">
          <p:sp>
            <p:nvSpPr>
              <p:cNvPr id="54" name="TextBox 53">
                <a:extLst>
                  <a:ext uri="{FF2B5EF4-FFF2-40B4-BE49-F238E27FC236}">
                    <a16:creationId xmlns:a16="http://schemas.microsoft.com/office/drawing/2014/main" id="{6A3F73F4-83A4-2F64-311D-D26A214985F6}"/>
                  </a:ext>
                </a:extLst>
              </p:cNvPr>
              <p:cNvSpPr txBox="1">
                <a:spLocks noRot="1" noChangeAspect="1" noMove="1" noResize="1" noEditPoints="1" noAdjustHandles="1" noChangeArrowheads="1" noChangeShapeType="1" noTextEdit="1"/>
              </p:cNvSpPr>
              <p:nvPr/>
            </p:nvSpPr>
            <p:spPr>
              <a:xfrm>
                <a:off x="4111799" y="1248146"/>
                <a:ext cx="1112549" cy="484876"/>
              </a:xfrm>
              <a:prstGeom prst="rect">
                <a:avLst/>
              </a:prstGeom>
              <a:blipFill>
                <a:blip r:embed="rId23"/>
                <a:stretch>
                  <a:fillRect l="-4945" b="-8861"/>
                </a:stretch>
              </a:blipFill>
            </p:spPr>
            <p:txBody>
              <a:bodyPr/>
              <a:lstStyle/>
              <a:p>
                <a:r>
                  <a:rPr lang="en-US">
                    <a:noFill/>
                  </a:rPr>
                  <a:t> </a:t>
                </a:r>
              </a:p>
            </p:txBody>
          </p:sp>
        </mc:Fallback>
      </mc:AlternateContent>
      <p:sp>
        <p:nvSpPr>
          <p:cNvPr id="55" name="TextBox 54">
            <a:extLst>
              <a:ext uri="{FF2B5EF4-FFF2-40B4-BE49-F238E27FC236}">
                <a16:creationId xmlns:a16="http://schemas.microsoft.com/office/drawing/2014/main" id="{6DEA7D47-ACC7-6303-4E3C-390771106EE6}"/>
              </a:ext>
            </a:extLst>
          </p:cNvPr>
          <p:cNvSpPr txBox="1"/>
          <p:nvPr/>
        </p:nvSpPr>
        <p:spPr>
          <a:xfrm>
            <a:off x="3739641" y="1727852"/>
            <a:ext cx="2046329" cy="646331"/>
          </a:xfrm>
          <a:prstGeom prst="rect">
            <a:avLst/>
          </a:prstGeom>
          <a:noFill/>
        </p:spPr>
        <p:txBody>
          <a:bodyPr wrap="none" rtlCol="0">
            <a:spAutoFit/>
          </a:bodyPr>
          <a:lstStyle/>
          <a:p>
            <a:pPr algn="ctr"/>
            <a:r>
              <a:rPr lang="en-US" dirty="0"/>
              <a:t>“best performance”</a:t>
            </a:r>
            <a:br>
              <a:rPr lang="en-US" dirty="0"/>
            </a:br>
            <a:r>
              <a:rPr lang="en-US" dirty="0"/>
              <a:t>(Makin et al., 2018)</a:t>
            </a:r>
          </a:p>
        </p:txBody>
      </p:sp>
      <p:sp>
        <p:nvSpPr>
          <p:cNvPr id="56" name="TextBox 55">
            <a:extLst>
              <a:ext uri="{FF2B5EF4-FFF2-40B4-BE49-F238E27FC236}">
                <a16:creationId xmlns:a16="http://schemas.microsoft.com/office/drawing/2014/main" id="{BE116CC5-0E68-CE03-6DAD-49B531604635}"/>
              </a:ext>
            </a:extLst>
          </p:cNvPr>
          <p:cNvSpPr txBox="1"/>
          <p:nvPr/>
        </p:nvSpPr>
        <p:spPr>
          <a:xfrm>
            <a:off x="3708835" y="6164360"/>
            <a:ext cx="2867890" cy="738664"/>
          </a:xfrm>
          <a:prstGeom prst="rect">
            <a:avLst/>
          </a:prstGeom>
          <a:noFill/>
        </p:spPr>
        <p:txBody>
          <a:bodyPr wrap="square" rtlCol="0">
            <a:spAutoFit/>
          </a:bodyPr>
          <a:lstStyle/>
          <a:p>
            <a:r>
              <a:rPr lang="en-US" sz="1400" dirty="0"/>
              <a:t>*Notes:</a:t>
            </a:r>
            <a:br>
              <a:rPr lang="en-US" sz="1400" dirty="0"/>
            </a:br>
            <a:r>
              <a:rPr lang="en-US" sz="1400" dirty="0"/>
              <a:t>N=Number of Latent States</a:t>
            </a:r>
            <a:br>
              <a:rPr lang="en-US" sz="1400" dirty="0"/>
            </a:br>
            <a:r>
              <a:rPr lang="en-US" sz="1400" dirty="0"/>
              <a:t>C=Number of Observed</a:t>
            </a:r>
          </a:p>
        </p:txBody>
      </p:sp>
      <p:cxnSp>
        <p:nvCxnSpPr>
          <p:cNvPr id="58" name="Straight Arrow Connector 57">
            <a:extLst>
              <a:ext uri="{FF2B5EF4-FFF2-40B4-BE49-F238E27FC236}">
                <a16:creationId xmlns:a16="http://schemas.microsoft.com/office/drawing/2014/main" id="{83747990-60EE-F9EE-CD5A-6ABB618B6924}"/>
              </a:ext>
            </a:extLst>
          </p:cNvPr>
          <p:cNvCxnSpPr>
            <a:cxnSpLocks/>
          </p:cNvCxnSpPr>
          <p:nvPr/>
        </p:nvCxnSpPr>
        <p:spPr>
          <a:xfrm flipV="1">
            <a:off x="2535382" y="1638365"/>
            <a:ext cx="1737725" cy="129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76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
                                            <p:txEl>
                                              <p:pRg st="4" end="4"/>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
                                            <p:txEl>
                                              <p:pRg st="5" end="5"/>
                                            </p:txEl>
                                          </p:spTgt>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bldLvl="2"/>
      <p:bldP spid="12" grpId="0"/>
      <p:bldP spid="13" grpId="0"/>
      <p:bldP spid="14" grpId="0"/>
      <p:bldP spid="39" grpId="0" animBg="1"/>
      <p:bldP spid="40" grpId="0" animBg="1"/>
      <p:bldP spid="43" grpId="0" animBg="1"/>
      <p:bldP spid="50" grpId="0" animBg="1"/>
      <p:bldP spid="51" grpId="0"/>
      <p:bldP spid="53" grpId="0"/>
      <p:bldP spid="54" grpId="0"/>
      <p:bldP spid="55" grpId="0"/>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C87FE0E-F5AF-8B9C-14F9-64E2D3623FE7}"/>
                  </a:ext>
                </a:extLst>
              </p:cNvPr>
              <p:cNvSpPr>
                <a:spLocks noGrp="1"/>
              </p:cNvSpPr>
              <p:nvPr>
                <p:ph idx="1"/>
              </p:nvPr>
            </p:nvSpPr>
            <p:spPr>
              <a:xfrm>
                <a:off x="838200" y="1253331"/>
                <a:ext cx="10515600" cy="5521542"/>
              </a:xfrm>
            </p:spPr>
            <p:txBody>
              <a:bodyPr>
                <a:normAutofit/>
              </a:bodyPr>
              <a:lstStyle/>
              <a:p>
                <a:r>
                  <a:rPr lang="en-US" dirty="0"/>
                  <a:t>Now, the main training for the LGDS model for KF unsupervised can begin:</a:t>
                </a:r>
              </a:p>
              <a:p>
                <a:pPr lvl="1"/>
                <a:r>
                  <a:rPr lang="en-US" dirty="0"/>
                  <a:t>Step 1: Initialize, use FA results:</a:t>
                </a:r>
                <a:br>
                  <a:rPr lang="en-US" dirty="0"/>
                </a:br>
                <a:br>
                  <a:rPr lang="en-US" dirty="0"/>
                </a:br>
                <a:br>
                  <a:rPr lang="en-US" dirty="0"/>
                </a:br>
                <a:br>
                  <a:rPr lang="en-US" dirty="0"/>
                </a:br>
                <a:br>
                  <a:rPr lang="en-US" dirty="0"/>
                </a:br>
                <a:endParaRPr lang="en-US" dirty="0"/>
              </a:p>
              <a:p>
                <a:pPr lvl="1"/>
                <a:r>
                  <a:rPr lang="en-US" dirty="0"/>
                  <a:t>Step 2: E Step:</a:t>
                </a:r>
              </a:p>
              <a:p>
                <a:pPr lvl="2"/>
                <a:r>
                  <a:rPr lang="en-US" dirty="0"/>
                  <a:t>Step 2.1. Apply KF on LGDS with latest/most updated parameters, get:</a:t>
                </a:r>
              </a:p>
              <a:p>
                <a:pPr lvl="2"/>
                <a:r>
                  <a:rPr lang="en-US" dirty="0"/>
                  <a:t>Step 2.2. Apply </a:t>
                </a:r>
                <a:r>
                  <a:rPr lang="en-US" sz="1800" b="1" i="0" u="none" strike="noStrike" baseline="0" dirty="0">
                    <a:latin typeface="LMRoman10-Bold-Identity-H"/>
                  </a:rPr>
                  <a:t>Rauch-Tung-</a:t>
                </a:r>
                <a:r>
                  <a:rPr lang="en-US" sz="1800" b="1" i="0" u="none" strike="noStrike" baseline="0" dirty="0" err="1">
                    <a:latin typeface="LMRoman10-Bold-Identity-H"/>
                  </a:rPr>
                  <a:t>Striebel</a:t>
                </a:r>
                <a:r>
                  <a:rPr lang="en-US" sz="1800" b="1" i="0" u="none" strike="noStrike" baseline="0" dirty="0">
                    <a:latin typeface="LMRoman10-Bold-Identity-H"/>
                  </a:rPr>
                  <a:t> Smoother </a:t>
                </a:r>
                <a:r>
                  <a:rPr lang="en-US" sz="1800" i="0" u="none" strike="noStrike" baseline="0" dirty="0">
                    <a:latin typeface="LMRoman10-Bold-Identity-H"/>
                  </a:rPr>
                  <a:t>(backward recursion) to refine/smooth estimates (</a:t>
                </a:r>
                <a:r>
                  <a:rPr lang="en-US" sz="1800" dirty="0">
                    <a:latin typeface="LMRoman10-Bold-Identity-H"/>
                  </a:rPr>
                  <a:t>see * for </a:t>
                </a:r>
                <a14:m>
                  <m:oMath xmlns:m="http://schemas.openxmlformats.org/officeDocument/2006/math">
                    <m:r>
                      <a:rPr lang="en-US" sz="1800" b="0" i="1" smtClean="0">
                        <a:latin typeface="Cambria Math" panose="02040503050406030204" pitchFamily="18" charset="0"/>
                      </a:rPr>
                      <m:t>𝑀</m:t>
                    </m:r>
                  </m:oMath>
                </a14:m>
                <a:r>
                  <a:rPr lang="en-US" sz="1800" i="0" u="none" strike="noStrike" baseline="0" dirty="0">
                    <a:latin typeface="LMRoman10-Bold-Identity-H"/>
                  </a:rPr>
                  <a:t> step):</a:t>
                </a:r>
                <a:r>
                  <a:rPr lang="en-US" dirty="0"/>
                  <a:t> </a:t>
                </a:r>
                <a:br>
                  <a:rPr lang="en-US" dirty="0"/>
                </a:br>
                <a:br>
                  <a:rPr lang="en-US" dirty="0"/>
                </a:br>
                <a:br>
                  <a:rPr lang="en-US" dirty="0"/>
                </a:br>
                <a:br>
                  <a:rPr lang="en-US" dirty="0"/>
                </a:br>
                <a:br>
                  <a:rPr lang="en-US" dirty="0"/>
                </a:br>
                <a:br>
                  <a:rPr lang="en-US" dirty="0"/>
                </a:br>
                <a:endParaRPr lang="en-US" dirty="0"/>
              </a:p>
            </p:txBody>
          </p:sp>
        </mc:Choice>
        <mc:Fallback xmlns="">
          <p:sp>
            <p:nvSpPr>
              <p:cNvPr id="3" name="Content Placeholder 2">
                <a:extLst>
                  <a:ext uri="{FF2B5EF4-FFF2-40B4-BE49-F238E27FC236}">
                    <a16:creationId xmlns:a16="http://schemas.microsoft.com/office/drawing/2014/main" id="{1C87FE0E-F5AF-8B9C-14F9-64E2D3623FE7}"/>
                  </a:ext>
                </a:extLst>
              </p:cNvPr>
              <p:cNvSpPr>
                <a:spLocks noGrp="1" noRot="1" noChangeAspect="1" noMove="1" noResize="1" noEditPoints="1" noAdjustHandles="1" noChangeArrowheads="1" noChangeShapeType="1" noTextEdit="1"/>
              </p:cNvSpPr>
              <p:nvPr>
                <p:ph idx="1"/>
              </p:nvPr>
            </p:nvSpPr>
            <p:spPr>
              <a:xfrm>
                <a:off x="838200" y="1253331"/>
                <a:ext cx="10515600" cy="5521542"/>
              </a:xfrm>
              <a:blipFill>
                <a:blip r:embed="rId3"/>
                <a:stretch>
                  <a:fillRect l="-522" t="-121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A270A4AC-2572-AF33-A247-8249A0FA63A2}"/>
              </a:ext>
            </a:extLst>
          </p:cNvPr>
          <p:cNvSpPr>
            <a:spLocks noGrp="1"/>
          </p:cNvSpPr>
          <p:nvPr>
            <p:ph type="title"/>
          </p:nvPr>
        </p:nvSpPr>
        <p:spPr/>
        <p:txBody>
          <a:bodyPr>
            <a:normAutofit fontScale="90000"/>
          </a:bodyPr>
          <a:lstStyle/>
          <a:p>
            <a:r>
              <a:rPr lang="en-US" dirty="0"/>
              <a:t>Methodology: KF Unsupervised with Static Mapping – Training Step 2 (EM)</a:t>
            </a:r>
          </a:p>
        </p:txBody>
      </p:sp>
      <p:pic>
        <p:nvPicPr>
          <p:cNvPr id="5" name="Picture 4">
            <a:extLst>
              <a:ext uri="{FF2B5EF4-FFF2-40B4-BE49-F238E27FC236}">
                <a16:creationId xmlns:a16="http://schemas.microsoft.com/office/drawing/2014/main" id="{12FE6114-0DE9-5C5E-98DF-7F0BAF620BF8}"/>
              </a:ext>
            </a:extLst>
          </p:cNvPr>
          <p:cNvPicPr>
            <a:picLocks noChangeAspect="1"/>
          </p:cNvPicPr>
          <p:nvPr/>
        </p:nvPicPr>
        <p:blipFill>
          <a:blip r:embed="rId4"/>
          <a:stretch>
            <a:fillRect/>
          </a:stretch>
        </p:blipFill>
        <p:spPr>
          <a:xfrm>
            <a:off x="4540470" y="1990369"/>
            <a:ext cx="909144" cy="480546"/>
          </a:xfrm>
          <a:prstGeom prst="rect">
            <a:avLst/>
          </a:prstGeom>
        </p:spPr>
      </p:pic>
      <p:pic>
        <p:nvPicPr>
          <p:cNvPr id="7" name="Picture 6">
            <a:extLst>
              <a:ext uri="{FF2B5EF4-FFF2-40B4-BE49-F238E27FC236}">
                <a16:creationId xmlns:a16="http://schemas.microsoft.com/office/drawing/2014/main" id="{AC19155E-8B7C-92F5-E7E3-499B7E955876}"/>
              </a:ext>
            </a:extLst>
          </p:cNvPr>
          <p:cNvPicPr>
            <a:picLocks noChangeAspect="1"/>
          </p:cNvPicPr>
          <p:nvPr/>
        </p:nvPicPr>
        <p:blipFill>
          <a:blip r:embed="rId5"/>
          <a:stretch>
            <a:fillRect/>
          </a:stretch>
        </p:blipFill>
        <p:spPr>
          <a:xfrm>
            <a:off x="4540470" y="2475186"/>
            <a:ext cx="1177158" cy="311602"/>
          </a:xfrm>
          <a:prstGeom prst="rect">
            <a:avLst/>
          </a:prstGeom>
        </p:spPr>
      </p:pic>
      <p:pic>
        <p:nvPicPr>
          <p:cNvPr id="10" name="Picture 9">
            <a:extLst>
              <a:ext uri="{FF2B5EF4-FFF2-40B4-BE49-F238E27FC236}">
                <a16:creationId xmlns:a16="http://schemas.microsoft.com/office/drawing/2014/main" id="{13F973C0-2A87-EC2A-905D-432470DD3D1C}"/>
              </a:ext>
            </a:extLst>
          </p:cNvPr>
          <p:cNvPicPr>
            <a:picLocks noChangeAspect="1"/>
          </p:cNvPicPr>
          <p:nvPr/>
        </p:nvPicPr>
        <p:blipFill>
          <a:blip r:embed="rId6"/>
          <a:stretch>
            <a:fillRect/>
          </a:stretch>
        </p:blipFill>
        <p:spPr>
          <a:xfrm>
            <a:off x="838200" y="1951214"/>
            <a:ext cx="2286828" cy="835574"/>
          </a:xfrm>
          <a:prstGeom prst="rect">
            <a:avLst/>
          </a:prstGeom>
        </p:spPr>
      </p:pic>
      <p:sp>
        <p:nvSpPr>
          <p:cNvPr id="11" name="Arrow: Right 10">
            <a:extLst>
              <a:ext uri="{FF2B5EF4-FFF2-40B4-BE49-F238E27FC236}">
                <a16:creationId xmlns:a16="http://schemas.microsoft.com/office/drawing/2014/main" id="{AFAFE0B4-5C87-568E-A45F-38E13DA2E157}"/>
              </a:ext>
            </a:extLst>
          </p:cNvPr>
          <p:cNvSpPr/>
          <p:nvPr/>
        </p:nvSpPr>
        <p:spPr>
          <a:xfrm>
            <a:off x="3373821" y="2228599"/>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903FF00-E04A-4BD6-5B7A-20A31C35082E}"/>
              </a:ext>
            </a:extLst>
          </p:cNvPr>
          <p:cNvPicPr>
            <a:picLocks noChangeAspect="1"/>
          </p:cNvPicPr>
          <p:nvPr/>
        </p:nvPicPr>
        <p:blipFill>
          <a:blip r:embed="rId7"/>
          <a:stretch>
            <a:fillRect/>
          </a:stretch>
        </p:blipFill>
        <p:spPr>
          <a:xfrm>
            <a:off x="7292385" y="2030415"/>
            <a:ext cx="895766" cy="394140"/>
          </a:xfrm>
          <a:prstGeom prst="rect">
            <a:avLst/>
          </a:prstGeom>
        </p:spPr>
      </p:pic>
      <p:pic>
        <p:nvPicPr>
          <p:cNvPr id="15" name="Picture 14">
            <a:extLst>
              <a:ext uri="{FF2B5EF4-FFF2-40B4-BE49-F238E27FC236}">
                <a16:creationId xmlns:a16="http://schemas.microsoft.com/office/drawing/2014/main" id="{2397C4C2-841C-259F-C266-23FB2AADCF0E}"/>
              </a:ext>
            </a:extLst>
          </p:cNvPr>
          <p:cNvPicPr>
            <a:picLocks noChangeAspect="1"/>
          </p:cNvPicPr>
          <p:nvPr/>
        </p:nvPicPr>
        <p:blipFill>
          <a:blip r:embed="rId8"/>
          <a:stretch>
            <a:fillRect/>
          </a:stretch>
        </p:blipFill>
        <p:spPr>
          <a:xfrm>
            <a:off x="7243624" y="2384072"/>
            <a:ext cx="993288" cy="437050"/>
          </a:xfrm>
          <a:prstGeom prst="rect">
            <a:avLst/>
          </a:prstGeom>
        </p:spPr>
      </p:pic>
      <p:pic>
        <p:nvPicPr>
          <p:cNvPr id="17" name="Picture 16">
            <a:extLst>
              <a:ext uri="{FF2B5EF4-FFF2-40B4-BE49-F238E27FC236}">
                <a16:creationId xmlns:a16="http://schemas.microsoft.com/office/drawing/2014/main" id="{50243BC0-904B-459C-376F-10EBF78271DD}"/>
              </a:ext>
            </a:extLst>
          </p:cNvPr>
          <p:cNvPicPr>
            <a:picLocks noChangeAspect="1"/>
          </p:cNvPicPr>
          <p:nvPr/>
        </p:nvPicPr>
        <p:blipFill>
          <a:blip r:embed="rId9"/>
          <a:stretch>
            <a:fillRect/>
          </a:stretch>
        </p:blipFill>
        <p:spPr>
          <a:xfrm>
            <a:off x="10037246" y="2017918"/>
            <a:ext cx="1303072" cy="366154"/>
          </a:xfrm>
          <a:prstGeom prst="rect">
            <a:avLst/>
          </a:prstGeom>
        </p:spPr>
      </p:pic>
      <p:pic>
        <p:nvPicPr>
          <p:cNvPr id="19" name="Picture 18">
            <a:extLst>
              <a:ext uri="{FF2B5EF4-FFF2-40B4-BE49-F238E27FC236}">
                <a16:creationId xmlns:a16="http://schemas.microsoft.com/office/drawing/2014/main" id="{87463B06-41E2-BF79-216F-626B0D88BD31}"/>
              </a:ext>
            </a:extLst>
          </p:cNvPr>
          <p:cNvPicPr>
            <a:picLocks noChangeAspect="1"/>
          </p:cNvPicPr>
          <p:nvPr/>
        </p:nvPicPr>
        <p:blipFill>
          <a:blip r:embed="rId10"/>
          <a:stretch>
            <a:fillRect/>
          </a:stretch>
        </p:blipFill>
        <p:spPr>
          <a:xfrm>
            <a:off x="10037246" y="2418122"/>
            <a:ext cx="1518278" cy="341062"/>
          </a:xfrm>
          <a:prstGeom prst="rect">
            <a:avLst/>
          </a:prstGeom>
        </p:spPr>
      </p:pic>
      <p:sp>
        <p:nvSpPr>
          <p:cNvPr id="20" name="TextBox 19">
            <a:extLst>
              <a:ext uri="{FF2B5EF4-FFF2-40B4-BE49-F238E27FC236}">
                <a16:creationId xmlns:a16="http://schemas.microsoft.com/office/drawing/2014/main" id="{BBEDFE75-2E0E-50E5-2E27-D08DD89C3736}"/>
              </a:ext>
            </a:extLst>
          </p:cNvPr>
          <p:cNvSpPr txBox="1"/>
          <p:nvPr/>
        </p:nvSpPr>
        <p:spPr>
          <a:xfrm>
            <a:off x="6352790" y="1648586"/>
            <a:ext cx="1471300" cy="369332"/>
          </a:xfrm>
          <a:prstGeom prst="rect">
            <a:avLst/>
          </a:prstGeom>
          <a:noFill/>
        </p:spPr>
        <p:txBody>
          <a:bodyPr wrap="none" rtlCol="0">
            <a:spAutoFit/>
          </a:bodyPr>
          <a:lstStyle/>
          <a:p>
            <a:r>
              <a:rPr lang="en-US" u="sng" dirty="0"/>
              <a:t>LGDS Params</a:t>
            </a:r>
            <a:r>
              <a:rPr lang="en-US" dirty="0"/>
              <a:t>:</a:t>
            </a:r>
          </a:p>
        </p:txBody>
      </p:sp>
      <p:sp>
        <p:nvSpPr>
          <p:cNvPr id="22" name="TextBox 21">
            <a:extLst>
              <a:ext uri="{FF2B5EF4-FFF2-40B4-BE49-F238E27FC236}">
                <a16:creationId xmlns:a16="http://schemas.microsoft.com/office/drawing/2014/main" id="{4DC3D7E0-F713-8F2A-44C5-45BBAA7711BE}"/>
              </a:ext>
            </a:extLst>
          </p:cNvPr>
          <p:cNvSpPr txBox="1"/>
          <p:nvPr/>
        </p:nvSpPr>
        <p:spPr>
          <a:xfrm>
            <a:off x="10045883" y="1684974"/>
            <a:ext cx="1664993" cy="369332"/>
          </a:xfrm>
          <a:prstGeom prst="rect">
            <a:avLst/>
          </a:prstGeom>
          <a:noFill/>
        </p:spPr>
        <p:txBody>
          <a:bodyPr wrap="square">
            <a:spAutoFit/>
          </a:bodyPr>
          <a:lstStyle/>
          <a:p>
            <a:r>
              <a:rPr lang="en-US" u="sng" dirty="0"/>
              <a:t>KF Initial states</a:t>
            </a:r>
            <a:r>
              <a:rPr lang="en-US" dirty="0"/>
              <a:t>:</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DED76A6-693D-76DE-9F02-F414D6853378}"/>
                  </a:ext>
                </a:extLst>
              </p:cNvPr>
              <p:cNvSpPr txBox="1"/>
              <p:nvPr/>
            </p:nvSpPr>
            <p:spPr>
              <a:xfrm>
                <a:off x="5416173" y="2041877"/>
                <a:ext cx="1535870" cy="369332"/>
              </a:xfrm>
              <a:prstGeom prst="rect">
                <a:avLst/>
              </a:prstGeom>
              <a:noFill/>
            </p:spPr>
            <p:txBody>
              <a:bodyPr wrap="none" rtlCol="0">
                <a:spAutoFit/>
              </a:bodyPr>
              <a:lstStyle/>
              <a:p>
                <a:r>
                  <a:rPr lang="en-US" b="0" dirty="0"/>
                  <a:t>(or </a:t>
                </a:r>
                <a14:m>
                  <m:oMath xmlns:m="http://schemas.openxmlformats.org/officeDocument/2006/math">
                    <m:r>
                      <a:rPr lang="en-US" b="0" i="1" smtClean="0">
                        <a:latin typeface="Cambria Math" panose="02040503050406030204" pitchFamily="18" charset="0"/>
                      </a:rPr>
                      <m:t>𝐶𝑜𝑣</m:t>
                    </m:r>
                    <m:r>
                      <a:rPr lang="en-US" b="0" i="1" smtClean="0">
                        <a:latin typeface="Cambria Math" panose="02040503050406030204" pitchFamily="18" charset="0"/>
                      </a:rPr>
                      <m:t>(</m:t>
                    </m:r>
                    <m:r>
                      <a:rPr lang="en-US" b="1" i="1" smtClean="0">
                        <a:latin typeface="Cambria Math" panose="02040503050406030204" pitchFamily="18" charset="0"/>
                      </a:rPr>
                      <m:t>𝑹</m:t>
                    </m:r>
                    <m:r>
                      <a:rPr lang="en-US" b="0" i="1" smtClean="0">
                        <a:latin typeface="Cambria Math" panose="02040503050406030204" pitchFamily="18" charset="0"/>
                      </a:rPr>
                      <m:t>|</m:t>
                    </m:r>
                    <m:r>
                      <a:rPr lang="en-US" b="1" i="1" smtClean="0">
                        <a:latin typeface="Cambria Math" panose="02040503050406030204" pitchFamily="18" charset="0"/>
                      </a:rPr>
                      <m:t>𝒁</m:t>
                    </m:r>
                    <m:r>
                      <a:rPr lang="en-US" b="0" i="1" smtClean="0">
                        <a:latin typeface="Cambria Math" panose="02040503050406030204" pitchFamily="18" charset="0"/>
                      </a:rPr>
                      <m:t>)</m:t>
                    </m:r>
                  </m:oMath>
                </a14:m>
                <a:r>
                  <a:rPr lang="en-US" dirty="0"/>
                  <a:t>)</a:t>
                </a:r>
              </a:p>
            </p:txBody>
          </p:sp>
        </mc:Choice>
        <mc:Fallback xmlns="">
          <p:sp>
            <p:nvSpPr>
              <p:cNvPr id="23" name="TextBox 22">
                <a:extLst>
                  <a:ext uri="{FF2B5EF4-FFF2-40B4-BE49-F238E27FC236}">
                    <a16:creationId xmlns:a16="http://schemas.microsoft.com/office/drawing/2014/main" id="{ADED76A6-693D-76DE-9F02-F414D6853378}"/>
                  </a:ext>
                </a:extLst>
              </p:cNvPr>
              <p:cNvSpPr txBox="1">
                <a:spLocks noRot="1" noChangeAspect="1" noMove="1" noResize="1" noEditPoints="1" noAdjustHandles="1" noChangeArrowheads="1" noChangeShapeType="1" noTextEdit="1"/>
              </p:cNvSpPr>
              <p:nvPr/>
            </p:nvSpPr>
            <p:spPr>
              <a:xfrm>
                <a:off x="5416173" y="2041877"/>
                <a:ext cx="1535870" cy="369332"/>
              </a:xfrm>
              <a:prstGeom prst="rect">
                <a:avLst/>
              </a:prstGeom>
              <a:blipFill>
                <a:blip r:embed="rId11"/>
                <a:stretch>
                  <a:fillRect l="-3175" t="-9836" r="-3571"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1A1BAB1-D79F-1504-E5EB-7FC7A2CE50EE}"/>
                  </a:ext>
                </a:extLst>
              </p:cNvPr>
              <p:cNvSpPr txBox="1"/>
              <p:nvPr/>
            </p:nvSpPr>
            <p:spPr>
              <a:xfrm>
                <a:off x="5607314" y="2451790"/>
                <a:ext cx="1539845" cy="369332"/>
              </a:xfrm>
              <a:prstGeom prst="rect">
                <a:avLst/>
              </a:prstGeom>
              <a:noFill/>
            </p:spPr>
            <p:txBody>
              <a:bodyPr wrap="none" rtlCol="0">
                <a:spAutoFit/>
              </a:bodyPr>
              <a:lstStyle/>
              <a:p>
                <a:r>
                  <a:rPr lang="en-US" b="0" dirty="0"/>
                  <a:t>(or </a:t>
                </a:r>
                <a14:m>
                  <m:oMath xmlns:m="http://schemas.openxmlformats.org/officeDocument/2006/math">
                    <m:r>
                      <a:rPr lang="en-US" b="0" i="1" smtClean="0">
                        <a:latin typeface="Cambria Math" panose="02040503050406030204" pitchFamily="18" charset="0"/>
                      </a:rPr>
                      <m:t>𝐶𝑜𝑣</m:t>
                    </m:r>
                    <m:r>
                      <a:rPr lang="en-US" b="0" i="1" smtClean="0">
                        <a:latin typeface="Cambria Math" panose="02040503050406030204" pitchFamily="18" charset="0"/>
                      </a:rPr>
                      <m:t>(</m:t>
                    </m:r>
                    <m:r>
                      <a:rPr lang="en-US" b="1" i="1" smtClean="0">
                        <a:latin typeface="Cambria Math" panose="02040503050406030204" pitchFamily="18" charset="0"/>
                      </a:rPr>
                      <m:t>𝒁</m:t>
                    </m:r>
                    <m:r>
                      <a:rPr lang="en-US" b="0" i="1" smtClean="0">
                        <a:latin typeface="Cambria Math" panose="02040503050406030204" pitchFamily="18" charset="0"/>
                      </a:rPr>
                      <m:t>|</m:t>
                    </m:r>
                    <m:r>
                      <a:rPr lang="en-US" b="1" i="1" smtClean="0">
                        <a:latin typeface="Cambria Math" panose="02040503050406030204" pitchFamily="18" charset="0"/>
                      </a:rPr>
                      <m:t>𝑹</m:t>
                    </m:r>
                    <m:r>
                      <a:rPr lang="en-US" b="0" i="1" smtClean="0">
                        <a:latin typeface="Cambria Math" panose="02040503050406030204" pitchFamily="18" charset="0"/>
                      </a:rPr>
                      <m:t>)</m:t>
                    </m:r>
                  </m:oMath>
                </a14:m>
                <a:r>
                  <a:rPr lang="en-US" dirty="0"/>
                  <a:t>)</a:t>
                </a:r>
              </a:p>
            </p:txBody>
          </p:sp>
        </mc:Choice>
        <mc:Fallback xmlns="">
          <p:sp>
            <p:nvSpPr>
              <p:cNvPr id="24" name="TextBox 23">
                <a:extLst>
                  <a:ext uri="{FF2B5EF4-FFF2-40B4-BE49-F238E27FC236}">
                    <a16:creationId xmlns:a16="http://schemas.microsoft.com/office/drawing/2014/main" id="{51A1BAB1-D79F-1504-E5EB-7FC7A2CE50EE}"/>
                  </a:ext>
                </a:extLst>
              </p:cNvPr>
              <p:cNvSpPr txBox="1">
                <a:spLocks noRot="1" noChangeAspect="1" noMove="1" noResize="1" noEditPoints="1" noAdjustHandles="1" noChangeArrowheads="1" noChangeShapeType="1" noTextEdit="1"/>
              </p:cNvSpPr>
              <p:nvPr/>
            </p:nvSpPr>
            <p:spPr>
              <a:xfrm>
                <a:off x="5607314" y="2451790"/>
                <a:ext cx="1539845" cy="369332"/>
              </a:xfrm>
              <a:prstGeom prst="rect">
                <a:avLst/>
              </a:prstGeom>
              <a:blipFill>
                <a:blip r:embed="rId12"/>
                <a:stretch>
                  <a:fillRect l="-3571" t="-8197" r="-3175" b="-24590"/>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EC7126C0-6946-D3F2-6964-3B215E64D447}"/>
              </a:ext>
            </a:extLst>
          </p:cNvPr>
          <p:cNvPicPr>
            <a:picLocks noChangeAspect="1"/>
          </p:cNvPicPr>
          <p:nvPr/>
        </p:nvPicPr>
        <p:blipFill>
          <a:blip r:embed="rId13"/>
          <a:stretch>
            <a:fillRect/>
          </a:stretch>
        </p:blipFill>
        <p:spPr>
          <a:xfrm>
            <a:off x="8545227" y="1951214"/>
            <a:ext cx="856502" cy="361338"/>
          </a:xfrm>
          <a:prstGeom prst="rect">
            <a:avLst/>
          </a:prstGeom>
        </p:spPr>
      </p:pic>
      <p:pic>
        <p:nvPicPr>
          <p:cNvPr id="28" name="Picture 27">
            <a:extLst>
              <a:ext uri="{FF2B5EF4-FFF2-40B4-BE49-F238E27FC236}">
                <a16:creationId xmlns:a16="http://schemas.microsoft.com/office/drawing/2014/main" id="{45C3579B-C4E6-E8E6-9743-A70F8BF4B33D}"/>
              </a:ext>
            </a:extLst>
          </p:cNvPr>
          <p:cNvPicPr>
            <a:picLocks noChangeAspect="1"/>
          </p:cNvPicPr>
          <p:nvPr/>
        </p:nvPicPr>
        <p:blipFill>
          <a:blip r:embed="rId14"/>
          <a:stretch>
            <a:fillRect/>
          </a:stretch>
        </p:blipFill>
        <p:spPr>
          <a:xfrm>
            <a:off x="8528493" y="2412134"/>
            <a:ext cx="873236" cy="409328"/>
          </a:xfrm>
          <a:prstGeom prst="rect">
            <a:avLst/>
          </a:prstGeom>
        </p:spPr>
      </p:pic>
      <p:grpSp>
        <p:nvGrpSpPr>
          <p:cNvPr id="36" name="Group 35">
            <a:extLst>
              <a:ext uri="{FF2B5EF4-FFF2-40B4-BE49-F238E27FC236}">
                <a16:creationId xmlns:a16="http://schemas.microsoft.com/office/drawing/2014/main" id="{79B01F54-F1D8-5B63-FAEE-6842934246F2}"/>
              </a:ext>
            </a:extLst>
          </p:cNvPr>
          <p:cNvGrpSpPr/>
          <p:nvPr/>
        </p:nvGrpSpPr>
        <p:grpSpPr>
          <a:xfrm>
            <a:off x="8103096" y="3311765"/>
            <a:ext cx="2373276" cy="453137"/>
            <a:chOff x="8160108" y="3136320"/>
            <a:chExt cx="2373276" cy="453137"/>
          </a:xfrm>
        </p:grpSpPr>
        <p:pic>
          <p:nvPicPr>
            <p:cNvPr id="30" name="Picture 29">
              <a:extLst>
                <a:ext uri="{FF2B5EF4-FFF2-40B4-BE49-F238E27FC236}">
                  <a16:creationId xmlns:a16="http://schemas.microsoft.com/office/drawing/2014/main" id="{83DA6043-4790-FF15-D3A1-71986D65144B}"/>
                </a:ext>
              </a:extLst>
            </p:cNvPr>
            <p:cNvPicPr>
              <a:picLocks noChangeAspect="1"/>
            </p:cNvPicPr>
            <p:nvPr/>
          </p:nvPicPr>
          <p:blipFill rotWithShape="1">
            <a:blip r:embed="rId15"/>
            <a:srcRect l="9761" t="8091" r="12416" b="-1"/>
            <a:stretch/>
          </p:blipFill>
          <p:spPr>
            <a:xfrm>
              <a:off x="8160108" y="3194049"/>
              <a:ext cx="358728" cy="391882"/>
            </a:xfrm>
            <a:prstGeom prst="rect">
              <a:avLst/>
            </a:prstGeom>
          </p:spPr>
        </p:pic>
        <p:pic>
          <p:nvPicPr>
            <p:cNvPr id="32" name="Picture 31">
              <a:extLst>
                <a:ext uri="{FF2B5EF4-FFF2-40B4-BE49-F238E27FC236}">
                  <a16:creationId xmlns:a16="http://schemas.microsoft.com/office/drawing/2014/main" id="{02C552C3-451F-6B6B-6D0E-34D5B7C87A2E}"/>
                </a:ext>
              </a:extLst>
            </p:cNvPr>
            <p:cNvPicPr>
              <a:picLocks noChangeAspect="1"/>
            </p:cNvPicPr>
            <p:nvPr/>
          </p:nvPicPr>
          <p:blipFill rotWithShape="1">
            <a:blip r:embed="rId16"/>
            <a:srcRect l="-3050" t="20516"/>
            <a:stretch/>
          </p:blipFill>
          <p:spPr>
            <a:xfrm>
              <a:off x="8701699" y="3250466"/>
              <a:ext cx="373682" cy="330613"/>
            </a:xfrm>
            <a:prstGeom prst="rect">
              <a:avLst/>
            </a:prstGeom>
          </p:spPr>
        </p:pic>
        <p:pic>
          <p:nvPicPr>
            <p:cNvPr id="34" name="Picture 33">
              <a:extLst>
                <a:ext uri="{FF2B5EF4-FFF2-40B4-BE49-F238E27FC236}">
                  <a16:creationId xmlns:a16="http://schemas.microsoft.com/office/drawing/2014/main" id="{FF3BB4B7-B45E-82A9-7747-6CC6B48282E2}"/>
                </a:ext>
              </a:extLst>
            </p:cNvPr>
            <p:cNvPicPr>
              <a:picLocks noChangeAspect="1"/>
            </p:cNvPicPr>
            <p:nvPr/>
          </p:nvPicPr>
          <p:blipFill>
            <a:blip r:embed="rId17"/>
            <a:stretch>
              <a:fillRect/>
            </a:stretch>
          </p:blipFill>
          <p:spPr>
            <a:xfrm>
              <a:off x="9231192" y="3198228"/>
              <a:ext cx="460736" cy="357068"/>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D560D89-F960-BF75-89E8-C3C47F33A53C}"/>
                    </a:ext>
                  </a:extLst>
                </p:cNvPr>
                <p:cNvSpPr txBox="1"/>
                <p:nvPr/>
              </p:nvSpPr>
              <p:spPr>
                <a:xfrm>
                  <a:off x="8496673" y="3136320"/>
                  <a:ext cx="2036711" cy="453137"/>
                </a:xfrm>
                <a:prstGeom prst="rect">
                  <a:avLst/>
                </a:prstGeom>
                <a:noFill/>
              </p:spPr>
              <p:txBody>
                <a:bodyPr wrap="none" rtlCol="0">
                  <a:spAutoFit/>
                </a:bodyPr>
                <a:lstStyle/>
                <a:p>
                  <a:r>
                    <a:rPr lang="en-US" dirty="0"/>
                    <a:t>,          ,           , </a:t>
                  </a:r>
                  <a14:m>
                    <m:oMath xmlns:m="http://schemas.openxmlformats.org/officeDocument/2006/math">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𝑲</m:t>
                          </m:r>
                        </m:e>
                        <m:sub>
                          <m:r>
                            <a:rPr lang="en-US" sz="2400" b="0" i="1" smtClean="0">
                              <a:latin typeface="Cambria Math" panose="02040503050406030204" pitchFamily="18" charset="0"/>
                            </a:rPr>
                            <m:t>𝑀</m:t>
                          </m:r>
                        </m:sub>
                      </m:sSub>
                    </m:oMath>
                  </a14:m>
                  <a:r>
                    <a:rPr lang="en-US" dirty="0"/>
                    <a:t> </a:t>
                  </a:r>
                </a:p>
              </p:txBody>
            </p:sp>
          </mc:Choice>
          <mc:Fallback xmlns="">
            <p:sp>
              <p:nvSpPr>
                <p:cNvPr id="35" name="TextBox 34">
                  <a:extLst>
                    <a:ext uri="{FF2B5EF4-FFF2-40B4-BE49-F238E27FC236}">
                      <a16:creationId xmlns:a16="http://schemas.microsoft.com/office/drawing/2014/main" id="{2D560D89-F960-BF75-89E8-C3C47F33A53C}"/>
                    </a:ext>
                  </a:extLst>
                </p:cNvPr>
                <p:cNvSpPr txBox="1">
                  <a:spLocks noRot="1" noChangeAspect="1" noMove="1" noResize="1" noEditPoints="1" noAdjustHandles="1" noChangeArrowheads="1" noChangeShapeType="1" noTextEdit="1"/>
                </p:cNvSpPr>
                <p:nvPr/>
              </p:nvSpPr>
              <p:spPr>
                <a:xfrm>
                  <a:off x="8496673" y="3136320"/>
                  <a:ext cx="2036711" cy="453137"/>
                </a:xfrm>
                <a:prstGeom prst="rect">
                  <a:avLst/>
                </a:prstGeom>
                <a:blipFill>
                  <a:blip r:embed="rId18"/>
                  <a:stretch>
                    <a:fillRect l="-2388" b="-18667"/>
                  </a:stretch>
                </a:blipFill>
              </p:spPr>
              <p:txBody>
                <a:bodyPr/>
                <a:lstStyle/>
                <a:p>
                  <a:r>
                    <a:rPr lang="en-US">
                      <a:noFill/>
                    </a:rPr>
                    <a:t> </a:t>
                  </a:r>
                </a:p>
              </p:txBody>
            </p:sp>
          </mc:Fallback>
        </mc:AlternateContent>
      </p:grpSp>
      <p:pic>
        <p:nvPicPr>
          <p:cNvPr id="38" name="Picture 37">
            <a:extLst>
              <a:ext uri="{FF2B5EF4-FFF2-40B4-BE49-F238E27FC236}">
                <a16:creationId xmlns:a16="http://schemas.microsoft.com/office/drawing/2014/main" id="{9C5CBE27-77F8-B911-67E8-BEC90CB6AF32}"/>
              </a:ext>
            </a:extLst>
          </p:cNvPr>
          <p:cNvPicPr>
            <a:picLocks noChangeAspect="1"/>
          </p:cNvPicPr>
          <p:nvPr/>
        </p:nvPicPr>
        <p:blipFill>
          <a:blip r:embed="rId19"/>
          <a:stretch>
            <a:fillRect/>
          </a:stretch>
        </p:blipFill>
        <p:spPr>
          <a:xfrm>
            <a:off x="1394079" y="4335822"/>
            <a:ext cx="2762762" cy="445008"/>
          </a:xfrm>
          <a:prstGeom prst="rect">
            <a:avLst/>
          </a:prstGeom>
        </p:spPr>
      </p:pic>
      <p:pic>
        <p:nvPicPr>
          <p:cNvPr id="40" name="Picture 39">
            <a:extLst>
              <a:ext uri="{FF2B5EF4-FFF2-40B4-BE49-F238E27FC236}">
                <a16:creationId xmlns:a16="http://schemas.microsoft.com/office/drawing/2014/main" id="{35E2C431-9F9C-2C9A-6BFB-14A52798D52F}"/>
              </a:ext>
            </a:extLst>
          </p:cNvPr>
          <p:cNvPicPr>
            <a:picLocks noChangeAspect="1"/>
          </p:cNvPicPr>
          <p:nvPr/>
        </p:nvPicPr>
        <p:blipFill>
          <a:blip r:embed="rId20"/>
          <a:stretch>
            <a:fillRect/>
          </a:stretch>
        </p:blipFill>
        <p:spPr>
          <a:xfrm>
            <a:off x="1258493" y="4831788"/>
            <a:ext cx="4157680" cy="422194"/>
          </a:xfrm>
          <a:prstGeom prst="rect">
            <a:avLst/>
          </a:prstGeom>
        </p:spPr>
      </p:pic>
      <p:pic>
        <p:nvPicPr>
          <p:cNvPr id="46" name="Picture 45">
            <a:extLst>
              <a:ext uri="{FF2B5EF4-FFF2-40B4-BE49-F238E27FC236}">
                <a16:creationId xmlns:a16="http://schemas.microsoft.com/office/drawing/2014/main" id="{38528D10-2F83-1A50-13B2-14BAB24E2A14}"/>
              </a:ext>
            </a:extLst>
          </p:cNvPr>
          <p:cNvPicPr>
            <a:picLocks noChangeAspect="1"/>
          </p:cNvPicPr>
          <p:nvPr/>
        </p:nvPicPr>
        <p:blipFill>
          <a:blip r:embed="rId21"/>
          <a:stretch>
            <a:fillRect/>
          </a:stretch>
        </p:blipFill>
        <p:spPr>
          <a:xfrm>
            <a:off x="1220538" y="5294327"/>
            <a:ext cx="4306566" cy="496912"/>
          </a:xfrm>
          <a:prstGeom prst="rect">
            <a:avLst/>
          </a:prstGeom>
        </p:spPr>
      </p:pic>
      <p:pic>
        <p:nvPicPr>
          <p:cNvPr id="48" name="Picture 47">
            <a:extLst>
              <a:ext uri="{FF2B5EF4-FFF2-40B4-BE49-F238E27FC236}">
                <a16:creationId xmlns:a16="http://schemas.microsoft.com/office/drawing/2014/main" id="{744B5DBC-C029-5EED-EB92-A68A2D7CE4F6}"/>
              </a:ext>
            </a:extLst>
          </p:cNvPr>
          <p:cNvPicPr>
            <a:picLocks noChangeAspect="1"/>
          </p:cNvPicPr>
          <p:nvPr/>
        </p:nvPicPr>
        <p:blipFill>
          <a:blip r:embed="rId22"/>
          <a:stretch>
            <a:fillRect/>
          </a:stretch>
        </p:blipFill>
        <p:spPr>
          <a:xfrm>
            <a:off x="6094667" y="4139550"/>
            <a:ext cx="5076560" cy="389918"/>
          </a:xfrm>
          <a:prstGeom prst="rect">
            <a:avLst/>
          </a:prstGeom>
        </p:spPr>
      </p:pic>
      <p:grpSp>
        <p:nvGrpSpPr>
          <p:cNvPr id="70" name="Group 69">
            <a:extLst>
              <a:ext uri="{FF2B5EF4-FFF2-40B4-BE49-F238E27FC236}">
                <a16:creationId xmlns:a16="http://schemas.microsoft.com/office/drawing/2014/main" id="{8E1DED7B-7E2E-7C5D-7181-D65AE6B4FDD7}"/>
              </a:ext>
            </a:extLst>
          </p:cNvPr>
          <p:cNvGrpSpPr/>
          <p:nvPr/>
        </p:nvGrpSpPr>
        <p:grpSpPr>
          <a:xfrm>
            <a:off x="9059382" y="5381382"/>
            <a:ext cx="3084138" cy="1476618"/>
            <a:chOff x="9131683" y="5378231"/>
            <a:chExt cx="3084138" cy="1476618"/>
          </a:xfrm>
        </p:grpSpPr>
        <p:pic>
          <p:nvPicPr>
            <p:cNvPr id="59" name="Picture 58">
              <a:extLst>
                <a:ext uri="{FF2B5EF4-FFF2-40B4-BE49-F238E27FC236}">
                  <a16:creationId xmlns:a16="http://schemas.microsoft.com/office/drawing/2014/main" id="{BE153153-493C-1BA9-06F1-494389379CD2}"/>
                </a:ext>
              </a:extLst>
            </p:cNvPr>
            <p:cNvPicPr>
              <a:picLocks noChangeAspect="1"/>
            </p:cNvPicPr>
            <p:nvPr/>
          </p:nvPicPr>
          <p:blipFill>
            <a:blip r:embed="rId23"/>
            <a:stretch>
              <a:fillRect/>
            </a:stretch>
          </p:blipFill>
          <p:spPr>
            <a:xfrm>
              <a:off x="9198725" y="6464775"/>
              <a:ext cx="3017096" cy="390074"/>
            </a:xfrm>
            <a:prstGeom prst="rect">
              <a:avLst/>
            </a:prstGeom>
          </p:spPr>
        </p:pic>
        <p:pic>
          <p:nvPicPr>
            <p:cNvPr id="61" name="Picture 60">
              <a:extLst>
                <a:ext uri="{FF2B5EF4-FFF2-40B4-BE49-F238E27FC236}">
                  <a16:creationId xmlns:a16="http://schemas.microsoft.com/office/drawing/2014/main" id="{F0D1D248-D1F1-FB1F-9AB9-B759C7B5B680}"/>
                </a:ext>
              </a:extLst>
            </p:cNvPr>
            <p:cNvPicPr>
              <a:picLocks noChangeAspect="1"/>
            </p:cNvPicPr>
            <p:nvPr/>
          </p:nvPicPr>
          <p:blipFill>
            <a:blip r:embed="rId24"/>
            <a:stretch>
              <a:fillRect/>
            </a:stretch>
          </p:blipFill>
          <p:spPr>
            <a:xfrm>
              <a:off x="9135739" y="5759206"/>
              <a:ext cx="680070" cy="412164"/>
            </a:xfrm>
            <a:prstGeom prst="rect">
              <a:avLst/>
            </a:prstGeom>
          </p:spPr>
        </p:pic>
        <p:pic>
          <p:nvPicPr>
            <p:cNvPr id="63" name="Picture 62">
              <a:extLst>
                <a:ext uri="{FF2B5EF4-FFF2-40B4-BE49-F238E27FC236}">
                  <a16:creationId xmlns:a16="http://schemas.microsoft.com/office/drawing/2014/main" id="{DB7EA461-1B96-2D0C-A970-A6C5BAE0D481}"/>
                </a:ext>
              </a:extLst>
            </p:cNvPr>
            <p:cNvPicPr>
              <a:picLocks noChangeAspect="1"/>
            </p:cNvPicPr>
            <p:nvPr/>
          </p:nvPicPr>
          <p:blipFill>
            <a:blip r:embed="rId25"/>
            <a:stretch>
              <a:fillRect/>
            </a:stretch>
          </p:blipFill>
          <p:spPr>
            <a:xfrm>
              <a:off x="9233225" y="6120095"/>
              <a:ext cx="620284" cy="377986"/>
            </a:xfrm>
            <a:prstGeom prst="rect">
              <a:avLst/>
            </a:prstGeom>
          </p:spPr>
        </p:pic>
        <p:pic>
          <p:nvPicPr>
            <p:cNvPr id="65" name="Picture 64">
              <a:extLst>
                <a:ext uri="{FF2B5EF4-FFF2-40B4-BE49-F238E27FC236}">
                  <a16:creationId xmlns:a16="http://schemas.microsoft.com/office/drawing/2014/main" id="{D93B25DC-6043-BD05-E693-B4ED934D248F}"/>
                </a:ext>
              </a:extLst>
            </p:cNvPr>
            <p:cNvPicPr>
              <a:picLocks noChangeAspect="1"/>
            </p:cNvPicPr>
            <p:nvPr/>
          </p:nvPicPr>
          <p:blipFill>
            <a:blip r:embed="rId26"/>
            <a:stretch>
              <a:fillRect/>
            </a:stretch>
          </p:blipFill>
          <p:spPr>
            <a:xfrm>
              <a:off x="10221708" y="5759206"/>
              <a:ext cx="363096" cy="341088"/>
            </a:xfrm>
            <a:prstGeom prst="rect">
              <a:avLst/>
            </a:prstGeom>
          </p:spPr>
        </p:pic>
        <p:pic>
          <p:nvPicPr>
            <p:cNvPr id="67" name="Picture 66">
              <a:extLst>
                <a:ext uri="{FF2B5EF4-FFF2-40B4-BE49-F238E27FC236}">
                  <a16:creationId xmlns:a16="http://schemas.microsoft.com/office/drawing/2014/main" id="{1A36FC70-C5CE-A7B5-045E-3EFDACEFE063}"/>
                </a:ext>
              </a:extLst>
            </p:cNvPr>
            <p:cNvPicPr>
              <a:picLocks noChangeAspect="1"/>
            </p:cNvPicPr>
            <p:nvPr/>
          </p:nvPicPr>
          <p:blipFill>
            <a:blip r:embed="rId27"/>
            <a:stretch>
              <a:fillRect/>
            </a:stretch>
          </p:blipFill>
          <p:spPr>
            <a:xfrm>
              <a:off x="10172083" y="6099938"/>
              <a:ext cx="384936" cy="365194"/>
            </a:xfrm>
            <a:prstGeom prst="rect">
              <a:avLst/>
            </a:prstGeom>
          </p:spPr>
        </p:pic>
        <p:sp>
          <p:nvSpPr>
            <p:cNvPr id="68" name="TextBox 67">
              <a:extLst>
                <a:ext uri="{FF2B5EF4-FFF2-40B4-BE49-F238E27FC236}">
                  <a16:creationId xmlns:a16="http://schemas.microsoft.com/office/drawing/2014/main" id="{5D4D4D2D-49C1-5FF3-238F-90B7AAB207C2}"/>
                </a:ext>
              </a:extLst>
            </p:cNvPr>
            <p:cNvSpPr txBox="1"/>
            <p:nvPr/>
          </p:nvSpPr>
          <p:spPr>
            <a:xfrm>
              <a:off x="9862755" y="5848204"/>
              <a:ext cx="300082" cy="646331"/>
            </a:xfrm>
            <a:prstGeom prst="rect">
              <a:avLst/>
            </a:prstGeom>
            <a:noFill/>
          </p:spPr>
          <p:txBody>
            <a:bodyPr wrap="none" rtlCol="0">
              <a:spAutoFit/>
            </a:bodyPr>
            <a:lstStyle/>
            <a:p>
              <a:r>
                <a:rPr lang="en-US" dirty="0"/>
                <a:t>=</a:t>
              </a:r>
              <a:br>
                <a:rPr lang="en-US" dirty="0"/>
              </a:br>
              <a:r>
                <a:rPr lang="en-US" dirty="0"/>
                <a:t>=</a:t>
              </a:r>
            </a:p>
          </p:txBody>
        </p:sp>
        <p:sp>
          <p:nvSpPr>
            <p:cNvPr id="69" name="TextBox 68">
              <a:extLst>
                <a:ext uri="{FF2B5EF4-FFF2-40B4-BE49-F238E27FC236}">
                  <a16:creationId xmlns:a16="http://schemas.microsoft.com/office/drawing/2014/main" id="{2C878E3B-247C-1186-1799-F9CB6299FDD2}"/>
                </a:ext>
              </a:extLst>
            </p:cNvPr>
            <p:cNvSpPr txBox="1"/>
            <p:nvPr/>
          </p:nvSpPr>
          <p:spPr>
            <a:xfrm>
              <a:off x="9131683" y="5378231"/>
              <a:ext cx="823367" cy="369332"/>
            </a:xfrm>
            <a:prstGeom prst="rect">
              <a:avLst/>
            </a:prstGeom>
            <a:noFill/>
          </p:spPr>
          <p:txBody>
            <a:bodyPr wrap="none" rtlCol="0">
              <a:spAutoFit/>
            </a:bodyPr>
            <a:lstStyle/>
            <a:p>
              <a:r>
                <a:rPr lang="en-US" dirty="0"/>
                <a:t>*</a:t>
              </a:r>
              <a:r>
                <a:rPr lang="en-US" u="sng" dirty="0"/>
                <a:t>Note</a:t>
              </a:r>
              <a:r>
                <a:rPr lang="en-US" dirty="0"/>
                <a:t>:</a:t>
              </a:r>
            </a:p>
          </p:txBody>
        </p:sp>
      </p:grpSp>
      <p:grpSp>
        <p:nvGrpSpPr>
          <p:cNvPr id="80" name="Group 79">
            <a:extLst>
              <a:ext uri="{FF2B5EF4-FFF2-40B4-BE49-F238E27FC236}">
                <a16:creationId xmlns:a16="http://schemas.microsoft.com/office/drawing/2014/main" id="{E7DC2178-9EF6-C020-D7C4-D937751783A8}"/>
              </a:ext>
            </a:extLst>
          </p:cNvPr>
          <p:cNvGrpSpPr/>
          <p:nvPr/>
        </p:nvGrpSpPr>
        <p:grpSpPr>
          <a:xfrm>
            <a:off x="359263" y="5858169"/>
            <a:ext cx="1438442" cy="507076"/>
            <a:chOff x="2448496" y="4706010"/>
            <a:chExt cx="1438442" cy="507076"/>
          </a:xfrm>
        </p:grpSpPr>
        <p:pic>
          <p:nvPicPr>
            <p:cNvPr id="72" name="Picture 71">
              <a:extLst>
                <a:ext uri="{FF2B5EF4-FFF2-40B4-BE49-F238E27FC236}">
                  <a16:creationId xmlns:a16="http://schemas.microsoft.com/office/drawing/2014/main" id="{960133AA-6431-3668-5775-7C809FC62554}"/>
                </a:ext>
              </a:extLst>
            </p:cNvPr>
            <p:cNvPicPr>
              <a:picLocks noChangeAspect="1"/>
            </p:cNvPicPr>
            <p:nvPr/>
          </p:nvPicPr>
          <p:blipFill>
            <a:blip r:embed="rId28"/>
            <a:stretch>
              <a:fillRect/>
            </a:stretch>
          </p:blipFill>
          <p:spPr>
            <a:xfrm>
              <a:off x="2448496" y="4706010"/>
              <a:ext cx="1438442" cy="507076"/>
            </a:xfrm>
            <a:prstGeom prst="rect">
              <a:avLst/>
            </a:prstGeom>
          </p:spPr>
        </p:pic>
        <p:sp>
          <p:nvSpPr>
            <p:cNvPr id="77" name="Rectangle 76">
              <a:extLst>
                <a:ext uri="{FF2B5EF4-FFF2-40B4-BE49-F238E27FC236}">
                  <a16:creationId xmlns:a16="http://schemas.microsoft.com/office/drawing/2014/main" id="{610AA55C-8D1C-8A4F-12F6-11D6342D22B0}"/>
                </a:ext>
              </a:extLst>
            </p:cNvPr>
            <p:cNvSpPr/>
            <p:nvPr/>
          </p:nvSpPr>
          <p:spPr>
            <a:xfrm>
              <a:off x="2448496" y="4772891"/>
              <a:ext cx="1438442" cy="4003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1C3E66CB-9F07-6AA6-9037-9DF514C5F476}"/>
              </a:ext>
            </a:extLst>
          </p:cNvPr>
          <p:cNvGrpSpPr/>
          <p:nvPr/>
        </p:nvGrpSpPr>
        <p:grpSpPr>
          <a:xfrm>
            <a:off x="2213812" y="5897757"/>
            <a:ext cx="3055479" cy="450977"/>
            <a:chOff x="4328993" y="4717570"/>
            <a:chExt cx="3055479" cy="450977"/>
          </a:xfrm>
        </p:grpSpPr>
        <p:pic>
          <p:nvPicPr>
            <p:cNvPr id="74" name="Picture 73">
              <a:extLst>
                <a:ext uri="{FF2B5EF4-FFF2-40B4-BE49-F238E27FC236}">
                  <a16:creationId xmlns:a16="http://schemas.microsoft.com/office/drawing/2014/main" id="{29B0C9DF-0B64-8567-F93C-6A4ABC8AEDE5}"/>
                </a:ext>
              </a:extLst>
            </p:cNvPr>
            <p:cNvPicPr>
              <a:picLocks noChangeAspect="1"/>
            </p:cNvPicPr>
            <p:nvPr/>
          </p:nvPicPr>
          <p:blipFill>
            <a:blip r:embed="rId29"/>
            <a:stretch>
              <a:fillRect/>
            </a:stretch>
          </p:blipFill>
          <p:spPr>
            <a:xfrm>
              <a:off x="4351006" y="4717570"/>
              <a:ext cx="2892618" cy="400364"/>
            </a:xfrm>
            <a:prstGeom prst="rect">
              <a:avLst/>
            </a:prstGeom>
          </p:spPr>
        </p:pic>
        <p:sp>
          <p:nvSpPr>
            <p:cNvPr id="78" name="Rectangle 77">
              <a:extLst>
                <a:ext uri="{FF2B5EF4-FFF2-40B4-BE49-F238E27FC236}">
                  <a16:creationId xmlns:a16="http://schemas.microsoft.com/office/drawing/2014/main" id="{2A3572AF-777B-0679-A10E-009094C17AF2}"/>
                </a:ext>
              </a:extLst>
            </p:cNvPr>
            <p:cNvSpPr/>
            <p:nvPr/>
          </p:nvSpPr>
          <p:spPr>
            <a:xfrm>
              <a:off x="4328993" y="4724313"/>
              <a:ext cx="3055479" cy="44423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66137D37-B7F1-EE44-D6D7-FB57AE2618D5}"/>
              </a:ext>
            </a:extLst>
          </p:cNvPr>
          <p:cNvGrpSpPr/>
          <p:nvPr/>
        </p:nvGrpSpPr>
        <p:grpSpPr>
          <a:xfrm>
            <a:off x="6635658" y="4651796"/>
            <a:ext cx="3824264" cy="458040"/>
            <a:chOff x="7800334" y="4710507"/>
            <a:chExt cx="3824264" cy="458040"/>
          </a:xfrm>
        </p:grpSpPr>
        <p:pic>
          <p:nvPicPr>
            <p:cNvPr id="76" name="Picture 75">
              <a:extLst>
                <a:ext uri="{FF2B5EF4-FFF2-40B4-BE49-F238E27FC236}">
                  <a16:creationId xmlns:a16="http://schemas.microsoft.com/office/drawing/2014/main" id="{F5759FA7-2520-598F-F9D2-1DE2EC6B681D}"/>
                </a:ext>
              </a:extLst>
            </p:cNvPr>
            <p:cNvPicPr>
              <a:picLocks noChangeAspect="1"/>
            </p:cNvPicPr>
            <p:nvPr/>
          </p:nvPicPr>
          <p:blipFill>
            <a:blip r:embed="rId30"/>
            <a:stretch>
              <a:fillRect/>
            </a:stretch>
          </p:blipFill>
          <p:spPr>
            <a:xfrm>
              <a:off x="7800334" y="4710507"/>
              <a:ext cx="3824264" cy="444234"/>
            </a:xfrm>
            <a:prstGeom prst="rect">
              <a:avLst/>
            </a:prstGeom>
          </p:spPr>
        </p:pic>
        <p:sp>
          <p:nvSpPr>
            <p:cNvPr id="79" name="Rectangle 78">
              <a:extLst>
                <a:ext uri="{FF2B5EF4-FFF2-40B4-BE49-F238E27FC236}">
                  <a16:creationId xmlns:a16="http://schemas.microsoft.com/office/drawing/2014/main" id="{4822268C-2020-ACFD-D236-895FE393EE61}"/>
                </a:ext>
              </a:extLst>
            </p:cNvPr>
            <p:cNvSpPr/>
            <p:nvPr/>
          </p:nvSpPr>
          <p:spPr>
            <a:xfrm>
              <a:off x="7800334" y="4724313"/>
              <a:ext cx="3824264" cy="44423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655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P spid="11" grpId="0" animBg="1"/>
      <p:bldP spid="20"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87FE0E-F5AF-8B9C-14F9-64E2D3623FE7}"/>
              </a:ext>
            </a:extLst>
          </p:cNvPr>
          <p:cNvSpPr>
            <a:spLocks noGrp="1"/>
          </p:cNvSpPr>
          <p:nvPr>
            <p:ph idx="1"/>
          </p:nvPr>
        </p:nvSpPr>
        <p:spPr>
          <a:xfrm>
            <a:off x="838200" y="1253331"/>
            <a:ext cx="10515600" cy="5521542"/>
          </a:xfrm>
        </p:spPr>
        <p:txBody>
          <a:bodyPr>
            <a:normAutofit/>
          </a:bodyPr>
          <a:lstStyle/>
          <a:p>
            <a:pPr lvl="1"/>
            <a:r>
              <a:rPr lang="en-US" dirty="0"/>
              <a:t>Step 3: M Step (Find model parameters that maximize likelihood):</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a:p>
            <a:pPr lvl="1"/>
            <a:r>
              <a:rPr lang="en-US" dirty="0"/>
              <a:t>Step 4: Repeat E and M until convergence (or 100 iterations):</a:t>
            </a:r>
          </a:p>
          <a:p>
            <a:pPr lvl="2"/>
            <a:r>
              <a:rPr lang="en-US" dirty="0"/>
              <a:t>Stop when decrease in cross entropy &lt; 1/100 % of total cross entropy decrease since starting the EM (done in Makin et al., 2018)</a:t>
            </a:r>
          </a:p>
          <a:p>
            <a:pPr lvl="2"/>
            <a:r>
              <a:rPr lang="en-US" dirty="0"/>
              <a:t>Or another criteria: the max of the average parameter element changes from one step to the next is &lt; 0.005 (done in this project)</a:t>
            </a:r>
          </a:p>
        </p:txBody>
      </p:sp>
      <p:sp>
        <p:nvSpPr>
          <p:cNvPr id="2" name="Title 1">
            <a:extLst>
              <a:ext uri="{FF2B5EF4-FFF2-40B4-BE49-F238E27FC236}">
                <a16:creationId xmlns:a16="http://schemas.microsoft.com/office/drawing/2014/main" id="{A270A4AC-2572-AF33-A247-8249A0FA63A2}"/>
              </a:ext>
            </a:extLst>
          </p:cNvPr>
          <p:cNvSpPr>
            <a:spLocks noGrp="1"/>
          </p:cNvSpPr>
          <p:nvPr>
            <p:ph type="title"/>
          </p:nvPr>
        </p:nvSpPr>
        <p:spPr/>
        <p:txBody>
          <a:bodyPr>
            <a:normAutofit fontScale="90000"/>
          </a:bodyPr>
          <a:lstStyle/>
          <a:p>
            <a:r>
              <a:rPr lang="en-US" dirty="0"/>
              <a:t>Methodology: KF Unsupervised with Static Mapping – Training Step 2 (EM)</a:t>
            </a:r>
          </a:p>
        </p:txBody>
      </p:sp>
      <p:pic>
        <p:nvPicPr>
          <p:cNvPr id="6" name="Picture 5">
            <a:extLst>
              <a:ext uri="{FF2B5EF4-FFF2-40B4-BE49-F238E27FC236}">
                <a16:creationId xmlns:a16="http://schemas.microsoft.com/office/drawing/2014/main" id="{CE252BDB-6B62-0141-3C3B-40DCA423B07E}"/>
              </a:ext>
            </a:extLst>
          </p:cNvPr>
          <p:cNvPicPr>
            <a:picLocks noChangeAspect="1"/>
          </p:cNvPicPr>
          <p:nvPr/>
        </p:nvPicPr>
        <p:blipFill>
          <a:blip r:embed="rId2"/>
          <a:stretch>
            <a:fillRect/>
          </a:stretch>
        </p:blipFill>
        <p:spPr>
          <a:xfrm>
            <a:off x="2267887" y="2001982"/>
            <a:ext cx="5356372" cy="678872"/>
          </a:xfrm>
          <a:prstGeom prst="rect">
            <a:avLst/>
          </a:prstGeom>
        </p:spPr>
      </p:pic>
      <p:pic>
        <p:nvPicPr>
          <p:cNvPr id="9" name="Picture 8">
            <a:extLst>
              <a:ext uri="{FF2B5EF4-FFF2-40B4-BE49-F238E27FC236}">
                <a16:creationId xmlns:a16="http://schemas.microsoft.com/office/drawing/2014/main" id="{2880450E-4D3F-9315-3E48-A91788A47A27}"/>
              </a:ext>
            </a:extLst>
          </p:cNvPr>
          <p:cNvPicPr>
            <a:picLocks noChangeAspect="1"/>
          </p:cNvPicPr>
          <p:nvPr/>
        </p:nvPicPr>
        <p:blipFill>
          <a:blip r:embed="rId3"/>
          <a:stretch>
            <a:fillRect/>
          </a:stretch>
        </p:blipFill>
        <p:spPr>
          <a:xfrm>
            <a:off x="8345001" y="1884194"/>
            <a:ext cx="2082907" cy="914447"/>
          </a:xfrm>
          <a:prstGeom prst="rect">
            <a:avLst/>
          </a:prstGeom>
        </p:spPr>
      </p:pic>
      <p:pic>
        <p:nvPicPr>
          <p:cNvPr id="14" name="Picture 13">
            <a:extLst>
              <a:ext uri="{FF2B5EF4-FFF2-40B4-BE49-F238E27FC236}">
                <a16:creationId xmlns:a16="http://schemas.microsoft.com/office/drawing/2014/main" id="{8EA785EE-5B2D-FA4E-E78F-4DFCB011B314}"/>
              </a:ext>
            </a:extLst>
          </p:cNvPr>
          <p:cNvPicPr>
            <a:picLocks noChangeAspect="1"/>
          </p:cNvPicPr>
          <p:nvPr/>
        </p:nvPicPr>
        <p:blipFill>
          <a:blip r:embed="rId4"/>
          <a:stretch>
            <a:fillRect/>
          </a:stretch>
        </p:blipFill>
        <p:spPr>
          <a:xfrm>
            <a:off x="559649" y="2775740"/>
            <a:ext cx="2616334" cy="520727"/>
          </a:xfrm>
          <a:prstGeom prst="rect">
            <a:avLst/>
          </a:prstGeom>
        </p:spPr>
      </p:pic>
      <p:pic>
        <p:nvPicPr>
          <p:cNvPr id="18" name="Picture 17">
            <a:extLst>
              <a:ext uri="{FF2B5EF4-FFF2-40B4-BE49-F238E27FC236}">
                <a16:creationId xmlns:a16="http://schemas.microsoft.com/office/drawing/2014/main" id="{3D52DE08-1E8C-2FA0-4D7C-D971F103DC35}"/>
              </a:ext>
            </a:extLst>
          </p:cNvPr>
          <p:cNvPicPr>
            <a:picLocks noChangeAspect="1"/>
          </p:cNvPicPr>
          <p:nvPr/>
        </p:nvPicPr>
        <p:blipFill>
          <a:blip r:embed="rId5"/>
          <a:stretch>
            <a:fillRect/>
          </a:stretch>
        </p:blipFill>
        <p:spPr>
          <a:xfrm>
            <a:off x="497797" y="3503678"/>
            <a:ext cx="2228965" cy="482625"/>
          </a:xfrm>
          <a:prstGeom prst="rect">
            <a:avLst/>
          </a:prstGeom>
        </p:spPr>
      </p:pic>
      <p:pic>
        <p:nvPicPr>
          <p:cNvPr id="25" name="Picture 24">
            <a:extLst>
              <a:ext uri="{FF2B5EF4-FFF2-40B4-BE49-F238E27FC236}">
                <a16:creationId xmlns:a16="http://schemas.microsoft.com/office/drawing/2014/main" id="{CAC5E694-A645-E18C-1A9F-F7F2FFBCBD64}"/>
              </a:ext>
            </a:extLst>
          </p:cNvPr>
          <p:cNvPicPr>
            <a:picLocks noChangeAspect="1"/>
          </p:cNvPicPr>
          <p:nvPr/>
        </p:nvPicPr>
        <p:blipFill>
          <a:blip r:embed="rId6"/>
          <a:stretch>
            <a:fillRect/>
          </a:stretch>
        </p:blipFill>
        <p:spPr>
          <a:xfrm>
            <a:off x="559649" y="4053471"/>
            <a:ext cx="3416476" cy="558829"/>
          </a:xfrm>
          <a:prstGeom prst="rect">
            <a:avLst/>
          </a:prstGeom>
        </p:spPr>
      </p:pic>
      <p:pic>
        <p:nvPicPr>
          <p:cNvPr id="29" name="Picture 28">
            <a:extLst>
              <a:ext uri="{FF2B5EF4-FFF2-40B4-BE49-F238E27FC236}">
                <a16:creationId xmlns:a16="http://schemas.microsoft.com/office/drawing/2014/main" id="{E19A8C66-C5AD-FBB4-4A42-40A8CAE6B88C}"/>
              </a:ext>
            </a:extLst>
          </p:cNvPr>
          <p:cNvPicPr>
            <a:picLocks noChangeAspect="1"/>
          </p:cNvPicPr>
          <p:nvPr/>
        </p:nvPicPr>
        <p:blipFill>
          <a:blip r:embed="rId7"/>
          <a:stretch>
            <a:fillRect/>
          </a:stretch>
        </p:blipFill>
        <p:spPr>
          <a:xfrm>
            <a:off x="559649" y="4679468"/>
            <a:ext cx="3645087" cy="577880"/>
          </a:xfrm>
          <a:prstGeom prst="rect">
            <a:avLst/>
          </a:prstGeom>
        </p:spPr>
      </p:pic>
      <p:pic>
        <p:nvPicPr>
          <p:cNvPr id="33" name="Picture 32">
            <a:extLst>
              <a:ext uri="{FF2B5EF4-FFF2-40B4-BE49-F238E27FC236}">
                <a16:creationId xmlns:a16="http://schemas.microsoft.com/office/drawing/2014/main" id="{C94BE670-21BE-42D9-BCAE-E9B4F96C4E24}"/>
              </a:ext>
            </a:extLst>
          </p:cNvPr>
          <p:cNvPicPr>
            <a:picLocks noChangeAspect="1"/>
          </p:cNvPicPr>
          <p:nvPr/>
        </p:nvPicPr>
        <p:blipFill>
          <a:blip r:embed="rId8"/>
          <a:stretch>
            <a:fillRect/>
          </a:stretch>
        </p:blipFill>
        <p:spPr>
          <a:xfrm>
            <a:off x="4817666" y="2798641"/>
            <a:ext cx="596931" cy="342918"/>
          </a:xfrm>
          <a:prstGeom prst="rect">
            <a:avLst/>
          </a:prstGeom>
        </p:spPr>
      </p:pic>
      <p:pic>
        <p:nvPicPr>
          <p:cNvPr id="39" name="Picture 38">
            <a:extLst>
              <a:ext uri="{FF2B5EF4-FFF2-40B4-BE49-F238E27FC236}">
                <a16:creationId xmlns:a16="http://schemas.microsoft.com/office/drawing/2014/main" id="{6700118F-39A6-6AAA-A04D-507AE8B0F23F}"/>
              </a:ext>
            </a:extLst>
          </p:cNvPr>
          <p:cNvPicPr>
            <a:picLocks noChangeAspect="1"/>
          </p:cNvPicPr>
          <p:nvPr/>
        </p:nvPicPr>
        <p:blipFill>
          <a:blip r:embed="rId9"/>
          <a:stretch>
            <a:fillRect/>
          </a:stretch>
        </p:blipFill>
        <p:spPr>
          <a:xfrm>
            <a:off x="4817666" y="3135698"/>
            <a:ext cx="3848298" cy="577880"/>
          </a:xfrm>
          <a:prstGeom prst="rect">
            <a:avLst/>
          </a:prstGeom>
        </p:spPr>
      </p:pic>
    </p:spTree>
    <p:extLst>
      <p:ext uri="{BB962C8B-B14F-4D97-AF65-F5344CB8AC3E}">
        <p14:creationId xmlns:p14="http://schemas.microsoft.com/office/powerpoint/2010/main" val="405007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3D082-FAAA-4868-8908-E638DC08E408}"/>
              </a:ext>
            </a:extLst>
          </p:cNvPr>
          <p:cNvSpPr>
            <a:spLocks noGrp="1"/>
          </p:cNvSpPr>
          <p:nvPr>
            <p:ph type="title"/>
          </p:nvPr>
        </p:nvSpPr>
        <p:spPr/>
        <p:txBody>
          <a:bodyPr/>
          <a:lstStyle/>
          <a:p>
            <a:r>
              <a:rPr lang="en-US" dirty="0"/>
              <a:t>Project Presentation Overview</a:t>
            </a:r>
          </a:p>
        </p:txBody>
      </p:sp>
      <p:sp>
        <p:nvSpPr>
          <p:cNvPr id="3" name="Content Placeholder 2">
            <a:extLst>
              <a:ext uri="{FF2B5EF4-FFF2-40B4-BE49-F238E27FC236}">
                <a16:creationId xmlns:a16="http://schemas.microsoft.com/office/drawing/2014/main" id="{A54F602D-6077-4F1E-B34E-7BFB0CEE3F74}"/>
              </a:ext>
            </a:extLst>
          </p:cNvPr>
          <p:cNvSpPr>
            <a:spLocks noGrp="1"/>
          </p:cNvSpPr>
          <p:nvPr>
            <p:ph idx="1"/>
          </p:nvPr>
        </p:nvSpPr>
        <p:spPr/>
        <p:txBody>
          <a:bodyPr/>
          <a:lstStyle/>
          <a:p>
            <a:r>
              <a:rPr lang="en-US" sz="2800" dirty="0"/>
              <a:t>Introduction</a:t>
            </a:r>
          </a:p>
          <a:p>
            <a:r>
              <a:rPr lang="en-US" sz="2800" dirty="0"/>
              <a:t>Research Objective 1</a:t>
            </a:r>
          </a:p>
          <a:p>
            <a:r>
              <a:rPr lang="en-US" sz="2800" dirty="0"/>
              <a:t>Methodology</a:t>
            </a:r>
          </a:p>
          <a:p>
            <a:r>
              <a:rPr lang="en-US" sz="2800" dirty="0"/>
              <a:t>Results for Research Objective 1</a:t>
            </a:r>
          </a:p>
          <a:p>
            <a:r>
              <a:rPr lang="en-US" sz="2800" dirty="0"/>
              <a:t>Research Objective 2 and 3</a:t>
            </a:r>
          </a:p>
          <a:p>
            <a:r>
              <a:rPr lang="en-US" sz="2800" dirty="0"/>
              <a:t>Results for Research Objective 2 and 3</a:t>
            </a:r>
          </a:p>
          <a:p>
            <a:r>
              <a:rPr lang="en-US" sz="2800" dirty="0"/>
              <a:t>Conclusion and Future Work</a:t>
            </a:r>
            <a:endParaRPr lang="en-US" dirty="0"/>
          </a:p>
        </p:txBody>
      </p:sp>
    </p:spTree>
    <p:extLst>
      <p:ext uri="{BB962C8B-B14F-4D97-AF65-F5344CB8AC3E}">
        <p14:creationId xmlns:p14="http://schemas.microsoft.com/office/powerpoint/2010/main" val="3902296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A4AC-2572-AF33-A247-8249A0FA63A2}"/>
              </a:ext>
            </a:extLst>
          </p:cNvPr>
          <p:cNvSpPr>
            <a:spLocks noGrp="1"/>
          </p:cNvSpPr>
          <p:nvPr>
            <p:ph type="title"/>
          </p:nvPr>
        </p:nvSpPr>
        <p:spPr/>
        <p:txBody>
          <a:bodyPr/>
          <a:lstStyle/>
          <a:p>
            <a:r>
              <a:rPr lang="en-US" dirty="0"/>
              <a:t>Methodology: KF Unsupervised with Static Mapping – Estimation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C87FE0E-F5AF-8B9C-14F9-64E2D3623FE7}"/>
                  </a:ext>
                </a:extLst>
              </p:cNvPr>
              <p:cNvSpPr>
                <a:spLocks noGrp="1"/>
              </p:cNvSpPr>
              <p:nvPr>
                <p:ph idx="1"/>
              </p:nvPr>
            </p:nvSpPr>
            <p:spPr/>
            <p:txBody>
              <a:bodyPr/>
              <a:lstStyle/>
              <a:p>
                <a:r>
                  <a:rPr lang="en-US" dirty="0"/>
                  <a:t>Run a KF on the observations and LGDS model given the parameters from EM and get final latent state estimates, </a:t>
                </a:r>
                <a14:m>
                  <m:oMath xmlns:m="http://schemas.openxmlformats.org/officeDocument/2006/math">
                    <m:acc>
                      <m:accPr>
                        <m:chr m:val="̂"/>
                        <m:ctrlPr>
                          <a:rPr lang="en-US" b="0" i="1" smtClean="0">
                            <a:latin typeface="Cambria Math" panose="02040503050406030204" pitchFamily="18" charset="0"/>
                          </a:rPr>
                        </m:ctrlPr>
                      </m:accPr>
                      <m:e>
                        <m:r>
                          <a:rPr lang="en-US" b="1" i="1">
                            <a:latin typeface="Cambria Math" panose="02040503050406030204" pitchFamily="18" charset="0"/>
                          </a:rPr>
                          <m:t>𝒁</m:t>
                        </m:r>
                      </m:e>
                    </m:acc>
                  </m:oMath>
                </a14:m>
                <a:endParaRPr lang="en-US" b="1" dirty="0"/>
              </a:p>
              <a:p>
                <a:r>
                  <a:rPr lang="en-US" dirty="0"/>
                  <a:t>For static mapping, perform a least squares approximation to find a linear transformation from latent to kinematic state:</a:t>
                </a:r>
                <a:br>
                  <a:rPr lang="en-US" dirty="0"/>
                </a:br>
                <a:br>
                  <a:rPr lang="en-US" dirty="0"/>
                </a:br>
                <a:br>
                  <a:rPr lang="en-US" dirty="0"/>
                </a:br>
                <a:endParaRPr lang="en-US" dirty="0"/>
              </a:p>
              <a:p>
                <a:pPr lvl="1"/>
                <a:r>
                  <a:rPr lang="en-US" dirty="0"/>
                  <a:t>Assumes a good understanding of how latent and kinematic relationship (gives a sense of best-case performance)</a:t>
                </a:r>
              </a:p>
            </p:txBody>
          </p:sp>
        </mc:Choice>
        <mc:Fallback xmlns="">
          <p:sp>
            <p:nvSpPr>
              <p:cNvPr id="3" name="Content Placeholder 2">
                <a:extLst>
                  <a:ext uri="{FF2B5EF4-FFF2-40B4-BE49-F238E27FC236}">
                    <a16:creationId xmlns:a16="http://schemas.microsoft.com/office/drawing/2014/main" id="{1C87FE0E-F5AF-8B9C-14F9-64E2D3623FE7}"/>
                  </a:ext>
                </a:extLst>
              </p:cNvPr>
              <p:cNvSpPr>
                <a:spLocks noGrp="1" noRot="1" noChangeAspect="1" noMove="1" noResize="1" noEditPoints="1" noAdjustHandles="1" noChangeArrowheads="1" noChangeShapeType="1" noTextEdit="1"/>
              </p:cNvSpPr>
              <p:nvPr>
                <p:ph idx="1"/>
              </p:nvPr>
            </p:nvSpPr>
            <p:spPr>
              <a:blipFill>
                <a:blip r:embed="rId3"/>
                <a:stretch>
                  <a:fillRect l="-522" t="-1543" r="-348"/>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F654FCCF-73B8-269C-D8E3-4CD4A4DFE502}"/>
              </a:ext>
            </a:extLst>
          </p:cNvPr>
          <p:cNvPicPr>
            <a:picLocks noChangeAspect="1"/>
          </p:cNvPicPr>
          <p:nvPr/>
        </p:nvPicPr>
        <p:blipFill>
          <a:blip r:embed="rId4"/>
          <a:stretch>
            <a:fillRect/>
          </a:stretch>
        </p:blipFill>
        <p:spPr>
          <a:xfrm>
            <a:off x="4824509" y="2369127"/>
            <a:ext cx="2326850" cy="806336"/>
          </a:xfrm>
          <a:prstGeom prst="rect">
            <a:avLst/>
          </a:prstGeom>
        </p:spPr>
      </p:pic>
    </p:spTree>
    <p:extLst>
      <p:ext uri="{BB962C8B-B14F-4D97-AF65-F5344CB8AC3E}">
        <p14:creationId xmlns:p14="http://schemas.microsoft.com/office/powerpoint/2010/main" val="292244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A8796-2671-932D-F609-3950B70B3EA8}"/>
              </a:ext>
            </a:extLst>
          </p:cNvPr>
          <p:cNvSpPr>
            <a:spLocks noGrp="1"/>
          </p:cNvSpPr>
          <p:nvPr>
            <p:ph type="title"/>
          </p:nvPr>
        </p:nvSpPr>
        <p:spPr/>
        <p:txBody>
          <a:bodyPr/>
          <a:lstStyle/>
          <a:p>
            <a:r>
              <a:rPr lang="en-US" dirty="0"/>
              <a:t>Methodology: Evaluation Metric</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4263F2F-5A1E-8681-44E6-3F52EB081E07}"/>
                  </a:ext>
                </a:extLst>
              </p:cNvPr>
              <p:cNvSpPr>
                <a:spLocks noGrp="1"/>
              </p:cNvSpPr>
              <p:nvPr>
                <p:ph idx="1"/>
              </p:nvPr>
            </p:nvSpPr>
            <p:spPr>
              <a:xfrm>
                <a:off x="838199" y="1253331"/>
                <a:ext cx="3891743" cy="5180720"/>
              </a:xfrm>
            </p:spPr>
            <p:txBody>
              <a:bodyPr/>
              <a:lstStyle/>
              <a:p>
                <a:r>
                  <a:rPr lang="en-US" dirty="0"/>
                  <a:t>How to quantify how well decoders work in prediction?</a:t>
                </a:r>
              </a:p>
              <a:p>
                <a:r>
                  <a:rPr lang="en-US" dirty="0"/>
                  <a:t>Coefficient of Determination,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oMath>
                </a14:m>
                <a:r>
                  <a:rPr lang="en-US" dirty="0"/>
                  <a:t>:</a:t>
                </a:r>
                <a:br>
                  <a:rPr lang="en-US" dirty="0"/>
                </a:br>
                <a:br>
                  <a:rPr lang="en-US" dirty="0"/>
                </a:br>
                <a:br>
                  <a:rPr lang="en-US" dirty="0"/>
                </a:br>
                <a:br>
                  <a:rPr lang="en-US" dirty="0"/>
                </a:br>
                <a:endParaRPr lang="en-US" dirty="0"/>
              </a:p>
              <a:p>
                <a:r>
                  <a:rPr lang="en-US" dirty="0"/>
                  <a:t>Signal-to-Noise Ratio, </a:t>
                </a:r>
                <a14:m>
                  <m:oMath xmlns:m="http://schemas.openxmlformats.org/officeDocument/2006/math">
                    <m:r>
                      <a:rPr lang="en-US" b="0" i="1" smtClean="0">
                        <a:latin typeface="Cambria Math" panose="02040503050406030204" pitchFamily="18" charset="0"/>
                      </a:rPr>
                      <m:t>𝑆𝑁𝑅</m:t>
                    </m:r>
                  </m:oMath>
                </a14:m>
                <a:r>
                  <a:rPr lang="en-US" dirty="0"/>
                  <a:t>:</a:t>
                </a:r>
              </a:p>
            </p:txBody>
          </p:sp>
        </mc:Choice>
        <mc:Fallback xmlns="">
          <p:sp>
            <p:nvSpPr>
              <p:cNvPr id="3" name="Content Placeholder 2">
                <a:extLst>
                  <a:ext uri="{FF2B5EF4-FFF2-40B4-BE49-F238E27FC236}">
                    <a16:creationId xmlns:a16="http://schemas.microsoft.com/office/drawing/2014/main" id="{44263F2F-5A1E-8681-44E6-3F52EB081E07}"/>
                  </a:ext>
                </a:extLst>
              </p:cNvPr>
              <p:cNvSpPr>
                <a:spLocks noGrp="1" noRot="1" noChangeAspect="1" noMove="1" noResize="1" noEditPoints="1" noAdjustHandles="1" noChangeArrowheads="1" noChangeShapeType="1" noTextEdit="1"/>
              </p:cNvSpPr>
              <p:nvPr>
                <p:ph idx="1"/>
              </p:nvPr>
            </p:nvSpPr>
            <p:spPr>
              <a:xfrm>
                <a:off x="838199" y="1253331"/>
                <a:ext cx="3891743" cy="5180720"/>
              </a:xfrm>
              <a:blipFill>
                <a:blip r:embed="rId2"/>
                <a:stretch>
                  <a:fillRect l="-1252" t="-1296" r="-313"/>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ED16AD6-0007-2C02-EE7B-860D7E60CE48}"/>
              </a:ext>
            </a:extLst>
          </p:cNvPr>
          <p:cNvPicPr>
            <a:picLocks noChangeAspect="1"/>
          </p:cNvPicPr>
          <p:nvPr/>
        </p:nvPicPr>
        <p:blipFill>
          <a:blip r:embed="rId3"/>
          <a:stretch>
            <a:fillRect/>
          </a:stretch>
        </p:blipFill>
        <p:spPr>
          <a:xfrm>
            <a:off x="1384968" y="2352501"/>
            <a:ext cx="2165700" cy="939340"/>
          </a:xfrm>
          <a:prstGeom prst="rect">
            <a:avLst/>
          </a:prstGeom>
        </p:spPr>
      </p:pic>
      <p:pic>
        <p:nvPicPr>
          <p:cNvPr id="9" name="Picture 8">
            <a:extLst>
              <a:ext uri="{FF2B5EF4-FFF2-40B4-BE49-F238E27FC236}">
                <a16:creationId xmlns:a16="http://schemas.microsoft.com/office/drawing/2014/main" id="{AB717684-E588-AA8F-D6C6-A0F8092CCEC4}"/>
              </a:ext>
            </a:extLst>
          </p:cNvPr>
          <p:cNvPicPr>
            <a:picLocks noChangeAspect="1"/>
          </p:cNvPicPr>
          <p:nvPr/>
        </p:nvPicPr>
        <p:blipFill>
          <a:blip r:embed="rId4"/>
          <a:stretch>
            <a:fillRect/>
          </a:stretch>
        </p:blipFill>
        <p:spPr>
          <a:xfrm>
            <a:off x="1094961" y="4078223"/>
            <a:ext cx="3078222" cy="625576"/>
          </a:xfrm>
          <a:prstGeom prst="rect">
            <a:avLst/>
          </a:prstGeom>
        </p:spPr>
      </p:pic>
      <p:pic>
        <p:nvPicPr>
          <p:cNvPr id="11" name="Picture 10">
            <a:extLst>
              <a:ext uri="{FF2B5EF4-FFF2-40B4-BE49-F238E27FC236}">
                <a16:creationId xmlns:a16="http://schemas.microsoft.com/office/drawing/2014/main" id="{93203EAB-36D7-C677-4E08-61C4119AC770}"/>
              </a:ext>
            </a:extLst>
          </p:cNvPr>
          <p:cNvPicPr>
            <a:picLocks noChangeAspect="1"/>
          </p:cNvPicPr>
          <p:nvPr/>
        </p:nvPicPr>
        <p:blipFill>
          <a:blip r:embed="rId5"/>
          <a:stretch>
            <a:fillRect/>
          </a:stretch>
        </p:blipFill>
        <p:spPr>
          <a:xfrm>
            <a:off x="4804756" y="882394"/>
            <a:ext cx="7110158" cy="5758228"/>
          </a:xfrm>
          <a:prstGeom prst="rect">
            <a:avLst/>
          </a:prstGeom>
        </p:spPr>
      </p:pic>
    </p:spTree>
    <p:extLst>
      <p:ext uri="{BB962C8B-B14F-4D97-AF65-F5344CB8AC3E}">
        <p14:creationId xmlns:p14="http://schemas.microsoft.com/office/powerpoint/2010/main" val="1026414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41A0-5790-C1A1-56F9-C9B846BEAA1D}"/>
              </a:ext>
            </a:extLst>
          </p:cNvPr>
          <p:cNvSpPr>
            <a:spLocks noGrp="1"/>
          </p:cNvSpPr>
          <p:nvPr>
            <p:ph type="title"/>
          </p:nvPr>
        </p:nvSpPr>
        <p:spPr/>
        <p:txBody>
          <a:bodyPr/>
          <a:lstStyle/>
          <a:p>
            <a:r>
              <a:rPr lang="en-US" dirty="0"/>
              <a:t>Results 1</a:t>
            </a:r>
          </a:p>
        </p:txBody>
      </p:sp>
      <p:sp>
        <p:nvSpPr>
          <p:cNvPr id="3" name="Text Placeholder 2">
            <a:extLst>
              <a:ext uri="{FF2B5EF4-FFF2-40B4-BE49-F238E27FC236}">
                <a16:creationId xmlns:a16="http://schemas.microsoft.com/office/drawing/2014/main" id="{396874CA-2284-32B5-54D3-2E2DE34F3980}"/>
              </a:ext>
            </a:extLst>
          </p:cNvPr>
          <p:cNvSpPr>
            <a:spLocks noGrp="1"/>
          </p:cNvSpPr>
          <p:nvPr>
            <p:ph type="body" idx="1"/>
          </p:nvPr>
        </p:nvSpPr>
        <p:spPr/>
        <p:txBody>
          <a:bodyPr/>
          <a:lstStyle/>
          <a:p>
            <a:r>
              <a:rPr lang="en-US" dirty="0"/>
              <a:t>These are the results for the first objective: Implement a Python neural signal decoder library and validate the results by quantifying how well the results match the accompanying results file from the </a:t>
            </a:r>
            <a:r>
              <a:rPr lang="en-US" dirty="0" err="1"/>
              <a:t>O’Doherty</a:t>
            </a:r>
            <a:r>
              <a:rPr lang="en-US" dirty="0"/>
              <a:t> et al., 2020 dataset.</a:t>
            </a:r>
          </a:p>
        </p:txBody>
      </p:sp>
      <p:sp>
        <p:nvSpPr>
          <p:cNvPr id="4" name="Slide Number Placeholder 3">
            <a:extLst>
              <a:ext uri="{FF2B5EF4-FFF2-40B4-BE49-F238E27FC236}">
                <a16:creationId xmlns:a16="http://schemas.microsoft.com/office/drawing/2014/main" id="{E335D1F9-0B5B-D811-3DC0-CB22D8C3D241}"/>
              </a:ext>
            </a:extLst>
          </p:cNvPr>
          <p:cNvSpPr>
            <a:spLocks noGrp="1"/>
          </p:cNvSpPr>
          <p:nvPr>
            <p:ph type="sldNum" sz="quarter" idx="12"/>
          </p:nvPr>
        </p:nvSpPr>
        <p:spPr/>
        <p:txBody>
          <a:bodyPr/>
          <a:lstStyle/>
          <a:p>
            <a:fld id="{664DB321-1CDD-4A06-AA42-40E9ECCDDEA8}" type="slidenum">
              <a:rPr lang="en-US" smtClean="0"/>
              <a:t>21</a:t>
            </a:fld>
            <a:endParaRPr lang="en-US"/>
          </a:p>
        </p:txBody>
      </p:sp>
    </p:spTree>
    <p:extLst>
      <p:ext uri="{BB962C8B-B14F-4D97-AF65-F5344CB8AC3E}">
        <p14:creationId xmlns:p14="http://schemas.microsoft.com/office/powerpoint/2010/main" val="2120966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5E449-E089-62DA-6A6F-BFD3F414D9B2}"/>
              </a:ext>
            </a:extLst>
          </p:cNvPr>
          <p:cNvSpPr>
            <a:spLocks noGrp="1"/>
          </p:cNvSpPr>
          <p:nvPr>
            <p:ph type="title"/>
          </p:nvPr>
        </p:nvSpPr>
        <p:spPr/>
        <p:txBody>
          <a:bodyPr/>
          <a:lstStyle/>
          <a:p>
            <a:r>
              <a:rPr lang="en-US" dirty="0"/>
              <a:t>Results 1: Qualitative</a:t>
            </a:r>
          </a:p>
        </p:txBody>
      </p:sp>
      <p:sp>
        <p:nvSpPr>
          <p:cNvPr id="3" name="Content Placeholder 2">
            <a:extLst>
              <a:ext uri="{FF2B5EF4-FFF2-40B4-BE49-F238E27FC236}">
                <a16:creationId xmlns:a16="http://schemas.microsoft.com/office/drawing/2014/main" id="{FE3A14EE-7BEE-2311-19E4-BC1C2371593F}"/>
              </a:ext>
            </a:extLst>
          </p:cNvPr>
          <p:cNvSpPr>
            <a:spLocks noGrp="1"/>
          </p:cNvSpPr>
          <p:nvPr>
            <p:ph idx="1"/>
          </p:nvPr>
        </p:nvSpPr>
        <p:spPr>
          <a:xfrm>
            <a:off x="838200" y="1253331"/>
            <a:ext cx="5055524" cy="4351338"/>
          </a:xfrm>
        </p:spPr>
        <p:txBody>
          <a:bodyPr/>
          <a:lstStyle/>
          <a:p>
            <a:r>
              <a:rPr lang="en-US" dirty="0"/>
              <a:t>Was not able to reproduce results for “Loco” monkey (~21 % of results from results file for </a:t>
            </a:r>
            <a:r>
              <a:rPr lang="en-US" dirty="0" err="1"/>
              <a:t>O’Doherty</a:t>
            </a:r>
            <a:r>
              <a:rPr lang="en-US" dirty="0"/>
              <a:t> 2020 dataset)</a:t>
            </a:r>
          </a:p>
          <a:p>
            <a:pPr lvl="1"/>
            <a:r>
              <a:rPr lang="en-US" dirty="0"/>
              <a:t>All results reported will be for “Indy”</a:t>
            </a:r>
            <a:br>
              <a:rPr lang="en-US" dirty="0"/>
            </a:br>
            <a:endParaRPr lang="en-US" dirty="0"/>
          </a:p>
          <a:p>
            <a:r>
              <a:rPr lang="en-US" dirty="0"/>
              <a:t>Regression and KF Observed match well</a:t>
            </a:r>
            <a:br>
              <a:rPr lang="en-US" dirty="0"/>
            </a:br>
            <a:endParaRPr lang="en-US" dirty="0"/>
          </a:p>
          <a:p>
            <a:r>
              <a:rPr lang="en-US" dirty="0"/>
              <a:t>Custom KF Unsupervised with static mapping (</a:t>
            </a:r>
            <a:r>
              <a:rPr lang="en-US" dirty="0" err="1"/>
              <a:t>KF_static</a:t>
            </a:r>
            <a:r>
              <a:rPr lang="en-US" dirty="0"/>
              <a:t>) appears to outperform Makin et al., 2018</a:t>
            </a:r>
          </a:p>
        </p:txBody>
      </p:sp>
      <p:pic>
        <p:nvPicPr>
          <p:cNvPr id="5" name="Picture 4">
            <a:extLst>
              <a:ext uri="{FF2B5EF4-FFF2-40B4-BE49-F238E27FC236}">
                <a16:creationId xmlns:a16="http://schemas.microsoft.com/office/drawing/2014/main" id="{0B78BCF8-442B-C31A-39A4-ADA8A84E7673}"/>
              </a:ext>
            </a:extLst>
          </p:cNvPr>
          <p:cNvPicPr>
            <a:picLocks noChangeAspect="1"/>
          </p:cNvPicPr>
          <p:nvPr/>
        </p:nvPicPr>
        <p:blipFill>
          <a:blip r:embed="rId2"/>
          <a:stretch>
            <a:fillRect/>
          </a:stretch>
        </p:blipFill>
        <p:spPr>
          <a:xfrm>
            <a:off x="6096000" y="774405"/>
            <a:ext cx="6011300" cy="6031852"/>
          </a:xfrm>
          <a:prstGeom prst="rect">
            <a:avLst/>
          </a:prstGeom>
        </p:spPr>
      </p:pic>
      <p:cxnSp>
        <p:nvCxnSpPr>
          <p:cNvPr id="7" name="Straight Arrow Connector 6">
            <a:extLst>
              <a:ext uri="{FF2B5EF4-FFF2-40B4-BE49-F238E27FC236}">
                <a16:creationId xmlns:a16="http://schemas.microsoft.com/office/drawing/2014/main" id="{8F255F03-DDCF-EF9D-C2D3-00F3C329D975}"/>
              </a:ext>
            </a:extLst>
          </p:cNvPr>
          <p:cNvCxnSpPr>
            <a:cxnSpLocks/>
          </p:cNvCxnSpPr>
          <p:nvPr/>
        </p:nvCxnSpPr>
        <p:spPr>
          <a:xfrm>
            <a:off x="5209775" y="2274474"/>
            <a:ext cx="1836484" cy="1997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68309E16-9DC3-BCA3-4AD9-FC6934CD74CE}"/>
              </a:ext>
            </a:extLst>
          </p:cNvPr>
          <p:cNvCxnSpPr>
            <a:cxnSpLocks/>
            <a:endCxn id="15" idx="1"/>
          </p:cNvCxnSpPr>
          <p:nvPr/>
        </p:nvCxnSpPr>
        <p:spPr>
          <a:xfrm rot="16200000" flipH="1">
            <a:off x="4564314" y="4303057"/>
            <a:ext cx="1598280" cy="1321656"/>
          </a:xfrm>
          <a:prstGeom prst="bent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8666754-EB66-D53C-7226-3CE7419D3BDA}"/>
              </a:ext>
            </a:extLst>
          </p:cNvPr>
          <p:cNvSpPr/>
          <p:nvPr/>
        </p:nvSpPr>
        <p:spPr>
          <a:xfrm>
            <a:off x="6024282" y="4707369"/>
            <a:ext cx="6167718" cy="2111312"/>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Brace 16">
            <a:extLst>
              <a:ext uri="{FF2B5EF4-FFF2-40B4-BE49-F238E27FC236}">
                <a16:creationId xmlns:a16="http://schemas.microsoft.com/office/drawing/2014/main" id="{FADAC7B3-4660-2DAA-1CFB-1B3A6B0815F1}"/>
              </a:ext>
            </a:extLst>
          </p:cNvPr>
          <p:cNvSpPr/>
          <p:nvPr/>
        </p:nvSpPr>
        <p:spPr>
          <a:xfrm>
            <a:off x="5563241" y="891348"/>
            <a:ext cx="532760" cy="3657665"/>
          </a:xfrm>
          <a:prstGeom prst="leftBrace">
            <a:avLst>
              <a:gd name="adj1" fmla="val 8333"/>
              <a:gd name="adj2" fmla="val 57563"/>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4179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5"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5B74-567E-DA42-A0ED-8246BDF09FF8}"/>
              </a:ext>
            </a:extLst>
          </p:cNvPr>
          <p:cNvSpPr>
            <a:spLocks noGrp="1"/>
          </p:cNvSpPr>
          <p:nvPr>
            <p:ph type="title"/>
          </p:nvPr>
        </p:nvSpPr>
        <p:spPr/>
        <p:txBody>
          <a:bodyPr/>
          <a:lstStyle/>
          <a:p>
            <a:r>
              <a:rPr lang="en-US" dirty="0"/>
              <a:t>Results 1: Quantitative for Regression</a:t>
            </a:r>
          </a:p>
        </p:txBody>
      </p:sp>
      <p:sp>
        <p:nvSpPr>
          <p:cNvPr id="3" name="Content Placeholder 2">
            <a:extLst>
              <a:ext uri="{FF2B5EF4-FFF2-40B4-BE49-F238E27FC236}">
                <a16:creationId xmlns:a16="http://schemas.microsoft.com/office/drawing/2014/main" id="{73CF1216-DAF9-E795-0798-920C47BF1C84}"/>
              </a:ext>
            </a:extLst>
          </p:cNvPr>
          <p:cNvSpPr>
            <a:spLocks noGrp="1"/>
          </p:cNvSpPr>
          <p:nvPr>
            <p:ph idx="1"/>
          </p:nvPr>
        </p:nvSpPr>
        <p:spPr>
          <a:xfrm>
            <a:off x="838199" y="1253331"/>
            <a:ext cx="5845233" cy="5313724"/>
          </a:xfrm>
        </p:spPr>
        <p:txBody>
          <a:bodyPr/>
          <a:lstStyle/>
          <a:p>
            <a:r>
              <a:rPr lang="en-US" dirty="0"/>
              <a:t>Collected Bootstrap results (100,000 samples) for all permutations of kinematic axis and bin width</a:t>
            </a:r>
          </a:p>
          <a:p>
            <a:pPr lvl="1"/>
            <a:r>
              <a:rPr lang="en-US" dirty="0"/>
              <a:t>Considering all kinematics/bin widths, SNR average is </a:t>
            </a:r>
            <a:r>
              <a:rPr lang="en-US" dirty="0">
                <a:highlight>
                  <a:srgbClr val="FFFF00"/>
                </a:highlight>
              </a:rPr>
              <a:t>~1.3 %</a:t>
            </a:r>
            <a:r>
              <a:rPr lang="en-US" dirty="0"/>
              <a:t> different with </a:t>
            </a:r>
            <a:r>
              <a:rPr lang="en-US" dirty="0">
                <a:highlight>
                  <a:srgbClr val="FFFF00"/>
                </a:highlight>
              </a:rPr>
              <a:t>~0.3 %</a:t>
            </a:r>
            <a:r>
              <a:rPr lang="en-US" dirty="0"/>
              <a:t> difference in standard error</a:t>
            </a:r>
          </a:p>
          <a:p>
            <a:endParaRPr lang="en-US" dirty="0"/>
          </a:p>
        </p:txBody>
      </p:sp>
      <p:pic>
        <p:nvPicPr>
          <p:cNvPr id="5" name="Picture 4">
            <a:extLst>
              <a:ext uri="{FF2B5EF4-FFF2-40B4-BE49-F238E27FC236}">
                <a16:creationId xmlns:a16="http://schemas.microsoft.com/office/drawing/2014/main" id="{ED1B9E8A-D704-AFA6-107F-E641A909EBBD}"/>
              </a:ext>
            </a:extLst>
          </p:cNvPr>
          <p:cNvPicPr>
            <a:picLocks noChangeAspect="1"/>
          </p:cNvPicPr>
          <p:nvPr/>
        </p:nvPicPr>
        <p:blipFill>
          <a:blip r:embed="rId3"/>
          <a:stretch>
            <a:fillRect/>
          </a:stretch>
        </p:blipFill>
        <p:spPr>
          <a:xfrm>
            <a:off x="7172091" y="856211"/>
            <a:ext cx="4831484" cy="5879742"/>
          </a:xfrm>
          <a:prstGeom prst="rect">
            <a:avLst/>
          </a:prstGeom>
        </p:spPr>
      </p:pic>
      <p:sp>
        <p:nvSpPr>
          <p:cNvPr id="11" name="TextBox 10">
            <a:extLst>
              <a:ext uri="{FF2B5EF4-FFF2-40B4-BE49-F238E27FC236}">
                <a16:creationId xmlns:a16="http://schemas.microsoft.com/office/drawing/2014/main" id="{754AF258-E78E-731F-3081-7F58618DF604}"/>
              </a:ext>
            </a:extLst>
          </p:cNvPr>
          <p:cNvSpPr txBox="1"/>
          <p:nvPr/>
        </p:nvSpPr>
        <p:spPr>
          <a:xfrm>
            <a:off x="8066567" y="385476"/>
            <a:ext cx="3257430" cy="369332"/>
          </a:xfrm>
          <a:prstGeom prst="rect">
            <a:avLst/>
          </a:prstGeom>
          <a:noFill/>
        </p:spPr>
        <p:txBody>
          <a:bodyPr wrap="none" rtlCol="0">
            <a:spAutoFit/>
          </a:bodyPr>
          <a:lstStyle/>
          <a:p>
            <a:r>
              <a:rPr lang="en-US" b="1" dirty="0"/>
              <a:t>Results for 64ms bin width case</a:t>
            </a:r>
            <a:r>
              <a:rPr lang="en-US" dirty="0"/>
              <a:t>:</a:t>
            </a:r>
          </a:p>
        </p:txBody>
      </p:sp>
      <p:pic>
        <p:nvPicPr>
          <p:cNvPr id="42" name="Picture 41">
            <a:extLst>
              <a:ext uri="{FF2B5EF4-FFF2-40B4-BE49-F238E27FC236}">
                <a16:creationId xmlns:a16="http://schemas.microsoft.com/office/drawing/2014/main" id="{82CB7512-EBCD-671F-9B3F-BC55282CC90D}"/>
              </a:ext>
            </a:extLst>
          </p:cNvPr>
          <p:cNvPicPr>
            <a:picLocks noChangeAspect="1"/>
          </p:cNvPicPr>
          <p:nvPr/>
        </p:nvPicPr>
        <p:blipFill>
          <a:blip r:embed="rId4"/>
          <a:stretch>
            <a:fillRect/>
          </a:stretch>
        </p:blipFill>
        <p:spPr>
          <a:xfrm>
            <a:off x="253574" y="3316734"/>
            <a:ext cx="6582654" cy="1807442"/>
          </a:xfrm>
          <a:prstGeom prst="rect">
            <a:avLst/>
          </a:prstGeom>
        </p:spPr>
      </p:pic>
      <p:sp>
        <p:nvSpPr>
          <p:cNvPr id="43" name="Rectangle 42">
            <a:extLst>
              <a:ext uri="{FF2B5EF4-FFF2-40B4-BE49-F238E27FC236}">
                <a16:creationId xmlns:a16="http://schemas.microsoft.com/office/drawing/2014/main" id="{6490A433-58FB-A635-A5B0-23EA88B70F9E}"/>
              </a:ext>
            </a:extLst>
          </p:cNvPr>
          <p:cNvSpPr/>
          <p:nvPr/>
        </p:nvSpPr>
        <p:spPr>
          <a:xfrm>
            <a:off x="6390554" y="3526925"/>
            <a:ext cx="445674" cy="192101"/>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DF84A7F-29E3-8009-F0EB-3F6D98A7525E}"/>
              </a:ext>
            </a:extLst>
          </p:cNvPr>
          <p:cNvSpPr/>
          <p:nvPr/>
        </p:nvSpPr>
        <p:spPr>
          <a:xfrm>
            <a:off x="3955996" y="3526925"/>
            <a:ext cx="445674" cy="192101"/>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96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4122-CA22-DC0E-9A80-174872C7B4B3}"/>
              </a:ext>
            </a:extLst>
          </p:cNvPr>
          <p:cNvSpPr>
            <a:spLocks noGrp="1"/>
          </p:cNvSpPr>
          <p:nvPr>
            <p:ph type="title"/>
          </p:nvPr>
        </p:nvSpPr>
        <p:spPr/>
        <p:txBody>
          <a:bodyPr/>
          <a:lstStyle/>
          <a:p>
            <a:r>
              <a:rPr lang="en-US" dirty="0"/>
              <a:t>Results 1: Quantitative for KF Supervised</a:t>
            </a:r>
          </a:p>
        </p:txBody>
      </p:sp>
      <p:sp>
        <p:nvSpPr>
          <p:cNvPr id="3" name="Content Placeholder 2">
            <a:extLst>
              <a:ext uri="{FF2B5EF4-FFF2-40B4-BE49-F238E27FC236}">
                <a16:creationId xmlns:a16="http://schemas.microsoft.com/office/drawing/2014/main" id="{8BD27D74-4D1F-FE46-AAE8-3FF4A0D2F881}"/>
              </a:ext>
            </a:extLst>
          </p:cNvPr>
          <p:cNvSpPr>
            <a:spLocks noGrp="1"/>
          </p:cNvSpPr>
          <p:nvPr>
            <p:ph idx="1"/>
          </p:nvPr>
        </p:nvSpPr>
        <p:spPr>
          <a:xfrm>
            <a:off x="838200" y="1253330"/>
            <a:ext cx="6003175" cy="5197345"/>
          </a:xfrm>
        </p:spPr>
        <p:txBody>
          <a:bodyPr/>
          <a:lstStyle/>
          <a:p>
            <a:r>
              <a:rPr lang="en-US" dirty="0"/>
              <a:t>Collected Bootstrap results (100,000 samples) for all permutations of kinematic axis and bin width</a:t>
            </a:r>
          </a:p>
          <a:p>
            <a:pPr lvl="1"/>
            <a:r>
              <a:rPr lang="en-US" dirty="0"/>
              <a:t>Considering all kinematics/bin widths, SNR average is </a:t>
            </a:r>
            <a:r>
              <a:rPr lang="en-US" dirty="0">
                <a:highlight>
                  <a:srgbClr val="FFFF00"/>
                </a:highlight>
              </a:rPr>
              <a:t>~2 %</a:t>
            </a:r>
            <a:r>
              <a:rPr lang="en-US" dirty="0"/>
              <a:t> different with </a:t>
            </a:r>
            <a:r>
              <a:rPr lang="en-US" dirty="0">
                <a:highlight>
                  <a:srgbClr val="FFFF00"/>
                </a:highlight>
              </a:rPr>
              <a:t>~0.8 %</a:t>
            </a:r>
            <a:r>
              <a:rPr lang="en-US" dirty="0"/>
              <a:t> difference in standard error</a:t>
            </a:r>
          </a:p>
          <a:p>
            <a:endParaRPr lang="en-US" dirty="0"/>
          </a:p>
        </p:txBody>
      </p:sp>
      <p:pic>
        <p:nvPicPr>
          <p:cNvPr id="7" name="Picture 6">
            <a:extLst>
              <a:ext uri="{FF2B5EF4-FFF2-40B4-BE49-F238E27FC236}">
                <a16:creationId xmlns:a16="http://schemas.microsoft.com/office/drawing/2014/main" id="{842BAC67-703B-B268-CB50-FB4E12A666C0}"/>
              </a:ext>
            </a:extLst>
          </p:cNvPr>
          <p:cNvPicPr>
            <a:picLocks noChangeAspect="1"/>
          </p:cNvPicPr>
          <p:nvPr/>
        </p:nvPicPr>
        <p:blipFill>
          <a:blip r:embed="rId2"/>
          <a:stretch>
            <a:fillRect/>
          </a:stretch>
        </p:blipFill>
        <p:spPr>
          <a:xfrm>
            <a:off x="7082444" y="796412"/>
            <a:ext cx="4982706" cy="6026322"/>
          </a:xfrm>
          <a:prstGeom prst="rect">
            <a:avLst/>
          </a:prstGeom>
        </p:spPr>
      </p:pic>
      <p:sp>
        <p:nvSpPr>
          <p:cNvPr id="8" name="TextBox 7">
            <a:extLst>
              <a:ext uri="{FF2B5EF4-FFF2-40B4-BE49-F238E27FC236}">
                <a16:creationId xmlns:a16="http://schemas.microsoft.com/office/drawing/2014/main" id="{C12B9415-D3A1-3E6F-0E1A-78E611FC5781}"/>
              </a:ext>
            </a:extLst>
          </p:cNvPr>
          <p:cNvSpPr txBox="1"/>
          <p:nvPr/>
        </p:nvSpPr>
        <p:spPr>
          <a:xfrm>
            <a:off x="8066567" y="385476"/>
            <a:ext cx="3257430" cy="369332"/>
          </a:xfrm>
          <a:prstGeom prst="rect">
            <a:avLst/>
          </a:prstGeom>
          <a:noFill/>
        </p:spPr>
        <p:txBody>
          <a:bodyPr wrap="none" rtlCol="0">
            <a:spAutoFit/>
          </a:bodyPr>
          <a:lstStyle/>
          <a:p>
            <a:r>
              <a:rPr lang="en-US" b="1" dirty="0"/>
              <a:t>Results for 64ms bin width case</a:t>
            </a:r>
            <a:r>
              <a:rPr lang="en-US" dirty="0"/>
              <a:t>:</a:t>
            </a:r>
          </a:p>
        </p:txBody>
      </p:sp>
      <p:pic>
        <p:nvPicPr>
          <p:cNvPr id="40" name="Picture 39">
            <a:extLst>
              <a:ext uri="{FF2B5EF4-FFF2-40B4-BE49-F238E27FC236}">
                <a16:creationId xmlns:a16="http://schemas.microsoft.com/office/drawing/2014/main" id="{5183732B-70F8-34E5-40BC-1E53E3E42731}"/>
              </a:ext>
            </a:extLst>
          </p:cNvPr>
          <p:cNvPicPr>
            <a:picLocks noChangeAspect="1"/>
          </p:cNvPicPr>
          <p:nvPr/>
        </p:nvPicPr>
        <p:blipFill>
          <a:blip r:embed="rId3"/>
          <a:stretch>
            <a:fillRect/>
          </a:stretch>
        </p:blipFill>
        <p:spPr>
          <a:xfrm>
            <a:off x="222837" y="3307842"/>
            <a:ext cx="6529652" cy="1948170"/>
          </a:xfrm>
          <a:prstGeom prst="rect">
            <a:avLst/>
          </a:prstGeom>
        </p:spPr>
      </p:pic>
      <p:sp>
        <p:nvSpPr>
          <p:cNvPr id="41" name="Rectangle 40">
            <a:extLst>
              <a:ext uri="{FF2B5EF4-FFF2-40B4-BE49-F238E27FC236}">
                <a16:creationId xmlns:a16="http://schemas.microsoft.com/office/drawing/2014/main" id="{93798EF9-1FD9-37FC-4B72-6954A7078B15}"/>
              </a:ext>
            </a:extLst>
          </p:cNvPr>
          <p:cNvSpPr/>
          <p:nvPr/>
        </p:nvSpPr>
        <p:spPr>
          <a:xfrm>
            <a:off x="3596128" y="3526971"/>
            <a:ext cx="476410" cy="230521"/>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EBA848B-9FD1-D438-F2BC-8308204CFEB5}"/>
              </a:ext>
            </a:extLst>
          </p:cNvPr>
          <p:cNvSpPr/>
          <p:nvPr/>
        </p:nvSpPr>
        <p:spPr>
          <a:xfrm>
            <a:off x="6224491" y="3526970"/>
            <a:ext cx="476410" cy="230521"/>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630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1AF6-8A2D-70EE-F048-FFA5E10D0BF3}"/>
              </a:ext>
            </a:extLst>
          </p:cNvPr>
          <p:cNvSpPr>
            <a:spLocks noGrp="1"/>
          </p:cNvSpPr>
          <p:nvPr>
            <p:ph type="title"/>
          </p:nvPr>
        </p:nvSpPr>
        <p:spPr>
          <a:xfrm>
            <a:off x="1204896" y="-3453"/>
            <a:ext cx="5838674" cy="777858"/>
          </a:xfrm>
        </p:spPr>
        <p:txBody>
          <a:bodyPr>
            <a:normAutofit fontScale="90000"/>
          </a:bodyPr>
          <a:lstStyle/>
          <a:p>
            <a:r>
              <a:rPr lang="en-US" dirty="0"/>
              <a:t>Results 1: Quantitative for KF Unsupervised w/ Static Mapping</a:t>
            </a:r>
          </a:p>
        </p:txBody>
      </p:sp>
      <p:sp>
        <p:nvSpPr>
          <p:cNvPr id="3" name="Content Placeholder 2">
            <a:extLst>
              <a:ext uri="{FF2B5EF4-FFF2-40B4-BE49-F238E27FC236}">
                <a16:creationId xmlns:a16="http://schemas.microsoft.com/office/drawing/2014/main" id="{EA3661A1-B0D2-868B-2891-DC0F437E9F7A}"/>
              </a:ext>
            </a:extLst>
          </p:cNvPr>
          <p:cNvSpPr>
            <a:spLocks noGrp="1"/>
          </p:cNvSpPr>
          <p:nvPr>
            <p:ph idx="1"/>
          </p:nvPr>
        </p:nvSpPr>
        <p:spPr>
          <a:xfrm>
            <a:off x="230521" y="975872"/>
            <a:ext cx="6813049" cy="5408149"/>
          </a:xfrm>
        </p:spPr>
        <p:txBody>
          <a:bodyPr>
            <a:normAutofit/>
          </a:bodyPr>
          <a:lstStyle/>
          <a:p>
            <a:r>
              <a:rPr lang="en-US" sz="1800" dirty="0"/>
              <a:t>Collected Bootstrap results (100,000 samples) for all permutations of kinematic axis and bin width</a:t>
            </a:r>
          </a:p>
          <a:p>
            <a:pPr lvl="1"/>
            <a:r>
              <a:rPr lang="en-US" sz="1600" dirty="0"/>
              <a:t>Considering all kinematics/bin widths, Increase in SNR avg. from Makin et al., 2018 results is </a:t>
            </a:r>
            <a:r>
              <a:rPr lang="en-US" sz="1600" b="1" dirty="0"/>
              <a:t>&gt;59% </a:t>
            </a:r>
            <a:r>
              <a:rPr lang="en-US" sz="1600" dirty="0"/>
              <a:t>(p &gt; 0.05)</a:t>
            </a:r>
          </a:p>
          <a:p>
            <a:r>
              <a:rPr lang="en-US" sz="1800" dirty="0"/>
              <a:t>From plot on right, KF Static comparable to other KF variants (especially velocity)</a:t>
            </a:r>
          </a:p>
          <a:p>
            <a:endParaRPr lang="en-US" sz="1800" dirty="0"/>
          </a:p>
        </p:txBody>
      </p:sp>
      <p:pic>
        <p:nvPicPr>
          <p:cNvPr id="5" name="Picture 4">
            <a:extLst>
              <a:ext uri="{FF2B5EF4-FFF2-40B4-BE49-F238E27FC236}">
                <a16:creationId xmlns:a16="http://schemas.microsoft.com/office/drawing/2014/main" id="{7452F4A9-DA14-8115-9A81-112BC3713BBD}"/>
              </a:ext>
            </a:extLst>
          </p:cNvPr>
          <p:cNvPicPr>
            <a:picLocks noChangeAspect="1"/>
          </p:cNvPicPr>
          <p:nvPr/>
        </p:nvPicPr>
        <p:blipFill>
          <a:blip r:embed="rId3"/>
          <a:stretch>
            <a:fillRect/>
          </a:stretch>
        </p:blipFill>
        <p:spPr>
          <a:xfrm>
            <a:off x="7043570" y="819150"/>
            <a:ext cx="5020010" cy="6038850"/>
          </a:xfrm>
          <a:prstGeom prst="rect">
            <a:avLst/>
          </a:prstGeom>
        </p:spPr>
      </p:pic>
      <p:sp>
        <p:nvSpPr>
          <p:cNvPr id="6" name="TextBox 5">
            <a:extLst>
              <a:ext uri="{FF2B5EF4-FFF2-40B4-BE49-F238E27FC236}">
                <a16:creationId xmlns:a16="http://schemas.microsoft.com/office/drawing/2014/main" id="{79300236-6AE0-A6EF-FC69-0C4014AB72DD}"/>
              </a:ext>
            </a:extLst>
          </p:cNvPr>
          <p:cNvSpPr txBox="1"/>
          <p:nvPr/>
        </p:nvSpPr>
        <p:spPr>
          <a:xfrm>
            <a:off x="8066567" y="385476"/>
            <a:ext cx="3257430" cy="369332"/>
          </a:xfrm>
          <a:prstGeom prst="rect">
            <a:avLst/>
          </a:prstGeom>
          <a:noFill/>
        </p:spPr>
        <p:txBody>
          <a:bodyPr wrap="none" rtlCol="0">
            <a:spAutoFit/>
          </a:bodyPr>
          <a:lstStyle/>
          <a:p>
            <a:r>
              <a:rPr lang="en-US" b="1" dirty="0"/>
              <a:t>Results for 64ms bin width case</a:t>
            </a:r>
            <a:r>
              <a:rPr lang="en-US" dirty="0"/>
              <a:t>:</a:t>
            </a:r>
          </a:p>
        </p:txBody>
      </p:sp>
      <p:pic>
        <p:nvPicPr>
          <p:cNvPr id="12" name="Picture 11">
            <a:extLst>
              <a:ext uri="{FF2B5EF4-FFF2-40B4-BE49-F238E27FC236}">
                <a16:creationId xmlns:a16="http://schemas.microsoft.com/office/drawing/2014/main" id="{18A7992A-E580-B678-B8C7-006EE3B8E0DB}"/>
              </a:ext>
            </a:extLst>
          </p:cNvPr>
          <p:cNvPicPr>
            <a:picLocks noChangeAspect="1"/>
          </p:cNvPicPr>
          <p:nvPr/>
        </p:nvPicPr>
        <p:blipFill>
          <a:blip r:embed="rId4"/>
          <a:stretch>
            <a:fillRect/>
          </a:stretch>
        </p:blipFill>
        <p:spPr>
          <a:xfrm>
            <a:off x="1081719" y="2884727"/>
            <a:ext cx="4991357" cy="3911801"/>
          </a:xfrm>
          <a:prstGeom prst="rect">
            <a:avLst/>
          </a:prstGeom>
        </p:spPr>
      </p:pic>
    </p:spTree>
    <p:extLst>
      <p:ext uri="{BB962C8B-B14F-4D97-AF65-F5344CB8AC3E}">
        <p14:creationId xmlns:p14="http://schemas.microsoft.com/office/powerpoint/2010/main" val="389436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282F-4F8E-D8E1-07BF-A8F5F778100E}"/>
              </a:ext>
            </a:extLst>
          </p:cNvPr>
          <p:cNvSpPr>
            <a:spLocks noGrp="1"/>
          </p:cNvSpPr>
          <p:nvPr>
            <p:ph type="title"/>
          </p:nvPr>
        </p:nvSpPr>
        <p:spPr/>
        <p:txBody>
          <a:bodyPr/>
          <a:lstStyle/>
          <a:p>
            <a:r>
              <a:rPr lang="en-US" dirty="0"/>
              <a:t>Research Objectives 2 and 3:</a:t>
            </a:r>
          </a:p>
        </p:txBody>
      </p:sp>
      <p:sp>
        <p:nvSpPr>
          <p:cNvPr id="3" name="Text Placeholder 2">
            <a:extLst>
              <a:ext uri="{FF2B5EF4-FFF2-40B4-BE49-F238E27FC236}">
                <a16:creationId xmlns:a16="http://schemas.microsoft.com/office/drawing/2014/main" id="{FEE1F4D9-3B03-F6E8-4223-48F81D899205}"/>
              </a:ext>
            </a:extLst>
          </p:cNvPr>
          <p:cNvSpPr>
            <a:spLocks noGrp="1"/>
          </p:cNvSpPr>
          <p:nvPr>
            <p:ph type="body" idx="1"/>
          </p:nvPr>
        </p:nvSpPr>
        <p:spPr/>
        <p:txBody>
          <a:bodyPr>
            <a:normAutofit fontScale="92500" lnSpcReduction="10000"/>
          </a:bodyPr>
          <a:lstStyle/>
          <a:p>
            <a:r>
              <a:rPr lang="en-US" dirty="0"/>
              <a:t>Now that the decoders have been implemented into a custom library and proven by comparison to published results—investigate the decoder’s handling of sub-optimal data. I.e., quantify how well the decoders perform under two separate conditions: one, when neural observations are presented as multi-unit (instead of single-unit); two, when spike times are dropped from the neural observations at random (i.e. uniformly random).</a:t>
            </a:r>
          </a:p>
        </p:txBody>
      </p:sp>
      <p:sp>
        <p:nvSpPr>
          <p:cNvPr id="4" name="Slide Number Placeholder 3">
            <a:extLst>
              <a:ext uri="{FF2B5EF4-FFF2-40B4-BE49-F238E27FC236}">
                <a16:creationId xmlns:a16="http://schemas.microsoft.com/office/drawing/2014/main" id="{45185988-6246-DA05-EA26-79C1BEBC9BAD}"/>
              </a:ext>
            </a:extLst>
          </p:cNvPr>
          <p:cNvSpPr>
            <a:spLocks noGrp="1"/>
          </p:cNvSpPr>
          <p:nvPr>
            <p:ph type="sldNum" sz="quarter" idx="12"/>
          </p:nvPr>
        </p:nvSpPr>
        <p:spPr/>
        <p:txBody>
          <a:bodyPr/>
          <a:lstStyle/>
          <a:p>
            <a:fld id="{664DB321-1CDD-4A06-AA42-40E9ECCDDEA8}" type="slidenum">
              <a:rPr lang="en-US" smtClean="0"/>
              <a:t>26</a:t>
            </a:fld>
            <a:endParaRPr lang="en-US"/>
          </a:p>
        </p:txBody>
      </p:sp>
    </p:spTree>
    <p:extLst>
      <p:ext uri="{BB962C8B-B14F-4D97-AF65-F5344CB8AC3E}">
        <p14:creationId xmlns:p14="http://schemas.microsoft.com/office/powerpoint/2010/main" val="1380370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screenshot of a computer&#10;&#10;Description automatically generated">
            <a:extLst>
              <a:ext uri="{FF2B5EF4-FFF2-40B4-BE49-F238E27FC236}">
                <a16:creationId xmlns:a16="http://schemas.microsoft.com/office/drawing/2014/main" id="{662E5933-79FE-09FC-AA3B-07ABC44EF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41" y="1577229"/>
            <a:ext cx="8661782" cy="4612400"/>
          </a:xfrm>
          <a:prstGeom prst="rect">
            <a:avLst/>
          </a:prstGeom>
        </p:spPr>
      </p:pic>
      <p:sp>
        <p:nvSpPr>
          <p:cNvPr id="2" name="Title 1">
            <a:extLst>
              <a:ext uri="{FF2B5EF4-FFF2-40B4-BE49-F238E27FC236}">
                <a16:creationId xmlns:a16="http://schemas.microsoft.com/office/drawing/2014/main" id="{CF4BBDC1-2F63-EDB7-B0C1-BAF0DEEF3053}"/>
              </a:ext>
            </a:extLst>
          </p:cNvPr>
          <p:cNvSpPr>
            <a:spLocks noGrp="1"/>
          </p:cNvSpPr>
          <p:nvPr>
            <p:ph type="title"/>
          </p:nvPr>
        </p:nvSpPr>
        <p:spPr/>
        <p:txBody>
          <a:bodyPr/>
          <a:lstStyle/>
          <a:p>
            <a:r>
              <a:rPr lang="en-US" dirty="0"/>
              <a:t>Single-Unit vs. Multi-Unit</a:t>
            </a:r>
          </a:p>
        </p:txBody>
      </p:sp>
      <p:sp>
        <p:nvSpPr>
          <p:cNvPr id="3" name="Content Placeholder 2">
            <a:extLst>
              <a:ext uri="{FF2B5EF4-FFF2-40B4-BE49-F238E27FC236}">
                <a16:creationId xmlns:a16="http://schemas.microsoft.com/office/drawing/2014/main" id="{B497D298-710C-A54B-8EA5-0E0E8D633785}"/>
              </a:ext>
            </a:extLst>
          </p:cNvPr>
          <p:cNvSpPr>
            <a:spLocks noGrp="1"/>
          </p:cNvSpPr>
          <p:nvPr>
            <p:ph idx="1"/>
          </p:nvPr>
        </p:nvSpPr>
        <p:spPr>
          <a:xfrm>
            <a:off x="3971364" y="1253331"/>
            <a:ext cx="7382435" cy="4351338"/>
          </a:xfrm>
        </p:spPr>
        <p:txBody>
          <a:bodyPr/>
          <a:lstStyle/>
          <a:p>
            <a:r>
              <a:rPr lang="en-US" dirty="0"/>
              <a:t>The results collected previously reflect that for single-unit spike sorted data</a:t>
            </a:r>
          </a:p>
          <a:p>
            <a:pPr algn="l"/>
            <a:r>
              <a:rPr lang="en-US" dirty="0"/>
              <a:t>Spike sorting adds an additional layer of complexity (scale with the number of electrode channels)</a:t>
            </a:r>
          </a:p>
          <a:p>
            <a:pPr lvl="1"/>
            <a:r>
              <a:rPr lang="en-US" dirty="0"/>
              <a:t>Not always feasible</a:t>
            </a:r>
          </a:p>
          <a:p>
            <a:r>
              <a:rPr lang="en-US" dirty="0"/>
              <a:t>New goal: quantify performance for multi-unit data, or when pooling all spikes detected on one neuron</a:t>
            </a:r>
          </a:p>
          <a:p>
            <a:pPr lvl="1"/>
            <a:r>
              <a:rPr lang="en-US" dirty="0"/>
              <a:t>Electrode acts as a single neuron</a:t>
            </a:r>
          </a:p>
        </p:txBody>
      </p:sp>
    </p:spTree>
    <p:extLst>
      <p:ext uri="{BB962C8B-B14F-4D97-AF65-F5344CB8AC3E}">
        <p14:creationId xmlns:p14="http://schemas.microsoft.com/office/powerpoint/2010/main" val="3505293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FAC70-72B5-2EAC-A097-190DF5F8DFE6}"/>
              </a:ext>
            </a:extLst>
          </p:cNvPr>
          <p:cNvSpPr>
            <a:spLocks noGrp="1"/>
          </p:cNvSpPr>
          <p:nvPr>
            <p:ph type="title"/>
          </p:nvPr>
        </p:nvSpPr>
        <p:spPr/>
        <p:txBody>
          <a:bodyPr/>
          <a:lstStyle/>
          <a:p>
            <a:r>
              <a:rPr lang="en-US" dirty="0"/>
              <a:t>Randomly Dropping Neural Spike Data</a:t>
            </a:r>
          </a:p>
        </p:txBody>
      </p:sp>
      <p:sp>
        <p:nvSpPr>
          <p:cNvPr id="3" name="Content Placeholder 2">
            <a:extLst>
              <a:ext uri="{FF2B5EF4-FFF2-40B4-BE49-F238E27FC236}">
                <a16:creationId xmlns:a16="http://schemas.microsoft.com/office/drawing/2014/main" id="{B6AC42F0-6A39-38D5-8B35-9E8FE94D614B}"/>
              </a:ext>
            </a:extLst>
          </p:cNvPr>
          <p:cNvSpPr>
            <a:spLocks noGrp="1"/>
          </p:cNvSpPr>
          <p:nvPr>
            <p:ph idx="1"/>
          </p:nvPr>
        </p:nvSpPr>
        <p:spPr/>
        <p:txBody>
          <a:bodyPr>
            <a:normAutofit/>
          </a:bodyPr>
          <a:lstStyle/>
          <a:p>
            <a:r>
              <a:rPr lang="en-US" dirty="0"/>
              <a:t>Data is never perfect in any realistic data collection system</a:t>
            </a:r>
          </a:p>
          <a:p>
            <a:pPr lvl="1"/>
            <a:r>
              <a:rPr lang="en-US" dirty="0"/>
              <a:t>The link for the implanted electrodes (e.g. </a:t>
            </a:r>
            <a:r>
              <a:rPr lang="en-US" dirty="0" err="1"/>
              <a:t>Neuralink</a:t>
            </a:r>
            <a:r>
              <a:rPr lang="en-US" dirty="0"/>
              <a:t>) are at times wireless</a:t>
            </a:r>
          </a:p>
          <a:p>
            <a:pPr lvl="2"/>
            <a:r>
              <a:rPr lang="en-US" dirty="0"/>
              <a:t>Subject to dropouts</a:t>
            </a:r>
          </a:p>
          <a:p>
            <a:r>
              <a:rPr lang="en-US" dirty="0"/>
              <a:t>Spike data can often get very large in size too</a:t>
            </a:r>
          </a:p>
          <a:p>
            <a:pPr lvl="1"/>
            <a:r>
              <a:rPr lang="en-US" dirty="0"/>
              <a:t>Good case for compression testing</a:t>
            </a:r>
          </a:p>
          <a:p>
            <a:r>
              <a:rPr lang="en-US" dirty="0"/>
              <a:t>Test the case of randomly dropping </a:t>
            </a:r>
            <a:r>
              <a:rPr lang="en-US" b="1" dirty="0"/>
              <a:t>5 %</a:t>
            </a:r>
            <a:r>
              <a:rPr lang="en-US" dirty="0"/>
              <a:t>, </a:t>
            </a:r>
            <a:r>
              <a:rPr lang="en-US" b="1" dirty="0"/>
              <a:t>15 %</a:t>
            </a:r>
            <a:r>
              <a:rPr lang="en-US" dirty="0"/>
              <a:t>, </a:t>
            </a:r>
            <a:r>
              <a:rPr lang="en-US" b="1" dirty="0"/>
              <a:t>25 %</a:t>
            </a:r>
            <a:r>
              <a:rPr lang="en-US" dirty="0"/>
              <a:t>, and </a:t>
            </a:r>
            <a:r>
              <a:rPr lang="en-US" b="1" dirty="0"/>
              <a:t>50 %</a:t>
            </a:r>
            <a:r>
              <a:rPr lang="en-US" dirty="0"/>
              <a:t> of all</a:t>
            </a:r>
            <a:br>
              <a:rPr lang="en-US" dirty="0"/>
            </a:br>
            <a:r>
              <a:rPr lang="en-US" dirty="0"/>
              <a:t>session spikes</a:t>
            </a:r>
          </a:p>
        </p:txBody>
      </p:sp>
      <p:grpSp>
        <p:nvGrpSpPr>
          <p:cNvPr id="28" name="Group 27">
            <a:extLst>
              <a:ext uri="{FF2B5EF4-FFF2-40B4-BE49-F238E27FC236}">
                <a16:creationId xmlns:a16="http://schemas.microsoft.com/office/drawing/2014/main" id="{04491584-6652-28F2-4142-D44239F4E667}"/>
              </a:ext>
            </a:extLst>
          </p:cNvPr>
          <p:cNvGrpSpPr/>
          <p:nvPr/>
        </p:nvGrpSpPr>
        <p:grpSpPr>
          <a:xfrm>
            <a:off x="5945943" y="4689584"/>
            <a:ext cx="1461748" cy="1461748"/>
            <a:chOff x="6017660" y="4426474"/>
            <a:chExt cx="1461748" cy="1461748"/>
          </a:xfrm>
        </p:grpSpPr>
        <p:sp>
          <p:nvSpPr>
            <p:cNvPr id="5" name="Rectangle 4">
              <a:extLst>
                <a:ext uri="{FF2B5EF4-FFF2-40B4-BE49-F238E27FC236}">
                  <a16:creationId xmlns:a16="http://schemas.microsoft.com/office/drawing/2014/main" id="{63017DBD-1F0D-9B3E-3770-1A10F08D2834}"/>
                </a:ext>
              </a:extLst>
            </p:cNvPr>
            <p:cNvSpPr/>
            <p:nvPr/>
          </p:nvSpPr>
          <p:spPr>
            <a:xfrm>
              <a:off x="6017660" y="4426474"/>
              <a:ext cx="1461748" cy="146174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Decode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EF2FA1-1074-1CDB-CF3E-27875B48E01D}"/>
                    </a:ext>
                  </a:extLst>
                </p:cNvPr>
                <p:cNvSpPr txBox="1"/>
                <p:nvPr/>
              </p:nvSpPr>
              <p:spPr>
                <a:xfrm>
                  <a:off x="6216850" y="5328028"/>
                  <a:ext cx="106336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𝒓</m:t>
                            </m:r>
                          </m:e>
                          <m:sub>
                            <m:r>
                              <a:rPr lang="en-US" sz="2000" b="1" i="1" smtClean="0">
                                <a:latin typeface="Cambria Math" panose="02040503050406030204" pitchFamily="18" charset="0"/>
                              </a:rPr>
                              <m:t>𝒕</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𝒙</m:t>
                                </m:r>
                              </m:e>
                            </m:acc>
                          </m:e>
                          <m:sub>
                            <m:r>
                              <a:rPr lang="en-US" sz="2000" b="1" i="1" smtClean="0">
                                <a:latin typeface="Cambria Math" panose="02040503050406030204" pitchFamily="18" charset="0"/>
                              </a:rPr>
                              <m:t>𝒕</m:t>
                            </m:r>
                          </m:sub>
                        </m:sSub>
                      </m:oMath>
                    </m:oMathPara>
                  </a14:m>
                  <a:endParaRPr lang="en-US" sz="2000" b="1" dirty="0"/>
                </a:p>
              </p:txBody>
            </p:sp>
          </mc:Choice>
          <mc:Fallback xmlns="">
            <p:sp>
              <p:nvSpPr>
                <p:cNvPr id="6" name="TextBox 5">
                  <a:extLst>
                    <a:ext uri="{FF2B5EF4-FFF2-40B4-BE49-F238E27FC236}">
                      <a16:creationId xmlns:a16="http://schemas.microsoft.com/office/drawing/2014/main" id="{18EF2FA1-1074-1CDB-CF3E-27875B48E01D}"/>
                    </a:ext>
                  </a:extLst>
                </p:cNvPr>
                <p:cNvSpPr txBox="1">
                  <a:spLocks noRot="1" noChangeAspect="1" noMove="1" noResize="1" noEditPoints="1" noAdjustHandles="1" noChangeArrowheads="1" noChangeShapeType="1" noTextEdit="1"/>
                </p:cNvSpPr>
                <p:nvPr/>
              </p:nvSpPr>
              <p:spPr>
                <a:xfrm>
                  <a:off x="6216850" y="5328028"/>
                  <a:ext cx="1063368" cy="400110"/>
                </a:xfrm>
                <a:prstGeom prst="rect">
                  <a:avLst/>
                </a:prstGeom>
                <a:blipFill>
                  <a:blip r:embed="rId3"/>
                  <a:stretch>
                    <a:fillRect t="-7576" r="-31034"/>
                  </a:stretch>
                </a:blipFill>
              </p:spPr>
              <p:txBody>
                <a:bodyPr/>
                <a:lstStyle/>
                <a:p>
                  <a:r>
                    <a:rPr lang="en-US">
                      <a:noFill/>
                    </a:rPr>
                    <a:t> </a:t>
                  </a:r>
                </a:p>
              </p:txBody>
            </p:sp>
          </mc:Fallback>
        </mc:AlternateContent>
      </p:grpSp>
      <p:pic>
        <p:nvPicPr>
          <p:cNvPr id="7" name="Picture 6" descr="A black glove with a black finger">
            <a:extLst>
              <a:ext uri="{FF2B5EF4-FFF2-40B4-BE49-F238E27FC236}">
                <a16:creationId xmlns:a16="http://schemas.microsoft.com/office/drawing/2014/main" id="{E0561EFD-4F26-A7B1-44F0-C5D7F13768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3430930">
            <a:off x="7233613" y="4356005"/>
            <a:ext cx="3418182" cy="1922726"/>
          </a:xfrm>
          <a:prstGeom prst="rect">
            <a:avLst/>
          </a:prstGeom>
        </p:spPr>
      </p:pic>
      <p:cxnSp>
        <p:nvCxnSpPr>
          <p:cNvPr id="8" name="Straight Arrow Connector 7">
            <a:extLst>
              <a:ext uri="{FF2B5EF4-FFF2-40B4-BE49-F238E27FC236}">
                <a16:creationId xmlns:a16="http://schemas.microsoft.com/office/drawing/2014/main" id="{F829793D-5782-84FC-E673-E221D1C504A8}"/>
              </a:ext>
            </a:extLst>
          </p:cNvPr>
          <p:cNvCxnSpPr>
            <a:cxnSpLocks/>
            <a:stCxn id="4" idx="3"/>
            <a:endCxn id="5" idx="1"/>
          </p:cNvCxnSpPr>
          <p:nvPr/>
        </p:nvCxnSpPr>
        <p:spPr>
          <a:xfrm>
            <a:off x="4303457" y="5420458"/>
            <a:ext cx="164248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A692AA1-2715-B31E-BD69-C47D03FBBF7E}"/>
              </a:ext>
            </a:extLst>
          </p:cNvPr>
          <p:cNvCxnSpPr>
            <a:cxnSpLocks/>
            <a:stCxn id="5" idx="3"/>
          </p:cNvCxnSpPr>
          <p:nvPr/>
        </p:nvCxnSpPr>
        <p:spPr>
          <a:xfrm>
            <a:off x="7407691" y="5420458"/>
            <a:ext cx="7647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86086A5-336F-0421-3F4D-7D52059D0939}"/>
              </a:ext>
            </a:extLst>
          </p:cNvPr>
          <p:cNvPicPr>
            <a:picLocks noChangeAspect="1"/>
          </p:cNvPicPr>
          <p:nvPr/>
        </p:nvPicPr>
        <p:blipFill>
          <a:blip r:embed="rId6"/>
          <a:stretch>
            <a:fillRect/>
          </a:stretch>
        </p:blipFill>
        <p:spPr>
          <a:xfrm>
            <a:off x="9366803" y="1679959"/>
            <a:ext cx="1654302" cy="1589324"/>
          </a:xfrm>
          <a:prstGeom prst="rect">
            <a:avLst/>
          </a:prstGeom>
        </p:spPr>
      </p:pic>
      <p:cxnSp>
        <p:nvCxnSpPr>
          <p:cNvPr id="11" name="Straight Arrow Connector 10">
            <a:extLst>
              <a:ext uri="{FF2B5EF4-FFF2-40B4-BE49-F238E27FC236}">
                <a16:creationId xmlns:a16="http://schemas.microsoft.com/office/drawing/2014/main" id="{3494B277-A4B1-93C0-A643-810A234E1071}"/>
              </a:ext>
            </a:extLst>
          </p:cNvPr>
          <p:cNvCxnSpPr>
            <a:cxnSpLocks/>
          </p:cNvCxnSpPr>
          <p:nvPr/>
        </p:nvCxnSpPr>
        <p:spPr>
          <a:xfrm flipV="1">
            <a:off x="9181778" y="3307976"/>
            <a:ext cx="353604" cy="11184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30596A7-DDA3-0A97-EA7C-A44697F352AC}"/>
              </a:ext>
            </a:extLst>
          </p:cNvPr>
          <p:cNvSpPr txBox="1"/>
          <p:nvPr/>
        </p:nvSpPr>
        <p:spPr>
          <a:xfrm>
            <a:off x="9045924" y="991600"/>
            <a:ext cx="2307876" cy="646331"/>
          </a:xfrm>
          <a:prstGeom prst="rect">
            <a:avLst/>
          </a:prstGeom>
          <a:noFill/>
        </p:spPr>
        <p:txBody>
          <a:bodyPr wrap="square" rtlCol="0">
            <a:spAutoFit/>
          </a:bodyPr>
          <a:lstStyle/>
          <a:p>
            <a:pPr algn="ctr"/>
            <a:r>
              <a:rPr lang="en-US" dirty="0"/>
              <a:t>Compute Performance</a:t>
            </a:r>
            <a:br>
              <a:rPr lang="en-US" dirty="0"/>
            </a:br>
            <a:r>
              <a:rPr lang="en-US" dirty="0"/>
              <a:t>Metric</a:t>
            </a:r>
          </a:p>
        </p:txBody>
      </p:sp>
      <p:grpSp>
        <p:nvGrpSpPr>
          <p:cNvPr id="27" name="Group 26">
            <a:extLst>
              <a:ext uri="{FF2B5EF4-FFF2-40B4-BE49-F238E27FC236}">
                <a16:creationId xmlns:a16="http://schemas.microsoft.com/office/drawing/2014/main" id="{D1D36D12-9633-15D8-9655-8F9568D3381D}"/>
              </a:ext>
            </a:extLst>
          </p:cNvPr>
          <p:cNvGrpSpPr/>
          <p:nvPr/>
        </p:nvGrpSpPr>
        <p:grpSpPr>
          <a:xfrm>
            <a:off x="742217" y="3644190"/>
            <a:ext cx="3685368" cy="3221580"/>
            <a:chOff x="813934" y="3381080"/>
            <a:chExt cx="3685368" cy="3221580"/>
          </a:xfrm>
        </p:grpSpPr>
        <p:pic>
          <p:nvPicPr>
            <p:cNvPr id="4" name="Picture 3">
              <a:extLst>
                <a:ext uri="{FF2B5EF4-FFF2-40B4-BE49-F238E27FC236}">
                  <a16:creationId xmlns:a16="http://schemas.microsoft.com/office/drawing/2014/main" id="{BC95066F-7DEC-31DE-EE2B-3F68FB3E84D7}"/>
                </a:ext>
              </a:extLst>
            </p:cNvPr>
            <p:cNvPicPr>
              <a:picLocks noChangeAspect="1"/>
            </p:cNvPicPr>
            <p:nvPr/>
          </p:nvPicPr>
          <p:blipFill>
            <a:blip r:embed="rId7"/>
            <a:stretch>
              <a:fillRect/>
            </a:stretch>
          </p:blipFill>
          <p:spPr>
            <a:xfrm>
              <a:off x="838200" y="3712036"/>
              <a:ext cx="3536974" cy="2890624"/>
            </a:xfrm>
            <a:prstGeom prst="rect">
              <a:avLst/>
            </a:prstGeom>
          </p:spPr>
        </p:pic>
        <p:sp>
          <p:nvSpPr>
            <p:cNvPr id="18" name="Multiplication Sign 17">
              <a:extLst>
                <a:ext uri="{FF2B5EF4-FFF2-40B4-BE49-F238E27FC236}">
                  <a16:creationId xmlns:a16="http://schemas.microsoft.com/office/drawing/2014/main" id="{A2A710FD-FCB8-878A-0D78-CC2A00D8A37B}"/>
                </a:ext>
              </a:extLst>
            </p:cNvPr>
            <p:cNvSpPr/>
            <p:nvPr/>
          </p:nvSpPr>
          <p:spPr>
            <a:xfrm>
              <a:off x="902402" y="3840398"/>
              <a:ext cx="388940" cy="38894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80736CE-DA86-B191-510E-7E449983C2BD}"/>
                </a:ext>
              </a:extLst>
            </p:cNvPr>
            <p:cNvSpPr txBox="1"/>
            <p:nvPr/>
          </p:nvSpPr>
          <p:spPr>
            <a:xfrm>
              <a:off x="813934" y="3381080"/>
              <a:ext cx="3685368" cy="369332"/>
            </a:xfrm>
            <a:prstGeom prst="rect">
              <a:avLst/>
            </a:prstGeom>
            <a:noFill/>
          </p:spPr>
          <p:txBody>
            <a:bodyPr wrap="none" rtlCol="0">
              <a:spAutoFit/>
            </a:bodyPr>
            <a:lstStyle/>
            <a:p>
              <a:r>
                <a:rPr lang="en-US" b="1" dirty="0">
                  <a:solidFill>
                    <a:srgbClr val="FF0000"/>
                  </a:solidFill>
                </a:rPr>
                <a:t>Randomly Remove % of Spike Events</a:t>
              </a:r>
            </a:p>
          </p:txBody>
        </p:sp>
        <p:sp>
          <p:nvSpPr>
            <p:cNvPr id="20" name="Multiplication Sign 19">
              <a:extLst>
                <a:ext uri="{FF2B5EF4-FFF2-40B4-BE49-F238E27FC236}">
                  <a16:creationId xmlns:a16="http://schemas.microsoft.com/office/drawing/2014/main" id="{3B65178E-C2EC-09CE-F5D4-E9D9C8BA2F75}"/>
                </a:ext>
              </a:extLst>
            </p:cNvPr>
            <p:cNvSpPr/>
            <p:nvPr/>
          </p:nvSpPr>
          <p:spPr>
            <a:xfrm>
              <a:off x="1583720" y="4593126"/>
              <a:ext cx="388940" cy="38894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ication Sign 20">
              <a:extLst>
                <a:ext uri="{FF2B5EF4-FFF2-40B4-BE49-F238E27FC236}">
                  <a16:creationId xmlns:a16="http://schemas.microsoft.com/office/drawing/2014/main" id="{8B613EF3-EE52-E1B5-E799-B5229F926F59}"/>
                </a:ext>
              </a:extLst>
            </p:cNvPr>
            <p:cNvSpPr/>
            <p:nvPr/>
          </p:nvSpPr>
          <p:spPr>
            <a:xfrm>
              <a:off x="2245018" y="3840398"/>
              <a:ext cx="388940" cy="38894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ltiplication Sign 21">
              <a:extLst>
                <a:ext uri="{FF2B5EF4-FFF2-40B4-BE49-F238E27FC236}">
                  <a16:creationId xmlns:a16="http://schemas.microsoft.com/office/drawing/2014/main" id="{195E023C-F0D4-DB3A-2CA5-47AAC1AB8E31}"/>
                </a:ext>
              </a:extLst>
            </p:cNvPr>
            <p:cNvSpPr/>
            <p:nvPr/>
          </p:nvSpPr>
          <p:spPr>
            <a:xfrm>
              <a:off x="2245018" y="5728138"/>
              <a:ext cx="388940" cy="38894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ication Sign 22">
              <a:extLst>
                <a:ext uri="{FF2B5EF4-FFF2-40B4-BE49-F238E27FC236}">
                  <a16:creationId xmlns:a16="http://schemas.microsoft.com/office/drawing/2014/main" id="{C2B9DC86-ADB8-44AA-AA2E-AB33CE566256}"/>
                </a:ext>
              </a:extLst>
            </p:cNvPr>
            <p:cNvSpPr/>
            <p:nvPr/>
          </p:nvSpPr>
          <p:spPr>
            <a:xfrm>
              <a:off x="3318693" y="5163036"/>
              <a:ext cx="388940" cy="38894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ication Sign 23">
              <a:extLst>
                <a:ext uri="{FF2B5EF4-FFF2-40B4-BE49-F238E27FC236}">
                  <a16:creationId xmlns:a16="http://schemas.microsoft.com/office/drawing/2014/main" id="{662E138F-34A1-1E4E-0166-4B233D4476B7}"/>
                </a:ext>
              </a:extLst>
            </p:cNvPr>
            <p:cNvSpPr/>
            <p:nvPr/>
          </p:nvSpPr>
          <p:spPr>
            <a:xfrm>
              <a:off x="3615146" y="4384250"/>
              <a:ext cx="388940" cy="38894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ication Sign 24">
              <a:extLst>
                <a:ext uri="{FF2B5EF4-FFF2-40B4-BE49-F238E27FC236}">
                  <a16:creationId xmlns:a16="http://schemas.microsoft.com/office/drawing/2014/main" id="{CED8C9B7-38EB-8DD9-33A7-14F76AC2FDE1}"/>
                </a:ext>
              </a:extLst>
            </p:cNvPr>
            <p:cNvSpPr/>
            <p:nvPr/>
          </p:nvSpPr>
          <p:spPr>
            <a:xfrm>
              <a:off x="1207313" y="5455192"/>
              <a:ext cx="388940" cy="38894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648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DE3CE-7EFB-26C0-E9E3-2D2B24566A70}"/>
              </a:ext>
            </a:extLst>
          </p:cNvPr>
          <p:cNvSpPr>
            <a:spLocks noGrp="1"/>
          </p:cNvSpPr>
          <p:nvPr>
            <p:ph type="title"/>
          </p:nvPr>
        </p:nvSpPr>
        <p:spPr/>
        <p:txBody>
          <a:bodyPr/>
          <a:lstStyle/>
          <a:p>
            <a:r>
              <a:rPr lang="en-US" dirty="0"/>
              <a:t>Introduction</a:t>
            </a:r>
          </a:p>
        </p:txBody>
      </p:sp>
      <p:sp>
        <p:nvSpPr>
          <p:cNvPr id="3" name="Text Placeholder 2">
            <a:extLst>
              <a:ext uri="{FF2B5EF4-FFF2-40B4-BE49-F238E27FC236}">
                <a16:creationId xmlns:a16="http://schemas.microsoft.com/office/drawing/2014/main" id="{961A3EE4-9A50-269B-AAAB-676AB0BF6E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1D700E-A480-E5FA-3E9E-1B2D8C57332E}"/>
              </a:ext>
            </a:extLst>
          </p:cNvPr>
          <p:cNvSpPr>
            <a:spLocks noGrp="1"/>
          </p:cNvSpPr>
          <p:nvPr>
            <p:ph type="sldNum" sz="quarter" idx="12"/>
          </p:nvPr>
        </p:nvSpPr>
        <p:spPr/>
        <p:txBody>
          <a:bodyPr/>
          <a:lstStyle/>
          <a:p>
            <a:fld id="{664DB321-1CDD-4A06-AA42-40E9ECCDDEA8}" type="slidenum">
              <a:rPr lang="en-US" smtClean="0"/>
              <a:t>2</a:t>
            </a:fld>
            <a:endParaRPr lang="en-US"/>
          </a:p>
        </p:txBody>
      </p:sp>
    </p:spTree>
    <p:extLst>
      <p:ext uri="{BB962C8B-B14F-4D97-AF65-F5344CB8AC3E}">
        <p14:creationId xmlns:p14="http://schemas.microsoft.com/office/powerpoint/2010/main" val="2858355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4AF7-5056-E723-2230-1FEF8A8821D4}"/>
              </a:ext>
            </a:extLst>
          </p:cNvPr>
          <p:cNvSpPr>
            <a:spLocks noGrp="1"/>
          </p:cNvSpPr>
          <p:nvPr>
            <p:ph type="title"/>
          </p:nvPr>
        </p:nvSpPr>
        <p:spPr/>
        <p:txBody>
          <a:bodyPr/>
          <a:lstStyle/>
          <a:p>
            <a:r>
              <a:rPr lang="en-US" dirty="0"/>
              <a:t>Results 2</a:t>
            </a:r>
          </a:p>
        </p:txBody>
      </p:sp>
      <p:sp>
        <p:nvSpPr>
          <p:cNvPr id="3" name="Text Placeholder 2">
            <a:extLst>
              <a:ext uri="{FF2B5EF4-FFF2-40B4-BE49-F238E27FC236}">
                <a16:creationId xmlns:a16="http://schemas.microsoft.com/office/drawing/2014/main" id="{7E182000-E487-247F-B3DE-62E137566D10}"/>
              </a:ext>
            </a:extLst>
          </p:cNvPr>
          <p:cNvSpPr>
            <a:spLocks noGrp="1"/>
          </p:cNvSpPr>
          <p:nvPr>
            <p:ph type="body" idx="1"/>
          </p:nvPr>
        </p:nvSpPr>
        <p:spPr/>
        <p:txBody>
          <a:bodyPr/>
          <a:lstStyle/>
          <a:p>
            <a:r>
              <a:rPr lang="en-US" dirty="0"/>
              <a:t>These are the results for the second objective: Quantifying how well the decoders implemented in this work perform to multi-unit and spike dropped data (randomly dropped).</a:t>
            </a:r>
          </a:p>
        </p:txBody>
      </p:sp>
      <p:sp>
        <p:nvSpPr>
          <p:cNvPr id="4" name="Slide Number Placeholder 3">
            <a:extLst>
              <a:ext uri="{FF2B5EF4-FFF2-40B4-BE49-F238E27FC236}">
                <a16:creationId xmlns:a16="http://schemas.microsoft.com/office/drawing/2014/main" id="{173877BA-A689-C88D-6774-71945335FE38}"/>
              </a:ext>
            </a:extLst>
          </p:cNvPr>
          <p:cNvSpPr>
            <a:spLocks noGrp="1"/>
          </p:cNvSpPr>
          <p:nvPr>
            <p:ph type="sldNum" sz="quarter" idx="12"/>
          </p:nvPr>
        </p:nvSpPr>
        <p:spPr/>
        <p:txBody>
          <a:bodyPr/>
          <a:lstStyle/>
          <a:p>
            <a:fld id="{664DB321-1CDD-4A06-AA42-40E9ECCDDEA8}" type="slidenum">
              <a:rPr lang="en-US" smtClean="0"/>
              <a:t>29</a:t>
            </a:fld>
            <a:endParaRPr lang="en-US"/>
          </a:p>
        </p:txBody>
      </p:sp>
    </p:spTree>
    <p:extLst>
      <p:ext uri="{BB962C8B-B14F-4D97-AF65-F5344CB8AC3E}">
        <p14:creationId xmlns:p14="http://schemas.microsoft.com/office/powerpoint/2010/main" val="1100501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ACAB1-7BA9-413F-B038-CDF4E3D7AE57}"/>
              </a:ext>
            </a:extLst>
          </p:cNvPr>
          <p:cNvSpPr>
            <a:spLocks noGrp="1"/>
          </p:cNvSpPr>
          <p:nvPr>
            <p:ph type="title"/>
          </p:nvPr>
        </p:nvSpPr>
        <p:spPr/>
        <p:txBody>
          <a:bodyPr/>
          <a:lstStyle/>
          <a:p>
            <a:r>
              <a:rPr lang="en-US" dirty="0"/>
              <a:t>Multi-Unit Results</a:t>
            </a:r>
          </a:p>
        </p:txBody>
      </p:sp>
      <p:sp>
        <p:nvSpPr>
          <p:cNvPr id="3" name="Content Placeholder 2">
            <a:extLst>
              <a:ext uri="{FF2B5EF4-FFF2-40B4-BE49-F238E27FC236}">
                <a16:creationId xmlns:a16="http://schemas.microsoft.com/office/drawing/2014/main" id="{C3759A1D-9DC3-421C-6DFB-C2561CC8CA4B}"/>
              </a:ext>
            </a:extLst>
          </p:cNvPr>
          <p:cNvSpPr>
            <a:spLocks noGrp="1"/>
          </p:cNvSpPr>
          <p:nvPr>
            <p:ph idx="1"/>
          </p:nvPr>
        </p:nvSpPr>
        <p:spPr/>
        <p:txBody>
          <a:bodyPr/>
          <a:lstStyle/>
          <a:p>
            <a:r>
              <a:rPr lang="en-US" dirty="0"/>
              <a:t>Results obtained with bootstrapping (100,000 statistic samples)</a:t>
            </a:r>
          </a:p>
          <a:p>
            <a:r>
              <a:rPr lang="en-US" dirty="0"/>
              <a:t>For Regression and KF Supervised, the MU performance increases as the temporal window increases for the neural spike bins</a:t>
            </a:r>
          </a:p>
          <a:p>
            <a:r>
              <a:rPr lang="en-US" dirty="0"/>
              <a:t>Regression accelerations perform better for higher temporal windows</a:t>
            </a:r>
          </a:p>
        </p:txBody>
      </p:sp>
      <p:pic>
        <p:nvPicPr>
          <p:cNvPr id="13" name="Picture 12">
            <a:extLst>
              <a:ext uri="{FF2B5EF4-FFF2-40B4-BE49-F238E27FC236}">
                <a16:creationId xmlns:a16="http://schemas.microsoft.com/office/drawing/2014/main" id="{29BF9399-3E72-5930-4DDE-014636C64AE9}"/>
              </a:ext>
            </a:extLst>
          </p:cNvPr>
          <p:cNvPicPr>
            <a:picLocks noChangeAspect="1"/>
          </p:cNvPicPr>
          <p:nvPr/>
        </p:nvPicPr>
        <p:blipFill>
          <a:blip r:embed="rId2"/>
          <a:stretch>
            <a:fillRect/>
          </a:stretch>
        </p:blipFill>
        <p:spPr>
          <a:xfrm>
            <a:off x="1289421" y="2747183"/>
            <a:ext cx="9459478" cy="3951062"/>
          </a:xfrm>
          <a:prstGeom prst="rect">
            <a:avLst/>
          </a:prstGeom>
        </p:spPr>
      </p:pic>
      <p:sp>
        <p:nvSpPr>
          <p:cNvPr id="14" name="TextBox 13">
            <a:extLst>
              <a:ext uri="{FF2B5EF4-FFF2-40B4-BE49-F238E27FC236}">
                <a16:creationId xmlns:a16="http://schemas.microsoft.com/office/drawing/2014/main" id="{A6EB30C8-5331-2D79-E3D4-7B1AB533FF5B}"/>
              </a:ext>
            </a:extLst>
          </p:cNvPr>
          <p:cNvSpPr txBox="1"/>
          <p:nvPr/>
        </p:nvSpPr>
        <p:spPr>
          <a:xfrm>
            <a:off x="5658010" y="5417244"/>
            <a:ext cx="2032929" cy="584775"/>
          </a:xfrm>
          <a:prstGeom prst="rect">
            <a:avLst/>
          </a:prstGeom>
          <a:noFill/>
        </p:spPr>
        <p:txBody>
          <a:bodyPr wrap="none" rtlCol="0">
            <a:spAutoFit/>
          </a:bodyPr>
          <a:lstStyle/>
          <a:p>
            <a:r>
              <a:rPr lang="en-US" sz="1600" b="1" dirty="0"/>
              <a:t>-339 % (</a:t>
            </a:r>
            <a:r>
              <a:rPr lang="en-US" sz="1600" b="1" dirty="0" err="1"/>
              <a:t>accx</a:t>
            </a:r>
            <a:r>
              <a:rPr lang="en-US" sz="1600" b="1" dirty="0"/>
              <a:t> @ 16ms)</a:t>
            </a:r>
          </a:p>
          <a:p>
            <a:r>
              <a:rPr lang="en-US" sz="1600" b="1" dirty="0"/>
              <a:t>  -90 % (</a:t>
            </a:r>
            <a:r>
              <a:rPr lang="en-US" sz="1600" b="1" dirty="0" err="1"/>
              <a:t>accy</a:t>
            </a:r>
            <a:r>
              <a:rPr lang="en-US" sz="1600" b="1" dirty="0"/>
              <a:t> @ 16ms)</a:t>
            </a:r>
          </a:p>
        </p:txBody>
      </p:sp>
    </p:spTree>
    <p:extLst>
      <p:ext uri="{BB962C8B-B14F-4D97-AF65-F5344CB8AC3E}">
        <p14:creationId xmlns:p14="http://schemas.microsoft.com/office/powerpoint/2010/main" val="2833128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05A5-C5FD-8AF1-4CD6-EFB4996C6BEF}"/>
              </a:ext>
            </a:extLst>
          </p:cNvPr>
          <p:cNvSpPr>
            <a:spLocks noGrp="1"/>
          </p:cNvSpPr>
          <p:nvPr>
            <p:ph type="title"/>
          </p:nvPr>
        </p:nvSpPr>
        <p:spPr/>
        <p:txBody>
          <a:bodyPr/>
          <a:lstStyle/>
          <a:p>
            <a:r>
              <a:rPr lang="en-US" dirty="0"/>
              <a:t>Spike Drop Results</a:t>
            </a:r>
          </a:p>
        </p:txBody>
      </p:sp>
      <p:sp>
        <p:nvSpPr>
          <p:cNvPr id="3" name="Content Placeholder 2">
            <a:extLst>
              <a:ext uri="{FF2B5EF4-FFF2-40B4-BE49-F238E27FC236}">
                <a16:creationId xmlns:a16="http://schemas.microsoft.com/office/drawing/2014/main" id="{DB5583DF-755D-0B3E-2CAD-9670838F78AE}"/>
              </a:ext>
            </a:extLst>
          </p:cNvPr>
          <p:cNvSpPr>
            <a:spLocks noGrp="1"/>
          </p:cNvSpPr>
          <p:nvPr>
            <p:ph idx="1"/>
          </p:nvPr>
        </p:nvSpPr>
        <p:spPr/>
        <p:txBody>
          <a:bodyPr/>
          <a:lstStyle/>
          <a:p>
            <a:r>
              <a:rPr lang="en-US" dirty="0"/>
              <a:t>Regression results dropped linear (same rate) at rate that spikes dropped at</a:t>
            </a:r>
          </a:p>
          <a:p>
            <a:r>
              <a:rPr lang="en-US" dirty="0"/>
              <a:t>KF Supervised dropped slightly from 5-15% rate</a:t>
            </a:r>
          </a:p>
          <a:p>
            <a:r>
              <a:rPr lang="en-US" dirty="0"/>
              <a:t>KF static showed improvement, or no difference, for some smaller drop rates</a:t>
            </a:r>
          </a:p>
          <a:p>
            <a:endParaRPr lang="en-US" dirty="0"/>
          </a:p>
        </p:txBody>
      </p:sp>
      <p:pic>
        <p:nvPicPr>
          <p:cNvPr id="10" name="Picture 9">
            <a:extLst>
              <a:ext uri="{FF2B5EF4-FFF2-40B4-BE49-F238E27FC236}">
                <a16:creationId xmlns:a16="http://schemas.microsoft.com/office/drawing/2014/main" id="{791B77A6-0651-2486-E738-2A4647CD4AD6}"/>
              </a:ext>
            </a:extLst>
          </p:cNvPr>
          <p:cNvPicPr>
            <a:picLocks noChangeAspect="1"/>
          </p:cNvPicPr>
          <p:nvPr/>
        </p:nvPicPr>
        <p:blipFill>
          <a:blip r:embed="rId2"/>
          <a:stretch>
            <a:fillRect/>
          </a:stretch>
        </p:blipFill>
        <p:spPr>
          <a:xfrm>
            <a:off x="838200" y="2796527"/>
            <a:ext cx="10116070" cy="3416476"/>
          </a:xfrm>
          <a:prstGeom prst="rect">
            <a:avLst/>
          </a:prstGeom>
        </p:spPr>
      </p:pic>
    </p:spTree>
    <p:extLst>
      <p:ext uri="{BB962C8B-B14F-4D97-AF65-F5344CB8AC3E}">
        <p14:creationId xmlns:p14="http://schemas.microsoft.com/office/powerpoint/2010/main" val="1844630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11B6E0-7D87-D0EA-7258-96F74117EB34}"/>
              </a:ext>
            </a:extLst>
          </p:cNvPr>
          <p:cNvPicPr>
            <a:picLocks noChangeAspect="1"/>
          </p:cNvPicPr>
          <p:nvPr/>
        </p:nvPicPr>
        <p:blipFill>
          <a:blip r:embed="rId2"/>
          <a:stretch>
            <a:fillRect/>
          </a:stretch>
        </p:blipFill>
        <p:spPr>
          <a:xfrm>
            <a:off x="2315284" y="3033472"/>
            <a:ext cx="7561432" cy="3824528"/>
          </a:xfrm>
          <a:prstGeom prst="rect">
            <a:avLst/>
          </a:prstGeom>
        </p:spPr>
      </p:pic>
      <p:sp>
        <p:nvSpPr>
          <p:cNvPr id="2" name="Title 1">
            <a:extLst>
              <a:ext uri="{FF2B5EF4-FFF2-40B4-BE49-F238E27FC236}">
                <a16:creationId xmlns:a16="http://schemas.microsoft.com/office/drawing/2014/main" id="{3453E8EE-97D7-5302-3394-9E51B2EC780D}"/>
              </a:ext>
            </a:extLst>
          </p:cNvPr>
          <p:cNvSpPr>
            <a:spLocks noGrp="1"/>
          </p:cNvSpPr>
          <p:nvPr>
            <p:ph type="title"/>
          </p:nvPr>
        </p:nvSpPr>
        <p:spPr/>
        <p:txBody>
          <a:bodyPr/>
          <a:lstStyle/>
          <a:p>
            <a:r>
              <a:rPr lang="en-US" dirty="0"/>
              <a:t>Spike Drop Results</a:t>
            </a:r>
          </a:p>
        </p:txBody>
      </p:sp>
      <p:sp>
        <p:nvSpPr>
          <p:cNvPr id="3" name="Content Placeholder 2">
            <a:extLst>
              <a:ext uri="{FF2B5EF4-FFF2-40B4-BE49-F238E27FC236}">
                <a16:creationId xmlns:a16="http://schemas.microsoft.com/office/drawing/2014/main" id="{A71BA7EF-C757-D2FC-65AB-E423338D65A4}"/>
              </a:ext>
            </a:extLst>
          </p:cNvPr>
          <p:cNvSpPr>
            <a:spLocks noGrp="1"/>
          </p:cNvSpPr>
          <p:nvPr>
            <p:ph idx="1"/>
          </p:nvPr>
        </p:nvSpPr>
        <p:spPr>
          <a:xfrm>
            <a:off x="291993" y="884497"/>
            <a:ext cx="11825728" cy="5604670"/>
          </a:xfrm>
        </p:spPr>
        <p:txBody>
          <a:bodyPr>
            <a:normAutofit/>
          </a:bodyPr>
          <a:lstStyle/>
          <a:p>
            <a:r>
              <a:rPr lang="en-US" sz="1800" dirty="0"/>
              <a:t>Quantitative results for Bootstrapping (100,000 samples)</a:t>
            </a:r>
          </a:p>
          <a:p>
            <a:r>
              <a:rPr lang="en-US" sz="1800" dirty="0"/>
              <a:t>Results shown for all kinematic axes combined for different bin sizes</a:t>
            </a:r>
          </a:p>
          <a:p>
            <a:r>
              <a:rPr lang="en-US" sz="1800" dirty="0"/>
              <a:t>Regression drops at about the same rate as rate of spikes dropped</a:t>
            </a:r>
          </a:p>
          <a:p>
            <a:r>
              <a:rPr lang="en-US" sz="1800" dirty="0"/>
              <a:t>KF Supervised performance drop is about half of the dropped spike rate for drop rates from 5-25% and all bins considered</a:t>
            </a:r>
          </a:p>
          <a:p>
            <a:r>
              <a:rPr lang="en-US" sz="1800" dirty="0"/>
              <a:t>KF static shows increase or no drop in performance for the different bins considered at 5 % drop</a:t>
            </a:r>
          </a:p>
          <a:p>
            <a:r>
              <a:rPr lang="en-US" sz="1800" dirty="0"/>
              <a:t>KF static also shows increase in performance for dropping 15 % of spikes at 16ms bin size</a:t>
            </a:r>
          </a:p>
        </p:txBody>
      </p:sp>
    </p:spTree>
    <p:extLst>
      <p:ext uri="{BB962C8B-B14F-4D97-AF65-F5344CB8AC3E}">
        <p14:creationId xmlns:p14="http://schemas.microsoft.com/office/powerpoint/2010/main" val="48048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82C6E-923D-F97D-58A1-8D378A3CD076}"/>
              </a:ext>
            </a:extLst>
          </p:cNvPr>
          <p:cNvSpPr>
            <a:spLocks noGrp="1"/>
          </p:cNvSpPr>
          <p:nvPr>
            <p:ph type="title"/>
          </p:nvPr>
        </p:nvSpPr>
        <p:spPr/>
        <p:txBody>
          <a:bodyPr/>
          <a:lstStyle/>
          <a:p>
            <a:r>
              <a:rPr lang="en-US" dirty="0"/>
              <a:t>Conclusion and Future Work</a:t>
            </a:r>
          </a:p>
        </p:txBody>
      </p:sp>
      <p:sp>
        <p:nvSpPr>
          <p:cNvPr id="3" name="Text Placeholder 2">
            <a:extLst>
              <a:ext uri="{FF2B5EF4-FFF2-40B4-BE49-F238E27FC236}">
                <a16:creationId xmlns:a16="http://schemas.microsoft.com/office/drawing/2014/main" id="{49241842-F8DF-9915-362F-AE419826E0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0081B2-040E-2B16-A27C-4A0B1EA844CE}"/>
              </a:ext>
            </a:extLst>
          </p:cNvPr>
          <p:cNvSpPr>
            <a:spLocks noGrp="1"/>
          </p:cNvSpPr>
          <p:nvPr>
            <p:ph type="sldNum" sz="quarter" idx="12"/>
          </p:nvPr>
        </p:nvSpPr>
        <p:spPr/>
        <p:txBody>
          <a:bodyPr/>
          <a:lstStyle/>
          <a:p>
            <a:fld id="{664DB321-1CDD-4A06-AA42-40E9ECCDDEA8}" type="slidenum">
              <a:rPr lang="en-US" smtClean="0"/>
              <a:t>33</a:t>
            </a:fld>
            <a:endParaRPr lang="en-US"/>
          </a:p>
        </p:txBody>
      </p:sp>
    </p:spTree>
    <p:extLst>
      <p:ext uri="{BB962C8B-B14F-4D97-AF65-F5344CB8AC3E}">
        <p14:creationId xmlns:p14="http://schemas.microsoft.com/office/powerpoint/2010/main" val="3511953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3BD5E-BED5-56A8-DC50-1B51E86D9FBF}"/>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08922A86-AA0E-840B-C04F-C704A93BA257}"/>
              </a:ext>
            </a:extLst>
          </p:cNvPr>
          <p:cNvSpPr>
            <a:spLocks noGrp="1"/>
          </p:cNvSpPr>
          <p:nvPr>
            <p:ph idx="1"/>
          </p:nvPr>
        </p:nvSpPr>
        <p:spPr>
          <a:xfrm>
            <a:off x="838200" y="1253330"/>
            <a:ext cx="10972160" cy="5285783"/>
          </a:xfrm>
        </p:spPr>
        <p:txBody>
          <a:bodyPr/>
          <a:lstStyle/>
          <a:p>
            <a:r>
              <a:rPr lang="en-US" dirty="0"/>
              <a:t>Implemented a Library in Python for Neural Signal Decoding (</a:t>
            </a:r>
            <a:r>
              <a:rPr lang="en-US" dirty="0">
                <a:hlinkClick r:id="rId2"/>
              </a:rPr>
              <a:t>https://github.com/Neural-Instrumentation-Lab/makin_2018_reproduction</a:t>
            </a:r>
            <a:r>
              <a:rPr lang="en-US" dirty="0"/>
              <a:t>)</a:t>
            </a:r>
          </a:p>
          <a:p>
            <a:pPr lvl="1"/>
            <a:r>
              <a:rPr lang="en-US" dirty="0"/>
              <a:t>Works with a published dataset for actual collected Single-Unit Neural-Kinematic Data (</a:t>
            </a:r>
            <a:r>
              <a:rPr lang="en-US" dirty="0">
                <a:hlinkClick r:id="rId3"/>
              </a:rPr>
              <a:t>https://zenodo.org/records/3854034</a:t>
            </a:r>
            <a:r>
              <a:rPr lang="en-US" dirty="0"/>
              <a:t>)</a:t>
            </a:r>
          </a:p>
          <a:p>
            <a:pPr lvl="1"/>
            <a:r>
              <a:rPr lang="en-US" dirty="0"/>
              <a:t>Demonstrated two decoders (Regression and KF Supervised) to have similar performance on the dataset as published work (</a:t>
            </a:r>
            <a:r>
              <a:rPr lang="en-US" dirty="0">
                <a:hlinkClick r:id="rId4"/>
              </a:rPr>
              <a:t>Makin et al., 2018</a:t>
            </a:r>
            <a:r>
              <a:rPr lang="en-US" dirty="0"/>
              <a:t>)</a:t>
            </a:r>
          </a:p>
          <a:p>
            <a:pPr lvl="2"/>
            <a:r>
              <a:rPr lang="en-US" dirty="0"/>
              <a:t>2% or less difference in SNR avg performance with &lt; 1% standard error difference when bootstrapping</a:t>
            </a:r>
          </a:p>
          <a:p>
            <a:pPr lvl="1"/>
            <a:r>
              <a:rPr lang="en-US" dirty="0"/>
              <a:t>Demonstrated superior performance for the other decoder (KF Unsupervised (Static)) when compared to an implementation from published work on the dataset (</a:t>
            </a:r>
            <a:r>
              <a:rPr lang="en-US" dirty="0">
                <a:hlinkClick r:id="rId4"/>
              </a:rPr>
              <a:t>Makin et al., 2018</a:t>
            </a:r>
            <a:r>
              <a:rPr lang="en-US" dirty="0"/>
              <a:t>)</a:t>
            </a:r>
          </a:p>
          <a:p>
            <a:r>
              <a:rPr lang="en-US" dirty="0"/>
              <a:t>Multi-Unit test suggest that multi-unit data improves decoder performance for higher temporal neural bins compared to a single-unit spike sorting approach (at least for acceleration and for regression and KF Supervised)</a:t>
            </a:r>
          </a:p>
          <a:p>
            <a:r>
              <a:rPr lang="en-US" dirty="0"/>
              <a:t>Dropping Neural Spikes test showed:</a:t>
            </a:r>
          </a:p>
          <a:p>
            <a:pPr lvl="1"/>
            <a:r>
              <a:rPr lang="en-US" dirty="0"/>
              <a:t>Linear Regression drops in performance at approximately the same rate as the spikes being dropped</a:t>
            </a:r>
          </a:p>
          <a:p>
            <a:pPr lvl="1"/>
            <a:r>
              <a:rPr lang="en-US" dirty="0"/>
              <a:t>KF Supervised drops in performance at about half of the rate of dropped spikes (at least for drops up to 25%)</a:t>
            </a:r>
          </a:p>
          <a:p>
            <a:pPr lvl="1"/>
            <a:r>
              <a:rPr lang="en-US" dirty="0"/>
              <a:t>KF Unsupervised has increase in performance or no change when dropping 5% of spikes</a:t>
            </a:r>
          </a:p>
          <a:p>
            <a:pPr lvl="2"/>
            <a:r>
              <a:rPr lang="en-US" dirty="0"/>
              <a:t>Also shows increase in performance when dropping spikes at 15% for 16ms bin case</a:t>
            </a:r>
          </a:p>
          <a:p>
            <a:endParaRPr lang="en-US" dirty="0"/>
          </a:p>
        </p:txBody>
      </p:sp>
    </p:spTree>
    <p:extLst>
      <p:ext uri="{BB962C8B-B14F-4D97-AF65-F5344CB8AC3E}">
        <p14:creationId xmlns:p14="http://schemas.microsoft.com/office/powerpoint/2010/main" val="177880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54F1B-3585-4AED-B801-B94CEE22F7AF}"/>
              </a:ext>
            </a:extLst>
          </p:cNvPr>
          <p:cNvSpPr>
            <a:spLocks noGrp="1"/>
          </p:cNvSpPr>
          <p:nvPr>
            <p:ph type="title"/>
          </p:nvPr>
        </p:nvSpPr>
        <p:spPr/>
        <p:txBody>
          <a:bodyPr/>
          <a:lstStyle/>
          <a:p>
            <a:r>
              <a:rPr lang="en-US" dirty="0"/>
              <a:t>Future Work Suggestions</a:t>
            </a:r>
          </a:p>
        </p:txBody>
      </p:sp>
      <p:sp>
        <p:nvSpPr>
          <p:cNvPr id="3" name="Content Placeholder 2">
            <a:extLst>
              <a:ext uri="{FF2B5EF4-FFF2-40B4-BE49-F238E27FC236}">
                <a16:creationId xmlns:a16="http://schemas.microsoft.com/office/drawing/2014/main" id="{66BE3DD0-AD8D-42E1-BCFB-2F8F10361CD5}"/>
              </a:ext>
            </a:extLst>
          </p:cNvPr>
          <p:cNvSpPr>
            <a:spLocks noGrp="1"/>
          </p:cNvSpPr>
          <p:nvPr>
            <p:ph idx="1"/>
          </p:nvPr>
        </p:nvSpPr>
        <p:spPr>
          <a:xfrm>
            <a:off x="838200" y="1253331"/>
            <a:ext cx="10411225" cy="4351338"/>
          </a:xfrm>
        </p:spPr>
        <p:txBody>
          <a:bodyPr/>
          <a:lstStyle/>
          <a:p>
            <a:r>
              <a:rPr lang="en-US" dirty="0"/>
              <a:t>Implement other decoders, especially the </a:t>
            </a:r>
            <a:r>
              <a:rPr lang="en-US" dirty="0" err="1"/>
              <a:t>rEFH</a:t>
            </a:r>
            <a:endParaRPr lang="en-US" dirty="0"/>
          </a:p>
          <a:p>
            <a:r>
              <a:rPr lang="en-US" dirty="0"/>
              <a:t>Evaluate transfer learning among decoders (</a:t>
            </a:r>
            <a:r>
              <a:rPr lang="en-US" dirty="0" err="1"/>
              <a:t>O’Doherty</a:t>
            </a:r>
            <a:r>
              <a:rPr lang="en-US" dirty="0"/>
              <a:t> dataset is a good candidate for this)</a:t>
            </a:r>
          </a:p>
          <a:p>
            <a:pPr lvl="1"/>
            <a:r>
              <a:rPr lang="en-US" dirty="0"/>
              <a:t>Sessions in the experiment were collected over 44 days with the range of days spanning almost a year, or 329 days</a:t>
            </a:r>
          </a:p>
          <a:p>
            <a:r>
              <a:rPr lang="en-US" dirty="0"/>
              <a:t>Figure out what was the issue with the “Loco” data and why we were unable to match Makin results when applying the same methods to the “Indy” data</a:t>
            </a:r>
          </a:p>
          <a:p>
            <a:r>
              <a:rPr lang="en-US" dirty="0"/>
              <a:t>Speed up decoders (KF Decoders take a while)</a:t>
            </a:r>
          </a:p>
          <a:p>
            <a:pPr lvl="1"/>
            <a:r>
              <a:rPr lang="en-US" dirty="0"/>
              <a:t>The KF decoders are sequential algorithms</a:t>
            </a:r>
            <a:br>
              <a:rPr lang="en-US" dirty="0"/>
            </a:br>
            <a:r>
              <a:rPr lang="en-US" dirty="0"/>
              <a:t>(challenge to parallelize)</a:t>
            </a:r>
          </a:p>
          <a:p>
            <a:r>
              <a:rPr lang="en-US" dirty="0"/>
              <a:t>Test MU Results Decoding for Larger Bin</a:t>
            </a:r>
            <a:br>
              <a:rPr lang="en-US" dirty="0"/>
            </a:br>
            <a:r>
              <a:rPr lang="en-US" dirty="0"/>
              <a:t>Sizes</a:t>
            </a:r>
          </a:p>
          <a:p>
            <a:pPr lvl="1"/>
            <a:r>
              <a:rPr lang="en-US" dirty="0"/>
              <a:t>Do results for all kinematic axes improve</a:t>
            </a:r>
            <a:br>
              <a:rPr lang="en-US" dirty="0"/>
            </a:br>
            <a:r>
              <a:rPr lang="en-US" dirty="0"/>
              <a:t>from SU?</a:t>
            </a:r>
          </a:p>
        </p:txBody>
      </p:sp>
      <p:pic>
        <p:nvPicPr>
          <p:cNvPr id="5" name="Picture 4">
            <a:extLst>
              <a:ext uri="{FF2B5EF4-FFF2-40B4-BE49-F238E27FC236}">
                <a16:creationId xmlns:a16="http://schemas.microsoft.com/office/drawing/2014/main" id="{A9D98368-79D5-0252-AA0F-C2BE6334A6E7}"/>
              </a:ext>
            </a:extLst>
          </p:cNvPr>
          <p:cNvPicPr>
            <a:picLocks noChangeAspect="1"/>
          </p:cNvPicPr>
          <p:nvPr/>
        </p:nvPicPr>
        <p:blipFill>
          <a:blip r:embed="rId3"/>
          <a:stretch>
            <a:fillRect/>
          </a:stretch>
        </p:blipFill>
        <p:spPr>
          <a:xfrm>
            <a:off x="6182870" y="3519192"/>
            <a:ext cx="5537626" cy="2852716"/>
          </a:xfrm>
          <a:prstGeom prst="rect">
            <a:avLst/>
          </a:prstGeom>
        </p:spPr>
      </p:pic>
      <p:sp>
        <p:nvSpPr>
          <p:cNvPr id="6" name="TextBox 5">
            <a:extLst>
              <a:ext uri="{FF2B5EF4-FFF2-40B4-BE49-F238E27FC236}">
                <a16:creationId xmlns:a16="http://schemas.microsoft.com/office/drawing/2014/main" id="{29A2936F-9CB9-22EF-FD16-48257A9362F7}"/>
              </a:ext>
            </a:extLst>
          </p:cNvPr>
          <p:cNvSpPr txBox="1"/>
          <p:nvPr/>
        </p:nvSpPr>
        <p:spPr>
          <a:xfrm>
            <a:off x="7053942" y="6538162"/>
            <a:ext cx="3664849" cy="369332"/>
          </a:xfrm>
          <a:prstGeom prst="rect">
            <a:avLst/>
          </a:prstGeom>
          <a:noFill/>
        </p:spPr>
        <p:txBody>
          <a:bodyPr wrap="none" rtlCol="0">
            <a:spAutoFit/>
          </a:bodyPr>
          <a:lstStyle/>
          <a:p>
            <a:r>
              <a:rPr lang="en-US" i="1" dirty="0"/>
              <a:t>64 </a:t>
            </a:r>
            <a:r>
              <a:rPr lang="en-US" i="1" dirty="0" err="1"/>
              <a:t>ms</a:t>
            </a:r>
            <a:r>
              <a:rPr lang="en-US" i="1" dirty="0"/>
              <a:t> results from Makin et al., 2018</a:t>
            </a:r>
          </a:p>
        </p:txBody>
      </p:sp>
    </p:spTree>
    <p:extLst>
      <p:ext uri="{BB962C8B-B14F-4D97-AF65-F5344CB8AC3E}">
        <p14:creationId xmlns:p14="http://schemas.microsoft.com/office/powerpoint/2010/main" val="194231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9F8BD7A-D5C6-4F0C-BD13-273CB74C7CA6}"/>
              </a:ext>
            </a:extLst>
          </p:cNvPr>
          <p:cNvSpPr/>
          <p:nvPr/>
        </p:nvSpPr>
        <p:spPr>
          <a:xfrm>
            <a:off x="0" y="328907"/>
            <a:ext cx="1219200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矩形 19">
            <a:extLst>
              <a:ext uri="{FF2B5EF4-FFF2-40B4-BE49-F238E27FC236}">
                <a16:creationId xmlns:a16="http://schemas.microsoft.com/office/drawing/2014/main" id="{C5094E9A-4D68-4438-89EC-8E4B1B8287A9}"/>
              </a:ext>
            </a:extLst>
          </p:cNvPr>
          <p:cNvSpPr/>
          <p:nvPr/>
        </p:nvSpPr>
        <p:spPr>
          <a:xfrm>
            <a:off x="0" y="4869882"/>
            <a:ext cx="12192000" cy="2156567"/>
          </a:xfrm>
          <a:prstGeom prst="rect">
            <a:avLst/>
          </a:prstGeom>
          <a:solidFill>
            <a:srgbClr val="881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Thank You!</a:t>
            </a:r>
          </a:p>
        </p:txBody>
      </p:sp>
      <p:grpSp>
        <p:nvGrpSpPr>
          <p:cNvPr id="14" name="组合 13">
            <a:extLst>
              <a:ext uri="{FF2B5EF4-FFF2-40B4-BE49-F238E27FC236}">
                <a16:creationId xmlns:a16="http://schemas.microsoft.com/office/drawing/2014/main" id="{FF4D2EEA-90DA-4879-A808-7A2A9AB73970}"/>
              </a:ext>
            </a:extLst>
          </p:cNvPr>
          <p:cNvGrpSpPr/>
          <p:nvPr/>
        </p:nvGrpSpPr>
        <p:grpSpPr>
          <a:xfrm>
            <a:off x="9873210" y="6005873"/>
            <a:ext cx="4206270" cy="697818"/>
            <a:chOff x="5718780" y="-531873"/>
            <a:chExt cx="4206270" cy="697818"/>
          </a:xfrm>
        </p:grpSpPr>
        <p:grpSp>
          <p:nvGrpSpPr>
            <p:cNvPr id="10" name="组合 9">
              <a:extLst>
                <a:ext uri="{FF2B5EF4-FFF2-40B4-BE49-F238E27FC236}">
                  <a16:creationId xmlns:a16="http://schemas.microsoft.com/office/drawing/2014/main" id="{8CE30774-12B3-4BA7-B3AA-6A2AFD6F56BD}"/>
                </a:ext>
              </a:extLst>
            </p:cNvPr>
            <p:cNvGrpSpPr/>
            <p:nvPr/>
          </p:nvGrpSpPr>
          <p:grpSpPr>
            <a:xfrm>
              <a:off x="5718780" y="-531873"/>
              <a:ext cx="4158645" cy="622360"/>
              <a:chOff x="737205" y="199782"/>
              <a:chExt cx="4158645" cy="622360"/>
            </a:xfrm>
          </p:grpSpPr>
          <p:pic>
            <p:nvPicPr>
              <p:cNvPr id="11" name="图片 10">
                <a:extLst>
                  <a:ext uri="{FF2B5EF4-FFF2-40B4-BE49-F238E27FC236}">
                    <a16:creationId xmlns:a16="http://schemas.microsoft.com/office/drawing/2014/main" id="{01566DA2-19E5-4476-B56F-C834ECC06902}"/>
                  </a:ext>
                </a:extLst>
              </p:cNvPr>
              <p:cNvPicPr>
                <a:picLocks noChangeAspect="1"/>
              </p:cNvPicPr>
              <p:nvPr/>
            </p:nvPicPr>
            <p:blipFill rotWithShape="1">
              <a:blip r:embed="rId3">
                <a:clrChange>
                  <a:clrFrom>
                    <a:srgbClr val="222222"/>
                  </a:clrFrom>
                  <a:clrTo>
                    <a:srgbClr val="222222">
                      <a:alpha val="0"/>
                    </a:srgbClr>
                  </a:clrTo>
                </a:clrChange>
              </a:blip>
              <a:srcRect l="972" r="75549"/>
              <a:stretch/>
            </p:blipFill>
            <p:spPr>
              <a:xfrm>
                <a:off x="737205" y="351660"/>
                <a:ext cx="459063" cy="470482"/>
              </a:xfrm>
              <a:prstGeom prst="rect">
                <a:avLst/>
              </a:prstGeom>
            </p:spPr>
          </p:pic>
          <p:sp>
            <p:nvSpPr>
              <p:cNvPr id="12" name="文本框 11">
                <a:extLst>
                  <a:ext uri="{FF2B5EF4-FFF2-40B4-BE49-F238E27FC236}">
                    <a16:creationId xmlns:a16="http://schemas.microsoft.com/office/drawing/2014/main" id="{23487CCC-2D04-4EC7-958D-FD4838B5135C}"/>
                  </a:ext>
                </a:extLst>
              </p:cNvPr>
              <p:cNvSpPr txBox="1"/>
              <p:nvPr/>
            </p:nvSpPr>
            <p:spPr>
              <a:xfrm>
                <a:off x="1139825" y="199782"/>
                <a:ext cx="3756025"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TEMPLE</a:t>
                </a:r>
                <a:endParaRPr lang="en-US" sz="2800" b="1" dirty="0">
                  <a:latin typeface="Times New Roman" panose="02020603050405020304" pitchFamily="18" charset="0"/>
                  <a:cs typeface="Times New Roman" panose="02020603050405020304" pitchFamily="18" charset="0"/>
                </a:endParaRPr>
              </a:p>
            </p:txBody>
          </p:sp>
        </p:grpSp>
        <p:sp>
          <p:nvSpPr>
            <p:cNvPr id="13" name="文本框 12">
              <a:extLst>
                <a:ext uri="{FF2B5EF4-FFF2-40B4-BE49-F238E27FC236}">
                  <a16:creationId xmlns:a16="http://schemas.microsoft.com/office/drawing/2014/main" id="{43528200-D01B-4550-81C3-FA663A4D29D0}"/>
                </a:ext>
              </a:extLst>
            </p:cNvPr>
            <p:cNvSpPr txBox="1"/>
            <p:nvPr/>
          </p:nvSpPr>
          <p:spPr>
            <a:xfrm>
              <a:off x="6169025" y="-141832"/>
              <a:ext cx="3756025"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U N I V E R S I T Y</a:t>
              </a:r>
              <a:endParaRPr lang="en-US" sz="1400" dirty="0">
                <a:latin typeface="Times New Roman" panose="02020603050405020304" pitchFamily="18" charset="0"/>
                <a:cs typeface="Times New Roman" panose="02020603050405020304" pitchFamily="18" charset="0"/>
              </a:endParaRPr>
            </a:p>
          </p:txBody>
        </p:sp>
      </p:grpSp>
      <p:grpSp>
        <p:nvGrpSpPr>
          <p:cNvPr id="2" name="组合 1">
            <a:extLst>
              <a:ext uri="{FF2B5EF4-FFF2-40B4-BE49-F238E27FC236}">
                <a16:creationId xmlns:a16="http://schemas.microsoft.com/office/drawing/2014/main" id="{54267E0D-9F85-4CE1-8896-ACFBFEE67F9C}"/>
              </a:ext>
            </a:extLst>
          </p:cNvPr>
          <p:cNvGrpSpPr/>
          <p:nvPr/>
        </p:nvGrpSpPr>
        <p:grpSpPr>
          <a:xfrm>
            <a:off x="259154" y="-85676"/>
            <a:ext cx="7148512" cy="1348927"/>
            <a:chOff x="326231" y="109463"/>
            <a:chExt cx="7148512" cy="1348927"/>
          </a:xfrm>
        </p:grpSpPr>
        <p:grpSp>
          <p:nvGrpSpPr>
            <p:cNvPr id="15" name="组合 14">
              <a:extLst>
                <a:ext uri="{FF2B5EF4-FFF2-40B4-BE49-F238E27FC236}">
                  <a16:creationId xmlns:a16="http://schemas.microsoft.com/office/drawing/2014/main" id="{7AA0DA08-6E7A-4FC5-AAEB-9F2DCA15EBA4}"/>
                </a:ext>
              </a:extLst>
            </p:cNvPr>
            <p:cNvGrpSpPr/>
            <p:nvPr/>
          </p:nvGrpSpPr>
          <p:grpSpPr>
            <a:xfrm>
              <a:off x="425451" y="109463"/>
              <a:ext cx="4581524" cy="1068465"/>
              <a:chOff x="5378450" y="-700162"/>
              <a:chExt cx="4581524" cy="1068465"/>
            </a:xfrm>
          </p:grpSpPr>
          <p:grpSp>
            <p:nvGrpSpPr>
              <p:cNvPr id="16" name="组合 15">
                <a:extLst>
                  <a:ext uri="{FF2B5EF4-FFF2-40B4-BE49-F238E27FC236}">
                    <a16:creationId xmlns:a16="http://schemas.microsoft.com/office/drawing/2014/main" id="{5A2E4276-744F-428A-9EC9-33CC08E704B7}"/>
                  </a:ext>
                </a:extLst>
              </p:cNvPr>
              <p:cNvGrpSpPr/>
              <p:nvPr/>
            </p:nvGrpSpPr>
            <p:grpSpPr>
              <a:xfrm>
                <a:off x="5378450" y="-700162"/>
                <a:ext cx="4498975" cy="987516"/>
                <a:chOff x="396875" y="31493"/>
                <a:chExt cx="4498975" cy="987516"/>
              </a:xfrm>
            </p:grpSpPr>
            <p:pic>
              <p:nvPicPr>
                <p:cNvPr id="18" name="图片 17">
                  <a:extLst>
                    <a:ext uri="{FF2B5EF4-FFF2-40B4-BE49-F238E27FC236}">
                      <a16:creationId xmlns:a16="http://schemas.microsoft.com/office/drawing/2014/main" id="{A51F703B-BC5C-4FB9-8EC4-6C56946603AE}"/>
                    </a:ext>
                  </a:extLst>
                </p:cNvPr>
                <p:cNvPicPr>
                  <a:picLocks noChangeAspect="1"/>
                </p:cNvPicPr>
                <p:nvPr/>
              </p:nvPicPr>
              <p:blipFill rotWithShape="1">
                <a:blip r:embed="rId3">
                  <a:clrChange>
                    <a:clrFrom>
                      <a:srgbClr val="222222"/>
                    </a:clrFrom>
                    <a:clrTo>
                      <a:srgbClr val="222222">
                        <a:alpha val="0"/>
                      </a:srgbClr>
                    </a:clrTo>
                  </a:clrChange>
                </a:blip>
                <a:srcRect l="972" r="75549"/>
                <a:stretch/>
              </p:blipFill>
              <p:spPr>
                <a:xfrm>
                  <a:off x="396875" y="257578"/>
                  <a:ext cx="742950" cy="761431"/>
                </a:xfrm>
                <a:prstGeom prst="rect">
                  <a:avLst/>
                </a:prstGeom>
              </p:spPr>
            </p:pic>
            <p:sp>
              <p:nvSpPr>
                <p:cNvPr id="19" name="文本框 18">
                  <a:extLst>
                    <a:ext uri="{FF2B5EF4-FFF2-40B4-BE49-F238E27FC236}">
                      <a16:creationId xmlns:a16="http://schemas.microsoft.com/office/drawing/2014/main" id="{015E8A0F-1847-46D6-8F98-6B08BF57DD01}"/>
                    </a:ext>
                  </a:extLst>
                </p:cNvPr>
                <p:cNvSpPr txBox="1"/>
                <p:nvPr/>
              </p:nvSpPr>
              <p:spPr>
                <a:xfrm>
                  <a:off x="1139825" y="31493"/>
                  <a:ext cx="3756025" cy="830997"/>
                </a:xfrm>
                <a:prstGeom prst="rect">
                  <a:avLst/>
                </a:prstGeom>
                <a:noFill/>
              </p:spPr>
              <p:txBody>
                <a:bodyPr wrap="square" rtlCol="0">
                  <a:spAutoFit/>
                </a:bodyPr>
                <a:lstStyle/>
                <a:p>
                  <a:r>
                    <a:rPr lang="en-US" altLang="zh-CN" sz="4800" b="1" dirty="0">
                      <a:latin typeface="Times New Roman" panose="02020603050405020304" pitchFamily="18" charset="0"/>
                      <a:cs typeface="Times New Roman" panose="02020603050405020304" pitchFamily="18" charset="0"/>
                    </a:rPr>
                    <a:t>TEMPLE</a:t>
                  </a:r>
                  <a:endParaRPr lang="en-US" sz="4800" b="1" dirty="0">
                    <a:latin typeface="Times New Roman" panose="02020603050405020304" pitchFamily="18" charset="0"/>
                    <a:cs typeface="Times New Roman" panose="02020603050405020304" pitchFamily="18" charset="0"/>
                  </a:endParaRPr>
                </a:p>
              </p:txBody>
            </p:sp>
          </p:grpSp>
          <p:sp>
            <p:nvSpPr>
              <p:cNvPr id="17" name="文本框 16">
                <a:extLst>
                  <a:ext uri="{FF2B5EF4-FFF2-40B4-BE49-F238E27FC236}">
                    <a16:creationId xmlns:a16="http://schemas.microsoft.com/office/drawing/2014/main" id="{AB6BE0C4-A689-4646-9BD5-A0AEB901F169}"/>
                  </a:ext>
                </a:extLst>
              </p:cNvPr>
              <p:cNvSpPr txBox="1"/>
              <p:nvPr/>
            </p:nvSpPr>
            <p:spPr>
              <a:xfrm>
                <a:off x="6203949" y="-93362"/>
                <a:ext cx="3756025"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U N I V E R S I T Y</a:t>
                </a:r>
                <a:endParaRPr lang="en-US" sz="2400" dirty="0">
                  <a:latin typeface="Times New Roman" panose="02020603050405020304" pitchFamily="18" charset="0"/>
                  <a:cs typeface="Times New Roman" panose="02020603050405020304" pitchFamily="18" charset="0"/>
                </a:endParaRPr>
              </a:p>
            </p:txBody>
          </p:sp>
        </p:grpSp>
        <p:sp>
          <p:nvSpPr>
            <p:cNvPr id="24" name="文本框 23">
              <a:extLst>
                <a:ext uri="{FF2B5EF4-FFF2-40B4-BE49-F238E27FC236}">
                  <a16:creationId xmlns:a16="http://schemas.microsoft.com/office/drawing/2014/main" id="{E847114B-C67A-4E91-8F7E-0D4AD7E2DD8A}"/>
                </a:ext>
              </a:extLst>
            </p:cNvPr>
            <p:cNvSpPr txBox="1"/>
            <p:nvPr/>
          </p:nvSpPr>
          <p:spPr>
            <a:xfrm>
              <a:off x="326231" y="1089058"/>
              <a:ext cx="7148512" cy="369332"/>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rPr>
                <a:t>Department of Electrical and Computer Engineering</a:t>
              </a:r>
              <a:endParaRPr lang="en-US" dirty="0"/>
            </a:p>
          </p:txBody>
        </p:sp>
      </p:grpSp>
      <p:sp>
        <p:nvSpPr>
          <p:cNvPr id="3" name="TextBox 2">
            <a:extLst>
              <a:ext uri="{FF2B5EF4-FFF2-40B4-BE49-F238E27FC236}">
                <a16:creationId xmlns:a16="http://schemas.microsoft.com/office/drawing/2014/main" id="{5554BF69-9963-D46E-1D76-BFA0CE349128}"/>
              </a:ext>
            </a:extLst>
          </p:cNvPr>
          <p:cNvSpPr txBox="1"/>
          <p:nvPr/>
        </p:nvSpPr>
        <p:spPr>
          <a:xfrm>
            <a:off x="755904" y="219456"/>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AA03CE77-542A-48FC-BE28-839089EDF812}"/>
              </a:ext>
            </a:extLst>
          </p:cNvPr>
          <p:cNvPicPr>
            <a:picLocks noChangeAspect="1"/>
          </p:cNvPicPr>
          <p:nvPr/>
        </p:nvPicPr>
        <p:blipFill rotWithShape="1">
          <a:blip r:embed="rId4"/>
          <a:srcRect l="10302" t="20826" r="2727" b="3048"/>
          <a:stretch/>
        </p:blipFill>
        <p:spPr>
          <a:xfrm>
            <a:off x="7051266" y="2647961"/>
            <a:ext cx="1461224" cy="1738704"/>
          </a:xfrm>
          <a:prstGeom prst="rect">
            <a:avLst/>
          </a:prstGeom>
        </p:spPr>
      </p:pic>
      <p:pic>
        <p:nvPicPr>
          <p:cNvPr id="1026" name="Picture 2" descr="Iyad Obeid">
            <a:extLst>
              <a:ext uri="{FF2B5EF4-FFF2-40B4-BE49-F238E27FC236}">
                <a16:creationId xmlns:a16="http://schemas.microsoft.com/office/drawing/2014/main" id="{76B320C3-255D-496E-888A-42D36E2318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783"/>
          <a:stretch/>
        </p:blipFill>
        <p:spPr bwMode="auto">
          <a:xfrm>
            <a:off x="102088" y="2704723"/>
            <a:ext cx="1677094" cy="168194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B1E08D0-4532-4D7B-B871-3A36422E2E05}"/>
              </a:ext>
            </a:extLst>
          </p:cNvPr>
          <p:cNvSpPr/>
          <p:nvPr/>
        </p:nvSpPr>
        <p:spPr>
          <a:xfrm>
            <a:off x="1779181" y="3719605"/>
            <a:ext cx="4316819" cy="670440"/>
          </a:xfrm>
          <a:prstGeom prst="rect">
            <a:avLst/>
          </a:prstGeom>
        </p:spPr>
        <p:txBody>
          <a:bodyPr wrap="square">
            <a:spAutoFit/>
          </a:bodyPr>
          <a:lstStyle/>
          <a:p>
            <a:pPr>
              <a:lnSpc>
                <a:spcPct val="107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Iyad Obeid, PhD., Department of Electrical and Computer Engineering (Project Advisor)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1D312203-81A2-4359-8448-F09B59899CF1}"/>
              </a:ext>
            </a:extLst>
          </p:cNvPr>
          <p:cNvSpPr/>
          <p:nvPr/>
        </p:nvSpPr>
        <p:spPr>
          <a:xfrm>
            <a:off x="8512489" y="3698394"/>
            <a:ext cx="4316819" cy="646331"/>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Joseph </a:t>
            </a:r>
            <a:r>
              <a:rPr lang="en-US" dirty="0" err="1">
                <a:latin typeface="Times New Roman" panose="02020603050405020304" pitchFamily="18" charset="0"/>
                <a:ea typeface="Calibri" panose="020F0502020204030204" pitchFamily="34" charset="0"/>
              </a:rPr>
              <a:t>Picone</a:t>
            </a:r>
            <a:r>
              <a:rPr lang="en-US" dirty="0">
                <a:latin typeface="Times New Roman" panose="02020603050405020304" pitchFamily="18" charset="0"/>
                <a:ea typeface="Calibri" panose="020F0502020204030204" pitchFamily="34" charset="0"/>
              </a:rPr>
              <a:t>, PhD., Electrical and Computer Engineering</a:t>
            </a:r>
            <a:endParaRPr lang="en-US" dirty="0"/>
          </a:p>
        </p:txBody>
      </p:sp>
      <p:sp>
        <p:nvSpPr>
          <p:cNvPr id="9" name="TextBox 8">
            <a:extLst>
              <a:ext uri="{FF2B5EF4-FFF2-40B4-BE49-F238E27FC236}">
                <a16:creationId xmlns:a16="http://schemas.microsoft.com/office/drawing/2014/main" id="{A3ADDACC-3A40-461E-AF3E-BAFFAF1B4680}"/>
              </a:ext>
            </a:extLst>
          </p:cNvPr>
          <p:cNvSpPr txBox="1"/>
          <p:nvPr/>
        </p:nvSpPr>
        <p:spPr>
          <a:xfrm>
            <a:off x="2566978" y="1677834"/>
            <a:ext cx="7042897" cy="954107"/>
          </a:xfrm>
          <a:prstGeom prst="rect">
            <a:avLst/>
          </a:prstGeom>
          <a:noFill/>
        </p:spPr>
        <p:txBody>
          <a:bodyPr wrap="square" rtlCol="0">
            <a:spAutoFit/>
          </a:bodyPr>
          <a:lstStyle/>
          <a:p>
            <a:pPr>
              <a:spcAft>
                <a:spcPts val="1200"/>
              </a:spcAft>
            </a:pPr>
            <a:r>
              <a:rPr lang="en-US" sz="2800" dirty="0"/>
              <a:t>Special thank you to the </a:t>
            </a:r>
            <a:r>
              <a:rPr lang="en-US" sz="2800" b="1" dirty="0"/>
              <a:t>committee members!</a:t>
            </a:r>
            <a:endParaRPr lang="en-US" sz="2800" dirty="0"/>
          </a:p>
          <a:p>
            <a:pPr marL="285750" indent="-285750">
              <a:spcAft>
                <a:spcPts val="1200"/>
              </a:spcAft>
              <a:buFont typeface="Arial" panose="020B0604020202020204" pitchFamily="34" charset="0"/>
              <a:buChar char="•"/>
            </a:pPr>
            <a:endParaRPr lang="en-US" dirty="0"/>
          </a:p>
        </p:txBody>
      </p:sp>
    </p:spTree>
    <p:extLst>
      <p:ext uri="{BB962C8B-B14F-4D97-AF65-F5344CB8AC3E}">
        <p14:creationId xmlns:p14="http://schemas.microsoft.com/office/powerpoint/2010/main" val="2031336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EE66F-0E5B-A326-46FF-65F5D01AA3B4}"/>
              </a:ext>
            </a:extLst>
          </p:cNvPr>
          <p:cNvSpPr>
            <a:spLocks noGrp="1"/>
          </p:cNvSpPr>
          <p:nvPr>
            <p:ph type="title"/>
          </p:nvPr>
        </p:nvSpPr>
        <p:spPr/>
        <p:txBody>
          <a:bodyPr/>
          <a:lstStyle/>
          <a:p>
            <a:r>
              <a:rPr lang="en-US" dirty="0"/>
              <a:t>Bibliography</a:t>
            </a:r>
          </a:p>
        </p:txBody>
      </p:sp>
      <p:sp>
        <p:nvSpPr>
          <p:cNvPr id="3" name="Content Placeholder 2">
            <a:extLst>
              <a:ext uri="{FF2B5EF4-FFF2-40B4-BE49-F238E27FC236}">
                <a16:creationId xmlns:a16="http://schemas.microsoft.com/office/drawing/2014/main" id="{A05A065F-17F2-662A-75AF-F97D939D68B6}"/>
              </a:ext>
            </a:extLst>
          </p:cNvPr>
          <p:cNvSpPr>
            <a:spLocks noGrp="1"/>
          </p:cNvSpPr>
          <p:nvPr>
            <p:ph idx="1"/>
          </p:nvPr>
        </p:nvSpPr>
        <p:spPr>
          <a:xfrm>
            <a:off x="838200" y="1253331"/>
            <a:ext cx="10515600" cy="4974048"/>
          </a:xfrm>
        </p:spPr>
        <p:txBody>
          <a:bodyPr>
            <a:normAutofit/>
          </a:bodyPr>
          <a:lstStyle/>
          <a:p>
            <a:pPr marL="0" indent="0">
              <a:buNone/>
            </a:pPr>
            <a:r>
              <a:rPr lang="en-US" dirty="0"/>
              <a:t>Rajan, A. T., </a:t>
            </a:r>
            <a:r>
              <a:rPr lang="en-US" dirty="0" err="1"/>
              <a:t>Boback</a:t>
            </a:r>
            <a:r>
              <a:rPr lang="en-US" dirty="0"/>
              <a:t>, J. L., </a:t>
            </a:r>
            <a:r>
              <a:rPr lang="en-US" dirty="0" err="1"/>
              <a:t>Dammann</a:t>
            </a:r>
            <a:r>
              <a:rPr lang="en-US" dirty="0"/>
              <a:t>, J. F., </a:t>
            </a:r>
            <a:r>
              <a:rPr lang="en-US" dirty="0" err="1"/>
              <a:t>Tenore</a:t>
            </a:r>
            <a:r>
              <a:rPr lang="en-US" dirty="0"/>
              <a:t>, F. V., Wester, B. A., </a:t>
            </a:r>
          </a:p>
          <a:p>
            <a:pPr marL="0" indent="0">
              <a:buNone/>
            </a:pPr>
            <a:r>
              <a:rPr lang="en-US" dirty="0"/>
              <a:t>	Otto, K. J., Gaunt, R. A., &amp;amp; </a:t>
            </a:r>
            <a:r>
              <a:rPr lang="en-US" dirty="0" err="1"/>
              <a:t>Bensmaia</a:t>
            </a:r>
            <a:r>
              <a:rPr lang="en-US" dirty="0"/>
              <a:t>, S. J. (2015). The effects </a:t>
            </a:r>
          </a:p>
          <a:p>
            <a:pPr marL="0" indent="0">
              <a:buNone/>
            </a:pPr>
            <a:r>
              <a:rPr lang="en-US" dirty="0"/>
              <a:t>	of chronic intracortical </a:t>
            </a:r>
            <a:r>
              <a:rPr lang="en-US" dirty="0" err="1"/>
              <a:t>microstimulation</a:t>
            </a:r>
            <a:r>
              <a:rPr lang="en-US" dirty="0"/>
              <a:t> on neural tissue and </a:t>
            </a:r>
          </a:p>
          <a:p>
            <a:pPr marL="0" indent="0">
              <a:buNone/>
            </a:pPr>
            <a:r>
              <a:rPr lang="en-US" dirty="0"/>
              <a:t>	fine motor behavior. Journal of Neural Engineering, 12(6), </a:t>
            </a:r>
          </a:p>
          <a:p>
            <a:pPr marL="0" indent="0">
              <a:buNone/>
            </a:pPr>
            <a:r>
              <a:rPr lang="en-US" dirty="0"/>
              <a:t>	066018. </a:t>
            </a:r>
            <a:r>
              <a:rPr lang="en-US" dirty="0">
                <a:hlinkClick r:id="rId2"/>
              </a:rPr>
              <a:t>https://doi.org/10.1088/1741-2560/12/6/066018</a:t>
            </a:r>
            <a:endParaRPr lang="en-US" dirty="0"/>
          </a:p>
          <a:p>
            <a:pPr marL="0" indent="0">
              <a:buNone/>
            </a:pPr>
            <a:r>
              <a:rPr lang="en-US" dirty="0"/>
              <a:t>Salahuddin, U., &amp;amp; Gao, P.-X. (2021). Signal Generation, acquisition, and </a:t>
            </a:r>
          </a:p>
          <a:p>
            <a:pPr marL="0" indent="0">
              <a:buNone/>
            </a:pPr>
            <a:r>
              <a:rPr lang="en-US" dirty="0"/>
              <a:t>	processing in Brain Machine Interfaces: A unified review. Frontiers </a:t>
            </a:r>
          </a:p>
          <a:p>
            <a:pPr marL="0" indent="0">
              <a:buNone/>
            </a:pPr>
            <a:r>
              <a:rPr lang="en-US" dirty="0"/>
              <a:t>	in Neuroscience, 15. </a:t>
            </a:r>
            <a:r>
              <a:rPr lang="en-US" dirty="0">
                <a:hlinkClick r:id="rId3"/>
              </a:rPr>
              <a:t>https://doi.org/10.3389/fnins.2021.728178</a:t>
            </a:r>
            <a:endParaRPr lang="en-US" dirty="0"/>
          </a:p>
          <a:p>
            <a:pPr marL="0" indent="0">
              <a:buNone/>
            </a:pPr>
            <a:r>
              <a:rPr lang="en-US" dirty="0"/>
              <a:t>Bouton, C., </a:t>
            </a:r>
            <a:r>
              <a:rPr lang="en-US" dirty="0" err="1"/>
              <a:t>Shaikhouni</a:t>
            </a:r>
            <a:r>
              <a:rPr lang="en-US" dirty="0"/>
              <a:t>, A., Annetta, N. et al. Restoring cortical control of functional movement</a:t>
            </a:r>
          </a:p>
          <a:p>
            <a:pPr marL="0" indent="0">
              <a:buNone/>
            </a:pPr>
            <a:r>
              <a:rPr lang="en-US" dirty="0"/>
              <a:t>	in a human with quadriplegia. Nature 533, 247–250 (2016). </a:t>
            </a:r>
          </a:p>
          <a:p>
            <a:pPr marL="0" indent="0">
              <a:buNone/>
            </a:pPr>
            <a:r>
              <a:rPr lang="en-US" dirty="0"/>
              <a:t>	</a:t>
            </a:r>
            <a:r>
              <a:rPr lang="en-US" dirty="0">
                <a:hlinkClick r:id="rId4"/>
              </a:rPr>
              <a:t>https://doi.org/10.1038/nature17435</a:t>
            </a:r>
            <a:r>
              <a:rPr lang="en-US" dirty="0"/>
              <a:t> </a:t>
            </a:r>
          </a:p>
          <a:p>
            <a:pPr marL="0" indent="0">
              <a:buNone/>
            </a:pPr>
            <a:r>
              <a:rPr lang="en-US" dirty="0"/>
              <a:t>N1 Implant. </a:t>
            </a:r>
            <a:r>
              <a:rPr lang="en-US" dirty="0" err="1"/>
              <a:t>Neuralink</a:t>
            </a:r>
            <a:r>
              <a:rPr lang="en-US" dirty="0"/>
              <a:t>. BMI Implant.</a:t>
            </a:r>
          </a:p>
          <a:p>
            <a:pPr marL="0" indent="0">
              <a:buNone/>
            </a:pPr>
            <a:endParaRPr lang="en-US" dirty="0"/>
          </a:p>
          <a:p>
            <a:endParaRPr lang="en-US" dirty="0"/>
          </a:p>
        </p:txBody>
      </p:sp>
    </p:spTree>
    <p:extLst>
      <p:ext uri="{BB962C8B-B14F-4D97-AF65-F5344CB8AC3E}">
        <p14:creationId xmlns:p14="http://schemas.microsoft.com/office/powerpoint/2010/main" val="1717443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0C9A-EB03-0951-1950-6DA6FB3DC910}"/>
              </a:ext>
            </a:extLst>
          </p:cNvPr>
          <p:cNvSpPr>
            <a:spLocks noGrp="1"/>
          </p:cNvSpPr>
          <p:nvPr>
            <p:ph type="title"/>
          </p:nvPr>
        </p:nvSpPr>
        <p:spPr/>
        <p:txBody>
          <a:bodyPr/>
          <a:lstStyle/>
          <a:p>
            <a:r>
              <a:rPr lang="en-US" dirty="0" err="1"/>
              <a:t>Bibiliography</a:t>
            </a:r>
            <a:endParaRPr lang="en-US" dirty="0"/>
          </a:p>
        </p:txBody>
      </p:sp>
      <p:sp>
        <p:nvSpPr>
          <p:cNvPr id="3" name="Content Placeholder 2">
            <a:extLst>
              <a:ext uri="{FF2B5EF4-FFF2-40B4-BE49-F238E27FC236}">
                <a16:creationId xmlns:a16="http://schemas.microsoft.com/office/drawing/2014/main" id="{08D296E8-D65F-7A39-0AF0-5D51E0977DB6}"/>
              </a:ext>
            </a:extLst>
          </p:cNvPr>
          <p:cNvSpPr>
            <a:spLocks noGrp="1"/>
          </p:cNvSpPr>
          <p:nvPr>
            <p:ph idx="1"/>
          </p:nvPr>
        </p:nvSpPr>
        <p:spPr/>
        <p:txBody>
          <a:bodyPr/>
          <a:lstStyle/>
          <a:p>
            <a:pPr marL="0" indent="0">
              <a:buNone/>
            </a:pPr>
            <a:r>
              <a:rPr lang="en-US" dirty="0"/>
              <a:t>Makin, J. G., </a:t>
            </a:r>
            <a:r>
              <a:rPr lang="en-US" dirty="0" err="1"/>
              <a:t>O’Doherty</a:t>
            </a:r>
            <a:r>
              <a:rPr lang="en-US" dirty="0"/>
              <a:t>, J. E., Cardoso, M. M., &amp;amp; Sabes, P. N. (2018). </a:t>
            </a:r>
          </a:p>
          <a:p>
            <a:pPr marL="0" indent="0">
              <a:buNone/>
            </a:pPr>
            <a:r>
              <a:rPr lang="en-US" dirty="0"/>
              <a:t>	Superior arm-movement decoding from cortex with a new, </a:t>
            </a:r>
          </a:p>
          <a:p>
            <a:pPr marL="0" indent="0">
              <a:buNone/>
            </a:pPr>
            <a:r>
              <a:rPr lang="en-US" dirty="0"/>
              <a:t>	unsupervised-learning algorithm. Journal of Neural Engineering, </a:t>
            </a:r>
          </a:p>
          <a:p>
            <a:pPr marL="0" indent="0">
              <a:buNone/>
            </a:pPr>
            <a:r>
              <a:rPr lang="en-US" dirty="0"/>
              <a:t>	15(2), 026010. </a:t>
            </a:r>
            <a:r>
              <a:rPr lang="en-US" dirty="0">
                <a:hlinkClick r:id="rId2"/>
              </a:rPr>
              <a:t>https://doi.org/10.1088/1741-2552/aa9e95</a:t>
            </a:r>
            <a:endParaRPr lang="en-US" dirty="0"/>
          </a:p>
          <a:p>
            <a:pPr marL="0" indent="0">
              <a:buNone/>
            </a:pPr>
            <a:r>
              <a:rPr lang="en-US" dirty="0" err="1"/>
              <a:t>O’Doherty</a:t>
            </a:r>
            <a:r>
              <a:rPr lang="en-US" dirty="0"/>
              <a:t>, J. E., Cardoso, M. M. B., Makin, J. G., &amp;amp; Sabes, P. N. (2020, May 26). </a:t>
            </a:r>
          </a:p>
          <a:p>
            <a:pPr marL="0" indent="0">
              <a:buNone/>
            </a:pPr>
            <a:r>
              <a:rPr lang="en-US" dirty="0"/>
              <a:t>	Nonhuman primate reaching with Multichannel Sensorimotor Cortex Electrophysiology. </a:t>
            </a:r>
          </a:p>
          <a:p>
            <a:pPr marL="0" indent="0">
              <a:buNone/>
            </a:pPr>
            <a:r>
              <a:rPr lang="en-US" dirty="0"/>
              <a:t>	</a:t>
            </a:r>
            <a:r>
              <a:rPr lang="en-US" dirty="0" err="1"/>
              <a:t>Zenodo</a:t>
            </a:r>
            <a:r>
              <a:rPr lang="en-US" dirty="0"/>
              <a:t>. </a:t>
            </a:r>
            <a:r>
              <a:rPr lang="en-US" dirty="0">
                <a:hlinkClick r:id="rId3"/>
              </a:rPr>
              <a:t>https://zenodo.org/doi/10.5281/zenodo.788569</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910195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F73B4-FC5F-C63A-2A8E-974581F9D641}"/>
              </a:ext>
            </a:extLst>
          </p:cNvPr>
          <p:cNvSpPr>
            <a:spLocks noGrp="1"/>
          </p:cNvSpPr>
          <p:nvPr>
            <p:ph type="title"/>
          </p:nvPr>
        </p:nvSpPr>
        <p:spPr/>
        <p:txBody>
          <a:bodyPr/>
          <a:lstStyle/>
          <a:p>
            <a:r>
              <a:rPr lang="en-US" dirty="0"/>
              <a:t>Introduction: Motivation</a:t>
            </a:r>
          </a:p>
        </p:txBody>
      </p:sp>
      <p:sp>
        <p:nvSpPr>
          <p:cNvPr id="3" name="Content Placeholder 2">
            <a:extLst>
              <a:ext uri="{FF2B5EF4-FFF2-40B4-BE49-F238E27FC236}">
                <a16:creationId xmlns:a16="http://schemas.microsoft.com/office/drawing/2014/main" id="{B365AEB4-494B-1E15-9CE3-CB70BDD24B5D}"/>
              </a:ext>
            </a:extLst>
          </p:cNvPr>
          <p:cNvSpPr>
            <a:spLocks noGrp="1"/>
          </p:cNvSpPr>
          <p:nvPr>
            <p:ph idx="1"/>
          </p:nvPr>
        </p:nvSpPr>
        <p:spPr>
          <a:xfrm>
            <a:off x="838200" y="4274457"/>
            <a:ext cx="6372596" cy="2412037"/>
          </a:xfrm>
        </p:spPr>
        <p:txBody>
          <a:bodyPr>
            <a:normAutofit lnSpcReduction="10000"/>
          </a:bodyPr>
          <a:lstStyle/>
          <a:p>
            <a:r>
              <a:rPr lang="en-US" dirty="0"/>
              <a:t>What is a Brain Machine Interface (BMI)?</a:t>
            </a:r>
          </a:p>
          <a:p>
            <a:pPr lvl="1"/>
            <a:r>
              <a:rPr lang="en-US" dirty="0"/>
              <a:t>System with intended purpose to decode information from the brain with an external machine</a:t>
            </a:r>
          </a:p>
          <a:p>
            <a:r>
              <a:rPr lang="en-US" dirty="0"/>
              <a:t>Why research neural signal decoders?</a:t>
            </a:r>
          </a:p>
          <a:p>
            <a:pPr lvl="1"/>
            <a:r>
              <a:rPr lang="en-US" dirty="0"/>
              <a:t>Exponential Trend for BMI Publications.</a:t>
            </a:r>
          </a:p>
          <a:p>
            <a:pPr lvl="1"/>
            <a:r>
              <a:rPr lang="en-US" dirty="0"/>
              <a:t>It’s capabilities (e.g. restore movement/give control back to paraplegic individuals)</a:t>
            </a:r>
          </a:p>
          <a:p>
            <a:pPr lvl="1"/>
            <a:r>
              <a:rPr lang="en-US" dirty="0"/>
              <a:t>Commercialized hardware in the works (</a:t>
            </a:r>
            <a:r>
              <a:rPr lang="en-US" dirty="0" err="1"/>
              <a:t>Neuralink</a:t>
            </a:r>
            <a:r>
              <a:rPr lang="en-US" dirty="0"/>
              <a:t>)</a:t>
            </a:r>
          </a:p>
          <a:p>
            <a:endParaRPr lang="en-US" dirty="0"/>
          </a:p>
        </p:txBody>
      </p:sp>
      <p:grpSp>
        <p:nvGrpSpPr>
          <p:cNvPr id="4" name="Group 3">
            <a:extLst>
              <a:ext uri="{FF2B5EF4-FFF2-40B4-BE49-F238E27FC236}">
                <a16:creationId xmlns:a16="http://schemas.microsoft.com/office/drawing/2014/main" id="{94CB34F6-F7D8-91B3-28F4-EA7D1D37811B}"/>
              </a:ext>
            </a:extLst>
          </p:cNvPr>
          <p:cNvGrpSpPr/>
          <p:nvPr/>
        </p:nvGrpSpPr>
        <p:grpSpPr>
          <a:xfrm>
            <a:off x="423253" y="958394"/>
            <a:ext cx="6372596" cy="3048632"/>
            <a:chOff x="230411" y="-75905"/>
            <a:chExt cx="5752756" cy="2752103"/>
          </a:xfrm>
        </p:grpSpPr>
        <p:pic>
          <p:nvPicPr>
            <p:cNvPr id="5" name="Picture 4">
              <a:extLst>
                <a:ext uri="{FF2B5EF4-FFF2-40B4-BE49-F238E27FC236}">
                  <a16:creationId xmlns:a16="http://schemas.microsoft.com/office/drawing/2014/main" id="{5A686943-C45E-EFF8-773F-75136B63BA25}"/>
                </a:ext>
              </a:extLst>
            </p:cNvPr>
            <p:cNvPicPr>
              <a:picLocks noChangeAspect="1"/>
            </p:cNvPicPr>
            <p:nvPr/>
          </p:nvPicPr>
          <p:blipFill>
            <a:blip r:embed="rId3"/>
            <a:stretch>
              <a:fillRect/>
            </a:stretch>
          </p:blipFill>
          <p:spPr>
            <a:xfrm>
              <a:off x="230411" y="93042"/>
              <a:ext cx="5752756" cy="2583156"/>
            </a:xfrm>
            <a:prstGeom prst="rect">
              <a:avLst/>
            </a:prstGeom>
          </p:spPr>
        </p:pic>
        <p:sp>
          <p:nvSpPr>
            <p:cNvPr id="6" name="TextBox 5">
              <a:extLst>
                <a:ext uri="{FF2B5EF4-FFF2-40B4-BE49-F238E27FC236}">
                  <a16:creationId xmlns:a16="http://schemas.microsoft.com/office/drawing/2014/main" id="{36534494-A2C6-7936-8364-E48BE886E27C}"/>
                </a:ext>
              </a:extLst>
            </p:cNvPr>
            <p:cNvSpPr txBox="1"/>
            <p:nvPr/>
          </p:nvSpPr>
          <p:spPr>
            <a:xfrm>
              <a:off x="1726329" y="-75905"/>
              <a:ext cx="3443749" cy="307777"/>
            </a:xfrm>
            <a:prstGeom prst="rect">
              <a:avLst/>
            </a:prstGeom>
            <a:noFill/>
          </p:spPr>
          <p:txBody>
            <a:bodyPr wrap="square">
              <a:spAutoFit/>
            </a:bodyPr>
            <a:lstStyle/>
            <a:p>
              <a:r>
                <a:rPr lang="en-US" sz="1400" i="1" dirty="0"/>
                <a:t>Image from Salahuddin and Gao, 2021</a:t>
              </a:r>
            </a:p>
          </p:txBody>
        </p:sp>
      </p:grpSp>
      <p:grpSp>
        <p:nvGrpSpPr>
          <p:cNvPr id="8" name="Group 7">
            <a:extLst>
              <a:ext uri="{FF2B5EF4-FFF2-40B4-BE49-F238E27FC236}">
                <a16:creationId xmlns:a16="http://schemas.microsoft.com/office/drawing/2014/main" id="{1818DA3E-E97D-B710-71CE-A73E16425BAC}"/>
              </a:ext>
            </a:extLst>
          </p:cNvPr>
          <p:cNvGrpSpPr/>
          <p:nvPr/>
        </p:nvGrpSpPr>
        <p:grpSpPr>
          <a:xfrm>
            <a:off x="7774664" y="4522844"/>
            <a:ext cx="4172328" cy="2163650"/>
            <a:chOff x="4524875" y="5696894"/>
            <a:chExt cx="2833771" cy="1469514"/>
          </a:xfrm>
        </p:grpSpPr>
        <p:grpSp>
          <p:nvGrpSpPr>
            <p:cNvPr id="10" name="Group 9">
              <a:extLst>
                <a:ext uri="{FF2B5EF4-FFF2-40B4-BE49-F238E27FC236}">
                  <a16:creationId xmlns:a16="http://schemas.microsoft.com/office/drawing/2014/main" id="{A598F6F4-4714-3F3C-BAEA-197174AC39E2}"/>
                </a:ext>
              </a:extLst>
            </p:cNvPr>
            <p:cNvGrpSpPr/>
            <p:nvPr/>
          </p:nvGrpSpPr>
          <p:grpSpPr>
            <a:xfrm>
              <a:off x="4770119" y="5696894"/>
              <a:ext cx="2588527" cy="1272084"/>
              <a:chOff x="11674857" y="1615541"/>
              <a:chExt cx="3053261" cy="1500469"/>
            </a:xfrm>
          </p:grpSpPr>
          <p:pic>
            <p:nvPicPr>
              <p:cNvPr id="12" name="Picture 11">
                <a:extLst>
                  <a:ext uri="{FF2B5EF4-FFF2-40B4-BE49-F238E27FC236}">
                    <a16:creationId xmlns:a16="http://schemas.microsoft.com/office/drawing/2014/main" id="{A484E37D-DBC2-10D0-C3E6-0C6C7500AA5A}"/>
                  </a:ext>
                </a:extLst>
              </p:cNvPr>
              <p:cNvPicPr>
                <a:picLocks noChangeAspect="1"/>
              </p:cNvPicPr>
              <p:nvPr/>
            </p:nvPicPr>
            <p:blipFill>
              <a:blip r:embed="rId4"/>
              <a:stretch>
                <a:fillRect/>
              </a:stretch>
            </p:blipFill>
            <p:spPr>
              <a:xfrm>
                <a:off x="13333672" y="1615541"/>
                <a:ext cx="1394446" cy="1500469"/>
              </a:xfrm>
              <a:prstGeom prst="rect">
                <a:avLst/>
              </a:prstGeom>
            </p:spPr>
          </p:pic>
          <p:sp>
            <p:nvSpPr>
              <p:cNvPr id="13" name="TextBox 12">
                <a:extLst>
                  <a:ext uri="{FF2B5EF4-FFF2-40B4-BE49-F238E27FC236}">
                    <a16:creationId xmlns:a16="http://schemas.microsoft.com/office/drawing/2014/main" id="{A8C486F2-4F5A-A863-D393-28C2C3EBEAF5}"/>
                  </a:ext>
                </a:extLst>
              </p:cNvPr>
              <p:cNvSpPr txBox="1"/>
              <p:nvPr/>
            </p:nvSpPr>
            <p:spPr>
              <a:xfrm>
                <a:off x="11674857" y="1900474"/>
                <a:ext cx="1924699" cy="591759"/>
              </a:xfrm>
              <a:prstGeom prst="rect">
                <a:avLst/>
              </a:prstGeom>
              <a:noFill/>
            </p:spPr>
            <p:txBody>
              <a:bodyPr wrap="square">
                <a:spAutoFit/>
              </a:bodyPr>
              <a:lstStyle/>
              <a:p>
                <a:pPr algn="ctr"/>
                <a:r>
                  <a:rPr lang="en-US" sz="1400" i="1" dirty="0"/>
                  <a:t>N1 Implant. Neuralink.</a:t>
                </a:r>
                <a:br>
                  <a:rPr lang="en-US" sz="1400" i="1" dirty="0"/>
                </a:br>
                <a:r>
                  <a:rPr lang="en-US" sz="1400" i="1" dirty="0"/>
                  <a:t>BMI Implant.</a:t>
                </a:r>
                <a:br>
                  <a:rPr lang="en-US" sz="1400" i="1" dirty="0"/>
                </a:br>
                <a:r>
                  <a:rPr lang="en-US" sz="1400" i="1" dirty="0"/>
                  <a:t>(</a:t>
                </a:r>
                <a:r>
                  <a:rPr lang="en-US" sz="1400" dirty="0">
                    <a:hlinkClick r:id="rId5"/>
                  </a:rPr>
                  <a:t>Neuralink</a:t>
                </a:r>
                <a:r>
                  <a:rPr lang="en-US" sz="1400" i="1" dirty="0"/>
                  <a:t>)</a:t>
                </a:r>
              </a:p>
            </p:txBody>
          </p:sp>
        </p:grpSp>
        <p:sp>
          <p:nvSpPr>
            <p:cNvPr id="11" name="TextBox 10">
              <a:extLst>
                <a:ext uri="{FF2B5EF4-FFF2-40B4-BE49-F238E27FC236}">
                  <a16:creationId xmlns:a16="http://schemas.microsoft.com/office/drawing/2014/main" id="{A1CCD5E1-1454-1956-AF86-0A549EBE89EF}"/>
                </a:ext>
              </a:extLst>
            </p:cNvPr>
            <p:cNvSpPr txBox="1"/>
            <p:nvPr/>
          </p:nvSpPr>
          <p:spPr>
            <a:xfrm>
              <a:off x="4524875" y="6440145"/>
              <a:ext cx="2122230" cy="726263"/>
            </a:xfrm>
            <a:prstGeom prst="rect">
              <a:avLst/>
            </a:prstGeom>
            <a:noFill/>
          </p:spPr>
          <p:txBody>
            <a:bodyPr wrap="none" rtlCol="0">
              <a:spAutoFit/>
            </a:bodyPr>
            <a:lstStyle/>
            <a:p>
              <a:pPr algn="ctr"/>
              <a:r>
                <a:rPr lang="en-US" b="1" dirty="0"/>
                <a:t>Neuralink</a:t>
              </a:r>
              <a:br>
                <a:rPr lang="en-US" b="1" dirty="0"/>
              </a:br>
              <a:r>
                <a:rPr lang="en-US" b="1" dirty="0"/>
                <a:t>(Fremont, CA)</a:t>
              </a:r>
            </a:p>
          </p:txBody>
        </p:sp>
      </p:grpSp>
      <p:grpSp>
        <p:nvGrpSpPr>
          <p:cNvPr id="17" name="Group 16">
            <a:extLst>
              <a:ext uri="{FF2B5EF4-FFF2-40B4-BE49-F238E27FC236}">
                <a16:creationId xmlns:a16="http://schemas.microsoft.com/office/drawing/2014/main" id="{70006C16-E715-0BF2-2906-AA2B6CD1447F}"/>
              </a:ext>
            </a:extLst>
          </p:cNvPr>
          <p:cNvGrpSpPr/>
          <p:nvPr/>
        </p:nvGrpSpPr>
        <p:grpSpPr>
          <a:xfrm>
            <a:off x="7854081" y="461878"/>
            <a:ext cx="4329622" cy="3812579"/>
            <a:chOff x="6096000" y="44231"/>
            <a:chExt cx="4329622" cy="3812579"/>
          </a:xfrm>
        </p:grpSpPr>
        <p:grpSp>
          <p:nvGrpSpPr>
            <p:cNvPr id="18" name="Group 17">
              <a:extLst>
                <a:ext uri="{FF2B5EF4-FFF2-40B4-BE49-F238E27FC236}">
                  <a16:creationId xmlns:a16="http://schemas.microsoft.com/office/drawing/2014/main" id="{8B777600-8502-571F-47EA-C80F905F6EFD}"/>
                </a:ext>
              </a:extLst>
            </p:cNvPr>
            <p:cNvGrpSpPr/>
            <p:nvPr/>
          </p:nvGrpSpPr>
          <p:grpSpPr>
            <a:xfrm>
              <a:off x="6096000" y="352008"/>
              <a:ext cx="4329622" cy="3504802"/>
              <a:chOff x="5257437" y="2584800"/>
              <a:chExt cx="5163271" cy="4179633"/>
            </a:xfrm>
          </p:grpSpPr>
          <p:pic>
            <p:nvPicPr>
              <p:cNvPr id="20" name="Picture 19">
                <a:extLst>
                  <a:ext uri="{FF2B5EF4-FFF2-40B4-BE49-F238E27FC236}">
                    <a16:creationId xmlns:a16="http://schemas.microsoft.com/office/drawing/2014/main" id="{C91E54A7-98D6-1D38-30F3-14113E76CED0}"/>
                  </a:ext>
                </a:extLst>
              </p:cNvPr>
              <p:cNvPicPr>
                <a:picLocks noChangeAspect="1"/>
              </p:cNvPicPr>
              <p:nvPr/>
            </p:nvPicPr>
            <p:blipFill rotWithShape="1">
              <a:blip r:embed="rId6"/>
              <a:srcRect l="17426" r="15147" b="22911"/>
              <a:stretch/>
            </p:blipFill>
            <p:spPr>
              <a:xfrm>
                <a:off x="5257440" y="4075017"/>
                <a:ext cx="5163268" cy="2689416"/>
              </a:xfrm>
              <a:prstGeom prst="rect">
                <a:avLst/>
              </a:prstGeom>
            </p:spPr>
          </p:pic>
          <p:pic>
            <p:nvPicPr>
              <p:cNvPr id="21" name="Picture 20">
                <a:extLst>
                  <a:ext uri="{FF2B5EF4-FFF2-40B4-BE49-F238E27FC236}">
                    <a16:creationId xmlns:a16="http://schemas.microsoft.com/office/drawing/2014/main" id="{134EC3D5-8CBA-9EC6-36B8-83C33EB395B8}"/>
                  </a:ext>
                </a:extLst>
              </p:cNvPr>
              <p:cNvPicPr>
                <a:picLocks noChangeAspect="1"/>
              </p:cNvPicPr>
              <p:nvPr/>
            </p:nvPicPr>
            <p:blipFill>
              <a:blip r:embed="rId7"/>
              <a:stretch>
                <a:fillRect/>
              </a:stretch>
            </p:blipFill>
            <p:spPr>
              <a:xfrm>
                <a:off x="5257437" y="2584800"/>
                <a:ext cx="5163271" cy="1352739"/>
              </a:xfrm>
              <a:prstGeom prst="rect">
                <a:avLst/>
              </a:prstGeom>
            </p:spPr>
          </p:pic>
        </p:grpSp>
        <p:sp>
          <p:nvSpPr>
            <p:cNvPr id="19" name="TextBox 18">
              <a:extLst>
                <a:ext uri="{FF2B5EF4-FFF2-40B4-BE49-F238E27FC236}">
                  <a16:creationId xmlns:a16="http://schemas.microsoft.com/office/drawing/2014/main" id="{5819601D-B51B-0A1D-5112-CE231B5D8225}"/>
                </a:ext>
              </a:extLst>
            </p:cNvPr>
            <p:cNvSpPr txBox="1"/>
            <p:nvPr/>
          </p:nvSpPr>
          <p:spPr>
            <a:xfrm>
              <a:off x="6710364" y="44231"/>
              <a:ext cx="2784766" cy="307777"/>
            </a:xfrm>
            <a:prstGeom prst="rect">
              <a:avLst/>
            </a:prstGeom>
            <a:noFill/>
          </p:spPr>
          <p:txBody>
            <a:bodyPr wrap="square">
              <a:spAutoFit/>
            </a:bodyPr>
            <a:lstStyle/>
            <a:p>
              <a:r>
                <a:rPr lang="en-US" sz="1400" i="1" dirty="0"/>
                <a:t>Image from Bouton et al., 2016</a:t>
              </a:r>
            </a:p>
          </p:txBody>
        </p:sp>
      </p:grpSp>
    </p:spTree>
    <p:extLst>
      <p:ext uri="{BB962C8B-B14F-4D97-AF65-F5344CB8AC3E}">
        <p14:creationId xmlns:p14="http://schemas.microsoft.com/office/powerpoint/2010/main" val="298513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51FE2-682A-A4AC-11A4-06C8314AEADB}"/>
              </a:ext>
            </a:extLst>
          </p:cNvPr>
          <p:cNvSpPr>
            <a:spLocks noGrp="1"/>
          </p:cNvSpPr>
          <p:nvPr>
            <p:ph type="title"/>
          </p:nvPr>
        </p:nvSpPr>
        <p:spPr/>
        <p:txBody>
          <a:bodyPr/>
          <a:lstStyle/>
          <a:p>
            <a:r>
              <a:rPr lang="en-US" dirty="0"/>
              <a:t>Linear Regression Results Table</a:t>
            </a:r>
          </a:p>
        </p:txBody>
      </p:sp>
      <p:sp>
        <p:nvSpPr>
          <p:cNvPr id="3" name="Content Placeholder 2">
            <a:extLst>
              <a:ext uri="{FF2B5EF4-FFF2-40B4-BE49-F238E27FC236}">
                <a16:creationId xmlns:a16="http://schemas.microsoft.com/office/drawing/2014/main" id="{F88BF02C-FD04-8CB4-D079-91C4BCA8FFCD}"/>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727338B-4D99-8E69-1D1B-BB78F413A5AA}"/>
              </a:ext>
            </a:extLst>
          </p:cNvPr>
          <p:cNvPicPr>
            <a:picLocks noChangeAspect="1"/>
          </p:cNvPicPr>
          <p:nvPr/>
        </p:nvPicPr>
        <p:blipFill>
          <a:blip r:embed="rId2"/>
          <a:stretch>
            <a:fillRect/>
          </a:stretch>
        </p:blipFill>
        <p:spPr>
          <a:xfrm>
            <a:off x="1152967" y="1079716"/>
            <a:ext cx="9886066" cy="5628446"/>
          </a:xfrm>
          <a:prstGeom prst="rect">
            <a:avLst/>
          </a:prstGeom>
        </p:spPr>
      </p:pic>
    </p:spTree>
    <p:extLst>
      <p:ext uri="{BB962C8B-B14F-4D97-AF65-F5344CB8AC3E}">
        <p14:creationId xmlns:p14="http://schemas.microsoft.com/office/powerpoint/2010/main" val="493489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B58D-D625-E3AD-7338-6AC03AE6D1C4}"/>
              </a:ext>
            </a:extLst>
          </p:cNvPr>
          <p:cNvSpPr>
            <a:spLocks noGrp="1"/>
          </p:cNvSpPr>
          <p:nvPr>
            <p:ph type="title"/>
          </p:nvPr>
        </p:nvSpPr>
        <p:spPr/>
        <p:txBody>
          <a:bodyPr/>
          <a:lstStyle/>
          <a:p>
            <a:r>
              <a:rPr lang="en-US" dirty="0"/>
              <a:t>KF Supervised Results Table</a:t>
            </a:r>
          </a:p>
        </p:txBody>
      </p:sp>
      <p:sp>
        <p:nvSpPr>
          <p:cNvPr id="3" name="Content Placeholder 2">
            <a:extLst>
              <a:ext uri="{FF2B5EF4-FFF2-40B4-BE49-F238E27FC236}">
                <a16:creationId xmlns:a16="http://schemas.microsoft.com/office/drawing/2014/main" id="{EE6E65D3-9774-3E96-B857-ED18D2AEB5F4}"/>
              </a:ext>
            </a:extLst>
          </p:cNvPr>
          <p:cNvSpPr>
            <a:spLocks noGrp="1"/>
          </p:cNvSpPr>
          <p:nvPr>
            <p:ph idx="1"/>
          </p:nvPr>
        </p:nvSpPr>
        <p:spPr/>
        <p:txBody>
          <a:bodyPr/>
          <a:lstStyle/>
          <a:p>
            <a:endParaRPr lang="en-US"/>
          </a:p>
        </p:txBody>
      </p:sp>
      <p:pic>
        <p:nvPicPr>
          <p:cNvPr id="10" name="Picture 9">
            <a:extLst>
              <a:ext uri="{FF2B5EF4-FFF2-40B4-BE49-F238E27FC236}">
                <a16:creationId xmlns:a16="http://schemas.microsoft.com/office/drawing/2014/main" id="{1259DD0F-B56A-18EF-DFF4-93670D120C0A}"/>
              </a:ext>
            </a:extLst>
          </p:cNvPr>
          <p:cNvPicPr>
            <a:picLocks noChangeAspect="1"/>
          </p:cNvPicPr>
          <p:nvPr/>
        </p:nvPicPr>
        <p:blipFill>
          <a:blip r:embed="rId2"/>
          <a:stretch>
            <a:fillRect/>
          </a:stretch>
        </p:blipFill>
        <p:spPr>
          <a:xfrm>
            <a:off x="1213011" y="1060397"/>
            <a:ext cx="9765978" cy="5593536"/>
          </a:xfrm>
          <a:prstGeom prst="rect">
            <a:avLst/>
          </a:prstGeom>
        </p:spPr>
      </p:pic>
    </p:spTree>
    <p:extLst>
      <p:ext uri="{BB962C8B-B14F-4D97-AF65-F5344CB8AC3E}">
        <p14:creationId xmlns:p14="http://schemas.microsoft.com/office/powerpoint/2010/main" val="3146531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CC3DA-E123-4D0C-4E11-9CFA8919CCB8}"/>
              </a:ext>
            </a:extLst>
          </p:cNvPr>
          <p:cNvSpPr>
            <a:spLocks noGrp="1"/>
          </p:cNvSpPr>
          <p:nvPr>
            <p:ph type="title"/>
          </p:nvPr>
        </p:nvSpPr>
        <p:spPr/>
        <p:txBody>
          <a:bodyPr/>
          <a:lstStyle/>
          <a:p>
            <a:r>
              <a:rPr lang="en-US" dirty="0"/>
              <a:t>KF Static Results vs. Makin et al., 2018’s</a:t>
            </a:r>
          </a:p>
        </p:txBody>
      </p:sp>
      <p:sp>
        <p:nvSpPr>
          <p:cNvPr id="3" name="Content Placeholder 2">
            <a:extLst>
              <a:ext uri="{FF2B5EF4-FFF2-40B4-BE49-F238E27FC236}">
                <a16:creationId xmlns:a16="http://schemas.microsoft.com/office/drawing/2014/main" id="{7A7644DB-E9FC-AFA2-9AC6-B376B729681F}"/>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D0E6D63A-4933-CE3A-CBFE-31AB895527A4}"/>
              </a:ext>
            </a:extLst>
          </p:cNvPr>
          <p:cNvPicPr>
            <a:picLocks noChangeAspect="1"/>
          </p:cNvPicPr>
          <p:nvPr/>
        </p:nvPicPr>
        <p:blipFill>
          <a:blip r:embed="rId2"/>
          <a:stretch>
            <a:fillRect/>
          </a:stretch>
        </p:blipFill>
        <p:spPr>
          <a:xfrm>
            <a:off x="1342593" y="1121869"/>
            <a:ext cx="9126476" cy="5248328"/>
          </a:xfrm>
          <a:prstGeom prst="rect">
            <a:avLst/>
          </a:prstGeom>
        </p:spPr>
      </p:pic>
    </p:spTree>
    <p:extLst>
      <p:ext uri="{BB962C8B-B14F-4D97-AF65-F5344CB8AC3E}">
        <p14:creationId xmlns:p14="http://schemas.microsoft.com/office/powerpoint/2010/main" val="3650103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5FA14-5514-FE53-569C-AACA16CDD81D}"/>
              </a:ext>
            </a:extLst>
          </p:cNvPr>
          <p:cNvSpPr>
            <a:spLocks noGrp="1"/>
          </p:cNvSpPr>
          <p:nvPr>
            <p:ph type="title"/>
          </p:nvPr>
        </p:nvSpPr>
        <p:spPr/>
        <p:txBody>
          <a:bodyPr/>
          <a:lstStyle/>
          <a:p>
            <a:r>
              <a:rPr lang="en-US" dirty="0"/>
              <a:t>KF Static Results Table</a:t>
            </a:r>
          </a:p>
        </p:txBody>
      </p:sp>
      <p:sp>
        <p:nvSpPr>
          <p:cNvPr id="3" name="Content Placeholder 2">
            <a:extLst>
              <a:ext uri="{FF2B5EF4-FFF2-40B4-BE49-F238E27FC236}">
                <a16:creationId xmlns:a16="http://schemas.microsoft.com/office/drawing/2014/main" id="{0814E47B-807F-D5E6-BF74-EE296CC6DBFE}"/>
              </a:ext>
            </a:extLst>
          </p:cNvPr>
          <p:cNvSpPr>
            <a:spLocks noGrp="1"/>
          </p:cNvSpPr>
          <p:nvPr>
            <p:ph idx="1"/>
          </p:nvPr>
        </p:nvSpPr>
        <p:spPr/>
        <p:txBody>
          <a:bodyPr/>
          <a:lstStyle/>
          <a:p>
            <a:endParaRPr lang="en-US"/>
          </a:p>
        </p:txBody>
      </p:sp>
      <p:grpSp>
        <p:nvGrpSpPr>
          <p:cNvPr id="12" name="Group 11">
            <a:extLst>
              <a:ext uri="{FF2B5EF4-FFF2-40B4-BE49-F238E27FC236}">
                <a16:creationId xmlns:a16="http://schemas.microsoft.com/office/drawing/2014/main" id="{B6F6D812-B138-F83F-8D59-EF906AD16A5B}"/>
              </a:ext>
            </a:extLst>
          </p:cNvPr>
          <p:cNvGrpSpPr/>
          <p:nvPr/>
        </p:nvGrpSpPr>
        <p:grpSpPr>
          <a:xfrm>
            <a:off x="5886126" y="0"/>
            <a:ext cx="6305874" cy="6909155"/>
            <a:chOff x="5886126" y="0"/>
            <a:chExt cx="6305874" cy="6909155"/>
          </a:xfrm>
        </p:grpSpPr>
        <p:pic>
          <p:nvPicPr>
            <p:cNvPr id="5" name="Picture 4">
              <a:extLst>
                <a:ext uri="{FF2B5EF4-FFF2-40B4-BE49-F238E27FC236}">
                  <a16:creationId xmlns:a16="http://schemas.microsoft.com/office/drawing/2014/main" id="{ED0EB767-D391-A019-3AE0-D9CE6DC9E2CA}"/>
                </a:ext>
              </a:extLst>
            </p:cNvPr>
            <p:cNvPicPr>
              <a:picLocks noChangeAspect="1"/>
            </p:cNvPicPr>
            <p:nvPr/>
          </p:nvPicPr>
          <p:blipFill>
            <a:blip r:embed="rId2"/>
            <a:stretch>
              <a:fillRect/>
            </a:stretch>
          </p:blipFill>
          <p:spPr>
            <a:xfrm>
              <a:off x="5886126" y="2902099"/>
              <a:ext cx="6305874" cy="2019404"/>
            </a:xfrm>
            <a:prstGeom prst="rect">
              <a:avLst/>
            </a:prstGeom>
          </p:spPr>
        </p:pic>
        <p:pic>
          <p:nvPicPr>
            <p:cNvPr id="8" name="Picture 7">
              <a:extLst>
                <a:ext uri="{FF2B5EF4-FFF2-40B4-BE49-F238E27FC236}">
                  <a16:creationId xmlns:a16="http://schemas.microsoft.com/office/drawing/2014/main" id="{EABA441D-17C0-FDE9-F572-7EB9F395E8B9}"/>
                </a:ext>
              </a:extLst>
            </p:cNvPr>
            <p:cNvPicPr>
              <a:picLocks noChangeAspect="1"/>
            </p:cNvPicPr>
            <p:nvPr/>
          </p:nvPicPr>
          <p:blipFill rotWithShape="1">
            <a:blip r:embed="rId3"/>
            <a:srcRect l="13529"/>
            <a:stretch/>
          </p:blipFill>
          <p:spPr>
            <a:xfrm>
              <a:off x="5886126" y="0"/>
              <a:ext cx="6305874" cy="2902100"/>
            </a:xfrm>
            <a:prstGeom prst="rect">
              <a:avLst/>
            </a:prstGeom>
          </p:spPr>
        </p:pic>
        <p:pic>
          <p:nvPicPr>
            <p:cNvPr id="11" name="Picture 10">
              <a:extLst>
                <a:ext uri="{FF2B5EF4-FFF2-40B4-BE49-F238E27FC236}">
                  <a16:creationId xmlns:a16="http://schemas.microsoft.com/office/drawing/2014/main" id="{25D19AC0-8D42-D39F-1690-FF280554744C}"/>
                </a:ext>
              </a:extLst>
            </p:cNvPr>
            <p:cNvPicPr>
              <a:picLocks noChangeAspect="1"/>
            </p:cNvPicPr>
            <p:nvPr/>
          </p:nvPicPr>
          <p:blipFill>
            <a:blip r:embed="rId4"/>
            <a:stretch>
              <a:fillRect/>
            </a:stretch>
          </p:blipFill>
          <p:spPr>
            <a:xfrm>
              <a:off x="5886126" y="4921503"/>
              <a:ext cx="6305874" cy="1987652"/>
            </a:xfrm>
            <a:prstGeom prst="rect">
              <a:avLst/>
            </a:prstGeom>
          </p:spPr>
        </p:pic>
      </p:grpSp>
    </p:spTree>
    <p:extLst>
      <p:ext uri="{BB962C8B-B14F-4D97-AF65-F5344CB8AC3E}">
        <p14:creationId xmlns:p14="http://schemas.microsoft.com/office/powerpoint/2010/main" val="2881606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9402D-12BE-47E0-84ED-602DDA34DA86}"/>
              </a:ext>
            </a:extLst>
          </p:cNvPr>
          <p:cNvSpPr>
            <a:spLocks noGrp="1"/>
          </p:cNvSpPr>
          <p:nvPr>
            <p:ph type="title"/>
          </p:nvPr>
        </p:nvSpPr>
        <p:spPr>
          <a:xfrm>
            <a:off x="1154083" y="0"/>
            <a:ext cx="10515600" cy="843610"/>
          </a:xfrm>
        </p:spPr>
        <p:txBody>
          <a:bodyPr/>
          <a:lstStyle/>
          <a:p>
            <a:r>
              <a:rPr lang="en-US" dirty="0"/>
              <a:t>Introduction: What is a Neural Signal Decoder?/Typical BMI System</a:t>
            </a:r>
          </a:p>
        </p:txBody>
      </p:sp>
      <p:sp>
        <p:nvSpPr>
          <p:cNvPr id="7" name="Content Placeholder 6">
            <a:extLst>
              <a:ext uri="{FF2B5EF4-FFF2-40B4-BE49-F238E27FC236}">
                <a16:creationId xmlns:a16="http://schemas.microsoft.com/office/drawing/2014/main" id="{368D4BB2-0C8D-41E3-AD5C-8FF9EF076065}"/>
              </a:ext>
            </a:extLst>
          </p:cNvPr>
          <p:cNvSpPr>
            <a:spLocks noGrp="1"/>
          </p:cNvSpPr>
          <p:nvPr>
            <p:ph idx="1"/>
          </p:nvPr>
        </p:nvSpPr>
        <p:spPr>
          <a:xfrm>
            <a:off x="75484" y="1165566"/>
            <a:ext cx="4126462" cy="5582075"/>
          </a:xfrm>
        </p:spPr>
        <p:txBody>
          <a:bodyPr>
            <a:normAutofit fontScale="92500"/>
          </a:bodyPr>
          <a:lstStyle/>
          <a:p>
            <a:r>
              <a:rPr lang="en-US" dirty="0"/>
              <a:t>Subject (typically primate)</a:t>
            </a:r>
          </a:p>
          <a:p>
            <a:pPr lvl="1"/>
            <a:r>
              <a:rPr lang="en-US" dirty="0"/>
              <a:t>Electrodes chronically implanted in brain to sense neuron potential</a:t>
            </a:r>
          </a:p>
          <a:p>
            <a:r>
              <a:rPr lang="en-US" dirty="0"/>
              <a:t>A pre-amplifier, filters, amplifies, and digitizes raw analog electrode signals.</a:t>
            </a:r>
          </a:p>
          <a:p>
            <a:r>
              <a:rPr lang="en-US" dirty="0"/>
              <a:t>Digital signals passed to a processor system, which t</a:t>
            </a:r>
            <a:r>
              <a:rPr lang="en-US" sz="1800" dirty="0"/>
              <a:t>ypically perform:</a:t>
            </a:r>
          </a:p>
          <a:p>
            <a:pPr lvl="1"/>
            <a:r>
              <a:rPr lang="en-US" dirty="0"/>
              <a:t>Spike detection</a:t>
            </a:r>
          </a:p>
          <a:p>
            <a:pPr lvl="1"/>
            <a:r>
              <a:rPr lang="en-US" dirty="0"/>
              <a:t>Spike sorting (optionally skipped)</a:t>
            </a:r>
          </a:p>
          <a:p>
            <a:pPr lvl="1"/>
            <a:r>
              <a:rPr lang="en-US" dirty="0"/>
              <a:t>Synchronizing data/Binning</a:t>
            </a:r>
          </a:p>
          <a:p>
            <a:r>
              <a:rPr lang="en-US" dirty="0"/>
              <a:t>Binned spike data feeds the neural signal decoder</a:t>
            </a:r>
          </a:p>
          <a:p>
            <a:pPr lvl="1"/>
            <a:r>
              <a:rPr lang="en-US" dirty="0"/>
              <a:t>Transforms neural data to equivalent action, task, and/or state of a system</a:t>
            </a:r>
          </a:p>
          <a:p>
            <a:r>
              <a:rPr lang="en-US" dirty="0"/>
              <a:t>Neural signal decoder prediction can be used to update the state of a device (e.g., control position of a prosthesis)</a:t>
            </a:r>
          </a:p>
        </p:txBody>
      </p:sp>
      <p:sp>
        <p:nvSpPr>
          <p:cNvPr id="109" name="TextBox 108">
            <a:extLst>
              <a:ext uri="{FF2B5EF4-FFF2-40B4-BE49-F238E27FC236}">
                <a16:creationId xmlns:a16="http://schemas.microsoft.com/office/drawing/2014/main" id="{8D17DFF9-7913-F5B8-3D42-E0776E6385B3}"/>
              </a:ext>
            </a:extLst>
          </p:cNvPr>
          <p:cNvSpPr txBox="1"/>
          <p:nvPr/>
        </p:nvSpPr>
        <p:spPr>
          <a:xfrm>
            <a:off x="4525730" y="1488585"/>
            <a:ext cx="2092816" cy="276999"/>
          </a:xfrm>
          <a:prstGeom prst="rect">
            <a:avLst/>
          </a:prstGeom>
          <a:noFill/>
        </p:spPr>
        <p:txBody>
          <a:bodyPr wrap="square">
            <a:spAutoFit/>
          </a:bodyPr>
          <a:lstStyle/>
          <a:p>
            <a:r>
              <a:rPr lang="en-US" sz="1200" i="1" kern="1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rPr>
              <a:t>(photo from </a:t>
            </a:r>
            <a:r>
              <a:rPr lang="en-US" sz="1200" i="1" u="sng" kern="1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rPr>
              <a:t>Rajan et al., 2015</a:t>
            </a:r>
            <a:r>
              <a:rPr lang="en-US" sz="1200" i="1" kern="1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p>
        </p:txBody>
      </p:sp>
      <p:pic>
        <p:nvPicPr>
          <p:cNvPr id="200" name="Picture 199" descr="A black glove with a black finger">
            <a:extLst>
              <a:ext uri="{FF2B5EF4-FFF2-40B4-BE49-F238E27FC236}">
                <a16:creationId xmlns:a16="http://schemas.microsoft.com/office/drawing/2014/main" id="{2F415B93-C248-B9D8-7BFE-0D4667F90F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3430930">
            <a:off x="5344296" y="4218816"/>
            <a:ext cx="2100028" cy="1181265"/>
          </a:xfrm>
          <a:prstGeom prst="rect">
            <a:avLst/>
          </a:prstGeom>
        </p:spPr>
      </p:pic>
      <p:pic>
        <p:nvPicPr>
          <p:cNvPr id="202" name="Picture 201" descr="A blue brain in a human head">
            <a:extLst>
              <a:ext uri="{FF2B5EF4-FFF2-40B4-BE49-F238E27FC236}">
                <a16:creationId xmlns:a16="http://schemas.microsoft.com/office/drawing/2014/main" id="{3B43867E-CD2D-1FAD-1AE8-29CA9126EB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443379" y="3422450"/>
            <a:ext cx="1531677" cy="1531677"/>
          </a:xfrm>
          <a:prstGeom prst="rect">
            <a:avLst/>
          </a:prstGeom>
        </p:spPr>
      </p:pic>
      <p:grpSp>
        <p:nvGrpSpPr>
          <p:cNvPr id="204" name="Group 203">
            <a:extLst>
              <a:ext uri="{FF2B5EF4-FFF2-40B4-BE49-F238E27FC236}">
                <a16:creationId xmlns:a16="http://schemas.microsoft.com/office/drawing/2014/main" id="{6773D37F-B63B-C2D2-89BB-29841C06B7A4}"/>
              </a:ext>
            </a:extLst>
          </p:cNvPr>
          <p:cNvGrpSpPr/>
          <p:nvPr/>
        </p:nvGrpSpPr>
        <p:grpSpPr>
          <a:xfrm>
            <a:off x="6795158" y="1340122"/>
            <a:ext cx="1841319" cy="1605450"/>
            <a:chOff x="4169102" y="269358"/>
            <a:chExt cx="3849624" cy="3356495"/>
          </a:xfrm>
        </p:grpSpPr>
        <p:pic>
          <p:nvPicPr>
            <p:cNvPr id="281" name="Picture 280">
              <a:extLst>
                <a:ext uri="{FF2B5EF4-FFF2-40B4-BE49-F238E27FC236}">
                  <a16:creationId xmlns:a16="http://schemas.microsoft.com/office/drawing/2014/main" id="{492F8917-522A-292D-9867-1B65573BC29D}"/>
                </a:ext>
              </a:extLst>
            </p:cNvPr>
            <p:cNvPicPr>
              <a:picLocks noChangeAspect="1"/>
            </p:cNvPicPr>
            <p:nvPr/>
          </p:nvPicPr>
          <p:blipFill rotWithShape="1">
            <a:blip r:embed="rId6"/>
            <a:srcRect t="4663" r="93" b="30452"/>
            <a:stretch/>
          </p:blipFill>
          <p:spPr>
            <a:xfrm>
              <a:off x="4173273" y="269358"/>
              <a:ext cx="3845453" cy="2071622"/>
            </a:xfrm>
            <a:prstGeom prst="rect">
              <a:avLst/>
            </a:prstGeom>
          </p:spPr>
        </p:pic>
        <p:pic>
          <p:nvPicPr>
            <p:cNvPr id="282" name="Picture 281">
              <a:extLst>
                <a:ext uri="{FF2B5EF4-FFF2-40B4-BE49-F238E27FC236}">
                  <a16:creationId xmlns:a16="http://schemas.microsoft.com/office/drawing/2014/main" id="{F9E8A940-F036-BAC4-7F4F-4E00211DB315}"/>
                </a:ext>
              </a:extLst>
            </p:cNvPr>
            <p:cNvPicPr>
              <a:picLocks noChangeAspect="1"/>
            </p:cNvPicPr>
            <p:nvPr/>
          </p:nvPicPr>
          <p:blipFill rotWithShape="1">
            <a:blip r:embed="rId6"/>
            <a:srcRect t="69019"/>
            <a:stretch/>
          </p:blipFill>
          <p:spPr>
            <a:xfrm>
              <a:off x="4169102" y="2636543"/>
              <a:ext cx="3849624" cy="989310"/>
            </a:xfrm>
            <a:prstGeom prst="rect">
              <a:avLst/>
            </a:prstGeom>
          </p:spPr>
        </p:pic>
        <p:sp>
          <p:nvSpPr>
            <p:cNvPr id="283" name="TextBox 282">
              <a:extLst>
                <a:ext uri="{FF2B5EF4-FFF2-40B4-BE49-F238E27FC236}">
                  <a16:creationId xmlns:a16="http://schemas.microsoft.com/office/drawing/2014/main" id="{D00FFE5C-BF4E-59B8-F877-28DC66C49C15}"/>
                </a:ext>
              </a:extLst>
            </p:cNvPr>
            <p:cNvSpPr txBox="1"/>
            <p:nvPr/>
          </p:nvSpPr>
          <p:spPr>
            <a:xfrm rot="5400000">
              <a:off x="5790280" y="2175300"/>
              <a:ext cx="607270" cy="579119"/>
            </a:xfrm>
            <a:prstGeom prst="rect">
              <a:avLst/>
            </a:prstGeom>
            <a:noFill/>
          </p:spPr>
          <p:txBody>
            <a:bodyPr wrap="none" rtlCol="0">
              <a:spAutoFit/>
            </a:bodyPr>
            <a:lstStyle/>
            <a:p>
              <a:r>
                <a:rPr lang="en-US" sz="1200" dirty="0"/>
                <a:t>…</a:t>
              </a:r>
            </a:p>
          </p:txBody>
        </p:sp>
      </p:grpSp>
      <p:cxnSp>
        <p:nvCxnSpPr>
          <p:cNvPr id="205" name="Straight Arrow Connector 204">
            <a:extLst>
              <a:ext uri="{FF2B5EF4-FFF2-40B4-BE49-F238E27FC236}">
                <a16:creationId xmlns:a16="http://schemas.microsoft.com/office/drawing/2014/main" id="{961350CD-D6A7-AE38-5FFC-5C772BDD78FB}"/>
              </a:ext>
            </a:extLst>
          </p:cNvPr>
          <p:cNvCxnSpPr>
            <a:cxnSpLocks/>
          </p:cNvCxnSpPr>
          <p:nvPr/>
        </p:nvCxnSpPr>
        <p:spPr>
          <a:xfrm>
            <a:off x="8676637" y="2134626"/>
            <a:ext cx="26720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6" name="Left Brace 205">
            <a:extLst>
              <a:ext uri="{FF2B5EF4-FFF2-40B4-BE49-F238E27FC236}">
                <a16:creationId xmlns:a16="http://schemas.microsoft.com/office/drawing/2014/main" id="{A006F601-82CC-7226-8933-07400768C207}"/>
              </a:ext>
            </a:extLst>
          </p:cNvPr>
          <p:cNvSpPr/>
          <p:nvPr/>
        </p:nvSpPr>
        <p:spPr>
          <a:xfrm>
            <a:off x="6542688" y="1386923"/>
            <a:ext cx="176656" cy="1511848"/>
          </a:xfrm>
          <a:prstGeom prst="leftBrace">
            <a:avLst/>
          </a:prstGeom>
          <a:ln w="28575">
            <a:solidFill>
              <a:schemeClr val="accent1"/>
            </a:solidFill>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sz="1200"/>
          </a:p>
        </p:txBody>
      </p:sp>
      <p:grpSp>
        <p:nvGrpSpPr>
          <p:cNvPr id="207" name="Group 206">
            <a:extLst>
              <a:ext uri="{FF2B5EF4-FFF2-40B4-BE49-F238E27FC236}">
                <a16:creationId xmlns:a16="http://schemas.microsoft.com/office/drawing/2014/main" id="{D4D01066-7536-29D8-E4CC-7E8F99069381}"/>
              </a:ext>
            </a:extLst>
          </p:cNvPr>
          <p:cNvGrpSpPr/>
          <p:nvPr/>
        </p:nvGrpSpPr>
        <p:grpSpPr>
          <a:xfrm>
            <a:off x="4781086" y="1925670"/>
            <a:ext cx="1739728" cy="1012656"/>
            <a:chOff x="351256" y="1005478"/>
            <a:chExt cx="2831728" cy="1648284"/>
          </a:xfrm>
        </p:grpSpPr>
        <p:pic>
          <p:nvPicPr>
            <p:cNvPr id="279" name="Picture 278">
              <a:extLst>
                <a:ext uri="{FF2B5EF4-FFF2-40B4-BE49-F238E27FC236}">
                  <a16:creationId xmlns:a16="http://schemas.microsoft.com/office/drawing/2014/main" id="{89C5423D-7903-2CFC-EF66-810648109851}"/>
                </a:ext>
              </a:extLst>
            </p:cNvPr>
            <p:cNvPicPr>
              <a:picLocks noChangeAspect="1"/>
            </p:cNvPicPr>
            <p:nvPr/>
          </p:nvPicPr>
          <p:blipFill>
            <a:blip r:embed="rId7"/>
            <a:stretch>
              <a:fillRect/>
            </a:stretch>
          </p:blipFill>
          <p:spPr>
            <a:xfrm>
              <a:off x="351256" y="1005478"/>
              <a:ext cx="2329030" cy="1648284"/>
            </a:xfrm>
            <a:prstGeom prst="rect">
              <a:avLst/>
            </a:prstGeom>
          </p:spPr>
        </p:pic>
        <p:cxnSp>
          <p:nvCxnSpPr>
            <p:cNvPr id="280" name="Straight Arrow Connector 279">
              <a:extLst>
                <a:ext uri="{FF2B5EF4-FFF2-40B4-BE49-F238E27FC236}">
                  <a16:creationId xmlns:a16="http://schemas.microsoft.com/office/drawing/2014/main" id="{916FF5CC-FDC8-09DD-EA4A-AA396F171C4A}"/>
                </a:ext>
              </a:extLst>
            </p:cNvPr>
            <p:cNvCxnSpPr>
              <a:cxnSpLocks/>
            </p:cNvCxnSpPr>
            <p:nvPr/>
          </p:nvCxnSpPr>
          <p:spPr>
            <a:xfrm flipV="1">
              <a:off x="1259038" y="1345340"/>
              <a:ext cx="1923946" cy="789883"/>
            </a:xfrm>
            <a:prstGeom prst="straightConnector1">
              <a:avLst/>
            </a:prstGeom>
            <a:ln w="5715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grpSp>
      <p:grpSp>
        <p:nvGrpSpPr>
          <p:cNvPr id="208" name="Group 207">
            <a:extLst>
              <a:ext uri="{FF2B5EF4-FFF2-40B4-BE49-F238E27FC236}">
                <a16:creationId xmlns:a16="http://schemas.microsoft.com/office/drawing/2014/main" id="{D6C938D4-D92C-6FB9-AB5B-02729C60539B}"/>
              </a:ext>
            </a:extLst>
          </p:cNvPr>
          <p:cNvGrpSpPr/>
          <p:nvPr/>
        </p:nvGrpSpPr>
        <p:grpSpPr>
          <a:xfrm>
            <a:off x="11005417" y="2613688"/>
            <a:ext cx="1075936" cy="1384995"/>
            <a:chOff x="10192871" y="2706346"/>
            <a:chExt cx="1751284" cy="2254335"/>
          </a:xfrm>
        </p:grpSpPr>
        <p:sp>
          <p:nvSpPr>
            <p:cNvPr id="277" name="TextBox 276">
              <a:extLst>
                <a:ext uri="{FF2B5EF4-FFF2-40B4-BE49-F238E27FC236}">
                  <a16:creationId xmlns:a16="http://schemas.microsoft.com/office/drawing/2014/main" id="{31D05E61-CAE6-1D2E-BDBA-264E1F427ABB}"/>
                </a:ext>
              </a:extLst>
            </p:cNvPr>
            <p:cNvSpPr txBox="1"/>
            <p:nvPr/>
          </p:nvSpPr>
          <p:spPr>
            <a:xfrm>
              <a:off x="10192871" y="2706346"/>
              <a:ext cx="1751284" cy="2254335"/>
            </a:xfrm>
            <a:prstGeom prst="rect">
              <a:avLst/>
            </a:prstGeom>
            <a:noFill/>
          </p:spPr>
          <p:txBody>
            <a:bodyPr wrap="none" rtlCol="0">
              <a:spAutoFit/>
            </a:bodyPr>
            <a:lstStyle/>
            <a:p>
              <a:r>
                <a:rPr lang="en-US" sz="1200" dirty="0"/>
                <a:t>0100011101…</a:t>
              </a:r>
            </a:p>
            <a:p>
              <a:r>
                <a:rPr lang="en-US" sz="1200" dirty="0"/>
                <a:t>0001100011…</a:t>
              </a:r>
            </a:p>
            <a:p>
              <a:r>
                <a:rPr lang="en-US" sz="1200" dirty="0"/>
                <a:t>0010001111…</a:t>
              </a:r>
            </a:p>
            <a:p>
              <a:endParaRPr lang="en-US" sz="1200" dirty="0"/>
            </a:p>
            <a:p>
              <a:r>
                <a:rPr lang="en-US" sz="1200" dirty="0"/>
                <a:t>1110000110…</a:t>
              </a:r>
            </a:p>
            <a:p>
              <a:r>
                <a:rPr lang="en-US" sz="1200" dirty="0"/>
                <a:t>0000111010…</a:t>
              </a:r>
            </a:p>
            <a:p>
              <a:r>
                <a:rPr lang="en-US" sz="1200" dirty="0"/>
                <a:t>0011001101…</a:t>
              </a:r>
            </a:p>
          </p:txBody>
        </p:sp>
        <p:sp>
          <p:nvSpPr>
            <p:cNvPr id="278" name="TextBox 277">
              <a:extLst>
                <a:ext uri="{FF2B5EF4-FFF2-40B4-BE49-F238E27FC236}">
                  <a16:creationId xmlns:a16="http://schemas.microsoft.com/office/drawing/2014/main" id="{97CA1F44-DB7C-D517-05D6-91E006E8C245}"/>
                </a:ext>
              </a:extLst>
            </p:cNvPr>
            <p:cNvSpPr txBox="1"/>
            <p:nvPr/>
          </p:nvSpPr>
          <p:spPr>
            <a:xfrm rot="5400000">
              <a:off x="10797282" y="3573375"/>
              <a:ext cx="472784" cy="450867"/>
            </a:xfrm>
            <a:prstGeom prst="rect">
              <a:avLst/>
            </a:prstGeom>
            <a:noFill/>
          </p:spPr>
          <p:txBody>
            <a:bodyPr wrap="none" rtlCol="0">
              <a:spAutoFit/>
            </a:bodyPr>
            <a:lstStyle/>
            <a:p>
              <a:r>
                <a:rPr lang="en-US" sz="1200" dirty="0"/>
                <a:t>…</a:t>
              </a:r>
            </a:p>
          </p:txBody>
        </p:sp>
      </p:grpSp>
      <p:grpSp>
        <p:nvGrpSpPr>
          <p:cNvPr id="209" name="Group 208">
            <a:extLst>
              <a:ext uri="{FF2B5EF4-FFF2-40B4-BE49-F238E27FC236}">
                <a16:creationId xmlns:a16="http://schemas.microsoft.com/office/drawing/2014/main" id="{4E40DED8-8448-5B03-9741-B7AE118D81A2}"/>
              </a:ext>
            </a:extLst>
          </p:cNvPr>
          <p:cNvGrpSpPr/>
          <p:nvPr/>
        </p:nvGrpSpPr>
        <p:grpSpPr>
          <a:xfrm>
            <a:off x="9067274" y="1539044"/>
            <a:ext cx="1806856" cy="1098900"/>
            <a:chOff x="7575860" y="385236"/>
            <a:chExt cx="2940991" cy="1788662"/>
          </a:xfrm>
        </p:grpSpPr>
        <p:grpSp>
          <p:nvGrpSpPr>
            <p:cNvPr id="255" name="Group 254">
              <a:extLst>
                <a:ext uri="{FF2B5EF4-FFF2-40B4-BE49-F238E27FC236}">
                  <a16:creationId xmlns:a16="http://schemas.microsoft.com/office/drawing/2014/main" id="{5A496A4C-6E4D-F486-499E-FFA0BEDACA85}"/>
                </a:ext>
              </a:extLst>
            </p:cNvPr>
            <p:cNvGrpSpPr/>
            <p:nvPr/>
          </p:nvGrpSpPr>
          <p:grpSpPr>
            <a:xfrm>
              <a:off x="7713506" y="786692"/>
              <a:ext cx="956674" cy="610172"/>
              <a:chOff x="7963297" y="856812"/>
              <a:chExt cx="1475833" cy="941294"/>
            </a:xfrm>
          </p:grpSpPr>
          <p:sp>
            <p:nvSpPr>
              <p:cNvPr id="274" name="Isosceles Triangle 273">
                <a:extLst>
                  <a:ext uri="{FF2B5EF4-FFF2-40B4-BE49-F238E27FC236}">
                    <a16:creationId xmlns:a16="http://schemas.microsoft.com/office/drawing/2014/main" id="{D92A912D-2D44-F728-06D0-5C143C9730F5}"/>
                  </a:ext>
                </a:extLst>
              </p:cNvPr>
              <p:cNvSpPr/>
              <p:nvPr/>
            </p:nvSpPr>
            <p:spPr>
              <a:xfrm rot="5400000">
                <a:off x="8230566" y="893791"/>
                <a:ext cx="941294" cy="86733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275" name="Straight Connector 274">
                <a:extLst>
                  <a:ext uri="{FF2B5EF4-FFF2-40B4-BE49-F238E27FC236}">
                    <a16:creationId xmlns:a16="http://schemas.microsoft.com/office/drawing/2014/main" id="{8983291B-575E-4C77-9BFE-2396D1D31C10}"/>
                  </a:ext>
                </a:extLst>
              </p:cNvPr>
              <p:cNvCxnSpPr>
                <a:cxnSpLocks/>
                <a:endCxn id="274" idx="3"/>
              </p:cNvCxnSpPr>
              <p:nvPr/>
            </p:nvCxnSpPr>
            <p:spPr>
              <a:xfrm>
                <a:off x="7963297" y="1327458"/>
                <a:ext cx="304249"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10720F87-DFB6-45A1-3492-C16A7151065F}"/>
                  </a:ext>
                </a:extLst>
              </p:cNvPr>
              <p:cNvCxnSpPr>
                <a:cxnSpLocks/>
                <a:stCxn id="274" idx="0"/>
              </p:cNvCxnSpPr>
              <p:nvPr/>
            </p:nvCxnSpPr>
            <p:spPr>
              <a:xfrm>
                <a:off x="9134881" y="1327459"/>
                <a:ext cx="30424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56" name="Group 255">
              <a:extLst>
                <a:ext uri="{FF2B5EF4-FFF2-40B4-BE49-F238E27FC236}">
                  <a16:creationId xmlns:a16="http://schemas.microsoft.com/office/drawing/2014/main" id="{7964C49A-D1D1-F445-A99C-B5C79F669BB8}"/>
                </a:ext>
              </a:extLst>
            </p:cNvPr>
            <p:cNvGrpSpPr/>
            <p:nvPr/>
          </p:nvGrpSpPr>
          <p:grpSpPr>
            <a:xfrm>
              <a:off x="7575860" y="1639246"/>
              <a:ext cx="1231966" cy="534652"/>
              <a:chOff x="7272462" y="1973032"/>
              <a:chExt cx="1900517" cy="824793"/>
            </a:xfrm>
          </p:grpSpPr>
          <p:cxnSp>
            <p:nvCxnSpPr>
              <p:cNvPr id="267" name="Straight Connector 266">
                <a:extLst>
                  <a:ext uri="{FF2B5EF4-FFF2-40B4-BE49-F238E27FC236}">
                    <a16:creationId xmlns:a16="http://schemas.microsoft.com/office/drawing/2014/main" id="{637DCBBB-7A0B-F753-8FA5-F61F9C115C96}"/>
                  </a:ext>
                </a:extLst>
              </p:cNvPr>
              <p:cNvCxnSpPr>
                <a:cxnSpLocks/>
              </p:cNvCxnSpPr>
              <p:nvPr/>
            </p:nvCxnSpPr>
            <p:spPr>
              <a:xfrm>
                <a:off x="7272462" y="2665556"/>
                <a:ext cx="3765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60BF2AD0-30A8-1D71-FB10-2B081B0AAB38}"/>
                  </a:ext>
                </a:extLst>
              </p:cNvPr>
              <p:cNvCxnSpPr>
                <a:cxnSpLocks/>
              </p:cNvCxnSpPr>
              <p:nvPr/>
            </p:nvCxnSpPr>
            <p:spPr>
              <a:xfrm flipV="1">
                <a:off x="7648979" y="1973032"/>
                <a:ext cx="181536" cy="692524"/>
              </a:xfrm>
              <a:prstGeom prst="line">
                <a:avLst/>
              </a:prstGeom>
            </p:spPr>
            <p:style>
              <a:lnRef idx="1">
                <a:schemeClr val="accent1"/>
              </a:lnRef>
              <a:fillRef idx="0">
                <a:schemeClr val="accent1"/>
              </a:fillRef>
              <a:effectRef idx="0">
                <a:schemeClr val="accent1"/>
              </a:effectRef>
              <a:fontRef idx="minor">
                <a:schemeClr val="tx1"/>
              </a:fontRef>
            </p:style>
          </p:cxnSp>
          <p:grpSp>
            <p:nvGrpSpPr>
              <p:cNvPr id="269" name="Group 268">
                <a:extLst>
                  <a:ext uri="{FF2B5EF4-FFF2-40B4-BE49-F238E27FC236}">
                    <a16:creationId xmlns:a16="http://schemas.microsoft.com/office/drawing/2014/main" id="{E73CAA55-43CF-CD87-7476-8E1373322A25}"/>
                  </a:ext>
                </a:extLst>
              </p:cNvPr>
              <p:cNvGrpSpPr/>
              <p:nvPr/>
            </p:nvGrpSpPr>
            <p:grpSpPr>
              <a:xfrm flipH="1">
                <a:off x="8614926" y="1973032"/>
                <a:ext cx="558053" cy="692524"/>
                <a:chOff x="8099612" y="2593041"/>
                <a:chExt cx="558053" cy="692524"/>
              </a:xfrm>
            </p:grpSpPr>
            <p:cxnSp>
              <p:nvCxnSpPr>
                <p:cNvPr id="272" name="Straight Connector 271">
                  <a:extLst>
                    <a:ext uri="{FF2B5EF4-FFF2-40B4-BE49-F238E27FC236}">
                      <a16:creationId xmlns:a16="http://schemas.microsoft.com/office/drawing/2014/main" id="{FF3FACBE-877D-5043-42B1-7F5D9FC57BA3}"/>
                    </a:ext>
                  </a:extLst>
                </p:cNvPr>
                <p:cNvCxnSpPr>
                  <a:cxnSpLocks/>
                </p:cNvCxnSpPr>
                <p:nvPr/>
              </p:nvCxnSpPr>
              <p:spPr>
                <a:xfrm>
                  <a:off x="8099612" y="3285565"/>
                  <a:ext cx="3765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12F8CD3-D608-1B82-3E11-A93E92850982}"/>
                    </a:ext>
                  </a:extLst>
                </p:cNvPr>
                <p:cNvCxnSpPr>
                  <a:cxnSpLocks/>
                </p:cNvCxnSpPr>
                <p:nvPr/>
              </p:nvCxnSpPr>
              <p:spPr>
                <a:xfrm flipV="1">
                  <a:off x="8476129" y="2593041"/>
                  <a:ext cx="181536" cy="69252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70" name="Straight Connector 269">
                <a:extLst>
                  <a:ext uri="{FF2B5EF4-FFF2-40B4-BE49-F238E27FC236}">
                    <a16:creationId xmlns:a16="http://schemas.microsoft.com/office/drawing/2014/main" id="{F6534B14-000F-1B39-3FFC-EF8AC51886C0}"/>
                  </a:ext>
                </a:extLst>
              </p:cNvPr>
              <p:cNvCxnSpPr>
                <a:cxnSpLocks/>
              </p:cNvCxnSpPr>
              <p:nvPr/>
            </p:nvCxnSpPr>
            <p:spPr>
              <a:xfrm>
                <a:off x="7830515" y="1973032"/>
                <a:ext cx="784411" cy="0"/>
              </a:xfrm>
              <a:prstGeom prst="line">
                <a:avLst/>
              </a:prstGeom>
            </p:spPr>
            <p:style>
              <a:lnRef idx="1">
                <a:schemeClr val="accent1"/>
              </a:lnRef>
              <a:fillRef idx="0">
                <a:schemeClr val="accent1"/>
              </a:fillRef>
              <a:effectRef idx="0">
                <a:schemeClr val="accent1"/>
              </a:effectRef>
              <a:fontRef idx="minor">
                <a:schemeClr val="tx1"/>
              </a:fontRef>
            </p:style>
          </p:cxnSp>
          <p:sp>
            <p:nvSpPr>
              <p:cNvPr id="271" name="TextBox 270">
                <a:extLst>
                  <a:ext uri="{FF2B5EF4-FFF2-40B4-BE49-F238E27FC236}">
                    <a16:creationId xmlns:a16="http://schemas.microsoft.com/office/drawing/2014/main" id="{92AC07D5-4DFD-57B3-9DC0-E0ED4307E7D2}"/>
                  </a:ext>
                </a:extLst>
              </p:cNvPr>
              <p:cNvSpPr txBox="1"/>
              <p:nvPr/>
            </p:nvSpPr>
            <p:spPr>
              <a:xfrm>
                <a:off x="7739745" y="2102285"/>
                <a:ext cx="1208175" cy="695540"/>
              </a:xfrm>
              <a:prstGeom prst="rect">
                <a:avLst/>
              </a:prstGeom>
              <a:noFill/>
            </p:spPr>
            <p:txBody>
              <a:bodyPr wrap="none" rtlCol="0">
                <a:spAutoFit/>
              </a:bodyPr>
              <a:lstStyle/>
              <a:p>
                <a:r>
                  <a:rPr lang="en-US" sz="1200" dirty="0"/>
                  <a:t>filter</a:t>
                </a:r>
              </a:p>
            </p:txBody>
          </p:sp>
        </p:grpSp>
        <p:sp>
          <p:nvSpPr>
            <p:cNvPr id="257" name="TextBox 256">
              <a:extLst>
                <a:ext uri="{FF2B5EF4-FFF2-40B4-BE49-F238E27FC236}">
                  <a16:creationId xmlns:a16="http://schemas.microsoft.com/office/drawing/2014/main" id="{9DAA3F87-43A0-19CE-BC0A-20FBAF7C484C}"/>
                </a:ext>
              </a:extLst>
            </p:cNvPr>
            <p:cNvSpPr txBox="1"/>
            <p:nvPr/>
          </p:nvSpPr>
          <p:spPr>
            <a:xfrm>
              <a:off x="7888746" y="385236"/>
              <a:ext cx="721178" cy="450867"/>
            </a:xfrm>
            <a:prstGeom prst="rect">
              <a:avLst/>
            </a:prstGeom>
            <a:noFill/>
          </p:spPr>
          <p:txBody>
            <a:bodyPr wrap="none" rtlCol="0">
              <a:spAutoFit/>
            </a:bodyPr>
            <a:lstStyle/>
            <a:p>
              <a:r>
                <a:rPr lang="en-US" sz="1200" dirty="0"/>
                <a:t>gain</a:t>
              </a:r>
            </a:p>
          </p:txBody>
        </p:sp>
        <p:grpSp>
          <p:nvGrpSpPr>
            <p:cNvPr id="258" name="Group 257">
              <a:extLst>
                <a:ext uri="{FF2B5EF4-FFF2-40B4-BE49-F238E27FC236}">
                  <a16:creationId xmlns:a16="http://schemas.microsoft.com/office/drawing/2014/main" id="{3F8CE299-5920-8491-9995-566944488942}"/>
                </a:ext>
              </a:extLst>
            </p:cNvPr>
            <p:cNvGrpSpPr/>
            <p:nvPr/>
          </p:nvGrpSpPr>
          <p:grpSpPr>
            <a:xfrm>
              <a:off x="8753205" y="707926"/>
              <a:ext cx="1763646" cy="1274828"/>
              <a:chOff x="9104040" y="687614"/>
              <a:chExt cx="1763646" cy="1274828"/>
            </a:xfrm>
          </p:grpSpPr>
          <p:grpSp>
            <p:nvGrpSpPr>
              <p:cNvPr id="259" name="Group 258">
                <a:extLst>
                  <a:ext uri="{FF2B5EF4-FFF2-40B4-BE49-F238E27FC236}">
                    <a16:creationId xmlns:a16="http://schemas.microsoft.com/office/drawing/2014/main" id="{91328171-DA10-C8C8-1116-A59D2081A716}"/>
                  </a:ext>
                </a:extLst>
              </p:cNvPr>
              <p:cNvGrpSpPr/>
              <p:nvPr/>
            </p:nvGrpSpPr>
            <p:grpSpPr>
              <a:xfrm>
                <a:off x="9104040" y="687614"/>
                <a:ext cx="1763646" cy="1274828"/>
                <a:chOff x="7469841" y="268660"/>
                <a:chExt cx="2902482" cy="2098022"/>
              </a:xfrm>
            </p:grpSpPr>
            <p:cxnSp>
              <p:nvCxnSpPr>
                <p:cNvPr id="261" name="Straight Connector 260">
                  <a:extLst>
                    <a:ext uri="{FF2B5EF4-FFF2-40B4-BE49-F238E27FC236}">
                      <a16:creationId xmlns:a16="http://schemas.microsoft.com/office/drawing/2014/main" id="{4FCE53CC-4408-A1CF-3A29-F83F61AC9C74}"/>
                    </a:ext>
                  </a:extLst>
                </p:cNvPr>
                <p:cNvCxnSpPr>
                  <a:cxnSpLocks/>
                </p:cNvCxnSpPr>
                <p:nvPr/>
              </p:nvCxnSpPr>
              <p:spPr>
                <a:xfrm flipV="1">
                  <a:off x="8276813" y="2356176"/>
                  <a:ext cx="2072700" cy="3502"/>
                </a:xfrm>
                <a:prstGeom prst="line">
                  <a:avLst/>
                </a:prstGeom>
              </p:spPr>
              <p:style>
                <a:lnRef idx="1">
                  <a:schemeClr val="accent1"/>
                </a:lnRef>
                <a:fillRef idx="0">
                  <a:schemeClr val="accent1"/>
                </a:fillRef>
                <a:effectRef idx="0">
                  <a:schemeClr val="accent1"/>
                </a:effectRef>
                <a:fontRef idx="minor">
                  <a:schemeClr val="tx1"/>
                </a:fontRef>
              </p:style>
            </p:cxnSp>
            <p:grpSp>
              <p:nvGrpSpPr>
                <p:cNvPr id="262" name="Group 261">
                  <a:extLst>
                    <a:ext uri="{FF2B5EF4-FFF2-40B4-BE49-F238E27FC236}">
                      <a16:creationId xmlns:a16="http://schemas.microsoft.com/office/drawing/2014/main" id="{AD5BE3BF-9D2B-7DB4-9EE8-FAAE10CB831C}"/>
                    </a:ext>
                  </a:extLst>
                </p:cNvPr>
                <p:cNvGrpSpPr/>
                <p:nvPr/>
              </p:nvGrpSpPr>
              <p:grpSpPr>
                <a:xfrm>
                  <a:off x="7469841" y="268660"/>
                  <a:ext cx="2902482" cy="2098022"/>
                  <a:chOff x="7469841" y="268660"/>
                  <a:chExt cx="2902482" cy="2098022"/>
                </a:xfrm>
              </p:grpSpPr>
              <p:cxnSp>
                <p:nvCxnSpPr>
                  <p:cNvPr id="263" name="Straight Connector 262">
                    <a:extLst>
                      <a:ext uri="{FF2B5EF4-FFF2-40B4-BE49-F238E27FC236}">
                        <a16:creationId xmlns:a16="http://schemas.microsoft.com/office/drawing/2014/main" id="{73DB6BEB-D10B-9A87-BFFA-FE7683E7BF79}"/>
                      </a:ext>
                    </a:extLst>
                  </p:cNvPr>
                  <p:cNvCxnSpPr>
                    <a:cxnSpLocks/>
                  </p:cNvCxnSpPr>
                  <p:nvPr/>
                </p:nvCxnSpPr>
                <p:spPr>
                  <a:xfrm flipV="1">
                    <a:off x="7469841" y="275665"/>
                    <a:ext cx="859458" cy="10517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6284CCBB-CDF8-ED37-A2C0-720114B22164}"/>
                      </a:ext>
                    </a:extLst>
                  </p:cNvPr>
                  <p:cNvCxnSpPr>
                    <a:cxnSpLocks/>
                  </p:cNvCxnSpPr>
                  <p:nvPr/>
                </p:nvCxnSpPr>
                <p:spPr>
                  <a:xfrm>
                    <a:off x="7469841" y="1327458"/>
                    <a:ext cx="806972" cy="1039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0C2EFC0E-A20B-21FB-B5B5-87CC83AC85F3}"/>
                      </a:ext>
                    </a:extLst>
                  </p:cNvPr>
                  <p:cNvCxnSpPr>
                    <a:cxnSpLocks/>
                  </p:cNvCxnSpPr>
                  <p:nvPr/>
                </p:nvCxnSpPr>
                <p:spPr>
                  <a:xfrm flipV="1">
                    <a:off x="8329299" y="275664"/>
                    <a:ext cx="2043024"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13710F4F-8BE4-8BFF-A3A7-DEDF6F067732}"/>
                      </a:ext>
                    </a:extLst>
                  </p:cNvPr>
                  <p:cNvCxnSpPr>
                    <a:cxnSpLocks/>
                  </p:cNvCxnSpPr>
                  <p:nvPr/>
                </p:nvCxnSpPr>
                <p:spPr>
                  <a:xfrm flipH="1">
                    <a:off x="10349513" y="268660"/>
                    <a:ext cx="22810" cy="2091017"/>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60" name="TextBox 259">
                <a:extLst>
                  <a:ext uri="{FF2B5EF4-FFF2-40B4-BE49-F238E27FC236}">
                    <a16:creationId xmlns:a16="http://schemas.microsoft.com/office/drawing/2014/main" id="{2C541C27-14DE-0623-C778-35FBC96E9A48}"/>
                  </a:ext>
                </a:extLst>
              </p:cNvPr>
              <p:cNvSpPr txBox="1"/>
              <p:nvPr/>
            </p:nvSpPr>
            <p:spPr>
              <a:xfrm>
                <a:off x="9805241" y="1132287"/>
                <a:ext cx="733701" cy="450867"/>
              </a:xfrm>
              <a:prstGeom prst="rect">
                <a:avLst/>
              </a:prstGeom>
              <a:noFill/>
            </p:spPr>
            <p:txBody>
              <a:bodyPr wrap="none" rtlCol="0">
                <a:spAutoFit/>
              </a:bodyPr>
              <a:lstStyle/>
              <a:p>
                <a:r>
                  <a:rPr lang="en-US" sz="1200" dirty="0"/>
                  <a:t>ADC</a:t>
                </a:r>
              </a:p>
            </p:txBody>
          </p:sp>
        </p:grpSp>
      </p:grpSp>
      <p:sp>
        <p:nvSpPr>
          <p:cNvPr id="210" name="Right Brace 209">
            <a:extLst>
              <a:ext uri="{FF2B5EF4-FFF2-40B4-BE49-F238E27FC236}">
                <a16:creationId xmlns:a16="http://schemas.microsoft.com/office/drawing/2014/main" id="{30BAB647-295B-0280-08F5-15ADB046ABD1}"/>
              </a:ext>
            </a:extLst>
          </p:cNvPr>
          <p:cNvSpPr/>
          <p:nvPr/>
        </p:nvSpPr>
        <p:spPr>
          <a:xfrm rot="16200000">
            <a:off x="11319301" y="2176905"/>
            <a:ext cx="236637" cy="804601"/>
          </a:xfrm>
          <a:prstGeom prst="rightBrace">
            <a:avLst/>
          </a:prstGeom>
          <a:ln w="28575">
            <a:solidFill>
              <a:schemeClr val="accent1"/>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200"/>
          </a:p>
        </p:txBody>
      </p:sp>
      <p:cxnSp>
        <p:nvCxnSpPr>
          <p:cNvPr id="211" name="Connector: Elbow 210">
            <a:extLst>
              <a:ext uri="{FF2B5EF4-FFF2-40B4-BE49-F238E27FC236}">
                <a16:creationId xmlns:a16="http://schemas.microsoft.com/office/drawing/2014/main" id="{C31ADEE6-30C7-2FFA-424D-FDE732F5CED9}"/>
              </a:ext>
            </a:extLst>
          </p:cNvPr>
          <p:cNvCxnSpPr>
            <a:cxnSpLocks/>
            <a:stCxn id="212" idx="3"/>
            <a:endCxn id="210" idx="1"/>
          </p:cNvCxnSpPr>
          <p:nvPr/>
        </p:nvCxnSpPr>
        <p:spPr>
          <a:xfrm>
            <a:off x="10909996" y="2121390"/>
            <a:ext cx="527624" cy="339497"/>
          </a:xfrm>
          <a:prstGeom prst="bentConnector4">
            <a:avLst>
              <a:gd name="adj1" fmla="val 38788"/>
              <a:gd name="adj2" fmla="val 366"/>
            </a:avLst>
          </a:prstGeom>
          <a:ln w="57150">
            <a:solidFill>
              <a:schemeClr val="accent1"/>
            </a:solidFill>
            <a:tailEnd type="triangle"/>
          </a:ln>
        </p:spPr>
        <p:style>
          <a:lnRef idx="2">
            <a:schemeClr val="accent2"/>
          </a:lnRef>
          <a:fillRef idx="0">
            <a:schemeClr val="accent2"/>
          </a:fillRef>
          <a:effectRef idx="1">
            <a:schemeClr val="accent2"/>
          </a:effectRef>
          <a:fontRef idx="minor">
            <a:schemeClr val="tx1"/>
          </a:fontRef>
        </p:style>
      </p:cxnSp>
      <p:sp>
        <p:nvSpPr>
          <p:cNvPr id="212" name="Rectangle 211">
            <a:extLst>
              <a:ext uri="{FF2B5EF4-FFF2-40B4-BE49-F238E27FC236}">
                <a16:creationId xmlns:a16="http://schemas.microsoft.com/office/drawing/2014/main" id="{F4AF6738-633A-2FFA-4855-9FF9681D70C3}"/>
              </a:ext>
            </a:extLst>
          </p:cNvPr>
          <p:cNvSpPr/>
          <p:nvPr/>
        </p:nvSpPr>
        <p:spPr>
          <a:xfrm>
            <a:off x="8993692" y="1386922"/>
            <a:ext cx="1916305" cy="1468934"/>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3" name="TextBox 212">
            <a:extLst>
              <a:ext uri="{FF2B5EF4-FFF2-40B4-BE49-F238E27FC236}">
                <a16:creationId xmlns:a16="http://schemas.microsoft.com/office/drawing/2014/main" id="{5B6C2C3A-2759-4F4F-321A-51A3CC803A80}"/>
              </a:ext>
            </a:extLst>
          </p:cNvPr>
          <p:cNvSpPr txBox="1"/>
          <p:nvPr/>
        </p:nvSpPr>
        <p:spPr>
          <a:xfrm>
            <a:off x="9379020" y="2898742"/>
            <a:ext cx="1253741" cy="276999"/>
          </a:xfrm>
          <a:prstGeom prst="rect">
            <a:avLst/>
          </a:prstGeom>
          <a:noFill/>
        </p:spPr>
        <p:txBody>
          <a:bodyPr wrap="none" rtlCol="0">
            <a:spAutoFit/>
          </a:bodyPr>
          <a:lstStyle/>
          <a:p>
            <a:r>
              <a:rPr lang="en-US" sz="1200" b="1" dirty="0"/>
              <a:t>(d) Pre-Amplifier</a:t>
            </a:r>
          </a:p>
        </p:txBody>
      </p:sp>
      <p:sp>
        <p:nvSpPr>
          <p:cNvPr id="214" name="TextBox 213">
            <a:extLst>
              <a:ext uri="{FF2B5EF4-FFF2-40B4-BE49-F238E27FC236}">
                <a16:creationId xmlns:a16="http://schemas.microsoft.com/office/drawing/2014/main" id="{EECDD141-C4DB-7209-0B32-72FA5E1AEF10}"/>
              </a:ext>
            </a:extLst>
          </p:cNvPr>
          <p:cNvSpPr txBox="1"/>
          <p:nvPr/>
        </p:nvSpPr>
        <p:spPr>
          <a:xfrm>
            <a:off x="11035319" y="3870658"/>
            <a:ext cx="927370" cy="461665"/>
          </a:xfrm>
          <a:prstGeom prst="rect">
            <a:avLst/>
          </a:prstGeom>
          <a:noFill/>
        </p:spPr>
        <p:txBody>
          <a:bodyPr wrap="none" rtlCol="0">
            <a:spAutoFit/>
          </a:bodyPr>
          <a:lstStyle/>
          <a:p>
            <a:pPr algn="ctr"/>
            <a:r>
              <a:rPr lang="en-US" sz="1200" dirty="0"/>
              <a:t>Digitized</a:t>
            </a:r>
            <a:br>
              <a:rPr lang="en-US" sz="1200" dirty="0"/>
            </a:br>
            <a:r>
              <a:rPr lang="en-US" sz="1200" dirty="0"/>
              <a:t>Waveforms </a:t>
            </a:r>
          </a:p>
        </p:txBody>
      </p:sp>
      <p:sp>
        <p:nvSpPr>
          <p:cNvPr id="215" name="TextBox 214">
            <a:extLst>
              <a:ext uri="{FF2B5EF4-FFF2-40B4-BE49-F238E27FC236}">
                <a16:creationId xmlns:a16="http://schemas.microsoft.com/office/drawing/2014/main" id="{F24070CE-3F71-ABA7-381E-83A6CE5B08BA}"/>
              </a:ext>
            </a:extLst>
          </p:cNvPr>
          <p:cNvSpPr txBox="1"/>
          <p:nvPr/>
        </p:nvSpPr>
        <p:spPr>
          <a:xfrm>
            <a:off x="6829133" y="2983380"/>
            <a:ext cx="1773371" cy="461665"/>
          </a:xfrm>
          <a:prstGeom prst="rect">
            <a:avLst/>
          </a:prstGeom>
          <a:noFill/>
        </p:spPr>
        <p:txBody>
          <a:bodyPr wrap="none" rtlCol="0">
            <a:spAutoFit/>
          </a:bodyPr>
          <a:lstStyle/>
          <a:p>
            <a:pPr algn="ctr"/>
            <a:r>
              <a:rPr lang="en-US" sz="1200" b="1" dirty="0"/>
              <a:t>(c) Raw Electrode Signals</a:t>
            </a:r>
            <a:br>
              <a:rPr lang="en-US" sz="1200" b="1" dirty="0"/>
            </a:br>
            <a:r>
              <a:rPr lang="en-US" sz="1200" b="1" dirty="0"/>
              <a:t>(Potential vs. Time)</a:t>
            </a:r>
          </a:p>
        </p:txBody>
      </p:sp>
      <p:sp>
        <p:nvSpPr>
          <p:cNvPr id="216" name="Rectangle 215">
            <a:extLst>
              <a:ext uri="{FF2B5EF4-FFF2-40B4-BE49-F238E27FC236}">
                <a16:creationId xmlns:a16="http://schemas.microsoft.com/office/drawing/2014/main" id="{28BA80B7-A596-9040-A164-3C3945D96314}"/>
              </a:ext>
            </a:extLst>
          </p:cNvPr>
          <p:cNvSpPr/>
          <p:nvPr/>
        </p:nvSpPr>
        <p:spPr>
          <a:xfrm>
            <a:off x="4722252" y="1785686"/>
            <a:ext cx="1583616" cy="1294333"/>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7" name="Rectangle 216">
            <a:extLst>
              <a:ext uri="{FF2B5EF4-FFF2-40B4-BE49-F238E27FC236}">
                <a16:creationId xmlns:a16="http://schemas.microsoft.com/office/drawing/2014/main" id="{E388DBBF-FDB7-6622-ED6A-7B8B7041F48E}"/>
              </a:ext>
            </a:extLst>
          </p:cNvPr>
          <p:cNvSpPr/>
          <p:nvPr/>
        </p:nvSpPr>
        <p:spPr>
          <a:xfrm>
            <a:off x="5209218" y="3777309"/>
            <a:ext cx="109462" cy="914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218" name="Straight Connector 217">
            <a:extLst>
              <a:ext uri="{FF2B5EF4-FFF2-40B4-BE49-F238E27FC236}">
                <a16:creationId xmlns:a16="http://schemas.microsoft.com/office/drawing/2014/main" id="{9C9843DD-A8C3-017D-0128-0F0970706604}"/>
              </a:ext>
            </a:extLst>
          </p:cNvPr>
          <p:cNvCxnSpPr>
            <a:cxnSpLocks/>
          </p:cNvCxnSpPr>
          <p:nvPr/>
        </p:nvCxnSpPr>
        <p:spPr>
          <a:xfrm flipH="1" flipV="1">
            <a:off x="4781086" y="2938326"/>
            <a:ext cx="428132" cy="838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22779B0-A245-280A-AB15-EBAAFF5EB946}"/>
              </a:ext>
            </a:extLst>
          </p:cNvPr>
          <p:cNvCxnSpPr>
            <a:cxnSpLocks/>
          </p:cNvCxnSpPr>
          <p:nvPr/>
        </p:nvCxnSpPr>
        <p:spPr>
          <a:xfrm flipV="1">
            <a:off x="5328867" y="2945572"/>
            <a:ext cx="875280" cy="831737"/>
          </a:xfrm>
          <a:prstGeom prst="line">
            <a:avLst/>
          </a:prstGeom>
        </p:spPr>
        <p:style>
          <a:lnRef idx="1">
            <a:schemeClr val="accent1"/>
          </a:lnRef>
          <a:fillRef idx="0">
            <a:schemeClr val="accent1"/>
          </a:fillRef>
          <a:effectRef idx="0">
            <a:schemeClr val="accent1"/>
          </a:effectRef>
          <a:fontRef idx="minor">
            <a:schemeClr val="tx1"/>
          </a:fontRef>
        </p:style>
      </p:cxnSp>
      <p:sp>
        <p:nvSpPr>
          <p:cNvPr id="220" name="TextBox 219">
            <a:extLst>
              <a:ext uri="{FF2B5EF4-FFF2-40B4-BE49-F238E27FC236}">
                <a16:creationId xmlns:a16="http://schemas.microsoft.com/office/drawing/2014/main" id="{EBAA733A-F771-DFA5-F095-C50FC30AB47C}"/>
              </a:ext>
            </a:extLst>
          </p:cNvPr>
          <p:cNvSpPr txBox="1"/>
          <p:nvPr/>
        </p:nvSpPr>
        <p:spPr>
          <a:xfrm>
            <a:off x="4757704" y="4694746"/>
            <a:ext cx="864339" cy="276999"/>
          </a:xfrm>
          <a:prstGeom prst="rect">
            <a:avLst/>
          </a:prstGeom>
          <a:noFill/>
        </p:spPr>
        <p:txBody>
          <a:bodyPr wrap="none" rtlCol="0">
            <a:spAutoFit/>
          </a:bodyPr>
          <a:lstStyle/>
          <a:p>
            <a:r>
              <a:rPr lang="en-US" sz="1200" b="1" dirty="0"/>
              <a:t>(a) Subject</a:t>
            </a:r>
          </a:p>
        </p:txBody>
      </p:sp>
      <p:pic>
        <p:nvPicPr>
          <p:cNvPr id="221" name="Picture 220" descr="A computer chip with a blue square&#10;&#10;Description automatically generated">
            <a:extLst>
              <a:ext uri="{FF2B5EF4-FFF2-40B4-BE49-F238E27FC236}">
                <a16:creationId xmlns:a16="http://schemas.microsoft.com/office/drawing/2014/main" id="{16A5B377-BE5F-59B8-F277-8C5C5CB1967D}"/>
              </a:ext>
            </a:extLst>
          </p:cNvPr>
          <p:cNvPicPr>
            <a:picLocks noChangeAspect="1"/>
          </p:cNvPicPr>
          <p:nvPr/>
        </p:nvPicPr>
        <p:blipFill rotWithShape="1">
          <a:blip r:embed="rId8">
            <a:extLst>
              <a:ext uri="{28A0092B-C50C-407E-A947-70E740481C1C}">
                <a14:useLocalDpi xmlns:a14="http://schemas.microsoft.com/office/drawing/2010/main" val="0"/>
              </a:ext>
            </a:extLst>
          </a:blip>
          <a:srcRect l="24481" t="24992" r="24807" b="24992"/>
          <a:stretch/>
        </p:blipFill>
        <p:spPr>
          <a:xfrm>
            <a:off x="8975219" y="3248398"/>
            <a:ext cx="846759" cy="835124"/>
          </a:xfrm>
          <a:prstGeom prst="rect">
            <a:avLst/>
          </a:prstGeom>
        </p:spPr>
      </p:pic>
      <p:grpSp>
        <p:nvGrpSpPr>
          <p:cNvPr id="222" name="Group 221">
            <a:extLst>
              <a:ext uri="{FF2B5EF4-FFF2-40B4-BE49-F238E27FC236}">
                <a16:creationId xmlns:a16="http://schemas.microsoft.com/office/drawing/2014/main" id="{976FE4F3-0C15-4858-C3A9-9AB2B26F2BF5}"/>
              </a:ext>
            </a:extLst>
          </p:cNvPr>
          <p:cNvGrpSpPr/>
          <p:nvPr/>
        </p:nvGrpSpPr>
        <p:grpSpPr>
          <a:xfrm>
            <a:off x="9898308" y="5314795"/>
            <a:ext cx="1839324" cy="775915"/>
            <a:chOff x="3223382" y="4584392"/>
            <a:chExt cx="2993839" cy="1262945"/>
          </a:xfrm>
        </p:grpSpPr>
        <p:grpSp>
          <p:nvGrpSpPr>
            <p:cNvPr id="244" name="Group 243">
              <a:extLst>
                <a:ext uri="{FF2B5EF4-FFF2-40B4-BE49-F238E27FC236}">
                  <a16:creationId xmlns:a16="http://schemas.microsoft.com/office/drawing/2014/main" id="{F2D09E86-E13C-189B-0510-530BF5500EA1}"/>
                </a:ext>
              </a:extLst>
            </p:cNvPr>
            <p:cNvGrpSpPr/>
            <p:nvPr/>
          </p:nvGrpSpPr>
          <p:grpSpPr>
            <a:xfrm>
              <a:off x="3223382" y="4584392"/>
              <a:ext cx="2993839" cy="928268"/>
              <a:chOff x="3005357" y="5202333"/>
              <a:chExt cx="2993839" cy="928268"/>
            </a:xfrm>
          </p:grpSpPr>
          <p:pic>
            <p:nvPicPr>
              <p:cNvPr id="246" name="Picture 245">
                <a:extLst>
                  <a:ext uri="{FF2B5EF4-FFF2-40B4-BE49-F238E27FC236}">
                    <a16:creationId xmlns:a16="http://schemas.microsoft.com/office/drawing/2014/main" id="{7CFF43C6-77AD-6131-A919-D1E0F6839CD6}"/>
                  </a:ext>
                </a:extLst>
              </p:cNvPr>
              <p:cNvPicPr>
                <a:picLocks noChangeAspect="1"/>
              </p:cNvPicPr>
              <p:nvPr/>
            </p:nvPicPr>
            <p:blipFill rotWithShape="1">
              <a:blip r:embed="rId6"/>
              <a:srcRect l="-1" t="4663" r="93" b="57992"/>
              <a:stretch/>
            </p:blipFill>
            <p:spPr>
              <a:xfrm>
                <a:off x="3005357" y="5202333"/>
                <a:ext cx="2993839" cy="928268"/>
              </a:xfrm>
              <a:prstGeom prst="rect">
                <a:avLst/>
              </a:prstGeom>
            </p:spPr>
          </p:pic>
          <p:sp>
            <p:nvSpPr>
              <p:cNvPr id="247" name="Rectangle 246">
                <a:extLst>
                  <a:ext uri="{FF2B5EF4-FFF2-40B4-BE49-F238E27FC236}">
                    <a16:creationId xmlns:a16="http://schemas.microsoft.com/office/drawing/2014/main" id="{8B604434-EBFE-135C-0E85-A9936CFAE17E}"/>
                  </a:ext>
                </a:extLst>
              </p:cNvPr>
              <p:cNvSpPr/>
              <p:nvPr/>
            </p:nvSpPr>
            <p:spPr>
              <a:xfrm>
                <a:off x="4932608" y="5229985"/>
                <a:ext cx="339236" cy="18558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8" name="Rectangle 247">
                <a:extLst>
                  <a:ext uri="{FF2B5EF4-FFF2-40B4-BE49-F238E27FC236}">
                    <a16:creationId xmlns:a16="http://schemas.microsoft.com/office/drawing/2014/main" id="{7455522B-449C-6BA3-4452-526814947F29}"/>
                  </a:ext>
                </a:extLst>
              </p:cNvPr>
              <p:cNvSpPr/>
              <p:nvPr/>
            </p:nvSpPr>
            <p:spPr>
              <a:xfrm>
                <a:off x="4295335" y="5229985"/>
                <a:ext cx="339236" cy="18558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9" name="Rectangle 248">
                <a:extLst>
                  <a:ext uri="{FF2B5EF4-FFF2-40B4-BE49-F238E27FC236}">
                    <a16:creationId xmlns:a16="http://schemas.microsoft.com/office/drawing/2014/main" id="{61ECFDF9-B144-64C2-2B3F-C7232CECFC0B}"/>
                  </a:ext>
                </a:extLst>
              </p:cNvPr>
              <p:cNvSpPr/>
              <p:nvPr/>
            </p:nvSpPr>
            <p:spPr>
              <a:xfrm>
                <a:off x="3700515" y="5221651"/>
                <a:ext cx="339236" cy="18558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0" name="Rectangle 249">
                <a:extLst>
                  <a:ext uri="{FF2B5EF4-FFF2-40B4-BE49-F238E27FC236}">
                    <a16:creationId xmlns:a16="http://schemas.microsoft.com/office/drawing/2014/main" id="{0ABA72ED-04FB-F51A-C5FE-27C8BE23752B}"/>
                  </a:ext>
                </a:extLst>
              </p:cNvPr>
              <p:cNvSpPr/>
              <p:nvPr/>
            </p:nvSpPr>
            <p:spPr>
              <a:xfrm>
                <a:off x="4991276" y="5432441"/>
                <a:ext cx="339236" cy="18558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1" name="Rectangle 250">
                <a:extLst>
                  <a:ext uri="{FF2B5EF4-FFF2-40B4-BE49-F238E27FC236}">
                    <a16:creationId xmlns:a16="http://schemas.microsoft.com/office/drawing/2014/main" id="{EC21BF91-AC26-C1FC-3C01-0B082F5F9F0A}"/>
                  </a:ext>
                </a:extLst>
              </p:cNvPr>
              <p:cNvSpPr/>
              <p:nvPr/>
            </p:nvSpPr>
            <p:spPr>
              <a:xfrm>
                <a:off x="4383109" y="5881992"/>
                <a:ext cx="339236" cy="18558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2" name="Rectangle 251">
                <a:extLst>
                  <a:ext uri="{FF2B5EF4-FFF2-40B4-BE49-F238E27FC236}">
                    <a16:creationId xmlns:a16="http://schemas.microsoft.com/office/drawing/2014/main" id="{8D615F76-12A3-92B6-5AB6-66B1BF0EDC1A}"/>
                  </a:ext>
                </a:extLst>
              </p:cNvPr>
              <p:cNvSpPr/>
              <p:nvPr/>
            </p:nvSpPr>
            <p:spPr>
              <a:xfrm>
                <a:off x="5334827" y="5893589"/>
                <a:ext cx="339236" cy="18558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3" name="Rectangle 252">
                <a:extLst>
                  <a:ext uri="{FF2B5EF4-FFF2-40B4-BE49-F238E27FC236}">
                    <a16:creationId xmlns:a16="http://schemas.microsoft.com/office/drawing/2014/main" id="{C3BF8CB1-8ED9-2962-F729-0FC7757BFF22}"/>
                  </a:ext>
                </a:extLst>
              </p:cNvPr>
              <p:cNvSpPr/>
              <p:nvPr/>
            </p:nvSpPr>
            <p:spPr>
              <a:xfrm>
                <a:off x="4332658" y="5664733"/>
                <a:ext cx="339236" cy="18558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4" name="Rectangle 253">
                <a:extLst>
                  <a:ext uri="{FF2B5EF4-FFF2-40B4-BE49-F238E27FC236}">
                    <a16:creationId xmlns:a16="http://schemas.microsoft.com/office/drawing/2014/main" id="{685BB69A-7CBF-CE59-3DBD-3AAA12174476}"/>
                  </a:ext>
                </a:extLst>
              </p:cNvPr>
              <p:cNvSpPr/>
              <p:nvPr/>
            </p:nvSpPr>
            <p:spPr>
              <a:xfrm>
                <a:off x="5553768" y="5664733"/>
                <a:ext cx="339236" cy="18558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45" name="TextBox 244">
              <a:extLst>
                <a:ext uri="{FF2B5EF4-FFF2-40B4-BE49-F238E27FC236}">
                  <a16:creationId xmlns:a16="http://schemas.microsoft.com/office/drawing/2014/main" id="{3F3DFD03-313C-699F-3FF5-C889815634B0}"/>
                </a:ext>
              </a:extLst>
            </p:cNvPr>
            <p:cNvSpPr txBox="1"/>
            <p:nvPr/>
          </p:nvSpPr>
          <p:spPr>
            <a:xfrm rot="5400000">
              <a:off x="4508512" y="5385512"/>
              <a:ext cx="472783" cy="450867"/>
            </a:xfrm>
            <a:prstGeom prst="rect">
              <a:avLst/>
            </a:prstGeom>
            <a:noFill/>
          </p:spPr>
          <p:txBody>
            <a:bodyPr wrap="none" rtlCol="0">
              <a:spAutoFit/>
            </a:bodyPr>
            <a:lstStyle/>
            <a:p>
              <a:r>
                <a:rPr lang="en-US" sz="1200" dirty="0"/>
                <a:t>…</a:t>
              </a:r>
            </a:p>
          </p:txBody>
        </p:sp>
      </p:grpSp>
      <p:grpSp>
        <p:nvGrpSpPr>
          <p:cNvPr id="223" name="Group 222">
            <a:extLst>
              <a:ext uri="{FF2B5EF4-FFF2-40B4-BE49-F238E27FC236}">
                <a16:creationId xmlns:a16="http://schemas.microsoft.com/office/drawing/2014/main" id="{775B62FD-0524-7E08-1D51-1E71120F6435}"/>
              </a:ext>
            </a:extLst>
          </p:cNvPr>
          <p:cNvGrpSpPr/>
          <p:nvPr/>
        </p:nvGrpSpPr>
        <p:grpSpPr>
          <a:xfrm>
            <a:off x="8315556" y="4435426"/>
            <a:ext cx="1570637" cy="1018264"/>
            <a:chOff x="8512597" y="4595480"/>
            <a:chExt cx="3291553" cy="2133954"/>
          </a:xfrm>
        </p:grpSpPr>
        <p:pic>
          <p:nvPicPr>
            <p:cNvPr id="242" name="Picture 241">
              <a:extLst>
                <a:ext uri="{FF2B5EF4-FFF2-40B4-BE49-F238E27FC236}">
                  <a16:creationId xmlns:a16="http://schemas.microsoft.com/office/drawing/2014/main" id="{FF247346-03DA-4132-C08B-51A8AAFB92B9}"/>
                </a:ext>
              </a:extLst>
            </p:cNvPr>
            <p:cNvPicPr>
              <a:picLocks noChangeAspect="1"/>
            </p:cNvPicPr>
            <p:nvPr/>
          </p:nvPicPr>
          <p:blipFill>
            <a:blip r:embed="rId9"/>
            <a:stretch>
              <a:fillRect/>
            </a:stretch>
          </p:blipFill>
          <p:spPr>
            <a:xfrm>
              <a:off x="8512597" y="4595480"/>
              <a:ext cx="2611114" cy="2133954"/>
            </a:xfrm>
            <a:prstGeom prst="rect">
              <a:avLst/>
            </a:prstGeom>
          </p:spPr>
        </p:pic>
        <p:sp>
          <p:nvSpPr>
            <p:cNvPr id="243" name="TextBox 242">
              <a:extLst>
                <a:ext uri="{FF2B5EF4-FFF2-40B4-BE49-F238E27FC236}">
                  <a16:creationId xmlns:a16="http://schemas.microsoft.com/office/drawing/2014/main" id="{F1688237-3FEF-6128-C014-98896FAAF275}"/>
                </a:ext>
              </a:extLst>
            </p:cNvPr>
            <p:cNvSpPr txBox="1"/>
            <p:nvPr/>
          </p:nvSpPr>
          <p:spPr>
            <a:xfrm>
              <a:off x="11195431" y="5503661"/>
              <a:ext cx="608719" cy="580501"/>
            </a:xfrm>
            <a:prstGeom prst="rect">
              <a:avLst/>
            </a:prstGeom>
            <a:noFill/>
          </p:spPr>
          <p:txBody>
            <a:bodyPr wrap="none" rtlCol="0">
              <a:spAutoFit/>
            </a:bodyPr>
            <a:lstStyle/>
            <a:p>
              <a:r>
                <a:rPr lang="en-US" sz="1200" dirty="0"/>
                <a:t>…</a:t>
              </a:r>
            </a:p>
          </p:txBody>
        </p:sp>
      </p:grpSp>
      <p:sp>
        <p:nvSpPr>
          <p:cNvPr id="226" name="Rectangle 225">
            <a:extLst>
              <a:ext uri="{FF2B5EF4-FFF2-40B4-BE49-F238E27FC236}">
                <a16:creationId xmlns:a16="http://schemas.microsoft.com/office/drawing/2014/main" id="{E0ED2B14-24CE-70C8-179E-D7B00D515AE1}"/>
              </a:ext>
            </a:extLst>
          </p:cNvPr>
          <p:cNvSpPr/>
          <p:nvPr/>
        </p:nvSpPr>
        <p:spPr>
          <a:xfrm>
            <a:off x="8754882" y="3216174"/>
            <a:ext cx="1302006" cy="1033608"/>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7" name="TextBox 226">
            <a:extLst>
              <a:ext uri="{FF2B5EF4-FFF2-40B4-BE49-F238E27FC236}">
                <a16:creationId xmlns:a16="http://schemas.microsoft.com/office/drawing/2014/main" id="{3DB4335B-5C30-C664-07FF-67205ADBCCBE}"/>
              </a:ext>
            </a:extLst>
          </p:cNvPr>
          <p:cNvSpPr txBox="1"/>
          <p:nvPr/>
        </p:nvSpPr>
        <p:spPr>
          <a:xfrm>
            <a:off x="10288715" y="5099757"/>
            <a:ext cx="1159869" cy="276999"/>
          </a:xfrm>
          <a:prstGeom prst="rect">
            <a:avLst/>
          </a:prstGeom>
          <a:noFill/>
        </p:spPr>
        <p:txBody>
          <a:bodyPr wrap="none" rtlCol="0">
            <a:spAutoFit/>
          </a:bodyPr>
          <a:lstStyle/>
          <a:p>
            <a:r>
              <a:rPr lang="en-US" sz="1200" dirty="0"/>
              <a:t>Spike Detection</a:t>
            </a:r>
          </a:p>
        </p:txBody>
      </p:sp>
      <p:sp>
        <p:nvSpPr>
          <p:cNvPr id="228" name="TextBox 227">
            <a:extLst>
              <a:ext uri="{FF2B5EF4-FFF2-40B4-BE49-F238E27FC236}">
                <a16:creationId xmlns:a16="http://schemas.microsoft.com/office/drawing/2014/main" id="{49A224B8-7452-5F14-E3A8-52D8B8D38459}"/>
              </a:ext>
            </a:extLst>
          </p:cNvPr>
          <p:cNvSpPr txBox="1"/>
          <p:nvPr/>
        </p:nvSpPr>
        <p:spPr>
          <a:xfrm>
            <a:off x="8461437" y="5202369"/>
            <a:ext cx="992451" cy="276999"/>
          </a:xfrm>
          <a:prstGeom prst="rect">
            <a:avLst/>
          </a:prstGeom>
          <a:noFill/>
        </p:spPr>
        <p:txBody>
          <a:bodyPr wrap="none" rtlCol="0">
            <a:spAutoFit/>
          </a:bodyPr>
          <a:lstStyle/>
          <a:p>
            <a:r>
              <a:rPr lang="en-US" sz="1200" dirty="0"/>
              <a:t>Spike Sorting</a:t>
            </a:r>
          </a:p>
        </p:txBody>
      </p:sp>
      <p:sp>
        <p:nvSpPr>
          <p:cNvPr id="229" name="Rectangle 228">
            <a:extLst>
              <a:ext uri="{FF2B5EF4-FFF2-40B4-BE49-F238E27FC236}">
                <a16:creationId xmlns:a16="http://schemas.microsoft.com/office/drawing/2014/main" id="{2A230278-065D-02F6-78C4-F0A5D410257D}"/>
              </a:ext>
            </a:extLst>
          </p:cNvPr>
          <p:cNvSpPr/>
          <p:nvPr/>
        </p:nvSpPr>
        <p:spPr>
          <a:xfrm>
            <a:off x="6986125" y="4335779"/>
            <a:ext cx="4989114" cy="1857620"/>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noFill/>
            </a:endParaRPr>
          </a:p>
        </p:txBody>
      </p:sp>
      <p:cxnSp>
        <p:nvCxnSpPr>
          <p:cNvPr id="230" name="Straight Arrow Connector 229">
            <a:extLst>
              <a:ext uri="{FF2B5EF4-FFF2-40B4-BE49-F238E27FC236}">
                <a16:creationId xmlns:a16="http://schemas.microsoft.com/office/drawing/2014/main" id="{04B50002-DB87-3EB3-3150-DD355E90FCF3}"/>
              </a:ext>
            </a:extLst>
          </p:cNvPr>
          <p:cNvCxnSpPr>
            <a:cxnSpLocks/>
          </p:cNvCxnSpPr>
          <p:nvPr/>
        </p:nvCxnSpPr>
        <p:spPr>
          <a:xfrm>
            <a:off x="9790599" y="4040367"/>
            <a:ext cx="756338" cy="107869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240D2312-0CC9-EC2E-9E38-E6901048ADB9}"/>
              </a:ext>
            </a:extLst>
          </p:cNvPr>
          <p:cNvCxnSpPr>
            <a:cxnSpLocks/>
            <a:stCxn id="246" idx="1"/>
          </p:cNvCxnSpPr>
          <p:nvPr/>
        </p:nvCxnSpPr>
        <p:spPr>
          <a:xfrm flipH="1" flipV="1">
            <a:off x="9578989" y="5471078"/>
            <a:ext cx="319319" cy="1288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a:extLst>
              <a:ext uri="{FF2B5EF4-FFF2-40B4-BE49-F238E27FC236}">
                <a16:creationId xmlns:a16="http://schemas.microsoft.com/office/drawing/2014/main" id="{BAC5F7DB-462F-DBA1-819D-574D6A400A21}"/>
              </a:ext>
            </a:extLst>
          </p:cNvPr>
          <p:cNvCxnSpPr>
            <a:cxnSpLocks/>
          </p:cNvCxnSpPr>
          <p:nvPr/>
        </p:nvCxnSpPr>
        <p:spPr>
          <a:xfrm flipV="1">
            <a:off x="8067137" y="4040367"/>
            <a:ext cx="1000137" cy="3815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3" name="TextBox 232">
            <a:extLst>
              <a:ext uri="{FF2B5EF4-FFF2-40B4-BE49-F238E27FC236}">
                <a16:creationId xmlns:a16="http://schemas.microsoft.com/office/drawing/2014/main" id="{CC91CA02-88AF-9F55-CDC8-B2C9DED81BAC}"/>
              </a:ext>
            </a:extLst>
          </p:cNvPr>
          <p:cNvSpPr txBox="1"/>
          <p:nvPr/>
        </p:nvSpPr>
        <p:spPr>
          <a:xfrm>
            <a:off x="10026421" y="3816167"/>
            <a:ext cx="1069267" cy="461665"/>
          </a:xfrm>
          <a:prstGeom prst="rect">
            <a:avLst/>
          </a:prstGeom>
          <a:noFill/>
        </p:spPr>
        <p:txBody>
          <a:bodyPr wrap="none" rtlCol="0">
            <a:spAutoFit/>
          </a:bodyPr>
          <a:lstStyle/>
          <a:p>
            <a:pPr algn="ctr"/>
            <a:r>
              <a:rPr lang="en-US" sz="1200" b="1" dirty="0"/>
              <a:t>(e) Processing</a:t>
            </a:r>
            <a:br>
              <a:rPr lang="en-US" sz="1200" b="1" dirty="0"/>
            </a:br>
            <a:r>
              <a:rPr lang="en-US" sz="1200" b="1" dirty="0"/>
              <a:t>System</a:t>
            </a:r>
          </a:p>
        </p:txBody>
      </p:sp>
      <p:sp>
        <p:nvSpPr>
          <p:cNvPr id="234" name="Rectangle 233">
            <a:extLst>
              <a:ext uri="{FF2B5EF4-FFF2-40B4-BE49-F238E27FC236}">
                <a16:creationId xmlns:a16="http://schemas.microsoft.com/office/drawing/2014/main" id="{BF7FBDA8-4080-A801-F95D-83D4FA34560B}"/>
              </a:ext>
            </a:extLst>
          </p:cNvPr>
          <p:cNvSpPr/>
          <p:nvPr/>
        </p:nvSpPr>
        <p:spPr>
          <a:xfrm>
            <a:off x="7166529" y="4909926"/>
            <a:ext cx="923278" cy="6939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Decoder</a:t>
            </a:r>
          </a:p>
        </p:txBody>
      </p:sp>
      <mc:AlternateContent xmlns:mc="http://schemas.openxmlformats.org/markup-compatibility/2006" xmlns:a14="http://schemas.microsoft.com/office/drawing/2010/main">
        <mc:Choice Requires="a14">
          <p:sp>
            <p:nvSpPr>
              <p:cNvPr id="235" name="TextBox 234">
                <a:extLst>
                  <a:ext uri="{FF2B5EF4-FFF2-40B4-BE49-F238E27FC236}">
                    <a16:creationId xmlns:a16="http://schemas.microsoft.com/office/drawing/2014/main" id="{7F61BACA-E090-F57C-2BDB-C607AF5EBCCE}"/>
                  </a:ext>
                </a:extLst>
              </p:cNvPr>
              <p:cNvSpPr txBox="1"/>
              <p:nvPr/>
            </p:nvSpPr>
            <p:spPr>
              <a:xfrm>
                <a:off x="6986019" y="4346615"/>
                <a:ext cx="1284006" cy="291618"/>
              </a:xfrm>
              <a:prstGeom prst="rect">
                <a:avLst/>
              </a:prstGeom>
              <a:noFill/>
            </p:spPr>
            <p:txBody>
              <a:bodyPr wrap="none" rtlCol="0">
                <a:spAutoFit/>
              </a:bodyPr>
              <a:lstStyle/>
              <a:p>
                <a:r>
                  <a:rPr lang="en-US" sz="1200" b="0" dirty="0"/>
                  <a:t>[</a:t>
                </a:r>
                <a14:m>
                  <m:oMath xmlns:m="http://schemas.openxmlformats.org/officeDocument/2006/math">
                    <m:acc>
                      <m:accPr>
                        <m:chr m:val="̂"/>
                        <m:ctrlPr>
                          <a:rPr lang="en-US" sz="1200" b="0" i="1" smtClean="0">
                            <a:latin typeface="Cambria Math" panose="02040503050406030204" pitchFamily="18" charset="0"/>
                          </a:rPr>
                        </m:ctrlPr>
                      </m:accPr>
                      <m:e>
                        <m:r>
                          <a:rPr lang="en-US" sz="1200" b="0" i="1" smtClean="0">
                            <a:latin typeface="Cambria Math" panose="02040503050406030204" pitchFamily="18" charset="0"/>
                          </a:rPr>
                          <m:t>𝑥</m:t>
                        </m:r>
                      </m:e>
                    </m:acc>
                  </m:oMath>
                </a14:m>
                <a:r>
                  <a:rPr lang="en-US" sz="1200" dirty="0"/>
                  <a:t>,</a:t>
                </a:r>
                <a14:m>
                  <m:oMath xmlns:m="http://schemas.openxmlformats.org/officeDocument/2006/math">
                    <m:acc>
                      <m:accPr>
                        <m:chr m:val="̂"/>
                        <m:ctrlPr>
                          <a:rPr lang="en-US" sz="1200" b="0" i="1" dirty="0" smtClean="0">
                            <a:latin typeface="Cambria Math" panose="02040503050406030204" pitchFamily="18" charset="0"/>
                          </a:rPr>
                        </m:ctrlPr>
                      </m:accPr>
                      <m:e>
                        <m:r>
                          <a:rPr lang="en-US" sz="1200" b="0" i="1" dirty="0" smtClean="0">
                            <a:latin typeface="Cambria Math" panose="02040503050406030204" pitchFamily="18" charset="0"/>
                          </a:rPr>
                          <m:t>𝑦</m:t>
                        </m:r>
                      </m:e>
                    </m:acc>
                  </m:oMath>
                </a14:m>
                <a:r>
                  <a:rPr lang="en-US" sz="1200" dirty="0"/>
                  <a:t>,</a:t>
                </a:r>
                <a14:m>
                  <m:oMath xmlns:m="http://schemas.openxmlformats.org/officeDocument/2006/math">
                    <m:sSub>
                      <m:sSubPr>
                        <m:ctrlPr>
                          <a:rPr lang="en-US" sz="1200" b="0" i="1" smtClean="0">
                            <a:latin typeface="Cambria Math" panose="02040503050406030204" pitchFamily="18" charset="0"/>
                          </a:rPr>
                        </m:ctrlPr>
                      </m:sSubPr>
                      <m:e>
                        <m:acc>
                          <m:accPr>
                            <m:chr m:val="̂"/>
                            <m:ctrlPr>
                              <a:rPr lang="en-US" sz="1200" b="0" i="1" smtClean="0">
                                <a:latin typeface="Cambria Math" panose="02040503050406030204" pitchFamily="18" charset="0"/>
                              </a:rPr>
                            </m:ctrlPr>
                          </m:accPr>
                          <m:e>
                            <m:r>
                              <a:rPr lang="en-US" sz="1200" b="0" i="1" smtClean="0">
                                <a:latin typeface="Cambria Math" panose="02040503050406030204" pitchFamily="18" charset="0"/>
                              </a:rPr>
                              <m:t>𝑣</m:t>
                            </m:r>
                          </m:e>
                        </m:acc>
                      </m:e>
                      <m:sub>
                        <m:r>
                          <m:rPr>
                            <m:sty m:val="p"/>
                          </m:rPr>
                          <a:rPr lang="en-US" sz="1200" b="0" i="0" smtClean="0">
                            <a:latin typeface="Cambria Math" panose="02040503050406030204" pitchFamily="18" charset="0"/>
                          </a:rPr>
                          <m:t>x</m:t>
                        </m:r>
                      </m:sub>
                    </m:sSub>
                  </m:oMath>
                </a14:m>
                <a:r>
                  <a:rPr lang="en-US" sz="1200" dirty="0"/>
                  <a:t>,</a:t>
                </a:r>
                <a14:m>
                  <m:oMath xmlns:m="http://schemas.openxmlformats.org/officeDocument/2006/math">
                    <m:sSub>
                      <m:sSubPr>
                        <m:ctrlPr>
                          <a:rPr lang="en-US" sz="1200" b="0" i="1" dirty="0" smtClean="0">
                            <a:latin typeface="Cambria Math" panose="02040503050406030204" pitchFamily="18" charset="0"/>
                          </a:rPr>
                        </m:ctrlPr>
                      </m:sSubPr>
                      <m:e>
                        <m:acc>
                          <m:accPr>
                            <m:chr m:val="̂"/>
                            <m:ctrlPr>
                              <a:rPr lang="en-US" sz="1200" b="0" i="1" dirty="0" smtClean="0">
                                <a:latin typeface="Cambria Math" panose="02040503050406030204" pitchFamily="18" charset="0"/>
                              </a:rPr>
                            </m:ctrlPr>
                          </m:accPr>
                          <m:e>
                            <m:r>
                              <a:rPr lang="en-US" sz="1200" b="0" i="1" dirty="0" smtClean="0">
                                <a:latin typeface="Cambria Math" panose="02040503050406030204" pitchFamily="18" charset="0"/>
                              </a:rPr>
                              <m:t>𝑦</m:t>
                            </m:r>
                          </m:e>
                        </m:acc>
                      </m:e>
                      <m:sub>
                        <m:r>
                          <a:rPr lang="en-US" sz="1200" b="0" i="1" dirty="0" smtClean="0">
                            <a:latin typeface="Cambria Math" panose="02040503050406030204" pitchFamily="18" charset="0"/>
                          </a:rPr>
                          <m:t>𝑦</m:t>
                        </m:r>
                      </m:sub>
                    </m:sSub>
                    <m:r>
                      <a:rPr lang="en-US" sz="1200" b="0" i="1" dirty="0" smtClean="0">
                        <a:latin typeface="Cambria Math" panose="02040503050406030204" pitchFamily="18" charset="0"/>
                      </a:rPr>
                      <m:t>,</m:t>
                    </m:r>
                    <m:sSub>
                      <m:sSubPr>
                        <m:ctrlPr>
                          <a:rPr lang="en-US" sz="1200" b="0" i="1" smtClean="0">
                            <a:latin typeface="Cambria Math" panose="02040503050406030204" pitchFamily="18" charset="0"/>
                          </a:rPr>
                        </m:ctrlPr>
                      </m:sSubPr>
                      <m:e>
                        <m:acc>
                          <m:accPr>
                            <m:chr m:val="̂"/>
                            <m:ctrlPr>
                              <a:rPr lang="en-US" sz="1200" b="0" i="1" smtClean="0">
                                <a:latin typeface="Cambria Math" panose="02040503050406030204" pitchFamily="18" charset="0"/>
                              </a:rPr>
                            </m:ctrlPr>
                          </m:accPr>
                          <m:e>
                            <m:r>
                              <a:rPr lang="en-US" sz="1200" b="0" i="1" smtClean="0">
                                <a:latin typeface="Cambria Math" panose="02040503050406030204" pitchFamily="18" charset="0"/>
                              </a:rPr>
                              <m:t>𝑎</m:t>
                            </m:r>
                          </m:e>
                        </m:acc>
                      </m:e>
                      <m:sub>
                        <m:r>
                          <a:rPr lang="en-US" sz="1200" b="0" i="1" smtClean="0">
                            <a:latin typeface="Cambria Math" panose="02040503050406030204" pitchFamily="18" charset="0"/>
                          </a:rPr>
                          <m:t>𝑥</m:t>
                        </m:r>
                      </m:sub>
                    </m:sSub>
                  </m:oMath>
                </a14:m>
                <a:r>
                  <a:rPr lang="en-US" sz="1200" dirty="0"/>
                  <a:t>,</a:t>
                </a:r>
                <a14:m>
                  <m:oMath xmlns:m="http://schemas.openxmlformats.org/officeDocument/2006/math">
                    <m:sSub>
                      <m:sSubPr>
                        <m:ctrlPr>
                          <a:rPr lang="en-US" sz="1200" b="0" i="1" dirty="0" smtClean="0">
                            <a:latin typeface="Cambria Math" panose="02040503050406030204" pitchFamily="18" charset="0"/>
                          </a:rPr>
                        </m:ctrlPr>
                      </m:sSubPr>
                      <m:e>
                        <m:acc>
                          <m:accPr>
                            <m:chr m:val="̂"/>
                            <m:ctrlPr>
                              <a:rPr lang="en-US" sz="1200" b="0" i="1" dirty="0" smtClean="0">
                                <a:latin typeface="Cambria Math" panose="02040503050406030204" pitchFamily="18" charset="0"/>
                              </a:rPr>
                            </m:ctrlPr>
                          </m:accPr>
                          <m:e>
                            <m:r>
                              <a:rPr lang="en-US" sz="1200" b="0" i="1" dirty="0" smtClean="0">
                                <a:latin typeface="Cambria Math" panose="02040503050406030204" pitchFamily="18" charset="0"/>
                              </a:rPr>
                              <m:t>𝑎</m:t>
                            </m:r>
                          </m:e>
                        </m:acc>
                      </m:e>
                      <m:sub>
                        <m:r>
                          <a:rPr lang="en-US" sz="1200" b="0" i="1" dirty="0" smtClean="0">
                            <a:latin typeface="Cambria Math" panose="02040503050406030204" pitchFamily="18" charset="0"/>
                          </a:rPr>
                          <m:t>𝑦</m:t>
                        </m:r>
                      </m:sub>
                    </m:sSub>
                  </m:oMath>
                </a14:m>
                <a:r>
                  <a:rPr lang="en-US" sz="1200" dirty="0"/>
                  <a:t>]</a:t>
                </a:r>
              </a:p>
            </p:txBody>
          </p:sp>
        </mc:Choice>
        <mc:Fallback xmlns="">
          <p:sp>
            <p:nvSpPr>
              <p:cNvPr id="235" name="TextBox 234">
                <a:extLst>
                  <a:ext uri="{FF2B5EF4-FFF2-40B4-BE49-F238E27FC236}">
                    <a16:creationId xmlns:a16="http://schemas.microsoft.com/office/drawing/2014/main" id="{7F61BACA-E090-F57C-2BDB-C607AF5EBCCE}"/>
                  </a:ext>
                </a:extLst>
              </p:cNvPr>
              <p:cNvSpPr txBox="1">
                <a:spLocks noRot="1" noChangeAspect="1" noMove="1" noResize="1" noEditPoints="1" noAdjustHandles="1" noChangeArrowheads="1" noChangeShapeType="1" noTextEdit="1"/>
              </p:cNvSpPr>
              <p:nvPr/>
            </p:nvSpPr>
            <p:spPr>
              <a:xfrm>
                <a:off x="6986019" y="4346615"/>
                <a:ext cx="1284006" cy="291618"/>
              </a:xfrm>
              <a:prstGeom prst="rect">
                <a:avLst/>
              </a:prstGeom>
              <a:blipFill>
                <a:blip r:embed="rId10"/>
                <a:stretch>
                  <a:fillRect r="-1896" b="-12500"/>
                </a:stretch>
              </a:blipFill>
            </p:spPr>
            <p:txBody>
              <a:bodyPr/>
              <a:lstStyle/>
              <a:p>
                <a:r>
                  <a:rPr lang="en-US">
                    <a:noFill/>
                  </a:rPr>
                  <a:t> </a:t>
                </a:r>
              </a:p>
            </p:txBody>
          </p:sp>
        </mc:Fallback>
      </mc:AlternateContent>
      <p:cxnSp>
        <p:nvCxnSpPr>
          <p:cNvPr id="237" name="Straight Arrow Connector 236">
            <a:extLst>
              <a:ext uri="{FF2B5EF4-FFF2-40B4-BE49-F238E27FC236}">
                <a16:creationId xmlns:a16="http://schemas.microsoft.com/office/drawing/2014/main" id="{E509D700-905B-F480-9F80-95012CE55877}"/>
              </a:ext>
            </a:extLst>
          </p:cNvPr>
          <p:cNvCxnSpPr>
            <a:cxnSpLocks/>
            <a:stCxn id="234" idx="0"/>
            <a:endCxn id="235" idx="2"/>
          </p:cNvCxnSpPr>
          <p:nvPr/>
        </p:nvCxnSpPr>
        <p:spPr>
          <a:xfrm flipH="1" flipV="1">
            <a:off x="7628022" y="4638233"/>
            <a:ext cx="146" cy="27169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8" name="TextBox 237">
            <a:extLst>
              <a:ext uri="{FF2B5EF4-FFF2-40B4-BE49-F238E27FC236}">
                <a16:creationId xmlns:a16="http://schemas.microsoft.com/office/drawing/2014/main" id="{9D6B31B7-D5A1-D35A-5BAD-E37025912C9F}"/>
              </a:ext>
            </a:extLst>
          </p:cNvPr>
          <p:cNvSpPr txBox="1"/>
          <p:nvPr/>
        </p:nvSpPr>
        <p:spPr>
          <a:xfrm>
            <a:off x="7074207" y="3388961"/>
            <a:ext cx="1047979" cy="276999"/>
          </a:xfrm>
          <a:prstGeom prst="rect">
            <a:avLst/>
          </a:prstGeom>
          <a:noFill/>
        </p:spPr>
        <p:txBody>
          <a:bodyPr wrap="none" rtlCol="0">
            <a:spAutoFit/>
          </a:bodyPr>
          <a:lstStyle/>
          <a:p>
            <a:pPr algn="ctr"/>
            <a:r>
              <a:rPr lang="en-US" sz="1200" dirty="0"/>
              <a:t>Control Signal</a:t>
            </a:r>
          </a:p>
        </p:txBody>
      </p:sp>
      <p:sp>
        <p:nvSpPr>
          <p:cNvPr id="239" name="TextBox 238">
            <a:extLst>
              <a:ext uri="{FF2B5EF4-FFF2-40B4-BE49-F238E27FC236}">
                <a16:creationId xmlns:a16="http://schemas.microsoft.com/office/drawing/2014/main" id="{006BC987-A4AF-F178-2ABA-002506602565}"/>
              </a:ext>
            </a:extLst>
          </p:cNvPr>
          <p:cNvSpPr txBox="1"/>
          <p:nvPr/>
        </p:nvSpPr>
        <p:spPr>
          <a:xfrm>
            <a:off x="7184020" y="4091821"/>
            <a:ext cx="1068690" cy="276999"/>
          </a:xfrm>
          <a:prstGeom prst="rect">
            <a:avLst/>
          </a:prstGeom>
          <a:noFill/>
        </p:spPr>
        <p:txBody>
          <a:bodyPr wrap="none" rtlCol="0">
            <a:spAutoFit/>
          </a:bodyPr>
          <a:lstStyle/>
          <a:p>
            <a:r>
              <a:rPr lang="en-US" sz="1200" b="1" dirty="0"/>
              <a:t>(f) Algorithms</a:t>
            </a:r>
          </a:p>
        </p:txBody>
      </p:sp>
      <p:sp>
        <p:nvSpPr>
          <p:cNvPr id="240" name="TextBox 239">
            <a:extLst>
              <a:ext uri="{FF2B5EF4-FFF2-40B4-BE49-F238E27FC236}">
                <a16:creationId xmlns:a16="http://schemas.microsoft.com/office/drawing/2014/main" id="{37EF6F91-C944-6536-ACB7-02EDCC81248A}"/>
              </a:ext>
            </a:extLst>
          </p:cNvPr>
          <p:cNvSpPr txBox="1"/>
          <p:nvPr/>
        </p:nvSpPr>
        <p:spPr>
          <a:xfrm>
            <a:off x="5735461" y="5061534"/>
            <a:ext cx="1250663" cy="461665"/>
          </a:xfrm>
          <a:prstGeom prst="rect">
            <a:avLst/>
          </a:prstGeom>
          <a:noFill/>
        </p:spPr>
        <p:txBody>
          <a:bodyPr wrap="none" rtlCol="0">
            <a:spAutoFit/>
          </a:bodyPr>
          <a:lstStyle/>
          <a:p>
            <a:pPr algn="ctr"/>
            <a:r>
              <a:rPr lang="en-US" sz="1200" b="1" dirty="0"/>
              <a:t>(g) Device Under</a:t>
            </a:r>
            <a:br>
              <a:rPr lang="en-US" sz="1200" b="1" dirty="0"/>
            </a:br>
            <a:r>
              <a:rPr lang="en-US" sz="1200" b="1" dirty="0"/>
              <a:t>Control</a:t>
            </a:r>
          </a:p>
        </p:txBody>
      </p:sp>
      <p:sp>
        <p:nvSpPr>
          <p:cNvPr id="241" name="TextBox 240">
            <a:extLst>
              <a:ext uri="{FF2B5EF4-FFF2-40B4-BE49-F238E27FC236}">
                <a16:creationId xmlns:a16="http://schemas.microsoft.com/office/drawing/2014/main" id="{3C7F0066-83AE-635D-F560-F5FBE0D05974}"/>
              </a:ext>
            </a:extLst>
          </p:cNvPr>
          <p:cNvSpPr txBox="1"/>
          <p:nvPr/>
        </p:nvSpPr>
        <p:spPr>
          <a:xfrm>
            <a:off x="4578295" y="3068134"/>
            <a:ext cx="1764714" cy="461665"/>
          </a:xfrm>
          <a:prstGeom prst="rect">
            <a:avLst/>
          </a:prstGeom>
          <a:noFill/>
        </p:spPr>
        <p:txBody>
          <a:bodyPr wrap="none" rtlCol="0">
            <a:spAutoFit/>
          </a:bodyPr>
          <a:lstStyle/>
          <a:p>
            <a:pPr algn="ctr"/>
            <a:r>
              <a:rPr lang="en-US" sz="1200" b="1" dirty="0"/>
              <a:t>(b) Measurement Source</a:t>
            </a:r>
            <a:br>
              <a:rPr lang="en-US" sz="1200" b="1" dirty="0"/>
            </a:br>
            <a:r>
              <a:rPr lang="en-US" sz="1200" b="1" dirty="0"/>
              <a:t>(Brain)</a:t>
            </a:r>
          </a:p>
        </p:txBody>
      </p:sp>
      <p:cxnSp>
        <p:nvCxnSpPr>
          <p:cNvPr id="224" name="Straight Arrow Connector 223">
            <a:extLst>
              <a:ext uri="{FF2B5EF4-FFF2-40B4-BE49-F238E27FC236}">
                <a16:creationId xmlns:a16="http://schemas.microsoft.com/office/drawing/2014/main" id="{6A15616E-BFE7-8EC0-08C4-76EAB3309196}"/>
              </a:ext>
            </a:extLst>
          </p:cNvPr>
          <p:cNvCxnSpPr>
            <a:cxnSpLocks/>
            <a:endCxn id="221" idx="3"/>
          </p:cNvCxnSpPr>
          <p:nvPr/>
        </p:nvCxnSpPr>
        <p:spPr>
          <a:xfrm flipH="1">
            <a:off x="9821978" y="3665960"/>
            <a:ext cx="121334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5" name="Connector: Elbow 224">
            <a:extLst>
              <a:ext uri="{FF2B5EF4-FFF2-40B4-BE49-F238E27FC236}">
                <a16:creationId xmlns:a16="http://schemas.microsoft.com/office/drawing/2014/main" id="{2FFA79CB-2860-5D44-7699-E536843B654F}"/>
              </a:ext>
            </a:extLst>
          </p:cNvPr>
          <p:cNvCxnSpPr>
            <a:cxnSpLocks/>
            <a:stCxn id="221" idx="1"/>
          </p:cNvCxnSpPr>
          <p:nvPr/>
        </p:nvCxnSpPr>
        <p:spPr>
          <a:xfrm rot="10800000" flipV="1">
            <a:off x="6460303" y="3665960"/>
            <a:ext cx="2514917" cy="712974"/>
          </a:xfrm>
          <a:prstGeom prst="bentConnector3">
            <a:avLst>
              <a:gd name="adj1" fmla="val 99710"/>
            </a:avLst>
          </a:prstGeom>
          <a:ln w="571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C4B6D597-DAE8-5CB5-37F9-F1F3E3E8A9A8}"/>
                  </a:ext>
                </a:extLst>
              </p:cNvPr>
              <p:cNvSpPr txBox="1"/>
              <p:nvPr/>
            </p:nvSpPr>
            <p:spPr>
              <a:xfrm>
                <a:off x="7082053" y="5864634"/>
                <a:ext cx="892546" cy="276999"/>
              </a:xfrm>
              <a:prstGeom prst="rect">
                <a:avLst/>
              </a:prstGeom>
              <a:noFill/>
            </p:spPr>
            <p:txBody>
              <a:bodyPr wrap="square" rtlCol="0">
                <a:spAutoFit/>
              </a:bodyPr>
              <a:lstStyle/>
              <a:p>
                <a14:m>
                  <m:oMath xmlns:m="http://schemas.openxmlformats.org/officeDocument/2006/math">
                    <m:r>
                      <a:rPr lang="en-US" sz="1200" b="0" i="1" smtClean="0">
                        <a:latin typeface="Cambria Math" panose="02040503050406030204" pitchFamily="18" charset="0"/>
                      </a:rPr>
                      <m:t>𝑚</m:t>
                    </m:r>
                  </m:oMath>
                </a14:m>
                <a:r>
                  <a:rPr lang="en-US" sz="1200" dirty="0"/>
                  <a:t>,</a:t>
                </a:r>
                <a14:m>
                  <m:oMath xmlns:m="http://schemas.openxmlformats.org/officeDocument/2006/math">
                    <m:r>
                      <a:rPr lang="en-US" sz="1200" b="0" i="1" dirty="0" smtClean="0">
                        <a:latin typeface="Cambria Math" panose="02040503050406030204" pitchFamily="18" charset="0"/>
                      </a:rPr>
                      <m:t>𝑚</m:t>
                    </m:r>
                    <m:r>
                      <a:rPr lang="en-US" sz="1200" b="0" i="1" dirty="0" smtClean="0">
                        <a:latin typeface="Cambria Math" panose="02040503050406030204" pitchFamily="18" charset="0"/>
                      </a:rPr>
                      <m:t>+1</m:t>
                    </m:r>
                  </m:oMath>
                </a14:m>
                <a:r>
                  <a:rPr lang="en-US" sz="1200" dirty="0"/>
                  <a:t>,..</a:t>
                </a:r>
              </a:p>
            </p:txBody>
          </p:sp>
        </mc:Choice>
        <mc:Fallback xmlns="">
          <p:sp>
            <p:nvSpPr>
              <p:cNvPr id="302" name="TextBox 301">
                <a:extLst>
                  <a:ext uri="{FF2B5EF4-FFF2-40B4-BE49-F238E27FC236}">
                    <a16:creationId xmlns:a16="http://schemas.microsoft.com/office/drawing/2014/main" id="{C4B6D597-DAE8-5CB5-37F9-F1F3E3E8A9A8}"/>
                  </a:ext>
                </a:extLst>
              </p:cNvPr>
              <p:cNvSpPr txBox="1">
                <a:spLocks noRot="1" noChangeAspect="1" noMove="1" noResize="1" noEditPoints="1" noAdjustHandles="1" noChangeArrowheads="1" noChangeShapeType="1" noTextEdit="1"/>
              </p:cNvSpPr>
              <p:nvPr/>
            </p:nvSpPr>
            <p:spPr>
              <a:xfrm>
                <a:off x="7082053" y="5864634"/>
                <a:ext cx="892546" cy="276999"/>
              </a:xfrm>
              <a:prstGeom prst="rect">
                <a:avLst/>
              </a:prstGeom>
              <a:blipFill>
                <a:blip r:embed="rId11"/>
                <a:stretch>
                  <a:fillRect b="-17778"/>
                </a:stretch>
              </a:blipFill>
            </p:spPr>
            <p:txBody>
              <a:bodyPr/>
              <a:lstStyle/>
              <a:p>
                <a:r>
                  <a:rPr lang="en-US">
                    <a:noFill/>
                  </a:rPr>
                  <a:t> </a:t>
                </a:r>
              </a:p>
            </p:txBody>
          </p:sp>
        </mc:Fallback>
      </mc:AlternateContent>
      <p:sp>
        <p:nvSpPr>
          <p:cNvPr id="311" name="Rectangle 310">
            <a:extLst>
              <a:ext uri="{FF2B5EF4-FFF2-40B4-BE49-F238E27FC236}">
                <a16:creationId xmlns:a16="http://schemas.microsoft.com/office/drawing/2014/main" id="{D4B3A492-8114-2ED9-022C-80A139E37709}"/>
              </a:ext>
            </a:extLst>
          </p:cNvPr>
          <p:cNvSpPr/>
          <p:nvPr/>
        </p:nvSpPr>
        <p:spPr>
          <a:xfrm>
            <a:off x="7933186" y="5668941"/>
            <a:ext cx="537636" cy="4040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Bin</a:t>
            </a:r>
          </a:p>
        </p:txBody>
      </p:sp>
      <p:cxnSp>
        <p:nvCxnSpPr>
          <p:cNvPr id="313" name="Connector: Elbow 312">
            <a:extLst>
              <a:ext uri="{FF2B5EF4-FFF2-40B4-BE49-F238E27FC236}">
                <a16:creationId xmlns:a16="http://schemas.microsoft.com/office/drawing/2014/main" id="{99FFAD48-94EC-B4E8-DA9F-9936BBE21D56}"/>
              </a:ext>
            </a:extLst>
          </p:cNvPr>
          <p:cNvCxnSpPr>
            <a:cxnSpLocks/>
            <a:stCxn id="228" idx="2"/>
            <a:endCxn id="311" idx="3"/>
          </p:cNvCxnSpPr>
          <p:nvPr/>
        </p:nvCxnSpPr>
        <p:spPr>
          <a:xfrm rot="5400000">
            <a:off x="8518433" y="5431758"/>
            <a:ext cx="391621" cy="486841"/>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6" name="Connector: Elbow 315">
            <a:extLst>
              <a:ext uri="{FF2B5EF4-FFF2-40B4-BE49-F238E27FC236}">
                <a16:creationId xmlns:a16="http://schemas.microsoft.com/office/drawing/2014/main" id="{8E42C5A2-3EAD-E19C-A0EE-600F1D26EEE2}"/>
              </a:ext>
            </a:extLst>
          </p:cNvPr>
          <p:cNvCxnSpPr>
            <a:cxnSpLocks/>
            <a:stCxn id="311" idx="1"/>
            <a:endCxn id="234" idx="2"/>
          </p:cNvCxnSpPr>
          <p:nvPr/>
        </p:nvCxnSpPr>
        <p:spPr>
          <a:xfrm rot="10800000">
            <a:off x="7628168" y="5603877"/>
            <a:ext cx="305018" cy="267113"/>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98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0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05"/>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
                                            <p:txEl>
                                              <p:pRg st="4" end="4"/>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3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2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3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2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3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
                                            <p:txEl>
                                              <p:pRg st="5" end="5"/>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2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1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1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1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
                                            <p:txEl>
                                              <p:pRg st="6" end="6"/>
                                            </p:txEl>
                                          </p:spTgt>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0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3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4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
                                            <p:txEl>
                                              <p:pRg st="7" end="7"/>
                                            </p:txEl>
                                          </p:spTgt>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35"/>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237"/>
                                        </p:tgtEl>
                                        <p:attrNameLst>
                                          <p:attrName>style.visibility</p:attrName>
                                        </p:attrNameLst>
                                      </p:cBhvr>
                                      <p:to>
                                        <p:strVal val="visible"/>
                                      </p:to>
                                    </p:set>
                                  </p:childTnLst>
                                </p:cTn>
                              </p:par>
                            </p:childTnLst>
                          </p:cTn>
                        </p:par>
                        <p:par>
                          <p:cTn id="117" fill="hold">
                            <p:stCondLst>
                              <p:cond delay="0"/>
                            </p:stCondLst>
                            <p:childTnLst>
                              <p:par>
                                <p:cTn id="118" presetID="1" presetClass="entr" presetSubtype="0" fill="hold" grpId="0" nodeType="afterEffect">
                                  <p:stCondLst>
                                    <p:cond delay="0"/>
                                  </p:stCondLst>
                                  <p:childTnLst>
                                    <p:set>
                                      <p:cBhvr>
                                        <p:cTn id="119"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7">
                                            <p:txEl>
                                              <p:pRg st="9" end="9"/>
                                            </p:txEl>
                                          </p:spTgt>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225"/>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232"/>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09" grpId="0" uiExpand="1"/>
      <p:bldP spid="206" grpId="0" animBg="1"/>
      <p:bldP spid="210" grpId="0" animBg="1"/>
      <p:bldP spid="212" grpId="0" animBg="1"/>
      <p:bldP spid="213" grpId="0"/>
      <p:bldP spid="214" grpId="0"/>
      <p:bldP spid="215" grpId="0"/>
      <p:bldP spid="216" grpId="0" animBg="1"/>
      <p:bldP spid="217" grpId="0" animBg="1"/>
      <p:bldP spid="220" grpId="0"/>
      <p:bldP spid="226" grpId="0" animBg="1"/>
      <p:bldP spid="227" grpId="0"/>
      <p:bldP spid="228" grpId="0"/>
      <p:bldP spid="229" grpId="0" animBg="1"/>
      <p:bldP spid="233" grpId="0"/>
      <p:bldP spid="234" grpId="0" animBg="1"/>
      <p:bldP spid="235" grpId="0"/>
      <p:bldP spid="238" grpId="0"/>
      <p:bldP spid="239" grpId="0"/>
      <p:bldP spid="240" grpId="0"/>
      <p:bldP spid="241" grpId="0"/>
      <p:bldP spid="302" grpId="0"/>
      <p:bldP spid="3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16F55-0FB4-B150-AD9E-1AEBA3B336E8}"/>
              </a:ext>
            </a:extLst>
          </p:cNvPr>
          <p:cNvSpPr>
            <a:spLocks noGrp="1"/>
          </p:cNvSpPr>
          <p:nvPr>
            <p:ph type="title"/>
          </p:nvPr>
        </p:nvSpPr>
        <p:spPr/>
        <p:txBody>
          <a:bodyPr/>
          <a:lstStyle/>
          <a:p>
            <a:r>
              <a:rPr lang="en-US" dirty="0"/>
              <a:t>Research Objective 1:</a:t>
            </a:r>
          </a:p>
        </p:txBody>
      </p:sp>
      <p:sp>
        <p:nvSpPr>
          <p:cNvPr id="3" name="Text Placeholder 2">
            <a:extLst>
              <a:ext uri="{FF2B5EF4-FFF2-40B4-BE49-F238E27FC236}">
                <a16:creationId xmlns:a16="http://schemas.microsoft.com/office/drawing/2014/main" id="{591A3951-8B9F-5410-5861-777A3010020D}"/>
              </a:ext>
            </a:extLst>
          </p:cNvPr>
          <p:cNvSpPr>
            <a:spLocks noGrp="1"/>
          </p:cNvSpPr>
          <p:nvPr>
            <p:ph type="body" idx="1"/>
          </p:nvPr>
        </p:nvSpPr>
        <p:spPr/>
        <p:txBody>
          <a:bodyPr/>
          <a:lstStyle/>
          <a:p>
            <a:r>
              <a:rPr lang="en-US" dirty="0"/>
              <a:t>This project’s first (main) goal is to develop a Python library for neural signal decoding that is well documented and can be directly implemented on a published dataset.</a:t>
            </a:r>
          </a:p>
        </p:txBody>
      </p:sp>
      <p:sp>
        <p:nvSpPr>
          <p:cNvPr id="4" name="Slide Number Placeholder 3">
            <a:extLst>
              <a:ext uri="{FF2B5EF4-FFF2-40B4-BE49-F238E27FC236}">
                <a16:creationId xmlns:a16="http://schemas.microsoft.com/office/drawing/2014/main" id="{227A1AF9-93F5-48F6-27A9-5BC8A50B3E64}"/>
              </a:ext>
            </a:extLst>
          </p:cNvPr>
          <p:cNvSpPr>
            <a:spLocks noGrp="1"/>
          </p:cNvSpPr>
          <p:nvPr>
            <p:ph type="sldNum" sz="quarter" idx="12"/>
          </p:nvPr>
        </p:nvSpPr>
        <p:spPr/>
        <p:txBody>
          <a:bodyPr/>
          <a:lstStyle/>
          <a:p>
            <a:fld id="{664DB321-1CDD-4A06-AA42-40E9ECCDDEA8}" type="slidenum">
              <a:rPr lang="en-US" smtClean="0"/>
              <a:t>5</a:t>
            </a:fld>
            <a:endParaRPr lang="en-US"/>
          </a:p>
        </p:txBody>
      </p:sp>
    </p:spTree>
    <p:extLst>
      <p:ext uri="{BB962C8B-B14F-4D97-AF65-F5344CB8AC3E}">
        <p14:creationId xmlns:p14="http://schemas.microsoft.com/office/powerpoint/2010/main" val="2460678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7A9EB-E79D-3928-2C17-C070FDFE4AB2}"/>
              </a:ext>
            </a:extLst>
          </p:cNvPr>
          <p:cNvSpPr>
            <a:spLocks noGrp="1"/>
          </p:cNvSpPr>
          <p:nvPr>
            <p:ph type="title"/>
          </p:nvPr>
        </p:nvSpPr>
        <p:spPr/>
        <p:txBody>
          <a:bodyPr/>
          <a:lstStyle/>
          <a:p>
            <a:r>
              <a:rPr lang="en-US" dirty="0"/>
              <a:t>Dataset</a:t>
            </a:r>
          </a:p>
        </p:txBody>
      </p:sp>
      <p:sp>
        <p:nvSpPr>
          <p:cNvPr id="3" name="Content Placeholder 2">
            <a:extLst>
              <a:ext uri="{FF2B5EF4-FFF2-40B4-BE49-F238E27FC236}">
                <a16:creationId xmlns:a16="http://schemas.microsoft.com/office/drawing/2014/main" id="{E8ECF46E-1519-07FE-4608-2A3F38FEF180}"/>
              </a:ext>
            </a:extLst>
          </p:cNvPr>
          <p:cNvSpPr>
            <a:spLocks noGrp="1"/>
          </p:cNvSpPr>
          <p:nvPr>
            <p:ph idx="1"/>
          </p:nvPr>
        </p:nvSpPr>
        <p:spPr>
          <a:xfrm>
            <a:off x="464346" y="866376"/>
            <a:ext cx="7597055" cy="4351338"/>
          </a:xfrm>
        </p:spPr>
        <p:txBody>
          <a:bodyPr/>
          <a:lstStyle/>
          <a:p>
            <a:r>
              <a:rPr lang="en-US" dirty="0" err="1"/>
              <a:t>O’Doherty</a:t>
            </a:r>
            <a:r>
              <a:rPr lang="en-US" dirty="0"/>
              <a:t> et al., 2020 (</a:t>
            </a:r>
            <a:r>
              <a:rPr lang="en-US" dirty="0">
                <a:hlinkClick r:id="rId3"/>
              </a:rPr>
              <a:t>Nonhuman Primate Reaching with Multichannel Sensorimotor Cortex Electrophysiology (zenodo.org)</a:t>
            </a:r>
            <a:r>
              <a:rPr lang="en-US" dirty="0"/>
              <a:t>)</a:t>
            </a:r>
          </a:p>
          <a:p>
            <a:pPr lvl="1"/>
            <a:r>
              <a:rPr lang="en-US" dirty="0"/>
              <a:t>Consists of 2 Monkeys (“Indy” and “Loco”)</a:t>
            </a:r>
          </a:p>
          <a:p>
            <a:pPr lvl="1"/>
            <a:r>
              <a:rPr lang="en-US" dirty="0"/>
              <a:t>Consists of 47 experimental sessions/data collection trials</a:t>
            </a:r>
          </a:p>
          <a:p>
            <a:pPr lvl="1"/>
            <a:r>
              <a:rPr lang="en-US" dirty="0"/>
              <a:t>Collected reaches into space (just below shoulder)</a:t>
            </a:r>
          </a:p>
          <a:p>
            <a:pPr lvl="1"/>
            <a:r>
              <a:rPr lang="en-US" dirty="0"/>
              <a:t>Data includes time aligned kinematic fingertip position and asynchronous single-unit neuron firing times</a:t>
            </a:r>
          </a:p>
          <a:p>
            <a:r>
              <a:rPr lang="en-US" dirty="0"/>
              <a:t>Comes with a supplementary results file, quantifying different modern day decoder performances for all sessions in the dataset</a:t>
            </a:r>
          </a:p>
          <a:p>
            <a:pPr lvl="1"/>
            <a:r>
              <a:rPr lang="en-US" dirty="0"/>
              <a:t>The decoders were implemented by </a:t>
            </a:r>
            <a:r>
              <a:rPr lang="en-US" b="1" dirty="0"/>
              <a:t>*Makin et al., 2018 </a:t>
            </a:r>
            <a:r>
              <a:rPr lang="en-US" dirty="0"/>
              <a:t>and documented in that paper (published in Journal of Neural Engineering). </a:t>
            </a:r>
          </a:p>
        </p:txBody>
      </p:sp>
      <p:pic>
        <p:nvPicPr>
          <p:cNvPr id="5" name="Picture 4">
            <a:extLst>
              <a:ext uri="{FF2B5EF4-FFF2-40B4-BE49-F238E27FC236}">
                <a16:creationId xmlns:a16="http://schemas.microsoft.com/office/drawing/2014/main" id="{59F5BCCE-48F5-E3ED-6553-E0A5DB2A9B90}"/>
              </a:ext>
            </a:extLst>
          </p:cNvPr>
          <p:cNvPicPr>
            <a:picLocks noChangeAspect="1"/>
          </p:cNvPicPr>
          <p:nvPr/>
        </p:nvPicPr>
        <p:blipFill>
          <a:blip r:embed="rId4"/>
          <a:stretch>
            <a:fillRect/>
          </a:stretch>
        </p:blipFill>
        <p:spPr>
          <a:xfrm>
            <a:off x="72700" y="4567222"/>
            <a:ext cx="7988711" cy="1720938"/>
          </a:xfrm>
          <a:prstGeom prst="rect">
            <a:avLst/>
          </a:prstGeom>
        </p:spPr>
      </p:pic>
      <p:pic>
        <p:nvPicPr>
          <p:cNvPr id="6" name="Picture 5" descr="A screen shot of a black background&#10;&#10;Description automatically generated">
            <a:extLst>
              <a:ext uri="{FF2B5EF4-FFF2-40B4-BE49-F238E27FC236}">
                <a16:creationId xmlns:a16="http://schemas.microsoft.com/office/drawing/2014/main" id="{CA08111E-6799-3DEE-2056-2F3E55FB0E80}"/>
              </a:ext>
            </a:extLst>
          </p:cNvPr>
          <p:cNvPicPr>
            <a:picLocks noChangeAspect="1"/>
          </p:cNvPicPr>
          <p:nvPr/>
        </p:nvPicPr>
        <p:blipFill rotWithShape="1">
          <a:blip r:embed="rId5">
            <a:extLst>
              <a:ext uri="{28A0092B-C50C-407E-A947-70E740481C1C}">
                <a14:useLocalDpi xmlns:a14="http://schemas.microsoft.com/office/drawing/2010/main" val="0"/>
              </a:ext>
            </a:extLst>
          </a:blip>
          <a:srcRect r="2" b="15329"/>
          <a:stretch/>
        </p:blipFill>
        <p:spPr>
          <a:xfrm>
            <a:off x="7894393" y="842334"/>
            <a:ext cx="3748814" cy="421824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C19197C-D579-2E36-2386-A4FB470B6107}"/>
                  </a:ext>
                </a:extLst>
              </p:cNvPr>
              <p:cNvSpPr txBox="1"/>
              <p:nvPr/>
            </p:nvSpPr>
            <p:spPr>
              <a:xfrm>
                <a:off x="9436144" y="228133"/>
                <a:ext cx="2463047" cy="4049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𝒓</m:t>
                          </m:r>
                        </m:e>
                        <m:sub>
                          <m:r>
                            <a:rPr lang="en-US" b="1" i="1">
                              <a:latin typeface="Cambria Math" panose="02040503050406030204" pitchFamily="18" charset="0"/>
                            </a:rPr>
                            <m:t>𝒕</m:t>
                          </m:r>
                        </m:sub>
                      </m:sSub>
                      <m:r>
                        <a:rPr lang="en-US" b="1" i="1">
                          <a:latin typeface="Cambria Math" panose="02040503050406030204" pitchFamily="18" charset="0"/>
                        </a:rPr>
                        <m:t>=</m:t>
                      </m:r>
                      <m:d>
                        <m:dPr>
                          <m:begChr m:val="["/>
                          <m:endChr m:val="]"/>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𝒓</m:t>
                              </m:r>
                            </m:e>
                            <m:sub>
                              <m:r>
                                <a:rPr lang="en-US" b="1" i="1">
                                  <a:latin typeface="Cambria Math" panose="02040503050406030204" pitchFamily="18" charset="0"/>
                                </a:rPr>
                                <m:t>𝒕</m:t>
                              </m:r>
                              <m:r>
                                <a:rPr lang="en-US" b="1" i="1">
                                  <a:latin typeface="Cambria Math" panose="02040503050406030204" pitchFamily="18" charset="0"/>
                                </a:rPr>
                                <m:t>,</m:t>
                              </m:r>
                              <m:r>
                                <a:rPr lang="en-US" b="1" i="1">
                                  <a:latin typeface="Cambria Math" panose="02040503050406030204" pitchFamily="18" charset="0"/>
                                </a:rPr>
                                <m:t>𝟏</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𝒓</m:t>
                              </m:r>
                            </m:e>
                            <m:sub>
                              <m:r>
                                <a:rPr lang="en-US" b="1" i="1">
                                  <a:latin typeface="Cambria Math" panose="02040503050406030204" pitchFamily="18" charset="0"/>
                                </a:rPr>
                                <m:t>𝒕</m:t>
                              </m:r>
                              <m:r>
                                <a:rPr lang="en-US" b="1" i="1">
                                  <a:latin typeface="Cambria Math" panose="02040503050406030204" pitchFamily="18" charset="0"/>
                                </a:rPr>
                                <m:t>,</m:t>
                              </m:r>
                              <m:r>
                                <a:rPr lang="en-US" b="1" i="1">
                                  <a:latin typeface="Cambria Math" panose="02040503050406030204" pitchFamily="18" charset="0"/>
                                </a:rPr>
                                <m:t>𝟐</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𝒓</m:t>
                              </m:r>
                            </m:e>
                            <m:sub>
                              <m:r>
                                <a:rPr lang="en-US" b="1" i="1">
                                  <a:latin typeface="Cambria Math" panose="02040503050406030204" pitchFamily="18" charset="0"/>
                                </a:rPr>
                                <m:t>𝒕</m:t>
                              </m:r>
                              <m:r>
                                <a:rPr lang="en-US" b="1" i="1">
                                  <a:latin typeface="Cambria Math" panose="02040503050406030204" pitchFamily="18" charset="0"/>
                                </a:rPr>
                                <m:t>,</m:t>
                              </m:r>
                              <m:r>
                                <a:rPr lang="en-US" b="1" i="1">
                                  <a:latin typeface="Cambria Math" panose="02040503050406030204" pitchFamily="18" charset="0"/>
                                </a:rPr>
                                <m:t>𝑴</m:t>
                              </m:r>
                            </m:sub>
                          </m:sSub>
                        </m:e>
                      </m:d>
                    </m:oMath>
                  </m:oMathPara>
                </a14:m>
                <a:endParaRPr lang="en-US" b="1" dirty="0"/>
              </a:p>
            </p:txBody>
          </p:sp>
        </mc:Choice>
        <mc:Fallback xmlns="">
          <p:sp>
            <p:nvSpPr>
              <p:cNvPr id="7" name="TextBox 6">
                <a:extLst>
                  <a:ext uri="{FF2B5EF4-FFF2-40B4-BE49-F238E27FC236}">
                    <a16:creationId xmlns:a16="http://schemas.microsoft.com/office/drawing/2014/main" id="{7C19197C-D579-2E36-2386-A4FB470B6107}"/>
                  </a:ext>
                </a:extLst>
              </p:cNvPr>
              <p:cNvSpPr txBox="1">
                <a:spLocks noRot="1" noChangeAspect="1" noMove="1" noResize="1" noEditPoints="1" noAdjustHandles="1" noChangeArrowheads="1" noChangeShapeType="1" noTextEdit="1"/>
              </p:cNvSpPr>
              <p:nvPr/>
            </p:nvSpPr>
            <p:spPr>
              <a:xfrm>
                <a:off x="9436144" y="228133"/>
                <a:ext cx="2463047" cy="40498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E712883-BF6A-AA15-5B84-F22F5D635235}"/>
                  </a:ext>
                </a:extLst>
              </p:cNvPr>
              <p:cNvSpPr txBox="1"/>
              <p:nvPr/>
            </p:nvSpPr>
            <p:spPr>
              <a:xfrm>
                <a:off x="9216033" y="5314417"/>
                <a:ext cx="2903267" cy="391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𝒙</m:t>
                          </m:r>
                        </m:e>
                        <m: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𝒕</m:t>
                          </m:r>
                        </m:sub>
                      </m:s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sSub>
                        <m:sSub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𝒑</m:t>
                          </m:r>
                        </m:e>
                        <m: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𝒙</m:t>
                          </m:r>
                        </m:sub>
                      </m:s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sSub>
                        <m:sSub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𝒑</m:t>
                          </m:r>
                        </m:e>
                        <m: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𝒚</m:t>
                          </m:r>
                        </m:sub>
                      </m:s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sSub>
                        <m:sSub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𝒗</m:t>
                          </m:r>
                        </m:e>
                        <m: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𝒙</m:t>
                          </m:r>
                        </m:sub>
                      </m:s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sSub>
                        <m:sSub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𝒗</m:t>
                          </m:r>
                        </m:e>
                        <m: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𝒚</m:t>
                          </m:r>
                        </m:sub>
                      </m:s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sSub>
                        <m:sSub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𝒂</m:t>
                          </m:r>
                        </m:e>
                        <m: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𝒙</m:t>
                          </m:r>
                        </m:sub>
                      </m:s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sSub>
                        <m:sSub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𝒂</m:t>
                          </m:r>
                        </m:e>
                        <m: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𝒚</m:t>
                          </m:r>
                        </m:sub>
                      </m:s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oMath>
                  </m:oMathPara>
                </a14:m>
                <a:endParaRPr lang="en-US" b="1" dirty="0"/>
              </a:p>
            </p:txBody>
          </p:sp>
        </mc:Choice>
        <mc:Fallback xmlns="">
          <p:sp>
            <p:nvSpPr>
              <p:cNvPr id="8" name="TextBox 7">
                <a:extLst>
                  <a:ext uri="{FF2B5EF4-FFF2-40B4-BE49-F238E27FC236}">
                    <a16:creationId xmlns:a16="http://schemas.microsoft.com/office/drawing/2014/main" id="{AE712883-BF6A-AA15-5B84-F22F5D635235}"/>
                  </a:ext>
                </a:extLst>
              </p:cNvPr>
              <p:cNvSpPr txBox="1">
                <a:spLocks noRot="1" noChangeAspect="1" noMove="1" noResize="1" noEditPoints="1" noAdjustHandles="1" noChangeArrowheads="1" noChangeShapeType="1" noTextEdit="1"/>
              </p:cNvSpPr>
              <p:nvPr/>
            </p:nvSpPr>
            <p:spPr>
              <a:xfrm>
                <a:off x="9216033" y="5314417"/>
                <a:ext cx="2903267" cy="391261"/>
              </a:xfrm>
              <a:prstGeom prst="rect">
                <a:avLst/>
              </a:prstGeom>
              <a:blipFill>
                <a:blip r:embed="rId7"/>
                <a:stretch>
                  <a:fillRect b="-10938"/>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7870373E-1569-758C-D431-DB00519B8BAA}"/>
              </a:ext>
            </a:extLst>
          </p:cNvPr>
          <p:cNvCxnSpPr>
            <a:cxnSpLocks/>
            <a:endCxn id="8" idx="0"/>
          </p:cNvCxnSpPr>
          <p:nvPr/>
        </p:nvCxnSpPr>
        <p:spPr>
          <a:xfrm>
            <a:off x="10667666" y="4713890"/>
            <a:ext cx="1" cy="6005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77026AD-B3F0-2FC1-AC4C-8317F1AA43C2}"/>
              </a:ext>
            </a:extLst>
          </p:cNvPr>
          <p:cNvCxnSpPr>
            <a:cxnSpLocks/>
          </p:cNvCxnSpPr>
          <p:nvPr/>
        </p:nvCxnSpPr>
        <p:spPr>
          <a:xfrm flipV="1">
            <a:off x="10788536" y="637382"/>
            <a:ext cx="0" cy="4579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DDF9836-96C8-43FB-9C6B-869789D0B747}"/>
              </a:ext>
            </a:extLst>
          </p:cNvPr>
          <p:cNvSpPr txBox="1"/>
          <p:nvPr/>
        </p:nvSpPr>
        <p:spPr>
          <a:xfrm rot="5400000">
            <a:off x="3815812" y="6164578"/>
            <a:ext cx="343364" cy="369332"/>
          </a:xfrm>
          <a:prstGeom prst="rect">
            <a:avLst/>
          </a:prstGeom>
          <a:noFill/>
        </p:spPr>
        <p:txBody>
          <a:bodyPr wrap="none" rtlCol="0">
            <a:spAutoFit/>
          </a:bodyPr>
          <a:lstStyle/>
          <a:p>
            <a:r>
              <a:rPr lang="en-US" dirty="0"/>
              <a:t>…</a:t>
            </a:r>
          </a:p>
        </p:txBody>
      </p:sp>
      <p:sp>
        <p:nvSpPr>
          <p:cNvPr id="16" name="TextBox 15">
            <a:extLst>
              <a:ext uri="{FF2B5EF4-FFF2-40B4-BE49-F238E27FC236}">
                <a16:creationId xmlns:a16="http://schemas.microsoft.com/office/drawing/2014/main" id="{D3510F26-1280-7C63-523E-A70A2E27D85A}"/>
              </a:ext>
            </a:extLst>
          </p:cNvPr>
          <p:cNvSpPr txBox="1"/>
          <p:nvPr/>
        </p:nvSpPr>
        <p:spPr>
          <a:xfrm>
            <a:off x="0" y="6219877"/>
            <a:ext cx="2871171" cy="369332"/>
          </a:xfrm>
          <a:prstGeom prst="rect">
            <a:avLst/>
          </a:prstGeom>
          <a:noFill/>
        </p:spPr>
        <p:txBody>
          <a:bodyPr wrap="none" rtlCol="0">
            <a:spAutoFit/>
          </a:bodyPr>
          <a:lstStyle/>
          <a:p>
            <a:r>
              <a:rPr lang="en-US" b="1" dirty="0"/>
              <a:t>Snippet of Results file (.csv)</a:t>
            </a:r>
          </a:p>
        </p:txBody>
      </p:sp>
      <p:sp>
        <p:nvSpPr>
          <p:cNvPr id="18" name="TextBox 17">
            <a:extLst>
              <a:ext uri="{FF2B5EF4-FFF2-40B4-BE49-F238E27FC236}">
                <a16:creationId xmlns:a16="http://schemas.microsoft.com/office/drawing/2014/main" id="{ABC33A07-2984-733D-127F-8A051F35A6E5}"/>
              </a:ext>
            </a:extLst>
          </p:cNvPr>
          <p:cNvSpPr txBox="1"/>
          <p:nvPr/>
        </p:nvSpPr>
        <p:spPr>
          <a:xfrm>
            <a:off x="5868854" y="6229454"/>
            <a:ext cx="6525663" cy="646331"/>
          </a:xfrm>
          <a:prstGeom prst="rect">
            <a:avLst/>
          </a:prstGeom>
          <a:noFill/>
        </p:spPr>
        <p:txBody>
          <a:bodyPr wrap="square">
            <a:spAutoFit/>
          </a:bodyPr>
          <a:lstStyle/>
          <a:p>
            <a:pPr algn="l"/>
            <a:r>
              <a:rPr lang="en-US" sz="1800" b="1" i="1" u="none" strike="noStrike" baseline="0" dirty="0">
                <a:latin typeface="HelveticaLTStd-Bold"/>
              </a:rPr>
              <a:t>*Superior arm-movement decoding from cortex with a new, unsupervised-learning algorithm (see bibliography)</a:t>
            </a:r>
            <a:endParaRPr lang="en-US" i="1" dirty="0"/>
          </a:p>
        </p:txBody>
      </p:sp>
    </p:spTree>
    <p:extLst>
      <p:ext uri="{BB962C8B-B14F-4D97-AF65-F5344CB8AC3E}">
        <p14:creationId xmlns:p14="http://schemas.microsoft.com/office/powerpoint/2010/main" val="287745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94E6A-4BBF-930B-DC14-06577BEBA753}"/>
              </a:ext>
            </a:extLst>
          </p:cNvPr>
          <p:cNvSpPr>
            <a:spLocks noGrp="1"/>
          </p:cNvSpPr>
          <p:nvPr>
            <p:ph type="title"/>
          </p:nvPr>
        </p:nvSpPr>
        <p:spPr/>
        <p:txBody>
          <a:bodyPr/>
          <a:lstStyle/>
          <a:p>
            <a:r>
              <a:rPr lang="en-US" dirty="0"/>
              <a:t>Decoders: What are modern day Neural-kinematic signal decoders?</a:t>
            </a:r>
          </a:p>
        </p:txBody>
      </p:sp>
      <p:sp>
        <p:nvSpPr>
          <p:cNvPr id="3" name="Content Placeholder 2">
            <a:extLst>
              <a:ext uri="{FF2B5EF4-FFF2-40B4-BE49-F238E27FC236}">
                <a16:creationId xmlns:a16="http://schemas.microsoft.com/office/drawing/2014/main" id="{1685E6FE-4583-E5F8-A37E-B327BD6C4CB6}"/>
              </a:ext>
            </a:extLst>
          </p:cNvPr>
          <p:cNvSpPr>
            <a:spLocks noGrp="1"/>
          </p:cNvSpPr>
          <p:nvPr>
            <p:ph idx="1"/>
          </p:nvPr>
        </p:nvSpPr>
        <p:spPr>
          <a:xfrm>
            <a:off x="270643" y="1087792"/>
            <a:ext cx="6476998" cy="5289359"/>
          </a:xfrm>
        </p:spPr>
        <p:txBody>
          <a:bodyPr>
            <a:normAutofit/>
          </a:bodyPr>
          <a:lstStyle/>
          <a:p>
            <a:r>
              <a:rPr lang="en-US" dirty="0"/>
              <a:t>Makin et al., 2018 published results for 7 different conventional and contemporary decoders:</a:t>
            </a:r>
          </a:p>
          <a:p>
            <a:pPr lvl="1"/>
            <a:r>
              <a:rPr lang="en-US" b="1" dirty="0"/>
              <a:t>Linear Regression </a:t>
            </a:r>
            <a:r>
              <a:rPr lang="en-US" dirty="0"/>
              <a:t>(1)</a:t>
            </a:r>
          </a:p>
          <a:p>
            <a:pPr lvl="1"/>
            <a:r>
              <a:rPr lang="en-US" b="1" dirty="0"/>
              <a:t>Kalman Filter (KF) Supervised </a:t>
            </a:r>
            <a:r>
              <a:rPr lang="en-US" dirty="0"/>
              <a:t>(2)</a:t>
            </a:r>
          </a:p>
          <a:p>
            <a:pPr lvl="1"/>
            <a:r>
              <a:rPr lang="en-US" b="1" dirty="0"/>
              <a:t>KF Unsupervised</a:t>
            </a:r>
          </a:p>
          <a:p>
            <a:pPr lvl="2"/>
            <a:r>
              <a:rPr lang="en-US" dirty="0"/>
              <a:t>With a </a:t>
            </a:r>
            <a:r>
              <a:rPr lang="en-US" b="1" dirty="0"/>
              <a:t>static</a:t>
            </a:r>
            <a:r>
              <a:rPr lang="en-US" dirty="0"/>
              <a:t> transformation from a latent state to kinematic state (3)</a:t>
            </a:r>
          </a:p>
          <a:p>
            <a:pPr lvl="2"/>
            <a:r>
              <a:rPr lang="en-US" dirty="0"/>
              <a:t>With a </a:t>
            </a:r>
            <a:r>
              <a:rPr lang="en-US" b="1" dirty="0"/>
              <a:t>dynamic</a:t>
            </a:r>
            <a:r>
              <a:rPr lang="en-US" dirty="0"/>
              <a:t> (KF) mapping from a latent state to kinematic state (4)</a:t>
            </a:r>
          </a:p>
          <a:p>
            <a:pPr lvl="1"/>
            <a:r>
              <a:rPr lang="en-US" b="1" dirty="0"/>
              <a:t>Unscented KF </a:t>
            </a:r>
            <a:r>
              <a:rPr lang="en-US" dirty="0"/>
              <a:t>(5)</a:t>
            </a:r>
          </a:p>
          <a:p>
            <a:pPr lvl="1"/>
            <a:r>
              <a:rPr lang="en-US" b="1" dirty="0"/>
              <a:t>Recurrent Exponential-Family Harmonium (</a:t>
            </a:r>
            <a:r>
              <a:rPr lang="en-US" b="1" dirty="0" err="1"/>
              <a:t>rEFH</a:t>
            </a:r>
            <a:r>
              <a:rPr lang="en-US" b="1" dirty="0"/>
              <a:t>)</a:t>
            </a:r>
          </a:p>
          <a:p>
            <a:pPr lvl="2"/>
            <a:r>
              <a:rPr lang="en-US" dirty="0"/>
              <a:t>With a </a:t>
            </a:r>
            <a:r>
              <a:rPr lang="en-US" b="1" dirty="0"/>
              <a:t>static</a:t>
            </a:r>
            <a:r>
              <a:rPr lang="en-US" dirty="0"/>
              <a:t> transformation from a latent state to kinematic state (6)</a:t>
            </a:r>
          </a:p>
          <a:p>
            <a:pPr lvl="2"/>
            <a:r>
              <a:rPr lang="en-US" dirty="0"/>
              <a:t>With a </a:t>
            </a:r>
            <a:r>
              <a:rPr lang="en-US" b="1" dirty="0"/>
              <a:t>dynamic</a:t>
            </a:r>
            <a:r>
              <a:rPr lang="en-US" dirty="0"/>
              <a:t> (KF) mapping from a latent state to kinematic state (7)</a:t>
            </a:r>
          </a:p>
          <a:p>
            <a:r>
              <a:rPr lang="en-US" dirty="0"/>
              <a:t>Makin et al., 2018 also published code for their MATLAB based implementation of the decoders (</a:t>
            </a:r>
            <a:r>
              <a:rPr lang="en-US" dirty="0">
                <a:hlinkClick r:id="rId3"/>
              </a:rPr>
              <a:t>https://github.com/jgmakin/rbmish</a:t>
            </a:r>
            <a:r>
              <a:rPr lang="en-US" dirty="0"/>
              <a:t>)</a:t>
            </a:r>
          </a:p>
          <a:p>
            <a:endParaRPr lang="en-US" dirty="0"/>
          </a:p>
        </p:txBody>
      </p:sp>
      <p:grpSp>
        <p:nvGrpSpPr>
          <p:cNvPr id="16" name="Group 15">
            <a:extLst>
              <a:ext uri="{FF2B5EF4-FFF2-40B4-BE49-F238E27FC236}">
                <a16:creationId xmlns:a16="http://schemas.microsoft.com/office/drawing/2014/main" id="{C5F9D54E-BBE7-3272-4997-9D14F63DA83C}"/>
              </a:ext>
            </a:extLst>
          </p:cNvPr>
          <p:cNvGrpSpPr/>
          <p:nvPr/>
        </p:nvGrpSpPr>
        <p:grpSpPr>
          <a:xfrm>
            <a:off x="6863104" y="1150882"/>
            <a:ext cx="5118840" cy="4556236"/>
            <a:chOff x="6863104" y="1150882"/>
            <a:chExt cx="5118840" cy="4556236"/>
          </a:xfrm>
        </p:grpSpPr>
        <p:pic>
          <p:nvPicPr>
            <p:cNvPr id="7" name="Picture 6">
              <a:extLst>
                <a:ext uri="{FF2B5EF4-FFF2-40B4-BE49-F238E27FC236}">
                  <a16:creationId xmlns:a16="http://schemas.microsoft.com/office/drawing/2014/main" id="{257D6FB0-41CF-5FB5-D15A-827BF5AC6D1A}"/>
                </a:ext>
              </a:extLst>
            </p:cNvPr>
            <p:cNvPicPr>
              <a:picLocks noChangeAspect="1"/>
            </p:cNvPicPr>
            <p:nvPr/>
          </p:nvPicPr>
          <p:blipFill>
            <a:blip r:embed="rId4"/>
            <a:stretch>
              <a:fillRect/>
            </a:stretch>
          </p:blipFill>
          <p:spPr>
            <a:xfrm>
              <a:off x="6863104" y="1150882"/>
              <a:ext cx="5118840" cy="4556236"/>
            </a:xfrm>
            <a:prstGeom prst="rect">
              <a:avLst/>
            </a:prstGeom>
          </p:spPr>
        </p:pic>
        <p:sp>
          <p:nvSpPr>
            <p:cNvPr id="8" name="Rectangle 7">
              <a:extLst>
                <a:ext uri="{FF2B5EF4-FFF2-40B4-BE49-F238E27FC236}">
                  <a16:creationId xmlns:a16="http://schemas.microsoft.com/office/drawing/2014/main" id="{5E7925BE-9408-2058-9172-810D48E34625}"/>
                </a:ext>
              </a:extLst>
            </p:cNvPr>
            <p:cNvSpPr/>
            <p:nvPr/>
          </p:nvSpPr>
          <p:spPr>
            <a:xfrm>
              <a:off x="6863104" y="1497724"/>
              <a:ext cx="901413" cy="25224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Arrow Connector 9">
            <a:extLst>
              <a:ext uri="{FF2B5EF4-FFF2-40B4-BE49-F238E27FC236}">
                <a16:creationId xmlns:a16="http://schemas.microsoft.com/office/drawing/2014/main" id="{0D1EBF68-F38A-3711-E8A8-55E3B41ADC35}"/>
              </a:ext>
            </a:extLst>
          </p:cNvPr>
          <p:cNvCxnSpPr>
            <a:cxnSpLocks/>
          </p:cNvCxnSpPr>
          <p:nvPr/>
        </p:nvCxnSpPr>
        <p:spPr>
          <a:xfrm flipV="1">
            <a:off x="4572000" y="5604641"/>
            <a:ext cx="2175641" cy="4966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09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537EB-0EC2-2C38-18C5-E3D87E80A1CF}"/>
              </a:ext>
            </a:extLst>
          </p:cNvPr>
          <p:cNvSpPr>
            <a:spLocks noGrp="1"/>
          </p:cNvSpPr>
          <p:nvPr>
            <p:ph type="title"/>
          </p:nvPr>
        </p:nvSpPr>
        <p:spPr/>
        <p:txBody>
          <a:bodyPr/>
          <a:lstStyle/>
          <a:p>
            <a:r>
              <a:rPr lang="en-US" dirty="0"/>
              <a:t>Methodology</a:t>
            </a:r>
          </a:p>
        </p:txBody>
      </p:sp>
      <p:sp>
        <p:nvSpPr>
          <p:cNvPr id="3" name="Text Placeholder 2">
            <a:extLst>
              <a:ext uri="{FF2B5EF4-FFF2-40B4-BE49-F238E27FC236}">
                <a16:creationId xmlns:a16="http://schemas.microsoft.com/office/drawing/2014/main" id="{3C44FFE6-2034-A162-E4AD-3CCB59B002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AD9AB7-769A-60B3-944A-4F2DF7D9EEF2}"/>
              </a:ext>
            </a:extLst>
          </p:cNvPr>
          <p:cNvSpPr>
            <a:spLocks noGrp="1"/>
          </p:cNvSpPr>
          <p:nvPr>
            <p:ph type="sldNum" sz="quarter" idx="12"/>
          </p:nvPr>
        </p:nvSpPr>
        <p:spPr/>
        <p:txBody>
          <a:bodyPr/>
          <a:lstStyle/>
          <a:p>
            <a:fld id="{664DB321-1CDD-4A06-AA42-40E9ECCDDEA8}" type="slidenum">
              <a:rPr lang="en-US" smtClean="0"/>
              <a:t>8</a:t>
            </a:fld>
            <a:endParaRPr lang="en-US"/>
          </a:p>
        </p:txBody>
      </p:sp>
    </p:spTree>
    <p:extLst>
      <p:ext uri="{BB962C8B-B14F-4D97-AF65-F5344CB8AC3E}">
        <p14:creationId xmlns:p14="http://schemas.microsoft.com/office/powerpoint/2010/main" val="19334395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65674</TotalTime>
  <Words>4862</Words>
  <Application>Microsoft Office PowerPoint</Application>
  <PresentationFormat>Widescreen</PresentationFormat>
  <Paragraphs>444</Paragraphs>
  <Slides>43</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Calibri</vt:lpstr>
      <vt:lpstr>Cambria Math</vt:lpstr>
      <vt:lpstr>HelveticaLTStd-Bold</vt:lpstr>
      <vt:lpstr>LMRoman10-Bold-Identity-H</vt:lpstr>
      <vt:lpstr>LMRoman10-Regular-Identity-H</vt:lpstr>
      <vt:lpstr>Segoe UI Symbol</vt:lpstr>
      <vt:lpstr>Times New Roman</vt:lpstr>
      <vt:lpstr>Wingdings</vt:lpstr>
      <vt:lpstr>Office Theme</vt:lpstr>
      <vt:lpstr>PowerPoint Presentation</vt:lpstr>
      <vt:lpstr>Project Presentation Overview</vt:lpstr>
      <vt:lpstr>Introduction</vt:lpstr>
      <vt:lpstr>Introduction: Motivation</vt:lpstr>
      <vt:lpstr>Introduction: What is a Neural Signal Decoder?/Typical BMI System</vt:lpstr>
      <vt:lpstr>Research Objective 1:</vt:lpstr>
      <vt:lpstr>Dataset</vt:lpstr>
      <vt:lpstr>Decoders: What are modern day Neural-kinematic signal decoders?</vt:lpstr>
      <vt:lpstr>Methodology</vt:lpstr>
      <vt:lpstr>Methodology: Overview</vt:lpstr>
      <vt:lpstr>Methodology: Binning Neural Data</vt:lpstr>
      <vt:lpstr>Methodology: Additional Data Conditioning </vt:lpstr>
      <vt:lpstr>Methodology: Regression Decoder</vt:lpstr>
      <vt:lpstr>Methodology: KF Supervised - Training</vt:lpstr>
      <vt:lpstr>Methodology: KF Supervised - Estimation</vt:lpstr>
      <vt:lpstr>Methodology : KF Unsupervised with Static Mapping – Overview</vt:lpstr>
      <vt:lpstr>Methodology: KF Unsupervised with Static Mapping – Training Step 1 (Initialization)</vt:lpstr>
      <vt:lpstr>Methodology: KF Unsupervised with Static Mapping – Training Step 2 (EM)</vt:lpstr>
      <vt:lpstr>Methodology: KF Unsupervised with Static Mapping – Training Step 2 (EM)</vt:lpstr>
      <vt:lpstr>Methodology: KF Unsupervised with Static Mapping – Estimation</vt:lpstr>
      <vt:lpstr>Methodology: Evaluation Metric</vt:lpstr>
      <vt:lpstr>Results 1</vt:lpstr>
      <vt:lpstr>Results 1: Qualitative</vt:lpstr>
      <vt:lpstr>Results 1: Quantitative for Regression</vt:lpstr>
      <vt:lpstr>Results 1: Quantitative for KF Supervised</vt:lpstr>
      <vt:lpstr>Results 1: Quantitative for KF Unsupervised w/ Static Mapping</vt:lpstr>
      <vt:lpstr>Research Objectives 2 and 3:</vt:lpstr>
      <vt:lpstr>Single-Unit vs. Multi-Unit</vt:lpstr>
      <vt:lpstr>Randomly Dropping Neural Spike Data</vt:lpstr>
      <vt:lpstr>Results 2</vt:lpstr>
      <vt:lpstr>Multi-Unit Results</vt:lpstr>
      <vt:lpstr>Spike Drop Results</vt:lpstr>
      <vt:lpstr>Spike Drop Results</vt:lpstr>
      <vt:lpstr>Conclusion and Future Work</vt:lpstr>
      <vt:lpstr>Conclusion</vt:lpstr>
      <vt:lpstr>Future Work Suggestions</vt:lpstr>
      <vt:lpstr>PowerPoint Presentation</vt:lpstr>
      <vt:lpstr>Bibliography</vt:lpstr>
      <vt:lpstr>Bibiliography</vt:lpstr>
      <vt:lpstr>Linear Regression Results Table</vt:lpstr>
      <vt:lpstr>KF Supervised Results Table</vt:lpstr>
      <vt:lpstr>KF Static Results vs. Makin et al., 2018’s</vt:lpstr>
      <vt:lpstr>KF Static Results Table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 Samarco's MSEE Project</dc:title>
  <dc:creator>michael.samarco@temple.edu</dc:creator>
  <cp:lastModifiedBy>Michael J Samarco</cp:lastModifiedBy>
  <cp:revision>319</cp:revision>
  <dcterms:created xsi:type="dcterms:W3CDTF">2022-09-17T12:50:39Z</dcterms:created>
  <dcterms:modified xsi:type="dcterms:W3CDTF">2024-04-25T15:31:50Z</dcterms:modified>
</cp:coreProperties>
</file>