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7" r:id="rId1"/>
    <p:sldMasterId id="2147483681" r:id="rId2"/>
    <p:sldMasterId id="2147483687" r:id="rId3"/>
  </p:sldMasterIdLst>
  <p:notesMasterIdLst>
    <p:notesMasterId r:id="rId24"/>
  </p:notesMasterIdLst>
  <p:handoutMasterIdLst>
    <p:handoutMasterId r:id="rId25"/>
  </p:handoutMasterIdLst>
  <p:sldIdLst>
    <p:sldId id="303" r:id="rId4"/>
    <p:sldId id="343" r:id="rId5"/>
    <p:sldId id="373" r:id="rId6"/>
    <p:sldId id="349" r:id="rId7"/>
    <p:sldId id="353" r:id="rId8"/>
    <p:sldId id="354" r:id="rId9"/>
    <p:sldId id="357" r:id="rId10"/>
    <p:sldId id="355" r:id="rId11"/>
    <p:sldId id="358" r:id="rId12"/>
    <p:sldId id="359" r:id="rId13"/>
    <p:sldId id="372" r:id="rId14"/>
    <p:sldId id="360" r:id="rId15"/>
    <p:sldId id="374" r:id="rId16"/>
    <p:sldId id="362" r:id="rId17"/>
    <p:sldId id="346" r:id="rId18"/>
    <p:sldId id="363" r:id="rId19"/>
    <p:sldId id="364" r:id="rId20"/>
    <p:sldId id="365" r:id="rId21"/>
    <p:sldId id="366" r:id="rId22"/>
    <p:sldId id="3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144" userDrawn="1">
          <p15:clr>
            <a:srgbClr val="A4A3A4"/>
          </p15:clr>
        </p15:guide>
        <p15:guide id="3" pos="7584" userDrawn="1">
          <p15:clr>
            <a:srgbClr val="A4A3A4"/>
          </p15:clr>
        </p15:guide>
        <p15:guide id="4" pos="96" userDrawn="1">
          <p15:clr>
            <a:srgbClr val="A4A3A4"/>
          </p15:clr>
        </p15:guide>
        <p15:guide id="5" orient="horz" pos="3360" userDrawn="1">
          <p15:clr>
            <a:srgbClr val="A4A3A4"/>
          </p15:clr>
        </p15:guide>
        <p15:guide id="6" pos="912" userDrawn="1">
          <p15:clr>
            <a:srgbClr val="A4A3A4"/>
          </p15:clr>
        </p15:guide>
        <p15:guide id="7" pos="6396" userDrawn="1">
          <p15:clr>
            <a:srgbClr val="A4A3A4"/>
          </p15:clr>
        </p15:guide>
        <p15:guide id="8" orient="horz" pos="2160" userDrawn="1">
          <p15:clr>
            <a:srgbClr val="A4A3A4"/>
          </p15:clr>
        </p15:guide>
        <p15:guide id="9" pos="135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dia Afrin Purba" initials="SP" lastIdx="1" clrIdx="0">
    <p:extLst>
      <p:ext uri="{19B8F6BF-5375-455C-9EA6-DF929625EA0E}">
        <p15:presenceInfo xmlns:p15="http://schemas.microsoft.com/office/powerpoint/2012/main" userId="eae50d23a262ca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85"/>
    <a:srgbClr val="FFC6C8"/>
    <a:srgbClr val="C25283"/>
    <a:srgbClr val="FFD2D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87687" autoAdjust="0"/>
  </p:normalViewPr>
  <p:slideViewPr>
    <p:cSldViewPr snapToGrid="0">
      <p:cViewPr varScale="1">
        <p:scale>
          <a:sx n="75" d="100"/>
          <a:sy n="75" d="100"/>
        </p:scale>
        <p:origin x="547" y="48"/>
      </p:cViewPr>
      <p:guideLst>
        <p:guide pos="3840"/>
        <p:guide orient="horz" pos="144"/>
        <p:guide pos="7584"/>
        <p:guide pos="96"/>
        <p:guide orient="horz" pos="3360"/>
        <p:guide pos="912"/>
        <p:guide pos="6396"/>
        <p:guide orient="horz" pos="2160"/>
        <p:guide pos="1354"/>
      </p:guideLst>
    </p:cSldViewPr>
  </p:slideViewPr>
  <p:outlineViewPr>
    <p:cViewPr>
      <p:scale>
        <a:sx n="33" d="100"/>
        <a:sy n="33" d="100"/>
      </p:scale>
      <p:origin x="0" y="-1304"/>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image" Target="../media/image6.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image" Target="../media/image6.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C6C82-962C-4662-A0BE-9AA54ECC18F3}"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8C85E1F1-879F-4FAD-98AF-5DCCFE4C0596}">
      <dgm:prSet phldrT="[Text]" phldr="0" custT="1"/>
      <dgm:spPr/>
      <dgm:t>
        <a:bodyPr/>
        <a:lstStyle/>
        <a:p>
          <a:r>
            <a:rPr lang="en-US" sz="1800" b="1" i="0" dirty="0" err="1">
              <a:latin typeface="Arial" panose="020B0604020202020204" pitchFamily="34" charset="0"/>
              <a:cs typeface="Arial" panose="020B0604020202020204" pitchFamily="34" charset="0"/>
            </a:rPr>
            <a:t>dcis</a:t>
          </a:r>
          <a:endParaRPr lang="en-US" sz="1800" b="1" i="0" dirty="0">
            <a:latin typeface="Arial" panose="020B0604020202020204" pitchFamily="34" charset="0"/>
            <a:cs typeface="Arial" panose="020B0604020202020204" pitchFamily="34" charset="0"/>
          </a:endParaRPr>
        </a:p>
      </dgm:t>
    </dgm:pt>
    <dgm:pt modelId="{4A0240AA-539A-47DE-AB1B-DE7335457EBC}" type="par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D8A7672F-0F23-424A-A2F3-2B2EA6171C40}" type="sib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310A48E1-0CA6-4AF1-A3DB-672A0896BBB5}">
      <dgm:prSet phldrT="[Text]" phldr="0" custT="1"/>
      <dgm:spPr/>
      <dgm:t>
        <a:bodyPr/>
        <a:lstStyle/>
        <a:p>
          <a:r>
            <a:rPr lang="en-US" sz="1800" b="1" i="0" dirty="0" err="1">
              <a:latin typeface="Arial" panose="020B0604020202020204" pitchFamily="34" charset="0"/>
              <a:cs typeface="Arial" panose="020B0604020202020204" pitchFamily="34" charset="0"/>
            </a:rPr>
            <a:t>indc</a:t>
          </a:r>
          <a:endParaRPr lang="en-US" sz="1800" b="1" i="0" dirty="0">
            <a:latin typeface="Arial" panose="020B0604020202020204" pitchFamily="34" charset="0"/>
            <a:cs typeface="Arial" panose="020B0604020202020204" pitchFamily="34" charset="0"/>
          </a:endParaRPr>
        </a:p>
      </dgm:t>
    </dgm:pt>
    <dgm:pt modelId="{45D3FF6B-AA3D-4ED4-A60D-3DE61AC1DAA2}" type="par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53316BB4-DD65-43A7-BC39-A733AD984075}" type="sib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F11ECE3F-3BB9-4002-B0FB-FC52761AF647}">
      <dgm:prSet phldrT="[Text]" phldr="0" custT="1"/>
      <dgm:spPr/>
      <dgm:t>
        <a:bodyPr/>
        <a:lstStyle/>
        <a:p>
          <a:r>
            <a:rPr lang="en-US" sz="1800" b="1" i="0" dirty="0" err="1">
              <a:latin typeface="Arial" panose="020B0604020202020204" pitchFamily="34" charset="0"/>
              <a:cs typeface="Arial" panose="020B0604020202020204" pitchFamily="34" charset="0"/>
            </a:rPr>
            <a:t>nneo</a:t>
          </a:r>
          <a:endParaRPr lang="en-US" sz="1800" b="1" i="0" dirty="0">
            <a:latin typeface="Arial" panose="020B0604020202020204" pitchFamily="34" charset="0"/>
            <a:cs typeface="Arial" panose="020B0604020202020204" pitchFamily="34" charset="0"/>
          </a:endParaRPr>
        </a:p>
      </dgm:t>
    </dgm:pt>
    <dgm:pt modelId="{5240D49D-F8A4-464D-AF98-F40111AF7939}" type="par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AFB7B33D-6530-4B8D-8A26-D109D021DDF8}" type="sib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2894C644-2C48-436C-9156-09B25C373F6B}">
      <dgm:prSet phldrT="[Text]" phldr="0" custT="1"/>
      <dgm:spPr/>
      <dgm:t>
        <a:bodyPr/>
        <a:lstStyle/>
        <a:p>
          <a:r>
            <a:rPr lang="en-US" sz="1800" b="1" i="0" dirty="0" err="1">
              <a:latin typeface="Arial" panose="020B0604020202020204" pitchFamily="34" charset="0"/>
              <a:cs typeface="Arial" panose="020B0604020202020204" pitchFamily="34" charset="0"/>
            </a:rPr>
            <a:t>infl</a:t>
          </a:r>
          <a:endParaRPr lang="en-US" sz="1800" b="1" i="0" dirty="0">
            <a:latin typeface="Arial" panose="020B0604020202020204" pitchFamily="34" charset="0"/>
            <a:cs typeface="Arial" panose="020B0604020202020204" pitchFamily="34" charset="0"/>
          </a:endParaRPr>
        </a:p>
      </dgm:t>
    </dgm:pt>
    <dgm:pt modelId="{47AFF326-6D00-4B7E-B392-4E74E0E5CE85}" type="par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08B305D4-6DF5-47C8-8EB2-5317758A4523}" type="sib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2BC550BA-72B1-42C2-8496-3F72AD98E56D}">
      <dgm:prSet custT="1"/>
      <dgm:spPr/>
      <dgm:t>
        <a:bodyPr/>
        <a:lstStyle/>
        <a:p>
          <a:r>
            <a:rPr lang="en-US" sz="1800" b="1" i="0" dirty="0">
              <a:latin typeface="Arial" panose="020B0604020202020204" pitchFamily="34" charset="0"/>
              <a:cs typeface="Arial" panose="020B0604020202020204" pitchFamily="34" charset="0"/>
            </a:rPr>
            <a:t>norm</a:t>
          </a:r>
        </a:p>
      </dgm:t>
    </dgm:pt>
    <dgm:pt modelId="{52AB7001-1557-45DB-A83E-C2B5EA919494}" type="par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44B0E2EC-E1CB-462F-B5B0-9E8E26BDBF4E}" type="sib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760FA33C-05B4-4DAD-B046-5489CC279A31}">
      <dgm:prSet custT="1"/>
      <dgm:spPr/>
      <dgm:t>
        <a:bodyPr/>
        <a:lstStyle/>
        <a:p>
          <a:r>
            <a:rPr lang="en-US" sz="1800" b="1" i="0" dirty="0">
              <a:latin typeface="Arial" panose="020B0604020202020204" pitchFamily="34" charset="0"/>
              <a:cs typeface="Arial" panose="020B0604020202020204" pitchFamily="34" charset="0"/>
            </a:rPr>
            <a:t>susp</a:t>
          </a:r>
        </a:p>
      </dgm:t>
    </dgm:pt>
    <dgm:pt modelId="{62E431AB-E522-47E1-8A0A-A08753FD7D1C}" type="par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530AEFA9-10B9-410B-AB3B-AE1E29D77465}" type="sib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B685477A-1614-4F38-8FFB-9E25E6674078}" type="pres">
      <dgm:prSet presAssocID="{487C6C82-962C-4662-A0BE-9AA54ECC18F3}" presName="Name0" presStyleCnt="0">
        <dgm:presLayoutVars>
          <dgm:dir/>
          <dgm:resizeHandles val="exact"/>
        </dgm:presLayoutVars>
      </dgm:prSet>
      <dgm:spPr/>
    </dgm:pt>
    <dgm:pt modelId="{855228F2-9458-441D-8EEF-D54BD1FE6D89}" type="pres">
      <dgm:prSet presAssocID="{8C85E1F1-879F-4FAD-98AF-5DCCFE4C0596}" presName="compNode" presStyleCnt="0"/>
      <dgm:spPr/>
    </dgm:pt>
    <dgm:pt modelId="{6C517599-3A8D-4753-A4B0-077870141C60}" type="pres">
      <dgm:prSet presAssocID="{8C85E1F1-879F-4FAD-98AF-5DCCFE4C0596}" presName="pictRect" presStyleLbl="node1" presStyleIdx="0" presStyleCnt="6"/>
      <dgm:spPr>
        <a:blipFill>
          <a:blip xmlns:r="http://schemas.openxmlformats.org/officeDocument/2006/relationships" r:embed="rId1"/>
          <a:srcRect/>
          <a:stretch>
            <a:fillRect t="-23000" b="-23000"/>
          </a:stretch>
        </a:blipFill>
      </dgm:spPr>
    </dgm:pt>
    <dgm:pt modelId="{5F676158-7ED2-49CF-9EF3-FC3745FC3BAC}" type="pres">
      <dgm:prSet presAssocID="{8C85E1F1-879F-4FAD-98AF-5DCCFE4C0596}" presName="textRect" presStyleLbl="revTx" presStyleIdx="0" presStyleCnt="6">
        <dgm:presLayoutVars>
          <dgm:bulletEnabled val="1"/>
        </dgm:presLayoutVars>
      </dgm:prSet>
      <dgm:spPr/>
    </dgm:pt>
    <dgm:pt modelId="{6C23C25C-64C6-4DA6-9524-56C036771FA3}" type="pres">
      <dgm:prSet presAssocID="{D8A7672F-0F23-424A-A2F3-2B2EA6171C40}" presName="sibTrans" presStyleLbl="sibTrans2D1" presStyleIdx="0" presStyleCnt="0"/>
      <dgm:spPr/>
    </dgm:pt>
    <dgm:pt modelId="{7BE44D6C-D72B-43C5-A464-9BFA09BE82CB}" type="pres">
      <dgm:prSet presAssocID="{310A48E1-0CA6-4AF1-A3DB-672A0896BBB5}" presName="compNode" presStyleCnt="0"/>
      <dgm:spPr/>
    </dgm:pt>
    <dgm:pt modelId="{DB91EBC6-C044-4CEC-8DA0-1460EC9C169C}" type="pres">
      <dgm:prSet presAssocID="{310A48E1-0CA6-4AF1-A3DB-672A0896BBB5}" presName="pictRect" presStyleLbl="node1" presStyleIdx="1" presStyleCnt="6"/>
      <dgm:spPr>
        <a:blipFill>
          <a:blip xmlns:r="http://schemas.openxmlformats.org/officeDocument/2006/relationships" r:embed="rId2"/>
          <a:srcRect/>
          <a:stretch>
            <a:fillRect t="-23000" b="-23000"/>
          </a:stretch>
        </a:blipFill>
      </dgm:spPr>
    </dgm:pt>
    <dgm:pt modelId="{B05C8D5B-911E-46C9-A34F-3A7C8B367867}" type="pres">
      <dgm:prSet presAssocID="{310A48E1-0CA6-4AF1-A3DB-672A0896BBB5}" presName="textRect" presStyleLbl="revTx" presStyleIdx="1" presStyleCnt="6">
        <dgm:presLayoutVars>
          <dgm:bulletEnabled val="1"/>
        </dgm:presLayoutVars>
      </dgm:prSet>
      <dgm:spPr/>
    </dgm:pt>
    <dgm:pt modelId="{69E20C96-7658-4321-B243-CA521A192BBD}" type="pres">
      <dgm:prSet presAssocID="{53316BB4-DD65-43A7-BC39-A733AD984075}" presName="sibTrans" presStyleLbl="sibTrans2D1" presStyleIdx="0" presStyleCnt="0"/>
      <dgm:spPr/>
    </dgm:pt>
    <dgm:pt modelId="{B59F10FC-6088-43E1-818B-D214433A7050}" type="pres">
      <dgm:prSet presAssocID="{F11ECE3F-3BB9-4002-B0FB-FC52761AF647}" presName="compNode" presStyleCnt="0"/>
      <dgm:spPr/>
    </dgm:pt>
    <dgm:pt modelId="{47FD840E-1FF2-46E3-BBA9-9857C644A369}" type="pres">
      <dgm:prSet presAssocID="{F11ECE3F-3BB9-4002-B0FB-FC52761AF647}" presName="pictRect" presStyleLbl="node1" presStyleIdx="2" presStyleCnt="6"/>
      <dgm:spPr>
        <a:blipFill>
          <a:blip xmlns:r="http://schemas.openxmlformats.org/officeDocument/2006/relationships" r:embed="rId3"/>
          <a:srcRect/>
          <a:stretch>
            <a:fillRect t="-23000" b="-23000"/>
          </a:stretch>
        </a:blipFill>
      </dgm:spPr>
    </dgm:pt>
    <dgm:pt modelId="{E7F340B2-2A59-4AE8-BDAA-5C5D7EF820AC}" type="pres">
      <dgm:prSet presAssocID="{F11ECE3F-3BB9-4002-B0FB-FC52761AF647}" presName="textRect" presStyleLbl="revTx" presStyleIdx="2" presStyleCnt="6">
        <dgm:presLayoutVars>
          <dgm:bulletEnabled val="1"/>
        </dgm:presLayoutVars>
      </dgm:prSet>
      <dgm:spPr/>
    </dgm:pt>
    <dgm:pt modelId="{351DDFDB-2289-4D63-B637-458D2E176FA5}" type="pres">
      <dgm:prSet presAssocID="{AFB7B33D-6530-4B8D-8A26-D109D021DDF8}" presName="sibTrans" presStyleLbl="sibTrans2D1" presStyleIdx="0" presStyleCnt="0"/>
      <dgm:spPr/>
    </dgm:pt>
    <dgm:pt modelId="{2216BDA4-ADD3-496F-A438-82F1E78B9242}" type="pres">
      <dgm:prSet presAssocID="{2894C644-2C48-436C-9156-09B25C373F6B}" presName="compNode" presStyleCnt="0"/>
      <dgm:spPr/>
    </dgm:pt>
    <dgm:pt modelId="{C89AE104-058A-4214-BAA0-A227BD732007}" type="pres">
      <dgm:prSet presAssocID="{2894C644-2C48-436C-9156-09B25C373F6B}" presName="pictRect" presStyleLbl="node1" presStyleIdx="3" presStyleCnt="6"/>
      <dgm:spPr>
        <a:blipFill>
          <a:blip xmlns:r="http://schemas.openxmlformats.org/officeDocument/2006/relationships" r:embed="rId4"/>
          <a:srcRect/>
          <a:stretch>
            <a:fillRect t="-23000" b="-23000"/>
          </a:stretch>
        </a:blipFill>
      </dgm:spPr>
    </dgm:pt>
    <dgm:pt modelId="{733709A4-C46B-441C-A9E2-CDD7D8B09447}" type="pres">
      <dgm:prSet presAssocID="{2894C644-2C48-436C-9156-09B25C373F6B}" presName="textRect" presStyleLbl="revTx" presStyleIdx="3" presStyleCnt="6">
        <dgm:presLayoutVars>
          <dgm:bulletEnabled val="1"/>
        </dgm:presLayoutVars>
      </dgm:prSet>
      <dgm:spPr/>
    </dgm:pt>
    <dgm:pt modelId="{F65C2EBE-09E2-4528-9236-F7F243D2FEDA}" type="pres">
      <dgm:prSet presAssocID="{08B305D4-6DF5-47C8-8EB2-5317758A4523}" presName="sibTrans" presStyleLbl="sibTrans2D1" presStyleIdx="0" presStyleCnt="0"/>
      <dgm:spPr/>
    </dgm:pt>
    <dgm:pt modelId="{7F7DF305-63DB-433B-9638-3A91FE6636A7}" type="pres">
      <dgm:prSet presAssocID="{2BC550BA-72B1-42C2-8496-3F72AD98E56D}" presName="compNode" presStyleCnt="0"/>
      <dgm:spPr/>
    </dgm:pt>
    <dgm:pt modelId="{3955B052-084E-4AD1-9137-1AF58C790B7F}" type="pres">
      <dgm:prSet presAssocID="{2BC550BA-72B1-42C2-8496-3F72AD98E56D}" presName="pictRect" presStyleLbl="node1" presStyleIdx="4" presStyleCnt="6"/>
      <dgm:spPr>
        <a:blipFill>
          <a:blip xmlns:r="http://schemas.openxmlformats.org/officeDocument/2006/relationships" r:embed="rId5"/>
          <a:srcRect/>
          <a:stretch>
            <a:fillRect t="-23000" b="-23000"/>
          </a:stretch>
        </a:blipFill>
      </dgm:spPr>
    </dgm:pt>
    <dgm:pt modelId="{636D398E-53C4-4923-8538-E6A86BDFDC30}" type="pres">
      <dgm:prSet presAssocID="{2BC550BA-72B1-42C2-8496-3F72AD98E56D}" presName="textRect" presStyleLbl="revTx" presStyleIdx="4" presStyleCnt="6">
        <dgm:presLayoutVars>
          <dgm:bulletEnabled val="1"/>
        </dgm:presLayoutVars>
      </dgm:prSet>
      <dgm:spPr/>
    </dgm:pt>
    <dgm:pt modelId="{FE2D851B-7B54-45DC-9D7D-9ED3B216407B}" type="pres">
      <dgm:prSet presAssocID="{44B0E2EC-E1CB-462F-B5B0-9E8E26BDBF4E}" presName="sibTrans" presStyleLbl="sibTrans2D1" presStyleIdx="0" presStyleCnt="0"/>
      <dgm:spPr/>
    </dgm:pt>
    <dgm:pt modelId="{3A55EAA9-15AE-4C51-950F-6E6B3BB6D3E8}" type="pres">
      <dgm:prSet presAssocID="{760FA33C-05B4-4DAD-B046-5489CC279A31}" presName="compNode" presStyleCnt="0"/>
      <dgm:spPr/>
    </dgm:pt>
    <dgm:pt modelId="{B2EC881F-C4BE-4585-A45B-0D969CEAB236}" type="pres">
      <dgm:prSet presAssocID="{760FA33C-05B4-4DAD-B046-5489CC279A31}" presName="pictRect" presStyleLbl="node1" presStyleIdx="5" presStyleCnt="6"/>
      <dgm:spPr>
        <a:blipFill>
          <a:blip xmlns:r="http://schemas.openxmlformats.org/officeDocument/2006/relationships" r:embed="rId6"/>
          <a:srcRect/>
          <a:stretch>
            <a:fillRect t="-23000" b="-23000"/>
          </a:stretch>
        </a:blipFill>
      </dgm:spPr>
    </dgm:pt>
    <dgm:pt modelId="{71D9F451-BE02-4DF7-9DCE-A4CC10E844BF}" type="pres">
      <dgm:prSet presAssocID="{760FA33C-05B4-4DAD-B046-5489CC279A31}" presName="textRect" presStyleLbl="revTx" presStyleIdx="5" presStyleCnt="6">
        <dgm:presLayoutVars>
          <dgm:bulletEnabled val="1"/>
        </dgm:presLayoutVars>
      </dgm:prSet>
      <dgm:spPr/>
    </dgm:pt>
  </dgm:ptLst>
  <dgm:cxnLst>
    <dgm:cxn modelId="{92DFEB0F-F5C3-4710-95F5-AC24C037CF94}" srcId="{487C6C82-962C-4662-A0BE-9AA54ECC18F3}" destId="{2894C644-2C48-436C-9156-09B25C373F6B}" srcOrd="3" destOrd="0" parTransId="{47AFF326-6D00-4B7E-B392-4E74E0E5CE85}" sibTransId="{08B305D4-6DF5-47C8-8EB2-5317758A4523}"/>
    <dgm:cxn modelId="{B63A1D1B-60CD-4BDA-BC6B-FA0B291DF36F}" type="presOf" srcId="{487C6C82-962C-4662-A0BE-9AA54ECC18F3}" destId="{B685477A-1614-4F38-8FFB-9E25E6674078}" srcOrd="0" destOrd="0" presId="urn:microsoft.com/office/officeart/2005/8/layout/pList1"/>
    <dgm:cxn modelId="{A2528928-1A08-4DD7-A90A-AD58B095A80B}" type="presOf" srcId="{760FA33C-05B4-4DAD-B046-5489CC279A31}" destId="{71D9F451-BE02-4DF7-9DCE-A4CC10E844BF}" srcOrd="0" destOrd="0" presId="urn:microsoft.com/office/officeart/2005/8/layout/pList1"/>
    <dgm:cxn modelId="{314A695B-D429-4FAB-AB2B-D9B1157FC280}" type="presOf" srcId="{2BC550BA-72B1-42C2-8496-3F72AD98E56D}" destId="{636D398E-53C4-4923-8538-E6A86BDFDC30}" srcOrd="0" destOrd="0" presId="urn:microsoft.com/office/officeart/2005/8/layout/pList1"/>
    <dgm:cxn modelId="{CCE5DB61-2E5B-496B-A3FD-E010CB045234}" type="presOf" srcId="{53316BB4-DD65-43A7-BC39-A733AD984075}" destId="{69E20C96-7658-4321-B243-CA521A192BBD}" srcOrd="0" destOrd="0" presId="urn:microsoft.com/office/officeart/2005/8/layout/pList1"/>
    <dgm:cxn modelId="{FF21C062-4242-46BB-94B4-FE4B685D5A02}" srcId="{487C6C82-962C-4662-A0BE-9AA54ECC18F3}" destId="{760FA33C-05B4-4DAD-B046-5489CC279A31}" srcOrd="5" destOrd="0" parTransId="{62E431AB-E522-47E1-8A0A-A08753FD7D1C}" sibTransId="{530AEFA9-10B9-410B-AB3B-AE1E29D77465}"/>
    <dgm:cxn modelId="{4841AB4B-8A30-4057-B683-287DDE4F609F}" type="presOf" srcId="{2894C644-2C48-436C-9156-09B25C373F6B}" destId="{733709A4-C46B-441C-A9E2-CDD7D8B09447}" srcOrd="0" destOrd="0" presId="urn:microsoft.com/office/officeart/2005/8/layout/pList1"/>
    <dgm:cxn modelId="{998FB652-CADC-4A3F-B498-A2BFF3694CC8}" type="presOf" srcId="{08B305D4-6DF5-47C8-8EB2-5317758A4523}" destId="{F65C2EBE-09E2-4528-9236-F7F243D2FEDA}" srcOrd="0" destOrd="0" presId="urn:microsoft.com/office/officeart/2005/8/layout/pList1"/>
    <dgm:cxn modelId="{9B32F48E-CE93-40D4-9A39-51FB7D5652E8}" type="presOf" srcId="{8C85E1F1-879F-4FAD-98AF-5DCCFE4C0596}" destId="{5F676158-7ED2-49CF-9EF3-FC3745FC3BAC}" srcOrd="0" destOrd="0" presId="urn:microsoft.com/office/officeart/2005/8/layout/pList1"/>
    <dgm:cxn modelId="{ECFEA5A2-4C53-462B-B574-0E449E3A5A96}" srcId="{487C6C82-962C-4662-A0BE-9AA54ECC18F3}" destId="{F11ECE3F-3BB9-4002-B0FB-FC52761AF647}" srcOrd="2" destOrd="0" parTransId="{5240D49D-F8A4-464D-AF98-F40111AF7939}" sibTransId="{AFB7B33D-6530-4B8D-8A26-D109D021DDF8}"/>
    <dgm:cxn modelId="{CE5B73A3-D68E-47E0-ACAF-A5C1194BE067}" type="presOf" srcId="{F11ECE3F-3BB9-4002-B0FB-FC52761AF647}" destId="{E7F340B2-2A59-4AE8-BDAA-5C5D7EF820AC}" srcOrd="0" destOrd="0" presId="urn:microsoft.com/office/officeart/2005/8/layout/pList1"/>
    <dgm:cxn modelId="{41161DBB-AC0B-4402-81E0-76F9FDB6142D}" type="presOf" srcId="{AFB7B33D-6530-4B8D-8A26-D109D021DDF8}" destId="{351DDFDB-2289-4D63-B637-458D2E176FA5}" srcOrd="0" destOrd="0" presId="urn:microsoft.com/office/officeart/2005/8/layout/pList1"/>
    <dgm:cxn modelId="{92892FC2-E56D-42F6-9CCE-B5784561C847}" type="presOf" srcId="{44B0E2EC-E1CB-462F-B5B0-9E8E26BDBF4E}" destId="{FE2D851B-7B54-45DC-9D7D-9ED3B216407B}" srcOrd="0" destOrd="0" presId="urn:microsoft.com/office/officeart/2005/8/layout/pList1"/>
    <dgm:cxn modelId="{3AE99EDB-08DE-4AC3-8A41-7AAF4816974A}" type="presOf" srcId="{D8A7672F-0F23-424A-A2F3-2B2EA6171C40}" destId="{6C23C25C-64C6-4DA6-9524-56C036771FA3}" srcOrd="0" destOrd="0" presId="urn:microsoft.com/office/officeart/2005/8/layout/pList1"/>
    <dgm:cxn modelId="{E8BAE2DC-FF49-41CA-84C7-26671B479930}" srcId="{487C6C82-962C-4662-A0BE-9AA54ECC18F3}" destId="{2BC550BA-72B1-42C2-8496-3F72AD98E56D}" srcOrd="4" destOrd="0" parTransId="{52AB7001-1557-45DB-A83E-C2B5EA919494}" sibTransId="{44B0E2EC-E1CB-462F-B5B0-9E8E26BDBF4E}"/>
    <dgm:cxn modelId="{6DF426ED-7743-4002-AC3B-90BB6331C443}" srcId="{487C6C82-962C-4662-A0BE-9AA54ECC18F3}" destId="{8C85E1F1-879F-4FAD-98AF-5DCCFE4C0596}" srcOrd="0" destOrd="0" parTransId="{4A0240AA-539A-47DE-AB1B-DE7335457EBC}" sibTransId="{D8A7672F-0F23-424A-A2F3-2B2EA6171C40}"/>
    <dgm:cxn modelId="{F22CC6F2-E1F9-4480-8056-2BC38FA5F976}" srcId="{487C6C82-962C-4662-A0BE-9AA54ECC18F3}" destId="{310A48E1-0CA6-4AF1-A3DB-672A0896BBB5}" srcOrd="1" destOrd="0" parTransId="{45D3FF6B-AA3D-4ED4-A60D-3DE61AC1DAA2}" sibTransId="{53316BB4-DD65-43A7-BC39-A733AD984075}"/>
    <dgm:cxn modelId="{BC8664F5-7F91-41E6-8332-6F4CE798AD33}" type="presOf" srcId="{310A48E1-0CA6-4AF1-A3DB-672A0896BBB5}" destId="{B05C8D5B-911E-46C9-A34F-3A7C8B367867}" srcOrd="0" destOrd="0" presId="urn:microsoft.com/office/officeart/2005/8/layout/pList1"/>
    <dgm:cxn modelId="{04802766-F3F8-4178-A558-88446B2BADF8}" type="presParOf" srcId="{B685477A-1614-4F38-8FFB-9E25E6674078}" destId="{855228F2-9458-441D-8EEF-D54BD1FE6D89}" srcOrd="0" destOrd="0" presId="urn:microsoft.com/office/officeart/2005/8/layout/pList1"/>
    <dgm:cxn modelId="{E320D626-FDA1-4773-9ABC-C4D42F0A448B}" type="presParOf" srcId="{855228F2-9458-441D-8EEF-D54BD1FE6D89}" destId="{6C517599-3A8D-4753-A4B0-077870141C60}" srcOrd="0" destOrd="0" presId="urn:microsoft.com/office/officeart/2005/8/layout/pList1"/>
    <dgm:cxn modelId="{C8F5824E-929D-42AB-A330-6E42EA0C25E0}" type="presParOf" srcId="{855228F2-9458-441D-8EEF-D54BD1FE6D89}" destId="{5F676158-7ED2-49CF-9EF3-FC3745FC3BAC}" srcOrd="1" destOrd="0" presId="urn:microsoft.com/office/officeart/2005/8/layout/pList1"/>
    <dgm:cxn modelId="{9C851100-D234-445E-8D3F-AA9F4FE44C5E}" type="presParOf" srcId="{B685477A-1614-4F38-8FFB-9E25E6674078}" destId="{6C23C25C-64C6-4DA6-9524-56C036771FA3}" srcOrd="1" destOrd="0" presId="urn:microsoft.com/office/officeart/2005/8/layout/pList1"/>
    <dgm:cxn modelId="{C5490BB5-7CF7-4789-8EA8-813243AD49A0}" type="presParOf" srcId="{B685477A-1614-4F38-8FFB-9E25E6674078}" destId="{7BE44D6C-D72B-43C5-A464-9BFA09BE82CB}" srcOrd="2" destOrd="0" presId="urn:microsoft.com/office/officeart/2005/8/layout/pList1"/>
    <dgm:cxn modelId="{21393263-08E8-4706-89A5-78F1EE982946}" type="presParOf" srcId="{7BE44D6C-D72B-43C5-A464-9BFA09BE82CB}" destId="{DB91EBC6-C044-4CEC-8DA0-1460EC9C169C}" srcOrd="0" destOrd="0" presId="urn:microsoft.com/office/officeart/2005/8/layout/pList1"/>
    <dgm:cxn modelId="{455A9A81-10BE-43BF-A657-B491A227B29C}" type="presParOf" srcId="{7BE44D6C-D72B-43C5-A464-9BFA09BE82CB}" destId="{B05C8D5B-911E-46C9-A34F-3A7C8B367867}" srcOrd="1" destOrd="0" presId="urn:microsoft.com/office/officeart/2005/8/layout/pList1"/>
    <dgm:cxn modelId="{1E73DFB9-00E6-43C0-B7C8-EB62E546406E}" type="presParOf" srcId="{B685477A-1614-4F38-8FFB-9E25E6674078}" destId="{69E20C96-7658-4321-B243-CA521A192BBD}" srcOrd="3" destOrd="0" presId="urn:microsoft.com/office/officeart/2005/8/layout/pList1"/>
    <dgm:cxn modelId="{A55EB681-9267-40A6-B856-FF7C72914293}" type="presParOf" srcId="{B685477A-1614-4F38-8FFB-9E25E6674078}" destId="{B59F10FC-6088-43E1-818B-D214433A7050}" srcOrd="4" destOrd="0" presId="urn:microsoft.com/office/officeart/2005/8/layout/pList1"/>
    <dgm:cxn modelId="{A78B181C-3AC7-45D8-B0F4-074DBE9D9F27}" type="presParOf" srcId="{B59F10FC-6088-43E1-818B-D214433A7050}" destId="{47FD840E-1FF2-46E3-BBA9-9857C644A369}" srcOrd="0" destOrd="0" presId="urn:microsoft.com/office/officeart/2005/8/layout/pList1"/>
    <dgm:cxn modelId="{8539D01B-A057-4C51-AC03-BE58B86B1BA0}" type="presParOf" srcId="{B59F10FC-6088-43E1-818B-D214433A7050}" destId="{E7F340B2-2A59-4AE8-BDAA-5C5D7EF820AC}" srcOrd="1" destOrd="0" presId="urn:microsoft.com/office/officeart/2005/8/layout/pList1"/>
    <dgm:cxn modelId="{B2B5E885-24D1-416B-B900-38952393806F}" type="presParOf" srcId="{B685477A-1614-4F38-8FFB-9E25E6674078}" destId="{351DDFDB-2289-4D63-B637-458D2E176FA5}" srcOrd="5" destOrd="0" presId="urn:microsoft.com/office/officeart/2005/8/layout/pList1"/>
    <dgm:cxn modelId="{C368F757-1F2E-46E1-8D88-5CE13C22A8A8}" type="presParOf" srcId="{B685477A-1614-4F38-8FFB-9E25E6674078}" destId="{2216BDA4-ADD3-496F-A438-82F1E78B9242}" srcOrd="6" destOrd="0" presId="urn:microsoft.com/office/officeart/2005/8/layout/pList1"/>
    <dgm:cxn modelId="{4B0DE624-4969-475F-89DB-524362A91DF5}" type="presParOf" srcId="{2216BDA4-ADD3-496F-A438-82F1E78B9242}" destId="{C89AE104-058A-4214-BAA0-A227BD732007}" srcOrd="0" destOrd="0" presId="urn:microsoft.com/office/officeart/2005/8/layout/pList1"/>
    <dgm:cxn modelId="{C71D5C94-3405-4006-B755-F69F1A78C8EF}" type="presParOf" srcId="{2216BDA4-ADD3-496F-A438-82F1E78B9242}" destId="{733709A4-C46B-441C-A9E2-CDD7D8B09447}" srcOrd="1" destOrd="0" presId="urn:microsoft.com/office/officeart/2005/8/layout/pList1"/>
    <dgm:cxn modelId="{629E6558-DD0D-42D2-8CBD-881A0F39954A}" type="presParOf" srcId="{B685477A-1614-4F38-8FFB-9E25E6674078}" destId="{F65C2EBE-09E2-4528-9236-F7F243D2FEDA}" srcOrd="7" destOrd="0" presId="urn:microsoft.com/office/officeart/2005/8/layout/pList1"/>
    <dgm:cxn modelId="{B22615F5-AD03-43FD-BA0A-DD31E1AE83F9}" type="presParOf" srcId="{B685477A-1614-4F38-8FFB-9E25E6674078}" destId="{7F7DF305-63DB-433B-9638-3A91FE6636A7}" srcOrd="8" destOrd="0" presId="urn:microsoft.com/office/officeart/2005/8/layout/pList1"/>
    <dgm:cxn modelId="{DBEDC07F-61BF-4984-AA50-653CD85522C4}" type="presParOf" srcId="{7F7DF305-63DB-433B-9638-3A91FE6636A7}" destId="{3955B052-084E-4AD1-9137-1AF58C790B7F}" srcOrd="0" destOrd="0" presId="urn:microsoft.com/office/officeart/2005/8/layout/pList1"/>
    <dgm:cxn modelId="{4C4C9495-C3AC-4EC0-8501-5AF6DE4C30F2}" type="presParOf" srcId="{7F7DF305-63DB-433B-9638-3A91FE6636A7}" destId="{636D398E-53C4-4923-8538-E6A86BDFDC30}" srcOrd="1" destOrd="0" presId="urn:microsoft.com/office/officeart/2005/8/layout/pList1"/>
    <dgm:cxn modelId="{B494C419-6037-4CF0-8BC0-DD42A0D7C9AF}" type="presParOf" srcId="{B685477A-1614-4F38-8FFB-9E25E6674078}" destId="{FE2D851B-7B54-45DC-9D7D-9ED3B216407B}" srcOrd="9" destOrd="0" presId="urn:microsoft.com/office/officeart/2005/8/layout/pList1"/>
    <dgm:cxn modelId="{06071A43-C0A3-4A14-B3C7-F53B566F3D7B}" type="presParOf" srcId="{B685477A-1614-4F38-8FFB-9E25E6674078}" destId="{3A55EAA9-15AE-4C51-950F-6E6B3BB6D3E8}" srcOrd="10" destOrd="0" presId="urn:microsoft.com/office/officeart/2005/8/layout/pList1"/>
    <dgm:cxn modelId="{745519E1-E8C5-407F-A66A-A6DBD77E43E1}" type="presParOf" srcId="{3A55EAA9-15AE-4C51-950F-6E6B3BB6D3E8}" destId="{B2EC881F-C4BE-4585-A45B-0D969CEAB236}" srcOrd="0" destOrd="0" presId="urn:microsoft.com/office/officeart/2005/8/layout/pList1"/>
    <dgm:cxn modelId="{5F13C2B8-99DD-44C4-A92D-F2C60DACFECB}" type="presParOf" srcId="{3A55EAA9-15AE-4C51-950F-6E6B3BB6D3E8}" destId="{71D9F451-BE02-4DF7-9DCE-A4CC10E844B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C89BD8-8680-49F3-BF89-C6C4D0FE2D13}" type="doc">
      <dgm:prSet loTypeId="urn:microsoft.com/office/officeart/2005/8/layout/hList1" loCatId="list" qsTypeId="urn:microsoft.com/office/officeart/2005/8/quickstyle/simple3" qsCatId="simple" csTypeId="urn:microsoft.com/office/officeart/2005/8/colors/accent2_3" csCatId="accent2" phldr="1"/>
      <dgm:spPr/>
      <dgm:t>
        <a:bodyPr/>
        <a:lstStyle/>
        <a:p>
          <a:endParaRPr lang="en-US"/>
        </a:p>
      </dgm:t>
    </dgm:pt>
    <dgm:pt modelId="{438AE5D4-6E11-4116-8525-DEF548874A98}">
      <dgm:prSet phldrT="[Text]" custT="1"/>
      <dgm:spPr>
        <a:gradFill rotWithShape="0">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w="19050" cap="flat" cmpd="sng" algn="ctr">
          <a:solidFill>
            <a:schemeClr val="tx1"/>
          </a:solidFill>
          <a:prstDash val="solid"/>
        </a:ln>
        <a:effectLst>
          <a:outerShdw blurRad="40000" dist="20000" dir="5400000" rotWithShape="0">
            <a:srgbClr val="000000">
              <a:alpha val="38000"/>
            </a:srgbClr>
          </a:outerShdw>
        </a:effectLst>
      </dgm:spPr>
      <dgm:t>
        <a:bodyPr spcFirstLastPara="0" vert="horz" wrap="square" lIns="128016" tIns="73152" rIns="128016" bIns="73152" numCol="1" spcCol="1270" anchor="ctr" anchorCtr="0"/>
        <a:lstStyle/>
        <a:p>
          <a:pPr marL="0" lvl="0" indent="0" algn="ctr" defTabSz="800100">
            <a:lnSpc>
              <a:spcPct val="100000"/>
            </a:lnSpc>
            <a:spcBef>
              <a:spcPct val="0"/>
            </a:spcBef>
            <a:spcAft>
              <a:spcPts val="0"/>
            </a:spcAft>
            <a:buNone/>
          </a:pPr>
          <a:r>
            <a:rPr lang="en-US" sz="1800" b="1" i="0" kern="1200" dirty="0">
              <a:solidFill>
                <a:prstClr val="black"/>
              </a:solidFill>
              <a:latin typeface="Arial" panose="020B0604020202020204" pitchFamily="34" charset="0"/>
              <a:ea typeface="+mn-ea"/>
              <a:cs typeface="Arial" panose="020B0604020202020204" pitchFamily="34" charset="0"/>
            </a:rPr>
            <a:t>Exp. 1 – Single-frame, 4-way classification</a:t>
          </a:r>
        </a:p>
      </dgm:t>
    </dgm:pt>
    <dgm:pt modelId="{17F54E53-FBE3-413B-8253-C6F7912663B7}" type="parTrans" cxnId="{3EF7EFC0-61AF-4909-A88E-B42FE0262F57}">
      <dgm:prSet/>
      <dgm:spPr/>
      <dgm:t>
        <a:bodyPr/>
        <a:lstStyle/>
        <a:p>
          <a:endParaRPr lang="en-US"/>
        </a:p>
      </dgm:t>
    </dgm:pt>
    <dgm:pt modelId="{27916487-4DEB-4F9C-AE9D-FD9D4E64CB00}" type="sibTrans" cxnId="{3EF7EFC0-61AF-4909-A88E-B42FE0262F57}">
      <dgm:prSet/>
      <dgm:spPr/>
      <dgm:t>
        <a:bodyPr/>
        <a:lstStyle/>
        <a:p>
          <a:endParaRPr lang="en-US"/>
        </a:p>
      </dgm:t>
    </dgm:pt>
    <dgm:pt modelId="{38D3146B-86C1-4957-907A-E79C053372D6}">
      <dgm:prSet phldrT="[Text]" custT="1"/>
      <dgm:spPr>
        <a:ln w="19050"/>
      </dgm:spPr>
      <dgm:t>
        <a:bodyPr/>
        <a:lstStyle/>
        <a:p>
          <a:pPr>
            <a:lnSpc>
              <a:spcPct val="100000"/>
            </a:lnSpc>
            <a:spcAft>
              <a:spcPts val="600"/>
            </a:spcAft>
          </a:pPr>
          <a:r>
            <a:rPr lang="en-US" sz="1800" b="1" i="0" dirty="0">
              <a:latin typeface="Arial" panose="020B0604020202020204" pitchFamily="34" charset="0"/>
              <a:cs typeface="Arial" panose="020B0604020202020204" pitchFamily="34" charset="0"/>
            </a:rPr>
            <a:t>Classes: </a:t>
          </a:r>
          <a:r>
            <a:rPr lang="en-US" sz="1800" b="1" i="0" dirty="0" err="1">
              <a:latin typeface="Arial" panose="020B0604020202020204" pitchFamily="34" charset="0"/>
              <a:cs typeface="Arial" panose="020B0604020202020204" pitchFamily="34" charset="0"/>
            </a:rPr>
            <a:t>gnsz</a:t>
          </a:r>
          <a:r>
            <a:rPr lang="en-US" sz="1800" b="1" i="0" dirty="0">
              <a:latin typeface="Arial" panose="020B0604020202020204" pitchFamily="34" charset="0"/>
              <a:cs typeface="Arial" panose="020B0604020202020204" pitchFamily="34" charset="0"/>
            </a:rPr>
            <a:t>, </a:t>
          </a:r>
          <a:r>
            <a:rPr lang="en-US" sz="1800" b="1" i="0" dirty="0" err="1">
              <a:latin typeface="Arial" panose="020B0604020202020204" pitchFamily="34" charset="0"/>
              <a:cs typeface="Arial" panose="020B0604020202020204" pitchFamily="34" charset="0"/>
            </a:rPr>
            <a:t>fnsz</a:t>
          </a:r>
          <a:r>
            <a:rPr lang="en-US" sz="1800" b="1" i="0" dirty="0">
              <a:latin typeface="Arial" panose="020B0604020202020204" pitchFamily="34" charset="0"/>
              <a:cs typeface="Arial" panose="020B0604020202020204" pitchFamily="34" charset="0"/>
            </a:rPr>
            <a:t>, </a:t>
          </a:r>
          <a:r>
            <a:rPr lang="en-US" sz="1800" b="1" i="0" dirty="0" err="1">
              <a:latin typeface="Arial" panose="020B0604020202020204" pitchFamily="34" charset="0"/>
              <a:cs typeface="Arial" panose="020B0604020202020204" pitchFamily="34" charset="0"/>
            </a:rPr>
            <a:t>absz</a:t>
          </a:r>
          <a:r>
            <a:rPr lang="en-US" sz="1800" b="1" i="0" dirty="0">
              <a:latin typeface="Arial" panose="020B0604020202020204" pitchFamily="34" charset="0"/>
              <a:cs typeface="Arial" panose="020B0604020202020204" pitchFamily="34" charset="0"/>
            </a:rPr>
            <a:t>, </a:t>
          </a:r>
          <a:r>
            <a:rPr lang="en-US" sz="1800" b="1" i="0" dirty="0" err="1">
              <a:latin typeface="Arial" panose="020B0604020202020204" pitchFamily="34" charset="0"/>
              <a:cs typeface="Arial" panose="020B0604020202020204" pitchFamily="34" charset="0"/>
            </a:rPr>
            <a:t>bckg</a:t>
          </a:r>
          <a:endParaRPr lang="en-US" sz="1800" b="1" i="0" dirty="0">
            <a:latin typeface="Arial" panose="020B0604020202020204" pitchFamily="34" charset="0"/>
            <a:cs typeface="Arial" panose="020B0604020202020204" pitchFamily="34" charset="0"/>
          </a:endParaRPr>
        </a:p>
      </dgm:t>
    </dgm:pt>
    <dgm:pt modelId="{D8810A87-948F-44C3-987E-FDF2E1D6B75E}" type="parTrans" cxnId="{BB152E47-5777-488D-B8AB-D6FF94CFEAAD}">
      <dgm:prSet/>
      <dgm:spPr/>
      <dgm:t>
        <a:bodyPr/>
        <a:lstStyle/>
        <a:p>
          <a:endParaRPr lang="en-US"/>
        </a:p>
      </dgm:t>
    </dgm:pt>
    <dgm:pt modelId="{01ED88F6-8E33-426F-A515-DF9F0DE33028}" type="sibTrans" cxnId="{BB152E47-5777-488D-B8AB-D6FF94CFEAAD}">
      <dgm:prSet/>
      <dgm:spPr/>
      <dgm:t>
        <a:bodyPr/>
        <a:lstStyle/>
        <a:p>
          <a:endParaRPr lang="en-US"/>
        </a:p>
      </dgm:t>
    </dgm:pt>
    <dgm:pt modelId="{1351429D-9B59-4E0A-A446-BD538E14A5E7}">
      <dgm:prSet phldrT="[Text]" custT="1"/>
      <dgm:spPr>
        <a:ln w="19050"/>
      </dgm:spPr>
      <dgm:t>
        <a:bodyPr/>
        <a:lstStyle/>
        <a:p>
          <a:pPr>
            <a:lnSpc>
              <a:spcPct val="100000"/>
            </a:lnSpc>
            <a:spcAft>
              <a:spcPts val="600"/>
            </a:spcAft>
          </a:pPr>
          <a:r>
            <a:rPr lang="en-US" sz="1800" b="1" i="0" dirty="0">
              <a:latin typeface="Arial" panose="020B0604020202020204" pitchFamily="34" charset="0"/>
              <a:cs typeface="Arial" panose="020B0604020202020204" pitchFamily="34" charset="0"/>
            </a:rPr>
            <a:t>ChatGPT o3-mini-high accuracy: 25%.</a:t>
          </a:r>
        </a:p>
      </dgm:t>
    </dgm:pt>
    <dgm:pt modelId="{0A70B0EE-53B6-4648-8239-9B878669AA33}" type="parTrans" cxnId="{B5A75F68-1EBF-4C72-AC68-2E711E1096BE}">
      <dgm:prSet/>
      <dgm:spPr/>
      <dgm:t>
        <a:bodyPr/>
        <a:lstStyle/>
        <a:p>
          <a:endParaRPr lang="en-US"/>
        </a:p>
      </dgm:t>
    </dgm:pt>
    <dgm:pt modelId="{575B5B58-EDD2-469D-A797-D0B35D1549F0}" type="sibTrans" cxnId="{B5A75F68-1EBF-4C72-AC68-2E711E1096BE}">
      <dgm:prSet/>
      <dgm:spPr/>
      <dgm:t>
        <a:bodyPr/>
        <a:lstStyle/>
        <a:p>
          <a:endParaRPr lang="en-US"/>
        </a:p>
      </dgm:t>
    </dgm:pt>
    <dgm:pt modelId="{173DE021-BC98-4902-AFCA-644140558956}">
      <dgm:prSet phldrT="[Text]" custT="1"/>
      <dgm:spPr>
        <a:ln w="19050"/>
      </dgm:spPr>
      <dgm:t>
        <a:bodyPr/>
        <a:lstStyle/>
        <a:p>
          <a:pPr>
            <a:lnSpc>
              <a:spcPct val="100000"/>
            </a:lnSpc>
            <a:spcAft>
              <a:spcPts val="0"/>
            </a:spcAft>
          </a:pPr>
          <a:r>
            <a:rPr lang="en-US" sz="1800" b="1" i="0" dirty="0">
              <a:latin typeface="Arial" panose="020B0604020202020204" pitchFamily="34" charset="0"/>
              <a:cs typeface="Arial" panose="020B0604020202020204" pitchFamily="34" charset="0"/>
            </a:rPr>
            <a:t>Exp. 2 – Single-frame, binary classification</a:t>
          </a:r>
        </a:p>
      </dgm:t>
    </dgm:pt>
    <dgm:pt modelId="{C21DECA0-1206-4516-8207-A0EE01FC5BE6}" type="parTrans" cxnId="{43D68FE2-C112-4A2C-A740-2CCDCB02C875}">
      <dgm:prSet/>
      <dgm:spPr/>
      <dgm:t>
        <a:bodyPr/>
        <a:lstStyle/>
        <a:p>
          <a:endParaRPr lang="en-US"/>
        </a:p>
      </dgm:t>
    </dgm:pt>
    <dgm:pt modelId="{6C61A790-EA5E-4860-B7C3-B333E6B18C38}" type="sibTrans" cxnId="{43D68FE2-C112-4A2C-A740-2CCDCB02C875}">
      <dgm:prSet/>
      <dgm:spPr/>
      <dgm:t>
        <a:bodyPr/>
        <a:lstStyle/>
        <a:p>
          <a:endParaRPr lang="en-US"/>
        </a:p>
      </dgm:t>
    </dgm:pt>
    <dgm:pt modelId="{61D16F40-F804-4E59-8C70-077236B3C0D3}">
      <dgm:prSet phldrT="[Text]" custT="1"/>
      <dgm:spPr>
        <a:ln w="19050"/>
      </dgm:spPr>
      <dgm: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Labels collapsed to “seizure” vs “no seizure”</a:t>
          </a:r>
        </a:p>
      </dgm:t>
    </dgm:pt>
    <dgm:pt modelId="{FDCE8A85-F34C-4F83-B5AB-CDF7599E83BC}" type="parTrans" cxnId="{DAEE09C4-7EAA-422E-B769-50B78D84F2EC}">
      <dgm:prSet/>
      <dgm:spPr/>
      <dgm:t>
        <a:bodyPr/>
        <a:lstStyle/>
        <a:p>
          <a:endParaRPr lang="en-US"/>
        </a:p>
      </dgm:t>
    </dgm:pt>
    <dgm:pt modelId="{B69B28F0-335C-4976-8943-D50E4CA6EEFD}" type="sibTrans" cxnId="{DAEE09C4-7EAA-422E-B769-50B78D84F2EC}">
      <dgm:prSet/>
      <dgm:spPr/>
      <dgm:t>
        <a:bodyPr/>
        <a:lstStyle/>
        <a:p>
          <a:endParaRPr lang="en-US"/>
        </a:p>
      </dgm:t>
    </dgm:pt>
    <dgm:pt modelId="{EE42DAFB-9E19-4084-A942-F24A408916CE}">
      <dgm:prSet phldrT="[Text]" custT="1"/>
      <dgm:spPr>
        <a:ln w="19050"/>
      </dgm:spPr>
      <dgm: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Same 104 images</a:t>
          </a:r>
        </a:p>
      </dgm:t>
    </dgm:pt>
    <dgm:pt modelId="{22336A64-5AC9-496F-9CB3-8D252AB77CA5}" type="parTrans" cxnId="{546C2DB3-B4E0-45C8-9CD6-CA8B9FE6A2C0}">
      <dgm:prSet/>
      <dgm:spPr/>
      <dgm:t>
        <a:bodyPr/>
        <a:lstStyle/>
        <a:p>
          <a:endParaRPr lang="en-US"/>
        </a:p>
      </dgm:t>
    </dgm:pt>
    <dgm:pt modelId="{9CE561E2-E081-443A-9B23-31F9917253C5}" type="sibTrans" cxnId="{546C2DB3-B4E0-45C8-9CD6-CA8B9FE6A2C0}">
      <dgm:prSet/>
      <dgm:spPr/>
      <dgm:t>
        <a:bodyPr/>
        <a:lstStyle/>
        <a:p>
          <a:endParaRPr lang="en-US"/>
        </a:p>
      </dgm:t>
    </dgm:pt>
    <dgm:pt modelId="{62EC7AE9-9364-4831-A83C-2886E9AD8734}">
      <dgm:prSet phldrT="[Text]" custT="1"/>
      <dgm:spPr>
        <a:ln w="19050"/>
      </dgm:spPr>
      <dgm:t>
        <a:bodyPr/>
        <a:lstStyle/>
        <a:p>
          <a:pPr>
            <a:lnSpc>
              <a:spcPct val="100000"/>
            </a:lnSpc>
            <a:spcAft>
              <a:spcPts val="0"/>
            </a:spcAft>
          </a:pPr>
          <a:r>
            <a:rPr lang="en-US" sz="1800" b="1" i="0" dirty="0">
              <a:latin typeface="Arial" panose="020B0604020202020204" pitchFamily="34" charset="0"/>
              <a:cs typeface="Arial" panose="020B0604020202020204" pitchFamily="34" charset="0"/>
            </a:rPr>
            <a:t>Exp. 3 – Temporal-context, 4-way classification</a:t>
          </a:r>
        </a:p>
      </dgm:t>
    </dgm:pt>
    <dgm:pt modelId="{B06FD9D6-8418-4F1A-8431-18AB3CAC8D67}" type="parTrans" cxnId="{08C79D22-76A1-474F-83A2-D30D60770158}">
      <dgm:prSet/>
      <dgm:spPr/>
      <dgm:t>
        <a:bodyPr/>
        <a:lstStyle/>
        <a:p>
          <a:endParaRPr lang="en-US"/>
        </a:p>
      </dgm:t>
    </dgm:pt>
    <dgm:pt modelId="{01F75D0F-3353-4CE6-8DFF-F8C80A993972}" type="sibTrans" cxnId="{08C79D22-76A1-474F-83A2-D30D60770158}">
      <dgm:prSet/>
      <dgm:spPr/>
      <dgm:t>
        <a:bodyPr/>
        <a:lstStyle/>
        <a:p>
          <a:endParaRPr lang="en-US"/>
        </a:p>
      </dgm:t>
    </dgm:pt>
    <dgm:pt modelId="{0264C062-B8BF-499C-A9AB-82441C2B076D}">
      <dgm:prSet phldrT="[Text]" custT="1"/>
      <dgm:spPr>
        <a:ln w="19050"/>
      </dgm:spPr>
      <dgm: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Input: 3 consecutive frames (pre-ictal, ictal, post-ictal) per case</a:t>
          </a:r>
        </a:p>
      </dgm:t>
    </dgm:pt>
    <dgm:pt modelId="{08001E7D-3D26-4621-8730-BF3EBF8E2BBB}" type="parTrans" cxnId="{7E63C70F-9E2B-4EE4-85B0-7DECF7AF7956}">
      <dgm:prSet/>
      <dgm:spPr/>
      <dgm:t>
        <a:bodyPr/>
        <a:lstStyle/>
        <a:p>
          <a:endParaRPr lang="en-US"/>
        </a:p>
      </dgm:t>
    </dgm:pt>
    <dgm:pt modelId="{66A7CE73-7140-4A1F-AD4A-089A7EE9673A}" type="sibTrans" cxnId="{7E63C70F-9E2B-4EE4-85B0-7DECF7AF7956}">
      <dgm:prSet/>
      <dgm:spPr/>
      <dgm:t>
        <a:bodyPr/>
        <a:lstStyle/>
        <a:p>
          <a:endParaRPr lang="en-US"/>
        </a:p>
      </dgm:t>
    </dgm:pt>
    <dgm:pt modelId="{CD929C42-1114-43E9-9D86-899EFA516F3B}">
      <dgm:prSet phldrT="[Text]" custT="1"/>
      <dgm:spPr>
        <a:ln w="19050"/>
      </dgm:spPr>
      <dgm: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100 cases (75 seizure, 25 background; 300 images)</a:t>
          </a:r>
        </a:p>
      </dgm:t>
    </dgm:pt>
    <dgm:pt modelId="{64D99211-6AC5-4E12-822E-552CEF942513}" type="parTrans" cxnId="{7A8B0D61-7E5F-4A9F-A5B7-27AC0B6FD9CA}">
      <dgm:prSet/>
      <dgm:spPr/>
      <dgm:t>
        <a:bodyPr/>
        <a:lstStyle/>
        <a:p>
          <a:endParaRPr lang="en-US"/>
        </a:p>
      </dgm:t>
    </dgm:pt>
    <dgm:pt modelId="{C75DEC48-1C6F-4ED8-898A-E00854857E62}" type="sibTrans" cxnId="{7A8B0D61-7E5F-4A9F-A5B7-27AC0B6FD9CA}">
      <dgm:prSet/>
      <dgm:spPr/>
      <dgm:t>
        <a:bodyPr/>
        <a:lstStyle/>
        <a:p>
          <a:endParaRPr lang="en-US"/>
        </a:p>
      </dgm:t>
    </dgm:pt>
    <dgm:pt modelId="{9537F5A4-9C03-4046-912E-78D349D4888F}">
      <dgm:prSet phldrT="[Text]" custT="1"/>
      <dgm:spPr>
        <a:ln w="19050"/>
      </dgm:spPr>
      <dgm:t>
        <a:bodyPr/>
        <a:lstStyle/>
        <a:p>
          <a:pPr>
            <a:lnSpc>
              <a:spcPct val="100000"/>
            </a:lnSpc>
            <a:spcAft>
              <a:spcPts val="600"/>
            </a:spcAft>
          </a:pPr>
          <a:r>
            <a:rPr lang="en-US" sz="1800" b="1" i="0" dirty="0">
              <a:latin typeface="Arial" panose="020B0604020202020204" pitchFamily="34" charset="0"/>
              <a:cs typeface="Arial" panose="020B0604020202020204" pitchFamily="34" charset="0"/>
            </a:rPr>
            <a:t>104 images</a:t>
          </a:r>
          <a:br>
            <a:rPr lang="en-US" sz="1800" b="1" i="0" dirty="0">
              <a:latin typeface="Arial" panose="020B0604020202020204" pitchFamily="34" charset="0"/>
              <a:cs typeface="Arial" panose="020B0604020202020204" pitchFamily="34" charset="0"/>
            </a:rPr>
          </a:br>
          <a:r>
            <a:rPr lang="en-US" sz="1800" b="1" i="0" dirty="0">
              <a:latin typeface="Arial" panose="020B0604020202020204" pitchFamily="34" charset="0"/>
              <a:cs typeface="Arial" panose="020B0604020202020204" pitchFamily="34" charset="0"/>
            </a:rPr>
            <a:t>(26 per class)</a:t>
          </a:r>
        </a:p>
      </dgm:t>
    </dgm:pt>
    <dgm:pt modelId="{5FE754E5-9A26-4267-AE6F-FA5AD3E8C0CA}" type="parTrans" cxnId="{6CA019D9-E93B-4772-A662-A4778D08C773}">
      <dgm:prSet/>
      <dgm:spPr/>
      <dgm:t>
        <a:bodyPr/>
        <a:lstStyle/>
        <a:p>
          <a:endParaRPr lang="en-US"/>
        </a:p>
      </dgm:t>
    </dgm:pt>
    <dgm:pt modelId="{7E4C24EC-15D6-467E-925A-8917D7232420}" type="sibTrans" cxnId="{6CA019D9-E93B-4772-A662-A4778D08C773}">
      <dgm:prSet/>
      <dgm:spPr/>
      <dgm:t>
        <a:bodyPr/>
        <a:lstStyle/>
        <a:p>
          <a:endParaRPr lang="en-US"/>
        </a:p>
      </dgm:t>
    </dgm:pt>
    <dgm:pt modelId="{D84D7673-5DDD-44EA-B77E-63CC40ABA1B5}">
      <dgm:prSet phldrT="[Text]" custT="1"/>
      <dgm:spPr>
        <a:ln w="19050"/>
      </dgm:spPr>
      <dgm: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Accuracy improves to 49%.</a:t>
          </a:r>
        </a:p>
      </dgm:t>
    </dgm:pt>
    <dgm:pt modelId="{5DAD9422-8FFA-43BF-B202-980358133824}" type="parTrans" cxnId="{841D5DD7-B690-4022-AD87-8B656F7D564C}">
      <dgm:prSet/>
      <dgm:spPr/>
      <dgm:t>
        <a:bodyPr/>
        <a:lstStyle/>
        <a:p>
          <a:endParaRPr lang="en-US"/>
        </a:p>
      </dgm:t>
    </dgm:pt>
    <dgm:pt modelId="{F39E7EE3-2843-49EB-BA76-0FC416E2E15B}" type="sibTrans" cxnId="{841D5DD7-B690-4022-AD87-8B656F7D564C}">
      <dgm:prSet/>
      <dgm:spPr/>
      <dgm:t>
        <a:bodyPr/>
        <a:lstStyle/>
        <a:p>
          <a:endParaRPr lang="en-US"/>
        </a:p>
      </dgm:t>
    </dgm:pt>
    <dgm:pt modelId="{838471A5-BF98-4914-804D-5C9082989AC8}">
      <dgm:prSet phldrT="[Text]" custT="1"/>
      <dgm:spPr>
        <a:ln w="19050"/>
      </dgm:spPr>
      <dgm: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Accuracy: 35%.</a:t>
          </a:r>
        </a:p>
      </dgm:t>
    </dgm:pt>
    <dgm:pt modelId="{8781748D-5292-416F-9011-647D04AFABCF}" type="parTrans" cxnId="{A5F1B1B7-CAA9-4E57-B2BA-A5AE1C381689}">
      <dgm:prSet/>
      <dgm:spPr/>
      <dgm:t>
        <a:bodyPr/>
        <a:lstStyle/>
        <a:p>
          <a:endParaRPr lang="en-US"/>
        </a:p>
      </dgm:t>
    </dgm:pt>
    <dgm:pt modelId="{D1E0D1A7-F48A-417C-A9BE-C31D2794BA21}" type="sibTrans" cxnId="{A5F1B1B7-CAA9-4E57-B2BA-A5AE1C381689}">
      <dgm:prSet/>
      <dgm:spPr/>
      <dgm:t>
        <a:bodyPr/>
        <a:lstStyle/>
        <a:p>
          <a:endParaRPr lang="en-US"/>
        </a:p>
      </dgm:t>
    </dgm:pt>
    <dgm:pt modelId="{E930F61E-1C9C-4F47-97BC-28058263D832}" type="pres">
      <dgm:prSet presAssocID="{97C89BD8-8680-49F3-BF89-C6C4D0FE2D13}" presName="Name0" presStyleCnt="0">
        <dgm:presLayoutVars>
          <dgm:dir/>
          <dgm:animLvl val="lvl"/>
          <dgm:resizeHandles val="exact"/>
        </dgm:presLayoutVars>
      </dgm:prSet>
      <dgm:spPr/>
    </dgm:pt>
    <dgm:pt modelId="{103C4899-0EF9-408D-B645-69EEAC12E602}" type="pres">
      <dgm:prSet presAssocID="{438AE5D4-6E11-4116-8525-DEF548874A98}" presName="composite" presStyleCnt="0"/>
      <dgm:spPr/>
    </dgm:pt>
    <dgm:pt modelId="{78A78334-7257-4A13-96AC-3407C3CE342F}" type="pres">
      <dgm:prSet presAssocID="{438AE5D4-6E11-4116-8525-DEF548874A98}" presName="parTx" presStyleLbl="alignNode1" presStyleIdx="0" presStyleCnt="3">
        <dgm:presLayoutVars>
          <dgm:chMax val="0"/>
          <dgm:chPref val="0"/>
          <dgm:bulletEnabled val="1"/>
        </dgm:presLayoutVars>
      </dgm:prSet>
      <dgm:spPr>
        <a:xfrm>
          <a:off x="2539" y="774780"/>
          <a:ext cx="2476500" cy="990600"/>
        </a:xfrm>
        <a:prstGeom prst="rect">
          <a:avLst/>
        </a:prstGeom>
      </dgm:spPr>
    </dgm:pt>
    <dgm:pt modelId="{999D1C36-AAF7-4CD4-BD03-AE4DD8276064}" type="pres">
      <dgm:prSet presAssocID="{438AE5D4-6E11-4116-8525-DEF548874A98}" presName="desTx" presStyleLbl="alignAccFollowNode1" presStyleIdx="0" presStyleCnt="3">
        <dgm:presLayoutVars>
          <dgm:bulletEnabled val="1"/>
        </dgm:presLayoutVars>
      </dgm:prSet>
      <dgm:spPr/>
    </dgm:pt>
    <dgm:pt modelId="{388308FF-DF61-42E1-B488-E69139C3F83A}" type="pres">
      <dgm:prSet presAssocID="{27916487-4DEB-4F9C-AE9D-FD9D4E64CB00}" presName="space" presStyleCnt="0"/>
      <dgm:spPr/>
    </dgm:pt>
    <dgm:pt modelId="{BCC0EA74-267D-4E24-8B4D-7D238DE9749A}" type="pres">
      <dgm:prSet presAssocID="{173DE021-BC98-4902-AFCA-644140558956}" presName="composite" presStyleCnt="0"/>
      <dgm:spPr/>
    </dgm:pt>
    <dgm:pt modelId="{503E6E80-480F-422F-B96A-8DC109125568}" type="pres">
      <dgm:prSet presAssocID="{173DE021-BC98-4902-AFCA-644140558956}" presName="parTx" presStyleLbl="alignNode1" presStyleIdx="1" presStyleCnt="3">
        <dgm:presLayoutVars>
          <dgm:chMax val="0"/>
          <dgm:chPref val="0"/>
          <dgm:bulletEnabled val="1"/>
        </dgm:presLayoutVars>
      </dgm:prSet>
      <dgm:spPr/>
    </dgm:pt>
    <dgm:pt modelId="{08181354-6813-4C13-87A5-7C84EF452E97}" type="pres">
      <dgm:prSet presAssocID="{173DE021-BC98-4902-AFCA-644140558956}" presName="desTx" presStyleLbl="alignAccFollowNode1" presStyleIdx="1" presStyleCnt="3">
        <dgm:presLayoutVars>
          <dgm:bulletEnabled val="1"/>
        </dgm:presLayoutVars>
      </dgm:prSet>
      <dgm:spPr/>
    </dgm:pt>
    <dgm:pt modelId="{50FD7B6C-8DE5-438D-BED0-731C21F68C4E}" type="pres">
      <dgm:prSet presAssocID="{6C61A790-EA5E-4860-B7C3-B333E6B18C38}" presName="space" presStyleCnt="0"/>
      <dgm:spPr/>
    </dgm:pt>
    <dgm:pt modelId="{9196286E-0A93-475E-B60A-27E73420E43D}" type="pres">
      <dgm:prSet presAssocID="{62EC7AE9-9364-4831-A83C-2886E9AD8734}" presName="composite" presStyleCnt="0"/>
      <dgm:spPr/>
    </dgm:pt>
    <dgm:pt modelId="{6769EBB5-703A-4FF0-9FAF-9A30ED59131D}" type="pres">
      <dgm:prSet presAssocID="{62EC7AE9-9364-4831-A83C-2886E9AD8734}" presName="parTx" presStyleLbl="alignNode1" presStyleIdx="2" presStyleCnt="3">
        <dgm:presLayoutVars>
          <dgm:chMax val="0"/>
          <dgm:chPref val="0"/>
          <dgm:bulletEnabled val="1"/>
        </dgm:presLayoutVars>
      </dgm:prSet>
      <dgm:spPr/>
    </dgm:pt>
    <dgm:pt modelId="{BA3A3D8F-332D-4199-9ED9-31A252DEF0E4}" type="pres">
      <dgm:prSet presAssocID="{62EC7AE9-9364-4831-A83C-2886E9AD8734}" presName="desTx" presStyleLbl="alignAccFollowNode1" presStyleIdx="2" presStyleCnt="3">
        <dgm:presLayoutVars>
          <dgm:bulletEnabled val="1"/>
        </dgm:presLayoutVars>
      </dgm:prSet>
      <dgm:spPr/>
    </dgm:pt>
  </dgm:ptLst>
  <dgm:cxnLst>
    <dgm:cxn modelId="{CB482306-1B7B-4A1F-AA85-F38426938EA7}" type="presOf" srcId="{173DE021-BC98-4902-AFCA-644140558956}" destId="{503E6E80-480F-422F-B96A-8DC109125568}" srcOrd="0" destOrd="0" presId="urn:microsoft.com/office/officeart/2005/8/layout/hList1"/>
    <dgm:cxn modelId="{7E63C70F-9E2B-4EE4-85B0-7DECF7AF7956}" srcId="{62EC7AE9-9364-4831-A83C-2886E9AD8734}" destId="{0264C062-B8BF-499C-A9AB-82441C2B076D}" srcOrd="0" destOrd="0" parTransId="{08001E7D-3D26-4621-8730-BF3EBF8E2BBB}" sibTransId="{66A7CE73-7140-4A1F-AD4A-089A7EE9673A}"/>
    <dgm:cxn modelId="{08C79D22-76A1-474F-83A2-D30D60770158}" srcId="{97C89BD8-8680-49F3-BF89-C6C4D0FE2D13}" destId="{62EC7AE9-9364-4831-A83C-2886E9AD8734}" srcOrd="2" destOrd="0" parTransId="{B06FD9D6-8418-4F1A-8431-18AB3CAC8D67}" sibTransId="{01F75D0F-3353-4CE6-8DFF-F8C80A993972}"/>
    <dgm:cxn modelId="{E0709F35-5CB8-4A01-86E0-5BD59B854E32}" type="presOf" srcId="{62EC7AE9-9364-4831-A83C-2886E9AD8734}" destId="{6769EBB5-703A-4FF0-9FAF-9A30ED59131D}" srcOrd="0" destOrd="0" presId="urn:microsoft.com/office/officeart/2005/8/layout/hList1"/>
    <dgm:cxn modelId="{7A8B0D61-7E5F-4A9F-A5B7-27AC0B6FD9CA}" srcId="{62EC7AE9-9364-4831-A83C-2886E9AD8734}" destId="{CD929C42-1114-43E9-9D86-899EFA516F3B}" srcOrd="1" destOrd="0" parTransId="{64D99211-6AC5-4E12-822E-552CEF942513}" sibTransId="{C75DEC48-1C6F-4ED8-898A-E00854857E62}"/>
    <dgm:cxn modelId="{B4411445-19FE-4810-9B55-EB790FF448B6}" type="presOf" srcId="{EE42DAFB-9E19-4084-A942-F24A408916CE}" destId="{08181354-6813-4C13-87A5-7C84EF452E97}" srcOrd="0" destOrd="1" presId="urn:microsoft.com/office/officeart/2005/8/layout/hList1"/>
    <dgm:cxn modelId="{BB152E47-5777-488D-B8AB-D6FF94CFEAAD}" srcId="{438AE5D4-6E11-4116-8525-DEF548874A98}" destId="{38D3146B-86C1-4957-907A-E79C053372D6}" srcOrd="0" destOrd="0" parTransId="{D8810A87-948F-44C3-987E-FDF2E1D6B75E}" sibTransId="{01ED88F6-8E33-426F-A515-DF9F0DE33028}"/>
    <dgm:cxn modelId="{B5A75F68-1EBF-4C72-AC68-2E711E1096BE}" srcId="{438AE5D4-6E11-4116-8525-DEF548874A98}" destId="{1351429D-9B59-4E0A-A446-BD538E14A5E7}" srcOrd="2" destOrd="0" parTransId="{0A70B0EE-53B6-4648-8239-9B878669AA33}" sibTransId="{575B5B58-EDD2-469D-A797-D0B35D1549F0}"/>
    <dgm:cxn modelId="{9DB24E6D-BC17-4D64-9930-6C00724B8036}" type="presOf" srcId="{38D3146B-86C1-4957-907A-E79C053372D6}" destId="{999D1C36-AAF7-4CD4-BD03-AE4DD8276064}" srcOrd="0" destOrd="0" presId="urn:microsoft.com/office/officeart/2005/8/layout/hList1"/>
    <dgm:cxn modelId="{94393272-AACE-4FC5-83CF-18D6DC418929}" type="presOf" srcId="{9537F5A4-9C03-4046-912E-78D349D4888F}" destId="{999D1C36-AAF7-4CD4-BD03-AE4DD8276064}" srcOrd="0" destOrd="1" presId="urn:microsoft.com/office/officeart/2005/8/layout/hList1"/>
    <dgm:cxn modelId="{7204457A-ED29-4AAD-ADA5-35267A0BC773}" type="presOf" srcId="{D84D7673-5DDD-44EA-B77E-63CC40ABA1B5}" destId="{08181354-6813-4C13-87A5-7C84EF452E97}" srcOrd="0" destOrd="2" presId="urn:microsoft.com/office/officeart/2005/8/layout/hList1"/>
    <dgm:cxn modelId="{8065E07A-79EF-497B-8132-B945075473ED}" type="presOf" srcId="{0264C062-B8BF-499C-A9AB-82441C2B076D}" destId="{BA3A3D8F-332D-4199-9ED9-31A252DEF0E4}" srcOrd="0" destOrd="0" presId="urn:microsoft.com/office/officeart/2005/8/layout/hList1"/>
    <dgm:cxn modelId="{A2B1EA7F-1D92-482C-9C84-296FC2557D54}" type="presOf" srcId="{97C89BD8-8680-49F3-BF89-C6C4D0FE2D13}" destId="{E930F61E-1C9C-4F47-97BC-28058263D832}" srcOrd="0" destOrd="0" presId="urn:microsoft.com/office/officeart/2005/8/layout/hList1"/>
    <dgm:cxn modelId="{FF520F8E-1891-41B4-A939-1A4ED7CA1A5B}" type="presOf" srcId="{CD929C42-1114-43E9-9D86-899EFA516F3B}" destId="{BA3A3D8F-332D-4199-9ED9-31A252DEF0E4}" srcOrd="0" destOrd="1" presId="urn:microsoft.com/office/officeart/2005/8/layout/hList1"/>
    <dgm:cxn modelId="{546C2DB3-B4E0-45C8-9CD6-CA8B9FE6A2C0}" srcId="{173DE021-BC98-4902-AFCA-644140558956}" destId="{EE42DAFB-9E19-4084-A942-F24A408916CE}" srcOrd="1" destOrd="0" parTransId="{22336A64-5AC9-496F-9CB3-8D252AB77CA5}" sibTransId="{9CE561E2-E081-443A-9B23-31F9917253C5}"/>
    <dgm:cxn modelId="{205B9BB3-8913-4E03-800C-07335AC529E5}" type="presOf" srcId="{1351429D-9B59-4E0A-A446-BD538E14A5E7}" destId="{999D1C36-AAF7-4CD4-BD03-AE4DD8276064}" srcOrd="0" destOrd="2" presId="urn:microsoft.com/office/officeart/2005/8/layout/hList1"/>
    <dgm:cxn modelId="{7483BBB4-D71C-4CD2-AE86-EF8EB9C55EF8}" type="presOf" srcId="{61D16F40-F804-4E59-8C70-077236B3C0D3}" destId="{08181354-6813-4C13-87A5-7C84EF452E97}" srcOrd="0" destOrd="0" presId="urn:microsoft.com/office/officeart/2005/8/layout/hList1"/>
    <dgm:cxn modelId="{F2A028B6-623D-4BB6-8A9F-0D1C330A1890}" type="presOf" srcId="{438AE5D4-6E11-4116-8525-DEF548874A98}" destId="{78A78334-7257-4A13-96AC-3407C3CE342F}" srcOrd="0" destOrd="0" presId="urn:microsoft.com/office/officeart/2005/8/layout/hList1"/>
    <dgm:cxn modelId="{A5F1B1B7-CAA9-4E57-B2BA-A5AE1C381689}" srcId="{62EC7AE9-9364-4831-A83C-2886E9AD8734}" destId="{838471A5-BF98-4914-804D-5C9082989AC8}" srcOrd="2" destOrd="0" parTransId="{8781748D-5292-416F-9011-647D04AFABCF}" sibTransId="{D1E0D1A7-F48A-417C-A9BE-C31D2794BA21}"/>
    <dgm:cxn modelId="{3EF7EFC0-61AF-4909-A88E-B42FE0262F57}" srcId="{97C89BD8-8680-49F3-BF89-C6C4D0FE2D13}" destId="{438AE5D4-6E11-4116-8525-DEF548874A98}" srcOrd="0" destOrd="0" parTransId="{17F54E53-FBE3-413B-8253-C6F7912663B7}" sibTransId="{27916487-4DEB-4F9C-AE9D-FD9D4E64CB00}"/>
    <dgm:cxn modelId="{DAEE09C4-7EAA-422E-B769-50B78D84F2EC}" srcId="{173DE021-BC98-4902-AFCA-644140558956}" destId="{61D16F40-F804-4E59-8C70-077236B3C0D3}" srcOrd="0" destOrd="0" parTransId="{FDCE8A85-F34C-4F83-B5AB-CDF7599E83BC}" sibTransId="{B69B28F0-335C-4976-8943-D50E4CA6EEFD}"/>
    <dgm:cxn modelId="{841D5DD7-B690-4022-AD87-8B656F7D564C}" srcId="{173DE021-BC98-4902-AFCA-644140558956}" destId="{D84D7673-5DDD-44EA-B77E-63CC40ABA1B5}" srcOrd="2" destOrd="0" parTransId="{5DAD9422-8FFA-43BF-B202-980358133824}" sibTransId="{F39E7EE3-2843-49EB-BA76-0FC416E2E15B}"/>
    <dgm:cxn modelId="{6CA019D9-E93B-4772-A662-A4778D08C773}" srcId="{438AE5D4-6E11-4116-8525-DEF548874A98}" destId="{9537F5A4-9C03-4046-912E-78D349D4888F}" srcOrd="1" destOrd="0" parTransId="{5FE754E5-9A26-4267-AE6F-FA5AD3E8C0CA}" sibTransId="{7E4C24EC-15D6-467E-925A-8917D7232420}"/>
    <dgm:cxn modelId="{43D68FE2-C112-4A2C-A740-2CCDCB02C875}" srcId="{97C89BD8-8680-49F3-BF89-C6C4D0FE2D13}" destId="{173DE021-BC98-4902-AFCA-644140558956}" srcOrd="1" destOrd="0" parTransId="{C21DECA0-1206-4516-8207-A0EE01FC5BE6}" sibTransId="{6C61A790-EA5E-4860-B7C3-B333E6B18C38}"/>
    <dgm:cxn modelId="{CBAB53F8-AB9D-4342-836C-3DE948D2DE61}" type="presOf" srcId="{838471A5-BF98-4914-804D-5C9082989AC8}" destId="{BA3A3D8F-332D-4199-9ED9-31A252DEF0E4}" srcOrd="0" destOrd="2" presId="urn:microsoft.com/office/officeart/2005/8/layout/hList1"/>
    <dgm:cxn modelId="{A2B0B1EE-4D88-450C-AE66-6A9BE902E18D}" type="presParOf" srcId="{E930F61E-1C9C-4F47-97BC-28058263D832}" destId="{103C4899-0EF9-408D-B645-69EEAC12E602}" srcOrd="0" destOrd="0" presId="urn:microsoft.com/office/officeart/2005/8/layout/hList1"/>
    <dgm:cxn modelId="{B18E01FE-BEE2-4521-B517-1A9AF79FD92F}" type="presParOf" srcId="{103C4899-0EF9-408D-B645-69EEAC12E602}" destId="{78A78334-7257-4A13-96AC-3407C3CE342F}" srcOrd="0" destOrd="0" presId="urn:microsoft.com/office/officeart/2005/8/layout/hList1"/>
    <dgm:cxn modelId="{68994FA2-4B0F-4C70-A150-4D4514668059}" type="presParOf" srcId="{103C4899-0EF9-408D-B645-69EEAC12E602}" destId="{999D1C36-AAF7-4CD4-BD03-AE4DD8276064}" srcOrd="1" destOrd="0" presId="urn:microsoft.com/office/officeart/2005/8/layout/hList1"/>
    <dgm:cxn modelId="{F48C3E4A-0A03-43A1-993A-03801479E137}" type="presParOf" srcId="{E930F61E-1C9C-4F47-97BC-28058263D832}" destId="{388308FF-DF61-42E1-B488-E69139C3F83A}" srcOrd="1" destOrd="0" presId="urn:microsoft.com/office/officeart/2005/8/layout/hList1"/>
    <dgm:cxn modelId="{3505FEEA-9629-4BA3-BBEA-E69103F322B6}" type="presParOf" srcId="{E930F61E-1C9C-4F47-97BC-28058263D832}" destId="{BCC0EA74-267D-4E24-8B4D-7D238DE9749A}" srcOrd="2" destOrd="0" presId="urn:microsoft.com/office/officeart/2005/8/layout/hList1"/>
    <dgm:cxn modelId="{788EA067-D239-4C30-917B-254AD76EE149}" type="presParOf" srcId="{BCC0EA74-267D-4E24-8B4D-7D238DE9749A}" destId="{503E6E80-480F-422F-B96A-8DC109125568}" srcOrd="0" destOrd="0" presId="urn:microsoft.com/office/officeart/2005/8/layout/hList1"/>
    <dgm:cxn modelId="{399060A4-D0C5-45C6-AB90-9E69C8DE1F56}" type="presParOf" srcId="{BCC0EA74-267D-4E24-8B4D-7D238DE9749A}" destId="{08181354-6813-4C13-87A5-7C84EF452E97}" srcOrd="1" destOrd="0" presId="urn:microsoft.com/office/officeart/2005/8/layout/hList1"/>
    <dgm:cxn modelId="{65AFEF59-49EE-4351-9827-BC401820A17C}" type="presParOf" srcId="{E930F61E-1C9C-4F47-97BC-28058263D832}" destId="{50FD7B6C-8DE5-438D-BED0-731C21F68C4E}" srcOrd="3" destOrd="0" presId="urn:microsoft.com/office/officeart/2005/8/layout/hList1"/>
    <dgm:cxn modelId="{B813EAD4-B378-4C59-B195-D93BDD5EF181}" type="presParOf" srcId="{E930F61E-1C9C-4F47-97BC-28058263D832}" destId="{9196286E-0A93-475E-B60A-27E73420E43D}" srcOrd="4" destOrd="0" presId="urn:microsoft.com/office/officeart/2005/8/layout/hList1"/>
    <dgm:cxn modelId="{D94BB0AC-2398-4E73-9D76-7AB71B3207E3}" type="presParOf" srcId="{9196286E-0A93-475E-B60A-27E73420E43D}" destId="{6769EBB5-703A-4FF0-9FAF-9A30ED59131D}" srcOrd="0" destOrd="0" presId="urn:microsoft.com/office/officeart/2005/8/layout/hList1"/>
    <dgm:cxn modelId="{38F5066E-92F5-4AEC-B773-212D3E53F168}" type="presParOf" srcId="{9196286E-0A93-475E-B60A-27E73420E43D}" destId="{BA3A3D8F-332D-4199-9ED9-31A252DEF0E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760F9C-8B18-426B-8293-CF54670C834D}" type="doc">
      <dgm:prSet loTypeId="urn:microsoft.com/office/officeart/2008/layout/BendingPictureCaptionList" loCatId="picture" qsTypeId="urn:microsoft.com/office/officeart/2005/8/quickstyle/simple1" qsCatId="simple" csTypeId="urn:microsoft.com/office/officeart/2005/8/colors/accent2_1" csCatId="accent2" phldr="1"/>
      <dgm:spPr/>
      <dgm:t>
        <a:bodyPr/>
        <a:lstStyle/>
        <a:p>
          <a:endParaRPr lang="en-US"/>
        </a:p>
      </dgm:t>
    </dgm:pt>
    <dgm:pt modelId="{97611551-38C1-4C00-9953-C2C1528D44F2}">
      <dgm:prSet phldrT="[Text]"/>
      <dgm:spPr/>
      <dgm:t>
        <a:bodyPr/>
        <a:lstStyle/>
        <a:p>
          <a:pPr algn="just"/>
          <a:r>
            <a:rPr lang="en-US" b="1" dirty="0"/>
            <a:t>The image displays a dense inflammatory infiltrate composed predominantly of lymphocytes within the fibrous stroma, without any clear evidence of ductal structures or atypical epithelial proliferation. There is no architectural distortion, mitotic activity, or cytologic atypia suggestive of malignancy. This pattern is consistent with a benign inflammatory process, not cancer</a:t>
          </a:r>
          <a:r>
            <a:rPr lang="en-US" dirty="0"/>
            <a:t>.</a:t>
          </a:r>
        </a:p>
      </dgm:t>
    </dgm:pt>
    <dgm:pt modelId="{9B13B2D3-6D8C-4693-932F-5C64C84E044B}" type="parTrans" cxnId="{D903152A-D44C-42E0-9A85-1A58E2605E86}">
      <dgm:prSet/>
      <dgm:spPr/>
      <dgm:t>
        <a:bodyPr/>
        <a:lstStyle/>
        <a:p>
          <a:endParaRPr lang="en-US"/>
        </a:p>
      </dgm:t>
    </dgm:pt>
    <dgm:pt modelId="{48F00F58-5390-479F-AEB8-00762DD52C18}" type="sibTrans" cxnId="{D903152A-D44C-42E0-9A85-1A58E2605E86}">
      <dgm:prSet/>
      <dgm:spPr/>
      <dgm:t>
        <a:bodyPr/>
        <a:lstStyle/>
        <a:p>
          <a:endParaRPr lang="en-US"/>
        </a:p>
      </dgm:t>
    </dgm:pt>
    <dgm:pt modelId="{F6C6592E-A92A-4A05-A2F9-35EB8E17A388}">
      <dgm:prSet phldrT="[Text]"/>
      <dgm:spPr/>
      <dgm:t>
        <a:bodyPr/>
        <a:lstStyle/>
        <a:p>
          <a:pPr algn="just"/>
          <a:r>
            <a:rPr lang="en-US" b="1" dirty="0"/>
            <a:t>This image shows a duct completely filled with a monomorphic population of atypical epithelial cells, demonstrating cribriform and solid architecture with clear preservation of the basement membrane — classic features of DCIS. The nuclei are enlarged, irregular, and hyperchromatic, consistent with neoplastic changes. There is no evidence of stromal invasion, so this is non-invasive but still classified as cancer (in situ).</a:t>
          </a:r>
        </a:p>
      </dgm:t>
    </dgm:pt>
    <dgm:pt modelId="{5ECB1EC4-F33C-4B42-8E8C-2D40AAFB6064}" type="parTrans" cxnId="{D0B5209C-DAC9-4DD7-94FF-A4A81212508A}">
      <dgm:prSet/>
      <dgm:spPr/>
      <dgm:t>
        <a:bodyPr/>
        <a:lstStyle/>
        <a:p>
          <a:endParaRPr lang="en-US"/>
        </a:p>
      </dgm:t>
    </dgm:pt>
    <dgm:pt modelId="{6F92B1B1-48E2-42A2-B9E3-FA3E55E8BB30}" type="sibTrans" cxnId="{D0B5209C-DAC9-4DD7-94FF-A4A81212508A}">
      <dgm:prSet/>
      <dgm:spPr/>
      <dgm:t>
        <a:bodyPr/>
        <a:lstStyle/>
        <a:p>
          <a:endParaRPr lang="en-US"/>
        </a:p>
      </dgm:t>
    </dgm:pt>
    <dgm:pt modelId="{FE6B968B-95C6-43A2-B53B-D1F680F21086}">
      <dgm:prSet phldrT="[Text]"/>
      <dgm:spPr/>
      <dgm:t>
        <a:bodyPr/>
        <a:lstStyle/>
        <a:p>
          <a:pPr algn="just"/>
          <a:r>
            <a:rPr lang="en-US" b="1" dirty="0"/>
            <a:t>This image depicts small ductal and lobular units embedded in fibrous stroma. The ducts and lobules show bland nuclear morphology with clear luminal spaces, no architectural distortion, and preservation of the dual cell layers (epithelial and myoepithelial). The stromal background is unremarkable. There are no cytologic atypia or features of neoplasia. This is consistent with normal breast tissue histology.</a:t>
          </a:r>
        </a:p>
      </dgm:t>
    </dgm:pt>
    <dgm:pt modelId="{F2DB23BA-F145-4CA9-A845-CA33295F2AED}" type="parTrans" cxnId="{7002A0F5-B3C9-4751-88F3-81FF5992D7DD}">
      <dgm:prSet/>
      <dgm:spPr/>
      <dgm:t>
        <a:bodyPr/>
        <a:lstStyle/>
        <a:p>
          <a:endParaRPr lang="en-US"/>
        </a:p>
      </dgm:t>
    </dgm:pt>
    <dgm:pt modelId="{1DC3FDA0-0B59-4D88-A29F-43AF3A457633}" type="sibTrans" cxnId="{7002A0F5-B3C9-4751-88F3-81FF5992D7DD}">
      <dgm:prSet/>
      <dgm:spPr/>
      <dgm:t>
        <a:bodyPr/>
        <a:lstStyle/>
        <a:p>
          <a:endParaRPr lang="en-US"/>
        </a:p>
      </dgm:t>
    </dgm:pt>
    <dgm:pt modelId="{92090DDA-4171-49CF-891D-269964340872}">
      <dgm:prSet/>
      <dgm:spPr/>
      <dgm:t>
        <a:bodyPr/>
        <a:lstStyle/>
        <a:p>
          <a:pPr algn="just"/>
          <a:r>
            <a:rPr lang="en-US" b="1" dirty="0"/>
            <a:t>The image reveals invasive epithelial structures with irregular, angulated glands infiltrating a fibrotic stroma. There is an absence of a continuous myoepithelial layer, nuclear atypia, and loss of normal ductal architecture, consistent with invasive ductal carcinoma (</a:t>
          </a:r>
          <a:r>
            <a:rPr lang="en-US" b="1" dirty="0" err="1"/>
            <a:t>indc</a:t>
          </a:r>
          <a:r>
            <a:rPr lang="en-US" b="1" dirty="0"/>
            <a:t>). These features indicate malignant cells breaching the basement membrane and invading surrounding tissue</a:t>
          </a:r>
          <a:r>
            <a:rPr lang="en-US" dirty="0"/>
            <a:t>.</a:t>
          </a:r>
        </a:p>
      </dgm:t>
    </dgm:pt>
    <dgm:pt modelId="{F9863A4B-0F5E-4505-98DF-259DCDDCDED7}" type="parTrans" cxnId="{C4896871-7D80-40AC-A6A2-9C3DDA0CA63C}">
      <dgm:prSet/>
      <dgm:spPr/>
      <dgm:t>
        <a:bodyPr/>
        <a:lstStyle/>
        <a:p>
          <a:endParaRPr lang="en-US"/>
        </a:p>
      </dgm:t>
    </dgm:pt>
    <dgm:pt modelId="{75B5F538-857B-41F2-BFAE-689BD2437875}" type="sibTrans" cxnId="{C4896871-7D80-40AC-A6A2-9C3DDA0CA63C}">
      <dgm:prSet/>
      <dgm:spPr/>
      <dgm:t>
        <a:bodyPr/>
        <a:lstStyle/>
        <a:p>
          <a:endParaRPr lang="en-US"/>
        </a:p>
      </dgm:t>
    </dgm:pt>
    <dgm:pt modelId="{2CFD5A48-F2D0-448E-B630-FB9E0C8C3C26}" type="pres">
      <dgm:prSet presAssocID="{28760F9C-8B18-426B-8293-CF54670C834D}" presName="Name0" presStyleCnt="0">
        <dgm:presLayoutVars>
          <dgm:dir/>
          <dgm:resizeHandles val="exact"/>
        </dgm:presLayoutVars>
      </dgm:prSet>
      <dgm:spPr/>
    </dgm:pt>
    <dgm:pt modelId="{58624B93-0834-4696-92FE-755BD72F5426}" type="pres">
      <dgm:prSet presAssocID="{97611551-38C1-4C00-9953-C2C1528D44F2}" presName="composite" presStyleCnt="0"/>
      <dgm:spPr/>
    </dgm:pt>
    <dgm:pt modelId="{970B0B12-5F14-412B-9229-83564AC2B4EB}" type="pres">
      <dgm:prSet presAssocID="{97611551-38C1-4C00-9953-C2C1528D44F2}" presName="rect1" presStyleLbl="bgImgPlace1" presStyleIdx="0" presStyleCnt="4" custLinFactNeighborX="186" custLinFactNeighborY="-16442"/>
      <dgm:spPr>
        <a:blipFill>
          <a:blip xmlns:r="http://schemas.openxmlformats.org/officeDocument/2006/relationships" r:embed="rId1"/>
          <a:srcRect/>
          <a:stretch>
            <a:fillRect l="-2000" r="-2000"/>
          </a:stretch>
        </a:blipFill>
      </dgm:spPr>
    </dgm:pt>
    <dgm:pt modelId="{1FD9FC23-DF08-4CA9-BBF2-3C336C57F003}" type="pres">
      <dgm:prSet presAssocID="{97611551-38C1-4C00-9953-C2C1528D44F2}" presName="wedgeRectCallout1" presStyleLbl="node1" presStyleIdx="0" presStyleCnt="4">
        <dgm:presLayoutVars>
          <dgm:bulletEnabled val="1"/>
        </dgm:presLayoutVars>
      </dgm:prSet>
      <dgm:spPr/>
    </dgm:pt>
    <dgm:pt modelId="{B727C830-06F6-47AC-9B6F-EB509F2A8046}" type="pres">
      <dgm:prSet presAssocID="{48F00F58-5390-479F-AEB8-00762DD52C18}" presName="sibTrans" presStyleCnt="0"/>
      <dgm:spPr/>
    </dgm:pt>
    <dgm:pt modelId="{F4F78BD7-4E13-47EB-9AF2-FEE49D77C0E1}" type="pres">
      <dgm:prSet presAssocID="{F6C6592E-A92A-4A05-A2F9-35EB8E17A388}" presName="composite" presStyleCnt="0"/>
      <dgm:spPr/>
    </dgm:pt>
    <dgm:pt modelId="{72CF6277-2E65-48A3-BC19-542336AD637B}" type="pres">
      <dgm:prSet presAssocID="{F6C6592E-A92A-4A05-A2F9-35EB8E17A388}" presName="rect1" presStyleLbl="bgImgPlace1" presStyleIdx="1" presStyleCnt="4"/>
      <dgm:spPr>
        <a:blipFill>
          <a:blip xmlns:r="http://schemas.openxmlformats.org/officeDocument/2006/relationships" r:embed="rId2"/>
          <a:srcRect/>
          <a:stretch>
            <a:fillRect t="-25000" b="-25000"/>
          </a:stretch>
        </a:blipFill>
      </dgm:spPr>
    </dgm:pt>
    <dgm:pt modelId="{7C9F7884-CFA7-4AB9-B304-27F9BD410321}" type="pres">
      <dgm:prSet presAssocID="{F6C6592E-A92A-4A05-A2F9-35EB8E17A388}" presName="wedgeRectCallout1" presStyleLbl="node1" presStyleIdx="1" presStyleCnt="4">
        <dgm:presLayoutVars>
          <dgm:bulletEnabled val="1"/>
        </dgm:presLayoutVars>
      </dgm:prSet>
      <dgm:spPr/>
    </dgm:pt>
    <dgm:pt modelId="{600F5B2D-133C-4675-B5BA-9E725D47F233}" type="pres">
      <dgm:prSet presAssocID="{6F92B1B1-48E2-42A2-B9E3-FA3E55E8BB30}" presName="sibTrans" presStyleCnt="0"/>
      <dgm:spPr/>
    </dgm:pt>
    <dgm:pt modelId="{52A88E54-D773-402B-AEF1-14EF2AC9E0E6}" type="pres">
      <dgm:prSet presAssocID="{FE6B968B-95C6-43A2-B53B-D1F680F21086}" presName="composite" presStyleCnt="0"/>
      <dgm:spPr/>
    </dgm:pt>
    <dgm:pt modelId="{FEB439B5-ED74-4A30-878F-8347034407C5}" type="pres">
      <dgm:prSet presAssocID="{FE6B968B-95C6-43A2-B53B-D1F680F21086}" presName="rect1" presStyleLbl="bgImgPlace1" presStyleIdx="2" presStyleCnt="4"/>
      <dgm:spPr>
        <a:blipFill>
          <a:blip xmlns:r="http://schemas.openxmlformats.org/officeDocument/2006/relationships" r:embed="rId3"/>
          <a:srcRect/>
          <a:stretch>
            <a:fillRect l="-34000" r="-34000"/>
          </a:stretch>
        </a:blipFill>
      </dgm:spPr>
    </dgm:pt>
    <dgm:pt modelId="{2459E08D-9F40-4DAE-B320-C7F217D0B33D}" type="pres">
      <dgm:prSet presAssocID="{FE6B968B-95C6-43A2-B53B-D1F680F21086}" presName="wedgeRectCallout1" presStyleLbl="node1" presStyleIdx="2" presStyleCnt="4">
        <dgm:presLayoutVars>
          <dgm:bulletEnabled val="1"/>
        </dgm:presLayoutVars>
      </dgm:prSet>
      <dgm:spPr/>
    </dgm:pt>
    <dgm:pt modelId="{448993D9-366D-488A-BF49-BEB782BA5692}" type="pres">
      <dgm:prSet presAssocID="{1DC3FDA0-0B59-4D88-A29F-43AF3A457633}" presName="sibTrans" presStyleCnt="0"/>
      <dgm:spPr/>
    </dgm:pt>
    <dgm:pt modelId="{61EC0E3E-F8D3-44A0-B934-9FB9D8B8A0A8}" type="pres">
      <dgm:prSet presAssocID="{92090DDA-4171-49CF-891D-269964340872}" presName="composite" presStyleCnt="0"/>
      <dgm:spPr/>
    </dgm:pt>
    <dgm:pt modelId="{A1D4DA1D-8771-4C35-8F64-3345BEA9B5A0}" type="pres">
      <dgm:prSet presAssocID="{92090DDA-4171-49CF-891D-269964340872}" presName="rect1" presStyleLbl="bgImgPlace1" presStyleIdx="3" presStyleCnt="4"/>
      <dgm:spPr>
        <a:blipFill>
          <a:blip xmlns:r="http://schemas.openxmlformats.org/officeDocument/2006/relationships" r:embed="rId4"/>
          <a:srcRect/>
          <a:stretch>
            <a:fillRect t="-12000" b="-12000"/>
          </a:stretch>
        </a:blipFill>
      </dgm:spPr>
    </dgm:pt>
    <dgm:pt modelId="{AB4F0F80-C19C-477A-8E4F-7914056836E3}" type="pres">
      <dgm:prSet presAssocID="{92090DDA-4171-49CF-891D-269964340872}" presName="wedgeRectCallout1" presStyleLbl="node1" presStyleIdx="3" presStyleCnt="4">
        <dgm:presLayoutVars>
          <dgm:bulletEnabled val="1"/>
        </dgm:presLayoutVars>
      </dgm:prSet>
      <dgm:spPr/>
    </dgm:pt>
  </dgm:ptLst>
  <dgm:cxnLst>
    <dgm:cxn modelId="{F7375907-4A0C-46AE-B515-2DD7C020ABC8}" type="presOf" srcId="{FE6B968B-95C6-43A2-B53B-D1F680F21086}" destId="{2459E08D-9F40-4DAE-B320-C7F217D0B33D}" srcOrd="0" destOrd="0" presId="urn:microsoft.com/office/officeart/2008/layout/BendingPictureCaptionList"/>
    <dgm:cxn modelId="{D903152A-D44C-42E0-9A85-1A58E2605E86}" srcId="{28760F9C-8B18-426B-8293-CF54670C834D}" destId="{97611551-38C1-4C00-9953-C2C1528D44F2}" srcOrd="0" destOrd="0" parTransId="{9B13B2D3-6D8C-4693-932F-5C64C84E044B}" sibTransId="{48F00F58-5390-479F-AEB8-00762DD52C18}"/>
    <dgm:cxn modelId="{F186F63B-1FB8-44B6-B1AA-6DD43C8FD0E1}" type="presOf" srcId="{97611551-38C1-4C00-9953-C2C1528D44F2}" destId="{1FD9FC23-DF08-4CA9-BBF2-3C336C57F003}" srcOrd="0" destOrd="0" presId="urn:microsoft.com/office/officeart/2008/layout/BendingPictureCaptionList"/>
    <dgm:cxn modelId="{C4896871-7D80-40AC-A6A2-9C3DDA0CA63C}" srcId="{28760F9C-8B18-426B-8293-CF54670C834D}" destId="{92090DDA-4171-49CF-891D-269964340872}" srcOrd="3" destOrd="0" parTransId="{F9863A4B-0F5E-4505-98DF-259DCDDCDED7}" sibTransId="{75B5F538-857B-41F2-BFAE-689BD2437875}"/>
    <dgm:cxn modelId="{D0B5209C-DAC9-4DD7-94FF-A4A81212508A}" srcId="{28760F9C-8B18-426B-8293-CF54670C834D}" destId="{F6C6592E-A92A-4A05-A2F9-35EB8E17A388}" srcOrd="1" destOrd="0" parTransId="{5ECB1EC4-F33C-4B42-8E8C-2D40AAFB6064}" sibTransId="{6F92B1B1-48E2-42A2-B9E3-FA3E55E8BB30}"/>
    <dgm:cxn modelId="{BACA46B5-139D-44A8-BA1E-2E644EE65632}" type="presOf" srcId="{28760F9C-8B18-426B-8293-CF54670C834D}" destId="{2CFD5A48-F2D0-448E-B630-FB9E0C8C3C26}" srcOrd="0" destOrd="0" presId="urn:microsoft.com/office/officeart/2008/layout/BendingPictureCaptionList"/>
    <dgm:cxn modelId="{B6A37AD4-8AD4-4C49-B7C6-0C0CD2798EC0}" type="presOf" srcId="{F6C6592E-A92A-4A05-A2F9-35EB8E17A388}" destId="{7C9F7884-CFA7-4AB9-B304-27F9BD410321}" srcOrd="0" destOrd="0" presId="urn:microsoft.com/office/officeart/2008/layout/BendingPictureCaptionList"/>
    <dgm:cxn modelId="{1AE164F2-EF5F-4348-9C61-56E57778C18B}" type="presOf" srcId="{92090DDA-4171-49CF-891D-269964340872}" destId="{AB4F0F80-C19C-477A-8E4F-7914056836E3}" srcOrd="0" destOrd="0" presId="urn:microsoft.com/office/officeart/2008/layout/BendingPictureCaptionList"/>
    <dgm:cxn modelId="{7002A0F5-B3C9-4751-88F3-81FF5992D7DD}" srcId="{28760F9C-8B18-426B-8293-CF54670C834D}" destId="{FE6B968B-95C6-43A2-B53B-D1F680F21086}" srcOrd="2" destOrd="0" parTransId="{F2DB23BA-F145-4CA9-A845-CA33295F2AED}" sibTransId="{1DC3FDA0-0B59-4D88-A29F-43AF3A457633}"/>
    <dgm:cxn modelId="{68B6E9AA-7C42-4211-BFE8-83EA9B6B9665}" type="presParOf" srcId="{2CFD5A48-F2D0-448E-B630-FB9E0C8C3C26}" destId="{58624B93-0834-4696-92FE-755BD72F5426}" srcOrd="0" destOrd="0" presId="urn:microsoft.com/office/officeart/2008/layout/BendingPictureCaptionList"/>
    <dgm:cxn modelId="{87DB2689-EE71-44B6-A2EC-9D2165C7DE72}" type="presParOf" srcId="{58624B93-0834-4696-92FE-755BD72F5426}" destId="{970B0B12-5F14-412B-9229-83564AC2B4EB}" srcOrd="0" destOrd="0" presId="urn:microsoft.com/office/officeart/2008/layout/BendingPictureCaptionList"/>
    <dgm:cxn modelId="{C83176BE-3AC8-4235-A8B5-F6ADFD56810B}" type="presParOf" srcId="{58624B93-0834-4696-92FE-755BD72F5426}" destId="{1FD9FC23-DF08-4CA9-BBF2-3C336C57F003}" srcOrd="1" destOrd="0" presId="urn:microsoft.com/office/officeart/2008/layout/BendingPictureCaptionList"/>
    <dgm:cxn modelId="{C8775277-2593-4DFD-811B-5393A669BC59}" type="presParOf" srcId="{2CFD5A48-F2D0-448E-B630-FB9E0C8C3C26}" destId="{B727C830-06F6-47AC-9B6F-EB509F2A8046}" srcOrd="1" destOrd="0" presId="urn:microsoft.com/office/officeart/2008/layout/BendingPictureCaptionList"/>
    <dgm:cxn modelId="{39E6BA4C-CD10-408F-BF90-326E9AA32842}" type="presParOf" srcId="{2CFD5A48-F2D0-448E-B630-FB9E0C8C3C26}" destId="{F4F78BD7-4E13-47EB-9AF2-FEE49D77C0E1}" srcOrd="2" destOrd="0" presId="urn:microsoft.com/office/officeart/2008/layout/BendingPictureCaptionList"/>
    <dgm:cxn modelId="{100EBD85-94EF-4298-B211-9E62E21CED4E}" type="presParOf" srcId="{F4F78BD7-4E13-47EB-9AF2-FEE49D77C0E1}" destId="{72CF6277-2E65-48A3-BC19-542336AD637B}" srcOrd="0" destOrd="0" presId="urn:microsoft.com/office/officeart/2008/layout/BendingPictureCaptionList"/>
    <dgm:cxn modelId="{10424C1B-0A56-47B9-9EA5-D3DEFC5AE7F6}" type="presParOf" srcId="{F4F78BD7-4E13-47EB-9AF2-FEE49D77C0E1}" destId="{7C9F7884-CFA7-4AB9-B304-27F9BD410321}" srcOrd="1" destOrd="0" presId="urn:microsoft.com/office/officeart/2008/layout/BendingPictureCaptionList"/>
    <dgm:cxn modelId="{D5094BF9-7925-420E-8C3F-742BEC72A1BA}" type="presParOf" srcId="{2CFD5A48-F2D0-448E-B630-FB9E0C8C3C26}" destId="{600F5B2D-133C-4675-B5BA-9E725D47F233}" srcOrd="3" destOrd="0" presId="urn:microsoft.com/office/officeart/2008/layout/BendingPictureCaptionList"/>
    <dgm:cxn modelId="{29FA2C06-11DE-40A3-A800-03052BFD0E1A}" type="presParOf" srcId="{2CFD5A48-F2D0-448E-B630-FB9E0C8C3C26}" destId="{52A88E54-D773-402B-AEF1-14EF2AC9E0E6}" srcOrd="4" destOrd="0" presId="urn:microsoft.com/office/officeart/2008/layout/BendingPictureCaptionList"/>
    <dgm:cxn modelId="{EEB1CCD4-CC2A-4F3F-BDB7-069F2760CABE}" type="presParOf" srcId="{52A88E54-D773-402B-AEF1-14EF2AC9E0E6}" destId="{FEB439B5-ED74-4A30-878F-8347034407C5}" srcOrd="0" destOrd="0" presId="urn:microsoft.com/office/officeart/2008/layout/BendingPictureCaptionList"/>
    <dgm:cxn modelId="{5473C272-F94E-4337-B693-CF7AF8EDA5AD}" type="presParOf" srcId="{52A88E54-D773-402B-AEF1-14EF2AC9E0E6}" destId="{2459E08D-9F40-4DAE-B320-C7F217D0B33D}" srcOrd="1" destOrd="0" presId="urn:microsoft.com/office/officeart/2008/layout/BendingPictureCaptionList"/>
    <dgm:cxn modelId="{1AB0FD76-E3B8-441E-B604-7509F7967398}" type="presParOf" srcId="{2CFD5A48-F2D0-448E-B630-FB9E0C8C3C26}" destId="{448993D9-366D-488A-BF49-BEB782BA5692}" srcOrd="5" destOrd="0" presId="urn:microsoft.com/office/officeart/2008/layout/BendingPictureCaptionList"/>
    <dgm:cxn modelId="{DDEB53EE-F79A-4583-9EC2-8054E70B3D24}" type="presParOf" srcId="{2CFD5A48-F2D0-448E-B630-FB9E0C8C3C26}" destId="{61EC0E3E-F8D3-44A0-B934-9FB9D8B8A0A8}" srcOrd="6" destOrd="0" presId="urn:microsoft.com/office/officeart/2008/layout/BendingPictureCaptionList"/>
    <dgm:cxn modelId="{89AF93D9-6BB8-475E-A418-55AB599C7E52}" type="presParOf" srcId="{61EC0E3E-F8D3-44A0-B934-9FB9D8B8A0A8}" destId="{A1D4DA1D-8771-4C35-8F64-3345BEA9B5A0}" srcOrd="0" destOrd="0" presId="urn:microsoft.com/office/officeart/2008/layout/BendingPictureCaptionList"/>
    <dgm:cxn modelId="{10884850-91D8-4B45-A0BE-D4824D27DD5A}" type="presParOf" srcId="{61EC0E3E-F8D3-44A0-B934-9FB9D8B8A0A8}" destId="{AB4F0F80-C19C-477A-8E4F-7914056836E3}"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17599-3A8D-4753-A4B0-077870141C60}">
      <dsp:nvSpPr>
        <dsp:cNvPr id="0" name=""/>
        <dsp:cNvSpPr/>
      </dsp:nvSpPr>
      <dsp:spPr>
        <a:xfrm>
          <a:off x="3094" y="449503"/>
          <a:ext cx="1506107" cy="1037708"/>
        </a:xfrm>
        <a:prstGeom prst="roundRect">
          <a:avLst/>
        </a:prstGeom>
        <a:blipFill>
          <a:blip xmlns:r="http://schemas.openxmlformats.org/officeDocument/2006/relationships" r:embed="rId1"/>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676158-7ED2-49CF-9EF3-FC3745FC3BAC}">
      <dsp:nvSpPr>
        <dsp:cNvPr id="0" name=""/>
        <dsp:cNvSpPr/>
      </dsp:nvSpPr>
      <dsp:spPr>
        <a:xfrm>
          <a:off x="3094"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dirty="0" err="1">
              <a:latin typeface="Arial" panose="020B0604020202020204" pitchFamily="34" charset="0"/>
              <a:cs typeface="Arial" panose="020B0604020202020204" pitchFamily="34" charset="0"/>
            </a:rPr>
            <a:t>dcis</a:t>
          </a:r>
          <a:endParaRPr lang="en-US" sz="1800" b="1" i="0" kern="1200" dirty="0">
            <a:latin typeface="Arial" panose="020B0604020202020204" pitchFamily="34" charset="0"/>
            <a:cs typeface="Arial" panose="020B0604020202020204" pitchFamily="34" charset="0"/>
          </a:endParaRPr>
        </a:p>
      </dsp:txBody>
      <dsp:txXfrm>
        <a:off x="3094" y="1487212"/>
        <a:ext cx="1506107" cy="558766"/>
      </dsp:txXfrm>
    </dsp:sp>
    <dsp:sp modelId="{DB91EBC6-C044-4CEC-8DA0-1460EC9C169C}">
      <dsp:nvSpPr>
        <dsp:cNvPr id="0" name=""/>
        <dsp:cNvSpPr/>
      </dsp:nvSpPr>
      <dsp:spPr>
        <a:xfrm>
          <a:off x="1659876" y="449503"/>
          <a:ext cx="1506107" cy="1037708"/>
        </a:xfrm>
        <a:prstGeom prst="roundRect">
          <a:avLst/>
        </a:prstGeom>
        <a:blipFill>
          <a:blip xmlns:r="http://schemas.openxmlformats.org/officeDocument/2006/relationships" r:embed="rId2"/>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C8D5B-911E-46C9-A34F-3A7C8B367867}">
      <dsp:nvSpPr>
        <dsp:cNvPr id="0" name=""/>
        <dsp:cNvSpPr/>
      </dsp:nvSpPr>
      <dsp:spPr>
        <a:xfrm>
          <a:off x="1659876"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dirty="0" err="1">
              <a:latin typeface="Arial" panose="020B0604020202020204" pitchFamily="34" charset="0"/>
              <a:cs typeface="Arial" panose="020B0604020202020204" pitchFamily="34" charset="0"/>
            </a:rPr>
            <a:t>indc</a:t>
          </a:r>
          <a:endParaRPr lang="en-US" sz="1800" b="1" i="0" kern="1200" dirty="0">
            <a:latin typeface="Arial" panose="020B0604020202020204" pitchFamily="34" charset="0"/>
            <a:cs typeface="Arial" panose="020B0604020202020204" pitchFamily="34" charset="0"/>
          </a:endParaRPr>
        </a:p>
      </dsp:txBody>
      <dsp:txXfrm>
        <a:off x="1659876" y="1487212"/>
        <a:ext cx="1506107" cy="558766"/>
      </dsp:txXfrm>
    </dsp:sp>
    <dsp:sp modelId="{47FD840E-1FF2-46E3-BBA9-9857C644A369}">
      <dsp:nvSpPr>
        <dsp:cNvPr id="0" name=""/>
        <dsp:cNvSpPr/>
      </dsp:nvSpPr>
      <dsp:spPr>
        <a:xfrm>
          <a:off x="3316658" y="449503"/>
          <a:ext cx="1506107" cy="1037708"/>
        </a:xfrm>
        <a:prstGeom prst="roundRect">
          <a:avLst/>
        </a:prstGeom>
        <a:blipFill>
          <a:blip xmlns:r="http://schemas.openxmlformats.org/officeDocument/2006/relationships" r:embed="rId3"/>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F340B2-2A59-4AE8-BDAA-5C5D7EF820AC}">
      <dsp:nvSpPr>
        <dsp:cNvPr id="0" name=""/>
        <dsp:cNvSpPr/>
      </dsp:nvSpPr>
      <dsp:spPr>
        <a:xfrm>
          <a:off x="3316658"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dirty="0" err="1">
              <a:latin typeface="Arial" panose="020B0604020202020204" pitchFamily="34" charset="0"/>
              <a:cs typeface="Arial" panose="020B0604020202020204" pitchFamily="34" charset="0"/>
            </a:rPr>
            <a:t>nneo</a:t>
          </a:r>
          <a:endParaRPr lang="en-US" sz="1800" b="1" i="0" kern="1200" dirty="0">
            <a:latin typeface="Arial" panose="020B0604020202020204" pitchFamily="34" charset="0"/>
            <a:cs typeface="Arial" panose="020B0604020202020204" pitchFamily="34" charset="0"/>
          </a:endParaRPr>
        </a:p>
      </dsp:txBody>
      <dsp:txXfrm>
        <a:off x="3316658" y="1487212"/>
        <a:ext cx="1506107" cy="558766"/>
      </dsp:txXfrm>
    </dsp:sp>
    <dsp:sp modelId="{C89AE104-058A-4214-BAA0-A227BD732007}">
      <dsp:nvSpPr>
        <dsp:cNvPr id="0" name=""/>
        <dsp:cNvSpPr/>
      </dsp:nvSpPr>
      <dsp:spPr>
        <a:xfrm>
          <a:off x="4973440" y="449503"/>
          <a:ext cx="1506107" cy="1037708"/>
        </a:xfrm>
        <a:prstGeom prst="roundRect">
          <a:avLst/>
        </a:prstGeom>
        <a:blipFill>
          <a:blip xmlns:r="http://schemas.openxmlformats.org/officeDocument/2006/relationships" r:embed="rId4"/>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3709A4-C46B-441C-A9E2-CDD7D8B09447}">
      <dsp:nvSpPr>
        <dsp:cNvPr id="0" name=""/>
        <dsp:cNvSpPr/>
      </dsp:nvSpPr>
      <dsp:spPr>
        <a:xfrm>
          <a:off x="4973440"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dirty="0" err="1">
              <a:latin typeface="Arial" panose="020B0604020202020204" pitchFamily="34" charset="0"/>
              <a:cs typeface="Arial" panose="020B0604020202020204" pitchFamily="34" charset="0"/>
            </a:rPr>
            <a:t>infl</a:t>
          </a:r>
          <a:endParaRPr lang="en-US" sz="1800" b="1" i="0" kern="1200" dirty="0">
            <a:latin typeface="Arial" panose="020B0604020202020204" pitchFamily="34" charset="0"/>
            <a:cs typeface="Arial" panose="020B0604020202020204" pitchFamily="34" charset="0"/>
          </a:endParaRPr>
        </a:p>
      </dsp:txBody>
      <dsp:txXfrm>
        <a:off x="4973440" y="1487212"/>
        <a:ext cx="1506107" cy="558766"/>
      </dsp:txXfrm>
    </dsp:sp>
    <dsp:sp modelId="{3955B052-084E-4AD1-9137-1AF58C790B7F}">
      <dsp:nvSpPr>
        <dsp:cNvPr id="0" name=""/>
        <dsp:cNvSpPr/>
      </dsp:nvSpPr>
      <dsp:spPr>
        <a:xfrm>
          <a:off x="6630222" y="449503"/>
          <a:ext cx="1506107" cy="1037708"/>
        </a:xfrm>
        <a:prstGeom prst="roundRect">
          <a:avLst/>
        </a:prstGeom>
        <a:blipFill>
          <a:blip xmlns:r="http://schemas.openxmlformats.org/officeDocument/2006/relationships" r:embed="rId5"/>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6D398E-53C4-4923-8538-E6A86BDFDC30}">
      <dsp:nvSpPr>
        <dsp:cNvPr id="0" name=""/>
        <dsp:cNvSpPr/>
      </dsp:nvSpPr>
      <dsp:spPr>
        <a:xfrm>
          <a:off x="6630222"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dirty="0">
              <a:latin typeface="Arial" panose="020B0604020202020204" pitchFamily="34" charset="0"/>
              <a:cs typeface="Arial" panose="020B0604020202020204" pitchFamily="34" charset="0"/>
            </a:rPr>
            <a:t>norm</a:t>
          </a:r>
        </a:p>
      </dsp:txBody>
      <dsp:txXfrm>
        <a:off x="6630222" y="1487212"/>
        <a:ext cx="1506107" cy="558766"/>
      </dsp:txXfrm>
    </dsp:sp>
    <dsp:sp modelId="{B2EC881F-C4BE-4585-A45B-0D969CEAB236}">
      <dsp:nvSpPr>
        <dsp:cNvPr id="0" name=""/>
        <dsp:cNvSpPr/>
      </dsp:nvSpPr>
      <dsp:spPr>
        <a:xfrm>
          <a:off x="8287004" y="449503"/>
          <a:ext cx="1506107" cy="1037708"/>
        </a:xfrm>
        <a:prstGeom prst="roundRect">
          <a:avLst/>
        </a:prstGeom>
        <a:blipFill>
          <a:blip xmlns:r="http://schemas.openxmlformats.org/officeDocument/2006/relationships" r:embed="rId6"/>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9F451-BE02-4DF7-9DCE-A4CC10E844BF}">
      <dsp:nvSpPr>
        <dsp:cNvPr id="0" name=""/>
        <dsp:cNvSpPr/>
      </dsp:nvSpPr>
      <dsp:spPr>
        <a:xfrm>
          <a:off x="8287004"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dirty="0">
              <a:latin typeface="Arial" panose="020B0604020202020204" pitchFamily="34" charset="0"/>
              <a:cs typeface="Arial" panose="020B0604020202020204" pitchFamily="34" charset="0"/>
            </a:rPr>
            <a:t>susp</a:t>
          </a:r>
        </a:p>
      </dsp:txBody>
      <dsp:txXfrm>
        <a:off x="8287004" y="1487212"/>
        <a:ext cx="1506107" cy="558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78334-7257-4A13-96AC-3407C3CE342F}">
      <dsp:nvSpPr>
        <dsp:cNvPr id="0" name=""/>
        <dsp:cNvSpPr/>
      </dsp:nvSpPr>
      <dsp:spPr>
        <a:xfrm>
          <a:off x="2917" y="456003"/>
          <a:ext cx="2844256" cy="1137702"/>
        </a:xfrm>
        <a:prstGeom prst="rect">
          <a:avLst/>
        </a:prstGeom>
        <a:gradFill rotWithShape="0">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w="19050" cap="flat" cmpd="sng" algn="ctr">
          <a:solidFill>
            <a:schemeClr val="tx1"/>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100000"/>
            </a:lnSpc>
            <a:spcBef>
              <a:spcPct val="0"/>
            </a:spcBef>
            <a:spcAft>
              <a:spcPts val="0"/>
            </a:spcAft>
            <a:buNone/>
          </a:pPr>
          <a:r>
            <a:rPr lang="en-US" sz="1800" b="1" i="0" kern="1200" dirty="0">
              <a:solidFill>
                <a:prstClr val="black"/>
              </a:solidFill>
              <a:latin typeface="Arial" panose="020B0604020202020204" pitchFamily="34" charset="0"/>
              <a:ea typeface="+mn-ea"/>
              <a:cs typeface="Arial" panose="020B0604020202020204" pitchFamily="34" charset="0"/>
            </a:rPr>
            <a:t>Exp. 1 – Single-frame, 4-way classification</a:t>
          </a:r>
        </a:p>
      </dsp:txBody>
      <dsp:txXfrm>
        <a:off x="2917" y="456003"/>
        <a:ext cx="2844256" cy="1137702"/>
      </dsp:txXfrm>
    </dsp:sp>
    <dsp:sp modelId="{999D1C36-AAF7-4CD4-BD03-AE4DD8276064}">
      <dsp:nvSpPr>
        <dsp:cNvPr id="0" name=""/>
        <dsp:cNvSpPr/>
      </dsp:nvSpPr>
      <dsp:spPr>
        <a:xfrm>
          <a:off x="2917" y="1593705"/>
          <a:ext cx="2844256" cy="2854800"/>
        </a:xfrm>
        <a:prstGeom prst="rect">
          <a:avLst/>
        </a:prstGeom>
        <a:solidFill>
          <a:schemeClr val="accent2">
            <a:alpha val="90000"/>
            <a:tint val="40000"/>
            <a:hueOff val="0"/>
            <a:satOff val="0"/>
            <a:lumOff val="0"/>
            <a:alphaOff val="0"/>
          </a:schemeClr>
        </a:solidFill>
        <a:ln w="19050"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b="1" i="0" kern="1200" dirty="0">
              <a:latin typeface="Arial" panose="020B0604020202020204" pitchFamily="34" charset="0"/>
              <a:cs typeface="Arial" panose="020B0604020202020204" pitchFamily="34" charset="0"/>
            </a:rPr>
            <a:t>Classes: </a:t>
          </a:r>
          <a:r>
            <a:rPr lang="en-US" sz="1800" b="1" i="0" kern="1200" dirty="0" err="1">
              <a:latin typeface="Arial" panose="020B0604020202020204" pitchFamily="34" charset="0"/>
              <a:cs typeface="Arial" panose="020B0604020202020204" pitchFamily="34" charset="0"/>
            </a:rPr>
            <a:t>gnsz</a:t>
          </a:r>
          <a:r>
            <a:rPr lang="en-US" sz="1800" b="1" i="0" kern="1200" dirty="0">
              <a:latin typeface="Arial" panose="020B0604020202020204" pitchFamily="34" charset="0"/>
              <a:cs typeface="Arial" panose="020B0604020202020204" pitchFamily="34" charset="0"/>
            </a:rPr>
            <a:t>, </a:t>
          </a:r>
          <a:r>
            <a:rPr lang="en-US" sz="1800" b="1" i="0" kern="1200" dirty="0" err="1">
              <a:latin typeface="Arial" panose="020B0604020202020204" pitchFamily="34" charset="0"/>
              <a:cs typeface="Arial" panose="020B0604020202020204" pitchFamily="34" charset="0"/>
            </a:rPr>
            <a:t>fnsz</a:t>
          </a:r>
          <a:r>
            <a:rPr lang="en-US" sz="1800" b="1" i="0" kern="1200" dirty="0">
              <a:latin typeface="Arial" panose="020B0604020202020204" pitchFamily="34" charset="0"/>
              <a:cs typeface="Arial" panose="020B0604020202020204" pitchFamily="34" charset="0"/>
            </a:rPr>
            <a:t>, </a:t>
          </a:r>
          <a:r>
            <a:rPr lang="en-US" sz="1800" b="1" i="0" kern="1200" dirty="0" err="1">
              <a:latin typeface="Arial" panose="020B0604020202020204" pitchFamily="34" charset="0"/>
              <a:cs typeface="Arial" panose="020B0604020202020204" pitchFamily="34" charset="0"/>
            </a:rPr>
            <a:t>absz</a:t>
          </a:r>
          <a:r>
            <a:rPr lang="en-US" sz="1800" b="1" i="0" kern="1200" dirty="0">
              <a:latin typeface="Arial" panose="020B0604020202020204" pitchFamily="34" charset="0"/>
              <a:cs typeface="Arial" panose="020B0604020202020204" pitchFamily="34" charset="0"/>
            </a:rPr>
            <a:t>, </a:t>
          </a:r>
          <a:r>
            <a:rPr lang="en-US" sz="1800" b="1" i="0" kern="1200" dirty="0" err="1">
              <a:latin typeface="Arial" panose="020B0604020202020204" pitchFamily="34" charset="0"/>
              <a:cs typeface="Arial" panose="020B0604020202020204" pitchFamily="34" charset="0"/>
            </a:rPr>
            <a:t>bckg</a:t>
          </a:r>
          <a:endParaRPr lang="en-US" sz="1800" b="1" i="0" kern="1200" dirty="0">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ts val="600"/>
            </a:spcAft>
            <a:buChar char="•"/>
          </a:pPr>
          <a:r>
            <a:rPr lang="en-US" sz="1800" b="1" i="0" kern="1200" dirty="0">
              <a:latin typeface="Arial" panose="020B0604020202020204" pitchFamily="34" charset="0"/>
              <a:cs typeface="Arial" panose="020B0604020202020204" pitchFamily="34" charset="0"/>
            </a:rPr>
            <a:t>104 images</a:t>
          </a:r>
          <a:br>
            <a:rPr lang="en-US" sz="1800" b="1" i="0" kern="1200" dirty="0">
              <a:latin typeface="Arial" panose="020B0604020202020204" pitchFamily="34" charset="0"/>
              <a:cs typeface="Arial" panose="020B0604020202020204" pitchFamily="34" charset="0"/>
            </a:rPr>
          </a:br>
          <a:r>
            <a:rPr lang="en-US" sz="1800" b="1" i="0" kern="1200" dirty="0">
              <a:latin typeface="Arial" panose="020B0604020202020204" pitchFamily="34" charset="0"/>
              <a:cs typeface="Arial" panose="020B0604020202020204" pitchFamily="34" charset="0"/>
            </a:rPr>
            <a:t>(26 per class)</a:t>
          </a:r>
        </a:p>
        <a:p>
          <a:pPr marL="171450" lvl="1" indent="-171450" algn="l" defTabSz="800100">
            <a:lnSpc>
              <a:spcPct val="100000"/>
            </a:lnSpc>
            <a:spcBef>
              <a:spcPct val="0"/>
            </a:spcBef>
            <a:spcAft>
              <a:spcPts val="600"/>
            </a:spcAft>
            <a:buChar char="•"/>
          </a:pPr>
          <a:r>
            <a:rPr lang="en-US" sz="1800" b="1" i="0" kern="1200" dirty="0">
              <a:latin typeface="Arial" panose="020B0604020202020204" pitchFamily="34" charset="0"/>
              <a:cs typeface="Arial" panose="020B0604020202020204" pitchFamily="34" charset="0"/>
            </a:rPr>
            <a:t>ChatGPT o3-mini-high accuracy: 25%.</a:t>
          </a:r>
        </a:p>
      </dsp:txBody>
      <dsp:txXfrm>
        <a:off x="2917" y="1593705"/>
        <a:ext cx="2844256" cy="2854800"/>
      </dsp:txXfrm>
    </dsp:sp>
    <dsp:sp modelId="{503E6E80-480F-422F-B96A-8DC109125568}">
      <dsp:nvSpPr>
        <dsp:cNvPr id="0" name=""/>
        <dsp:cNvSpPr/>
      </dsp:nvSpPr>
      <dsp:spPr>
        <a:xfrm>
          <a:off x="3245369" y="456003"/>
          <a:ext cx="2844256" cy="1137702"/>
        </a:xfrm>
        <a:prstGeom prst="rect">
          <a:avLst/>
        </a:prstGeom>
        <a:gradFill rotWithShape="0">
          <a:gsLst>
            <a:gs pos="0">
              <a:schemeClr val="accent2">
                <a:shade val="80000"/>
                <a:hueOff val="-17936"/>
                <a:satOff val="-2012"/>
                <a:lumOff val="12840"/>
                <a:alphaOff val="0"/>
                <a:tint val="50000"/>
                <a:satMod val="300000"/>
              </a:schemeClr>
            </a:gs>
            <a:gs pos="35000">
              <a:schemeClr val="accent2">
                <a:shade val="80000"/>
                <a:hueOff val="-17936"/>
                <a:satOff val="-2012"/>
                <a:lumOff val="12840"/>
                <a:alphaOff val="0"/>
                <a:tint val="37000"/>
                <a:satMod val="300000"/>
              </a:schemeClr>
            </a:gs>
            <a:gs pos="100000">
              <a:schemeClr val="accent2">
                <a:shade val="80000"/>
                <a:hueOff val="-17936"/>
                <a:satOff val="-2012"/>
                <a:lumOff val="12840"/>
                <a:alphaOff val="0"/>
                <a:tint val="15000"/>
                <a:satMod val="350000"/>
              </a:schemeClr>
            </a:gs>
          </a:gsLst>
          <a:lin ang="16200000" scaled="1"/>
        </a:gradFill>
        <a:ln w="19050" cap="flat" cmpd="sng" algn="ctr">
          <a:solidFill>
            <a:scrgbClr r="0" g="0" b="0">
              <a:shade val="95000"/>
              <a:satMod val="105000"/>
            </a:scrgb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100000"/>
            </a:lnSpc>
            <a:spcBef>
              <a:spcPct val="0"/>
            </a:spcBef>
            <a:spcAft>
              <a:spcPts val="0"/>
            </a:spcAft>
            <a:buNone/>
          </a:pPr>
          <a:r>
            <a:rPr lang="en-US" sz="1800" b="1" i="0" kern="1200" dirty="0">
              <a:latin typeface="Arial" panose="020B0604020202020204" pitchFamily="34" charset="0"/>
              <a:cs typeface="Arial" panose="020B0604020202020204" pitchFamily="34" charset="0"/>
            </a:rPr>
            <a:t>Exp. 2 – Single-frame, binary classification</a:t>
          </a:r>
        </a:p>
      </dsp:txBody>
      <dsp:txXfrm>
        <a:off x="3245369" y="456003"/>
        <a:ext cx="2844256" cy="1137702"/>
      </dsp:txXfrm>
    </dsp:sp>
    <dsp:sp modelId="{08181354-6813-4C13-87A5-7C84EF452E97}">
      <dsp:nvSpPr>
        <dsp:cNvPr id="0" name=""/>
        <dsp:cNvSpPr/>
      </dsp:nvSpPr>
      <dsp:spPr>
        <a:xfrm>
          <a:off x="3245369" y="1593705"/>
          <a:ext cx="2844256" cy="2854800"/>
        </a:xfrm>
        <a:prstGeom prst="rect">
          <a:avLst/>
        </a:prstGeom>
        <a:solidFill>
          <a:schemeClr val="accent2">
            <a:alpha val="90000"/>
            <a:tint val="40000"/>
            <a:hueOff val="0"/>
            <a:satOff val="0"/>
            <a:lumOff val="0"/>
            <a:alphaOff val="0"/>
          </a:schemeClr>
        </a:solidFill>
        <a:ln w="19050"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Labels collapsed to “seizure” vs “no seizure”</a:t>
          </a:r>
        </a:p>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Same 104 images</a:t>
          </a:r>
        </a:p>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Accuracy improves to 49%.</a:t>
          </a:r>
        </a:p>
      </dsp:txBody>
      <dsp:txXfrm>
        <a:off x="3245369" y="1593705"/>
        <a:ext cx="2844256" cy="2854800"/>
      </dsp:txXfrm>
    </dsp:sp>
    <dsp:sp modelId="{6769EBB5-703A-4FF0-9FAF-9A30ED59131D}">
      <dsp:nvSpPr>
        <dsp:cNvPr id="0" name=""/>
        <dsp:cNvSpPr/>
      </dsp:nvSpPr>
      <dsp:spPr>
        <a:xfrm>
          <a:off x="6487821" y="456003"/>
          <a:ext cx="2844256" cy="1137702"/>
        </a:xfrm>
        <a:prstGeom prst="rect">
          <a:avLst/>
        </a:prstGeom>
        <a:gradFill rotWithShape="0">
          <a:gsLst>
            <a:gs pos="0">
              <a:schemeClr val="accent2">
                <a:shade val="80000"/>
                <a:hueOff val="-35872"/>
                <a:satOff val="-4024"/>
                <a:lumOff val="25680"/>
                <a:alphaOff val="0"/>
                <a:tint val="50000"/>
                <a:satMod val="300000"/>
              </a:schemeClr>
            </a:gs>
            <a:gs pos="35000">
              <a:schemeClr val="accent2">
                <a:shade val="80000"/>
                <a:hueOff val="-35872"/>
                <a:satOff val="-4024"/>
                <a:lumOff val="25680"/>
                <a:alphaOff val="0"/>
                <a:tint val="37000"/>
                <a:satMod val="300000"/>
              </a:schemeClr>
            </a:gs>
            <a:gs pos="100000">
              <a:schemeClr val="accent2">
                <a:shade val="80000"/>
                <a:hueOff val="-35872"/>
                <a:satOff val="-4024"/>
                <a:lumOff val="25680"/>
                <a:alphaOff val="0"/>
                <a:tint val="15000"/>
                <a:satMod val="350000"/>
              </a:schemeClr>
            </a:gs>
          </a:gsLst>
          <a:lin ang="16200000" scaled="1"/>
        </a:gradFill>
        <a:ln w="19050" cap="flat" cmpd="sng" algn="ctr">
          <a:solidFill>
            <a:scrgbClr r="0" g="0" b="0">
              <a:shade val="95000"/>
              <a:satMod val="105000"/>
            </a:scrgb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100000"/>
            </a:lnSpc>
            <a:spcBef>
              <a:spcPct val="0"/>
            </a:spcBef>
            <a:spcAft>
              <a:spcPts val="0"/>
            </a:spcAft>
            <a:buNone/>
          </a:pPr>
          <a:r>
            <a:rPr lang="en-US" sz="1800" b="1" i="0" kern="1200" dirty="0">
              <a:latin typeface="Arial" panose="020B0604020202020204" pitchFamily="34" charset="0"/>
              <a:cs typeface="Arial" panose="020B0604020202020204" pitchFamily="34" charset="0"/>
            </a:rPr>
            <a:t>Exp. 3 – Temporal-context, 4-way classification</a:t>
          </a:r>
        </a:p>
      </dsp:txBody>
      <dsp:txXfrm>
        <a:off x="6487821" y="456003"/>
        <a:ext cx="2844256" cy="1137702"/>
      </dsp:txXfrm>
    </dsp:sp>
    <dsp:sp modelId="{BA3A3D8F-332D-4199-9ED9-31A252DEF0E4}">
      <dsp:nvSpPr>
        <dsp:cNvPr id="0" name=""/>
        <dsp:cNvSpPr/>
      </dsp:nvSpPr>
      <dsp:spPr>
        <a:xfrm>
          <a:off x="6487821" y="1593705"/>
          <a:ext cx="2844256" cy="2854800"/>
        </a:xfrm>
        <a:prstGeom prst="rect">
          <a:avLst/>
        </a:prstGeom>
        <a:solidFill>
          <a:schemeClr val="accent2">
            <a:alpha val="90000"/>
            <a:tint val="40000"/>
            <a:hueOff val="0"/>
            <a:satOff val="0"/>
            <a:lumOff val="0"/>
            <a:alphaOff val="0"/>
          </a:schemeClr>
        </a:solidFill>
        <a:ln w="19050"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Input: 3 consecutive frames (pre-ictal, ictal, post-ictal) per case</a:t>
          </a:r>
        </a:p>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100 cases (75 seizure, 25 background; 300 images)</a:t>
          </a:r>
        </a:p>
        <a:p>
          <a:pPr marL="171450" lvl="1" indent="-171450" algn="l" defTabSz="800100">
            <a:lnSpc>
              <a:spcPct val="100000"/>
            </a:lnSpc>
            <a:spcBef>
              <a:spcPct val="0"/>
            </a:spcBef>
            <a:spcAft>
              <a:spcPts val="600"/>
            </a:spcAft>
            <a:buChar char="•"/>
          </a:pPr>
          <a:r>
            <a:rPr lang="en-US" sz="1800" b="1" i="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Accuracy: 35%.</a:t>
          </a:r>
        </a:p>
      </dsp:txBody>
      <dsp:txXfrm>
        <a:off x="6487821" y="1593705"/>
        <a:ext cx="2844256"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B0B12-5F14-412B-9229-83564AC2B4EB}">
      <dsp:nvSpPr>
        <dsp:cNvPr id="0" name=""/>
        <dsp:cNvSpPr/>
      </dsp:nvSpPr>
      <dsp:spPr>
        <a:xfrm>
          <a:off x="221412" y="0"/>
          <a:ext cx="2696765" cy="2157412"/>
        </a:xfrm>
        <a:prstGeom prst="rect">
          <a:avLst/>
        </a:prstGeom>
        <a:blipFill>
          <a:blip xmlns:r="http://schemas.openxmlformats.org/officeDocument/2006/relationships" r:embed="rId1"/>
          <a:srcRect/>
          <a:stretch>
            <a:fillRect l="-2000" r="-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D9FC23-DF08-4CA9-BBF2-3C336C57F003}">
      <dsp:nvSpPr>
        <dsp:cNvPr id="0" name=""/>
        <dsp:cNvSpPr/>
      </dsp:nvSpPr>
      <dsp:spPr>
        <a:xfrm>
          <a:off x="459105" y="1944707"/>
          <a:ext cx="2400121" cy="755094"/>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just" defTabSz="266700">
            <a:lnSpc>
              <a:spcPct val="90000"/>
            </a:lnSpc>
            <a:spcBef>
              <a:spcPct val="0"/>
            </a:spcBef>
            <a:spcAft>
              <a:spcPct val="35000"/>
            </a:spcAft>
            <a:buNone/>
          </a:pPr>
          <a:r>
            <a:rPr lang="en-US" sz="600" b="1" kern="1200" dirty="0"/>
            <a:t>The image displays a dense inflammatory infiltrate composed predominantly of lymphocytes within the fibrous stroma, without any clear evidence of ductal structures or atypical epithelial proliferation. There is no architectural distortion, mitotic activity, or cytologic atypia suggestive of malignancy. This pattern is consistent with a benign inflammatory process, not cancer</a:t>
          </a:r>
          <a:r>
            <a:rPr lang="en-US" sz="600" kern="1200" dirty="0"/>
            <a:t>.</a:t>
          </a:r>
        </a:p>
      </dsp:txBody>
      <dsp:txXfrm>
        <a:off x="459105" y="1944707"/>
        <a:ext cx="2400121" cy="755094"/>
      </dsp:txXfrm>
    </dsp:sp>
    <dsp:sp modelId="{72CF6277-2E65-48A3-BC19-542336AD637B}">
      <dsp:nvSpPr>
        <dsp:cNvPr id="0" name=""/>
        <dsp:cNvSpPr/>
      </dsp:nvSpPr>
      <dsp:spPr>
        <a:xfrm>
          <a:off x="3182838" y="3036"/>
          <a:ext cx="2696765" cy="2157412"/>
        </a:xfrm>
        <a:prstGeom prst="rect">
          <a:avLst/>
        </a:prstGeom>
        <a:blipFill>
          <a:blip xmlns:r="http://schemas.openxmlformats.org/officeDocument/2006/relationships" r:embed="rId2"/>
          <a:srcRect/>
          <a:stretch>
            <a:fillRect t="-25000" b="-2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9F7884-CFA7-4AB9-B304-27F9BD410321}">
      <dsp:nvSpPr>
        <dsp:cNvPr id="0" name=""/>
        <dsp:cNvSpPr/>
      </dsp:nvSpPr>
      <dsp:spPr>
        <a:xfrm>
          <a:off x="3425547" y="1944707"/>
          <a:ext cx="2400121" cy="755094"/>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just" defTabSz="266700">
            <a:lnSpc>
              <a:spcPct val="90000"/>
            </a:lnSpc>
            <a:spcBef>
              <a:spcPct val="0"/>
            </a:spcBef>
            <a:spcAft>
              <a:spcPct val="35000"/>
            </a:spcAft>
            <a:buNone/>
          </a:pPr>
          <a:r>
            <a:rPr lang="en-US" sz="600" b="1" kern="1200" dirty="0"/>
            <a:t>This image shows a duct completely filled with a monomorphic population of atypical epithelial cells, demonstrating cribriform and solid architecture with clear preservation of the basement membrane — classic features of DCIS. The nuclei are enlarged, irregular, and hyperchromatic, consistent with neoplastic changes. There is no evidence of stromal invasion, so this is non-invasive but still classified as cancer (in situ).</a:t>
          </a:r>
        </a:p>
      </dsp:txBody>
      <dsp:txXfrm>
        <a:off x="3425547" y="1944707"/>
        <a:ext cx="2400121" cy="755094"/>
      </dsp:txXfrm>
    </dsp:sp>
    <dsp:sp modelId="{FEB439B5-ED74-4A30-878F-8347034407C5}">
      <dsp:nvSpPr>
        <dsp:cNvPr id="0" name=""/>
        <dsp:cNvSpPr/>
      </dsp:nvSpPr>
      <dsp:spPr>
        <a:xfrm>
          <a:off x="216396" y="2969478"/>
          <a:ext cx="2696765" cy="2157412"/>
        </a:xfrm>
        <a:prstGeom prst="rect">
          <a:avLst/>
        </a:prstGeom>
        <a:blipFill>
          <a:blip xmlns:r="http://schemas.openxmlformats.org/officeDocument/2006/relationships" r:embed="rId3"/>
          <a:srcRect/>
          <a:stretch>
            <a:fillRect l="-34000" r="-3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59E08D-9F40-4DAE-B320-C7F217D0B33D}">
      <dsp:nvSpPr>
        <dsp:cNvPr id="0" name=""/>
        <dsp:cNvSpPr/>
      </dsp:nvSpPr>
      <dsp:spPr>
        <a:xfrm>
          <a:off x="459105" y="4911149"/>
          <a:ext cx="2400121" cy="755094"/>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just" defTabSz="266700">
            <a:lnSpc>
              <a:spcPct val="90000"/>
            </a:lnSpc>
            <a:spcBef>
              <a:spcPct val="0"/>
            </a:spcBef>
            <a:spcAft>
              <a:spcPct val="35000"/>
            </a:spcAft>
            <a:buNone/>
          </a:pPr>
          <a:r>
            <a:rPr lang="en-US" sz="600" b="1" kern="1200" dirty="0"/>
            <a:t>This image depicts small ductal and lobular units embedded in fibrous stroma. The ducts and lobules show bland nuclear morphology with clear luminal spaces, no architectural distortion, and preservation of the dual cell layers (epithelial and myoepithelial). The stromal background is unremarkable. There are no cytologic atypia or features of neoplasia. This is consistent with normal breast tissue histology.</a:t>
          </a:r>
        </a:p>
      </dsp:txBody>
      <dsp:txXfrm>
        <a:off x="459105" y="4911149"/>
        <a:ext cx="2400121" cy="755094"/>
      </dsp:txXfrm>
    </dsp:sp>
    <dsp:sp modelId="{A1D4DA1D-8771-4C35-8F64-3345BEA9B5A0}">
      <dsp:nvSpPr>
        <dsp:cNvPr id="0" name=""/>
        <dsp:cNvSpPr/>
      </dsp:nvSpPr>
      <dsp:spPr>
        <a:xfrm>
          <a:off x="3182838" y="2969478"/>
          <a:ext cx="2696765" cy="2157412"/>
        </a:xfrm>
        <a:prstGeom prst="rect">
          <a:avLst/>
        </a:prstGeom>
        <a:blipFill>
          <a:blip xmlns:r="http://schemas.openxmlformats.org/officeDocument/2006/relationships" r:embed="rId4"/>
          <a:srcRect/>
          <a:stretch>
            <a:fillRect t="-12000" b="-1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4F0F80-C19C-477A-8E4F-7914056836E3}">
      <dsp:nvSpPr>
        <dsp:cNvPr id="0" name=""/>
        <dsp:cNvSpPr/>
      </dsp:nvSpPr>
      <dsp:spPr>
        <a:xfrm>
          <a:off x="3425547" y="4911149"/>
          <a:ext cx="2400121" cy="755094"/>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just" defTabSz="266700">
            <a:lnSpc>
              <a:spcPct val="90000"/>
            </a:lnSpc>
            <a:spcBef>
              <a:spcPct val="0"/>
            </a:spcBef>
            <a:spcAft>
              <a:spcPct val="35000"/>
            </a:spcAft>
            <a:buNone/>
          </a:pPr>
          <a:r>
            <a:rPr lang="en-US" sz="600" b="1" kern="1200" dirty="0"/>
            <a:t>The image reveals invasive epithelial structures with irregular, angulated glands infiltrating a fibrotic stroma. There is an absence of a continuous myoepithelial layer, nuclear atypia, and loss of normal ductal architecture, consistent with invasive ductal carcinoma (</a:t>
          </a:r>
          <a:r>
            <a:rPr lang="en-US" sz="600" b="1" kern="1200" dirty="0" err="1"/>
            <a:t>indc</a:t>
          </a:r>
          <a:r>
            <a:rPr lang="en-US" sz="600" b="1" kern="1200" dirty="0"/>
            <a:t>). These features indicate malignant cells breaching the basement membrane and invading surrounding tissue</a:t>
          </a:r>
          <a:r>
            <a:rPr lang="en-US" sz="600" kern="1200" dirty="0"/>
            <a:t>.</a:t>
          </a:r>
        </a:p>
      </dsp:txBody>
      <dsp:txXfrm>
        <a:off x="3425547" y="4911149"/>
        <a:ext cx="2400121" cy="75509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4613F2-7A4B-1DBC-15A9-C99B15FD10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184E14-B4B3-F616-6812-30FDA0FAA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C63A1C-2626-C246-86F2-B4105D67646F}" type="datetimeFigureOut">
              <a:rPr lang="en-US" smtClean="0"/>
              <a:t>05-Dec-25</a:t>
            </a:fld>
            <a:endParaRPr lang="en-US"/>
          </a:p>
        </p:txBody>
      </p:sp>
      <p:sp>
        <p:nvSpPr>
          <p:cNvPr id="4" name="Footer Placeholder 3">
            <a:extLst>
              <a:ext uri="{FF2B5EF4-FFF2-40B4-BE49-F238E27FC236}">
                <a16:creationId xmlns:a16="http://schemas.microsoft.com/office/drawing/2014/main" id="{8B06B8E1-A221-486C-265D-B0F772865D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DB091B-A022-D971-990D-DB18C3DEE7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A272F-E11C-0D49-A1EE-813733CACB17}" type="slidenum">
              <a:rPr lang="en-US" smtClean="0"/>
              <a:t>‹#›</a:t>
            </a:fld>
            <a:endParaRPr lang="en-US"/>
          </a:p>
        </p:txBody>
      </p:sp>
    </p:spTree>
    <p:extLst>
      <p:ext uri="{BB962C8B-B14F-4D97-AF65-F5344CB8AC3E}">
        <p14:creationId xmlns:p14="http://schemas.microsoft.com/office/powerpoint/2010/main" val="23795936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05-Dec-25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E051E-3260-BDE6-EB6D-A59429519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E8CED-259D-0307-7399-4D3FE940DF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600868-9BBC-F13F-320E-88E6F39EF03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F93C175-6E9E-D42C-6BB4-34CAB807A564}"/>
              </a:ext>
            </a:extLst>
          </p:cNvPr>
          <p:cNvSpPr>
            <a:spLocks noGrp="1"/>
          </p:cNvSpPr>
          <p:nvPr>
            <p:ph type="sldNum" sz="quarter" idx="10"/>
          </p:nvPr>
        </p:nvSpPr>
        <p:spPr/>
        <p:txBody>
          <a:bodyPr/>
          <a:lstStyle/>
          <a:p>
            <a:fld id="{DF1ACD00-77F6-4941-B4B0-B7C9C01A2CBF}" type="slidenum">
              <a:rPr lang="en-US" smtClean="0"/>
              <a:pPr/>
              <a:t>10</a:t>
            </a:fld>
            <a:endParaRPr lang="en-US"/>
          </a:p>
        </p:txBody>
      </p:sp>
    </p:spTree>
    <p:extLst>
      <p:ext uri="{BB962C8B-B14F-4D97-AF65-F5344CB8AC3E}">
        <p14:creationId xmlns:p14="http://schemas.microsoft.com/office/powerpoint/2010/main" val="4034536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11</a:t>
            </a:fld>
            <a:endParaRPr lang="en-US"/>
          </a:p>
        </p:txBody>
      </p:sp>
    </p:spTree>
    <p:extLst>
      <p:ext uri="{BB962C8B-B14F-4D97-AF65-F5344CB8AC3E}">
        <p14:creationId xmlns:p14="http://schemas.microsoft.com/office/powerpoint/2010/main" val="593693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6722-846C-11DF-63B6-06E850CCF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DBAD5-6F3D-1C01-140D-BC3BD42A4A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890E97-3415-8B9E-6CDE-8578C19B9D5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89CA82C-549F-DEE1-45E5-1A0FE52867E7}"/>
              </a:ext>
            </a:extLst>
          </p:cNvPr>
          <p:cNvSpPr>
            <a:spLocks noGrp="1"/>
          </p:cNvSpPr>
          <p:nvPr>
            <p:ph type="sldNum" sz="quarter" idx="10"/>
          </p:nvPr>
        </p:nvSpPr>
        <p:spPr/>
        <p:txBody>
          <a:bodyPr/>
          <a:lstStyle/>
          <a:p>
            <a:fld id="{DF1ACD00-77F6-4941-B4B0-B7C9C01A2CBF}" type="slidenum">
              <a:rPr lang="en-US" smtClean="0"/>
              <a:pPr/>
              <a:t>12</a:t>
            </a:fld>
            <a:endParaRPr lang="en-US"/>
          </a:p>
        </p:txBody>
      </p:sp>
    </p:spTree>
    <p:extLst>
      <p:ext uri="{BB962C8B-B14F-4D97-AF65-F5344CB8AC3E}">
        <p14:creationId xmlns:p14="http://schemas.microsoft.com/office/powerpoint/2010/main" val="292575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13</a:t>
            </a:fld>
            <a:endParaRPr lang="en-US"/>
          </a:p>
        </p:txBody>
      </p:sp>
    </p:spTree>
    <p:extLst>
      <p:ext uri="{BB962C8B-B14F-4D97-AF65-F5344CB8AC3E}">
        <p14:creationId xmlns:p14="http://schemas.microsoft.com/office/powerpoint/2010/main" val="52866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A98B1-575F-BD03-7757-8A379525E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E3092-F380-0221-DA18-B3E7964B28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1616B4C-32BC-C7EF-AA58-2EE653A2E0F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6F715F5-3A0A-C6C2-F2B4-2C56CB4B161B}"/>
              </a:ext>
            </a:extLst>
          </p:cNvPr>
          <p:cNvSpPr>
            <a:spLocks noGrp="1"/>
          </p:cNvSpPr>
          <p:nvPr>
            <p:ph type="sldNum" sz="quarter" idx="10"/>
          </p:nvPr>
        </p:nvSpPr>
        <p:spPr/>
        <p:txBody>
          <a:bodyPr/>
          <a:lstStyle/>
          <a:p>
            <a:fld id="{DF1ACD00-77F6-4941-B4B0-B7C9C01A2CBF}" type="slidenum">
              <a:rPr lang="en-US" smtClean="0"/>
              <a:pPr/>
              <a:t>14</a:t>
            </a:fld>
            <a:endParaRPr lang="en-US"/>
          </a:p>
        </p:txBody>
      </p:sp>
    </p:spTree>
    <p:extLst>
      <p:ext uri="{BB962C8B-B14F-4D97-AF65-F5344CB8AC3E}">
        <p14:creationId xmlns:p14="http://schemas.microsoft.com/office/powerpoint/2010/main" val="2694772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C981-6B74-B9F6-AD12-AC72A13F3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86FA0-D7E8-A514-A459-523929FEF4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F38C0C-0A8F-DDA9-4BFF-243C6704C92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B653705-2A39-8181-FC09-9EFBA50CF90E}"/>
              </a:ext>
            </a:extLst>
          </p:cNvPr>
          <p:cNvSpPr>
            <a:spLocks noGrp="1"/>
          </p:cNvSpPr>
          <p:nvPr>
            <p:ph type="sldNum" sz="quarter" idx="10"/>
          </p:nvPr>
        </p:nvSpPr>
        <p:spPr/>
        <p:txBody>
          <a:bodyPr/>
          <a:lstStyle/>
          <a:p>
            <a:fld id="{DF1ACD00-77F6-4941-B4B0-B7C9C01A2CBF}" type="slidenum">
              <a:rPr lang="en-US" smtClean="0"/>
              <a:pPr/>
              <a:t>15</a:t>
            </a:fld>
            <a:endParaRPr lang="en-US"/>
          </a:p>
        </p:txBody>
      </p:sp>
    </p:spTree>
    <p:extLst>
      <p:ext uri="{BB962C8B-B14F-4D97-AF65-F5344CB8AC3E}">
        <p14:creationId xmlns:p14="http://schemas.microsoft.com/office/powerpoint/2010/main" val="96080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B388-4CBA-C1FA-1150-A6B08B8D8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3574F-FCC1-E1DF-A3E2-81EA05EAF5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7432138-CD35-0D65-0C86-C36DAFAA4CD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E66B2D0-4CAF-321F-D7FF-92628820C1C0}"/>
              </a:ext>
            </a:extLst>
          </p:cNvPr>
          <p:cNvSpPr>
            <a:spLocks noGrp="1"/>
          </p:cNvSpPr>
          <p:nvPr>
            <p:ph type="sldNum" sz="quarter" idx="10"/>
          </p:nvPr>
        </p:nvSpPr>
        <p:spPr/>
        <p:txBody>
          <a:bodyPr/>
          <a:lstStyle/>
          <a:p>
            <a:fld id="{DF1ACD00-77F6-4941-B4B0-B7C9C01A2CBF}" type="slidenum">
              <a:rPr lang="en-US" smtClean="0"/>
              <a:pPr/>
              <a:t>16</a:t>
            </a:fld>
            <a:endParaRPr lang="en-US"/>
          </a:p>
        </p:txBody>
      </p:sp>
    </p:spTree>
    <p:extLst>
      <p:ext uri="{BB962C8B-B14F-4D97-AF65-F5344CB8AC3E}">
        <p14:creationId xmlns:p14="http://schemas.microsoft.com/office/powerpoint/2010/main" val="256893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E6C97-2329-3593-E040-197A4304F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4F487-89CB-2E3A-2789-D77C9EF31C1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02D89C-1502-F896-6B34-B8DFFBA04F3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137E00C-2919-A7B5-5D2F-5968947B2641}"/>
              </a:ext>
            </a:extLst>
          </p:cNvPr>
          <p:cNvSpPr>
            <a:spLocks noGrp="1"/>
          </p:cNvSpPr>
          <p:nvPr>
            <p:ph type="sldNum" sz="quarter" idx="10"/>
          </p:nvPr>
        </p:nvSpPr>
        <p:spPr/>
        <p:txBody>
          <a:bodyPr/>
          <a:lstStyle/>
          <a:p>
            <a:fld id="{DF1ACD00-77F6-4941-B4B0-B7C9C01A2CBF}" type="slidenum">
              <a:rPr lang="en-US" smtClean="0"/>
              <a:pPr/>
              <a:t>17</a:t>
            </a:fld>
            <a:endParaRPr lang="en-US"/>
          </a:p>
        </p:txBody>
      </p:sp>
    </p:spTree>
    <p:extLst>
      <p:ext uri="{BB962C8B-B14F-4D97-AF65-F5344CB8AC3E}">
        <p14:creationId xmlns:p14="http://schemas.microsoft.com/office/powerpoint/2010/main" val="3970944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6811C-C915-7B61-98E3-3351804CD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87437-5F30-9C57-6AA3-C2DD0AA9015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08399A-16A1-19D8-FC72-089E68BC620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8BCE13F-E1E1-30BF-E6B5-8E7A0DCBF8C2}"/>
              </a:ext>
            </a:extLst>
          </p:cNvPr>
          <p:cNvSpPr>
            <a:spLocks noGrp="1"/>
          </p:cNvSpPr>
          <p:nvPr>
            <p:ph type="sldNum" sz="quarter" idx="10"/>
          </p:nvPr>
        </p:nvSpPr>
        <p:spPr/>
        <p:txBody>
          <a:bodyPr/>
          <a:lstStyle/>
          <a:p>
            <a:fld id="{DF1ACD00-77F6-4941-B4B0-B7C9C01A2CBF}" type="slidenum">
              <a:rPr lang="en-US" smtClean="0"/>
              <a:pPr/>
              <a:t>19</a:t>
            </a:fld>
            <a:endParaRPr lang="en-US"/>
          </a:p>
        </p:txBody>
      </p:sp>
    </p:spTree>
    <p:extLst>
      <p:ext uri="{BB962C8B-B14F-4D97-AF65-F5344CB8AC3E}">
        <p14:creationId xmlns:p14="http://schemas.microsoft.com/office/powerpoint/2010/main" val="278935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a:t>
            </a:fld>
            <a:endParaRPr lang="en-US"/>
          </a:p>
        </p:txBody>
      </p:sp>
    </p:spTree>
    <p:extLst>
      <p:ext uri="{BB962C8B-B14F-4D97-AF65-F5344CB8AC3E}">
        <p14:creationId xmlns:p14="http://schemas.microsoft.com/office/powerpoint/2010/main" val="127384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CDFA5-509D-0082-DDA9-FE3F71B48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8D50C-EADD-03C2-8F6F-5169136406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36E729-9597-86D8-C810-82F52A1E2BD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5114AFD-290B-837F-7F57-5D4A23BE5C06}"/>
              </a:ext>
            </a:extLst>
          </p:cNvPr>
          <p:cNvSpPr>
            <a:spLocks noGrp="1"/>
          </p:cNvSpPr>
          <p:nvPr>
            <p:ph type="sldNum" sz="quarter" idx="10"/>
          </p:nvPr>
        </p:nvSpPr>
        <p:spPr/>
        <p:txBody>
          <a:bodyPr/>
          <a:lstStyle/>
          <a:p>
            <a:fld id="{DF1ACD00-77F6-4941-B4B0-B7C9C01A2CBF}" type="slidenum">
              <a:rPr lang="en-US" smtClean="0"/>
              <a:pPr/>
              <a:t>2</a:t>
            </a:fld>
            <a:endParaRPr lang="en-US"/>
          </a:p>
        </p:txBody>
      </p:sp>
    </p:spTree>
    <p:extLst>
      <p:ext uri="{BB962C8B-B14F-4D97-AF65-F5344CB8AC3E}">
        <p14:creationId xmlns:p14="http://schemas.microsoft.com/office/powerpoint/2010/main" val="319109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AB5F-DBB4-354C-9D2C-04A1E5362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BC5A9-4776-A289-CB16-A9F50F2127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2F4B1B9-9C79-DA55-9B4D-7FAB9D7A312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B950CB7-7B67-0460-98BE-B66A3277AE97}"/>
              </a:ext>
            </a:extLst>
          </p:cNvPr>
          <p:cNvSpPr>
            <a:spLocks noGrp="1"/>
          </p:cNvSpPr>
          <p:nvPr>
            <p:ph type="sldNum" sz="quarter" idx="10"/>
          </p:nvPr>
        </p:nvSpPr>
        <p:spPr/>
        <p:txBody>
          <a:bodyPr/>
          <a:lstStyle/>
          <a:p>
            <a:fld id="{DF1ACD00-77F6-4941-B4B0-B7C9C01A2CBF}" type="slidenum">
              <a:rPr lang="en-US" smtClean="0"/>
              <a:pPr/>
              <a:t>3</a:t>
            </a:fld>
            <a:endParaRPr lang="en-US"/>
          </a:p>
        </p:txBody>
      </p:sp>
    </p:spTree>
    <p:extLst>
      <p:ext uri="{BB962C8B-B14F-4D97-AF65-F5344CB8AC3E}">
        <p14:creationId xmlns:p14="http://schemas.microsoft.com/office/powerpoint/2010/main" val="174274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E159A-8951-3F48-6BEC-46F1F5C1A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1D70B-A5C8-DA6A-16B7-1A51EF84119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35377C-0965-C207-80D4-CD0ED32A839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62EE902-DAC7-6796-2736-FABD189805FC}"/>
              </a:ext>
            </a:extLst>
          </p:cNvPr>
          <p:cNvSpPr>
            <a:spLocks noGrp="1"/>
          </p:cNvSpPr>
          <p:nvPr>
            <p:ph type="sldNum" sz="quarter" idx="10"/>
          </p:nvPr>
        </p:nvSpPr>
        <p:spPr/>
        <p:txBody>
          <a:bodyPr/>
          <a:lstStyle/>
          <a:p>
            <a:fld id="{DF1ACD00-77F6-4941-B4B0-B7C9C01A2CBF}" type="slidenum">
              <a:rPr lang="en-US" smtClean="0"/>
              <a:pPr/>
              <a:t>4</a:t>
            </a:fld>
            <a:endParaRPr lang="en-US"/>
          </a:p>
        </p:txBody>
      </p:sp>
    </p:spTree>
    <p:extLst>
      <p:ext uri="{BB962C8B-B14F-4D97-AF65-F5344CB8AC3E}">
        <p14:creationId xmlns:p14="http://schemas.microsoft.com/office/powerpoint/2010/main" val="283342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5</a:t>
            </a:fld>
            <a:endParaRPr lang="en-US"/>
          </a:p>
        </p:txBody>
      </p:sp>
    </p:spTree>
    <p:extLst>
      <p:ext uri="{BB962C8B-B14F-4D97-AF65-F5344CB8AC3E}">
        <p14:creationId xmlns:p14="http://schemas.microsoft.com/office/powerpoint/2010/main" val="16583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7</a:t>
            </a:fld>
            <a:endParaRPr lang="en-US"/>
          </a:p>
        </p:txBody>
      </p:sp>
    </p:spTree>
    <p:extLst>
      <p:ext uri="{BB962C8B-B14F-4D97-AF65-F5344CB8AC3E}">
        <p14:creationId xmlns:p14="http://schemas.microsoft.com/office/powerpoint/2010/main" val="3064553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8</a:t>
            </a:fld>
            <a:endParaRPr lang="en-US"/>
          </a:p>
        </p:txBody>
      </p:sp>
    </p:spTree>
    <p:extLst>
      <p:ext uri="{BB962C8B-B14F-4D97-AF65-F5344CB8AC3E}">
        <p14:creationId xmlns:p14="http://schemas.microsoft.com/office/powerpoint/2010/main" val="2270248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9</a:t>
            </a:fld>
            <a:endParaRPr lang="en-US"/>
          </a:p>
        </p:txBody>
      </p:sp>
    </p:spTree>
    <p:extLst>
      <p:ext uri="{BB962C8B-B14F-4D97-AF65-F5344CB8AC3E}">
        <p14:creationId xmlns:p14="http://schemas.microsoft.com/office/powerpoint/2010/main" val="90318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C850-1B23-0E36-16E0-CB124BC81F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480EFE-A596-FC2D-E24F-57CA30B965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769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11626192" y="6547621"/>
            <a:ext cx="595003"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12192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1307860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62560" y="685800"/>
            <a:ext cx="11826240" cy="5669280"/>
          </a:xfrm>
          <a:prstGeom prst="rect">
            <a:avLst/>
          </a:prstGeom>
        </p:spPr>
        <p:txBody>
          <a:bodyPr/>
          <a:lstStyle>
            <a:lvl1pPr marL="182880" indent="-182880">
              <a:defRPr sz="2400"/>
            </a:lvl1pPr>
            <a:lvl2pPr marL="548640" indent="-182880">
              <a:defRPr sz="2000"/>
            </a:lvl2pPr>
            <a:lvl3pPr marL="1097280" indent="-182880">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21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40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1" y="0"/>
            <a:ext cx="12207393"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11596997" y="6624263"/>
            <a:ext cx="6096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793" y="6624263"/>
            <a:ext cx="12207392" cy="238527"/>
          </a:xfrm>
          <a:prstGeom prst="rect">
            <a:avLst/>
          </a:prstGeom>
          <a:noFill/>
          <a:ln w="12700" cap="sq" algn="ctr">
            <a:noFill/>
            <a:miter lim="800000"/>
            <a:headEnd/>
            <a:tailEnd/>
          </a:ln>
          <a:effectLst/>
        </p:spPr>
        <p:txBody>
          <a:bodyPr wrap="square" rtlCol="0">
            <a:spAutoFit/>
          </a:bodyPr>
          <a:lstStyle/>
          <a:p>
            <a:pPr marL="466725" indent="0">
              <a:lnSpc>
                <a:spcPct val="95000"/>
              </a:lnSpc>
              <a:spcBef>
                <a:spcPts val="1200"/>
              </a:spcBef>
              <a:tabLst>
                <a:tab pos="11430000" algn="r"/>
              </a:tabLst>
            </a:pPr>
            <a:r>
              <a:rPr lang="en-US" sz="1000" b="1" i="0" u="none" strike="noStrike" cap="none" dirty="0">
                <a:solidFill>
                  <a:srgbClr val="000000"/>
                </a:solidFill>
                <a:latin typeface="Arial"/>
                <a:ea typeface="Arial"/>
                <a:cs typeface="Arial"/>
                <a:sym typeface="Arial"/>
              </a:rPr>
              <a:t>S. Purba et al.: Assessin</a:t>
            </a:r>
            <a:r>
              <a:rPr lang="en-US" sz="1000" b="1" dirty="0">
                <a:solidFill>
                  <a:srgbClr val="000000"/>
                </a:solidFill>
                <a:latin typeface="Arial"/>
                <a:ea typeface="Arial"/>
                <a:cs typeface="Arial"/>
                <a:sym typeface="Arial"/>
              </a:rPr>
              <a:t>g Visual Reasoning of Multimodal Language</a:t>
            </a:r>
            <a:r>
              <a:rPr lang="en-US" sz="1000" b="1" i="0" u="none" strike="noStrike" cap="none" dirty="0">
                <a:solidFill>
                  <a:srgbClr val="000000"/>
                </a:solidFill>
                <a:latin typeface="Arial"/>
                <a:ea typeface="Arial"/>
                <a:cs typeface="Arial"/>
                <a:sym typeface="Arial"/>
              </a:rPr>
              <a:t> Models in Biomedical Applications </a:t>
            </a:r>
            <a:r>
              <a:rPr lang="en-US" sz="1000" b="1" dirty="0">
                <a:solidFill>
                  <a:srgbClr val="1F497D">
                    <a:lumMod val="50000"/>
                  </a:srgbClr>
                </a:solidFill>
                <a:latin typeface="Calibri"/>
              </a:rPr>
              <a:t>	</a:t>
            </a:r>
            <a:r>
              <a:rPr lang="en-US" sz="1000" b="1" i="0" dirty="0">
                <a:solidFill>
                  <a:srgbClr val="1F497D">
                    <a:lumMod val="50000"/>
                  </a:srgbClr>
                </a:solidFill>
                <a:latin typeface="Arial" panose="020B0604020202020204" pitchFamily="34" charset="0"/>
                <a:cs typeface="Arial" panose="020B0604020202020204" pitchFamily="34" charset="0"/>
              </a:rPr>
              <a:t>December 06, 2025</a:t>
            </a:r>
            <a:endParaRPr lang="en-US" sz="1000" b="1" i="0" dirty="0">
              <a:solidFill>
                <a:srgbClr val="000000"/>
              </a:solidFill>
              <a:latin typeface="Arial" panose="020B0604020202020204" pitchFamily="34" charset="0"/>
              <a:cs typeface="Arial" panose="020B0604020202020204" pitchFamily="34" charset="0"/>
            </a:endParaRPr>
          </a:p>
        </p:txBody>
      </p:sp>
      <p:cxnSp>
        <p:nvCxnSpPr>
          <p:cNvPr id="10" name="Straight Connector 9"/>
          <p:cNvCxnSpPr/>
          <p:nvPr userDrawn="1"/>
        </p:nvCxnSpPr>
        <p:spPr bwMode="auto">
          <a:xfrm>
            <a:off x="523208" y="6629400"/>
            <a:ext cx="11668793"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11655387" y="6657110"/>
            <a:ext cx="486315"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0" y="1"/>
            <a:ext cx="12207393"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a:stretch>
            <a:fillRect/>
          </a:stretch>
        </p:blipFill>
        <p:spPr>
          <a:xfrm>
            <a:off x="41964" y="6492245"/>
            <a:ext cx="456488" cy="333278"/>
          </a:xfrm>
          <a:prstGeom prst="rect">
            <a:avLst/>
          </a:prstGeom>
        </p:spPr>
      </p:pic>
    </p:spTree>
    <p:extLst>
      <p:ext uri="{BB962C8B-B14F-4D97-AF65-F5344CB8AC3E}">
        <p14:creationId xmlns:p14="http://schemas.microsoft.com/office/powerpoint/2010/main" val="3703161762"/>
      </p:ext>
    </p:extLst>
  </p:cSld>
  <p:clrMap bg1="lt1" tx1="dk1" bg2="lt2" tx2="dk2" accent1="accent1" accent2="accent2" accent3="accent3" accent4="accent4" accent5="accent5" accent6="accent6" hlink="hlink" folHlink="folHlink"/>
  <p:sldLayoutIdLst>
    <p:sldLayoutId id="2147483682" r:id="rId1"/>
    <p:sldLayoutId id="2147483686" r:id="rId2"/>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595275983"/>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hyperlink" Target="https://coderpad.io/blog/development/what-is-prompt-engineerin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hyperlink" Target="https://www.sciencedirect.com/science/article/pii/S2950261625000512"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www.linkedin.com/pulse/prompt-engineering-clinical-diagnosis-unlikely-rory-burril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hyperlink" Target="https://isip.piconepress.com/publications/conference_presentations/2018/ieee_spmb/demo/"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p1">
            <a:extLst>
              <a:ext uri="{FF2B5EF4-FFF2-40B4-BE49-F238E27FC236}">
                <a16:creationId xmlns:a16="http://schemas.microsoft.com/office/drawing/2014/main" id="{0178A366-C0CA-69EC-8B5D-A4B127D833CA}"/>
              </a:ext>
            </a:extLst>
          </p:cNvPr>
          <p:cNvSpPr/>
          <p:nvPr/>
        </p:nvSpPr>
        <p:spPr>
          <a:xfrm>
            <a:off x="152400" y="228600"/>
            <a:ext cx="11887200" cy="73188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Assessin</a:t>
            </a:r>
            <a:r>
              <a:rPr lang="en-US" sz="2400" b="1" dirty="0">
                <a:solidFill>
                  <a:srgbClr val="000000"/>
                </a:solidFill>
                <a:latin typeface="Arial"/>
                <a:ea typeface="Arial"/>
                <a:cs typeface="Arial"/>
                <a:sym typeface="Arial"/>
              </a:rPr>
              <a:t>g Visual Reasoning of Multimodal Language </a:t>
            </a:r>
            <a:r>
              <a:rPr lang="en-US" sz="2400" b="1" i="0" u="none" strike="noStrike" cap="none" dirty="0">
                <a:solidFill>
                  <a:srgbClr val="000000"/>
                </a:solidFill>
                <a:latin typeface="Arial"/>
                <a:ea typeface="Arial"/>
                <a:cs typeface="Arial"/>
                <a:sym typeface="Arial"/>
              </a:rPr>
              <a:t>Models </a:t>
            </a:r>
            <a:br>
              <a:rPr lang="en-US" sz="2400" b="1" i="0" u="none" strike="noStrike" cap="none" dirty="0">
                <a:solidFill>
                  <a:srgbClr val="000000"/>
                </a:solidFill>
                <a:latin typeface="Arial"/>
                <a:ea typeface="Arial"/>
                <a:cs typeface="Arial"/>
                <a:sym typeface="Arial"/>
              </a:rPr>
            </a:br>
            <a:r>
              <a:rPr lang="en-US" sz="2400" b="1" i="0" u="none" strike="noStrike" cap="none" dirty="0">
                <a:solidFill>
                  <a:srgbClr val="000000"/>
                </a:solidFill>
                <a:latin typeface="Arial"/>
                <a:ea typeface="Arial"/>
                <a:cs typeface="Arial"/>
                <a:sym typeface="Arial"/>
              </a:rPr>
              <a:t>in Biomedical Applications</a:t>
            </a:r>
            <a:endParaRPr sz="2400" b="1" i="0" u="none" strike="noStrike" cap="none" dirty="0">
              <a:latin typeface="Arial"/>
              <a:ea typeface="Arial"/>
              <a:cs typeface="Arial"/>
              <a:sym typeface="Arial"/>
            </a:endParaRPr>
          </a:p>
        </p:txBody>
      </p:sp>
      <p:pic>
        <p:nvPicPr>
          <p:cNvPr id="5" name="Google Shape;126;p1">
            <a:extLst>
              <a:ext uri="{FF2B5EF4-FFF2-40B4-BE49-F238E27FC236}">
                <a16:creationId xmlns:a16="http://schemas.microsoft.com/office/drawing/2014/main" id="{BD09FCE2-34BE-0162-2773-6DB151C2BEA3}"/>
              </a:ext>
            </a:extLst>
          </p:cNvPr>
          <p:cNvPicPr preferRelativeResize="0">
            <a:picLocks noChangeAspect="1"/>
          </p:cNvPicPr>
          <p:nvPr/>
        </p:nvPicPr>
        <p:blipFill rotWithShape="1">
          <a:blip r:embed="rId3">
            <a:alphaModFix/>
          </a:blip>
          <a:stretch/>
        </p:blipFill>
        <p:spPr>
          <a:xfrm>
            <a:off x="9984772" y="5257800"/>
            <a:ext cx="2054828" cy="1371600"/>
          </a:xfrm>
          <a:prstGeom prst="rect">
            <a:avLst/>
          </a:prstGeom>
          <a:noFill/>
          <a:ln>
            <a:noFill/>
          </a:ln>
        </p:spPr>
      </p:pic>
      <p:pic>
        <p:nvPicPr>
          <p:cNvPr id="8" name="Picture 7">
            <a:extLst>
              <a:ext uri="{FF2B5EF4-FFF2-40B4-BE49-F238E27FC236}">
                <a16:creationId xmlns:a16="http://schemas.microsoft.com/office/drawing/2014/main" id="{ACBB30AF-3014-7E4C-2E73-66B1FCC18EE2}"/>
              </a:ext>
            </a:extLst>
          </p:cNvPr>
          <p:cNvPicPr>
            <a:picLocks noChangeAspect="1"/>
          </p:cNvPicPr>
          <p:nvPr/>
        </p:nvPicPr>
        <p:blipFill>
          <a:blip r:embed="rId4">
            <a:extLst>
              <a:ext uri="{28A0092B-C50C-407E-A947-70E740481C1C}">
                <a14:useLocalDpi xmlns:a14="http://schemas.microsoft.com/office/drawing/2010/main" val="0"/>
              </a:ext>
            </a:extLst>
          </a:blip>
          <a:srcRect r="-136" b="12586"/>
          <a:stretch>
            <a:fillRect/>
          </a:stretch>
        </p:blipFill>
        <p:spPr>
          <a:xfrm>
            <a:off x="2243781" y="1426594"/>
            <a:ext cx="7704438" cy="3671485"/>
          </a:xfrm>
          <a:prstGeom prst="rect">
            <a:avLst/>
          </a:prstGeom>
          <a:ln w="25400">
            <a:solidFill>
              <a:srgbClr val="CD1E26"/>
            </a:solidFill>
          </a:ln>
          <a:effectLst>
            <a:outerShdw blurRad="292100" dist="139700" dir="2700000" algn="tl" rotWithShape="0">
              <a:srgbClr val="333333">
                <a:alpha val="65000"/>
              </a:srgbClr>
            </a:outerShdw>
          </a:effectLst>
        </p:spPr>
      </p:pic>
      <p:sp>
        <p:nvSpPr>
          <p:cNvPr id="10" name="Google Shape;125;p1">
            <a:extLst>
              <a:ext uri="{FF2B5EF4-FFF2-40B4-BE49-F238E27FC236}">
                <a16:creationId xmlns:a16="http://schemas.microsoft.com/office/drawing/2014/main" id="{B8FDE63F-8F7D-D813-2E62-FB371CA58ED0}"/>
              </a:ext>
            </a:extLst>
          </p:cNvPr>
          <p:cNvSpPr/>
          <p:nvPr/>
        </p:nvSpPr>
        <p:spPr>
          <a:xfrm>
            <a:off x="0" y="5564194"/>
            <a:ext cx="10104120" cy="1065205"/>
          </a:xfrm>
          <a:prstGeom prst="rect">
            <a:avLst/>
          </a:prstGeom>
          <a:noFill/>
          <a:ln>
            <a:noFill/>
          </a:ln>
        </p:spPr>
        <p:txBody>
          <a:bodyPr spcFirstLastPara="1" wrap="square" lIns="90000" tIns="45000" rIns="90000" bIns="45000" anchor="t" anchorCtr="0">
            <a:noAutofit/>
          </a:bodyPr>
          <a:lstStyle/>
          <a:p>
            <a:pPr marL="14288" indent="-14288" algn="ctr">
              <a:spcBef>
                <a:spcPts val="0"/>
              </a:spcBef>
              <a:spcAft>
                <a:spcPts val="1200"/>
              </a:spcAft>
              <a:buNone/>
            </a:pPr>
            <a:r>
              <a:rPr lang="en-US" b="1" dirty="0">
                <a:solidFill>
                  <a:schemeClr val="accent6">
                    <a:lumMod val="75000"/>
                  </a:schemeClr>
                </a:solidFill>
                <a:latin typeface="Arial"/>
                <a:cs typeface="Arial"/>
              </a:rPr>
              <a:t>S</a:t>
            </a:r>
            <a:r>
              <a:rPr lang="en-US" sz="1800" b="1" dirty="0">
                <a:solidFill>
                  <a:schemeClr val="accent6">
                    <a:lumMod val="75000"/>
                  </a:schemeClr>
                </a:solidFill>
                <a:latin typeface="Arial"/>
                <a:cs typeface="Arial"/>
              </a:rPr>
              <a:t>. </a:t>
            </a:r>
            <a:r>
              <a:rPr lang="en-US" b="1" dirty="0">
                <a:solidFill>
                  <a:schemeClr val="accent6">
                    <a:lumMod val="75000"/>
                  </a:schemeClr>
                </a:solidFill>
                <a:latin typeface="Arial"/>
                <a:cs typeface="Arial"/>
              </a:rPr>
              <a:t>Purba</a:t>
            </a:r>
            <a:r>
              <a:rPr lang="en-US" b="1" dirty="0">
                <a:latin typeface="Arial"/>
                <a:cs typeface="Arial"/>
              </a:rPr>
              <a:t>, A. Melles, D. Hackel, I. Obeid</a:t>
            </a:r>
            <a:r>
              <a:rPr lang="en-US" sz="1800" b="1" dirty="0">
                <a:solidFill>
                  <a:schemeClr val="accent6">
                    <a:lumMod val="75000"/>
                  </a:schemeClr>
                </a:solidFill>
                <a:latin typeface="Arial"/>
                <a:cs typeface="Arial"/>
              </a:rPr>
              <a:t> </a:t>
            </a:r>
            <a:r>
              <a:rPr lang="en-US" sz="1800" b="1" dirty="0">
                <a:solidFill>
                  <a:schemeClr val="tx1"/>
                </a:solidFill>
                <a:latin typeface="Arial"/>
                <a:cs typeface="Arial"/>
              </a:rPr>
              <a:t>and J. Picone</a:t>
            </a:r>
            <a:endParaRPr lang="en-US" sz="1800" b="1" dirty="0">
              <a:solidFill>
                <a:schemeClr val="tx1"/>
              </a:solidFill>
              <a:latin typeface="Arial" panose="020B0604020202020204" pitchFamily="34" charset="0"/>
              <a:cs typeface="Arial" panose="020B0604020202020204" pitchFamily="34" charset="0"/>
            </a:endParaRPr>
          </a:p>
          <a:p>
            <a:pPr marL="115888" indent="-115888" algn="ctr">
              <a:spcBef>
                <a:spcPts val="0"/>
              </a:spcBef>
              <a:buNone/>
            </a:pPr>
            <a:r>
              <a:rPr lang="en-US" sz="1800" b="1" dirty="0">
                <a:latin typeface="Arial"/>
                <a:cs typeface="Arial"/>
              </a:rPr>
              <a:t>Neural Engineering Data Consortium</a:t>
            </a:r>
          </a:p>
          <a:p>
            <a:pPr marL="115888" indent="-115888" algn="ctr">
              <a:spcBef>
                <a:spcPts val="0"/>
              </a:spcBef>
              <a:buNone/>
            </a:pPr>
            <a:r>
              <a:rPr lang="en-US" sz="1800" b="1" dirty="0">
                <a:latin typeface="Arial"/>
                <a:cs typeface="Arial"/>
              </a:rPr>
              <a:t>Temple University</a:t>
            </a:r>
          </a:p>
          <a:p>
            <a:pPr marL="0" marR="0" lvl="0" indent="0" algn="l" rtl="0">
              <a:lnSpc>
                <a:spcPct val="100000"/>
              </a:lnSpc>
              <a:spcBef>
                <a:spcPts val="0"/>
              </a:spcBef>
              <a:spcAft>
                <a:spcPts val="0"/>
              </a:spcAft>
              <a:buSzPts val="1800"/>
              <a:buFont typeface="Arial"/>
              <a:buNone/>
            </a:pPr>
            <a:endParaRPr sz="1800" b="0" i="0" u="none" strike="noStrike" cap="none" dirty="0">
              <a:latin typeface="Arial"/>
              <a:ea typeface="Arial"/>
              <a:cs typeface="Arial"/>
              <a:sym typeface="Arial"/>
            </a:endParaRPr>
          </a:p>
        </p:txBody>
      </p:sp>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2A2E2E-187B-D4D0-1908-C7A903613E0C}"/>
              </a:ext>
            </a:extLst>
          </p:cNvPr>
          <p:cNvSpPr>
            <a:spLocks noGrp="1"/>
          </p:cNvSpPr>
          <p:nvPr>
            <p:ph idx="1"/>
          </p:nvPr>
        </p:nvSpPr>
        <p:spPr/>
        <p:txBody>
          <a:bodyPr lIns="0" tIns="0" rIns="0" bIns="0"/>
          <a:lstStyle/>
          <a:p>
            <a:pPr>
              <a:spcBef>
                <a:spcPts val="0"/>
              </a:spcBef>
              <a:spcAft>
                <a:spcPts val="1200"/>
              </a:spcAft>
            </a:pPr>
            <a:r>
              <a:rPr lang="en-US" sz="1800" b="1" dirty="0">
                <a:solidFill>
                  <a:srgbClr val="353585"/>
                </a:solidFill>
                <a:latin typeface="Arial" panose="020B0604020202020204" pitchFamily="34" charset="0"/>
                <a:cs typeface="Arial" panose="020B0604020202020204" pitchFamily="34" charset="0"/>
              </a:rPr>
              <a:t>Goal:</a:t>
            </a:r>
            <a:r>
              <a:rPr lang="en-US" sz="1800" b="1" dirty="0">
                <a:latin typeface="Arial" panose="020B0604020202020204" pitchFamily="34" charset="0"/>
                <a:cs typeface="Arial" panose="020B0604020202020204" pitchFamily="34" charset="0"/>
              </a:rPr>
              <a:t> Assess visual reasoning of ChatGPT o3-mini-high model for EEG images </a:t>
            </a:r>
          </a:p>
          <a:p>
            <a:pPr>
              <a:spcBef>
                <a:spcPts val="0"/>
              </a:spcBef>
              <a:spcAft>
                <a:spcPts val="33600"/>
              </a:spcAft>
            </a:pPr>
            <a:r>
              <a:rPr lang="en-US" sz="1800" b="1" dirty="0">
                <a:latin typeface="Arial" panose="020B0604020202020204" pitchFamily="34" charset="0"/>
                <a:cs typeface="Arial" panose="020B0604020202020204" pitchFamily="34" charset="0"/>
              </a:rPr>
              <a:t>Three experiments using images from NAEG:</a:t>
            </a:r>
          </a:p>
          <a:p>
            <a:pPr>
              <a:spcBef>
                <a:spcPts val="0"/>
              </a:spcBef>
              <a:spcAft>
                <a:spcPts val="1200"/>
              </a:spcAft>
            </a:pPr>
            <a:r>
              <a:rPr lang="en-US" sz="1800" b="1" dirty="0">
                <a:latin typeface="Arial" panose="020B0604020202020204" pitchFamily="34" charset="0"/>
                <a:cs typeface="Arial" panose="020B0604020202020204" pitchFamily="34" charset="0"/>
              </a:rPr>
              <a:t>Temporal context helps but does not solve main challenges; absence seizures remain especially difficult.</a:t>
            </a:r>
          </a:p>
          <a:p>
            <a:endParaRPr lang="en-US" sz="1800" b="1" dirty="0">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8E746B45-D1FC-A460-BE26-E2D593866F51}"/>
              </a:ext>
            </a:extLst>
          </p:cNvPr>
          <p:cNvGraphicFramePr/>
          <p:nvPr>
            <p:extLst>
              <p:ext uri="{D42A27DB-BD31-4B8C-83A1-F6EECF244321}">
                <p14:modId xmlns:p14="http://schemas.microsoft.com/office/powerpoint/2010/main" val="1123225004"/>
              </p:ext>
            </p:extLst>
          </p:nvPr>
        </p:nvGraphicFramePr>
        <p:xfrm>
          <a:off x="1447799" y="1098468"/>
          <a:ext cx="9334995" cy="4904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668FEDF-DF34-E9EE-C8DA-12682D13A178}"/>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Case Study: EEG I (Tasks &amp; Quantitative Results)</a:t>
            </a:r>
          </a:p>
        </p:txBody>
      </p:sp>
    </p:spTree>
    <p:extLst>
      <p:ext uri="{BB962C8B-B14F-4D97-AF65-F5344CB8AC3E}">
        <p14:creationId xmlns:p14="http://schemas.microsoft.com/office/powerpoint/2010/main" val="201184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A78334-7257-4A13-96AC-3407C3CE342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999D1C36-AAF7-4CD4-BD03-AE4DD827606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503E6E80-480F-422F-B96A-8DC10912556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08181354-6813-4C13-87A5-7C84EF452E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769EBB5-703A-4FF0-9FAF-9A30ED59131D}"/>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graphicEl>
                                              <a:dgm id="{BA3A3D8F-332D-4199-9ED9-31A252DEF0E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Graphic spid="9" grpId="1"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8163-240F-7645-14FC-780B6E747A4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D7A6D39-303D-401D-D3A1-B45A1C115036}"/>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Case Study: EEG II (Qualitative Reasoning &amp; Failure Modes)</a:t>
            </a:r>
          </a:p>
        </p:txBody>
      </p:sp>
      <p:grpSp>
        <p:nvGrpSpPr>
          <p:cNvPr id="61" name="Group 60">
            <a:extLst>
              <a:ext uri="{FF2B5EF4-FFF2-40B4-BE49-F238E27FC236}">
                <a16:creationId xmlns:a16="http://schemas.microsoft.com/office/drawing/2014/main" id="{4DDAC154-F0A4-2420-D235-144D3C55A081}"/>
              </a:ext>
            </a:extLst>
          </p:cNvPr>
          <p:cNvGrpSpPr/>
          <p:nvPr/>
        </p:nvGrpSpPr>
        <p:grpSpPr>
          <a:xfrm>
            <a:off x="475798" y="763637"/>
            <a:ext cx="5486400" cy="4572000"/>
            <a:chOff x="475798" y="763637"/>
            <a:chExt cx="5486400" cy="4572000"/>
          </a:xfrm>
        </p:grpSpPr>
        <p:sp>
          <p:nvSpPr>
            <p:cNvPr id="39" name="Rounded Rectangle 1">
              <a:extLst>
                <a:ext uri="{FF2B5EF4-FFF2-40B4-BE49-F238E27FC236}">
                  <a16:creationId xmlns:a16="http://schemas.microsoft.com/office/drawing/2014/main" id="{5C9DAE90-8620-D877-51FE-464E1638308D}"/>
                </a:ext>
              </a:extLst>
            </p:cNvPr>
            <p:cNvSpPr/>
            <p:nvPr/>
          </p:nvSpPr>
          <p:spPr>
            <a:xfrm>
              <a:off x="475798" y="763637"/>
              <a:ext cx="5486400" cy="4572000"/>
            </a:xfrm>
            <a:prstGeom prst="roundRect">
              <a:avLst/>
            </a:prstGeom>
            <a:solidFill>
              <a:schemeClr val="bg1"/>
            </a:solidFill>
            <a:ln w="19050">
              <a:solidFill>
                <a:srgbClr val="000000"/>
              </a:solidFill>
              <a:round/>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Rounded Rectangle 2">
              <a:extLst>
                <a:ext uri="{FF2B5EF4-FFF2-40B4-BE49-F238E27FC236}">
                  <a16:creationId xmlns:a16="http://schemas.microsoft.com/office/drawing/2014/main" id="{C1D457A7-998F-F660-7D8A-E91D1D93A091}"/>
                </a:ext>
              </a:extLst>
            </p:cNvPr>
            <p:cNvSpPr/>
            <p:nvPr/>
          </p:nvSpPr>
          <p:spPr>
            <a:xfrm>
              <a:off x="475798" y="763637"/>
              <a:ext cx="5486400" cy="777240"/>
            </a:xfrm>
            <a:prstGeom prst="roundRect">
              <a:avLst/>
            </a:prstGeom>
            <a:gradFill>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 name="Oval 40">
              <a:extLst>
                <a:ext uri="{FF2B5EF4-FFF2-40B4-BE49-F238E27FC236}">
                  <a16:creationId xmlns:a16="http://schemas.microsoft.com/office/drawing/2014/main" id="{64437F16-2759-0EBE-FE65-FA72D7A72D08}"/>
                </a:ext>
              </a:extLst>
            </p:cNvPr>
            <p:cNvSpPr/>
            <p:nvPr/>
          </p:nvSpPr>
          <p:spPr>
            <a:xfrm>
              <a:off x="658678" y="923657"/>
              <a:ext cx="457200" cy="457200"/>
            </a:xfrm>
            <a:prstGeom prst="ellipse">
              <a:avLst/>
            </a:prstGeom>
            <a:solidFill>
              <a:srgbClr val="4CAF50"/>
            </a:solidFill>
            <a:ln w="19050">
              <a:solidFill>
                <a:srgbClr val="FFFFFF"/>
              </a:solidFill>
            </a:ln>
          </p:spPr>
          <p:style>
            <a:lnRef idx="1">
              <a:schemeClr val="accent1"/>
            </a:lnRef>
            <a:fillRef idx="3">
              <a:schemeClr val="accent1"/>
            </a:fillRef>
            <a:effectRef idx="2">
              <a:schemeClr val="accent1"/>
            </a:effectRef>
            <a:fontRef idx="minor">
              <a:schemeClr val="lt1"/>
            </a:fontRef>
          </p:style>
          <p:txBody>
            <a:bodyPr tIns="38100" rtlCol="0" anchor="ctr"/>
            <a:lstStyle/>
            <a:p>
              <a:pPr algn="ctr"/>
              <a:r>
                <a:rPr sz="1800" b="1">
                  <a:solidFill>
                    <a:srgbClr val="FFFFFF"/>
                  </a:solidFill>
                  <a:latin typeface="Arial"/>
                </a:rPr>
                <a:t>✔</a:t>
              </a:r>
            </a:p>
          </p:txBody>
        </p:sp>
        <p:sp>
          <p:nvSpPr>
            <p:cNvPr id="42" name="TextBox 41">
              <a:extLst>
                <a:ext uri="{FF2B5EF4-FFF2-40B4-BE49-F238E27FC236}">
                  <a16:creationId xmlns:a16="http://schemas.microsoft.com/office/drawing/2014/main" id="{F47DED50-244A-9FF2-20B7-07F40B2495D0}"/>
                </a:ext>
              </a:extLst>
            </p:cNvPr>
            <p:cNvSpPr txBox="1"/>
            <p:nvPr/>
          </p:nvSpPr>
          <p:spPr>
            <a:xfrm>
              <a:off x="1207318" y="967591"/>
              <a:ext cx="3365024" cy="369332"/>
            </a:xfrm>
            <a:prstGeom prst="rect">
              <a:avLst/>
            </a:prstGeom>
            <a:noFill/>
          </p:spPr>
          <p:txBody>
            <a:bodyPr wrap="none" anchor="ctr">
              <a:spAutoFit/>
            </a:bodyPr>
            <a:lstStyle/>
            <a:p>
              <a:pPr algn="l"/>
              <a:r>
                <a:rPr sz="1800" b="1" dirty="0">
                  <a:latin typeface="Arial"/>
                </a:rPr>
                <a:t>STRENGTHS IN REASONING</a:t>
              </a:r>
            </a:p>
          </p:txBody>
        </p:sp>
        <p:sp>
          <p:nvSpPr>
            <p:cNvPr id="43" name="TextBox 42">
              <a:extLst>
                <a:ext uri="{FF2B5EF4-FFF2-40B4-BE49-F238E27FC236}">
                  <a16:creationId xmlns:a16="http://schemas.microsoft.com/office/drawing/2014/main" id="{A9B55B90-C6C7-7838-1406-D979032A497E}"/>
                </a:ext>
              </a:extLst>
            </p:cNvPr>
            <p:cNvSpPr txBox="1"/>
            <p:nvPr/>
          </p:nvSpPr>
          <p:spPr>
            <a:xfrm>
              <a:off x="658678" y="1632317"/>
              <a:ext cx="5120640" cy="2616101"/>
            </a:xfrm>
            <a:prstGeom prst="rect">
              <a:avLst/>
            </a:prstGeom>
            <a:noFill/>
          </p:spPr>
          <p:txBody>
            <a:bodyPr wrap="square">
              <a:spAutoFit/>
            </a:bodyPr>
            <a:lstStyle/>
            <a:p>
              <a:endParaRPr dirty="0">
                <a:latin typeface="Arial" panose="020B0604020202020204" pitchFamily="34" charset="0"/>
                <a:cs typeface="Arial" panose="020B0604020202020204" pitchFamily="34" charset="0"/>
              </a:endParaRPr>
            </a:p>
            <a:p>
              <a:pPr marL="177800" indent="-177800">
                <a:spcAft>
                  <a:spcPts val="1200"/>
                </a:spcAft>
              </a:pPr>
              <a:r>
                <a:rPr b="1" dirty="0">
                  <a:solidFill>
                    <a:srgbClr val="353585"/>
                  </a:solidFill>
                  <a:latin typeface="Arial" panose="020B0604020202020204" pitchFamily="34" charset="0"/>
                  <a:cs typeface="Arial" panose="020B0604020202020204" pitchFamily="34" charset="0"/>
                </a:rPr>
                <a:t>• Rich </a:t>
              </a:r>
              <a:r>
                <a:rPr lang="en-US" b="1" dirty="0">
                  <a:solidFill>
                    <a:srgbClr val="353585"/>
                  </a:solidFill>
                  <a:latin typeface="Arial" panose="020B0604020202020204" pitchFamily="34" charset="0"/>
                  <a:cs typeface="Arial" panose="020B0604020202020204" pitchFamily="34" charset="0"/>
                </a:rPr>
                <a:t>t</a:t>
              </a:r>
              <a:r>
                <a:rPr b="1" dirty="0">
                  <a:solidFill>
                    <a:srgbClr val="353585"/>
                  </a:solidFill>
                  <a:latin typeface="Arial" panose="020B0604020202020204" pitchFamily="34" charset="0"/>
                  <a:cs typeface="Arial" panose="020B0604020202020204" pitchFamily="34" charset="0"/>
                </a:rPr>
                <a:t>emporal </a:t>
              </a:r>
              <a:r>
                <a:rPr lang="en-US" b="1" dirty="0">
                  <a:solidFill>
                    <a:srgbClr val="353585"/>
                  </a:solidFill>
                  <a:latin typeface="Arial" panose="020B0604020202020204" pitchFamily="34" charset="0"/>
                  <a:cs typeface="Arial" panose="020B0604020202020204" pitchFamily="34" charset="0"/>
                </a:rPr>
                <a:t>d</a:t>
              </a:r>
              <a:r>
                <a:rPr b="1" dirty="0">
                  <a:solidFill>
                    <a:srgbClr val="353585"/>
                  </a:solidFill>
                  <a:latin typeface="Arial" panose="020B0604020202020204" pitchFamily="34" charset="0"/>
                  <a:cs typeface="Arial" panose="020B0604020202020204" pitchFamily="34" charset="0"/>
                </a:rPr>
                <a:t>escriptions: </a:t>
              </a:r>
              <a:r>
                <a:rPr b="1" dirty="0">
                  <a:solidFill>
                    <a:srgbClr val="000000"/>
                  </a:solidFill>
                  <a:latin typeface="Arial" panose="020B0604020202020204" pitchFamily="34" charset="0"/>
                  <a:cs typeface="Arial" panose="020B0604020202020204" pitchFamily="34" charset="0"/>
                </a:rPr>
                <a:t>Onset, buildup, widespread, abrupt termination.</a:t>
              </a:r>
            </a:p>
            <a:p>
              <a:pPr marL="177800" indent="-177800">
                <a:spcAft>
                  <a:spcPts val="1200"/>
                </a:spcAft>
              </a:pPr>
              <a:r>
                <a:rPr b="1" dirty="0">
                  <a:solidFill>
                    <a:srgbClr val="353585"/>
                  </a:solidFill>
                  <a:latin typeface="Arial" panose="020B0604020202020204" pitchFamily="34" charset="0"/>
                  <a:cs typeface="Arial" panose="020B0604020202020204" pitchFamily="34" charset="0"/>
                </a:rPr>
                <a:t>• Clinically </a:t>
              </a:r>
              <a:r>
                <a:rPr lang="en-US" b="1" dirty="0">
                  <a:solidFill>
                    <a:srgbClr val="353585"/>
                  </a:solidFill>
                  <a:latin typeface="Arial" panose="020B0604020202020204" pitchFamily="34" charset="0"/>
                  <a:cs typeface="Arial" panose="020B0604020202020204" pitchFamily="34" charset="0"/>
                </a:rPr>
                <a:t>r</a:t>
              </a:r>
              <a:r>
                <a:rPr b="1" dirty="0">
                  <a:solidFill>
                    <a:srgbClr val="353585"/>
                  </a:solidFill>
                  <a:latin typeface="Arial" panose="020B0604020202020204" pitchFamily="34" charset="0"/>
                  <a:cs typeface="Arial" panose="020B0604020202020204" pitchFamily="34" charset="0"/>
                </a:rPr>
                <a:t>elevant </a:t>
              </a:r>
              <a:r>
                <a:rPr lang="en-US" b="1" dirty="0">
                  <a:solidFill>
                    <a:srgbClr val="353585"/>
                  </a:solidFill>
                  <a:latin typeface="Arial" panose="020B0604020202020204" pitchFamily="34" charset="0"/>
                  <a:cs typeface="Arial" panose="020B0604020202020204" pitchFamily="34" charset="0"/>
                </a:rPr>
                <a:t>c</a:t>
              </a:r>
              <a:r>
                <a:rPr b="1" dirty="0">
                  <a:solidFill>
                    <a:srgbClr val="353585"/>
                  </a:solidFill>
                  <a:latin typeface="Arial" panose="020B0604020202020204" pitchFamily="34" charset="0"/>
                  <a:cs typeface="Arial" panose="020B0604020202020204" pitchFamily="34" charset="0"/>
                </a:rPr>
                <a:t>oncepts: </a:t>
              </a:r>
              <a:r>
                <a:rPr b="1" dirty="0">
                  <a:solidFill>
                    <a:srgbClr val="000000"/>
                  </a:solidFill>
                  <a:latin typeface="Arial" panose="020B0604020202020204" pitchFamily="34" charset="0"/>
                  <a:cs typeface="Arial" panose="020B0604020202020204" pitchFamily="34" charset="0"/>
                </a:rPr>
                <a:t>Spike-and-wave morphology, synchronization, evolution.</a:t>
              </a:r>
            </a:p>
            <a:p>
              <a:pPr marL="177800" indent="-177800">
                <a:spcAft>
                  <a:spcPts val="1200"/>
                </a:spcAft>
              </a:pPr>
              <a:r>
                <a:rPr b="1" dirty="0">
                  <a:solidFill>
                    <a:srgbClr val="353585"/>
                  </a:solidFill>
                  <a:latin typeface="Arial" panose="020B0604020202020204" pitchFamily="34" charset="0"/>
                  <a:cs typeface="Arial" panose="020B0604020202020204" pitchFamily="34" charset="0"/>
                </a:rPr>
                <a:t>• Clinically Interpretable: </a:t>
              </a:r>
              <a:r>
                <a:rPr b="1" dirty="0">
                  <a:solidFill>
                    <a:srgbClr val="000000"/>
                  </a:solidFill>
                  <a:latin typeface="Arial" panose="020B0604020202020204" pitchFamily="34" charset="0"/>
                  <a:cs typeface="Arial" panose="020B0604020202020204" pitchFamily="34" charset="0"/>
                </a:rPr>
                <a:t>Reasoning often valid even if final label is wrong.</a:t>
              </a:r>
            </a:p>
          </p:txBody>
        </p:sp>
      </p:grpSp>
      <p:grpSp>
        <p:nvGrpSpPr>
          <p:cNvPr id="51" name="Group 50">
            <a:extLst>
              <a:ext uri="{FF2B5EF4-FFF2-40B4-BE49-F238E27FC236}">
                <a16:creationId xmlns:a16="http://schemas.microsoft.com/office/drawing/2014/main" id="{43DDCD02-446E-E6BA-9073-6DB97D20B9FA}"/>
              </a:ext>
            </a:extLst>
          </p:cNvPr>
          <p:cNvGrpSpPr/>
          <p:nvPr/>
        </p:nvGrpSpPr>
        <p:grpSpPr>
          <a:xfrm>
            <a:off x="457200" y="5577840"/>
            <a:ext cx="11277295" cy="947410"/>
            <a:chOff x="457200" y="5257800"/>
            <a:chExt cx="11277295" cy="947410"/>
          </a:xfrm>
        </p:grpSpPr>
        <p:sp>
          <p:nvSpPr>
            <p:cNvPr id="49" name="Rounded Rectangle 15">
              <a:extLst>
                <a:ext uri="{FF2B5EF4-FFF2-40B4-BE49-F238E27FC236}">
                  <a16:creationId xmlns:a16="http://schemas.microsoft.com/office/drawing/2014/main" id="{E9E2F5F4-6199-AC31-746E-EB31B452B05E}"/>
                </a:ext>
              </a:extLst>
            </p:cNvPr>
            <p:cNvSpPr/>
            <p:nvPr/>
          </p:nvSpPr>
          <p:spPr>
            <a:xfrm>
              <a:off x="457200" y="5257800"/>
              <a:ext cx="11277295" cy="822960"/>
            </a:xfrm>
            <a:prstGeom prst="roundRect">
              <a:avLst/>
            </a:prstGeom>
            <a:solidFill>
              <a:srgbClr val="FFC6C8"/>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0" name="TextBox 49">
              <a:extLst>
                <a:ext uri="{FF2B5EF4-FFF2-40B4-BE49-F238E27FC236}">
                  <a16:creationId xmlns:a16="http://schemas.microsoft.com/office/drawing/2014/main" id="{7E55BD51-F7BD-248E-40CB-BB8EB207344E}"/>
                </a:ext>
              </a:extLst>
            </p:cNvPr>
            <p:cNvSpPr txBox="1"/>
            <p:nvPr/>
          </p:nvSpPr>
          <p:spPr>
            <a:xfrm>
              <a:off x="457200" y="5343436"/>
              <a:ext cx="11057524" cy="861774"/>
            </a:xfrm>
            <a:prstGeom prst="rect">
              <a:avLst/>
            </a:prstGeom>
            <a:noFill/>
          </p:spPr>
          <p:txBody>
            <a:bodyPr wrap="square" anchor="ctr">
              <a:spAutoFit/>
            </a:bodyPr>
            <a:lstStyle/>
            <a:p>
              <a:pPr algn="l"/>
              <a:r>
                <a:rPr sz="1600" b="1" dirty="0">
                  <a:solidFill>
                    <a:srgbClr val="353585"/>
                  </a:solidFill>
                  <a:latin typeface="Arial"/>
                </a:rPr>
                <a:t>ANNOTATOR PERSPECTIVE: </a:t>
              </a:r>
              <a:r>
                <a:rPr sz="1600" b="1" dirty="0">
                  <a:solidFill>
                    <a:srgbClr val="000000"/>
                  </a:solidFill>
                  <a:latin typeface="Arial"/>
                </a:rPr>
                <a:t>Partial understanding of EEG features, lacks robustness &amp; temporal nuance.</a:t>
              </a:r>
              <a:r>
                <a:rPr lang="en-US" sz="1600" b="1" dirty="0">
                  <a:solidFill>
                    <a:srgbClr val="000000"/>
                  </a:solidFill>
                  <a:latin typeface="Arial"/>
                </a:rPr>
                <a:t> </a:t>
              </a:r>
              <a:r>
                <a:rPr lang="en-US" sz="1600" b="1" dirty="0">
                  <a:latin typeface="Arial" panose="020B0604020202020204" pitchFamily="34" charset="0"/>
                  <a:cs typeface="Arial" panose="020B0604020202020204" pitchFamily="34" charset="0"/>
                </a:rPr>
                <a:t>Reasoning is often clinically interpretable even when the final label is wrong.</a:t>
              </a:r>
            </a:p>
            <a:p>
              <a:pPr algn="l"/>
              <a:endParaRPr sz="1600" b="1" dirty="0">
                <a:solidFill>
                  <a:srgbClr val="000000"/>
                </a:solidFill>
                <a:latin typeface="Arial"/>
              </a:endParaRPr>
            </a:p>
          </p:txBody>
        </p:sp>
      </p:grpSp>
      <p:pic>
        <p:nvPicPr>
          <p:cNvPr id="58" name="Picture 57">
            <a:extLst>
              <a:ext uri="{FF2B5EF4-FFF2-40B4-BE49-F238E27FC236}">
                <a16:creationId xmlns:a16="http://schemas.microsoft.com/office/drawing/2014/main" id="{26820641-A0DC-D4C7-B2F2-ABB2125272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0530" y="4410643"/>
            <a:ext cx="762769" cy="762769"/>
          </a:xfrm>
          <a:prstGeom prst="rect">
            <a:avLst/>
          </a:prstGeom>
        </p:spPr>
      </p:pic>
      <p:grpSp>
        <p:nvGrpSpPr>
          <p:cNvPr id="62" name="Group 61">
            <a:extLst>
              <a:ext uri="{FF2B5EF4-FFF2-40B4-BE49-F238E27FC236}">
                <a16:creationId xmlns:a16="http://schemas.microsoft.com/office/drawing/2014/main" id="{E5ECE902-75D8-84D6-39DC-B660219543FC}"/>
              </a:ext>
            </a:extLst>
          </p:cNvPr>
          <p:cNvGrpSpPr/>
          <p:nvPr/>
        </p:nvGrpSpPr>
        <p:grpSpPr>
          <a:xfrm>
            <a:off x="6229802" y="763637"/>
            <a:ext cx="5486400" cy="4572000"/>
            <a:chOff x="6229802" y="763637"/>
            <a:chExt cx="5486400" cy="4572000"/>
          </a:xfrm>
        </p:grpSpPr>
        <p:grpSp>
          <p:nvGrpSpPr>
            <p:cNvPr id="55" name="Group 54">
              <a:extLst>
                <a:ext uri="{FF2B5EF4-FFF2-40B4-BE49-F238E27FC236}">
                  <a16:creationId xmlns:a16="http://schemas.microsoft.com/office/drawing/2014/main" id="{D3096C97-4BC6-9D4D-BF9C-AAB497541193}"/>
                </a:ext>
              </a:extLst>
            </p:cNvPr>
            <p:cNvGrpSpPr/>
            <p:nvPr/>
          </p:nvGrpSpPr>
          <p:grpSpPr>
            <a:xfrm>
              <a:off x="6229802" y="763637"/>
              <a:ext cx="5486400" cy="4572000"/>
              <a:chOff x="6248095" y="457200"/>
              <a:chExt cx="5486400" cy="4572000"/>
            </a:xfrm>
          </p:grpSpPr>
          <p:sp>
            <p:nvSpPr>
              <p:cNvPr id="44" name="Rounded Rectangle 8">
                <a:extLst>
                  <a:ext uri="{FF2B5EF4-FFF2-40B4-BE49-F238E27FC236}">
                    <a16:creationId xmlns:a16="http://schemas.microsoft.com/office/drawing/2014/main" id="{E28433C5-4718-8CC0-405B-FD08ED317A3E}"/>
                  </a:ext>
                </a:extLst>
              </p:cNvPr>
              <p:cNvSpPr/>
              <p:nvPr/>
            </p:nvSpPr>
            <p:spPr>
              <a:xfrm>
                <a:off x="6248095" y="457200"/>
                <a:ext cx="5486400" cy="4572000"/>
              </a:xfrm>
              <a:prstGeom prst="roundRect">
                <a:avLst/>
              </a:prstGeom>
              <a:no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5" name="Rounded Rectangle 9">
                <a:extLst>
                  <a:ext uri="{FF2B5EF4-FFF2-40B4-BE49-F238E27FC236}">
                    <a16:creationId xmlns:a16="http://schemas.microsoft.com/office/drawing/2014/main" id="{43C27500-708C-CF31-F080-7949BFB11063}"/>
                  </a:ext>
                </a:extLst>
              </p:cNvPr>
              <p:cNvSpPr/>
              <p:nvPr/>
            </p:nvSpPr>
            <p:spPr>
              <a:xfrm>
                <a:off x="6248095" y="457200"/>
                <a:ext cx="5486400" cy="777240"/>
              </a:xfrm>
              <a:prstGeom prst="roundRect">
                <a:avLst/>
              </a:prstGeom>
              <a:gradFill>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6" name="Oval 45">
                <a:extLst>
                  <a:ext uri="{FF2B5EF4-FFF2-40B4-BE49-F238E27FC236}">
                    <a16:creationId xmlns:a16="http://schemas.microsoft.com/office/drawing/2014/main" id="{B3929DD4-D6D1-7243-C0B6-B9845BD70061}"/>
                  </a:ext>
                </a:extLst>
              </p:cNvPr>
              <p:cNvSpPr/>
              <p:nvPr/>
            </p:nvSpPr>
            <p:spPr>
              <a:xfrm>
                <a:off x="6430975" y="617220"/>
                <a:ext cx="457200" cy="457200"/>
              </a:xfrm>
              <a:prstGeom prst="ellipse">
                <a:avLst/>
              </a:prstGeom>
              <a:solidFill>
                <a:srgbClr val="DC3545"/>
              </a:solidFill>
              <a:ln w="19050">
                <a:solidFill>
                  <a:srgbClr val="FFFFFF"/>
                </a:solidFill>
              </a:ln>
            </p:spPr>
            <p:style>
              <a:lnRef idx="1">
                <a:schemeClr val="accent1"/>
              </a:lnRef>
              <a:fillRef idx="3">
                <a:schemeClr val="accent1"/>
              </a:fillRef>
              <a:effectRef idx="2">
                <a:schemeClr val="accent1"/>
              </a:effectRef>
              <a:fontRef idx="minor">
                <a:schemeClr val="lt1"/>
              </a:fontRef>
            </p:style>
            <p:txBody>
              <a:bodyPr tIns="38100" rtlCol="0" anchor="ctr"/>
              <a:lstStyle/>
              <a:p>
                <a:pPr algn="ctr"/>
                <a:r>
                  <a:rPr sz="1800" b="1" dirty="0">
                    <a:solidFill>
                      <a:srgbClr val="FFFFFF"/>
                    </a:solidFill>
                    <a:latin typeface="Arial"/>
                  </a:rPr>
                  <a:t>X</a:t>
                </a:r>
              </a:p>
            </p:txBody>
          </p:sp>
          <p:sp>
            <p:nvSpPr>
              <p:cNvPr id="47" name="TextBox 46">
                <a:extLst>
                  <a:ext uri="{FF2B5EF4-FFF2-40B4-BE49-F238E27FC236}">
                    <a16:creationId xmlns:a16="http://schemas.microsoft.com/office/drawing/2014/main" id="{E069117F-1768-4500-6D93-261CBAF1573C}"/>
                  </a:ext>
                </a:extLst>
              </p:cNvPr>
              <p:cNvSpPr txBox="1"/>
              <p:nvPr/>
            </p:nvSpPr>
            <p:spPr>
              <a:xfrm>
                <a:off x="6979615" y="661154"/>
                <a:ext cx="2617127" cy="369332"/>
              </a:xfrm>
              <a:prstGeom prst="rect">
                <a:avLst/>
              </a:prstGeom>
              <a:noFill/>
            </p:spPr>
            <p:txBody>
              <a:bodyPr wrap="none" anchor="ctr">
                <a:spAutoFit/>
              </a:bodyPr>
              <a:lstStyle/>
              <a:p>
                <a:pPr algn="l"/>
                <a:r>
                  <a:rPr sz="1800" b="1" dirty="0">
                    <a:latin typeface="Arial"/>
                  </a:rPr>
                  <a:t>KEY FAILURE MODES</a:t>
                </a:r>
              </a:p>
            </p:txBody>
          </p:sp>
          <p:sp>
            <p:nvSpPr>
              <p:cNvPr id="48" name="TextBox 47">
                <a:extLst>
                  <a:ext uri="{FF2B5EF4-FFF2-40B4-BE49-F238E27FC236}">
                    <a16:creationId xmlns:a16="http://schemas.microsoft.com/office/drawing/2014/main" id="{7802EDD2-A129-5F79-B0F6-6C50330F9E30}"/>
                  </a:ext>
                </a:extLst>
              </p:cNvPr>
              <p:cNvSpPr txBox="1"/>
              <p:nvPr/>
            </p:nvSpPr>
            <p:spPr>
              <a:xfrm>
                <a:off x="6430975" y="1325880"/>
                <a:ext cx="5120640" cy="3170099"/>
              </a:xfrm>
              <a:prstGeom prst="rect">
                <a:avLst/>
              </a:prstGeom>
              <a:noFill/>
            </p:spPr>
            <p:txBody>
              <a:bodyPr wrap="square">
                <a:spAutoFit/>
              </a:bodyPr>
              <a:lstStyle/>
              <a:p>
                <a:endParaRPr dirty="0"/>
              </a:p>
              <a:p>
                <a:pPr marL="117475" indent="-117475">
                  <a:spcAft>
                    <a:spcPts val="1200"/>
                  </a:spcAft>
                </a:pPr>
                <a:r>
                  <a:rPr b="1" dirty="0">
                    <a:solidFill>
                      <a:srgbClr val="353585"/>
                    </a:solidFill>
                    <a:latin typeface="Arial"/>
                  </a:rPr>
                  <a:t>• Absence </a:t>
                </a:r>
                <a:r>
                  <a:rPr lang="en-US" b="1" dirty="0">
                    <a:solidFill>
                      <a:srgbClr val="353585"/>
                    </a:solidFill>
                    <a:latin typeface="Arial"/>
                  </a:rPr>
                  <a:t>s</a:t>
                </a:r>
                <a:r>
                  <a:rPr b="1" dirty="0">
                    <a:solidFill>
                      <a:srgbClr val="353585"/>
                    </a:solidFill>
                    <a:latin typeface="Arial"/>
                  </a:rPr>
                  <a:t>eizures (absz): </a:t>
                </a:r>
                <a:r>
                  <a:rPr b="1" dirty="0">
                    <a:solidFill>
                      <a:srgbClr val="000000"/>
                    </a:solidFill>
                    <a:latin typeface="Arial"/>
                  </a:rPr>
                  <a:t>Misclassified as GNSZ or artifacts; underestimates 3 Hz spike-slow &amp; abruptness.</a:t>
                </a:r>
              </a:p>
              <a:p>
                <a:pPr marL="117475" indent="-117475">
                  <a:spcAft>
                    <a:spcPts val="1200"/>
                  </a:spcAft>
                </a:pPr>
                <a:r>
                  <a:rPr b="1" dirty="0">
                    <a:solidFill>
                      <a:srgbClr val="353585"/>
                    </a:solidFill>
                    <a:latin typeface="Arial"/>
                  </a:rPr>
                  <a:t>• Background (</a:t>
                </a:r>
                <a:r>
                  <a:rPr b="1" dirty="0" err="1">
                    <a:solidFill>
                      <a:srgbClr val="353585"/>
                    </a:solidFill>
                    <a:latin typeface="Arial"/>
                  </a:rPr>
                  <a:t>bckg</a:t>
                </a:r>
                <a:r>
                  <a:rPr b="1" dirty="0">
                    <a:solidFill>
                      <a:srgbClr val="353585"/>
                    </a:solidFill>
                    <a:latin typeface="Arial"/>
                  </a:rPr>
                  <a:t>) with Artifacts: </a:t>
                </a:r>
                <a:r>
                  <a:rPr b="1" dirty="0">
                    <a:solidFill>
                      <a:srgbClr val="000000"/>
                    </a:solidFill>
                    <a:latin typeface="Arial"/>
                  </a:rPr>
                  <a:t>Eye blinks misclassified as Focal Seizures (</a:t>
                </a:r>
                <a:r>
                  <a:rPr b="1" dirty="0" err="1">
                    <a:solidFill>
                      <a:srgbClr val="000000"/>
                    </a:solidFill>
                    <a:latin typeface="Arial"/>
                  </a:rPr>
                  <a:t>fnsz</a:t>
                </a:r>
                <a:r>
                  <a:rPr b="1" dirty="0">
                    <a:solidFill>
                      <a:srgbClr val="000000"/>
                    </a:solidFill>
                    <a:latin typeface="Arial"/>
                  </a:rPr>
                  <a:t>).</a:t>
                </a:r>
              </a:p>
              <a:p>
                <a:pPr marL="117475" indent="-117475">
                  <a:spcAft>
                    <a:spcPts val="1200"/>
                  </a:spcAft>
                </a:pPr>
                <a:r>
                  <a:rPr b="1" dirty="0">
                    <a:solidFill>
                      <a:srgbClr val="353585"/>
                    </a:solidFill>
                    <a:latin typeface="Arial"/>
                  </a:rPr>
                  <a:t>• Rigid Expectations: </a:t>
                </a:r>
                <a:r>
                  <a:rPr b="1" dirty="0">
                    <a:solidFill>
                      <a:srgbClr val="000000"/>
                    </a:solidFill>
                    <a:latin typeface="Arial"/>
                  </a:rPr>
                  <a:t>Difficulty with low-amplitude rhythmic patterns &amp; lack of robustness.</a:t>
                </a:r>
              </a:p>
            </p:txBody>
          </p:sp>
        </p:grpSp>
        <p:pic>
          <p:nvPicPr>
            <p:cNvPr id="59" name="Picture 58">
              <a:extLst>
                <a:ext uri="{FF2B5EF4-FFF2-40B4-BE49-F238E27FC236}">
                  <a16:creationId xmlns:a16="http://schemas.microsoft.com/office/drawing/2014/main" id="{D7EE229F-6205-625D-2446-B882F06877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80609" y="4424290"/>
              <a:ext cx="762769" cy="762769"/>
            </a:xfrm>
            <a:prstGeom prst="rect">
              <a:avLst/>
            </a:prstGeom>
          </p:spPr>
        </p:pic>
      </p:grpSp>
    </p:spTree>
    <p:extLst>
      <p:ext uri="{BB962C8B-B14F-4D97-AF65-F5344CB8AC3E}">
        <p14:creationId xmlns:p14="http://schemas.microsoft.com/office/powerpoint/2010/main" val="16327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0362EE-720E-7CDD-4D64-FAA36A4F89E2}"/>
              </a:ext>
            </a:extLst>
          </p:cNvPr>
          <p:cNvSpPr>
            <a:spLocks noGrp="1"/>
          </p:cNvSpPr>
          <p:nvPr>
            <p:ph idx="1"/>
          </p:nvPr>
        </p:nvSpPr>
        <p:spPr>
          <a:xfrm>
            <a:off x="162560" y="685800"/>
            <a:ext cx="5933440" cy="5669280"/>
          </a:xfrm>
        </p:spPr>
        <p:txBody>
          <a:bodyPr lIns="0" tIns="0" rIns="0" bIns="0"/>
          <a:lstStyle/>
          <a:p>
            <a:pPr marL="176213" indent="-176213">
              <a:spcBef>
                <a:spcPts val="0"/>
              </a:spcBef>
              <a:spcAft>
                <a:spcPts val="600"/>
              </a:spcAft>
            </a:pPr>
            <a:r>
              <a:rPr lang="en-US" sz="1800" b="1" dirty="0">
                <a:solidFill>
                  <a:srgbClr val="353585"/>
                </a:solidFill>
                <a:latin typeface="Arial" panose="020B0604020202020204" pitchFamily="34" charset="0"/>
                <a:cs typeface="Arial" panose="020B0604020202020204" pitchFamily="34" charset="0"/>
              </a:rPr>
              <a:t>Goal:</a:t>
            </a:r>
            <a:r>
              <a:rPr lang="en-US" sz="1800" b="1" dirty="0">
                <a:latin typeface="Arial" panose="020B0604020202020204" pitchFamily="34" charset="0"/>
                <a:cs typeface="Arial" panose="020B0604020202020204" pitchFamily="34" charset="0"/>
              </a:rPr>
              <a:t> Assess visual reasoning of ChatGPT o3-mini-high model for DPATH images </a:t>
            </a:r>
            <a:endParaRPr lang="en-US" sz="1800" b="1" dirty="0">
              <a:solidFill>
                <a:srgbClr val="353585"/>
              </a:solidFill>
              <a:latin typeface="Arial" panose="020B0604020202020204" pitchFamily="34" charset="0"/>
              <a:cs typeface="Arial" panose="020B0604020202020204" pitchFamily="34" charset="0"/>
            </a:endParaRPr>
          </a:p>
          <a:p>
            <a:pPr marL="176213" indent="-176213">
              <a:spcBef>
                <a:spcPts val="0"/>
              </a:spcBef>
              <a:spcAft>
                <a:spcPts val="600"/>
              </a:spcAft>
            </a:pPr>
            <a:r>
              <a:rPr lang="en-US" sz="1800" b="1" dirty="0">
                <a:solidFill>
                  <a:srgbClr val="353585"/>
                </a:solidFill>
                <a:latin typeface="Arial" panose="020B0604020202020204" pitchFamily="34" charset="0"/>
                <a:cs typeface="Arial" panose="020B0604020202020204" pitchFamily="34" charset="0"/>
              </a:rPr>
              <a:t>DPATH evaluation setup:</a:t>
            </a:r>
          </a:p>
          <a:p>
            <a:pPr marL="457200" lvl="1" indent="-280988">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101 high-resolution pathology patches.</a:t>
            </a:r>
          </a:p>
          <a:p>
            <a:pPr marL="457200" lvl="1" indent="-280988">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For each image, model outputs:</a:t>
            </a:r>
          </a:p>
          <a:p>
            <a:pPr marL="635000" lvl="2" indent="-177800">
              <a:spcBef>
                <a:spcPts val="0"/>
              </a:spcBef>
              <a:spcAft>
                <a:spcPts val="600"/>
              </a:spcAft>
            </a:pPr>
            <a:r>
              <a:rPr lang="en-US" b="1" dirty="0">
                <a:latin typeface="Arial" panose="020B0604020202020204" pitchFamily="34" charset="0"/>
                <a:cs typeface="Arial" panose="020B0604020202020204" pitchFamily="34" charset="0"/>
              </a:rPr>
              <a:t>Cancer vs non-cancer decision</a:t>
            </a:r>
          </a:p>
          <a:p>
            <a:pPr marL="635000" lvl="2" indent="-177800">
              <a:spcBef>
                <a:spcPts val="0"/>
              </a:spcBef>
              <a:spcAft>
                <a:spcPts val="600"/>
              </a:spcAft>
            </a:pPr>
            <a:r>
              <a:rPr lang="en-US" b="1" dirty="0">
                <a:latin typeface="Arial" panose="020B0604020202020204" pitchFamily="34" charset="0"/>
                <a:cs typeface="Arial" panose="020B0604020202020204" pitchFamily="34" charset="0"/>
              </a:rPr>
              <a:t>One of nine labels</a:t>
            </a:r>
          </a:p>
          <a:p>
            <a:pPr marL="635000" lvl="2" indent="-177800">
              <a:spcBef>
                <a:spcPts val="0"/>
              </a:spcBef>
              <a:spcAft>
                <a:spcPts val="1200"/>
              </a:spcAft>
            </a:pPr>
            <a:r>
              <a:rPr lang="en-US" b="1" dirty="0">
                <a:latin typeface="Arial" panose="020B0604020202020204" pitchFamily="34" charset="0"/>
                <a:cs typeface="Arial" panose="020B0604020202020204" pitchFamily="34" charset="0"/>
              </a:rPr>
              <a:t>Pathology-informed reasoning.</a:t>
            </a:r>
          </a:p>
          <a:p>
            <a:pPr>
              <a:spcBef>
                <a:spcPts val="0"/>
              </a:spcBef>
              <a:spcAft>
                <a:spcPts val="600"/>
              </a:spcAft>
            </a:pPr>
            <a:r>
              <a:rPr lang="en-US" sz="1800" b="1" dirty="0">
                <a:solidFill>
                  <a:srgbClr val="353585"/>
                </a:solidFill>
                <a:latin typeface="Arial" panose="020B0604020202020204" pitchFamily="34" charset="0"/>
                <a:cs typeface="Arial" panose="020B0604020202020204" pitchFamily="34" charset="0"/>
              </a:rPr>
              <a:t>ChatGPT o3-mini-high performance:</a:t>
            </a:r>
          </a:p>
          <a:p>
            <a:pPr marL="457200" lvl="1" indent="-280988">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Cancer vs non-cancer accuracy: 54%.</a:t>
            </a:r>
          </a:p>
          <a:p>
            <a:pPr marL="457200" lvl="1" indent="-280988">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Nine-way label accuracy: 48%.</a:t>
            </a:r>
          </a:p>
          <a:p>
            <a:pPr marL="457200" lvl="1" indent="-280988">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In ~40% of cases, reasoning is judged histologically accurate and well-aligned with the image.</a:t>
            </a:r>
          </a:p>
          <a:p>
            <a:pPr>
              <a:spcBef>
                <a:spcPts val="0"/>
              </a:spcBef>
              <a:spcAft>
                <a:spcPts val="600"/>
              </a:spcAft>
              <a:buSzPct val="75000"/>
            </a:pPr>
            <a:r>
              <a:rPr lang="en-US" sz="1800" b="1" dirty="0">
                <a:latin typeface="Arial" panose="020B0604020202020204" pitchFamily="34" charset="0"/>
                <a:cs typeface="Arial" panose="020B0604020202020204" pitchFamily="34" charset="0"/>
              </a:rPr>
              <a:t>Even with moderate accuracy, the model demonstrates </a:t>
            </a:r>
            <a:r>
              <a:rPr lang="en-US" sz="1800" b="1" dirty="0">
                <a:solidFill>
                  <a:srgbClr val="353585"/>
                </a:solidFill>
                <a:latin typeface="Arial" panose="020B0604020202020204" pitchFamily="34" charset="0"/>
                <a:cs typeface="Arial" panose="020B0604020202020204" pitchFamily="34" charset="0"/>
              </a:rPr>
              <a:t>clinically meaningful reasoning </a:t>
            </a:r>
            <a:r>
              <a:rPr lang="en-US" sz="1800" b="1" dirty="0">
                <a:latin typeface="Arial" panose="020B0604020202020204" pitchFamily="34" charset="0"/>
                <a:cs typeface="Arial" panose="020B0604020202020204" pitchFamily="34" charset="0"/>
              </a:rPr>
              <a:t>ability—suggesting strong potential for decision support systems in pathology.</a:t>
            </a:r>
          </a:p>
        </p:txBody>
      </p:sp>
      <p:graphicFrame>
        <p:nvGraphicFramePr>
          <p:cNvPr id="6" name="Diagram 5">
            <a:extLst>
              <a:ext uri="{FF2B5EF4-FFF2-40B4-BE49-F238E27FC236}">
                <a16:creationId xmlns:a16="http://schemas.microsoft.com/office/drawing/2014/main" id="{5F8B466F-F826-3451-D470-170110CEB1D7}"/>
              </a:ext>
            </a:extLst>
          </p:cNvPr>
          <p:cNvGraphicFramePr/>
          <p:nvPr>
            <p:extLst>
              <p:ext uri="{D42A27DB-BD31-4B8C-83A1-F6EECF244321}">
                <p14:modId xmlns:p14="http://schemas.microsoft.com/office/powerpoint/2010/main" val="4227557390"/>
              </p:ext>
            </p:extLst>
          </p:nvPr>
        </p:nvGraphicFramePr>
        <p:xfrm>
          <a:off x="6096000" y="685801"/>
          <a:ext cx="6096000"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AEA477F-797F-1208-9A8C-0C456E66C5C1}"/>
              </a:ext>
            </a:extLst>
          </p:cNvPr>
          <p:cNvSpPr txBox="1"/>
          <p:nvPr/>
        </p:nvSpPr>
        <p:spPr>
          <a:xfrm>
            <a:off x="7960442" y="2361111"/>
            <a:ext cx="459658" cy="369332"/>
          </a:xfrm>
          <a:prstGeom prst="rect">
            <a:avLst/>
          </a:prstGeom>
          <a:noFill/>
        </p:spPr>
        <p:txBody>
          <a:bodyPr wrap="square">
            <a:spAutoFit/>
          </a:bodyPr>
          <a:lstStyle/>
          <a:p>
            <a:r>
              <a:rPr lang="en-US" dirty="0"/>
              <a:t>✅</a:t>
            </a:r>
          </a:p>
        </p:txBody>
      </p:sp>
      <p:sp>
        <p:nvSpPr>
          <p:cNvPr id="9" name="TextBox 8">
            <a:extLst>
              <a:ext uri="{FF2B5EF4-FFF2-40B4-BE49-F238E27FC236}">
                <a16:creationId xmlns:a16="http://schemas.microsoft.com/office/drawing/2014/main" id="{9510EC6C-2914-ADD6-D068-208C60A691A8}"/>
              </a:ext>
            </a:extLst>
          </p:cNvPr>
          <p:cNvSpPr txBox="1"/>
          <p:nvPr/>
        </p:nvSpPr>
        <p:spPr>
          <a:xfrm>
            <a:off x="10980174" y="2361111"/>
            <a:ext cx="459658" cy="369332"/>
          </a:xfrm>
          <a:prstGeom prst="rect">
            <a:avLst/>
          </a:prstGeom>
          <a:noFill/>
        </p:spPr>
        <p:txBody>
          <a:bodyPr wrap="square">
            <a:spAutoFit/>
          </a:bodyPr>
          <a:lstStyle/>
          <a:p>
            <a:r>
              <a:rPr lang="en-US" dirty="0"/>
              <a:t>✅</a:t>
            </a:r>
          </a:p>
        </p:txBody>
      </p:sp>
      <p:sp>
        <p:nvSpPr>
          <p:cNvPr id="10" name="TextBox 9">
            <a:extLst>
              <a:ext uri="{FF2B5EF4-FFF2-40B4-BE49-F238E27FC236}">
                <a16:creationId xmlns:a16="http://schemas.microsoft.com/office/drawing/2014/main" id="{361F73B7-42F0-858E-7478-770A1F224EA5}"/>
              </a:ext>
            </a:extLst>
          </p:cNvPr>
          <p:cNvSpPr txBox="1"/>
          <p:nvPr/>
        </p:nvSpPr>
        <p:spPr>
          <a:xfrm>
            <a:off x="8078429" y="5329083"/>
            <a:ext cx="459658" cy="369332"/>
          </a:xfrm>
          <a:prstGeom prst="rect">
            <a:avLst/>
          </a:prstGeom>
          <a:noFill/>
        </p:spPr>
        <p:txBody>
          <a:bodyPr wrap="square">
            <a:spAutoFit/>
          </a:bodyPr>
          <a:lstStyle/>
          <a:p>
            <a:r>
              <a:rPr lang="en-US" dirty="0"/>
              <a:t>✅</a:t>
            </a:r>
          </a:p>
        </p:txBody>
      </p:sp>
      <p:sp>
        <p:nvSpPr>
          <p:cNvPr id="12" name="TextBox 11">
            <a:extLst>
              <a:ext uri="{FF2B5EF4-FFF2-40B4-BE49-F238E27FC236}">
                <a16:creationId xmlns:a16="http://schemas.microsoft.com/office/drawing/2014/main" id="{AD52EA40-9CC4-247B-301E-830EE3765463}"/>
              </a:ext>
            </a:extLst>
          </p:cNvPr>
          <p:cNvSpPr txBox="1"/>
          <p:nvPr/>
        </p:nvSpPr>
        <p:spPr>
          <a:xfrm>
            <a:off x="10958051" y="5329083"/>
            <a:ext cx="459658" cy="369332"/>
          </a:xfrm>
          <a:prstGeom prst="rect">
            <a:avLst/>
          </a:prstGeom>
          <a:noFill/>
        </p:spPr>
        <p:txBody>
          <a:bodyPr wrap="square">
            <a:spAutoFit/>
          </a:bodyPr>
          <a:lstStyle/>
          <a:p>
            <a:r>
              <a:rPr lang="en-US" dirty="0"/>
              <a:t>⛔</a:t>
            </a:r>
          </a:p>
        </p:txBody>
      </p:sp>
      <p:sp>
        <p:nvSpPr>
          <p:cNvPr id="4" name="Title 1">
            <a:extLst>
              <a:ext uri="{FF2B5EF4-FFF2-40B4-BE49-F238E27FC236}">
                <a16:creationId xmlns:a16="http://schemas.microsoft.com/office/drawing/2014/main" id="{17D7EB0B-9A54-A526-E773-90A666082191}"/>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Case Study: DPATH I (Tasks &amp; Quantitative Results)</a:t>
            </a:r>
          </a:p>
        </p:txBody>
      </p:sp>
    </p:spTree>
    <p:extLst>
      <p:ext uri="{BB962C8B-B14F-4D97-AF65-F5344CB8AC3E}">
        <p14:creationId xmlns:p14="http://schemas.microsoft.com/office/powerpoint/2010/main" val="12524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C0164-E9C1-4AF7-B0BF-5F9C8F49487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7ED2568-AFC3-320A-1D82-2CE7E5471206}"/>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Case Study: DPATH II (Reasoning Quality and Error Patterns)</a:t>
            </a:r>
          </a:p>
        </p:txBody>
      </p:sp>
      <p:grpSp>
        <p:nvGrpSpPr>
          <p:cNvPr id="51" name="Group 50">
            <a:extLst>
              <a:ext uri="{FF2B5EF4-FFF2-40B4-BE49-F238E27FC236}">
                <a16:creationId xmlns:a16="http://schemas.microsoft.com/office/drawing/2014/main" id="{D34227D1-2F06-A4ED-8B2F-02D7EE7053A0}"/>
              </a:ext>
            </a:extLst>
          </p:cNvPr>
          <p:cNvGrpSpPr/>
          <p:nvPr/>
        </p:nvGrpSpPr>
        <p:grpSpPr>
          <a:xfrm>
            <a:off x="457200" y="5577840"/>
            <a:ext cx="11277295" cy="932021"/>
            <a:chOff x="457200" y="5257800"/>
            <a:chExt cx="11277295" cy="932021"/>
          </a:xfrm>
        </p:grpSpPr>
        <p:sp>
          <p:nvSpPr>
            <p:cNvPr id="49" name="Rounded Rectangle 15">
              <a:extLst>
                <a:ext uri="{FF2B5EF4-FFF2-40B4-BE49-F238E27FC236}">
                  <a16:creationId xmlns:a16="http://schemas.microsoft.com/office/drawing/2014/main" id="{EE7BE442-2146-69A0-74F5-9B9472F4DB55}"/>
                </a:ext>
              </a:extLst>
            </p:cNvPr>
            <p:cNvSpPr/>
            <p:nvPr/>
          </p:nvSpPr>
          <p:spPr>
            <a:xfrm>
              <a:off x="457200" y="5257800"/>
              <a:ext cx="11277295" cy="822960"/>
            </a:xfrm>
            <a:prstGeom prst="roundRect">
              <a:avLst/>
            </a:prstGeom>
            <a:solidFill>
              <a:srgbClr val="FFC6C8"/>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0" name="TextBox 49">
              <a:extLst>
                <a:ext uri="{FF2B5EF4-FFF2-40B4-BE49-F238E27FC236}">
                  <a16:creationId xmlns:a16="http://schemas.microsoft.com/office/drawing/2014/main" id="{855B3152-A7C2-FE7A-A5C4-E9A234CB4353}"/>
                </a:ext>
              </a:extLst>
            </p:cNvPr>
            <p:cNvSpPr txBox="1"/>
            <p:nvPr/>
          </p:nvSpPr>
          <p:spPr>
            <a:xfrm>
              <a:off x="457200" y="5358824"/>
              <a:ext cx="11057524" cy="830997"/>
            </a:xfrm>
            <a:prstGeom prst="rect">
              <a:avLst/>
            </a:prstGeom>
            <a:noFill/>
          </p:spPr>
          <p:txBody>
            <a:bodyPr wrap="square" anchor="ctr">
              <a:spAutoFit/>
            </a:bodyPr>
            <a:lstStyle/>
            <a:p>
              <a:pPr algn="l"/>
              <a:r>
                <a:rPr sz="1600" b="1" dirty="0">
                  <a:solidFill>
                    <a:srgbClr val="353585"/>
                  </a:solidFill>
                  <a:latin typeface="Arial"/>
                </a:rPr>
                <a:t>A</a:t>
              </a:r>
              <a:r>
                <a:rPr lang="en-US" sz="1600" b="1" dirty="0">
                  <a:solidFill>
                    <a:srgbClr val="353585"/>
                  </a:solidFill>
                  <a:latin typeface="Arial"/>
                </a:rPr>
                <a:t>nnotator Perspective</a:t>
              </a:r>
              <a:r>
                <a:rPr sz="1600" b="1" dirty="0">
                  <a:solidFill>
                    <a:srgbClr val="353585"/>
                  </a:solidFill>
                  <a:latin typeface="Arial"/>
                </a:rPr>
                <a:t>: </a:t>
              </a:r>
              <a:r>
                <a:rPr lang="en-US" sz="1600" b="1" dirty="0">
                  <a:solidFill>
                    <a:srgbClr val="000000"/>
                  </a:solidFill>
                  <a:latin typeface="Arial"/>
                </a:rPr>
                <a:t>Model may succeed on one instance and fall on a similar one, indicating limited robustness across subtle variations.</a:t>
              </a:r>
              <a:endParaRPr lang="en-US" sz="1600" b="1" dirty="0">
                <a:latin typeface="Arial" panose="020B0604020202020204" pitchFamily="34" charset="0"/>
                <a:cs typeface="Arial" panose="020B0604020202020204" pitchFamily="34" charset="0"/>
              </a:endParaRPr>
            </a:p>
            <a:p>
              <a:pPr algn="l"/>
              <a:endParaRPr sz="1600" b="1" dirty="0">
                <a:solidFill>
                  <a:srgbClr val="000000"/>
                </a:solidFill>
                <a:latin typeface="Arial"/>
              </a:endParaRPr>
            </a:p>
          </p:txBody>
        </p:sp>
      </p:grpSp>
      <p:grpSp>
        <p:nvGrpSpPr>
          <p:cNvPr id="2" name="Group 1">
            <a:extLst>
              <a:ext uri="{FF2B5EF4-FFF2-40B4-BE49-F238E27FC236}">
                <a16:creationId xmlns:a16="http://schemas.microsoft.com/office/drawing/2014/main" id="{8C54ACBF-4996-99BF-DF13-F177C92CA22C}"/>
              </a:ext>
            </a:extLst>
          </p:cNvPr>
          <p:cNvGrpSpPr/>
          <p:nvPr/>
        </p:nvGrpSpPr>
        <p:grpSpPr>
          <a:xfrm>
            <a:off x="166178" y="763637"/>
            <a:ext cx="5858571" cy="4673159"/>
            <a:chOff x="475798" y="763637"/>
            <a:chExt cx="5486400" cy="4673159"/>
          </a:xfrm>
        </p:grpSpPr>
        <p:sp>
          <p:nvSpPr>
            <p:cNvPr id="39" name="Rounded Rectangle 1">
              <a:extLst>
                <a:ext uri="{FF2B5EF4-FFF2-40B4-BE49-F238E27FC236}">
                  <a16:creationId xmlns:a16="http://schemas.microsoft.com/office/drawing/2014/main" id="{22AF8643-F4B5-D4D5-D167-B7F3369607BB}"/>
                </a:ext>
              </a:extLst>
            </p:cNvPr>
            <p:cNvSpPr/>
            <p:nvPr/>
          </p:nvSpPr>
          <p:spPr>
            <a:xfrm>
              <a:off x="475798" y="763637"/>
              <a:ext cx="5486400" cy="4572000"/>
            </a:xfrm>
            <a:prstGeom prst="roundRect">
              <a:avLst/>
            </a:prstGeom>
            <a:solidFill>
              <a:schemeClr val="bg1"/>
            </a:solidFill>
            <a:ln w="19050">
              <a:solidFill>
                <a:srgbClr val="000000"/>
              </a:solidFill>
              <a:round/>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0" name="Rounded Rectangle 2">
              <a:extLst>
                <a:ext uri="{FF2B5EF4-FFF2-40B4-BE49-F238E27FC236}">
                  <a16:creationId xmlns:a16="http://schemas.microsoft.com/office/drawing/2014/main" id="{99DDB92E-8F59-C96F-AD86-FCBC2B7E7065}"/>
                </a:ext>
              </a:extLst>
            </p:cNvPr>
            <p:cNvSpPr/>
            <p:nvPr/>
          </p:nvSpPr>
          <p:spPr>
            <a:xfrm>
              <a:off x="475798" y="763637"/>
              <a:ext cx="5486400" cy="777240"/>
            </a:xfrm>
            <a:prstGeom prst="roundRect">
              <a:avLst/>
            </a:prstGeom>
            <a:gradFill>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 name="Oval 40">
              <a:extLst>
                <a:ext uri="{FF2B5EF4-FFF2-40B4-BE49-F238E27FC236}">
                  <a16:creationId xmlns:a16="http://schemas.microsoft.com/office/drawing/2014/main" id="{09801EE0-F1DF-C975-DF2B-AAEF63ABB961}"/>
                </a:ext>
              </a:extLst>
            </p:cNvPr>
            <p:cNvSpPr/>
            <p:nvPr/>
          </p:nvSpPr>
          <p:spPr>
            <a:xfrm>
              <a:off x="658678" y="923657"/>
              <a:ext cx="457200" cy="457200"/>
            </a:xfrm>
            <a:prstGeom prst="ellipse">
              <a:avLst/>
            </a:prstGeom>
            <a:solidFill>
              <a:srgbClr val="4CAF50"/>
            </a:solidFill>
            <a:ln w="19050">
              <a:solidFill>
                <a:srgbClr val="FFFFFF"/>
              </a:solidFill>
            </a:ln>
          </p:spPr>
          <p:style>
            <a:lnRef idx="1">
              <a:schemeClr val="accent1"/>
            </a:lnRef>
            <a:fillRef idx="3">
              <a:schemeClr val="accent1"/>
            </a:fillRef>
            <a:effectRef idx="2">
              <a:schemeClr val="accent1"/>
            </a:effectRef>
            <a:fontRef idx="minor">
              <a:schemeClr val="lt1"/>
            </a:fontRef>
          </p:style>
          <p:txBody>
            <a:bodyPr tIns="38100" rtlCol="0" anchor="ctr"/>
            <a:lstStyle/>
            <a:p>
              <a:pPr algn="ctr"/>
              <a:r>
                <a:rPr sz="1800" b="1">
                  <a:solidFill>
                    <a:srgbClr val="FFFFFF"/>
                  </a:solidFill>
                  <a:latin typeface="Arial"/>
                </a:rPr>
                <a:t>✔</a:t>
              </a:r>
            </a:p>
          </p:txBody>
        </p:sp>
        <p:sp>
          <p:nvSpPr>
            <p:cNvPr id="42" name="TextBox 41">
              <a:extLst>
                <a:ext uri="{FF2B5EF4-FFF2-40B4-BE49-F238E27FC236}">
                  <a16:creationId xmlns:a16="http://schemas.microsoft.com/office/drawing/2014/main" id="{799C0D28-8378-27F3-C2FD-621F8720654C}"/>
                </a:ext>
              </a:extLst>
            </p:cNvPr>
            <p:cNvSpPr txBox="1"/>
            <p:nvPr/>
          </p:nvSpPr>
          <p:spPr>
            <a:xfrm>
              <a:off x="1207318" y="967591"/>
              <a:ext cx="3365024" cy="369332"/>
            </a:xfrm>
            <a:prstGeom prst="rect">
              <a:avLst/>
            </a:prstGeom>
            <a:noFill/>
          </p:spPr>
          <p:txBody>
            <a:bodyPr wrap="none" anchor="ctr">
              <a:spAutoFit/>
            </a:bodyPr>
            <a:lstStyle/>
            <a:p>
              <a:pPr algn="l"/>
              <a:r>
                <a:rPr sz="1800" b="1" dirty="0">
                  <a:latin typeface="Arial"/>
                </a:rPr>
                <a:t>STRENGTHS IN REASONING</a:t>
              </a:r>
            </a:p>
          </p:txBody>
        </p:sp>
        <p:sp>
          <p:nvSpPr>
            <p:cNvPr id="43" name="TextBox 42">
              <a:extLst>
                <a:ext uri="{FF2B5EF4-FFF2-40B4-BE49-F238E27FC236}">
                  <a16:creationId xmlns:a16="http://schemas.microsoft.com/office/drawing/2014/main" id="{8AA08ED6-0766-22BE-78C0-3B619181283D}"/>
                </a:ext>
              </a:extLst>
            </p:cNvPr>
            <p:cNvSpPr txBox="1"/>
            <p:nvPr/>
          </p:nvSpPr>
          <p:spPr>
            <a:xfrm>
              <a:off x="674246" y="1404923"/>
              <a:ext cx="5120640" cy="4031873"/>
            </a:xfrm>
            <a:prstGeom prst="rect">
              <a:avLst/>
            </a:prstGeom>
            <a:noFill/>
          </p:spPr>
          <p:txBody>
            <a:bodyPr wrap="square">
              <a:spAutoFit/>
            </a:bodyPr>
            <a:lstStyle/>
            <a:p>
              <a:endParaRPr dirty="0">
                <a:latin typeface="Arial" panose="020B0604020202020204" pitchFamily="34" charset="0"/>
                <a:cs typeface="Arial" panose="020B0604020202020204" pitchFamily="34" charset="0"/>
              </a:endParaRPr>
            </a:p>
            <a:p>
              <a:pPr marL="177800" indent="-177800">
                <a:spcAft>
                  <a:spcPts val="1200"/>
                </a:spcAft>
              </a:pPr>
              <a:r>
                <a:rPr b="1" dirty="0">
                  <a:solidFill>
                    <a:srgbClr val="353585"/>
                  </a:solidFill>
                  <a:latin typeface="Arial" panose="020B0604020202020204" pitchFamily="34" charset="0"/>
                  <a:cs typeface="Arial" panose="020B0604020202020204" pitchFamily="34" charset="0"/>
                </a:rPr>
                <a:t>• </a:t>
              </a:r>
              <a:r>
                <a:rPr lang="en-US" b="1" dirty="0">
                  <a:solidFill>
                    <a:srgbClr val="353585"/>
                  </a:solidFill>
                  <a:latin typeface="Arial" panose="020B0604020202020204" pitchFamily="34" charset="0"/>
                  <a:cs typeface="Arial" panose="020B0604020202020204" pitchFamily="34" charset="0"/>
                </a:rPr>
                <a:t>Correctly distinguishes DCIS vs INDC</a:t>
              </a:r>
              <a:r>
                <a:rPr b="1" dirty="0">
                  <a:solidFill>
                    <a:srgbClr val="353585"/>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Recognizes preservation vs. loss of basement membrane, confinement vs. stromal invasion.</a:t>
              </a:r>
              <a:endParaRPr b="1" dirty="0">
                <a:solidFill>
                  <a:srgbClr val="000000"/>
                </a:solidFill>
                <a:latin typeface="Arial" panose="020B0604020202020204" pitchFamily="34" charset="0"/>
                <a:cs typeface="Arial" panose="020B0604020202020204" pitchFamily="34" charset="0"/>
              </a:endParaRPr>
            </a:p>
            <a:p>
              <a:pPr marL="177800" indent="-177800">
                <a:spcAft>
                  <a:spcPts val="1200"/>
                </a:spcAft>
              </a:pPr>
              <a:r>
                <a:rPr b="1" dirty="0">
                  <a:solidFill>
                    <a:srgbClr val="353585"/>
                  </a:solidFill>
                  <a:latin typeface="Arial" panose="020B0604020202020204" pitchFamily="34" charset="0"/>
                  <a:cs typeface="Arial" panose="020B0604020202020204" pitchFamily="34" charset="0"/>
                </a:rPr>
                <a:t>• </a:t>
              </a:r>
              <a:r>
                <a:rPr lang="en-US" b="1" dirty="0">
                  <a:solidFill>
                    <a:srgbClr val="353585"/>
                  </a:solidFill>
                  <a:latin typeface="Arial" panose="020B0604020202020204" pitchFamily="34" charset="0"/>
                  <a:cs typeface="Arial" panose="020B0604020202020204" pitchFamily="34" charset="0"/>
                </a:rPr>
                <a:t>Normal tissue recognitions</a:t>
              </a:r>
              <a:r>
                <a:rPr b="1" dirty="0">
                  <a:solidFill>
                    <a:srgbClr val="353585"/>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Notes dual cell layers, bland nuclei, preserved architecture, and unremarkable stroma.</a:t>
              </a:r>
            </a:p>
            <a:p>
              <a:pPr marL="177800" indent="-177800">
                <a:spcAft>
                  <a:spcPts val="1200"/>
                </a:spcAft>
              </a:pPr>
              <a:r>
                <a:rPr lang="en-US" b="1" dirty="0">
                  <a:solidFill>
                    <a:srgbClr val="353585"/>
                  </a:solidFill>
                  <a:latin typeface="Arial" panose="020B0604020202020204" pitchFamily="34" charset="0"/>
                  <a:cs typeface="Arial" panose="020B0604020202020204" pitchFamily="34" charset="0"/>
                </a:rPr>
                <a:t>• Strong differential reasoning: </a:t>
              </a:r>
              <a:r>
                <a:rPr lang="en-US" b="1" dirty="0">
                  <a:solidFill>
                    <a:srgbClr val="000000"/>
                  </a:solidFill>
                  <a:latin typeface="Arial" panose="020B0604020202020204" pitchFamily="34" charset="0"/>
                  <a:cs typeface="Arial" panose="020B0604020202020204" pitchFamily="34" charset="0"/>
                </a:rPr>
                <a:t>Correctly rules out malignancy by noting the absence of key cancer features.</a:t>
              </a:r>
            </a:p>
            <a:p>
              <a:pPr>
                <a:spcAft>
                  <a:spcPts val="1200"/>
                </a:spcAft>
              </a:pPr>
              <a:endParaRPr lang="en-US" b="1" dirty="0">
                <a:solidFill>
                  <a:srgbClr val="000000"/>
                </a:solidFill>
                <a:latin typeface="Arial" panose="020B0604020202020204" pitchFamily="34" charset="0"/>
                <a:cs typeface="Arial" panose="020B0604020202020204" pitchFamily="34" charset="0"/>
              </a:endParaRPr>
            </a:p>
            <a:p>
              <a:pPr>
                <a:spcAft>
                  <a:spcPts val="1200"/>
                </a:spcAft>
              </a:pPr>
              <a:endParaRPr b="1" dirty="0">
                <a:solidFill>
                  <a:srgbClr val="000000"/>
                </a:solidFill>
                <a:latin typeface="Arial" panose="020B0604020202020204" pitchFamily="34" charset="0"/>
                <a:cs typeface="Arial" panose="020B0604020202020204" pitchFamily="34" charset="0"/>
              </a:endParaRPr>
            </a:p>
          </p:txBody>
        </p:sp>
        <p:pic>
          <p:nvPicPr>
            <p:cNvPr id="58" name="Picture 57">
              <a:extLst>
                <a:ext uri="{FF2B5EF4-FFF2-40B4-BE49-F238E27FC236}">
                  <a16:creationId xmlns:a16="http://schemas.microsoft.com/office/drawing/2014/main" id="{C67F1279-C738-1AC9-0AD1-FD45618DA6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0530" y="4410643"/>
              <a:ext cx="762769" cy="762769"/>
            </a:xfrm>
            <a:prstGeom prst="rect">
              <a:avLst/>
            </a:prstGeom>
          </p:spPr>
        </p:pic>
      </p:grpSp>
      <p:grpSp>
        <p:nvGrpSpPr>
          <p:cNvPr id="4" name="Group 3">
            <a:extLst>
              <a:ext uri="{FF2B5EF4-FFF2-40B4-BE49-F238E27FC236}">
                <a16:creationId xmlns:a16="http://schemas.microsoft.com/office/drawing/2014/main" id="{FA2DDB14-AEBF-6D89-D636-B933B3021814}"/>
              </a:ext>
            </a:extLst>
          </p:cNvPr>
          <p:cNvGrpSpPr/>
          <p:nvPr/>
        </p:nvGrpSpPr>
        <p:grpSpPr>
          <a:xfrm>
            <a:off x="6170426" y="763637"/>
            <a:ext cx="5861304" cy="4572000"/>
            <a:chOff x="6229802" y="763637"/>
            <a:chExt cx="5486400" cy="4572000"/>
          </a:xfrm>
        </p:grpSpPr>
        <p:grpSp>
          <p:nvGrpSpPr>
            <p:cNvPr id="55" name="Group 54">
              <a:extLst>
                <a:ext uri="{FF2B5EF4-FFF2-40B4-BE49-F238E27FC236}">
                  <a16:creationId xmlns:a16="http://schemas.microsoft.com/office/drawing/2014/main" id="{E7755654-81D0-6765-66C3-3D3CABDB6703}"/>
                </a:ext>
              </a:extLst>
            </p:cNvPr>
            <p:cNvGrpSpPr/>
            <p:nvPr/>
          </p:nvGrpSpPr>
          <p:grpSpPr>
            <a:xfrm>
              <a:off x="6229802" y="763637"/>
              <a:ext cx="5486400" cy="4572000"/>
              <a:chOff x="6248095" y="457200"/>
              <a:chExt cx="5486400" cy="4572000"/>
            </a:xfrm>
          </p:grpSpPr>
          <p:sp>
            <p:nvSpPr>
              <p:cNvPr id="44" name="Rounded Rectangle 8">
                <a:extLst>
                  <a:ext uri="{FF2B5EF4-FFF2-40B4-BE49-F238E27FC236}">
                    <a16:creationId xmlns:a16="http://schemas.microsoft.com/office/drawing/2014/main" id="{0F94B3ED-E13A-CBDB-4258-C30B3C1A81DB}"/>
                  </a:ext>
                </a:extLst>
              </p:cNvPr>
              <p:cNvSpPr/>
              <p:nvPr/>
            </p:nvSpPr>
            <p:spPr>
              <a:xfrm>
                <a:off x="6248095" y="457200"/>
                <a:ext cx="5486400" cy="4572000"/>
              </a:xfrm>
              <a:prstGeom prst="roundRect">
                <a:avLst/>
              </a:prstGeom>
              <a:no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5" name="Rounded Rectangle 9">
                <a:extLst>
                  <a:ext uri="{FF2B5EF4-FFF2-40B4-BE49-F238E27FC236}">
                    <a16:creationId xmlns:a16="http://schemas.microsoft.com/office/drawing/2014/main" id="{4DDCAE35-9217-B8EA-7EB2-EB74A803CA7A}"/>
                  </a:ext>
                </a:extLst>
              </p:cNvPr>
              <p:cNvSpPr/>
              <p:nvPr/>
            </p:nvSpPr>
            <p:spPr>
              <a:xfrm>
                <a:off x="6248095" y="457200"/>
                <a:ext cx="5486400" cy="777240"/>
              </a:xfrm>
              <a:prstGeom prst="roundRect">
                <a:avLst/>
              </a:prstGeom>
              <a:gradFill>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6" name="Oval 45">
                <a:extLst>
                  <a:ext uri="{FF2B5EF4-FFF2-40B4-BE49-F238E27FC236}">
                    <a16:creationId xmlns:a16="http://schemas.microsoft.com/office/drawing/2014/main" id="{C15558DF-8B2B-5193-6531-C9368AAC3924}"/>
                  </a:ext>
                </a:extLst>
              </p:cNvPr>
              <p:cNvSpPr/>
              <p:nvPr/>
            </p:nvSpPr>
            <p:spPr>
              <a:xfrm>
                <a:off x="6430975" y="617220"/>
                <a:ext cx="457200" cy="457200"/>
              </a:xfrm>
              <a:prstGeom prst="ellipse">
                <a:avLst/>
              </a:prstGeom>
              <a:solidFill>
                <a:srgbClr val="DC3545"/>
              </a:solidFill>
              <a:ln w="19050">
                <a:solidFill>
                  <a:srgbClr val="FFFFFF"/>
                </a:solidFill>
              </a:ln>
            </p:spPr>
            <p:style>
              <a:lnRef idx="1">
                <a:schemeClr val="accent1"/>
              </a:lnRef>
              <a:fillRef idx="3">
                <a:schemeClr val="accent1"/>
              </a:fillRef>
              <a:effectRef idx="2">
                <a:schemeClr val="accent1"/>
              </a:effectRef>
              <a:fontRef idx="minor">
                <a:schemeClr val="lt1"/>
              </a:fontRef>
            </p:style>
            <p:txBody>
              <a:bodyPr tIns="38100" rtlCol="0" anchor="ctr"/>
              <a:lstStyle/>
              <a:p>
                <a:pPr algn="ctr"/>
                <a:r>
                  <a:rPr sz="1800" b="1" dirty="0">
                    <a:solidFill>
                      <a:srgbClr val="FFFFFF"/>
                    </a:solidFill>
                    <a:latin typeface="Arial"/>
                  </a:rPr>
                  <a:t>X</a:t>
                </a:r>
              </a:p>
            </p:txBody>
          </p:sp>
          <p:sp>
            <p:nvSpPr>
              <p:cNvPr id="47" name="TextBox 46">
                <a:extLst>
                  <a:ext uri="{FF2B5EF4-FFF2-40B4-BE49-F238E27FC236}">
                    <a16:creationId xmlns:a16="http://schemas.microsoft.com/office/drawing/2014/main" id="{EDEE5AD5-1350-3FC0-320E-539571697DB5}"/>
                  </a:ext>
                </a:extLst>
              </p:cNvPr>
              <p:cNvSpPr txBox="1"/>
              <p:nvPr/>
            </p:nvSpPr>
            <p:spPr>
              <a:xfrm>
                <a:off x="6979615" y="661154"/>
                <a:ext cx="2617127" cy="369332"/>
              </a:xfrm>
              <a:prstGeom prst="rect">
                <a:avLst/>
              </a:prstGeom>
              <a:noFill/>
            </p:spPr>
            <p:txBody>
              <a:bodyPr wrap="none" anchor="ctr">
                <a:spAutoFit/>
              </a:bodyPr>
              <a:lstStyle/>
              <a:p>
                <a:pPr algn="l"/>
                <a:r>
                  <a:rPr sz="1800" b="1" dirty="0">
                    <a:latin typeface="Arial"/>
                  </a:rPr>
                  <a:t>KEY FAILURE MODES</a:t>
                </a:r>
              </a:p>
            </p:txBody>
          </p:sp>
          <p:sp>
            <p:nvSpPr>
              <p:cNvPr id="48" name="TextBox 47">
                <a:extLst>
                  <a:ext uri="{FF2B5EF4-FFF2-40B4-BE49-F238E27FC236}">
                    <a16:creationId xmlns:a16="http://schemas.microsoft.com/office/drawing/2014/main" id="{E854CCB8-B0D3-200D-2212-70CDD16442C4}"/>
                  </a:ext>
                </a:extLst>
              </p:cNvPr>
              <p:cNvSpPr txBox="1"/>
              <p:nvPr/>
            </p:nvSpPr>
            <p:spPr>
              <a:xfrm>
                <a:off x="6430975" y="1098485"/>
                <a:ext cx="5120640" cy="3477875"/>
              </a:xfrm>
              <a:prstGeom prst="rect">
                <a:avLst/>
              </a:prstGeom>
              <a:noFill/>
            </p:spPr>
            <p:txBody>
              <a:bodyPr wrap="square">
                <a:spAutoFit/>
              </a:bodyPr>
              <a:lstStyle/>
              <a:p>
                <a:endParaRPr dirty="0"/>
              </a:p>
              <a:p>
                <a:pPr marL="177800" indent="-177800">
                  <a:spcAft>
                    <a:spcPts val="1200"/>
                  </a:spcAft>
                </a:pPr>
                <a:r>
                  <a:rPr b="1" dirty="0">
                    <a:solidFill>
                      <a:srgbClr val="353585"/>
                    </a:solidFill>
                    <a:latin typeface="Arial"/>
                  </a:rPr>
                  <a:t>• </a:t>
                </a:r>
                <a:r>
                  <a:rPr lang="en-US" b="1" dirty="0">
                    <a:solidFill>
                      <a:srgbClr val="353585"/>
                    </a:solidFill>
                    <a:latin typeface="Arial"/>
                  </a:rPr>
                  <a:t>Misses secondary context </a:t>
                </a:r>
                <a:r>
                  <a:rPr lang="en-US" b="1" dirty="0">
                    <a:latin typeface="Arial"/>
                  </a:rPr>
                  <a:t>(</a:t>
                </a:r>
                <a:r>
                  <a:rPr lang="en-US" b="1" dirty="0" err="1">
                    <a:latin typeface="Arial"/>
                  </a:rPr>
                  <a:t>e.g</a:t>
                </a:r>
                <a:r>
                  <a:rPr lang="en-US" b="1" dirty="0">
                    <a:latin typeface="Arial"/>
                  </a:rPr>
                  <a:t>,. background artifacts)</a:t>
                </a:r>
                <a:endParaRPr b="1" dirty="0">
                  <a:latin typeface="Arial"/>
                </a:endParaRPr>
              </a:p>
              <a:p>
                <a:pPr marL="177800" indent="-177800">
                  <a:spcAft>
                    <a:spcPts val="1200"/>
                  </a:spcAft>
                </a:pPr>
                <a:r>
                  <a:rPr b="1" dirty="0">
                    <a:solidFill>
                      <a:srgbClr val="353585"/>
                    </a:solidFill>
                    <a:latin typeface="Arial"/>
                  </a:rPr>
                  <a:t>• </a:t>
                </a:r>
                <a:r>
                  <a:rPr lang="en-US" b="1" dirty="0">
                    <a:solidFill>
                      <a:srgbClr val="353585"/>
                    </a:solidFill>
                    <a:latin typeface="Arial"/>
                  </a:rPr>
                  <a:t>Benign structures misclassified as Malignant </a:t>
                </a:r>
                <a:r>
                  <a:rPr lang="en-US" b="1" dirty="0">
                    <a:latin typeface="Arial"/>
                  </a:rPr>
                  <a:t>(overcalling ‘cancer’/’suspicious’)</a:t>
                </a:r>
                <a:endParaRPr b="1" dirty="0">
                  <a:solidFill>
                    <a:srgbClr val="000000"/>
                  </a:solidFill>
                  <a:latin typeface="Arial"/>
                </a:endParaRPr>
              </a:p>
              <a:p>
                <a:pPr marL="177800" indent="-177800">
                  <a:spcAft>
                    <a:spcPts val="1200"/>
                  </a:spcAft>
                </a:pPr>
                <a:r>
                  <a:rPr b="1" dirty="0">
                    <a:solidFill>
                      <a:srgbClr val="353585"/>
                    </a:solidFill>
                    <a:latin typeface="Arial"/>
                  </a:rPr>
                  <a:t>• </a:t>
                </a:r>
                <a:r>
                  <a:rPr lang="en-US" b="1" dirty="0">
                    <a:solidFill>
                      <a:srgbClr val="353585"/>
                    </a:solidFill>
                    <a:latin typeface="Arial"/>
                  </a:rPr>
                  <a:t>Mislabeling </a:t>
                </a:r>
                <a:r>
                  <a:rPr lang="en-US" b="1" dirty="0">
                    <a:latin typeface="Arial"/>
                  </a:rPr>
                  <a:t>due to stain differences or subtle morphology changes.</a:t>
                </a:r>
              </a:p>
              <a:p>
                <a:pPr marL="177800" indent="-177800">
                  <a:spcAft>
                    <a:spcPts val="1200"/>
                  </a:spcAft>
                </a:pPr>
                <a:r>
                  <a:rPr lang="en-US" b="1" dirty="0">
                    <a:solidFill>
                      <a:srgbClr val="353585"/>
                    </a:solidFill>
                  </a:rPr>
                  <a:t>• Reasoning </a:t>
                </a:r>
                <a:r>
                  <a:rPr lang="en-US" b="1" dirty="0"/>
                  <a:t>describes DCIS/INDC patterns even for normal/benign images.</a:t>
                </a:r>
              </a:p>
              <a:p>
                <a:pPr>
                  <a:spcAft>
                    <a:spcPts val="1200"/>
                  </a:spcAft>
                </a:pPr>
                <a:endParaRPr b="1" dirty="0">
                  <a:solidFill>
                    <a:srgbClr val="000000"/>
                  </a:solidFill>
                  <a:latin typeface="Arial"/>
                </a:endParaRPr>
              </a:p>
            </p:txBody>
          </p:sp>
        </p:grpSp>
        <p:pic>
          <p:nvPicPr>
            <p:cNvPr id="59" name="Picture 58">
              <a:extLst>
                <a:ext uri="{FF2B5EF4-FFF2-40B4-BE49-F238E27FC236}">
                  <a16:creationId xmlns:a16="http://schemas.microsoft.com/office/drawing/2014/main" id="{C1B342F7-C5C5-ECAF-A52B-73BC542D37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80609" y="4424290"/>
              <a:ext cx="762769" cy="762769"/>
            </a:xfrm>
            <a:prstGeom prst="rect">
              <a:avLst/>
            </a:prstGeom>
          </p:spPr>
        </p:pic>
      </p:grpSp>
    </p:spTree>
    <p:extLst>
      <p:ext uri="{BB962C8B-B14F-4D97-AF65-F5344CB8AC3E}">
        <p14:creationId xmlns:p14="http://schemas.microsoft.com/office/powerpoint/2010/main" val="17890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8C00-37A1-5AE3-BFDD-75767B49CEF9}"/>
            </a:ext>
          </a:extLst>
        </p:cNvPr>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F49C1AC1-202F-7BAD-BBED-E801A46F4E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985" y="697674"/>
            <a:ext cx="3763675" cy="5668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F265C53-A12F-F151-75E2-A3CD66EB7FB9}"/>
              </a:ext>
            </a:extLst>
          </p:cNvPr>
          <p:cNvSpPr txBox="1"/>
          <p:nvPr/>
        </p:nvSpPr>
        <p:spPr>
          <a:xfrm>
            <a:off x="4168239" y="589935"/>
            <a:ext cx="7674649" cy="5953369"/>
          </a:xfrm>
          <a:prstGeom prst="rect">
            <a:avLst/>
          </a:prstGeom>
          <a:noFill/>
        </p:spPr>
        <p:txBody>
          <a:bodyPr wrap="square" lIns="0" tIns="0" rIns="0" bIns="0" rtlCol="0">
            <a:noAutofit/>
          </a:bodyPr>
          <a:lstStyle>
            <a:defPPr>
              <a:defRPr lang="en-US"/>
            </a:defPPr>
            <a:lvl1pPr marL="176213" indent="-176213">
              <a:spcAft>
                <a:spcPts val="300"/>
              </a:spcAft>
              <a:buFont typeface="Arial" panose="020B0604020202020204" pitchFamily="34" charset="0"/>
              <a:buChar char="•"/>
              <a:defRPr b="1">
                <a:latin typeface="Arial" panose="020B0604020202020204" pitchFamily="34" charset="0"/>
                <a:cs typeface="Arial" panose="020B0604020202020204" pitchFamily="34" charset="0"/>
              </a:defRPr>
            </a:lvl1pPr>
            <a:lvl2pPr marL="411163" lvl="1" indent="-234950">
              <a:spcAft>
                <a:spcPts val="300"/>
              </a:spcAft>
              <a:buSzPct val="75000"/>
              <a:buFont typeface="Wingdings" pitchFamily="2" charset="2"/>
              <a:buChar char="q"/>
              <a:defRPr b="1">
                <a:latin typeface="Arial" panose="020B0604020202020204" pitchFamily="34" charset="0"/>
                <a:cs typeface="Arial" panose="020B0604020202020204" pitchFamily="34" charset="0"/>
              </a:defRPr>
            </a:lvl2pPr>
          </a:lstStyle>
          <a:p>
            <a:pPr>
              <a:spcAft>
                <a:spcPts val="1200"/>
              </a:spcAft>
            </a:pPr>
            <a:r>
              <a:rPr lang="en-US" dirty="0">
                <a:solidFill>
                  <a:srgbClr val="353585"/>
                </a:solidFill>
              </a:rPr>
              <a:t>Goal: </a:t>
            </a:r>
            <a:r>
              <a:rPr lang="en-US" dirty="0"/>
              <a:t>leverage expert-validated reasoning to improve an open-source MLLM. Used Qwen2-VL-7B Instruct as the base model.</a:t>
            </a:r>
          </a:p>
          <a:p>
            <a:pPr>
              <a:spcAft>
                <a:spcPts val="600"/>
              </a:spcAft>
            </a:pPr>
            <a:r>
              <a:rPr lang="en-US" dirty="0">
                <a:solidFill>
                  <a:srgbClr val="353585"/>
                </a:solidFill>
              </a:rPr>
              <a:t>Training data:</a:t>
            </a:r>
          </a:p>
          <a:p>
            <a:pPr lvl="1">
              <a:spcAft>
                <a:spcPts val="600"/>
              </a:spcAft>
            </a:pPr>
            <a:r>
              <a:rPr lang="en-US" sz="1400" dirty="0"/>
              <a:t>EEG: 25 correct reasoning texts (</a:t>
            </a:r>
            <a:r>
              <a:rPr lang="en-US" sz="1400" dirty="0" err="1"/>
              <a:t>bckg</a:t>
            </a:r>
            <a:r>
              <a:rPr lang="en-US" sz="1400" dirty="0"/>
              <a:t>: 13, </a:t>
            </a:r>
            <a:r>
              <a:rPr lang="en-US" sz="1400" dirty="0" err="1"/>
              <a:t>seiz</a:t>
            </a:r>
            <a:r>
              <a:rPr lang="en-US" sz="1400" dirty="0"/>
              <a:t>: 12 after label collapsing).</a:t>
            </a:r>
          </a:p>
          <a:p>
            <a:pPr lvl="1">
              <a:spcAft>
                <a:spcPts val="1200"/>
              </a:spcAft>
            </a:pPr>
            <a:r>
              <a:rPr lang="en-US" sz="1400" dirty="0"/>
              <a:t>DPATH: 48 correct reasoning texts (label-imbalanced: indc, bckg, norm, infl, dcis, nneo).</a:t>
            </a:r>
          </a:p>
          <a:p>
            <a:pPr>
              <a:spcAft>
                <a:spcPts val="600"/>
              </a:spcAft>
            </a:pPr>
            <a:r>
              <a:rPr lang="en-US" dirty="0">
                <a:solidFill>
                  <a:srgbClr val="353585"/>
                </a:solidFill>
              </a:rPr>
              <a:t>Instruction-tuning format:</a:t>
            </a:r>
          </a:p>
          <a:p>
            <a:pPr lvl="1">
              <a:spcAft>
                <a:spcPts val="600"/>
              </a:spcAft>
            </a:pPr>
            <a:r>
              <a:rPr lang="en-US" sz="1400" dirty="0"/>
              <a:t>System: describes role (e.g., “medical professional specializing in cancer detection”).</a:t>
            </a:r>
          </a:p>
          <a:p>
            <a:pPr lvl="1">
              <a:spcAft>
                <a:spcPts val="600"/>
              </a:spcAft>
            </a:pPr>
            <a:r>
              <a:rPr lang="en-US" sz="1400" dirty="0"/>
              <a:t>User: includes the image and structured query prompt with required JSON output.</a:t>
            </a:r>
          </a:p>
          <a:p>
            <a:pPr lvl="1">
              <a:spcAft>
                <a:spcPts val="1200"/>
              </a:spcAft>
            </a:pPr>
            <a:r>
              <a:rPr lang="en-US" sz="1400" dirty="0"/>
              <a:t>Assistant: provides ground-truth label and expert-validated reasoning.</a:t>
            </a:r>
          </a:p>
          <a:p>
            <a:pPr>
              <a:spcAft>
                <a:spcPts val="600"/>
              </a:spcAft>
            </a:pPr>
            <a:r>
              <a:rPr lang="en-US" dirty="0">
                <a:solidFill>
                  <a:srgbClr val="353585"/>
                </a:solidFill>
              </a:rPr>
              <a:t>PEFT – Low rank adaptation (LoRA)</a:t>
            </a:r>
          </a:p>
          <a:p>
            <a:pPr lvl="1">
              <a:spcAft>
                <a:spcPts val="600"/>
              </a:spcAft>
            </a:pPr>
            <a:r>
              <a:rPr lang="en-US" sz="1400" dirty="0"/>
              <a:t>Instead of updating all weights, </a:t>
            </a:r>
            <a:r>
              <a:rPr lang="en-US" sz="1400" dirty="0" err="1"/>
              <a:t>LoRA</a:t>
            </a:r>
            <a:r>
              <a:rPr lang="en-US" sz="1400" dirty="0"/>
              <a:t> adds small low-rank adapter matrices to selected layers and only trains those.</a:t>
            </a:r>
          </a:p>
          <a:p>
            <a:pPr lvl="1">
              <a:spcAft>
                <a:spcPts val="600"/>
              </a:spcAft>
            </a:pPr>
            <a:r>
              <a:rPr lang="en-US" sz="1400" dirty="0"/>
              <a:t>~2.5M trainable params out of ~8.3B total (~0.03% updated).</a:t>
            </a:r>
          </a:p>
          <a:p>
            <a:pPr lvl="1"/>
            <a:r>
              <a:rPr lang="en-US" sz="1400" dirty="0"/>
              <a:t>Preserves the general knowledge of the base model while specializing it for EEG and DPATH reasoning.</a:t>
            </a:r>
          </a:p>
        </p:txBody>
      </p:sp>
      <p:sp>
        <p:nvSpPr>
          <p:cNvPr id="3" name="Title 1">
            <a:extLst>
              <a:ext uri="{FF2B5EF4-FFF2-40B4-BE49-F238E27FC236}">
                <a16:creationId xmlns:a16="http://schemas.microsoft.com/office/drawing/2014/main" id="{2DEC67F1-38EC-6191-47A1-5B345472AE43}"/>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Fine-Tuning Approach (PEFT with Qwen2-VL)</a:t>
            </a:r>
          </a:p>
        </p:txBody>
      </p:sp>
    </p:spTree>
    <p:extLst>
      <p:ext uri="{BB962C8B-B14F-4D97-AF65-F5344CB8AC3E}">
        <p14:creationId xmlns:p14="http://schemas.microsoft.com/office/powerpoint/2010/main" val="376912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9401-5460-8416-E6BB-D431FF0C46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7F51B3-9179-904D-5304-AFF0E7C112AD}"/>
              </a:ext>
            </a:extLst>
          </p:cNvPr>
          <p:cNvSpPr txBox="1"/>
          <p:nvPr/>
        </p:nvSpPr>
        <p:spPr>
          <a:xfrm>
            <a:off x="5510981" y="580742"/>
            <a:ext cx="6528619" cy="5725055"/>
          </a:xfrm>
          <a:prstGeom prst="rect">
            <a:avLst/>
          </a:prstGeom>
          <a:noFill/>
        </p:spPr>
        <p:txBody>
          <a:bodyPr wrap="square" lIns="0" tIns="0" rIns="0" bIns="0" rtlCol="0">
            <a:noAutofit/>
          </a:bodyPr>
          <a:lstStyle>
            <a:defPPr>
              <a:defRPr lang="en-US"/>
            </a:defPPr>
            <a:lvl1pPr marL="176213" indent="-176213">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411163" lvl="1" indent="-234950">
              <a:spcAft>
                <a:spcPts val="600"/>
              </a:spcAft>
              <a:buSzPct val="75000"/>
              <a:buFont typeface="Wingdings" pitchFamily="2" charset="2"/>
              <a:buChar char="q"/>
              <a:defRPr sz="1400" b="1">
                <a:latin typeface="Arial" panose="020B0604020202020204" pitchFamily="34" charset="0"/>
                <a:cs typeface="Arial" panose="020B0604020202020204" pitchFamily="34" charset="0"/>
              </a:defRPr>
            </a:lvl2pPr>
          </a:lstStyle>
          <a:p>
            <a:pPr>
              <a:spcAft>
                <a:spcPts val="600"/>
              </a:spcAft>
            </a:pPr>
            <a:r>
              <a:rPr lang="en-US" dirty="0">
                <a:solidFill>
                  <a:srgbClr val="353585"/>
                </a:solidFill>
              </a:rPr>
              <a:t>Models compared on EEG (binary seizure vs background):</a:t>
            </a:r>
          </a:p>
          <a:p>
            <a:pPr marL="457200" lvl="1" indent="-280988">
              <a:spcAft>
                <a:spcPts val="1200"/>
              </a:spcAft>
            </a:pPr>
            <a:r>
              <a:rPr lang="en-US" sz="1800" dirty="0"/>
              <a:t>ChatGPT o3-mini-high (ZS), Qwen ZS, Qwen FT (LoRA), ResNet PT (ImageNet) and ResNet FT (EEG domain-specific)</a:t>
            </a:r>
          </a:p>
          <a:p>
            <a:pPr>
              <a:spcAft>
                <a:spcPts val="600"/>
              </a:spcAft>
            </a:pPr>
            <a:r>
              <a:rPr lang="en-US" dirty="0">
                <a:solidFill>
                  <a:srgbClr val="353585"/>
                </a:solidFill>
              </a:rPr>
              <a:t>Key quantitative findings (EEG):</a:t>
            </a:r>
          </a:p>
          <a:p>
            <a:pPr lvl="1"/>
            <a:r>
              <a:rPr lang="en-US" sz="1800" dirty="0"/>
              <a:t>Qwen ZS:</a:t>
            </a:r>
          </a:p>
          <a:p>
            <a:pPr marL="752475" lvl="2" indent="-295275">
              <a:spcAft>
                <a:spcPts val="600"/>
              </a:spcAft>
              <a:buFont typeface="Wingdings" pitchFamily="2" charset="2"/>
              <a:buChar char="Ø"/>
            </a:pPr>
            <a:r>
              <a:rPr lang="en-US" b="1" dirty="0">
                <a:solidFill>
                  <a:srgbClr val="353585"/>
                </a:solidFill>
                <a:latin typeface="Arial" panose="020B0604020202020204" pitchFamily="34" charset="0"/>
                <a:cs typeface="Arial" panose="020B0604020202020204" pitchFamily="34" charset="0"/>
              </a:rPr>
              <a:t>Accuracy ≈ 74% </a:t>
            </a:r>
            <a:r>
              <a:rPr lang="en-US" b="1" dirty="0">
                <a:latin typeface="Arial" panose="020B0604020202020204" pitchFamily="34" charset="0"/>
                <a:cs typeface="Arial" panose="020B0604020202020204" pitchFamily="34" charset="0"/>
              </a:rPr>
              <a:t>(predicts most samples as “seiz”).</a:t>
            </a:r>
          </a:p>
          <a:p>
            <a:pPr marL="752475" lvl="2" indent="-295275">
              <a:spcAft>
                <a:spcPts val="1200"/>
              </a:spcAft>
              <a:buFont typeface="Wingdings" pitchFamily="2" charset="2"/>
              <a:buChar char="Ø"/>
            </a:pPr>
            <a:r>
              <a:rPr lang="en-US" b="1" dirty="0">
                <a:latin typeface="Arial" panose="020B0604020202020204" pitchFamily="34" charset="0"/>
                <a:cs typeface="Arial" panose="020B0604020202020204" pitchFamily="34" charset="0"/>
              </a:rPr>
              <a:t>High accuracy but low precision (~37%), reflecting strong class bias.</a:t>
            </a:r>
          </a:p>
          <a:p>
            <a:pPr marL="457200" lvl="1" indent="-280988"/>
            <a:r>
              <a:rPr lang="en-US" sz="1800" dirty="0"/>
              <a:t>Qwen FT:</a:t>
            </a:r>
          </a:p>
          <a:p>
            <a:pPr marL="752475" lvl="2" indent="-295275">
              <a:spcAft>
                <a:spcPts val="600"/>
              </a:spcAft>
              <a:buFont typeface="Wingdings" pitchFamily="2" charset="2"/>
              <a:buChar char="Ø"/>
            </a:pPr>
            <a:r>
              <a:rPr lang="en-US" b="1" dirty="0">
                <a:latin typeface="Arial" panose="020B0604020202020204" pitchFamily="34" charset="0"/>
                <a:cs typeface="Arial" panose="020B0604020202020204" pitchFamily="34" charset="0"/>
              </a:rPr>
              <a:t>Accuracy ≈ 54%, but </a:t>
            </a:r>
            <a:r>
              <a:rPr lang="en-US" b="1" dirty="0">
                <a:solidFill>
                  <a:srgbClr val="353585"/>
                </a:solidFill>
                <a:latin typeface="Arial" panose="020B0604020202020204" pitchFamily="34" charset="0"/>
                <a:cs typeface="Arial" panose="020B0604020202020204" pitchFamily="34" charset="0"/>
              </a:rPr>
              <a:t>precision improves to ~62% and recall ~64%.</a:t>
            </a:r>
          </a:p>
          <a:p>
            <a:pPr marL="752475" lvl="2" indent="-295275">
              <a:spcAft>
                <a:spcPts val="1200"/>
              </a:spcAft>
              <a:buFont typeface="Wingdings" pitchFamily="2" charset="2"/>
              <a:buChar char="Ø"/>
            </a:pPr>
            <a:r>
              <a:rPr lang="en-US" b="1" dirty="0">
                <a:latin typeface="Arial" panose="020B0604020202020204" pitchFamily="34" charset="0"/>
                <a:cs typeface="Arial" panose="020B0604020202020204" pitchFamily="34" charset="0"/>
              </a:rPr>
              <a:t>Indicates a better calibrated classifier than Qwen ZS.</a:t>
            </a:r>
          </a:p>
          <a:p>
            <a:pPr>
              <a:spcAft>
                <a:spcPts val="600"/>
              </a:spcAft>
            </a:pPr>
            <a:r>
              <a:rPr lang="en-US" dirty="0">
                <a:solidFill>
                  <a:srgbClr val="353585"/>
                </a:solidFill>
              </a:rPr>
              <a:t>Statistical analysis:</a:t>
            </a:r>
          </a:p>
          <a:p>
            <a:pPr lvl="1"/>
            <a:r>
              <a:rPr lang="en-US" sz="1800" dirty="0"/>
              <a:t>Pairwise Z-tests show significant improvements of Qwen FT over its zero-shot and some baseline counterparts at </a:t>
            </a:r>
            <a:r>
              <a:rPr lang="en-US" sz="1800" dirty="0">
                <a:solidFill>
                  <a:srgbClr val="353585"/>
                </a:solidFill>
              </a:rPr>
              <a:t>99% confidence</a:t>
            </a:r>
            <a:r>
              <a:rPr lang="en-US" sz="1800" dirty="0"/>
              <a:t>.</a:t>
            </a:r>
          </a:p>
        </p:txBody>
      </p:sp>
      <p:sp>
        <p:nvSpPr>
          <p:cNvPr id="4" name="Title 1">
            <a:extLst>
              <a:ext uri="{FF2B5EF4-FFF2-40B4-BE49-F238E27FC236}">
                <a16:creationId xmlns:a16="http://schemas.microsoft.com/office/drawing/2014/main" id="{AAC45329-FCB1-94E0-4966-0C6A80B34FF3}"/>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Results I (Analysis – EEG)</a:t>
            </a:r>
          </a:p>
        </p:txBody>
      </p:sp>
      <p:pic>
        <p:nvPicPr>
          <p:cNvPr id="9" name="Picture 8">
            <a:extLst>
              <a:ext uri="{FF2B5EF4-FFF2-40B4-BE49-F238E27FC236}">
                <a16:creationId xmlns:a16="http://schemas.microsoft.com/office/drawing/2014/main" id="{BBD0A01F-2DAB-D6F2-1422-405229BD138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43644" y="1478150"/>
            <a:ext cx="3966447" cy="4124263"/>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07A40ED1-05E0-EDAE-6103-9C970353230A}"/>
              </a:ext>
            </a:extLst>
          </p:cNvPr>
          <p:cNvCxnSpPr>
            <a:cxnSpLocks/>
          </p:cNvCxnSpPr>
          <p:nvPr/>
        </p:nvCxnSpPr>
        <p:spPr>
          <a:xfrm>
            <a:off x="1447800" y="3037840"/>
            <a:ext cx="31648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3A98B9F9-91B6-A46B-4FE3-4166C3932309}"/>
              </a:ext>
            </a:extLst>
          </p:cNvPr>
          <p:cNvCxnSpPr>
            <a:cxnSpLocks/>
          </p:cNvCxnSpPr>
          <p:nvPr/>
        </p:nvCxnSpPr>
        <p:spPr>
          <a:xfrm>
            <a:off x="1447800" y="3271520"/>
            <a:ext cx="316484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818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B956F-8B4B-055B-FCAC-86F145A3BF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41C1D-25D4-CA3B-7F61-2CE492203197}"/>
              </a:ext>
            </a:extLst>
          </p:cNvPr>
          <p:cNvSpPr>
            <a:spLocks noGrp="1"/>
          </p:cNvSpPr>
          <p:nvPr>
            <p:ph type="title"/>
          </p:nvPr>
        </p:nvSpPr>
        <p:spPr>
          <a:xfrm>
            <a:off x="-76939" y="0"/>
            <a:ext cx="12207393" cy="328461"/>
          </a:xfrm>
        </p:spPr>
        <p:txBody>
          <a:bodyPr vert="horz" wrap="none" lIns="228600" tIns="91440" rIns="0" bIns="0" rtlCol="0" anchor="ctr" anchorCtr="0">
            <a:noAutofit/>
          </a:bodyPr>
          <a:lstStyle/>
          <a:p>
            <a:r>
              <a:rPr lang="en-US" dirty="0"/>
              <a:t>Results II (Analysis – DPATH)</a:t>
            </a:r>
          </a:p>
        </p:txBody>
      </p:sp>
      <p:sp>
        <p:nvSpPr>
          <p:cNvPr id="3" name="TextBox 2">
            <a:extLst>
              <a:ext uri="{FF2B5EF4-FFF2-40B4-BE49-F238E27FC236}">
                <a16:creationId xmlns:a16="http://schemas.microsoft.com/office/drawing/2014/main" id="{841E8F13-7558-5FB6-48E0-C3B8CA12F794}"/>
              </a:ext>
            </a:extLst>
          </p:cNvPr>
          <p:cNvSpPr txBox="1"/>
          <p:nvPr/>
        </p:nvSpPr>
        <p:spPr>
          <a:xfrm>
            <a:off x="5510981" y="675655"/>
            <a:ext cx="6528619" cy="5843898"/>
          </a:xfrm>
          <a:prstGeom prst="rect">
            <a:avLst/>
          </a:prstGeom>
          <a:noFill/>
        </p:spPr>
        <p:txBody>
          <a:bodyPr wrap="square" lIns="0" tIns="0" rIns="0" bIns="0" rtlCol="0">
            <a:noAutofit/>
          </a:bodyPr>
          <a:lstStyle>
            <a:defPPr>
              <a:defRPr lang="en-US"/>
            </a:defPPr>
            <a:lvl1pPr marL="176213" indent="-176213">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lvl="1" indent="-280988">
              <a:spcAft>
                <a:spcPts val="1200"/>
              </a:spcAft>
              <a:buSzPct val="75000"/>
              <a:buFont typeface="Wingdings" pitchFamily="2" charset="2"/>
              <a:buChar char="q"/>
              <a:defRPr b="1">
                <a:latin typeface="Arial" panose="020B0604020202020204" pitchFamily="34" charset="0"/>
                <a:cs typeface="Arial" panose="020B0604020202020204" pitchFamily="34" charset="0"/>
              </a:defRPr>
            </a:lvl2pPr>
            <a:lvl3pPr marL="752475" lvl="2" indent="-295275">
              <a:spcAft>
                <a:spcPts val="600"/>
              </a:spcAft>
              <a:buFont typeface="Wingdings" pitchFamily="2" charset="2"/>
              <a:buChar char="Ø"/>
              <a:defRPr b="1">
                <a:latin typeface="Arial" panose="020B0604020202020204" pitchFamily="34" charset="0"/>
                <a:cs typeface="Arial" panose="020B0604020202020204" pitchFamily="34" charset="0"/>
              </a:defRPr>
            </a:lvl3pPr>
          </a:lstStyle>
          <a:p>
            <a:r>
              <a:rPr lang="en-US" dirty="0">
                <a:solidFill>
                  <a:srgbClr val="353585"/>
                </a:solidFill>
              </a:rPr>
              <a:t>Models and settings (DPATH, 6-way classification):</a:t>
            </a:r>
          </a:p>
          <a:p>
            <a:pPr lvl="1">
              <a:spcAft>
                <a:spcPts val="600"/>
              </a:spcAft>
            </a:pPr>
            <a:r>
              <a:rPr lang="en-US" sz="1400" dirty="0"/>
              <a:t>Multimodal: o3-mini-high (ZS), Qwen ZS, Qwen FT (</a:t>
            </a:r>
            <a:r>
              <a:rPr lang="en-US" sz="1400" dirty="0" err="1"/>
              <a:t>LoRA</a:t>
            </a:r>
            <a:r>
              <a:rPr lang="en-US" sz="1400" dirty="0"/>
              <a:t>)</a:t>
            </a:r>
          </a:p>
          <a:p>
            <a:pPr lvl="1"/>
            <a:r>
              <a:rPr lang="en-US" sz="1400" dirty="0"/>
              <a:t>Vision baselines: </a:t>
            </a:r>
            <a:r>
              <a:rPr lang="en-US" sz="1400" dirty="0" err="1"/>
              <a:t>ResNet</a:t>
            </a:r>
            <a:r>
              <a:rPr lang="en-US" sz="1400" dirty="0"/>
              <a:t> PT/FT, </a:t>
            </a:r>
            <a:r>
              <a:rPr lang="en-US" sz="1400" dirty="0" err="1"/>
              <a:t>ViT</a:t>
            </a:r>
            <a:r>
              <a:rPr lang="en-US" sz="1400" dirty="0"/>
              <a:t> PT/FT</a:t>
            </a:r>
          </a:p>
          <a:p>
            <a:r>
              <a:rPr lang="en-US" dirty="0">
                <a:solidFill>
                  <a:srgbClr val="353585"/>
                </a:solidFill>
              </a:rPr>
              <a:t>Zero-shot vs fine-tuned MLLMs (Qwen):</a:t>
            </a:r>
          </a:p>
          <a:p>
            <a:pPr lvl="1">
              <a:spcAft>
                <a:spcPts val="600"/>
              </a:spcAft>
            </a:pPr>
            <a:r>
              <a:rPr lang="en-US" sz="1400" dirty="0"/>
              <a:t>Qwen ZS: very low accuracy (5.94%) and AUC (48.64%), indicating difficulty on pathology images without adaptation.</a:t>
            </a:r>
          </a:p>
          <a:p>
            <a:pPr lvl="1"/>
            <a:r>
              <a:rPr lang="en-US" sz="1400" dirty="0"/>
              <a:t>Qwen FT (</a:t>
            </a:r>
            <a:r>
              <a:rPr lang="en-US" sz="1400" dirty="0" err="1"/>
              <a:t>LoRA</a:t>
            </a:r>
            <a:r>
              <a:rPr lang="en-US" sz="1400" dirty="0"/>
              <a:t>): </a:t>
            </a:r>
            <a:r>
              <a:rPr lang="en-US" sz="1400" dirty="0">
                <a:solidFill>
                  <a:srgbClr val="353585"/>
                </a:solidFill>
              </a:rPr>
              <a:t>accuracy improves to 28.71% and AUC to 62.43%</a:t>
            </a:r>
            <a:r>
              <a:rPr lang="en-US" sz="1400" dirty="0"/>
              <a:t>, a large gain from fine-tuning on just 48 expert-validated reasoning samples.</a:t>
            </a:r>
          </a:p>
          <a:p>
            <a:r>
              <a:rPr lang="en-US" dirty="0">
                <a:solidFill>
                  <a:srgbClr val="353585"/>
                </a:solidFill>
              </a:rPr>
              <a:t>o3-mini-high ZS vs pretrained CNN/ViT baselines:</a:t>
            </a:r>
          </a:p>
          <a:p>
            <a:pPr lvl="1">
              <a:spcAft>
                <a:spcPts val="600"/>
              </a:spcAft>
            </a:pPr>
            <a:r>
              <a:rPr lang="pl-PL" sz="1400" dirty="0"/>
              <a:t>o3 ZS: accuracy 48.51%, AUC 74.22%.</a:t>
            </a:r>
            <a:endParaRPr lang="en-US" sz="1400" dirty="0"/>
          </a:p>
          <a:p>
            <a:pPr lvl="1">
              <a:spcAft>
                <a:spcPts val="600"/>
              </a:spcAft>
            </a:pPr>
            <a:r>
              <a:rPr lang="en-US" sz="1400" dirty="0"/>
              <a:t>Pretrained </a:t>
            </a:r>
            <a:r>
              <a:rPr lang="en-US" sz="1400" dirty="0" err="1"/>
              <a:t>ResNet</a:t>
            </a:r>
            <a:r>
              <a:rPr lang="en-US" sz="1400" dirty="0"/>
              <a:t> PT: AUC 47.08%; </a:t>
            </a:r>
            <a:r>
              <a:rPr lang="en-US" sz="1400" dirty="0" err="1"/>
              <a:t>ViT</a:t>
            </a:r>
            <a:r>
              <a:rPr lang="en-US" sz="1400" dirty="0"/>
              <a:t> PT: AUC 47.82%—both substantially below o3 ZS.</a:t>
            </a:r>
          </a:p>
          <a:p>
            <a:pPr lvl="1"/>
            <a:r>
              <a:rPr lang="en-US" sz="1400" dirty="0"/>
              <a:t>Pairwise Z-tests confirm o3’s AUC advantage over these pretrained baselines is </a:t>
            </a:r>
            <a:r>
              <a:rPr lang="en-US" sz="1400" dirty="0">
                <a:solidFill>
                  <a:srgbClr val="353585"/>
                </a:solidFill>
              </a:rPr>
              <a:t>statistically significant at 99% confidence</a:t>
            </a:r>
            <a:r>
              <a:rPr lang="en-US" sz="1400" dirty="0"/>
              <a:t>, making o3 ZS a strong reference baseline for future DPATH studies.</a:t>
            </a:r>
          </a:p>
          <a:p>
            <a:r>
              <a:rPr lang="en-US" dirty="0"/>
              <a:t>For both domains, </a:t>
            </a:r>
            <a:r>
              <a:rPr lang="en-US" dirty="0">
                <a:solidFill>
                  <a:srgbClr val="353585"/>
                </a:solidFill>
              </a:rPr>
              <a:t>MLLMs are better baseline models</a:t>
            </a:r>
            <a:r>
              <a:rPr lang="en-US" dirty="0"/>
              <a:t> than deep learning-based models.</a:t>
            </a:r>
          </a:p>
          <a:p>
            <a:pPr marL="176212" lvl="1" indent="0">
              <a:buNone/>
            </a:pPr>
            <a:endParaRPr lang="en-US" sz="1400" dirty="0"/>
          </a:p>
          <a:p>
            <a:pPr lvl="1"/>
            <a:endParaRPr lang="en-US" dirty="0"/>
          </a:p>
        </p:txBody>
      </p:sp>
      <p:pic>
        <p:nvPicPr>
          <p:cNvPr id="13" name="Picture 12">
            <a:extLst>
              <a:ext uri="{FF2B5EF4-FFF2-40B4-BE49-F238E27FC236}">
                <a16:creationId xmlns:a16="http://schemas.microsoft.com/office/drawing/2014/main" id="{1FBECA83-CC1E-BC6C-8B27-C59D55E4545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43644" y="1478150"/>
            <a:ext cx="3966447" cy="4124263"/>
          </a:xfrm>
          <a:prstGeom prst="rect">
            <a:avLst/>
          </a:prstGeom>
          <a:ln>
            <a:noFill/>
          </a:ln>
          <a:effectLst>
            <a:outerShdw blurRad="292100" dist="139700" dir="2700000" algn="tl" rotWithShape="0">
              <a:srgbClr val="333333">
                <a:alpha val="65000"/>
              </a:srgbClr>
            </a:outerShdw>
          </a:effectLst>
        </p:spPr>
      </p:pic>
      <p:cxnSp>
        <p:nvCxnSpPr>
          <p:cNvPr id="14" name="Straight Connector 13">
            <a:extLst>
              <a:ext uri="{FF2B5EF4-FFF2-40B4-BE49-F238E27FC236}">
                <a16:creationId xmlns:a16="http://schemas.microsoft.com/office/drawing/2014/main" id="{070E4756-47DE-B420-A0C2-5DD424F30F25}"/>
              </a:ext>
            </a:extLst>
          </p:cNvPr>
          <p:cNvCxnSpPr>
            <a:cxnSpLocks/>
          </p:cNvCxnSpPr>
          <p:nvPr/>
        </p:nvCxnSpPr>
        <p:spPr>
          <a:xfrm>
            <a:off x="1447800" y="4257040"/>
            <a:ext cx="316484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F6BB0EE1-18D2-7BC0-8163-D11C5FC49857}"/>
              </a:ext>
            </a:extLst>
          </p:cNvPr>
          <p:cNvCxnSpPr>
            <a:cxnSpLocks/>
          </p:cNvCxnSpPr>
          <p:nvPr/>
        </p:nvCxnSpPr>
        <p:spPr>
          <a:xfrm>
            <a:off x="1447800" y="4480560"/>
            <a:ext cx="31648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973E0047-7DAF-B7DE-8049-676F557018EA}"/>
              </a:ext>
            </a:extLst>
          </p:cNvPr>
          <p:cNvCxnSpPr>
            <a:cxnSpLocks/>
          </p:cNvCxnSpPr>
          <p:nvPr/>
        </p:nvCxnSpPr>
        <p:spPr>
          <a:xfrm>
            <a:off x="1447800" y="3992880"/>
            <a:ext cx="316484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BD553E04-E231-2BEC-60F8-C94F788BA4C5}"/>
              </a:ext>
            </a:extLst>
          </p:cNvPr>
          <p:cNvCxnSpPr>
            <a:cxnSpLocks/>
          </p:cNvCxnSpPr>
          <p:nvPr/>
        </p:nvCxnSpPr>
        <p:spPr>
          <a:xfrm>
            <a:off x="1447800" y="2783840"/>
            <a:ext cx="316484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4" name="Straight Connector 3">
            <a:extLst>
              <a:ext uri="{FF2B5EF4-FFF2-40B4-BE49-F238E27FC236}">
                <a16:creationId xmlns:a16="http://schemas.microsoft.com/office/drawing/2014/main" id="{94B7F955-1161-1E13-5724-E8F95E583635}"/>
              </a:ext>
            </a:extLst>
          </p:cNvPr>
          <p:cNvCxnSpPr>
            <a:cxnSpLocks/>
          </p:cNvCxnSpPr>
          <p:nvPr/>
        </p:nvCxnSpPr>
        <p:spPr>
          <a:xfrm>
            <a:off x="1447800" y="4714240"/>
            <a:ext cx="316484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B00780C8-D132-8A7A-4A98-E7A0F628B1BE}"/>
              </a:ext>
            </a:extLst>
          </p:cNvPr>
          <p:cNvCxnSpPr>
            <a:cxnSpLocks/>
          </p:cNvCxnSpPr>
          <p:nvPr/>
        </p:nvCxnSpPr>
        <p:spPr>
          <a:xfrm>
            <a:off x="1447800" y="5181600"/>
            <a:ext cx="316484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262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A89E-CED1-A28C-9D39-D0713225C47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C9D76B9-161E-BE58-6684-7B3BF35BB3CA}"/>
              </a:ext>
            </a:extLst>
          </p:cNvPr>
          <p:cNvSpPr>
            <a:spLocks noGrp="1"/>
          </p:cNvSpPr>
          <p:nvPr>
            <p:ph idx="1"/>
          </p:nvPr>
        </p:nvSpPr>
        <p:spPr>
          <a:xfrm>
            <a:off x="162560" y="685800"/>
            <a:ext cx="11877040" cy="5669280"/>
          </a:xfrm>
          <a:noFill/>
        </p:spPr>
        <p:txBody>
          <a:bodyPr wrap="square" lIns="0" tIns="0" rIns="0" bIns="0" rtlCol="0">
            <a:noAutofit/>
          </a:bodyPr>
          <a:lstStyle/>
          <a:p>
            <a:pPr marL="176213" indent="-176213" defTabSz="914400">
              <a:spcBef>
                <a:spcPts val="0"/>
              </a:spcBef>
              <a:spcAft>
                <a:spcPts val="1200"/>
              </a:spcAft>
              <a:buFont typeface="Arial" panose="020B0604020202020204" pitchFamily="34" charset="0"/>
            </a:pPr>
            <a:r>
              <a:rPr lang="en-US" sz="1800" b="1" dirty="0">
                <a:latin typeface="Arial" panose="020B0604020202020204" pitchFamily="34" charset="0"/>
                <a:cs typeface="Arial" panose="020B0604020202020204" pitchFamily="34" charset="0"/>
              </a:rPr>
              <a:t>Introduced a two-step framework:</a:t>
            </a:r>
          </a:p>
          <a:p>
            <a:pPr marL="457200" lvl="1" indent="-280988" defTabSz="914400">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Zero-shot prompt engineering with ChatGPT o3-mini-high.</a:t>
            </a:r>
          </a:p>
          <a:p>
            <a:pPr marL="457200" lvl="1" indent="-280988" defTabSz="914400">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PEFT fine-tuning of Qwen2-VL using expert-curated reasoning.</a:t>
            </a:r>
          </a:p>
          <a:p>
            <a:pPr marL="176213" indent="-176213" defTabSz="914400">
              <a:spcBef>
                <a:spcPts val="0"/>
              </a:spcBef>
              <a:spcAft>
                <a:spcPts val="1200"/>
              </a:spcAft>
              <a:buFont typeface="Arial" panose="020B0604020202020204" pitchFamily="34" charset="0"/>
            </a:pPr>
            <a:r>
              <a:rPr lang="en-US" sz="1800" b="1" dirty="0">
                <a:latin typeface="Arial" panose="020B0604020202020204" pitchFamily="34" charset="0"/>
                <a:cs typeface="Arial" panose="020B0604020202020204" pitchFamily="34" charset="0"/>
              </a:rPr>
              <a:t>Developed a structured prompting strategy that uses annotation guidelines to provide rich in-context information to MLLMs.</a:t>
            </a:r>
          </a:p>
          <a:p>
            <a:pPr marL="176213" indent="-176213" defTabSz="914400">
              <a:spcBef>
                <a:spcPts val="0"/>
              </a:spcBef>
              <a:spcAft>
                <a:spcPts val="1200"/>
              </a:spcAft>
              <a:buFont typeface="Arial" panose="020B0604020202020204" pitchFamily="34" charset="0"/>
            </a:pPr>
            <a:r>
              <a:rPr lang="en-US" sz="1800" b="1" dirty="0">
                <a:latin typeface="Arial" panose="020B0604020202020204" pitchFamily="34" charset="0"/>
                <a:cs typeface="Arial" panose="020B0604020202020204" pitchFamily="34" charset="0"/>
              </a:rPr>
              <a:t>Benchmarked MLLMs against </a:t>
            </a:r>
            <a:r>
              <a:rPr lang="en-US" sz="1800" b="1" dirty="0" err="1">
                <a:latin typeface="Arial" panose="020B0604020202020204" pitchFamily="34" charset="0"/>
                <a:cs typeface="Arial" panose="020B0604020202020204" pitchFamily="34" charset="0"/>
              </a:rPr>
              <a:t>ResNet</a:t>
            </a:r>
            <a:r>
              <a:rPr lang="en-US" sz="1800" b="1" dirty="0">
                <a:latin typeface="Arial" panose="020B0604020202020204" pitchFamily="34" charset="0"/>
                <a:cs typeface="Arial" panose="020B0604020202020204" pitchFamily="34" charset="0"/>
              </a:rPr>
              <a:t> and </a:t>
            </a:r>
            <a:r>
              <a:rPr lang="en-US" sz="1800" b="1" dirty="0" err="1">
                <a:latin typeface="Arial" panose="020B0604020202020204" pitchFamily="34" charset="0"/>
                <a:cs typeface="Arial" panose="020B0604020202020204" pitchFamily="34" charset="0"/>
              </a:rPr>
              <a:t>ViT</a:t>
            </a:r>
            <a:r>
              <a:rPr lang="en-US" sz="1800" b="1" dirty="0">
                <a:latin typeface="Arial" panose="020B0604020202020204" pitchFamily="34" charset="0"/>
                <a:cs typeface="Arial" panose="020B0604020202020204" pitchFamily="34" charset="0"/>
              </a:rPr>
              <a:t> on two biomedical image tasks (EEG &amp; DPATH).</a:t>
            </a:r>
          </a:p>
          <a:p>
            <a:pPr marL="176213" indent="-176213" defTabSz="914400">
              <a:spcBef>
                <a:spcPts val="0"/>
              </a:spcBef>
              <a:spcAft>
                <a:spcPts val="1200"/>
              </a:spcAft>
              <a:buFont typeface="Arial" panose="020B0604020202020204" pitchFamily="34" charset="0"/>
            </a:pPr>
            <a:r>
              <a:rPr lang="en-US" sz="1800" b="1" dirty="0">
                <a:latin typeface="Arial" panose="020B0604020202020204" pitchFamily="34" charset="0"/>
                <a:cs typeface="Arial" panose="020B0604020202020204" pitchFamily="34" charset="0"/>
              </a:rPr>
              <a:t>Performed expert review of model reasoning to evaluate clinical interpretability.</a:t>
            </a:r>
          </a:p>
          <a:p>
            <a:pPr marL="176213" indent="-176213" defTabSz="914400">
              <a:spcBef>
                <a:spcPts val="0"/>
              </a:spcBef>
              <a:spcAft>
                <a:spcPts val="1200"/>
              </a:spcAft>
              <a:buFont typeface="Arial" panose="020B0604020202020204" pitchFamily="34" charset="0"/>
            </a:pPr>
            <a:r>
              <a:rPr lang="en-US" sz="1800" b="1" dirty="0">
                <a:latin typeface="Arial" panose="020B0604020202020204" pitchFamily="34" charset="0"/>
                <a:cs typeface="Arial" panose="020B0604020202020204" pitchFamily="34" charset="0"/>
              </a:rPr>
              <a:t>Applied pairwise Z-tests to quantify the statistical significance of performance differences between models.</a:t>
            </a:r>
          </a:p>
          <a:p>
            <a:pPr marL="176213" indent="-176213" defTabSz="914400">
              <a:spcBef>
                <a:spcPts val="0"/>
              </a:spcBef>
              <a:spcAft>
                <a:spcPts val="1200"/>
              </a:spcAft>
              <a:buFont typeface="Arial" panose="020B0604020202020204" pitchFamily="34" charset="0"/>
              <a:buChar char="•"/>
            </a:pPr>
            <a:r>
              <a:rPr lang="en-US" sz="1800" b="1" dirty="0">
                <a:solidFill>
                  <a:srgbClr val="353585"/>
                </a:solidFill>
                <a:latin typeface="Arial" panose="020B0604020202020204" pitchFamily="34" charset="0"/>
                <a:cs typeface="Arial" panose="020B0604020202020204" pitchFamily="34" charset="0"/>
              </a:rPr>
              <a:t>Findings:</a:t>
            </a:r>
          </a:p>
          <a:p>
            <a:pPr marL="457200" lvl="1" indent="-280988" defTabSz="914400">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MLLMs can deliver moderate zero-shot performance with clinically meaningful reasoning.</a:t>
            </a:r>
          </a:p>
          <a:p>
            <a:pPr marL="457200" lvl="1" indent="-280988" defTabSz="914400">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PEFT can yield statistically significant improvements.</a:t>
            </a:r>
          </a:p>
          <a:p>
            <a:pPr marL="457200" lvl="1" indent="-280988" defTabSz="914400">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Domain-specific supervised models still lead in accuracy, but MLLMs offer flexibility and explainability.</a:t>
            </a:r>
          </a:p>
        </p:txBody>
      </p:sp>
      <p:sp>
        <p:nvSpPr>
          <p:cNvPr id="3" name="Title 1">
            <a:extLst>
              <a:ext uri="{FF2B5EF4-FFF2-40B4-BE49-F238E27FC236}">
                <a16:creationId xmlns:a16="http://schemas.microsoft.com/office/drawing/2014/main" id="{AA241687-A27A-E822-AADC-3A0EE464940A}"/>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Summary</a:t>
            </a:r>
          </a:p>
        </p:txBody>
      </p:sp>
    </p:spTree>
    <p:extLst>
      <p:ext uri="{BB962C8B-B14F-4D97-AF65-F5344CB8AC3E}">
        <p14:creationId xmlns:p14="http://schemas.microsoft.com/office/powerpoint/2010/main" val="340470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DF2FD-5AC9-6982-C895-92AAA9ED6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8C271-19EB-CA1D-46E2-AFA133E9BF08}"/>
              </a:ext>
            </a:extLst>
          </p:cNvPr>
          <p:cNvSpPr>
            <a:spLocks noGrp="1"/>
          </p:cNvSpPr>
          <p:nvPr>
            <p:ph type="title"/>
          </p:nvPr>
        </p:nvSpPr>
        <p:spPr>
          <a:xfrm>
            <a:off x="0" y="0"/>
            <a:ext cx="12207393" cy="328461"/>
          </a:xfrm>
        </p:spPr>
        <p:txBody>
          <a:bodyPr vert="horz" wrap="none" lIns="228600" tIns="91440" rIns="0" bIns="0" rtlCol="0" anchor="ctr" anchorCtr="0">
            <a:noAutofit/>
          </a:bodyPr>
          <a:lstStyle/>
          <a:p>
            <a:r>
              <a:rPr lang="en-US" dirty="0"/>
              <a:t>Future Directions</a:t>
            </a:r>
          </a:p>
        </p:txBody>
      </p:sp>
      <p:sp>
        <p:nvSpPr>
          <p:cNvPr id="4" name="Content Placeholder 3">
            <a:extLst>
              <a:ext uri="{FF2B5EF4-FFF2-40B4-BE49-F238E27FC236}">
                <a16:creationId xmlns:a16="http://schemas.microsoft.com/office/drawing/2014/main" id="{3B380A4B-AF1A-699F-D543-668DA16794A8}"/>
              </a:ext>
            </a:extLst>
          </p:cNvPr>
          <p:cNvSpPr>
            <a:spLocks noGrp="1"/>
          </p:cNvSpPr>
          <p:nvPr>
            <p:ph idx="1"/>
          </p:nvPr>
        </p:nvSpPr>
        <p:spPr>
          <a:xfrm>
            <a:off x="162560" y="685800"/>
            <a:ext cx="11877040" cy="5669280"/>
          </a:xfrm>
        </p:spPr>
        <p:txBody>
          <a:bodyPr lIns="0" tIns="0" rIns="0" bIns="0"/>
          <a:lstStyle/>
          <a:p>
            <a:pPr>
              <a:spcBef>
                <a:spcPts val="0"/>
              </a:spcBef>
              <a:spcAft>
                <a:spcPts val="1200"/>
              </a:spcAft>
            </a:pPr>
            <a:r>
              <a:rPr lang="en-US" sz="1800" b="1" dirty="0">
                <a:latin typeface="Arial" panose="020B0604020202020204" pitchFamily="34" charset="0"/>
                <a:cs typeface="Arial" panose="020B0604020202020204" pitchFamily="34" charset="0"/>
              </a:rPr>
              <a:t>Scale up datasets for both EEG and DPATH to move beyond proof-of-concept:</a:t>
            </a:r>
          </a:p>
          <a:p>
            <a:pPr marL="457200" lvl="1" indent="-280988">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Larger, more diverse images</a:t>
            </a:r>
          </a:p>
          <a:p>
            <a:pPr marL="457200" lvl="1" indent="-280988">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More balanced label distributions.</a:t>
            </a:r>
          </a:p>
          <a:p>
            <a:pPr>
              <a:spcBef>
                <a:spcPts val="0"/>
              </a:spcBef>
              <a:spcAft>
                <a:spcPts val="1200"/>
              </a:spcAft>
            </a:pPr>
            <a:r>
              <a:rPr lang="en-US" sz="1800" b="1" dirty="0">
                <a:latin typeface="Arial" panose="020B0604020202020204" pitchFamily="34" charset="0"/>
                <a:cs typeface="Arial" panose="020B0604020202020204" pitchFamily="34" charset="0"/>
              </a:rPr>
              <a:t>Implement k-fold cross-validation and more robust evaluation protocols.</a:t>
            </a:r>
          </a:p>
          <a:p>
            <a:pPr>
              <a:spcBef>
                <a:spcPts val="0"/>
              </a:spcBef>
              <a:spcAft>
                <a:spcPts val="1200"/>
              </a:spcAft>
            </a:pPr>
            <a:r>
              <a:rPr lang="en-US" sz="1800" b="1" dirty="0">
                <a:latin typeface="Arial" panose="020B0604020202020204" pitchFamily="34" charset="0"/>
                <a:cs typeface="Arial" panose="020B0604020202020204" pitchFamily="34" charset="0"/>
              </a:rPr>
              <a:t>Develop a systematic prompt-engineering framework to reduce human bias and improve reproducibility.</a:t>
            </a:r>
          </a:p>
          <a:p>
            <a:pPr>
              <a:spcBef>
                <a:spcPts val="0"/>
              </a:spcBef>
              <a:spcAft>
                <a:spcPts val="1200"/>
              </a:spcAft>
            </a:pPr>
            <a:r>
              <a:rPr lang="en-US" sz="1800" b="1" dirty="0">
                <a:latin typeface="Arial" panose="020B0604020202020204" pitchFamily="34" charset="0"/>
                <a:cs typeface="Arial" panose="020B0604020202020204" pitchFamily="34" charset="0"/>
              </a:rPr>
              <a:t>Explore architectural enhancements and training methods enabling better:</a:t>
            </a:r>
          </a:p>
          <a:p>
            <a:pPr marL="457200" lvl="1" indent="-280988">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Temporal reasoning for EEG</a:t>
            </a:r>
          </a:p>
          <a:p>
            <a:pPr marL="457200" lvl="1" indent="-280988">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Handling of complex, multi-structure pathology images.</a:t>
            </a:r>
          </a:p>
          <a:p>
            <a:pPr>
              <a:spcBef>
                <a:spcPts val="0"/>
              </a:spcBef>
              <a:spcAft>
                <a:spcPts val="1200"/>
              </a:spcAft>
            </a:pPr>
            <a:r>
              <a:rPr lang="en-US" sz="1800" b="1" dirty="0">
                <a:latin typeface="Arial" panose="020B0604020202020204" pitchFamily="34" charset="0"/>
                <a:cs typeface="Arial" panose="020B0604020202020204" pitchFamily="34" charset="0"/>
              </a:rPr>
              <a:t>Integrate model-generated reasoning directly into clinical workflows as structured, verifiable explanations.</a:t>
            </a:r>
          </a:p>
          <a:p>
            <a:pPr>
              <a:spcBef>
                <a:spcPts val="0"/>
              </a:spcBef>
              <a:spcAft>
                <a:spcPts val="1200"/>
              </a:spcAft>
            </a:pPr>
            <a:r>
              <a:rPr lang="en-US" sz="1800" b="1" dirty="0">
                <a:latin typeface="Arial" panose="020B0604020202020204" pitchFamily="34" charset="0"/>
                <a:cs typeface="Arial" panose="020B0604020202020204" pitchFamily="34" charset="0"/>
              </a:rPr>
              <a:t>Investigate hybrid systems combining domain-specific vision backbones with MLLM-style reasoning for best-of-both-worlds performance.</a:t>
            </a:r>
          </a:p>
        </p:txBody>
      </p:sp>
    </p:spTree>
    <p:extLst>
      <p:ext uri="{BB962C8B-B14F-4D97-AF65-F5344CB8AC3E}">
        <p14:creationId xmlns:p14="http://schemas.microsoft.com/office/powerpoint/2010/main" val="39975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B7961E9-56EE-67C3-3607-3C46B20F22CD}"/>
              </a:ext>
            </a:extLst>
          </p:cNvPr>
          <p:cNvSpPr>
            <a:spLocks noGrp="1"/>
          </p:cNvSpPr>
          <p:nvPr>
            <p:ph idx="1"/>
          </p:nvPr>
        </p:nvSpPr>
        <p:spPr>
          <a:xfrm>
            <a:off x="152400" y="706161"/>
            <a:ext cx="11887200" cy="2077492"/>
          </a:xfrm>
        </p:spPr>
        <p:txBody>
          <a:bodyPr wrap="square" lIns="0" tIns="0" rIns="0" bIns="0">
            <a:noAutofit/>
          </a:bodyPr>
          <a:lstStyle/>
          <a:p>
            <a:pPr marL="177800" lvl="1" indent="-16668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material is based on work supported by several organizations over the years including the National Science Foundation (grants nos. 2211841 and 1726188 and 1925494), the Temple University Catalytic Collaborative Funding Initiative and most recently by the Pennsylvania Breast Cancer Coalition Breast and Cervical Cancer Research Initiative. Any opinions, findings, and conclusions or recommendations expressed in this material are those of the author(s) and do not necessarily reflect the views of these organizations.</a:t>
            </a:r>
          </a:p>
          <a:p>
            <a:pPr marL="177800" lvl="1" indent="-16668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title slide’s image was generated by the Gemini Nano Banana tool using the following prompt: ‘Generate an image showing a physician who is an expert in EEG signal interpretation and digital pathology, working with ChatGPT on her computer.’</a:t>
            </a:r>
            <a:endParaRPr lang="en-US" dirty="0">
              <a:cs typeface="Arial"/>
            </a:endParaRPr>
          </a:p>
        </p:txBody>
      </p:sp>
      <p:sp>
        <p:nvSpPr>
          <p:cNvPr id="5" name="Title 1">
            <a:extLst>
              <a:ext uri="{FF2B5EF4-FFF2-40B4-BE49-F238E27FC236}">
                <a16:creationId xmlns:a16="http://schemas.microsoft.com/office/drawing/2014/main" id="{B56B6CF4-40C7-C18E-84DE-640887837F4E}"/>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Acknowledgements</a:t>
            </a:r>
          </a:p>
        </p:txBody>
      </p:sp>
    </p:spTree>
    <p:extLst>
      <p:ext uri="{BB962C8B-B14F-4D97-AF65-F5344CB8AC3E}">
        <p14:creationId xmlns:p14="http://schemas.microsoft.com/office/powerpoint/2010/main" val="339864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429768"/>
          </a:xfrm>
        </p:spPr>
        <p:txBody>
          <a:bodyPr vert="horz" wrap="none" lIns="155448" tIns="0" rIns="0" bIns="0" rtlCol="0" anchor="ctr" anchorCtr="0">
            <a:noAutofit/>
          </a:bodyPr>
          <a:lstStyle/>
          <a:p>
            <a:pPr indent="-11113"/>
            <a:r>
              <a:rPr lang="en-US" dirty="0"/>
              <a:t>Abstract</a:t>
            </a:r>
          </a:p>
        </p:txBody>
      </p:sp>
      <p:sp>
        <p:nvSpPr>
          <p:cNvPr id="5" name="Content Placeholder 2">
            <a:extLst>
              <a:ext uri="{FF2B5EF4-FFF2-40B4-BE49-F238E27FC236}">
                <a16:creationId xmlns:a16="http://schemas.microsoft.com/office/drawing/2014/main" id="{83ECA25E-C552-9587-251C-98D98E9B9E81}"/>
              </a:ext>
            </a:extLst>
          </p:cNvPr>
          <p:cNvSpPr>
            <a:spLocks noGrp="1"/>
          </p:cNvSpPr>
          <p:nvPr>
            <p:ph idx="1"/>
          </p:nvPr>
        </p:nvSpPr>
        <p:spPr>
          <a:xfrm>
            <a:off x="152400" y="706161"/>
            <a:ext cx="11887200" cy="6786473"/>
          </a:xfrm>
        </p:spPr>
        <p:txBody>
          <a:bodyPr wrap="square" lIns="0" tIns="0" rIns="0" bIns="0">
            <a:noAutofit/>
          </a:bodyPr>
          <a:lstStyle/>
          <a:p>
            <a:pPr marL="180975" indent="-180975">
              <a:spcBef>
                <a:spcPts val="0"/>
              </a:spcBef>
              <a:spcAft>
                <a:spcPts val="1200"/>
              </a:spcAft>
            </a:pPr>
            <a:r>
              <a:rPr lang="en-US" sz="1800" b="1" dirty="0">
                <a:latin typeface="Arial" panose="020B0604020202020204" pitchFamily="34" charset="0"/>
                <a:cs typeface="Arial" panose="020B0604020202020204" pitchFamily="34" charset="0"/>
              </a:rPr>
              <a:t>Recent advances in multimodal large language models (MLLMs) have opened new possibilities for biomedical image interpretation without task-specific training.</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Multimodal large language models (MLLMs) now offer zero-shot biomedical image interpretation without task-specific training.</a:t>
            </a:r>
          </a:p>
          <a:p>
            <a:pPr marL="180975" indent="-180975">
              <a:spcBef>
                <a:spcPts val="0"/>
              </a:spcBef>
              <a:spcAft>
                <a:spcPts val="600"/>
              </a:spcAft>
            </a:pPr>
            <a:r>
              <a:rPr lang="en-US" sz="1800" b="1" dirty="0">
                <a:latin typeface="Arial" panose="020B0604020202020204" pitchFamily="34" charset="0"/>
                <a:cs typeface="Arial" panose="020B0604020202020204" pitchFamily="34" charset="0"/>
              </a:rPr>
              <a:t>This work evaluates ChatGPT o3-mini-high on two challenging tasks that require high performance segmentation algorithms:</a:t>
            </a:r>
          </a:p>
          <a:p>
            <a:pPr marL="520700" lvl="1" indent="-284163">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Temporal Segmentation: seizure detection from EEG screenshots</a:t>
            </a:r>
          </a:p>
          <a:p>
            <a:pPr marL="520700" lvl="1" indent="-284163">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Spatial Segmentation: breast cancer classification from digital pathology (DPATH) patches</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This study compares zero-shot MLLMs with traditional supervised models (ResNet, ViT) and with a fine-tuned Qwen2-VL model using parameter-efficient fine-tuning (PEFT).</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Zero-shot MLLMs underperform domain-specific vision models in accuracy, but provide clinically meaningful, structured reasoning.</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Parameter-Efficient Fine-tuning (PEFT) of Qwen model improves performance and demonstrates that lightweight fine-tuning can adapt MLLMs for biomedical imaging.</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We find that off-the-shelf ChatGPT (o3-mini-high) can serve as a strong baseline model for biomedical tasks, highlighting the potential for model adaptation through lightweight supervised fine-tuning. The integration of AI-generated reasoning can enhance explainability and decision-making in clinical contexts. </a:t>
            </a:r>
          </a:p>
          <a:p>
            <a:pPr marL="365760" lvl="1" indent="0">
              <a:spcBef>
                <a:spcPts val="0"/>
              </a:spcBef>
              <a:spcAft>
                <a:spcPts val="1800"/>
              </a:spcAft>
              <a:buNone/>
            </a:pPr>
            <a:r>
              <a:rPr lang="en-US" dirty="0">
                <a:cs typeface="Arial" panose="020B0604020202020204" pitchFamily="34" charset="0"/>
              </a:rPr>
              <a:t>			</a:t>
            </a:r>
          </a:p>
          <a:p>
            <a:pPr lvl="1">
              <a:spcBef>
                <a:spcPts val="0"/>
              </a:spcBef>
              <a:spcAft>
                <a:spcPts val="1800"/>
              </a:spcAft>
            </a:pPr>
            <a:endParaRPr lang="en-US" b="1" dirty="0">
              <a:cs typeface="Arial"/>
            </a:endParaRPr>
          </a:p>
        </p:txBody>
      </p:sp>
    </p:spTree>
    <p:extLst>
      <p:ext uri="{BB962C8B-B14F-4D97-AF65-F5344CB8AC3E}">
        <p14:creationId xmlns:p14="http://schemas.microsoft.com/office/powerpoint/2010/main" val="51371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A4F6F-1C7B-9D90-EE94-CDB262C55F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FCA487-CECF-1AEB-E8B7-813AC8866916}"/>
              </a:ext>
            </a:extLst>
          </p:cNvPr>
          <p:cNvSpPr txBox="1"/>
          <p:nvPr/>
        </p:nvSpPr>
        <p:spPr>
          <a:xfrm>
            <a:off x="152401" y="636832"/>
            <a:ext cx="11887200" cy="5847755"/>
          </a:xfrm>
          <a:prstGeom prst="rect">
            <a:avLst/>
          </a:prstGeom>
          <a:noFill/>
        </p:spPr>
        <p:txBody>
          <a:bodyPr wrap="square">
            <a:spAutoFit/>
          </a:bodyPr>
          <a:lstStyle/>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D. Ferber et al., “In-context learning enables multimodal large language models to classify cancer pathology images,” </a:t>
            </a:r>
            <a:r>
              <a:rPr lang="en-US" sz="1400" b="1" i="1" dirty="0">
                <a:latin typeface="Arial" panose="020B0604020202020204" pitchFamily="34" charset="0"/>
                <a:cs typeface="Arial" panose="020B0604020202020204" pitchFamily="34" charset="0"/>
              </a:rPr>
              <a:t>Nature Communications</a:t>
            </a:r>
            <a:r>
              <a:rPr lang="en-US" sz="1400" b="1" dirty="0">
                <a:latin typeface="Arial" panose="020B0604020202020204" pitchFamily="34" charset="0"/>
                <a:cs typeface="Arial" panose="020B0604020202020204" pitchFamily="34" charset="0"/>
              </a:rPr>
              <a:t>, vol. 15, no. 1, p. 10104, Nov. 2024, </a:t>
            </a:r>
            <a:r>
              <a:rPr lang="en-US" sz="1400" b="1" dirty="0" err="1">
                <a:latin typeface="Arial" panose="020B0604020202020204" pitchFamily="34" charset="0"/>
                <a:cs typeface="Arial" panose="020B0604020202020204" pitchFamily="34" charset="0"/>
              </a:rPr>
              <a:t>doi</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10.1038/s41467-024-51465-9</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L. Zhu et al., “Step into the era of large multimodal models: a pilot study on ChatGPT-4V(</a:t>
            </a:r>
            <a:r>
              <a:rPr lang="en-US" sz="1400" b="1" dirty="0" err="1">
                <a:latin typeface="Arial" panose="020B0604020202020204" pitchFamily="34" charset="0"/>
                <a:cs typeface="Arial" panose="020B0604020202020204" pitchFamily="34" charset="0"/>
              </a:rPr>
              <a:t>ision</a:t>
            </a:r>
            <a:r>
              <a:rPr lang="en-US" sz="1400" b="1" dirty="0">
                <a:latin typeface="Arial" panose="020B0604020202020204" pitchFamily="34" charset="0"/>
                <a:cs typeface="Arial" panose="020B0604020202020204" pitchFamily="34" charset="0"/>
              </a:rPr>
              <a:t>)’s ability to interpret radiological images,” </a:t>
            </a:r>
            <a:r>
              <a:rPr lang="en-US" sz="1400" b="1" i="1" dirty="0">
                <a:latin typeface="Arial" panose="020B0604020202020204" pitchFamily="34" charset="0"/>
                <a:cs typeface="Arial" panose="020B0604020202020204" pitchFamily="34" charset="0"/>
              </a:rPr>
              <a:t>Int J Surg</a:t>
            </a:r>
            <a:r>
              <a:rPr lang="en-US" sz="1400" b="1" dirty="0">
                <a:latin typeface="Arial" panose="020B0604020202020204" pitchFamily="34" charset="0"/>
                <a:cs typeface="Arial" panose="020B0604020202020204" pitchFamily="34" charset="0"/>
              </a:rPr>
              <a:t>, vol. 110, no. 7, pp. 4096–4102, Mar. 2024, </a:t>
            </a:r>
            <a:r>
              <a:rPr lang="en-US" sz="1400" b="1" dirty="0" err="1">
                <a:latin typeface="Arial" panose="020B0604020202020204" pitchFamily="34" charset="0"/>
                <a:cs typeface="Arial" panose="020B0604020202020204" pitchFamily="34" charset="0"/>
              </a:rPr>
              <a:t>doi</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10.1097/JS9.0000000000001359</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R. Al Saad et al., “Multimodal Large Language Models in Health Care: Applications, Challenges, and Future Outlook,” </a:t>
            </a:r>
            <a:r>
              <a:rPr lang="en-US" sz="1400" b="1" i="1" dirty="0">
                <a:latin typeface="Arial" panose="020B0604020202020204" pitchFamily="34" charset="0"/>
                <a:cs typeface="Arial" panose="020B0604020202020204" pitchFamily="34" charset="0"/>
              </a:rPr>
              <a:t>J Med Internet Res</a:t>
            </a:r>
            <a:r>
              <a:rPr lang="en-US" sz="1400" b="1" dirty="0">
                <a:latin typeface="Arial" panose="020B0604020202020204" pitchFamily="34" charset="0"/>
                <a:cs typeface="Arial" panose="020B0604020202020204" pitchFamily="34" charset="0"/>
              </a:rPr>
              <a:t>, vol. 26, p. e59505, Sep. 2024, </a:t>
            </a:r>
            <a:r>
              <a:rPr lang="en-US" sz="1400" b="1" dirty="0" err="1">
                <a:latin typeface="Arial" panose="020B0604020202020204" pitchFamily="34" charset="0"/>
                <a:cs typeface="Arial" panose="020B0604020202020204" pitchFamily="34" charset="0"/>
              </a:rPr>
              <a:t>doi</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10.2196/59505</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A.-M. Melles et al., “Annotation of Ambulatory EEGs,” in </a:t>
            </a:r>
            <a:r>
              <a:rPr lang="en-US" sz="1400" b="1" i="1" dirty="0">
                <a:latin typeface="Arial" panose="020B0604020202020204" pitchFamily="34" charset="0"/>
                <a:cs typeface="Arial" panose="020B0604020202020204" pitchFamily="34" charset="0"/>
              </a:rPr>
              <a:t>Proceedings of the IEEE Signal Processing in Medicine and Biology Symposium</a:t>
            </a:r>
            <a:r>
              <a:rPr lang="en-US" sz="1400" b="1" dirty="0">
                <a:latin typeface="Arial" panose="020B0604020202020204" pitchFamily="34" charset="0"/>
                <a:cs typeface="Arial" panose="020B0604020202020204" pitchFamily="34" charset="0"/>
              </a:rPr>
              <a:t>, Philadelphia, Pennsylvania, USA: IEEE, Dec. 2024, pp. 1–4. </a:t>
            </a:r>
            <a:r>
              <a:rPr lang="en-US" sz="1400" b="1" dirty="0" err="1">
                <a:latin typeface="Arial" panose="020B0604020202020204" pitchFamily="34" charset="0"/>
                <a:cs typeface="Arial" panose="020B0604020202020204" pitchFamily="34" charset="0"/>
              </a:rPr>
              <a:t>doi</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10.1109/SPMB62441.2024.10842264</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D. Ochal, S. Rahman, S. Ferrell, T. </a:t>
            </a:r>
            <a:r>
              <a:rPr lang="en-US" sz="1400" b="1" dirty="0" err="1">
                <a:latin typeface="Arial" panose="020B0604020202020204" pitchFamily="34" charset="0"/>
                <a:cs typeface="Arial" panose="020B0604020202020204" pitchFamily="34" charset="0"/>
              </a:rPr>
              <a:t>Elseify</a:t>
            </a:r>
            <a:r>
              <a:rPr lang="en-US" sz="1400" b="1" dirty="0">
                <a:latin typeface="Arial" panose="020B0604020202020204" pitchFamily="34" charset="0"/>
                <a:cs typeface="Arial" panose="020B0604020202020204" pitchFamily="34" charset="0"/>
              </a:rPr>
              <a:t>, I. Obeid, and J. Picone, “The Temple University Hospital EEG Corpus: Annotation Guidelines,” Temple University, Philadelphia, Pennsylvania, USA, 2020. </a:t>
            </a:r>
            <a:r>
              <a:rPr lang="en-US" sz="1400" b="1" dirty="0" err="1">
                <a:latin typeface="Arial" panose="020B0604020202020204" pitchFamily="34" charset="0"/>
                <a:cs typeface="Arial" panose="020B0604020202020204" pitchFamily="34" charset="0"/>
              </a:rPr>
              <a:t>url</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www.isip.piconepress.com/publications/reports/2020/tuh_eeg/annotations</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I. Obeid and J. Picone, “Machine Learning Approaches to Automatic Interpretation of EEGs,” in Signal Processing and Machine Learning for Biomedical Big Data, 1st ed., E. </a:t>
            </a:r>
            <a:r>
              <a:rPr lang="en-US" sz="1400" b="1" dirty="0" err="1">
                <a:latin typeface="Arial" panose="020B0604020202020204" pitchFamily="34" charset="0"/>
                <a:cs typeface="Arial" panose="020B0604020202020204" pitchFamily="34" charset="0"/>
              </a:rPr>
              <a:t>Sejdik</a:t>
            </a:r>
            <a:r>
              <a:rPr lang="en-US" sz="1400" b="1" dirty="0">
                <a:latin typeface="Arial" panose="020B0604020202020204" pitchFamily="34" charset="0"/>
                <a:cs typeface="Arial" panose="020B0604020202020204" pitchFamily="34" charset="0"/>
              </a:rPr>
              <a:t> and T. Falk, Eds., Boca Raton, Florida, USA: Taylor &amp; Francis Group, 2018, p. 30. doi: </a:t>
            </a:r>
            <a:r>
              <a:rPr lang="en-US" sz="1400" b="1" i="1" dirty="0">
                <a:latin typeface="Arial" panose="020B0604020202020204" pitchFamily="34" charset="0"/>
                <a:cs typeface="Arial" panose="020B0604020202020204" pitchFamily="34" charset="0"/>
              </a:rPr>
              <a:t>10.1201/9781351061223</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N. Capp, C. Campbell, T. </a:t>
            </a:r>
            <a:r>
              <a:rPr lang="en-US" sz="1400" b="1" dirty="0" err="1">
                <a:latin typeface="Arial" panose="020B0604020202020204" pitchFamily="34" charset="0"/>
                <a:cs typeface="Arial" panose="020B0604020202020204" pitchFamily="34" charset="0"/>
              </a:rPr>
              <a:t>Elseify</a:t>
            </a:r>
            <a:r>
              <a:rPr lang="en-US" sz="1400" b="1" dirty="0">
                <a:latin typeface="Arial" panose="020B0604020202020204" pitchFamily="34" charset="0"/>
                <a:cs typeface="Arial" panose="020B0604020202020204" pitchFamily="34" charset="0"/>
              </a:rPr>
              <a:t>, I. Obeid, and J. Picone, “Optimizing EEG Visualization Through Remote Data Retrieval,” in Proceedings of the IEEE Signal Processing in Medicine and Biology Symposium (SPMB), I. Obeid, I. Selesnick, and J. Picone, Eds., Philadelphia, Pennsylvania, USA: IEEE, 2018, pp. 1–2. </a:t>
            </a:r>
            <a:r>
              <a:rPr lang="en-US" sz="1400" b="1" dirty="0" err="1">
                <a:latin typeface="Arial" panose="020B0604020202020204" pitchFamily="34" charset="0"/>
                <a:cs typeface="Arial" panose="020B0604020202020204" pitchFamily="34" charset="0"/>
              </a:rPr>
              <a:t>doi</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10.1109/SPMB.2018.8615613</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r>
              <a:rPr lang="en-US" sz="1400" b="1" dirty="0">
                <a:latin typeface="Arial" panose="020B0604020202020204" pitchFamily="34" charset="0"/>
                <a:cs typeface="Arial" panose="020B0604020202020204" pitchFamily="34" charset="0"/>
              </a:rPr>
              <a:t>N. Shawki et al., “The Temple University Digital Pathology Corpus,” in Signal Processing in Medicine and Biology: Emerging Trends in Research and Applications, 1st ed., I. Obeid, I. Selesnick, and J. Picone, Eds., New York City, New York, USA: Springer, 2020, pp. 67–104. </a:t>
            </a:r>
            <a:r>
              <a:rPr lang="en-US" sz="1400" b="1" dirty="0" err="1">
                <a:latin typeface="Arial" panose="020B0604020202020204" pitchFamily="34" charset="0"/>
                <a:cs typeface="Arial" panose="020B0604020202020204" pitchFamily="34" charset="0"/>
              </a:rPr>
              <a:t>doi</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10.1007/978-3-030-36844-9</a:t>
            </a:r>
            <a:r>
              <a:rPr lang="en-US" sz="1400" b="1" dirty="0">
                <a:latin typeface="Arial" panose="020B0604020202020204" pitchFamily="34" charset="0"/>
                <a:cs typeface="Arial" panose="020B0604020202020204" pitchFamily="34" charset="0"/>
              </a:rPr>
              <a:t>.</a:t>
            </a:r>
          </a:p>
          <a:p>
            <a:pPr marL="342900" indent="-342900">
              <a:spcAft>
                <a:spcPts val="1200"/>
              </a:spcAft>
              <a:buFont typeface="+mj-lt"/>
              <a:buAutoNum type="arabicPeriod"/>
            </a:pPr>
            <a:endParaRPr lang="en-US" sz="14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25D4C5B-CF8D-096C-EC94-4117711C0F6F}"/>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References</a:t>
            </a:r>
          </a:p>
        </p:txBody>
      </p:sp>
    </p:spTree>
    <p:extLst>
      <p:ext uri="{BB962C8B-B14F-4D97-AF65-F5344CB8AC3E}">
        <p14:creationId xmlns:p14="http://schemas.microsoft.com/office/powerpoint/2010/main" val="108098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5002D-A115-CDC3-C278-497D368C8B5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71315D4-8829-1029-F7BF-FCF8DDF252B6}"/>
              </a:ext>
            </a:extLst>
          </p:cNvPr>
          <p:cNvSpPr>
            <a:spLocks noGrp="1"/>
          </p:cNvSpPr>
          <p:nvPr>
            <p:ph type="title"/>
          </p:nvPr>
        </p:nvSpPr>
        <p:spPr>
          <a:xfrm>
            <a:off x="0" y="-1"/>
            <a:ext cx="12191999" cy="429768"/>
          </a:xfrm>
        </p:spPr>
        <p:txBody>
          <a:bodyPr vert="horz" wrap="none" lIns="155448" tIns="0" rIns="0" bIns="0" rtlCol="0" anchor="ctr" anchorCtr="0">
            <a:noAutofit/>
          </a:bodyPr>
          <a:lstStyle/>
          <a:p>
            <a:pPr indent="-11113"/>
            <a:r>
              <a:rPr lang="en-US" dirty="0"/>
              <a:t>Motivation</a:t>
            </a:r>
          </a:p>
        </p:txBody>
      </p:sp>
      <p:grpSp>
        <p:nvGrpSpPr>
          <p:cNvPr id="40" name="Group 39">
            <a:extLst>
              <a:ext uri="{FF2B5EF4-FFF2-40B4-BE49-F238E27FC236}">
                <a16:creationId xmlns:a16="http://schemas.microsoft.com/office/drawing/2014/main" id="{CBFB6EAC-7EFD-3DB8-4B88-4E43739C4A08}"/>
              </a:ext>
            </a:extLst>
          </p:cNvPr>
          <p:cNvGrpSpPr/>
          <p:nvPr/>
        </p:nvGrpSpPr>
        <p:grpSpPr>
          <a:xfrm>
            <a:off x="274243" y="612647"/>
            <a:ext cx="3759328" cy="5078320"/>
            <a:chOff x="274243" y="612647"/>
            <a:chExt cx="3759328" cy="5078320"/>
          </a:xfrm>
        </p:grpSpPr>
        <p:sp>
          <p:nvSpPr>
            <p:cNvPr id="27" name="Rounded Rectangle 1">
              <a:extLst>
                <a:ext uri="{FF2B5EF4-FFF2-40B4-BE49-F238E27FC236}">
                  <a16:creationId xmlns:a16="http://schemas.microsoft.com/office/drawing/2014/main" id="{362C64F1-B8C9-C820-963E-0010B820DBB2}"/>
                </a:ext>
              </a:extLst>
            </p:cNvPr>
            <p:cNvSpPr/>
            <p:nvPr/>
          </p:nvSpPr>
          <p:spPr>
            <a:xfrm>
              <a:off x="274243" y="835855"/>
              <a:ext cx="3759098" cy="4855112"/>
            </a:xfrm>
            <a:prstGeom prst="roundRect">
              <a:avLst/>
            </a:prstGeom>
            <a:solidFill>
              <a:schemeClr val="bg1"/>
            </a:solidFill>
            <a:ln w="19050" cap="flat">
              <a:solidFill>
                <a:srgbClr val="500028"/>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8" name="Rounded Rectangle 2">
              <a:extLst>
                <a:ext uri="{FF2B5EF4-FFF2-40B4-BE49-F238E27FC236}">
                  <a16:creationId xmlns:a16="http://schemas.microsoft.com/office/drawing/2014/main" id="{769984B9-171C-A793-8D6A-E9E52FA03419}"/>
                </a:ext>
              </a:extLst>
            </p:cNvPr>
            <p:cNvSpPr/>
            <p:nvPr/>
          </p:nvSpPr>
          <p:spPr>
            <a:xfrm>
              <a:off x="274473" y="612647"/>
              <a:ext cx="3759098" cy="822960"/>
            </a:xfrm>
            <a:prstGeom prst="roundRect">
              <a:avLst/>
            </a:prstGeom>
            <a:gradFill>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a:solidFill>
                <a:srgbClr val="5000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9" name="TextBox 28">
              <a:extLst>
                <a:ext uri="{FF2B5EF4-FFF2-40B4-BE49-F238E27FC236}">
                  <a16:creationId xmlns:a16="http://schemas.microsoft.com/office/drawing/2014/main" id="{EDD0BE54-8A8A-23D9-DD66-86B472A3AD40}"/>
                </a:ext>
              </a:extLst>
            </p:cNvPr>
            <p:cNvSpPr txBox="1"/>
            <p:nvPr/>
          </p:nvSpPr>
          <p:spPr>
            <a:xfrm>
              <a:off x="444171" y="700961"/>
              <a:ext cx="3228320" cy="646331"/>
            </a:xfrm>
            <a:prstGeom prst="rect">
              <a:avLst/>
            </a:prstGeom>
            <a:noFill/>
          </p:spPr>
          <p:txBody>
            <a:bodyPr wrap="none">
              <a:spAutoFit/>
            </a:bodyPr>
            <a:lstStyle/>
            <a:p>
              <a:pPr algn="ctr"/>
              <a:r>
                <a:rPr lang="en-US" b="1" dirty="0">
                  <a:latin typeface="Arial"/>
                </a:rPr>
                <a:t>Current Challenges:</a:t>
              </a:r>
            </a:p>
            <a:p>
              <a:pPr algn="ctr"/>
              <a:r>
                <a:rPr lang="en-US" b="1" dirty="0">
                  <a:latin typeface="Arial"/>
                </a:rPr>
                <a:t>Deep Learning (CNNs, </a:t>
              </a:r>
              <a:r>
                <a:rPr lang="en-US" b="1" dirty="0" err="1">
                  <a:latin typeface="Arial"/>
                </a:rPr>
                <a:t>ViTs</a:t>
              </a:r>
              <a:r>
                <a:rPr lang="en-US" b="1" dirty="0">
                  <a:latin typeface="Arial"/>
                </a:rPr>
                <a:t>)</a:t>
              </a:r>
              <a:endParaRPr dirty="0">
                <a:latin typeface="Arial"/>
              </a:endParaRPr>
            </a:p>
          </p:txBody>
        </p:sp>
      </p:grpSp>
      <p:grpSp>
        <p:nvGrpSpPr>
          <p:cNvPr id="113" name="Group 112">
            <a:extLst>
              <a:ext uri="{FF2B5EF4-FFF2-40B4-BE49-F238E27FC236}">
                <a16:creationId xmlns:a16="http://schemas.microsoft.com/office/drawing/2014/main" id="{00BBB7B0-3124-561C-4895-0F8706EB6FDB}"/>
              </a:ext>
            </a:extLst>
          </p:cNvPr>
          <p:cNvGrpSpPr/>
          <p:nvPr/>
        </p:nvGrpSpPr>
        <p:grpSpPr>
          <a:xfrm>
            <a:off x="260511" y="5785338"/>
            <a:ext cx="11824584" cy="597804"/>
            <a:chOff x="260511" y="5785338"/>
            <a:chExt cx="11824584" cy="597804"/>
          </a:xfrm>
        </p:grpSpPr>
        <p:sp>
          <p:nvSpPr>
            <p:cNvPr id="36" name="Rounded Rectangle 31">
              <a:extLst>
                <a:ext uri="{FF2B5EF4-FFF2-40B4-BE49-F238E27FC236}">
                  <a16:creationId xmlns:a16="http://schemas.microsoft.com/office/drawing/2014/main" id="{432BC3EE-3154-C7EE-52E8-D54CEC0A777D}"/>
                </a:ext>
              </a:extLst>
            </p:cNvPr>
            <p:cNvSpPr/>
            <p:nvPr/>
          </p:nvSpPr>
          <p:spPr>
            <a:xfrm>
              <a:off x="274473" y="5785338"/>
              <a:ext cx="11643055" cy="597804"/>
            </a:xfrm>
            <a:prstGeom prst="roundRect">
              <a:avLst/>
            </a:prstGeom>
            <a:solidFill>
              <a:srgbClr val="FFC6C8"/>
            </a:solidFill>
            <a:ln>
              <a:solidFill>
                <a:srgbClr val="5000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TextBox 36">
              <a:extLst>
                <a:ext uri="{FF2B5EF4-FFF2-40B4-BE49-F238E27FC236}">
                  <a16:creationId xmlns:a16="http://schemas.microsoft.com/office/drawing/2014/main" id="{2EE8E185-0C93-336E-8DB0-B5E8C0BD4DEC}"/>
                </a:ext>
              </a:extLst>
            </p:cNvPr>
            <p:cNvSpPr txBox="1"/>
            <p:nvPr/>
          </p:nvSpPr>
          <p:spPr>
            <a:xfrm>
              <a:off x="260511" y="5914077"/>
              <a:ext cx="11824584" cy="369332"/>
            </a:xfrm>
            <a:prstGeom prst="rect">
              <a:avLst/>
            </a:prstGeom>
            <a:noFill/>
          </p:spPr>
          <p:txBody>
            <a:bodyPr wrap="none">
              <a:spAutoFit/>
            </a:bodyPr>
            <a:lstStyle/>
            <a:p>
              <a:pPr algn="l">
                <a:spcBef>
                  <a:spcPts val="1400"/>
                </a:spcBef>
              </a:pPr>
              <a:r>
                <a:rPr lang="en-US" b="1" dirty="0">
                  <a:solidFill>
                    <a:srgbClr val="353585"/>
                  </a:solidFill>
                </a:rPr>
                <a:t>Impacts</a:t>
              </a:r>
              <a:r>
                <a:rPr b="1" dirty="0">
                  <a:solidFill>
                    <a:srgbClr val="353585"/>
                  </a:solidFill>
                </a:rPr>
                <a:t>:</a:t>
              </a:r>
              <a:r>
                <a:rPr b="1" dirty="0"/>
                <a:t> MLLMs show promise as baselines; PEFT significantly enhances performance </a:t>
              </a:r>
              <a:r>
                <a:rPr lang="en-US" b="1" dirty="0"/>
                <a:t>and</a:t>
              </a:r>
              <a:r>
                <a:rPr b="1" dirty="0"/>
                <a:t> clinical utility.</a:t>
              </a:r>
            </a:p>
          </p:txBody>
        </p:sp>
      </p:grpSp>
      <p:grpSp>
        <p:nvGrpSpPr>
          <p:cNvPr id="41" name="Group 40">
            <a:extLst>
              <a:ext uri="{FF2B5EF4-FFF2-40B4-BE49-F238E27FC236}">
                <a16:creationId xmlns:a16="http://schemas.microsoft.com/office/drawing/2014/main" id="{06A95784-82DA-B0F6-5436-D9AC9F6EA00A}"/>
              </a:ext>
            </a:extLst>
          </p:cNvPr>
          <p:cNvGrpSpPr/>
          <p:nvPr/>
        </p:nvGrpSpPr>
        <p:grpSpPr>
          <a:xfrm>
            <a:off x="4277487" y="612647"/>
            <a:ext cx="3759098" cy="5078320"/>
            <a:chOff x="274473" y="612647"/>
            <a:chExt cx="3759098" cy="5078320"/>
          </a:xfrm>
        </p:grpSpPr>
        <p:sp>
          <p:nvSpPr>
            <p:cNvPr id="42" name="Rounded Rectangle 1">
              <a:extLst>
                <a:ext uri="{FF2B5EF4-FFF2-40B4-BE49-F238E27FC236}">
                  <a16:creationId xmlns:a16="http://schemas.microsoft.com/office/drawing/2014/main" id="{4D8C4C5E-9768-0B5D-5096-B8D1282D7294}"/>
                </a:ext>
              </a:extLst>
            </p:cNvPr>
            <p:cNvSpPr/>
            <p:nvPr/>
          </p:nvSpPr>
          <p:spPr>
            <a:xfrm>
              <a:off x="274473" y="835855"/>
              <a:ext cx="3759098" cy="4855112"/>
            </a:xfrm>
            <a:prstGeom prst="roundRect">
              <a:avLst/>
            </a:prstGeom>
            <a:noFill/>
            <a:ln w="19050" cap="flat">
              <a:solidFill>
                <a:srgbClr val="500028"/>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3" name="Rounded Rectangle 2">
              <a:extLst>
                <a:ext uri="{FF2B5EF4-FFF2-40B4-BE49-F238E27FC236}">
                  <a16:creationId xmlns:a16="http://schemas.microsoft.com/office/drawing/2014/main" id="{F4E0ACBB-8639-B06C-1C6E-67646D31EAB9}"/>
                </a:ext>
              </a:extLst>
            </p:cNvPr>
            <p:cNvSpPr/>
            <p:nvPr/>
          </p:nvSpPr>
          <p:spPr>
            <a:xfrm>
              <a:off x="274473" y="612647"/>
              <a:ext cx="3759098" cy="822960"/>
            </a:xfrm>
            <a:prstGeom prst="roundRect">
              <a:avLst/>
            </a:prstGeom>
            <a:gradFill>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a:solidFill>
                <a:srgbClr val="5000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4" name="TextBox 43">
              <a:extLst>
                <a:ext uri="{FF2B5EF4-FFF2-40B4-BE49-F238E27FC236}">
                  <a16:creationId xmlns:a16="http://schemas.microsoft.com/office/drawing/2014/main" id="{32E04A09-EB92-3D7E-576F-42AA37773380}"/>
                </a:ext>
              </a:extLst>
            </p:cNvPr>
            <p:cNvSpPr txBox="1"/>
            <p:nvPr/>
          </p:nvSpPr>
          <p:spPr>
            <a:xfrm>
              <a:off x="413032" y="700960"/>
              <a:ext cx="3620310" cy="646331"/>
            </a:xfrm>
            <a:prstGeom prst="rect">
              <a:avLst/>
            </a:prstGeom>
            <a:noFill/>
          </p:spPr>
          <p:txBody>
            <a:bodyPr wrap="square">
              <a:spAutoFit/>
            </a:bodyPr>
            <a:lstStyle/>
            <a:p>
              <a:pPr algn="ctr"/>
              <a:r>
                <a:rPr lang="en-US" b="1" dirty="0">
                  <a:latin typeface="Arial"/>
                </a:rPr>
                <a:t>Multimodal Large Language Models (MLLMs)</a:t>
              </a:r>
              <a:endParaRPr dirty="0">
                <a:latin typeface="Arial"/>
              </a:endParaRPr>
            </a:p>
          </p:txBody>
        </p:sp>
      </p:grpSp>
      <p:grpSp>
        <p:nvGrpSpPr>
          <p:cNvPr id="45" name="Group 44">
            <a:extLst>
              <a:ext uri="{FF2B5EF4-FFF2-40B4-BE49-F238E27FC236}">
                <a16:creationId xmlns:a16="http://schemas.microsoft.com/office/drawing/2014/main" id="{DAC67B13-D159-93EC-2B37-08D4F1DDCADB}"/>
              </a:ext>
            </a:extLst>
          </p:cNvPr>
          <p:cNvGrpSpPr/>
          <p:nvPr/>
        </p:nvGrpSpPr>
        <p:grpSpPr>
          <a:xfrm>
            <a:off x="8280502" y="612647"/>
            <a:ext cx="3759098" cy="5078320"/>
            <a:chOff x="274473" y="612647"/>
            <a:chExt cx="3759098" cy="5078320"/>
          </a:xfrm>
        </p:grpSpPr>
        <p:sp>
          <p:nvSpPr>
            <p:cNvPr id="46" name="Rounded Rectangle 1">
              <a:extLst>
                <a:ext uri="{FF2B5EF4-FFF2-40B4-BE49-F238E27FC236}">
                  <a16:creationId xmlns:a16="http://schemas.microsoft.com/office/drawing/2014/main" id="{7E3F423E-CF9B-56A7-A034-D67C6A88724B}"/>
                </a:ext>
              </a:extLst>
            </p:cNvPr>
            <p:cNvSpPr/>
            <p:nvPr/>
          </p:nvSpPr>
          <p:spPr>
            <a:xfrm>
              <a:off x="274473" y="835855"/>
              <a:ext cx="3759098" cy="4855112"/>
            </a:xfrm>
            <a:prstGeom prst="roundRect">
              <a:avLst/>
            </a:prstGeom>
            <a:noFill/>
            <a:ln w="19050" cap="flat">
              <a:solidFill>
                <a:srgbClr val="500028"/>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7" name="Rounded Rectangle 2">
              <a:extLst>
                <a:ext uri="{FF2B5EF4-FFF2-40B4-BE49-F238E27FC236}">
                  <a16:creationId xmlns:a16="http://schemas.microsoft.com/office/drawing/2014/main" id="{C9F4DDD8-6BC2-4608-4342-1DAB4F2B987F}"/>
                </a:ext>
              </a:extLst>
            </p:cNvPr>
            <p:cNvSpPr/>
            <p:nvPr/>
          </p:nvSpPr>
          <p:spPr>
            <a:xfrm>
              <a:off x="274473" y="612647"/>
              <a:ext cx="3759098" cy="822960"/>
            </a:xfrm>
            <a:prstGeom prst="roundRect">
              <a:avLst/>
            </a:prstGeom>
            <a:gradFill>
              <a:gsLst>
                <a:gs pos="0">
                  <a:srgbClr val="C0504D">
                    <a:shade val="80000"/>
                    <a:hueOff val="0"/>
                    <a:satOff val="0"/>
                    <a:lumOff val="0"/>
                    <a:alphaOff val="0"/>
                    <a:tint val="50000"/>
                    <a:satMod val="300000"/>
                  </a:srgbClr>
                </a:gs>
                <a:gs pos="35000">
                  <a:srgbClr val="C0504D">
                    <a:shade val="80000"/>
                    <a:hueOff val="0"/>
                    <a:satOff val="0"/>
                    <a:lumOff val="0"/>
                    <a:alphaOff val="0"/>
                    <a:tint val="37000"/>
                    <a:satMod val="300000"/>
                  </a:srgbClr>
                </a:gs>
                <a:gs pos="100000">
                  <a:srgbClr val="C0504D">
                    <a:shade val="80000"/>
                    <a:hueOff val="0"/>
                    <a:satOff val="0"/>
                    <a:lumOff val="0"/>
                    <a:alphaOff val="0"/>
                    <a:tint val="15000"/>
                    <a:satMod val="350000"/>
                  </a:srgbClr>
                </a:gs>
              </a:gsLst>
              <a:lin ang="16200000" scaled="1"/>
            </a:gradFill>
            <a:ln>
              <a:solidFill>
                <a:srgbClr val="5000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8" name="TextBox 47">
              <a:extLst>
                <a:ext uri="{FF2B5EF4-FFF2-40B4-BE49-F238E27FC236}">
                  <a16:creationId xmlns:a16="http://schemas.microsoft.com/office/drawing/2014/main" id="{0C2CCF83-CE66-60F8-F14E-657CF9F674D6}"/>
                </a:ext>
              </a:extLst>
            </p:cNvPr>
            <p:cNvSpPr txBox="1"/>
            <p:nvPr/>
          </p:nvSpPr>
          <p:spPr>
            <a:xfrm>
              <a:off x="823928" y="795527"/>
              <a:ext cx="2416047" cy="369332"/>
            </a:xfrm>
            <a:prstGeom prst="rect">
              <a:avLst/>
            </a:prstGeom>
            <a:noFill/>
          </p:spPr>
          <p:txBody>
            <a:bodyPr wrap="none">
              <a:spAutoFit/>
            </a:bodyPr>
            <a:lstStyle/>
            <a:p>
              <a:pPr algn="ctr"/>
              <a:r>
                <a:rPr lang="en-US" b="1" dirty="0">
                  <a:latin typeface="Arial"/>
                </a:rPr>
                <a:t>Benchmarking Need</a:t>
              </a:r>
              <a:endParaRPr b="1" dirty="0">
                <a:latin typeface="Arial"/>
              </a:endParaRPr>
            </a:p>
          </p:txBody>
        </p:sp>
      </p:grpSp>
      <p:grpSp>
        <p:nvGrpSpPr>
          <p:cNvPr id="110" name="Group 109">
            <a:extLst>
              <a:ext uri="{FF2B5EF4-FFF2-40B4-BE49-F238E27FC236}">
                <a16:creationId xmlns:a16="http://schemas.microsoft.com/office/drawing/2014/main" id="{D6D2A16D-FF77-3E18-DE4B-C9C564449A84}"/>
              </a:ext>
            </a:extLst>
          </p:cNvPr>
          <p:cNvGrpSpPr/>
          <p:nvPr/>
        </p:nvGrpSpPr>
        <p:grpSpPr>
          <a:xfrm>
            <a:off x="86011" y="1881744"/>
            <a:ext cx="4617704" cy="3864721"/>
            <a:chOff x="86011" y="2107375"/>
            <a:chExt cx="4617704" cy="3864721"/>
          </a:xfrm>
        </p:grpSpPr>
        <p:pic>
          <p:nvPicPr>
            <p:cNvPr id="52" name="Picture 51">
              <a:extLst>
                <a:ext uri="{FF2B5EF4-FFF2-40B4-BE49-F238E27FC236}">
                  <a16:creationId xmlns:a16="http://schemas.microsoft.com/office/drawing/2014/main" id="{AD008D8E-82F1-4245-84D9-04E152A9F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1" y="2107375"/>
              <a:ext cx="2205723" cy="1911277"/>
            </a:xfrm>
            <a:prstGeom prst="rect">
              <a:avLst/>
            </a:prstGeom>
          </p:spPr>
        </p:pic>
        <p:grpSp>
          <p:nvGrpSpPr>
            <p:cNvPr id="68" name="Group 67">
              <a:extLst>
                <a:ext uri="{FF2B5EF4-FFF2-40B4-BE49-F238E27FC236}">
                  <a16:creationId xmlns:a16="http://schemas.microsoft.com/office/drawing/2014/main" id="{2FD71E17-A368-5633-D5E6-FEEDE71D5372}"/>
                </a:ext>
              </a:extLst>
            </p:cNvPr>
            <p:cNvGrpSpPr/>
            <p:nvPr/>
          </p:nvGrpSpPr>
          <p:grpSpPr>
            <a:xfrm>
              <a:off x="1143071" y="2174472"/>
              <a:ext cx="578510" cy="529826"/>
              <a:chOff x="1056859" y="2174472"/>
              <a:chExt cx="578510" cy="529826"/>
            </a:xfrm>
          </p:grpSpPr>
          <p:pic>
            <p:nvPicPr>
              <p:cNvPr id="54" name="Picture 53">
                <a:extLst>
                  <a:ext uri="{FF2B5EF4-FFF2-40B4-BE49-F238E27FC236}">
                    <a16:creationId xmlns:a16="http://schemas.microsoft.com/office/drawing/2014/main" id="{6DEE31F9-F7C1-6C7F-070E-A80B99838A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6859" y="2174472"/>
                <a:ext cx="398288" cy="398288"/>
              </a:xfrm>
              <a:prstGeom prst="rect">
                <a:avLst/>
              </a:prstGeom>
              <a:ln w="12700">
                <a:solidFill>
                  <a:schemeClr val="tx1"/>
                </a:solidFill>
              </a:ln>
            </p:spPr>
          </p:pic>
          <p:pic>
            <p:nvPicPr>
              <p:cNvPr id="55" name="Picture 54">
                <a:extLst>
                  <a:ext uri="{FF2B5EF4-FFF2-40B4-BE49-F238E27FC236}">
                    <a16:creationId xmlns:a16="http://schemas.microsoft.com/office/drawing/2014/main" id="{A16EBED3-95CF-0C17-5F74-529CB60B3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047" y="2240241"/>
                <a:ext cx="429377" cy="398288"/>
              </a:xfrm>
              <a:prstGeom prst="rect">
                <a:avLst/>
              </a:prstGeom>
              <a:ln w="12700">
                <a:solidFill>
                  <a:schemeClr val="tx1"/>
                </a:solidFill>
              </a:ln>
            </p:spPr>
          </p:pic>
          <p:pic>
            <p:nvPicPr>
              <p:cNvPr id="56" name="Picture 55">
                <a:extLst>
                  <a:ext uri="{FF2B5EF4-FFF2-40B4-BE49-F238E27FC236}">
                    <a16:creationId xmlns:a16="http://schemas.microsoft.com/office/drawing/2014/main" id="{6A114488-D962-D906-DB5B-DF2E6761815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05992" y="2306010"/>
                <a:ext cx="429377" cy="398288"/>
              </a:xfrm>
              <a:prstGeom prst="rect">
                <a:avLst/>
              </a:prstGeom>
              <a:ln w="12700">
                <a:solidFill>
                  <a:schemeClr val="tx1"/>
                </a:solidFill>
              </a:ln>
            </p:spPr>
          </p:pic>
        </p:grpSp>
        <p:grpSp>
          <p:nvGrpSpPr>
            <p:cNvPr id="69" name="Group 68">
              <a:extLst>
                <a:ext uri="{FF2B5EF4-FFF2-40B4-BE49-F238E27FC236}">
                  <a16:creationId xmlns:a16="http://schemas.microsoft.com/office/drawing/2014/main" id="{EB14ADA9-FEA4-90D1-9211-0583353EC34C}"/>
                </a:ext>
              </a:extLst>
            </p:cNvPr>
            <p:cNvGrpSpPr/>
            <p:nvPr/>
          </p:nvGrpSpPr>
          <p:grpSpPr>
            <a:xfrm>
              <a:off x="524309" y="2156580"/>
              <a:ext cx="557725" cy="529826"/>
              <a:chOff x="1059479" y="2174472"/>
              <a:chExt cx="557725" cy="529826"/>
            </a:xfrm>
          </p:grpSpPr>
          <p:pic>
            <p:nvPicPr>
              <p:cNvPr id="70" name="Picture 69">
                <a:extLst>
                  <a:ext uri="{FF2B5EF4-FFF2-40B4-BE49-F238E27FC236}">
                    <a16:creationId xmlns:a16="http://schemas.microsoft.com/office/drawing/2014/main" id="{712E8ADF-AF97-27A4-B022-A8D57E8885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59479" y="2174472"/>
                <a:ext cx="393047" cy="398288"/>
              </a:xfrm>
              <a:prstGeom prst="rect">
                <a:avLst/>
              </a:prstGeom>
              <a:ln w="12700">
                <a:solidFill>
                  <a:schemeClr val="tx1"/>
                </a:solidFill>
              </a:ln>
            </p:spPr>
          </p:pic>
          <p:pic>
            <p:nvPicPr>
              <p:cNvPr id="71" name="Picture 70">
                <a:extLst>
                  <a:ext uri="{FF2B5EF4-FFF2-40B4-BE49-F238E27FC236}">
                    <a16:creationId xmlns:a16="http://schemas.microsoft.com/office/drawing/2014/main" id="{5416C1F3-484B-9DEB-D597-4B81DBB2F46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39212" y="2240241"/>
                <a:ext cx="393047" cy="398288"/>
              </a:xfrm>
              <a:prstGeom prst="rect">
                <a:avLst/>
              </a:prstGeom>
              <a:ln w="12700">
                <a:solidFill>
                  <a:schemeClr val="tx1"/>
                </a:solidFill>
              </a:ln>
            </p:spPr>
          </p:pic>
          <p:pic>
            <p:nvPicPr>
              <p:cNvPr id="72" name="Picture 71">
                <a:extLst>
                  <a:ext uri="{FF2B5EF4-FFF2-40B4-BE49-F238E27FC236}">
                    <a16:creationId xmlns:a16="http://schemas.microsoft.com/office/drawing/2014/main" id="{3E41F4B9-87EC-381D-9279-BD3B1DC336A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24157" y="2306010"/>
                <a:ext cx="393047" cy="398288"/>
              </a:xfrm>
              <a:prstGeom prst="rect">
                <a:avLst/>
              </a:prstGeom>
              <a:ln w="12700">
                <a:solidFill>
                  <a:schemeClr val="tx1"/>
                </a:solidFill>
              </a:ln>
            </p:spPr>
          </p:pic>
        </p:grpSp>
        <p:pic>
          <p:nvPicPr>
            <p:cNvPr id="75" name="Picture 74">
              <a:extLst>
                <a:ext uri="{FF2B5EF4-FFF2-40B4-BE49-F238E27FC236}">
                  <a16:creationId xmlns:a16="http://schemas.microsoft.com/office/drawing/2014/main" id="{DB44A4A0-D659-6522-5FBE-17161ACC43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098228" y="2295113"/>
              <a:ext cx="1682464" cy="1682464"/>
            </a:xfrm>
            <a:prstGeom prst="rect">
              <a:avLst/>
            </a:prstGeom>
          </p:spPr>
        </p:pic>
        <p:sp>
          <p:nvSpPr>
            <p:cNvPr id="76" name="Arrow: Right 75">
              <a:extLst>
                <a:ext uri="{FF2B5EF4-FFF2-40B4-BE49-F238E27FC236}">
                  <a16:creationId xmlns:a16="http://schemas.microsoft.com/office/drawing/2014/main" id="{A1501C73-5435-4B9D-D072-E1E05A5326B8}"/>
                </a:ext>
              </a:extLst>
            </p:cNvPr>
            <p:cNvSpPr/>
            <p:nvPr/>
          </p:nvSpPr>
          <p:spPr>
            <a:xfrm>
              <a:off x="1721581" y="2966276"/>
              <a:ext cx="556639" cy="340138"/>
            </a:xfrm>
            <a:prstGeom prst="rightArrow">
              <a:avLst/>
            </a:prstGeom>
            <a:gradFill>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3" name="TextBox 82">
              <a:extLst>
                <a:ext uri="{FF2B5EF4-FFF2-40B4-BE49-F238E27FC236}">
                  <a16:creationId xmlns:a16="http://schemas.microsoft.com/office/drawing/2014/main" id="{D044F8CC-D506-D78D-9A08-1CD4EB3EAB2F}"/>
                </a:ext>
              </a:extLst>
            </p:cNvPr>
            <p:cNvSpPr txBox="1"/>
            <p:nvPr/>
          </p:nvSpPr>
          <p:spPr>
            <a:xfrm>
              <a:off x="292415" y="3695486"/>
              <a:ext cx="2454930" cy="646331"/>
            </a:xfrm>
            <a:prstGeom prst="rect">
              <a:avLst/>
            </a:prstGeom>
            <a:noFill/>
          </p:spPr>
          <p:txBody>
            <a:bodyPr wrap="square" rtlCol="0">
              <a:spAutoFit/>
            </a:bodyPr>
            <a:lstStyle/>
            <a:p>
              <a:r>
                <a:rPr lang="en-US" b="1" dirty="0"/>
                <a:t>Large Labeled Datasets</a:t>
              </a:r>
            </a:p>
          </p:txBody>
        </p:sp>
        <p:sp>
          <p:nvSpPr>
            <p:cNvPr id="84" name="TextBox 83">
              <a:extLst>
                <a:ext uri="{FF2B5EF4-FFF2-40B4-BE49-F238E27FC236}">
                  <a16:creationId xmlns:a16="http://schemas.microsoft.com/office/drawing/2014/main" id="{BC189D44-5372-6DB5-5CC6-0404983A17F9}"/>
                </a:ext>
              </a:extLst>
            </p:cNvPr>
            <p:cNvSpPr txBox="1"/>
            <p:nvPr/>
          </p:nvSpPr>
          <p:spPr>
            <a:xfrm>
              <a:off x="2248785" y="3712502"/>
              <a:ext cx="2454930" cy="646331"/>
            </a:xfrm>
            <a:prstGeom prst="rect">
              <a:avLst/>
            </a:prstGeom>
            <a:noFill/>
          </p:spPr>
          <p:txBody>
            <a:bodyPr wrap="square" rtlCol="0">
              <a:spAutoFit/>
            </a:bodyPr>
            <a:lstStyle/>
            <a:p>
              <a:r>
                <a:rPr lang="en-US" b="1" dirty="0"/>
                <a:t>Task Specific Models</a:t>
              </a:r>
            </a:p>
          </p:txBody>
        </p:sp>
        <p:sp>
          <p:nvSpPr>
            <p:cNvPr id="86" name="TextBox 85">
              <a:extLst>
                <a:ext uri="{FF2B5EF4-FFF2-40B4-BE49-F238E27FC236}">
                  <a16:creationId xmlns:a16="http://schemas.microsoft.com/office/drawing/2014/main" id="{792B6885-0D5B-C160-244B-D2F94DE5A063}"/>
                </a:ext>
              </a:extLst>
            </p:cNvPr>
            <p:cNvSpPr txBox="1"/>
            <p:nvPr/>
          </p:nvSpPr>
          <p:spPr>
            <a:xfrm>
              <a:off x="800565" y="4587101"/>
              <a:ext cx="2686678" cy="1384995"/>
            </a:xfrm>
            <a:prstGeom prst="rect">
              <a:avLst/>
            </a:prstGeom>
            <a:noFill/>
          </p:spPr>
          <p:txBody>
            <a:bodyPr wrap="square" lIns="0" tIns="0" rIns="0" bIns="0" rtlCol="0">
              <a:spAutoFit/>
            </a:bodyPr>
            <a:lstStyle/>
            <a:p>
              <a:pPr marL="285750" indent="-285750">
                <a:buBlip>
                  <a:blip r:embed="rId10"/>
                </a:buBlip>
              </a:pPr>
              <a:r>
                <a:rPr lang="en-US" b="1" dirty="0"/>
                <a:t>Needs massive data</a:t>
              </a:r>
            </a:p>
            <a:p>
              <a:pPr marL="285750" indent="-285750">
                <a:buBlip>
                  <a:blip r:embed="rId10"/>
                </a:buBlip>
              </a:pPr>
              <a:r>
                <a:rPr lang="en-US" b="1" dirty="0"/>
                <a:t>Lacks flexibility</a:t>
              </a:r>
            </a:p>
            <a:p>
              <a:pPr marL="285750" indent="-285750">
                <a:buBlip>
                  <a:blip r:embed="rId10"/>
                </a:buBlip>
              </a:pPr>
              <a:r>
                <a:rPr lang="en-US" b="1" dirty="0"/>
                <a:t>Limited explainability</a:t>
              </a:r>
            </a:p>
            <a:p>
              <a:pPr marL="285750" indent="-285750">
                <a:buBlip>
                  <a:blip r:embed="rId11"/>
                </a:buBlip>
              </a:pPr>
              <a:endParaRPr lang="en-US" dirty="0"/>
            </a:p>
            <a:p>
              <a:endParaRPr lang="en-US" dirty="0"/>
            </a:p>
          </p:txBody>
        </p:sp>
      </p:grpSp>
      <p:grpSp>
        <p:nvGrpSpPr>
          <p:cNvPr id="112" name="Group 111">
            <a:extLst>
              <a:ext uri="{FF2B5EF4-FFF2-40B4-BE49-F238E27FC236}">
                <a16:creationId xmlns:a16="http://schemas.microsoft.com/office/drawing/2014/main" id="{FF5CA1CB-DEAC-7C47-F42C-04D276B30557}"/>
              </a:ext>
            </a:extLst>
          </p:cNvPr>
          <p:cNvGrpSpPr/>
          <p:nvPr/>
        </p:nvGrpSpPr>
        <p:grpSpPr>
          <a:xfrm>
            <a:off x="8489446" y="1219587"/>
            <a:ext cx="3388710" cy="4296628"/>
            <a:chOff x="8489446" y="1219587"/>
            <a:chExt cx="3388710" cy="4296628"/>
          </a:xfrm>
        </p:grpSpPr>
        <p:pic>
          <p:nvPicPr>
            <p:cNvPr id="105" name="Picture 104">
              <a:extLst>
                <a:ext uri="{FF2B5EF4-FFF2-40B4-BE49-F238E27FC236}">
                  <a16:creationId xmlns:a16="http://schemas.microsoft.com/office/drawing/2014/main" id="{04836F7E-8049-11BF-F1B8-CF53833528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25231" y="1219587"/>
              <a:ext cx="2933637" cy="2933637"/>
            </a:xfrm>
            <a:prstGeom prst="rect">
              <a:avLst/>
            </a:prstGeom>
          </p:spPr>
        </p:pic>
        <p:sp>
          <p:nvSpPr>
            <p:cNvPr id="106" name="TextBox 105">
              <a:extLst>
                <a:ext uri="{FF2B5EF4-FFF2-40B4-BE49-F238E27FC236}">
                  <a16:creationId xmlns:a16="http://schemas.microsoft.com/office/drawing/2014/main" id="{5C3EA698-1FAE-9F80-E83F-F7B43ABF65EC}"/>
                </a:ext>
              </a:extLst>
            </p:cNvPr>
            <p:cNvSpPr txBox="1"/>
            <p:nvPr/>
          </p:nvSpPr>
          <p:spPr>
            <a:xfrm>
              <a:off x="8489446" y="4054276"/>
              <a:ext cx="3388710" cy="1461939"/>
            </a:xfrm>
            <a:prstGeom prst="rect">
              <a:avLst/>
            </a:prstGeom>
            <a:noFill/>
          </p:spPr>
          <p:txBody>
            <a:bodyPr wrap="square" lIns="0" tIns="0" rIns="0" bIns="0" rtlCol="0">
              <a:spAutoFit/>
            </a:bodyPr>
            <a:lstStyle/>
            <a:p>
              <a:pPr marL="177800" indent="-177800">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Systematic benchmarking of MLLMs vs. </a:t>
              </a:r>
              <a:r>
                <a:rPr lang="en-US" b="1" dirty="0"/>
                <a:t>domain-specific</a:t>
              </a:r>
              <a:r>
                <a:rPr lang="en-US" b="1" dirty="0">
                  <a:latin typeface="Arial" panose="020B0604020202020204" pitchFamily="34" charset="0"/>
                  <a:cs typeface="Arial" panose="020B0604020202020204" pitchFamily="34" charset="0"/>
                </a:rPr>
                <a:t> models</a:t>
              </a:r>
            </a:p>
            <a:p>
              <a:pPr marL="177800" indent="-177800">
                <a:buFont typeface="Arial" panose="020B0604020202020204" pitchFamily="34" charset="0"/>
                <a:buChar char="•"/>
              </a:pPr>
              <a:r>
                <a:rPr lang="en-US" b="1" dirty="0"/>
                <a:t>Statistically Rigorous Comparisons (Z-test) </a:t>
              </a:r>
            </a:p>
          </p:txBody>
        </p:sp>
      </p:grpSp>
      <p:grpSp>
        <p:nvGrpSpPr>
          <p:cNvPr id="115" name="Group 114">
            <a:extLst>
              <a:ext uri="{FF2B5EF4-FFF2-40B4-BE49-F238E27FC236}">
                <a16:creationId xmlns:a16="http://schemas.microsoft.com/office/drawing/2014/main" id="{9F195390-7565-B54C-2D49-1D80AFF0406A}"/>
              </a:ext>
            </a:extLst>
          </p:cNvPr>
          <p:cNvGrpSpPr/>
          <p:nvPr/>
        </p:nvGrpSpPr>
        <p:grpSpPr>
          <a:xfrm>
            <a:off x="4247950" y="1519599"/>
            <a:ext cx="4379783" cy="4017254"/>
            <a:chOff x="4247950" y="1436473"/>
            <a:chExt cx="4379783" cy="4017254"/>
          </a:xfrm>
        </p:grpSpPr>
        <p:grpSp>
          <p:nvGrpSpPr>
            <p:cNvPr id="114" name="Group 113">
              <a:extLst>
                <a:ext uri="{FF2B5EF4-FFF2-40B4-BE49-F238E27FC236}">
                  <a16:creationId xmlns:a16="http://schemas.microsoft.com/office/drawing/2014/main" id="{8BB7FEE1-7A8A-609F-D3F0-62CFB4ADFD2F}"/>
                </a:ext>
              </a:extLst>
            </p:cNvPr>
            <p:cNvGrpSpPr/>
            <p:nvPr/>
          </p:nvGrpSpPr>
          <p:grpSpPr>
            <a:xfrm>
              <a:off x="5644239" y="2835332"/>
              <a:ext cx="2983494" cy="2224288"/>
              <a:chOff x="5644239" y="2835332"/>
              <a:chExt cx="2983494" cy="2224288"/>
            </a:xfrm>
          </p:grpSpPr>
          <p:sp>
            <p:nvSpPr>
              <p:cNvPr id="94" name="TextBox 93">
                <a:extLst>
                  <a:ext uri="{FF2B5EF4-FFF2-40B4-BE49-F238E27FC236}">
                    <a16:creationId xmlns:a16="http://schemas.microsoft.com/office/drawing/2014/main" id="{8A5D0724-27BA-992C-B80A-E5FD0288BDDD}"/>
                  </a:ext>
                </a:extLst>
              </p:cNvPr>
              <p:cNvSpPr txBox="1"/>
              <p:nvPr/>
            </p:nvSpPr>
            <p:spPr>
              <a:xfrm>
                <a:off x="6172803" y="3726283"/>
                <a:ext cx="2454930" cy="369332"/>
              </a:xfrm>
              <a:prstGeom prst="rect">
                <a:avLst/>
              </a:prstGeom>
              <a:noFill/>
            </p:spPr>
            <p:txBody>
              <a:bodyPr wrap="square" rtlCol="0">
                <a:spAutoFit/>
              </a:bodyPr>
              <a:lstStyle/>
              <a:p>
                <a:r>
                  <a:rPr lang="en-US" b="1" dirty="0"/>
                  <a:t>Low Resource</a:t>
                </a:r>
              </a:p>
            </p:txBody>
          </p:sp>
          <p:sp>
            <p:nvSpPr>
              <p:cNvPr id="95" name="TextBox 94">
                <a:extLst>
                  <a:ext uri="{FF2B5EF4-FFF2-40B4-BE49-F238E27FC236}">
                    <a16:creationId xmlns:a16="http://schemas.microsoft.com/office/drawing/2014/main" id="{05EE49C7-4658-D845-E984-14E120205742}"/>
                  </a:ext>
                </a:extLst>
              </p:cNvPr>
              <p:cNvSpPr txBox="1"/>
              <p:nvPr/>
            </p:nvSpPr>
            <p:spPr>
              <a:xfrm>
                <a:off x="6135668" y="2835332"/>
                <a:ext cx="2454930" cy="369332"/>
              </a:xfrm>
              <a:prstGeom prst="rect">
                <a:avLst/>
              </a:prstGeom>
              <a:noFill/>
            </p:spPr>
            <p:txBody>
              <a:bodyPr wrap="square" rtlCol="0">
                <a:spAutoFit/>
              </a:bodyPr>
              <a:lstStyle/>
              <a:p>
                <a:r>
                  <a:rPr lang="en-US" b="1" dirty="0"/>
                  <a:t>New Task</a:t>
                </a:r>
              </a:p>
            </p:txBody>
          </p:sp>
          <p:sp>
            <p:nvSpPr>
              <p:cNvPr id="96" name="TextBox 95">
                <a:extLst>
                  <a:ext uri="{FF2B5EF4-FFF2-40B4-BE49-F238E27FC236}">
                    <a16:creationId xmlns:a16="http://schemas.microsoft.com/office/drawing/2014/main" id="{2BB394E7-315E-68DE-D6E4-E0DDB43E8BB0}"/>
                  </a:ext>
                </a:extLst>
              </p:cNvPr>
              <p:cNvSpPr txBox="1"/>
              <p:nvPr/>
            </p:nvSpPr>
            <p:spPr>
              <a:xfrm>
                <a:off x="5644239" y="4690288"/>
                <a:ext cx="2454930" cy="369332"/>
              </a:xfrm>
              <a:prstGeom prst="rect">
                <a:avLst/>
              </a:prstGeom>
              <a:noFill/>
            </p:spPr>
            <p:txBody>
              <a:bodyPr wrap="square" rtlCol="0">
                <a:spAutoFit/>
              </a:bodyPr>
              <a:lstStyle/>
              <a:p>
                <a:r>
                  <a:rPr lang="en-US" b="1" dirty="0"/>
                  <a:t>Generate Reasoning</a:t>
                </a:r>
              </a:p>
            </p:txBody>
          </p:sp>
        </p:grpSp>
        <p:grpSp>
          <p:nvGrpSpPr>
            <p:cNvPr id="111" name="Group 110">
              <a:extLst>
                <a:ext uri="{FF2B5EF4-FFF2-40B4-BE49-F238E27FC236}">
                  <a16:creationId xmlns:a16="http://schemas.microsoft.com/office/drawing/2014/main" id="{84121454-0096-5A16-D91E-3EFF1DCAD098}"/>
                </a:ext>
              </a:extLst>
            </p:cNvPr>
            <p:cNvGrpSpPr/>
            <p:nvPr/>
          </p:nvGrpSpPr>
          <p:grpSpPr>
            <a:xfrm>
              <a:off x="4247950" y="1436473"/>
              <a:ext cx="3808431" cy="4017254"/>
              <a:chOff x="4247950" y="1436473"/>
              <a:chExt cx="3808431" cy="4017254"/>
            </a:xfrm>
          </p:grpSpPr>
          <p:sp>
            <p:nvSpPr>
              <p:cNvPr id="9" name="AutoShape 2">
                <a:extLst>
                  <a:ext uri="{FF2B5EF4-FFF2-40B4-BE49-F238E27FC236}">
                    <a16:creationId xmlns:a16="http://schemas.microsoft.com/office/drawing/2014/main" id="{20FD05B5-F342-6FE7-ED94-0889F71B6F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8" name="Picture 77">
                <a:extLst>
                  <a:ext uri="{FF2B5EF4-FFF2-40B4-BE49-F238E27FC236}">
                    <a16:creationId xmlns:a16="http://schemas.microsoft.com/office/drawing/2014/main" id="{31F9DF16-D556-9B67-6E3E-DF0DB4C5EF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7950" y="2704298"/>
                <a:ext cx="1643802" cy="1643802"/>
              </a:xfrm>
              <a:prstGeom prst="rect">
                <a:avLst/>
              </a:prstGeom>
            </p:spPr>
          </p:pic>
          <p:sp>
            <p:nvSpPr>
              <p:cNvPr id="79" name="Arrow: Right 78">
                <a:extLst>
                  <a:ext uri="{FF2B5EF4-FFF2-40B4-BE49-F238E27FC236}">
                    <a16:creationId xmlns:a16="http://schemas.microsoft.com/office/drawing/2014/main" id="{881B754E-4950-5EDB-F904-3E6B1DE7CFBE}"/>
                  </a:ext>
                </a:extLst>
              </p:cNvPr>
              <p:cNvSpPr/>
              <p:nvPr/>
            </p:nvSpPr>
            <p:spPr>
              <a:xfrm>
                <a:off x="5932840" y="3473798"/>
                <a:ext cx="447631" cy="1175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0" name="Arrow: Right 79">
                <a:extLst>
                  <a:ext uri="{FF2B5EF4-FFF2-40B4-BE49-F238E27FC236}">
                    <a16:creationId xmlns:a16="http://schemas.microsoft.com/office/drawing/2014/main" id="{26CDD342-C45B-9466-2D6E-E469B83C6FE5}"/>
                  </a:ext>
                </a:extLst>
              </p:cNvPr>
              <p:cNvSpPr/>
              <p:nvPr/>
            </p:nvSpPr>
            <p:spPr>
              <a:xfrm rot="19066335">
                <a:off x="5902696" y="2734702"/>
                <a:ext cx="447631" cy="1175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1" name="Arrow: Right 80">
                <a:extLst>
                  <a:ext uri="{FF2B5EF4-FFF2-40B4-BE49-F238E27FC236}">
                    <a16:creationId xmlns:a16="http://schemas.microsoft.com/office/drawing/2014/main" id="{F1A2C4D1-6D5B-8697-0F9D-CF38D39BF9FA}"/>
                  </a:ext>
                </a:extLst>
              </p:cNvPr>
              <p:cNvSpPr/>
              <p:nvPr/>
            </p:nvSpPr>
            <p:spPr>
              <a:xfrm rot="2921621">
                <a:off x="5831044" y="4146578"/>
                <a:ext cx="447631" cy="889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82" name="Picture 81">
                <a:extLst>
                  <a:ext uri="{FF2B5EF4-FFF2-40B4-BE49-F238E27FC236}">
                    <a16:creationId xmlns:a16="http://schemas.microsoft.com/office/drawing/2014/main" id="{CC9F61DC-CCA3-D483-7060-F07BF443C59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391253" y="3036817"/>
                <a:ext cx="887020" cy="887020"/>
              </a:xfrm>
              <a:prstGeom prst="rect">
                <a:avLst/>
              </a:prstGeom>
            </p:spPr>
          </p:pic>
          <p:sp>
            <p:nvSpPr>
              <p:cNvPr id="93" name="TextBox 92">
                <a:extLst>
                  <a:ext uri="{FF2B5EF4-FFF2-40B4-BE49-F238E27FC236}">
                    <a16:creationId xmlns:a16="http://schemas.microsoft.com/office/drawing/2014/main" id="{0F149638-E4F9-43CE-0C38-3DF154AD6CB5}"/>
                  </a:ext>
                </a:extLst>
              </p:cNvPr>
              <p:cNvSpPr txBox="1"/>
              <p:nvPr/>
            </p:nvSpPr>
            <p:spPr>
              <a:xfrm>
                <a:off x="4391096" y="1436473"/>
                <a:ext cx="3665285" cy="923330"/>
              </a:xfrm>
              <a:prstGeom prst="rect">
                <a:avLst/>
              </a:prstGeom>
              <a:noFill/>
            </p:spPr>
            <p:txBody>
              <a:bodyPr wrap="square" rtlCol="0">
                <a:spAutoFit/>
              </a:bodyPr>
              <a:lstStyle/>
              <a:p>
                <a:r>
                  <a:rPr lang="en-US" b="1" dirty="0"/>
                  <a:t>In-Context Learning (ICL)</a:t>
                </a:r>
              </a:p>
              <a:p>
                <a:r>
                  <a:rPr lang="en-US" b="1" dirty="0"/>
                  <a:t>Parameter Efficient Fine-tuning (PEFT)</a:t>
                </a:r>
              </a:p>
            </p:txBody>
          </p:sp>
          <p:pic>
            <p:nvPicPr>
              <p:cNvPr id="107" name="Picture 106">
                <a:extLst>
                  <a:ext uri="{FF2B5EF4-FFF2-40B4-BE49-F238E27FC236}">
                    <a16:creationId xmlns:a16="http://schemas.microsoft.com/office/drawing/2014/main" id="{AE088D87-4D2F-7184-9AAA-689F717E91C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12599" y="2082315"/>
                <a:ext cx="887020" cy="887020"/>
              </a:xfrm>
              <a:prstGeom prst="rect">
                <a:avLst/>
              </a:prstGeom>
            </p:spPr>
          </p:pic>
          <p:pic>
            <p:nvPicPr>
              <p:cNvPr id="108" name="Picture 107">
                <a:extLst>
                  <a:ext uri="{FF2B5EF4-FFF2-40B4-BE49-F238E27FC236}">
                    <a16:creationId xmlns:a16="http://schemas.microsoft.com/office/drawing/2014/main" id="{9EEBB845-A1A5-9665-76F5-40F0C12C016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364955" y="3987934"/>
                <a:ext cx="887020" cy="887020"/>
              </a:xfrm>
              <a:prstGeom prst="rect">
                <a:avLst/>
              </a:prstGeom>
            </p:spPr>
          </p:pic>
          <p:sp>
            <p:nvSpPr>
              <p:cNvPr id="109" name="TextBox 108">
                <a:extLst>
                  <a:ext uri="{FF2B5EF4-FFF2-40B4-BE49-F238E27FC236}">
                    <a16:creationId xmlns:a16="http://schemas.microsoft.com/office/drawing/2014/main" id="{01C45342-F457-DE9E-84B2-311A9559A4D7}"/>
                  </a:ext>
                </a:extLst>
              </p:cNvPr>
              <p:cNvSpPr txBox="1"/>
              <p:nvPr/>
            </p:nvSpPr>
            <p:spPr>
              <a:xfrm>
                <a:off x="4277258" y="5176728"/>
                <a:ext cx="3759098" cy="276999"/>
              </a:xfrm>
              <a:prstGeom prst="rect">
                <a:avLst/>
              </a:prstGeom>
              <a:noFill/>
            </p:spPr>
            <p:txBody>
              <a:bodyPr wrap="square" lIns="0" tIns="0" rIns="0" bIns="0" rtlCol="0">
                <a:spAutoFit/>
              </a:bodyPr>
              <a:lstStyle>
                <a:defPPr>
                  <a:defRPr lang="en-US"/>
                </a:defPPr>
                <a:lvl1pPr marL="285750" indent="-285750">
                  <a:buBlip>
                    <a:blip r:embed="rId10"/>
                  </a:buBlip>
                  <a:defRPr b="1"/>
                </a:lvl1pPr>
              </a:lstStyle>
              <a:p>
                <a:pPr algn="ctr"/>
                <a:r>
                  <a:rPr lang="en-US" dirty="0"/>
                  <a:t>No retraining is needed</a:t>
                </a:r>
              </a:p>
            </p:txBody>
          </p:sp>
        </p:grpSp>
      </p:grpSp>
    </p:spTree>
    <p:extLst>
      <p:ext uri="{BB962C8B-B14F-4D97-AF65-F5344CB8AC3E}">
        <p14:creationId xmlns:p14="http://schemas.microsoft.com/office/powerpoint/2010/main" val="29026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500" fill="hold"/>
                                        <p:tgtEl>
                                          <p:spTgt spid="113"/>
                                        </p:tgtEl>
                                        <p:attrNameLst>
                                          <p:attrName>ppt_x</p:attrName>
                                        </p:attrNameLst>
                                      </p:cBhvr>
                                      <p:tavLst>
                                        <p:tav tm="0">
                                          <p:val>
                                            <p:strVal val="#ppt_x"/>
                                          </p:val>
                                        </p:tav>
                                        <p:tav tm="100000">
                                          <p:val>
                                            <p:strVal val="#ppt_x"/>
                                          </p:val>
                                        </p:tav>
                                      </p:tavLst>
                                    </p:anim>
                                    <p:anim calcmode="lin" valueType="num">
                                      <p:cBhvr additive="base">
                                        <p:cTn id="26"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1905-EA69-B235-5C04-DE003E471B1F}"/>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3B3570-750B-23E1-2CFE-D767536C7F45}"/>
              </a:ext>
            </a:extLst>
          </p:cNvPr>
          <p:cNvSpPr>
            <a:spLocks noGrp="1"/>
          </p:cNvSpPr>
          <p:nvPr>
            <p:ph idx="1"/>
          </p:nvPr>
        </p:nvSpPr>
        <p:spPr>
          <a:xfrm>
            <a:off x="152400" y="902700"/>
            <a:ext cx="7482840" cy="2526299"/>
          </a:xfrm>
        </p:spPr>
        <p:txBody>
          <a:bodyPr wrap="square" lIns="0" tIns="0" rIns="0" bIns="0">
            <a:noAutofit/>
          </a:bodyPr>
          <a:lstStyle/>
          <a:p>
            <a:pPr marL="180975" indent="-180975">
              <a:spcBef>
                <a:spcPts val="0"/>
              </a:spcBef>
              <a:spcAft>
                <a:spcPts val="1200"/>
              </a:spcAft>
            </a:pPr>
            <a:r>
              <a:rPr lang="en-US" sz="1800" b="1" dirty="0">
                <a:latin typeface="Arial" panose="020B0604020202020204" pitchFamily="34" charset="0"/>
                <a:cs typeface="Arial" panose="020B0604020202020204" pitchFamily="34" charset="0"/>
              </a:rPr>
              <a:t>Models perform </a:t>
            </a:r>
            <a:r>
              <a:rPr lang="en-US" sz="1800" b="1" dirty="0">
                <a:solidFill>
                  <a:srgbClr val="353585"/>
                </a:solidFill>
                <a:latin typeface="Arial" panose="020B0604020202020204" pitchFamily="34" charset="0"/>
                <a:cs typeface="Arial" panose="020B0604020202020204" pitchFamily="34" charset="0"/>
              </a:rPr>
              <a:t>new tasks </a:t>
            </a:r>
            <a:r>
              <a:rPr lang="en-US" sz="1800" b="1" dirty="0">
                <a:latin typeface="Arial" panose="020B0604020202020204" pitchFamily="34" charset="0"/>
                <a:cs typeface="Arial" panose="020B0604020202020204" pitchFamily="34" charset="0"/>
              </a:rPr>
              <a:t>by interpreting instructions and examples in the prompt, </a:t>
            </a:r>
            <a:r>
              <a:rPr lang="en-US" sz="1800" b="1" dirty="0">
                <a:solidFill>
                  <a:srgbClr val="353585"/>
                </a:solidFill>
                <a:latin typeface="Arial" panose="020B0604020202020204" pitchFamily="34" charset="0"/>
                <a:cs typeface="Arial" panose="020B0604020202020204" pitchFamily="34" charset="0"/>
              </a:rPr>
              <a:t>without updating model weights.</a:t>
            </a:r>
          </a:p>
          <a:p>
            <a:pPr marL="180975" indent="-180975">
              <a:spcBef>
                <a:spcPts val="0"/>
              </a:spcBef>
              <a:spcAft>
                <a:spcPts val="600"/>
              </a:spcAft>
            </a:pPr>
            <a:r>
              <a:rPr lang="en-US" sz="1800" b="1" dirty="0">
                <a:latin typeface="Arial" panose="020B0604020202020204" pitchFamily="34" charset="0"/>
                <a:cs typeface="Arial" panose="020B0604020202020204" pitchFamily="34" charset="0"/>
              </a:rPr>
              <a:t>For vision, MLLMs can:</a:t>
            </a:r>
          </a:p>
          <a:p>
            <a:pPr marL="461963" lvl="1" indent="-284163">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Accept both images + text as input</a:t>
            </a:r>
          </a:p>
          <a:p>
            <a:pPr marL="461963" lvl="1" indent="-284163">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Produce class </a:t>
            </a:r>
            <a:r>
              <a:rPr lang="en-US" sz="1800" b="1" dirty="0">
                <a:solidFill>
                  <a:srgbClr val="353585"/>
                </a:solidFill>
                <a:latin typeface="Arial" panose="020B0604020202020204" pitchFamily="34" charset="0"/>
                <a:cs typeface="Arial" panose="020B0604020202020204" pitchFamily="34" charset="0"/>
              </a:rPr>
              <a:t>labels</a:t>
            </a:r>
            <a:r>
              <a:rPr lang="en-US" sz="1800" b="1" dirty="0">
                <a:latin typeface="Arial" panose="020B0604020202020204" pitchFamily="34" charset="0"/>
                <a:cs typeface="Arial" panose="020B0604020202020204" pitchFamily="34" charset="0"/>
              </a:rPr>
              <a:t> and natural language </a:t>
            </a:r>
            <a:r>
              <a:rPr lang="en-US" sz="1800" b="1" dirty="0">
                <a:solidFill>
                  <a:srgbClr val="353585"/>
                </a:solidFill>
                <a:latin typeface="Arial" panose="020B0604020202020204" pitchFamily="34" charset="0"/>
                <a:cs typeface="Arial" panose="020B0604020202020204" pitchFamily="34" charset="0"/>
              </a:rPr>
              <a:t>reasoning</a:t>
            </a:r>
            <a:r>
              <a:rPr lang="en-US" sz="1800" b="1" dirty="0">
                <a:latin typeface="Arial" panose="020B0604020202020204" pitchFamily="34" charset="0"/>
                <a:cs typeface="Arial" panose="020B0604020202020204" pitchFamily="34" charset="0"/>
              </a:rPr>
              <a:t> as output.</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As a result, organizations can deploy powerful models without the cost and time of domain-specific fine-tuning.</a:t>
            </a:r>
          </a:p>
        </p:txBody>
      </p:sp>
      <p:sp>
        <p:nvSpPr>
          <p:cNvPr id="3" name="Title 1">
            <a:extLst>
              <a:ext uri="{FF2B5EF4-FFF2-40B4-BE49-F238E27FC236}">
                <a16:creationId xmlns:a16="http://schemas.microsoft.com/office/drawing/2014/main" id="{9B22EAE9-96B6-A27C-13E0-25490FD599EC}"/>
              </a:ext>
            </a:extLst>
          </p:cNvPr>
          <p:cNvSpPr txBox="1">
            <a:spLocks/>
          </p:cNvSpPr>
          <p:nvPr/>
        </p:nvSpPr>
        <p:spPr>
          <a:xfrm>
            <a:off x="1" y="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In-Context Learning (ICL)</a:t>
            </a:r>
          </a:p>
        </p:txBody>
      </p:sp>
      <p:pic>
        <p:nvPicPr>
          <p:cNvPr id="6" name="Picture 5">
            <a:hlinkClick r:id="rId3"/>
            <a:extLst>
              <a:ext uri="{FF2B5EF4-FFF2-40B4-BE49-F238E27FC236}">
                <a16:creationId xmlns:a16="http://schemas.microsoft.com/office/drawing/2014/main" id="{F72F7511-85B9-80BE-338C-A6B5A5E5C2E7}"/>
              </a:ext>
            </a:extLst>
          </p:cNvPr>
          <p:cNvPicPr>
            <a:picLocks noChangeAspect="1"/>
          </p:cNvPicPr>
          <p:nvPr/>
        </p:nvPicPr>
        <p:blipFill>
          <a:blip r:embed="rId4">
            <a:extLst>
              <a:ext uri="{28A0092B-C50C-407E-A947-70E740481C1C}">
                <a14:useLocalDpi xmlns:a14="http://schemas.microsoft.com/office/drawing/2010/main" val="0"/>
              </a:ext>
            </a:extLst>
          </a:blip>
          <a:srcRect t="2172" b="2172"/>
          <a:stretch/>
        </p:blipFill>
        <p:spPr>
          <a:xfrm>
            <a:off x="152400" y="3972743"/>
            <a:ext cx="3630930" cy="2316615"/>
          </a:xfrm>
          <a:prstGeom prst="rect">
            <a:avLst/>
          </a:prstGeom>
          <a:ln w="25400">
            <a:solidFill>
              <a:srgbClr val="CD1E26"/>
            </a:solidFill>
          </a:ln>
          <a:effectLst>
            <a:outerShdw blurRad="292100" dist="139700" dir="2700000" algn="tl" rotWithShape="0">
              <a:srgbClr val="333333">
                <a:alpha val="0"/>
              </a:srgbClr>
            </a:outerShdw>
          </a:effectLst>
        </p:spPr>
      </p:pic>
      <p:sp>
        <p:nvSpPr>
          <p:cNvPr id="7" name="Content Placeholder 2">
            <a:extLst>
              <a:ext uri="{FF2B5EF4-FFF2-40B4-BE49-F238E27FC236}">
                <a16:creationId xmlns:a16="http://schemas.microsoft.com/office/drawing/2014/main" id="{D648B352-1285-2397-2D8D-81D05A0A400A}"/>
              </a:ext>
            </a:extLst>
          </p:cNvPr>
          <p:cNvSpPr txBox="1">
            <a:spLocks/>
          </p:cNvSpPr>
          <p:nvPr/>
        </p:nvSpPr>
        <p:spPr>
          <a:xfrm>
            <a:off x="4069079" y="3831642"/>
            <a:ext cx="7970521" cy="2797758"/>
          </a:xfrm>
          <a:prstGeom prst="rect">
            <a:avLst/>
          </a:prstGeom>
        </p:spPr>
        <p:txBody>
          <a:bodyPr wrap="square" lIns="0" tIns="0" rIns="0" bIns="0">
            <a:noAutofit/>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spcBef>
                <a:spcPts val="0"/>
              </a:spcBef>
              <a:spcAft>
                <a:spcPts val="600"/>
              </a:spcAft>
            </a:pPr>
            <a:r>
              <a:rPr lang="en-US" sz="1800" b="1" dirty="0">
                <a:latin typeface="Arial" panose="020B0604020202020204" pitchFamily="34" charset="0"/>
                <a:cs typeface="Arial" panose="020B0604020202020204" pitchFamily="34" charset="0"/>
              </a:rPr>
              <a:t>In biomedical imaging, this allows:</a:t>
            </a:r>
          </a:p>
          <a:p>
            <a:pPr marL="461963" lvl="1" indent="-284163">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Zero-shot classification with only guidelines and a few examples</a:t>
            </a:r>
          </a:p>
          <a:p>
            <a:pPr marL="461963" lvl="1" indent="-284163">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Rapid adaptation to new image types and label sets.</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Prior work shows GPT-4V can match or surpass specialized networks on some histopathology tasks and radiology question answering under carefully designed prompts.</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This makes large models more clinically useful, especially in settings with limited annotations or rapidly changing imaging protocols.</a:t>
            </a:r>
          </a:p>
        </p:txBody>
      </p:sp>
      <p:pic>
        <p:nvPicPr>
          <p:cNvPr id="13" name="Picture 12">
            <a:hlinkClick r:id="rId5"/>
            <a:extLst>
              <a:ext uri="{FF2B5EF4-FFF2-40B4-BE49-F238E27FC236}">
                <a16:creationId xmlns:a16="http://schemas.microsoft.com/office/drawing/2014/main" id="{E1912A2A-0113-9FD2-4D0A-6252CEB4D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5790" y="512045"/>
            <a:ext cx="3475067" cy="3477157"/>
          </a:xfrm>
          <a:prstGeom prst="ellipse">
            <a:avLst/>
          </a:prstGeom>
          <a:ln w="19050" cap="rnd">
            <a:solidFill>
              <a:srgbClr val="C00000"/>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636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769553-35EA-1747-C793-0E482005402D}"/>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0776D00-1608-3F01-9228-6F7FD4B07A31}"/>
              </a:ext>
            </a:extLst>
          </p:cNvPr>
          <p:cNvSpPr>
            <a:spLocks noGrp="1"/>
          </p:cNvSpPr>
          <p:nvPr>
            <p:ph idx="1"/>
          </p:nvPr>
        </p:nvSpPr>
        <p:spPr>
          <a:xfrm>
            <a:off x="152400" y="706161"/>
            <a:ext cx="5943600" cy="5832366"/>
          </a:xfrm>
        </p:spPr>
        <p:txBody>
          <a:bodyPr wrap="square" lIns="0" tIns="0" rIns="0" bIns="0">
            <a:spAutoFit/>
          </a:bodyPr>
          <a:lstStyle/>
          <a:p>
            <a:pPr>
              <a:spcBef>
                <a:spcPts val="0"/>
              </a:spcBef>
              <a:spcAft>
                <a:spcPts val="1200"/>
              </a:spcAft>
            </a:pPr>
            <a:r>
              <a:rPr lang="en-US" sz="1800" b="1" dirty="0">
                <a:latin typeface="Arial" panose="020B0604020202020204" pitchFamily="34" charset="0"/>
                <a:cs typeface="Arial" panose="020B0604020202020204" pitchFamily="34" charset="0"/>
              </a:rPr>
              <a:t>This study uses annotation guidelines (EEG &amp; DPATH) as in-context information for ChatGPT</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o3-mini-high.</a:t>
            </a:r>
          </a:p>
          <a:p>
            <a:pPr>
              <a:spcBef>
                <a:spcPts val="0"/>
              </a:spcBef>
              <a:spcAft>
                <a:spcPts val="600"/>
              </a:spcAft>
            </a:pPr>
            <a:r>
              <a:rPr lang="en-US" sz="1800" b="1" dirty="0">
                <a:solidFill>
                  <a:srgbClr val="353585"/>
                </a:solidFill>
                <a:latin typeface="Arial" panose="020B0604020202020204" pitchFamily="34" charset="0"/>
                <a:cs typeface="Arial" panose="020B0604020202020204" pitchFamily="34" charset="0"/>
              </a:rPr>
              <a:t>General strategy:</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Upload domain-specific </a:t>
            </a:r>
            <a:r>
              <a:rPr lang="en-US" sz="1800" b="1" dirty="0">
                <a:solidFill>
                  <a:srgbClr val="353585"/>
                </a:solidFill>
                <a:latin typeface="Arial" panose="020B0604020202020204" pitchFamily="34" charset="0"/>
                <a:cs typeface="Arial" panose="020B0604020202020204" pitchFamily="34" charset="0"/>
              </a:rPr>
              <a:t>annotation guideline</a:t>
            </a:r>
            <a:r>
              <a:rPr lang="en-US" sz="1800" b="1" dirty="0">
                <a:solidFill>
                  <a:srgbClr val="0000FF"/>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document.</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Provide a </a:t>
            </a:r>
            <a:r>
              <a:rPr lang="en-US" sz="1800" b="1" dirty="0">
                <a:solidFill>
                  <a:srgbClr val="353585"/>
                </a:solidFill>
                <a:latin typeface="Arial" panose="020B0604020202020204" pitchFamily="34" charset="0"/>
                <a:cs typeface="Arial" panose="020B0604020202020204" pitchFamily="34" charset="0"/>
              </a:rPr>
              <a:t>system message</a:t>
            </a:r>
            <a:r>
              <a:rPr lang="en-US" sz="1800" b="1" dirty="0">
                <a:solidFill>
                  <a:srgbClr val="0000FF"/>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describing the classification task and label set.</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For </a:t>
            </a:r>
            <a:r>
              <a:rPr lang="en-US" sz="1800" b="1" dirty="0">
                <a:solidFill>
                  <a:srgbClr val="353585"/>
                </a:solidFill>
                <a:latin typeface="Arial" panose="020B0604020202020204" pitchFamily="34" charset="0"/>
                <a:cs typeface="Arial" panose="020B0604020202020204" pitchFamily="34" charset="0"/>
              </a:rPr>
              <a:t>each image</a:t>
            </a:r>
            <a:r>
              <a:rPr lang="en-US" sz="1800" b="1" dirty="0">
                <a:latin typeface="Arial" panose="020B0604020202020204" pitchFamily="34" charset="0"/>
                <a:cs typeface="Arial" panose="020B0604020202020204" pitchFamily="34" charset="0"/>
              </a:rPr>
              <a:t>, send a structured </a:t>
            </a:r>
            <a:r>
              <a:rPr lang="en-US" sz="1800" b="1" dirty="0">
                <a:solidFill>
                  <a:srgbClr val="353585"/>
                </a:solidFill>
                <a:latin typeface="Arial" panose="020B0604020202020204" pitchFamily="34" charset="0"/>
                <a:cs typeface="Arial" panose="020B0604020202020204" pitchFamily="34" charset="0"/>
              </a:rPr>
              <a:t>query prompt</a:t>
            </a:r>
            <a:r>
              <a:rPr lang="en-US" sz="1800" b="1" dirty="0">
                <a:latin typeface="Arial" panose="020B0604020202020204" pitchFamily="34" charset="0"/>
                <a:cs typeface="Arial" panose="020B0604020202020204" pitchFamily="34" charset="0"/>
              </a:rPr>
              <a:t>:</a:t>
            </a:r>
          </a:p>
          <a:p>
            <a:pPr marL="690563" lvl="2" indent="-227013">
              <a:spcBef>
                <a:spcPts val="0"/>
              </a:spcBef>
              <a:spcAft>
                <a:spcPts val="600"/>
              </a:spcAft>
              <a:buSzPct val="75000"/>
              <a:buFont typeface="Courier New" panose="02070309020205020404" pitchFamily="49" charset="0"/>
              <a:buChar char="o"/>
            </a:pPr>
            <a:r>
              <a:rPr lang="en-US" b="1" dirty="0">
                <a:latin typeface="Arial" panose="020B0604020202020204" pitchFamily="34" charset="0"/>
                <a:cs typeface="Arial" panose="020B0604020202020204" pitchFamily="34" charset="0"/>
              </a:rPr>
              <a:t>Model must output a JSON-like dictionary: {"label": label, "reasoning": "..."} only.</a:t>
            </a:r>
          </a:p>
          <a:p>
            <a:pPr marL="690563" lvl="2" indent="-227013">
              <a:spcBef>
                <a:spcPts val="0"/>
              </a:spcBef>
              <a:spcAft>
                <a:spcPts val="600"/>
              </a:spcAft>
              <a:buSzPct val="75000"/>
              <a:buFont typeface="Courier New" panose="02070309020205020404" pitchFamily="49" charset="0"/>
              <a:buChar char="o"/>
            </a:pPr>
            <a:r>
              <a:rPr lang="en-US" b="1" dirty="0">
                <a:latin typeface="Arial" panose="020B0604020202020204" pitchFamily="34" charset="0"/>
                <a:cs typeface="Arial" panose="020B0604020202020204" pitchFamily="34" charset="0"/>
              </a:rPr>
              <a:t>Explicitly instructed to behave as a domain expert (cancer physician / EEG technologist).</a:t>
            </a:r>
          </a:p>
          <a:p>
            <a:pPr marL="690563" lvl="2" indent="-227013">
              <a:spcBef>
                <a:spcPts val="0"/>
              </a:spcBef>
              <a:spcAft>
                <a:spcPts val="1200"/>
              </a:spcAft>
              <a:buSzPct val="75000"/>
              <a:buFont typeface="Courier New" panose="02070309020205020404" pitchFamily="49" charset="0"/>
              <a:buChar char="o"/>
            </a:pPr>
            <a:r>
              <a:rPr lang="en-US" b="1" dirty="0">
                <a:latin typeface="Arial" panose="020B0604020202020204" pitchFamily="34" charset="0"/>
                <a:cs typeface="Arial" panose="020B0604020202020204" pitchFamily="34" charset="0"/>
              </a:rPr>
              <a:t>Includes a “you will be penalized if you give the wrong label” warning to sharpen responses.	</a:t>
            </a:r>
          </a:p>
          <a:p>
            <a:pPr>
              <a:spcBef>
                <a:spcPts val="0"/>
              </a:spcBef>
              <a:spcAft>
                <a:spcPts val="1200"/>
              </a:spcAft>
            </a:pPr>
            <a:r>
              <a:rPr lang="en-US" sz="1800" b="1" dirty="0">
                <a:latin typeface="Arial" panose="020B0604020202020204" pitchFamily="34" charset="0"/>
                <a:cs typeface="Arial" panose="020B0604020202020204" pitchFamily="34" charset="0"/>
              </a:rPr>
              <a:t>Empirical evidence suggests that careful phrasing (including emotional cues) can improve LLM reliability.</a:t>
            </a:r>
          </a:p>
        </p:txBody>
      </p:sp>
      <p:sp>
        <p:nvSpPr>
          <p:cNvPr id="3" name="Title 1">
            <a:extLst>
              <a:ext uri="{FF2B5EF4-FFF2-40B4-BE49-F238E27FC236}">
                <a16:creationId xmlns:a16="http://schemas.microsoft.com/office/drawing/2014/main" id="{BB656FDA-D61E-B99F-DEF2-A75AB2615B07}"/>
              </a:ext>
            </a:extLst>
          </p:cNvPr>
          <p:cNvSpPr txBox="1">
            <a:spLocks/>
          </p:cNvSpPr>
          <p:nvPr/>
        </p:nvSpPr>
        <p:spPr>
          <a:xfrm>
            <a:off x="0" y="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Advancing Biomedical AI with ICL</a:t>
            </a:r>
          </a:p>
        </p:txBody>
      </p:sp>
      <p:pic>
        <p:nvPicPr>
          <p:cNvPr id="6" name="Picture 5">
            <a:hlinkClick r:id="rId3"/>
            <a:extLst>
              <a:ext uri="{FF2B5EF4-FFF2-40B4-BE49-F238E27FC236}">
                <a16:creationId xmlns:a16="http://schemas.microsoft.com/office/drawing/2014/main" id="{EA9F57DA-EA56-807D-CBF5-70B777E035C6}"/>
              </a:ext>
            </a:extLst>
          </p:cNvPr>
          <p:cNvPicPr>
            <a:picLocks noChangeAspect="1"/>
          </p:cNvPicPr>
          <p:nvPr/>
        </p:nvPicPr>
        <p:blipFill>
          <a:blip r:embed="rId4">
            <a:extLst>
              <a:ext uri="{28A0092B-C50C-407E-A947-70E740481C1C}">
                <a14:useLocalDpi xmlns:a14="http://schemas.microsoft.com/office/drawing/2010/main" val="0"/>
              </a:ext>
            </a:extLst>
          </a:blip>
          <a:srcRect l="20641" r="20641"/>
          <a:stretch/>
        </p:blipFill>
        <p:spPr>
          <a:xfrm>
            <a:off x="6789420" y="706161"/>
            <a:ext cx="5055870" cy="5740359"/>
          </a:xfrm>
          <a:prstGeom prst="rect">
            <a:avLst/>
          </a:prstGeom>
          <a:ln w="25400">
            <a:solidFill>
              <a:srgbClr val="CD1E2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630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9450D-1EFD-9D0A-4239-2E23B6B93E34}"/>
              </a:ext>
            </a:extLst>
          </p:cNvPr>
          <p:cNvSpPr>
            <a:spLocks noGrp="1"/>
          </p:cNvSpPr>
          <p:nvPr>
            <p:ph idx="1"/>
          </p:nvPr>
        </p:nvSpPr>
        <p:spPr>
          <a:xfrm>
            <a:off x="162560" y="685800"/>
            <a:ext cx="11877040" cy="5669280"/>
          </a:xfrm>
        </p:spPr>
        <p:txBody>
          <a:bodyPr/>
          <a:lstStyle/>
          <a:p>
            <a:pPr>
              <a:spcBef>
                <a:spcPts val="0"/>
              </a:spcBef>
              <a:spcAft>
                <a:spcPts val="1200"/>
              </a:spcAft>
            </a:pPr>
            <a:r>
              <a:rPr lang="en-US" sz="1800" b="1" dirty="0">
                <a:latin typeface="Arial" panose="020B0604020202020204" pitchFamily="34" charset="0"/>
                <a:cs typeface="Arial" panose="020B0604020202020204" pitchFamily="34" charset="0"/>
              </a:rPr>
              <a:t>Data source: Natus Ambulatory EEG Corpus (NAEG v1.0.0).</a:t>
            </a:r>
          </a:p>
          <a:p>
            <a:pPr>
              <a:spcBef>
                <a:spcPts val="0"/>
              </a:spcBef>
              <a:spcAft>
                <a:spcPts val="1200"/>
              </a:spcAft>
            </a:pPr>
            <a:r>
              <a:rPr lang="en-US" sz="1800" b="1" dirty="0">
                <a:latin typeface="Arial" panose="020B0604020202020204" pitchFamily="34" charset="0"/>
                <a:cs typeface="Arial" panose="020B0604020202020204" pitchFamily="34" charset="0"/>
              </a:rPr>
              <a:t>104 EEG images sampled to maximize patient diversity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and seizure/background variability.</a:t>
            </a:r>
          </a:p>
          <a:p>
            <a:pPr>
              <a:spcBef>
                <a:spcPts val="0"/>
              </a:spcBef>
              <a:spcAft>
                <a:spcPts val="600"/>
              </a:spcAft>
            </a:pPr>
            <a:r>
              <a:rPr lang="en-US" sz="1800" b="1" dirty="0">
                <a:latin typeface="Arial" panose="020B0604020202020204" pitchFamily="34" charset="0"/>
                <a:cs typeface="Arial" panose="020B0604020202020204" pitchFamily="34" charset="0"/>
              </a:rPr>
              <a:t>Annotation follows TUH EEG Seizure Corpus guidelines:</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25 event types including multiple seizure subtypes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and non-epileptic artifacts.</a:t>
            </a:r>
          </a:p>
          <a:p>
            <a:pPr marL="463550" lvl="1" indent="-282575">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Events annotated with start/stop times and channel localization.</a:t>
            </a:r>
          </a:p>
          <a:p>
            <a:pPr>
              <a:spcBef>
                <a:spcPts val="0"/>
              </a:spcBef>
              <a:spcAft>
                <a:spcPts val="600"/>
              </a:spcAft>
            </a:pPr>
            <a:r>
              <a:rPr lang="en-US" sz="1800" b="1" dirty="0">
                <a:latin typeface="Arial" panose="020B0604020202020204" pitchFamily="34" charset="0"/>
                <a:cs typeface="Arial" panose="020B0604020202020204" pitchFamily="34" charset="0"/>
              </a:rPr>
              <a:t>Key seizure criteria:</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Morphology (e.g., spike-and-slow-wave)</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Rhythmicity and synchrony</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Evolution over time</a:t>
            </a:r>
          </a:p>
          <a:p>
            <a:pPr marL="463550" lvl="1" indent="-282575">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Duration (≥ 3 s for absence; ≥ 10 s for other seizures).</a:t>
            </a:r>
          </a:p>
          <a:p>
            <a:pPr>
              <a:spcBef>
                <a:spcPts val="0"/>
              </a:spcBef>
              <a:spcAft>
                <a:spcPts val="1200"/>
              </a:spcAft>
            </a:pPr>
            <a:r>
              <a:rPr lang="en-US" sz="1800" b="1" dirty="0">
                <a:latin typeface="Arial" panose="020B0604020202020204" pitchFamily="34" charset="0"/>
                <a:cs typeface="Arial" panose="020B0604020202020204" pitchFamily="34" charset="0"/>
              </a:rPr>
              <a:t>Decade of experience in EEG annotation and more than 11K subscribers of the TUH EEG dataset.</a:t>
            </a:r>
          </a:p>
          <a:p>
            <a:pPr>
              <a:spcBef>
                <a:spcPts val="0"/>
              </a:spcBef>
              <a:spcAft>
                <a:spcPts val="1200"/>
              </a:spcAft>
            </a:pPr>
            <a:r>
              <a:rPr lang="en-US" sz="1800" b="1" dirty="0">
                <a:latin typeface="Arial" panose="020B0604020202020204" pitchFamily="34" charset="0"/>
                <a:cs typeface="Arial" panose="020B0604020202020204" pitchFamily="34" charset="0"/>
              </a:rPr>
              <a:t>For this study, non-seizure events are collapsed into background (</a:t>
            </a:r>
            <a:r>
              <a:rPr lang="en-US" sz="1800" b="1" dirty="0">
                <a:solidFill>
                  <a:srgbClr val="353585"/>
                </a:solidFill>
                <a:latin typeface="Arial" panose="020B0604020202020204" pitchFamily="34" charset="0"/>
                <a:cs typeface="Arial" panose="020B0604020202020204" pitchFamily="34" charset="0"/>
              </a:rPr>
              <a:t>bckg</a:t>
            </a:r>
            <a:r>
              <a:rPr lang="en-US" sz="1800" b="1" dirty="0">
                <a:latin typeface="Arial" panose="020B0604020202020204" pitchFamily="34" charset="0"/>
                <a:cs typeface="Arial" panose="020B0604020202020204" pitchFamily="34" charset="0"/>
              </a:rPr>
              <a:t>); seizure classes include generalized seizure (</a:t>
            </a:r>
            <a:r>
              <a:rPr lang="en-US" sz="1800" b="1" dirty="0">
                <a:solidFill>
                  <a:srgbClr val="353585"/>
                </a:solidFill>
                <a:latin typeface="Arial" panose="020B0604020202020204" pitchFamily="34" charset="0"/>
                <a:cs typeface="Arial" panose="020B0604020202020204" pitchFamily="34" charset="0"/>
              </a:rPr>
              <a:t>gnsz</a:t>
            </a:r>
            <a:r>
              <a:rPr lang="en-US" sz="1800" b="1" dirty="0">
                <a:latin typeface="Arial" panose="020B0604020202020204" pitchFamily="34" charset="0"/>
                <a:cs typeface="Arial" panose="020B0604020202020204" pitchFamily="34" charset="0"/>
              </a:rPr>
              <a:t>), focal non-specific seizure (</a:t>
            </a:r>
            <a:r>
              <a:rPr lang="en-US" sz="1800" b="1" dirty="0">
                <a:solidFill>
                  <a:srgbClr val="353585"/>
                </a:solidFill>
                <a:latin typeface="Arial" panose="020B0604020202020204" pitchFamily="34" charset="0"/>
                <a:cs typeface="Arial" panose="020B0604020202020204" pitchFamily="34" charset="0"/>
              </a:rPr>
              <a:t>fnsz</a:t>
            </a:r>
            <a:r>
              <a:rPr lang="en-US" sz="1800" b="1" dirty="0">
                <a:latin typeface="Arial" panose="020B0604020202020204" pitchFamily="34" charset="0"/>
                <a:cs typeface="Arial" panose="020B0604020202020204" pitchFamily="34" charset="0"/>
              </a:rPr>
              <a:t>), absence seizure (</a:t>
            </a:r>
            <a:r>
              <a:rPr lang="en-US" sz="1800" b="1" dirty="0">
                <a:solidFill>
                  <a:srgbClr val="353585"/>
                </a:solidFill>
                <a:latin typeface="Arial" panose="020B0604020202020204" pitchFamily="34" charset="0"/>
                <a:cs typeface="Arial" panose="020B0604020202020204" pitchFamily="34" charset="0"/>
              </a:rPr>
              <a:t>absz</a:t>
            </a:r>
            <a:r>
              <a:rPr lang="en-US" sz="1800" b="1" dirty="0">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0E2621A2-74B9-A50D-EB1A-2F3D7CED3A4D}"/>
              </a:ext>
            </a:extLst>
          </p:cNvPr>
          <p:cNvSpPr txBox="1">
            <a:spLocks/>
          </p:cNvSpPr>
          <p:nvPr/>
        </p:nvSpPr>
        <p:spPr>
          <a:xfrm>
            <a:off x="1" y="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The Natus Continuous EEG Corpus</a:t>
            </a:r>
          </a:p>
        </p:txBody>
      </p:sp>
      <p:pic>
        <p:nvPicPr>
          <p:cNvPr id="7" name="Picture 6">
            <a:hlinkClick r:id="rId3"/>
            <a:extLst>
              <a:ext uri="{FF2B5EF4-FFF2-40B4-BE49-F238E27FC236}">
                <a16:creationId xmlns:a16="http://schemas.microsoft.com/office/drawing/2014/main" id="{A6808E2A-9A10-2665-15C0-C7384EC98C21}"/>
              </a:ext>
            </a:extLst>
          </p:cNvPr>
          <p:cNvPicPr>
            <a:picLocks noChangeAspect="1"/>
          </p:cNvPicPr>
          <p:nvPr/>
        </p:nvPicPr>
        <p:blipFill>
          <a:blip r:embed="rId4">
            <a:extLst>
              <a:ext uri="{28A0092B-C50C-407E-A947-70E740481C1C}">
                <a14:useLocalDpi xmlns:a14="http://schemas.microsoft.com/office/drawing/2010/main" val="0"/>
              </a:ext>
            </a:extLst>
          </a:blip>
          <a:srcRect l="238" r="-749"/>
          <a:stretch>
            <a:fillRect/>
          </a:stretch>
        </p:blipFill>
        <p:spPr>
          <a:xfrm>
            <a:off x="7763721" y="598171"/>
            <a:ext cx="4265719" cy="2545080"/>
          </a:xfrm>
          <a:prstGeom prst="rect">
            <a:avLst/>
          </a:prstGeom>
          <a:ln w="25400">
            <a:solidFill>
              <a:srgbClr val="CD1E2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5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2F304-A09B-587C-030C-6E9654BEE94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A557160-3E90-8244-3399-B199ECCCE546}"/>
              </a:ext>
            </a:extLst>
          </p:cNvPr>
          <p:cNvSpPr txBox="1">
            <a:spLocks/>
          </p:cNvSpPr>
          <p:nvPr/>
        </p:nvSpPr>
        <p:spPr>
          <a:xfrm>
            <a:off x="-28335" y="13716"/>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The EEG Annotation Process</a:t>
            </a:r>
          </a:p>
        </p:txBody>
      </p:sp>
      <p:sp>
        <p:nvSpPr>
          <p:cNvPr id="9" name="Rectangle 8">
            <a:extLst>
              <a:ext uri="{FF2B5EF4-FFF2-40B4-BE49-F238E27FC236}">
                <a16:creationId xmlns:a16="http://schemas.microsoft.com/office/drawing/2014/main" id="{9D728844-3FAD-C5B4-1024-AA45566CF8AC}"/>
              </a:ext>
            </a:extLst>
          </p:cNvPr>
          <p:cNvSpPr/>
          <p:nvPr/>
        </p:nvSpPr>
        <p:spPr>
          <a:xfrm>
            <a:off x="6096000" y="621048"/>
            <a:ext cx="5943600" cy="3691308"/>
          </a:xfrm>
          <a:prstGeom prst="rect">
            <a:avLst/>
          </a:prstGeom>
          <a:blipFill>
            <a:blip r:embed="rId2"/>
            <a:srcRect/>
            <a:stretch>
              <a:fillRect t="-1000" b="-1000"/>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Rectangle 9">
            <a:extLst>
              <a:ext uri="{FF2B5EF4-FFF2-40B4-BE49-F238E27FC236}">
                <a16:creationId xmlns:a16="http://schemas.microsoft.com/office/drawing/2014/main" id="{23B98C83-1A1C-B23E-D110-D553B59EC407}"/>
              </a:ext>
            </a:extLst>
          </p:cNvPr>
          <p:cNvSpPr/>
          <p:nvPr/>
        </p:nvSpPr>
        <p:spPr>
          <a:xfrm>
            <a:off x="6096000" y="4312356"/>
            <a:ext cx="3838222" cy="2156177"/>
          </a:xfrm>
          <a:prstGeom prst="rect">
            <a:avLst/>
          </a:prstGeom>
          <a:blipFill rotWithShape="1">
            <a:blip r:embed="rId3"/>
            <a:srcRect/>
            <a:stretch>
              <a:fillRect l="-8000" r="-8000"/>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542D5994-F9AA-89CB-4DF0-1032F143B88D}"/>
              </a:ext>
            </a:extLst>
          </p:cNvPr>
          <p:cNvSpPr/>
          <p:nvPr/>
        </p:nvSpPr>
        <p:spPr>
          <a:xfrm>
            <a:off x="9934222" y="4312356"/>
            <a:ext cx="2105379" cy="2156177"/>
          </a:xfrm>
          <a:prstGeom prst="rect">
            <a:avLst/>
          </a:prstGeom>
          <a:blipFill>
            <a:blip r:embed="rId4"/>
            <a:srcRect/>
            <a:stretch>
              <a:fillRect l="-65000" r="-65000"/>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Content Placeholder 2">
            <a:extLst>
              <a:ext uri="{FF2B5EF4-FFF2-40B4-BE49-F238E27FC236}">
                <a16:creationId xmlns:a16="http://schemas.microsoft.com/office/drawing/2014/main" id="{FB0D6C80-F59C-348E-C6F9-6D1D81C6982B}"/>
              </a:ext>
            </a:extLst>
          </p:cNvPr>
          <p:cNvSpPr>
            <a:spLocks noGrp="1"/>
          </p:cNvSpPr>
          <p:nvPr>
            <p:ph idx="1"/>
          </p:nvPr>
        </p:nvSpPr>
        <p:spPr>
          <a:xfrm>
            <a:off x="152400" y="621048"/>
            <a:ext cx="5571506" cy="5732251"/>
          </a:xfrm>
        </p:spPr>
        <p:txBody>
          <a:bodyPr wrap="square" lIns="0" tIns="0" rIns="0" bIns="0">
            <a:noAutofit/>
          </a:bodyPr>
          <a:lstStyle/>
          <a:p>
            <a:pPr marL="180975" indent="-180975">
              <a:spcBef>
                <a:spcPts val="0"/>
              </a:spcBef>
              <a:spcAft>
                <a:spcPts val="1200"/>
              </a:spcAft>
            </a:pPr>
            <a:r>
              <a:rPr lang="en-US" sz="1800" b="1" dirty="0">
                <a:latin typeface="Arial" panose="020B0604020202020204" pitchFamily="34" charset="0"/>
                <a:cs typeface="Arial" panose="020B0604020202020204" pitchFamily="34" charset="0"/>
              </a:rPr>
              <a:t>EEG signals are annotated with our open-sourced </a:t>
            </a:r>
            <a:r>
              <a:rPr lang="en-US" sz="1800" b="1" dirty="0">
                <a:solidFill>
                  <a:srgbClr val="353585"/>
                </a:solidFill>
                <a:latin typeface="Arial" panose="020B0604020202020204" pitchFamily="34" charset="0"/>
                <a:cs typeface="Arial" panose="020B0604020202020204" pitchFamily="34" charset="0"/>
              </a:rPr>
              <a:t>NEDC EEG annotation tool </a:t>
            </a:r>
            <a:r>
              <a:rPr lang="en-US" sz="1800" b="1" dirty="0">
                <a:latin typeface="Arial" panose="020B0604020202020204" pitchFamily="34" charset="0"/>
                <a:cs typeface="Arial" panose="020B0604020202020204" pitchFamily="34" charset="0"/>
              </a:rPr>
              <a:t>(Python-based, integrated with cohort retrieval).</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We take screenshots of the EEG signals and use these </a:t>
            </a:r>
            <a:r>
              <a:rPr lang="en-US" sz="1800" b="1" dirty="0">
                <a:solidFill>
                  <a:srgbClr val="353585"/>
                </a:solidFill>
                <a:latin typeface="Arial" panose="020B0604020202020204" pitchFamily="34" charset="0"/>
                <a:cs typeface="Arial" panose="020B0604020202020204" pitchFamily="34" charset="0"/>
              </a:rPr>
              <a:t>image frames</a:t>
            </a:r>
            <a:r>
              <a:rPr lang="en-US" sz="1800" b="1" dirty="0">
                <a:solidFill>
                  <a:srgbClr val="0000FF"/>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in our experiments.</a:t>
            </a:r>
          </a:p>
          <a:p>
            <a:pPr>
              <a:spcBef>
                <a:spcPts val="0"/>
              </a:spcBef>
              <a:spcAft>
                <a:spcPts val="600"/>
              </a:spcAft>
            </a:pPr>
            <a:r>
              <a:rPr lang="en-US" sz="1800" b="1" dirty="0">
                <a:latin typeface="Arial" panose="020B0604020202020204" pitchFamily="34" charset="0"/>
                <a:cs typeface="Arial" panose="020B0604020202020204" pitchFamily="34" charset="0"/>
              </a:rPr>
              <a:t>Do not use raw time-series EEG because:</a:t>
            </a:r>
          </a:p>
          <a:p>
            <a:pPr marL="463550" lvl="1" indent="-282575">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To test the visual reasoning capability of MLLMs using EEG images</a:t>
            </a:r>
          </a:p>
          <a:p>
            <a:pPr marL="463550" lvl="1" indent="-282575">
              <a:spcBef>
                <a:spcPts val="0"/>
              </a:spcBef>
              <a:spcAft>
                <a:spcPts val="1200"/>
              </a:spcAft>
              <a:buSzPct val="75000"/>
              <a:buFont typeface="Wingdings" pitchFamily="2" charset="2"/>
              <a:buChar char="q"/>
            </a:pPr>
            <a:r>
              <a:rPr lang="en-US" sz="1800" b="1" dirty="0">
                <a:solidFill>
                  <a:srgbClr val="353585"/>
                </a:solidFill>
                <a:latin typeface="Arial" panose="020B0604020202020204" pitchFamily="34" charset="0"/>
                <a:cs typeface="Arial" panose="020B0604020202020204" pitchFamily="34" charset="0"/>
              </a:rPr>
              <a:t>Mirroring how neurologists visually inspect </a:t>
            </a:r>
            <a:r>
              <a:rPr lang="en-US" sz="1800" b="1" dirty="0">
                <a:latin typeface="Arial" panose="020B0604020202020204" pitchFamily="34" charset="0"/>
                <a:cs typeface="Arial" panose="020B0604020202020204" pitchFamily="34" charset="0"/>
              </a:rPr>
              <a:t>EEGs to decide whether a seizure is present or not.</a:t>
            </a:r>
          </a:p>
          <a:p>
            <a:pPr marL="180975" indent="-180975">
              <a:spcBef>
                <a:spcPts val="0"/>
              </a:spcBef>
              <a:spcAft>
                <a:spcPts val="1200"/>
              </a:spcAft>
            </a:pPr>
            <a:r>
              <a:rPr lang="en-US" sz="1800" b="1" dirty="0">
                <a:latin typeface="Arial" panose="020B0604020202020204" pitchFamily="34" charset="0"/>
                <a:cs typeface="Arial" panose="020B0604020202020204" pitchFamily="34" charset="0"/>
              </a:rPr>
              <a:t>Before querying the MLLMs, we carefully designed the prompts so that no ground-truth label names or hints were exposed, ensuring </a:t>
            </a:r>
            <a:r>
              <a:rPr lang="en-US" sz="1800" b="1" dirty="0">
                <a:solidFill>
                  <a:srgbClr val="353585"/>
                </a:solidFill>
                <a:latin typeface="Arial" panose="020B0604020202020204" pitchFamily="34" charset="0"/>
                <a:cs typeface="Arial" panose="020B0604020202020204" pitchFamily="34" charset="0"/>
              </a:rPr>
              <a:t>no label leakage</a:t>
            </a:r>
            <a:r>
              <a:rPr lang="en-US" sz="1800" b="1" dirty="0">
                <a:latin typeface="Arial" panose="020B0604020202020204" pitchFamily="34" charset="0"/>
                <a:cs typeface="Arial" panose="020B0604020202020204" pitchFamily="34" charset="0"/>
              </a:rPr>
              <a:t> into the model inputs.</a:t>
            </a:r>
          </a:p>
          <a:p>
            <a:pPr marL="0" indent="0">
              <a:spcBef>
                <a:spcPts val="0"/>
              </a:spcBef>
              <a:spcAft>
                <a:spcPts val="1200"/>
              </a:spcAft>
              <a:buNone/>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34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83ACA-2EA6-D590-6BB4-DAE0B6F63B13}"/>
              </a:ext>
            </a:extLst>
          </p:cNvPr>
          <p:cNvSpPr>
            <a:spLocks noGrp="1"/>
          </p:cNvSpPr>
          <p:nvPr>
            <p:ph idx="1"/>
          </p:nvPr>
        </p:nvSpPr>
        <p:spPr/>
        <p:txBody>
          <a:bodyPr/>
          <a:lstStyle/>
          <a:p>
            <a:pPr algn="just">
              <a:spcBef>
                <a:spcPts val="0"/>
              </a:spcBef>
              <a:spcAft>
                <a:spcPts val="1200"/>
              </a:spcAft>
            </a:pPr>
            <a:r>
              <a:rPr lang="en-US" sz="1800" b="1" dirty="0">
                <a:solidFill>
                  <a:srgbClr val="353585"/>
                </a:solidFill>
                <a:latin typeface="Arial" panose="020B0604020202020204" pitchFamily="34" charset="0"/>
                <a:cs typeface="Arial" panose="020B0604020202020204" pitchFamily="34" charset="0"/>
              </a:rPr>
              <a:t>Data source: </a:t>
            </a:r>
            <a:r>
              <a:rPr lang="en-US" sz="1800" b="1" dirty="0">
                <a:latin typeface="Arial" panose="020B0604020202020204" pitchFamily="34" charset="0"/>
                <a:cs typeface="Arial" panose="020B0604020202020204" pitchFamily="34" charset="0"/>
              </a:rPr>
              <a:t>TUH Digital Pathology (TUDP) Corpus of breast tissue slides.</a:t>
            </a:r>
          </a:p>
          <a:p>
            <a:pPr algn="just">
              <a:spcBef>
                <a:spcPts val="0"/>
              </a:spcBef>
              <a:spcAft>
                <a:spcPts val="600"/>
              </a:spcAft>
            </a:pPr>
            <a:r>
              <a:rPr lang="en-US" sz="1800" b="1" dirty="0">
                <a:solidFill>
                  <a:srgbClr val="353585"/>
                </a:solidFill>
                <a:latin typeface="Arial" panose="020B0604020202020204" pitchFamily="34" charset="0"/>
                <a:cs typeface="Arial" panose="020B0604020202020204" pitchFamily="34" charset="0"/>
              </a:rPr>
              <a:t>Label taxonomy:</a:t>
            </a:r>
          </a:p>
          <a:p>
            <a:pPr marL="461963" lvl="1" indent="-284163" algn="just">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Non-cancerous: normal (</a:t>
            </a:r>
            <a:r>
              <a:rPr lang="en-US" sz="1800" b="1" dirty="0">
                <a:solidFill>
                  <a:srgbClr val="353585"/>
                </a:solidFill>
                <a:latin typeface="Arial" panose="020B0604020202020204" pitchFamily="34" charset="0"/>
                <a:cs typeface="Arial" panose="020B0604020202020204" pitchFamily="34" charset="0"/>
              </a:rPr>
              <a:t>norm</a:t>
            </a:r>
            <a:r>
              <a:rPr lang="en-US" sz="1800" b="1" dirty="0">
                <a:latin typeface="Arial" panose="020B0604020202020204" pitchFamily="34" charset="0"/>
                <a:cs typeface="Arial" panose="020B0604020202020204" pitchFamily="34" charset="0"/>
              </a:rPr>
              <a:t>), background (</a:t>
            </a:r>
            <a:r>
              <a:rPr lang="en-US" sz="1800" b="1" dirty="0" err="1">
                <a:solidFill>
                  <a:srgbClr val="353585"/>
                </a:solidFill>
                <a:latin typeface="Arial" panose="020B0604020202020204" pitchFamily="34" charset="0"/>
                <a:cs typeface="Arial" panose="020B0604020202020204" pitchFamily="34" charset="0"/>
              </a:rPr>
              <a:t>bckg</a:t>
            </a:r>
            <a:r>
              <a:rPr lang="en-US" sz="1800" b="1" dirty="0">
                <a:latin typeface="Arial" panose="020B0604020202020204" pitchFamily="34" charset="0"/>
                <a:cs typeface="Arial" panose="020B0604020202020204" pitchFamily="34" charset="0"/>
              </a:rPr>
              <a:t>), null, artifacts (</a:t>
            </a:r>
            <a:r>
              <a:rPr lang="en-US" sz="1800" b="1" dirty="0" err="1">
                <a:solidFill>
                  <a:srgbClr val="353585"/>
                </a:solidFill>
                <a:latin typeface="Arial" panose="020B0604020202020204" pitchFamily="34" charset="0"/>
                <a:cs typeface="Arial" panose="020B0604020202020204" pitchFamily="34" charset="0"/>
              </a:rPr>
              <a:t>artf</a:t>
            </a:r>
            <a:r>
              <a:rPr lang="en-US" sz="1800" b="1" dirty="0">
                <a:latin typeface="Arial" panose="020B0604020202020204" pitchFamily="34" charset="0"/>
                <a:cs typeface="Arial" panose="020B0604020202020204" pitchFamily="34" charset="0"/>
              </a:rPr>
              <a:t>)</a:t>
            </a:r>
          </a:p>
          <a:p>
            <a:pPr marL="461963" lvl="1" indent="-284163" algn="just">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Cancerous: ductal carcinoma in situ (</a:t>
            </a:r>
            <a:r>
              <a:rPr lang="en-US" sz="1800" b="1" dirty="0" err="1">
                <a:solidFill>
                  <a:srgbClr val="353585"/>
                </a:solidFill>
                <a:latin typeface="Arial" panose="020B0604020202020204" pitchFamily="34" charset="0"/>
                <a:cs typeface="Arial" panose="020B0604020202020204" pitchFamily="34" charset="0"/>
              </a:rPr>
              <a:t>dcis</a:t>
            </a:r>
            <a:r>
              <a:rPr lang="en-US" sz="1800" b="1" dirty="0">
                <a:latin typeface="Arial" panose="020B0604020202020204" pitchFamily="34" charset="0"/>
                <a:cs typeface="Arial" panose="020B0604020202020204" pitchFamily="34" charset="0"/>
              </a:rPr>
              <a:t>), invasive ductal carcinoma (</a:t>
            </a:r>
            <a:r>
              <a:rPr lang="en-US" sz="1800" b="1" dirty="0" err="1">
                <a:solidFill>
                  <a:srgbClr val="353585"/>
                </a:solidFill>
                <a:latin typeface="Arial" panose="020B0604020202020204" pitchFamily="34" charset="0"/>
                <a:cs typeface="Arial" panose="020B0604020202020204" pitchFamily="34" charset="0"/>
              </a:rPr>
              <a:t>indc</a:t>
            </a:r>
            <a:r>
              <a:rPr lang="en-US" sz="1800" b="1" dirty="0">
                <a:latin typeface="Arial" panose="020B0604020202020204" pitchFamily="34" charset="0"/>
                <a:cs typeface="Arial" panose="020B0604020202020204" pitchFamily="34" charset="0"/>
              </a:rPr>
              <a:t>)</a:t>
            </a:r>
          </a:p>
          <a:p>
            <a:pPr marL="461963" lvl="1" indent="-284163" algn="just">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Neoplastic-associated/benign: non-neoplastic (</a:t>
            </a:r>
            <a:r>
              <a:rPr lang="en-US" sz="1800" b="1" dirty="0" err="1">
                <a:solidFill>
                  <a:srgbClr val="353585"/>
                </a:solidFill>
                <a:latin typeface="Arial" panose="020B0604020202020204" pitchFamily="34" charset="0"/>
                <a:cs typeface="Arial" panose="020B0604020202020204" pitchFamily="34" charset="0"/>
              </a:rPr>
              <a:t>nneo</a:t>
            </a:r>
            <a:r>
              <a:rPr lang="en-US" sz="1800" b="1" dirty="0">
                <a:latin typeface="Arial" panose="020B0604020202020204" pitchFamily="34" charset="0"/>
                <a:cs typeface="Arial" panose="020B0604020202020204" pitchFamily="34" charset="0"/>
              </a:rPr>
              <a:t>), inflammation (</a:t>
            </a:r>
            <a:r>
              <a:rPr lang="en-US" sz="1800" b="1" dirty="0" err="1">
                <a:solidFill>
                  <a:srgbClr val="353585"/>
                </a:solidFill>
                <a:latin typeface="Arial" panose="020B0604020202020204" pitchFamily="34" charset="0"/>
                <a:cs typeface="Arial" panose="020B0604020202020204" pitchFamily="34" charset="0"/>
              </a:rPr>
              <a:t>infl</a:t>
            </a:r>
            <a:r>
              <a:rPr lang="en-US" sz="1800" b="1" dirty="0">
                <a:latin typeface="Arial" panose="020B0604020202020204" pitchFamily="34" charset="0"/>
                <a:cs typeface="Arial" panose="020B0604020202020204" pitchFamily="34" charset="0"/>
              </a:rPr>
              <a:t>), suspicious (</a:t>
            </a:r>
            <a:r>
              <a:rPr lang="en-US" sz="1800" b="1" dirty="0">
                <a:solidFill>
                  <a:srgbClr val="353585"/>
                </a:solidFill>
                <a:latin typeface="Arial" panose="020B0604020202020204" pitchFamily="34" charset="0"/>
                <a:cs typeface="Arial" panose="020B0604020202020204" pitchFamily="34" charset="0"/>
              </a:rPr>
              <a:t>susp</a:t>
            </a:r>
            <a:r>
              <a:rPr lang="en-US" sz="1800" b="1" dirty="0">
                <a:latin typeface="Arial" panose="020B0604020202020204" pitchFamily="34" charset="0"/>
                <a:cs typeface="Arial" panose="020B0604020202020204" pitchFamily="34" charset="0"/>
              </a:rPr>
              <a:t>)</a:t>
            </a:r>
          </a:p>
          <a:p>
            <a:pPr algn="just">
              <a:spcBef>
                <a:spcPts val="0"/>
              </a:spcBef>
              <a:spcAft>
                <a:spcPts val="600"/>
              </a:spcAft>
            </a:pPr>
            <a:r>
              <a:rPr lang="en-US" sz="1800" b="1" dirty="0">
                <a:solidFill>
                  <a:srgbClr val="353585"/>
                </a:solidFill>
                <a:latin typeface="Arial" panose="020B0604020202020204" pitchFamily="34" charset="0"/>
                <a:cs typeface="Arial" panose="020B0604020202020204" pitchFamily="34" charset="0"/>
              </a:rPr>
              <a:t>Imaging characteristics:</a:t>
            </a:r>
          </a:p>
          <a:p>
            <a:pPr marL="461963" lvl="1" indent="-284163" algn="just">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Image patches extracted from whole slides</a:t>
            </a:r>
          </a:p>
          <a:p>
            <a:pPr marL="461963" lvl="1" indent="-284163" algn="just">
              <a:spcBef>
                <a:spcPts val="0"/>
              </a:spcBef>
              <a:spcAft>
                <a:spcPts val="600"/>
              </a:spcAft>
              <a:buSzPct val="75000"/>
              <a:buFont typeface="Wingdings" pitchFamily="2" charset="2"/>
              <a:buChar char="q"/>
            </a:pPr>
            <a:r>
              <a:rPr lang="en-US" sz="1800" b="1" dirty="0">
                <a:latin typeface="Arial" panose="020B0604020202020204" pitchFamily="34" charset="0"/>
                <a:cs typeface="Arial" panose="020B0604020202020204" pitchFamily="34" charset="0"/>
              </a:rPr>
              <a:t>Window size: 1024x1024, frame size: 512x512</a:t>
            </a:r>
          </a:p>
          <a:p>
            <a:pPr marL="461963" lvl="1" indent="-284163" algn="just">
              <a:spcBef>
                <a:spcPts val="0"/>
              </a:spcBef>
              <a:spcAft>
                <a:spcPts val="1200"/>
              </a:spcAft>
              <a:buSzPct val="75000"/>
              <a:buFont typeface="Wingdings" pitchFamily="2" charset="2"/>
              <a:buChar char="q"/>
            </a:pPr>
            <a:r>
              <a:rPr lang="en-US" sz="1800" b="1" dirty="0">
                <a:latin typeface="Arial" panose="020B0604020202020204" pitchFamily="34" charset="0"/>
                <a:cs typeface="Arial" panose="020B0604020202020204" pitchFamily="34" charset="0"/>
              </a:rPr>
              <a:t>Curated to capture diverse architectures and clear label-defining features.</a:t>
            </a:r>
          </a:p>
          <a:p>
            <a:pPr algn="just">
              <a:spcBef>
                <a:spcPts val="0"/>
              </a:spcBef>
              <a:spcAft>
                <a:spcPts val="1200"/>
              </a:spcAft>
            </a:pPr>
            <a:r>
              <a:rPr lang="en-US" sz="1800" b="1" dirty="0">
                <a:solidFill>
                  <a:srgbClr val="353585"/>
                </a:solidFill>
                <a:latin typeface="Arial" panose="020B0604020202020204" pitchFamily="34" charset="0"/>
                <a:cs typeface="Arial" panose="020B0604020202020204" pitchFamily="34" charset="0"/>
              </a:rPr>
              <a:t>Study subset: </a:t>
            </a:r>
            <a:r>
              <a:rPr lang="en-US" sz="1800" b="1" dirty="0">
                <a:latin typeface="Arial" panose="020B0604020202020204" pitchFamily="34" charset="0"/>
                <a:cs typeface="Arial" panose="020B0604020202020204" pitchFamily="34" charset="0"/>
              </a:rPr>
              <a:t>10–12 images per label, total 101 images across 9 classes.</a:t>
            </a:r>
          </a:p>
        </p:txBody>
      </p:sp>
      <p:graphicFrame>
        <p:nvGraphicFramePr>
          <p:cNvPr id="5" name="Diagram 4">
            <a:extLst>
              <a:ext uri="{FF2B5EF4-FFF2-40B4-BE49-F238E27FC236}">
                <a16:creationId xmlns:a16="http://schemas.microsoft.com/office/drawing/2014/main" id="{F69E0057-1DDB-7657-B495-BF76B0350AFA}"/>
              </a:ext>
            </a:extLst>
          </p:cNvPr>
          <p:cNvGraphicFramePr/>
          <p:nvPr>
            <p:extLst>
              <p:ext uri="{D42A27DB-BD31-4B8C-83A1-F6EECF244321}">
                <p14:modId xmlns:p14="http://schemas.microsoft.com/office/powerpoint/2010/main" val="1351287922"/>
              </p:ext>
            </p:extLst>
          </p:nvPr>
        </p:nvGraphicFramePr>
        <p:xfrm>
          <a:off x="1205592" y="4362518"/>
          <a:ext cx="9796207" cy="249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4AA5F0D-B0A0-AF1D-29C1-CB53528EEF39}"/>
              </a:ext>
            </a:extLst>
          </p:cNvPr>
          <p:cNvSpPr txBox="1">
            <a:spLocks/>
          </p:cNvSpPr>
          <p:nvPr/>
        </p:nvSpPr>
        <p:spPr>
          <a:xfrm>
            <a:off x="7695" y="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The Digital Pathology Annotation Process</a:t>
            </a:r>
          </a:p>
        </p:txBody>
      </p:sp>
    </p:spTree>
    <p:extLst>
      <p:ext uri="{BB962C8B-B14F-4D97-AF65-F5344CB8AC3E}">
        <p14:creationId xmlns:p14="http://schemas.microsoft.com/office/powerpoint/2010/main" val="105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23DBC606-86FD-806D-106C-97BD4FDA2D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112" y="675967"/>
            <a:ext cx="3763675" cy="5668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CEB11C5A-580E-3504-54CB-6834ADCA900C}"/>
              </a:ext>
            </a:extLst>
          </p:cNvPr>
          <p:cNvSpPr txBox="1"/>
          <p:nvPr/>
        </p:nvSpPr>
        <p:spPr>
          <a:xfrm>
            <a:off x="4296696" y="589935"/>
            <a:ext cx="7742904" cy="5858366"/>
          </a:xfrm>
          <a:prstGeom prst="rect">
            <a:avLst/>
          </a:prstGeom>
          <a:noFill/>
        </p:spPr>
        <p:txBody>
          <a:bodyPr wrap="square" lIns="0" tIns="0" rIns="0" bIns="0" rtlCol="0">
            <a:noAutofit/>
          </a:bodyPr>
          <a:lstStyle/>
          <a:p>
            <a:pPr marL="176213" indent="-176213">
              <a:spcAft>
                <a:spcPts val="3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Two-stage workflow:</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Prompt engineering + zero-shot evaluation with ChatGPT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o3-mini-high.</a:t>
            </a:r>
          </a:p>
          <a:p>
            <a:pPr marL="461963" lvl="1" indent="-285750">
              <a:buSzPct val="75000"/>
              <a:buFont typeface="Wingdings" pitchFamily="2" charset="2"/>
              <a:buChar char="q"/>
            </a:pPr>
            <a:r>
              <a:rPr lang="en-US" b="1" dirty="0">
                <a:latin typeface="Arial" panose="020B0604020202020204" pitchFamily="34" charset="0"/>
                <a:cs typeface="Arial" panose="020B0604020202020204" pitchFamily="34" charset="0"/>
              </a:rPr>
              <a:t>Parameter-efficient fine-tuning (PEFT) of Qwen2-VL using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expert-validated reasoning.</a:t>
            </a:r>
          </a:p>
          <a:p>
            <a:pPr marL="176213" indent="-176213">
              <a:spcBef>
                <a:spcPts val="600"/>
              </a:spcBef>
              <a:spcAft>
                <a:spcPts val="3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Stage 1 (prompt engineering):</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Load EEG/DPATH images and guidelines.</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Initialize chat with system instructions.</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Present one image per query with the structured JSON prompt.</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Collect model label + reasoning; have experts review and curate correct reasoning samples.</a:t>
            </a:r>
          </a:p>
          <a:p>
            <a:pPr marL="176213" indent="-176213">
              <a:spcBef>
                <a:spcPts val="600"/>
              </a:spcBef>
              <a:spcAft>
                <a:spcPts val="3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Stage 2 (fine-tuning):</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Convert curated samples into instruction-tuning format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(system / user / assistant messages).</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Initialize Qwen2-VL-7B Instruct backbone.</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Apply </a:t>
            </a:r>
            <a:r>
              <a:rPr lang="en-US" b="1" dirty="0" err="1">
                <a:latin typeface="Arial" panose="020B0604020202020204" pitchFamily="34" charset="0"/>
                <a:cs typeface="Arial" panose="020B0604020202020204" pitchFamily="34" charset="0"/>
              </a:rPr>
              <a:t>LoRA</a:t>
            </a:r>
            <a:r>
              <a:rPr lang="en-US" b="1" dirty="0">
                <a:latin typeface="Arial" panose="020B0604020202020204" pitchFamily="34" charset="0"/>
                <a:cs typeface="Arial" panose="020B0604020202020204" pitchFamily="34" charset="0"/>
              </a:rPr>
              <a:t>-based PEFT and train on expert-validated reasoning examples.</a:t>
            </a:r>
          </a:p>
          <a:p>
            <a:pPr marL="461963" lvl="1" indent="-285750">
              <a:spcAft>
                <a:spcPts val="300"/>
              </a:spcAft>
              <a:buSzPct val="75000"/>
              <a:buFont typeface="Wingdings" pitchFamily="2" charset="2"/>
              <a:buChar char="q"/>
            </a:pPr>
            <a:r>
              <a:rPr lang="en-US" b="1" dirty="0">
                <a:latin typeface="Arial" panose="020B0604020202020204" pitchFamily="34" charset="0"/>
                <a:cs typeface="Arial" panose="020B0604020202020204" pitchFamily="34" charset="0"/>
              </a:rPr>
              <a:t>Evaluate fine-tuned Qwen and compare to ChatGPT zero-shot, </a:t>
            </a:r>
            <a:r>
              <a:rPr lang="en-US" b="1" dirty="0" err="1">
                <a:latin typeface="Arial" panose="020B0604020202020204" pitchFamily="34" charset="0"/>
                <a:cs typeface="Arial" panose="020B0604020202020204" pitchFamily="34" charset="0"/>
              </a:rPr>
              <a:t>ResNet</a:t>
            </a:r>
            <a:r>
              <a:rPr lang="en-US" b="1" dirty="0">
                <a:latin typeface="Arial" panose="020B0604020202020204" pitchFamily="34" charset="0"/>
                <a:cs typeface="Arial" panose="020B0604020202020204" pitchFamily="34" charset="0"/>
              </a:rPr>
              <a:t>, and </a:t>
            </a:r>
            <a:r>
              <a:rPr lang="en-US" b="1" dirty="0" err="1">
                <a:latin typeface="Arial" panose="020B0604020202020204" pitchFamily="34" charset="0"/>
                <a:cs typeface="Arial" panose="020B0604020202020204" pitchFamily="34" charset="0"/>
              </a:rPr>
              <a:t>ViT</a:t>
            </a:r>
            <a:r>
              <a:rPr lang="en-US" b="1" dirty="0">
                <a:latin typeface="Arial" panose="020B0604020202020204" pitchFamily="34" charset="0"/>
                <a:cs typeface="Arial" panose="020B0604020202020204" pitchFamily="34" charset="0"/>
              </a:rPr>
              <a:t> baselines.</a:t>
            </a:r>
          </a:p>
        </p:txBody>
      </p:sp>
      <p:sp>
        <p:nvSpPr>
          <p:cNvPr id="3" name="Title 1">
            <a:extLst>
              <a:ext uri="{FF2B5EF4-FFF2-40B4-BE49-F238E27FC236}">
                <a16:creationId xmlns:a16="http://schemas.microsoft.com/office/drawing/2014/main" id="{35A093AA-5429-5EB4-8CA7-EA887EC8D038}"/>
              </a:ext>
            </a:extLst>
          </p:cNvPr>
          <p:cNvSpPr txBox="1">
            <a:spLocks/>
          </p:cNvSpPr>
          <p:nvPr/>
        </p:nvSpPr>
        <p:spPr>
          <a:xfrm>
            <a:off x="0" y="-1"/>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Experimental Design</a:t>
            </a:r>
          </a:p>
        </p:txBody>
      </p:sp>
    </p:spTree>
    <p:extLst>
      <p:ext uri="{BB962C8B-B14F-4D97-AF65-F5344CB8AC3E}">
        <p14:creationId xmlns:p14="http://schemas.microsoft.com/office/powerpoint/2010/main" val="5942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10827</TotalTime>
  <Words>3168</Words>
  <Application>Microsoft Office PowerPoint</Application>
  <PresentationFormat>Widescreen</PresentationFormat>
  <Paragraphs>262</Paragraphs>
  <Slides>20</Slides>
  <Notes>18</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Aptos</vt:lpstr>
      <vt:lpstr>Arial</vt:lpstr>
      <vt:lpstr>Calibri</vt:lpstr>
      <vt:lpstr>Courier New</vt:lpstr>
      <vt:lpstr>Wingdings</vt:lpstr>
      <vt:lpstr>1_ISIP Title Slide</vt:lpstr>
      <vt:lpstr>2_ISIP Content Slide</vt:lpstr>
      <vt:lpstr>2_ISIP Title Slide</vt:lpstr>
      <vt:lpstr>PowerPoint Presentation</vt:lpstr>
      <vt:lpstr>Abstract</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II (Analysis – DPATH)</vt:lpstr>
      <vt:lpstr>PowerPoint Presentation</vt:lpstr>
      <vt:lpstr>Future Directions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Sadia Afrin Purba</cp:lastModifiedBy>
  <cp:revision>663</cp:revision>
  <cp:lastPrinted>2025-12-05T05:20:16Z</cp:lastPrinted>
  <dcterms:created xsi:type="dcterms:W3CDTF">2017-04-23T05:30:39Z</dcterms:created>
  <dcterms:modified xsi:type="dcterms:W3CDTF">2025-12-05T16:27:25Z</dcterms:modified>
</cp:coreProperties>
</file>