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 id="2147483681" r:id="rId2"/>
    <p:sldMasterId id="2147483687" r:id="rId3"/>
  </p:sldMasterIdLst>
  <p:notesMasterIdLst>
    <p:notesMasterId r:id="rId22"/>
  </p:notesMasterIdLst>
  <p:handoutMasterIdLst>
    <p:handoutMasterId r:id="rId23"/>
  </p:handoutMasterIdLst>
  <p:sldIdLst>
    <p:sldId id="303" r:id="rId4"/>
    <p:sldId id="343" r:id="rId5"/>
    <p:sldId id="344" r:id="rId6"/>
    <p:sldId id="345" r:id="rId7"/>
    <p:sldId id="356" r:id="rId8"/>
    <p:sldId id="346" r:id="rId9"/>
    <p:sldId id="357" r:id="rId10"/>
    <p:sldId id="349" r:id="rId11"/>
    <p:sldId id="348" r:id="rId12"/>
    <p:sldId id="350" r:id="rId13"/>
    <p:sldId id="353" r:id="rId14"/>
    <p:sldId id="354" r:id="rId15"/>
    <p:sldId id="369" r:id="rId16"/>
    <p:sldId id="358" r:id="rId17"/>
    <p:sldId id="359" r:id="rId18"/>
    <p:sldId id="360" r:id="rId19"/>
    <p:sldId id="367" r:id="rId20"/>
    <p:sldId id="3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4" userDrawn="1">
          <p15:clr>
            <a:srgbClr val="A4A3A4"/>
          </p15:clr>
        </p15:guide>
        <p15:guide id="3" pos="7584" userDrawn="1">
          <p15:clr>
            <a:srgbClr val="A4A3A4"/>
          </p15:clr>
        </p15:guide>
        <p15:guide id="4" pos="96" userDrawn="1">
          <p15:clr>
            <a:srgbClr val="A4A3A4"/>
          </p15:clr>
        </p15:guide>
        <p15:guide id="6" pos="2088" userDrawn="1">
          <p15:clr>
            <a:srgbClr val="A4A3A4"/>
          </p15:clr>
        </p15:guide>
        <p15:guide id="7" pos="5016" userDrawn="1">
          <p15:clr>
            <a:srgbClr val="A4A3A4"/>
          </p15:clr>
        </p15:guide>
        <p15:guide id="8" orient="horz" pos="4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85"/>
    <a:srgbClr val="EE4460"/>
    <a:srgbClr val="F4E9E9"/>
    <a:srgbClr val="E8D0D0"/>
    <a:srgbClr val="C0504D"/>
    <a:srgbClr val="6262A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0" autoAdjust="0"/>
    <p:restoredTop sz="91354" autoAdjust="0"/>
  </p:normalViewPr>
  <p:slideViewPr>
    <p:cSldViewPr snapToGrid="0">
      <p:cViewPr varScale="1">
        <p:scale>
          <a:sx n="54" d="100"/>
          <a:sy n="54" d="100"/>
        </p:scale>
        <p:origin x="1308" y="56"/>
      </p:cViewPr>
      <p:guideLst>
        <p:guide pos="3840"/>
        <p:guide orient="horz" pos="24"/>
        <p:guide pos="7584"/>
        <p:guide pos="96"/>
        <p:guide pos="2088"/>
        <p:guide pos="5016"/>
        <p:guide orient="horz" pos="4176"/>
      </p:guideLst>
    </p:cSldViewPr>
  </p:slideViewPr>
  <p:outlineViewPr>
    <p:cViewPr>
      <p:scale>
        <a:sx n="33" d="100"/>
        <a:sy n="33" d="100"/>
      </p:scale>
      <p:origin x="0" y="-1304"/>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4613F2-7A4B-1DBC-15A9-C99B15FD10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184E14-B4B3-F616-6812-30FDA0FAA9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C63A1C-2626-C246-86F2-B4105D67646F}" type="datetimeFigureOut">
              <a:rPr lang="en-US" smtClean="0"/>
              <a:t>12/6/2025</a:t>
            </a:fld>
            <a:endParaRPr lang="en-US"/>
          </a:p>
        </p:txBody>
      </p:sp>
      <p:sp>
        <p:nvSpPr>
          <p:cNvPr id="4" name="Footer Placeholder 3">
            <a:extLst>
              <a:ext uri="{FF2B5EF4-FFF2-40B4-BE49-F238E27FC236}">
                <a16:creationId xmlns:a16="http://schemas.microsoft.com/office/drawing/2014/main" id="{8B06B8E1-A221-486C-265D-B0F772865D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DB091B-A022-D971-990D-DB18C3DEE7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0A272F-E11C-0D49-A1EE-813733CACB17}" type="slidenum">
              <a:rPr lang="en-US" smtClean="0"/>
              <a:t>‹#›</a:t>
            </a:fld>
            <a:endParaRPr lang="en-US"/>
          </a:p>
        </p:txBody>
      </p:sp>
    </p:spTree>
    <p:extLst>
      <p:ext uri="{BB962C8B-B14F-4D97-AF65-F5344CB8AC3E}">
        <p14:creationId xmlns:p14="http://schemas.microsoft.com/office/powerpoint/2010/main" val="23795936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ure.com/articles/s41581-020-00392-1#ref-CR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7CBD4-C074-5945-B4D9-C20F0CA689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0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 Light microscopy image of a kidney from a hyperoxaluric </a:t>
            </a:r>
            <a:r>
              <a:rPr lang="en-US" sz="1200" b="0" i="1" kern="1200" dirty="0">
                <a:solidFill>
                  <a:schemeClr val="tx1"/>
                </a:solidFill>
                <a:effectLst/>
                <a:latin typeface="+mn-lt"/>
                <a:ea typeface="+mn-ea"/>
                <a:cs typeface="+mn-cs"/>
              </a:rPr>
              <a:t>Npt2</a:t>
            </a:r>
            <a:r>
              <a:rPr lang="en-US" sz="1200" b="0" i="1"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mouse (×40 magnification)</a:t>
            </a:r>
            <a:r>
              <a:rPr lang="en-US" sz="1200" b="0" i="0" kern="1200" baseline="30000" dirty="0">
                <a:solidFill>
                  <a:schemeClr val="tx1"/>
                </a:solidFill>
                <a:effectLst/>
                <a:latin typeface="+mn-lt"/>
                <a:ea typeface="+mn-ea"/>
                <a:cs typeface="+mn-cs"/>
                <a:hlinkClick r:id="rId3" tooltip="Khan, S. R. &amp; Glenton, P. A. Calcium oxalate crystal deposition in kidneys of hypercalciuric mice with disrupted type IIa sodium-phosphate cotransporter. Am. J. Physiol. Renal Physiol. 294, F1109–F1115 (2008)."/>
              </a:rPr>
              <a:t>50</a:t>
            </a:r>
            <a:r>
              <a:rPr lang="en-US" sz="1200" b="0" i="0" kern="1200" dirty="0">
                <a:solidFill>
                  <a:schemeClr val="tx1"/>
                </a:solidFill>
                <a:effectLst/>
                <a:latin typeface="+mn-lt"/>
                <a:ea typeface="+mn-ea"/>
                <a:cs typeface="+mn-cs"/>
              </a:rPr>
              <a:t>. Intratubular calcium phosphate (</a:t>
            </a:r>
            <a:r>
              <a:rPr lang="en-US" sz="1200" b="0" i="0" kern="1200" dirty="0" err="1">
                <a:solidFill>
                  <a:schemeClr val="tx1"/>
                </a:solidFill>
                <a:effectLst/>
                <a:latin typeface="+mn-lt"/>
                <a:ea typeface="+mn-ea"/>
                <a:cs typeface="+mn-cs"/>
              </a:rPr>
              <a:t>CaP</a:t>
            </a:r>
            <a:r>
              <a:rPr lang="en-US" sz="1200" b="0" i="0" kern="1200" dirty="0">
                <a:solidFill>
                  <a:schemeClr val="tx1"/>
                </a:solidFill>
                <a:effectLst/>
                <a:latin typeface="+mn-lt"/>
                <a:ea typeface="+mn-ea"/>
                <a:cs typeface="+mn-cs"/>
              </a:rPr>
              <a:t>) and calcium oxalate (</a:t>
            </a:r>
            <a:r>
              <a:rPr lang="en-US" sz="1200" b="0" i="0" kern="1200" dirty="0" err="1">
                <a:solidFill>
                  <a:schemeClr val="tx1"/>
                </a:solidFill>
                <a:effectLst/>
                <a:latin typeface="+mn-lt"/>
                <a:ea typeface="+mn-ea"/>
                <a:cs typeface="+mn-cs"/>
              </a:rPr>
              <a:t>CaOx</a:t>
            </a:r>
            <a:r>
              <a:rPr lang="en-US" sz="1200" b="0" i="0" kern="1200" dirty="0">
                <a:solidFill>
                  <a:schemeClr val="tx1"/>
                </a:solidFill>
                <a:effectLst/>
                <a:latin typeface="+mn-lt"/>
                <a:ea typeface="+mn-ea"/>
                <a:cs typeface="+mn-cs"/>
              </a:rPr>
              <a:t>) crystals deposit in different sections of the nephron. </a:t>
            </a:r>
            <a:r>
              <a:rPr lang="en-US" sz="1200" b="0" i="0" kern="1200" dirty="0" err="1">
                <a:solidFill>
                  <a:schemeClr val="tx1"/>
                </a:solidFill>
                <a:effectLst/>
                <a:latin typeface="+mn-lt"/>
                <a:ea typeface="+mn-ea"/>
                <a:cs typeface="+mn-cs"/>
              </a:rPr>
              <a:t>CaOx</a:t>
            </a:r>
            <a:r>
              <a:rPr lang="en-US" sz="1200" b="0" i="0" kern="1200" dirty="0">
                <a:solidFill>
                  <a:schemeClr val="tx1"/>
                </a:solidFill>
                <a:effectLst/>
                <a:latin typeface="+mn-lt"/>
                <a:ea typeface="+mn-ea"/>
                <a:cs typeface="+mn-cs"/>
              </a:rPr>
              <a:t> is present both within the tubular lumen (double arrow) and intracellularly (single arrow).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 Transmission electron microscopic appearance of a </a:t>
            </a:r>
            <a:r>
              <a:rPr lang="en-US" sz="1200" b="0" i="0" kern="1200" dirty="0" err="1">
                <a:solidFill>
                  <a:schemeClr val="tx1"/>
                </a:solidFill>
                <a:effectLst/>
                <a:latin typeface="+mn-lt"/>
                <a:ea typeface="+mn-ea"/>
                <a:cs typeface="+mn-cs"/>
              </a:rPr>
              <a:t>CaP</a:t>
            </a:r>
            <a:r>
              <a:rPr lang="en-US" sz="1200" b="0" i="0" kern="1200" dirty="0">
                <a:solidFill>
                  <a:schemeClr val="tx1"/>
                </a:solidFill>
                <a:effectLst/>
                <a:latin typeface="+mn-lt"/>
                <a:ea typeface="+mn-ea"/>
                <a:cs typeface="+mn-cs"/>
              </a:rPr>
              <a:t> deposit in the kidney tubule of an </a:t>
            </a:r>
            <a:r>
              <a:rPr lang="en-US" sz="1200" b="0" i="1" kern="1200" dirty="0">
                <a:solidFill>
                  <a:schemeClr val="tx1"/>
                </a:solidFill>
                <a:effectLst/>
                <a:latin typeface="+mn-lt"/>
                <a:ea typeface="+mn-ea"/>
                <a:cs typeface="+mn-cs"/>
              </a:rPr>
              <a:t>Npt2</a:t>
            </a:r>
            <a:r>
              <a:rPr lang="en-US" sz="1200" b="0" i="1"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mouse. The large deposit formed by aggregation and growth of spherulitic crystalline deposits has obliterated the kidney tubule. </a:t>
            </a:r>
            <a:r>
              <a:rPr lang="en-US" sz="1200" b="1" i="0"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CaP</a:t>
            </a:r>
            <a:r>
              <a:rPr lang="en-US" sz="1200" b="0" i="0" kern="1200" dirty="0">
                <a:solidFill>
                  <a:schemeClr val="tx1"/>
                </a:solidFill>
                <a:effectLst/>
                <a:latin typeface="+mn-lt"/>
                <a:ea typeface="+mn-ea"/>
                <a:cs typeface="+mn-cs"/>
              </a:rPr>
              <a:t> deposit in the tubular epithelium basement membrane (BM) of a </a:t>
            </a:r>
            <a:r>
              <a:rPr lang="en-US" sz="1200" b="0" i="1" kern="1200" dirty="0" err="1">
                <a:solidFill>
                  <a:schemeClr val="tx1"/>
                </a:solidFill>
                <a:effectLst/>
                <a:latin typeface="+mn-lt"/>
                <a:ea typeface="+mn-ea"/>
                <a:cs typeface="+mn-cs"/>
              </a:rPr>
              <a:t>Umod</a:t>
            </a:r>
            <a:r>
              <a:rPr lang="en-US" sz="1200" b="0" i="1"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mouse.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https://www.nature.com/articles/s41581-020-00392-1</a:t>
            </a:r>
            <a:endParaRPr lang="en-US" dirty="0"/>
          </a:p>
        </p:txBody>
      </p:sp>
      <p:sp>
        <p:nvSpPr>
          <p:cNvPr id="4" name="Slide Number Placeholder 3"/>
          <p:cNvSpPr>
            <a:spLocks noGrp="1"/>
          </p:cNvSpPr>
          <p:nvPr>
            <p:ph type="sldNum" sz="quarter" idx="5"/>
          </p:nvPr>
        </p:nvSpPr>
        <p:spPr/>
        <p:txBody>
          <a:bodyPr/>
          <a:lstStyle/>
          <a:p>
            <a:fld id="{8C2B6984-104E-F74E-AFCE-72849C323162}" type="slidenum">
              <a:rPr lang="en-US" smtClean="0"/>
              <a:t>3</a:t>
            </a:fld>
            <a:endParaRPr lang="en-US"/>
          </a:p>
        </p:txBody>
      </p:sp>
    </p:spTree>
    <p:extLst>
      <p:ext uri="{BB962C8B-B14F-4D97-AF65-F5344CB8AC3E}">
        <p14:creationId xmlns:p14="http://schemas.microsoft.com/office/powerpoint/2010/main" val="107850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B6984-104E-F74E-AFCE-72849C323162}" type="slidenum">
              <a:rPr lang="en-US" smtClean="0"/>
              <a:t>5</a:t>
            </a:fld>
            <a:endParaRPr lang="en-US"/>
          </a:p>
        </p:txBody>
      </p:sp>
    </p:spTree>
    <p:extLst>
      <p:ext uri="{BB962C8B-B14F-4D97-AF65-F5344CB8AC3E}">
        <p14:creationId xmlns:p14="http://schemas.microsoft.com/office/powerpoint/2010/main" val="210834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B6984-104E-F74E-AFCE-72849C323162}" type="slidenum">
              <a:rPr lang="en-US" smtClean="0"/>
              <a:t>8</a:t>
            </a:fld>
            <a:endParaRPr lang="en-US"/>
          </a:p>
        </p:txBody>
      </p:sp>
    </p:spTree>
    <p:extLst>
      <p:ext uri="{BB962C8B-B14F-4D97-AF65-F5344CB8AC3E}">
        <p14:creationId xmlns:p14="http://schemas.microsoft.com/office/powerpoint/2010/main" val="113934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Significance </a:t>
            </a:r>
            <a:r>
              <a:rPr lang="en-US" sz="1200" dirty="0">
                <a:latin typeface="Arial" panose="020B0604020202020204" pitchFamily="34" charset="0"/>
                <a:cs typeface="Arial" panose="020B0604020202020204" pitchFamily="34" charset="0"/>
              </a:rPr>
              <a:t>by </a:t>
            </a:r>
            <a:r>
              <a:rPr lang="en-US" sz="1200" dirty="0" err="1">
                <a:latin typeface="Arial" panose="020B0604020202020204" pitchFamily="34" charset="0"/>
                <a:cs typeface="Arial" panose="020B0604020202020204" pitchFamily="34" charset="0"/>
              </a:rPr>
              <a:t>McNema</a:t>
            </a:r>
            <a:endParaRPr lang="en-US" dirty="0"/>
          </a:p>
        </p:txBody>
      </p:sp>
      <p:sp>
        <p:nvSpPr>
          <p:cNvPr id="4" name="Slide Number Placeholder 3"/>
          <p:cNvSpPr>
            <a:spLocks noGrp="1"/>
          </p:cNvSpPr>
          <p:nvPr>
            <p:ph type="sldNum" sz="quarter" idx="5"/>
          </p:nvPr>
        </p:nvSpPr>
        <p:spPr/>
        <p:txBody>
          <a:bodyPr/>
          <a:lstStyle/>
          <a:p>
            <a:fld id="{8C2B6984-104E-F74E-AFCE-72849C323162}" type="slidenum">
              <a:rPr lang="en-US" smtClean="0"/>
              <a:t>10</a:t>
            </a:fld>
            <a:endParaRPr lang="en-US"/>
          </a:p>
        </p:txBody>
      </p:sp>
    </p:spTree>
    <p:extLst>
      <p:ext uri="{BB962C8B-B14F-4D97-AF65-F5344CB8AC3E}">
        <p14:creationId xmlns:p14="http://schemas.microsoft.com/office/powerpoint/2010/main" val="234214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B6984-104E-F74E-AFCE-72849C323162}" type="slidenum">
              <a:rPr lang="en-US" smtClean="0"/>
              <a:t>11</a:t>
            </a:fld>
            <a:endParaRPr lang="en-US"/>
          </a:p>
        </p:txBody>
      </p:sp>
    </p:spTree>
    <p:extLst>
      <p:ext uri="{BB962C8B-B14F-4D97-AF65-F5344CB8AC3E}">
        <p14:creationId xmlns:p14="http://schemas.microsoft.com/office/powerpoint/2010/main" val="144976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5F5B-4A44-4853-4C29-9E5A8DB96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BE955-B0D7-7E3A-D91E-46ED52C5E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11615-5E95-03D8-5214-8FC7ED9330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1D5CB4-8794-4E00-27A0-F3E1CAA0A0E8}"/>
              </a:ext>
            </a:extLst>
          </p:cNvPr>
          <p:cNvSpPr>
            <a:spLocks noGrp="1"/>
          </p:cNvSpPr>
          <p:nvPr>
            <p:ph type="sldNum" sz="quarter" idx="5"/>
          </p:nvPr>
        </p:nvSpPr>
        <p:spPr/>
        <p:txBody>
          <a:bodyPr/>
          <a:lstStyle/>
          <a:p>
            <a:fld id="{8C2B6984-104E-F74E-AFCE-72849C323162}" type="slidenum">
              <a:rPr lang="en-US" smtClean="0"/>
              <a:t>12</a:t>
            </a:fld>
            <a:endParaRPr lang="en-US"/>
          </a:p>
        </p:txBody>
      </p:sp>
    </p:spTree>
    <p:extLst>
      <p:ext uri="{BB962C8B-B14F-4D97-AF65-F5344CB8AC3E}">
        <p14:creationId xmlns:p14="http://schemas.microsoft.com/office/powerpoint/2010/main" val="289975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11626192" y="6547621"/>
            <a:ext cx="595003"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12192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307860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62560" y="685800"/>
            <a:ext cx="11826240" cy="5669280"/>
          </a:xfrm>
          <a:prstGeom prst="rect">
            <a:avLst/>
          </a:prstGeom>
        </p:spPr>
        <p:txBody>
          <a:bodyPr/>
          <a:lstStyle>
            <a:lvl1pPr marL="182880" indent="-182880">
              <a:defRPr sz="2400"/>
            </a:lvl1pPr>
            <a:lvl2pPr marL="548640" indent="-182880">
              <a:defRPr sz="2000"/>
            </a:lvl2pPr>
            <a:lvl3pPr marL="1097280" indent="-182880">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121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84024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2" name="Title Placeholder 1"/>
          <p:cNvSpPr>
            <a:spLocks noGrp="1"/>
          </p:cNvSpPr>
          <p:nvPr>
            <p:ph type="title"/>
          </p:nvPr>
        </p:nvSpPr>
        <p:spPr>
          <a:xfrm>
            <a:off x="609600" y="1665124"/>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5393" y="4335690"/>
            <a:ext cx="12207393"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1" y="0"/>
            <a:ext cx="12207393"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
        <p:nvSpPr>
          <p:cNvPr id="11" name="Rectangle 10"/>
          <p:cNvSpPr/>
          <p:nvPr userDrawn="1"/>
        </p:nvSpPr>
        <p:spPr bwMode="auto">
          <a:xfrm>
            <a:off x="11596997" y="6624263"/>
            <a:ext cx="6096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0" y="6636789"/>
            <a:ext cx="12206598" cy="238527"/>
          </a:xfrm>
          <a:prstGeom prst="rect">
            <a:avLst/>
          </a:prstGeom>
          <a:noFill/>
          <a:ln w="12700" cap="sq" algn="ctr">
            <a:noFill/>
            <a:miter lim="800000"/>
            <a:headEnd/>
            <a:tailEnd/>
          </a:ln>
          <a:effectLst/>
        </p:spPr>
        <p:txBody>
          <a:bodyPr wrap="square" rtlCol="0">
            <a:spAutoFit/>
          </a:bodyPr>
          <a:lstStyle/>
          <a:p>
            <a:pPr marL="466725" indent="0">
              <a:lnSpc>
                <a:spcPct val="95000"/>
              </a:lnSpc>
              <a:spcBef>
                <a:spcPts val="1200"/>
              </a:spcBef>
              <a:tabLst>
                <a:tab pos="11368088" algn="r"/>
              </a:tabLst>
            </a:pPr>
            <a:r>
              <a:rPr lang="en-US" sz="1000" b="1" cap="none" baseline="0" dirty="0">
                <a:latin typeface="Times New Roman" panose="02020603050405020304" pitchFamily="18" charset="0"/>
                <a:cs typeface="Times New Roman" panose="02020603050405020304" pitchFamily="18" charset="0"/>
              </a:rPr>
              <a:t>C. Dumitrescu et al.: Crystallization Signatures as Predictive Biomarkers in Histopathology </a:t>
            </a:r>
            <a:r>
              <a:rPr lang="en-US" sz="1000" b="1" dirty="0">
                <a:solidFill>
                  <a:srgbClr val="1F497D">
                    <a:lumMod val="50000"/>
                  </a:srgbClr>
                </a:solidFill>
                <a:latin typeface="Calibri"/>
              </a:rPr>
              <a:t>	</a:t>
            </a:r>
            <a:r>
              <a:rPr lang="en-US" sz="1000" b="1" i="0" dirty="0">
                <a:solidFill>
                  <a:srgbClr val="1F497D">
                    <a:lumMod val="50000"/>
                  </a:srgbClr>
                </a:solidFill>
                <a:latin typeface="Arial" panose="020B0604020202020204" pitchFamily="34" charset="0"/>
                <a:cs typeface="Arial" panose="020B0604020202020204" pitchFamily="34" charset="0"/>
              </a:rPr>
              <a:t>December 6, 2025</a:t>
            </a:r>
            <a:endParaRPr lang="en-US" sz="1000" b="1" i="0" dirty="0">
              <a:solidFill>
                <a:srgbClr val="000000"/>
              </a:solidFill>
              <a:latin typeface="Arial" panose="020B0604020202020204" pitchFamily="34" charset="0"/>
              <a:cs typeface="Arial" panose="020B0604020202020204" pitchFamily="34" charset="0"/>
            </a:endParaRPr>
          </a:p>
        </p:txBody>
      </p:sp>
      <p:cxnSp>
        <p:nvCxnSpPr>
          <p:cNvPr id="10" name="Straight Connector 9"/>
          <p:cNvCxnSpPr/>
          <p:nvPr userDrawn="1"/>
        </p:nvCxnSpPr>
        <p:spPr bwMode="auto">
          <a:xfrm>
            <a:off x="523208" y="6629400"/>
            <a:ext cx="11668793"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11655387" y="6657110"/>
            <a:ext cx="486315"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0" y="1"/>
            <a:ext cx="12207393" cy="328461"/>
          </a:xfrm>
          <a:prstGeom prst="rect">
            <a:avLst/>
          </a:prstGeom>
        </p:spPr>
        <p:txBody>
          <a:bodyPr vert="horz" wrap="none" lIns="155448" tIns="0" rIns="0" bIns="0" rtlCol="0" anchor="ctr" anchorCtr="0">
            <a:noAutofit/>
          </a:bodyPr>
          <a:lstStyle/>
          <a:p>
            <a:r>
              <a:rPr lang="en-US" dirty="0"/>
              <a:t>AA</a:t>
            </a:r>
          </a:p>
        </p:txBody>
      </p:sp>
      <p:pic>
        <p:nvPicPr>
          <p:cNvPr id="9" name="Picture 8"/>
          <p:cNvPicPr>
            <a:picLocks noChangeAspect="1"/>
          </p:cNvPicPr>
          <p:nvPr userDrawn="1"/>
        </p:nvPicPr>
        <p:blipFill>
          <a:blip r:embed="rId4"/>
          <a:stretch>
            <a:fillRect/>
          </a:stretch>
        </p:blipFill>
        <p:spPr>
          <a:xfrm>
            <a:off x="41964" y="6492245"/>
            <a:ext cx="456488" cy="333278"/>
          </a:xfrm>
          <a:prstGeom prst="rect">
            <a:avLst/>
          </a:prstGeom>
        </p:spPr>
      </p:pic>
    </p:spTree>
    <p:extLst>
      <p:ext uri="{BB962C8B-B14F-4D97-AF65-F5344CB8AC3E}">
        <p14:creationId xmlns:p14="http://schemas.microsoft.com/office/powerpoint/2010/main" val="3703161762"/>
      </p:ext>
    </p:extLst>
  </p:cSld>
  <p:clrMap bg1="lt1" tx1="dk1" bg2="lt2" tx2="dk2" accent1="accent1" accent2="accent2" accent3="accent3" accent4="accent4" accent5="accent5" accent6="accent6" hlink="hlink" folHlink="folHlink"/>
  <p:sldLayoutIdLst>
    <p:sldLayoutId id="2147483682" r:id="rId1"/>
    <p:sldLayoutId id="2147483686" r:id="rId2"/>
  </p:sldLayoutIdLst>
  <p:hf hdr="0" ftr="0" dt="0"/>
  <p:txStyles>
    <p:titleStyle>
      <a:lvl1pPr marL="103188" indent="-11113" algn="l" defTabSz="457200" rtl="0" eaLnBrk="1" latinLnBrk="0" hangingPunct="1">
        <a:spcBef>
          <a:spcPct val="0"/>
        </a:spcBef>
        <a:buNone/>
        <a:tabLst/>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Calibri"/>
            </a:endParaRPr>
          </a:p>
        </p:txBody>
      </p:sp>
      <p:sp>
        <p:nvSpPr>
          <p:cNvPr id="2" name="Title Placeholder 1"/>
          <p:cNvSpPr>
            <a:spLocks noGrp="1"/>
          </p:cNvSpPr>
          <p:nvPr>
            <p:ph type="title"/>
          </p:nvPr>
        </p:nvSpPr>
        <p:spPr>
          <a:xfrm>
            <a:off x="609600" y="1665124"/>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5393" y="4335690"/>
            <a:ext cx="12207393"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333399"/>
              </a:solidFill>
              <a:latin typeface="Calibri"/>
            </a:endParaRPr>
          </a:p>
        </p:txBody>
      </p:sp>
    </p:spTree>
    <p:extLst>
      <p:ext uri="{BB962C8B-B14F-4D97-AF65-F5344CB8AC3E}">
        <p14:creationId xmlns:p14="http://schemas.microsoft.com/office/powerpoint/2010/main" val="595275983"/>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p1">
            <a:extLst>
              <a:ext uri="{FF2B5EF4-FFF2-40B4-BE49-F238E27FC236}">
                <a16:creationId xmlns:a16="http://schemas.microsoft.com/office/drawing/2014/main" id="{0178A366-C0CA-69EC-8B5D-A4B127D833CA}"/>
              </a:ext>
            </a:extLst>
          </p:cNvPr>
          <p:cNvSpPr/>
          <p:nvPr/>
        </p:nvSpPr>
        <p:spPr>
          <a:xfrm>
            <a:off x="152400" y="114300"/>
            <a:ext cx="1188720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Crystallization Signatures as </a:t>
            </a:r>
          </a:p>
          <a:p>
            <a:pPr marL="0" marR="0" lvl="0" indent="0" algn="ctr" rtl="0">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Predictive Biomarkers in Histopathology </a:t>
            </a:r>
            <a:endParaRPr sz="2400" b="1" i="0" u="none" strike="noStrike" cap="none" dirty="0">
              <a:latin typeface="Arial"/>
              <a:ea typeface="Arial"/>
              <a:cs typeface="Arial"/>
              <a:sym typeface="Arial"/>
            </a:endParaRPr>
          </a:p>
        </p:txBody>
      </p:sp>
      <p:pic>
        <p:nvPicPr>
          <p:cNvPr id="5" name="Google Shape;126;p1">
            <a:extLst>
              <a:ext uri="{FF2B5EF4-FFF2-40B4-BE49-F238E27FC236}">
                <a16:creationId xmlns:a16="http://schemas.microsoft.com/office/drawing/2014/main" id="{BD09FCE2-34BE-0162-2773-6DB151C2BEA3}"/>
              </a:ext>
            </a:extLst>
          </p:cNvPr>
          <p:cNvPicPr preferRelativeResize="0">
            <a:picLocks noChangeAspect="1"/>
          </p:cNvPicPr>
          <p:nvPr/>
        </p:nvPicPr>
        <p:blipFill rotWithShape="1">
          <a:blip r:embed="rId3">
            <a:alphaModFix/>
          </a:blip>
          <a:stretch/>
        </p:blipFill>
        <p:spPr>
          <a:xfrm>
            <a:off x="9984772" y="5255196"/>
            <a:ext cx="2054828" cy="1371600"/>
          </a:xfrm>
          <a:prstGeom prst="rect">
            <a:avLst/>
          </a:prstGeom>
          <a:noFill/>
          <a:ln>
            <a:noFill/>
          </a:ln>
        </p:spPr>
      </p:pic>
      <p:sp>
        <p:nvSpPr>
          <p:cNvPr id="10" name="Google Shape;125;p1">
            <a:extLst>
              <a:ext uri="{FF2B5EF4-FFF2-40B4-BE49-F238E27FC236}">
                <a16:creationId xmlns:a16="http://schemas.microsoft.com/office/drawing/2014/main" id="{B8FDE63F-8F7D-D813-2E62-FB371CA58ED0}"/>
              </a:ext>
            </a:extLst>
          </p:cNvPr>
          <p:cNvSpPr/>
          <p:nvPr/>
        </p:nvSpPr>
        <p:spPr>
          <a:xfrm>
            <a:off x="0" y="5560352"/>
            <a:ext cx="10104699" cy="1069047"/>
          </a:xfrm>
          <a:prstGeom prst="rect">
            <a:avLst/>
          </a:prstGeom>
          <a:noFill/>
          <a:ln>
            <a:noFill/>
          </a:ln>
        </p:spPr>
        <p:txBody>
          <a:bodyPr spcFirstLastPara="1" wrap="square" lIns="90000" tIns="45000" rIns="90000" bIns="45000" anchor="t" anchorCtr="0">
            <a:noAutofit/>
          </a:bodyPr>
          <a:lstStyle/>
          <a:p>
            <a:pPr marL="14288" indent="-14288" algn="ctr">
              <a:spcBef>
                <a:spcPts val="0"/>
              </a:spcBef>
              <a:spcAft>
                <a:spcPts val="1200"/>
              </a:spcAft>
              <a:buNone/>
            </a:pPr>
            <a:r>
              <a:rPr lang="en-US" b="1" dirty="0">
                <a:solidFill>
                  <a:schemeClr val="accent6">
                    <a:lumMod val="75000"/>
                  </a:schemeClr>
                </a:solidFill>
                <a:latin typeface="Arial"/>
                <a:cs typeface="Arial"/>
              </a:rPr>
              <a:t>C</a:t>
            </a:r>
            <a:r>
              <a:rPr lang="en-US" sz="1800" b="1" dirty="0">
                <a:solidFill>
                  <a:schemeClr val="accent6">
                    <a:lumMod val="75000"/>
                  </a:schemeClr>
                </a:solidFill>
                <a:latin typeface="Arial"/>
                <a:cs typeface="Arial"/>
              </a:rPr>
              <a:t>. Dumitrescu, </a:t>
            </a:r>
            <a:r>
              <a:rPr lang="en-US" sz="1800" b="1" dirty="0">
                <a:latin typeface="Arial"/>
                <a:cs typeface="Arial"/>
              </a:rPr>
              <a:t>D. Hackel, I. Obeid and </a:t>
            </a:r>
            <a:r>
              <a:rPr lang="en-US" sz="1800" b="1" dirty="0">
                <a:solidFill>
                  <a:schemeClr val="tx1"/>
                </a:solidFill>
                <a:latin typeface="Arial"/>
                <a:cs typeface="Arial"/>
              </a:rPr>
              <a:t>J. Picone</a:t>
            </a:r>
            <a:endParaRPr lang="en-US" sz="1800" b="1" dirty="0">
              <a:solidFill>
                <a:schemeClr val="tx1"/>
              </a:solidFill>
              <a:latin typeface="Arial" panose="020B0604020202020204" pitchFamily="34" charset="0"/>
              <a:cs typeface="Arial" panose="020B0604020202020204" pitchFamily="34" charset="0"/>
            </a:endParaRPr>
          </a:p>
          <a:p>
            <a:pPr marL="115888" indent="-115888" algn="ctr">
              <a:spcBef>
                <a:spcPts val="0"/>
              </a:spcBef>
              <a:buNone/>
            </a:pPr>
            <a:r>
              <a:rPr lang="en-US" sz="1800" b="1" dirty="0">
                <a:latin typeface="Arial"/>
                <a:cs typeface="Arial"/>
              </a:rPr>
              <a:t>The Neural Engineering Data Consortium</a:t>
            </a:r>
          </a:p>
          <a:p>
            <a:pPr marL="115888" indent="-115888" algn="ctr">
              <a:spcBef>
                <a:spcPts val="0"/>
              </a:spcBef>
              <a:buNone/>
            </a:pPr>
            <a:r>
              <a:rPr lang="en-US" sz="1800" b="1" dirty="0">
                <a:latin typeface="Arial"/>
                <a:cs typeface="Arial"/>
              </a:rPr>
              <a:t>Temple University</a:t>
            </a:r>
          </a:p>
          <a:p>
            <a:pPr marL="0" marR="0" lvl="0" indent="0" algn="l" rtl="0">
              <a:lnSpc>
                <a:spcPct val="100000"/>
              </a:lnSpc>
              <a:spcBef>
                <a:spcPts val="0"/>
              </a:spcBef>
              <a:spcAft>
                <a:spcPts val="0"/>
              </a:spcAft>
              <a:buSzPts val="1800"/>
              <a:buFont typeface="Arial"/>
              <a:buNone/>
            </a:pPr>
            <a:endParaRPr sz="1800" b="0" i="0" u="none" strike="noStrike" cap="none" dirty="0">
              <a:latin typeface="Arial"/>
              <a:ea typeface="Arial"/>
              <a:cs typeface="Arial"/>
              <a:sym typeface="Arial"/>
            </a:endParaRPr>
          </a:p>
        </p:txBody>
      </p:sp>
      <p:grpSp>
        <p:nvGrpSpPr>
          <p:cNvPr id="3" name="Group 2">
            <a:extLst>
              <a:ext uri="{FF2B5EF4-FFF2-40B4-BE49-F238E27FC236}">
                <a16:creationId xmlns:a16="http://schemas.microsoft.com/office/drawing/2014/main" id="{BA290B32-7F6F-6882-666B-57B488563B01}"/>
              </a:ext>
            </a:extLst>
          </p:cNvPr>
          <p:cNvGrpSpPr/>
          <p:nvPr/>
        </p:nvGrpSpPr>
        <p:grpSpPr>
          <a:xfrm>
            <a:off x="489112" y="1210473"/>
            <a:ext cx="11213777" cy="3745089"/>
            <a:chOff x="505221" y="1028700"/>
            <a:chExt cx="11213777" cy="3745089"/>
          </a:xfrm>
        </p:grpSpPr>
        <p:pic>
          <p:nvPicPr>
            <p:cNvPr id="11" name="Picture 10" descr="A microscope view of a cell&#10;&#10;AI-generated content may be incorrect.">
              <a:extLst>
                <a:ext uri="{FF2B5EF4-FFF2-40B4-BE49-F238E27FC236}">
                  <a16:creationId xmlns:a16="http://schemas.microsoft.com/office/drawing/2014/main" id="{1C1E0208-4FC0-2882-C647-10404EA69A5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228363" y="1028700"/>
              <a:ext cx="2542636" cy="1993091"/>
            </a:xfrm>
            <a:prstGeom prst="rect">
              <a:avLst/>
            </a:prstGeom>
            <a:noFill/>
            <a:ln w="25400">
              <a:solidFill>
                <a:srgbClr val="CD1E26"/>
              </a:solidFill>
            </a:ln>
          </p:spPr>
        </p:pic>
        <p:pic>
          <p:nvPicPr>
            <p:cNvPr id="12" name="Picture 11" descr="A close-up of a microscope&#10;&#10;AI-generated content may be incorrect.">
              <a:extLst>
                <a:ext uri="{FF2B5EF4-FFF2-40B4-BE49-F238E27FC236}">
                  <a16:creationId xmlns:a16="http://schemas.microsoft.com/office/drawing/2014/main" id="{147A1750-CD73-F5AD-F26A-B9286FE7BEA1}"/>
                </a:ext>
              </a:extLst>
            </p:cNvPr>
            <p:cNvPicPr>
              <a:picLocks/>
            </p:cNvPicPr>
            <p:nvPr/>
          </p:nvPicPr>
          <p:blipFill>
            <a:blip r:embed="rId5">
              <a:extLst>
                <a:ext uri="{28A0092B-C50C-407E-A947-70E740481C1C}">
                  <a14:useLocalDpi xmlns:a14="http://schemas.microsoft.com/office/drawing/2010/main" val="0"/>
                </a:ext>
              </a:extLst>
            </a:blip>
            <a:srcRect t="14674"/>
            <a:stretch>
              <a:fillRect/>
            </a:stretch>
          </p:blipFill>
          <p:spPr bwMode="auto">
            <a:xfrm>
              <a:off x="3260582" y="3034228"/>
              <a:ext cx="2542637" cy="1739561"/>
            </a:xfrm>
            <a:prstGeom prst="rect">
              <a:avLst/>
            </a:prstGeom>
            <a:noFill/>
            <a:ln w="25400">
              <a:solidFill>
                <a:srgbClr val="CD1E26"/>
              </a:solidFill>
            </a:ln>
            <a:effectLst>
              <a:outerShdw blurRad="50800" dist="50800" dir="5400000" algn="ctr" rotWithShape="0">
                <a:srgbClr val="000000">
                  <a:alpha val="40000"/>
                </a:srgbClr>
              </a:outerShdw>
            </a:effectLst>
          </p:spPr>
        </p:pic>
        <p:pic>
          <p:nvPicPr>
            <p:cNvPr id="13" name="Picture 12" descr="A close-up of a cell&#10;&#10;AI-generated content may be incorrect.">
              <a:extLst>
                <a:ext uri="{FF2B5EF4-FFF2-40B4-BE49-F238E27FC236}">
                  <a16:creationId xmlns:a16="http://schemas.microsoft.com/office/drawing/2014/main" id="{66B33ADD-030E-BB7C-FDB4-8BF618DFB7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505221" y="1028700"/>
              <a:ext cx="2739250" cy="1986843"/>
            </a:xfrm>
            <a:prstGeom prst="rect">
              <a:avLst/>
            </a:prstGeom>
            <a:noFill/>
            <a:ln w="25400">
              <a:solidFill>
                <a:srgbClr val="CD1E26"/>
              </a:solidFill>
            </a:ln>
            <a:effectLst>
              <a:outerShdw blurRad="50800" dist="50800" dir="5400000" algn="ctr" rotWithShape="0">
                <a:srgbClr val="000000">
                  <a:alpha val="40000"/>
                </a:srgbClr>
              </a:outerShdw>
            </a:effectLst>
          </p:spPr>
        </p:pic>
        <p:pic>
          <p:nvPicPr>
            <p:cNvPr id="14" name="Picture 13" descr="A close-up of a microscope&#10;&#10;AI-generated content may be incorrect.">
              <a:extLst>
                <a:ext uri="{FF2B5EF4-FFF2-40B4-BE49-F238E27FC236}">
                  <a16:creationId xmlns:a16="http://schemas.microsoft.com/office/drawing/2014/main" id="{C56ED6D1-358B-FEC0-EB9D-C9BDF06E2BF3}"/>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505221" y="3034228"/>
              <a:ext cx="2739250" cy="1739561"/>
            </a:xfrm>
            <a:prstGeom prst="rect">
              <a:avLst/>
            </a:prstGeom>
            <a:noFill/>
            <a:ln w="25400">
              <a:solidFill>
                <a:srgbClr val="CD1E26"/>
              </a:solidFill>
            </a:ln>
            <a:effectLst>
              <a:outerShdw blurRad="50800" dist="50800" dir="5400000" algn="ctr" rotWithShape="0">
                <a:srgbClr val="000000">
                  <a:alpha val="40000"/>
                </a:srgbClr>
              </a:outerShdw>
            </a:effectLst>
          </p:spPr>
        </p:pic>
        <p:pic>
          <p:nvPicPr>
            <p:cNvPr id="4" name="Picture 3">
              <a:extLst>
                <a:ext uri="{FF2B5EF4-FFF2-40B4-BE49-F238E27FC236}">
                  <a16:creationId xmlns:a16="http://schemas.microsoft.com/office/drawing/2014/main" id="{A76BCB58-5ACE-B8D3-F2B6-6AD8C53BA486}"/>
                </a:ext>
              </a:extLst>
            </p:cNvPr>
            <p:cNvPicPr>
              <a:picLocks noChangeAspect="1"/>
            </p:cNvPicPr>
            <p:nvPr/>
          </p:nvPicPr>
          <p:blipFill>
            <a:blip r:embed="rId8"/>
            <a:stretch>
              <a:fillRect/>
            </a:stretch>
          </p:blipFill>
          <p:spPr>
            <a:xfrm>
              <a:off x="5787110" y="1028700"/>
              <a:ext cx="5931888" cy="3745089"/>
            </a:xfrm>
            <a:prstGeom prst="rect">
              <a:avLst/>
            </a:prstGeom>
            <a:noFill/>
            <a:ln w="25400">
              <a:solidFill>
                <a:srgbClr val="CD1E26"/>
              </a:solidFill>
            </a:ln>
            <a:effectLst>
              <a:outerShdw blurRad="50800" dist="50800" dir="5400000" algn="ctr" rotWithShape="0">
                <a:srgbClr val="000000">
                  <a:alpha val="40000"/>
                </a:srgbClr>
              </a:outerShdw>
            </a:effectLst>
          </p:spPr>
        </p:pic>
      </p:grpSp>
    </p:spTree>
    <p:extLst>
      <p:ext uri="{BB962C8B-B14F-4D97-AF65-F5344CB8AC3E}">
        <p14:creationId xmlns:p14="http://schemas.microsoft.com/office/powerpoint/2010/main" val="36753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B00C-A699-5FED-027D-8932DE6066E0}"/>
              </a:ext>
            </a:extLst>
          </p:cNvPr>
          <p:cNvSpPr>
            <a:spLocks noGrp="1"/>
          </p:cNvSpPr>
          <p:nvPr>
            <p:ph type="title"/>
          </p:nvPr>
        </p:nvSpPr>
        <p:spPr>
          <a:xfrm>
            <a:off x="0" y="0"/>
            <a:ext cx="12207393" cy="429768"/>
          </a:xfrm>
        </p:spPr>
        <p:txBody>
          <a:bodyPr>
            <a:normAutofit/>
          </a:bodyPr>
          <a:lstStyle/>
          <a:p>
            <a:r>
              <a:rPr lang="en-US" dirty="0"/>
              <a:t>Experimental Design</a:t>
            </a:r>
          </a:p>
        </p:txBody>
      </p:sp>
      <p:sp>
        <p:nvSpPr>
          <p:cNvPr id="3" name="Content Placeholder 2">
            <a:extLst>
              <a:ext uri="{FF2B5EF4-FFF2-40B4-BE49-F238E27FC236}">
                <a16:creationId xmlns:a16="http://schemas.microsoft.com/office/drawing/2014/main" id="{ABE911EF-F16A-97AC-0EDA-1FEC76D831D1}"/>
              </a:ext>
            </a:extLst>
          </p:cNvPr>
          <p:cNvSpPr>
            <a:spLocks noGrp="1"/>
          </p:cNvSpPr>
          <p:nvPr>
            <p:ph idx="1"/>
          </p:nvPr>
        </p:nvSpPr>
        <p:spPr>
          <a:xfrm>
            <a:off x="162560" y="685800"/>
            <a:ext cx="11877040" cy="5669280"/>
          </a:xfrm>
        </p:spPr>
        <p:txBody>
          <a:bodyPr lIns="0" tIns="0" rIns="0" bIns="0"/>
          <a:lstStyle/>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Data Split: </a:t>
            </a:r>
            <a:r>
              <a:rPr lang="en-US" sz="1800" b="1" dirty="0">
                <a:latin typeface="Arial" panose="020B0604020202020204" pitchFamily="34" charset="0"/>
                <a:cs typeface="Arial" panose="020B0604020202020204" pitchFamily="34" charset="0"/>
              </a:rPr>
              <a:t>The individual patients are split up into three sets: train, dev, and eval. </a:t>
            </a:r>
          </a:p>
          <a:p>
            <a:pPr marL="463550" lvl="1" indent="-28257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Overall Split Ratio: 50% (train) - 25% (dev) - 25% (eval)</a:t>
            </a:r>
          </a:p>
          <a:p>
            <a:pPr marL="463550" lvl="1" indent="-28257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TUBR: 74 cancerous patients (20 were allotted for both the dev and eval), 222 non-cancerous patients were split up so that each patient would be distributed to a different set.</a:t>
            </a:r>
          </a:p>
          <a:p>
            <a:pPr marL="463550" lvl="1" indent="-28257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FCBR: Same split, but we induced some patient bias in this case, due to training with all the possible calcification samples (that did not always belong to the train set).</a:t>
            </a:r>
          </a:p>
          <a:p>
            <a:pPr>
              <a:spcBef>
                <a:spcPts val="0"/>
              </a:spcBef>
              <a:spcAft>
                <a:spcPts val="1200"/>
              </a:spcAft>
            </a:pPr>
            <a:r>
              <a:rPr lang="en-US" sz="1800" b="1" dirty="0">
                <a:latin typeface="Arial" panose="020B0604020202020204" pitchFamily="34" charset="0"/>
                <a:cs typeface="Arial" panose="020B0604020202020204" pitchFamily="34" charset="0"/>
              </a:rPr>
              <a:t>We designed the experiment for all the labels, but we focused on the following classes of interest: NNEO, DCIS, and INDC. We balanced RF used a fixed random seed (42), default parameters (imbalanced-learn).</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Two training configurations: </a:t>
            </a:r>
            <a:r>
              <a:rPr lang="en-US" sz="1800" b="1" dirty="0">
                <a:latin typeface="Arial" panose="020B0604020202020204" pitchFamily="34" charset="0"/>
                <a:cs typeface="Arial" panose="020B0604020202020204" pitchFamily="34" charset="0"/>
              </a:rPr>
              <a:t>baseline (non-crystallization) versus crystallization-enriched training set.</a:t>
            </a:r>
          </a:p>
          <a:p>
            <a:pPr marL="230188" indent="-230188">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Training Configurations: </a:t>
            </a:r>
          </a:p>
          <a:p>
            <a:pPr marL="463550" lvl="1" indent="-28257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Baseline model (FCBR): Trained on 1,850 patches without additional crystal annotations.</a:t>
            </a:r>
          </a:p>
          <a:p>
            <a:pPr marL="463550" lvl="1" indent="-28257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Crystallization model (FCBR): Trained on 2,243 patches (1,850 + 439 new), including the calcified patches.</a:t>
            </a:r>
          </a:p>
          <a:p>
            <a:pPr>
              <a:spcBef>
                <a:spcPts val="0"/>
              </a:spcBef>
              <a:spcAft>
                <a:spcPts val="1200"/>
              </a:spcAft>
              <a:buSzPct val="75000"/>
            </a:pPr>
            <a:r>
              <a:rPr lang="en-US" sz="1800" b="1" dirty="0">
                <a:solidFill>
                  <a:srgbClr val="353585"/>
                </a:solidFill>
                <a:latin typeface="Arial" panose="020B0604020202020204" pitchFamily="34" charset="0"/>
                <a:cs typeface="Arial" panose="020B0604020202020204" pitchFamily="34" charset="0"/>
              </a:rPr>
              <a:t> Evaluation configuration:</a:t>
            </a:r>
            <a:r>
              <a:rPr lang="en-US" sz="1800" b="1" dirty="0">
                <a:latin typeface="Arial" panose="020B0604020202020204" pitchFamily="34" charset="0"/>
                <a:cs typeface="Arial" panose="020B0604020202020204" pitchFamily="34" charset="0"/>
              </a:rPr>
              <a:t> The eval and dev sets from FCBR and TUBR.</a:t>
            </a:r>
          </a:p>
          <a:p>
            <a:pPr marL="230187" lvl="1" indent="0">
              <a:spcBef>
                <a:spcPts val="0"/>
              </a:spcBef>
              <a:spcAft>
                <a:spcPts val="1200"/>
              </a:spcAft>
              <a:buSzPct val="75000"/>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0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4269-366E-2BF3-2653-6633F013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21151-1539-4960-400B-855CB5724C69}"/>
              </a:ext>
            </a:extLst>
          </p:cNvPr>
          <p:cNvSpPr>
            <a:spLocks noGrp="1"/>
          </p:cNvSpPr>
          <p:nvPr>
            <p:ph type="title"/>
          </p:nvPr>
        </p:nvSpPr>
        <p:spPr>
          <a:xfrm>
            <a:off x="0" y="0"/>
            <a:ext cx="12207393" cy="429768"/>
          </a:xfrm>
        </p:spPr>
        <p:txBody>
          <a:bodyPr>
            <a:normAutofit/>
          </a:bodyPr>
          <a:lstStyle/>
          <a:p>
            <a:r>
              <a:rPr lang="en-US" dirty="0"/>
              <a:t>Results I: A Comparison of Overall Accuracy</a:t>
            </a:r>
          </a:p>
        </p:txBody>
      </p:sp>
      <p:graphicFrame>
        <p:nvGraphicFramePr>
          <p:cNvPr id="6" name="Content Placeholder 5">
            <a:extLst>
              <a:ext uri="{FF2B5EF4-FFF2-40B4-BE49-F238E27FC236}">
                <a16:creationId xmlns:a16="http://schemas.microsoft.com/office/drawing/2014/main" id="{43AA6967-C250-04CA-6161-A7ADD378338A}"/>
              </a:ext>
            </a:extLst>
          </p:cNvPr>
          <p:cNvGraphicFramePr>
            <a:graphicFrameLocks noGrp="1"/>
          </p:cNvGraphicFramePr>
          <p:nvPr>
            <p:ph idx="1"/>
            <p:extLst>
              <p:ext uri="{D42A27DB-BD31-4B8C-83A1-F6EECF244321}">
                <p14:modId xmlns:p14="http://schemas.microsoft.com/office/powerpoint/2010/main" val="455833554"/>
              </p:ext>
            </p:extLst>
          </p:nvPr>
        </p:nvGraphicFramePr>
        <p:xfrm>
          <a:off x="435280" y="4350349"/>
          <a:ext cx="5427783" cy="2149344"/>
        </p:xfrm>
        <a:graphic>
          <a:graphicData uri="http://schemas.openxmlformats.org/drawingml/2006/table">
            <a:tbl>
              <a:tblPr firstRow="1" bandRow="1">
                <a:tableStyleId>{21E4AEA4-8DFA-4A89-87EB-49C32662AFE0}</a:tableStyleId>
              </a:tblPr>
              <a:tblGrid>
                <a:gridCol w="1809261">
                  <a:extLst>
                    <a:ext uri="{9D8B030D-6E8A-4147-A177-3AD203B41FA5}">
                      <a16:colId xmlns:a16="http://schemas.microsoft.com/office/drawing/2014/main" val="4135928330"/>
                    </a:ext>
                  </a:extLst>
                </a:gridCol>
                <a:gridCol w="1809261">
                  <a:extLst>
                    <a:ext uri="{9D8B030D-6E8A-4147-A177-3AD203B41FA5}">
                      <a16:colId xmlns:a16="http://schemas.microsoft.com/office/drawing/2014/main" val="288945149"/>
                    </a:ext>
                  </a:extLst>
                </a:gridCol>
                <a:gridCol w="1809261">
                  <a:extLst>
                    <a:ext uri="{9D8B030D-6E8A-4147-A177-3AD203B41FA5}">
                      <a16:colId xmlns:a16="http://schemas.microsoft.com/office/drawing/2014/main" val="3361129365"/>
                    </a:ext>
                  </a:extLst>
                </a:gridCol>
              </a:tblGrid>
              <a:tr h="377316">
                <a:tc gridSpan="3">
                  <a:txBody>
                    <a:bodyPr/>
                    <a:lstStyle/>
                    <a:p>
                      <a:pPr algn="ctr"/>
                      <a:r>
                        <a:rPr lang="en-US" b="1" dirty="0">
                          <a:latin typeface="Arial" panose="020B0604020202020204" pitchFamily="34" charset="0"/>
                          <a:cs typeface="Arial" panose="020B0604020202020204" pitchFamily="34" charset="0"/>
                        </a:rPr>
                        <a:t>Fox Chase Cancer Center Breast Tissue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Subset (FCBR)</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8834744"/>
                  </a:ext>
                </a:extLst>
              </a:tr>
              <a:tr h="377316">
                <a:tc>
                  <a:txBody>
                    <a:bodyPr/>
                    <a:lstStyle/>
                    <a:p>
                      <a:pPr algn="ctr"/>
                      <a:r>
                        <a:rPr lang="en-US" b="1" dirty="0">
                          <a:solidFill>
                            <a:schemeClr val="bg1"/>
                          </a:solidFill>
                          <a:latin typeface="Arial" panose="020B0604020202020204" pitchFamily="34" charset="0"/>
                          <a:cs typeface="Arial" panose="020B0604020202020204" pitchFamily="34" charset="0"/>
                        </a:rPr>
                        <a:t>Metric</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Crystal</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Non-Crystal</a:t>
                      </a:r>
                    </a:p>
                  </a:txBody>
                  <a:tcPr anchor="ctr">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2234675"/>
                  </a:ext>
                </a:extLst>
              </a:tr>
              <a:tr h="377316">
                <a:tc>
                  <a:txBody>
                    <a:bodyPr/>
                    <a:lstStyle/>
                    <a:p>
                      <a:pPr algn="ctr"/>
                      <a:r>
                        <a:rPr lang="en-US" b="1" dirty="0">
                          <a:latin typeface="Arial" panose="020B0604020202020204" pitchFamily="34" charset="0"/>
                          <a:cs typeface="Arial" panose="020B0604020202020204" pitchFamily="34" charset="0"/>
                        </a:rPr>
                        <a:t>Correct</a:t>
                      </a:r>
                    </a:p>
                  </a:txBody>
                  <a:tcPr anchor="ctr">
                    <a:lnT w="28575" cap="flat" cmpd="sng" algn="ctr">
                      <a:solidFill>
                        <a:schemeClr val="bg1"/>
                      </a:solidFill>
                      <a:prstDash val="solid"/>
                      <a:round/>
                      <a:headEnd type="none" w="med" len="med"/>
                      <a:tailEnd type="none" w="med" len="med"/>
                    </a:lnT>
                  </a:tcPr>
                </a:tc>
                <a:tc>
                  <a:txBody>
                    <a:bodyPr/>
                    <a:lstStyle/>
                    <a:p>
                      <a:pPr algn="r"/>
                      <a:r>
                        <a:rPr lang="en-US" b="1" dirty="0">
                          <a:latin typeface="Arial" panose="020B0604020202020204" pitchFamily="34" charset="0"/>
                          <a:cs typeface="Arial" panose="020B0604020202020204" pitchFamily="34" charset="0"/>
                        </a:rPr>
                        <a:t>6,308</a:t>
                      </a:r>
                    </a:p>
                  </a:txBody>
                  <a:tcPr anchor="ctr">
                    <a:lnT w="28575" cap="flat" cmpd="sng" algn="ctr">
                      <a:solidFill>
                        <a:schemeClr val="bg1"/>
                      </a:solidFill>
                      <a:prstDash val="solid"/>
                      <a:round/>
                      <a:headEnd type="none" w="med" len="med"/>
                      <a:tailEnd type="none" w="med" len="med"/>
                    </a:lnT>
                  </a:tcPr>
                </a:tc>
                <a:tc>
                  <a:txBody>
                    <a:bodyPr/>
                    <a:lstStyle/>
                    <a:p>
                      <a:pPr algn="r"/>
                      <a:r>
                        <a:rPr lang="en-US" b="1" dirty="0">
                          <a:latin typeface="Arial" panose="020B0604020202020204" pitchFamily="34" charset="0"/>
                          <a:cs typeface="Arial" panose="020B0604020202020204" pitchFamily="34" charset="0"/>
                        </a:rPr>
                        <a:t>3,345</a:t>
                      </a: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6429830"/>
                  </a:ext>
                </a:extLst>
              </a:tr>
              <a:tr h="377316">
                <a:tc>
                  <a:txBody>
                    <a:bodyPr/>
                    <a:lstStyle/>
                    <a:p>
                      <a:pPr algn="ctr"/>
                      <a:r>
                        <a:rPr lang="en-US" b="1" dirty="0">
                          <a:latin typeface="Arial" panose="020B0604020202020204" pitchFamily="34" charset="0"/>
                          <a:cs typeface="Arial" panose="020B0604020202020204" pitchFamily="34" charset="0"/>
                        </a:rPr>
                        <a:t>Incorrect</a:t>
                      </a:r>
                    </a:p>
                  </a:txBody>
                  <a:tcPr anchor="ctr"/>
                </a:tc>
                <a:tc>
                  <a:txBody>
                    <a:bodyPr/>
                    <a:lstStyle/>
                    <a:p>
                      <a:pPr algn="r"/>
                      <a:r>
                        <a:rPr lang="en-US" b="1" dirty="0">
                          <a:latin typeface="Arial" panose="020B0604020202020204" pitchFamily="34" charset="0"/>
                          <a:cs typeface="Arial" panose="020B0604020202020204" pitchFamily="34" charset="0"/>
                        </a:rPr>
                        <a:t>11,916</a:t>
                      </a:r>
                    </a:p>
                  </a:txBody>
                  <a:tcPr anchor="ctr"/>
                </a:tc>
                <a:tc>
                  <a:txBody>
                    <a:bodyPr/>
                    <a:lstStyle/>
                    <a:p>
                      <a:pPr algn="r"/>
                      <a:r>
                        <a:rPr lang="en-US" b="1" dirty="0">
                          <a:latin typeface="Arial" panose="020B0604020202020204" pitchFamily="34" charset="0"/>
                          <a:cs typeface="Arial" panose="020B0604020202020204" pitchFamily="34" charset="0"/>
                        </a:rPr>
                        <a:t>14,879</a:t>
                      </a:r>
                    </a:p>
                  </a:txBody>
                  <a:tcPr anchor="ctr"/>
                </a:tc>
                <a:extLst>
                  <a:ext uri="{0D108BD9-81ED-4DB2-BD59-A6C34878D82A}">
                    <a16:rowId xmlns:a16="http://schemas.microsoft.com/office/drawing/2014/main" val="1394045040"/>
                  </a:ext>
                </a:extLst>
              </a:tr>
              <a:tr h="377316">
                <a:tc>
                  <a:txBody>
                    <a:bodyPr/>
                    <a:lstStyle/>
                    <a:p>
                      <a:pPr algn="ctr"/>
                      <a:r>
                        <a:rPr lang="en-US" b="1" dirty="0">
                          <a:latin typeface="Arial" panose="020B0604020202020204" pitchFamily="34" charset="0"/>
                          <a:cs typeface="Arial" panose="020B0604020202020204" pitchFamily="34" charset="0"/>
                        </a:rPr>
                        <a:t>Accuracy</a:t>
                      </a:r>
                    </a:p>
                  </a:txBody>
                  <a:tcPr anchor="ctr"/>
                </a:tc>
                <a:tc>
                  <a:txBody>
                    <a:bodyPr/>
                    <a:lstStyle/>
                    <a:p>
                      <a:pPr algn="r"/>
                      <a:r>
                        <a:rPr lang="en-US" b="1" dirty="0">
                          <a:latin typeface="Arial" panose="020B0604020202020204" pitchFamily="34" charset="0"/>
                          <a:cs typeface="Arial" panose="020B0604020202020204" pitchFamily="34" charset="0"/>
                        </a:rPr>
                        <a:t>34.6%</a:t>
                      </a:r>
                    </a:p>
                  </a:txBody>
                  <a:tcPr anchor="ctr"/>
                </a:tc>
                <a:tc>
                  <a:txBody>
                    <a:bodyPr/>
                    <a:lstStyle/>
                    <a:p>
                      <a:pPr algn="r"/>
                      <a:r>
                        <a:rPr lang="en-US" b="1" dirty="0">
                          <a:latin typeface="Arial" panose="020B0604020202020204" pitchFamily="34" charset="0"/>
                          <a:cs typeface="Arial" panose="020B0604020202020204" pitchFamily="34" charset="0"/>
                        </a:rPr>
                        <a:t>18.4%</a:t>
                      </a:r>
                    </a:p>
                  </a:txBody>
                  <a:tcPr anchor="ctr"/>
                </a:tc>
                <a:extLst>
                  <a:ext uri="{0D108BD9-81ED-4DB2-BD59-A6C34878D82A}">
                    <a16:rowId xmlns:a16="http://schemas.microsoft.com/office/drawing/2014/main" val="2825883032"/>
                  </a:ext>
                </a:extLst>
              </a:tr>
            </a:tbl>
          </a:graphicData>
        </a:graphic>
      </p:graphicFrame>
      <p:graphicFrame>
        <p:nvGraphicFramePr>
          <p:cNvPr id="3" name="Content Placeholder 5">
            <a:extLst>
              <a:ext uri="{FF2B5EF4-FFF2-40B4-BE49-F238E27FC236}">
                <a16:creationId xmlns:a16="http://schemas.microsoft.com/office/drawing/2014/main" id="{41A9F0E4-D967-EF6B-BB81-35F8E5E4E79C}"/>
              </a:ext>
            </a:extLst>
          </p:cNvPr>
          <p:cNvGraphicFramePr>
            <a:graphicFrameLocks/>
          </p:cNvGraphicFramePr>
          <p:nvPr>
            <p:extLst>
              <p:ext uri="{D42A27DB-BD31-4B8C-83A1-F6EECF244321}">
                <p14:modId xmlns:p14="http://schemas.microsoft.com/office/powerpoint/2010/main" val="1975312752"/>
              </p:ext>
            </p:extLst>
          </p:nvPr>
        </p:nvGraphicFramePr>
        <p:xfrm>
          <a:off x="6234895" y="4364421"/>
          <a:ext cx="5672295" cy="2149344"/>
        </p:xfrm>
        <a:graphic>
          <a:graphicData uri="http://schemas.openxmlformats.org/drawingml/2006/table">
            <a:tbl>
              <a:tblPr firstRow="1" bandRow="1">
                <a:tableStyleId>{21E4AEA4-8DFA-4A89-87EB-49C32662AFE0}</a:tableStyleId>
              </a:tblPr>
              <a:tblGrid>
                <a:gridCol w="1890765">
                  <a:extLst>
                    <a:ext uri="{9D8B030D-6E8A-4147-A177-3AD203B41FA5}">
                      <a16:colId xmlns:a16="http://schemas.microsoft.com/office/drawing/2014/main" val="4135928330"/>
                    </a:ext>
                  </a:extLst>
                </a:gridCol>
                <a:gridCol w="1890765">
                  <a:extLst>
                    <a:ext uri="{9D8B030D-6E8A-4147-A177-3AD203B41FA5}">
                      <a16:colId xmlns:a16="http://schemas.microsoft.com/office/drawing/2014/main" val="288945149"/>
                    </a:ext>
                  </a:extLst>
                </a:gridCol>
                <a:gridCol w="1890765">
                  <a:extLst>
                    <a:ext uri="{9D8B030D-6E8A-4147-A177-3AD203B41FA5}">
                      <a16:colId xmlns:a16="http://schemas.microsoft.com/office/drawing/2014/main" val="3361129365"/>
                    </a:ext>
                  </a:extLst>
                </a:gridCol>
              </a:tblGrid>
              <a:tr h="377316">
                <a:tc gridSpan="3">
                  <a:txBody>
                    <a:bodyPr/>
                    <a:lstStyle/>
                    <a:p>
                      <a:pPr algn="ctr"/>
                      <a:r>
                        <a:rPr lang="en-US" sz="1800" b="1" i="0" dirty="0">
                          <a:latin typeface="Arial" panose="020B0604020202020204" pitchFamily="34" charset="0"/>
                          <a:cs typeface="Arial" panose="020B0604020202020204" pitchFamily="34" charset="0"/>
                        </a:rPr>
                        <a:t>Temple University Digital Pathology Breast Tissue Subset (TUBR)</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8834744"/>
                  </a:ext>
                </a:extLst>
              </a:tr>
              <a:tr h="377316">
                <a:tc>
                  <a:txBody>
                    <a:bodyPr/>
                    <a:lstStyle/>
                    <a:p>
                      <a:pPr algn="ctr"/>
                      <a:r>
                        <a:rPr lang="en-US" b="1" i="0" dirty="0">
                          <a:solidFill>
                            <a:schemeClr val="bg1"/>
                          </a:solidFill>
                          <a:latin typeface="Arial" panose="020B0604020202020204" pitchFamily="34" charset="0"/>
                          <a:cs typeface="Arial" panose="020B0604020202020204" pitchFamily="34" charset="0"/>
                        </a:rPr>
                        <a:t>Metric</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i="0" dirty="0">
                          <a:solidFill>
                            <a:schemeClr val="bg1"/>
                          </a:solidFill>
                          <a:latin typeface="Arial" panose="020B0604020202020204" pitchFamily="34" charset="0"/>
                          <a:cs typeface="Arial" panose="020B0604020202020204" pitchFamily="34" charset="0"/>
                        </a:rPr>
                        <a:t>Crystal</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i="0" dirty="0">
                          <a:solidFill>
                            <a:schemeClr val="bg1"/>
                          </a:solidFill>
                          <a:latin typeface="Arial" panose="020B0604020202020204" pitchFamily="34" charset="0"/>
                          <a:cs typeface="Arial" panose="020B0604020202020204" pitchFamily="34" charset="0"/>
                        </a:rPr>
                        <a:t>Non-Crystal</a:t>
                      </a:r>
                    </a:p>
                  </a:txBody>
                  <a:tcPr anchor="ctr">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2234675"/>
                  </a:ext>
                </a:extLst>
              </a:tr>
              <a:tr h="377316">
                <a:tc>
                  <a:txBody>
                    <a:bodyPr/>
                    <a:lstStyle/>
                    <a:p>
                      <a:pPr algn="ctr"/>
                      <a:r>
                        <a:rPr lang="en-US" b="1" i="0" dirty="0">
                          <a:latin typeface="Arial" panose="020B0604020202020204" pitchFamily="34" charset="0"/>
                          <a:cs typeface="Arial" panose="020B0604020202020204" pitchFamily="34" charset="0"/>
                        </a:rPr>
                        <a:t>Correct</a:t>
                      </a:r>
                    </a:p>
                  </a:txBody>
                  <a:tcPr anchor="ctr">
                    <a:lnT w="28575" cap="flat" cmpd="sng" algn="ctr">
                      <a:solidFill>
                        <a:schemeClr val="bg1"/>
                      </a:solidFill>
                      <a:prstDash val="solid"/>
                      <a:round/>
                      <a:headEnd type="none" w="med" len="med"/>
                      <a:tailEnd type="none" w="med" len="med"/>
                    </a:lnT>
                  </a:tcPr>
                </a:tc>
                <a:tc>
                  <a:txBody>
                    <a:bodyPr/>
                    <a:lstStyle/>
                    <a:p>
                      <a:pPr algn="r"/>
                      <a:r>
                        <a:rPr lang="en-US" b="1" i="0" dirty="0">
                          <a:latin typeface="Arial" panose="020B0604020202020204" pitchFamily="34" charset="0"/>
                          <a:cs typeface="Arial" panose="020B0604020202020204" pitchFamily="34" charset="0"/>
                        </a:rPr>
                        <a:t>10,968</a:t>
                      </a:r>
                    </a:p>
                  </a:txBody>
                  <a:tcPr anchor="ctr">
                    <a:lnT w="28575" cap="flat" cmpd="sng" algn="ctr">
                      <a:solidFill>
                        <a:schemeClr val="bg1"/>
                      </a:solidFill>
                      <a:prstDash val="solid"/>
                      <a:round/>
                      <a:headEnd type="none" w="med" len="med"/>
                      <a:tailEnd type="none" w="med" len="med"/>
                    </a:lnT>
                  </a:tcPr>
                </a:tc>
                <a:tc>
                  <a:txBody>
                    <a:bodyPr/>
                    <a:lstStyle/>
                    <a:p>
                      <a:pPr algn="r"/>
                      <a:r>
                        <a:rPr lang="en-US" b="1" i="0" dirty="0">
                          <a:latin typeface="Arial" panose="020B0604020202020204" pitchFamily="34" charset="0"/>
                          <a:cs typeface="Arial" panose="020B0604020202020204" pitchFamily="34" charset="0"/>
                        </a:rPr>
                        <a:t>9,681</a:t>
                      </a: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6429830"/>
                  </a:ext>
                </a:extLst>
              </a:tr>
              <a:tr h="377316">
                <a:tc>
                  <a:txBody>
                    <a:bodyPr/>
                    <a:lstStyle/>
                    <a:p>
                      <a:pPr algn="ctr"/>
                      <a:r>
                        <a:rPr lang="en-US" b="1" i="0" dirty="0">
                          <a:latin typeface="Arial" panose="020B0604020202020204" pitchFamily="34" charset="0"/>
                          <a:cs typeface="Arial" panose="020B0604020202020204" pitchFamily="34" charset="0"/>
                        </a:rPr>
                        <a:t>Incorrect</a:t>
                      </a:r>
                    </a:p>
                  </a:txBody>
                  <a:tcPr anchor="ctr"/>
                </a:tc>
                <a:tc>
                  <a:txBody>
                    <a:bodyPr/>
                    <a:lstStyle/>
                    <a:p>
                      <a:pPr algn="r"/>
                      <a:r>
                        <a:rPr lang="en-US" b="1" i="0" dirty="0">
                          <a:latin typeface="Arial" panose="020B0604020202020204" pitchFamily="34" charset="0"/>
                          <a:cs typeface="Arial" panose="020B0604020202020204" pitchFamily="34" charset="0"/>
                        </a:rPr>
                        <a:t>35,698</a:t>
                      </a:r>
                    </a:p>
                  </a:txBody>
                  <a:tcPr anchor="ctr"/>
                </a:tc>
                <a:tc>
                  <a:txBody>
                    <a:bodyPr/>
                    <a:lstStyle/>
                    <a:p>
                      <a:pPr algn="r"/>
                      <a:r>
                        <a:rPr lang="en-US" b="1" i="0" dirty="0">
                          <a:latin typeface="Arial" panose="020B0604020202020204" pitchFamily="34" charset="0"/>
                          <a:cs typeface="Arial" panose="020B0604020202020204" pitchFamily="34" charset="0"/>
                        </a:rPr>
                        <a:t>36,985</a:t>
                      </a:r>
                    </a:p>
                  </a:txBody>
                  <a:tcPr anchor="ctr"/>
                </a:tc>
                <a:extLst>
                  <a:ext uri="{0D108BD9-81ED-4DB2-BD59-A6C34878D82A}">
                    <a16:rowId xmlns:a16="http://schemas.microsoft.com/office/drawing/2014/main" val="1394045040"/>
                  </a:ext>
                </a:extLst>
              </a:tr>
              <a:tr h="377316">
                <a:tc>
                  <a:txBody>
                    <a:bodyPr/>
                    <a:lstStyle/>
                    <a:p>
                      <a:pPr algn="ctr"/>
                      <a:r>
                        <a:rPr lang="en-US" b="1" i="0" dirty="0">
                          <a:latin typeface="Arial" panose="020B0604020202020204" pitchFamily="34" charset="0"/>
                          <a:cs typeface="Arial" panose="020B0604020202020204" pitchFamily="34" charset="0"/>
                        </a:rPr>
                        <a:t>Accuracy</a:t>
                      </a:r>
                    </a:p>
                  </a:txBody>
                  <a:tcPr anchor="ctr"/>
                </a:tc>
                <a:tc>
                  <a:txBody>
                    <a:bodyPr/>
                    <a:lstStyle/>
                    <a:p>
                      <a:pPr algn="r"/>
                      <a:r>
                        <a:rPr lang="en-US" b="1" i="0" dirty="0">
                          <a:latin typeface="Arial" panose="020B0604020202020204" pitchFamily="34" charset="0"/>
                          <a:cs typeface="Arial" panose="020B0604020202020204" pitchFamily="34" charset="0"/>
                        </a:rPr>
                        <a:t>23.5%</a:t>
                      </a:r>
                    </a:p>
                  </a:txBody>
                  <a:tcPr anchor="ctr"/>
                </a:tc>
                <a:tc>
                  <a:txBody>
                    <a:bodyPr/>
                    <a:lstStyle/>
                    <a:p>
                      <a:pPr algn="r"/>
                      <a:r>
                        <a:rPr lang="en-US" b="1" i="0" dirty="0">
                          <a:latin typeface="Arial" panose="020B0604020202020204" pitchFamily="34" charset="0"/>
                          <a:cs typeface="Arial" panose="020B0604020202020204" pitchFamily="34" charset="0"/>
                        </a:rPr>
                        <a:t>20.7%</a:t>
                      </a:r>
                    </a:p>
                  </a:txBody>
                  <a:tcPr anchor="ctr"/>
                </a:tc>
                <a:extLst>
                  <a:ext uri="{0D108BD9-81ED-4DB2-BD59-A6C34878D82A}">
                    <a16:rowId xmlns:a16="http://schemas.microsoft.com/office/drawing/2014/main" val="2825883032"/>
                  </a:ext>
                </a:extLst>
              </a:tr>
            </a:tbl>
          </a:graphicData>
        </a:graphic>
      </p:graphicFrame>
      <p:sp>
        <p:nvSpPr>
          <p:cNvPr id="5" name="TextBox 4">
            <a:extLst>
              <a:ext uri="{FF2B5EF4-FFF2-40B4-BE49-F238E27FC236}">
                <a16:creationId xmlns:a16="http://schemas.microsoft.com/office/drawing/2014/main" id="{2D0B1612-16DE-B151-CAA9-AE7BE29205E8}"/>
              </a:ext>
            </a:extLst>
          </p:cNvPr>
          <p:cNvSpPr txBox="1"/>
          <p:nvPr/>
        </p:nvSpPr>
        <p:spPr>
          <a:xfrm>
            <a:off x="152400" y="728438"/>
            <a:ext cx="11887200" cy="3322701"/>
          </a:xfrm>
          <a:prstGeom prst="rect">
            <a:avLst/>
          </a:prstGeom>
          <a:noFill/>
        </p:spPr>
        <p:txBody>
          <a:bodyPr wrap="square" lIns="0" tIns="0" rIns="0" bIns="0">
            <a:noAutofit/>
          </a:bodyPr>
          <a:lstStyle/>
          <a:p>
            <a:pPr marL="173038" indent="-173038">
              <a:spcAft>
                <a:spcPts val="600"/>
              </a:spcAft>
              <a:buFont typeface="Arial" panose="020B0604020202020204" pitchFamily="34" charset="0"/>
              <a:buChar char="•"/>
            </a:pPr>
            <a:r>
              <a:rPr lang="en-US" b="1" dirty="0">
                <a:solidFill>
                  <a:srgbClr val="353585"/>
                </a:solidFill>
                <a:latin typeface="Arial" panose="020B0604020202020204" pitchFamily="34" charset="0"/>
                <a:cs typeface="Arial" panose="020B0604020202020204" pitchFamily="34" charset="0"/>
              </a:rPr>
              <a:t>Overall Accuracy: </a:t>
            </a:r>
            <a:r>
              <a:rPr lang="en-US" b="1" dirty="0">
                <a:latin typeface="Arial" panose="020B0604020202020204" pitchFamily="34" charset="0"/>
                <a:cs typeface="Arial" panose="020B0604020202020204" pitchFamily="34" charset="0"/>
              </a:rPr>
              <a:t>We see an across-the-board improvement in our ability to detect all the classes. Each class (9 classes) experienced an increase in the absolute detection performance. </a:t>
            </a:r>
          </a:p>
          <a:p>
            <a:pPr marL="173038" indent="-173038">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Large gains for FCBR - from 18.4% to 34.6% (</a:t>
            </a:r>
            <a:r>
              <a:rPr lang="el-GR" b="1" dirty="0">
                <a:latin typeface="Arial" panose="020B0604020202020204" pitchFamily="34" charset="0"/>
                <a:cs typeface="Arial" panose="020B0604020202020204" pitchFamily="34" charset="0"/>
              </a:rPr>
              <a:t>Δ+16.</a:t>
            </a:r>
            <a:r>
              <a:rPr lang="en-US" b="1" dirty="0">
                <a:latin typeface="Arial" panose="020B0604020202020204" pitchFamily="34" charset="0"/>
                <a:cs typeface="Arial" panose="020B0604020202020204" pitchFamily="34" charset="0"/>
              </a:rPr>
              <a:t>2</a:t>
            </a:r>
            <a:r>
              <a:rPr lang="el-GR" b="1" dirty="0">
                <a:latin typeface="Arial" panose="020B0604020202020204" pitchFamily="34" charset="0"/>
                <a:cs typeface="Arial" panose="020B0604020202020204" pitchFamily="34" charset="0"/>
              </a:rPr>
              <a:t>%, 95%</a:t>
            </a:r>
            <a:r>
              <a:rPr lang="en-US" b="1" dirty="0">
                <a:latin typeface="Arial" panose="020B0604020202020204" pitchFamily="34" charset="0"/>
                <a:cs typeface="Arial" panose="020B0604020202020204" pitchFamily="34" charset="0"/>
              </a:rPr>
              <a:t> CI [15.37,17.15]). </a:t>
            </a:r>
          </a:p>
          <a:p>
            <a:pPr marL="173038" indent="-173038">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While the domain-shift results (TUBR) show a modest overall accuracy gain (from 20.7% to 23.5%, Δ = 2.8%, 95% CI = [2.23%, 3.29%]), this improvement, </a:t>
            </a:r>
            <a:r>
              <a:rPr lang="en-US" b="1" dirty="0">
                <a:solidFill>
                  <a:srgbClr val="353585"/>
                </a:solidFill>
                <a:latin typeface="Arial" panose="020B0604020202020204" pitchFamily="34" charset="0"/>
                <a:cs typeface="Arial" panose="020B0604020202020204" pitchFamily="34" charset="0"/>
              </a:rPr>
              <a:t>though statistically significant</a:t>
            </a:r>
            <a:r>
              <a:rPr lang="en-US" b="1" dirty="0">
                <a:latin typeface="Arial" panose="020B0604020202020204" pitchFamily="34" charset="0"/>
                <a:cs typeface="Arial" panose="020B0604020202020204" pitchFamily="34" charset="0"/>
              </a:rPr>
              <a:t>, may not yet be </a:t>
            </a:r>
            <a:r>
              <a:rPr lang="en-US" b="1" dirty="0">
                <a:solidFill>
                  <a:srgbClr val="353585"/>
                </a:solidFill>
                <a:latin typeface="Arial" panose="020B0604020202020204" pitchFamily="34" charset="0"/>
                <a:cs typeface="Arial" panose="020B0604020202020204" pitchFamily="34" charset="0"/>
              </a:rPr>
              <a:t>clinically transformative</a:t>
            </a:r>
            <a:r>
              <a:rPr lang="en-US" b="1" dirty="0">
                <a:latin typeface="Arial" panose="020B0604020202020204" pitchFamily="34" charset="0"/>
                <a:cs typeface="Arial" panose="020B0604020202020204" pitchFamily="34" charset="0"/>
              </a:rPr>
              <a:t>. Likely motivated by:</a:t>
            </a:r>
          </a:p>
          <a:p>
            <a:pPr marL="463550" lvl="1" indent="-282575">
              <a:spcAft>
                <a:spcPts val="600"/>
              </a:spcAft>
              <a:buSzPct val="75000"/>
              <a:buFont typeface="Wingdings" panose="05000000000000000000" pitchFamily="2" charset="2"/>
              <a:buChar char="q"/>
            </a:pPr>
            <a:r>
              <a:rPr lang="en-US" b="1" dirty="0">
                <a:latin typeface="Arial" panose="020B0604020202020204" pitchFamily="34" charset="0"/>
                <a:cs typeface="Arial" panose="020B0604020202020204" pitchFamily="34" charset="0"/>
              </a:rPr>
              <a:t>Domain shift</a:t>
            </a:r>
          </a:p>
          <a:p>
            <a:pPr marL="463550" lvl="1" indent="-282575">
              <a:spcAft>
                <a:spcPts val="600"/>
              </a:spcAft>
              <a:buSzPct val="75000"/>
              <a:buFont typeface="Wingdings" panose="05000000000000000000" pitchFamily="2" charset="2"/>
              <a:buChar char="q"/>
            </a:pPr>
            <a:r>
              <a:rPr lang="en-US" b="1" dirty="0">
                <a:latin typeface="Arial" panose="020B0604020202020204" pitchFamily="34" charset="0"/>
                <a:cs typeface="Arial" panose="020B0604020202020204" pitchFamily="34" charset="0"/>
              </a:rPr>
              <a:t>Different cancerous vs non-cancerous distribution </a:t>
            </a:r>
          </a:p>
          <a:p>
            <a:pPr marL="463550" lvl="1" indent="-282575">
              <a:spcAft>
                <a:spcPts val="600"/>
              </a:spcAft>
              <a:buSzPct val="75000"/>
              <a:buFont typeface="Wingdings" panose="05000000000000000000" pitchFamily="2" charset="2"/>
              <a:buChar char="q"/>
            </a:pPr>
            <a:r>
              <a:rPr lang="en-US" b="1" dirty="0">
                <a:latin typeface="Arial" panose="020B0604020202020204" pitchFamily="34" charset="0"/>
                <a:cs typeface="Arial" panose="020B0604020202020204" pitchFamily="34" charset="0"/>
              </a:rPr>
              <a:t>Larger number of samples</a:t>
            </a:r>
          </a:p>
          <a:p>
            <a:pPr marL="463550" lvl="1" indent="-282575">
              <a:spcAft>
                <a:spcPts val="600"/>
              </a:spcAft>
              <a:buSzPct val="75000"/>
              <a:buFont typeface="Wingdings" panose="05000000000000000000" pitchFamily="2" charset="2"/>
              <a:buChar char="q"/>
            </a:pPr>
            <a:r>
              <a:rPr lang="en-US" b="1" dirty="0">
                <a:latin typeface="Arial" panose="020B0604020202020204" pitchFamily="34" charset="0"/>
                <a:cs typeface="Arial" panose="020B0604020202020204" pitchFamily="34" charset="0"/>
              </a:rPr>
              <a:t>Wider range of morphologies </a:t>
            </a:r>
          </a:p>
        </p:txBody>
      </p:sp>
    </p:spTree>
    <p:extLst>
      <p:ext uri="{BB962C8B-B14F-4D97-AF65-F5344CB8AC3E}">
        <p14:creationId xmlns:p14="http://schemas.microsoft.com/office/powerpoint/2010/main" val="223570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B2609-9EF9-5556-2183-5E51ECFC4C8C}"/>
            </a:ext>
          </a:extLst>
        </p:cNvPr>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180AD45E-2156-3E1F-1C21-4F085281E54C}"/>
              </a:ext>
            </a:extLst>
          </p:cNvPr>
          <p:cNvGraphicFramePr>
            <a:graphicFrameLocks/>
          </p:cNvGraphicFramePr>
          <p:nvPr>
            <p:extLst>
              <p:ext uri="{D42A27DB-BD31-4B8C-83A1-F6EECF244321}">
                <p14:modId xmlns:p14="http://schemas.microsoft.com/office/powerpoint/2010/main" val="801351427"/>
              </p:ext>
            </p:extLst>
          </p:nvPr>
        </p:nvGraphicFramePr>
        <p:xfrm>
          <a:off x="6234894" y="4364421"/>
          <a:ext cx="5672295" cy="2137788"/>
        </p:xfrm>
        <a:graphic>
          <a:graphicData uri="http://schemas.openxmlformats.org/drawingml/2006/table">
            <a:tbl>
              <a:tblPr firstRow="1" bandRow="1">
                <a:tableStyleId>{21E4AEA4-8DFA-4A89-87EB-49C32662AFE0}</a:tableStyleId>
              </a:tblPr>
              <a:tblGrid>
                <a:gridCol w="1132390">
                  <a:extLst>
                    <a:ext uri="{9D8B030D-6E8A-4147-A177-3AD203B41FA5}">
                      <a16:colId xmlns:a16="http://schemas.microsoft.com/office/drawing/2014/main" val="4135928330"/>
                    </a:ext>
                  </a:extLst>
                </a:gridCol>
                <a:gridCol w="2037144">
                  <a:extLst>
                    <a:ext uri="{9D8B030D-6E8A-4147-A177-3AD203B41FA5}">
                      <a16:colId xmlns:a16="http://schemas.microsoft.com/office/drawing/2014/main" val="288945149"/>
                    </a:ext>
                  </a:extLst>
                </a:gridCol>
                <a:gridCol w="2502761">
                  <a:extLst>
                    <a:ext uri="{9D8B030D-6E8A-4147-A177-3AD203B41FA5}">
                      <a16:colId xmlns:a16="http://schemas.microsoft.com/office/drawing/2014/main" val="3361129365"/>
                    </a:ext>
                  </a:extLst>
                </a:gridCol>
              </a:tblGrid>
              <a:tr h="377316">
                <a:tc gridSpan="3">
                  <a:txBody>
                    <a:bodyPr/>
                    <a:lstStyle/>
                    <a:p>
                      <a:pPr algn="ctr"/>
                      <a:r>
                        <a:rPr lang="en-US" sz="1800" b="1" i="0" dirty="0">
                          <a:latin typeface="Arial" panose="020B0604020202020204" pitchFamily="34" charset="0"/>
                          <a:cs typeface="Arial" panose="020B0604020202020204" pitchFamily="34" charset="0"/>
                        </a:rPr>
                        <a:t>Temple University Digital Pathology Breast Tissue Subset (TUBR)</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8834744"/>
                  </a:ext>
                </a:extLst>
              </a:tr>
              <a:tr h="361559">
                <a:tc>
                  <a:txBody>
                    <a:bodyPr/>
                    <a:lstStyle/>
                    <a:p>
                      <a:pPr algn="ctr"/>
                      <a:r>
                        <a:rPr lang="en-US" b="1" i="0" dirty="0">
                          <a:solidFill>
                            <a:schemeClr val="bg1"/>
                          </a:solidFill>
                          <a:latin typeface="Arial" panose="020B0604020202020204" pitchFamily="34" charset="0"/>
                          <a:cs typeface="Arial" panose="020B0604020202020204" pitchFamily="34" charset="0"/>
                        </a:rPr>
                        <a:t>Class</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i="0" dirty="0">
                          <a:solidFill>
                            <a:schemeClr val="bg1"/>
                          </a:solidFill>
                          <a:latin typeface="Arial" panose="020B0604020202020204" pitchFamily="34" charset="0"/>
                          <a:cs typeface="Arial" panose="020B0604020202020204" pitchFamily="34" charset="0"/>
                        </a:rPr>
                        <a:t>Acc (Crystal)</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i="0" dirty="0">
                          <a:solidFill>
                            <a:schemeClr val="bg1"/>
                          </a:solidFill>
                          <a:latin typeface="Arial" panose="020B0604020202020204" pitchFamily="34" charset="0"/>
                          <a:cs typeface="Arial" panose="020B0604020202020204" pitchFamily="34" charset="0"/>
                        </a:rPr>
                        <a:t>Acc (Non-Crystal)</a:t>
                      </a:r>
                    </a:p>
                  </a:txBody>
                  <a:tcPr anchor="ctr">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2234675"/>
                  </a:ext>
                </a:extLst>
              </a:tr>
              <a:tr h="377316">
                <a:tc>
                  <a:txBody>
                    <a:bodyPr/>
                    <a:lstStyle/>
                    <a:p>
                      <a:pPr algn="ctr"/>
                      <a:r>
                        <a:rPr lang="en-US" b="1" i="0" dirty="0" err="1">
                          <a:latin typeface="Arial" panose="020B0604020202020204" pitchFamily="34" charset="0"/>
                          <a:cs typeface="Arial" panose="020B0604020202020204" pitchFamily="34" charset="0"/>
                        </a:rPr>
                        <a:t>indc</a:t>
                      </a:r>
                      <a:endParaRPr lang="en-US" b="1" i="0" dirty="0">
                        <a:latin typeface="Arial" panose="020B0604020202020204" pitchFamily="34" charset="0"/>
                        <a:cs typeface="Arial" panose="020B0604020202020204" pitchFamily="34" charset="0"/>
                      </a:endParaRPr>
                    </a:p>
                  </a:txBody>
                  <a:tcPr anchor="ctr">
                    <a:lnT w="28575" cap="flat" cmpd="sng" algn="ctr">
                      <a:solidFill>
                        <a:schemeClr val="bg1"/>
                      </a:solidFill>
                      <a:prstDash val="solid"/>
                      <a:round/>
                      <a:headEnd type="none" w="med" len="med"/>
                      <a:tailEnd type="none" w="med" len="med"/>
                    </a:lnT>
                  </a:tcPr>
                </a:tc>
                <a:tc>
                  <a:txBody>
                    <a:bodyPr/>
                    <a:lstStyle/>
                    <a:p>
                      <a:pPr algn="r"/>
                      <a:r>
                        <a:rPr lang="en-US" b="1" i="0" dirty="0">
                          <a:latin typeface="Arial" panose="020B0604020202020204" pitchFamily="34" charset="0"/>
                          <a:cs typeface="Arial" panose="020B0604020202020204" pitchFamily="34" charset="0"/>
                        </a:rPr>
                        <a:t>17.95%</a:t>
                      </a:r>
                    </a:p>
                  </a:txBody>
                  <a:tcPr anchor="ctr">
                    <a:lnT w="28575" cap="flat" cmpd="sng" algn="ctr">
                      <a:solidFill>
                        <a:schemeClr val="bg1"/>
                      </a:solidFill>
                      <a:prstDash val="solid"/>
                      <a:round/>
                      <a:headEnd type="none" w="med" len="med"/>
                      <a:tailEnd type="none" w="med" len="med"/>
                    </a:lnT>
                  </a:tcPr>
                </a:tc>
                <a:tc>
                  <a:txBody>
                    <a:bodyPr/>
                    <a:lstStyle/>
                    <a:p>
                      <a:pPr algn="r"/>
                      <a:r>
                        <a:rPr lang="en-US" b="1" i="0" dirty="0">
                          <a:latin typeface="Arial" panose="020B0604020202020204" pitchFamily="34" charset="0"/>
                          <a:cs typeface="Arial" panose="020B0604020202020204" pitchFamily="34" charset="0"/>
                        </a:rPr>
                        <a:t>4.97%</a:t>
                      </a: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6429830"/>
                  </a:ext>
                </a:extLst>
              </a:tr>
              <a:tr h="377316">
                <a:tc>
                  <a:txBody>
                    <a:bodyPr/>
                    <a:lstStyle/>
                    <a:p>
                      <a:pPr algn="ctr"/>
                      <a:r>
                        <a:rPr lang="en-US" b="1" i="0" dirty="0" err="1">
                          <a:latin typeface="Arial" panose="020B0604020202020204" pitchFamily="34" charset="0"/>
                          <a:cs typeface="Arial" panose="020B0604020202020204" pitchFamily="34" charset="0"/>
                        </a:rPr>
                        <a:t>dcis</a:t>
                      </a:r>
                      <a:endParaRPr lang="en-US" b="1" i="0" dirty="0">
                        <a:latin typeface="Arial" panose="020B0604020202020204" pitchFamily="34" charset="0"/>
                        <a:cs typeface="Arial" panose="020B0604020202020204" pitchFamily="34" charset="0"/>
                      </a:endParaRPr>
                    </a:p>
                  </a:txBody>
                  <a:tcPr anchor="ctr"/>
                </a:tc>
                <a:tc>
                  <a:txBody>
                    <a:bodyPr/>
                    <a:lstStyle/>
                    <a:p>
                      <a:pPr algn="r"/>
                      <a:r>
                        <a:rPr lang="en-US" b="1" i="0" dirty="0">
                          <a:latin typeface="Arial" panose="020B0604020202020204" pitchFamily="34" charset="0"/>
                          <a:cs typeface="Arial" panose="020B0604020202020204" pitchFamily="34" charset="0"/>
                        </a:rPr>
                        <a:t>20.68%</a:t>
                      </a:r>
                    </a:p>
                  </a:txBody>
                  <a:tcPr anchor="ctr"/>
                </a:tc>
                <a:tc>
                  <a:txBody>
                    <a:bodyPr/>
                    <a:lstStyle/>
                    <a:p>
                      <a:pPr algn="r"/>
                      <a:r>
                        <a:rPr lang="en-US" b="1" i="0" dirty="0">
                          <a:latin typeface="Arial" panose="020B0604020202020204" pitchFamily="34" charset="0"/>
                          <a:cs typeface="Arial" panose="020B0604020202020204" pitchFamily="34" charset="0"/>
                        </a:rPr>
                        <a:t>6.10%</a:t>
                      </a:r>
                    </a:p>
                  </a:txBody>
                  <a:tcPr anchor="ctr"/>
                </a:tc>
                <a:extLst>
                  <a:ext uri="{0D108BD9-81ED-4DB2-BD59-A6C34878D82A}">
                    <a16:rowId xmlns:a16="http://schemas.microsoft.com/office/drawing/2014/main" val="1394045040"/>
                  </a:ext>
                </a:extLst>
              </a:tr>
              <a:tr h="377316">
                <a:tc>
                  <a:txBody>
                    <a:bodyPr/>
                    <a:lstStyle/>
                    <a:p>
                      <a:pPr algn="ctr"/>
                      <a:r>
                        <a:rPr lang="en-US" b="1" i="0" dirty="0" err="1">
                          <a:latin typeface="Arial" panose="020B0604020202020204" pitchFamily="34" charset="0"/>
                          <a:cs typeface="Arial" panose="020B0604020202020204" pitchFamily="34" charset="0"/>
                        </a:rPr>
                        <a:t>nneo</a:t>
                      </a:r>
                      <a:endParaRPr lang="en-US" b="1" i="0" dirty="0">
                        <a:latin typeface="Arial" panose="020B0604020202020204" pitchFamily="34" charset="0"/>
                        <a:cs typeface="Arial" panose="020B0604020202020204" pitchFamily="34" charset="0"/>
                      </a:endParaRPr>
                    </a:p>
                  </a:txBody>
                  <a:tcPr anchor="ctr"/>
                </a:tc>
                <a:tc>
                  <a:txBody>
                    <a:bodyPr/>
                    <a:lstStyle/>
                    <a:p>
                      <a:pPr algn="r"/>
                      <a:r>
                        <a:rPr lang="en-US" b="1" i="0" dirty="0">
                          <a:latin typeface="Arial" panose="020B0604020202020204" pitchFamily="34" charset="0"/>
                          <a:cs typeface="Arial" panose="020B0604020202020204" pitchFamily="34" charset="0"/>
                        </a:rPr>
                        <a:t>4.40%</a:t>
                      </a:r>
                    </a:p>
                  </a:txBody>
                  <a:tcPr anchor="ctr"/>
                </a:tc>
                <a:tc>
                  <a:txBody>
                    <a:bodyPr/>
                    <a:lstStyle/>
                    <a:p>
                      <a:pPr algn="r"/>
                      <a:r>
                        <a:rPr lang="en-US" b="1" i="0" dirty="0">
                          <a:latin typeface="Arial" panose="020B0604020202020204" pitchFamily="34" charset="0"/>
                          <a:cs typeface="Arial" panose="020B0604020202020204" pitchFamily="34" charset="0"/>
                        </a:rPr>
                        <a:t>2.72%</a:t>
                      </a:r>
                    </a:p>
                  </a:txBody>
                  <a:tcPr anchor="ctr"/>
                </a:tc>
                <a:extLst>
                  <a:ext uri="{0D108BD9-81ED-4DB2-BD59-A6C34878D82A}">
                    <a16:rowId xmlns:a16="http://schemas.microsoft.com/office/drawing/2014/main" val="2825883032"/>
                  </a:ext>
                </a:extLst>
              </a:tr>
            </a:tbl>
          </a:graphicData>
        </a:graphic>
      </p:graphicFrame>
      <p:sp>
        <p:nvSpPr>
          <p:cNvPr id="12" name="Content Placeholder 11">
            <a:extLst>
              <a:ext uri="{FF2B5EF4-FFF2-40B4-BE49-F238E27FC236}">
                <a16:creationId xmlns:a16="http://schemas.microsoft.com/office/drawing/2014/main" id="{DB48D104-244D-0E4E-A322-0A65BE2F4BF8}"/>
              </a:ext>
            </a:extLst>
          </p:cNvPr>
          <p:cNvSpPr>
            <a:spLocks noGrp="1"/>
          </p:cNvSpPr>
          <p:nvPr>
            <p:ph idx="1"/>
          </p:nvPr>
        </p:nvSpPr>
        <p:spPr>
          <a:xfrm>
            <a:off x="223961" y="703052"/>
            <a:ext cx="11744078" cy="3650287"/>
          </a:xfrm>
        </p:spPr>
        <p:txBody>
          <a:bodyPr lIns="0" tIns="0" rIns="0" bIns="0"/>
          <a:lstStyle/>
          <a:p>
            <a:pPr>
              <a:spcBef>
                <a:spcPts val="0"/>
              </a:spcBef>
              <a:spcAft>
                <a:spcPts val="900"/>
              </a:spcAft>
            </a:pPr>
            <a:r>
              <a:rPr lang="en-US" sz="1800" b="1" dirty="0">
                <a:latin typeface="Arial" panose="020B0604020202020204" pitchFamily="34" charset="0"/>
                <a:cs typeface="Arial" panose="020B0604020202020204" pitchFamily="34" charset="0"/>
              </a:rPr>
              <a:t>The crystallization-enriched model roughly doubled accuracy, compared to the non-crystallization baseline. </a:t>
            </a:r>
          </a:p>
          <a:p>
            <a:pPr>
              <a:spcBef>
                <a:spcPts val="0"/>
              </a:spcBef>
              <a:spcAft>
                <a:spcPts val="900"/>
              </a:spcAft>
            </a:pPr>
            <a:r>
              <a:rPr lang="en-US" sz="1800" b="1" dirty="0">
                <a:latin typeface="Arial" panose="020B0604020202020204" pitchFamily="34" charset="0"/>
                <a:cs typeface="Arial" panose="020B0604020202020204" pitchFamily="34" charset="0"/>
              </a:rPr>
              <a:t>Substantial </a:t>
            </a:r>
            <a:r>
              <a:rPr lang="en-US" sz="1800" b="1" dirty="0">
                <a:solidFill>
                  <a:srgbClr val="C00000"/>
                </a:solidFill>
                <a:latin typeface="Arial" panose="020B0604020202020204" pitchFamily="34" charset="0"/>
                <a:cs typeface="Arial" panose="020B0604020202020204" pitchFamily="34" charset="0"/>
              </a:rPr>
              <a:t>per-class gains </a:t>
            </a:r>
            <a:r>
              <a:rPr lang="en-US" sz="1800" b="1" dirty="0">
                <a:latin typeface="Arial" panose="020B0604020202020204" pitchFamily="34" charset="0"/>
                <a:cs typeface="Arial" panose="020B0604020202020204" pitchFamily="34" charset="0"/>
              </a:rPr>
              <a:t>for DCIS (+14.58%) and INDC (+12.97%) suggest that calcification annotations enhance the detection of lesions with high diagnostic relevance. The modest gain in the NNEO class is likely associated with the </a:t>
            </a:r>
            <a:r>
              <a:rPr lang="en-US" sz="1800" b="1" dirty="0">
                <a:solidFill>
                  <a:srgbClr val="C00000"/>
                </a:solidFill>
                <a:latin typeface="Arial" panose="020B0604020202020204" pitchFamily="34" charset="0"/>
                <a:cs typeface="Arial" panose="020B0604020202020204" pitchFamily="34" charset="0"/>
              </a:rPr>
              <a:t>low representation </a:t>
            </a:r>
            <a:r>
              <a:rPr lang="en-US" sz="1800" b="1" dirty="0">
                <a:latin typeface="Arial" panose="020B0604020202020204" pitchFamily="34" charset="0"/>
                <a:cs typeface="Arial" panose="020B0604020202020204" pitchFamily="34" charset="0"/>
              </a:rPr>
              <a:t>of this class in the FCBR dataset.  </a:t>
            </a:r>
          </a:p>
          <a:p>
            <a:pPr>
              <a:spcBef>
                <a:spcPts val="0"/>
              </a:spcBef>
              <a:spcAft>
                <a:spcPts val="900"/>
              </a:spcAft>
            </a:pPr>
            <a:r>
              <a:rPr lang="en-US" sz="1800" b="1" dirty="0">
                <a:latin typeface="Arial" panose="020B0604020202020204" pitchFamily="34" charset="0"/>
                <a:cs typeface="Arial" panose="020B0604020202020204" pitchFamily="34" charset="0"/>
              </a:rPr>
              <a:t>These results likely reflect greater morphological variability and staining differences in TUDP, emphasizing the need for domain adaptation and fine-tuning before deployment. </a:t>
            </a:r>
          </a:p>
          <a:p>
            <a:pPr>
              <a:spcBef>
                <a:spcPts val="0"/>
              </a:spcBef>
              <a:spcAft>
                <a:spcPts val="900"/>
              </a:spcAft>
            </a:pPr>
            <a:r>
              <a:rPr lang="en-US" sz="1800" b="1" dirty="0">
                <a:latin typeface="Arial" panose="020B0604020202020204" pitchFamily="34" charset="0"/>
                <a:cs typeface="Arial" panose="020B0604020202020204" pitchFamily="34" charset="0"/>
              </a:rPr>
              <a:t>The non-crystallization model shows heavy confusion between malignant and background classes, likely due to missing structural cues associated with mineralization.</a:t>
            </a:r>
          </a:p>
          <a:p>
            <a:pPr>
              <a:spcBef>
                <a:spcPts val="0"/>
              </a:spcBef>
              <a:spcAft>
                <a:spcPts val="1200"/>
              </a:spcAft>
            </a:pPr>
            <a:r>
              <a:rPr lang="en-US" sz="1800" b="1" dirty="0">
                <a:latin typeface="Arial" panose="020B0604020202020204" pitchFamily="34" charset="0"/>
                <a:cs typeface="Arial" panose="020B0604020202020204" pitchFamily="34" charset="0"/>
              </a:rPr>
              <a:t> The observed improvements point toward the potential of crystallization modeling to strengthen diagnostics in malignant categories. </a:t>
            </a:r>
          </a:p>
        </p:txBody>
      </p:sp>
      <p:sp>
        <p:nvSpPr>
          <p:cNvPr id="2" name="Title 1">
            <a:extLst>
              <a:ext uri="{FF2B5EF4-FFF2-40B4-BE49-F238E27FC236}">
                <a16:creationId xmlns:a16="http://schemas.microsoft.com/office/drawing/2014/main" id="{2AA48895-BC31-A413-82D9-C24F8C0E948E}"/>
              </a:ext>
            </a:extLst>
          </p:cNvPr>
          <p:cNvSpPr>
            <a:spLocks noGrp="1"/>
          </p:cNvSpPr>
          <p:nvPr>
            <p:ph type="title"/>
          </p:nvPr>
        </p:nvSpPr>
        <p:spPr>
          <a:xfrm>
            <a:off x="0" y="-1"/>
            <a:ext cx="12207393" cy="429768"/>
          </a:xfrm>
        </p:spPr>
        <p:txBody>
          <a:bodyPr>
            <a:normAutofit/>
          </a:bodyPr>
          <a:lstStyle/>
          <a:p>
            <a:r>
              <a:rPr lang="en-US" dirty="0"/>
              <a:t>Results II: Per Class Analysis of Performance</a:t>
            </a:r>
          </a:p>
        </p:txBody>
      </p:sp>
      <p:graphicFrame>
        <p:nvGraphicFramePr>
          <p:cNvPr id="7" name="Content Placeholder 5">
            <a:extLst>
              <a:ext uri="{FF2B5EF4-FFF2-40B4-BE49-F238E27FC236}">
                <a16:creationId xmlns:a16="http://schemas.microsoft.com/office/drawing/2014/main" id="{8CBEBCF9-5C37-1BAF-C117-CB8E16D0D6D2}"/>
              </a:ext>
            </a:extLst>
          </p:cNvPr>
          <p:cNvGraphicFramePr>
            <a:graphicFrameLocks/>
          </p:cNvGraphicFramePr>
          <p:nvPr>
            <p:extLst>
              <p:ext uri="{D42A27DB-BD31-4B8C-83A1-F6EECF244321}">
                <p14:modId xmlns:p14="http://schemas.microsoft.com/office/powerpoint/2010/main" val="3533284786"/>
              </p:ext>
            </p:extLst>
          </p:nvPr>
        </p:nvGraphicFramePr>
        <p:xfrm>
          <a:off x="435280" y="4350349"/>
          <a:ext cx="5427783" cy="2149344"/>
        </p:xfrm>
        <a:graphic>
          <a:graphicData uri="http://schemas.openxmlformats.org/drawingml/2006/table">
            <a:tbl>
              <a:tblPr firstRow="1" bandRow="1">
                <a:tableStyleId>{21E4AEA4-8DFA-4A89-87EB-49C32662AFE0}</a:tableStyleId>
              </a:tblPr>
              <a:tblGrid>
                <a:gridCol w="1069845">
                  <a:extLst>
                    <a:ext uri="{9D8B030D-6E8A-4147-A177-3AD203B41FA5}">
                      <a16:colId xmlns:a16="http://schemas.microsoft.com/office/drawing/2014/main" val="4135928330"/>
                    </a:ext>
                  </a:extLst>
                </a:gridCol>
                <a:gridCol w="2083443">
                  <a:extLst>
                    <a:ext uri="{9D8B030D-6E8A-4147-A177-3AD203B41FA5}">
                      <a16:colId xmlns:a16="http://schemas.microsoft.com/office/drawing/2014/main" val="288945149"/>
                    </a:ext>
                  </a:extLst>
                </a:gridCol>
                <a:gridCol w="2274495">
                  <a:extLst>
                    <a:ext uri="{9D8B030D-6E8A-4147-A177-3AD203B41FA5}">
                      <a16:colId xmlns:a16="http://schemas.microsoft.com/office/drawing/2014/main" val="3361129365"/>
                    </a:ext>
                  </a:extLst>
                </a:gridCol>
              </a:tblGrid>
              <a:tr h="377316">
                <a:tc gridSpan="3">
                  <a:txBody>
                    <a:bodyPr/>
                    <a:lstStyle/>
                    <a:p>
                      <a:pPr algn="ctr"/>
                      <a:r>
                        <a:rPr lang="en-US" b="1" i="0" dirty="0">
                          <a:latin typeface="Arial" panose="020B0604020202020204" pitchFamily="34" charset="0"/>
                          <a:cs typeface="Arial" panose="020B0604020202020204" pitchFamily="34" charset="0"/>
                        </a:rPr>
                        <a:t>Fox Chase </a:t>
                      </a:r>
                      <a:r>
                        <a:rPr lang="en-US" sz="1800" b="1" i="0" kern="1200" dirty="0">
                          <a:solidFill>
                            <a:schemeClr val="lt1"/>
                          </a:solidFill>
                          <a:latin typeface="Arial" panose="020B0604020202020204" pitchFamily="34" charset="0"/>
                          <a:ea typeface="+mn-ea"/>
                          <a:cs typeface="Arial" panose="020B0604020202020204" pitchFamily="34" charset="0"/>
                        </a:rPr>
                        <a:t>Cancer</a:t>
                      </a:r>
                      <a:r>
                        <a:rPr lang="en-US" b="1" i="0" dirty="0">
                          <a:latin typeface="Arial" panose="020B0604020202020204" pitchFamily="34" charset="0"/>
                          <a:cs typeface="Arial" panose="020B0604020202020204" pitchFamily="34" charset="0"/>
                        </a:rPr>
                        <a:t> Center Breast Tissue</a:t>
                      </a:r>
                      <a:br>
                        <a:rPr lang="en-US" b="1" i="0" dirty="0">
                          <a:latin typeface="Arial" panose="020B0604020202020204" pitchFamily="34" charset="0"/>
                          <a:cs typeface="Arial" panose="020B0604020202020204" pitchFamily="34" charset="0"/>
                        </a:rPr>
                      </a:br>
                      <a:r>
                        <a:rPr lang="en-US" b="1" i="0" dirty="0">
                          <a:latin typeface="Arial" panose="020B0604020202020204" pitchFamily="34" charset="0"/>
                          <a:cs typeface="Arial" panose="020B0604020202020204" pitchFamily="34" charset="0"/>
                        </a:rPr>
                        <a:t>Subset (FCBR)</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8834744"/>
                  </a:ext>
                </a:extLst>
              </a:tr>
              <a:tr h="377316">
                <a:tc>
                  <a:txBody>
                    <a:bodyPr/>
                    <a:lstStyle/>
                    <a:p>
                      <a:pPr algn="ctr"/>
                      <a:r>
                        <a:rPr lang="en-US" b="1" i="0" dirty="0">
                          <a:solidFill>
                            <a:schemeClr val="bg1"/>
                          </a:solidFill>
                          <a:latin typeface="Arial" panose="020B0604020202020204" pitchFamily="34" charset="0"/>
                          <a:cs typeface="Arial" panose="020B0604020202020204" pitchFamily="34" charset="0"/>
                        </a:rPr>
                        <a:t>Class</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i="0" dirty="0">
                          <a:solidFill>
                            <a:schemeClr val="bg1"/>
                          </a:solidFill>
                          <a:latin typeface="Arial" panose="020B0604020202020204" pitchFamily="34" charset="0"/>
                          <a:cs typeface="Arial" panose="020B0604020202020204" pitchFamily="34" charset="0"/>
                        </a:rPr>
                        <a:t>Acc (Crystal)</a:t>
                      </a:r>
                    </a:p>
                  </a:txBody>
                  <a:tcPr anchor="ct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US" b="1" i="0" dirty="0">
                          <a:solidFill>
                            <a:schemeClr val="bg1"/>
                          </a:solidFill>
                          <a:latin typeface="Arial" panose="020B0604020202020204" pitchFamily="34" charset="0"/>
                          <a:cs typeface="Arial" panose="020B0604020202020204" pitchFamily="34" charset="0"/>
                        </a:rPr>
                        <a:t>Acc (Non-Crystal)</a:t>
                      </a:r>
                    </a:p>
                  </a:txBody>
                  <a:tcPr anchor="ctr">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2234675"/>
                  </a:ext>
                </a:extLst>
              </a:tr>
              <a:tr h="377316">
                <a:tc>
                  <a:txBody>
                    <a:bodyPr/>
                    <a:lstStyle/>
                    <a:p>
                      <a:pPr algn="ctr"/>
                      <a:r>
                        <a:rPr lang="en-US" b="1" i="0" dirty="0" err="1">
                          <a:latin typeface="Arial" panose="020B0604020202020204" pitchFamily="34" charset="0"/>
                          <a:cs typeface="Arial" panose="020B0604020202020204" pitchFamily="34" charset="0"/>
                        </a:rPr>
                        <a:t>indc</a:t>
                      </a:r>
                      <a:endParaRPr lang="en-US" b="1" i="0" dirty="0">
                        <a:latin typeface="Arial" panose="020B0604020202020204" pitchFamily="34" charset="0"/>
                        <a:cs typeface="Arial" panose="020B0604020202020204" pitchFamily="34" charset="0"/>
                      </a:endParaRPr>
                    </a:p>
                  </a:txBody>
                  <a:tcPr anchor="ctr">
                    <a:lnT w="28575" cap="flat" cmpd="sng" algn="ctr">
                      <a:solidFill>
                        <a:schemeClr val="bg1"/>
                      </a:solidFill>
                      <a:prstDash val="solid"/>
                      <a:round/>
                      <a:headEnd type="none" w="med" len="med"/>
                      <a:tailEnd type="none" w="med" len="med"/>
                    </a:lnT>
                  </a:tcPr>
                </a:tc>
                <a:tc>
                  <a:txBody>
                    <a:bodyPr/>
                    <a:lstStyle/>
                    <a:p>
                      <a:pPr algn="r"/>
                      <a:r>
                        <a:rPr lang="en-US" b="1" i="0" dirty="0">
                          <a:latin typeface="Arial" panose="020B0604020202020204" pitchFamily="34" charset="0"/>
                          <a:cs typeface="Arial" panose="020B0604020202020204" pitchFamily="34" charset="0"/>
                        </a:rPr>
                        <a:t>19.11%</a:t>
                      </a:r>
                    </a:p>
                  </a:txBody>
                  <a:tcPr anchor="ctr">
                    <a:lnT w="28575" cap="flat" cmpd="sng" algn="ctr">
                      <a:solidFill>
                        <a:schemeClr val="bg1"/>
                      </a:solidFill>
                      <a:prstDash val="solid"/>
                      <a:round/>
                      <a:headEnd type="none" w="med" len="med"/>
                      <a:tailEnd type="none" w="med" len="med"/>
                    </a:lnT>
                  </a:tcPr>
                </a:tc>
                <a:tc>
                  <a:txBody>
                    <a:bodyPr/>
                    <a:lstStyle/>
                    <a:p>
                      <a:pPr algn="r"/>
                      <a:r>
                        <a:rPr lang="en-US" b="1" i="0" dirty="0">
                          <a:latin typeface="Arial" panose="020B0604020202020204" pitchFamily="34" charset="0"/>
                          <a:cs typeface="Arial" panose="020B0604020202020204" pitchFamily="34" charset="0"/>
                        </a:rPr>
                        <a:t>4.96%</a:t>
                      </a:r>
                    </a:p>
                  </a:txBody>
                  <a:tcPr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6429830"/>
                  </a:ext>
                </a:extLst>
              </a:tr>
              <a:tr h="377316">
                <a:tc>
                  <a:txBody>
                    <a:bodyPr/>
                    <a:lstStyle/>
                    <a:p>
                      <a:pPr algn="ctr"/>
                      <a:r>
                        <a:rPr lang="en-US" b="1" i="0" dirty="0" err="1">
                          <a:latin typeface="Arial" panose="020B0604020202020204" pitchFamily="34" charset="0"/>
                          <a:cs typeface="Arial" panose="020B0604020202020204" pitchFamily="34" charset="0"/>
                        </a:rPr>
                        <a:t>dcis</a:t>
                      </a:r>
                      <a:endParaRPr lang="en-US" b="1" i="0" dirty="0">
                        <a:latin typeface="Arial" panose="020B0604020202020204" pitchFamily="34" charset="0"/>
                        <a:cs typeface="Arial" panose="020B0604020202020204" pitchFamily="34" charset="0"/>
                      </a:endParaRPr>
                    </a:p>
                  </a:txBody>
                  <a:tcPr anchor="ctr"/>
                </a:tc>
                <a:tc>
                  <a:txBody>
                    <a:bodyPr/>
                    <a:lstStyle/>
                    <a:p>
                      <a:pPr algn="r"/>
                      <a:r>
                        <a:rPr lang="en-US" b="1" i="0" dirty="0">
                          <a:latin typeface="Arial" panose="020B0604020202020204" pitchFamily="34" charset="0"/>
                          <a:cs typeface="Arial" panose="020B0604020202020204" pitchFamily="34" charset="0"/>
                        </a:rPr>
                        <a:t>17.21%</a:t>
                      </a:r>
                    </a:p>
                  </a:txBody>
                  <a:tcPr anchor="ctr"/>
                </a:tc>
                <a:tc>
                  <a:txBody>
                    <a:bodyPr/>
                    <a:lstStyle/>
                    <a:p>
                      <a:pPr algn="r"/>
                      <a:r>
                        <a:rPr lang="en-US" b="1" i="0" dirty="0">
                          <a:latin typeface="Arial" panose="020B0604020202020204" pitchFamily="34" charset="0"/>
                          <a:cs typeface="Arial" panose="020B0604020202020204" pitchFamily="34" charset="0"/>
                        </a:rPr>
                        <a:t>8.53%</a:t>
                      </a:r>
                    </a:p>
                  </a:txBody>
                  <a:tcPr anchor="ctr"/>
                </a:tc>
                <a:extLst>
                  <a:ext uri="{0D108BD9-81ED-4DB2-BD59-A6C34878D82A}">
                    <a16:rowId xmlns:a16="http://schemas.microsoft.com/office/drawing/2014/main" val="1394045040"/>
                  </a:ext>
                </a:extLst>
              </a:tr>
              <a:tr h="377316">
                <a:tc>
                  <a:txBody>
                    <a:bodyPr/>
                    <a:lstStyle/>
                    <a:p>
                      <a:pPr algn="ctr"/>
                      <a:r>
                        <a:rPr lang="en-US" b="1" i="0" dirty="0" err="1">
                          <a:latin typeface="Arial" panose="020B0604020202020204" pitchFamily="34" charset="0"/>
                          <a:cs typeface="Arial" panose="020B0604020202020204" pitchFamily="34" charset="0"/>
                        </a:rPr>
                        <a:t>nneo</a:t>
                      </a:r>
                      <a:endParaRPr lang="en-US" b="1" i="0" dirty="0">
                        <a:latin typeface="Arial" panose="020B0604020202020204" pitchFamily="34" charset="0"/>
                        <a:cs typeface="Arial" panose="020B0604020202020204" pitchFamily="34" charset="0"/>
                      </a:endParaRPr>
                    </a:p>
                  </a:txBody>
                  <a:tcPr anchor="ctr"/>
                </a:tc>
                <a:tc>
                  <a:txBody>
                    <a:bodyPr/>
                    <a:lstStyle/>
                    <a:p>
                      <a:pPr algn="r"/>
                      <a:r>
                        <a:rPr lang="en-US" b="1" i="0" dirty="0">
                          <a:latin typeface="Arial" panose="020B0604020202020204" pitchFamily="34" charset="0"/>
                          <a:cs typeface="Arial" panose="020B0604020202020204" pitchFamily="34" charset="0"/>
                        </a:rPr>
                        <a:t>7.52%</a:t>
                      </a:r>
                    </a:p>
                  </a:txBody>
                  <a:tcPr anchor="ctr"/>
                </a:tc>
                <a:tc>
                  <a:txBody>
                    <a:bodyPr/>
                    <a:lstStyle/>
                    <a:p>
                      <a:pPr algn="r"/>
                      <a:r>
                        <a:rPr lang="en-US" b="1" i="0" dirty="0">
                          <a:latin typeface="Arial" panose="020B0604020202020204" pitchFamily="34" charset="0"/>
                          <a:cs typeface="Arial" panose="020B0604020202020204" pitchFamily="34" charset="0"/>
                        </a:rPr>
                        <a:t>2.66%</a:t>
                      </a:r>
                    </a:p>
                  </a:txBody>
                  <a:tcPr anchor="ctr"/>
                </a:tc>
                <a:extLst>
                  <a:ext uri="{0D108BD9-81ED-4DB2-BD59-A6C34878D82A}">
                    <a16:rowId xmlns:a16="http://schemas.microsoft.com/office/drawing/2014/main" val="2825883032"/>
                  </a:ext>
                </a:extLst>
              </a:tr>
            </a:tbl>
          </a:graphicData>
        </a:graphic>
      </p:graphicFrame>
    </p:spTree>
    <p:extLst>
      <p:ext uri="{BB962C8B-B14F-4D97-AF65-F5344CB8AC3E}">
        <p14:creationId xmlns:p14="http://schemas.microsoft.com/office/powerpoint/2010/main" val="5762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CF081-4688-C4F3-E3AC-24A5488ADB2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BA5CA519-23ED-8976-B5C8-2D90288BDF09}"/>
              </a:ext>
            </a:extLst>
          </p:cNvPr>
          <p:cNvSpPr>
            <a:spLocks noGrp="1"/>
          </p:cNvSpPr>
          <p:nvPr>
            <p:ph idx="1"/>
          </p:nvPr>
        </p:nvSpPr>
        <p:spPr>
          <a:xfrm>
            <a:off x="223961" y="703052"/>
            <a:ext cx="11856148" cy="1588735"/>
          </a:xfrm>
        </p:spPr>
        <p:txBody>
          <a:bodyPr lIns="0" tIns="0" rIns="0" bIns="0"/>
          <a:lstStyle/>
          <a:p>
            <a:pPr>
              <a:spcBef>
                <a:spcPts val="0"/>
              </a:spcBef>
              <a:spcAft>
                <a:spcPts val="1200"/>
              </a:spcAft>
            </a:pPr>
            <a:r>
              <a:rPr lang="en-US" sz="1800" b="1" dirty="0">
                <a:latin typeface="Arial" panose="020B0604020202020204" pitchFamily="34" charset="0"/>
                <a:cs typeface="Arial" panose="020B0604020202020204" pitchFamily="34" charset="0"/>
              </a:rPr>
              <a:t>Crystal modeling consistently improves recall, especially for DCIS and INDC across both datasets.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F1 scores </a:t>
            </a:r>
            <a:r>
              <a:rPr lang="en-US" sz="1800" b="1" dirty="0">
                <a:latin typeface="Arial" panose="020B0604020202020204" pitchFamily="34" charset="0"/>
                <a:cs typeface="Arial" panose="020B0604020202020204" pitchFamily="34" charset="0"/>
              </a:rPr>
              <a:t>increase sharply for the most challenging classes (e.g., FCBR - INDC 0.35 vs 0.09).</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Precision</a:t>
            </a:r>
            <a:r>
              <a:rPr lang="en-US" sz="1800" b="1" dirty="0">
                <a:latin typeface="Arial" panose="020B0604020202020204" pitchFamily="34" charset="0"/>
                <a:cs typeface="Arial" panose="020B0604020202020204" pitchFamily="34" charset="0"/>
              </a:rPr>
              <a:t> changes are class-dependent: some classes show strong gains (e.g., TUBR-DCIS).</a:t>
            </a:r>
          </a:p>
          <a:p>
            <a:pPr>
              <a:spcBef>
                <a:spcPts val="0"/>
              </a:spcBef>
              <a:spcAft>
                <a:spcPts val="1200"/>
              </a:spcAft>
            </a:pPr>
            <a:r>
              <a:rPr lang="en-US" sz="1800" b="1" dirty="0">
                <a:latin typeface="Arial" panose="020B0604020202020204" pitchFamily="34" charset="0"/>
                <a:cs typeface="Arial" panose="020B0604020202020204" pitchFamily="34" charset="0"/>
              </a:rPr>
              <a:t>Crystal achieves better balance between precision and recall, yielding more reliable per-class performance.</a:t>
            </a:r>
          </a:p>
        </p:txBody>
      </p:sp>
      <p:sp>
        <p:nvSpPr>
          <p:cNvPr id="2" name="Title 1">
            <a:extLst>
              <a:ext uri="{FF2B5EF4-FFF2-40B4-BE49-F238E27FC236}">
                <a16:creationId xmlns:a16="http://schemas.microsoft.com/office/drawing/2014/main" id="{CC244A72-680E-CEA0-878E-58A7333561EF}"/>
              </a:ext>
            </a:extLst>
          </p:cNvPr>
          <p:cNvSpPr>
            <a:spLocks noGrp="1"/>
          </p:cNvSpPr>
          <p:nvPr>
            <p:ph type="title"/>
          </p:nvPr>
        </p:nvSpPr>
        <p:spPr>
          <a:xfrm>
            <a:off x="0" y="-1"/>
            <a:ext cx="12207393" cy="429768"/>
          </a:xfrm>
        </p:spPr>
        <p:txBody>
          <a:bodyPr>
            <a:normAutofit/>
          </a:bodyPr>
          <a:lstStyle/>
          <a:p>
            <a:r>
              <a:rPr lang="en-US" dirty="0"/>
              <a:t>Results III: Per Class Precision, Recall, F1 score </a:t>
            </a:r>
          </a:p>
        </p:txBody>
      </p:sp>
      <p:graphicFrame>
        <p:nvGraphicFramePr>
          <p:cNvPr id="3" name="Table 2">
            <a:extLst>
              <a:ext uri="{FF2B5EF4-FFF2-40B4-BE49-F238E27FC236}">
                <a16:creationId xmlns:a16="http://schemas.microsoft.com/office/drawing/2014/main" id="{EE969A7D-19B5-4D2B-B0E0-35A54ED4B342}"/>
              </a:ext>
            </a:extLst>
          </p:cNvPr>
          <p:cNvGraphicFramePr>
            <a:graphicFrameLocks noGrp="1"/>
          </p:cNvGraphicFramePr>
          <p:nvPr>
            <p:extLst>
              <p:ext uri="{D42A27DB-BD31-4B8C-83A1-F6EECF244321}">
                <p14:modId xmlns:p14="http://schemas.microsoft.com/office/powerpoint/2010/main" val="2290946669"/>
              </p:ext>
            </p:extLst>
          </p:nvPr>
        </p:nvGraphicFramePr>
        <p:xfrm>
          <a:off x="146181" y="2797824"/>
          <a:ext cx="5872039" cy="3657600"/>
        </p:xfrm>
        <a:graphic>
          <a:graphicData uri="http://schemas.openxmlformats.org/drawingml/2006/table">
            <a:tbl>
              <a:tblPr>
                <a:tableStyleId>{284E427A-3D55-4303-BF80-6455036E1DE7}</a:tableStyleId>
              </a:tblPr>
              <a:tblGrid>
                <a:gridCol w="1469821">
                  <a:extLst>
                    <a:ext uri="{9D8B030D-6E8A-4147-A177-3AD203B41FA5}">
                      <a16:colId xmlns:a16="http://schemas.microsoft.com/office/drawing/2014/main" val="1029529852"/>
                    </a:ext>
                  </a:extLst>
                </a:gridCol>
                <a:gridCol w="1402811">
                  <a:extLst>
                    <a:ext uri="{9D8B030D-6E8A-4147-A177-3AD203B41FA5}">
                      <a16:colId xmlns:a16="http://schemas.microsoft.com/office/drawing/2014/main" val="2192733770"/>
                    </a:ext>
                  </a:extLst>
                </a:gridCol>
                <a:gridCol w="1490029">
                  <a:extLst>
                    <a:ext uri="{9D8B030D-6E8A-4147-A177-3AD203B41FA5}">
                      <a16:colId xmlns:a16="http://schemas.microsoft.com/office/drawing/2014/main" val="1911535649"/>
                    </a:ext>
                  </a:extLst>
                </a:gridCol>
                <a:gridCol w="1509378">
                  <a:extLst>
                    <a:ext uri="{9D8B030D-6E8A-4147-A177-3AD203B41FA5}">
                      <a16:colId xmlns:a16="http://schemas.microsoft.com/office/drawing/2014/main" val="800506280"/>
                    </a:ext>
                  </a:extLst>
                </a:gridCol>
              </a:tblGrid>
              <a:tr h="302642">
                <a:tc>
                  <a:txBody>
                    <a:bodyPr/>
                    <a:lstStyle/>
                    <a:p>
                      <a:pPr algn="ctr">
                        <a:buNone/>
                      </a:pPr>
                      <a:r>
                        <a:rPr lang="en-US" b="1" i="0" dirty="0">
                          <a:solidFill>
                            <a:schemeClr val="bg1"/>
                          </a:solidFill>
                          <a:latin typeface="Arial" panose="020B0604020202020204" pitchFamily="34" charset="0"/>
                          <a:cs typeface="Arial" panose="020B0604020202020204" pitchFamily="34" charset="0"/>
                        </a:rPr>
                        <a:t>Class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tc>
                  <a:txBody>
                    <a:bodyPr/>
                    <a:lstStyle/>
                    <a:p>
                      <a:pPr algn="ctr">
                        <a:buNone/>
                      </a:pPr>
                      <a:r>
                        <a:rPr lang="en-US" b="1" i="0" dirty="0">
                          <a:solidFill>
                            <a:schemeClr val="bg1"/>
                          </a:solidFill>
                          <a:latin typeface="Arial" panose="020B0604020202020204" pitchFamily="34" charset="0"/>
                          <a:cs typeface="Arial" panose="020B0604020202020204" pitchFamily="34" charset="0"/>
                        </a:rPr>
                        <a:t>Metric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tc>
                  <a:txBody>
                    <a:bodyPr/>
                    <a:lstStyle/>
                    <a:p>
                      <a:pPr algn="ctr">
                        <a:buNone/>
                      </a:pPr>
                      <a:r>
                        <a:rPr lang="en-US" b="1" i="0" dirty="0">
                          <a:solidFill>
                            <a:schemeClr val="bg1"/>
                          </a:solidFill>
                          <a:latin typeface="Arial" panose="020B0604020202020204" pitchFamily="34" charset="0"/>
                          <a:cs typeface="Arial" panose="020B0604020202020204" pitchFamily="34" charset="0"/>
                        </a:rPr>
                        <a:t>Crystal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tc>
                  <a:txBody>
                    <a:bodyPr/>
                    <a:lstStyle/>
                    <a:p>
                      <a:pPr algn="ctr">
                        <a:buNone/>
                      </a:pPr>
                      <a:r>
                        <a:rPr lang="en-US" b="1" i="0" dirty="0">
                          <a:solidFill>
                            <a:schemeClr val="bg1"/>
                          </a:solidFill>
                          <a:latin typeface="Arial" panose="020B0604020202020204" pitchFamily="34" charset="0"/>
                          <a:cs typeface="Arial" panose="020B0604020202020204" pitchFamily="34" charset="0"/>
                        </a:rPr>
                        <a:t>Baseline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extLst>
                  <a:ext uri="{0D108BD9-81ED-4DB2-BD59-A6C34878D82A}">
                    <a16:rowId xmlns:a16="http://schemas.microsoft.com/office/drawing/2014/main" val="2410800052"/>
                  </a:ext>
                </a:extLst>
              </a:tr>
              <a:tr h="302642">
                <a:tc rowSpan="3">
                  <a:txBody>
                    <a:bodyPr/>
                    <a:lstStyle/>
                    <a:p>
                      <a:pPr>
                        <a:buNone/>
                      </a:pPr>
                      <a:r>
                        <a:rPr lang="en-US" b="1" i="0" dirty="0">
                          <a:solidFill>
                            <a:schemeClr val="bg1"/>
                          </a:solidFill>
                          <a:latin typeface="Arial" panose="020B0604020202020204" pitchFamily="34" charset="0"/>
                          <a:cs typeface="Arial" panose="020B0604020202020204" pitchFamily="34" charset="0"/>
                        </a:rPr>
                        <a:t>NNEO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04D"/>
                    </a:solidFill>
                  </a:tcPr>
                </a:tc>
                <a:tc>
                  <a:txBody>
                    <a:bodyPr/>
                    <a:lstStyle/>
                    <a:p>
                      <a:pPr>
                        <a:buNone/>
                      </a:pPr>
                      <a:r>
                        <a:rPr lang="en-US" b="1" i="0" dirty="0">
                          <a:latin typeface="Arial" panose="020B0604020202020204" pitchFamily="34" charset="0"/>
                          <a:cs typeface="Arial" panose="020B0604020202020204" pitchFamily="34" charset="0"/>
                        </a:rPr>
                        <a:t>Precision</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0.12</a:t>
                      </a:r>
                    </a:p>
                  </a:txBody>
                  <a:tcPr anchor="ctr">
                    <a:lnT w="28575" cap="flat" cmpd="sng" algn="ctr">
                      <a:solidFill>
                        <a:schemeClr val="bg1"/>
                      </a:solidFill>
                      <a:prstDash val="solid"/>
                      <a:round/>
                      <a:headEnd type="none" w="med" len="med"/>
                      <a:tailEnd type="none" w="med" len="med"/>
                    </a:lnT>
                    <a:solidFill>
                      <a:srgbClr val="F4E9E9"/>
                    </a:solidFill>
                  </a:tcPr>
                </a:tc>
                <a:tc>
                  <a:txBody>
                    <a:bodyPr/>
                    <a:lstStyle/>
                    <a:p>
                      <a:pPr algn="r">
                        <a:buNone/>
                      </a:pPr>
                      <a:r>
                        <a:rPr lang="en-US" b="1" i="0">
                          <a:latin typeface="Arial" panose="020B0604020202020204" pitchFamily="34" charset="0"/>
                          <a:cs typeface="Arial" panose="020B0604020202020204" pitchFamily="34" charset="0"/>
                        </a:rPr>
                        <a:t>0.05</a:t>
                      </a:r>
                    </a:p>
                  </a:txBody>
                  <a:tcPr anchor="ctr">
                    <a:lnT w="28575" cap="flat" cmpd="sng" algn="ctr">
                      <a:solidFill>
                        <a:schemeClr val="bg1"/>
                      </a:solidFill>
                      <a:prstDash val="solid"/>
                      <a:round/>
                      <a:headEnd type="none" w="med" len="med"/>
                      <a:tailEnd type="none" w="med" len="med"/>
                    </a:lnT>
                    <a:solidFill>
                      <a:srgbClr val="F4E9E9"/>
                    </a:solidFill>
                  </a:tcPr>
                </a:tc>
                <a:extLst>
                  <a:ext uri="{0D108BD9-81ED-4DB2-BD59-A6C34878D82A}">
                    <a16:rowId xmlns:a16="http://schemas.microsoft.com/office/drawing/2014/main" val="1070946979"/>
                  </a:ext>
                </a:extLst>
              </a:tr>
              <a:tr h="302642">
                <a:tc vMerge="1">
                  <a:txBody>
                    <a:bodyPr/>
                    <a:lstStyle/>
                    <a:p>
                      <a:pPr>
                        <a:buNone/>
                      </a:pPr>
                      <a:endParaRPr lang="en-US" dirty="0"/>
                    </a:p>
                  </a:txBody>
                  <a:tcPr anchor="ctr"/>
                </a:tc>
                <a:tc>
                  <a:txBody>
                    <a:bodyPr/>
                    <a:lstStyle/>
                    <a:p>
                      <a:pPr>
                        <a:buNone/>
                      </a:pPr>
                      <a:r>
                        <a:rPr lang="en-US" b="1" i="0">
                          <a:latin typeface="Arial" panose="020B0604020202020204" pitchFamily="34" charset="0"/>
                          <a:cs typeface="Arial" panose="020B0604020202020204" pitchFamily="34" charset="0"/>
                        </a:rPr>
                        <a:t>Recall</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0.076</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0.03</a:t>
                      </a:r>
                    </a:p>
                  </a:txBody>
                  <a:tcPr anchor="ctr">
                    <a:solidFill>
                      <a:srgbClr val="F4E9E9"/>
                    </a:solidFill>
                  </a:tcPr>
                </a:tc>
                <a:extLst>
                  <a:ext uri="{0D108BD9-81ED-4DB2-BD59-A6C34878D82A}">
                    <a16:rowId xmlns:a16="http://schemas.microsoft.com/office/drawing/2014/main" val="80906113"/>
                  </a:ext>
                </a:extLst>
              </a:tr>
              <a:tr h="302642">
                <a:tc vMerge="1">
                  <a:txBody>
                    <a:bodyPr/>
                    <a:lstStyle/>
                    <a:p>
                      <a:pPr>
                        <a:buNone/>
                      </a:pPr>
                      <a:endParaRPr lang="en-US" dirty="0"/>
                    </a:p>
                  </a:txBody>
                  <a:tcPr anchor="ctr"/>
                </a:tc>
                <a:tc>
                  <a:txBody>
                    <a:bodyPr/>
                    <a:lstStyle/>
                    <a:p>
                      <a:pPr>
                        <a:buNone/>
                      </a:pPr>
                      <a:r>
                        <a:rPr lang="en-US" b="1" i="0">
                          <a:latin typeface="Arial" panose="020B0604020202020204" pitchFamily="34" charset="0"/>
                          <a:cs typeface="Arial" panose="020B0604020202020204" pitchFamily="34" charset="0"/>
                        </a:rPr>
                        <a:t>F1</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0.09</a:t>
                      </a:r>
                    </a:p>
                  </a:txBody>
                  <a:tcPr anchor="ctr">
                    <a:solidFill>
                      <a:srgbClr val="F4E9E9"/>
                    </a:solidFill>
                  </a:tcPr>
                </a:tc>
                <a:tc>
                  <a:txBody>
                    <a:bodyPr/>
                    <a:lstStyle/>
                    <a:p>
                      <a:pPr algn="r">
                        <a:buNone/>
                      </a:pPr>
                      <a:r>
                        <a:rPr lang="en-US" b="1" i="0">
                          <a:latin typeface="Arial" panose="020B0604020202020204" pitchFamily="34" charset="0"/>
                          <a:cs typeface="Arial" panose="020B0604020202020204" pitchFamily="34" charset="0"/>
                        </a:rPr>
                        <a:t>0.03</a:t>
                      </a:r>
                    </a:p>
                  </a:txBody>
                  <a:tcPr anchor="ctr">
                    <a:solidFill>
                      <a:srgbClr val="F4E9E9"/>
                    </a:solidFill>
                  </a:tcPr>
                </a:tc>
                <a:extLst>
                  <a:ext uri="{0D108BD9-81ED-4DB2-BD59-A6C34878D82A}">
                    <a16:rowId xmlns:a16="http://schemas.microsoft.com/office/drawing/2014/main" val="4049277391"/>
                  </a:ext>
                </a:extLst>
              </a:tr>
              <a:tr h="302642">
                <a:tc rowSpan="3">
                  <a:txBody>
                    <a:bodyPr/>
                    <a:lstStyle/>
                    <a:p>
                      <a:pPr>
                        <a:buNone/>
                      </a:pPr>
                      <a:r>
                        <a:rPr lang="en-US" b="1" i="0" dirty="0">
                          <a:solidFill>
                            <a:schemeClr val="bg1"/>
                          </a:solidFill>
                          <a:latin typeface="Arial" panose="020B0604020202020204" pitchFamily="34" charset="0"/>
                          <a:cs typeface="Arial" panose="020B0604020202020204" pitchFamily="34" charset="0"/>
                        </a:rPr>
                        <a:t>DCIS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04D"/>
                    </a:solidFill>
                  </a:tcPr>
                </a:tc>
                <a:tc>
                  <a:txBody>
                    <a:bodyPr/>
                    <a:lstStyle/>
                    <a:p>
                      <a:pPr>
                        <a:buNone/>
                      </a:pPr>
                      <a:r>
                        <a:rPr lang="en-US" b="1" i="0" dirty="0">
                          <a:latin typeface="Arial" panose="020B0604020202020204" pitchFamily="34" charset="0"/>
                          <a:cs typeface="Arial" panose="020B0604020202020204" pitchFamily="34" charset="0"/>
                        </a:rPr>
                        <a:t>Precision</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0.08</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0.08</a:t>
                      </a:r>
                    </a:p>
                  </a:txBody>
                  <a:tcPr anchor="ctr">
                    <a:solidFill>
                      <a:srgbClr val="F4E9E9"/>
                    </a:solidFill>
                  </a:tcPr>
                </a:tc>
                <a:extLst>
                  <a:ext uri="{0D108BD9-81ED-4DB2-BD59-A6C34878D82A}">
                    <a16:rowId xmlns:a16="http://schemas.microsoft.com/office/drawing/2014/main" val="4038576681"/>
                  </a:ext>
                </a:extLst>
              </a:tr>
              <a:tr h="302642">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Recall</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0.18</a:t>
                      </a:r>
                    </a:p>
                  </a:txBody>
                  <a:tcPr anchor="ctr">
                    <a:solidFill>
                      <a:srgbClr val="F4E9E9"/>
                    </a:solidFill>
                  </a:tcPr>
                </a:tc>
                <a:tc>
                  <a:txBody>
                    <a:bodyPr/>
                    <a:lstStyle/>
                    <a:p>
                      <a:pPr algn="r">
                        <a:buNone/>
                      </a:pPr>
                      <a:r>
                        <a:rPr lang="en-US" b="1" i="0">
                          <a:latin typeface="Arial" panose="020B0604020202020204" pitchFamily="34" charset="0"/>
                          <a:cs typeface="Arial" panose="020B0604020202020204" pitchFamily="34" charset="0"/>
                        </a:rPr>
                        <a:t>0.09</a:t>
                      </a:r>
                    </a:p>
                  </a:txBody>
                  <a:tcPr anchor="ctr">
                    <a:solidFill>
                      <a:srgbClr val="F4E9E9"/>
                    </a:solidFill>
                  </a:tcPr>
                </a:tc>
                <a:extLst>
                  <a:ext uri="{0D108BD9-81ED-4DB2-BD59-A6C34878D82A}">
                    <a16:rowId xmlns:a16="http://schemas.microsoft.com/office/drawing/2014/main" val="3814207503"/>
                  </a:ext>
                </a:extLst>
              </a:tr>
              <a:tr h="302642">
                <a:tc vMerge="1">
                  <a:txBody>
                    <a:bodyPr/>
                    <a:lstStyle/>
                    <a:p>
                      <a:pPr>
                        <a:buNone/>
                      </a:pPr>
                      <a:endParaRPr lang="en-US" dirty="0"/>
                    </a:p>
                  </a:txBody>
                  <a:tcPr anchor="ctr"/>
                </a:tc>
                <a:tc>
                  <a:txBody>
                    <a:bodyPr/>
                    <a:lstStyle/>
                    <a:p>
                      <a:pPr>
                        <a:buNone/>
                      </a:pPr>
                      <a:r>
                        <a:rPr lang="en-US" b="1" i="0">
                          <a:latin typeface="Arial" panose="020B0604020202020204" pitchFamily="34" charset="0"/>
                          <a:cs typeface="Arial" panose="020B0604020202020204" pitchFamily="34" charset="0"/>
                        </a:rPr>
                        <a:t>F1</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0.11</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0.08</a:t>
                      </a:r>
                    </a:p>
                  </a:txBody>
                  <a:tcPr anchor="ctr">
                    <a:solidFill>
                      <a:srgbClr val="F4E9E9"/>
                    </a:solidFill>
                  </a:tcPr>
                </a:tc>
                <a:extLst>
                  <a:ext uri="{0D108BD9-81ED-4DB2-BD59-A6C34878D82A}">
                    <a16:rowId xmlns:a16="http://schemas.microsoft.com/office/drawing/2014/main" val="2223692778"/>
                  </a:ext>
                </a:extLst>
              </a:tr>
              <a:tr h="302642">
                <a:tc rowSpan="3">
                  <a:txBody>
                    <a:bodyPr/>
                    <a:lstStyle/>
                    <a:p>
                      <a:pPr>
                        <a:buNone/>
                      </a:pPr>
                      <a:r>
                        <a:rPr lang="en-US" b="1" i="0" dirty="0">
                          <a:solidFill>
                            <a:schemeClr val="bg1"/>
                          </a:solidFill>
                          <a:latin typeface="Arial" panose="020B0604020202020204" pitchFamily="34" charset="0"/>
                          <a:cs typeface="Arial" panose="020B0604020202020204" pitchFamily="34" charset="0"/>
                        </a:rPr>
                        <a:t>INDC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04D"/>
                    </a:solidFill>
                  </a:tcPr>
                </a:tc>
                <a:tc>
                  <a:txBody>
                    <a:bodyPr/>
                    <a:lstStyle/>
                    <a:p>
                      <a:pPr>
                        <a:buNone/>
                      </a:pPr>
                      <a:r>
                        <a:rPr lang="en-US" b="1" i="0" dirty="0">
                          <a:latin typeface="Arial" panose="020B0604020202020204" pitchFamily="34" charset="0"/>
                          <a:cs typeface="Arial" panose="020B0604020202020204" pitchFamily="34" charset="0"/>
                        </a:rPr>
                        <a:t>Precision</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0.78</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0.78</a:t>
                      </a:r>
                    </a:p>
                  </a:txBody>
                  <a:tcPr anchor="ctr">
                    <a:solidFill>
                      <a:srgbClr val="F4E9E9"/>
                    </a:solidFill>
                  </a:tcPr>
                </a:tc>
                <a:extLst>
                  <a:ext uri="{0D108BD9-81ED-4DB2-BD59-A6C34878D82A}">
                    <a16:rowId xmlns:a16="http://schemas.microsoft.com/office/drawing/2014/main" val="1341475202"/>
                  </a:ext>
                </a:extLst>
              </a:tr>
              <a:tr h="302642">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Recall</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0.23</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0.05</a:t>
                      </a:r>
                    </a:p>
                  </a:txBody>
                  <a:tcPr anchor="ctr">
                    <a:solidFill>
                      <a:srgbClr val="F4E9E9"/>
                    </a:solidFill>
                  </a:tcPr>
                </a:tc>
                <a:extLst>
                  <a:ext uri="{0D108BD9-81ED-4DB2-BD59-A6C34878D82A}">
                    <a16:rowId xmlns:a16="http://schemas.microsoft.com/office/drawing/2014/main" val="992612390"/>
                  </a:ext>
                </a:extLst>
              </a:tr>
              <a:tr h="302642">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F1</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0.35</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0.09</a:t>
                      </a:r>
                    </a:p>
                  </a:txBody>
                  <a:tcPr anchor="ctr">
                    <a:solidFill>
                      <a:srgbClr val="F4E9E9"/>
                    </a:solidFill>
                  </a:tcPr>
                </a:tc>
                <a:extLst>
                  <a:ext uri="{0D108BD9-81ED-4DB2-BD59-A6C34878D82A}">
                    <a16:rowId xmlns:a16="http://schemas.microsoft.com/office/drawing/2014/main" val="748940290"/>
                  </a:ext>
                </a:extLst>
              </a:tr>
            </a:tbl>
          </a:graphicData>
        </a:graphic>
      </p:graphicFrame>
      <p:graphicFrame>
        <p:nvGraphicFramePr>
          <p:cNvPr id="4" name="Table 3">
            <a:extLst>
              <a:ext uri="{FF2B5EF4-FFF2-40B4-BE49-F238E27FC236}">
                <a16:creationId xmlns:a16="http://schemas.microsoft.com/office/drawing/2014/main" id="{DF87697E-83FE-C9FE-734A-E89591CF96B1}"/>
              </a:ext>
            </a:extLst>
          </p:cNvPr>
          <p:cNvGraphicFramePr>
            <a:graphicFrameLocks noGrp="1"/>
          </p:cNvGraphicFramePr>
          <p:nvPr>
            <p:extLst>
              <p:ext uri="{D42A27DB-BD31-4B8C-83A1-F6EECF244321}">
                <p14:modId xmlns:p14="http://schemas.microsoft.com/office/powerpoint/2010/main" val="965223943"/>
              </p:ext>
            </p:extLst>
          </p:nvPr>
        </p:nvGraphicFramePr>
        <p:xfrm>
          <a:off x="6185211" y="2797824"/>
          <a:ext cx="5872040" cy="3657600"/>
        </p:xfrm>
        <a:graphic>
          <a:graphicData uri="http://schemas.openxmlformats.org/drawingml/2006/table">
            <a:tbl>
              <a:tblPr>
                <a:tableStyleId>{284E427A-3D55-4303-BF80-6455036E1DE7}</a:tableStyleId>
              </a:tblPr>
              <a:tblGrid>
                <a:gridCol w="1468010">
                  <a:extLst>
                    <a:ext uri="{9D8B030D-6E8A-4147-A177-3AD203B41FA5}">
                      <a16:colId xmlns:a16="http://schemas.microsoft.com/office/drawing/2014/main" val="779312847"/>
                    </a:ext>
                  </a:extLst>
                </a:gridCol>
                <a:gridCol w="1421621">
                  <a:extLst>
                    <a:ext uri="{9D8B030D-6E8A-4147-A177-3AD203B41FA5}">
                      <a16:colId xmlns:a16="http://schemas.microsoft.com/office/drawing/2014/main" val="3382634286"/>
                    </a:ext>
                  </a:extLst>
                </a:gridCol>
                <a:gridCol w="1469985">
                  <a:extLst>
                    <a:ext uri="{9D8B030D-6E8A-4147-A177-3AD203B41FA5}">
                      <a16:colId xmlns:a16="http://schemas.microsoft.com/office/drawing/2014/main" val="2346334110"/>
                    </a:ext>
                  </a:extLst>
                </a:gridCol>
                <a:gridCol w="1512424">
                  <a:extLst>
                    <a:ext uri="{9D8B030D-6E8A-4147-A177-3AD203B41FA5}">
                      <a16:colId xmlns:a16="http://schemas.microsoft.com/office/drawing/2014/main" val="1571184457"/>
                    </a:ext>
                  </a:extLst>
                </a:gridCol>
              </a:tblGrid>
              <a:tr h="334183">
                <a:tc>
                  <a:txBody>
                    <a:bodyPr/>
                    <a:lstStyle/>
                    <a:p>
                      <a:pPr algn="ctr">
                        <a:buNone/>
                      </a:pPr>
                      <a:r>
                        <a:rPr lang="en-US" sz="1800" b="1" i="0" dirty="0">
                          <a:solidFill>
                            <a:schemeClr val="bg1"/>
                          </a:solidFill>
                          <a:latin typeface="Arial" panose="020B0604020202020204" pitchFamily="34" charset="0"/>
                          <a:cs typeface="Arial" panose="020B0604020202020204" pitchFamily="34" charset="0"/>
                        </a:rPr>
                        <a:t>Class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tc>
                  <a:txBody>
                    <a:bodyPr/>
                    <a:lstStyle/>
                    <a:p>
                      <a:pPr algn="ctr">
                        <a:buNone/>
                      </a:pPr>
                      <a:r>
                        <a:rPr lang="en-US" sz="1800" b="1" i="0" dirty="0">
                          <a:solidFill>
                            <a:schemeClr val="bg1"/>
                          </a:solidFill>
                          <a:latin typeface="Arial" panose="020B0604020202020204" pitchFamily="34" charset="0"/>
                          <a:cs typeface="Arial" panose="020B0604020202020204" pitchFamily="34" charset="0"/>
                        </a:rPr>
                        <a:t>Metric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tc>
                  <a:txBody>
                    <a:bodyPr/>
                    <a:lstStyle/>
                    <a:p>
                      <a:pPr algn="ctr">
                        <a:buNone/>
                      </a:pPr>
                      <a:r>
                        <a:rPr lang="en-US" sz="1800" b="1" i="0" dirty="0">
                          <a:solidFill>
                            <a:schemeClr val="bg1"/>
                          </a:solidFill>
                          <a:latin typeface="Arial" panose="020B0604020202020204" pitchFamily="34" charset="0"/>
                          <a:cs typeface="Arial" panose="020B0604020202020204" pitchFamily="34" charset="0"/>
                        </a:rPr>
                        <a:t>Crystal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tc>
                  <a:txBody>
                    <a:bodyPr/>
                    <a:lstStyle/>
                    <a:p>
                      <a:pPr algn="ctr">
                        <a:buNone/>
                      </a:pPr>
                      <a:r>
                        <a:rPr lang="en-US" sz="1800" b="1" i="0" dirty="0">
                          <a:solidFill>
                            <a:schemeClr val="bg1"/>
                          </a:solidFill>
                          <a:latin typeface="Arial" panose="020B0604020202020204" pitchFamily="34" charset="0"/>
                          <a:cs typeface="Arial" panose="020B0604020202020204" pitchFamily="34" charset="0"/>
                        </a:rPr>
                        <a:t>Baseline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504D"/>
                    </a:solidFill>
                  </a:tcPr>
                </a:tc>
                <a:extLst>
                  <a:ext uri="{0D108BD9-81ED-4DB2-BD59-A6C34878D82A}">
                    <a16:rowId xmlns:a16="http://schemas.microsoft.com/office/drawing/2014/main" val="2648115648"/>
                  </a:ext>
                </a:extLst>
              </a:tr>
              <a:tr h="334183">
                <a:tc rowSpan="3">
                  <a:txBody>
                    <a:bodyPr/>
                    <a:lstStyle/>
                    <a:p>
                      <a:pPr>
                        <a:buNone/>
                      </a:pPr>
                      <a:r>
                        <a:rPr lang="en-US" b="1" i="0" dirty="0">
                          <a:solidFill>
                            <a:schemeClr val="bg1"/>
                          </a:solidFill>
                          <a:latin typeface="Arial" panose="020B0604020202020204" pitchFamily="34" charset="0"/>
                          <a:cs typeface="Arial" panose="020B0604020202020204" pitchFamily="34" charset="0"/>
                        </a:rPr>
                        <a:t>NNEO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04D"/>
                    </a:solidFill>
                  </a:tcPr>
                </a:tc>
                <a:tc>
                  <a:txBody>
                    <a:bodyPr/>
                    <a:lstStyle/>
                    <a:p>
                      <a:pPr>
                        <a:buNone/>
                      </a:pPr>
                      <a:r>
                        <a:rPr lang="en-US" b="1" i="0" dirty="0">
                          <a:latin typeface="Arial" panose="020B0604020202020204" pitchFamily="34" charset="0"/>
                          <a:cs typeface="Arial" panose="020B0604020202020204" pitchFamily="34" charset="0"/>
                        </a:rPr>
                        <a:t>Precision</a:t>
                      </a:r>
                    </a:p>
                  </a:txBody>
                  <a:tcPr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0.45</a:t>
                      </a:r>
                    </a:p>
                  </a:txBody>
                  <a:tcPr anchor="ctr">
                    <a:lnT w="28575" cap="flat" cmpd="sng" algn="ctr">
                      <a:solidFill>
                        <a:schemeClr val="bg1"/>
                      </a:solidFill>
                      <a:prstDash val="solid"/>
                      <a:round/>
                      <a:headEnd type="none" w="med" len="med"/>
                      <a:tailEnd type="none" w="med" len="med"/>
                    </a:lnT>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0.38</a:t>
                      </a:r>
                    </a:p>
                  </a:txBody>
                  <a:tcPr anchor="ctr">
                    <a:lnT w="28575" cap="flat" cmpd="sng" algn="ctr">
                      <a:solidFill>
                        <a:schemeClr val="bg1"/>
                      </a:solidFill>
                      <a:prstDash val="solid"/>
                      <a:round/>
                      <a:headEnd type="none" w="med" len="med"/>
                      <a:tailEnd type="none" w="med" len="med"/>
                    </a:lnT>
                    <a:solidFill>
                      <a:srgbClr val="F4E9E9"/>
                    </a:solidFill>
                  </a:tcPr>
                </a:tc>
                <a:extLst>
                  <a:ext uri="{0D108BD9-81ED-4DB2-BD59-A6C34878D82A}">
                    <a16:rowId xmlns:a16="http://schemas.microsoft.com/office/drawing/2014/main" val="3930276536"/>
                  </a:ext>
                </a:extLst>
              </a:tr>
              <a:tr h="334183">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Recall</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0.04</a:t>
                      </a:r>
                    </a:p>
                  </a:txBody>
                  <a:tcPr anchor="ctr">
                    <a:solidFill>
                      <a:srgbClr val="F4E9E9"/>
                    </a:solidFill>
                  </a:tcPr>
                </a:tc>
                <a:tc>
                  <a:txBody>
                    <a:bodyPr/>
                    <a:lstStyle/>
                    <a:p>
                      <a:pPr algn="r">
                        <a:buNone/>
                      </a:pPr>
                      <a:r>
                        <a:rPr lang="en-US" b="1" i="0">
                          <a:latin typeface="Arial" panose="020B0604020202020204" pitchFamily="34" charset="0"/>
                          <a:cs typeface="Arial" panose="020B0604020202020204" pitchFamily="34" charset="0"/>
                        </a:rPr>
                        <a:t>0.03</a:t>
                      </a:r>
                    </a:p>
                  </a:txBody>
                  <a:tcPr anchor="ctr">
                    <a:solidFill>
                      <a:srgbClr val="F4E9E9"/>
                    </a:solidFill>
                  </a:tcPr>
                </a:tc>
                <a:extLst>
                  <a:ext uri="{0D108BD9-81ED-4DB2-BD59-A6C34878D82A}">
                    <a16:rowId xmlns:a16="http://schemas.microsoft.com/office/drawing/2014/main" val="2700500663"/>
                  </a:ext>
                </a:extLst>
              </a:tr>
              <a:tr h="334183">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F1</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0.08</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0.05</a:t>
                      </a:r>
                    </a:p>
                  </a:txBody>
                  <a:tcPr anchor="ctr">
                    <a:solidFill>
                      <a:srgbClr val="F4E9E9"/>
                    </a:solidFill>
                  </a:tcPr>
                </a:tc>
                <a:extLst>
                  <a:ext uri="{0D108BD9-81ED-4DB2-BD59-A6C34878D82A}">
                    <a16:rowId xmlns:a16="http://schemas.microsoft.com/office/drawing/2014/main" val="1983670174"/>
                  </a:ext>
                </a:extLst>
              </a:tr>
              <a:tr h="334183">
                <a:tc rowSpan="3">
                  <a:txBody>
                    <a:bodyPr/>
                    <a:lstStyle/>
                    <a:p>
                      <a:pPr>
                        <a:buNone/>
                      </a:pPr>
                      <a:r>
                        <a:rPr lang="en-US" b="1" i="0" dirty="0">
                          <a:solidFill>
                            <a:schemeClr val="bg1"/>
                          </a:solidFill>
                          <a:latin typeface="Arial" panose="020B0604020202020204" pitchFamily="34" charset="0"/>
                          <a:cs typeface="Arial" panose="020B0604020202020204" pitchFamily="34" charset="0"/>
                        </a:rPr>
                        <a:t>DCIS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04D"/>
                    </a:solidFill>
                  </a:tcPr>
                </a:tc>
                <a:tc>
                  <a:txBody>
                    <a:bodyPr/>
                    <a:lstStyle/>
                    <a:p>
                      <a:pPr>
                        <a:buNone/>
                      </a:pPr>
                      <a:r>
                        <a:rPr lang="en-US" b="1" i="0" dirty="0">
                          <a:latin typeface="Arial" panose="020B0604020202020204" pitchFamily="34" charset="0"/>
                          <a:cs typeface="Arial" panose="020B0604020202020204" pitchFamily="34" charset="0"/>
                        </a:rPr>
                        <a:t>Precision</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0.06</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0.03</a:t>
                      </a:r>
                    </a:p>
                  </a:txBody>
                  <a:tcPr anchor="ctr">
                    <a:solidFill>
                      <a:srgbClr val="F4E9E9"/>
                    </a:solidFill>
                  </a:tcPr>
                </a:tc>
                <a:extLst>
                  <a:ext uri="{0D108BD9-81ED-4DB2-BD59-A6C34878D82A}">
                    <a16:rowId xmlns:a16="http://schemas.microsoft.com/office/drawing/2014/main" val="3212160313"/>
                  </a:ext>
                </a:extLst>
              </a:tr>
              <a:tr h="334183">
                <a:tc vMerge="1">
                  <a:txBody>
                    <a:bodyPr/>
                    <a:lstStyle/>
                    <a:p>
                      <a:pPr>
                        <a:buNone/>
                      </a:pPr>
                      <a:endParaRPr lang="en-US" dirty="0"/>
                    </a:p>
                  </a:txBody>
                  <a:tcPr anchor="ctr"/>
                </a:tc>
                <a:tc>
                  <a:txBody>
                    <a:bodyPr/>
                    <a:lstStyle/>
                    <a:p>
                      <a:pPr>
                        <a:buNone/>
                      </a:pPr>
                      <a:r>
                        <a:rPr lang="en-US" b="1" i="0">
                          <a:latin typeface="Arial" panose="020B0604020202020204" pitchFamily="34" charset="0"/>
                          <a:cs typeface="Arial" panose="020B0604020202020204" pitchFamily="34" charset="0"/>
                        </a:rPr>
                        <a:t>Recall</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a:latin typeface="Arial" panose="020B0604020202020204" pitchFamily="34" charset="0"/>
                          <a:cs typeface="Arial" panose="020B0604020202020204" pitchFamily="34" charset="0"/>
                        </a:rPr>
                        <a:t>0.21</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0.06</a:t>
                      </a:r>
                    </a:p>
                  </a:txBody>
                  <a:tcPr anchor="ctr">
                    <a:solidFill>
                      <a:srgbClr val="F4E9E9"/>
                    </a:solidFill>
                  </a:tcPr>
                </a:tc>
                <a:extLst>
                  <a:ext uri="{0D108BD9-81ED-4DB2-BD59-A6C34878D82A}">
                    <a16:rowId xmlns:a16="http://schemas.microsoft.com/office/drawing/2014/main" val="3178489221"/>
                  </a:ext>
                </a:extLst>
              </a:tr>
              <a:tr h="334183">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F1</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dirty="0">
                          <a:latin typeface="Arial" panose="020B0604020202020204" pitchFamily="34" charset="0"/>
                          <a:cs typeface="Arial" panose="020B0604020202020204" pitchFamily="34" charset="0"/>
                        </a:rPr>
                        <a:t>0.10</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0.04</a:t>
                      </a:r>
                    </a:p>
                  </a:txBody>
                  <a:tcPr anchor="ctr">
                    <a:solidFill>
                      <a:srgbClr val="F4E9E9"/>
                    </a:solidFill>
                  </a:tcPr>
                </a:tc>
                <a:extLst>
                  <a:ext uri="{0D108BD9-81ED-4DB2-BD59-A6C34878D82A}">
                    <a16:rowId xmlns:a16="http://schemas.microsoft.com/office/drawing/2014/main" val="3054900859"/>
                  </a:ext>
                </a:extLst>
              </a:tr>
              <a:tr h="334183">
                <a:tc rowSpan="3">
                  <a:txBody>
                    <a:bodyPr/>
                    <a:lstStyle/>
                    <a:p>
                      <a:pPr>
                        <a:buNone/>
                      </a:pPr>
                      <a:r>
                        <a:rPr lang="en-US" b="1" i="0" dirty="0">
                          <a:solidFill>
                            <a:schemeClr val="bg1"/>
                          </a:solidFill>
                          <a:latin typeface="Arial" panose="020B0604020202020204" pitchFamily="34" charset="0"/>
                          <a:cs typeface="Arial" panose="020B0604020202020204" pitchFamily="34" charset="0"/>
                        </a:rPr>
                        <a:t>INDC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504D"/>
                    </a:solidFill>
                  </a:tcPr>
                </a:tc>
                <a:tc>
                  <a:txBody>
                    <a:bodyPr/>
                    <a:lstStyle/>
                    <a:p>
                      <a:pPr>
                        <a:buNone/>
                      </a:pPr>
                      <a:r>
                        <a:rPr lang="en-US" b="1" i="0" dirty="0">
                          <a:latin typeface="Arial" panose="020B0604020202020204" pitchFamily="34" charset="0"/>
                          <a:cs typeface="Arial" panose="020B0604020202020204" pitchFamily="34" charset="0"/>
                        </a:rPr>
                        <a:t>Precision</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a:latin typeface="Arial" panose="020B0604020202020204" pitchFamily="34" charset="0"/>
                          <a:cs typeface="Arial" panose="020B0604020202020204" pitchFamily="34" charset="0"/>
                        </a:rPr>
                        <a:t>0.06</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0.07</a:t>
                      </a:r>
                    </a:p>
                  </a:txBody>
                  <a:tcPr anchor="ctr">
                    <a:solidFill>
                      <a:srgbClr val="F4E9E9"/>
                    </a:solidFill>
                  </a:tcPr>
                </a:tc>
                <a:extLst>
                  <a:ext uri="{0D108BD9-81ED-4DB2-BD59-A6C34878D82A}">
                    <a16:rowId xmlns:a16="http://schemas.microsoft.com/office/drawing/2014/main" val="853980475"/>
                  </a:ext>
                </a:extLst>
              </a:tr>
              <a:tr h="334183">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Recall</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a:latin typeface="Arial" panose="020B0604020202020204" pitchFamily="34" charset="0"/>
                          <a:cs typeface="Arial" panose="020B0604020202020204" pitchFamily="34" charset="0"/>
                        </a:rPr>
                        <a:t>0.18</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0.05</a:t>
                      </a:r>
                    </a:p>
                  </a:txBody>
                  <a:tcPr anchor="ctr">
                    <a:solidFill>
                      <a:srgbClr val="F4E9E9"/>
                    </a:solidFill>
                  </a:tcPr>
                </a:tc>
                <a:extLst>
                  <a:ext uri="{0D108BD9-81ED-4DB2-BD59-A6C34878D82A}">
                    <a16:rowId xmlns:a16="http://schemas.microsoft.com/office/drawing/2014/main" val="1297891139"/>
                  </a:ext>
                </a:extLst>
              </a:tr>
              <a:tr h="334183">
                <a:tc vMerge="1">
                  <a:txBody>
                    <a:bodyPr/>
                    <a:lstStyle/>
                    <a:p>
                      <a:pPr>
                        <a:buNone/>
                      </a:pPr>
                      <a:endParaRPr lang="en-US" dirty="0"/>
                    </a:p>
                  </a:txBody>
                  <a:tcPr anchor="ctr"/>
                </a:tc>
                <a:tc>
                  <a:txBody>
                    <a:bodyPr/>
                    <a:lstStyle/>
                    <a:p>
                      <a:pPr>
                        <a:buNone/>
                      </a:pPr>
                      <a:r>
                        <a:rPr lang="en-US" b="1" i="0" dirty="0">
                          <a:latin typeface="Arial" panose="020B0604020202020204" pitchFamily="34" charset="0"/>
                          <a:cs typeface="Arial" panose="020B0604020202020204" pitchFamily="34" charset="0"/>
                        </a:rPr>
                        <a:t>F1</a:t>
                      </a:r>
                    </a:p>
                  </a:txBody>
                  <a:tcPr anchor="ctr">
                    <a:lnL w="12700" cap="flat" cmpd="sng" algn="ctr">
                      <a:solidFill>
                        <a:schemeClr val="bg1"/>
                      </a:solidFill>
                      <a:prstDash val="solid"/>
                      <a:round/>
                      <a:headEnd type="none" w="med" len="med"/>
                      <a:tailEnd type="none" w="med" len="med"/>
                    </a:lnL>
                    <a:solidFill>
                      <a:srgbClr val="E8D0D0"/>
                    </a:solidFill>
                  </a:tcPr>
                </a:tc>
                <a:tc>
                  <a:txBody>
                    <a:bodyPr/>
                    <a:lstStyle/>
                    <a:p>
                      <a:pPr algn="r">
                        <a:buNone/>
                      </a:pPr>
                      <a:r>
                        <a:rPr lang="en-US" b="1" i="0">
                          <a:latin typeface="Arial" panose="020B0604020202020204" pitchFamily="34" charset="0"/>
                          <a:cs typeface="Arial" panose="020B0604020202020204" pitchFamily="34" charset="0"/>
                        </a:rPr>
                        <a:t>0.09</a:t>
                      </a:r>
                    </a:p>
                  </a:txBody>
                  <a:tcPr anchor="ctr">
                    <a:solidFill>
                      <a:srgbClr val="F4E9E9"/>
                    </a:solidFill>
                  </a:tcPr>
                </a:tc>
                <a:tc>
                  <a:txBody>
                    <a:bodyPr/>
                    <a:lstStyle/>
                    <a:p>
                      <a:pPr algn="r">
                        <a:buNone/>
                      </a:pPr>
                      <a:r>
                        <a:rPr lang="en-US" b="1" i="0" dirty="0">
                          <a:latin typeface="Arial" panose="020B0604020202020204" pitchFamily="34" charset="0"/>
                          <a:cs typeface="Arial" panose="020B0604020202020204" pitchFamily="34" charset="0"/>
                        </a:rPr>
                        <a:t>0.06</a:t>
                      </a:r>
                    </a:p>
                  </a:txBody>
                  <a:tcPr anchor="ctr">
                    <a:solidFill>
                      <a:srgbClr val="F4E9E9"/>
                    </a:solidFill>
                  </a:tcPr>
                </a:tc>
                <a:extLst>
                  <a:ext uri="{0D108BD9-81ED-4DB2-BD59-A6C34878D82A}">
                    <a16:rowId xmlns:a16="http://schemas.microsoft.com/office/drawing/2014/main" val="2717148081"/>
                  </a:ext>
                </a:extLst>
              </a:tr>
            </a:tbl>
          </a:graphicData>
        </a:graphic>
      </p:graphicFrame>
      <p:sp>
        <p:nvSpPr>
          <p:cNvPr id="6" name="Content Placeholder 2">
            <a:extLst>
              <a:ext uri="{FF2B5EF4-FFF2-40B4-BE49-F238E27FC236}">
                <a16:creationId xmlns:a16="http://schemas.microsoft.com/office/drawing/2014/main" id="{06D7BC73-BFEB-24E9-B2EC-E964ACF835BD}"/>
              </a:ext>
            </a:extLst>
          </p:cNvPr>
          <p:cNvSpPr txBox="1">
            <a:spLocks/>
          </p:cNvSpPr>
          <p:nvPr/>
        </p:nvSpPr>
        <p:spPr>
          <a:xfrm>
            <a:off x="111891" y="2408814"/>
            <a:ext cx="5306051" cy="312516"/>
          </a:xfrm>
          <a:prstGeom prst="rect">
            <a:avLst/>
          </a:prstGeom>
        </p:spPr>
        <p:txBody>
          <a:bodyPr lIns="0" tIns="0" rIns="0" bIns="0"/>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b="1" dirty="0">
                <a:latin typeface="Arial" panose="020B0604020202020204" pitchFamily="34" charset="0"/>
                <a:cs typeface="Arial" panose="020B0604020202020204" pitchFamily="34" charset="0"/>
              </a:rPr>
              <a:t>FCBR:</a:t>
            </a:r>
          </a:p>
        </p:txBody>
      </p:sp>
      <p:sp>
        <p:nvSpPr>
          <p:cNvPr id="8" name="Content Placeholder 2">
            <a:extLst>
              <a:ext uri="{FF2B5EF4-FFF2-40B4-BE49-F238E27FC236}">
                <a16:creationId xmlns:a16="http://schemas.microsoft.com/office/drawing/2014/main" id="{650679A6-68D8-5816-6DE8-18BE0FB3E592}"/>
              </a:ext>
            </a:extLst>
          </p:cNvPr>
          <p:cNvSpPr txBox="1">
            <a:spLocks/>
          </p:cNvSpPr>
          <p:nvPr/>
        </p:nvSpPr>
        <p:spPr>
          <a:xfrm>
            <a:off x="6208071" y="2408814"/>
            <a:ext cx="5306051" cy="312516"/>
          </a:xfrm>
          <a:prstGeom prst="rect">
            <a:avLst/>
          </a:prstGeom>
        </p:spPr>
        <p:txBody>
          <a:bodyPr lIns="0" tIns="0" rIns="0" bIns="0"/>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b="1" dirty="0">
                <a:latin typeface="Arial" panose="020B0604020202020204" pitchFamily="34" charset="0"/>
                <a:cs typeface="Arial" panose="020B0604020202020204" pitchFamily="34" charset="0"/>
              </a:rPr>
              <a:t>TUBR:</a:t>
            </a:r>
          </a:p>
        </p:txBody>
      </p:sp>
    </p:spTree>
    <p:extLst>
      <p:ext uri="{BB962C8B-B14F-4D97-AF65-F5344CB8AC3E}">
        <p14:creationId xmlns:p14="http://schemas.microsoft.com/office/powerpoint/2010/main" val="36765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B823-ACBA-7964-76CE-67EA6295AB57}"/>
              </a:ext>
            </a:extLst>
          </p:cNvPr>
          <p:cNvSpPr>
            <a:spLocks noGrp="1"/>
          </p:cNvSpPr>
          <p:nvPr>
            <p:ph type="title"/>
          </p:nvPr>
        </p:nvSpPr>
        <p:spPr>
          <a:xfrm>
            <a:off x="0" y="0"/>
            <a:ext cx="12207393" cy="429768"/>
          </a:xfrm>
        </p:spPr>
        <p:txBody>
          <a:bodyPr>
            <a:noAutofit/>
          </a:bodyPr>
          <a:lstStyle/>
          <a:p>
            <a:r>
              <a:rPr lang="en-US" dirty="0"/>
              <a:t>Discussion</a:t>
            </a:r>
          </a:p>
        </p:txBody>
      </p:sp>
      <p:sp>
        <p:nvSpPr>
          <p:cNvPr id="3" name="Content Placeholder 2">
            <a:extLst>
              <a:ext uri="{FF2B5EF4-FFF2-40B4-BE49-F238E27FC236}">
                <a16:creationId xmlns:a16="http://schemas.microsoft.com/office/drawing/2014/main" id="{A50FD43D-ADEA-60C6-B43F-C6AFCA70D501}"/>
              </a:ext>
            </a:extLst>
          </p:cNvPr>
          <p:cNvSpPr>
            <a:spLocks noGrp="1"/>
          </p:cNvSpPr>
          <p:nvPr>
            <p:ph idx="1"/>
          </p:nvPr>
        </p:nvSpPr>
        <p:spPr/>
        <p:txBody>
          <a:bodyPr lIns="0" tIns="0" rIns="0" bIns="0"/>
          <a:lstStyle/>
          <a:p>
            <a:pPr>
              <a:spcBef>
                <a:spcPts val="0"/>
              </a:spcBef>
              <a:spcAft>
                <a:spcPts val="600"/>
              </a:spcAft>
            </a:pPr>
            <a:r>
              <a:rPr lang="en-US" sz="1800" b="1" dirty="0">
                <a:solidFill>
                  <a:srgbClr val="353585"/>
                </a:solidFill>
                <a:latin typeface="Arial" panose="020B0604020202020204" pitchFamily="34" charset="0"/>
                <a:cs typeface="Arial" panose="020B0604020202020204" pitchFamily="34" charset="0"/>
              </a:rPr>
              <a:t>Key Finding: </a:t>
            </a:r>
            <a:r>
              <a:rPr lang="en-US" sz="1800" b="1" dirty="0">
                <a:latin typeface="Arial" panose="020B0604020202020204" pitchFamily="34" charset="0"/>
                <a:cs typeface="Arial" panose="020B0604020202020204" pitchFamily="34" charset="0"/>
              </a:rPr>
              <a:t>Explicitly modeling calcification as a feature enhances diagnostic accuracy for breast tissue classification.</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Baseline:</a:t>
            </a:r>
            <a:r>
              <a:rPr lang="en-US" sz="1800" b="1" dirty="0">
                <a:latin typeface="Arial" panose="020B0604020202020204" pitchFamily="34" charset="0"/>
                <a:cs typeface="Arial" panose="020B0604020202020204" pitchFamily="34" charset="0"/>
              </a:rPr>
              <a:t> Model that does not consider textures or data dimensionality.</a:t>
            </a:r>
          </a:p>
          <a:p>
            <a:pPr>
              <a:spcBef>
                <a:spcPts val="0"/>
              </a:spcBef>
              <a:spcAft>
                <a:spcPts val="600"/>
              </a:spcAft>
            </a:pPr>
            <a:r>
              <a:rPr lang="en-US" sz="1800" b="1" dirty="0">
                <a:solidFill>
                  <a:srgbClr val="353585"/>
                </a:solidFill>
                <a:latin typeface="Arial" panose="020B0604020202020204" pitchFamily="34" charset="0"/>
                <a:cs typeface="Arial" panose="020B0604020202020204" pitchFamily="34" charset="0"/>
              </a:rPr>
              <a:t>Morphological Insight: </a:t>
            </a:r>
            <a:r>
              <a:rPr lang="en-US" sz="1800" b="1" dirty="0">
                <a:latin typeface="Arial" panose="020B0604020202020204" pitchFamily="34" charset="0"/>
                <a:cs typeface="Arial" panose="020B0604020202020204" pitchFamily="34" charset="0"/>
              </a:rPr>
              <a:t>Calcification patterns act as discriminative biomarkers complementing cell/tissue features. </a:t>
            </a:r>
          </a:p>
          <a:p>
            <a:pPr marL="463550" lvl="1" indent="-282575">
              <a:spcBef>
                <a:spcPts val="0"/>
              </a:spcBef>
              <a:spcAft>
                <a:spcPts val="600"/>
              </a:spcAft>
              <a:buSzPct val="75000"/>
              <a:buFont typeface="Wingdings" pitchFamily="2" charset="2"/>
              <a:buChar char="q"/>
            </a:pPr>
            <a:r>
              <a:rPr lang="en-US" sz="1800" b="1" dirty="0">
                <a:latin typeface="Arial" panose="020B0604020202020204" pitchFamily="34" charset="0"/>
                <a:cs typeface="Arial" panose="020B0604020202020204" pitchFamily="34" charset="0"/>
              </a:rPr>
              <a:t>In INDC, diffused calcifications (heterogeneous and often infiltrative distribution of calcifications) provide spatial cues; </a:t>
            </a:r>
          </a:p>
          <a:p>
            <a:pPr marL="463550" lvl="1" indent="-28257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In DCIS/NNEO, small local crystals serve as early warning markers.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AI Implications: </a:t>
            </a:r>
            <a:r>
              <a:rPr lang="en-US" sz="1800" b="1" dirty="0">
                <a:latin typeface="Arial" panose="020B0604020202020204" pitchFamily="34" charset="0"/>
                <a:cs typeface="Arial" panose="020B0604020202020204" pitchFamily="34" charset="0"/>
              </a:rPr>
              <a:t>The crystallization-aware model showed better calibration and fewer false positives between malignant and benign classes. This supports our hypothesis that mineral deposits carry clinically meaningful information.</a:t>
            </a:r>
          </a:p>
          <a:p>
            <a:pPr>
              <a:spcBef>
                <a:spcPts val="0"/>
              </a:spcBef>
              <a:spcAft>
                <a:spcPts val="1200"/>
              </a:spcAft>
            </a:pPr>
            <a:r>
              <a:rPr lang="en-US" sz="1800" b="1" dirty="0">
                <a:latin typeface="Arial" panose="020B0604020202020204" pitchFamily="34" charset="0"/>
                <a:cs typeface="Arial" panose="020B0604020202020204" pitchFamily="34" charset="0"/>
              </a:rPr>
              <a:t>Localization and structure of the calcification demonstrated that it can be further used for classification or simply as reinforced </a:t>
            </a:r>
            <a:r>
              <a:rPr lang="en-US" sz="1800" b="1" dirty="0">
                <a:solidFill>
                  <a:srgbClr val="353585"/>
                </a:solidFill>
                <a:latin typeface="Arial" panose="020B0604020202020204" pitchFamily="34" charset="0"/>
                <a:cs typeface="Arial" panose="020B0604020202020204" pitchFamily="34" charset="0"/>
              </a:rPr>
              <a:t>feedback</a:t>
            </a:r>
            <a:r>
              <a:rPr lang="en-US" sz="1800" b="1" dirty="0">
                <a:latin typeface="Arial" panose="020B0604020202020204" pitchFamily="34" charset="0"/>
                <a:cs typeface="Arial" panose="020B0604020202020204" pitchFamily="34" charset="0"/>
              </a:rPr>
              <a:t>.</a:t>
            </a:r>
          </a:p>
          <a:p>
            <a:pPr>
              <a:spcBef>
                <a:spcPts val="0"/>
              </a:spcBef>
            </a:pPr>
            <a:r>
              <a:rPr lang="en-US" sz="1800" b="1" dirty="0">
                <a:solidFill>
                  <a:srgbClr val="353585"/>
                </a:solidFill>
                <a:latin typeface="Arial" panose="020B0604020202020204" pitchFamily="34" charset="0"/>
                <a:cs typeface="Arial" panose="020B0604020202020204" pitchFamily="34" charset="0"/>
              </a:rPr>
              <a:t>Broader Impact: </a:t>
            </a:r>
            <a:r>
              <a:rPr lang="en-US" sz="1800" b="1" dirty="0">
                <a:latin typeface="Arial" panose="020B0604020202020204" pitchFamily="34" charset="0"/>
                <a:cs typeface="Arial" panose="020B0604020202020204" pitchFamily="34" charset="0"/>
              </a:rPr>
              <a:t>These results suggest that enriching histopathology datasets with microcalcification labels can make AI tools more sensitive and interpretable in cancer detection.</a:t>
            </a: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2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C070-5B45-C51B-716E-A109F087D2F1}"/>
              </a:ext>
            </a:extLst>
          </p:cNvPr>
          <p:cNvSpPr>
            <a:spLocks noGrp="1"/>
          </p:cNvSpPr>
          <p:nvPr>
            <p:ph type="title"/>
          </p:nvPr>
        </p:nvSpPr>
        <p:spPr>
          <a:xfrm>
            <a:off x="0" y="0"/>
            <a:ext cx="12207393" cy="429768"/>
          </a:xfrm>
        </p:spPr>
        <p:txBody>
          <a:bodyPr>
            <a:noAutofit/>
          </a:bodyPr>
          <a:lstStyle/>
          <a:p>
            <a:r>
              <a:rPr lang="en-US" dirty="0"/>
              <a:t>Summary</a:t>
            </a:r>
          </a:p>
        </p:txBody>
      </p:sp>
      <p:sp>
        <p:nvSpPr>
          <p:cNvPr id="3" name="Content Placeholder 2">
            <a:extLst>
              <a:ext uri="{FF2B5EF4-FFF2-40B4-BE49-F238E27FC236}">
                <a16:creationId xmlns:a16="http://schemas.microsoft.com/office/drawing/2014/main" id="{DE3609D6-3552-D935-0DF9-4A905E6F0DF5}"/>
              </a:ext>
            </a:extLst>
          </p:cNvPr>
          <p:cNvSpPr>
            <a:spLocks noGrp="1"/>
          </p:cNvSpPr>
          <p:nvPr>
            <p:ph idx="1"/>
          </p:nvPr>
        </p:nvSpPr>
        <p:spPr/>
        <p:txBody>
          <a:bodyPr lIns="0" tIns="0" rIns="0" bIns="0"/>
          <a:lstStyle/>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Contribution:</a:t>
            </a:r>
            <a:r>
              <a:rPr lang="en-US" sz="1800" b="1" dirty="0">
                <a:latin typeface="Arial" panose="020B0604020202020204" pitchFamily="34" charset="0"/>
                <a:cs typeface="Arial" panose="020B0604020202020204" pitchFamily="34" charset="0"/>
              </a:rPr>
              <a:t> We created a new Fox Chase Crystallization Corpus (FCCR) by annotating 439 calcification deposits in FCBR data.</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Models:</a:t>
            </a:r>
            <a:r>
              <a:rPr lang="en-US" sz="1800" b="1" dirty="0">
                <a:latin typeface="Arial" panose="020B0604020202020204" pitchFamily="34" charset="0"/>
                <a:cs typeface="Arial" panose="020B0604020202020204" pitchFamily="34" charset="0"/>
              </a:rPr>
              <a:t> Used a simple balanced Random Forest classifier to compare standard vs crystallization-augmented training sets.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Results:</a:t>
            </a:r>
            <a:r>
              <a:rPr lang="en-US" sz="1800" b="1" dirty="0">
                <a:latin typeface="Arial" panose="020B0604020202020204" pitchFamily="34" charset="0"/>
                <a:cs typeface="Arial" panose="020B0604020202020204" pitchFamily="34" charset="0"/>
              </a:rPr>
              <a:t> Incorporating crystal annotations doubled FCBR overall accuracy (from 18.4% to 34.6%) and improved TUBR accuracy (20.7% to 23.5%) over all the classes in the database (9).</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Interpretation:</a:t>
            </a:r>
            <a:r>
              <a:rPr lang="en-US" sz="1800" b="1" dirty="0">
                <a:latin typeface="Arial" panose="020B0604020202020204" pitchFamily="34" charset="0"/>
                <a:cs typeface="Arial" panose="020B0604020202020204" pitchFamily="34" charset="0"/>
              </a:rPr>
              <a:t> Microcalcification signatures are biologically meaningful features that markedly improve AI classification of breast tissue.</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Localization</a:t>
            </a:r>
            <a:r>
              <a:rPr lang="en-US" sz="1800" b="1" dirty="0">
                <a:latin typeface="Arial" panose="020B0604020202020204" pitchFamily="34" charset="0"/>
                <a:cs typeface="Arial" panose="020B0604020202020204" pitchFamily="34" charset="0"/>
              </a:rPr>
              <a:t> and the </a:t>
            </a:r>
            <a:r>
              <a:rPr lang="en-US" sz="1800" b="1" dirty="0">
                <a:solidFill>
                  <a:srgbClr val="353585"/>
                </a:solidFill>
                <a:latin typeface="Arial" panose="020B0604020202020204" pitchFamily="34" charset="0"/>
                <a:cs typeface="Arial" panose="020B0604020202020204" pitchFamily="34" charset="0"/>
              </a:rPr>
              <a:t>structure</a:t>
            </a:r>
            <a:r>
              <a:rPr lang="en-US" sz="1800" b="1" dirty="0">
                <a:latin typeface="Arial" panose="020B0604020202020204" pitchFamily="34" charset="0"/>
                <a:cs typeface="Arial" panose="020B0604020202020204" pitchFamily="34" charset="0"/>
              </a:rPr>
              <a:t> of microcalcification hold diagnosis information that is underused in Computer Vision.</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Takeaway:</a:t>
            </a:r>
            <a:r>
              <a:rPr lang="en-US" sz="1800" b="1" dirty="0">
                <a:latin typeface="Arial" panose="020B0604020202020204" pitchFamily="34" charset="0"/>
                <a:cs typeface="Arial" panose="020B0604020202020204" pitchFamily="34" charset="0"/>
              </a:rPr>
              <a:t> Modeling calcification patterns yields a more nuanced and sensitive breast cancer diagnosis using AI approaches.</a:t>
            </a:r>
          </a:p>
          <a:p>
            <a:pPr>
              <a:spcBef>
                <a:spcPts val="0"/>
              </a:spcBef>
              <a:spcAft>
                <a:spcPts val="1200"/>
              </a:spcAft>
            </a:pPr>
            <a:r>
              <a:rPr lang="en-US" sz="1800" b="1" dirty="0">
                <a:latin typeface="Arial" panose="020B0604020202020204" pitchFamily="34" charset="0"/>
                <a:cs typeface="Arial" panose="020B0604020202020204" pitchFamily="34" charset="0"/>
              </a:rPr>
              <a:t>Clinically informed models allow for improved understanding of model predictions. </a:t>
            </a:r>
          </a:p>
          <a:p>
            <a:pPr>
              <a:spcBef>
                <a:spcPts val="0"/>
              </a:spcBef>
              <a:spcAft>
                <a:spcPts val="1200"/>
              </a:spcAft>
            </a:pPr>
            <a:r>
              <a:rPr lang="en-US" sz="1800" b="1" dirty="0">
                <a:latin typeface="Arial" panose="020B0604020202020204" pitchFamily="34" charset="0"/>
                <a:cs typeface="Arial" panose="020B0604020202020204" pitchFamily="34" charset="0"/>
              </a:rPr>
              <a:t>Distinguishing between biologically meaningful calcifications can aid in the reduction of </a:t>
            </a:r>
            <a:r>
              <a:rPr lang="en-US" sz="1800" b="1" dirty="0">
                <a:solidFill>
                  <a:srgbClr val="353585"/>
                </a:solidFill>
                <a:latin typeface="Arial" panose="020B0604020202020204" pitchFamily="34" charset="0"/>
                <a:cs typeface="Arial" panose="020B0604020202020204" pitchFamily="34" charset="0"/>
              </a:rPr>
              <a:t>overdiagnosis</a:t>
            </a:r>
            <a:r>
              <a:rPr lang="en-US" sz="1800" b="1" dirty="0">
                <a:latin typeface="Arial" panose="020B0604020202020204" pitchFamily="34" charset="0"/>
                <a:cs typeface="Arial" panose="020B0604020202020204" pitchFamily="34" charset="0"/>
              </a:rPr>
              <a:t> (especially in benign cases). </a:t>
            </a:r>
          </a:p>
          <a:p>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413D-8620-FD18-83FC-11AE9943BDF7}"/>
              </a:ext>
            </a:extLst>
          </p:cNvPr>
          <p:cNvSpPr>
            <a:spLocks noGrp="1"/>
          </p:cNvSpPr>
          <p:nvPr>
            <p:ph type="title"/>
          </p:nvPr>
        </p:nvSpPr>
        <p:spPr>
          <a:xfrm>
            <a:off x="0" y="0"/>
            <a:ext cx="12207393" cy="429768"/>
          </a:xfrm>
        </p:spPr>
        <p:txBody>
          <a:bodyPr>
            <a:normAutofit/>
          </a:bodyPr>
          <a:lstStyle/>
          <a:p>
            <a:r>
              <a:rPr lang="en-US" dirty="0"/>
              <a:t>Future Work</a:t>
            </a:r>
          </a:p>
        </p:txBody>
      </p:sp>
      <p:sp>
        <p:nvSpPr>
          <p:cNvPr id="3" name="Content Placeholder 2">
            <a:extLst>
              <a:ext uri="{FF2B5EF4-FFF2-40B4-BE49-F238E27FC236}">
                <a16:creationId xmlns:a16="http://schemas.microsoft.com/office/drawing/2014/main" id="{E7473133-67A2-CA08-7BDD-8B90C180FBA5}"/>
              </a:ext>
            </a:extLst>
          </p:cNvPr>
          <p:cNvSpPr>
            <a:spLocks noGrp="1"/>
          </p:cNvSpPr>
          <p:nvPr>
            <p:ph idx="1"/>
          </p:nvPr>
        </p:nvSpPr>
        <p:spPr/>
        <p:txBody>
          <a:bodyPr lIns="0" tIns="0" rIns="0" bIns="0"/>
          <a:lstStyle/>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Expand Annotations: </a:t>
            </a:r>
            <a:r>
              <a:rPr lang="en-US" sz="1800" b="1" dirty="0">
                <a:latin typeface="Arial" panose="020B0604020202020204" pitchFamily="34" charset="0"/>
                <a:cs typeface="Arial" panose="020B0604020202020204" pitchFamily="34" charset="0"/>
              </a:rPr>
              <a:t>Adding more crystallization labels, especially for underrepresented non-neoplastic (CNNO) cases to balance the dataset.</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New Data Release: </a:t>
            </a:r>
            <a:r>
              <a:rPr lang="en-US" sz="1800" b="1" dirty="0">
                <a:latin typeface="Arial" panose="020B0604020202020204" pitchFamily="34" charset="0"/>
                <a:cs typeface="Arial" panose="020B0604020202020204" pitchFamily="34" charset="0"/>
              </a:rPr>
              <a:t>Annotations on the TUBR dataset are currently planned for a future release.</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Deep Learning Models: </a:t>
            </a:r>
            <a:r>
              <a:rPr lang="en-US" sz="1800" b="1" dirty="0">
                <a:latin typeface="Arial" panose="020B0604020202020204" pitchFamily="34" charset="0"/>
                <a:cs typeface="Arial" panose="020B0604020202020204" pitchFamily="34" charset="0"/>
              </a:rPr>
              <a:t>Integrate these annotations into convolutional neural networks and segmentation pipelines to fully leverage spatial patterns.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Dataset Release: </a:t>
            </a:r>
            <a:r>
              <a:rPr lang="en-US" sz="1800" b="1" dirty="0">
                <a:latin typeface="Arial" panose="020B0604020202020204" pitchFamily="34" charset="0"/>
                <a:cs typeface="Arial" panose="020B0604020202020204" pitchFamily="34" charset="0"/>
              </a:rPr>
              <a:t>The resulting subset is publicly available, encouraging further studies on mineralization as a biomarker. </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Transparency: </a:t>
            </a:r>
            <a:r>
              <a:rPr lang="en-US" sz="1800" b="1" dirty="0">
                <a:latin typeface="Arial" panose="020B0604020202020204" pitchFamily="34" charset="0"/>
                <a:cs typeface="Arial" panose="020B0604020202020204" pitchFamily="34" charset="0"/>
              </a:rPr>
              <a:t>Correlate histology calcifications with mammography findings or biochemical assays (e.g. X-ray diffraction features) to strengthen predictive power, and ultimately explainability. </a:t>
            </a:r>
            <a:r>
              <a:rPr lang="en-US" sz="1800" b="1">
                <a:latin typeface="Arial" panose="020B0604020202020204" pitchFamily="34" charset="0"/>
                <a:cs typeface="Arial" panose="020B0604020202020204" pitchFamily="34" charset="0"/>
              </a:rPr>
              <a:t>Need for clinical confirmation.</a:t>
            </a:r>
            <a:endParaRPr lang="en-US" sz="1800" b="1" dirty="0">
              <a:latin typeface="Arial" panose="020B0604020202020204" pitchFamily="34" charset="0"/>
              <a:cs typeface="Arial" panose="020B0604020202020204" pitchFamily="34" charset="0"/>
            </a:endParaRP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Goal: </a:t>
            </a:r>
            <a:r>
              <a:rPr lang="en-US" sz="1800" b="1" dirty="0">
                <a:latin typeface="Arial" panose="020B0604020202020204" pitchFamily="34" charset="0"/>
                <a:cs typeface="Arial" panose="020B0604020202020204" pitchFamily="34" charset="0"/>
              </a:rPr>
              <a:t>Enhance diagnostic granularity and sensitivity in AI-driven pathology by systematically incorporating crystallization insights.</a:t>
            </a:r>
          </a:p>
          <a:p>
            <a:pPr>
              <a:spcBef>
                <a:spcPts val="0"/>
              </a:spcBef>
              <a:spcAft>
                <a:spcPts val="1200"/>
              </a:spcAft>
            </a:pPr>
            <a:endParaRPr lang="en-US" sz="1800" b="1" dirty="0">
              <a:solidFill>
                <a:srgbClr val="35358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5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F14AB-E1C3-953C-7A20-5207BC499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0860C-FB28-07BE-9351-0EF979C16737}"/>
              </a:ext>
            </a:extLst>
          </p:cNvPr>
          <p:cNvSpPr>
            <a:spLocks noGrp="1"/>
          </p:cNvSpPr>
          <p:nvPr>
            <p:ph type="title"/>
          </p:nvPr>
        </p:nvSpPr>
        <p:spPr>
          <a:xfrm>
            <a:off x="0" y="0"/>
            <a:ext cx="12207393" cy="429768"/>
          </a:xfrm>
        </p:spPr>
        <p:txBody>
          <a:bodyPr>
            <a:normAutofit/>
          </a:bodyPr>
          <a:lstStyle/>
          <a:p>
            <a:r>
              <a:rPr lang="en-US" dirty="0"/>
              <a:t>Acknowledgements</a:t>
            </a:r>
          </a:p>
        </p:txBody>
      </p:sp>
      <p:sp>
        <p:nvSpPr>
          <p:cNvPr id="3" name="Content Placeholder 2">
            <a:extLst>
              <a:ext uri="{FF2B5EF4-FFF2-40B4-BE49-F238E27FC236}">
                <a16:creationId xmlns:a16="http://schemas.microsoft.com/office/drawing/2014/main" id="{99C14001-069B-D289-260D-E8E33B40056A}"/>
              </a:ext>
            </a:extLst>
          </p:cNvPr>
          <p:cNvSpPr>
            <a:spLocks noGrp="1"/>
          </p:cNvSpPr>
          <p:nvPr>
            <p:ph idx="1"/>
          </p:nvPr>
        </p:nvSpPr>
        <p:spPr>
          <a:xfrm>
            <a:off x="162560" y="685800"/>
            <a:ext cx="11877040" cy="5669280"/>
          </a:xfrm>
        </p:spPr>
        <p:txBody>
          <a:bodyPr lIns="0" tIns="0" rIns="0" bIns="0"/>
          <a:lstStyle/>
          <a:p>
            <a:pPr>
              <a:spcBef>
                <a:spcPts val="0"/>
              </a:spcBef>
              <a:spcAft>
                <a:spcPts val="1200"/>
              </a:spcAft>
            </a:pPr>
            <a:r>
              <a:rPr lang="en-US" sz="1800" b="1" dirty="0">
                <a:latin typeface="Arial" panose="020B0604020202020204" pitchFamily="34" charset="0"/>
                <a:cs typeface="Arial" panose="020B0604020202020204" pitchFamily="34" charset="0"/>
              </a:rPr>
              <a:t>This material is based on work supported by several organizations over the years including the National Science Foundation (grants nos. 1925494 and 1726188), the Temple University Catalytic Collaborative Funding Initiative and most recently by the Pennsylvania Breast Cancer Coalition Breast and Cervical Cancer Research Initiative.</a:t>
            </a:r>
          </a:p>
          <a:p>
            <a:pPr>
              <a:spcBef>
                <a:spcPts val="0"/>
              </a:spcBef>
              <a:spcAft>
                <a:spcPts val="1200"/>
              </a:spcAft>
            </a:pPr>
            <a:r>
              <a:rPr lang="en-US" sz="1800" b="1" dirty="0">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these organizations.</a:t>
            </a:r>
          </a:p>
        </p:txBody>
      </p:sp>
    </p:spTree>
    <p:extLst>
      <p:ext uri="{BB962C8B-B14F-4D97-AF65-F5344CB8AC3E}">
        <p14:creationId xmlns:p14="http://schemas.microsoft.com/office/powerpoint/2010/main" val="333455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FCD6-5A46-72D8-569F-84911B4B0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707DB-39B2-BCBD-8C29-E441DB71DE44}"/>
              </a:ext>
            </a:extLst>
          </p:cNvPr>
          <p:cNvSpPr>
            <a:spLocks noGrp="1"/>
          </p:cNvSpPr>
          <p:nvPr>
            <p:ph type="title"/>
          </p:nvPr>
        </p:nvSpPr>
        <p:spPr>
          <a:xfrm>
            <a:off x="0" y="0"/>
            <a:ext cx="12207393" cy="429768"/>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BBB5A95F-A302-04A5-AC3B-533C2767261C}"/>
              </a:ext>
            </a:extLst>
          </p:cNvPr>
          <p:cNvSpPr>
            <a:spLocks noGrp="1"/>
          </p:cNvSpPr>
          <p:nvPr>
            <p:ph idx="1"/>
          </p:nvPr>
        </p:nvSpPr>
        <p:spPr>
          <a:xfrm>
            <a:off x="162560" y="685800"/>
            <a:ext cx="11877040" cy="5669280"/>
          </a:xfrm>
        </p:spPr>
        <p:txBody>
          <a:bodyPr/>
          <a:lstStyle/>
          <a:p>
            <a:pPr>
              <a:spcBef>
                <a:spcPts val="0"/>
              </a:spcBef>
              <a:spcAft>
                <a:spcPts val="1200"/>
              </a:spcAft>
            </a:pPr>
            <a:r>
              <a:rPr lang="en-US" sz="1400" b="1" dirty="0">
                <a:latin typeface="Arial" panose="020B0604020202020204" pitchFamily="34" charset="0"/>
                <a:cs typeface="Arial" panose="020B0604020202020204" pitchFamily="34" charset="0"/>
              </a:rPr>
              <a:t>D. Hackel et al., “Enabling Microsegmentation: Digital Pathology Corpora for Advanced Model Development,” in </a:t>
            </a:r>
            <a:r>
              <a:rPr lang="en-US" sz="1400" b="1" i="1" dirty="0">
                <a:latin typeface="Arial" panose="020B0604020202020204" pitchFamily="34" charset="0"/>
                <a:cs typeface="Arial" panose="020B0604020202020204" pitchFamily="34" charset="0"/>
              </a:rPr>
              <a:t>Signal Processing in Medicine and Biology: Applications of Artificial Intelligence in Medicine and Biology</a:t>
            </a:r>
            <a:r>
              <a:rPr lang="en-US" sz="1400" b="1" dirty="0">
                <a:latin typeface="Arial" panose="020B0604020202020204" pitchFamily="34" charset="0"/>
                <a:cs typeface="Arial" panose="020B0604020202020204" pitchFamily="34" charset="0"/>
              </a:rPr>
              <a:t>, vol. 1, New York City, New York, USA: Springer, 2026, p. 50. [Online]. Available: </a:t>
            </a:r>
            <a:r>
              <a:rPr lang="en-US" sz="1400" b="1" i="1" dirty="0">
                <a:latin typeface="Arial" panose="020B0604020202020204" pitchFamily="34" charset="0"/>
                <a:cs typeface="Arial" panose="020B0604020202020204" pitchFamily="34" charset="0"/>
              </a:rPr>
              <a:t>https://</a:t>
            </a:r>
            <a:r>
              <a:rPr lang="en-US" sz="1400" b="1" i="1" dirty="0" err="1">
                <a:latin typeface="Arial" panose="020B0604020202020204" pitchFamily="34" charset="0"/>
                <a:cs typeface="Arial" panose="020B0604020202020204" pitchFamily="34" charset="0"/>
              </a:rPr>
              <a:t>isip.piconepress.com</a:t>
            </a:r>
            <a:r>
              <a:rPr lang="en-US" sz="1400" b="1" i="1" dirty="0">
                <a:latin typeface="Arial" panose="020B0604020202020204" pitchFamily="34" charset="0"/>
                <a:cs typeface="Arial" panose="020B0604020202020204" pitchFamily="34" charset="0"/>
              </a:rPr>
              <a:t>/publications/</a:t>
            </a:r>
            <a:r>
              <a:rPr lang="en-US" sz="1400" b="1" i="1" dirty="0" err="1">
                <a:latin typeface="Arial" panose="020B0604020202020204" pitchFamily="34" charset="0"/>
                <a:cs typeface="Arial" panose="020B0604020202020204" pitchFamily="34" charset="0"/>
              </a:rPr>
              <a:t>book_sections</a:t>
            </a:r>
            <a:r>
              <a:rPr lang="en-US" sz="1400" b="1" i="1" dirty="0">
                <a:latin typeface="Arial" panose="020B0604020202020204" pitchFamily="34" charset="0"/>
                <a:cs typeface="Arial" panose="020B0604020202020204" pitchFamily="34" charset="0"/>
              </a:rPr>
              <a:t>/2026/springer/</a:t>
            </a:r>
            <a:r>
              <a:rPr lang="en-US" sz="1400" b="1" i="1" dirty="0" err="1">
                <a:latin typeface="Arial" panose="020B0604020202020204" pitchFamily="34" charset="0"/>
                <a:cs typeface="Arial" panose="020B0604020202020204" pitchFamily="34" charset="0"/>
              </a:rPr>
              <a:t>dpath</a:t>
            </a:r>
            <a:r>
              <a:rPr lang="en-US" sz="1400" b="1" i="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(in publication).</a:t>
            </a:r>
          </a:p>
          <a:p>
            <a:pPr>
              <a:spcBef>
                <a:spcPts val="0"/>
              </a:spcBef>
              <a:spcAft>
                <a:spcPts val="1200"/>
              </a:spcAft>
            </a:pPr>
            <a:r>
              <a:rPr lang="en-US" sz="1400" b="1" dirty="0">
                <a:latin typeface="Arial" panose="020B0604020202020204" pitchFamily="34" charset="0"/>
                <a:cs typeface="Arial" panose="020B0604020202020204" pitchFamily="34" charset="0"/>
              </a:rPr>
              <a:t>S. S. Shalamzari et al., “Big Data Resources for Digital Pathology,” in </a:t>
            </a:r>
            <a:r>
              <a:rPr lang="en-US" sz="1400" b="1" i="1" dirty="0">
                <a:latin typeface="Arial" panose="020B0604020202020204" pitchFamily="34" charset="0"/>
                <a:cs typeface="Arial" panose="020B0604020202020204" pitchFamily="34" charset="0"/>
              </a:rPr>
              <a:t>Proceedings of the IEEE Signal Processing in Medicine and Biology Symposium</a:t>
            </a:r>
            <a:r>
              <a:rPr lang="en-US" sz="1400" b="1" dirty="0">
                <a:latin typeface="Arial" panose="020B0604020202020204" pitchFamily="34" charset="0"/>
                <a:cs typeface="Arial" panose="020B0604020202020204" pitchFamily="34" charset="0"/>
              </a:rPr>
              <a:t>, Philadelphia, Pennsylvania, USA: IEEE, 2023, pp. 1–19. doi: </a:t>
            </a:r>
            <a:r>
              <a:rPr lang="en-US" sz="1400" b="1" i="1" dirty="0">
                <a:latin typeface="Arial" panose="020B0604020202020204" pitchFamily="34" charset="0"/>
                <a:cs typeface="Arial" panose="020B0604020202020204" pitchFamily="34" charset="0"/>
              </a:rPr>
              <a:t>10.1109/SPMB59478.2023. 10372721</a:t>
            </a:r>
            <a:r>
              <a:rPr lang="en-US" sz="1400" b="1" dirty="0">
                <a:latin typeface="Arial" panose="020B0604020202020204" pitchFamily="34" charset="0"/>
                <a:cs typeface="Arial" panose="020B0604020202020204" pitchFamily="34" charset="0"/>
              </a:rPr>
              <a:t>.</a:t>
            </a:r>
          </a:p>
          <a:p>
            <a:pPr>
              <a:spcBef>
                <a:spcPts val="0"/>
              </a:spcBef>
              <a:spcAft>
                <a:spcPts val="1200"/>
              </a:spcAft>
            </a:pPr>
            <a:r>
              <a:rPr lang="en-US" sz="1400" b="1" dirty="0">
                <a:latin typeface="Arial" panose="020B0604020202020204" pitchFamily="34" charset="0"/>
                <a:cs typeface="Arial" panose="020B0604020202020204" pitchFamily="34" charset="0"/>
              </a:rPr>
              <a:t>B. Doshna, Z. Wevodau, N. Jhala, I. Akhtar, I. Obeid, and J. Picone, “The Temple University Digital Pathology Corpus: The Breast Tissue Subset,” in </a:t>
            </a:r>
            <a:r>
              <a:rPr lang="en-US" sz="1400" b="1" i="1" dirty="0">
                <a:latin typeface="Arial" panose="020B0604020202020204" pitchFamily="34" charset="0"/>
                <a:cs typeface="Arial" panose="020B0604020202020204" pitchFamily="34" charset="0"/>
              </a:rPr>
              <a:t>Proceedings of the IEEE Signal Processing in Medicine and Biology Symposium</a:t>
            </a:r>
            <a:r>
              <a:rPr lang="en-US" sz="1400" b="1" dirty="0">
                <a:latin typeface="Arial" panose="020B0604020202020204" pitchFamily="34" charset="0"/>
                <a:cs typeface="Arial" panose="020B0604020202020204" pitchFamily="34" charset="0"/>
              </a:rPr>
              <a:t> (SPMB), I. Obeid, I. Selesnick, and J. Picone, Eds., Philadelphia, Pennsylvania, USA: IEEE, 2021, pp. 1–3. doi: </a:t>
            </a:r>
            <a:r>
              <a:rPr lang="en-US" sz="1400" b="1" i="1" dirty="0">
                <a:latin typeface="Arial" panose="020B0604020202020204" pitchFamily="34" charset="0"/>
                <a:cs typeface="Arial" panose="020B0604020202020204" pitchFamily="34" charset="0"/>
              </a:rPr>
              <a:t>10.1109/SPMB52430.2021.9672275</a:t>
            </a:r>
            <a:r>
              <a:rPr lang="en-US" sz="1400" b="1" dirty="0">
                <a:latin typeface="Arial" panose="020B0604020202020204" pitchFamily="34" charset="0"/>
                <a:cs typeface="Arial" panose="020B0604020202020204" pitchFamily="34" charset="0"/>
              </a:rPr>
              <a:t>.</a:t>
            </a:r>
          </a:p>
          <a:p>
            <a:pPr>
              <a:spcBef>
                <a:spcPts val="0"/>
              </a:spcBef>
              <a:spcAft>
                <a:spcPts val="1200"/>
              </a:spcAft>
            </a:pPr>
            <a:r>
              <a:rPr lang="en-US" sz="1400" b="1" dirty="0">
                <a:latin typeface="Arial" panose="020B0604020202020204" pitchFamily="34" charset="0"/>
                <a:cs typeface="Arial" panose="020B0604020202020204" pitchFamily="34" charset="0"/>
              </a:rPr>
              <a:t>C. </a:t>
            </a:r>
            <a:r>
              <a:rPr lang="en-US" sz="1400" b="1" dirty="0" err="1">
                <a:latin typeface="Arial" panose="020B0604020202020204" pitchFamily="34" charset="0"/>
                <a:cs typeface="Arial" panose="020B0604020202020204" pitchFamily="34" charset="0"/>
              </a:rPr>
              <a:t>McGenity</a:t>
            </a:r>
            <a:r>
              <a:rPr lang="en-US" sz="1400" b="1" dirty="0">
                <a:latin typeface="Arial" panose="020B0604020202020204" pitchFamily="34" charset="0"/>
                <a:cs typeface="Arial" panose="020B0604020202020204" pitchFamily="34" charset="0"/>
              </a:rPr>
              <a:t> et al., “Artificial intelligence in digital pathology: a systematic review and meta-analysis of diagnostic test accuracy,” </a:t>
            </a:r>
            <a:r>
              <a:rPr lang="en-US" sz="1400" b="1" i="1" dirty="0" err="1">
                <a:latin typeface="Arial" panose="020B0604020202020204" pitchFamily="34" charset="0"/>
                <a:cs typeface="Arial" panose="020B0604020202020204" pitchFamily="34" charset="0"/>
              </a:rPr>
              <a:t>npj</a:t>
            </a:r>
            <a:r>
              <a:rPr lang="en-US" sz="1400" b="1" i="1" dirty="0">
                <a:latin typeface="Arial" panose="020B0604020202020204" pitchFamily="34" charset="0"/>
                <a:cs typeface="Arial" panose="020B0604020202020204" pitchFamily="34" charset="0"/>
              </a:rPr>
              <a:t> Digit. Med.</a:t>
            </a:r>
            <a:r>
              <a:rPr lang="en-US" sz="1400" b="1" dirty="0">
                <a:latin typeface="Arial" panose="020B0604020202020204" pitchFamily="34" charset="0"/>
                <a:cs typeface="Arial" panose="020B0604020202020204" pitchFamily="34" charset="0"/>
              </a:rPr>
              <a:t>, vol. 7, no. 1, Art. no. 1, May 2024, doi: </a:t>
            </a:r>
            <a:r>
              <a:rPr lang="en-US" sz="1400" b="1" i="1" dirty="0">
                <a:latin typeface="Arial" panose="020B0604020202020204" pitchFamily="34" charset="0"/>
                <a:cs typeface="Arial" panose="020B0604020202020204" pitchFamily="34" charset="0"/>
              </a:rPr>
              <a:t>10.1038/s41746-024-01106-8.</a:t>
            </a:r>
          </a:p>
          <a:p>
            <a:pPr>
              <a:spcBef>
                <a:spcPts val="0"/>
              </a:spcBef>
              <a:spcAft>
                <a:spcPts val="1200"/>
              </a:spcAft>
            </a:pPr>
            <a:r>
              <a:rPr lang="en-US" sz="1400" b="1" dirty="0">
                <a:latin typeface="Arial" panose="020B0604020202020204" pitchFamily="34" charset="0"/>
                <a:cs typeface="Arial" panose="020B0604020202020204" pitchFamily="34" charset="0"/>
              </a:rPr>
              <a:t>D. Proudfoot, “Calcium Signaling and Tissue Calcification,” </a:t>
            </a:r>
            <a:r>
              <a:rPr lang="en-US" sz="1400" b="1" i="1" dirty="0">
                <a:latin typeface="Arial" panose="020B0604020202020204" pitchFamily="34" charset="0"/>
                <a:cs typeface="Arial" panose="020B0604020202020204" pitchFamily="34" charset="0"/>
              </a:rPr>
              <a:t>Cold Spring Harbor Perspectives in Biology</a:t>
            </a:r>
            <a:r>
              <a:rPr lang="en-US" sz="1400" b="1" dirty="0">
                <a:latin typeface="Arial" panose="020B0604020202020204" pitchFamily="34" charset="0"/>
                <a:cs typeface="Arial" panose="020B0604020202020204" pitchFamily="34" charset="0"/>
              </a:rPr>
              <a:t>, vol. 11, no. 10, Oct. 2019, doi: </a:t>
            </a:r>
            <a:r>
              <a:rPr lang="en-US" sz="1400" b="1" i="1" dirty="0">
                <a:latin typeface="Arial" panose="020B0604020202020204" pitchFamily="34" charset="0"/>
                <a:cs typeface="Arial" panose="020B0604020202020204" pitchFamily="34" charset="0"/>
              </a:rPr>
              <a:t>10.1101/cshperspect.a035303</a:t>
            </a:r>
            <a:r>
              <a:rPr lang="en-US" sz="1400" b="1" dirty="0">
                <a:latin typeface="Arial" panose="020B0604020202020204" pitchFamily="34" charset="0"/>
                <a:cs typeface="Arial" panose="020B0604020202020204" pitchFamily="34" charset="0"/>
              </a:rPr>
              <a:t>.</a:t>
            </a:r>
          </a:p>
          <a:p>
            <a:pPr lvl="0">
              <a:spcBef>
                <a:spcPts val="0"/>
              </a:spcBef>
              <a:spcAft>
                <a:spcPts val="1200"/>
              </a:spcAft>
            </a:pPr>
            <a:r>
              <a:rPr lang="en-US" sz="1400" b="1" dirty="0">
                <a:latin typeface="Arial" panose="020B0604020202020204" pitchFamily="34" charset="0"/>
                <a:cs typeface="Arial" panose="020B0604020202020204" pitchFamily="34" charset="0"/>
              </a:rPr>
              <a:t>K. S. Shin, M. </a:t>
            </a:r>
            <a:r>
              <a:rPr lang="en-US" sz="1400" b="1" dirty="0" err="1">
                <a:latin typeface="Arial" panose="020B0604020202020204" pitchFamily="34" charset="0"/>
                <a:cs typeface="Arial" panose="020B0604020202020204" pitchFamily="34" charset="0"/>
              </a:rPr>
              <a:t>Laohajaratsang</a:t>
            </a:r>
            <a:r>
              <a:rPr lang="en-US" sz="1400" b="1" dirty="0">
                <a:latin typeface="Arial" panose="020B0604020202020204" pitchFamily="34" charset="0"/>
                <a:cs typeface="Arial" panose="020B0604020202020204" pitchFamily="34" charset="0"/>
              </a:rPr>
              <a:t>, S. Men, B. Figueroa, S. M. </a:t>
            </a:r>
            <a:r>
              <a:rPr lang="en-US" sz="1400" b="1" dirty="0" err="1">
                <a:latin typeface="Arial" panose="020B0604020202020204" pitchFamily="34" charset="0"/>
                <a:cs typeface="Arial" panose="020B0604020202020204" pitchFamily="34" charset="0"/>
              </a:rPr>
              <a:t>Dintzis</a:t>
            </a:r>
            <a:r>
              <a:rPr lang="en-US" sz="1400" b="1" dirty="0">
                <a:latin typeface="Arial" panose="020B0604020202020204" pitchFamily="34" charset="0"/>
                <a:cs typeface="Arial" panose="020B0604020202020204" pitchFamily="34" charset="0"/>
              </a:rPr>
              <a:t>, and D. Fu, “Quantitative chemical imaging of breast calcifications in association with neoplastic processes,” </a:t>
            </a:r>
            <a:r>
              <a:rPr lang="en-US" sz="1400" b="1" i="1" dirty="0" err="1">
                <a:latin typeface="Arial" panose="020B0604020202020204" pitchFamily="34" charset="0"/>
                <a:cs typeface="Arial" panose="020B0604020202020204" pitchFamily="34" charset="0"/>
              </a:rPr>
              <a:t>Theranostics</a:t>
            </a:r>
            <a:r>
              <a:rPr lang="en-US" sz="1400" b="1" dirty="0">
                <a:latin typeface="Arial" panose="020B0604020202020204" pitchFamily="34" charset="0"/>
                <a:cs typeface="Arial" panose="020B0604020202020204" pitchFamily="34" charset="0"/>
              </a:rPr>
              <a:t>, vol. 10, pp. 5865–5878, 2020. doi: </a:t>
            </a:r>
            <a:r>
              <a:rPr lang="en-US" sz="1400" b="1" i="1" dirty="0">
                <a:latin typeface="Arial" panose="020B0604020202020204" pitchFamily="34" charset="0"/>
                <a:cs typeface="Arial" panose="020B0604020202020204" pitchFamily="34" charset="0"/>
              </a:rPr>
              <a:t>10.7150/‌thno.43325</a:t>
            </a:r>
            <a:r>
              <a:rPr lang="en-US" sz="1400" b="1" dirty="0">
                <a:latin typeface="Arial" panose="020B0604020202020204" pitchFamily="34" charset="0"/>
                <a:cs typeface="Arial" panose="020B0604020202020204" pitchFamily="34" charset="0"/>
              </a:rPr>
              <a:t>.</a:t>
            </a:r>
          </a:p>
          <a:p>
            <a:pPr lvl="0">
              <a:spcBef>
                <a:spcPts val="0"/>
              </a:spcBef>
              <a:spcAft>
                <a:spcPts val="1200"/>
              </a:spcAft>
            </a:pPr>
            <a:r>
              <a:rPr lang="en-US" sz="1400" b="1" dirty="0">
                <a:latin typeface="Arial" panose="020B0604020202020204" pitchFamily="34" charset="0"/>
                <a:cs typeface="Arial" panose="020B0604020202020204" pitchFamily="34" charset="0"/>
              </a:rPr>
              <a:t>A. B. Miller, C. Wall, C. J. Baines, P. Sun, T. To, and S. A. Narod, “Twenty five year follow-up for breast cancer incidence and mortality of the Canadian National Breast Screening Study: </a:t>
            </a:r>
            <a:r>
              <a:rPr lang="en-US" sz="1400" b="1" dirty="0" err="1">
                <a:latin typeface="Arial" panose="020B0604020202020204" pitchFamily="34" charset="0"/>
                <a:cs typeface="Arial" panose="020B0604020202020204" pitchFamily="34" charset="0"/>
              </a:rPr>
              <a:t>randomised</a:t>
            </a:r>
            <a:r>
              <a:rPr lang="en-US" sz="1400" b="1" dirty="0">
                <a:latin typeface="Arial" panose="020B0604020202020204" pitchFamily="34" charset="0"/>
                <a:cs typeface="Arial" panose="020B0604020202020204" pitchFamily="34" charset="0"/>
              </a:rPr>
              <a:t> screening trial,” </a:t>
            </a:r>
            <a:r>
              <a:rPr lang="en-US" sz="1400" b="1" i="1" dirty="0">
                <a:latin typeface="Arial" panose="020B0604020202020204" pitchFamily="34" charset="0"/>
                <a:cs typeface="Arial" panose="020B0604020202020204" pitchFamily="34" charset="0"/>
              </a:rPr>
              <a:t>BMJ</a:t>
            </a:r>
            <a:r>
              <a:rPr lang="en-US" sz="1400" b="1" dirty="0">
                <a:latin typeface="Arial" panose="020B0604020202020204" pitchFamily="34" charset="0"/>
                <a:cs typeface="Arial" panose="020B0604020202020204" pitchFamily="34" charset="0"/>
              </a:rPr>
              <a:t>, vol. 348, p. 10, 2014, doi: </a:t>
            </a:r>
            <a:r>
              <a:rPr lang="en-US" sz="1400" b="1" i="1" dirty="0">
                <a:latin typeface="Arial" panose="020B0604020202020204" pitchFamily="34" charset="0"/>
                <a:cs typeface="Arial" panose="020B0604020202020204" pitchFamily="34" charset="0"/>
              </a:rPr>
              <a:t>10.1136/‌‌bmj.g366</a:t>
            </a:r>
            <a:r>
              <a:rPr lang="en-US" sz="1400" b="1" dirty="0">
                <a:latin typeface="Arial" panose="020B0604020202020204" pitchFamily="34" charset="0"/>
                <a:cs typeface="Arial" panose="020B0604020202020204" pitchFamily="34" charset="0"/>
              </a:rPr>
              <a:t>.</a:t>
            </a:r>
          </a:p>
          <a:p>
            <a:pPr lvl="0">
              <a:spcBef>
                <a:spcPts val="0"/>
              </a:spcBef>
              <a:spcAft>
                <a:spcPts val="1200"/>
              </a:spcAft>
            </a:pPr>
            <a:r>
              <a:rPr lang="en-US" sz="1400" b="1" dirty="0">
                <a:latin typeface="Arial" panose="020B0604020202020204" pitchFamily="34" charset="0"/>
                <a:cs typeface="Arial" panose="020B0604020202020204" pitchFamily="34" charset="0"/>
              </a:rPr>
              <a:t>J. E. Gonzalez, R. G. Caldwell, and J. Valaitis, “Calcium oxalate crystals in the breast. Pathology and significance,” </a:t>
            </a:r>
            <a:r>
              <a:rPr lang="en-US" sz="1400" b="1" i="1" dirty="0">
                <a:latin typeface="Arial" panose="020B0604020202020204" pitchFamily="34" charset="0"/>
                <a:cs typeface="Arial" panose="020B0604020202020204" pitchFamily="34" charset="0"/>
              </a:rPr>
              <a:t>Am J Surg </a:t>
            </a:r>
            <a:r>
              <a:rPr lang="en-US" sz="1400" b="1" i="1" dirty="0" err="1">
                <a:latin typeface="Arial" panose="020B0604020202020204" pitchFamily="34" charset="0"/>
                <a:cs typeface="Arial" panose="020B0604020202020204" pitchFamily="34" charset="0"/>
              </a:rPr>
              <a:t>Pathol</a:t>
            </a:r>
            <a:r>
              <a:rPr lang="en-US" sz="1400" b="1" dirty="0">
                <a:latin typeface="Arial" panose="020B0604020202020204" pitchFamily="34" charset="0"/>
                <a:cs typeface="Arial" panose="020B0604020202020204" pitchFamily="34" charset="0"/>
              </a:rPr>
              <a:t>, vol. 15, no. 6, pp. 586–591, June 1991, doi: </a:t>
            </a:r>
            <a:r>
              <a:rPr lang="en-US" sz="1400" b="1" i="1" dirty="0">
                <a:latin typeface="Arial" panose="020B0604020202020204" pitchFamily="34" charset="0"/>
                <a:cs typeface="Arial" panose="020B0604020202020204" pitchFamily="34" charset="0"/>
              </a:rPr>
              <a:t>10.1097/00000478-199106000-00007</a:t>
            </a:r>
            <a:r>
              <a:rPr lang="en-US" sz="1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5905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3ECA25E-C552-9587-251C-98D98E9B9E81}"/>
              </a:ext>
            </a:extLst>
          </p:cNvPr>
          <p:cNvSpPr>
            <a:spLocks noGrp="1"/>
          </p:cNvSpPr>
          <p:nvPr>
            <p:ph idx="1"/>
          </p:nvPr>
        </p:nvSpPr>
        <p:spPr>
          <a:xfrm>
            <a:off x="152400" y="706161"/>
            <a:ext cx="11887200" cy="5663089"/>
          </a:xfrm>
        </p:spPr>
        <p:txBody>
          <a:bodyPr wrap="square" lIns="0" tIns="0" rIns="0" bIns="0">
            <a:spAutoFit/>
          </a:bodyPr>
          <a:lstStyle/>
          <a:p>
            <a:pPr>
              <a:spcBef>
                <a:spcPts val="0"/>
              </a:spcBef>
              <a:spcAft>
                <a:spcPts val="1200"/>
              </a:spcAft>
            </a:pPr>
            <a:r>
              <a:rPr lang="en-US" sz="1800" b="1" dirty="0">
                <a:solidFill>
                  <a:prstClr val="black"/>
                </a:solidFill>
                <a:latin typeface="Arial" panose="020B0604020202020204" pitchFamily="34" charset="0"/>
                <a:cs typeface="Arial" panose="020B0604020202020204" pitchFamily="34" charset="0"/>
              </a:rPr>
              <a:t>Early AI-based detection is hindered by overdiagnosis and a lack of transparency </a:t>
            </a:r>
          </a:p>
          <a:p>
            <a:pPr>
              <a:spcBef>
                <a:spcPts val="0"/>
              </a:spcBef>
              <a:spcAft>
                <a:spcPts val="1200"/>
              </a:spcAft>
            </a:pPr>
            <a:r>
              <a:rPr lang="en-US" sz="1800" b="1" dirty="0">
                <a:latin typeface="Arial" panose="020B0604020202020204" pitchFamily="34" charset="0"/>
                <a:cs typeface="Arial" panose="020B0604020202020204" pitchFamily="34" charset="0"/>
              </a:rPr>
              <a:t>Tissue crystallization (micro-calcifications) </a:t>
            </a:r>
            <a:r>
              <a:rPr lang="en-US" sz="1800" b="1" dirty="0">
                <a:solidFill>
                  <a:srgbClr val="353585"/>
                </a:solidFill>
                <a:latin typeface="Arial" panose="020B0604020202020204" pitchFamily="34" charset="0"/>
                <a:cs typeface="Arial" panose="020B0604020202020204" pitchFamily="34" charset="0"/>
              </a:rPr>
              <a:t>correlates with pathological cell activity </a:t>
            </a:r>
            <a:r>
              <a:rPr lang="en-US" sz="1800" b="1" dirty="0">
                <a:latin typeface="Arial" panose="020B0604020202020204" pitchFamily="34" charset="0"/>
                <a:cs typeface="Arial" panose="020B0604020202020204" pitchFamily="34" charset="0"/>
              </a:rPr>
              <a:t>and has diagnostic promise in cancer (X‑ray diffraction)</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Approach: </a:t>
            </a:r>
            <a:r>
              <a:rPr lang="en-US" sz="1800" b="1" dirty="0">
                <a:latin typeface="Arial" panose="020B0604020202020204" pitchFamily="34" charset="0"/>
                <a:cs typeface="Arial" panose="020B0604020202020204" pitchFamily="34" charset="0"/>
              </a:rPr>
              <a:t>We introduced a crystallization-focused multi-class classification method using the Fox Chase Cancer Center Breast Tissue Corpus (FCBR)</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Data:</a:t>
            </a:r>
            <a:r>
              <a:rPr lang="en-US" sz="1800" b="1" dirty="0">
                <a:latin typeface="Arial" panose="020B0604020202020204" pitchFamily="34" charset="0"/>
                <a:cs typeface="Arial" panose="020B0604020202020204" pitchFamily="34" charset="0"/>
              </a:rPr>
              <a:t> We enriched the FCBR dataset with 439 new </a:t>
            </a:r>
            <a:r>
              <a:rPr lang="en-US" sz="1800" b="1" dirty="0">
                <a:solidFill>
                  <a:srgbClr val="353585"/>
                </a:solidFill>
                <a:latin typeface="Arial" panose="020B0604020202020204" pitchFamily="34" charset="0"/>
                <a:cs typeface="Arial" panose="020B0604020202020204" pitchFamily="34" charset="0"/>
              </a:rPr>
              <a:t>annotated patches</a:t>
            </a:r>
            <a:r>
              <a:rPr lang="en-US" sz="1800" b="1" dirty="0">
                <a:latin typeface="Arial" panose="020B0604020202020204" pitchFamily="34" charset="0"/>
                <a:cs typeface="Arial" panose="020B0604020202020204" pitchFamily="34" charset="0"/>
              </a:rPr>
              <a:t>, labeled as Crystalline Non-Neoplastic (CNNO, n=51), Crystalline Ductal Carcinoma in Situ (CDCS, n=168), and Crystalline Invasive Ductal Carcinoma (CIDC, n=220) =&gt; </a:t>
            </a:r>
            <a:r>
              <a:rPr lang="en-US" sz="1800" b="1" dirty="0">
                <a:solidFill>
                  <a:srgbClr val="353585"/>
                </a:solidFill>
                <a:latin typeface="Arial" panose="020B0604020202020204" pitchFamily="34" charset="0"/>
                <a:cs typeface="Arial" panose="020B0604020202020204" pitchFamily="34" charset="0"/>
              </a:rPr>
              <a:t>FCBR Crystallization Subset</a:t>
            </a:r>
            <a:r>
              <a:rPr lang="en-US" sz="1800" b="1" dirty="0">
                <a:latin typeface="Arial" panose="020B0604020202020204" pitchFamily="34" charset="0"/>
                <a:cs typeface="Arial" panose="020B0604020202020204" pitchFamily="34" charset="0"/>
              </a:rPr>
              <a:t> </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Experiment:</a:t>
            </a:r>
            <a:r>
              <a:rPr lang="en-US" sz="1800" b="1" dirty="0">
                <a:latin typeface="Arial" panose="020B0604020202020204" pitchFamily="34" charset="0"/>
                <a:cs typeface="Arial" panose="020B0604020202020204" pitchFamily="34" charset="0"/>
              </a:rPr>
              <a:t> Trained a </a:t>
            </a:r>
            <a:r>
              <a:rPr lang="en-US" sz="1800" b="1" dirty="0">
                <a:solidFill>
                  <a:srgbClr val="353585"/>
                </a:solidFill>
                <a:latin typeface="Arial" panose="020B0604020202020204" pitchFamily="34" charset="0"/>
                <a:cs typeface="Arial" panose="020B0604020202020204" pitchFamily="34" charset="0"/>
              </a:rPr>
              <a:t>balanced random forest </a:t>
            </a:r>
            <a:r>
              <a:rPr lang="en-US" sz="1800" b="1" dirty="0">
                <a:latin typeface="Arial" panose="020B0604020202020204" pitchFamily="34" charset="0"/>
                <a:cs typeface="Arial" panose="020B0604020202020204" pitchFamily="34" charset="0"/>
              </a:rPr>
              <a:t>classifier on (1) a standard dataset (1,850 patches) vs (2) an enriched dataset including the 440 crystallization annotations (2,243 patches total)</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Evaluation:</a:t>
            </a:r>
            <a:r>
              <a:rPr lang="en-US" sz="1800" b="1" dirty="0">
                <a:latin typeface="Arial" panose="020B0604020202020204" pitchFamily="34" charset="0"/>
                <a:cs typeface="Arial" panose="020B0604020202020204" pitchFamily="34" charset="0"/>
              </a:rPr>
              <a:t> </a:t>
            </a:r>
          </a:p>
          <a:p>
            <a:pPr marL="519113" indent="-28892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Tested on held-out FCBR samples (18,224 patches) and TUBR (46,666 patches)</a:t>
            </a:r>
          </a:p>
          <a:p>
            <a:pPr marL="519113" indent="-288925">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Incorporation of crystallization annotations </a:t>
            </a:r>
            <a:r>
              <a:rPr lang="en-US" sz="1800" b="1" dirty="0">
                <a:solidFill>
                  <a:srgbClr val="353585"/>
                </a:solidFill>
                <a:latin typeface="Arial" panose="020B0604020202020204" pitchFamily="34" charset="0"/>
                <a:cs typeface="Arial" panose="020B0604020202020204" pitchFamily="34" charset="0"/>
              </a:rPr>
              <a:t>improved the overall accuracy over all the classes</a:t>
            </a:r>
            <a:r>
              <a:rPr lang="en-US" sz="1800" b="1" dirty="0">
                <a:latin typeface="Arial" panose="020B0604020202020204" pitchFamily="34" charset="0"/>
                <a:cs typeface="Arial" panose="020B0604020202020204" pitchFamily="34" charset="0"/>
              </a:rPr>
              <a:t>: from 18.4% to 34.6% on FCBR and from 20.7% to 23.5% on TUBR</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Proof of Concept:</a:t>
            </a:r>
            <a:r>
              <a:rPr lang="en-US" sz="1800" b="1" dirty="0">
                <a:latin typeface="Arial" panose="020B0604020202020204" pitchFamily="34" charset="0"/>
                <a:cs typeface="Arial" panose="020B0604020202020204" pitchFamily="34" charset="0"/>
              </a:rPr>
              <a:t> Our findings demonstrate that explicit modeling of microcalcification patterns provides biologically meaningful features that strengthen deep learning based breast cancer detection. </a:t>
            </a:r>
          </a:p>
        </p:txBody>
      </p:sp>
      <p:sp>
        <p:nvSpPr>
          <p:cNvPr id="4" name="Title 3">
            <a:extLst>
              <a:ext uri="{FF2B5EF4-FFF2-40B4-BE49-F238E27FC236}">
                <a16:creationId xmlns:a16="http://schemas.microsoft.com/office/drawing/2014/main" id="{DFE16F6A-C02F-AC60-E34F-E18E3C1FAC16}"/>
              </a:ext>
            </a:extLst>
          </p:cNvPr>
          <p:cNvSpPr>
            <a:spLocks noGrp="1"/>
          </p:cNvSpPr>
          <p:nvPr>
            <p:ph type="title"/>
          </p:nvPr>
        </p:nvSpPr>
        <p:spPr>
          <a:xfrm>
            <a:off x="0" y="1"/>
            <a:ext cx="12207393" cy="427194"/>
          </a:xfrm>
        </p:spPr>
        <p:txBody>
          <a:bodyPr lIns="155448"/>
          <a:lstStyle/>
          <a:p>
            <a:r>
              <a:rPr lang="en-US" dirty="0"/>
              <a:t>Abstract</a:t>
            </a:r>
          </a:p>
        </p:txBody>
      </p:sp>
    </p:spTree>
    <p:extLst>
      <p:ext uri="{BB962C8B-B14F-4D97-AF65-F5344CB8AC3E}">
        <p14:creationId xmlns:p14="http://schemas.microsoft.com/office/powerpoint/2010/main" val="51371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F731-259C-595C-A885-6372E984845C}"/>
              </a:ext>
            </a:extLst>
          </p:cNvPr>
          <p:cNvSpPr>
            <a:spLocks noGrp="1"/>
          </p:cNvSpPr>
          <p:nvPr>
            <p:ph type="title"/>
          </p:nvPr>
        </p:nvSpPr>
        <p:spPr>
          <a:xfrm>
            <a:off x="0" y="1"/>
            <a:ext cx="12207393" cy="429768"/>
          </a:xfrm>
        </p:spPr>
        <p:txBody>
          <a:bodyPr vert="horz" wrap="none" lIns="155448" tIns="0" rIns="0" bIns="0" rtlCol="0" anchor="ctr" anchorCtr="0">
            <a:noAutofit/>
          </a:bodyPr>
          <a:lstStyle/>
          <a:p>
            <a:r>
              <a:rPr lang="en-US" dirty="0"/>
              <a:t>What is Digital Pathology?</a:t>
            </a:r>
          </a:p>
        </p:txBody>
      </p:sp>
      <p:sp>
        <p:nvSpPr>
          <p:cNvPr id="3" name="Content Placeholder 2">
            <a:extLst>
              <a:ext uri="{FF2B5EF4-FFF2-40B4-BE49-F238E27FC236}">
                <a16:creationId xmlns:a16="http://schemas.microsoft.com/office/drawing/2014/main" id="{8C1482E5-7BF2-19B5-5B08-E643C5FC57A1}"/>
              </a:ext>
            </a:extLst>
          </p:cNvPr>
          <p:cNvSpPr>
            <a:spLocks noGrp="1"/>
          </p:cNvSpPr>
          <p:nvPr>
            <p:ph idx="1"/>
          </p:nvPr>
        </p:nvSpPr>
        <p:spPr>
          <a:xfrm>
            <a:off x="162560" y="685800"/>
            <a:ext cx="11877040" cy="2743200"/>
          </a:xfrm>
        </p:spPr>
        <p:txBody>
          <a:bodyPr lIns="0" tIns="0" rIns="0" bIns="0"/>
          <a:lstStyle/>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Digital pathology (DP) </a:t>
            </a:r>
            <a:r>
              <a:rPr lang="en-US" sz="1800" b="1" dirty="0">
                <a:latin typeface="Arial" panose="020B0604020202020204" pitchFamily="34" charset="0"/>
                <a:cs typeface="Arial" panose="020B0604020202020204" pitchFamily="34" charset="0"/>
              </a:rPr>
              <a:t>is the process of digitizing glass pathology slides into </a:t>
            </a:r>
            <a:r>
              <a:rPr lang="en-US" sz="1800" b="1" dirty="0">
                <a:solidFill>
                  <a:srgbClr val="353585"/>
                </a:solidFill>
                <a:latin typeface="Arial" panose="020B0604020202020204" pitchFamily="34" charset="0"/>
                <a:cs typeface="Arial" panose="020B0604020202020204" pitchFamily="34" charset="0"/>
              </a:rPr>
              <a:t>whole-slide images (WSIs)</a:t>
            </a:r>
            <a:r>
              <a:rPr lang="en-US" sz="1800" b="1" dirty="0">
                <a:latin typeface="Arial" panose="020B0604020202020204" pitchFamily="34" charset="0"/>
                <a:cs typeface="Arial" panose="020B0604020202020204" pitchFamily="34" charset="0"/>
              </a:rPr>
              <a:t> for viewing and analysis.</a:t>
            </a:r>
          </a:p>
          <a:p>
            <a:pPr>
              <a:spcBef>
                <a:spcPts val="0"/>
              </a:spcBef>
              <a:spcAft>
                <a:spcPts val="1200"/>
              </a:spcAft>
            </a:pPr>
            <a:r>
              <a:rPr lang="en-US" sz="1800" b="1" dirty="0">
                <a:latin typeface="Arial" panose="020B0604020202020204" pitchFamily="34" charset="0"/>
                <a:cs typeface="Arial" panose="020B0604020202020204" pitchFamily="34" charset="0"/>
              </a:rPr>
              <a:t>Images are scanned at </a:t>
            </a:r>
            <a:r>
              <a:rPr lang="en-US" sz="1800" b="1" dirty="0">
                <a:solidFill>
                  <a:srgbClr val="353585"/>
                </a:solidFill>
                <a:latin typeface="Arial" panose="020B0604020202020204" pitchFamily="34" charset="0"/>
                <a:cs typeface="Arial" panose="020B0604020202020204" pitchFamily="34" charset="0"/>
              </a:rPr>
              <a:t>ultra-high resolution</a:t>
            </a:r>
            <a:r>
              <a:rPr lang="en-US" sz="1800" b="1" dirty="0">
                <a:latin typeface="Arial" panose="020B0604020202020204" pitchFamily="34" charset="0"/>
                <a:cs typeface="Arial" panose="020B0604020202020204" pitchFamily="34" charset="0"/>
              </a:rPr>
              <a:t>, then manually interpreted by clinically-trained pathologists using software to manage, share and visualize the images.</a:t>
            </a:r>
          </a:p>
          <a:p>
            <a:pPr>
              <a:spcBef>
                <a:spcPts val="0"/>
              </a:spcBef>
              <a:spcAft>
                <a:spcPts val="1200"/>
              </a:spcAft>
            </a:pPr>
            <a:r>
              <a:rPr lang="en-US" sz="1800" b="1" dirty="0">
                <a:latin typeface="Arial" panose="020B0604020202020204" pitchFamily="34" charset="0"/>
                <a:cs typeface="Arial" panose="020B0604020202020204" pitchFamily="34" charset="0"/>
              </a:rPr>
              <a:t>Our goal is to use AI (Machine Learning) to accelerate disease diagnosis.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Challenges</a:t>
            </a:r>
            <a:r>
              <a:rPr lang="en-US" sz="1800" b="1" dirty="0">
                <a:latin typeface="Arial" panose="020B0604020202020204" pitchFamily="34" charset="0"/>
                <a:cs typeface="Arial" panose="020B0604020202020204" pitchFamily="34" charset="0"/>
              </a:rPr>
              <a:t>: </a:t>
            </a:r>
            <a:r>
              <a:rPr lang="en-US" sz="1800" b="1" dirty="0">
                <a:solidFill>
                  <a:srgbClr val="353585"/>
                </a:solidFill>
                <a:latin typeface="Arial" panose="020B0604020202020204" pitchFamily="34" charset="0"/>
                <a:cs typeface="Arial" panose="020B0604020202020204" pitchFamily="34" charset="0"/>
              </a:rPr>
              <a:t>Localization</a:t>
            </a:r>
            <a:r>
              <a:rPr lang="en-US" sz="1800" b="1" dirty="0">
                <a:latin typeface="Arial" panose="020B0604020202020204" pitchFamily="34" charset="0"/>
                <a:cs typeface="Arial" panose="020B0604020202020204" pitchFamily="34" charset="0"/>
              </a:rPr>
              <a:t> of information supporting a diagnosis is very challenging. </a:t>
            </a:r>
            <a:r>
              <a:rPr lang="en-US" sz="1800" b="1" dirty="0">
                <a:solidFill>
                  <a:srgbClr val="353585"/>
                </a:solidFill>
                <a:latin typeface="Arial" panose="020B0604020202020204" pitchFamily="34" charset="0"/>
                <a:cs typeface="Arial" panose="020B0604020202020204" pitchFamily="34" charset="0"/>
              </a:rPr>
              <a:t>Manual interpretation</a:t>
            </a:r>
            <a:r>
              <a:rPr lang="en-US" sz="1800" b="1" dirty="0">
                <a:latin typeface="Arial" panose="020B0604020202020204" pitchFamily="34" charset="0"/>
                <a:cs typeface="Arial" panose="020B0604020202020204" pitchFamily="34" charset="0"/>
              </a:rPr>
              <a:t> of these images is quite challenging compared to other medical disciplines.</a:t>
            </a:r>
          </a:p>
          <a:p>
            <a:pPr>
              <a:spcBef>
                <a:spcPts val="0"/>
              </a:spcBef>
              <a:spcAft>
                <a:spcPts val="1200"/>
              </a:spcAft>
            </a:pPr>
            <a:endParaRPr lang="en-US" sz="1800" b="1" dirty="0">
              <a:latin typeface="Arial" panose="020B0604020202020204" pitchFamily="34" charset="0"/>
              <a:cs typeface="Arial" panose="020B0604020202020204" pitchFamily="34" charset="0"/>
            </a:endParaRPr>
          </a:p>
          <a:p>
            <a:pPr>
              <a:spcBef>
                <a:spcPts val="0"/>
              </a:spcBef>
              <a:spcAft>
                <a:spcPts val="1200"/>
              </a:spcAft>
            </a:pPr>
            <a:endParaRPr lang="en-US" sz="18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BF07B08-9DF4-1F6B-A0C8-36CBC97FF7A4}"/>
              </a:ext>
            </a:extLst>
          </p:cNvPr>
          <p:cNvPicPr>
            <a:picLocks noChangeAspect="1"/>
          </p:cNvPicPr>
          <p:nvPr/>
        </p:nvPicPr>
        <p:blipFill>
          <a:blip r:embed="rId2"/>
          <a:srcRect l="11184" r="11184"/>
          <a:stretch>
            <a:fillRect/>
          </a:stretch>
        </p:blipFill>
        <p:spPr>
          <a:xfrm>
            <a:off x="152400" y="3718368"/>
            <a:ext cx="2766251" cy="2743200"/>
          </a:xfrm>
          <a:custGeom>
            <a:avLst/>
            <a:gdLst>
              <a:gd name="connsiteX0" fmla="*/ 1205782 w 2411604"/>
              <a:gd name="connsiteY0" fmla="*/ 0 h 2391507"/>
              <a:gd name="connsiteX1" fmla="*/ 1205822 w 2411604"/>
              <a:gd name="connsiteY1" fmla="*/ 0 h 2391507"/>
              <a:gd name="connsiteX2" fmla="*/ 1329088 w 2411604"/>
              <a:gd name="connsiteY2" fmla="*/ 6173 h 2391507"/>
              <a:gd name="connsiteX3" fmla="*/ 2411604 w 2411604"/>
              <a:gd name="connsiteY3" fmla="*/ 1195753 h 2391507"/>
              <a:gd name="connsiteX4" fmla="*/ 1205802 w 2411604"/>
              <a:gd name="connsiteY4" fmla="*/ 2391507 h 2391507"/>
              <a:gd name="connsiteX5" fmla="*/ 0 w 2411604"/>
              <a:gd name="connsiteY5" fmla="*/ 1195753 h 2391507"/>
              <a:gd name="connsiteX6" fmla="*/ 1082516 w 2411604"/>
              <a:gd name="connsiteY6" fmla="*/ 6173 h 23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604" h="2391507">
                <a:moveTo>
                  <a:pt x="1205782" y="0"/>
                </a:moveTo>
                <a:lnTo>
                  <a:pt x="1205822" y="0"/>
                </a:lnTo>
                <a:lnTo>
                  <a:pt x="1329088" y="6173"/>
                </a:lnTo>
                <a:cubicBezTo>
                  <a:pt x="1937121" y="67407"/>
                  <a:pt x="2411604" y="576631"/>
                  <a:pt x="2411604" y="1195753"/>
                </a:cubicBezTo>
                <a:cubicBezTo>
                  <a:pt x="2411604" y="1856150"/>
                  <a:pt x="1871748" y="2391507"/>
                  <a:pt x="1205802" y="2391507"/>
                </a:cubicBezTo>
                <a:cubicBezTo>
                  <a:pt x="539856" y="2391507"/>
                  <a:pt x="0" y="1856150"/>
                  <a:pt x="0" y="1195753"/>
                </a:cubicBezTo>
                <a:cubicBezTo>
                  <a:pt x="0" y="576631"/>
                  <a:pt x="474483" y="67407"/>
                  <a:pt x="1082516" y="6173"/>
                </a:cubicBezTo>
                <a:close/>
              </a:path>
            </a:pathLst>
          </a:custGeom>
        </p:spPr>
      </p:pic>
      <p:pic>
        <p:nvPicPr>
          <p:cNvPr id="17" name="Picture 16">
            <a:extLst>
              <a:ext uri="{FF2B5EF4-FFF2-40B4-BE49-F238E27FC236}">
                <a16:creationId xmlns:a16="http://schemas.microsoft.com/office/drawing/2014/main" id="{EE535D19-98E5-9A35-EA23-87BB6953AE23}"/>
              </a:ext>
            </a:extLst>
          </p:cNvPr>
          <p:cNvPicPr>
            <a:picLocks noChangeAspect="1"/>
          </p:cNvPicPr>
          <p:nvPr/>
        </p:nvPicPr>
        <p:blipFill>
          <a:blip r:embed="rId3"/>
          <a:srcRect l="23540" t="10576" r="23540" b="10575"/>
          <a:stretch>
            <a:fillRect/>
          </a:stretch>
        </p:blipFill>
        <p:spPr>
          <a:xfrm>
            <a:off x="6281100" y="3718368"/>
            <a:ext cx="2766251" cy="2743200"/>
          </a:xfrm>
          <a:custGeom>
            <a:avLst/>
            <a:gdLst>
              <a:gd name="connsiteX0" fmla="*/ 1205802 w 2411604"/>
              <a:gd name="connsiteY0" fmla="*/ 0 h 2391508"/>
              <a:gd name="connsiteX1" fmla="*/ 2411604 w 2411604"/>
              <a:gd name="connsiteY1" fmla="*/ 1195754 h 2391508"/>
              <a:gd name="connsiteX2" fmla="*/ 1205802 w 2411604"/>
              <a:gd name="connsiteY2" fmla="*/ 2391508 h 2391508"/>
              <a:gd name="connsiteX3" fmla="*/ 0 w 2411604"/>
              <a:gd name="connsiteY3" fmla="*/ 1195754 h 2391508"/>
              <a:gd name="connsiteX4" fmla="*/ 1205802 w 2411604"/>
              <a:gd name="connsiteY4" fmla="*/ 0 h 2391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604" h="2391508">
                <a:moveTo>
                  <a:pt x="1205802" y="0"/>
                </a:moveTo>
                <a:cubicBezTo>
                  <a:pt x="1871748" y="0"/>
                  <a:pt x="2411604" y="535357"/>
                  <a:pt x="2411604" y="1195754"/>
                </a:cubicBezTo>
                <a:cubicBezTo>
                  <a:pt x="2411604" y="1856151"/>
                  <a:pt x="1871748" y="2391508"/>
                  <a:pt x="1205802" y="2391508"/>
                </a:cubicBezTo>
                <a:cubicBezTo>
                  <a:pt x="539856" y="2391508"/>
                  <a:pt x="0" y="1856151"/>
                  <a:pt x="0" y="1195754"/>
                </a:cubicBezTo>
                <a:cubicBezTo>
                  <a:pt x="0" y="535357"/>
                  <a:pt x="539856" y="0"/>
                  <a:pt x="1205802" y="0"/>
                </a:cubicBezTo>
                <a:close/>
              </a:path>
            </a:pathLst>
          </a:custGeom>
        </p:spPr>
      </p:pic>
      <p:pic>
        <p:nvPicPr>
          <p:cNvPr id="13" name="Picture 12">
            <a:extLst>
              <a:ext uri="{FF2B5EF4-FFF2-40B4-BE49-F238E27FC236}">
                <a16:creationId xmlns:a16="http://schemas.microsoft.com/office/drawing/2014/main" id="{0E37E921-A953-B1C0-D613-F841DAD4A410}"/>
              </a:ext>
            </a:extLst>
          </p:cNvPr>
          <p:cNvPicPr>
            <a:picLocks noChangeAspect="1"/>
          </p:cNvPicPr>
          <p:nvPr/>
        </p:nvPicPr>
        <p:blipFill>
          <a:blip r:embed="rId4"/>
          <a:srcRect l="38790" t="8508"/>
          <a:stretch>
            <a:fillRect/>
          </a:stretch>
        </p:blipFill>
        <p:spPr>
          <a:xfrm>
            <a:off x="3216750" y="3718368"/>
            <a:ext cx="2766251" cy="2743200"/>
          </a:xfrm>
          <a:custGeom>
            <a:avLst/>
            <a:gdLst>
              <a:gd name="connsiteX0" fmla="*/ 1205802 w 2411604"/>
              <a:gd name="connsiteY0" fmla="*/ 0 h 2391507"/>
              <a:gd name="connsiteX1" fmla="*/ 2411604 w 2411604"/>
              <a:gd name="connsiteY1" fmla="*/ 1195754 h 2391507"/>
              <a:gd name="connsiteX2" fmla="*/ 1329088 w 2411604"/>
              <a:gd name="connsiteY2" fmla="*/ 2385335 h 2391507"/>
              <a:gd name="connsiteX3" fmla="*/ 1205821 w 2411604"/>
              <a:gd name="connsiteY3" fmla="*/ 2391507 h 2391507"/>
              <a:gd name="connsiteX4" fmla="*/ 1205783 w 2411604"/>
              <a:gd name="connsiteY4" fmla="*/ 2391507 h 2391507"/>
              <a:gd name="connsiteX5" fmla="*/ 1082516 w 2411604"/>
              <a:gd name="connsiteY5" fmla="*/ 2385335 h 2391507"/>
              <a:gd name="connsiteX6" fmla="*/ 0 w 2411604"/>
              <a:gd name="connsiteY6" fmla="*/ 1195754 h 2391507"/>
              <a:gd name="connsiteX7" fmla="*/ 1205802 w 2411604"/>
              <a:gd name="connsiteY7" fmla="*/ 0 h 23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04" h="2391507">
                <a:moveTo>
                  <a:pt x="1205802" y="0"/>
                </a:moveTo>
                <a:cubicBezTo>
                  <a:pt x="1871748" y="0"/>
                  <a:pt x="2411604" y="535357"/>
                  <a:pt x="2411604" y="1195754"/>
                </a:cubicBezTo>
                <a:cubicBezTo>
                  <a:pt x="2411604" y="1814876"/>
                  <a:pt x="1937121" y="2324100"/>
                  <a:pt x="1329088" y="2385335"/>
                </a:cubicBezTo>
                <a:lnTo>
                  <a:pt x="1205821" y="2391507"/>
                </a:lnTo>
                <a:lnTo>
                  <a:pt x="1205783" y="2391507"/>
                </a:lnTo>
                <a:lnTo>
                  <a:pt x="1082516" y="2385335"/>
                </a:lnTo>
                <a:cubicBezTo>
                  <a:pt x="474483" y="2324100"/>
                  <a:pt x="0" y="1814876"/>
                  <a:pt x="0" y="1195754"/>
                </a:cubicBezTo>
                <a:cubicBezTo>
                  <a:pt x="0" y="535357"/>
                  <a:pt x="539856" y="0"/>
                  <a:pt x="1205802" y="0"/>
                </a:cubicBezTo>
                <a:close/>
              </a:path>
            </a:pathLst>
          </a:custGeom>
        </p:spPr>
      </p:pic>
      <p:pic>
        <p:nvPicPr>
          <p:cNvPr id="20" name="Picture 19">
            <a:extLst>
              <a:ext uri="{FF2B5EF4-FFF2-40B4-BE49-F238E27FC236}">
                <a16:creationId xmlns:a16="http://schemas.microsoft.com/office/drawing/2014/main" id="{C19174B2-336A-1A0F-D6CD-2F6006E78A9A}"/>
              </a:ext>
            </a:extLst>
          </p:cNvPr>
          <p:cNvPicPr>
            <a:picLocks noChangeAspect="1"/>
          </p:cNvPicPr>
          <p:nvPr/>
        </p:nvPicPr>
        <p:blipFill>
          <a:blip r:embed="rId5"/>
          <a:srcRect l="14266" r="20325"/>
          <a:stretch>
            <a:fillRect/>
          </a:stretch>
        </p:blipFill>
        <p:spPr>
          <a:xfrm>
            <a:off x="9345451" y="3718368"/>
            <a:ext cx="2694149" cy="2743200"/>
          </a:xfrm>
          <a:custGeom>
            <a:avLst/>
            <a:gdLst>
              <a:gd name="connsiteX0" fmla="*/ 1488443 w 2976886"/>
              <a:gd name="connsiteY0" fmla="*/ 0 h 3031085"/>
              <a:gd name="connsiteX1" fmla="*/ 2976886 w 2976886"/>
              <a:gd name="connsiteY1" fmla="*/ 1515543 h 3031085"/>
              <a:gd name="connsiteX2" fmla="*/ 1640628 w 2976886"/>
              <a:gd name="connsiteY2" fmla="*/ 3023262 h 3031085"/>
              <a:gd name="connsiteX3" fmla="*/ 1488462 w 2976886"/>
              <a:gd name="connsiteY3" fmla="*/ 3031085 h 3031085"/>
              <a:gd name="connsiteX4" fmla="*/ 1488424 w 2976886"/>
              <a:gd name="connsiteY4" fmla="*/ 3031085 h 3031085"/>
              <a:gd name="connsiteX5" fmla="*/ 1336258 w 2976886"/>
              <a:gd name="connsiteY5" fmla="*/ 3023262 h 3031085"/>
              <a:gd name="connsiteX6" fmla="*/ 0 w 2976886"/>
              <a:gd name="connsiteY6" fmla="*/ 1515543 h 3031085"/>
              <a:gd name="connsiteX7" fmla="*/ 1488443 w 2976886"/>
              <a:gd name="connsiteY7" fmla="*/ 0 h 3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886" h="3031085">
                <a:moveTo>
                  <a:pt x="1488443" y="0"/>
                </a:moveTo>
                <a:cubicBezTo>
                  <a:pt x="2310487" y="0"/>
                  <a:pt x="2976886" y="678532"/>
                  <a:pt x="2976886" y="1515543"/>
                </a:cubicBezTo>
                <a:cubicBezTo>
                  <a:pt x="2976886" y="2300241"/>
                  <a:pt x="2391184" y="2945651"/>
                  <a:pt x="1640628" y="3023262"/>
                </a:cubicBezTo>
                <a:lnTo>
                  <a:pt x="1488462" y="3031085"/>
                </a:lnTo>
                <a:lnTo>
                  <a:pt x="1488424" y="3031085"/>
                </a:lnTo>
                <a:lnTo>
                  <a:pt x="1336258" y="3023262"/>
                </a:lnTo>
                <a:cubicBezTo>
                  <a:pt x="585702" y="2945651"/>
                  <a:pt x="0" y="2300241"/>
                  <a:pt x="0" y="1515543"/>
                </a:cubicBezTo>
                <a:cubicBezTo>
                  <a:pt x="0" y="678532"/>
                  <a:pt x="666399" y="0"/>
                  <a:pt x="1488443" y="0"/>
                </a:cubicBezTo>
                <a:close/>
              </a:path>
            </a:pathLst>
          </a:custGeom>
        </p:spPr>
      </p:pic>
    </p:spTree>
    <p:extLst>
      <p:ext uri="{BB962C8B-B14F-4D97-AF65-F5344CB8AC3E}">
        <p14:creationId xmlns:p14="http://schemas.microsoft.com/office/powerpoint/2010/main" val="8712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390D-ECDE-5698-B3E7-7BCE1DCDBB80}"/>
              </a:ext>
            </a:extLst>
          </p:cNvPr>
          <p:cNvSpPr>
            <a:spLocks noGrp="1"/>
          </p:cNvSpPr>
          <p:nvPr>
            <p:ph type="title"/>
          </p:nvPr>
        </p:nvSpPr>
        <p:spPr>
          <a:xfrm>
            <a:off x="0" y="0"/>
            <a:ext cx="12207393" cy="429768"/>
          </a:xfrm>
        </p:spPr>
        <p:txBody>
          <a:bodyPr>
            <a:noAutofit/>
          </a:bodyPr>
          <a:lstStyle/>
          <a:p>
            <a:r>
              <a:rPr lang="en-US" dirty="0"/>
              <a:t>What is Crystallization? </a:t>
            </a:r>
          </a:p>
        </p:txBody>
      </p:sp>
      <p:sp>
        <p:nvSpPr>
          <p:cNvPr id="3" name="Content Placeholder 2">
            <a:extLst>
              <a:ext uri="{FF2B5EF4-FFF2-40B4-BE49-F238E27FC236}">
                <a16:creationId xmlns:a16="http://schemas.microsoft.com/office/drawing/2014/main" id="{E727BC89-92EF-485E-37F8-6D1085682041}"/>
              </a:ext>
            </a:extLst>
          </p:cNvPr>
          <p:cNvSpPr>
            <a:spLocks noGrp="1"/>
          </p:cNvSpPr>
          <p:nvPr>
            <p:ph idx="1"/>
          </p:nvPr>
        </p:nvSpPr>
        <p:spPr>
          <a:xfrm>
            <a:off x="162559" y="685800"/>
            <a:ext cx="7257572" cy="5943600"/>
          </a:xfrm>
        </p:spPr>
        <p:txBody>
          <a:bodyPr lIns="0" tIns="0" rIns="0" bIns="0"/>
          <a:lstStyle/>
          <a:p>
            <a:pPr>
              <a:spcBef>
                <a:spcPts val="0"/>
              </a:spcBef>
              <a:spcAft>
                <a:spcPts val="600"/>
              </a:spcAft>
            </a:pPr>
            <a:r>
              <a:rPr lang="en-US" sz="1800" b="1" dirty="0">
                <a:latin typeface="Arial" panose="020B0604020202020204" pitchFamily="34" charset="0"/>
                <a:cs typeface="Arial" panose="020B0604020202020204" pitchFamily="34" charset="0"/>
              </a:rPr>
              <a:t>Crystallization refers to the formation and deposition of microscopic crystals (usually calcium-based) in tissues.</a:t>
            </a:r>
          </a:p>
          <a:p>
            <a:pPr marL="460375" indent="-287338">
              <a:spcBef>
                <a:spcPts val="0"/>
              </a:spcBef>
              <a:spcAft>
                <a:spcPts val="600"/>
              </a:spcAft>
              <a:buSzPct val="75000"/>
              <a:buFont typeface="Wingdings" pitchFamily="2" charset="2"/>
              <a:buChar char="q"/>
            </a:pPr>
            <a:r>
              <a:rPr lang="en-US" sz="1800" b="1" dirty="0">
                <a:latin typeface="Arial" panose="020B0604020202020204" pitchFamily="34" charset="0"/>
                <a:cs typeface="Arial" panose="020B0604020202020204" pitchFamily="34" charset="0"/>
              </a:rPr>
              <a:t>Healthy tissues, such as bone and teeth, naturally regulate these processes.</a:t>
            </a:r>
          </a:p>
          <a:p>
            <a:pPr marL="460375" indent="-287338">
              <a:spcBef>
                <a:spcPts val="0"/>
              </a:spcBef>
              <a:spcAft>
                <a:spcPts val="600"/>
              </a:spcAft>
              <a:buSzPct val="75000"/>
              <a:buFont typeface="Wingdings" pitchFamily="2" charset="2"/>
              <a:buChar char="q"/>
            </a:pPr>
            <a:r>
              <a:rPr lang="en-US" sz="1800" b="1" dirty="0">
                <a:latin typeface="Arial" panose="020B0604020202020204" pitchFamily="34" charset="0"/>
                <a:cs typeface="Arial" panose="020B0604020202020204" pitchFamily="34" charset="0"/>
              </a:rPr>
              <a:t>Intracellular Ca²⁺ signaling is central to both physiological mineralization and pathological calcification.</a:t>
            </a:r>
          </a:p>
          <a:p>
            <a:pPr marL="460375" indent="-287338">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Calcification is a potentially treatable process.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Normal vs. Pathological: </a:t>
            </a:r>
            <a:r>
              <a:rPr lang="en-US" sz="1800" b="1" dirty="0">
                <a:latin typeface="Arial" panose="020B0604020202020204" pitchFamily="34" charset="0"/>
                <a:cs typeface="Arial" panose="020B0604020202020204" pitchFamily="34" charset="0"/>
              </a:rPr>
              <a:t>Normally regulated in hard tissues (bone, teeth), but </a:t>
            </a:r>
            <a:r>
              <a:rPr lang="en-US" sz="1800" b="1" i="1" dirty="0">
                <a:latin typeface="Arial" panose="020B0604020202020204" pitchFamily="34" charset="0"/>
                <a:cs typeface="Arial" panose="020B0604020202020204" pitchFamily="34" charset="0"/>
              </a:rPr>
              <a:t>ectopic</a:t>
            </a:r>
            <a:r>
              <a:rPr lang="en-US" sz="1800" b="1" dirty="0">
                <a:latin typeface="Arial" panose="020B0604020202020204" pitchFamily="34" charset="0"/>
                <a:cs typeface="Arial" panose="020B0604020202020204" pitchFamily="34" charset="0"/>
              </a:rPr>
              <a:t> calcification can occur under abnormal conditions.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Mechanisms:</a:t>
            </a:r>
            <a:r>
              <a:rPr lang="en-US" sz="1800" b="1" dirty="0">
                <a:latin typeface="Arial" panose="020B0604020202020204" pitchFamily="34" charset="0"/>
                <a:cs typeface="Arial" panose="020B0604020202020204" pitchFamily="34" charset="0"/>
              </a:rPr>
              <a:t> cell-driven mineralization, necrosis/apoptosis niches, osteogenic reprogramming in tumor microenvironment.</a:t>
            </a:r>
          </a:p>
          <a:p>
            <a:pPr>
              <a:spcBef>
                <a:spcPts val="0"/>
              </a:spcBef>
              <a:spcAft>
                <a:spcPts val="600"/>
              </a:spcAft>
            </a:pPr>
            <a:r>
              <a:rPr lang="en-US" sz="1800" b="1" dirty="0">
                <a:solidFill>
                  <a:srgbClr val="353585"/>
                </a:solidFill>
                <a:latin typeface="Arial" panose="020B0604020202020204" pitchFamily="34" charset="0"/>
                <a:cs typeface="Arial" panose="020B0604020202020204" pitchFamily="34" charset="0"/>
              </a:rPr>
              <a:t>Types of Mineralization in Soft Tissues:  </a:t>
            </a:r>
          </a:p>
          <a:p>
            <a:pPr marL="457200" lvl="1" indent="-287338">
              <a:spcBef>
                <a:spcPts val="0"/>
              </a:spcBef>
              <a:spcAft>
                <a:spcPts val="600"/>
              </a:spcAft>
              <a:buSzPct val="75000"/>
              <a:buFont typeface="Wingdings" panose="05000000000000000000" pitchFamily="2" charset="2"/>
              <a:buChar char="q"/>
            </a:pPr>
            <a:r>
              <a:rPr lang="en-US" sz="1800" b="1" dirty="0">
                <a:latin typeface="Arial" panose="020B0604020202020204" pitchFamily="34" charset="0"/>
                <a:cs typeface="Arial" panose="020B0604020202020204" pitchFamily="34" charset="0"/>
              </a:rPr>
              <a:t>Type I (calcium oxalate) </a:t>
            </a:r>
          </a:p>
          <a:p>
            <a:pPr marL="457200" lvl="1" indent="-287338">
              <a:spcBef>
                <a:spcPts val="0"/>
              </a:spcBef>
              <a:spcAft>
                <a:spcPts val="1200"/>
              </a:spcAft>
              <a:buSzPct val="75000"/>
              <a:buFont typeface="Wingdings" panose="05000000000000000000" pitchFamily="2" charset="2"/>
              <a:buChar char="q"/>
            </a:pPr>
            <a:r>
              <a:rPr lang="en-US" sz="1800" b="1" dirty="0">
                <a:latin typeface="Arial" panose="020B0604020202020204" pitchFamily="34" charset="0"/>
                <a:cs typeface="Arial" panose="020B0604020202020204" pitchFamily="34" charset="0"/>
              </a:rPr>
              <a:t>Type II (calcium phosphate/hydroxyapatite)</a:t>
            </a:r>
            <a:endParaRPr lang="en-US" sz="1800" b="1" dirty="0">
              <a:solidFill>
                <a:srgbClr val="353585"/>
              </a:solidFill>
              <a:latin typeface="Arial" panose="020B0604020202020204" pitchFamily="34" charset="0"/>
              <a:cs typeface="Arial" panose="020B0604020202020204" pitchFamily="34" charset="0"/>
            </a:endParaRP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Clinical relevance: </a:t>
            </a:r>
            <a:r>
              <a:rPr lang="en-US" sz="1800" b="1" dirty="0">
                <a:latin typeface="Arial" panose="020B0604020202020204" pitchFamily="34" charset="0"/>
                <a:cs typeface="Arial" panose="020B0604020202020204" pitchFamily="34" charset="0"/>
              </a:rPr>
              <a:t>composition and pattern correlate with lesion grade and aggressiveness in some studies.</a:t>
            </a:r>
          </a:p>
        </p:txBody>
      </p:sp>
      <p:pic>
        <p:nvPicPr>
          <p:cNvPr id="2055" name="Picture 7" descr="figure 3">
            <a:extLst>
              <a:ext uri="{FF2B5EF4-FFF2-40B4-BE49-F238E27FC236}">
                <a16:creationId xmlns:a16="http://schemas.microsoft.com/office/drawing/2014/main" id="{D8F29C27-11B9-1C4B-3544-C5A8E1E20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650" y="685800"/>
            <a:ext cx="4073473" cy="56784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FB4046-CC0A-72E5-0550-70644B20C204}"/>
              </a:ext>
            </a:extLst>
          </p:cNvPr>
          <p:cNvSpPr txBox="1"/>
          <p:nvPr/>
        </p:nvSpPr>
        <p:spPr>
          <a:xfrm>
            <a:off x="7616650" y="6367790"/>
            <a:ext cx="4250230" cy="261610"/>
          </a:xfrm>
          <a:prstGeom prst="rect">
            <a:avLst/>
          </a:prstGeom>
          <a:noFill/>
        </p:spPr>
        <p:txBody>
          <a:bodyPr wrap="square">
            <a:spAutoFit/>
          </a:bodyPr>
          <a:lstStyle/>
          <a:p>
            <a:r>
              <a:rPr lang="en-US" sz="1100" b="0" i="0" kern="1200" dirty="0">
                <a:solidFill>
                  <a:schemeClr val="tx1"/>
                </a:solidFill>
                <a:effectLst/>
                <a:latin typeface="Arial" panose="020B0604020202020204" pitchFamily="34" charset="0"/>
                <a:cs typeface="Arial" panose="020B0604020202020204" pitchFamily="34" charset="0"/>
              </a:rPr>
              <a:t>(Source: https://www.nature.com/articles/s41581-020-00392-1)</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7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5ECD-7872-6BC9-1A68-3566E45A29FE}"/>
              </a:ext>
            </a:extLst>
          </p:cNvPr>
          <p:cNvSpPr>
            <a:spLocks noGrp="1"/>
          </p:cNvSpPr>
          <p:nvPr>
            <p:ph type="title"/>
          </p:nvPr>
        </p:nvSpPr>
        <p:spPr>
          <a:xfrm>
            <a:off x="0" y="0"/>
            <a:ext cx="12207393" cy="429768"/>
          </a:xfrm>
        </p:spPr>
        <p:txBody>
          <a:bodyPr>
            <a:normAutofit/>
          </a:bodyPr>
          <a:lstStyle/>
          <a:p>
            <a:r>
              <a:rPr lang="en-US" dirty="0"/>
              <a:t>Pathological Crystallization</a:t>
            </a:r>
          </a:p>
        </p:txBody>
      </p:sp>
      <p:sp>
        <p:nvSpPr>
          <p:cNvPr id="3" name="Content Placeholder 2">
            <a:extLst>
              <a:ext uri="{FF2B5EF4-FFF2-40B4-BE49-F238E27FC236}">
                <a16:creationId xmlns:a16="http://schemas.microsoft.com/office/drawing/2014/main" id="{04BCB1E3-383C-E4A7-A57F-4B989EBF9BBC}"/>
              </a:ext>
            </a:extLst>
          </p:cNvPr>
          <p:cNvSpPr>
            <a:spLocks noGrp="1"/>
          </p:cNvSpPr>
          <p:nvPr>
            <p:ph idx="1"/>
          </p:nvPr>
        </p:nvSpPr>
        <p:spPr>
          <a:xfrm>
            <a:off x="162560" y="685800"/>
            <a:ext cx="6747192" cy="5669280"/>
          </a:xfrm>
        </p:spPr>
        <p:txBody>
          <a:bodyPr lIns="0" tIns="0" rIns="0" bIns="0"/>
          <a:lstStyle/>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Diagnostic Role: </a:t>
            </a:r>
            <a:r>
              <a:rPr lang="en-US" sz="1800" b="1" dirty="0">
                <a:latin typeface="Arial" panose="020B0604020202020204" pitchFamily="34" charset="0"/>
                <a:cs typeface="Arial" panose="020B0604020202020204" pitchFamily="34" charset="0"/>
              </a:rPr>
              <a:t>Calcifications are a key diagnostic clue in breast pathology, but until now have been underutilized in AI-based models.</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Pathological crystallization </a:t>
            </a:r>
            <a:r>
              <a:rPr lang="en-US" sz="1800" b="1" dirty="0">
                <a:latin typeface="Arial" panose="020B0604020202020204" pitchFamily="34" charset="0"/>
                <a:cs typeface="Arial" panose="020B0604020202020204" pitchFamily="34" charset="0"/>
              </a:rPr>
              <a:t>refers to abnormal deposition of calcium salts and ionic crystals in soft tissues due to disease (e.g. necrosis, inflammation, apoptosis). </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Cause: </a:t>
            </a:r>
            <a:r>
              <a:rPr lang="en-US" sz="1800" b="1" dirty="0">
                <a:latin typeface="Arial" panose="020B0604020202020204" pitchFamily="34" charset="0"/>
                <a:cs typeface="Arial" panose="020B0604020202020204" pitchFamily="34" charset="0"/>
              </a:rPr>
              <a:t>Cancer cells and stroma can undergo osteogenic-like changes, expressing bone-related proteins that promote hydroxyapatite and calcium oxalate deposition. </a:t>
            </a:r>
            <a:r>
              <a:rPr lang="en-US" sz="1800" b="1" i="1" dirty="0">
                <a:latin typeface="Arial" panose="020B0604020202020204" pitchFamily="34" charset="0"/>
                <a:cs typeface="Arial" panose="020B0604020202020204" pitchFamily="34" charset="0"/>
              </a:rPr>
              <a:t>Tumor necrosis and apoptosis release calcium-binding vesicles</a:t>
            </a:r>
            <a:r>
              <a:rPr lang="en-US" sz="1800" b="1" dirty="0">
                <a:latin typeface="Arial" panose="020B0604020202020204" pitchFamily="34" charset="0"/>
                <a:cs typeface="Arial" panose="020B0604020202020204" pitchFamily="34" charset="0"/>
              </a:rPr>
              <a:t>, creating niches for crystal growth.</a:t>
            </a:r>
          </a:p>
          <a:p>
            <a:pPr marL="403225" indent="-230188">
              <a:spcBef>
                <a:spcPts val="0"/>
              </a:spcBef>
              <a:spcAft>
                <a:spcPts val="1200"/>
              </a:spcAft>
              <a:buSzPct val="75000"/>
              <a:buFont typeface="Wingdings" pitchFamily="2" charset="2"/>
              <a:buChar char="q"/>
            </a:pPr>
            <a:r>
              <a:rPr lang="en-US" sz="1800" b="1" dirty="0">
                <a:solidFill>
                  <a:srgbClr val="353585"/>
                </a:solidFill>
                <a:latin typeface="Arial" panose="020B0604020202020204" pitchFamily="34" charset="0"/>
                <a:cs typeface="Arial" panose="020B0604020202020204" pitchFamily="34" charset="0"/>
              </a:rPr>
              <a:t>X‑ray diffraction </a:t>
            </a:r>
            <a:r>
              <a:rPr lang="en-US" sz="1800" b="1" dirty="0">
                <a:latin typeface="Arial" panose="020B0604020202020204" pitchFamily="34" charset="0"/>
                <a:cs typeface="Arial" panose="020B0604020202020204" pitchFamily="34" charset="0"/>
              </a:rPr>
              <a:t>demonstrates potential clinical application, with measurements of carbonate substitution achieving a sensitivity of 85% and a specificity of 88% in distinguishing benign and neoplastic cases using the average carbonate content alone.</a:t>
            </a:r>
          </a:p>
        </p:txBody>
      </p:sp>
      <p:pic>
        <p:nvPicPr>
          <p:cNvPr id="5" name="Picture 4">
            <a:extLst>
              <a:ext uri="{FF2B5EF4-FFF2-40B4-BE49-F238E27FC236}">
                <a16:creationId xmlns:a16="http://schemas.microsoft.com/office/drawing/2014/main" id="{39F56C6C-A7A4-1614-53C7-70B5C1F6B77A}"/>
              </a:ext>
            </a:extLst>
          </p:cNvPr>
          <p:cNvPicPr>
            <a:picLocks noChangeAspect="1"/>
          </p:cNvPicPr>
          <p:nvPr/>
        </p:nvPicPr>
        <p:blipFill>
          <a:blip r:embed="rId2"/>
          <a:srcRect t="2448" b="2448"/>
          <a:stretch>
            <a:fillRect/>
          </a:stretch>
        </p:blipFill>
        <p:spPr>
          <a:xfrm>
            <a:off x="7013927" y="824700"/>
            <a:ext cx="4938188" cy="5486400"/>
          </a:xfrm>
          <a:prstGeom prst="rect">
            <a:avLst/>
          </a:prstGeom>
        </p:spPr>
      </p:pic>
    </p:spTree>
    <p:extLst>
      <p:ext uri="{BB962C8B-B14F-4D97-AF65-F5344CB8AC3E}">
        <p14:creationId xmlns:p14="http://schemas.microsoft.com/office/powerpoint/2010/main" val="6338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911B-EA42-62FA-6988-DA5646A1966A}"/>
              </a:ext>
            </a:extLst>
          </p:cNvPr>
          <p:cNvSpPr>
            <a:spLocks noGrp="1"/>
          </p:cNvSpPr>
          <p:nvPr>
            <p:ph type="title"/>
          </p:nvPr>
        </p:nvSpPr>
        <p:spPr>
          <a:xfrm>
            <a:off x="0" y="0"/>
            <a:ext cx="12207393" cy="429768"/>
          </a:xfrm>
        </p:spPr>
        <p:txBody>
          <a:bodyPr>
            <a:normAutofit/>
          </a:bodyPr>
          <a:lstStyle/>
          <a:p>
            <a:r>
              <a:rPr lang="en-US" dirty="0"/>
              <a:t>Data Overview</a:t>
            </a:r>
          </a:p>
        </p:txBody>
      </p:sp>
      <p:sp>
        <p:nvSpPr>
          <p:cNvPr id="3" name="Content Placeholder 2">
            <a:extLst>
              <a:ext uri="{FF2B5EF4-FFF2-40B4-BE49-F238E27FC236}">
                <a16:creationId xmlns:a16="http://schemas.microsoft.com/office/drawing/2014/main" id="{6640A8C0-8184-7285-88AE-00D6FD3E550E}"/>
              </a:ext>
            </a:extLst>
          </p:cNvPr>
          <p:cNvSpPr txBox="1">
            <a:spLocks/>
          </p:cNvSpPr>
          <p:nvPr/>
        </p:nvSpPr>
        <p:spPr>
          <a:xfrm>
            <a:off x="152400" y="705712"/>
            <a:ext cx="5588643" cy="5923688"/>
          </a:xfrm>
          <a:prstGeom prst="rect">
            <a:avLst/>
          </a:prstGeom>
        </p:spPr>
        <p:txBody>
          <a:bodyPr lIns="0" tIns="0" rIns="0" bIns="0"/>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800" b="1" dirty="0">
                <a:latin typeface="Arial" panose="020B0604020202020204" pitchFamily="34" charset="0"/>
                <a:cs typeface="Arial" panose="020B0604020202020204" pitchFamily="34" charset="0"/>
              </a:rPr>
              <a:t>We used two open-source digital pathology breast datasets from NEDC:</a:t>
            </a:r>
          </a:p>
          <a:p>
            <a:pPr marL="520700" lvl="1" indent="-290513">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Fox Chase Breast Tissue Subset (FCBR) – annotated patches focusing on breast cancer.</a:t>
            </a:r>
          </a:p>
          <a:p>
            <a:pPr marL="520700" lvl="1" indent="-290513">
              <a:spcBef>
                <a:spcPts val="0"/>
              </a:spcBef>
              <a:spcAft>
                <a:spcPts val="1800"/>
              </a:spcAft>
              <a:buSzPct val="75000"/>
              <a:buFont typeface="Wingdings" pitchFamily="2" charset="2"/>
              <a:buChar char="q"/>
            </a:pPr>
            <a:r>
              <a:rPr lang="en-US" sz="1800" b="1" dirty="0">
                <a:latin typeface="Arial" panose="020B0604020202020204" pitchFamily="34" charset="0"/>
                <a:cs typeface="Arial" panose="020B0604020202020204" pitchFamily="34" charset="0"/>
              </a:rPr>
              <a:t>Temple University Breast Subset (TUBR) – large histology corpus for validation.</a:t>
            </a:r>
          </a:p>
          <a:p>
            <a:pPr>
              <a:spcBef>
                <a:spcPts val="0"/>
              </a:spcBef>
              <a:spcAft>
                <a:spcPts val="600"/>
              </a:spcAft>
            </a:pPr>
            <a:r>
              <a:rPr lang="en-US" sz="1800" b="1" dirty="0">
                <a:solidFill>
                  <a:schemeClr val="accent6">
                    <a:lumMod val="75000"/>
                  </a:schemeClr>
                </a:solidFill>
                <a:latin typeface="Arial" panose="020B0604020202020204" pitchFamily="34" charset="0"/>
                <a:cs typeface="Arial" panose="020B0604020202020204" pitchFamily="34" charset="0"/>
              </a:rPr>
              <a:t>Why FCBR?</a:t>
            </a:r>
          </a:p>
          <a:p>
            <a:pPr marL="520700" lvl="1" indent="-290513">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Specialized in breast cancer. </a:t>
            </a:r>
          </a:p>
          <a:p>
            <a:pPr marL="520700" lvl="1" indent="-290513">
              <a:spcBef>
                <a:spcPts val="0"/>
              </a:spcBef>
              <a:spcAft>
                <a:spcPts val="1200"/>
              </a:spcAft>
              <a:buSzPct val="75000"/>
              <a:buFont typeface="Wingdings" pitchFamily="2" charset="2"/>
              <a:buChar char="q"/>
            </a:pPr>
            <a:r>
              <a:rPr lang="en-US" sz="1800" b="1" dirty="0">
                <a:solidFill>
                  <a:schemeClr val="accent6">
                    <a:lumMod val="75000"/>
                  </a:schemeClr>
                </a:solidFill>
                <a:latin typeface="Arial" panose="020B0604020202020204" pitchFamily="34" charset="0"/>
                <a:cs typeface="Arial" panose="020B0604020202020204" pitchFamily="34" charset="0"/>
              </a:rPr>
              <a:t>Rich in varied breast pathologies.</a:t>
            </a:r>
          </a:p>
          <a:p>
            <a:pPr marL="520700" lvl="1" indent="-290513">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Rich metadata is available.</a:t>
            </a:r>
          </a:p>
          <a:p>
            <a:pPr>
              <a:spcBef>
                <a:spcPts val="0"/>
              </a:spcBef>
              <a:spcAft>
                <a:spcPts val="600"/>
              </a:spcAft>
            </a:pPr>
            <a:r>
              <a:rPr lang="en-US" sz="1800" b="1" dirty="0">
                <a:solidFill>
                  <a:schemeClr val="accent6">
                    <a:lumMod val="75000"/>
                  </a:schemeClr>
                </a:solidFill>
                <a:latin typeface="Arial" panose="020B0604020202020204" pitchFamily="34" charset="0"/>
                <a:cs typeface="Arial" panose="020B0604020202020204" pitchFamily="34" charset="0"/>
              </a:rPr>
              <a:t>Why TUBR for Validation?</a:t>
            </a:r>
          </a:p>
          <a:p>
            <a:pPr marL="520700" lvl="1" indent="-290513">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Serves as an external dataset </a:t>
            </a:r>
            <a:r>
              <a:rPr lang="en-US" sz="1800" b="1" dirty="0">
                <a:solidFill>
                  <a:schemeClr val="accent6">
                    <a:lumMod val="75000"/>
                  </a:schemeClr>
                </a:solidFill>
                <a:latin typeface="Arial" panose="020B0604020202020204" pitchFamily="34" charset="0"/>
                <a:cs typeface="Arial" panose="020B0604020202020204" pitchFamily="34" charset="0"/>
              </a:rPr>
              <a:t>to test generalization.</a:t>
            </a:r>
          </a:p>
          <a:p>
            <a:pPr marL="520700" lvl="1" indent="-290513">
              <a:spcBef>
                <a:spcPts val="0"/>
              </a:spcBef>
              <a:spcAft>
                <a:spcPts val="1200"/>
              </a:spcAft>
              <a:buSzPct val="75000"/>
              <a:buFont typeface="Wingdings" pitchFamily="2" charset="2"/>
              <a:buChar char="q"/>
            </a:pPr>
            <a:r>
              <a:rPr lang="en-US" sz="1800" b="1" dirty="0">
                <a:latin typeface="Arial" panose="020B0604020202020204" pitchFamily="34" charset="0"/>
                <a:cs typeface="Arial" panose="020B0604020202020204" pitchFamily="34" charset="0"/>
              </a:rPr>
              <a:t>Includes a wide range of breast tissue types, collected from a different hospital using different slide preparation techniques.</a:t>
            </a:r>
          </a:p>
        </p:txBody>
      </p:sp>
      <p:graphicFrame>
        <p:nvGraphicFramePr>
          <p:cNvPr id="12" name="Content Placeholder 4">
            <a:extLst>
              <a:ext uri="{FF2B5EF4-FFF2-40B4-BE49-F238E27FC236}">
                <a16:creationId xmlns:a16="http://schemas.microsoft.com/office/drawing/2014/main" id="{3BC966B7-5743-76A5-9F57-524CC62EB87F}"/>
              </a:ext>
            </a:extLst>
          </p:cNvPr>
          <p:cNvGraphicFramePr>
            <a:graphicFrameLocks/>
          </p:cNvGraphicFramePr>
          <p:nvPr>
            <p:extLst>
              <p:ext uri="{D42A27DB-BD31-4B8C-83A1-F6EECF244321}">
                <p14:modId xmlns:p14="http://schemas.microsoft.com/office/powerpoint/2010/main" val="2287599388"/>
              </p:ext>
            </p:extLst>
          </p:nvPr>
        </p:nvGraphicFramePr>
        <p:xfrm>
          <a:off x="5906947" y="786737"/>
          <a:ext cx="6132653" cy="5669280"/>
        </p:xfrm>
        <a:graphic>
          <a:graphicData uri="http://schemas.openxmlformats.org/drawingml/2006/table">
            <a:tbl>
              <a:tblPr firstRow="1" bandRow="1">
                <a:tableStyleId>{21E4AEA4-8DFA-4A89-87EB-49C32662AFE0}</a:tableStyleId>
              </a:tblPr>
              <a:tblGrid>
                <a:gridCol w="2055674">
                  <a:extLst>
                    <a:ext uri="{9D8B030D-6E8A-4147-A177-3AD203B41FA5}">
                      <a16:colId xmlns:a16="http://schemas.microsoft.com/office/drawing/2014/main" val="3056496581"/>
                    </a:ext>
                  </a:extLst>
                </a:gridCol>
                <a:gridCol w="4076979">
                  <a:extLst>
                    <a:ext uri="{9D8B030D-6E8A-4147-A177-3AD203B41FA5}">
                      <a16:colId xmlns:a16="http://schemas.microsoft.com/office/drawing/2014/main" val="1162105974"/>
                    </a:ext>
                  </a:extLst>
                </a:gridCol>
              </a:tblGrid>
              <a:tr h="0">
                <a:tc>
                  <a:txBody>
                    <a:bodyPr/>
                    <a:lstStyle/>
                    <a:p>
                      <a:pPr algn="ctr"/>
                      <a:r>
                        <a:rPr lang="en-US" sz="1400" b="1" i="0" dirty="0">
                          <a:latin typeface="Arial" panose="020B0604020202020204" pitchFamily="34" charset="0"/>
                          <a:cs typeface="Arial" panose="020B0604020202020204" pitchFamily="34" charset="0"/>
                        </a:rPr>
                        <a:t>Label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400" b="1" i="0" dirty="0">
                          <a:latin typeface="Arial" panose="020B0604020202020204" pitchFamily="34" charset="0"/>
                          <a:cs typeface="Arial" panose="020B0604020202020204" pitchFamily="34" charset="0"/>
                        </a:rPr>
                        <a:t>Description /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020128620"/>
                  </a:ext>
                </a:extLst>
              </a:tr>
              <a:tr h="0">
                <a:tc>
                  <a:txBody>
                    <a:bodyPr/>
                    <a:lstStyle/>
                    <a:p>
                      <a:pPr algn="ctr"/>
                      <a:r>
                        <a:rPr lang="en-US" sz="1400" b="1" i="0" dirty="0">
                          <a:latin typeface="Arial" panose="020B0604020202020204" pitchFamily="34" charset="0"/>
                          <a:cs typeface="Arial" panose="020B0604020202020204" pitchFamily="34" charset="0"/>
                        </a:rPr>
                        <a:t>Background (BCKG)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b="1" i="0" dirty="0">
                          <a:latin typeface="Arial" panose="020B0604020202020204" pitchFamily="34" charset="0"/>
                          <a:cs typeface="Arial" panose="020B0604020202020204" pitchFamily="34" charset="0"/>
                        </a:rPr>
                        <a:t>stroma, no ducts or lobules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28389126"/>
                  </a:ext>
                </a:extLst>
              </a:tr>
              <a:tr h="0">
                <a:tc>
                  <a:txBody>
                    <a:bodyPr/>
                    <a:lstStyle/>
                    <a:p>
                      <a:pPr algn="ctr"/>
                      <a:r>
                        <a:rPr lang="en-US" sz="1400" b="1" i="0" dirty="0">
                          <a:latin typeface="Arial" panose="020B0604020202020204" pitchFamily="34" charset="0"/>
                          <a:cs typeface="Arial" panose="020B0604020202020204" pitchFamily="34" charset="0"/>
                        </a:rPr>
                        <a:t>Normal (NORM)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b="1" i="0" dirty="0">
                          <a:latin typeface="Arial" panose="020B0604020202020204" pitchFamily="34" charset="0"/>
                          <a:cs typeface="Arial" panose="020B0604020202020204" pitchFamily="34" charset="0"/>
                        </a:rPr>
                        <a:t>normal ducts and lobules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725503669"/>
                  </a:ext>
                </a:extLst>
              </a:tr>
              <a:tr h="0">
                <a:tc>
                  <a:txBody>
                    <a:bodyPr/>
                    <a:lstStyle/>
                    <a:p>
                      <a:pPr algn="ctr"/>
                      <a:r>
                        <a:rPr lang="en-US" sz="1400" b="1" i="0" dirty="0">
                          <a:latin typeface="Arial" panose="020B0604020202020204" pitchFamily="34" charset="0"/>
                          <a:cs typeface="Arial" panose="020B0604020202020204" pitchFamily="34" charset="0"/>
                        </a:rPr>
                        <a:t>Artifact (ARTF)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b="1" i="0" dirty="0">
                          <a:latin typeface="Arial" panose="020B0604020202020204" pitchFamily="34" charset="0"/>
                          <a:cs typeface="Arial" panose="020B0604020202020204" pitchFamily="34" charset="0"/>
                        </a:rPr>
                        <a:t>grease pen marks, foreign bodies,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55845337"/>
                  </a:ext>
                </a:extLst>
              </a:tr>
              <a:tr h="0">
                <a:tc>
                  <a:txBody>
                    <a:bodyPr/>
                    <a:lstStyle/>
                    <a:p>
                      <a:pPr algn="ctr"/>
                      <a:r>
                        <a:rPr lang="en-US" sz="1400" b="1" i="0" dirty="0">
                          <a:latin typeface="Arial" panose="020B0604020202020204" pitchFamily="34" charset="0"/>
                          <a:cs typeface="Arial" panose="020B0604020202020204" pitchFamily="34" charset="0"/>
                        </a:rPr>
                        <a:t>Indistinguishable</a:t>
                      </a:r>
                      <a:br>
                        <a:rPr lang="en-US" sz="1400" b="1" i="0" dirty="0">
                          <a:latin typeface="Arial" panose="020B0604020202020204" pitchFamily="34" charset="0"/>
                          <a:cs typeface="Arial" panose="020B0604020202020204" pitchFamily="34" charset="0"/>
                        </a:rPr>
                      </a:br>
                      <a:r>
                        <a:rPr lang="en-US" sz="1400" b="1" i="0" dirty="0">
                          <a:latin typeface="Arial" panose="020B0604020202020204" pitchFamily="34" charset="0"/>
                          <a:cs typeface="Arial" panose="020B0604020202020204" pitchFamily="34" charset="0"/>
                        </a:rPr>
                        <a:t> (NULL)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b="1" i="0" dirty="0">
                          <a:latin typeface="Arial" panose="020B0604020202020204" pitchFamily="34" charset="0"/>
                          <a:cs typeface="Arial" panose="020B0604020202020204" pitchFamily="34" charset="0"/>
                        </a:rPr>
                        <a:t>indistinguishable tissue, normally due to issues with the cut/stain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32232889"/>
                  </a:ext>
                </a:extLst>
              </a:tr>
              <a:tr h="0">
                <a:tc>
                  <a:txBody>
                    <a:bodyPr/>
                    <a:lstStyle/>
                    <a:p>
                      <a:pPr algn="ctr"/>
                      <a:r>
                        <a:rPr lang="en-US" sz="1400" b="1" i="0" dirty="0">
                          <a:latin typeface="Arial" panose="020B0604020202020204" pitchFamily="34" charset="0"/>
                          <a:cs typeface="Arial" panose="020B0604020202020204" pitchFamily="34" charset="0"/>
                        </a:rPr>
                        <a:t>Suspected</a:t>
                      </a:r>
                      <a:br>
                        <a:rPr lang="en-US" sz="1400" b="1" i="0" dirty="0">
                          <a:latin typeface="Arial" panose="020B0604020202020204" pitchFamily="34" charset="0"/>
                          <a:cs typeface="Arial" panose="020B0604020202020204" pitchFamily="34" charset="0"/>
                        </a:rPr>
                      </a:br>
                      <a:r>
                        <a:rPr lang="en-US" sz="1400" b="1" i="0" dirty="0">
                          <a:latin typeface="Arial" panose="020B0604020202020204" pitchFamily="34" charset="0"/>
                          <a:cs typeface="Arial" panose="020B0604020202020204" pitchFamily="34" charset="0"/>
                        </a:rPr>
                        <a:t>(SUSP)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b="1" i="0" dirty="0">
                          <a:latin typeface="Arial" panose="020B0604020202020204" pitchFamily="34" charset="0"/>
                          <a:cs typeface="Arial" panose="020B0604020202020204" pitchFamily="34" charset="0"/>
                        </a:rPr>
                        <a:t>regions that are at risk of developing into cancerous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26059981"/>
                  </a:ext>
                </a:extLst>
              </a:tr>
              <a:tr h="0">
                <a:tc>
                  <a:txBody>
                    <a:bodyPr/>
                    <a:lstStyle/>
                    <a:p>
                      <a:pPr algn="ctr"/>
                      <a:r>
                        <a:rPr lang="en-US" sz="1400" b="1" i="0" dirty="0">
                          <a:latin typeface="Arial" panose="020B0604020202020204" pitchFamily="34" charset="0"/>
                          <a:cs typeface="Arial" panose="020B0604020202020204" pitchFamily="34" charset="0"/>
                        </a:rPr>
                        <a:t>Inflammation (INFL)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400" b="1" i="0" dirty="0">
                          <a:latin typeface="Arial" panose="020B0604020202020204" pitchFamily="34" charset="0"/>
                          <a:cs typeface="Arial" panose="020B0604020202020204" pitchFamily="34" charset="0"/>
                        </a:rPr>
                        <a:t>areas of inflammation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490606675"/>
                  </a:ext>
                </a:extLst>
              </a:tr>
              <a:tr h="484393">
                <a:tc>
                  <a:txBody>
                    <a:bodyPr/>
                    <a:lstStyle/>
                    <a:p>
                      <a:pPr algn="ctr"/>
                      <a:r>
                        <a:rPr lang="en-US" sz="1400" b="1" i="0" dirty="0">
                          <a:latin typeface="Arial" panose="020B0604020202020204" pitchFamily="34" charset="0"/>
                          <a:cs typeface="Arial" panose="020B0604020202020204" pitchFamily="34" charset="0"/>
                        </a:rPr>
                        <a:t>Ductal Carcinoma in Situ (DCIS)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it-IT" sz="1400" b="1" i="0" dirty="0" err="1">
                          <a:latin typeface="Arial" panose="020B0604020202020204" pitchFamily="34" charset="0"/>
                          <a:cs typeface="Arial" panose="020B0604020202020204" pitchFamily="34" charset="0"/>
                        </a:rPr>
                        <a:t>ductal</a:t>
                      </a:r>
                      <a:r>
                        <a:rPr lang="it-IT" sz="1400" b="1" i="0" dirty="0">
                          <a:latin typeface="Arial" panose="020B0604020202020204" pitchFamily="34" charset="0"/>
                          <a:cs typeface="Arial" panose="020B0604020202020204" pitchFamily="34" charset="0"/>
                        </a:rPr>
                        <a:t> carcinoma in situ, and </a:t>
                      </a:r>
                      <a:br>
                        <a:rPr lang="it-IT" sz="1400" b="1" i="0" dirty="0">
                          <a:latin typeface="Arial" panose="020B0604020202020204" pitchFamily="34" charset="0"/>
                          <a:cs typeface="Arial" panose="020B0604020202020204" pitchFamily="34" charset="0"/>
                        </a:rPr>
                      </a:br>
                      <a:r>
                        <a:rPr lang="it-IT" sz="1400" b="1" i="0" dirty="0" err="1">
                          <a:latin typeface="Arial" panose="020B0604020202020204" pitchFamily="34" charset="0"/>
                          <a:cs typeface="Arial" panose="020B0604020202020204" pitchFamily="34" charset="0"/>
                        </a:rPr>
                        <a:t>lobular</a:t>
                      </a:r>
                      <a:r>
                        <a:rPr lang="it-IT" sz="1400" b="1" i="0" dirty="0">
                          <a:latin typeface="Arial" panose="020B0604020202020204" pitchFamily="34" charset="0"/>
                          <a:cs typeface="Arial" panose="020B0604020202020204" pitchFamily="34" charset="0"/>
                        </a:rPr>
                        <a:t> carcinoma in situ </a:t>
                      </a:r>
                      <a:endParaRPr lang="en-US" sz="14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70404686"/>
                  </a:ext>
                </a:extLst>
              </a:tr>
              <a:tr h="194299">
                <a:tc>
                  <a:txBody>
                    <a:bodyPr/>
                    <a:lstStyle/>
                    <a:p>
                      <a:pPr algn="ctr"/>
                      <a:r>
                        <a:rPr lang="en-US" sz="1400" b="1" i="0" dirty="0">
                          <a:latin typeface="Arial" panose="020B0604020202020204" pitchFamily="34" charset="0"/>
                          <a:cs typeface="Arial" panose="020B0604020202020204" pitchFamily="34" charset="0"/>
                        </a:rPr>
                        <a:t>Non-Neoplastic</a:t>
                      </a:r>
                      <a:br>
                        <a:rPr lang="en-US" sz="1400" b="1" i="0" dirty="0">
                          <a:latin typeface="Arial" panose="020B0604020202020204" pitchFamily="34" charset="0"/>
                          <a:cs typeface="Arial" panose="020B0604020202020204" pitchFamily="34" charset="0"/>
                        </a:rPr>
                      </a:br>
                      <a:r>
                        <a:rPr lang="en-US" sz="1400" b="1" i="0" dirty="0">
                          <a:latin typeface="Arial" panose="020B0604020202020204" pitchFamily="34" charset="0"/>
                          <a:cs typeface="Arial" panose="020B0604020202020204" pitchFamily="34" charset="0"/>
                        </a:rPr>
                        <a:t>(NNEO)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s-ES" sz="1400" b="1" i="0" dirty="0">
                          <a:latin typeface="Arial" panose="020B0604020202020204" pitchFamily="34" charset="0"/>
                          <a:cs typeface="Arial" panose="020B0604020202020204" pitchFamily="34" charset="0"/>
                        </a:rPr>
                        <a:t>fibrosis, </a:t>
                      </a:r>
                      <a:r>
                        <a:rPr lang="es-ES" sz="1400" b="1" i="0" dirty="0" err="1">
                          <a:latin typeface="Arial" panose="020B0604020202020204" pitchFamily="34" charset="0"/>
                          <a:cs typeface="Arial" panose="020B0604020202020204" pitchFamily="34" charset="0"/>
                        </a:rPr>
                        <a:t>hyperplasia</a:t>
                      </a:r>
                      <a:r>
                        <a:rPr lang="es-ES" sz="1400" b="1" i="0" dirty="0">
                          <a:latin typeface="Arial" panose="020B0604020202020204" pitchFamily="34" charset="0"/>
                          <a:cs typeface="Arial" panose="020B0604020202020204" pitchFamily="34" charset="0"/>
                        </a:rPr>
                        <a:t>, intraductal </a:t>
                      </a:r>
                      <a:r>
                        <a:rPr lang="es-ES" sz="1400" b="1" i="0" dirty="0" err="1">
                          <a:latin typeface="Arial" panose="020B0604020202020204" pitchFamily="34" charset="0"/>
                          <a:cs typeface="Arial" panose="020B0604020202020204" pitchFamily="34" charset="0"/>
                        </a:rPr>
                        <a:t>papilloma</a:t>
                      </a:r>
                      <a:r>
                        <a:rPr lang="es-ES" sz="1400" b="1" i="0" dirty="0">
                          <a:latin typeface="Arial" panose="020B0604020202020204" pitchFamily="34" charset="0"/>
                          <a:cs typeface="Arial" panose="020B0604020202020204" pitchFamily="34" charset="0"/>
                        </a:rPr>
                        <a:t>, adenosis, ectasia, etc.</a:t>
                      </a:r>
                      <a:endParaRPr lang="en-US" sz="14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42600177"/>
                  </a:ext>
                </a:extLst>
              </a:tr>
              <a:tr h="194299">
                <a:tc>
                  <a:txBody>
                    <a:bodyPr/>
                    <a:lstStyle/>
                    <a:p>
                      <a:pPr algn="ctr"/>
                      <a:r>
                        <a:rPr lang="en-US" sz="1400" b="1" i="0" dirty="0">
                          <a:latin typeface="Arial" panose="020B0604020202020204" pitchFamily="34" charset="0"/>
                          <a:cs typeface="Arial" panose="020B0604020202020204" pitchFamily="34" charset="0"/>
                        </a:rPr>
                        <a:t>Invasive Ductal Carcinoma (INDC)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b="1" i="0" dirty="0">
                          <a:latin typeface="Arial" panose="020B0604020202020204" pitchFamily="34" charset="0"/>
                          <a:cs typeface="Arial" panose="020B0604020202020204" pitchFamily="34" charset="0"/>
                        </a:rPr>
                        <a:t>invasive ductal carcinoma, invasive lobular carcinoma, and invasive mammary carcinoma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21521490"/>
                  </a:ext>
                </a:extLst>
              </a:tr>
              <a:tr h="217637">
                <a:tc>
                  <a:txBody>
                    <a:bodyPr/>
                    <a:lstStyle/>
                    <a:p>
                      <a:pPr algn="ctr"/>
                      <a:r>
                        <a:rPr lang="en-US" sz="1400" b="1" i="0" dirty="0">
                          <a:latin typeface="Arial" panose="020B0604020202020204" pitchFamily="34" charset="0"/>
                          <a:cs typeface="Arial" panose="020B0604020202020204" pitchFamily="34" charset="0"/>
                        </a:rPr>
                        <a:t>Crystalline DCIS (CDCS)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b="1" i="0" dirty="0">
                          <a:latin typeface="Arial" panose="020B0604020202020204" pitchFamily="34" charset="0"/>
                          <a:cs typeface="Arial" panose="020B0604020202020204" pitchFamily="34" charset="0"/>
                        </a:rPr>
                        <a:t>small, loose calcific clusters in stroma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56948853"/>
                  </a:ext>
                </a:extLst>
              </a:tr>
              <a:tr h="217637">
                <a:tc>
                  <a:txBody>
                    <a:bodyPr/>
                    <a:lstStyle/>
                    <a:p>
                      <a:pPr algn="ctr"/>
                      <a:r>
                        <a:rPr lang="en-US" sz="1400" b="1" i="0" dirty="0">
                          <a:latin typeface="Arial" panose="020B0604020202020204" pitchFamily="34" charset="0"/>
                          <a:cs typeface="Arial" panose="020B0604020202020204" pitchFamily="34" charset="0"/>
                        </a:rPr>
                        <a:t>Crystalline NNEO (CNNO)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b="1" i="0" dirty="0">
                          <a:latin typeface="Arial" panose="020B0604020202020204" pitchFamily="34" charset="0"/>
                          <a:cs typeface="Arial" panose="020B0604020202020204" pitchFamily="34" charset="0"/>
                        </a:rPr>
                        <a:t>large, dense deposits of calcium in or close to invasive structures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1778169"/>
                  </a:ext>
                </a:extLst>
              </a:tr>
              <a:tr h="194299">
                <a:tc>
                  <a:txBody>
                    <a:bodyPr/>
                    <a:lstStyle/>
                    <a:p>
                      <a:pPr algn="ctr"/>
                      <a:r>
                        <a:rPr lang="en-US" sz="1400" b="1" i="0" dirty="0">
                          <a:latin typeface="Arial" panose="020B0604020202020204" pitchFamily="34" charset="0"/>
                          <a:cs typeface="Arial" panose="020B0604020202020204" pitchFamily="34" charset="0"/>
                        </a:rPr>
                        <a:t>Crystalline INDC (CIDC)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400" b="1" i="0" dirty="0">
                          <a:latin typeface="Arial" panose="020B0604020202020204" pitchFamily="34" charset="0"/>
                          <a:cs typeface="Arial" panose="020B0604020202020204" pitchFamily="34" charset="0"/>
                        </a:rPr>
                        <a:t>large, dense deposits of calcification in 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0756785"/>
                  </a:ext>
                </a:extLst>
              </a:tr>
            </a:tbl>
          </a:graphicData>
        </a:graphic>
      </p:graphicFrame>
    </p:spTree>
    <p:extLst>
      <p:ext uri="{BB962C8B-B14F-4D97-AF65-F5344CB8AC3E}">
        <p14:creationId xmlns:p14="http://schemas.microsoft.com/office/powerpoint/2010/main" val="22933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6561-9432-BDF0-3241-CAC7AEEA3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24CD6-DF94-E5E7-4589-E221E36A1BA7}"/>
              </a:ext>
            </a:extLst>
          </p:cNvPr>
          <p:cNvSpPr>
            <a:spLocks noGrp="1"/>
          </p:cNvSpPr>
          <p:nvPr>
            <p:ph type="title"/>
          </p:nvPr>
        </p:nvSpPr>
        <p:spPr>
          <a:xfrm>
            <a:off x="0" y="0"/>
            <a:ext cx="12207393" cy="429768"/>
          </a:xfrm>
        </p:spPr>
        <p:txBody>
          <a:bodyPr>
            <a:normAutofit/>
          </a:bodyPr>
          <a:lstStyle/>
          <a:p>
            <a:r>
              <a:rPr lang="en-US" dirty="0"/>
              <a:t>Data Annotation</a:t>
            </a:r>
          </a:p>
        </p:txBody>
      </p:sp>
      <p:graphicFrame>
        <p:nvGraphicFramePr>
          <p:cNvPr id="3" name="Content Placeholder 5">
            <a:extLst>
              <a:ext uri="{FF2B5EF4-FFF2-40B4-BE49-F238E27FC236}">
                <a16:creationId xmlns:a16="http://schemas.microsoft.com/office/drawing/2014/main" id="{AEC9DCA1-2D97-B390-88F6-2A95D7811A72}"/>
              </a:ext>
            </a:extLst>
          </p:cNvPr>
          <p:cNvGraphicFramePr>
            <a:graphicFrameLocks/>
          </p:cNvGraphicFramePr>
          <p:nvPr>
            <p:extLst>
              <p:ext uri="{D42A27DB-BD31-4B8C-83A1-F6EECF244321}">
                <p14:modId xmlns:p14="http://schemas.microsoft.com/office/powerpoint/2010/main" val="2907565498"/>
              </p:ext>
            </p:extLst>
          </p:nvPr>
        </p:nvGraphicFramePr>
        <p:xfrm>
          <a:off x="7050911" y="1053227"/>
          <a:ext cx="4988688" cy="1465805"/>
        </p:xfrm>
        <a:graphic>
          <a:graphicData uri="http://schemas.openxmlformats.org/drawingml/2006/table">
            <a:tbl>
              <a:tblPr firstRow="1" bandRow="1">
                <a:tableStyleId>{21E4AEA4-8DFA-4A89-87EB-49C32662AFE0}</a:tableStyleId>
              </a:tblPr>
              <a:tblGrid>
                <a:gridCol w="914400">
                  <a:extLst>
                    <a:ext uri="{9D8B030D-6E8A-4147-A177-3AD203B41FA5}">
                      <a16:colId xmlns:a16="http://schemas.microsoft.com/office/drawing/2014/main" val="2849007166"/>
                    </a:ext>
                  </a:extLst>
                </a:gridCol>
                <a:gridCol w="1018572">
                  <a:extLst>
                    <a:ext uri="{9D8B030D-6E8A-4147-A177-3AD203B41FA5}">
                      <a16:colId xmlns:a16="http://schemas.microsoft.com/office/drawing/2014/main" val="896889639"/>
                    </a:ext>
                  </a:extLst>
                </a:gridCol>
                <a:gridCol w="1018572">
                  <a:extLst>
                    <a:ext uri="{9D8B030D-6E8A-4147-A177-3AD203B41FA5}">
                      <a16:colId xmlns:a16="http://schemas.microsoft.com/office/drawing/2014/main" val="1797343604"/>
                    </a:ext>
                  </a:extLst>
                </a:gridCol>
                <a:gridCol w="1018572">
                  <a:extLst>
                    <a:ext uri="{9D8B030D-6E8A-4147-A177-3AD203B41FA5}">
                      <a16:colId xmlns:a16="http://schemas.microsoft.com/office/drawing/2014/main" val="906258620"/>
                    </a:ext>
                  </a:extLst>
                </a:gridCol>
                <a:gridCol w="1018572">
                  <a:extLst>
                    <a:ext uri="{9D8B030D-6E8A-4147-A177-3AD203B41FA5}">
                      <a16:colId xmlns:a16="http://schemas.microsoft.com/office/drawing/2014/main" val="549689147"/>
                    </a:ext>
                  </a:extLst>
                </a:gridCol>
              </a:tblGrid>
              <a:tr h="734285">
                <a:tc>
                  <a:txBody>
                    <a:bodyPr/>
                    <a:lstStyle/>
                    <a:p>
                      <a:pPr algn="ctr"/>
                      <a:r>
                        <a:rPr lang="en-US" sz="1800" b="1" i="0" dirty="0">
                          <a:latin typeface="Arial" panose="020B0604020202020204" pitchFamily="34" charset="0"/>
                          <a:cs typeface="Arial" panose="020B0604020202020204" pitchFamily="34" charset="0"/>
                        </a:rPr>
                        <a:t>DB</a:t>
                      </a:r>
                    </a:p>
                  </a:txBody>
                  <a:tcPr anchor="ctr"/>
                </a:tc>
                <a:tc>
                  <a:txBody>
                    <a:bodyPr/>
                    <a:lstStyle/>
                    <a:p>
                      <a:pPr algn="ctr"/>
                      <a:r>
                        <a:rPr lang="en-US" sz="1800" b="1" i="0" dirty="0">
                          <a:latin typeface="Arial" panose="020B0604020202020204" pitchFamily="34" charset="0"/>
                          <a:cs typeface="Arial" panose="020B0604020202020204" pitchFamily="34" charset="0"/>
                        </a:rPr>
                        <a:t>Non-Cancer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dirty="0">
                          <a:latin typeface="Arial" panose="020B0604020202020204" pitchFamily="34" charset="0"/>
                          <a:cs typeface="Arial" panose="020B0604020202020204" pitchFamily="34" charset="0"/>
                        </a:rPr>
                        <a:t>Carcinogenic</a:t>
                      </a:r>
                    </a:p>
                  </a:txBody>
                  <a:tcPr anchor="ctr"/>
                </a:tc>
                <a:tc>
                  <a:txBody>
                    <a:bodyPr/>
                    <a:lstStyle/>
                    <a:p>
                      <a:pPr algn="ctr"/>
                      <a:r>
                        <a:rPr lang="en-US" sz="1800" b="1" i="0" dirty="0">
                          <a:latin typeface="Arial" panose="020B0604020202020204" pitchFamily="34" charset="0"/>
                          <a:cs typeface="Arial" panose="020B0604020202020204" pitchFamily="34" charset="0"/>
                        </a:rPr>
                        <a:t>Cancerous</a:t>
                      </a:r>
                    </a:p>
                  </a:txBody>
                  <a:tcPr anchor="ctr"/>
                </a:tc>
                <a:tc>
                  <a:txBody>
                    <a:bodyPr/>
                    <a:lstStyle/>
                    <a:p>
                      <a:pPr algn="ctr"/>
                      <a:r>
                        <a:rPr lang="en-US" sz="1800" b="1" i="0" dirty="0">
                          <a:latin typeface="Arial" panose="020B0604020202020204" pitchFamily="34" charset="0"/>
                          <a:cs typeface="Arial" panose="020B0604020202020204" pitchFamily="34" charset="0"/>
                        </a:rPr>
                        <a:t>Anns/</a:t>
                      </a:r>
                      <a:br>
                        <a:rPr lang="en-US" sz="1800" b="1" i="0" dirty="0">
                          <a:latin typeface="Arial" panose="020B0604020202020204" pitchFamily="34" charset="0"/>
                          <a:cs typeface="Arial" panose="020B0604020202020204" pitchFamily="34" charset="0"/>
                        </a:rPr>
                      </a:br>
                      <a:r>
                        <a:rPr lang="en-US" sz="1800" b="1" i="0" dirty="0">
                          <a:latin typeface="Arial" panose="020B0604020202020204" pitchFamily="34" charset="0"/>
                          <a:cs typeface="Arial" panose="020B0604020202020204" pitchFamily="34" charset="0"/>
                        </a:rPr>
                        <a:t>Slide</a:t>
                      </a:r>
                    </a:p>
                  </a:txBody>
                  <a:tcPr anchor="ctr"/>
                </a:tc>
                <a:extLst>
                  <a:ext uri="{0D108BD9-81ED-4DB2-BD59-A6C34878D82A}">
                    <a16:rowId xmlns:a16="http://schemas.microsoft.com/office/drawing/2014/main" val="2210940616"/>
                  </a:ext>
                </a:extLst>
              </a:tr>
              <a:tr h="356310">
                <a:tc>
                  <a:txBody>
                    <a:bodyPr/>
                    <a:lstStyle/>
                    <a:p>
                      <a:pPr algn="ctr"/>
                      <a:r>
                        <a:rPr lang="en-US" sz="1800" b="1" i="0" dirty="0">
                          <a:latin typeface="Arial" panose="020B0604020202020204" pitchFamily="34" charset="0"/>
                          <a:cs typeface="Arial" panose="020B0604020202020204" pitchFamily="34" charset="0"/>
                        </a:rPr>
                        <a:t>FCBR</a:t>
                      </a:r>
                    </a:p>
                  </a:txBody>
                  <a:tcPr anchor="ctr"/>
                </a:tc>
                <a:tc>
                  <a:txBody>
                    <a:bodyPr/>
                    <a:lstStyle/>
                    <a:p>
                      <a:pPr algn="r"/>
                      <a:r>
                        <a:rPr lang="en-US" sz="1800" b="1" i="0" dirty="0">
                          <a:latin typeface="Arial" panose="020B0604020202020204" pitchFamily="34" charset="0"/>
                          <a:cs typeface="Arial" panose="020B0604020202020204" pitchFamily="34" charset="0"/>
                        </a:rPr>
                        <a:t>12,164</a:t>
                      </a:r>
                    </a:p>
                  </a:txBody>
                  <a:tcPr anchor="ctr"/>
                </a:tc>
                <a:tc>
                  <a:txBody>
                    <a:bodyPr/>
                    <a:lstStyle/>
                    <a:p>
                      <a:pPr algn="r"/>
                      <a:r>
                        <a:rPr lang="en-US" sz="1800" b="1" i="0" dirty="0">
                          <a:latin typeface="Arial" panose="020B0604020202020204" pitchFamily="34" charset="0"/>
                          <a:cs typeface="Arial" panose="020B0604020202020204" pitchFamily="34" charset="0"/>
                        </a:rPr>
                        <a:t>1,967</a:t>
                      </a:r>
                    </a:p>
                  </a:txBody>
                  <a:tcPr anchor="ctr"/>
                </a:tc>
                <a:tc>
                  <a:txBody>
                    <a:bodyPr/>
                    <a:lstStyle/>
                    <a:p>
                      <a:pPr algn="r"/>
                      <a:r>
                        <a:rPr lang="en-US" sz="1800" b="1" i="0" dirty="0">
                          <a:latin typeface="Arial" panose="020B0604020202020204" pitchFamily="34" charset="0"/>
                          <a:cs typeface="Arial" panose="020B0604020202020204" pitchFamily="34" charset="0"/>
                        </a:rPr>
                        <a:t>5,954</a:t>
                      </a:r>
                    </a:p>
                  </a:txBody>
                  <a:tcPr anchor="ctr"/>
                </a:tc>
                <a:tc>
                  <a:txBody>
                    <a:bodyPr/>
                    <a:lstStyle/>
                    <a:p>
                      <a:pPr algn="r"/>
                      <a:r>
                        <a:rPr lang="en-US" sz="1800" b="1" i="0" dirty="0">
                          <a:latin typeface="Arial" panose="020B0604020202020204" pitchFamily="34" charset="0"/>
                          <a:cs typeface="Arial" panose="020B0604020202020204" pitchFamily="34" charset="0"/>
                        </a:rPr>
                        <a:t>13.7</a:t>
                      </a:r>
                    </a:p>
                  </a:txBody>
                  <a:tcPr anchor="ctr"/>
                </a:tc>
                <a:extLst>
                  <a:ext uri="{0D108BD9-81ED-4DB2-BD59-A6C34878D82A}">
                    <a16:rowId xmlns:a16="http://schemas.microsoft.com/office/drawing/2014/main" val="1804388846"/>
                  </a:ext>
                </a:extLst>
              </a:tr>
              <a:tr h="356310">
                <a:tc>
                  <a:txBody>
                    <a:bodyPr/>
                    <a:lstStyle/>
                    <a:p>
                      <a:pPr algn="ctr"/>
                      <a:r>
                        <a:rPr lang="en-US" sz="1800" b="1" i="0" dirty="0">
                          <a:latin typeface="Arial" panose="020B0604020202020204" pitchFamily="34" charset="0"/>
                          <a:cs typeface="Arial" panose="020B0604020202020204" pitchFamily="34" charset="0"/>
                        </a:rPr>
                        <a:t>TUBR</a:t>
                      </a:r>
                    </a:p>
                  </a:txBody>
                  <a:tcPr anchor="ctr"/>
                </a:tc>
                <a:tc>
                  <a:txBody>
                    <a:bodyPr/>
                    <a:lstStyle/>
                    <a:p>
                      <a:pPr algn="r"/>
                      <a:r>
                        <a:rPr lang="en-US" sz="1800" b="1" i="0" dirty="0">
                          <a:latin typeface="Arial" panose="020B0604020202020204" pitchFamily="34" charset="0"/>
                          <a:cs typeface="Arial" panose="020B0604020202020204" pitchFamily="34" charset="0"/>
                        </a:rPr>
                        <a:t>8,035</a:t>
                      </a:r>
                    </a:p>
                  </a:txBody>
                  <a:tcPr anchor="ctr"/>
                </a:tc>
                <a:tc>
                  <a:txBody>
                    <a:bodyPr/>
                    <a:lstStyle/>
                    <a:p>
                      <a:pPr algn="r"/>
                      <a:r>
                        <a:rPr lang="en-US" sz="1800" b="1" i="0" dirty="0">
                          <a:latin typeface="Arial" panose="020B0604020202020204" pitchFamily="34" charset="0"/>
                          <a:cs typeface="Arial" panose="020B0604020202020204" pitchFamily="34" charset="0"/>
                        </a:rPr>
                        <a:t>6,222</a:t>
                      </a:r>
                    </a:p>
                  </a:txBody>
                  <a:tcPr anchor="ctr"/>
                </a:tc>
                <a:tc>
                  <a:txBody>
                    <a:bodyPr/>
                    <a:lstStyle/>
                    <a:p>
                      <a:pPr algn="r"/>
                      <a:r>
                        <a:rPr lang="en-US" sz="1800" b="1" i="0" dirty="0">
                          <a:latin typeface="Arial" panose="020B0604020202020204" pitchFamily="34" charset="0"/>
                          <a:cs typeface="Arial" panose="020B0604020202020204" pitchFamily="34" charset="0"/>
                        </a:rPr>
                        <a:t>2,714</a:t>
                      </a:r>
                    </a:p>
                  </a:txBody>
                  <a:tcPr anchor="ctr"/>
                </a:tc>
                <a:tc>
                  <a:txBody>
                    <a:bodyPr/>
                    <a:lstStyle/>
                    <a:p>
                      <a:pPr algn="r"/>
                      <a:r>
                        <a:rPr lang="en-US" sz="1800" b="1" i="0" dirty="0">
                          <a:latin typeface="Arial" panose="020B0604020202020204" pitchFamily="34" charset="0"/>
                          <a:cs typeface="Arial" panose="020B0604020202020204" pitchFamily="34" charset="0"/>
                        </a:rPr>
                        <a:t>6.3</a:t>
                      </a:r>
                    </a:p>
                  </a:txBody>
                  <a:tcPr anchor="ctr"/>
                </a:tc>
                <a:extLst>
                  <a:ext uri="{0D108BD9-81ED-4DB2-BD59-A6C34878D82A}">
                    <a16:rowId xmlns:a16="http://schemas.microsoft.com/office/drawing/2014/main" val="2091980799"/>
                  </a:ext>
                </a:extLst>
              </a:tr>
            </a:tbl>
          </a:graphicData>
        </a:graphic>
      </p:graphicFrame>
      <p:graphicFrame>
        <p:nvGraphicFramePr>
          <p:cNvPr id="4" name="Content Placeholder 5">
            <a:extLst>
              <a:ext uri="{FF2B5EF4-FFF2-40B4-BE49-F238E27FC236}">
                <a16:creationId xmlns:a16="http://schemas.microsoft.com/office/drawing/2014/main" id="{AEEFDBAE-FFAF-3F77-B9A7-CC7A540645B2}"/>
              </a:ext>
            </a:extLst>
          </p:cNvPr>
          <p:cNvGraphicFramePr>
            <a:graphicFrameLocks/>
          </p:cNvGraphicFramePr>
          <p:nvPr>
            <p:extLst>
              <p:ext uri="{D42A27DB-BD31-4B8C-83A1-F6EECF244321}">
                <p14:modId xmlns:p14="http://schemas.microsoft.com/office/powerpoint/2010/main" val="2272841253"/>
              </p:ext>
            </p:extLst>
          </p:nvPr>
        </p:nvGraphicFramePr>
        <p:xfrm>
          <a:off x="7066301" y="2977585"/>
          <a:ext cx="4988691" cy="1463040"/>
        </p:xfrm>
        <a:graphic>
          <a:graphicData uri="http://schemas.openxmlformats.org/drawingml/2006/table">
            <a:tbl>
              <a:tblPr firstRow="1" bandRow="1">
                <a:tableStyleId>{21E4AEA4-8DFA-4A89-87EB-49C32662AFE0}</a:tableStyleId>
              </a:tblPr>
              <a:tblGrid>
                <a:gridCol w="897081">
                  <a:extLst>
                    <a:ext uri="{9D8B030D-6E8A-4147-A177-3AD203B41FA5}">
                      <a16:colId xmlns:a16="http://schemas.microsoft.com/office/drawing/2014/main" val="2849007166"/>
                    </a:ext>
                  </a:extLst>
                </a:gridCol>
                <a:gridCol w="1363870">
                  <a:extLst>
                    <a:ext uri="{9D8B030D-6E8A-4147-A177-3AD203B41FA5}">
                      <a16:colId xmlns:a16="http://schemas.microsoft.com/office/drawing/2014/main" val="896889639"/>
                    </a:ext>
                  </a:extLst>
                </a:gridCol>
                <a:gridCol w="1363870">
                  <a:extLst>
                    <a:ext uri="{9D8B030D-6E8A-4147-A177-3AD203B41FA5}">
                      <a16:colId xmlns:a16="http://schemas.microsoft.com/office/drawing/2014/main" val="1797343604"/>
                    </a:ext>
                  </a:extLst>
                </a:gridCol>
                <a:gridCol w="1363870">
                  <a:extLst>
                    <a:ext uri="{9D8B030D-6E8A-4147-A177-3AD203B41FA5}">
                      <a16:colId xmlns:a16="http://schemas.microsoft.com/office/drawing/2014/main" val="906258620"/>
                    </a:ext>
                  </a:extLst>
                </a:gridCol>
              </a:tblGrid>
              <a:tr h="0">
                <a:tc>
                  <a:txBody>
                    <a:bodyPr/>
                    <a:lstStyle/>
                    <a:p>
                      <a:pPr algn="ctr"/>
                      <a:r>
                        <a:rPr lang="en-US" b="1" dirty="0">
                          <a:latin typeface="Arial" panose="020B0604020202020204" pitchFamily="34" charset="0"/>
                          <a:cs typeface="Arial" panose="020B0604020202020204" pitchFamily="34" charset="0"/>
                        </a:rPr>
                        <a:t>DB </a:t>
                      </a:r>
                    </a:p>
                  </a:txBody>
                  <a:tcPr anchor="ctr"/>
                </a:tc>
                <a:tc>
                  <a:txBody>
                    <a:bodyPr/>
                    <a:lstStyle/>
                    <a:p>
                      <a:pPr algn="ctr"/>
                      <a:r>
                        <a:rPr lang="en-US" b="1" dirty="0">
                          <a:latin typeface="Arial" panose="020B0604020202020204" pitchFamily="34" charset="0"/>
                          <a:cs typeface="Arial" panose="020B0604020202020204" pitchFamily="34" charset="0"/>
                        </a:rPr>
                        <a:t>NNEO</a:t>
                      </a:r>
                    </a:p>
                  </a:txBody>
                  <a:tcPr anchor="ctr"/>
                </a:tc>
                <a:tc>
                  <a:txBody>
                    <a:bodyPr/>
                    <a:lstStyle/>
                    <a:p>
                      <a:pPr algn="ctr"/>
                      <a:r>
                        <a:rPr lang="it-IT" b="1" dirty="0">
                          <a:latin typeface="Arial" panose="020B0604020202020204" pitchFamily="34" charset="0"/>
                          <a:cs typeface="Arial" panose="020B0604020202020204" pitchFamily="34" charset="0"/>
                        </a:rPr>
                        <a:t>DCIS</a:t>
                      </a:r>
                      <a:endParaRPr lang="en-US" b="1" dirty="0">
                        <a:latin typeface="Arial" panose="020B0604020202020204" pitchFamily="34" charset="0"/>
                        <a:cs typeface="Arial" panose="020B0604020202020204" pitchFamily="34" charset="0"/>
                      </a:endParaRPr>
                    </a:p>
                  </a:txBody>
                  <a:tcPr anchor="ctr"/>
                </a:tc>
                <a:tc>
                  <a:txBody>
                    <a:bodyPr/>
                    <a:lstStyle/>
                    <a:p>
                      <a:pPr algn="ctr"/>
                      <a:r>
                        <a:rPr lang="en-US" b="1" dirty="0">
                          <a:latin typeface="Arial" panose="020B0604020202020204" pitchFamily="34" charset="0"/>
                          <a:cs typeface="Arial" panose="020B0604020202020204" pitchFamily="34" charset="0"/>
                        </a:rPr>
                        <a:t>INDC</a:t>
                      </a:r>
                    </a:p>
                  </a:txBody>
                  <a:tcPr anchor="ctr"/>
                </a:tc>
                <a:extLst>
                  <a:ext uri="{0D108BD9-81ED-4DB2-BD59-A6C34878D82A}">
                    <a16:rowId xmlns:a16="http://schemas.microsoft.com/office/drawing/2014/main" val="2210940616"/>
                  </a:ext>
                </a:extLst>
              </a:tr>
              <a:tr h="0">
                <a:tc>
                  <a:txBody>
                    <a:bodyPr/>
                    <a:lstStyle/>
                    <a:p>
                      <a:pPr algn="ctr"/>
                      <a:r>
                        <a:rPr lang="en-US" b="1" dirty="0">
                          <a:latin typeface="Arial" panose="020B0604020202020204" pitchFamily="34" charset="0"/>
                          <a:cs typeface="Arial" panose="020B0604020202020204" pitchFamily="34" charset="0"/>
                        </a:rPr>
                        <a:t>FCBR</a:t>
                      </a:r>
                    </a:p>
                  </a:txBody>
                  <a:tcPr anchor="ctr"/>
                </a:tc>
                <a:tc>
                  <a:txBody>
                    <a:bodyPr/>
                    <a:lstStyle/>
                    <a:p>
                      <a:pPr algn="r"/>
                      <a:r>
                        <a:rPr lang="en-US" b="1" dirty="0">
                          <a:latin typeface="Arial" panose="020B0604020202020204" pitchFamily="34" charset="0"/>
                          <a:cs typeface="Arial" panose="020B0604020202020204" pitchFamily="34" charset="0"/>
                        </a:rPr>
                        <a:t>728</a:t>
                      </a:r>
                    </a:p>
                  </a:txBody>
                  <a:tcPr anchor="ctr"/>
                </a:tc>
                <a:tc>
                  <a:txBody>
                    <a:bodyPr/>
                    <a:lstStyle/>
                    <a:p>
                      <a:pPr algn="r"/>
                      <a:r>
                        <a:rPr lang="en-US" b="1" dirty="0">
                          <a:latin typeface="Arial" panose="020B0604020202020204" pitchFamily="34" charset="0"/>
                          <a:cs typeface="Arial" panose="020B0604020202020204" pitchFamily="34" charset="0"/>
                        </a:rPr>
                        <a:t>1,209</a:t>
                      </a:r>
                    </a:p>
                  </a:txBody>
                  <a:tcPr anchor="ctr"/>
                </a:tc>
                <a:tc>
                  <a:txBody>
                    <a:bodyPr/>
                    <a:lstStyle/>
                    <a:p>
                      <a:pPr algn="r"/>
                      <a:r>
                        <a:rPr lang="en-US" b="1" dirty="0">
                          <a:latin typeface="Arial" panose="020B0604020202020204" pitchFamily="34" charset="0"/>
                          <a:cs typeface="Arial" panose="020B0604020202020204" pitchFamily="34" charset="0"/>
                        </a:rPr>
                        <a:t>10,955</a:t>
                      </a:r>
                    </a:p>
                  </a:txBody>
                  <a:tcPr anchor="ctr"/>
                </a:tc>
                <a:extLst>
                  <a:ext uri="{0D108BD9-81ED-4DB2-BD59-A6C34878D82A}">
                    <a16:rowId xmlns:a16="http://schemas.microsoft.com/office/drawing/2014/main" val="1804388846"/>
                  </a:ext>
                </a:extLst>
              </a:tr>
              <a:tr h="0">
                <a:tc>
                  <a:txBody>
                    <a:bodyPr/>
                    <a:lstStyle/>
                    <a:p>
                      <a:pPr marL="0" algn="ctr" defTabSz="457200"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DB </a:t>
                      </a:r>
                    </a:p>
                  </a:txBody>
                  <a:tcPr anchor="ctr">
                    <a:solidFill>
                      <a:schemeClr val="accent2"/>
                    </a:solidFill>
                  </a:tcPr>
                </a:tc>
                <a:tc>
                  <a:txBody>
                    <a:bodyPr/>
                    <a:lstStyle/>
                    <a:p>
                      <a:pPr marL="0" algn="ctr" defTabSz="457200"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CNNO</a:t>
                      </a:r>
                    </a:p>
                  </a:txBody>
                  <a:tcPr anchor="ctr">
                    <a:solidFill>
                      <a:schemeClr val="accent2"/>
                    </a:solidFill>
                  </a:tcPr>
                </a:tc>
                <a:tc>
                  <a:txBody>
                    <a:bodyPr/>
                    <a:lstStyle/>
                    <a:p>
                      <a:pPr marL="0" algn="ctr" defTabSz="457200" rtl="0" eaLnBrk="1" latinLnBrk="0" hangingPunct="1"/>
                      <a:r>
                        <a:rPr lang="it-IT" sz="1800" b="1" kern="1200" dirty="0">
                          <a:solidFill>
                            <a:schemeClr val="lt1"/>
                          </a:solidFill>
                          <a:latin typeface="Arial" panose="020B0604020202020204" pitchFamily="34" charset="0"/>
                          <a:ea typeface="+mn-ea"/>
                          <a:cs typeface="Arial" panose="020B0604020202020204" pitchFamily="34" charset="0"/>
                        </a:rPr>
                        <a:t>CDCS</a:t>
                      </a:r>
                      <a:endParaRPr lang="en-US" sz="1800" b="1" kern="1200" dirty="0">
                        <a:solidFill>
                          <a:schemeClr val="lt1"/>
                        </a:solidFill>
                        <a:latin typeface="Arial" panose="020B0604020202020204" pitchFamily="34" charset="0"/>
                        <a:ea typeface="+mn-ea"/>
                        <a:cs typeface="Arial" panose="020B0604020202020204" pitchFamily="34" charset="0"/>
                      </a:endParaRPr>
                    </a:p>
                  </a:txBody>
                  <a:tcPr anchor="ctr">
                    <a:solidFill>
                      <a:schemeClr val="accent2"/>
                    </a:solidFill>
                  </a:tcPr>
                </a:tc>
                <a:tc>
                  <a:txBody>
                    <a:bodyPr/>
                    <a:lstStyle/>
                    <a:p>
                      <a:pPr marL="0" algn="ctr" defTabSz="457200"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CIDC</a:t>
                      </a:r>
                    </a:p>
                  </a:txBody>
                  <a:tcPr anchor="ctr">
                    <a:solidFill>
                      <a:schemeClr val="accent2"/>
                    </a:solidFill>
                  </a:tcPr>
                </a:tc>
                <a:extLst>
                  <a:ext uri="{0D108BD9-81ED-4DB2-BD59-A6C34878D82A}">
                    <a16:rowId xmlns:a16="http://schemas.microsoft.com/office/drawing/2014/main" val="317758553"/>
                  </a:ext>
                </a:extLst>
              </a:tr>
              <a:tr h="0">
                <a:tc>
                  <a:txBody>
                    <a:bodyPr/>
                    <a:lstStyle/>
                    <a:p>
                      <a:pPr algn="ctr"/>
                      <a:r>
                        <a:rPr lang="en-US" b="1" i="0" dirty="0">
                          <a:latin typeface="Arial" panose="020B0604020202020204" pitchFamily="34" charset="0"/>
                          <a:cs typeface="Arial" panose="020B0604020202020204" pitchFamily="34" charset="0"/>
                        </a:rPr>
                        <a:t>FCBR</a:t>
                      </a:r>
                    </a:p>
                  </a:txBody>
                  <a:tcPr anchor="ctr"/>
                </a:tc>
                <a:tc>
                  <a:txBody>
                    <a:bodyPr/>
                    <a:lstStyle/>
                    <a:p>
                      <a:pPr algn="r"/>
                      <a:r>
                        <a:rPr lang="en-US" b="1" i="0" dirty="0">
                          <a:latin typeface="Arial" panose="020B0604020202020204" pitchFamily="34" charset="0"/>
                          <a:cs typeface="Arial" panose="020B0604020202020204" pitchFamily="34" charset="0"/>
                        </a:rPr>
                        <a:t>51</a:t>
                      </a:r>
                    </a:p>
                  </a:txBody>
                  <a:tcPr anchor="ctr"/>
                </a:tc>
                <a:tc>
                  <a:txBody>
                    <a:bodyPr/>
                    <a:lstStyle/>
                    <a:p>
                      <a:pPr algn="r"/>
                      <a:r>
                        <a:rPr lang="en-US" b="1" i="0" dirty="0">
                          <a:latin typeface="Arial" panose="020B0604020202020204" pitchFamily="34" charset="0"/>
                          <a:cs typeface="Arial" panose="020B0604020202020204" pitchFamily="34" charset="0"/>
                        </a:rPr>
                        <a:t>168</a:t>
                      </a:r>
                    </a:p>
                  </a:txBody>
                  <a:tcPr anchor="ctr"/>
                </a:tc>
                <a:tc>
                  <a:txBody>
                    <a:bodyPr/>
                    <a:lstStyle/>
                    <a:p>
                      <a:pPr algn="r"/>
                      <a:r>
                        <a:rPr lang="en-US" b="1" i="0" dirty="0">
                          <a:latin typeface="Arial" panose="020B0604020202020204" pitchFamily="34" charset="0"/>
                          <a:cs typeface="Arial" panose="020B0604020202020204" pitchFamily="34" charset="0"/>
                        </a:rPr>
                        <a:t>220</a:t>
                      </a:r>
                    </a:p>
                  </a:txBody>
                  <a:tcPr anchor="ctr"/>
                </a:tc>
                <a:extLst>
                  <a:ext uri="{0D108BD9-81ED-4DB2-BD59-A6C34878D82A}">
                    <a16:rowId xmlns:a16="http://schemas.microsoft.com/office/drawing/2014/main" val="4102933904"/>
                  </a:ext>
                </a:extLst>
              </a:tr>
            </a:tbl>
          </a:graphicData>
        </a:graphic>
      </p:graphicFrame>
      <p:sp>
        <p:nvSpPr>
          <p:cNvPr id="6" name="Content Placeholder 2">
            <a:extLst>
              <a:ext uri="{FF2B5EF4-FFF2-40B4-BE49-F238E27FC236}">
                <a16:creationId xmlns:a16="http://schemas.microsoft.com/office/drawing/2014/main" id="{068EF247-5B69-25CA-F5F3-C8DE2ED2EFC9}"/>
              </a:ext>
            </a:extLst>
          </p:cNvPr>
          <p:cNvSpPr txBox="1">
            <a:spLocks/>
          </p:cNvSpPr>
          <p:nvPr/>
        </p:nvSpPr>
        <p:spPr>
          <a:xfrm>
            <a:off x="6737367" y="689988"/>
            <a:ext cx="5306051" cy="312516"/>
          </a:xfrm>
          <a:prstGeom prst="rect">
            <a:avLst/>
          </a:prstGeom>
        </p:spPr>
        <p:txBody>
          <a:bodyPr lIns="0" tIns="0" rIns="0" bIns="0"/>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b="1" dirty="0">
                <a:latin typeface="Arial" panose="020B0604020202020204" pitchFamily="34" charset="0"/>
                <a:cs typeface="Arial" panose="020B0604020202020204" pitchFamily="34" charset="0"/>
              </a:rPr>
              <a:t>Original Database</a:t>
            </a:r>
          </a:p>
        </p:txBody>
      </p:sp>
      <p:sp>
        <p:nvSpPr>
          <p:cNvPr id="8" name="Content Placeholder 2">
            <a:extLst>
              <a:ext uri="{FF2B5EF4-FFF2-40B4-BE49-F238E27FC236}">
                <a16:creationId xmlns:a16="http://schemas.microsoft.com/office/drawing/2014/main" id="{3CC973AF-33D0-8816-06C5-A5F9B24307A9}"/>
              </a:ext>
            </a:extLst>
          </p:cNvPr>
          <p:cNvSpPr txBox="1">
            <a:spLocks/>
          </p:cNvSpPr>
          <p:nvPr/>
        </p:nvSpPr>
        <p:spPr>
          <a:xfrm>
            <a:off x="6733548" y="2623630"/>
            <a:ext cx="5306051" cy="312516"/>
          </a:xfrm>
          <a:prstGeom prst="rect">
            <a:avLst/>
          </a:prstGeom>
        </p:spPr>
        <p:txBody>
          <a:bodyPr lIns="0" tIns="0" rIns="0" bIns="0"/>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200"/>
              </a:spcAft>
            </a:pPr>
            <a:r>
              <a:rPr lang="en-US" sz="1800" b="1" dirty="0">
                <a:latin typeface="Arial" panose="020B0604020202020204" pitchFamily="34" charset="0"/>
                <a:cs typeface="Arial" panose="020B0604020202020204" pitchFamily="34" charset="0"/>
              </a:rPr>
              <a:t>Augmented Database</a:t>
            </a:r>
          </a:p>
        </p:txBody>
      </p:sp>
      <p:sp>
        <p:nvSpPr>
          <p:cNvPr id="9" name="Content Placeholder 2">
            <a:extLst>
              <a:ext uri="{FF2B5EF4-FFF2-40B4-BE49-F238E27FC236}">
                <a16:creationId xmlns:a16="http://schemas.microsoft.com/office/drawing/2014/main" id="{B9532E24-1990-ED52-D1B4-0E5F81666674}"/>
              </a:ext>
            </a:extLst>
          </p:cNvPr>
          <p:cNvSpPr txBox="1">
            <a:spLocks/>
          </p:cNvSpPr>
          <p:nvPr/>
        </p:nvSpPr>
        <p:spPr>
          <a:xfrm>
            <a:off x="6748941" y="4586662"/>
            <a:ext cx="5306051" cy="1675242"/>
          </a:xfrm>
          <a:prstGeom prst="rect">
            <a:avLst/>
          </a:prstGeom>
        </p:spPr>
        <p:txBody>
          <a:bodyPr lIns="0" tIns="0" rIns="0" bIns="0"/>
          <a:lstStyle>
            <a:lvl1pPr marL="182880" indent="-182880" algn="l" defTabSz="457200" rtl="0" eaLnBrk="1" latinLnBrk="0" hangingPunct="1">
              <a:spcBef>
                <a:spcPct val="20000"/>
              </a:spcBef>
              <a:buFont typeface="Arial"/>
              <a:buChar char="•"/>
              <a:defRPr sz="2400" kern="1200">
                <a:solidFill>
                  <a:schemeClr val="tx1"/>
                </a:solidFill>
                <a:latin typeface="+mn-lt"/>
                <a:ea typeface="+mn-ea"/>
                <a:cs typeface="+mn-cs"/>
              </a:defRPr>
            </a:lvl1pPr>
            <a:lvl2pPr marL="548640" indent="-18288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097280" indent="-18288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800" b="1" dirty="0">
                <a:latin typeface="Arial" panose="020B0604020202020204" pitchFamily="34" charset="0"/>
                <a:cs typeface="Arial" panose="020B0604020202020204" pitchFamily="34" charset="0"/>
              </a:rPr>
              <a:t>Legend:</a:t>
            </a:r>
          </a:p>
          <a:p>
            <a:pPr marL="173038" indent="0">
              <a:spcBef>
                <a:spcPts val="0"/>
              </a:spcBef>
              <a:buNone/>
            </a:pPr>
            <a:r>
              <a:rPr lang="en-US" sz="1400" b="1" dirty="0">
                <a:solidFill>
                  <a:srgbClr val="353585"/>
                </a:solidFill>
                <a:latin typeface="Arial" panose="020B0604020202020204" pitchFamily="34" charset="0"/>
                <a:cs typeface="Arial" panose="020B0604020202020204" pitchFamily="34" charset="0"/>
              </a:rPr>
              <a:t>NNEO:</a:t>
            </a:r>
            <a:r>
              <a:rPr lang="en-US" sz="1400" b="1" dirty="0">
                <a:latin typeface="Arial" panose="020B0604020202020204" pitchFamily="34" charset="0"/>
                <a:cs typeface="Arial" panose="020B0604020202020204" pitchFamily="34" charset="0"/>
              </a:rPr>
              <a:t> Non-Neoplastic</a:t>
            </a:r>
          </a:p>
          <a:p>
            <a:pPr marL="173038" indent="0">
              <a:spcBef>
                <a:spcPts val="0"/>
              </a:spcBef>
              <a:buNone/>
            </a:pPr>
            <a:r>
              <a:rPr lang="en-US" sz="1400" b="1" dirty="0">
                <a:solidFill>
                  <a:srgbClr val="353585"/>
                </a:solidFill>
                <a:latin typeface="Arial" panose="020B0604020202020204" pitchFamily="34" charset="0"/>
                <a:cs typeface="Arial" panose="020B0604020202020204" pitchFamily="34" charset="0"/>
              </a:rPr>
              <a:t>DCIS: </a:t>
            </a:r>
            <a:r>
              <a:rPr lang="it-IT" sz="1400" b="1" dirty="0">
                <a:latin typeface="Arial" panose="020B0604020202020204" pitchFamily="34" charset="0"/>
                <a:cs typeface="Arial" panose="020B0604020202020204" pitchFamily="34" charset="0"/>
              </a:rPr>
              <a:t>Ductal Carcinoma in Situ</a:t>
            </a:r>
            <a:endParaRPr lang="en-US" sz="1400" b="1" dirty="0">
              <a:latin typeface="Arial" panose="020B0604020202020204" pitchFamily="34" charset="0"/>
              <a:cs typeface="Arial" panose="020B0604020202020204" pitchFamily="34" charset="0"/>
            </a:endParaRPr>
          </a:p>
          <a:p>
            <a:pPr marL="173038" indent="0">
              <a:spcBef>
                <a:spcPts val="0"/>
              </a:spcBef>
              <a:buNone/>
            </a:pPr>
            <a:r>
              <a:rPr lang="en-US" sz="1400" b="1" dirty="0">
                <a:solidFill>
                  <a:srgbClr val="353585"/>
                </a:solidFill>
                <a:latin typeface="Arial" panose="020B0604020202020204" pitchFamily="34" charset="0"/>
                <a:cs typeface="Arial" panose="020B0604020202020204" pitchFamily="34" charset="0"/>
              </a:rPr>
              <a:t>INDC: </a:t>
            </a:r>
            <a:r>
              <a:rPr lang="en-US" sz="1400" b="1" dirty="0">
                <a:latin typeface="Arial" panose="020B0604020202020204" pitchFamily="34" charset="0"/>
                <a:cs typeface="Arial" panose="020B0604020202020204" pitchFamily="34" charset="0"/>
              </a:rPr>
              <a:t>Invasive Ductal Carcinoma </a:t>
            </a:r>
          </a:p>
          <a:p>
            <a:pPr marL="173038" indent="0">
              <a:spcBef>
                <a:spcPts val="0"/>
              </a:spcBef>
              <a:buNone/>
            </a:pPr>
            <a:r>
              <a:rPr lang="en-US" sz="1400" b="1" dirty="0">
                <a:solidFill>
                  <a:srgbClr val="353585"/>
                </a:solidFill>
                <a:latin typeface="Arial" panose="020B0604020202020204" pitchFamily="34" charset="0"/>
                <a:cs typeface="Arial" panose="020B0604020202020204" pitchFamily="34" charset="0"/>
              </a:rPr>
              <a:t>CNNO: </a:t>
            </a:r>
            <a:r>
              <a:rPr lang="en-US" sz="1400" b="1" dirty="0">
                <a:latin typeface="Arial" panose="020B0604020202020204" pitchFamily="34" charset="0"/>
                <a:cs typeface="Arial" panose="020B0604020202020204" pitchFamily="34" charset="0"/>
              </a:rPr>
              <a:t>Crystalline Non-Neoplastic</a:t>
            </a:r>
          </a:p>
          <a:p>
            <a:pPr marL="173038" indent="0">
              <a:spcBef>
                <a:spcPts val="0"/>
              </a:spcBef>
              <a:buNone/>
            </a:pPr>
            <a:r>
              <a:rPr lang="en-US" sz="1400" b="1" dirty="0">
                <a:solidFill>
                  <a:srgbClr val="353585"/>
                </a:solidFill>
                <a:latin typeface="Arial" panose="020B0604020202020204" pitchFamily="34" charset="0"/>
                <a:cs typeface="Arial" panose="020B0604020202020204" pitchFamily="34" charset="0"/>
              </a:rPr>
              <a:t>CDCS: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Crystalline</a:t>
            </a:r>
            <a:r>
              <a:rPr lang="it-IT" sz="1400" b="1" dirty="0">
                <a:latin typeface="Arial" panose="020B0604020202020204" pitchFamily="34" charset="0"/>
                <a:cs typeface="Arial" panose="020B0604020202020204" pitchFamily="34" charset="0"/>
              </a:rPr>
              <a:t> Ductal Carcinoma in Situ </a:t>
            </a:r>
            <a:endParaRPr lang="en-US" sz="1400" b="1" dirty="0">
              <a:latin typeface="Arial" panose="020B0604020202020204" pitchFamily="34" charset="0"/>
              <a:cs typeface="Arial" panose="020B0604020202020204" pitchFamily="34" charset="0"/>
            </a:endParaRPr>
          </a:p>
          <a:p>
            <a:pPr marL="173038" indent="0">
              <a:spcBef>
                <a:spcPts val="0"/>
              </a:spcBef>
              <a:buNone/>
            </a:pPr>
            <a:r>
              <a:rPr lang="en-US" sz="1400" b="1" dirty="0">
                <a:solidFill>
                  <a:srgbClr val="353585"/>
                </a:solidFill>
                <a:latin typeface="Arial" panose="020B0604020202020204" pitchFamily="34" charset="0"/>
                <a:cs typeface="Arial" panose="020B0604020202020204" pitchFamily="34" charset="0"/>
              </a:rPr>
              <a:t>CIDC: </a:t>
            </a:r>
            <a:r>
              <a:rPr lang="en-US" sz="1400" b="1" dirty="0">
                <a:latin typeface="Arial" panose="020B0604020202020204" pitchFamily="34" charset="0"/>
                <a:cs typeface="Arial" panose="020B0604020202020204" pitchFamily="34" charset="0"/>
              </a:rPr>
              <a:t>Crystalline Invasive Ductal Carcinoma </a:t>
            </a:r>
          </a:p>
        </p:txBody>
      </p:sp>
      <p:pic>
        <p:nvPicPr>
          <p:cNvPr id="31" name="Picture 30">
            <a:extLst>
              <a:ext uri="{FF2B5EF4-FFF2-40B4-BE49-F238E27FC236}">
                <a16:creationId xmlns:a16="http://schemas.microsoft.com/office/drawing/2014/main" id="{809D6896-1A1A-EE67-8AF6-9F3721F48178}"/>
              </a:ext>
            </a:extLst>
          </p:cNvPr>
          <p:cNvPicPr>
            <a:picLocks noChangeAspect="1"/>
          </p:cNvPicPr>
          <p:nvPr/>
        </p:nvPicPr>
        <p:blipFill>
          <a:blip r:embed="rId2"/>
          <a:stretch>
            <a:fillRect/>
          </a:stretch>
        </p:blipFill>
        <p:spPr>
          <a:xfrm>
            <a:off x="636605" y="3429000"/>
            <a:ext cx="5154116" cy="3002733"/>
          </a:xfrm>
          <a:prstGeom prst="rect">
            <a:avLst/>
          </a:prstGeom>
        </p:spPr>
      </p:pic>
      <p:cxnSp>
        <p:nvCxnSpPr>
          <p:cNvPr id="33" name="Straight Arrow Connector 32">
            <a:extLst>
              <a:ext uri="{FF2B5EF4-FFF2-40B4-BE49-F238E27FC236}">
                <a16:creationId xmlns:a16="http://schemas.microsoft.com/office/drawing/2014/main" id="{BFA6B4F3-82BA-F070-3C4B-554B2B325ED1}"/>
              </a:ext>
            </a:extLst>
          </p:cNvPr>
          <p:cNvCxnSpPr/>
          <p:nvPr/>
        </p:nvCxnSpPr>
        <p:spPr>
          <a:xfrm>
            <a:off x="3206187" y="5000263"/>
            <a:ext cx="335666" cy="775504"/>
          </a:xfrm>
          <a:prstGeom prst="straightConnector1">
            <a:avLst/>
          </a:prstGeom>
          <a:ln w="9525">
            <a:solidFill>
              <a:schemeClr val="tx1"/>
            </a:solidFill>
            <a:prstDash val="lg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5D5AE0AE-2380-C13C-EEFB-0922586C308A}"/>
              </a:ext>
            </a:extLst>
          </p:cNvPr>
          <p:cNvSpPr/>
          <p:nvPr/>
        </p:nvSpPr>
        <p:spPr>
          <a:xfrm rot="1160874">
            <a:off x="1400190" y="3606109"/>
            <a:ext cx="763688" cy="1740825"/>
          </a:xfrm>
          <a:custGeom>
            <a:avLst/>
            <a:gdLst>
              <a:gd name="connsiteX0" fmla="*/ 0 w 763688"/>
              <a:gd name="connsiteY0" fmla="*/ 870413 h 1740825"/>
              <a:gd name="connsiteX1" fmla="*/ 381844 w 763688"/>
              <a:gd name="connsiteY1" fmla="*/ 0 h 1740825"/>
              <a:gd name="connsiteX2" fmla="*/ 763688 w 763688"/>
              <a:gd name="connsiteY2" fmla="*/ 870413 h 1740825"/>
              <a:gd name="connsiteX3" fmla="*/ 381844 w 763688"/>
              <a:gd name="connsiteY3" fmla="*/ 1740826 h 1740825"/>
              <a:gd name="connsiteX4" fmla="*/ 0 w 763688"/>
              <a:gd name="connsiteY4" fmla="*/ 870413 h 174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688" h="1740825" extrusionOk="0">
                <a:moveTo>
                  <a:pt x="0" y="870413"/>
                </a:moveTo>
                <a:cubicBezTo>
                  <a:pt x="-32646" y="351307"/>
                  <a:pt x="203958" y="-11982"/>
                  <a:pt x="381844" y="0"/>
                </a:cubicBezTo>
                <a:cubicBezTo>
                  <a:pt x="527225" y="36805"/>
                  <a:pt x="851901" y="363374"/>
                  <a:pt x="763688" y="870413"/>
                </a:cubicBezTo>
                <a:cubicBezTo>
                  <a:pt x="735938" y="1295803"/>
                  <a:pt x="579085" y="1783286"/>
                  <a:pt x="381844" y="1740826"/>
                </a:cubicBezTo>
                <a:cubicBezTo>
                  <a:pt x="238655" y="1647435"/>
                  <a:pt x="115780" y="1341601"/>
                  <a:pt x="0" y="870413"/>
                </a:cubicBezTo>
                <a:close/>
              </a:path>
            </a:pathLst>
          </a:custGeom>
          <a:noFill/>
          <a:ln>
            <a:solidFill>
              <a:schemeClr val="tx1"/>
            </a:solidFill>
            <a:prstDash val="lgDash"/>
            <a:extLst>
              <a:ext uri="{C807C97D-BFC1-408E-A445-0C87EB9F89A2}">
                <ask:lineSketchStyleProps xmlns:ask="http://schemas.microsoft.com/office/drawing/2018/sketchyshapes" sd="879248734">
                  <a:prstGeom prst="ellipse">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730183-E1FF-F1D2-644F-75158CFF1AC8}"/>
              </a:ext>
            </a:extLst>
          </p:cNvPr>
          <p:cNvSpPr txBox="1"/>
          <p:nvPr/>
        </p:nvSpPr>
        <p:spPr>
          <a:xfrm>
            <a:off x="152401" y="746316"/>
            <a:ext cx="5943599" cy="3142778"/>
          </a:xfrm>
          <a:prstGeom prst="rect">
            <a:avLst/>
          </a:prstGeom>
        </p:spPr>
        <p:txBody>
          <a:bodyPr lIns="0" tIns="0" rIns="0" bIns="0"/>
          <a:lstStyle>
            <a:defPPr>
              <a:defRPr lang="en-US"/>
            </a:defPPr>
            <a:lvl1pPr marL="182880" indent="-182880" defTabSz="457200">
              <a:spcBef>
                <a:spcPts val="0"/>
              </a:spcBef>
              <a:spcAft>
                <a:spcPts val="600"/>
              </a:spcAft>
              <a:buFont typeface="Arial"/>
              <a:buChar char="•"/>
              <a:defRPr b="1">
                <a:solidFill>
                  <a:srgbClr val="353585"/>
                </a:solidFill>
                <a:latin typeface="Arial" panose="020B0604020202020204" pitchFamily="34" charset="0"/>
                <a:cs typeface="Arial" panose="020B0604020202020204" pitchFamily="34" charset="0"/>
              </a:defRPr>
            </a:lvl1pPr>
            <a:lvl2pPr marL="460375" lvl="1" indent="-230188" defTabSz="457200">
              <a:spcBef>
                <a:spcPts val="0"/>
              </a:spcBef>
              <a:spcAft>
                <a:spcPts val="1200"/>
              </a:spcAft>
              <a:buSzPct val="75000"/>
              <a:buFont typeface="Wingdings" pitchFamily="2" charset="2"/>
              <a:buChar char="q"/>
              <a:defRPr b="1">
                <a:latin typeface="Arial" panose="020B0604020202020204" pitchFamily="34" charset="0"/>
                <a:cs typeface="Arial" panose="020B0604020202020204" pitchFamily="34" charset="0"/>
              </a:defRPr>
            </a:lvl2pPr>
            <a:lvl3pPr marL="1097280" indent="-182880" defTabSz="457200">
              <a:spcBef>
                <a:spcPct val="20000"/>
              </a:spcBef>
              <a:buFont typeface="Arial"/>
              <a:buChar char="•"/>
            </a:lvl3pPr>
            <a:lvl4pPr marL="1600200" indent="-228600" defTabSz="457200">
              <a:spcBef>
                <a:spcPct val="20000"/>
              </a:spcBef>
              <a:buFont typeface="Arial"/>
              <a:buChar char="–"/>
              <a:defRPr sz="1600"/>
            </a:lvl4pPr>
            <a:lvl5pPr marL="2057400" indent="-228600" defTabSz="457200">
              <a:spcBef>
                <a:spcPct val="20000"/>
              </a:spcBef>
              <a:buFont typeface="Arial"/>
              <a:buChar char="»"/>
              <a:defRPr sz="16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a:spcAft>
                <a:spcPts val="1200"/>
              </a:spcAft>
            </a:pPr>
            <a:r>
              <a:rPr lang="en-US" dirty="0"/>
              <a:t>FCBR Crystallization Subset (FCBR): </a:t>
            </a:r>
            <a:r>
              <a:rPr lang="en-US" dirty="0">
                <a:solidFill>
                  <a:schemeClr val="tx1"/>
                </a:solidFill>
              </a:rPr>
              <a:t>Augmented FCBR with 439 detailed annotations of crystal deposits in tissue.</a:t>
            </a:r>
          </a:p>
          <a:p>
            <a:r>
              <a:rPr lang="en-US" dirty="0"/>
              <a:t>Annotation Criteria:</a:t>
            </a:r>
          </a:p>
          <a:p>
            <a:pPr marL="463550" indent="-290513">
              <a:buSzPct val="75000"/>
              <a:buFont typeface="Wingdings" pitchFamily="2" charset="2"/>
              <a:buChar char="q"/>
            </a:pPr>
            <a:r>
              <a:rPr lang="en-US" dirty="0">
                <a:solidFill>
                  <a:schemeClr val="tx1"/>
                </a:solidFill>
              </a:rPr>
              <a:t>Classes are based on visual patterns of calcifications in different contexts.</a:t>
            </a:r>
          </a:p>
          <a:p>
            <a:pPr marL="463550" indent="-290513">
              <a:spcAft>
                <a:spcPts val="1200"/>
              </a:spcAft>
              <a:buSzPct val="75000"/>
              <a:buFont typeface="Wingdings" pitchFamily="2" charset="2"/>
              <a:buChar char="q"/>
            </a:pPr>
            <a:r>
              <a:rPr lang="en-US" dirty="0">
                <a:solidFill>
                  <a:schemeClr val="tx1"/>
                </a:solidFill>
              </a:rPr>
              <a:t>The whole slide, as well as the proximity, is taken into consideration.</a:t>
            </a:r>
          </a:p>
          <a:p>
            <a:pPr marL="173037" indent="0">
              <a:spcAft>
                <a:spcPts val="1200"/>
              </a:spcAft>
              <a:buSzPct val="75000"/>
              <a:buNone/>
            </a:pP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endParaRPr lang="en-US" sz="200" dirty="0">
              <a:solidFill>
                <a:schemeClr val="bg1"/>
              </a:solidFill>
            </a:endParaRPr>
          </a:p>
          <a:p>
            <a:pPr marL="173037" indent="0">
              <a:spcAft>
                <a:spcPts val="1200"/>
              </a:spcAft>
              <a:buSzPct val="75000"/>
              <a:buNone/>
            </a:pPr>
            <a:r>
              <a:rPr lang="en-US" sz="200" dirty="0">
                <a:solidFill>
                  <a:schemeClr val="bg1"/>
                </a:solidFill>
              </a:rPr>
              <a:t>.</a:t>
            </a:r>
          </a:p>
          <a:p>
            <a:pPr marL="173037" indent="0">
              <a:spcAft>
                <a:spcPts val="1200"/>
              </a:spcAft>
              <a:buSzPct val="75000"/>
              <a:buNone/>
            </a:pPr>
            <a:r>
              <a:rPr lang="en-US" sz="200" dirty="0">
                <a:solidFill>
                  <a:schemeClr val="bg1"/>
                </a:solidFill>
              </a:rPr>
              <a:t>.</a:t>
            </a:r>
            <a:br>
              <a:rPr lang="en-US" sz="200" dirty="0">
                <a:solidFill>
                  <a:schemeClr val="bg1"/>
                </a:solidFill>
              </a:rPr>
            </a:br>
            <a:br>
              <a:rPr lang="en-US" dirty="0">
                <a:solidFill>
                  <a:schemeClr val="tx1"/>
                </a:solidFill>
              </a:rPr>
            </a:br>
            <a:r>
              <a:rPr lang="en-US" dirty="0">
                <a:solidFill>
                  <a:schemeClr val="tx1"/>
                </a:solidFill>
              </a:rPr>
              <a:t>         </a:t>
            </a:r>
            <a:r>
              <a:rPr lang="en-US" sz="1600" dirty="0">
                <a:solidFill>
                  <a:schemeClr val="tx1"/>
                </a:solidFill>
              </a:rPr>
              <a:t>Background</a:t>
            </a:r>
            <a:br>
              <a:rPr lang="en-US" sz="1600" dirty="0">
                <a:solidFill>
                  <a:schemeClr val="tx1"/>
                </a:solidFill>
              </a:rPr>
            </a:br>
            <a:r>
              <a:rPr lang="en-US" sz="1600" dirty="0">
                <a:solidFill>
                  <a:schemeClr val="tx1"/>
                </a:solidFill>
              </a:rPr>
              <a:t>              Tissue</a:t>
            </a:r>
            <a:endParaRPr lang="en-US" dirty="0">
              <a:solidFill>
                <a:schemeClr val="tx1"/>
              </a:solidFill>
            </a:endParaRPr>
          </a:p>
        </p:txBody>
      </p:sp>
    </p:spTree>
    <p:extLst>
      <p:ext uri="{BB962C8B-B14F-4D97-AF65-F5344CB8AC3E}">
        <p14:creationId xmlns:p14="http://schemas.microsoft.com/office/powerpoint/2010/main" val="26095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E587-3212-4A4D-A960-DA7F6A6E7EFE}"/>
              </a:ext>
            </a:extLst>
          </p:cNvPr>
          <p:cNvSpPr>
            <a:spLocks noGrp="1"/>
          </p:cNvSpPr>
          <p:nvPr>
            <p:ph type="title"/>
          </p:nvPr>
        </p:nvSpPr>
        <p:spPr>
          <a:xfrm>
            <a:off x="0" y="0"/>
            <a:ext cx="12207393" cy="429768"/>
          </a:xfrm>
        </p:spPr>
        <p:txBody>
          <a:bodyPr>
            <a:normAutofit/>
          </a:bodyPr>
          <a:lstStyle/>
          <a:p>
            <a:r>
              <a:rPr lang="en-US" dirty="0"/>
              <a:t>Data Preprocessing</a:t>
            </a:r>
          </a:p>
        </p:txBody>
      </p:sp>
      <p:sp>
        <p:nvSpPr>
          <p:cNvPr id="3" name="Content Placeholder 2">
            <a:extLst>
              <a:ext uri="{FF2B5EF4-FFF2-40B4-BE49-F238E27FC236}">
                <a16:creationId xmlns:a16="http://schemas.microsoft.com/office/drawing/2014/main" id="{CF54A9B5-6D4C-E207-2757-93AC4E81886D}"/>
              </a:ext>
            </a:extLst>
          </p:cNvPr>
          <p:cNvSpPr>
            <a:spLocks noGrp="1"/>
          </p:cNvSpPr>
          <p:nvPr>
            <p:ph idx="1"/>
          </p:nvPr>
        </p:nvSpPr>
        <p:spPr>
          <a:xfrm>
            <a:off x="162560" y="605790"/>
            <a:ext cx="5933440" cy="5943600"/>
          </a:xfrm>
        </p:spPr>
        <p:txBody>
          <a:bodyPr lIns="0" tIns="0" rIns="0" bIns="0"/>
          <a:lstStyle/>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Mapping: </a:t>
            </a:r>
            <a:r>
              <a:rPr lang="en-US" sz="1800" b="1" dirty="0">
                <a:latin typeface="Arial" panose="020B0604020202020204" pitchFamily="34" charset="0"/>
                <a:cs typeface="Arial" panose="020B0604020202020204" pitchFamily="34" charset="0"/>
              </a:rPr>
              <a:t>Each new annotated patch </a:t>
            </a:r>
            <a:r>
              <a:rPr lang="en-US" sz="1800" b="1" dirty="0">
                <a:solidFill>
                  <a:srgbClr val="353585"/>
                </a:solidFill>
                <a:latin typeface="Arial" panose="020B0604020202020204" pitchFamily="34" charset="0"/>
                <a:cs typeface="Arial" panose="020B0604020202020204" pitchFamily="34" charset="0"/>
              </a:rPr>
              <a:t>(calcification) was converted to its characteristic label </a:t>
            </a:r>
            <a:r>
              <a:rPr lang="en-US" sz="1800" b="1" dirty="0">
                <a:latin typeface="Arial" panose="020B0604020202020204" pitchFamily="34" charset="0"/>
                <a:cs typeface="Arial" panose="020B0604020202020204" pitchFamily="34" charset="0"/>
              </a:rPr>
              <a:t>that already belonged in the class of interest (</a:t>
            </a:r>
            <a:r>
              <a:rPr lang="en-US" sz="1800" b="1" dirty="0" err="1">
                <a:latin typeface="Arial" panose="020B0604020202020204" pitchFamily="34" charset="0"/>
                <a:cs typeface="Arial" panose="020B0604020202020204" pitchFamily="34" charset="0"/>
              </a:rPr>
              <a:t>dcis</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nneo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indc</a:t>
            </a:r>
            <a:r>
              <a:rPr lang="en-US" sz="1800" b="1" dirty="0">
                <a:latin typeface="Arial" panose="020B0604020202020204" pitchFamily="34" charset="0"/>
                <a:cs typeface="Arial" panose="020B0604020202020204" pitchFamily="34" charset="0"/>
              </a:rPr>
              <a:t>). </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Greyscale</a:t>
            </a:r>
            <a:r>
              <a:rPr lang="en-US" sz="1800" b="1" dirty="0">
                <a:latin typeface="Arial" panose="020B0604020202020204" pitchFamily="34" charset="0"/>
                <a:cs typeface="Arial" panose="020B0604020202020204" pitchFamily="34" charset="0"/>
              </a:rPr>
              <a:t>: The RGB dimensionality was dropped to a greyscale matrix, consisting the whole annotation image.</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Resizing:</a:t>
            </a:r>
            <a:r>
              <a:rPr lang="en-US" sz="1800" b="1" dirty="0">
                <a:latin typeface="Arial" panose="020B0604020202020204" pitchFamily="34" charset="0"/>
                <a:cs typeface="Arial" panose="020B0604020202020204" pitchFamily="34" charset="0"/>
              </a:rPr>
              <a:t> Greyscale images were resized to 256×256 pixels to standardize input size.</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Flattening:</a:t>
            </a:r>
            <a:r>
              <a:rPr lang="en-US" sz="1800" b="1" dirty="0">
                <a:latin typeface="Arial" panose="020B0604020202020204" pitchFamily="34" charset="0"/>
                <a:cs typeface="Arial" panose="020B0604020202020204" pitchFamily="34" charset="0"/>
              </a:rPr>
              <a:t> The 256×256 mask was flattened into a feature vector for model input.</a:t>
            </a:r>
          </a:p>
          <a:p>
            <a:pPr>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Data Balancing: </a:t>
            </a:r>
            <a:r>
              <a:rPr lang="en-US" sz="1800" b="1" dirty="0">
                <a:latin typeface="Arial" panose="020B0604020202020204" pitchFamily="34" charset="0"/>
                <a:cs typeface="Arial" panose="020B0604020202020204" pitchFamily="34" charset="0"/>
              </a:rPr>
              <a:t>Datasets were balanced (bootstrap) during training to prevent class imbalance, given the small NNEO class, characteristic of the FCBR set.</a:t>
            </a:r>
          </a:p>
          <a:p>
            <a:pPr>
              <a:spcBef>
                <a:spcPts val="0"/>
              </a:spcBef>
              <a:spcAft>
                <a:spcPts val="1200"/>
              </a:spcAft>
            </a:pPr>
            <a:r>
              <a:rPr lang="en-US" sz="1800" b="1" dirty="0">
                <a:latin typeface="Arial" panose="020B0604020202020204" pitchFamily="34" charset="0"/>
                <a:cs typeface="Arial" panose="020B0604020202020204" pitchFamily="34" charset="0"/>
              </a:rPr>
              <a:t>This </a:t>
            </a:r>
            <a:r>
              <a:rPr lang="en-US" sz="1800" b="1" dirty="0">
                <a:solidFill>
                  <a:srgbClr val="353585"/>
                </a:solidFill>
                <a:latin typeface="Arial" panose="020B0604020202020204" pitchFamily="34" charset="0"/>
                <a:cs typeface="Arial" panose="020B0604020202020204" pitchFamily="34" charset="0"/>
              </a:rPr>
              <a:t>simple</a:t>
            </a:r>
            <a:r>
              <a:rPr lang="en-US" sz="1800" b="1" dirty="0">
                <a:latin typeface="Arial" panose="020B0604020202020204" pitchFamily="34" charset="0"/>
                <a:cs typeface="Arial" panose="020B0604020202020204" pitchFamily="34" charset="0"/>
              </a:rPr>
              <a:t> preprocessing ensured consistent, compact representations of calcification patterns for the classifier.</a:t>
            </a:r>
          </a:p>
          <a:p>
            <a:pPr>
              <a:spcBef>
                <a:spcPts val="0"/>
              </a:spcBef>
              <a:spcAft>
                <a:spcPts val="1200"/>
              </a:spcAft>
            </a:pPr>
            <a:r>
              <a:rPr lang="en-US" sz="1800" b="1" dirty="0">
                <a:latin typeface="Arial" panose="020B0604020202020204" pitchFamily="34" charset="0"/>
                <a:cs typeface="Arial" panose="020B0604020202020204" pitchFamily="34" charset="0"/>
              </a:rPr>
              <a:t>The vector representation is limited, as hierarchical features are lost (</a:t>
            </a:r>
            <a:r>
              <a:rPr lang="en-US" sz="1800" b="1" dirty="0">
                <a:solidFill>
                  <a:srgbClr val="353585"/>
                </a:solidFill>
                <a:latin typeface="Arial" panose="020B0604020202020204" pitchFamily="34" charset="0"/>
                <a:cs typeface="Arial" panose="020B0604020202020204" pitchFamily="34" charset="0"/>
              </a:rPr>
              <a:t>edges, textures, shapes</a:t>
            </a:r>
            <a:r>
              <a:rPr lang="en-US" sz="1800" b="1" dirty="0">
                <a:latin typeface="Arial" panose="020B0604020202020204" pitchFamily="34" charset="0"/>
                <a:cs typeface="Arial" panose="020B0604020202020204" pitchFamily="34" charset="0"/>
              </a:rPr>
              <a:t>).</a:t>
            </a:r>
          </a:p>
        </p:txBody>
      </p:sp>
      <p:pic>
        <p:nvPicPr>
          <p:cNvPr id="5" name="Picture 4" descr="A diagram of a model&#10;&#10;AI-generated content may be incorrect.">
            <a:extLst>
              <a:ext uri="{FF2B5EF4-FFF2-40B4-BE49-F238E27FC236}">
                <a16:creationId xmlns:a16="http://schemas.microsoft.com/office/drawing/2014/main" id="{CC6B2697-117A-1EFF-A80E-1973A02C2F03}"/>
              </a:ext>
            </a:extLst>
          </p:cNvPr>
          <p:cNvPicPr>
            <a:picLocks noChangeAspect="1"/>
          </p:cNvPicPr>
          <p:nvPr/>
        </p:nvPicPr>
        <p:blipFill rotWithShape="1">
          <a:blip r:embed="rId2"/>
          <a:srcRect l="3837" r="1943" b="1710"/>
          <a:stretch>
            <a:fillRect/>
          </a:stretch>
        </p:blipFill>
        <p:spPr bwMode="auto">
          <a:xfrm>
            <a:off x="6890774" y="486576"/>
            <a:ext cx="4730208" cy="6131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0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A732-3E15-B34E-7C01-3851FB7AD8A3}"/>
              </a:ext>
            </a:extLst>
          </p:cNvPr>
          <p:cNvSpPr>
            <a:spLocks noGrp="1"/>
          </p:cNvSpPr>
          <p:nvPr>
            <p:ph type="title"/>
          </p:nvPr>
        </p:nvSpPr>
        <p:spPr>
          <a:xfrm>
            <a:off x="0" y="0"/>
            <a:ext cx="12207393" cy="429768"/>
          </a:xfrm>
        </p:spPr>
        <p:txBody>
          <a:bodyPr>
            <a:noAutofit/>
          </a:bodyPr>
          <a:lstStyle/>
          <a:p>
            <a:r>
              <a:rPr lang="en-US" dirty="0"/>
              <a:t>Machine Learning Model – Balanced Random Forest</a:t>
            </a:r>
          </a:p>
        </p:txBody>
      </p:sp>
      <p:sp>
        <p:nvSpPr>
          <p:cNvPr id="3" name="Content Placeholder 2">
            <a:extLst>
              <a:ext uri="{FF2B5EF4-FFF2-40B4-BE49-F238E27FC236}">
                <a16:creationId xmlns:a16="http://schemas.microsoft.com/office/drawing/2014/main" id="{C591BF23-6EB2-594C-11A4-1454A4FDB986}"/>
              </a:ext>
            </a:extLst>
          </p:cNvPr>
          <p:cNvSpPr>
            <a:spLocks noGrp="1"/>
          </p:cNvSpPr>
          <p:nvPr>
            <p:ph idx="1"/>
          </p:nvPr>
        </p:nvSpPr>
        <p:spPr>
          <a:xfrm>
            <a:off x="159108" y="671332"/>
            <a:ext cx="3900291" cy="5868036"/>
          </a:xfrm>
        </p:spPr>
        <p:txBody>
          <a:bodyPr lIns="0" tIns="0" rIns="0" bIns="0"/>
          <a:lstStyle/>
          <a:p>
            <a:pPr marL="230188" indent="-230188">
              <a:spcBef>
                <a:spcPts val="0"/>
              </a:spcBef>
              <a:spcAft>
                <a:spcPts val="1200"/>
              </a:spcAft>
            </a:pPr>
            <a:r>
              <a:rPr lang="en-US" sz="1800" b="1" dirty="0">
                <a:latin typeface="Arial" panose="020B0604020202020204" pitchFamily="34" charset="0"/>
                <a:cs typeface="Arial" panose="020B0604020202020204" pitchFamily="34" charset="0"/>
              </a:rPr>
              <a:t>We used a </a:t>
            </a:r>
            <a:r>
              <a:rPr lang="en-US" sz="1800" b="1" i="1" dirty="0">
                <a:latin typeface="Arial" panose="020B0604020202020204" pitchFamily="34" charset="0"/>
                <a:cs typeface="Arial" panose="020B0604020202020204" pitchFamily="34" charset="0"/>
              </a:rPr>
              <a:t>balanced Random Forest (RF) </a:t>
            </a:r>
            <a:r>
              <a:rPr lang="en-US" sz="1800" b="1" dirty="0">
                <a:latin typeface="Arial" panose="020B0604020202020204" pitchFamily="34" charset="0"/>
                <a:cs typeface="Arial" panose="020B0604020202020204" pitchFamily="34" charset="0"/>
              </a:rPr>
              <a:t>as a simple baseline.</a:t>
            </a:r>
          </a:p>
          <a:p>
            <a:pPr marL="230188" indent="-230188">
              <a:spcBef>
                <a:spcPts val="0"/>
              </a:spcBef>
              <a:spcAft>
                <a:spcPts val="1200"/>
              </a:spcAft>
            </a:pPr>
            <a:r>
              <a:rPr lang="en-US" sz="1800" b="1" dirty="0">
                <a:solidFill>
                  <a:srgbClr val="353585"/>
                </a:solidFill>
                <a:latin typeface="Arial" panose="020B0604020202020204" pitchFamily="34" charset="0"/>
                <a:cs typeface="Arial" panose="020B0604020202020204" pitchFamily="34" charset="0"/>
              </a:rPr>
              <a:t>Why RF?:</a:t>
            </a:r>
            <a:r>
              <a:rPr lang="en-US" sz="1800" b="1" dirty="0">
                <a:latin typeface="Arial" panose="020B0604020202020204" pitchFamily="34" charset="0"/>
                <a:cs typeface="Arial" panose="020B0604020202020204" pitchFamily="34" charset="0"/>
              </a:rPr>
              <a:t> Chosen for simplicity,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speed, and stability. Past evaluations showed RF yields comparable trends to deep networks on this data.</a:t>
            </a:r>
          </a:p>
          <a:p>
            <a:pPr marL="230188" indent="-230188">
              <a:spcBef>
                <a:spcPts val="0"/>
              </a:spcBef>
              <a:spcAft>
                <a:spcPts val="1200"/>
              </a:spcAft>
            </a:pPr>
            <a:r>
              <a:rPr lang="en-US" sz="1800" b="1" dirty="0">
                <a:latin typeface="Arial" panose="020B0604020202020204" pitchFamily="34" charset="0"/>
                <a:cs typeface="Arial" panose="020B0604020202020204" pitchFamily="34" charset="0"/>
              </a:rPr>
              <a:t>Balanced RF uses the same tree-growing logic as RF, no changes: </a:t>
            </a:r>
          </a:p>
          <a:p>
            <a:pPr marL="463550" lvl="1" indent="-227013">
              <a:spcBef>
                <a:spcPts val="0"/>
              </a:spcBef>
              <a:spcAft>
                <a:spcPts val="1200"/>
              </a:spcAft>
              <a:buFont typeface="Wingdings" pitchFamily="2" charset="2"/>
              <a:buChar char="Ø"/>
            </a:pPr>
            <a:r>
              <a:rPr lang="en-US" sz="1400" b="1" dirty="0">
                <a:solidFill>
                  <a:srgbClr val="353585"/>
                </a:solidFill>
                <a:latin typeface="Arial" panose="020B0604020202020204" pitchFamily="34" charset="0"/>
                <a:cs typeface="Arial" panose="020B0604020202020204" pitchFamily="34" charset="0"/>
              </a:rPr>
              <a:t>feature subsampling </a:t>
            </a:r>
            <a:r>
              <a:rPr lang="en-US" sz="1400" b="1" dirty="0">
                <a:latin typeface="Arial" panose="020B0604020202020204" pitchFamily="34" charset="0"/>
                <a:cs typeface="Arial" panose="020B0604020202020204" pitchFamily="34" charset="0"/>
              </a:rPr>
              <a:t>(every split, a random subset of features is drawn from the full feature set, and the best split is selected),</a:t>
            </a:r>
          </a:p>
          <a:p>
            <a:pPr marL="463550" lvl="1" indent="-227013">
              <a:spcBef>
                <a:spcPts val="0"/>
              </a:spcBef>
              <a:spcAft>
                <a:spcPts val="1200"/>
              </a:spcAft>
              <a:buFont typeface="Wingdings" pitchFamily="2" charset="2"/>
              <a:buChar char="Ø"/>
            </a:pPr>
            <a:r>
              <a:rPr lang="en-US" sz="1400" b="1" dirty="0">
                <a:solidFill>
                  <a:srgbClr val="353585"/>
                </a:solidFill>
                <a:latin typeface="Arial" panose="020B0604020202020204" pitchFamily="34" charset="0"/>
                <a:cs typeface="Arial" panose="020B0604020202020204" pitchFamily="34" charset="0"/>
              </a:rPr>
              <a:t>Impurity </a:t>
            </a:r>
            <a:r>
              <a:rPr lang="en-US" sz="1400" b="1" dirty="0">
                <a:latin typeface="Arial" panose="020B0604020202020204" pitchFamily="34" charset="0"/>
                <a:cs typeface="Arial" panose="020B0604020202020204" pitchFamily="34" charset="0"/>
              </a:rPr>
              <a:t>(Gini impurity - an artificially balanced class distribution drives split selection at each node), </a:t>
            </a:r>
          </a:p>
          <a:p>
            <a:pPr marL="463550" lvl="1" indent="-227013">
              <a:spcBef>
                <a:spcPts val="0"/>
              </a:spcBef>
              <a:spcAft>
                <a:spcPts val="1200"/>
              </a:spcAft>
              <a:buFont typeface="Wingdings" pitchFamily="2" charset="2"/>
              <a:buChar char="Ø"/>
            </a:pPr>
            <a:r>
              <a:rPr lang="en-US" sz="1400" b="1" dirty="0">
                <a:solidFill>
                  <a:srgbClr val="353585"/>
                </a:solidFill>
                <a:latin typeface="Arial" panose="020B0604020202020204" pitchFamily="34" charset="0"/>
                <a:cs typeface="Arial" panose="020B0604020202020204" pitchFamily="34" charset="0"/>
              </a:rPr>
              <a:t>split APIs </a:t>
            </a:r>
            <a:r>
              <a:rPr lang="en-US" sz="1400" b="1" dirty="0">
                <a:latin typeface="Arial" panose="020B0604020202020204" pitchFamily="34" charset="0"/>
                <a:cs typeface="Arial" panose="020B0604020202020204" pitchFamily="34" charset="0"/>
              </a:rPr>
              <a:t>(unchanged greedy CART split search, optimized </a:t>
            </a:r>
            <a:r>
              <a:rPr lang="en-US" sz="1400" b="1" dirty="0" err="1">
                <a:latin typeface="Arial" panose="020B0604020202020204" pitchFamily="34" charset="0"/>
                <a:cs typeface="Arial" panose="020B0604020202020204" pitchFamily="34" charset="0"/>
              </a:rPr>
              <a:t>Cython</a:t>
            </a:r>
            <a:r>
              <a:rPr lang="en-US" sz="1400" b="1" dirty="0">
                <a:latin typeface="Arial" panose="020B0604020202020204" pitchFamily="34" charset="0"/>
                <a:cs typeface="Arial" panose="020B0604020202020204" pitchFamily="34" charset="0"/>
              </a:rPr>
              <a:t> tree engine: same threshold evaluation, impurity-decrease scoring, and node expansion logic as standard RF).</a:t>
            </a:r>
          </a:p>
        </p:txBody>
      </p:sp>
      <p:sp>
        <p:nvSpPr>
          <p:cNvPr id="7" name="Rectangle: Rounded Corners 6">
            <a:extLst>
              <a:ext uri="{FF2B5EF4-FFF2-40B4-BE49-F238E27FC236}">
                <a16:creationId xmlns:a16="http://schemas.microsoft.com/office/drawing/2014/main" id="{A1470B68-BDFF-94A9-BD1C-5869FC563FEC}"/>
              </a:ext>
            </a:extLst>
          </p:cNvPr>
          <p:cNvSpPr/>
          <p:nvPr/>
        </p:nvSpPr>
        <p:spPr>
          <a:xfrm>
            <a:off x="4419599" y="924267"/>
            <a:ext cx="2279737" cy="2354893"/>
          </a:xfrm>
          <a:prstGeom prst="roundRect">
            <a:avLst/>
          </a:prstGeom>
          <a:ln>
            <a:solidFill>
              <a:srgbClr val="35358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3665C1A-9163-5304-45DB-BDF5EA35C625}"/>
              </a:ext>
            </a:extLst>
          </p:cNvPr>
          <p:cNvSpPr txBox="1"/>
          <p:nvPr/>
        </p:nvSpPr>
        <p:spPr>
          <a:xfrm>
            <a:off x="4560311" y="991674"/>
            <a:ext cx="199864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Original Dataset (Imbalanced)</a:t>
            </a:r>
          </a:p>
        </p:txBody>
      </p:sp>
      <p:sp>
        <p:nvSpPr>
          <p:cNvPr id="10" name="Oval 9">
            <a:extLst>
              <a:ext uri="{FF2B5EF4-FFF2-40B4-BE49-F238E27FC236}">
                <a16:creationId xmlns:a16="http://schemas.microsoft.com/office/drawing/2014/main" id="{2B163C3C-CB65-7FE8-033B-EBF383141BE4}"/>
              </a:ext>
            </a:extLst>
          </p:cNvPr>
          <p:cNvSpPr/>
          <p:nvPr/>
        </p:nvSpPr>
        <p:spPr>
          <a:xfrm>
            <a:off x="4791204" y="2003568"/>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7DF3255-1EDB-08DF-1A8F-2A2216846CBC}"/>
              </a:ext>
            </a:extLst>
          </p:cNvPr>
          <p:cNvSpPr/>
          <p:nvPr/>
        </p:nvSpPr>
        <p:spPr>
          <a:xfrm>
            <a:off x="4857694" y="2281623"/>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4D8C195-7191-A418-1686-7BD6464162B1}"/>
              </a:ext>
            </a:extLst>
          </p:cNvPr>
          <p:cNvSpPr/>
          <p:nvPr/>
        </p:nvSpPr>
        <p:spPr>
          <a:xfrm>
            <a:off x="5080827" y="1925478"/>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048DF64-1571-0E53-5A4A-48286DFA2E03}"/>
              </a:ext>
            </a:extLst>
          </p:cNvPr>
          <p:cNvSpPr/>
          <p:nvPr/>
        </p:nvSpPr>
        <p:spPr>
          <a:xfrm>
            <a:off x="5002062" y="2130063"/>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348412C-62CE-5AA9-D5F3-AEF0697B36AF}"/>
              </a:ext>
            </a:extLst>
          </p:cNvPr>
          <p:cNvSpPr/>
          <p:nvPr/>
        </p:nvSpPr>
        <p:spPr>
          <a:xfrm>
            <a:off x="4629410" y="1857051"/>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CDAFA55-45C4-68DA-0DEE-E60B4F332416}"/>
              </a:ext>
            </a:extLst>
          </p:cNvPr>
          <p:cNvSpPr/>
          <p:nvPr/>
        </p:nvSpPr>
        <p:spPr>
          <a:xfrm>
            <a:off x="4620016" y="2182800"/>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6A9D2C9-FF5C-D6AB-D889-171902071E1B}"/>
              </a:ext>
            </a:extLst>
          </p:cNvPr>
          <p:cNvSpPr/>
          <p:nvPr/>
        </p:nvSpPr>
        <p:spPr>
          <a:xfrm>
            <a:off x="4882018" y="1779158"/>
            <a:ext cx="181629" cy="173104"/>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B30B092-F2AE-F344-909A-57CD75D28032}"/>
              </a:ext>
            </a:extLst>
          </p:cNvPr>
          <p:cNvSpPr/>
          <p:nvPr/>
        </p:nvSpPr>
        <p:spPr>
          <a:xfrm>
            <a:off x="5824523" y="1845127"/>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A9555B3-C1C3-02EE-AA35-304BE68A820A}"/>
              </a:ext>
            </a:extLst>
          </p:cNvPr>
          <p:cNvSpPr/>
          <p:nvPr/>
        </p:nvSpPr>
        <p:spPr>
          <a:xfrm>
            <a:off x="5976923" y="1997527"/>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6133EFC-A309-C682-F46F-6EE5D6002BE0}"/>
              </a:ext>
            </a:extLst>
          </p:cNvPr>
          <p:cNvSpPr/>
          <p:nvPr/>
        </p:nvSpPr>
        <p:spPr>
          <a:xfrm>
            <a:off x="6129323" y="2149927"/>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02988D3-8848-B7B9-85A9-8FDA9D5480AB}"/>
              </a:ext>
            </a:extLst>
          </p:cNvPr>
          <p:cNvSpPr/>
          <p:nvPr/>
        </p:nvSpPr>
        <p:spPr>
          <a:xfrm>
            <a:off x="6340253" y="2143726"/>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6243DB4-FA20-05E0-AFCA-AEF26E273842}"/>
              </a:ext>
            </a:extLst>
          </p:cNvPr>
          <p:cNvSpPr/>
          <p:nvPr/>
        </p:nvSpPr>
        <p:spPr>
          <a:xfrm>
            <a:off x="6203436" y="2368175"/>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D8FA4B1-C8B3-1589-7F1C-30657CB9C2F9}"/>
              </a:ext>
            </a:extLst>
          </p:cNvPr>
          <p:cNvSpPr/>
          <p:nvPr/>
        </p:nvSpPr>
        <p:spPr>
          <a:xfrm>
            <a:off x="6281723" y="1925478"/>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988A905-EE3B-8E7F-EB06-69E43DD2CE7F}"/>
              </a:ext>
            </a:extLst>
          </p:cNvPr>
          <p:cNvSpPr/>
          <p:nvPr/>
        </p:nvSpPr>
        <p:spPr>
          <a:xfrm>
            <a:off x="5915337" y="2411819"/>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EE9527-2398-F6B3-9E3D-704AD98374F4}"/>
              </a:ext>
            </a:extLst>
          </p:cNvPr>
          <p:cNvSpPr/>
          <p:nvPr/>
        </p:nvSpPr>
        <p:spPr>
          <a:xfrm>
            <a:off x="6067737" y="1773117"/>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1E7283A-083B-5D9E-331C-232486AB1BAA}"/>
              </a:ext>
            </a:extLst>
          </p:cNvPr>
          <p:cNvSpPr/>
          <p:nvPr/>
        </p:nvSpPr>
        <p:spPr>
          <a:xfrm>
            <a:off x="5736839" y="2180601"/>
            <a:ext cx="181629" cy="173104"/>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47315C3-86EB-5C30-738D-2685CA2A2858}"/>
              </a:ext>
            </a:extLst>
          </p:cNvPr>
          <p:cNvSpPr txBox="1"/>
          <p:nvPr/>
        </p:nvSpPr>
        <p:spPr>
          <a:xfrm>
            <a:off x="4498247" y="2486944"/>
            <a:ext cx="94917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Minority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class</a:t>
            </a:r>
          </a:p>
        </p:txBody>
      </p:sp>
      <p:sp>
        <p:nvSpPr>
          <p:cNvPr id="29" name="TextBox 28">
            <a:extLst>
              <a:ext uri="{FF2B5EF4-FFF2-40B4-BE49-F238E27FC236}">
                <a16:creationId xmlns:a16="http://schemas.microsoft.com/office/drawing/2014/main" id="{6DE98F37-BF2E-5301-99A9-90C92CD07F66}"/>
              </a:ext>
            </a:extLst>
          </p:cNvPr>
          <p:cNvSpPr txBox="1"/>
          <p:nvPr/>
        </p:nvSpPr>
        <p:spPr>
          <a:xfrm>
            <a:off x="5683765" y="2639654"/>
            <a:ext cx="94917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Majority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class</a:t>
            </a:r>
          </a:p>
        </p:txBody>
      </p:sp>
      <p:sp>
        <p:nvSpPr>
          <p:cNvPr id="30" name="TextBox 29">
            <a:extLst>
              <a:ext uri="{FF2B5EF4-FFF2-40B4-BE49-F238E27FC236}">
                <a16:creationId xmlns:a16="http://schemas.microsoft.com/office/drawing/2014/main" id="{17089420-525A-F5CB-7222-1470D5C1554E}"/>
              </a:ext>
            </a:extLst>
          </p:cNvPr>
          <p:cNvSpPr txBox="1"/>
          <p:nvPr/>
        </p:nvSpPr>
        <p:spPr>
          <a:xfrm>
            <a:off x="6735381" y="963802"/>
            <a:ext cx="2015343" cy="223138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For each tree: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draw a bootstrap</a:t>
            </a:r>
            <a:br>
              <a:rPr lang="en-US" b="1"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from the minority class + sample</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(with replacement)</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same number from the majority class </a:t>
            </a:r>
          </a:p>
        </p:txBody>
      </p:sp>
      <p:sp>
        <p:nvSpPr>
          <p:cNvPr id="31" name="Rectangle 30">
            <a:extLst>
              <a:ext uri="{FF2B5EF4-FFF2-40B4-BE49-F238E27FC236}">
                <a16:creationId xmlns:a16="http://schemas.microsoft.com/office/drawing/2014/main" id="{ED36D8E9-E4D1-20F5-DA36-BC6A1EB4588C}"/>
              </a:ext>
            </a:extLst>
          </p:cNvPr>
          <p:cNvSpPr/>
          <p:nvPr/>
        </p:nvSpPr>
        <p:spPr>
          <a:xfrm>
            <a:off x="9386077" y="1154968"/>
            <a:ext cx="488515" cy="247819"/>
          </a:xfrm>
          <a:prstGeom prst="rect">
            <a:avLst/>
          </a:prstGeom>
          <a:solidFill>
            <a:schemeClr val="tx2">
              <a:lumMod val="60000"/>
              <a:lumOff val="4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BDC45D55-F929-A179-2674-2456CFE92342}"/>
              </a:ext>
            </a:extLst>
          </p:cNvPr>
          <p:cNvSpPr/>
          <p:nvPr/>
        </p:nvSpPr>
        <p:spPr>
          <a:xfrm>
            <a:off x="9004033" y="1648615"/>
            <a:ext cx="382044" cy="208436"/>
          </a:xfrm>
          <a:prstGeom prst="rect">
            <a:avLst/>
          </a:prstGeom>
          <a:solidFill>
            <a:schemeClr val="accent2">
              <a:lumMod val="40000"/>
              <a:lumOff val="6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067E3005-003C-F405-9926-3668AC2D050F}"/>
              </a:ext>
            </a:extLst>
          </p:cNvPr>
          <p:cNvSpPr/>
          <p:nvPr/>
        </p:nvSpPr>
        <p:spPr>
          <a:xfrm>
            <a:off x="9874592" y="1636691"/>
            <a:ext cx="382044" cy="208436"/>
          </a:xfrm>
          <a:prstGeom prst="rect">
            <a:avLst/>
          </a:prstGeom>
          <a:solidFill>
            <a:schemeClr val="accent6">
              <a:lumMod val="75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6" name="Connector: Elbow 35">
            <a:extLst>
              <a:ext uri="{FF2B5EF4-FFF2-40B4-BE49-F238E27FC236}">
                <a16:creationId xmlns:a16="http://schemas.microsoft.com/office/drawing/2014/main" id="{9A4F0FE7-4F83-5550-CA2A-EF80D2E82280}"/>
              </a:ext>
            </a:extLst>
          </p:cNvPr>
          <p:cNvCxnSpPr>
            <a:cxnSpLocks/>
            <a:stCxn id="31" idx="2"/>
            <a:endCxn id="34" idx="0"/>
          </p:cNvCxnSpPr>
          <p:nvPr/>
        </p:nvCxnSpPr>
        <p:spPr>
          <a:xfrm rot="16200000" flipH="1">
            <a:off x="9731022" y="1302099"/>
            <a:ext cx="233904" cy="435279"/>
          </a:xfrm>
          <a:prstGeom prst="bentConnector3">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38" name="Connector: Elbow 37">
            <a:extLst>
              <a:ext uri="{FF2B5EF4-FFF2-40B4-BE49-F238E27FC236}">
                <a16:creationId xmlns:a16="http://schemas.microsoft.com/office/drawing/2014/main" id="{0F78D53D-30D5-4BD0-F4B6-433302507037}"/>
              </a:ext>
            </a:extLst>
          </p:cNvPr>
          <p:cNvCxnSpPr>
            <a:cxnSpLocks/>
            <a:stCxn id="31" idx="2"/>
            <a:endCxn id="32" idx="0"/>
          </p:cNvCxnSpPr>
          <p:nvPr/>
        </p:nvCxnSpPr>
        <p:spPr>
          <a:xfrm rot="5400000">
            <a:off x="9289781" y="1308061"/>
            <a:ext cx="245828" cy="435280"/>
          </a:xfrm>
          <a:prstGeom prst="bentConnector3">
            <a:avLst>
              <a:gd name="adj1" fmla="val 50000"/>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41" name="Rectangle 40">
            <a:extLst>
              <a:ext uri="{FF2B5EF4-FFF2-40B4-BE49-F238E27FC236}">
                <a16:creationId xmlns:a16="http://schemas.microsoft.com/office/drawing/2014/main" id="{62729D29-7C37-A3F9-097A-A9C3FBDC4EB6}"/>
              </a:ext>
            </a:extLst>
          </p:cNvPr>
          <p:cNvSpPr/>
          <p:nvPr/>
        </p:nvSpPr>
        <p:spPr>
          <a:xfrm>
            <a:off x="8830570" y="2189309"/>
            <a:ext cx="290384" cy="184627"/>
          </a:xfrm>
          <a:prstGeom prst="rect">
            <a:avLst/>
          </a:prstGeom>
          <a:solidFill>
            <a:schemeClr val="bg2">
              <a:lumMod val="50000"/>
            </a:schemeClr>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0B8172CC-29B7-733A-7923-21DDB5CC5935}"/>
              </a:ext>
            </a:extLst>
          </p:cNvPr>
          <p:cNvSpPr/>
          <p:nvPr/>
        </p:nvSpPr>
        <p:spPr>
          <a:xfrm>
            <a:off x="9267208" y="2189309"/>
            <a:ext cx="290384" cy="184627"/>
          </a:xfrm>
          <a:prstGeom prst="rect">
            <a:avLst/>
          </a:prstGeom>
          <a:solidFill>
            <a:schemeClr val="bg1">
              <a:lumMod val="75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3" name="Connector: Elbow 42">
            <a:extLst>
              <a:ext uri="{FF2B5EF4-FFF2-40B4-BE49-F238E27FC236}">
                <a16:creationId xmlns:a16="http://schemas.microsoft.com/office/drawing/2014/main" id="{9DA28D87-0B9B-7F2F-22B2-9833353A900F}"/>
              </a:ext>
            </a:extLst>
          </p:cNvPr>
          <p:cNvCxnSpPr>
            <a:cxnSpLocks/>
            <a:stCxn id="32" idx="2"/>
            <a:endCxn id="42" idx="0"/>
          </p:cNvCxnSpPr>
          <p:nvPr/>
        </p:nvCxnSpPr>
        <p:spPr>
          <a:xfrm rot="16200000" flipH="1">
            <a:off x="9137598" y="1914507"/>
            <a:ext cx="332258" cy="217345"/>
          </a:xfrm>
          <a:prstGeom prst="bentConnector3">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44" name="Connector: Elbow 43">
            <a:extLst>
              <a:ext uri="{FF2B5EF4-FFF2-40B4-BE49-F238E27FC236}">
                <a16:creationId xmlns:a16="http://schemas.microsoft.com/office/drawing/2014/main" id="{C29E8CF8-2EFE-604E-1814-10C2BAE4A396}"/>
              </a:ext>
            </a:extLst>
          </p:cNvPr>
          <p:cNvCxnSpPr>
            <a:cxnSpLocks/>
            <a:stCxn id="32" idx="2"/>
            <a:endCxn id="41" idx="0"/>
          </p:cNvCxnSpPr>
          <p:nvPr/>
        </p:nvCxnSpPr>
        <p:spPr>
          <a:xfrm rot="5400000">
            <a:off x="8919280" y="1913534"/>
            <a:ext cx="332258" cy="219293"/>
          </a:xfrm>
          <a:prstGeom prst="bentConnector3">
            <a:avLst>
              <a:gd name="adj1" fmla="val 50000"/>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59" name="Connector: Elbow 58">
            <a:extLst>
              <a:ext uri="{FF2B5EF4-FFF2-40B4-BE49-F238E27FC236}">
                <a16:creationId xmlns:a16="http://schemas.microsoft.com/office/drawing/2014/main" id="{DE53E3B2-6CC9-0490-7FA1-6DC00A4DA776}"/>
              </a:ext>
            </a:extLst>
          </p:cNvPr>
          <p:cNvCxnSpPr>
            <a:cxnSpLocks/>
            <a:stCxn id="34" idx="2"/>
            <a:endCxn id="58" idx="0"/>
          </p:cNvCxnSpPr>
          <p:nvPr/>
        </p:nvCxnSpPr>
        <p:spPr>
          <a:xfrm rot="16200000" flipH="1">
            <a:off x="10009177" y="1901564"/>
            <a:ext cx="344182" cy="231308"/>
          </a:xfrm>
          <a:prstGeom prst="bentConnector3">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60" name="Connector: Elbow 59">
            <a:extLst>
              <a:ext uri="{FF2B5EF4-FFF2-40B4-BE49-F238E27FC236}">
                <a16:creationId xmlns:a16="http://schemas.microsoft.com/office/drawing/2014/main" id="{05C3F7C5-FF20-10FA-E81E-AB76503237F1}"/>
              </a:ext>
            </a:extLst>
          </p:cNvPr>
          <p:cNvCxnSpPr>
            <a:cxnSpLocks/>
            <a:stCxn id="34" idx="2"/>
            <a:endCxn id="57" idx="0"/>
          </p:cNvCxnSpPr>
          <p:nvPr/>
        </p:nvCxnSpPr>
        <p:spPr>
          <a:xfrm rot="5400000">
            <a:off x="9788047" y="1911742"/>
            <a:ext cx="344182" cy="210953"/>
          </a:xfrm>
          <a:prstGeom prst="bentConnector3">
            <a:avLst>
              <a:gd name="adj1" fmla="val 50000"/>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57" name="Rectangle 56">
            <a:extLst>
              <a:ext uri="{FF2B5EF4-FFF2-40B4-BE49-F238E27FC236}">
                <a16:creationId xmlns:a16="http://schemas.microsoft.com/office/drawing/2014/main" id="{500720AE-42B1-3671-A2DB-942B4C3DA23C}"/>
              </a:ext>
            </a:extLst>
          </p:cNvPr>
          <p:cNvSpPr/>
          <p:nvPr/>
        </p:nvSpPr>
        <p:spPr>
          <a:xfrm>
            <a:off x="9709469" y="2189309"/>
            <a:ext cx="290384" cy="184627"/>
          </a:xfrm>
          <a:prstGeom prst="rect">
            <a:avLst/>
          </a:prstGeom>
          <a:solidFill>
            <a:srgbClr val="92D050"/>
          </a:solid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F8882BCF-9AAF-89B7-6056-9F9BD614D006}"/>
              </a:ext>
            </a:extLst>
          </p:cNvPr>
          <p:cNvSpPr/>
          <p:nvPr/>
        </p:nvSpPr>
        <p:spPr>
          <a:xfrm>
            <a:off x="10151730" y="2189309"/>
            <a:ext cx="290384" cy="184627"/>
          </a:xfrm>
          <a:prstGeom prst="rect">
            <a:avLst/>
          </a:prstGeom>
          <a:solidFill>
            <a:srgbClr val="EE4460"/>
          </a:solidFill>
          <a:ln>
            <a:solidFill>
              <a:srgbClr val="EE44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F9B925AB-D368-0251-ED17-DE00E71F5408}"/>
              </a:ext>
            </a:extLst>
          </p:cNvPr>
          <p:cNvCxnSpPr>
            <a:cxnSpLocks/>
            <a:endCxn id="77" idx="0"/>
          </p:cNvCxnSpPr>
          <p:nvPr/>
        </p:nvCxnSpPr>
        <p:spPr>
          <a:xfrm>
            <a:off x="9630334" y="1519738"/>
            <a:ext cx="0" cy="1356593"/>
          </a:xfrm>
          <a:prstGeom prst="line">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72" name="Straight Connector 71">
            <a:extLst>
              <a:ext uri="{FF2B5EF4-FFF2-40B4-BE49-F238E27FC236}">
                <a16:creationId xmlns:a16="http://schemas.microsoft.com/office/drawing/2014/main" id="{58037B54-30DB-C6C9-BD42-CEE093360FB1}"/>
              </a:ext>
            </a:extLst>
          </p:cNvPr>
          <p:cNvCxnSpPr>
            <a:cxnSpLocks/>
          </p:cNvCxnSpPr>
          <p:nvPr/>
        </p:nvCxnSpPr>
        <p:spPr>
          <a:xfrm>
            <a:off x="10065614" y="2012030"/>
            <a:ext cx="0" cy="486341"/>
          </a:xfrm>
          <a:prstGeom prst="line">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74" name="Straight Connector 73">
            <a:extLst>
              <a:ext uri="{FF2B5EF4-FFF2-40B4-BE49-F238E27FC236}">
                <a16:creationId xmlns:a16="http://schemas.microsoft.com/office/drawing/2014/main" id="{7F0198BD-6F56-F603-FEF4-CAB9EBD64742}"/>
              </a:ext>
            </a:extLst>
          </p:cNvPr>
          <p:cNvCxnSpPr>
            <a:cxnSpLocks/>
          </p:cNvCxnSpPr>
          <p:nvPr/>
        </p:nvCxnSpPr>
        <p:spPr>
          <a:xfrm>
            <a:off x="9195054" y="2012030"/>
            <a:ext cx="0" cy="486341"/>
          </a:xfrm>
          <a:prstGeom prst="line">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75" name="TextBox 74">
            <a:extLst>
              <a:ext uri="{FF2B5EF4-FFF2-40B4-BE49-F238E27FC236}">
                <a16:creationId xmlns:a16="http://schemas.microsoft.com/office/drawing/2014/main" id="{56C18F74-6B16-2B7E-F429-604C0FBFE66B}"/>
              </a:ext>
            </a:extLst>
          </p:cNvPr>
          <p:cNvSpPr txBox="1"/>
          <p:nvPr/>
        </p:nvSpPr>
        <p:spPr>
          <a:xfrm>
            <a:off x="8856421" y="2460168"/>
            <a:ext cx="70815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Tree 1</a:t>
            </a:r>
          </a:p>
        </p:txBody>
      </p:sp>
      <p:sp>
        <p:nvSpPr>
          <p:cNvPr id="76" name="TextBox 75">
            <a:extLst>
              <a:ext uri="{FF2B5EF4-FFF2-40B4-BE49-F238E27FC236}">
                <a16:creationId xmlns:a16="http://schemas.microsoft.com/office/drawing/2014/main" id="{153ADA28-787F-E1DF-EF12-9A604CBC77A0}"/>
              </a:ext>
            </a:extLst>
          </p:cNvPr>
          <p:cNvSpPr txBox="1"/>
          <p:nvPr/>
        </p:nvSpPr>
        <p:spPr>
          <a:xfrm>
            <a:off x="9733962" y="2460168"/>
            <a:ext cx="70815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Tree 3</a:t>
            </a:r>
          </a:p>
        </p:txBody>
      </p:sp>
      <p:sp>
        <p:nvSpPr>
          <p:cNvPr id="77" name="TextBox 76">
            <a:extLst>
              <a:ext uri="{FF2B5EF4-FFF2-40B4-BE49-F238E27FC236}">
                <a16:creationId xmlns:a16="http://schemas.microsoft.com/office/drawing/2014/main" id="{C0F1A5CA-1E82-052D-B28B-025CA41492E4}"/>
              </a:ext>
            </a:extLst>
          </p:cNvPr>
          <p:cNvSpPr txBox="1"/>
          <p:nvPr/>
        </p:nvSpPr>
        <p:spPr>
          <a:xfrm>
            <a:off x="9276258" y="2876331"/>
            <a:ext cx="708152"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Tree 2</a:t>
            </a:r>
          </a:p>
        </p:txBody>
      </p:sp>
      <p:sp>
        <p:nvSpPr>
          <p:cNvPr id="78" name="Rectangle: Rounded Corners 77">
            <a:extLst>
              <a:ext uri="{FF2B5EF4-FFF2-40B4-BE49-F238E27FC236}">
                <a16:creationId xmlns:a16="http://schemas.microsoft.com/office/drawing/2014/main" id="{0399C169-E5B9-E5E0-C15B-AEDDDC0D1DE9}"/>
              </a:ext>
            </a:extLst>
          </p:cNvPr>
          <p:cNvSpPr/>
          <p:nvPr/>
        </p:nvSpPr>
        <p:spPr>
          <a:xfrm>
            <a:off x="10495163" y="1150785"/>
            <a:ext cx="1346317" cy="462457"/>
          </a:xfrm>
          <a:prstGeom prst="roundRect">
            <a:avLst/>
          </a:prstGeom>
          <a:ln>
            <a:solidFill>
              <a:srgbClr val="35358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80B390DC-36D9-CA90-AD5D-7154D7A091C3}"/>
              </a:ext>
            </a:extLst>
          </p:cNvPr>
          <p:cNvSpPr txBox="1"/>
          <p:nvPr/>
        </p:nvSpPr>
        <p:spPr>
          <a:xfrm>
            <a:off x="10509945" y="1096162"/>
            <a:ext cx="1346317" cy="553998"/>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Voting / </a:t>
            </a:r>
          </a:p>
          <a:p>
            <a:pPr algn="ctr"/>
            <a:r>
              <a:rPr lang="en-US" sz="1500" b="1" dirty="0">
                <a:latin typeface="Arial" panose="020B0604020202020204" pitchFamily="34" charset="0"/>
                <a:cs typeface="Arial" panose="020B0604020202020204" pitchFamily="34" charset="0"/>
              </a:rPr>
              <a:t>Aggregation</a:t>
            </a:r>
          </a:p>
        </p:txBody>
      </p:sp>
      <p:cxnSp>
        <p:nvCxnSpPr>
          <p:cNvPr id="81" name="Straight Arrow Connector 80">
            <a:extLst>
              <a:ext uri="{FF2B5EF4-FFF2-40B4-BE49-F238E27FC236}">
                <a16:creationId xmlns:a16="http://schemas.microsoft.com/office/drawing/2014/main" id="{68C5B812-4247-D5D7-FA4A-83AC7CC7B48A}"/>
              </a:ext>
            </a:extLst>
          </p:cNvPr>
          <p:cNvCxnSpPr>
            <a:cxnSpLocks/>
          </p:cNvCxnSpPr>
          <p:nvPr/>
        </p:nvCxnSpPr>
        <p:spPr>
          <a:xfrm flipH="1">
            <a:off x="11183103" y="1618683"/>
            <a:ext cx="1" cy="347367"/>
          </a:xfrm>
          <a:prstGeom prst="straightConnector1">
            <a:avLst/>
          </a:prstGeom>
          <a:ln>
            <a:solidFill>
              <a:srgbClr val="353585"/>
            </a:solidFill>
            <a:tailEnd type="triangle"/>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D5CACE81-1EA5-0A14-F2AF-021D428BF195}"/>
              </a:ext>
            </a:extLst>
          </p:cNvPr>
          <p:cNvSpPr txBox="1"/>
          <p:nvPr/>
        </p:nvSpPr>
        <p:spPr>
          <a:xfrm>
            <a:off x="10534175" y="1987281"/>
            <a:ext cx="1346317" cy="553998"/>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Final </a:t>
            </a:r>
          </a:p>
          <a:p>
            <a:pPr algn="ctr"/>
            <a:r>
              <a:rPr lang="en-US" sz="1500" dirty="0">
                <a:latin typeface="Arial" panose="020B0604020202020204" pitchFamily="34" charset="0"/>
                <a:cs typeface="Arial" panose="020B0604020202020204" pitchFamily="34" charset="0"/>
              </a:rPr>
              <a:t>Prediction</a:t>
            </a:r>
          </a:p>
        </p:txBody>
      </p:sp>
      <p:cxnSp>
        <p:nvCxnSpPr>
          <p:cNvPr id="86" name="Connector: Elbow 85">
            <a:extLst>
              <a:ext uri="{FF2B5EF4-FFF2-40B4-BE49-F238E27FC236}">
                <a16:creationId xmlns:a16="http://schemas.microsoft.com/office/drawing/2014/main" id="{85AEDC86-8C25-970B-42FB-7178446038D9}"/>
              </a:ext>
            </a:extLst>
          </p:cNvPr>
          <p:cNvCxnSpPr>
            <a:stCxn id="77" idx="2"/>
          </p:cNvCxnSpPr>
          <p:nvPr/>
        </p:nvCxnSpPr>
        <p:spPr>
          <a:xfrm rot="5400000">
            <a:off x="7183641" y="1093343"/>
            <a:ext cx="355928" cy="4537458"/>
          </a:xfrm>
          <a:prstGeom prst="bentConnector2">
            <a:avLst/>
          </a:prstGeom>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88" name="Straight Arrow Connector 87">
            <a:extLst>
              <a:ext uri="{FF2B5EF4-FFF2-40B4-BE49-F238E27FC236}">
                <a16:creationId xmlns:a16="http://schemas.microsoft.com/office/drawing/2014/main" id="{35B8A5A4-50EC-EAB9-2C0F-0CC8F161D218}"/>
              </a:ext>
            </a:extLst>
          </p:cNvPr>
          <p:cNvCxnSpPr>
            <a:cxnSpLocks/>
          </p:cNvCxnSpPr>
          <p:nvPr/>
        </p:nvCxnSpPr>
        <p:spPr>
          <a:xfrm>
            <a:off x="5105576" y="3533686"/>
            <a:ext cx="0" cy="766171"/>
          </a:xfrm>
          <a:prstGeom prst="straightConnector1">
            <a:avLst/>
          </a:prstGeom>
          <a:ln>
            <a:tailEnd type="triangle"/>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F87A3563-F2A2-A308-71DD-A12FE55D5D47}"/>
              </a:ext>
            </a:extLst>
          </p:cNvPr>
          <p:cNvCxnSpPr>
            <a:cxnSpLocks/>
          </p:cNvCxnSpPr>
          <p:nvPr/>
        </p:nvCxnSpPr>
        <p:spPr>
          <a:xfrm>
            <a:off x="6949740" y="3555266"/>
            <a:ext cx="0" cy="766171"/>
          </a:xfrm>
          <a:prstGeom prst="straightConnector1">
            <a:avLst/>
          </a:prstGeom>
          <a:ln>
            <a:tailEnd type="triangle"/>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cxnSp>
        <p:nvCxnSpPr>
          <p:cNvPr id="93" name="Straight Arrow Connector 92">
            <a:extLst>
              <a:ext uri="{FF2B5EF4-FFF2-40B4-BE49-F238E27FC236}">
                <a16:creationId xmlns:a16="http://schemas.microsoft.com/office/drawing/2014/main" id="{D23FE847-905F-B830-6469-8514A64E8EFD}"/>
              </a:ext>
            </a:extLst>
          </p:cNvPr>
          <p:cNvCxnSpPr>
            <a:cxnSpLocks/>
          </p:cNvCxnSpPr>
          <p:nvPr/>
        </p:nvCxnSpPr>
        <p:spPr>
          <a:xfrm>
            <a:off x="8837803" y="3567613"/>
            <a:ext cx="0" cy="766171"/>
          </a:xfrm>
          <a:prstGeom prst="straightConnector1">
            <a:avLst/>
          </a:prstGeom>
          <a:ln>
            <a:tailEnd type="triangle"/>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94" name="Rectangle: Rounded Corners 93">
            <a:extLst>
              <a:ext uri="{FF2B5EF4-FFF2-40B4-BE49-F238E27FC236}">
                <a16:creationId xmlns:a16="http://schemas.microsoft.com/office/drawing/2014/main" id="{9B6F7AC8-CFC7-6591-1B43-E2ADC2F9271E}"/>
              </a:ext>
            </a:extLst>
          </p:cNvPr>
          <p:cNvSpPr/>
          <p:nvPr/>
        </p:nvSpPr>
        <p:spPr>
          <a:xfrm>
            <a:off x="4198824" y="4333784"/>
            <a:ext cx="1764006" cy="881727"/>
          </a:xfrm>
          <a:prstGeom prst="roundRect">
            <a:avLst/>
          </a:prstGeom>
          <a:ln>
            <a:solidFill>
              <a:srgbClr val="35358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5" name="TextBox 94">
            <a:extLst>
              <a:ext uri="{FF2B5EF4-FFF2-40B4-BE49-F238E27FC236}">
                <a16:creationId xmlns:a16="http://schemas.microsoft.com/office/drawing/2014/main" id="{2B849639-6EBD-D1A1-01BB-C325903805E0}"/>
              </a:ext>
            </a:extLst>
          </p:cNvPr>
          <p:cNvSpPr txBox="1"/>
          <p:nvPr/>
        </p:nvSpPr>
        <p:spPr>
          <a:xfrm>
            <a:off x="4198823" y="5260888"/>
            <a:ext cx="1764007"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Balanced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Bootstrap</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sample</a:t>
            </a:r>
          </a:p>
        </p:txBody>
      </p:sp>
      <p:sp>
        <p:nvSpPr>
          <p:cNvPr id="114" name="Rectangle: Rounded Corners 113">
            <a:extLst>
              <a:ext uri="{FF2B5EF4-FFF2-40B4-BE49-F238E27FC236}">
                <a16:creationId xmlns:a16="http://schemas.microsoft.com/office/drawing/2014/main" id="{3D1D4E50-FEF1-8A82-31E4-870881F69408}"/>
              </a:ext>
            </a:extLst>
          </p:cNvPr>
          <p:cNvSpPr/>
          <p:nvPr/>
        </p:nvSpPr>
        <p:spPr>
          <a:xfrm>
            <a:off x="6067737" y="4321437"/>
            <a:ext cx="1764006" cy="881727"/>
          </a:xfrm>
          <a:prstGeom prst="roundRect">
            <a:avLst/>
          </a:prstGeom>
          <a:ln>
            <a:solidFill>
              <a:srgbClr val="35358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DCBDB27E-62DF-8905-657A-BC986528C896}"/>
              </a:ext>
            </a:extLst>
          </p:cNvPr>
          <p:cNvSpPr/>
          <p:nvPr/>
        </p:nvSpPr>
        <p:spPr>
          <a:xfrm>
            <a:off x="7943366" y="4321437"/>
            <a:ext cx="1764006" cy="881727"/>
          </a:xfrm>
          <a:prstGeom prst="roundRect">
            <a:avLst/>
          </a:prstGeom>
          <a:ln>
            <a:solidFill>
              <a:srgbClr val="35358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6" name="Oval 95">
            <a:extLst>
              <a:ext uri="{FF2B5EF4-FFF2-40B4-BE49-F238E27FC236}">
                <a16:creationId xmlns:a16="http://schemas.microsoft.com/office/drawing/2014/main" id="{7D36A885-009A-B127-CB25-81D96F4F352C}"/>
              </a:ext>
            </a:extLst>
          </p:cNvPr>
          <p:cNvSpPr/>
          <p:nvPr/>
        </p:nvSpPr>
        <p:spPr>
          <a:xfrm>
            <a:off x="4502835" y="4689882"/>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0DE79EB-0897-475D-B719-3FAB3E984793}"/>
              </a:ext>
            </a:extLst>
          </p:cNvPr>
          <p:cNvSpPr/>
          <p:nvPr/>
        </p:nvSpPr>
        <p:spPr>
          <a:xfrm>
            <a:off x="4660682" y="4988263"/>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DB4E64F-E0E3-222A-DA12-8883247A8CD3}"/>
              </a:ext>
            </a:extLst>
          </p:cNvPr>
          <p:cNvSpPr/>
          <p:nvPr/>
        </p:nvSpPr>
        <p:spPr>
          <a:xfrm>
            <a:off x="4922532" y="4628348"/>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B328BFBF-44B8-5FB4-BA39-5FC3AF6C5735}"/>
              </a:ext>
            </a:extLst>
          </p:cNvPr>
          <p:cNvSpPr/>
          <p:nvPr/>
        </p:nvSpPr>
        <p:spPr>
          <a:xfrm>
            <a:off x="4790267" y="4800906"/>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2100E11-8C1E-5ADD-EBF3-5BBEF231FE86}"/>
              </a:ext>
            </a:extLst>
          </p:cNvPr>
          <p:cNvSpPr/>
          <p:nvPr/>
        </p:nvSpPr>
        <p:spPr>
          <a:xfrm>
            <a:off x="4342809" y="4447863"/>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40BA479-EC85-3936-51EE-0200D3D5FEF4}"/>
              </a:ext>
            </a:extLst>
          </p:cNvPr>
          <p:cNvSpPr/>
          <p:nvPr/>
        </p:nvSpPr>
        <p:spPr>
          <a:xfrm>
            <a:off x="4419075" y="4931923"/>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D3A5A26-4EC9-A1EF-917E-A45F1064DBF1}"/>
              </a:ext>
            </a:extLst>
          </p:cNvPr>
          <p:cNvSpPr/>
          <p:nvPr/>
        </p:nvSpPr>
        <p:spPr>
          <a:xfrm>
            <a:off x="4681077" y="4528281"/>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C42D1FF-5BD9-C2EA-7B47-2B62F49F5066}"/>
              </a:ext>
            </a:extLst>
          </p:cNvPr>
          <p:cNvSpPr/>
          <p:nvPr/>
        </p:nvSpPr>
        <p:spPr>
          <a:xfrm>
            <a:off x="5078887" y="445409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B95B708-121C-E4F4-AE1E-48C96480933E}"/>
              </a:ext>
            </a:extLst>
          </p:cNvPr>
          <p:cNvSpPr/>
          <p:nvPr/>
        </p:nvSpPr>
        <p:spPr>
          <a:xfrm>
            <a:off x="5328335" y="469612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3D395280-EAE2-1EA7-74A0-B3D405207705}"/>
              </a:ext>
            </a:extLst>
          </p:cNvPr>
          <p:cNvSpPr/>
          <p:nvPr/>
        </p:nvSpPr>
        <p:spPr>
          <a:xfrm>
            <a:off x="5522502" y="4898643"/>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ED71288-7249-D721-735E-30D76CD28324}"/>
              </a:ext>
            </a:extLst>
          </p:cNvPr>
          <p:cNvSpPr/>
          <p:nvPr/>
        </p:nvSpPr>
        <p:spPr>
          <a:xfrm>
            <a:off x="5620424" y="4610659"/>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106C658-669B-94AA-D4BA-E1F0EED7999C}"/>
              </a:ext>
            </a:extLst>
          </p:cNvPr>
          <p:cNvSpPr/>
          <p:nvPr/>
        </p:nvSpPr>
        <p:spPr>
          <a:xfrm>
            <a:off x="5169701" y="5020784"/>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41294DB-86B3-BF63-CF5A-40FD74151EF8}"/>
              </a:ext>
            </a:extLst>
          </p:cNvPr>
          <p:cNvSpPr/>
          <p:nvPr/>
        </p:nvSpPr>
        <p:spPr>
          <a:xfrm>
            <a:off x="5368827" y="447422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34FA447A-5E48-0538-00BB-B35EBE48F713}"/>
              </a:ext>
            </a:extLst>
          </p:cNvPr>
          <p:cNvSpPr/>
          <p:nvPr/>
        </p:nvSpPr>
        <p:spPr>
          <a:xfrm>
            <a:off x="5088611" y="4771068"/>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DFDF54B8-8ACB-0DCB-5EED-53286D4FDFE9}"/>
              </a:ext>
            </a:extLst>
          </p:cNvPr>
          <p:cNvSpPr/>
          <p:nvPr/>
        </p:nvSpPr>
        <p:spPr>
          <a:xfrm>
            <a:off x="8167162" y="4475630"/>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4B753659-1CFE-A9A5-BEDC-5E50385729E6}"/>
              </a:ext>
            </a:extLst>
          </p:cNvPr>
          <p:cNvSpPr/>
          <p:nvPr/>
        </p:nvSpPr>
        <p:spPr>
          <a:xfrm>
            <a:off x="8301886" y="4736466"/>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09578841-C136-A8AC-91F0-6B0EC7E28922}"/>
              </a:ext>
            </a:extLst>
          </p:cNvPr>
          <p:cNvSpPr/>
          <p:nvPr/>
        </p:nvSpPr>
        <p:spPr>
          <a:xfrm>
            <a:off x="8612140" y="4790525"/>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70C2AB10-4851-F0AB-8700-5E27B5CF6D8E}"/>
              </a:ext>
            </a:extLst>
          </p:cNvPr>
          <p:cNvSpPr/>
          <p:nvPr/>
        </p:nvSpPr>
        <p:spPr>
          <a:xfrm>
            <a:off x="8832911" y="4666529"/>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F4FD1856-93C3-2674-BC32-18855002CCCA}"/>
              </a:ext>
            </a:extLst>
          </p:cNvPr>
          <p:cNvSpPr/>
          <p:nvPr/>
        </p:nvSpPr>
        <p:spPr>
          <a:xfrm>
            <a:off x="8687390" y="4998345"/>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7F5BAA58-CBA2-36E0-D097-42CE045E6176}"/>
              </a:ext>
            </a:extLst>
          </p:cNvPr>
          <p:cNvSpPr/>
          <p:nvPr/>
        </p:nvSpPr>
        <p:spPr>
          <a:xfrm>
            <a:off x="8624362" y="4555981"/>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355F829-93C1-AB30-54FE-943D9D6A0EA8}"/>
              </a:ext>
            </a:extLst>
          </p:cNvPr>
          <p:cNvSpPr/>
          <p:nvPr/>
        </p:nvSpPr>
        <p:spPr>
          <a:xfrm>
            <a:off x="8257976" y="504232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91BC4B0-9998-AB4E-630A-9249765ADB36}"/>
              </a:ext>
            </a:extLst>
          </p:cNvPr>
          <p:cNvSpPr/>
          <p:nvPr/>
        </p:nvSpPr>
        <p:spPr>
          <a:xfrm>
            <a:off x="8410376" y="4403620"/>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A198150-AD3C-156F-DC17-047C7A26B0A1}"/>
              </a:ext>
            </a:extLst>
          </p:cNvPr>
          <p:cNvSpPr/>
          <p:nvPr/>
        </p:nvSpPr>
        <p:spPr>
          <a:xfrm>
            <a:off x="8079478" y="4811104"/>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B1F30B91-478F-E419-285F-20C45D78E753}"/>
              </a:ext>
            </a:extLst>
          </p:cNvPr>
          <p:cNvSpPr/>
          <p:nvPr/>
        </p:nvSpPr>
        <p:spPr>
          <a:xfrm>
            <a:off x="8935142" y="445409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ADD3BBA-0456-9021-7EC2-F09C545CCAAA}"/>
              </a:ext>
            </a:extLst>
          </p:cNvPr>
          <p:cNvSpPr/>
          <p:nvPr/>
        </p:nvSpPr>
        <p:spPr>
          <a:xfrm>
            <a:off x="9142603" y="4566598"/>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BAFDE54-292C-C275-825E-639BEC340037}"/>
              </a:ext>
            </a:extLst>
          </p:cNvPr>
          <p:cNvSpPr/>
          <p:nvPr/>
        </p:nvSpPr>
        <p:spPr>
          <a:xfrm>
            <a:off x="9239942" y="475889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8C3174E-D015-B166-DC85-877A0CD0831F}"/>
              </a:ext>
            </a:extLst>
          </p:cNvPr>
          <p:cNvSpPr/>
          <p:nvPr/>
        </p:nvSpPr>
        <p:spPr>
          <a:xfrm>
            <a:off x="9450872" y="4752691"/>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1FAE341E-511A-FF7C-DE9C-0B513FBF4A29}"/>
              </a:ext>
            </a:extLst>
          </p:cNvPr>
          <p:cNvSpPr/>
          <p:nvPr/>
        </p:nvSpPr>
        <p:spPr>
          <a:xfrm>
            <a:off x="9314055" y="4977140"/>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31C7E733-B669-9E76-6CA4-CA4E9CCC5FC4}"/>
              </a:ext>
            </a:extLst>
          </p:cNvPr>
          <p:cNvSpPr/>
          <p:nvPr/>
        </p:nvSpPr>
        <p:spPr>
          <a:xfrm>
            <a:off x="9392342" y="4534443"/>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F53BD46-30BC-383B-604F-EBCB60B2E648}"/>
              </a:ext>
            </a:extLst>
          </p:cNvPr>
          <p:cNvSpPr/>
          <p:nvPr/>
        </p:nvSpPr>
        <p:spPr>
          <a:xfrm>
            <a:off x="9025956" y="5020784"/>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C65FEE39-EAF1-8344-3E95-452F633E0A22}"/>
              </a:ext>
            </a:extLst>
          </p:cNvPr>
          <p:cNvSpPr/>
          <p:nvPr/>
        </p:nvSpPr>
        <p:spPr>
          <a:xfrm>
            <a:off x="9178356" y="4382082"/>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6913C6E6-437D-E9F6-2AA3-BA2E7B697B83}"/>
              </a:ext>
            </a:extLst>
          </p:cNvPr>
          <p:cNvSpPr/>
          <p:nvPr/>
        </p:nvSpPr>
        <p:spPr>
          <a:xfrm>
            <a:off x="8988159" y="4832770"/>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1EAB201F-5386-32F8-8398-97F219AFB960}"/>
              </a:ext>
            </a:extLst>
          </p:cNvPr>
          <p:cNvSpPr/>
          <p:nvPr/>
        </p:nvSpPr>
        <p:spPr>
          <a:xfrm>
            <a:off x="7192415" y="4617615"/>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EEB5A247-2BD4-EC4C-B810-B33FE190642E}"/>
              </a:ext>
            </a:extLst>
          </p:cNvPr>
          <p:cNvSpPr/>
          <p:nvPr/>
        </p:nvSpPr>
        <p:spPr>
          <a:xfrm>
            <a:off x="7344815" y="4770015"/>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50EC3CF-6168-DC8B-6C77-2BB009DC6FDA}"/>
              </a:ext>
            </a:extLst>
          </p:cNvPr>
          <p:cNvSpPr/>
          <p:nvPr/>
        </p:nvSpPr>
        <p:spPr>
          <a:xfrm>
            <a:off x="7555745" y="4763814"/>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718648C5-276A-3E04-429A-BA8BCE13AEF5}"/>
              </a:ext>
            </a:extLst>
          </p:cNvPr>
          <p:cNvSpPr/>
          <p:nvPr/>
        </p:nvSpPr>
        <p:spPr>
          <a:xfrm>
            <a:off x="7418928" y="4988263"/>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2C510E17-ED02-9ADB-199D-A677BD0D6DDC}"/>
              </a:ext>
            </a:extLst>
          </p:cNvPr>
          <p:cNvSpPr/>
          <p:nvPr/>
        </p:nvSpPr>
        <p:spPr>
          <a:xfrm>
            <a:off x="7497215" y="4545566"/>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2E23C7B3-0AA3-9B57-C38F-451EED3E1734}"/>
              </a:ext>
            </a:extLst>
          </p:cNvPr>
          <p:cNvSpPr/>
          <p:nvPr/>
        </p:nvSpPr>
        <p:spPr>
          <a:xfrm>
            <a:off x="7130829" y="5031907"/>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3DBEA548-4318-A9B0-65DD-94126BB21C9F}"/>
              </a:ext>
            </a:extLst>
          </p:cNvPr>
          <p:cNvSpPr/>
          <p:nvPr/>
        </p:nvSpPr>
        <p:spPr>
          <a:xfrm>
            <a:off x="6952331" y="4800689"/>
            <a:ext cx="119084" cy="108118"/>
          </a:xfrm>
          <a:prstGeom prst="ellipse">
            <a:avLst/>
          </a:prstGeom>
          <a:solidFill>
            <a:schemeClr val="accent2"/>
          </a:solidFill>
          <a:ln>
            <a:solidFill>
              <a:srgbClr val="C00000"/>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7666887-17F2-F14C-A2E0-AF3385A2239C}"/>
              </a:ext>
            </a:extLst>
          </p:cNvPr>
          <p:cNvSpPr/>
          <p:nvPr/>
        </p:nvSpPr>
        <p:spPr>
          <a:xfrm>
            <a:off x="6758261" y="4403620"/>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0715B88-E7A8-1832-781E-ECC513295439}"/>
              </a:ext>
            </a:extLst>
          </p:cNvPr>
          <p:cNvSpPr/>
          <p:nvPr/>
        </p:nvSpPr>
        <p:spPr>
          <a:xfrm>
            <a:off x="6610033" y="4957939"/>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ED1C433-3FEC-0B9F-5FB2-B646361A96D3}"/>
              </a:ext>
            </a:extLst>
          </p:cNvPr>
          <p:cNvSpPr/>
          <p:nvPr/>
        </p:nvSpPr>
        <p:spPr>
          <a:xfrm>
            <a:off x="6919898" y="4594250"/>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B3DC290-7918-0D24-CEAF-34EFD2C28AE9}"/>
              </a:ext>
            </a:extLst>
          </p:cNvPr>
          <p:cNvSpPr/>
          <p:nvPr/>
        </p:nvSpPr>
        <p:spPr>
          <a:xfrm>
            <a:off x="6632937" y="4748545"/>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BFC37A4-242C-2A0D-23E4-96B78D37048A}"/>
              </a:ext>
            </a:extLst>
          </p:cNvPr>
          <p:cNvSpPr/>
          <p:nvPr/>
        </p:nvSpPr>
        <p:spPr>
          <a:xfrm>
            <a:off x="6182014" y="4582340"/>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460F9DC0-4CDB-5C6B-C234-42C5D972F5AD}"/>
              </a:ext>
            </a:extLst>
          </p:cNvPr>
          <p:cNvSpPr/>
          <p:nvPr/>
        </p:nvSpPr>
        <p:spPr>
          <a:xfrm>
            <a:off x="6284456" y="4857152"/>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D675C3D9-407B-D733-920E-02606C835C30}"/>
              </a:ext>
            </a:extLst>
          </p:cNvPr>
          <p:cNvSpPr/>
          <p:nvPr/>
        </p:nvSpPr>
        <p:spPr>
          <a:xfrm>
            <a:off x="6492244" y="4505904"/>
            <a:ext cx="119084" cy="108118"/>
          </a:xfrm>
          <a:prstGeom prst="ellipse">
            <a:avLst/>
          </a:prstGeom>
          <a:solidFill>
            <a:schemeClr val="tx2">
              <a:lumMod val="60000"/>
              <a:lumOff val="40000"/>
            </a:schemeClr>
          </a:solidFill>
          <a:ln>
            <a:solidFill>
              <a:schemeClr val="tx2">
                <a:lumMod val="60000"/>
                <a:lumOff val="40000"/>
              </a:schemeClr>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8403806A-9909-B0AC-C8D7-42F1DEA7D5FB}"/>
              </a:ext>
            </a:extLst>
          </p:cNvPr>
          <p:cNvSpPr txBox="1"/>
          <p:nvPr/>
        </p:nvSpPr>
        <p:spPr>
          <a:xfrm>
            <a:off x="6067737" y="5215511"/>
            <a:ext cx="1764007"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Balanced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Bootstrap</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sample</a:t>
            </a:r>
          </a:p>
        </p:txBody>
      </p:sp>
      <p:sp>
        <p:nvSpPr>
          <p:cNvPr id="151" name="TextBox 150">
            <a:extLst>
              <a:ext uri="{FF2B5EF4-FFF2-40B4-BE49-F238E27FC236}">
                <a16:creationId xmlns:a16="http://schemas.microsoft.com/office/drawing/2014/main" id="{7526551F-C163-10F9-170E-FC06E68F4E3B}"/>
              </a:ext>
            </a:extLst>
          </p:cNvPr>
          <p:cNvSpPr txBox="1"/>
          <p:nvPr/>
        </p:nvSpPr>
        <p:spPr>
          <a:xfrm>
            <a:off x="7943366" y="5200073"/>
            <a:ext cx="1764007"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Grows to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full size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(no pruning)</a:t>
            </a:r>
          </a:p>
        </p:txBody>
      </p:sp>
      <p:sp>
        <p:nvSpPr>
          <p:cNvPr id="152" name="Rectangle: Rounded Corners 151">
            <a:extLst>
              <a:ext uri="{FF2B5EF4-FFF2-40B4-BE49-F238E27FC236}">
                <a16:creationId xmlns:a16="http://schemas.microsoft.com/office/drawing/2014/main" id="{D4CE3673-9E1F-3345-A2F2-523F75A89D3D}"/>
              </a:ext>
            </a:extLst>
          </p:cNvPr>
          <p:cNvSpPr/>
          <p:nvPr/>
        </p:nvSpPr>
        <p:spPr>
          <a:xfrm>
            <a:off x="9846432" y="3549860"/>
            <a:ext cx="2137694" cy="269756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TextBox 152">
            <a:extLst>
              <a:ext uri="{FF2B5EF4-FFF2-40B4-BE49-F238E27FC236}">
                <a16:creationId xmlns:a16="http://schemas.microsoft.com/office/drawing/2014/main" id="{01409752-5D13-599A-7FEA-280B73F4293E}"/>
              </a:ext>
            </a:extLst>
          </p:cNvPr>
          <p:cNvSpPr txBox="1"/>
          <p:nvPr/>
        </p:nvSpPr>
        <p:spPr>
          <a:xfrm>
            <a:off x="9863973" y="3646610"/>
            <a:ext cx="2168916" cy="2523768"/>
          </a:xfrm>
          <a:prstGeom prst="rect">
            <a:avLst/>
          </a:prstGeom>
          <a:noFill/>
        </p:spPr>
        <p:txBody>
          <a:bodyPr wrap="square" rtlCol="0">
            <a:spAutoFit/>
          </a:bodyPr>
          <a:lstStyle/>
          <a:p>
            <a:pPr algn="ctr"/>
            <a:r>
              <a:rPr lang="en-US" sz="1300" b="1" dirty="0">
                <a:latin typeface="Arial" panose="020B0604020202020204" pitchFamily="34" charset="0"/>
                <a:cs typeface="Arial" panose="020B0604020202020204" pitchFamily="34" charset="0"/>
              </a:rPr>
              <a:t>What makes it different? </a:t>
            </a:r>
          </a:p>
          <a:p>
            <a:pPr algn="ctr"/>
            <a:endParaRPr lang="en-US" sz="13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Balanced Bootstrap Sampling: </a:t>
            </a:r>
            <a:r>
              <a:rPr lang="en-US" sz="1200" dirty="0">
                <a:latin typeface="Arial" panose="020B0604020202020204" pitchFamily="34" charset="0"/>
                <a:cs typeface="Arial" panose="020B0604020202020204" pitchFamily="34" charset="0"/>
              </a:rPr>
              <a:t>each tree is trained on a balanced sample via </a:t>
            </a:r>
            <a:r>
              <a:rPr lang="en-US" sz="1200" dirty="0" err="1">
                <a:latin typeface="Arial" panose="020B0604020202020204" pitchFamily="34" charset="0"/>
                <a:cs typeface="Arial" panose="020B0604020202020204" pitchFamily="34" charset="0"/>
              </a:rPr>
              <a:t>undersampling</a:t>
            </a:r>
            <a:r>
              <a:rPr lang="en-US" sz="1200" dirty="0">
                <a:latin typeface="Arial" panose="020B0604020202020204" pitchFamily="34" charset="0"/>
                <a:cs typeface="Arial" panose="020B0604020202020204" pitchFamily="34" charset="0"/>
              </a:rPr>
              <a:t> the majority class and bootstrapping the minority class </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Reduction of Class Bias: </a:t>
            </a:r>
            <a:r>
              <a:rPr lang="en-US" sz="1200" dirty="0">
                <a:latin typeface="Arial" panose="020B0604020202020204" pitchFamily="34" charset="0"/>
                <a:cs typeface="Arial" panose="020B0604020202020204" pitchFamily="34" charset="0"/>
              </a:rPr>
              <a:t>because each tree sees equal representation, the minority class is not ignored</a:t>
            </a:r>
          </a:p>
        </p:txBody>
      </p:sp>
    </p:spTree>
    <p:extLst>
      <p:ext uri="{BB962C8B-B14F-4D97-AF65-F5344CB8AC3E}">
        <p14:creationId xmlns:p14="http://schemas.microsoft.com/office/powerpoint/2010/main" val="186877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p:bldLst>
  </p:timing>
</p:sld>
</file>

<file path=ppt/theme/theme1.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13335</TotalTime>
  <Words>3326</Words>
  <Application>Microsoft Office PowerPoint</Application>
  <PresentationFormat>Widescreen</PresentationFormat>
  <Paragraphs>353</Paragraphs>
  <Slides>18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Aptos</vt:lpstr>
      <vt:lpstr>Arial</vt:lpstr>
      <vt:lpstr>Calibri</vt:lpstr>
      <vt:lpstr>Times New Roman</vt:lpstr>
      <vt:lpstr>Wingdings</vt:lpstr>
      <vt:lpstr>1_ISIP Title Slide</vt:lpstr>
      <vt:lpstr>2_ISIP Content Slide</vt:lpstr>
      <vt:lpstr>2_ISIP Title Slide</vt:lpstr>
      <vt:lpstr>PowerPoint Presentation</vt:lpstr>
      <vt:lpstr>Abstract</vt:lpstr>
      <vt:lpstr>What is Digital Pathology?</vt:lpstr>
      <vt:lpstr>What is Crystallization? </vt:lpstr>
      <vt:lpstr>Pathological Crystallization</vt:lpstr>
      <vt:lpstr>Data Overview</vt:lpstr>
      <vt:lpstr>Data Annotation</vt:lpstr>
      <vt:lpstr>Data Preprocessing</vt:lpstr>
      <vt:lpstr>Machine Learning Model – Balanced Random Forest</vt:lpstr>
      <vt:lpstr>Experimental Design</vt:lpstr>
      <vt:lpstr>Results I: A Comparison of Overall Accuracy</vt:lpstr>
      <vt:lpstr>Results II: Per Class Analysis of Performance</vt:lpstr>
      <vt:lpstr>Results III: Per Class Precision, Recall, F1 score </vt:lpstr>
      <vt:lpstr>Discussion</vt:lpstr>
      <vt:lpstr>Summary</vt:lpstr>
      <vt:lpstr>Future Work</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Claudia Dumitrescu</cp:lastModifiedBy>
  <cp:revision>710</cp:revision>
  <cp:lastPrinted>2025-12-06T13:24:58Z</cp:lastPrinted>
  <dcterms:created xsi:type="dcterms:W3CDTF">2017-04-23T05:30:39Z</dcterms:created>
  <dcterms:modified xsi:type="dcterms:W3CDTF">2025-12-06T14:25:53Z</dcterms:modified>
</cp:coreProperties>
</file>